
<file path=[Content_Types].xml><?xml version="1.0" encoding="utf-8"?>
<Types xmlns="http://schemas.openxmlformats.org/package/2006/content-types">
  <Default Extension="fntdata" ContentType="application/x-fontdata"/>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ags/tag2.xml" ContentType="application/vnd.openxmlformats-officedocument.presentationml.tags+xml"/>
  <Override PartName="/ppt/notesSlides/notesSlide1.xml" ContentType="application/vnd.openxmlformats-officedocument.presentationml.notesSlide+xml"/>
  <Override PartName="/ppt/tags/tag3.xml" ContentType="application/vnd.openxmlformats-officedocument.presentationml.tags+xml"/>
  <Override PartName="/ppt/notesSlides/notesSlide2.xml" ContentType="application/vnd.openxmlformats-officedocument.presentationml.notesSlide+xml"/>
  <Override PartName="/ppt/tags/tag4.xml" ContentType="application/vnd.openxmlformats-officedocument.presentationml.tags+xml"/>
  <Override PartName="/ppt/notesSlides/notesSlide3.xml" ContentType="application/vnd.openxmlformats-officedocument.presentationml.notesSlide+xml"/>
  <Override PartName="/ppt/tags/tag5.xml" ContentType="application/vnd.openxmlformats-officedocument.presentationml.tags+xml"/>
  <Override PartName="/ppt/notesSlides/notesSlide4.xml" ContentType="application/vnd.openxmlformats-officedocument.presentationml.notesSlide+xml"/>
  <Override PartName="/ppt/tags/tag6.xml" ContentType="application/vnd.openxmlformats-officedocument.presentationml.tags+xml"/>
  <Override PartName="/ppt/notesSlides/notesSlide5.xml" ContentType="application/vnd.openxmlformats-officedocument.presentationml.notesSlide+xml"/>
  <Override PartName="/ppt/tags/tag7.xml" ContentType="application/vnd.openxmlformats-officedocument.presentationml.tags+xml"/>
  <Override PartName="/ppt/notesSlides/notesSlide6.xml" ContentType="application/vnd.openxmlformats-officedocument.presentationml.notesSlide+xml"/>
  <Override PartName="/ppt/tags/tag8.xml" ContentType="application/vnd.openxmlformats-officedocument.presentationml.tags+xml"/>
  <Override PartName="/ppt/notesSlides/notesSlide7.xml" ContentType="application/vnd.openxmlformats-officedocument.presentationml.notesSlide+xml"/>
  <Override PartName="/ppt/tags/tag9.xml" ContentType="application/vnd.openxmlformats-officedocument.presentationml.tags+xml"/>
  <Override PartName="/ppt/notesSlides/notesSlide8.xml" ContentType="application/vnd.openxmlformats-officedocument.presentationml.notesSlide+xml"/>
  <Override PartName="/ppt/tags/tag10.xml" ContentType="application/vnd.openxmlformats-officedocument.presentationml.tags+xml"/>
  <Override PartName="/ppt/notesSlides/notesSlide9.xml" ContentType="application/vnd.openxmlformats-officedocument.presentationml.notesSlide+xml"/>
  <Override PartName="/ppt/tags/tag11.xml" ContentType="application/vnd.openxmlformats-officedocument.presentationml.tags+xml"/>
  <Override PartName="/ppt/notesSlides/notesSlide10.xml" ContentType="application/vnd.openxmlformats-officedocument.presentationml.notesSlide+xml"/>
  <Override PartName="/ppt/tags/tag12.xml" ContentType="application/vnd.openxmlformats-officedocument.presentationml.tags+xml"/>
  <Override PartName="/ppt/notesSlides/notesSlide11.xml" ContentType="application/vnd.openxmlformats-officedocument.presentationml.notesSlide+xml"/>
  <Override PartName="/ppt/tags/tag13.xml" ContentType="application/vnd.openxmlformats-officedocument.presentationml.tags+xml"/>
  <Override PartName="/ppt/notesSlides/notesSlide12.xml" ContentType="application/vnd.openxmlformats-officedocument.presentationml.notesSlide+xml"/>
  <Override PartName="/ppt/tags/tag14.xml" ContentType="application/vnd.openxmlformats-officedocument.presentationml.tags+xml"/>
  <Override PartName="/ppt/notesSlides/notesSlide13.xml" ContentType="application/vnd.openxmlformats-officedocument.presentationml.notesSlide+xml"/>
  <Override PartName="/ppt/tags/tag15.xml" ContentType="application/vnd.openxmlformats-officedocument.presentationml.tags+xml"/>
  <Override PartName="/ppt/notesSlides/notesSlide14.xml" ContentType="application/vnd.openxmlformats-officedocument.presentationml.notesSlide+xml"/>
  <Override PartName="/ppt/tags/tag16.xml" ContentType="application/vnd.openxmlformats-officedocument.presentationml.tags+xml"/>
  <Override PartName="/ppt/notesSlides/notesSlide15.xml" ContentType="application/vnd.openxmlformats-officedocument.presentationml.notesSlide+xml"/>
  <Override PartName="/ppt/tags/tag17.xml" ContentType="application/vnd.openxmlformats-officedocument.presentationml.tags+xml"/>
  <Override PartName="/ppt/notesSlides/notesSlide16.xml" ContentType="application/vnd.openxmlformats-officedocument.presentationml.notesSlide+xml"/>
  <Override PartName="/ppt/tags/tag18.xml" ContentType="application/vnd.openxmlformats-officedocument.presentationml.tags+xml"/>
  <Override PartName="/ppt/notesSlides/notesSlide17.xml" ContentType="application/vnd.openxmlformats-officedocument.presentationml.notesSlide+xml"/>
  <Override PartName="/ppt/ink/ink1.xml" ContentType="application/inkml+xml"/>
  <Override PartName="/ppt/tags/tag19.xml" ContentType="application/vnd.openxmlformats-officedocument.presentationml.tags+xml"/>
  <Override PartName="/ppt/notesSlides/notesSlide18.xml" ContentType="application/vnd.openxmlformats-officedocument.presentationml.notesSlide+xml"/>
  <Override PartName="/ppt/tags/tag20.xml" ContentType="application/vnd.openxmlformats-officedocument.presentationml.tags+xml"/>
  <Override PartName="/ppt/notesSlides/notesSlide19.xml" ContentType="application/vnd.openxmlformats-officedocument.presentationml.notesSlide+xml"/>
  <Override PartName="/ppt/tags/tag21.xml" ContentType="application/vnd.openxmlformats-officedocument.presentationml.tags+xml"/>
  <Override PartName="/ppt/notesSlides/notesSlide20.xml" ContentType="application/vnd.openxmlformats-officedocument.presentationml.notesSlide+xml"/>
  <Override PartName="/ppt/tags/tag22.xml" ContentType="application/vnd.openxmlformats-officedocument.presentationml.tags+xml"/>
  <Override PartName="/ppt/notesSlides/notesSlide21.xml" ContentType="application/vnd.openxmlformats-officedocument.presentationml.notesSlide+xml"/>
  <Override PartName="/ppt/tags/tag23.xml" ContentType="application/vnd.openxmlformats-officedocument.presentationml.tags+xml"/>
  <Override PartName="/ppt/notesSlides/notesSlide22.xml" ContentType="application/vnd.openxmlformats-officedocument.presentationml.notesSlide+xml"/>
  <Override PartName="/ppt/tags/tag24.xml" ContentType="application/vnd.openxmlformats-officedocument.presentationml.tags+xml"/>
  <Override PartName="/ppt/notesSlides/notesSlide23.xml" ContentType="application/vnd.openxmlformats-officedocument.presentationml.notesSlide+xml"/>
  <Override PartName="/ppt/tags/tag25.xml" ContentType="application/vnd.openxmlformats-officedocument.presentationml.tags+xml"/>
  <Override PartName="/ppt/notesSlides/notesSlide24.xml" ContentType="application/vnd.openxmlformats-officedocument.presentationml.notesSlide+xml"/>
  <Override PartName="/ppt/tags/tag26.xml" ContentType="application/vnd.openxmlformats-officedocument.presentationml.tags+xml"/>
  <Override PartName="/ppt/notesSlides/notesSlide25.xml" ContentType="application/vnd.openxmlformats-officedocument.presentationml.notesSlide+xml"/>
  <Override PartName="/ppt/tags/tag27.xml" ContentType="application/vnd.openxmlformats-officedocument.presentationml.tags+xml"/>
  <Override PartName="/ppt/notesSlides/notesSlide26.xml" ContentType="application/vnd.openxmlformats-officedocument.presentationml.notesSlide+xml"/>
  <Override PartName="/ppt/tags/tag28.xml" ContentType="application/vnd.openxmlformats-officedocument.presentationml.tags+xml"/>
  <Override PartName="/ppt/notesSlides/notesSlide27.xml" ContentType="application/vnd.openxmlformats-officedocument.presentationml.notesSlide+xml"/>
  <Override PartName="/ppt/tags/tag29.xml" ContentType="application/vnd.openxmlformats-officedocument.presentationml.tags+xml"/>
  <Override PartName="/ppt/notesSlides/notesSlide28.xml" ContentType="application/vnd.openxmlformats-officedocument.presentationml.notesSlide+xml"/>
  <Override PartName="/ppt/tags/tag30.xml" ContentType="application/vnd.openxmlformats-officedocument.presentationml.tags+xml"/>
  <Override PartName="/ppt/notesSlides/notesSlide29.xml" ContentType="application/vnd.openxmlformats-officedocument.presentationml.notesSlide+xml"/>
  <Override PartName="/ppt/tags/tag31.xml" ContentType="application/vnd.openxmlformats-officedocument.presentationml.tags+xml"/>
  <Override PartName="/ppt/notesSlides/notesSlide30.xml" ContentType="application/vnd.openxmlformats-officedocument.presentationml.notesSlide+xml"/>
  <Override PartName="/ppt/tags/tag32.xml" ContentType="application/vnd.openxmlformats-officedocument.presentationml.tags+xml"/>
  <Override PartName="/ppt/notesSlides/notesSlide31.xml" ContentType="application/vnd.openxmlformats-officedocument.presentationml.notesSlide+xml"/>
  <Override PartName="/ppt/tags/tag33.xml" ContentType="application/vnd.openxmlformats-officedocument.presentationml.tags+xml"/>
  <Override PartName="/ppt/notesSlides/notesSlide32.xml" ContentType="application/vnd.openxmlformats-officedocument.presentationml.notesSlide+xml"/>
  <Override PartName="/ppt/tags/tag34.xml" ContentType="application/vnd.openxmlformats-officedocument.presentationml.tags+xml"/>
  <Override PartName="/ppt/notesSlides/notesSlide33.xml" ContentType="application/vnd.openxmlformats-officedocument.presentationml.notesSlide+xml"/>
  <Override PartName="/ppt/tags/tag35.xml" ContentType="application/vnd.openxmlformats-officedocument.presentationml.tags+xml"/>
  <Override PartName="/ppt/notesSlides/notesSlide34.xml" ContentType="application/vnd.openxmlformats-officedocument.presentationml.notesSlide+xml"/>
  <Override PartName="/ppt/tags/tag36.xml" ContentType="application/vnd.openxmlformats-officedocument.presentationml.tags+xml"/>
  <Override PartName="/ppt/notesSlides/notesSlide35.xml" ContentType="application/vnd.openxmlformats-officedocument.presentationml.notesSlide+xml"/>
  <Override PartName="/ppt/tags/tag37.xml" ContentType="application/vnd.openxmlformats-officedocument.presentationml.tags+xml"/>
  <Override PartName="/ppt/notesSlides/notesSlide36.xml" ContentType="application/vnd.openxmlformats-officedocument.presentationml.notesSlide+xml"/>
  <Override PartName="/ppt/tags/tag38.xml" ContentType="application/vnd.openxmlformats-officedocument.presentationml.tags+xml"/>
  <Override PartName="/ppt/notesSlides/notesSlide37.xml" ContentType="application/vnd.openxmlformats-officedocument.presentationml.notesSlide+xml"/>
  <Override PartName="/ppt/tags/tag39.xml" ContentType="application/vnd.openxmlformats-officedocument.presentationml.tags+xml"/>
  <Override PartName="/ppt/notesSlides/notesSlide38.xml" ContentType="application/vnd.openxmlformats-officedocument.presentationml.notesSlide+xml"/>
  <Override PartName="/ppt/tags/tag40.xml" ContentType="application/vnd.openxmlformats-officedocument.presentationml.tags+xml"/>
  <Override PartName="/ppt/notesSlides/notesSlide39.xml" ContentType="application/vnd.openxmlformats-officedocument.presentationml.notesSlide+xml"/>
  <Override PartName="/ppt/tags/tag41.xml" ContentType="application/vnd.openxmlformats-officedocument.presentationml.tags+xml"/>
  <Override PartName="/ppt/notesSlides/notesSlide40.xml" ContentType="application/vnd.openxmlformats-officedocument.presentationml.notesSlide+xml"/>
  <Override PartName="/ppt/tags/tag42.xml" ContentType="application/vnd.openxmlformats-officedocument.presentationml.tags+xml"/>
  <Override PartName="/ppt/notesSlides/notesSlide41.xml" ContentType="application/vnd.openxmlformats-officedocument.presentationml.notesSlide+xml"/>
  <Override PartName="/ppt/tags/tag43.xml" ContentType="application/vnd.openxmlformats-officedocument.presentationml.tags+xml"/>
  <Override PartName="/ppt/notesSlides/notesSlide42.xml" ContentType="application/vnd.openxmlformats-officedocument.presentationml.notesSlide+xml"/>
  <Override PartName="/ppt/tags/tag44.xml" ContentType="application/vnd.openxmlformats-officedocument.presentationml.tags+xml"/>
  <Override PartName="/ppt/notesSlides/notesSlide43.xml" ContentType="application/vnd.openxmlformats-officedocument.presentationml.notesSlide+xml"/>
  <Override PartName="/ppt/tags/tag45.xml" ContentType="application/vnd.openxmlformats-officedocument.presentationml.tags+xml"/>
  <Override PartName="/ppt/notesSlides/notesSlide44.xml" ContentType="application/vnd.openxmlformats-officedocument.presentationml.notesSlide+xml"/>
  <Override PartName="/ppt/tags/tag46.xml" ContentType="application/vnd.openxmlformats-officedocument.presentationml.tags+xml"/>
  <Override PartName="/ppt/notesSlides/notesSlide45.xml" ContentType="application/vnd.openxmlformats-officedocument.presentationml.notesSlide+xml"/>
  <Override PartName="/ppt/tags/tag47.xml" ContentType="application/vnd.openxmlformats-officedocument.presentationml.tags+xml"/>
  <Override PartName="/ppt/notesSlides/notesSlide46.xml" ContentType="application/vnd.openxmlformats-officedocument.presentationml.notesSlide+xml"/>
  <Override PartName="/ppt/tags/tag48.xml" ContentType="application/vnd.openxmlformats-officedocument.presentationml.tags+xml"/>
  <Override PartName="/ppt/notesSlides/notesSlide47.xml" ContentType="application/vnd.openxmlformats-officedocument.presentationml.notesSlide+xml"/>
  <Override PartName="/ppt/tags/tag49.xml" ContentType="application/vnd.openxmlformats-officedocument.presentationml.tags+xml"/>
  <Override PartName="/ppt/notesSlides/notesSlide48.xml" ContentType="application/vnd.openxmlformats-officedocument.presentationml.notesSlide+xml"/>
  <Override PartName="/ppt/tags/tag50.xml" ContentType="application/vnd.openxmlformats-officedocument.presentationml.tags+xml"/>
  <Override PartName="/ppt/notesSlides/notesSlide49.xml" ContentType="application/vnd.openxmlformats-officedocument.presentationml.notesSlide+xml"/>
  <Override PartName="/ppt/tags/tag51.xml" ContentType="application/vnd.openxmlformats-officedocument.presentationml.tags+xml"/>
  <Override PartName="/ppt/notesSlides/notesSlide50.xml" ContentType="application/vnd.openxmlformats-officedocument.presentationml.notesSlide+xml"/>
  <Override PartName="/ppt/tags/tag52.xml" ContentType="application/vnd.openxmlformats-officedocument.presentationml.tags+xml"/>
  <Override PartName="/ppt/notesSlides/notesSlide51.xml" ContentType="application/vnd.openxmlformats-officedocument.presentationml.notesSlide+xml"/>
  <Override PartName="/ppt/tags/tag53.xml" ContentType="application/vnd.openxmlformats-officedocument.presentationml.tags+xml"/>
  <Override PartName="/ppt/notesSlides/notesSlide52.xml" ContentType="application/vnd.openxmlformats-officedocument.presentationml.notesSlide+xml"/>
  <Override PartName="/ppt/tags/tag54.xml" ContentType="application/vnd.openxmlformats-officedocument.presentationml.tags+xml"/>
  <Override PartName="/ppt/notesSlides/notesSlide53.xml" ContentType="application/vnd.openxmlformats-officedocument.presentationml.notesSlide+xml"/>
  <Override PartName="/ppt/tags/tag55.xml" ContentType="application/vnd.openxmlformats-officedocument.presentationml.tags+xml"/>
  <Override PartName="/ppt/notesSlides/notesSlide54.xml" ContentType="application/vnd.openxmlformats-officedocument.presentationml.notesSlide+xml"/>
  <Override PartName="/ppt/tags/tag56.xml" ContentType="application/vnd.openxmlformats-officedocument.presentationml.tags+xml"/>
  <Override PartName="/ppt/notesSlides/notesSlide55.xml" ContentType="application/vnd.openxmlformats-officedocument.presentationml.notesSlide+xml"/>
  <Override PartName="/ppt/tags/tag57.xml" ContentType="application/vnd.openxmlformats-officedocument.presentationml.tags+xml"/>
  <Override PartName="/ppt/notesSlides/notesSlide56.xml" ContentType="application/vnd.openxmlformats-officedocument.presentationml.notesSlide+xml"/>
  <Override PartName="/ppt/tags/tag58.xml" ContentType="application/vnd.openxmlformats-officedocument.presentationml.tags+xml"/>
  <Override PartName="/ppt/notesSlides/notesSlide57.xml" ContentType="application/vnd.openxmlformats-officedocument.presentationml.notesSlide+xml"/>
  <Override PartName="/ppt/tags/tag59.xml" ContentType="application/vnd.openxmlformats-officedocument.presentationml.tags+xml"/>
  <Override PartName="/ppt/notesSlides/notesSlide58.xml" ContentType="application/vnd.openxmlformats-officedocument.presentationml.notesSlide+xml"/>
  <Override PartName="/ppt/tags/tag60.xml" ContentType="application/vnd.openxmlformats-officedocument.presentationml.tags+xml"/>
  <Override PartName="/ppt/notesSlides/notesSlide59.xml" ContentType="application/vnd.openxmlformats-officedocument.presentationml.notesSlide+xml"/>
  <Override PartName="/ppt/tags/tag61.xml" ContentType="application/vnd.openxmlformats-officedocument.presentationml.tags+xml"/>
  <Override PartName="/ppt/notesSlides/notesSlide60.xml" ContentType="application/vnd.openxmlformats-officedocument.presentationml.notesSlide+xml"/>
  <Override PartName="/ppt/tags/tag62.xml" ContentType="application/vnd.openxmlformats-officedocument.presentationml.tags+xml"/>
  <Override PartName="/ppt/notesSlides/notesSlide61.xml" ContentType="application/vnd.openxmlformats-officedocument.presentationml.notesSlide+xml"/>
  <Override PartName="/ppt/tags/tag63.xml" ContentType="application/vnd.openxmlformats-officedocument.presentationml.tags+xml"/>
  <Override PartName="/ppt/notesSlides/notesSlide62.xml" ContentType="application/vnd.openxmlformats-officedocument.presentationml.notesSlide+xml"/>
  <Override PartName="/ppt/tags/tag64.xml" ContentType="application/vnd.openxmlformats-officedocument.presentationml.tags+xml"/>
  <Override PartName="/ppt/notesSlides/notesSlide63.xml" ContentType="application/vnd.openxmlformats-officedocument.presentationml.notesSlide+xml"/>
  <Override PartName="/ppt/tags/tag65.xml" ContentType="application/vnd.openxmlformats-officedocument.presentationml.tags+xml"/>
  <Override PartName="/ppt/notesSlides/notesSlide64.xml" ContentType="application/vnd.openxmlformats-officedocument.presentationml.notesSlide+xml"/>
  <Override PartName="/ppt/tags/tag66.xml" ContentType="application/vnd.openxmlformats-officedocument.presentationml.tags+xml"/>
  <Override PartName="/ppt/notesSlides/notesSlide65.xml" ContentType="application/vnd.openxmlformats-officedocument.presentationml.notesSlide+xml"/>
  <Override PartName="/ppt/tags/tag67.xml" ContentType="application/vnd.openxmlformats-officedocument.presentationml.tags+xml"/>
  <Override PartName="/ppt/notesSlides/notesSlide66.xml" ContentType="application/vnd.openxmlformats-officedocument.presentationml.notesSlide+xml"/>
  <Override PartName="/ppt/tags/tag68.xml" ContentType="application/vnd.openxmlformats-officedocument.presentationml.tags+xml"/>
  <Override PartName="/ppt/notesSlides/notesSlide67.xml" ContentType="application/vnd.openxmlformats-officedocument.presentationml.notesSlide+xml"/>
  <Override PartName="/ppt/tags/tag69.xml" ContentType="application/vnd.openxmlformats-officedocument.presentationml.tags+xml"/>
  <Override PartName="/ppt/notesSlides/notesSlide68.xml" ContentType="application/vnd.openxmlformats-officedocument.presentationml.notesSlide+xml"/>
  <Override PartName="/ppt/tags/tag70.xml" ContentType="application/vnd.openxmlformats-officedocument.presentationml.tags+xml"/>
  <Override PartName="/ppt/notesSlides/notesSlide69.xml" ContentType="application/vnd.openxmlformats-officedocument.presentationml.notesSlide+xml"/>
  <Override PartName="/ppt/tags/tag71.xml" ContentType="application/vnd.openxmlformats-officedocument.presentationml.tags+xml"/>
  <Override PartName="/ppt/notesSlides/notesSlide70.xml" ContentType="application/vnd.openxmlformats-officedocument.presentationml.notesSlide+xml"/>
  <Override PartName="/ppt/tags/tag72.xml" ContentType="application/vnd.openxmlformats-officedocument.presentationml.tags+xml"/>
  <Override PartName="/ppt/notesSlides/notesSlide71.xml" ContentType="application/vnd.openxmlformats-officedocument.presentationml.notesSlide+xml"/>
  <Override PartName="/ppt/tags/tag73.xml" ContentType="application/vnd.openxmlformats-officedocument.presentationml.tags+xml"/>
  <Override PartName="/ppt/notesSlides/notesSlide72.xml" ContentType="application/vnd.openxmlformats-officedocument.presentationml.notesSlide+xml"/>
  <Override PartName="/ppt/tags/tag74.xml" ContentType="application/vnd.openxmlformats-officedocument.presentationml.tags+xml"/>
  <Override PartName="/ppt/notesSlides/notesSlide73.xml" ContentType="application/vnd.openxmlformats-officedocument.presentationml.notesSlide+xml"/>
  <Override PartName="/ppt/tags/tag75.xml" ContentType="application/vnd.openxmlformats-officedocument.presentationml.tags+xml"/>
  <Override PartName="/ppt/notesSlides/notesSlide74.xml" ContentType="application/vnd.openxmlformats-officedocument.presentationml.notesSlide+xml"/>
  <Override PartName="/ppt/tags/tag76.xml" ContentType="application/vnd.openxmlformats-officedocument.presentationml.tags+xml"/>
  <Override PartName="/ppt/notesSlides/notesSlide75.xml" ContentType="application/vnd.openxmlformats-officedocument.presentationml.notesSlide+xml"/>
  <Override PartName="/ppt/tags/tag77.xml" ContentType="application/vnd.openxmlformats-officedocument.presentationml.tags+xml"/>
  <Override PartName="/ppt/notesSlides/notesSlide76.xml" ContentType="application/vnd.openxmlformats-officedocument.presentationml.notesSlide+xml"/>
  <Override PartName="/ppt/tags/tag78.xml" ContentType="application/vnd.openxmlformats-officedocument.presentationml.tags+xml"/>
  <Override PartName="/ppt/notesSlides/notesSlide77.xml" ContentType="application/vnd.openxmlformats-officedocument.presentationml.notesSlide+xml"/>
  <Override PartName="/ppt/tags/tag79.xml" ContentType="application/vnd.openxmlformats-officedocument.presentationml.tags+xml"/>
  <Override PartName="/ppt/notesSlides/notesSlide78.xml" ContentType="application/vnd.openxmlformats-officedocument.presentationml.notesSlide+xml"/>
  <Override PartName="/ppt/tags/tag80.xml" ContentType="application/vnd.openxmlformats-officedocument.presentationml.tags+xml"/>
  <Override PartName="/ppt/notesSlides/notesSlide79.xml" ContentType="application/vnd.openxmlformats-officedocument.presentationml.notesSlide+xml"/>
  <Override PartName="/ppt/tags/tag81.xml" ContentType="application/vnd.openxmlformats-officedocument.presentationml.tags+xml"/>
  <Override PartName="/ppt/notesSlides/notesSlide80.xml" ContentType="application/vnd.openxmlformats-officedocument.presentationml.notesSlide+xml"/>
  <Override PartName="/ppt/tags/tag82.xml" ContentType="application/vnd.openxmlformats-officedocument.presentationml.tags+xml"/>
  <Override PartName="/ppt/notesSlides/notesSlide81.xml" ContentType="application/vnd.openxmlformats-officedocument.presentationml.notesSlide+xml"/>
  <Override PartName="/ppt/tags/tag83.xml" ContentType="application/vnd.openxmlformats-officedocument.presentationml.tags+xml"/>
  <Override PartName="/ppt/notesSlides/notesSlide82.xml" ContentType="application/vnd.openxmlformats-officedocument.presentationml.notesSlide+xml"/>
  <Override PartName="/ppt/tags/tag84.xml" ContentType="application/vnd.openxmlformats-officedocument.presentationml.tags+xml"/>
  <Override PartName="/ppt/notesSlides/notesSlide83.xml" ContentType="application/vnd.openxmlformats-officedocument.presentationml.notesSlide+xml"/>
  <Override PartName="/ppt/tags/tag85.xml" ContentType="application/vnd.openxmlformats-officedocument.presentationml.tags+xml"/>
  <Override PartName="/ppt/notesSlides/notesSlide84.xml" ContentType="application/vnd.openxmlformats-officedocument.presentationml.notesSlide+xml"/>
  <Override PartName="/ppt/tags/tag86.xml" ContentType="application/vnd.openxmlformats-officedocument.presentationml.tags+xml"/>
  <Override PartName="/ppt/notesSlides/notesSlide85.xml" ContentType="application/vnd.openxmlformats-officedocument.presentationml.notesSlide+xml"/>
  <Override PartName="/ppt/tags/tag87.xml" ContentType="application/vnd.openxmlformats-officedocument.presentationml.tags+xml"/>
  <Override PartName="/ppt/notesSlides/notesSlide8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88"/>
  </p:notesMasterIdLst>
  <p:sldIdLst>
    <p:sldId id="480" r:id="rId2"/>
    <p:sldId id="260" r:id="rId3"/>
    <p:sldId id="521" r:id="rId4"/>
    <p:sldId id="257" r:id="rId5"/>
    <p:sldId id="529" r:id="rId6"/>
    <p:sldId id="488" r:id="rId7"/>
    <p:sldId id="426" r:id="rId8"/>
    <p:sldId id="429" r:id="rId9"/>
    <p:sldId id="411" r:id="rId10"/>
    <p:sldId id="520" r:id="rId11"/>
    <p:sldId id="522" r:id="rId12"/>
    <p:sldId id="320" r:id="rId13"/>
    <p:sldId id="475" r:id="rId14"/>
    <p:sldId id="524" r:id="rId15"/>
    <p:sldId id="471" r:id="rId16"/>
    <p:sldId id="519" r:id="rId17"/>
    <p:sldId id="450" r:id="rId18"/>
    <p:sldId id="261" r:id="rId19"/>
    <p:sldId id="453" r:id="rId20"/>
    <p:sldId id="454" r:id="rId21"/>
    <p:sldId id="455" r:id="rId22"/>
    <p:sldId id="456" r:id="rId23"/>
    <p:sldId id="457" r:id="rId24"/>
    <p:sldId id="458" r:id="rId25"/>
    <p:sldId id="460" r:id="rId26"/>
    <p:sldId id="461" r:id="rId27"/>
    <p:sldId id="463" r:id="rId28"/>
    <p:sldId id="464" r:id="rId29"/>
    <p:sldId id="466" r:id="rId30"/>
    <p:sldId id="259" r:id="rId31"/>
    <p:sldId id="258" r:id="rId32"/>
    <p:sldId id="395" r:id="rId33"/>
    <p:sldId id="427" r:id="rId34"/>
    <p:sldId id="513" r:id="rId35"/>
    <p:sldId id="515" r:id="rId36"/>
    <p:sldId id="514" r:id="rId37"/>
    <p:sldId id="516" r:id="rId38"/>
    <p:sldId id="410" r:id="rId39"/>
    <p:sldId id="491" r:id="rId40"/>
    <p:sldId id="492" r:id="rId41"/>
    <p:sldId id="432" r:id="rId42"/>
    <p:sldId id="472" r:id="rId43"/>
    <p:sldId id="405" r:id="rId44"/>
    <p:sldId id="477" r:id="rId45"/>
    <p:sldId id="268" r:id="rId46"/>
    <p:sldId id="470" r:id="rId47"/>
    <p:sldId id="476" r:id="rId48"/>
    <p:sldId id="451" r:id="rId49"/>
    <p:sldId id="416" r:id="rId50"/>
    <p:sldId id="496" r:id="rId51"/>
    <p:sldId id="504" r:id="rId52"/>
    <p:sldId id="497" r:id="rId53"/>
    <p:sldId id="505" r:id="rId54"/>
    <p:sldId id="498" r:id="rId55"/>
    <p:sldId id="506" r:id="rId56"/>
    <p:sldId id="500" r:id="rId57"/>
    <p:sldId id="507" r:id="rId58"/>
    <p:sldId id="501" r:id="rId59"/>
    <p:sldId id="508" r:id="rId60"/>
    <p:sldId id="502" r:id="rId61"/>
    <p:sldId id="509" r:id="rId62"/>
    <p:sldId id="503" r:id="rId63"/>
    <p:sldId id="511" r:id="rId64"/>
    <p:sldId id="527" r:id="rId65"/>
    <p:sldId id="263" r:id="rId66"/>
    <p:sldId id="481" r:id="rId67"/>
    <p:sldId id="436" r:id="rId68"/>
    <p:sldId id="489" r:id="rId69"/>
    <p:sldId id="490" r:id="rId70"/>
    <p:sldId id="482" r:id="rId71"/>
    <p:sldId id="484" r:id="rId72"/>
    <p:sldId id="440" r:id="rId73"/>
    <p:sldId id="487" r:id="rId74"/>
    <p:sldId id="468" r:id="rId75"/>
    <p:sldId id="441" r:id="rId76"/>
    <p:sldId id="485" r:id="rId77"/>
    <p:sldId id="439" r:id="rId78"/>
    <p:sldId id="442" r:id="rId79"/>
    <p:sldId id="443" r:id="rId80"/>
    <p:sldId id="512" r:id="rId81"/>
    <p:sldId id="486" r:id="rId82"/>
    <p:sldId id="445" r:id="rId83"/>
    <p:sldId id="434" r:id="rId84"/>
    <p:sldId id="435" r:id="rId85"/>
    <p:sldId id="275" r:id="rId86"/>
    <p:sldId id="409" r:id="rId87"/>
  </p:sldIdLst>
  <p:sldSz cx="18288000" cy="10287000"/>
  <p:notesSz cx="6858000" cy="9144000"/>
  <p:embeddedFontLst>
    <p:embeddedFont>
      <p:font typeface="Montserrat" panose="00000500000000000000" pitchFamily="2" charset="0"/>
      <p:regular r:id="rId89"/>
      <p:bold r:id="rId90"/>
      <p:italic r:id="rId91"/>
      <p:boldItalic r:id="rId92"/>
    </p:embeddedFont>
    <p:embeddedFont>
      <p:font typeface="Montserrat Semi-Bold" panose="020B0604020202020204" charset="0"/>
      <p:regular r:id="rId93"/>
    </p:embeddedFont>
    <p:embeddedFont>
      <p:font typeface="Montserrat Semi-Bold Bold" panose="020B0604020202020204" charset="0"/>
      <p:regular r:id="rId94"/>
    </p:embeddedFont>
  </p:embeddedFontLst>
  <p:custDataLst>
    <p:tags r:id="rId9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8F806E"/>
    <a:srgbClr val="314964"/>
    <a:srgbClr val="EAE3D6"/>
    <a:srgbClr val="F7F3E9"/>
    <a:srgbClr val="00999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76" autoAdjust="0"/>
    <p:restoredTop sz="82377" autoAdjust="0"/>
  </p:normalViewPr>
  <p:slideViewPr>
    <p:cSldViewPr>
      <p:cViewPr varScale="1">
        <p:scale>
          <a:sx n="52" d="100"/>
          <a:sy n="52" d="100"/>
        </p:scale>
        <p:origin x="1584" y="7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font" Target="fonts/font1.fntdata"/><Relationship Id="rId16" Type="http://schemas.openxmlformats.org/officeDocument/2006/relationships/slide" Target="slides/slide15.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5" Type="http://schemas.openxmlformats.org/officeDocument/2006/relationships/slide" Target="slides/slide4.xml"/><Relationship Id="rId90" Type="http://schemas.openxmlformats.org/officeDocument/2006/relationships/font" Target="fonts/font2.fntdata"/><Relationship Id="rId95" Type="http://schemas.openxmlformats.org/officeDocument/2006/relationships/tags" Target="tags/tag1.xml"/><Relationship Id="rId22" Type="http://schemas.openxmlformats.org/officeDocument/2006/relationships/slide" Target="slides/slide21.xml"/><Relationship Id="rId27" Type="http://schemas.openxmlformats.org/officeDocument/2006/relationships/slide" Target="slides/slide26.xml"/><Relationship Id="rId43" Type="http://schemas.openxmlformats.org/officeDocument/2006/relationships/slide" Target="slides/slide42.xml"/><Relationship Id="rId48" Type="http://schemas.openxmlformats.org/officeDocument/2006/relationships/slide" Target="slides/slide47.xml"/><Relationship Id="rId64" Type="http://schemas.openxmlformats.org/officeDocument/2006/relationships/slide" Target="slides/slide63.xml"/><Relationship Id="rId69" Type="http://schemas.openxmlformats.org/officeDocument/2006/relationships/slide" Target="slides/slide68.xml"/><Relationship Id="rId80" Type="http://schemas.openxmlformats.org/officeDocument/2006/relationships/slide" Target="slides/slide79.xml"/><Relationship Id="rId85" Type="http://schemas.openxmlformats.org/officeDocument/2006/relationships/slide" Target="slides/slide84.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notesMaster" Target="notesMasters/notesMaster1.xml"/><Relationship Id="rId91" Type="http://schemas.openxmlformats.org/officeDocument/2006/relationships/font" Target="fonts/font3.fntdata"/><Relationship Id="rId9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font" Target="fonts/font6.fntdata"/><Relationship Id="rId9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viewProps" Target="viewProps.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font" Target="fonts/font4.fntdata"/><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61" Type="http://schemas.openxmlformats.org/officeDocument/2006/relationships/slide" Target="slides/slide60.xml"/><Relationship Id="rId82" Type="http://schemas.openxmlformats.org/officeDocument/2006/relationships/slide" Target="slides/slide81.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93" Type="http://schemas.openxmlformats.org/officeDocument/2006/relationships/font" Target="fonts/font5.fntdata"/><Relationship Id="rId98" Type="http://schemas.openxmlformats.org/officeDocument/2006/relationships/theme" Target="theme/theme1.xml"/></Relationships>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6-24T20:45:04.852"/>
    </inkml:context>
    <inkml:brush xml:id="br0">
      <inkml:brushProperty name="width" value="0.035" units="cm"/>
      <inkml:brushProperty name="height" value="0.035" units="cm"/>
      <inkml:brushProperty name="color" value="#E71224"/>
    </inkml:brush>
  </inkml:definitions>
  <inkml:trace contextRef="#ctx0" brushRef="#br0">0 1 24575,'0'0'-8191</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EAD477D-BAC7-4424-B891-54DBC6D538FE}" type="datetimeFigureOut">
              <a:rPr lang="en-US" smtClean="0"/>
              <a:t>10/16/2026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5EFDD04-AEDE-4845-8D62-C52E4A48AECF}" type="slidenum">
              <a:rPr lang="en-US" smtClean="0"/>
              <a:t>‹#›</a:t>
            </a:fld>
            <a:endParaRPr lang="en-US"/>
          </a:p>
        </p:txBody>
      </p:sp>
    </p:spTree>
    <p:extLst>
      <p:ext uri="{BB962C8B-B14F-4D97-AF65-F5344CB8AC3E}">
        <p14:creationId xmlns:p14="http://schemas.microsoft.com/office/powerpoint/2010/main" val="194652704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72.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73.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74.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75.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76.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77.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78.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79.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80.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81.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82.xml.rels><?xml version="1.0" encoding="UTF-8" standalone="yes"?>
<Relationships xmlns="http://schemas.openxmlformats.org/package/2006/relationships"><Relationship Id="rId2" Type="http://schemas.openxmlformats.org/officeDocument/2006/relationships/slide" Target="../slides/slide82.xml"/><Relationship Id="rId1" Type="http://schemas.openxmlformats.org/officeDocument/2006/relationships/notesMaster" Target="../notesMasters/notesMaster1.xml"/></Relationships>
</file>

<file path=ppt/notesSlides/_rels/notesSlide83.xml.rels><?xml version="1.0" encoding="UTF-8" standalone="yes"?>
<Relationships xmlns="http://schemas.openxmlformats.org/package/2006/relationships"><Relationship Id="rId2" Type="http://schemas.openxmlformats.org/officeDocument/2006/relationships/slide" Target="../slides/slide83.xml"/><Relationship Id="rId1" Type="http://schemas.openxmlformats.org/officeDocument/2006/relationships/notesMaster" Target="../notesMasters/notesMaster1.xml"/></Relationships>
</file>

<file path=ppt/notesSlides/_rels/notesSlide84.xml.rels><?xml version="1.0" encoding="UTF-8" standalone="yes"?>
<Relationships xmlns="http://schemas.openxmlformats.org/package/2006/relationships"><Relationship Id="rId2" Type="http://schemas.openxmlformats.org/officeDocument/2006/relationships/slide" Target="../slides/slide84.xml"/><Relationship Id="rId1" Type="http://schemas.openxmlformats.org/officeDocument/2006/relationships/notesMaster" Target="../notesMasters/notesMaster1.xml"/></Relationships>
</file>

<file path=ppt/notesSlides/_rels/notesSlide85.xml.rels><?xml version="1.0" encoding="UTF-8" standalone="yes"?>
<Relationships xmlns="http://schemas.openxmlformats.org/package/2006/relationships"><Relationship Id="rId2" Type="http://schemas.openxmlformats.org/officeDocument/2006/relationships/slide" Target="../slides/slide85.xml"/><Relationship Id="rId1" Type="http://schemas.openxmlformats.org/officeDocument/2006/relationships/notesMaster" Target="../notesMasters/notesMaster1.xml"/></Relationships>
</file>

<file path=ppt/notesSlides/_rels/notesSlide86.xml.rels><?xml version="1.0" encoding="UTF-8" standalone="yes"?>
<Relationships xmlns="http://schemas.openxmlformats.org/package/2006/relationships"><Relationship Id="rId2" Type="http://schemas.openxmlformats.org/officeDocument/2006/relationships/slide" Target="../slides/slide8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solidFill>
                  <a:srgbClr val="000000"/>
                </a:solidFill>
                <a:latin typeface="Aptos" panose="020B0004020202020204" pitchFamily="34" charset="0"/>
                <a:sym typeface=""/>
              </a:rPr>
              <a:t>Welcome to the in-service training for the detection, investigation, and reporting of hate crimes.</a:t>
            </a:r>
          </a:p>
          <a:p>
            <a:endParaRPr lang="en-US" dirty="0">
              <a:solidFill>
                <a:srgbClr val="000000"/>
              </a:solidFill>
              <a:latin typeface="Aptos" panose="020B0004020202020204" pitchFamily="34" charset="0"/>
              <a:sym typeface=""/>
            </a:endParaRPr>
          </a:p>
          <a:p>
            <a:r>
              <a:rPr lang="en-US" dirty="0">
                <a:solidFill>
                  <a:srgbClr val="000000"/>
                </a:solidFill>
                <a:latin typeface="Aptos" panose="020B0004020202020204" pitchFamily="34" charset="0"/>
                <a:sym typeface=""/>
              </a:rPr>
              <a:t>Presented by the New Mexico Law Enforcement Academy.</a:t>
            </a:r>
          </a:p>
          <a:p>
            <a:endParaRPr lang="en-US" dirty="0">
              <a:solidFill>
                <a:srgbClr val="000000"/>
              </a:solidFill>
              <a:latin typeface="Aptos" panose="020B0004020202020204" pitchFamily="34" charset="0"/>
              <a:sym typeface=""/>
            </a:endParaRPr>
          </a:p>
          <a:p>
            <a:r>
              <a:rPr lang="en-US" dirty="0">
                <a:solidFill>
                  <a:srgbClr val="000000"/>
                </a:solidFill>
                <a:latin typeface="Aptos" panose="020B0004020202020204" pitchFamily="34" charset="0"/>
                <a:sym typeface=""/>
              </a:rPr>
              <a:t>Successful completion of this required course will earn 2 hours of training. </a:t>
            </a:r>
          </a:p>
          <a:p>
            <a:endParaRPr lang="en-US" dirty="0">
              <a:solidFill>
                <a:srgbClr val="000000"/>
              </a:solidFill>
              <a:latin typeface="Aptos" panose="020B0004020202020204" pitchFamily="34" charset="0"/>
              <a:sym typeface=""/>
            </a:endParaRPr>
          </a:p>
        </p:txBody>
      </p:sp>
      <p:sp>
        <p:nvSpPr>
          <p:cNvPr id="4" name="Slide Number Placeholder 3"/>
          <p:cNvSpPr>
            <a:spLocks noGrp="1"/>
          </p:cNvSpPr>
          <p:nvPr>
            <p:ph type="sldNum" sz="quarter" idx="5"/>
          </p:nvPr>
        </p:nvSpPr>
        <p:spPr/>
        <p:txBody>
          <a:bodyPr/>
          <a:lstStyle/>
          <a:p>
            <a:fld id="{D5EFDD04-AEDE-4845-8D62-C52E4A48AECF}" type="slidenum">
              <a:rPr lang="en-US" smtClean="0"/>
              <a:t>1</a:t>
            </a:fld>
            <a:endParaRPr lang="en-US"/>
          </a:p>
        </p:txBody>
      </p:sp>
    </p:spTree>
    <p:extLst>
      <p:ext uri="{BB962C8B-B14F-4D97-AF65-F5344CB8AC3E}">
        <p14:creationId xmlns:p14="http://schemas.microsoft.com/office/powerpoint/2010/main" val="45281741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solidFill>
                  <a:srgbClr val="000000"/>
                </a:solidFill>
                <a:latin typeface="Aptos" panose="020B0004020202020204" pitchFamily="34" charset="0"/>
                <a:sym typeface=""/>
              </a:rPr>
              <a:t>The instructional goal for this training is to refresh the officer regarding the importance of identifying and understanding hate crimes in their communities and their role in the investigative process.</a:t>
            </a:r>
            <a:endParaRPr lang="en-US" dirty="0">
              <a:solidFill>
                <a:srgbClr val="000000"/>
              </a:solidFill>
              <a:latin typeface="Aptos" panose="020B0004020202020204" pitchFamily="34" charset="0"/>
              <a:sym typeface=""/>
            </a:endParaRPr>
          </a:p>
        </p:txBody>
      </p:sp>
      <p:sp>
        <p:nvSpPr>
          <p:cNvPr id="4" name="Slide Number Placeholder 3"/>
          <p:cNvSpPr>
            <a:spLocks noGrp="1"/>
          </p:cNvSpPr>
          <p:nvPr>
            <p:ph type="sldNum" sz="quarter" idx="5"/>
          </p:nvPr>
        </p:nvSpPr>
        <p:spPr/>
        <p:txBody>
          <a:bodyPr/>
          <a:lstStyle/>
          <a:p>
            <a:fld id="{D5EFDD04-AEDE-4845-8D62-C52E4A48AECF}" type="slidenum">
              <a:rPr lang="en-US" smtClean="0"/>
              <a:t>2</a:t>
            </a:fld>
            <a:endParaRPr lang="en-US"/>
          </a:p>
        </p:txBody>
      </p:sp>
    </p:spTree>
    <p:extLst>
      <p:ext uri="{BB962C8B-B14F-4D97-AF65-F5344CB8AC3E}">
        <p14:creationId xmlns:p14="http://schemas.microsoft.com/office/powerpoint/2010/main" val="307394679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C36D0F5-FDDC-7B8D-B8A8-7DE9ABF2EE2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C307657-6507-2D1A-AB2B-F8B29817222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0B1F452-76E0-D930-793F-8AF31484B82F}"/>
              </a:ext>
            </a:extLst>
          </p:cNvPr>
          <p:cNvSpPr>
            <a:spLocks noGrp="1"/>
          </p:cNvSpPr>
          <p:nvPr>
            <p:ph type="body" idx="1"/>
          </p:nvPr>
        </p:nvSpPr>
        <p:spPr/>
        <p:txBody>
          <a:bodyPr/>
          <a:lstStyle/>
          <a:p>
            <a:r>
              <a:rPr lang="en-US" dirty="0">
                <a:solidFill>
                  <a:srgbClr val="000000"/>
                </a:solidFill>
                <a:latin typeface="Aptos" panose="020B0004020202020204" pitchFamily="34" charset="0"/>
                <a:sym typeface=""/>
              </a:rPr>
              <a:t>Instructional Objectives:</a:t>
            </a:r>
          </a:p>
          <a:p>
            <a:endParaRPr lang="en-US" dirty="0">
              <a:solidFill>
                <a:srgbClr val="000000"/>
              </a:solidFill>
              <a:latin typeface="Aptos" panose="020B0004020202020204" pitchFamily="34" charset="0"/>
              <a:sym typeface=""/>
            </a:endParaRPr>
          </a:p>
          <a:p>
            <a:r>
              <a:rPr lang="en-US" dirty="0">
                <a:solidFill>
                  <a:srgbClr val="000000"/>
                </a:solidFill>
                <a:latin typeface="Aptos" panose="020B0004020202020204" pitchFamily="34" charset="0"/>
                <a:sym typeface=""/>
              </a:rPr>
              <a:t>Upon successful completion of this training, officers will be able to:</a:t>
            </a:r>
          </a:p>
          <a:p>
            <a:endParaRPr lang="en-US" dirty="0">
              <a:solidFill>
                <a:srgbClr val="000000"/>
              </a:solidFill>
              <a:latin typeface="Aptos" panose="020B0004020202020204" pitchFamily="34" charset="0"/>
              <a:sym typeface=""/>
            </a:endParaRPr>
          </a:p>
          <a:p>
            <a:r>
              <a:rPr lang="en-US" dirty="0">
                <a:solidFill>
                  <a:srgbClr val="000000"/>
                </a:solidFill>
                <a:latin typeface="Aptos" panose="020B0004020202020204" pitchFamily="34" charset="0"/>
                <a:sym typeface=""/>
              </a:rPr>
              <a:t>Differentiate between a hate crime and free speech.</a:t>
            </a:r>
          </a:p>
          <a:p>
            <a:endParaRPr lang="en-US" dirty="0">
              <a:solidFill>
                <a:srgbClr val="000000"/>
              </a:solidFill>
              <a:latin typeface="Aptos" panose="020B0004020202020204" pitchFamily="34" charset="0"/>
              <a:sym typeface=""/>
            </a:endParaRPr>
          </a:p>
          <a:p>
            <a:r>
              <a:rPr lang="en-US" dirty="0">
                <a:solidFill>
                  <a:srgbClr val="000000"/>
                </a:solidFill>
                <a:latin typeface="Aptos" panose="020B0004020202020204" pitchFamily="34" charset="0"/>
                <a:sym typeface=""/>
              </a:rPr>
              <a:t>Discuss the major Supreme Court decisions on hate crimes. </a:t>
            </a:r>
          </a:p>
          <a:p>
            <a:endParaRPr lang="en-US" dirty="0">
              <a:solidFill>
                <a:srgbClr val="000000"/>
              </a:solidFill>
              <a:latin typeface="Aptos" panose="020B0004020202020204" pitchFamily="34" charset="0"/>
              <a:sym typeface=""/>
            </a:endParaRPr>
          </a:p>
          <a:p>
            <a:r>
              <a:rPr lang="en-US" dirty="0">
                <a:solidFill>
                  <a:srgbClr val="000000"/>
                </a:solidFill>
                <a:latin typeface="Aptos" panose="020B0004020202020204" pitchFamily="34" charset="0"/>
                <a:sym typeface=""/>
              </a:rPr>
              <a:t>Identify the role of police in investigating hate crimes.</a:t>
            </a:r>
          </a:p>
          <a:p>
            <a:endParaRPr lang="en-US" dirty="0">
              <a:solidFill>
                <a:srgbClr val="000000"/>
              </a:solidFill>
              <a:latin typeface="Aptos" panose="020B0004020202020204" pitchFamily="34" charset="0"/>
              <a:sym typeface=""/>
            </a:endParaRPr>
          </a:p>
          <a:p>
            <a:r>
              <a:rPr lang="en-US" dirty="0">
                <a:solidFill>
                  <a:srgbClr val="000000"/>
                </a:solidFill>
                <a:latin typeface="Aptos" panose="020B0004020202020204" pitchFamily="34" charset="0"/>
                <a:sym typeface=""/>
              </a:rPr>
              <a:t>Identify the importance of documenting and reporting hate crime statistics.</a:t>
            </a:r>
          </a:p>
          <a:p>
            <a:endParaRPr lang="en-US" dirty="0">
              <a:solidFill>
                <a:srgbClr val="000000"/>
              </a:solidFill>
              <a:latin typeface="Aptos" panose="020B0004020202020204" pitchFamily="34" charset="0"/>
              <a:sym typeface=""/>
            </a:endParaRPr>
          </a:p>
          <a:p>
            <a:r>
              <a:rPr lang="en-US" dirty="0">
                <a:solidFill>
                  <a:srgbClr val="000000"/>
                </a:solidFill>
                <a:latin typeface="Aptos" panose="020B0004020202020204" pitchFamily="34" charset="0"/>
                <a:sym typeface=""/>
              </a:rPr>
              <a:t>Identify the requirements for a crime to be a hate crime.</a:t>
            </a:r>
          </a:p>
          <a:p>
            <a:endParaRPr lang="en-US" dirty="0">
              <a:solidFill>
                <a:srgbClr val="000000"/>
              </a:solidFill>
              <a:latin typeface="Aptos" panose="020B0004020202020204" pitchFamily="34" charset="0"/>
              <a:sym typeface=""/>
            </a:endParaRPr>
          </a:p>
          <a:p>
            <a:r>
              <a:rPr lang="en-US" dirty="0">
                <a:solidFill>
                  <a:srgbClr val="000000"/>
                </a:solidFill>
                <a:latin typeface="Aptos" panose="020B0004020202020204" pitchFamily="34" charset="0"/>
                <a:sym typeface=""/>
              </a:rPr>
              <a:t>Discuss the profile of a person who commits a hate crime.</a:t>
            </a:r>
          </a:p>
          <a:p>
            <a:endParaRPr lang="en-US" dirty="0">
              <a:solidFill>
                <a:srgbClr val="000000"/>
              </a:solidFill>
              <a:latin typeface="Aptos" panose="020B0004020202020204" pitchFamily="34" charset="0"/>
              <a:sym typeface=""/>
            </a:endParaRPr>
          </a:p>
          <a:p>
            <a:r>
              <a:rPr lang="en-US" dirty="0">
                <a:solidFill>
                  <a:srgbClr val="000000"/>
                </a:solidFill>
                <a:latin typeface="Aptos" panose="020B0004020202020204" pitchFamily="34" charset="0"/>
                <a:sym typeface=""/>
              </a:rPr>
              <a:t>And to identify practices to reduce future hate crimes.</a:t>
            </a:r>
          </a:p>
          <a:p>
            <a:endParaRPr lang="en-US" dirty="0">
              <a:solidFill>
                <a:srgbClr val="000000"/>
              </a:solidFill>
              <a:latin typeface="Aptos" panose="020B0004020202020204" pitchFamily="34" charset="0"/>
              <a:sym typeface=""/>
            </a:endParaRPr>
          </a:p>
          <a:p>
            <a:endParaRPr lang="en-US" dirty="0">
              <a:solidFill>
                <a:srgbClr val="000000"/>
              </a:solidFill>
              <a:latin typeface="Aptos" panose="020B0004020202020204" pitchFamily="34" charset="0"/>
              <a:sym typeface=""/>
            </a:endParaRPr>
          </a:p>
        </p:txBody>
      </p:sp>
      <p:sp>
        <p:nvSpPr>
          <p:cNvPr id="4" name="Slide Number Placeholder 3">
            <a:extLst>
              <a:ext uri="{FF2B5EF4-FFF2-40B4-BE49-F238E27FC236}">
                <a16:creationId xmlns:a16="http://schemas.microsoft.com/office/drawing/2014/main" id="{FD2CB7EC-5D57-A16C-2467-4AE20157F728}"/>
              </a:ext>
            </a:extLst>
          </p:cNvPr>
          <p:cNvSpPr>
            <a:spLocks noGrp="1"/>
          </p:cNvSpPr>
          <p:nvPr>
            <p:ph type="sldNum" sz="quarter" idx="5"/>
          </p:nvPr>
        </p:nvSpPr>
        <p:spPr/>
        <p:txBody>
          <a:bodyPr/>
          <a:lstStyle/>
          <a:p>
            <a:fld id="{D5EFDD04-AEDE-4845-8D62-C52E4A48AECF}" type="slidenum">
              <a:rPr lang="en-US" smtClean="0"/>
              <a:t>3</a:t>
            </a:fld>
            <a:endParaRPr lang="en-US"/>
          </a:p>
        </p:txBody>
      </p:sp>
    </p:spTree>
    <p:extLst>
      <p:ext uri="{BB962C8B-B14F-4D97-AF65-F5344CB8AC3E}">
        <p14:creationId xmlns:p14="http://schemas.microsoft.com/office/powerpoint/2010/main" val="7731163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defTabSz="914400" rtl="0" eaLnBrk="1" fontAlgn="auto" latinLnBrk="0" hangingPunct="1">
              <a:buClrTx/>
              <a:buSzTx/>
              <a:buFontTx/>
              <a:buNone/>
              <a:tabLst/>
              <a:defRPr/>
            </a:pPr>
            <a:r>
              <a:rPr lang="en-US" dirty="0">
                <a:solidFill>
                  <a:srgbClr val="000000"/>
                </a:solidFill>
                <a:latin typeface="Aptos" panose="020B0004020202020204" pitchFamily="34" charset="0"/>
                <a:sym typeface=""/>
              </a:rPr>
              <a:t>Definitions to be familiar with.</a:t>
            </a:r>
          </a:p>
          <a:p>
            <a:pPr marL="0" marR="0" lvl="0" indent="0" defTabSz="914400" rtl="0" eaLnBrk="1" fontAlgn="auto" latinLnBrk="0" hangingPunct="1">
              <a:buClrTx/>
              <a:buSzTx/>
              <a:buFontTx/>
              <a:buNone/>
              <a:tabLst/>
              <a:defRPr/>
            </a:pPr>
            <a:endParaRPr lang="en-US" dirty="0">
              <a:solidFill>
                <a:srgbClr val="000000"/>
              </a:solidFill>
              <a:latin typeface="Aptos" panose="020B0004020202020204" pitchFamily="34" charset="0"/>
              <a:sym typeface=""/>
            </a:endParaRPr>
          </a:p>
          <a:p>
            <a:pPr marL="0" marR="0" lvl="0" indent="0" defTabSz="914400" rtl="0" eaLnBrk="1" fontAlgn="auto" latinLnBrk="0" hangingPunct="1">
              <a:buClrTx/>
              <a:buSzTx/>
              <a:buFontTx/>
              <a:buNone/>
              <a:tabLst/>
              <a:defRPr/>
            </a:pPr>
            <a:r>
              <a:rPr lang="en-US" dirty="0">
                <a:solidFill>
                  <a:srgbClr val="000000"/>
                </a:solidFill>
                <a:latin typeface="Aptos" panose="020B0004020202020204" pitchFamily="34" charset="0"/>
                <a:sym typeface=""/>
              </a:rPr>
              <a:t>Bias - A preformed negative opinion or attitude toward a group of persons based on their race, religion, national origin, disability, sexual orientation, ethnicity, gender, or gender identity/expression.</a:t>
            </a:r>
          </a:p>
          <a:p>
            <a:pPr marL="0" marR="0" lvl="0" indent="0" defTabSz="914400" rtl="0" eaLnBrk="1" fontAlgn="auto" latinLnBrk="0" hangingPunct="1">
              <a:buClrTx/>
              <a:buSzTx/>
              <a:buFontTx/>
              <a:buNone/>
              <a:tabLst/>
              <a:defRPr/>
            </a:pPr>
            <a:endParaRPr lang="en-US" dirty="0">
              <a:solidFill>
                <a:srgbClr val="000000"/>
              </a:solidFill>
              <a:latin typeface="Aptos" panose="020B0004020202020204" pitchFamily="34" charset="0"/>
              <a:sym typeface=""/>
            </a:endParaRPr>
          </a:p>
          <a:p>
            <a:pPr marL="0" marR="0" lvl="0" indent="0" defTabSz="914400" rtl="0" eaLnBrk="1" fontAlgn="auto" latinLnBrk="0" hangingPunct="1">
              <a:buClrTx/>
              <a:buSzTx/>
              <a:buFontTx/>
              <a:buNone/>
              <a:tabLst/>
              <a:defRPr/>
            </a:pPr>
            <a:r>
              <a:rPr lang="en-US" dirty="0">
                <a:solidFill>
                  <a:srgbClr val="000000"/>
                </a:solidFill>
                <a:latin typeface="Aptos" panose="020B0004020202020204" pitchFamily="34" charset="0"/>
                <a:sym typeface=""/>
              </a:rPr>
              <a:t>Improper bias - Bias applied in such a way as to be negatively prejudicial or unjustly discriminatory toward a particular group of people.</a:t>
            </a:r>
          </a:p>
          <a:p>
            <a:pPr marL="0" marR="0" lvl="0" indent="0" defTabSz="914400" rtl="0" eaLnBrk="1" fontAlgn="auto" latinLnBrk="0" hangingPunct="1">
              <a:buClrTx/>
              <a:buSzTx/>
              <a:buFontTx/>
              <a:buNone/>
              <a:tabLst/>
              <a:defRPr/>
            </a:pPr>
            <a:endParaRPr lang="en-US" dirty="0">
              <a:solidFill>
                <a:srgbClr val="000000"/>
              </a:solidFill>
              <a:latin typeface="Aptos" panose="020B0004020202020204" pitchFamily="34" charset="0"/>
              <a:sym typeface=""/>
            </a:endParaRPr>
          </a:p>
          <a:p>
            <a:pPr marL="0" marR="0" lvl="0" indent="0" defTabSz="914400" rtl="0" eaLnBrk="1" fontAlgn="auto" latinLnBrk="0" hangingPunct="1">
              <a:buClrTx/>
              <a:buSzTx/>
              <a:buFontTx/>
              <a:buNone/>
              <a:tabLst/>
              <a:defRPr/>
            </a:pPr>
            <a:r>
              <a:rPr lang="en-US" dirty="0">
                <a:solidFill>
                  <a:srgbClr val="000000"/>
                </a:solidFill>
                <a:latin typeface="Aptos" panose="020B0004020202020204" pitchFamily="34" charset="0"/>
                <a:sym typeface=""/>
              </a:rPr>
              <a:t>Bias as a hate incident - Conduct that is motivated by hate or bias about another person’s actual or perceived race, color, religion, gender, disability, sexual orientation, gender identity or expression, national origin, or ethnicity, but does not rise to the level of a criminal offense.</a:t>
            </a:r>
          </a:p>
          <a:p>
            <a:pPr marL="0" marR="0" lvl="0" indent="0" defTabSz="914400" rtl="0" eaLnBrk="1" fontAlgn="auto" latinLnBrk="0" hangingPunct="1">
              <a:buClrTx/>
              <a:buSzTx/>
              <a:buFontTx/>
              <a:buNone/>
              <a:tabLst/>
              <a:defRPr/>
            </a:pPr>
            <a:endParaRPr lang="en-US" dirty="0">
              <a:solidFill>
                <a:srgbClr val="000000"/>
              </a:solidFill>
              <a:latin typeface="Aptos" panose="020B0004020202020204" pitchFamily="34" charset="0"/>
              <a:sym typeface=""/>
            </a:endParaRPr>
          </a:p>
          <a:p>
            <a:pPr marL="0" marR="0" lvl="0" indent="0" defTabSz="914400" rtl="0" eaLnBrk="1" fontAlgn="auto" latinLnBrk="0" hangingPunct="1">
              <a:buClrTx/>
              <a:buSzTx/>
              <a:buFontTx/>
              <a:buNone/>
              <a:tabLst/>
              <a:defRPr/>
            </a:pPr>
            <a:r>
              <a:rPr lang="en-US" dirty="0">
                <a:solidFill>
                  <a:srgbClr val="000000"/>
                </a:solidFill>
                <a:latin typeface="Aptos" panose="020B0004020202020204" pitchFamily="34" charset="0"/>
                <a:sym typeface=""/>
              </a:rPr>
              <a:t>Bias as a hate crime - A crime where a defendant intentionally selects the victim, or in the case of a property crime, the property that is the object of the crime, because of the actual or perceived race, color, religion, national origin, ethnicity, gender, gender identity, disability, or sexual orientation of any person.</a:t>
            </a:r>
          </a:p>
          <a:p>
            <a:pPr marL="0" marR="0" lvl="0" indent="0" defTabSz="914400" rtl="0" eaLnBrk="1" fontAlgn="auto" latinLnBrk="0" hangingPunct="1">
              <a:buClrTx/>
              <a:buSzTx/>
              <a:buFontTx/>
              <a:buNone/>
              <a:tabLst/>
              <a:defRPr/>
            </a:pPr>
            <a:endParaRPr lang="en-US" dirty="0">
              <a:solidFill>
                <a:srgbClr val="000000"/>
              </a:solidFill>
              <a:latin typeface="Aptos" panose="020B0004020202020204" pitchFamily="34" charset="0"/>
              <a:sym typeface=""/>
            </a:endParaRPr>
          </a:p>
          <a:p>
            <a:pPr marL="0" marR="0" lvl="0" indent="0" defTabSz="914400" rtl="0" eaLnBrk="1" fontAlgn="auto" latinLnBrk="0" hangingPunct="1">
              <a:buClrTx/>
              <a:buSzTx/>
              <a:buFontTx/>
              <a:buNone/>
              <a:tabLst/>
              <a:defRPr/>
            </a:pPr>
            <a:r>
              <a:rPr lang="en-US" dirty="0">
                <a:solidFill>
                  <a:srgbClr val="000000"/>
                </a:solidFill>
                <a:latin typeface="Aptos" panose="020B0004020202020204" pitchFamily="34" charset="0"/>
                <a:sym typeface=""/>
              </a:rPr>
              <a:t>Discrimination - An unjust or prejudicial treatment of different categories of people or things, especially for race, age, or sex. </a:t>
            </a:r>
          </a:p>
          <a:p>
            <a:pPr marL="0" marR="0" lvl="0" indent="0" defTabSz="914400" rtl="0" eaLnBrk="1" fontAlgn="auto" latinLnBrk="0" hangingPunct="1">
              <a:buClrTx/>
              <a:buSzTx/>
              <a:buFontTx/>
              <a:buNone/>
              <a:tabLst/>
              <a:defRPr/>
            </a:pPr>
            <a:endParaRPr lang="en-US" dirty="0">
              <a:solidFill>
                <a:srgbClr val="000000"/>
              </a:solidFill>
              <a:latin typeface="Aptos" panose="020B0004020202020204" pitchFamily="34" charset="0"/>
              <a:sym typeface=""/>
            </a:endParaRPr>
          </a:p>
          <a:p>
            <a:pPr marL="0" marR="0" lvl="0" indent="0" defTabSz="914400" rtl="0" eaLnBrk="1" fontAlgn="auto" latinLnBrk="0" hangingPunct="1">
              <a:buClrTx/>
              <a:buSzTx/>
              <a:buFontTx/>
              <a:buNone/>
              <a:tabLst/>
              <a:defRPr/>
            </a:pPr>
            <a:r>
              <a:rPr lang="en-US" dirty="0">
                <a:solidFill>
                  <a:srgbClr val="000000"/>
                </a:solidFill>
                <a:latin typeface="Aptos" panose="020B0004020202020204" pitchFamily="34" charset="0"/>
                <a:sym typeface=""/>
              </a:rPr>
              <a:t>Harassment - A form of discrimination. Harassment can include physical contact, bullying, ridicule, and hostile or intimidating language.</a:t>
            </a:r>
          </a:p>
          <a:p>
            <a:pPr marL="0" marR="0" lvl="0" indent="0" defTabSz="914400" rtl="0" eaLnBrk="1" fontAlgn="auto" latinLnBrk="0" hangingPunct="1">
              <a:buClrTx/>
              <a:buSzTx/>
              <a:buFontTx/>
              <a:buNone/>
              <a:tabLst/>
              <a:defRPr/>
            </a:pPr>
            <a:endParaRPr lang="en-US" dirty="0">
              <a:solidFill>
                <a:srgbClr val="000000"/>
              </a:solidFill>
              <a:latin typeface="Aptos" panose="020B0004020202020204" pitchFamily="34" charset="0"/>
              <a:sym typeface=""/>
            </a:endParaRPr>
          </a:p>
          <a:p>
            <a:pPr marL="0" marR="0" lvl="0" indent="0" defTabSz="914400" rtl="0" eaLnBrk="1" fontAlgn="auto" latinLnBrk="0" hangingPunct="1">
              <a:buClrTx/>
              <a:buSzTx/>
              <a:buFontTx/>
              <a:buNone/>
              <a:tabLst/>
              <a:defRPr/>
            </a:pPr>
            <a:r>
              <a:rPr lang="en-US" dirty="0">
                <a:solidFill>
                  <a:srgbClr val="000000"/>
                </a:solidFill>
                <a:latin typeface="Aptos" panose="020B0004020202020204" pitchFamily="34" charset="0"/>
                <a:sym typeface=""/>
              </a:rPr>
              <a:t>Intimidation - Can include overt threats, insults, or aggressive conduct that intends to do any of the following to a person: make timid or fearful, frighten into submission, and or induce a sense of inferiority. </a:t>
            </a:r>
          </a:p>
          <a:p>
            <a:pPr marL="0" marR="0" lvl="0" indent="0" defTabSz="914400" rtl="0" eaLnBrk="1" fontAlgn="auto" latinLnBrk="0" hangingPunct="1">
              <a:buClrTx/>
              <a:buSzTx/>
              <a:buFontTx/>
              <a:buNone/>
              <a:tabLst/>
              <a:defRPr/>
            </a:pPr>
            <a:endParaRPr lang="en-US" dirty="0">
              <a:solidFill>
                <a:srgbClr val="000000"/>
              </a:solidFill>
              <a:latin typeface="Aptos" panose="020B0004020202020204" pitchFamily="34" charset="0"/>
              <a:sym typeface=""/>
            </a:endParaRPr>
          </a:p>
          <a:p>
            <a:pPr marL="0" marR="0" lvl="0" indent="0" defTabSz="914400" rtl="0" eaLnBrk="1" fontAlgn="auto" latinLnBrk="0" hangingPunct="1">
              <a:buClrTx/>
              <a:buSzTx/>
              <a:buFontTx/>
              <a:buNone/>
              <a:tabLst/>
              <a:defRPr/>
            </a:pPr>
            <a:r>
              <a:rPr lang="en-US" dirty="0">
                <a:solidFill>
                  <a:srgbClr val="000000"/>
                </a:solidFill>
                <a:latin typeface="Aptos" panose="020B0004020202020204" pitchFamily="34" charset="0"/>
                <a:sym typeface=""/>
              </a:rPr>
              <a:t>Protected class - The foundation of a hate crime is a preformed negative bias, opinion, or belief toward a group of persons in the following protected classes: race, religion, national origin, ancestry, age, handicapped status, gender, sexual orientation, and gender identity.</a:t>
            </a:r>
          </a:p>
          <a:p>
            <a:pPr marL="0" marR="0" lvl="0" indent="0" defTabSz="914400" rtl="0" eaLnBrk="1" fontAlgn="auto" latinLnBrk="0" hangingPunct="1">
              <a:buClrTx/>
              <a:buSzTx/>
              <a:buFontTx/>
              <a:buNone/>
              <a:tabLst/>
              <a:defRPr/>
            </a:pPr>
            <a:endParaRPr lang="en-US" dirty="0">
              <a:solidFill>
                <a:srgbClr val="000000"/>
              </a:solidFill>
              <a:latin typeface="Aptos" panose="020B0004020202020204" pitchFamily="34" charset="0"/>
              <a:sym typeface=""/>
            </a:endParaRPr>
          </a:p>
          <a:p>
            <a:pPr marL="0" marR="0" lvl="0" indent="0" defTabSz="914400" rtl="0" eaLnBrk="1" fontAlgn="auto" latinLnBrk="0" hangingPunct="1">
              <a:buClrTx/>
              <a:buSzTx/>
              <a:buFontTx/>
              <a:buNone/>
              <a:tabLst/>
              <a:defRPr/>
            </a:pPr>
            <a:r>
              <a:rPr lang="en-US" dirty="0">
                <a:solidFill>
                  <a:srgbClr val="000000"/>
                </a:solidFill>
                <a:latin typeface="Aptos" panose="020B0004020202020204" pitchFamily="34" charset="0"/>
                <a:sym typeface=""/>
              </a:rPr>
              <a:t>Religious group - A group of persons who share the same religious beliefs regarding the origin and purpose of the universe and the existence or nonexistence of a supreme being. Examples include religious groups such as Catholic, Jewish, Protestant, Muslim, Sikh, and Hindu, as well as other belief-based groups such as atheist or agnostic.</a:t>
            </a:r>
          </a:p>
          <a:p>
            <a:pPr marL="0" marR="0" lvl="0" indent="0" defTabSz="914400" rtl="0" eaLnBrk="1" fontAlgn="auto" latinLnBrk="0" hangingPunct="1">
              <a:buClrTx/>
              <a:buSzTx/>
              <a:buFontTx/>
              <a:buNone/>
              <a:tabLst/>
              <a:defRPr/>
            </a:pPr>
            <a:endParaRPr lang="en-US" dirty="0">
              <a:solidFill>
                <a:srgbClr val="000000"/>
              </a:solidFill>
              <a:latin typeface="Aptos" panose="020B0004020202020204" pitchFamily="34" charset="0"/>
              <a:sym typeface=""/>
            </a:endParaRPr>
          </a:p>
          <a:p>
            <a:pPr marL="0" marR="0" lvl="0" indent="0" defTabSz="914400" rtl="0" eaLnBrk="1" fontAlgn="auto" latinLnBrk="0" hangingPunct="1">
              <a:buClrTx/>
              <a:buSzTx/>
              <a:buFontTx/>
              <a:buNone/>
              <a:tabLst/>
              <a:defRPr/>
            </a:pPr>
            <a:endParaRPr lang="en-US" dirty="0">
              <a:solidFill>
                <a:srgbClr val="000000"/>
              </a:solidFill>
              <a:latin typeface="Aptos" panose="020B0004020202020204" pitchFamily="34" charset="0"/>
              <a:sym typeface=""/>
            </a:endParaRPr>
          </a:p>
          <a:p>
            <a:endParaRPr lang="en-US" dirty="0">
              <a:solidFill>
                <a:srgbClr val="000000"/>
              </a:solidFill>
              <a:latin typeface="Aptos" panose="020B0004020202020204" pitchFamily="34" charset="0"/>
              <a:sym typeface=""/>
            </a:endParaRPr>
          </a:p>
        </p:txBody>
      </p:sp>
      <p:sp>
        <p:nvSpPr>
          <p:cNvPr id="4" name="Slide Number Placeholder 3"/>
          <p:cNvSpPr>
            <a:spLocks noGrp="1"/>
          </p:cNvSpPr>
          <p:nvPr>
            <p:ph type="sldNum" sz="quarter" idx="5"/>
          </p:nvPr>
        </p:nvSpPr>
        <p:spPr/>
        <p:txBody>
          <a:bodyPr/>
          <a:lstStyle/>
          <a:p>
            <a:fld id="{D5EFDD04-AEDE-4845-8D62-C52E4A48AECF}" type="slidenum">
              <a:rPr lang="en-US" smtClean="0"/>
              <a:t>4</a:t>
            </a:fld>
            <a:endParaRPr lang="en-US"/>
          </a:p>
        </p:txBody>
      </p:sp>
    </p:spTree>
    <p:extLst>
      <p:ext uri="{BB962C8B-B14F-4D97-AF65-F5344CB8AC3E}">
        <p14:creationId xmlns:p14="http://schemas.microsoft.com/office/powerpoint/2010/main" val="292268204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8F53B16-026A-BC54-7701-1538C268856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B805651-1E91-D719-D6ED-70DC6D12445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75F67EA-80F2-A723-5C26-313E3A0870D1}"/>
              </a:ext>
            </a:extLst>
          </p:cNvPr>
          <p:cNvSpPr>
            <a:spLocks noGrp="1"/>
          </p:cNvSpPr>
          <p:nvPr>
            <p:ph type="body" idx="1"/>
          </p:nvPr>
        </p:nvSpPr>
        <p:spPr/>
        <p:txBody>
          <a:bodyPr/>
          <a:lstStyle/>
          <a:p>
            <a:pPr marL="0" marR="0" lvl="0" indent="0" defTabSz="914400" rtl="0" eaLnBrk="1" fontAlgn="auto" latinLnBrk="0" hangingPunct="1">
              <a:buClrTx/>
              <a:buSzTx/>
              <a:buFontTx/>
              <a:buNone/>
              <a:tabLst/>
              <a:defRPr/>
            </a:pPr>
            <a:r>
              <a:rPr lang="en-US" dirty="0">
                <a:solidFill>
                  <a:srgbClr val="000000"/>
                </a:solidFill>
                <a:latin typeface="Aptos" panose="020B0004020202020204" pitchFamily="34" charset="0"/>
                <a:sym typeface=""/>
              </a:rPr>
              <a:t>Ethnic group - A group of persons whose members identify with each other through a common heritage, often consisting of a shared language, culture, and/or ideology that stresses common ancestry.</a:t>
            </a:r>
          </a:p>
          <a:p>
            <a:pPr marL="0" marR="0" lvl="0" indent="0" defTabSz="914400" rtl="0" eaLnBrk="1" fontAlgn="auto" latinLnBrk="0" hangingPunct="1">
              <a:buClrTx/>
              <a:buSzTx/>
              <a:buFontTx/>
              <a:buNone/>
              <a:tabLst/>
              <a:defRPr/>
            </a:pPr>
            <a:endParaRPr lang="en-US" dirty="0">
              <a:solidFill>
                <a:srgbClr val="000000"/>
              </a:solidFill>
              <a:latin typeface="Aptos" panose="020B0004020202020204" pitchFamily="34" charset="0"/>
              <a:sym typeface=""/>
            </a:endParaRPr>
          </a:p>
          <a:p>
            <a:pPr marL="0" marR="0" lvl="0" indent="0" defTabSz="914400" rtl="0" eaLnBrk="1" fontAlgn="auto" latinLnBrk="0" hangingPunct="1">
              <a:buClrTx/>
              <a:buSzTx/>
              <a:buFontTx/>
              <a:buNone/>
              <a:tabLst/>
              <a:defRPr/>
            </a:pPr>
            <a:r>
              <a:rPr lang="en-US" dirty="0">
                <a:solidFill>
                  <a:srgbClr val="000000"/>
                </a:solidFill>
                <a:latin typeface="Aptos" panose="020B0004020202020204" pitchFamily="34" charset="0"/>
                <a:sym typeface=""/>
              </a:rPr>
              <a:t>Race - A group of persons who possess common physical characteristics, for example, color of skin, eyes, and/or hair; facial features, and so forth, which are genetically transmitted by descent and heredity and that distinguish them as a distinct division of humankind.</a:t>
            </a:r>
          </a:p>
          <a:p>
            <a:pPr marL="0" marR="0" lvl="0" indent="0" defTabSz="914400" rtl="0" eaLnBrk="1" fontAlgn="auto" latinLnBrk="0" hangingPunct="1">
              <a:buClrTx/>
              <a:buSzTx/>
              <a:buFontTx/>
              <a:buNone/>
              <a:tabLst/>
              <a:defRPr/>
            </a:pPr>
            <a:endParaRPr lang="en-US" dirty="0">
              <a:solidFill>
                <a:srgbClr val="000000"/>
              </a:solidFill>
              <a:latin typeface="Aptos" panose="020B0004020202020204" pitchFamily="34" charset="0"/>
              <a:sym typeface=""/>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solidFill>
                  <a:srgbClr val="000000"/>
                </a:solidFill>
                <a:latin typeface="Aptos" panose="020B0004020202020204" pitchFamily="34" charset="0"/>
                <a:sym typeface=""/>
              </a:rPr>
              <a:t>National origin - A person’s real or perceived ethnic background related to birthplace, ancestry, culture, or language.</a:t>
            </a:r>
          </a:p>
          <a:p>
            <a:pPr marL="0" marR="0" lvl="0" indent="0" defTabSz="914400" rtl="0" eaLnBrk="1" fontAlgn="auto" latinLnBrk="0" hangingPunct="1">
              <a:buClrTx/>
              <a:buSzTx/>
              <a:buFontTx/>
              <a:buNone/>
              <a:tabLst/>
              <a:defRPr/>
            </a:pPr>
            <a:endParaRPr lang="en-US" dirty="0">
              <a:solidFill>
                <a:srgbClr val="000000"/>
              </a:solidFill>
              <a:latin typeface="Aptos" panose="020B0004020202020204" pitchFamily="34" charset="0"/>
              <a:sym typeface=""/>
            </a:endParaRPr>
          </a:p>
          <a:p>
            <a:pPr marL="0" marR="0" lvl="0" indent="0" defTabSz="914400" rtl="0" eaLnBrk="1" fontAlgn="auto" latinLnBrk="0" hangingPunct="1">
              <a:buClrTx/>
              <a:buSzTx/>
              <a:buFontTx/>
              <a:buNone/>
              <a:tabLst/>
              <a:defRPr/>
            </a:pPr>
            <a:r>
              <a:rPr lang="en-US" dirty="0">
                <a:solidFill>
                  <a:srgbClr val="000000"/>
                </a:solidFill>
                <a:latin typeface="Aptos" panose="020B0004020202020204" pitchFamily="34" charset="0"/>
                <a:sym typeface=""/>
              </a:rPr>
              <a:t>Gender - The social norms and expectations of men and women in terms of their roles, behaviors, activities, and attributes. Gender interacts with, but is distinct from, biological sex.</a:t>
            </a:r>
          </a:p>
          <a:p>
            <a:pPr marL="0" marR="0" lvl="0" indent="0" defTabSz="914400" rtl="0" eaLnBrk="1" fontAlgn="auto" latinLnBrk="0" hangingPunct="1">
              <a:buClrTx/>
              <a:buSzTx/>
              <a:buFontTx/>
              <a:buNone/>
              <a:tabLst/>
              <a:defRPr/>
            </a:pPr>
            <a:endParaRPr lang="en-US" dirty="0">
              <a:solidFill>
                <a:srgbClr val="000000"/>
              </a:solidFill>
              <a:latin typeface="Aptos" panose="020B0004020202020204" pitchFamily="34" charset="0"/>
              <a:sym typeface=""/>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solidFill>
                  <a:srgbClr val="000000"/>
                </a:solidFill>
                <a:latin typeface="Aptos" panose="020B0004020202020204" pitchFamily="34" charset="0"/>
                <a:sym typeface=""/>
              </a:rPr>
              <a:t>Gender Identity - An individual’s inner sense of self as male, female, a blend of both, or neither. Gender identity can be the same or different from the sex assigned at birth.</a:t>
            </a:r>
          </a:p>
          <a:p>
            <a:pPr marL="0" marR="0" lvl="0" indent="0" defTabSz="914400" rtl="0" eaLnBrk="1" fontAlgn="auto" latinLnBrk="0" hangingPunct="1">
              <a:buClrTx/>
              <a:buSzTx/>
              <a:buFontTx/>
              <a:buNone/>
              <a:tabLst/>
              <a:defRPr/>
            </a:pPr>
            <a:endParaRPr lang="en-US" dirty="0">
              <a:solidFill>
                <a:srgbClr val="000000"/>
              </a:solidFill>
              <a:latin typeface="Aptos" panose="020B0004020202020204" pitchFamily="34" charset="0"/>
              <a:sym typeface=""/>
            </a:endParaRPr>
          </a:p>
          <a:p>
            <a:pPr marL="0" marR="0" lvl="0" indent="0" defTabSz="914400" rtl="0" eaLnBrk="1" fontAlgn="auto" latinLnBrk="0" hangingPunct="1">
              <a:buClrTx/>
              <a:buSzTx/>
              <a:buFontTx/>
              <a:buNone/>
              <a:tabLst/>
              <a:defRPr/>
            </a:pPr>
            <a:r>
              <a:rPr lang="en-US" dirty="0">
                <a:solidFill>
                  <a:srgbClr val="000000"/>
                </a:solidFill>
                <a:latin typeface="Aptos" panose="020B0004020202020204" pitchFamily="34" charset="0"/>
                <a:sym typeface=""/>
              </a:rPr>
              <a:t>Gender Expression - Appearance of one’s gender identity, usually expressed through one’s behavior, clothing, haircut, body characteristics, or voice and grooming habits, which may or may not conform to socially defined behaviors and characteristics typically associated with being either masculine or feminine.</a:t>
            </a:r>
          </a:p>
          <a:p>
            <a:pPr marL="0" marR="0" lvl="0" indent="0" defTabSz="914400" rtl="0" eaLnBrk="1" fontAlgn="auto" latinLnBrk="0" hangingPunct="1">
              <a:buClrTx/>
              <a:buSzTx/>
              <a:buFontTx/>
              <a:buNone/>
              <a:tabLst/>
              <a:defRPr/>
            </a:pPr>
            <a:endParaRPr lang="en-US" dirty="0">
              <a:solidFill>
                <a:srgbClr val="000000"/>
              </a:solidFill>
              <a:latin typeface="Aptos" panose="020B0004020202020204" pitchFamily="34" charset="0"/>
              <a:sym typeface=""/>
            </a:endParaRPr>
          </a:p>
          <a:p>
            <a:pPr marL="0" marR="0" lvl="0" indent="0" defTabSz="914400" rtl="0" eaLnBrk="1" fontAlgn="auto" latinLnBrk="0" hangingPunct="1">
              <a:buClrTx/>
              <a:buSzTx/>
              <a:buFontTx/>
              <a:buNone/>
              <a:tabLst/>
              <a:defRPr/>
            </a:pPr>
            <a:r>
              <a:rPr lang="en-US" dirty="0">
                <a:solidFill>
                  <a:srgbClr val="000000"/>
                </a:solidFill>
                <a:latin typeface="Aptos" panose="020B0004020202020204" pitchFamily="34" charset="0"/>
                <a:sym typeface=""/>
              </a:rPr>
              <a:t>Sexual orientation - Classification of a person’s physical, romantic, sexual, or emotional attraction to others. Examples include homosexual, bisexual, heterosexual, and asexual, among others.</a:t>
            </a:r>
          </a:p>
          <a:p>
            <a:pPr marL="0" marR="0" lvl="0" indent="0" defTabSz="914400" rtl="0" eaLnBrk="1" fontAlgn="auto" latinLnBrk="0" hangingPunct="1">
              <a:buClrTx/>
              <a:buSzTx/>
              <a:buFontTx/>
              <a:buNone/>
              <a:tabLst/>
              <a:defRPr/>
            </a:pPr>
            <a:endParaRPr lang="en-US" dirty="0">
              <a:solidFill>
                <a:srgbClr val="000000"/>
              </a:solidFill>
              <a:latin typeface="Aptos" panose="020B0004020202020204" pitchFamily="34" charset="0"/>
              <a:sym typeface=""/>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solidFill>
                  <a:srgbClr val="000000"/>
                </a:solidFill>
                <a:latin typeface="Aptos" panose="020B0004020202020204" pitchFamily="34" charset="0"/>
                <a:sym typeface=""/>
              </a:rPr>
              <a:t>Hate group - An organization whose ideology, goals, or activities are primarily or substantially based on a shared antipathy, hostility, or hatred toward certain people based on their personal characteristics such as race, color, religion, ethnicity, nationality, national origin, gender, and/or sexual identity. The mere presence of biased members in a group or organization is typically not enough to qualify it as a hate group; the group itself must have some hate-based orientation/purpose. The mere existence of a hate group is not necessarily criminal. For example, in the United States, however hateful the ideology and beliefs of hate groups and their members, the First Amendment protects their non-criminal speech and association rights.</a:t>
            </a:r>
          </a:p>
          <a:p>
            <a:pPr marL="0" marR="0" lvl="0" indent="0" defTabSz="914400" rtl="0" eaLnBrk="1" fontAlgn="auto" latinLnBrk="0" hangingPunct="1">
              <a:buClrTx/>
              <a:buSzTx/>
              <a:buFontTx/>
              <a:buNone/>
              <a:tabLst/>
              <a:defRPr/>
            </a:pPr>
            <a:endParaRPr lang="en-US" dirty="0">
              <a:solidFill>
                <a:srgbClr val="000000"/>
              </a:solidFill>
              <a:latin typeface="Aptos" panose="020B0004020202020204" pitchFamily="34" charset="0"/>
              <a:sym typeface=""/>
            </a:endParaRPr>
          </a:p>
          <a:p>
            <a:endParaRPr lang="en-US" dirty="0">
              <a:solidFill>
                <a:srgbClr val="000000"/>
              </a:solidFill>
              <a:latin typeface="Aptos" panose="020B0004020202020204" pitchFamily="34" charset="0"/>
              <a:sym typeface=""/>
            </a:endParaRPr>
          </a:p>
        </p:txBody>
      </p:sp>
      <p:sp>
        <p:nvSpPr>
          <p:cNvPr id="4" name="Slide Number Placeholder 3">
            <a:extLst>
              <a:ext uri="{FF2B5EF4-FFF2-40B4-BE49-F238E27FC236}">
                <a16:creationId xmlns:a16="http://schemas.microsoft.com/office/drawing/2014/main" id="{829D4CE7-C1AF-B67C-6F24-5B451A1A74BC}"/>
              </a:ext>
            </a:extLst>
          </p:cNvPr>
          <p:cNvSpPr>
            <a:spLocks noGrp="1"/>
          </p:cNvSpPr>
          <p:nvPr>
            <p:ph type="sldNum" sz="quarter" idx="5"/>
          </p:nvPr>
        </p:nvSpPr>
        <p:spPr/>
        <p:txBody>
          <a:bodyPr/>
          <a:lstStyle/>
          <a:p>
            <a:fld id="{D5EFDD04-AEDE-4845-8D62-C52E4A48AECF}" type="slidenum">
              <a:rPr lang="en-US" smtClean="0"/>
              <a:t>5</a:t>
            </a:fld>
            <a:endParaRPr lang="en-US"/>
          </a:p>
        </p:txBody>
      </p:sp>
    </p:spTree>
    <p:extLst>
      <p:ext uri="{BB962C8B-B14F-4D97-AF65-F5344CB8AC3E}">
        <p14:creationId xmlns:p14="http://schemas.microsoft.com/office/powerpoint/2010/main" val="259271444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defTabSz="914400" rtl="0" eaLnBrk="1" fontAlgn="auto" latinLnBrk="0" hangingPunct="1">
              <a:buClrTx/>
              <a:buSzTx/>
              <a:buFontTx/>
              <a:buNone/>
              <a:tabLst/>
              <a:defRPr/>
            </a:pPr>
            <a:r>
              <a:rPr kumimoji="0" lang="en-US" cap="none" normalizeH="0" noProof="0" dirty="0">
                <a:ln>
                  <a:noFill/>
                </a:ln>
                <a:solidFill>
                  <a:srgbClr val="000000"/>
                </a:solidFill>
                <a:effectLst/>
                <a:uLnTx/>
                <a:uFillTx/>
                <a:latin typeface="Aptos" panose="020B0004020202020204" pitchFamily="34" charset="0"/>
                <a:sym typeface=""/>
              </a:rPr>
              <a:t>New Mexico Hate Crimes Statutes Protects:</a:t>
            </a:r>
          </a:p>
          <a:p>
            <a:pPr marL="0" marR="0" lvl="0" indent="0" defTabSz="914400" rtl="0" eaLnBrk="1" fontAlgn="auto" latinLnBrk="0" hangingPunct="1">
              <a:buClrTx/>
              <a:buSzTx/>
              <a:buFontTx/>
              <a:buNone/>
              <a:tabLst/>
              <a:defRPr/>
            </a:pPr>
            <a:endParaRPr kumimoji="0" lang="en-US" cap="none" normalizeH="0" noProof="0" dirty="0">
              <a:ln>
                <a:noFill/>
              </a:ln>
              <a:solidFill>
                <a:srgbClr val="000000"/>
              </a:solidFill>
              <a:effectLst/>
              <a:uLnTx/>
              <a:uFillTx/>
              <a:latin typeface="Aptos" panose="020B0004020202020204" pitchFamily="34" charset="0"/>
              <a:sym typeface=""/>
            </a:endParaRPr>
          </a:p>
          <a:p>
            <a:pPr marL="0" marR="0" lvl="0" indent="0" defTabSz="914400" rtl="0" eaLnBrk="1" fontAlgn="auto" latinLnBrk="0" hangingPunct="1">
              <a:buClrTx/>
              <a:buSzTx/>
              <a:buFontTx/>
              <a:buNone/>
              <a:tabLst/>
              <a:defRPr/>
            </a:pPr>
            <a:r>
              <a:rPr kumimoji="0" lang="en-US" cap="none" normalizeH="0" noProof="0" dirty="0">
                <a:ln>
                  <a:noFill/>
                </a:ln>
                <a:solidFill>
                  <a:srgbClr val="000000"/>
                </a:solidFill>
                <a:effectLst/>
                <a:uLnTx/>
                <a:uFillTx/>
                <a:latin typeface="Aptos" panose="020B0004020202020204" pitchFamily="34" charset="0"/>
                <a:sym typeface=""/>
              </a:rPr>
              <a:t>Race.</a:t>
            </a:r>
          </a:p>
          <a:p>
            <a:pPr marL="0" marR="0" lvl="0" indent="0" defTabSz="914400" rtl="0" eaLnBrk="1" fontAlgn="auto" latinLnBrk="0" hangingPunct="1">
              <a:buClrTx/>
              <a:buSzTx/>
              <a:buFontTx/>
              <a:buNone/>
              <a:tabLst/>
              <a:defRPr/>
            </a:pPr>
            <a:r>
              <a:rPr kumimoji="0" lang="en-US" cap="none" normalizeH="0" noProof="0" dirty="0">
                <a:ln>
                  <a:noFill/>
                </a:ln>
                <a:solidFill>
                  <a:srgbClr val="000000"/>
                </a:solidFill>
                <a:effectLst/>
                <a:uLnTx/>
                <a:uFillTx/>
                <a:latin typeface="Aptos" panose="020B0004020202020204" pitchFamily="34" charset="0"/>
                <a:sym typeface=""/>
              </a:rPr>
              <a:t>Religion.</a:t>
            </a:r>
          </a:p>
          <a:p>
            <a:pPr marL="0" marR="0" lvl="0" indent="0" defTabSz="914400" rtl="0" eaLnBrk="1" fontAlgn="auto" latinLnBrk="0" hangingPunct="1">
              <a:buClrTx/>
              <a:buSzTx/>
              <a:buFontTx/>
              <a:buNone/>
              <a:tabLst/>
              <a:defRPr/>
            </a:pPr>
            <a:r>
              <a:rPr kumimoji="0" lang="en-US" cap="none" normalizeH="0" noProof="0" dirty="0">
                <a:ln>
                  <a:noFill/>
                </a:ln>
                <a:solidFill>
                  <a:srgbClr val="000000"/>
                </a:solidFill>
                <a:effectLst/>
                <a:uLnTx/>
                <a:uFillTx/>
                <a:latin typeface="Aptos" panose="020B0004020202020204" pitchFamily="34" charset="0"/>
                <a:sym typeface=""/>
              </a:rPr>
              <a:t>National origin.</a:t>
            </a:r>
          </a:p>
          <a:p>
            <a:pPr marL="0" marR="0" lvl="0" indent="0" defTabSz="914400" rtl="0" eaLnBrk="1" fontAlgn="auto" latinLnBrk="0" hangingPunct="1">
              <a:buClrTx/>
              <a:buSzTx/>
              <a:buFontTx/>
              <a:buNone/>
              <a:tabLst/>
              <a:defRPr/>
            </a:pPr>
            <a:r>
              <a:rPr kumimoji="0" lang="en-US" cap="none" normalizeH="0" noProof="0" dirty="0">
                <a:ln>
                  <a:noFill/>
                </a:ln>
                <a:solidFill>
                  <a:srgbClr val="000000"/>
                </a:solidFill>
                <a:effectLst/>
                <a:uLnTx/>
                <a:uFillTx/>
                <a:latin typeface="Aptos" panose="020B0004020202020204" pitchFamily="34" charset="0"/>
                <a:sym typeface=""/>
              </a:rPr>
              <a:t>Ancestry.</a:t>
            </a:r>
          </a:p>
          <a:p>
            <a:pPr marL="0" marR="0" lvl="0" indent="0" defTabSz="914400" rtl="0" eaLnBrk="1" fontAlgn="auto" latinLnBrk="0" hangingPunct="1">
              <a:buClrTx/>
              <a:buSzTx/>
              <a:buFontTx/>
              <a:buNone/>
              <a:tabLst/>
              <a:defRPr/>
            </a:pPr>
            <a:r>
              <a:rPr kumimoji="0" lang="en-US" cap="none" normalizeH="0" noProof="0" dirty="0">
                <a:ln>
                  <a:noFill/>
                </a:ln>
                <a:solidFill>
                  <a:srgbClr val="000000"/>
                </a:solidFill>
                <a:effectLst/>
                <a:uLnTx/>
                <a:uFillTx/>
                <a:latin typeface="Aptos" panose="020B0004020202020204" pitchFamily="34" charset="0"/>
                <a:sym typeface=""/>
              </a:rPr>
              <a:t>Age.</a:t>
            </a:r>
          </a:p>
          <a:p>
            <a:pPr marL="0" marR="0" lvl="0" indent="0" defTabSz="914400" rtl="0" eaLnBrk="1" fontAlgn="auto" latinLnBrk="0" hangingPunct="1">
              <a:buClrTx/>
              <a:buSzTx/>
              <a:buFontTx/>
              <a:buNone/>
              <a:tabLst/>
              <a:defRPr/>
            </a:pPr>
            <a:r>
              <a:rPr kumimoji="0" lang="en-US" cap="none" normalizeH="0" noProof="0" dirty="0">
                <a:ln>
                  <a:noFill/>
                </a:ln>
                <a:solidFill>
                  <a:srgbClr val="000000"/>
                </a:solidFill>
                <a:effectLst/>
                <a:uLnTx/>
                <a:uFillTx/>
                <a:latin typeface="Aptos" panose="020B0004020202020204" pitchFamily="34" charset="0"/>
                <a:sym typeface=""/>
              </a:rPr>
              <a:t>Handicapped status.</a:t>
            </a:r>
          </a:p>
          <a:p>
            <a:pPr marL="0" marR="0" lvl="0" indent="0" defTabSz="914400" rtl="0" eaLnBrk="1" fontAlgn="auto" latinLnBrk="0" hangingPunct="1">
              <a:buClrTx/>
              <a:buSzTx/>
              <a:buFontTx/>
              <a:buNone/>
              <a:tabLst/>
              <a:defRPr/>
            </a:pPr>
            <a:r>
              <a:rPr kumimoji="0" lang="en-US" cap="none" normalizeH="0" noProof="0" dirty="0">
                <a:ln>
                  <a:noFill/>
                </a:ln>
                <a:solidFill>
                  <a:srgbClr val="000000"/>
                </a:solidFill>
                <a:effectLst/>
                <a:uLnTx/>
                <a:uFillTx/>
                <a:latin typeface="Aptos" panose="020B0004020202020204" pitchFamily="34" charset="0"/>
                <a:sym typeface=""/>
              </a:rPr>
              <a:t>Gender.</a:t>
            </a:r>
          </a:p>
          <a:p>
            <a:pPr marL="0" marR="0" lvl="0" indent="0" defTabSz="914400" rtl="0" eaLnBrk="1" fontAlgn="auto" latinLnBrk="0" hangingPunct="1">
              <a:buClrTx/>
              <a:buSzTx/>
              <a:buFontTx/>
              <a:buNone/>
              <a:tabLst/>
              <a:defRPr/>
            </a:pPr>
            <a:r>
              <a:rPr kumimoji="0" lang="en-US" cap="none" normalizeH="0" noProof="0" dirty="0">
                <a:ln>
                  <a:noFill/>
                </a:ln>
                <a:solidFill>
                  <a:srgbClr val="000000"/>
                </a:solidFill>
                <a:effectLst/>
                <a:uLnTx/>
                <a:uFillTx/>
                <a:latin typeface="Aptos" panose="020B0004020202020204" pitchFamily="34" charset="0"/>
                <a:sym typeface=""/>
              </a:rPr>
              <a:t>Sexual orientation.</a:t>
            </a:r>
          </a:p>
          <a:p>
            <a:pPr marL="0" marR="0" lvl="0" indent="0" defTabSz="914400" rtl="0" eaLnBrk="1" fontAlgn="auto" latinLnBrk="0" hangingPunct="1">
              <a:buClrTx/>
              <a:buSzTx/>
              <a:buFontTx/>
              <a:buNone/>
              <a:tabLst/>
              <a:defRPr/>
            </a:pPr>
            <a:r>
              <a:rPr kumimoji="0" lang="en-US" cap="none" normalizeH="0" noProof="0" dirty="0">
                <a:ln>
                  <a:noFill/>
                </a:ln>
                <a:solidFill>
                  <a:srgbClr val="000000"/>
                </a:solidFill>
                <a:effectLst/>
                <a:uLnTx/>
                <a:uFillTx/>
                <a:latin typeface="Aptos" panose="020B0004020202020204" pitchFamily="34" charset="0"/>
                <a:sym typeface=""/>
              </a:rPr>
              <a:t>and Gender identity.</a:t>
            </a:r>
            <a:endParaRPr lang="en-US" dirty="0">
              <a:solidFill>
                <a:srgbClr val="000000"/>
              </a:solidFill>
              <a:latin typeface="Aptos" panose="020B0004020202020204" pitchFamily="34" charset="0"/>
              <a:sym typeface=""/>
            </a:endParaRPr>
          </a:p>
        </p:txBody>
      </p:sp>
      <p:sp>
        <p:nvSpPr>
          <p:cNvPr id="4" name="Slide Number Placeholder 3"/>
          <p:cNvSpPr>
            <a:spLocks noGrp="1"/>
          </p:cNvSpPr>
          <p:nvPr>
            <p:ph type="sldNum" sz="quarter" idx="5"/>
          </p:nvPr>
        </p:nvSpPr>
        <p:spPr/>
        <p:txBody>
          <a:bodyPr/>
          <a:lstStyle/>
          <a:p>
            <a:fld id="{D5EFDD04-AEDE-4845-8D62-C52E4A48AECF}" type="slidenum">
              <a:rPr lang="en-US" smtClean="0"/>
              <a:t>6</a:t>
            </a:fld>
            <a:endParaRPr lang="en-US"/>
          </a:p>
        </p:txBody>
      </p:sp>
    </p:spTree>
    <p:extLst>
      <p:ext uri="{BB962C8B-B14F-4D97-AF65-F5344CB8AC3E}">
        <p14:creationId xmlns:p14="http://schemas.microsoft.com/office/powerpoint/2010/main" val="178166144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solidFill>
                <a:srgbClr val="000000"/>
              </a:solidFill>
              <a:latin typeface="Aptos" panose="020B0004020202020204" pitchFamily="34" charset="0"/>
              <a:sym typeface=""/>
            </a:endParaRPr>
          </a:p>
          <a:p>
            <a:r>
              <a:rPr lang="en-US" dirty="0">
                <a:solidFill>
                  <a:srgbClr val="000000"/>
                </a:solidFill>
                <a:latin typeface="Aptos" panose="020B0004020202020204" pitchFamily="34" charset="0"/>
                <a:sym typeface=""/>
              </a:rPr>
              <a:t>Understanding Hate Crimes – the New Mexico statute.</a:t>
            </a:r>
          </a:p>
          <a:p>
            <a:endParaRPr lang="en-US" dirty="0">
              <a:solidFill>
                <a:srgbClr val="000000"/>
              </a:solidFill>
              <a:latin typeface="Aptos" panose="020B0004020202020204" pitchFamily="34" charset="0"/>
              <a:sym typeface=""/>
            </a:endParaRPr>
          </a:p>
          <a:p>
            <a:r>
              <a:rPr lang="en-US" dirty="0">
                <a:solidFill>
                  <a:srgbClr val="000000"/>
                </a:solidFill>
                <a:latin typeface="Aptos" panose="020B0004020202020204" pitchFamily="34" charset="0"/>
                <a:sym typeface=""/>
              </a:rPr>
              <a:t>As used in the Hate Crimes Act “motivated by hate” means the commission of a crime with the intent to commit the crime because of the actual or perceived race, </a:t>
            </a:r>
          </a:p>
          <a:p>
            <a:r>
              <a:rPr lang="en-US" dirty="0">
                <a:solidFill>
                  <a:srgbClr val="000000"/>
                </a:solidFill>
                <a:latin typeface="Aptos" panose="020B0004020202020204" pitchFamily="34" charset="0"/>
                <a:sym typeface=""/>
              </a:rPr>
              <a:t>religion,</a:t>
            </a:r>
          </a:p>
          <a:p>
            <a:r>
              <a:rPr lang="en-US" dirty="0">
                <a:solidFill>
                  <a:srgbClr val="000000"/>
                </a:solidFill>
                <a:latin typeface="Aptos" panose="020B0004020202020204" pitchFamily="34" charset="0"/>
                <a:sym typeface=""/>
              </a:rPr>
              <a:t>color,</a:t>
            </a:r>
          </a:p>
          <a:p>
            <a:r>
              <a:rPr lang="en-US" dirty="0">
                <a:solidFill>
                  <a:srgbClr val="000000"/>
                </a:solidFill>
                <a:latin typeface="Aptos" panose="020B0004020202020204" pitchFamily="34" charset="0"/>
                <a:sym typeface=""/>
              </a:rPr>
              <a:t>national origin,</a:t>
            </a:r>
          </a:p>
          <a:p>
            <a:r>
              <a:rPr lang="en-US" dirty="0">
                <a:solidFill>
                  <a:srgbClr val="000000"/>
                </a:solidFill>
                <a:latin typeface="Aptos" panose="020B0004020202020204" pitchFamily="34" charset="0"/>
                <a:sym typeface=""/>
              </a:rPr>
              <a:t>ancestry, </a:t>
            </a:r>
          </a:p>
          <a:p>
            <a:r>
              <a:rPr lang="en-US" dirty="0">
                <a:solidFill>
                  <a:srgbClr val="000000"/>
                </a:solidFill>
                <a:latin typeface="Aptos" panose="020B0004020202020204" pitchFamily="34" charset="0"/>
                <a:sym typeface=""/>
              </a:rPr>
              <a:t>age, </a:t>
            </a:r>
          </a:p>
          <a:p>
            <a:r>
              <a:rPr lang="en-US" dirty="0">
                <a:solidFill>
                  <a:srgbClr val="000000"/>
                </a:solidFill>
                <a:latin typeface="Aptos" panose="020B0004020202020204" pitchFamily="34" charset="0"/>
                <a:sym typeface=""/>
              </a:rPr>
              <a:t>handicapped status, </a:t>
            </a:r>
          </a:p>
          <a:p>
            <a:r>
              <a:rPr lang="en-US" dirty="0">
                <a:solidFill>
                  <a:srgbClr val="000000"/>
                </a:solidFill>
                <a:latin typeface="Aptos" panose="020B0004020202020204" pitchFamily="34" charset="0"/>
                <a:sym typeface=""/>
              </a:rPr>
              <a:t>gender, </a:t>
            </a:r>
          </a:p>
          <a:p>
            <a:r>
              <a:rPr lang="en-US" dirty="0">
                <a:solidFill>
                  <a:srgbClr val="000000"/>
                </a:solidFill>
                <a:latin typeface="Aptos" panose="020B0004020202020204" pitchFamily="34" charset="0"/>
                <a:sym typeface=""/>
              </a:rPr>
              <a:t>sexual orientation </a:t>
            </a:r>
          </a:p>
          <a:p>
            <a:r>
              <a:rPr lang="en-US" dirty="0">
                <a:solidFill>
                  <a:srgbClr val="000000"/>
                </a:solidFill>
                <a:latin typeface="Aptos" panose="020B0004020202020204" pitchFamily="34" charset="0"/>
                <a:sym typeface=""/>
              </a:rPr>
              <a:t>or gender identity of the victim.</a:t>
            </a:r>
          </a:p>
          <a:p>
            <a:endParaRPr lang="en-US" dirty="0">
              <a:solidFill>
                <a:srgbClr val="000000"/>
              </a:solidFill>
              <a:latin typeface="Aptos" panose="020B0004020202020204" pitchFamily="34" charset="0"/>
              <a:sym typeface=""/>
            </a:endParaRPr>
          </a:p>
          <a:p>
            <a:r>
              <a:rPr lang="en-US" dirty="0">
                <a:solidFill>
                  <a:srgbClr val="000000"/>
                </a:solidFill>
                <a:latin typeface="Aptos" panose="020B0004020202020204" pitchFamily="34" charset="0"/>
                <a:sym typeface=""/>
              </a:rPr>
              <a:t>Regardless of whether the offender’s belief or perception was correct. </a:t>
            </a:r>
          </a:p>
        </p:txBody>
      </p:sp>
      <p:sp>
        <p:nvSpPr>
          <p:cNvPr id="4" name="Slide Number Placeholder 3"/>
          <p:cNvSpPr>
            <a:spLocks noGrp="1"/>
          </p:cNvSpPr>
          <p:nvPr>
            <p:ph type="sldNum" sz="quarter" idx="5"/>
          </p:nvPr>
        </p:nvSpPr>
        <p:spPr/>
        <p:txBody>
          <a:bodyPr/>
          <a:lstStyle/>
          <a:p>
            <a:fld id="{D5EFDD04-AEDE-4845-8D62-C52E4A48AECF}" type="slidenum">
              <a:rPr lang="en-US" smtClean="0"/>
              <a:t>7</a:t>
            </a:fld>
            <a:endParaRPr lang="en-US"/>
          </a:p>
        </p:txBody>
      </p:sp>
    </p:spTree>
    <p:extLst>
      <p:ext uri="{BB962C8B-B14F-4D97-AF65-F5344CB8AC3E}">
        <p14:creationId xmlns:p14="http://schemas.microsoft.com/office/powerpoint/2010/main" val="310770493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4E91B29-3EA8-64B1-18ED-F168FE9DB3B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5B5D2C3-24E9-09A2-92D7-5C84871618E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7010355-ACBD-8133-C36E-E9588E311ACB}"/>
              </a:ext>
            </a:extLst>
          </p:cNvPr>
          <p:cNvSpPr>
            <a:spLocks noGrp="1"/>
          </p:cNvSpPr>
          <p:nvPr>
            <p:ph type="body" idx="1"/>
          </p:nvPr>
        </p:nvSpPr>
        <p:spPr/>
        <p:txBody>
          <a:bodyPr/>
          <a:lstStyle/>
          <a:p>
            <a:pPr marL="0" marR="0" lvl="0" indent="0" defTabSz="914400" rtl="0" eaLnBrk="1" fontAlgn="auto" latinLnBrk="0" hangingPunct="1">
              <a:buClrTx/>
              <a:buSzTx/>
              <a:buFontTx/>
              <a:buNone/>
              <a:tabLst/>
              <a:defRPr/>
            </a:pPr>
            <a:r>
              <a:rPr kumimoji="0" lang="en-US" cap="none" normalizeH="0" noProof="0">
                <a:ln>
                  <a:noFill/>
                </a:ln>
                <a:solidFill>
                  <a:srgbClr val="000000"/>
                </a:solidFill>
                <a:effectLst/>
                <a:uLnTx/>
                <a:uFillTx/>
                <a:latin typeface="Aptos" panose="020B0004020202020204" pitchFamily="34" charset="0"/>
                <a:sym typeface=""/>
              </a:rPr>
              <a:t>PENALTY ENHANCEMENT</a:t>
            </a:r>
          </a:p>
          <a:p>
            <a:pPr marL="0" marR="0" lvl="0" indent="0" defTabSz="914400" rtl="0" eaLnBrk="1" fontAlgn="auto" latinLnBrk="0" hangingPunct="1">
              <a:buClrTx/>
              <a:buSzTx/>
              <a:buFontTx/>
              <a:buNone/>
              <a:tabLst/>
              <a:defRPr/>
            </a:pPr>
            <a:endParaRPr kumimoji="0" lang="en-US" cap="none" normalizeH="0" noProof="0">
              <a:ln>
                <a:noFill/>
              </a:ln>
              <a:solidFill>
                <a:srgbClr val="000000"/>
              </a:solidFill>
              <a:effectLst/>
              <a:uLnTx/>
              <a:uFillTx/>
              <a:latin typeface="Aptos" panose="020B0004020202020204" pitchFamily="34" charset="0"/>
              <a:sym typeface=""/>
            </a:endParaRPr>
          </a:p>
          <a:p>
            <a:pPr marL="0" marR="0" lvl="0" indent="0" defTabSz="914400" rtl="0" eaLnBrk="1" fontAlgn="auto" latinLnBrk="0" hangingPunct="1">
              <a:buClrTx/>
              <a:buSzTx/>
              <a:buFontTx/>
              <a:buNone/>
              <a:tabLst/>
              <a:defRPr/>
            </a:pPr>
            <a:r>
              <a:rPr kumimoji="0" lang="en-US" cap="none" normalizeH="0" noProof="0">
                <a:ln>
                  <a:noFill/>
                </a:ln>
                <a:solidFill>
                  <a:srgbClr val="000000"/>
                </a:solidFill>
                <a:effectLst/>
                <a:uLnTx/>
                <a:uFillTx/>
                <a:latin typeface="Aptos" panose="020B0004020202020204" pitchFamily="34" charset="0"/>
                <a:sym typeface=""/>
              </a:rPr>
              <a:t>It doesn't matter if the offender's perception is correct. </a:t>
            </a:r>
          </a:p>
          <a:p>
            <a:pPr marL="0" marR="0" lvl="0" indent="0" defTabSz="914400" rtl="0" eaLnBrk="1" fontAlgn="auto" latinLnBrk="0" hangingPunct="1">
              <a:buClrTx/>
              <a:buSzTx/>
              <a:buFontTx/>
              <a:buNone/>
              <a:tabLst/>
              <a:defRPr/>
            </a:pPr>
            <a:endParaRPr kumimoji="0" lang="en-US" cap="none" normalizeH="0" noProof="0">
              <a:ln>
                <a:noFill/>
              </a:ln>
              <a:solidFill>
                <a:srgbClr val="000000"/>
              </a:solidFill>
              <a:effectLst/>
              <a:uLnTx/>
              <a:uFillTx/>
              <a:latin typeface="Aptos" panose="020B0004020202020204" pitchFamily="34" charset="0"/>
              <a:sym typeface=""/>
            </a:endParaRPr>
          </a:p>
          <a:p>
            <a:pPr marL="0" marR="0" lvl="0" indent="0" defTabSz="914400" rtl="0" eaLnBrk="1" fontAlgn="auto" latinLnBrk="0" hangingPunct="1">
              <a:buClrTx/>
              <a:buSzTx/>
              <a:buFontTx/>
              <a:buNone/>
              <a:tabLst/>
              <a:defRPr/>
            </a:pPr>
            <a:r>
              <a:rPr kumimoji="0" lang="en-US" cap="none" normalizeH="0" noProof="0">
                <a:ln>
                  <a:noFill/>
                </a:ln>
                <a:solidFill>
                  <a:srgbClr val="000000"/>
                </a:solidFill>
                <a:effectLst/>
                <a:uLnTx/>
                <a:uFillTx/>
                <a:latin typeface="Aptos" panose="020B0004020202020204" pitchFamily="34" charset="0"/>
                <a:sym typeface=""/>
              </a:rPr>
              <a:t>A hate crime is not a separate, distinct crime.  It is considered at sentencing.  </a:t>
            </a:r>
          </a:p>
          <a:p>
            <a:pPr marL="0" marR="0" lvl="0" indent="0" defTabSz="914400" rtl="0" eaLnBrk="1" fontAlgn="auto" latinLnBrk="0" hangingPunct="1">
              <a:buClrTx/>
              <a:buSzTx/>
              <a:buFontTx/>
              <a:buNone/>
              <a:tabLst/>
              <a:defRPr/>
            </a:pPr>
            <a:endParaRPr kumimoji="0" lang="en-US" cap="none" normalizeH="0" noProof="0">
              <a:ln>
                <a:noFill/>
              </a:ln>
              <a:solidFill>
                <a:srgbClr val="000000"/>
              </a:solidFill>
              <a:effectLst/>
              <a:uLnTx/>
              <a:uFillTx/>
              <a:latin typeface="Aptos" panose="020B0004020202020204" pitchFamily="34" charset="0"/>
              <a:sym typeface=""/>
            </a:endParaRPr>
          </a:p>
          <a:p>
            <a:pPr marL="0" marR="0" lvl="0" indent="0" defTabSz="914400" rtl="0" eaLnBrk="1" fontAlgn="auto" latinLnBrk="0" hangingPunct="1">
              <a:buClrTx/>
              <a:buSzTx/>
              <a:buFontTx/>
              <a:buNone/>
              <a:tabLst/>
              <a:defRPr/>
            </a:pPr>
            <a:r>
              <a:rPr kumimoji="0" lang="en-US" cap="none" normalizeH="0" noProof="0">
                <a:ln>
                  <a:noFill/>
                </a:ln>
                <a:solidFill>
                  <a:srgbClr val="000000"/>
                </a:solidFill>
                <a:effectLst/>
                <a:uLnTx/>
                <a:uFillTx/>
                <a:latin typeface="Aptos" panose="020B0004020202020204" pitchFamily="34" charset="0"/>
                <a:sym typeface=""/>
              </a:rPr>
              <a:t>An offender’s sentence can be enhanced by one year if the following is shown:  </a:t>
            </a:r>
          </a:p>
          <a:p>
            <a:pPr marL="0" marR="0" lvl="0" indent="0" defTabSz="914400" rtl="0" eaLnBrk="1" fontAlgn="auto" latinLnBrk="0" hangingPunct="1">
              <a:buClrTx/>
              <a:buSzTx/>
              <a:buFontTx/>
              <a:buNone/>
              <a:tabLst/>
              <a:defRPr/>
            </a:pPr>
            <a:r>
              <a:rPr kumimoji="0" lang="en-US" cap="none" normalizeH="0" noProof="0">
                <a:ln>
                  <a:noFill/>
                </a:ln>
                <a:solidFill>
                  <a:srgbClr val="000000"/>
                </a:solidFill>
                <a:effectLst/>
                <a:uLnTx/>
                <a:uFillTx/>
                <a:latin typeface="Aptos" panose="020B0004020202020204" pitchFamily="34" charset="0"/>
                <a:sym typeface=""/>
              </a:rPr>
              <a:t>(1) a crime was committed and</a:t>
            </a:r>
          </a:p>
          <a:p>
            <a:pPr marL="0" marR="0" lvl="0" indent="0" defTabSz="914400" rtl="0" eaLnBrk="1" fontAlgn="auto" latinLnBrk="0" hangingPunct="1">
              <a:buClrTx/>
              <a:buSzTx/>
              <a:buFontTx/>
              <a:buNone/>
              <a:tabLst/>
              <a:defRPr/>
            </a:pPr>
            <a:r>
              <a:rPr kumimoji="0" lang="en-US" cap="none" normalizeH="0" noProof="0">
                <a:ln>
                  <a:noFill/>
                </a:ln>
                <a:solidFill>
                  <a:srgbClr val="000000"/>
                </a:solidFill>
                <a:effectLst/>
                <a:uLnTx/>
                <a:uFillTx/>
                <a:latin typeface="Aptos" panose="020B0004020202020204" pitchFamily="34" charset="0"/>
                <a:sym typeface=""/>
              </a:rPr>
              <a:t>(2) it was motivated by hate. </a:t>
            </a:r>
          </a:p>
          <a:p>
            <a:pPr marL="0" marR="0" lvl="0" indent="0" defTabSz="914400" rtl="0" eaLnBrk="1" fontAlgn="auto" latinLnBrk="0" hangingPunct="1">
              <a:buClrTx/>
              <a:buSzTx/>
              <a:buFontTx/>
              <a:buNone/>
              <a:tabLst/>
              <a:defRPr/>
            </a:pPr>
            <a:endParaRPr kumimoji="0" lang="en-US" cap="none" normalizeH="0" noProof="0">
              <a:ln>
                <a:noFill/>
              </a:ln>
              <a:solidFill>
                <a:srgbClr val="000000"/>
              </a:solidFill>
              <a:effectLst/>
              <a:uLnTx/>
              <a:uFillTx/>
              <a:latin typeface="Aptos" panose="020B0004020202020204" pitchFamily="34" charset="0"/>
              <a:sym typeface=""/>
            </a:endParaRPr>
          </a:p>
          <a:p>
            <a:pPr marL="0" marR="0" lvl="0" indent="0" defTabSz="914400" rtl="0" eaLnBrk="1" fontAlgn="auto" latinLnBrk="0" hangingPunct="1">
              <a:buClrTx/>
              <a:buSzTx/>
              <a:buFontTx/>
              <a:buNone/>
              <a:tabLst/>
              <a:defRPr/>
            </a:pPr>
            <a:r>
              <a:rPr kumimoji="0" lang="en-US" cap="none" normalizeH="0" noProof="0">
                <a:ln>
                  <a:noFill/>
                </a:ln>
                <a:solidFill>
                  <a:srgbClr val="000000"/>
                </a:solidFill>
                <a:effectLst/>
                <a:uLnTx/>
                <a:uFillTx/>
                <a:latin typeface="Aptos" panose="020B0004020202020204" pitchFamily="34" charset="0"/>
                <a:sym typeface=""/>
              </a:rPr>
              <a:t>EXAMPLES: </a:t>
            </a:r>
          </a:p>
          <a:p>
            <a:pPr marL="0" marR="0" lvl="0" indent="0" defTabSz="914400" rtl="0" eaLnBrk="1" fontAlgn="auto" latinLnBrk="0" hangingPunct="1">
              <a:buClrTx/>
              <a:buSzTx/>
              <a:buFontTx/>
              <a:buNone/>
              <a:tabLst/>
              <a:defRPr/>
            </a:pPr>
            <a:r>
              <a:rPr kumimoji="0" lang="en-US" cap="none" normalizeH="0" noProof="0">
                <a:ln>
                  <a:noFill/>
                </a:ln>
                <a:solidFill>
                  <a:srgbClr val="000000"/>
                </a:solidFill>
                <a:effectLst/>
                <a:uLnTx/>
                <a:uFillTx/>
                <a:latin typeface="Aptos" panose="020B0004020202020204" pitchFamily="34" charset="0"/>
                <a:sym typeface=""/>
              </a:rPr>
              <a:t>Crime of Arson and Motivated by Hate = Hate Crime.</a:t>
            </a:r>
          </a:p>
          <a:p>
            <a:pPr marL="0" marR="0" lvl="0" indent="0" defTabSz="914400" rtl="0" eaLnBrk="1" fontAlgn="auto" latinLnBrk="0" hangingPunct="1">
              <a:buClrTx/>
              <a:buSzTx/>
              <a:buFontTx/>
              <a:buNone/>
              <a:tabLst/>
              <a:defRPr/>
            </a:pPr>
            <a:endParaRPr kumimoji="0" lang="en-US" cap="none" normalizeH="0" noProof="0">
              <a:ln>
                <a:noFill/>
              </a:ln>
              <a:solidFill>
                <a:srgbClr val="000000"/>
              </a:solidFill>
              <a:effectLst/>
              <a:uLnTx/>
              <a:uFillTx/>
              <a:latin typeface="Aptos" panose="020B0004020202020204" pitchFamily="34" charset="0"/>
              <a:sym typeface=""/>
            </a:endParaRPr>
          </a:p>
          <a:p>
            <a:pPr marL="0" marR="0" lvl="0" indent="0" defTabSz="914400" rtl="0" eaLnBrk="1" fontAlgn="auto" latinLnBrk="0" hangingPunct="1">
              <a:buClrTx/>
              <a:buSzTx/>
              <a:buFontTx/>
              <a:buNone/>
              <a:tabLst/>
              <a:defRPr/>
            </a:pPr>
            <a:r>
              <a:rPr kumimoji="0" lang="en-US" cap="none" normalizeH="0" noProof="0">
                <a:ln>
                  <a:noFill/>
                </a:ln>
                <a:solidFill>
                  <a:srgbClr val="000000"/>
                </a:solidFill>
                <a:effectLst/>
                <a:uLnTx/>
                <a:uFillTx/>
                <a:latin typeface="Aptos" panose="020B0004020202020204" pitchFamily="34" charset="0"/>
                <a:sym typeface=""/>
              </a:rPr>
              <a:t>Crime of Battery and Motivated by Hate = Hate Crime.</a:t>
            </a:r>
          </a:p>
          <a:p>
            <a:pPr marL="0" marR="0" lvl="0" indent="0" defTabSz="914400" rtl="0" eaLnBrk="1" fontAlgn="auto" latinLnBrk="0" hangingPunct="1">
              <a:buClrTx/>
              <a:buSzTx/>
              <a:buFontTx/>
              <a:buNone/>
              <a:tabLst/>
              <a:defRPr/>
            </a:pPr>
            <a:endParaRPr kumimoji="0" lang="en-US" cap="none" normalizeH="0" noProof="0">
              <a:ln>
                <a:noFill/>
              </a:ln>
              <a:solidFill>
                <a:srgbClr val="000000"/>
              </a:solidFill>
              <a:effectLst/>
              <a:uLnTx/>
              <a:uFillTx/>
              <a:latin typeface="Aptos" panose="020B0004020202020204" pitchFamily="34" charset="0"/>
              <a:sym typeface=""/>
            </a:endParaRPr>
          </a:p>
          <a:p>
            <a:pPr marL="0" marR="0" lvl="0" indent="0" defTabSz="914400" rtl="0" eaLnBrk="1" fontAlgn="auto" latinLnBrk="0" hangingPunct="1">
              <a:buClrTx/>
              <a:buSzTx/>
              <a:buFontTx/>
              <a:buNone/>
              <a:tabLst/>
              <a:defRPr/>
            </a:pPr>
            <a:r>
              <a:rPr kumimoji="0" lang="en-US" cap="none" normalizeH="0" noProof="0">
                <a:ln>
                  <a:noFill/>
                </a:ln>
                <a:solidFill>
                  <a:srgbClr val="000000"/>
                </a:solidFill>
                <a:effectLst/>
                <a:uLnTx/>
                <a:uFillTx/>
                <a:latin typeface="Aptos" panose="020B0004020202020204" pitchFamily="34" charset="0"/>
                <a:sym typeface=""/>
              </a:rPr>
              <a:t>Crime of Murder and Motivated by Hate = Hate Crime.</a:t>
            </a:r>
          </a:p>
          <a:p>
            <a:pPr marL="0" marR="0" lvl="0" indent="0" defTabSz="914400" rtl="0" eaLnBrk="1" fontAlgn="auto" latinLnBrk="0" hangingPunct="1">
              <a:buClrTx/>
              <a:buSzTx/>
              <a:buFontTx/>
              <a:buNone/>
              <a:tabLst/>
              <a:defRPr/>
            </a:pPr>
            <a:endParaRPr kumimoji="0" lang="en-US" cap="none" normalizeH="0" noProof="0">
              <a:ln>
                <a:noFill/>
              </a:ln>
              <a:solidFill>
                <a:srgbClr val="000000"/>
              </a:solidFill>
              <a:effectLst/>
              <a:uLnTx/>
              <a:uFillTx/>
              <a:latin typeface="Aptos" panose="020B0004020202020204" pitchFamily="34" charset="0"/>
              <a:sym typeface=""/>
            </a:endParaRPr>
          </a:p>
          <a:p>
            <a:pPr marL="0" marR="0" lvl="0" indent="0" defTabSz="914400" rtl="0" eaLnBrk="1" fontAlgn="auto" latinLnBrk="0" hangingPunct="1">
              <a:buClrTx/>
              <a:buSzTx/>
              <a:buFontTx/>
              <a:buNone/>
              <a:tabLst/>
              <a:defRPr/>
            </a:pPr>
            <a:r>
              <a:rPr kumimoji="0" lang="en-US" cap="none" normalizeH="0" noProof="0">
                <a:ln>
                  <a:noFill/>
                </a:ln>
                <a:solidFill>
                  <a:srgbClr val="000000"/>
                </a:solidFill>
                <a:effectLst/>
                <a:uLnTx/>
                <a:uFillTx/>
                <a:latin typeface="Aptos" panose="020B0004020202020204" pitchFamily="34" charset="0"/>
                <a:sym typeface=""/>
              </a:rPr>
              <a:t>Hate crime laws punish not only the criminal act but also the discrimination. </a:t>
            </a:r>
          </a:p>
          <a:p>
            <a:pPr marL="0" marR="0" lvl="0" indent="0" defTabSz="914400" rtl="0" eaLnBrk="1" fontAlgn="auto" latinLnBrk="0" hangingPunct="1">
              <a:buClrTx/>
              <a:buSzTx/>
              <a:buFontTx/>
              <a:buNone/>
              <a:tabLst/>
              <a:defRPr/>
            </a:pPr>
            <a:endParaRPr kumimoji="0" lang="en-US" cap="none" normalizeH="0" noProof="0">
              <a:ln>
                <a:noFill/>
              </a:ln>
              <a:solidFill>
                <a:srgbClr val="000000"/>
              </a:solidFill>
              <a:effectLst/>
              <a:uLnTx/>
              <a:uFillTx/>
              <a:latin typeface="Aptos" panose="020B0004020202020204" pitchFamily="34" charset="0"/>
              <a:sym typeface=""/>
            </a:endParaRPr>
          </a:p>
          <a:p>
            <a:pPr marL="0" marR="0" lvl="0" indent="0" defTabSz="914400" rtl="0" eaLnBrk="1" fontAlgn="auto" latinLnBrk="0" hangingPunct="1">
              <a:buClrTx/>
              <a:buSzTx/>
              <a:buFontTx/>
              <a:buNone/>
              <a:tabLst/>
              <a:defRPr/>
            </a:pPr>
            <a:endParaRPr kumimoji="0" lang="en-US" cap="none" normalizeH="0" noProof="0">
              <a:ln>
                <a:noFill/>
              </a:ln>
              <a:solidFill>
                <a:srgbClr val="000000"/>
              </a:solidFill>
              <a:effectLst/>
              <a:uLnTx/>
              <a:uFillTx/>
              <a:latin typeface="Aptos" panose="020B0004020202020204" pitchFamily="34" charset="0"/>
              <a:sym typeface=""/>
            </a:endParaRPr>
          </a:p>
          <a:p>
            <a:pPr marL="0" marR="0" lvl="0" indent="0" defTabSz="914400" rtl="0" eaLnBrk="1" fontAlgn="auto" latinLnBrk="0" hangingPunct="1">
              <a:buClrTx/>
              <a:buSzTx/>
              <a:buFontTx/>
              <a:buNone/>
              <a:tabLst/>
              <a:defRPr/>
            </a:pPr>
            <a:r>
              <a:rPr kumimoji="0" lang="en-US" cap="none" normalizeH="0" noProof="0">
                <a:ln>
                  <a:noFill/>
                </a:ln>
                <a:solidFill>
                  <a:srgbClr val="000000"/>
                </a:solidFill>
                <a:effectLst/>
                <a:uLnTx/>
                <a:uFillTx/>
                <a:latin typeface="Aptos" panose="020B0004020202020204" pitchFamily="34" charset="0"/>
                <a:sym typeface=""/>
              </a:rPr>
              <a:t>If an offender was convicted of a previous hate crime and commits a subsequent hate crime, sentencing can be increased by two years. </a:t>
            </a:r>
            <a:endParaRPr lang="en-US" dirty="0">
              <a:solidFill>
                <a:srgbClr val="000000"/>
              </a:solidFill>
              <a:latin typeface="Aptos" panose="020B0004020202020204" pitchFamily="34" charset="0"/>
              <a:sym typeface=""/>
            </a:endParaRPr>
          </a:p>
        </p:txBody>
      </p:sp>
      <p:sp>
        <p:nvSpPr>
          <p:cNvPr id="4" name="Slide Number Placeholder 3">
            <a:extLst>
              <a:ext uri="{FF2B5EF4-FFF2-40B4-BE49-F238E27FC236}">
                <a16:creationId xmlns:a16="http://schemas.microsoft.com/office/drawing/2014/main" id="{49EBD24A-936A-FA0B-5DFB-0D7D1721C71C}"/>
              </a:ext>
            </a:extLst>
          </p:cNvPr>
          <p:cNvSpPr>
            <a:spLocks noGrp="1"/>
          </p:cNvSpPr>
          <p:nvPr>
            <p:ph type="sldNum" sz="quarter" idx="5"/>
          </p:nvPr>
        </p:nvSpPr>
        <p:spPr/>
        <p:txBody>
          <a:bodyPr/>
          <a:lstStyle/>
          <a:p>
            <a:fld id="{D5EFDD04-AEDE-4845-8D62-C52E4A48AECF}" type="slidenum">
              <a:rPr lang="en-US" smtClean="0"/>
              <a:t>8</a:t>
            </a:fld>
            <a:endParaRPr lang="en-US"/>
          </a:p>
        </p:txBody>
      </p:sp>
    </p:spTree>
    <p:extLst>
      <p:ext uri="{BB962C8B-B14F-4D97-AF65-F5344CB8AC3E}">
        <p14:creationId xmlns:p14="http://schemas.microsoft.com/office/powerpoint/2010/main" val="24045405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What do you think of when you hear the term hate crimes?</a:t>
            </a:r>
          </a:p>
          <a:p>
            <a:endParaRPr lang="en-US" dirty="0"/>
          </a:p>
          <a:p>
            <a:r>
              <a:rPr lang="en-US" dirty="0"/>
              <a:t>The following may come to mind.</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solidFill>
                  <a:schemeClr val="bg1"/>
                </a:solidFill>
              </a:rPr>
              <a:t>White supremacists and Neo-Nazis attacking African-Americans or Jews?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solidFill>
                <a:schemeClr val="bg1"/>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solidFill>
                  <a:schemeClr val="bg1"/>
                </a:solidFill>
              </a:rPr>
              <a:t>A cross burning? Headstones turned over in a Jewish cemetery?</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solidFill>
                <a:schemeClr val="bg1"/>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solidFill>
                  <a:schemeClr val="bg1"/>
                </a:solidFill>
              </a:rPr>
              <a:t>Teenagers beating up someone because he or she is gay?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solidFill>
                <a:schemeClr val="bg1"/>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solidFill>
                  <a:schemeClr val="bg1"/>
                </a:solidFill>
              </a:rPr>
              <a:t>It is important to note that any group can be involved in a hate crime.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solidFill>
                <a:schemeClr val="bg1"/>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solidFill>
                  <a:schemeClr val="bg1"/>
                </a:solidFill>
              </a:rPr>
              <a:t>No group has a monopoly on hate crimes, and anyone can be a victim.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solidFill>
                <a:schemeClr val="bg1"/>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solidFill>
                  <a:schemeClr val="bg1"/>
                </a:solidFill>
              </a:rPr>
              <a:t>Can you think of some examples?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solidFill>
                <a:schemeClr val="bg1"/>
              </a:solidFill>
            </a:endParaRPr>
          </a:p>
          <a:p>
            <a:endParaRPr lang="en-US" dirty="0"/>
          </a:p>
        </p:txBody>
      </p:sp>
      <p:sp>
        <p:nvSpPr>
          <p:cNvPr id="4" name="Slide Number Placeholder 3"/>
          <p:cNvSpPr>
            <a:spLocks noGrp="1"/>
          </p:cNvSpPr>
          <p:nvPr>
            <p:ph type="sldNum" sz="quarter" idx="5"/>
          </p:nvPr>
        </p:nvSpPr>
        <p:spPr/>
        <p:txBody>
          <a:bodyPr/>
          <a:lstStyle/>
          <a:p>
            <a:fld id="{D5EFDD04-AEDE-4845-8D62-C52E4A48AECF}" type="slidenum">
              <a:rPr lang="en-US" smtClean="0"/>
              <a:t>9</a:t>
            </a:fld>
            <a:endParaRPr lang="en-US"/>
          </a:p>
        </p:txBody>
      </p:sp>
    </p:spTree>
    <p:extLst>
      <p:ext uri="{BB962C8B-B14F-4D97-AF65-F5344CB8AC3E}">
        <p14:creationId xmlns:p14="http://schemas.microsoft.com/office/powerpoint/2010/main" val="152238480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solidFill>
                  <a:srgbClr val="000000"/>
                </a:solidFill>
                <a:latin typeface="Aptos" panose="020B0004020202020204" pitchFamily="34" charset="0"/>
                <a:sym typeface=""/>
              </a:rPr>
              <a:t>So, what makes a crime a hate crime?</a:t>
            </a:r>
          </a:p>
          <a:p>
            <a:endParaRPr lang="en-US" dirty="0">
              <a:solidFill>
                <a:srgbClr val="000000"/>
              </a:solidFill>
              <a:latin typeface="Aptos" panose="020B0004020202020204" pitchFamily="34" charset="0"/>
              <a:sym typeface=""/>
            </a:endParaRPr>
          </a:p>
          <a:p>
            <a:r>
              <a:rPr lang="en-US" dirty="0">
                <a:solidFill>
                  <a:srgbClr val="000000"/>
                </a:solidFill>
                <a:latin typeface="Aptos" panose="020B0004020202020204" pitchFamily="34" charset="0"/>
                <a:sym typeface=""/>
              </a:rPr>
              <a:t>A hate crime is a traditional crime, like assault or vandalism, that is motivated by bias against a victim's race, religion, sexual orientation, or other protected characteristics, as stated in previous slides. </a:t>
            </a:r>
          </a:p>
          <a:p>
            <a:endParaRPr lang="en-US" dirty="0">
              <a:solidFill>
                <a:srgbClr val="000000"/>
              </a:solidFill>
              <a:latin typeface="Aptos" panose="020B0004020202020204" pitchFamily="34" charset="0"/>
              <a:sym typeface=""/>
            </a:endParaRPr>
          </a:p>
          <a:p>
            <a:r>
              <a:rPr lang="en-US" dirty="0">
                <a:solidFill>
                  <a:srgbClr val="000000"/>
                </a:solidFill>
                <a:latin typeface="Aptos" panose="020B0004020202020204" pitchFamily="34" charset="0"/>
                <a:sym typeface=""/>
              </a:rPr>
              <a:t>A regular crime lacks this element of bias; it is simply an offense against a person or property. The key difference lies in the perpetrator's motivation: hate crimes are driven by prejudice and hatred, while other crimes are not. </a:t>
            </a:r>
          </a:p>
        </p:txBody>
      </p:sp>
      <p:sp>
        <p:nvSpPr>
          <p:cNvPr id="4" name="Slide Number Placeholder 3"/>
          <p:cNvSpPr>
            <a:spLocks noGrp="1"/>
          </p:cNvSpPr>
          <p:nvPr>
            <p:ph type="sldNum" sz="quarter" idx="5"/>
          </p:nvPr>
        </p:nvSpPr>
        <p:spPr/>
        <p:txBody>
          <a:bodyPr/>
          <a:lstStyle/>
          <a:p>
            <a:fld id="{D5EFDD04-AEDE-4845-8D62-C52E4A48AECF}" type="slidenum">
              <a:rPr lang="en-US" smtClean="0"/>
              <a:t>10</a:t>
            </a:fld>
            <a:endParaRPr lang="en-US"/>
          </a:p>
        </p:txBody>
      </p:sp>
    </p:spTree>
    <p:extLst>
      <p:ext uri="{BB962C8B-B14F-4D97-AF65-F5344CB8AC3E}">
        <p14:creationId xmlns:p14="http://schemas.microsoft.com/office/powerpoint/2010/main" val="316422046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solidFill>
                <a:srgbClr val="000000"/>
              </a:solidFill>
              <a:latin typeface="Aptos" panose="020B0004020202020204" pitchFamily="34" charset="0"/>
              <a:sym typeface=""/>
            </a:endParaRPr>
          </a:p>
        </p:txBody>
      </p:sp>
      <p:sp>
        <p:nvSpPr>
          <p:cNvPr id="4" name="Slide Number Placeholder 3"/>
          <p:cNvSpPr>
            <a:spLocks noGrp="1"/>
          </p:cNvSpPr>
          <p:nvPr>
            <p:ph type="sldNum" sz="quarter" idx="5"/>
          </p:nvPr>
        </p:nvSpPr>
        <p:spPr/>
        <p:txBody>
          <a:bodyPr/>
          <a:lstStyle/>
          <a:p>
            <a:fld id="{D5EFDD04-AEDE-4845-8D62-C52E4A48AECF}" type="slidenum">
              <a:rPr lang="en-US" smtClean="0"/>
              <a:t>11</a:t>
            </a:fld>
            <a:endParaRPr lang="en-US"/>
          </a:p>
        </p:txBody>
      </p:sp>
    </p:spTree>
    <p:extLst>
      <p:ext uri="{BB962C8B-B14F-4D97-AF65-F5344CB8AC3E}">
        <p14:creationId xmlns:p14="http://schemas.microsoft.com/office/powerpoint/2010/main" val="332788311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solidFill>
                <a:srgbClr val="000000"/>
              </a:solidFill>
              <a:latin typeface="Aptos" panose="020B0004020202020204" pitchFamily="34" charset="0"/>
              <a:sym typeface=""/>
            </a:endParaRPr>
          </a:p>
        </p:txBody>
      </p:sp>
      <p:sp>
        <p:nvSpPr>
          <p:cNvPr id="4" name="Slide Number Placeholder 3"/>
          <p:cNvSpPr>
            <a:spLocks noGrp="1"/>
          </p:cNvSpPr>
          <p:nvPr>
            <p:ph type="sldNum" sz="quarter" idx="10"/>
          </p:nvPr>
        </p:nvSpPr>
        <p:spPr/>
        <p:txBody>
          <a:bodyPr/>
          <a:lstStyle/>
          <a:p>
            <a:fld id="{30047E99-EB6D-48E7-8C06-C93EE4FC9DB3}" type="slidenum">
              <a:rPr lang="en-US" smtClean="0"/>
              <a:t>12</a:t>
            </a:fld>
            <a:endParaRPr lang="en-US"/>
          </a:p>
        </p:txBody>
      </p:sp>
    </p:spTree>
    <p:extLst>
      <p:ext uri="{BB962C8B-B14F-4D97-AF65-F5344CB8AC3E}">
        <p14:creationId xmlns:p14="http://schemas.microsoft.com/office/powerpoint/2010/main" val="162984110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solidFill>
                <a:srgbClr val="000000"/>
              </a:solidFill>
              <a:latin typeface="Aptos" panose="020B0004020202020204" pitchFamily="34" charset="0"/>
              <a:sym typeface=""/>
            </a:endParaRPr>
          </a:p>
        </p:txBody>
      </p:sp>
      <p:sp>
        <p:nvSpPr>
          <p:cNvPr id="4" name="Slide Number Placeholder 3"/>
          <p:cNvSpPr>
            <a:spLocks noGrp="1"/>
          </p:cNvSpPr>
          <p:nvPr>
            <p:ph type="sldNum" sz="quarter" idx="5"/>
          </p:nvPr>
        </p:nvSpPr>
        <p:spPr/>
        <p:txBody>
          <a:bodyPr/>
          <a:lstStyle/>
          <a:p>
            <a:fld id="{D5EFDD04-AEDE-4845-8D62-C52E4A48AECF}" type="slidenum">
              <a:rPr lang="en-US" smtClean="0"/>
              <a:t>13</a:t>
            </a:fld>
            <a:endParaRPr lang="en-US"/>
          </a:p>
        </p:txBody>
      </p:sp>
    </p:spTree>
    <p:extLst>
      <p:ext uri="{BB962C8B-B14F-4D97-AF65-F5344CB8AC3E}">
        <p14:creationId xmlns:p14="http://schemas.microsoft.com/office/powerpoint/2010/main" val="31679134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51D0879-3070-9D9E-E385-E3778E45201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FA09CD6-D176-0326-0CE9-CB98B7A790D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35685E2-16B0-1397-5884-3D599C2D9D1E}"/>
              </a:ext>
            </a:extLst>
          </p:cNvPr>
          <p:cNvSpPr>
            <a:spLocks noGrp="1"/>
          </p:cNvSpPr>
          <p:nvPr>
            <p:ph type="body" idx="1"/>
          </p:nvPr>
        </p:nvSpPr>
        <p:spPr/>
        <p:txBody>
          <a:bodyPr/>
          <a:lstStyle/>
          <a:p>
            <a:r>
              <a:rPr lang="en-US" dirty="0">
                <a:solidFill>
                  <a:srgbClr val="000000"/>
                </a:solidFill>
                <a:latin typeface="Aptos" panose="020B0004020202020204" pitchFamily="34" charset="0"/>
                <a:sym typeface=""/>
              </a:rPr>
              <a:t>The impact of hate crimes and hate incidents.</a:t>
            </a:r>
          </a:p>
          <a:p>
            <a:endParaRPr lang="en-US" dirty="0">
              <a:solidFill>
                <a:srgbClr val="000000"/>
              </a:solidFill>
              <a:latin typeface="Aptos" panose="020B0004020202020204" pitchFamily="34" charset="0"/>
              <a:sym typeface=""/>
            </a:endParaRPr>
          </a:p>
          <a:p>
            <a:r>
              <a:rPr lang="en-US" dirty="0">
                <a:solidFill>
                  <a:srgbClr val="000000"/>
                </a:solidFill>
                <a:latin typeface="Aptos" panose="020B0004020202020204" pitchFamily="34" charset="0"/>
                <a:sym typeface=""/>
              </a:rPr>
              <a:t>Hate crimes and hate incidents - sometimes called "bias" or "message crimes" are unique in that they can traumatize entire communities. </a:t>
            </a:r>
          </a:p>
          <a:p>
            <a:endParaRPr lang="en-US" dirty="0">
              <a:solidFill>
                <a:srgbClr val="000000"/>
              </a:solidFill>
              <a:latin typeface="Aptos" panose="020B0004020202020204" pitchFamily="34" charset="0"/>
              <a:sym typeface=""/>
            </a:endParaRPr>
          </a:p>
          <a:p>
            <a:r>
              <a:rPr lang="en-US" dirty="0">
                <a:solidFill>
                  <a:srgbClr val="000000"/>
                </a:solidFill>
                <a:latin typeface="Aptos" panose="020B0004020202020204" pitchFamily="34" charset="0"/>
                <a:sym typeface=""/>
              </a:rPr>
              <a:t>This excerpt was taken from IACP president, Chief Terrance Cunningham's testimony, titled "In the Name of Hate: Examining the Federal Government's Role in Preventing Hate Crimes," presented before the U.S. Commission on Civil Rights, 115th Congress, May 11, 2018.</a:t>
            </a:r>
          </a:p>
          <a:p>
            <a:endParaRPr lang="en-US" dirty="0">
              <a:solidFill>
                <a:srgbClr val="000000"/>
              </a:solidFill>
              <a:latin typeface="Aptos" panose="020B0004020202020204" pitchFamily="34" charset="0"/>
              <a:sym typeface=""/>
            </a:endParaRPr>
          </a:p>
          <a:p>
            <a:endParaRPr lang="en-US" dirty="0">
              <a:solidFill>
                <a:srgbClr val="000000"/>
              </a:solidFill>
              <a:latin typeface="Aptos" panose="020B0004020202020204" pitchFamily="34" charset="0"/>
              <a:sym typeface=""/>
            </a:endParaRPr>
          </a:p>
          <a:p>
            <a:r>
              <a:rPr lang="en-US" dirty="0">
                <a:solidFill>
                  <a:srgbClr val="000000"/>
                </a:solidFill>
                <a:latin typeface="Aptos" panose="020B0004020202020204" pitchFamily="34" charset="0"/>
                <a:sym typeface=""/>
              </a:rPr>
              <a:t>"Like a disease, hate crimes spread and seep into the entire community. If a hate crime is not recognized for its hatred, the responsible parties and hate groups become emboldened, and often feel like their sentiments are shared. Additionally, they can lead to a cycle of retaliatory crimes. Hate crimes cause fear, and if seen as not being taken seriously by law enforcement, they can cause distrust and resentment towards law enforcement by the victims and other members of a community." </a:t>
            </a:r>
          </a:p>
        </p:txBody>
      </p:sp>
      <p:sp>
        <p:nvSpPr>
          <p:cNvPr id="4" name="Slide Number Placeholder 3">
            <a:extLst>
              <a:ext uri="{FF2B5EF4-FFF2-40B4-BE49-F238E27FC236}">
                <a16:creationId xmlns:a16="http://schemas.microsoft.com/office/drawing/2014/main" id="{4D66E4D9-38BB-2EB6-257C-780BEC370A1C}"/>
              </a:ext>
            </a:extLst>
          </p:cNvPr>
          <p:cNvSpPr>
            <a:spLocks noGrp="1"/>
          </p:cNvSpPr>
          <p:nvPr>
            <p:ph type="sldNum" sz="quarter" idx="5"/>
          </p:nvPr>
        </p:nvSpPr>
        <p:spPr/>
        <p:txBody>
          <a:bodyPr/>
          <a:lstStyle/>
          <a:p>
            <a:fld id="{D5EFDD04-AEDE-4845-8D62-C52E4A48AECF}" type="slidenum">
              <a:rPr lang="en-US" smtClean="0"/>
              <a:t>14</a:t>
            </a:fld>
            <a:endParaRPr lang="en-US"/>
          </a:p>
        </p:txBody>
      </p:sp>
    </p:spTree>
    <p:extLst>
      <p:ext uri="{BB962C8B-B14F-4D97-AF65-F5344CB8AC3E}">
        <p14:creationId xmlns:p14="http://schemas.microsoft.com/office/powerpoint/2010/main" val="383207645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Hate crimes numbers are up for African Americans</a:t>
            </a:r>
          </a:p>
        </p:txBody>
      </p:sp>
      <p:sp>
        <p:nvSpPr>
          <p:cNvPr id="4" name="Slide Number Placeholder 3"/>
          <p:cNvSpPr>
            <a:spLocks noGrp="1"/>
          </p:cNvSpPr>
          <p:nvPr>
            <p:ph type="sldNum" sz="quarter" idx="5"/>
          </p:nvPr>
        </p:nvSpPr>
        <p:spPr/>
        <p:txBody>
          <a:bodyPr/>
          <a:lstStyle/>
          <a:p>
            <a:fld id="{D5EFDD04-AEDE-4845-8D62-C52E4A48AECF}" type="slidenum">
              <a:rPr lang="en-US" smtClean="0"/>
              <a:t>15</a:t>
            </a:fld>
            <a:endParaRPr lang="en-US"/>
          </a:p>
        </p:txBody>
      </p:sp>
    </p:spTree>
    <p:extLst>
      <p:ext uri="{BB962C8B-B14F-4D97-AF65-F5344CB8AC3E}">
        <p14:creationId xmlns:p14="http://schemas.microsoft.com/office/powerpoint/2010/main" val="238267450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solidFill>
                  <a:srgbClr val="000000"/>
                </a:solidFill>
                <a:latin typeface="Aptos" panose="020B0004020202020204" pitchFamily="34" charset="0"/>
                <a:sym typeface=""/>
              </a:rPr>
              <a:t>Reported crimes against LGBTQI+ Americans increased in 2023, based on data submitted by 14,660 agencies in 2022, and 16,000 plus law enforcement agencies in 2023, around the country.</a:t>
            </a:r>
          </a:p>
        </p:txBody>
      </p:sp>
      <p:sp>
        <p:nvSpPr>
          <p:cNvPr id="4" name="Slide Number Placeholder 3"/>
          <p:cNvSpPr>
            <a:spLocks noGrp="1"/>
          </p:cNvSpPr>
          <p:nvPr>
            <p:ph type="sldNum" sz="quarter" idx="5"/>
          </p:nvPr>
        </p:nvSpPr>
        <p:spPr/>
        <p:txBody>
          <a:bodyPr/>
          <a:lstStyle/>
          <a:p>
            <a:fld id="{D5EFDD04-AEDE-4845-8D62-C52E4A48AECF}" type="slidenum">
              <a:rPr lang="en-US" smtClean="0"/>
              <a:t>16</a:t>
            </a:fld>
            <a:endParaRPr lang="en-US"/>
          </a:p>
        </p:txBody>
      </p:sp>
    </p:spTree>
    <p:extLst>
      <p:ext uri="{BB962C8B-B14F-4D97-AF65-F5344CB8AC3E}">
        <p14:creationId xmlns:p14="http://schemas.microsoft.com/office/powerpoint/2010/main" val="55289570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solidFill>
                  <a:srgbClr val="000000"/>
                </a:solidFill>
                <a:latin typeface="Aptos" panose="020B0004020202020204" pitchFamily="34" charset="0"/>
                <a:sym typeface=""/>
              </a:rPr>
              <a:t>Hate Crimes and how it starts:</a:t>
            </a:r>
          </a:p>
          <a:p>
            <a:endParaRPr lang="en-US" dirty="0">
              <a:solidFill>
                <a:srgbClr val="000000"/>
              </a:solidFill>
              <a:latin typeface="Aptos" panose="020B0004020202020204" pitchFamily="34" charset="0"/>
              <a:sym typeface=""/>
            </a:endParaRPr>
          </a:p>
          <a:p>
            <a:r>
              <a:rPr lang="en-US" dirty="0">
                <a:solidFill>
                  <a:srgbClr val="000000"/>
                </a:solidFill>
                <a:latin typeface="Aptos" panose="020B0004020202020204" pitchFamily="34" charset="0"/>
                <a:sym typeface=""/>
              </a:rPr>
              <a:t>People tend to seek out like-minded people. Stereotyping, fear of differences, a lack of self-reflection, and justifying biases by seeking out like-minded people and sources through social media and online chat rooms allow for easy recruitment.</a:t>
            </a:r>
          </a:p>
          <a:p>
            <a:endParaRPr lang="en-US" dirty="0">
              <a:solidFill>
                <a:srgbClr val="000000"/>
              </a:solidFill>
              <a:latin typeface="Aptos" panose="020B0004020202020204" pitchFamily="34" charset="0"/>
              <a:sym typeface=""/>
            </a:endParaRPr>
          </a:p>
          <a:p>
            <a:r>
              <a:rPr lang="en-US" dirty="0">
                <a:solidFill>
                  <a:srgbClr val="000000"/>
                </a:solidFill>
                <a:latin typeface="Aptos" panose="020B0004020202020204" pitchFamily="34" charset="0"/>
                <a:sym typeface=""/>
              </a:rPr>
              <a:t>As confidence in beliefs increases, insensitive remarks, biased and belittling jokes begin. Social avoidance and or exclusion, name-calling, ridicule, bullying, slurs, epithets, and dehumanization continue.</a:t>
            </a:r>
          </a:p>
          <a:p>
            <a:endParaRPr lang="en-US" dirty="0">
              <a:solidFill>
                <a:srgbClr val="000000"/>
              </a:solidFill>
              <a:latin typeface="Aptos" panose="020B0004020202020204" pitchFamily="34" charset="0"/>
              <a:sym typeface=""/>
            </a:endParaRPr>
          </a:p>
          <a:p>
            <a:r>
              <a:rPr lang="en-US" dirty="0">
                <a:solidFill>
                  <a:srgbClr val="000000"/>
                </a:solidFill>
                <a:latin typeface="Aptos" panose="020B0004020202020204" pitchFamily="34" charset="0"/>
                <a:sym typeface=""/>
              </a:rPr>
              <a:t>As some feel empowered, discrimination in housing, employment, the criminal justice system, resource distribution across public services, as well as wage disparity based on identity, continues.</a:t>
            </a:r>
          </a:p>
          <a:p>
            <a:endParaRPr lang="en-US" dirty="0">
              <a:solidFill>
                <a:srgbClr val="000000"/>
              </a:solidFill>
              <a:latin typeface="Aptos" panose="020B0004020202020204" pitchFamily="34" charset="0"/>
              <a:sym typeface=""/>
            </a:endParaRPr>
          </a:p>
          <a:p>
            <a:r>
              <a:rPr lang="en-US" dirty="0">
                <a:solidFill>
                  <a:srgbClr val="000000"/>
                </a:solidFill>
                <a:latin typeface="Aptos" panose="020B0004020202020204" pitchFamily="34" charset="0"/>
                <a:sym typeface=""/>
              </a:rPr>
              <a:t>As people feel emboldened, threats, desecration, vandalism, arson, assault, rape, murder, and terrorism happen.</a:t>
            </a:r>
          </a:p>
          <a:p>
            <a:endParaRPr lang="en-US" dirty="0">
              <a:solidFill>
                <a:srgbClr val="000000"/>
              </a:solidFill>
              <a:latin typeface="Aptos" panose="020B0004020202020204" pitchFamily="34" charset="0"/>
              <a:sym typeface=""/>
            </a:endParaRPr>
          </a:p>
          <a:p>
            <a:r>
              <a:rPr lang="en-US" dirty="0">
                <a:solidFill>
                  <a:srgbClr val="000000"/>
                </a:solidFill>
                <a:latin typeface="Aptos" panose="020B0004020202020204" pitchFamily="34" charset="0"/>
                <a:sym typeface=""/>
              </a:rPr>
              <a:t>This leads up to the act or intent to deliberately and systematically annihilate an entire people. History has proven this. </a:t>
            </a:r>
          </a:p>
          <a:p>
            <a:endParaRPr lang="en-US" dirty="0">
              <a:solidFill>
                <a:srgbClr val="000000"/>
              </a:solidFill>
              <a:latin typeface="Aptos" panose="020B0004020202020204" pitchFamily="34" charset="0"/>
              <a:sym typeface=""/>
            </a:endParaRPr>
          </a:p>
          <a:p>
            <a:r>
              <a:rPr lang="en-US" dirty="0">
                <a:solidFill>
                  <a:srgbClr val="000000"/>
                </a:solidFill>
                <a:latin typeface="Aptos" panose="020B0004020202020204" pitchFamily="34" charset="0"/>
                <a:sym typeface=""/>
              </a:rPr>
              <a:t> </a:t>
            </a:r>
          </a:p>
        </p:txBody>
      </p:sp>
      <p:sp>
        <p:nvSpPr>
          <p:cNvPr id="4" name="Slide Number Placeholder 3"/>
          <p:cNvSpPr>
            <a:spLocks noGrp="1"/>
          </p:cNvSpPr>
          <p:nvPr>
            <p:ph type="sldNum" sz="quarter" idx="5"/>
          </p:nvPr>
        </p:nvSpPr>
        <p:spPr/>
        <p:txBody>
          <a:bodyPr/>
          <a:lstStyle/>
          <a:p>
            <a:fld id="{D5EFDD04-AEDE-4845-8D62-C52E4A48AECF}" type="slidenum">
              <a:rPr lang="en-US" smtClean="0"/>
              <a:t>17</a:t>
            </a:fld>
            <a:endParaRPr lang="en-US"/>
          </a:p>
        </p:txBody>
      </p:sp>
    </p:spTree>
    <p:extLst>
      <p:ext uri="{BB962C8B-B14F-4D97-AF65-F5344CB8AC3E}">
        <p14:creationId xmlns:p14="http://schemas.microsoft.com/office/powerpoint/2010/main" val="47153930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000" b="1" dirty="0">
                <a:solidFill>
                  <a:srgbClr val="FFFFFF"/>
                </a:solidFill>
                <a:ea typeface="Montserrat Semi-Bold"/>
                <a:cs typeface="Montserrat Semi-Bold"/>
                <a:sym typeface="Montserrat Semi-Bold"/>
              </a:rPr>
              <a:t>Offenders – </a:t>
            </a:r>
            <a:r>
              <a:rPr lang="en-US" sz="1200" b="1" dirty="0">
                <a:solidFill>
                  <a:srgbClr val="FFFFFF"/>
                </a:solidFill>
                <a:ea typeface="Montserrat Semi-Bold"/>
                <a:cs typeface="Montserrat Semi-Bold"/>
                <a:sym typeface="Montserrat Semi-Bold"/>
              </a:rPr>
              <a:t>Understanding and Recognizing Specific Offender Types Can Help Identify Motivation for Committing Hate Crimes. </a:t>
            </a:r>
          </a:p>
          <a:p>
            <a:endParaRPr lang="en-US" dirty="0"/>
          </a:p>
          <a:p>
            <a:r>
              <a:rPr lang="en-US" sz="1200" dirty="0"/>
              <a:t>Hate crimes are more likely than other crimes to involve strangers, multiple offenders, and to occur in public places. Most hate crime offenders are young white men with no criminal record. </a:t>
            </a:r>
            <a:endParaRPr lang="en-US" dirty="0"/>
          </a:p>
          <a:p>
            <a:endParaRPr lang="en-US" dirty="0"/>
          </a:p>
          <a:p>
            <a:r>
              <a:rPr lang="en-US" sz="1200" dirty="0"/>
              <a:t>Offenders are known to select victims who visually stand out (for example, unique attire associated with lifestyle or religious affiliation) and are thought to be more vulnerable because they would not fight back or report the crime. </a:t>
            </a:r>
          </a:p>
          <a:p>
            <a:endParaRPr lang="en-US" sz="1200" dirty="0"/>
          </a:p>
          <a:p>
            <a:r>
              <a:rPr lang="en-US" sz="1200" dirty="0"/>
              <a:t>There are five types of offenders.</a:t>
            </a:r>
          </a:p>
          <a:p>
            <a:endParaRPr lang="en-US" sz="1200" dirty="0"/>
          </a:p>
          <a:p>
            <a:r>
              <a:rPr lang="en-US" sz="1200" dirty="0"/>
              <a:t>Thrill seekers.</a:t>
            </a:r>
          </a:p>
          <a:p>
            <a:endParaRPr lang="en-US" sz="1200" dirty="0"/>
          </a:p>
          <a:p>
            <a:r>
              <a:rPr lang="en-US" sz="1200" dirty="0"/>
              <a:t>Reactive or Defensive.</a:t>
            </a:r>
          </a:p>
          <a:p>
            <a:endParaRPr lang="en-US" sz="1200" dirty="0"/>
          </a:p>
          <a:p>
            <a:r>
              <a:rPr lang="en-US" sz="1200" dirty="0"/>
              <a:t>Retaliatory.</a:t>
            </a:r>
          </a:p>
          <a:p>
            <a:endParaRPr lang="en-US" sz="1200" dirty="0"/>
          </a:p>
          <a:p>
            <a:r>
              <a:rPr lang="en-US" sz="1200" dirty="0"/>
              <a:t>Mission.</a:t>
            </a:r>
          </a:p>
          <a:p>
            <a:endParaRPr lang="en-US" sz="1200" dirty="0"/>
          </a:p>
          <a:p>
            <a:r>
              <a:rPr lang="en-US" sz="1200" dirty="0"/>
              <a:t>And Bias peripheral.</a:t>
            </a:r>
          </a:p>
          <a:p>
            <a:endParaRPr lang="en-US" sz="1200" dirty="0"/>
          </a:p>
          <a:p>
            <a:endParaRPr lang="en-US" dirty="0"/>
          </a:p>
        </p:txBody>
      </p:sp>
      <p:sp>
        <p:nvSpPr>
          <p:cNvPr id="4" name="Slide Number Placeholder 3"/>
          <p:cNvSpPr>
            <a:spLocks noGrp="1"/>
          </p:cNvSpPr>
          <p:nvPr>
            <p:ph type="sldNum" sz="quarter" idx="5"/>
          </p:nvPr>
        </p:nvSpPr>
        <p:spPr/>
        <p:txBody>
          <a:bodyPr/>
          <a:lstStyle/>
          <a:p>
            <a:fld id="{D5EFDD04-AEDE-4845-8D62-C52E4A48AECF}" type="slidenum">
              <a:rPr lang="en-US" smtClean="0"/>
              <a:t>18</a:t>
            </a:fld>
            <a:endParaRPr lang="en-US"/>
          </a:p>
        </p:txBody>
      </p:sp>
    </p:spTree>
    <p:extLst>
      <p:ext uri="{BB962C8B-B14F-4D97-AF65-F5344CB8AC3E}">
        <p14:creationId xmlns:p14="http://schemas.microsoft.com/office/powerpoint/2010/main" val="312024262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defTabSz="914400" rtl="0" eaLnBrk="1" fontAlgn="auto" latinLnBrk="0" hangingPunct="1">
              <a:buClrTx/>
              <a:buSzTx/>
              <a:buFontTx/>
              <a:buNone/>
              <a:tabLst/>
              <a:defRPr/>
            </a:pPr>
            <a:r>
              <a:rPr lang="en-US" dirty="0">
                <a:solidFill>
                  <a:srgbClr val="000000"/>
                </a:solidFill>
                <a:latin typeface="Aptos" panose="020B0004020202020204" pitchFamily="34" charset="0"/>
                <a:sym typeface=""/>
              </a:rPr>
              <a:t>Thrill Seekers</a:t>
            </a:r>
          </a:p>
          <a:p>
            <a:pPr marL="0" marR="0" lvl="0" indent="0" defTabSz="914400" rtl="0" eaLnBrk="1" fontAlgn="auto" latinLnBrk="0" hangingPunct="1">
              <a:buClrTx/>
              <a:buSzTx/>
              <a:buFontTx/>
              <a:buNone/>
              <a:tabLst/>
              <a:defRPr/>
            </a:pPr>
            <a:endParaRPr lang="en-US" dirty="0">
              <a:solidFill>
                <a:srgbClr val="000000"/>
              </a:solidFill>
              <a:latin typeface="Aptos" panose="020B0004020202020204" pitchFamily="34" charset="0"/>
              <a:sym typeface=""/>
            </a:endParaRPr>
          </a:p>
          <a:p>
            <a:pPr marL="0" marR="0" lvl="0" indent="0" defTabSz="914400" rtl="0" eaLnBrk="1" fontAlgn="auto" latinLnBrk="0" hangingPunct="1">
              <a:buClrTx/>
              <a:buSzTx/>
              <a:buFontTx/>
              <a:buNone/>
              <a:tabLst/>
              <a:defRPr/>
            </a:pPr>
            <a:r>
              <a:rPr lang="en-US" dirty="0">
                <a:solidFill>
                  <a:srgbClr val="000000"/>
                </a:solidFill>
                <a:latin typeface="Aptos" panose="020B0004020202020204" pitchFamily="34" charset="0"/>
                <a:sym typeface=""/>
              </a:rPr>
              <a:t>The most common type of hate crime offender has no distinct affiliation with any organized hate group.</a:t>
            </a:r>
          </a:p>
          <a:p>
            <a:pPr marL="0" marR="0" lvl="0" indent="0" defTabSz="914400" rtl="0" eaLnBrk="1" fontAlgn="auto" latinLnBrk="0" hangingPunct="1">
              <a:buClrTx/>
              <a:buSzTx/>
              <a:buFontTx/>
              <a:buNone/>
              <a:tabLst/>
              <a:defRPr/>
            </a:pPr>
            <a:endParaRPr lang="en-US" dirty="0">
              <a:solidFill>
                <a:srgbClr val="000000"/>
              </a:solidFill>
              <a:latin typeface="Aptos" panose="020B0004020202020204" pitchFamily="34" charset="0"/>
              <a:sym typeface=""/>
            </a:endParaRPr>
          </a:p>
          <a:p>
            <a:pPr marL="0" marR="0" lvl="0" indent="0" defTabSz="914400" rtl="0" eaLnBrk="1" fontAlgn="auto" latinLnBrk="0" hangingPunct="1">
              <a:buClrTx/>
              <a:buSzTx/>
              <a:buFontTx/>
              <a:buNone/>
              <a:tabLst/>
              <a:defRPr/>
            </a:pPr>
            <a:r>
              <a:rPr lang="en-US" dirty="0">
                <a:solidFill>
                  <a:srgbClr val="000000"/>
                </a:solidFill>
                <a:latin typeface="Aptos" panose="020B0004020202020204" pitchFamily="34" charset="0"/>
                <a:sym typeface=""/>
              </a:rPr>
              <a:t>Usually small groups of teenagers; group peer pressure and “bragging rights” provide motivation.</a:t>
            </a:r>
          </a:p>
          <a:p>
            <a:pPr marL="0" marR="0" lvl="0" indent="0" defTabSz="914400" rtl="0" eaLnBrk="1" fontAlgn="auto" latinLnBrk="0" hangingPunct="1">
              <a:buClrTx/>
              <a:buSzTx/>
              <a:buFontTx/>
              <a:buNone/>
              <a:tabLst/>
              <a:defRPr/>
            </a:pPr>
            <a:endParaRPr lang="en-US" dirty="0">
              <a:solidFill>
                <a:srgbClr val="000000"/>
              </a:solidFill>
              <a:latin typeface="Aptos" panose="020B0004020202020204" pitchFamily="34" charset="0"/>
              <a:sym typeface=""/>
            </a:endParaRPr>
          </a:p>
          <a:p>
            <a:pPr marL="0" marR="0" lvl="0" indent="0" defTabSz="914400" rtl="0" eaLnBrk="1" fontAlgn="auto" latinLnBrk="0" hangingPunct="1">
              <a:buClrTx/>
              <a:buSzTx/>
              <a:buFontTx/>
              <a:buNone/>
              <a:tabLst/>
              <a:defRPr/>
            </a:pPr>
            <a:r>
              <a:rPr lang="en-US" dirty="0">
                <a:solidFill>
                  <a:srgbClr val="000000"/>
                </a:solidFill>
                <a:latin typeface="Aptos" panose="020B0004020202020204" pitchFamily="34" charset="0"/>
                <a:sym typeface=""/>
              </a:rPr>
              <a:t>Participation may be limited to a specific aspect of the crime to avoid or deny accountability.</a:t>
            </a:r>
          </a:p>
          <a:p>
            <a:pPr marL="0" marR="0" lvl="0" indent="0" defTabSz="914400" rtl="0" eaLnBrk="1" fontAlgn="auto" latinLnBrk="0" hangingPunct="1">
              <a:buClrTx/>
              <a:buSzTx/>
              <a:buFontTx/>
              <a:buNone/>
              <a:tabLst/>
              <a:defRPr/>
            </a:pPr>
            <a:endParaRPr lang="en-US" dirty="0">
              <a:solidFill>
                <a:srgbClr val="000000"/>
              </a:solidFill>
              <a:latin typeface="Aptos" panose="020B0004020202020204" pitchFamily="34" charset="0"/>
              <a:sym typeface=""/>
            </a:endParaRPr>
          </a:p>
          <a:p>
            <a:pPr marL="0" marR="0" lvl="0" indent="0" defTabSz="914400" rtl="0" eaLnBrk="1" fontAlgn="auto" latinLnBrk="0" hangingPunct="1">
              <a:buClrTx/>
              <a:buSzTx/>
              <a:buFontTx/>
              <a:buNone/>
              <a:tabLst/>
              <a:defRPr/>
            </a:pPr>
            <a:r>
              <a:rPr lang="en-US" dirty="0">
                <a:solidFill>
                  <a:srgbClr val="000000"/>
                </a:solidFill>
                <a:latin typeface="Aptos" panose="020B0004020202020204" pitchFamily="34" charset="0"/>
                <a:sym typeface=""/>
              </a:rPr>
              <a:t>Hatred of the victim is relatively superficial. Victims are chosen randomly from any protected class deemed inferior, but the most common victim is targeted because of sexual orientation.</a:t>
            </a:r>
          </a:p>
          <a:p>
            <a:pPr marL="0" marR="0" lvl="0" indent="0" defTabSz="914400" rtl="0" eaLnBrk="1" fontAlgn="auto" latinLnBrk="0" hangingPunct="1">
              <a:buClrTx/>
              <a:buSzTx/>
              <a:buFontTx/>
              <a:buNone/>
              <a:tabLst/>
              <a:defRPr/>
            </a:pPr>
            <a:endParaRPr lang="en-US" dirty="0">
              <a:solidFill>
                <a:srgbClr val="000000"/>
              </a:solidFill>
              <a:latin typeface="Aptos" panose="020B0004020202020204" pitchFamily="34" charset="0"/>
              <a:sym typeface=""/>
            </a:endParaRPr>
          </a:p>
          <a:p>
            <a:pPr marL="0" marR="0" lvl="0" indent="0" defTabSz="914400" rtl="0" eaLnBrk="1" fontAlgn="auto" latinLnBrk="0" hangingPunct="1">
              <a:buClrTx/>
              <a:buSzTx/>
              <a:buFontTx/>
              <a:buNone/>
              <a:tabLst/>
              <a:defRPr/>
            </a:pPr>
            <a:r>
              <a:rPr lang="en-US" dirty="0">
                <a:solidFill>
                  <a:srgbClr val="000000"/>
                </a:solidFill>
                <a:latin typeface="Aptos" panose="020B0004020202020204" pitchFamily="34" charset="0"/>
                <a:sym typeface=""/>
              </a:rPr>
              <a:t>Vandalism, threats, and assaults are their most common crimes.</a:t>
            </a:r>
          </a:p>
          <a:p>
            <a:pPr marL="0" marR="0" lvl="0" indent="0" defTabSz="914400" rtl="0" eaLnBrk="1" fontAlgn="auto" latinLnBrk="0" hangingPunct="1">
              <a:buClrTx/>
              <a:buSzTx/>
              <a:buFontTx/>
              <a:buNone/>
              <a:tabLst/>
              <a:defRPr/>
            </a:pPr>
            <a:endParaRPr lang="en-US" dirty="0">
              <a:solidFill>
                <a:srgbClr val="000000"/>
              </a:solidFill>
              <a:latin typeface="Aptos" panose="020B0004020202020204" pitchFamily="34" charset="0"/>
              <a:sym typeface=""/>
            </a:endParaRPr>
          </a:p>
          <a:p>
            <a:pPr marL="0" marR="0" lvl="0" indent="0" defTabSz="914400" rtl="0" eaLnBrk="1" fontAlgn="auto" latinLnBrk="0" hangingPunct="1">
              <a:buClrTx/>
              <a:buSzTx/>
              <a:buFontTx/>
              <a:buNone/>
              <a:tabLst/>
              <a:defRPr/>
            </a:pPr>
            <a:r>
              <a:rPr lang="en-US" dirty="0">
                <a:solidFill>
                  <a:srgbClr val="000000"/>
                </a:solidFill>
                <a:latin typeface="Aptos" panose="020B0004020202020204" pitchFamily="34" charset="0"/>
                <a:sym typeface=""/>
              </a:rPr>
              <a:t>Offenses tend to occur in public locations such as parks, streets, and outside of the offender’s turf.</a:t>
            </a:r>
          </a:p>
          <a:p>
            <a:pPr marL="0" marR="0" lvl="0" indent="0" defTabSz="914400" rtl="0" eaLnBrk="1" fontAlgn="auto" latinLnBrk="0" hangingPunct="1">
              <a:buClrTx/>
              <a:buSzTx/>
              <a:buFontTx/>
              <a:buNone/>
              <a:tabLst/>
              <a:defRPr/>
            </a:pPr>
            <a:endParaRPr lang="en-US" dirty="0">
              <a:solidFill>
                <a:srgbClr val="000000"/>
              </a:solidFill>
              <a:latin typeface="Aptos" panose="020B0004020202020204" pitchFamily="34" charset="0"/>
              <a:sym typeface=""/>
            </a:endParaRPr>
          </a:p>
          <a:p>
            <a:pPr marL="0" marR="0" lvl="0" indent="0" defTabSz="914400" rtl="0" eaLnBrk="1" fontAlgn="auto" latinLnBrk="0" hangingPunct="1">
              <a:buClrTx/>
              <a:buSzTx/>
              <a:buFontTx/>
              <a:buNone/>
              <a:tabLst/>
              <a:defRPr/>
            </a:pPr>
            <a:r>
              <a:rPr lang="en-US" dirty="0">
                <a:solidFill>
                  <a:srgbClr val="000000"/>
                </a:solidFill>
                <a:latin typeface="Aptos" panose="020B0004020202020204" pitchFamily="34" charset="0"/>
                <a:sym typeface=""/>
              </a:rPr>
              <a:t>Offenders may be deterred from repeating the crimes if there is a strong societal response condemning the behavior.</a:t>
            </a:r>
          </a:p>
          <a:p>
            <a:endParaRPr lang="en-US" dirty="0">
              <a:solidFill>
                <a:srgbClr val="000000"/>
              </a:solidFill>
              <a:latin typeface="Aptos" panose="020B0004020202020204" pitchFamily="34" charset="0"/>
              <a:sym typeface=""/>
            </a:endParaRPr>
          </a:p>
        </p:txBody>
      </p:sp>
      <p:sp>
        <p:nvSpPr>
          <p:cNvPr id="4" name="Slide Number Placeholder 3"/>
          <p:cNvSpPr>
            <a:spLocks noGrp="1"/>
          </p:cNvSpPr>
          <p:nvPr>
            <p:ph type="sldNum" sz="quarter" idx="5"/>
          </p:nvPr>
        </p:nvSpPr>
        <p:spPr/>
        <p:txBody>
          <a:bodyPr/>
          <a:lstStyle/>
          <a:p>
            <a:fld id="{D5EFDD04-AEDE-4845-8D62-C52E4A48AECF}" type="slidenum">
              <a:rPr lang="en-US" smtClean="0"/>
              <a:t>19</a:t>
            </a:fld>
            <a:endParaRPr lang="en-US"/>
          </a:p>
        </p:txBody>
      </p:sp>
    </p:spTree>
    <p:extLst>
      <p:ext uri="{BB962C8B-B14F-4D97-AF65-F5344CB8AC3E}">
        <p14:creationId xmlns:p14="http://schemas.microsoft.com/office/powerpoint/2010/main" val="78282339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defTabSz="914400" rtl="0" eaLnBrk="1" fontAlgn="auto" latinLnBrk="0" hangingPunct="1">
              <a:buClrTx/>
              <a:buSzTx/>
              <a:buFontTx/>
              <a:buNone/>
              <a:tabLst/>
              <a:defRPr/>
            </a:pPr>
            <a:r>
              <a:rPr lang="en-US">
                <a:solidFill>
                  <a:srgbClr val="000000"/>
                </a:solidFill>
                <a:latin typeface="Aptos" panose="020B0004020202020204" pitchFamily="34" charset="0"/>
                <a:sym typeface=""/>
              </a:rPr>
              <a:t>Reactive or Defensive</a:t>
            </a:r>
          </a:p>
          <a:p>
            <a:pPr marL="0" marR="0" lvl="0" indent="0" defTabSz="914400" rtl="0" eaLnBrk="1" fontAlgn="auto" latinLnBrk="0" hangingPunct="1">
              <a:buClrTx/>
              <a:buSzTx/>
              <a:buFontTx/>
              <a:buNone/>
              <a:tabLst/>
              <a:defRPr/>
            </a:pPr>
            <a:endParaRPr lang="en-US">
              <a:solidFill>
                <a:srgbClr val="000000"/>
              </a:solidFill>
              <a:latin typeface="Aptos" panose="020B0004020202020204" pitchFamily="34" charset="0"/>
              <a:sym typeface=""/>
            </a:endParaRPr>
          </a:p>
          <a:p>
            <a:pPr marL="0" marR="0" lvl="0" indent="0" defTabSz="914400" rtl="0" eaLnBrk="1" fontAlgn="auto" latinLnBrk="0" hangingPunct="1">
              <a:buClrTx/>
              <a:buSzTx/>
              <a:buFontTx/>
              <a:buNone/>
              <a:tabLst/>
              <a:defRPr/>
            </a:pPr>
            <a:r>
              <a:rPr lang="en-US">
                <a:solidFill>
                  <a:srgbClr val="000000"/>
                </a:solidFill>
                <a:latin typeface="Aptos" panose="020B0004020202020204" pitchFamily="34" charset="0"/>
                <a:sym typeface=""/>
              </a:rPr>
              <a:t>A primary reason for bias is a sense of entitlement regarding their rights, employment, privileges, or way of life that does not extend to the victim.</a:t>
            </a:r>
          </a:p>
          <a:p>
            <a:pPr marL="0" marR="0" lvl="0" indent="0" defTabSz="914400" rtl="0" eaLnBrk="1" fontAlgn="auto" latinLnBrk="0" hangingPunct="1">
              <a:buClrTx/>
              <a:buSzTx/>
              <a:buFontTx/>
              <a:buNone/>
              <a:tabLst/>
              <a:defRPr/>
            </a:pPr>
            <a:endParaRPr lang="en-US">
              <a:solidFill>
                <a:srgbClr val="000000"/>
              </a:solidFill>
              <a:latin typeface="Aptos" panose="020B0004020202020204" pitchFamily="34" charset="0"/>
              <a:sym typeface=""/>
            </a:endParaRPr>
          </a:p>
          <a:p>
            <a:pPr marL="0" marR="0" lvl="0" indent="0" defTabSz="914400" rtl="0" eaLnBrk="1" fontAlgn="auto" latinLnBrk="0" hangingPunct="1">
              <a:buClrTx/>
              <a:buSzTx/>
              <a:buFontTx/>
              <a:buNone/>
              <a:tabLst/>
              <a:defRPr/>
            </a:pPr>
            <a:r>
              <a:rPr lang="en-US">
                <a:solidFill>
                  <a:srgbClr val="000000"/>
                </a:solidFill>
                <a:latin typeface="Aptos" panose="020B0004020202020204" pitchFamily="34" charset="0"/>
                <a:sym typeface=""/>
              </a:rPr>
              <a:t>Uses fear and intimidation to “send a message” that will repel “outsiders” who pose a threat; people of color are the most common group targeted.</a:t>
            </a:r>
          </a:p>
          <a:p>
            <a:pPr marL="0" marR="0" lvl="0" indent="0" defTabSz="914400" rtl="0" eaLnBrk="1" fontAlgn="auto" latinLnBrk="0" hangingPunct="1">
              <a:buClrTx/>
              <a:buSzTx/>
              <a:buFontTx/>
              <a:buNone/>
              <a:tabLst/>
              <a:defRPr/>
            </a:pPr>
            <a:endParaRPr lang="en-US">
              <a:solidFill>
                <a:srgbClr val="000000"/>
              </a:solidFill>
              <a:latin typeface="Aptos" panose="020B0004020202020204" pitchFamily="34" charset="0"/>
              <a:sym typeface=""/>
            </a:endParaRPr>
          </a:p>
          <a:p>
            <a:pPr marL="0" marR="0" lvl="0" indent="0" defTabSz="914400" rtl="0" eaLnBrk="1" fontAlgn="auto" latinLnBrk="0" hangingPunct="1">
              <a:buClrTx/>
              <a:buSzTx/>
              <a:buFontTx/>
              <a:buNone/>
              <a:tabLst/>
              <a:defRPr/>
            </a:pPr>
            <a:r>
              <a:rPr lang="en-US">
                <a:solidFill>
                  <a:srgbClr val="000000"/>
                </a:solidFill>
                <a:latin typeface="Aptos" panose="020B0004020202020204" pitchFamily="34" charset="0"/>
                <a:sym typeface=""/>
              </a:rPr>
              <a:t>They specifically seek out victims of the targeted group they believe is encroaching upon their neighborhood; crimes are usually committed in the offender’s neighborhood or place of employment.</a:t>
            </a:r>
          </a:p>
          <a:p>
            <a:pPr marL="0" marR="0" lvl="0" indent="0" defTabSz="914400" rtl="0" eaLnBrk="1" fontAlgn="auto" latinLnBrk="0" hangingPunct="1">
              <a:buClrTx/>
              <a:buSzTx/>
              <a:buFontTx/>
              <a:buNone/>
              <a:tabLst/>
              <a:defRPr/>
            </a:pPr>
            <a:endParaRPr lang="en-US">
              <a:solidFill>
                <a:srgbClr val="000000"/>
              </a:solidFill>
              <a:latin typeface="Aptos" panose="020B0004020202020204" pitchFamily="34" charset="0"/>
              <a:sym typeface=""/>
            </a:endParaRPr>
          </a:p>
          <a:p>
            <a:pPr marL="0" marR="0" lvl="0" indent="0" defTabSz="914400" rtl="0" eaLnBrk="1" fontAlgn="auto" latinLnBrk="0" hangingPunct="1">
              <a:buClrTx/>
              <a:buSzTx/>
              <a:buFontTx/>
              <a:buNone/>
              <a:tabLst/>
              <a:defRPr/>
            </a:pPr>
            <a:r>
              <a:rPr lang="en-US">
                <a:solidFill>
                  <a:srgbClr val="000000"/>
                </a:solidFill>
                <a:latin typeface="Aptos" panose="020B0004020202020204" pitchFamily="34" charset="0"/>
                <a:sym typeface=""/>
              </a:rPr>
              <a:t>And they feel little to no guilt; they believe their conduct and crimes are a justifiable response to a perceived threat, generally with no prior history of criminal behavior, explicit bias, or association with an organized group.</a:t>
            </a:r>
          </a:p>
          <a:p>
            <a:pPr marL="0" marR="0" lvl="0" indent="0" defTabSz="914400" rtl="0" eaLnBrk="1" fontAlgn="auto" latinLnBrk="0" hangingPunct="1">
              <a:buClrTx/>
              <a:buSzTx/>
              <a:buFontTx/>
              <a:buNone/>
              <a:tabLst/>
              <a:defRPr/>
            </a:pPr>
            <a:endParaRPr lang="en-US">
              <a:solidFill>
                <a:srgbClr val="000000"/>
              </a:solidFill>
              <a:latin typeface="Aptos" panose="020B0004020202020204" pitchFamily="34" charset="0"/>
              <a:sym typeface=""/>
            </a:endParaRPr>
          </a:p>
          <a:p>
            <a:endParaRPr lang="en-US" dirty="0">
              <a:solidFill>
                <a:srgbClr val="000000"/>
              </a:solidFill>
              <a:latin typeface="Aptos" panose="020B0004020202020204" pitchFamily="34" charset="0"/>
              <a:sym typeface=""/>
            </a:endParaRPr>
          </a:p>
        </p:txBody>
      </p:sp>
      <p:sp>
        <p:nvSpPr>
          <p:cNvPr id="4" name="Slide Number Placeholder 3"/>
          <p:cNvSpPr>
            <a:spLocks noGrp="1"/>
          </p:cNvSpPr>
          <p:nvPr>
            <p:ph type="sldNum" sz="quarter" idx="5"/>
          </p:nvPr>
        </p:nvSpPr>
        <p:spPr/>
        <p:txBody>
          <a:bodyPr/>
          <a:lstStyle/>
          <a:p>
            <a:fld id="{D5EFDD04-AEDE-4845-8D62-C52E4A48AECF}" type="slidenum">
              <a:rPr lang="en-US" smtClean="0"/>
              <a:t>20</a:t>
            </a:fld>
            <a:endParaRPr lang="en-US"/>
          </a:p>
        </p:txBody>
      </p:sp>
    </p:spTree>
    <p:extLst>
      <p:ext uri="{BB962C8B-B14F-4D97-AF65-F5344CB8AC3E}">
        <p14:creationId xmlns:p14="http://schemas.microsoft.com/office/powerpoint/2010/main" val="274757277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defTabSz="914400" rtl="0" eaLnBrk="1" fontAlgn="auto" latinLnBrk="0" hangingPunct="1">
              <a:buClrTx/>
              <a:buSzTx/>
              <a:buFontTx/>
              <a:buNone/>
              <a:tabLst/>
              <a:defRPr/>
            </a:pPr>
            <a:r>
              <a:rPr lang="en-US">
                <a:solidFill>
                  <a:srgbClr val="000000"/>
                </a:solidFill>
                <a:latin typeface="Aptos" panose="020B0004020202020204" pitchFamily="34" charset="0"/>
                <a:sym typeface=""/>
              </a:rPr>
              <a:t>Retaliatory</a:t>
            </a:r>
          </a:p>
          <a:p>
            <a:pPr marL="0" marR="0" lvl="0" indent="0" defTabSz="914400" rtl="0" eaLnBrk="1" fontAlgn="auto" latinLnBrk="0" hangingPunct="1">
              <a:buClrTx/>
              <a:buSzTx/>
              <a:buFontTx/>
              <a:buNone/>
              <a:tabLst/>
              <a:defRPr/>
            </a:pPr>
            <a:endParaRPr lang="en-US">
              <a:solidFill>
                <a:srgbClr val="000000"/>
              </a:solidFill>
              <a:latin typeface="Aptos" panose="020B0004020202020204" pitchFamily="34" charset="0"/>
              <a:sym typeface=""/>
            </a:endParaRPr>
          </a:p>
          <a:p>
            <a:pPr marL="0" marR="0" lvl="0" indent="0" defTabSz="914400" rtl="0" eaLnBrk="1" fontAlgn="auto" latinLnBrk="0" hangingPunct="1">
              <a:buClrTx/>
              <a:buSzTx/>
              <a:buFontTx/>
              <a:buNone/>
              <a:tabLst/>
              <a:defRPr/>
            </a:pPr>
            <a:r>
              <a:rPr lang="en-US">
                <a:solidFill>
                  <a:srgbClr val="000000"/>
                </a:solidFill>
                <a:latin typeface="Aptos" panose="020B0004020202020204" pitchFamily="34" charset="0"/>
                <a:sym typeface=""/>
              </a:rPr>
              <a:t>They want to “get even” for a previous hate crime committed against members of their group. </a:t>
            </a:r>
          </a:p>
          <a:p>
            <a:pPr marL="0" marR="0" lvl="0" indent="0" defTabSz="914400" rtl="0" eaLnBrk="1" fontAlgn="auto" latinLnBrk="0" hangingPunct="1">
              <a:buClrTx/>
              <a:buSzTx/>
              <a:buFontTx/>
              <a:buNone/>
              <a:tabLst/>
              <a:defRPr/>
            </a:pPr>
            <a:endParaRPr lang="en-US">
              <a:solidFill>
                <a:srgbClr val="000000"/>
              </a:solidFill>
              <a:latin typeface="Aptos" panose="020B0004020202020204" pitchFamily="34" charset="0"/>
              <a:sym typeface=""/>
            </a:endParaRPr>
          </a:p>
          <a:p>
            <a:pPr marL="0" marR="0" lvl="0" indent="0" defTabSz="914400" rtl="0" eaLnBrk="1" fontAlgn="auto" latinLnBrk="0" hangingPunct="1">
              <a:buClrTx/>
              <a:buSzTx/>
              <a:buFontTx/>
              <a:buNone/>
              <a:tabLst/>
              <a:defRPr/>
            </a:pPr>
            <a:r>
              <a:rPr lang="en-US">
                <a:solidFill>
                  <a:srgbClr val="000000"/>
                </a:solidFill>
                <a:latin typeface="Aptos" panose="020B0004020202020204" pitchFamily="34" charset="0"/>
                <a:sym typeface=""/>
              </a:rPr>
              <a:t>Thus, retaliatory offenders commit a hate crime as revenge against the person or group who allegedly committed the initial hate crime.</a:t>
            </a:r>
          </a:p>
          <a:p>
            <a:pPr marL="0" marR="0" lvl="0" indent="0" defTabSz="914400" rtl="0" eaLnBrk="1" fontAlgn="auto" latinLnBrk="0" hangingPunct="1">
              <a:buClrTx/>
              <a:buSzTx/>
              <a:buFontTx/>
              <a:buNone/>
              <a:tabLst/>
              <a:defRPr/>
            </a:pPr>
            <a:endParaRPr lang="en-US">
              <a:solidFill>
                <a:srgbClr val="000000"/>
              </a:solidFill>
              <a:latin typeface="Aptos" panose="020B0004020202020204" pitchFamily="34" charset="0"/>
              <a:sym typeface=""/>
            </a:endParaRPr>
          </a:p>
          <a:p>
            <a:pPr marL="0" marR="0" lvl="0" indent="0" defTabSz="914400" rtl="0" eaLnBrk="1" fontAlgn="auto" latinLnBrk="0" hangingPunct="1">
              <a:buClrTx/>
              <a:buSzTx/>
              <a:buFontTx/>
              <a:buNone/>
              <a:tabLst/>
              <a:defRPr/>
            </a:pPr>
            <a:r>
              <a:rPr lang="en-US">
                <a:solidFill>
                  <a:srgbClr val="000000"/>
                </a:solidFill>
                <a:latin typeface="Aptos" panose="020B0004020202020204" pitchFamily="34" charset="0"/>
                <a:sym typeface=""/>
              </a:rPr>
              <a:t>Retaliatory hate crimes can create tensions that undermine public safety and community cohesion.</a:t>
            </a:r>
          </a:p>
          <a:p>
            <a:pPr marL="0" marR="0" lvl="0" indent="0" defTabSz="914400" rtl="0" eaLnBrk="1" fontAlgn="auto" latinLnBrk="0" hangingPunct="1">
              <a:buClrTx/>
              <a:buSzTx/>
              <a:buFontTx/>
              <a:buNone/>
              <a:tabLst/>
              <a:defRPr/>
            </a:pPr>
            <a:endParaRPr lang="en-US">
              <a:solidFill>
                <a:srgbClr val="000000"/>
              </a:solidFill>
              <a:latin typeface="Aptos" panose="020B0004020202020204" pitchFamily="34" charset="0"/>
              <a:sym typeface=""/>
            </a:endParaRPr>
          </a:p>
          <a:p>
            <a:pPr marL="0" marR="0" lvl="0" indent="0" defTabSz="914400" rtl="0" eaLnBrk="1" fontAlgn="auto" latinLnBrk="0" hangingPunct="1">
              <a:buClrTx/>
              <a:buSzTx/>
              <a:buFontTx/>
              <a:buNone/>
              <a:tabLst/>
              <a:defRPr/>
            </a:pPr>
            <a:r>
              <a:rPr lang="en-US">
                <a:solidFill>
                  <a:srgbClr val="000000"/>
                </a:solidFill>
                <a:latin typeface="Aptos" panose="020B0004020202020204" pitchFamily="34" charset="0"/>
                <a:sym typeface=""/>
              </a:rPr>
              <a:t>Retaliatory offenders will seek or frequent locations where a target group is found.</a:t>
            </a:r>
          </a:p>
          <a:p>
            <a:endParaRPr lang="en-US" dirty="0">
              <a:solidFill>
                <a:srgbClr val="000000"/>
              </a:solidFill>
              <a:latin typeface="Aptos" panose="020B0004020202020204" pitchFamily="34" charset="0"/>
              <a:sym typeface=""/>
            </a:endParaRPr>
          </a:p>
        </p:txBody>
      </p:sp>
      <p:sp>
        <p:nvSpPr>
          <p:cNvPr id="4" name="Slide Number Placeholder 3"/>
          <p:cNvSpPr>
            <a:spLocks noGrp="1"/>
          </p:cNvSpPr>
          <p:nvPr>
            <p:ph type="sldNum" sz="quarter" idx="5"/>
          </p:nvPr>
        </p:nvSpPr>
        <p:spPr/>
        <p:txBody>
          <a:bodyPr/>
          <a:lstStyle/>
          <a:p>
            <a:fld id="{D5EFDD04-AEDE-4845-8D62-C52E4A48AECF}" type="slidenum">
              <a:rPr lang="en-US" smtClean="0"/>
              <a:t>21</a:t>
            </a:fld>
            <a:endParaRPr lang="en-US"/>
          </a:p>
        </p:txBody>
      </p:sp>
    </p:spTree>
    <p:extLst>
      <p:ext uri="{BB962C8B-B14F-4D97-AF65-F5344CB8AC3E}">
        <p14:creationId xmlns:p14="http://schemas.microsoft.com/office/powerpoint/2010/main" val="175104570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defTabSz="914400" rtl="0" eaLnBrk="1" fontAlgn="auto" latinLnBrk="0" hangingPunct="1">
              <a:buClrTx/>
              <a:buSzTx/>
              <a:buFontTx/>
              <a:buNone/>
              <a:tabLst/>
              <a:defRPr/>
            </a:pPr>
            <a:r>
              <a:rPr lang="en-US" dirty="0">
                <a:solidFill>
                  <a:srgbClr val="000000"/>
                </a:solidFill>
                <a:latin typeface="Aptos" panose="020B0004020202020204" pitchFamily="34" charset="0"/>
                <a:sym typeface=""/>
              </a:rPr>
              <a:t>Mission</a:t>
            </a:r>
          </a:p>
          <a:p>
            <a:pPr marL="0" marR="0" lvl="0" indent="0" defTabSz="914400" rtl="0" eaLnBrk="1" fontAlgn="auto" latinLnBrk="0" hangingPunct="1">
              <a:buClrTx/>
              <a:buSzTx/>
              <a:buFontTx/>
              <a:buNone/>
              <a:tabLst/>
              <a:defRPr/>
            </a:pPr>
            <a:endParaRPr lang="en-US" dirty="0">
              <a:solidFill>
                <a:srgbClr val="000000"/>
              </a:solidFill>
              <a:latin typeface="Aptos" panose="020B0004020202020204" pitchFamily="34" charset="0"/>
              <a:sym typeface=""/>
            </a:endParaRPr>
          </a:p>
          <a:p>
            <a:pPr marL="0" marR="0" lvl="0" indent="0" defTabSz="914400" rtl="0" eaLnBrk="1" fontAlgn="auto" latinLnBrk="0" hangingPunct="1">
              <a:buClrTx/>
              <a:buSzTx/>
              <a:buFontTx/>
              <a:buNone/>
              <a:tabLst/>
              <a:defRPr/>
            </a:pPr>
            <a:r>
              <a:rPr lang="en-US" dirty="0">
                <a:solidFill>
                  <a:srgbClr val="000000"/>
                </a:solidFill>
                <a:latin typeface="Aptos" panose="020B0004020202020204" pitchFamily="34" charset="0"/>
                <a:sym typeface=""/>
              </a:rPr>
              <a:t>This is the rarest type of hate crime offender.</a:t>
            </a:r>
          </a:p>
          <a:p>
            <a:pPr marL="0" marR="0" lvl="0" indent="0" defTabSz="914400" rtl="0" eaLnBrk="1" fontAlgn="auto" latinLnBrk="0" hangingPunct="1">
              <a:buClrTx/>
              <a:buSzTx/>
              <a:buFontTx/>
              <a:buNone/>
              <a:tabLst/>
              <a:defRPr/>
            </a:pPr>
            <a:endParaRPr lang="en-US" dirty="0">
              <a:solidFill>
                <a:srgbClr val="000000"/>
              </a:solidFill>
              <a:latin typeface="Aptos" panose="020B0004020202020204" pitchFamily="34" charset="0"/>
              <a:sym typeface=""/>
            </a:endParaRPr>
          </a:p>
          <a:p>
            <a:pPr marL="0" marR="0" lvl="0" indent="0" defTabSz="914400" rtl="0" eaLnBrk="1" fontAlgn="auto" latinLnBrk="0" hangingPunct="1">
              <a:buClrTx/>
              <a:buSzTx/>
              <a:buFontTx/>
              <a:buNone/>
              <a:tabLst/>
              <a:defRPr/>
            </a:pPr>
            <a:r>
              <a:rPr lang="en-US" dirty="0">
                <a:solidFill>
                  <a:srgbClr val="000000"/>
                </a:solidFill>
                <a:latin typeface="Aptos" panose="020B0004020202020204" pitchFamily="34" charset="0"/>
                <a:sym typeface=""/>
              </a:rPr>
              <a:t>They may suffer from mental illness and believe targeted group members are evil and must be eliminated.</a:t>
            </a:r>
          </a:p>
          <a:p>
            <a:pPr marL="0" marR="0" lvl="0" indent="0" defTabSz="914400" rtl="0" eaLnBrk="1" fontAlgn="auto" latinLnBrk="0" hangingPunct="1">
              <a:buClrTx/>
              <a:buSzTx/>
              <a:buFontTx/>
              <a:buNone/>
              <a:tabLst/>
              <a:defRPr/>
            </a:pPr>
            <a:endParaRPr lang="en-US" dirty="0">
              <a:solidFill>
                <a:srgbClr val="000000"/>
              </a:solidFill>
              <a:latin typeface="Aptos" panose="020B0004020202020204" pitchFamily="34" charset="0"/>
              <a:sym typeface=""/>
            </a:endParaRPr>
          </a:p>
          <a:p>
            <a:pPr marL="0" marR="0" lvl="0" indent="0" defTabSz="914400" rtl="0" eaLnBrk="1" fontAlgn="auto" latinLnBrk="0" hangingPunct="1">
              <a:buClrTx/>
              <a:buSzTx/>
              <a:buFontTx/>
              <a:buNone/>
              <a:tabLst/>
              <a:defRPr/>
            </a:pPr>
            <a:r>
              <a:rPr lang="en-US" dirty="0">
                <a:solidFill>
                  <a:srgbClr val="000000"/>
                </a:solidFill>
                <a:latin typeface="Aptos" panose="020B0004020202020204" pitchFamily="34" charset="0"/>
                <a:sym typeface=""/>
              </a:rPr>
              <a:t>Mission offenders believe in “getting even” for illogical conspiracies and misfortunes caused by targeted groups. “Often psychotic, suffering from mental illness that may cause hallucinations,  impaired ability to reason, and withdraw from other people.”</a:t>
            </a:r>
          </a:p>
          <a:p>
            <a:pPr marL="0" marR="0" lvl="0" indent="0" defTabSz="914400" rtl="0" eaLnBrk="1" fontAlgn="auto" latinLnBrk="0" hangingPunct="1">
              <a:buClrTx/>
              <a:buSzTx/>
              <a:buFontTx/>
              <a:buNone/>
              <a:tabLst/>
              <a:defRPr/>
            </a:pPr>
            <a:endParaRPr lang="en-US" dirty="0">
              <a:solidFill>
                <a:srgbClr val="000000"/>
              </a:solidFill>
              <a:latin typeface="Aptos" panose="020B0004020202020204" pitchFamily="34" charset="0"/>
              <a:sym typeface=""/>
            </a:endParaRPr>
          </a:p>
          <a:p>
            <a:pPr marL="0" marR="0" lvl="0" indent="0" defTabSz="914400" rtl="0" eaLnBrk="1" fontAlgn="auto" latinLnBrk="0" hangingPunct="1">
              <a:buClrTx/>
              <a:buSzTx/>
              <a:buFontTx/>
              <a:buNone/>
              <a:tabLst/>
              <a:defRPr/>
            </a:pPr>
            <a:r>
              <a:rPr lang="en-US" dirty="0">
                <a:solidFill>
                  <a:srgbClr val="000000"/>
                </a:solidFill>
                <a:latin typeface="Aptos" panose="020B0004020202020204" pitchFamily="34" charset="0"/>
                <a:sym typeface=""/>
              </a:rPr>
              <a:t>Mission offenders are more likely than other hate crime offenders to be members of specific hate groups or support a movement’s ideology.</a:t>
            </a:r>
          </a:p>
          <a:p>
            <a:pPr marL="0" marR="0" lvl="0" indent="0" defTabSz="914400" rtl="0" eaLnBrk="1" fontAlgn="auto" latinLnBrk="0" hangingPunct="1">
              <a:buClrTx/>
              <a:buSzTx/>
              <a:buFontTx/>
              <a:buNone/>
              <a:tabLst/>
              <a:defRPr/>
            </a:pPr>
            <a:endParaRPr lang="en-US" dirty="0">
              <a:solidFill>
                <a:srgbClr val="000000"/>
              </a:solidFill>
              <a:latin typeface="Aptos" panose="020B0004020202020204" pitchFamily="34" charset="0"/>
              <a:sym typeface=""/>
            </a:endParaRPr>
          </a:p>
          <a:p>
            <a:pPr marL="0" marR="0" lvl="0" indent="0" defTabSz="914400" rtl="0" eaLnBrk="1" fontAlgn="auto" latinLnBrk="0" hangingPunct="1">
              <a:buClrTx/>
              <a:buSzTx/>
              <a:buFontTx/>
              <a:buNone/>
              <a:tabLst/>
              <a:defRPr/>
            </a:pPr>
            <a:r>
              <a:rPr lang="en-US" dirty="0">
                <a:solidFill>
                  <a:srgbClr val="000000"/>
                </a:solidFill>
                <a:latin typeface="Aptos" panose="020B0004020202020204" pitchFamily="34" charset="0"/>
                <a:sym typeface=""/>
              </a:rPr>
              <a:t>They generally act alone, choose their victims deliberately, and are more likely to commit deadly attacks.</a:t>
            </a:r>
          </a:p>
          <a:p>
            <a:pPr marL="0" marR="0" lvl="0" indent="0" defTabSz="914400" rtl="0" eaLnBrk="1" fontAlgn="auto" latinLnBrk="0" hangingPunct="1">
              <a:buClrTx/>
              <a:buSzTx/>
              <a:buFontTx/>
              <a:buNone/>
              <a:tabLst/>
              <a:defRPr/>
            </a:pPr>
            <a:endParaRPr lang="en-US" dirty="0">
              <a:solidFill>
                <a:srgbClr val="000000"/>
              </a:solidFill>
              <a:latin typeface="Aptos" panose="020B0004020202020204" pitchFamily="34" charset="0"/>
              <a:sym typeface=""/>
            </a:endParaRPr>
          </a:p>
          <a:p>
            <a:pPr marL="0" marR="0" lvl="0" indent="0" defTabSz="914400" rtl="0" eaLnBrk="1" fontAlgn="auto" latinLnBrk="0" hangingPunct="1">
              <a:buClrTx/>
              <a:buSzTx/>
              <a:buFontTx/>
              <a:buNone/>
              <a:tabLst/>
              <a:defRPr/>
            </a:pPr>
            <a:r>
              <a:rPr lang="en-US" dirty="0">
                <a:solidFill>
                  <a:srgbClr val="000000"/>
                </a:solidFill>
                <a:latin typeface="Aptos" panose="020B0004020202020204" pitchFamily="34" charset="0"/>
                <a:sym typeface=""/>
              </a:rPr>
              <a:t>Mission offenders are more likely to commit suicide or be killed during their attack.</a:t>
            </a:r>
          </a:p>
          <a:p>
            <a:endParaRPr lang="en-US" dirty="0">
              <a:solidFill>
                <a:srgbClr val="000000"/>
              </a:solidFill>
              <a:latin typeface="Aptos" panose="020B0004020202020204" pitchFamily="34" charset="0"/>
              <a:sym typeface=""/>
            </a:endParaRPr>
          </a:p>
        </p:txBody>
      </p:sp>
      <p:sp>
        <p:nvSpPr>
          <p:cNvPr id="4" name="Slide Number Placeholder 3"/>
          <p:cNvSpPr>
            <a:spLocks noGrp="1"/>
          </p:cNvSpPr>
          <p:nvPr>
            <p:ph type="sldNum" sz="quarter" idx="5"/>
          </p:nvPr>
        </p:nvSpPr>
        <p:spPr/>
        <p:txBody>
          <a:bodyPr/>
          <a:lstStyle/>
          <a:p>
            <a:fld id="{D5EFDD04-AEDE-4845-8D62-C52E4A48AECF}" type="slidenum">
              <a:rPr lang="en-US" smtClean="0"/>
              <a:t>22</a:t>
            </a:fld>
            <a:endParaRPr lang="en-US"/>
          </a:p>
        </p:txBody>
      </p:sp>
    </p:spTree>
    <p:extLst>
      <p:ext uri="{BB962C8B-B14F-4D97-AF65-F5344CB8AC3E}">
        <p14:creationId xmlns:p14="http://schemas.microsoft.com/office/powerpoint/2010/main" val="212309111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dirty="0">
                <a:ea typeface="Montserrat Semi-Bold"/>
                <a:cs typeface="Montserrat Semi-Bold"/>
                <a:sym typeface="Montserrat Semi-Bold"/>
              </a:rPr>
              <a:t>Bias Peripheral</a:t>
            </a:r>
          </a:p>
          <a:p>
            <a:endParaRPr lang="en-US" dirty="0"/>
          </a:p>
          <a:p>
            <a:pPr marL="0" indent="0">
              <a:buFontTx/>
              <a:buNone/>
            </a:pPr>
            <a:r>
              <a:rPr lang="en-US" sz="1200" dirty="0"/>
              <a:t>Bias peripheral offenders are more likely than other offenders to act alone and commit crimes for mixed reasons, with hate appearing to be an outlying (or peripheral) reason. For example, during an argument between two people, one person attacks the other while referencing their race, religion, or other status.</a:t>
            </a:r>
          </a:p>
          <a:p>
            <a:pPr marL="0" indent="0">
              <a:buFontTx/>
              <a:buNone/>
            </a:pPr>
            <a:endParaRPr lang="en-US" sz="1200" dirty="0"/>
          </a:p>
          <a:p>
            <a:pPr marL="0" indent="0">
              <a:buFontTx/>
              <a:buNone/>
            </a:pPr>
            <a:r>
              <a:rPr lang="en-US" sz="1200" dirty="0"/>
              <a:t>Offenses can be difficult for law enforcement to classify and effectively respond to.</a:t>
            </a:r>
          </a:p>
          <a:p>
            <a:endParaRPr lang="en-US" dirty="0"/>
          </a:p>
        </p:txBody>
      </p:sp>
      <p:sp>
        <p:nvSpPr>
          <p:cNvPr id="4" name="Slide Number Placeholder 3"/>
          <p:cNvSpPr>
            <a:spLocks noGrp="1"/>
          </p:cNvSpPr>
          <p:nvPr>
            <p:ph type="sldNum" sz="quarter" idx="5"/>
          </p:nvPr>
        </p:nvSpPr>
        <p:spPr/>
        <p:txBody>
          <a:bodyPr/>
          <a:lstStyle/>
          <a:p>
            <a:fld id="{D5EFDD04-AEDE-4845-8D62-C52E4A48AECF}" type="slidenum">
              <a:rPr lang="en-US" smtClean="0"/>
              <a:t>23</a:t>
            </a:fld>
            <a:endParaRPr lang="en-US"/>
          </a:p>
        </p:txBody>
      </p:sp>
    </p:spTree>
    <p:extLst>
      <p:ext uri="{BB962C8B-B14F-4D97-AF65-F5344CB8AC3E}">
        <p14:creationId xmlns:p14="http://schemas.microsoft.com/office/powerpoint/2010/main" val="349795759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solidFill>
                  <a:srgbClr val="000000"/>
                </a:solidFill>
                <a:latin typeface="Aptos" panose="020B0004020202020204" pitchFamily="34" charset="0"/>
                <a:sym typeface=""/>
              </a:rPr>
              <a:t>There are 4 Identified Hate Groups in New Mexico.</a:t>
            </a:r>
          </a:p>
          <a:p>
            <a:r>
              <a:rPr lang="en-US" dirty="0">
                <a:solidFill>
                  <a:srgbClr val="000000"/>
                </a:solidFill>
                <a:latin typeface="Aptos" panose="020B0004020202020204" pitchFamily="34" charset="0"/>
                <a:sym typeface=""/>
              </a:rPr>
              <a:t>	</a:t>
            </a:r>
          </a:p>
          <a:p>
            <a:r>
              <a:rPr lang="en-US" dirty="0">
                <a:solidFill>
                  <a:srgbClr val="000000"/>
                </a:solidFill>
                <a:latin typeface="Aptos" panose="020B0004020202020204" pitchFamily="34" charset="0"/>
                <a:sym typeface=""/>
              </a:rPr>
              <a:t>1. Asatru Folk Assembly - Neo-</a:t>
            </a:r>
            <a:r>
              <a:rPr lang="en-US" dirty="0" err="1">
                <a:solidFill>
                  <a:srgbClr val="000000"/>
                </a:solidFill>
                <a:latin typeface="Aptos" panose="020B0004020202020204" pitchFamily="34" charset="0"/>
                <a:sym typeface=""/>
              </a:rPr>
              <a:t>Volkisch</a:t>
            </a:r>
            <a:r>
              <a:rPr lang="en-US" dirty="0">
                <a:solidFill>
                  <a:srgbClr val="000000"/>
                </a:solidFill>
                <a:latin typeface="Aptos" panose="020B0004020202020204" pitchFamily="34" charset="0"/>
                <a:sym typeface=""/>
              </a:rPr>
              <a:t>, white nationalist.</a:t>
            </a:r>
          </a:p>
          <a:p>
            <a:r>
              <a:rPr lang="en-US" dirty="0">
                <a:solidFill>
                  <a:srgbClr val="000000"/>
                </a:solidFill>
                <a:latin typeface="Aptos" panose="020B0004020202020204" pitchFamily="34" charset="0"/>
                <a:sym typeface=""/>
              </a:rPr>
              <a:t>	</a:t>
            </a:r>
          </a:p>
          <a:p>
            <a:r>
              <a:rPr lang="en-US" dirty="0">
                <a:solidFill>
                  <a:srgbClr val="000000"/>
                </a:solidFill>
                <a:latin typeface="Aptos" panose="020B0004020202020204" pitchFamily="34" charset="0"/>
                <a:sym typeface=""/>
              </a:rPr>
              <a:t>2. Patriot Front - White Nationalist.</a:t>
            </a:r>
          </a:p>
          <a:p>
            <a:endParaRPr lang="en-US" dirty="0">
              <a:solidFill>
                <a:srgbClr val="000000"/>
              </a:solidFill>
              <a:latin typeface="Aptos" panose="020B0004020202020204" pitchFamily="34" charset="0"/>
              <a:sym typeface=""/>
            </a:endParaRPr>
          </a:p>
          <a:p>
            <a:r>
              <a:rPr lang="en-US" dirty="0">
                <a:solidFill>
                  <a:srgbClr val="000000"/>
                </a:solidFill>
                <a:latin typeface="Aptos" panose="020B0004020202020204" pitchFamily="34" charset="0"/>
                <a:sym typeface=""/>
              </a:rPr>
              <a:t>3. The American States Assembly - Sovereign Citizens Movement.</a:t>
            </a:r>
          </a:p>
          <a:p>
            <a:endParaRPr lang="en-US" dirty="0">
              <a:solidFill>
                <a:srgbClr val="000000"/>
              </a:solidFill>
              <a:latin typeface="Aptos" panose="020B0004020202020204" pitchFamily="34" charset="0"/>
              <a:sym typeface=""/>
            </a:endParaRPr>
          </a:p>
          <a:p>
            <a:r>
              <a:rPr lang="en-US" dirty="0">
                <a:solidFill>
                  <a:srgbClr val="000000"/>
                </a:solidFill>
                <a:latin typeface="Aptos" panose="020B0004020202020204" pitchFamily="34" charset="0"/>
                <a:sym typeface=""/>
              </a:rPr>
              <a:t>and 4. Moms for Liberty, Bernalillo County – General Antigovernment.</a:t>
            </a:r>
          </a:p>
          <a:p>
            <a:endParaRPr lang="en-US" dirty="0">
              <a:solidFill>
                <a:srgbClr val="000000"/>
              </a:solidFill>
              <a:latin typeface="Aptos" panose="020B0004020202020204" pitchFamily="34" charset="0"/>
              <a:sym typeface=""/>
            </a:endParaRPr>
          </a:p>
          <a:p>
            <a:endParaRPr lang="en-US" dirty="0">
              <a:solidFill>
                <a:srgbClr val="000000"/>
              </a:solidFill>
              <a:latin typeface="Aptos" panose="020B0004020202020204" pitchFamily="34" charset="0"/>
              <a:sym typeface=""/>
            </a:endParaRPr>
          </a:p>
          <a:p>
            <a:r>
              <a:rPr lang="en-US" dirty="0">
                <a:solidFill>
                  <a:srgbClr val="000000"/>
                </a:solidFill>
                <a:latin typeface="Aptos" panose="020B0004020202020204" pitchFamily="34" charset="0"/>
                <a:sym typeface=""/>
              </a:rPr>
              <a:t>In addition, there are  3 Identified Hate Groups close to New Mexico, in El Paso, Texas.</a:t>
            </a:r>
          </a:p>
          <a:p>
            <a:endParaRPr lang="en-US" dirty="0">
              <a:solidFill>
                <a:srgbClr val="000000"/>
              </a:solidFill>
              <a:latin typeface="Aptos" panose="020B0004020202020204" pitchFamily="34" charset="0"/>
              <a:sym typeface=""/>
            </a:endParaRPr>
          </a:p>
          <a:p>
            <a:r>
              <a:rPr lang="en-US" dirty="0">
                <a:solidFill>
                  <a:srgbClr val="000000"/>
                </a:solidFill>
                <a:latin typeface="Aptos" panose="020B0004020202020204" pitchFamily="34" charset="0"/>
                <a:sym typeface=""/>
              </a:rPr>
              <a:t>1. Border Network News - Anti-Immigrant.</a:t>
            </a:r>
          </a:p>
          <a:p>
            <a:r>
              <a:rPr lang="en-US" dirty="0">
                <a:solidFill>
                  <a:srgbClr val="000000"/>
                </a:solidFill>
                <a:latin typeface="Aptos" panose="020B0004020202020204" pitchFamily="34" charset="0"/>
                <a:sym typeface=""/>
              </a:rPr>
              <a:t>	</a:t>
            </a:r>
          </a:p>
          <a:p>
            <a:r>
              <a:rPr lang="en-US" dirty="0">
                <a:solidFill>
                  <a:srgbClr val="000000"/>
                </a:solidFill>
                <a:latin typeface="Aptos" panose="020B0004020202020204" pitchFamily="34" charset="0"/>
                <a:sym typeface=""/>
              </a:rPr>
              <a:t>2. Tom Brown Ministries - Anti-LGBTQ.</a:t>
            </a:r>
          </a:p>
          <a:p>
            <a:endParaRPr lang="en-US" dirty="0">
              <a:solidFill>
                <a:srgbClr val="000000"/>
              </a:solidFill>
              <a:latin typeface="Aptos" panose="020B0004020202020204" pitchFamily="34" charset="0"/>
              <a:sym typeface=""/>
            </a:endParaRPr>
          </a:p>
          <a:p>
            <a:r>
              <a:rPr lang="en-US" dirty="0">
                <a:solidFill>
                  <a:srgbClr val="000000"/>
                </a:solidFill>
                <a:latin typeface="Aptos" panose="020B0004020202020204" pitchFamily="34" charset="0"/>
                <a:sym typeface=""/>
              </a:rPr>
              <a:t>and 3. Moms for Liberty – General Antigovernment. </a:t>
            </a:r>
          </a:p>
        </p:txBody>
      </p:sp>
      <p:sp>
        <p:nvSpPr>
          <p:cNvPr id="4" name="Slide Number Placeholder 3"/>
          <p:cNvSpPr>
            <a:spLocks noGrp="1"/>
          </p:cNvSpPr>
          <p:nvPr>
            <p:ph type="sldNum" sz="quarter" idx="5"/>
          </p:nvPr>
        </p:nvSpPr>
        <p:spPr/>
        <p:txBody>
          <a:bodyPr/>
          <a:lstStyle/>
          <a:p>
            <a:fld id="{D5EFDD04-AEDE-4845-8D62-C52E4A48AECF}" type="slidenum">
              <a:rPr lang="en-US" smtClean="0"/>
              <a:t>24</a:t>
            </a:fld>
            <a:endParaRPr lang="en-US"/>
          </a:p>
        </p:txBody>
      </p:sp>
    </p:spTree>
    <p:extLst>
      <p:ext uri="{BB962C8B-B14F-4D97-AF65-F5344CB8AC3E}">
        <p14:creationId xmlns:p14="http://schemas.microsoft.com/office/powerpoint/2010/main" val="106998882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5C07A60-FA1A-CD51-D0B8-C61C270448D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C2C054C-1321-93D6-D2D4-994102B2B1B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1BA908A-AE3D-3A33-6270-0FADB203E719}"/>
              </a:ext>
            </a:extLst>
          </p:cNvPr>
          <p:cNvSpPr>
            <a:spLocks noGrp="1"/>
          </p:cNvSpPr>
          <p:nvPr>
            <p:ph type="body" idx="1"/>
          </p:nvPr>
        </p:nvSpPr>
        <p:spPr/>
        <p:txBody>
          <a:bodyPr/>
          <a:lstStyle/>
          <a:p>
            <a:pPr marL="0" marR="0" lvl="0" indent="0" defTabSz="914400" rtl="0" eaLnBrk="1" fontAlgn="auto" latinLnBrk="0" hangingPunct="1">
              <a:buClrTx/>
              <a:buSzTx/>
              <a:buFontTx/>
              <a:buNone/>
              <a:tabLst/>
              <a:defRPr/>
            </a:pPr>
            <a:r>
              <a:rPr lang="en-US" dirty="0">
                <a:solidFill>
                  <a:srgbClr val="000000"/>
                </a:solidFill>
                <a:latin typeface="Aptos" panose="020B0004020202020204" pitchFamily="34" charset="0"/>
                <a:sym typeface=""/>
              </a:rPr>
              <a:t>Hate Groups in New Mexico and what they stand for.</a:t>
            </a:r>
          </a:p>
          <a:p>
            <a:pPr marL="0" marR="0" lvl="0" indent="0" defTabSz="914400" rtl="0" eaLnBrk="1" fontAlgn="auto" latinLnBrk="0" hangingPunct="1">
              <a:buClrTx/>
              <a:buSzTx/>
              <a:buFontTx/>
              <a:buNone/>
              <a:tabLst/>
              <a:defRPr/>
            </a:pPr>
            <a:endParaRPr lang="en-US" dirty="0">
              <a:solidFill>
                <a:srgbClr val="000000"/>
              </a:solidFill>
              <a:latin typeface="Aptos" panose="020B0004020202020204" pitchFamily="34" charset="0"/>
              <a:sym typeface=""/>
            </a:endParaRPr>
          </a:p>
          <a:p>
            <a:pPr marL="0" marR="0" lvl="0" indent="0" defTabSz="914400" rtl="0" eaLnBrk="1" fontAlgn="auto" latinLnBrk="0" hangingPunct="1">
              <a:buClrTx/>
              <a:buSzTx/>
              <a:buFontTx/>
              <a:buNone/>
              <a:tabLst/>
              <a:defRPr/>
            </a:pPr>
            <a:r>
              <a:rPr lang="en-US" dirty="0">
                <a:solidFill>
                  <a:srgbClr val="000000"/>
                </a:solidFill>
                <a:latin typeface="Aptos" panose="020B0004020202020204" pitchFamily="34" charset="0"/>
                <a:sym typeface=""/>
              </a:rPr>
              <a:t>Asatru Folk Assembly - Neo-</a:t>
            </a:r>
            <a:r>
              <a:rPr lang="en-US" dirty="0" err="1">
                <a:solidFill>
                  <a:srgbClr val="000000"/>
                </a:solidFill>
                <a:latin typeface="Aptos" panose="020B0004020202020204" pitchFamily="34" charset="0"/>
                <a:sym typeface=""/>
              </a:rPr>
              <a:t>Völkisch</a:t>
            </a:r>
            <a:r>
              <a:rPr lang="en-US" dirty="0">
                <a:solidFill>
                  <a:srgbClr val="000000"/>
                </a:solidFill>
                <a:latin typeface="Aptos" panose="020B0004020202020204" pitchFamily="34" charset="0"/>
                <a:sym typeface=""/>
              </a:rPr>
              <a:t> groups rely on a romanticized Viking appearance and legend — imagery they use to perpetuate their belief in white racial superiority. This adaptable and covert messaging, anchored by a nationwide network of “kindreds,” has allowed these groups to grow in recent years. The number of active neo-</a:t>
            </a:r>
            <a:r>
              <a:rPr lang="en-US" dirty="0" err="1">
                <a:solidFill>
                  <a:srgbClr val="000000"/>
                </a:solidFill>
                <a:latin typeface="Aptos" panose="020B0004020202020204" pitchFamily="34" charset="0"/>
                <a:sym typeface=""/>
              </a:rPr>
              <a:t>Völkisch</a:t>
            </a:r>
            <a:r>
              <a:rPr lang="en-US" dirty="0">
                <a:solidFill>
                  <a:srgbClr val="000000"/>
                </a:solidFill>
                <a:latin typeface="Aptos" panose="020B0004020202020204" pitchFamily="34" charset="0"/>
                <a:sym typeface=""/>
              </a:rPr>
              <a:t> groups increased to 53 in 2024 — up from 40 in 2023.</a:t>
            </a:r>
          </a:p>
          <a:p>
            <a:pPr marL="0" marR="0" lvl="0" indent="0" defTabSz="914400" rtl="0" eaLnBrk="1" fontAlgn="auto" latinLnBrk="0" hangingPunct="1">
              <a:buClrTx/>
              <a:buSzTx/>
              <a:buFontTx/>
              <a:buNone/>
              <a:tabLst/>
              <a:defRPr/>
            </a:pPr>
            <a:endParaRPr lang="en-US" dirty="0">
              <a:solidFill>
                <a:srgbClr val="000000"/>
              </a:solidFill>
              <a:latin typeface="Aptos" panose="020B0004020202020204" pitchFamily="34" charset="0"/>
              <a:sym typeface=""/>
            </a:endParaRPr>
          </a:p>
          <a:p>
            <a:pPr marL="0" marR="0" lvl="0" indent="0" defTabSz="914400" rtl="0" eaLnBrk="1" fontAlgn="auto" latinLnBrk="0" hangingPunct="1">
              <a:buClrTx/>
              <a:buSzTx/>
              <a:buFontTx/>
              <a:buNone/>
              <a:tabLst/>
              <a:defRPr/>
            </a:pPr>
            <a:r>
              <a:rPr lang="en-US" dirty="0">
                <a:solidFill>
                  <a:srgbClr val="000000"/>
                </a:solidFill>
                <a:latin typeface="Aptos" panose="020B0004020202020204" pitchFamily="34" charset="0"/>
                <a:sym typeface=""/>
              </a:rPr>
              <a:t>The Asatru Folk Assembly (AFA), the largest neo-</a:t>
            </a:r>
            <a:r>
              <a:rPr lang="en-US" dirty="0" err="1">
                <a:solidFill>
                  <a:srgbClr val="000000"/>
                </a:solidFill>
                <a:latin typeface="Aptos" panose="020B0004020202020204" pitchFamily="34" charset="0"/>
                <a:sym typeface=""/>
              </a:rPr>
              <a:t>Völkisch</a:t>
            </a:r>
            <a:r>
              <a:rPr lang="en-US" dirty="0">
                <a:solidFill>
                  <a:srgbClr val="000000"/>
                </a:solidFill>
                <a:latin typeface="Aptos" panose="020B0004020202020204" pitchFamily="34" charset="0"/>
                <a:sym typeface=""/>
              </a:rPr>
              <a:t> organization, expanded to include 43 chapters, with new kindreds established in Montana, Michigan, New Mexico and Iowa. Two new groups also emerged: Raven Folk United, based in Missouri, and the Pacific Northwest Wolfpack in Washington state. </a:t>
            </a:r>
          </a:p>
          <a:p>
            <a:pPr marL="0" marR="0" lvl="0" indent="0" defTabSz="914400" rtl="0" eaLnBrk="1" fontAlgn="auto" latinLnBrk="0" hangingPunct="1">
              <a:buClrTx/>
              <a:buSzTx/>
              <a:buFontTx/>
              <a:buNone/>
              <a:tabLst/>
              <a:defRPr/>
            </a:pPr>
            <a:endParaRPr lang="en-US" dirty="0">
              <a:solidFill>
                <a:srgbClr val="000000"/>
              </a:solidFill>
              <a:latin typeface="Aptos" panose="020B0004020202020204" pitchFamily="34" charset="0"/>
              <a:sym typeface=""/>
            </a:endParaRPr>
          </a:p>
          <a:p>
            <a:pPr marL="0" marR="0" lvl="0" indent="0" defTabSz="914400" rtl="0" eaLnBrk="1" fontAlgn="auto" latinLnBrk="0" hangingPunct="1">
              <a:buClrTx/>
              <a:buSzTx/>
              <a:buFontTx/>
              <a:buNone/>
              <a:tabLst/>
              <a:defRPr/>
            </a:pPr>
            <a:r>
              <a:rPr lang="en-US" dirty="0">
                <a:solidFill>
                  <a:srgbClr val="000000"/>
                </a:solidFill>
                <a:latin typeface="Aptos" panose="020B0004020202020204" pitchFamily="34" charset="0"/>
                <a:sym typeface=""/>
              </a:rPr>
              <a:t>Throughout 2024, neo-</a:t>
            </a:r>
            <a:r>
              <a:rPr lang="en-US" dirty="0" err="1">
                <a:solidFill>
                  <a:srgbClr val="000000"/>
                </a:solidFill>
                <a:latin typeface="Aptos" panose="020B0004020202020204" pitchFamily="34" charset="0"/>
                <a:sym typeface=""/>
              </a:rPr>
              <a:t>Völkisch</a:t>
            </a:r>
            <a:r>
              <a:rPr lang="en-US" dirty="0">
                <a:solidFill>
                  <a:srgbClr val="000000"/>
                </a:solidFill>
                <a:latin typeface="Aptos" panose="020B0004020202020204" pitchFamily="34" charset="0"/>
                <a:sym typeface=""/>
              </a:rPr>
              <a:t> adherents aligned with broader American right-wing issues, rallying against so-called “critical race theory,” challenging educational frameworks, and spreading conspiracy theories about immigration. Central to their ideology is an unfounded fear of white “replacement.” To further this agenda, hate groups increasingly emphasize homeschooling as a means to circumvent accurate educational content on racism and systemic oppression in the United States. The AFA’s homeschooling initiative, the Asatru Academy, has expanded to include Kindergarten through sixth grade students, reflecting a growing commitment to shaping the worldview of young members.</a:t>
            </a:r>
          </a:p>
          <a:p>
            <a:pPr marL="0" marR="0" lvl="0" indent="0" defTabSz="914400" rtl="0" eaLnBrk="1" fontAlgn="auto" latinLnBrk="0" hangingPunct="1">
              <a:buClrTx/>
              <a:buSzTx/>
              <a:buFontTx/>
              <a:buNone/>
              <a:tabLst/>
              <a:defRPr/>
            </a:pPr>
            <a:endParaRPr lang="en-US" dirty="0">
              <a:solidFill>
                <a:srgbClr val="000000"/>
              </a:solidFill>
              <a:latin typeface="Aptos" panose="020B0004020202020204" pitchFamily="34" charset="0"/>
              <a:sym typeface=""/>
            </a:endParaRPr>
          </a:p>
          <a:p>
            <a:pPr marL="0" marR="0" lvl="0" indent="0" defTabSz="914400" rtl="0" eaLnBrk="1" fontAlgn="auto" latinLnBrk="0" hangingPunct="1">
              <a:buClrTx/>
              <a:buSzTx/>
              <a:buFontTx/>
              <a:buNone/>
              <a:tabLst/>
              <a:defRPr/>
            </a:pPr>
            <a:r>
              <a:rPr lang="en-US" dirty="0">
                <a:solidFill>
                  <a:srgbClr val="000000"/>
                </a:solidFill>
                <a:latin typeface="Aptos" panose="020B0004020202020204" pitchFamily="34" charset="0"/>
                <a:sym typeface=""/>
              </a:rPr>
              <a:t>Neo-</a:t>
            </a:r>
            <a:r>
              <a:rPr lang="en-US" dirty="0" err="1">
                <a:solidFill>
                  <a:srgbClr val="000000"/>
                </a:solidFill>
                <a:latin typeface="Aptos" panose="020B0004020202020204" pitchFamily="34" charset="0"/>
                <a:sym typeface=""/>
              </a:rPr>
              <a:t>Völkisch</a:t>
            </a:r>
            <a:r>
              <a:rPr lang="en-US" dirty="0">
                <a:solidFill>
                  <a:srgbClr val="000000"/>
                </a:solidFill>
                <a:latin typeface="Aptos" panose="020B0004020202020204" pitchFamily="34" charset="0"/>
                <a:sym typeface=""/>
              </a:rPr>
              <a:t> adherents base their spirituality on the survival of those descended from white Europeans and the preservation of what they claim are dead or dying cultures. Present-day Folkish adherents also couch their bigotry in baseless claims of bloodlines grounding the superiority of one’s white identity. This movement seeks to defend against the unfounded threats of the extermination of white people.</a:t>
            </a:r>
          </a:p>
          <a:p>
            <a:endParaRPr lang="en-US" dirty="0">
              <a:solidFill>
                <a:srgbClr val="000000"/>
              </a:solidFill>
              <a:latin typeface="Aptos" panose="020B0004020202020204" pitchFamily="34" charset="0"/>
              <a:sym typeface=""/>
            </a:endParaRPr>
          </a:p>
        </p:txBody>
      </p:sp>
      <p:sp>
        <p:nvSpPr>
          <p:cNvPr id="4" name="Slide Number Placeholder 3">
            <a:extLst>
              <a:ext uri="{FF2B5EF4-FFF2-40B4-BE49-F238E27FC236}">
                <a16:creationId xmlns:a16="http://schemas.microsoft.com/office/drawing/2014/main" id="{318888EB-5AF1-7D25-58FB-4D899A1474C0}"/>
              </a:ext>
            </a:extLst>
          </p:cNvPr>
          <p:cNvSpPr>
            <a:spLocks noGrp="1"/>
          </p:cNvSpPr>
          <p:nvPr>
            <p:ph type="sldNum" sz="quarter" idx="5"/>
          </p:nvPr>
        </p:nvSpPr>
        <p:spPr/>
        <p:txBody>
          <a:bodyPr/>
          <a:lstStyle/>
          <a:p>
            <a:fld id="{D5EFDD04-AEDE-4845-8D62-C52E4A48AECF}" type="slidenum">
              <a:rPr lang="en-US" smtClean="0"/>
              <a:t>25</a:t>
            </a:fld>
            <a:endParaRPr lang="en-US"/>
          </a:p>
        </p:txBody>
      </p:sp>
    </p:spTree>
    <p:extLst>
      <p:ext uri="{BB962C8B-B14F-4D97-AF65-F5344CB8AC3E}">
        <p14:creationId xmlns:p14="http://schemas.microsoft.com/office/powerpoint/2010/main" val="151741135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C0CED87-69CA-038E-45B4-DD0068DF829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871DFFC-47D8-FB96-D3E2-02EE90B6F2B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00DEA51-35A5-44B7-BF67-A7E746AEBFEA}"/>
              </a:ext>
            </a:extLst>
          </p:cNvPr>
          <p:cNvSpPr>
            <a:spLocks noGrp="1"/>
          </p:cNvSpPr>
          <p:nvPr>
            <p:ph type="body" idx="1"/>
          </p:nvPr>
        </p:nvSpPr>
        <p:spPr/>
        <p:txBody>
          <a:bodyPr/>
          <a:lstStyle/>
          <a:p>
            <a:r>
              <a:rPr lang="en-US">
                <a:solidFill>
                  <a:srgbClr val="000000"/>
                </a:solidFill>
                <a:latin typeface="Aptos" panose="020B0004020202020204" pitchFamily="34" charset="0"/>
                <a:sym typeface=""/>
              </a:rPr>
              <a:t>Patriot Front – is a white nationalist hate group that broke off from Vanguard America in the aftermath of the deadly “Unite the Right” rally in Charlottesville, Virginia, of August 12, 2017. Swastikas and other Nazi-era imagery was prominent among attendees who were also chanting slogans such as “Jews will not replace us.”    </a:t>
            </a:r>
          </a:p>
          <a:p>
            <a:r>
              <a:rPr lang="en-US">
                <a:solidFill>
                  <a:srgbClr val="000000"/>
                </a:solidFill>
                <a:latin typeface="Aptos" panose="020B0004020202020204" pitchFamily="34" charset="0"/>
                <a:sym typeface=""/>
              </a:rPr>
              <a:t>The Patriot Front was one of several hate groups that sought to recast itself as mainstream, patriotic Americans by dressing up its propaganda and rhetoric in Americana.</a:t>
            </a:r>
          </a:p>
          <a:p>
            <a:endParaRPr lang="en-US">
              <a:solidFill>
                <a:srgbClr val="000000"/>
              </a:solidFill>
              <a:latin typeface="Aptos" panose="020B0004020202020204" pitchFamily="34" charset="0"/>
              <a:sym typeface=""/>
            </a:endParaRPr>
          </a:p>
          <a:p>
            <a:r>
              <a:rPr lang="en-US">
                <a:solidFill>
                  <a:srgbClr val="000000"/>
                </a:solidFill>
                <a:latin typeface="Aptos" panose="020B0004020202020204" pitchFamily="34" charset="0"/>
                <a:sym typeface=""/>
              </a:rPr>
              <a:t>Patriot Front’s manifesto states, “Our people must learn to internalize their natural identities and come to connect that re-emerging identity with their homeland. Americans are descendants of Europeans, but at the same time they are not European. This nation is unique in its newly realized pan-European identity which has allowed it to succeed.”</a:t>
            </a:r>
          </a:p>
          <a:p>
            <a:r>
              <a:rPr lang="en-US">
                <a:solidFill>
                  <a:srgbClr val="000000"/>
                </a:solidFill>
                <a:latin typeface="Aptos" panose="020B0004020202020204" pitchFamily="34" charset="0"/>
                <a:sym typeface=""/>
              </a:rPr>
              <a:t>The manifesto continues with a call for the formation of a white ethnostate.</a:t>
            </a:r>
          </a:p>
          <a:p>
            <a:endParaRPr lang="en-US">
              <a:solidFill>
                <a:srgbClr val="000000"/>
              </a:solidFill>
              <a:latin typeface="Aptos" panose="020B0004020202020204" pitchFamily="34" charset="0"/>
              <a:sym typeface=""/>
            </a:endParaRPr>
          </a:p>
          <a:p>
            <a:r>
              <a:rPr lang="en-US">
                <a:solidFill>
                  <a:srgbClr val="000000"/>
                </a:solidFill>
                <a:latin typeface="Aptos" panose="020B0004020202020204" pitchFamily="34" charset="0"/>
                <a:sym typeface=""/>
              </a:rPr>
              <a:t>“The state has long since ceased to advocate for the interests of the descendants of its creators, and thus a State which will be, above all else, a reflection of the national interest must be implemented fully and absolutely.”</a:t>
            </a:r>
          </a:p>
          <a:p>
            <a:endParaRPr lang="en-US" dirty="0">
              <a:solidFill>
                <a:srgbClr val="000000"/>
              </a:solidFill>
              <a:latin typeface="Aptos" panose="020B0004020202020204" pitchFamily="34" charset="0"/>
              <a:sym typeface=""/>
            </a:endParaRPr>
          </a:p>
        </p:txBody>
      </p:sp>
      <p:sp>
        <p:nvSpPr>
          <p:cNvPr id="4" name="Slide Number Placeholder 3">
            <a:extLst>
              <a:ext uri="{FF2B5EF4-FFF2-40B4-BE49-F238E27FC236}">
                <a16:creationId xmlns:a16="http://schemas.microsoft.com/office/drawing/2014/main" id="{9F9D68BE-CDD7-7B0F-0A84-743E6C2E4520}"/>
              </a:ext>
            </a:extLst>
          </p:cNvPr>
          <p:cNvSpPr>
            <a:spLocks noGrp="1"/>
          </p:cNvSpPr>
          <p:nvPr>
            <p:ph type="sldNum" sz="quarter" idx="5"/>
          </p:nvPr>
        </p:nvSpPr>
        <p:spPr/>
        <p:txBody>
          <a:bodyPr/>
          <a:lstStyle/>
          <a:p>
            <a:fld id="{D5EFDD04-AEDE-4845-8D62-C52E4A48AECF}" type="slidenum">
              <a:rPr lang="en-US" smtClean="0"/>
              <a:t>26</a:t>
            </a:fld>
            <a:endParaRPr lang="en-US"/>
          </a:p>
        </p:txBody>
      </p:sp>
    </p:spTree>
    <p:extLst>
      <p:ext uri="{BB962C8B-B14F-4D97-AF65-F5344CB8AC3E}">
        <p14:creationId xmlns:p14="http://schemas.microsoft.com/office/powerpoint/2010/main" val="402450152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7574763-7AF5-01C6-5B8E-F2A3A5E45CF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5ACC52E-7523-0B8A-DD2A-5650B0ED0BF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1A202B6-3C2E-655B-7E30-154A3804D9E2}"/>
              </a:ext>
            </a:extLst>
          </p:cNvPr>
          <p:cNvSpPr>
            <a:spLocks noGrp="1"/>
          </p:cNvSpPr>
          <p:nvPr>
            <p:ph type="body" idx="1"/>
          </p:nvPr>
        </p:nvSpPr>
        <p:spPr/>
        <p:txBody>
          <a:bodyPr/>
          <a:lstStyle/>
          <a:p>
            <a:r>
              <a:rPr lang="en-US" sz="1200" dirty="0"/>
              <a:t>Sovereign citizens believe they are not under the jurisdiction of the federal government and consider themselves exempt from U.S. law. They use a variety of conspiracy theories and falsehoods to justify their beliefs and their activities, some of which are illegal or violent. Their rejection of legal documentation such as Social Security numbers, driver’s licenses, vehicle registration and other forms of government identification lead to frequent interactions with law enforcement.</a:t>
            </a:r>
          </a:p>
          <a:p>
            <a:endParaRPr lang="en-US" sz="1200" dirty="0"/>
          </a:p>
          <a:p>
            <a:r>
              <a:rPr lang="en-US" sz="1200" dirty="0"/>
              <a:t>Sovereign citizens often abuse the court system with indecipherable filings. When confronted, many of them lash out, retaliating through acts of paper terrorism and, in the most extreme cases, acts of deadly violence — usually directed against government officials. </a:t>
            </a:r>
          </a:p>
          <a:p>
            <a:endParaRPr lang="en-US" sz="1200" dirty="0"/>
          </a:p>
          <a:p>
            <a:r>
              <a:rPr lang="en-US" sz="1200" dirty="0"/>
              <a:t>The contemporary sovereign belief system is based on a decades-old conspiracy theory that the American government set up by the Founding Fathers under a common-law legal system was secretly replaced. They believe that the replacement government swapped common law for admiralty law or maritime law.</a:t>
            </a:r>
          </a:p>
          <a:p>
            <a:endParaRPr lang="en-US" sz="1200" dirty="0"/>
          </a:p>
          <a:p>
            <a:r>
              <a:rPr lang="en-US" sz="1200" dirty="0"/>
              <a:t>Sovereign citizens have also perpetrated a number of illegal housing-related, money-making schemes, fraudulently occupying and deeding empty homes to themselves. They’ve convinced homeowners in foreclosure to transfer over their property titles to them using “quit claim deeds” by falsely claiming they can stop the foreclosures and give the property back for a fee. Foreclosures continue on those properties, and the end result is tenants still lose their homes, and they’re also out the money they paid to the sovereign citizen to prevent it from happening. The U.S. Department of Housing and Urban Development has recovered tens of millions of dollars from these sorts of sovereign citizen scammers prosecuted for their crimes.</a:t>
            </a:r>
          </a:p>
          <a:p>
            <a:endParaRPr lang="en-US" dirty="0"/>
          </a:p>
        </p:txBody>
      </p:sp>
      <p:sp>
        <p:nvSpPr>
          <p:cNvPr id="4" name="Slide Number Placeholder 3">
            <a:extLst>
              <a:ext uri="{FF2B5EF4-FFF2-40B4-BE49-F238E27FC236}">
                <a16:creationId xmlns:a16="http://schemas.microsoft.com/office/drawing/2014/main" id="{CB283582-EAD2-1201-68D3-8D2A6363EECF}"/>
              </a:ext>
            </a:extLst>
          </p:cNvPr>
          <p:cNvSpPr>
            <a:spLocks noGrp="1"/>
          </p:cNvSpPr>
          <p:nvPr>
            <p:ph type="sldNum" sz="quarter" idx="5"/>
          </p:nvPr>
        </p:nvSpPr>
        <p:spPr/>
        <p:txBody>
          <a:bodyPr/>
          <a:lstStyle/>
          <a:p>
            <a:fld id="{D5EFDD04-AEDE-4845-8D62-C52E4A48AECF}" type="slidenum">
              <a:rPr lang="en-US" smtClean="0"/>
              <a:t>27</a:t>
            </a:fld>
            <a:endParaRPr lang="en-US"/>
          </a:p>
        </p:txBody>
      </p:sp>
    </p:spTree>
    <p:extLst>
      <p:ext uri="{BB962C8B-B14F-4D97-AF65-F5344CB8AC3E}">
        <p14:creationId xmlns:p14="http://schemas.microsoft.com/office/powerpoint/2010/main" val="117048675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DB0B3C3-A6E9-258E-AF2B-348189F110A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2029928-A1D4-F49D-98A0-72B55F38679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D2BA2A1-3A98-0DE3-07AE-CA2A0FB3823E}"/>
              </a:ext>
            </a:extLst>
          </p:cNvPr>
          <p:cNvSpPr>
            <a:spLocks noGrp="1"/>
          </p:cNvSpPr>
          <p:nvPr>
            <p:ph type="body" idx="1"/>
          </p:nvPr>
        </p:nvSpPr>
        <p:spPr/>
        <p:txBody>
          <a:bodyPr/>
          <a:lstStyle/>
          <a:p>
            <a:r>
              <a:rPr lang="en-US" sz="1200" dirty="0"/>
              <a:t>Moms for Liberty is a far-right organization that engages in anti-student inclusion activities and self-identifies as part of the modern parental rights movement. The group grew out of opposition to public health regulations for COVID-19, opposes LGBTQ+ and racially inclusive school curriculum, and has advocated for book bans.</a:t>
            </a:r>
          </a:p>
          <a:p>
            <a:endParaRPr lang="en-US" sz="1200" dirty="0"/>
          </a:p>
          <a:p>
            <a:r>
              <a:rPr lang="en-US" sz="1200" dirty="0"/>
              <a:t>Moms for Liberty and its nationwide chapters combat what they consider the “woke indoctrination” of children by advocating for book bans in school libraries and endorsing candidates for public office that align with the group’s views. They also use their multiple social media platforms to target teachers and school officials, advocate for the abolition of the Department of Education, advance conspiracy propaganda, and spread hateful imagery and rhetoric against the LGBTQ community.</a:t>
            </a:r>
          </a:p>
          <a:p>
            <a:endParaRPr lang="en-US" sz="1200" dirty="0"/>
          </a:p>
          <a:p>
            <a:r>
              <a:rPr lang="en-US" sz="1200" dirty="0"/>
              <a:t>Moms for Liberty is an anti-student inclusion group that presents itself as a modern parents’ rights organization that seeks to “unify, educate, and empower parents to defend and protect their parental rights at every level of government.” The group’s website appears to align with this mission, featuring general information about the organization and its chapters, resources for parents, and links to press skewed in the group’s favor. The social media accounts and real-world activity of the national organization and its chapters reflect views and actions that are anti-government and conspiracy propagandist, anti-LGBTQ and anti-gender identity, and anti-inclusive curriculum.</a:t>
            </a:r>
          </a:p>
          <a:p>
            <a:endParaRPr lang="en-US" dirty="0"/>
          </a:p>
        </p:txBody>
      </p:sp>
      <p:sp>
        <p:nvSpPr>
          <p:cNvPr id="4" name="Slide Number Placeholder 3">
            <a:extLst>
              <a:ext uri="{FF2B5EF4-FFF2-40B4-BE49-F238E27FC236}">
                <a16:creationId xmlns:a16="http://schemas.microsoft.com/office/drawing/2014/main" id="{CA9EDC12-E961-D4CB-9A14-ECC7CCEBABEC}"/>
              </a:ext>
            </a:extLst>
          </p:cNvPr>
          <p:cNvSpPr>
            <a:spLocks noGrp="1"/>
          </p:cNvSpPr>
          <p:nvPr>
            <p:ph type="sldNum" sz="quarter" idx="5"/>
          </p:nvPr>
        </p:nvSpPr>
        <p:spPr/>
        <p:txBody>
          <a:bodyPr/>
          <a:lstStyle/>
          <a:p>
            <a:fld id="{D5EFDD04-AEDE-4845-8D62-C52E4A48AECF}" type="slidenum">
              <a:rPr lang="en-US" smtClean="0"/>
              <a:t>28</a:t>
            </a:fld>
            <a:endParaRPr lang="en-US"/>
          </a:p>
        </p:txBody>
      </p:sp>
    </p:spTree>
    <p:extLst>
      <p:ext uri="{BB962C8B-B14F-4D97-AF65-F5344CB8AC3E}">
        <p14:creationId xmlns:p14="http://schemas.microsoft.com/office/powerpoint/2010/main" val="331330070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fr-FR" dirty="0" err="1">
                <a:solidFill>
                  <a:srgbClr val="000000"/>
                </a:solidFill>
                <a:latin typeface="Aptos" panose="020B0004020202020204" pitchFamily="34" charset="0"/>
                <a:sym typeface=""/>
              </a:rPr>
              <a:t>Hate</a:t>
            </a:r>
            <a:r>
              <a:rPr lang="fr-FR" dirty="0">
                <a:solidFill>
                  <a:srgbClr val="000000"/>
                </a:solidFill>
                <a:latin typeface="Aptos" panose="020B0004020202020204" pitchFamily="34" charset="0"/>
                <a:sym typeface=""/>
              </a:rPr>
              <a:t> crimes affect </a:t>
            </a:r>
            <a:r>
              <a:rPr lang="fr-FR" dirty="0" err="1">
                <a:solidFill>
                  <a:srgbClr val="000000"/>
                </a:solidFill>
                <a:latin typeface="Aptos" panose="020B0004020202020204" pitchFamily="34" charset="0"/>
                <a:sym typeface=""/>
              </a:rPr>
              <a:t>entire</a:t>
            </a:r>
            <a:r>
              <a:rPr lang="fr-FR" dirty="0">
                <a:solidFill>
                  <a:srgbClr val="000000"/>
                </a:solidFill>
                <a:latin typeface="Aptos" panose="020B0004020202020204" pitchFamily="34" charset="0"/>
                <a:sym typeface=""/>
              </a:rPr>
              <a:t> </a:t>
            </a:r>
            <a:r>
              <a:rPr lang="fr-FR" dirty="0" err="1">
                <a:solidFill>
                  <a:srgbClr val="000000"/>
                </a:solidFill>
                <a:latin typeface="Aptos" panose="020B0004020202020204" pitchFamily="34" charset="0"/>
                <a:sym typeface=""/>
              </a:rPr>
              <a:t>communities</a:t>
            </a:r>
            <a:r>
              <a:rPr lang="fr-FR" dirty="0">
                <a:solidFill>
                  <a:srgbClr val="000000"/>
                </a:solidFill>
                <a:latin typeface="Aptos" panose="020B0004020202020204" pitchFamily="34" charset="0"/>
                <a:sym typeface=""/>
              </a:rPr>
              <a:t>.</a:t>
            </a:r>
            <a:endParaRPr lang="en-US" dirty="0">
              <a:solidFill>
                <a:srgbClr val="000000"/>
              </a:solidFill>
              <a:latin typeface="Aptos" panose="020B0004020202020204" pitchFamily="34" charset="0"/>
              <a:sym typeface=""/>
            </a:endParaRPr>
          </a:p>
        </p:txBody>
      </p:sp>
      <p:sp>
        <p:nvSpPr>
          <p:cNvPr id="4" name="Slide Number Placeholder 3"/>
          <p:cNvSpPr>
            <a:spLocks noGrp="1"/>
          </p:cNvSpPr>
          <p:nvPr>
            <p:ph type="sldNum" sz="quarter" idx="5"/>
          </p:nvPr>
        </p:nvSpPr>
        <p:spPr/>
        <p:txBody>
          <a:bodyPr/>
          <a:lstStyle/>
          <a:p>
            <a:fld id="{D5EFDD04-AEDE-4845-8D62-C52E4A48AECF}" type="slidenum">
              <a:rPr lang="en-US" smtClean="0"/>
              <a:t>29</a:t>
            </a:fld>
            <a:endParaRPr lang="en-US"/>
          </a:p>
        </p:txBody>
      </p:sp>
    </p:spTree>
    <p:extLst>
      <p:ext uri="{BB962C8B-B14F-4D97-AF65-F5344CB8AC3E}">
        <p14:creationId xmlns:p14="http://schemas.microsoft.com/office/powerpoint/2010/main" val="91223210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dirty="0">
                <a:solidFill>
                  <a:srgbClr val="FFFFFF"/>
                </a:solidFill>
                <a:ea typeface="Montserrat Semi-Bold"/>
                <a:cs typeface="Montserrat Semi-Bold"/>
                <a:sym typeface="Montserrat Semi-Bold"/>
              </a:rPr>
              <a:t>Hate Speech…</a:t>
            </a:r>
            <a:r>
              <a:rPr lang="en-US" sz="1200" dirty="0">
                <a:solidFill>
                  <a:srgbClr val="FFFFFF"/>
                </a:solidFill>
                <a:ea typeface="Montserrat"/>
                <a:cs typeface="Montserrat"/>
                <a:sym typeface="Montserrat"/>
              </a:rPr>
              <a:t>Is it a hate crime?</a:t>
            </a:r>
          </a:p>
          <a:p>
            <a:endParaRPr lang="en-US" dirty="0"/>
          </a:p>
          <a:p>
            <a:r>
              <a:rPr lang="en-US" sz="1200" dirty="0">
                <a:solidFill>
                  <a:schemeClr val="bg1"/>
                </a:solidFill>
              </a:rPr>
              <a:t>There is no “hate speech” exception to the First Amendment. So, many Americans wonder: Is hate speech legal?</a:t>
            </a:r>
          </a:p>
          <a:p>
            <a:endParaRPr lang="en-US" sz="1200" dirty="0">
              <a:solidFill>
                <a:schemeClr val="bg1"/>
              </a:solidFill>
            </a:endParaRPr>
          </a:p>
          <a:p>
            <a:r>
              <a:rPr lang="en-US" sz="1200" dirty="0">
                <a:solidFill>
                  <a:schemeClr val="bg1"/>
                </a:solidFill>
              </a:rPr>
              <a:t>Contrary to a common misconception, most expressions one might identify as ”hate speech” is protected by the First Amendment and cannot lawfully be censored, punished, or unduly burdened by the government, including public colleges and universities. </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solidFill>
                  <a:schemeClr val="bg1"/>
                </a:solidFill>
              </a:rPr>
              <a:t>The Supreme Court of the United States has repeatedly rejected government attempts to prohibit or punish hate speech. Instead, the Court has come to identify within the First Amendment a broad guarantee of “freedom for the thought that we hate,” as Justice Oliver Wendell Holmes described the concept in a 1929 dissent. In a 2011 ruling, Chief Justice John Roberts described our national commitment to protecting hate speech in order to preserve a robust democratic dialogue: </a:t>
            </a:r>
          </a:p>
          <a:p>
            <a:endParaRPr lang="en-US" dirty="0"/>
          </a:p>
          <a:p>
            <a:r>
              <a:rPr lang="en-US" sz="1200" i="1" dirty="0">
                <a:solidFill>
                  <a:schemeClr val="bg1"/>
                </a:solidFill>
              </a:rPr>
              <a:t>Speech is powerful. It can stir people to action, move them to tears of both joy and sorrow, and—as it did here—inflict great pain. On the facts before us, we cannot react to that pain by punishing the speaker. As a Nation we have chosen a different course—to protect even hurtful speech on public issues to ensure that we do not stifle public debate.</a:t>
            </a:r>
          </a:p>
          <a:p>
            <a:endParaRPr lang="en-US" sz="1200" i="1" dirty="0">
              <a:solidFill>
                <a:schemeClr val="bg1"/>
              </a:solidFill>
            </a:endParaRPr>
          </a:p>
          <a:p>
            <a:endParaRPr lang="en-US" dirty="0"/>
          </a:p>
        </p:txBody>
      </p:sp>
      <p:sp>
        <p:nvSpPr>
          <p:cNvPr id="4" name="Slide Number Placeholder 3"/>
          <p:cNvSpPr>
            <a:spLocks noGrp="1"/>
          </p:cNvSpPr>
          <p:nvPr>
            <p:ph type="sldNum" sz="quarter" idx="5"/>
          </p:nvPr>
        </p:nvSpPr>
        <p:spPr/>
        <p:txBody>
          <a:bodyPr/>
          <a:lstStyle/>
          <a:p>
            <a:fld id="{D5EFDD04-AEDE-4845-8D62-C52E4A48AECF}" type="slidenum">
              <a:rPr lang="en-US" smtClean="0"/>
              <a:t>30</a:t>
            </a:fld>
            <a:endParaRPr lang="en-US"/>
          </a:p>
        </p:txBody>
      </p:sp>
    </p:spTree>
    <p:extLst>
      <p:ext uri="{BB962C8B-B14F-4D97-AF65-F5344CB8AC3E}">
        <p14:creationId xmlns:p14="http://schemas.microsoft.com/office/powerpoint/2010/main" val="73453505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dirty="0">
                <a:solidFill>
                  <a:srgbClr val="FFFFFF"/>
                </a:solidFill>
                <a:ea typeface="Montserrat Semi-Bold"/>
                <a:cs typeface="Montserrat Semi-Bold"/>
                <a:sym typeface="Montserrat Semi-Bold"/>
              </a:rPr>
              <a:t>Free Speech versus Hate Speech</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solidFill>
                  <a:srgbClr val="FFFFFF"/>
                </a:solidFill>
                <a:ea typeface="Montserrat"/>
                <a:cs typeface="Montserrat"/>
                <a:sym typeface="Montserrat"/>
              </a:rPr>
              <a:t>Do you know the difference?</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dirty="0">
                <a:solidFill>
                  <a:schemeClr val="bg1"/>
                </a:solidFill>
                <a:effectLst/>
              </a:rPr>
              <a:t>In the U.S., free speech, even when offensive or hateful, is generally protected by the First Amendment, while hate crimes, which involve violence or threats motivated by bias, are illegal. The key distinction lies in whether the expression of hateful views escalates into criminal behavior. </a:t>
            </a:r>
            <a:endParaRPr lang="en-US" sz="1200" dirty="0">
              <a:solidFill>
                <a:schemeClr val="bg1"/>
              </a:solidFill>
            </a:endParaRPr>
          </a:p>
          <a:p>
            <a:endParaRPr lang="en-US" dirty="0"/>
          </a:p>
        </p:txBody>
      </p:sp>
      <p:sp>
        <p:nvSpPr>
          <p:cNvPr id="4" name="Slide Number Placeholder 3"/>
          <p:cNvSpPr>
            <a:spLocks noGrp="1"/>
          </p:cNvSpPr>
          <p:nvPr>
            <p:ph type="sldNum" sz="quarter" idx="5"/>
          </p:nvPr>
        </p:nvSpPr>
        <p:spPr/>
        <p:txBody>
          <a:bodyPr/>
          <a:lstStyle/>
          <a:p>
            <a:fld id="{D5EFDD04-AEDE-4845-8D62-C52E4A48AECF}" type="slidenum">
              <a:rPr lang="en-US" smtClean="0"/>
              <a:t>31</a:t>
            </a:fld>
            <a:endParaRPr lang="en-US"/>
          </a:p>
        </p:txBody>
      </p:sp>
    </p:spTree>
    <p:extLst>
      <p:ext uri="{BB962C8B-B14F-4D97-AF65-F5344CB8AC3E}">
        <p14:creationId xmlns:p14="http://schemas.microsoft.com/office/powerpoint/2010/main" val="21620247"/>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defTabSz="914400" rtl="0" eaLnBrk="1" fontAlgn="auto" latinLnBrk="0" hangingPunct="1">
              <a:buClrTx/>
              <a:buSzTx/>
              <a:buFontTx/>
              <a:buNone/>
              <a:tabLst/>
              <a:defRPr/>
            </a:pPr>
            <a:r>
              <a:rPr lang="en-US">
                <a:solidFill>
                  <a:srgbClr val="000000"/>
                </a:solidFill>
                <a:latin typeface="Aptos" panose="020B0004020202020204" pitchFamily="34" charset="0"/>
                <a:sym typeface=""/>
              </a:rPr>
              <a:t>The First Amendment: 7 things you need to know.</a:t>
            </a:r>
          </a:p>
          <a:p>
            <a:pPr marL="0" marR="0" lvl="0" indent="0" defTabSz="914400" rtl="0" eaLnBrk="1" fontAlgn="auto" latinLnBrk="0" hangingPunct="1">
              <a:buClrTx/>
              <a:buSzTx/>
              <a:buFontTx/>
              <a:buNone/>
              <a:tabLst/>
              <a:defRPr/>
            </a:pPr>
            <a:endParaRPr lang="en-US">
              <a:solidFill>
                <a:srgbClr val="000000"/>
              </a:solidFill>
              <a:latin typeface="Aptos" panose="020B0004020202020204" pitchFamily="34" charset="0"/>
              <a:sym typeface=""/>
            </a:endParaRPr>
          </a:p>
          <a:p>
            <a:pPr marL="0" marR="0" lvl="0" indent="0" defTabSz="914400" rtl="0" eaLnBrk="1" fontAlgn="auto" latinLnBrk="0" hangingPunct="1">
              <a:buClrTx/>
              <a:buSzTx/>
              <a:buFontTx/>
              <a:buNone/>
              <a:tabLst/>
              <a:defRPr/>
            </a:pPr>
            <a:r>
              <a:rPr lang="en-US">
                <a:solidFill>
                  <a:srgbClr val="000000"/>
                </a:solidFill>
                <a:latin typeface="Aptos" panose="020B0004020202020204" pitchFamily="34" charset="0"/>
                <a:sym typeface=""/>
              </a:rPr>
              <a:t>The First Amendment to the U.S. Constitution states, "Congress shall make no law respecting an establishment of religion or prohibiting the free exercise thereof; or abridging the freedom of speech, or of the press; or the right of the people peaceably to assemble, and to petition the Government for a redress of grievances.”</a:t>
            </a:r>
          </a:p>
          <a:p>
            <a:pPr marL="0" marR="0" lvl="0" indent="0" defTabSz="914400" rtl="0" eaLnBrk="1" fontAlgn="auto" latinLnBrk="0" hangingPunct="1">
              <a:buClrTx/>
              <a:buSzTx/>
              <a:buFontTx/>
              <a:buNone/>
              <a:tabLst/>
              <a:defRPr/>
            </a:pPr>
            <a:endParaRPr lang="en-US">
              <a:solidFill>
                <a:srgbClr val="000000"/>
              </a:solidFill>
              <a:latin typeface="Aptos" panose="020B0004020202020204" pitchFamily="34" charset="0"/>
              <a:sym typeface=""/>
            </a:endParaRPr>
          </a:p>
          <a:p>
            <a:pPr marL="0" marR="0" lvl="0" indent="0" defTabSz="914400" rtl="0" eaLnBrk="1" fontAlgn="auto" latinLnBrk="0" hangingPunct="1">
              <a:buClrTx/>
              <a:buSzTx/>
              <a:buFontTx/>
              <a:buNone/>
              <a:tabLst/>
              <a:defRPr/>
            </a:pPr>
            <a:endParaRPr lang="en-US">
              <a:solidFill>
                <a:srgbClr val="000000"/>
              </a:solidFill>
              <a:latin typeface="Aptos" panose="020B0004020202020204" pitchFamily="34" charset="0"/>
              <a:sym typeface=""/>
            </a:endParaRPr>
          </a:p>
          <a:p>
            <a:pPr marL="0" marR="0" lvl="0" indent="0" defTabSz="914400" rtl="0" eaLnBrk="1" fontAlgn="auto" latinLnBrk="0" hangingPunct="1">
              <a:buClrTx/>
              <a:buSzTx/>
              <a:buFontTx/>
              <a:buNone/>
              <a:tabLst/>
              <a:defRPr/>
            </a:pPr>
            <a:r>
              <a:rPr lang="en-US">
                <a:solidFill>
                  <a:srgbClr val="000000"/>
                </a:solidFill>
                <a:latin typeface="Aptos" panose="020B0004020202020204" pitchFamily="34" charset="0"/>
                <a:sym typeface=""/>
              </a:rPr>
              <a:t>The five freedoms it protects are: Speech, Religion, Press, Assembly, and the Right to Petition the Government. Together, these five guaranteed freedoms make the people of the United States of America the freest in the world.</a:t>
            </a:r>
          </a:p>
          <a:p>
            <a:pPr marL="0" marR="0" lvl="0" indent="0" defTabSz="914400" rtl="0" eaLnBrk="1" fontAlgn="auto" latinLnBrk="0" hangingPunct="1">
              <a:buClrTx/>
              <a:buSzTx/>
              <a:buFontTx/>
              <a:buNone/>
              <a:tabLst/>
              <a:defRPr/>
            </a:pPr>
            <a:endParaRPr lang="en-US">
              <a:solidFill>
                <a:srgbClr val="000000"/>
              </a:solidFill>
              <a:latin typeface="Aptos" panose="020B0004020202020204" pitchFamily="34" charset="0"/>
              <a:sym typeface=""/>
            </a:endParaRPr>
          </a:p>
          <a:p>
            <a:pPr marL="0" marR="0" lvl="0" indent="0" defTabSz="914400" rtl="0" eaLnBrk="1" fontAlgn="auto" latinLnBrk="0" hangingPunct="1">
              <a:buClrTx/>
              <a:buSzTx/>
              <a:buFontTx/>
              <a:buNone/>
              <a:tabLst/>
              <a:defRPr/>
            </a:pPr>
            <a:r>
              <a:rPr lang="en-US">
                <a:solidFill>
                  <a:srgbClr val="000000"/>
                </a:solidFill>
                <a:latin typeface="Aptos" panose="020B0004020202020204" pitchFamily="34" charset="0"/>
                <a:sym typeface=""/>
              </a:rPr>
              <a:t>Before agreeing to accept the Constitution, the Founders of our democratic republic demanded that these freedoms be protected by an amendment to the original document – the First Amendment.</a:t>
            </a:r>
          </a:p>
          <a:p>
            <a:pPr marL="0" marR="0" lvl="0" indent="0" defTabSz="914400" rtl="0" eaLnBrk="1" fontAlgn="auto" latinLnBrk="0" hangingPunct="1">
              <a:buClrTx/>
              <a:buSzTx/>
              <a:buFontTx/>
              <a:buNone/>
              <a:tabLst/>
              <a:defRPr/>
            </a:pPr>
            <a:endParaRPr lang="en-US">
              <a:solidFill>
                <a:srgbClr val="000000"/>
              </a:solidFill>
              <a:latin typeface="Aptos" panose="020B0004020202020204" pitchFamily="34" charset="0"/>
              <a:sym typeface=""/>
            </a:endParaRPr>
          </a:p>
          <a:p>
            <a:pPr marL="0" marR="0" lvl="0" indent="0" defTabSz="914400" rtl="0" eaLnBrk="1" fontAlgn="auto" latinLnBrk="0" hangingPunct="1">
              <a:buClrTx/>
              <a:buSzTx/>
              <a:buFontTx/>
              <a:buNone/>
              <a:tabLst/>
              <a:defRPr/>
            </a:pPr>
            <a:r>
              <a:rPr lang="en-US">
                <a:solidFill>
                  <a:srgbClr val="000000"/>
                </a:solidFill>
                <a:latin typeface="Aptos" panose="020B0004020202020204" pitchFamily="34" charset="0"/>
                <a:sym typeface=""/>
              </a:rPr>
              <a:t>Also, There’s no “legal age” you have to reach to exercise your First Amendment freedoms. They are guaranteed to you the day you’re born. There’s also no citizenship requirement for First Amendment protection. If you’re in the U.S., you have freedom of speech, religion, press, assembly and petition.</a:t>
            </a:r>
          </a:p>
          <a:p>
            <a:pPr marL="0" marR="0" lvl="0" indent="0" defTabSz="914400" rtl="0" eaLnBrk="1" fontAlgn="auto" latinLnBrk="0" hangingPunct="1">
              <a:buClrTx/>
              <a:buSzTx/>
              <a:buFontTx/>
              <a:buNone/>
              <a:tabLst/>
              <a:defRPr/>
            </a:pPr>
            <a:endParaRPr lang="en-US">
              <a:solidFill>
                <a:srgbClr val="000000"/>
              </a:solidFill>
              <a:latin typeface="Aptos" panose="020B0004020202020204" pitchFamily="34" charset="0"/>
              <a:sym typeface=""/>
            </a:endParaRPr>
          </a:p>
          <a:p>
            <a:pPr marL="0" marR="0" lvl="0" indent="0" defTabSz="914400" rtl="0" eaLnBrk="1" fontAlgn="auto" latinLnBrk="0" hangingPunct="1">
              <a:buClrTx/>
              <a:buSzTx/>
              <a:buFontTx/>
              <a:buNone/>
              <a:tabLst/>
              <a:defRPr/>
            </a:pPr>
            <a:endParaRPr lang="en-US">
              <a:solidFill>
                <a:srgbClr val="000000"/>
              </a:solidFill>
              <a:latin typeface="Aptos" panose="020B0004020202020204" pitchFamily="34" charset="0"/>
              <a:sym typeface=""/>
            </a:endParaRPr>
          </a:p>
          <a:p>
            <a:pPr marL="0" marR="0" lvl="0" indent="0" defTabSz="914400" rtl="0" eaLnBrk="1" fontAlgn="auto" latinLnBrk="0" hangingPunct="1">
              <a:buClrTx/>
              <a:buSzTx/>
              <a:buFontTx/>
              <a:buNone/>
              <a:tabLst/>
              <a:defRPr/>
            </a:pPr>
            <a:r>
              <a:rPr lang="en-US">
                <a:solidFill>
                  <a:srgbClr val="000000"/>
                </a:solidFill>
                <a:latin typeface="Aptos" panose="020B0004020202020204" pitchFamily="34" charset="0"/>
                <a:sym typeface=""/>
              </a:rPr>
              <a:t>The First Amendment is neither “left-wing” or “right-wing.” It can be used to push for social and political change, or to oppose change. The First Amendment is for everyone.</a:t>
            </a:r>
          </a:p>
          <a:p>
            <a:pPr marL="0" marR="0" lvl="0" indent="0" defTabSz="914400" rtl="0" eaLnBrk="1" fontAlgn="auto" latinLnBrk="0" hangingPunct="1">
              <a:buClrTx/>
              <a:buSzTx/>
              <a:buFontTx/>
              <a:buNone/>
              <a:tabLst/>
              <a:defRPr/>
            </a:pPr>
            <a:endParaRPr lang="en-US">
              <a:solidFill>
                <a:srgbClr val="000000"/>
              </a:solidFill>
              <a:latin typeface="Aptos" panose="020B0004020202020204" pitchFamily="34" charset="0"/>
              <a:sym typeface=""/>
            </a:endParaRPr>
          </a:p>
          <a:p>
            <a:pPr marL="0" marR="0" lvl="0" indent="0" defTabSz="914400" rtl="0" eaLnBrk="1" fontAlgn="auto" latinLnBrk="0" hangingPunct="1">
              <a:buClrTx/>
              <a:buSzTx/>
              <a:buFontTx/>
              <a:buNone/>
              <a:tabLst/>
              <a:defRPr/>
            </a:pPr>
            <a:endParaRPr lang="en-US">
              <a:solidFill>
                <a:srgbClr val="000000"/>
              </a:solidFill>
              <a:latin typeface="Aptos" panose="020B0004020202020204" pitchFamily="34" charset="0"/>
              <a:sym typeface=""/>
            </a:endParaRPr>
          </a:p>
          <a:p>
            <a:pPr marL="0" marR="0" lvl="0" indent="0" defTabSz="914400" rtl="0" eaLnBrk="1" fontAlgn="auto" latinLnBrk="0" hangingPunct="1">
              <a:buClrTx/>
              <a:buSzTx/>
              <a:buFontTx/>
              <a:buNone/>
              <a:tabLst/>
              <a:defRPr/>
            </a:pPr>
            <a:r>
              <a:rPr lang="en-US">
                <a:solidFill>
                  <a:srgbClr val="000000"/>
                </a:solidFill>
                <a:latin typeface="Aptos" panose="020B0004020202020204" pitchFamily="34" charset="0"/>
                <a:sym typeface=""/>
              </a:rPr>
              <a:t>The First Amendment protects us against government limits on our freedom of expression, but it doesn’t prevent a private employer from setting its own rules.</a:t>
            </a:r>
          </a:p>
          <a:p>
            <a:pPr marL="0" marR="0" lvl="0" indent="0" defTabSz="914400" rtl="0" eaLnBrk="1" fontAlgn="auto" latinLnBrk="0" hangingPunct="1">
              <a:buClrTx/>
              <a:buSzTx/>
              <a:buFontTx/>
              <a:buNone/>
              <a:tabLst/>
              <a:defRPr/>
            </a:pPr>
            <a:endParaRPr lang="en-US">
              <a:solidFill>
                <a:srgbClr val="000000"/>
              </a:solidFill>
              <a:latin typeface="Aptos" panose="020B0004020202020204" pitchFamily="34" charset="0"/>
              <a:sym typeface=""/>
            </a:endParaRPr>
          </a:p>
          <a:p>
            <a:pPr marL="0" marR="0" lvl="0" indent="0" defTabSz="914400" rtl="0" eaLnBrk="1" fontAlgn="auto" latinLnBrk="0" hangingPunct="1">
              <a:buClrTx/>
              <a:buSzTx/>
              <a:buFontTx/>
              <a:buNone/>
              <a:tabLst/>
              <a:defRPr/>
            </a:pPr>
            <a:endParaRPr lang="en-US">
              <a:solidFill>
                <a:srgbClr val="000000"/>
              </a:solidFill>
              <a:latin typeface="Aptos" panose="020B0004020202020204" pitchFamily="34" charset="0"/>
              <a:sym typeface=""/>
            </a:endParaRPr>
          </a:p>
          <a:p>
            <a:pPr marL="0" marR="0" lvl="0" indent="0" defTabSz="914400" rtl="0" eaLnBrk="1" fontAlgn="auto" latinLnBrk="0" hangingPunct="1">
              <a:buClrTx/>
              <a:buSzTx/>
              <a:buFontTx/>
              <a:buNone/>
              <a:tabLst/>
              <a:defRPr/>
            </a:pPr>
            <a:r>
              <a:rPr lang="en-US">
                <a:solidFill>
                  <a:srgbClr val="000000"/>
                </a:solidFill>
                <a:latin typeface="Aptos" panose="020B0004020202020204" pitchFamily="34" charset="0"/>
                <a:sym typeface=""/>
              </a:rPr>
              <a:t>The First Amendment prevents government from requiring you to say something you don’t want to, or keeping you from hearing or reading the words of others (even if you never speak out yourself, you have the right to receive information).</a:t>
            </a:r>
          </a:p>
          <a:p>
            <a:pPr marL="0" marR="0" lvl="0" indent="0" defTabSz="914400" rtl="0" eaLnBrk="1" fontAlgn="auto" latinLnBrk="0" hangingPunct="1">
              <a:buClrTx/>
              <a:buSzTx/>
              <a:buFontTx/>
              <a:buNone/>
              <a:tabLst/>
              <a:defRPr/>
            </a:pPr>
            <a:endParaRPr lang="en-US">
              <a:solidFill>
                <a:srgbClr val="000000"/>
              </a:solidFill>
              <a:latin typeface="Aptos" panose="020B0004020202020204" pitchFamily="34" charset="0"/>
              <a:sym typeface=""/>
            </a:endParaRPr>
          </a:p>
          <a:p>
            <a:pPr marL="0" marR="0" lvl="0" indent="0" defTabSz="914400" rtl="0" eaLnBrk="1" fontAlgn="auto" latinLnBrk="0" hangingPunct="1">
              <a:buClrTx/>
              <a:buSzTx/>
              <a:buFontTx/>
              <a:buNone/>
              <a:tabLst/>
              <a:defRPr/>
            </a:pPr>
            <a:endParaRPr lang="en-US">
              <a:solidFill>
                <a:srgbClr val="000000"/>
              </a:solidFill>
              <a:latin typeface="Aptos" panose="020B0004020202020204" pitchFamily="34" charset="0"/>
              <a:sym typeface=""/>
            </a:endParaRPr>
          </a:p>
          <a:p>
            <a:pPr marL="0" marR="0" lvl="0" indent="0" defTabSz="914400" rtl="0" eaLnBrk="1" fontAlgn="auto" latinLnBrk="0" hangingPunct="1">
              <a:buClrTx/>
              <a:buSzTx/>
              <a:buFontTx/>
              <a:buNone/>
              <a:tabLst/>
              <a:defRPr/>
            </a:pPr>
            <a:r>
              <a:rPr lang="en-US">
                <a:solidFill>
                  <a:srgbClr val="000000"/>
                </a:solidFill>
                <a:latin typeface="Aptos" panose="020B0004020202020204" pitchFamily="34" charset="0"/>
                <a:sym typeface=""/>
              </a:rPr>
              <a:t>Students have the right to pray in America’s public schools, as long as there’s no disruption to school operations and no government employees (teachers, coaches) are involved.</a:t>
            </a:r>
          </a:p>
          <a:p>
            <a:endParaRPr lang="en-US" dirty="0">
              <a:solidFill>
                <a:srgbClr val="000000"/>
              </a:solidFill>
              <a:latin typeface="Aptos" panose="020B0004020202020204" pitchFamily="34" charset="0"/>
              <a:sym typeface=""/>
            </a:endParaRPr>
          </a:p>
        </p:txBody>
      </p:sp>
      <p:sp>
        <p:nvSpPr>
          <p:cNvPr id="4" name="Slide Number Placeholder 3"/>
          <p:cNvSpPr>
            <a:spLocks noGrp="1"/>
          </p:cNvSpPr>
          <p:nvPr>
            <p:ph type="sldNum" sz="quarter" idx="5"/>
          </p:nvPr>
        </p:nvSpPr>
        <p:spPr/>
        <p:txBody>
          <a:bodyPr/>
          <a:lstStyle/>
          <a:p>
            <a:fld id="{D5EFDD04-AEDE-4845-8D62-C52E4A48AECF}" type="slidenum">
              <a:rPr lang="en-US" smtClean="0"/>
              <a:t>32</a:t>
            </a:fld>
            <a:endParaRPr lang="en-US"/>
          </a:p>
        </p:txBody>
      </p:sp>
    </p:spTree>
    <p:extLst>
      <p:ext uri="{BB962C8B-B14F-4D97-AF65-F5344CB8AC3E}">
        <p14:creationId xmlns:p14="http://schemas.microsoft.com/office/powerpoint/2010/main" val="2792926664"/>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614B639-603C-82AD-7691-C8686ADF7A0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4BC45C1-F44F-8140-46D4-1BA152ABDC6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5F57780-9672-1CB2-9B83-CF7085592DD6}"/>
              </a:ext>
            </a:extLst>
          </p:cNvPr>
          <p:cNvSpPr>
            <a:spLocks noGrp="1"/>
          </p:cNvSpPr>
          <p:nvPr>
            <p:ph type="body" idx="1"/>
          </p:nvPr>
        </p:nvSpPr>
        <p:spPr/>
        <p:txBody>
          <a:bodyPr/>
          <a:lstStyle/>
          <a:p>
            <a:pPr marL="0" marR="0" lvl="0" indent="0" defTabSz="914400" rtl="0" eaLnBrk="1" fontAlgn="auto" latinLnBrk="0" hangingPunct="1">
              <a:buClrTx/>
              <a:buSzTx/>
              <a:buFontTx/>
              <a:buNone/>
              <a:tabLst/>
              <a:defRPr/>
            </a:pPr>
            <a:r>
              <a:rPr kumimoji="0" lang="en-US" cap="none" normalizeH="0" noProof="0">
                <a:ln>
                  <a:noFill/>
                </a:ln>
                <a:solidFill>
                  <a:srgbClr val="000000"/>
                </a:solidFill>
                <a:effectLst/>
                <a:uLnTx/>
                <a:uFillTx/>
                <a:latin typeface="Aptos" panose="020B0004020202020204" pitchFamily="34" charset="0"/>
                <a:sym typeface=""/>
              </a:rPr>
              <a:t>The Supreme Court of the United States on hate crimes and free speech.  </a:t>
            </a:r>
          </a:p>
          <a:p>
            <a:pPr marL="0" marR="0" lvl="0" indent="0" defTabSz="914400" rtl="0" eaLnBrk="1" fontAlgn="auto" latinLnBrk="0" hangingPunct="1">
              <a:buClrTx/>
              <a:buSzTx/>
              <a:buFontTx/>
              <a:buNone/>
              <a:tabLst/>
              <a:defRPr/>
            </a:pPr>
            <a:endParaRPr kumimoji="0" lang="en-US" cap="none" normalizeH="0" noProof="0">
              <a:ln>
                <a:noFill/>
              </a:ln>
              <a:solidFill>
                <a:srgbClr val="000000"/>
              </a:solidFill>
              <a:effectLst/>
              <a:uLnTx/>
              <a:uFillTx/>
              <a:latin typeface="Aptos" panose="020B0004020202020204" pitchFamily="34" charset="0"/>
              <a:sym typeface=""/>
            </a:endParaRPr>
          </a:p>
          <a:p>
            <a:pPr marL="0" marR="0" lvl="0" indent="0" defTabSz="914400" rtl="0" eaLnBrk="1" fontAlgn="auto" latinLnBrk="0" hangingPunct="1">
              <a:buClrTx/>
              <a:buSzTx/>
              <a:buFontTx/>
              <a:buNone/>
              <a:tabLst/>
              <a:defRPr/>
            </a:pPr>
            <a:r>
              <a:rPr kumimoji="0" lang="en-US" cap="none" normalizeH="0" noProof="0">
                <a:ln>
                  <a:noFill/>
                </a:ln>
                <a:solidFill>
                  <a:srgbClr val="000000"/>
                </a:solidFill>
                <a:effectLst/>
                <a:uLnTx/>
                <a:uFillTx/>
                <a:latin typeface="Aptos" panose="020B0004020202020204" pitchFamily="34" charset="0"/>
                <a:sym typeface=""/>
              </a:rPr>
              <a:t>Some of the Significant cases the Supreme Court has weighed in on are: </a:t>
            </a:r>
          </a:p>
          <a:p>
            <a:pPr marL="0" marR="0" lvl="0" indent="0" defTabSz="914400" rtl="0" eaLnBrk="1" fontAlgn="auto" latinLnBrk="0" hangingPunct="1">
              <a:buClrTx/>
              <a:buSzTx/>
              <a:buFontTx/>
              <a:buNone/>
              <a:tabLst/>
              <a:defRPr/>
            </a:pPr>
            <a:r>
              <a:rPr kumimoji="0" lang="en-US" cap="none" normalizeH="0" noProof="0">
                <a:ln>
                  <a:noFill/>
                </a:ln>
                <a:solidFill>
                  <a:srgbClr val="000000"/>
                </a:solidFill>
                <a:effectLst/>
                <a:uLnTx/>
                <a:uFillTx/>
                <a:latin typeface="Aptos" panose="020B0004020202020204" pitchFamily="34" charset="0"/>
                <a:sym typeface=""/>
              </a:rPr>
              <a:t>Wisconsin v. Mitchell (1993)</a:t>
            </a:r>
          </a:p>
          <a:p>
            <a:pPr marL="0" marR="0" lvl="0" indent="0" defTabSz="914400" rtl="0" eaLnBrk="1" fontAlgn="auto" latinLnBrk="0" hangingPunct="1">
              <a:buClrTx/>
              <a:buSzTx/>
              <a:buFontTx/>
              <a:buNone/>
              <a:tabLst/>
              <a:defRPr/>
            </a:pPr>
            <a:r>
              <a:rPr kumimoji="0" lang="en-US" cap="none" normalizeH="0" noProof="0">
                <a:ln>
                  <a:noFill/>
                </a:ln>
                <a:solidFill>
                  <a:srgbClr val="000000"/>
                </a:solidFill>
                <a:effectLst/>
                <a:uLnTx/>
                <a:uFillTx/>
                <a:latin typeface="Aptos" panose="020B0004020202020204" pitchFamily="34" charset="0"/>
                <a:sym typeface=""/>
              </a:rPr>
              <a:t>R.A.V. v. City of St. Paul (1992)</a:t>
            </a:r>
          </a:p>
          <a:p>
            <a:pPr marL="0" marR="0" lvl="0" indent="0" defTabSz="914400" rtl="0" eaLnBrk="1" fontAlgn="auto" latinLnBrk="0" hangingPunct="1">
              <a:buClrTx/>
              <a:buSzTx/>
              <a:buFontTx/>
              <a:buNone/>
              <a:tabLst/>
              <a:defRPr/>
            </a:pPr>
            <a:r>
              <a:rPr kumimoji="0" lang="en-US" cap="none" normalizeH="0" noProof="0">
                <a:ln>
                  <a:noFill/>
                </a:ln>
                <a:solidFill>
                  <a:srgbClr val="000000"/>
                </a:solidFill>
                <a:effectLst/>
                <a:uLnTx/>
                <a:uFillTx/>
                <a:latin typeface="Aptos" panose="020B0004020202020204" pitchFamily="34" charset="0"/>
                <a:sym typeface=""/>
              </a:rPr>
              <a:t>Virginia v. Black (2003)</a:t>
            </a:r>
          </a:p>
          <a:p>
            <a:pPr marL="0" marR="0" lvl="0" indent="0" defTabSz="914400" rtl="0" eaLnBrk="1" fontAlgn="auto" latinLnBrk="0" hangingPunct="1">
              <a:buClrTx/>
              <a:buSzTx/>
              <a:buFontTx/>
              <a:buNone/>
              <a:tabLst/>
              <a:defRPr/>
            </a:pPr>
            <a:r>
              <a:rPr kumimoji="0" lang="en-US" cap="none" normalizeH="0" noProof="0">
                <a:ln>
                  <a:noFill/>
                </a:ln>
                <a:solidFill>
                  <a:srgbClr val="000000"/>
                </a:solidFill>
                <a:effectLst/>
                <a:uLnTx/>
                <a:uFillTx/>
                <a:latin typeface="Aptos" panose="020B0004020202020204" pitchFamily="34" charset="0"/>
                <a:sym typeface=""/>
              </a:rPr>
              <a:t>Snyder v. Phelps (2011).</a:t>
            </a:r>
          </a:p>
          <a:p>
            <a:pPr marL="0" marR="0" lvl="0" indent="0" defTabSz="914400" rtl="0" eaLnBrk="1" fontAlgn="auto" latinLnBrk="0" hangingPunct="1">
              <a:buClrTx/>
              <a:buSzTx/>
              <a:buFontTx/>
              <a:buNone/>
              <a:tabLst/>
              <a:defRPr/>
            </a:pPr>
            <a:endParaRPr kumimoji="0" lang="en-US" cap="none" normalizeH="0" noProof="0">
              <a:ln>
                <a:noFill/>
              </a:ln>
              <a:solidFill>
                <a:srgbClr val="000000"/>
              </a:solidFill>
              <a:effectLst/>
              <a:uLnTx/>
              <a:uFillTx/>
              <a:latin typeface="Aptos" panose="020B0004020202020204" pitchFamily="34" charset="0"/>
              <a:sym typeface=""/>
            </a:endParaRPr>
          </a:p>
          <a:p>
            <a:pPr marL="0" marR="0" lvl="0" indent="0" defTabSz="914400" rtl="0" eaLnBrk="1" fontAlgn="auto" latinLnBrk="0" hangingPunct="1">
              <a:buClrTx/>
              <a:buSzTx/>
              <a:buFontTx/>
              <a:buNone/>
              <a:tabLst/>
              <a:defRPr/>
            </a:pPr>
            <a:r>
              <a:rPr kumimoji="0" lang="en-US" cap="none" normalizeH="0" noProof="0">
                <a:ln>
                  <a:noFill/>
                </a:ln>
                <a:solidFill>
                  <a:srgbClr val="000000"/>
                </a:solidFill>
                <a:effectLst/>
                <a:uLnTx/>
                <a:uFillTx/>
                <a:latin typeface="Aptos" panose="020B0004020202020204" pitchFamily="34" charset="0"/>
                <a:sym typeface=""/>
              </a:rPr>
              <a:t>Key Takeaways from these decisions?</a:t>
            </a:r>
          </a:p>
          <a:p>
            <a:pPr marL="0" marR="0" lvl="0" indent="0" defTabSz="914400" rtl="0" eaLnBrk="1" fontAlgn="auto" latinLnBrk="0" hangingPunct="1">
              <a:buClrTx/>
              <a:buSzTx/>
              <a:buFontTx/>
              <a:buNone/>
              <a:tabLst/>
              <a:defRPr/>
            </a:pPr>
            <a:r>
              <a:rPr kumimoji="0" lang="en-US" cap="none" normalizeH="0" noProof="0">
                <a:ln>
                  <a:noFill/>
                </a:ln>
                <a:solidFill>
                  <a:srgbClr val="000000"/>
                </a:solidFill>
                <a:effectLst/>
                <a:uLnTx/>
                <a:uFillTx/>
                <a:latin typeface="Aptos" panose="020B0004020202020204" pitchFamily="34" charset="0"/>
                <a:sym typeface=""/>
              </a:rPr>
              <a:t> </a:t>
            </a:r>
          </a:p>
          <a:p>
            <a:pPr marL="0" marR="0" lvl="0" indent="0" defTabSz="914400" rtl="0" eaLnBrk="1" fontAlgn="auto" latinLnBrk="0" hangingPunct="1">
              <a:buClrTx/>
              <a:buSzTx/>
              <a:buFontTx/>
              <a:buNone/>
              <a:tabLst/>
              <a:defRPr/>
            </a:pPr>
            <a:r>
              <a:rPr kumimoji="0" lang="en-US" cap="none" normalizeH="0" noProof="0">
                <a:ln>
                  <a:noFill/>
                </a:ln>
                <a:solidFill>
                  <a:srgbClr val="000000"/>
                </a:solidFill>
                <a:effectLst/>
                <a:uLnTx/>
                <a:uFillTx/>
                <a:latin typeface="Aptos" panose="020B0004020202020204" pitchFamily="34" charset="0"/>
                <a:sym typeface=""/>
              </a:rPr>
              <a:t>The Supreme Court often protects free speech even if the speech is considered hateful or offensive.</a:t>
            </a:r>
          </a:p>
          <a:p>
            <a:pPr marL="0" marR="0" lvl="0" indent="0" defTabSz="914400" rtl="0" eaLnBrk="1" fontAlgn="auto" latinLnBrk="0" hangingPunct="1">
              <a:buClrTx/>
              <a:buSzTx/>
              <a:buFontTx/>
              <a:buNone/>
              <a:tabLst/>
              <a:defRPr/>
            </a:pPr>
            <a:endParaRPr kumimoji="0" lang="en-US" cap="none" normalizeH="0" noProof="0">
              <a:ln>
                <a:noFill/>
              </a:ln>
              <a:solidFill>
                <a:srgbClr val="000000"/>
              </a:solidFill>
              <a:effectLst/>
              <a:uLnTx/>
              <a:uFillTx/>
              <a:latin typeface="Aptos" panose="020B0004020202020204" pitchFamily="34" charset="0"/>
              <a:sym typeface=""/>
            </a:endParaRPr>
          </a:p>
          <a:p>
            <a:pPr marL="0" marR="0" lvl="0" indent="0" defTabSz="914400" rtl="0" eaLnBrk="1" fontAlgn="auto" latinLnBrk="0" hangingPunct="1">
              <a:buClrTx/>
              <a:buSzTx/>
              <a:buFontTx/>
              <a:buNone/>
              <a:tabLst/>
              <a:defRPr/>
            </a:pPr>
            <a:r>
              <a:rPr kumimoji="0" lang="en-US" cap="none" normalizeH="0" noProof="0">
                <a:ln>
                  <a:noFill/>
                </a:ln>
                <a:solidFill>
                  <a:srgbClr val="000000"/>
                </a:solidFill>
                <a:effectLst/>
                <a:uLnTx/>
                <a:uFillTx/>
                <a:latin typeface="Aptos" panose="020B0004020202020204" pitchFamily="34" charset="0"/>
                <a:sym typeface=""/>
              </a:rPr>
              <a:t>Narrow limits on hate speech can be set if the speech causes immediate harm or danger.</a:t>
            </a:r>
          </a:p>
          <a:p>
            <a:pPr marL="0" marR="0" lvl="0" indent="0" defTabSz="914400" rtl="0" eaLnBrk="1" fontAlgn="auto" latinLnBrk="0" hangingPunct="1">
              <a:buClrTx/>
              <a:buSzTx/>
              <a:buFontTx/>
              <a:buNone/>
              <a:tabLst/>
              <a:defRPr/>
            </a:pPr>
            <a:endParaRPr kumimoji="0" lang="en-US" cap="none" normalizeH="0" noProof="0">
              <a:ln>
                <a:noFill/>
              </a:ln>
              <a:solidFill>
                <a:srgbClr val="000000"/>
              </a:solidFill>
              <a:effectLst/>
              <a:uLnTx/>
              <a:uFillTx/>
              <a:latin typeface="Aptos" panose="020B0004020202020204" pitchFamily="34" charset="0"/>
              <a:sym typeface=""/>
            </a:endParaRPr>
          </a:p>
          <a:p>
            <a:pPr marL="0" marR="0" lvl="0" indent="0" defTabSz="914400" rtl="0" eaLnBrk="1" fontAlgn="auto" latinLnBrk="0" hangingPunct="1">
              <a:buClrTx/>
              <a:buSzTx/>
              <a:buFontTx/>
              <a:buNone/>
              <a:tabLst/>
              <a:defRPr/>
            </a:pPr>
            <a:r>
              <a:rPr kumimoji="0" lang="en-US" cap="none" normalizeH="0" noProof="0">
                <a:ln>
                  <a:noFill/>
                </a:ln>
                <a:solidFill>
                  <a:srgbClr val="000000"/>
                </a:solidFill>
                <a:effectLst/>
                <a:uLnTx/>
                <a:uFillTx/>
                <a:latin typeface="Aptos" panose="020B0004020202020204" pitchFamily="34" charset="0"/>
                <a:sym typeface=""/>
              </a:rPr>
              <a:t>Several cases show that intention and context are key in determining what constitutes prosecutable hate speech.</a:t>
            </a:r>
          </a:p>
          <a:p>
            <a:endParaRPr lang="en-US" dirty="0">
              <a:solidFill>
                <a:srgbClr val="000000"/>
              </a:solidFill>
              <a:latin typeface="Aptos" panose="020B0004020202020204" pitchFamily="34" charset="0"/>
              <a:sym typeface=""/>
            </a:endParaRPr>
          </a:p>
        </p:txBody>
      </p:sp>
      <p:sp>
        <p:nvSpPr>
          <p:cNvPr id="4" name="Slide Number Placeholder 3">
            <a:extLst>
              <a:ext uri="{FF2B5EF4-FFF2-40B4-BE49-F238E27FC236}">
                <a16:creationId xmlns:a16="http://schemas.microsoft.com/office/drawing/2014/main" id="{DBF737FF-929F-BEC4-DCE1-2F577A89BE3E}"/>
              </a:ext>
            </a:extLst>
          </p:cNvPr>
          <p:cNvSpPr>
            <a:spLocks noGrp="1"/>
          </p:cNvSpPr>
          <p:nvPr>
            <p:ph type="sldNum" sz="quarter" idx="5"/>
          </p:nvPr>
        </p:nvSpPr>
        <p:spPr/>
        <p:txBody>
          <a:bodyPr/>
          <a:lstStyle/>
          <a:p>
            <a:fld id="{D5EFDD04-AEDE-4845-8D62-C52E4A48AECF}" type="slidenum">
              <a:rPr lang="en-US" smtClean="0"/>
              <a:t>33</a:t>
            </a:fld>
            <a:endParaRPr lang="en-US"/>
          </a:p>
        </p:txBody>
      </p:sp>
    </p:spTree>
    <p:extLst>
      <p:ext uri="{BB962C8B-B14F-4D97-AF65-F5344CB8AC3E}">
        <p14:creationId xmlns:p14="http://schemas.microsoft.com/office/powerpoint/2010/main" val="3475311013"/>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defTabSz="914400" rtl="0" eaLnBrk="1" fontAlgn="auto" latinLnBrk="0" hangingPunct="1">
              <a:buClrTx/>
              <a:buSzTx/>
              <a:buFontTx/>
              <a:buNone/>
              <a:tabLst/>
              <a:defRPr/>
            </a:pPr>
            <a:r>
              <a:rPr kumimoji="0" lang="en-US" cap="none" normalizeH="0" noProof="0">
                <a:ln>
                  <a:noFill/>
                </a:ln>
                <a:solidFill>
                  <a:srgbClr val="000000"/>
                </a:solidFill>
                <a:effectLst/>
                <a:uLnTx/>
                <a:uFillTx/>
                <a:latin typeface="Aptos" panose="020B0004020202020204" pitchFamily="34" charset="0"/>
                <a:sym typeface=""/>
              </a:rPr>
              <a:t>Wisconsin v. Mitchell (1993):</a:t>
            </a:r>
          </a:p>
          <a:p>
            <a:pPr marL="0" marR="0" lvl="0" indent="0" defTabSz="914400" rtl="0" eaLnBrk="1" fontAlgn="auto" latinLnBrk="0" hangingPunct="1">
              <a:buClrTx/>
              <a:buSzTx/>
              <a:buFontTx/>
              <a:buNone/>
              <a:tabLst/>
              <a:defRPr/>
            </a:pPr>
            <a:r>
              <a:rPr kumimoji="0" lang="en-US" cap="none" normalizeH="0" noProof="0">
                <a:ln>
                  <a:noFill/>
                </a:ln>
                <a:solidFill>
                  <a:srgbClr val="000000"/>
                </a:solidFill>
                <a:effectLst/>
                <a:uLnTx/>
                <a:uFillTx/>
                <a:latin typeface="Aptos" panose="020B0004020202020204" pitchFamily="34" charset="0"/>
                <a:sym typeface=""/>
              </a:rPr>
              <a:t>On October 7, 1989, Todd Mitchell, a young black man, instigated an attack against a young white boy. He was subsequently convicted of aggravated battery in the Circuit Court for Kenosha County. </a:t>
            </a:r>
          </a:p>
          <a:p>
            <a:pPr marL="0" marR="0" lvl="0" indent="0" defTabSz="914400" rtl="0" eaLnBrk="1" fontAlgn="auto" latinLnBrk="0" hangingPunct="1">
              <a:buClrTx/>
              <a:buSzTx/>
              <a:buFontTx/>
              <a:buNone/>
              <a:tabLst/>
              <a:defRPr/>
            </a:pPr>
            <a:endParaRPr kumimoji="0" lang="en-US" cap="none" normalizeH="0" noProof="0">
              <a:ln>
                <a:noFill/>
              </a:ln>
              <a:solidFill>
                <a:srgbClr val="000000"/>
              </a:solidFill>
              <a:effectLst/>
              <a:uLnTx/>
              <a:uFillTx/>
              <a:latin typeface="Aptos" panose="020B0004020202020204" pitchFamily="34" charset="0"/>
              <a:sym typeface=""/>
            </a:endParaRPr>
          </a:p>
          <a:p>
            <a:pPr marL="0" marR="0" lvl="0" indent="0" defTabSz="914400" rtl="0" eaLnBrk="1" fontAlgn="auto" latinLnBrk="0" hangingPunct="1">
              <a:buClrTx/>
              <a:buSzTx/>
              <a:buFontTx/>
              <a:buNone/>
              <a:tabLst/>
              <a:defRPr/>
            </a:pPr>
            <a:r>
              <a:rPr kumimoji="0" lang="en-US" cap="none" normalizeH="0" noProof="0">
                <a:ln>
                  <a:noFill/>
                </a:ln>
                <a:solidFill>
                  <a:srgbClr val="000000"/>
                </a:solidFill>
                <a:effectLst/>
                <a:uLnTx/>
                <a:uFillTx/>
                <a:latin typeface="Aptos" panose="020B0004020202020204" pitchFamily="34" charset="0"/>
                <a:sym typeface=""/>
              </a:rPr>
              <a:t>According to Wisconsin statute, Mitchell's sentence was increased, because the court found that he had selected his victim based on race. Mitchell challenged the constitutionality of the increase in his penalty, but the Wisconsin Court of Appeals rejected his claims. However, the Wisconsin Supreme Court reversed.</a:t>
            </a:r>
          </a:p>
          <a:p>
            <a:pPr marL="0" marR="0" lvl="0" indent="0" defTabSz="914400" rtl="0" eaLnBrk="1" fontAlgn="auto" latinLnBrk="0" hangingPunct="1">
              <a:buClrTx/>
              <a:buSzTx/>
              <a:buFontTx/>
              <a:buNone/>
              <a:tabLst/>
              <a:defRPr/>
            </a:pPr>
            <a:endParaRPr kumimoji="0" lang="en-US" cap="none" normalizeH="0" noProof="0">
              <a:ln>
                <a:noFill/>
              </a:ln>
              <a:solidFill>
                <a:srgbClr val="000000"/>
              </a:solidFill>
              <a:effectLst/>
              <a:uLnTx/>
              <a:uFillTx/>
              <a:latin typeface="Aptos" panose="020B0004020202020204" pitchFamily="34" charset="0"/>
              <a:sym typeface=""/>
            </a:endParaRPr>
          </a:p>
          <a:p>
            <a:pPr marL="0" marR="0" lvl="0" indent="0" defTabSz="914400" rtl="0" eaLnBrk="1" fontAlgn="auto" latinLnBrk="0" hangingPunct="1">
              <a:buClrTx/>
              <a:buSzTx/>
              <a:buFontTx/>
              <a:buNone/>
              <a:tabLst/>
              <a:defRPr/>
            </a:pPr>
            <a:r>
              <a:rPr kumimoji="0" lang="en-US" cap="none" normalizeH="0" noProof="0">
                <a:ln>
                  <a:noFill/>
                </a:ln>
                <a:solidFill>
                  <a:srgbClr val="000000"/>
                </a:solidFill>
                <a:effectLst/>
                <a:uLnTx/>
                <a:uFillTx/>
                <a:latin typeface="Aptos" panose="020B0004020202020204" pitchFamily="34" charset="0"/>
                <a:sym typeface=""/>
              </a:rPr>
              <a:t>In a unanimous opinion authored by Justice William H. Rehnquist, the Supreme Court found that the Wisconsin statute paralleled antidiscrimination laws which had been found to comply with the First Amendment. It also determined that the consequences for the victim and the community tended to be more severe, when the victim of a crime was chosen on account of his or her race. </a:t>
            </a:r>
          </a:p>
          <a:p>
            <a:pPr marL="0" marR="0" lvl="0" indent="0" defTabSz="914400" rtl="0" eaLnBrk="1" fontAlgn="auto" latinLnBrk="0" hangingPunct="1">
              <a:buClrTx/>
              <a:buSzTx/>
              <a:buFontTx/>
              <a:buNone/>
              <a:tabLst/>
              <a:defRPr/>
            </a:pPr>
            <a:endParaRPr kumimoji="0" lang="en-US" cap="none" normalizeH="0" noProof="0">
              <a:ln>
                <a:noFill/>
              </a:ln>
              <a:solidFill>
                <a:srgbClr val="000000"/>
              </a:solidFill>
              <a:effectLst/>
              <a:uLnTx/>
              <a:uFillTx/>
              <a:latin typeface="Aptos" panose="020B0004020202020204" pitchFamily="34" charset="0"/>
              <a:sym typeface=""/>
            </a:endParaRPr>
          </a:p>
          <a:p>
            <a:pPr marL="0" marR="0" lvl="0" indent="0" defTabSz="914400" rtl="0" eaLnBrk="1" fontAlgn="auto" latinLnBrk="0" hangingPunct="1">
              <a:buClrTx/>
              <a:buSzTx/>
              <a:buFontTx/>
              <a:buNone/>
              <a:tabLst/>
              <a:defRPr/>
            </a:pPr>
            <a:r>
              <a:rPr kumimoji="0" lang="en-US" cap="none" normalizeH="0" noProof="0">
                <a:ln>
                  <a:noFill/>
                </a:ln>
                <a:solidFill>
                  <a:srgbClr val="000000"/>
                </a:solidFill>
                <a:effectLst/>
                <a:uLnTx/>
                <a:uFillTx/>
                <a:latin typeface="Aptos" panose="020B0004020202020204" pitchFamily="34" charset="0"/>
                <a:sym typeface=""/>
              </a:rPr>
              <a:t>Thus, when the Wisconsin statute increased the sentence for such crimes, it was not punishing the defendant for his or her bigoted beliefs or statements, but rather the predicted ramifications of his or her crime. </a:t>
            </a:r>
          </a:p>
          <a:p>
            <a:pPr marL="0" marR="0" lvl="0" indent="0" defTabSz="914400" rtl="0" eaLnBrk="1" fontAlgn="auto" latinLnBrk="0" hangingPunct="1">
              <a:buClrTx/>
              <a:buSzTx/>
              <a:buFontTx/>
              <a:buNone/>
              <a:tabLst/>
              <a:defRPr/>
            </a:pPr>
            <a:endParaRPr kumimoji="0" lang="en-US" cap="none" normalizeH="0" noProof="0">
              <a:ln>
                <a:noFill/>
              </a:ln>
              <a:solidFill>
                <a:srgbClr val="000000"/>
              </a:solidFill>
              <a:effectLst/>
              <a:uLnTx/>
              <a:uFillTx/>
              <a:latin typeface="Aptos" panose="020B0004020202020204" pitchFamily="34" charset="0"/>
              <a:sym typeface=""/>
            </a:endParaRPr>
          </a:p>
          <a:p>
            <a:pPr marL="0" marR="0" lvl="0" indent="0" defTabSz="914400" rtl="0" eaLnBrk="1" fontAlgn="auto" latinLnBrk="0" hangingPunct="1">
              <a:buClrTx/>
              <a:buSzTx/>
              <a:buFontTx/>
              <a:buNone/>
              <a:tabLst/>
              <a:defRPr/>
            </a:pPr>
            <a:r>
              <a:rPr kumimoji="0" lang="en-US" cap="none" normalizeH="0" noProof="0">
                <a:ln>
                  <a:noFill/>
                </a:ln>
                <a:solidFill>
                  <a:srgbClr val="000000"/>
                </a:solidFill>
                <a:effectLst/>
                <a:uLnTx/>
                <a:uFillTx/>
                <a:latin typeface="Aptos" panose="020B0004020202020204" pitchFamily="34" charset="0"/>
                <a:sym typeface=""/>
              </a:rPr>
              <a:t>Finally, the Court concluded that the Wisconsin statute did not violate the right to free speech because the occasion in which an average person's racist comments would be used against him or her in a court of law would arise so rarely that he or she would not feel forced to suppress them.</a:t>
            </a:r>
          </a:p>
          <a:p>
            <a:endParaRPr lang="en-US" dirty="0">
              <a:solidFill>
                <a:srgbClr val="000000"/>
              </a:solidFill>
              <a:latin typeface="Aptos" panose="020B0004020202020204" pitchFamily="34" charset="0"/>
              <a:sym typeface=""/>
            </a:endParaRPr>
          </a:p>
        </p:txBody>
      </p:sp>
      <p:sp>
        <p:nvSpPr>
          <p:cNvPr id="4" name="Slide Number Placeholder 3"/>
          <p:cNvSpPr>
            <a:spLocks noGrp="1"/>
          </p:cNvSpPr>
          <p:nvPr>
            <p:ph type="sldNum" sz="quarter" idx="5"/>
          </p:nvPr>
        </p:nvSpPr>
        <p:spPr/>
        <p:txBody>
          <a:bodyPr/>
          <a:lstStyle/>
          <a:p>
            <a:fld id="{D5EFDD04-AEDE-4845-8D62-C52E4A48AECF}" type="slidenum">
              <a:rPr lang="en-US" smtClean="0"/>
              <a:t>34</a:t>
            </a:fld>
            <a:endParaRPr lang="en-US"/>
          </a:p>
        </p:txBody>
      </p:sp>
    </p:spTree>
    <p:extLst>
      <p:ext uri="{BB962C8B-B14F-4D97-AF65-F5344CB8AC3E}">
        <p14:creationId xmlns:p14="http://schemas.microsoft.com/office/powerpoint/2010/main" val="3214381141"/>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defTabSz="914400" rtl="0" eaLnBrk="1" fontAlgn="auto" latinLnBrk="0" hangingPunct="1">
              <a:buClrTx/>
              <a:buSzTx/>
              <a:buFontTx/>
              <a:buNone/>
              <a:tabLst/>
              <a:defRPr/>
            </a:pPr>
            <a:r>
              <a:rPr kumimoji="0" lang="en-US" cap="none" normalizeH="0" noProof="0">
                <a:ln>
                  <a:noFill/>
                </a:ln>
                <a:solidFill>
                  <a:srgbClr val="000000"/>
                </a:solidFill>
                <a:effectLst/>
                <a:uLnTx/>
                <a:uFillTx/>
                <a:latin typeface="Aptos" panose="020B0004020202020204" pitchFamily="34" charset="0"/>
                <a:sym typeface=""/>
              </a:rPr>
              <a:t>R.A.V. v. City of St. Paul (1992).</a:t>
            </a:r>
          </a:p>
          <a:p>
            <a:pPr marL="0" marR="0" lvl="0" indent="0" defTabSz="914400" rtl="0" eaLnBrk="1" fontAlgn="auto" latinLnBrk="0" hangingPunct="1">
              <a:buClrTx/>
              <a:buSzTx/>
              <a:buFontTx/>
              <a:buNone/>
              <a:tabLst/>
              <a:defRPr/>
            </a:pPr>
            <a:endParaRPr kumimoji="0" lang="en-US" cap="none" normalizeH="0" noProof="0">
              <a:ln>
                <a:noFill/>
              </a:ln>
              <a:solidFill>
                <a:srgbClr val="000000"/>
              </a:solidFill>
              <a:effectLst/>
              <a:uLnTx/>
              <a:uFillTx/>
              <a:latin typeface="Aptos" panose="020B0004020202020204" pitchFamily="34" charset="0"/>
              <a:sym typeface=""/>
            </a:endParaRPr>
          </a:p>
          <a:p>
            <a:pPr marL="0" marR="0" lvl="0" indent="0" defTabSz="914400" rtl="0" eaLnBrk="1" fontAlgn="auto" latinLnBrk="0" hangingPunct="1">
              <a:buClrTx/>
              <a:buSzTx/>
              <a:buFontTx/>
              <a:buNone/>
              <a:tabLst/>
              <a:defRPr/>
            </a:pPr>
            <a:r>
              <a:rPr kumimoji="0" lang="en-US" cap="none" normalizeH="0" noProof="0">
                <a:ln>
                  <a:noFill/>
                </a:ln>
                <a:solidFill>
                  <a:srgbClr val="000000"/>
                </a:solidFill>
                <a:effectLst/>
                <a:uLnTx/>
                <a:uFillTx/>
                <a:latin typeface="Aptos" panose="020B0004020202020204" pitchFamily="34" charset="0"/>
                <a:sym typeface=""/>
              </a:rPr>
              <a:t>In 1990, a St. Paul, Minnesota, teen burned a makeshift cross on the lawn of an African-American couple. He was subsequently arrested and charged under the city's Bias-Motivated Crime Ordinance, which banned symbols that "[arouses] anger, alarm or resentment in others on the basis of race, color, creed, religion or gender."</a:t>
            </a:r>
          </a:p>
          <a:p>
            <a:pPr marL="0" marR="0" lvl="0" indent="0" defTabSz="914400" rtl="0" eaLnBrk="1" fontAlgn="auto" latinLnBrk="0" hangingPunct="1">
              <a:buClrTx/>
              <a:buSzTx/>
              <a:buFontTx/>
              <a:buNone/>
              <a:tabLst/>
              <a:defRPr/>
            </a:pPr>
            <a:endParaRPr kumimoji="0" lang="en-US" cap="none" normalizeH="0" noProof="0">
              <a:ln>
                <a:noFill/>
              </a:ln>
              <a:solidFill>
                <a:srgbClr val="000000"/>
              </a:solidFill>
              <a:effectLst/>
              <a:uLnTx/>
              <a:uFillTx/>
              <a:latin typeface="Aptos" panose="020B0004020202020204" pitchFamily="34" charset="0"/>
              <a:sym typeface=""/>
            </a:endParaRPr>
          </a:p>
          <a:p>
            <a:pPr marL="0" marR="0" lvl="0" indent="0" defTabSz="914400" rtl="0" eaLnBrk="1" fontAlgn="auto" latinLnBrk="0" hangingPunct="1">
              <a:buClrTx/>
              <a:buSzTx/>
              <a:buFontTx/>
              <a:buNone/>
              <a:tabLst/>
              <a:defRPr/>
            </a:pPr>
            <a:r>
              <a:rPr kumimoji="0" lang="en-US" cap="none" normalizeH="0" noProof="0">
                <a:ln>
                  <a:noFill/>
                </a:ln>
                <a:solidFill>
                  <a:srgbClr val="000000"/>
                </a:solidFill>
                <a:effectLst/>
                <a:uLnTx/>
                <a:uFillTx/>
                <a:latin typeface="Aptos" panose="020B0004020202020204" pitchFamily="34" charset="0"/>
                <a:sym typeface=""/>
              </a:rPr>
              <a:t>After the Minnesota Supreme Court upheld the legality of the ordinance, the plaintiff appealed to the U.S. Supreme Court, arguing that the city had overstepped its bounds with the breadth of the law. </a:t>
            </a:r>
          </a:p>
          <a:p>
            <a:pPr marL="0" marR="0" lvl="0" indent="0" defTabSz="914400" rtl="0" eaLnBrk="1" fontAlgn="auto" latinLnBrk="0" hangingPunct="1">
              <a:buClrTx/>
              <a:buSzTx/>
              <a:buFontTx/>
              <a:buNone/>
              <a:tabLst/>
              <a:defRPr/>
            </a:pPr>
            <a:endParaRPr kumimoji="0" lang="en-US" cap="none" normalizeH="0" noProof="0">
              <a:ln>
                <a:noFill/>
              </a:ln>
              <a:solidFill>
                <a:srgbClr val="000000"/>
              </a:solidFill>
              <a:effectLst/>
              <a:uLnTx/>
              <a:uFillTx/>
              <a:latin typeface="Aptos" panose="020B0004020202020204" pitchFamily="34" charset="0"/>
              <a:sym typeface=""/>
            </a:endParaRPr>
          </a:p>
          <a:p>
            <a:pPr marL="0" marR="0" lvl="0" indent="0" defTabSz="914400" rtl="0" eaLnBrk="1" fontAlgn="auto" latinLnBrk="0" hangingPunct="1">
              <a:buClrTx/>
              <a:buSzTx/>
              <a:buFontTx/>
              <a:buNone/>
              <a:tabLst/>
              <a:defRPr/>
            </a:pPr>
            <a:r>
              <a:rPr kumimoji="0" lang="en-US" cap="none" normalizeH="0" noProof="0">
                <a:ln>
                  <a:noFill/>
                </a:ln>
                <a:solidFill>
                  <a:srgbClr val="000000"/>
                </a:solidFill>
                <a:effectLst/>
                <a:uLnTx/>
                <a:uFillTx/>
                <a:latin typeface="Aptos" panose="020B0004020202020204" pitchFamily="34" charset="0"/>
                <a:sym typeface=""/>
              </a:rPr>
              <a:t>In a unanimous ruling written by Justice Antonin Scalia, the Court held that the ordinance was excessively broad.</a:t>
            </a:r>
          </a:p>
          <a:p>
            <a:pPr marL="0" marR="0" lvl="0" indent="0" defTabSz="914400" rtl="0" eaLnBrk="1" fontAlgn="auto" latinLnBrk="0" hangingPunct="1">
              <a:buClrTx/>
              <a:buSzTx/>
              <a:buFontTx/>
              <a:buNone/>
              <a:tabLst/>
              <a:defRPr/>
            </a:pPr>
            <a:r>
              <a:rPr kumimoji="0" lang="en-US" cap="none" normalizeH="0" noProof="0">
                <a:ln>
                  <a:noFill/>
                </a:ln>
                <a:solidFill>
                  <a:srgbClr val="000000"/>
                </a:solidFill>
                <a:effectLst/>
                <a:uLnTx/>
                <a:uFillTx/>
                <a:latin typeface="Aptos" panose="020B0004020202020204" pitchFamily="34" charset="0"/>
                <a:sym typeface=""/>
              </a:rPr>
              <a:t>Scalia, citing the Terminiello case (1949), wrote that "displays containing abusive invective, no matter how vicious or severe, are permissible unless they are addressed to one of the specified disfavored topics."</a:t>
            </a:r>
          </a:p>
          <a:p>
            <a:endParaRPr lang="en-US" dirty="0">
              <a:solidFill>
                <a:srgbClr val="000000"/>
              </a:solidFill>
              <a:latin typeface="Aptos" panose="020B0004020202020204" pitchFamily="34" charset="0"/>
              <a:sym typeface=""/>
            </a:endParaRPr>
          </a:p>
        </p:txBody>
      </p:sp>
      <p:sp>
        <p:nvSpPr>
          <p:cNvPr id="4" name="Slide Number Placeholder 3"/>
          <p:cNvSpPr>
            <a:spLocks noGrp="1"/>
          </p:cNvSpPr>
          <p:nvPr>
            <p:ph type="sldNum" sz="quarter" idx="5"/>
          </p:nvPr>
        </p:nvSpPr>
        <p:spPr/>
        <p:txBody>
          <a:bodyPr/>
          <a:lstStyle/>
          <a:p>
            <a:fld id="{D5EFDD04-AEDE-4845-8D62-C52E4A48AECF}" type="slidenum">
              <a:rPr lang="en-US" smtClean="0"/>
              <a:t>35</a:t>
            </a:fld>
            <a:endParaRPr lang="en-US"/>
          </a:p>
        </p:txBody>
      </p:sp>
    </p:spTree>
    <p:extLst>
      <p:ext uri="{BB962C8B-B14F-4D97-AF65-F5344CB8AC3E}">
        <p14:creationId xmlns:p14="http://schemas.microsoft.com/office/powerpoint/2010/main" val="2640448198"/>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defTabSz="914400" rtl="0" eaLnBrk="1" fontAlgn="auto" latinLnBrk="0" hangingPunct="1">
              <a:buClrTx/>
              <a:buSzTx/>
              <a:buFontTx/>
              <a:buNone/>
              <a:tabLst/>
              <a:defRPr/>
            </a:pPr>
            <a:r>
              <a:rPr kumimoji="0" lang="en-US" cap="none" normalizeH="0" noProof="0">
                <a:ln>
                  <a:noFill/>
                </a:ln>
                <a:solidFill>
                  <a:srgbClr val="000000"/>
                </a:solidFill>
                <a:effectLst/>
                <a:uLnTx/>
                <a:uFillTx/>
                <a:latin typeface="Aptos" panose="020B0004020202020204" pitchFamily="34" charset="0"/>
                <a:sym typeface=""/>
              </a:rPr>
              <a:t>Virginia v. Black (2003)</a:t>
            </a:r>
          </a:p>
          <a:p>
            <a:pPr marL="0" marR="0" lvl="0" indent="0" defTabSz="914400" rtl="0" eaLnBrk="1" fontAlgn="auto" latinLnBrk="0" hangingPunct="1">
              <a:buClrTx/>
              <a:buSzTx/>
              <a:buFontTx/>
              <a:buNone/>
              <a:tabLst/>
              <a:defRPr/>
            </a:pPr>
            <a:endParaRPr kumimoji="0" lang="en-US" cap="none" normalizeH="0" noProof="0">
              <a:ln>
                <a:noFill/>
              </a:ln>
              <a:solidFill>
                <a:srgbClr val="000000"/>
              </a:solidFill>
              <a:effectLst/>
              <a:uLnTx/>
              <a:uFillTx/>
              <a:latin typeface="Aptos" panose="020B0004020202020204" pitchFamily="34" charset="0"/>
              <a:sym typeface=""/>
            </a:endParaRPr>
          </a:p>
          <a:p>
            <a:pPr marL="0" marR="0" lvl="0" indent="0" defTabSz="914400" rtl="0" eaLnBrk="1" fontAlgn="auto" latinLnBrk="0" hangingPunct="1">
              <a:buClrTx/>
              <a:buSzTx/>
              <a:buFontTx/>
              <a:buNone/>
              <a:tabLst/>
              <a:defRPr/>
            </a:pPr>
            <a:r>
              <a:rPr kumimoji="0" lang="en-US" cap="none" normalizeH="0" noProof="0">
                <a:ln>
                  <a:noFill/>
                </a:ln>
                <a:solidFill>
                  <a:srgbClr val="000000"/>
                </a:solidFill>
                <a:effectLst/>
                <a:uLnTx/>
                <a:uFillTx/>
                <a:latin typeface="Aptos" panose="020B0004020202020204" pitchFamily="34" charset="0"/>
                <a:sym typeface=""/>
              </a:rPr>
              <a:t>Eleven years after the St. Paul case, the U.S. Supreme Court revisited the issue of cross-burning after three people were arrested separately for violating a similar Virginia ban.</a:t>
            </a:r>
          </a:p>
          <a:p>
            <a:pPr marL="0" marR="0" lvl="0" indent="0" defTabSz="914400" rtl="0" eaLnBrk="1" fontAlgn="auto" latinLnBrk="0" hangingPunct="1">
              <a:buClrTx/>
              <a:buSzTx/>
              <a:buFontTx/>
              <a:buNone/>
              <a:tabLst/>
              <a:defRPr/>
            </a:pPr>
            <a:endParaRPr kumimoji="0" lang="en-US" cap="none" normalizeH="0" noProof="0">
              <a:ln>
                <a:noFill/>
              </a:ln>
              <a:solidFill>
                <a:srgbClr val="000000"/>
              </a:solidFill>
              <a:effectLst/>
              <a:uLnTx/>
              <a:uFillTx/>
              <a:latin typeface="Aptos" panose="020B0004020202020204" pitchFamily="34" charset="0"/>
              <a:sym typeface=""/>
            </a:endParaRPr>
          </a:p>
          <a:p>
            <a:pPr marL="0" marR="0" lvl="0" indent="0" defTabSz="914400" rtl="0" eaLnBrk="1" fontAlgn="auto" latinLnBrk="0" hangingPunct="1">
              <a:buClrTx/>
              <a:buSzTx/>
              <a:buFontTx/>
              <a:buNone/>
              <a:tabLst/>
              <a:defRPr/>
            </a:pPr>
            <a:r>
              <a:rPr kumimoji="0" lang="en-US" cap="none" normalizeH="0" noProof="0">
                <a:ln>
                  <a:noFill/>
                </a:ln>
                <a:solidFill>
                  <a:srgbClr val="000000"/>
                </a:solidFill>
                <a:effectLst/>
                <a:uLnTx/>
                <a:uFillTx/>
                <a:latin typeface="Aptos" panose="020B0004020202020204" pitchFamily="34" charset="0"/>
                <a:sym typeface=""/>
              </a:rPr>
              <a:t>In a 5-4 ruling written by Justice Sandra Day O'Connor, the Supreme Court held that while cross-burning may constitute illegal intimidation in some cases, a ban on the public burning of crosses would violate the First Amendment.</a:t>
            </a:r>
          </a:p>
          <a:p>
            <a:pPr marL="0" marR="0" lvl="0" indent="0" defTabSz="914400" rtl="0" eaLnBrk="1" fontAlgn="auto" latinLnBrk="0" hangingPunct="1">
              <a:buClrTx/>
              <a:buSzTx/>
              <a:buFontTx/>
              <a:buNone/>
              <a:tabLst/>
              <a:defRPr/>
            </a:pPr>
            <a:endParaRPr kumimoji="0" lang="en-US" cap="none" normalizeH="0" noProof="0">
              <a:ln>
                <a:noFill/>
              </a:ln>
              <a:solidFill>
                <a:srgbClr val="000000"/>
              </a:solidFill>
              <a:effectLst/>
              <a:uLnTx/>
              <a:uFillTx/>
              <a:latin typeface="Aptos" panose="020B0004020202020204" pitchFamily="34" charset="0"/>
              <a:sym typeface=""/>
            </a:endParaRPr>
          </a:p>
          <a:p>
            <a:pPr marL="0" marR="0" lvl="0" indent="0" defTabSz="914400" rtl="0" eaLnBrk="1" fontAlgn="auto" latinLnBrk="0" hangingPunct="1">
              <a:buClrTx/>
              <a:buSzTx/>
              <a:buFontTx/>
              <a:buNone/>
              <a:tabLst/>
              <a:defRPr/>
            </a:pPr>
            <a:r>
              <a:rPr kumimoji="0" lang="en-US" cap="none" normalizeH="0" noProof="0">
                <a:ln>
                  <a:noFill/>
                </a:ln>
                <a:solidFill>
                  <a:srgbClr val="000000"/>
                </a:solidFill>
                <a:effectLst/>
                <a:uLnTx/>
                <a:uFillTx/>
                <a:latin typeface="Aptos" panose="020B0004020202020204" pitchFamily="34" charset="0"/>
                <a:sym typeface=""/>
              </a:rPr>
              <a:t>"[A] State may choose to prohibit only those forms of intimidation," O'Connor wrote, "that are most likely to inspire fear of bodily harm." As a caveat, the justices noted, such acts can be prosecuted if the intent is proven, something not done in this case.</a:t>
            </a:r>
          </a:p>
          <a:p>
            <a:endParaRPr lang="en-US" dirty="0">
              <a:solidFill>
                <a:srgbClr val="000000"/>
              </a:solidFill>
              <a:latin typeface="Aptos" panose="020B0004020202020204" pitchFamily="34" charset="0"/>
              <a:sym typeface=""/>
            </a:endParaRPr>
          </a:p>
        </p:txBody>
      </p:sp>
      <p:sp>
        <p:nvSpPr>
          <p:cNvPr id="4" name="Slide Number Placeholder 3"/>
          <p:cNvSpPr>
            <a:spLocks noGrp="1"/>
          </p:cNvSpPr>
          <p:nvPr>
            <p:ph type="sldNum" sz="quarter" idx="5"/>
          </p:nvPr>
        </p:nvSpPr>
        <p:spPr/>
        <p:txBody>
          <a:bodyPr/>
          <a:lstStyle/>
          <a:p>
            <a:fld id="{D5EFDD04-AEDE-4845-8D62-C52E4A48AECF}" type="slidenum">
              <a:rPr lang="en-US" smtClean="0"/>
              <a:t>36</a:t>
            </a:fld>
            <a:endParaRPr lang="en-US"/>
          </a:p>
        </p:txBody>
      </p:sp>
    </p:spTree>
    <p:extLst>
      <p:ext uri="{BB962C8B-B14F-4D97-AF65-F5344CB8AC3E}">
        <p14:creationId xmlns:p14="http://schemas.microsoft.com/office/powerpoint/2010/main" val="3946572879"/>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defTabSz="914400" rtl="0" eaLnBrk="1" fontAlgn="base" latinLnBrk="0" hangingPunct="1">
              <a:buClrTx/>
              <a:buSzTx/>
              <a:buFontTx/>
              <a:buNone/>
              <a:tabLst/>
              <a:defRPr/>
            </a:pPr>
            <a:r>
              <a:rPr kumimoji="0" lang="en-US" cap="none" normalizeH="0" noProof="0">
                <a:ln>
                  <a:noFill/>
                </a:ln>
                <a:solidFill>
                  <a:srgbClr val="000000"/>
                </a:solidFill>
                <a:effectLst/>
                <a:uLnTx/>
                <a:uFillTx/>
                <a:latin typeface="Aptos" panose="020B0004020202020204" pitchFamily="34" charset="0"/>
                <a:sym typeface=""/>
              </a:rPr>
              <a:t>Snyder v. Phelps (2011).</a:t>
            </a:r>
          </a:p>
          <a:p>
            <a:pPr marL="0" marR="0" lvl="0" indent="0" defTabSz="914400" rtl="0" eaLnBrk="1" fontAlgn="base" latinLnBrk="0" hangingPunct="1">
              <a:buClrTx/>
              <a:buSzTx/>
              <a:buFontTx/>
              <a:buNone/>
              <a:tabLst/>
              <a:defRPr/>
            </a:pPr>
            <a:endParaRPr kumimoji="0" lang="en-US" cap="none" normalizeH="0" noProof="0">
              <a:ln>
                <a:noFill/>
              </a:ln>
              <a:solidFill>
                <a:srgbClr val="000000"/>
              </a:solidFill>
              <a:effectLst/>
              <a:uLnTx/>
              <a:uFillTx/>
              <a:latin typeface="Aptos" panose="020B0004020202020204" pitchFamily="34" charset="0"/>
              <a:sym typeface=""/>
            </a:endParaRPr>
          </a:p>
          <a:p>
            <a:pPr marL="0" marR="0" lvl="0" indent="0" defTabSz="914400" rtl="0" eaLnBrk="1" fontAlgn="base" latinLnBrk="0" hangingPunct="1">
              <a:buClrTx/>
              <a:buSzTx/>
              <a:buFontTx/>
              <a:buNone/>
              <a:tabLst/>
              <a:defRPr/>
            </a:pPr>
            <a:r>
              <a:rPr kumimoji="0" lang="en-US" cap="none" normalizeH="0" noProof="0">
                <a:ln>
                  <a:noFill/>
                </a:ln>
                <a:solidFill>
                  <a:srgbClr val="000000"/>
                </a:solidFill>
                <a:effectLst/>
                <a:uLnTx/>
                <a:uFillTx/>
                <a:latin typeface="Aptos" panose="020B0004020202020204" pitchFamily="34" charset="0"/>
                <a:sym typeface=""/>
              </a:rPr>
              <a:t>The Rev. Fred Phelps, the founder of the Kansas-based Westboro Baptist Church, made a career out of being reprehensible to many people. </a:t>
            </a:r>
          </a:p>
          <a:p>
            <a:pPr marL="0" marR="0" lvl="0" indent="0" defTabSz="914400" rtl="0" eaLnBrk="1" fontAlgn="base" latinLnBrk="0" hangingPunct="1">
              <a:buClrTx/>
              <a:buSzTx/>
              <a:buFontTx/>
              <a:buNone/>
              <a:tabLst/>
              <a:defRPr/>
            </a:pPr>
            <a:endParaRPr kumimoji="0" lang="en-US" cap="none" normalizeH="0" noProof="0">
              <a:ln>
                <a:noFill/>
              </a:ln>
              <a:solidFill>
                <a:srgbClr val="000000"/>
              </a:solidFill>
              <a:effectLst/>
              <a:uLnTx/>
              <a:uFillTx/>
              <a:latin typeface="Aptos" panose="020B0004020202020204" pitchFamily="34" charset="0"/>
              <a:sym typeface=""/>
            </a:endParaRPr>
          </a:p>
          <a:p>
            <a:pPr marL="0" marR="0" lvl="0" indent="0" defTabSz="914400" rtl="0" eaLnBrk="1" fontAlgn="base" latinLnBrk="0" hangingPunct="1">
              <a:buClrTx/>
              <a:buSzTx/>
              <a:buFontTx/>
              <a:buNone/>
              <a:tabLst/>
              <a:defRPr/>
            </a:pPr>
            <a:r>
              <a:rPr kumimoji="0" lang="en-US" cap="none" normalizeH="0" noProof="0">
                <a:ln>
                  <a:noFill/>
                </a:ln>
                <a:solidFill>
                  <a:srgbClr val="000000"/>
                </a:solidFill>
                <a:effectLst/>
                <a:uLnTx/>
                <a:uFillTx/>
                <a:latin typeface="Aptos" panose="020B0004020202020204" pitchFamily="34" charset="0"/>
                <a:sym typeface=""/>
              </a:rPr>
              <a:t>Phelps and his followers came to national prominence in 1998 by picketing the funeral of Matthew Shepard, displaying signs that used slurs directed at homosexuals. </a:t>
            </a:r>
          </a:p>
          <a:p>
            <a:pPr marL="0" marR="0" lvl="0" indent="0" defTabSz="914400" rtl="0" eaLnBrk="1" fontAlgn="base" latinLnBrk="0" hangingPunct="1">
              <a:buClrTx/>
              <a:buSzTx/>
              <a:buFontTx/>
              <a:buNone/>
              <a:tabLst/>
              <a:defRPr/>
            </a:pPr>
            <a:endParaRPr kumimoji="0" lang="en-US" cap="none" normalizeH="0" noProof="0">
              <a:ln>
                <a:noFill/>
              </a:ln>
              <a:solidFill>
                <a:srgbClr val="000000"/>
              </a:solidFill>
              <a:effectLst/>
              <a:uLnTx/>
              <a:uFillTx/>
              <a:latin typeface="Aptos" panose="020B0004020202020204" pitchFamily="34" charset="0"/>
              <a:sym typeface=""/>
            </a:endParaRPr>
          </a:p>
          <a:p>
            <a:pPr marL="0" marR="0" lvl="0" indent="0" defTabSz="914400" rtl="0" eaLnBrk="1" fontAlgn="base" latinLnBrk="0" hangingPunct="1">
              <a:buClrTx/>
              <a:buSzTx/>
              <a:buFontTx/>
              <a:buNone/>
              <a:tabLst/>
              <a:defRPr/>
            </a:pPr>
            <a:r>
              <a:rPr kumimoji="0" lang="en-US" cap="none" normalizeH="0" noProof="0">
                <a:ln>
                  <a:noFill/>
                </a:ln>
                <a:solidFill>
                  <a:srgbClr val="000000"/>
                </a:solidFill>
                <a:effectLst/>
                <a:uLnTx/>
                <a:uFillTx/>
                <a:latin typeface="Aptos" panose="020B0004020202020204" pitchFamily="34" charset="0"/>
                <a:sym typeface=""/>
              </a:rPr>
              <a:t>In the wake of nine eleven, church members began demonstrating at military funerals, using similarly incendiary rhetoric.</a:t>
            </a:r>
          </a:p>
          <a:p>
            <a:pPr marL="0" marR="0" lvl="0" indent="0" defTabSz="914400" rtl="0" eaLnBrk="1" fontAlgn="base" latinLnBrk="0" hangingPunct="1">
              <a:buClrTx/>
              <a:buSzTx/>
              <a:buFontTx/>
              <a:buNone/>
              <a:tabLst/>
              <a:defRPr/>
            </a:pPr>
            <a:endParaRPr kumimoji="0" lang="en-US" cap="none" normalizeH="0" noProof="0">
              <a:ln>
                <a:noFill/>
              </a:ln>
              <a:solidFill>
                <a:srgbClr val="000000"/>
              </a:solidFill>
              <a:effectLst/>
              <a:uLnTx/>
              <a:uFillTx/>
              <a:latin typeface="Aptos" panose="020B0004020202020204" pitchFamily="34" charset="0"/>
              <a:sym typeface=""/>
            </a:endParaRPr>
          </a:p>
          <a:p>
            <a:pPr marL="0" marR="0" lvl="0" indent="0" defTabSz="914400" rtl="0" eaLnBrk="1" fontAlgn="base" latinLnBrk="0" hangingPunct="1">
              <a:buClrTx/>
              <a:buSzTx/>
              <a:buFontTx/>
              <a:buNone/>
              <a:tabLst/>
              <a:defRPr/>
            </a:pPr>
            <a:r>
              <a:rPr kumimoji="0" lang="en-US" cap="none" normalizeH="0" noProof="0">
                <a:ln>
                  <a:noFill/>
                </a:ln>
                <a:solidFill>
                  <a:srgbClr val="000000"/>
                </a:solidFill>
                <a:effectLst/>
                <a:uLnTx/>
                <a:uFillTx/>
                <a:latin typeface="Aptos" panose="020B0004020202020204" pitchFamily="34" charset="0"/>
                <a:sym typeface=""/>
              </a:rPr>
              <a:t>In 2006, members of the church demonstrated at the funeral of Lance Cpl. Matthew Snyder, who was killed in Iraq.</a:t>
            </a:r>
          </a:p>
          <a:p>
            <a:pPr marL="0" marR="0" lvl="0" indent="0" defTabSz="914400" rtl="0" eaLnBrk="1" fontAlgn="base" latinLnBrk="0" hangingPunct="1">
              <a:buClrTx/>
              <a:buSzTx/>
              <a:buFontTx/>
              <a:buNone/>
              <a:tabLst/>
              <a:defRPr/>
            </a:pPr>
            <a:endParaRPr kumimoji="0" lang="en-US" cap="none" normalizeH="0" noProof="0">
              <a:ln>
                <a:noFill/>
              </a:ln>
              <a:solidFill>
                <a:srgbClr val="000000"/>
              </a:solidFill>
              <a:effectLst/>
              <a:uLnTx/>
              <a:uFillTx/>
              <a:latin typeface="Aptos" panose="020B0004020202020204" pitchFamily="34" charset="0"/>
              <a:sym typeface=""/>
            </a:endParaRPr>
          </a:p>
          <a:p>
            <a:pPr marL="0" marR="0" lvl="0" indent="0" defTabSz="914400" rtl="0" eaLnBrk="1" fontAlgn="base" latinLnBrk="0" hangingPunct="1">
              <a:buClrTx/>
              <a:buSzTx/>
              <a:buFontTx/>
              <a:buNone/>
              <a:tabLst/>
              <a:defRPr/>
            </a:pPr>
            <a:r>
              <a:rPr kumimoji="0" lang="en-US" cap="none" normalizeH="0" noProof="0">
                <a:ln>
                  <a:noFill/>
                </a:ln>
                <a:solidFill>
                  <a:srgbClr val="000000"/>
                </a:solidFill>
                <a:effectLst/>
                <a:uLnTx/>
                <a:uFillTx/>
                <a:latin typeface="Aptos" panose="020B0004020202020204" pitchFamily="34" charset="0"/>
                <a:sym typeface=""/>
              </a:rPr>
              <a:t>Snyder's family sued Westboro and Phelps for intentional infliction of emotional distress, and the case began making its way through the legal system.</a:t>
            </a:r>
          </a:p>
          <a:p>
            <a:pPr marL="0" marR="0" lvl="0" indent="0" defTabSz="914400" rtl="0" eaLnBrk="1" fontAlgn="base" latinLnBrk="0" hangingPunct="1">
              <a:buClrTx/>
              <a:buSzTx/>
              <a:buFontTx/>
              <a:buNone/>
              <a:tabLst/>
              <a:defRPr/>
            </a:pPr>
            <a:r>
              <a:rPr kumimoji="0" lang="en-US" cap="none" normalizeH="0" noProof="0">
                <a:ln>
                  <a:noFill/>
                </a:ln>
                <a:solidFill>
                  <a:srgbClr val="000000"/>
                </a:solidFill>
                <a:effectLst/>
                <a:uLnTx/>
                <a:uFillTx/>
                <a:latin typeface="Aptos" panose="020B0004020202020204" pitchFamily="34" charset="0"/>
                <a:sym typeface=""/>
              </a:rPr>
              <a:t>In an 8-1 ruling, the U.S. Supreme Court upheld Westboro's right to picket. </a:t>
            </a:r>
          </a:p>
          <a:p>
            <a:pPr marL="0" marR="0" lvl="0" indent="0" defTabSz="914400" rtl="0" eaLnBrk="1" fontAlgn="base" latinLnBrk="0" hangingPunct="1">
              <a:buClrTx/>
              <a:buSzTx/>
              <a:buFontTx/>
              <a:buNone/>
              <a:tabLst/>
              <a:defRPr/>
            </a:pPr>
            <a:endParaRPr kumimoji="0" lang="en-US" cap="none" normalizeH="0" noProof="0">
              <a:ln>
                <a:noFill/>
              </a:ln>
              <a:solidFill>
                <a:srgbClr val="000000"/>
              </a:solidFill>
              <a:effectLst/>
              <a:uLnTx/>
              <a:uFillTx/>
              <a:latin typeface="Aptos" panose="020B0004020202020204" pitchFamily="34" charset="0"/>
              <a:sym typeface=""/>
            </a:endParaRPr>
          </a:p>
          <a:p>
            <a:pPr marL="0" marR="0" lvl="0" indent="0" defTabSz="914400" rtl="0" eaLnBrk="1" fontAlgn="base" latinLnBrk="0" hangingPunct="1">
              <a:buClrTx/>
              <a:buSzTx/>
              <a:buFontTx/>
              <a:buNone/>
              <a:tabLst/>
              <a:defRPr/>
            </a:pPr>
            <a:r>
              <a:rPr kumimoji="0" lang="en-US" cap="none" normalizeH="0" noProof="0">
                <a:ln>
                  <a:noFill/>
                </a:ln>
                <a:solidFill>
                  <a:srgbClr val="000000"/>
                </a:solidFill>
                <a:effectLst/>
                <a:uLnTx/>
                <a:uFillTx/>
                <a:latin typeface="Aptos" panose="020B0004020202020204" pitchFamily="34" charset="0"/>
                <a:sym typeface=""/>
              </a:rPr>
              <a:t>While acknowledging that Westboro's "contribution to public discourse may be negligible," Chief Justice John Roberts' ruling rested in existing U.S. hate speech precedent: "Simply put, the church members had the right to be where they were." </a:t>
            </a:r>
          </a:p>
          <a:p>
            <a:endParaRPr lang="en-US" dirty="0">
              <a:solidFill>
                <a:srgbClr val="000000"/>
              </a:solidFill>
              <a:latin typeface="Aptos" panose="020B0004020202020204" pitchFamily="34" charset="0"/>
              <a:sym typeface=""/>
            </a:endParaRPr>
          </a:p>
        </p:txBody>
      </p:sp>
      <p:sp>
        <p:nvSpPr>
          <p:cNvPr id="4" name="Slide Number Placeholder 3"/>
          <p:cNvSpPr>
            <a:spLocks noGrp="1"/>
          </p:cNvSpPr>
          <p:nvPr>
            <p:ph type="sldNum" sz="quarter" idx="5"/>
          </p:nvPr>
        </p:nvSpPr>
        <p:spPr/>
        <p:txBody>
          <a:bodyPr/>
          <a:lstStyle/>
          <a:p>
            <a:fld id="{D5EFDD04-AEDE-4845-8D62-C52E4A48AECF}" type="slidenum">
              <a:rPr lang="en-US" smtClean="0"/>
              <a:t>37</a:t>
            </a:fld>
            <a:endParaRPr lang="en-US"/>
          </a:p>
        </p:txBody>
      </p:sp>
    </p:spTree>
    <p:extLst>
      <p:ext uri="{BB962C8B-B14F-4D97-AF65-F5344CB8AC3E}">
        <p14:creationId xmlns:p14="http://schemas.microsoft.com/office/powerpoint/2010/main" val="3285296383"/>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solidFill>
                  <a:srgbClr val="000000"/>
                </a:solidFill>
                <a:latin typeface="Aptos" panose="020B0004020202020204" pitchFamily="34" charset="0"/>
                <a:sym typeface=""/>
              </a:rPr>
              <a:t>As noted in the chart, the majority of hate crimes in New Mexico are associated with race, ethnicity and ancestry.</a:t>
            </a:r>
            <a:endParaRPr lang="en-US" dirty="0">
              <a:solidFill>
                <a:srgbClr val="000000"/>
              </a:solidFill>
              <a:latin typeface="Aptos" panose="020B0004020202020204" pitchFamily="34" charset="0"/>
              <a:sym typeface=""/>
            </a:endParaRPr>
          </a:p>
        </p:txBody>
      </p:sp>
      <p:sp>
        <p:nvSpPr>
          <p:cNvPr id="4" name="Slide Number Placeholder 3"/>
          <p:cNvSpPr>
            <a:spLocks noGrp="1"/>
          </p:cNvSpPr>
          <p:nvPr>
            <p:ph type="sldNum" sz="quarter" idx="5"/>
          </p:nvPr>
        </p:nvSpPr>
        <p:spPr/>
        <p:txBody>
          <a:bodyPr/>
          <a:lstStyle/>
          <a:p>
            <a:fld id="{D5EFDD04-AEDE-4845-8D62-C52E4A48AECF}" type="slidenum">
              <a:rPr lang="en-US" smtClean="0"/>
              <a:t>38</a:t>
            </a:fld>
            <a:endParaRPr lang="en-US"/>
          </a:p>
        </p:txBody>
      </p:sp>
    </p:spTree>
    <p:extLst>
      <p:ext uri="{BB962C8B-B14F-4D97-AF65-F5344CB8AC3E}">
        <p14:creationId xmlns:p14="http://schemas.microsoft.com/office/powerpoint/2010/main" val="3917675229"/>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solidFill>
                  <a:srgbClr val="000000"/>
                </a:solidFill>
                <a:latin typeface="Aptos" panose="020B0004020202020204" pitchFamily="34" charset="0"/>
                <a:sym typeface=""/>
              </a:rPr>
              <a:t>In the next two slides you can see how New Mexico compares to other states regarding hate crime laws. Note that Georgia, Indiana, Utah, and Wyoming do not have any hate crime laws in their state.   </a:t>
            </a:r>
          </a:p>
        </p:txBody>
      </p:sp>
      <p:sp>
        <p:nvSpPr>
          <p:cNvPr id="4" name="Slide Number Placeholder 3"/>
          <p:cNvSpPr>
            <a:spLocks noGrp="1"/>
          </p:cNvSpPr>
          <p:nvPr>
            <p:ph type="sldNum" sz="quarter" idx="5"/>
          </p:nvPr>
        </p:nvSpPr>
        <p:spPr/>
        <p:txBody>
          <a:bodyPr/>
          <a:lstStyle/>
          <a:p>
            <a:fld id="{D5EFDD04-AEDE-4845-8D62-C52E4A48AECF}" type="slidenum">
              <a:rPr lang="en-US" smtClean="0"/>
              <a:t>39</a:t>
            </a:fld>
            <a:endParaRPr lang="en-US"/>
          </a:p>
        </p:txBody>
      </p:sp>
    </p:spTree>
    <p:extLst>
      <p:ext uri="{BB962C8B-B14F-4D97-AF65-F5344CB8AC3E}">
        <p14:creationId xmlns:p14="http://schemas.microsoft.com/office/powerpoint/2010/main" val="2825107950"/>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At this time, New Mexico does not have a penalty enhancement for crimes motivated by political affiliation, but that is a trend states are leaning towards.</a:t>
            </a:r>
          </a:p>
        </p:txBody>
      </p:sp>
      <p:sp>
        <p:nvSpPr>
          <p:cNvPr id="4" name="Slide Number Placeholder 3"/>
          <p:cNvSpPr>
            <a:spLocks noGrp="1"/>
          </p:cNvSpPr>
          <p:nvPr>
            <p:ph type="sldNum" sz="quarter" idx="5"/>
          </p:nvPr>
        </p:nvSpPr>
        <p:spPr/>
        <p:txBody>
          <a:bodyPr/>
          <a:lstStyle/>
          <a:p>
            <a:fld id="{D5EFDD04-AEDE-4845-8D62-C52E4A48AECF}" type="slidenum">
              <a:rPr lang="en-US" smtClean="0"/>
              <a:t>40</a:t>
            </a:fld>
            <a:endParaRPr lang="en-US"/>
          </a:p>
        </p:txBody>
      </p:sp>
    </p:spTree>
    <p:extLst>
      <p:ext uri="{BB962C8B-B14F-4D97-AF65-F5344CB8AC3E}">
        <p14:creationId xmlns:p14="http://schemas.microsoft.com/office/powerpoint/2010/main" val="2162636697"/>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EA902C0-F769-A534-7959-DF1705DC342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E13F80C-DE7D-6059-4A1E-A29760756B2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1BF7CC5-92D9-67A4-325F-5DE5F6A54A4D}"/>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strike="noStrike" kern="1200" cap="none" spc="0" normalizeH="0" baseline="0" noProof="0" dirty="0">
                <a:ln>
                  <a:noFill/>
                </a:ln>
                <a:solidFill>
                  <a:schemeClr val="bg1"/>
                </a:solidFill>
                <a:effectLst/>
                <a:uLnTx/>
                <a:uFillTx/>
                <a:latin typeface="Calibri"/>
                <a:ea typeface="+mn-ea"/>
                <a:cs typeface="+mn-cs"/>
              </a:rPr>
              <a:t>HATE CRIMES in New Mexico </a:t>
            </a:r>
            <a:endParaRPr lang="en-US" sz="2400" dirty="0">
              <a:solidFill>
                <a:schemeClr val="bg1"/>
              </a:solidFill>
              <a:latin typeface="Montserrat Semi-Bold"/>
              <a:ea typeface="Montserrat Semi-Bold"/>
              <a:cs typeface="Montserrat Semi-Bold"/>
              <a:sym typeface="Montserrat Semi-Bold"/>
            </a:endParaRPr>
          </a:p>
          <a:p>
            <a:endParaRPr lang="en-US" dirty="0"/>
          </a:p>
          <a:p>
            <a:r>
              <a:rPr lang="en-US" sz="1200" dirty="0">
                <a:solidFill>
                  <a:schemeClr val="bg1"/>
                </a:solidFill>
              </a:rPr>
              <a:t>May 18, 2021 - A University of New Mexico student said he was beaten so badly he had to be hospitalized, all because he is Jewish. Now, the Albuquerque Police Department, the District Attorney’s Office, and the FBI are involved. The DA’s Office said they are extremely concerned about the possibility that this was motivated by anti-Semitism.</a:t>
            </a:r>
          </a:p>
          <a:p>
            <a:endParaRPr lang="en-US" sz="1200" dirty="0">
              <a:solidFill>
                <a:schemeClr val="bg1"/>
              </a:solidFill>
            </a:endParaRPr>
          </a:p>
          <a:p>
            <a:r>
              <a:rPr lang="en-US" sz="1200" dirty="0">
                <a:solidFill>
                  <a:schemeClr val="bg1"/>
                </a:solidFill>
              </a:rPr>
              <a:t>A UNM student said he was attacked, punched, and kicked at a party at an apartment at The View, formerly known as The Cottages, Friday night. According to the incident report, it is believed to be motivated by hate. Roni </a:t>
            </a:r>
            <a:r>
              <a:rPr lang="en-US" sz="1200" dirty="0" err="1">
                <a:solidFill>
                  <a:schemeClr val="bg1"/>
                </a:solidFill>
              </a:rPr>
              <a:t>Saponar</a:t>
            </a:r>
            <a:r>
              <a:rPr lang="en-US" sz="1200" dirty="0">
                <a:solidFill>
                  <a:schemeClr val="bg1"/>
                </a:solidFill>
              </a:rPr>
              <a:t> said he was wearing a shirt that said “JUST JEW IT” that night; He said he is Jewish. The report stated that </a:t>
            </a:r>
            <a:r>
              <a:rPr lang="en-US" sz="1200" dirty="0" err="1">
                <a:solidFill>
                  <a:schemeClr val="bg1"/>
                </a:solidFill>
              </a:rPr>
              <a:t>Saponar</a:t>
            </a:r>
            <a:r>
              <a:rPr lang="en-US" sz="1200" dirty="0">
                <a:solidFill>
                  <a:schemeClr val="bg1"/>
                </a:solidFill>
              </a:rPr>
              <a:t> began walking to the restroom before being pushed and hit from behind. Approximately six males began punching and kicking him while using several anti-Semitic slurs according to the report.</a:t>
            </a:r>
          </a:p>
          <a:p>
            <a:endParaRPr lang="en-US" sz="1200" dirty="0">
              <a:solidFill>
                <a:schemeClr val="bg1"/>
              </a:solidFill>
            </a:endParaRPr>
          </a:p>
          <a:p>
            <a:r>
              <a:rPr lang="en-US" sz="1200" dirty="0">
                <a:solidFill>
                  <a:schemeClr val="bg1"/>
                </a:solidFill>
              </a:rPr>
              <a:t>The report also said that </a:t>
            </a:r>
            <a:r>
              <a:rPr lang="en-US" sz="1200" dirty="0" err="1">
                <a:solidFill>
                  <a:schemeClr val="bg1"/>
                </a:solidFill>
              </a:rPr>
              <a:t>Saponar</a:t>
            </a:r>
            <a:r>
              <a:rPr lang="en-US" sz="1200" dirty="0">
                <a:solidFill>
                  <a:schemeClr val="bg1"/>
                </a:solidFill>
              </a:rPr>
              <a:t> is Israeli and was informed by a friend that the males who battered him were Palestinian and took issue with his religious beliefs. The Anti-Defamation League, an organization that aims to stop anti-Semitism, has been in touch with </a:t>
            </a:r>
            <a:r>
              <a:rPr lang="en-US" sz="1200" dirty="0" err="1">
                <a:solidFill>
                  <a:schemeClr val="bg1"/>
                </a:solidFill>
              </a:rPr>
              <a:t>Saponar</a:t>
            </a:r>
            <a:r>
              <a:rPr lang="en-US" sz="1200" dirty="0">
                <a:solidFill>
                  <a:schemeClr val="bg1"/>
                </a:solidFill>
              </a:rPr>
              <a:t> and his family</a:t>
            </a:r>
            <a:r>
              <a:rPr lang="en-US" sz="1600" dirty="0">
                <a:solidFill>
                  <a:schemeClr val="bg1"/>
                </a:solidFill>
              </a:rPr>
              <a:t>.</a:t>
            </a:r>
          </a:p>
          <a:p>
            <a:endParaRPr lang="en-US" dirty="0"/>
          </a:p>
        </p:txBody>
      </p:sp>
      <p:sp>
        <p:nvSpPr>
          <p:cNvPr id="4" name="Slide Number Placeholder 3">
            <a:extLst>
              <a:ext uri="{FF2B5EF4-FFF2-40B4-BE49-F238E27FC236}">
                <a16:creationId xmlns:a16="http://schemas.microsoft.com/office/drawing/2014/main" id="{AAC61324-9234-0C78-9B50-C4C33603FAA3}"/>
              </a:ext>
            </a:extLst>
          </p:cNvPr>
          <p:cNvSpPr>
            <a:spLocks noGrp="1"/>
          </p:cNvSpPr>
          <p:nvPr>
            <p:ph type="sldNum" sz="quarter" idx="5"/>
          </p:nvPr>
        </p:nvSpPr>
        <p:spPr/>
        <p:txBody>
          <a:bodyPr/>
          <a:lstStyle/>
          <a:p>
            <a:fld id="{D5EFDD04-AEDE-4845-8D62-C52E4A48AECF}" type="slidenum">
              <a:rPr lang="en-US" smtClean="0"/>
              <a:t>41</a:t>
            </a:fld>
            <a:endParaRPr lang="en-US"/>
          </a:p>
        </p:txBody>
      </p:sp>
    </p:spTree>
    <p:extLst>
      <p:ext uri="{BB962C8B-B14F-4D97-AF65-F5344CB8AC3E}">
        <p14:creationId xmlns:p14="http://schemas.microsoft.com/office/powerpoint/2010/main" val="2486157603"/>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5EFDD04-AEDE-4845-8D62-C52E4A48AECF}" type="slidenum">
              <a:rPr lang="en-US" smtClean="0"/>
              <a:t>42</a:t>
            </a:fld>
            <a:endParaRPr lang="en-US"/>
          </a:p>
        </p:txBody>
      </p:sp>
    </p:spTree>
    <p:extLst>
      <p:ext uri="{BB962C8B-B14F-4D97-AF65-F5344CB8AC3E}">
        <p14:creationId xmlns:p14="http://schemas.microsoft.com/office/powerpoint/2010/main" val="3896689761"/>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E20A141-0982-B80E-AC0E-AFFA81B9905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03A2809-03F5-3ED8-F84E-5364D910802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F3C0EA7-670C-D551-A9A7-FE6DCBA0AFC1}"/>
              </a:ext>
            </a:extLst>
          </p:cNvPr>
          <p:cNvSpPr>
            <a:spLocks noGrp="1"/>
          </p:cNvSpPr>
          <p:nvPr>
            <p:ph type="body" idx="1"/>
          </p:nvPr>
        </p:nvSpPr>
        <p:spPr/>
        <p:txBody>
          <a:bodyPr/>
          <a:lstStyle/>
          <a:p>
            <a:pPr marL="0" marR="0" lvl="0" indent="0" defTabSz="914400" rtl="0" eaLnBrk="1" fontAlgn="auto" latinLnBrk="0" hangingPunct="1">
              <a:buClrTx/>
              <a:buSzTx/>
              <a:buFontTx/>
              <a:buNone/>
              <a:tabLst/>
              <a:defRPr/>
            </a:pPr>
            <a:r>
              <a:rPr kumimoji="0" lang="en-US" cap="none" normalizeH="0" noProof="0">
                <a:ln>
                  <a:noFill/>
                </a:ln>
                <a:solidFill>
                  <a:srgbClr val="000000"/>
                </a:solidFill>
                <a:effectLst/>
                <a:uLnTx/>
                <a:uFillTx/>
                <a:latin typeface="Aptos" panose="020B0004020202020204" pitchFamily="34" charset="0"/>
                <a:sym typeface=""/>
              </a:rPr>
              <a:t>News Item: Hate Crimes in Farmington.</a:t>
            </a:r>
          </a:p>
          <a:p>
            <a:pPr marL="0" marR="0" lvl="0" indent="0" defTabSz="914400" rtl="0" eaLnBrk="1" fontAlgn="auto" latinLnBrk="0" hangingPunct="1">
              <a:buClrTx/>
              <a:buSzTx/>
              <a:buFontTx/>
              <a:buNone/>
              <a:tabLst/>
              <a:defRPr/>
            </a:pPr>
            <a:endParaRPr kumimoji="0" lang="en-US" cap="none" normalizeH="0" noProof="0">
              <a:ln>
                <a:noFill/>
              </a:ln>
              <a:solidFill>
                <a:srgbClr val="000000"/>
              </a:solidFill>
              <a:effectLst/>
              <a:uLnTx/>
              <a:uFillTx/>
              <a:latin typeface="Aptos" panose="020B0004020202020204" pitchFamily="34" charset="0"/>
              <a:sym typeface=""/>
            </a:endParaRPr>
          </a:p>
          <a:p>
            <a:pPr marL="0" marR="0" lvl="0" indent="0" defTabSz="914400" rtl="0" eaLnBrk="1" fontAlgn="auto" latinLnBrk="0" hangingPunct="1">
              <a:buClrTx/>
              <a:buSzTx/>
              <a:buFontTx/>
              <a:buNone/>
              <a:tabLst/>
              <a:defRPr/>
            </a:pPr>
            <a:r>
              <a:rPr kumimoji="0" lang="en-US" cap="none" normalizeH="0" noProof="0">
                <a:ln>
                  <a:noFill/>
                </a:ln>
                <a:solidFill>
                  <a:srgbClr val="000000"/>
                </a:solidFill>
                <a:effectLst/>
                <a:uLnTx/>
                <a:uFillTx/>
                <a:latin typeface="Aptos" panose="020B0004020202020204" pitchFamily="34" charset="0"/>
                <a:sym typeface=""/>
              </a:rPr>
              <a:t>Two white men who were charged with beating up and robbing a Navajo man were sentenced.  There was no proof of a hate crime for the 21-year-old, and he was given three years.  But it was a different story for the nineteen-year-old who admitted he was motivated by hate.  He was found guilty of violating the Hate Crimes Act.  He was sentenced to seven years at the State Penitentiary.  Albuquerque Journal, April 18, 2007, and July 19, 2007. </a:t>
            </a:r>
          </a:p>
          <a:p>
            <a:endParaRPr lang="en-US" dirty="0">
              <a:solidFill>
                <a:srgbClr val="000000"/>
              </a:solidFill>
              <a:latin typeface="Aptos" panose="020B0004020202020204" pitchFamily="34" charset="0"/>
              <a:sym typeface=""/>
            </a:endParaRPr>
          </a:p>
        </p:txBody>
      </p:sp>
      <p:sp>
        <p:nvSpPr>
          <p:cNvPr id="4" name="Slide Number Placeholder 3">
            <a:extLst>
              <a:ext uri="{FF2B5EF4-FFF2-40B4-BE49-F238E27FC236}">
                <a16:creationId xmlns:a16="http://schemas.microsoft.com/office/drawing/2014/main" id="{E3DC0642-3034-A332-D4E1-68D85185CA4D}"/>
              </a:ext>
            </a:extLst>
          </p:cNvPr>
          <p:cNvSpPr>
            <a:spLocks noGrp="1"/>
          </p:cNvSpPr>
          <p:nvPr>
            <p:ph type="sldNum" sz="quarter" idx="5"/>
          </p:nvPr>
        </p:nvSpPr>
        <p:spPr/>
        <p:txBody>
          <a:bodyPr/>
          <a:lstStyle/>
          <a:p>
            <a:fld id="{D5EFDD04-AEDE-4845-8D62-C52E4A48AECF}" type="slidenum">
              <a:rPr lang="en-US" smtClean="0"/>
              <a:t>43</a:t>
            </a:fld>
            <a:endParaRPr lang="en-US"/>
          </a:p>
        </p:txBody>
      </p:sp>
    </p:spTree>
    <p:extLst>
      <p:ext uri="{BB962C8B-B14F-4D97-AF65-F5344CB8AC3E}">
        <p14:creationId xmlns:p14="http://schemas.microsoft.com/office/powerpoint/2010/main" val="1408056470"/>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Disabled child with swastika shaved into head</a:t>
            </a:r>
          </a:p>
        </p:txBody>
      </p:sp>
      <p:sp>
        <p:nvSpPr>
          <p:cNvPr id="4" name="Slide Number Placeholder 3"/>
          <p:cNvSpPr>
            <a:spLocks noGrp="1"/>
          </p:cNvSpPr>
          <p:nvPr>
            <p:ph type="sldNum" sz="quarter" idx="5"/>
          </p:nvPr>
        </p:nvSpPr>
        <p:spPr/>
        <p:txBody>
          <a:bodyPr/>
          <a:lstStyle/>
          <a:p>
            <a:fld id="{D5EFDD04-AEDE-4845-8D62-C52E4A48AECF}" type="slidenum">
              <a:rPr lang="en-US" smtClean="0"/>
              <a:t>44</a:t>
            </a:fld>
            <a:endParaRPr lang="en-US"/>
          </a:p>
        </p:txBody>
      </p:sp>
    </p:spTree>
    <p:extLst>
      <p:ext uri="{BB962C8B-B14F-4D97-AF65-F5344CB8AC3E}">
        <p14:creationId xmlns:p14="http://schemas.microsoft.com/office/powerpoint/2010/main" val="1239080127"/>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defTabSz="914400" rtl="0" eaLnBrk="1" fontAlgn="auto" latinLnBrk="0" hangingPunct="1">
              <a:buClrTx/>
              <a:buSzTx/>
              <a:buFontTx/>
              <a:buNone/>
              <a:tabLst/>
              <a:defRPr/>
            </a:pPr>
            <a:r>
              <a:rPr lang="en-US">
                <a:solidFill>
                  <a:srgbClr val="000000"/>
                </a:solidFill>
                <a:latin typeface="Aptos" panose="020B0004020202020204" pitchFamily="34" charset="0"/>
                <a:sym typeface=""/>
              </a:rPr>
              <a:t>A Las Cruces Man was Sentenced to 1 Year in Prison for Threatening a U.S. Congresswoman.</a:t>
            </a:r>
          </a:p>
          <a:p>
            <a:pPr marL="0" marR="0" lvl="0" indent="0" defTabSz="914400" rtl="0" eaLnBrk="1" fontAlgn="auto" latinLnBrk="0" hangingPunct="1">
              <a:buClrTx/>
              <a:buSzTx/>
              <a:buFontTx/>
              <a:buNone/>
              <a:tabLst/>
              <a:defRPr/>
            </a:pPr>
            <a:endParaRPr lang="en-US">
              <a:solidFill>
                <a:srgbClr val="000000"/>
              </a:solidFill>
              <a:latin typeface="Aptos" panose="020B0004020202020204" pitchFamily="34" charset="0"/>
              <a:sym typeface=""/>
            </a:endParaRPr>
          </a:p>
          <a:p>
            <a:pPr marL="0" marR="0" lvl="0" indent="0" defTabSz="914400" rtl="0" eaLnBrk="1" fontAlgn="auto" latinLnBrk="0" hangingPunct="1">
              <a:buClrTx/>
              <a:buSzTx/>
              <a:buFontTx/>
              <a:buNone/>
              <a:tabLst/>
              <a:defRPr/>
            </a:pPr>
            <a:endParaRPr lang="en-US">
              <a:solidFill>
                <a:srgbClr val="000000"/>
              </a:solidFill>
              <a:latin typeface="Aptos" panose="020B0004020202020204" pitchFamily="34" charset="0"/>
              <a:sym typeface=""/>
            </a:endParaRPr>
          </a:p>
          <a:p>
            <a:pPr marL="0" marR="0" lvl="0" indent="0" defTabSz="914400" rtl="0" eaLnBrk="1" fontAlgn="auto" latinLnBrk="0" hangingPunct="1">
              <a:buClrTx/>
              <a:buSzTx/>
              <a:buFontTx/>
              <a:buNone/>
              <a:tabLst/>
              <a:defRPr/>
            </a:pPr>
            <a:r>
              <a:rPr lang="en-US">
                <a:solidFill>
                  <a:srgbClr val="000000"/>
                </a:solidFill>
                <a:latin typeface="Aptos" panose="020B0004020202020204" pitchFamily="34" charset="0"/>
                <a:sym typeface=""/>
              </a:rPr>
              <a:t>ALBUQUERQUE – Alexander M.M. Uballez, United States Attorney for the District of New Mexico, and Raul Bujanda, Special Agent in Charge of the Federal Bureau of Investigation’s Albuquerque Field Office, announced today that Michael David Fox was sentenced to 1 year and 1 day in prison and ordered to pay a $4,000 fine. Fox, 60, of Las Cruces, pleaded guilty to interstate transmission of threatening communication on Sept. 20, 2023.</a:t>
            </a:r>
          </a:p>
          <a:p>
            <a:pPr marL="0" marR="0" lvl="0" indent="0" defTabSz="914400" rtl="0" eaLnBrk="1" fontAlgn="auto" latinLnBrk="0" hangingPunct="1">
              <a:buClrTx/>
              <a:buSzTx/>
              <a:buFontTx/>
              <a:buNone/>
              <a:tabLst/>
              <a:defRPr/>
            </a:pPr>
            <a:endParaRPr lang="en-US">
              <a:solidFill>
                <a:srgbClr val="000000"/>
              </a:solidFill>
              <a:latin typeface="Aptos" panose="020B0004020202020204" pitchFamily="34" charset="0"/>
              <a:sym typeface=""/>
            </a:endParaRPr>
          </a:p>
          <a:p>
            <a:pPr marL="0" marR="0" lvl="0" indent="0" defTabSz="914400" rtl="0" eaLnBrk="1" fontAlgn="auto" latinLnBrk="0" hangingPunct="1">
              <a:buClrTx/>
              <a:buSzTx/>
              <a:buFontTx/>
              <a:buNone/>
              <a:tabLst/>
              <a:defRPr/>
            </a:pPr>
            <a:r>
              <a:rPr lang="en-US">
                <a:solidFill>
                  <a:srgbClr val="000000"/>
                </a:solidFill>
                <a:latin typeface="Aptos" panose="020B0004020202020204" pitchFamily="34" charset="0"/>
                <a:sym typeface=""/>
              </a:rPr>
              <a:t>According to court documents, on May 18, 2023, Fox left a voicemail for the office of a congresswoman for the District of Texas, calling her a “tranny and a pedophile” and threatening to “put a bullet” in her face. Law enforcement was able to trace the call to Fox.</a:t>
            </a:r>
          </a:p>
          <a:p>
            <a:pPr marL="0" marR="0" lvl="0" indent="0" defTabSz="914400" rtl="0" eaLnBrk="1" fontAlgn="auto" latinLnBrk="0" hangingPunct="1">
              <a:buClrTx/>
              <a:buSzTx/>
              <a:buFontTx/>
              <a:buNone/>
              <a:tabLst/>
              <a:defRPr/>
            </a:pPr>
            <a:endParaRPr lang="en-US">
              <a:solidFill>
                <a:srgbClr val="000000"/>
              </a:solidFill>
              <a:latin typeface="Aptos" panose="020B0004020202020204" pitchFamily="34" charset="0"/>
              <a:sym typeface=""/>
            </a:endParaRPr>
          </a:p>
          <a:p>
            <a:pPr marL="0" marR="0" lvl="0" indent="0" defTabSz="914400" rtl="0" eaLnBrk="1" fontAlgn="auto" latinLnBrk="0" hangingPunct="1">
              <a:buClrTx/>
              <a:buSzTx/>
              <a:buFontTx/>
              <a:buNone/>
              <a:tabLst/>
              <a:defRPr/>
            </a:pPr>
            <a:r>
              <a:rPr lang="en-US">
                <a:solidFill>
                  <a:srgbClr val="000000"/>
                </a:solidFill>
                <a:latin typeface="Aptos" panose="020B0004020202020204" pitchFamily="34" charset="0"/>
                <a:sym typeface=""/>
              </a:rPr>
              <a:t>On May 26, 2023, Special Agents from the Federal Bureau of Investigation interviewed Fox at his residence in Las Cruces, and he admitted to making the threat. Fox claimed to believe that transgender individuals had infiltrated the government and other institutions and that he was part of a movement aimed at “eradicating” those people.</a:t>
            </a:r>
          </a:p>
          <a:p>
            <a:pPr marL="0" marR="0" lvl="0" indent="0" defTabSz="914400" rtl="0" eaLnBrk="1" fontAlgn="auto" latinLnBrk="0" hangingPunct="1">
              <a:buClrTx/>
              <a:buSzTx/>
              <a:buFontTx/>
              <a:buNone/>
              <a:tabLst/>
              <a:defRPr/>
            </a:pPr>
            <a:endParaRPr lang="en-US">
              <a:solidFill>
                <a:srgbClr val="000000"/>
              </a:solidFill>
              <a:latin typeface="Aptos" panose="020B0004020202020204" pitchFamily="34" charset="0"/>
              <a:sym typeface=""/>
            </a:endParaRPr>
          </a:p>
          <a:p>
            <a:pPr marL="0" marR="0" lvl="0" indent="0" defTabSz="914400" rtl="0" eaLnBrk="1" fontAlgn="auto" latinLnBrk="0" hangingPunct="1">
              <a:buClrTx/>
              <a:buSzTx/>
              <a:buFontTx/>
              <a:buNone/>
              <a:tabLst/>
              <a:defRPr/>
            </a:pPr>
            <a:r>
              <a:rPr lang="en-US">
                <a:solidFill>
                  <a:srgbClr val="000000"/>
                </a:solidFill>
                <a:latin typeface="Aptos" panose="020B0004020202020204" pitchFamily="34" charset="0"/>
                <a:sym typeface=""/>
              </a:rPr>
              <a:t>At sentencing, the court found that Fox intentionally selected the congresswoman as a victim because he mistakenly believed she was transgender. Therefore, the court applied a hate crime motivation enhancement to his sentence.</a:t>
            </a:r>
          </a:p>
          <a:p>
            <a:pPr marL="0" marR="0" lvl="0" indent="0" defTabSz="914400" rtl="0" eaLnBrk="1" fontAlgn="auto" latinLnBrk="0" hangingPunct="1">
              <a:buClrTx/>
              <a:buSzTx/>
              <a:buFontTx/>
              <a:buNone/>
              <a:tabLst/>
              <a:defRPr/>
            </a:pPr>
            <a:endParaRPr lang="en-US">
              <a:solidFill>
                <a:srgbClr val="000000"/>
              </a:solidFill>
              <a:latin typeface="Aptos" panose="020B0004020202020204" pitchFamily="34" charset="0"/>
              <a:sym typeface=""/>
            </a:endParaRPr>
          </a:p>
          <a:p>
            <a:pPr marL="0" marR="0" lvl="0" indent="0" defTabSz="914400" rtl="0" eaLnBrk="1" fontAlgn="auto" latinLnBrk="0" hangingPunct="1">
              <a:buClrTx/>
              <a:buSzTx/>
              <a:buFontTx/>
              <a:buNone/>
              <a:tabLst/>
              <a:defRPr/>
            </a:pPr>
            <a:r>
              <a:rPr lang="en-US">
                <a:solidFill>
                  <a:srgbClr val="000000"/>
                </a:solidFill>
                <a:latin typeface="Aptos" panose="020B0004020202020204" pitchFamily="34" charset="0"/>
                <a:sym typeface=""/>
              </a:rPr>
              <a:t>In his plea agreement, Fox acknowledged that he was not intoxicated or under the influence of drugs when he made the call and that he was not merely making a political argument, idle talk, an exaggeration, or a joke.</a:t>
            </a:r>
          </a:p>
          <a:p>
            <a:pPr marL="0" marR="0" lvl="0" indent="0" defTabSz="914400" rtl="0" eaLnBrk="1" fontAlgn="auto" latinLnBrk="0" hangingPunct="1">
              <a:buClrTx/>
              <a:buSzTx/>
              <a:buFontTx/>
              <a:buNone/>
              <a:tabLst/>
              <a:defRPr/>
            </a:pPr>
            <a:endParaRPr lang="en-US">
              <a:solidFill>
                <a:srgbClr val="000000"/>
              </a:solidFill>
              <a:latin typeface="Aptos" panose="020B0004020202020204" pitchFamily="34" charset="0"/>
              <a:sym typeface=""/>
            </a:endParaRPr>
          </a:p>
          <a:p>
            <a:pPr marL="0" marR="0" lvl="0" indent="0" defTabSz="914400" rtl="0" eaLnBrk="1" fontAlgn="auto" latinLnBrk="0" hangingPunct="1">
              <a:buClrTx/>
              <a:buSzTx/>
              <a:buFontTx/>
              <a:buNone/>
              <a:tabLst/>
              <a:defRPr/>
            </a:pPr>
            <a:r>
              <a:rPr lang="en-US">
                <a:solidFill>
                  <a:srgbClr val="000000"/>
                </a:solidFill>
                <a:latin typeface="Aptos" panose="020B0004020202020204" pitchFamily="34" charset="0"/>
                <a:sym typeface=""/>
              </a:rPr>
              <a:t>Upon his release from prison, Fox will be subject to 3 years of supervised probation.</a:t>
            </a:r>
          </a:p>
          <a:p>
            <a:endParaRPr lang="en-US" dirty="0">
              <a:solidFill>
                <a:srgbClr val="000000"/>
              </a:solidFill>
              <a:latin typeface="Aptos" panose="020B0004020202020204" pitchFamily="34" charset="0"/>
              <a:sym typeface=""/>
            </a:endParaRPr>
          </a:p>
        </p:txBody>
      </p:sp>
      <p:sp>
        <p:nvSpPr>
          <p:cNvPr id="4" name="Slide Number Placeholder 3"/>
          <p:cNvSpPr>
            <a:spLocks noGrp="1"/>
          </p:cNvSpPr>
          <p:nvPr>
            <p:ph type="sldNum" sz="quarter" idx="5"/>
          </p:nvPr>
        </p:nvSpPr>
        <p:spPr/>
        <p:txBody>
          <a:bodyPr/>
          <a:lstStyle/>
          <a:p>
            <a:fld id="{D5EFDD04-AEDE-4845-8D62-C52E4A48AECF}" type="slidenum">
              <a:rPr lang="en-US" smtClean="0"/>
              <a:t>45</a:t>
            </a:fld>
            <a:endParaRPr lang="en-US"/>
          </a:p>
        </p:txBody>
      </p:sp>
    </p:spTree>
    <p:extLst>
      <p:ext uri="{BB962C8B-B14F-4D97-AF65-F5344CB8AC3E}">
        <p14:creationId xmlns:p14="http://schemas.microsoft.com/office/powerpoint/2010/main" val="3523101021"/>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UNM student door</a:t>
            </a:r>
          </a:p>
        </p:txBody>
      </p:sp>
      <p:sp>
        <p:nvSpPr>
          <p:cNvPr id="4" name="Slide Number Placeholder 3"/>
          <p:cNvSpPr>
            <a:spLocks noGrp="1"/>
          </p:cNvSpPr>
          <p:nvPr>
            <p:ph type="sldNum" sz="quarter" idx="5"/>
          </p:nvPr>
        </p:nvSpPr>
        <p:spPr/>
        <p:txBody>
          <a:bodyPr/>
          <a:lstStyle/>
          <a:p>
            <a:fld id="{D5EFDD04-AEDE-4845-8D62-C52E4A48AECF}" type="slidenum">
              <a:rPr lang="en-US" smtClean="0"/>
              <a:t>46</a:t>
            </a:fld>
            <a:endParaRPr lang="en-US"/>
          </a:p>
        </p:txBody>
      </p:sp>
    </p:spTree>
    <p:extLst>
      <p:ext uri="{BB962C8B-B14F-4D97-AF65-F5344CB8AC3E}">
        <p14:creationId xmlns:p14="http://schemas.microsoft.com/office/powerpoint/2010/main" val="2893395037"/>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Onate statue – hate crime enhancement</a:t>
            </a:r>
          </a:p>
        </p:txBody>
      </p:sp>
      <p:sp>
        <p:nvSpPr>
          <p:cNvPr id="4" name="Slide Number Placeholder 3"/>
          <p:cNvSpPr>
            <a:spLocks noGrp="1"/>
          </p:cNvSpPr>
          <p:nvPr>
            <p:ph type="sldNum" sz="quarter" idx="5"/>
          </p:nvPr>
        </p:nvSpPr>
        <p:spPr/>
        <p:txBody>
          <a:bodyPr/>
          <a:lstStyle/>
          <a:p>
            <a:fld id="{D5EFDD04-AEDE-4845-8D62-C52E4A48AECF}" type="slidenum">
              <a:rPr lang="en-US" smtClean="0"/>
              <a:t>47</a:t>
            </a:fld>
            <a:endParaRPr lang="en-US"/>
          </a:p>
        </p:txBody>
      </p:sp>
    </p:spTree>
    <p:extLst>
      <p:ext uri="{BB962C8B-B14F-4D97-AF65-F5344CB8AC3E}">
        <p14:creationId xmlns:p14="http://schemas.microsoft.com/office/powerpoint/2010/main" val="1080651911"/>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defTabSz="914400" rtl="0" eaLnBrk="1" fontAlgn="auto" latinLnBrk="0" hangingPunct="1">
              <a:buClrTx/>
              <a:buSzTx/>
              <a:buFontTx/>
              <a:buNone/>
              <a:tabLst/>
              <a:defRPr/>
            </a:pPr>
            <a:r>
              <a:rPr lang="en-US">
                <a:solidFill>
                  <a:srgbClr val="000000"/>
                </a:solidFill>
                <a:latin typeface="Aptos" panose="020B0004020202020204" pitchFamily="34" charset="0"/>
                <a:sym typeface=""/>
              </a:rPr>
              <a:t>Hate Crimes and Native Americans.</a:t>
            </a:r>
          </a:p>
          <a:p>
            <a:pPr marL="0" marR="0" lvl="0" indent="0" defTabSz="914400" rtl="0" eaLnBrk="1" fontAlgn="auto" latinLnBrk="0" hangingPunct="1">
              <a:buClrTx/>
              <a:buSzTx/>
              <a:buFontTx/>
              <a:buNone/>
              <a:tabLst/>
              <a:defRPr/>
            </a:pPr>
            <a:endParaRPr lang="en-US">
              <a:solidFill>
                <a:srgbClr val="000000"/>
              </a:solidFill>
              <a:latin typeface="Aptos" panose="020B0004020202020204" pitchFamily="34" charset="0"/>
              <a:sym typeface=""/>
            </a:endParaRPr>
          </a:p>
          <a:p>
            <a:pPr marL="0" marR="0" lvl="0" indent="0" defTabSz="914400" rtl="0" eaLnBrk="1" fontAlgn="auto" latinLnBrk="0" hangingPunct="1">
              <a:buClrTx/>
              <a:buSzTx/>
              <a:buFontTx/>
              <a:buNone/>
              <a:tabLst/>
              <a:defRPr/>
            </a:pPr>
            <a:r>
              <a:rPr lang="en-US">
                <a:solidFill>
                  <a:srgbClr val="000000"/>
                </a:solidFill>
                <a:latin typeface="Aptos" panose="020B0004020202020204" pitchFamily="34" charset="0"/>
                <a:sym typeface=""/>
              </a:rPr>
              <a:t>This News article is from the VOA (Voice of America), WASHINGTON (2/5/2017). </a:t>
            </a:r>
          </a:p>
          <a:p>
            <a:pPr marL="0" marR="0" lvl="0" indent="0" defTabSz="914400" rtl="0" eaLnBrk="1" fontAlgn="auto" latinLnBrk="0" hangingPunct="1">
              <a:buClrTx/>
              <a:buSzTx/>
              <a:buFontTx/>
              <a:buNone/>
              <a:tabLst/>
              <a:defRPr/>
            </a:pPr>
            <a:endParaRPr lang="en-US">
              <a:solidFill>
                <a:srgbClr val="000000"/>
              </a:solidFill>
              <a:latin typeface="Aptos" panose="020B0004020202020204" pitchFamily="34" charset="0"/>
              <a:sym typeface=""/>
            </a:endParaRPr>
          </a:p>
          <a:p>
            <a:pPr marL="0" marR="0" lvl="0" indent="0" defTabSz="914400" rtl="0" eaLnBrk="1" fontAlgn="auto" latinLnBrk="0" hangingPunct="1">
              <a:buClrTx/>
              <a:buSzTx/>
              <a:buFontTx/>
              <a:buNone/>
              <a:tabLst/>
              <a:defRPr/>
            </a:pPr>
            <a:r>
              <a:rPr lang="en-US">
                <a:solidFill>
                  <a:srgbClr val="000000"/>
                </a:solidFill>
                <a:latin typeface="Aptos" panose="020B0004020202020204" pitchFamily="34" charset="0"/>
                <a:sym typeface=""/>
              </a:rPr>
              <a:t>There has been an alarming rise in hate crimes across the U.S. targeting Muslims, African-Americans, and other groups.</a:t>
            </a:r>
          </a:p>
          <a:p>
            <a:pPr marL="0" marR="0" lvl="0" indent="0" defTabSz="914400" rtl="0" eaLnBrk="1" fontAlgn="auto" latinLnBrk="0" hangingPunct="1">
              <a:buClrTx/>
              <a:buSzTx/>
              <a:buFontTx/>
              <a:buNone/>
              <a:tabLst/>
              <a:defRPr/>
            </a:pPr>
            <a:endParaRPr lang="en-US">
              <a:solidFill>
                <a:srgbClr val="000000"/>
              </a:solidFill>
              <a:latin typeface="Aptos" panose="020B0004020202020204" pitchFamily="34" charset="0"/>
              <a:sym typeface=""/>
            </a:endParaRPr>
          </a:p>
          <a:p>
            <a:pPr marL="0" marR="0" lvl="0" indent="0" defTabSz="914400" rtl="0" eaLnBrk="1" fontAlgn="auto" latinLnBrk="0" hangingPunct="1">
              <a:buClrTx/>
              <a:buSzTx/>
              <a:buFontTx/>
              <a:buNone/>
              <a:tabLst/>
              <a:defRPr/>
            </a:pPr>
            <a:r>
              <a:rPr lang="en-US">
                <a:solidFill>
                  <a:srgbClr val="000000"/>
                </a:solidFill>
                <a:latin typeface="Aptos" panose="020B0004020202020204" pitchFamily="34" charset="0"/>
                <a:sym typeface=""/>
              </a:rPr>
              <a:t>But hate crimes against Native Americans often don't make headlines, which they say is part of a pattern of discrimination and violence dating back generations. They worry they may also see an upsurge in hate crimes against Native communities.</a:t>
            </a:r>
          </a:p>
          <a:p>
            <a:pPr marL="0" marR="0" lvl="0" indent="0" defTabSz="914400" rtl="0" eaLnBrk="1" fontAlgn="auto" latinLnBrk="0" hangingPunct="1">
              <a:buClrTx/>
              <a:buSzTx/>
              <a:buFontTx/>
              <a:buNone/>
              <a:tabLst/>
              <a:defRPr/>
            </a:pPr>
            <a:endParaRPr lang="en-US">
              <a:solidFill>
                <a:srgbClr val="000000"/>
              </a:solidFill>
              <a:latin typeface="Aptos" panose="020B0004020202020204" pitchFamily="34" charset="0"/>
              <a:sym typeface=""/>
            </a:endParaRPr>
          </a:p>
          <a:p>
            <a:pPr marL="0" marR="0" lvl="0" indent="0" defTabSz="914400" rtl="0" eaLnBrk="1" fontAlgn="auto" latinLnBrk="0" hangingPunct="1">
              <a:buClrTx/>
              <a:buSzTx/>
              <a:buFontTx/>
              <a:buNone/>
              <a:tabLst/>
              <a:defRPr/>
            </a:pPr>
            <a:r>
              <a:rPr lang="en-US">
                <a:solidFill>
                  <a:srgbClr val="000000"/>
                </a:solidFill>
                <a:latin typeface="Aptos" panose="020B0004020202020204" pitchFamily="34" charset="0"/>
                <a:sym typeface=""/>
              </a:rPr>
              <a:t>“There’s an increasing sensitivity here, as in other places," said Charles Abourezk, a South Dakota lawyer, indigenous rights activist, and Chief Justice of the Rosebud Sioux Tribe Supreme Court. “Our area is increasingly conservative and more increasingly susceptible to the same kind of growing backlash or regression in terms of race politics that we are seeing in the rest of the country.”</a:t>
            </a:r>
          </a:p>
          <a:p>
            <a:pPr marL="0" marR="0" lvl="0" indent="0" defTabSz="914400" rtl="0" eaLnBrk="1" fontAlgn="auto" latinLnBrk="0" hangingPunct="1">
              <a:buClrTx/>
              <a:buSzTx/>
              <a:buFontTx/>
              <a:buNone/>
              <a:tabLst/>
              <a:defRPr/>
            </a:pPr>
            <a:endParaRPr lang="en-US">
              <a:solidFill>
                <a:srgbClr val="000000"/>
              </a:solidFill>
              <a:latin typeface="Aptos" panose="020B0004020202020204" pitchFamily="34" charset="0"/>
              <a:sym typeface=""/>
            </a:endParaRPr>
          </a:p>
          <a:p>
            <a:pPr marL="0" marR="0" lvl="0" indent="0" defTabSz="914400" rtl="0" eaLnBrk="1" fontAlgn="auto" latinLnBrk="0" hangingPunct="1">
              <a:buClrTx/>
              <a:buSzTx/>
              <a:buFontTx/>
              <a:buNone/>
              <a:tabLst/>
              <a:defRPr/>
            </a:pPr>
            <a:r>
              <a:rPr lang="en-US">
                <a:solidFill>
                  <a:srgbClr val="000000"/>
                </a:solidFill>
                <a:latin typeface="Aptos" panose="020B0004020202020204" pitchFamily="34" charset="0"/>
                <a:sym typeface=""/>
              </a:rPr>
              <a:t>Discrimination against Native Americans is widespread, he said, citing personal experience.</a:t>
            </a:r>
          </a:p>
          <a:p>
            <a:pPr marL="0" marR="0" lvl="0" indent="0" defTabSz="914400" rtl="0" eaLnBrk="1" fontAlgn="auto" latinLnBrk="0" hangingPunct="1">
              <a:buClrTx/>
              <a:buSzTx/>
              <a:buFontTx/>
              <a:buNone/>
              <a:tabLst/>
              <a:defRPr/>
            </a:pPr>
            <a:endParaRPr lang="en-US">
              <a:solidFill>
                <a:srgbClr val="000000"/>
              </a:solidFill>
              <a:latin typeface="Aptos" panose="020B0004020202020204" pitchFamily="34" charset="0"/>
              <a:sym typeface=""/>
            </a:endParaRPr>
          </a:p>
          <a:p>
            <a:pPr marL="0" marR="0" lvl="0" indent="0" defTabSz="914400" rtl="0" eaLnBrk="1" fontAlgn="auto" latinLnBrk="0" hangingPunct="1">
              <a:buClrTx/>
              <a:buSzTx/>
              <a:buFontTx/>
              <a:buNone/>
              <a:tabLst/>
              <a:defRPr/>
            </a:pPr>
            <a:r>
              <a:rPr lang="en-US">
                <a:solidFill>
                  <a:srgbClr val="000000"/>
                </a:solidFill>
                <a:latin typeface="Aptos" panose="020B0004020202020204" pitchFamily="34" charset="0"/>
                <a:sym typeface=""/>
              </a:rPr>
              <a:t>Former U.S. Senator Ben Nighthorse Campbell attended tribal celebrations marking the Battle of the Little Big Horn in Montana and stated, “A pick-up truck came in with a bunch of white fellows in back, and they started waving scalps ... they were really just wigs. What kind of message are they trying to tell the Indians?” he said. “Indian kids feel the impact. They grow up feeling they have no self-worth.”</a:t>
            </a:r>
          </a:p>
          <a:p>
            <a:pPr marL="0" marR="0" lvl="0" indent="0" defTabSz="914400" rtl="0" eaLnBrk="1" fontAlgn="auto" latinLnBrk="0" hangingPunct="1">
              <a:buClrTx/>
              <a:buSzTx/>
              <a:buFontTx/>
              <a:buNone/>
              <a:tabLst/>
              <a:defRPr/>
            </a:pPr>
            <a:endParaRPr lang="en-US">
              <a:solidFill>
                <a:srgbClr val="000000"/>
              </a:solidFill>
              <a:latin typeface="Aptos" panose="020B0004020202020204" pitchFamily="34" charset="0"/>
              <a:sym typeface=""/>
            </a:endParaRPr>
          </a:p>
          <a:p>
            <a:pPr marL="0" marR="0" lvl="0" indent="0" defTabSz="914400" rtl="0" eaLnBrk="1" fontAlgn="auto" latinLnBrk="0" hangingPunct="1">
              <a:buClrTx/>
              <a:buSzTx/>
              <a:buFontTx/>
              <a:buNone/>
              <a:tabLst/>
              <a:defRPr/>
            </a:pPr>
            <a:r>
              <a:rPr lang="en-US">
                <a:solidFill>
                  <a:srgbClr val="000000"/>
                </a:solidFill>
                <a:latin typeface="Aptos" panose="020B0004020202020204" pitchFamily="34" charset="0"/>
                <a:sym typeface=""/>
              </a:rPr>
              <a:t>He believes that is one reason for the high rate of suicide among Native youth.</a:t>
            </a:r>
          </a:p>
          <a:p>
            <a:endParaRPr lang="en-US" dirty="0">
              <a:solidFill>
                <a:srgbClr val="000000"/>
              </a:solidFill>
              <a:latin typeface="Aptos" panose="020B0004020202020204" pitchFamily="34" charset="0"/>
              <a:sym typeface=""/>
            </a:endParaRPr>
          </a:p>
        </p:txBody>
      </p:sp>
      <p:sp>
        <p:nvSpPr>
          <p:cNvPr id="4" name="Slide Number Placeholder 3"/>
          <p:cNvSpPr>
            <a:spLocks noGrp="1"/>
          </p:cNvSpPr>
          <p:nvPr>
            <p:ph type="sldNum" sz="quarter" idx="5"/>
          </p:nvPr>
        </p:nvSpPr>
        <p:spPr/>
        <p:txBody>
          <a:bodyPr/>
          <a:lstStyle/>
          <a:p>
            <a:fld id="{D5EFDD04-AEDE-4845-8D62-C52E4A48AECF}" type="slidenum">
              <a:rPr lang="en-US" smtClean="0"/>
              <a:t>48</a:t>
            </a:fld>
            <a:endParaRPr lang="en-US"/>
          </a:p>
        </p:txBody>
      </p:sp>
    </p:spTree>
    <p:extLst>
      <p:ext uri="{BB962C8B-B14F-4D97-AF65-F5344CB8AC3E}">
        <p14:creationId xmlns:p14="http://schemas.microsoft.com/office/powerpoint/2010/main" val="4025199521"/>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defTabSz="914400" rtl="0" eaLnBrk="1" fontAlgn="auto" latinLnBrk="0" hangingPunct="1">
              <a:buClrTx/>
              <a:buSzTx/>
              <a:buFontTx/>
              <a:buNone/>
              <a:tabLst/>
              <a:defRPr/>
            </a:pPr>
            <a:r>
              <a:rPr kumimoji="0" lang="en-US" cap="none" normalizeH="0" noProof="0">
                <a:ln>
                  <a:noFill/>
                </a:ln>
                <a:solidFill>
                  <a:srgbClr val="000000"/>
                </a:solidFill>
                <a:effectLst/>
                <a:uLnTx/>
                <a:uFillTx/>
                <a:latin typeface="Aptos" panose="020B0004020202020204" pitchFamily="34" charset="0"/>
                <a:sym typeface=""/>
              </a:rPr>
              <a:t>For the following scenarios, </a:t>
            </a:r>
          </a:p>
          <a:p>
            <a:pPr marL="0" marR="0" lvl="0" indent="0" defTabSz="914400" rtl="0" eaLnBrk="1" fontAlgn="auto" latinLnBrk="0" hangingPunct="1">
              <a:buClrTx/>
              <a:buSzTx/>
              <a:buFontTx/>
              <a:buNone/>
              <a:tabLst/>
              <a:defRPr/>
            </a:pPr>
            <a:endParaRPr kumimoji="0" lang="en-US" cap="none" normalizeH="0" noProof="0">
              <a:ln>
                <a:noFill/>
              </a:ln>
              <a:solidFill>
                <a:srgbClr val="000000"/>
              </a:solidFill>
              <a:effectLst/>
              <a:uLnTx/>
              <a:uFillTx/>
              <a:latin typeface="Aptos" panose="020B0004020202020204" pitchFamily="34" charset="0"/>
              <a:sym typeface=""/>
            </a:endParaRPr>
          </a:p>
          <a:p>
            <a:pPr marL="0" marR="0" lvl="0" indent="0" defTabSz="914400" rtl="0" eaLnBrk="1" fontAlgn="auto" latinLnBrk="0" hangingPunct="1">
              <a:buClrTx/>
              <a:buSzTx/>
              <a:buFontTx/>
              <a:buNone/>
              <a:tabLst/>
              <a:defRPr/>
            </a:pPr>
            <a:r>
              <a:rPr kumimoji="0" lang="en-US" cap="none" normalizeH="0" noProof="0">
                <a:ln>
                  <a:noFill/>
                </a:ln>
                <a:solidFill>
                  <a:srgbClr val="000000"/>
                </a:solidFill>
                <a:effectLst/>
                <a:uLnTx/>
                <a:uFillTx/>
                <a:latin typeface="Aptos" panose="020B0004020202020204" pitchFamily="34" charset="0"/>
                <a:sym typeface=""/>
              </a:rPr>
              <a:t>Read each of the following hypothetical scenarios and ask yourself the following questions:</a:t>
            </a:r>
          </a:p>
          <a:p>
            <a:pPr marL="0" marR="0" lvl="0" indent="0" defTabSz="914400" rtl="0" eaLnBrk="1" fontAlgn="auto" latinLnBrk="0" hangingPunct="1">
              <a:buClrTx/>
              <a:buSzTx/>
              <a:buFontTx/>
              <a:buNone/>
              <a:tabLst/>
              <a:defRPr/>
            </a:pPr>
            <a:endParaRPr kumimoji="0" lang="en-US" cap="none" normalizeH="0" noProof="0">
              <a:ln>
                <a:noFill/>
              </a:ln>
              <a:solidFill>
                <a:srgbClr val="000000"/>
              </a:solidFill>
              <a:effectLst/>
              <a:uLnTx/>
              <a:uFillTx/>
              <a:latin typeface="Aptos" panose="020B0004020202020204" pitchFamily="34" charset="0"/>
              <a:sym typeface=""/>
            </a:endParaRPr>
          </a:p>
          <a:p>
            <a:pPr marL="0" marR="0" lvl="0" indent="0" defTabSz="914400" rtl="0" eaLnBrk="1" fontAlgn="auto" latinLnBrk="0" hangingPunct="1">
              <a:buClrTx/>
              <a:buSzTx/>
              <a:buFontTx/>
              <a:buNone/>
              <a:tabLst/>
              <a:defRPr/>
            </a:pPr>
            <a:r>
              <a:rPr kumimoji="0" lang="en-US" cap="none" normalizeH="0" noProof="0">
                <a:ln>
                  <a:noFill/>
                </a:ln>
                <a:solidFill>
                  <a:srgbClr val="000000"/>
                </a:solidFill>
                <a:effectLst/>
                <a:uLnTx/>
                <a:uFillTx/>
                <a:latin typeface="Aptos" panose="020B0004020202020204" pitchFamily="34" charset="0"/>
                <a:sym typeface=""/>
              </a:rPr>
              <a:t>• Using only facts and circumstances provided, was the act motivated by bias? </a:t>
            </a:r>
          </a:p>
          <a:p>
            <a:pPr marL="0" marR="0" lvl="0" indent="0" defTabSz="914400" rtl="0" eaLnBrk="1" fontAlgn="auto" latinLnBrk="0" hangingPunct="1">
              <a:buClrTx/>
              <a:buSzTx/>
              <a:buFontTx/>
              <a:buNone/>
              <a:tabLst/>
              <a:defRPr/>
            </a:pPr>
            <a:r>
              <a:rPr kumimoji="0" lang="en-US" cap="none" normalizeH="0" noProof="0">
                <a:ln>
                  <a:noFill/>
                </a:ln>
                <a:solidFill>
                  <a:srgbClr val="000000"/>
                </a:solidFill>
                <a:effectLst/>
                <a:uLnTx/>
                <a:uFillTx/>
                <a:latin typeface="Aptos" panose="020B0004020202020204" pitchFamily="34" charset="0"/>
                <a:sym typeface=""/>
              </a:rPr>
              <a:t>• Is it a hate crime or hate incident?</a:t>
            </a:r>
          </a:p>
          <a:p>
            <a:pPr marL="0" marR="0" lvl="0" indent="0" defTabSz="914400" rtl="0" eaLnBrk="1" fontAlgn="auto" latinLnBrk="0" hangingPunct="1">
              <a:buClrTx/>
              <a:buSzTx/>
              <a:buFontTx/>
              <a:buNone/>
              <a:tabLst/>
              <a:defRPr/>
            </a:pPr>
            <a:r>
              <a:rPr kumimoji="0" lang="en-US" cap="none" normalizeH="0" noProof="0">
                <a:ln>
                  <a:noFill/>
                </a:ln>
                <a:solidFill>
                  <a:srgbClr val="000000"/>
                </a:solidFill>
                <a:effectLst/>
                <a:uLnTx/>
                <a:uFillTx/>
                <a:latin typeface="Aptos" panose="020B0004020202020204" pitchFamily="34" charset="0"/>
                <a:sym typeface=""/>
              </a:rPr>
              <a:t>• Are there any bias indicators present?</a:t>
            </a:r>
          </a:p>
          <a:p>
            <a:pPr marL="0" marR="0" lvl="0" indent="0" defTabSz="914400" rtl="0" eaLnBrk="1" fontAlgn="auto" latinLnBrk="0" hangingPunct="1">
              <a:buClrTx/>
              <a:buSzTx/>
              <a:buFontTx/>
              <a:buNone/>
              <a:tabLst/>
              <a:defRPr/>
            </a:pPr>
            <a:r>
              <a:rPr kumimoji="0" lang="en-US" cap="none" normalizeH="0" noProof="0">
                <a:ln>
                  <a:noFill/>
                </a:ln>
                <a:solidFill>
                  <a:srgbClr val="000000"/>
                </a:solidFill>
                <a:effectLst/>
                <a:uLnTx/>
                <a:uFillTx/>
                <a:latin typeface="Aptos" panose="020B0004020202020204" pitchFamily="34" charset="0"/>
                <a:sym typeface=""/>
              </a:rPr>
              <a:t>• What protected class or classes were involved in the incident?</a:t>
            </a:r>
          </a:p>
          <a:p>
            <a:pPr marL="0" marR="0" lvl="0" indent="0" defTabSz="914400" rtl="0" eaLnBrk="1" fontAlgn="auto" latinLnBrk="0" hangingPunct="1">
              <a:buClrTx/>
              <a:buSzTx/>
              <a:buFontTx/>
              <a:buNone/>
              <a:tabLst/>
              <a:defRPr/>
            </a:pPr>
            <a:r>
              <a:rPr kumimoji="0" lang="en-US" cap="none" normalizeH="0" noProof="0">
                <a:ln>
                  <a:noFill/>
                </a:ln>
                <a:solidFill>
                  <a:srgbClr val="000000"/>
                </a:solidFill>
                <a:effectLst/>
                <a:uLnTx/>
                <a:uFillTx/>
                <a:latin typeface="Aptos" panose="020B0004020202020204" pitchFamily="34" charset="0"/>
                <a:sym typeface=""/>
              </a:rPr>
              <a:t>• What offender type may be involved?</a:t>
            </a:r>
          </a:p>
          <a:p>
            <a:pPr marL="0" marR="0" lvl="0" indent="0" defTabSz="914400" rtl="0" eaLnBrk="1" fontAlgn="auto" latinLnBrk="0" hangingPunct="1">
              <a:buClrTx/>
              <a:buSzTx/>
              <a:buFontTx/>
              <a:buNone/>
              <a:tabLst/>
              <a:defRPr/>
            </a:pPr>
            <a:r>
              <a:rPr kumimoji="0" lang="en-US" cap="none" normalizeH="0" noProof="0">
                <a:ln>
                  <a:noFill/>
                </a:ln>
                <a:solidFill>
                  <a:srgbClr val="000000"/>
                </a:solidFill>
                <a:effectLst/>
                <a:uLnTx/>
                <a:uFillTx/>
                <a:latin typeface="Aptos" panose="020B0004020202020204" pitchFamily="34" charset="0"/>
                <a:sym typeface=""/>
              </a:rPr>
              <a:t>• What other potential information should law enforcement seek out to determine or further establish the suspect’s motivation?</a:t>
            </a:r>
          </a:p>
          <a:p>
            <a:endParaRPr lang="en-US" dirty="0">
              <a:solidFill>
                <a:srgbClr val="000000"/>
              </a:solidFill>
              <a:latin typeface="Aptos" panose="020B0004020202020204" pitchFamily="34" charset="0"/>
              <a:sym typeface=""/>
            </a:endParaRPr>
          </a:p>
        </p:txBody>
      </p:sp>
      <p:sp>
        <p:nvSpPr>
          <p:cNvPr id="4" name="Slide Number Placeholder 3"/>
          <p:cNvSpPr>
            <a:spLocks noGrp="1"/>
          </p:cNvSpPr>
          <p:nvPr>
            <p:ph type="sldNum" sz="quarter" idx="5"/>
          </p:nvPr>
        </p:nvSpPr>
        <p:spPr/>
        <p:txBody>
          <a:bodyPr/>
          <a:lstStyle/>
          <a:p>
            <a:fld id="{D5EFDD04-AEDE-4845-8D62-C52E4A48AECF}" type="slidenum">
              <a:rPr lang="en-US" smtClean="0"/>
              <a:t>49</a:t>
            </a:fld>
            <a:endParaRPr lang="en-US"/>
          </a:p>
        </p:txBody>
      </p:sp>
    </p:spTree>
    <p:extLst>
      <p:ext uri="{BB962C8B-B14F-4D97-AF65-F5344CB8AC3E}">
        <p14:creationId xmlns:p14="http://schemas.microsoft.com/office/powerpoint/2010/main" val="2631061175"/>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5777792-578C-F887-52F9-8E38D101024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8B6E216-8560-332E-DAAE-7144C69BEC8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06F71C7-D358-0E28-2EB5-84EF7D5EB973}"/>
              </a:ext>
            </a:extLst>
          </p:cNvPr>
          <p:cNvSpPr>
            <a:spLocks noGrp="1"/>
          </p:cNvSpPr>
          <p:nvPr>
            <p:ph type="body" idx="1"/>
          </p:nvPr>
        </p:nvSpPr>
        <p:spPr/>
        <p:txBody>
          <a:bodyPr/>
          <a:lstStyle/>
          <a:p>
            <a:r>
              <a:rPr lang="en-US" dirty="0"/>
              <a:t>Scenario 1</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A man in his mid-30s who openly describes himself as “very conservative” intentionally threw a large rock at a convenience store window owned by Korean immigrants. The window was totally destroyed.</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libri"/>
                <a:ea typeface="+mn-ea"/>
                <a:cs typeface="+mn-cs"/>
              </a:rPr>
              <a:t>• Was the act motivated by bias?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libri"/>
                <a:ea typeface="+mn-ea"/>
                <a:cs typeface="+mn-cs"/>
              </a:rPr>
              <a:t>• Is it a hate crime or hate incident?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libri"/>
                <a:ea typeface="+mn-ea"/>
                <a:cs typeface="+mn-cs"/>
              </a:rPr>
              <a:t>• Are there any bias indicators present?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libri"/>
                <a:ea typeface="+mn-ea"/>
                <a:cs typeface="+mn-cs"/>
              </a:rPr>
              <a:t>• What protected class(es) were involved in the incident?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libri"/>
                <a:ea typeface="+mn-ea"/>
                <a:cs typeface="+mn-cs"/>
              </a:rPr>
              <a:t>• What offender type may be involved?</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libri"/>
                <a:ea typeface="+mn-ea"/>
                <a:cs typeface="+mn-cs"/>
              </a:rPr>
              <a:t>• What other potential information should law enforcement seek out to determine or further establish the suspect’s motivation?</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black"/>
              </a:solidFill>
              <a:effectLst/>
              <a:uLnTx/>
              <a:uFillTx/>
              <a:latin typeface="Calibri"/>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libri"/>
                <a:ea typeface="+mn-ea"/>
                <a:cs typeface="+mn-cs"/>
              </a:rPr>
              <a:t>Click on the next slide to find out.</a:t>
            </a:r>
          </a:p>
          <a:p>
            <a:endParaRPr lang="en-US" dirty="0"/>
          </a:p>
        </p:txBody>
      </p:sp>
      <p:sp>
        <p:nvSpPr>
          <p:cNvPr id="4" name="Slide Number Placeholder 3">
            <a:extLst>
              <a:ext uri="{FF2B5EF4-FFF2-40B4-BE49-F238E27FC236}">
                <a16:creationId xmlns:a16="http://schemas.microsoft.com/office/drawing/2014/main" id="{51576001-70EF-3835-7BC0-7CE860AEA797}"/>
              </a:ext>
            </a:extLst>
          </p:cNvPr>
          <p:cNvSpPr>
            <a:spLocks noGrp="1"/>
          </p:cNvSpPr>
          <p:nvPr>
            <p:ph type="sldNum" sz="quarter" idx="5"/>
          </p:nvPr>
        </p:nvSpPr>
        <p:spPr/>
        <p:txBody>
          <a:bodyPr/>
          <a:lstStyle/>
          <a:p>
            <a:fld id="{D5EFDD04-AEDE-4845-8D62-C52E4A48AECF}" type="slidenum">
              <a:rPr lang="en-US" smtClean="0"/>
              <a:t>50</a:t>
            </a:fld>
            <a:endParaRPr lang="en-US"/>
          </a:p>
        </p:txBody>
      </p:sp>
    </p:spTree>
    <p:extLst>
      <p:ext uri="{BB962C8B-B14F-4D97-AF65-F5344CB8AC3E}">
        <p14:creationId xmlns:p14="http://schemas.microsoft.com/office/powerpoint/2010/main" val="3900970628"/>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A1B923E-B0F3-FCA1-0B1D-429AF704B42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D253A8E-6478-6F22-2A7E-F70E6F51CB6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6BB11B9-5C9E-CF5A-8571-DE60A8656811}"/>
              </a:ext>
            </a:extLst>
          </p:cNvPr>
          <p:cNvSpPr>
            <a:spLocks noGrp="1"/>
          </p:cNvSpPr>
          <p:nvPr>
            <p:ph type="body" idx="1"/>
          </p:nvPr>
        </p:nvSpPr>
        <p:spPr/>
        <p:txBody>
          <a:bodyPr/>
          <a:lstStyle/>
          <a:p>
            <a:r>
              <a:rPr lang="en-US">
                <a:solidFill>
                  <a:srgbClr val="000000"/>
                </a:solidFill>
                <a:latin typeface="Aptos" panose="020B0004020202020204" pitchFamily="34" charset="0"/>
                <a:sym typeface=""/>
              </a:rPr>
              <a:t>Given the facts presented, there is no immediate evidence that a hate crime was committed. </a:t>
            </a:r>
          </a:p>
          <a:p>
            <a:endParaRPr lang="en-US">
              <a:solidFill>
                <a:srgbClr val="000000"/>
              </a:solidFill>
              <a:latin typeface="Aptos" panose="020B0004020202020204" pitchFamily="34" charset="0"/>
              <a:sym typeface=""/>
            </a:endParaRPr>
          </a:p>
          <a:p>
            <a:r>
              <a:rPr lang="en-US">
                <a:solidFill>
                  <a:srgbClr val="000000"/>
                </a:solidFill>
                <a:latin typeface="Aptos" panose="020B0004020202020204" pitchFamily="34" charset="0"/>
                <a:sym typeface=""/>
              </a:rPr>
              <a:t>More information about the suspect is needed. </a:t>
            </a:r>
          </a:p>
          <a:p>
            <a:endParaRPr lang="en-US">
              <a:solidFill>
                <a:srgbClr val="000000"/>
              </a:solidFill>
              <a:latin typeface="Aptos" panose="020B0004020202020204" pitchFamily="34" charset="0"/>
              <a:sym typeface=""/>
            </a:endParaRPr>
          </a:p>
          <a:p>
            <a:r>
              <a:rPr lang="en-US">
                <a:solidFill>
                  <a:srgbClr val="000000"/>
                </a:solidFill>
                <a:latin typeface="Aptos" panose="020B0004020202020204" pitchFamily="34" charset="0"/>
                <a:sym typeface=""/>
              </a:rPr>
              <a:t>Did you believe the act was motivated by bias because of a bias toward “conservative” men? </a:t>
            </a:r>
          </a:p>
          <a:p>
            <a:endParaRPr lang="en-US">
              <a:solidFill>
                <a:srgbClr val="000000"/>
              </a:solidFill>
              <a:latin typeface="Aptos" panose="020B0004020202020204" pitchFamily="34" charset="0"/>
              <a:sym typeface=""/>
            </a:endParaRPr>
          </a:p>
          <a:p>
            <a:r>
              <a:rPr lang="en-US">
                <a:solidFill>
                  <a:srgbClr val="000000"/>
                </a:solidFill>
                <a:latin typeface="Aptos" panose="020B0004020202020204" pitchFamily="34" charset="0"/>
                <a:sym typeface=""/>
              </a:rPr>
              <a:t>Korean owners are a protected class (ancestry).</a:t>
            </a:r>
            <a:endParaRPr lang="en-US" dirty="0">
              <a:solidFill>
                <a:srgbClr val="000000"/>
              </a:solidFill>
              <a:latin typeface="Aptos" panose="020B0004020202020204" pitchFamily="34" charset="0"/>
              <a:sym typeface=""/>
            </a:endParaRPr>
          </a:p>
        </p:txBody>
      </p:sp>
      <p:sp>
        <p:nvSpPr>
          <p:cNvPr id="4" name="Slide Number Placeholder 3">
            <a:extLst>
              <a:ext uri="{FF2B5EF4-FFF2-40B4-BE49-F238E27FC236}">
                <a16:creationId xmlns:a16="http://schemas.microsoft.com/office/drawing/2014/main" id="{426E8959-32DE-79B4-30D9-4F9A7F01684B}"/>
              </a:ext>
            </a:extLst>
          </p:cNvPr>
          <p:cNvSpPr>
            <a:spLocks noGrp="1"/>
          </p:cNvSpPr>
          <p:nvPr>
            <p:ph type="sldNum" sz="quarter" idx="5"/>
          </p:nvPr>
        </p:nvSpPr>
        <p:spPr/>
        <p:txBody>
          <a:bodyPr/>
          <a:lstStyle/>
          <a:p>
            <a:fld id="{D5EFDD04-AEDE-4845-8D62-C52E4A48AECF}" type="slidenum">
              <a:rPr lang="en-US" smtClean="0"/>
              <a:t>51</a:t>
            </a:fld>
            <a:endParaRPr lang="en-US"/>
          </a:p>
        </p:txBody>
      </p:sp>
    </p:spTree>
    <p:extLst>
      <p:ext uri="{BB962C8B-B14F-4D97-AF65-F5344CB8AC3E}">
        <p14:creationId xmlns:p14="http://schemas.microsoft.com/office/powerpoint/2010/main" val="336715634"/>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1F46FC-0313-AECD-FC7B-08C674C7B92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541A5E2-90A5-BE88-28B3-953C0C37805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EAE6907-1E7F-FC8E-AEC9-D7C8D6EDCD92}"/>
              </a:ext>
            </a:extLst>
          </p:cNvPr>
          <p:cNvSpPr>
            <a:spLocks noGrp="1"/>
          </p:cNvSpPr>
          <p:nvPr>
            <p:ph type="body" idx="1"/>
          </p:nvPr>
        </p:nvSpPr>
        <p:spPr/>
        <p:txBody>
          <a:bodyPr/>
          <a:lstStyle/>
          <a:p>
            <a:r>
              <a:rPr lang="en-US">
                <a:solidFill>
                  <a:srgbClr val="000000"/>
                </a:solidFill>
                <a:latin typeface="Aptos" panose="020B0004020202020204" pitchFamily="34" charset="0"/>
                <a:sym typeface=""/>
              </a:rPr>
              <a:t>Scenario 2</a:t>
            </a:r>
          </a:p>
          <a:p>
            <a:endParaRPr lang="en-US">
              <a:solidFill>
                <a:srgbClr val="000000"/>
              </a:solidFill>
              <a:latin typeface="Aptos" panose="020B0004020202020204" pitchFamily="34" charset="0"/>
              <a:sym typeface=""/>
            </a:endParaRPr>
          </a:p>
          <a:p>
            <a:r>
              <a:rPr lang="en-US">
                <a:solidFill>
                  <a:srgbClr val="000000"/>
                </a:solidFill>
                <a:latin typeface="Aptos" panose="020B0004020202020204" pitchFamily="34" charset="0"/>
                <a:sym typeface=""/>
              </a:rPr>
              <a:t>A group of four or five teenagers committed random vandalism attacks at 10 different locations in three different communities. </a:t>
            </a:r>
          </a:p>
          <a:p>
            <a:endParaRPr lang="en-US">
              <a:solidFill>
                <a:srgbClr val="000000"/>
              </a:solidFill>
              <a:latin typeface="Aptos" panose="020B0004020202020204" pitchFamily="34" charset="0"/>
              <a:sym typeface=""/>
            </a:endParaRPr>
          </a:p>
          <a:p>
            <a:r>
              <a:rPr lang="en-US">
                <a:solidFill>
                  <a:srgbClr val="000000"/>
                </a:solidFill>
                <a:latin typeface="Aptos" panose="020B0004020202020204" pitchFamily="34" charset="0"/>
                <a:sym typeface=""/>
              </a:rPr>
              <a:t>They defaced walls, driveways, and automobiles with slurs against Jewish people, African Americans, and skinheads. </a:t>
            </a:r>
          </a:p>
          <a:p>
            <a:endParaRPr lang="en-US">
              <a:solidFill>
                <a:srgbClr val="000000"/>
              </a:solidFill>
              <a:latin typeface="Aptos" panose="020B0004020202020204" pitchFamily="34" charset="0"/>
              <a:sym typeface=""/>
            </a:endParaRPr>
          </a:p>
          <a:p>
            <a:r>
              <a:rPr lang="en-US">
                <a:solidFill>
                  <a:srgbClr val="000000"/>
                </a:solidFill>
                <a:latin typeface="Aptos" panose="020B0004020202020204" pitchFamily="34" charset="0"/>
                <a:sym typeface=""/>
              </a:rPr>
              <a:t>However, no member of any protected class listed lived in the communities targeted.</a:t>
            </a:r>
          </a:p>
          <a:p>
            <a:endParaRPr lang="en-US">
              <a:solidFill>
                <a:srgbClr val="000000"/>
              </a:solidFill>
              <a:latin typeface="Aptos" panose="020B0004020202020204" pitchFamily="34" charset="0"/>
              <a:sym typeface=""/>
            </a:endParaRPr>
          </a:p>
          <a:p>
            <a:r>
              <a:rPr lang="en-US">
                <a:solidFill>
                  <a:srgbClr val="000000"/>
                </a:solidFill>
                <a:latin typeface="Aptos" panose="020B0004020202020204" pitchFamily="34" charset="0"/>
                <a:sym typeface=""/>
              </a:rPr>
              <a:t>• Was the act motivated by bias? </a:t>
            </a:r>
          </a:p>
          <a:p>
            <a:r>
              <a:rPr lang="en-US">
                <a:solidFill>
                  <a:srgbClr val="000000"/>
                </a:solidFill>
                <a:latin typeface="Aptos" panose="020B0004020202020204" pitchFamily="34" charset="0"/>
                <a:sym typeface=""/>
              </a:rPr>
              <a:t>• Is it a hate crime or hate incident?</a:t>
            </a:r>
          </a:p>
          <a:p>
            <a:r>
              <a:rPr lang="en-US">
                <a:solidFill>
                  <a:srgbClr val="000000"/>
                </a:solidFill>
                <a:latin typeface="Aptos" panose="020B0004020202020204" pitchFamily="34" charset="0"/>
                <a:sym typeface=""/>
              </a:rPr>
              <a:t>• Are there any bias indicators present?</a:t>
            </a:r>
          </a:p>
          <a:p>
            <a:r>
              <a:rPr lang="en-US">
                <a:solidFill>
                  <a:srgbClr val="000000"/>
                </a:solidFill>
                <a:latin typeface="Aptos" panose="020B0004020202020204" pitchFamily="34" charset="0"/>
                <a:sym typeface=""/>
              </a:rPr>
              <a:t>• What protected classes were involved in the incident?</a:t>
            </a:r>
          </a:p>
          <a:p>
            <a:r>
              <a:rPr lang="en-US">
                <a:solidFill>
                  <a:srgbClr val="000000"/>
                </a:solidFill>
                <a:latin typeface="Aptos" panose="020B0004020202020204" pitchFamily="34" charset="0"/>
                <a:sym typeface=""/>
              </a:rPr>
              <a:t>• What offender type may be involved?</a:t>
            </a:r>
          </a:p>
          <a:p>
            <a:r>
              <a:rPr lang="en-US">
                <a:solidFill>
                  <a:srgbClr val="000000"/>
                </a:solidFill>
                <a:latin typeface="Aptos" panose="020B0004020202020204" pitchFamily="34" charset="0"/>
                <a:sym typeface=""/>
              </a:rPr>
              <a:t>• What other potential information should law enforcement seek out to determine or further establish the suspect’s motivation?</a:t>
            </a:r>
          </a:p>
          <a:p>
            <a:endParaRPr lang="en-US">
              <a:solidFill>
                <a:srgbClr val="000000"/>
              </a:solidFill>
              <a:latin typeface="Aptos" panose="020B0004020202020204" pitchFamily="34" charset="0"/>
              <a:sym typeface=""/>
            </a:endParaRPr>
          </a:p>
          <a:p>
            <a:r>
              <a:rPr lang="en-US">
                <a:solidFill>
                  <a:srgbClr val="000000"/>
                </a:solidFill>
                <a:latin typeface="Aptos" panose="020B0004020202020204" pitchFamily="34" charset="0"/>
                <a:sym typeface=""/>
              </a:rPr>
              <a:t>Click on the next slide to find out.</a:t>
            </a:r>
          </a:p>
          <a:p>
            <a:endParaRPr lang="en-US" dirty="0">
              <a:solidFill>
                <a:srgbClr val="000000"/>
              </a:solidFill>
              <a:latin typeface="Aptos" panose="020B0004020202020204" pitchFamily="34" charset="0"/>
              <a:sym typeface=""/>
            </a:endParaRPr>
          </a:p>
        </p:txBody>
      </p:sp>
      <p:sp>
        <p:nvSpPr>
          <p:cNvPr id="4" name="Slide Number Placeholder 3">
            <a:extLst>
              <a:ext uri="{FF2B5EF4-FFF2-40B4-BE49-F238E27FC236}">
                <a16:creationId xmlns:a16="http://schemas.microsoft.com/office/drawing/2014/main" id="{6910ABE2-5BEB-A511-1B90-A8D78D2A7260}"/>
              </a:ext>
            </a:extLst>
          </p:cNvPr>
          <p:cNvSpPr>
            <a:spLocks noGrp="1"/>
          </p:cNvSpPr>
          <p:nvPr>
            <p:ph type="sldNum" sz="quarter" idx="5"/>
          </p:nvPr>
        </p:nvSpPr>
        <p:spPr/>
        <p:txBody>
          <a:bodyPr/>
          <a:lstStyle/>
          <a:p>
            <a:fld id="{D5EFDD04-AEDE-4845-8D62-C52E4A48AECF}" type="slidenum">
              <a:rPr lang="en-US" smtClean="0"/>
              <a:t>52</a:t>
            </a:fld>
            <a:endParaRPr lang="en-US"/>
          </a:p>
        </p:txBody>
      </p:sp>
    </p:spTree>
    <p:extLst>
      <p:ext uri="{BB962C8B-B14F-4D97-AF65-F5344CB8AC3E}">
        <p14:creationId xmlns:p14="http://schemas.microsoft.com/office/powerpoint/2010/main" val="4171307179"/>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5CE05D8-5D4C-34C8-9F82-1A8594D9EA9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BEE29EC-6D13-5924-73E8-9A0EA65A005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8DC7719-6AD1-47A8-7E10-C79262339318}"/>
              </a:ext>
            </a:extLst>
          </p:cNvPr>
          <p:cNvSpPr>
            <a:spLocks noGrp="1"/>
          </p:cNvSpPr>
          <p:nvPr>
            <p:ph type="body" idx="1"/>
          </p:nvPr>
        </p:nvSpPr>
        <p:spPr/>
        <p:txBody>
          <a:bodyPr/>
          <a:lstStyle/>
          <a:p>
            <a:pPr marL="0" marR="0" lvl="0" indent="0" defTabSz="914400" rtl="0" eaLnBrk="1" fontAlgn="auto" latinLnBrk="0" hangingPunct="1">
              <a:buClrTx/>
              <a:buSzTx/>
              <a:buFontTx/>
              <a:buNone/>
              <a:tabLst/>
              <a:defRPr/>
            </a:pPr>
            <a:r>
              <a:rPr kumimoji="0" lang="en-US" cap="none" normalizeH="0" noProof="0">
                <a:ln>
                  <a:noFill/>
                </a:ln>
                <a:solidFill>
                  <a:srgbClr val="000000"/>
                </a:solidFill>
                <a:effectLst/>
                <a:uLnTx/>
                <a:uFillTx/>
                <a:latin typeface="Aptos" panose="020B0004020202020204" pitchFamily="34" charset="0"/>
                <a:sym typeface=""/>
              </a:rPr>
              <a:t>Given facts presented, vandalism offenses are hate crimes. </a:t>
            </a:r>
          </a:p>
          <a:p>
            <a:pPr marL="0" marR="0" lvl="0" indent="0" defTabSz="914400" rtl="0" eaLnBrk="1" fontAlgn="auto" latinLnBrk="0" hangingPunct="1">
              <a:buClrTx/>
              <a:buSzTx/>
              <a:buFontTx/>
              <a:buNone/>
              <a:tabLst/>
              <a:defRPr/>
            </a:pPr>
            <a:endParaRPr kumimoji="0" lang="en-US" cap="none" normalizeH="0" noProof="0">
              <a:ln>
                <a:noFill/>
              </a:ln>
              <a:solidFill>
                <a:srgbClr val="000000"/>
              </a:solidFill>
              <a:effectLst/>
              <a:uLnTx/>
              <a:uFillTx/>
              <a:latin typeface="Aptos" panose="020B0004020202020204" pitchFamily="34" charset="0"/>
              <a:sym typeface=""/>
            </a:endParaRPr>
          </a:p>
          <a:p>
            <a:pPr marL="0" marR="0" lvl="0" indent="0" defTabSz="914400" rtl="0" eaLnBrk="1" fontAlgn="auto" latinLnBrk="0" hangingPunct="1">
              <a:buClrTx/>
              <a:buSzTx/>
              <a:buFontTx/>
              <a:buNone/>
              <a:tabLst/>
              <a:defRPr/>
            </a:pPr>
            <a:r>
              <a:rPr kumimoji="0" lang="en-US" cap="none" normalizeH="0" noProof="0">
                <a:ln>
                  <a:noFill/>
                </a:ln>
                <a:solidFill>
                  <a:srgbClr val="000000"/>
                </a:solidFill>
                <a:effectLst/>
                <a:uLnTx/>
                <a:uFillTx/>
                <a:latin typeface="Aptos" panose="020B0004020202020204" pitchFamily="34" charset="0"/>
                <a:sym typeface=""/>
              </a:rPr>
              <a:t>Bias indicators include defacement of property and written slurs.</a:t>
            </a:r>
          </a:p>
          <a:p>
            <a:pPr marL="0" marR="0" lvl="0" indent="0" defTabSz="914400" rtl="0" eaLnBrk="1" fontAlgn="auto" latinLnBrk="0" hangingPunct="1">
              <a:buClrTx/>
              <a:buSzTx/>
              <a:buFontTx/>
              <a:buNone/>
              <a:tabLst/>
              <a:defRPr/>
            </a:pPr>
            <a:endParaRPr kumimoji="0" lang="en-US" cap="none" normalizeH="0" noProof="0">
              <a:ln>
                <a:noFill/>
              </a:ln>
              <a:solidFill>
                <a:srgbClr val="000000"/>
              </a:solidFill>
              <a:effectLst/>
              <a:uLnTx/>
              <a:uFillTx/>
              <a:latin typeface="Aptos" panose="020B0004020202020204" pitchFamily="34" charset="0"/>
              <a:sym typeface=""/>
            </a:endParaRPr>
          </a:p>
          <a:p>
            <a:pPr marL="0" marR="0" lvl="0" indent="0" defTabSz="914400" rtl="0" eaLnBrk="1" fontAlgn="auto" latinLnBrk="0" hangingPunct="1">
              <a:buClrTx/>
              <a:buSzTx/>
              <a:buFontTx/>
              <a:buNone/>
              <a:tabLst/>
              <a:defRPr/>
            </a:pPr>
            <a:r>
              <a:rPr kumimoji="0" lang="en-US" cap="none" normalizeH="0" noProof="0">
                <a:ln>
                  <a:noFill/>
                </a:ln>
                <a:solidFill>
                  <a:srgbClr val="000000"/>
                </a:solidFill>
                <a:effectLst/>
                <a:uLnTx/>
                <a:uFillTx/>
                <a:latin typeface="Aptos" panose="020B0004020202020204" pitchFamily="34" charset="0"/>
                <a:sym typeface=""/>
              </a:rPr>
              <a:t> Likely offender type is thrill seeker, and protected classes targeted include color and religion.</a:t>
            </a:r>
          </a:p>
          <a:p>
            <a:endParaRPr lang="en-US" dirty="0">
              <a:solidFill>
                <a:srgbClr val="000000"/>
              </a:solidFill>
              <a:latin typeface="Aptos" panose="020B0004020202020204" pitchFamily="34" charset="0"/>
              <a:sym typeface=""/>
            </a:endParaRPr>
          </a:p>
        </p:txBody>
      </p:sp>
      <p:sp>
        <p:nvSpPr>
          <p:cNvPr id="4" name="Slide Number Placeholder 3">
            <a:extLst>
              <a:ext uri="{FF2B5EF4-FFF2-40B4-BE49-F238E27FC236}">
                <a16:creationId xmlns:a16="http://schemas.microsoft.com/office/drawing/2014/main" id="{2EAE8E1D-09C2-1EDD-B710-50192C1BFF2C}"/>
              </a:ext>
            </a:extLst>
          </p:cNvPr>
          <p:cNvSpPr>
            <a:spLocks noGrp="1"/>
          </p:cNvSpPr>
          <p:nvPr>
            <p:ph type="sldNum" sz="quarter" idx="5"/>
          </p:nvPr>
        </p:nvSpPr>
        <p:spPr/>
        <p:txBody>
          <a:bodyPr/>
          <a:lstStyle/>
          <a:p>
            <a:fld id="{D5EFDD04-AEDE-4845-8D62-C52E4A48AECF}" type="slidenum">
              <a:rPr lang="en-US" smtClean="0"/>
              <a:t>53</a:t>
            </a:fld>
            <a:endParaRPr lang="en-US"/>
          </a:p>
        </p:txBody>
      </p:sp>
    </p:spTree>
    <p:extLst>
      <p:ext uri="{BB962C8B-B14F-4D97-AF65-F5344CB8AC3E}">
        <p14:creationId xmlns:p14="http://schemas.microsoft.com/office/powerpoint/2010/main" val="1167352323"/>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35A9F4F-56D0-CCFB-7608-78115E608E9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F72F442-4206-B746-C9AB-772826FB6EB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96C57C1-31AB-FFDF-D3B4-F03EC1345851}"/>
              </a:ext>
            </a:extLst>
          </p:cNvPr>
          <p:cNvSpPr>
            <a:spLocks noGrp="1"/>
          </p:cNvSpPr>
          <p:nvPr>
            <p:ph type="body" idx="1"/>
          </p:nvPr>
        </p:nvSpPr>
        <p:spPr/>
        <p:txBody>
          <a:bodyPr/>
          <a:lstStyle/>
          <a:p>
            <a:r>
              <a:rPr lang="en-US">
                <a:solidFill>
                  <a:srgbClr val="000000"/>
                </a:solidFill>
                <a:latin typeface="Aptos" panose="020B0004020202020204" pitchFamily="34" charset="0"/>
                <a:sym typeface=""/>
              </a:rPr>
              <a:t>Scenario 3 </a:t>
            </a:r>
          </a:p>
          <a:p>
            <a:endParaRPr lang="en-US">
              <a:solidFill>
                <a:srgbClr val="000000"/>
              </a:solidFill>
              <a:latin typeface="Aptos" panose="020B0004020202020204" pitchFamily="34" charset="0"/>
              <a:sym typeface=""/>
            </a:endParaRPr>
          </a:p>
          <a:p>
            <a:r>
              <a:rPr lang="en-US">
                <a:solidFill>
                  <a:srgbClr val="000000"/>
                </a:solidFill>
                <a:latin typeface="Aptos" panose="020B0004020202020204" pitchFamily="34" charset="0"/>
                <a:sym typeface=""/>
              </a:rPr>
              <a:t>On May 5, Bob, a Black man in his late 20s, had been unemployed for three months and was having a hard time finding a job. </a:t>
            </a:r>
          </a:p>
          <a:p>
            <a:endParaRPr lang="en-US">
              <a:solidFill>
                <a:srgbClr val="000000"/>
              </a:solidFill>
              <a:latin typeface="Aptos" panose="020B0004020202020204" pitchFamily="34" charset="0"/>
              <a:sym typeface=""/>
            </a:endParaRPr>
          </a:p>
          <a:p>
            <a:r>
              <a:rPr lang="en-US">
                <a:solidFill>
                  <a:srgbClr val="000000"/>
                </a:solidFill>
                <a:latin typeface="Aptos" panose="020B0004020202020204" pitchFamily="34" charset="0"/>
                <a:sym typeface=""/>
              </a:rPr>
              <a:t>Reading the local news, he became very angry after seeing a story about Cinco de Mayo. </a:t>
            </a:r>
          </a:p>
          <a:p>
            <a:endParaRPr lang="en-US">
              <a:solidFill>
                <a:srgbClr val="000000"/>
              </a:solidFill>
              <a:latin typeface="Aptos" panose="020B0004020202020204" pitchFamily="34" charset="0"/>
              <a:sym typeface=""/>
            </a:endParaRPr>
          </a:p>
          <a:p>
            <a:r>
              <a:rPr lang="en-US">
                <a:solidFill>
                  <a:srgbClr val="000000"/>
                </a:solidFill>
                <a:latin typeface="Aptos" panose="020B0004020202020204" pitchFamily="34" charset="0"/>
                <a:sym typeface=""/>
              </a:rPr>
              <a:t>The population of Mexican immigrants in Bob’s town was less than 10 percent; 35 percent of the population was Black. </a:t>
            </a:r>
          </a:p>
          <a:p>
            <a:endParaRPr lang="en-US">
              <a:solidFill>
                <a:srgbClr val="000000"/>
              </a:solidFill>
              <a:latin typeface="Aptos" panose="020B0004020202020204" pitchFamily="34" charset="0"/>
              <a:sym typeface=""/>
            </a:endParaRPr>
          </a:p>
          <a:p>
            <a:r>
              <a:rPr lang="en-US">
                <a:solidFill>
                  <a:srgbClr val="000000"/>
                </a:solidFill>
                <a:latin typeface="Aptos" panose="020B0004020202020204" pitchFamily="34" charset="0"/>
                <a:sym typeface=""/>
              </a:rPr>
              <a:t>While driving down the road in his car, Bob saw what he believed to be an illegal Mexican immigrant sitting on a curb. </a:t>
            </a:r>
          </a:p>
          <a:p>
            <a:endParaRPr lang="en-US">
              <a:solidFill>
                <a:srgbClr val="000000"/>
              </a:solidFill>
              <a:latin typeface="Aptos" panose="020B0004020202020204" pitchFamily="34" charset="0"/>
              <a:sym typeface=""/>
            </a:endParaRPr>
          </a:p>
          <a:p>
            <a:r>
              <a:rPr lang="en-US">
                <a:solidFill>
                  <a:srgbClr val="000000"/>
                </a:solidFill>
                <a:latin typeface="Aptos" panose="020B0004020202020204" pitchFamily="34" charset="0"/>
                <a:sym typeface=""/>
              </a:rPr>
              <a:t>Bob stopped his car, pointed a handgun through the car window at the man, and said, “Go back home to where you belong!” </a:t>
            </a:r>
          </a:p>
          <a:p>
            <a:endParaRPr lang="en-US">
              <a:solidFill>
                <a:srgbClr val="000000"/>
              </a:solidFill>
              <a:latin typeface="Aptos" panose="020B0004020202020204" pitchFamily="34" charset="0"/>
              <a:sym typeface=""/>
            </a:endParaRPr>
          </a:p>
          <a:p>
            <a:r>
              <a:rPr lang="en-US">
                <a:solidFill>
                  <a:srgbClr val="000000"/>
                </a:solidFill>
                <a:latin typeface="Aptos" panose="020B0004020202020204" pitchFamily="34" charset="0"/>
                <a:sym typeface=""/>
              </a:rPr>
              <a:t>Fearing for his life, the man ran into a nearby wooded area to hide. The victim was actually a third-generation Irish American.</a:t>
            </a:r>
          </a:p>
          <a:p>
            <a:endParaRPr lang="en-US">
              <a:solidFill>
                <a:srgbClr val="000000"/>
              </a:solidFill>
              <a:latin typeface="Aptos" panose="020B0004020202020204" pitchFamily="34" charset="0"/>
              <a:sym typeface=""/>
            </a:endParaRPr>
          </a:p>
          <a:p>
            <a:r>
              <a:rPr lang="en-US">
                <a:solidFill>
                  <a:srgbClr val="000000"/>
                </a:solidFill>
                <a:latin typeface="Aptos" panose="020B0004020202020204" pitchFamily="34" charset="0"/>
                <a:sym typeface=""/>
              </a:rPr>
              <a:t>• Was the act motivated by bias? </a:t>
            </a:r>
          </a:p>
          <a:p>
            <a:r>
              <a:rPr lang="en-US">
                <a:solidFill>
                  <a:srgbClr val="000000"/>
                </a:solidFill>
                <a:latin typeface="Aptos" panose="020B0004020202020204" pitchFamily="34" charset="0"/>
                <a:sym typeface=""/>
              </a:rPr>
              <a:t>• Is it a hate crime or hate incident?</a:t>
            </a:r>
          </a:p>
          <a:p>
            <a:r>
              <a:rPr lang="en-US">
                <a:solidFill>
                  <a:srgbClr val="000000"/>
                </a:solidFill>
                <a:latin typeface="Aptos" panose="020B0004020202020204" pitchFamily="34" charset="0"/>
                <a:sym typeface=""/>
              </a:rPr>
              <a:t>• Are there any bias indicators present?</a:t>
            </a:r>
          </a:p>
          <a:p>
            <a:r>
              <a:rPr lang="en-US">
                <a:solidFill>
                  <a:srgbClr val="000000"/>
                </a:solidFill>
                <a:latin typeface="Aptos" panose="020B0004020202020204" pitchFamily="34" charset="0"/>
                <a:sym typeface=""/>
              </a:rPr>
              <a:t>• What protected class or classes were involved in the incident?</a:t>
            </a:r>
          </a:p>
          <a:p>
            <a:r>
              <a:rPr lang="en-US">
                <a:solidFill>
                  <a:srgbClr val="000000"/>
                </a:solidFill>
                <a:latin typeface="Aptos" panose="020B0004020202020204" pitchFamily="34" charset="0"/>
                <a:sym typeface=""/>
              </a:rPr>
              <a:t>• What offender type may be involved?</a:t>
            </a:r>
          </a:p>
          <a:p>
            <a:r>
              <a:rPr lang="en-US">
                <a:solidFill>
                  <a:srgbClr val="000000"/>
                </a:solidFill>
                <a:latin typeface="Aptos" panose="020B0004020202020204" pitchFamily="34" charset="0"/>
                <a:sym typeface=""/>
              </a:rPr>
              <a:t>• What other potential information should law enforcement seek out to determine or further establish the suspect’s motivation?</a:t>
            </a:r>
          </a:p>
          <a:p>
            <a:endParaRPr lang="en-US">
              <a:solidFill>
                <a:srgbClr val="000000"/>
              </a:solidFill>
              <a:latin typeface="Aptos" panose="020B0004020202020204" pitchFamily="34" charset="0"/>
              <a:sym typeface=""/>
            </a:endParaRPr>
          </a:p>
          <a:p>
            <a:r>
              <a:rPr lang="en-US">
                <a:solidFill>
                  <a:srgbClr val="000000"/>
                </a:solidFill>
                <a:latin typeface="Aptos" panose="020B0004020202020204" pitchFamily="34" charset="0"/>
                <a:sym typeface=""/>
              </a:rPr>
              <a:t>Click on the next slide to find out.</a:t>
            </a:r>
          </a:p>
          <a:p>
            <a:endParaRPr lang="en-US" dirty="0">
              <a:solidFill>
                <a:srgbClr val="000000"/>
              </a:solidFill>
              <a:latin typeface="Aptos" panose="020B0004020202020204" pitchFamily="34" charset="0"/>
              <a:sym typeface=""/>
            </a:endParaRPr>
          </a:p>
        </p:txBody>
      </p:sp>
      <p:sp>
        <p:nvSpPr>
          <p:cNvPr id="4" name="Slide Number Placeholder 3">
            <a:extLst>
              <a:ext uri="{FF2B5EF4-FFF2-40B4-BE49-F238E27FC236}">
                <a16:creationId xmlns:a16="http://schemas.microsoft.com/office/drawing/2014/main" id="{DDDCB6BC-17FA-C114-30AC-3BAA3873263F}"/>
              </a:ext>
            </a:extLst>
          </p:cNvPr>
          <p:cNvSpPr>
            <a:spLocks noGrp="1"/>
          </p:cNvSpPr>
          <p:nvPr>
            <p:ph type="sldNum" sz="quarter" idx="5"/>
          </p:nvPr>
        </p:nvSpPr>
        <p:spPr/>
        <p:txBody>
          <a:bodyPr/>
          <a:lstStyle/>
          <a:p>
            <a:fld id="{D5EFDD04-AEDE-4845-8D62-C52E4A48AECF}" type="slidenum">
              <a:rPr lang="en-US" smtClean="0"/>
              <a:t>54</a:t>
            </a:fld>
            <a:endParaRPr lang="en-US"/>
          </a:p>
        </p:txBody>
      </p:sp>
    </p:spTree>
    <p:extLst>
      <p:ext uri="{BB962C8B-B14F-4D97-AF65-F5344CB8AC3E}">
        <p14:creationId xmlns:p14="http://schemas.microsoft.com/office/powerpoint/2010/main" val="4098641604"/>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1BE7457-6941-9CDD-3046-2FC77EBC32D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364C73B-0B66-3600-A424-D65D3D0E9C7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5EB1E7D-53C4-F429-F10F-862F8ED27FD1}"/>
              </a:ext>
            </a:extLst>
          </p:cNvPr>
          <p:cNvSpPr>
            <a:spLocks noGrp="1"/>
          </p:cNvSpPr>
          <p:nvPr>
            <p:ph type="body" idx="1"/>
          </p:nvPr>
        </p:nvSpPr>
        <p:spPr/>
        <p:txBody>
          <a:bodyPr/>
          <a:lstStyle/>
          <a:p>
            <a:pPr marL="0" marR="0" lvl="0" indent="0" defTabSz="914400" rtl="0" eaLnBrk="1" fontAlgn="auto" latinLnBrk="0" hangingPunct="1">
              <a:buClrTx/>
              <a:buSzTx/>
              <a:buFontTx/>
              <a:buNone/>
              <a:tabLst/>
              <a:defRPr/>
            </a:pPr>
            <a:r>
              <a:rPr kumimoji="0" lang="en-US" cap="none" normalizeH="0" noProof="0">
                <a:ln>
                  <a:noFill/>
                </a:ln>
                <a:solidFill>
                  <a:srgbClr val="000000"/>
                </a:solidFill>
                <a:effectLst/>
                <a:uLnTx/>
                <a:uFillTx/>
                <a:latin typeface="Aptos" panose="020B0004020202020204" pitchFamily="34" charset="0"/>
                <a:sym typeface=""/>
              </a:rPr>
              <a:t>Given facts presented, it is a hate crime (assault). </a:t>
            </a:r>
          </a:p>
          <a:p>
            <a:pPr marL="0" marR="0" lvl="0" indent="0" defTabSz="914400" rtl="0" eaLnBrk="1" fontAlgn="auto" latinLnBrk="0" hangingPunct="1">
              <a:buClrTx/>
              <a:buSzTx/>
              <a:buFontTx/>
              <a:buNone/>
              <a:tabLst/>
              <a:defRPr/>
            </a:pPr>
            <a:endParaRPr kumimoji="0" lang="en-US" cap="none" normalizeH="0" noProof="0">
              <a:ln>
                <a:noFill/>
              </a:ln>
              <a:solidFill>
                <a:srgbClr val="000000"/>
              </a:solidFill>
              <a:effectLst/>
              <a:uLnTx/>
              <a:uFillTx/>
              <a:latin typeface="Aptos" panose="020B0004020202020204" pitchFamily="34" charset="0"/>
              <a:sym typeface=""/>
            </a:endParaRPr>
          </a:p>
          <a:p>
            <a:pPr marL="0" marR="0" lvl="0" indent="0" defTabSz="914400" rtl="0" eaLnBrk="1" fontAlgn="auto" latinLnBrk="0" hangingPunct="1">
              <a:buClrTx/>
              <a:buSzTx/>
              <a:buFontTx/>
              <a:buNone/>
              <a:tabLst/>
              <a:defRPr/>
            </a:pPr>
            <a:r>
              <a:rPr kumimoji="0" lang="en-US" cap="none" normalizeH="0" noProof="0">
                <a:ln>
                  <a:noFill/>
                </a:ln>
                <a:solidFill>
                  <a:srgbClr val="000000"/>
                </a:solidFill>
                <a:effectLst/>
                <a:uLnTx/>
                <a:uFillTx/>
                <a:latin typeface="Aptos" panose="020B0004020202020204" pitchFamily="34" charset="0"/>
                <a:sym typeface=""/>
              </a:rPr>
              <a:t>Bias indicators include the statement made by Bob (“Go back home to where you belong!”), date of offense (May 5, Cinco de Mayo) and percentage of protected class in community (10 percent) compared to Bob’s. </a:t>
            </a:r>
          </a:p>
          <a:p>
            <a:pPr marL="0" marR="0" lvl="0" indent="0" defTabSz="914400" rtl="0" eaLnBrk="1" fontAlgn="auto" latinLnBrk="0" hangingPunct="1">
              <a:buClrTx/>
              <a:buSzTx/>
              <a:buFontTx/>
              <a:buNone/>
              <a:tabLst/>
              <a:defRPr/>
            </a:pPr>
            <a:endParaRPr kumimoji="0" lang="en-US" cap="none" normalizeH="0" noProof="0">
              <a:ln>
                <a:noFill/>
              </a:ln>
              <a:solidFill>
                <a:srgbClr val="000000"/>
              </a:solidFill>
              <a:effectLst/>
              <a:uLnTx/>
              <a:uFillTx/>
              <a:latin typeface="Aptos" panose="020B0004020202020204" pitchFamily="34" charset="0"/>
              <a:sym typeface=""/>
            </a:endParaRPr>
          </a:p>
          <a:p>
            <a:pPr marL="0" marR="0" lvl="0" indent="0" defTabSz="914400" rtl="0" eaLnBrk="1" fontAlgn="auto" latinLnBrk="0" hangingPunct="1">
              <a:buClrTx/>
              <a:buSzTx/>
              <a:buFontTx/>
              <a:buNone/>
              <a:tabLst/>
              <a:defRPr/>
            </a:pPr>
            <a:r>
              <a:rPr kumimoji="0" lang="en-US" cap="none" normalizeH="0" noProof="0">
                <a:ln>
                  <a:noFill/>
                </a:ln>
                <a:solidFill>
                  <a:srgbClr val="000000"/>
                </a:solidFill>
                <a:effectLst/>
                <a:uLnTx/>
                <a:uFillTx/>
                <a:latin typeface="Aptos" panose="020B0004020202020204" pitchFamily="34" charset="0"/>
                <a:sym typeface=""/>
              </a:rPr>
              <a:t>Likely offender type is reactive / defensive, and protected class is ancestry. </a:t>
            </a:r>
          </a:p>
          <a:p>
            <a:pPr marL="0" marR="0" lvl="0" indent="0" defTabSz="914400" rtl="0" eaLnBrk="1" fontAlgn="auto" latinLnBrk="0" hangingPunct="1">
              <a:buClrTx/>
              <a:buSzTx/>
              <a:buFontTx/>
              <a:buNone/>
              <a:tabLst/>
              <a:defRPr/>
            </a:pPr>
            <a:endParaRPr kumimoji="0" lang="en-US" cap="none" normalizeH="0" noProof="0">
              <a:ln>
                <a:noFill/>
              </a:ln>
              <a:solidFill>
                <a:srgbClr val="000000"/>
              </a:solidFill>
              <a:effectLst/>
              <a:uLnTx/>
              <a:uFillTx/>
              <a:latin typeface="Aptos" panose="020B0004020202020204" pitchFamily="34" charset="0"/>
              <a:sym typeface=""/>
            </a:endParaRPr>
          </a:p>
          <a:p>
            <a:pPr marL="0" marR="0" lvl="0" indent="0" defTabSz="914400" rtl="0" eaLnBrk="1" fontAlgn="auto" latinLnBrk="0" hangingPunct="1">
              <a:buClrTx/>
              <a:buSzTx/>
              <a:buFontTx/>
              <a:buNone/>
              <a:tabLst/>
              <a:defRPr/>
            </a:pPr>
            <a:r>
              <a:rPr kumimoji="0" lang="en-US" cap="none" normalizeH="0" noProof="0">
                <a:ln>
                  <a:noFill/>
                </a:ln>
                <a:solidFill>
                  <a:srgbClr val="000000"/>
                </a:solidFill>
                <a:effectLst/>
                <a:uLnTx/>
                <a:uFillTx/>
                <a:latin typeface="Aptos" panose="020B0004020202020204" pitchFamily="34" charset="0"/>
                <a:sym typeface=""/>
              </a:rPr>
              <a:t>Bob’s mistaken identity of victim is irrelevant.</a:t>
            </a:r>
          </a:p>
          <a:p>
            <a:endParaRPr lang="en-US" dirty="0">
              <a:solidFill>
                <a:srgbClr val="000000"/>
              </a:solidFill>
              <a:latin typeface="Aptos" panose="020B0004020202020204" pitchFamily="34" charset="0"/>
              <a:sym typeface=""/>
            </a:endParaRPr>
          </a:p>
        </p:txBody>
      </p:sp>
      <p:sp>
        <p:nvSpPr>
          <p:cNvPr id="4" name="Slide Number Placeholder 3">
            <a:extLst>
              <a:ext uri="{FF2B5EF4-FFF2-40B4-BE49-F238E27FC236}">
                <a16:creationId xmlns:a16="http://schemas.microsoft.com/office/drawing/2014/main" id="{13BB265B-8A57-B552-FF9C-FC3B5CF3D98B}"/>
              </a:ext>
            </a:extLst>
          </p:cNvPr>
          <p:cNvSpPr>
            <a:spLocks noGrp="1"/>
          </p:cNvSpPr>
          <p:nvPr>
            <p:ph type="sldNum" sz="quarter" idx="5"/>
          </p:nvPr>
        </p:nvSpPr>
        <p:spPr/>
        <p:txBody>
          <a:bodyPr/>
          <a:lstStyle/>
          <a:p>
            <a:fld id="{D5EFDD04-AEDE-4845-8D62-C52E4A48AECF}" type="slidenum">
              <a:rPr lang="en-US" smtClean="0"/>
              <a:t>55</a:t>
            </a:fld>
            <a:endParaRPr lang="en-US"/>
          </a:p>
        </p:txBody>
      </p:sp>
    </p:spTree>
    <p:extLst>
      <p:ext uri="{BB962C8B-B14F-4D97-AF65-F5344CB8AC3E}">
        <p14:creationId xmlns:p14="http://schemas.microsoft.com/office/powerpoint/2010/main" val="2461519861"/>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4FFF196-1878-7B38-7F26-562238C319C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EA45C77-26EF-56F2-F440-433A163DAFC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D3E4762-B376-541D-A3DF-46EA913AB6CB}"/>
              </a:ext>
            </a:extLst>
          </p:cNvPr>
          <p:cNvSpPr>
            <a:spLocks noGrp="1"/>
          </p:cNvSpPr>
          <p:nvPr>
            <p:ph type="body" idx="1"/>
          </p:nvPr>
        </p:nvSpPr>
        <p:spPr/>
        <p:txBody>
          <a:bodyPr/>
          <a:lstStyle/>
          <a:p>
            <a:pPr marL="0" marR="0" lvl="0" indent="0" defTabSz="914400" rtl="0" eaLnBrk="1" fontAlgn="auto" latinLnBrk="0" hangingPunct="1">
              <a:buClrTx/>
              <a:buSzTx/>
              <a:buFontTx/>
              <a:buNone/>
              <a:tabLst/>
              <a:defRPr/>
            </a:pPr>
            <a:r>
              <a:rPr lang="en-US">
                <a:solidFill>
                  <a:srgbClr val="000000"/>
                </a:solidFill>
                <a:latin typeface="Aptos" panose="020B0004020202020204" pitchFamily="34" charset="0"/>
                <a:sym typeface=""/>
              </a:rPr>
              <a:t>Scenario 4</a:t>
            </a:r>
          </a:p>
          <a:p>
            <a:pPr marL="0" marR="0" lvl="0" indent="0" defTabSz="914400" rtl="0" eaLnBrk="1" fontAlgn="auto" latinLnBrk="0" hangingPunct="1">
              <a:buClrTx/>
              <a:buSzTx/>
              <a:buFontTx/>
              <a:buNone/>
              <a:tabLst/>
              <a:defRPr/>
            </a:pPr>
            <a:endParaRPr lang="en-US">
              <a:solidFill>
                <a:srgbClr val="000000"/>
              </a:solidFill>
              <a:latin typeface="Aptos" panose="020B0004020202020204" pitchFamily="34" charset="0"/>
              <a:sym typeface=""/>
            </a:endParaRPr>
          </a:p>
          <a:p>
            <a:pPr marL="0" marR="0" lvl="0" indent="0" defTabSz="914400" rtl="0" eaLnBrk="1" fontAlgn="auto" latinLnBrk="0" hangingPunct="1">
              <a:buClrTx/>
              <a:buSzTx/>
              <a:buFontTx/>
              <a:buNone/>
              <a:tabLst/>
              <a:defRPr/>
            </a:pPr>
            <a:r>
              <a:rPr lang="en-US">
                <a:solidFill>
                  <a:srgbClr val="000000"/>
                </a:solidFill>
                <a:latin typeface="Aptos" panose="020B0004020202020204" pitchFamily="34" charset="0"/>
                <a:sym typeface=""/>
              </a:rPr>
              <a:t>A White family and an Asian American family have lived in neighboring houses for five years without any problems. </a:t>
            </a:r>
          </a:p>
          <a:p>
            <a:pPr marL="0" marR="0" lvl="0" indent="0" defTabSz="914400" rtl="0" eaLnBrk="1" fontAlgn="auto" latinLnBrk="0" hangingPunct="1">
              <a:buClrTx/>
              <a:buSzTx/>
              <a:buFontTx/>
              <a:buNone/>
              <a:tabLst/>
              <a:defRPr/>
            </a:pPr>
            <a:endParaRPr lang="en-US">
              <a:solidFill>
                <a:srgbClr val="000000"/>
              </a:solidFill>
              <a:latin typeface="Aptos" panose="020B0004020202020204" pitchFamily="34" charset="0"/>
              <a:sym typeface=""/>
            </a:endParaRPr>
          </a:p>
          <a:p>
            <a:pPr marL="0" marR="0" lvl="0" indent="0" defTabSz="914400" rtl="0" eaLnBrk="1" fontAlgn="auto" latinLnBrk="0" hangingPunct="1">
              <a:buClrTx/>
              <a:buSzTx/>
              <a:buFontTx/>
              <a:buNone/>
              <a:tabLst/>
              <a:defRPr/>
            </a:pPr>
            <a:r>
              <a:rPr lang="en-US">
                <a:solidFill>
                  <a:srgbClr val="000000"/>
                </a:solidFill>
                <a:latin typeface="Aptos" panose="020B0004020202020204" pitchFamily="34" charset="0"/>
                <a:sym typeface=""/>
              </a:rPr>
              <a:t>Last Saturday, a member of the Asian American family mistakenly cut down an oak tree he believed was on his property but was actually on the White neighbor's property. </a:t>
            </a:r>
          </a:p>
          <a:p>
            <a:pPr marL="0" marR="0" lvl="0" indent="0" defTabSz="914400" rtl="0" eaLnBrk="1" fontAlgn="auto" latinLnBrk="0" hangingPunct="1">
              <a:buClrTx/>
              <a:buSzTx/>
              <a:buFontTx/>
              <a:buNone/>
              <a:tabLst/>
              <a:defRPr/>
            </a:pPr>
            <a:endParaRPr lang="en-US">
              <a:solidFill>
                <a:srgbClr val="000000"/>
              </a:solidFill>
              <a:latin typeface="Aptos" panose="020B0004020202020204" pitchFamily="34" charset="0"/>
              <a:sym typeface=""/>
            </a:endParaRPr>
          </a:p>
          <a:p>
            <a:pPr marL="0" marR="0" lvl="0" indent="0" defTabSz="914400" rtl="0" eaLnBrk="1" fontAlgn="auto" latinLnBrk="0" hangingPunct="1">
              <a:buClrTx/>
              <a:buSzTx/>
              <a:buFontTx/>
              <a:buNone/>
              <a:tabLst/>
              <a:defRPr/>
            </a:pPr>
            <a:r>
              <a:rPr lang="en-US">
                <a:solidFill>
                  <a:srgbClr val="000000"/>
                </a:solidFill>
                <a:latin typeface="Aptos" panose="020B0004020202020204" pitchFamily="34" charset="0"/>
                <a:sym typeface=""/>
              </a:rPr>
              <a:t>When the White family’s father sees the tree being cut down, he yells racial epithets and punches the Asian American man in the face</a:t>
            </a:r>
          </a:p>
          <a:p>
            <a:pPr marL="0" marR="0" lvl="0" indent="0" defTabSz="914400" rtl="0" eaLnBrk="1" fontAlgn="auto" latinLnBrk="0" hangingPunct="1">
              <a:buClrTx/>
              <a:buSzTx/>
              <a:buFontTx/>
              <a:buNone/>
              <a:tabLst/>
              <a:defRPr/>
            </a:pPr>
            <a:endParaRPr lang="en-US">
              <a:solidFill>
                <a:srgbClr val="000000"/>
              </a:solidFill>
              <a:latin typeface="Aptos" panose="020B0004020202020204" pitchFamily="34" charset="0"/>
              <a:sym typeface=""/>
            </a:endParaRPr>
          </a:p>
          <a:p>
            <a:pPr marL="0" marR="0" lvl="0" indent="0" defTabSz="914400" rtl="0" eaLnBrk="1" fontAlgn="auto" latinLnBrk="0" hangingPunct="1">
              <a:buClrTx/>
              <a:buSzTx/>
              <a:buFontTx/>
              <a:buNone/>
              <a:tabLst/>
              <a:defRPr/>
            </a:pPr>
            <a:r>
              <a:rPr lang="en-US">
                <a:solidFill>
                  <a:srgbClr val="000000"/>
                </a:solidFill>
                <a:latin typeface="Aptos" panose="020B0004020202020204" pitchFamily="34" charset="0"/>
                <a:sym typeface=""/>
              </a:rPr>
              <a:t>• Was the act motivated by bias? </a:t>
            </a:r>
          </a:p>
          <a:p>
            <a:pPr marL="0" marR="0" lvl="0" indent="0" defTabSz="914400" rtl="0" eaLnBrk="1" fontAlgn="auto" latinLnBrk="0" hangingPunct="1">
              <a:buClrTx/>
              <a:buSzTx/>
              <a:buFontTx/>
              <a:buNone/>
              <a:tabLst/>
              <a:defRPr/>
            </a:pPr>
            <a:r>
              <a:rPr lang="en-US">
                <a:solidFill>
                  <a:srgbClr val="000000"/>
                </a:solidFill>
                <a:latin typeface="Aptos" panose="020B0004020202020204" pitchFamily="34" charset="0"/>
                <a:sym typeface=""/>
              </a:rPr>
              <a:t>• Is it a hate crime or hate incident?</a:t>
            </a:r>
          </a:p>
          <a:p>
            <a:pPr marL="0" marR="0" lvl="0" indent="0" defTabSz="914400" rtl="0" eaLnBrk="1" fontAlgn="auto" latinLnBrk="0" hangingPunct="1">
              <a:buClrTx/>
              <a:buSzTx/>
              <a:buFontTx/>
              <a:buNone/>
              <a:tabLst/>
              <a:defRPr/>
            </a:pPr>
            <a:r>
              <a:rPr lang="en-US">
                <a:solidFill>
                  <a:srgbClr val="000000"/>
                </a:solidFill>
                <a:latin typeface="Aptos" panose="020B0004020202020204" pitchFamily="34" charset="0"/>
                <a:sym typeface=""/>
              </a:rPr>
              <a:t>• Are there any bias indicators present?</a:t>
            </a:r>
          </a:p>
          <a:p>
            <a:pPr marL="0" marR="0" lvl="0" indent="0" defTabSz="914400" rtl="0" eaLnBrk="1" fontAlgn="auto" latinLnBrk="0" hangingPunct="1">
              <a:buClrTx/>
              <a:buSzTx/>
              <a:buFontTx/>
              <a:buNone/>
              <a:tabLst/>
              <a:defRPr/>
            </a:pPr>
            <a:r>
              <a:rPr lang="en-US">
                <a:solidFill>
                  <a:srgbClr val="000000"/>
                </a:solidFill>
                <a:latin typeface="Aptos" panose="020B0004020202020204" pitchFamily="34" charset="0"/>
                <a:sym typeface=""/>
              </a:rPr>
              <a:t>• What protected class or classes were involved in the incident?</a:t>
            </a:r>
          </a:p>
          <a:p>
            <a:pPr marL="0" marR="0" lvl="0" indent="0" defTabSz="914400" rtl="0" eaLnBrk="1" fontAlgn="auto" latinLnBrk="0" hangingPunct="1">
              <a:buClrTx/>
              <a:buSzTx/>
              <a:buFontTx/>
              <a:buNone/>
              <a:tabLst/>
              <a:defRPr/>
            </a:pPr>
            <a:r>
              <a:rPr lang="en-US">
                <a:solidFill>
                  <a:srgbClr val="000000"/>
                </a:solidFill>
                <a:latin typeface="Aptos" panose="020B0004020202020204" pitchFamily="34" charset="0"/>
                <a:sym typeface=""/>
              </a:rPr>
              <a:t>• What offender type may be involved?</a:t>
            </a:r>
          </a:p>
          <a:p>
            <a:pPr marL="0" marR="0" lvl="0" indent="0" defTabSz="914400" rtl="0" eaLnBrk="1" fontAlgn="auto" latinLnBrk="0" hangingPunct="1">
              <a:buClrTx/>
              <a:buSzTx/>
              <a:buFontTx/>
              <a:buNone/>
              <a:tabLst/>
              <a:defRPr/>
            </a:pPr>
            <a:r>
              <a:rPr lang="en-US">
                <a:solidFill>
                  <a:srgbClr val="000000"/>
                </a:solidFill>
                <a:latin typeface="Aptos" panose="020B0004020202020204" pitchFamily="34" charset="0"/>
                <a:sym typeface=""/>
              </a:rPr>
              <a:t>• What other potential information should law enforcement seek out to determine or further establish the suspect’s motivation?</a:t>
            </a:r>
          </a:p>
          <a:p>
            <a:pPr marL="0" marR="0" lvl="0" indent="0" defTabSz="914400" rtl="0" eaLnBrk="1" fontAlgn="auto" latinLnBrk="0" hangingPunct="1">
              <a:buClrTx/>
              <a:buSzTx/>
              <a:buFontTx/>
              <a:buNone/>
              <a:tabLst/>
              <a:defRPr/>
            </a:pPr>
            <a:endParaRPr lang="en-US">
              <a:solidFill>
                <a:srgbClr val="000000"/>
              </a:solidFill>
              <a:latin typeface="Aptos" panose="020B0004020202020204" pitchFamily="34" charset="0"/>
              <a:sym typeface=""/>
            </a:endParaRPr>
          </a:p>
          <a:p>
            <a:pPr marL="0" marR="0" lvl="0" indent="0" defTabSz="914400" rtl="0" eaLnBrk="1" fontAlgn="auto" latinLnBrk="0" hangingPunct="1">
              <a:buClrTx/>
              <a:buSzTx/>
              <a:buFontTx/>
              <a:buNone/>
              <a:tabLst/>
              <a:defRPr/>
            </a:pPr>
            <a:r>
              <a:rPr lang="en-US">
                <a:solidFill>
                  <a:srgbClr val="000000"/>
                </a:solidFill>
                <a:latin typeface="Aptos" panose="020B0004020202020204" pitchFamily="34" charset="0"/>
                <a:sym typeface=""/>
              </a:rPr>
              <a:t>Click on the next slide to find out.</a:t>
            </a:r>
          </a:p>
          <a:p>
            <a:pPr marL="0" marR="0" lvl="0" indent="0" defTabSz="914400" rtl="0" eaLnBrk="1" fontAlgn="auto" latinLnBrk="0" hangingPunct="1">
              <a:buClrTx/>
              <a:buSzTx/>
              <a:buFontTx/>
              <a:buNone/>
              <a:tabLst/>
              <a:defRPr/>
            </a:pPr>
            <a:endParaRPr lang="en-US">
              <a:solidFill>
                <a:srgbClr val="000000"/>
              </a:solidFill>
              <a:latin typeface="Aptos" panose="020B0004020202020204" pitchFamily="34" charset="0"/>
              <a:sym typeface=""/>
            </a:endParaRPr>
          </a:p>
          <a:p>
            <a:pPr marL="0" marR="0" lvl="0" indent="0" defTabSz="914400" rtl="0" eaLnBrk="1" fontAlgn="auto" latinLnBrk="0" hangingPunct="1">
              <a:buClrTx/>
              <a:buSzTx/>
              <a:buFontTx/>
              <a:buNone/>
              <a:tabLst/>
              <a:defRPr/>
            </a:pPr>
            <a:endParaRPr lang="en-US">
              <a:solidFill>
                <a:srgbClr val="000000"/>
              </a:solidFill>
              <a:latin typeface="Aptos" panose="020B0004020202020204" pitchFamily="34" charset="0"/>
              <a:sym typeface=""/>
            </a:endParaRPr>
          </a:p>
          <a:p>
            <a:pPr marL="0" marR="0" lvl="0" indent="0" defTabSz="914400" rtl="0" eaLnBrk="1" fontAlgn="auto" latinLnBrk="0" hangingPunct="1">
              <a:buClrTx/>
              <a:buSzTx/>
              <a:buFontTx/>
              <a:buNone/>
              <a:tabLst/>
              <a:defRPr/>
            </a:pPr>
            <a:endParaRPr lang="en-US">
              <a:solidFill>
                <a:srgbClr val="000000"/>
              </a:solidFill>
              <a:latin typeface="Aptos" panose="020B0004020202020204" pitchFamily="34" charset="0"/>
              <a:sym typeface=""/>
            </a:endParaRPr>
          </a:p>
          <a:p>
            <a:endParaRPr lang="en-US" dirty="0">
              <a:solidFill>
                <a:srgbClr val="000000"/>
              </a:solidFill>
              <a:latin typeface="Aptos" panose="020B0004020202020204" pitchFamily="34" charset="0"/>
              <a:sym typeface=""/>
            </a:endParaRPr>
          </a:p>
        </p:txBody>
      </p:sp>
      <p:sp>
        <p:nvSpPr>
          <p:cNvPr id="4" name="Slide Number Placeholder 3">
            <a:extLst>
              <a:ext uri="{FF2B5EF4-FFF2-40B4-BE49-F238E27FC236}">
                <a16:creationId xmlns:a16="http://schemas.microsoft.com/office/drawing/2014/main" id="{37E33E41-2A0E-F9F8-E040-CBD8A91F94D8}"/>
              </a:ext>
            </a:extLst>
          </p:cNvPr>
          <p:cNvSpPr>
            <a:spLocks noGrp="1"/>
          </p:cNvSpPr>
          <p:nvPr>
            <p:ph type="sldNum" sz="quarter" idx="5"/>
          </p:nvPr>
        </p:nvSpPr>
        <p:spPr/>
        <p:txBody>
          <a:bodyPr/>
          <a:lstStyle/>
          <a:p>
            <a:fld id="{D5EFDD04-AEDE-4845-8D62-C52E4A48AECF}" type="slidenum">
              <a:rPr lang="en-US" smtClean="0"/>
              <a:t>56</a:t>
            </a:fld>
            <a:endParaRPr lang="en-US"/>
          </a:p>
        </p:txBody>
      </p:sp>
    </p:spTree>
    <p:extLst>
      <p:ext uri="{BB962C8B-B14F-4D97-AF65-F5344CB8AC3E}">
        <p14:creationId xmlns:p14="http://schemas.microsoft.com/office/powerpoint/2010/main" val="180867537"/>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98E82D1-B3BF-F924-E85D-688CD5BBE07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B3D55CF-2DC8-92E5-082C-1CD94B28464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CFCE223-88F1-085B-664E-16190A768B9F}"/>
              </a:ext>
            </a:extLst>
          </p:cNvPr>
          <p:cNvSpPr>
            <a:spLocks noGrp="1"/>
          </p:cNvSpPr>
          <p:nvPr>
            <p:ph type="body" idx="1"/>
          </p:nvPr>
        </p:nvSpPr>
        <p:spPr/>
        <p:txBody>
          <a:bodyPr/>
          <a:lstStyle/>
          <a:p>
            <a:pPr marL="0" marR="0" lvl="0" indent="0" defTabSz="914400" rtl="0" eaLnBrk="1" fontAlgn="auto" latinLnBrk="0" hangingPunct="1">
              <a:buClrTx/>
              <a:buSzTx/>
              <a:buFontTx/>
              <a:buNone/>
              <a:tabLst/>
              <a:defRPr/>
            </a:pPr>
            <a:r>
              <a:rPr kumimoji="0" lang="en-US" cap="none" normalizeH="0" noProof="0" dirty="0">
                <a:ln>
                  <a:noFill/>
                </a:ln>
                <a:solidFill>
                  <a:srgbClr val="000000"/>
                </a:solidFill>
                <a:effectLst/>
                <a:uLnTx/>
                <a:uFillTx/>
                <a:latin typeface="Aptos" panose="020B0004020202020204" pitchFamily="34" charset="0"/>
                <a:sym typeface=""/>
              </a:rPr>
              <a:t>Given the facts presented, it is potentially a hate crime (assault). </a:t>
            </a:r>
          </a:p>
          <a:p>
            <a:pPr marL="0" marR="0" lvl="0" indent="0" defTabSz="914400" rtl="0" eaLnBrk="1" fontAlgn="auto" latinLnBrk="0" hangingPunct="1">
              <a:buClrTx/>
              <a:buSzTx/>
              <a:buFontTx/>
              <a:buNone/>
              <a:tabLst/>
              <a:defRPr/>
            </a:pPr>
            <a:endParaRPr kumimoji="0" lang="en-US" cap="none" normalizeH="0" noProof="0" dirty="0">
              <a:ln>
                <a:noFill/>
              </a:ln>
              <a:solidFill>
                <a:srgbClr val="000000"/>
              </a:solidFill>
              <a:effectLst/>
              <a:uLnTx/>
              <a:uFillTx/>
              <a:latin typeface="Aptos" panose="020B0004020202020204" pitchFamily="34" charset="0"/>
              <a:sym typeface=""/>
            </a:endParaRPr>
          </a:p>
          <a:p>
            <a:pPr marL="0" marR="0" lvl="0" indent="0" defTabSz="914400" rtl="0" eaLnBrk="1" fontAlgn="auto" latinLnBrk="0" hangingPunct="1">
              <a:buClrTx/>
              <a:buSzTx/>
              <a:buFontTx/>
              <a:buNone/>
              <a:tabLst/>
              <a:defRPr/>
            </a:pPr>
            <a:r>
              <a:rPr kumimoji="0" lang="en-US" cap="none" normalizeH="0" noProof="0" dirty="0">
                <a:ln>
                  <a:noFill/>
                </a:ln>
                <a:solidFill>
                  <a:srgbClr val="000000"/>
                </a:solidFill>
                <a:effectLst/>
                <a:uLnTx/>
                <a:uFillTx/>
                <a:latin typeface="Aptos" panose="020B0004020202020204" pitchFamily="34" charset="0"/>
                <a:sym typeface=""/>
              </a:rPr>
              <a:t>Bias indicators include differing races of people and racial epithets. </a:t>
            </a:r>
          </a:p>
          <a:p>
            <a:pPr marL="0" marR="0" lvl="0" indent="0" defTabSz="914400" rtl="0" eaLnBrk="1" fontAlgn="auto" latinLnBrk="0" hangingPunct="1">
              <a:buClrTx/>
              <a:buSzTx/>
              <a:buFontTx/>
              <a:buNone/>
              <a:tabLst/>
              <a:defRPr/>
            </a:pPr>
            <a:endParaRPr kumimoji="0" lang="en-US" cap="none" normalizeH="0" noProof="0" dirty="0">
              <a:ln>
                <a:noFill/>
              </a:ln>
              <a:solidFill>
                <a:srgbClr val="000000"/>
              </a:solidFill>
              <a:effectLst/>
              <a:uLnTx/>
              <a:uFillTx/>
              <a:latin typeface="Aptos" panose="020B0004020202020204" pitchFamily="34" charset="0"/>
              <a:sym typeface=""/>
            </a:endParaRPr>
          </a:p>
          <a:p>
            <a:pPr marL="0" marR="0" lvl="0" indent="0" defTabSz="914400" rtl="0" eaLnBrk="1" fontAlgn="auto" latinLnBrk="0" hangingPunct="1">
              <a:buClrTx/>
              <a:buSzTx/>
              <a:buFontTx/>
              <a:buNone/>
              <a:tabLst/>
              <a:defRPr/>
            </a:pPr>
            <a:r>
              <a:rPr kumimoji="0" lang="en-US" cap="none" normalizeH="0" noProof="0" dirty="0">
                <a:ln>
                  <a:noFill/>
                </a:ln>
                <a:solidFill>
                  <a:srgbClr val="000000"/>
                </a:solidFill>
                <a:effectLst/>
                <a:uLnTx/>
                <a:uFillTx/>
                <a:latin typeface="Aptos" panose="020B0004020202020204" pitchFamily="34" charset="0"/>
                <a:sym typeface=""/>
              </a:rPr>
              <a:t>Possible offender type is reactive or defensive, but more information about population demographics and the father of the White family is needed. </a:t>
            </a:r>
          </a:p>
          <a:p>
            <a:pPr marL="0" marR="0" lvl="0" indent="0" defTabSz="914400" rtl="0" eaLnBrk="1" fontAlgn="auto" latinLnBrk="0" hangingPunct="1">
              <a:buClrTx/>
              <a:buSzTx/>
              <a:buFontTx/>
              <a:buNone/>
              <a:tabLst/>
              <a:defRPr/>
            </a:pPr>
            <a:endParaRPr kumimoji="0" lang="en-US" cap="none" normalizeH="0" noProof="0" dirty="0">
              <a:ln>
                <a:noFill/>
              </a:ln>
              <a:solidFill>
                <a:srgbClr val="000000"/>
              </a:solidFill>
              <a:effectLst/>
              <a:uLnTx/>
              <a:uFillTx/>
              <a:latin typeface="Aptos" panose="020B0004020202020204" pitchFamily="34" charset="0"/>
              <a:sym typeface=""/>
            </a:endParaRPr>
          </a:p>
          <a:p>
            <a:pPr marL="0" marR="0" lvl="0" indent="0" defTabSz="914400" rtl="0" eaLnBrk="1" fontAlgn="auto" latinLnBrk="0" hangingPunct="1">
              <a:buClrTx/>
              <a:buSzTx/>
              <a:buFontTx/>
              <a:buNone/>
              <a:tabLst/>
              <a:defRPr/>
            </a:pPr>
            <a:r>
              <a:rPr kumimoji="0" lang="en-US" cap="none" normalizeH="0" noProof="0" dirty="0">
                <a:ln>
                  <a:noFill/>
                </a:ln>
                <a:solidFill>
                  <a:srgbClr val="000000"/>
                </a:solidFill>
                <a:effectLst/>
                <a:uLnTx/>
                <a:uFillTx/>
                <a:latin typeface="Aptos" panose="020B0004020202020204" pitchFamily="34" charset="0"/>
                <a:sym typeface=""/>
              </a:rPr>
              <a:t>Protected class is ancestry.</a:t>
            </a:r>
          </a:p>
          <a:p>
            <a:endParaRPr lang="en-US" dirty="0">
              <a:solidFill>
                <a:srgbClr val="000000"/>
              </a:solidFill>
              <a:latin typeface="Aptos" panose="020B0004020202020204" pitchFamily="34" charset="0"/>
              <a:sym typeface=""/>
            </a:endParaRPr>
          </a:p>
        </p:txBody>
      </p:sp>
      <p:sp>
        <p:nvSpPr>
          <p:cNvPr id="4" name="Slide Number Placeholder 3">
            <a:extLst>
              <a:ext uri="{FF2B5EF4-FFF2-40B4-BE49-F238E27FC236}">
                <a16:creationId xmlns:a16="http://schemas.microsoft.com/office/drawing/2014/main" id="{8ABE7184-46FE-81D9-980F-4EF990078FE8}"/>
              </a:ext>
            </a:extLst>
          </p:cNvPr>
          <p:cNvSpPr>
            <a:spLocks noGrp="1"/>
          </p:cNvSpPr>
          <p:nvPr>
            <p:ph type="sldNum" sz="quarter" idx="5"/>
          </p:nvPr>
        </p:nvSpPr>
        <p:spPr/>
        <p:txBody>
          <a:bodyPr/>
          <a:lstStyle/>
          <a:p>
            <a:fld id="{D5EFDD04-AEDE-4845-8D62-C52E4A48AECF}" type="slidenum">
              <a:rPr lang="en-US" smtClean="0"/>
              <a:t>57</a:t>
            </a:fld>
            <a:endParaRPr lang="en-US"/>
          </a:p>
        </p:txBody>
      </p:sp>
    </p:spTree>
    <p:extLst>
      <p:ext uri="{BB962C8B-B14F-4D97-AF65-F5344CB8AC3E}">
        <p14:creationId xmlns:p14="http://schemas.microsoft.com/office/powerpoint/2010/main" val="2899905789"/>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1B8950B-E039-4730-9A55-202823B1A7C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A50672D-0FDF-8B46-8F57-8E99F5627B5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1705971-4882-4441-B49D-AB10B901EAA6}"/>
              </a:ext>
            </a:extLst>
          </p:cNvPr>
          <p:cNvSpPr>
            <a:spLocks noGrp="1"/>
          </p:cNvSpPr>
          <p:nvPr>
            <p:ph type="body" idx="1"/>
          </p:nvPr>
        </p:nvSpPr>
        <p:spPr/>
        <p:txBody>
          <a:bodyPr/>
          <a:lstStyle/>
          <a:p>
            <a:pPr marL="0" marR="0" lvl="0" indent="0" defTabSz="914400" rtl="0" eaLnBrk="1" fontAlgn="auto" latinLnBrk="0" hangingPunct="1">
              <a:buClrTx/>
              <a:buSzTx/>
              <a:buFontTx/>
              <a:buNone/>
              <a:tabLst/>
              <a:defRPr/>
            </a:pPr>
            <a:r>
              <a:rPr lang="en-US">
                <a:solidFill>
                  <a:srgbClr val="000000"/>
                </a:solidFill>
                <a:latin typeface="Aptos" panose="020B0004020202020204" pitchFamily="34" charset="0"/>
                <a:sym typeface=""/>
              </a:rPr>
              <a:t>Scenario 5</a:t>
            </a:r>
          </a:p>
          <a:p>
            <a:pPr marL="0" marR="0" lvl="0" indent="0" defTabSz="914400" rtl="0" eaLnBrk="1" fontAlgn="auto" latinLnBrk="0" hangingPunct="1">
              <a:buClrTx/>
              <a:buSzTx/>
              <a:buFontTx/>
              <a:buNone/>
              <a:tabLst/>
              <a:defRPr/>
            </a:pPr>
            <a:endParaRPr lang="en-US">
              <a:solidFill>
                <a:srgbClr val="000000"/>
              </a:solidFill>
              <a:latin typeface="Aptos" panose="020B0004020202020204" pitchFamily="34" charset="0"/>
              <a:sym typeface=""/>
            </a:endParaRPr>
          </a:p>
          <a:p>
            <a:pPr marL="0" marR="0" lvl="0" indent="0" defTabSz="914400" rtl="0" eaLnBrk="1" fontAlgn="auto" latinLnBrk="0" hangingPunct="1">
              <a:buClrTx/>
              <a:buSzTx/>
              <a:buFontTx/>
              <a:buNone/>
              <a:tabLst/>
              <a:defRPr/>
            </a:pPr>
            <a:r>
              <a:rPr lang="en-US">
                <a:solidFill>
                  <a:srgbClr val="000000"/>
                </a:solidFill>
                <a:latin typeface="Aptos" panose="020B0004020202020204" pitchFamily="34" charset="0"/>
                <a:sym typeface=""/>
              </a:rPr>
              <a:t>A man (Jim) approached a woman (Stacy) inside a night club and asked her to dance. </a:t>
            </a:r>
          </a:p>
          <a:p>
            <a:pPr marL="0" marR="0" lvl="0" indent="0" defTabSz="914400" rtl="0" eaLnBrk="1" fontAlgn="auto" latinLnBrk="0" hangingPunct="1">
              <a:buClrTx/>
              <a:buSzTx/>
              <a:buFontTx/>
              <a:buNone/>
              <a:tabLst/>
              <a:defRPr/>
            </a:pPr>
            <a:endParaRPr lang="en-US">
              <a:solidFill>
                <a:srgbClr val="000000"/>
              </a:solidFill>
              <a:latin typeface="Aptos" panose="020B0004020202020204" pitchFamily="34" charset="0"/>
              <a:sym typeface=""/>
            </a:endParaRPr>
          </a:p>
          <a:p>
            <a:pPr marL="0" marR="0" lvl="0" indent="0" defTabSz="914400" rtl="0" eaLnBrk="1" fontAlgn="auto" latinLnBrk="0" hangingPunct="1">
              <a:buClrTx/>
              <a:buSzTx/>
              <a:buFontTx/>
              <a:buNone/>
              <a:tabLst/>
              <a:defRPr/>
            </a:pPr>
            <a:r>
              <a:rPr lang="en-US">
                <a:solidFill>
                  <a:srgbClr val="000000"/>
                </a:solidFill>
                <a:latin typeface="Aptos" panose="020B0004020202020204" pitchFamily="34" charset="0"/>
                <a:sym typeface=""/>
              </a:rPr>
              <a:t>Stacy laughed out loud and said, “No thank you.” </a:t>
            </a:r>
          </a:p>
          <a:p>
            <a:pPr marL="0" marR="0" lvl="0" indent="0" defTabSz="914400" rtl="0" eaLnBrk="1" fontAlgn="auto" latinLnBrk="0" hangingPunct="1">
              <a:buClrTx/>
              <a:buSzTx/>
              <a:buFontTx/>
              <a:buNone/>
              <a:tabLst/>
              <a:defRPr/>
            </a:pPr>
            <a:endParaRPr lang="en-US">
              <a:solidFill>
                <a:srgbClr val="000000"/>
              </a:solidFill>
              <a:latin typeface="Aptos" panose="020B0004020202020204" pitchFamily="34" charset="0"/>
              <a:sym typeface=""/>
            </a:endParaRPr>
          </a:p>
          <a:p>
            <a:pPr marL="0" marR="0" lvl="0" indent="0" defTabSz="914400" rtl="0" eaLnBrk="1" fontAlgn="auto" latinLnBrk="0" hangingPunct="1">
              <a:buClrTx/>
              <a:buSzTx/>
              <a:buFontTx/>
              <a:buNone/>
              <a:tabLst/>
              <a:defRPr/>
            </a:pPr>
            <a:r>
              <a:rPr lang="en-US">
                <a:solidFill>
                  <a:srgbClr val="000000"/>
                </a:solidFill>
                <a:latin typeface="Aptos" panose="020B0004020202020204" pitchFamily="34" charset="0"/>
                <a:sym typeface=""/>
              </a:rPr>
              <a:t>While Stacy was walking to her car after the club closed, Jim tackled her to the ground and began choking her. </a:t>
            </a:r>
          </a:p>
          <a:p>
            <a:pPr marL="0" marR="0" lvl="0" indent="0" defTabSz="914400" rtl="0" eaLnBrk="1" fontAlgn="auto" latinLnBrk="0" hangingPunct="1">
              <a:buClrTx/>
              <a:buSzTx/>
              <a:buFontTx/>
              <a:buNone/>
              <a:tabLst/>
              <a:defRPr/>
            </a:pPr>
            <a:endParaRPr lang="en-US">
              <a:solidFill>
                <a:srgbClr val="000000"/>
              </a:solidFill>
              <a:latin typeface="Aptos" panose="020B0004020202020204" pitchFamily="34" charset="0"/>
              <a:sym typeface=""/>
            </a:endParaRPr>
          </a:p>
          <a:p>
            <a:pPr marL="0" marR="0" lvl="0" indent="0" defTabSz="914400" rtl="0" eaLnBrk="1" fontAlgn="auto" latinLnBrk="0" hangingPunct="1">
              <a:buClrTx/>
              <a:buSzTx/>
              <a:buFontTx/>
              <a:buNone/>
              <a:tabLst/>
              <a:defRPr/>
            </a:pPr>
            <a:r>
              <a:rPr lang="en-US">
                <a:solidFill>
                  <a:srgbClr val="000000"/>
                </a:solidFill>
                <a:latin typeface="Aptos" panose="020B0004020202020204" pitchFamily="34" charset="0"/>
                <a:sym typeface=""/>
              </a:rPr>
              <a:t>Jim said, “I hate you—you [sexist slur]. No [sexist slur] laughs at me!”</a:t>
            </a:r>
          </a:p>
          <a:p>
            <a:pPr marL="0" marR="0" lvl="0" indent="0" defTabSz="914400" rtl="0" eaLnBrk="1" fontAlgn="auto" latinLnBrk="0" hangingPunct="1">
              <a:buClrTx/>
              <a:buSzTx/>
              <a:buFontTx/>
              <a:buNone/>
              <a:tabLst/>
              <a:defRPr/>
            </a:pPr>
            <a:endParaRPr lang="en-US">
              <a:solidFill>
                <a:srgbClr val="000000"/>
              </a:solidFill>
              <a:latin typeface="Aptos" panose="020B0004020202020204" pitchFamily="34" charset="0"/>
              <a:sym typeface=""/>
            </a:endParaRPr>
          </a:p>
          <a:p>
            <a:pPr marL="0" marR="0" lvl="0" indent="0" defTabSz="914400" rtl="0" eaLnBrk="1" fontAlgn="auto" latinLnBrk="0" hangingPunct="1">
              <a:buClrTx/>
              <a:buSzTx/>
              <a:buFontTx/>
              <a:buNone/>
              <a:tabLst/>
              <a:defRPr/>
            </a:pPr>
            <a:r>
              <a:rPr lang="en-US">
                <a:solidFill>
                  <a:srgbClr val="000000"/>
                </a:solidFill>
                <a:latin typeface="Aptos" panose="020B0004020202020204" pitchFamily="34" charset="0"/>
                <a:sym typeface=""/>
              </a:rPr>
              <a:t>• Was the act motivated by bias? </a:t>
            </a:r>
          </a:p>
          <a:p>
            <a:pPr marL="0" marR="0" lvl="0" indent="0" defTabSz="914400" rtl="0" eaLnBrk="1" fontAlgn="auto" latinLnBrk="0" hangingPunct="1">
              <a:buClrTx/>
              <a:buSzTx/>
              <a:buFontTx/>
              <a:buNone/>
              <a:tabLst/>
              <a:defRPr/>
            </a:pPr>
            <a:r>
              <a:rPr lang="en-US">
                <a:solidFill>
                  <a:srgbClr val="000000"/>
                </a:solidFill>
                <a:latin typeface="Aptos" panose="020B0004020202020204" pitchFamily="34" charset="0"/>
                <a:sym typeface=""/>
              </a:rPr>
              <a:t>• Is it a hate crime or hate incident?</a:t>
            </a:r>
          </a:p>
          <a:p>
            <a:pPr marL="0" marR="0" lvl="0" indent="0" defTabSz="914400" rtl="0" eaLnBrk="1" fontAlgn="auto" latinLnBrk="0" hangingPunct="1">
              <a:buClrTx/>
              <a:buSzTx/>
              <a:buFontTx/>
              <a:buNone/>
              <a:tabLst/>
              <a:defRPr/>
            </a:pPr>
            <a:r>
              <a:rPr lang="en-US">
                <a:solidFill>
                  <a:srgbClr val="000000"/>
                </a:solidFill>
                <a:latin typeface="Aptos" panose="020B0004020202020204" pitchFamily="34" charset="0"/>
                <a:sym typeface=""/>
              </a:rPr>
              <a:t>• Are there any bias indicators present?</a:t>
            </a:r>
          </a:p>
          <a:p>
            <a:pPr marL="0" marR="0" lvl="0" indent="0" defTabSz="914400" rtl="0" eaLnBrk="1" fontAlgn="auto" latinLnBrk="0" hangingPunct="1">
              <a:buClrTx/>
              <a:buSzTx/>
              <a:buFontTx/>
              <a:buNone/>
              <a:tabLst/>
              <a:defRPr/>
            </a:pPr>
            <a:r>
              <a:rPr lang="en-US">
                <a:solidFill>
                  <a:srgbClr val="000000"/>
                </a:solidFill>
                <a:latin typeface="Aptos" panose="020B0004020202020204" pitchFamily="34" charset="0"/>
                <a:sym typeface=""/>
              </a:rPr>
              <a:t>• What protected class or classes were involved in the incident?</a:t>
            </a:r>
          </a:p>
          <a:p>
            <a:pPr marL="0" marR="0" lvl="0" indent="0" defTabSz="914400" rtl="0" eaLnBrk="1" fontAlgn="auto" latinLnBrk="0" hangingPunct="1">
              <a:buClrTx/>
              <a:buSzTx/>
              <a:buFontTx/>
              <a:buNone/>
              <a:tabLst/>
              <a:defRPr/>
            </a:pPr>
            <a:r>
              <a:rPr lang="en-US">
                <a:solidFill>
                  <a:srgbClr val="000000"/>
                </a:solidFill>
                <a:latin typeface="Aptos" panose="020B0004020202020204" pitchFamily="34" charset="0"/>
                <a:sym typeface=""/>
              </a:rPr>
              <a:t>• What offender type may be involved?</a:t>
            </a:r>
          </a:p>
          <a:p>
            <a:pPr marL="0" marR="0" lvl="0" indent="0" defTabSz="914400" rtl="0" eaLnBrk="1" fontAlgn="auto" latinLnBrk="0" hangingPunct="1">
              <a:buClrTx/>
              <a:buSzTx/>
              <a:buFontTx/>
              <a:buNone/>
              <a:tabLst/>
              <a:defRPr/>
            </a:pPr>
            <a:r>
              <a:rPr lang="en-US">
                <a:solidFill>
                  <a:srgbClr val="000000"/>
                </a:solidFill>
                <a:latin typeface="Aptos" panose="020B0004020202020204" pitchFamily="34" charset="0"/>
                <a:sym typeface=""/>
              </a:rPr>
              <a:t>• What other potential information should law enforcement seek out to determine or further establish the suspect’s motivation?</a:t>
            </a:r>
          </a:p>
          <a:p>
            <a:pPr marL="0" marR="0" lvl="0" indent="0" defTabSz="914400" rtl="0" eaLnBrk="1" fontAlgn="auto" latinLnBrk="0" hangingPunct="1">
              <a:buClrTx/>
              <a:buSzTx/>
              <a:buFontTx/>
              <a:buNone/>
              <a:tabLst/>
              <a:defRPr/>
            </a:pPr>
            <a:endParaRPr lang="en-US">
              <a:solidFill>
                <a:srgbClr val="000000"/>
              </a:solidFill>
              <a:latin typeface="Aptos" panose="020B0004020202020204" pitchFamily="34" charset="0"/>
              <a:sym typeface=""/>
            </a:endParaRPr>
          </a:p>
          <a:p>
            <a:pPr marL="0" marR="0" lvl="0" indent="0" defTabSz="914400" rtl="0" eaLnBrk="1" fontAlgn="auto" latinLnBrk="0" hangingPunct="1">
              <a:buClrTx/>
              <a:buSzTx/>
              <a:buFontTx/>
              <a:buNone/>
              <a:tabLst/>
              <a:defRPr/>
            </a:pPr>
            <a:r>
              <a:rPr lang="en-US">
                <a:solidFill>
                  <a:srgbClr val="000000"/>
                </a:solidFill>
                <a:latin typeface="Aptos" panose="020B0004020202020204" pitchFamily="34" charset="0"/>
                <a:sym typeface=""/>
              </a:rPr>
              <a:t>Click on the next slide to find out.</a:t>
            </a:r>
          </a:p>
          <a:p>
            <a:pPr marL="0" marR="0" lvl="0" indent="0" defTabSz="914400" rtl="0" eaLnBrk="1" fontAlgn="auto" latinLnBrk="0" hangingPunct="1">
              <a:buClrTx/>
              <a:buSzTx/>
              <a:buFontTx/>
              <a:buNone/>
              <a:tabLst/>
              <a:defRPr/>
            </a:pPr>
            <a:endParaRPr lang="en-US">
              <a:solidFill>
                <a:srgbClr val="000000"/>
              </a:solidFill>
              <a:latin typeface="Aptos" panose="020B0004020202020204" pitchFamily="34" charset="0"/>
              <a:sym typeface=""/>
            </a:endParaRPr>
          </a:p>
          <a:p>
            <a:endParaRPr lang="en-US" dirty="0">
              <a:solidFill>
                <a:srgbClr val="000000"/>
              </a:solidFill>
              <a:latin typeface="Aptos" panose="020B0004020202020204" pitchFamily="34" charset="0"/>
              <a:sym typeface=""/>
            </a:endParaRPr>
          </a:p>
        </p:txBody>
      </p:sp>
      <p:sp>
        <p:nvSpPr>
          <p:cNvPr id="4" name="Slide Number Placeholder 3">
            <a:extLst>
              <a:ext uri="{FF2B5EF4-FFF2-40B4-BE49-F238E27FC236}">
                <a16:creationId xmlns:a16="http://schemas.microsoft.com/office/drawing/2014/main" id="{6C654AB0-9A01-2AF2-A86C-68B50F8D92A4}"/>
              </a:ext>
            </a:extLst>
          </p:cNvPr>
          <p:cNvSpPr>
            <a:spLocks noGrp="1"/>
          </p:cNvSpPr>
          <p:nvPr>
            <p:ph type="sldNum" sz="quarter" idx="5"/>
          </p:nvPr>
        </p:nvSpPr>
        <p:spPr/>
        <p:txBody>
          <a:bodyPr/>
          <a:lstStyle/>
          <a:p>
            <a:fld id="{D5EFDD04-AEDE-4845-8D62-C52E4A48AECF}" type="slidenum">
              <a:rPr lang="en-US" smtClean="0"/>
              <a:t>58</a:t>
            </a:fld>
            <a:endParaRPr lang="en-US"/>
          </a:p>
        </p:txBody>
      </p:sp>
    </p:spTree>
    <p:extLst>
      <p:ext uri="{BB962C8B-B14F-4D97-AF65-F5344CB8AC3E}">
        <p14:creationId xmlns:p14="http://schemas.microsoft.com/office/powerpoint/2010/main" val="326626164"/>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075A955-9515-6FC1-3EF1-A1950F366B1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22267A6-5DE4-FCF5-5C69-F2063093E39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D04ED3E-089D-5730-4BD2-069C7510AF3A}"/>
              </a:ext>
            </a:extLst>
          </p:cNvPr>
          <p:cNvSpPr>
            <a:spLocks noGrp="1"/>
          </p:cNvSpPr>
          <p:nvPr>
            <p:ph type="body" idx="1"/>
          </p:nvPr>
        </p:nvSpPr>
        <p:spPr/>
        <p:txBody>
          <a:bodyPr/>
          <a:lstStyle/>
          <a:p>
            <a:pPr marL="0" marR="0" lvl="0" indent="0" defTabSz="914400" rtl="0" eaLnBrk="1" fontAlgn="auto" latinLnBrk="0" hangingPunct="1">
              <a:buClrTx/>
              <a:buSzTx/>
              <a:buFontTx/>
              <a:buNone/>
              <a:tabLst/>
              <a:defRPr/>
            </a:pPr>
            <a:r>
              <a:rPr kumimoji="0" lang="en-US" cap="none" normalizeH="0" noProof="0">
                <a:ln>
                  <a:noFill/>
                </a:ln>
                <a:solidFill>
                  <a:srgbClr val="000000"/>
                </a:solidFill>
                <a:effectLst/>
                <a:uLnTx/>
                <a:uFillTx/>
                <a:latin typeface="Aptos" panose="020B0004020202020204" pitchFamily="34" charset="0"/>
                <a:sym typeface=""/>
              </a:rPr>
              <a:t>Given facts presented, it is a hate crime (assault).</a:t>
            </a:r>
          </a:p>
          <a:p>
            <a:pPr marL="0" marR="0" lvl="0" indent="0" defTabSz="914400" rtl="0" eaLnBrk="1" fontAlgn="auto" latinLnBrk="0" hangingPunct="1">
              <a:buClrTx/>
              <a:buSzTx/>
              <a:buFontTx/>
              <a:buNone/>
              <a:tabLst/>
              <a:defRPr/>
            </a:pPr>
            <a:endParaRPr kumimoji="0" lang="en-US" cap="none" normalizeH="0" noProof="0">
              <a:ln>
                <a:noFill/>
              </a:ln>
              <a:solidFill>
                <a:srgbClr val="000000"/>
              </a:solidFill>
              <a:effectLst/>
              <a:uLnTx/>
              <a:uFillTx/>
              <a:latin typeface="Aptos" panose="020B0004020202020204" pitchFamily="34" charset="0"/>
              <a:sym typeface=""/>
            </a:endParaRPr>
          </a:p>
          <a:p>
            <a:pPr marL="0" marR="0" lvl="0" indent="0" defTabSz="914400" rtl="0" eaLnBrk="1" fontAlgn="auto" latinLnBrk="0" hangingPunct="1">
              <a:buClrTx/>
              <a:buSzTx/>
              <a:buFontTx/>
              <a:buNone/>
              <a:tabLst/>
              <a:defRPr/>
            </a:pPr>
            <a:r>
              <a:rPr kumimoji="0" lang="en-US" cap="none" normalizeH="0" noProof="0">
                <a:ln>
                  <a:noFill/>
                </a:ln>
                <a:solidFill>
                  <a:srgbClr val="000000"/>
                </a:solidFill>
                <a:effectLst/>
                <a:uLnTx/>
                <a:uFillTx/>
                <a:latin typeface="Aptos" panose="020B0004020202020204" pitchFamily="34" charset="0"/>
                <a:sym typeface=""/>
              </a:rPr>
              <a:t>Bias indicators include differing gender and statements made by Jim. </a:t>
            </a:r>
          </a:p>
          <a:p>
            <a:pPr marL="0" marR="0" lvl="0" indent="0" defTabSz="914400" rtl="0" eaLnBrk="1" fontAlgn="auto" latinLnBrk="0" hangingPunct="1">
              <a:buClrTx/>
              <a:buSzTx/>
              <a:buFontTx/>
              <a:buNone/>
              <a:tabLst/>
              <a:defRPr/>
            </a:pPr>
            <a:endParaRPr kumimoji="0" lang="en-US" cap="none" normalizeH="0" noProof="0">
              <a:ln>
                <a:noFill/>
              </a:ln>
              <a:solidFill>
                <a:srgbClr val="000000"/>
              </a:solidFill>
              <a:effectLst/>
              <a:uLnTx/>
              <a:uFillTx/>
              <a:latin typeface="Aptos" panose="020B0004020202020204" pitchFamily="34" charset="0"/>
              <a:sym typeface=""/>
            </a:endParaRPr>
          </a:p>
          <a:p>
            <a:pPr marL="0" marR="0" lvl="0" indent="0" defTabSz="914400" rtl="0" eaLnBrk="1" fontAlgn="auto" latinLnBrk="0" hangingPunct="1">
              <a:buClrTx/>
              <a:buSzTx/>
              <a:buFontTx/>
              <a:buNone/>
              <a:tabLst/>
              <a:defRPr/>
            </a:pPr>
            <a:r>
              <a:rPr kumimoji="0" lang="en-US" cap="none" normalizeH="0" noProof="0">
                <a:ln>
                  <a:noFill/>
                </a:ln>
                <a:solidFill>
                  <a:srgbClr val="000000"/>
                </a:solidFill>
                <a:effectLst/>
                <a:uLnTx/>
                <a:uFillTx/>
                <a:latin typeface="Aptos" panose="020B0004020202020204" pitchFamily="34" charset="0"/>
                <a:sym typeface=""/>
              </a:rPr>
              <a:t>Protected class is gender.</a:t>
            </a:r>
          </a:p>
          <a:p>
            <a:endParaRPr lang="en-US" dirty="0">
              <a:solidFill>
                <a:srgbClr val="000000"/>
              </a:solidFill>
              <a:latin typeface="Aptos" panose="020B0004020202020204" pitchFamily="34" charset="0"/>
              <a:sym typeface=""/>
            </a:endParaRPr>
          </a:p>
        </p:txBody>
      </p:sp>
      <p:sp>
        <p:nvSpPr>
          <p:cNvPr id="4" name="Slide Number Placeholder 3">
            <a:extLst>
              <a:ext uri="{FF2B5EF4-FFF2-40B4-BE49-F238E27FC236}">
                <a16:creationId xmlns:a16="http://schemas.microsoft.com/office/drawing/2014/main" id="{72DFCA3F-F504-6D78-0616-050132E36F1A}"/>
              </a:ext>
            </a:extLst>
          </p:cNvPr>
          <p:cNvSpPr>
            <a:spLocks noGrp="1"/>
          </p:cNvSpPr>
          <p:nvPr>
            <p:ph type="sldNum" sz="quarter" idx="5"/>
          </p:nvPr>
        </p:nvSpPr>
        <p:spPr/>
        <p:txBody>
          <a:bodyPr/>
          <a:lstStyle/>
          <a:p>
            <a:fld id="{D5EFDD04-AEDE-4845-8D62-C52E4A48AECF}" type="slidenum">
              <a:rPr lang="en-US" smtClean="0"/>
              <a:t>59</a:t>
            </a:fld>
            <a:endParaRPr lang="en-US"/>
          </a:p>
        </p:txBody>
      </p:sp>
    </p:spTree>
    <p:extLst>
      <p:ext uri="{BB962C8B-B14F-4D97-AF65-F5344CB8AC3E}">
        <p14:creationId xmlns:p14="http://schemas.microsoft.com/office/powerpoint/2010/main" val="401641344"/>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CAE4286-457A-57AE-4DFC-6C87C17E246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1109142-FABA-ACC8-7EBB-03510AE8567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0F4897C-8CAA-88D4-3DE7-A13C327189D1}"/>
              </a:ext>
            </a:extLst>
          </p:cNvPr>
          <p:cNvSpPr>
            <a:spLocks noGrp="1"/>
          </p:cNvSpPr>
          <p:nvPr>
            <p:ph type="body" idx="1"/>
          </p:nvPr>
        </p:nvSpPr>
        <p:spPr/>
        <p:txBody>
          <a:bodyPr/>
          <a:lstStyle/>
          <a:p>
            <a:pPr marL="0" marR="0" lvl="0" indent="0" defTabSz="914400" rtl="0" eaLnBrk="1" fontAlgn="auto" latinLnBrk="0" hangingPunct="1">
              <a:buClrTx/>
              <a:buSzTx/>
              <a:buFontTx/>
              <a:buNone/>
              <a:tabLst/>
              <a:defRPr/>
            </a:pPr>
            <a:r>
              <a:rPr lang="en-US">
                <a:solidFill>
                  <a:srgbClr val="000000"/>
                </a:solidFill>
                <a:latin typeface="Aptos" panose="020B0004020202020204" pitchFamily="34" charset="0"/>
                <a:sym typeface=""/>
              </a:rPr>
              <a:t>Scenario 6</a:t>
            </a:r>
          </a:p>
          <a:p>
            <a:pPr marL="0" marR="0" lvl="0" indent="0" defTabSz="914400" rtl="0" eaLnBrk="1" fontAlgn="auto" latinLnBrk="0" hangingPunct="1">
              <a:buClrTx/>
              <a:buSzTx/>
              <a:buFontTx/>
              <a:buNone/>
              <a:tabLst/>
              <a:defRPr/>
            </a:pPr>
            <a:endParaRPr lang="en-US">
              <a:solidFill>
                <a:srgbClr val="000000"/>
              </a:solidFill>
              <a:latin typeface="Aptos" panose="020B0004020202020204" pitchFamily="34" charset="0"/>
              <a:sym typeface=""/>
            </a:endParaRPr>
          </a:p>
          <a:p>
            <a:pPr marL="0" marR="0" lvl="0" indent="0" defTabSz="914400" rtl="0" eaLnBrk="1" fontAlgn="auto" latinLnBrk="0" hangingPunct="1">
              <a:buClrTx/>
              <a:buSzTx/>
              <a:buFontTx/>
              <a:buNone/>
              <a:tabLst/>
              <a:defRPr/>
            </a:pPr>
            <a:r>
              <a:rPr lang="en-US">
                <a:solidFill>
                  <a:srgbClr val="000000"/>
                </a:solidFill>
                <a:latin typeface="Aptos" panose="020B0004020202020204" pitchFamily="34" charset="0"/>
                <a:sym typeface=""/>
              </a:rPr>
              <a:t>Patrol Officer Gonzales responded to investigate a suspicious vehicle. </a:t>
            </a:r>
          </a:p>
          <a:p>
            <a:pPr marL="0" marR="0" lvl="0" indent="0" defTabSz="914400" rtl="0" eaLnBrk="1" fontAlgn="auto" latinLnBrk="0" hangingPunct="1">
              <a:buClrTx/>
              <a:buSzTx/>
              <a:buFontTx/>
              <a:buNone/>
              <a:tabLst/>
              <a:defRPr/>
            </a:pPr>
            <a:endParaRPr lang="en-US">
              <a:solidFill>
                <a:srgbClr val="000000"/>
              </a:solidFill>
              <a:latin typeface="Aptos" panose="020B0004020202020204" pitchFamily="34" charset="0"/>
              <a:sym typeface=""/>
            </a:endParaRPr>
          </a:p>
          <a:p>
            <a:pPr marL="0" marR="0" lvl="0" indent="0" defTabSz="914400" rtl="0" eaLnBrk="1" fontAlgn="auto" latinLnBrk="0" hangingPunct="1">
              <a:buClrTx/>
              <a:buSzTx/>
              <a:buFontTx/>
              <a:buNone/>
              <a:tabLst/>
              <a:defRPr/>
            </a:pPr>
            <a:r>
              <a:rPr lang="en-US">
                <a:solidFill>
                  <a:srgbClr val="000000"/>
                </a:solidFill>
                <a:latin typeface="Aptos" panose="020B0004020202020204" pitchFamily="34" charset="0"/>
                <a:sym typeface=""/>
              </a:rPr>
              <a:t>When she approached the vehicle, she found an unconscious man inside with a head injury. </a:t>
            </a:r>
          </a:p>
          <a:p>
            <a:pPr marL="0" marR="0" lvl="0" indent="0" defTabSz="914400" rtl="0" eaLnBrk="1" fontAlgn="auto" latinLnBrk="0" hangingPunct="1">
              <a:buClrTx/>
              <a:buSzTx/>
              <a:buFontTx/>
              <a:buNone/>
              <a:tabLst/>
              <a:defRPr/>
            </a:pPr>
            <a:endParaRPr lang="en-US">
              <a:solidFill>
                <a:srgbClr val="000000"/>
              </a:solidFill>
              <a:latin typeface="Aptos" panose="020B0004020202020204" pitchFamily="34" charset="0"/>
              <a:sym typeface=""/>
            </a:endParaRPr>
          </a:p>
          <a:p>
            <a:pPr marL="0" marR="0" lvl="0" indent="0" defTabSz="914400" rtl="0" eaLnBrk="1" fontAlgn="auto" latinLnBrk="0" hangingPunct="1">
              <a:buClrTx/>
              <a:buSzTx/>
              <a:buFontTx/>
              <a:buNone/>
              <a:tabLst/>
              <a:defRPr/>
            </a:pPr>
            <a:r>
              <a:rPr lang="en-US">
                <a:solidFill>
                  <a:srgbClr val="000000"/>
                </a:solidFill>
                <a:latin typeface="Aptos" panose="020B0004020202020204" pitchFamily="34" charset="0"/>
                <a:sym typeface=""/>
              </a:rPr>
              <a:t>The man was partially dressed in women’s clothing. </a:t>
            </a:r>
          </a:p>
          <a:p>
            <a:pPr marL="0" marR="0" lvl="0" indent="0" defTabSz="914400" rtl="0" eaLnBrk="1" fontAlgn="auto" latinLnBrk="0" hangingPunct="1">
              <a:buClrTx/>
              <a:buSzTx/>
              <a:buFontTx/>
              <a:buNone/>
              <a:tabLst/>
              <a:defRPr/>
            </a:pPr>
            <a:endParaRPr lang="en-US">
              <a:solidFill>
                <a:srgbClr val="000000"/>
              </a:solidFill>
              <a:latin typeface="Aptos" panose="020B0004020202020204" pitchFamily="34" charset="0"/>
              <a:sym typeface=""/>
            </a:endParaRPr>
          </a:p>
          <a:p>
            <a:pPr marL="0" marR="0" lvl="0" indent="0" defTabSz="914400" rtl="0" eaLnBrk="1" fontAlgn="auto" latinLnBrk="0" hangingPunct="1">
              <a:buClrTx/>
              <a:buSzTx/>
              <a:buFontTx/>
              <a:buNone/>
              <a:tabLst/>
              <a:defRPr/>
            </a:pPr>
            <a:r>
              <a:rPr lang="en-US">
                <a:solidFill>
                  <a:srgbClr val="000000"/>
                </a:solidFill>
                <a:latin typeface="Aptos" panose="020B0004020202020204" pitchFamily="34" charset="0"/>
                <a:sym typeface=""/>
              </a:rPr>
              <a:t>An anti-LGBTQ slur was spray painted on the vehicle’s hood and trunk. </a:t>
            </a:r>
          </a:p>
          <a:p>
            <a:pPr marL="0" marR="0" lvl="0" indent="0" defTabSz="914400" rtl="0" eaLnBrk="1" fontAlgn="auto" latinLnBrk="0" hangingPunct="1">
              <a:buClrTx/>
              <a:buSzTx/>
              <a:buFontTx/>
              <a:buNone/>
              <a:tabLst/>
              <a:defRPr/>
            </a:pPr>
            <a:endParaRPr lang="en-US">
              <a:solidFill>
                <a:srgbClr val="000000"/>
              </a:solidFill>
              <a:latin typeface="Aptos" panose="020B0004020202020204" pitchFamily="34" charset="0"/>
              <a:sym typeface=""/>
            </a:endParaRPr>
          </a:p>
          <a:p>
            <a:pPr marL="0" marR="0" lvl="0" indent="0" defTabSz="914400" rtl="0" eaLnBrk="1" fontAlgn="auto" latinLnBrk="0" hangingPunct="1">
              <a:buClrTx/>
              <a:buSzTx/>
              <a:buFontTx/>
              <a:buNone/>
              <a:tabLst/>
              <a:defRPr/>
            </a:pPr>
            <a:r>
              <a:rPr lang="en-US">
                <a:solidFill>
                  <a:srgbClr val="000000"/>
                </a:solidFill>
                <a:latin typeface="Aptos" panose="020B0004020202020204" pitchFamily="34" charset="0"/>
                <a:sym typeface=""/>
              </a:rPr>
              <a:t>Officer Gonzales found a dress and wig inside the car. </a:t>
            </a:r>
          </a:p>
          <a:p>
            <a:pPr marL="0" marR="0" lvl="0" indent="0" defTabSz="914400" rtl="0" eaLnBrk="1" fontAlgn="auto" latinLnBrk="0" hangingPunct="1">
              <a:buClrTx/>
              <a:buSzTx/>
              <a:buFontTx/>
              <a:buNone/>
              <a:tabLst/>
              <a:defRPr/>
            </a:pPr>
            <a:endParaRPr lang="en-US">
              <a:solidFill>
                <a:srgbClr val="000000"/>
              </a:solidFill>
              <a:latin typeface="Aptos" panose="020B0004020202020204" pitchFamily="34" charset="0"/>
              <a:sym typeface=""/>
            </a:endParaRPr>
          </a:p>
          <a:p>
            <a:pPr marL="0" marR="0" lvl="0" indent="0" defTabSz="914400" rtl="0" eaLnBrk="1" fontAlgn="auto" latinLnBrk="0" hangingPunct="1">
              <a:buClrTx/>
              <a:buSzTx/>
              <a:buFontTx/>
              <a:buNone/>
              <a:tabLst/>
              <a:defRPr/>
            </a:pPr>
            <a:r>
              <a:rPr lang="en-US">
                <a:solidFill>
                  <a:srgbClr val="000000"/>
                </a:solidFill>
                <a:latin typeface="Aptos" panose="020B0004020202020204" pitchFamily="34" charset="0"/>
                <a:sym typeface=""/>
              </a:rPr>
              <a:t>The first name on the victim’s driver’s license was “Jennifer.”</a:t>
            </a:r>
          </a:p>
          <a:p>
            <a:pPr marL="0" marR="0" lvl="0" indent="0" defTabSz="914400" rtl="0" eaLnBrk="1" fontAlgn="auto" latinLnBrk="0" hangingPunct="1">
              <a:buClrTx/>
              <a:buSzTx/>
              <a:buFontTx/>
              <a:buNone/>
              <a:tabLst/>
              <a:defRPr/>
            </a:pPr>
            <a:endParaRPr lang="en-US">
              <a:solidFill>
                <a:srgbClr val="000000"/>
              </a:solidFill>
              <a:latin typeface="Aptos" panose="020B0004020202020204" pitchFamily="34" charset="0"/>
              <a:sym typeface=""/>
            </a:endParaRPr>
          </a:p>
          <a:p>
            <a:pPr marL="0" marR="0" lvl="0" indent="0" defTabSz="914400" rtl="0" eaLnBrk="1" fontAlgn="auto" latinLnBrk="0" hangingPunct="1">
              <a:buClrTx/>
              <a:buSzTx/>
              <a:buFontTx/>
              <a:buNone/>
              <a:tabLst/>
              <a:defRPr/>
            </a:pPr>
            <a:r>
              <a:rPr lang="en-US">
                <a:solidFill>
                  <a:srgbClr val="000000"/>
                </a:solidFill>
                <a:latin typeface="Aptos" panose="020B0004020202020204" pitchFamily="34" charset="0"/>
                <a:sym typeface=""/>
              </a:rPr>
              <a:t>• Was the act motivated by bias? </a:t>
            </a:r>
          </a:p>
          <a:p>
            <a:pPr marL="0" marR="0" lvl="0" indent="0" defTabSz="914400" rtl="0" eaLnBrk="1" fontAlgn="auto" latinLnBrk="0" hangingPunct="1">
              <a:buClrTx/>
              <a:buSzTx/>
              <a:buFontTx/>
              <a:buNone/>
              <a:tabLst/>
              <a:defRPr/>
            </a:pPr>
            <a:r>
              <a:rPr lang="en-US">
                <a:solidFill>
                  <a:srgbClr val="000000"/>
                </a:solidFill>
                <a:latin typeface="Aptos" panose="020B0004020202020204" pitchFamily="34" charset="0"/>
                <a:sym typeface=""/>
              </a:rPr>
              <a:t>• Is it a hate crime or hate incident?</a:t>
            </a:r>
          </a:p>
          <a:p>
            <a:pPr marL="0" marR="0" lvl="0" indent="0" defTabSz="914400" rtl="0" eaLnBrk="1" fontAlgn="auto" latinLnBrk="0" hangingPunct="1">
              <a:buClrTx/>
              <a:buSzTx/>
              <a:buFontTx/>
              <a:buNone/>
              <a:tabLst/>
              <a:defRPr/>
            </a:pPr>
            <a:r>
              <a:rPr lang="en-US">
                <a:solidFill>
                  <a:srgbClr val="000000"/>
                </a:solidFill>
                <a:latin typeface="Aptos" panose="020B0004020202020204" pitchFamily="34" charset="0"/>
                <a:sym typeface=""/>
              </a:rPr>
              <a:t>• Are there any bias indicators present?</a:t>
            </a:r>
          </a:p>
          <a:p>
            <a:pPr marL="0" marR="0" lvl="0" indent="0" defTabSz="914400" rtl="0" eaLnBrk="1" fontAlgn="auto" latinLnBrk="0" hangingPunct="1">
              <a:buClrTx/>
              <a:buSzTx/>
              <a:buFontTx/>
              <a:buNone/>
              <a:tabLst/>
              <a:defRPr/>
            </a:pPr>
            <a:r>
              <a:rPr lang="en-US">
                <a:solidFill>
                  <a:srgbClr val="000000"/>
                </a:solidFill>
                <a:latin typeface="Aptos" panose="020B0004020202020204" pitchFamily="34" charset="0"/>
                <a:sym typeface=""/>
              </a:rPr>
              <a:t>• What protected class or classes were involved in the incident?</a:t>
            </a:r>
          </a:p>
          <a:p>
            <a:pPr marL="0" marR="0" lvl="0" indent="0" defTabSz="914400" rtl="0" eaLnBrk="1" fontAlgn="auto" latinLnBrk="0" hangingPunct="1">
              <a:buClrTx/>
              <a:buSzTx/>
              <a:buFontTx/>
              <a:buNone/>
              <a:tabLst/>
              <a:defRPr/>
            </a:pPr>
            <a:r>
              <a:rPr lang="en-US">
                <a:solidFill>
                  <a:srgbClr val="000000"/>
                </a:solidFill>
                <a:latin typeface="Aptos" panose="020B0004020202020204" pitchFamily="34" charset="0"/>
                <a:sym typeface=""/>
              </a:rPr>
              <a:t>• What offender type may be involved?</a:t>
            </a:r>
          </a:p>
          <a:p>
            <a:pPr marL="0" marR="0" lvl="0" indent="0" defTabSz="914400" rtl="0" eaLnBrk="1" fontAlgn="auto" latinLnBrk="0" hangingPunct="1">
              <a:buClrTx/>
              <a:buSzTx/>
              <a:buFontTx/>
              <a:buNone/>
              <a:tabLst/>
              <a:defRPr/>
            </a:pPr>
            <a:r>
              <a:rPr lang="en-US">
                <a:solidFill>
                  <a:srgbClr val="000000"/>
                </a:solidFill>
                <a:latin typeface="Aptos" panose="020B0004020202020204" pitchFamily="34" charset="0"/>
                <a:sym typeface=""/>
              </a:rPr>
              <a:t>• What other potential information should law enforcement seek out to determine or further establish the suspect’s motivation?</a:t>
            </a:r>
          </a:p>
          <a:p>
            <a:pPr marL="0" marR="0" lvl="0" indent="0" defTabSz="914400" rtl="0" eaLnBrk="1" fontAlgn="auto" latinLnBrk="0" hangingPunct="1">
              <a:buClrTx/>
              <a:buSzTx/>
              <a:buFontTx/>
              <a:buNone/>
              <a:tabLst/>
              <a:defRPr/>
            </a:pPr>
            <a:endParaRPr lang="en-US">
              <a:solidFill>
                <a:srgbClr val="000000"/>
              </a:solidFill>
              <a:latin typeface="Aptos" panose="020B0004020202020204" pitchFamily="34" charset="0"/>
              <a:sym typeface=""/>
            </a:endParaRPr>
          </a:p>
          <a:p>
            <a:pPr marL="0" marR="0" lvl="0" indent="0" defTabSz="914400" rtl="0" eaLnBrk="1" fontAlgn="auto" latinLnBrk="0" hangingPunct="1">
              <a:buClrTx/>
              <a:buSzTx/>
              <a:buFontTx/>
              <a:buNone/>
              <a:tabLst/>
              <a:defRPr/>
            </a:pPr>
            <a:r>
              <a:rPr lang="en-US">
                <a:solidFill>
                  <a:srgbClr val="000000"/>
                </a:solidFill>
                <a:latin typeface="Aptos" panose="020B0004020202020204" pitchFamily="34" charset="0"/>
                <a:sym typeface=""/>
              </a:rPr>
              <a:t>Click on the next slide to find out.</a:t>
            </a:r>
          </a:p>
          <a:p>
            <a:endParaRPr lang="en-US" dirty="0">
              <a:solidFill>
                <a:srgbClr val="000000"/>
              </a:solidFill>
              <a:latin typeface="Aptos" panose="020B0004020202020204" pitchFamily="34" charset="0"/>
              <a:sym typeface=""/>
            </a:endParaRPr>
          </a:p>
        </p:txBody>
      </p:sp>
      <p:sp>
        <p:nvSpPr>
          <p:cNvPr id="4" name="Slide Number Placeholder 3">
            <a:extLst>
              <a:ext uri="{FF2B5EF4-FFF2-40B4-BE49-F238E27FC236}">
                <a16:creationId xmlns:a16="http://schemas.microsoft.com/office/drawing/2014/main" id="{1765EBAE-7D29-05D9-00F6-BD2B655EAEB4}"/>
              </a:ext>
            </a:extLst>
          </p:cNvPr>
          <p:cNvSpPr>
            <a:spLocks noGrp="1"/>
          </p:cNvSpPr>
          <p:nvPr>
            <p:ph type="sldNum" sz="quarter" idx="5"/>
          </p:nvPr>
        </p:nvSpPr>
        <p:spPr/>
        <p:txBody>
          <a:bodyPr/>
          <a:lstStyle/>
          <a:p>
            <a:fld id="{D5EFDD04-AEDE-4845-8D62-C52E4A48AECF}" type="slidenum">
              <a:rPr lang="en-US" smtClean="0"/>
              <a:t>60</a:t>
            </a:fld>
            <a:endParaRPr lang="en-US"/>
          </a:p>
        </p:txBody>
      </p:sp>
    </p:spTree>
    <p:extLst>
      <p:ext uri="{BB962C8B-B14F-4D97-AF65-F5344CB8AC3E}">
        <p14:creationId xmlns:p14="http://schemas.microsoft.com/office/powerpoint/2010/main" val="2379846683"/>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32B9349-B9BE-5BD0-D5BC-6CF956FDB37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51CF5F3-C641-50B5-7B91-63BD45AC466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D2FE744-D3E7-53BE-ED30-0B9AC1AC31C0}"/>
              </a:ext>
            </a:extLst>
          </p:cNvPr>
          <p:cNvSpPr>
            <a:spLocks noGrp="1"/>
          </p:cNvSpPr>
          <p:nvPr>
            <p:ph type="body" idx="1"/>
          </p:nvPr>
        </p:nvSpPr>
        <p:spPr/>
        <p:txBody>
          <a:bodyPr/>
          <a:lstStyle/>
          <a:p>
            <a:pPr marL="0" marR="0" lvl="0" indent="0" defTabSz="914400" rtl="0" eaLnBrk="1" fontAlgn="auto" latinLnBrk="0" hangingPunct="1">
              <a:buClrTx/>
              <a:buSzTx/>
              <a:buFontTx/>
              <a:buNone/>
              <a:tabLst/>
              <a:defRPr/>
            </a:pPr>
            <a:r>
              <a:rPr kumimoji="0" lang="en-US" cap="none" normalizeH="0" noProof="0">
                <a:ln>
                  <a:noFill/>
                </a:ln>
                <a:solidFill>
                  <a:srgbClr val="000000"/>
                </a:solidFill>
                <a:effectLst/>
                <a:uLnTx/>
                <a:uFillTx/>
                <a:latin typeface="Aptos" panose="020B0004020202020204" pitchFamily="34" charset="0"/>
                <a:sym typeface=""/>
              </a:rPr>
              <a:t>Given facts presented, it is a hate crime (assault). </a:t>
            </a:r>
          </a:p>
          <a:p>
            <a:pPr marL="0" marR="0" lvl="0" indent="0" defTabSz="914400" rtl="0" eaLnBrk="1" fontAlgn="auto" latinLnBrk="0" hangingPunct="1">
              <a:buClrTx/>
              <a:buSzTx/>
              <a:buFontTx/>
              <a:buNone/>
              <a:tabLst/>
              <a:defRPr/>
            </a:pPr>
            <a:endParaRPr kumimoji="0" lang="en-US" cap="none" normalizeH="0" noProof="0">
              <a:ln>
                <a:noFill/>
              </a:ln>
              <a:solidFill>
                <a:srgbClr val="000000"/>
              </a:solidFill>
              <a:effectLst/>
              <a:uLnTx/>
              <a:uFillTx/>
              <a:latin typeface="Aptos" panose="020B0004020202020204" pitchFamily="34" charset="0"/>
              <a:sym typeface=""/>
            </a:endParaRPr>
          </a:p>
          <a:p>
            <a:pPr marL="0" marR="0" lvl="0" indent="0" defTabSz="914400" rtl="0" eaLnBrk="1" fontAlgn="auto" latinLnBrk="0" hangingPunct="1">
              <a:buClrTx/>
              <a:buSzTx/>
              <a:buFontTx/>
              <a:buNone/>
              <a:tabLst/>
              <a:defRPr/>
            </a:pPr>
            <a:r>
              <a:rPr kumimoji="0" lang="en-US" cap="none" normalizeH="0" noProof="0">
                <a:ln>
                  <a:noFill/>
                </a:ln>
                <a:solidFill>
                  <a:srgbClr val="000000"/>
                </a:solidFill>
                <a:effectLst/>
                <a:uLnTx/>
                <a:uFillTx/>
                <a:latin typeface="Aptos" panose="020B0004020202020204" pitchFamily="34" charset="0"/>
                <a:sym typeface=""/>
              </a:rPr>
              <a:t>Bias indicators include the slur spray painted on the vehicle. </a:t>
            </a:r>
          </a:p>
          <a:p>
            <a:pPr marL="0" marR="0" lvl="0" indent="0" defTabSz="914400" rtl="0" eaLnBrk="1" fontAlgn="auto" latinLnBrk="0" hangingPunct="1">
              <a:buClrTx/>
              <a:buSzTx/>
              <a:buFontTx/>
              <a:buNone/>
              <a:tabLst/>
              <a:defRPr/>
            </a:pPr>
            <a:endParaRPr kumimoji="0" lang="en-US" cap="none" normalizeH="0" noProof="0">
              <a:ln>
                <a:noFill/>
              </a:ln>
              <a:solidFill>
                <a:srgbClr val="000000"/>
              </a:solidFill>
              <a:effectLst/>
              <a:uLnTx/>
              <a:uFillTx/>
              <a:latin typeface="Aptos" panose="020B0004020202020204" pitchFamily="34" charset="0"/>
              <a:sym typeface=""/>
            </a:endParaRPr>
          </a:p>
          <a:p>
            <a:pPr marL="0" marR="0" lvl="0" indent="0" defTabSz="914400" rtl="0" eaLnBrk="1" fontAlgn="auto" latinLnBrk="0" hangingPunct="1">
              <a:buClrTx/>
              <a:buSzTx/>
              <a:buFontTx/>
              <a:buNone/>
              <a:tabLst/>
              <a:defRPr/>
            </a:pPr>
            <a:r>
              <a:rPr kumimoji="0" lang="en-US" cap="none" normalizeH="0" noProof="0">
                <a:ln>
                  <a:noFill/>
                </a:ln>
                <a:solidFill>
                  <a:srgbClr val="000000"/>
                </a:solidFill>
                <a:effectLst/>
                <a:uLnTx/>
                <a:uFillTx/>
                <a:latin typeface="Aptos" panose="020B0004020202020204" pitchFamily="34" charset="0"/>
                <a:sym typeface=""/>
              </a:rPr>
              <a:t>Even if the spray-painted word is a slur for gay men (sexual orientation), evidence may suggest gender identity is the protected class targeted. </a:t>
            </a:r>
          </a:p>
          <a:p>
            <a:pPr marL="0" marR="0" lvl="0" indent="0" defTabSz="914400" rtl="0" eaLnBrk="1" fontAlgn="auto" latinLnBrk="0" hangingPunct="1">
              <a:buClrTx/>
              <a:buSzTx/>
              <a:buFontTx/>
              <a:buNone/>
              <a:tabLst/>
              <a:defRPr/>
            </a:pPr>
            <a:endParaRPr kumimoji="0" lang="en-US" cap="none" normalizeH="0" noProof="0">
              <a:ln>
                <a:noFill/>
              </a:ln>
              <a:solidFill>
                <a:srgbClr val="000000"/>
              </a:solidFill>
              <a:effectLst/>
              <a:uLnTx/>
              <a:uFillTx/>
              <a:latin typeface="Aptos" panose="020B0004020202020204" pitchFamily="34" charset="0"/>
              <a:sym typeface=""/>
            </a:endParaRPr>
          </a:p>
          <a:p>
            <a:pPr marL="0" marR="0" lvl="0" indent="0" defTabSz="914400" rtl="0" eaLnBrk="1" fontAlgn="auto" latinLnBrk="0" hangingPunct="1">
              <a:buClrTx/>
              <a:buSzTx/>
              <a:buFontTx/>
              <a:buNone/>
              <a:tabLst/>
              <a:defRPr/>
            </a:pPr>
            <a:r>
              <a:rPr kumimoji="0" lang="en-US" cap="none" normalizeH="0" noProof="0">
                <a:ln>
                  <a:noFill/>
                </a:ln>
                <a:solidFill>
                  <a:srgbClr val="000000"/>
                </a:solidFill>
                <a:effectLst/>
                <a:uLnTx/>
                <a:uFillTx/>
                <a:latin typeface="Aptos" panose="020B0004020202020204" pitchFamily="34" charset="0"/>
                <a:sym typeface=""/>
              </a:rPr>
              <a:t>More information is needed to determine if the victim was targeted for wearing women’s clothing and a wig (anti–gender nonconforming) or for living as a woman despite being born biologically male (anti-transgender). </a:t>
            </a:r>
          </a:p>
          <a:p>
            <a:pPr marL="0" marR="0" lvl="0" indent="0" defTabSz="914400" rtl="0" eaLnBrk="1" fontAlgn="auto" latinLnBrk="0" hangingPunct="1">
              <a:buClrTx/>
              <a:buSzTx/>
              <a:buFontTx/>
              <a:buNone/>
              <a:tabLst/>
              <a:defRPr/>
            </a:pPr>
            <a:endParaRPr kumimoji="0" lang="en-US" cap="none" normalizeH="0" noProof="0">
              <a:ln>
                <a:noFill/>
              </a:ln>
              <a:solidFill>
                <a:srgbClr val="000000"/>
              </a:solidFill>
              <a:effectLst/>
              <a:uLnTx/>
              <a:uFillTx/>
              <a:latin typeface="Aptos" panose="020B0004020202020204" pitchFamily="34" charset="0"/>
              <a:sym typeface=""/>
            </a:endParaRPr>
          </a:p>
          <a:p>
            <a:pPr marL="0" marR="0" lvl="0" indent="0" defTabSz="914400" rtl="0" eaLnBrk="1" fontAlgn="auto" latinLnBrk="0" hangingPunct="1">
              <a:buClrTx/>
              <a:buSzTx/>
              <a:buFontTx/>
              <a:buNone/>
              <a:tabLst/>
              <a:defRPr/>
            </a:pPr>
            <a:r>
              <a:rPr kumimoji="0" lang="en-US" cap="none" normalizeH="0" noProof="0">
                <a:ln>
                  <a:noFill/>
                </a:ln>
                <a:solidFill>
                  <a:srgbClr val="000000"/>
                </a:solidFill>
                <a:effectLst/>
                <a:uLnTx/>
                <a:uFillTx/>
                <a:latin typeface="Aptos" panose="020B0004020202020204" pitchFamily="34" charset="0"/>
                <a:sym typeface=""/>
              </a:rPr>
              <a:t>Possible offender type is thrill seeker, but more information is needed.</a:t>
            </a:r>
          </a:p>
          <a:p>
            <a:endParaRPr lang="en-US" dirty="0">
              <a:solidFill>
                <a:srgbClr val="000000"/>
              </a:solidFill>
              <a:latin typeface="Aptos" panose="020B0004020202020204" pitchFamily="34" charset="0"/>
              <a:sym typeface=""/>
            </a:endParaRPr>
          </a:p>
        </p:txBody>
      </p:sp>
      <p:sp>
        <p:nvSpPr>
          <p:cNvPr id="4" name="Slide Number Placeholder 3">
            <a:extLst>
              <a:ext uri="{FF2B5EF4-FFF2-40B4-BE49-F238E27FC236}">
                <a16:creationId xmlns:a16="http://schemas.microsoft.com/office/drawing/2014/main" id="{823CCCD8-2BBC-B96E-65B5-15F60EDB0B14}"/>
              </a:ext>
            </a:extLst>
          </p:cNvPr>
          <p:cNvSpPr>
            <a:spLocks noGrp="1"/>
          </p:cNvSpPr>
          <p:nvPr>
            <p:ph type="sldNum" sz="quarter" idx="5"/>
          </p:nvPr>
        </p:nvSpPr>
        <p:spPr/>
        <p:txBody>
          <a:bodyPr/>
          <a:lstStyle/>
          <a:p>
            <a:fld id="{D5EFDD04-AEDE-4845-8D62-C52E4A48AECF}" type="slidenum">
              <a:rPr lang="en-US" smtClean="0"/>
              <a:t>61</a:t>
            </a:fld>
            <a:endParaRPr lang="en-US"/>
          </a:p>
        </p:txBody>
      </p:sp>
    </p:spTree>
    <p:extLst>
      <p:ext uri="{BB962C8B-B14F-4D97-AF65-F5344CB8AC3E}">
        <p14:creationId xmlns:p14="http://schemas.microsoft.com/office/powerpoint/2010/main" val="1497061025"/>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490CA0B-89CB-AACB-9334-B98697561DB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2F7ED83-FEAD-92D1-7725-0580284B17F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BC82C27-76E0-893D-3F51-CA3EA0AA47ED}"/>
              </a:ext>
            </a:extLst>
          </p:cNvPr>
          <p:cNvSpPr>
            <a:spLocks noGrp="1"/>
          </p:cNvSpPr>
          <p:nvPr>
            <p:ph type="body" idx="1"/>
          </p:nvPr>
        </p:nvSpPr>
        <p:spPr/>
        <p:txBody>
          <a:bodyPr/>
          <a:lstStyle/>
          <a:p>
            <a:pPr marL="0" marR="0" lvl="0" indent="0" defTabSz="914400" rtl="0" eaLnBrk="1" fontAlgn="auto" latinLnBrk="0" hangingPunct="1">
              <a:buClrTx/>
              <a:buSzTx/>
              <a:buFontTx/>
              <a:buNone/>
              <a:tabLst/>
              <a:defRPr/>
            </a:pPr>
            <a:r>
              <a:rPr lang="en-US">
                <a:solidFill>
                  <a:srgbClr val="000000"/>
                </a:solidFill>
                <a:latin typeface="Aptos" panose="020B0004020202020204" pitchFamily="34" charset="0"/>
                <a:sym typeface=""/>
              </a:rPr>
              <a:t>Scenario 7</a:t>
            </a:r>
          </a:p>
          <a:p>
            <a:pPr marL="0" marR="0" lvl="0" indent="0" defTabSz="914400" rtl="0" eaLnBrk="1" fontAlgn="auto" latinLnBrk="0" hangingPunct="1">
              <a:buClrTx/>
              <a:buSzTx/>
              <a:buFontTx/>
              <a:buNone/>
              <a:tabLst/>
              <a:defRPr/>
            </a:pPr>
            <a:endParaRPr lang="en-US">
              <a:solidFill>
                <a:srgbClr val="000000"/>
              </a:solidFill>
              <a:latin typeface="Aptos" panose="020B0004020202020204" pitchFamily="34" charset="0"/>
              <a:sym typeface=""/>
            </a:endParaRPr>
          </a:p>
          <a:p>
            <a:pPr marL="0" marR="0" lvl="0" indent="0" defTabSz="914400" rtl="0" eaLnBrk="1" fontAlgn="auto" latinLnBrk="0" hangingPunct="1">
              <a:buClrTx/>
              <a:buSzTx/>
              <a:buFontTx/>
              <a:buNone/>
              <a:tabLst/>
              <a:defRPr/>
            </a:pPr>
            <a:r>
              <a:rPr lang="en-US">
                <a:solidFill>
                  <a:srgbClr val="000000"/>
                </a:solidFill>
                <a:latin typeface="Aptos" panose="020B0004020202020204" pitchFamily="34" charset="0"/>
                <a:sym typeface=""/>
              </a:rPr>
              <a:t>Deputy Anderson was dispatched to investigate a report of harassing phone calls. </a:t>
            </a:r>
          </a:p>
          <a:p>
            <a:pPr marL="0" marR="0" lvl="0" indent="0" defTabSz="914400" rtl="0" eaLnBrk="1" fontAlgn="auto" latinLnBrk="0" hangingPunct="1">
              <a:buClrTx/>
              <a:buSzTx/>
              <a:buFontTx/>
              <a:buNone/>
              <a:tabLst/>
              <a:defRPr/>
            </a:pPr>
            <a:endParaRPr lang="en-US">
              <a:solidFill>
                <a:srgbClr val="000000"/>
              </a:solidFill>
              <a:latin typeface="Aptos" panose="020B0004020202020204" pitchFamily="34" charset="0"/>
              <a:sym typeface=""/>
            </a:endParaRPr>
          </a:p>
          <a:p>
            <a:pPr marL="0" marR="0" lvl="0" indent="0" defTabSz="914400" rtl="0" eaLnBrk="1" fontAlgn="auto" latinLnBrk="0" hangingPunct="1">
              <a:buClrTx/>
              <a:buSzTx/>
              <a:buFontTx/>
              <a:buNone/>
              <a:tabLst/>
              <a:defRPr/>
            </a:pPr>
            <a:r>
              <a:rPr lang="en-US">
                <a:solidFill>
                  <a:srgbClr val="000000"/>
                </a:solidFill>
                <a:latin typeface="Aptos" panose="020B0004020202020204" pitchFamily="34" charset="0"/>
                <a:sym typeface=""/>
              </a:rPr>
              <a:t>The victim, Meredith, said she has received repeated telephone calls from an unknown person who said, “I see you going into that gay bar. You will be punished for being pure trash.” </a:t>
            </a:r>
          </a:p>
          <a:p>
            <a:pPr marL="0" marR="0" lvl="0" indent="0" defTabSz="914400" rtl="0" eaLnBrk="1" fontAlgn="auto" latinLnBrk="0" hangingPunct="1">
              <a:buClrTx/>
              <a:buSzTx/>
              <a:buFontTx/>
              <a:buNone/>
              <a:tabLst/>
              <a:defRPr/>
            </a:pPr>
            <a:endParaRPr lang="en-US">
              <a:solidFill>
                <a:srgbClr val="000000"/>
              </a:solidFill>
              <a:latin typeface="Aptos" panose="020B0004020202020204" pitchFamily="34" charset="0"/>
              <a:sym typeface=""/>
            </a:endParaRPr>
          </a:p>
          <a:p>
            <a:pPr marL="0" marR="0" lvl="0" indent="0" defTabSz="914400" rtl="0" eaLnBrk="1" fontAlgn="auto" latinLnBrk="0" hangingPunct="1">
              <a:buClrTx/>
              <a:buSzTx/>
              <a:buFontTx/>
              <a:buNone/>
              <a:tabLst/>
              <a:defRPr/>
            </a:pPr>
            <a:r>
              <a:rPr lang="en-US">
                <a:solidFill>
                  <a:srgbClr val="000000"/>
                </a:solidFill>
                <a:latin typeface="Aptos" panose="020B0004020202020204" pitchFamily="34" charset="0"/>
                <a:sym typeface=""/>
              </a:rPr>
              <a:t>Meredith said she is a lesbian.</a:t>
            </a:r>
          </a:p>
          <a:p>
            <a:pPr marL="0" marR="0" lvl="0" indent="0" defTabSz="914400" rtl="0" eaLnBrk="1" fontAlgn="auto" latinLnBrk="0" hangingPunct="1">
              <a:buClrTx/>
              <a:buSzTx/>
              <a:buFontTx/>
              <a:buNone/>
              <a:tabLst/>
              <a:defRPr/>
            </a:pPr>
            <a:endParaRPr lang="en-US">
              <a:solidFill>
                <a:srgbClr val="000000"/>
              </a:solidFill>
              <a:latin typeface="Aptos" panose="020B0004020202020204" pitchFamily="34" charset="0"/>
              <a:sym typeface=""/>
            </a:endParaRPr>
          </a:p>
          <a:p>
            <a:pPr marL="0" marR="0" lvl="0" indent="0" defTabSz="914400" rtl="0" eaLnBrk="1" fontAlgn="auto" latinLnBrk="0" hangingPunct="1">
              <a:buClrTx/>
              <a:buSzTx/>
              <a:buFontTx/>
              <a:buNone/>
              <a:tabLst/>
              <a:defRPr/>
            </a:pPr>
            <a:r>
              <a:rPr lang="en-US">
                <a:solidFill>
                  <a:srgbClr val="000000"/>
                </a:solidFill>
                <a:latin typeface="Aptos" panose="020B0004020202020204" pitchFamily="34" charset="0"/>
                <a:sym typeface=""/>
              </a:rPr>
              <a:t>• Was the act motivated by bias? </a:t>
            </a:r>
          </a:p>
          <a:p>
            <a:pPr marL="0" marR="0" lvl="0" indent="0" defTabSz="914400" rtl="0" eaLnBrk="1" fontAlgn="auto" latinLnBrk="0" hangingPunct="1">
              <a:buClrTx/>
              <a:buSzTx/>
              <a:buFontTx/>
              <a:buNone/>
              <a:tabLst/>
              <a:defRPr/>
            </a:pPr>
            <a:r>
              <a:rPr lang="en-US">
                <a:solidFill>
                  <a:srgbClr val="000000"/>
                </a:solidFill>
                <a:latin typeface="Aptos" panose="020B0004020202020204" pitchFamily="34" charset="0"/>
                <a:sym typeface=""/>
              </a:rPr>
              <a:t>• Is it a hate crime or hate incident?</a:t>
            </a:r>
          </a:p>
          <a:p>
            <a:pPr marL="0" marR="0" lvl="0" indent="0" defTabSz="914400" rtl="0" eaLnBrk="1" fontAlgn="auto" latinLnBrk="0" hangingPunct="1">
              <a:buClrTx/>
              <a:buSzTx/>
              <a:buFontTx/>
              <a:buNone/>
              <a:tabLst/>
              <a:defRPr/>
            </a:pPr>
            <a:r>
              <a:rPr lang="en-US">
                <a:solidFill>
                  <a:srgbClr val="000000"/>
                </a:solidFill>
                <a:latin typeface="Aptos" panose="020B0004020202020204" pitchFamily="34" charset="0"/>
                <a:sym typeface=""/>
              </a:rPr>
              <a:t>• Are there any bias indicators present?</a:t>
            </a:r>
          </a:p>
          <a:p>
            <a:pPr marL="0" marR="0" lvl="0" indent="0" defTabSz="914400" rtl="0" eaLnBrk="1" fontAlgn="auto" latinLnBrk="0" hangingPunct="1">
              <a:buClrTx/>
              <a:buSzTx/>
              <a:buFontTx/>
              <a:buNone/>
              <a:tabLst/>
              <a:defRPr/>
            </a:pPr>
            <a:r>
              <a:rPr lang="en-US">
                <a:solidFill>
                  <a:srgbClr val="000000"/>
                </a:solidFill>
                <a:latin typeface="Aptos" panose="020B0004020202020204" pitchFamily="34" charset="0"/>
                <a:sym typeface=""/>
              </a:rPr>
              <a:t>• What protected class or classes were involved in the incident?</a:t>
            </a:r>
          </a:p>
          <a:p>
            <a:pPr marL="0" marR="0" lvl="0" indent="0" defTabSz="914400" rtl="0" eaLnBrk="1" fontAlgn="auto" latinLnBrk="0" hangingPunct="1">
              <a:buClrTx/>
              <a:buSzTx/>
              <a:buFontTx/>
              <a:buNone/>
              <a:tabLst/>
              <a:defRPr/>
            </a:pPr>
            <a:r>
              <a:rPr lang="en-US">
                <a:solidFill>
                  <a:srgbClr val="000000"/>
                </a:solidFill>
                <a:latin typeface="Aptos" panose="020B0004020202020204" pitchFamily="34" charset="0"/>
                <a:sym typeface=""/>
              </a:rPr>
              <a:t>• What offender type may be involved?</a:t>
            </a:r>
          </a:p>
          <a:p>
            <a:pPr marL="0" marR="0" lvl="0" indent="0" defTabSz="914400" rtl="0" eaLnBrk="1" fontAlgn="auto" latinLnBrk="0" hangingPunct="1">
              <a:buClrTx/>
              <a:buSzTx/>
              <a:buFontTx/>
              <a:buNone/>
              <a:tabLst/>
              <a:defRPr/>
            </a:pPr>
            <a:r>
              <a:rPr lang="en-US">
                <a:solidFill>
                  <a:srgbClr val="000000"/>
                </a:solidFill>
                <a:latin typeface="Aptos" panose="020B0004020202020204" pitchFamily="34" charset="0"/>
                <a:sym typeface=""/>
              </a:rPr>
              <a:t>• What other potential information should law enforcement seek out to determine or further establish the suspect’s motivation?</a:t>
            </a:r>
          </a:p>
          <a:p>
            <a:pPr marL="0" marR="0" lvl="0" indent="0" defTabSz="914400" rtl="0" eaLnBrk="1" fontAlgn="auto" latinLnBrk="0" hangingPunct="1">
              <a:buClrTx/>
              <a:buSzTx/>
              <a:buFontTx/>
              <a:buNone/>
              <a:tabLst/>
              <a:defRPr/>
            </a:pPr>
            <a:endParaRPr lang="en-US">
              <a:solidFill>
                <a:srgbClr val="000000"/>
              </a:solidFill>
              <a:latin typeface="Aptos" panose="020B0004020202020204" pitchFamily="34" charset="0"/>
              <a:sym typeface=""/>
            </a:endParaRPr>
          </a:p>
          <a:p>
            <a:pPr marL="0" marR="0" lvl="0" indent="0" defTabSz="914400" rtl="0" eaLnBrk="1" fontAlgn="auto" latinLnBrk="0" hangingPunct="1">
              <a:buClrTx/>
              <a:buSzTx/>
              <a:buFontTx/>
              <a:buNone/>
              <a:tabLst/>
              <a:defRPr/>
            </a:pPr>
            <a:r>
              <a:rPr lang="en-US">
                <a:solidFill>
                  <a:srgbClr val="000000"/>
                </a:solidFill>
                <a:latin typeface="Aptos" panose="020B0004020202020204" pitchFamily="34" charset="0"/>
                <a:sym typeface=""/>
              </a:rPr>
              <a:t>Click on the next slide to find out.</a:t>
            </a:r>
          </a:p>
          <a:p>
            <a:endParaRPr lang="en-US" dirty="0">
              <a:solidFill>
                <a:srgbClr val="000000"/>
              </a:solidFill>
              <a:latin typeface="Aptos" panose="020B0004020202020204" pitchFamily="34" charset="0"/>
              <a:sym typeface=""/>
            </a:endParaRPr>
          </a:p>
        </p:txBody>
      </p:sp>
      <p:sp>
        <p:nvSpPr>
          <p:cNvPr id="4" name="Slide Number Placeholder 3">
            <a:extLst>
              <a:ext uri="{FF2B5EF4-FFF2-40B4-BE49-F238E27FC236}">
                <a16:creationId xmlns:a16="http://schemas.microsoft.com/office/drawing/2014/main" id="{BF23FD98-CD07-853E-0554-C3F7B7091E74}"/>
              </a:ext>
            </a:extLst>
          </p:cNvPr>
          <p:cNvSpPr>
            <a:spLocks noGrp="1"/>
          </p:cNvSpPr>
          <p:nvPr>
            <p:ph type="sldNum" sz="quarter" idx="5"/>
          </p:nvPr>
        </p:nvSpPr>
        <p:spPr/>
        <p:txBody>
          <a:bodyPr/>
          <a:lstStyle/>
          <a:p>
            <a:fld id="{D5EFDD04-AEDE-4845-8D62-C52E4A48AECF}" type="slidenum">
              <a:rPr lang="en-US" smtClean="0"/>
              <a:t>62</a:t>
            </a:fld>
            <a:endParaRPr lang="en-US"/>
          </a:p>
        </p:txBody>
      </p:sp>
    </p:spTree>
    <p:extLst>
      <p:ext uri="{BB962C8B-B14F-4D97-AF65-F5344CB8AC3E}">
        <p14:creationId xmlns:p14="http://schemas.microsoft.com/office/powerpoint/2010/main" val="394407150"/>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DC7D593-AFF7-80E8-9028-8183D300873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82865C6-FA8E-6B07-85DE-422C042D7DC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25B9314-2CCD-BE9C-08AB-B8EE13F64E83}"/>
              </a:ext>
            </a:extLst>
          </p:cNvPr>
          <p:cNvSpPr>
            <a:spLocks noGrp="1"/>
          </p:cNvSpPr>
          <p:nvPr>
            <p:ph type="body" idx="1"/>
          </p:nvPr>
        </p:nvSpPr>
        <p:spPr/>
        <p:txBody>
          <a:bodyPr/>
          <a:lstStyle/>
          <a:p>
            <a:pPr marL="0" marR="0" lvl="0" indent="0" algn="l" defTabSz="914400" rtl="0" eaLnBrk="1" fontAlgn="auto" latinLnBrk="0" hangingPunct="1">
              <a:lnSpc>
                <a:spcPts val="312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white"/>
                </a:solidFill>
                <a:effectLst/>
                <a:uLnTx/>
                <a:uFillTx/>
                <a:latin typeface="Calibri"/>
                <a:ea typeface="+mn-ea"/>
                <a:cs typeface="+mn-cs"/>
              </a:rPr>
              <a:t>Given facts presented, it is a hate crime (threats) because physical threats were made against Meredith because of her sexual orientation.</a:t>
            </a:r>
            <a:endParaRPr kumimoji="0" lang="en-US" sz="3200" b="0" i="0" u="none" strike="noStrike" kern="1200" cap="none" spc="0" normalizeH="0" baseline="0" noProof="0" dirty="0">
              <a:ln>
                <a:noFill/>
              </a:ln>
              <a:solidFill>
                <a:prstClr val="white"/>
              </a:solidFill>
              <a:effectLst/>
              <a:uLnTx/>
              <a:uFillTx/>
              <a:latin typeface="Montserrat"/>
              <a:ea typeface="Montserrat"/>
              <a:cs typeface="Montserrat"/>
              <a:sym typeface="Montserrat"/>
            </a:endParaRPr>
          </a:p>
          <a:p>
            <a:endParaRPr lang="en-US" dirty="0"/>
          </a:p>
        </p:txBody>
      </p:sp>
      <p:sp>
        <p:nvSpPr>
          <p:cNvPr id="4" name="Slide Number Placeholder 3">
            <a:extLst>
              <a:ext uri="{FF2B5EF4-FFF2-40B4-BE49-F238E27FC236}">
                <a16:creationId xmlns:a16="http://schemas.microsoft.com/office/drawing/2014/main" id="{0AE1C674-B9E7-0ACF-BF87-539A358EA032}"/>
              </a:ext>
            </a:extLst>
          </p:cNvPr>
          <p:cNvSpPr>
            <a:spLocks noGrp="1"/>
          </p:cNvSpPr>
          <p:nvPr>
            <p:ph type="sldNum" sz="quarter" idx="5"/>
          </p:nvPr>
        </p:nvSpPr>
        <p:spPr/>
        <p:txBody>
          <a:bodyPr/>
          <a:lstStyle/>
          <a:p>
            <a:fld id="{D5EFDD04-AEDE-4845-8D62-C52E4A48AECF}" type="slidenum">
              <a:rPr lang="en-US" smtClean="0"/>
              <a:t>63</a:t>
            </a:fld>
            <a:endParaRPr lang="en-US"/>
          </a:p>
        </p:txBody>
      </p:sp>
    </p:spTree>
    <p:extLst>
      <p:ext uri="{BB962C8B-B14F-4D97-AF65-F5344CB8AC3E}">
        <p14:creationId xmlns:p14="http://schemas.microsoft.com/office/powerpoint/2010/main" val="2458579987"/>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F942C7E-C070-CF77-7680-23D111E14F0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C3C6EF0-5B18-A3CE-124E-D3ED08F8668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43F4162-809A-26DD-FE9D-7EE7DAD21F22}"/>
              </a:ext>
            </a:extLst>
          </p:cNvPr>
          <p:cNvSpPr>
            <a:spLocks noGrp="1"/>
          </p:cNvSpPr>
          <p:nvPr>
            <p:ph type="body" idx="1"/>
          </p:nvPr>
        </p:nvSpPr>
        <p:spPr/>
        <p:txBody>
          <a:bodyPr/>
          <a:lstStyle/>
          <a:p>
            <a:r>
              <a:rPr lang="en-US" dirty="0">
                <a:solidFill>
                  <a:srgbClr val="000000"/>
                </a:solidFill>
                <a:latin typeface="Aptos" panose="020B0004020202020204" pitchFamily="34" charset="0"/>
                <a:sym typeface=""/>
              </a:rPr>
              <a:t>Role of the police – filling out the report and things to remember.</a:t>
            </a:r>
          </a:p>
          <a:p>
            <a:endParaRPr lang="en-US" dirty="0">
              <a:solidFill>
                <a:srgbClr val="000000"/>
              </a:solidFill>
              <a:latin typeface="Aptos" panose="020B0004020202020204" pitchFamily="34" charset="0"/>
              <a:sym typeface=""/>
            </a:endParaRPr>
          </a:p>
          <a:p>
            <a:r>
              <a:rPr lang="en-US" dirty="0">
                <a:solidFill>
                  <a:srgbClr val="000000"/>
                </a:solidFill>
                <a:latin typeface="Aptos" panose="020B0004020202020204" pitchFamily="34" charset="0"/>
                <a:sym typeface=""/>
              </a:rPr>
              <a:t>NMSA 1978, Section 31 dash 18B dash 4 states that every District Attorney and every Law Enforcement agency shall provide the FBI with data concerning crimes motivated by hate. </a:t>
            </a:r>
          </a:p>
          <a:p>
            <a:endParaRPr lang="en-US" dirty="0">
              <a:solidFill>
                <a:srgbClr val="000000"/>
              </a:solidFill>
              <a:latin typeface="Aptos" panose="020B0004020202020204" pitchFamily="34" charset="0"/>
              <a:sym typeface=""/>
            </a:endParaRPr>
          </a:p>
          <a:p>
            <a:r>
              <a:rPr lang="en-US" dirty="0">
                <a:solidFill>
                  <a:srgbClr val="000000"/>
                </a:solidFill>
                <a:latin typeface="Aptos" panose="020B0004020202020204" pitchFamily="34" charset="0"/>
                <a:sym typeface=""/>
              </a:rPr>
              <a:t>When filling out the report form, check the box. </a:t>
            </a:r>
          </a:p>
          <a:p>
            <a:endParaRPr lang="en-US" dirty="0">
              <a:solidFill>
                <a:srgbClr val="000000"/>
              </a:solidFill>
              <a:latin typeface="Aptos" panose="020B0004020202020204" pitchFamily="34" charset="0"/>
              <a:sym typeface=""/>
            </a:endParaRPr>
          </a:p>
          <a:p>
            <a:r>
              <a:rPr lang="en-US" dirty="0">
                <a:solidFill>
                  <a:srgbClr val="000000"/>
                </a:solidFill>
                <a:latin typeface="Aptos" panose="020B0004020202020204" pitchFamily="34" charset="0"/>
                <a:sym typeface=""/>
              </a:rPr>
              <a:t>If applicable, the hate crime enhancement is added at sentencing pursuant to 31 dash 18B dash 3,</a:t>
            </a:r>
          </a:p>
          <a:p>
            <a:endParaRPr lang="en-US" dirty="0">
              <a:solidFill>
                <a:srgbClr val="000000"/>
              </a:solidFill>
              <a:latin typeface="Aptos" panose="020B0004020202020204" pitchFamily="34" charset="0"/>
              <a:sym typeface=""/>
            </a:endParaRPr>
          </a:p>
          <a:p>
            <a:r>
              <a:rPr lang="en-US" dirty="0">
                <a:solidFill>
                  <a:srgbClr val="000000"/>
                </a:solidFill>
                <a:latin typeface="Aptos" panose="020B0004020202020204" pitchFamily="34" charset="0"/>
                <a:sym typeface=""/>
              </a:rPr>
              <a:t>Make sure to conduct a good investigation and take it seriously.</a:t>
            </a:r>
          </a:p>
          <a:p>
            <a:endParaRPr lang="en-US" dirty="0">
              <a:solidFill>
                <a:srgbClr val="000000"/>
              </a:solidFill>
              <a:latin typeface="Aptos" panose="020B0004020202020204" pitchFamily="34" charset="0"/>
              <a:sym typeface=""/>
            </a:endParaRPr>
          </a:p>
          <a:p>
            <a:r>
              <a:rPr lang="en-US" dirty="0">
                <a:solidFill>
                  <a:srgbClr val="000000"/>
                </a:solidFill>
                <a:latin typeface="Aptos" panose="020B0004020202020204" pitchFamily="34" charset="0"/>
                <a:sym typeface=""/>
              </a:rPr>
              <a:t>Tracking hate crimes as well as hate incidents can help to identify where law enforcement and community service providers should focus their resources. </a:t>
            </a:r>
          </a:p>
          <a:p>
            <a:r>
              <a:rPr lang="en-US" dirty="0">
                <a:solidFill>
                  <a:srgbClr val="000000"/>
                </a:solidFill>
                <a:latin typeface="Aptos" panose="020B0004020202020204" pitchFamily="34" charset="0"/>
                <a:sym typeface=""/>
              </a:rPr>
              <a:t>Additionally, this enables stakeholders to be informed about the broader climate of hate in a particular jurisdiction.</a:t>
            </a:r>
          </a:p>
          <a:p>
            <a:endParaRPr lang="en-US" dirty="0">
              <a:solidFill>
                <a:srgbClr val="000000"/>
              </a:solidFill>
              <a:latin typeface="Aptos" panose="020B0004020202020204" pitchFamily="34" charset="0"/>
              <a:sym typeface=""/>
            </a:endParaRPr>
          </a:p>
        </p:txBody>
      </p:sp>
      <p:sp>
        <p:nvSpPr>
          <p:cNvPr id="4" name="Slide Number Placeholder 3">
            <a:extLst>
              <a:ext uri="{FF2B5EF4-FFF2-40B4-BE49-F238E27FC236}">
                <a16:creationId xmlns:a16="http://schemas.microsoft.com/office/drawing/2014/main" id="{DE5439E0-5AC2-847A-1AE3-F8CD4A2DDC14}"/>
              </a:ext>
            </a:extLst>
          </p:cNvPr>
          <p:cNvSpPr>
            <a:spLocks noGrp="1"/>
          </p:cNvSpPr>
          <p:nvPr>
            <p:ph type="sldNum" sz="quarter" idx="5"/>
          </p:nvPr>
        </p:nvSpPr>
        <p:spPr/>
        <p:txBody>
          <a:bodyPr/>
          <a:lstStyle/>
          <a:p>
            <a:fld id="{D5EFDD04-AEDE-4845-8D62-C52E4A48AECF}" type="slidenum">
              <a:rPr lang="en-US" smtClean="0"/>
              <a:t>64</a:t>
            </a:fld>
            <a:endParaRPr lang="en-US"/>
          </a:p>
        </p:txBody>
      </p:sp>
    </p:spTree>
    <p:extLst>
      <p:ext uri="{BB962C8B-B14F-4D97-AF65-F5344CB8AC3E}">
        <p14:creationId xmlns:p14="http://schemas.microsoft.com/office/powerpoint/2010/main" val="576939915"/>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defTabSz="914400" rtl="0" eaLnBrk="1" fontAlgn="auto" latinLnBrk="0" hangingPunct="1">
              <a:buClrTx/>
              <a:buSzTx/>
              <a:buFontTx/>
              <a:buNone/>
              <a:tabLst/>
              <a:defRPr/>
            </a:pPr>
            <a:r>
              <a:rPr lang="en-US">
                <a:solidFill>
                  <a:srgbClr val="000000"/>
                </a:solidFill>
                <a:latin typeface="Aptos" panose="020B0004020202020204" pitchFamily="34" charset="0"/>
                <a:sym typeface=""/>
              </a:rPr>
              <a:t>IF YOU SUSPECT A CRIME MOTIVATED BY HATE:</a:t>
            </a:r>
          </a:p>
          <a:p>
            <a:pPr marL="0" marR="0" lvl="0" indent="0" defTabSz="914400" rtl="0" eaLnBrk="1" fontAlgn="auto" latinLnBrk="0" hangingPunct="1">
              <a:buClrTx/>
              <a:buSzTx/>
              <a:buFontTx/>
              <a:buNone/>
              <a:tabLst/>
              <a:defRPr/>
            </a:pPr>
            <a:endParaRPr lang="en-US">
              <a:solidFill>
                <a:srgbClr val="000000"/>
              </a:solidFill>
              <a:latin typeface="Aptos" panose="020B0004020202020204" pitchFamily="34" charset="0"/>
              <a:sym typeface=""/>
            </a:endParaRPr>
          </a:p>
          <a:p>
            <a:pPr marL="0" marR="0" lvl="0" indent="0" defTabSz="914400" rtl="0" eaLnBrk="1" fontAlgn="auto" latinLnBrk="0" hangingPunct="1">
              <a:buClrTx/>
              <a:buSzTx/>
              <a:buFontTx/>
              <a:buNone/>
              <a:tabLst/>
              <a:defRPr/>
            </a:pPr>
            <a:r>
              <a:rPr lang="en-US">
                <a:solidFill>
                  <a:srgbClr val="000000"/>
                </a:solidFill>
                <a:latin typeface="Aptos" panose="020B0004020202020204" pitchFamily="34" charset="0"/>
                <a:sym typeface=""/>
              </a:rPr>
              <a:t>Notify the field supervisor and or unit commander as soon as possible.  Command level officers also need to be notified. The </a:t>
            </a:r>
          </a:p>
          <a:p>
            <a:pPr marL="0" marR="0" lvl="0" indent="0" defTabSz="914400" rtl="0" eaLnBrk="1" fontAlgn="auto" latinLnBrk="0" hangingPunct="1">
              <a:buClrTx/>
              <a:buSzTx/>
              <a:buFontTx/>
              <a:buNone/>
              <a:tabLst/>
              <a:defRPr/>
            </a:pPr>
            <a:r>
              <a:rPr lang="en-US">
                <a:solidFill>
                  <a:srgbClr val="000000"/>
                </a:solidFill>
                <a:latin typeface="Aptos" panose="020B0004020202020204" pitchFamily="34" charset="0"/>
                <a:sym typeface=""/>
              </a:rPr>
              <a:t>police department should notify the District Attorney as soon as possible. </a:t>
            </a:r>
          </a:p>
          <a:p>
            <a:pPr marL="0" marR="0" lvl="0" indent="0" defTabSz="914400" rtl="0" eaLnBrk="1" fontAlgn="auto" latinLnBrk="0" hangingPunct="1">
              <a:buClrTx/>
              <a:buSzTx/>
              <a:buFontTx/>
              <a:buNone/>
              <a:tabLst/>
              <a:defRPr/>
            </a:pPr>
            <a:endParaRPr lang="en-US">
              <a:solidFill>
                <a:srgbClr val="000000"/>
              </a:solidFill>
              <a:latin typeface="Aptos" panose="020B0004020202020204" pitchFamily="34" charset="0"/>
              <a:sym typeface=""/>
            </a:endParaRPr>
          </a:p>
          <a:p>
            <a:pPr marL="0" marR="0" lvl="0" indent="0" defTabSz="914400" rtl="0" eaLnBrk="1" fontAlgn="auto" latinLnBrk="0" hangingPunct="1">
              <a:buClrTx/>
              <a:buSzTx/>
              <a:buFontTx/>
              <a:buNone/>
              <a:tabLst/>
              <a:defRPr/>
            </a:pPr>
            <a:r>
              <a:rPr lang="en-US">
                <a:solidFill>
                  <a:srgbClr val="000000"/>
                </a:solidFill>
                <a:latin typeface="Aptos" panose="020B0004020202020204" pitchFamily="34" charset="0"/>
                <a:sym typeface=""/>
              </a:rPr>
              <a:t>The most common mistakes made when a hate crime occurs are </a:t>
            </a:r>
          </a:p>
          <a:p>
            <a:pPr marL="0" marR="0" lvl="0" indent="0" defTabSz="914400" rtl="0" eaLnBrk="1" fontAlgn="auto" latinLnBrk="0" hangingPunct="1">
              <a:buClrTx/>
              <a:buSzTx/>
              <a:buFontTx/>
              <a:buNone/>
              <a:tabLst/>
              <a:defRPr/>
            </a:pPr>
            <a:r>
              <a:rPr lang="en-US">
                <a:solidFill>
                  <a:srgbClr val="000000"/>
                </a:solidFill>
                <a:latin typeface="Aptos" panose="020B0004020202020204" pitchFamily="34" charset="0"/>
                <a:sym typeface=""/>
              </a:rPr>
              <a:t>the misidentification of whether a hate crime occurred or not and  </a:t>
            </a:r>
          </a:p>
          <a:p>
            <a:pPr marL="0" marR="0" lvl="0" indent="0" defTabSz="914400" rtl="0" eaLnBrk="1" fontAlgn="auto" latinLnBrk="0" hangingPunct="1">
              <a:buClrTx/>
              <a:buSzTx/>
              <a:buFontTx/>
              <a:buNone/>
              <a:tabLst/>
              <a:defRPr/>
            </a:pPr>
            <a:r>
              <a:rPr lang="en-US">
                <a:solidFill>
                  <a:srgbClr val="000000"/>
                </a:solidFill>
                <a:latin typeface="Aptos" panose="020B0004020202020204" pitchFamily="34" charset="0"/>
                <a:sym typeface=""/>
              </a:rPr>
              <a:t>treating a hate crime like any other crime. </a:t>
            </a:r>
          </a:p>
          <a:p>
            <a:endParaRPr lang="en-US" dirty="0">
              <a:solidFill>
                <a:srgbClr val="000000"/>
              </a:solidFill>
              <a:latin typeface="Aptos" panose="020B0004020202020204" pitchFamily="34" charset="0"/>
              <a:sym typeface=""/>
            </a:endParaRPr>
          </a:p>
        </p:txBody>
      </p:sp>
      <p:sp>
        <p:nvSpPr>
          <p:cNvPr id="4" name="Slide Number Placeholder 3"/>
          <p:cNvSpPr>
            <a:spLocks noGrp="1"/>
          </p:cNvSpPr>
          <p:nvPr>
            <p:ph type="sldNum" sz="quarter" idx="5"/>
          </p:nvPr>
        </p:nvSpPr>
        <p:spPr/>
        <p:txBody>
          <a:bodyPr/>
          <a:lstStyle/>
          <a:p>
            <a:fld id="{D5EFDD04-AEDE-4845-8D62-C52E4A48AECF}" type="slidenum">
              <a:rPr lang="en-US" smtClean="0"/>
              <a:t>65</a:t>
            </a:fld>
            <a:endParaRPr lang="en-US"/>
          </a:p>
        </p:txBody>
      </p:sp>
    </p:spTree>
    <p:extLst>
      <p:ext uri="{BB962C8B-B14F-4D97-AF65-F5344CB8AC3E}">
        <p14:creationId xmlns:p14="http://schemas.microsoft.com/office/powerpoint/2010/main" val="3898662473"/>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solidFill>
                  <a:srgbClr val="000000"/>
                </a:solidFill>
                <a:latin typeface="Aptos" panose="020B0004020202020204" pitchFamily="34" charset="0"/>
                <a:sym typeface=""/>
              </a:rPr>
              <a:t>Initial Response Procedures</a:t>
            </a:r>
          </a:p>
          <a:p>
            <a:endParaRPr lang="en-US" dirty="0">
              <a:solidFill>
                <a:srgbClr val="000000"/>
              </a:solidFill>
              <a:latin typeface="Aptos" panose="020B0004020202020204" pitchFamily="34" charset="0"/>
              <a:sym typeface=""/>
            </a:endParaRPr>
          </a:p>
          <a:p>
            <a:r>
              <a:rPr lang="en-US" dirty="0">
                <a:solidFill>
                  <a:srgbClr val="000000"/>
                </a:solidFill>
                <a:latin typeface="Aptos" panose="020B0004020202020204" pitchFamily="34" charset="0"/>
                <a:sym typeface=""/>
              </a:rPr>
              <a:t>The safety and well-being of victims is paramount when responding to incidents involving hate </a:t>
            </a:r>
          </a:p>
          <a:p>
            <a:r>
              <a:rPr lang="en-US" dirty="0">
                <a:solidFill>
                  <a:srgbClr val="000000"/>
                </a:solidFill>
                <a:latin typeface="Aptos" panose="020B0004020202020204" pitchFamily="34" charset="0"/>
                <a:sym typeface=""/>
              </a:rPr>
              <a:t>crimes, as is the security and preservation of the crime scene. </a:t>
            </a:r>
          </a:p>
          <a:p>
            <a:endParaRPr lang="en-US" dirty="0">
              <a:solidFill>
                <a:srgbClr val="000000"/>
              </a:solidFill>
              <a:latin typeface="Aptos" panose="020B0004020202020204" pitchFamily="34" charset="0"/>
              <a:sym typeface=""/>
            </a:endParaRPr>
          </a:p>
          <a:p>
            <a:r>
              <a:rPr lang="en-US" dirty="0">
                <a:solidFill>
                  <a:srgbClr val="000000"/>
                </a:solidFill>
                <a:latin typeface="Aptos" panose="020B0004020202020204" pitchFamily="34" charset="0"/>
                <a:sym typeface=""/>
              </a:rPr>
              <a:t>Coordination between the responding officer(s) and investigator(s) is also important as the information gathered during initial response can impact case solvability.</a:t>
            </a:r>
          </a:p>
          <a:p>
            <a:endParaRPr lang="en-US" dirty="0">
              <a:solidFill>
                <a:srgbClr val="000000"/>
              </a:solidFill>
              <a:latin typeface="Aptos" panose="020B0004020202020204" pitchFamily="34" charset="0"/>
              <a:sym typeface=""/>
            </a:endParaRPr>
          </a:p>
          <a:p>
            <a:r>
              <a:rPr lang="en-US" dirty="0">
                <a:solidFill>
                  <a:srgbClr val="000000"/>
                </a:solidFill>
                <a:latin typeface="Aptos" panose="020B0004020202020204" pitchFamily="34" charset="0"/>
                <a:sym typeface=""/>
              </a:rPr>
              <a:t>Initial responding officers shall follow their agency’s standard protocol for responding to a crime. </a:t>
            </a:r>
          </a:p>
          <a:p>
            <a:endParaRPr lang="en-US" dirty="0">
              <a:solidFill>
                <a:srgbClr val="000000"/>
              </a:solidFill>
              <a:latin typeface="Aptos" panose="020B0004020202020204" pitchFamily="34" charset="0"/>
              <a:sym typeface=""/>
            </a:endParaRPr>
          </a:p>
          <a:p>
            <a:r>
              <a:rPr lang="en-US" dirty="0">
                <a:solidFill>
                  <a:srgbClr val="000000"/>
                </a:solidFill>
                <a:latin typeface="Aptos" panose="020B0004020202020204" pitchFamily="34" charset="0"/>
                <a:sym typeface=""/>
              </a:rPr>
              <a:t>Ensure the victim is safe. Obtain medical attention if necessary.</a:t>
            </a:r>
          </a:p>
          <a:p>
            <a:endParaRPr lang="en-US" dirty="0">
              <a:solidFill>
                <a:srgbClr val="000000"/>
              </a:solidFill>
              <a:latin typeface="Aptos" panose="020B0004020202020204" pitchFamily="34" charset="0"/>
              <a:sym typeface=""/>
            </a:endParaRPr>
          </a:p>
          <a:p>
            <a:r>
              <a:rPr lang="en-US" dirty="0">
                <a:solidFill>
                  <a:srgbClr val="000000"/>
                </a:solidFill>
                <a:latin typeface="Aptos" panose="020B0004020202020204" pitchFamily="34" charset="0"/>
                <a:sym typeface=""/>
              </a:rPr>
              <a:t>Make sure the scene remains undisturbed.</a:t>
            </a:r>
          </a:p>
          <a:p>
            <a:endParaRPr lang="en-US" dirty="0">
              <a:solidFill>
                <a:srgbClr val="000000"/>
              </a:solidFill>
              <a:latin typeface="Aptos" panose="020B0004020202020204" pitchFamily="34" charset="0"/>
              <a:sym typeface=""/>
            </a:endParaRPr>
          </a:p>
          <a:p>
            <a:r>
              <a:rPr lang="en-US" dirty="0">
                <a:solidFill>
                  <a:srgbClr val="000000"/>
                </a:solidFill>
                <a:latin typeface="Aptos" panose="020B0004020202020204" pitchFamily="34" charset="0"/>
                <a:sym typeface=""/>
              </a:rPr>
              <a:t>Ensure the victim has access to support. (family, friends, clergy, or victim service agencies)</a:t>
            </a:r>
          </a:p>
          <a:p>
            <a:endParaRPr lang="en-US" dirty="0">
              <a:solidFill>
                <a:srgbClr val="000000"/>
              </a:solidFill>
              <a:latin typeface="Aptos" panose="020B0004020202020204" pitchFamily="34" charset="0"/>
              <a:sym typeface=""/>
            </a:endParaRPr>
          </a:p>
          <a:p>
            <a:r>
              <a:rPr lang="en-US" dirty="0">
                <a:solidFill>
                  <a:srgbClr val="000000"/>
                </a:solidFill>
                <a:latin typeface="Aptos" panose="020B0004020202020204" pitchFamily="34" charset="0"/>
                <a:sym typeface=""/>
              </a:rPr>
              <a:t>Document and collect evidence that may indicate the commission of a hate crime, such as:</a:t>
            </a:r>
          </a:p>
          <a:p>
            <a:r>
              <a:rPr lang="en-US" dirty="0">
                <a:solidFill>
                  <a:srgbClr val="000000"/>
                </a:solidFill>
                <a:latin typeface="Aptos" panose="020B0004020202020204" pitchFamily="34" charset="0"/>
                <a:sym typeface=""/>
              </a:rPr>
              <a:t>	Physical evidence: hate literature, spray paint cans, and symbolic objects</a:t>
            </a:r>
          </a:p>
          <a:p>
            <a:r>
              <a:rPr lang="en-US" dirty="0">
                <a:solidFill>
                  <a:srgbClr val="000000"/>
                </a:solidFill>
                <a:latin typeface="Aptos" panose="020B0004020202020204" pitchFamily="34" charset="0"/>
                <a:sym typeface=""/>
              </a:rPr>
              <a:t>	Digital evidence: texts, social media posts, emails, blog posts, websites, etc.</a:t>
            </a:r>
          </a:p>
          <a:p>
            <a:r>
              <a:rPr lang="en-US" dirty="0">
                <a:solidFill>
                  <a:srgbClr val="000000"/>
                </a:solidFill>
                <a:latin typeface="Aptos" panose="020B0004020202020204" pitchFamily="34" charset="0"/>
                <a:sym typeface=""/>
              </a:rPr>
              <a:t>	Language used by the perpetrator immediately before, during, or following the incident.</a:t>
            </a:r>
          </a:p>
          <a:p>
            <a:endParaRPr lang="en-US" dirty="0">
              <a:solidFill>
                <a:srgbClr val="000000"/>
              </a:solidFill>
              <a:latin typeface="Aptos" panose="020B0004020202020204" pitchFamily="34" charset="0"/>
              <a:sym typeface=""/>
            </a:endParaRPr>
          </a:p>
          <a:p>
            <a:r>
              <a:rPr lang="en-US" dirty="0">
                <a:solidFill>
                  <a:srgbClr val="000000"/>
                </a:solidFill>
                <a:latin typeface="Aptos" panose="020B0004020202020204" pitchFamily="34" charset="0"/>
                <a:sym typeface=""/>
              </a:rPr>
              <a:t>Notify and brief a supervisor on actions taken thus far.</a:t>
            </a:r>
          </a:p>
          <a:p>
            <a:endParaRPr lang="en-US" dirty="0">
              <a:solidFill>
                <a:srgbClr val="000000"/>
              </a:solidFill>
              <a:latin typeface="Aptos" panose="020B0004020202020204" pitchFamily="34" charset="0"/>
              <a:sym typeface=""/>
            </a:endParaRPr>
          </a:p>
          <a:p>
            <a:r>
              <a:rPr lang="en-US" dirty="0">
                <a:solidFill>
                  <a:srgbClr val="000000"/>
                </a:solidFill>
                <a:latin typeface="Aptos" panose="020B0004020202020204" pitchFamily="34" charset="0"/>
                <a:sym typeface=""/>
              </a:rPr>
              <a:t>Ensure statements made by suspects are documented or recorded. Capture exact language where possible.</a:t>
            </a:r>
          </a:p>
          <a:p>
            <a:endParaRPr lang="en-US" dirty="0">
              <a:solidFill>
                <a:srgbClr val="000000"/>
              </a:solidFill>
              <a:latin typeface="Aptos" panose="020B0004020202020204" pitchFamily="34" charset="0"/>
              <a:sym typeface=""/>
            </a:endParaRPr>
          </a:p>
          <a:p>
            <a:r>
              <a:rPr lang="en-US" dirty="0">
                <a:solidFill>
                  <a:srgbClr val="000000"/>
                </a:solidFill>
                <a:latin typeface="Aptos" panose="020B0004020202020204" pitchFamily="34" charset="0"/>
                <a:sym typeface=""/>
              </a:rPr>
              <a:t>Document any injuries and the emotional state of the victim(s).</a:t>
            </a:r>
          </a:p>
          <a:p>
            <a:endParaRPr lang="en-US" dirty="0">
              <a:solidFill>
                <a:srgbClr val="000000"/>
              </a:solidFill>
              <a:latin typeface="Aptos" panose="020B0004020202020204" pitchFamily="34" charset="0"/>
              <a:sym typeface=""/>
            </a:endParaRPr>
          </a:p>
          <a:p>
            <a:r>
              <a:rPr lang="en-US" dirty="0">
                <a:solidFill>
                  <a:srgbClr val="000000"/>
                </a:solidFill>
                <a:latin typeface="Aptos" panose="020B0004020202020204" pitchFamily="34" charset="0"/>
                <a:sym typeface=""/>
              </a:rPr>
              <a:t>Identify prior hate or improper bias-motivated occurrences in the immediate area or against the same victim or target.</a:t>
            </a:r>
          </a:p>
          <a:p>
            <a:endParaRPr lang="en-US" dirty="0">
              <a:solidFill>
                <a:srgbClr val="000000"/>
              </a:solidFill>
              <a:latin typeface="Aptos" panose="020B0004020202020204" pitchFamily="34" charset="0"/>
              <a:sym typeface=""/>
            </a:endParaRPr>
          </a:p>
          <a:p>
            <a:r>
              <a:rPr lang="en-US" dirty="0">
                <a:solidFill>
                  <a:srgbClr val="000000"/>
                </a:solidFill>
                <a:latin typeface="Aptos" panose="020B0004020202020204" pitchFamily="34" charset="0"/>
                <a:sym typeface=""/>
              </a:rPr>
              <a:t>Assist investigators with any hate crime data collection reporting requirements, as needed.</a:t>
            </a:r>
          </a:p>
          <a:p>
            <a:endParaRPr lang="en-US" dirty="0">
              <a:solidFill>
                <a:srgbClr val="000000"/>
              </a:solidFill>
              <a:latin typeface="Aptos" panose="020B0004020202020204" pitchFamily="34" charset="0"/>
              <a:sym typeface=""/>
            </a:endParaRPr>
          </a:p>
        </p:txBody>
      </p:sp>
      <p:sp>
        <p:nvSpPr>
          <p:cNvPr id="4" name="Slide Number Placeholder 3"/>
          <p:cNvSpPr>
            <a:spLocks noGrp="1"/>
          </p:cNvSpPr>
          <p:nvPr>
            <p:ph type="sldNum" sz="quarter" idx="5"/>
          </p:nvPr>
        </p:nvSpPr>
        <p:spPr/>
        <p:txBody>
          <a:bodyPr/>
          <a:lstStyle/>
          <a:p>
            <a:fld id="{D5EFDD04-AEDE-4845-8D62-C52E4A48AECF}" type="slidenum">
              <a:rPr lang="en-US" smtClean="0"/>
              <a:t>66</a:t>
            </a:fld>
            <a:endParaRPr lang="en-US"/>
          </a:p>
        </p:txBody>
      </p:sp>
    </p:spTree>
    <p:extLst>
      <p:ext uri="{BB962C8B-B14F-4D97-AF65-F5344CB8AC3E}">
        <p14:creationId xmlns:p14="http://schemas.microsoft.com/office/powerpoint/2010/main" val="1256946208"/>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defTabSz="914400" rtl="0" eaLnBrk="1" fontAlgn="auto" latinLnBrk="0" hangingPunct="1">
              <a:buClrTx/>
              <a:buSzTx/>
              <a:buFontTx/>
              <a:buNone/>
              <a:tabLst/>
              <a:defRPr/>
            </a:pPr>
            <a:r>
              <a:rPr lang="en-US">
                <a:solidFill>
                  <a:srgbClr val="000000"/>
                </a:solidFill>
                <a:latin typeface="Aptos" panose="020B0004020202020204" pitchFamily="34" charset="0"/>
                <a:sym typeface=""/>
              </a:rPr>
              <a:t>ROLE OF POLICE during the INVESTIGATION</a:t>
            </a:r>
          </a:p>
          <a:p>
            <a:pPr marL="0" marR="0" lvl="0" indent="0" defTabSz="914400" rtl="0" eaLnBrk="1" fontAlgn="auto" latinLnBrk="0" hangingPunct="1">
              <a:buClrTx/>
              <a:buSzTx/>
              <a:buFontTx/>
              <a:buNone/>
              <a:tabLst/>
              <a:defRPr/>
            </a:pPr>
            <a:endParaRPr lang="en-US">
              <a:solidFill>
                <a:srgbClr val="000000"/>
              </a:solidFill>
              <a:latin typeface="Aptos" panose="020B0004020202020204" pitchFamily="34" charset="0"/>
              <a:sym typeface=""/>
            </a:endParaRPr>
          </a:p>
          <a:p>
            <a:pPr marL="0" marR="0" lvl="0" indent="0" defTabSz="914400" rtl="0" eaLnBrk="1" fontAlgn="auto" latinLnBrk="0" hangingPunct="1">
              <a:buClrTx/>
              <a:buSzTx/>
              <a:buFontTx/>
              <a:buNone/>
              <a:tabLst/>
              <a:defRPr/>
            </a:pPr>
            <a:r>
              <a:rPr lang="en-US">
                <a:solidFill>
                  <a:srgbClr val="000000"/>
                </a:solidFill>
                <a:latin typeface="Aptos" panose="020B0004020202020204" pitchFamily="34" charset="0"/>
                <a:sym typeface=""/>
              </a:rPr>
              <a:t>First, establish that the elements of a crime have been met.</a:t>
            </a:r>
          </a:p>
          <a:p>
            <a:pPr marL="0" marR="0" lvl="0" indent="0" defTabSz="914400" rtl="0" eaLnBrk="1" fontAlgn="auto" latinLnBrk="0" hangingPunct="1">
              <a:buClrTx/>
              <a:buSzTx/>
              <a:buFontTx/>
              <a:buNone/>
              <a:tabLst/>
              <a:defRPr/>
            </a:pPr>
            <a:endParaRPr lang="en-US">
              <a:solidFill>
                <a:srgbClr val="000000"/>
              </a:solidFill>
              <a:latin typeface="Aptos" panose="020B0004020202020204" pitchFamily="34" charset="0"/>
              <a:sym typeface=""/>
            </a:endParaRPr>
          </a:p>
          <a:p>
            <a:pPr marL="0" marR="0" lvl="0" indent="0" defTabSz="914400" rtl="0" eaLnBrk="1" fontAlgn="auto" latinLnBrk="0" hangingPunct="1">
              <a:buClrTx/>
              <a:buSzTx/>
              <a:buFontTx/>
              <a:buNone/>
              <a:tabLst/>
              <a:defRPr/>
            </a:pPr>
            <a:r>
              <a:rPr lang="en-US">
                <a:solidFill>
                  <a:srgbClr val="000000"/>
                </a:solidFill>
                <a:latin typeface="Aptos" panose="020B0004020202020204" pitchFamily="34" charset="0"/>
                <a:sym typeface=""/>
              </a:rPr>
              <a:t>Then look at the motivation based on additional information you get from witnesses or offenders own statements.</a:t>
            </a:r>
          </a:p>
          <a:p>
            <a:pPr marL="0" marR="0" lvl="0" indent="0" defTabSz="914400" rtl="0" eaLnBrk="1" fontAlgn="auto" latinLnBrk="0" hangingPunct="1">
              <a:buClrTx/>
              <a:buSzTx/>
              <a:buFontTx/>
              <a:buNone/>
              <a:tabLst/>
              <a:defRPr/>
            </a:pPr>
            <a:endParaRPr lang="en-US">
              <a:solidFill>
                <a:srgbClr val="000000"/>
              </a:solidFill>
              <a:latin typeface="Aptos" panose="020B0004020202020204" pitchFamily="34" charset="0"/>
              <a:sym typeface=""/>
            </a:endParaRPr>
          </a:p>
          <a:p>
            <a:pPr marL="0" marR="0" lvl="0" indent="0" defTabSz="914400" rtl="0" eaLnBrk="1" fontAlgn="auto" latinLnBrk="0" hangingPunct="1">
              <a:buClrTx/>
              <a:buSzTx/>
              <a:buFontTx/>
              <a:buNone/>
              <a:tabLst/>
              <a:defRPr/>
            </a:pPr>
            <a:r>
              <a:rPr lang="en-US">
                <a:solidFill>
                  <a:srgbClr val="000000"/>
                </a:solidFill>
                <a:latin typeface="Aptos" panose="020B0004020202020204" pitchFamily="34" charset="0"/>
                <a:sym typeface=""/>
              </a:rPr>
              <a:t>Some facts that may be useful: </a:t>
            </a:r>
          </a:p>
          <a:p>
            <a:pPr marL="0" marR="0" lvl="0" indent="0" defTabSz="914400" rtl="0" eaLnBrk="1" fontAlgn="auto" latinLnBrk="0" hangingPunct="1">
              <a:buClrTx/>
              <a:buSzTx/>
              <a:buFontTx/>
              <a:buNone/>
              <a:tabLst/>
              <a:defRPr/>
            </a:pPr>
            <a:r>
              <a:rPr lang="en-US">
                <a:solidFill>
                  <a:srgbClr val="000000"/>
                </a:solidFill>
                <a:latin typeface="Aptos" panose="020B0004020202020204" pitchFamily="34" charset="0"/>
                <a:sym typeface=""/>
              </a:rPr>
              <a:t>Is the motivation of the offender known? </a:t>
            </a:r>
          </a:p>
          <a:p>
            <a:pPr marL="0" marR="0" lvl="0" indent="0" defTabSz="914400" rtl="0" eaLnBrk="1" fontAlgn="auto" latinLnBrk="0" hangingPunct="1">
              <a:buClrTx/>
              <a:buSzTx/>
              <a:buFontTx/>
              <a:buNone/>
              <a:tabLst/>
              <a:defRPr/>
            </a:pPr>
            <a:endParaRPr lang="en-US">
              <a:solidFill>
                <a:srgbClr val="000000"/>
              </a:solidFill>
              <a:latin typeface="Aptos" panose="020B0004020202020204" pitchFamily="34" charset="0"/>
              <a:sym typeface=""/>
            </a:endParaRPr>
          </a:p>
          <a:p>
            <a:pPr marL="0" marR="0" lvl="0" indent="0" defTabSz="914400" rtl="0" eaLnBrk="1" fontAlgn="auto" latinLnBrk="0" hangingPunct="1">
              <a:buClrTx/>
              <a:buSzTx/>
              <a:buFontTx/>
              <a:buNone/>
              <a:tabLst/>
              <a:defRPr/>
            </a:pPr>
            <a:r>
              <a:rPr lang="en-US">
                <a:solidFill>
                  <a:srgbClr val="000000"/>
                </a:solidFill>
                <a:latin typeface="Aptos" panose="020B0004020202020204" pitchFamily="34" charset="0"/>
                <a:sym typeface=""/>
              </a:rPr>
              <a:t>Is there no other clear motivation for the incident? </a:t>
            </a:r>
          </a:p>
          <a:p>
            <a:pPr marL="0" marR="0" lvl="0" indent="0" defTabSz="914400" rtl="0" eaLnBrk="1" fontAlgn="auto" latinLnBrk="0" hangingPunct="1">
              <a:buClrTx/>
              <a:buSzTx/>
              <a:buFontTx/>
              <a:buNone/>
              <a:tabLst/>
              <a:defRPr/>
            </a:pPr>
            <a:endParaRPr lang="en-US">
              <a:solidFill>
                <a:srgbClr val="000000"/>
              </a:solidFill>
              <a:latin typeface="Aptos" panose="020B0004020202020204" pitchFamily="34" charset="0"/>
              <a:sym typeface=""/>
            </a:endParaRPr>
          </a:p>
          <a:p>
            <a:pPr marL="0" marR="0" lvl="0" indent="0" defTabSz="914400" rtl="0" eaLnBrk="1" fontAlgn="auto" latinLnBrk="0" hangingPunct="1">
              <a:buClrTx/>
              <a:buSzTx/>
              <a:buFontTx/>
              <a:buNone/>
              <a:tabLst/>
              <a:defRPr/>
            </a:pPr>
            <a:r>
              <a:rPr lang="en-US">
                <a:solidFill>
                  <a:srgbClr val="000000"/>
                </a:solidFill>
                <a:latin typeface="Aptos" panose="020B0004020202020204" pitchFamily="34" charset="0"/>
                <a:sym typeface=""/>
              </a:rPr>
              <a:t>Oral remarks, written statement or gestures made by the offender which indicate his or her bias.  Example:  A racial slur. </a:t>
            </a:r>
          </a:p>
          <a:p>
            <a:pPr marL="0" marR="0" lvl="0" indent="0" defTabSz="914400" rtl="0" eaLnBrk="1" fontAlgn="auto" latinLnBrk="0" hangingPunct="1">
              <a:buClrTx/>
              <a:buSzTx/>
              <a:buFontTx/>
              <a:buNone/>
              <a:tabLst/>
              <a:defRPr/>
            </a:pPr>
            <a:endParaRPr lang="en-US">
              <a:solidFill>
                <a:srgbClr val="000000"/>
              </a:solidFill>
              <a:latin typeface="Aptos" panose="020B0004020202020204" pitchFamily="34" charset="0"/>
              <a:sym typeface=""/>
            </a:endParaRPr>
          </a:p>
          <a:p>
            <a:pPr marL="0" marR="0" lvl="0" indent="0" defTabSz="914400" rtl="0" eaLnBrk="1" fontAlgn="auto" latinLnBrk="0" hangingPunct="1">
              <a:buClrTx/>
              <a:buSzTx/>
              <a:buFontTx/>
              <a:buNone/>
              <a:tabLst/>
              <a:defRPr/>
            </a:pPr>
            <a:r>
              <a:rPr lang="en-US">
                <a:solidFill>
                  <a:srgbClr val="000000"/>
                </a:solidFill>
                <a:latin typeface="Aptos" panose="020B0004020202020204" pitchFamily="34" charset="0"/>
                <a:sym typeface=""/>
              </a:rPr>
              <a:t>Bias-related drawings, symbols or graffiti left at the crime scene.  Example:  a swastika painted on the door of a synagogue. </a:t>
            </a:r>
          </a:p>
          <a:p>
            <a:endParaRPr lang="en-US" dirty="0">
              <a:solidFill>
                <a:srgbClr val="000000"/>
              </a:solidFill>
              <a:latin typeface="Aptos" panose="020B0004020202020204" pitchFamily="34" charset="0"/>
              <a:sym typeface=""/>
            </a:endParaRPr>
          </a:p>
        </p:txBody>
      </p:sp>
      <p:sp>
        <p:nvSpPr>
          <p:cNvPr id="4" name="Slide Number Placeholder 3"/>
          <p:cNvSpPr>
            <a:spLocks noGrp="1"/>
          </p:cNvSpPr>
          <p:nvPr>
            <p:ph type="sldNum" sz="quarter" idx="5"/>
          </p:nvPr>
        </p:nvSpPr>
        <p:spPr/>
        <p:txBody>
          <a:bodyPr/>
          <a:lstStyle/>
          <a:p>
            <a:fld id="{D5EFDD04-AEDE-4845-8D62-C52E4A48AECF}" type="slidenum">
              <a:rPr lang="en-US" smtClean="0"/>
              <a:t>67</a:t>
            </a:fld>
            <a:endParaRPr lang="en-US"/>
          </a:p>
        </p:txBody>
      </p:sp>
    </p:spTree>
    <p:extLst>
      <p:ext uri="{BB962C8B-B14F-4D97-AF65-F5344CB8AC3E}">
        <p14:creationId xmlns:p14="http://schemas.microsoft.com/office/powerpoint/2010/main" val="1799201273"/>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black"/>
                </a:solidFill>
                <a:effectLst/>
                <a:uLnTx/>
                <a:uFillTx/>
                <a:latin typeface="Calibri"/>
                <a:ea typeface="+mn-ea"/>
                <a:cs typeface="+mn-cs"/>
              </a:rPr>
              <a:t>Every agency should develop a standard system for collecting, analyzing, and reporting incidents and/or crimes that are, in whole or in part, directed against individuals because of race, color, national origin, religion, ethnicity, gender, sexual orientation, gender identity/expression, or disability.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3200" b="0" i="0" u="none" strike="noStrike" kern="1200" cap="none" spc="0" normalizeH="0" baseline="0" noProof="0" dirty="0">
              <a:ln>
                <a:noFill/>
              </a:ln>
              <a:solidFill>
                <a:prstClr val="black"/>
              </a:solidFill>
              <a:effectLst/>
              <a:uLnTx/>
              <a:uFillTx/>
              <a:latin typeface="Calibri"/>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black"/>
                </a:solidFill>
                <a:effectLst/>
                <a:uLnTx/>
                <a:uFillTx/>
                <a:latin typeface="Calibri"/>
                <a:ea typeface="+mn-ea"/>
                <a:cs typeface="+mn-cs"/>
              </a:rPr>
              <a:t>Law enforcement investigations of hate crimes should seek to determine the primary elements of the event and obtain the information necessary to complete hate crime data collection requirements.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3200" b="0" i="0" u="none" strike="noStrike" kern="1200" cap="none" spc="0" normalizeH="0" baseline="0" noProof="0" dirty="0">
              <a:ln>
                <a:noFill/>
              </a:ln>
              <a:solidFill>
                <a:prstClr val="black"/>
              </a:solidFill>
              <a:effectLst/>
              <a:uLnTx/>
              <a:uFillTx/>
              <a:latin typeface="Calibri"/>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black"/>
                </a:solidFill>
                <a:effectLst/>
                <a:uLnTx/>
                <a:uFillTx/>
                <a:latin typeface="Calibri"/>
                <a:ea typeface="+mn-ea"/>
                <a:cs typeface="+mn-cs"/>
              </a:rPr>
              <a:t>The elements needed consist of the following:</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black"/>
                </a:solidFill>
                <a:effectLst/>
                <a:uLnTx/>
                <a:uFillTx/>
                <a:latin typeface="Calibri"/>
                <a:ea typeface="+mn-ea"/>
                <a:cs typeface="+mn-cs"/>
              </a:rPr>
              <a:t>Offense type</a:t>
            </a:r>
          </a:p>
          <a:p>
            <a:pPr marL="0" marR="0" lvl="0" indent="0" algn="l" defTabSz="398463"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black"/>
                </a:solidFill>
                <a:effectLst/>
                <a:uLnTx/>
                <a:uFillTx/>
                <a:latin typeface="Calibri"/>
                <a:ea typeface="+mn-ea"/>
                <a:cs typeface="+mn-cs"/>
              </a:rPr>
              <a:t>•	Offender motivation</a:t>
            </a:r>
          </a:p>
          <a:p>
            <a:pPr marL="0" marR="0" lvl="0" indent="0" algn="l" defTabSz="398463"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black"/>
                </a:solidFill>
                <a:effectLst/>
                <a:uLnTx/>
                <a:uFillTx/>
                <a:latin typeface="Calibri"/>
                <a:ea typeface="+mn-ea"/>
                <a:cs typeface="+mn-cs"/>
              </a:rPr>
              <a:t>•	Location</a:t>
            </a:r>
          </a:p>
          <a:p>
            <a:pPr marL="0" marR="0" lvl="0" indent="0" algn="l" defTabSz="398463"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black"/>
                </a:solidFill>
                <a:effectLst/>
                <a:uLnTx/>
                <a:uFillTx/>
                <a:latin typeface="Calibri"/>
                <a:ea typeface="+mn-ea"/>
                <a:cs typeface="+mn-cs"/>
              </a:rPr>
              <a:t>•	Victim type and number of victims</a:t>
            </a:r>
          </a:p>
          <a:p>
            <a:pPr marL="0" marR="0" lvl="0" indent="0" algn="l" defTabSz="398463"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black"/>
                </a:solidFill>
                <a:effectLst/>
                <a:uLnTx/>
                <a:uFillTx/>
                <a:latin typeface="Calibri"/>
                <a:ea typeface="+mn-ea"/>
                <a:cs typeface="+mn-cs"/>
              </a:rPr>
              <a:t>•	Offender information – Include the offender’s race, if known, and the number of offenders. 	Indicate if any known offenders are under the age of 18.</a:t>
            </a:r>
          </a:p>
          <a:p>
            <a:endParaRPr lang="en-US" dirty="0"/>
          </a:p>
        </p:txBody>
      </p:sp>
      <p:sp>
        <p:nvSpPr>
          <p:cNvPr id="4" name="Slide Number Placeholder 3"/>
          <p:cNvSpPr>
            <a:spLocks noGrp="1"/>
          </p:cNvSpPr>
          <p:nvPr>
            <p:ph type="sldNum" sz="quarter" idx="5"/>
          </p:nvPr>
        </p:nvSpPr>
        <p:spPr/>
        <p:txBody>
          <a:bodyPr/>
          <a:lstStyle/>
          <a:p>
            <a:fld id="{D5EFDD04-AEDE-4845-8D62-C52E4A48AECF}" type="slidenum">
              <a:rPr lang="en-US" smtClean="0"/>
              <a:t>68</a:t>
            </a:fld>
            <a:endParaRPr lang="en-US"/>
          </a:p>
        </p:txBody>
      </p:sp>
    </p:spTree>
    <p:extLst>
      <p:ext uri="{BB962C8B-B14F-4D97-AF65-F5344CB8AC3E}">
        <p14:creationId xmlns:p14="http://schemas.microsoft.com/office/powerpoint/2010/main" val="2102571472"/>
      </p:ext>
    </p:extLst>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defTabSz="914400" rtl="0" eaLnBrk="1" fontAlgn="auto" latinLnBrk="0" hangingPunct="1">
              <a:buClrTx/>
              <a:buSzTx/>
              <a:buFontTx/>
              <a:buNone/>
              <a:tabLst/>
              <a:defRPr/>
            </a:pPr>
            <a:r>
              <a:rPr kumimoji="0" lang="en-US" cap="none" normalizeH="0" noProof="0">
                <a:ln>
                  <a:noFill/>
                </a:ln>
                <a:solidFill>
                  <a:srgbClr val="000000"/>
                </a:solidFill>
                <a:effectLst/>
                <a:uLnTx/>
                <a:uFillTx/>
                <a:latin typeface="Aptos" panose="020B0004020202020204" pitchFamily="34" charset="0"/>
                <a:sym typeface=""/>
              </a:rPr>
              <a:t>Agencies might also consider collecting additional information, such as:</a:t>
            </a:r>
          </a:p>
          <a:p>
            <a:pPr marL="0" marR="0" lvl="0" indent="0" defTabSz="914400" rtl="0" eaLnBrk="1" fontAlgn="auto" latinLnBrk="0" hangingPunct="1">
              <a:buClrTx/>
              <a:buSzTx/>
              <a:buFontTx/>
              <a:buNone/>
              <a:tabLst/>
              <a:defRPr/>
            </a:pPr>
            <a:r>
              <a:rPr kumimoji="0" lang="en-US" cap="none" normalizeH="0" noProof="0">
                <a:ln>
                  <a:noFill/>
                </a:ln>
                <a:solidFill>
                  <a:srgbClr val="000000"/>
                </a:solidFill>
                <a:effectLst/>
                <a:uLnTx/>
                <a:uFillTx/>
                <a:latin typeface="Aptos" panose="020B0004020202020204" pitchFamily="34" charset="0"/>
                <a:sym typeface=""/>
              </a:rPr>
              <a:t>	</a:t>
            </a:r>
          </a:p>
          <a:p>
            <a:pPr marL="0" marR="0" lvl="0" indent="0" defTabSz="914400" rtl="0" eaLnBrk="1" fontAlgn="auto" latinLnBrk="0" hangingPunct="1">
              <a:buClrTx/>
              <a:buSzTx/>
              <a:buFontTx/>
              <a:buNone/>
              <a:tabLst/>
              <a:defRPr/>
            </a:pPr>
            <a:r>
              <a:rPr kumimoji="0" lang="en-US" cap="none" normalizeH="0" noProof="0">
                <a:ln>
                  <a:noFill/>
                </a:ln>
                <a:solidFill>
                  <a:srgbClr val="000000"/>
                </a:solidFill>
                <a:effectLst/>
                <a:uLnTx/>
                <a:uFillTx/>
                <a:latin typeface="Aptos" panose="020B0004020202020204" pitchFamily="34" charset="0"/>
                <a:sym typeface=""/>
              </a:rPr>
              <a:t>Person(s) Targeted: Name, address, telephone number, personal background.</a:t>
            </a:r>
          </a:p>
          <a:p>
            <a:pPr marL="0" marR="0" lvl="0" indent="0" defTabSz="914400" rtl="0" eaLnBrk="1" fontAlgn="auto" latinLnBrk="0" hangingPunct="1">
              <a:buClrTx/>
              <a:buSzTx/>
              <a:buFontTx/>
              <a:buNone/>
              <a:tabLst/>
              <a:defRPr/>
            </a:pPr>
            <a:endParaRPr kumimoji="0" lang="en-US" cap="none" normalizeH="0" noProof="0">
              <a:ln>
                <a:noFill/>
              </a:ln>
              <a:solidFill>
                <a:srgbClr val="000000"/>
              </a:solidFill>
              <a:effectLst/>
              <a:uLnTx/>
              <a:uFillTx/>
              <a:latin typeface="Aptos" panose="020B0004020202020204" pitchFamily="34" charset="0"/>
              <a:sym typeface=""/>
            </a:endParaRPr>
          </a:p>
          <a:p>
            <a:pPr marL="0" marR="0" lvl="0" indent="0" defTabSz="914400" rtl="0" eaLnBrk="1" fontAlgn="auto" latinLnBrk="0" hangingPunct="1">
              <a:buClrTx/>
              <a:buSzTx/>
              <a:buFontTx/>
              <a:buNone/>
              <a:tabLst/>
              <a:defRPr/>
            </a:pPr>
            <a:r>
              <a:rPr kumimoji="0" lang="en-US" cap="none" normalizeH="0" noProof="0">
                <a:ln>
                  <a:noFill/>
                </a:ln>
                <a:solidFill>
                  <a:srgbClr val="000000"/>
                </a:solidFill>
                <a:effectLst/>
                <a:uLnTx/>
                <a:uFillTx/>
                <a:latin typeface="Aptos" panose="020B0004020202020204" pitchFamily="34" charset="0"/>
                <a:sym typeface=""/>
              </a:rPr>
              <a:t>•Object Targeted: Details on the type of premises, building, or institution against which the offense was committed. For instance, public property; private property; or premises primarily used for religious, educational, residential, memorial, charitable, or cemetery purposes, or for assembly by persons of a particular race, color, national origin, religion, sexual orientation, gender, gender identity/expression, disability, or ethnicity.</a:t>
            </a:r>
          </a:p>
          <a:p>
            <a:pPr marL="0" marR="0" lvl="0" indent="0" defTabSz="914400" rtl="0" eaLnBrk="1" fontAlgn="auto" latinLnBrk="0" hangingPunct="1">
              <a:buClrTx/>
              <a:buSzTx/>
              <a:buFontTx/>
              <a:buNone/>
              <a:tabLst/>
              <a:defRPr/>
            </a:pPr>
            <a:endParaRPr kumimoji="0" lang="en-US" cap="none" normalizeH="0" noProof="0">
              <a:ln>
                <a:noFill/>
              </a:ln>
              <a:solidFill>
                <a:srgbClr val="000000"/>
              </a:solidFill>
              <a:effectLst/>
              <a:uLnTx/>
              <a:uFillTx/>
              <a:latin typeface="Aptos" panose="020B0004020202020204" pitchFamily="34" charset="0"/>
              <a:sym typeface=""/>
            </a:endParaRPr>
          </a:p>
          <a:p>
            <a:pPr marL="0" marR="0" lvl="0" indent="0" defTabSz="914400" rtl="0" eaLnBrk="1" fontAlgn="auto" latinLnBrk="0" hangingPunct="1">
              <a:buClrTx/>
              <a:buSzTx/>
              <a:buFontTx/>
              <a:buNone/>
              <a:tabLst/>
              <a:defRPr/>
            </a:pPr>
            <a:r>
              <a:rPr kumimoji="0" lang="en-US" cap="none" normalizeH="0" noProof="0">
                <a:ln>
                  <a:noFill/>
                </a:ln>
                <a:solidFill>
                  <a:srgbClr val="000000"/>
                </a:solidFill>
                <a:effectLst/>
                <a:uLnTx/>
                <a:uFillTx/>
                <a:latin typeface="Aptos" panose="020B0004020202020204" pitchFamily="34" charset="0"/>
                <a:sym typeface=""/>
              </a:rPr>
              <a:t>•Time and Date: The time and date the offense was reported, as well as the time and date the offense took place.</a:t>
            </a:r>
          </a:p>
          <a:p>
            <a:pPr marL="0" marR="0" lvl="0" indent="0" defTabSz="914400" rtl="0" eaLnBrk="1" fontAlgn="auto" latinLnBrk="0" hangingPunct="1">
              <a:buClrTx/>
              <a:buSzTx/>
              <a:buFontTx/>
              <a:buNone/>
              <a:tabLst/>
              <a:defRPr/>
            </a:pPr>
            <a:endParaRPr kumimoji="0" lang="en-US" cap="none" normalizeH="0" noProof="0">
              <a:ln>
                <a:noFill/>
              </a:ln>
              <a:solidFill>
                <a:srgbClr val="000000"/>
              </a:solidFill>
              <a:effectLst/>
              <a:uLnTx/>
              <a:uFillTx/>
              <a:latin typeface="Aptos" panose="020B0004020202020204" pitchFamily="34" charset="0"/>
              <a:sym typeface=""/>
            </a:endParaRPr>
          </a:p>
          <a:p>
            <a:pPr marL="0" marR="0" lvl="0" indent="0" defTabSz="914400" rtl="0" eaLnBrk="1" fontAlgn="auto" latinLnBrk="0" hangingPunct="1">
              <a:buClrTx/>
              <a:buSzTx/>
              <a:buFontTx/>
              <a:buNone/>
              <a:tabLst/>
              <a:defRPr/>
            </a:pPr>
            <a:r>
              <a:rPr kumimoji="0" lang="en-US" cap="none" normalizeH="0" noProof="0">
                <a:ln>
                  <a:noFill/>
                </a:ln>
                <a:solidFill>
                  <a:srgbClr val="000000"/>
                </a:solidFill>
                <a:effectLst/>
                <a:uLnTx/>
                <a:uFillTx/>
                <a:latin typeface="Aptos" panose="020B0004020202020204" pitchFamily="34" charset="0"/>
                <a:sym typeface=""/>
              </a:rPr>
              <a:t>•Means of Attack: The instrument, tool, device, or method by which the person or property was attacked or damaged.</a:t>
            </a:r>
          </a:p>
          <a:p>
            <a:pPr marL="0" marR="0" lvl="0" indent="0" defTabSz="914400" rtl="0" eaLnBrk="1" fontAlgn="auto" latinLnBrk="0" hangingPunct="1">
              <a:buClrTx/>
              <a:buSzTx/>
              <a:buFontTx/>
              <a:buNone/>
              <a:tabLst/>
              <a:defRPr/>
            </a:pPr>
            <a:endParaRPr kumimoji="0" lang="en-US" cap="none" normalizeH="0" noProof="0">
              <a:ln>
                <a:noFill/>
              </a:ln>
              <a:solidFill>
                <a:srgbClr val="000000"/>
              </a:solidFill>
              <a:effectLst/>
              <a:uLnTx/>
              <a:uFillTx/>
              <a:latin typeface="Aptos" panose="020B0004020202020204" pitchFamily="34" charset="0"/>
              <a:sym typeface=""/>
            </a:endParaRPr>
          </a:p>
          <a:p>
            <a:pPr marL="0" marR="0" lvl="0" indent="0" defTabSz="914400" rtl="0" eaLnBrk="1" fontAlgn="auto" latinLnBrk="0" hangingPunct="1">
              <a:buClrTx/>
              <a:buSzTx/>
              <a:buFontTx/>
              <a:buNone/>
              <a:tabLst/>
              <a:defRPr/>
            </a:pPr>
            <a:r>
              <a:rPr kumimoji="0" lang="en-US" cap="none" normalizeH="0" noProof="0">
                <a:ln>
                  <a:noFill/>
                </a:ln>
                <a:solidFill>
                  <a:srgbClr val="000000"/>
                </a:solidFill>
                <a:effectLst/>
                <a:uLnTx/>
                <a:uFillTx/>
                <a:latin typeface="Aptos" panose="020B0004020202020204" pitchFamily="34" charset="0"/>
                <a:sym typeface=""/>
              </a:rPr>
              <a:t>•Trademark: The mode of operation or individual identifying characteristics of the improper bias incident that may serve to distinguish the offense from others committed in a similar fashion. </a:t>
            </a:r>
          </a:p>
          <a:p>
            <a:pPr marL="0" marR="0" lvl="0" indent="0" defTabSz="914400" rtl="0" eaLnBrk="1" fontAlgn="auto" latinLnBrk="0" hangingPunct="1">
              <a:buClrTx/>
              <a:buSzTx/>
              <a:buFontTx/>
              <a:buNone/>
              <a:tabLst/>
              <a:defRPr/>
            </a:pPr>
            <a:endParaRPr kumimoji="0" lang="en-US" cap="none" normalizeH="0" noProof="0">
              <a:ln>
                <a:noFill/>
              </a:ln>
              <a:solidFill>
                <a:srgbClr val="000000"/>
              </a:solidFill>
              <a:effectLst/>
              <a:uLnTx/>
              <a:uFillTx/>
              <a:latin typeface="Aptos" panose="020B0004020202020204" pitchFamily="34" charset="0"/>
              <a:sym typeface=""/>
            </a:endParaRPr>
          </a:p>
          <a:p>
            <a:pPr marL="0" marR="0" lvl="0" indent="0" defTabSz="914400" rtl="0" eaLnBrk="1" fontAlgn="auto" latinLnBrk="0" hangingPunct="1">
              <a:buClrTx/>
              <a:buSzTx/>
              <a:buFontTx/>
              <a:buNone/>
              <a:tabLst/>
              <a:defRPr/>
            </a:pPr>
            <a:r>
              <a:rPr kumimoji="0" lang="en-US" cap="none" normalizeH="0" noProof="0">
                <a:ln>
                  <a:noFill/>
                </a:ln>
                <a:solidFill>
                  <a:srgbClr val="000000"/>
                </a:solidFill>
                <a:effectLst/>
                <a:uLnTx/>
                <a:uFillTx/>
                <a:latin typeface="Aptos" panose="020B0004020202020204" pitchFamily="34" charset="0"/>
                <a:sym typeface=""/>
              </a:rPr>
              <a:t>This element is helpful in connecting a suspect if a series of incidents have occurred, and these investigative elements can be crucial in developing an operating pattern and in identifying participation of organized hate groups.</a:t>
            </a:r>
          </a:p>
          <a:p>
            <a:endParaRPr lang="en-US" dirty="0">
              <a:solidFill>
                <a:srgbClr val="000000"/>
              </a:solidFill>
              <a:latin typeface="Aptos" panose="020B0004020202020204" pitchFamily="34" charset="0"/>
              <a:sym typeface=""/>
            </a:endParaRPr>
          </a:p>
        </p:txBody>
      </p:sp>
      <p:sp>
        <p:nvSpPr>
          <p:cNvPr id="4" name="Slide Number Placeholder 3"/>
          <p:cNvSpPr>
            <a:spLocks noGrp="1"/>
          </p:cNvSpPr>
          <p:nvPr>
            <p:ph type="sldNum" sz="quarter" idx="5"/>
          </p:nvPr>
        </p:nvSpPr>
        <p:spPr/>
        <p:txBody>
          <a:bodyPr/>
          <a:lstStyle/>
          <a:p>
            <a:fld id="{D5EFDD04-AEDE-4845-8D62-C52E4A48AECF}" type="slidenum">
              <a:rPr lang="en-US" smtClean="0"/>
              <a:t>69</a:t>
            </a:fld>
            <a:endParaRPr lang="en-US"/>
          </a:p>
        </p:txBody>
      </p:sp>
    </p:spTree>
    <p:extLst>
      <p:ext uri="{BB962C8B-B14F-4D97-AF65-F5344CB8AC3E}">
        <p14:creationId xmlns:p14="http://schemas.microsoft.com/office/powerpoint/2010/main" val="1754856065"/>
      </p:ext>
    </p:extLst>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defTabSz="914400" rtl="0" eaLnBrk="1" fontAlgn="auto" latinLnBrk="0" hangingPunct="1">
              <a:buClrTx/>
              <a:buSzTx/>
              <a:buFontTx/>
              <a:buNone/>
              <a:tabLst/>
              <a:defRPr/>
            </a:pPr>
            <a:r>
              <a:rPr kumimoji="0" lang="en-US" cap="none" normalizeH="0" noProof="0">
                <a:ln>
                  <a:noFill/>
                </a:ln>
                <a:solidFill>
                  <a:srgbClr val="000000"/>
                </a:solidFill>
                <a:effectLst/>
                <a:uLnTx/>
                <a:uFillTx/>
                <a:latin typeface="Aptos" panose="020B0004020202020204" pitchFamily="34" charset="0"/>
                <a:sym typeface=""/>
              </a:rPr>
              <a:t>Investigators should recognize the importance of hate crime and hate incident data. </a:t>
            </a:r>
          </a:p>
          <a:p>
            <a:pPr marL="0" marR="0" lvl="0" indent="0" defTabSz="914400" rtl="0" eaLnBrk="1" fontAlgn="auto" latinLnBrk="0" hangingPunct="1">
              <a:buClrTx/>
              <a:buSzTx/>
              <a:buFontTx/>
              <a:buNone/>
              <a:tabLst/>
              <a:defRPr/>
            </a:pPr>
            <a:endParaRPr kumimoji="0" lang="en-US" cap="none" normalizeH="0" noProof="0">
              <a:ln>
                <a:noFill/>
              </a:ln>
              <a:solidFill>
                <a:srgbClr val="000000"/>
              </a:solidFill>
              <a:effectLst/>
              <a:uLnTx/>
              <a:uFillTx/>
              <a:latin typeface="Aptos" panose="020B0004020202020204" pitchFamily="34" charset="0"/>
              <a:sym typeface=""/>
            </a:endParaRPr>
          </a:p>
          <a:p>
            <a:pPr marL="0" marR="0" lvl="0" indent="0" defTabSz="914400" rtl="0" eaLnBrk="1" fontAlgn="auto" latinLnBrk="0" hangingPunct="1">
              <a:buClrTx/>
              <a:buSzTx/>
              <a:buFontTx/>
              <a:buNone/>
              <a:tabLst/>
              <a:defRPr/>
            </a:pPr>
            <a:r>
              <a:rPr kumimoji="0" lang="en-US" cap="none" normalizeH="0" noProof="0">
                <a:ln>
                  <a:noFill/>
                </a:ln>
                <a:solidFill>
                  <a:srgbClr val="000000"/>
                </a:solidFill>
                <a:effectLst/>
                <a:uLnTx/>
                <a:uFillTx/>
                <a:latin typeface="Aptos" panose="020B0004020202020204" pitchFamily="34" charset="0"/>
                <a:sym typeface=""/>
              </a:rPr>
              <a:t>Working closely with responding officers, investigators should thoroughly document all hate crimes and all hate incidents. The designated investigator assigned to alleged hate crimes and hate incidents should follow their agency’s standard protocol for responding to a crime scene. </a:t>
            </a:r>
          </a:p>
          <a:p>
            <a:pPr marL="0" marR="0" lvl="0" indent="0" defTabSz="914400" rtl="0" eaLnBrk="1" fontAlgn="auto" latinLnBrk="0" hangingPunct="1">
              <a:buClrTx/>
              <a:buSzTx/>
              <a:buFontTx/>
              <a:buNone/>
              <a:tabLst/>
              <a:defRPr/>
            </a:pPr>
            <a:endParaRPr kumimoji="0" lang="en-US" cap="none" normalizeH="0" noProof="0">
              <a:ln>
                <a:noFill/>
              </a:ln>
              <a:solidFill>
                <a:srgbClr val="000000"/>
              </a:solidFill>
              <a:effectLst/>
              <a:uLnTx/>
              <a:uFillTx/>
              <a:latin typeface="Aptos" panose="020B0004020202020204" pitchFamily="34" charset="0"/>
              <a:sym typeface=""/>
            </a:endParaRPr>
          </a:p>
          <a:p>
            <a:pPr marL="0" marR="0" lvl="0" indent="0" defTabSz="914400" rtl="0" eaLnBrk="1" fontAlgn="auto" latinLnBrk="0" hangingPunct="1">
              <a:buClrTx/>
              <a:buSzTx/>
              <a:buFontTx/>
              <a:buNone/>
              <a:tabLst/>
              <a:defRPr/>
            </a:pPr>
            <a:r>
              <a:rPr kumimoji="0" lang="en-US" cap="none" normalizeH="0" noProof="0">
                <a:ln>
                  <a:noFill/>
                </a:ln>
                <a:solidFill>
                  <a:srgbClr val="000000"/>
                </a:solidFill>
                <a:effectLst/>
                <a:uLnTx/>
                <a:uFillTx/>
                <a:latin typeface="Aptos" panose="020B0004020202020204" pitchFamily="34" charset="0"/>
                <a:sym typeface=""/>
              </a:rPr>
              <a:t>In particular, investigators should do the following:</a:t>
            </a:r>
          </a:p>
          <a:p>
            <a:pPr marL="0" marR="0" lvl="0" indent="0" defTabSz="914400" rtl="0" eaLnBrk="1" fontAlgn="auto" latinLnBrk="0" hangingPunct="1">
              <a:buClrTx/>
              <a:buSzTx/>
              <a:buFontTx/>
              <a:buNone/>
              <a:tabLst/>
              <a:defRPr/>
            </a:pPr>
            <a:endParaRPr kumimoji="0" lang="en-US" cap="none" normalizeH="0" noProof="0">
              <a:ln>
                <a:noFill/>
              </a:ln>
              <a:solidFill>
                <a:srgbClr val="000000"/>
              </a:solidFill>
              <a:effectLst/>
              <a:uLnTx/>
              <a:uFillTx/>
              <a:latin typeface="Aptos" panose="020B0004020202020204" pitchFamily="34" charset="0"/>
              <a:sym typeface=""/>
            </a:endParaRPr>
          </a:p>
          <a:p>
            <a:pPr marL="0" marR="0" lvl="0" indent="0" defTabSz="914400" rtl="0" eaLnBrk="1" fontAlgn="auto" latinLnBrk="0" hangingPunct="1">
              <a:buClrTx/>
              <a:buSzTx/>
              <a:buFontTx/>
              <a:buNone/>
              <a:tabLst/>
              <a:defRPr/>
            </a:pPr>
            <a:r>
              <a:rPr kumimoji="0" lang="en-US" cap="none" normalizeH="0" noProof="0">
                <a:ln>
                  <a:noFill/>
                </a:ln>
                <a:solidFill>
                  <a:srgbClr val="000000"/>
                </a:solidFill>
                <a:effectLst/>
                <a:uLnTx/>
                <a:uFillTx/>
                <a:latin typeface="Aptos" panose="020B0004020202020204" pitchFamily="34" charset="0"/>
                <a:sym typeface=""/>
              </a:rPr>
              <a:t>Determine the primary elements of the crime and obtain the information necessary to complete </a:t>
            </a:r>
          </a:p>
          <a:p>
            <a:pPr marL="0" marR="0" lvl="0" indent="0" defTabSz="914400" rtl="0" eaLnBrk="1" fontAlgn="auto" latinLnBrk="0" hangingPunct="1">
              <a:buClrTx/>
              <a:buSzTx/>
              <a:buFontTx/>
              <a:buNone/>
              <a:tabLst/>
              <a:defRPr/>
            </a:pPr>
            <a:r>
              <a:rPr kumimoji="0" lang="en-US" cap="none" normalizeH="0" noProof="0">
                <a:ln>
                  <a:noFill/>
                </a:ln>
                <a:solidFill>
                  <a:srgbClr val="000000"/>
                </a:solidFill>
                <a:effectLst/>
                <a:uLnTx/>
                <a:uFillTx/>
                <a:latin typeface="Aptos" panose="020B0004020202020204" pitchFamily="34" charset="0"/>
                <a:sym typeface=""/>
              </a:rPr>
              <a:t>the hate crime data collection requirements.</a:t>
            </a:r>
          </a:p>
          <a:p>
            <a:pPr marL="0" marR="0" lvl="0" indent="0" defTabSz="914400" rtl="0" eaLnBrk="1" fontAlgn="auto" latinLnBrk="0" hangingPunct="1">
              <a:buClrTx/>
              <a:buSzTx/>
              <a:buFontTx/>
              <a:buNone/>
              <a:tabLst/>
              <a:defRPr/>
            </a:pPr>
            <a:endParaRPr kumimoji="0" lang="en-US" cap="none" normalizeH="0" noProof="0">
              <a:ln>
                <a:noFill/>
              </a:ln>
              <a:solidFill>
                <a:srgbClr val="000000"/>
              </a:solidFill>
              <a:effectLst/>
              <a:uLnTx/>
              <a:uFillTx/>
              <a:latin typeface="Aptos" panose="020B0004020202020204" pitchFamily="34" charset="0"/>
              <a:sym typeface=""/>
            </a:endParaRPr>
          </a:p>
          <a:p>
            <a:pPr marL="0" marR="0" lvl="0" indent="0" defTabSz="914400" rtl="0" eaLnBrk="1" fontAlgn="auto" latinLnBrk="0" hangingPunct="1">
              <a:buClrTx/>
              <a:buSzTx/>
              <a:buFontTx/>
              <a:buNone/>
              <a:tabLst/>
              <a:defRPr/>
            </a:pPr>
            <a:r>
              <a:rPr kumimoji="0" lang="en-US" cap="none" normalizeH="0" noProof="0">
                <a:ln>
                  <a:noFill/>
                </a:ln>
                <a:solidFill>
                  <a:srgbClr val="000000"/>
                </a:solidFill>
                <a:effectLst/>
                <a:uLnTx/>
                <a:uFillTx/>
                <a:latin typeface="Aptos" panose="020B0004020202020204" pitchFamily="34" charset="0"/>
                <a:sym typeface=""/>
              </a:rPr>
              <a:t>Recognize the potential need for additional investigatory resources, request assistance where necessary (examples could include a translator or a digital evidence investigator).</a:t>
            </a:r>
          </a:p>
          <a:p>
            <a:pPr marL="0" marR="0" lvl="0" indent="0" defTabSz="914400" rtl="0" eaLnBrk="1" fontAlgn="auto" latinLnBrk="0" hangingPunct="1">
              <a:buClrTx/>
              <a:buSzTx/>
              <a:buFontTx/>
              <a:buNone/>
              <a:tabLst/>
              <a:defRPr/>
            </a:pPr>
            <a:endParaRPr kumimoji="0" lang="en-US" cap="none" normalizeH="0" noProof="0">
              <a:ln>
                <a:noFill/>
              </a:ln>
              <a:solidFill>
                <a:srgbClr val="000000"/>
              </a:solidFill>
              <a:effectLst/>
              <a:uLnTx/>
              <a:uFillTx/>
              <a:latin typeface="Aptos" panose="020B0004020202020204" pitchFamily="34" charset="0"/>
              <a:sym typeface=""/>
            </a:endParaRPr>
          </a:p>
          <a:p>
            <a:pPr marL="0" marR="0" lvl="0" indent="0" defTabSz="914400" rtl="0" eaLnBrk="1" fontAlgn="auto" latinLnBrk="0" hangingPunct="1">
              <a:buClrTx/>
              <a:buSzTx/>
              <a:buFontTx/>
              <a:buNone/>
              <a:tabLst/>
              <a:defRPr/>
            </a:pPr>
            <a:r>
              <a:rPr kumimoji="0" lang="en-US" cap="none" normalizeH="0" noProof="0">
                <a:ln>
                  <a:noFill/>
                </a:ln>
                <a:solidFill>
                  <a:srgbClr val="000000"/>
                </a:solidFill>
                <a:effectLst/>
                <a:uLnTx/>
                <a:uFillTx/>
                <a:latin typeface="Aptos" panose="020B0004020202020204" pitchFamily="34" charset="0"/>
                <a:sym typeface=""/>
              </a:rPr>
              <a:t>If evidence of bias indicators cannot be physically removed, such as painted words or signs on a wall. The owner of the property shall be contacted to do all that is possible to ensure that the physical evidence is removed as soon as it has been photographed. </a:t>
            </a:r>
          </a:p>
          <a:p>
            <a:pPr marL="0" marR="0" lvl="0" indent="0" defTabSz="914400" rtl="0" eaLnBrk="1" fontAlgn="auto" latinLnBrk="0" hangingPunct="1">
              <a:buClrTx/>
              <a:buSzTx/>
              <a:buFontTx/>
              <a:buNone/>
              <a:tabLst/>
              <a:defRPr/>
            </a:pPr>
            <a:endParaRPr kumimoji="0" lang="en-US" cap="none" normalizeH="0" noProof="0">
              <a:ln>
                <a:noFill/>
              </a:ln>
              <a:solidFill>
                <a:srgbClr val="000000"/>
              </a:solidFill>
              <a:effectLst/>
              <a:uLnTx/>
              <a:uFillTx/>
              <a:latin typeface="Aptos" panose="020B0004020202020204" pitchFamily="34" charset="0"/>
              <a:sym typeface=""/>
            </a:endParaRPr>
          </a:p>
          <a:p>
            <a:pPr marL="0" marR="0" lvl="0" indent="0" defTabSz="914400" rtl="0" eaLnBrk="1" fontAlgn="auto" latinLnBrk="0" hangingPunct="1">
              <a:buClrTx/>
              <a:buSzTx/>
              <a:buFontTx/>
              <a:buNone/>
              <a:tabLst/>
              <a:defRPr/>
            </a:pPr>
            <a:r>
              <a:rPr kumimoji="0" lang="en-US" cap="none" normalizeH="0" noProof="0">
                <a:ln>
                  <a:noFill/>
                </a:ln>
                <a:solidFill>
                  <a:srgbClr val="000000"/>
                </a:solidFill>
                <a:effectLst/>
                <a:uLnTx/>
                <a:uFillTx/>
                <a:latin typeface="Aptos" panose="020B0004020202020204" pitchFamily="34" charset="0"/>
                <a:sym typeface=""/>
              </a:rPr>
              <a:t>The investigator shall follow up to ensure that this is accomplished in a timely manner.</a:t>
            </a:r>
          </a:p>
          <a:p>
            <a:pPr marL="0" marR="0" lvl="0" indent="0" defTabSz="914400" rtl="0" eaLnBrk="1" fontAlgn="auto" latinLnBrk="0" hangingPunct="1">
              <a:buClrTx/>
              <a:buSzTx/>
              <a:buFontTx/>
              <a:buNone/>
              <a:tabLst/>
              <a:defRPr/>
            </a:pPr>
            <a:endParaRPr kumimoji="0" lang="en-US" cap="none" normalizeH="0" noProof="0">
              <a:ln>
                <a:noFill/>
              </a:ln>
              <a:solidFill>
                <a:srgbClr val="000000"/>
              </a:solidFill>
              <a:effectLst/>
              <a:uLnTx/>
              <a:uFillTx/>
              <a:latin typeface="Aptos" panose="020B0004020202020204" pitchFamily="34" charset="0"/>
              <a:sym typeface=""/>
            </a:endParaRPr>
          </a:p>
          <a:p>
            <a:pPr marL="0" marR="0" lvl="0" indent="0" defTabSz="914400" rtl="0" eaLnBrk="1" fontAlgn="auto" latinLnBrk="0" hangingPunct="1">
              <a:buClrTx/>
              <a:buSzTx/>
              <a:buFontTx/>
              <a:buNone/>
              <a:tabLst/>
              <a:defRPr/>
            </a:pPr>
            <a:r>
              <a:rPr kumimoji="0" lang="en-US" cap="none" normalizeH="0" noProof="0">
                <a:ln>
                  <a:noFill/>
                </a:ln>
                <a:solidFill>
                  <a:srgbClr val="000000"/>
                </a:solidFill>
                <a:effectLst/>
                <a:uLnTx/>
                <a:uFillTx/>
                <a:latin typeface="Aptos" panose="020B0004020202020204" pitchFamily="34" charset="0"/>
                <a:sym typeface=""/>
              </a:rPr>
              <a:t>And finally, work closely with the prosecutor’s office to ensure that an adequate case is developed for prosecution.</a:t>
            </a:r>
          </a:p>
          <a:p>
            <a:endParaRPr lang="en-US" dirty="0">
              <a:solidFill>
                <a:srgbClr val="000000"/>
              </a:solidFill>
              <a:latin typeface="Aptos" panose="020B0004020202020204" pitchFamily="34" charset="0"/>
              <a:sym typeface=""/>
            </a:endParaRPr>
          </a:p>
        </p:txBody>
      </p:sp>
      <p:sp>
        <p:nvSpPr>
          <p:cNvPr id="4" name="Slide Number Placeholder 3"/>
          <p:cNvSpPr>
            <a:spLocks noGrp="1"/>
          </p:cNvSpPr>
          <p:nvPr>
            <p:ph type="sldNum" sz="quarter" idx="5"/>
          </p:nvPr>
        </p:nvSpPr>
        <p:spPr/>
        <p:txBody>
          <a:bodyPr/>
          <a:lstStyle/>
          <a:p>
            <a:fld id="{D5EFDD04-AEDE-4845-8D62-C52E4A48AECF}" type="slidenum">
              <a:rPr lang="en-US" smtClean="0"/>
              <a:t>70</a:t>
            </a:fld>
            <a:endParaRPr lang="en-US"/>
          </a:p>
        </p:txBody>
      </p:sp>
    </p:spTree>
    <p:extLst>
      <p:ext uri="{BB962C8B-B14F-4D97-AF65-F5344CB8AC3E}">
        <p14:creationId xmlns:p14="http://schemas.microsoft.com/office/powerpoint/2010/main" val="783542627"/>
      </p:ext>
    </p:extLst>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9E6B1C7-3FF1-1113-4EFD-59773906A4E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DF70975-D552-94B4-F223-5441E039F68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405BB54-0069-3D59-4F7B-704C5D1D5218}"/>
              </a:ext>
            </a:extLst>
          </p:cNvPr>
          <p:cNvSpPr>
            <a:spLocks noGrp="1"/>
          </p:cNvSpPr>
          <p:nvPr>
            <p:ph type="body" idx="1"/>
          </p:nvPr>
        </p:nvSpPr>
        <p:spPr/>
        <p:txBody>
          <a:bodyPr/>
          <a:lstStyle/>
          <a:p>
            <a:pPr marL="0" marR="0" lvl="0" indent="0" defTabSz="406400" rtl="0" eaLnBrk="1" fontAlgn="auto" latinLnBrk="0" hangingPunct="1">
              <a:buClrTx/>
              <a:buSzTx/>
              <a:buFontTx/>
              <a:buNone/>
              <a:tabLst/>
              <a:defRPr/>
            </a:pPr>
            <a:r>
              <a:rPr kumimoji="0" lang="en-US" cap="none" normalizeH="0" noProof="0">
                <a:ln>
                  <a:noFill/>
                </a:ln>
                <a:solidFill>
                  <a:srgbClr val="000000"/>
                </a:solidFill>
                <a:effectLst/>
                <a:uLnTx/>
                <a:uFillTx/>
                <a:latin typeface="Aptos" panose="020B0004020202020204" pitchFamily="34" charset="0"/>
                <a:sym typeface=""/>
              </a:rPr>
              <a:t>Coordinate the investigation with other units of the agency, as well as other local and regional intelligence operations, to identify any patterns, organized hate groups, and suspects potentially involved in the offense.</a:t>
            </a:r>
          </a:p>
          <a:p>
            <a:pPr marL="0" marR="0" lvl="0" indent="0" defTabSz="406400" rtl="0" eaLnBrk="1" fontAlgn="auto" latinLnBrk="0" hangingPunct="1">
              <a:buClrTx/>
              <a:buSzTx/>
              <a:buFontTx/>
              <a:buNone/>
              <a:tabLst/>
              <a:defRPr/>
            </a:pPr>
            <a:endParaRPr kumimoji="0" lang="en-US" cap="none" normalizeH="0" noProof="0">
              <a:ln>
                <a:noFill/>
              </a:ln>
              <a:solidFill>
                <a:srgbClr val="000000"/>
              </a:solidFill>
              <a:effectLst/>
              <a:uLnTx/>
              <a:uFillTx/>
              <a:latin typeface="Aptos" panose="020B0004020202020204" pitchFamily="34" charset="0"/>
              <a:sym typeface=""/>
            </a:endParaRPr>
          </a:p>
          <a:p>
            <a:pPr marL="0" marR="0" lvl="0" indent="0" defTabSz="406400" rtl="0" eaLnBrk="1" fontAlgn="auto" latinLnBrk="0" hangingPunct="1">
              <a:buClrTx/>
              <a:buSzTx/>
              <a:buFontTx/>
              <a:buNone/>
              <a:tabLst/>
              <a:defRPr/>
            </a:pPr>
            <a:r>
              <a:rPr kumimoji="0" lang="en-US" cap="none" normalizeH="0" noProof="0">
                <a:ln>
                  <a:noFill/>
                </a:ln>
                <a:solidFill>
                  <a:srgbClr val="000000"/>
                </a:solidFill>
                <a:effectLst/>
                <a:uLnTx/>
                <a:uFillTx/>
                <a:latin typeface="Aptos" panose="020B0004020202020204" pitchFamily="34" charset="0"/>
                <a:sym typeface=""/>
              </a:rPr>
              <a:t>Make a determination based on evidence and facts as to whether the incident shall be classified as a hate crime or hate incident for UCR reporting purposes. Should new evidence surface, adjust the determination as needed.</a:t>
            </a:r>
          </a:p>
          <a:p>
            <a:pPr marL="0" marR="0" lvl="0" indent="0" defTabSz="406400" rtl="0" eaLnBrk="1" fontAlgn="auto" latinLnBrk="0" hangingPunct="1">
              <a:buClrTx/>
              <a:buSzTx/>
              <a:buFontTx/>
              <a:buNone/>
              <a:tabLst/>
              <a:defRPr/>
            </a:pPr>
            <a:endParaRPr kumimoji="0" lang="en-US" cap="none" normalizeH="0" noProof="0">
              <a:ln>
                <a:noFill/>
              </a:ln>
              <a:solidFill>
                <a:srgbClr val="000000"/>
              </a:solidFill>
              <a:effectLst/>
              <a:uLnTx/>
              <a:uFillTx/>
              <a:latin typeface="Aptos" panose="020B0004020202020204" pitchFamily="34" charset="0"/>
              <a:sym typeface=""/>
            </a:endParaRPr>
          </a:p>
          <a:p>
            <a:pPr marL="0" marR="0" lvl="0" indent="0" defTabSz="406400" rtl="0" eaLnBrk="1" fontAlgn="auto" latinLnBrk="0" hangingPunct="1">
              <a:buClrTx/>
              <a:buSzTx/>
              <a:buFontTx/>
              <a:buNone/>
              <a:tabLst/>
              <a:defRPr/>
            </a:pPr>
            <a:r>
              <a:rPr kumimoji="0" lang="en-US" cap="none" normalizeH="0" noProof="0">
                <a:ln>
                  <a:noFill/>
                </a:ln>
                <a:solidFill>
                  <a:srgbClr val="000000"/>
                </a:solidFill>
                <a:effectLst/>
                <a:uLnTx/>
                <a:uFillTx/>
                <a:latin typeface="Aptos" panose="020B0004020202020204" pitchFamily="34" charset="0"/>
                <a:sym typeface=""/>
              </a:rPr>
              <a:t>Request additional resources from local, state, or federal agencies as necessary and available.</a:t>
            </a:r>
          </a:p>
          <a:p>
            <a:pPr marL="0" marR="0" lvl="0" indent="0" defTabSz="406400" rtl="0" eaLnBrk="1" fontAlgn="auto" latinLnBrk="0" hangingPunct="1">
              <a:buClrTx/>
              <a:buSzTx/>
              <a:buFontTx/>
              <a:buNone/>
              <a:tabLst/>
              <a:defRPr/>
            </a:pPr>
            <a:endParaRPr kumimoji="0" lang="en-US" cap="none" normalizeH="0" noProof="0">
              <a:ln>
                <a:noFill/>
              </a:ln>
              <a:solidFill>
                <a:srgbClr val="000000"/>
              </a:solidFill>
              <a:effectLst/>
              <a:uLnTx/>
              <a:uFillTx/>
              <a:latin typeface="Aptos" panose="020B0004020202020204" pitchFamily="34" charset="0"/>
              <a:sym typeface=""/>
            </a:endParaRPr>
          </a:p>
          <a:p>
            <a:pPr marL="0" marR="0" lvl="0" indent="0" defTabSz="406400" rtl="0" eaLnBrk="1" fontAlgn="auto" latinLnBrk="0" hangingPunct="1">
              <a:buClrTx/>
              <a:buSzTx/>
              <a:buFontTx/>
              <a:buNone/>
              <a:tabLst/>
              <a:defRPr/>
            </a:pPr>
            <a:r>
              <a:rPr kumimoji="0" lang="en-US" cap="none" normalizeH="0" noProof="0">
                <a:ln>
                  <a:noFill/>
                </a:ln>
                <a:solidFill>
                  <a:srgbClr val="000000"/>
                </a:solidFill>
                <a:effectLst/>
                <a:uLnTx/>
                <a:uFillTx/>
                <a:latin typeface="Aptos" panose="020B0004020202020204" pitchFamily="34" charset="0"/>
                <a:sym typeface=""/>
              </a:rPr>
              <a:t>Take steps to ensure that appropriate assistance is being provided to hate crime or incident victims, including but not limited to, providing ongoing information to the victim about the status of the criminal investigation; and contacting the victim periodically to determine whether they are receiving adequate and appropriate assistance.</a:t>
            </a:r>
          </a:p>
          <a:p>
            <a:endParaRPr lang="en-US" dirty="0">
              <a:solidFill>
                <a:srgbClr val="000000"/>
              </a:solidFill>
              <a:latin typeface="Aptos" panose="020B0004020202020204" pitchFamily="34" charset="0"/>
              <a:sym typeface=""/>
            </a:endParaRPr>
          </a:p>
        </p:txBody>
      </p:sp>
      <p:sp>
        <p:nvSpPr>
          <p:cNvPr id="4" name="Slide Number Placeholder 3">
            <a:extLst>
              <a:ext uri="{FF2B5EF4-FFF2-40B4-BE49-F238E27FC236}">
                <a16:creationId xmlns:a16="http://schemas.microsoft.com/office/drawing/2014/main" id="{C22A55F0-3694-45A9-EE89-2B25BB4C689D}"/>
              </a:ext>
            </a:extLst>
          </p:cNvPr>
          <p:cNvSpPr>
            <a:spLocks noGrp="1"/>
          </p:cNvSpPr>
          <p:nvPr>
            <p:ph type="sldNum" sz="quarter" idx="5"/>
          </p:nvPr>
        </p:nvSpPr>
        <p:spPr/>
        <p:txBody>
          <a:bodyPr/>
          <a:lstStyle/>
          <a:p>
            <a:fld id="{D5EFDD04-AEDE-4845-8D62-C52E4A48AECF}" type="slidenum">
              <a:rPr lang="en-US" smtClean="0"/>
              <a:t>71</a:t>
            </a:fld>
            <a:endParaRPr lang="en-US"/>
          </a:p>
        </p:txBody>
      </p:sp>
    </p:spTree>
    <p:extLst>
      <p:ext uri="{BB962C8B-B14F-4D97-AF65-F5344CB8AC3E}">
        <p14:creationId xmlns:p14="http://schemas.microsoft.com/office/powerpoint/2010/main" val="2757866594"/>
      </p:ext>
    </p:extLst>
  </p:cSld>
  <p:clrMapOvr>
    <a:masterClrMapping/>
  </p:clrMapOvr>
</p:notes>
</file>

<file path=ppt/notesSlides/notesSlide7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dirty="0">
                <a:solidFill>
                  <a:schemeClr val="bg1"/>
                </a:solidFill>
              </a:rPr>
              <a:t>WORKING WITH THE VICTIM</a:t>
            </a:r>
          </a:p>
          <a:p>
            <a:endParaRPr lang="en-US" sz="1200" b="1" dirty="0">
              <a:solidFill>
                <a:schemeClr val="bg1"/>
              </a:solidFill>
            </a:endParaRPr>
          </a:p>
          <a:p>
            <a:r>
              <a:rPr lang="en-US" sz="1200" b="1" dirty="0">
                <a:solidFill>
                  <a:schemeClr val="bg1"/>
                </a:solidFill>
              </a:rPr>
              <a:t>Know that,</a:t>
            </a:r>
          </a:p>
          <a:p>
            <a:pPr marL="0" marR="0" lvl="0" indent="0" algn="l" defTabSz="914400" rtl="0" eaLnBrk="1" fontAlgn="auto" latinLnBrk="0" hangingPunct="1">
              <a:lnSpc>
                <a:spcPct val="80000"/>
              </a:lnSpc>
              <a:spcBef>
                <a:spcPct val="20000"/>
              </a:spcBef>
              <a:spcAft>
                <a:spcPts val="0"/>
              </a:spcAft>
              <a:buClrTx/>
              <a:buSzTx/>
              <a:buFontTx/>
              <a:buNone/>
              <a:tabLst/>
              <a:defRPr/>
            </a:pPr>
            <a:r>
              <a:rPr kumimoji="0" lang="en-US" sz="1200" b="0" i="0" u="none" strike="noStrike" kern="1200" cap="none" spc="0" normalizeH="0" baseline="0" noProof="0" dirty="0">
                <a:ln>
                  <a:noFill/>
                </a:ln>
                <a:solidFill>
                  <a:schemeClr val="bg1"/>
                </a:solidFill>
                <a:effectLst/>
                <a:uLnTx/>
                <a:uFillTx/>
                <a:latin typeface="Calibri"/>
                <a:ea typeface="+mn-ea"/>
                <a:cs typeface="+mn-cs"/>
              </a:rPr>
              <a:t>Victims are emotionally and psychologically traumatized.</a:t>
            </a:r>
          </a:p>
          <a:p>
            <a:pPr marL="0" marR="0" lvl="0" indent="0" algn="l" defTabSz="914400" rtl="0" eaLnBrk="1" fontAlgn="auto" latinLnBrk="0" hangingPunct="1">
              <a:lnSpc>
                <a:spcPct val="80000"/>
              </a:lnSpc>
              <a:spcBef>
                <a:spcPct val="20000"/>
              </a:spcBef>
              <a:spcAft>
                <a:spcPts val="0"/>
              </a:spcAft>
              <a:buClrTx/>
              <a:buSzTx/>
              <a:buFontTx/>
              <a:buNone/>
              <a:tabLst/>
              <a:defRPr/>
            </a:pPr>
            <a:endParaRPr kumimoji="0" lang="en-US" sz="1200" b="0" i="0" u="none" strike="noStrike" kern="1200" cap="none" spc="0" normalizeH="0" baseline="0" noProof="0" dirty="0">
              <a:ln>
                <a:noFill/>
              </a:ln>
              <a:solidFill>
                <a:schemeClr val="bg1"/>
              </a:solidFill>
              <a:effectLst/>
              <a:uLnTx/>
              <a:uFillTx/>
              <a:latin typeface="Calibri"/>
              <a:ea typeface="+mn-ea"/>
              <a:cs typeface="+mn-cs"/>
            </a:endParaRPr>
          </a:p>
          <a:p>
            <a:pPr marL="0" marR="0" lvl="0" indent="0" algn="l" defTabSz="914400" rtl="0" eaLnBrk="1" fontAlgn="auto" latinLnBrk="0" hangingPunct="1">
              <a:lnSpc>
                <a:spcPct val="80000"/>
              </a:lnSpc>
              <a:spcBef>
                <a:spcPct val="20000"/>
              </a:spcBef>
              <a:spcAft>
                <a:spcPts val="0"/>
              </a:spcAft>
              <a:buClrTx/>
              <a:buSzTx/>
              <a:buFontTx/>
              <a:buNone/>
              <a:tabLst/>
              <a:defRPr/>
            </a:pPr>
            <a:r>
              <a:rPr kumimoji="0" lang="en-US" sz="1200" b="0" i="0" u="none" strike="noStrike" kern="1200" cap="none" spc="0" normalizeH="0" baseline="0" noProof="0" dirty="0">
                <a:ln>
                  <a:noFill/>
                </a:ln>
                <a:solidFill>
                  <a:schemeClr val="bg1"/>
                </a:solidFill>
                <a:effectLst/>
                <a:uLnTx/>
                <a:uFillTx/>
                <a:latin typeface="Calibri"/>
                <a:ea typeface="+mn-ea"/>
                <a:cs typeface="+mn-cs"/>
              </a:rPr>
              <a:t>Emotions are high, perhaps higher than normal.</a:t>
            </a:r>
          </a:p>
          <a:p>
            <a:pPr marL="0" marR="0" lvl="0" indent="0" algn="l" defTabSz="914400" rtl="0" eaLnBrk="1" fontAlgn="auto" latinLnBrk="0" hangingPunct="1">
              <a:lnSpc>
                <a:spcPct val="80000"/>
              </a:lnSpc>
              <a:spcBef>
                <a:spcPct val="20000"/>
              </a:spcBef>
              <a:spcAft>
                <a:spcPts val="0"/>
              </a:spcAft>
              <a:buClrTx/>
              <a:buSzTx/>
              <a:buFontTx/>
              <a:buNone/>
              <a:tabLst/>
              <a:defRPr/>
            </a:pPr>
            <a:endParaRPr kumimoji="0" lang="en-US" sz="1200" b="0" i="0" u="none" strike="noStrike" kern="1200" cap="none" spc="0" normalizeH="0" baseline="0" noProof="0" dirty="0">
              <a:ln>
                <a:noFill/>
              </a:ln>
              <a:solidFill>
                <a:schemeClr val="bg1"/>
              </a:solidFill>
              <a:effectLst/>
              <a:uLnTx/>
              <a:uFillTx/>
              <a:latin typeface="Calibri"/>
              <a:ea typeface="+mn-ea"/>
              <a:cs typeface="+mn-cs"/>
            </a:endParaRPr>
          </a:p>
          <a:p>
            <a:pPr marL="0" marR="0" lvl="0" indent="0" algn="l" defTabSz="914400" rtl="0" eaLnBrk="1" fontAlgn="auto" latinLnBrk="0" hangingPunct="1">
              <a:lnSpc>
                <a:spcPct val="80000"/>
              </a:lnSpc>
              <a:spcBef>
                <a:spcPct val="20000"/>
              </a:spcBef>
              <a:spcAft>
                <a:spcPts val="0"/>
              </a:spcAft>
              <a:buClrTx/>
              <a:buSzTx/>
              <a:buFontTx/>
              <a:buNone/>
              <a:tabLst/>
              <a:defRPr/>
            </a:pPr>
            <a:r>
              <a:rPr kumimoji="0" lang="en-US" sz="1200" b="0" i="0" u="none" strike="noStrike" kern="1200" cap="none" spc="0" normalizeH="0" baseline="0" noProof="0" dirty="0">
                <a:ln>
                  <a:noFill/>
                </a:ln>
                <a:solidFill>
                  <a:schemeClr val="bg1"/>
                </a:solidFill>
                <a:effectLst/>
                <a:uLnTx/>
                <a:uFillTx/>
                <a:latin typeface="Calibri"/>
                <a:ea typeface="+mn-ea"/>
                <a:cs typeface="+mn-cs"/>
              </a:rPr>
              <a:t>Must demonstrate high level of compassion and empathy.</a:t>
            </a:r>
          </a:p>
          <a:p>
            <a:pPr marL="0" marR="0" lvl="0" indent="0" algn="l" defTabSz="914400" rtl="0" eaLnBrk="1" fontAlgn="auto" latinLnBrk="0" hangingPunct="1">
              <a:lnSpc>
                <a:spcPct val="80000"/>
              </a:lnSpc>
              <a:spcBef>
                <a:spcPct val="20000"/>
              </a:spcBef>
              <a:spcAft>
                <a:spcPts val="0"/>
              </a:spcAft>
              <a:buClrTx/>
              <a:buSzTx/>
              <a:buFontTx/>
              <a:buNone/>
              <a:tabLst/>
              <a:defRPr/>
            </a:pPr>
            <a:endParaRPr kumimoji="0" lang="en-US" sz="1200" b="0" i="0" u="none" strike="noStrike" kern="1200" cap="none" spc="0" normalizeH="0" baseline="0" noProof="0" dirty="0">
              <a:ln>
                <a:noFill/>
              </a:ln>
              <a:solidFill>
                <a:schemeClr val="bg1"/>
              </a:solidFill>
              <a:effectLst/>
              <a:uLnTx/>
              <a:uFillTx/>
              <a:latin typeface="Calibri"/>
              <a:ea typeface="+mn-ea"/>
              <a:cs typeface="+mn-cs"/>
            </a:endParaRPr>
          </a:p>
          <a:p>
            <a:pPr marL="0" marR="0" lvl="0" indent="0" algn="l" defTabSz="914400" rtl="0" eaLnBrk="1" fontAlgn="auto" latinLnBrk="0" hangingPunct="1">
              <a:lnSpc>
                <a:spcPct val="80000"/>
              </a:lnSpc>
              <a:spcBef>
                <a:spcPct val="20000"/>
              </a:spcBef>
              <a:spcAft>
                <a:spcPts val="0"/>
              </a:spcAft>
              <a:buClrTx/>
              <a:buSzTx/>
              <a:buFontTx/>
              <a:buNone/>
              <a:tabLst/>
              <a:defRPr/>
            </a:pPr>
            <a:r>
              <a:rPr kumimoji="0" lang="en-US" sz="1200" b="0" i="0" u="none" strike="noStrike" kern="1200" cap="none" spc="0" normalizeH="0" baseline="0" noProof="0" dirty="0">
                <a:ln>
                  <a:noFill/>
                </a:ln>
                <a:solidFill>
                  <a:schemeClr val="bg1"/>
                </a:solidFill>
                <a:effectLst/>
                <a:uLnTx/>
                <a:uFillTx/>
                <a:latin typeface="Calibri"/>
                <a:ea typeface="+mn-ea"/>
                <a:cs typeface="+mn-cs"/>
              </a:rPr>
              <a:t>Failure to communicate frequently with the victim may increase their sense of isolation. </a:t>
            </a:r>
          </a:p>
          <a:p>
            <a:pPr marL="0" marR="0" lvl="0" indent="0" algn="l" defTabSz="914400" rtl="0" eaLnBrk="1" fontAlgn="auto" latinLnBrk="0" hangingPunct="1">
              <a:lnSpc>
                <a:spcPct val="80000"/>
              </a:lnSpc>
              <a:spcBef>
                <a:spcPct val="20000"/>
              </a:spcBef>
              <a:spcAft>
                <a:spcPts val="0"/>
              </a:spcAft>
              <a:buClrTx/>
              <a:buSzTx/>
              <a:buFontTx/>
              <a:buNone/>
              <a:tabLst/>
              <a:defRPr/>
            </a:pPr>
            <a:endParaRPr kumimoji="0" lang="en-US" sz="1200" b="0" i="0" u="none" strike="noStrike" kern="1200" cap="none" spc="0" normalizeH="0" baseline="0" noProof="0" dirty="0">
              <a:ln>
                <a:noFill/>
              </a:ln>
              <a:solidFill>
                <a:schemeClr val="bg1"/>
              </a:solidFill>
              <a:effectLst/>
              <a:uLnTx/>
              <a:uFillTx/>
              <a:latin typeface="Calibri"/>
              <a:ea typeface="+mn-ea"/>
              <a:cs typeface="+mn-cs"/>
            </a:endParaRPr>
          </a:p>
          <a:p>
            <a:pPr marL="0" marR="0" lvl="0" indent="0" algn="l" defTabSz="914400" rtl="0" eaLnBrk="1" fontAlgn="auto" latinLnBrk="0" hangingPunct="1">
              <a:lnSpc>
                <a:spcPct val="80000"/>
              </a:lnSpc>
              <a:spcBef>
                <a:spcPct val="20000"/>
              </a:spcBef>
              <a:spcAft>
                <a:spcPts val="0"/>
              </a:spcAft>
              <a:buClrTx/>
              <a:buSzTx/>
              <a:buFontTx/>
              <a:buNone/>
              <a:tabLst/>
              <a:defRPr/>
            </a:pPr>
            <a:r>
              <a:rPr kumimoji="0" lang="en-US" sz="1200" b="0" i="0" u="none" strike="noStrike" kern="1200" cap="none" spc="0" normalizeH="0" baseline="0" noProof="0" dirty="0">
                <a:ln>
                  <a:noFill/>
                </a:ln>
                <a:solidFill>
                  <a:schemeClr val="bg1"/>
                </a:solidFill>
                <a:effectLst/>
                <a:uLnTx/>
                <a:uFillTx/>
                <a:latin typeface="Calibri"/>
                <a:ea typeface="+mn-ea"/>
                <a:cs typeface="+mn-cs"/>
              </a:rPr>
              <a:t>Need to let the victim know quickly that the agency takes such crimes very seriously.  </a:t>
            </a:r>
          </a:p>
          <a:p>
            <a:pPr marL="0" marR="0" lvl="0" indent="0" algn="l" defTabSz="914400" rtl="0" eaLnBrk="1" fontAlgn="auto" latinLnBrk="0" hangingPunct="1">
              <a:lnSpc>
                <a:spcPct val="80000"/>
              </a:lnSpc>
              <a:spcBef>
                <a:spcPct val="20000"/>
              </a:spcBef>
              <a:spcAft>
                <a:spcPts val="0"/>
              </a:spcAft>
              <a:buClrTx/>
              <a:buSzTx/>
              <a:buFontTx/>
              <a:buNone/>
              <a:tabLst/>
              <a:defRPr/>
            </a:pPr>
            <a:endParaRPr kumimoji="0" lang="en-US" sz="1200" b="0" i="0" u="none" strike="noStrike" kern="1200" cap="none" spc="0" normalizeH="0" baseline="0" noProof="0" dirty="0">
              <a:ln>
                <a:noFill/>
              </a:ln>
              <a:solidFill>
                <a:schemeClr val="bg1"/>
              </a:solidFill>
              <a:effectLst/>
              <a:uLnTx/>
              <a:uFillTx/>
              <a:latin typeface="Calibri"/>
              <a:ea typeface="+mn-ea"/>
              <a:cs typeface="+mn-cs"/>
            </a:endParaRPr>
          </a:p>
          <a:p>
            <a:pPr marL="0" marR="0" lvl="0" indent="0" algn="l" defTabSz="914400" rtl="0" eaLnBrk="1" fontAlgn="auto" latinLnBrk="0" hangingPunct="1">
              <a:lnSpc>
                <a:spcPct val="80000"/>
              </a:lnSpc>
              <a:spcBef>
                <a:spcPct val="20000"/>
              </a:spcBef>
              <a:spcAft>
                <a:spcPts val="0"/>
              </a:spcAft>
              <a:buClrTx/>
              <a:buSzTx/>
              <a:buFontTx/>
              <a:buNone/>
              <a:tabLst/>
              <a:defRPr/>
            </a:pPr>
            <a:r>
              <a:rPr kumimoji="0" lang="en-US" sz="1200" b="0" i="0" u="none" strike="noStrike" kern="1200" cap="none" spc="0" normalizeH="0" baseline="0" noProof="0" dirty="0">
                <a:ln>
                  <a:noFill/>
                </a:ln>
                <a:solidFill>
                  <a:schemeClr val="bg1"/>
                </a:solidFill>
                <a:effectLst/>
                <a:uLnTx/>
                <a:uFillTx/>
                <a:latin typeface="Calibri"/>
                <a:ea typeface="+mn-ea"/>
                <a:cs typeface="+mn-cs"/>
              </a:rPr>
              <a:t>Need to reassure victims that every investigative procedure is being utilized to solve the crime. </a:t>
            </a:r>
          </a:p>
          <a:p>
            <a:pPr marL="0" marR="0" lvl="0" indent="0" algn="l" defTabSz="914400" rtl="0" eaLnBrk="1" fontAlgn="auto" latinLnBrk="0" hangingPunct="1">
              <a:lnSpc>
                <a:spcPct val="80000"/>
              </a:lnSpc>
              <a:spcBef>
                <a:spcPct val="20000"/>
              </a:spcBef>
              <a:spcAft>
                <a:spcPts val="0"/>
              </a:spcAft>
              <a:buClrTx/>
              <a:buSzTx/>
              <a:buFontTx/>
              <a:buNone/>
              <a:tabLst/>
              <a:defRPr/>
            </a:pPr>
            <a:endParaRPr kumimoji="0" lang="en-US" sz="1200" b="0" i="0" u="none" strike="noStrike" kern="1200" cap="none" spc="0" normalizeH="0" baseline="0" noProof="0" dirty="0">
              <a:ln>
                <a:noFill/>
              </a:ln>
              <a:solidFill>
                <a:schemeClr val="bg1"/>
              </a:solidFill>
              <a:effectLst/>
              <a:uLnTx/>
              <a:uFillTx/>
              <a:latin typeface="Calibri"/>
              <a:ea typeface="+mn-ea"/>
              <a:cs typeface="+mn-cs"/>
            </a:endParaRPr>
          </a:p>
          <a:p>
            <a:pPr marL="0" marR="0" lvl="0" indent="0" defTabSz="914400" rtl="0" eaLnBrk="1" fontAlgn="auto" latinLnBrk="0" hangingPunct="1">
              <a:lnSpc>
                <a:spcPct val="80000"/>
              </a:lnSpc>
              <a:spcBef>
                <a:spcPct val="20000"/>
              </a:spcBef>
              <a:spcAft>
                <a:spcPts val="0"/>
              </a:spcAft>
              <a:buClrTx/>
              <a:buSzTx/>
              <a:buFontTx/>
              <a:buNone/>
              <a:tabLst/>
              <a:defRPr/>
            </a:pPr>
            <a:r>
              <a:rPr kumimoji="0" lang="en-US" sz="1200" b="0" i="0" u="none" strike="noStrike" kern="1200" cap="none" spc="0" normalizeH="0" baseline="0" noProof="0" dirty="0">
                <a:ln>
                  <a:noFill/>
                </a:ln>
                <a:solidFill>
                  <a:schemeClr val="bg1"/>
                </a:solidFill>
                <a:effectLst/>
                <a:uLnTx/>
                <a:uFillTx/>
                <a:latin typeface="Calibri"/>
                <a:ea typeface="+mn-ea"/>
                <a:cs typeface="+mn-cs"/>
              </a:rPr>
              <a:t>Offer support beyond the investigative stage, for example, counseling services, advocates, and ombudsmen. </a:t>
            </a:r>
          </a:p>
          <a:p>
            <a:endParaRPr lang="en-US" dirty="0"/>
          </a:p>
        </p:txBody>
      </p:sp>
      <p:sp>
        <p:nvSpPr>
          <p:cNvPr id="4" name="Slide Number Placeholder 3"/>
          <p:cNvSpPr>
            <a:spLocks noGrp="1"/>
          </p:cNvSpPr>
          <p:nvPr>
            <p:ph type="sldNum" sz="quarter" idx="5"/>
          </p:nvPr>
        </p:nvSpPr>
        <p:spPr/>
        <p:txBody>
          <a:bodyPr/>
          <a:lstStyle/>
          <a:p>
            <a:fld id="{D5EFDD04-AEDE-4845-8D62-C52E4A48AECF}" type="slidenum">
              <a:rPr lang="en-US" smtClean="0"/>
              <a:t>72</a:t>
            </a:fld>
            <a:endParaRPr lang="en-US"/>
          </a:p>
        </p:txBody>
      </p:sp>
    </p:spTree>
    <p:extLst>
      <p:ext uri="{BB962C8B-B14F-4D97-AF65-F5344CB8AC3E}">
        <p14:creationId xmlns:p14="http://schemas.microsoft.com/office/powerpoint/2010/main" val="2636949502"/>
      </p:ext>
    </p:extLst>
  </p:cSld>
  <p:clrMapOvr>
    <a:masterClrMapping/>
  </p:clrMapOvr>
</p:notes>
</file>

<file path=ppt/notesSlides/notesSlide7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defTabSz="914400" rtl="0" eaLnBrk="1" fontAlgn="auto" latinLnBrk="0" hangingPunct="1">
              <a:buClrTx/>
              <a:buSzTx/>
              <a:buFontTx/>
              <a:buNone/>
              <a:tabLst/>
              <a:defRPr/>
            </a:pPr>
            <a:r>
              <a:rPr kumimoji="0" lang="en-US" cap="none" normalizeH="0" noProof="0">
                <a:ln>
                  <a:noFill/>
                </a:ln>
                <a:solidFill>
                  <a:srgbClr val="000000"/>
                </a:solidFill>
                <a:effectLst/>
                <a:uLnTx/>
                <a:uFillTx/>
                <a:latin typeface="Aptos" panose="020B0004020202020204" pitchFamily="34" charset="0"/>
                <a:sym typeface=""/>
              </a:rPr>
              <a:t>One challenge to the accurate reporting and collection of data is the necessity for officers to determine offender motivation. </a:t>
            </a:r>
          </a:p>
          <a:p>
            <a:pPr marL="0" marR="0" lvl="0" indent="0" defTabSz="914400" rtl="0" eaLnBrk="1" fontAlgn="auto" latinLnBrk="0" hangingPunct="1">
              <a:buClrTx/>
              <a:buSzTx/>
              <a:buFontTx/>
              <a:buNone/>
              <a:tabLst/>
              <a:defRPr/>
            </a:pPr>
            <a:endParaRPr kumimoji="0" lang="en-US" cap="none" normalizeH="0" noProof="0">
              <a:ln>
                <a:noFill/>
              </a:ln>
              <a:solidFill>
                <a:srgbClr val="000000"/>
              </a:solidFill>
              <a:effectLst/>
              <a:uLnTx/>
              <a:uFillTx/>
              <a:latin typeface="Aptos" panose="020B0004020202020204" pitchFamily="34" charset="0"/>
              <a:sym typeface=""/>
            </a:endParaRPr>
          </a:p>
          <a:p>
            <a:pPr marL="0" marR="0" lvl="0" indent="0" defTabSz="914400" rtl="0" eaLnBrk="1" fontAlgn="auto" latinLnBrk="0" hangingPunct="1">
              <a:buClrTx/>
              <a:buSzTx/>
              <a:buFontTx/>
              <a:buNone/>
              <a:tabLst/>
              <a:defRPr/>
            </a:pPr>
            <a:r>
              <a:rPr kumimoji="0" lang="en-US" cap="none" normalizeH="0" noProof="0">
                <a:ln>
                  <a:noFill/>
                </a:ln>
                <a:solidFill>
                  <a:srgbClr val="000000"/>
                </a:solidFill>
                <a:effectLst/>
                <a:uLnTx/>
                <a:uFillTx/>
                <a:latin typeface="Aptos" panose="020B0004020202020204" pitchFamily="34" charset="0"/>
                <a:sym typeface=""/>
              </a:rPr>
              <a:t>It can be difficult to ascribe motivation to offenders until they are apprehended, and the evidence of potential hate or improper bias is not always immediately visible to responders. </a:t>
            </a:r>
          </a:p>
          <a:p>
            <a:pPr marL="0" marR="0" lvl="0" indent="0" defTabSz="914400" rtl="0" eaLnBrk="1" fontAlgn="auto" latinLnBrk="0" hangingPunct="1">
              <a:buClrTx/>
              <a:buSzTx/>
              <a:buFontTx/>
              <a:buNone/>
              <a:tabLst/>
              <a:defRPr/>
            </a:pPr>
            <a:endParaRPr kumimoji="0" lang="en-US" cap="none" normalizeH="0" noProof="0">
              <a:ln>
                <a:noFill/>
              </a:ln>
              <a:solidFill>
                <a:srgbClr val="000000"/>
              </a:solidFill>
              <a:effectLst/>
              <a:uLnTx/>
              <a:uFillTx/>
              <a:latin typeface="Aptos" panose="020B0004020202020204" pitchFamily="34" charset="0"/>
              <a:sym typeface=""/>
            </a:endParaRPr>
          </a:p>
          <a:p>
            <a:pPr marL="0" marR="0" lvl="0" indent="0" defTabSz="914400" rtl="0" eaLnBrk="1" fontAlgn="auto" latinLnBrk="0" hangingPunct="1">
              <a:buClrTx/>
              <a:buSzTx/>
              <a:buFontTx/>
              <a:buNone/>
              <a:tabLst/>
              <a:defRPr/>
            </a:pPr>
            <a:r>
              <a:rPr kumimoji="0" lang="en-US" cap="none" normalizeH="0" noProof="0">
                <a:ln>
                  <a:noFill/>
                </a:ln>
                <a:solidFill>
                  <a:srgbClr val="000000"/>
                </a:solidFill>
                <a:effectLst/>
                <a:uLnTx/>
                <a:uFillTx/>
                <a:latin typeface="Aptos" panose="020B0004020202020204" pitchFamily="34" charset="0"/>
                <a:sym typeface=""/>
              </a:rPr>
              <a:t>Another problem in the collection of statistical information is that many do not report hate crimes to law enforcement.</a:t>
            </a:r>
          </a:p>
          <a:p>
            <a:pPr marL="0" marR="0" lvl="0" indent="0" defTabSz="914400" rtl="0" eaLnBrk="1" fontAlgn="auto" latinLnBrk="0" hangingPunct="1">
              <a:buClrTx/>
              <a:buSzTx/>
              <a:buFontTx/>
              <a:buNone/>
              <a:tabLst/>
              <a:defRPr/>
            </a:pPr>
            <a:endParaRPr kumimoji="0" lang="en-US" cap="none" normalizeH="0" noProof="0">
              <a:ln>
                <a:noFill/>
              </a:ln>
              <a:solidFill>
                <a:srgbClr val="000000"/>
              </a:solidFill>
              <a:effectLst/>
              <a:uLnTx/>
              <a:uFillTx/>
              <a:latin typeface="Aptos" panose="020B0004020202020204" pitchFamily="34" charset="0"/>
              <a:sym typeface=""/>
            </a:endParaRPr>
          </a:p>
          <a:p>
            <a:pPr marL="0" marR="0" lvl="0" indent="0" defTabSz="914400" rtl="0" eaLnBrk="1" fontAlgn="auto" latinLnBrk="0" hangingPunct="1">
              <a:buClrTx/>
              <a:buSzTx/>
              <a:buFontTx/>
              <a:buNone/>
              <a:tabLst/>
              <a:defRPr/>
            </a:pPr>
            <a:r>
              <a:rPr kumimoji="0" lang="en-US" cap="none" normalizeH="0" noProof="0">
                <a:ln>
                  <a:noFill/>
                </a:ln>
                <a:solidFill>
                  <a:srgbClr val="000000"/>
                </a:solidFill>
                <a:effectLst/>
                <a:uLnTx/>
                <a:uFillTx/>
                <a:latin typeface="Aptos" panose="020B0004020202020204" pitchFamily="34" charset="0"/>
                <a:sym typeface=""/>
              </a:rPr>
              <a:t>Reasons for this include: </a:t>
            </a:r>
          </a:p>
          <a:p>
            <a:pPr marL="0" marR="0" lvl="0" indent="0" defTabSz="914400" rtl="0" eaLnBrk="1" fontAlgn="auto" latinLnBrk="0" hangingPunct="1">
              <a:buClrTx/>
              <a:buSzTx/>
              <a:buFontTx/>
              <a:buNone/>
              <a:tabLst/>
              <a:defRPr/>
            </a:pPr>
            <a:endParaRPr kumimoji="0" lang="en-US" cap="none" normalizeH="0" noProof="0">
              <a:ln>
                <a:noFill/>
              </a:ln>
              <a:solidFill>
                <a:srgbClr val="000000"/>
              </a:solidFill>
              <a:effectLst/>
              <a:uLnTx/>
              <a:uFillTx/>
              <a:latin typeface="Aptos" panose="020B0004020202020204" pitchFamily="34" charset="0"/>
              <a:sym typeface=""/>
            </a:endParaRPr>
          </a:p>
          <a:p>
            <a:pPr marL="0" marR="0" lvl="0" indent="0" defTabSz="914400" rtl="0" eaLnBrk="1" fontAlgn="auto" latinLnBrk="0" hangingPunct="1">
              <a:buClrTx/>
              <a:buSzTx/>
              <a:buFontTx/>
              <a:buNone/>
              <a:tabLst/>
              <a:defRPr/>
            </a:pPr>
            <a:r>
              <a:rPr kumimoji="0" lang="en-US" cap="none" normalizeH="0" noProof="0">
                <a:ln>
                  <a:noFill/>
                </a:ln>
                <a:solidFill>
                  <a:srgbClr val="000000"/>
                </a:solidFill>
                <a:effectLst/>
                <a:uLnTx/>
                <a:uFillTx/>
                <a:latin typeface="Aptos" panose="020B0004020202020204" pitchFamily="34" charset="0"/>
                <a:sym typeface=""/>
              </a:rPr>
              <a:t>• Fear of revictimization or retaliation by the perpetrators;</a:t>
            </a:r>
          </a:p>
          <a:p>
            <a:pPr marL="0" marR="0" lvl="0" indent="0" defTabSz="914400" rtl="0" eaLnBrk="1" fontAlgn="auto" latinLnBrk="0" hangingPunct="1">
              <a:buClrTx/>
              <a:buSzTx/>
              <a:buFontTx/>
              <a:buNone/>
              <a:tabLst/>
              <a:defRPr/>
            </a:pPr>
            <a:r>
              <a:rPr kumimoji="0" lang="en-US" cap="none" normalizeH="0" noProof="0">
                <a:ln>
                  <a:noFill/>
                </a:ln>
                <a:solidFill>
                  <a:srgbClr val="000000"/>
                </a:solidFill>
                <a:effectLst/>
                <a:uLnTx/>
                <a:uFillTx/>
                <a:latin typeface="Aptos" panose="020B0004020202020204" pitchFamily="34" charset="0"/>
                <a:sym typeface=""/>
              </a:rPr>
              <a:t>• Feelings of humiliation or shame about being victimized;</a:t>
            </a:r>
          </a:p>
          <a:p>
            <a:pPr marL="0" marR="0" lvl="0" indent="0" defTabSz="914400" rtl="0" eaLnBrk="1" fontAlgn="auto" latinLnBrk="0" hangingPunct="1">
              <a:buClrTx/>
              <a:buSzTx/>
              <a:buFontTx/>
              <a:buNone/>
              <a:tabLst/>
              <a:defRPr/>
            </a:pPr>
            <a:r>
              <a:rPr kumimoji="0" lang="en-US" cap="none" normalizeH="0" noProof="0">
                <a:ln>
                  <a:noFill/>
                </a:ln>
                <a:solidFill>
                  <a:srgbClr val="000000"/>
                </a:solidFill>
                <a:effectLst/>
                <a:uLnTx/>
                <a:uFillTx/>
                <a:latin typeface="Aptos" panose="020B0004020202020204" pitchFamily="34" charset="0"/>
                <a:sym typeface=""/>
              </a:rPr>
              <a:t>• Fear of having privacy compromised;</a:t>
            </a:r>
          </a:p>
          <a:p>
            <a:pPr marL="0" marR="0" lvl="0" indent="0" defTabSz="914400" rtl="0" eaLnBrk="1" fontAlgn="auto" latinLnBrk="0" hangingPunct="1">
              <a:buClrTx/>
              <a:buSzTx/>
              <a:buFontTx/>
              <a:buNone/>
              <a:tabLst/>
              <a:defRPr/>
            </a:pPr>
            <a:r>
              <a:rPr kumimoji="0" lang="en-US" cap="none" normalizeH="0" noProof="0">
                <a:ln>
                  <a:noFill/>
                </a:ln>
                <a:solidFill>
                  <a:srgbClr val="000000"/>
                </a:solidFill>
                <a:effectLst/>
                <a:uLnTx/>
                <a:uFillTx/>
                <a:latin typeface="Aptos" panose="020B0004020202020204" pitchFamily="34" charset="0"/>
                <a:sym typeface=""/>
              </a:rPr>
              <a:t>• Uncertainty about the responsiveness and concern of law enforcement and the justice system;</a:t>
            </a:r>
          </a:p>
          <a:p>
            <a:pPr marL="0" marR="0" lvl="0" indent="0" defTabSz="914400" rtl="0" eaLnBrk="1" fontAlgn="auto" latinLnBrk="0" hangingPunct="1">
              <a:buClrTx/>
              <a:buSzTx/>
              <a:buFontTx/>
              <a:buNone/>
              <a:tabLst/>
              <a:defRPr/>
            </a:pPr>
            <a:r>
              <a:rPr kumimoji="0" lang="en-US" cap="none" normalizeH="0" noProof="0">
                <a:ln>
                  <a:noFill/>
                </a:ln>
                <a:solidFill>
                  <a:srgbClr val="000000"/>
                </a:solidFill>
                <a:effectLst/>
                <a:uLnTx/>
                <a:uFillTx/>
                <a:latin typeface="Aptos" panose="020B0004020202020204" pitchFamily="34" charset="0"/>
                <a:sym typeface=""/>
              </a:rPr>
              <a:t>• Mistrust or cultural fears of dealing with law enforcement;</a:t>
            </a:r>
          </a:p>
          <a:p>
            <a:pPr marL="0" marR="0" lvl="0" indent="0" defTabSz="914400" rtl="0" eaLnBrk="1" fontAlgn="auto" latinLnBrk="0" hangingPunct="1">
              <a:buClrTx/>
              <a:buSzTx/>
              <a:buFontTx/>
              <a:buNone/>
              <a:tabLst/>
              <a:defRPr/>
            </a:pPr>
            <a:r>
              <a:rPr kumimoji="0" lang="en-US" cap="none" normalizeH="0" noProof="0">
                <a:ln>
                  <a:noFill/>
                </a:ln>
                <a:solidFill>
                  <a:srgbClr val="000000"/>
                </a:solidFill>
                <a:effectLst/>
                <a:uLnTx/>
                <a:uFillTx/>
                <a:latin typeface="Aptos" panose="020B0004020202020204" pitchFamily="34" charset="0"/>
                <a:sym typeface=""/>
              </a:rPr>
              <a:t>• Language barriers;</a:t>
            </a:r>
          </a:p>
          <a:p>
            <a:pPr marL="0" marR="0" lvl="0" indent="0" defTabSz="914400" rtl="0" eaLnBrk="1" fontAlgn="auto" latinLnBrk="0" hangingPunct="1">
              <a:buClrTx/>
              <a:buSzTx/>
              <a:buFontTx/>
              <a:buNone/>
              <a:tabLst/>
              <a:defRPr/>
            </a:pPr>
            <a:r>
              <a:rPr kumimoji="0" lang="en-US" cap="none" normalizeH="0" noProof="0">
                <a:ln>
                  <a:noFill/>
                </a:ln>
                <a:solidFill>
                  <a:srgbClr val="000000"/>
                </a:solidFill>
                <a:effectLst/>
                <a:uLnTx/>
                <a:uFillTx/>
                <a:latin typeface="Aptos" panose="020B0004020202020204" pitchFamily="34" charset="0"/>
                <a:sym typeface=""/>
              </a:rPr>
              <a:t>• Fear of being deported on the part of undocumented immigrants; and</a:t>
            </a:r>
          </a:p>
          <a:p>
            <a:pPr marL="0" marR="0" lvl="0" indent="0" defTabSz="914400" rtl="0" eaLnBrk="1" fontAlgn="auto" latinLnBrk="0" hangingPunct="1">
              <a:buClrTx/>
              <a:buSzTx/>
              <a:buFontTx/>
              <a:buNone/>
              <a:tabLst/>
              <a:defRPr/>
            </a:pPr>
            <a:r>
              <a:rPr kumimoji="0" lang="en-US" cap="none" normalizeH="0" noProof="0">
                <a:ln>
                  <a:noFill/>
                </a:ln>
                <a:solidFill>
                  <a:srgbClr val="000000"/>
                </a:solidFill>
                <a:effectLst/>
                <a:uLnTx/>
                <a:uFillTx/>
                <a:latin typeface="Aptos" panose="020B0004020202020204" pitchFamily="34" charset="0"/>
                <a:sym typeface=""/>
              </a:rPr>
              <a:t>• For lesbian, gay, bisexual, or transgender people, a fear that their sexual orientation will be made known.</a:t>
            </a:r>
          </a:p>
          <a:p>
            <a:endParaRPr lang="en-US" dirty="0">
              <a:solidFill>
                <a:srgbClr val="000000"/>
              </a:solidFill>
              <a:latin typeface="Aptos" panose="020B0004020202020204" pitchFamily="34" charset="0"/>
              <a:sym typeface=""/>
            </a:endParaRPr>
          </a:p>
        </p:txBody>
      </p:sp>
      <p:sp>
        <p:nvSpPr>
          <p:cNvPr id="4" name="Slide Number Placeholder 3"/>
          <p:cNvSpPr>
            <a:spLocks noGrp="1"/>
          </p:cNvSpPr>
          <p:nvPr>
            <p:ph type="sldNum" sz="quarter" idx="5"/>
          </p:nvPr>
        </p:nvSpPr>
        <p:spPr/>
        <p:txBody>
          <a:bodyPr/>
          <a:lstStyle/>
          <a:p>
            <a:fld id="{D5EFDD04-AEDE-4845-8D62-C52E4A48AECF}" type="slidenum">
              <a:rPr lang="en-US" smtClean="0"/>
              <a:t>73</a:t>
            </a:fld>
            <a:endParaRPr lang="en-US"/>
          </a:p>
        </p:txBody>
      </p:sp>
    </p:spTree>
    <p:extLst>
      <p:ext uri="{BB962C8B-B14F-4D97-AF65-F5344CB8AC3E}">
        <p14:creationId xmlns:p14="http://schemas.microsoft.com/office/powerpoint/2010/main" val="3509567216"/>
      </p:ext>
    </p:extLst>
  </p:cSld>
  <p:clrMapOvr>
    <a:masterClrMapping/>
  </p:clrMapOvr>
</p:notes>
</file>

<file path=ppt/notesSlides/notesSlide7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solidFill>
                  <a:srgbClr val="000000"/>
                </a:solidFill>
                <a:latin typeface="Aptos" panose="020B0004020202020204" pitchFamily="34" charset="0"/>
                <a:sym typeface=""/>
              </a:rPr>
              <a:t>Faced wiht hate, how will you respond?</a:t>
            </a:r>
            <a:endParaRPr lang="en-US" dirty="0">
              <a:solidFill>
                <a:srgbClr val="000000"/>
              </a:solidFill>
              <a:latin typeface="Aptos" panose="020B0004020202020204" pitchFamily="34" charset="0"/>
              <a:sym typeface=""/>
            </a:endParaRPr>
          </a:p>
        </p:txBody>
      </p:sp>
      <p:sp>
        <p:nvSpPr>
          <p:cNvPr id="4" name="Slide Number Placeholder 3"/>
          <p:cNvSpPr>
            <a:spLocks noGrp="1"/>
          </p:cNvSpPr>
          <p:nvPr>
            <p:ph type="sldNum" sz="quarter" idx="5"/>
          </p:nvPr>
        </p:nvSpPr>
        <p:spPr/>
        <p:txBody>
          <a:bodyPr/>
          <a:lstStyle/>
          <a:p>
            <a:fld id="{D5EFDD04-AEDE-4845-8D62-C52E4A48AECF}" type="slidenum">
              <a:rPr lang="en-US" smtClean="0"/>
              <a:t>74</a:t>
            </a:fld>
            <a:endParaRPr lang="en-US"/>
          </a:p>
        </p:txBody>
      </p:sp>
    </p:spTree>
    <p:extLst>
      <p:ext uri="{BB962C8B-B14F-4D97-AF65-F5344CB8AC3E}">
        <p14:creationId xmlns:p14="http://schemas.microsoft.com/office/powerpoint/2010/main" val="3874431361"/>
      </p:ext>
    </p:extLst>
  </p:cSld>
  <p:clrMapOvr>
    <a:masterClrMapping/>
  </p:clrMapOvr>
</p:notes>
</file>

<file path=ppt/notesSlides/notesSlide7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solidFill>
                  <a:srgbClr val="000000"/>
                </a:solidFill>
                <a:latin typeface="Aptos" panose="020B0004020202020204" pitchFamily="34" charset="0"/>
                <a:sym typeface=""/>
              </a:rPr>
              <a:t>WORKING WITH THE COMMUNITY.</a:t>
            </a:r>
          </a:p>
          <a:p>
            <a:endParaRPr lang="en-US">
              <a:solidFill>
                <a:srgbClr val="000000"/>
              </a:solidFill>
              <a:latin typeface="Aptos" panose="020B0004020202020204" pitchFamily="34" charset="0"/>
              <a:sym typeface=""/>
            </a:endParaRPr>
          </a:p>
          <a:p>
            <a:r>
              <a:rPr lang="en-US">
                <a:solidFill>
                  <a:srgbClr val="000000"/>
                </a:solidFill>
                <a:latin typeface="Aptos" panose="020B0004020202020204" pitchFamily="34" charset="0"/>
                <a:sym typeface=""/>
              </a:rPr>
              <a:t>In additional testimony from Chief Cunningham, he goes on to state, “As a Chief, I recognize that not one single factor has been more essential to preventing and reducing crime levels than collaboration between law enforcement agencies and the communities they support and serve. </a:t>
            </a:r>
          </a:p>
          <a:p>
            <a:endParaRPr lang="en-US">
              <a:solidFill>
                <a:srgbClr val="000000"/>
              </a:solidFill>
              <a:latin typeface="Aptos" panose="020B0004020202020204" pitchFamily="34" charset="0"/>
              <a:sym typeface=""/>
            </a:endParaRPr>
          </a:p>
          <a:p>
            <a:r>
              <a:rPr lang="en-US">
                <a:solidFill>
                  <a:srgbClr val="000000"/>
                </a:solidFill>
                <a:latin typeface="Aptos" panose="020B0004020202020204" pitchFamily="34" charset="0"/>
                <a:sym typeface=""/>
              </a:rPr>
              <a:t>In order for law enforcement to be truly effective, officers and agencies must have the active assistance of and support from every facet of our communities. </a:t>
            </a:r>
          </a:p>
          <a:p>
            <a:endParaRPr lang="en-US">
              <a:solidFill>
                <a:srgbClr val="000000"/>
              </a:solidFill>
              <a:latin typeface="Aptos" panose="020B0004020202020204" pitchFamily="34" charset="0"/>
              <a:sym typeface=""/>
            </a:endParaRPr>
          </a:p>
          <a:p>
            <a:r>
              <a:rPr lang="en-US">
                <a:solidFill>
                  <a:srgbClr val="000000"/>
                </a:solidFill>
                <a:latin typeface="Aptos" panose="020B0004020202020204" pitchFamily="34" charset="0"/>
                <a:sym typeface=""/>
              </a:rPr>
              <a:t>Establishing and maintaining these crucial relationships in order to build a mutual understanding and level of trust with diverse communities requires time and is an ongoing effort.</a:t>
            </a:r>
            <a:endParaRPr lang="en-US" dirty="0">
              <a:solidFill>
                <a:srgbClr val="000000"/>
              </a:solidFill>
              <a:latin typeface="Aptos" panose="020B0004020202020204" pitchFamily="34" charset="0"/>
              <a:sym typeface=""/>
            </a:endParaRPr>
          </a:p>
        </p:txBody>
      </p:sp>
      <p:sp>
        <p:nvSpPr>
          <p:cNvPr id="4" name="Slide Number Placeholder 3"/>
          <p:cNvSpPr>
            <a:spLocks noGrp="1"/>
          </p:cNvSpPr>
          <p:nvPr>
            <p:ph type="sldNum" sz="quarter" idx="5"/>
          </p:nvPr>
        </p:nvSpPr>
        <p:spPr/>
        <p:txBody>
          <a:bodyPr/>
          <a:lstStyle/>
          <a:p>
            <a:fld id="{D5EFDD04-AEDE-4845-8D62-C52E4A48AECF}" type="slidenum">
              <a:rPr lang="en-US" smtClean="0"/>
              <a:t>75</a:t>
            </a:fld>
            <a:endParaRPr lang="en-US"/>
          </a:p>
        </p:txBody>
      </p:sp>
    </p:spTree>
    <p:extLst>
      <p:ext uri="{BB962C8B-B14F-4D97-AF65-F5344CB8AC3E}">
        <p14:creationId xmlns:p14="http://schemas.microsoft.com/office/powerpoint/2010/main" val="435396785"/>
      </p:ext>
    </p:extLst>
  </p:cSld>
  <p:clrMapOvr>
    <a:masterClrMapping/>
  </p:clrMapOvr>
</p:notes>
</file>

<file path=ppt/notesSlides/notesSlide7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defTabSz="914400" rtl="0" eaLnBrk="1" fontAlgn="auto" latinLnBrk="0" hangingPunct="1">
              <a:buClrTx/>
              <a:buSzTx/>
              <a:buFontTx/>
              <a:buNone/>
              <a:tabLst/>
              <a:defRPr/>
            </a:pPr>
            <a:r>
              <a:rPr kumimoji="0" lang="en-US" cap="none" normalizeH="0" noProof="0">
                <a:ln>
                  <a:noFill/>
                </a:ln>
                <a:solidFill>
                  <a:srgbClr val="000000"/>
                </a:solidFill>
                <a:effectLst/>
                <a:uLnTx/>
                <a:uFillTx/>
                <a:latin typeface="Aptos" panose="020B0004020202020204" pitchFamily="34" charset="0"/>
                <a:sym typeface=""/>
              </a:rPr>
              <a:t>ROLE OF POLICING – Community Relations and Crime Prevention</a:t>
            </a:r>
          </a:p>
          <a:p>
            <a:pPr marL="0" marR="0" lvl="0" indent="0" defTabSz="914400" rtl="0" eaLnBrk="1" fontAlgn="auto" latinLnBrk="0" hangingPunct="1">
              <a:buClrTx/>
              <a:buSzTx/>
              <a:buFontTx/>
              <a:buNone/>
              <a:tabLst/>
              <a:defRPr/>
            </a:pPr>
            <a:endParaRPr kumimoji="0" lang="en-US" cap="none" normalizeH="0" noProof="0">
              <a:ln>
                <a:noFill/>
              </a:ln>
              <a:solidFill>
                <a:srgbClr val="000000"/>
              </a:solidFill>
              <a:effectLst/>
              <a:uLnTx/>
              <a:uFillTx/>
              <a:latin typeface="Aptos" panose="020B0004020202020204" pitchFamily="34" charset="0"/>
              <a:sym typeface=""/>
            </a:endParaRPr>
          </a:p>
          <a:p>
            <a:pPr marL="0" marR="0" lvl="0" indent="0" defTabSz="914400" rtl="0" eaLnBrk="1" fontAlgn="auto" latinLnBrk="0" hangingPunct="1">
              <a:buClrTx/>
              <a:buSzTx/>
              <a:buFontTx/>
              <a:buNone/>
              <a:tabLst/>
              <a:defRPr/>
            </a:pPr>
            <a:r>
              <a:rPr kumimoji="0" lang="en-US" cap="none" normalizeH="0" noProof="0">
                <a:ln>
                  <a:noFill/>
                </a:ln>
                <a:solidFill>
                  <a:srgbClr val="000000"/>
                </a:solidFill>
                <a:effectLst/>
                <a:uLnTx/>
                <a:uFillTx/>
                <a:latin typeface="Aptos" panose="020B0004020202020204" pitchFamily="34" charset="0"/>
                <a:sym typeface=""/>
              </a:rPr>
              <a:t>Hate crimes are viewed in the community not only as a crime against the targeted victim(s), but also as a crime</a:t>
            </a:r>
          </a:p>
          <a:p>
            <a:pPr marL="0" marR="0" lvl="0" indent="0" defTabSz="914400" rtl="0" eaLnBrk="1" fontAlgn="auto" latinLnBrk="0" hangingPunct="1">
              <a:buClrTx/>
              <a:buSzTx/>
              <a:buFontTx/>
              <a:buNone/>
              <a:tabLst/>
              <a:defRPr/>
            </a:pPr>
            <a:r>
              <a:rPr kumimoji="0" lang="en-US" cap="none" normalizeH="0" noProof="0">
                <a:ln>
                  <a:noFill/>
                </a:ln>
                <a:solidFill>
                  <a:srgbClr val="000000"/>
                </a:solidFill>
                <a:effectLst/>
                <a:uLnTx/>
                <a:uFillTx/>
                <a:latin typeface="Aptos" panose="020B0004020202020204" pitchFamily="34" charset="0"/>
                <a:sym typeface=""/>
              </a:rPr>
              <a:t>against the victim’s identity group as a whole. </a:t>
            </a:r>
          </a:p>
          <a:p>
            <a:pPr marL="0" marR="0" lvl="0" indent="0" defTabSz="914400" rtl="0" eaLnBrk="1" fontAlgn="auto" latinLnBrk="0" hangingPunct="1">
              <a:buClrTx/>
              <a:buSzTx/>
              <a:buFontTx/>
              <a:buNone/>
              <a:tabLst/>
              <a:defRPr/>
            </a:pPr>
            <a:endParaRPr kumimoji="0" lang="en-US" cap="none" normalizeH="0" noProof="0">
              <a:ln>
                <a:noFill/>
              </a:ln>
              <a:solidFill>
                <a:srgbClr val="000000"/>
              </a:solidFill>
              <a:effectLst/>
              <a:uLnTx/>
              <a:uFillTx/>
              <a:latin typeface="Aptos" panose="020B0004020202020204" pitchFamily="34" charset="0"/>
              <a:sym typeface=""/>
            </a:endParaRPr>
          </a:p>
          <a:p>
            <a:pPr marL="0" marR="0" lvl="0" indent="0" defTabSz="914400" rtl="0" eaLnBrk="1" fontAlgn="auto" latinLnBrk="0" hangingPunct="1">
              <a:buClrTx/>
              <a:buSzTx/>
              <a:buFontTx/>
              <a:buNone/>
              <a:tabLst/>
              <a:defRPr/>
            </a:pPr>
            <a:r>
              <a:rPr kumimoji="0" lang="en-US" cap="none" normalizeH="0" noProof="0">
                <a:ln>
                  <a:noFill/>
                </a:ln>
                <a:solidFill>
                  <a:srgbClr val="000000"/>
                </a:solidFill>
                <a:effectLst/>
                <a:uLnTx/>
                <a:uFillTx/>
                <a:latin typeface="Aptos" panose="020B0004020202020204" pitchFamily="34" charset="0"/>
                <a:sym typeface=""/>
              </a:rPr>
              <a:t>Agencies should consider the following:</a:t>
            </a:r>
          </a:p>
          <a:p>
            <a:pPr marL="0" marR="0" lvl="0" indent="0" defTabSz="914400" rtl="0" eaLnBrk="1" fontAlgn="auto" latinLnBrk="0" hangingPunct="1">
              <a:buClrTx/>
              <a:buSzTx/>
              <a:buFontTx/>
              <a:buNone/>
              <a:tabLst/>
              <a:defRPr/>
            </a:pPr>
            <a:endParaRPr kumimoji="0" lang="en-US" cap="none" normalizeH="0" noProof="0">
              <a:ln>
                <a:noFill/>
              </a:ln>
              <a:solidFill>
                <a:srgbClr val="000000"/>
              </a:solidFill>
              <a:effectLst/>
              <a:uLnTx/>
              <a:uFillTx/>
              <a:latin typeface="Aptos" panose="020B0004020202020204" pitchFamily="34" charset="0"/>
              <a:sym typeface=""/>
            </a:endParaRPr>
          </a:p>
          <a:p>
            <a:pPr marL="0" marR="0" lvl="0" indent="0" defTabSz="914400" rtl="0" eaLnBrk="1" fontAlgn="auto" latinLnBrk="0" hangingPunct="1">
              <a:buClrTx/>
              <a:buSzTx/>
              <a:buFontTx/>
              <a:buNone/>
              <a:tabLst/>
              <a:defRPr/>
            </a:pPr>
            <a:r>
              <a:rPr kumimoji="0" lang="en-US" cap="none" normalizeH="0" noProof="0">
                <a:ln>
                  <a:noFill/>
                </a:ln>
                <a:solidFill>
                  <a:srgbClr val="000000"/>
                </a:solidFill>
                <a:effectLst/>
                <a:uLnTx/>
                <a:uFillTx/>
                <a:latin typeface="Aptos" panose="020B0004020202020204" pitchFamily="34" charset="0"/>
                <a:sym typeface=""/>
              </a:rPr>
              <a:t>Assess the impact of the hate crime or incident on the community. Acknowledge the harm done.</a:t>
            </a:r>
          </a:p>
          <a:p>
            <a:pPr marL="0" marR="0" lvl="0" indent="0" defTabSz="914400" rtl="0" eaLnBrk="1" fontAlgn="auto" latinLnBrk="0" hangingPunct="1">
              <a:buClrTx/>
              <a:buSzTx/>
              <a:buFontTx/>
              <a:buNone/>
              <a:tabLst/>
              <a:defRPr/>
            </a:pPr>
            <a:endParaRPr kumimoji="0" lang="en-US" cap="none" normalizeH="0" noProof="0">
              <a:ln>
                <a:noFill/>
              </a:ln>
              <a:solidFill>
                <a:srgbClr val="000000"/>
              </a:solidFill>
              <a:effectLst/>
              <a:uLnTx/>
              <a:uFillTx/>
              <a:latin typeface="Aptos" panose="020B0004020202020204" pitchFamily="34" charset="0"/>
              <a:sym typeface=""/>
            </a:endParaRPr>
          </a:p>
          <a:p>
            <a:pPr marL="0" marR="0" lvl="0" indent="0" defTabSz="914400" rtl="0" eaLnBrk="1" fontAlgn="auto" latinLnBrk="0" hangingPunct="1">
              <a:buClrTx/>
              <a:buSzTx/>
              <a:buFontTx/>
              <a:buNone/>
              <a:tabLst/>
              <a:defRPr/>
            </a:pPr>
            <a:r>
              <a:rPr kumimoji="0" lang="en-US" cap="none" normalizeH="0" noProof="0">
                <a:ln>
                  <a:noFill/>
                </a:ln>
                <a:solidFill>
                  <a:srgbClr val="000000"/>
                </a:solidFill>
                <a:effectLst/>
                <a:uLnTx/>
                <a:uFillTx/>
                <a:latin typeface="Aptos" panose="020B0004020202020204" pitchFamily="34" charset="0"/>
                <a:sym typeface=""/>
              </a:rPr>
              <a:t>Continue to provide assistance to the victim, including protecting their privacy and that of their family as much as possible. Connect victims and targets to other experts and resources, where available.</a:t>
            </a:r>
          </a:p>
          <a:p>
            <a:pPr marL="0" marR="0" lvl="0" indent="0" defTabSz="914400" rtl="0" eaLnBrk="1" fontAlgn="auto" latinLnBrk="0" hangingPunct="1">
              <a:buClrTx/>
              <a:buSzTx/>
              <a:buFontTx/>
              <a:buNone/>
              <a:tabLst/>
              <a:defRPr/>
            </a:pPr>
            <a:endParaRPr kumimoji="0" lang="en-US" cap="none" normalizeH="0" noProof="0">
              <a:ln>
                <a:noFill/>
              </a:ln>
              <a:solidFill>
                <a:srgbClr val="000000"/>
              </a:solidFill>
              <a:effectLst/>
              <a:uLnTx/>
              <a:uFillTx/>
              <a:latin typeface="Aptos" panose="020B0004020202020204" pitchFamily="34" charset="0"/>
              <a:sym typeface=""/>
            </a:endParaRPr>
          </a:p>
          <a:p>
            <a:pPr marL="0" marR="0" lvl="0" indent="0" defTabSz="914400" rtl="0" eaLnBrk="1" fontAlgn="auto" latinLnBrk="0" hangingPunct="1">
              <a:buClrTx/>
              <a:buSzTx/>
              <a:buFontTx/>
              <a:buNone/>
              <a:tabLst/>
              <a:defRPr/>
            </a:pPr>
            <a:r>
              <a:rPr kumimoji="0" lang="en-US" cap="none" normalizeH="0" noProof="0">
                <a:ln>
                  <a:noFill/>
                </a:ln>
                <a:solidFill>
                  <a:srgbClr val="000000"/>
                </a:solidFill>
                <a:effectLst/>
                <a:uLnTx/>
                <a:uFillTx/>
                <a:latin typeface="Aptos" panose="020B0004020202020204" pitchFamily="34" charset="0"/>
                <a:sym typeface=""/>
              </a:rPr>
              <a:t>Work with the community after such crimes or incidents to help reduce fears, stem possible retaliation, prevent additional hate crimes or incidents, and encourage any other previously victimized individuals to step forward and report those crimes or incidents, especially if an upward trend has been identified.</a:t>
            </a:r>
          </a:p>
          <a:p>
            <a:pPr marL="0" marR="0" lvl="0" indent="0" defTabSz="914400" rtl="0" eaLnBrk="1" fontAlgn="auto" latinLnBrk="0" hangingPunct="1">
              <a:buClrTx/>
              <a:buSzTx/>
              <a:buFontTx/>
              <a:buNone/>
              <a:tabLst/>
              <a:defRPr/>
            </a:pPr>
            <a:endParaRPr kumimoji="0" lang="en-US" cap="none" normalizeH="0" noProof="0">
              <a:ln>
                <a:noFill/>
              </a:ln>
              <a:solidFill>
                <a:srgbClr val="000000"/>
              </a:solidFill>
              <a:effectLst/>
              <a:uLnTx/>
              <a:uFillTx/>
              <a:latin typeface="Aptos" panose="020B0004020202020204" pitchFamily="34" charset="0"/>
              <a:sym typeface=""/>
            </a:endParaRPr>
          </a:p>
          <a:p>
            <a:pPr marL="0" marR="0" lvl="0" indent="0" defTabSz="914400" rtl="0" eaLnBrk="1" fontAlgn="auto" latinLnBrk="0" hangingPunct="1">
              <a:buClrTx/>
              <a:buSzTx/>
              <a:buFontTx/>
              <a:buNone/>
              <a:tabLst/>
              <a:defRPr/>
            </a:pPr>
            <a:r>
              <a:rPr kumimoji="0" lang="en-US" cap="none" normalizeH="0" noProof="0">
                <a:ln>
                  <a:noFill/>
                </a:ln>
                <a:solidFill>
                  <a:srgbClr val="000000"/>
                </a:solidFill>
                <a:effectLst/>
                <a:uLnTx/>
                <a:uFillTx/>
                <a:latin typeface="Aptos" panose="020B0004020202020204" pitchFamily="34" charset="0"/>
                <a:sym typeface=""/>
              </a:rPr>
              <a:t>If appropriate, meet with neighborhood groups, residents in targeted communities, and other identified groups as soon as possible to address fears; explain the agency’s serious treatment of such incidents; reduce the potential for counter-violence and reprisals; and provide safety, security, and crime prevention information.</a:t>
            </a:r>
          </a:p>
          <a:p>
            <a:endParaRPr lang="en-US" dirty="0">
              <a:solidFill>
                <a:srgbClr val="000000"/>
              </a:solidFill>
              <a:latin typeface="Aptos" panose="020B0004020202020204" pitchFamily="34" charset="0"/>
              <a:sym typeface=""/>
            </a:endParaRPr>
          </a:p>
        </p:txBody>
      </p:sp>
      <p:sp>
        <p:nvSpPr>
          <p:cNvPr id="4" name="Slide Number Placeholder 3"/>
          <p:cNvSpPr>
            <a:spLocks noGrp="1"/>
          </p:cNvSpPr>
          <p:nvPr>
            <p:ph type="sldNum" sz="quarter" idx="5"/>
          </p:nvPr>
        </p:nvSpPr>
        <p:spPr/>
        <p:txBody>
          <a:bodyPr/>
          <a:lstStyle/>
          <a:p>
            <a:fld id="{D5EFDD04-AEDE-4845-8D62-C52E4A48AECF}" type="slidenum">
              <a:rPr lang="en-US" smtClean="0"/>
              <a:t>76</a:t>
            </a:fld>
            <a:endParaRPr lang="en-US"/>
          </a:p>
        </p:txBody>
      </p:sp>
    </p:spTree>
    <p:extLst>
      <p:ext uri="{BB962C8B-B14F-4D97-AF65-F5344CB8AC3E}">
        <p14:creationId xmlns:p14="http://schemas.microsoft.com/office/powerpoint/2010/main" val="2619831801"/>
      </p:ext>
    </p:extLst>
  </p:cSld>
  <p:clrMapOvr>
    <a:masterClrMapping/>
  </p:clrMapOvr>
</p:notes>
</file>

<file path=ppt/notesSlides/notesSlide7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514350" marR="0" lvl="0" indent="-514350" defTabSz="514350" rtl="0" eaLnBrk="1" fontAlgn="auto" latinLnBrk="0" hangingPunct="1">
              <a:buClrTx/>
              <a:buSzTx/>
              <a:buFontTx/>
              <a:buNone/>
              <a:tabLst/>
              <a:defRPr/>
            </a:pPr>
            <a:r>
              <a:rPr kumimoji="0" lang="en-US" cap="none" normalizeH="0" noProof="0">
                <a:ln>
                  <a:noFill/>
                </a:ln>
                <a:solidFill>
                  <a:srgbClr val="000000"/>
                </a:solidFill>
                <a:effectLst/>
                <a:uLnTx/>
                <a:uFillTx/>
                <a:latin typeface="Aptos" panose="020B0004020202020204" pitchFamily="34" charset="0"/>
                <a:sym typeface=""/>
              </a:rPr>
              <a:t>Engage the media as soon as possible as partners in restoring victimized communities through sensitive and accurate reporting, being mindful of victim privacy and security. Information regarding hate crimes or incidents should be prepared for the media in an accurate and timely manner. Requests for help from the community via the media and/or social media, should also be explored.</a:t>
            </a:r>
          </a:p>
          <a:p>
            <a:pPr marL="514350" marR="0" lvl="0" indent="-514350" defTabSz="514350" rtl="0" eaLnBrk="1" fontAlgn="auto" latinLnBrk="0" hangingPunct="1">
              <a:buClrTx/>
              <a:buSzTx/>
              <a:buFontTx/>
              <a:buNone/>
              <a:tabLst/>
              <a:defRPr/>
            </a:pPr>
            <a:endParaRPr kumimoji="0" lang="en-US" cap="none" normalizeH="0" noProof="0">
              <a:ln>
                <a:noFill/>
              </a:ln>
              <a:solidFill>
                <a:srgbClr val="000000"/>
              </a:solidFill>
              <a:effectLst/>
              <a:uLnTx/>
              <a:uFillTx/>
              <a:latin typeface="Aptos" panose="020B0004020202020204" pitchFamily="34" charset="0"/>
              <a:sym typeface=""/>
            </a:endParaRPr>
          </a:p>
          <a:p>
            <a:pPr marL="514350" marR="0" lvl="0" indent="-514350" defTabSz="514350" rtl="0" eaLnBrk="1" fontAlgn="auto" latinLnBrk="0" hangingPunct="1">
              <a:buClrTx/>
              <a:buSzTx/>
              <a:buFontTx/>
              <a:buNone/>
              <a:tabLst/>
              <a:defRPr/>
            </a:pPr>
            <a:r>
              <a:rPr kumimoji="0" lang="en-US" cap="none" normalizeH="0" noProof="0">
                <a:ln>
                  <a:noFill/>
                </a:ln>
                <a:solidFill>
                  <a:srgbClr val="000000"/>
                </a:solidFill>
                <a:effectLst/>
                <a:uLnTx/>
                <a:uFillTx/>
                <a:latin typeface="Aptos" panose="020B0004020202020204" pitchFamily="34" charset="0"/>
                <a:sym typeface=""/>
              </a:rPr>
              <a:t>In the immediate aftermath of an alleged hate crime, ensure that comments from the department to the media or general public do not prematurely rule out improper bias motivation. Emphasize more generally that hate and discrimination have no place in your community.	</a:t>
            </a:r>
          </a:p>
          <a:p>
            <a:pPr marL="514350" marR="0" lvl="0" indent="-514350" defTabSz="514350" rtl="0" eaLnBrk="1" fontAlgn="auto" latinLnBrk="0" hangingPunct="1">
              <a:buClrTx/>
              <a:buSzTx/>
              <a:buFontTx/>
              <a:buNone/>
              <a:tabLst/>
              <a:defRPr/>
            </a:pPr>
            <a:endParaRPr kumimoji="0" lang="en-US" cap="none" normalizeH="0" noProof="0">
              <a:ln>
                <a:noFill/>
              </a:ln>
              <a:solidFill>
                <a:srgbClr val="000000"/>
              </a:solidFill>
              <a:effectLst/>
              <a:uLnTx/>
              <a:uFillTx/>
              <a:latin typeface="Aptos" panose="020B0004020202020204" pitchFamily="34" charset="0"/>
              <a:sym typeface=""/>
            </a:endParaRPr>
          </a:p>
          <a:p>
            <a:pPr marL="514350" marR="0" lvl="0" indent="-514350" defTabSz="514350" rtl="0" eaLnBrk="1" fontAlgn="auto" latinLnBrk="0" hangingPunct="1">
              <a:buClrTx/>
              <a:buSzTx/>
              <a:buFontTx/>
              <a:buNone/>
              <a:tabLst/>
              <a:defRPr/>
            </a:pPr>
            <a:r>
              <a:rPr kumimoji="0" lang="en-US" cap="none" normalizeH="0" noProof="0">
                <a:ln>
                  <a:noFill/>
                </a:ln>
                <a:solidFill>
                  <a:srgbClr val="000000"/>
                </a:solidFill>
                <a:effectLst/>
                <a:uLnTx/>
                <a:uFillTx/>
                <a:latin typeface="Aptos" panose="020B0004020202020204" pitchFamily="34" charset="0"/>
                <a:sym typeface=""/>
              </a:rPr>
              <a:t>Conduct public meetings or forums designed to address the community-wide impact of hate crimes, hate incidents, and improper bias in general. 	</a:t>
            </a:r>
          </a:p>
          <a:p>
            <a:pPr marL="514350" marR="0" lvl="0" indent="-514350" defTabSz="514350" rtl="0" eaLnBrk="1" fontAlgn="auto" latinLnBrk="0" hangingPunct="1">
              <a:buClrTx/>
              <a:buSzTx/>
              <a:buFontTx/>
              <a:buNone/>
              <a:tabLst/>
              <a:defRPr/>
            </a:pPr>
            <a:endParaRPr kumimoji="0" lang="en-US" cap="none" normalizeH="0" noProof="0">
              <a:ln>
                <a:noFill/>
              </a:ln>
              <a:solidFill>
                <a:srgbClr val="000000"/>
              </a:solidFill>
              <a:effectLst/>
              <a:uLnTx/>
              <a:uFillTx/>
              <a:latin typeface="Aptos" panose="020B0004020202020204" pitchFamily="34" charset="0"/>
              <a:sym typeface=""/>
            </a:endParaRPr>
          </a:p>
          <a:p>
            <a:pPr marL="514350" marR="0" lvl="0" indent="-514350" defTabSz="514350" rtl="0" eaLnBrk="1" fontAlgn="auto" latinLnBrk="0" hangingPunct="1">
              <a:buClrTx/>
              <a:buSzTx/>
              <a:buFontTx/>
              <a:buNone/>
              <a:tabLst/>
              <a:defRPr/>
            </a:pPr>
            <a:r>
              <a:rPr kumimoji="0" lang="en-US" cap="none" normalizeH="0" noProof="0">
                <a:ln>
                  <a:noFill/>
                </a:ln>
                <a:solidFill>
                  <a:srgbClr val="000000"/>
                </a:solidFill>
                <a:effectLst/>
                <a:uLnTx/>
                <a:uFillTx/>
                <a:latin typeface="Aptos" panose="020B0004020202020204" pitchFamily="34" charset="0"/>
                <a:sym typeface=""/>
              </a:rPr>
              <a:t>Establish liaisons with formal community-based organizations and leaders to mobilize resources that can be used to assist victims and prevent future hate incidents and crimes.</a:t>
            </a:r>
          </a:p>
          <a:p>
            <a:pPr marL="514350" marR="0" lvl="0" indent="-514350" defTabSz="514350" rtl="0" eaLnBrk="1" fontAlgn="auto" latinLnBrk="0" hangingPunct="1">
              <a:buClrTx/>
              <a:buSzTx/>
              <a:buFontTx/>
              <a:buNone/>
              <a:tabLst/>
              <a:defRPr/>
            </a:pPr>
            <a:endParaRPr kumimoji="0" lang="en-US" cap="none" normalizeH="0" noProof="0">
              <a:ln>
                <a:noFill/>
              </a:ln>
              <a:solidFill>
                <a:srgbClr val="000000"/>
              </a:solidFill>
              <a:effectLst/>
              <a:uLnTx/>
              <a:uFillTx/>
              <a:latin typeface="Aptos" panose="020B0004020202020204" pitchFamily="34" charset="0"/>
              <a:sym typeface=""/>
            </a:endParaRPr>
          </a:p>
          <a:p>
            <a:pPr marL="514350" marR="0" lvl="0" indent="-514350" defTabSz="514350" rtl="0" eaLnBrk="1" fontAlgn="auto" latinLnBrk="0" hangingPunct="1">
              <a:buClrTx/>
              <a:buSzTx/>
              <a:buFontTx/>
              <a:buNone/>
              <a:tabLst/>
              <a:defRPr/>
            </a:pPr>
            <a:r>
              <a:rPr kumimoji="0" lang="en-US" cap="none" normalizeH="0" noProof="0">
                <a:ln>
                  <a:noFill/>
                </a:ln>
                <a:solidFill>
                  <a:srgbClr val="000000"/>
                </a:solidFill>
                <a:effectLst/>
                <a:uLnTx/>
                <a:uFillTx/>
                <a:latin typeface="Aptos" panose="020B0004020202020204" pitchFamily="34" charset="0"/>
                <a:sym typeface=""/>
              </a:rPr>
              <a:t>Expand, where appropriate, preventive programs such as hate, improper bias, and crime reduction seminars for school children.</a:t>
            </a:r>
          </a:p>
          <a:p>
            <a:endParaRPr lang="en-US" dirty="0">
              <a:solidFill>
                <a:srgbClr val="000000"/>
              </a:solidFill>
              <a:latin typeface="Aptos" panose="020B0004020202020204" pitchFamily="34" charset="0"/>
              <a:sym typeface=""/>
            </a:endParaRPr>
          </a:p>
        </p:txBody>
      </p:sp>
      <p:sp>
        <p:nvSpPr>
          <p:cNvPr id="4" name="Slide Number Placeholder 3"/>
          <p:cNvSpPr>
            <a:spLocks noGrp="1"/>
          </p:cNvSpPr>
          <p:nvPr>
            <p:ph type="sldNum" sz="quarter" idx="5"/>
          </p:nvPr>
        </p:nvSpPr>
        <p:spPr/>
        <p:txBody>
          <a:bodyPr/>
          <a:lstStyle/>
          <a:p>
            <a:fld id="{D5EFDD04-AEDE-4845-8D62-C52E4A48AECF}" type="slidenum">
              <a:rPr lang="en-US" smtClean="0"/>
              <a:t>77</a:t>
            </a:fld>
            <a:endParaRPr lang="en-US"/>
          </a:p>
        </p:txBody>
      </p:sp>
    </p:spTree>
    <p:extLst>
      <p:ext uri="{BB962C8B-B14F-4D97-AF65-F5344CB8AC3E}">
        <p14:creationId xmlns:p14="http://schemas.microsoft.com/office/powerpoint/2010/main" val="1355939724"/>
      </p:ext>
    </p:extLst>
  </p:cSld>
  <p:clrMapOvr>
    <a:masterClrMapping/>
  </p:clrMapOvr>
</p:notes>
</file>

<file path=ppt/notesSlides/notesSlide7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solidFill>
                  <a:srgbClr val="000000"/>
                </a:solidFill>
                <a:latin typeface="Aptos" panose="020B0004020202020204" pitchFamily="34" charset="0"/>
                <a:sym typeface=""/>
              </a:rPr>
              <a:t>WORKING WITH THE NEWS MEDIA and SOCIAL MEDIA. </a:t>
            </a:r>
          </a:p>
          <a:p>
            <a:endParaRPr lang="en-US" dirty="0">
              <a:solidFill>
                <a:srgbClr val="000000"/>
              </a:solidFill>
              <a:latin typeface="Aptos" panose="020B0004020202020204" pitchFamily="34" charset="0"/>
              <a:sym typeface=""/>
            </a:endParaRPr>
          </a:p>
          <a:p>
            <a:r>
              <a:rPr lang="en-US" dirty="0">
                <a:solidFill>
                  <a:srgbClr val="000000"/>
                </a:solidFill>
                <a:latin typeface="Aptos" panose="020B0004020202020204" pitchFamily="34" charset="0"/>
                <a:sym typeface=""/>
              </a:rPr>
              <a:t>The news media wants a story and</a:t>
            </a:r>
          </a:p>
          <a:p>
            <a:r>
              <a:rPr lang="en-US" dirty="0">
                <a:solidFill>
                  <a:srgbClr val="000000"/>
                </a:solidFill>
                <a:latin typeface="Aptos" panose="020B0004020202020204" pitchFamily="34" charset="0"/>
                <a:sym typeface=""/>
              </a:rPr>
              <a:t>They will make one up if you don’t give them yours.</a:t>
            </a:r>
          </a:p>
          <a:p>
            <a:r>
              <a:rPr lang="en-US" dirty="0">
                <a:solidFill>
                  <a:srgbClr val="000000"/>
                </a:solidFill>
                <a:latin typeface="Aptos" panose="020B0004020202020204" pitchFamily="34" charset="0"/>
                <a:sym typeface=""/>
              </a:rPr>
              <a:t>Make sure to follow agency protocol!</a:t>
            </a:r>
          </a:p>
          <a:p>
            <a:r>
              <a:rPr lang="en-US" dirty="0">
                <a:solidFill>
                  <a:srgbClr val="000000"/>
                </a:solidFill>
                <a:latin typeface="Aptos" panose="020B0004020202020204" pitchFamily="34" charset="0"/>
                <a:sym typeface=""/>
              </a:rPr>
              <a:t>Refer questions and comments to the Chief or PIO.</a:t>
            </a:r>
          </a:p>
          <a:p>
            <a:r>
              <a:rPr lang="en-US" dirty="0">
                <a:solidFill>
                  <a:srgbClr val="000000"/>
                </a:solidFill>
                <a:latin typeface="Aptos" panose="020B0004020202020204" pitchFamily="34" charset="0"/>
                <a:sym typeface=""/>
              </a:rPr>
              <a:t>The media can serve as a catalyst to explosive riots.</a:t>
            </a:r>
          </a:p>
          <a:p>
            <a:endParaRPr lang="en-US" dirty="0">
              <a:solidFill>
                <a:srgbClr val="000000"/>
              </a:solidFill>
              <a:latin typeface="Aptos" panose="020B0004020202020204" pitchFamily="34" charset="0"/>
              <a:sym typeface=""/>
            </a:endParaRPr>
          </a:p>
          <a:p>
            <a:r>
              <a:rPr lang="en-US" dirty="0">
                <a:solidFill>
                  <a:srgbClr val="000000"/>
                </a:solidFill>
                <a:latin typeface="Aptos" panose="020B0004020202020204" pitchFamily="34" charset="0"/>
                <a:sym typeface=""/>
              </a:rPr>
              <a:t>In the immediate aftermath of an alleged </a:t>
            </a:r>
          </a:p>
          <a:p>
            <a:r>
              <a:rPr lang="en-US" dirty="0">
                <a:solidFill>
                  <a:srgbClr val="000000"/>
                </a:solidFill>
                <a:latin typeface="Aptos" panose="020B0004020202020204" pitchFamily="34" charset="0"/>
                <a:sym typeface=""/>
              </a:rPr>
              <a:t>hate crime, ensure that comments from </a:t>
            </a:r>
          </a:p>
          <a:p>
            <a:r>
              <a:rPr lang="en-US" dirty="0">
                <a:solidFill>
                  <a:srgbClr val="000000"/>
                </a:solidFill>
                <a:latin typeface="Aptos" panose="020B0004020202020204" pitchFamily="34" charset="0"/>
                <a:sym typeface=""/>
              </a:rPr>
              <a:t>the department to the media or public do </a:t>
            </a:r>
          </a:p>
          <a:p>
            <a:r>
              <a:rPr lang="en-US" dirty="0">
                <a:solidFill>
                  <a:srgbClr val="000000"/>
                </a:solidFill>
                <a:latin typeface="Aptos" panose="020B0004020202020204" pitchFamily="34" charset="0"/>
                <a:sym typeface=""/>
              </a:rPr>
              <a:t>not rule out bias motivation. </a:t>
            </a:r>
          </a:p>
          <a:p>
            <a:endParaRPr lang="en-US" dirty="0">
              <a:solidFill>
                <a:srgbClr val="000000"/>
              </a:solidFill>
              <a:latin typeface="Aptos" panose="020B0004020202020204" pitchFamily="34" charset="0"/>
              <a:sym typeface=""/>
            </a:endParaRPr>
          </a:p>
          <a:p>
            <a:r>
              <a:rPr lang="en-US" dirty="0">
                <a:solidFill>
                  <a:srgbClr val="000000"/>
                </a:solidFill>
                <a:latin typeface="Aptos" panose="020B0004020202020204" pitchFamily="34" charset="0"/>
                <a:sym typeface=""/>
              </a:rPr>
              <a:t>Emphasize more generally that hate and discrimination have no place in the community.</a:t>
            </a:r>
          </a:p>
          <a:p>
            <a:endParaRPr lang="en-US" dirty="0">
              <a:solidFill>
                <a:srgbClr val="000000"/>
              </a:solidFill>
              <a:latin typeface="Aptos" panose="020B0004020202020204" pitchFamily="34" charset="0"/>
              <a:sym typeface=""/>
            </a:endParaRPr>
          </a:p>
        </p:txBody>
      </p:sp>
      <p:sp>
        <p:nvSpPr>
          <p:cNvPr id="4" name="Slide Number Placeholder 3"/>
          <p:cNvSpPr>
            <a:spLocks noGrp="1"/>
          </p:cNvSpPr>
          <p:nvPr>
            <p:ph type="sldNum" sz="quarter" idx="5"/>
          </p:nvPr>
        </p:nvSpPr>
        <p:spPr/>
        <p:txBody>
          <a:bodyPr/>
          <a:lstStyle/>
          <a:p>
            <a:fld id="{D5EFDD04-AEDE-4845-8D62-C52E4A48AECF}" type="slidenum">
              <a:rPr lang="en-US" smtClean="0"/>
              <a:t>78</a:t>
            </a:fld>
            <a:endParaRPr lang="en-US"/>
          </a:p>
        </p:txBody>
      </p:sp>
    </p:spTree>
    <p:extLst>
      <p:ext uri="{BB962C8B-B14F-4D97-AF65-F5344CB8AC3E}">
        <p14:creationId xmlns:p14="http://schemas.microsoft.com/office/powerpoint/2010/main" val="1544816346"/>
      </p:ext>
    </p:extLst>
  </p:cSld>
  <p:clrMapOvr>
    <a:masterClrMapping/>
  </p:clrMapOvr>
</p:notes>
</file>

<file path=ppt/notesSlides/notesSlide7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solidFill>
                  <a:srgbClr val="000000"/>
                </a:solidFill>
                <a:latin typeface="Aptos" panose="020B0004020202020204" pitchFamily="34" charset="0"/>
                <a:sym typeface=""/>
              </a:rPr>
              <a:t>WORKING WITH THE COURTS</a:t>
            </a:r>
          </a:p>
          <a:p>
            <a:endParaRPr lang="en-US" dirty="0">
              <a:solidFill>
                <a:srgbClr val="000000"/>
              </a:solidFill>
              <a:latin typeface="Aptos" panose="020B0004020202020204" pitchFamily="34" charset="0"/>
              <a:sym typeface=""/>
            </a:endParaRPr>
          </a:p>
          <a:p>
            <a:r>
              <a:rPr lang="en-US" dirty="0">
                <a:solidFill>
                  <a:srgbClr val="000000"/>
                </a:solidFill>
                <a:latin typeface="Aptos" panose="020B0004020202020204" pitchFamily="34" charset="0"/>
                <a:sym typeface=""/>
              </a:rPr>
              <a:t>Law enforcement officers and prosecutors must function as a tight-knit team to successfully navigate the complex legal and practical considerations during the investigation and prosecution of a hate crime case. </a:t>
            </a:r>
          </a:p>
          <a:p>
            <a:endParaRPr lang="en-US" dirty="0">
              <a:solidFill>
                <a:srgbClr val="000000"/>
              </a:solidFill>
              <a:latin typeface="Aptos" panose="020B0004020202020204" pitchFamily="34" charset="0"/>
              <a:sym typeface=""/>
            </a:endParaRPr>
          </a:p>
          <a:p>
            <a:r>
              <a:rPr lang="en-US" dirty="0">
                <a:solidFill>
                  <a:srgbClr val="000000"/>
                </a:solidFill>
                <a:latin typeface="Aptos" panose="020B0004020202020204" pitchFamily="34" charset="0"/>
                <a:sym typeface=""/>
              </a:rPr>
              <a:t>Prosecutors should be fully informed of an ongoing hate crime investigation and, where appropriate, provide helpful insight on investigative techniques for the case. </a:t>
            </a:r>
          </a:p>
          <a:p>
            <a:endParaRPr lang="en-US" dirty="0">
              <a:solidFill>
                <a:srgbClr val="000000"/>
              </a:solidFill>
              <a:latin typeface="Aptos" panose="020B0004020202020204" pitchFamily="34" charset="0"/>
              <a:sym typeface=""/>
            </a:endParaRPr>
          </a:p>
          <a:p>
            <a:r>
              <a:rPr lang="en-US" dirty="0">
                <a:solidFill>
                  <a:srgbClr val="000000"/>
                </a:solidFill>
                <a:latin typeface="Aptos" panose="020B0004020202020204" pitchFamily="34" charset="0"/>
                <a:sym typeface=""/>
              </a:rPr>
              <a:t>Prosecutors can also provide regular and updated training for their law enforcement counterparts to ensure that officers are aware of their jurisdiction’s hate crime statutes. </a:t>
            </a:r>
          </a:p>
          <a:p>
            <a:endParaRPr lang="en-US" dirty="0">
              <a:solidFill>
                <a:srgbClr val="000000"/>
              </a:solidFill>
              <a:latin typeface="Aptos" panose="020B0004020202020204" pitchFamily="34" charset="0"/>
              <a:sym typeface=""/>
            </a:endParaRPr>
          </a:p>
          <a:p>
            <a:r>
              <a:rPr lang="en-US" dirty="0">
                <a:solidFill>
                  <a:srgbClr val="000000"/>
                </a:solidFill>
                <a:latin typeface="Aptos" panose="020B0004020202020204" pitchFamily="34" charset="0"/>
                <a:sym typeface=""/>
              </a:rPr>
              <a:t>In turn, officers can share helpful information for communicating with witnesses or victims who often provide key facts and details during a trial.</a:t>
            </a:r>
          </a:p>
          <a:p>
            <a:endParaRPr lang="en-US" dirty="0">
              <a:solidFill>
                <a:srgbClr val="000000"/>
              </a:solidFill>
              <a:latin typeface="Aptos" panose="020B0004020202020204" pitchFamily="34" charset="0"/>
              <a:sym typeface=""/>
            </a:endParaRPr>
          </a:p>
        </p:txBody>
      </p:sp>
      <p:sp>
        <p:nvSpPr>
          <p:cNvPr id="4" name="Slide Number Placeholder 3"/>
          <p:cNvSpPr>
            <a:spLocks noGrp="1"/>
          </p:cNvSpPr>
          <p:nvPr>
            <p:ph type="sldNum" sz="quarter" idx="5"/>
          </p:nvPr>
        </p:nvSpPr>
        <p:spPr/>
        <p:txBody>
          <a:bodyPr/>
          <a:lstStyle/>
          <a:p>
            <a:fld id="{D5EFDD04-AEDE-4845-8D62-C52E4A48AECF}" type="slidenum">
              <a:rPr lang="en-US" smtClean="0"/>
              <a:t>79</a:t>
            </a:fld>
            <a:endParaRPr lang="en-US"/>
          </a:p>
        </p:txBody>
      </p:sp>
    </p:spTree>
    <p:extLst>
      <p:ext uri="{BB962C8B-B14F-4D97-AF65-F5344CB8AC3E}">
        <p14:creationId xmlns:p14="http://schemas.microsoft.com/office/powerpoint/2010/main" val="130234781"/>
      </p:ext>
    </p:extLst>
  </p:cSld>
  <p:clrMapOvr>
    <a:masterClrMapping/>
  </p:clrMapOvr>
</p:notes>
</file>

<file path=ppt/notesSlides/notesSlide8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BD68556-365C-179D-A8A6-A2B403DA360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9323CBB-2FCA-77E7-12B6-14393648FB8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850FE60-8DD7-213D-C26B-1099834A2C86}"/>
              </a:ext>
            </a:extLst>
          </p:cNvPr>
          <p:cNvSpPr>
            <a:spLocks noGrp="1"/>
          </p:cNvSpPr>
          <p:nvPr>
            <p:ph type="body" idx="1"/>
          </p:nvPr>
        </p:nvSpPr>
        <p:spPr/>
        <p:txBody>
          <a:bodyPr/>
          <a:lstStyle/>
          <a:p>
            <a:pPr marL="0" marR="0" lvl="0" indent="0" defTabSz="914400" rtl="0" eaLnBrk="1" fontAlgn="auto" latinLnBrk="0" hangingPunct="1">
              <a:buClrTx/>
              <a:buSzTx/>
              <a:buFontTx/>
              <a:buNone/>
              <a:tabLst/>
              <a:defRPr/>
            </a:pPr>
            <a:r>
              <a:rPr kumimoji="0" lang="en-US" cap="none" normalizeH="0" noProof="0">
                <a:ln>
                  <a:noFill/>
                </a:ln>
                <a:solidFill>
                  <a:srgbClr val="000000"/>
                </a:solidFill>
                <a:effectLst/>
                <a:uLnTx/>
                <a:uFillTx/>
                <a:latin typeface="Aptos" panose="020B0004020202020204" pitchFamily="34" charset="0"/>
                <a:sym typeface=""/>
              </a:rPr>
              <a:t>Overall Hate Incident and Hate Crime Data Collection and Reporting.</a:t>
            </a:r>
          </a:p>
          <a:p>
            <a:pPr marL="0" marR="0" lvl="0" indent="0" defTabSz="914400" rtl="0" eaLnBrk="1" fontAlgn="auto" latinLnBrk="0" hangingPunct="1">
              <a:buClrTx/>
              <a:buSzTx/>
              <a:buFontTx/>
              <a:buNone/>
              <a:tabLst/>
              <a:defRPr/>
            </a:pPr>
            <a:endParaRPr kumimoji="0" lang="en-US" cap="none" normalizeH="0" noProof="0">
              <a:ln>
                <a:noFill/>
              </a:ln>
              <a:solidFill>
                <a:srgbClr val="000000"/>
              </a:solidFill>
              <a:effectLst/>
              <a:uLnTx/>
              <a:uFillTx/>
              <a:latin typeface="Aptos" panose="020B0004020202020204" pitchFamily="34" charset="0"/>
              <a:sym typeface=""/>
            </a:endParaRPr>
          </a:p>
          <a:p>
            <a:pPr marL="0" marR="0" lvl="0" indent="0" defTabSz="914400" rtl="0" eaLnBrk="1" fontAlgn="auto" latinLnBrk="0" hangingPunct="1">
              <a:buClrTx/>
              <a:buSzTx/>
              <a:buFontTx/>
              <a:buNone/>
              <a:tabLst/>
              <a:defRPr/>
            </a:pPr>
            <a:r>
              <a:rPr kumimoji="0" lang="en-US" cap="none" normalizeH="0" noProof="0">
                <a:ln>
                  <a:noFill/>
                </a:ln>
                <a:solidFill>
                  <a:srgbClr val="000000"/>
                </a:solidFill>
                <a:effectLst/>
                <a:uLnTx/>
                <a:uFillTx/>
                <a:latin typeface="Aptos" panose="020B0004020202020204" pitchFamily="34" charset="0"/>
                <a:sym typeface=""/>
              </a:rPr>
              <a:t>Agencies should do the following:</a:t>
            </a:r>
          </a:p>
          <a:p>
            <a:pPr marL="0" marR="0" lvl="0" indent="0" defTabSz="914400" rtl="0" eaLnBrk="1" fontAlgn="auto" latinLnBrk="0" hangingPunct="1">
              <a:buClrTx/>
              <a:buSzTx/>
              <a:buFontTx/>
              <a:buNone/>
              <a:tabLst/>
              <a:defRPr/>
            </a:pPr>
            <a:endParaRPr kumimoji="0" lang="en-US" cap="none" normalizeH="0" noProof="0">
              <a:ln>
                <a:noFill/>
              </a:ln>
              <a:solidFill>
                <a:srgbClr val="000000"/>
              </a:solidFill>
              <a:effectLst/>
              <a:uLnTx/>
              <a:uFillTx/>
              <a:latin typeface="Aptos" panose="020B0004020202020204" pitchFamily="34" charset="0"/>
              <a:sym typeface=""/>
            </a:endParaRPr>
          </a:p>
          <a:p>
            <a:pPr marL="0" marR="0" lvl="0" indent="0" defTabSz="914400" rtl="0" eaLnBrk="1" fontAlgn="auto" latinLnBrk="0" hangingPunct="1">
              <a:buClrTx/>
              <a:buSzTx/>
              <a:buFontTx/>
              <a:buNone/>
              <a:tabLst/>
              <a:defRPr/>
            </a:pPr>
            <a:r>
              <a:rPr kumimoji="0" lang="en-US" cap="none" normalizeH="0" noProof="0">
                <a:ln>
                  <a:noFill/>
                </a:ln>
                <a:solidFill>
                  <a:srgbClr val="000000"/>
                </a:solidFill>
                <a:effectLst/>
                <a:uLnTx/>
                <a:uFillTx/>
                <a:latin typeface="Aptos" panose="020B0004020202020204" pitchFamily="34" charset="0"/>
                <a:sym typeface=""/>
              </a:rPr>
              <a:t>Collect and track hate incident data.</a:t>
            </a:r>
          </a:p>
          <a:p>
            <a:pPr marL="0" marR="0" lvl="0" indent="0" defTabSz="914400" rtl="0" eaLnBrk="1" fontAlgn="auto" latinLnBrk="0" hangingPunct="1">
              <a:buClrTx/>
              <a:buSzTx/>
              <a:buFontTx/>
              <a:buNone/>
              <a:tabLst/>
              <a:defRPr/>
            </a:pPr>
            <a:endParaRPr kumimoji="0" lang="en-US" cap="none" normalizeH="0" noProof="0">
              <a:ln>
                <a:noFill/>
              </a:ln>
              <a:solidFill>
                <a:srgbClr val="000000"/>
              </a:solidFill>
              <a:effectLst/>
              <a:uLnTx/>
              <a:uFillTx/>
              <a:latin typeface="Aptos" panose="020B0004020202020204" pitchFamily="34" charset="0"/>
              <a:sym typeface=""/>
            </a:endParaRPr>
          </a:p>
          <a:p>
            <a:pPr marL="0" marR="0" lvl="0" indent="0" defTabSz="914400" rtl="0" eaLnBrk="1" fontAlgn="auto" latinLnBrk="0" hangingPunct="1">
              <a:buClrTx/>
              <a:buSzTx/>
              <a:buFontTx/>
              <a:buNone/>
              <a:tabLst/>
              <a:defRPr/>
            </a:pPr>
            <a:r>
              <a:rPr kumimoji="0" lang="en-US" cap="none" normalizeH="0" noProof="0">
                <a:ln>
                  <a:noFill/>
                </a:ln>
                <a:solidFill>
                  <a:srgbClr val="000000"/>
                </a:solidFill>
                <a:effectLst/>
                <a:uLnTx/>
                <a:uFillTx/>
                <a:latin typeface="Aptos" panose="020B0004020202020204" pitchFamily="34" charset="0"/>
                <a:sym typeface=""/>
              </a:rPr>
              <a:t>Maintain data and submit a monthly report on all hate crime occurrences (including digital or technology-based hate incidents) to the appropriate crime analysis center or central repository. </a:t>
            </a:r>
          </a:p>
          <a:p>
            <a:pPr marL="0" marR="0" lvl="0" indent="0" defTabSz="914400" rtl="0" eaLnBrk="1" fontAlgn="auto" latinLnBrk="0" hangingPunct="1">
              <a:buClrTx/>
              <a:buSzTx/>
              <a:buFontTx/>
              <a:buNone/>
              <a:tabLst/>
              <a:defRPr/>
            </a:pPr>
            <a:endParaRPr kumimoji="0" lang="en-US" cap="none" normalizeH="0" noProof="0">
              <a:ln>
                <a:noFill/>
              </a:ln>
              <a:solidFill>
                <a:srgbClr val="000000"/>
              </a:solidFill>
              <a:effectLst/>
              <a:uLnTx/>
              <a:uFillTx/>
              <a:latin typeface="Aptos" panose="020B0004020202020204" pitchFamily="34" charset="0"/>
              <a:sym typeface=""/>
            </a:endParaRPr>
          </a:p>
          <a:p>
            <a:pPr marL="0" marR="0" lvl="0" indent="0" defTabSz="914400" rtl="0" eaLnBrk="1" fontAlgn="auto" latinLnBrk="0" hangingPunct="1">
              <a:buClrTx/>
              <a:buSzTx/>
              <a:buFontTx/>
              <a:buNone/>
              <a:tabLst/>
              <a:defRPr/>
            </a:pPr>
            <a:r>
              <a:rPr kumimoji="0" lang="en-US" cap="none" normalizeH="0" noProof="0">
                <a:ln>
                  <a:noFill/>
                </a:ln>
                <a:solidFill>
                  <a:srgbClr val="000000"/>
                </a:solidFill>
                <a:effectLst/>
                <a:uLnTx/>
                <a:uFillTx/>
                <a:latin typeface="Aptos" panose="020B0004020202020204" pitchFamily="34" charset="0"/>
                <a:sym typeface=""/>
              </a:rPr>
              <a:t>This includes a monthly report to the FBI or other federal repository on all hate crime occurrences, in accordance with guidelines established pursuant to the federal Hate Crime Statistics Act.</a:t>
            </a:r>
          </a:p>
          <a:p>
            <a:pPr marL="0" marR="0" lvl="0" indent="0" defTabSz="914400" rtl="0" eaLnBrk="1" fontAlgn="auto" latinLnBrk="0" hangingPunct="1">
              <a:buClrTx/>
              <a:buSzTx/>
              <a:buFontTx/>
              <a:buNone/>
              <a:tabLst/>
              <a:defRPr/>
            </a:pPr>
            <a:endParaRPr kumimoji="0" lang="en-US" cap="none" normalizeH="0" noProof="0">
              <a:ln>
                <a:noFill/>
              </a:ln>
              <a:solidFill>
                <a:srgbClr val="000000"/>
              </a:solidFill>
              <a:effectLst/>
              <a:uLnTx/>
              <a:uFillTx/>
              <a:latin typeface="Aptos" panose="020B0004020202020204" pitchFamily="34" charset="0"/>
              <a:sym typeface=""/>
            </a:endParaRPr>
          </a:p>
          <a:p>
            <a:pPr marL="0" marR="0" lvl="0" indent="0" defTabSz="914400" rtl="0" eaLnBrk="1" fontAlgn="auto" latinLnBrk="0" hangingPunct="1">
              <a:buClrTx/>
              <a:buSzTx/>
              <a:buFontTx/>
              <a:buNone/>
              <a:tabLst/>
              <a:defRPr/>
            </a:pPr>
            <a:r>
              <a:rPr kumimoji="0" lang="en-US" cap="none" normalizeH="0" noProof="0">
                <a:ln>
                  <a:noFill/>
                </a:ln>
                <a:solidFill>
                  <a:srgbClr val="000000"/>
                </a:solidFill>
                <a:effectLst/>
                <a:uLnTx/>
                <a:uFillTx/>
                <a:latin typeface="Aptos" panose="020B0004020202020204" pitchFamily="34" charset="0"/>
                <a:sym typeface=""/>
              </a:rPr>
              <a:t>Share reports internally to inform agency employees of trending patterns in hate crimes and hate incidents.</a:t>
            </a:r>
          </a:p>
          <a:p>
            <a:endParaRPr lang="en-US" dirty="0">
              <a:solidFill>
                <a:srgbClr val="000000"/>
              </a:solidFill>
              <a:latin typeface="Aptos" panose="020B0004020202020204" pitchFamily="34" charset="0"/>
              <a:sym typeface=""/>
            </a:endParaRPr>
          </a:p>
        </p:txBody>
      </p:sp>
      <p:sp>
        <p:nvSpPr>
          <p:cNvPr id="4" name="Slide Number Placeholder 3">
            <a:extLst>
              <a:ext uri="{FF2B5EF4-FFF2-40B4-BE49-F238E27FC236}">
                <a16:creationId xmlns:a16="http://schemas.microsoft.com/office/drawing/2014/main" id="{BD5E11AD-2B2B-C6EF-1B02-6F75875726C7}"/>
              </a:ext>
            </a:extLst>
          </p:cNvPr>
          <p:cNvSpPr>
            <a:spLocks noGrp="1"/>
          </p:cNvSpPr>
          <p:nvPr>
            <p:ph type="sldNum" sz="quarter" idx="5"/>
          </p:nvPr>
        </p:nvSpPr>
        <p:spPr/>
        <p:txBody>
          <a:bodyPr/>
          <a:lstStyle/>
          <a:p>
            <a:fld id="{D5EFDD04-AEDE-4845-8D62-C52E4A48AECF}" type="slidenum">
              <a:rPr lang="en-US" smtClean="0"/>
              <a:t>80</a:t>
            </a:fld>
            <a:endParaRPr lang="en-US"/>
          </a:p>
        </p:txBody>
      </p:sp>
    </p:spTree>
    <p:extLst>
      <p:ext uri="{BB962C8B-B14F-4D97-AF65-F5344CB8AC3E}">
        <p14:creationId xmlns:p14="http://schemas.microsoft.com/office/powerpoint/2010/main" val="1514441240"/>
      </p:ext>
    </p:extLst>
  </p:cSld>
  <p:clrMapOvr>
    <a:masterClrMapping/>
  </p:clrMapOvr>
</p:notes>
</file>

<file path=ppt/notesSlides/notesSlide8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defTabSz="914400" rtl="0" eaLnBrk="1" fontAlgn="auto" latinLnBrk="0" hangingPunct="1">
              <a:buClrTx/>
              <a:buSzTx/>
              <a:buFontTx/>
              <a:buNone/>
              <a:tabLst/>
              <a:defRPr/>
            </a:pPr>
            <a:r>
              <a:rPr kumimoji="0" lang="en-US" cap="none" normalizeH="0" noProof="0">
                <a:ln>
                  <a:noFill/>
                </a:ln>
                <a:solidFill>
                  <a:srgbClr val="000000"/>
                </a:solidFill>
                <a:effectLst/>
                <a:uLnTx/>
                <a:uFillTx/>
                <a:latin typeface="Aptos" panose="020B0004020202020204" pitchFamily="34" charset="0"/>
                <a:sym typeface=""/>
              </a:rPr>
              <a:t>Make information, records, and statistics collected available to any appropriate agency and to the public, including in open data released on other crimes, subject to all confidentiality requirements otherwise imposed by law.</a:t>
            </a:r>
          </a:p>
          <a:p>
            <a:pPr marL="0" marR="0" lvl="0" indent="0" defTabSz="914400" rtl="0" eaLnBrk="1" fontAlgn="auto" latinLnBrk="0" hangingPunct="1">
              <a:buClrTx/>
              <a:buSzTx/>
              <a:buFontTx/>
              <a:buNone/>
              <a:tabLst/>
              <a:defRPr/>
            </a:pPr>
            <a:endParaRPr kumimoji="0" lang="en-US" cap="none" normalizeH="0" noProof="0">
              <a:ln>
                <a:noFill/>
              </a:ln>
              <a:solidFill>
                <a:srgbClr val="000000"/>
              </a:solidFill>
              <a:effectLst/>
              <a:uLnTx/>
              <a:uFillTx/>
              <a:latin typeface="Aptos" panose="020B0004020202020204" pitchFamily="34" charset="0"/>
              <a:sym typeface=""/>
            </a:endParaRPr>
          </a:p>
          <a:p>
            <a:pPr marL="0" marR="0" lvl="0" indent="0" defTabSz="914400" rtl="0" eaLnBrk="1" fontAlgn="auto" latinLnBrk="0" hangingPunct="1">
              <a:buClrTx/>
              <a:buSzTx/>
              <a:buFontTx/>
              <a:buNone/>
              <a:tabLst/>
              <a:defRPr/>
            </a:pPr>
            <a:r>
              <a:rPr kumimoji="0" lang="en-US" cap="none" normalizeH="0" noProof="0">
                <a:ln>
                  <a:noFill/>
                </a:ln>
                <a:solidFill>
                  <a:srgbClr val="000000"/>
                </a:solidFill>
                <a:effectLst/>
                <a:uLnTx/>
                <a:uFillTx/>
                <a:latin typeface="Aptos" panose="020B0004020202020204" pitchFamily="34" charset="0"/>
                <a:sym typeface=""/>
              </a:rPr>
              <a:t>Data may include hate incident and hate crime data and may pertain to physical or digital/technology-based hate crimes.</a:t>
            </a:r>
          </a:p>
          <a:p>
            <a:pPr marL="0" marR="0" lvl="0" indent="0" defTabSz="914400" rtl="0" eaLnBrk="1" fontAlgn="auto" latinLnBrk="0" hangingPunct="1">
              <a:buClrTx/>
              <a:buSzTx/>
              <a:buFontTx/>
              <a:buNone/>
              <a:tabLst/>
              <a:defRPr/>
            </a:pPr>
            <a:endParaRPr kumimoji="0" lang="en-US" cap="none" normalizeH="0" noProof="0">
              <a:ln>
                <a:noFill/>
              </a:ln>
              <a:solidFill>
                <a:srgbClr val="000000"/>
              </a:solidFill>
              <a:effectLst/>
              <a:uLnTx/>
              <a:uFillTx/>
              <a:latin typeface="Aptos" panose="020B0004020202020204" pitchFamily="34" charset="0"/>
              <a:sym typeface=""/>
            </a:endParaRPr>
          </a:p>
          <a:p>
            <a:pPr marL="0" marR="0" lvl="0" indent="0" defTabSz="914400" rtl="0" eaLnBrk="1" fontAlgn="auto" latinLnBrk="0" hangingPunct="1">
              <a:buClrTx/>
              <a:buSzTx/>
              <a:buFontTx/>
              <a:buNone/>
              <a:tabLst/>
              <a:defRPr/>
            </a:pPr>
            <a:r>
              <a:rPr kumimoji="0" lang="en-US" cap="none" normalizeH="0" noProof="0">
                <a:ln>
                  <a:noFill/>
                </a:ln>
                <a:solidFill>
                  <a:srgbClr val="000000"/>
                </a:solidFill>
                <a:effectLst/>
                <a:uLnTx/>
                <a:uFillTx/>
                <a:latin typeface="Aptos" panose="020B0004020202020204" pitchFamily="34" charset="0"/>
                <a:sym typeface=""/>
              </a:rPr>
              <a:t>Ensure data is analyzed for trends and risk assessment.</a:t>
            </a:r>
          </a:p>
          <a:p>
            <a:pPr marL="0" marR="0" lvl="0" indent="0" defTabSz="914400" rtl="0" eaLnBrk="1" fontAlgn="auto" latinLnBrk="0" hangingPunct="1">
              <a:buClrTx/>
              <a:buSzTx/>
              <a:buFontTx/>
              <a:buNone/>
              <a:tabLst/>
              <a:defRPr/>
            </a:pPr>
            <a:endParaRPr kumimoji="0" lang="en-US" cap="none" normalizeH="0" noProof="0">
              <a:ln>
                <a:noFill/>
              </a:ln>
              <a:solidFill>
                <a:srgbClr val="000000"/>
              </a:solidFill>
              <a:effectLst/>
              <a:uLnTx/>
              <a:uFillTx/>
              <a:latin typeface="Aptos" panose="020B0004020202020204" pitchFamily="34" charset="0"/>
              <a:sym typeface=""/>
            </a:endParaRPr>
          </a:p>
          <a:p>
            <a:pPr marL="0" marR="0" lvl="0" indent="0" defTabSz="914400" rtl="0" eaLnBrk="1" fontAlgn="auto" latinLnBrk="0" hangingPunct="1">
              <a:buClrTx/>
              <a:buSzTx/>
              <a:buFontTx/>
              <a:buNone/>
              <a:tabLst/>
              <a:defRPr/>
            </a:pPr>
            <a:r>
              <a:rPr kumimoji="0" lang="en-US" cap="none" normalizeH="0" noProof="0">
                <a:ln>
                  <a:noFill/>
                </a:ln>
                <a:solidFill>
                  <a:srgbClr val="000000"/>
                </a:solidFill>
                <a:effectLst/>
                <a:uLnTx/>
                <a:uFillTx/>
                <a:latin typeface="Aptos" panose="020B0004020202020204" pitchFamily="34" charset="0"/>
                <a:sym typeface=""/>
              </a:rPr>
              <a:t>Develop a tracking mechanism or add to an existing records management system (RMS) a function which allows personnel to indicate whether or not there is evidence that suggests the existence of a hate crime or incident prior to submitting documentation and as part of the review process.</a:t>
            </a:r>
          </a:p>
          <a:p>
            <a:endParaRPr lang="en-US" dirty="0">
              <a:solidFill>
                <a:srgbClr val="000000"/>
              </a:solidFill>
              <a:latin typeface="Aptos" panose="020B0004020202020204" pitchFamily="34" charset="0"/>
              <a:sym typeface=""/>
            </a:endParaRPr>
          </a:p>
        </p:txBody>
      </p:sp>
      <p:sp>
        <p:nvSpPr>
          <p:cNvPr id="4" name="Slide Number Placeholder 3"/>
          <p:cNvSpPr>
            <a:spLocks noGrp="1"/>
          </p:cNvSpPr>
          <p:nvPr>
            <p:ph type="sldNum" sz="quarter" idx="5"/>
          </p:nvPr>
        </p:nvSpPr>
        <p:spPr/>
        <p:txBody>
          <a:bodyPr/>
          <a:lstStyle/>
          <a:p>
            <a:fld id="{D5EFDD04-AEDE-4845-8D62-C52E4A48AECF}" type="slidenum">
              <a:rPr lang="en-US" smtClean="0"/>
              <a:t>81</a:t>
            </a:fld>
            <a:endParaRPr lang="en-US"/>
          </a:p>
        </p:txBody>
      </p:sp>
    </p:spTree>
    <p:extLst>
      <p:ext uri="{BB962C8B-B14F-4D97-AF65-F5344CB8AC3E}">
        <p14:creationId xmlns:p14="http://schemas.microsoft.com/office/powerpoint/2010/main" val="350460243"/>
      </p:ext>
    </p:extLst>
  </p:cSld>
  <p:clrMapOvr>
    <a:masterClrMapping/>
  </p:clrMapOvr>
</p:notes>
</file>

<file path=ppt/notesSlides/notesSlide8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defTabSz="914400" rtl="0" eaLnBrk="1" fontAlgn="auto" latinLnBrk="0" hangingPunct="1">
              <a:buClrTx/>
              <a:buSzTx/>
              <a:buFontTx/>
              <a:buNone/>
              <a:tabLst/>
              <a:defRPr/>
            </a:pPr>
            <a:r>
              <a:rPr lang="en-US" dirty="0">
                <a:solidFill>
                  <a:srgbClr val="000000"/>
                </a:solidFill>
                <a:latin typeface="Aptos" panose="020B0004020202020204" pitchFamily="34" charset="0"/>
                <a:sym typeface=""/>
              </a:rPr>
              <a:t>Types of people who commit hate crimes.</a:t>
            </a:r>
          </a:p>
          <a:p>
            <a:pPr marL="0" marR="0" lvl="0" indent="0" defTabSz="914400" rtl="0" eaLnBrk="1" fontAlgn="auto" latinLnBrk="0" hangingPunct="1">
              <a:buClrTx/>
              <a:buSzTx/>
              <a:buFontTx/>
              <a:buNone/>
              <a:tabLst/>
              <a:defRPr/>
            </a:pPr>
            <a:endParaRPr lang="en-US" dirty="0">
              <a:solidFill>
                <a:srgbClr val="000000"/>
              </a:solidFill>
              <a:latin typeface="Aptos" panose="020B0004020202020204" pitchFamily="34" charset="0"/>
              <a:sym typeface=""/>
            </a:endParaRPr>
          </a:p>
          <a:p>
            <a:pPr marL="0" marR="0" lvl="0" indent="0" defTabSz="914400" rtl="0" eaLnBrk="1" fontAlgn="auto" latinLnBrk="0" hangingPunct="1">
              <a:buClrTx/>
              <a:buSzTx/>
              <a:buFontTx/>
              <a:buNone/>
              <a:tabLst/>
              <a:defRPr/>
            </a:pPr>
            <a:r>
              <a:rPr lang="en-US" dirty="0">
                <a:solidFill>
                  <a:srgbClr val="000000"/>
                </a:solidFill>
                <a:latin typeface="Aptos" panose="020B0004020202020204" pitchFamily="34" charset="0"/>
                <a:sym typeface=""/>
              </a:rPr>
              <a:t>Hate gangs or hate groups.</a:t>
            </a:r>
          </a:p>
          <a:p>
            <a:pPr marL="0" marR="0" lvl="0" indent="0" defTabSz="914400" rtl="0" eaLnBrk="1" fontAlgn="auto" latinLnBrk="0" hangingPunct="1">
              <a:buClrTx/>
              <a:buSzTx/>
              <a:buFontTx/>
              <a:buNone/>
              <a:tabLst/>
              <a:defRPr/>
            </a:pPr>
            <a:r>
              <a:rPr lang="en-US" dirty="0">
                <a:solidFill>
                  <a:srgbClr val="000000"/>
                </a:solidFill>
                <a:latin typeface="Aptos" panose="020B0004020202020204" pitchFamily="34" charset="0"/>
                <a:sym typeface=""/>
              </a:rPr>
              <a:t>White supremacist groups are most recognizable.  </a:t>
            </a:r>
          </a:p>
          <a:p>
            <a:pPr marL="0" marR="0" lvl="0" indent="0" defTabSz="914400" rtl="0" eaLnBrk="1" fontAlgn="auto" latinLnBrk="0" hangingPunct="1">
              <a:buClrTx/>
              <a:buSzTx/>
              <a:buFontTx/>
              <a:buNone/>
              <a:tabLst/>
              <a:defRPr/>
            </a:pPr>
            <a:r>
              <a:rPr lang="en-US" dirty="0">
                <a:solidFill>
                  <a:srgbClr val="000000"/>
                </a:solidFill>
                <a:latin typeface="Aptos" panose="020B0004020202020204" pitchFamily="34" charset="0"/>
                <a:sym typeface=""/>
              </a:rPr>
              <a:t>They promote intolerance, are vocal, and create increased racial and religious tensions.</a:t>
            </a:r>
          </a:p>
          <a:p>
            <a:pPr marL="0" marR="0" lvl="0" indent="0" defTabSz="914400" rtl="0" eaLnBrk="1" fontAlgn="auto" latinLnBrk="0" hangingPunct="1">
              <a:buClrTx/>
              <a:buSzTx/>
              <a:buFontTx/>
              <a:buNone/>
              <a:tabLst/>
              <a:defRPr/>
            </a:pPr>
            <a:endParaRPr lang="en-US" dirty="0">
              <a:solidFill>
                <a:srgbClr val="000000"/>
              </a:solidFill>
              <a:latin typeface="Aptos" panose="020B0004020202020204" pitchFamily="34" charset="0"/>
              <a:sym typeface=""/>
            </a:endParaRPr>
          </a:p>
          <a:p>
            <a:pPr marL="0" marR="0" lvl="0" indent="0" defTabSz="914400" rtl="0" eaLnBrk="1" fontAlgn="auto" latinLnBrk="0" hangingPunct="1">
              <a:buClrTx/>
              <a:buSzTx/>
              <a:buFontTx/>
              <a:buNone/>
              <a:tabLst/>
              <a:defRPr/>
            </a:pPr>
            <a:r>
              <a:rPr lang="en-US" dirty="0">
                <a:solidFill>
                  <a:srgbClr val="000000"/>
                </a:solidFill>
                <a:latin typeface="Aptos" panose="020B0004020202020204" pitchFamily="34" charset="0"/>
                <a:sym typeface=""/>
              </a:rPr>
              <a:t>What should law enforcement do when there is a hate gang or hate group in the community? </a:t>
            </a:r>
          </a:p>
          <a:p>
            <a:pPr marL="0" marR="0" lvl="0" indent="0" defTabSz="914400" rtl="0" eaLnBrk="1" fontAlgn="auto" latinLnBrk="0" hangingPunct="1">
              <a:buClrTx/>
              <a:buSzTx/>
              <a:buFontTx/>
              <a:buNone/>
              <a:tabLst/>
              <a:defRPr/>
            </a:pPr>
            <a:endParaRPr lang="en-US" dirty="0">
              <a:solidFill>
                <a:srgbClr val="000000"/>
              </a:solidFill>
              <a:latin typeface="Aptos" panose="020B0004020202020204" pitchFamily="34" charset="0"/>
              <a:sym typeface=""/>
            </a:endParaRPr>
          </a:p>
          <a:p>
            <a:pPr marL="0" marR="0" lvl="0" indent="0" defTabSz="914400" rtl="0" eaLnBrk="1" fontAlgn="auto" latinLnBrk="0" hangingPunct="1">
              <a:buClrTx/>
              <a:buSzTx/>
              <a:buFontTx/>
              <a:buNone/>
              <a:tabLst/>
              <a:defRPr/>
            </a:pPr>
            <a:r>
              <a:rPr lang="en-US" dirty="0">
                <a:solidFill>
                  <a:srgbClr val="000000"/>
                </a:solidFill>
                <a:latin typeface="Aptos" panose="020B0004020202020204" pitchFamily="34" charset="0"/>
                <a:sym typeface=""/>
              </a:rPr>
              <a:t>Respect and Monitor.</a:t>
            </a:r>
          </a:p>
          <a:p>
            <a:pPr marL="0" marR="0" lvl="0" indent="0" defTabSz="914400" rtl="0" eaLnBrk="1" fontAlgn="auto" latinLnBrk="0" hangingPunct="1">
              <a:buClrTx/>
              <a:buSzTx/>
              <a:buFontTx/>
              <a:buNone/>
              <a:tabLst/>
              <a:defRPr/>
            </a:pPr>
            <a:endParaRPr lang="en-US" dirty="0">
              <a:solidFill>
                <a:srgbClr val="000000"/>
              </a:solidFill>
              <a:latin typeface="Aptos" panose="020B0004020202020204" pitchFamily="34" charset="0"/>
              <a:sym typeface=""/>
            </a:endParaRPr>
          </a:p>
          <a:p>
            <a:pPr marL="0" marR="0" lvl="0" indent="0" defTabSz="914400" rtl="0" eaLnBrk="1" fontAlgn="auto" latinLnBrk="0" hangingPunct="1">
              <a:buClrTx/>
              <a:buSzTx/>
              <a:buFontTx/>
              <a:buNone/>
              <a:tabLst/>
              <a:defRPr/>
            </a:pPr>
            <a:r>
              <a:rPr lang="en-US" dirty="0">
                <a:solidFill>
                  <a:srgbClr val="000000"/>
                </a:solidFill>
                <a:latin typeface="Aptos" panose="020B0004020202020204" pitchFamily="34" charset="0"/>
                <a:sym typeface=""/>
              </a:rPr>
              <a:t>The majority are individuals who may or may not belong to a hate group.</a:t>
            </a:r>
          </a:p>
          <a:p>
            <a:pPr marL="0" marR="0" lvl="0" indent="0" defTabSz="914400" rtl="0" eaLnBrk="1" fontAlgn="auto" latinLnBrk="0" hangingPunct="1">
              <a:buClrTx/>
              <a:buSzTx/>
              <a:buFontTx/>
              <a:buNone/>
              <a:tabLst/>
              <a:defRPr/>
            </a:pPr>
            <a:r>
              <a:rPr lang="en-US" dirty="0" err="1">
                <a:solidFill>
                  <a:srgbClr val="000000"/>
                </a:solidFill>
                <a:latin typeface="Aptos" panose="020B0004020202020204" pitchFamily="34" charset="0"/>
                <a:sym typeface=""/>
              </a:rPr>
              <a:t>Yjeu</a:t>
            </a:r>
            <a:r>
              <a:rPr lang="en-US" dirty="0">
                <a:solidFill>
                  <a:srgbClr val="000000"/>
                </a:solidFill>
                <a:latin typeface="Aptos" panose="020B0004020202020204" pitchFamily="34" charset="0"/>
                <a:sym typeface=""/>
              </a:rPr>
              <a:t> follow a similar ideology.</a:t>
            </a:r>
          </a:p>
          <a:p>
            <a:pPr marL="0" marR="0" lvl="0" indent="0" defTabSz="914400" rtl="0" eaLnBrk="1" fontAlgn="auto" latinLnBrk="0" hangingPunct="1">
              <a:buClrTx/>
              <a:buSzTx/>
              <a:buFontTx/>
              <a:buNone/>
              <a:tabLst/>
              <a:defRPr/>
            </a:pPr>
            <a:endParaRPr lang="en-US" dirty="0">
              <a:solidFill>
                <a:srgbClr val="000000"/>
              </a:solidFill>
              <a:latin typeface="Aptos" panose="020B0004020202020204" pitchFamily="34" charset="0"/>
              <a:sym typeface=""/>
            </a:endParaRPr>
          </a:p>
          <a:p>
            <a:pPr marL="0" marR="0" lvl="0" indent="0" defTabSz="914400" rtl="0" eaLnBrk="1" fontAlgn="auto" latinLnBrk="0" hangingPunct="1">
              <a:buClrTx/>
              <a:buSzTx/>
              <a:buFontTx/>
              <a:buNone/>
              <a:tabLst/>
              <a:defRPr/>
            </a:pPr>
            <a:r>
              <a:rPr lang="en-US" dirty="0">
                <a:solidFill>
                  <a:srgbClr val="000000"/>
                </a:solidFill>
                <a:latin typeface="Aptos" panose="020B0004020202020204" pitchFamily="34" charset="0"/>
                <a:sym typeface=""/>
              </a:rPr>
              <a:t>Most are thrill Seekers; vandals and youth mixed with alcohol.</a:t>
            </a:r>
          </a:p>
          <a:p>
            <a:pPr marL="0" marR="0" lvl="0" indent="0" defTabSz="914400" rtl="0" eaLnBrk="1" fontAlgn="auto" latinLnBrk="0" hangingPunct="1">
              <a:buClrTx/>
              <a:buSzTx/>
              <a:buFontTx/>
              <a:buNone/>
              <a:tabLst/>
              <a:defRPr/>
            </a:pPr>
            <a:endParaRPr lang="en-US" dirty="0">
              <a:solidFill>
                <a:srgbClr val="000000"/>
              </a:solidFill>
              <a:latin typeface="Aptos" panose="020B0004020202020204" pitchFamily="34" charset="0"/>
              <a:sym typeface=""/>
            </a:endParaRPr>
          </a:p>
          <a:p>
            <a:pPr marL="0" marR="0" lvl="0" indent="0" defTabSz="914400" rtl="0" eaLnBrk="1" fontAlgn="auto" latinLnBrk="0" hangingPunct="1">
              <a:buClrTx/>
              <a:buSzTx/>
              <a:buFontTx/>
              <a:buNone/>
              <a:tabLst/>
              <a:defRPr/>
            </a:pPr>
            <a:r>
              <a:rPr lang="en-US" dirty="0">
                <a:solidFill>
                  <a:srgbClr val="000000"/>
                </a:solidFill>
                <a:latin typeface="Aptos" panose="020B0004020202020204" pitchFamily="34" charset="0"/>
                <a:sym typeface=""/>
              </a:rPr>
              <a:t>Some will be people with a mission, a strong duty to push ideas.</a:t>
            </a:r>
          </a:p>
          <a:p>
            <a:pPr marL="0" marR="0" lvl="0" indent="0" defTabSz="914400" rtl="0" eaLnBrk="1" fontAlgn="auto" latinLnBrk="0" hangingPunct="1">
              <a:buClrTx/>
              <a:buSzTx/>
              <a:buFontTx/>
              <a:buNone/>
              <a:tabLst/>
              <a:defRPr/>
            </a:pPr>
            <a:endParaRPr lang="en-US" dirty="0">
              <a:solidFill>
                <a:srgbClr val="000000"/>
              </a:solidFill>
              <a:latin typeface="Aptos" panose="020B0004020202020204" pitchFamily="34" charset="0"/>
              <a:sym typeface=""/>
            </a:endParaRPr>
          </a:p>
          <a:p>
            <a:pPr marL="0" marR="0" lvl="0" indent="0" defTabSz="914400" rtl="0" eaLnBrk="1" fontAlgn="auto" latinLnBrk="0" hangingPunct="1">
              <a:buClrTx/>
              <a:buSzTx/>
              <a:buFontTx/>
              <a:buNone/>
              <a:tabLst/>
              <a:defRPr/>
            </a:pPr>
            <a:r>
              <a:rPr lang="en-US" dirty="0">
                <a:solidFill>
                  <a:srgbClr val="000000"/>
                </a:solidFill>
                <a:latin typeface="Aptos" panose="020B0004020202020204" pitchFamily="34" charset="0"/>
                <a:sym typeface=""/>
              </a:rPr>
              <a:t>Others think they are saving the world, such as people experiencing negative change. We hear, "Mexicans are stealing our jobs.</a:t>
            </a:r>
          </a:p>
          <a:p>
            <a:pPr marL="0" marR="0" lvl="0" indent="0" defTabSz="914400" rtl="0" eaLnBrk="1" fontAlgn="auto" latinLnBrk="0" hangingPunct="1">
              <a:buClrTx/>
              <a:buSzTx/>
              <a:buFontTx/>
              <a:buNone/>
              <a:tabLst/>
              <a:defRPr/>
            </a:pPr>
            <a:endParaRPr lang="en-US" dirty="0">
              <a:solidFill>
                <a:srgbClr val="000000"/>
              </a:solidFill>
              <a:latin typeface="Aptos" panose="020B0004020202020204" pitchFamily="34" charset="0"/>
              <a:sym typeface=""/>
            </a:endParaRPr>
          </a:p>
          <a:p>
            <a:pPr marL="0" marR="0" lvl="0" indent="0" defTabSz="914400" rtl="0" eaLnBrk="1" fontAlgn="auto" latinLnBrk="0" hangingPunct="1">
              <a:buClrTx/>
              <a:buSzTx/>
              <a:buFontTx/>
              <a:buNone/>
              <a:tabLst/>
              <a:defRPr/>
            </a:pPr>
            <a:r>
              <a:rPr lang="en-US" dirty="0">
                <a:solidFill>
                  <a:srgbClr val="000000"/>
                </a:solidFill>
                <a:latin typeface="Aptos" panose="020B0004020202020204" pitchFamily="34" charset="0"/>
                <a:sym typeface=""/>
              </a:rPr>
              <a:t>And then there are Conflicted Offenders (Native vs. “half breed”).</a:t>
            </a:r>
          </a:p>
          <a:p>
            <a:pPr marL="0" marR="0" lvl="0" indent="0" defTabSz="914400" rtl="0" eaLnBrk="1" fontAlgn="auto" latinLnBrk="0" hangingPunct="1">
              <a:buClrTx/>
              <a:buSzTx/>
              <a:buFontTx/>
              <a:buNone/>
              <a:tabLst/>
              <a:defRPr/>
            </a:pPr>
            <a:endParaRPr lang="en-US" dirty="0">
              <a:solidFill>
                <a:srgbClr val="000000"/>
              </a:solidFill>
              <a:latin typeface="Aptos" panose="020B0004020202020204" pitchFamily="34" charset="0"/>
              <a:sym typeface=""/>
            </a:endParaRPr>
          </a:p>
          <a:p>
            <a:pPr marL="0" marR="0" lvl="0" indent="0" defTabSz="914400" rtl="0" eaLnBrk="1" fontAlgn="auto" latinLnBrk="0" hangingPunct="1">
              <a:buClrTx/>
              <a:buSzTx/>
              <a:buFontTx/>
              <a:buNone/>
              <a:tabLst/>
              <a:defRPr/>
            </a:pPr>
            <a:endParaRPr lang="en-US" dirty="0">
              <a:solidFill>
                <a:srgbClr val="000000"/>
              </a:solidFill>
              <a:latin typeface="Aptos" panose="020B0004020202020204" pitchFamily="34" charset="0"/>
              <a:sym typeface=""/>
            </a:endParaRPr>
          </a:p>
          <a:p>
            <a:endParaRPr lang="en-US" dirty="0">
              <a:solidFill>
                <a:srgbClr val="000000"/>
              </a:solidFill>
              <a:latin typeface="Aptos" panose="020B0004020202020204" pitchFamily="34" charset="0"/>
              <a:sym typeface=""/>
            </a:endParaRPr>
          </a:p>
        </p:txBody>
      </p:sp>
      <p:sp>
        <p:nvSpPr>
          <p:cNvPr id="4" name="Slide Number Placeholder 3"/>
          <p:cNvSpPr>
            <a:spLocks noGrp="1"/>
          </p:cNvSpPr>
          <p:nvPr>
            <p:ph type="sldNum" sz="quarter" idx="5"/>
          </p:nvPr>
        </p:nvSpPr>
        <p:spPr/>
        <p:txBody>
          <a:bodyPr/>
          <a:lstStyle/>
          <a:p>
            <a:fld id="{D5EFDD04-AEDE-4845-8D62-C52E4A48AECF}" type="slidenum">
              <a:rPr lang="en-US" smtClean="0"/>
              <a:t>82</a:t>
            </a:fld>
            <a:endParaRPr lang="en-US"/>
          </a:p>
        </p:txBody>
      </p:sp>
    </p:spTree>
    <p:extLst>
      <p:ext uri="{BB962C8B-B14F-4D97-AF65-F5344CB8AC3E}">
        <p14:creationId xmlns:p14="http://schemas.microsoft.com/office/powerpoint/2010/main" val="170786518"/>
      </p:ext>
    </p:extLst>
  </p:cSld>
  <p:clrMapOvr>
    <a:masterClrMapping/>
  </p:clrMapOvr>
</p:notes>
</file>

<file path=ppt/notesSlides/notesSlide8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58DBC0A-EDE3-34AC-C65F-45B255CA66D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F34D045-B4B2-D8F1-CE14-D586B1CD27C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9F22946-CEB4-B874-B42E-F32D7E9BB1B0}"/>
              </a:ext>
            </a:extLst>
          </p:cNvPr>
          <p:cNvSpPr>
            <a:spLocks noGrp="1"/>
          </p:cNvSpPr>
          <p:nvPr>
            <p:ph type="body" idx="1"/>
          </p:nvPr>
        </p:nvSpPr>
        <p:spPr/>
        <p:txBody>
          <a:bodyPr/>
          <a:lstStyle/>
          <a:p>
            <a:pPr marL="0" marR="0" lvl="0" indent="0" defTabSz="914400" rtl="0" eaLnBrk="1" fontAlgn="auto" latinLnBrk="0" hangingPunct="1">
              <a:buClrTx/>
              <a:buSzTx/>
              <a:buFontTx/>
              <a:buNone/>
              <a:tabLst/>
              <a:defRPr/>
            </a:pPr>
            <a:r>
              <a:rPr kumimoji="0" lang="en-US" cap="none" normalizeH="0" noProof="0">
                <a:ln>
                  <a:noFill/>
                </a:ln>
                <a:solidFill>
                  <a:srgbClr val="000000"/>
                </a:solidFill>
                <a:effectLst/>
                <a:uLnTx/>
                <a:uFillTx/>
                <a:latin typeface="Aptos" panose="020B0004020202020204" pitchFamily="34" charset="0"/>
                <a:sym typeface=""/>
              </a:rPr>
              <a:t>Anticipating trends in hate-motivated offenses</a:t>
            </a:r>
          </a:p>
          <a:p>
            <a:pPr marL="0" marR="0" lvl="0" indent="0" defTabSz="914400" rtl="0" eaLnBrk="1" fontAlgn="auto" latinLnBrk="0" hangingPunct="1">
              <a:buClrTx/>
              <a:buSzTx/>
              <a:buFontTx/>
              <a:buNone/>
              <a:tabLst/>
              <a:defRPr/>
            </a:pPr>
            <a:endParaRPr kumimoji="0" lang="en-US" cap="none" normalizeH="0" noProof="0">
              <a:ln>
                <a:noFill/>
              </a:ln>
              <a:solidFill>
                <a:srgbClr val="000000"/>
              </a:solidFill>
              <a:effectLst/>
              <a:uLnTx/>
              <a:uFillTx/>
              <a:latin typeface="Aptos" panose="020B0004020202020204" pitchFamily="34" charset="0"/>
              <a:sym typeface=""/>
            </a:endParaRPr>
          </a:p>
          <a:p>
            <a:pPr marL="0" marR="0" lvl="0" indent="0" defTabSz="914400" rtl="0" eaLnBrk="1" fontAlgn="auto" latinLnBrk="0" hangingPunct="1">
              <a:buClrTx/>
              <a:buSzTx/>
              <a:buFontTx/>
              <a:buNone/>
              <a:tabLst/>
              <a:defRPr/>
            </a:pPr>
            <a:r>
              <a:rPr kumimoji="0" lang="en-US" cap="none" normalizeH="0" noProof="0">
                <a:ln>
                  <a:noFill/>
                </a:ln>
                <a:solidFill>
                  <a:srgbClr val="000000"/>
                </a:solidFill>
                <a:effectLst/>
                <a:uLnTx/>
                <a:uFillTx/>
                <a:latin typeface="Aptos" panose="020B0004020202020204" pitchFamily="34" charset="0"/>
                <a:sym typeface=""/>
              </a:rPr>
              <a:t>Crimes motivated by hatred will continue to be part of our society.</a:t>
            </a:r>
          </a:p>
          <a:p>
            <a:pPr marL="0" marR="0" lvl="0" indent="0" defTabSz="914400" rtl="0" eaLnBrk="1" fontAlgn="auto" latinLnBrk="0" hangingPunct="1">
              <a:buClrTx/>
              <a:buSzTx/>
              <a:buFontTx/>
              <a:buNone/>
              <a:tabLst/>
              <a:defRPr/>
            </a:pPr>
            <a:endParaRPr kumimoji="0" lang="en-US" cap="none" normalizeH="0" noProof="0">
              <a:ln>
                <a:noFill/>
              </a:ln>
              <a:solidFill>
                <a:srgbClr val="000000"/>
              </a:solidFill>
              <a:effectLst/>
              <a:uLnTx/>
              <a:uFillTx/>
              <a:latin typeface="Aptos" panose="020B0004020202020204" pitchFamily="34" charset="0"/>
              <a:sym typeface=""/>
            </a:endParaRPr>
          </a:p>
          <a:p>
            <a:pPr marL="0" marR="0" lvl="0" indent="0" defTabSz="914400" rtl="0" eaLnBrk="1" fontAlgn="auto" latinLnBrk="0" hangingPunct="1">
              <a:buClrTx/>
              <a:buSzTx/>
              <a:buFontTx/>
              <a:buNone/>
              <a:tabLst/>
              <a:defRPr/>
            </a:pPr>
            <a:r>
              <a:rPr kumimoji="0" lang="en-US" cap="none" normalizeH="0" noProof="0">
                <a:ln>
                  <a:noFill/>
                </a:ln>
                <a:solidFill>
                  <a:srgbClr val="000000"/>
                </a:solidFill>
                <a:effectLst/>
                <a:uLnTx/>
                <a:uFillTx/>
                <a:latin typeface="Aptos" panose="020B0004020202020204" pitchFamily="34" charset="0"/>
                <a:sym typeface=""/>
              </a:rPr>
              <a:t>We need to be vigilant when it comes to hate crimes ever increasing.</a:t>
            </a:r>
          </a:p>
          <a:p>
            <a:pPr marL="0" marR="0" lvl="0" indent="0" defTabSz="914400" rtl="0" eaLnBrk="1" fontAlgn="auto" latinLnBrk="0" hangingPunct="1">
              <a:buClrTx/>
              <a:buSzTx/>
              <a:buFontTx/>
              <a:buNone/>
              <a:tabLst/>
              <a:defRPr/>
            </a:pPr>
            <a:endParaRPr kumimoji="0" lang="en-US" cap="none" normalizeH="0" noProof="0">
              <a:ln>
                <a:noFill/>
              </a:ln>
              <a:solidFill>
                <a:srgbClr val="000000"/>
              </a:solidFill>
              <a:effectLst/>
              <a:uLnTx/>
              <a:uFillTx/>
              <a:latin typeface="Aptos" panose="020B0004020202020204" pitchFamily="34" charset="0"/>
              <a:sym typeface=""/>
            </a:endParaRPr>
          </a:p>
          <a:p>
            <a:pPr marL="0" marR="0" lvl="0" indent="0" defTabSz="914400" rtl="0" eaLnBrk="1" fontAlgn="auto" latinLnBrk="0" hangingPunct="1">
              <a:buClrTx/>
              <a:buSzTx/>
              <a:buFontTx/>
              <a:buNone/>
              <a:tabLst/>
              <a:defRPr/>
            </a:pPr>
            <a:r>
              <a:rPr kumimoji="0" lang="en-US" cap="none" normalizeH="0" noProof="0">
                <a:ln>
                  <a:noFill/>
                </a:ln>
                <a:solidFill>
                  <a:srgbClr val="000000"/>
                </a:solidFill>
                <a:effectLst/>
                <a:uLnTx/>
                <a:uFillTx/>
                <a:latin typeface="Aptos" panose="020B0004020202020204" pitchFamily="34" charset="0"/>
                <a:sym typeface=""/>
              </a:rPr>
              <a:t>Depending on the current social and political climate, the occurrence of hate crimes rises and falls.</a:t>
            </a:r>
          </a:p>
          <a:p>
            <a:pPr marL="0" marR="0" lvl="0" indent="0" defTabSz="914400" rtl="0" eaLnBrk="1" fontAlgn="auto" latinLnBrk="0" hangingPunct="1">
              <a:buClrTx/>
              <a:buSzTx/>
              <a:buFontTx/>
              <a:buNone/>
              <a:tabLst/>
              <a:defRPr/>
            </a:pPr>
            <a:endParaRPr kumimoji="0" lang="en-US" cap="none" normalizeH="0" noProof="0">
              <a:ln>
                <a:noFill/>
              </a:ln>
              <a:solidFill>
                <a:srgbClr val="000000"/>
              </a:solidFill>
              <a:effectLst/>
              <a:uLnTx/>
              <a:uFillTx/>
              <a:latin typeface="Aptos" panose="020B0004020202020204" pitchFamily="34" charset="0"/>
              <a:sym typeface=""/>
            </a:endParaRPr>
          </a:p>
          <a:p>
            <a:endParaRPr lang="en-US" dirty="0">
              <a:solidFill>
                <a:srgbClr val="000000"/>
              </a:solidFill>
              <a:latin typeface="Aptos" panose="020B0004020202020204" pitchFamily="34" charset="0"/>
              <a:sym typeface=""/>
            </a:endParaRPr>
          </a:p>
        </p:txBody>
      </p:sp>
      <p:sp>
        <p:nvSpPr>
          <p:cNvPr id="4" name="Slide Number Placeholder 3">
            <a:extLst>
              <a:ext uri="{FF2B5EF4-FFF2-40B4-BE49-F238E27FC236}">
                <a16:creationId xmlns:a16="http://schemas.microsoft.com/office/drawing/2014/main" id="{EE8A49E9-ED66-0911-1B3E-2D27A84B6C02}"/>
              </a:ext>
            </a:extLst>
          </p:cNvPr>
          <p:cNvSpPr>
            <a:spLocks noGrp="1"/>
          </p:cNvSpPr>
          <p:nvPr>
            <p:ph type="sldNum" sz="quarter" idx="5"/>
          </p:nvPr>
        </p:nvSpPr>
        <p:spPr/>
        <p:txBody>
          <a:bodyPr/>
          <a:lstStyle/>
          <a:p>
            <a:fld id="{D5EFDD04-AEDE-4845-8D62-C52E4A48AECF}" type="slidenum">
              <a:rPr lang="en-US" smtClean="0"/>
              <a:t>83</a:t>
            </a:fld>
            <a:endParaRPr lang="en-US"/>
          </a:p>
        </p:txBody>
      </p:sp>
    </p:spTree>
    <p:extLst>
      <p:ext uri="{BB962C8B-B14F-4D97-AF65-F5344CB8AC3E}">
        <p14:creationId xmlns:p14="http://schemas.microsoft.com/office/powerpoint/2010/main" val="3035895421"/>
      </p:ext>
    </p:extLst>
  </p:cSld>
  <p:clrMapOvr>
    <a:masterClrMapping/>
  </p:clrMapOvr>
</p:notes>
</file>

<file path=ppt/notesSlides/notesSlide8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defTabSz="914400" rtl="0" eaLnBrk="1" fontAlgn="auto" latinLnBrk="0" hangingPunct="1">
              <a:buClrTx/>
              <a:buSzTx/>
              <a:buFontTx/>
              <a:buNone/>
              <a:tabLst/>
              <a:defRPr/>
            </a:pPr>
            <a:r>
              <a:rPr lang="en-US">
                <a:solidFill>
                  <a:srgbClr val="000000"/>
                </a:solidFill>
                <a:latin typeface="Aptos" panose="020B0004020202020204" pitchFamily="34" charset="0"/>
                <a:sym typeface=""/>
              </a:rPr>
              <a:t>Anticipating trends in hate-motivated offenses.</a:t>
            </a:r>
          </a:p>
          <a:p>
            <a:pPr marL="0" marR="0" lvl="0" indent="0" defTabSz="914400" rtl="0" eaLnBrk="1" fontAlgn="auto" latinLnBrk="0" hangingPunct="1">
              <a:buClrTx/>
              <a:buSzTx/>
              <a:buFontTx/>
              <a:buNone/>
              <a:tabLst/>
              <a:defRPr/>
            </a:pPr>
            <a:endParaRPr lang="en-US">
              <a:solidFill>
                <a:srgbClr val="000000"/>
              </a:solidFill>
              <a:latin typeface="Aptos" panose="020B0004020202020204" pitchFamily="34" charset="0"/>
              <a:sym typeface=""/>
            </a:endParaRPr>
          </a:p>
          <a:p>
            <a:pPr marL="0" marR="0" lvl="0" indent="0" defTabSz="914400" rtl="0" eaLnBrk="1" fontAlgn="auto" latinLnBrk="0" hangingPunct="1">
              <a:buClrTx/>
              <a:buSzTx/>
              <a:buFontTx/>
              <a:buNone/>
              <a:tabLst/>
              <a:defRPr/>
            </a:pPr>
            <a:r>
              <a:rPr lang="en-US">
                <a:solidFill>
                  <a:srgbClr val="000000"/>
                </a:solidFill>
                <a:latin typeface="Aptos" panose="020B0004020202020204" pitchFamily="34" charset="0"/>
                <a:sym typeface=""/>
              </a:rPr>
              <a:t>Practices for officers/agencies and hate crimes:</a:t>
            </a:r>
          </a:p>
          <a:p>
            <a:pPr marL="0" marR="0" lvl="0" indent="0" defTabSz="914400" rtl="0" eaLnBrk="1" fontAlgn="auto" latinLnBrk="0" hangingPunct="1">
              <a:buClrTx/>
              <a:buSzTx/>
              <a:buFontTx/>
              <a:buNone/>
              <a:tabLst/>
              <a:defRPr/>
            </a:pPr>
            <a:r>
              <a:rPr lang="en-US">
                <a:solidFill>
                  <a:srgbClr val="000000"/>
                </a:solidFill>
                <a:latin typeface="Aptos" panose="020B0004020202020204" pitchFamily="34" charset="0"/>
                <a:sym typeface=""/>
              </a:rPr>
              <a:t>Establish written policy.</a:t>
            </a:r>
          </a:p>
          <a:p>
            <a:pPr marL="0" marR="0" lvl="0" indent="0" defTabSz="914400" rtl="0" eaLnBrk="1" fontAlgn="auto" latinLnBrk="0" hangingPunct="1">
              <a:buClrTx/>
              <a:buSzTx/>
              <a:buFontTx/>
              <a:buNone/>
              <a:tabLst/>
              <a:defRPr/>
            </a:pPr>
            <a:endParaRPr lang="en-US">
              <a:solidFill>
                <a:srgbClr val="000000"/>
              </a:solidFill>
              <a:latin typeface="Aptos" panose="020B0004020202020204" pitchFamily="34" charset="0"/>
              <a:sym typeface=""/>
            </a:endParaRPr>
          </a:p>
          <a:p>
            <a:pPr marL="0" marR="0" lvl="0" indent="0" defTabSz="914400" rtl="0" eaLnBrk="1" fontAlgn="auto" latinLnBrk="0" hangingPunct="1">
              <a:buClrTx/>
              <a:buSzTx/>
              <a:buFontTx/>
              <a:buNone/>
              <a:tabLst/>
              <a:defRPr/>
            </a:pPr>
            <a:r>
              <a:rPr lang="en-US">
                <a:solidFill>
                  <a:srgbClr val="000000"/>
                </a:solidFill>
                <a:latin typeface="Aptos" panose="020B0004020202020204" pitchFamily="34" charset="0"/>
                <a:sym typeface=""/>
              </a:rPr>
              <a:t>Project empathy and respect.</a:t>
            </a:r>
          </a:p>
          <a:p>
            <a:pPr marL="0" marR="0" lvl="0" indent="0" defTabSz="914400" rtl="0" eaLnBrk="1" fontAlgn="auto" latinLnBrk="0" hangingPunct="1">
              <a:buClrTx/>
              <a:buSzTx/>
              <a:buFontTx/>
              <a:buNone/>
              <a:tabLst/>
              <a:defRPr/>
            </a:pPr>
            <a:endParaRPr lang="en-US">
              <a:solidFill>
                <a:srgbClr val="000000"/>
              </a:solidFill>
              <a:latin typeface="Aptos" panose="020B0004020202020204" pitchFamily="34" charset="0"/>
              <a:sym typeface=""/>
            </a:endParaRPr>
          </a:p>
          <a:p>
            <a:pPr marL="0" marR="0" lvl="0" indent="0" defTabSz="914400" rtl="0" eaLnBrk="1" fontAlgn="auto" latinLnBrk="0" hangingPunct="1">
              <a:buClrTx/>
              <a:buSzTx/>
              <a:buFontTx/>
              <a:buNone/>
              <a:tabLst/>
              <a:defRPr/>
            </a:pPr>
            <a:r>
              <a:rPr lang="en-US">
                <a:solidFill>
                  <a:srgbClr val="000000"/>
                </a:solidFill>
                <a:latin typeface="Aptos" panose="020B0004020202020204" pitchFamily="34" charset="0"/>
                <a:sym typeface=""/>
              </a:rPr>
              <a:t>Take your investigation seriously; hate crimes should have a certain level of priority.</a:t>
            </a:r>
          </a:p>
          <a:p>
            <a:pPr marL="0" marR="0" lvl="0" indent="0" defTabSz="914400" rtl="0" eaLnBrk="1" fontAlgn="auto" latinLnBrk="0" hangingPunct="1">
              <a:buClrTx/>
              <a:buSzTx/>
              <a:buFontTx/>
              <a:buNone/>
              <a:tabLst/>
              <a:defRPr/>
            </a:pPr>
            <a:endParaRPr lang="en-US">
              <a:solidFill>
                <a:srgbClr val="000000"/>
              </a:solidFill>
              <a:latin typeface="Aptos" panose="020B0004020202020204" pitchFamily="34" charset="0"/>
              <a:sym typeface=""/>
            </a:endParaRPr>
          </a:p>
          <a:p>
            <a:pPr marL="0" marR="0" lvl="0" indent="0" defTabSz="914400" rtl="0" eaLnBrk="1" fontAlgn="auto" latinLnBrk="0" hangingPunct="1">
              <a:buClrTx/>
              <a:buSzTx/>
              <a:buFontTx/>
              <a:buNone/>
              <a:tabLst/>
              <a:defRPr/>
            </a:pPr>
            <a:r>
              <a:rPr lang="en-US">
                <a:solidFill>
                  <a:srgbClr val="000000"/>
                </a:solidFill>
                <a:latin typeface="Aptos" panose="020B0004020202020204" pitchFamily="34" charset="0"/>
                <a:sym typeface=""/>
              </a:rPr>
              <a:t>Document in great detail the evidence contributing to the hate crimes designation.</a:t>
            </a:r>
          </a:p>
          <a:p>
            <a:pPr marL="0" marR="0" lvl="0" indent="0" defTabSz="914400" rtl="0" eaLnBrk="1" fontAlgn="auto" latinLnBrk="0" hangingPunct="1">
              <a:buClrTx/>
              <a:buSzTx/>
              <a:buFontTx/>
              <a:buNone/>
              <a:tabLst/>
              <a:defRPr/>
            </a:pPr>
            <a:endParaRPr lang="en-US">
              <a:solidFill>
                <a:srgbClr val="000000"/>
              </a:solidFill>
              <a:latin typeface="Aptos" panose="020B0004020202020204" pitchFamily="34" charset="0"/>
              <a:sym typeface=""/>
            </a:endParaRPr>
          </a:p>
          <a:p>
            <a:pPr marL="0" marR="0" lvl="0" indent="0" defTabSz="914400" rtl="0" eaLnBrk="1" fontAlgn="auto" latinLnBrk="0" hangingPunct="1">
              <a:buClrTx/>
              <a:buSzTx/>
              <a:buFontTx/>
              <a:buNone/>
              <a:tabLst/>
              <a:defRPr/>
            </a:pPr>
            <a:r>
              <a:rPr lang="en-US">
                <a:solidFill>
                  <a:srgbClr val="000000"/>
                </a:solidFill>
                <a:latin typeface="Aptos" panose="020B0004020202020204" pitchFamily="34" charset="0"/>
                <a:sym typeface=""/>
              </a:rPr>
              <a:t>Communicate frequently with victims.</a:t>
            </a:r>
          </a:p>
          <a:p>
            <a:pPr marL="0" marR="0" lvl="0" indent="0" defTabSz="914400" rtl="0" eaLnBrk="1" fontAlgn="auto" latinLnBrk="0" hangingPunct="1">
              <a:buClrTx/>
              <a:buSzTx/>
              <a:buFontTx/>
              <a:buNone/>
              <a:tabLst/>
              <a:defRPr/>
            </a:pPr>
            <a:endParaRPr lang="en-US">
              <a:solidFill>
                <a:srgbClr val="000000"/>
              </a:solidFill>
              <a:latin typeface="Aptos" panose="020B0004020202020204" pitchFamily="34" charset="0"/>
              <a:sym typeface=""/>
            </a:endParaRPr>
          </a:p>
          <a:p>
            <a:pPr marL="0" marR="0" lvl="0" indent="0" defTabSz="914400" rtl="0" eaLnBrk="1" fontAlgn="auto" latinLnBrk="0" hangingPunct="1">
              <a:buClrTx/>
              <a:buSzTx/>
              <a:buFontTx/>
              <a:buNone/>
              <a:tabLst/>
              <a:defRPr/>
            </a:pPr>
            <a:r>
              <a:rPr lang="en-US">
                <a:solidFill>
                  <a:srgbClr val="000000"/>
                </a:solidFill>
                <a:latin typeface="Aptos" panose="020B0004020202020204" pitchFamily="34" charset="0"/>
                <a:sym typeface=""/>
              </a:rPr>
              <a:t>Communicate with the DA’s office.</a:t>
            </a:r>
          </a:p>
          <a:p>
            <a:pPr marL="0" marR="0" lvl="0" indent="0" defTabSz="914400" rtl="0" eaLnBrk="1" fontAlgn="auto" latinLnBrk="0" hangingPunct="1">
              <a:buClrTx/>
              <a:buSzTx/>
              <a:buFontTx/>
              <a:buNone/>
              <a:tabLst/>
              <a:defRPr/>
            </a:pPr>
            <a:endParaRPr lang="en-US">
              <a:solidFill>
                <a:srgbClr val="000000"/>
              </a:solidFill>
              <a:latin typeface="Aptos" panose="020B0004020202020204" pitchFamily="34" charset="0"/>
              <a:sym typeface=""/>
            </a:endParaRPr>
          </a:p>
          <a:p>
            <a:pPr marL="0" marR="0" lvl="0" indent="0" defTabSz="914400" rtl="0" eaLnBrk="1" fontAlgn="auto" latinLnBrk="0" hangingPunct="1">
              <a:buClrTx/>
              <a:buSzTx/>
              <a:buFontTx/>
              <a:buNone/>
              <a:tabLst/>
              <a:defRPr/>
            </a:pPr>
            <a:r>
              <a:rPr lang="en-US">
                <a:solidFill>
                  <a:srgbClr val="000000"/>
                </a:solidFill>
                <a:latin typeface="Aptos" panose="020B0004020202020204" pitchFamily="34" charset="0"/>
                <a:sym typeface=""/>
              </a:rPr>
              <a:t>Communicate with the media.</a:t>
            </a:r>
          </a:p>
          <a:p>
            <a:pPr marL="0" marR="0" lvl="0" indent="0" defTabSz="914400" rtl="0" eaLnBrk="1" fontAlgn="auto" latinLnBrk="0" hangingPunct="1">
              <a:buClrTx/>
              <a:buSzTx/>
              <a:buFontTx/>
              <a:buNone/>
              <a:tabLst/>
              <a:defRPr/>
            </a:pPr>
            <a:endParaRPr lang="en-US">
              <a:solidFill>
                <a:srgbClr val="000000"/>
              </a:solidFill>
              <a:latin typeface="Aptos" panose="020B0004020202020204" pitchFamily="34" charset="0"/>
              <a:sym typeface=""/>
            </a:endParaRPr>
          </a:p>
          <a:p>
            <a:pPr marL="0" marR="0" lvl="0" indent="0" defTabSz="914400" rtl="0" eaLnBrk="1" fontAlgn="auto" latinLnBrk="0" hangingPunct="1">
              <a:buClrTx/>
              <a:buSzTx/>
              <a:buFontTx/>
              <a:buNone/>
              <a:tabLst/>
              <a:defRPr/>
            </a:pPr>
            <a:r>
              <a:rPr lang="en-US">
                <a:solidFill>
                  <a:srgbClr val="000000"/>
                </a:solidFill>
                <a:latin typeface="Aptos" panose="020B0004020202020204" pitchFamily="34" charset="0"/>
                <a:sym typeface=""/>
              </a:rPr>
              <a:t>And communicate with other jurisdictions.</a:t>
            </a:r>
          </a:p>
          <a:p>
            <a:endParaRPr lang="en-US" dirty="0">
              <a:solidFill>
                <a:srgbClr val="000000"/>
              </a:solidFill>
              <a:latin typeface="Aptos" panose="020B0004020202020204" pitchFamily="34" charset="0"/>
              <a:sym typeface=""/>
            </a:endParaRPr>
          </a:p>
        </p:txBody>
      </p:sp>
      <p:sp>
        <p:nvSpPr>
          <p:cNvPr id="4" name="Slide Number Placeholder 3"/>
          <p:cNvSpPr>
            <a:spLocks noGrp="1"/>
          </p:cNvSpPr>
          <p:nvPr>
            <p:ph type="sldNum" sz="quarter" idx="5"/>
          </p:nvPr>
        </p:nvSpPr>
        <p:spPr/>
        <p:txBody>
          <a:bodyPr/>
          <a:lstStyle/>
          <a:p>
            <a:fld id="{D5EFDD04-AEDE-4845-8D62-C52E4A48AECF}" type="slidenum">
              <a:rPr lang="en-US" smtClean="0"/>
              <a:t>84</a:t>
            </a:fld>
            <a:endParaRPr lang="en-US"/>
          </a:p>
        </p:txBody>
      </p:sp>
    </p:spTree>
    <p:extLst>
      <p:ext uri="{BB962C8B-B14F-4D97-AF65-F5344CB8AC3E}">
        <p14:creationId xmlns:p14="http://schemas.microsoft.com/office/powerpoint/2010/main" val="3427213227"/>
      </p:ext>
    </p:extLst>
  </p:cSld>
  <p:clrMapOvr>
    <a:masterClrMapping/>
  </p:clrMapOvr>
</p:notes>
</file>

<file path=ppt/notesSlides/notesSlide8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defTabSz="914400" rtl="0" eaLnBrk="1" fontAlgn="auto" latinLnBrk="0" hangingPunct="1">
              <a:buClrTx/>
              <a:buSzTx/>
              <a:buFontTx/>
              <a:buNone/>
              <a:tabLst/>
              <a:defRPr/>
            </a:pPr>
            <a:r>
              <a:rPr kumimoji="0" lang="en-US" cap="none" normalizeH="0" noProof="0">
                <a:ln>
                  <a:noFill/>
                </a:ln>
                <a:solidFill>
                  <a:srgbClr val="000000"/>
                </a:solidFill>
                <a:effectLst/>
                <a:uLnTx/>
                <a:uFillTx/>
                <a:latin typeface="Aptos" panose="020B0004020202020204" pitchFamily="34" charset="0"/>
                <a:sym typeface=""/>
              </a:rPr>
              <a:t>In Conclusion</a:t>
            </a:r>
          </a:p>
          <a:p>
            <a:pPr marL="0" marR="0" lvl="0" indent="0" defTabSz="914400" rtl="0" eaLnBrk="1" fontAlgn="auto" latinLnBrk="0" hangingPunct="1">
              <a:buClrTx/>
              <a:buSzTx/>
              <a:buFontTx/>
              <a:buNone/>
              <a:tabLst/>
              <a:defRPr/>
            </a:pPr>
            <a:endParaRPr kumimoji="0" lang="en-US" cap="none" normalizeH="0" noProof="0">
              <a:ln>
                <a:noFill/>
              </a:ln>
              <a:solidFill>
                <a:srgbClr val="000000"/>
              </a:solidFill>
              <a:effectLst/>
              <a:uLnTx/>
              <a:uFillTx/>
              <a:latin typeface="Aptos" panose="020B0004020202020204" pitchFamily="34" charset="0"/>
              <a:sym typeface=""/>
            </a:endParaRPr>
          </a:p>
          <a:p>
            <a:pPr marL="0" marR="0" lvl="0" indent="0" defTabSz="914400" rtl="0" eaLnBrk="1" fontAlgn="auto" latinLnBrk="0" hangingPunct="1">
              <a:buClrTx/>
              <a:buSzTx/>
              <a:buFontTx/>
              <a:buNone/>
              <a:tabLst/>
              <a:defRPr/>
            </a:pPr>
            <a:r>
              <a:rPr kumimoji="0" lang="en-US" cap="none" normalizeH="0" noProof="0">
                <a:ln>
                  <a:noFill/>
                </a:ln>
                <a:solidFill>
                  <a:srgbClr val="000000"/>
                </a:solidFill>
                <a:effectLst/>
                <a:uLnTx/>
                <a:uFillTx/>
                <a:latin typeface="Aptos" panose="020B0004020202020204" pitchFamily="34" charset="0"/>
                <a:sym typeface=""/>
              </a:rPr>
              <a:t>We have learned about the hate crimes statute, how to recognize hate crimes, and how we, as officers, should respond to them.  </a:t>
            </a:r>
          </a:p>
          <a:p>
            <a:pPr marL="0" marR="0" lvl="0" indent="0" defTabSz="914400" rtl="0" eaLnBrk="1" fontAlgn="auto" latinLnBrk="0" hangingPunct="1">
              <a:buClrTx/>
              <a:buSzTx/>
              <a:buFontTx/>
              <a:buNone/>
              <a:tabLst/>
              <a:defRPr/>
            </a:pPr>
            <a:r>
              <a:rPr kumimoji="0" lang="en-US" cap="none" normalizeH="0" noProof="0">
                <a:ln>
                  <a:noFill/>
                </a:ln>
                <a:solidFill>
                  <a:srgbClr val="000000"/>
                </a:solidFill>
                <a:effectLst/>
                <a:uLnTx/>
                <a:uFillTx/>
                <a:latin typeface="Aptos" panose="020B0004020202020204" pitchFamily="34" charset="0"/>
                <a:sym typeface=""/>
              </a:rPr>
              <a:t>Regardless of the frequency with which they occur, we need to react quickly and take them seriously. </a:t>
            </a:r>
          </a:p>
          <a:p>
            <a:endParaRPr lang="en-US" dirty="0">
              <a:solidFill>
                <a:srgbClr val="000000"/>
              </a:solidFill>
              <a:latin typeface="Aptos" panose="020B0004020202020204" pitchFamily="34" charset="0"/>
              <a:sym typeface=""/>
            </a:endParaRPr>
          </a:p>
        </p:txBody>
      </p:sp>
      <p:sp>
        <p:nvSpPr>
          <p:cNvPr id="4" name="Slide Number Placeholder 3"/>
          <p:cNvSpPr>
            <a:spLocks noGrp="1"/>
          </p:cNvSpPr>
          <p:nvPr>
            <p:ph type="sldNum" sz="quarter" idx="5"/>
          </p:nvPr>
        </p:nvSpPr>
        <p:spPr/>
        <p:txBody>
          <a:bodyPr/>
          <a:lstStyle/>
          <a:p>
            <a:fld id="{D5EFDD04-AEDE-4845-8D62-C52E4A48AECF}" type="slidenum">
              <a:rPr lang="en-US" smtClean="0"/>
              <a:t>85</a:t>
            </a:fld>
            <a:endParaRPr lang="en-US"/>
          </a:p>
        </p:txBody>
      </p:sp>
    </p:spTree>
    <p:extLst>
      <p:ext uri="{BB962C8B-B14F-4D97-AF65-F5344CB8AC3E}">
        <p14:creationId xmlns:p14="http://schemas.microsoft.com/office/powerpoint/2010/main" val="1364192694"/>
      </p:ext>
    </p:extLst>
  </p:cSld>
  <p:clrMapOvr>
    <a:masterClrMapping/>
  </p:clrMapOvr>
</p:notes>
</file>

<file path=ppt/notesSlides/notesSlide8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5EFDD04-AEDE-4845-8D62-C52E4A48AECF}" type="slidenum">
              <a:rPr lang="en-US" smtClean="0"/>
              <a:t>86</a:t>
            </a:fld>
            <a:endParaRPr lang="en-US"/>
          </a:p>
        </p:txBody>
      </p:sp>
    </p:spTree>
    <p:extLst>
      <p:ext uri="{BB962C8B-B14F-4D97-AF65-F5344CB8AC3E}">
        <p14:creationId xmlns:p14="http://schemas.microsoft.com/office/powerpoint/2010/main" val="294008288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10/16/2026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10/16/2026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10/16/2026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10/16/2026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10/16/2026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10/16/2026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10/16/2026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10/16/2026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10/16/2026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notesSlide" Target="../notesSlides/notesSlide1.xml"/><Relationship Id="rId7" Type="http://schemas.openxmlformats.org/officeDocument/2006/relationships/image" Target="../media/image2.png"/><Relationship Id="rId2" Type="http://schemas.openxmlformats.org/officeDocument/2006/relationships/slideLayout" Target="../slideLayouts/slideLayout7.xml"/><Relationship Id="rId1" Type="http://schemas.openxmlformats.org/officeDocument/2006/relationships/tags" Target="../tags/tag2.xml"/><Relationship Id="rId6" Type="http://schemas.openxmlformats.org/officeDocument/2006/relationships/image" Target="../media/image1.jpeg"/><Relationship Id="rId5" Type="http://schemas.openxmlformats.org/officeDocument/2006/relationships/hyperlink" Target="https://nmonesource.com/nmos/nmsa/en/item/4367/index.do#29-7-7.1" TargetMode="External"/><Relationship Id="rId4" Type="http://schemas.openxmlformats.org/officeDocument/2006/relationships/hyperlink" Target="https://nmonesource.com/nmos/nmsa/en/item/4379/index.do#!fragment/zoupio-_Toc190768389/BQCwhgziBcwMYgK4DsDWszIQewE4BUBTADwBdoAvbRABwEtsBaAfX2zgEYBOABgHYAbAA4AzEK4BKADTJspQhACKiQrgCe0AOSapEQmFwJlqjdt37DIAMp5SAIQ0AlAKIAZZwDUAggDkAws5SpGAARtCk7BISQA" TargetMode="External"/></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7.xml"/><Relationship Id="rId1" Type="http://schemas.openxmlformats.org/officeDocument/2006/relationships/tags" Target="../tags/tag3.xml"/><Relationship Id="rId5" Type="http://schemas.openxmlformats.org/officeDocument/2006/relationships/image" Target="../media/image4.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7.xml"/><Relationship Id="rId1" Type="http://schemas.openxmlformats.org/officeDocument/2006/relationships/tags" Target="../tags/tag4.xml"/><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7.xml"/><Relationship Id="rId1" Type="http://schemas.openxmlformats.org/officeDocument/2006/relationships/tags" Target="../tags/tag5.xml"/></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7.xml"/><Relationship Id="rId1" Type="http://schemas.openxmlformats.org/officeDocument/2006/relationships/tags" Target="../tags/tag6.xml"/></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7.xml"/><Relationship Id="rId1" Type="http://schemas.openxmlformats.org/officeDocument/2006/relationships/tags" Target="../tags/tag7.xml"/><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7.xml"/><Relationship Id="rId1" Type="http://schemas.openxmlformats.org/officeDocument/2006/relationships/tags" Target="../tags/tag8.xml"/><Relationship Id="rId4" Type="http://schemas.openxmlformats.org/officeDocument/2006/relationships/image" Target="../media/image7.jpeg"/></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7.xml"/><Relationship Id="rId1" Type="http://schemas.openxmlformats.org/officeDocument/2006/relationships/tags" Target="../tags/tag9.xml"/><Relationship Id="rId5" Type="http://schemas.openxmlformats.org/officeDocument/2006/relationships/image" Target="../media/image9.png"/><Relationship Id="rId4" Type="http://schemas.openxmlformats.org/officeDocument/2006/relationships/image" Target="../media/image8.png"/></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9.xml"/><Relationship Id="rId7" Type="http://schemas.openxmlformats.org/officeDocument/2006/relationships/image" Target="../media/image13.png"/><Relationship Id="rId2" Type="http://schemas.openxmlformats.org/officeDocument/2006/relationships/slideLayout" Target="../slideLayouts/slideLayout7.xml"/><Relationship Id="rId1" Type="http://schemas.openxmlformats.org/officeDocument/2006/relationships/tags" Target="../tags/tag10.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png"/></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7.xml"/><Relationship Id="rId1" Type="http://schemas.openxmlformats.org/officeDocument/2006/relationships/tags" Target="../tags/tag11.xml"/><Relationship Id="rId4" Type="http://schemas.openxmlformats.org/officeDocument/2006/relationships/image" Target="../media/image14.png"/></Relationships>
</file>

<file path=ppt/slides/_rels/slide11.xml.rels><?xml version="1.0" encoding="UTF-8" standalone="yes"?>
<Relationships xmlns="http://schemas.openxmlformats.org/package/2006/relationships"><Relationship Id="rId3" Type="http://schemas.openxmlformats.org/officeDocument/2006/relationships/video" Target="../media/media1.mp4"/><Relationship Id="rId2" Type="http://schemas.microsoft.com/office/2007/relationships/media" Target="../media/media1.mp4"/><Relationship Id="rId1" Type="http://schemas.openxmlformats.org/officeDocument/2006/relationships/tags" Target="../tags/tag12.xml"/><Relationship Id="rId6" Type="http://schemas.openxmlformats.org/officeDocument/2006/relationships/image" Target="../media/image15.png"/><Relationship Id="rId5" Type="http://schemas.openxmlformats.org/officeDocument/2006/relationships/notesSlide" Target="../notesSlides/notesSlide11.xml"/><Relationship Id="rId4"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video" Target="../media/media2.mp4"/><Relationship Id="rId2" Type="http://schemas.microsoft.com/office/2007/relationships/media" Target="../media/media2.mp4"/><Relationship Id="rId1" Type="http://schemas.openxmlformats.org/officeDocument/2006/relationships/tags" Target="../tags/tag13.xml"/><Relationship Id="rId6" Type="http://schemas.openxmlformats.org/officeDocument/2006/relationships/image" Target="../media/image16.png"/><Relationship Id="rId5" Type="http://schemas.openxmlformats.org/officeDocument/2006/relationships/notesSlide" Target="../notesSlides/notesSlide12.xml"/><Relationship Id="rId4"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video" Target="../media/media3.mp4"/><Relationship Id="rId2" Type="http://schemas.microsoft.com/office/2007/relationships/media" Target="../media/media3.mp4"/><Relationship Id="rId1" Type="http://schemas.openxmlformats.org/officeDocument/2006/relationships/tags" Target="../tags/tag14.xml"/><Relationship Id="rId6" Type="http://schemas.openxmlformats.org/officeDocument/2006/relationships/image" Target="../media/image17.png"/><Relationship Id="rId5" Type="http://schemas.openxmlformats.org/officeDocument/2006/relationships/notesSlide" Target="../notesSlides/notesSlide13.xml"/><Relationship Id="rId4"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7.xml"/><Relationship Id="rId1" Type="http://schemas.openxmlformats.org/officeDocument/2006/relationships/tags" Target="../tags/tag15.xml"/><Relationship Id="rId4" Type="http://schemas.openxmlformats.org/officeDocument/2006/relationships/image" Target="../media/image18.png"/></Relationships>
</file>

<file path=ppt/slides/_rels/slide15.xml.rels><?xml version="1.0" encoding="UTF-8" standalone="yes"?>
<Relationships xmlns="http://schemas.openxmlformats.org/package/2006/relationships"><Relationship Id="rId3" Type="http://schemas.openxmlformats.org/officeDocument/2006/relationships/video" Target="../media/media4.mp4"/><Relationship Id="rId2" Type="http://schemas.microsoft.com/office/2007/relationships/media" Target="../media/media4.mp4"/><Relationship Id="rId1" Type="http://schemas.openxmlformats.org/officeDocument/2006/relationships/tags" Target="../tags/tag16.xml"/><Relationship Id="rId6" Type="http://schemas.openxmlformats.org/officeDocument/2006/relationships/image" Target="../media/image19.png"/><Relationship Id="rId5" Type="http://schemas.openxmlformats.org/officeDocument/2006/relationships/notesSlide" Target="../notesSlides/notesSlide15.xml"/><Relationship Id="rId4"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7.xml"/><Relationship Id="rId1" Type="http://schemas.openxmlformats.org/officeDocument/2006/relationships/tags" Target="../tags/tag17.xml"/><Relationship Id="rId5" Type="http://schemas.openxmlformats.org/officeDocument/2006/relationships/image" Target="../media/image21.png"/><Relationship Id="rId4" Type="http://schemas.openxmlformats.org/officeDocument/2006/relationships/image" Target="../media/image20.png"/></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7.xml"/><Relationship Id="rId1" Type="http://schemas.openxmlformats.org/officeDocument/2006/relationships/tags" Target="../tags/tag18.xml"/><Relationship Id="rId6" Type="http://schemas.openxmlformats.org/officeDocument/2006/relationships/image" Target="../media/image22.png"/><Relationship Id="rId5" Type="http://schemas.openxmlformats.org/officeDocument/2006/relationships/image" Target="../media/image110.png"/><Relationship Id="rId4" Type="http://schemas.openxmlformats.org/officeDocument/2006/relationships/customXml" Target="../ink/ink1.xml"/></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7.xml"/><Relationship Id="rId1" Type="http://schemas.openxmlformats.org/officeDocument/2006/relationships/tags" Target="../tags/tag19.xml"/><Relationship Id="rId4" Type="http://schemas.openxmlformats.org/officeDocument/2006/relationships/image" Target="../media/image23.png"/></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19.xml"/><Relationship Id="rId2" Type="http://schemas.openxmlformats.org/officeDocument/2006/relationships/slideLayout" Target="../slideLayouts/slideLayout7.xml"/><Relationship Id="rId1" Type="http://schemas.openxmlformats.org/officeDocument/2006/relationships/tags" Target="../tags/tag20.xml"/></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20.xml"/><Relationship Id="rId2" Type="http://schemas.openxmlformats.org/officeDocument/2006/relationships/slideLayout" Target="../slideLayouts/slideLayout7.xml"/><Relationship Id="rId1" Type="http://schemas.openxmlformats.org/officeDocument/2006/relationships/tags" Target="../tags/tag21.xml"/></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21.xml"/><Relationship Id="rId2" Type="http://schemas.openxmlformats.org/officeDocument/2006/relationships/slideLayout" Target="../slideLayouts/slideLayout7.xml"/><Relationship Id="rId1" Type="http://schemas.openxmlformats.org/officeDocument/2006/relationships/tags" Target="../tags/tag22.xml"/></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22.xml"/><Relationship Id="rId2" Type="http://schemas.openxmlformats.org/officeDocument/2006/relationships/slideLayout" Target="../slideLayouts/slideLayout7.xml"/><Relationship Id="rId1" Type="http://schemas.openxmlformats.org/officeDocument/2006/relationships/tags" Target="../tags/tag23.xml"/></Relationships>
</file>

<file path=ppt/slides/_rels/slide23.xml.rels><?xml version="1.0" encoding="UTF-8" standalone="yes"?>
<Relationships xmlns="http://schemas.openxmlformats.org/package/2006/relationships"><Relationship Id="rId3" Type="http://schemas.openxmlformats.org/officeDocument/2006/relationships/notesSlide" Target="../notesSlides/notesSlide23.xml"/><Relationship Id="rId2" Type="http://schemas.openxmlformats.org/officeDocument/2006/relationships/slideLayout" Target="../slideLayouts/slideLayout7.xml"/><Relationship Id="rId1" Type="http://schemas.openxmlformats.org/officeDocument/2006/relationships/tags" Target="../tags/tag24.xml"/><Relationship Id="rId4" Type="http://schemas.openxmlformats.org/officeDocument/2006/relationships/image" Target="../media/image24.png"/></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24.xml"/><Relationship Id="rId2" Type="http://schemas.openxmlformats.org/officeDocument/2006/relationships/slideLayout" Target="../slideLayouts/slideLayout7.xml"/><Relationship Id="rId1" Type="http://schemas.openxmlformats.org/officeDocument/2006/relationships/tags" Target="../tags/tag25.xml"/><Relationship Id="rId4" Type="http://schemas.openxmlformats.org/officeDocument/2006/relationships/image" Target="../media/image25.png"/></Relationships>
</file>

<file path=ppt/slides/_rels/slide25.xml.rels><?xml version="1.0" encoding="UTF-8" standalone="yes"?>
<Relationships xmlns="http://schemas.openxmlformats.org/package/2006/relationships"><Relationship Id="rId3" Type="http://schemas.openxmlformats.org/officeDocument/2006/relationships/notesSlide" Target="../notesSlides/notesSlide25.xml"/><Relationship Id="rId2" Type="http://schemas.openxmlformats.org/officeDocument/2006/relationships/slideLayout" Target="../slideLayouts/slideLayout7.xml"/><Relationship Id="rId1" Type="http://schemas.openxmlformats.org/officeDocument/2006/relationships/tags" Target="../tags/tag26.xml"/><Relationship Id="rId4" Type="http://schemas.openxmlformats.org/officeDocument/2006/relationships/hyperlink" Target="https://www.splcenter.org/resources/extremist-files/asatru-folk-assembly/" TargetMode="External"/></Relationships>
</file>

<file path=ppt/slides/_rels/slide26.xml.rels><?xml version="1.0" encoding="UTF-8" standalone="yes"?>
<Relationships xmlns="http://schemas.openxmlformats.org/package/2006/relationships"><Relationship Id="rId3" Type="http://schemas.openxmlformats.org/officeDocument/2006/relationships/notesSlide" Target="../notesSlides/notesSlide26.xml"/><Relationship Id="rId2" Type="http://schemas.openxmlformats.org/officeDocument/2006/relationships/slideLayout" Target="../slideLayouts/slideLayout7.xml"/><Relationship Id="rId1" Type="http://schemas.openxmlformats.org/officeDocument/2006/relationships/tags" Target="../tags/tag27.xml"/></Relationships>
</file>

<file path=ppt/slides/_rels/slide27.xml.rels><?xml version="1.0" encoding="UTF-8" standalone="yes"?>
<Relationships xmlns="http://schemas.openxmlformats.org/package/2006/relationships"><Relationship Id="rId3" Type="http://schemas.openxmlformats.org/officeDocument/2006/relationships/notesSlide" Target="../notesSlides/notesSlide27.xml"/><Relationship Id="rId2" Type="http://schemas.openxmlformats.org/officeDocument/2006/relationships/slideLayout" Target="../slideLayouts/slideLayout7.xml"/><Relationship Id="rId1" Type="http://schemas.openxmlformats.org/officeDocument/2006/relationships/tags" Target="../tags/tag28.xml"/></Relationships>
</file>

<file path=ppt/slides/_rels/slide28.xml.rels><?xml version="1.0" encoding="UTF-8" standalone="yes"?>
<Relationships xmlns="http://schemas.openxmlformats.org/package/2006/relationships"><Relationship Id="rId3" Type="http://schemas.openxmlformats.org/officeDocument/2006/relationships/notesSlide" Target="../notesSlides/notesSlide28.xml"/><Relationship Id="rId2" Type="http://schemas.openxmlformats.org/officeDocument/2006/relationships/slideLayout" Target="../slideLayouts/slideLayout7.xml"/><Relationship Id="rId1" Type="http://schemas.openxmlformats.org/officeDocument/2006/relationships/tags" Target="../tags/tag29.xml"/></Relationships>
</file>

<file path=ppt/slides/_rels/slide29.xml.rels><?xml version="1.0" encoding="UTF-8" standalone="yes"?>
<Relationships xmlns="http://schemas.openxmlformats.org/package/2006/relationships"><Relationship Id="rId3" Type="http://schemas.openxmlformats.org/officeDocument/2006/relationships/video" Target="../media/media5.mp4"/><Relationship Id="rId2" Type="http://schemas.microsoft.com/office/2007/relationships/media" Target="../media/media5.mp4"/><Relationship Id="rId1" Type="http://schemas.openxmlformats.org/officeDocument/2006/relationships/tags" Target="../tags/tag30.xml"/><Relationship Id="rId6" Type="http://schemas.openxmlformats.org/officeDocument/2006/relationships/image" Target="../media/image26.png"/><Relationship Id="rId5" Type="http://schemas.openxmlformats.org/officeDocument/2006/relationships/notesSlide" Target="../notesSlides/notesSlide29.xml"/><Relationship Id="rId4"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notesSlide" Target="../notesSlides/notesSlide30.xml"/><Relationship Id="rId2" Type="http://schemas.openxmlformats.org/officeDocument/2006/relationships/slideLayout" Target="../slideLayouts/slideLayout7.xml"/><Relationship Id="rId1" Type="http://schemas.openxmlformats.org/officeDocument/2006/relationships/tags" Target="../tags/tag31.xml"/><Relationship Id="rId6" Type="http://schemas.openxmlformats.org/officeDocument/2006/relationships/image" Target="../media/image28.png"/><Relationship Id="rId5" Type="http://schemas.openxmlformats.org/officeDocument/2006/relationships/image" Target="../media/image27.png"/><Relationship Id="rId4" Type="http://schemas.openxmlformats.org/officeDocument/2006/relationships/hyperlink" Target="https://www.thefire.org/research-learn/hate-speech-legal#:~:text=Contrary%20to%20a%20common%20misconception%2C%20most%20expression,government%20%E2%80%94%20including%20public%20colleges%20and%20universities.&amp;text=There%20is%20no%20general%201st%20Amendment%20exception,that%20denigrates%20people%20based%20on%20their%20identity." TargetMode="External"/></Relationships>
</file>

<file path=ppt/slides/_rels/slide31.xml.rels><?xml version="1.0" encoding="UTF-8" standalone="yes"?>
<Relationships xmlns="http://schemas.openxmlformats.org/package/2006/relationships"><Relationship Id="rId3" Type="http://schemas.openxmlformats.org/officeDocument/2006/relationships/notesSlide" Target="../notesSlides/notesSlide31.xml"/><Relationship Id="rId2" Type="http://schemas.openxmlformats.org/officeDocument/2006/relationships/slideLayout" Target="../slideLayouts/slideLayout7.xml"/><Relationship Id="rId1" Type="http://schemas.openxmlformats.org/officeDocument/2006/relationships/tags" Target="../tags/tag32.xml"/><Relationship Id="rId4" Type="http://schemas.openxmlformats.org/officeDocument/2006/relationships/image" Target="../media/image29.png"/></Relationships>
</file>

<file path=ppt/slides/_rels/slide32.xml.rels><?xml version="1.0" encoding="UTF-8" standalone="yes"?>
<Relationships xmlns="http://schemas.openxmlformats.org/package/2006/relationships"><Relationship Id="rId3" Type="http://schemas.openxmlformats.org/officeDocument/2006/relationships/notesSlide" Target="../notesSlides/notesSlide32.xml"/><Relationship Id="rId2" Type="http://schemas.openxmlformats.org/officeDocument/2006/relationships/slideLayout" Target="../slideLayouts/slideLayout7.xml"/><Relationship Id="rId1" Type="http://schemas.openxmlformats.org/officeDocument/2006/relationships/tags" Target="../tags/tag33.xml"/><Relationship Id="rId6" Type="http://schemas.openxmlformats.org/officeDocument/2006/relationships/image" Target="../media/image30.png"/><Relationship Id="rId5" Type="http://schemas.openxmlformats.org/officeDocument/2006/relationships/hyperlink" Target="https://www.mtsu.edu/faculty/ken-paulson" TargetMode="External"/><Relationship Id="rId4" Type="http://schemas.openxmlformats.org/officeDocument/2006/relationships/hyperlink" Target="https://firstamendment.mtsu.edu/7-things-to-know-about-the-first-amendment/" TargetMode="External"/></Relationships>
</file>

<file path=ppt/slides/_rels/slide33.xml.rels><?xml version="1.0" encoding="UTF-8" standalone="yes"?>
<Relationships xmlns="http://schemas.openxmlformats.org/package/2006/relationships"><Relationship Id="rId3" Type="http://schemas.openxmlformats.org/officeDocument/2006/relationships/notesSlide" Target="../notesSlides/notesSlide33.xml"/><Relationship Id="rId2" Type="http://schemas.openxmlformats.org/officeDocument/2006/relationships/slideLayout" Target="../slideLayouts/slideLayout7.xml"/><Relationship Id="rId1" Type="http://schemas.openxmlformats.org/officeDocument/2006/relationships/tags" Target="../tags/tag34.xml"/><Relationship Id="rId4" Type="http://schemas.openxmlformats.org/officeDocument/2006/relationships/image" Target="../media/image31.png"/></Relationships>
</file>

<file path=ppt/slides/_rels/slide34.xml.rels><?xml version="1.0" encoding="UTF-8" standalone="yes"?>
<Relationships xmlns="http://schemas.openxmlformats.org/package/2006/relationships"><Relationship Id="rId3" Type="http://schemas.openxmlformats.org/officeDocument/2006/relationships/notesSlide" Target="../notesSlides/notesSlide34.xml"/><Relationship Id="rId2" Type="http://schemas.openxmlformats.org/officeDocument/2006/relationships/slideLayout" Target="../slideLayouts/slideLayout7.xml"/><Relationship Id="rId1" Type="http://schemas.openxmlformats.org/officeDocument/2006/relationships/tags" Target="../tags/tag35.xml"/></Relationships>
</file>

<file path=ppt/slides/_rels/slide35.xml.rels><?xml version="1.0" encoding="UTF-8" standalone="yes"?>
<Relationships xmlns="http://schemas.openxmlformats.org/package/2006/relationships"><Relationship Id="rId3" Type="http://schemas.openxmlformats.org/officeDocument/2006/relationships/notesSlide" Target="../notesSlides/notesSlide35.xml"/><Relationship Id="rId2" Type="http://schemas.openxmlformats.org/officeDocument/2006/relationships/slideLayout" Target="../slideLayouts/slideLayout7.xml"/><Relationship Id="rId1" Type="http://schemas.openxmlformats.org/officeDocument/2006/relationships/tags" Target="../tags/tag36.xml"/></Relationships>
</file>

<file path=ppt/slides/_rels/slide36.xml.rels><?xml version="1.0" encoding="UTF-8" standalone="yes"?>
<Relationships xmlns="http://schemas.openxmlformats.org/package/2006/relationships"><Relationship Id="rId3" Type="http://schemas.openxmlformats.org/officeDocument/2006/relationships/notesSlide" Target="../notesSlides/notesSlide36.xml"/><Relationship Id="rId2" Type="http://schemas.openxmlformats.org/officeDocument/2006/relationships/slideLayout" Target="../slideLayouts/slideLayout7.xml"/><Relationship Id="rId1" Type="http://schemas.openxmlformats.org/officeDocument/2006/relationships/tags" Target="../tags/tag37.xml"/><Relationship Id="rId5" Type="http://schemas.openxmlformats.org/officeDocument/2006/relationships/hyperlink" Target="https://www.thoughtco.com/who-wrote-the-first-amendment-721180" TargetMode="External"/><Relationship Id="rId4" Type="http://schemas.openxmlformats.org/officeDocument/2006/relationships/hyperlink" Target="https://www.thoughtco.com/sandra-day-oconnor-supreme-court-justice-3530237" TargetMode="External"/></Relationships>
</file>

<file path=ppt/slides/_rels/slide37.xml.rels><?xml version="1.0" encoding="UTF-8" standalone="yes"?>
<Relationships xmlns="http://schemas.openxmlformats.org/package/2006/relationships"><Relationship Id="rId3" Type="http://schemas.openxmlformats.org/officeDocument/2006/relationships/notesSlide" Target="../notesSlides/notesSlide37.xml"/><Relationship Id="rId2" Type="http://schemas.openxmlformats.org/officeDocument/2006/relationships/slideLayout" Target="../slideLayouts/slideLayout7.xml"/><Relationship Id="rId1" Type="http://schemas.openxmlformats.org/officeDocument/2006/relationships/tags" Target="../tags/tag38.xml"/><Relationship Id="rId4" Type="http://schemas.openxmlformats.org/officeDocument/2006/relationships/hyperlink" Target="https://www.thoughtco.com/a-profile-of-supreme-court-chief-justice-john-roberts-3303415" TargetMode="External"/></Relationships>
</file>

<file path=ppt/slides/_rels/slide38.xml.rels><?xml version="1.0" encoding="UTF-8" standalone="yes"?>
<Relationships xmlns="http://schemas.openxmlformats.org/package/2006/relationships"><Relationship Id="rId3" Type="http://schemas.openxmlformats.org/officeDocument/2006/relationships/notesSlide" Target="../notesSlides/notesSlide38.xml"/><Relationship Id="rId2" Type="http://schemas.openxmlformats.org/officeDocument/2006/relationships/slideLayout" Target="../slideLayouts/slideLayout7.xml"/><Relationship Id="rId1" Type="http://schemas.openxmlformats.org/officeDocument/2006/relationships/tags" Target="../tags/tag39.xml"/></Relationships>
</file>

<file path=ppt/slides/_rels/slide39.xml.rels><?xml version="1.0" encoding="UTF-8" standalone="yes"?>
<Relationships xmlns="http://schemas.openxmlformats.org/package/2006/relationships"><Relationship Id="rId3" Type="http://schemas.openxmlformats.org/officeDocument/2006/relationships/notesSlide" Target="../notesSlides/notesSlide39.xml"/><Relationship Id="rId2" Type="http://schemas.openxmlformats.org/officeDocument/2006/relationships/slideLayout" Target="../slideLayouts/slideLayout7.xml"/><Relationship Id="rId1" Type="http://schemas.openxmlformats.org/officeDocument/2006/relationships/tags" Target="../tags/tag40.xml"/><Relationship Id="rId4" Type="http://schemas.openxmlformats.org/officeDocument/2006/relationships/image" Target="../media/image32.png"/></Relationships>
</file>

<file path=ppt/slides/_rels/slide40.xml.rels><?xml version="1.0" encoding="UTF-8" standalone="yes"?>
<Relationships xmlns="http://schemas.openxmlformats.org/package/2006/relationships"><Relationship Id="rId3" Type="http://schemas.openxmlformats.org/officeDocument/2006/relationships/notesSlide" Target="../notesSlides/notesSlide40.xml"/><Relationship Id="rId2" Type="http://schemas.openxmlformats.org/officeDocument/2006/relationships/slideLayout" Target="../slideLayouts/slideLayout7.xml"/><Relationship Id="rId1" Type="http://schemas.openxmlformats.org/officeDocument/2006/relationships/tags" Target="../tags/tag41.xml"/><Relationship Id="rId4" Type="http://schemas.openxmlformats.org/officeDocument/2006/relationships/image" Target="../media/image33.png"/></Relationships>
</file>

<file path=ppt/slides/_rels/slide41.xml.rels><?xml version="1.0" encoding="UTF-8" standalone="yes"?>
<Relationships xmlns="http://schemas.openxmlformats.org/package/2006/relationships"><Relationship Id="rId3" Type="http://schemas.openxmlformats.org/officeDocument/2006/relationships/notesSlide" Target="../notesSlides/notesSlide41.xml"/><Relationship Id="rId2" Type="http://schemas.openxmlformats.org/officeDocument/2006/relationships/slideLayout" Target="../slideLayouts/slideLayout7.xml"/><Relationship Id="rId1" Type="http://schemas.openxmlformats.org/officeDocument/2006/relationships/tags" Target="../tags/tag42.xml"/><Relationship Id="rId4" Type="http://schemas.openxmlformats.org/officeDocument/2006/relationships/image" Target="../media/image34.png"/></Relationships>
</file>

<file path=ppt/slides/_rels/slide42.xml.rels><?xml version="1.0" encoding="UTF-8" standalone="yes"?>
<Relationships xmlns="http://schemas.openxmlformats.org/package/2006/relationships"><Relationship Id="rId3" Type="http://schemas.openxmlformats.org/officeDocument/2006/relationships/video" Target="../media/media6.mp4"/><Relationship Id="rId2" Type="http://schemas.microsoft.com/office/2007/relationships/media" Target="../media/media6.mp4"/><Relationship Id="rId1" Type="http://schemas.openxmlformats.org/officeDocument/2006/relationships/tags" Target="../tags/tag43.xml"/><Relationship Id="rId6" Type="http://schemas.openxmlformats.org/officeDocument/2006/relationships/image" Target="../media/image35.png"/><Relationship Id="rId5" Type="http://schemas.openxmlformats.org/officeDocument/2006/relationships/notesSlide" Target="../notesSlides/notesSlide42.xml"/><Relationship Id="rId4"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3" Type="http://schemas.openxmlformats.org/officeDocument/2006/relationships/notesSlide" Target="../notesSlides/notesSlide43.xml"/><Relationship Id="rId2" Type="http://schemas.openxmlformats.org/officeDocument/2006/relationships/slideLayout" Target="../slideLayouts/slideLayout7.xml"/><Relationship Id="rId1" Type="http://schemas.openxmlformats.org/officeDocument/2006/relationships/tags" Target="../tags/tag44.xml"/><Relationship Id="rId4" Type="http://schemas.openxmlformats.org/officeDocument/2006/relationships/image" Target="../media/image36.png"/></Relationships>
</file>

<file path=ppt/slides/_rels/slide44.xml.rels><?xml version="1.0" encoding="UTF-8" standalone="yes"?>
<Relationships xmlns="http://schemas.openxmlformats.org/package/2006/relationships"><Relationship Id="rId3" Type="http://schemas.openxmlformats.org/officeDocument/2006/relationships/video" Target="../media/media7.mp4"/><Relationship Id="rId2" Type="http://schemas.microsoft.com/office/2007/relationships/media" Target="../media/media7.mp4"/><Relationship Id="rId1" Type="http://schemas.openxmlformats.org/officeDocument/2006/relationships/tags" Target="../tags/tag45.xml"/><Relationship Id="rId6" Type="http://schemas.openxmlformats.org/officeDocument/2006/relationships/image" Target="../media/image37.png"/><Relationship Id="rId5" Type="http://schemas.openxmlformats.org/officeDocument/2006/relationships/notesSlide" Target="../notesSlides/notesSlide44.xml"/><Relationship Id="rId4"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3" Type="http://schemas.openxmlformats.org/officeDocument/2006/relationships/notesSlide" Target="../notesSlides/notesSlide45.xml"/><Relationship Id="rId2" Type="http://schemas.openxmlformats.org/officeDocument/2006/relationships/slideLayout" Target="../slideLayouts/slideLayout7.xml"/><Relationship Id="rId1" Type="http://schemas.openxmlformats.org/officeDocument/2006/relationships/tags" Target="../tags/tag46.xml"/></Relationships>
</file>

<file path=ppt/slides/_rels/slide46.xml.rels><?xml version="1.0" encoding="UTF-8" standalone="yes"?>
<Relationships xmlns="http://schemas.openxmlformats.org/package/2006/relationships"><Relationship Id="rId3" Type="http://schemas.openxmlformats.org/officeDocument/2006/relationships/video" Target="../media/media8.mp4"/><Relationship Id="rId2" Type="http://schemas.microsoft.com/office/2007/relationships/media" Target="../media/media8.mp4"/><Relationship Id="rId1" Type="http://schemas.openxmlformats.org/officeDocument/2006/relationships/tags" Target="../tags/tag47.xml"/><Relationship Id="rId6" Type="http://schemas.openxmlformats.org/officeDocument/2006/relationships/image" Target="../media/image38.png"/><Relationship Id="rId5" Type="http://schemas.openxmlformats.org/officeDocument/2006/relationships/notesSlide" Target="../notesSlides/notesSlide46.xml"/><Relationship Id="rId4"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3" Type="http://schemas.openxmlformats.org/officeDocument/2006/relationships/video" Target="../media/media9.mp4"/><Relationship Id="rId2" Type="http://schemas.microsoft.com/office/2007/relationships/media" Target="../media/media9.mp4"/><Relationship Id="rId1" Type="http://schemas.openxmlformats.org/officeDocument/2006/relationships/tags" Target="../tags/tag48.xml"/><Relationship Id="rId6" Type="http://schemas.openxmlformats.org/officeDocument/2006/relationships/image" Target="../media/image39.png"/><Relationship Id="rId5" Type="http://schemas.openxmlformats.org/officeDocument/2006/relationships/notesSlide" Target="../notesSlides/notesSlide47.xml"/><Relationship Id="rId4"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3" Type="http://schemas.openxmlformats.org/officeDocument/2006/relationships/notesSlide" Target="../notesSlides/notesSlide48.xml"/><Relationship Id="rId2" Type="http://schemas.openxmlformats.org/officeDocument/2006/relationships/slideLayout" Target="../slideLayouts/slideLayout7.xml"/><Relationship Id="rId1" Type="http://schemas.openxmlformats.org/officeDocument/2006/relationships/tags" Target="../tags/tag49.xml"/><Relationship Id="rId5" Type="http://schemas.openxmlformats.org/officeDocument/2006/relationships/hyperlink" Target="https://www.voanews.com/a/rise-in-hate-crimes-alarms-native-american-communities/3887303.html" TargetMode="External"/><Relationship Id="rId4" Type="http://schemas.openxmlformats.org/officeDocument/2006/relationships/image" Target="../media/image40.jpeg"/></Relationships>
</file>

<file path=ppt/slides/_rels/slide49.xml.rels><?xml version="1.0" encoding="UTF-8" standalone="yes"?>
<Relationships xmlns="http://schemas.openxmlformats.org/package/2006/relationships"><Relationship Id="rId3" Type="http://schemas.openxmlformats.org/officeDocument/2006/relationships/notesSlide" Target="../notesSlides/notesSlide49.xml"/><Relationship Id="rId2" Type="http://schemas.openxmlformats.org/officeDocument/2006/relationships/slideLayout" Target="../slideLayouts/slideLayout7.xml"/><Relationship Id="rId1" Type="http://schemas.openxmlformats.org/officeDocument/2006/relationships/tags" Target="../tags/tag50.xml"/></Relationships>
</file>

<file path=ppt/slides/_rels/slide50.xml.rels><?xml version="1.0" encoding="UTF-8" standalone="yes"?>
<Relationships xmlns="http://schemas.openxmlformats.org/package/2006/relationships"><Relationship Id="rId3" Type="http://schemas.openxmlformats.org/officeDocument/2006/relationships/notesSlide" Target="../notesSlides/notesSlide50.xml"/><Relationship Id="rId2" Type="http://schemas.openxmlformats.org/officeDocument/2006/relationships/slideLayout" Target="../slideLayouts/slideLayout7.xml"/><Relationship Id="rId1" Type="http://schemas.openxmlformats.org/officeDocument/2006/relationships/tags" Target="../tags/tag51.xml"/><Relationship Id="rId4" Type="http://schemas.openxmlformats.org/officeDocument/2006/relationships/image" Target="../media/image41.png"/></Relationships>
</file>

<file path=ppt/slides/_rels/slide51.xml.rels><?xml version="1.0" encoding="UTF-8" standalone="yes"?>
<Relationships xmlns="http://schemas.openxmlformats.org/package/2006/relationships"><Relationship Id="rId3" Type="http://schemas.openxmlformats.org/officeDocument/2006/relationships/notesSlide" Target="../notesSlides/notesSlide51.xml"/><Relationship Id="rId2" Type="http://schemas.openxmlformats.org/officeDocument/2006/relationships/slideLayout" Target="../slideLayouts/slideLayout7.xml"/><Relationship Id="rId1" Type="http://schemas.openxmlformats.org/officeDocument/2006/relationships/tags" Target="../tags/tag52.xml"/><Relationship Id="rId4" Type="http://schemas.openxmlformats.org/officeDocument/2006/relationships/image" Target="../media/image41.png"/></Relationships>
</file>

<file path=ppt/slides/_rels/slide52.xml.rels><?xml version="1.0" encoding="UTF-8" standalone="yes"?>
<Relationships xmlns="http://schemas.openxmlformats.org/package/2006/relationships"><Relationship Id="rId3" Type="http://schemas.openxmlformats.org/officeDocument/2006/relationships/notesSlide" Target="../notesSlides/notesSlide52.xml"/><Relationship Id="rId2" Type="http://schemas.openxmlformats.org/officeDocument/2006/relationships/slideLayout" Target="../slideLayouts/slideLayout7.xml"/><Relationship Id="rId1" Type="http://schemas.openxmlformats.org/officeDocument/2006/relationships/tags" Target="../tags/tag53.xml"/><Relationship Id="rId4" Type="http://schemas.openxmlformats.org/officeDocument/2006/relationships/image" Target="../media/image42.png"/></Relationships>
</file>

<file path=ppt/slides/_rels/slide53.xml.rels><?xml version="1.0" encoding="UTF-8" standalone="yes"?>
<Relationships xmlns="http://schemas.openxmlformats.org/package/2006/relationships"><Relationship Id="rId3" Type="http://schemas.openxmlformats.org/officeDocument/2006/relationships/notesSlide" Target="../notesSlides/notesSlide53.xml"/><Relationship Id="rId2" Type="http://schemas.openxmlformats.org/officeDocument/2006/relationships/slideLayout" Target="../slideLayouts/slideLayout7.xml"/><Relationship Id="rId1" Type="http://schemas.openxmlformats.org/officeDocument/2006/relationships/tags" Target="../tags/tag54.xml"/><Relationship Id="rId4" Type="http://schemas.openxmlformats.org/officeDocument/2006/relationships/image" Target="../media/image42.png"/></Relationships>
</file>

<file path=ppt/slides/_rels/slide54.xml.rels><?xml version="1.0" encoding="UTF-8" standalone="yes"?>
<Relationships xmlns="http://schemas.openxmlformats.org/package/2006/relationships"><Relationship Id="rId3" Type="http://schemas.openxmlformats.org/officeDocument/2006/relationships/notesSlide" Target="../notesSlides/notesSlide54.xml"/><Relationship Id="rId2" Type="http://schemas.openxmlformats.org/officeDocument/2006/relationships/slideLayout" Target="../slideLayouts/slideLayout7.xml"/><Relationship Id="rId1" Type="http://schemas.openxmlformats.org/officeDocument/2006/relationships/tags" Target="../tags/tag55.xml"/></Relationships>
</file>

<file path=ppt/slides/_rels/slide55.xml.rels><?xml version="1.0" encoding="UTF-8" standalone="yes"?>
<Relationships xmlns="http://schemas.openxmlformats.org/package/2006/relationships"><Relationship Id="rId3" Type="http://schemas.openxmlformats.org/officeDocument/2006/relationships/notesSlide" Target="../notesSlides/notesSlide55.xml"/><Relationship Id="rId2" Type="http://schemas.openxmlformats.org/officeDocument/2006/relationships/slideLayout" Target="../slideLayouts/slideLayout7.xml"/><Relationship Id="rId1" Type="http://schemas.openxmlformats.org/officeDocument/2006/relationships/tags" Target="../tags/tag56.xml"/></Relationships>
</file>

<file path=ppt/slides/_rels/slide56.xml.rels><?xml version="1.0" encoding="UTF-8" standalone="yes"?>
<Relationships xmlns="http://schemas.openxmlformats.org/package/2006/relationships"><Relationship Id="rId3" Type="http://schemas.openxmlformats.org/officeDocument/2006/relationships/notesSlide" Target="../notesSlides/notesSlide56.xml"/><Relationship Id="rId2" Type="http://schemas.openxmlformats.org/officeDocument/2006/relationships/slideLayout" Target="../slideLayouts/slideLayout7.xml"/><Relationship Id="rId1" Type="http://schemas.openxmlformats.org/officeDocument/2006/relationships/tags" Target="../tags/tag57.xml"/><Relationship Id="rId4" Type="http://schemas.openxmlformats.org/officeDocument/2006/relationships/image" Target="../media/image43.png"/></Relationships>
</file>

<file path=ppt/slides/_rels/slide57.xml.rels><?xml version="1.0" encoding="UTF-8" standalone="yes"?>
<Relationships xmlns="http://schemas.openxmlformats.org/package/2006/relationships"><Relationship Id="rId3" Type="http://schemas.openxmlformats.org/officeDocument/2006/relationships/notesSlide" Target="../notesSlides/notesSlide57.xml"/><Relationship Id="rId2" Type="http://schemas.openxmlformats.org/officeDocument/2006/relationships/slideLayout" Target="../slideLayouts/slideLayout7.xml"/><Relationship Id="rId1" Type="http://schemas.openxmlformats.org/officeDocument/2006/relationships/tags" Target="../tags/tag58.xml"/><Relationship Id="rId4" Type="http://schemas.openxmlformats.org/officeDocument/2006/relationships/image" Target="../media/image43.png"/></Relationships>
</file>

<file path=ppt/slides/_rels/slide58.xml.rels><?xml version="1.0" encoding="UTF-8" standalone="yes"?>
<Relationships xmlns="http://schemas.openxmlformats.org/package/2006/relationships"><Relationship Id="rId3" Type="http://schemas.openxmlformats.org/officeDocument/2006/relationships/notesSlide" Target="../notesSlides/notesSlide58.xml"/><Relationship Id="rId2" Type="http://schemas.openxmlformats.org/officeDocument/2006/relationships/slideLayout" Target="../slideLayouts/slideLayout7.xml"/><Relationship Id="rId1" Type="http://schemas.openxmlformats.org/officeDocument/2006/relationships/tags" Target="../tags/tag59.xml"/><Relationship Id="rId5" Type="http://schemas.openxmlformats.org/officeDocument/2006/relationships/image" Target="../media/image45.png"/><Relationship Id="rId4" Type="http://schemas.openxmlformats.org/officeDocument/2006/relationships/image" Target="../media/image44.png"/></Relationships>
</file>

<file path=ppt/slides/_rels/slide59.xml.rels><?xml version="1.0" encoding="UTF-8" standalone="yes"?>
<Relationships xmlns="http://schemas.openxmlformats.org/package/2006/relationships"><Relationship Id="rId3" Type="http://schemas.openxmlformats.org/officeDocument/2006/relationships/notesSlide" Target="../notesSlides/notesSlide59.xml"/><Relationship Id="rId2" Type="http://schemas.openxmlformats.org/officeDocument/2006/relationships/slideLayout" Target="../slideLayouts/slideLayout7.xml"/><Relationship Id="rId1" Type="http://schemas.openxmlformats.org/officeDocument/2006/relationships/tags" Target="../tags/tag60.xml"/><Relationship Id="rId5" Type="http://schemas.openxmlformats.org/officeDocument/2006/relationships/image" Target="../media/image45.png"/><Relationship Id="rId4" Type="http://schemas.openxmlformats.org/officeDocument/2006/relationships/image" Target="../media/image44.png"/></Relationships>
</file>

<file path=ppt/slides/_rels/slide60.xml.rels><?xml version="1.0" encoding="UTF-8" standalone="yes"?>
<Relationships xmlns="http://schemas.openxmlformats.org/package/2006/relationships"><Relationship Id="rId3" Type="http://schemas.openxmlformats.org/officeDocument/2006/relationships/notesSlide" Target="../notesSlides/notesSlide60.xml"/><Relationship Id="rId2" Type="http://schemas.openxmlformats.org/officeDocument/2006/relationships/slideLayout" Target="../slideLayouts/slideLayout7.xml"/><Relationship Id="rId1" Type="http://schemas.openxmlformats.org/officeDocument/2006/relationships/tags" Target="../tags/tag61.xml"/><Relationship Id="rId4" Type="http://schemas.openxmlformats.org/officeDocument/2006/relationships/image" Target="../media/image46.png"/></Relationships>
</file>

<file path=ppt/slides/_rels/slide61.xml.rels><?xml version="1.0" encoding="UTF-8" standalone="yes"?>
<Relationships xmlns="http://schemas.openxmlformats.org/package/2006/relationships"><Relationship Id="rId3" Type="http://schemas.openxmlformats.org/officeDocument/2006/relationships/notesSlide" Target="../notesSlides/notesSlide61.xml"/><Relationship Id="rId2" Type="http://schemas.openxmlformats.org/officeDocument/2006/relationships/slideLayout" Target="../slideLayouts/slideLayout7.xml"/><Relationship Id="rId1" Type="http://schemas.openxmlformats.org/officeDocument/2006/relationships/tags" Target="../tags/tag62.xml"/><Relationship Id="rId4" Type="http://schemas.openxmlformats.org/officeDocument/2006/relationships/image" Target="../media/image46.png"/></Relationships>
</file>

<file path=ppt/slides/_rels/slide62.xml.rels><?xml version="1.0" encoding="UTF-8" standalone="yes"?>
<Relationships xmlns="http://schemas.openxmlformats.org/package/2006/relationships"><Relationship Id="rId3" Type="http://schemas.openxmlformats.org/officeDocument/2006/relationships/notesSlide" Target="../notesSlides/notesSlide62.xml"/><Relationship Id="rId2" Type="http://schemas.openxmlformats.org/officeDocument/2006/relationships/slideLayout" Target="../slideLayouts/slideLayout7.xml"/><Relationship Id="rId1" Type="http://schemas.openxmlformats.org/officeDocument/2006/relationships/tags" Target="../tags/tag63.xml"/><Relationship Id="rId4" Type="http://schemas.openxmlformats.org/officeDocument/2006/relationships/image" Target="../media/image47.png"/></Relationships>
</file>

<file path=ppt/slides/_rels/slide63.xml.rels><?xml version="1.0" encoding="UTF-8" standalone="yes"?>
<Relationships xmlns="http://schemas.openxmlformats.org/package/2006/relationships"><Relationship Id="rId3" Type="http://schemas.openxmlformats.org/officeDocument/2006/relationships/notesSlide" Target="../notesSlides/notesSlide63.xml"/><Relationship Id="rId2" Type="http://schemas.openxmlformats.org/officeDocument/2006/relationships/slideLayout" Target="../slideLayouts/slideLayout7.xml"/><Relationship Id="rId1" Type="http://schemas.openxmlformats.org/officeDocument/2006/relationships/tags" Target="../tags/tag64.xml"/><Relationship Id="rId4" Type="http://schemas.openxmlformats.org/officeDocument/2006/relationships/image" Target="../media/image47.png"/></Relationships>
</file>

<file path=ppt/slides/_rels/slide64.xml.rels><?xml version="1.0" encoding="UTF-8" standalone="yes"?>
<Relationships xmlns="http://schemas.openxmlformats.org/package/2006/relationships"><Relationship Id="rId3" Type="http://schemas.openxmlformats.org/officeDocument/2006/relationships/notesSlide" Target="../notesSlides/notesSlide64.xml"/><Relationship Id="rId2" Type="http://schemas.openxmlformats.org/officeDocument/2006/relationships/slideLayout" Target="../slideLayouts/slideLayout7.xml"/><Relationship Id="rId1" Type="http://schemas.openxmlformats.org/officeDocument/2006/relationships/tags" Target="../tags/tag65.xml"/><Relationship Id="rId4" Type="http://schemas.openxmlformats.org/officeDocument/2006/relationships/image" Target="../media/image48.png"/></Relationships>
</file>

<file path=ppt/slides/_rels/slide65.xml.rels><?xml version="1.0" encoding="UTF-8" standalone="yes"?>
<Relationships xmlns="http://schemas.openxmlformats.org/package/2006/relationships"><Relationship Id="rId3" Type="http://schemas.openxmlformats.org/officeDocument/2006/relationships/notesSlide" Target="../notesSlides/notesSlide65.xml"/><Relationship Id="rId2" Type="http://schemas.openxmlformats.org/officeDocument/2006/relationships/slideLayout" Target="../slideLayouts/slideLayout7.xml"/><Relationship Id="rId1" Type="http://schemas.openxmlformats.org/officeDocument/2006/relationships/tags" Target="../tags/tag66.xml"/><Relationship Id="rId4" Type="http://schemas.openxmlformats.org/officeDocument/2006/relationships/image" Target="../media/image49.png"/></Relationships>
</file>

<file path=ppt/slides/_rels/slide66.xml.rels><?xml version="1.0" encoding="UTF-8" standalone="yes"?>
<Relationships xmlns="http://schemas.openxmlformats.org/package/2006/relationships"><Relationship Id="rId3" Type="http://schemas.openxmlformats.org/officeDocument/2006/relationships/notesSlide" Target="../notesSlides/notesSlide66.xml"/><Relationship Id="rId2" Type="http://schemas.openxmlformats.org/officeDocument/2006/relationships/slideLayout" Target="../slideLayouts/slideLayout7.xml"/><Relationship Id="rId1" Type="http://schemas.openxmlformats.org/officeDocument/2006/relationships/tags" Target="../tags/tag67.xml"/></Relationships>
</file>

<file path=ppt/slides/_rels/slide67.xml.rels><?xml version="1.0" encoding="UTF-8" standalone="yes"?>
<Relationships xmlns="http://schemas.openxmlformats.org/package/2006/relationships"><Relationship Id="rId3" Type="http://schemas.openxmlformats.org/officeDocument/2006/relationships/notesSlide" Target="../notesSlides/notesSlide67.xml"/><Relationship Id="rId2" Type="http://schemas.openxmlformats.org/officeDocument/2006/relationships/slideLayout" Target="../slideLayouts/slideLayout7.xml"/><Relationship Id="rId1" Type="http://schemas.openxmlformats.org/officeDocument/2006/relationships/tags" Target="../tags/tag68.xml"/><Relationship Id="rId4" Type="http://schemas.openxmlformats.org/officeDocument/2006/relationships/image" Target="../media/image50.jpeg"/></Relationships>
</file>

<file path=ppt/slides/_rels/slide68.xml.rels><?xml version="1.0" encoding="UTF-8" standalone="yes"?>
<Relationships xmlns="http://schemas.openxmlformats.org/package/2006/relationships"><Relationship Id="rId3" Type="http://schemas.openxmlformats.org/officeDocument/2006/relationships/notesSlide" Target="../notesSlides/notesSlide68.xml"/><Relationship Id="rId2" Type="http://schemas.openxmlformats.org/officeDocument/2006/relationships/slideLayout" Target="../slideLayouts/slideLayout7.xml"/><Relationship Id="rId1" Type="http://schemas.openxmlformats.org/officeDocument/2006/relationships/tags" Target="../tags/tag69.xml"/></Relationships>
</file>

<file path=ppt/slides/_rels/slide69.xml.rels><?xml version="1.0" encoding="UTF-8" standalone="yes"?>
<Relationships xmlns="http://schemas.openxmlformats.org/package/2006/relationships"><Relationship Id="rId3" Type="http://schemas.openxmlformats.org/officeDocument/2006/relationships/notesSlide" Target="../notesSlides/notesSlide69.xml"/><Relationship Id="rId2" Type="http://schemas.openxmlformats.org/officeDocument/2006/relationships/slideLayout" Target="../slideLayouts/slideLayout7.xml"/><Relationship Id="rId1" Type="http://schemas.openxmlformats.org/officeDocument/2006/relationships/tags" Target="../tags/tag70.xml"/></Relationships>
</file>

<file path=ppt/slides/_rels/slide70.xml.rels><?xml version="1.0" encoding="UTF-8" standalone="yes"?>
<Relationships xmlns="http://schemas.openxmlformats.org/package/2006/relationships"><Relationship Id="rId3" Type="http://schemas.openxmlformats.org/officeDocument/2006/relationships/notesSlide" Target="../notesSlides/notesSlide70.xml"/><Relationship Id="rId2" Type="http://schemas.openxmlformats.org/officeDocument/2006/relationships/slideLayout" Target="../slideLayouts/slideLayout7.xml"/><Relationship Id="rId1" Type="http://schemas.openxmlformats.org/officeDocument/2006/relationships/tags" Target="../tags/tag71.xml"/></Relationships>
</file>

<file path=ppt/slides/_rels/slide71.xml.rels><?xml version="1.0" encoding="UTF-8" standalone="yes"?>
<Relationships xmlns="http://schemas.openxmlformats.org/package/2006/relationships"><Relationship Id="rId3" Type="http://schemas.openxmlformats.org/officeDocument/2006/relationships/notesSlide" Target="../notesSlides/notesSlide71.xml"/><Relationship Id="rId2" Type="http://schemas.openxmlformats.org/officeDocument/2006/relationships/slideLayout" Target="../slideLayouts/slideLayout7.xml"/><Relationship Id="rId1" Type="http://schemas.openxmlformats.org/officeDocument/2006/relationships/tags" Target="../tags/tag72.xml"/></Relationships>
</file>

<file path=ppt/slides/_rels/slide72.xml.rels><?xml version="1.0" encoding="UTF-8" standalone="yes"?>
<Relationships xmlns="http://schemas.openxmlformats.org/package/2006/relationships"><Relationship Id="rId3" Type="http://schemas.openxmlformats.org/officeDocument/2006/relationships/notesSlide" Target="../notesSlides/notesSlide72.xml"/><Relationship Id="rId2" Type="http://schemas.openxmlformats.org/officeDocument/2006/relationships/slideLayout" Target="../slideLayouts/slideLayout7.xml"/><Relationship Id="rId1" Type="http://schemas.openxmlformats.org/officeDocument/2006/relationships/tags" Target="../tags/tag73.xml"/><Relationship Id="rId4" Type="http://schemas.openxmlformats.org/officeDocument/2006/relationships/image" Target="../media/image51.png"/></Relationships>
</file>

<file path=ppt/slides/_rels/slide73.xml.rels><?xml version="1.0" encoding="UTF-8" standalone="yes"?>
<Relationships xmlns="http://schemas.openxmlformats.org/package/2006/relationships"><Relationship Id="rId3" Type="http://schemas.openxmlformats.org/officeDocument/2006/relationships/notesSlide" Target="../notesSlides/notesSlide73.xml"/><Relationship Id="rId2" Type="http://schemas.openxmlformats.org/officeDocument/2006/relationships/slideLayout" Target="../slideLayouts/slideLayout7.xml"/><Relationship Id="rId1" Type="http://schemas.openxmlformats.org/officeDocument/2006/relationships/tags" Target="../tags/tag74.xml"/></Relationships>
</file>

<file path=ppt/slides/_rels/slide74.xml.rels><?xml version="1.0" encoding="UTF-8" standalone="yes"?>
<Relationships xmlns="http://schemas.openxmlformats.org/package/2006/relationships"><Relationship Id="rId3" Type="http://schemas.openxmlformats.org/officeDocument/2006/relationships/video" Target="../media/media10.mp4"/><Relationship Id="rId2" Type="http://schemas.microsoft.com/office/2007/relationships/media" Target="../media/media10.mp4"/><Relationship Id="rId1" Type="http://schemas.openxmlformats.org/officeDocument/2006/relationships/tags" Target="../tags/tag75.xml"/><Relationship Id="rId6" Type="http://schemas.openxmlformats.org/officeDocument/2006/relationships/image" Target="../media/image52.png"/><Relationship Id="rId5" Type="http://schemas.openxmlformats.org/officeDocument/2006/relationships/notesSlide" Target="../notesSlides/notesSlide74.xml"/><Relationship Id="rId4" Type="http://schemas.openxmlformats.org/officeDocument/2006/relationships/slideLayout" Target="../slideLayouts/slideLayout7.xml"/></Relationships>
</file>

<file path=ppt/slides/_rels/slide75.xml.rels><?xml version="1.0" encoding="UTF-8" standalone="yes"?>
<Relationships xmlns="http://schemas.openxmlformats.org/package/2006/relationships"><Relationship Id="rId3" Type="http://schemas.openxmlformats.org/officeDocument/2006/relationships/notesSlide" Target="../notesSlides/notesSlide75.xml"/><Relationship Id="rId2" Type="http://schemas.openxmlformats.org/officeDocument/2006/relationships/slideLayout" Target="../slideLayouts/slideLayout7.xml"/><Relationship Id="rId1" Type="http://schemas.openxmlformats.org/officeDocument/2006/relationships/tags" Target="../tags/tag76.xml"/><Relationship Id="rId5" Type="http://schemas.openxmlformats.org/officeDocument/2006/relationships/image" Target="../media/image54.png"/><Relationship Id="rId4" Type="http://schemas.openxmlformats.org/officeDocument/2006/relationships/image" Target="../media/image53.png"/></Relationships>
</file>

<file path=ppt/slides/_rels/slide76.xml.rels><?xml version="1.0" encoding="UTF-8" standalone="yes"?>
<Relationships xmlns="http://schemas.openxmlformats.org/package/2006/relationships"><Relationship Id="rId3" Type="http://schemas.openxmlformats.org/officeDocument/2006/relationships/notesSlide" Target="../notesSlides/notesSlide76.xml"/><Relationship Id="rId2" Type="http://schemas.openxmlformats.org/officeDocument/2006/relationships/slideLayout" Target="../slideLayouts/slideLayout7.xml"/><Relationship Id="rId1" Type="http://schemas.openxmlformats.org/officeDocument/2006/relationships/tags" Target="../tags/tag77.xml"/></Relationships>
</file>

<file path=ppt/slides/_rels/slide77.xml.rels><?xml version="1.0" encoding="UTF-8" standalone="yes"?>
<Relationships xmlns="http://schemas.openxmlformats.org/package/2006/relationships"><Relationship Id="rId3" Type="http://schemas.openxmlformats.org/officeDocument/2006/relationships/notesSlide" Target="../notesSlides/notesSlide77.xml"/><Relationship Id="rId2" Type="http://schemas.openxmlformats.org/officeDocument/2006/relationships/slideLayout" Target="../slideLayouts/slideLayout7.xml"/><Relationship Id="rId1" Type="http://schemas.openxmlformats.org/officeDocument/2006/relationships/tags" Target="../tags/tag78.xml"/><Relationship Id="rId4" Type="http://schemas.openxmlformats.org/officeDocument/2006/relationships/image" Target="../media/image55.png"/></Relationships>
</file>

<file path=ppt/slides/_rels/slide78.xml.rels><?xml version="1.0" encoding="UTF-8" standalone="yes"?>
<Relationships xmlns="http://schemas.openxmlformats.org/package/2006/relationships"><Relationship Id="rId8" Type="http://schemas.openxmlformats.org/officeDocument/2006/relationships/image" Target="../media/image60.png"/><Relationship Id="rId3" Type="http://schemas.openxmlformats.org/officeDocument/2006/relationships/notesSlide" Target="../notesSlides/notesSlide78.xml"/><Relationship Id="rId7" Type="http://schemas.openxmlformats.org/officeDocument/2006/relationships/image" Target="../media/image59.png"/><Relationship Id="rId2" Type="http://schemas.openxmlformats.org/officeDocument/2006/relationships/slideLayout" Target="../slideLayouts/slideLayout7.xml"/><Relationship Id="rId1" Type="http://schemas.openxmlformats.org/officeDocument/2006/relationships/tags" Target="../tags/tag79.xml"/><Relationship Id="rId6" Type="http://schemas.openxmlformats.org/officeDocument/2006/relationships/image" Target="../media/image58.png"/><Relationship Id="rId11" Type="http://schemas.openxmlformats.org/officeDocument/2006/relationships/image" Target="../media/image63.png"/><Relationship Id="rId5" Type="http://schemas.openxmlformats.org/officeDocument/2006/relationships/image" Target="../media/image57.png"/><Relationship Id="rId10" Type="http://schemas.openxmlformats.org/officeDocument/2006/relationships/image" Target="../media/image62.png"/><Relationship Id="rId4" Type="http://schemas.openxmlformats.org/officeDocument/2006/relationships/image" Target="../media/image56.png"/><Relationship Id="rId9" Type="http://schemas.openxmlformats.org/officeDocument/2006/relationships/image" Target="../media/image61.png"/></Relationships>
</file>

<file path=ppt/slides/_rels/slide79.xml.rels><?xml version="1.0" encoding="UTF-8" standalone="yes"?>
<Relationships xmlns="http://schemas.openxmlformats.org/package/2006/relationships"><Relationship Id="rId3" Type="http://schemas.openxmlformats.org/officeDocument/2006/relationships/notesSlide" Target="../notesSlides/notesSlide79.xml"/><Relationship Id="rId2" Type="http://schemas.openxmlformats.org/officeDocument/2006/relationships/slideLayout" Target="../slideLayouts/slideLayout7.xml"/><Relationship Id="rId1" Type="http://schemas.openxmlformats.org/officeDocument/2006/relationships/tags" Target="../tags/tag80.xml"/><Relationship Id="rId5" Type="http://schemas.openxmlformats.org/officeDocument/2006/relationships/image" Target="../media/image65.png"/><Relationship Id="rId4" Type="http://schemas.openxmlformats.org/officeDocument/2006/relationships/image" Target="../media/image64.png"/></Relationships>
</file>

<file path=ppt/slides/_rels/slide80.xml.rels><?xml version="1.0" encoding="UTF-8" standalone="yes"?>
<Relationships xmlns="http://schemas.openxmlformats.org/package/2006/relationships"><Relationship Id="rId3" Type="http://schemas.openxmlformats.org/officeDocument/2006/relationships/notesSlide" Target="../notesSlides/notesSlide80.xml"/><Relationship Id="rId2" Type="http://schemas.openxmlformats.org/officeDocument/2006/relationships/slideLayout" Target="../slideLayouts/slideLayout7.xml"/><Relationship Id="rId1" Type="http://schemas.openxmlformats.org/officeDocument/2006/relationships/tags" Target="../tags/tag81.xml"/></Relationships>
</file>

<file path=ppt/slides/_rels/slide81.xml.rels><?xml version="1.0" encoding="UTF-8" standalone="yes"?>
<Relationships xmlns="http://schemas.openxmlformats.org/package/2006/relationships"><Relationship Id="rId3" Type="http://schemas.openxmlformats.org/officeDocument/2006/relationships/notesSlide" Target="../notesSlides/notesSlide81.xml"/><Relationship Id="rId2" Type="http://schemas.openxmlformats.org/officeDocument/2006/relationships/slideLayout" Target="../slideLayouts/slideLayout7.xml"/><Relationship Id="rId1" Type="http://schemas.openxmlformats.org/officeDocument/2006/relationships/tags" Target="../tags/tag82.xml"/></Relationships>
</file>

<file path=ppt/slides/_rels/slide82.xml.rels><?xml version="1.0" encoding="UTF-8" standalone="yes"?>
<Relationships xmlns="http://schemas.openxmlformats.org/package/2006/relationships"><Relationship Id="rId3" Type="http://schemas.openxmlformats.org/officeDocument/2006/relationships/notesSlide" Target="../notesSlides/notesSlide82.xml"/><Relationship Id="rId2" Type="http://schemas.openxmlformats.org/officeDocument/2006/relationships/slideLayout" Target="../slideLayouts/slideLayout7.xml"/><Relationship Id="rId1" Type="http://schemas.openxmlformats.org/officeDocument/2006/relationships/tags" Target="../tags/tag83.xml"/><Relationship Id="rId4" Type="http://schemas.openxmlformats.org/officeDocument/2006/relationships/image" Target="../media/image66.png"/></Relationships>
</file>

<file path=ppt/slides/_rels/slide83.xml.rels><?xml version="1.0" encoding="UTF-8" standalone="yes"?>
<Relationships xmlns="http://schemas.openxmlformats.org/package/2006/relationships"><Relationship Id="rId3" Type="http://schemas.openxmlformats.org/officeDocument/2006/relationships/notesSlide" Target="../notesSlides/notesSlide83.xml"/><Relationship Id="rId2" Type="http://schemas.openxmlformats.org/officeDocument/2006/relationships/slideLayout" Target="../slideLayouts/slideLayout7.xml"/><Relationship Id="rId1" Type="http://schemas.openxmlformats.org/officeDocument/2006/relationships/tags" Target="../tags/tag84.xml"/><Relationship Id="rId5" Type="http://schemas.openxmlformats.org/officeDocument/2006/relationships/image" Target="../media/image68.png"/><Relationship Id="rId4" Type="http://schemas.openxmlformats.org/officeDocument/2006/relationships/image" Target="../media/image67.jpeg"/></Relationships>
</file>

<file path=ppt/slides/_rels/slide84.xml.rels><?xml version="1.0" encoding="UTF-8" standalone="yes"?>
<Relationships xmlns="http://schemas.openxmlformats.org/package/2006/relationships"><Relationship Id="rId3" Type="http://schemas.openxmlformats.org/officeDocument/2006/relationships/notesSlide" Target="../notesSlides/notesSlide84.xml"/><Relationship Id="rId2" Type="http://schemas.openxmlformats.org/officeDocument/2006/relationships/slideLayout" Target="../slideLayouts/slideLayout7.xml"/><Relationship Id="rId1" Type="http://schemas.openxmlformats.org/officeDocument/2006/relationships/tags" Target="../tags/tag85.xml"/><Relationship Id="rId4" Type="http://schemas.openxmlformats.org/officeDocument/2006/relationships/image" Target="../media/image69.png"/></Relationships>
</file>

<file path=ppt/slides/_rels/slide85.xml.rels><?xml version="1.0" encoding="UTF-8" standalone="yes"?>
<Relationships xmlns="http://schemas.openxmlformats.org/package/2006/relationships"><Relationship Id="rId3" Type="http://schemas.openxmlformats.org/officeDocument/2006/relationships/notesSlide" Target="../notesSlides/notesSlide85.xml"/><Relationship Id="rId2" Type="http://schemas.openxmlformats.org/officeDocument/2006/relationships/slideLayout" Target="../slideLayouts/slideLayout7.xml"/><Relationship Id="rId1" Type="http://schemas.openxmlformats.org/officeDocument/2006/relationships/tags" Target="../tags/tag86.xml"/><Relationship Id="rId4" Type="http://schemas.openxmlformats.org/officeDocument/2006/relationships/image" Target="../media/image70.png"/></Relationships>
</file>

<file path=ppt/slides/_rels/slide86.xml.rels><?xml version="1.0" encoding="UTF-8" standalone="yes"?>
<Relationships xmlns="http://schemas.openxmlformats.org/package/2006/relationships"><Relationship Id="rId8" Type="http://schemas.openxmlformats.org/officeDocument/2006/relationships/hyperlink" Target="https://www.justice.gov/usao-nm/pr/las-cruces-man-sentenced-1-year-prison-threatening-us-congresswoman" TargetMode="External"/><Relationship Id="rId3" Type="http://schemas.openxmlformats.org/officeDocument/2006/relationships/notesSlide" Target="../notesSlides/notesSlide86.xml"/><Relationship Id="rId7" Type="http://schemas.openxmlformats.org/officeDocument/2006/relationships/hyperlink" Target="https://www.voanews.com/a/rise-in-hate-crimes-alarms-native-american-communities/3887303.html" TargetMode="External"/><Relationship Id="rId2" Type="http://schemas.openxmlformats.org/officeDocument/2006/relationships/slideLayout" Target="../slideLayouts/slideLayout6.xml"/><Relationship Id="rId1" Type="http://schemas.openxmlformats.org/officeDocument/2006/relationships/tags" Target="../tags/tag87.xml"/><Relationship Id="rId6" Type="http://schemas.openxmlformats.org/officeDocument/2006/relationships/hyperlink" Target="https://popcenter.asu.edu/content/hate-crimes-references" TargetMode="External"/><Relationship Id="rId5" Type="http://schemas.openxmlformats.org/officeDocument/2006/relationships/hyperlink" Target="https://portal.cops.usdoj.gov/resourcecenter/Home.aspx?q=ric.php&amp;page=detail&amp;id=COPS-P268" TargetMode="External"/><Relationship Id="rId4" Type="http://schemas.openxmlformats.org/officeDocument/2006/relationships/hyperlink" Target="https://doi.org/10.1080/016396202753424529" TargetMode="External"/><Relationship Id="rId9" Type="http://schemas.openxmlformats.org/officeDocument/2006/relationships/hyperlink" Target="https://www.justice.gov/hatecrimes/state-data/new-mexico#news-n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314964"/>
        </a:solidFill>
        <a:effectLst/>
      </p:bgPr>
    </p:bg>
    <p:spTree>
      <p:nvGrpSpPr>
        <p:cNvPr id="1" name=""/>
        <p:cNvGrpSpPr/>
        <p:nvPr/>
      </p:nvGrpSpPr>
      <p:grpSpPr>
        <a:xfrm>
          <a:off x="0" y="0"/>
          <a:ext cx="0" cy="0"/>
          <a:chOff x="0" y="0"/>
          <a:chExt cx="0" cy="0"/>
        </a:xfrm>
      </p:grpSpPr>
      <p:grpSp>
        <p:nvGrpSpPr>
          <p:cNvPr id="4" name="Group 4"/>
          <p:cNvGrpSpPr>
            <a:grpSpLocks noGrp="1" noUngrp="1" noRot="1" noMove="1" noResize="1"/>
          </p:cNvGrpSpPr>
          <p:nvPr/>
        </p:nvGrpSpPr>
        <p:grpSpPr>
          <a:xfrm>
            <a:off x="685800" y="1257300"/>
            <a:ext cx="8719913" cy="4273153"/>
            <a:chOff x="-457200" y="-2479000"/>
            <a:chExt cx="11626551" cy="4812227"/>
          </a:xfrm>
        </p:grpSpPr>
        <p:sp>
          <p:nvSpPr>
            <p:cNvPr id="5" name="TextBox 5"/>
            <p:cNvSpPr txBox="1">
              <a:spLocks/>
            </p:cNvSpPr>
            <p:nvPr/>
          </p:nvSpPr>
          <p:spPr>
            <a:xfrm>
              <a:off x="-457200" y="-2479000"/>
              <a:ext cx="11626551" cy="3743320"/>
            </a:xfrm>
            <a:prstGeom prst="rect">
              <a:avLst/>
            </a:prstGeom>
          </p:spPr>
          <p:txBody>
            <a:bodyPr lIns="0" tIns="0" rIns="0" bIns="0" rtlCol="0" anchor="t">
              <a:spAutoFit/>
            </a:bodyPr>
            <a:lstStyle/>
            <a:p>
              <a:r>
                <a:rPr lang="en-US" altLang="en-US" sz="5400" b="1" dirty="0">
                  <a:solidFill>
                    <a:schemeClr val="bg1"/>
                  </a:solidFill>
                  <a:latin typeface="Arial" panose="020B0604020202020204" pitchFamily="34" charset="0"/>
                  <a:cs typeface="Arial" panose="020B0604020202020204" pitchFamily="34" charset="0"/>
                </a:rPr>
                <a:t>In-Service </a:t>
              </a:r>
              <a:br>
                <a:rPr lang="en-US" altLang="en-US" sz="5400" b="1" dirty="0">
                  <a:solidFill>
                    <a:schemeClr val="bg1"/>
                  </a:solidFill>
                  <a:latin typeface="Arial" panose="020B0604020202020204" pitchFamily="34" charset="0"/>
                  <a:cs typeface="Arial" panose="020B0604020202020204" pitchFamily="34" charset="0"/>
                </a:rPr>
              </a:br>
              <a:r>
                <a:rPr lang="en-US" altLang="en-US" sz="5400" b="1" dirty="0">
                  <a:solidFill>
                    <a:schemeClr val="bg1"/>
                  </a:solidFill>
                  <a:latin typeface="Arial" panose="020B0604020202020204" pitchFamily="34" charset="0"/>
                  <a:cs typeface="Arial" panose="020B0604020202020204" pitchFamily="34" charset="0"/>
                </a:rPr>
                <a:t>Detection, Investigation, and Reporting of Hate Crimes</a:t>
              </a:r>
              <a:endParaRPr lang="en-US" sz="5400" dirty="0">
                <a:solidFill>
                  <a:schemeClr val="bg1"/>
                </a:solidFill>
                <a:latin typeface="Arial" panose="020B0604020202020204" pitchFamily="34" charset="0"/>
                <a:ea typeface="Montserrat Semi-Bold"/>
                <a:cs typeface="Arial" panose="020B0604020202020204" pitchFamily="34" charset="0"/>
                <a:sym typeface="Montserrat Semi-Bold"/>
              </a:endParaRPr>
            </a:p>
          </p:txBody>
        </p:sp>
        <p:sp>
          <p:nvSpPr>
            <p:cNvPr id="6" name="TextBox 6"/>
            <p:cNvSpPr txBox="1">
              <a:spLocks/>
            </p:cNvSpPr>
            <p:nvPr/>
          </p:nvSpPr>
          <p:spPr>
            <a:xfrm>
              <a:off x="-457200" y="1640020"/>
              <a:ext cx="10566402" cy="693207"/>
            </a:xfrm>
            <a:prstGeom prst="rect">
              <a:avLst/>
            </a:prstGeom>
          </p:spPr>
          <p:txBody>
            <a:bodyPr wrap="square" lIns="0" tIns="0" rIns="0" bIns="0" rtlCol="0" anchor="t">
              <a:spAutoFit/>
            </a:bodyPr>
            <a:lstStyle/>
            <a:p>
              <a:pPr lvl="0">
                <a:lnSpc>
                  <a:spcPct val="100000"/>
                </a:lnSpc>
              </a:pPr>
              <a:r>
                <a:rPr lang="en-US" sz="4000" dirty="0">
                  <a:solidFill>
                    <a:schemeClr val="bg1"/>
                  </a:solidFill>
                  <a:latin typeface="Arial" panose="020B0604020202020204" pitchFamily="34" charset="0"/>
                  <a:cs typeface="Arial" panose="020B0604020202020204" pitchFamily="34" charset="0"/>
                </a:rPr>
                <a:t>NMLEA Accreditation: NM260009</a:t>
              </a:r>
            </a:p>
          </p:txBody>
        </p:sp>
      </p:grpSp>
      <p:sp>
        <p:nvSpPr>
          <p:cNvPr id="7" name="TextBox 7"/>
          <p:cNvSpPr txBox="1"/>
          <p:nvPr/>
        </p:nvSpPr>
        <p:spPr>
          <a:xfrm>
            <a:off x="3352800" y="7810500"/>
            <a:ext cx="5031772" cy="1626214"/>
          </a:xfrm>
          <a:prstGeom prst="rect">
            <a:avLst/>
          </a:prstGeom>
        </p:spPr>
        <p:txBody>
          <a:bodyPr wrap="square" lIns="0" tIns="0" rIns="0" bIns="0" rtlCol="0" anchor="t">
            <a:spAutoFit/>
          </a:bodyPr>
          <a:lstStyle/>
          <a:p>
            <a:pPr algn="ctr">
              <a:lnSpc>
                <a:spcPts val="3079"/>
              </a:lnSpc>
            </a:pPr>
            <a:r>
              <a:rPr lang="en-US" sz="3200" spc="131" dirty="0">
                <a:solidFill>
                  <a:srgbClr val="FFFFFF"/>
                </a:solidFill>
                <a:latin typeface="Arial" panose="020B0604020202020204" pitchFamily="34" charset="0"/>
                <a:ea typeface="Montserrat"/>
                <a:cs typeface="Arial" panose="020B0604020202020204" pitchFamily="34" charset="0"/>
                <a:sym typeface="Montserrat"/>
              </a:rPr>
              <a:t>Presented by the</a:t>
            </a:r>
          </a:p>
          <a:p>
            <a:pPr algn="ctr">
              <a:lnSpc>
                <a:spcPts val="3079"/>
              </a:lnSpc>
            </a:pPr>
            <a:r>
              <a:rPr lang="en-US" sz="3200" spc="131" dirty="0">
                <a:solidFill>
                  <a:srgbClr val="FFFFFF"/>
                </a:solidFill>
                <a:latin typeface="Arial" panose="020B0604020202020204" pitchFamily="34" charset="0"/>
                <a:ea typeface="Montserrat"/>
                <a:cs typeface="Arial" panose="020B0604020202020204" pitchFamily="34" charset="0"/>
                <a:sym typeface="Montserrat"/>
              </a:rPr>
              <a:t>New Mexico</a:t>
            </a:r>
          </a:p>
          <a:p>
            <a:pPr algn="ctr">
              <a:lnSpc>
                <a:spcPts val="3079"/>
              </a:lnSpc>
            </a:pPr>
            <a:r>
              <a:rPr lang="en-US" sz="3200" spc="131" dirty="0">
                <a:solidFill>
                  <a:srgbClr val="FFFFFF"/>
                </a:solidFill>
                <a:latin typeface="Arial" panose="020B0604020202020204" pitchFamily="34" charset="0"/>
                <a:ea typeface="Montserrat"/>
                <a:cs typeface="Arial" panose="020B0604020202020204" pitchFamily="34" charset="0"/>
                <a:sym typeface="Montserrat"/>
              </a:rPr>
              <a:t>Law Enforcement</a:t>
            </a:r>
          </a:p>
          <a:p>
            <a:pPr algn="ctr">
              <a:lnSpc>
                <a:spcPts val="3079"/>
              </a:lnSpc>
            </a:pPr>
            <a:r>
              <a:rPr lang="en-US" sz="3200" spc="131" dirty="0">
                <a:solidFill>
                  <a:srgbClr val="FFFFFF"/>
                </a:solidFill>
                <a:latin typeface="Arial" panose="020B0604020202020204" pitchFamily="34" charset="0"/>
                <a:ea typeface="Montserrat"/>
                <a:cs typeface="Arial" panose="020B0604020202020204" pitchFamily="34" charset="0"/>
                <a:sym typeface="Montserrat"/>
              </a:rPr>
              <a:t>Academy</a:t>
            </a:r>
          </a:p>
        </p:txBody>
      </p:sp>
      <p:sp>
        <p:nvSpPr>
          <p:cNvPr id="9" name="TextBox 9"/>
          <p:cNvSpPr txBox="1">
            <a:spLocks/>
          </p:cNvSpPr>
          <p:nvPr/>
        </p:nvSpPr>
        <p:spPr>
          <a:xfrm>
            <a:off x="685800" y="800100"/>
            <a:ext cx="4876800" cy="463717"/>
          </a:xfrm>
          <a:prstGeom prst="rect">
            <a:avLst/>
          </a:prstGeom>
        </p:spPr>
        <p:txBody>
          <a:bodyPr wrap="square" lIns="0" tIns="0" rIns="0" bIns="0" rtlCol="0" anchor="t">
            <a:spAutoFit/>
          </a:bodyPr>
          <a:lstStyle/>
          <a:p>
            <a:pPr algn="l">
              <a:lnSpc>
                <a:spcPts val="3049"/>
              </a:lnSpc>
            </a:pPr>
            <a:r>
              <a:rPr lang="en-US" sz="6000" dirty="0">
                <a:solidFill>
                  <a:srgbClr val="FFFFFF"/>
                </a:solidFill>
                <a:latin typeface="Arial" panose="020B0604020202020204" pitchFamily="34" charset="0"/>
                <a:ea typeface="Montserrat"/>
                <a:cs typeface="Arial" panose="020B0604020202020204" pitchFamily="34" charset="0"/>
                <a:sym typeface="Montserrat"/>
              </a:rPr>
              <a:t>2026 - 2027</a:t>
            </a:r>
          </a:p>
        </p:txBody>
      </p:sp>
      <p:grpSp>
        <p:nvGrpSpPr>
          <p:cNvPr id="13" name="Group 12">
            <a:extLst>
              <a:ext uri="{FF2B5EF4-FFF2-40B4-BE49-F238E27FC236}">
                <a16:creationId xmlns:a16="http://schemas.microsoft.com/office/drawing/2014/main" id="{9512D716-D7A9-AB83-A035-74865E4FB7C3}"/>
              </a:ext>
            </a:extLst>
          </p:cNvPr>
          <p:cNvGrpSpPr/>
          <p:nvPr/>
        </p:nvGrpSpPr>
        <p:grpSpPr>
          <a:xfrm>
            <a:off x="2438400" y="5753100"/>
            <a:ext cx="3727642" cy="914400"/>
            <a:chOff x="1996867" y="5666361"/>
            <a:chExt cx="3727642" cy="914400"/>
          </a:xfrm>
          <a:solidFill>
            <a:schemeClr val="accent1"/>
          </a:solidFill>
        </p:grpSpPr>
        <p:sp>
          <p:nvSpPr>
            <p:cNvPr id="14" name="Rectangle 13">
              <a:extLst>
                <a:ext uri="{FF2B5EF4-FFF2-40B4-BE49-F238E27FC236}">
                  <a16:creationId xmlns:a16="http://schemas.microsoft.com/office/drawing/2014/main" id="{54A2FB6F-2DC4-FD74-9E93-A6A1837F6312}"/>
                </a:ext>
              </a:extLst>
            </p:cNvPr>
            <p:cNvSpPr/>
            <p:nvPr/>
          </p:nvSpPr>
          <p:spPr>
            <a:xfrm>
              <a:off x="2031888" y="5666361"/>
              <a:ext cx="3692621" cy="876170"/>
            </a:xfrm>
            <a:prstGeom prst="rect">
              <a:avLst/>
            </a:prstGeom>
            <a:grpFill/>
          </p:spPr>
          <p:style>
            <a:lnRef idx="0">
              <a:schemeClr val="lt1">
                <a:hueOff val="0"/>
                <a:satOff val="0"/>
                <a:lumOff val="0"/>
                <a:alphaOff val="0"/>
              </a:schemeClr>
            </a:lnRef>
            <a:fillRef idx="3">
              <a:schemeClr val="accent5">
                <a:hueOff val="-9933876"/>
                <a:satOff val="39811"/>
                <a:lumOff val="8628"/>
                <a:alphaOff val="0"/>
              </a:schemeClr>
            </a:fillRef>
            <a:effectRef idx="3">
              <a:schemeClr val="accent5">
                <a:hueOff val="-9933876"/>
                <a:satOff val="39811"/>
                <a:lumOff val="8628"/>
                <a:alphaOff val="0"/>
              </a:schemeClr>
            </a:effectRef>
            <a:fontRef idx="minor">
              <a:schemeClr val="lt1"/>
            </a:fontRef>
          </p:style>
          <p:txBody>
            <a:bodyPr/>
            <a:lstStyle/>
            <a:p>
              <a:endParaRPr lang="en-US"/>
            </a:p>
          </p:txBody>
        </p:sp>
        <p:sp>
          <p:nvSpPr>
            <p:cNvPr id="15" name="TextBox 14">
              <a:extLst>
                <a:ext uri="{FF2B5EF4-FFF2-40B4-BE49-F238E27FC236}">
                  <a16:creationId xmlns:a16="http://schemas.microsoft.com/office/drawing/2014/main" id="{30BA7C25-A7A1-01F2-1892-CD2DD27ED4DF}"/>
                </a:ext>
              </a:extLst>
            </p:cNvPr>
            <p:cNvSpPr txBox="1"/>
            <p:nvPr/>
          </p:nvSpPr>
          <p:spPr>
            <a:xfrm>
              <a:off x="1996867" y="5704591"/>
              <a:ext cx="3692621" cy="876170"/>
            </a:xfrm>
            <a:prstGeom prst="rect">
              <a:avLst/>
            </a:prstGeom>
            <a:grpFill/>
          </p:spPr>
          <p:style>
            <a:lnRef idx="0">
              <a:scrgbClr r="0" g="0" b="0"/>
            </a:lnRef>
            <a:fillRef idx="0">
              <a:scrgbClr r="0" g="0" b="0"/>
            </a:fillRef>
            <a:effectRef idx="0">
              <a:scrgbClr r="0" g="0" b="0"/>
            </a:effectRef>
            <a:fontRef idx="minor">
              <a:schemeClr val="lt1"/>
            </a:fontRef>
          </p:style>
          <p:txBody>
            <a:bodyPr spcFirstLastPara="0" vert="horz" wrap="square" lIns="140970" tIns="140970" rIns="140970" bIns="140970" numCol="1" spcCol="1270" anchor="ctr" anchorCtr="0">
              <a:noAutofit/>
            </a:bodyPr>
            <a:lstStyle/>
            <a:p>
              <a:pPr marL="0" lvl="0" indent="0" algn="ctr" defTabSz="1644650">
                <a:lnSpc>
                  <a:spcPct val="100000"/>
                </a:lnSpc>
                <a:spcBef>
                  <a:spcPct val="0"/>
                </a:spcBef>
                <a:spcAft>
                  <a:spcPct val="35000"/>
                </a:spcAft>
                <a:buNone/>
              </a:pPr>
              <a:r>
                <a:rPr lang="en-US" sz="3700" b="0" i="0" kern="1200" baseline="0" dirty="0">
                  <a:latin typeface="Arial" panose="020B0604020202020204" pitchFamily="34" charset="0"/>
                  <a:cs typeface="Arial" panose="020B0604020202020204" pitchFamily="34" charset="0"/>
                </a:rPr>
                <a:t>2 hours</a:t>
              </a:r>
              <a:endParaRPr lang="en-US" sz="3700" kern="1200" dirty="0">
                <a:latin typeface="Arial" panose="020B0604020202020204" pitchFamily="34" charset="0"/>
                <a:cs typeface="Arial" panose="020B0604020202020204" pitchFamily="34" charset="0"/>
              </a:endParaRPr>
            </a:p>
          </p:txBody>
        </p:sp>
      </p:grpSp>
      <p:sp>
        <p:nvSpPr>
          <p:cNvPr id="16" name="TextBox 15">
            <a:extLst>
              <a:ext uri="{FF2B5EF4-FFF2-40B4-BE49-F238E27FC236}">
                <a16:creationId xmlns:a16="http://schemas.microsoft.com/office/drawing/2014/main" id="{085D62E1-DB9E-FB5A-CD96-8052BDFC39F2}"/>
              </a:ext>
            </a:extLst>
          </p:cNvPr>
          <p:cNvSpPr txBox="1"/>
          <p:nvPr/>
        </p:nvSpPr>
        <p:spPr>
          <a:xfrm>
            <a:off x="9583327" y="7014508"/>
            <a:ext cx="8857073" cy="1938992"/>
          </a:xfrm>
          <a:prstGeom prst="rect">
            <a:avLst/>
          </a:prstGeom>
          <a:noFill/>
        </p:spPr>
        <p:txBody>
          <a:bodyPr wrap="square" rtlCol="0">
            <a:spAutoFit/>
          </a:bodyPr>
          <a:lstStyle/>
          <a:p>
            <a:pPr marL="75248" indent="-9525">
              <a:spcAft>
                <a:spcPts val="1710"/>
              </a:spcAft>
            </a:pPr>
            <a:r>
              <a:rPr lang="en-US" sz="2400" b="1" kern="100" dirty="0">
                <a:solidFill>
                  <a:schemeClr val="accent2"/>
                </a:solidFill>
                <a:latin typeface="Arial" panose="020B0604020202020204" pitchFamily="34" charset="0"/>
                <a:ea typeface="Calibri" panose="020F050202020403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NMSA 31-18B-5 </a:t>
            </a:r>
            <a:r>
              <a:rPr lang="en-US" sz="2400" b="1" kern="100" dirty="0">
                <a:solidFill>
                  <a:schemeClr val="bg1"/>
                </a:solidFill>
                <a:latin typeface="Arial" panose="020B0604020202020204" pitchFamily="34" charset="0"/>
                <a:ea typeface="Calibri" panose="020F0502020204030204" pitchFamily="34" charset="0"/>
                <a:cs typeface="Arial" panose="020B0604020202020204" pitchFamily="34" charset="0"/>
              </a:rPr>
              <a:t>Hate Crimes; Law Enforcement Training:</a:t>
            </a:r>
            <a:r>
              <a:rPr lang="en-US" sz="2400" kern="100" dirty="0">
                <a:solidFill>
                  <a:schemeClr val="bg1"/>
                </a:solidFill>
                <a:latin typeface="Arial" panose="020B0604020202020204" pitchFamily="34" charset="0"/>
                <a:ea typeface="Calibri" panose="020F0502020204030204" pitchFamily="34" charset="0"/>
                <a:cs typeface="Arial" panose="020B0604020202020204" pitchFamily="34" charset="0"/>
              </a:rPr>
              <a:t> </a:t>
            </a:r>
            <a:r>
              <a:rPr lang="en-US" sz="2400" dirty="0">
                <a:solidFill>
                  <a:schemeClr val="bg1"/>
                </a:solidFill>
                <a:latin typeface="Arial" panose="020B0604020202020204" pitchFamily="34" charset="0"/>
                <a:cs typeface="Arial" panose="020B0604020202020204" pitchFamily="34" charset="0"/>
              </a:rPr>
              <a:t>In-service law enforcement training, as required pursuant to Section</a:t>
            </a:r>
            <a:r>
              <a:rPr lang="en-US" sz="2400" b="1" dirty="0">
                <a:solidFill>
                  <a:schemeClr val="accent2"/>
                </a:solidFill>
                <a:latin typeface="Arial" panose="020B0604020202020204" pitchFamily="34" charset="0"/>
                <a:cs typeface="Arial" panose="020B0604020202020204" pitchFamily="34" charset="0"/>
              </a:rPr>
              <a:t> </a:t>
            </a:r>
            <a:r>
              <a:rPr lang="en-US" sz="2400" b="1" dirty="0">
                <a:solidFill>
                  <a:schemeClr val="accent2"/>
                </a:solidFill>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29-7-7.1 NMSA 1978</a:t>
            </a:r>
            <a:r>
              <a:rPr lang="en-US" sz="2400" dirty="0">
                <a:solidFill>
                  <a:schemeClr val="bg1"/>
                </a:solidFill>
                <a:latin typeface="Arial" panose="020B0604020202020204" pitchFamily="34" charset="0"/>
                <a:cs typeface="Arial" panose="020B0604020202020204" pitchFamily="34" charset="0"/>
              </a:rPr>
              <a:t>, shall include at least two hours of instruction that conform with the requirements set forth in Subsection B of this section.</a:t>
            </a:r>
            <a:endParaRPr lang="en-US" sz="2400" kern="100" dirty="0">
              <a:solidFill>
                <a:schemeClr val="bg1"/>
              </a:solidFill>
              <a:latin typeface="Arial" panose="020B0604020202020204" pitchFamily="34" charset="0"/>
              <a:ea typeface="Calibri" panose="020F0502020204030204" pitchFamily="34" charset="0"/>
              <a:cs typeface="Arial" panose="020B0604020202020204" pitchFamily="34" charset="0"/>
            </a:endParaRPr>
          </a:p>
        </p:txBody>
      </p:sp>
      <p:pic>
        <p:nvPicPr>
          <p:cNvPr id="23" name="Picture 22" descr="A picture containing text&#10;&#10;AI-generated content may be incorrect.">
            <a:extLst>
              <a:ext uri="{FF2B5EF4-FFF2-40B4-BE49-F238E27FC236}">
                <a16:creationId xmlns:a16="http://schemas.microsoft.com/office/drawing/2014/main" id="{804CC646-13E0-3F45-0B47-289BDDAD29A0}"/>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685800" y="7048500"/>
            <a:ext cx="2876700" cy="2794965"/>
          </a:xfrm>
          <a:prstGeom prst="rect">
            <a:avLst/>
          </a:prstGeom>
        </p:spPr>
      </p:pic>
      <p:pic>
        <p:nvPicPr>
          <p:cNvPr id="8" name="Picture 7">
            <a:extLst>
              <a:ext uri="{FF2B5EF4-FFF2-40B4-BE49-F238E27FC236}">
                <a16:creationId xmlns:a16="http://schemas.microsoft.com/office/drawing/2014/main" id="{FCE1F60F-3018-34AE-0F81-6CCB8A17AF46}"/>
              </a:ext>
            </a:extLst>
          </p:cNvPr>
          <p:cNvPicPr>
            <a:picLocks noChangeAspect="1"/>
          </p:cNvPicPr>
          <p:nvPr/>
        </p:nvPicPr>
        <p:blipFill>
          <a:blip r:embed="rId7"/>
          <a:stretch>
            <a:fillRect/>
          </a:stretch>
        </p:blipFill>
        <p:spPr>
          <a:xfrm>
            <a:off x="9879898" y="1604308"/>
            <a:ext cx="7646102" cy="5102847"/>
          </a:xfrm>
          <a:prstGeom prst="rect">
            <a:avLst/>
          </a:prstGeom>
        </p:spPr>
      </p:pic>
    </p:spTree>
    <p:custDataLst>
      <p:tags r:id="rId1"/>
    </p:custDataLst>
  </p:cSld>
  <p:clrMapOvr>
    <a:masterClrMapping/>
  </p:clrMapOvr>
  <mc:AlternateContent xmlns:mc="http://schemas.openxmlformats.org/markup-compatibility/2006" xmlns:p14="http://schemas.microsoft.com/office/powerpoint/2010/main">
    <mc:Choice Requires="p14">
      <p:transition spd="slow" p14:dur="11200">
        <p14:prism isContent="1"/>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EAE3D6"/>
        </a:solidFill>
        <a:effectLst/>
      </p:bgPr>
    </p:bg>
    <p:spTree>
      <p:nvGrpSpPr>
        <p:cNvPr id="1" name=""/>
        <p:cNvGrpSpPr/>
        <p:nvPr/>
      </p:nvGrpSpPr>
      <p:grpSpPr>
        <a:xfrm>
          <a:off x="0" y="0"/>
          <a:ext cx="0" cy="0"/>
          <a:chOff x="0" y="0"/>
          <a:chExt cx="0" cy="0"/>
        </a:xfrm>
      </p:grpSpPr>
      <p:sp>
        <p:nvSpPr>
          <p:cNvPr id="2" name="TextBox 2"/>
          <p:cNvSpPr txBox="1"/>
          <p:nvPr/>
        </p:nvSpPr>
        <p:spPr>
          <a:xfrm>
            <a:off x="381000" y="266700"/>
            <a:ext cx="6858000" cy="1241878"/>
          </a:xfrm>
          <a:prstGeom prst="rect">
            <a:avLst/>
          </a:prstGeom>
        </p:spPr>
        <p:txBody>
          <a:bodyPr wrap="square" lIns="0" tIns="0" rIns="0" bIns="0" rtlCol="0" anchor="t">
            <a:spAutoFit/>
          </a:bodyPr>
          <a:lstStyle/>
          <a:p>
            <a:pPr algn="ctr">
              <a:lnSpc>
                <a:spcPts val="10800"/>
              </a:lnSpc>
            </a:pPr>
            <a:r>
              <a:rPr lang="en-US" sz="6000" b="1" dirty="0">
                <a:solidFill>
                  <a:srgbClr val="000000"/>
                </a:solidFill>
                <a:latin typeface="Arial" panose="020B0604020202020204" pitchFamily="34" charset="0"/>
                <a:ea typeface="Montserrat Semi-Bold"/>
                <a:cs typeface="Arial" panose="020B0604020202020204" pitchFamily="34" charset="0"/>
                <a:sym typeface="Montserrat Semi-Bold"/>
              </a:rPr>
              <a:t>Instructional Goal</a:t>
            </a:r>
          </a:p>
        </p:txBody>
      </p:sp>
      <p:grpSp>
        <p:nvGrpSpPr>
          <p:cNvPr id="3" name="Group 3"/>
          <p:cNvGrpSpPr/>
          <p:nvPr/>
        </p:nvGrpSpPr>
        <p:grpSpPr>
          <a:xfrm>
            <a:off x="9655198" y="5332691"/>
            <a:ext cx="7033024" cy="3500958"/>
            <a:chOff x="0" y="1684537"/>
            <a:chExt cx="9377366" cy="4667945"/>
          </a:xfrm>
        </p:grpSpPr>
        <p:sp>
          <p:nvSpPr>
            <p:cNvPr id="4" name="TextBox 4"/>
            <p:cNvSpPr txBox="1"/>
            <p:nvPr/>
          </p:nvSpPr>
          <p:spPr>
            <a:xfrm>
              <a:off x="0" y="1684537"/>
              <a:ext cx="9377366" cy="4667945"/>
            </a:xfrm>
            <a:prstGeom prst="rect">
              <a:avLst/>
            </a:prstGeom>
          </p:spPr>
          <p:txBody>
            <a:bodyPr lIns="0" tIns="0" rIns="0" bIns="0" rtlCol="0" anchor="t">
              <a:spAutoFit/>
            </a:bodyPr>
            <a:lstStyle/>
            <a:p>
              <a:pPr algn="l">
                <a:lnSpc>
                  <a:spcPts val="3900"/>
                </a:lnSpc>
              </a:pPr>
              <a:r>
                <a:rPr lang="en-US" sz="4000" b="1" dirty="0">
                  <a:solidFill>
                    <a:srgbClr val="000000"/>
                  </a:solidFill>
                  <a:latin typeface="Arial" panose="020B0604020202020204" pitchFamily="34" charset="0"/>
                  <a:ea typeface="Montserrat Semi-Bold Bold"/>
                  <a:cs typeface="Arial" panose="020B0604020202020204" pitchFamily="34" charset="0"/>
                  <a:sym typeface="Montserrat Semi-Bold Bold"/>
                </a:rPr>
                <a:t>This course will refresh the officer regarding the importance of identifying and understanding hate crimes in their communities and their role in the investigative process. </a:t>
              </a:r>
            </a:p>
          </p:txBody>
        </p:sp>
        <p:sp>
          <p:nvSpPr>
            <p:cNvPr id="5" name="TextBox 5"/>
            <p:cNvSpPr txBox="1"/>
            <p:nvPr/>
          </p:nvSpPr>
          <p:spPr>
            <a:xfrm>
              <a:off x="0" y="5663146"/>
              <a:ext cx="9377366" cy="544337"/>
            </a:xfrm>
            <a:prstGeom prst="rect">
              <a:avLst/>
            </a:prstGeom>
          </p:spPr>
          <p:txBody>
            <a:bodyPr lIns="0" tIns="0" rIns="0" bIns="0" rtlCol="0" anchor="t">
              <a:spAutoFit/>
            </a:bodyPr>
            <a:lstStyle/>
            <a:p>
              <a:pPr algn="l">
                <a:lnSpc>
                  <a:spcPts val="3359"/>
                </a:lnSpc>
              </a:pPr>
              <a:endParaRPr lang="en-US" sz="2400" dirty="0">
                <a:solidFill>
                  <a:srgbClr val="000000"/>
                </a:solidFill>
                <a:ea typeface="Montserrat"/>
                <a:cs typeface="Montserrat"/>
                <a:sym typeface="Montserrat"/>
              </a:endParaRPr>
            </a:p>
          </p:txBody>
        </p:sp>
      </p:grpSp>
      <p:pic>
        <p:nvPicPr>
          <p:cNvPr id="8" name="Picture 7">
            <a:extLst>
              <a:ext uri="{FF2B5EF4-FFF2-40B4-BE49-F238E27FC236}">
                <a16:creationId xmlns:a16="http://schemas.microsoft.com/office/drawing/2014/main" id="{8D7F2FF3-E1FD-4668-847F-9DB6142C9A6A}"/>
              </a:ext>
            </a:extLst>
          </p:cNvPr>
          <p:cNvPicPr>
            <a:picLocks noChangeAspect="1"/>
          </p:cNvPicPr>
          <p:nvPr/>
        </p:nvPicPr>
        <p:blipFill>
          <a:blip r:embed="rId4"/>
          <a:stretch>
            <a:fillRect/>
          </a:stretch>
        </p:blipFill>
        <p:spPr>
          <a:xfrm>
            <a:off x="609600" y="2723186"/>
            <a:ext cx="8077200" cy="5593461"/>
          </a:xfrm>
          <a:prstGeom prst="rect">
            <a:avLst/>
          </a:prstGeom>
        </p:spPr>
      </p:pic>
      <p:pic>
        <p:nvPicPr>
          <p:cNvPr id="6" name="Picture 5">
            <a:extLst>
              <a:ext uri="{FF2B5EF4-FFF2-40B4-BE49-F238E27FC236}">
                <a16:creationId xmlns:a16="http://schemas.microsoft.com/office/drawing/2014/main" id="{DC462688-4A5F-F81F-49E7-0DFAD8E7B48A}"/>
              </a:ext>
            </a:extLst>
          </p:cNvPr>
          <p:cNvPicPr>
            <a:picLocks noChangeAspect="1"/>
          </p:cNvPicPr>
          <p:nvPr/>
        </p:nvPicPr>
        <p:blipFill>
          <a:blip r:embed="rId5"/>
          <a:stretch>
            <a:fillRect/>
          </a:stretch>
        </p:blipFill>
        <p:spPr>
          <a:xfrm>
            <a:off x="11049002" y="961289"/>
            <a:ext cx="6498899" cy="3523793"/>
          </a:xfrm>
          <a:prstGeom prst="rect">
            <a:avLst/>
          </a:prstGeom>
        </p:spPr>
      </p:pic>
    </p:spTree>
    <p:custDataLst>
      <p:tags r:id="rId1"/>
    </p:custDataLst>
  </p:cSld>
  <p:clrMapOvr>
    <a:masterClrMapping/>
  </p:clrMapOvr>
  <mc:AlternateContent xmlns:mc="http://schemas.openxmlformats.org/markup-compatibility/2006" xmlns:p14="http://schemas.microsoft.com/office/powerpoint/2010/main">
    <mc:Choice Requires="p14">
      <p:transition spd="slow" p14:dur="1535">
        <p14:prism isContent="1"/>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8F806E"/>
        </a:solidFill>
        <a:effectLst/>
      </p:bgPr>
    </p:bg>
    <p:spTree>
      <p:nvGrpSpPr>
        <p:cNvPr id="1" name="">
          <a:extLst>
            <a:ext uri="{FF2B5EF4-FFF2-40B4-BE49-F238E27FC236}">
              <a16:creationId xmlns:a16="http://schemas.microsoft.com/office/drawing/2014/main" id="{0B78723B-8C7D-B985-6286-EA95C1D3AC83}"/>
            </a:ext>
          </a:extLst>
        </p:cNvPr>
        <p:cNvGrpSpPr/>
        <p:nvPr/>
      </p:nvGrpSpPr>
      <p:grpSpPr>
        <a:xfrm>
          <a:off x="0" y="0"/>
          <a:ext cx="0" cy="0"/>
          <a:chOff x="0" y="0"/>
          <a:chExt cx="0" cy="0"/>
        </a:xfrm>
      </p:grpSpPr>
      <p:sp>
        <p:nvSpPr>
          <p:cNvPr id="2" name="AutoShape 2">
            <a:extLst>
              <a:ext uri="{FF2B5EF4-FFF2-40B4-BE49-F238E27FC236}">
                <a16:creationId xmlns:a16="http://schemas.microsoft.com/office/drawing/2014/main" id="{A5C3DC65-6CC4-891D-C614-4BB242D4A41B}"/>
              </a:ext>
              <a:ext uri="{C183D7F6-B498-43B3-948B-1728B52AA6E4}">
                <adec:decorative xmlns:adec="http://schemas.microsoft.com/office/drawing/2017/decorative" val="1"/>
              </a:ext>
            </a:extLst>
          </p:cNvPr>
          <p:cNvSpPr/>
          <p:nvPr/>
        </p:nvSpPr>
        <p:spPr>
          <a:xfrm rot="5400000">
            <a:off x="2409076" y="8322469"/>
            <a:ext cx="3919538" cy="0"/>
          </a:xfrm>
          <a:prstGeom prst="line">
            <a:avLst/>
          </a:prstGeom>
          <a:ln w="9525" cap="rnd">
            <a:solidFill>
              <a:srgbClr val="FFFFFF"/>
            </a:solidFill>
            <a:prstDash val="solid"/>
            <a:headEnd type="none" w="sm" len="sm"/>
            <a:tailEnd type="none" w="sm" len="sm"/>
          </a:ln>
        </p:spPr>
        <p:txBody>
          <a:bodyPr/>
          <a:lstStyle/>
          <a:p>
            <a:endParaRPr lang="en-US"/>
          </a:p>
        </p:txBody>
      </p:sp>
      <p:sp>
        <p:nvSpPr>
          <p:cNvPr id="3" name="AutoShape 3">
            <a:extLst>
              <a:ext uri="{FF2B5EF4-FFF2-40B4-BE49-F238E27FC236}">
                <a16:creationId xmlns:a16="http://schemas.microsoft.com/office/drawing/2014/main" id="{F5ABCC50-DABD-0541-26C5-A41E8BAD05E1}"/>
              </a:ext>
              <a:ext uri="{C183D7F6-B498-43B3-948B-1728B52AA6E4}">
                <adec:decorative xmlns:adec="http://schemas.microsoft.com/office/drawing/2017/decorative" val="1"/>
              </a:ext>
            </a:extLst>
          </p:cNvPr>
          <p:cNvSpPr/>
          <p:nvPr/>
        </p:nvSpPr>
        <p:spPr>
          <a:xfrm>
            <a:off x="3048000" y="2933700"/>
            <a:ext cx="11831236" cy="18279"/>
          </a:xfrm>
          <a:prstGeom prst="line">
            <a:avLst/>
          </a:prstGeom>
          <a:ln w="9525" cap="rnd">
            <a:solidFill>
              <a:srgbClr val="FFFFFF"/>
            </a:solidFill>
            <a:prstDash val="solid"/>
            <a:headEnd type="none" w="sm" len="sm"/>
            <a:tailEnd type="none" w="sm" len="sm"/>
          </a:ln>
        </p:spPr>
        <p:txBody>
          <a:bodyPr/>
          <a:lstStyle/>
          <a:p>
            <a:endParaRPr lang="en-US"/>
          </a:p>
        </p:txBody>
      </p:sp>
      <p:sp>
        <p:nvSpPr>
          <p:cNvPr id="6" name="TextBox 6">
            <a:extLst>
              <a:ext uri="{FF2B5EF4-FFF2-40B4-BE49-F238E27FC236}">
                <a16:creationId xmlns:a16="http://schemas.microsoft.com/office/drawing/2014/main" id="{F3894B37-DDD7-C766-3F90-32CD33124B76}"/>
              </a:ext>
            </a:extLst>
          </p:cNvPr>
          <p:cNvSpPr txBox="1"/>
          <p:nvPr/>
        </p:nvSpPr>
        <p:spPr>
          <a:xfrm>
            <a:off x="2730426" y="495300"/>
            <a:ext cx="12827148" cy="1938992"/>
          </a:xfrm>
          <a:prstGeom prst="rect">
            <a:avLst/>
          </a:prstGeom>
        </p:spPr>
        <p:txBody>
          <a:bodyPr lIns="0" tIns="0" rIns="0" bIns="0" rtlCol="0" anchor="t">
            <a:spAutoFit/>
          </a:bodyPr>
          <a:lstStyle/>
          <a:p>
            <a:pPr algn="ctr">
              <a:lnSpc>
                <a:spcPct val="150000"/>
              </a:lnSpc>
            </a:pPr>
            <a:r>
              <a:rPr lang="en-US" altLang="en-US" sz="6000" b="1" dirty="0">
                <a:solidFill>
                  <a:schemeClr val="bg1"/>
                </a:solidFill>
                <a:latin typeface="Arial" panose="020B0604020202020204" pitchFamily="34" charset="0"/>
                <a:cs typeface="Arial" panose="020B0604020202020204" pitchFamily="34" charset="0"/>
              </a:rPr>
              <a:t>Instructional Objectives</a:t>
            </a:r>
          </a:p>
          <a:p>
            <a:pPr algn="ctr"/>
            <a:r>
              <a:rPr lang="en-US" sz="3600" dirty="0">
                <a:solidFill>
                  <a:schemeClr val="bg1"/>
                </a:solidFill>
                <a:latin typeface="Arial" panose="020B0604020202020204" pitchFamily="34" charset="0"/>
                <a:cs typeface="Arial" panose="020B0604020202020204" pitchFamily="34" charset="0"/>
              </a:rPr>
              <a:t>Upon completion of this training, officers will be able to: </a:t>
            </a:r>
            <a:endParaRPr lang="en-US" sz="3600" dirty="0">
              <a:solidFill>
                <a:schemeClr val="bg1"/>
              </a:solidFill>
              <a:latin typeface="Arial" panose="020B0604020202020204" pitchFamily="34" charset="0"/>
              <a:ea typeface="Montserrat Semi-Bold"/>
              <a:cs typeface="Arial" panose="020B0604020202020204" pitchFamily="34" charset="0"/>
              <a:sym typeface="Montserrat Semi-Bold"/>
            </a:endParaRPr>
          </a:p>
        </p:txBody>
      </p:sp>
      <p:pic>
        <p:nvPicPr>
          <p:cNvPr id="20" name="Picture 19">
            <a:extLst>
              <a:ext uri="{FF2B5EF4-FFF2-40B4-BE49-F238E27FC236}">
                <a16:creationId xmlns:a16="http://schemas.microsoft.com/office/drawing/2014/main" id="{047A6C50-77B7-FCB7-BE30-C0A00BDC3CBF}"/>
              </a:ext>
            </a:extLst>
          </p:cNvPr>
          <p:cNvPicPr>
            <a:picLocks noChangeAspect="1"/>
          </p:cNvPicPr>
          <p:nvPr/>
        </p:nvPicPr>
        <p:blipFill>
          <a:blip r:embed="rId4"/>
          <a:stretch>
            <a:fillRect/>
          </a:stretch>
        </p:blipFill>
        <p:spPr>
          <a:xfrm>
            <a:off x="14448" y="6350507"/>
            <a:ext cx="18259103" cy="12193"/>
          </a:xfrm>
          <a:prstGeom prst="rect">
            <a:avLst/>
          </a:prstGeom>
        </p:spPr>
      </p:pic>
      <p:sp>
        <p:nvSpPr>
          <p:cNvPr id="22" name="AutoShape 2">
            <a:extLst>
              <a:ext uri="{FF2B5EF4-FFF2-40B4-BE49-F238E27FC236}">
                <a16:creationId xmlns:a16="http://schemas.microsoft.com/office/drawing/2014/main" id="{8B533FCD-8383-0411-F32E-E8D24DDF6B79}"/>
              </a:ext>
              <a:ext uri="{C183D7F6-B498-43B3-948B-1728B52AA6E4}">
                <adec:decorative xmlns:adec="http://schemas.microsoft.com/office/drawing/2017/decorative" val="1"/>
              </a:ext>
            </a:extLst>
          </p:cNvPr>
          <p:cNvSpPr/>
          <p:nvPr/>
        </p:nvSpPr>
        <p:spPr>
          <a:xfrm rot="5400000" flipV="1">
            <a:off x="1323382" y="4638082"/>
            <a:ext cx="3429001" cy="20237"/>
          </a:xfrm>
          <a:prstGeom prst="line">
            <a:avLst/>
          </a:prstGeom>
          <a:ln w="9525" cap="rnd">
            <a:solidFill>
              <a:srgbClr val="FFFFFF"/>
            </a:solidFill>
            <a:prstDash val="solid"/>
            <a:headEnd type="none" w="sm" len="sm"/>
            <a:tailEnd type="none" w="sm" len="sm"/>
          </a:ln>
        </p:spPr>
        <p:txBody>
          <a:bodyPr/>
          <a:lstStyle/>
          <a:p>
            <a:endParaRPr lang="en-US"/>
          </a:p>
        </p:txBody>
      </p:sp>
      <p:sp>
        <p:nvSpPr>
          <p:cNvPr id="23" name="AutoShape 2">
            <a:extLst>
              <a:ext uri="{FF2B5EF4-FFF2-40B4-BE49-F238E27FC236}">
                <a16:creationId xmlns:a16="http://schemas.microsoft.com/office/drawing/2014/main" id="{16663F83-35EE-A36F-F143-764E0BBA174A}"/>
              </a:ext>
              <a:ext uri="{C183D7F6-B498-43B3-948B-1728B52AA6E4}">
                <adec:decorative xmlns:adec="http://schemas.microsoft.com/office/drawing/2017/decorative" val="1"/>
              </a:ext>
            </a:extLst>
          </p:cNvPr>
          <p:cNvSpPr/>
          <p:nvPr/>
        </p:nvSpPr>
        <p:spPr>
          <a:xfrm rot="5400000">
            <a:off x="6879431" y="8322469"/>
            <a:ext cx="3919538" cy="0"/>
          </a:xfrm>
          <a:prstGeom prst="line">
            <a:avLst/>
          </a:prstGeom>
          <a:ln w="9525" cap="rnd">
            <a:solidFill>
              <a:srgbClr val="FFFFFF"/>
            </a:solidFill>
            <a:prstDash val="solid"/>
            <a:headEnd type="none" w="sm" len="sm"/>
            <a:tailEnd type="none" w="sm" len="sm"/>
          </a:ln>
        </p:spPr>
        <p:txBody>
          <a:bodyPr/>
          <a:lstStyle/>
          <a:p>
            <a:endParaRPr lang="en-US"/>
          </a:p>
        </p:txBody>
      </p:sp>
      <p:sp>
        <p:nvSpPr>
          <p:cNvPr id="24" name="AutoShape 2">
            <a:extLst>
              <a:ext uri="{FF2B5EF4-FFF2-40B4-BE49-F238E27FC236}">
                <a16:creationId xmlns:a16="http://schemas.microsoft.com/office/drawing/2014/main" id="{A1DBFA8C-648A-3602-C824-A18249FF21CC}"/>
              </a:ext>
              <a:ext uri="{C183D7F6-B498-43B3-948B-1728B52AA6E4}">
                <adec:decorative xmlns:adec="http://schemas.microsoft.com/office/drawing/2017/decorative" val="1"/>
              </a:ext>
            </a:extLst>
          </p:cNvPr>
          <p:cNvSpPr/>
          <p:nvPr/>
        </p:nvSpPr>
        <p:spPr>
          <a:xfrm rot="5400000">
            <a:off x="11603831" y="8322469"/>
            <a:ext cx="3919538" cy="0"/>
          </a:xfrm>
          <a:prstGeom prst="line">
            <a:avLst/>
          </a:prstGeom>
          <a:ln w="9525" cap="rnd">
            <a:solidFill>
              <a:srgbClr val="FFFFFF"/>
            </a:solidFill>
            <a:prstDash val="solid"/>
            <a:headEnd type="none" w="sm" len="sm"/>
            <a:tailEnd type="none" w="sm" len="sm"/>
          </a:ln>
        </p:spPr>
        <p:txBody>
          <a:bodyPr/>
          <a:lstStyle/>
          <a:p>
            <a:endParaRPr lang="en-US"/>
          </a:p>
        </p:txBody>
      </p:sp>
      <p:sp>
        <p:nvSpPr>
          <p:cNvPr id="25" name="AutoShape 2">
            <a:extLst>
              <a:ext uri="{FF2B5EF4-FFF2-40B4-BE49-F238E27FC236}">
                <a16:creationId xmlns:a16="http://schemas.microsoft.com/office/drawing/2014/main" id="{7658D34E-378D-327F-4938-A1EC72CB9A4A}"/>
              </a:ext>
              <a:ext uri="{C183D7F6-B498-43B3-948B-1728B52AA6E4}">
                <adec:decorative xmlns:adec="http://schemas.microsoft.com/office/drawing/2017/decorative" val="1"/>
              </a:ext>
            </a:extLst>
          </p:cNvPr>
          <p:cNvSpPr/>
          <p:nvPr/>
        </p:nvSpPr>
        <p:spPr>
          <a:xfrm rot="5400000" flipV="1">
            <a:off x="5087652" y="4625889"/>
            <a:ext cx="3368057" cy="20237"/>
          </a:xfrm>
          <a:prstGeom prst="line">
            <a:avLst/>
          </a:prstGeom>
          <a:ln w="9525" cap="rnd">
            <a:solidFill>
              <a:srgbClr val="FFFFFF"/>
            </a:solidFill>
            <a:prstDash val="solid"/>
            <a:headEnd type="none" w="sm" len="sm"/>
            <a:tailEnd type="none" w="sm" len="sm"/>
          </a:ln>
        </p:spPr>
        <p:txBody>
          <a:bodyPr/>
          <a:lstStyle/>
          <a:p>
            <a:endParaRPr lang="en-US"/>
          </a:p>
        </p:txBody>
      </p:sp>
      <p:sp>
        <p:nvSpPr>
          <p:cNvPr id="26" name="AutoShape 2">
            <a:extLst>
              <a:ext uri="{FF2B5EF4-FFF2-40B4-BE49-F238E27FC236}">
                <a16:creationId xmlns:a16="http://schemas.microsoft.com/office/drawing/2014/main" id="{7181979F-1A87-7994-CC43-C58F6CA43322}"/>
              </a:ext>
              <a:ext uri="{C183D7F6-B498-43B3-948B-1728B52AA6E4}">
                <adec:decorative xmlns:adec="http://schemas.microsoft.com/office/drawing/2017/decorative" val="1"/>
              </a:ext>
            </a:extLst>
          </p:cNvPr>
          <p:cNvSpPr/>
          <p:nvPr/>
        </p:nvSpPr>
        <p:spPr>
          <a:xfrm rot="5400000" flipV="1">
            <a:off x="9146488" y="4668553"/>
            <a:ext cx="3368057" cy="20237"/>
          </a:xfrm>
          <a:prstGeom prst="line">
            <a:avLst/>
          </a:prstGeom>
          <a:ln w="9525" cap="rnd">
            <a:solidFill>
              <a:srgbClr val="FFFFFF"/>
            </a:solidFill>
            <a:prstDash val="solid"/>
            <a:headEnd type="none" w="sm" len="sm"/>
            <a:tailEnd type="none" w="sm" len="sm"/>
          </a:ln>
        </p:spPr>
        <p:txBody>
          <a:bodyPr/>
          <a:lstStyle/>
          <a:p>
            <a:endParaRPr lang="en-US"/>
          </a:p>
        </p:txBody>
      </p:sp>
      <p:sp>
        <p:nvSpPr>
          <p:cNvPr id="27" name="AutoShape 2">
            <a:extLst>
              <a:ext uri="{FF2B5EF4-FFF2-40B4-BE49-F238E27FC236}">
                <a16:creationId xmlns:a16="http://schemas.microsoft.com/office/drawing/2014/main" id="{478DB075-3E6E-0BCC-8FD4-6681A6BAC5D1}"/>
              </a:ext>
              <a:ext uri="{C183D7F6-B498-43B3-948B-1728B52AA6E4}">
                <adec:decorative xmlns:adec="http://schemas.microsoft.com/office/drawing/2017/decorative" val="1"/>
              </a:ext>
            </a:extLst>
          </p:cNvPr>
          <p:cNvSpPr/>
          <p:nvPr/>
        </p:nvSpPr>
        <p:spPr>
          <a:xfrm rot="5400000" flipV="1">
            <a:off x="13185090" y="4652692"/>
            <a:ext cx="3368056" cy="20236"/>
          </a:xfrm>
          <a:prstGeom prst="line">
            <a:avLst/>
          </a:prstGeom>
          <a:ln w="9525" cap="rnd">
            <a:solidFill>
              <a:srgbClr val="FFFFFF"/>
            </a:solidFill>
            <a:prstDash val="solid"/>
            <a:headEnd type="none" w="sm" len="sm"/>
            <a:tailEnd type="none" w="sm" len="sm"/>
          </a:ln>
        </p:spPr>
        <p:txBody>
          <a:bodyPr/>
          <a:lstStyle/>
          <a:p>
            <a:endParaRPr lang="en-US"/>
          </a:p>
        </p:txBody>
      </p:sp>
      <p:sp>
        <p:nvSpPr>
          <p:cNvPr id="28" name="TextBox 27">
            <a:extLst>
              <a:ext uri="{FF2B5EF4-FFF2-40B4-BE49-F238E27FC236}">
                <a16:creationId xmlns:a16="http://schemas.microsoft.com/office/drawing/2014/main" id="{1EE1388C-6A59-6593-E2E9-D8468CCF0DEE}"/>
              </a:ext>
            </a:extLst>
          </p:cNvPr>
          <p:cNvSpPr txBox="1"/>
          <p:nvPr/>
        </p:nvSpPr>
        <p:spPr>
          <a:xfrm>
            <a:off x="3027764" y="2933700"/>
            <a:ext cx="3733797" cy="2339102"/>
          </a:xfrm>
          <a:prstGeom prst="rect">
            <a:avLst/>
          </a:prstGeom>
          <a:noFill/>
        </p:spPr>
        <p:txBody>
          <a:bodyPr wrap="square" rtlCol="0">
            <a:spAutoFit/>
          </a:bodyPr>
          <a:lstStyle/>
          <a:p>
            <a:endParaRPr lang="en-US" dirty="0"/>
          </a:p>
          <a:p>
            <a:pPr algn="ctr"/>
            <a:r>
              <a:rPr lang="en-US" sz="3200" dirty="0">
                <a:solidFill>
                  <a:schemeClr val="bg1"/>
                </a:solidFill>
                <a:latin typeface="Arial" panose="020B0604020202020204" pitchFamily="34" charset="0"/>
                <a:cs typeface="Arial" panose="020B0604020202020204" pitchFamily="34" charset="0"/>
              </a:rPr>
              <a:t>Differentiate between a hate crime and free speech </a:t>
            </a:r>
          </a:p>
        </p:txBody>
      </p:sp>
      <p:sp>
        <p:nvSpPr>
          <p:cNvPr id="29" name="TextBox 28">
            <a:extLst>
              <a:ext uri="{FF2B5EF4-FFF2-40B4-BE49-F238E27FC236}">
                <a16:creationId xmlns:a16="http://schemas.microsoft.com/office/drawing/2014/main" id="{92408555-8921-092B-9A13-A0F138E47593}"/>
              </a:ext>
            </a:extLst>
          </p:cNvPr>
          <p:cNvSpPr txBox="1"/>
          <p:nvPr/>
        </p:nvSpPr>
        <p:spPr>
          <a:xfrm>
            <a:off x="6847881" y="2933700"/>
            <a:ext cx="3733797" cy="3323987"/>
          </a:xfrm>
          <a:prstGeom prst="rect">
            <a:avLst/>
          </a:prstGeom>
          <a:noFill/>
        </p:spPr>
        <p:txBody>
          <a:bodyPr wrap="square" rtlCol="0">
            <a:spAutoFit/>
          </a:bodyPr>
          <a:lstStyle/>
          <a:p>
            <a:endParaRPr lang="en-US" dirty="0"/>
          </a:p>
          <a:p>
            <a:pPr algn="ctr"/>
            <a:r>
              <a:rPr lang="en-US" sz="3200" dirty="0">
                <a:solidFill>
                  <a:schemeClr val="bg1"/>
                </a:solidFill>
                <a:latin typeface="Arial" panose="020B0604020202020204" pitchFamily="34" charset="0"/>
                <a:cs typeface="Arial" panose="020B0604020202020204" pitchFamily="34" charset="0"/>
              </a:rPr>
              <a:t>Discuss the major Supreme Court of the United States (SCOTUS), decisions on hate crimes </a:t>
            </a:r>
          </a:p>
        </p:txBody>
      </p:sp>
      <p:sp>
        <p:nvSpPr>
          <p:cNvPr id="30" name="TextBox 29">
            <a:extLst>
              <a:ext uri="{FF2B5EF4-FFF2-40B4-BE49-F238E27FC236}">
                <a16:creationId xmlns:a16="http://schemas.microsoft.com/office/drawing/2014/main" id="{2586FA93-5226-CB2B-E56E-4A357B9CBB13}"/>
              </a:ext>
            </a:extLst>
          </p:cNvPr>
          <p:cNvSpPr txBox="1"/>
          <p:nvPr/>
        </p:nvSpPr>
        <p:spPr>
          <a:xfrm>
            <a:off x="10972803" y="2933700"/>
            <a:ext cx="3733797" cy="2339102"/>
          </a:xfrm>
          <a:prstGeom prst="rect">
            <a:avLst/>
          </a:prstGeom>
          <a:noFill/>
        </p:spPr>
        <p:txBody>
          <a:bodyPr wrap="square" rtlCol="0">
            <a:spAutoFit/>
          </a:bodyPr>
          <a:lstStyle/>
          <a:p>
            <a:endParaRPr lang="en-US" dirty="0"/>
          </a:p>
          <a:p>
            <a:pPr algn="ctr"/>
            <a:r>
              <a:rPr lang="en-US" sz="3200" dirty="0">
                <a:solidFill>
                  <a:schemeClr val="bg1"/>
                </a:solidFill>
                <a:latin typeface="Arial" panose="020B0604020202020204" pitchFamily="34" charset="0"/>
                <a:cs typeface="Arial" panose="020B0604020202020204" pitchFamily="34" charset="0"/>
              </a:rPr>
              <a:t>Identify the role of police in investigating hate crimes </a:t>
            </a:r>
          </a:p>
        </p:txBody>
      </p:sp>
      <p:sp>
        <p:nvSpPr>
          <p:cNvPr id="31" name="TextBox 30">
            <a:extLst>
              <a:ext uri="{FF2B5EF4-FFF2-40B4-BE49-F238E27FC236}">
                <a16:creationId xmlns:a16="http://schemas.microsoft.com/office/drawing/2014/main" id="{7A93A092-ED00-E292-8C45-138ACF43DBD1}"/>
              </a:ext>
            </a:extLst>
          </p:cNvPr>
          <p:cNvSpPr txBox="1"/>
          <p:nvPr/>
        </p:nvSpPr>
        <p:spPr>
          <a:xfrm>
            <a:off x="304800" y="6362700"/>
            <a:ext cx="3733797" cy="3108543"/>
          </a:xfrm>
          <a:prstGeom prst="rect">
            <a:avLst/>
          </a:prstGeom>
          <a:noFill/>
        </p:spPr>
        <p:txBody>
          <a:bodyPr wrap="square" rtlCol="0">
            <a:spAutoFit/>
          </a:bodyPr>
          <a:lstStyle/>
          <a:p>
            <a:endParaRPr lang="en-US" dirty="0"/>
          </a:p>
          <a:p>
            <a:endParaRPr lang="en-US" dirty="0"/>
          </a:p>
          <a:p>
            <a:pPr algn="ctr"/>
            <a:r>
              <a:rPr lang="en-US" sz="3200" dirty="0">
                <a:solidFill>
                  <a:schemeClr val="bg1"/>
                </a:solidFill>
                <a:latin typeface="Arial" panose="020B0604020202020204" pitchFamily="34" charset="0"/>
                <a:cs typeface="Arial" panose="020B0604020202020204" pitchFamily="34" charset="0"/>
              </a:rPr>
              <a:t>Identify the importance of documenting and reporting hate crime statistics </a:t>
            </a:r>
          </a:p>
        </p:txBody>
      </p:sp>
      <p:sp>
        <p:nvSpPr>
          <p:cNvPr id="32" name="TextBox 31">
            <a:extLst>
              <a:ext uri="{FF2B5EF4-FFF2-40B4-BE49-F238E27FC236}">
                <a16:creationId xmlns:a16="http://schemas.microsoft.com/office/drawing/2014/main" id="{034942A1-BCC5-6EA7-65A1-34CCC81C3737}"/>
              </a:ext>
            </a:extLst>
          </p:cNvPr>
          <p:cNvSpPr txBox="1"/>
          <p:nvPr/>
        </p:nvSpPr>
        <p:spPr>
          <a:xfrm>
            <a:off x="4724400" y="6385798"/>
            <a:ext cx="3733797" cy="2616101"/>
          </a:xfrm>
          <a:prstGeom prst="rect">
            <a:avLst/>
          </a:prstGeom>
          <a:noFill/>
        </p:spPr>
        <p:txBody>
          <a:bodyPr wrap="square" rtlCol="0">
            <a:spAutoFit/>
          </a:bodyPr>
          <a:lstStyle/>
          <a:p>
            <a:endParaRPr lang="en-US" dirty="0"/>
          </a:p>
          <a:p>
            <a:endParaRPr lang="en-US" dirty="0"/>
          </a:p>
          <a:p>
            <a:pPr algn="ctr"/>
            <a:r>
              <a:rPr lang="en-US" sz="3200" dirty="0">
                <a:solidFill>
                  <a:schemeClr val="bg1"/>
                </a:solidFill>
                <a:latin typeface="Arial" panose="020B0604020202020204" pitchFamily="34" charset="0"/>
                <a:cs typeface="Arial" panose="020B0604020202020204" pitchFamily="34" charset="0"/>
              </a:rPr>
              <a:t>Identify the requirements for a crime to be a hate crime </a:t>
            </a:r>
          </a:p>
        </p:txBody>
      </p:sp>
      <p:sp>
        <p:nvSpPr>
          <p:cNvPr id="33" name="TextBox 32">
            <a:extLst>
              <a:ext uri="{FF2B5EF4-FFF2-40B4-BE49-F238E27FC236}">
                <a16:creationId xmlns:a16="http://schemas.microsoft.com/office/drawing/2014/main" id="{287356CC-D42F-BFF1-DA37-0198702FBFC4}"/>
              </a:ext>
            </a:extLst>
          </p:cNvPr>
          <p:cNvSpPr txBox="1"/>
          <p:nvPr/>
        </p:nvSpPr>
        <p:spPr>
          <a:xfrm>
            <a:off x="9296400" y="6385798"/>
            <a:ext cx="3733797" cy="2616101"/>
          </a:xfrm>
          <a:prstGeom prst="rect">
            <a:avLst/>
          </a:prstGeom>
          <a:noFill/>
        </p:spPr>
        <p:txBody>
          <a:bodyPr wrap="square" rtlCol="0">
            <a:spAutoFit/>
          </a:bodyPr>
          <a:lstStyle/>
          <a:p>
            <a:endParaRPr lang="en-US" dirty="0"/>
          </a:p>
          <a:p>
            <a:endParaRPr lang="en-US" dirty="0"/>
          </a:p>
          <a:p>
            <a:pPr algn="ctr"/>
            <a:r>
              <a:rPr lang="en-US" sz="3200" dirty="0">
                <a:solidFill>
                  <a:schemeClr val="bg1"/>
                </a:solidFill>
                <a:latin typeface="Arial" panose="020B0604020202020204" pitchFamily="34" charset="0"/>
                <a:cs typeface="Arial" panose="020B0604020202020204" pitchFamily="34" charset="0"/>
              </a:rPr>
              <a:t>Discuss the profile of a person who commits a hate crime </a:t>
            </a:r>
          </a:p>
        </p:txBody>
      </p:sp>
      <p:sp>
        <p:nvSpPr>
          <p:cNvPr id="34" name="TextBox 33">
            <a:extLst>
              <a:ext uri="{FF2B5EF4-FFF2-40B4-BE49-F238E27FC236}">
                <a16:creationId xmlns:a16="http://schemas.microsoft.com/office/drawing/2014/main" id="{65273860-93ED-5B26-8EB3-0BD050DF7226}"/>
              </a:ext>
            </a:extLst>
          </p:cNvPr>
          <p:cNvSpPr txBox="1"/>
          <p:nvPr/>
        </p:nvSpPr>
        <p:spPr>
          <a:xfrm>
            <a:off x="14020803" y="6385798"/>
            <a:ext cx="3733797" cy="2123658"/>
          </a:xfrm>
          <a:prstGeom prst="rect">
            <a:avLst/>
          </a:prstGeom>
          <a:noFill/>
        </p:spPr>
        <p:txBody>
          <a:bodyPr wrap="square" rtlCol="0">
            <a:spAutoFit/>
          </a:bodyPr>
          <a:lstStyle/>
          <a:p>
            <a:endParaRPr lang="en-US" dirty="0"/>
          </a:p>
          <a:p>
            <a:endParaRPr lang="en-US" dirty="0"/>
          </a:p>
          <a:p>
            <a:pPr algn="ctr"/>
            <a:r>
              <a:rPr lang="en-US" sz="3200" dirty="0">
                <a:solidFill>
                  <a:schemeClr val="bg1"/>
                </a:solidFill>
                <a:latin typeface="Arial" panose="020B0604020202020204" pitchFamily="34" charset="0"/>
                <a:cs typeface="Arial" panose="020B0604020202020204" pitchFamily="34" charset="0"/>
              </a:rPr>
              <a:t>Identify practices to reduce future hate crimes </a:t>
            </a:r>
          </a:p>
        </p:txBody>
      </p:sp>
    </p:spTree>
    <p:custDataLst>
      <p:tags r:id="rId1"/>
    </p:custDataLst>
    <p:extLst>
      <p:ext uri="{BB962C8B-B14F-4D97-AF65-F5344CB8AC3E}">
        <p14:creationId xmlns:p14="http://schemas.microsoft.com/office/powerpoint/2010/main" val="3172214966"/>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EAE3D6"/>
        </a:solidFill>
        <a:effectLst/>
      </p:bgPr>
    </p:bg>
    <p:spTree>
      <p:nvGrpSpPr>
        <p:cNvPr id="1" name=""/>
        <p:cNvGrpSpPr/>
        <p:nvPr/>
      </p:nvGrpSpPr>
      <p:grpSpPr>
        <a:xfrm>
          <a:off x="0" y="0"/>
          <a:ext cx="0" cy="0"/>
          <a:chOff x="0" y="0"/>
          <a:chExt cx="0" cy="0"/>
        </a:xfrm>
      </p:grpSpPr>
      <p:sp>
        <p:nvSpPr>
          <p:cNvPr id="3" name="TextBox 3"/>
          <p:cNvSpPr txBox="1"/>
          <p:nvPr/>
        </p:nvSpPr>
        <p:spPr>
          <a:xfrm>
            <a:off x="1143000" y="571500"/>
            <a:ext cx="15888538" cy="1213922"/>
          </a:xfrm>
          <a:prstGeom prst="rect">
            <a:avLst/>
          </a:prstGeom>
        </p:spPr>
        <p:txBody>
          <a:bodyPr lIns="0" tIns="0" rIns="0" bIns="0" rtlCol="0" anchor="t">
            <a:spAutoFit/>
          </a:bodyPr>
          <a:lstStyle/>
          <a:p>
            <a:pPr>
              <a:lnSpc>
                <a:spcPts val="10800"/>
              </a:lnSpc>
            </a:pPr>
            <a:r>
              <a:rPr lang="en-US" sz="6000" b="1" dirty="0">
                <a:solidFill>
                  <a:srgbClr val="000000"/>
                </a:solidFill>
                <a:latin typeface="Arial" panose="020B0604020202020204" pitchFamily="34" charset="0"/>
                <a:ea typeface="Montserrat Semi-Bold"/>
                <a:cs typeface="Arial" panose="020B0604020202020204" pitchFamily="34" charset="0"/>
                <a:sym typeface="Montserrat Semi-Bold"/>
              </a:rPr>
              <a:t>Definitions to be Familiar with</a:t>
            </a:r>
          </a:p>
        </p:txBody>
      </p:sp>
      <p:grpSp>
        <p:nvGrpSpPr>
          <p:cNvPr id="5" name="Group 5"/>
          <p:cNvGrpSpPr/>
          <p:nvPr/>
        </p:nvGrpSpPr>
        <p:grpSpPr>
          <a:xfrm>
            <a:off x="1028700" y="2247900"/>
            <a:ext cx="4961570" cy="2070795"/>
            <a:chOff x="0" y="0"/>
            <a:chExt cx="5642673" cy="2761060"/>
          </a:xfrm>
        </p:grpSpPr>
        <p:sp>
          <p:nvSpPr>
            <p:cNvPr id="6" name="TextBox 6"/>
            <p:cNvSpPr txBox="1"/>
            <p:nvPr/>
          </p:nvSpPr>
          <p:spPr>
            <a:xfrm>
              <a:off x="0" y="146228"/>
              <a:ext cx="5383645" cy="740833"/>
            </a:xfrm>
            <a:prstGeom prst="rect">
              <a:avLst/>
            </a:prstGeom>
          </p:spPr>
          <p:txBody>
            <a:bodyPr lIns="0" tIns="0" rIns="0" bIns="0" rtlCol="0" anchor="t">
              <a:spAutoFit/>
            </a:bodyPr>
            <a:lstStyle/>
            <a:p>
              <a:pPr algn="l">
                <a:lnSpc>
                  <a:spcPts val="4550"/>
                </a:lnSpc>
              </a:pPr>
              <a:r>
                <a:rPr lang="en-US" sz="3500" b="1" dirty="0">
                  <a:solidFill>
                    <a:srgbClr val="000000"/>
                  </a:solidFill>
                  <a:latin typeface="Arial" panose="020B0604020202020204" pitchFamily="34" charset="0"/>
                  <a:ea typeface="Montserrat Bold"/>
                  <a:cs typeface="Arial" panose="020B0604020202020204" pitchFamily="34" charset="0"/>
                  <a:sym typeface="Montserrat Bold"/>
                </a:rPr>
                <a:t>Bias</a:t>
              </a:r>
            </a:p>
          </p:txBody>
        </p:sp>
        <p:sp>
          <p:nvSpPr>
            <p:cNvPr id="7" name="TextBox 7"/>
            <p:cNvSpPr txBox="1"/>
            <p:nvPr/>
          </p:nvSpPr>
          <p:spPr>
            <a:xfrm>
              <a:off x="0" y="914400"/>
              <a:ext cx="5383645" cy="1846660"/>
            </a:xfrm>
            <a:prstGeom prst="rect">
              <a:avLst/>
            </a:prstGeom>
          </p:spPr>
          <p:txBody>
            <a:bodyPr lIns="0" tIns="0" rIns="0" bIns="0" rtlCol="0" anchor="t">
              <a:spAutoFit/>
            </a:bodyPr>
            <a:lstStyle/>
            <a:p>
              <a:r>
                <a:rPr lang="en-US" dirty="0">
                  <a:latin typeface="Arial" panose="020B0604020202020204" pitchFamily="34" charset="0"/>
                  <a:cs typeface="Arial" panose="020B0604020202020204" pitchFamily="34" charset="0"/>
                </a:rPr>
                <a:t>A preformed negative opinion or attitude toward a group of persons based on their race, religion, national origin, disability, sexual orientation, ethnicity, gender, or gender identity/expression.</a:t>
              </a:r>
              <a:endParaRPr lang="en-US" sz="2000" dirty="0">
                <a:solidFill>
                  <a:srgbClr val="000000"/>
                </a:solidFill>
                <a:latin typeface="Arial" panose="020B0604020202020204" pitchFamily="34" charset="0"/>
                <a:ea typeface="Montserrat"/>
                <a:cs typeface="Arial" panose="020B0604020202020204" pitchFamily="34" charset="0"/>
                <a:sym typeface="Montserrat"/>
              </a:endParaRPr>
            </a:p>
          </p:txBody>
        </p:sp>
        <p:sp>
          <p:nvSpPr>
            <p:cNvPr id="8" name="AutoShape 8"/>
            <p:cNvSpPr/>
            <p:nvPr/>
          </p:nvSpPr>
          <p:spPr>
            <a:xfrm>
              <a:off x="0" y="0"/>
              <a:ext cx="5642673" cy="0"/>
            </a:xfrm>
            <a:prstGeom prst="line">
              <a:avLst/>
            </a:prstGeom>
            <a:ln w="12700" cap="rnd">
              <a:solidFill>
                <a:srgbClr val="000000"/>
              </a:solidFill>
              <a:prstDash val="solid"/>
              <a:headEnd type="none" w="sm" len="sm"/>
              <a:tailEnd type="none" w="sm" len="sm"/>
            </a:ln>
          </p:spPr>
          <p:txBody>
            <a:bodyPr/>
            <a:lstStyle/>
            <a:p>
              <a:endParaRPr lang="en-US"/>
            </a:p>
          </p:txBody>
        </p:sp>
      </p:grpSp>
      <p:grpSp>
        <p:nvGrpSpPr>
          <p:cNvPr id="13" name="Group 13"/>
          <p:cNvGrpSpPr/>
          <p:nvPr/>
        </p:nvGrpSpPr>
        <p:grpSpPr>
          <a:xfrm>
            <a:off x="12268200" y="2234505"/>
            <a:ext cx="4961570" cy="2347793"/>
            <a:chOff x="0" y="0"/>
            <a:chExt cx="5642673" cy="3130391"/>
          </a:xfrm>
        </p:grpSpPr>
        <p:sp>
          <p:nvSpPr>
            <p:cNvPr id="14" name="TextBox 14"/>
            <p:cNvSpPr txBox="1"/>
            <p:nvPr/>
          </p:nvSpPr>
          <p:spPr>
            <a:xfrm>
              <a:off x="0" y="146228"/>
              <a:ext cx="5383645" cy="747897"/>
            </a:xfrm>
            <a:prstGeom prst="rect">
              <a:avLst/>
            </a:prstGeom>
          </p:spPr>
          <p:txBody>
            <a:bodyPr lIns="0" tIns="0" rIns="0" bIns="0" rtlCol="0" anchor="t">
              <a:spAutoFit/>
            </a:bodyPr>
            <a:lstStyle/>
            <a:p>
              <a:pPr algn="l">
                <a:lnSpc>
                  <a:spcPts val="4550"/>
                </a:lnSpc>
              </a:pPr>
              <a:r>
                <a:rPr lang="en-US" sz="3500" b="1" dirty="0">
                  <a:solidFill>
                    <a:srgbClr val="000000"/>
                  </a:solidFill>
                  <a:latin typeface="Arial" panose="020B0604020202020204" pitchFamily="34" charset="0"/>
                  <a:ea typeface="Montserrat Bold"/>
                  <a:cs typeface="Arial" panose="020B0604020202020204" pitchFamily="34" charset="0"/>
                  <a:sym typeface="Montserrat Bold"/>
                </a:rPr>
                <a:t>Bias / Hate incident</a:t>
              </a:r>
            </a:p>
          </p:txBody>
        </p:sp>
        <p:sp>
          <p:nvSpPr>
            <p:cNvPr id="15" name="TextBox 15"/>
            <p:cNvSpPr txBox="1"/>
            <p:nvPr/>
          </p:nvSpPr>
          <p:spPr>
            <a:xfrm>
              <a:off x="0" y="914400"/>
              <a:ext cx="5642673" cy="2215991"/>
            </a:xfrm>
            <a:prstGeom prst="rect">
              <a:avLst/>
            </a:prstGeom>
          </p:spPr>
          <p:txBody>
            <a:bodyPr lIns="0" tIns="0" rIns="0" bIns="0" rtlCol="0" anchor="t">
              <a:spAutoFit/>
            </a:bodyPr>
            <a:lstStyle/>
            <a:p>
              <a:r>
                <a:rPr lang="en-US" dirty="0">
                  <a:latin typeface="Arial" panose="020B0604020202020204" pitchFamily="34" charset="0"/>
                  <a:cs typeface="Arial" panose="020B0604020202020204" pitchFamily="34" charset="0"/>
                </a:rPr>
                <a:t>Conduct that is motivated by hate or bias about another person’s actual or perceived race, color, religion, gender, disability, sexual orientation, gender identity or expression, national origin, or ethnicity, but does not rise to the level of a criminal offense.</a:t>
              </a:r>
              <a:endParaRPr lang="en-US" sz="2999" dirty="0">
                <a:solidFill>
                  <a:srgbClr val="000000"/>
                </a:solidFill>
                <a:latin typeface="Arial" panose="020B0604020202020204" pitchFamily="34" charset="0"/>
                <a:ea typeface="Montserrat"/>
                <a:cs typeface="Arial" panose="020B0604020202020204" pitchFamily="34" charset="0"/>
                <a:sym typeface="Montserrat"/>
              </a:endParaRPr>
            </a:p>
          </p:txBody>
        </p:sp>
        <p:sp>
          <p:nvSpPr>
            <p:cNvPr id="16" name="AutoShape 16"/>
            <p:cNvSpPr/>
            <p:nvPr/>
          </p:nvSpPr>
          <p:spPr>
            <a:xfrm>
              <a:off x="0" y="0"/>
              <a:ext cx="5642673" cy="0"/>
            </a:xfrm>
            <a:prstGeom prst="line">
              <a:avLst/>
            </a:prstGeom>
            <a:ln w="12700" cap="rnd">
              <a:solidFill>
                <a:srgbClr val="000000"/>
              </a:solidFill>
              <a:prstDash val="solid"/>
              <a:headEnd type="none" w="sm" len="sm"/>
              <a:tailEnd type="none" w="sm" len="sm"/>
            </a:ln>
          </p:spPr>
          <p:txBody>
            <a:bodyPr/>
            <a:lstStyle/>
            <a:p>
              <a:endParaRPr lang="en-US"/>
            </a:p>
          </p:txBody>
        </p:sp>
      </p:grpSp>
      <p:grpSp>
        <p:nvGrpSpPr>
          <p:cNvPr id="17" name="Group 17"/>
          <p:cNvGrpSpPr/>
          <p:nvPr/>
        </p:nvGrpSpPr>
        <p:grpSpPr>
          <a:xfrm>
            <a:off x="12344400" y="4625207"/>
            <a:ext cx="4961570" cy="1577890"/>
            <a:chOff x="0" y="0"/>
            <a:chExt cx="5642673" cy="2103853"/>
          </a:xfrm>
        </p:grpSpPr>
        <p:sp>
          <p:nvSpPr>
            <p:cNvPr id="18" name="TextBox 18"/>
            <p:cNvSpPr txBox="1"/>
            <p:nvPr/>
          </p:nvSpPr>
          <p:spPr>
            <a:xfrm>
              <a:off x="0" y="152865"/>
              <a:ext cx="5383645" cy="740833"/>
            </a:xfrm>
            <a:prstGeom prst="rect">
              <a:avLst/>
            </a:prstGeom>
          </p:spPr>
          <p:txBody>
            <a:bodyPr lIns="0" tIns="0" rIns="0" bIns="0" rtlCol="0" anchor="t">
              <a:spAutoFit/>
            </a:bodyPr>
            <a:lstStyle/>
            <a:p>
              <a:pPr algn="l">
                <a:lnSpc>
                  <a:spcPts val="4550"/>
                </a:lnSpc>
              </a:pPr>
              <a:r>
                <a:rPr lang="en-US" sz="3500" b="1" dirty="0">
                  <a:solidFill>
                    <a:srgbClr val="000000"/>
                  </a:solidFill>
                  <a:latin typeface="Arial" panose="020B0604020202020204" pitchFamily="34" charset="0"/>
                  <a:ea typeface="Montserrat Bold"/>
                  <a:cs typeface="Arial" panose="020B0604020202020204" pitchFamily="34" charset="0"/>
                  <a:sym typeface="Montserrat Bold"/>
                </a:rPr>
                <a:t>Harassment</a:t>
              </a:r>
            </a:p>
          </p:txBody>
        </p:sp>
        <p:sp>
          <p:nvSpPr>
            <p:cNvPr id="19" name="TextBox 19"/>
            <p:cNvSpPr txBox="1"/>
            <p:nvPr/>
          </p:nvSpPr>
          <p:spPr>
            <a:xfrm>
              <a:off x="0" y="995857"/>
              <a:ext cx="5383645" cy="1107996"/>
            </a:xfrm>
            <a:prstGeom prst="rect">
              <a:avLst/>
            </a:prstGeom>
          </p:spPr>
          <p:txBody>
            <a:bodyPr lIns="0" tIns="0" rIns="0" bIns="0" rtlCol="0" anchor="t">
              <a:spAutoFit/>
            </a:bodyPr>
            <a:lstStyle/>
            <a:p>
              <a:r>
                <a:rPr lang="en-US" dirty="0">
                  <a:latin typeface="Arial" panose="020B0604020202020204" pitchFamily="34" charset="0"/>
                  <a:cs typeface="Arial" panose="020B0604020202020204" pitchFamily="34" charset="0"/>
                </a:rPr>
                <a:t>A form of discrimination. Harassment can include physical contact, bullying, ridiculing and hostile or intimidating language.</a:t>
              </a:r>
              <a:endParaRPr lang="en-US" sz="2999" dirty="0">
                <a:solidFill>
                  <a:srgbClr val="000000"/>
                </a:solidFill>
                <a:latin typeface="Arial" panose="020B0604020202020204" pitchFamily="34" charset="0"/>
                <a:ea typeface="Montserrat"/>
                <a:cs typeface="Arial" panose="020B0604020202020204" pitchFamily="34" charset="0"/>
                <a:sym typeface="Montserrat"/>
              </a:endParaRPr>
            </a:p>
          </p:txBody>
        </p:sp>
        <p:sp>
          <p:nvSpPr>
            <p:cNvPr id="20" name="AutoShape 20"/>
            <p:cNvSpPr/>
            <p:nvPr/>
          </p:nvSpPr>
          <p:spPr>
            <a:xfrm>
              <a:off x="0" y="0"/>
              <a:ext cx="5642673" cy="0"/>
            </a:xfrm>
            <a:prstGeom prst="line">
              <a:avLst/>
            </a:prstGeom>
            <a:ln w="12700" cap="rnd">
              <a:solidFill>
                <a:srgbClr val="000000"/>
              </a:solidFill>
              <a:prstDash val="solid"/>
              <a:headEnd type="none" w="sm" len="sm"/>
              <a:tailEnd type="none" w="sm" len="sm"/>
            </a:ln>
          </p:spPr>
          <p:txBody>
            <a:bodyPr/>
            <a:lstStyle/>
            <a:p>
              <a:endParaRPr lang="en-US"/>
            </a:p>
          </p:txBody>
        </p:sp>
      </p:grpSp>
      <p:grpSp>
        <p:nvGrpSpPr>
          <p:cNvPr id="21" name="Group 21"/>
          <p:cNvGrpSpPr/>
          <p:nvPr/>
        </p:nvGrpSpPr>
        <p:grpSpPr>
          <a:xfrm>
            <a:off x="982030" y="4624507"/>
            <a:ext cx="4961570" cy="2624792"/>
            <a:chOff x="0" y="0"/>
            <a:chExt cx="5642673" cy="3499723"/>
          </a:xfrm>
        </p:grpSpPr>
        <p:sp>
          <p:nvSpPr>
            <p:cNvPr id="22" name="TextBox 22"/>
            <p:cNvSpPr txBox="1"/>
            <p:nvPr/>
          </p:nvSpPr>
          <p:spPr>
            <a:xfrm>
              <a:off x="0" y="146228"/>
              <a:ext cx="5383645" cy="740833"/>
            </a:xfrm>
            <a:prstGeom prst="rect">
              <a:avLst/>
            </a:prstGeom>
          </p:spPr>
          <p:txBody>
            <a:bodyPr lIns="0" tIns="0" rIns="0" bIns="0" rtlCol="0" anchor="t">
              <a:spAutoFit/>
            </a:bodyPr>
            <a:lstStyle/>
            <a:p>
              <a:pPr algn="l">
                <a:lnSpc>
                  <a:spcPts val="4550"/>
                </a:lnSpc>
              </a:pPr>
              <a:r>
                <a:rPr lang="en-US" sz="3500" b="1" dirty="0">
                  <a:solidFill>
                    <a:srgbClr val="000000"/>
                  </a:solidFill>
                  <a:latin typeface="Arial" panose="020B0604020202020204" pitchFamily="34" charset="0"/>
                  <a:ea typeface="Montserrat Bold"/>
                  <a:cs typeface="Arial" panose="020B0604020202020204" pitchFamily="34" charset="0"/>
                  <a:sym typeface="Montserrat Bold"/>
                </a:rPr>
                <a:t>Bias / Hate crime</a:t>
              </a:r>
            </a:p>
          </p:txBody>
        </p:sp>
        <p:sp>
          <p:nvSpPr>
            <p:cNvPr id="23" name="TextBox 23"/>
            <p:cNvSpPr txBox="1"/>
            <p:nvPr/>
          </p:nvSpPr>
          <p:spPr>
            <a:xfrm>
              <a:off x="0" y="914400"/>
              <a:ext cx="5383645" cy="2585323"/>
            </a:xfrm>
            <a:prstGeom prst="rect">
              <a:avLst/>
            </a:prstGeom>
          </p:spPr>
          <p:txBody>
            <a:bodyPr lIns="0" tIns="0" rIns="0" bIns="0" rtlCol="0" anchor="t">
              <a:spAutoFit/>
            </a:bodyPr>
            <a:lstStyle/>
            <a:p>
              <a:r>
                <a:rPr lang="en-US" dirty="0">
                  <a:latin typeface="Arial" panose="020B0604020202020204" pitchFamily="34" charset="0"/>
                  <a:cs typeface="Arial" panose="020B0604020202020204" pitchFamily="34" charset="0"/>
                </a:rPr>
                <a:t>A crime where a defendant intentionally selects the victim, or in the case of a property crime, the property that is the object of the crime, because of the actual or perceived race, color, religion, national origin, ethnicity, gender, gender identity, disability, or sexual orientation of any person.</a:t>
              </a:r>
              <a:endParaRPr lang="en-US" sz="2999" dirty="0">
                <a:solidFill>
                  <a:srgbClr val="000000"/>
                </a:solidFill>
                <a:latin typeface="Arial" panose="020B0604020202020204" pitchFamily="34" charset="0"/>
                <a:ea typeface="Montserrat"/>
                <a:cs typeface="Arial" panose="020B0604020202020204" pitchFamily="34" charset="0"/>
                <a:sym typeface="Montserrat"/>
              </a:endParaRPr>
            </a:p>
          </p:txBody>
        </p:sp>
        <p:sp>
          <p:nvSpPr>
            <p:cNvPr id="24" name="AutoShape 24"/>
            <p:cNvSpPr/>
            <p:nvPr/>
          </p:nvSpPr>
          <p:spPr>
            <a:xfrm>
              <a:off x="0" y="0"/>
              <a:ext cx="5642673" cy="0"/>
            </a:xfrm>
            <a:prstGeom prst="line">
              <a:avLst/>
            </a:prstGeom>
            <a:ln w="12700" cap="rnd">
              <a:solidFill>
                <a:srgbClr val="000000"/>
              </a:solidFill>
              <a:prstDash val="solid"/>
              <a:headEnd type="none" w="sm" len="sm"/>
              <a:tailEnd type="none" w="sm" len="sm"/>
            </a:ln>
          </p:spPr>
          <p:txBody>
            <a:bodyPr/>
            <a:lstStyle/>
            <a:p>
              <a:endParaRPr lang="en-US"/>
            </a:p>
          </p:txBody>
        </p:sp>
      </p:grpSp>
      <p:grpSp>
        <p:nvGrpSpPr>
          <p:cNvPr id="27" name="Group 5">
            <a:extLst>
              <a:ext uri="{FF2B5EF4-FFF2-40B4-BE49-F238E27FC236}">
                <a16:creationId xmlns:a16="http://schemas.microsoft.com/office/drawing/2014/main" id="{A7B424BF-BF7B-1724-583D-A2797F320AF4}"/>
              </a:ext>
            </a:extLst>
          </p:cNvPr>
          <p:cNvGrpSpPr/>
          <p:nvPr/>
        </p:nvGrpSpPr>
        <p:grpSpPr>
          <a:xfrm>
            <a:off x="6697030" y="4610100"/>
            <a:ext cx="4961570" cy="1602258"/>
            <a:chOff x="0" y="0"/>
            <a:chExt cx="5642673" cy="2136344"/>
          </a:xfrm>
        </p:grpSpPr>
        <p:sp>
          <p:nvSpPr>
            <p:cNvPr id="28" name="TextBox 6">
              <a:extLst>
                <a:ext uri="{FF2B5EF4-FFF2-40B4-BE49-F238E27FC236}">
                  <a16:creationId xmlns:a16="http://schemas.microsoft.com/office/drawing/2014/main" id="{5E7806DA-DA3A-6AF9-82AC-C2784719F7B2}"/>
                </a:ext>
              </a:extLst>
            </p:cNvPr>
            <p:cNvSpPr txBox="1"/>
            <p:nvPr/>
          </p:nvSpPr>
          <p:spPr>
            <a:xfrm>
              <a:off x="0" y="146228"/>
              <a:ext cx="5383645" cy="740833"/>
            </a:xfrm>
            <a:prstGeom prst="rect">
              <a:avLst/>
            </a:prstGeom>
          </p:spPr>
          <p:txBody>
            <a:bodyPr lIns="0" tIns="0" rIns="0" bIns="0" rtlCol="0" anchor="t">
              <a:spAutoFit/>
            </a:bodyPr>
            <a:lstStyle/>
            <a:p>
              <a:pPr algn="l">
                <a:lnSpc>
                  <a:spcPts val="4550"/>
                </a:lnSpc>
              </a:pPr>
              <a:r>
                <a:rPr lang="en-US" sz="3500" b="1" dirty="0">
                  <a:solidFill>
                    <a:srgbClr val="000000"/>
                  </a:solidFill>
                  <a:latin typeface="Arial" panose="020B0604020202020204" pitchFamily="34" charset="0"/>
                  <a:ea typeface="Montserrat Bold"/>
                  <a:cs typeface="Arial" panose="020B0604020202020204" pitchFamily="34" charset="0"/>
                  <a:sym typeface="Montserrat Bold"/>
                </a:rPr>
                <a:t>Discrimination</a:t>
              </a:r>
            </a:p>
          </p:txBody>
        </p:sp>
        <p:sp>
          <p:nvSpPr>
            <p:cNvPr id="29" name="TextBox 7">
              <a:extLst>
                <a:ext uri="{FF2B5EF4-FFF2-40B4-BE49-F238E27FC236}">
                  <a16:creationId xmlns:a16="http://schemas.microsoft.com/office/drawing/2014/main" id="{955CACC7-79F8-6182-3C6D-CB8F654F4795}"/>
                </a:ext>
              </a:extLst>
            </p:cNvPr>
            <p:cNvSpPr txBox="1"/>
            <p:nvPr/>
          </p:nvSpPr>
          <p:spPr>
            <a:xfrm>
              <a:off x="0" y="1028348"/>
              <a:ext cx="5383645" cy="1107996"/>
            </a:xfrm>
            <a:prstGeom prst="rect">
              <a:avLst/>
            </a:prstGeom>
          </p:spPr>
          <p:txBody>
            <a:bodyPr lIns="0" tIns="0" rIns="0" bIns="0" rtlCol="0" anchor="t">
              <a:spAutoFit/>
            </a:bodyPr>
            <a:lstStyle/>
            <a:p>
              <a:r>
                <a:rPr lang="en-US" dirty="0">
                  <a:latin typeface="Arial" panose="020B0604020202020204" pitchFamily="34" charset="0"/>
                  <a:cs typeface="Arial" panose="020B0604020202020204" pitchFamily="34" charset="0"/>
                </a:rPr>
                <a:t>An unjust or prejudicial treatment of different categories of people or things, especially for race, age, or sex. </a:t>
              </a:r>
              <a:endParaRPr lang="en-US" sz="2999" dirty="0">
                <a:solidFill>
                  <a:srgbClr val="000000"/>
                </a:solidFill>
                <a:latin typeface="Arial" panose="020B0604020202020204" pitchFamily="34" charset="0"/>
                <a:ea typeface="Montserrat"/>
                <a:cs typeface="Arial" panose="020B0604020202020204" pitchFamily="34" charset="0"/>
                <a:sym typeface="Montserrat"/>
              </a:endParaRPr>
            </a:p>
          </p:txBody>
        </p:sp>
        <p:sp>
          <p:nvSpPr>
            <p:cNvPr id="30" name="AutoShape 8">
              <a:extLst>
                <a:ext uri="{FF2B5EF4-FFF2-40B4-BE49-F238E27FC236}">
                  <a16:creationId xmlns:a16="http://schemas.microsoft.com/office/drawing/2014/main" id="{B34C0D98-EBD2-0096-DEB9-DF476108C6D7}"/>
                </a:ext>
              </a:extLst>
            </p:cNvPr>
            <p:cNvSpPr/>
            <p:nvPr/>
          </p:nvSpPr>
          <p:spPr>
            <a:xfrm>
              <a:off x="0" y="0"/>
              <a:ext cx="5642673" cy="0"/>
            </a:xfrm>
            <a:prstGeom prst="line">
              <a:avLst/>
            </a:prstGeom>
            <a:ln w="12700" cap="rnd">
              <a:solidFill>
                <a:srgbClr val="000000"/>
              </a:solidFill>
              <a:prstDash val="solid"/>
              <a:headEnd type="none" w="sm" len="sm"/>
              <a:tailEnd type="none" w="sm" len="sm"/>
            </a:ln>
          </p:spPr>
          <p:txBody>
            <a:bodyPr/>
            <a:lstStyle/>
            <a:p>
              <a:endParaRPr lang="en-US"/>
            </a:p>
          </p:txBody>
        </p:sp>
      </p:grpSp>
      <p:grpSp>
        <p:nvGrpSpPr>
          <p:cNvPr id="35" name="Group 21">
            <a:extLst>
              <a:ext uri="{FF2B5EF4-FFF2-40B4-BE49-F238E27FC236}">
                <a16:creationId xmlns:a16="http://schemas.microsoft.com/office/drawing/2014/main" id="{136AD96E-11BE-071C-0914-34D70AEEB7A8}"/>
              </a:ext>
            </a:extLst>
          </p:cNvPr>
          <p:cNvGrpSpPr/>
          <p:nvPr/>
        </p:nvGrpSpPr>
        <p:grpSpPr>
          <a:xfrm>
            <a:off x="6697030" y="2229173"/>
            <a:ext cx="4961570" cy="1542727"/>
            <a:chOff x="0" y="0"/>
            <a:chExt cx="5642673" cy="2056969"/>
          </a:xfrm>
        </p:grpSpPr>
        <p:sp>
          <p:nvSpPr>
            <p:cNvPr id="36" name="TextBox 22">
              <a:extLst>
                <a:ext uri="{FF2B5EF4-FFF2-40B4-BE49-F238E27FC236}">
                  <a16:creationId xmlns:a16="http://schemas.microsoft.com/office/drawing/2014/main" id="{936CF056-C947-D8F8-B844-743F6C2D7197}"/>
                </a:ext>
              </a:extLst>
            </p:cNvPr>
            <p:cNvSpPr txBox="1"/>
            <p:nvPr/>
          </p:nvSpPr>
          <p:spPr>
            <a:xfrm>
              <a:off x="0" y="146228"/>
              <a:ext cx="5383645" cy="740833"/>
            </a:xfrm>
            <a:prstGeom prst="rect">
              <a:avLst/>
            </a:prstGeom>
          </p:spPr>
          <p:txBody>
            <a:bodyPr lIns="0" tIns="0" rIns="0" bIns="0" rtlCol="0" anchor="t">
              <a:spAutoFit/>
            </a:bodyPr>
            <a:lstStyle/>
            <a:p>
              <a:pPr algn="l">
                <a:lnSpc>
                  <a:spcPts val="4550"/>
                </a:lnSpc>
              </a:pPr>
              <a:r>
                <a:rPr lang="en-US" sz="3500" b="1" dirty="0">
                  <a:solidFill>
                    <a:srgbClr val="000000"/>
                  </a:solidFill>
                  <a:latin typeface="Arial" panose="020B0604020202020204" pitchFamily="34" charset="0"/>
                  <a:ea typeface="Montserrat Bold"/>
                  <a:cs typeface="Arial" panose="020B0604020202020204" pitchFamily="34" charset="0"/>
                  <a:sym typeface="Montserrat Bold"/>
                </a:rPr>
                <a:t>Improper Bias</a:t>
              </a:r>
            </a:p>
          </p:txBody>
        </p:sp>
        <p:sp>
          <p:nvSpPr>
            <p:cNvPr id="37" name="TextBox 23">
              <a:extLst>
                <a:ext uri="{FF2B5EF4-FFF2-40B4-BE49-F238E27FC236}">
                  <a16:creationId xmlns:a16="http://schemas.microsoft.com/office/drawing/2014/main" id="{2A04933C-E285-8FED-BBD4-B47CE86E01F9}"/>
                </a:ext>
              </a:extLst>
            </p:cNvPr>
            <p:cNvSpPr txBox="1"/>
            <p:nvPr/>
          </p:nvSpPr>
          <p:spPr>
            <a:xfrm>
              <a:off x="0" y="948973"/>
              <a:ext cx="5383645" cy="1107996"/>
            </a:xfrm>
            <a:prstGeom prst="rect">
              <a:avLst/>
            </a:prstGeom>
          </p:spPr>
          <p:txBody>
            <a:bodyPr lIns="0" tIns="0" rIns="0" bIns="0" rtlCol="0" anchor="t">
              <a:spAutoFit/>
            </a:bodyPr>
            <a:lstStyle/>
            <a:p>
              <a:r>
                <a:rPr lang="en-US" dirty="0">
                  <a:latin typeface="Arial" panose="020B0604020202020204" pitchFamily="34" charset="0"/>
                  <a:cs typeface="Arial" panose="020B0604020202020204" pitchFamily="34" charset="0"/>
                </a:rPr>
                <a:t>Bias applied in such a way as to be negatively prejudicial or unjustly discriminatory toward a particular group of people.</a:t>
              </a:r>
            </a:p>
          </p:txBody>
        </p:sp>
        <p:sp>
          <p:nvSpPr>
            <p:cNvPr id="38" name="AutoShape 24">
              <a:extLst>
                <a:ext uri="{FF2B5EF4-FFF2-40B4-BE49-F238E27FC236}">
                  <a16:creationId xmlns:a16="http://schemas.microsoft.com/office/drawing/2014/main" id="{3EB1F62B-AAFF-F786-3729-74E3CD8CDCD4}"/>
                </a:ext>
              </a:extLst>
            </p:cNvPr>
            <p:cNvSpPr/>
            <p:nvPr/>
          </p:nvSpPr>
          <p:spPr>
            <a:xfrm>
              <a:off x="0" y="0"/>
              <a:ext cx="5642673" cy="0"/>
            </a:xfrm>
            <a:prstGeom prst="line">
              <a:avLst/>
            </a:prstGeom>
            <a:ln w="12700" cap="rnd">
              <a:solidFill>
                <a:srgbClr val="000000"/>
              </a:solidFill>
              <a:prstDash val="solid"/>
              <a:headEnd type="none" w="sm" len="sm"/>
              <a:tailEnd type="none" w="sm" len="sm"/>
            </a:ln>
          </p:spPr>
          <p:txBody>
            <a:bodyPr/>
            <a:lstStyle/>
            <a:p>
              <a:endParaRPr lang="en-US"/>
            </a:p>
          </p:txBody>
        </p:sp>
      </p:grpSp>
      <p:grpSp>
        <p:nvGrpSpPr>
          <p:cNvPr id="39" name="Group 5">
            <a:extLst>
              <a:ext uri="{FF2B5EF4-FFF2-40B4-BE49-F238E27FC236}">
                <a16:creationId xmlns:a16="http://schemas.microsoft.com/office/drawing/2014/main" id="{24D81F63-B2B0-4EFB-46BD-3AC6BAF7D64E}"/>
              </a:ext>
            </a:extLst>
          </p:cNvPr>
          <p:cNvGrpSpPr/>
          <p:nvPr/>
        </p:nvGrpSpPr>
        <p:grpSpPr>
          <a:xfrm>
            <a:off x="990600" y="7174970"/>
            <a:ext cx="4961570" cy="2096725"/>
            <a:chOff x="0" y="0"/>
            <a:chExt cx="5642673" cy="2795633"/>
          </a:xfrm>
        </p:grpSpPr>
        <p:sp>
          <p:nvSpPr>
            <p:cNvPr id="40" name="TextBox 6">
              <a:extLst>
                <a:ext uri="{FF2B5EF4-FFF2-40B4-BE49-F238E27FC236}">
                  <a16:creationId xmlns:a16="http://schemas.microsoft.com/office/drawing/2014/main" id="{1483DD98-E6CC-FCA8-F32D-F5BE5C36BACF}"/>
                </a:ext>
              </a:extLst>
            </p:cNvPr>
            <p:cNvSpPr txBox="1"/>
            <p:nvPr/>
          </p:nvSpPr>
          <p:spPr>
            <a:xfrm>
              <a:off x="0" y="146228"/>
              <a:ext cx="5383645" cy="740833"/>
            </a:xfrm>
            <a:prstGeom prst="rect">
              <a:avLst/>
            </a:prstGeom>
          </p:spPr>
          <p:txBody>
            <a:bodyPr lIns="0" tIns="0" rIns="0" bIns="0" rtlCol="0" anchor="t">
              <a:spAutoFit/>
            </a:bodyPr>
            <a:lstStyle/>
            <a:p>
              <a:pPr algn="l">
                <a:lnSpc>
                  <a:spcPts val="4550"/>
                </a:lnSpc>
              </a:pPr>
              <a:r>
                <a:rPr lang="en-US" sz="3500" b="1" dirty="0">
                  <a:solidFill>
                    <a:srgbClr val="000000"/>
                  </a:solidFill>
                  <a:latin typeface="Arial" panose="020B0604020202020204" pitchFamily="34" charset="0"/>
                  <a:ea typeface="Montserrat Bold"/>
                  <a:cs typeface="Arial" panose="020B0604020202020204" pitchFamily="34" charset="0"/>
                  <a:sym typeface="Montserrat Bold"/>
                </a:rPr>
                <a:t>Intimidation</a:t>
              </a:r>
            </a:p>
          </p:txBody>
        </p:sp>
        <p:sp>
          <p:nvSpPr>
            <p:cNvPr id="41" name="TextBox 7">
              <a:extLst>
                <a:ext uri="{FF2B5EF4-FFF2-40B4-BE49-F238E27FC236}">
                  <a16:creationId xmlns:a16="http://schemas.microsoft.com/office/drawing/2014/main" id="{C07530EE-6FCF-0FB2-9BC9-62A0F94575CD}"/>
                </a:ext>
              </a:extLst>
            </p:cNvPr>
            <p:cNvSpPr txBox="1"/>
            <p:nvPr/>
          </p:nvSpPr>
          <p:spPr>
            <a:xfrm>
              <a:off x="0" y="948973"/>
              <a:ext cx="5383645" cy="1846660"/>
            </a:xfrm>
            <a:prstGeom prst="rect">
              <a:avLst/>
            </a:prstGeom>
          </p:spPr>
          <p:txBody>
            <a:bodyPr lIns="0" tIns="0" rIns="0" bIns="0" rtlCol="0" anchor="t">
              <a:spAutoFit/>
            </a:bodyPr>
            <a:lstStyle/>
            <a:p>
              <a:r>
                <a:rPr lang="en-US" dirty="0">
                  <a:latin typeface="Arial" panose="020B0604020202020204" pitchFamily="34" charset="0"/>
                  <a:cs typeface="Arial" panose="020B0604020202020204" pitchFamily="34" charset="0"/>
                </a:rPr>
                <a:t>Can include overt threats, insults, or aggressive conduct that intends to do any of the following to a person: make timid or fearful, frighten into submission and or induce a sense of inferiority. </a:t>
              </a:r>
            </a:p>
          </p:txBody>
        </p:sp>
        <p:sp>
          <p:nvSpPr>
            <p:cNvPr id="42" name="AutoShape 8">
              <a:extLst>
                <a:ext uri="{FF2B5EF4-FFF2-40B4-BE49-F238E27FC236}">
                  <a16:creationId xmlns:a16="http://schemas.microsoft.com/office/drawing/2014/main" id="{AC80CC9A-54B5-42B5-DFF9-355086236806}"/>
                </a:ext>
              </a:extLst>
            </p:cNvPr>
            <p:cNvSpPr/>
            <p:nvPr/>
          </p:nvSpPr>
          <p:spPr>
            <a:xfrm>
              <a:off x="0" y="0"/>
              <a:ext cx="5642673" cy="0"/>
            </a:xfrm>
            <a:prstGeom prst="line">
              <a:avLst/>
            </a:prstGeom>
            <a:ln w="12700" cap="rnd">
              <a:solidFill>
                <a:srgbClr val="000000"/>
              </a:solidFill>
              <a:prstDash val="solid"/>
              <a:headEnd type="none" w="sm" len="sm"/>
              <a:tailEnd type="none" w="sm" len="sm"/>
            </a:ln>
          </p:spPr>
          <p:txBody>
            <a:bodyPr/>
            <a:lstStyle/>
            <a:p>
              <a:endParaRPr lang="en-US"/>
            </a:p>
          </p:txBody>
        </p:sp>
      </p:grpSp>
      <p:grpSp>
        <p:nvGrpSpPr>
          <p:cNvPr id="43" name="Group 13">
            <a:extLst>
              <a:ext uri="{FF2B5EF4-FFF2-40B4-BE49-F238E27FC236}">
                <a16:creationId xmlns:a16="http://schemas.microsoft.com/office/drawing/2014/main" id="{38149522-874B-BF03-5D1C-E123E3EA20FB}"/>
              </a:ext>
            </a:extLst>
          </p:cNvPr>
          <p:cNvGrpSpPr/>
          <p:nvPr/>
        </p:nvGrpSpPr>
        <p:grpSpPr>
          <a:xfrm>
            <a:off x="6669149" y="7174970"/>
            <a:ext cx="4961570" cy="2373723"/>
            <a:chOff x="0" y="0"/>
            <a:chExt cx="5642673" cy="3164963"/>
          </a:xfrm>
        </p:grpSpPr>
        <p:sp>
          <p:nvSpPr>
            <p:cNvPr id="44" name="TextBox 14">
              <a:extLst>
                <a:ext uri="{FF2B5EF4-FFF2-40B4-BE49-F238E27FC236}">
                  <a16:creationId xmlns:a16="http://schemas.microsoft.com/office/drawing/2014/main" id="{77E96774-1B7C-61FC-0F91-73F32AEFC7CB}"/>
                </a:ext>
              </a:extLst>
            </p:cNvPr>
            <p:cNvSpPr txBox="1"/>
            <p:nvPr/>
          </p:nvSpPr>
          <p:spPr>
            <a:xfrm>
              <a:off x="0" y="146228"/>
              <a:ext cx="5383645" cy="747897"/>
            </a:xfrm>
            <a:prstGeom prst="rect">
              <a:avLst/>
            </a:prstGeom>
          </p:spPr>
          <p:txBody>
            <a:bodyPr lIns="0" tIns="0" rIns="0" bIns="0" rtlCol="0" anchor="t">
              <a:spAutoFit/>
            </a:bodyPr>
            <a:lstStyle/>
            <a:p>
              <a:pPr algn="l">
                <a:lnSpc>
                  <a:spcPts val="4550"/>
                </a:lnSpc>
              </a:pPr>
              <a:r>
                <a:rPr lang="en-US" sz="3500" b="1" dirty="0">
                  <a:solidFill>
                    <a:srgbClr val="000000"/>
                  </a:solidFill>
                  <a:latin typeface="Arial" panose="020B0604020202020204" pitchFamily="34" charset="0"/>
                  <a:ea typeface="Montserrat Bold"/>
                  <a:cs typeface="Arial" panose="020B0604020202020204" pitchFamily="34" charset="0"/>
                  <a:sym typeface="Montserrat Bold"/>
                </a:rPr>
                <a:t>Protected class</a:t>
              </a:r>
            </a:p>
          </p:txBody>
        </p:sp>
        <p:sp>
          <p:nvSpPr>
            <p:cNvPr id="45" name="TextBox 15">
              <a:extLst>
                <a:ext uri="{FF2B5EF4-FFF2-40B4-BE49-F238E27FC236}">
                  <a16:creationId xmlns:a16="http://schemas.microsoft.com/office/drawing/2014/main" id="{D4FDCEF6-5E36-2912-F04D-4E30C020DB21}"/>
                </a:ext>
              </a:extLst>
            </p:cNvPr>
            <p:cNvSpPr txBox="1"/>
            <p:nvPr/>
          </p:nvSpPr>
          <p:spPr>
            <a:xfrm>
              <a:off x="0" y="948973"/>
              <a:ext cx="5642673" cy="2215990"/>
            </a:xfrm>
            <a:prstGeom prst="rect">
              <a:avLst/>
            </a:prstGeom>
          </p:spPr>
          <p:txBody>
            <a:bodyPr lIns="0" tIns="0" rIns="0" bIns="0" rtlCol="0" anchor="t">
              <a:spAutoFit/>
            </a:bodyPr>
            <a:lstStyle/>
            <a:p>
              <a:r>
                <a:rPr lang="en-US" dirty="0">
                  <a:latin typeface="Arial" panose="020B0604020202020204" pitchFamily="34" charset="0"/>
                  <a:cs typeface="Arial" panose="020B0604020202020204" pitchFamily="34" charset="0"/>
                </a:rPr>
                <a:t>The foundation of a hate crime is a preformed negative bias, opinion, or belief toward a group of persons in the following protected classes: race, religion, national origin, ancestry, age, handicapped status, gender, sexual orientation, and gender identity.</a:t>
              </a:r>
            </a:p>
          </p:txBody>
        </p:sp>
        <p:sp>
          <p:nvSpPr>
            <p:cNvPr id="46" name="AutoShape 16">
              <a:extLst>
                <a:ext uri="{FF2B5EF4-FFF2-40B4-BE49-F238E27FC236}">
                  <a16:creationId xmlns:a16="http://schemas.microsoft.com/office/drawing/2014/main" id="{2A0AF456-4D0C-ED10-41B3-C0877991AC64}"/>
                </a:ext>
              </a:extLst>
            </p:cNvPr>
            <p:cNvSpPr/>
            <p:nvPr/>
          </p:nvSpPr>
          <p:spPr>
            <a:xfrm>
              <a:off x="0" y="0"/>
              <a:ext cx="5642673" cy="0"/>
            </a:xfrm>
            <a:prstGeom prst="line">
              <a:avLst/>
            </a:prstGeom>
            <a:ln w="12700" cap="rnd">
              <a:solidFill>
                <a:srgbClr val="000000"/>
              </a:solidFill>
              <a:prstDash val="solid"/>
              <a:headEnd type="none" w="sm" len="sm"/>
              <a:tailEnd type="none" w="sm" len="sm"/>
            </a:ln>
          </p:spPr>
          <p:txBody>
            <a:bodyPr/>
            <a:lstStyle/>
            <a:p>
              <a:endParaRPr lang="en-US"/>
            </a:p>
          </p:txBody>
        </p:sp>
      </p:grpSp>
      <p:grpSp>
        <p:nvGrpSpPr>
          <p:cNvPr id="47" name="Group 21">
            <a:extLst>
              <a:ext uri="{FF2B5EF4-FFF2-40B4-BE49-F238E27FC236}">
                <a16:creationId xmlns:a16="http://schemas.microsoft.com/office/drawing/2014/main" id="{BC3C08CC-2872-640E-AF63-06AC84707697}"/>
              </a:ext>
            </a:extLst>
          </p:cNvPr>
          <p:cNvGrpSpPr/>
          <p:nvPr/>
        </p:nvGrpSpPr>
        <p:grpSpPr>
          <a:xfrm>
            <a:off x="12259630" y="7174970"/>
            <a:ext cx="4961570" cy="2927721"/>
            <a:chOff x="0" y="0"/>
            <a:chExt cx="5642673" cy="3903627"/>
          </a:xfrm>
        </p:grpSpPr>
        <p:sp>
          <p:nvSpPr>
            <p:cNvPr id="48" name="TextBox 22">
              <a:extLst>
                <a:ext uri="{FF2B5EF4-FFF2-40B4-BE49-F238E27FC236}">
                  <a16:creationId xmlns:a16="http://schemas.microsoft.com/office/drawing/2014/main" id="{69027EAA-B472-DCE0-EC38-B3CC70107753}"/>
                </a:ext>
              </a:extLst>
            </p:cNvPr>
            <p:cNvSpPr txBox="1"/>
            <p:nvPr/>
          </p:nvSpPr>
          <p:spPr>
            <a:xfrm>
              <a:off x="0" y="146228"/>
              <a:ext cx="5383645" cy="740833"/>
            </a:xfrm>
            <a:prstGeom prst="rect">
              <a:avLst/>
            </a:prstGeom>
          </p:spPr>
          <p:txBody>
            <a:bodyPr lIns="0" tIns="0" rIns="0" bIns="0" rtlCol="0" anchor="t">
              <a:spAutoFit/>
            </a:bodyPr>
            <a:lstStyle/>
            <a:p>
              <a:pPr algn="l">
                <a:lnSpc>
                  <a:spcPts val="4550"/>
                </a:lnSpc>
              </a:pPr>
              <a:r>
                <a:rPr lang="en-US" sz="3500" b="1" dirty="0">
                  <a:solidFill>
                    <a:srgbClr val="000000"/>
                  </a:solidFill>
                  <a:latin typeface="Arial" panose="020B0604020202020204" pitchFamily="34" charset="0"/>
                  <a:ea typeface="Montserrat Bold"/>
                  <a:cs typeface="Arial" panose="020B0604020202020204" pitchFamily="34" charset="0"/>
                  <a:sym typeface="Montserrat Bold"/>
                </a:rPr>
                <a:t>Religious Group</a:t>
              </a:r>
            </a:p>
          </p:txBody>
        </p:sp>
        <p:sp>
          <p:nvSpPr>
            <p:cNvPr id="49" name="TextBox 23">
              <a:extLst>
                <a:ext uri="{FF2B5EF4-FFF2-40B4-BE49-F238E27FC236}">
                  <a16:creationId xmlns:a16="http://schemas.microsoft.com/office/drawing/2014/main" id="{D721A8F2-5388-A735-81DD-71F082B11A6F}"/>
                </a:ext>
              </a:extLst>
            </p:cNvPr>
            <p:cNvSpPr txBox="1"/>
            <p:nvPr/>
          </p:nvSpPr>
          <p:spPr>
            <a:xfrm>
              <a:off x="0" y="948973"/>
              <a:ext cx="5383645" cy="2954654"/>
            </a:xfrm>
            <a:prstGeom prst="rect">
              <a:avLst/>
            </a:prstGeom>
          </p:spPr>
          <p:txBody>
            <a:bodyPr lIns="0" tIns="0" rIns="0" bIns="0" rtlCol="0" anchor="t">
              <a:spAutoFit/>
            </a:bodyPr>
            <a:lstStyle/>
            <a:p>
              <a:r>
                <a:rPr lang="en-US" dirty="0">
                  <a:latin typeface="Arial" panose="020B0604020202020204" pitchFamily="34" charset="0"/>
                  <a:cs typeface="Arial" panose="020B0604020202020204" pitchFamily="34" charset="0"/>
                </a:rPr>
                <a:t>A group of persons who share the same religious beliefs regarding the origin and purpose of the universe and the existence or nonexistence of a supreme being. Examples include religious groups such as Catholic, Jewish, Protestant, Muslim, Sikh, and Hindu as well as other belief-based groups such as atheist or agnostic.</a:t>
              </a:r>
            </a:p>
          </p:txBody>
        </p:sp>
        <p:sp>
          <p:nvSpPr>
            <p:cNvPr id="50" name="AutoShape 24">
              <a:extLst>
                <a:ext uri="{FF2B5EF4-FFF2-40B4-BE49-F238E27FC236}">
                  <a16:creationId xmlns:a16="http://schemas.microsoft.com/office/drawing/2014/main" id="{4CEBBE8B-8A35-534C-3451-87EC8CE48F65}"/>
                </a:ext>
              </a:extLst>
            </p:cNvPr>
            <p:cNvSpPr/>
            <p:nvPr/>
          </p:nvSpPr>
          <p:spPr>
            <a:xfrm>
              <a:off x="0" y="0"/>
              <a:ext cx="5642673" cy="0"/>
            </a:xfrm>
            <a:prstGeom prst="line">
              <a:avLst/>
            </a:prstGeom>
            <a:ln w="12700" cap="rnd">
              <a:solidFill>
                <a:srgbClr val="000000"/>
              </a:solidFill>
              <a:prstDash val="solid"/>
              <a:headEnd type="none" w="sm" len="sm"/>
              <a:tailEnd type="none" w="sm" len="sm"/>
            </a:ln>
          </p:spPr>
          <p:txBody>
            <a:bodyPr/>
            <a:lstStyle/>
            <a:p>
              <a:endParaRPr lang="en-US"/>
            </a:p>
          </p:txBody>
        </p:sp>
      </p:grpSp>
    </p:spTree>
    <p:custDataLst>
      <p:tags r:id="rId1"/>
    </p:custData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8F806E"/>
        </a:solidFill>
        <a:effectLst/>
      </p:bgPr>
    </p:bg>
    <p:spTree>
      <p:nvGrpSpPr>
        <p:cNvPr id="1" name="">
          <a:extLst>
            <a:ext uri="{FF2B5EF4-FFF2-40B4-BE49-F238E27FC236}">
              <a16:creationId xmlns:a16="http://schemas.microsoft.com/office/drawing/2014/main" id="{E1B9D9E4-8AD7-ED57-BDCE-23B529A55083}"/>
            </a:ext>
          </a:extLst>
        </p:cNvPr>
        <p:cNvGrpSpPr/>
        <p:nvPr/>
      </p:nvGrpSpPr>
      <p:grpSpPr>
        <a:xfrm>
          <a:off x="0" y="0"/>
          <a:ext cx="0" cy="0"/>
          <a:chOff x="0" y="0"/>
          <a:chExt cx="0" cy="0"/>
        </a:xfrm>
      </p:grpSpPr>
      <p:sp>
        <p:nvSpPr>
          <p:cNvPr id="3" name="TextBox 3">
            <a:extLst>
              <a:ext uri="{FF2B5EF4-FFF2-40B4-BE49-F238E27FC236}">
                <a16:creationId xmlns:a16="http://schemas.microsoft.com/office/drawing/2014/main" id="{83D82826-AF07-AA37-8251-C50FA14D44C1}"/>
              </a:ext>
            </a:extLst>
          </p:cNvPr>
          <p:cNvSpPr txBox="1"/>
          <p:nvPr/>
        </p:nvSpPr>
        <p:spPr>
          <a:xfrm>
            <a:off x="1143000" y="571500"/>
            <a:ext cx="15888538" cy="1213922"/>
          </a:xfrm>
          <a:prstGeom prst="rect">
            <a:avLst/>
          </a:prstGeom>
        </p:spPr>
        <p:txBody>
          <a:bodyPr lIns="0" tIns="0" rIns="0" bIns="0" rtlCol="0" anchor="t">
            <a:spAutoFit/>
          </a:bodyPr>
          <a:lstStyle/>
          <a:p>
            <a:pPr>
              <a:lnSpc>
                <a:spcPts val="10800"/>
              </a:lnSpc>
            </a:pPr>
            <a:r>
              <a:rPr lang="en-US" sz="6000" b="1" dirty="0">
                <a:solidFill>
                  <a:schemeClr val="bg1"/>
                </a:solidFill>
                <a:latin typeface="Arial" panose="020B0604020202020204" pitchFamily="34" charset="0"/>
                <a:ea typeface="Montserrat Semi-Bold"/>
                <a:cs typeface="Arial" panose="020B0604020202020204" pitchFamily="34" charset="0"/>
                <a:sym typeface="Montserrat Semi-Bold"/>
              </a:rPr>
              <a:t>Definitions to be Familiar with</a:t>
            </a:r>
          </a:p>
        </p:txBody>
      </p:sp>
      <p:grpSp>
        <p:nvGrpSpPr>
          <p:cNvPr id="5" name="Group 5">
            <a:extLst>
              <a:ext uri="{FF2B5EF4-FFF2-40B4-BE49-F238E27FC236}">
                <a16:creationId xmlns:a16="http://schemas.microsoft.com/office/drawing/2014/main" id="{530F95DC-8E4A-7F59-1F79-9C770A03C806}"/>
              </a:ext>
            </a:extLst>
          </p:cNvPr>
          <p:cNvGrpSpPr/>
          <p:nvPr/>
        </p:nvGrpSpPr>
        <p:grpSpPr>
          <a:xfrm>
            <a:off x="1028700" y="2247900"/>
            <a:ext cx="4961570" cy="2070795"/>
            <a:chOff x="0" y="0"/>
            <a:chExt cx="5642673" cy="2761060"/>
          </a:xfrm>
        </p:grpSpPr>
        <p:sp>
          <p:nvSpPr>
            <p:cNvPr id="6" name="TextBox 6">
              <a:extLst>
                <a:ext uri="{FF2B5EF4-FFF2-40B4-BE49-F238E27FC236}">
                  <a16:creationId xmlns:a16="http://schemas.microsoft.com/office/drawing/2014/main" id="{67A67129-F3FF-25EB-EC37-8C2393BB16B7}"/>
                </a:ext>
              </a:extLst>
            </p:cNvPr>
            <p:cNvSpPr txBox="1"/>
            <p:nvPr/>
          </p:nvSpPr>
          <p:spPr>
            <a:xfrm>
              <a:off x="0" y="146228"/>
              <a:ext cx="5383645" cy="740833"/>
            </a:xfrm>
            <a:prstGeom prst="rect">
              <a:avLst/>
            </a:prstGeom>
          </p:spPr>
          <p:txBody>
            <a:bodyPr lIns="0" tIns="0" rIns="0" bIns="0" rtlCol="0" anchor="t">
              <a:spAutoFit/>
            </a:bodyPr>
            <a:lstStyle/>
            <a:p>
              <a:pPr algn="l">
                <a:lnSpc>
                  <a:spcPts val="4550"/>
                </a:lnSpc>
              </a:pPr>
              <a:r>
                <a:rPr lang="en-US" sz="3500" b="1" dirty="0">
                  <a:solidFill>
                    <a:schemeClr val="bg1"/>
                  </a:solidFill>
                  <a:latin typeface="Arial" panose="020B0604020202020204" pitchFamily="34" charset="0"/>
                  <a:ea typeface="Montserrat Bold"/>
                  <a:cs typeface="Arial" panose="020B0604020202020204" pitchFamily="34" charset="0"/>
                  <a:sym typeface="Montserrat Bold"/>
                </a:rPr>
                <a:t>Ethnic Group</a:t>
              </a:r>
            </a:p>
          </p:txBody>
        </p:sp>
        <p:sp>
          <p:nvSpPr>
            <p:cNvPr id="7" name="TextBox 7">
              <a:extLst>
                <a:ext uri="{FF2B5EF4-FFF2-40B4-BE49-F238E27FC236}">
                  <a16:creationId xmlns:a16="http://schemas.microsoft.com/office/drawing/2014/main" id="{47E98EF9-DFC3-E05D-74DE-EDEBFDE26695}"/>
                </a:ext>
              </a:extLst>
            </p:cNvPr>
            <p:cNvSpPr txBox="1"/>
            <p:nvPr/>
          </p:nvSpPr>
          <p:spPr>
            <a:xfrm>
              <a:off x="0" y="914400"/>
              <a:ext cx="5383645" cy="1846660"/>
            </a:xfrm>
            <a:prstGeom prst="rect">
              <a:avLst/>
            </a:prstGeom>
          </p:spPr>
          <p:txBody>
            <a:bodyPr lIns="0" tIns="0" rIns="0" bIns="0" rtlCol="0" anchor="t">
              <a:spAutoFit/>
            </a:bodyPr>
            <a:lstStyle/>
            <a:p>
              <a:r>
                <a:rPr lang="en-US" dirty="0">
                  <a:solidFill>
                    <a:schemeClr val="bg1"/>
                  </a:solidFill>
                  <a:latin typeface="Arial" panose="020B0604020202020204" pitchFamily="34" charset="0"/>
                  <a:cs typeface="Arial" panose="020B0604020202020204" pitchFamily="34" charset="0"/>
                </a:rPr>
                <a:t>A group of persons whose members identify with each other through a common heritage, often consisting of a shared language, culture, and/or ideology that stresses common ancestry.</a:t>
              </a:r>
              <a:endParaRPr lang="en-US" sz="2000" dirty="0">
                <a:solidFill>
                  <a:schemeClr val="bg1"/>
                </a:solidFill>
                <a:latin typeface="Arial" panose="020B0604020202020204" pitchFamily="34" charset="0"/>
                <a:ea typeface="Montserrat"/>
                <a:cs typeface="Arial" panose="020B0604020202020204" pitchFamily="34" charset="0"/>
                <a:sym typeface="Montserrat"/>
              </a:endParaRPr>
            </a:p>
          </p:txBody>
        </p:sp>
        <p:sp>
          <p:nvSpPr>
            <p:cNvPr id="8" name="AutoShape 8">
              <a:extLst>
                <a:ext uri="{FF2B5EF4-FFF2-40B4-BE49-F238E27FC236}">
                  <a16:creationId xmlns:a16="http://schemas.microsoft.com/office/drawing/2014/main" id="{6FAF62B8-B8C4-12B4-B794-9A24738AD210}"/>
                </a:ext>
              </a:extLst>
            </p:cNvPr>
            <p:cNvSpPr/>
            <p:nvPr/>
          </p:nvSpPr>
          <p:spPr>
            <a:xfrm>
              <a:off x="0" y="0"/>
              <a:ext cx="5642673" cy="0"/>
            </a:xfrm>
            <a:prstGeom prst="line">
              <a:avLst/>
            </a:prstGeom>
            <a:ln w="12700" cap="rnd">
              <a:solidFill>
                <a:srgbClr val="000000"/>
              </a:solidFill>
              <a:prstDash val="solid"/>
              <a:headEnd type="none" w="sm" len="sm"/>
              <a:tailEnd type="none" w="sm" len="sm"/>
            </a:ln>
          </p:spPr>
          <p:txBody>
            <a:bodyPr/>
            <a:lstStyle/>
            <a:p>
              <a:endParaRPr lang="en-US"/>
            </a:p>
          </p:txBody>
        </p:sp>
      </p:grpSp>
      <p:grpSp>
        <p:nvGrpSpPr>
          <p:cNvPr id="13" name="Group 13">
            <a:extLst>
              <a:ext uri="{FF2B5EF4-FFF2-40B4-BE49-F238E27FC236}">
                <a16:creationId xmlns:a16="http://schemas.microsoft.com/office/drawing/2014/main" id="{D5393189-A9A7-999D-2443-A202EF8E5E5F}"/>
              </a:ext>
            </a:extLst>
          </p:cNvPr>
          <p:cNvGrpSpPr/>
          <p:nvPr/>
        </p:nvGrpSpPr>
        <p:grpSpPr>
          <a:xfrm>
            <a:off x="990600" y="4721304"/>
            <a:ext cx="4961570" cy="1793796"/>
            <a:chOff x="0" y="0"/>
            <a:chExt cx="5642673" cy="2391728"/>
          </a:xfrm>
        </p:grpSpPr>
        <p:sp>
          <p:nvSpPr>
            <p:cNvPr id="14" name="TextBox 14">
              <a:extLst>
                <a:ext uri="{FF2B5EF4-FFF2-40B4-BE49-F238E27FC236}">
                  <a16:creationId xmlns:a16="http://schemas.microsoft.com/office/drawing/2014/main" id="{F6E8278A-D48E-1846-1A5E-02C900A6AD8E}"/>
                </a:ext>
              </a:extLst>
            </p:cNvPr>
            <p:cNvSpPr txBox="1"/>
            <p:nvPr/>
          </p:nvSpPr>
          <p:spPr>
            <a:xfrm>
              <a:off x="0" y="146228"/>
              <a:ext cx="5383645" cy="747897"/>
            </a:xfrm>
            <a:prstGeom prst="rect">
              <a:avLst/>
            </a:prstGeom>
          </p:spPr>
          <p:txBody>
            <a:bodyPr lIns="0" tIns="0" rIns="0" bIns="0" rtlCol="0" anchor="t">
              <a:spAutoFit/>
            </a:bodyPr>
            <a:lstStyle/>
            <a:p>
              <a:pPr algn="l">
                <a:lnSpc>
                  <a:spcPts val="4550"/>
                </a:lnSpc>
              </a:pPr>
              <a:r>
                <a:rPr lang="en-US" sz="3500" b="1" dirty="0">
                  <a:solidFill>
                    <a:schemeClr val="bg1"/>
                  </a:solidFill>
                  <a:latin typeface="Arial" panose="020B0604020202020204" pitchFamily="34" charset="0"/>
                  <a:ea typeface="Montserrat Bold"/>
                  <a:cs typeface="Arial" panose="020B0604020202020204" pitchFamily="34" charset="0"/>
                  <a:sym typeface="Montserrat Bold"/>
                </a:rPr>
                <a:t>Gender</a:t>
              </a:r>
            </a:p>
          </p:txBody>
        </p:sp>
        <p:sp>
          <p:nvSpPr>
            <p:cNvPr id="15" name="TextBox 15">
              <a:extLst>
                <a:ext uri="{FF2B5EF4-FFF2-40B4-BE49-F238E27FC236}">
                  <a16:creationId xmlns:a16="http://schemas.microsoft.com/office/drawing/2014/main" id="{22CA6F26-6547-3875-6C34-C8389084B365}"/>
                </a:ext>
              </a:extLst>
            </p:cNvPr>
            <p:cNvSpPr txBox="1"/>
            <p:nvPr/>
          </p:nvSpPr>
          <p:spPr>
            <a:xfrm>
              <a:off x="0" y="914400"/>
              <a:ext cx="5642673" cy="1477328"/>
            </a:xfrm>
            <a:prstGeom prst="rect">
              <a:avLst/>
            </a:prstGeom>
          </p:spPr>
          <p:txBody>
            <a:bodyPr lIns="0" tIns="0" rIns="0" bIns="0" rtlCol="0" anchor="t">
              <a:spAutoFit/>
            </a:bodyPr>
            <a:lstStyle/>
            <a:p>
              <a:r>
                <a:rPr lang="en-US" dirty="0">
                  <a:solidFill>
                    <a:schemeClr val="bg1"/>
                  </a:solidFill>
                  <a:latin typeface="Arial" panose="020B0604020202020204" pitchFamily="34" charset="0"/>
                  <a:cs typeface="Arial" panose="020B0604020202020204" pitchFamily="34" charset="0"/>
                </a:rPr>
                <a:t>The social norms and expectations of men and women in terms of their roles, behaviors, activities, and attributes. Gender interacts with, but is distinct from, biological sex.</a:t>
              </a:r>
              <a:endParaRPr lang="en-US" sz="2999" dirty="0">
                <a:solidFill>
                  <a:srgbClr val="000000"/>
                </a:solidFill>
                <a:latin typeface="Arial" panose="020B0604020202020204" pitchFamily="34" charset="0"/>
                <a:ea typeface="Montserrat"/>
                <a:cs typeface="Arial" panose="020B0604020202020204" pitchFamily="34" charset="0"/>
                <a:sym typeface="Montserrat"/>
              </a:endParaRPr>
            </a:p>
          </p:txBody>
        </p:sp>
        <p:sp>
          <p:nvSpPr>
            <p:cNvPr id="16" name="AutoShape 16">
              <a:extLst>
                <a:ext uri="{FF2B5EF4-FFF2-40B4-BE49-F238E27FC236}">
                  <a16:creationId xmlns:a16="http://schemas.microsoft.com/office/drawing/2014/main" id="{19E7E852-282D-9E8D-9AFE-83FF26FE7F09}"/>
                </a:ext>
              </a:extLst>
            </p:cNvPr>
            <p:cNvSpPr/>
            <p:nvPr/>
          </p:nvSpPr>
          <p:spPr>
            <a:xfrm>
              <a:off x="0" y="0"/>
              <a:ext cx="5642673" cy="0"/>
            </a:xfrm>
            <a:prstGeom prst="line">
              <a:avLst/>
            </a:prstGeom>
            <a:ln w="12700" cap="rnd">
              <a:solidFill>
                <a:srgbClr val="000000"/>
              </a:solidFill>
              <a:prstDash val="solid"/>
              <a:headEnd type="none" w="sm" len="sm"/>
              <a:tailEnd type="none" w="sm" len="sm"/>
            </a:ln>
          </p:spPr>
          <p:txBody>
            <a:bodyPr/>
            <a:lstStyle/>
            <a:p>
              <a:endParaRPr lang="en-US"/>
            </a:p>
          </p:txBody>
        </p:sp>
      </p:grpSp>
      <p:grpSp>
        <p:nvGrpSpPr>
          <p:cNvPr id="17" name="Group 17">
            <a:extLst>
              <a:ext uri="{FF2B5EF4-FFF2-40B4-BE49-F238E27FC236}">
                <a16:creationId xmlns:a16="http://schemas.microsoft.com/office/drawing/2014/main" id="{7EF551A7-1812-5DCA-873F-70C050430A98}"/>
              </a:ext>
            </a:extLst>
          </p:cNvPr>
          <p:cNvGrpSpPr/>
          <p:nvPr/>
        </p:nvGrpSpPr>
        <p:grpSpPr>
          <a:xfrm>
            <a:off x="12335830" y="4689024"/>
            <a:ext cx="4961570" cy="5455874"/>
            <a:chOff x="0" y="0"/>
            <a:chExt cx="5642673" cy="7274497"/>
          </a:xfrm>
        </p:grpSpPr>
        <p:sp>
          <p:nvSpPr>
            <p:cNvPr id="18" name="TextBox 18">
              <a:extLst>
                <a:ext uri="{FF2B5EF4-FFF2-40B4-BE49-F238E27FC236}">
                  <a16:creationId xmlns:a16="http://schemas.microsoft.com/office/drawing/2014/main" id="{46706483-E78F-514A-9154-D7E3D1C8354B}"/>
                </a:ext>
              </a:extLst>
            </p:cNvPr>
            <p:cNvSpPr txBox="1"/>
            <p:nvPr/>
          </p:nvSpPr>
          <p:spPr>
            <a:xfrm>
              <a:off x="0" y="152865"/>
              <a:ext cx="5383645" cy="740833"/>
            </a:xfrm>
            <a:prstGeom prst="rect">
              <a:avLst/>
            </a:prstGeom>
          </p:spPr>
          <p:txBody>
            <a:bodyPr lIns="0" tIns="0" rIns="0" bIns="0" rtlCol="0" anchor="t">
              <a:spAutoFit/>
            </a:bodyPr>
            <a:lstStyle/>
            <a:p>
              <a:pPr algn="l">
                <a:lnSpc>
                  <a:spcPts val="4550"/>
                </a:lnSpc>
              </a:pPr>
              <a:r>
                <a:rPr lang="en-US" sz="3500" b="1" dirty="0">
                  <a:solidFill>
                    <a:schemeClr val="bg1"/>
                  </a:solidFill>
                  <a:latin typeface="Arial" panose="020B0604020202020204" pitchFamily="34" charset="0"/>
                  <a:ea typeface="Montserrat Bold"/>
                  <a:cs typeface="Arial" panose="020B0604020202020204" pitchFamily="34" charset="0"/>
                  <a:sym typeface="Montserrat Bold"/>
                </a:rPr>
                <a:t>Hate Group</a:t>
              </a:r>
            </a:p>
          </p:txBody>
        </p:sp>
        <p:sp>
          <p:nvSpPr>
            <p:cNvPr id="19" name="TextBox 19">
              <a:extLst>
                <a:ext uri="{FF2B5EF4-FFF2-40B4-BE49-F238E27FC236}">
                  <a16:creationId xmlns:a16="http://schemas.microsoft.com/office/drawing/2014/main" id="{C8D26B0D-9A42-577E-F942-3E67692D7B78}"/>
                </a:ext>
              </a:extLst>
            </p:cNvPr>
            <p:cNvSpPr txBox="1"/>
            <p:nvPr/>
          </p:nvSpPr>
          <p:spPr>
            <a:xfrm>
              <a:off x="0" y="995857"/>
              <a:ext cx="5383645" cy="6278640"/>
            </a:xfrm>
            <a:prstGeom prst="rect">
              <a:avLst/>
            </a:prstGeom>
          </p:spPr>
          <p:txBody>
            <a:bodyPr lIns="0" tIns="0" rIns="0" bIns="0" rtlCol="0" anchor="t">
              <a:spAutoFit/>
            </a:bodyPr>
            <a:lstStyle/>
            <a:p>
              <a:r>
                <a:rPr lang="en-US" dirty="0">
                  <a:solidFill>
                    <a:schemeClr val="bg1"/>
                  </a:solidFill>
                  <a:latin typeface="Arial" panose="020B0604020202020204" pitchFamily="34" charset="0"/>
                  <a:cs typeface="Arial" panose="020B0604020202020204" pitchFamily="34" charset="0"/>
                </a:rPr>
                <a:t>An organization whose ideology, goals, or activities are primarily or substantially based on a shared antipathy, hostility, or hatred toward certain people based on their personal characteristics such as race, color, religion, ethnicity, nationality, national origin, gender, and/or sexual identity. The mere presence of biased members in a group or organization is typically not enough to qualify it as a hate group; the group itself must have some hate-based orientation/purpose. The mere existence of a hate group is not necessarily criminal. For example, in the United States, however hateful the ideology and beliefs of hate groups and their members, the First Amendment protects their non-criminal speech and association rights.</a:t>
              </a:r>
            </a:p>
          </p:txBody>
        </p:sp>
        <p:sp>
          <p:nvSpPr>
            <p:cNvPr id="20" name="AutoShape 20">
              <a:extLst>
                <a:ext uri="{FF2B5EF4-FFF2-40B4-BE49-F238E27FC236}">
                  <a16:creationId xmlns:a16="http://schemas.microsoft.com/office/drawing/2014/main" id="{1A61FE36-E865-9695-994B-B29505740CCC}"/>
                </a:ext>
              </a:extLst>
            </p:cNvPr>
            <p:cNvSpPr/>
            <p:nvPr/>
          </p:nvSpPr>
          <p:spPr>
            <a:xfrm>
              <a:off x="0" y="0"/>
              <a:ext cx="5642673" cy="0"/>
            </a:xfrm>
            <a:prstGeom prst="line">
              <a:avLst/>
            </a:prstGeom>
            <a:ln w="12700" cap="rnd">
              <a:solidFill>
                <a:srgbClr val="000000"/>
              </a:solidFill>
              <a:prstDash val="solid"/>
              <a:headEnd type="none" w="sm" len="sm"/>
              <a:tailEnd type="none" w="sm" len="sm"/>
            </a:ln>
          </p:spPr>
          <p:txBody>
            <a:bodyPr/>
            <a:lstStyle/>
            <a:p>
              <a:endParaRPr lang="en-US"/>
            </a:p>
          </p:txBody>
        </p:sp>
      </p:grpSp>
      <p:grpSp>
        <p:nvGrpSpPr>
          <p:cNvPr id="27" name="Group 5">
            <a:extLst>
              <a:ext uri="{FF2B5EF4-FFF2-40B4-BE49-F238E27FC236}">
                <a16:creationId xmlns:a16="http://schemas.microsoft.com/office/drawing/2014/main" id="{FBC611F8-F61E-1451-2384-228D862383B7}"/>
              </a:ext>
            </a:extLst>
          </p:cNvPr>
          <p:cNvGrpSpPr/>
          <p:nvPr/>
        </p:nvGrpSpPr>
        <p:grpSpPr>
          <a:xfrm>
            <a:off x="6697030" y="4686300"/>
            <a:ext cx="4961570" cy="1879257"/>
            <a:chOff x="0" y="0"/>
            <a:chExt cx="5642673" cy="2505676"/>
          </a:xfrm>
        </p:grpSpPr>
        <p:sp>
          <p:nvSpPr>
            <p:cNvPr id="28" name="TextBox 6">
              <a:extLst>
                <a:ext uri="{FF2B5EF4-FFF2-40B4-BE49-F238E27FC236}">
                  <a16:creationId xmlns:a16="http://schemas.microsoft.com/office/drawing/2014/main" id="{457F7358-4260-7B78-817B-D14A9F2478C2}"/>
                </a:ext>
              </a:extLst>
            </p:cNvPr>
            <p:cNvSpPr txBox="1"/>
            <p:nvPr/>
          </p:nvSpPr>
          <p:spPr>
            <a:xfrm>
              <a:off x="0" y="146228"/>
              <a:ext cx="5383645" cy="740833"/>
            </a:xfrm>
            <a:prstGeom prst="rect">
              <a:avLst/>
            </a:prstGeom>
          </p:spPr>
          <p:txBody>
            <a:bodyPr lIns="0" tIns="0" rIns="0" bIns="0" rtlCol="0" anchor="t">
              <a:spAutoFit/>
            </a:bodyPr>
            <a:lstStyle/>
            <a:p>
              <a:pPr algn="l">
                <a:lnSpc>
                  <a:spcPts val="4550"/>
                </a:lnSpc>
              </a:pPr>
              <a:r>
                <a:rPr lang="en-US" sz="3500" b="1" dirty="0">
                  <a:solidFill>
                    <a:schemeClr val="bg1"/>
                  </a:solidFill>
                  <a:latin typeface="Arial" panose="020B0604020202020204" pitchFamily="34" charset="0"/>
                  <a:ea typeface="Montserrat Bold"/>
                  <a:cs typeface="Arial" panose="020B0604020202020204" pitchFamily="34" charset="0"/>
                  <a:sym typeface="Montserrat Bold"/>
                </a:rPr>
                <a:t>Gender Identity</a:t>
              </a:r>
            </a:p>
          </p:txBody>
        </p:sp>
        <p:sp>
          <p:nvSpPr>
            <p:cNvPr id="29" name="TextBox 7">
              <a:extLst>
                <a:ext uri="{FF2B5EF4-FFF2-40B4-BE49-F238E27FC236}">
                  <a16:creationId xmlns:a16="http://schemas.microsoft.com/office/drawing/2014/main" id="{57C08AC6-B2ED-35DA-3BC0-E8B2A23C44C5}"/>
                </a:ext>
              </a:extLst>
            </p:cNvPr>
            <p:cNvSpPr txBox="1"/>
            <p:nvPr/>
          </p:nvSpPr>
          <p:spPr>
            <a:xfrm>
              <a:off x="0" y="1028348"/>
              <a:ext cx="5383645" cy="1477328"/>
            </a:xfrm>
            <a:prstGeom prst="rect">
              <a:avLst/>
            </a:prstGeom>
          </p:spPr>
          <p:txBody>
            <a:bodyPr lIns="0" tIns="0" rIns="0" bIns="0" rtlCol="0" anchor="t">
              <a:spAutoFit/>
            </a:bodyPr>
            <a:lstStyle/>
            <a:p>
              <a:r>
                <a:rPr lang="en-US" dirty="0">
                  <a:solidFill>
                    <a:schemeClr val="bg1"/>
                  </a:solidFill>
                  <a:latin typeface="Arial" panose="020B0604020202020204" pitchFamily="34" charset="0"/>
                  <a:cs typeface="Arial" panose="020B0604020202020204" pitchFamily="34" charset="0"/>
                </a:rPr>
                <a:t>An individual’s inner sense of self as male, female, a blend of both, or neither. Gender identity can be the same or different as their sex assigned at birth.</a:t>
              </a:r>
              <a:endParaRPr lang="en-US" sz="2999" dirty="0">
                <a:solidFill>
                  <a:schemeClr val="bg1"/>
                </a:solidFill>
                <a:latin typeface="Arial" panose="020B0604020202020204" pitchFamily="34" charset="0"/>
                <a:ea typeface="Montserrat"/>
                <a:cs typeface="Arial" panose="020B0604020202020204" pitchFamily="34" charset="0"/>
                <a:sym typeface="Montserrat"/>
              </a:endParaRPr>
            </a:p>
          </p:txBody>
        </p:sp>
        <p:sp>
          <p:nvSpPr>
            <p:cNvPr id="30" name="AutoShape 8">
              <a:extLst>
                <a:ext uri="{FF2B5EF4-FFF2-40B4-BE49-F238E27FC236}">
                  <a16:creationId xmlns:a16="http://schemas.microsoft.com/office/drawing/2014/main" id="{5850CEE8-0A02-8FB2-662F-03695C3F2A20}"/>
                </a:ext>
              </a:extLst>
            </p:cNvPr>
            <p:cNvSpPr/>
            <p:nvPr/>
          </p:nvSpPr>
          <p:spPr>
            <a:xfrm>
              <a:off x="0" y="0"/>
              <a:ext cx="5642673" cy="0"/>
            </a:xfrm>
            <a:prstGeom prst="line">
              <a:avLst/>
            </a:prstGeom>
            <a:ln w="12700" cap="rnd">
              <a:solidFill>
                <a:srgbClr val="000000"/>
              </a:solidFill>
              <a:prstDash val="solid"/>
              <a:headEnd type="none" w="sm" len="sm"/>
              <a:tailEnd type="none" w="sm" len="sm"/>
            </a:ln>
          </p:spPr>
          <p:txBody>
            <a:bodyPr/>
            <a:lstStyle/>
            <a:p>
              <a:endParaRPr lang="en-US"/>
            </a:p>
          </p:txBody>
        </p:sp>
      </p:grpSp>
      <p:grpSp>
        <p:nvGrpSpPr>
          <p:cNvPr id="35" name="Group 21">
            <a:extLst>
              <a:ext uri="{FF2B5EF4-FFF2-40B4-BE49-F238E27FC236}">
                <a16:creationId xmlns:a16="http://schemas.microsoft.com/office/drawing/2014/main" id="{E480C2F4-903A-823D-52D5-C4BA21E2FE14}"/>
              </a:ext>
            </a:extLst>
          </p:cNvPr>
          <p:cNvGrpSpPr/>
          <p:nvPr/>
        </p:nvGrpSpPr>
        <p:grpSpPr>
          <a:xfrm>
            <a:off x="6705600" y="2247900"/>
            <a:ext cx="4961570" cy="2373723"/>
            <a:chOff x="0" y="0"/>
            <a:chExt cx="5642673" cy="3164963"/>
          </a:xfrm>
        </p:grpSpPr>
        <p:sp>
          <p:nvSpPr>
            <p:cNvPr id="36" name="TextBox 22">
              <a:extLst>
                <a:ext uri="{FF2B5EF4-FFF2-40B4-BE49-F238E27FC236}">
                  <a16:creationId xmlns:a16="http://schemas.microsoft.com/office/drawing/2014/main" id="{7BD526F2-341F-90F2-FDCE-C73ED633C482}"/>
                </a:ext>
              </a:extLst>
            </p:cNvPr>
            <p:cNvSpPr txBox="1"/>
            <p:nvPr/>
          </p:nvSpPr>
          <p:spPr>
            <a:xfrm>
              <a:off x="0" y="146228"/>
              <a:ext cx="5383645" cy="740833"/>
            </a:xfrm>
            <a:prstGeom prst="rect">
              <a:avLst/>
            </a:prstGeom>
          </p:spPr>
          <p:txBody>
            <a:bodyPr lIns="0" tIns="0" rIns="0" bIns="0" rtlCol="0" anchor="t">
              <a:spAutoFit/>
            </a:bodyPr>
            <a:lstStyle/>
            <a:p>
              <a:pPr algn="l">
                <a:lnSpc>
                  <a:spcPts val="4550"/>
                </a:lnSpc>
              </a:pPr>
              <a:r>
                <a:rPr lang="en-US" sz="3500" b="1" dirty="0">
                  <a:solidFill>
                    <a:schemeClr val="bg1"/>
                  </a:solidFill>
                  <a:latin typeface="Arial" panose="020B0604020202020204" pitchFamily="34" charset="0"/>
                  <a:ea typeface="Montserrat Bold"/>
                  <a:cs typeface="Arial" panose="020B0604020202020204" pitchFamily="34" charset="0"/>
                  <a:sym typeface="Montserrat Bold"/>
                </a:rPr>
                <a:t>Race</a:t>
              </a:r>
            </a:p>
          </p:txBody>
        </p:sp>
        <p:sp>
          <p:nvSpPr>
            <p:cNvPr id="37" name="TextBox 23">
              <a:extLst>
                <a:ext uri="{FF2B5EF4-FFF2-40B4-BE49-F238E27FC236}">
                  <a16:creationId xmlns:a16="http://schemas.microsoft.com/office/drawing/2014/main" id="{1536144A-E8A6-02C8-34DA-825192B2167F}"/>
                </a:ext>
              </a:extLst>
            </p:cNvPr>
            <p:cNvSpPr txBox="1"/>
            <p:nvPr/>
          </p:nvSpPr>
          <p:spPr>
            <a:xfrm>
              <a:off x="0" y="948973"/>
              <a:ext cx="5383645" cy="2215990"/>
            </a:xfrm>
            <a:prstGeom prst="rect">
              <a:avLst/>
            </a:prstGeom>
          </p:spPr>
          <p:txBody>
            <a:bodyPr lIns="0" tIns="0" rIns="0" bIns="0" rtlCol="0" anchor="t">
              <a:spAutoFit/>
            </a:bodyPr>
            <a:lstStyle/>
            <a:p>
              <a:r>
                <a:rPr lang="en-US" dirty="0">
                  <a:solidFill>
                    <a:schemeClr val="bg1"/>
                  </a:solidFill>
                  <a:latin typeface="Arial" panose="020B0604020202020204" pitchFamily="34" charset="0"/>
                  <a:cs typeface="Arial" panose="020B0604020202020204" pitchFamily="34" charset="0"/>
                </a:rPr>
                <a:t>A group of persons who possess common physical characteristics, for example, color of skin, eyes, and/or hair; facial features, and so forth, which are genetically transmitted by descent and heredity and that distinguish them as a distinct division of humankind.</a:t>
              </a:r>
            </a:p>
          </p:txBody>
        </p:sp>
        <p:sp>
          <p:nvSpPr>
            <p:cNvPr id="38" name="AutoShape 24">
              <a:extLst>
                <a:ext uri="{FF2B5EF4-FFF2-40B4-BE49-F238E27FC236}">
                  <a16:creationId xmlns:a16="http://schemas.microsoft.com/office/drawing/2014/main" id="{3929E154-6914-E10F-8116-A416A9111AF0}"/>
                </a:ext>
              </a:extLst>
            </p:cNvPr>
            <p:cNvSpPr/>
            <p:nvPr/>
          </p:nvSpPr>
          <p:spPr>
            <a:xfrm>
              <a:off x="0" y="0"/>
              <a:ext cx="5642673" cy="0"/>
            </a:xfrm>
            <a:prstGeom prst="line">
              <a:avLst/>
            </a:prstGeom>
            <a:ln w="12700" cap="rnd">
              <a:solidFill>
                <a:srgbClr val="000000"/>
              </a:solidFill>
              <a:prstDash val="solid"/>
              <a:headEnd type="none" w="sm" len="sm"/>
              <a:tailEnd type="none" w="sm" len="sm"/>
            </a:ln>
          </p:spPr>
          <p:txBody>
            <a:bodyPr/>
            <a:lstStyle/>
            <a:p>
              <a:endParaRPr lang="en-US"/>
            </a:p>
          </p:txBody>
        </p:sp>
      </p:grpSp>
      <p:grpSp>
        <p:nvGrpSpPr>
          <p:cNvPr id="39" name="Group 5">
            <a:extLst>
              <a:ext uri="{FF2B5EF4-FFF2-40B4-BE49-F238E27FC236}">
                <a16:creationId xmlns:a16="http://schemas.microsoft.com/office/drawing/2014/main" id="{A5429CBD-CA8D-E6E9-2F87-D0AAC222CE76}"/>
              </a:ext>
            </a:extLst>
          </p:cNvPr>
          <p:cNvGrpSpPr/>
          <p:nvPr/>
        </p:nvGrpSpPr>
        <p:grpSpPr>
          <a:xfrm>
            <a:off x="990600" y="7174970"/>
            <a:ext cx="4961570" cy="2650722"/>
            <a:chOff x="0" y="0"/>
            <a:chExt cx="5642673" cy="3534295"/>
          </a:xfrm>
        </p:grpSpPr>
        <p:sp>
          <p:nvSpPr>
            <p:cNvPr id="40" name="TextBox 6">
              <a:extLst>
                <a:ext uri="{FF2B5EF4-FFF2-40B4-BE49-F238E27FC236}">
                  <a16:creationId xmlns:a16="http://schemas.microsoft.com/office/drawing/2014/main" id="{5FCEAEA3-49A9-BBB3-08B8-AB544D2AA150}"/>
                </a:ext>
              </a:extLst>
            </p:cNvPr>
            <p:cNvSpPr txBox="1"/>
            <p:nvPr/>
          </p:nvSpPr>
          <p:spPr>
            <a:xfrm>
              <a:off x="0" y="146228"/>
              <a:ext cx="5383645" cy="740833"/>
            </a:xfrm>
            <a:prstGeom prst="rect">
              <a:avLst/>
            </a:prstGeom>
          </p:spPr>
          <p:txBody>
            <a:bodyPr lIns="0" tIns="0" rIns="0" bIns="0" rtlCol="0" anchor="t">
              <a:spAutoFit/>
            </a:bodyPr>
            <a:lstStyle/>
            <a:p>
              <a:pPr algn="l">
                <a:lnSpc>
                  <a:spcPts val="4550"/>
                </a:lnSpc>
              </a:pPr>
              <a:r>
                <a:rPr lang="en-US" sz="3500" b="1" dirty="0">
                  <a:solidFill>
                    <a:schemeClr val="bg1"/>
                  </a:solidFill>
                  <a:latin typeface="Arial" panose="020B0604020202020204" pitchFamily="34" charset="0"/>
                  <a:ea typeface="Montserrat Bold"/>
                  <a:cs typeface="Arial" panose="020B0604020202020204" pitchFamily="34" charset="0"/>
                  <a:sym typeface="Montserrat Bold"/>
                </a:rPr>
                <a:t>Gender Expression</a:t>
              </a:r>
            </a:p>
          </p:txBody>
        </p:sp>
        <p:sp>
          <p:nvSpPr>
            <p:cNvPr id="41" name="TextBox 7">
              <a:extLst>
                <a:ext uri="{FF2B5EF4-FFF2-40B4-BE49-F238E27FC236}">
                  <a16:creationId xmlns:a16="http://schemas.microsoft.com/office/drawing/2014/main" id="{0AF48253-CEF4-4963-F03B-D6E91FD0D8CA}"/>
                </a:ext>
              </a:extLst>
            </p:cNvPr>
            <p:cNvSpPr txBox="1"/>
            <p:nvPr/>
          </p:nvSpPr>
          <p:spPr>
            <a:xfrm>
              <a:off x="0" y="948973"/>
              <a:ext cx="5383645" cy="2585322"/>
            </a:xfrm>
            <a:prstGeom prst="rect">
              <a:avLst/>
            </a:prstGeom>
          </p:spPr>
          <p:txBody>
            <a:bodyPr lIns="0" tIns="0" rIns="0" bIns="0" rtlCol="0" anchor="t">
              <a:spAutoFit/>
            </a:bodyPr>
            <a:lstStyle/>
            <a:p>
              <a:r>
                <a:rPr lang="en-US" dirty="0">
                  <a:solidFill>
                    <a:schemeClr val="bg1"/>
                  </a:solidFill>
                  <a:latin typeface="Arial" panose="020B0604020202020204" pitchFamily="34" charset="0"/>
                  <a:cs typeface="Arial" panose="020B0604020202020204" pitchFamily="34" charset="0"/>
                </a:rPr>
                <a:t>Appearance of one’s gender identity, usually expressed through one’s behavior, clothing, haircut, body characteristics, or voice and grooming habits, which may or may not conform to socially defined behaviors and characteristics typically associated with being either masculine or feminine.</a:t>
              </a:r>
            </a:p>
          </p:txBody>
        </p:sp>
        <p:sp>
          <p:nvSpPr>
            <p:cNvPr id="42" name="AutoShape 8">
              <a:extLst>
                <a:ext uri="{FF2B5EF4-FFF2-40B4-BE49-F238E27FC236}">
                  <a16:creationId xmlns:a16="http://schemas.microsoft.com/office/drawing/2014/main" id="{3DC3D2B9-7A86-7A26-CC06-998DF0A2C82C}"/>
                </a:ext>
              </a:extLst>
            </p:cNvPr>
            <p:cNvSpPr/>
            <p:nvPr/>
          </p:nvSpPr>
          <p:spPr>
            <a:xfrm>
              <a:off x="0" y="0"/>
              <a:ext cx="5642673" cy="0"/>
            </a:xfrm>
            <a:prstGeom prst="line">
              <a:avLst/>
            </a:prstGeom>
            <a:ln w="12700" cap="rnd">
              <a:solidFill>
                <a:srgbClr val="000000"/>
              </a:solidFill>
              <a:prstDash val="solid"/>
              <a:headEnd type="none" w="sm" len="sm"/>
              <a:tailEnd type="none" w="sm" len="sm"/>
            </a:ln>
          </p:spPr>
          <p:txBody>
            <a:bodyPr/>
            <a:lstStyle/>
            <a:p>
              <a:endParaRPr lang="en-US"/>
            </a:p>
          </p:txBody>
        </p:sp>
      </p:grpSp>
      <p:grpSp>
        <p:nvGrpSpPr>
          <p:cNvPr id="47" name="Group 21">
            <a:extLst>
              <a:ext uri="{FF2B5EF4-FFF2-40B4-BE49-F238E27FC236}">
                <a16:creationId xmlns:a16="http://schemas.microsoft.com/office/drawing/2014/main" id="{F4DD31A4-194F-1D52-E433-E4230D0F6EC1}"/>
              </a:ext>
            </a:extLst>
          </p:cNvPr>
          <p:cNvGrpSpPr/>
          <p:nvPr/>
        </p:nvGrpSpPr>
        <p:grpSpPr>
          <a:xfrm>
            <a:off x="12293719" y="2247900"/>
            <a:ext cx="4961570" cy="1542727"/>
            <a:chOff x="0" y="0"/>
            <a:chExt cx="5642673" cy="2056969"/>
          </a:xfrm>
        </p:grpSpPr>
        <p:sp>
          <p:nvSpPr>
            <p:cNvPr id="48" name="TextBox 22">
              <a:extLst>
                <a:ext uri="{FF2B5EF4-FFF2-40B4-BE49-F238E27FC236}">
                  <a16:creationId xmlns:a16="http://schemas.microsoft.com/office/drawing/2014/main" id="{4B795704-768E-832F-7881-C9B23504877F}"/>
                </a:ext>
              </a:extLst>
            </p:cNvPr>
            <p:cNvSpPr txBox="1"/>
            <p:nvPr/>
          </p:nvSpPr>
          <p:spPr>
            <a:xfrm>
              <a:off x="0" y="146228"/>
              <a:ext cx="5383645" cy="740833"/>
            </a:xfrm>
            <a:prstGeom prst="rect">
              <a:avLst/>
            </a:prstGeom>
          </p:spPr>
          <p:txBody>
            <a:bodyPr lIns="0" tIns="0" rIns="0" bIns="0" rtlCol="0" anchor="t">
              <a:spAutoFit/>
            </a:bodyPr>
            <a:lstStyle/>
            <a:p>
              <a:pPr algn="l">
                <a:lnSpc>
                  <a:spcPts val="4550"/>
                </a:lnSpc>
              </a:pPr>
              <a:r>
                <a:rPr lang="en-US" sz="3500" b="1" dirty="0">
                  <a:solidFill>
                    <a:schemeClr val="bg1"/>
                  </a:solidFill>
                  <a:latin typeface="Arial" panose="020B0604020202020204" pitchFamily="34" charset="0"/>
                  <a:ea typeface="Montserrat Bold"/>
                  <a:cs typeface="Arial" panose="020B0604020202020204" pitchFamily="34" charset="0"/>
                  <a:sym typeface="Montserrat Bold"/>
                </a:rPr>
                <a:t>National Origin</a:t>
              </a:r>
            </a:p>
          </p:txBody>
        </p:sp>
        <p:sp>
          <p:nvSpPr>
            <p:cNvPr id="49" name="TextBox 23">
              <a:extLst>
                <a:ext uri="{FF2B5EF4-FFF2-40B4-BE49-F238E27FC236}">
                  <a16:creationId xmlns:a16="http://schemas.microsoft.com/office/drawing/2014/main" id="{8EC57943-00EE-5D92-40F6-3FD04A58549A}"/>
                </a:ext>
              </a:extLst>
            </p:cNvPr>
            <p:cNvSpPr txBox="1"/>
            <p:nvPr/>
          </p:nvSpPr>
          <p:spPr>
            <a:xfrm>
              <a:off x="0" y="948973"/>
              <a:ext cx="5383645" cy="1107996"/>
            </a:xfrm>
            <a:prstGeom prst="rect">
              <a:avLst/>
            </a:prstGeom>
          </p:spPr>
          <p:txBody>
            <a:bodyPr lIns="0" tIns="0" rIns="0" bIns="0" rtlCol="0" anchor="t">
              <a:spAutoFit/>
            </a:bodyPr>
            <a:lstStyle/>
            <a:p>
              <a:r>
                <a:rPr lang="en-US" dirty="0">
                  <a:solidFill>
                    <a:schemeClr val="bg1"/>
                  </a:solidFill>
                  <a:latin typeface="Arial" panose="020B0604020202020204" pitchFamily="34" charset="0"/>
                  <a:cs typeface="Arial" panose="020B0604020202020204" pitchFamily="34" charset="0"/>
                </a:rPr>
                <a:t>A person’s real or perceived ethnic background related to birthplace, ancestry, culture, or language.</a:t>
              </a:r>
              <a:endParaRPr lang="en-US" sz="2999" dirty="0">
                <a:solidFill>
                  <a:schemeClr val="bg1"/>
                </a:solidFill>
                <a:latin typeface="Arial" panose="020B0604020202020204" pitchFamily="34" charset="0"/>
                <a:ea typeface="Montserrat"/>
                <a:cs typeface="Arial" panose="020B0604020202020204" pitchFamily="34" charset="0"/>
                <a:sym typeface="Montserrat"/>
              </a:endParaRPr>
            </a:p>
          </p:txBody>
        </p:sp>
        <p:sp>
          <p:nvSpPr>
            <p:cNvPr id="50" name="AutoShape 24">
              <a:extLst>
                <a:ext uri="{FF2B5EF4-FFF2-40B4-BE49-F238E27FC236}">
                  <a16:creationId xmlns:a16="http://schemas.microsoft.com/office/drawing/2014/main" id="{082EABD2-B792-0C15-C9CC-3FC45739D444}"/>
                </a:ext>
              </a:extLst>
            </p:cNvPr>
            <p:cNvSpPr/>
            <p:nvPr/>
          </p:nvSpPr>
          <p:spPr>
            <a:xfrm>
              <a:off x="0" y="0"/>
              <a:ext cx="5642673" cy="0"/>
            </a:xfrm>
            <a:prstGeom prst="line">
              <a:avLst/>
            </a:prstGeom>
            <a:ln w="12700" cap="rnd">
              <a:solidFill>
                <a:srgbClr val="000000"/>
              </a:solidFill>
              <a:prstDash val="solid"/>
              <a:headEnd type="none" w="sm" len="sm"/>
              <a:tailEnd type="none" w="sm" len="sm"/>
            </a:ln>
          </p:spPr>
          <p:txBody>
            <a:bodyPr/>
            <a:lstStyle/>
            <a:p>
              <a:endParaRPr lang="en-US"/>
            </a:p>
          </p:txBody>
        </p:sp>
      </p:grpSp>
      <p:grpSp>
        <p:nvGrpSpPr>
          <p:cNvPr id="2" name="Group 1">
            <a:extLst>
              <a:ext uri="{FF2B5EF4-FFF2-40B4-BE49-F238E27FC236}">
                <a16:creationId xmlns:a16="http://schemas.microsoft.com/office/drawing/2014/main" id="{89E98F27-DE85-3DF1-DE0D-45637211CB2C}"/>
              </a:ext>
            </a:extLst>
          </p:cNvPr>
          <p:cNvGrpSpPr/>
          <p:nvPr/>
        </p:nvGrpSpPr>
        <p:grpSpPr>
          <a:xfrm>
            <a:off x="6705600" y="7159704"/>
            <a:ext cx="4961570" cy="1793796"/>
            <a:chOff x="12297730" y="2247900"/>
            <a:chExt cx="4961570" cy="1793796"/>
          </a:xfrm>
        </p:grpSpPr>
        <p:grpSp>
          <p:nvGrpSpPr>
            <p:cNvPr id="21" name="Group 21">
              <a:extLst>
                <a:ext uri="{FF2B5EF4-FFF2-40B4-BE49-F238E27FC236}">
                  <a16:creationId xmlns:a16="http://schemas.microsoft.com/office/drawing/2014/main" id="{DD056CDC-D5AB-A9B3-1438-CB6E78C222B2}"/>
                </a:ext>
              </a:extLst>
            </p:cNvPr>
            <p:cNvGrpSpPr/>
            <p:nvPr/>
          </p:nvGrpSpPr>
          <p:grpSpPr>
            <a:xfrm>
              <a:off x="12297730" y="2247900"/>
              <a:ext cx="4961570" cy="1147337"/>
              <a:chOff x="0" y="0"/>
              <a:chExt cx="5642673" cy="1529783"/>
            </a:xfrm>
          </p:grpSpPr>
          <p:sp>
            <p:nvSpPr>
              <p:cNvPr id="22" name="TextBox 22">
                <a:extLst>
                  <a:ext uri="{FF2B5EF4-FFF2-40B4-BE49-F238E27FC236}">
                    <a16:creationId xmlns:a16="http://schemas.microsoft.com/office/drawing/2014/main" id="{30AE8C48-03BD-DD37-82C1-0CC545729CB2}"/>
                  </a:ext>
                </a:extLst>
              </p:cNvPr>
              <p:cNvSpPr txBox="1"/>
              <p:nvPr/>
            </p:nvSpPr>
            <p:spPr>
              <a:xfrm>
                <a:off x="0" y="146228"/>
                <a:ext cx="5383645" cy="740833"/>
              </a:xfrm>
              <a:prstGeom prst="rect">
                <a:avLst/>
              </a:prstGeom>
            </p:spPr>
            <p:txBody>
              <a:bodyPr lIns="0" tIns="0" rIns="0" bIns="0" rtlCol="0" anchor="t">
                <a:spAutoFit/>
              </a:bodyPr>
              <a:lstStyle/>
              <a:p>
                <a:pPr algn="l">
                  <a:lnSpc>
                    <a:spcPts val="4550"/>
                  </a:lnSpc>
                </a:pPr>
                <a:r>
                  <a:rPr lang="en-US" sz="3500" b="1" dirty="0">
                    <a:solidFill>
                      <a:schemeClr val="bg1"/>
                    </a:solidFill>
                    <a:latin typeface="Arial" panose="020B0604020202020204" pitchFamily="34" charset="0"/>
                    <a:ea typeface="Montserrat Bold"/>
                    <a:cs typeface="Arial" panose="020B0604020202020204" pitchFamily="34" charset="0"/>
                    <a:sym typeface="Montserrat Bold"/>
                  </a:rPr>
                  <a:t>Sexual Orientation</a:t>
                </a:r>
              </a:p>
            </p:txBody>
          </p:sp>
          <p:sp>
            <p:nvSpPr>
              <p:cNvPr id="23" name="TextBox 23">
                <a:extLst>
                  <a:ext uri="{FF2B5EF4-FFF2-40B4-BE49-F238E27FC236}">
                    <a16:creationId xmlns:a16="http://schemas.microsoft.com/office/drawing/2014/main" id="{59A815D7-7FCD-B3CE-43B1-2F6335474012}"/>
                  </a:ext>
                </a:extLst>
              </p:cNvPr>
              <p:cNvSpPr txBox="1"/>
              <p:nvPr/>
            </p:nvSpPr>
            <p:spPr>
              <a:xfrm>
                <a:off x="0" y="914400"/>
                <a:ext cx="5383645" cy="615383"/>
              </a:xfrm>
              <a:prstGeom prst="rect">
                <a:avLst/>
              </a:prstGeom>
            </p:spPr>
            <p:txBody>
              <a:bodyPr lIns="0" tIns="0" rIns="0" bIns="0" rtlCol="0" anchor="t">
                <a:spAutoFit/>
              </a:bodyPr>
              <a:lstStyle/>
              <a:p>
                <a:endParaRPr lang="en-US" sz="2999" dirty="0">
                  <a:solidFill>
                    <a:schemeClr val="bg1"/>
                  </a:solidFill>
                  <a:latin typeface="Montserrat"/>
                  <a:ea typeface="Montserrat"/>
                  <a:cs typeface="Montserrat"/>
                  <a:sym typeface="Montserrat"/>
                </a:endParaRPr>
              </a:p>
            </p:txBody>
          </p:sp>
          <p:sp>
            <p:nvSpPr>
              <p:cNvPr id="24" name="AutoShape 24">
                <a:extLst>
                  <a:ext uri="{FF2B5EF4-FFF2-40B4-BE49-F238E27FC236}">
                    <a16:creationId xmlns:a16="http://schemas.microsoft.com/office/drawing/2014/main" id="{845DA8AE-FB7A-5B33-15C1-A3F2622947BB}"/>
                  </a:ext>
                </a:extLst>
              </p:cNvPr>
              <p:cNvSpPr/>
              <p:nvPr/>
            </p:nvSpPr>
            <p:spPr>
              <a:xfrm>
                <a:off x="0" y="0"/>
                <a:ext cx="5642673" cy="0"/>
              </a:xfrm>
              <a:prstGeom prst="line">
                <a:avLst/>
              </a:prstGeom>
              <a:ln w="12700" cap="rnd">
                <a:solidFill>
                  <a:srgbClr val="000000"/>
                </a:solidFill>
                <a:prstDash val="solid"/>
                <a:headEnd type="none" w="sm" len="sm"/>
                <a:tailEnd type="none" w="sm" len="sm"/>
              </a:ln>
            </p:spPr>
            <p:txBody>
              <a:bodyPr/>
              <a:lstStyle/>
              <a:p>
                <a:endParaRPr lang="en-US"/>
              </a:p>
            </p:txBody>
          </p:sp>
        </p:grpSp>
        <p:sp>
          <p:nvSpPr>
            <p:cNvPr id="11" name="TextBox 15">
              <a:extLst>
                <a:ext uri="{FF2B5EF4-FFF2-40B4-BE49-F238E27FC236}">
                  <a16:creationId xmlns:a16="http://schemas.microsoft.com/office/drawing/2014/main" id="{5F5AA08B-FBA1-3694-D3D3-F4CAFB3D7F3B}"/>
                </a:ext>
              </a:extLst>
            </p:cNvPr>
            <p:cNvSpPr txBox="1"/>
            <p:nvPr/>
          </p:nvSpPr>
          <p:spPr>
            <a:xfrm>
              <a:off x="12335830" y="2933700"/>
              <a:ext cx="4733808" cy="1107996"/>
            </a:xfrm>
            <a:prstGeom prst="rect">
              <a:avLst/>
            </a:prstGeom>
          </p:spPr>
          <p:txBody>
            <a:bodyPr wrap="square" lIns="0" tIns="0" rIns="0" bIns="0" rtlCol="0" anchor="t">
              <a:spAutoFit/>
            </a:bodyPr>
            <a:lstStyle/>
            <a:p>
              <a:r>
                <a:rPr lang="en-US" dirty="0">
                  <a:solidFill>
                    <a:schemeClr val="bg1"/>
                  </a:solidFill>
                  <a:latin typeface="Arial" panose="020B0604020202020204" pitchFamily="34" charset="0"/>
                  <a:cs typeface="Arial" panose="020B0604020202020204" pitchFamily="34" charset="0"/>
                </a:rPr>
                <a:t>Classification of a person’s physical, romantic, sexual, or emotional attraction to others. Examples include homosexual, bisexual, heterosexual, and asexual, among others.</a:t>
              </a:r>
            </a:p>
          </p:txBody>
        </p:sp>
      </p:grpSp>
    </p:spTree>
    <p:custDataLst>
      <p:tags r:id="rId1"/>
    </p:custDataLst>
    <p:extLst>
      <p:ext uri="{BB962C8B-B14F-4D97-AF65-F5344CB8AC3E}">
        <p14:creationId xmlns:p14="http://schemas.microsoft.com/office/powerpoint/2010/main" val="1028685569"/>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314964"/>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0274971-592F-8067-4A66-8FE41D94EB01}"/>
              </a:ext>
            </a:extLst>
          </p:cNvPr>
          <p:cNvSpPr txBox="1"/>
          <p:nvPr/>
        </p:nvSpPr>
        <p:spPr>
          <a:xfrm>
            <a:off x="1447800" y="723900"/>
            <a:ext cx="16304463" cy="1292662"/>
          </a:xfrm>
          <a:prstGeom prst="rect">
            <a:avLst/>
          </a:prstGeom>
          <a:noFill/>
        </p:spPr>
        <p:txBody>
          <a:bodyPr wrap="none" rtlCol="0">
            <a:spAutoFit/>
          </a:bodyPr>
          <a:lstStyle/>
          <a:p>
            <a:r>
              <a:rPr lang="en-US" sz="6000" b="1" dirty="0">
                <a:solidFill>
                  <a:schemeClr val="bg1"/>
                </a:solidFill>
                <a:latin typeface="Arial" panose="020B0604020202020204" pitchFamily="34" charset="0"/>
                <a:cs typeface="Arial" panose="020B0604020202020204" pitchFamily="34" charset="0"/>
              </a:rPr>
              <a:t>New Mexico Hate Crimes Statutes Protects :</a:t>
            </a:r>
          </a:p>
          <a:p>
            <a:endParaRPr lang="en-US" dirty="0"/>
          </a:p>
        </p:txBody>
      </p:sp>
      <p:pic>
        <p:nvPicPr>
          <p:cNvPr id="3" name="Picture 2">
            <a:extLst>
              <a:ext uri="{FF2B5EF4-FFF2-40B4-BE49-F238E27FC236}">
                <a16:creationId xmlns:a16="http://schemas.microsoft.com/office/drawing/2014/main" id="{AE0548D9-F5BE-3664-D1BF-EB24428F0C4A}"/>
              </a:ext>
            </a:extLst>
          </p:cNvPr>
          <p:cNvPicPr>
            <a:picLocks noChangeAspect="1"/>
          </p:cNvPicPr>
          <p:nvPr/>
        </p:nvPicPr>
        <p:blipFill>
          <a:blip r:embed="rId4"/>
          <a:stretch>
            <a:fillRect/>
          </a:stretch>
        </p:blipFill>
        <p:spPr>
          <a:xfrm>
            <a:off x="1498808" y="1866900"/>
            <a:ext cx="9321592" cy="5852667"/>
          </a:xfrm>
          <a:prstGeom prst="rect">
            <a:avLst/>
          </a:prstGeom>
        </p:spPr>
      </p:pic>
      <p:sp>
        <p:nvSpPr>
          <p:cNvPr id="5" name="TextBox 4">
            <a:extLst>
              <a:ext uri="{FF2B5EF4-FFF2-40B4-BE49-F238E27FC236}">
                <a16:creationId xmlns:a16="http://schemas.microsoft.com/office/drawing/2014/main" id="{0A6110B1-438C-C815-DB99-595B715C11BF}"/>
              </a:ext>
            </a:extLst>
          </p:cNvPr>
          <p:cNvSpPr txBox="1"/>
          <p:nvPr/>
        </p:nvSpPr>
        <p:spPr>
          <a:xfrm>
            <a:off x="11658600" y="2476500"/>
            <a:ext cx="4572000" cy="5242461"/>
          </a:xfrm>
          <a:prstGeom prst="rect">
            <a:avLst/>
          </a:prstGeom>
          <a:noFill/>
        </p:spPr>
        <p:txBody>
          <a:bodyPr wrap="square">
            <a:spAutoFit/>
          </a:bodyPr>
          <a:lstStyle/>
          <a:p>
            <a:pPr marL="987552" marR="0" lvl="1" indent="-457200" algn="l" defTabSz="685800" rtl="0" eaLnBrk="1" fontAlgn="auto" latinLnBrk="0" hangingPunct="1">
              <a:lnSpc>
                <a:spcPct val="90000"/>
              </a:lnSpc>
              <a:spcBef>
                <a:spcPts val="500"/>
              </a:spcBef>
              <a:spcAft>
                <a:spcPts val="200"/>
              </a:spcAft>
              <a:buClrTx/>
              <a:buSzTx/>
              <a:buFont typeface="Arial" panose="020B0604020202020204" pitchFamily="34" charset="0"/>
              <a:buChar char="•"/>
              <a:tabLst/>
              <a:defRPr/>
            </a:pPr>
            <a:r>
              <a:rPr kumimoji="0" lang="en-US" sz="3200" b="0" u="none" strike="noStrike" kern="1200" cap="none" spc="0" normalizeH="0" baseline="0" noProof="0" dirty="0">
                <a:ln>
                  <a:noFill/>
                </a:ln>
                <a:solidFill>
                  <a:schemeClr val="bg1"/>
                </a:solidFill>
                <a:effectLst/>
                <a:uLnTx/>
                <a:uFillTx/>
                <a:latin typeface="Arial" panose="020B0604020202020204" pitchFamily="34" charset="0"/>
                <a:cs typeface="Arial" panose="020B0604020202020204" pitchFamily="34" charset="0"/>
              </a:rPr>
              <a:t>Race</a:t>
            </a:r>
          </a:p>
          <a:p>
            <a:pPr marL="987552" marR="0" lvl="1" indent="-457200" algn="l" defTabSz="685800" rtl="0" eaLnBrk="1" fontAlgn="auto" latinLnBrk="0" hangingPunct="1">
              <a:lnSpc>
                <a:spcPct val="90000"/>
              </a:lnSpc>
              <a:spcBef>
                <a:spcPts val="500"/>
              </a:spcBef>
              <a:spcAft>
                <a:spcPts val="200"/>
              </a:spcAft>
              <a:buClrTx/>
              <a:buSzTx/>
              <a:buFont typeface="Arial" panose="020B0604020202020204" pitchFamily="34" charset="0"/>
              <a:buChar char="•"/>
              <a:tabLst/>
              <a:defRPr/>
            </a:pPr>
            <a:r>
              <a:rPr kumimoji="0" lang="en-US" sz="3200" b="0" u="none" strike="noStrike" kern="1200" cap="none" spc="0" normalizeH="0" baseline="0" noProof="0" dirty="0">
                <a:ln>
                  <a:noFill/>
                </a:ln>
                <a:solidFill>
                  <a:schemeClr val="bg1"/>
                </a:solidFill>
                <a:effectLst/>
                <a:uLnTx/>
                <a:uFillTx/>
                <a:latin typeface="Arial" panose="020B0604020202020204" pitchFamily="34" charset="0"/>
                <a:cs typeface="Arial" panose="020B0604020202020204" pitchFamily="34" charset="0"/>
              </a:rPr>
              <a:t>Religion</a:t>
            </a:r>
          </a:p>
          <a:p>
            <a:pPr marL="987552" marR="0" lvl="1" indent="-457200" algn="l" defTabSz="685800" rtl="0" eaLnBrk="1" fontAlgn="auto" latinLnBrk="0" hangingPunct="1">
              <a:lnSpc>
                <a:spcPct val="90000"/>
              </a:lnSpc>
              <a:spcBef>
                <a:spcPts val="500"/>
              </a:spcBef>
              <a:spcAft>
                <a:spcPts val="200"/>
              </a:spcAft>
              <a:buClrTx/>
              <a:buSzTx/>
              <a:buFont typeface="Arial" panose="020B0604020202020204" pitchFamily="34" charset="0"/>
              <a:buChar char="•"/>
              <a:tabLst/>
              <a:defRPr/>
            </a:pPr>
            <a:r>
              <a:rPr kumimoji="0" lang="en-US" sz="3200" b="0" u="none" strike="noStrike" kern="1200" cap="none" spc="0" normalizeH="0" baseline="0" noProof="0" dirty="0">
                <a:ln>
                  <a:noFill/>
                </a:ln>
                <a:solidFill>
                  <a:schemeClr val="bg1"/>
                </a:solidFill>
                <a:effectLst/>
                <a:uLnTx/>
                <a:uFillTx/>
                <a:latin typeface="Arial" panose="020B0604020202020204" pitchFamily="34" charset="0"/>
                <a:cs typeface="Arial" panose="020B0604020202020204" pitchFamily="34" charset="0"/>
              </a:rPr>
              <a:t>National origin</a:t>
            </a:r>
          </a:p>
          <a:p>
            <a:pPr marL="987552" marR="0" lvl="1" indent="-457200" algn="l" defTabSz="685800" rtl="0" eaLnBrk="1" fontAlgn="auto" latinLnBrk="0" hangingPunct="1">
              <a:lnSpc>
                <a:spcPct val="90000"/>
              </a:lnSpc>
              <a:spcBef>
                <a:spcPts val="500"/>
              </a:spcBef>
              <a:spcAft>
                <a:spcPts val="200"/>
              </a:spcAft>
              <a:buClrTx/>
              <a:buSzTx/>
              <a:buFont typeface="Arial" panose="020B0604020202020204" pitchFamily="34" charset="0"/>
              <a:buChar char="•"/>
              <a:tabLst/>
              <a:defRPr/>
            </a:pPr>
            <a:r>
              <a:rPr kumimoji="0" lang="en-US" sz="3200" b="0" u="none" strike="noStrike" kern="1200" cap="none" spc="0" normalizeH="0" baseline="0" noProof="0" dirty="0">
                <a:ln>
                  <a:noFill/>
                </a:ln>
                <a:solidFill>
                  <a:schemeClr val="bg1"/>
                </a:solidFill>
                <a:effectLst/>
                <a:uLnTx/>
                <a:uFillTx/>
                <a:latin typeface="Arial" panose="020B0604020202020204" pitchFamily="34" charset="0"/>
                <a:cs typeface="Arial" panose="020B0604020202020204" pitchFamily="34" charset="0"/>
              </a:rPr>
              <a:t>Ancestry</a:t>
            </a:r>
          </a:p>
          <a:p>
            <a:pPr marL="987552" marR="0" lvl="1" indent="-457200" algn="l" defTabSz="685800" rtl="0" eaLnBrk="1" fontAlgn="auto" latinLnBrk="0" hangingPunct="1">
              <a:lnSpc>
                <a:spcPct val="90000"/>
              </a:lnSpc>
              <a:spcBef>
                <a:spcPts val="500"/>
              </a:spcBef>
              <a:spcAft>
                <a:spcPts val="200"/>
              </a:spcAft>
              <a:buClrTx/>
              <a:buSzTx/>
              <a:buFont typeface="Arial" panose="020B0604020202020204" pitchFamily="34" charset="0"/>
              <a:buChar char="•"/>
              <a:tabLst/>
              <a:defRPr/>
            </a:pPr>
            <a:r>
              <a:rPr kumimoji="0" lang="en-US" sz="3200" b="0" u="none" strike="noStrike" kern="1200" cap="none" spc="0" normalizeH="0" baseline="0" noProof="0" dirty="0">
                <a:ln>
                  <a:noFill/>
                </a:ln>
                <a:solidFill>
                  <a:schemeClr val="bg1"/>
                </a:solidFill>
                <a:effectLst/>
                <a:uLnTx/>
                <a:uFillTx/>
                <a:latin typeface="Arial" panose="020B0604020202020204" pitchFamily="34" charset="0"/>
                <a:cs typeface="Arial" panose="020B0604020202020204" pitchFamily="34" charset="0"/>
              </a:rPr>
              <a:t>Age</a:t>
            </a:r>
          </a:p>
          <a:p>
            <a:pPr marL="987552" marR="0" lvl="1" indent="-457200" algn="l" defTabSz="685800" rtl="0" eaLnBrk="1" fontAlgn="auto" latinLnBrk="0" hangingPunct="1">
              <a:lnSpc>
                <a:spcPct val="90000"/>
              </a:lnSpc>
              <a:spcBef>
                <a:spcPts val="500"/>
              </a:spcBef>
              <a:spcAft>
                <a:spcPts val="200"/>
              </a:spcAft>
              <a:buClrTx/>
              <a:buSzTx/>
              <a:buFont typeface="Arial" panose="020B0604020202020204" pitchFamily="34" charset="0"/>
              <a:buChar char="•"/>
              <a:tabLst/>
              <a:defRPr/>
            </a:pPr>
            <a:r>
              <a:rPr kumimoji="0" lang="en-US" sz="3200" b="0" u="none" strike="noStrike" kern="1200" cap="none" spc="0" normalizeH="0" baseline="0" noProof="0" dirty="0">
                <a:ln>
                  <a:noFill/>
                </a:ln>
                <a:solidFill>
                  <a:schemeClr val="bg1"/>
                </a:solidFill>
                <a:effectLst/>
                <a:uLnTx/>
                <a:uFillTx/>
                <a:latin typeface="Arial" panose="020B0604020202020204" pitchFamily="34" charset="0"/>
                <a:cs typeface="Arial" panose="020B0604020202020204" pitchFamily="34" charset="0"/>
              </a:rPr>
              <a:t>Handicapped status</a:t>
            </a:r>
          </a:p>
          <a:p>
            <a:pPr marL="987552" marR="0" lvl="1" indent="-457200" algn="l" defTabSz="685800" rtl="0" eaLnBrk="1" fontAlgn="auto" latinLnBrk="0" hangingPunct="1">
              <a:lnSpc>
                <a:spcPct val="90000"/>
              </a:lnSpc>
              <a:spcBef>
                <a:spcPts val="500"/>
              </a:spcBef>
              <a:spcAft>
                <a:spcPts val="200"/>
              </a:spcAft>
              <a:buClrTx/>
              <a:buSzTx/>
              <a:buFont typeface="Arial" panose="020B0604020202020204" pitchFamily="34" charset="0"/>
              <a:buChar char="•"/>
              <a:tabLst/>
              <a:defRPr/>
            </a:pPr>
            <a:r>
              <a:rPr kumimoji="0" lang="en-US" sz="3200" b="0" u="none" strike="noStrike" kern="1200" cap="none" spc="0" normalizeH="0" baseline="0" noProof="0" dirty="0">
                <a:ln>
                  <a:noFill/>
                </a:ln>
                <a:solidFill>
                  <a:schemeClr val="bg1"/>
                </a:solidFill>
                <a:effectLst/>
                <a:uLnTx/>
                <a:uFillTx/>
                <a:latin typeface="Arial" panose="020B0604020202020204" pitchFamily="34" charset="0"/>
                <a:cs typeface="Arial" panose="020B0604020202020204" pitchFamily="34" charset="0"/>
              </a:rPr>
              <a:t>Gender</a:t>
            </a:r>
          </a:p>
          <a:p>
            <a:pPr marL="987552" marR="0" lvl="1" indent="-457200" algn="l" defTabSz="685800" rtl="0" eaLnBrk="1" fontAlgn="auto" latinLnBrk="0" hangingPunct="1">
              <a:lnSpc>
                <a:spcPct val="90000"/>
              </a:lnSpc>
              <a:spcBef>
                <a:spcPts val="500"/>
              </a:spcBef>
              <a:spcAft>
                <a:spcPts val="200"/>
              </a:spcAft>
              <a:buClrTx/>
              <a:buSzTx/>
              <a:buFont typeface="Arial" panose="020B0604020202020204" pitchFamily="34" charset="0"/>
              <a:buChar char="•"/>
              <a:tabLst/>
              <a:defRPr/>
            </a:pPr>
            <a:r>
              <a:rPr kumimoji="0" lang="en-US" sz="3200" b="0" u="none" strike="noStrike" kern="1200" cap="none" spc="0" normalizeH="0" baseline="0" noProof="0" dirty="0">
                <a:ln>
                  <a:noFill/>
                </a:ln>
                <a:solidFill>
                  <a:schemeClr val="bg1"/>
                </a:solidFill>
                <a:effectLst/>
                <a:uLnTx/>
                <a:uFillTx/>
                <a:latin typeface="Arial" panose="020B0604020202020204" pitchFamily="34" charset="0"/>
                <a:cs typeface="Arial" panose="020B0604020202020204" pitchFamily="34" charset="0"/>
              </a:rPr>
              <a:t>Sexual orientation </a:t>
            </a:r>
          </a:p>
          <a:p>
            <a:pPr marL="987552" marR="0" lvl="1" indent="-457200" algn="l" defTabSz="685800" rtl="0" eaLnBrk="1" fontAlgn="auto" latinLnBrk="0" hangingPunct="1">
              <a:lnSpc>
                <a:spcPct val="90000"/>
              </a:lnSpc>
              <a:spcBef>
                <a:spcPts val="500"/>
              </a:spcBef>
              <a:spcAft>
                <a:spcPts val="200"/>
              </a:spcAft>
              <a:buClrTx/>
              <a:buSzTx/>
              <a:buFont typeface="Arial" panose="020B0604020202020204" pitchFamily="34" charset="0"/>
              <a:buChar char="•"/>
              <a:tabLst/>
              <a:defRPr/>
            </a:pPr>
            <a:r>
              <a:rPr kumimoji="0" lang="en-US" sz="3200" b="0" u="none" strike="noStrike" kern="1200" cap="none" spc="0" normalizeH="0" baseline="0" noProof="0" dirty="0">
                <a:ln>
                  <a:noFill/>
                </a:ln>
                <a:solidFill>
                  <a:schemeClr val="bg1"/>
                </a:solidFill>
                <a:effectLst/>
                <a:uLnTx/>
                <a:uFillTx/>
                <a:latin typeface="Arial" panose="020B0604020202020204" pitchFamily="34" charset="0"/>
                <a:cs typeface="Arial" panose="020B0604020202020204" pitchFamily="34" charset="0"/>
              </a:rPr>
              <a:t>Gender identity</a:t>
            </a:r>
          </a:p>
        </p:txBody>
      </p:sp>
    </p:spTree>
    <p:custDataLst>
      <p:tags r:id="rId1"/>
    </p:custDataLst>
    <p:extLst>
      <p:ext uri="{BB962C8B-B14F-4D97-AF65-F5344CB8AC3E}">
        <p14:creationId xmlns:p14="http://schemas.microsoft.com/office/powerpoint/2010/main" val="78650571"/>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314964"/>
        </a:solidFill>
        <a:effectLst/>
      </p:bgPr>
    </p:bg>
    <p:spTree>
      <p:nvGrpSpPr>
        <p:cNvPr id="1" name="">
          <a:extLst>
            <a:ext uri="{FF2B5EF4-FFF2-40B4-BE49-F238E27FC236}">
              <a16:creationId xmlns:a16="http://schemas.microsoft.com/office/drawing/2014/main" id="{78F1179B-B9E2-F3CB-DE2C-973A03178988}"/>
            </a:ext>
          </a:extLst>
        </p:cNvPr>
        <p:cNvGrpSpPr/>
        <p:nvPr/>
      </p:nvGrpSpPr>
      <p:grpSpPr>
        <a:xfrm>
          <a:off x="0" y="0"/>
          <a:ext cx="0" cy="0"/>
          <a:chOff x="0" y="0"/>
          <a:chExt cx="0" cy="0"/>
        </a:xfrm>
      </p:grpSpPr>
      <p:sp>
        <p:nvSpPr>
          <p:cNvPr id="8" name="TextBox 8">
            <a:extLst>
              <a:ext uri="{FF2B5EF4-FFF2-40B4-BE49-F238E27FC236}">
                <a16:creationId xmlns:a16="http://schemas.microsoft.com/office/drawing/2014/main" id="{6FD8B9BB-1967-B0CB-B739-F776B4494247}"/>
              </a:ext>
            </a:extLst>
          </p:cNvPr>
          <p:cNvSpPr txBox="1"/>
          <p:nvPr/>
        </p:nvSpPr>
        <p:spPr>
          <a:xfrm>
            <a:off x="426737" y="266700"/>
            <a:ext cx="17327863" cy="2165208"/>
          </a:xfrm>
          <a:prstGeom prst="rect">
            <a:avLst/>
          </a:prstGeom>
        </p:spPr>
        <p:txBody>
          <a:bodyPr wrap="square" lIns="0" tIns="0" rIns="0" bIns="0" rtlCol="0" anchor="t">
            <a:spAutoFit/>
          </a:bodyPr>
          <a:lstStyle/>
          <a:p>
            <a:r>
              <a:rPr lang="en-US" sz="6000" b="1" dirty="0">
                <a:solidFill>
                  <a:srgbClr val="FFFFFF"/>
                </a:solidFill>
                <a:latin typeface="Arial" panose="020B0604020202020204" pitchFamily="34" charset="0"/>
                <a:ea typeface="Montserrat Semi-Bold"/>
                <a:cs typeface="Arial" panose="020B0604020202020204" pitchFamily="34" charset="0"/>
                <a:sym typeface="Montserrat Semi-Bold"/>
              </a:rPr>
              <a:t>Understanding Hate Crimes – </a:t>
            </a:r>
          </a:p>
          <a:p>
            <a:pPr algn="ctr">
              <a:lnSpc>
                <a:spcPts val="10800"/>
              </a:lnSpc>
            </a:pPr>
            <a:r>
              <a:rPr lang="en-US" sz="6000" b="1" dirty="0">
                <a:solidFill>
                  <a:srgbClr val="FFFFFF"/>
                </a:solidFill>
                <a:latin typeface="Arial" panose="020B0604020202020204" pitchFamily="34" charset="0"/>
                <a:ea typeface="Montserrat Semi-Bold"/>
                <a:cs typeface="Arial" panose="020B0604020202020204" pitchFamily="34" charset="0"/>
                <a:sym typeface="Montserrat Semi-Bold"/>
              </a:rPr>
              <a:t>	New Mexico Statute on Hate Crimes</a:t>
            </a:r>
          </a:p>
        </p:txBody>
      </p:sp>
      <p:pic>
        <p:nvPicPr>
          <p:cNvPr id="12" name="Picture 11">
            <a:extLst>
              <a:ext uri="{FF2B5EF4-FFF2-40B4-BE49-F238E27FC236}">
                <a16:creationId xmlns:a16="http://schemas.microsoft.com/office/drawing/2014/main" id="{41D84D62-30F4-1447-E24E-8E294C750EAA}"/>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9625134" y="3467100"/>
            <a:ext cx="8295876" cy="5530584"/>
          </a:xfrm>
          <a:prstGeom prst="rect">
            <a:avLst/>
          </a:prstGeom>
        </p:spPr>
      </p:pic>
      <p:sp>
        <p:nvSpPr>
          <p:cNvPr id="14" name="TextBox 13">
            <a:extLst>
              <a:ext uri="{FF2B5EF4-FFF2-40B4-BE49-F238E27FC236}">
                <a16:creationId xmlns:a16="http://schemas.microsoft.com/office/drawing/2014/main" id="{C945A346-7F40-DE2A-F65E-9BE79208B9F7}"/>
              </a:ext>
            </a:extLst>
          </p:cNvPr>
          <p:cNvSpPr txBox="1"/>
          <p:nvPr/>
        </p:nvSpPr>
        <p:spPr>
          <a:xfrm>
            <a:off x="381000" y="2857500"/>
            <a:ext cx="9144000" cy="9060942"/>
          </a:xfrm>
          <a:prstGeom prst="rect">
            <a:avLst/>
          </a:prstGeom>
          <a:noFill/>
        </p:spPr>
        <p:txBody>
          <a:bodyPr wrap="square">
            <a:spAutoFit/>
          </a:bodyPr>
          <a:lstStyle/>
          <a:p>
            <a:pPr marR="0" lvl="0" algn="l" defTabSz="914400" rtl="0" eaLnBrk="1" fontAlgn="auto" latinLnBrk="0" hangingPunct="1">
              <a:lnSpc>
                <a:spcPct val="100000"/>
              </a:lnSpc>
              <a:spcBef>
                <a:spcPct val="20000"/>
              </a:spcBef>
              <a:spcAft>
                <a:spcPts val="0"/>
              </a:spcAft>
              <a:buClrTx/>
              <a:buSzTx/>
              <a:tabLst/>
              <a:defRPr/>
            </a:pPr>
            <a:r>
              <a:rPr kumimoji="0" lang="en-US" sz="4000" b="0" i="0" u="none" strike="noStrike" kern="1200" cap="none" spc="0" normalizeH="0" baseline="0" noProof="0" dirty="0">
                <a:ln>
                  <a:noFill/>
                </a:ln>
                <a:solidFill>
                  <a:schemeClr val="bg1"/>
                </a:solidFill>
                <a:effectLst/>
                <a:uLnTx/>
                <a:uFillTx/>
                <a:latin typeface="Arial" panose="020B0604020202020204" pitchFamily="34" charset="0"/>
                <a:cs typeface="Arial" panose="020B0604020202020204" pitchFamily="34" charset="0"/>
              </a:rPr>
              <a:t>As used in the Hate Crimes Act (NMSA 1978, Section 31-18-B-1), “motivated by hate” means the commission of a crime with the intent to commit the crime because of the actual or perceived race, religion, color, national origin, ancestry, age, handicapped status, gender, sexual orientation or gender identity of the victim, </a:t>
            </a:r>
            <a:r>
              <a:rPr kumimoji="0" lang="en-US" sz="4000" b="1" i="1" u="sng" strike="noStrike" kern="1200" cap="none" spc="0" normalizeH="0" baseline="0" noProof="0" dirty="0">
                <a:ln>
                  <a:noFill/>
                </a:ln>
                <a:solidFill>
                  <a:schemeClr val="bg1"/>
                </a:solidFill>
                <a:effectLst/>
                <a:uLnTx/>
                <a:uFillTx/>
                <a:latin typeface="Arial" panose="020B0604020202020204" pitchFamily="34" charset="0"/>
                <a:cs typeface="Arial" panose="020B0604020202020204" pitchFamily="34" charset="0"/>
              </a:rPr>
              <a:t>whether or not the offender’s belief or perception was correct. </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endParaRPr kumimoji="0" lang="en-US" sz="4200" b="0" i="0" u="none" strike="noStrike" kern="1200" cap="none" spc="0" normalizeH="0" baseline="0" noProof="0" dirty="0">
              <a:ln>
                <a:noFill/>
              </a:ln>
              <a:solidFill>
                <a:schemeClr val="bg1"/>
              </a:solidFill>
              <a:effectLst/>
              <a:uLnTx/>
              <a:uFillTx/>
              <a:latin typeface="Calibri"/>
              <a:ea typeface="+mn-ea"/>
              <a:cs typeface="+mn-cs"/>
            </a:endParaRP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US" sz="4200" b="0" i="0" u="none" strike="noStrike" kern="1200" cap="none" spc="0" normalizeH="0" baseline="0" noProof="0" dirty="0">
                <a:ln>
                  <a:noFill/>
                </a:ln>
                <a:solidFill>
                  <a:schemeClr val="bg1"/>
                </a:solidFill>
                <a:effectLst/>
                <a:uLnTx/>
                <a:uFillTx/>
                <a:latin typeface="Calibri"/>
                <a:ea typeface="+mn-ea"/>
                <a:cs typeface="+mn-cs"/>
              </a:rPr>
              <a:t>Three words are important: “Motivated by hate.” </a:t>
            </a:r>
          </a:p>
        </p:txBody>
      </p:sp>
    </p:spTree>
    <p:custDataLst>
      <p:tags r:id="rId1"/>
    </p:custDataLst>
    <p:extLst>
      <p:ext uri="{BB962C8B-B14F-4D97-AF65-F5344CB8AC3E}">
        <p14:creationId xmlns:p14="http://schemas.microsoft.com/office/powerpoint/2010/main" val="2933774145"/>
      </p:ext>
    </p:extLst>
  </p:cSld>
  <p:clrMapOvr>
    <a:masterClrMapping/>
  </p:clrMapOvr>
  <mc:AlternateContent xmlns:mc="http://schemas.openxmlformats.org/markup-compatibility/2006" xmlns:p14="http://schemas.microsoft.com/office/powerpoint/2010/main">
    <mc:Choice Requires="p14">
      <p:transition spd="slow" p14:dur="1924">
        <p14:prism isContent="1"/>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EAE3D6"/>
        </a:solidFill>
        <a:effectLst/>
      </p:bgPr>
    </p:bg>
    <p:spTree>
      <p:nvGrpSpPr>
        <p:cNvPr id="1" name="">
          <a:extLst>
            <a:ext uri="{FF2B5EF4-FFF2-40B4-BE49-F238E27FC236}">
              <a16:creationId xmlns:a16="http://schemas.microsoft.com/office/drawing/2014/main" id="{37811CA2-D107-428E-E1C5-E7C6AA106C32}"/>
            </a:ext>
          </a:extLst>
        </p:cNvPr>
        <p:cNvGrpSpPr/>
        <p:nvPr/>
      </p:nvGrpSpPr>
      <p:grpSpPr>
        <a:xfrm>
          <a:off x="0" y="0"/>
          <a:ext cx="0" cy="0"/>
          <a:chOff x="0" y="0"/>
          <a:chExt cx="0" cy="0"/>
        </a:xfrm>
      </p:grpSpPr>
      <p:sp>
        <p:nvSpPr>
          <p:cNvPr id="2" name="TextBox 2">
            <a:extLst>
              <a:ext uri="{FF2B5EF4-FFF2-40B4-BE49-F238E27FC236}">
                <a16:creationId xmlns:a16="http://schemas.microsoft.com/office/drawing/2014/main" id="{C5284260-E7E9-442A-0A88-C4E741E1C91C}"/>
              </a:ext>
            </a:extLst>
          </p:cNvPr>
          <p:cNvSpPr txBox="1"/>
          <p:nvPr/>
        </p:nvSpPr>
        <p:spPr>
          <a:xfrm>
            <a:off x="-685800" y="-190500"/>
            <a:ext cx="11963400" cy="1239057"/>
          </a:xfrm>
          <a:prstGeom prst="rect">
            <a:avLst/>
          </a:prstGeom>
        </p:spPr>
        <p:txBody>
          <a:bodyPr wrap="square" lIns="0" tIns="0" rIns="0" bIns="0" rtlCol="0" anchor="t">
            <a:spAutoFit/>
          </a:bodyPr>
          <a:lstStyle/>
          <a:p>
            <a:pPr algn="ctr">
              <a:lnSpc>
                <a:spcPts val="10800"/>
              </a:lnSpc>
            </a:pPr>
            <a:r>
              <a:rPr kumimoji="0" lang="en-US" sz="5400" b="1" i="0"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Legal – Penalty Enhancement</a:t>
            </a:r>
            <a:endParaRPr lang="en-US" sz="5400" dirty="0">
              <a:solidFill>
                <a:srgbClr val="000000"/>
              </a:solidFill>
              <a:latin typeface="Arial" panose="020B0604020202020204" pitchFamily="34" charset="0"/>
              <a:ea typeface="Montserrat Semi-Bold"/>
              <a:cs typeface="Arial" panose="020B0604020202020204" pitchFamily="34" charset="0"/>
              <a:sym typeface="Montserrat Semi-Bold"/>
            </a:endParaRPr>
          </a:p>
        </p:txBody>
      </p:sp>
      <p:sp>
        <p:nvSpPr>
          <p:cNvPr id="5" name="TextBox 5">
            <a:extLst>
              <a:ext uri="{FF2B5EF4-FFF2-40B4-BE49-F238E27FC236}">
                <a16:creationId xmlns:a16="http://schemas.microsoft.com/office/drawing/2014/main" id="{20860247-51DF-406E-BEEB-2CCF2DC226C1}"/>
              </a:ext>
            </a:extLst>
          </p:cNvPr>
          <p:cNvSpPr txBox="1"/>
          <p:nvPr/>
        </p:nvSpPr>
        <p:spPr>
          <a:xfrm>
            <a:off x="8229600" y="1231927"/>
            <a:ext cx="9906000" cy="2585323"/>
          </a:xfrm>
          <a:prstGeom prst="rect">
            <a:avLst/>
          </a:prstGeom>
        </p:spPr>
        <p:txBody>
          <a:bodyPr wrap="square" lIns="0" tIns="0" rIns="0" bIns="0" rtlCol="0" anchor="t">
            <a:spAutoFit/>
          </a:bodyPr>
          <a:lstStyle/>
          <a:p>
            <a:pPr>
              <a:defRPr/>
            </a:pPr>
            <a:r>
              <a:rPr lang="en-US" sz="2800" b="1" i="1" u="sng" dirty="0">
                <a:latin typeface="Arial" panose="020B0604020202020204" pitchFamily="34" charset="0"/>
                <a:cs typeface="Arial" panose="020B0604020202020204" pitchFamily="34" charset="0"/>
              </a:rPr>
              <a:t>It doesn’t matter if the offender’s perception is correct.</a:t>
            </a:r>
          </a:p>
          <a:p>
            <a:pPr>
              <a:defRPr/>
            </a:pPr>
            <a:r>
              <a:rPr lang="en-US" sz="2800" b="1" i="1" u="sng" dirty="0">
                <a:latin typeface="Arial" panose="020B0604020202020204" pitchFamily="34" charset="0"/>
                <a:cs typeface="Arial" panose="020B0604020202020204" pitchFamily="34" charset="0"/>
              </a:rPr>
              <a:t>A hate crime is not a separate, distinct crime.</a:t>
            </a:r>
            <a:r>
              <a:rPr lang="en-US" sz="2800" b="1" i="1" dirty="0">
                <a:latin typeface="Arial" panose="020B0604020202020204" pitchFamily="34" charset="0"/>
                <a:cs typeface="Arial" panose="020B0604020202020204" pitchFamily="34" charset="0"/>
              </a:rPr>
              <a:t> </a:t>
            </a:r>
            <a:r>
              <a:rPr lang="en-US" sz="2800" b="1" i="1" u="sng" dirty="0">
                <a:latin typeface="Arial" panose="020B0604020202020204" pitchFamily="34" charset="0"/>
                <a:cs typeface="Arial" panose="020B0604020202020204" pitchFamily="34" charset="0"/>
              </a:rPr>
              <a:t>It is considered at sentencing.</a:t>
            </a:r>
            <a:r>
              <a:rPr lang="en-US" sz="2800" b="1" i="1" dirty="0">
                <a:latin typeface="Arial" panose="020B0604020202020204" pitchFamily="34" charset="0"/>
                <a:cs typeface="Arial" panose="020B0604020202020204" pitchFamily="34" charset="0"/>
              </a:rPr>
              <a:t> </a:t>
            </a:r>
            <a:r>
              <a:rPr lang="en-US" sz="2800" dirty="0">
                <a:latin typeface="Arial" panose="020B0604020202020204" pitchFamily="34" charset="0"/>
                <a:cs typeface="Arial" panose="020B0604020202020204" pitchFamily="34" charset="0"/>
              </a:rPr>
              <a:t>An offender’s sentence can be enhanced by one year if the following is shown:  </a:t>
            </a:r>
          </a:p>
          <a:p>
            <a:pPr marL="971550" lvl="1" indent="-514350">
              <a:buFont typeface="+mj-lt"/>
              <a:buAutoNum type="arabicPeriod"/>
              <a:tabLst>
                <a:tab pos="966788" algn="l"/>
              </a:tabLst>
              <a:defRPr/>
            </a:pPr>
            <a:r>
              <a:rPr lang="en-US" sz="2800" dirty="0">
                <a:latin typeface="Arial" panose="020B0604020202020204" pitchFamily="34" charset="0"/>
                <a:cs typeface="Arial" panose="020B0604020202020204" pitchFamily="34" charset="0"/>
              </a:rPr>
              <a:t>A crime was committed and</a:t>
            </a:r>
          </a:p>
          <a:p>
            <a:pPr marL="971550" lvl="1" indent="-514350">
              <a:buFont typeface="+mj-lt"/>
              <a:buAutoNum type="arabicPeriod"/>
              <a:tabLst>
                <a:tab pos="966788" algn="l"/>
              </a:tabLst>
              <a:defRPr/>
            </a:pPr>
            <a:r>
              <a:rPr lang="en-US" sz="2800" dirty="0">
                <a:latin typeface="Arial" panose="020B0604020202020204" pitchFamily="34" charset="0"/>
                <a:cs typeface="Arial" panose="020B0604020202020204" pitchFamily="34" charset="0"/>
              </a:rPr>
              <a:t>It was motivated by hate</a:t>
            </a:r>
          </a:p>
        </p:txBody>
      </p:sp>
      <p:sp>
        <p:nvSpPr>
          <p:cNvPr id="13" name="TextBox 13">
            <a:extLst>
              <a:ext uri="{FF2B5EF4-FFF2-40B4-BE49-F238E27FC236}">
                <a16:creationId xmlns:a16="http://schemas.microsoft.com/office/drawing/2014/main" id="{BC7AAA33-7307-5D48-D042-CDD58413C1EF}"/>
              </a:ext>
            </a:extLst>
          </p:cNvPr>
          <p:cNvSpPr txBox="1"/>
          <p:nvPr/>
        </p:nvSpPr>
        <p:spPr>
          <a:xfrm>
            <a:off x="8229600" y="4533900"/>
            <a:ext cx="9144002" cy="2714589"/>
          </a:xfrm>
          <a:prstGeom prst="rect">
            <a:avLst/>
          </a:prstGeom>
        </p:spPr>
        <p:txBody>
          <a:bodyPr lIns="0" tIns="0" rIns="0" bIns="0" rtlCol="0" anchor="t">
            <a:spAutoFit/>
          </a:bodyPr>
          <a:lstStyle/>
          <a:p>
            <a:pPr>
              <a:lnSpc>
                <a:spcPct val="90000"/>
              </a:lnSpc>
              <a:buFont typeface="Wingdings" pitchFamily="2" charset="2"/>
              <a:buNone/>
              <a:defRPr/>
            </a:pPr>
            <a:r>
              <a:rPr lang="en-US" sz="2800" b="1" u="sng" dirty="0">
                <a:latin typeface="Arial" panose="020B0604020202020204" pitchFamily="34" charset="0"/>
                <a:cs typeface="Arial" panose="020B0604020202020204" pitchFamily="34" charset="0"/>
              </a:rPr>
              <a:t>EXAMPLES: </a:t>
            </a:r>
          </a:p>
          <a:p>
            <a:pPr>
              <a:lnSpc>
                <a:spcPct val="90000"/>
              </a:lnSpc>
              <a:defRPr/>
            </a:pPr>
            <a:r>
              <a:rPr lang="en-US" sz="2800" dirty="0">
                <a:latin typeface="Arial" panose="020B0604020202020204" pitchFamily="34" charset="0"/>
                <a:cs typeface="Arial" panose="020B0604020202020204" pitchFamily="34" charset="0"/>
              </a:rPr>
              <a:t>Crime of Arson + Motivated by Hate = Hate Crime</a:t>
            </a:r>
          </a:p>
          <a:p>
            <a:pPr>
              <a:lnSpc>
                <a:spcPct val="90000"/>
              </a:lnSpc>
              <a:defRPr/>
            </a:pPr>
            <a:r>
              <a:rPr lang="en-US" sz="2800" dirty="0">
                <a:latin typeface="Arial" panose="020B0604020202020204" pitchFamily="34" charset="0"/>
                <a:cs typeface="Arial" panose="020B0604020202020204" pitchFamily="34" charset="0"/>
              </a:rPr>
              <a:t>Crime of Battery + Motivated by Hate = Hate Crime</a:t>
            </a:r>
          </a:p>
          <a:p>
            <a:pPr>
              <a:lnSpc>
                <a:spcPct val="90000"/>
              </a:lnSpc>
              <a:defRPr/>
            </a:pPr>
            <a:r>
              <a:rPr lang="en-US" sz="2800" dirty="0">
                <a:latin typeface="Arial" panose="020B0604020202020204" pitchFamily="34" charset="0"/>
                <a:cs typeface="Arial" panose="020B0604020202020204" pitchFamily="34" charset="0"/>
              </a:rPr>
              <a:t>Crime of Murder + Motivated by Hate = Hate Crime</a:t>
            </a:r>
          </a:p>
          <a:p>
            <a:pPr>
              <a:lnSpc>
                <a:spcPct val="90000"/>
              </a:lnSpc>
              <a:defRPr/>
            </a:pPr>
            <a:endParaRPr lang="en-US" sz="2800" dirty="0">
              <a:latin typeface="Arial" panose="020B0604020202020204" pitchFamily="34" charset="0"/>
              <a:cs typeface="Arial" panose="020B0604020202020204" pitchFamily="34" charset="0"/>
            </a:endParaRPr>
          </a:p>
          <a:p>
            <a:pPr>
              <a:lnSpc>
                <a:spcPct val="90000"/>
              </a:lnSpc>
              <a:defRPr/>
            </a:pPr>
            <a:r>
              <a:rPr lang="en-US" sz="2800" b="1" dirty="0">
                <a:latin typeface="Arial" panose="020B0604020202020204" pitchFamily="34" charset="0"/>
                <a:cs typeface="Arial" panose="020B0604020202020204" pitchFamily="34" charset="0"/>
              </a:rPr>
              <a:t>Hate crime laws punish not only the criminal act but also the discrimination. </a:t>
            </a:r>
          </a:p>
        </p:txBody>
      </p:sp>
      <p:pic>
        <p:nvPicPr>
          <p:cNvPr id="16" name="Picture 15">
            <a:extLst>
              <a:ext uri="{FF2B5EF4-FFF2-40B4-BE49-F238E27FC236}">
                <a16:creationId xmlns:a16="http://schemas.microsoft.com/office/drawing/2014/main" id="{60AE7D86-EDD5-7FA6-8C5F-3AA448AF3B6C}"/>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533400" y="1237043"/>
            <a:ext cx="6477000" cy="4318000"/>
          </a:xfrm>
          <a:prstGeom prst="rect">
            <a:avLst/>
          </a:prstGeom>
        </p:spPr>
      </p:pic>
      <p:pic>
        <p:nvPicPr>
          <p:cNvPr id="8" name="Picture 7">
            <a:extLst>
              <a:ext uri="{FF2B5EF4-FFF2-40B4-BE49-F238E27FC236}">
                <a16:creationId xmlns:a16="http://schemas.microsoft.com/office/drawing/2014/main" id="{D976350A-7B29-9D54-1C1E-53E286F655C2}"/>
              </a:ext>
            </a:extLst>
          </p:cNvPr>
          <p:cNvPicPr>
            <a:picLocks noChangeAspect="1"/>
          </p:cNvPicPr>
          <p:nvPr/>
        </p:nvPicPr>
        <p:blipFill>
          <a:blip r:embed="rId5"/>
          <a:srcRect r="5468"/>
          <a:stretch>
            <a:fillRect/>
          </a:stretch>
        </p:blipFill>
        <p:spPr>
          <a:xfrm>
            <a:off x="1371600" y="5724588"/>
            <a:ext cx="6499860" cy="4319924"/>
          </a:xfrm>
          <a:prstGeom prst="rect">
            <a:avLst/>
          </a:prstGeom>
        </p:spPr>
      </p:pic>
      <p:sp>
        <p:nvSpPr>
          <p:cNvPr id="18" name="TextBox 17">
            <a:extLst>
              <a:ext uri="{FF2B5EF4-FFF2-40B4-BE49-F238E27FC236}">
                <a16:creationId xmlns:a16="http://schemas.microsoft.com/office/drawing/2014/main" id="{2E8C32D7-605C-0F6A-E1CA-F7D3DFC7AFF7}"/>
              </a:ext>
            </a:extLst>
          </p:cNvPr>
          <p:cNvSpPr txBox="1"/>
          <p:nvPr/>
        </p:nvSpPr>
        <p:spPr>
          <a:xfrm>
            <a:off x="8229600" y="7747087"/>
            <a:ext cx="9486900" cy="1691489"/>
          </a:xfrm>
          <a:prstGeom prst="rect">
            <a:avLst/>
          </a:prstGeom>
          <a:noFill/>
        </p:spPr>
        <p:txBody>
          <a:bodyPr wrap="square">
            <a:spAutoFit/>
          </a:bodyPr>
          <a:lstStyle/>
          <a:p>
            <a:pPr marL="0" marR="0" lvl="0" indent="0" algn="l" defTabSz="914400" rtl="0" eaLnBrk="1" fontAlgn="auto" latinLnBrk="0" hangingPunct="1">
              <a:lnSpc>
                <a:spcPts val="3120"/>
              </a:lnSpc>
              <a:spcBef>
                <a:spcPts val="0"/>
              </a:spcBef>
              <a:spcAft>
                <a:spcPts val="0"/>
              </a:spcAft>
              <a:buClrTx/>
              <a:buSzTx/>
              <a:buFontTx/>
              <a:buNone/>
              <a:tabLst/>
              <a:defRPr/>
            </a:pPr>
            <a:endParaRPr kumimoji="0" lang="en-US" sz="3200" b="0" i="0" u="none" strike="noStrike" kern="1200" cap="none" spc="0" normalizeH="0" baseline="0" noProof="0" dirty="0">
              <a:ln>
                <a:noFill/>
              </a:ln>
              <a:effectLst/>
              <a:uLnTx/>
              <a:uFillTx/>
              <a:latin typeface="Calibri"/>
              <a:ea typeface="Montserrat"/>
              <a:cs typeface="Montserrat"/>
              <a:sym typeface="Montserrat"/>
            </a:endParaRPr>
          </a:p>
          <a:p>
            <a:pPr marL="0" marR="0" lvl="0" indent="0" algn="l" defTabSz="914400" rtl="0" eaLnBrk="1" fontAlgn="auto" latinLnBrk="0" hangingPunct="1">
              <a:lnSpc>
                <a:spcPts val="3120"/>
              </a:lnSpc>
              <a:spcBef>
                <a:spcPts val="0"/>
              </a:spcBef>
              <a:spcAft>
                <a:spcPts val="0"/>
              </a:spcAft>
              <a:buClrTx/>
              <a:buSzTx/>
              <a:buFontTx/>
              <a:buNone/>
              <a:tabLst/>
              <a:defRPr/>
            </a:pPr>
            <a:r>
              <a:rPr kumimoji="0" lang="en-US" sz="3200" b="0" i="0" u="none" strike="noStrike" kern="1200" cap="none" spc="0" normalizeH="0" baseline="0" noProof="0" dirty="0">
                <a:ln>
                  <a:noFill/>
                </a:ln>
                <a:effectLst/>
                <a:uLnTx/>
                <a:uFillTx/>
                <a:latin typeface="Arial" panose="020B0604020202020204" pitchFamily="34" charset="0"/>
                <a:ea typeface="Montserrat"/>
                <a:cs typeface="Arial" panose="020B0604020202020204" pitchFamily="34" charset="0"/>
                <a:sym typeface="Montserrat"/>
              </a:rPr>
              <a:t>**If an offender was convicted of a previous hate crime and commits a subsequent hate crime, sentencing can be increased by two years</a:t>
            </a:r>
          </a:p>
        </p:txBody>
      </p:sp>
    </p:spTree>
    <p:custDataLst>
      <p:tags r:id="rId1"/>
    </p:custDataLst>
    <p:extLst>
      <p:ext uri="{BB962C8B-B14F-4D97-AF65-F5344CB8AC3E}">
        <p14:creationId xmlns:p14="http://schemas.microsoft.com/office/powerpoint/2010/main" val="1382109479"/>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EAE3D6"/>
        </a:solidFill>
        <a:effectLst/>
      </p:bgPr>
    </p:bg>
    <p:spTree>
      <p:nvGrpSpPr>
        <p:cNvPr id="1" name="">
          <a:extLst>
            <a:ext uri="{FF2B5EF4-FFF2-40B4-BE49-F238E27FC236}">
              <a16:creationId xmlns:a16="http://schemas.microsoft.com/office/drawing/2014/main" id="{92EAA77E-FA6B-4D46-512D-0C16E9AE0705}"/>
            </a:ext>
          </a:extLst>
        </p:cNvPr>
        <p:cNvGrpSpPr/>
        <p:nvPr/>
      </p:nvGrpSpPr>
      <p:grpSpPr>
        <a:xfrm>
          <a:off x="0" y="0"/>
          <a:ext cx="0" cy="0"/>
          <a:chOff x="0" y="0"/>
          <a:chExt cx="0" cy="0"/>
        </a:xfrm>
      </p:grpSpPr>
      <p:sp>
        <p:nvSpPr>
          <p:cNvPr id="9" name="TextBox 9">
            <a:extLst>
              <a:ext uri="{FF2B5EF4-FFF2-40B4-BE49-F238E27FC236}">
                <a16:creationId xmlns:a16="http://schemas.microsoft.com/office/drawing/2014/main" id="{D728B897-4CAB-E0CA-0DD1-512BB79AE4C4}"/>
              </a:ext>
            </a:extLst>
          </p:cNvPr>
          <p:cNvSpPr txBox="1"/>
          <p:nvPr/>
        </p:nvSpPr>
        <p:spPr>
          <a:xfrm>
            <a:off x="533400" y="233362"/>
            <a:ext cx="17221200" cy="1661289"/>
          </a:xfrm>
          <a:prstGeom prst="rect">
            <a:avLst/>
          </a:prstGeom>
        </p:spPr>
        <p:txBody>
          <a:bodyPr wrap="square" lIns="0" tIns="0" rIns="0" bIns="0" rtlCol="0" anchor="t">
            <a:spAutoFit/>
          </a:bodyPr>
          <a:lstStyle/>
          <a:p>
            <a:pPr>
              <a:lnSpc>
                <a:spcPts val="6720"/>
              </a:lnSpc>
            </a:pPr>
            <a:r>
              <a:rPr lang="en-US" sz="5400" b="1" dirty="0">
                <a:latin typeface="Arial" panose="020B0604020202020204" pitchFamily="34" charset="0"/>
                <a:cs typeface="Arial" panose="020B0604020202020204" pitchFamily="34" charset="0"/>
              </a:rPr>
              <a:t>What do you Think of when </a:t>
            </a:r>
            <a:br>
              <a:rPr lang="en-US" sz="5400" b="1" dirty="0">
                <a:latin typeface="Arial" panose="020B0604020202020204" pitchFamily="34" charset="0"/>
                <a:cs typeface="Arial" panose="020B0604020202020204" pitchFamily="34" charset="0"/>
              </a:rPr>
            </a:br>
            <a:r>
              <a:rPr lang="en-US" sz="5400" b="1" dirty="0">
                <a:latin typeface="Arial" panose="020B0604020202020204" pitchFamily="34" charset="0"/>
                <a:cs typeface="Arial" panose="020B0604020202020204" pitchFamily="34" charset="0"/>
              </a:rPr>
              <a:t>                            you Hear the Term Hate Crimes?</a:t>
            </a:r>
            <a:r>
              <a:rPr lang="en-US" sz="5400" dirty="0">
                <a:latin typeface="Arial" panose="020B0604020202020204" pitchFamily="34" charset="0"/>
                <a:cs typeface="Arial" panose="020B0604020202020204" pitchFamily="34" charset="0"/>
              </a:rPr>
              <a:t> </a:t>
            </a:r>
            <a:endParaRPr lang="en-US" sz="5400" dirty="0">
              <a:latin typeface="Arial" panose="020B0604020202020204" pitchFamily="34" charset="0"/>
              <a:ea typeface="Montserrat Semi-Bold"/>
              <a:cs typeface="Arial" panose="020B0604020202020204" pitchFamily="34" charset="0"/>
              <a:sym typeface="Montserrat Semi-Bold"/>
            </a:endParaRPr>
          </a:p>
        </p:txBody>
      </p:sp>
      <p:sp>
        <p:nvSpPr>
          <p:cNvPr id="18" name="TextBox 18">
            <a:extLst>
              <a:ext uri="{FF2B5EF4-FFF2-40B4-BE49-F238E27FC236}">
                <a16:creationId xmlns:a16="http://schemas.microsoft.com/office/drawing/2014/main" id="{276A1106-FCF5-0D90-13B2-68CA8F42C205}"/>
              </a:ext>
            </a:extLst>
          </p:cNvPr>
          <p:cNvSpPr txBox="1"/>
          <p:nvPr/>
        </p:nvSpPr>
        <p:spPr>
          <a:xfrm>
            <a:off x="13776597" y="5372100"/>
            <a:ext cx="3978003" cy="3490186"/>
          </a:xfrm>
          <a:prstGeom prst="rect">
            <a:avLst/>
          </a:prstGeom>
        </p:spPr>
        <p:txBody>
          <a:bodyPr lIns="0" tIns="0" rIns="0" bIns="0" rtlCol="0" anchor="t">
            <a:spAutoFit/>
          </a:bodyPr>
          <a:lstStyle/>
          <a:p>
            <a:pPr>
              <a:lnSpc>
                <a:spcPct val="90000"/>
              </a:lnSpc>
              <a:defRPr/>
            </a:pPr>
            <a:r>
              <a:rPr lang="en-US" sz="3600" dirty="0">
                <a:latin typeface="Arial" panose="020B0604020202020204" pitchFamily="34" charset="0"/>
                <a:cs typeface="Arial" panose="020B0604020202020204" pitchFamily="34" charset="0"/>
              </a:rPr>
              <a:t>Any group can be involved in a hate crime.  No group has a monopoly on hate crimes, and anyone can be a victim.  Examples? </a:t>
            </a:r>
          </a:p>
        </p:txBody>
      </p:sp>
      <p:grpSp>
        <p:nvGrpSpPr>
          <p:cNvPr id="38" name="Group 37">
            <a:extLst>
              <a:ext uri="{FF2B5EF4-FFF2-40B4-BE49-F238E27FC236}">
                <a16:creationId xmlns:a16="http://schemas.microsoft.com/office/drawing/2014/main" id="{D7501251-0BA1-492C-0384-857EC49992CE}"/>
              </a:ext>
            </a:extLst>
          </p:cNvPr>
          <p:cNvGrpSpPr/>
          <p:nvPr/>
        </p:nvGrpSpPr>
        <p:grpSpPr>
          <a:xfrm>
            <a:off x="838200" y="2400300"/>
            <a:ext cx="16916400" cy="6295787"/>
            <a:chOff x="838200" y="3771900"/>
            <a:chExt cx="16916400" cy="6295787"/>
          </a:xfrm>
        </p:grpSpPr>
        <p:grpSp>
          <p:nvGrpSpPr>
            <p:cNvPr id="2" name="Group 2">
              <a:extLst>
                <a:ext uri="{FF2B5EF4-FFF2-40B4-BE49-F238E27FC236}">
                  <a16:creationId xmlns:a16="http://schemas.microsoft.com/office/drawing/2014/main" id="{B0DA6407-CFDB-24F2-EA5B-5431DDBCCF06}"/>
                </a:ext>
              </a:extLst>
            </p:cNvPr>
            <p:cNvGrpSpPr/>
            <p:nvPr/>
          </p:nvGrpSpPr>
          <p:grpSpPr>
            <a:xfrm>
              <a:off x="5156201" y="3772128"/>
              <a:ext cx="3978003" cy="2358593"/>
              <a:chOff x="0" y="0"/>
              <a:chExt cx="5304004" cy="3144791"/>
            </a:xfrm>
          </p:grpSpPr>
          <p:pic>
            <p:nvPicPr>
              <p:cNvPr id="3" name="Picture 3">
                <a:extLst>
                  <a:ext uri="{FF2B5EF4-FFF2-40B4-BE49-F238E27FC236}">
                    <a16:creationId xmlns:a16="http://schemas.microsoft.com/office/drawing/2014/main" id="{26930299-EA38-551E-3436-6DD8E50A46B1}"/>
                  </a:ext>
                </a:extLst>
              </p:cNvPr>
              <p:cNvPicPr>
                <a:picLocks noChangeAspect="1"/>
              </p:cNvPicPr>
              <p:nvPr/>
            </p:nvPicPr>
            <p:blipFill>
              <a:blip r:embed="rId4">
                <a:extLst>
                  <a:ext uri="{28A0092B-C50C-407E-A947-70E740481C1C}">
                    <a14:useLocalDpi xmlns:a14="http://schemas.microsoft.com/office/drawing/2010/main" val="0"/>
                  </a:ext>
                </a:extLst>
              </a:blip>
              <a:srcRect l="1567" r="1567"/>
              <a:stretch/>
            </p:blipFill>
            <p:spPr>
              <a:xfrm>
                <a:off x="0" y="0"/>
                <a:ext cx="5304004" cy="3144791"/>
              </a:xfrm>
              <a:prstGeom prst="rect">
                <a:avLst/>
              </a:prstGeom>
            </p:spPr>
          </p:pic>
        </p:grpSp>
        <p:grpSp>
          <p:nvGrpSpPr>
            <p:cNvPr id="4" name="Group 4">
              <a:extLst>
                <a:ext uri="{FF2B5EF4-FFF2-40B4-BE49-F238E27FC236}">
                  <a16:creationId xmlns:a16="http://schemas.microsoft.com/office/drawing/2014/main" id="{007A29E8-E063-7B2D-7A27-A18D187BAA78}"/>
                </a:ext>
              </a:extLst>
            </p:cNvPr>
            <p:cNvGrpSpPr/>
            <p:nvPr/>
          </p:nvGrpSpPr>
          <p:grpSpPr>
            <a:xfrm>
              <a:off x="9409900" y="3772128"/>
              <a:ext cx="3978003" cy="2358593"/>
              <a:chOff x="0" y="0"/>
              <a:chExt cx="5304004" cy="3144791"/>
            </a:xfrm>
          </p:grpSpPr>
          <p:pic>
            <p:nvPicPr>
              <p:cNvPr id="5" name="Picture 5">
                <a:extLst>
                  <a:ext uri="{FF2B5EF4-FFF2-40B4-BE49-F238E27FC236}">
                    <a16:creationId xmlns:a16="http://schemas.microsoft.com/office/drawing/2014/main" id="{674226E5-6CAC-F1D9-70E9-8F03473D0824}"/>
                  </a:ext>
                </a:extLst>
              </p:cNvPr>
              <p:cNvPicPr>
                <a:picLocks noChangeAspect="1"/>
              </p:cNvPicPr>
              <p:nvPr/>
            </p:nvPicPr>
            <p:blipFill>
              <a:blip r:embed="rId5">
                <a:extLst>
                  <a:ext uri="{28A0092B-C50C-407E-A947-70E740481C1C}">
                    <a14:useLocalDpi xmlns:a14="http://schemas.microsoft.com/office/drawing/2010/main" val="0"/>
                  </a:ext>
                </a:extLst>
              </a:blip>
              <a:srcRect l="2775" r="2775"/>
              <a:stretch/>
            </p:blipFill>
            <p:spPr>
              <a:xfrm>
                <a:off x="0" y="0"/>
                <a:ext cx="5304004" cy="3144791"/>
              </a:xfrm>
              <a:prstGeom prst="rect">
                <a:avLst/>
              </a:prstGeom>
            </p:spPr>
          </p:pic>
        </p:grpSp>
        <p:grpSp>
          <p:nvGrpSpPr>
            <p:cNvPr id="6" name="Group 6">
              <a:extLst>
                <a:ext uri="{FF2B5EF4-FFF2-40B4-BE49-F238E27FC236}">
                  <a16:creationId xmlns:a16="http://schemas.microsoft.com/office/drawing/2014/main" id="{7E1766EB-B897-DD2A-ED05-83045504C555}"/>
                </a:ext>
              </a:extLst>
            </p:cNvPr>
            <p:cNvGrpSpPr/>
            <p:nvPr/>
          </p:nvGrpSpPr>
          <p:grpSpPr>
            <a:xfrm>
              <a:off x="13776597" y="3772128"/>
              <a:ext cx="3978003" cy="2358593"/>
              <a:chOff x="0" y="0"/>
              <a:chExt cx="5304004" cy="3144791"/>
            </a:xfrm>
          </p:grpSpPr>
          <p:pic>
            <p:nvPicPr>
              <p:cNvPr id="7" name="Picture 7">
                <a:extLst>
                  <a:ext uri="{FF2B5EF4-FFF2-40B4-BE49-F238E27FC236}">
                    <a16:creationId xmlns:a16="http://schemas.microsoft.com/office/drawing/2014/main" id="{FB956BAF-1C5C-C9C8-F292-DCFD9F8E1BC8}"/>
                  </a:ext>
                </a:extLst>
              </p:cNvPr>
              <p:cNvPicPr>
                <a:picLocks noChangeAspect="1"/>
              </p:cNvPicPr>
              <p:nvPr/>
            </p:nvPicPr>
            <p:blipFill>
              <a:blip r:embed="rId6">
                <a:extLst>
                  <a:ext uri="{28A0092B-C50C-407E-A947-70E740481C1C}">
                    <a14:useLocalDpi xmlns:a14="http://schemas.microsoft.com/office/drawing/2010/main" val="0"/>
                  </a:ext>
                </a:extLst>
              </a:blip>
              <a:srcRect l="2775" r="2775"/>
              <a:stretch/>
            </p:blipFill>
            <p:spPr>
              <a:xfrm>
                <a:off x="0" y="0"/>
                <a:ext cx="5304004" cy="3144791"/>
              </a:xfrm>
              <a:prstGeom prst="rect">
                <a:avLst/>
              </a:prstGeom>
            </p:spPr>
          </p:pic>
        </p:grpSp>
        <p:sp>
          <p:nvSpPr>
            <p:cNvPr id="12" name="TextBox 12">
              <a:extLst>
                <a:ext uri="{FF2B5EF4-FFF2-40B4-BE49-F238E27FC236}">
                  <a16:creationId xmlns:a16="http://schemas.microsoft.com/office/drawing/2014/main" id="{E5D3D961-B409-85D6-5EA5-9C1B4F9D6D5A}"/>
                </a:ext>
              </a:extLst>
            </p:cNvPr>
            <p:cNvSpPr txBox="1"/>
            <p:nvPr/>
          </p:nvSpPr>
          <p:spPr>
            <a:xfrm>
              <a:off x="5156201" y="6793111"/>
              <a:ext cx="3978003" cy="2769989"/>
            </a:xfrm>
            <a:prstGeom prst="rect">
              <a:avLst/>
            </a:prstGeom>
          </p:spPr>
          <p:txBody>
            <a:bodyPr lIns="0" tIns="0" rIns="0" bIns="0" rtlCol="0" anchor="t">
              <a:spAutoFit/>
            </a:bodyPr>
            <a:lstStyle/>
            <a:p>
              <a:pPr>
                <a:lnSpc>
                  <a:spcPct val="90000"/>
                </a:lnSpc>
                <a:defRPr/>
              </a:pPr>
              <a:r>
                <a:rPr lang="en-US" sz="4000" dirty="0">
                  <a:latin typeface="Arial" panose="020B0604020202020204" pitchFamily="34" charset="0"/>
                  <a:cs typeface="Arial" panose="020B0604020202020204" pitchFamily="34" charset="0"/>
                </a:rPr>
                <a:t>A cross burning? Headstones turned over in a Jewish cemetery?</a:t>
              </a:r>
            </a:p>
          </p:txBody>
        </p:sp>
        <p:sp>
          <p:nvSpPr>
            <p:cNvPr id="15" name="TextBox 15">
              <a:extLst>
                <a:ext uri="{FF2B5EF4-FFF2-40B4-BE49-F238E27FC236}">
                  <a16:creationId xmlns:a16="http://schemas.microsoft.com/office/drawing/2014/main" id="{FAB81204-BC38-AD7B-08C8-FDBCFEBF3B23}"/>
                </a:ext>
              </a:extLst>
            </p:cNvPr>
            <p:cNvSpPr txBox="1"/>
            <p:nvPr/>
          </p:nvSpPr>
          <p:spPr>
            <a:xfrm>
              <a:off x="9409900" y="6743700"/>
              <a:ext cx="3978003" cy="2769989"/>
            </a:xfrm>
            <a:prstGeom prst="rect">
              <a:avLst/>
            </a:prstGeom>
          </p:spPr>
          <p:txBody>
            <a:bodyPr lIns="0" tIns="0" rIns="0" bIns="0" rtlCol="0" anchor="t">
              <a:spAutoFit/>
            </a:bodyPr>
            <a:lstStyle/>
            <a:p>
              <a:pPr>
                <a:lnSpc>
                  <a:spcPct val="90000"/>
                </a:lnSpc>
                <a:defRPr/>
              </a:pPr>
              <a:r>
                <a:rPr lang="en-US" sz="4000" dirty="0">
                  <a:latin typeface="Arial" panose="020B0604020202020204" pitchFamily="34" charset="0"/>
                  <a:cs typeface="Arial" panose="020B0604020202020204" pitchFamily="34" charset="0"/>
                </a:rPr>
                <a:t>Teenagers beating up someone because he or she is gay? </a:t>
              </a:r>
            </a:p>
          </p:txBody>
        </p:sp>
        <p:sp>
          <p:nvSpPr>
            <p:cNvPr id="20" name="AutoShape 20">
              <a:extLst>
                <a:ext uri="{FF2B5EF4-FFF2-40B4-BE49-F238E27FC236}">
                  <a16:creationId xmlns:a16="http://schemas.microsoft.com/office/drawing/2014/main" id="{5569F062-154D-A7A5-E805-E8A61F56C849}"/>
                </a:ext>
                <a:ext uri="{C183D7F6-B498-43B3-948B-1728B52AA6E4}">
                  <adec:decorative xmlns:adec="http://schemas.microsoft.com/office/drawing/2017/decorative" val="1"/>
                </a:ext>
              </a:extLst>
            </p:cNvPr>
            <p:cNvSpPr/>
            <p:nvPr/>
          </p:nvSpPr>
          <p:spPr>
            <a:xfrm>
              <a:off x="5156201" y="6461595"/>
              <a:ext cx="3978003" cy="0"/>
            </a:xfrm>
            <a:prstGeom prst="line">
              <a:avLst/>
            </a:prstGeom>
            <a:ln w="9525" cap="rnd">
              <a:solidFill>
                <a:schemeClr val="tx1"/>
              </a:solidFill>
              <a:prstDash val="solid"/>
              <a:headEnd type="none" w="sm" len="sm"/>
              <a:tailEnd type="none" w="sm" len="sm"/>
            </a:ln>
          </p:spPr>
          <p:txBody>
            <a:bodyPr/>
            <a:lstStyle/>
            <a:p>
              <a:endParaRPr lang="en-US"/>
            </a:p>
          </p:txBody>
        </p:sp>
        <p:sp>
          <p:nvSpPr>
            <p:cNvPr id="21" name="AutoShape 21">
              <a:extLst>
                <a:ext uri="{FF2B5EF4-FFF2-40B4-BE49-F238E27FC236}">
                  <a16:creationId xmlns:a16="http://schemas.microsoft.com/office/drawing/2014/main" id="{31BC5B4B-4278-6301-0A9E-70CB046AAE2B}"/>
                </a:ext>
                <a:ext uri="{C183D7F6-B498-43B3-948B-1728B52AA6E4}">
                  <adec:decorative xmlns:adec="http://schemas.microsoft.com/office/drawing/2017/decorative" val="1"/>
                </a:ext>
              </a:extLst>
            </p:cNvPr>
            <p:cNvSpPr/>
            <p:nvPr/>
          </p:nvSpPr>
          <p:spPr>
            <a:xfrm>
              <a:off x="9409900" y="6461595"/>
              <a:ext cx="3978003" cy="0"/>
            </a:xfrm>
            <a:prstGeom prst="line">
              <a:avLst/>
            </a:prstGeom>
            <a:ln w="9525" cap="rnd">
              <a:solidFill>
                <a:schemeClr val="tx1"/>
              </a:solidFill>
              <a:prstDash val="solid"/>
              <a:headEnd type="none" w="sm" len="sm"/>
              <a:tailEnd type="none" w="sm" len="sm"/>
            </a:ln>
          </p:spPr>
          <p:txBody>
            <a:bodyPr/>
            <a:lstStyle/>
            <a:p>
              <a:endParaRPr lang="en-US"/>
            </a:p>
          </p:txBody>
        </p:sp>
        <p:sp>
          <p:nvSpPr>
            <p:cNvPr id="22" name="AutoShape 22">
              <a:extLst>
                <a:ext uri="{FF2B5EF4-FFF2-40B4-BE49-F238E27FC236}">
                  <a16:creationId xmlns:a16="http://schemas.microsoft.com/office/drawing/2014/main" id="{494C5B7D-53B0-389E-2375-710788E7E7AB}"/>
                </a:ext>
                <a:ext uri="{C183D7F6-B498-43B3-948B-1728B52AA6E4}">
                  <adec:decorative xmlns:adec="http://schemas.microsoft.com/office/drawing/2017/decorative" val="1"/>
                </a:ext>
              </a:extLst>
            </p:cNvPr>
            <p:cNvSpPr/>
            <p:nvPr/>
          </p:nvSpPr>
          <p:spPr>
            <a:xfrm>
              <a:off x="13776597" y="6461595"/>
              <a:ext cx="3978003" cy="0"/>
            </a:xfrm>
            <a:prstGeom prst="line">
              <a:avLst/>
            </a:prstGeom>
            <a:ln w="9525" cap="rnd">
              <a:solidFill>
                <a:schemeClr val="tx1"/>
              </a:solidFill>
              <a:prstDash val="solid"/>
              <a:headEnd type="none" w="sm" len="sm"/>
              <a:tailEnd type="none" w="sm" len="sm"/>
            </a:ln>
          </p:spPr>
          <p:txBody>
            <a:bodyPr/>
            <a:lstStyle/>
            <a:p>
              <a:endParaRPr lang="en-US"/>
            </a:p>
          </p:txBody>
        </p:sp>
        <p:pic>
          <p:nvPicPr>
            <p:cNvPr id="33" name="Picture 3">
              <a:extLst>
                <a:ext uri="{FF2B5EF4-FFF2-40B4-BE49-F238E27FC236}">
                  <a16:creationId xmlns:a16="http://schemas.microsoft.com/office/drawing/2014/main" id="{89B576AE-5C55-B60B-245B-33DB71870217}"/>
                </a:ext>
              </a:extLst>
            </p:cNvPr>
            <p:cNvPicPr>
              <a:picLocks noChangeAspect="1"/>
            </p:cNvPicPr>
            <p:nvPr/>
          </p:nvPicPr>
          <p:blipFill>
            <a:blip r:embed="rId7">
              <a:extLst>
                <a:ext uri="{28A0092B-C50C-407E-A947-70E740481C1C}">
                  <a14:useLocalDpi xmlns:a14="http://schemas.microsoft.com/office/drawing/2010/main" val="0"/>
                </a:ext>
              </a:extLst>
            </a:blip>
            <a:srcRect t="4467" b="4467"/>
            <a:stretch/>
          </p:blipFill>
          <p:spPr>
            <a:xfrm>
              <a:off x="838200" y="3771900"/>
              <a:ext cx="3978003" cy="2358593"/>
            </a:xfrm>
            <a:prstGeom prst="rect">
              <a:avLst/>
            </a:prstGeom>
          </p:spPr>
        </p:pic>
        <p:sp>
          <p:nvSpPr>
            <p:cNvPr id="34" name="TextBox 12">
              <a:extLst>
                <a:ext uri="{FF2B5EF4-FFF2-40B4-BE49-F238E27FC236}">
                  <a16:creationId xmlns:a16="http://schemas.microsoft.com/office/drawing/2014/main" id="{1ACA64EE-D497-A08A-C592-4C3D00E3BDF0}"/>
                </a:ext>
              </a:extLst>
            </p:cNvPr>
            <p:cNvSpPr txBox="1"/>
            <p:nvPr/>
          </p:nvSpPr>
          <p:spPr>
            <a:xfrm>
              <a:off x="838200" y="6743700"/>
              <a:ext cx="3978003" cy="3323987"/>
            </a:xfrm>
            <a:prstGeom prst="rect">
              <a:avLst/>
            </a:prstGeom>
          </p:spPr>
          <p:txBody>
            <a:bodyPr lIns="0" tIns="0" rIns="0" bIns="0" rtlCol="0" anchor="t">
              <a:spAutoFit/>
            </a:bodyPr>
            <a:lstStyle/>
            <a:p>
              <a:pPr>
                <a:lnSpc>
                  <a:spcPct val="90000"/>
                </a:lnSpc>
                <a:defRPr/>
              </a:pPr>
              <a:r>
                <a:rPr lang="en-US" sz="4000" dirty="0">
                  <a:latin typeface="Arial" panose="020B0604020202020204" pitchFamily="34" charset="0"/>
                  <a:cs typeface="Arial" panose="020B0604020202020204" pitchFamily="34" charset="0"/>
                </a:rPr>
                <a:t>White supremacists or Neo-Nazis attacking African-Americans or Jews?  </a:t>
              </a:r>
            </a:p>
          </p:txBody>
        </p:sp>
        <p:sp>
          <p:nvSpPr>
            <p:cNvPr id="35" name="TextBox 13">
              <a:extLst>
                <a:ext uri="{FF2B5EF4-FFF2-40B4-BE49-F238E27FC236}">
                  <a16:creationId xmlns:a16="http://schemas.microsoft.com/office/drawing/2014/main" id="{357D9207-FA6C-FC7A-326E-8AC36C9C558F}"/>
                </a:ext>
              </a:extLst>
            </p:cNvPr>
            <p:cNvSpPr txBox="1"/>
            <p:nvPr/>
          </p:nvSpPr>
          <p:spPr>
            <a:xfrm>
              <a:off x="838200" y="6877832"/>
              <a:ext cx="3978003" cy="478631"/>
            </a:xfrm>
            <a:prstGeom prst="rect">
              <a:avLst/>
            </a:prstGeom>
          </p:spPr>
          <p:txBody>
            <a:bodyPr lIns="0" tIns="0" rIns="0" bIns="0" rtlCol="0" anchor="t">
              <a:spAutoFit/>
            </a:bodyPr>
            <a:lstStyle/>
            <a:p>
              <a:pPr algn="l">
                <a:lnSpc>
                  <a:spcPts val="3900"/>
                </a:lnSpc>
              </a:pPr>
              <a:endParaRPr lang="en-US" sz="3000" dirty="0">
                <a:solidFill>
                  <a:srgbClr val="FFFFFF"/>
                </a:solidFill>
                <a:latin typeface="Montserrat Semi-Bold"/>
                <a:ea typeface="Montserrat Semi-Bold"/>
                <a:cs typeface="Montserrat Semi-Bold"/>
                <a:sym typeface="Montserrat Semi-Bold"/>
              </a:endParaRPr>
            </a:p>
          </p:txBody>
        </p:sp>
        <p:sp>
          <p:nvSpPr>
            <p:cNvPr id="36" name="AutoShape 20">
              <a:extLst>
                <a:ext uri="{FF2B5EF4-FFF2-40B4-BE49-F238E27FC236}">
                  <a16:creationId xmlns:a16="http://schemas.microsoft.com/office/drawing/2014/main" id="{8561E329-2259-9777-49A9-AC3916B5462F}"/>
                </a:ext>
                <a:ext uri="{C183D7F6-B498-43B3-948B-1728B52AA6E4}">
                  <adec:decorative xmlns:adec="http://schemas.microsoft.com/office/drawing/2017/decorative" val="1"/>
                </a:ext>
              </a:extLst>
            </p:cNvPr>
            <p:cNvSpPr/>
            <p:nvPr/>
          </p:nvSpPr>
          <p:spPr>
            <a:xfrm>
              <a:off x="838200" y="6461367"/>
              <a:ext cx="3978003" cy="0"/>
            </a:xfrm>
            <a:prstGeom prst="line">
              <a:avLst/>
            </a:prstGeom>
            <a:ln w="9525" cap="rnd">
              <a:solidFill>
                <a:schemeClr val="tx1"/>
              </a:solidFill>
              <a:prstDash val="solid"/>
              <a:headEnd type="none" w="sm" len="sm"/>
              <a:tailEnd type="none" w="sm" len="sm"/>
            </a:ln>
          </p:spPr>
          <p:txBody>
            <a:bodyPr/>
            <a:lstStyle/>
            <a:p>
              <a:endParaRPr lang="en-US" dirty="0"/>
            </a:p>
          </p:txBody>
        </p:sp>
      </p:grpSp>
    </p:spTree>
    <p:custDataLst>
      <p:tags r:id="rId1"/>
    </p:custDataLst>
    <p:extLst>
      <p:ext uri="{BB962C8B-B14F-4D97-AF65-F5344CB8AC3E}">
        <p14:creationId xmlns:p14="http://schemas.microsoft.com/office/powerpoint/2010/main" val="696954198"/>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8F806E"/>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66DF5E7-2058-4FA1-AB47-4A83116A6B7E}"/>
              </a:ext>
            </a:extLst>
          </p:cNvPr>
          <p:cNvSpPr txBox="1"/>
          <p:nvPr/>
        </p:nvSpPr>
        <p:spPr>
          <a:xfrm>
            <a:off x="1143000" y="495300"/>
            <a:ext cx="13055177" cy="1015663"/>
          </a:xfrm>
          <a:prstGeom prst="rect">
            <a:avLst/>
          </a:prstGeom>
          <a:noFill/>
        </p:spPr>
        <p:txBody>
          <a:bodyPr wrap="none" rtlCol="0">
            <a:spAutoFit/>
          </a:bodyPr>
          <a:lstStyle/>
          <a:p>
            <a:r>
              <a:rPr lang="en-US" sz="6000" b="1" dirty="0">
                <a:solidFill>
                  <a:schemeClr val="bg1"/>
                </a:solidFill>
                <a:latin typeface="Arial" panose="020B0604020202020204" pitchFamily="34" charset="0"/>
                <a:cs typeface="Arial" panose="020B0604020202020204" pitchFamily="34" charset="0"/>
              </a:rPr>
              <a:t>What Makes a Crime a Hate Crime?</a:t>
            </a:r>
          </a:p>
        </p:txBody>
      </p:sp>
      <p:pic>
        <p:nvPicPr>
          <p:cNvPr id="3" name="Picture 2">
            <a:extLst>
              <a:ext uri="{FF2B5EF4-FFF2-40B4-BE49-F238E27FC236}">
                <a16:creationId xmlns:a16="http://schemas.microsoft.com/office/drawing/2014/main" id="{D5958D21-AF2C-F82F-2841-172FBBFE639F}"/>
              </a:ext>
            </a:extLst>
          </p:cNvPr>
          <p:cNvPicPr>
            <a:picLocks noChangeAspect="1"/>
          </p:cNvPicPr>
          <p:nvPr/>
        </p:nvPicPr>
        <p:blipFill>
          <a:blip r:embed="rId4"/>
          <a:stretch>
            <a:fillRect/>
          </a:stretch>
        </p:blipFill>
        <p:spPr>
          <a:xfrm>
            <a:off x="3200400" y="5951731"/>
            <a:ext cx="11931728" cy="3947264"/>
          </a:xfrm>
          <a:prstGeom prst="rect">
            <a:avLst/>
          </a:prstGeom>
        </p:spPr>
      </p:pic>
      <p:sp>
        <p:nvSpPr>
          <p:cNvPr id="5" name="TextBox 4">
            <a:extLst>
              <a:ext uri="{FF2B5EF4-FFF2-40B4-BE49-F238E27FC236}">
                <a16:creationId xmlns:a16="http://schemas.microsoft.com/office/drawing/2014/main" id="{28CBC861-51E6-A25F-2410-592536050B68}"/>
              </a:ext>
            </a:extLst>
          </p:cNvPr>
          <p:cNvSpPr txBox="1"/>
          <p:nvPr/>
        </p:nvSpPr>
        <p:spPr>
          <a:xfrm>
            <a:off x="1752600" y="1638300"/>
            <a:ext cx="15621000" cy="3785652"/>
          </a:xfrm>
          <a:prstGeom prst="rect">
            <a:avLst/>
          </a:prstGeom>
          <a:noFill/>
        </p:spPr>
        <p:txBody>
          <a:bodyPr wrap="square">
            <a:spAutoFit/>
          </a:bodyPr>
          <a:lstStyle/>
          <a:p>
            <a:r>
              <a:rPr lang="en-US" sz="4000" dirty="0">
                <a:solidFill>
                  <a:schemeClr val="bg1"/>
                </a:solidFill>
                <a:latin typeface="Arial" panose="020B0604020202020204" pitchFamily="34" charset="0"/>
                <a:cs typeface="Arial" panose="020B0604020202020204" pitchFamily="34" charset="0"/>
              </a:rPr>
              <a:t>A hate crime is a traditional crime, like assault or vandalism, that is motivated by bias against a victim's race, religion, sexual orientation, or other </a:t>
            </a:r>
            <a:r>
              <a:rPr lang="en-US" sz="4000" b="1" u="sng" dirty="0">
                <a:solidFill>
                  <a:schemeClr val="bg1"/>
                </a:solidFill>
                <a:latin typeface="Arial" panose="020B0604020202020204" pitchFamily="34" charset="0"/>
                <a:cs typeface="Arial" panose="020B0604020202020204" pitchFamily="34" charset="0"/>
              </a:rPr>
              <a:t>protected</a:t>
            </a:r>
            <a:r>
              <a:rPr lang="en-US" sz="4000" dirty="0">
                <a:solidFill>
                  <a:schemeClr val="bg1"/>
                </a:solidFill>
                <a:latin typeface="Arial" panose="020B0604020202020204" pitchFamily="34" charset="0"/>
                <a:cs typeface="Arial" panose="020B0604020202020204" pitchFamily="34" charset="0"/>
              </a:rPr>
              <a:t> characteristics. A regular crime lacks this element of bias; it is simply an offense against a person or property. The key difference lies in the perpetrator's motivation: </a:t>
            </a:r>
            <a:r>
              <a:rPr lang="en-US" sz="4000" b="1" u="sng" dirty="0">
                <a:solidFill>
                  <a:schemeClr val="bg1"/>
                </a:solidFill>
                <a:latin typeface="Arial" panose="020B0604020202020204" pitchFamily="34" charset="0"/>
                <a:cs typeface="Arial" panose="020B0604020202020204" pitchFamily="34" charset="0"/>
              </a:rPr>
              <a:t>hate crimes are driven by prejudice and hatred, while other crimes are not.</a:t>
            </a:r>
            <a:r>
              <a:rPr lang="en-US" sz="4000" dirty="0">
                <a:solidFill>
                  <a:schemeClr val="bg1"/>
                </a:solidFill>
                <a:latin typeface="Arial" panose="020B0604020202020204" pitchFamily="34" charset="0"/>
                <a:cs typeface="Arial" panose="020B0604020202020204" pitchFamily="34" charset="0"/>
              </a:rPr>
              <a:t> </a:t>
            </a:r>
          </a:p>
        </p:txBody>
      </p:sp>
    </p:spTree>
    <p:custDataLst>
      <p:tags r:id="rId1"/>
    </p:custDataLst>
    <p:extLst>
      <p:ext uri="{BB962C8B-B14F-4D97-AF65-F5344CB8AC3E}">
        <p14:creationId xmlns:p14="http://schemas.microsoft.com/office/powerpoint/2010/main" val="3427597592"/>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8F806E"/>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81B8A89-3AB8-6C4C-04D4-BDFA7A0532AA}"/>
              </a:ext>
            </a:extLst>
          </p:cNvPr>
          <p:cNvSpPr txBox="1"/>
          <p:nvPr/>
        </p:nvSpPr>
        <p:spPr>
          <a:xfrm>
            <a:off x="1600200" y="342900"/>
            <a:ext cx="14706600" cy="1122615"/>
          </a:xfrm>
          <a:prstGeom prst="rect">
            <a:avLst/>
          </a:prstGeom>
          <a:noFill/>
        </p:spPr>
        <p:txBody>
          <a:bodyPr wrap="square">
            <a:spAutoFit/>
          </a:bodyPr>
          <a:lstStyle/>
          <a:p>
            <a:pPr marL="0" marR="0" lvl="0" indent="0" algn="l" defTabSz="914400" rtl="0" eaLnBrk="1" fontAlgn="auto" latinLnBrk="0" hangingPunct="1">
              <a:lnSpc>
                <a:spcPts val="8640"/>
              </a:lnSpc>
              <a:spcBef>
                <a:spcPts val="0"/>
              </a:spcBef>
              <a:spcAft>
                <a:spcPts val="0"/>
              </a:spcAft>
              <a:buClrTx/>
              <a:buSzTx/>
              <a:buFontTx/>
              <a:buNone/>
              <a:tabLst/>
              <a:defRPr/>
            </a:pPr>
            <a:r>
              <a:rPr kumimoji="0" lang="en-US" sz="6000" b="1" i="0" u="none" strike="noStrike" kern="1200" cap="none" spc="0" normalizeH="0" baseline="0" noProof="0" dirty="0">
                <a:ln>
                  <a:noFill/>
                </a:ln>
                <a:solidFill>
                  <a:srgbClr val="FFFFFF"/>
                </a:solidFill>
                <a:effectLst/>
                <a:uLnTx/>
                <a:uFillTx/>
                <a:latin typeface="Arial" panose="020B0604020202020204" pitchFamily="34" charset="0"/>
                <a:ea typeface="Montserrat Semi-Bold"/>
                <a:cs typeface="Arial" panose="020B0604020202020204" pitchFamily="34" charset="0"/>
                <a:sym typeface="Montserrat Semi-Bold"/>
              </a:rPr>
              <a:t>Hate Crimes </a:t>
            </a:r>
            <a:r>
              <a:rPr lang="en-US" sz="6000" b="1" dirty="0">
                <a:solidFill>
                  <a:srgbClr val="FFFFFF"/>
                </a:solidFill>
                <a:latin typeface="Arial" panose="020B0604020202020204" pitchFamily="34" charset="0"/>
                <a:ea typeface="Montserrat Semi-Bold"/>
                <a:cs typeface="Arial" panose="020B0604020202020204" pitchFamily="34" charset="0"/>
                <a:sym typeface="Montserrat Semi-Bold"/>
              </a:rPr>
              <a:t>are not Always Obvious</a:t>
            </a:r>
            <a:endParaRPr kumimoji="0" lang="en-US" sz="6000" b="1" i="0" u="none" strike="noStrike" kern="1200" cap="none" spc="0" normalizeH="0" baseline="0" noProof="0" dirty="0">
              <a:ln>
                <a:noFill/>
              </a:ln>
              <a:solidFill>
                <a:srgbClr val="FFFFFF"/>
              </a:solidFill>
              <a:effectLst/>
              <a:uLnTx/>
              <a:uFillTx/>
              <a:latin typeface="Arial" panose="020B0604020202020204" pitchFamily="34" charset="0"/>
              <a:ea typeface="Montserrat Semi-Bold"/>
              <a:cs typeface="Arial" panose="020B0604020202020204" pitchFamily="34" charset="0"/>
              <a:sym typeface="Montserrat Semi-Bold"/>
            </a:endParaRPr>
          </a:p>
        </p:txBody>
      </p:sp>
      <p:pic>
        <p:nvPicPr>
          <p:cNvPr id="2" name="It's not so obvious">
            <a:hlinkClick r:id="" action="ppaction://media"/>
            <a:extLst>
              <a:ext uri="{FF2B5EF4-FFF2-40B4-BE49-F238E27FC236}">
                <a16:creationId xmlns:a16="http://schemas.microsoft.com/office/drawing/2014/main" id="{934E6031-9B90-ECFB-BFBA-0185349568A2}"/>
              </a:ext>
            </a:extLst>
          </p:cNvPr>
          <p:cNvPicPr>
            <a:picLocks noChangeAspect="1"/>
          </p:cNvPicPr>
          <p:nvPr>
            <a:videoFile r:link="rId3"/>
            <p:extLst>
              <p:ext uri="{DAA4B4D4-6D71-4841-9C94-3DE7FCFB9230}">
                <p14:media xmlns:p14="http://schemas.microsoft.com/office/powerpoint/2010/main" r:embed="rId2"/>
              </p:ext>
            </p:extLst>
          </p:nvPr>
        </p:nvPicPr>
        <p:blipFill>
          <a:blip r:embed="rId6"/>
          <a:stretch>
            <a:fillRect/>
          </a:stretch>
        </p:blipFill>
        <p:spPr>
          <a:xfrm>
            <a:off x="1407049" y="1465515"/>
            <a:ext cx="15280751" cy="8230849"/>
          </a:xfrm>
          <a:prstGeom prst="rect">
            <a:avLst/>
          </a:prstGeom>
        </p:spPr>
      </p:pic>
    </p:spTree>
    <p:custDataLst>
      <p:tags r:id="rId1"/>
    </p:custDataLst>
    <p:extLst>
      <p:ext uri="{BB962C8B-B14F-4D97-AF65-F5344CB8AC3E}">
        <p14:creationId xmlns:p14="http://schemas.microsoft.com/office/powerpoint/2010/main" val="2490427491"/>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70829"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8F806E"/>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04800" y="-495300"/>
            <a:ext cx="17068800" cy="2228850"/>
          </a:xfrm>
        </p:spPr>
        <p:txBody>
          <a:bodyPr>
            <a:normAutofit/>
          </a:bodyPr>
          <a:lstStyle/>
          <a:p>
            <a:r>
              <a:rPr lang="en-US" sz="6000" b="1" dirty="0">
                <a:solidFill>
                  <a:schemeClr val="bg1"/>
                </a:solidFill>
                <a:latin typeface="Arial" panose="020B0604020202020204" pitchFamily="34" charset="0"/>
                <a:cs typeface="Arial" panose="020B0604020202020204" pitchFamily="34" charset="0"/>
              </a:rPr>
              <a:t>Sometimes Hate Crimes are Very Obvious</a:t>
            </a:r>
          </a:p>
        </p:txBody>
      </p:sp>
      <p:pic>
        <p:nvPicPr>
          <p:cNvPr id="6" name="Chicago torture">
            <a:hlinkClick r:id="" action="ppaction://media"/>
            <a:extLst>
              <a:ext uri="{FF2B5EF4-FFF2-40B4-BE49-F238E27FC236}">
                <a16:creationId xmlns:a16="http://schemas.microsoft.com/office/drawing/2014/main" id="{09BA26AC-AED3-532C-FEF2-677DA0BB2128}"/>
              </a:ext>
            </a:extLst>
          </p:cNvPr>
          <p:cNvPicPr>
            <a:picLocks noChangeAspect="1"/>
          </p:cNvPicPr>
          <p:nvPr>
            <a:videoFile r:link="rId3"/>
            <p:extLst>
              <p:ext uri="{DAA4B4D4-6D71-4841-9C94-3DE7FCFB9230}">
                <p14:media xmlns:p14="http://schemas.microsoft.com/office/powerpoint/2010/main" r:embed="rId2"/>
              </p:ext>
            </p:extLst>
          </p:nvPr>
        </p:nvPicPr>
        <p:blipFill>
          <a:blip r:embed="rId6"/>
          <a:stretch>
            <a:fillRect/>
          </a:stretch>
        </p:blipFill>
        <p:spPr>
          <a:xfrm>
            <a:off x="1600200" y="1193414"/>
            <a:ext cx="15163800" cy="8274391"/>
          </a:xfrm>
          <a:prstGeom prst="rect">
            <a:avLst/>
          </a:prstGeom>
        </p:spPr>
      </p:pic>
    </p:spTree>
    <p:custDataLst>
      <p:tags r:id="rId1"/>
    </p:custDataLst>
    <p:extLst>
      <p:ext uri="{BB962C8B-B14F-4D97-AF65-F5344CB8AC3E}">
        <p14:creationId xmlns:p14="http://schemas.microsoft.com/office/powerpoint/2010/main" val="1339942060"/>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99776"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314964"/>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A045BEF-DE93-C2B2-D940-DC424FC1DB2F}"/>
              </a:ext>
            </a:extLst>
          </p:cNvPr>
          <p:cNvSpPr txBox="1"/>
          <p:nvPr/>
        </p:nvSpPr>
        <p:spPr>
          <a:xfrm>
            <a:off x="1427747" y="317837"/>
            <a:ext cx="17830800" cy="1015663"/>
          </a:xfrm>
          <a:prstGeom prst="rect">
            <a:avLst/>
          </a:prstGeom>
          <a:noFill/>
        </p:spPr>
        <p:txBody>
          <a:bodyPr wrap="square" rtlCol="0">
            <a:spAutoFit/>
          </a:bodyPr>
          <a:lstStyle/>
          <a:p>
            <a:r>
              <a:rPr lang="en-US" sz="6000" b="1" dirty="0">
                <a:solidFill>
                  <a:schemeClr val="bg1"/>
                </a:solidFill>
                <a:latin typeface="Arial" panose="020B0604020202020204" pitchFamily="34" charset="0"/>
                <a:cs typeface="Arial" panose="020B0604020202020204" pitchFamily="34" charset="0"/>
              </a:rPr>
              <a:t>LGBTQ Citizens Still Face Demonstrations</a:t>
            </a:r>
          </a:p>
        </p:txBody>
      </p:sp>
      <p:pic>
        <p:nvPicPr>
          <p:cNvPr id="4" name="SPL LGBTQ hate groups">
            <a:hlinkClick r:id="" action="ppaction://media"/>
            <a:extLst>
              <a:ext uri="{FF2B5EF4-FFF2-40B4-BE49-F238E27FC236}">
                <a16:creationId xmlns:a16="http://schemas.microsoft.com/office/drawing/2014/main" id="{D9789A57-6C38-9C36-9C5C-08202E3EBCD7}"/>
              </a:ext>
            </a:extLst>
          </p:cNvPr>
          <p:cNvPicPr>
            <a:picLocks noChangeAspect="1"/>
          </p:cNvPicPr>
          <p:nvPr>
            <a:videoFile r:link="rId3"/>
            <p:extLst>
              <p:ext uri="{DAA4B4D4-6D71-4841-9C94-3DE7FCFB9230}">
                <p14:media xmlns:p14="http://schemas.microsoft.com/office/powerpoint/2010/main" r:embed="rId2"/>
              </p:ext>
            </p:extLst>
          </p:nvPr>
        </p:nvPicPr>
        <p:blipFill>
          <a:blip r:embed="rId6"/>
          <a:stretch>
            <a:fillRect/>
          </a:stretch>
        </p:blipFill>
        <p:spPr>
          <a:xfrm>
            <a:off x="1447800" y="1460332"/>
            <a:ext cx="15392399" cy="7930510"/>
          </a:xfrm>
          <a:prstGeom prst="rect">
            <a:avLst/>
          </a:prstGeom>
        </p:spPr>
      </p:pic>
    </p:spTree>
    <p:custDataLst>
      <p:tags r:id="rId1"/>
    </p:custDataLst>
    <p:extLst>
      <p:ext uri="{BB962C8B-B14F-4D97-AF65-F5344CB8AC3E}">
        <p14:creationId xmlns:p14="http://schemas.microsoft.com/office/powerpoint/2010/main" val="18300572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8789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EAE3D6"/>
        </a:solidFill>
        <a:effectLst/>
      </p:bgPr>
    </p:bg>
    <p:spTree>
      <p:nvGrpSpPr>
        <p:cNvPr id="1" name="">
          <a:extLst>
            <a:ext uri="{FF2B5EF4-FFF2-40B4-BE49-F238E27FC236}">
              <a16:creationId xmlns:a16="http://schemas.microsoft.com/office/drawing/2014/main" id="{AA60A185-0801-0151-0BB7-DCB259EC17DE}"/>
            </a:ext>
          </a:extLst>
        </p:cNvPr>
        <p:cNvGrpSpPr/>
        <p:nvPr/>
      </p:nvGrpSpPr>
      <p:grpSpPr>
        <a:xfrm>
          <a:off x="0" y="0"/>
          <a:ext cx="0" cy="0"/>
          <a:chOff x="0" y="0"/>
          <a:chExt cx="0" cy="0"/>
        </a:xfrm>
      </p:grpSpPr>
      <p:sp>
        <p:nvSpPr>
          <p:cNvPr id="5" name="TextBox 5">
            <a:extLst>
              <a:ext uri="{FF2B5EF4-FFF2-40B4-BE49-F238E27FC236}">
                <a16:creationId xmlns:a16="http://schemas.microsoft.com/office/drawing/2014/main" id="{23337CD3-5244-A436-4C8D-16EE4730743B}"/>
              </a:ext>
            </a:extLst>
          </p:cNvPr>
          <p:cNvSpPr txBox="1"/>
          <p:nvPr/>
        </p:nvSpPr>
        <p:spPr>
          <a:xfrm>
            <a:off x="9655198" y="8316647"/>
            <a:ext cx="7033024" cy="408253"/>
          </a:xfrm>
          <a:prstGeom prst="rect">
            <a:avLst/>
          </a:prstGeom>
        </p:spPr>
        <p:txBody>
          <a:bodyPr lIns="0" tIns="0" rIns="0" bIns="0" rtlCol="0" anchor="t">
            <a:spAutoFit/>
          </a:bodyPr>
          <a:lstStyle/>
          <a:p>
            <a:pPr algn="l">
              <a:lnSpc>
                <a:spcPts val="3359"/>
              </a:lnSpc>
            </a:pPr>
            <a:endParaRPr lang="en-US" sz="2400" dirty="0">
              <a:solidFill>
                <a:srgbClr val="000000"/>
              </a:solidFill>
              <a:ea typeface="Montserrat"/>
              <a:cs typeface="Montserrat"/>
              <a:sym typeface="Montserrat"/>
            </a:endParaRPr>
          </a:p>
        </p:txBody>
      </p:sp>
      <p:sp>
        <p:nvSpPr>
          <p:cNvPr id="7" name="TextBox 6">
            <a:extLst>
              <a:ext uri="{FF2B5EF4-FFF2-40B4-BE49-F238E27FC236}">
                <a16:creationId xmlns:a16="http://schemas.microsoft.com/office/drawing/2014/main" id="{51464C24-2ED1-2B9F-181B-6EAA9A5AD641}"/>
              </a:ext>
            </a:extLst>
          </p:cNvPr>
          <p:cNvSpPr txBox="1"/>
          <p:nvPr/>
        </p:nvSpPr>
        <p:spPr>
          <a:xfrm>
            <a:off x="2384378" y="190500"/>
            <a:ext cx="13998622" cy="830997"/>
          </a:xfrm>
          <a:prstGeom prst="rect">
            <a:avLst/>
          </a:prstGeom>
        </p:spPr>
        <p:txBody>
          <a:bodyPr wrap="square" lIns="0" tIns="0" rIns="0" bIns="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5400" b="1" i="0"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Impact of Hate Crimes and Hate Incidents</a:t>
            </a:r>
          </a:p>
        </p:txBody>
      </p:sp>
      <p:sp>
        <p:nvSpPr>
          <p:cNvPr id="9" name="TextBox 8">
            <a:extLst>
              <a:ext uri="{FF2B5EF4-FFF2-40B4-BE49-F238E27FC236}">
                <a16:creationId xmlns:a16="http://schemas.microsoft.com/office/drawing/2014/main" id="{BE93A2C0-D380-A57A-73F0-59AB3DB77915}"/>
              </a:ext>
            </a:extLst>
          </p:cNvPr>
          <p:cNvSpPr txBox="1"/>
          <p:nvPr/>
        </p:nvSpPr>
        <p:spPr>
          <a:xfrm>
            <a:off x="2743200" y="1233984"/>
            <a:ext cx="13335000" cy="954107"/>
          </a:xfrm>
          <a:prstGeom prst="rect">
            <a:avLst/>
          </a:prstGeom>
          <a:noFill/>
        </p:spPr>
        <p:txBody>
          <a:bodyPr wrap="square">
            <a:spAutoFit/>
          </a:bodyPr>
          <a:lstStyle/>
          <a:p>
            <a:r>
              <a:rPr lang="en-US" sz="2800" dirty="0">
                <a:latin typeface="Arial" panose="020B0604020202020204" pitchFamily="34" charset="0"/>
                <a:cs typeface="Arial" panose="020B0604020202020204" pitchFamily="34" charset="0"/>
              </a:rPr>
              <a:t>Hate crimes and hate incidents—sometimes called “bias” or “message crimes”—are unique in that they can traumatize entire communities:</a:t>
            </a:r>
          </a:p>
        </p:txBody>
      </p:sp>
      <p:pic>
        <p:nvPicPr>
          <p:cNvPr id="10" name="Picture 9">
            <a:extLst>
              <a:ext uri="{FF2B5EF4-FFF2-40B4-BE49-F238E27FC236}">
                <a16:creationId xmlns:a16="http://schemas.microsoft.com/office/drawing/2014/main" id="{3DD4B713-6C51-900F-DF3C-55880C9EFF54}"/>
              </a:ext>
            </a:extLst>
          </p:cNvPr>
          <p:cNvPicPr>
            <a:picLocks noChangeAspect="1"/>
          </p:cNvPicPr>
          <p:nvPr/>
        </p:nvPicPr>
        <p:blipFill>
          <a:blip r:embed="rId4"/>
          <a:stretch>
            <a:fillRect/>
          </a:stretch>
        </p:blipFill>
        <p:spPr>
          <a:xfrm>
            <a:off x="3733800" y="2400300"/>
            <a:ext cx="10693360" cy="6458134"/>
          </a:xfrm>
          <a:prstGeom prst="rect">
            <a:avLst/>
          </a:prstGeom>
        </p:spPr>
      </p:pic>
      <p:sp>
        <p:nvSpPr>
          <p:cNvPr id="11" name="TextBox 10">
            <a:extLst>
              <a:ext uri="{FF2B5EF4-FFF2-40B4-BE49-F238E27FC236}">
                <a16:creationId xmlns:a16="http://schemas.microsoft.com/office/drawing/2014/main" id="{22D55EFB-CB37-05D2-7267-AAD8A3D4AC9B}"/>
              </a:ext>
            </a:extLst>
          </p:cNvPr>
          <p:cNvSpPr txBox="1"/>
          <p:nvPr/>
        </p:nvSpPr>
        <p:spPr>
          <a:xfrm>
            <a:off x="4191000" y="9016318"/>
            <a:ext cx="9901337" cy="923330"/>
          </a:xfrm>
          <a:prstGeom prst="rect">
            <a:avLst/>
          </a:prstGeom>
          <a:noFill/>
        </p:spPr>
        <p:txBody>
          <a:bodyPr wrap="square">
            <a:spAutoFit/>
          </a:bodyPr>
          <a:lstStyle/>
          <a:p>
            <a:pPr algn="l"/>
            <a:r>
              <a:rPr lang="en-US" b="0" i="1" u="none" strike="noStrike" baseline="0" dirty="0">
                <a:latin typeface="Arial" panose="020B0604020202020204" pitchFamily="34" charset="0"/>
                <a:cs typeface="Arial" panose="020B0604020202020204" pitchFamily="34" charset="0"/>
              </a:rPr>
              <a:t>In the Name of Hate: Examining the Federal Government’s Role in Preventing Hate Crimes</a:t>
            </a:r>
            <a:r>
              <a:rPr lang="en-US" b="0" i="0" u="none" strike="noStrike" baseline="0" dirty="0">
                <a:latin typeface="Arial" panose="020B0604020202020204" pitchFamily="34" charset="0"/>
                <a:cs typeface="Arial" panose="020B0604020202020204" pitchFamily="34" charset="0"/>
              </a:rPr>
              <a:t>, before the U.S. Commission on Civil Rights, 115th Cong. (May 11, 2018) (testimony of Chief Terrance Cunningham, IACP president). Hereinafter “Chief Cunningham testimony, 2018.”</a:t>
            </a:r>
            <a:endParaRPr lang="en-US" dirty="0">
              <a:latin typeface="Arial" panose="020B0604020202020204" pitchFamily="34" charset="0"/>
              <a:cs typeface="Arial" panose="020B0604020202020204" pitchFamily="34" charset="0"/>
            </a:endParaRPr>
          </a:p>
        </p:txBody>
      </p:sp>
    </p:spTree>
    <p:custDataLst>
      <p:tags r:id="rId1"/>
    </p:custDataLst>
    <p:extLst>
      <p:ext uri="{BB962C8B-B14F-4D97-AF65-F5344CB8AC3E}">
        <p14:creationId xmlns:p14="http://schemas.microsoft.com/office/powerpoint/2010/main" val="1676033729"/>
      </p:ext>
    </p:extLst>
  </p:cSld>
  <p:clrMapOvr>
    <a:masterClrMapping/>
  </p:clrMapOvr>
  <mc:AlternateContent xmlns:mc="http://schemas.openxmlformats.org/markup-compatibility/2006" xmlns:p14="http://schemas.microsoft.com/office/powerpoint/2010/main">
    <mc:Choice Requires="p14">
      <p:transition spd="slow" p14:dur="1535">
        <p14:prism isContent="1"/>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314964"/>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81ED774-FD8F-F63C-EA56-9E9348676D1B}"/>
              </a:ext>
            </a:extLst>
          </p:cNvPr>
          <p:cNvSpPr txBox="1"/>
          <p:nvPr/>
        </p:nvSpPr>
        <p:spPr>
          <a:xfrm>
            <a:off x="1371600" y="342900"/>
            <a:ext cx="16992600" cy="830997"/>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800" b="1" i="0" u="none" strike="noStrike" kern="1200" cap="none" spc="0" normalizeH="0" baseline="0" noProof="0" dirty="0">
                <a:ln>
                  <a:noFill/>
                </a:ln>
                <a:solidFill>
                  <a:schemeClr val="bg1"/>
                </a:solidFill>
                <a:effectLst/>
                <a:uLnTx/>
                <a:uFillTx/>
                <a:latin typeface="Arial" panose="020B0604020202020204" pitchFamily="34" charset="0"/>
                <a:cs typeface="Arial" panose="020B0604020202020204" pitchFamily="34" charset="0"/>
              </a:rPr>
              <a:t>Hate Crimes Numbers are up for African Americans</a:t>
            </a:r>
          </a:p>
        </p:txBody>
      </p:sp>
      <p:pic>
        <p:nvPicPr>
          <p:cNvPr id="2" name="Hate crimes on the rise">
            <a:hlinkClick r:id="" action="ppaction://media"/>
            <a:extLst>
              <a:ext uri="{FF2B5EF4-FFF2-40B4-BE49-F238E27FC236}">
                <a16:creationId xmlns:a16="http://schemas.microsoft.com/office/drawing/2014/main" id="{8DE75B76-4248-A12E-723C-C6F18C18E6B8}"/>
              </a:ext>
            </a:extLst>
          </p:cNvPr>
          <p:cNvPicPr>
            <a:picLocks noChangeAspect="1"/>
          </p:cNvPicPr>
          <p:nvPr>
            <a:videoFile r:link="rId3"/>
            <p:extLst>
              <p:ext uri="{DAA4B4D4-6D71-4841-9C94-3DE7FCFB9230}">
                <p14:media xmlns:p14="http://schemas.microsoft.com/office/powerpoint/2010/main" r:embed="rId2"/>
              </p:ext>
            </p:extLst>
          </p:nvPr>
        </p:nvPicPr>
        <p:blipFill>
          <a:blip r:embed="rId6"/>
          <a:stretch>
            <a:fillRect/>
          </a:stretch>
        </p:blipFill>
        <p:spPr>
          <a:xfrm>
            <a:off x="1469768" y="1326994"/>
            <a:ext cx="15370432" cy="7991185"/>
          </a:xfrm>
          <a:prstGeom prst="rect">
            <a:avLst/>
          </a:prstGeom>
        </p:spPr>
      </p:pic>
    </p:spTree>
    <p:custDataLst>
      <p:tags r:id="rId1"/>
    </p:custDataLst>
    <p:extLst>
      <p:ext uri="{BB962C8B-B14F-4D97-AF65-F5344CB8AC3E}">
        <p14:creationId xmlns:p14="http://schemas.microsoft.com/office/powerpoint/2010/main" val="36213422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6103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EAE3D6"/>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C6A0B50-56E4-7FCD-0504-B6E41C6A36F4}"/>
              </a:ext>
            </a:extLst>
          </p:cNvPr>
          <p:cNvPicPr>
            <a:picLocks noChangeAspect="1"/>
          </p:cNvPicPr>
          <p:nvPr/>
        </p:nvPicPr>
        <p:blipFill>
          <a:blip r:embed="rId4"/>
          <a:stretch>
            <a:fillRect/>
          </a:stretch>
        </p:blipFill>
        <p:spPr>
          <a:xfrm>
            <a:off x="10210800" y="2452089"/>
            <a:ext cx="8077200" cy="5382822"/>
          </a:xfrm>
          <a:prstGeom prst="rect">
            <a:avLst/>
          </a:prstGeom>
        </p:spPr>
      </p:pic>
      <p:pic>
        <p:nvPicPr>
          <p:cNvPr id="2" name="Picture 1">
            <a:extLst>
              <a:ext uri="{FF2B5EF4-FFF2-40B4-BE49-F238E27FC236}">
                <a16:creationId xmlns:a16="http://schemas.microsoft.com/office/drawing/2014/main" id="{0E615C92-DDE4-AB0E-4C2D-6B119BDBF221}"/>
              </a:ext>
            </a:extLst>
          </p:cNvPr>
          <p:cNvPicPr>
            <a:picLocks noChangeAspect="1"/>
          </p:cNvPicPr>
          <p:nvPr/>
        </p:nvPicPr>
        <p:blipFill>
          <a:blip r:embed="rId5"/>
          <a:stretch>
            <a:fillRect/>
          </a:stretch>
        </p:blipFill>
        <p:spPr>
          <a:xfrm>
            <a:off x="0" y="-17436"/>
            <a:ext cx="10287000" cy="10287000"/>
          </a:xfrm>
          <a:prstGeom prst="rect">
            <a:avLst/>
          </a:prstGeom>
        </p:spPr>
      </p:pic>
    </p:spTree>
    <p:custDataLst>
      <p:tags r:id="rId1"/>
    </p:custDataLst>
    <p:extLst>
      <p:ext uri="{BB962C8B-B14F-4D97-AF65-F5344CB8AC3E}">
        <p14:creationId xmlns:p14="http://schemas.microsoft.com/office/powerpoint/2010/main" val="3430335477"/>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8F806E"/>
        </a:solidFill>
        <a:effectLst/>
      </p:bgPr>
    </p:bg>
    <p:spTree>
      <p:nvGrpSpPr>
        <p:cNvPr id="1" name="">
          <a:extLst>
            <a:ext uri="{FF2B5EF4-FFF2-40B4-BE49-F238E27FC236}">
              <a16:creationId xmlns:a16="http://schemas.microsoft.com/office/drawing/2014/main" id="{EBED0506-CF4C-C122-CAD1-6BEC1ACD5C0B}"/>
            </a:ext>
          </a:extLst>
        </p:cNvPr>
        <p:cNvGrpSpPr/>
        <p:nvPr/>
      </p:nvGrpSpPr>
      <p:grpSpPr>
        <a:xfrm>
          <a:off x="0" y="0"/>
          <a:ext cx="0" cy="0"/>
          <a:chOff x="0" y="0"/>
          <a:chExt cx="0" cy="0"/>
        </a:xfrm>
      </p:grpSpPr>
      <p:sp>
        <p:nvSpPr>
          <p:cNvPr id="7" name="TextBox 7">
            <a:extLst>
              <a:ext uri="{FF2B5EF4-FFF2-40B4-BE49-F238E27FC236}">
                <a16:creationId xmlns:a16="http://schemas.microsoft.com/office/drawing/2014/main" id="{8D98CF8B-FDA3-C19E-F38D-FDCEB8295888}"/>
              </a:ext>
            </a:extLst>
          </p:cNvPr>
          <p:cNvSpPr txBox="1"/>
          <p:nvPr/>
        </p:nvSpPr>
        <p:spPr>
          <a:xfrm>
            <a:off x="1169868" y="5737784"/>
            <a:ext cx="7280345" cy="1996516"/>
          </a:xfrm>
          <a:prstGeom prst="rect">
            <a:avLst/>
          </a:prstGeom>
        </p:spPr>
        <p:txBody>
          <a:bodyPr lIns="0" tIns="0" rIns="0" bIns="0" rtlCol="0" anchor="t">
            <a:spAutoFit/>
          </a:bodyPr>
          <a:lstStyle/>
          <a:p>
            <a:pPr algn="r">
              <a:lnSpc>
                <a:spcPts val="14400"/>
              </a:lnSpc>
            </a:pPr>
            <a:endParaRPr lang="en-US" sz="12000" dirty="0">
              <a:solidFill>
                <a:srgbClr val="000000"/>
              </a:solidFill>
              <a:latin typeface="Montserrat Semi-Bold"/>
              <a:ea typeface="Montserrat Semi-Bold"/>
              <a:cs typeface="Montserrat Semi-Bold"/>
              <a:sym typeface="Montserrat Semi-Bold"/>
            </a:endParaRPr>
          </a:p>
        </p:txBody>
      </p:sp>
      <mc:AlternateContent xmlns:mc="http://schemas.openxmlformats.org/markup-compatibility/2006" xmlns:p14="http://schemas.microsoft.com/office/powerpoint/2010/main">
        <mc:Choice Requires="p14">
          <p:contentPart p14:bwMode="auto" r:id="rId4">
            <p14:nvContentPartPr>
              <p14:cNvPr id="15" name="Ink 14">
                <a:extLst>
                  <a:ext uri="{FF2B5EF4-FFF2-40B4-BE49-F238E27FC236}">
                    <a16:creationId xmlns:a16="http://schemas.microsoft.com/office/drawing/2014/main" id="{CF96CD82-D744-66BB-739D-A30F0EFD8E46}"/>
                  </a:ext>
                </a:extLst>
              </p14:cNvPr>
              <p14:cNvContentPartPr/>
              <p14:nvPr/>
            </p14:nvContentPartPr>
            <p14:xfrm>
              <a:off x="14455823" y="5935863"/>
              <a:ext cx="360" cy="360"/>
            </p14:xfrm>
          </p:contentPart>
        </mc:Choice>
        <mc:Fallback xmlns="">
          <p:pic>
            <p:nvPicPr>
              <p:cNvPr id="15" name="Ink 14">
                <a:extLst>
                  <a:ext uri="{FF2B5EF4-FFF2-40B4-BE49-F238E27FC236}">
                    <a16:creationId xmlns:a16="http://schemas.microsoft.com/office/drawing/2014/main" id="{CF96CD82-D744-66BB-739D-A30F0EFD8E46}"/>
                  </a:ext>
                </a:extLst>
              </p:cNvPr>
              <p:cNvPicPr/>
              <p:nvPr/>
            </p:nvPicPr>
            <p:blipFill>
              <a:blip r:embed="rId5"/>
              <a:stretch>
                <a:fillRect/>
              </a:stretch>
            </p:blipFill>
            <p:spPr>
              <a:xfrm>
                <a:off x="14449703" y="5929743"/>
                <a:ext cx="12600" cy="12600"/>
              </a:xfrm>
              <a:prstGeom prst="rect">
                <a:avLst/>
              </a:prstGeom>
            </p:spPr>
          </p:pic>
        </mc:Fallback>
      </mc:AlternateContent>
      <p:pic>
        <p:nvPicPr>
          <p:cNvPr id="17" name="Picture 16">
            <a:extLst>
              <a:ext uri="{FF2B5EF4-FFF2-40B4-BE49-F238E27FC236}">
                <a16:creationId xmlns:a16="http://schemas.microsoft.com/office/drawing/2014/main" id="{1D174535-5F9B-AD6C-D0BE-9F0D5FE9F5F7}"/>
              </a:ext>
            </a:extLst>
          </p:cNvPr>
          <p:cNvPicPr>
            <a:picLocks noChangeAspect="1"/>
          </p:cNvPicPr>
          <p:nvPr/>
        </p:nvPicPr>
        <p:blipFill>
          <a:blip r:embed="rId6"/>
          <a:stretch>
            <a:fillRect/>
          </a:stretch>
        </p:blipFill>
        <p:spPr>
          <a:xfrm>
            <a:off x="413716" y="595083"/>
            <a:ext cx="16704416" cy="9730017"/>
          </a:xfrm>
          <a:prstGeom prst="rect">
            <a:avLst/>
          </a:prstGeom>
        </p:spPr>
      </p:pic>
      <p:sp>
        <p:nvSpPr>
          <p:cNvPr id="2" name="TextBox 6">
            <a:extLst>
              <a:ext uri="{FF2B5EF4-FFF2-40B4-BE49-F238E27FC236}">
                <a16:creationId xmlns:a16="http://schemas.microsoft.com/office/drawing/2014/main" id="{3186009F-0809-EB89-CE86-E2CA29E645A2}"/>
              </a:ext>
            </a:extLst>
          </p:cNvPr>
          <p:cNvSpPr txBox="1"/>
          <p:nvPr/>
        </p:nvSpPr>
        <p:spPr>
          <a:xfrm>
            <a:off x="5943600" y="437401"/>
            <a:ext cx="13868400" cy="923330"/>
          </a:xfrm>
          <a:prstGeom prst="rect">
            <a:avLst/>
          </a:prstGeom>
        </p:spPr>
        <p:txBody>
          <a:bodyPr wrap="square" lIns="0" tIns="0" rIns="0" bIns="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6000" b="1" i="0"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Hate Crimes - How it Starts</a:t>
            </a:r>
          </a:p>
        </p:txBody>
      </p:sp>
    </p:spTree>
    <p:custDataLst>
      <p:tags r:id="rId1"/>
    </p:custDataLst>
    <p:extLst>
      <p:ext uri="{BB962C8B-B14F-4D97-AF65-F5344CB8AC3E}">
        <p14:creationId xmlns:p14="http://schemas.microsoft.com/office/powerpoint/2010/main" val="610694849"/>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EAE3D6"/>
        </a:solidFill>
        <a:effectLst/>
      </p:bgPr>
    </p:bg>
    <p:spTree>
      <p:nvGrpSpPr>
        <p:cNvPr id="1" name=""/>
        <p:cNvGrpSpPr/>
        <p:nvPr/>
      </p:nvGrpSpPr>
      <p:grpSpPr>
        <a:xfrm>
          <a:off x="0" y="0"/>
          <a:ext cx="0" cy="0"/>
          <a:chOff x="0" y="0"/>
          <a:chExt cx="0" cy="0"/>
        </a:xfrm>
      </p:grpSpPr>
      <p:sp>
        <p:nvSpPr>
          <p:cNvPr id="8" name="TextBox 8"/>
          <p:cNvSpPr txBox="1"/>
          <p:nvPr/>
        </p:nvSpPr>
        <p:spPr>
          <a:xfrm>
            <a:off x="426737" y="785217"/>
            <a:ext cx="17495503" cy="1538883"/>
          </a:xfrm>
          <a:prstGeom prst="rect">
            <a:avLst/>
          </a:prstGeom>
        </p:spPr>
        <p:txBody>
          <a:bodyPr wrap="square" lIns="0" tIns="0" rIns="0" bIns="0" rtlCol="0" anchor="t">
            <a:spAutoFit/>
          </a:bodyPr>
          <a:lstStyle/>
          <a:p>
            <a:r>
              <a:rPr lang="en-US" sz="6000" b="1" dirty="0">
                <a:latin typeface="Arial" panose="020B0604020202020204" pitchFamily="34" charset="0"/>
                <a:ea typeface="Montserrat Semi-Bold"/>
                <a:cs typeface="Arial" panose="020B0604020202020204" pitchFamily="34" charset="0"/>
                <a:sym typeface="Montserrat Semi-Bold"/>
              </a:rPr>
              <a:t>Offenders – </a:t>
            </a:r>
            <a:r>
              <a:rPr lang="en-US" sz="4000" b="1" dirty="0">
                <a:latin typeface="Arial" panose="020B0604020202020204" pitchFamily="34" charset="0"/>
                <a:ea typeface="Montserrat Semi-Bold"/>
                <a:cs typeface="Arial" panose="020B0604020202020204" pitchFamily="34" charset="0"/>
                <a:sym typeface="Montserrat Semi-Bold"/>
              </a:rPr>
              <a:t>Understanding and Recognizing Specific Offender Types Can Help Identify Motivation for Committing Hate Crimes. </a:t>
            </a:r>
          </a:p>
        </p:txBody>
      </p:sp>
      <p:pic>
        <p:nvPicPr>
          <p:cNvPr id="12" name="Picture 11">
            <a:extLst>
              <a:ext uri="{FF2B5EF4-FFF2-40B4-BE49-F238E27FC236}">
                <a16:creationId xmlns:a16="http://schemas.microsoft.com/office/drawing/2014/main" id="{C6B9C66D-C8BC-11FD-E563-5AE537C141E3}"/>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2057400" y="6097845"/>
            <a:ext cx="4694490" cy="3516336"/>
          </a:xfrm>
          <a:prstGeom prst="rect">
            <a:avLst/>
          </a:prstGeom>
        </p:spPr>
      </p:pic>
      <p:sp>
        <p:nvSpPr>
          <p:cNvPr id="2" name="TextBox 1">
            <a:extLst>
              <a:ext uri="{FF2B5EF4-FFF2-40B4-BE49-F238E27FC236}">
                <a16:creationId xmlns:a16="http://schemas.microsoft.com/office/drawing/2014/main" id="{EDF1AC18-E28F-284C-DBF7-9A71D1E878A0}"/>
              </a:ext>
            </a:extLst>
          </p:cNvPr>
          <p:cNvSpPr txBox="1"/>
          <p:nvPr/>
        </p:nvSpPr>
        <p:spPr>
          <a:xfrm>
            <a:off x="8915400" y="6210300"/>
            <a:ext cx="5178021" cy="3447098"/>
          </a:xfrm>
          <a:prstGeom prst="rect">
            <a:avLst/>
          </a:prstGeom>
          <a:noFill/>
        </p:spPr>
        <p:txBody>
          <a:bodyPr wrap="none" rtlCol="0">
            <a:spAutoFit/>
          </a:bodyPr>
          <a:lstStyle/>
          <a:p>
            <a:pPr marL="285750" indent="-285750">
              <a:buFont typeface="Arial" panose="020B0604020202020204" pitchFamily="34" charset="0"/>
              <a:buChar char="•"/>
            </a:pPr>
            <a:r>
              <a:rPr lang="en-US" sz="4000" dirty="0">
                <a:latin typeface="Arial" panose="020B0604020202020204" pitchFamily="34" charset="0"/>
                <a:cs typeface="Arial" panose="020B0604020202020204" pitchFamily="34" charset="0"/>
              </a:rPr>
              <a:t>Thrill seekers</a:t>
            </a:r>
          </a:p>
          <a:p>
            <a:pPr marL="285750" indent="-285750">
              <a:buFont typeface="Arial" panose="020B0604020202020204" pitchFamily="34" charset="0"/>
              <a:buChar char="•"/>
            </a:pPr>
            <a:r>
              <a:rPr lang="en-US" sz="4000" dirty="0">
                <a:latin typeface="Arial" panose="020B0604020202020204" pitchFamily="34" charset="0"/>
                <a:cs typeface="Arial" panose="020B0604020202020204" pitchFamily="34" charset="0"/>
              </a:rPr>
              <a:t>Reactive / Defensive</a:t>
            </a:r>
          </a:p>
          <a:p>
            <a:pPr marL="285750" indent="-285750">
              <a:buFont typeface="Arial" panose="020B0604020202020204" pitchFamily="34" charset="0"/>
              <a:buChar char="•"/>
            </a:pPr>
            <a:r>
              <a:rPr lang="en-US" sz="4000" dirty="0">
                <a:latin typeface="Arial" panose="020B0604020202020204" pitchFamily="34" charset="0"/>
                <a:cs typeface="Arial" panose="020B0604020202020204" pitchFamily="34" charset="0"/>
              </a:rPr>
              <a:t>Retaliatory</a:t>
            </a:r>
          </a:p>
          <a:p>
            <a:pPr marL="285750" indent="-285750">
              <a:buFont typeface="Arial" panose="020B0604020202020204" pitchFamily="34" charset="0"/>
              <a:buChar char="•"/>
            </a:pPr>
            <a:r>
              <a:rPr lang="en-US" sz="4000" dirty="0">
                <a:latin typeface="Arial" panose="020B0604020202020204" pitchFamily="34" charset="0"/>
                <a:cs typeface="Arial" panose="020B0604020202020204" pitchFamily="34" charset="0"/>
              </a:rPr>
              <a:t>Mission</a:t>
            </a:r>
          </a:p>
          <a:p>
            <a:pPr marL="285750" indent="-285750">
              <a:buFont typeface="Arial" panose="020B0604020202020204" pitchFamily="34" charset="0"/>
              <a:buChar char="•"/>
            </a:pPr>
            <a:r>
              <a:rPr lang="en-US" sz="4000" dirty="0">
                <a:latin typeface="Arial" panose="020B0604020202020204" pitchFamily="34" charset="0"/>
                <a:cs typeface="Arial" panose="020B0604020202020204" pitchFamily="34" charset="0"/>
              </a:rPr>
              <a:t>Bias peripheral</a:t>
            </a:r>
          </a:p>
          <a:p>
            <a:pPr marL="285750" indent="-285750">
              <a:buFont typeface="Arial" panose="020B0604020202020204" pitchFamily="34" charset="0"/>
              <a:buChar char="•"/>
            </a:pPr>
            <a:endParaRPr lang="en-US" dirty="0"/>
          </a:p>
        </p:txBody>
      </p:sp>
      <p:sp>
        <p:nvSpPr>
          <p:cNvPr id="3" name="TextBox 2">
            <a:extLst>
              <a:ext uri="{FF2B5EF4-FFF2-40B4-BE49-F238E27FC236}">
                <a16:creationId xmlns:a16="http://schemas.microsoft.com/office/drawing/2014/main" id="{6A8CBD5E-E984-4B34-4134-123B79F3B804}"/>
              </a:ext>
            </a:extLst>
          </p:cNvPr>
          <p:cNvSpPr txBox="1"/>
          <p:nvPr/>
        </p:nvSpPr>
        <p:spPr>
          <a:xfrm>
            <a:off x="1066800" y="2741355"/>
            <a:ext cx="7025641" cy="3046988"/>
          </a:xfrm>
          <a:prstGeom prst="rect">
            <a:avLst/>
          </a:prstGeom>
          <a:noFill/>
        </p:spPr>
        <p:txBody>
          <a:bodyPr wrap="square" rtlCol="0">
            <a:spAutoFit/>
          </a:bodyPr>
          <a:lstStyle/>
          <a:p>
            <a:r>
              <a:rPr lang="en-US" sz="3200" dirty="0">
                <a:latin typeface="Arial" panose="020B0604020202020204" pitchFamily="34" charset="0"/>
                <a:cs typeface="Arial" panose="020B0604020202020204" pitchFamily="34" charset="0"/>
              </a:rPr>
              <a:t>Hate crimes are more likely than other crimes to involve strangers, multiple offenders, and to occur in public places. Most hate crime offenders are young white men with no criminal record. </a:t>
            </a:r>
          </a:p>
        </p:txBody>
      </p:sp>
      <p:sp>
        <p:nvSpPr>
          <p:cNvPr id="4" name="TextBox 3">
            <a:extLst>
              <a:ext uri="{FF2B5EF4-FFF2-40B4-BE49-F238E27FC236}">
                <a16:creationId xmlns:a16="http://schemas.microsoft.com/office/drawing/2014/main" id="{A3D23B32-2289-ABCF-050E-B5FA2EDDCFF4}"/>
              </a:ext>
            </a:extLst>
          </p:cNvPr>
          <p:cNvSpPr txBox="1"/>
          <p:nvPr/>
        </p:nvSpPr>
        <p:spPr>
          <a:xfrm>
            <a:off x="8915400" y="2741355"/>
            <a:ext cx="7178040" cy="3539430"/>
          </a:xfrm>
          <a:prstGeom prst="rect">
            <a:avLst/>
          </a:prstGeom>
          <a:noFill/>
        </p:spPr>
        <p:txBody>
          <a:bodyPr wrap="square" rtlCol="0">
            <a:spAutoFit/>
          </a:bodyPr>
          <a:lstStyle/>
          <a:p>
            <a:r>
              <a:rPr lang="en-US" sz="3200" dirty="0">
                <a:latin typeface="Arial" panose="020B0604020202020204" pitchFamily="34" charset="0"/>
                <a:cs typeface="Arial" panose="020B0604020202020204" pitchFamily="34" charset="0"/>
              </a:rPr>
              <a:t>Offenders are known to select victims who visually stand out (e.g., unique attire associated with lifestyle or religious affiliation) and are thought to be more vulnerable because they would not fight back or report the crime. </a:t>
            </a:r>
          </a:p>
        </p:txBody>
      </p:sp>
    </p:spTree>
    <p:custDataLst>
      <p:tags r:id="rId1"/>
    </p:custData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8F806E"/>
        </a:solidFill>
        <a:effectLst/>
      </p:bgPr>
    </p:bg>
    <p:spTree>
      <p:nvGrpSpPr>
        <p:cNvPr id="1" name="">
          <a:extLst>
            <a:ext uri="{FF2B5EF4-FFF2-40B4-BE49-F238E27FC236}">
              <a16:creationId xmlns:a16="http://schemas.microsoft.com/office/drawing/2014/main" id="{45359A4A-7A7E-0E97-9E56-EC0A169AAAFB}"/>
            </a:ext>
          </a:extLst>
        </p:cNvPr>
        <p:cNvGrpSpPr/>
        <p:nvPr/>
      </p:nvGrpSpPr>
      <p:grpSpPr>
        <a:xfrm>
          <a:off x="0" y="0"/>
          <a:ext cx="0" cy="0"/>
          <a:chOff x="0" y="0"/>
          <a:chExt cx="0" cy="0"/>
        </a:xfrm>
      </p:grpSpPr>
      <p:sp>
        <p:nvSpPr>
          <p:cNvPr id="4" name="TextBox 4">
            <a:extLst>
              <a:ext uri="{FF2B5EF4-FFF2-40B4-BE49-F238E27FC236}">
                <a16:creationId xmlns:a16="http://schemas.microsoft.com/office/drawing/2014/main" id="{62D8F291-29E0-D64B-D8AF-BE6BD7284024}"/>
              </a:ext>
            </a:extLst>
          </p:cNvPr>
          <p:cNvSpPr txBox="1"/>
          <p:nvPr/>
        </p:nvSpPr>
        <p:spPr>
          <a:xfrm>
            <a:off x="1028700" y="860359"/>
            <a:ext cx="10477500" cy="2133148"/>
          </a:xfrm>
          <a:prstGeom prst="rect">
            <a:avLst/>
          </a:prstGeom>
        </p:spPr>
        <p:txBody>
          <a:bodyPr lIns="0" tIns="0" rIns="0" bIns="0" rtlCol="0" anchor="t">
            <a:spAutoFit/>
          </a:bodyPr>
          <a:lstStyle/>
          <a:p>
            <a:pPr algn="l">
              <a:lnSpc>
                <a:spcPts val="8640"/>
              </a:lnSpc>
            </a:pPr>
            <a:r>
              <a:rPr lang="en-US" sz="6000" b="1" dirty="0">
                <a:solidFill>
                  <a:srgbClr val="FFFFFF"/>
                </a:solidFill>
                <a:latin typeface="Arial" panose="020B0604020202020204" pitchFamily="34" charset="0"/>
                <a:ea typeface="Montserrat Semi-Bold"/>
                <a:cs typeface="Arial" panose="020B0604020202020204" pitchFamily="34" charset="0"/>
                <a:sym typeface="Montserrat Semi-Bold"/>
              </a:rPr>
              <a:t>Thrill Seekers</a:t>
            </a:r>
          </a:p>
          <a:p>
            <a:pPr algn="l">
              <a:lnSpc>
                <a:spcPts val="8640"/>
              </a:lnSpc>
            </a:pPr>
            <a:endParaRPr lang="en-US" sz="6000" b="1" dirty="0">
              <a:solidFill>
                <a:srgbClr val="FFFFFF"/>
              </a:solidFill>
              <a:ea typeface="Montserrat Semi-Bold"/>
              <a:cs typeface="Montserrat Semi-Bold"/>
              <a:sym typeface="Montserrat Semi-Bold"/>
            </a:endParaRPr>
          </a:p>
        </p:txBody>
      </p:sp>
      <p:sp>
        <p:nvSpPr>
          <p:cNvPr id="13" name="TextBox 12">
            <a:extLst>
              <a:ext uri="{FF2B5EF4-FFF2-40B4-BE49-F238E27FC236}">
                <a16:creationId xmlns:a16="http://schemas.microsoft.com/office/drawing/2014/main" id="{0F9E3264-6092-2832-4DCC-34F754E0B533}"/>
              </a:ext>
            </a:extLst>
          </p:cNvPr>
          <p:cNvSpPr txBox="1"/>
          <p:nvPr/>
        </p:nvSpPr>
        <p:spPr>
          <a:xfrm>
            <a:off x="1191882" y="2095500"/>
            <a:ext cx="13514718" cy="6986528"/>
          </a:xfrm>
          <a:prstGeom prst="rect">
            <a:avLst/>
          </a:prstGeom>
          <a:noFill/>
        </p:spPr>
        <p:txBody>
          <a:bodyPr wrap="square">
            <a:spAutoFit/>
          </a:bodyPr>
          <a:lstStyle/>
          <a:p>
            <a:pPr marL="457200" indent="-457200">
              <a:buFont typeface="Arial" panose="020B0604020202020204" pitchFamily="34" charset="0"/>
              <a:buChar char="•"/>
            </a:pPr>
            <a:r>
              <a:rPr lang="en-US" sz="3200" dirty="0">
                <a:solidFill>
                  <a:schemeClr val="bg1"/>
                </a:solidFill>
                <a:latin typeface="Arial" panose="020B0604020202020204" pitchFamily="34" charset="0"/>
                <a:cs typeface="Arial" panose="020B0604020202020204" pitchFamily="34" charset="0"/>
              </a:rPr>
              <a:t>The most common type of hate crime offender has no distinct affiliation with any organized hate group</a:t>
            </a:r>
          </a:p>
          <a:p>
            <a:pPr marL="457200" indent="-457200">
              <a:buFont typeface="Arial" panose="020B0604020202020204" pitchFamily="34" charset="0"/>
              <a:buChar char="•"/>
            </a:pPr>
            <a:r>
              <a:rPr lang="en-US" sz="3200" dirty="0">
                <a:solidFill>
                  <a:schemeClr val="bg1"/>
                </a:solidFill>
                <a:latin typeface="Arial" panose="020B0604020202020204" pitchFamily="34" charset="0"/>
                <a:cs typeface="Arial" panose="020B0604020202020204" pitchFamily="34" charset="0"/>
              </a:rPr>
              <a:t>Usually small groups of teenagers; group peer pressure and “bragging rights” provide motivation</a:t>
            </a:r>
          </a:p>
          <a:p>
            <a:pPr marL="457200" indent="-457200">
              <a:buFont typeface="Arial" panose="020B0604020202020204" pitchFamily="34" charset="0"/>
              <a:buChar char="•"/>
            </a:pPr>
            <a:r>
              <a:rPr lang="en-US" sz="3200" dirty="0">
                <a:solidFill>
                  <a:schemeClr val="bg1"/>
                </a:solidFill>
                <a:latin typeface="Arial" panose="020B0604020202020204" pitchFamily="34" charset="0"/>
                <a:cs typeface="Arial" panose="020B0604020202020204" pitchFamily="34" charset="0"/>
              </a:rPr>
              <a:t>Participation may be limited to a specific aspect of the crime to avoid or deny accountability</a:t>
            </a:r>
          </a:p>
          <a:p>
            <a:pPr marL="457200" indent="-457200">
              <a:buFont typeface="Arial" panose="020B0604020202020204" pitchFamily="34" charset="0"/>
              <a:buChar char="•"/>
            </a:pPr>
            <a:r>
              <a:rPr lang="en-US" sz="3200" dirty="0">
                <a:solidFill>
                  <a:schemeClr val="bg1"/>
                </a:solidFill>
                <a:latin typeface="Arial" panose="020B0604020202020204" pitchFamily="34" charset="0"/>
                <a:cs typeface="Arial" panose="020B0604020202020204" pitchFamily="34" charset="0"/>
              </a:rPr>
              <a:t>Hatred of the victim is relatively superficial. Victims are chosen randomly from any protected class deemed inferior, but the most common victim is targeted because of sexual orientation</a:t>
            </a:r>
          </a:p>
          <a:p>
            <a:pPr marL="457200" indent="-457200">
              <a:buFont typeface="Arial" panose="020B0604020202020204" pitchFamily="34" charset="0"/>
              <a:buChar char="•"/>
            </a:pPr>
            <a:r>
              <a:rPr lang="en-US" sz="3200" dirty="0">
                <a:solidFill>
                  <a:schemeClr val="bg1"/>
                </a:solidFill>
                <a:latin typeface="Arial" panose="020B0604020202020204" pitchFamily="34" charset="0"/>
                <a:cs typeface="Arial" panose="020B0604020202020204" pitchFamily="34" charset="0"/>
              </a:rPr>
              <a:t>Vandalism, threats, and assaults are their most common crimes</a:t>
            </a:r>
          </a:p>
          <a:p>
            <a:pPr marL="457200" indent="-457200">
              <a:buFont typeface="Arial" panose="020B0604020202020204" pitchFamily="34" charset="0"/>
              <a:buChar char="•"/>
            </a:pPr>
            <a:r>
              <a:rPr lang="en-US" sz="3200" dirty="0">
                <a:solidFill>
                  <a:schemeClr val="bg1"/>
                </a:solidFill>
                <a:latin typeface="Arial" panose="020B0604020202020204" pitchFamily="34" charset="0"/>
                <a:cs typeface="Arial" panose="020B0604020202020204" pitchFamily="34" charset="0"/>
              </a:rPr>
              <a:t>Offenses tend to occur in public locations (e.g., parks, streets and outside of the offender’s turf)</a:t>
            </a:r>
          </a:p>
          <a:p>
            <a:pPr marL="457200" indent="-457200">
              <a:buFont typeface="Arial" panose="020B0604020202020204" pitchFamily="34" charset="0"/>
              <a:buChar char="•"/>
            </a:pPr>
            <a:r>
              <a:rPr lang="en-US" sz="3200" dirty="0">
                <a:solidFill>
                  <a:schemeClr val="bg1"/>
                </a:solidFill>
                <a:latin typeface="Arial" panose="020B0604020202020204" pitchFamily="34" charset="0"/>
                <a:cs typeface="Arial" panose="020B0604020202020204" pitchFamily="34" charset="0"/>
              </a:rPr>
              <a:t>Offenders may be deterred from repeating the crimes if there is a strong societal response condemning the behavior</a:t>
            </a:r>
          </a:p>
        </p:txBody>
      </p:sp>
    </p:spTree>
    <p:custDataLst>
      <p:tags r:id="rId1"/>
    </p:custDataLst>
    <p:extLst>
      <p:ext uri="{BB962C8B-B14F-4D97-AF65-F5344CB8AC3E}">
        <p14:creationId xmlns:p14="http://schemas.microsoft.com/office/powerpoint/2010/main" val="4231593068"/>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314964"/>
        </a:solidFill>
        <a:effectLst/>
      </p:bgPr>
    </p:bg>
    <p:spTree>
      <p:nvGrpSpPr>
        <p:cNvPr id="1" name="">
          <a:extLst>
            <a:ext uri="{FF2B5EF4-FFF2-40B4-BE49-F238E27FC236}">
              <a16:creationId xmlns:a16="http://schemas.microsoft.com/office/drawing/2014/main" id="{089C0298-2997-9C18-9F0B-322976818E4F}"/>
            </a:ext>
          </a:extLst>
        </p:cNvPr>
        <p:cNvGrpSpPr/>
        <p:nvPr/>
      </p:nvGrpSpPr>
      <p:grpSpPr>
        <a:xfrm>
          <a:off x="0" y="0"/>
          <a:ext cx="0" cy="0"/>
          <a:chOff x="0" y="0"/>
          <a:chExt cx="0" cy="0"/>
        </a:xfrm>
      </p:grpSpPr>
      <p:sp>
        <p:nvSpPr>
          <p:cNvPr id="4" name="TextBox 4">
            <a:extLst>
              <a:ext uri="{FF2B5EF4-FFF2-40B4-BE49-F238E27FC236}">
                <a16:creationId xmlns:a16="http://schemas.microsoft.com/office/drawing/2014/main" id="{96E49F0A-1ADE-DD45-D707-33398BE919DB}"/>
              </a:ext>
            </a:extLst>
          </p:cNvPr>
          <p:cNvSpPr txBox="1"/>
          <p:nvPr/>
        </p:nvSpPr>
        <p:spPr>
          <a:xfrm>
            <a:off x="1028700" y="860359"/>
            <a:ext cx="10477500" cy="2133148"/>
          </a:xfrm>
          <a:prstGeom prst="rect">
            <a:avLst/>
          </a:prstGeom>
        </p:spPr>
        <p:txBody>
          <a:bodyPr lIns="0" tIns="0" rIns="0" bIns="0" rtlCol="0" anchor="t">
            <a:spAutoFit/>
          </a:bodyPr>
          <a:lstStyle/>
          <a:p>
            <a:pPr algn="l">
              <a:lnSpc>
                <a:spcPts val="8640"/>
              </a:lnSpc>
            </a:pPr>
            <a:r>
              <a:rPr lang="en-US" sz="6000" b="1" dirty="0">
                <a:solidFill>
                  <a:schemeClr val="bg1"/>
                </a:solidFill>
                <a:latin typeface="Arial" panose="020B0604020202020204" pitchFamily="34" charset="0"/>
                <a:ea typeface="Montserrat Semi-Bold"/>
                <a:cs typeface="Arial" panose="020B0604020202020204" pitchFamily="34" charset="0"/>
                <a:sym typeface="Montserrat Semi-Bold"/>
              </a:rPr>
              <a:t>Reactive / Defensive</a:t>
            </a:r>
          </a:p>
          <a:p>
            <a:pPr algn="l">
              <a:lnSpc>
                <a:spcPts val="8640"/>
              </a:lnSpc>
            </a:pPr>
            <a:endParaRPr lang="en-US" sz="6000" b="1" dirty="0">
              <a:solidFill>
                <a:srgbClr val="FFFFFF"/>
              </a:solidFill>
              <a:ea typeface="Montserrat Semi-Bold"/>
              <a:cs typeface="Montserrat Semi-Bold"/>
              <a:sym typeface="Montserrat Semi-Bold"/>
            </a:endParaRPr>
          </a:p>
        </p:txBody>
      </p:sp>
      <p:sp>
        <p:nvSpPr>
          <p:cNvPr id="13" name="TextBox 12">
            <a:extLst>
              <a:ext uri="{FF2B5EF4-FFF2-40B4-BE49-F238E27FC236}">
                <a16:creationId xmlns:a16="http://schemas.microsoft.com/office/drawing/2014/main" id="{B15C75D9-7966-F304-53D8-F68EF841B7C8}"/>
              </a:ext>
            </a:extLst>
          </p:cNvPr>
          <p:cNvSpPr txBox="1"/>
          <p:nvPr/>
        </p:nvSpPr>
        <p:spPr>
          <a:xfrm>
            <a:off x="1191882" y="2095500"/>
            <a:ext cx="13514718" cy="6001643"/>
          </a:xfrm>
          <a:prstGeom prst="rect">
            <a:avLst/>
          </a:prstGeom>
          <a:noFill/>
        </p:spPr>
        <p:txBody>
          <a:bodyPr wrap="square">
            <a:spAutoFit/>
          </a:bodyPr>
          <a:lstStyle/>
          <a:p>
            <a:pPr marL="457200" indent="-457200">
              <a:buFont typeface="Arial" panose="020B0604020202020204" pitchFamily="34" charset="0"/>
              <a:buChar char="•"/>
            </a:pPr>
            <a:r>
              <a:rPr lang="en-US" sz="3200" dirty="0">
                <a:solidFill>
                  <a:schemeClr val="bg1"/>
                </a:solidFill>
                <a:latin typeface="Arial" panose="020B0604020202020204" pitchFamily="34" charset="0"/>
                <a:cs typeface="Arial" panose="020B0604020202020204" pitchFamily="34" charset="0"/>
              </a:rPr>
              <a:t>A primary reason for bias is a sense of entitlement regarding their rights, employment, privileges, or way of life that does not extend to the victim</a:t>
            </a:r>
          </a:p>
          <a:p>
            <a:pPr marL="457200" indent="-457200">
              <a:buFont typeface="Arial" panose="020B0604020202020204" pitchFamily="34" charset="0"/>
              <a:buChar char="•"/>
            </a:pPr>
            <a:r>
              <a:rPr lang="en-US" sz="3200" dirty="0">
                <a:solidFill>
                  <a:schemeClr val="bg1"/>
                </a:solidFill>
                <a:latin typeface="Arial" panose="020B0604020202020204" pitchFamily="34" charset="0"/>
                <a:cs typeface="Arial" panose="020B0604020202020204" pitchFamily="34" charset="0"/>
              </a:rPr>
              <a:t>Uses fear and intimidation to “send a message” that will repel “outsiders” who pose a threat; people of color are the most common group targeted.</a:t>
            </a:r>
          </a:p>
          <a:p>
            <a:pPr marL="457200" indent="-457200">
              <a:buFont typeface="Arial" panose="020B0604020202020204" pitchFamily="34" charset="0"/>
              <a:buChar char="•"/>
            </a:pPr>
            <a:r>
              <a:rPr lang="en-US" sz="3200" dirty="0">
                <a:solidFill>
                  <a:schemeClr val="bg1"/>
                </a:solidFill>
                <a:latin typeface="Arial" panose="020B0604020202020204" pitchFamily="34" charset="0"/>
                <a:cs typeface="Arial" panose="020B0604020202020204" pitchFamily="34" charset="0"/>
              </a:rPr>
              <a:t>Specifically seeks out victims of the targeted group they believe is encroaching upon their neighborhood; crimes are usually committed in the offender’s neighborhood or place of employment</a:t>
            </a:r>
          </a:p>
          <a:p>
            <a:pPr marL="457200" indent="-457200">
              <a:buFont typeface="Arial" panose="020B0604020202020204" pitchFamily="34" charset="0"/>
              <a:buChar char="•"/>
            </a:pPr>
            <a:r>
              <a:rPr lang="en-US" sz="3200" dirty="0">
                <a:solidFill>
                  <a:schemeClr val="bg1"/>
                </a:solidFill>
                <a:latin typeface="Arial" panose="020B0604020202020204" pitchFamily="34" charset="0"/>
                <a:cs typeface="Arial" panose="020B0604020202020204" pitchFamily="34" charset="0"/>
              </a:rPr>
              <a:t>Feel little if any guilt; believe their conduct and crimes are a justifiable response to perceived threat, generally with no prior history of criminal behavior, explicit bias, or association with an organized group</a:t>
            </a:r>
          </a:p>
        </p:txBody>
      </p:sp>
    </p:spTree>
    <p:custDataLst>
      <p:tags r:id="rId1"/>
    </p:custDataLst>
    <p:extLst>
      <p:ext uri="{BB962C8B-B14F-4D97-AF65-F5344CB8AC3E}">
        <p14:creationId xmlns:p14="http://schemas.microsoft.com/office/powerpoint/2010/main" val="4164033799"/>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EAE3D6"/>
        </a:solidFill>
        <a:effectLst/>
      </p:bgPr>
    </p:bg>
    <p:spTree>
      <p:nvGrpSpPr>
        <p:cNvPr id="1" name="">
          <a:extLst>
            <a:ext uri="{FF2B5EF4-FFF2-40B4-BE49-F238E27FC236}">
              <a16:creationId xmlns:a16="http://schemas.microsoft.com/office/drawing/2014/main" id="{827BF634-88A2-0D74-D588-050E6919057B}"/>
            </a:ext>
          </a:extLst>
        </p:cNvPr>
        <p:cNvGrpSpPr/>
        <p:nvPr/>
      </p:nvGrpSpPr>
      <p:grpSpPr>
        <a:xfrm>
          <a:off x="0" y="0"/>
          <a:ext cx="0" cy="0"/>
          <a:chOff x="0" y="0"/>
          <a:chExt cx="0" cy="0"/>
        </a:xfrm>
      </p:grpSpPr>
      <p:sp>
        <p:nvSpPr>
          <p:cNvPr id="4" name="TextBox 4">
            <a:extLst>
              <a:ext uri="{FF2B5EF4-FFF2-40B4-BE49-F238E27FC236}">
                <a16:creationId xmlns:a16="http://schemas.microsoft.com/office/drawing/2014/main" id="{05706427-8C6D-26F9-1B43-2A1425526986}"/>
              </a:ext>
            </a:extLst>
          </p:cNvPr>
          <p:cNvSpPr txBox="1"/>
          <p:nvPr/>
        </p:nvSpPr>
        <p:spPr>
          <a:xfrm>
            <a:off x="1028700" y="860359"/>
            <a:ext cx="10477500" cy="2133148"/>
          </a:xfrm>
          <a:prstGeom prst="rect">
            <a:avLst/>
          </a:prstGeom>
        </p:spPr>
        <p:txBody>
          <a:bodyPr lIns="0" tIns="0" rIns="0" bIns="0" rtlCol="0" anchor="t">
            <a:spAutoFit/>
          </a:bodyPr>
          <a:lstStyle/>
          <a:p>
            <a:pPr algn="l">
              <a:lnSpc>
                <a:spcPts val="8640"/>
              </a:lnSpc>
            </a:pPr>
            <a:r>
              <a:rPr lang="en-US" sz="6000" b="1" dirty="0">
                <a:latin typeface="Arial" panose="020B0604020202020204" pitchFamily="34" charset="0"/>
                <a:ea typeface="Montserrat Semi-Bold"/>
                <a:cs typeface="Arial" panose="020B0604020202020204" pitchFamily="34" charset="0"/>
                <a:sym typeface="Montserrat Semi-Bold"/>
              </a:rPr>
              <a:t>Retaliatory</a:t>
            </a:r>
          </a:p>
          <a:p>
            <a:pPr algn="l">
              <a:lnSpc>
                <a:spcPts val="8640"/>
              </a:lnSpc>
            </a:pPr>
            <a:endParaRPr lang="en-US" sz="6000" b="1" dirty="0">
              <a:solidFill>
                <a:srgbClr val="FFFFFF"/>
              </a:solidFill>
              <a:ea typeface="Montserrat Semi-Bold"/>
              <a:cs typeface="Montserrat Semi-Bold"/>
              <a:sym typeface="Montserrat Semi-Bold"/>
            </a:endParaRPr>
          </a:p>
        </p:txBody>
      </p:sp>
      <p:sp>
        <p:nvSpPr>
          <p:cNvPr id="13" name="TextBox 12">
            <a:extLst>
              <a:ext uri="{FF2B5EF4-FFF2-40B4-BE49-F238E27FC236}">
                <a16:creationId xmlns:a16="http://schemas.microsoft.com/office/drawing/2014/main" id="{FB415A64-D4AD-12F2-9934-8EFD1CDD0429}"/>
              </a:ext>
            </a:extLst>
          </p:cNvPr>
          <p:cNvSpPr txBox="1"/>
          <p:nvPr/>
        </p:nvSpPr>
        <p:spPr>
          <a:xfrm>
            <a:off x="1191882" y="2095500"/>
            <a:ext cx="13514718" cy="4031873"/>
          </a:xfrm>
          <a:prstGeom prst="rect">
            <a:avLst/>
          </a:prstGeom>
          <a:noFill/>
        </p:spPr>
        <p:txBody>
          <a:bodyPr wrap="square">
            <a:spAutoFit/>
          </a:bodyPr>
          <a:lstStyle/>
          <a:p>
            <a:pPr marL="457200" indent="-457200">
              <a:buFont typeface="Arial" panose="020B0604020202020204" pitchFamily="34" charset="0"/>
              <a:buChar char="•"/>
            </a:pPr>
            <a:r>
              <a:rPr lang="en-US" sz="3200" dirty="0">
                <a:latin typeface="Arial" panose="020B0604020202020204" pitchFamily="34" charset="0"/>
                <a:cs typeface="Arial" panose="020B0604020202020204" pitchFamily="34" charset="0"/>
              </a:rPr>
              <a:t>They want to “get even” for a previous hate crime committed against members of their group. </a:t>
            </a:r>
          </a:p>
          <a:p>
            <a:pPr marL="457200" indent="-457200">
              <a:buFont typeface="Arial" panose="020B0604020202020204" pitchFamily="34" charset="0"/>
              <a:buChar char="•"/>
            </a:pPr>
            <a:r>
              <a:rPr lang="en-US" sz="3200" dirty="0">
                <a:latin typeface="Arial" panose="020B0604020202020204" pitchFamily="34" charset="0"/>
                <a:cs typeface="Arial" panose="020B0604020202020204" pitchFamily="34" charset="0"/>
              </a:rPr>
              <a:t>Thus, retaliatory offenders commit hate crimes as revenge against the person or group who allegedly committed the initial hate crime</a:t>
            </a:r>
          </a:p>
          <a:p>
            <a:pPr marL="457200" indent="-457200">
              <a:buFont typeface="Arial" panose="020B0604020202020204" pitchFamily="34" charset="0"/>
              <a:buChar char="•"/>
            </a:pPr>
            <a:r>
              <a:rPr lang="en-US" sz="3200" dirty="0">
                <a:latin typeface="Arial" panose="020B0604020202020204" pitchFamily="34" charset="0"/>
                <a:cs typeface="Arial" panose="020B0604020202020204" pitchFamily="34" charset="0"/>
              </a:rPr>
              <a:t>Retaliatory hate crimes can create tensions that undermine public safety and community cohesion</a:t>
            </a:r>
          </a:p>
          <a:p>
            <a:pPr marL="457200" indent="-457200">
              <a:buFont typeface="Arial" panose="020B0604020202020204" pitchFamily="34" charset="0"/>
              <a:buChar char="•"/>
            </a:pPr>
            <a:r>
              <a:rPr lang="en-US" sz="3200" dirty="0">
                <a:latin typeface="Arial" panose="020B0604020202020204" pitchFamily="34" charset="0"/>
                <a:cs typeface="Arial" panose="020B0604020202020204" pitchFamily="34" charset="0"/>
              </a:rPr>
              <a:t>Retaliatory offenders will seek or frequent locations where a target group is found</a:t>
            </a:r>
          </a:p>
        </p:txBody>
      </p:sp>
    </p:spTree>
    <p:custDataLst>
      <p:tags r:id="rId1"/>
    </p:custDataLst>
    <p:extLst>
      <p:ext uri="{BB962C8B-B14F-4D97-AF65-F5344CB8AC3E}">
        <p14:creationId xmlns:p14="http://schemas.microsoft.com/office/powerpoint/2010/main" val="2233536940"/>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8F806E"/>
        </a:solidFill>
        <a:effectLst/>
      </p:bgPr>
    </p:bg>
    <p:spTree>
      <p:nvGrpSpPr>
        <p:cNvPr id="1" name="">
          <a:extLst>
            <a:ext uri="{FF2B5EF4-FFF2-40B4-BE49-F238E27FC236}">
              <a16:creationId xmlns:a16="http://schemas.microsoft.com/office/drawing/2014/main" id="{6E2A096A-DDDF-D660-038A-BCACC814AF8B}"/>
            </a:ext>
          </a:extLst>
        </p:cNvPr>
        <p:cNvGrpSpPr/>
        <p:nvPr/>
      </p:nvGrpSpPr>
      <p:grpSpPr>
        <a:xfrm>
          <a:off x="0" y="0"/>
          <a:ext cx="0" cy="0"/>
          <a:chOff x="0" y="0"/>
          <a:chExt cx="0" cy="0"/>
        </a:xfrm>
      </p:grpSpPr>
      <p:sp>
        <p:nvSpPr>
          <p:cNvPr id="4" name="TextBox 4">
            <a:extLst>
              <a:ext uri="{FF2B5EF4-FFF2-40B4-BE49-F238E27FC236}">
                <a16:creationId xmlns:a16="http://schemas.microsoft.com/office/drawing/2014/main" id="{B02405D5-FDDA-BDA6-38E7-486D866AD4E6}"/>
              </a:ext>
            </a:extLst>
          </p:cNvPr>
          <p:cNvSpPr txBox="1"/>
          <p:nvPr/>
        </p:nvSpPr>
        <p:spPr>
          <a:xfrm>
            <a:off x="1028700" y="860359"/>
            <a:ext cx="10477500" cy="2133148"/>
          </a:xfrm>
          <a:prstGeom prst="rect">
            <a:avLst/>
          </a:prstGeom>
        </p:spPr>
        <p:txBody>
          <a:bodyPr lIns="0" tIns="0" rIns="0" bIns="0" rtlCol="0" anchor="t">
            <a:spAutoFit/>
          </a:bodyPr>
          <a:lstStyle/>
          <a:p>
            <a:pPr algn="l">
              <a:lnSpc>
                <a:spcPts val="8640"/>
              </a:lnSpc>
            </a:pPr>
            <a:r>
              <a:rPr lang="en-US" sz="6000" b="1" dirty="0">
                <a:solidFill>
                  <a:schemeClr val="bg1"/>
                </a:solidFill>
                <a:latin typeface="Arial" panose="020B0604020202020204" pitchFamily="34" charset="0"/>
                <a:ea typeface="Montserrat Semi-Bold"/>
                <a:cs typeface="Arial" panose="020B0604020202020204" pitchFamily="34" charset="0"/>
                <a:sym typeface="Montserrat Semi-Bold"/>
              </a:rPr>
              <a:t>Mission</a:t>
            </a:r>
          </a:p>
          <a:p>
            <a:pPr algn="l">
              <a:lnSpc>
                <a:spcPts val="8640"/>
              </a:lnSpc>
            </a:pPr>
            <a:endParaRPr lang="en-US" sz="6000" b="1" dirty="0">
              <a:solidFill>
                <a:srgbClr val="FFFFFF"/>
              </a:solidFill>
              <a:ea typeface="Montserrat Semi-Bold"/>
              <a:cs typeface="Montserrat Semi-Bold"/>
              <a:sym typeface="Montserrat Semi-Bold"/>
            </a:endParaRPr>
          </a:p>
        </p:txBody>
      </p:sp>
      <p:sp>
        <p:nvSpPr>
          <p:cNvPr id="13" name="TextBox 12">
            <a:extLst>
              <a:ext uri="{FF2B5EF4-FFF2-40B4-BE49-F238E27FC236}">
                <a16:creationId xmlns:a16="http://schemas.microsoft.com/office/drawing/2014/main" id="{156FD719-6895-7D41-BC8F-9AEDB788EC86}"/>
              </a:ext>
            </a:extLst>
          </p:cNvPr>
          <p:cNvSpPr txBox="1"/>
          <p:nvPr/>
        </p:nvSpPr>
        <p:spPr>
          <a:xfrm>
            <a:off x="1219200" y="2171700"/>
            <a:ext cx="13514718" cy="6494085"/>
          </a:xfrm>
          <a:prstGeom prst="rect">
            <a:avLst/>
          </a:prstGeom>
          <a:noFill/>
        </p:spPr>
        <p:txBody>
          <a:bodyPr wrap="square">
            <a:spAutoFit/>
          </a:bodyPr>
          <a:lstStyle/>
          <a:p>
            <a:pPr marL="457200" indent="-457200">
              <a:buFont typeface="Arial" panose="020B0604020202020204" pitchFamily="34" charset="0"/>
              <a:buChar char="•"/>
            </a:pPr>
            <a:r>
              <a:rPr lang="en-US" sz="3200" dirty="0">
                <a:solidFill>
                  <a:schemeClr val="bg1"/>
                </a:solidFill>
                <a:latin typeface="Arial" panose="020B0604020202020204" pitchFamily="34" charset="0"/>
                <a:cs typeface="Arial" panose="020B0604020202020204" pitchFamily="34" charset="0"/>
              </a:rPr>
              <a:t>This is the rarest type of hate crime offender. They may suffer from mental illness and believe targeted group members are “evil” and must be eliminated.</a:t>
            </a:r>
          </a:p>
          <a:p>
            <a:pPr marL="457200" indent="-457200">
              <a:buFont typeface="Arial" panose="020B0604020202020204" pitchFamily="34" charset="0"/>
              <a:buChar char="•"/>
            </a:pPr>
            <a:r>
              <a:rPr lang="en-US" sz="3200" dirty="0">
                <a:solidFill>
                  <a:schemeClr val="bg1"/>
                </a:solidFill>
                <a:latin typeface="Arial" panose="020B0604020202020204" pitchFamily="34" charset="0"/>
                <a:cs typeface="Arial" panose="020B0604020202020204" pitchFamily="34" charset="0"/>
              </a:rPr>
              <a:t>Mission offenders believe in “getting even” for illogical conspiracies and misfortunes caused by targeted groups. “Often psychotic, suffering from mental illness that may cause hallucinations, impaired ability to reason, and withdraw from other people.”</a:t>
            </a:r>
          </a:p>
          <a:p>
            <a:pPr marL="457200" indent="-457200">
              <a:buFont typeface="Arial" panose="020B0604020202020204" pitchFamily="34" charset="0"/>
              <a:buChar char="•"/>
            </a:pPr>
            <a:r>
              <a:rPr lang="en-US" sz="3200" dirty="0">
                <a:solidFill>
                  <a:schemeClr val="bg1"/>
                </a:solidFill>
                <a:latin typeface="Arial" panose="020B0604020202020204" pitchFamily="34" charset="0"/>
                <a:cs typeface="Arial" panose="020B0604020202020204" pitchFamily="34" charset="0"/>
              </a:rPr>
              <a:t>Mission offenders are more likely than other hate crime offenders to be members of specific hate groups or support a movement’s ideology.</a:t>
            </a:r>
          </a:p>
          <a:p>
            <a:pPr marL="457200" indent="-457200">
              <a:buFont typeface="Arial" panose="020B0604020202020204" pitchFamily="34" charset="0"/>
              <a:buChar char="•"/>
            </a:pPr>
            <a:r>
              <a:rPr lang="en-US" sz="3200" dirty="0">
                <a:solidFill>
                  <a:schemeClr val="bg1"/>
                </a:solidFill>
                <a:latin typeface="Arial" panose="020B0604020202020204" pitchFamily="34" charset="0"/>
                <a:cs typeface="Arial" panose="020B0604020202020204" pitchFamily="34" charset="0"/>
              </a:rPr>
              <a:t>They generally act alone, choose their victims deliberately, and are more likely to commit deadly attacks.</a:t>
            </a:r>
          </a:p>
          <a:p>
            <a:pPr marL="457200" indent="-457200">
              <a:buFont typeface="Arial" panose="020B0604020202020204" pitchFamily="34" charset="0"/>
              <a:buChar char="•"/>
            </a:pPr>
            <a:r>
              <a:rPr lang="en-US" sz="3200" dirty="0">
                <a:solidFill>
                  <a:schemeClr val="bg1"/>
                </a:solidFill>
                <a:latin typeface="Arial" panose="020B0604020202020204" pitchFamily="34" charset="0"/>
                <a:cs typeface="Arial" panose="020B0604020202020204" pitchFamily="34" charset="0"/>
              </a:rPr>
              <a:t>Mission offenders are more likely to commit suicide or to be killed during their attack.</a:t>
            </a:r>
          </a:p>
        </p:txBody>
      </p:sp>
    </p:spTree>
    <p:custDataLst>
      <p:tags r:id="rId1"/>
    </p:custDataLst>
    <p:extLst>
      <p:ext uri="{BB962C8B-B14F-4D97-AF65-F5344CB8AC3E}">
        <p14:creationId xmlns:p14="http://schemas.microsoft.com/office/powerpoint/2010/main" val="1584944367"/>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bg>
      <p:bgPr>
        <a:solidFill>
          <a:srgbClr val="314964"/>
        </a:solidFill>
        <a:effectLst/>
      </p:bgPr>
    </p:bg>
    <p:spTree>
      <p:nvGrpSpPr>
        <p:cNvPr id="1" name="">
          <a:extLst>
            <a:ext uri="{FF2B5EF4-FFF2-40B4-BE49-F238E27FC236}">
              <a16:creationId xmlns:a16="http://schemas.microsoft.com/office/drawing/2014/main" id="{CCE94CC4-68A1-6853-9CDF-E6F5AF4745B2}"/>
            </a:ext>
          </a:extLst>
        </p:cNvPr>
        <p:cNvGrpSpPr/>
        <p:nvPr/>
      </p:nvGrpSpPr>
      <p:grpSpPr>
        <a:xfrm>
          <a:off x="0" y="0"/>
          <a:ext cx="0" cy="0"/>
          <a:chOff x="0" y="0"/>
          <a:chExt cx="0" cy="0"/>
        </a:xfrm>
      </p:grpSpPr>
      <p:sp>
        <p:nvSpPr>
          <p:cNvPr id="4" name="TextBox 4">
            <a:extLst>
              <a:ext uri="{FF2B5EF4-FFF2-40B4-BE49-F238E27FC236}">
                <a16:creationId xmlns:a16="http://schemas.microsoft.com/office/drawing/2014/main" id="{557597D7-ACD0-9CB0-E59C-F80087D14E72}"/>
              </a:ext>
            </a:extLst>
          </p:cNvPr>
          <p:cNvSpPr txBox="1"/>
          <p:nvPr/>
        </p:nvSpPr>
        <p:spPr>
          <a:xfrm>
            <a:off x="1028700" y="860359"/>
            <a:ext cx="10477500" cy="2133148"/>
          </a:xfrm>
          <a:prstGeom prst="rect">
            <a:avLst/>
          </a:prstGeom>
        </p:spPr>
        <p:txBody>
          <a:bodyPr lIns="0" tIns="0" rIns="0" bIns="0" rtlCol="0" anchor="t">
            <a:spAutoFit/>
          </a:bodyPr>
          <a:lstStyle/>
          <a:p>
            <a:pPr algn="l">
              <a:lnSpc>
                <a:spcPts val="8640"/>
              </a:lnSpc>
            </a:pPr>
            <a:r>
              <a:rPr lang="en-US" sz="6000" b="1" dirty="0">
                <a:solidFill>
                  <a:schemeClr val="bg1"/>
                </a:solidFill>
                <a:latin typeface="Arial" panose="020B0604020202020204" pitchFamily="34" charset="0"/>
                <a:ea typeface="Montserrat Semi-Bold"/>
                <a:cs typeface="Arial" panose="020B0604020202020204" pitchFamily="34" charset="0"/>
                <a:sym typeface="Montserrat Semi-Bold"/>
              </a:rPr>
              <a:t>Bias Peripheral</a:t>
            </a:r>
          </a:p>
          <a:p>
            <a:pPr algn="l">
              <a:lnSpc>
                <a:spcPts val="8640"/>
              </a:lnSpc>
            </a:pPr>
            <a:endParaRPr lang="en-US" sz="6000" b="1" dirty="0">
              <a:solidFill>
                <a:srgbClr val="FFFFFF"/>
              </a:solidFill>
              <a:ea typeface="Montserrat Semi-Bold"/>
              <a:cs typeface="Montserrat Semi-Bold"/>
              <a:sym typeface="Montserrat Semi-Bold"/>
            </a:endParaRPr>
          </a:p>
        </p:txBody>
      </p:sp>
      <p:sp>
        <p:nvSpPr>
          <p:cNvPr id="13" name="TextBox 12">
            <a:extLst>
              <a:ext uri="{FF2B5EF4-FFF2-40B4-BE49-F238E27FC236}">
                <a16:creationId xmlns:a16="http://schemas.microsoft.com/office/drawing/2014/main" id="{18FA8794-EE0A-AB2B-E956-319FB70645BB}"/>
              </a:ext>
            </a:extLst>
          </p:cNvPr>
          <p:cNvSpPr txBox="1"/>
          <p:nvPr/>
        </p:nvSpPr>
        <p:spPr>
          <a:xfrm>
            <a:off x="1219200" y="2171700"/>
            <a:ext cx="13514718" cy="3539430"/>
          </a:xfrm>
          <a:prstGeom prst="rect">
            <a:avLst/>
          </a:prstGeom>
          <a:noFill/>
        </p:spPr>
        <p:txBody>
          <a:bodyPr wrap="square">
            <a:spAutoFit/>
          </a:bodyPr>
          <a:lstStyle/>
          <a:p>
            <a:pPr marL="457200" indent="-457200">
              <a:buFont typeface="Arial" panose="020B0604020202020204" pitchFamily="34" charset="0"/>
              <a:buChar char="•"/>
            </a:pPr>
            <a:r>
              <a:rPr lang="en-US" sz="3200" dirty="0">
                <a:solidFill>
                  <a:schemeClr val="bg1"/>
                </a:solidFill>
                <a:latin typeface="Arial" panose="020B0604020202020204" pitchFamily="34" charset="0"/>
                <a:cs typeface="Arial" panose="020B0604020202020204" pitchFamily="34" charset="0"/>
              </a:rPr>
              <a:t>Bias peripheral offenders are more likely than other offenders to act alone and commit crimes for mixed reasons, with hate appearing to be an outlying (or peripheral) reason. For example, during an argument between two people, one person attacks the other while referencing their race, religion, or other status.</a:t>
            </a:r>
          </a:p>
          <a:p>
            <a:pPr marL="457200" indent="-457200">
              <a:buFont typeface="Arial" panose="020B0604020202020204" pitchFamily="34" charset="0"/>
              <a:buChar char="•"/>
            </a:pPr>
            <a:r>
              <a:rPr lang="en-US" sz="3200" dirty="0">
                <a:solidFill>
                  <a:schemeClr val="bg1"/>
                </a:solidFill>
                <a:latin typeface="Arial" panose="020B0604020202020204" pitchFamily="34" charset="0"/>
                <a:cs typeface="Arial" panose="020B0604020202020204" pitchFamily="34" charset="0"/>
              </a:rPr>
              <a:t>Offenses can be difficult for law enforcement to classify and effectively respond to.</a:t>
            </a:r>
          </a:p>
        </p:txBody>
      </p:sp>
      <p:pic>
        <p:nvPicPr>
          <p:cNvPr id="2" name="Picture 1">
            <a:extLst>
              <a:ext uri="{FF2B5EF4-FFF2-40B4-BE49-F238E27FC236}">
                <a16:creationId xmlns:a16="http://schemas.microsoft.com/office/drawing/2014/main" id="{40BBE3B8-A794-A5B8-5499-940190DEF990}"/>
              </a:ext>
            </a:extLst>
          </p:cNvPr>
          <p:cNvPicPr>
            <a:picLocks noChangeAspect="1"/>
          </p:cNvPicPr>
          <p:nvPr/>
        </p:nvPicPr>
        <p:blipFill>
          <a:blip r:embed="rId4"/>
          <a:stretch>
            <a:fillRect/>
          </a:stretch>
        </p:blipFill>
        <p:spPr>
          <a:xfrm>
            <a:off x="9753600" y="5707864"/>
            <a:ext cx="5712447" cy="3798137"/>
          </a:xfrm>
          <a:prstGeom prst="rect">
            <a:avLst/>
          </a:prstGeom>
        </p:spPr>
      </p:pic>
    </p:spTree>
    <p:custDataLst>
      <p:tags r:id="rId1"/>
    </p:custDataLst>
    <p:extLst>
      <p:ext uri="{BB962C8B-B14F-4D97-AF65-F5344CB8AC3E}">
        <p14:creationId xmlns:p14="http://schemas.microsoft.com/office/powerpoint/2010/main" val="2455130028"/>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bg>
      <p:bgPr>
        <a:solidFill>
          <a:srgbClr val="8F806E"/>
        </a:solidFill>
        <a:effectLst/>
      </p:bgPr>
    </p:bg>
    <p:spTree>
      <p:nvGrpSpPr>
        <p:cNvPr id="1" name="">
          <a:extLst>
            <a:ext uri="{FF2B5EF4-FFF2-40B4-BE49-F238E27FC236}">
              <a16:creationId xmlns:a16="http://schemas.microsoft.com/office/drawing/2014/main" id="{879C5EAC-352C-BB2C-2FDB-2AA606564726}"/>
            </a:ext>
          </a:extLst>
        </p:cNvPr>
        <p:cNvGrpSpPr/>
        <p:nvPr/>
      </p:nvGrpSpPr>
      <p:grpSpPr>
        <a:xfrm>
          <a:off x="0" y="0"/>
          <a:ext cx="0" cy="0"/>
          <a:chOff x="0" y="0"/>
          <a:chExt cx="0" cy="0"/>
        </a:xfrm>
      </p:grpSpPr>
      <p:pic>
        <p:nvPicPr>
          <p:cNvPr id="5" name="Picture 4">
            <a:extLst>
              <a:ext uri="{FF2B5EF4-FFF2-40B4-BE49-F238E27FC236}">
                <a16:creationId xmlns:a16="http://schemas.microsoft.com/office/drawing/2014/main" id="{13E45112-203B-2DC9-47CD-F9711672FCF1}"/>
              </a:ext>
            </a:extLst>
          </p:cNvPr>
          <p:cNvPicPr>
            <a:picLocks noChangeAspect="1"/>
          </p:cNvPicPr>
          <p:nvPr/>
        </p:nvPicPr>
        <p:blipFill>
          <a:blip r:embed="rId4"/>
          <a:stretch>
            <a:fillRect/>
          </a:stretch>
        </p:blipFill>
        <p:spPr>
          <a:xfrm>
            <a:off x="8201683" y="1856502"/>
            <a:ext cx="8720332" cy="5265862"/>
          </a:xfrm>
          <a:prstGeom prst="rect">
            <a:avLst/>
          </a:prstGeom>
        </p:spPr>
      </p:pic>
      <p:sp>
        <p:nvSpPr>
          <p:cNvPr id="10" name="TextBox 9">
            <a:extLst>
              <a:ext uri="{FF2B5EF4-FFF2-40B4-BE49-F238E27FC236}">
                <a16:creationId xmlns:a16="http://schemas.microsoft.com/office/drawing/2014/main" id="{2886CD1F-9FE6-0833-594F-48394F36BE7E}"/>
              </a:ext>
            </a:extLst>
          </p:cNvPr>
          <p:cNvSpPr txBox="1"/>
          <p:nvPr/>
        </p:nvSpPr>
        <p:spPr>
          <a:xfrm>
            <a:off x="516900" y="38100"/>
            <a:ext cx="16018499" cy="1015663"/>
          </a:xfrm>
          <a:prstGeom prst="rect">
            <a:avLst/>
          </a:prstGeom>
          <a:noFill/>
        </p:spPr>
        <p:txBody>
          <a:bodyPr wrap="square" rtlCol="0">
            <a:spAutoFit/>
          </a:bodyPr>
          <a:lstStyle/>
          <a:p>
            <a:r>
              <a:rPr lang="en-US" sz="6000" b="1" dirty="0">
                <a:solidFill>
                  <a:schemeClr val="bg1"/>
                </a:solidFill>
                <a:latin typeface="Arial" panose="020B0604020202020204" pitchFamily="34" charset="0"/>
                <a:cs typeface="Arial" panose="020B0604020202020204" pitchFamily="34" charset="0"/>
              </a:rPr>
              <a:t>Hate Groups Across the U.S. in 2024</a:t>
            </a:r>
          </a:p>
        </p:txBody>
      </p:sp>
      <p:sp>
        <p:nvSpPr>
          <p:cNvPr id="12" name="TextBox 11">
            <a:extLst>
              <a:ext uri="{FF2B5EF4-FFF2-40B4-BE49-F238E27FC236}">
                <a16:creationId xmlns:a16="http://schemas.microsoft.com/office/drawing/2014/main" id="{691AC3ED-F192-82E2-D462-DF935F00DE42}"/>
              </a:ext>
            </a:extLst>
          </p:cNvPr>
          <p:cNvSpPr txBox="1"/>
          <p:nvPr/>
        </p:nvSpPr>
        <p:spPr>
          <a:xfrm>
            <a:off x="8153400" y="7277100"/>
            <a:ext cx="9144000" cy="369332"/>
          </a:xfrm>
          <a:prstGeom prst="rect">
            <a:avLst/>
          </a:prstGeom>
          <a:noFill/>
        </p:spPr>
        <p:txBody>
          <a:bodyPr wrap="square">
            <a:spAutoFit/>
          </a:bodyPr>
          <a:lstStyle/>
          <a:p>
            <a:r>
              <a:rPr lang="en-US" dirty="0">
                <a:solidFill>
                  <a:schemeClr val="bg1"/>
                </a:solidFill>
                <a:latin typeface="Arial" panose="020B0604020202020204" pitchFamily="34" charset="0"/>
                <a:cs typeface="Arial" panose="020B0604020202020204" pitchFamily="34" charset="0"/>
              </a:rPr>
              <a:t>https://www.splcenter.org/hate-map/</a:t>
            </a:r>
          </a:p>
        </p:txBody>
      </p:sp>
      <p:sp>
        <p:nvSpPr>
          <p:cNvPr id="14" name="TextBox 13">
            <a:extLst>
              <a:ext uri="{FF2B5EF4-FFF2-40B4-BE49-F238E27FC236}">
                <a16:creationId xmlns:a16="http://schemas.microsoft.com/office/drawing/2014/main" id="{1C4F44BD-B9D6-59E4-85DA-2AF25FA80323}"/>
              </a:ext>
            </a:extLst>
          </p:cNvPr>
          <p:cNvSpPr txBox="1"/>
          <p:nvPr/>
        </p:nvSpPr>
        <p:spPr>
          <a:xfrm>
            <a:off x="527786" y="1104900"/>
            <a:ext cx="10292614" cy="8248412"/>
          </a:xfrm>
          <a:prstGeom prst="rect">
            <a:avLst/>
          </a:prstGeom>
          <a:noFill/>
        </p:spPr>
        <p:txBody>
          <a:bodyPr wrap="square" rtlCol="0">
            <a:spAutoFit/>
          </a:bodyPr>
          <a:lstStyle/>
          <a:p>
            <a:r>
              <a:rPr lang="en-US" sz="4000" b="1" u="sng" dirty="0">
                <a:solidFill>
                  <a:schemeClr val="bg1"/>
                </a:solidFill>
                <a:latin typeface="Arial" panose="020B0604020202020204" pitchFamily="34" charset="0"/>
                <a:cs typeface="Arial" panose="020B0604020202020204" pitchFamily="34" charset="0"/>
              </a:rPr>
              <a:t>There are 4 Identified Hate Groups in NM</a:t>
            </a:r>
            <a:endParaRPr lang="en-US" sz="2800" b="1" u="sng" dirty="0">
              <a:solidFill>
                <a:schemeClr val="bg1"/>
              </a:solidFill>
              <a:latin typeface="Arial" panose="020B0604020202020204" pitchFamily="34" charset="0"/>
              <a:cs typeface="Arial" panose="020B0604020202020204" pitchFamily="34" charset="0"/>
            </a:endParaRPr>
          </a:p>
          <a:p>
            <a:r>
              <a:rPr lang="en-US" sz="4000" b="1" dirty="0">
                <a:solidFill>
                  <a:schemeClr val="bg1"/>
                </a:solidFill>
                <a:latin typeface="Arial" panose="020B0604020202020204" pitchFamily="34" charset="0"/>
                <a:cs typeface="Arial" panose="020B0604020202020204" pitchFamily="34" charset="0"/>
              </a:rPr>
              <a:t>	</a:t>
            </a:r>
            <a:endParaRPr lang="en-US" sz="3200" b="1" dirty="0">
              <a:solidFill>
                <a:schemeClr val="bg1"/>
              </a:solidFill>
              <a:latin typeface="Arial" panose="020B0604020202020204" pitchFamily="34" charset="0"/>
              <a:cs typeface="Arial" panose="020B0604020202020204" pitchFamily="34" charset="0"/>
            </a:endParaRPr>
          </a:p>
          <a:p>
            <a:r>
              <a:rPr lang="en-US" sz="4000" b="1" dirty="0">
                <a:solidFill>
                  <a:schemeClr val="bg1"/>
                </a:solidFill>
                <a:latin typeface="Arial" panose="020B0604020202020204" pitchFamily="34" charset="0"/>
                <a:cs typeface="Arial" panose="020B0604020202020204" pitchFamily="34" charset="0"/>
              </a:rPr>
              <a:t>1. Asatru Folk Assembly</a:t>
            </a:r>
          </a:p>
          <a:p>
            <a:r>
              <a:rPr lang="en-US" sz="2800" b="1" dirty="0">
                <a:solidFill>
                  <a:schemeClr val="bg1"/>
                </a:solidFill>
                <a:latin typeface="Arial" panose="020B0604020202020204" pitchFamily="34" charset="0"/>
                <a:cs typeface="Arial" panose="020B0604020202020204" pitchFamily="34" charset="0"/>
              </a:rPr>
              <a:t>	Neo-</a:t>
            </a:r>
            <a:r>
              <a:rPr lang="en-US" sz="2800" b="1" dirty="0" err="1">
                <a:solidFill>
                  <a:schemeClr val="bg1"/>
                </a:solidFill>
                <a:latin typeface="Arial" panose="020B0604020202020204" pitchFamily="34" charset="0"/>
                <a:cs typeface="Arial" panose="020B0604020202020204" pitchFamily="34" charset="0"/>
              </a:rPr>
              <a:t>Volkisch</a:t>
            </a:r>
            <a:r>
              <a:rPr lang="en-US" sz="2800" b="1" dirty="0">
                <a:solidFill>
                  <a:schemeClr val="bg1"/>
                </a:solidFill>
                <a:latin typeface="Arial" panose="020B0604020202020204" pitchFamily="34" charset="0"/>
                <a:cs typeface="Arial" panose="020B0604020202020204" pitchFamily="34" charset="0"/>
              </a:rPr>
              <a:t> – White Nationalist</a:t>
            </a:r>
          </a:p>
          <a:p>
            <a:r>
              <a:rPr lang="en-US" sz="4000" b="1" dirty="0">
                <a:solidFill>
                  <a:schemeClr val="bg1"/>
                </a:solidFill>
                <a:latin typeface="Arial" panose="020B0604020202020204" pitchFamily="34" charset="0"/>
                <a:cs typeface="Arial" panose="020B0604020202020204" pitchFamily="34" charset="0"/>
              </a:rPr>
              <a:t>	</a:t>
            </a:r>
            <a:endParaRPr lang="en-US" sz="2800" b="1" dirty="0">
              <a:solidFill>
                <a:schemeClr val="bg1"/>
              </a:solidFill>
              <a:latin typeface="Arial" panose="020B0604020202020204" pitchFamily="34" charset="0"/>
              <a:cs typeface="Arial" panose="020B0604020202020204" pitchFamily="34" charset="0"/>
            </a:endParaRPr>
          </a:p>
          <a:p>
            <a:r>
              <a:rPr lang="en-US" sz="4000" b="1" dirty="0">
                <a:solidFill>
                  <a:schemeClr val="bg1"/>
                </a:solidFill>
                <a:latin typeface="Arial" panose="020B0604020202020204" pitchFamily="34" charset="0"/>
                <a:cs typeface="Arial" panose="020B0604020202020204" pitchFamily="34" charset="0"/>
              </a:rPr>
              <a:t>2. Patriot Front</a:t>
            </a:r>
          </a:p>
          <a:p>
            <a:r>
              <a:rPr lang="en-US" sz="2800" b="1" dirty="0">
                <a:solidFill>
                  <a:schemeClr val="bg1"/>
                </a:solidFill>
                <a:latin typeface="Arial" panose="020B0604020202020204" pitchFamily="34" charset="0"/>
                <a:cs typeface="Arial" panose="020B0604020202020204" pitchFamily="34" charset="0"/>
              </a:rPr>
              <a:t>	White Nationalist</a:t>
            </a:r>
          </a:p>
          <a:p>
            <a:endParaRPr lang="en-US" sz="2800" b="1" dirty="0">
              <a:solidFill>
                <a:schemeClr val="bg1"/>
              </a:solidFill>
              <a:latin typeface="Arial" panose="020B0604020202020204" pitchFamily="34" charset="0"/>
              <a:cs typeface="Arial" panose="020B0604020202020204" pitchFamily="34" charset="0"/>
            </a:endParaRPr>
          </a:p>
          <a:p>
            <a:r>
              <a:rPr lang="en-US" sz="4000" b="1" dirty="0">
                <a:solidFill>
                  <a:schemeClr val="bg1"/>
                </a:solidFill>
                <a:latin typeface="Arial" panose="020B0604020202020204" pitchFamily="34" charset="0"/>
                <a:cs typeface="Arial" panose="020B0604020202020204" pitchFamily="34" charset="0"/>
              </a:rPr>
              <a:t>3. American States Assembly </a:t>
            </a:r>
          </a:p>
          <a:p>
            <a:r>
              <a:rPr lang="en-US" sz="2800" b="1" dirty="0">
                <a:solidFill>
                  <a:schemeClr val="bg1"/>
                </a:solidFill>
                <a:latin typeface="Arial" panose="020B0604020202020204" pitchFamily="34" charset="0"/>
                <a:cs typeface="Arial" panose="020B0604020202020204" pitchFamily="34" charset="0"/>
              </a:rPr>
              <a:t>	Sovereign Citizens Movement</a:t>
            </a:r>
          </a:p>
          <a:p>
            <a:endParaRPr lang="en-US" sz="2800" b="1" dirty="0">
              <a:solidFill>
                <a:schemeClr val="bg1"/>
              </a:solidFill>
              <a:latin typeface="Arial" panose="020B0604020202020204" pitchFamily="34" charset="0"/>
              <a:cs typeface="Arial" panose="020B0604020202020204" pitchFamily="34" charset="0"/>
            </a:endParaRPr>
          </a:p>
          <a:p>
            <a:r>
              <a:rPr lang="en-US" sz="4000" b="1" dirty="0">
                <a:solidFill>
                  <a:schemeClr val="bg1"/>
                </a:solidFill>
                <a:latin typeface="Arial" panose="020B0604020202020204" pitchFamily="34" charset="0"/>
                <a:cs typeface="Arial" panose="020B0604020202020204" pitchFamily="34" charset="0"/>
              </a:rPr>
              <a:t>4. Moms for Liberty</a:t>
            </a:r>
            <a:r>
              <a:rPr lang="en-US" sz="5400" b="1" dirty="0">
                <a:solidFill>
                  <a:schemeClr val="bg1"/>
                </a:solidFill>
                <a:latin typeface="Arial" panose="020B0604020202020204" pitchFamily="34" charset="0"/>
                <a:cs typeface="Arial" panose="020B0604020202020204" pitchFamily="34" charset="0"/>
              </a:rPr>
              <a:t> </a:t>
            </a:r>
            <a:r>
              <a:rPr lang="en-US" sz="2800" b="1" dirty="0">
                <a:solidFill>
                  <a:schemeClr val="bg1"/>
                </a:solidFill>
                <a:latin typeface="Arial" panose="020B0604020202020204" pitchFamily="34" charset="0"/>
                <a:cs typeface="Arial" panose="020B0604020202020204" pitchFamily="34" charset="0"/>
              </a:rPr>
              <a:t>(Bernalillo Co.)</a:t>
            </a:r>
          </a:p>
          <a:p>
            <a:r>
              <a:rPr lang="en-US" sz="2800" b="1" dirty="0">
                <a:solidFill>
                  <a:schemeClr val="bg1"/>
                </a:solidFill>
                <a:latin typeface="Arial" panose="020B0604020202020204" pitchFamily="34" charset="0"/>
                <a:cs typeface="Arial" panose="020B0604020202020204" pitchFamily="34" charset="0"/>
              </a:rPr>
              <a:t>	Antigovernment – General</a:t>
            </a:r>
          </a:p>
          <a:p>
            <a:endParaRPr lang="en-US" sz="2800" b="1" dirty="0">
              <a:solidFill>
                <a:schemeClr val="bg1"/>
              </a:solidFill>
              <a:latin typeface="Arial" panose="020B0604020202020204" pitchFamily="34" charset="0"/>
              <a:cs typeface="Arial" panose="020B0604020202020204" pitchFamily="34" charset="0"/>
            </a:endParaRPr>
          </a:p>
          <a:p>
            <a:r>
              <a:rPr lang="en-US" sz="4000" b="1" dirty="0">
                <a:solidFill>
                  <a:schemeClr val="bg1"/>
                </a:solidFill>
                <a:latin typeface="Arial" panose="020B0604020202020204" pitchFamily="34" charset="0"/>
                <a:cs typeface="Arial" panose="020B0604020202020204" pitchFamily="34" charset="0"/>
              </a:rPr>
              <a:t>	</a:t>
            </a:r>
          </a:p>
        </p:txBody>
      </p:sp>
      <p:sp>
        <p:nvSpPr>
          <p:cNvPr id="6" name="TextBox 5">
            <a:extLst>
              <a:ext uri="{FF2B5EF4-FFF2-40B4-BE49-F238E27FC236}">
                <a16:creationId xmlns:a16="http://schemas.microsoft.com/office/drawing/2014/main" id="{C32AB9B7-21AA-0017-4C11-2ACD1ACA23C8}"/>
              </a:ext>
            </a:extLst>
          </p:cNvPr>
          <p:cNvSpPr txBox="1"/>
          <p:nvPr/>
        </p:nvSpPr>
        <p:spPr>
          <a:xfrm>
            <a:off x="8153400" y="7740437"/>
            <a:ext cx="9906000" cy="400110"/>
          </a:xfrm>
          <a:prstGeom prst="rect">
            <a:avLst/>
          </a:prstGeom>
          <a:noFill/>
        </p:spPr>
        <p:txBody>
          <a:bodyPr wrap="square">
            <a:spAutoFit/>
          </a:bodyPr>
          <a:lstStyle/>
          <a:p>
            <a:r>
              <a:rPr lang="en-US" sz="2000" b="1" u="sng" dirty="0">
                <a:solidFill>
                  <a:schemeClr val="bg1"/>
                </a:solidFill>
                <a:latin typeface="Arial" panose="020B0604020202020204" pitchFamily="34" charset="0"/>
                <a:cs typeface="Arial" panose="020B0604020202020204" pitchFamily="34" charset="0"/>
              </a:rPr>
              <a:t>In addition, there are  3 Identified Hate Groups in close to NM, in El Paso, TX</a:t>
            </a:r>
          </a:p>
        </p:txBody>
      </p:sp>
      <p:sp>
        <p:nvSpPr>
          <p:cNvPr id="8" name="TextBox 7">
            <a:extLst>
              <a:ext uri="{FF2B5EF4-FFF2-40B4-BE49-F238E27FC236}">
                <a16:creationId xmlns:a16="http://schemas.microsoft.com/office/drawing/2014/main" id="{BF379FA7-DBD9-7D7F-9E23-5C0DFEA8737B}"/>
              </a:ext>
            </a:extLst>
          </p:cNvPr>
          <p:cNvSpPr txBox="1"/>
          <p:nvPr/>
        </p:nvSpPr>
        <p:spPr>
          <a:xfrm>
            <a:off x="8201683" y="8296107"/>
            <a:ext cx="9144000" cy="156966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white"/>
                </a:solidFill>
                <a:effectLst/>
                <a:uLnTx/>
                <a:uFillTx/>
                <a:latin typeface="Arial" panose="020B0604020202020204" pitchFamily="34" charset="0"/>
                <a:cs typeface="Arial" panose="020B0604020202020204" pitchFamily="34" charset="0"/>
              </a:rPr>
              <a:t>1. Border Network News - Anti-Immigrant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prstClr val="white"/>
                </a:solidFill>
                <a:effectLst/>
                <a:uLnTx/>
                <a:uFillTx/>
                <a:latin typeface="Arial" panose="020B0604020202020204" pitchFamily="34" charset="0"/>
                <a:cs typeface="Arial" panose="020B0604020202020204" pitchFamily="34" charset="0"/>
              </a:rPr>
              <a: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white"/>
                </a:solidFill>
                <a:effectLst/>
                <a:uLnTx/>
                <a:uFillTx/>
                <a:latin typeface="Arial" panose="020B0604020202020204" pitchFamily="34" charset="0"/>
                <a:cs typeface="Arial" panose="020B0604020202020204" pitchFamily="34" charset="0"/>
              </a:rPr>
              <a:t>2. Tom Brown Ministries - Anti-LGBTQ</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1" i="0" u="none" strike="noStrike" kern="1200" cap="none" spc="0" normalizeH="0" baseline="0" noProof="0" dirty="0">
              <a:ln>
                <a:noFill/>
              </a:ln>
              <a:solidFill>
                <a:prstClr val="white"/>
              </a:solidFill>
              <a:effectLst/>
              <a:uLnTx/>
              <a:uFillTx/>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white"/>
                </a:solidFill>
                <a:effectLst/>
                <a:uLnTx/>
                <a:uFillTx/>
                <a:latin typeface="Arial" panose="020B0604020202020204" pitchFamily="34" charset="0"/>
                <a:cs typeface="Arial" panose="020B0604020202020204" pitchFamily="34" charset="0"/>
              </a:rPr>
              <a:t>3. Moms for Liberty  -  General Antigovernment </a:t>
            </a:r>
          </a:p>
        </p:txBody>
      </p:sp>
    </p:spTree>
    <p:custDataLst>
      <p:tags r:id="rId1"/>
    </p:custDataLst>
    <p:extLst>
      <p:ext uri="{BB962C8B-B14F-4D97-AF65-F5344CB8AC3E}">
        <p14:creationId xmlns:p14="http://schemas.microsoft.com/office/powerpoint/2010/main" val="1548832778"/>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bg>
      <p:bgPr>
        <a:solidFill>
          <a:srgbClr val="314964"/>
        </a:solidFill>
        <a:effectLst/>
      </p:bgPr>
    </p:bg>
    <p:spTree>
      <p:nvGrpSpPr>
        <p:cNvPr id="1" name="">
          <a:extLst>
            <a:ext uri="{FF2B5EF4-FFF2-40B4-BE49-F238E27FC236}">
              <a16:creationId xmlns:a16="http://schemas.microsoft.com/office/drawing/2014/main" id="{58714923-C318-E7CB-8718-CCCE71C95919}"/>
            </a:ext>
          </a:extLst>
        </p:cNvPr>
        <p:cNvGrpSpPr/>
        <p:nvPr/>
      </p:nvGrpSpPr>
      <p:grpSpPr>
        <a:xfrm>
          <a:off x="0" y="0"/>
          <a:ext cx="0" cy="0"/>
          <a:chOff x="0" y="0"/>
          <a:chExt cx="0" cy="0"/>
        </a:xfrm>
      </p:grpSpPr>
      <p:sp>
        <p:nvSpPr>
          <p:cNvPr id="4" name="TextBox 4">
            <a:extLst>
              <a:ext uri="{FF2B5EF4-FFF2-40B4-BE49-F238E27FC236}">
                <a16:creationId xmlns:a16="http://schemas.microsoft.com/office/drawing/2014/main" id="{0405CEFB-5D2B-67A8-386C-6161A764022D}"/>
              </a:ext>
            </a:extLst>
          </p:cNvPr>
          <p:cNvSpPr txBox="1"/>
          <p:nvPr/>
        </p:nvSpPr>
        <p:spPr>
          <a:xfrm>
            <a:off x="1028700" y="860359"/>
            <a:ext cx="17106900" cy="2133148"/>
          </a:xfrm>
          <a:prstGeom prst="rect">
            <a:avLst/>
          </a:prstGeom>
        </p:spPr>
        <p:txBody>
          <a:bodyPr wrap="square" lIns="0" tIns="0" rIns="0" bIns="0" rtlCol="0" anchor="t">
            <a:spAutoFit/>
          </a:bodyPr>
          <a:lstStyle/>
          <a:p>
            <a:pPr algn="l">
              <a:lnSpc>
                <a:spcPts val="8640"/>
              </a:lnSpc>
            </a:pPr>
            <a:r>
              <a:rPr lang="en-US" sz="4800" b="1" dirty="0">
                <a:solidFill>
                  <a:schemeClr val="bg1"/>
                </a:solidFill>
                <a:latin typeface="Arial" panose="020B0604020202020204" pitchFamily="34" charset="0"/>
                <a:ea typeface="Montserrat Semi-Bold"/>
                <a:cs typeface="Arial" panose="020B0604020202020204" pitchFamily="34" charset="0"/>
                <a:sym typeface="Montserrat Semi-Bold"/>
              </a:rPr>
              <a:t>Hate Groups in New Mexico and what they Stand for</a:t>
            </a:r>
          </a:p>
          <a:p>
            <a:pPr algn="l">
              <a:lnSpc>
                <a:spcPts val="8640"/>
              </a:lnSpc>
            </a:pPr>
            <a:endParaRPr lang="en-US" sz="6000" b="1" dirty="0">
              <a:solidFill>
                <a:srgbClr val="FFFFFF"/>
              </a:solidFill>
              <a:ea typeface="Montserrat Semi-Bold"/>
              <a:cs typeface="Montserrat Semi-Bold"/>
              <a:sym typeface="Montserrat Semi-Bold"/>
            </a:endParaRPr>
          </a:p>
        </p:txBody>
      </p:sp>
      <p:sp>
        <p:nvSpPr>
          <p:cNvPr id="2" name="TextBox 1">
            <a:extLst>
              <a:ext uri="{FF2B5EF4-FFF2-40B4-BE49-F238E27FC236}">
                <a16:creationId xmlns:a16="http://schemas.microsoft.com/office/drawing/2014/main" id="{1B4ACC99-9672-1D85-4C49-D85F77CF6287}"/>
              </a:ext>
            </a:extLst>
          </p:cNvPr>
          <p:cNvSpPr txBox="1"/>
          <p:nvPr/>
        </p:nvSpPr>
        <p:spPr>
          <a:xfrm>
            <a:off x="1028700" y="2324100"/>
            <a:ext cx="16535400" cy="6801862"/>
          </a:xfrm>
          <a:prstGeom prst="rect">
            <a:avLst/>
          </a:prstGeom>
          <a:noFill/>
        </p:spPr>
        <p:txBody>
          <a:bodyPr wrap="square" rtlCol="0">
            <a:spAutoFit/>
          </a:bodyPr>
          <a:lstStyle/>
          <a:p>
            <a:r>
              <a:rPr lang="en-US" sz="2800" b="1" dirty="0">
                <a:solidFill>
                  <a:schemeClr val="bg1"/>
                </a:solidFill>
                <a:latin typeface="Arial" panose="020B0604020202020204" pitchFamily="34" charset="0"/>
                <a:cs typeface="Arial" panose="020B0604020202020204" pitchFamily="34" charset="0"/>
              </a:rPr>
              <a:t>Asatru Folk Assembly - </a:t>
            </a:r>
            <a:r>
              <a:rPr lang="en-US" sz="2400" dirty="0">
                <a:solidFill>
                  <a:schemeClr val="bg1"/>
                </a:solidFill>
                <a:latin typeface="Arial" panose="020B0604020202020204" pitchFamily="34" charset="0"/>
                <a:cs typeface="Arial" panose="020B0604020202020204" pitchFamily="34" charset="0"/>
              </a:rPr>
              <a:t>Neo-</a:t>
            </a:r>
            <a:r>
              <a:rPr lang="en-US" sz="2400" dirty="0" err="1">
                <a:solidFill>
                  <a:schemeClr val="bg1"/>
                </a:solidFill>
                <a:latin typeface="Arial" panose="020B0604020202020204" pitchFamily="34" charset="0"/>
                <a:cs typeface="Arial" panose="020B0604020202020204" pitchFamily="34" charset="0"/>
              </a:rPr>
              <a:t>Völkisch</a:t>
            </a:r>
            <a:r>
              <a:rPr lang="en-US" sz="2400" dirty="0">
                <a:solidFill>
                  <a:schemeClr val="bg1"/>
                </a:solidFill>
                <a:latin typeface="Arial" panose="020B0604020202020204" pitchFamily="34" charset="0"/>
                <a:cs typeface="Arial" panose="020B0604020202020204" pitchFamily="34" charset="0"/>
              </a:rPr>
              <a:t> groups rely on a romanticized Viking appearance and legend, imagery they use to perpetuate their belief in white racial superiority. This adaptable and covert messaging, anchored by a nationwide network of “kindreds,” has allowed these groups to grow in recent years. The number of active neo-</a:t>
            </a:r>
            <a:r>
              <a:rPr lang="en-US" sz="2400" dirty="0" err="1">
                <a:solidFill>
                  <a:schemeClr val="bg1"/>
                </a:solidFill>
                <a:latin typeface="Arial" panose="020B0604020202020204" pitchFamily="34" charset="0"/>
                <a:cs typeface="Arial" panose="020B0604020202020204" pitchFamily="34" charset="0"/>
              </a:rPr>
              <a:t>Völkisch</a:t>
            </a:r>
            <a:r>
              <a:rPr lang="en-US" sz="2400" dirty="0">
                <a:solidFill>
                  <a:schemeClr val="bg1"/>
                </a:solidFill>
                <a:latin typeface="Arial" panose="020B0604020202020204" pitchFamily="34" charset="0"/>
                <a:cs typeface="Arial" panose="020B0604020202020204" pitchFamily="34" charset="0"/>
              </a:rPr>
              <a:t> groups increased to 53 in 2024 — up from 40 in 2023. The </a:t>
            </a:r>
            <a:r>
              <a:rPr lang="en-US" sz="2400" u="sng" dirty="0">
                <a:solidFill>
                  <a:schemeClr val="bg1"/>
                </a:solidFill>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Asatru Folk Assembly</a:t>
            </a:r>
            <a:r>
              <a:rPr lang="en-US" sz="2400" dirty="0">
                <a:solidFill>
                  <a:schemeClr val="bg1"/>
                </a:solidFill>
                <a:latin typeface="Arial" panose="020B0604020202020204" pitchFamily="34" charset="0"/>
                <a:cs typeface="Arial" panose="020B0604020202020204" pitchFamily="34" charset="0"/>
              </a:rPr>
              <a:t> (AFA), the largest neo-</a:t>
            </a:r>
            <a:r>
              <a:rPr lang="en-US" sz="2400" dirty="0" err="1">
                <a:solidFill>
                  <a:schemeClr val="bg1"/>
                </a:solidFill>
                <a:latin typeface="Arial" panose="020B0604020202020204" pitchFamily="34" charset="0"/>
                <a:cs typeface="Arial" panose="020B0604020202020204" pitchFamily="34" charset="0"/>
              </a:rPr>
              <a:t>Völkisch</a:t>
            </a:r>
            <a:r>
              <a:rPr lang="en-US" sz="2400" dirty="0">
                <a:solidFill>
                  <a:schemeClr val="bg1"/>
                </a:solidFill>
                <a:latin typeface="Arial" panose="020B0604020202020204" pitchFamily="34" charset="0"/>
                <a:cs typeface="Arial" panose="020B0604020202020204" pitchFamily="34" charset="0"/>
              </a:rPr>
              <a:t> organization, expanded to include 43 chapters, with new kindreds established in Montana, Michigan, New Mexico and Iowa. Two new groups also emerged: Raven Folk United, based in Missouri, and the Pacific Northwest Wolfpack in Washington state. </a:t>
            </a:r>
          </a:p>
          <a:p>
            <a:endParaRPr lang="en-US" sz="2400" dirty="0">
              <a:solidFill>
                <a:schemeClr val="bg1"/>
              </a:solidFill>
              <a:latin typeface="Arial" panose="020B0604020202020204" pitchFamily="34" charset="0"/>
              <a:cs typeface="Arial" panose="020B0604020202020204" pitchFamily="34" charset="0"/>
            </a:endParaRPr>
          </a:p>
          <a:p>
            <a:r>
              <a:rPr lang="en-US" sz="2400" dirty="0">
                <a:solidFill>
                  <a:schemeClr val="bg1"/>
                </a:solidFill>
                <a:latin typeface="Arial" panose="020B0604020202020204" pitchFamily="34" charset="0"/>
                <a:cs typeface="Arial" panose="020B0604020202020204" pitchFamily="34" charset="0"/>
              </a:rPr>
              <a:t>Throughout 2024, neo-</a:t>
            </a:r>
            <a:r>
              <a:rPr lang="en-US" sz="2400" dirty="0" err="1">
                <a:solidFill>
                  <a:schemeClr val="bg1"/>
                </a:solidFill>
                <a:latin typeface="Arial" panose="020B0604020202020204" pitchFamily="34" charset="0"/>
                <a:cs typeface="Arial" panose="020B0604020202020204" pitchFamily="34" charset="0"/>
              </a:rPr>
              <a:t>Völkisch</a:t>
            </a:r>
            <a:r>
              <a:rPr lang="en-US" sz="2400" dirty="0">
                <a:solidFill>
                  <a:schemeClr val="bg1"/>
                </a:solidFill>
                <a:latin typeface="Arial" panose="020B0604020202020204" pitchFamily="34" charset="0"/>
                <a:cs typeface="Arial" panose="020B0604020202020204" pitchFamily="34" charset="0"/>
              </a:rPr>
              <a:t> adherents aligned with broader American right-wing issues, rallying against so-called “critical race theory,” challenging educational frameworks, and spreading conspiracy theories about immigration. Central to their ideology is an unfounded fear of white “replacement.” To further this agenda, hate groups increasingly emphasize homeschooling as a means to circumvent accurate educational content on racism and systemic oppression in the United States. The AFA’s homeschooling initiative, the Asatru Academy, has expanded to include K-6 students, reflecting a growing commitment to shaping the worldview of young members.</a:t>
            </a:r>
          </a:p>
          <a:p>
            <a:endParaRPr lang="en-US" sz="2400" b="1" dirty="0">
              <a:solidFill>
                <a:schemeClr val="bg1"/>
              </a:solidFill>
              <a:latin typeface="Arial" panose="020B0604020202020204" pitchFamily="34" charset="0"/>
              <a:cs typeface="Arial" panose="020B0604020202020204" pitchFamily="34" charset="0"/>
            </a:endParaRPr>
          </a:p>
          <a:p>
            <a:r>
              <a:rPr lang="en-US" sz="2400" dirty="0">
                <a:solidFill>
                  <a:schemeClr val="bg1"/>
                </a:solidFill>
                <a:latin typeface="Arial" panose="020B0604020202020204" pitchFamily="34" charset="0"/>
                <a:cs typeface="Arial" panose="020B0604020202020204" pitchFamily="34" charset="0"/>
              </a:rPr>
              <a:t>Neo-</a:t>
            </a:r>
            <a:r>
              <a:rPr lang="en-US" sz="2400" dirty="0" err="1">
                <a:solidFill>
                  <a:schemeClr val="bg1"/>
                </a:solidFill>
                <a:latin typeface="Arial" panose="020B0604020202020204" pitchFamily="34" charset="0"/>
                <a:cs typeface="Arial" panose="020B0604020202020204" pitchFamily="34" charset="0"/>
              </a:rPr>
              <a:t>Völkisch</a:t>
            </a:r>
            <a:r>
              <a:rPr lang="en-US" sz="2400" dirty="0">
                <a:solidFill>
                  <a:schemeClr val="bg1"/>
                </a:solidFill>
                <a:latin typeface="Arial" panose="020B0604020202020204" pitchFamily="34" charset="0"/>
                <a:cs typeface="Arial" panose="020B0604020202020204" pitchFamily="34" charset="0"/>
              </a:rPr>
              <a:t> adherents base their spirituality on the survival of those descended from white Europeans and the preservation of what they claim are dead or dying cultures. Present-day Folkish adherents also couch their bigotry in baseless claims of bloodlines grounding the superiority of one’s white identity. This movement seeks to defend against the unfounded threats of the extermination of white people.</a:t>
            </a:r>
            <a:endParaRPr lang="en-US" sz="2400" b="1" dirty="0">
              <a:solidFill>
                <a:schemeClr val="bg1"/>
              </a:solidFill>
              <a:latin typeface="Arial" panose="020B0604020202020204" pitchFamily="34" charset="0"/>
              <a:cs typeface="Arial" panose="020B0604020202020204" pitchFamily="34" charset="0"/>
            </a:endParaRPr>
          </a:p>
        </p:txBody>
      </p:sp>
    </p:spTree>
    <p:custDataLst>
      <p:tags r:id="rId1"/>
    </p:custDataLst>
    <p:extLst>
      <p:ext uri="{BB962C8B-B14F-4D97-AF65-F5344CB8AC3E}">
        <p14:creationId xmlns:p14="http://schemas.microsoft.com/office/powerpoint/2010/main" val="3818098375"/>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bg>
      <p:bgPr>
        <a:solidFill>
          <a:srgbClr val="EAE3D6"/>
        </a:solidFill>
        <a:effectLst/>
      </p:bgPr>
    </p:bg>
    <p:spTree>
      <p:nvGrpSpPr>
        <p:cNvPr id="1" name="">
          <a:extLst>
            <a:ext uri="{FF2B5EF4-FFF2-40B4-BE49-F238E27FC236}">
              <a16:creationId xmlns:a16="http://schemas.microsoft.com/office/drawing/2014/main" id="{F39AF4C4-564B-4A4A-A87C-C2320F7ED958}"/>
            </a:ext>
          </a:extLst>
        </p:cNvPr>
        <p:cNvGrpSpPr/>
        <p:nvPr/>
      </p:nvGrpSpPr>
      <p:grpSpPr>
        <a:xfrm>
          <a:off x="0" y="0"/>
          <a:ext cx="0" cy="0"/>
          <a:chOff x="0" y="0"/>
          <a:chExt cx="0" cy="0"/>
        </a:xfrm>
      </p:grpSpPr>
      <p:sp>
        <p:nvSpPr>
          <p:cNvPr id="4" name="TextBox 4">
            <a:extLst>
              <a:ext uri="{FF2B5EF4-FFF2-40B4-BE49-F238E27FC236}">
                <a16:creationId xmlns:a16="http://schemas.microsoft.com/office/drawing/2014/main" id="{3FA43E09-CB16-F38A-3F61-A7716C753156}"/>
              </a:ext>
            </a:extLst>
          </p:cNvPr>
          <p:cNvSpPr txBox="1"/>
          <p:nvPr/>
        </p:nvSpPr>
        <p:spPr>
          <a:xfrm>
            <a:off x="1028700" y="860359"/>
            <a:ext cx="10325100" cy="2133148"/>
          </a:xfrm>
          <a:prstGeom prst="rect">
            <a:avLst/>
          </a:prstGeom>
        </p:spPr>
        <p:txBody>
          <a:bodyPr wrap="square" lIns="0" tIns="0" rIns="0" bIns="0" rtlCol="0" anchor="t">
            <a:spAutoFit/>
          </a:bodyPr>
          <a:lstStyle/>
          <a:p>
            <a:pPr algn="l">
              <a:lnSpc>
                <a:spcPts val="8640"/>
              </a:lnSpc>
            </a:pPr>
            <a:r>
              <a:rPr lang="en-US" sz="6000" b="1" dirty="0">
                <a:latin typeface="Arial" panose="020B0604020202020204" pitchFamily="34" charset="0"/>
                <a:ea typeface="Montserrat Semi-Bold"/>
                <a:cs typeface="Arial" panose="020B0604020202020204" pitchFamily="34" charset="0"/>
                <a:sym typeface="Montserrat Semi-Bold"/>
              </a:rPr>
              <a:t>Patriot Front</a:t>
            </a:r>
          </a:p>
          <a:p>
            <a:pPr algn="l">
              <a:lnSpc>
                <a:spcPts val="8640"/>
              </a:lnSpc>
            </a:pPr>
            <a:endParaRPr lang="en-US" sz="6000" b="1" dirty="0">
              <a:solidFill>
                <a:srgbClr val="FFFFFF"/>
              </a:solidFill>
              <a:ea typeface="Montserrat Semi-Bold"/>
              <a:cs typeface="Montserrat Semi-Bold"/>
              <a:sym typeface="Montserrat Semi-Bold"/>
            </a:endParaRPr>
          </a:p>
        </p:txBody>
      </p:sp>
      <p:sp>
        <p:nvSpPr>
          <p:cNvPr id="2" name="TextBox 1">
            <a:extLst>
              <a:ext uri="{FF2B5EF4-FFF2-40B4-BE49-F238E27FC236}">
                <a16:creationId xmlns:a16="http://schemas.microsoft.com/office/drawing/2014/main" id="{4778A79C-AD4C-D197-F6A0-40DBF7013AC4}"/>
              </a:ext>
            </a:extLst>
          </p:cNvPr>
          <p:cNvSpPr txBox="1"/>
          <p:nvPr/>
        </p:nvSpPr>
        <p:spPr>
          <a:xfrm>
            <a:off x="1219200" y="2247900"/>
            <a:ext cx="15392400" cy="7848302"/>
          </a:xfrm>
          <a:prstGeom prst="rect">
            <a:avLst/>
          </a:prstGeom>
          <a:noFill/>
        </p:spPr>
        <p:txBody>
          <a:bodyPr wrap="square" rtlCol="0">
            <a:spAutoFit/>
          </a:bodyPr>
          <a:lstStyle/>
          <a:p>
            <a:r>
              <a:rPr lang="en-US" sz="2800" dirty="0">
                <a:latin typeface="Arial" panose="020B0604020202020204" pitchFamily="34" charset="0"/>
                <a:cs typeface="Arial" panose="020B0604020202020204" pitchFamily="34" charset="0"/>
              </a:rPr>
              <a:t>Patriot Front – is a white nationalist hate group that broke off from Vanguard America in the aftermath of the deadly “Unite the Right” rally in Charlottesville, Virginia, of August 12, 2017. Swastikas and other Nazi-era imagery was prominent among attendees who were also chanting slogans such as “Jews will not replace us.”    </a:t>
            </a:r>
          </a:p>
          <a:p>
            <a:r>
              <a:rPr lang="en-US" sz="2800" dirty="0">
                <a:latin typeface="Arial" panose="020B0604020202020204" pitchFamily="34" charset="0"/>
                <a:cs typeface="Arial" panose="020B0604020202020204" pitchFamily="34" charset="0"/>
              </a:rPr>
              <a:t>Patriot Front was one of several hate groups that sought to recast itself as mainstream, patriotic Americans by dressing up its propaganda and rhetoric in Americana.</a:t>
            </a:r>
          </a:p>
          <a:p>
            <a:endParaRPr lang="en-US" sz="2800" b="1" dirty="0">
              <a:latin typeface="Arial" panose="020B0604020202020204" pitchFamily="34" charset="0"/>
              <a:cs typeface="Arial" panose="020B0604020202020204" pitchFamily="34" charset="0"/>
            </a:endParaRPr>
          </a:p>
          <a:p>
            <a:r>
              <a:rPr lang="en-US" sz="2800" dirty="0">
                <a:latin typeface="Arial" panose="020B0604020202020204" pitchFamily="34" charset="0"/>
                <a:cs typeface="Arial" panose="020B0604020202020204" pitchFamily="34" charset="0"/>
              </a:rPr>
              <a:t>Patriot Front’s manifesto states, “Our people must learn to internalize their natural identities and come to connect that re-emerging identity with their homeland. Americans are descendants of Europeans, but at the same time they are not European. This nation is unique in its newly realized pan-European identity which has allowed it to succeed.”</a:t>
            </a:r>
          </a:p>
          <a:p>
            <a:endParaRPr lang="en-US" sz="2800" dirty="0">
              <a:latin typeface="Arial" panose="020B0604020202020204" pitchFamily="34" charset="0"/>
              <a:cs typeface="Arial" panose="020B0604020202020204" pitchFamily="34" charset="0"/>
            </a:endParaRPr>
          </a:p>
          <a:p>
            <a:r>
              <a:rPr lang="en-US" sz="2800" dirty="0">
                <a:latin typeface="Arial" panose="020B0604020202020204" pitchFamily="34" charset="0"/>
                <a:cs typeface="Arial" panose="020B0604020202020204" pitchFamily="34" charset="0"/>
              </a:rPr>
              <a:t>The manifesto continues with a call for the formation of a white ethnostate.</a:t>
            </a:r>
          </a:p>
          <a:p>
            <a:r>
              <a:rPr lang="en-US" sz="2800" dirty="0">
                <a:latin typeface="Arial" panose="020B0604020202020204" pitchFamily="34" charset="0"/>
                <a:cs typeface="Arial" panose="020B0604020202020204" pitchFamily="34" charset="0"/>
              </a:rPr>
              <a:t>“The state has long since ceased to advocate for the interests of the descendants of its creators, and thus a State which will be, above all else, a reflection of the national interest must be implemented fully and absolutely.”</a:t>
            </a:r>
          </a:p>
          <a:p>
            <a:endParaRPr lang="en-US" sz="2800" b="1" dirty="0">
              <a:solidFill>
                <a:schemeClr val="bg1"/>
              </a:solidFill>
            </a:endParaRPr>
          </a:p>
          <a:p>
            <a:endParaRPr lang="en-US" sz="2800" b="1" dirty="0">
              <a:solidFill>
                <a:schemeClr val="bg1"/>
              </a:solidFill>
            </a:endParaRPr>
          </a:p>
        </p:txBody>
      </p:sp>
    </p:spTree>
    <p:custDataLst>
      <p:tags r:id="rId1"/>
    </p:custDataLst>
    <p:extLst>
      <p:ext uri="{BB962C8B-B14F-4D97-AF65-F5344CB8AC3E}">
        <p14:creationId xmlns:p14="http://schemas.microsoft.com/office/powerpoint/2010/main" val="1468893273"/>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bg>
      <p:bgPr>
        <a:solidFill>
          <a:srgbClr val="8F806E"/>
        </a:solidFill>
        <a:effectLst/>
      </p:bgPr>
    </p:bg>
    <p:spTree>
      <p:nvGrpSpPr>
        <p:cNvPr id="1" name="">
          <a:extLst>
            <a:ext uri="{FF2B5EF4-FFF2-40B4-BE49-F238E27FC236}">
              <a16:creationId xmlns:a16="http://schemas.microsoft.com/office/drawing/2014/main" id="{42A6EE34-3969-7A3C-F0FF-DBB4FCEDAE8B}"/>
            </a:ext>
          </a:extLst>
        </p:cNvPr>
        <p:cNvGrpSpPr/>
        <p:nvPr/>
      </p:nvGrpSpPr>
      <p:grpSpPr>
        <a:xfrm>
          <a:off x="0" y="0"/>
          <a:ext cx="0" cy="0"/>
          <a:chOff x="0" y="0"/>
          <a:chExt cx="0" cy="0"/>
        </a:xfrm>
      </p:grpSpPr>
      <p:sp>
        <p:nvSpPr>
          <p:cNvPr id="4" name="TextBox 4">
            <a:extLst>
              <a:ext uri="{FF2B5EF4-FFF2-40B4-BE49-F238E27FC236}">
                <a16:creationId xmlns:a16="http://schemas.microsoft.com/office/drawing/2014/main" id="{E00BFCC5-EEA6-B1AD-2433-2C1CD6EBDA74}"/>
              </a:ext>
            </a:extLst>
          </p:cNvPr>
          <p:cNvSpPr txBox="1"/>
          <p:nvPr/>
        </p:nvSpPr>
        <p:spPr>
          <a:xfrm>
            <a:off x="1028700" y="624364"/>
            <a:ext cx="17259300" cy="967252"/>
          </a:xfrm>
          <a:prstGeom prst="rect">
            <a:avLst/>
          </a:prstGeom>
        </p:spPr>
        <p:txBody>
          <a:bodyPr wrap="square" lIns="0" tIns="0" rIns="0" bIns="0" rtlCol="0" anchor="t">
            <a:spAutoFit/>
          </a:bodyPr>
          <a:lstStyle/>
          <a:p>
            <a:pPr>
              <a:lnSpc>
                <a:spcPts val="8640"/>
              </a:lnSpc>
            </a:pPr>
            <a:r>
              <a:rPr lang="en-US" sz="4800" b="1" dirty="0">
                <a:solidFill>
                  <a:schemeClr val="bg1"/>
                </a:solidFill>
                <a:latin typeface="Arial" panose="020B0604020202020204" pitchFamily="34" charset="0"/>
                <a:ea typeface="Montserrat Semi-Bold"/>
                <a:cs typeface="Arial" panose="020B0604020202020204" pitchFamily="34" charset="0"/>
                <a:sym typeface="Montserrat Semi-Bold"/>
              </a:rPr>
              <a:t>The American States Assembly -  Sovereign Citizens</a:t>
            </a:r>
          </a:p>
        </p:txBody>
      </p:sp>
      <p:sp>
        <p:nvSpPr>
          <p:cNvPr id="2" name="TextBox 1">
            <a:extLst>
              <a:ext uri="{FF2B5EF4-FFF2-40B4-BE49-F238E27FC236}">
                <a16:creationId xmlns:a16="http://schemas.microsoft.com/office/drawing/2014/main" id="{64F55594-2E5C-3423-EEC5-551229C2CE17}"/>
              </a:ext>
            </a:extLst>
          </p:cNvPr>
          <p:cNvSpPr txBox="1"/>
          <p:nvPr/>
        </p:nvSpPr>
        <p:spPr>
          <a:xfrm>
            <a:off x="1219200" y="1946374"/>
            <a:ext cx="16535400" cy="7909858"/>
          </a:xfrm>
          <a:prstGeom prst="rect">
            <a:avLst/>
          </a:prstGeom>
          <a:noFill/>
        </p:spPr>
        <p:txBody>
          <a:bodyPr wrap="square" rtlCol="0">
            <a:spAutoFit/>
          </a:bodyPr>
          <a:lstStyle/>
          <a:p>
            <a:r>
              <a:rPr lang="en-US" sz="2400" dirty="0">
                <a:solidFill>
                  <a:schemeClr val="bg1"/>
                </a:solidFill>
                <a:latin typeface="Arial" panose="020B0604020202020204" pitchFamily="34" charset="0"/>
                <a:cs typeface="Arial" panose="020B0604020202020204" pitchFamily="34" charset="0"/>
              </a:rPr>
              <a:t>Sovereign citizens believe they are not under the jurisdiction of the federal government and consider themselves exempt from U.S. law. They use a variety of conspiracy theories and falsehoods to justify their beliefs and their activities, some of which are illegal or violent. Their rejection of legal documentation such as Social Security numbers, driver’s licenses, vehicle registration and other forms of government identification led to frequent interactions with law enforcement.</a:t>
            </a:r>
          </a:p>
          <a:p>
            <a:endParaRPr lang="en-US" sz="2400" dirty="0">
              <a:solidFill>
                <a:schemeClr val="bg1"/>
              </a:solidFill>
              <a:latin typeface="Arial" panose="020B0604020202020204" pitchFamily="34" charset="0"/>
              <a:cs typeface="Arial" panose="020B0604020202020204" pitchFamily="34" charset="0"/>
            </a:endParaRPr>
          </a:p>
          <a:p>
            <a:r>
              <a:rPr lang="en-US" sz="2400" dirty="0">
                <a:solidFill>
                  <a:schemeClr val="bg1"/>
                </a:solidFill>
                <a:latin typeface="Arial" panose="020B0604020202020204" pitchFamily="34" charset="0"/>
                <a:cs typeface="Arial" panose="020B0604020202020204" pitchFamily="34" charset="0"/>
              </a:rPr>
              <a:t>Sovereign citizens often abuse the court system with indecipherable filings. When confronted, many of them lash out, retaliating through acts of paper terrorism and, in the most extreme cases, acts of deadly violence — usually directed against government officials. </a:t>
            </a:r>
          </a:p>
          <a:p>
            <a:endParaRPr lang="en-US" sz="2400" dirty="0">
              <a:solidFill>
                <a:schemeClr val="bg1"/>
              </a:solidFill>
              <a:latin typeface="Arial" panose="020B0604020202020204" pitchFamily="34" charset="0"/>
              <a:cs typeface="Arial" panose="020B0604020202020204" pitchFamily="34" charset="0"/>
            </a:endParaRPr>
          </a:p>
          <a:p>
            <a:r>
              <a:rPr lang="en-US" sz="2400" dirty="0">
                <a:solidFill>
                  <a:schemeClr val="bg1"/>
                </a:solidFill>
                <a:latin typeface="Arial" panose="020B0604020202020204" pitchFamily="34" charset="0"/>
                <a:cs typeface="Arial" panose="020B0604020202020204" pitchFamily="34" charset="0"/>
              </a:rPr>
              <a:t>The contemporary sovereign belief system is based on a decades-old conspiracy theory that the American government set up by the Founding Fathers under a common-law legal system was secretly replaced. They believe that the replacement government swapped common law for admiralty law or maritime law.</a:t>
            </a:r>
          </a:p>
          <a:p>
            <a:endParaRPr lang="en-US" sz="2400" dirty="0">
              <a:solidFill>
                <a:schemeClr val="bg1"/>
              </a:solidFill>
              <a:latin typeface="Arial" panose="020B0604020202020204" pitchFamily="34" charset="0"/>
              <a:cs typeface="Arial" panose="020B0604020202020204" pitchFamily="34" charset="0"/>
            </a:endParaRPr>
          </a:p>
          <a:p>
            <a:r>
              <a:rPr lang="en-US" sz="2400" dirty="0">
                <a:solidFill>
                  <a:schemeClr val="bg1"/>
                </a:solidFill>
                <a:latin typeface="Arial" panose="020B0604020202020204" pitchFamily="34" charset="0"/>
                <a:cs typeface="Arial" panose="020B0604020202020204" pitchFamily="34" charset="0"/>
              </a:rPr>
              <a:t>Sovereign citizens have also perpetrated a number of illegal housing-related, money-making schemes, fraudulently occupying and deeding empty homes to themselves. They’ve convinced homeowners in foreclosure to transfer over their property titles to them using “quit claim deeds” by falsely claiming they can stop the foreclosures and give the property back for a fee. Foreclosures continue on those properties, and the end result is tenants still lose their homes, and they’re also out the money they paid to the sovereign citizen to prevent it from happening. The U.S. Department of Housing and Urban Development has recovered tens of millions of dollars from these sorts of sovereign citizen scammers prosecuted for their crimes.</a:t>
            </a:r>
          </a:p>
          <a:p>
            <a:endParaRPr lang="en-US" sz="2800" b="1" dirty="0"/>
          </a:p>
        </p:txBody>
      </p:sp>
    </p:spTree>
    <p:custDataLst>
      <p:tags r:id="rId1"/>
    </p:custDataLst>
    <p:extLst>
      <p:ext uri="{BB962C8B-B14F-4D97-AF65-F5344CB8AC3E}">
        <p14:creationId xmlns:p14="http://schemas.microsoft.com/office/powerpoint/2010/main" val="2570812259"/>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bg>
      <p:bgPr>
        <a:solidFill>
          <a:srgbClr val="314964"/>
        </a:solidFill>
        <a:effectLst/>
      </p:bgPr>
    </p:bg>
    <p:spTree>
      <p:nvGrpSpPr>
        <p:cNvPr id="1" name="">
          <a:extLst>
            <a:ext uri="{FF2B5EF4-FFF2-40B4-BE49-F238E27FC236}">
              <a16:creationId xmlns:a16="http://schemas.microsoft.com/office/drawing/2014/main" id="{C9AF6543-E7B2-F2C4-9D3F-FE7DD2948E37}"/>
            </a:ext>
          </a:extLst>
        </p:cNvPr>
        <p:cNvGrpSpPr/>
        <p:nvPr/>
      </p:nvGrpSpPr>
      <p:grpSpPr>
        <a:xfrm>
          <a:off x="0" y="0"/>
          <a:ext cx="0" cy="0"/>
          <a:chOff x="0" y="0"/>
          <a:chExt cx="0" cy="0"/>
        </a:xfrm>
      </p:grpSpPr>
      <p:sp>
        <p:nvSpPr>
          <p:cNvPr id="4" name="TextBox 4">
            <a:extLst>
              <a:ext uri="{FF2B5EF4-FFF2-40B4-BE49-F238E27FC236}">
                <a16:creationId xmlns:a16="http://schemas.microsoft.com/office/drawing/2014/main" id="{3CD0ADAC-8C06-6C2F-BCA0-28FA2A529FC1}"/>
              </a:ext>
            </a:extLst>
          </p:cNvPr>
          <p:cNvSpPr txBox="1"/>
          <p:nvPr/>
        </p:nvSpPr>
        <p:spPr>
          <a:xfrm>
            <a:off x="1028700" y="882492"/>
            <a:ext cx="10477500" cy="1030282"/>
          </a:xfrm>
          <a:prstGeom prst="rect">
            <a:avLst/>
          </a:prstGeom>
        </p:spPr>
        <p:txBody>
          <a:bodyPr lIns="0" tIns="0" rIns="0" bIns="0" rtlCol="0" anchor="t">
            <a:spAutoFit/>
          </a:bodyPr>
          <a:lstStyle/>
          <a:p>
            <a:pPr algn="l">
              <a:lnSpc>
                <a:spcPts val="8640"/>
              </a:lnSpc>
            </a:pPr>
            <a:r>
              <a:rPr lang="en-US" sz="6000" b="1" dirty="0">
                <a:solidFill>
                  <a:schemeClr val="bg1"/>
                </a:solidFill>
                <a:latin typeface="Arial" panose="020B0604020202020204" pitchFamily="34" charset="0"/>
                <a:ea typeface="Montserrat Semi-Bold"/>
                <a:cs typeface="Arial" panose="020B0604020202020204" pitchFamily="34" charset="0"/>
                <a:sym typeface="Montserrat Semi-Bold"/>
              </a:rPr>
              <a:t>Moms for Liberty</a:t>
            </a:r>
          </a:p>
        </p:txBody>
      </p:sp>
      <p:sp>
        <p:nvSpPr>
          <p:cNvPr id="2" name="TextBox 1">
            <a:extLst>
              <a:ext uri="{FF2B5EF4-FFF2-40B4-BE49-F238E27FC236}">
                <a16:creationId xmlns:a16="http://schemas.microsoft.com/office/drawing/2014/main" id="{6165D4A2-E4C5-0A0E-ABB8-629849350784}"/>
              </a:ext>
            </a:extLst>
          </p:cNvPr>
          <p:cNvSpPr txBox="1"/>
          <p:nvPr/>
        </p:nvSpPr>
        <p:spPr>
          <a:xfrm>
            <a:off x="1219200" y="2204502"/>
            <a:ext cx="16535400" cy="6432530"/>
          </a:xfrm>
          <a:prstGeom prst="rect">
            <a:avLst/>
          </a:prstGeom>
          <a:noFill/>
        </p:spPr>
        <p:txBody>
          <a:bodyPr wrap="square" rtlCol="0">
            <a:spAutoFit/>
          </a:bodyPr>
          <a:lstStyle/>
          <a:p>
            <a:r>
              <a:rPr lang="en-US" sz="2400" dirty="0">
                <a:solidFill>
                  <a:schemeClr val="bg1"/>
                </a:solidFill>
                <a:latin typeface="Arial" panose="020B0604020202020204" pitchFamily="34" charset="0"/>
                <a:cs typeface="Arial" panose="020B0604020202020204" pitchFamily="34" charset="0"/>
              </a:rPr>
              <a:t>Moms for Liberty is a far-right organization that engages in anti-student inclusion activities and self-identifies as part of the modern parental rights movement. The group grew out of opposition to public health regulations for COVID-19, opposes LGBTQ+ and racially inclusive school curriculum, and has advocated books bans.</a:t>
            </a:r>
          </a:p>
          <a:p>
            <a:endParaRPr lang="en-US" sz="2400" dirty="0">
              <a:solidFill>
                <a:schemeClr val="bg1"/>
              </a:solidFill>
              <a:latin typeface="Arial" panose="020B0604020202020204" pitchFamily="34" charset="0"/>
              <a:cs typeface="Arial" panose="020B0604020202020204" pitchFamily="34" charset="0"/>
            </a:endParaRPr>
          </a:p>
          <a:p>
            <a:r>
              <a:rPr lang="en-US" sz="2400" dirty="0">
                <a:solidFill>
                  <a:schemeClr val="bg1"/>
                </a:solidFill>
                <a:latin typeface="Arial" panose="020B0604020202020204" pitchFamily="34" charset="0"/>
                <a:cs typeface="Arial" panose="020B0604020202020204" pitchFamily="34" charset="0"/>
              </a:rPr>
              <a:t>Moms for Liberty and its nationwide chapters combat what they consider the “woke indoctrination” of children by advocating for book bans in school libraries and endorsing candidates for public office that align with the group’s views. They also use their multiple social media platforms to target teachers and school officials, advocate for the abolition of the Department of Education, advance a conspiracy propaganda, and spread hateful imagery and rhetoric against the LGBTQ community.</a:t>
            </a:r>
          </a:p>
          <a:p>
            <a:endParaRPr lang="en-US" sz="2400" dirty="0">
              <a:solidFill>
                <a:schemeClr val="bg1"/>
              </a:solidFill>
              <a:latin typeface="Arial" panose="020B0604020202020204" pitchFamily="34" charset="0"/>
              <a:cs typeface="Arial" panose="020B0604020202020204" pitchFamily="34" charset="0"/>
            </a:endParaRPr>
          </a:p>
          <a:p>
            <a:r>
              <a:rPr lang="en-US" sz="2400" dirty="0">
                <a:solidFill>
                  <a:schemeClr val="bg1"/>
                </a:solidFill>
                <a:latin typeface="Arial" panose="020B0604020202020204" pitchFamily="34" charset="0"/>
                <a:cs typeface="Arial" panose="020B0604020202020204" pitchFamily="34" charset="0"/>
              </a:rPr>
              <a:t>Moms for Liberty is an anti-student inclusion group that presents itself as a modern parents’ rights organization that seeks to “unify, educate, and empower parents to defend and protect their parental rights at every level of government.” The group’s website appears to align with this mission, featuring general information about the organization and its chapters, resources for parents, and links to press skewed in the group’s favor. The social media accounts and real-world activity of the national organization and its chapters reflect views and actions that are antigovernment and conspiracy propagandist, anti-LGBTQ and anti-gender identity, and anti-inclusive curriculum.</a:t>
            </a:r>
          </a:p>
          <a:p>
            <a:endParaRPr lang="en-US" sz="2800" b="1" dirty="0"/>
          </a:p>
        </p:txBody>
      </p:sp>
    </p:spTree>
    <p:custDataLst>
      <p:tags r:id="rId1"/>
    </p:custDataLst>
    <p:extLst>
      <p:ext uri="{BB962C8B-B14F-4D97-AF65-F5344CB8AC3E}">
        <p14:creationId xmlns:p14="http://schemas.microsoft.com/office/powerpoint/2010/main" val="2582736880"/>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bg>
      <p:bgPr>
        <a:solidFill>
          <a:srgbClr val="8F806E"/>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81B8A89-3AB8-6C4C-04D4-BDFA7A0532AA}"/>
              </a:ext>
            </a:extLst>
          </p:cNvPr>
          <p:cNvSpPr txBox="1"/>
          <p:nvPr/>
        </p:nvSpPr>
        <p:spPr>
          <a:xfrm>
            <a:off x="1600200" y="342900"/>
            <a:ext cx="14706600" cy="1122615"/>
          </a:xfrm>
          <a:prstGeom prst="rect">
            <a:avLst/>
          </a:prstGeom>
          <a:noFill/>
        </p:spPr>
        <p:txBody>
          <a:bodyPr wrap="square">
            <a:spAutoFit/>
          </a:bodyPr>
          <a:lstStyle/>
          <a:p>
            <a:pPr marL="0" marR="0" lvl="0" indent="0" algn="l" defTabSz="914400" rtl="0" eaLnBrk="1" fontAlgn="auto" latinLnBrk="0" hangingPunct="1">
              <a:lnSpc>
                <a:spcPts val="8640"/>
              </a:lnSpc>
              <a:spcBef>
                <a:spcPts val="0"/>
              </a:spcBef>
              <a:spcAft>
                <a:spcPts val="0"/>
              </a:spcAft>
              <a:buClrTx/>
              <a:buSzTx/>
              <a:buFontTx/>
              <a:buNone/>
              <a:tabLst/>
              <a:defRPr/>
            </a:pPr>
            <a:r>
              <a:rPr kumimoji="0" lang="en-US" sz="6000" b="1" i="0" u="none" strike="noStrike" kern="1200" cap="none" spc="0" normalizeH="0" baseline="0" noProof="0" dirty="0">
                <a:ln>
                  <a:noFill/>
                </a:ln>
                <a:solidFill>
                  <a:srgbClr val="FFFFFF"/>
                </a:solidFill>
                <a:effectLst/>
                <a:uLnTx/>
                <a:uFillTx/>
                <a:latin typeface="Arial" panose="020B0604020202020204" pitchFamily="34" charset="0"/>
                <a:ea typeface="Montserrat Semi-Bold"/>
                <a:cs typeface="Arial" panose="020B0604020202020204" pitchFamily="34" charset="0"/>
                <a:sym typeface="Montserrat Semi-Bold"/>
              </a:rPr>
              <a:t>Hate Crimes </a:t>
            </a:r>
            <a:r>
              <a:rPr lang="en-US" sz="6000" b="1" dirty="0">
                <a:solidFill>
                  <a:srgbClr val="FFFFFF"/>
                </a:solidFill>
                <a:latin typeface="Arial" panose="020B0604020202020204" pitchFamily="34" charset="0"/>
                <a:ea typeface="Montserrat Semi-Bold"/>
                <a:cs typeface="Arial" panose="020B0604020202020204" pitchFamily="34" charset="0"/>
                <a:sym typeface="Montserrat Semi-Bold"/>
              </a:rPr>
              <a:t>Affect Entire Communities</a:t>
            </a:r>
            <a:endParaRPr kumimoji="0" lang="en-US" sz="6000" b="1" i="0" u="none" strike="noStrike" kern="1200" cap="none" spc="0" normalizeH="0" baseline="0" noProof="0" dirty="0">
              <a:ln>
                <a:noFill/>
              </a:ln>
              <a:solidFill>
                <a:srgbClr val="FFFFFF"/>
              </a:solidFill>
              <a:effectLst/>
              <a:uLnTx/>
              <a:uFillTx/>
              <a:latin typeface="Arial" panose="020B0604020202020204" pitchFamily="34" charset="0"/>
              <a:ea typeface="Montserrat Semi-Bold"/>
              <a:cs typeface="Arial" panose="020B0604020202020204" pitchFamily="34" charset="0"/>
              <a:sym typeface="Montserrat Semi-Bold"/>
            </a:endParaRPr>
          </a:p>
        </p:txBody>
      </p:sp>
      <p:pic>
        <p:nvPicPr>
          <p:cNvPr id="2" name="Hate crimes affect the community">
            <a:hlinkClick r:id="" action="ppaction://media"/>
            <a:extLst>
              <a:ext uri="{FF2B5EF4-FFF2-40B4-BE49-F238E27FC236}">
                <a16:creationId xmlns:a16="http://schemas.microsoft.com/office/drawing/2014/main" id="{F8B21532-B105-C28F-3681-FA902FA2AA21}"/>
              </a:ext>
            </a:extLst>
          </p:cNvPr>
          <p:cNvPicPr>
            <a:picLocks noChangeAspect="1"/>
          </p:cNvPicPr>
          <p:nvPr>
            <a:videoFile r:link="rId3"/>
            <p:extLst>
              <p:ext uri="{DAA4B4D4-6D71-4841-9C94-3DE7FCFB9230}">
                <p14:media xmlns:p14="http://schemas.microsoft.com/office/powerpoint/2010/main" r:embed="rId2"/>
              </p:ext>
            </p:extLst>
          </p:nvPr>
        </p:nvPicPr>
        <p:blipFill>
          <a:blip r:embed="rId6"/>
          <a:stretch>
            <a:fillRect/>
          </a:stretch>
        </p:blipFill>
        <p:spPr>
          <a:xfrm>
            <a:off x="1143000" y="1538365"/>
            <a:ext cx="15897998" cy="8265469"/>
          </a:xfrm>
          <a:prstGeom prst="rect">
            <a:avLst/>
          </a:prstGeom>
        </p:spPr>
      </p:pic>
    </p:spTree>
    <p:custDataLst>
      <p:tags r:id="rId1"/>
    </p:custDataLst>
    <p:extLst>
      <p:ext uri="{BB962C8B-B14F-4D97-AF65-F5344CB8AC3E}">
        <p14:creationId xmlns:p14="http://schemas.microsoft.com/office/powerpoint/2010/main" val="1891503028"/>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1956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rgbClr val="314964"/>
        </a:solidFill>
        <a:effectLst/>
      </p:bgPr>
    </p:bg>
    <p:spTree>
      <p:nvGrpSpPr>
        <p:cNvPr id="1" name=""/>
        <p:cNvGrpSpPr/>
        <p:nvPr/>
      </p:nvGrpSpPr>
      <p:grpSpPr>
        <a:xfrm>
          <a:off x="0" y="0"/>
          <a:ext cx="0" cy="0"/>
          <a:chOff x="0" y="0"/>
          <a:chExt cx="0" cy="0"/>
        </a:xfrm>
      </p:grpSpPr>
      <p:sp>
        <p:nvSpPr>
          <p:cNvPr id="5" name="TextBox 5"/>
          <p:cNvSpPr txBox="1"/>
          <p:nvPr/>
        </p:nvSpPr>
        <p:spPr>
          <a:xfrm>
            <a:off x="720798" y="190500"/>
            <a:ext cx="12080802" cy="1953612"/>
          </a:xfrm>
          <a:prstGeom prst="rect">
            <a:avLst/>
          </a:prstGeom>
        </p:spPr>
        <p:txBody>
          <a:bodyPr wrap="square" lIns="0" tIns="0" rIns="0" bIns="0" rtlCol="0" anchor="t">
            <a:spAutoFit/>
          </a:bodyPr>
          <a:lstStyle/>
          <a:p>
            <a:pPr algn="l"/>
            <a:r>
              <a:rPr lang="en-US" sz="6000" b="1" dirty="0">
                <a:solidFill>
                  <a:srgbClr val="FFFFFF"/>
                </a:solidFill>
                <a:latin typeface="Arial" panose="020B0604020202020204" pitchFamily="34" charset="0"/>
                <a:ea typeface="Montserrat Semi-Bold"/>
                <a:cs typeface="Arial" panose="020B0604020202020204" pitchFamily="34" charset="0"/>
                <a:sym typeface="Montserrat Semi-Bold"/>
              </a:rPr>
              <a:t>Hate Speech…</a:t>
            </a:r>
            <a:r>
              <a:rPr lang="en-US" sz="6000" b="1" dirty="0">
                <a:solidFill>
                  <a:srgbClr val="FFFFFF"/>
                </a:solidFill>
                <a:latin typeface="Arial" panose="020B0604020202020204" pitchFamily="34" charset="0"/>
                <a:ea typeface="Montserrat"/>
                <a:cs typeface="Arial" panose="020B0604020202020204" pitchFamily="34" charset="0"/>
                <a:sym typeface="Montserrat"/>
              </a:rPr>
              <a:t>Is it a Hate Crime?</a:t>
            </a:r>
          </a:p>
          <a:p>
            <a:pPr algn="l">
              <a:lnSpc>
                <a:spcPts val="8640"/>
              </a:lnSpc>
            </a:pPr>
            <a:endParaRPr lang="en-US" sz="6000" b="1" dirty="0">
              <a:solidFill>
                <a:srgbClr val="FFFFFF"/>
              </a:solidFill>
              <a:ea typeface="Montserrat Semi-Bold"/>
              <a:cs typeface="Montserrat Semi-Bold"/>
              <a:sym typeface="Montserrat Semi-Bold"/>
            </a:endParaRPr>
          </a:p>
        </p:txBody>
      </p:sp>
      <p:sp>
        <p:nvSpPr>
          <p:cNvPr id="14" name="TextBox 13">
            <a:extLst>
              <a:ext uri="{FF2B5EF4-FFF2-40B4-BE49-F238E27FC236}">
                <a16:creationId xmlns:a16="http://schemas.microsoft.com/office/drawing/2014/main" id="{52BE7081-398D-20E7-36BD-E74B44320248}"/>
              </a:ext>
            </a:extLst>
          </p:cNvPr>
          <p:cNvSpPr txBox="1"/>
          <p:nvPr/>
        </p:nvSpPr>
        <p:spPr>
          <a:xfrm>
            <a:off x="609600" y="9100902"/>
            <a:ext cx="12664966" cy="830997"/>
          </a:xfrm>
          <a:prstGeom prst="rect">
            <a:avLst/>
          </a:prstGeom>
          <a:noFill/>
        </p:spPr>
        <p:txBody>
          <a:bodyPr wrap="square" rtlCol="0">
            <a:spAutoFit/>
          </a:bodyPr>
          <a:lstStyle/>
          <a:p>
            <a:r>
              <a:rPr lang="en-US" sz="2400" dirty="0">
                <a:solidFill>
                  <a:schemeClr val="bg1"/>
                </a:solidFill>
                <a:latin typeface="Arial" panose="020B0604020202020204" pitchFamily="34" charset="0"/>
                <a:cs typeface="Arial" panose="020B0604020202020204" pitchFamily="34" charset="0"/>
              </a:rPr>
              <a:t>For more information on Freedom of speech and hate speech, see the link in the Resources section, </a:t>
            </a:r>
            <a:r>
              <a:rPr lang="en-US" sz="2400" b="1" u="sng" dirty="0">
                <a:solidFill>
                  <a:schemeClr val="bg1"/>
                </a:solidFill>
                <a:latin typeface="Arial" panose="020B0604020202020204" pitchFamily="34" charset="0"/>
                <a:cs typeface="Arial" panose="020B0604020202020204" pitchFamily="34" charset="0"/>
              </a:rPr>
              <a:t>The</a:t>
            </a:r>
            <a:r>
              <a:rPr lang="en-US" sz="2400" b="1" dirty="0">
                <a:solidFill>
                  <a:schemeClr val="bg1"/>
                </a:solidFill>
                <a:latin typeface="Arial" panose="020B0604020202020204" pitchFamily="34" charset="0"/>
                <a:cs typeface="Arial" panose="020B0604020202020204" pitchFamily="34" charset="0"/>
              </a:rPr>
              <a:t> </a:t>
            </a:r>
            <a:r>
              <a:rPr lang="en-US" sz="2400" b="1" u="sng" dirty="0">
                <a:solidFill>
                  <a:schemeClr val="bg1"/>
                </a:solidFill>
                <a:latin typeface="Arial" panose="020B0604020202020204" pitchFamily="34" charset="0"/>
                <a:cs typeface="Arial" panose="020B0604020202020204" pitchFamily="34" charset="0"/>
              </a:rPr>
              <a:t>Foundation for </a:t>
            </a:r>
            <a:r>
              <a:rPr lang="en-US" sz="2400" b="1" dirty="0">
                <a:solidFill>
                  <a:schemeClr val="bg1"/>
                </a:solidFill>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Individual Rights and Expression</a:t>
            </a:r>
            <a:r>
              <a:rPr lang="en-US" sz="2400" dirty="0">
                <a:solidFill>
                  <a:schemeClr val="bg1"/>
                </a:solidFill>
                <a:latin typeface="Arial" panose="020B0604020202020204" pitchFamily="34" charset="0"/>
                <a:cs typeface="Arial" panose="020B0604020202020204" pitchFamily="34" charset="0"/>
              </a:rPr>
              <a:t>.</a:t>
            </a:r>
          </a:p>
        </p:txBody>
      </p:sp>
      <p:pic>
        <p:nvPicPr>
          <p:cNvPr id="17" name="Picture 16">
            <a:extLst>
              <a:ext uri="{FF2B5EF4-FFF2-40B4-BE49-F238E27FC236}">
                <a16:creationId xmlns:a16="http://schemas.microsoft.com/office/drawing/2014/main" id="{034401AE-8FE6-C7ED-F143-3B44DC4030BB}"/>
              </a:ext>
            </a:extLst>
          </p:cNvPr>
          <p:cNvPicPr>
            <a:picLocks noChangeAspect="1"/>
          </p:cNvPicPr>
          <p:nvPr/>
        </p:nvPicPr>
        <p:blipFill>
          <a:blip r:embed="rId5"/>
          <a:srcRect t="7382" r="27644"/>
          <a:stretch>
            <a:fillRect/>
          </a:stretch>
        </p:blipFill>
        <p:spPr>
          <a:xfrm>
            <a:off x="13992230" y="342900"/>
            <a:ext cx="3990970" cy="3405691"/>
          </a:xfrm>
          <a:prstGeom prst="rect">
            <a:avLst/>
          </a:prstGeom>
        </p:spPr>
      </p:pic>
      <p:sp>
        <p:nvSpPr>
          <p:cNvPr id="2" name="TextBox 1">
            <a:extLst>
              <a:ext uri="{FF2B5EF4-FFF2-40B4-BE49-F238E27FC236}">
                <a16:creationId xmlns:a16="http://schemas.microsoft.com/office/drawing/2014/main" id="{48B2335E-433F-FD28-C72C-FF1FBCBA4C62}"/>
              </a:ext>
            </a:extLst>
          </p:cNvPr>
          <p:cNvSpPr txBox="1"/>
          <p:nvPr/>
        </p:nvSpPr>
        <p:spPr>
          <a:xfrm>
            <a:off x="685800" y="1485900"/>
            <a:ext cx="13106400" cy="2308324"/>
          </a:xfrm>
          <a:prstGeom prst="rect">
            <a:avLst/>
          </a:prstGeom>
          <a:noFill/>
        </p:spPr>
        <p:txBody>
          <a:bodyPr wrap="square" rtlCol="0">
            <a:spAutoFit/>
          </a:bodyPr>
          <a:lstStyle/>
          <a:p>
            <a:r>
              <a:rPr lang="en-US" sz="2400" dirty="0">
                <a:solidFill>
                  <a:schemeClr val="bg1"/>
                </a:solidFill>
                <a:latin typeface="Arial" panose="020B0604020202020204" pitchFamily="34" charset="0"/>
                <a:cs typeface="Arial" panose="020B0604020202020204" pitchFamily="34" charset="0"/>
              </a:rPr>
              <a:t>There is no “hate speech” exception to the First Amendment. So, many Americans wonder: Is hate speech legal?</a:t>
            </a:r>
          </a:p>
          <a:p>
            <a:endParaRPr lang="en-US" sz="2400" dirty="0">
              <a:solidFill>
                <a:schemeClr val="bg1"/>
              </a:solidFill>
              <a:latin typeface="Arial" panose="020B0604020202020204" pitchFamily="34" charset="0"/>
              <a:cs typeface="Arial" panose="020B0604020202020204" pitchFamily="34" charset="0"/>
            </a:endParaRPr>
          </a:p>
          <a:p>
            <a:r>
              <a:rPr lang="en-US" sz="2400" dirty="0">
                <a:solidFill>
                  <a:schemeClr val="bg1"/>
                </a:solidFill>
                <a:latin typeface="Arial" panose="020B0604020202020204" pitchFamily="34" charset="0"/>
                <a:cs typeface="Arial" panose="020B0604020202020204" pitchFamily="34" charset="0"/>
              </a:rPr>
              <a:t>Contrary to a common misconception, most expressions one might identify as ”hate speech” is protected by the First Amendment and cannot lawfully be censored, punished, or unduly burdened by the government, including public colleges and universities. </a:t>
            </a:r>
          </a:p>
        </p:txBody>
      </p:sp>
      <p:sp>
        <p:nvSpPr>
          <p:cNvPr id="7" name="TextBox 6">
            <a:extLst>
              <a:ext uri="{FF2B5EF4-FFF2-40B4-BE49-F238E27FC236}">
                <a16:creationId xmlns:a16="http://schemas.microsoft.com/office/drawing/2014/main" id="{E138DF44-D598-2575-B6CD-0BE34AE8E760}"/>
              </a:ext>
            </a:extLst>
          </p:cNvPr>
          <p:cNvSpPr txBox="1"/>
          <p:nvPr/>
        </p:nvSpPr>
        <p:spPr>
          <a:xfrm>
            <a:off x="5638800" y="4305300"/>
            <a:ext cx="11582400" cy="2308324"/>
          </a:xfrm>
          <a:prstGeom prst="rect">
            <a:avLst/>
          </a:prstGeom>
          <a:noFill/>
        </p:spPr>
        <p:txBody>
          <a:bodyPr wrap="square">
            <a:spAutoFit/>
          </a:bodyPr>
          <a:lstStyle/>
          <a:p>
            <a:r>
              <a:rPr lang="en-US" sz="2400" dirty="0">
                <a:solidFill>
                  <a:schemeClr val="bg1"/>
                </a:solidFill>
                <a:latin typeface="Arial" panose="020B0604020202020204" pitchFamily="34" charset="0"/>
                <a:cs typeface="Arial" panose="020B0604020202020204" pitchFamily="34" charset="0"/>
              </a:rPr>
              <a:t>The Supreme Court of the United States has repeatedly rejected government attempts to prohibit or punish hate speech. Instead, the Court has come to identify within the First Amendment a broad guarantee of “freedom for the thought that we hate,” as Justice Oliver Wendell Holmes described the concept in a 1929 dissent. In a 2011 ruling, Chief Justice John Roberts described our national commitment to protecting hate speech in order to preserve a robust democratic dialogue: </a:t>
            </a:r>
          </a:p>
        </p:txBody>
      </p:sp>
      <p:sp>
        <p:nvSpPr>
          <p:cNvPr id="9" name="TextBox 8">
            <a:extLst>
              <a:ext uri="{FF2B5EF4-FFF2-40B4-BE49-F238E27FC236}">
                <a16:creationId xmlns:a16="http://schemas.microsoft.com/office/drawing/2014/main" id="{9E17918E-9BE5-1E1F-FFC3-AE510C0815D9}"/>
              </a:ext>
            </a:extLst>
          </p:cNvPr>
          <p:cNvSpPr txBox="1"/>
          <p:nvPr/>
        </p:nvSpPr>
        <p:spPr>
          <a:xfrm>
            <a:off x="6324600" y="6667500"/>
            <a:ext cx="11201400" cy="1938992"/>
          </a:xfrm>
          <a:prstGeom prst="rect">
            <a:avLst/>
          </a:prstGeom>
          <a:noFill/>
        </p:spPr>
        <p:txBody>
          <a:bodyPr wrap="square">
            <a:spAutoFit/>
          </a:bodyPr>
          <a:lstStyle/>
          <a:p>
            <a:r>
              <a:rPr lang="en-US" sz="2400" i="1" dirty="0">
                <a:solidFill>
                  <a:schemeClr val="bg1"/>
                </a:solidFill>
                <a:latin typeface="Arial" panose="020B0604020202020204" pitchFamily="34" charset="0"/>
                <a:cs typeface="Arial" panose="020B0604020202020204" pitchFamily="34" charset="0"/>
              </a:rPr>
              <a:t>Speech is powerful. It can stir people to action, move them to tears of both joy and sorrow, and—as it did here—inflict great pain. On the facts before us, we cannot react to that pain by punishing the speaker. As a Nation we have chosen a different course—to protect even hurtful speech on public issues to ensure that we do not stifle public debate.</a:t>
            </a:r>
          </a:p>
        </p:txBody>
      </p:sp>
      <p:cxnSp>
        <p:nvCxnSpPr>
          <p:cNvPr id="11" name="Straight Connector 10">
            <a:extLst>
              <a:ext uri="{FF2B5EF4-FFF2-40B4-BE49-F238E27FC236}">
                <a16:creationId xmlns:a16="http://schemas.microsoft.com/office/drawing/2014/main" id="{6AF8141C-B092-810F-9FB7-EA840151F4EE}"/>
              </a:ext>
            </a:extLst>
          </p:cNvPr>
          <p:cNvCxnSpPr/>
          <p:nvPr/>
        </p:nvCxnSpPr>
        <p:spPr>
          <a:xfrm>
            <a:off x="6248400" y="6743700"/>
            <a:ext cx="0" cy="1417260"/>
          </a:xfrm>
          <a:prstGeom prst="line">
            <a:avLst/>
          </a:prstGeom>
          <a:ln w="60325">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E52EAC1C-97F4-EEDC-A612-118E9BF1607B}"/>
              </a:ext>
            </a:extLst>
          </p:cNvPr>
          <p:cNvCxnSpPr/>
          <p:nvPr/>
        </p:nvCxnSpPr>
        <p:spPr>
          <a:xfrm>
            <a:off x="17526000" y="6743700"/>
            <a:ext cx="0" cy="1417260"/>
          </a:xfrm>
          <a:prstGeom prst="line">
            <a:avLst/>
          </a:prstGeom>
          <a:ln w="60325">
            <a:solidFill>
              <a:schemeClr val="bg1"/>
            </a:solidFill>
          </a:ln>
        </p:spPr>
        <p:style>
          <a:lnRef idx="1">
            <a:schemeClr val="accent1"/>
          </a:lnRef>
          <a:fillRef idx="0">
            <a:schemeClr val="accent1"/>
          </a:fillRef>
          <a:effectRef idx="0">
            <a:schemeClr val="accent1"/>
          </a:effectRef>
          <a:fontRef idx="minor">
            <a:schemeClr val="tx1"/>
          </a:fontRef>
        </p:style>
      </p:cxnSp>
      <p:pic>
        <p:nvPicPr>
          <p:cNvPr id="3" name="Picture 2">
            <a:extLst>
              <a:ext uri="{FF2B5EF4-FFF2-40B4-BE49-F238E27FC236}">
                <a16:creationId xmlns:a16="http://schemas.microsoft.com/office/drawing/2014/main" id="{79BBDD52-716C-8B33-90C6-C051BED04A05}"/>
              </a:ext>
            </a:extLst>
          </p:cNvPr>
          <p:cNvPicPr>
            <a:picLocks noChangeAspect="1"/>
          </p:cNvPicPr>
          <p:nvPr/>
        </p:nvPicPr>
        <p:blipFill>
          <a:blip r:embed="rId6">
            <a:extLst>
              <a:ext uri="{28A0092B-C50C-407E-A947-70E740481C1C}">
                <a14:useLocalDpi xmlns:a14="http://schemas.microsoft.com/office/drawing/2010/main" val="0"/>
              </a:ext>
            </a:extLst>
          </a:blip>
          <a:srcRect l="10230" t="5805" r="6292"/>
          <a:stretch>
            <a:fillRect/>
          </a:stretch>
        </p:blipFill>
        <p:spPr>
          <a:xfrm>
            <a:off x="443759" y="4400430"/>
            <a:ext cx="4966439" cy="3763308"/>
          </a:xfrm>
          <a:prstGeom prst="rect">
            <a:avLst/>
          </a:prstGeom>
        </p:spPr>
      </p:pic>
    </p:spTree>
    <p:custDataLst>
      <p:tags r:id="rId1"/>
    </p:custData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bg>
      <p:bgPr>
        <a:solidFill>
          <a:srgbClr val="EAE3D6"/>
        </a:solidFill>
        <a:effectLst/>
      </p:bgPr>
    </p:bg>
    <p:spTree>
      <p:nvGrpSpPr>
        <p:cNvPr id="1" name=""/>
        <p:cNvGrpSpPr/>
        <p:nvPr/>
      </p:nvGrpSpPr>
      <p:grpSpPr>
        <a:xfrm>
          <a:off x="0" y="0"/>
          <a:ext cx="0" cy="0"/>
          <a:chOff x="0" y="0"/>
          <a:chExt cx="0" cy="0"/>
        </a:xfrm>
      </p:grpSpPr>
      <p:grpSp>
        <p:nvGrpSpPr>
          <p:cNvPr id="3" name="Group 3"/>
          <p:cNvGrpSpPr/>
          <p:nvPr/>
        </p:nvGrpSpPr>
        <p:grpSpPr>
          <a:xfrm>
            <a:off x="1028700" y="860359"/>
            <a:ext cx="12230100" cy="1656479"/>
            <a:chOff x="0" y="0"/>
            <a:chExt cx="13915072" cy="4645043"/>
          </a:xfrm>
        </p:grpSpPr>
        <p:sp>
          <p:nvSpPr>
            <p:cNvPr id="4" name="TextBox 4"/>
            <p:cNvSpPr txBox="1"/>
            <p:nvPr/>
          </p:nvSpPr>
          <p:spPr>
            <a:xfrm>
              <a:off x="0" y="0"/>
              <a:ext cx="13915072" cy="2810689"/>
            </a:xfrm>
            <a:prstGeom prst="rect">
              <a:avLst/>
            </a:prstGeom>
          </p:spPr>
          <p:txBody>
            <a:bodyPr wrap="square" lIns="0" tIns="0" rIns="0" bIns="0" rtlCol="0" anchor="t">
              <a:spAutoFit/>
            </a:bodyPr>
            <a:lstStyle/>
            <a:p>
              <a:pPr algn="l">
                <a:lnSpc>
                  <a:spcPts val="8640"/>
                </a:lnSpc>
              </a:pPr>
              <a:r>
                <a:rPr lang="en-US" sz="6000" b="1" dirty="0">
                  <a:latin typeface="Arial" panose="020B0604020202020204" pitchFamily="34" charset="0"/>
                  <a:ea typeface="Montserrat Semi-Bold"/>
                  <a:cs typeface="Arial" panose="020B0604020202020204" pitchFamily="34" charset="0"/>
                  <a:sym typeface="Montserrat Semi-Bold"/>
                </a:rPr>
                <a:t>Free Speech Versus Hate Speech</a:t>
              </a:r>
            </a:p>
          </p:txBody>
        </p:sp>
        <p:sp>
          <p:nvSpPr>
            <p:cNvPr id="5" name="TextBox 5"/>
            <p:cNvSpPr txBox="1"/>
            <p:nvPr/>
          </p:nvSpPr>
          <p:spPr>
            <a:xfrm>
              <a:off x="0" y="2990851"/>
              <a:ext cx="10042627" cy="1654192"/>
            </a:xfrm>
            <a:prstGeom prst="rect">
              <a:avLst/>
            </a:prstGeom>
          </p:spPr>
          <p:txBody>
            <a:bodyPr lIns="0" tIns="0" rIns="0" bIns="0" rtlCol="0" anchor="t">
              <a:spAutoFit/>
            </a:bodyPr>
            <a:lstStyle/>
            <a:p>
              <a:pPr algn="l">
                <a:lnSpc>
                  <a:spcPts val="4550"/>
                </a:lnSpc>
              </a:pPr>
              <a:r>
                <a:rPr lang="en-US" sz="4000" dirty="0">
                  <a:latin typeface="Arial" panose="020B0604020202020204" pitchFamily="34" charset="0"/>
                  <a:ea typeface="Montserrat"/>
                  <a:cs typeface="Arial" panose="020B0604020202020204" pitchFamily="34" charset="0"/>
                  <a:sym typeface="Montserrat"/>
                </a:rPr>
                <a:t>Do you know the difference?</a:t>
              </a:r>
            </a:p>
          </p:txBody>
        </p:sp>
      </p:grpSp>
      <p:pic>
        <p:nvPicPr>
          <p:cNvPr id="10" name="Picture 9">
            <a:extLst>
              <a:ext uri="{FF2B5EF4-FFF2-40B4-BE49-F238E27FC236}">
                <a16:creationId xmlns:a16="http://schemas.microsoft.com/office/drawing/2014/main" id="{55527162-CA66-2701-0926-5C15D06A5EE5}"/>
              </a:ext>
            </a:extLst>
          </p:cNvPr>
          <p:cNvPicPr>
            <a:picLocks noChangeAspect="1"/>
          </p:cNvPicPr>
          <p:nvPr/>
        </p:nvPicPr>
        <p:blipFill>
          <a:blip r:embed="rId4"/>
          <a:stretch>
            <a:fillRect/>
          </a:stretch>
        </p:blipFill>
        <p:spPr>
          <a:xfrm>
            <a:off x="1191882" y="2896625"/>
            <a:ext cx="7452535" cy="4976812"/>
          </a:xfrm>
          <a:prstGeom prst="rect">
            <a:avLst/>
          </a:prstGeom>
        </p:spPr>
      </p:pic>
      <p:sp>
        <p:nvSpPr>
          <p:cNvPr id="13" name="TextBox 12">
            <a:extLst>
              <a:ext uri="{FF2B5EF4-FFF2-40B4-BE49-F238E27FC236}">
                <a16:creationId xmlns:a16="http://schemas.microsoft.com/office/drawing/2014/main" id="{13EC22C2-D947-32F5-661B-4D57BFAF618B}"/>
              </a:ext>
            </a:extLst>
          </p:cNvPr>
          <p:cNvSpPr txBox="1"/>
          <p:nvPr/>
        </p:nvSpPr>
        <p:spPr>
          <a:xfrm>
            <a:off x="10238118" y="2705100"/>
            <a:ext cx="6858000" cy="4524315"/>
          </a:xfrm>
          <a:prstGeom prst="rect">
            <a:avLst/>
          </a:prstGeom>
          <a:noFill/>
        </p:spPr>
        <p:txBody>
          <a:bodyPr wrap="square">
            <a:spAutoFit/>
          </a:bodyPr>
          <a:lstStyle/>
          <a:p>
            <a:r>
              <a:rPr lang="en-US" sz="3200" b="0" i="0" dirty="0">
                <a:effectLst/>
                <a:latin typeface="Arial" panose="020B0604020202020204" pitchFamily="34" charset="0"/>
                <a:cs typeface="Arial" panose="020B0604020202020204" pitchFamily="34" charset="0"/>
              </a:rPr>
              <a:t>In the U.S., free speech, even when offensive or hateful, is generally protected by the First Amendment, while hate crimes, which involve violence or threats motivated by bias, are illegal. The key distinction lies in whether the expression of hateful views escalates into criminal behavior. </a:t>
            </a:r>
            <a:endParaRPr lang="en-US" sz="3200" dirty="0">
              <a:latin typeface="Arial" panose="020B0604020202020204" pitchFamily="34" charset="0"/>
              <a:cs typeface="Arial" panose="020B0604020202020204" pitchFamily="34" charset="0"/>
            </a:endParaRPr>
          </a:p>
        </p:txBody>
      </p:sp>
    </p:spTree>
    <p:custDataLst>
      <p:tags r:id="rId1"/>
    </p:custData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bg>
      <p:bgPr>
        <a:solidFill>
          <a:srgbClr val="8F806E"/>
        </a:solidFill>
        <a:effectLst/>
      </p:bgPr>
    </p:bg>
    <p:spTree>
      <p:nvGrpSpPr>
        <p:cNvPr id="1" name="">
          <a:extLst>
            <a:ext uri="{FF2B5EF4-FFF2-40B4-BE49-F238E27FC236}">
              <a16:creationId xmlns:a16="http://schemas.microsoft.com/office/drawing/2014/main" id="{4A84C071-D089-84FE-0012-86D8F7FDBA77}"/>
            </a:ext>
          </a:extLst>
        </p:cNvPr>
        <p:cNvGrpSpPr/>
        <p:nvPr/>
      </p:nvGrpSpPr>
      <p:grpSpPr>
        <a:xfrm>
          <a:off x="0" y="0"/>
          <a:ext cx="0" cy="0"/>
          <a:chOff x="0" y="0"/>
          <a:chExt cx="0" cy="0"/>
        </a:xfrm>
      </p:grpSpPr>
      <p:sp>
        <p:nvSpPr>
          <p:cNvPr id="2" name="TextBox 2">
            <a:extLst>
              <a:ext uri="{FF2B5EF4-FFF2-40B4-BE49-F238E27FC236}">
                <a16:creationId xmlns:a16="http://schemas.microsoft.com/office/drawing/2014/main" id="{92ACDD29-2CED-9014-A1D2-C4A857A80C77}"/>
              </a:ext>
            </a:extLst>
          </p:cNvPr>
          <p:cNvSpPr txBox="1"/>
          <p:nvPr/>
        </p:nvSpPr>
        <p:spPr>
          <a:xfrm>
            <a:off x="1028701" y="1943722"/>
            <a:ext cx="3924299" cy="6032421"/>
          </a:xfrm>
          <a:prstGeom prst="rect">
            <a:avLst/>
          </a:prstGeom>
        </p:spPr>
        <p:txBody>
          <a:bodyPr wrap="square" lIns="0" tIns="0" rIns="0" bIns="0" rtlCol="0" anchor="t">
            <a:spAutoFit/>
          </a:bodyPr>
          <a:lstStyle/>
          <a:p>
            <a:r>
              <a:rPr lang="en-US" sz="2800" i="1" dirty="0">
                <a:solidFill>
                  <a:schemeClr val="bg1"/>
                </a:solidFill>
                <a:latin typeface="Arial" panose="020B0604020202020204" pitchFamily="34" charset="0"/>
                <a:cs typeface="Arial" panose="020B0604020202020204" pitchFamily="34" charset="0"/>
              </a:rPr>
              <a:t>The First Amendment to the U.S. Constitution states, “Congress shall make no law respecting an establishment of religion or prohibiting the free exercise thereof; or abridging the freedom of speech, or of the press; or the right of the people peaceably to assemble, and to petition the Government for a redress of grievances.</a:t>
            </a:r>
            <a:endParaRPr lang="en-US" sz="2800" dirty="0">
              <a:solidFill>
                <a:schemeClr val="bg1"/>
              </a:solidFill>
              <a:latin typeface="Arial" panose="020B0604020202020204" pitchFamily="34" charset="0"/>
              <a:ea typeface="Montserrat Semi-Bold"/>
              <a:cs typeface="Arial" panose="020B0604020202020204" pitchFamily="34" charset="0"/>
              <a:sym typeface="Montserrat Semi-Bold"/>
            </a:endParaRPr>
          </a:p>
        </p:txBody>
      </p:sp>
      <p:sp>
        <p:nvSpPr>
          <p:cNvPr id="4" name="TextBox 4">
            <a:extLst>
              <a:ext uri="{FF2B5EF4-FFF2-40B4-BE49-F238E27FC236}">
                <a16:creationId xmlns:a16="http://schemas.microsoft.com/office/drawing/2014/main" id="{27BD3B35-14A6-354D-B771-0C912CFF2E87}"/>
              </a:ext>
            </a:extLst>
          </p:cNvPr>
          <p:cNvSpPr txBox="1"/>
          <p:nvPr/>
        </p:nvSpPr>
        <p:spPr>
          <a:xfrm>
            <a:off x="5867400" y="1485900"/>
            <a:ext cx="12039600" cy="7386638"/>
          </a:xfrm>
          <a:prstGeom prst="rect">
            <a:avLst/>
          </a:prstGeom>
        </p:spPr>
        <p:txBody>
          <a:bodyPr wrap="square" lIns="0" tIns="0" rIns="0" bIns="0" rtlCol="0" anchor="t">
            <a:spAutoFit/>
          </a:bodyPr>
          <a:lstStyle/>
          <a:p>
            <a:pPr marL="457200" indent="-457200">
              <a:buFont typeface="+mj-lt"/>
              <a:buAutoNum type="arabicPeriod"/>
            </a:pPr>
            <a:r>
              <a:rPr lang="en-US" sz="2000" dirty="0">
                <a:solidFill>
                  <a:schemeClr val="bg1"/>
                </a:solidFill>
                <a:latin typeface="Arial" panose="020B0604020202020204" pitchFamily="34" charset="0"/>
                <a:cs typeface="Arial" panose="020B0604020202020204" pitchFamily="34" charset="0"/>
              </a:rPr>
              <a:t>The five freedoms it protects: </a:t>
            </a:r>
            <a:r>
              <a:rPr lang="en-US" sz="2000" b="1" dirty="0">
                <a:solidFill>
                  <a:schemeClr val="bg1"/>
                </a:solidFill>
                <a:latin typeface="Arial" panose="020B0604020202020204" pitchFamily="34" charset="0"/>
                <a:cs typeface="Arial" panose="020B0604020202020204" pitchFamily="34" charset="0"/>
              </a:rPr>
              <a:t>speech</a:t>
            </a:r>
            <a:r>
              <a:rPr lang="en-US" sz="2000" dirty="0">
                <a:solidFill>
                  <a:schemeClr val="bg1"/>
                </a:solidFill>
                <a:latin typeface="Arial" panose="020B0604020202020204" pitchFamily="34" charset="0"/>
                <a:cs typeface="Arial" panose="020B0604020202020204" pitchFamily="34" charset="0"/>
              </a:rPr>
              <a:t>, </a:t>
            </a:r>
            <a:r>
              <a:rPr lang="en-US" sz="2000" b="1" dirty="0">
                <a:solidFill>
                  <a:schemeClr val="bg1"/>
                </a:solidFill>
                <a:latin typeface="Arial" panose="020B0604020202020204" pitchFamily="34" charset="0"/>
                <a:cs typeface="Arial" panose="020B0604020202020204" pitchFamily="34" charset="0"/>
              </a:rPr>
              <a:t>religion</a:t>
            </a:r>
            <a:r>
              <a:rPr lang="en-US" sz="2000" dirty="0">
                <a:solidFill>
                  <a:schemeClr val="bg1"/>
                </a:solidFill>
                <a:latin typeface="Arial" panose="020B0604020202020204" pitchFamily="34" charset="0"/>
                <a:cs typeface="Arial" panose="020B0604020202020204" pitchFamily="34" charset="0"/>
              </a:rPr>
              <a:t>, </a:t>
            </a:r>
            <a:r>
              <a:rPr lang="en-US" sz="2000" b="1" dirty="0">
                <a:solidFill>
                  <a:schemeClr val="bg1"/>
                </a:solidFill>
                <a:latin typeface="Arial" panose="020B0604020202020204" pitchFamily="34" charset="0"/>
                <a:cs typeface="Arial" panose="020B0604020202020204" pitchFamily="34" charset="0"/>
              </a:rPr>
              <a:t>press</a:t>
            </a:r>
            <a:r>
              <a:rPr lang="en-US" sz="2000" dirty="0">
                <a:solidFill>
                  <a:schemeClr val="bg1"/>
                </a:solidFill>
                <a:latin typeface="Arial" panose="020B0604020202020204" pitchFamily="34" charset="0"/>
                <a:cs typeface="Arial" panose="020B0604020202020204" pitchFamily="34" charset="0"/>
              </a:rPr>
              <a:t>, </a:t>
            </a:r>
            <a:r>
              <a:rPr lang="en-US" sz="2000" b="1" dirty="0">
                <a:solidFill>
                  <a:schemeClr val="bg1"/>
                </a:solidFill>
                <a:latin typeface="Arial" panose="020B0604020202020204" pitchFamily="34" charset="0"/>
                <a:cs typeface="Arial" panose="020B0604020202020204" pitchFamily="34" charset="0"/>
              </a:rPr>
              <a:t>assembly</a:t>
            </a:r>
            <a:r>
              <a:rPr lang="en-US" sz="2000" dirty="0">
                <a:solidFill>
                  <a:schemeClr val="bg1"/>
                </a:solidFill>
                <a:latin typeface="Arial" panose="020B0604020202020204" pitchFamily="34" charset="0"/>
                <a:cs typeface="Arial" panose="020B0604020202020204" pitchFamily="34" charset="0"/>
              </a:rPr>
              <a:t>, and the </a:t>
            </a:r>
            <a:r>
              <a:rPr lang="en-US" sz="2000" b="1" dirty="0">
                <a:solidFill>
                  <a:schemeClr val="bg1"/>
                </a:solidFill>
                <a:latin typeface="Arial" panose="020B0604020202020204" pitchFamily="34" charset="0"/>
                <a:cs typeface="Arial" panose="020B0604020202020204" pitchFamily="34" charset="0"/>
              </a:rPr>
              <a:t>right to petition the government</a:t>
            </a:r>
            <a:r>
              <a:rPr lang="en-US" sz="2000" dirty="0">
                <a:solidFill>
                  <a:schemeClr val="bg1"/>
                </a:solidFill>
                <a:latin typeface="Arial" panose="020B0604020202020204" pitchFamily="34" charset="0"/>
                <a:cs typeface="Arial" panose="020B0604020202020204" pitchFamily="34" charset="0"/>
              </a:rPr>
              <a:t>. Together, these five guaranteed freedoms make the people of the United States of America the freest in the world.</a:t>
            </a:r>
          </a:p>
          <a:p>
            <a:pPr marL="457200" indent="-457200">
              <a:buFont typeface="+mj-lt"/>
              <a:buAutoNum type="arabicPeriod"/>
            </a:pPr>
            <a:endParaRPr lang="en-US" sz="2000" dirty="0">
              <a:solidFill>
                <a:schemeClr val="bg1"/>
              </a:solidFill>
              <a:latin typeface="Arial" panose="020B0604020202020204" pitchFamily="34" charset="0"/>
              <a:cs typeface="Arial" panose="020B0604020202020204" pitchFamily="34" charset="0"/>
            </a:endParaRPr>
          </a:p>
          <a:p>
            <a:pPr marL="457200" indent="-457200">
              <a:buFont typeface="+mj-lt"/>
              <a:buAutoNum type="arabicPeriod"/>
            </a:pPr>
            <a:r>
              <a:rPr lang="en-US" sz="2000" dirty="0">
                <a:solidFill>
                  <a:schemeClr val="bg1"/>
                </a:solidFill>
                <a:latin typeface="Arial" panose="020B0604020202020204" pitchFamily="34" charset="0"/>
                <a:cs typeface="Arial" panose="020B0604020202020204" pitchFamily="34" charset="0"/>
              </a:rPr>
              <a:t>Before agreeing to accept the Constitution, the Founders of our democratic republic demanded that these freedoms be protected by an amendment to the original document – the First Amendment.</a:t>
            </a:r>
          </a:p>
          <a:p>
            <a:pPr marL="457200" indent="-457200">
              <a:buFont typeface="+mj-lt"/>
              <a:buAutoNum type="arabicPeriod"/>
            </a:pPr>
            <a:endParaRPr lang="en-US" sz="2000" dirty="0">
              <a:solidFill>
                <a:schemeClr val="bg1"/>
              </a:solidFill>
              <a:latin typeface="Arial" panose="020B0604020202020204" pitchFamily="34" charset="0"/>
              <a:cs typeface="Arial" panose="020B0604020202020204" pitchFamily="34" charset="0"/>
            </a:endParaRPr>
          </a:p>
          <a:p>
            <a:pPr marL="457200" indent="-457200">
              <a:buFont typeface="+mj-lt"/>
              <a:buAutoNum type="arabicPeriod"/>
            </a:pPr>
            <a:r>
              <a:rPr lang="en-US" sz="2000" b="1" dirty="0">
                <a:solidFill>
                  <a:schemeClr val="bg1"/>
                </a:solidFill>
                <a:latin typeface="Arial" panose="020B0604020202020204" pitchFamily="34" charset="0"/>
                <a:cs typeface="Arial" panose="020B0604020202020204" pitchFamily="34" charset="0"/>
              </a:rPr>
              <a:t>There’s no “legal age” </a:t>
            </a:r>
            <a:r>
              <a:rPr lang="en-US" sz="2000" dirty="0">
                <a:solidFill>
                  <a:schemeClr val="bg1"/>
                </a:solidFill>
                <a:latin typeface="Arial" panose="020B0604020202020204" pitchFamily="34" charset="0"/>
                <a:cs typeface="Arial" panose="020B0604020202020204" pitchFamily="34" charset="0"/>
              </a:rPr>
              <a:t>you have to reach to exercise your First Amendment freedoms. They are guaranteed to you the day you’re born. There’s also </a:t>
            </a:r>
            <a:r>
              <a:rPr lang="en-US" sz="2000" b="1" dirty="0">
                <a:solidFill>
                  <a:schemeClr val="bg1"/>
                </a:solidFill>
                <a:latin typeface="Arial" panose="020B0604020202020204" pitchFamily="34" charset="0"/>
                <a:cs typeface="Arial" panose="020B0604020202020204" pitchFamily="34" charset="0"/>
              </a:rPr>
              <a:t>no citizenship requirement </a:t>
            </a:r>
            <a:r>
              <a:rPr lang="en-US" sz="2000" dirty="0">
                <a:solidFill>
                  <a:schemeClr val="bg1"/>
                </a:solidFill>
                <a:latin typeface="Arial" panose="020B0604020202020204" pitchFamily="34" charset="0"/>
                <a:cs typeface="Arial" panose="020B0604020202020204" pitchFamily="34" charset="0"/>
              </a:rPr>
              <a:t>for First Amendment protection. </a:t>
            </a:r>
            <a:r>
              <a:rPr lang="en-US" sz="2000" b="1" dirty="0">
                <a:solidFill>
                  <a:schemeClr val="bg1"/>
                </a:solidFill>
                <a:latin typeface="Arial" panose="020B0604020202020204" pitchFamily="34" charset="0"/>
                <a:cs typeface="Arial" panose="020B0604020202020204" pitchFamily="34" charset="0"/>
              </a:rPr>
              <a:t>If you’re in the U.S., you have freedom of speech, religion, press, assembly and petition.</a:t>
            </a:r>
          </a:p>
          <a:p>
            <a:pPr marL="457200" indent="-457200">
              <a:buFont typeface="+mj-lt"/>
              <a:buAutoNum type="arabicPeriod"/>
            </a:pPr>
            <a:endParaRPr lang="en-US" sz="2000" dirty="0">
              <a:solidFill>
                <a:schemeClr val="bg1"/>
              </a:solidFill>
              <a:latin typeface="Arial" panose="020B0604020202020204" pitchFamily="34" charset="0"/>
              <a:cs typeface="Arial" panose="020B0604020202020204" pitchFamily="34" charset="0"/>
            </a:endParaRPr>
          </a:p>
          <a:p>
            <a:pPr marL="457200" indent="-457200">
              <a:buFont typeface="+mj-lt"/>
              <a:buAutoNum type="arabicPeriod"/>
            </a:pPr>
            <a:r>
              <a:rPr lang="en-US" sz="2000" dirty="0">
                <a:solidFill>
                  <a:schemeClr val="bg1"/>
                </a:solidFill>
                <a:latin typeface="Arial" panose="020B0604020202020204" pitchFamily="34" charset="0"/>
                <a:cs typeface="Arial" panose="020B0604020202020204" pitchFamily="34" charset="0"/>
              </a:rPr>
              <a:t>The First Amendment is neither “left-wing” or “right-wing.” It can be used to push for social and political change, or to oppose change. The First Amendment is for everyone.</a:t>
            </a:r>
          </a:p>
          <a:p>
            <a:pPr marL="457200" indent="-457200">
              <a:buFont typeface="+mj-lt"/>
              <a:buAutoNum type="arabicPeriod"/>
            </a:pPr>
            <a:endParaRPr lang="en-US" sz="2000" dirty="0">
              <a:solidFill>
                <a:schemeClr val="bg1"/>
              </a:solidFill>
              <a:latin typeface="Arial" panose="020B0604020202020204" pitchFamily="34" charset="0"/>
              <a:cs typeface="Arial" panose="020B0604020202020204" pitchFamily="34" charset="0"/>
            </a:endParaRPr>
          </a:p>
          <a:p>
            <a:pPr marL="457200" indent="-457200">
              <a:buFont typeface="+mj-lt"/>
              <a:buAutoNum type="arabicPeriod"/>
            </a:pPr>
            <a:r>
              <a:rPr lang="en-US" sz="2000" dirty="0">
                <a:solidFill>
                  <a:schemeClr val="bg1"/>
                </a:solidFill>
                <a:latin typeface="Arial" panose="020B0604020202020204" pitchFamily="34" charset="0"/>
                <a:cs typeface="Arial" panose="020B0604020202020204" pitchFamily="34" charset="0"/>
              </a:rPr>
              <a:t>The First Amendment protects us against government limits on our freedom of expression, but </a:t>
            </a:r>
            <a:r>
              <a:rPr lang="en-US" sz="2000" b="1" dirty="0">
                <a:solidFill>
                  <a:schemeClr val="bg1"/>
                </a:solidFill>
                <a:latin typeface="Arial" panose="020B0604020202020204" pitchFamily="34" charset="0"/>
                <a:cs typeface="Arial" panose="020B0604020202020204" pitchFamily="34" charset="0"/>
              </a:rPr>
              <a:t>it doesn’t prevent a private employer from setting its own rules.</a:t>
            </a:r>
          </a:p>
          <a:p>
            <a:pPr marL="457200" indent="-457200">
              <a:buFont typeface="+mj-lt"/>
              <a:buAutoNum type="arabicPeriod"/>
            </a:pPr>
            <a:endParaRPr lang="en-US" sz="2000" dirty="0">
              <a:solidFill>
                <a:schemeClr val="bg1"/>
              </a:solidFill>
              <a:latin typeface="Arial" panose="020B0604020202020204" pitchFamily="34" charset="0"/>
              <a:cs typeface="Arial" panose="020B0604020202020204" pitchFamily="34" charset="0"/>
            </a:endParaRPr>
          </a:p>
          <a:p>
            <a:pPr marL="457200" indent="-457200">
              <a:buFont typeface="+mj-lt"/>
              <a:buAutoNum type="arabicPeriod"/>
            </a:pPr>
            <a:r>
              <a:rPr lang="en-US" sz="2000" dirty="0">
                <a:solidFill>
                  <a:schemeClr val="bg1"/>
                </a:solidFill>
                <a:latin typeface="Arial" panose="020B0604020202020204" pitchFamily="34" charset="0"/>
                <a:cs typeface="Arial" panose="020B0604020202020204" pitchFamily="34" charset="0"/>
              </a:rPr>
              <a:t>The First Amendment prevents government from requiring you to say something you don’t want to or keeping you from hearing or reading the words of others (even if you never speak out yourself, you have the right to receive information).</a:t>
            </a:r>
          </a:p>
          <a:p>
            <a:pPr marL="457200" indent="-457200">
              <a:buFont typeface="+mj-lt"/>
              <a:buAutoNum type="arabicPeriod"/>
            </a:pPr>
            <a:endParaRPr lang="en-US" sz="2000" dirty="0">
              <a:solidFill>
                <a:schemeClr val="bg1"/>
              </a:solidFill>
              <a:latin typeface="Arial" panose="020B0604020202020204" pitchFamily="34" charset="0"/>
              <a:cs typeface="Arial" panose="020B0604020202020204" pitchFamily="34" charset="0"/>
            </a:endParaRPr>
          </a:p>
          <a:p>
            <a:pPr marL="457200" indent="-457200">
              <a:buFont typeface="+mj-lt"/>
              <a:buAutoNum type="arabicPeriod"/>
            </a:pPr>
            <a:r>
              <a:rPr lang="en-US" sz="2000" dirty="0">
                <a:solidFill>
                  <a:schemeClr val="bg1"/>
                </a:solidFill>
                <a:latin typeface="Arial" panose="020B0604020202020204" pitchFamily="34" charset="0"/>
                <a:cs typeface="Arial" panose="020B0604020202020204" pitchFamily="34" charset="0"/>
              </a:rPr>
              <a:t>Students have the right to pray in America’s public schools, as long as there’s no disruption to school operations and no government employees (teachers, coaches) are involved.</a:t>
            </a:r>
          </a:p>
        </p:txBody>
      </p:sp>
      <p:sp>
        <p:nvSpPr>
          <p:cNvPr id="16" name="TextBox 16">
            <a:extLst>
              <a:ext uri="{FF2B5EF4-FFF2-40B4-BE49-F238E27FC236}">
                <a16:creationId xmlns:a16="http://schemas.microsoft.com/office/drawing/2014/main" id="{C90DF960-BA69-7233-362B-B0FE9130AA18}"/>
              </a:ext>
            </a:extLst>
          </p:cNvPr>
          <p:cNvSpPr txBox="1"/>
          <p:nvPr/>
        </p:nvSpPr>
        <p:spPr>
          <a:xfrm>
            <a:off x="1028700" y="333970"/>
            <a:ext cx="15659522" cy="738664"/>
          </a:xfrm>
          <a:prstGeom prst="rect">
            <a:avLst/>
          </a:prstGeom>
        </p:spPr>
        <p:txBody>
          <a:bodyPr wrap="square" lIns="0" tIns="0" rIns="0" bIns="0" rtlCol="0" anchor="t">
            <a:spAutoFit/>
          </a:bodyPr>
          <a:lstStyle/>
          <a:p>
            <a:r>
              <a:rPr lang="en-US" sz="4800" b="1" dirty="0">
                <a:solidFill>
                  <a:schemeClr val="bg1"/>
                </a:solidFill>
                <a:latin typeface="Arial" panose="020B0604020202020204" pitchFamily="34" charset="0"/>
                <a:cs typeface="Arial" panose="020B0604020202020204" pitchFamily="34" charset="0"/>
              </a:rPr>
              <a:t>The First Amendment: 7 Things you Need to Know</a:t>
            </a:r>
          </a:p>
        </p:txBody>
      </p:sp>
      <p:sp>
        <p:nvSpPr>
          <p:cNvPr id="20" name="TextBox 19">
            <a:extLst>
              <a:ext uri="{FF2B5EF4-FFF2-40B4-BE49-F238E27FC236}">
                <a16:creationId xmlns:a16="http://schemas.microsoft.com/office/drawing/2014/main" id="{79AFEFE5-FDAB-7CF5-B9D2-AA3F419E2E45}"/>
              </a:ext>
            </a:extLst>
          </p:cNvPr>
          <p:cNvSpPr txBox="1"/>
          <p:nvPr/>
        </p:nvSpPr>
        <p:spPr>
          <a:xfrm>
            <a:off x="914400" y="8200900"/>
            <a:ext cx="3939540" cy="923330"/>
          </a:xfrm>
          <a:prstGeom prst="rect">
            <a:avLst/>
          </a:prstGeom>
          <a:noFill/>
        </p:spPr>
        <p:txBody>
          <a:bodyPr wrap="square">
            <a:spAutoFit/>
          </a:bodyPr>
          <a:lstStyle/>
          <a:p>
            <a:r>
              <a:rPr lang="en-US" dirty="0">
                <a:latin typeface="Arial" panose="020B0604020202020204" pitchFamily="34" charset="0"/>
                <a:cs typeface="Arial" panose="020B0604020202020204" pitchFamily="34" charset="0"/>
                <a:hlinkClick r:id="rId4"/>
              </a:rPr>
              <a:t>https://firstamendment.mtsu.edu/7-things-to-know-about-the-first-amendment/</a:t>
            </a:r>
            <a:endParaRPr lang="en-US" dirty="0">
              <a:latin typeface="Arial" panose="020B0604020202020204" pitchFamily="34" charset="0"/>
              <a:cs typeface="Arial" panose="020B0604020202020204" pitchFamily="34" charset="0"/>
            </a:endParaRPr>
          </a:p>
        </p:txBody>
      </p:sp>
      <p:sp>
        <p:nvSpPr>
          <p:cNvPr id="22" name="TextBox 21">
            <a:extLst>
              <a:ext uri="{FF2B5EF4-FFF2-40B4-BE49-F238E27FC236}">
                <a16:creationId xmlns:a16="http://schemas.microsoft.com/office/drawing/2014/main" id="{9BED33A6-1203-DEE2-92C3-6BEB449E3565}"/>
              </a:ext>
            </a:extLst>
          </p:cNvPr>
          <p:cNvSpPr txBox="1"/>
          <p:nvPr/>
        </p:nvSpPr>
        <p:spPr>
          <a:xfrm>
            <a:off x="6248400" y="9334500"/>
            <a:ext cx="6705600" cy="646331"/>
          </a:xfrm>
          <a:prstGeom prst="rect">
            <a:avLst/>
          </a:prstGeom>
          <a:noFill/>
        </p:spPr>
        <p:txBody>
          <a:bodyPr wrap="square">
            <a:spAutoFit/>
          </a:bodyPr>
          <a:lstStyle/>
          <a:p>
            <a:r>
              <a:rPr lang="en-US" b="0" i="1" dirty="0">
                <a:solidFill>
                  <a:schemeClr val="bg1"/>
                </a:solidFill>
                <a:effectLst/>
                <a:latin typeface="Arial" panose="020B0604020202020204" pitchFamily="34" charset="0"/>
                <a:cs typeface="Arial" panose="020B0604020202020204" pitchFamily="34" charset="0"/>
              </a:rPr>
              <a:t>Written by</a:t>
            </a:r>
            <a:r>
              <a:rPr lang="en-US" b="0" i="1" u="sng" dirty="0">
                <a:solidFill>
                  <a:schemeClr val="bg1"/>
                </a:solidFill>
                <a:effectLst/>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 Ken Paulson</a:t>
            </a:r>
            <a:r>
              <a:rPr lang="en-US" b="0" i="1" dirty="0">
                <a:solidFill>
                  <a:schemeClr val="bg1"/>
                </a:solidFill>
                <a:effectLst/>
                <a:latin typeface="Arial" panose="020B0604020202020204" pitchFamily="34" charset="0"/>
                <a:cs typeface="Arial" panose="020B0604020202020204" pitchFamily="34" charset="0"/>
              </a:rPr>
              <a:t>, director of the Free Speech Center at Middle Tennessee State University</a:t>
            </a:r>
            <a:endParaRPr lang="en-US" dirty="0">
              <a:solidFill>
                <a:schemeClr val="bg1"/>
              </a:solidFill>
              <a:latin typeface="Arial" panose="020B0604020202020204" pitchFamily="34" charset="0"/>
              <a:cs typeface="Arial" panose="020B0604020202020204" pitchFamily="34" charset="0"/>
            </a:endParaRPr>
          </a:p>
        </p:txBody>
      </p:sp>
      <p:pic>
        <p:nvPicPr>
          <p:cNvPr id="23" name="Picture 22">
            <a:extLst>
              <a:ext uri="{FF2B5EF4-FFF2-40B4-BE49-F238E27FC236}">
                <a16:creationId xmlns:a16="http://schemas.microsoft.com/office/drawing/2014/main" id="{65C878E4-F4FC-6206-37B6-BF69A749001F}"/>
              </a:ext>
            </a:extLst>
          </p:cNvPr>
          <p:cNvPicPr>
            <a:picLocks noChangeAspect="1"/>
          </p:cNvPicPr>
          <p:nvPr/>
        </p:nvPicPr>
        <p:blipFill>
          <a:blip r:embed="rId6"/>
          <a:stretch>
            <a:fillRect/>
          </a:stretch>
        </p:blipFill>
        <p:spPr>
          <a:xfrm>
            <a:off x="2971800" y="8958262"/>
            <a:ext cx="2362200" cy="1328738"/>
          </a:xfrm>
          <a:prstGeom prst="rect">
            <a:avLst/>
          </a:prstGeom>
        </p:spPr>
      </p:pic>
    </p:spTree>
    <p:custDataLst>
      <p:tags r:id="rId1"/>
    </p:custDataLst>
    <p:extLst>
      <p:ext uri="{BB962C8B-B14F-4D97-AF65-F5344CB8AC3E}">
        <p14:creationId xmlns:p14="http://schemas.microsoft.com/office/powerpoint/2010/main" val="2988324007"/>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bg>
      <p:bgPr>
        <a:solidFill>
          <a:srgbClr val="314964"/>
        </a:solidFill>
        <a:effectLst/>
      </p:bgPr>
    </p:bg>
    <p:spTree>
      <p:nvGrpSpPr>
        <p:cNvPr id="1" name="">
          <a:extLst>
            <a:ext uri="{FF2B5EF4-FFF2-40B4-BE49-F238E27FC236}">
              <a16:creationId xmlns:a16="http://schemas.microsoft.com/office/drawing/2014/main" id="{5B9F949A-2B31-E334-46B8-3CE2990EEC58}"/>
            </a:ext>
          </a:extLst>
        </p:cNvPr>
        <p:cNvGrpSpPr/>
        <p:nvPr/>
      </p:nvGrpSpPr>
      <p:grpSpPr>
        <a:xfrm>
          <a:off x="0" y="0"/>
          <a:ext cx="0" cy="0"/>
          <a:chOff x="0" y="0"/>
          <a:chExt cx="0" cy="0"/>
        </a:xfrm>
      </p:grpSpPr>
      <p:sp>
        <p:nvSpPr>
          <p:cNvPr id="2" name="TextBox 2">
            <a:extLst>
              <a:ext uri="{FF2B5EF4-FFF2-40B4-BE49-F238E27FC236}">
                <a16:creationId xmlns:a16="http://schemas.microsoft.com/office/drawing/2014/main" id="{8E56EE53-E235-5B17-36E7-870626894502}"/>
              </a:ext>
            </a:extLst>
          </p:cNvPr>
          <p:cNvSpPr txBox="1"/>
          <p:nvPr/>
        </p:nvSpPr>
        <p:spPr>
          <a:xfrm>
            <a:off x="381000" y="172641"/>
            <a:ext cx="16611600" cy="1661993"/>
          </a:xfrm>
          <a:prstGeom prst="rect">
            <a:avLst/>
          </a:prstGeom>
        </p:spPr>
        <p:txBody>
          <a:bodyPr wrap="square" lIns="0" tIns="0" rIns="0" bIns="0" rtlCol="0" anchor="t">
            <a:spAutoFit/>
          </a:bodyPr>
          <a:lstStyle/>
          <a:p>
            <a:pPr algn="ctr"/>
            <a:r>
              <a:rPr kumimoji="0" lang="en-US" sz="5400" b="1" i="0" strike="noStrike" kern="1200" cap="none" spc="0" normalizeH="0" baseline="0" noProof="0" dirty="0">
                <a:ln>
                  <a:noFill/>
                </a:ln>
                <a:solidFill>
                  <a:schemeClr val="bg1"/>
                </a:solidFill>
                <a:effectLst/>
                <a:uLnTx/>
                <a:uFillTx/>
                <a:latin typeface="Arial" panose="020B0604020202020204" pitchFamily="34" charset="0"/>
                <a:ea typeface="+mj-ea"/>
                <a:cs typeface="Arial" panose="020B0604020202020204" pitchFamily="34" charset="0"/>
              </a:rPr>
              <a:t>The Supreme Court of the United States (SCOTUS) </a:t>
            </a:r>
          </a:p>
          <a:p>
            <a:pPr algn="ctr"/>
            <a:r>
              <a:rPr kumimoji="0" lang="en-US" sz="5400" b="1" i="0" strike="noStrike" kern="1200" cap="none" spc="0" normalizeH="0" baseline="0" noProof="0" dirty="0">
                <a:ln>
                  <a:noFill/>
                </a:ln>
                <a:solidFill>
                  <a:schemeClr val="bg1"/>
                </a:solidFill>
                <a:effectLst/>
                <a:uLnTx/>
                <a:uFillTx/>
                <a:latin typeface="Arial" panose="020B0604020202020204" pitchFamily="34" charset="0"/>
                <a:ea typeface="+mj-ea"/>
                <a:cs typeface="Arial" panose="020B0604020202020204" pitchFamily="34" charset="0"/>
              </a:rPr>
              <a:t>on Hate Crimes and Free Speech </a:t>
            </a:r>
            <a:endParaRPr lang="en-US" sz="5400" dirty="0">
              <a:solidFill>
                <a:schemeClr val="bg1"/>
              </a:solidFill>
              <a:latin typeface="Arial" panose="020B0604020202020204" pitchFamily="34" charset="0"/>
              <a:ea typeface="Montserrat Semi-Bold"/>
              <a:cs typeface="Arial" panose="020B0604020202020204" pitchFamily="34" charset="0"/>
              <a:sym typeface="Montserrat Semi-Bold"/>
            </a:endParaRPr>
          </a:p>
        </p:txBody>
      </p:sp>
      <p:sp>
        <p:nvSpPr>
          <p:cNvPr id="5" name="TextBox 5">
            <a:extLst>
              <a:ext uri="{FF2B5EF4-FFF2-40B4-BE49-F238E27FC236}">
                <a16:creationId xmlns:a16="http://schemas.microsoft.com/office/drawing/2014/main" id="{A8FE513A-712C-EFD6-A599-7DE936C39AE3}"/>
              </a:ext>
            </a:extLst>
          </p:cNvPr>
          <p:cNvSpPr txBox="1"/>
          <p:nvPr/>
        </p:nvSpPr>
        <p:spPr>
          <a:xfrm>
            <a:off x="10264798" y="2476500"/>
            <a:ext cx="7033024" cy="2472087"/>
          </a:xfrm>
          <a:prstGeom prst="rect">
            <a:avLst/>
          </a:prstGeom>
        </p:spPr>
        <p:txBody>
          <a:bodyPr lIns="0" tIns="0" rIns="0" bIns="0" rtlCol="0" anchor="t">
            <a:spAutoFit/>
          </a:bodyPr>
          <a:lstStyle/>
          <a:p>
            <a:pPr marR="0" lvl="0" algn="l" defTabSz="914400" rtl="0" eaLnBrk="1" fontAlgn="auto" latinLnBrk="0" hangingPunct="1">
              <a:lnSpc>
                <a:spcPct val="80000"/>
              </a:lnSpc>
              <a:spcBef>
                <a:spcPct val="20000"/>
              </a:spcBef>
              <a:spcAft>
                <a:spcPts val="0"/>
              </a:spcAft>
              <a:buClrTx/>
              <a:buSzTx/>
              <a:tabLst/>
              <a:defRPr/>
            </a:pPr>
            <a:r>
              <a:rPr kumimoji="0" lang="en-US" sz="4000" b="1" i="0" u="none" strike="noStrike" kern="1200" cap="none" spc="0" normalizeH="0" baseline="0" noProof="0" dirty="0">
                <a:ln>
                  <a:noFill/>
                </a:ln>
                <a:solidFill>
                  <a:schemeClr val="bg1"/>
                </a:solidFill>
                <a:effectLst/>
                <a:uLnTx/>
                <a:uFillTx/>
                <a:latin typeface="Arial" panose="020B0604020202020204" pitchFamily="34" charset="0"/>
                <a:cs typeface="Arial" panose="020B0604020202020204" pitchFamily="34" charset="0"/>
              </a:rPr>
              <a:t>Significant cases</a:t>
            </a:r>
          </a:p>
          <a:p>
            <a:pPr marR="0" lvl="0" algn="l" defTabSz="914400" rtl="0" eaLnBrk="1" fontAlgn="auto" latinLnBrk="0" hangingPunct="1">
              <a:lnSpc>
                <a:spcPct val="80000"/>
              </a:lnSpc>
              <a:spcBef>
                <a:spcPct val="20000"/>
              </a:spcBef>
              <a:spcAft>
                <a:spcPts val="0"/>
              </a:spcAft>
              <a:buClrTx/>
              <a:buSzTx/>
              <a:tabLst/>
              <a:defRPr/>
            </a:pPr>
            <a:r>
              <a:rPr lang="en-US" sz="3200" i="0" dirty="0">
                <a:solidFill>
                  <a:schemeClr val="bg1"/>
                </a:solidFill>
                <a:effectLst/>
                <a:latin typeface="Arial" panose="020B0604020202020204" pitchFamily="34" charset="0"/>
                <a:cs typeface="Arial" panose="020B0604020202020204" pitchFamily="34" charset="0"/>
              </a:rPr>
              <a:t>Wisconsin v. Mitchell (1993)</a:t>
            </a:r>
          </a:p>
          <a:p>
            <a:pPr marR="0" lvl="0" algn="l" defTabSz="914400" rtl="0" eaLnBrk="1" fontAlgn="auto" latinLnBrk="0" hangingPunct="1">
              <a:lnSpc>
                <a:spcPct val="80000"/>
              </a:lnSpc>
              <a:spcBef>
                <a:spcPct val="20000"/>
              </a:spcBef>
              <a:spcAft>
                <a:spcPts val="0"/>
              </a:spcAft>
              <a:buClrTx/>
              <a:buSzTx/>
              <a:tabLst/>
              <a:defRPr/>
            </a:pPr>
            <a:r>
              <a:rPr lang="en-US" sz="3200" i="0" dirty="0">
                <a:solidFill>
                  <a:schemeClr val="bg1"/>
                </a:solidFill>
                <a:effectLst/>
                <a:latin typeface="Arial" panose="020B0604020202020204" pitchFamily="34" charset="0"/>
                <a:cs typeface="Arial" panose="020B0604020202020204" pitchFamily="34" charset="0"/>
              </a:rPr>
              <a:t>R.A.V. v. City of St. Paul (1992)</a:t>
            </a:r>
          </a:p>
          <a:p>
            <a:pPr marR="0" lvl="0" algn="l" defTabSz="914400" rtl="0" eaLnBrk="1" fontAlgn="auto" latinLnBrk="0" hangingPunct="1">
              <a:lnSpc>
                <a:spcPct val="80000"/>
              </a:lnSpc>
              <a:spcBef>
                <a:spcPct val="20000"/>
              </a:spcBef>
              <a:spcAft>
                <a:spcPts val="0"/>
              </a:spcAft>
              <a:buClrTx/>
              <a:buSzTx/>
              <a:tabLst/>
              <a:defRPr/>
            </a:pPr>
            <a:r>
              <a:rPr lang="en-US" sz="3200" i="0" dirty="0">
                <a:solidFill>
                  <a:schemeClr val="bg1"/>
                </a:solidFill>
                <a:effectLst/>
                <a:latin typeface="Arial" panose="020B0604020202020204" pitchFamily="34" charset="0"/>
                <a:cs typeface="Arial" panose="020B0604020202020204" pitchFamily="34" charset="0"/>
              </a:rPr>
              <a:t>Virginia v. Black (2003)</a:t>
            </a:r>
          </a:p>
          <a:p>
            <a:pPr marR="0" lvl="0" algn="l" defTabSz="914400" rtl="0" eaLnBrk="1" fontAlgn="auto" latinLnBrk="0" hangingPunct="1">
              <a:lnSpc>
                <a:spcPct val="80000"/>
              </a:lnSpc>
              <a:spcBef>
                <a:spcPct val="20000"/>
              </a:spcBef>
              <a:spcAft>
                <a:spcPts val="0"/>
              </a:spcAft>
              <a:buClrTx/>
              <a:buSzTx/>
              <a:tabLst/>
              <a:defRPr/>
            </a:pPr>
            <a:r>
              <a:rPr lang="en-US" sz="3200" b="0" i="0" dirty="0">
                <a:solidFill>
                  <a:schemeClr val="bg1"/>
                </a:solidFill>
                <a:effectLst/>
                <a:latin typeface="Arial" panose="020B0604020202020204" pitchFamily="34" charset="0"/>
                <a:cs typeface="Arial" panose="020B0604020202020204" pitchFamily="34" charset="0"/>
              </a:rPr>
              <a:t>Snyder v. Phelps (2011)</a:t>
            </a:r>
            <a:endParaRPr kumimoji="0" lang="en-US" sz="3200" b="1" i="0" u="none" strike="noStrike" kern="1200" cap="none" spc="0" normalizeH="0" baseline="0" noProof="0" dirty="0">
              <a:ln>
                <a:noFill/>
              </a:ln>
              <a:solidFill>
                <a:schemeClr val="bg1"/>
              </a:solidFill>
              <a:effectLst/>
              <a:uLnTx/>
              <a:uFillTx/>
              <a:latin typeface="Arial" panose="020B0604020202020204" pitchFamily="34" charset="0"/>
              <a:cs typeface="Arial" panose="020B0604020202020204" pitchFamily="34" charset="0"/>
            </a:endParaRPr>
          </a:p>
        </p:txBody>
      </p:sp>
      <p:pic>
        <p:nvPicPr>
          <p:cNvPr id="16" name="Picture 15">
            <a:extLst>
              <a:ext uri="{FF2B5EF4-FFF2-40B4-BE49-F238E27FC236}">
                <a16:creationId xmlns:a16="http://schemas.microsoft.com/office/drawing/2014/main" id="{278717C4-418C-EBDB-ABE5-AA5D7E309121}"/>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511975" y="2172476"/>
            <a:ext cx="9317825" cy="6210330"/>
          </a:xfrm>
          <a:prstGeom prst="rect">
            <a:avLst/>
          </a:prstGeom>
        </p:spPr>
      </p:pic>
      <p:sp>
        <p:nvSpPr>
          <p:cNvPr id="7" name="TextBox 6">
            <a:extLst>
              <a:ext uri="{FF2B5EF4-FFF2-40B4-BE49-F238E27FC236}">
                <a16:creationId xmlns:a16="http://schemas.microsoft.com/office/drawing/2014/main" id="{FE1E2B60-61AC-650C-EFB4-478EF47AF6C4}"/>
              </a:ext>
            </a:extLst>
          </p:cNvPr>
          <p:cNvSpPr txBox="1"/>
          <p:nvPr/>
        </p:nvSpPr>
        <p:spPr>
          <a:xfrm>
            <a:off x="10264798" y="5161895"/>
            <a:ext cx="7794602" cy="4401205"/>
          </a:xfrm>
          <a:prstGeom prst="rect">
            <a:avLst/>
          </a:prstGeom>
          <a:noFill/>
        </p:spPr>
        <p:txBody>
          <a:bodyPr wrap="square">
            <a:spAutoFit/>
          </a:bodyPr>
          <a:lstStyle/>
          <a:p>
            <a:r>
              <a:rPr lang="en-US" sz="2800" dirty="0">
                <a:solidFill>
                  <a:schemeClr val="bg1"/>
                </a:solidFill>
                <a:latin typeface="Arial" panose="020B0604020202020204" pitchFamily="34" charset="0"/>
                <a:cs typeface="Arial" panose="020B0604020202020204" pitchFamily="34" charset="0"/>
              </a:rPr>
              <a:t>Key Takeaways</a:t>
            </a:r>
          </a:p>
          <a:p>
            <a:pPr marL="457200" indent="-457200">
              <a:buFont typeface="Arial" panose="020B0604020202020204" pitchFamily="34" charset="0"/>
              <a:buChar char="•"/>
            </a:pPr>
            <a:r>
              <a:rPr lang="en-US" sz="2800" dirty="0">
                <a:solidFill>
                  <a:schemeClr val="bg1"/>
                </a:solidFill>
                <a:latin typeface="Arial" panose="020B0604020202020204" pitchFamily="34" charset="0"/>
                <a:cs typeface="Arial" panose="020B0604020202020204" pitchFamily="34" charset="0"/>
              </a:rPr>
              <a:t>The Supreme Court often protects free speech even if the speech is considered hateful or offensive.</a:t>
            </a:r>
          </a:p>
          <a:p>
            <a:pPr marL="457200" indent="-457200">
              <a:buFont typeface="Arial" panose="020B0604020202020204" pitchFamily="34" charset="0"/>
              <a:buChar char="•"/>
            </a:pPr>
            <a:r>
              <a:rPr lang="en-US" sz="2800" dirty="0">
                <a:solidFill>
                  <a:schemeClr val="bg1"/>
                </a:solidFill>
                <a:latin typeface="Arial" panose="020B0604020202020204" pitchFamily="34" charset="0"/>
                <a:cs typeface="Arial" panose="020B0604020202020204" pitchFamily="34" charset="0"/>
              </a:rPr>
              <a:t>Narrow limits on hate speech can be set if the speech causes immediate harm or danger.</a:t>
            </a:r>
          </a:p>
          <a:p>
            <a:pPr marL="457200" indent="-457200">
              <a:buFont typeface="Arial" panose="020B0604020202020204" pitchFamily="34" charset="0"/>
              <a:buChar char="•"/>
            </a:pPr>
            <a:r>
              <a:rPr lang="en-US" sz="2800" dirty="0">
                <a:solidFill>
                  <a:schemeClr val="bg1"/>
                </a:solidFill>
                <a:latin typeface="Arial" panose="020B0604020202020204" pitchFamily="34" charset="0"/>
                <a:cs typeface="Arial" panose="020B0604020202020204" pitchFamily="34" charset="0"/>
              </a:rPr>
              <a:t>Several cases show that intention and context are key in determining what constitutes prosecutable hate speech.</a:t>
            </a:r>
          </a:p>
        </p:txBody>
      </p:sp>
    </p:spTree>
    <p:custDataLst>
      <p:tags r:id="rId1"/>
    </p:custDataLst>
    <p:extLst>
      <p:ext uri="{BB962C8B-B14F-4D97-AF65-F5344CB8AC3E}">
        <p14:creationId xmlns:p14="http://schemas.microsoft.com/office/powerpoint/2010/main" val="3059713080"/>
      </p:ext>
    </p:extLst>
  </p:cSld>
  <p:clrMapOvr>
    <a:masterClrMapping/>
  </p:clrMapOvr>
  <mc:AlternateContent xmlns:mc="http://schemas.openxmlformats.org/markup-compatibility/2006" xmlns:p14="http://schemas.microsoft.com/office/powerpoint/2010/main">
    <mc:Choice Requires="p14">
      <p:transition spd="slow" p14:dur="5472">
        <p14:prism isContent="1"/>
      </p:transition>
    </mc:Choice>
    <mc:Fallback xmlns="">
      <p:transition spd="slow">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bg>
      <p:bgPr>
        <a:solidFill>
          <a:srgbClr val="EAE3D6"/>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0819EEE-B56F-BFBD-3C55-88B741A1B345}"/>
              </a:ext>
            </a:extLst>
          </p:cNvPr>
          <p:cNvSpPr txBox="1"/>
          <p:nvPr/>
        </p:nvSpPr>
        <p:spPr>
          <a:xfrm>
            <a:off x="1447800" y="571500"/>
            <a:ext cx="15316200" cy="8268930"/>
          </a:xfrm>
          <a:prstGeom prst="rect">
            <a:avLst/>
          </a:prstGeom>
          <a:noFill/>
        </p:spPr>
        <p:txBody>
          <a:bodyPr wrap="square">
            <a:spAutoFit/>
          </a:bodyPr>
          <a:lstStyle/>
          <a:p>
            <a:pPr algn="l">
              <a:spcBef>
                <a:spcPts val="750"/>
              </a:spcBef>
              <a:spcAft>
                <a:spcPts val="600"/>
              </a:spcAft>
            </a:pPr>
            <a:r>
              <a:rPr lang="en-US" sz="6000" b="1" i="0" dirty="0">
                <a:effectLst/>
                <a:latin typeface="Arial" panose="020B0604020202020204" pitchFamily="34" charset="0"/>
                <a:cs typeface="Arial" panose="020B0604020202020204" pitchFamily="34" charset="0"/>
              </a:rPr>
              <a:t>Wisconsin v. Mitchell (1993):</a:t>
            </a:r>
            <a:endParaRPr lang="en-US" sz="6000" b="0" i="0" dirty="0">
              <a:effectLst/>
              <a:latin typeface="Arial" panose="020B0604020202020204" pitchFamily="34" charset="0"/>
              <a:cs typeface="Arial" panose="020B0604020202020204" pitchFamily="34" charset="0"/>
            </a:endParaRPr>
          </a:p>
          <a:p>
            <a:pPr algn="l">
              <a:spcBef>
                <a:spcPts val="750"/>
              </a:spcBef>
              <a:spcAft>
                <a:spcPts val="600"/>
              </a:spcAft>
            </a:pPr>
            <a:r>
              <a:rPr lang="en-US" sz="2800" b="0" i="0" dirty="0">
                <a:solidFill>
                  <a:srgbClr val="222222"/>
                </a:solidFill>
                <a:effectLst/>
                <a:latin typeface="Arial" panose="020B0604020202020204" pitchFamily="34" charset="0"/>
                <a:cs typeface="Arial" panose="020B0604020202020204" pitchFamily="34" charset="0"/>
              </a:rPr>
              <a:t>On October 7, 1989, Todd Mitchell, a young black man, instigated an attack against a young white boy. He was subsequently convicted of aggravated battery in the Circuit Court for Kenosha County. According to Wisconsin statute, Mitchell's sentence was increased, because the court found that he had selected his victim based on race. Mitchell challenged the constitutionality of the increase in his penalty, but the Wisconsin Court of Appeals rejected his claims. However, the Wisconsin Supreme Court reversed.</a:t>
            </a:r>
          </a:p>
          <a:p>
            <a:pPr algn="l">
              <a:spcBef>
                <a:spcPts val="750"/>
              </a:spcBef>
              <a:spcAft>
                <a:spcPts val="600"/>
              </a:spcAft>
            </a:pPr>
            <a:r>
              <a:rPr lang="en-US" sz="2800" b="0" i="0" dirty="0">
                <a:solidFill>
                  <a:srgbClr val="222222"/>
                </a:solidFill>
                <a:effectLst/>
                <a:latin typeface="Arial" panose="020B0604020202020204" pitchFamily="34" charset="0"/>
                <a:cs typeface="Arial" panose="020B0604020202020204" pitchFamily="34" charset="0"/>
              </a:rPr>
              <a:t>In a unanimous opinion authored by Justice William H. Rehnquist, the Supreme Court found that the Wisconsin statute paralleled antidiscrimination laws which had been found to comply with the First Amendment. It also determined that the consequences for the victim and the community tended to be more severe, when the victim of a crime was chosen on account of his or her race. Thus, when the Wisconsin statute increased the sentence for such crimes</a:t>
            </a:r>
            <a:r>
              <a:rPr lang="en-US" sz="2800" b="0" i="0" u="sng" dirty="0">
                <a:solidFill>
                  <a:srgbClr val="222222"/>
                </a:solidFill>
                <a:effectLst/>
                <a:latin typeface="Arial" panose="020B0604020202020204" pitchFamily="34" charset="0"/>
                <a:cs typeface="Arial" panose="020B0604020202020204" pitchFamily="34" charset="0"/>
              </a:rPr>
              <a:t>, it was not punishing the defendant for his or her bigoted beliefs or statements, but rather the predicted ramifications of his or her crime. </a:t>
            </a:r>
            <a:r>
              <a:rPr lang="en-US" sz="2800" b="0" i="0" dirty="0">
                <a:solidFill>
                  <a:srgbClr val="222222"/>
                </a:solidFill>
                <a:effectLst/>
                <a:latin typeface="Arial" panose="020B0604020202020204" pitchFamily="34" charset="0"/>
                <a:cs typeface="Arial" panose="020B0604020202020204" pitchFamily="34" charset="0"/>
              </a:rPr>
              <a:t>Finally, the Court concluded that the Wisconsin statute did not violate the right to free speech because the occasion in which an average person's racist comments would be used against him or her in a court of law would arise so rarely that he or she would not feel forced to suppress them.</a:t>
            </a:r>
            <a:endParaRPr lang="en-US" sz="2800" b="0" i="0" dirty="0">
              <a:effectLst/>
              <a:latin typeface="Arial" panose="020B0604020202020204" pitchFamily="34" charset="0"/>
              <a:cs typeface="Arial" panose="020B0604020202020204" pitchFamily="34" charset="0"/>
            </a:endParaRPr>
          </a:p>
        </p:txBody>
      </p:sp>
    </p:spTree>
    <p:custDataLst>
      <p:tags r:id="rId1"/>
    </p:custDataLst>
    <p:extLst>
      <p:ext uri="{BB962C8B-B14F-4D97-AF65-F5344CB8AC3E}">
        <p14:creationId xmlns:p14="http://schemas.microsoft.com/office/powerpoint/2010/main" val="708500682"/>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bg>
      <p:bgPr>
        <a:solidFill>
          <a:srgbClr val="8F806E"/>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5939EE8-62A4-B82C-881C-C7E0BF48B20F}"/>
              </a:ext>
            </a:extLst>
          </p:cNvPr>
          <p:cNvSpPr txBox="1"/>
          <p:nvPr/>
        </p:nvSpPr>
        <p:spPr>
          <a:xfrm>
            <a:off x="1447800" y="876300"/>
            <a:ext cx="15163800" cy="9197390"/>
          </a:xfrm>
          <a:prstGeom prst="rect">
            <a:avLst/>
          </a:prstGeom>
          <a:noFill/>
        </p:spPr>
        <p:txBody>
          <a:bodyPr wrap="square">
            <a:spAutoFit/>
          </a:bodyPr>
          <a:lstStyle/>
          <a:p>
            <a:pPr algn="l">
              <a:spcBef>
                <a:spcPts val="750"/>
              </a:spcBef>
              <a:spcAft>
                <a:spcPts val="600"/>
              </a:spcAft>
            </a:pPr>
            <a:r>
              <a:rPr lang="en-US" sz="6000" b="1" i="0" dirty="0">
                <a:solidFill>
                  <a:schemeClr val="bg1"/>
                </a:solidFill>
                <a:effectLst/>
                <a:latin typeface="Arial" panose="020B0604020202020204" pitchFamily="34" charset="0"/>
                <a:cs typeface="Arial" panose="020B0604020202020204" pitchFamily="34" charset="0"/>
              </a:rPr>
              <a:t>R.A.V. v. City of St. Paul (1992)</a:t>
            </a:r>
          </a:p>
          <a:p>
            <a:pPr algn="l" fontAlgn="base">
              <a:buNone/>
            </a:pPr>
            <a:r>
              <a:rPr lang="en-US" sz="3200" b="0" i="0" dirty="0">
                <a:solidFill>
                  <a:schemeClr val="bg1"/>
                </a:solidFill>
                <a:effectLst/>
                <a:latin typeface="Arial" panose="020B0604020202020204" pitchFamily="34" charset="0"/>
                <a:cs typeface="Arial" panose="020B0604020202020204" pitchFamily="34" charset="0"/>
              </a:rPr>
              <a:t>In 1990, a St. Paul, Minnesota, teen burned a makeshift cross on the lawn of an African American couple. </a:t>
            </a:r>
          </a:p>
          <a:p>
            <a:pPr algn="l" fontAlgn="base">
              <a:buNone/>
            </a:pPr>
            <a:endParaRPr lang="en-US" sz="3200" dirty="0">
              <a:solidFill>
                <a:schemeClr val="bg1"/>
              </a:solidFill>
              <a:latin typeface="Arial" panose="020B0604020202020204" pitchFamily="34" charset="0"/>
              <a:cs typeface="Arial" panose="020B0604020202020204" pitchFamily="34" charset="0"/>
            </a:endParaRPr>
          </a:p>
          <a:p>
            <a:pPr algn="l" fontAlgn="base">
              <a:buNone/>
            </a:pPr>
            <a:r>
              <a:rPr lang="en-US" sz="3200" b="0" i="0" dirty="0">
                <a:solidFill>
                  <a:schemeClr val="bg1"/>
                </a:solidFill>
                <a:effectLst/>
                <a:latin typeface="Arial" panose="020B0604020202020204" pitchFamily="34" charset="0"/>
                <a:cs typeface="Arial" panose="020B0604020202020204" pitchFamily="34" charset="0"/>
              </a:rPr>
              <a:t>He was subsequently arrested and charged under the city's Bias-Motivated Crime Ordinance, which banned symbols that "[arouses] anger, alarm or resentment in others on the basis of race, color, creed, religion or gender.“</a:t>
            </a:r>
          </a:p>
          <a:p>
            <a:pPr algn="l" fontAlgn="base">
              <a:buNone/>
            </a:pPr>
            <a:endParaRPr lang="en-US" sz="3200" b="0" i="0" dirty="0">
              <a:solidFill>
                <a:schemeClr val="bg1"/>
              </a:solidFill>
              <a:effectLst/>
              <a:latin typeface="Arial" panose="020B0604020202020204" pitchFamily="34" charset="0"/>
              <a:cs typeface="Arial" panose="020B0604020202020204" pitchFamily="34" charset="0"/>
            </a:endParaRPr>
          </a:p>
          <a:p>
            <a:pPr algn="l" fontAlgn="base">
              <a:buNone/>
            </a:pPr>
            <a:r>
              <a:rPr lang="en-US" sz="3200" b="0" i="0" dirty="0">
                <a:solidFill>
                  <a:schemeClr val="bg1"/>
                </a:solidFill>
                <a:effectLst/>
                <a:latin typeface="Arial" panose="020B0604020202020204" pitchFamily="34" charset="0"/>
                <a:cs typeface="Arial" panose="020B0604020202020204" pitchFamily="34" charset="0"/>
              </a:rPr>
              <a:t>After the Minnesota Supreme Court upheld the legality of the ordinance, the plaintiff appealed to the U.S. Supreme Court, arguing that the city had overstepped its bounds with the breadth of the law. In a unanimous ruling written by Justice Antonin Scalia, the Court held that the ordinance was excessively broad.</a:t>
            </a:r>
          </a:p>
          <a:p>
            <a:pPr algn="l" fontAlgn="base">
              <a:buNone/>
            </a:pPr>
            <a:endParaRPr lang="en-US" sz="3200" b="0" i="0" dirty="0">
              <a:solidFill>
                <a:schemeClr val="bg1"/>
              </a:solidFill>
              <a:effectLst/>
              <a:latin typeface="Arial" panose="020B0604020202020204" pitchFamily="34" charset="0"/>
              <a:cs typeface="Arial" panose="020B0604020202020204" pitchFamily="34" charset="0"/>
            </a:endParaRPr>
          </a:p>
          <a:p>
            <a:pPr algn="l" fontAlgn="base">
              <a:buNone/>
            </a:pPr>
            <a:r>
              <a:rPr lang="en-US" sz="3200" b="0" i="0" dirty="0">
                <a:solidFill>
                  <a:schemeClr val="bg1"/>
                </a:solidFill>
                <a:effectLst/>
                <a:latin typeface="Arial" panose="020B0604020202020204" pitchFamily="34" charset="0"/>
                <a:cs typeface="Arial" panose="020B0604020202020204" pitchFamily="34" charset="0"/>
              </a:rPr>
              <a:t>Scalia, citing the </a:t>
            </a:r>
            <a:r>
              <a:rPr lang="en-US" sz="3200" b="0" i="0" dirty="0" err="1">
                <a:solidFill>
                  <a:schemeClr val="bg1"/>
                </a:solidFill>
                <a:effectLst/>
                <a:latin typeface="Arial" panose="020B0604020202020204" pitchFamily="34" charset="0"/>
                <a:cs typeface="Arial" panose="020B0604020202020204" pitchFamily="34" charset="0"/>
              </a:rPr>
              <a:t>Terminiello</a:t>
            </a:r>
            <a:r>
              <a:rPr lang="en-US" sz="3200" b="0" i="0" dirty="0">
                <a:solidFill>
                  <a:schemeClr val="bg1"/>
                </a:solidFill>
                <a:effectLst/>
                <a:latin typeface="Arial" panose="020B0604020202020204" pitchFamily="34" charset="0"/>
                <a:cs typeface="Arial" panose="020B0604020202020204" pitchFamily="34" charset="0"/>
              </a:rPr>
              <a:t> case (1949), wrote that "displays containing abusive invective, no matter how vicious or severe, are permissible unless they are addressed to one of the specified disfavored topics."</a:t>
            </a:r>
          </a:p>
          <a:p>
            <a:pPr algn="l">
              <a:spcBef>
                <a:spcPts val="750"/>
              </a:spcBef>
              <a:spcAft>
                <a:spcPts val="600"/>
              </a:spcAft>
            </a:pPr>
            <a:endParaRPr lang="en-US" sz="4000" b="0" i="0" dirty="0">
              <a:effectLst/>
            </a:endParaRPr>
          </a:p>
        </p:txBody>
      </p:sp>
    </p:spTree>
    <p:custDataLst>
      <p:tags r:id="rId1"/>
    </p:custDataLst>
    <p:extLst>
      <p:ext uri="{BB962C8B-B14F-4D97-AF65-F5344CB8AC3E}">
        <p14:creationId xmlns:p14="http://schemas.microsoft.com/office/powerpoint/2010/main" val="3499539400"/>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bg>
      <p:bgPr>
        <a:solidFill>
          <a:srgbClr val="314964"/>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4E99C81-9132-BA4E-0A2C-6D9848240749}"/>
              </a:ext>
            </a:extLst>
          </p:cNvPr>
          <p:cNvSpPr txBox="1"/>
          <p:nvPr/>
        </p:nvSpPr>
        <p:spPr>
          <a:xfrm>
            <a:off x="2362200" y="723900"/>
            <a:ext cx="12877800" cy="7494359"/>
          </a:xfrm>
          <a:prstGeom prst="rect">
            <a:avLst/>
          </a:prstGeom>
          <a:noFill/>
        </p:spPr>
        <p:txBody>
          <a:bodyPr wrap="square">
            <a:spAutoFit/>
          </a:bodyPr>
          <a:lstStyle/>
          <a:p>
            <a:pPr algn="l">
              <a:spcBef>
                <a:spcPts val="750"/>
              </a:spcBef>
              <a:spcAft>
                <a:spcPts val="600"/>
              </a:spcAft>
            </a:pPr>
            <a:r>
              <a:rPr lang="en-US" sz="6000" b="1" i="0" dirty="0">
                <a:solidFill>
                  <a:schemeClr val="bg1"/>
                </a:solidFill>
                <a:effectLst/>
                <a:latin typeface="Arial" panose="020B0604020202020204" pitchFamily="34" charset="0"/>
                <a:cs typeface="Arial" panose="020B0604020202020204" pitchFamily="34" charset="0"/>
              </a:rPr>
              <a:t>Virginia v. Black (2003)</a:t>
            </a:r>
          </a:p>
          <a:p>
            <a:pPr algn="l" fontAlgn="base">
              <a:buNone/>
            </a:pPr>
            <a:r>
              <a:rPr lang="en-US" sz="3200" b="0" i="0" dirty="0">
                <a:solidFill>
                  <a:schemeClr val="bg1"/>
                </a:solidFill>
                <a:effectLst/>
                <a:latin typeface="Arial" panose="020B0604020202020204" pitchFamily="34" charset="0"/>
                <a:cs typeface="Arial" panose="020B0604020202020204" pitchFamily="34" charset="0"/>
              </a:rPr>
              <a:t>Eleven years after the St. Paul case, the U.S. Supreme Court revisited the issue of cross-burning after three people were arrested separately for violating a similar Virginia ban.</a:t>
            </a:r>
          </a:p>
          <a:p>
            <a:pPr algn="l" fontAlgn="base">
              <a:buNone/>
            </a:pPr>
            <a:endParaRPr lang="en-US" sz="3200" b="0" i="0" dirty="0">
              <a:solidFill>
                <a:schemeClr val="bg1"/>
              </a:solidFill>
              <a:effectLst/>
              <a:latin typeface="Arial" panose="020B0604020202020204" pitchFamily="34" charset="0"/>
              <a:cs typeface="Arial" panose="020B0604020202020204" pitchFamily="34" charset="0"/>
            </a:endParaRPr>
          </a:p>
          <a:p>
            <a:pPr algn="l" fontAlgn="base">
              <a:buNone/>
            </a:pPr>
            <a:r>
              <a:rPr lang="en-US" sz="3200" b="0" i="0" dirty="0">
                <a:solidFill>
                  <a:schemeClr val="bg1"/>
                </a:solidFill>
                <a:effectLst/>
                <a:latin typeface="Arial" panose="020B0604020202020204" pitchFamily="34" charset="0"/>
                <a:cs typeface="Arial" panose="020B0604020202020204" pitchFamily="34" charset="0"/>
              </a:rPr>
              <a:t>In a 5-4 ruling written by Justice </a:t>
            </a:r>
            <a:r>
              <a:rPr lang="en-US" sz="3200" b="0" i="0" dirty="0">
                <a:solidFill>
                  <a:schemeClr val="bg1"/>
                </a:solidFill>
                <a:effectLst/>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Sandra Day O'Connor</a:t>
            </a:r>
            <a:r>
              <a:rPr lang="en-US" sz="3200" b="0" i="0" dirty="0">
                <a:solidFill>
                  <a:schemeClr val="bg1"/>
                </a:solidFill>
                <a:effectLst/>
                <a:latin typeface="Arial" panose="020B0604020202020204" pitchFamily="34" charset="0"/>
                <a:cs typeface="Arial" panose="020B0604020202020204" pitchFamily="34" charset="0"/>
              </a:rPr>
              <a:t>, the Supreme Court held that while cross-burning may constitute illegal intimidation in some cases, a ban on the public burning of crosses would violate the </a:t>
            </a:r>
            <a:r>
              <a:rPr lang="en-US" sz="3200" b="0" i="0" dirty="0">
                <a:solidFill>
                  <a:schemeClr val="bg1"/>
                </a:solidFill>
                <a:effectLst/>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First Amendment</a:t>
            </a:r>
            <a:r>
              <a:rPr lang="en-US" sz="3200" b="0" i="0" dirty="0">
                <a:solidFill>
                  <a:schemeClr val="bg1"/>
                </a:solidFill>
                <a:effectLst/>
                <a:latin typeface="Arial" panose="020B0604020202020204" pitchFamily="34" charset="0"/>
                <a:cs typeface="Arial" panose="020B0604020202020204" pitchFamily="34" charset="0"/>
              </a:rPr>
              <a:t>.</a:t>
            </a:r>
          </a:p>
          <a:p>
            <a:pPr algn="l" fontAlgn="base">
              <a:buNone/>
            </a:pPr>
            <a:endParaRPr lang="en-US" sz="3200" b="0" i="0" dirty="0">
              <a:solidFill>
                <a:schemeClr val="bg1"/>
              </a:solidFill>
              <a:effectLst/>
              <a:latin typeface="Arial" panose="020B0604020202020204" pitchFamily="34" charset="0"/>
              <a:cs typeface="Arial" panose="020B0604020202020204" pitchFamily="34" charset="0"/>
            </a:endParaRPr>
          </a:p>
          <a:p>
            <a:pPr algn="l" fontAlgn="base">
              <a:buNone/>
            </a:pPr>
            <a:r>
              <a:rPr lang="en-US" sz="3200" b="0" i="0" dirty="0">
                <a:solidFill>
                  <a:schemeClr val="bg1"/>
                </a:solidFill>
                <a:effectLst/>
                <a:latin typeface="Arial" panose="020B0604020202020204" pitchFamily="34" charset="0"/>
                <a:cs typeface="Arial" panose="020B0604020202020204" pitchFamily="34" charset="0"/>
              </a:rPr>
              <a:t>"[A] State may choose to prohibit only those forms of intimidation," O'Connor wrote, "that are most likely to inspire fear of bodily harm." As a caveat, the justices noted, such acts can be prosecuted if the intent is proven, something not done in this case.</a:t>
            </a:r>
          </a:p>
        </p:txBody>
      </p:sp>
    </p:spTree>
    <p:custDataLst>
      <p:tags r:id="rId1"/>
    </p:custDataLst>
    <p:extLst>
      <p:ext uri="{BB962C8B-B14F-4D97-AF65-F5344CB8AC3E}">
        <p14:creationId xmlns:p14="http://schemas.microsoft.com/office/powerpoint/2010/main" val="2096547738"/>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bg>
      <p:bgPr>
        <a:solidFill>
          <a:srgbClr val="EAE3D6"/>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545BE83-B539-6E3A-DB95-B815B1B61542}"/>
              </a:ext>
            </a:extLst>
          </p:cNvPr>
          <p:cNvSpPr txBox="1"/>
          <p:nvPr/>
        </p:nvSpPr>
        <p:spPr>
          <a:xfrm>
            <a:off x="609600" y="571500"/>
            <a:ext cx="13411200" cy="9494907"/>
          </a:xfrm>
          <a:prstGeom prst="rect">
            <a:avLst/>
          </a:prstGeom>
          <a:noFill/>
        </p:spPr>
        <p:txBody>
          <a:bodyPr wrap="square">
            <a:spAutoFit/>
          </a:bodyPr>
          <a:lstStyle/>
          <a:p>
            <a:pPr algn="l" fontAlgn="base">
              <a:lnSpc>
                <a:spcPts val="2070"/>
              </a:lnSpc>
              <a:buNone/>
            </a:pPr>
            <a:r>
              <a:rPr lang="en-US" sz="6000" b="1" i="0" dirty="0">
                <a:effectLst/>
                <a:latin typeface="Arial" panose="020B0604020202020204" pitchFamily="34" charset="0"/>
                <a:cs typeface="Arial" panose="020B0604020202020204" pitchFamily="34" charset="0"/>
              </a:rPr>
              <a:t>Snyder v. Phelps (2011)</a:t>
            </a:r>
          </a:p>
          <a:p>
            <a:pPr algn="l" fontAlgn="base">
              <a:lnSpc>
                <a:spcPts val="2070"/>
              </a:lnSpc>
              <a:buNone/>
            </a:pPr>
            <a:endParaRPr lang="en-US" sz="4800" b="1" i="0" dirty="0">
              <a:effectLst/>
              <a:latin typeface="Arial" panose="020B0604020202020204" pitchFamily="34" charset="0"/>
              <a:cs typeface="Arial" panose="020B0604020202020204" pitchFamily="34" charset="0"/>
            </a:endParaRPr>
          </a:p>
          <a:p>
            <a:pPr algn="l" fontAlgn="base">
              <a:buNone/>
            </a:pPr>
            <a:r>
              <a:rPr lang="en-US" sz="3200" b="0" i="0" dirty="0">
                <a:effectLst/>
                <a:latin typeface="Arial" panose="020B0604020202020204" pitchFamily="34" charset="0"/>
                <a:cs typeface="Arial" panose="020B0604020202020204" pitchFamily="34" charset="0"/>
              </a:rPr>
              <a:t>The Rev. Fred Phelps, the founder of the Kansas-based Westboro Baptist Church, made a career out of being reprehensible to many people. </a:t>
            </a:r>
          </a:p>
          <a:p>
            <a:pPr algn="l" fontAlgn="base">
              <a:buNone/>
            </a:pPr>
            <a:endParaRPr lang="en-US" sz="3200" dirty="0">
              <a:latin typeface="Arial" panose="020B0604020202020204" pitchFamily="34" charset="0"/>
              <a:cs typeface="Arial" panose="020B0604020202020204" pitchFamily="34" charset="0"/>
            </a:endParaRPr>
          </a:p>
          <a:p>
            <a:pPr algn="l" fontAlgn="base">
              <a:buNone/>
            </a:pPr>
            <a:r>
              <a:rPr lang="en-US" sz="3200" b="0" i="0" dirty="0">
                <a:effectLst/>
                <a:latin typeface="Arial" panose="020B0604020202020204" pitchFamily="34" charset="0"/>
                <a:cs typeface="Arial" panose="020B0604020202020204" pitchFamily="34" charset="0"/>
              </a:rPr>
              <a:t>Phelps and his followers came to national prominence in 1998 by picketing the funeral of Matthew Shepard, displaying signs that used slurs directed at homosexuals. In the wake of 9/11, church members began demonstrating at military funerals, using similarly incendiary rhetoric.</a:t>
            </a:r>
          </a:p>
          <a:p>
            <a:pPr algn="l" fontAlgn="base">
              <a:buNone/>
            </a:pPr>
            <a:endParaRPr lang="en-US" sz="3200" b="0" i="0" dirty="0">
              <a:effectLst/>
              <a:latin typeface="Arial" panose="020B0604020202020204" pitchFamily="34" charset="0"/>
              <a:cs typeface="Arial" panose="020B0604020202020204" pitchFamily="34" charset="0"/>
            </a:endParaRPr>
          </a:p>
          <a:p>
            <a:pPr algn="l" fontAlgn="base">
              <a:buNone/>
            </a:pPr>
            <a:r>
              <a:rPr lang="en-US" sz="3200" b="0" i="0" dirty="0">
                <a:effectLst/>
                <a:latin typeface="Arial" panose="020B0604020202020204" pitchFamily="34" charset="0"/>
                <a:cs typeface="Arial" panose="020B0604020202020204" pitchFamily="34" charset="0"/>
              </a:rPr>
              <a:t>In 2006, members of the church demonstrated at the funeral of Lance Cpl. Matthew Snyder, who was killed in Iraq. Snyder's family sued Westboro and Phelps for intentional infliction of emotional distress, and the case began making its way through the legal system.</a:t>
            </a:r>
          </a:p>
          <a:p>
            <a:pPr algn="l" fontAlgn="base">
              <a:buNone/>
            </a:pPr>
            <a:endParaRPr lang="en-US" sz="3200" b="0" i="0" dirty="0">
              <a:effectLst/>
              <a:latin typeface="Arial" panose="020B0604020202020204" pitchFamily="34" charset="0"/>
              <a:cs typeface="Arial" panose="020B0604020202020204" pitchFamily="34" charset="0"/>
            </a:endParaRPr>
          </a:p>
          <a:p>
            <a:pPr algn="l" fontAlgn="base">
              <a:buNone/>
            </a:pPr>
            <a:r>
              <a:rPr lang="en-US" sz="3200" b="0" i="0" dirty="0">
                <a:effectLst/>
                <a:latin typeface="Arial" panose="020B0604020202020204" pitchFamily="34" charset="0"/>
                <a:cs typeface="Arial" panose="020B0604020202020204" pitchFamily="34" charset="0"/>
              </a:rPr>
              <a:t>In an 8-1 ruling, the U.S. Supreme Court upheld Westboro's right to picket. While acknowledging that Westboro's "contribution to public discourse may be negligible," </a:t>
            </a:r>
            <a:r>
              <a:rPr lang="en-US" sz="3200" b="0" i="0" dirty="0">
                <a:effectLst/>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Chief Justice John Roberts'</a:t>
            </a:r>
            <a:r>
              <a:rPr lang="en-US" sz="3200" b="0" i="0" dirty="0">
                <a:effectLst/>
                <a:latin typeface="Arial" panose="020B0604020202020204" pitchFamily="34" charset="0"/>
                <a:cs typeface="Arial" panose="020B0604020202020204" pitchFamily="34" charset="0"/>
              </a:rPr>
              <a:t> ruling rested in existing U.S. hate speech precedent: "Simply put, the church members had the right to be where they were." </a:t>
            </a:r>
          </a:p>
        </p:txBody>
      </p:sp>
      <p:sp>
        <p:nvSpPr>
          <p:cNvPr id="4" name="TextBox 3">
            <a:extLst>
              <a:ext uri="{FF2B5EF4-FFF2-40B4-BE49-F238E27FC236}">
                <a16:creationId xmlns:a16="http://schemas.microsoft.com/office/drawing/2014/main" id="{73FC84FE-464E-8414-1CB7-B169D2C35A8E}"/>
              </a:ext>
            </a:extLst>
          </p:cNvPr>
          <p:cNvSpPr txBox="1"/>
          <p:nvPr/>
        </p:nvSpPr>
        <p:spPr>
          <a:xfrm>
            <a:off x="14249400" y="800100"/>
            <a:ext cx="3581400" cy="9017853"/>
          </a:xfrm>
          <a:prstGeom prst="rect">
            <a:avLst/>
          </a:prstGeom>
          <a:noFill/>
        </p:spPr>
        <p:txBody>
          <a:bodyPr wrap="square">
            <a:spAutoFit/>
          </a:bodyPr>
          <a:lstStyle/>
          <a:p>
            <a:r>
              <a:rPr lang="en-US" sz="2000" b="1" dirty="0">
                <a:latin typeface="Arial" panose="020B0604020202020204" pitchFamily="34" charset="0"/>
                <a:cs typeface="Arial" panose="020B0604020202020204" pitchFamily="34" charset="0"/>
              </a:rPr>
              <a:t>Matthew Wayne Shepard </a:t>
            </a:r>
            <a:r>
              <a:rPr lang="en-US" sz="2000" dirty="0">
                <a:latin typeface="Arial" panose="020B0604020202020204" pitchFamily="34" charset="0"/>
                <a:cs typeface="Arial" panose="020B0604020202020204" pitchFamily="34" charset="0"/>
              </a:rPr>
              <a:t>(December 1, 1976 – October 12, 1998) was an American student at the University of Wyoming who was beaten, tortured, and left to die near Laramie on October 6, 1998.</a:t>
            </a:r>
          </a:p>
          <a:p>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Significant media coverage was given to the murder and what role Shepard's sexual orientation played as a motive for the crime, as he was gay.</a:t>
            </a:r>
          </a:p>
          <a:p>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Shepard's murder brought national and international attention to hate crime legislation at both the state and federal levels. In October 2009, the United States Congress passed the Matthew Shepard and James Byrd Jr. Hate Crimes Prevention Act (commonly the "Matthew Shepard Act" or "Shepard/Byrd Act" for short). On October 28, 2009, President Barack Obama signed the legislation into law.</a:t>
            </a:r>
          </a:p>
        </p:txBody>
      </p:sp>
    </p:spTree>
    <p:custDataLst>
      <p:tags r:id="rId1"/>
    </p:custDataLst>
    <p:extLst>
      <p:ext uri="{BB962C8B-B14F-4D97-AF65-F5344CB8AC3E}">
        <p14:creationId xmlns:p14="http://schemas.microsoft.com/office/powerpoint/2010/main" val="931087943"/>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bg>
      <p:bgPr>
        <a:solidFill>
          <a:srgbClr val="314964"/>
        </a:solidFill>
        <a:effectLst/>
      </p:bgPr>
    </p:bg>
    <p:spTree>
      <p:nvGrpSpPr>
        <p:cNvPr id="1" name="">
          <a:extLst>
            <a:ext uri="{FF2B5EF4-FFF2-40B4-BE49-F238E27FC236}">
              <a16:creationId xmlns:a16="http://schemas.microsoft.com/office/drawing/2014/main" id="{E91A013D-8377-CC96-CF7D-F11EB5D00A46}"/>
            </a:ext>
          </a:extLst>
        </p:cNvPr>
        <p:cNvGrpSpPr/>
        <p:nvPr/>
      </p:nvGrpSpPr>
      <p:grpSpPr>
        <a:xfrm>
          <a:off x="0" y="0"/>
          <a:ext cx="0" cy="0"/>
          <a:chOff x="0" y="0"/>
          <a:chExt cx="0" cy="0"/>
        </a:xfrm>
      </p:grpSpPr>
      <p:sp>
        <p:nvSpPr>
          <p:cNvPr id="6" name="TextBox 6">
            <a:extLst>
              <a:ext uri="{FF2B5EF4-FFF2-40B4-BE49-F238E27FC236}">
                <a16:creationId xmlns:a16="http://schemas.microsoft.com/office/drawing/2014/main" id="{AF5900D7-526E-2111-71BE-14CBC7600DF6}"/>
              </a:ext>
            </a:extLst>
          </p:cNvPr>
          <p:cNvSpPr txBox="1"/>
          <p:nvPr/>
        </p:nvSpPr>
        <p:spPr>
          <a:xfrm>
            <a:off x="762000" y="419100"/>
            <a:ext cx="9372788" cy="1107996"/>
          </a:xfrm>
          <a:prstGeom prst="rect">
            <a:avLst/>
          </a:prstGeom>
        </p:spPr>
        <p:txBody>
          <a:bodyPr wrap="square" lIns="0" tIns="0" rIns="0" bIns="0" rtlCol="0" anchor="t">
            <a:spAutoFit/>
          </a:bodyPr>
          <a:lstStyle/>
          <a:p>
            <a:pPr lvl="0" eaLnBrk="0" fontAlgn="base" hangingPunct="0">
              <a:spcBef>
                <a:spcPct val="0"/>
              </a:spcBef>
              <a:spcAft>
                <a:spcPct val="0"/>
              </a:spcAft>
            </a:pPr>
            <a:r>
              <a:rPr lang="en-US" altLang="en-US" sz="3600" b="1" dirty="0">
                <a:solidFill>
                  <a:schemeClr val="bg1"/>
                </a:solidFill>
                <a:latin typeface="Arial" panose="020B0604020202020204" pitchFamily="34" charset="0"/>
                <a:cs typeface="Arial" panose="020B0604020202020204" pitchFamily="34" charset="0"/>
              </a:rPr>
              <a:t>2023 Hate Crime Statistics for New Mexico* Bias Motivation Categories by Year</a:t>
            </a:r>
          </a:p>
        </p:txBody>
      </p:sp>
      <p:graphicFrame>
        <p:nvGraphicFramePr>
          <p:cNvPr id="20" name="Table 19">
            <a:extLst>
              <a:ext uri="{FF2B5EF4-FFF2-40B4-BE49-F238E27FC236}">
                <a16:creationId xmlns:a16="http://schemas.microsoft.com/office/drawing/2014/main" id="{F12B2661-CBED-4ABA-EC69-6678ADEB8074}"/>
              </a:ext>
            </a:extLst>
          </p:cNvPr>
          <p:cNvGraphicFramePr>
            <a:graphicFrameLocks noGrp="1"/>
          </p:cNvGraphicFramePr>
          <p:nvPr>
            <p:extLst>
              <p:ext uri="{D42A27DB-BD31-4B8C-83A1-F6EECF244321}">
                <p14:modId xmlns:p14="http://schemas.microsoft.com/office/powerpoint/2010/main" val="305407867"/>
              </p:ext>
            </p:extLst>
          </p:nvPr>
        </p:nvGraphicFramePr>
        <p:xfrm>
          <a:off x="762000" y="1943100"/>
          <a:ext cx="8153400" cy="6659257"/>
        </p:xfrm>
        <a:graphic>
          <a:graphicData uri="http://schemas.openxmlformats.org/drawingml/2006/table">
            <a:tbl>
              <a:tblPr/>
              <a:tblGrid>
                <a:gridCol w="3733800">
                  <a:extLst>
                    <a:ext uri="{9D8B030D-6E8A-4147-A177-3AD203B41FA5}">
                      <a16:colId xmlns:a16="http://schemas.microsoft.com/office/drawing/2014/main" val="3380186299"/>
                    </a:ext>
                  </a:extLst>
                </a:gridCol>
                <a:gridCol w="1371600">
                  <a:extLst>
                    <a:ext uri="{9D8B030D-6E8A-4147-A177-3AD203B41FA5}">
                      <a16:colId xmlns:a16="http://schemas.microsoft.com/office/drawing/2014/main" val="4068155748"/>
                    </a:ext>
                  </a:extLst>
                </a:gridCol>
                <a:gridCol w="1524000">
                  <a:extLst>
                    <a:ext uri="{9D8B030D-6E8A-4147-A177-3AD203B41FA5}">
                      <a16:colId xmlns:a16="http://schemas.microsoft.com/office/drawing/2014/main" val="3416500364"/>
                    </a:ext>
                  </a:extLst>
                </a:gridCol>
                <a:gridCol w="1524000">
                  <a:extLst>
                    <a:ext uri="{9D8B030D-6E8A-4147-A177-3AD203B41FA5}">
                      <a16:colId xmlns:a16="http://schemas.microsoft.com/office/drawing/2014/main" val="1759900948"/>
                    </a:ext>
                  </a:extLst>
                </a:gridCol>
              </a:tblGrid>
              <a:tr h="1190178">
                <a:tc>
                  <a:txBody>
                    <a:bodyPr/>
                    <a:lstStyle/>
                    <a:p>
                      <a:pPr algn="l"/>
                      <a:r>
                        <a:rPr lang="en-US" sz="2000" b="1" dirty="0">
                          <a:solidFill>
                            <a:srgbClr val="FFFFFF"/>
                          </a:solidFill>
                          <a:effectLst/>
                          <a:latin typeface="Arial" panose="020B0604020202020204" pitchFamily="34" charset="0"/>
                          <a:cs typeface="Arial" panose="020B0604020202020204" pitchFamily="34" charset="0"/>
                        </a:rPr>
                        <a:t>Bias Motivation Category</a:t>
                      </a:r>
                    </a:p>
                  </a:txBody>
                  <a:tcPr marL="183197" marR="183197" marT="232048" marB="232048" anchor="ctr">
                    <a:lnL w="9525" cap="flat" cmpd="sng" algn="ctr">
                      <a:solidFill>
                        <a:srgbClr val="4085E0"/>
                      </a:solidFill>
                      <a:prstDash val="solid"/>
                      <a:round/>
                      <a:headEnd type="none" w="med" len="med"/>
                      <a:tailEnd type="none" w="med" len="med"/>
                    </a:lnL>
                    <a:lnR w="9525" cap="flat" cmpd="sng" algn="ctr">
                      <a:solidFill>
                        <a:srgbClr val="906D12"/>
                      </a:solidFill>
                      <a:prstDash val="solid"/>
                      <a:round/>
                      <a:headEnd type="none" w="med" len="med"/>
                      <a:tailEnd type="none" w="med" len="med"/>
                    </a:lnR>
                    <a:lnT w="9525" cap="flat" cmpd="sng" algn="ctr">
                      <a:solidFill>
                        <a:srgbClr val="8088E0"/>
                      </a:solidFill>
                      <a:prstDash val="solid"/>
                      <a:round/>
                      <a:headEnd type="none" w="med" len="med"/>
                      <a:tailEnd type="none" w="med" len="med"/>
                    </a:lnT>
                    <a:lnB w="9525" cap="flat" cmpd="sng" algn="ctr">
                      <a:solidFill>
                        <a:srgbClr val="F06C12"/>
                      </a:solidFill>
                      <a:prstDash val="solid"/>
                      <a:round/>
                      <a:headEnd type="none" w="med" len="med"/>
                      <a:tailEnd type="none" w="med" len="med"/>
                    </a:lnB>
                    <a:solidFill>
                      <a:srgbClr val="162E51"/>
                    </a:solidFill>
                  </a:tcPr>
                </a:tc>
                <a:tc>
                  <a:txBody>
                    <a:bodyPr/>
                    <a:lstStyle/>
                    <a:p>
                      <a:pPr algn="ctr">
                        <a:buNone/>
                      </a:pPr>
                      <a:r>
                        <a:rPr lang="en-US" sz="2000" b="1" dirty="0">
                          <a:solidFill>
                            <a:srgbClr val="FFFFFF"/>
                          </a:solidFill>
                          <a:effectLst/>
                          <a:latin typeface="Arial" panose="020B0604020202020204" pitchFamily="34" charset="0"/>
                          <a:cs typeface="Arial" panose="020B0604020202020204" pitchFamily="34" charset="0"/>
                        </a:rPr>
                        <a:t>2021</a:t>
                      </a:r>
                    </a:p>
                  </a:txBody>
                  <a:tcPr marL="183197" marR="183197" marT="232048" marB="232048" anchor="ctr">
                    <a:lnL w="9525" cap="flat" cmpd="sng" algn="ctr">
                      <a:solidFill>
                        <a:srgbClr val="906D12"/>
                      </a:solidFill>
                      <a:prstDash val="solid"/>
                      <a:round/>
                      <a:headEnd type="none" w="med" len="med"/>
                      <a:tailEnd type="none" w="med" len="med"/>
                    </a:lnL>
                    <a:lnR w="9525" cap="flat" cmpd="sng" algn="ctr">
                      <a:solidFill>
                        <a:srgbClr val="D06C12"/>
                      </a:solidFill>
                      <a:prstDash val="solid"/>
                      <a:round/>
                      <a:headEnd type="none" w="med" len="med"/>
                      <a:tailEnd type="none" w="med" len="med"/>
                    </a:lnR>
                    <a:lnT w="9525" cap="flat" cmpd="sng" algn="ctr">
                      <a:solidFill>
                        <a:srgbClr val="F07112"/>
                      </a:solidFill>
                      <a:prstDash val="solid"/>
                      <a:round/>
                      <a:headEnd type="none" w="med" len="med"/>
                      <a:tailEnd type="none" w="med" len="med"/>
                    </a:lnT>
                    <a:lnB w="9525" cap="flat" cmpd="sng" algn="ctr">
                      <a:solidFill>
                        <a:srgbClr val="D06C12"/>
                      </a:solidFill>
                      <a:prstDash val="solid"/>
                      <a:round/>
                      <a:headEnd type="none" w="med" len="med"/>
                      <a:tailEnd type="none" w="med" len="med"/>
                    </a:lnB>
                    <a:solidFill>
                      <a:srgbClr val="162E51"/>
                    </a:solidFill>
                  </a:tcPr>
                </a:tc>
                <a:tc>
                  <a:txBody>
                    <a:bodyPr/>
                    <a:lstStyle/>
                    <a:p>
                      <a:pPr algn="ctr">
                        <a:buNone/>
                      </a:pPr>
                      <a:r>
                        <a:rPr lang="en-US" sz="2000" b="1" dirty="0">
                          <a:solidFill>
                            <a:srgbClr val="FFFFFF"/>
                          </a:solidFill>
                          <a:effectLst/>
                          <a:latin typeface="Arial" panose="020B0604020202020204" pitchFamily="34" charset="0"/>
                          <a:cs typeface="Arial" panose="020B0604020202020204" pitchFamily="34" charset="0"/>
                        </a:rPr>
                        <a:t>2022</a:t>
                      </a:r>
                    </a:p>
                  </a:txBody>
                  <a:tcPr marL="183197" marR="183197" marT="232048" marB="232048" anchor="ctr">
                    <a:lnL w="9525" cap="flat" cmpd="sng" algn="ctr">
                      <a:solidFill>
                        <a:srgbClr val="D06C12"/>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106C12"/>
                      </a:solidFill>
                      <a:prstDash val="solid"/>
                      <a:round/>
                      <a:headEnd type="none" w="med" len="med"/>
                      <a:tailEnd type="none" w="med" len="med"/>
                    </a:lnT>
                    <a:lnB w="9525" cap="flat" cmpd="sng" algn="ctr">
                      <a:solidFill>
                        <a:srgbClr val="508812"/>
                      </a:solidFill>
                      <a:prstDash val="solid"/>
                      <a:round/>
                      <a:headEnd type="none" w="med" len="med"/>
                      <a:tailEnd type="none" w="med" len="med"/>
                    </a:lnB>
                    <a:solidFill>
                      <a:srgbClr val="162E51"/>
                    </a:solidFill>
                  </a:tcPr>
                </a:tc>
                <a:tc>
                  <a:txBody>
                    <a:bodyPr/>
                    <a:lstStyle/>
                    <a:p>
                      <a:pPr algn="ctr">
                        <a:buNone/>
                      </a:pPr>
                      <a:r>
                        <a:rPr lang="en-US" sz="2000" b="1" dirty="0">
                          <a:solidFill>
                            <a:srgbClr val="FFFFFF"/>
                          </a:solidFill>
                          <a:effectLst/>
                          <a:latin typeface="Arial" panose="020B0604020202020204" pitchFamily="34" charset="0"/>
                          <a:cs typeface="Arial" panose="020B0604020202020204" pitchFamily="34" charset="0"/>
                        </a:rPr>
                        <a:t>2023</a:t>
                      </a:r>
                    </a:p>
                  </a:txBody>
                  <a:tcPr marL="183197" marR="183197" marT="232048" marB="232048" anchor="ctr">
                    <a:lnL w="9525" cap="flat" cmpd="sng" algn="ctr">
                      <a:solidFill>
                        <a:srgbClr val="FFFFFF"/>
                      </a:solidFill>
                      <a:prstDash val="solid"/>
                      <a:round/>
                      <a:headEnd type="none" w="med" len="med"/>
                      <a:tailEnd type="none" w="med" len="med"/>
                    </a:lnL>
                    <a:lnR>
                      <a:noFill/>
                    </a:lnR>
                    <a:lnT w="9525" cap="flat" cmpd="sng" algn="ctr">
                      <a:solidFill>
                        <a:srgbClr val="FFFFFF"/>
                      </a:solidFill>
                      <a:prstDash val="solid"/>
                      <a:round/>
                      <a:headEnd type="none" w="med" len="med"/>
                      <a:tailEnd type="none" w="med" len="med"/>
                    </a:lnT>
                    <a:lnB w="9525" cap="flat" cmpd="sng" algn="ctr">
                      <a:solidFill>
                        <a:srgbClr val="508912"/>
                      </a:solidFill>
                      <a:prstDash val="solid"/>
                      <a:round/>
                      <a:headEnd type="none" w="med" len="med"/>
                      <a:tailEnd type="none" w="med" len="med"/>
                    </a:lnB>
                    <a:solidFill>
                      <a:srgbClr val="162E51"/>
                    </a:solidFill>
                  </a:tcPr>
                </a:tc>
                <a:extLst>
                  <a:ext uri="{0D108BD9-81ED-4DB2-BD59-A6C34878D82A}">
                    <a16:rowId xmlns:a16="http://schemas.microsoft.com/office/drawing/2014/main" val="2610483735"/>
                  </a:ext>
                </a:extLst>
              </a:tr>
              <a:tr h="1092475">
                <a:tc>
                  <a:txBody>
                    <a:bodyPr/>
                    <a:lstStyle/>
                    <a:p>
                      <a:pPr algn="ctr"/>
                      <a:r>
                        <a:rPr lang="en-US" sz="2000" b="1" dirty="0">
                          <a:solidFill>
                            <a:srgbClr val="2E2E2A"/>
                          </a:solidFill>
                          <a:effectLst/>
                          <a:latin typeface="Arial" panose="020B0604020202020204" pitchFamily="34" charset="0"/>
                          <a:cs typeface="Arial" panose="020B0604020202020204" pitchFamily="34" charset="0"/>
                        </a:rPr>
                        <a:t>Race/Ethnicity/Ancestry</a:t>
                      </a:r>
                    </a:p>
                  </a:txBody>
                  <a:tcPr marL="183197" marR="183197" marT="183197" marB="183197" anchor="ctr">
                    <a:lnL w="9525" cap="flat" cmpd="sng" algn="ctr">
                      <a:solidFill>
                        <a:srgbClr val="306D12"/>
                      </a:solidFill>
                      <a:prstDash val="solid"/>
                      <a:round/>
                      <a:headEnd type="none" w="med" len="med"/>
                      <a:tailEnd type="none" w="med" len="med"/>
                    </a:lnL>
                    <a:lnR w="9525" cap="flat" cmpd="sng" algn="ctr">
                      <a:solidFill>
                        <a:srgbClr val="306D12"/>
                      </a:solidFill>
                      <a:prstDash val="solid"/>
                      <a:round/>
                      <a:headEnd type="none" w="med" len="med"/>
                      <a:tailEnd type="none" w="med" len="med"/>
                    </a:lnR>
                    <a:lnT w="9525" cap="flat" cmpd="sng" algn="ctr">
                      <a:solidFill>
                        <a:srgbClr val="F06C12"/>
                      </a:solidFill>
                      <a:prstDash val="solid"/>
                      <a:round/>
                      <a:headEnd type="none" w="med" len="med"/>
                      <a:tailEnd type="none" w="med" len="med"/>
                    </a:lnT>
                    <a:lnB w="9525" cap="flat" cmpd="sng" algn="ctr">
                      <a:solidFill>
                        <a:srgbClr val="508912"/>
                      </a:solidFill>
                      <a:prstDash val="solid"/>
                      <a:round/>
                      <a:headEnd type="none" w="med" len="med"/>
                      <a:tailEnd type="none" w="med" len="med"/>
                    </a:lnB>
                    <a:solidFill>
                      <a:srgbClr val="E9EEF5"/>
                    </a:solidFill>
                  </a:tcPr>
                </a:tc>
                <a:tc>
                  <a:txBody>
                    <a:bodyPr/>
                    <a:lstStyle/>
                    <a:p>
                      <a:pPr algn="ctr">
                        <a:buNone/>
                      </a:pPr>
                      <a:r>
                        <a:rPr lang="en-US" sz="2000" b="1" dirty="0">
                          <a:solidFill>
                            <a:srgbClr val="2E2E2A"/>
                          </a:solidFill>
                          <a:effectLst/>
                          <a:latin typeface="Arial" panose="020B0604020202020204" pitchFamily="34" charset="0"/>
                          <a:cs typeface="Arial" panose="020B0604020202020204" pitchFamily="34" charset="0"/>
                        </a:rPr>
                        <a:t>33</a:t>
                      </a:r>
                    </a:p>
                  </a:txBody>
                  <a:tcPr marL="183197" marR="183197" marT="183197" marB="183197" anchor="ctr">
                    <a:lnL w="9525" cap="flat" cmpd="sng" algn="ctr">
                      <a:solidFill>
                        <a:srgbClr val="306D12"/>
                      </a:solidFill>
                      <a:prstDash val="solid"/>
                      <a:round/>
                      <a:headEnd type="none" w="med" len="med"/>
                      <a:tailEnd type="none" w="med" len="med"/>
                    </a:lnL>
                    <a:lnR w="9525" cap="flat" cmpd="sng" algn="ctr">
                      <a:solidFill>
                        <a:srgbClr val="F08812"/>
                      </a:solidFill>
                      <a:prstDash val="solid"/>
                      <a:round/>
                      <a:headEnd type="none" w="med" len="med"/>
                      <a:tailEnd type="none" w="med" len="med"/>
                    </a:lnR>
                    <a:lnT w="9525" cap="flat" cmpd="sng" algn="ctr">
                      <a:solidFill>
                        <a:srgbClr val="D06C12"/>
                      </a:solidFill>
                      <a:prstDash val="solid"/>
                      <a:round/>
                      <a:headEnd type="none" w="med" len="med"/>
                      <a:tailEnd type="none" w="med" len="med"/>
                    </a:lnT>
                    <a:lnB w="9525" cap="flat" cmpd="sng" algn="ctr">
                      <a:solidFill>
                        <a:srgbClr val="508912"/>
                      </a:solidFill>
                      <a:prstDash val="solid"/>
                      <a:round/>
                      <a:headEnd type="none" w="med" len="med"/>
                      <a:tailEnd type="none" w="med" len="med"/>
                    </a:lnB>
                    <a:solidFill>
                      <a:srgbClr val="E9EEF5"/>
                    </a:solidFill>
                  </a:tcPr>
                </a:tc>
                <a:tc>
                  <a:txBody>
                    <a:bodyPr/>
                    <a:lstStyle/>
                    <a:p>
                      <a:pPr algn="ctr">
                        <a:buNone/>
                      </a:pPr>
                      <a:r>
                        <a:rPr lang="en-US" sz="2000" b="1">
                          <a:solidFill>
                            <a:srgbClr val="2E2E2A"/>
                          </a:solidFill>
                          <a:effectLst/>
                          <a:latin typeface="Arial" panose="020B0604020202020204" pitchFamily="34" charset="0"/>
                          <a:cs typeface="Arial" panose="020B0604020202020204" pitchFamily="34" charset="0"/>
                        </a:rPr>
                        <a:t>24</a:t>
                      </a:r>
                    </a:p>
                  </a:txBody>
                  <a:tcPr marL="183197" marR="183197" marT="183197" marB="183197" anchor="ctr">
                    <a:lnL w="9525" cap="flat" cmpd="sng" algn="ctr">
                      <a:solidFill>
                        <a:srgbClr val="F08812"/>
                      </a:solidFill>
                      <a:prstDash val="solid"/>
                      <a:round/>
                      <a:headEnd type="none" w="med" len="med"/>
                      <a:tailEnd type="none" w="med" len="med"/>
                    </a:lnL>
                    <a:lnR w="9525" cap="flat" cmpd="sng" algn="ctr">
                      <a:solidFill>
                        <a:srgbClr val="508312"/>
                      </a:solidFill>
                      <a:prstDash val="solid"/>
                      <a:round/>
                      <a:headEnd type="none" w="med" len="med"/>
                      <a:tailEnd type="none" w="med" len="med"/>
                    </a:lnR>
                    <a:lnT w="9525" cap="flat" cmpd="sng" algn="ctr">
                      <a:solidFill>
                        <a:srgbClr val="508812"/>
                      </a:solidFill>
                      <a:prstDash val="solid"/>
                      <a:round/>
                      <a:headEnd type="none" w="med" len="med"/>
                      <a:tailEnd type="none" w="med" len="med"/>
                    </a:lnT>
                    <a:lnB w="9525" cap="flat" cmpd="sng" algn="ctr">
                      <a:solidFill>
                        <a:srgbClr val="707712"/>
                      </a:solidFill>
                      <a:prstDash val="solid"/>
                      <a:round/>
                      <a:headEnd type="none" w="med" len="med"/>
                      <a:tailEnd type="none" w="med" len="med"/>
                    </a:lnB>
                    <a:solidFill>
                      <a:srgbClr val="E9EEF5"/>
                    </a:solidFill>
                  </a:tcPr>
                </a:tc>
                <a:tc>
                  <a:txBody>
                    <a:bodyPr/>
                    <a:lstStyle/>
                    <a:p>
                      <a:pPr algn="ctr">
                        <a:buNone/>
                      </a:pPr>
                      <a:r>
                        <a:rPr lang="en-US" sz="2000" b="1" dirty="0">
                          <a:solidFill>
                            <a:srgbClr val="2E2E2A"/>
                          </a:solidFill>
                          <a:effectLst/>
                          <a:latin typeface="Arial" panose="020B0604020202020204" pitchFamily="34" charset="0"/>
                          <a:cs typeface="Arial" panose="020B0604020202020204" pitchFamily="34" charset="0"/>
                        </a:rPr>
                        <a:t>22</a:t>
                      </a:r>
                    </a:p>
                  </a:txBody>
                  <a:tcPr marL="183197" marR="183197" marT="183197" marB="183197" anchor="ctr">
                    <a:lnL w="9525" cap="flat" cmpd="sng" algn="ctr">
                      <a:solidFill>
                        <a:srgbClr val="508312"/>
                      </a:solidFill>
                      <a:prstDash val="solid"/>
                      <a:round/>
                      <a:headEnd type="none" w="med" len="med"/>
                      <a:tailEnd type="none" w="med" len="med"/>
                    </a:lnL>
                    <a:lnR w="9525" cap="flat" cmpd="sng" algn="ctr">
                      <a:solidFill>
                        <a:srgbClr val="109112"/>
                      </a:solidFill>
                      <a:prstDash val="solid"/>
                      <a:round/>
                      <a:headEnd type="none" w="med" len="med"/>
                      <a:tailEnd type="none" w="med" len="med"/>
                    </a:lnR>
                    <a:lnT w="9525" cap="flat" cmpd="sng" algn="ctr">
                      <a:solidFill>
                        <a:srgbClr val="508912"/>
                      </a:solidFill>
                      <a:prstDash val="solid"/>
                      <a:round/>
                      <a:headEnd type="none" w="med" len="med"/>
                      <a:tailEnd type="none" w="med" len="med"/>
                    </a:lnT>
                    <a:lnB w="9525" cap="flat" cmpd="sng" algn="ctr">
                      <a:solidFill>
                        <a:srgbClr val="506E12"/>
                      </a:solidFill>
                      <a:prstDash val="solid"/>
                      <a:round/>
                      <a:headEnd type="none" w="med" len="med"/>
                      <a:tailEnd type="none" w="med" len="med"/>
                    </a:lnB>
                    <a:solidFill>
                      <a:srgbClr val="E9EEF5"/>
                    </a:solidFill>
                  </a:tcPr>
                </a:tc>
                <a:extLst>
                  <a:ext uri="{0D108BD9-81ED-4DB2-BD59-A6C34878D82A}">
                    <a16:rowId xmlns:a16="http://schemas.microsoft.com/office/drawing/2014/main" val="3566120149"/>
                  </a:ext>
                </a:extLst>
              </a:tr>
              <a:tr h="729434">
                <a:tc>
                  <a:txBody>
                    <a:bodyPr/>
                    <a:lstStyle/>
                    <a:p>
                      <a:pPr algn="ctr"/>
                      <a:r>
                        <a:rPr lang="en-US" sz="2000" b="1" dirty="0">
                          <a:solidFill>
                            <a:srgbClr val="2E2E2A"/>
                          </a:solidFill>
                          <a:effectLst/>
                          <a:latin typeface="Arial" panose="020B0604020202020204" pitchFamily="34" charset="0"/>
                          <a:cs typeface="Arial" panose="020B0604020202020204" pitchFamily="34" charset="0"/>
                        </a:rPr>
                        <a:t>Religion</a:t>
                      </a:r>
                    </a:p>
                  </a:txBody>
                  <a:tcPr marL="183197" marR="183197" marT="183197" marB="183197" anchor="ctr">
                    <a:lnL w="9525" cap="flat" cmpd="sng" algn="ctr">
                      <a:solidFill>
                        <a:srgbClr val="508312"/>
                      </a:solidFill>
                      <a:prstDash val="solid"/>
                      <a:round/>
                      <a:headEnd type="none" w="med" len="med"/>
                      <a:tailEnd type="none" w="med" len="med"/>
                    </a:lnL>
                    <a:lnR w="9525" cap="flat" cmpd="sng" algn="ctr">
                      <a:solidFill>
                        <a:srgbClr val="508312"/>
                      </a:solidFill>
                      <a:prstDash val="solid"/>
                      <a:round/>
                      <a:headEnd type="none" w="med" len="med"/>
                      <a:tailEnd type="none" w="med" len="med"/>
                    </a:lnR>
                    <a:lnT w="9525" cap="flat" cmpd="sng" algn="ctr">
                      <a:solidFill>
                        <a:srgbClr val="508912"/>
                      </a:solidFill>
                      <a:prstDash val="solid"/>
                      <a:round/>
                      <a:headEnd type="none" w="med" len="med"/>
                      <a:tailEnd type="none" w="med" len="med"/>
                    </a:lnT>
                    <a:lnB w="9525" cap="flat" cmpd="sng" algn="ctr">
                      <a:solidFill>
                        <a:srgbClr val="506E12"/>
                      </a:solidFill>
                      <a:prstDash val="solid"/>
                      <a:round/>
                      <a:headEnd type="none" w="med" len="med"/>
                      <a:tailEnd type="none" w="med" len="med"/>
                    </a:lnB>
                    <a:solidFill>
                      <a:srgbClr val="FFFFFF"/>
                    </a:solidFill>
                  </a:tcPr>
                </a:tc>
                <a:tc>
                  <a:txBody>
                    <a:bodyPr/>
                    <a:lstStyle/>
                    <a:p>
                      <a:pPr algn="ctr">
                        <a:buNone/>
                      </a:pPr>
                      <a:r>
                        <a:rPr lang="en-US" sz="2000" b="1" dirty="0">
                          <a:solidFill>
                            <a:srgbClr val="2E2E2A"/>
                          </a:solidFill>
                          <a:effectLst/>
                          <a:latin typeface="Arial" panose="020B0604020202020204" pitchFamily="34" charset="0"/>
                          <a:cs typeface="Arial" panose="020B0604020202020204" pitchFamily="34" charset="0"/>
                        </a:rPr>
                        <a:t>11</a:t>
                      </a:r>
                    </a:p>
                  </a:txBody>
                  <a:tcPr marL="183197" marR="183197" marT="183197" marB="183197" anchor="ctr">
                    <a:lnL w="9525" cap="flat" cmpd="sng" algn="ctr">
                      <a:solidFill>
                        <a:srgbClr val="508312"/>
                      </a:solidFill>
                      <a:prstDash val="solid"/>
                      <a:round/>
                      <a:headEnd type="none" w="med" len="med"/>
                      <a:tailEnd type="none" w="med" len="med"/>
                    </a:lnL>
                    <a:lnR w="9525" cap="flat" cmpd="sng" algn="ctr">
                      <a:solidFill>
                        <a:srgbClr val="F07812"/>
                      </a:solidFill>
                      <a:prstDash val="solid"/>
                      <a:round/>
                      <a:headEnd type="none" w="med" len="med"/>
                      <a:tailEnd type="none" w="med" len="med"/>
                    </a:lnR>
                    <a:lnT w="9525" cap="flat" cmpd="sng" algn="ctr">
                      <a:solidFill>
                        <a:srgbClr val="508912"/>
                      </a:solidFill>
                      <a:prstDash val="solid"/>
                      <a:round/>
                      <a:headEnd type="none" w="med" len="med"/>
                      <a:tailEnd type="none" w="med" len="med"/>
                    </a:lnT>
                    <a:lnB w="9525" cap="flat" cmpd="sng" algn="ctr">
                      <a:solidFill>
                        <a:srgbClr val="906C12"/>
                      </a:solidFill>
                      <a:prstDash val="solid"/>
                      <a:round/>
                      <a:headEnd type="none" w="med" len="med"/>
                      <a:tailEnd type="none" w="med" len="med"/>
                    </a:lnB>
                    <a:solidFill>
                      <a:srgbClr val="FFFFFF"/>
                    </a:solidFill>
                  </a:tcPr>
                </a:tc>
                <a:tc>
                  <a:txBody>
                    <a:bodyPr/>
                    <a:lstStyle/>
                    <a:p>
                      <a:pPr algn="ctr">
                        <a:buNone/>
                      </a:pPr>
                      <a:r>
                        <a:rPr lang="en-US" sz="2000" b="1">
                          <a:solidFill>
                            <a:srgbClr val="2E2E2A"/>
                          </a:solidFill>
                          <a:effectLst/>
                          <a:latin typeface="Arial" panose="020B0604020202020204" pitchFamily="34" charset="0"/>
                          <a:cs typeface="Arial" panose="020B0604020202020204" pitchFamily="34" charset="0"/>
                        </a:rPr>
                        <a:t>5</a:t>
                      </a:r>
                    </a:p>
                  </a:txBody>
                  <a:tcPr marL="183197" marR="183197" marT="183197" marB="183197" anchor="ctr">
                    <a:lnL w="9525" cap="flat" cmpd="sng" algn="ctr">
                      <a:solidFill>
                        <a:srgbClr val="F07812"/>
                      </a:solidFill>
                      <a:prstDash val="solid"/>
                      <a:round/>
                      <a:headEnd type="none" w="med" len="med"/>
                      <a:tailEnd type="none" w="med" len="med"/>
                    </a:lnL>
                    <a:lnR w="9525" cap="flat" cmpd="sng" algn="ctr">
                      <a:solidFill>
                        <a:srgbClr val="307012"/>
                      </a:solidFill>
                      <a:prstDash val="solid"/>
                      <a:round/>
                      <a:headEnd type="none" w="med" len="med"/>
                      <a:tailEnd type="none" w="med" len="med"/>
                    </a:lnR>
                    <a:lnT w="9525" cap="flat" cmpd="sng" algn="ctr">
                      <a:solidFill>
                        <a:srgbClr val="707712"/>
                      </a:solidFill>
                      <a:prstDash val="solid"/>
                      <a:round/>
                      <a:headEnd type="none" w="med" len="med"/>
                      <a:tailEnd type="none" w="med" len="med"/>
                    </a:lnT>
                    <a:lnB w="9525" cap="flat" cmpd="sng" algn="ctr">
                      <a:solidFill>
                        <a:srgbClr val="508712"/>
                      </a:solidFill>
                      <a:prstDash val="solid"/>
                      <a:round/>
                      <a:headEnd type="none" w="med" len="med"/>
                      <a:tailEnd type="none" w="med" len="med"/>
                    </a:lnB>
                    <a:solidFill>
                      <a:srgbClr val="FFFFFF"/>
                    </a:solidFill>
                  </a:tcPr>
                </a:tc>
                <a:tc>
                  <a:txBody>
                    <a:bodyPr/>
                    <a:lstStyle/>
                    <a:p>
                      <a:pPr algn="ctr">
                        <a:buNone/>
                      </a:pPr>
                      <a:r>
                        <a:rPr lang="en-US" sz="2000" b="1" dirty="0">
                          <a:solidFill>
                            <a:srgbClr val="2E2E2A"/>
                          </a:solidFill>
                          <a:effectLst/>
                          <a:latin typeface="Arial" panose="020B0604020202020204" pitchFamily="34" charset="0"/>
                          <a:cs typeface="Arial" panose="020B0604020202020204" pitchFamily="34" charset="0"/>
                        </a:rPr>
                        <a:t>8</a:t>
                      </a:r>
                    </a:p>
                  </a:txBody>
                  <a:tcPr marL="183197" marR="183197" marT="183197" marB="183197" anchor="ctr">
                    <a:lnL w="9525" cap="flat" cmpd="sng" algn="ctr">
                      <a:solidFill>
                        <a:srgbClr val="307012"/>
                      </a:solidFill>
                      <a:prstDash val="solid"/>
                      <a:round/>
                      <a:headEnd type="none" w="med" len="med"/>
                      <a:tailEnd type="none" w="med" len="med"/>
                    </a:lnL>
                    <a:lnR w="9525" cap="flat" cmpd="sng" algn="ctr">
                      <a:solidFill>
                        <a:srgbClr val="507012"/>
                      </a:solidFill>
                      <a:prstDash val="solid"/>
                      <a:round/>
                      <a:headEnd type="none" w="med" len="med"/>
                      <a:tailEnd type="none" w="med" len="med"/>
                    </a:lnR>
                    <a:lnT w="9525" cap="flat" cmpd="sng" algn="ctr">
                      <a:solidFill>
                        <a:srgbClr val="506E12"/>
                      </a:solidFill>
                      <a:prstDash val="solid"/>
                      <a:round/>
                      <a:headEnd type="none" w="med" len="med"/>
                      <a:tailEnd type="none" w="med" len="med"/>
                    </a:lnT>
                    <a:lnB w="9525" cap="flat" cmpd="sng" algn="ctr">
                      <a:solidFill>
                        <a:srgbClr val="508712"/>
                      </a:solidFill>
                      <a:prstDash val="solid"/>
                      <a:round/>
                      <a:headEnd type="none" w="med" len="med"/>
                      <a:tailEnd type="none" w="med" len="med"/>
                    </a:lnB>
                    <a:solidFill>
                      <a:srgbClr val="FFFFFF"/>
                    </a:solidFill>
                  </a:tcPr>
                </a:tc>
                <a:extLst>
                  <a:ext uri="{0D108BD9-81ED-4DB2-BD59-A6C34878D82A}">
                    <a16:rowId xmlns:a16="http://schemas.microsoft.com/office/drawing/2014/main" val="308160360"/>
                  </a:ext>
                </a:extLst>
              </a:tr>
              <a:tr h="729434">
                <a:tc>
                  <a:txBody>
                    <a:bodyPr/>
                    <a:lstStyle/>
                    <a:p>
                      <a:pPr algn="ctr"/>
                      <a:r>
                        <a:rPr lang="en-US" sz="2000" b="1" dirty="0">
                          <a:solidFill>
                            <a:srgbClr val="2E2E2A"/>
                          </a:solidFill>
                          <a:effectLst/>
                          <a:latin typeface="Arial" panose="020B0604020202020204" pitchFamily="34" charset="0"/>
                          <a:cs typeface="Arial" panose="020B0604020202020204" pitchFamily="34" charset="0"/>
                        </a:rPr>
                        <a:t>Sexual Orientation</a:t>
                      </a:r>
                    </a:p>
                  </a:txBody>
                  <a:tcPr marL="183197" marR="183197" marT="183197" marB="183197" anchor="ctr">
                    <a:lnL w="9525" cap="flat" cmpd="sng" algn="ctr">
                      <a:solidFill>
                        <a:srgbClr val="706B12"/>
                      </a:solidFill>
                      <a:prstDash val="solid"/>
                      <a:round/>
                      <a:headEnd type="none" w="med" len="med"/>
                      <a:tailEnd type="none" w="med" len="med"/>
                    </a:lnL>
                    <a:lnR w="9525" cap="flat" cmpd="sng" algn="ctr">
                      <a:solidFill>
                        <a:srgbClr val="706B12"/>
                      </a:solidFill>
                      <a:prstDash val="solid"/>
                      <a:round/>
                      <a:headEnd type="none" w="med" len="med"/>
                      <a:tailEnd type="none" w="med" len="med"/>
                    </a:lnR>
                    <a:lnT w="9525" cap="flat" cmpd="sng" algn="ctr">
                      <a:solidFill>
                        <a:srgbClr val="506E12"/>
                      </a:solidFill>
                      <a:prstDash val="solid"/>
                      <a:round/>
                      <a:headEnd type="none" w="med" len="med"/>
                      <a:tailEnd type="none" w="med" len="med"/>
                    </a:lnT>
                    <a:lnB w="9525" cap="flat" cmpd="sng" algn="ctr">
                      <a:solidFill>
                        <a:srgbClr val="508712"/>
                      </a:solidFill>
                      <a:prstDash val="solid"/>
                      <a:round/>
                      <a:headEnd type="none" w="med" len="med"/>
                      <a:tailEnd type="none" w="med" len="med"/>
                    </a:lnB>
                    <a:solidFill>
                      <a:srgbClr val="E9EEF5"/>
                    </a:solidFill>
                  </a:tcPr>
                </a:tc>
                <a:tc>
                  <a:txBody>
                    <a:bodyPr/>
                    <a:lstStyle/>
                    <a:p>
                      <a:pPr algn="ctr">
                        <a:buNone/>
                      </a:pPr>
                      <a:r>
                        <a:rPr lang="en-US" sz="2000" b="1" dirty="0">
                          <a:solidFill>
                            <a:srgbClr val="2E2E2A"/>
                          </a:solidFill>
                          <a:effectLst/>
                          <a:latin typeface="Arial" panose="020B0604020202020204" pitchFamily="34" charset="0"/>
                          <a:cs typeface="Arial" panose="020B0604020202020204" pitchFamily="34" charset="0"/>
                        </a:rPr>
                        <a:t>7</a:t>
                      </a:r>
                    </a:p>
                  </a:txBody>
                  <a:tcPr marL="183197" marR="183197" marT="183197" marB="183197" anchor="ctr">
                    <a:lnL w="9525" cap="flat" cmpd="sng" algn="ctr">
                      <a:solidFill>
                        <a:srgbClr val="706B12"/>
                      </a:solidFill>
                      <a:prstDash val="solid"/>
                      <a:round/>
                      <a:headEnd type="none" w="med" len="med"/>
                      <a:tailEnd type="none" w="med" len="med"/>
                    </a:lnL>
                    <a:lnR w="9525" cap="flat" cmpd="sng" algn="ctr">
                      <a:solidFill>
                        <a:srgbClr val="70CB11"/>
                      </a:solidFill>
                      <a:prstDash val="solid"/>
                      <a:round/>
                      <a:headEnd type="none" w="med" len="med"/>
                      <a:tailEnd type="none" w="med" len="med"/>
                    </a:lnR>
                    <a:lnT w="9525" cap="flat" cmpd="sng" algn="ctr">
                      <a:solidFill>
                        <a:srgbClr val="906C12"/>
                      </a:solidFill>
                      <a:prstDash val="solid"/>
                      <a:round/>
                      <a:headEnd type="none" w="med" len="med"/>
                      <a:tailEnd type="none" w="med" len="med"/>
                    </a:lnT>
                    <a:lnB w="9525" cap="flat" cmpd="sng" algn="ctr">
                      <a:solidFill>
                        <a:srgbClr val="508712"/>
                      </a:solidFill>
                      <a:prstDash val="solid"/>
                      <a:round/>
                      <a:headEnd type="none" w="med" len="med"/>
                      <a:tailEnd type="none" w="med" len="med"/>
                    </a:lnB>
                    <a:solidFill>
                      <a:srgbClr val="E9EEF5"/>
                    </a:solidFill>
                  </a:tcPr>
                </a:tc>
                <a:tc>
                  <a:txBody>
                    <a:bodyPr/>
                    <a:lstStyle/>
                    <a:p>
                      <a:pPr algn="ctr">
                        <a:buNone/>
                      </a:pPr>
                      <a:r>
                        <a:rPr lang="en-US" sz="2000" b="1">
                          <a:solidFill>
                            <a:srgbClr val="2E2E2A"/>
                          </a:solidFill>
                          <a:effectLst/>
                          <a:latin typeface="Arial" panose="020B0604020202020204" pitchFamily="34" charset="0"/>
                          <a:cs typeface="Arial" panose="020B0604020202020204" pitchFamily="34" charset="0"/>
                        </a:rPr>
                        <a:t>8</a:t>
                      </a:r>
                    </a:p>
                  </a:txBody>
                  <a:tcPr marL="183197" marR="183197" marT="183197" marB="183197" anchor="ctr">
                    <a:lnL w="9525" cap="flat" cmpd="sng" algn="ctr">
                      <a:solidFill>
                        <a:srgbClr val="70CB11"/>
                      </a:solidFill>
                      <a:prstDash val="solid"/>
                      <a:round/>
                      <a:headEnd type="none" w="med" len="med"/>
                      <a:tailEnd type="none" w="med" len="med"/>
                    </a:lnL>
                    <a:lnR w="9525" cap="flat" cmpd="sng" algn="ctr">
                      <a:solidFill>
                        <a:srgbClr val="70CB11"/>
                      </a:solidFill>
                      <a:prstDash val="solid"/>
                      <a:round/>
                      <a:headEnd type="none" w="med" len="med"/>
                      <a:tailEnd type="none" w="med" len="med"/>
                    </a:lnR>
                    <a:lnT w="9525" cap="flat" cmpd="sng" algn="ctr">
                      <a:solidFill>
                        <a:srgbClr val="508712"/>
                      </a:solidFill>
                      <a:prstDash val="solid"/>
                      <a:round/>
                      <a:headEnd type="none" w="med" len="med"/>
                      <a:tailEnd type="none" w="med" len="med"/>
                    </a:lnT>
                    <a:lnB w="9525" cap="flat" cmpd="sng" algn="ctr">
                      <a:solidFill>
                        <a:srgbClr val="508712"/>
                      </a:solidFill>
                      <a:prstDash val="solid"/>
                      <a:round/>
                      <a:headEnd type="none" w="med" len="med"/>
                      <a:tailEnd type="none" w="med" len="med"/>
                    </a:lnB>
                    <a:solidFill>
                      <a:srgbClr val="E9EEF5"/>
                    </a:solidFill>
                  </a:tcPr>
                </a:tc>
                <a:tc>
                  <a:txBody>
                    <a:bodyPr/>
                    <a:lstStyle/>
                    <a:p>
                      <a:pPr algn="ctr">
                        <a:buNone/>
                      </a:pPr>
                      <a:r>
                        <a:rPr lang="en-US" sz="2000" b="1" dirty="0">
                          <a:solidFill>
                            <a:srgbClr val="2E2E2A"/>
                          </a:solidFill>
                          <a:effectLst/>
                          <a:latin typeface="Arial" panose="020B0604020202020204" pitchFamily="34" charset="0"/>
                          <a:cs typeface="Arial" panose="020B0604020202020204" pitchFamily="34" charset="0"/>
                        </a:rPr>
                        <a:t>8</a:t>
                      </a:r>
                    </a:p>
                  </a:txBody>
                  <a:tcPr marL="183197" marR="183197" marT="183197" marB="183197" anchor="ctr">
                    <a:lnL w="9525" cap="flat" cmpd="sng" algn="ctr">
                      <a:solidFill>
                        <a:srgbClr val="70CB11"/>
                      </a:solidFill>
                      <a:prstDash val="solid"/>
                      <a:round/>
                      <a:headEnd type="none" w="med" len="med"/>
                      <a:tailEnd type="none" w="med" len="med"/>
                    </a:lnL>
                    <a:lnR w="9525" cap="flat" cmpd="sng" algn="ctr">
                      <a:solidFill>
                        <a:srgbClr val="90D511"/>
                      </a:solidFill>
                      <a:prstDash val="solid"/>
                      <a:round/>
                      <a:headEnd type="none" w="med" len="med"/>
                      <a:tailEnd type="none" w="med" len="med"/>
                    </a:lnR>
                    <a:lnT w="9525" cap="flat" cmpd="sng" algn="ctr">
                      <a:solidFill>
                        <a:srgbClr val="508712"/>
                      </a:solidFill>
                      <a:prstDash val="solid"/>
                      <a:round/>
                      <a:headEnd type="none" w="med" len="med"/>
                      <a:tailEnd type="none" w="med" len="med"/>
                    </a:lnT>
                    <a:lnB w="9525" cap="flat" cmpd="sng" algn="ctr">
                      <a:solidFill>
                        <a:srgbClr val="508712"/>
                      </a:solidFill>
                      <a:prstDash val="solid"/>
                      <a:round/>
                      <a:headEnd type="none" w="med" len="med"/>
                      <a:tailEnd type="none" w="med" len="med"/>
                    </a:lnB>
                    <a:solidFill>
                      <a:srgbClr val="E9EEF5"/>
                    </a:solidFill>
                  </a:tcPr>
                </a:tc>
                <a:extLst>
                  <a:ext uri="{0D108BD9-81ED-4DB2-BD59-A6C34878D82A}">
                    <a16:rowId xmlns:a16="http://schemas.microsoft.com/office/drawing/2014/main" val="3590714581"/>
                  </a:ext>
                </a:extLst>
              </a:tr>
              <a:tr h="729434">
                <a:tc>
                  <a:txBody>
                    <a:bodyPr/>
                    <a:lstStyle/>
                    <a:p>
                      <a:pPr algn="ctr"/>
                      <a:r>
                        <a:rPr lang="en-US" sz="2000" b="1" dirty="0">
                          <a:solidFill>
                            <a:srgbClr val="2E2E2A"/>
                          </a:solidFill>
                          <a:effectLst/>
                          <a:latin typeface="Arial" panose="020B0604020202020204" pitchFamily="34" charset="0"/>
                          <a:cs typeface="Arial" panose="020B0604020202020204" pitchFamily="34" charset="0"/>
                        </a:rPr>
                        <a:t>Disability</a:t>
                      </a:r>
                    </a:p>
                  </a:txBody>
                  <a:tcPr marL="183197" marR="183197" marT="183197" marB="183197" anchor="ctr">
                    <a:lnL w="9525" cap="flat" cmpd="sng" algn="ctr">
                      <a:solidFill>
                        <a:srgbClr val="70CB11"/>
                      </a:solidFill>
                      <a:prstDash val="solid"/>
                      <a:round/>
                      <a:headEnd type="none" w="med" len="med"/>
                      <a:tailEnd type="none" w="med" len="med"/>
                    </a:lnL>
                    <a:lnR w="9525" cap="flat" cmpd="sng" algn="ctr">
                      <a:solidFill>
                        <a:srgbClr val="F0CB11"/>
                      </a:solidFill>
                      <a:prstDash val="solid"/>
                      <a:round/>
                      <a:headEnd type="none" w="med" len="med"/>
                      <a:tailEnd type="none" w="med" len="med"/>
                    </a:lnR>
                    <a:lnT w="9525" cap="flat" cmpd="sng" algn="ctr">
                      <a:solidFill>
                        <a:srgbClr val="508712"/>
                      </a:solidFill>
                      <a:prstDash val="solid"/>
                      <a:round/>
                      <a:headEnd type="none" w="med" len="med"/>
                      <a:tailEnd type="none" w="med" len="med"/>
                    </a:lnT>
                    <a:lnB w="9525" cap="flat" cmpd="sng" algn="ctr">
                      <a:solidFill>
                        <a:srgbClr val="508712"/>
                      </a:solidFill>
                      <a:prstDash val="solid"/>
                      <a:round/>
                      <a:headEnd type="none" w="med" len="med"/>
                      <a:tailEnd type="none" w="med" len="med"/>
                    </a:lnB>
                    <a:solidFill>
                      <a:srgbClr val="FFFFFF"/>
                    </a:solidFill>
                  </a:tcPr>
                </a:tc>
                <a:tc>
                  <a:txBody>
                    <a:bodyPr/>
                    <a:lstStyle/>
                    <a:p>
                      <a:pPr algn="ctr">
                        <a:buNone/>
                      </a:pPr>
                      <a:r>
                        <a:rPr lang="en-US" sz="2000" b="1" dirty="0">
                          <a:solidFill>
                            <a:srgbClr val="2E2E2A"/>
                          </a:solidFill>
                          <a:effectLst/>
                          <a:latin typeface="Arial" panose="020B0604020202020204" pitchFamily="34" charset="0"/>
                          <a:cs typeface="Arial" panose="020B0604020202020204" pitchFamily="34" charset="0"/>
                        </a:rPr>
                        <a:t>2</a:t>
                      </a:r>
                    </a:p>
                  </a:txBody>
                  <a:tcPr marL="183197" marR="183197" marT="183197" marB="183197" anchor="ctr">
                    <a:lnL w="9525" cap="flat" cmpd="sng" algn="ctr">
                      <a:solidFill>
                        <a:srgbClr val="F0CB11"/>
                      </a:solidFill>
                      <a:prstDash val="solid"/>
                      <a:round/>
                      <a:headEnd type="none" w="med" len="med"/>
                      <a:tailEnd type="none" w="med" len="med"/>
                    </a:lnL>
                    <a:lnR w="9525" cap="flat" cmpd="sng" algn="ctr">
                      <a:solidFill>
                        <a:srgbClr val="70CB11"/>
                      </a:solidFill>
                      <a:prstDash val="solid"/>
                      <a:round/>
                      <a:headEnd type="none" w="med" len="med"/>
                      <a:tailEnd type="none" w="med" len="med"/>
                    </a:lnR>
                    <a:lnT w="9525" cap="flat" cmpd="sng" algn="ctr">
                      <a:solidFill>
                        <a:srgbClr val="508712"/>
                      </a:solidFill>
                      <a:prstDash val="solid"/>
                      <a:round/>
                      <a:headEnd type="none" w="med" len="med"/>
                      <a:tailEnd type="none" w="med" len="med"/>
                    </a:lnT>
                    <a:lnB w="9525" cap="flat" cmpd="sng" algn="ctr">
                      <a:solidFill>
                        <a:srgbClr val="508712"/>
                      </a:solidFill>
                      <a:prstDash val="solid"/>
                      <a:round/>
                      <a:headEnd type="none" w="med" len="med"/>
                      <a:tailEnd type="none" w="med" len="med"/>
                    </a:lnB>
                    <a:solidFill>
                      <a:srgbClr val="FFFFFF"/>
                    </a:solidFill>
                  </a:tcPr>
                </a:tc>
                <a:tc>
                  <a:txBody>
                    <a:bodyPr/>
                    <a:lstStyle/>
                    <a:p>
                      <a:pPr algn="ctr">
                        <a:buNone/>
                      </a:pPr>
                      <a:r>
                        <a:rPr lang="en-US" sz="2000" b="1">
                          <a:solidFill>
                            <a:srgbClr val="2E2E2A"/>
                          </a:solidFill>
                          <a:effectLst/>
                          <a:latin typeface="Arial" panose="020B0604020202020204" pitchFamily="34" charset="0"/>
                          <a:cs typeface="Arial" panose="020B0604020202020204" pitchFamily="34" charset="0"/>
                        </a:rPr>
                        <a:t>1</a:t>
                      </a:r>
                    </a:p>
                  </a:txBody>
                  <a:tcPr marL="183197" marR="183197" marT="183197" marB="183197" anchor="ctr">
                    <a:lnL w="9525" cap="flat" cmpd="sng" algn="ctr">
                      <a:solidFill>
                        <a:srgbClr val="70CB11"/>
                      </a:solidFill>
                      <a:prstDash val="solid"/>
                      <a:round/>
                      <a:headEnd type="none" w="med" len="med"/>
                      <a:tailEnd type="none" w="med" len="med"/>
                    </a:lnL>
                    <a:lnR w="9525" cap="flat" cmpd="sng" algn="ctr">
                      <a:solidFill>
                        <a:srgbClr val="F0CB11"/>
                      </a:solidFill>
                      <a:prstDash val="solid"/>
                      <a:round/>
                      <a:headEnd type="none" w="med" len="med"/>
                      <a:tailEnd type="none" w="med" len="med"/>
                    </a:lnR>
                    <a:lnT w="9525" cap="flat" cmpd="sng" algn="ctr">
                      <a:solidFill>
                        <a:srgbClr val="508712"/>
                      </a:solidFill>
                      <a:prstDash val="solid"/>
                      <a:round/>
                      <a:headEnd type="none" w="med" len="med"/>
                      <a:tailEnd type="none" w="med" len="med"/>
                    </a:lnT>
                    <a:lnB w="9525" cap="flat" cmpd="sng" algn="ctr">
                      <a:solidFill>
                        <a:srgbClr val="508712"/>
                      </a:solidFill>
                      <a:prstDash val="solid"/>
                      <a:round/>
                      <a:headEnd type="none" w="med" len="med"/>
                      <a:tailEnd type="none" w="med" len="med"/>
                    </a:lnB>
                    <a:solidFill>
                      <a:srgbClr val="FFFFFF"/>
                    </a:solidFill>
                  </a:tcPr>
                </a:tc>
                <a:tc>
                  <a:txBody>
                    <a:bodyPr/>
                    <a:lstStyle/>
                    <a:p>
                      <a:pPr algn="ctr">
                        <a:buNone/>
                      </a:pPr>
                      <a:r>
                        <a:rPr lang="en-US" sz="2000" b="1" dirty="0">
                          <a:solidFill>
                            <a:srgbClr val="2E2E2A"/>
                          </a:solidFill>
                          <a:effectLst/>
                          <a:latin typeface="Arial" panose="020B0604020202020204" pitchFamily="34" charset="0"/>
                          <a:cs typeface="Arial" panose="020B0604020202020204" pitchFamily="34" charset="0"/>
                        </a:rPr>
                        <a:t>0</a:t>
                      </a:r>
                    </a:p>
                  </a:txBody>
                  <a:tcPr marL="183197" marR="183197" marT="183197" marB="183197" anchor="ctr">
                    <a:lnL w="9525" cap="flat" cmpd="sng" algn="ctr">
                      <a:solidFill>
                        <a:srgbClr val="F0CB11"/>
                      </a:solidFill>
                      <a:prstDash val="solid"/>
                      <a:round/>
                      <a:headEnd type="none" w="med" len="med"/>
                      <a:tailEnd type="none" w="med" len="med"/>
                    </a:lnL>
                    <a:lnR w="9525" cap="flat" cmpd="sng" algn="ctr">
                      <a:solidFill>
                        <a:srgbClr val="70D711"/>
                      </a:solidFill>
                      <a:prstDash val="solid"/>
                      <a:round/>
                      <a:headEnd type="none" w="med" len="med"/>
                      <a:tailEnd type="none" w="med" len="med"/>
                    </a:lnR>
                    <a:lnT w="9525" cap="flat" cmpd="sng" algn="ctr">
                      <a:solidFill>
                        <a:srgbClr val="508712"/>
                      </a:solidFill>
                      <a:prstDash val="solid"/>
                      <a:round/>
                      <a:headEnd type="none" w="med" len="med"/>
                      <a:tailEnd type="none" w="med" len="med"/>
                    </a:lnT>
                    <a:lnB w="9525" cap="flat" cmpd="sng" algn="ctr">
                      <a:solidFill>
                        <a:srgbClr val="508712"/>
                      </a:solidFill>
                      <a:prstDash val="solid"/>
                      <a:round/>
                      <a:headEnd type="none" w="med" len="med"/>
                      <a:tailEnd type="none" w="med" len="med"/>
                    </a:lnB>
                    <a:solidFill>
                      <a:srgbClr val="FFFFFF"/>
                    </a:solidFill>
                  </a:tcPr>
                </a:tc>
                <a:extLst>
                  <a:ext uri="{0D108BD9-81ED-4DB2-BD59-A6C34878D82A}">
                    <a16:rowId xmlns:a16="http://schemas.microsoft.com/office/drawing/2014/main" val="1760910420"/>
                  </a:ext>
                </a:extLst>
              </a:tr>
              <a:tr h="729434">
                <a:tc>
                  <a:txBody>
                    <a:bodyPr/>
                    <a:lstStyle/>
                    <a:p>
                      <a:pPr algn="ctr"/>
                      <a:r>
                        <a:rPr lang="en-US" sz="2000" b="1" dirty="0">
                          <a:solidFill>
                            <a:srgbClr val="2E2E2A"/>
                          </a:solidFill>
                          <a:effectLst/>
                          <a:latin typeface="Arial" panose="020B0604020202020204" pitchFamily="34" charset="0"/>
                          <a:cs typeface="Arial" panose="020B0604020202020204" pitchFamily="34" charset="0"/>
                        </a:rPr>
                        <a:t>Gender</a:t>
                      </a:r>
                    </a:p>
                  </a:txBody>
                  <a:tcPr marL="183197" marR="183197" marT="183197" marB="183197" anchor="ctr">
                    <a:lnL w="9525" cap="flat" cmpd="sng" algn="ctr">
                      <a:solidFill>
                        <a:srgbClr val="70CB11"/>
                      </a:solidFill>
                      <a:prstDash val="solid"/>
                      <a:round/>
                      <a:headEnd type="none" w="med" len="med"/>
                      <a:tailEnd type="none" w="med" len="med"/>
                    </a:lnL>
                    <a:lnR w="9525" cap="flat" cmpd="sng" algn="ctr">
                      <a:solidFill>
                        <a:srgbClr val="70CB11"/>
                      </a:solidFill>
                      <a:prstDash val="solid"/>
                      <a:round/>
                      <a:headEnd type="none" w="med" len="med"/>
                      <a:tailEnd type="none" w="med" len="med"/>
                    </a:lnR>
                    <a:lnT w="9525" cap="flat" cmpd="sng" algn="ctr">
                      <a:solidFill>
                        <a:srgbClr val="508712"/>
                      </a:solidFill>
                      <a:prstDash val="solid"/>
                      <a:round/>
                      <a:headEnd type="none" w="med" len="med"/>
                      <a:tailEnd type="none" w="med" len="med"/>
                    </a:lnT>
                    <a:lnB w="9525" cap="flat" cmpd="sng" algn="ctr">
                      <a:solidFill>
                        <a:srgbClr val="508712"/>
                      </a:solidFill>
                      <a:prstDash val="solid"/>
                      <a:round/>
                      <a:headEnd type="none" w="med" len="med"/>
                      <a:tailEnd type="none" w="med" len="med"/>
                    </a:lnB>
                    <a:solidFill>
                      <a:srgbClr val="E9EEF5"/>
                    </a:solidFill>
                  </a:tcPr>
                </a:tc>
                <a:tc>
                  <a:txBody>
                    <a:bodyPr/>
                    <a:lstStyle/>
                    <a:p>
                      <a:pPr algn="ctr">
                        <a:buNone/>
                      </a:pPr>
                      <a:r>
                        <a:rPr lang="en-US" sz="2000" b="1">
                          <a:solidFill>
                            <a:srgbClr val="2E2E2A"/>
                          </a:solidFill>
                          <a:effectLst/>
                          <a:latin typeface="Arial" panose="020B0604020202020204" pitchFamily="34" charset="0"/>
                          <a:cs typeface="Arial" panose="020B0604020202020204" pitchFamily="34" charset="0"/>
                        </a:rPr>
                        <a:t>0</a:t>
                      </a:r>
                    </a:p>
                  </a:txBody>
                  <a:tcPr marL="183197" marR="183197" marT="183197" marB="183197" anchor="ctr">
                    <a:lnL w="9525" cap="flat" cmpd="sng" algn="ctr">
                      <a:solidFill>
                        <a:srgbClr val="70CB11"/>
                      </a:solidFill>
                      <a:prstDash val="solid"/>
                      <a:round/>
                      <a:headEnd type="none" w="med" len="med"/>
                      <a:tailEnd type="none" w="med" len="med"/>
                    </a:lnL>
                    <a:lnR w="9525" cap="flat" cmpd="sng" algn="ctr">
                      <a:solidFill>
                        <a:srgbClr val="70CB11"/>
                      </a:solidFill>
                      <a:prstDash val="solid"/>
                      <a:round/>
                      <a:headEnd type="none" w="med" len="med"/>
                      <a:tailEnd type="none" w="med" len="med"/>
                    </a:lnR>
                    <a:lnT w="9525" cap="flat" cmpd="sng" algn="ctr">
                      <a:solidFill>
                        <a:srgbClr val="508712"/>
                      </a:solidFill>
                      <a:prstDash val="solid"/>
                      <a:round/>
                      <a:headEnd type="none" w="med" len="med"/>
                      <a:tailEnd type="none" w="med" len="med"/>
                    </a:lnT>
                    <a:lnB w="9525" cap="flat" cmpd="sng" algn="ctr">
                      <a:solidFill>
                        <a:srgbClr val="708E12"/>
                      </a:solidFill>
                      <a:prstDash val="solid"/>
                      <a:round/>
                      <a:headEnd type="none" w="med" len="med"/>
                      <a:tailEnd type="none" w="med" len="med"/>
                    </a:lnB>
                    <a:solidFill>
                      <a:srgbClr val="E9EEF5"/>
                    </a:solidFill>
                  </a:tcPr>
                </a:tc>
                <a:tc>
                  <a:txBody>
                    <a:bodyPr/>
                    <a:lstStyle/>
                    <a:p>
                      <a:pPr algn="ctr">
                        <a:buNone/>
                      </a:pPr>
                      <a:r>
                        <a:rPr lang="en-US" sz="2000" b="1">
                          <a:solidFill>
                            <a:srgbClr val="2E2E2A"/>
                          </a:solidFill>
                          <a:effectLst/>
                          <a:latin typeface="Arial" panose="020B0604020202020204" pitchFamily="34" charset="0"/>
                          <a:cs typeface="Arial" panose="020B0604020202020204" pitchFamily="34" charset="0"/>
                        </a:rPr>
                        <a:t>1</a:t>
                      </a:r>
                    </a:p>
                  </a:txBody>
                  <a:tcPr marL="183197" marR="183197" marT="183197" marB="183197" anchor="ctr">
                    <a:lnL w="9525" cap="flat" cmpd="sng" algn="ctr">
                      <a:solidFill>
                        <a:srgbClr val="70CB11"/>
                      </a:solidFill>
                      <a:prstDash val="solid"/>
                      <a:round/>
                      <a:headEnd type="none" w="med" len="med"/>
                      <a:tailEnd type="none" w="med" len="med"/>
                    </a:lnL>
                    <a:lnR w="9525" cap="flat" cmpd="sng" algn="ctr">
                      <a:solidFill>
                        <a:srgbClr val="70CB11"/>
                      </a:solidFill>
                      <a:prstDash val="solid"/>
                      <a:round/>
                      <a:headEnd type="none" w="med" len="med"/>
                      <a:tailEnd type="none" w="med" len="med"/>
                    </a:lnR>
                    <a:lnT w="9525" cap="flat" cmpd="sng" algn="ctr">
                      <a:solidFill>
                        <a:srgbClr val="508712"/>
                      </a:solidFill>
                      <a:prstDash val="solid"/>
                      <a:round/>
                      <a:headEnd type="none" w="med" len="med"/>
                      <a:tailEnd type="none" w="med" len="med"/>
                    </a:lnT>
                    <a:lnB w="9525" cap="flat" cmpd="sng" algn="ctr">
                      <a:solidFill>
                        <a:srgbClr val="F0BD11"/>
                      </a:solidFill>
                      <a:prstDash val="solid"/>
                      <a:round/>
                      <a:headEnd type="none" w="med" len="med"/>
                      <a:tailEnd type="none" w="med" len="med"/>
                    </a:lnB>
                    <a:solidFill>
                      <a:srgbClr val="E9EEF5"/>
                    </a:solidFill>
                  </a:tcPr>
                </a:tc>
                <a:tc>
                  <a:txBody>
                    <a:bodyPr/>
                    <a:lstStyle/>
                    <a:p>
                      <a:pPr algn="ctr">
                        <a:buNone/>
                      </a:pPr>
                      <a:r>
                        <a:rPr lang="en-US" sz="2000" b="1" dirty="0">
                          <a:solidFill>
                            <a:srgbClr val="2E2E2A"/>
                          </a:solidFill>
                          <a:effectLst/>
                          <a:latin typeface="Arial" panose="020B0604020202020204" pitchFamily="34" charset="0"/>
                          <a:cs typeface="Arial" panose="020B0604020202020204" pitchFamily="34" charset="0"/>
                        </a:rPr>
                        <a:t>3</a:t>
                      </a:r>
                    </a:p>
                  </a:txBody>
                  <a:tcPr marL="183197" marR="183197" marT="183197" marB="183197" anchor="ctr">
                    <a:lnL w="9525" cap="flat" cmpd="sng" algn="ctr">
                      <a:solidFill>
                        <a:srgbClr val="70CB11"/>
                      </a:solidFill>
                      <a:prstDash val="solid"/>
                      <a:round/>
                      <a:headEnd type="none" w="med" len="med"/>
                      <a:tailEnd type="none" w="med" len="med"/>
                    </a:lnL>
                    <a:lnR w="9525" cap="flat" cmpd="sng" algn="ctr">
                      <a:solidFill>
                        <a:srgbClr val="70D711"/>
                      </a:solidFill>
                      <a:prstDash val="solid"/>
                      <a:round/>
                      <a:headEnd type="none" w="med" len="med"/>
                      <a:tailEnd type="none" w="med" len="med"/>
                    </a:lnR>
                    <a:lnT w="9525" cap="flat" cmpd="sng" algn="ctr">
                      <a:solidFill>
                        <a:srgbClr val="508712"/>
                      </a:solidFill>
                      <a:prstDash val="solid"/>
                      <a:round/>
                      <a:headEnd type="none" w="med" len="med"/>
                      <a:tailEnd type="none" w="med" len="med"/>
                    </a:lnT>
                    <a:lnB w="9525" cap="flat" cmpd="sng" algn="ctr">
                      <a:solidFill>
                        <a:srgbClr val="F0E211"/>
                      </a:solidFill>
                      <a:prstDash val="solid"/>
                      <a:round/>
                      <a:headEnd type="none" w="med" len="med"/>
                      <a:tailEnd type="none" w="med" len="med"/>
                    </a:lnB>
                    <a:solidFill>
                      <a:srgbClr val="E9EEF5"/>
                    </a:solidFill>
                  </a:tcPr>
                </a:tc>
                <a:extLst>
                  <a:ext uri="{0D108BD9-81ED-4DB2-BD59-A6C34878D82A}">
                    <a16:rowId xmlns:a16="http://schemas.microsoft.com/office/drawing/2014/main" val="3957018911"/>
                  </a:ext>
                </a:extLst>
              </a:tr>
              <a:tr h="729434">
                <a:tc>
                  <a:txBody>
                    <a:bodyPr/>
                    <a:lstStyle/>
                    <a:p>
                      <a:pPr algn="ctr"/>
                      <a:r>
                        <a:rPr lang="en-US" sz="2000" b="1" dirty="0">
                          <a:solidFill>
                            <a:srgbClr val="2E2E2A"/>
                          </a:solidFill>
                          <a:effectLst/>
                          <a:latin typeface="Arial" panose="020B0604020202020204" pitchFamily="34" charset="0"/>
                          <a:cs typeface="Arial" panose="020B0604020202020204" pitchFamily="34" charset="0"/>
                        </a:rPr>
                        <a:t>Gender Identity</a:t>
                      </a:r>
                    </a:p>
                  </a:txBody>
                  <a:tcPr marL="183197" marR="183197" marT="183197" marB="183197" anchor="ctr">
                    <a:lnL w="9525" cap="flat" cmpd="sng" algn="ctr">
                      <a:solidFill>
                        <a:srgbClr val="70CB11"/>
                      </a:solidFill>
                      <a:prstDash val="solid"/>
                      <a:round/>
                      <a:headEnd type="none" w="med" len="med"/>
                      <a:tailEnd type="none" w="med" len="med"/>
                    </a:lnL>
                    <a:lnR w="9525" cap="flat" cmpd="sng" algn="ctr">
                      <a:solidFill>
                        <a:srgbClr val="70CB11"/>
                      </a:solidFill>
                      <a:prstDash val="solid"/>
                      <a:round/>
                      <a:headEnd type="none" w="med" len="med"/>
                      <a:tailEnd type="none" w="med" len="med"/>
                    </a:lnR>
                    <a:lnT w="9525" cap="flat" cmpd="sng" algn="ctr">
                      <a:solidFill>
                        <a:srgbClr val="508712"/>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FFFFFF"/>
                    </a:solidFill>
                  </a:tcPr>
                </a:tc>
                <a:tc>
                  <a:txBody>
                    <a:bodyPr/>
                    <a:lstStyle/>
                    <a:p>
                      <a:pPr algn="ctr">
                        <a:buNone/>
                      </a:pPr>
                      <a:r>
                        <a:rPr lang="en-US" sz="2000" b="1">
                          <a:solidFill>
                            <a:srgbClr val="2E2E2A"/>
                          </a:solidFill>
                          <a:effectLst/>
                          <a:latin typeface="Arial" panose="020B0604020202020204" pitchFamily="34" charset="0"/>
                          <a:cs typeface="Arial" panose="020B0604020202020204" pitchFamily="34" charset="0"/>
                        </a:rPr>
                        <a:t>1</a:t>
                      </a:r>
                    </a:p>
                  </a:txBody>
                  <a:tcPr marL="183197" marR="183197" marT="183197" marB="183197" anchor="ctr">
                    <a:lnL w="9525" cap="flat" cmpd="sng" algn="ctr">
                      <a:solidFill>
                        <a:srgbClr val="70CB11"/>
                      </a:solidFill>
                      <a:prstDash val="solid"/>
                      <a:round/>
                      <a:headEnd type="none" w="med" len="med"/>
                      <a:tailEnd type="none" w="med" len="med"/>
                    </a:lnL>
                    <a:lnR w="9525" cap="flat" cmpd="sng" algn="ctr">
                      <a:solidFill>
                        <a:srgbClr val="B0C111"/>
                      </a:solidFill>
                      <a:prstDash val="solid"/>
                      <a:round/>
                      <a:headEnd type="none" w="med" len="med"/>
                      <a:tailEnd type="none" w="med" len="med"/>
                    </a:lnR>
                    <a:lnT w="9525" cap="flat" cmpd="sng" algn="ctr">
                      <a:solidFill>
                        <a:srgbClr val="708E12"/>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FFFFFF"/>
                    </a:solidFill>
                  </a:tcPr>
                </a:tc>
                <a:tc>
                  <a:txBody>
                    <a:bodyPr/>
                    <a:lstStyle/>
                    <a:p>
                      <a:pPr algn="ctr">
                        <a:buNone/>
                      </a:pPr>
                      <a:r>
                        <a:rPr lang="en-US" sz="2000" b="1">
                          <a:solidFill>
                            <a:srgbClr val="2E2E2A"/>
                          </a:solidFill>
                          <a:effectLst/>
                          <a:latin typeface="Arial" panose="020B0604020202020204" pitchFamily="34" charset="0"/>
                          <a:cs typeface="Arial" panose="020B0604020202020204" pitchFamily="34" charset="0"/>
                        </a:rPr>
                        <a:t>2</a:t>
                      </a:r>
                    </a:p>
                  </a:txBody>
                  <a:tcPr marL="183197" marR="183197" marT="183197" marB="183197" anchor="ctr">
                    <a:lnL w="9525" cap="flat" cmpd="sng" algn="ctr">
                      <a:solidFill>
                        <a:srgbClr val="B0C111"/>
                      </a:solidFill>
                      <a:prstDash val="solid"/>
                      <a:round/>
                      <a:headEnd type="none" w="med" len="med"/>
                      <a:tailEnd type="none" w="med" len="med"/>
                    </a:lnL>
                    <a:lnR w="9525" cap="flat" cmpd="sng" algn="ctr">
                      <a:solidFill>
                        <a:srgbClr val="10E411"/>
                      </a:solidFill>
                      <a:prstDash val="solid"/>
                      <a:round/>
                      <a:headEnd type="none" w="med" len="med"/>
                      <a:tailEnd type="none" w="med" len="med"/>
                    </a:lnR>
                    <a:lnT w="9525" cap="flat" cmpd="sng" algn="ctr">
                      <a:solidFill>
                        <a:srgbClr val="F0BD11"/>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FFFFFF"/>
                    </a:solidFill>
                  </a:tcPr>
                </a:tc>
                <a:tc>
                  <a:txBody>
                    <a:bodyPr/>
                    <a:lstStyle/>
                    <a:p>
                      <a:pPr algn="ctr">
                        <a:buNone/>
                      </a:pPr>
                      <a:r>
                        <a:rPr lang="en-US" sz="2000" b="1" dirty="0">
                          <a:solidFill>
                            <a:srgbClr val="2E2E2A"/>
                          </a:solidFill>
                          <a:effectLst/>
                          <a:latin typeface="Arial" panose="020B0604020202020204" pitchFamily="34" charset="0"/>
                          <a:cs typeface="Arial" panose="020B0604020202020204" pitchFamily="34" charset="0"/>
                        </a:rPr>
                        <a:t>3</a:t>
                      </a:r>
                    </a:p>
                  </a:txBody>
                  <a:tcPr marL="183197" marR="183197" marT="183197" marB="183197" anchor="ctr">
                    <a:lnL w="9525" cap="flat" cmpd="sng" algn="ctr">
                      <a:solidFill>
                        <a:srgbClr val="10E411"/>
                      </a:solidFill>
                      <a:prstDash val="solid"/>
                      <a:round/>
                      <a:headEnd type="none" w="med" len="med"/>
                      <a:tailEnd type="none" w="med" len="med"/>
                    </a:lnL>
                    <a:lnR w="9525" cap="flat" cmpd="sng" algn="ctr">
                      <a:solidFill>
                        <a:srgbClr val="30E811"/>
                      </a:solidFill>
                      <a:prstDash val="solid"/>
                      <a:round/>
                      <a:headEnd type="none" w="med" len="med"/>
                      <a:tailEnd type="none" w="med" len="med"/>
                    </a:lnR>
                    <a:lnT w="9525" cap="flat" cmpd="sng" algn="ctr">
                      <a:solidFill>
                        <a:srgbClr val="F0E211"/>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FFFFFF"/>
                    </a:solidFill>
                  </a:tcPr>
                </a:tc>
                <a:extLst>
                  <a:ext uri="{0D108BD9-81ED-4DB2-BD59-A6C34878D82A}">
                    <a16:rowId xmlns:a16="http://schemas.microsoft.com/office/drawing/2014/main" val="3448260894"/>
                  </a:ext>
                </a:extLst>
              </a:tr>
              <a:tr h="729434">
                <a:tc>
                  <a:txBody>
                    <a:bodyPr/>
                    <a:lstStyle/>
                    <a:p>
                      <a:pPr algn="ctr"/>
                      <a:r>
                        <a:rPr lang="en-US" sz="2000" b="1" u="sng" dirty="0">
                          <a:solidFill>
                            <a:srgbClr val="2E2E2A"/>
                          </a:solidFill>
                          <a:effectLst/>
                          <a:latin typeface="Arial" panose="020B0604020202020204" pitchFamily="34" charset="0"/>
                          <a:cs typeface="Arial" panose="020B0604020202020204" pitchFamily="34" charset="0"/>
                        </a:rPr>
                        <a:t>Total:</a:t>
                      </a:r>
                      <a:endParaRPr lang="en-US" sz="2000" b="1" dirty="0">
                        <a:solidFill>
                          <a:srgbClr val="2E2E2A"/>
                        </a:solidFill>
                        <a:effectLst/>
                        <a:latin typeface="Arial" panose="020B0604020202020204" pitchFamily="34" charset="0"/>
                        <a:cs typeface="Arial" panose="020B0604020202020204" pitchFamily="34" charset="0"/>
                      </a:endParaRPr>
                    </a:p>
                  </a:txBody>
                  <a:tcPr marL="183197" marR="183197" marT="183197" marB="183197" anchor="ct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a:noFill/>
                    </a:lnB>
                    <a:solidFill>
                      <a:srgbClr val="E9EEF5"/>
                    </a:solidFill>
                  </a:tcPr>
                </a:tc>
                <a:tc>
                  <a:txBody>
                    <a:bodyPr/>
                    <a:lstStyle/>
                    <a:p>
                      <a:pPr algn="ctr">
                        <a:buNone/>
                      </a:pPr>
                      <a:r>
                        <a:rPr lang="en-US" sz="2000" b="1">
                          <a:solidFill>
                            <a:srgbClr val="2E2E2A"/>
                          </a:solidFill>
                          <a:effectLst/>
                          <a:latin typeface="Arial" panose="020B0604020202020204" pitchFamily="34" charset="0"/>
                          <a:cs typeface="Arial" panose="020B0604020202020204" pitchFamily="34" charset="0"/>
                        </a:rPr>
                        <a:t>54</a:t>
                      </a:r>
                    </a:p>
                  </a:txBody>
                  <a:tcPr marL="183197" marR="183197" marT="183197" marB="183197" anchor="ct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a:noFill/>
                    </a:lnB>
                    <a:solidFill>
                      <a:srgbClr val="E9EEF5"/>
                    </a:solidFill>
                  </a:tcPr>
                </a:tc>
                <a:tc>
                  <a:txBody>
                    <a:bodyPr/>
                    <a:lstStyle/>
                    <a:p>
                      <a:pPr algn="ctr">
                        <a:buNone/>
                      </a:pPr>
                      <a:r>
                        <a:rPr lang="en-US" sz="2000" b="1">
                          <a:solidFill>
                            <a:srgbClr val="2E2E2A"/>
                          </a:solidFill>
                          <a:effectLst/>
                          <a:latin typeface="Arial" panose="020B0604020202020204" pitchFamily="34" charset="0"/>
                          <a:cs typeface="Arial" panose="020B0604020202020204" pitchFamily="34" charset="0"/>
                        </a:rPr>
                        <a:t>41</a:t>
                      </a:r>
                    </a:p>
                  </a:txBody>
                  <a:tcPr marL="183197" marR="183197" marT="183197" marB="183197" anchor="ct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a:noFill/>
                    </a:lnB>
                    <a:solidFill>
                      <a:srgbClr val="E9EEF5"/>
                    </a:solidFill>
                  </a:tcPr>
                </a:tc>
                <a:tc>
                  <a:txBody>
                    <a:bodyPr/>
                    <a:lstStyle/>
                    <a:p>
                      <a:pPr algn="ctr">
                        <a:buNone/>
                      </a:pPr>
                      <a:r>
                        <a:rPr lang="en-US" sz="2000" b="1" dirty="0">
                          <a:solidFill>
                            <a:srgbClr val="2E2E2A"/>
                          </a:solidFill>
                          <a:effectLst/>
                          <a:latin typeface="Arial" panose="020B0604020202020204" pitchFamily="34" charset="0"/>
                          <a:cs typeface="Arial" panose="020B0604020202020204" pitchFamily="34" charset="0"/>
                        </a:rPr>
                        <a:t>44</a:t>
                      </a:r>
                    </a:p>
                  </a:txBody>
                  <a:tcPr marL="183197" marR="183197" marT="183197" marB="183197" anchor="ct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a:noFill/>
                    </a:lnB>
                    <a:solidFill>
                      <a:srgbClr val="E9EEF5"/>
                    </a:solidFill>
                  </a:tcPr>
                </a:tc>
                <a:extLst>
                  <a:ext uri="{0D108BD9-81ED-4DB2-BD59-A6C34878D82A}">
                    <a16:rowId xmlns:a16="http://schemas.microsoft.com/office/drawing/2014/main" val="4169969613"/>
                  </a:ext>
                </a:extLst>
              </a:tr>
            </a:tbl>
          </a:graphicData>
        </a:graphic>
      </p:graphicFrame>
      <p:graphicFrame>
        <p:nvGraphicFramePr>
          <p:cNvPr id="23" name="Table 22">
            <a:extLst>
              <a:ext uri="{FF2B5EF4-FFF2-40B4-BE49-F238E27FC236}">
                <a16:creationId xmlns:a16="http://schemas.microsoft.com/office/drawing/2014/main" id="{6A746DB7-758A-BF28-1F6E-621D79DCDF17}"/>
              </a:ext>
            </a:extLst>
          </p:cNvPr>
          <p:cNvGraphicFramePr>
            <a:graphicFrameLocks noGrp="1"/>
          </p:cNvGraphicFramePr>
          <p:nvPr>
            <p:extLst>
              <p:ext uri="{D42A27DB-BD31-4B8C-83A1-F6EECF244321}">
                <p14:modId xmlns:p14="http://schemas.microsoft.com/office/powerpoint/2010/main" val="2379203265"/>
              </p:ext>
            </p:extLst>
          </p:nvPr>
        </p:nvGraphicFramePr>
        <p:xfrm>
          <a:off x="10321208" y="4686300"/>
          <a:ext cx="7357193" cy="5344234"/>
        </p:xfrm>
        <a:graphic>
          <a:graphicData uri="http://schemas.openxmlformats.org/drawingml/2006/table">
            <a:tbl>
              <a:tblPr/>
              <a:tblGrid>
                <a:gridCol w="3624513">
                  <a:extLst>
                    <a:ext uri="{9D8B030D-6E8A-4147-A177-3AD203B41FA5}">
                      <a16:colId xmlns:a16="http://schemas.microsoft.com/office/drawing/2014/main" val="2178422514"/>
                    </a:ext>
                  </a:extLst>
                </a:gridCol>
                <a:gridCol w="1677968">
                  <a:extLst>
                    <a:ext uri="{9D8B030D-6E8A-4147-A177-3AD203B41FA5}">
                      <a16:colId xmlns:a16="http://schemas.microsoft.com/office/drawing/2014/main" val="112563309"/>
                    </a:ext>
                  </a:extLst>
                </a:gridCol>
                <a:gridCol w="2054712">
                  <a:extLst>
                    <a:ext uri="{9D8B030D-6E8A-4147-A177-3AD203B41FA5}">
                      <a16:colId xmlns:a16="http://schemas.microsoft.com/office/drawing/2014/main" val="3294697291"/>
                    </a:ext>
                  </a:extLst>
                </a:gridCol>
              </a:tblGrid>
              <a:tr h="1142663">
                <a:tc>
                  <a:txBody>
                    <a:bodyPr/>
                    <a:lstStyle/>
                    <a:p>
                      <a:pPr algn="ctr"/>
                      <a:r>
                        <a:rPr lang="en-US" sz="2000" b="1" dirty="0">
                          <a:solidFill>
                            <a:srgbClr val="2E2E2A"/>
                          </a:solidFill>
                          <a:effectLst/>
                          <a:latin typeface="Arial" panose="020B0604020202020204" pitchFamily="34" charset="0"/>
                          <a:cs typeface="Arial" panose="020B0604020202020204" pitchFamily="34" charset="0"/>
                        </a:rPr>
                        <a:t>Race/Ethnicity/Ancestry</a:t>
                      </a:r>
                    </a:p>
                  </a:txBody>
                  <a:tcPr marL="193395" marR="193395" marT="193395" marB="193395" anchor="ctr">
                    <a:lnL w="9525" cap="flat" cmpd="sng" algn="ctr">
                      <a:solidFill>
                        <a:srgbClr val="90D052"/>
                      </a:solidFill>
                      <a:prstDash val="solid"/>
                      <a:round/>
                      <a:headEnd type="none" w="med" len="med"/>
                      <a:tailEnd type="none" w="med" len="med"/>
                    </a:lnL>
                    <a:lnR w="9525" cap="flat" cmpd="sng" algn="ctr">
                      <a:solidFill>
                        <a:srgbClr val="70D052"/>
                      </a:solidFill>
                      <a:prstDash val="solid"/>
                      <a:round/>
                      <a:headEnd type="none" w="med" len="med"/>
                      <a:tailEnd type="none" w="med" len="med"/>
                    </a:lnR>
                    <a:lnT w="9525" cap="flat" cmpd="sng" algn="ctr">
                      <a:solidFill>
                        <a:srgbClr val="70D052"/>
                      </a:solidFill>
                      <a:prstDash val="solid"/>
                      <a:round/>
                      <a:headEnd type="none" w="med" len="med"/>
                      <a:tailEnd type="none" w="med" len="med"/>
                    </a:lnT>
                    <a:lnB w="9525" cap="flat" cmpd="sng" algn="ctr">
                      <a:solidFill>
                        <a:srgbClr val="30D552"/>
                      </a:solidFill>
                      <a:prstDash val="solid"/>
                      <a:round/>
                      <a:headEnd type="none" w="med" len="med"/>
                      <a:tailEnd type="none" w="med" len="med"/>
                    </a:lnB>
                    <a:solidFill>
                      <a:srgbClr val="E9EEF5"/>
                    </a:solidFill>
                  </a:tcPr>
                </a:tc>
                <a:tc>
                  <a:txBody>
                    <a:bodyPr/>
                    <a:lstStyle/>
                    <a:p>
                      <a:pPr algn="ctr"/>
                      <a:r>
                        <a:rPr lang="en-US" sz="2000" b="1" dirty="0">
                          <a:solidFill>
                            <a:srgbClr val="2E2E2A"/>
                          </a:solidFill>
                          <a:effectLst/>
                          <a:latin typeface="Arial" panose="020B0604020202020204" pitchFamily="34" charset="0"/>
                          <a:cs typeface="Arial" panose="020B0604020202020204" pitchFamily="34" charset="0"/>
                        </a:rPr>
                        <a:t>22</a:t>
                      </a:r>
                    </a:p>
                  </a:txBody>
                  <a:tcPr marL="193395" marR="193395" marT="193395" marB="193395" anchor="ctr">
                    <a:lnL w="9525" cap="flat" cmpd="sng" algn="ctr">
                      <a:solidFill>
                        <a:srgbClr val="70D052"/>
                      </a:solidFill>
                      <a:prstDash val="solid"/>
                      <a:round/>
                      <a:headEnd type="none" w="med" len="med"/>
                      <a:tailEnd type="none" w="med" len="med"/>
                    </a:lnL>
                    <a:lnR w="9525" cap="flat" cmpd="sng" algn="ctr">
                      <a:solidFill>
                        <a:srgbClr val="30D552"/>
                      </a:solidFill>
                      <a:prstDash val="solid"/>
                      <a:round/>
                      <a:headEnd type="none" w="med" len="med"/>
                      <a:tailEnd type="none" w="med" len="med"/>
                    </a:lnR>
                    <a:lnT w="9525" cap="flat" cmpd="sng" algn="ctr">
                      <a:solidFill>
                        <a:srgbClr val="B0CF52"/>
                      </a:solidFill>
                      <a:prstDash val="solid"/>
                      <a:round/>
                      <a:headEnd type="none" w="med" len="med"/>
                      <a:tailEnd type="none" w="med" len="med"/>
                    </a:lnT>
                    <a:lnB w="9525" cap="flat" cmpd="sng" algn="ctr">
                      <a:solidFill>
                        <a:srgbClr val="F0D252"/>
                      </a:solidFill>
                      <a:prstDash val="solid"/>
                      <a:round/>
                      <a:headEnd type="none" w="med" len="med"/>
                      <a:tailEnd type="none" w="med" len="med"/>
                    </a:lnB>
                    <a:solidFill>
                      <a:srgbClr val="E9EEF5"/>
                    </a:solidFill>
                  </a:tcPr>
                </a:tc>
                <a:tc>
                  <a:txBody>
                    <a:bodyPr/>
                    <a:lstStyle/>
                    <a:p>
                      <a:pPr algn="ctr"/>
                      <a:r>
                        <a:rPr lang="en-US" sz="2000" b="1" dirty="0">
                          <a:solidFill>
                            <a:srgbClr val="2E2E2A"/>
                          </a:solidFill>
                          <a:effectLst/>
                          <a:latin typeface="Arial" panose="020B0604020202020204" pitchFamily="34" charset="0"/>
                          <a:cs typeface="Arial" panose="020B0604020202020204" pitchFamily="34" charset="0"/>
                        </a:rPr>
                        <a:t>50.0%</a:t>
                      </a:r>
                    </a:p>
                  </a:txBody>
                  <a:tcPr marL="193395" marR="193395" marT="193395" marB="193395" anchor="ctr">
                    <a:lnL w="9525" cap="flat" cmpd="sng" algn="ctr">
                      <a:solidFill>
                        <a:srgbClr val="30D552"/>
                      </a:solidFill>
                      <a:prstDash val="solid"/>
                      <a:round/>
                      <a:headEnd type="none" w="med" len="med"/>
                      <a:tailEnd type="none" w="med" len="med"/>
                    </a:lnL>
                    <a:lnR w="9525" cap="flat" cmpd="sng" algn="ctr">
                      <a:solidFill>
                        <a:srgbClr val="B0DE52"/>
                      </a:solidFill>
                      <a:prstDash val="solid"/>
                      <a:round/>
                      <a:headEnd type="none" w="med" len="med"/>
                      <a:tailEnd type="none" w="med" len="med"/>
                    </a:lnR>
                    <a:lnT w="9525" cap="flat" cmpd="sng" algn="ctr">
                      <a:solidFill>
                        <a:srgbClr val="F0D452"/>
                      </a:solidFill>
                      <a:prstDash val="solid"/>
                      <a:round/>
                      <a:headEnd type="none" w="med" len="med"/>
                      <a:tailEnd type="none" w="med" len="med"/>
                    </a:lnT>
                    <a:lnB w="9525" cap="flat" cmpd="sng" algn="ctr">
                      <a:solidFill>
                        <a:srgbClr val="F0D452"/>
                      </a:solidFill>
                      <a:prstDash val="solid"/>
                      <a:round/>
                      <a:headEnd type="none" w="med" len="med"/>
                      <a:tailEnd type="none" w="med" len="med"/>
                    </a:lnB>
                    <a:solidFill>
                      <a:srgbClr val="E9EEF5"/>
                    </a:solidFill>
                  </a:tcPr>
                </a:tc>
                <a:extLst>
                  <a:ext uri="{0D108BD9-81ED-4DB2-BD59-A6C34878D82A}">
                    <a16:rowId xmlns:a16="http://schemas.microsoft.com/office/drawing/2014/main" val="1091015218"/>
                  </a:ext>
                </a:extLst>
              </a:tr>
              <a:tr h="764727">
                <a:tc>
                  <a:txBody>
                    <a:bodyPr/>
                    <a:lstStyle/>
                    <a:p>
                      <a:pPr algn="ctr"/>
                      <a:r>
                        <a:rPr lang="en-US" sz="2000" b="1" dirty="0">
                          <a:solidFill>
                            <a:srgbClr val="2E2E2A"/>
                          </a:solidFill>
                          <a:effectLst/>
                          <a:latin typeface="Arial" panose="020B0604020202020204" pitchFamily="34" charset="0"/>
                          <a:cs typeface="Arial" panose="020B0604020202020204" pitchFamily="34" charset="0"/>
                        </a:rPr>
                        <a:t>Religion</a:t>
                      </a:r>
                    </a:p>
                  </a:txBody>
                  <a:tcPr marL="193395" marR="193395" marT="193395" marB="193395" anchor="ctr">
                    <a:lnL w="9525" cap="flat" cmpd="sng" algn="ctr">
                      <a:solidFill>
                        <a:srgbClr val="30D252"/>
                      </a:solidFill>
                      <a:prstDash val="solid"/>
                      <a:round/>
                      <a:headEnd type="none" w="med" len="med"/>
                      <a:tailEnd type="none" w="med" len="med"/>
                    </a:lnL>
                    <a:lnR w="9525" cap="flat" cmpd="sng" algn="ctr">
                      <a:solidFill>
                        <a:srgbClr val="30D552"/>
                      </a:solidFill>
                      <a:prstDash val="solid"/>
                      <a:round/>
                      <a:headEnd type="none" w="med" len="med"/>
                      <a:tailEnd type="none" w="med" len="med"/>
                    </a:lnR>
                    <a:lnT w="9525" cap="flat" cmpd="sng" algn="ctr">
                      <a:solidFill>
                        <a:srgbClr val="30D552"/>
                      </a:solidFill>
                      <a:prstDash val="solid"/>
                      <a:round/>
                      <a:headEnd type="none" w="med" len="med"/>
                      <a:tailEnd type="none" w="med" len="med"/>
                    </a:lnT>
                    <a:lnB w="9525" cap="flat" cmpd="sng" algn="ctr">
                      <a:solidFill>
                        <a:srgbClr val="F0D452"/>
                      </a:solidFill>
                      <a:prstDash val="solid"/>
                      <a:round/>
                      <a:headEnd type="none" w="med" len="med"/>
                      <a:tailEnd type="none" w="med" len="med"/>
                    </a:lnB>
                    <a:solidFill>
                      <a:srgbClr val="FFFFFF"/>
                    </a:solidFill>
                  </a:tcPr>
                </a:tc>
                <a:tc>
                  <a:txBody>
                    <a:bodyPr/>
                    <a:lstStyle/>
                    <a:p>
                      <a:pPr algn="ctr"/>
                      <a:r>
                        <a:rPr lang="en-US" sz="2000" b="1" dirty="0">
                          <a:solidFill>
                            <a:srgbClr val="2E2E2A"/>
                          </a:solidFill>
                          <a:effectLst/>
                          <a:latin typeface="Arial" panose="020B0604020202020204" pitchFamily="34" charset="0"/>
                          <a:cs typeface="Arial" panose="020B0604020202020204" pitchFamily="34" charset="0"/>
                        </a:rPr>
                        <a:t>8</a:t>
                      </a:r>
                    </a:p>
                  </a:txBody>
                  <a:tcPr marL="193395" marR="193395" marT="193395" marB="193395" anchor="ctr">
                    <a:lnL w="9525" cap="flat" cmpd="sng" algn="ctr">
                      <a:solidFill>
                        <a:srgbClr val="30D552"/>
                      </a:solidFill>
                      <a:prstDash val="solid"/>
                      <a:round/>
                      <a:headEnd type="none" w="med" len="med"/>
                      <a:tailEnd type="none" w="med" len="med"/>
                    </a:lnL>
                    <a:lnR w="9525" cap="flat" cmpd="sng" algn="ctr">
                      <a:solidFill>
                        <a:srgbClr val="50EE52"/>
                      </a:solidFill>
                      <a:prstDash val="solid"/>
                      <a:round/>
                      <a:headEnd type="none" w="med" len="med"/>
                      <a:tailEnd type="none" w="med" len="med"/>
                    </a:lnR>
                    <a:lnT w="9525" cap="flat" cmpd="sng" algn="ctr">
                      <a:solidFill>
                        <a:srgbClr val="F0D252"/>
                      </a:solidFill>
                      <a:prstDash val="solid"/>
                      <a:round/>
                      <a:headEnd type="none" w="med" len="med"/>
                      <a:tailEnd type="none" w="med" len="med"/>
                    </a:lnT>
                    <a:lnB w="9525" cap="flat" cmpd="sng" algn="ctr">
                      <a:solidFill>
                        <a:srgbClr val="F0D452"/>
                      </a:solidFill>
                      <a:prstDash val="solid"/>
                      <a:round/>
                      <a:headEnd type="none" w="med" len="med"/>
                      <a:tailEnd type="none" w="med" len="med"/>
                    </a:lnB>
                    <a:solidFill>
                      <a:srgbClr val="FFFFFF"/>
                    </a:solidFill>
                  </a:tcPr>
                </a:tc>
                <a:tc>
                  <a:txBody>
                    <a:bodyPr/>
                    <a:lstStyle/>
                    <a:p>
                      <a:pPr algn="ctr"/>
                      <a:r>
                        <a:rPr lang="en-US" sz="2000" b="1" dirty="0">
                          <a:solidFill>
                            <a:srgbClr val="2E2E2A"/>
                          </a:solidFill>
                          <a:effectLst/>
                          <a:latin typeface="Arial" panose="020B0604020202020204" pitchFamily="34" charset="0"/>
                          <a:cs typeface="Arial" panose="020B0604020202020204" pitchFamily="34" charset="0"/>
                        </a:rPr>
                        <a:t>18.2%</a:t>
                      </a:r>
                    </a:p>
                  </a:txBody>
                  <a:tcPr marL="193395" marR="193395" marT="193395" marB="193395" anchor="ctr">
                    <a:lnL w="9525" cap="flat" cmpd="sng" algn="ctr">
                      <a:solidFill>
                        <a:srgbClr val="50EE52"/>
                      </a:solidFill>
                      <a:prstDash val="solid"/>
                      <a:round/>
                      <a:headEnd type="none" w="med" len="med"/>
                      <a:tailEnd type="none" w="med" len="med"/>
                    </a:lnL>
                    <a:lnR w="9525" cap="flat" cmpd="sng" algn="ctr">
                      <a:solidFill>
                        <a:srgbClr val="F00E53"/>
                      </a:solidFill>
                      <a:prstDash val="solid"/>
                      <a:round/>
                      <a:headEnd type="none" w="med" len="med"/>
                      <a:tailEnd type="none" w="med" len="med"/>
                    </a:lnR>
                    <a:lnT w="9525" cap="flat" cmpd="sng" algn="ctr">
                      <a:solidFill>
                        <a:srgbClr val="F0D452"/>
                      </a:solidFill>
                      <a:prstDash val="solid"/>
                      <a:round/>
                      <a:headEnd type="none" w="med" len="med"/>
                      <a:tailEnd type="none" w="med" len="med"/>
                    </a:lnT>
                    <a:lnB w="9525" cap="flat" cmpd="sng" algn="ctr">
                      <a:solidFill>
                        <a:srgbClr val="90CB52"/>
                      </a:solidFill>
                      <a:prstDash val="solid"/>
                      <a:round/>
                      <a:headEnd type="none" w="med" len="med"/>
                      <a:tailEnd type="none" w="med" len="med"/>
                    </a:lnB>
                    <a:solidFill>
                      <a:srgbClr val="FFFFFF"/>
                    </a:solidFill>
                  </a:tcPr>
                </a:tc>
                <a:extLst>
                  <a:ext uri="{0D108BD9-81ED-4DB2-BD59-A6C34878D82A}">
                    <a16:rowId xmlns:a16="http://schemas.microsoft.com/office/drawing/2014/main" val="1161771091"/>
                  </a:ext>
                </a:extLst>
              </a:tr>
              <a:tr h="1142663">
                <a:tc>
                  <a:txBody>
                    <a:bodyPr/>
                    <a:lstStyle/>
                    <a:p>
                      <a:pPr algn="ctr"/>
                      <a:r>
                        <a:rPr lang="en-US" sz="2000" b="1" dirty="0">
                          <a:solidFill>
                            <a:srgbClr val="2E2E2A"/>
                          </a:solidFill>
                          <a:effectLst/>
                          <a:latin typeface="Arial" panose="020B0604020202020204" pitchFamily="34" charset="0"/>
                          <a:cs typeface="Arial" panose="020B0604020202020204" pitchFamily="34" charset="0"/>
                        </a:rPr>
                        <a:t>Sexual Orientation</a:t>
                      </a:r>
                    </a:p>
                  </a:txBody>
                  <a:tcPr marL="193395" marR="193395" marT="193395" marB="193395" anchor="ctr">
                    <a:lnL w="9525" cap="flat" cmpd="sng" algn="ctr">
                      <a:solidFill>
                        <a:srgbClr val="50EE52"/>
                      </a:solidFill>
                      <a:prstDash val="solid"/>
                      <a:round/>
                      <a:headEnd type="none" w="med" len="med"/>
                      <a:tailEnd type="none" w="med" len="med"/>
                    </a:lnL>
                    <a:lnR w="9525" cap="flat" cmpd="sng" algn="ctr">
                      <a:solidFill>
                        <a:srgbClr val="50EE52"/>
                      </a:solidFill>
                      <a:prstDash val="solid"/>
                      <a:round/>
                      <a:headEnd type="none" w="med" len="med"/>
                      <a:tailEnd type="none" w="med" len="med"/>
                    </a:lnR>
                    <a:lnT w="9525" cap="flat" cmpd="sng" algn="ctr">
                      <a:solidFill>
                        <a:srgbClr val="F0D452"/>
                      </a:solidFill>
                      <a:prstDash val="solid"/>
                      <a:round/>
                      <a:headEnd type="none" w="med" len="med"/>
                      <a:tailEnd type="none" w="med" len="med"/>
                    </a:lnT>
                    <a:lnB w="9525" cap="flat" cmpd="sng" algn="ctr">
                      <a:solidFill>
                        <a:srgbClr val="008DA0"/>
                      </a:solidFill>
                      <a:prstDash val="solid"/>
                      <a:round/>
                      <a:headEnd type="none" w="med" len="med"/>
                      <a:tailEnd type="none" w="med" len="med"/>
                    </a:lnB>
                    <a:solidFill>
                      <a:srgbClr val="E9EEF5"/>
                    </a:solidFill>
                  </a:tcPr>
                </a:tc>
                <a:tc>
                  <a:txBody>
                    <a:bodyPr/>
                    <a:lstStyle/>
                    <a:p>
                      <a:pPr algn="ctr"/>
                      <a:r>
                        <a:rPr lang="en-US" sz="2000" b="1" dirty="0">
                          <a:solidFill>
                            <a:srgbClr val="2E2E2A"/>
                          </a:solidFill>
                          <a:effectLst/>
                          <a:latin typeface="Arial" panose="020B0604020202020204" pitchFamily="34" charset="0"/>
                          <a:cs typeface="Arial" panose="020B0604020202020204" pitchFamily="34" charset="0"/>
                        </a:rPr>
                        <a:t>8</a:t>
                      </a:r>
                    </a:p>
                  </a:txBody>
                  <a:tcPr marL="193395" marR="193395" marT="193395" marB="193395" anchor="ctr">
                    <a:lnL w="9525" cap="flat" cmpd="sng" algn="ctr">
                      <a:solidFill>
                        <a:srgbClr val="50EE52"/>
                      </a:solidFill>
                      <a:prstDash val="solid"/>
                      <a:round/>
                      <a:headEnd type="none" w="med" len="med"/>
                      <a:tailEnd type="none" w="med" len="med"/>
                    </a:lnL>
                    <a:lnR w="9525" cap="flat" cmpd="sng" algn="ctr">
                      <a:solidFill>
                        <a:srgbClr val="D0CB52"/>
                      </a:solidFill>
                      <a:prstDash val="solid"/>
                      <a:round/>
                      <a:headEnd type="none" w="med" len="med"/>
                      <a:tailEnd type="none" w="med" len="med"/>
                    </a:lnR>
                    <a:lnT w="9525" cap="flat" cmpd="sng" algn="ctr">
                      <a:solidFill>
                        <a:srgbClr val="F0D452"/>
                      </a:solidFill>
                      <a:prstDash val="solid"/>
                      <a:round/>
                      <a:headEnd type="none" w="med" len="med"/>
                      <a:tailEnd type="none" w="med" len="med"/>
                    </a:lnT>
                    <a:lnB w="9525" cap="flat" cmpd="sng" algn="ctr">
                      <a:solidFill>
                        <a:srgbClr val="405039"/>
                      </a:solidFill>
                      <a:prstDash val="solid"/>
                      <a:round/>
                      <a:headEnd type="none" w="med" len="med"/>
                      <a:tailEnd type="none" w="med" len="med"/>
                    </a:lnB>
                    <a:solidFill>
                      <a:srgbClr val="E9EEF5"/>
                    </a:solidFill>
                  </a:tcPr>
                </a:tc>
                <a:tc>
                  <a:txBody>
                    <a:bodyPr/>
                    <a:lstStyle/>
                    <a:p>
                      <a:pPr algn="ctr"/>
                      <a:r>
                        <a:rPr lang="en-US" sz="2000" b="1" dirty="0">
                          <a:solidFill>
                            <a:srgbClr val="2E2E2A"/>
                          </a:solidFill>
                          <a:effectLst/>
                          <a:latin typeface="Arial" panose="020B0604020202020204" pitchFamily="34" charset="0"/>
                          <a:cs typeface="Arial" panose="020B0604020202020204" pitchFamily="34" charset="0"/>
                        </a:rPr>
                        <a:t>18.2%</a:t>
                      </a:r>
                    </a:p>
                  </a:txBody>
                  <a:tcPr marL="193395" marR="193395" marT="193395" marB="193395" anchor="ctr">
                    <a:lnL w="9525" cap="flat" cmpd="sng" algn="ctr">
                      <a:solidFill>
                        <a:srgbClr val="D0CB52"/>
                      </a:solidFill>
                      <a:prstDash val="solid"/>
                      <a:round/>
                      <a:headEnd type="none" w="med" len="med"/>
                      <a:tailEnd type="none" w="med" len="med"/>
                    </a:lnL>
                    <a:lnR w="9525" cap="flat" cmpd="sng" algn="ctr">
                      <a:solidFill>
                        <a:srgbClr val="F0D252"/>
                      </a:solidFill>
                      <a:prstDash val="solid"/>
                      <a:round/>
                      <a:headEnd type="none" w="med" len="med"/>
                      <a:tailEnd type="none" w="med" len="med"/>
                    </a:lnR>
                    <a:lnT w="9525" cap="flat" cmpd="sng" algn="ctr">
                      <a:solidFill>
                        <a:srgbClr val="90CB52"/>
                      </a:solidFill>
                      <a:prstDash val="solid"/>
                      <a:round/>
                      <a:headEnd type="none" w="med" len="med"/>
                      <a:tailEnd type="none" w="med" len="med"/>
                    </a:lnT>
                    <a:lnB w="9525" cap="flat" cmpd="sng" algn="ctr">
                      <a:solidFill>
                        <a:srgbClr val="604F39"/>
                      </a:solidFill>
                      <a:prstDash val="solid"/>
                      <a:round/>
                      <a:headEnd type="none" w="med" len="med"/>
                      <a:tailEnd type="none" w="med" len="med"/>
                    </a:lnB>
                    <a:solidFill>
                      <a:srgbClr val="E9EEF5"/>
                    </a:solidFill>
                  </a:tcPr>
                </a:tc>
                <a:extLst>
                  <a:ext uri="{0D108BD9-81ED-4DB2-BD59-A6C34878D82A}">
                    <a16:rowId xmlns:a16="http://schemas.microsoft.com/office/drawing/2014/main" val="1721726911"/>
                  </a:ext>
                </a:extLst>
              </a:tr>
              <a:tr h="764727">
                <a:tc>
                  <a:txBody>
                    <a:bodyPr/>
                    <a:lstStyle/>
                    <a:p>
                      <a:pPr algn="ctr"/>
                      <a:r>
                        <a:rPr lang="en-US" sz="2000" b="1" dirty="0">
                          <a:solidFill>
                            <a:srgbClr val="2E2E2A"/>
                          </a:solidFill>
                          <a:effectLst/>
                          <a:latin typeface="Arial" panose="020B0604020202020204" pitchFamily="34" charset="0"/>
                          <a:cs typeface="Arial" panose="020B0604020202020204" pitchFamily="34" charset="0"/>
                        </a:rPr>
                        <a:t>Disability</a:t>
                      </a:r>
                    </a:p>
                  </a:txBody>
                  <a:tcPr marL="193395" marR="193395" marT="193395" marB="193395" anchor="ctr">
                    <a:lnL w="9525" cap="flat" cmpd="sng" algn="ctr">
                      <a:solidFill>
                        <a:srgbClr val="C09D9F"/>
                      </a:solidFill>
                      <a:prstDash val="solid"/>
                      <a:round/>
                      <a:headEnd type="none" w="med" len="med"/>
                      <a:tailEnd type="none" w="med" len="med"/>
                    </a:lnL>
                    <a:lnR w="9525" cap="flat" cmpd="sng" algn="ctr">
                      <a:solidFill>
                        <a:srgbClr val="C04C39"/>
                      </a:solidFill>
                      <a:prstDash val="solid"/>
                      <a:round/>
                      <a:headEnd type="none" w="med" len="med"/>
                      <a:tailEnd type="none" w="med" len="med"/>
                    </a:lnR>
                    <a:lnT w="9525" cap="flat" cmpd="sng" algn="ctr">
                      <a:solidFill>
                        <a:srgbClr val="008DA0"/>
                      </a:solidFill>
                      <a:prstDash val="solid"/>
                      <a:round/>
                      <a:headEnd type="none" w="med" len="med"/>
                      <a:tailEnd type="none" w="med" len="med"/>
                    </a:lnT>
                    <a:lnB w="9525" cap="flat" cmpd="sng" algn="ctr">
                      <a:solidFill>
                        <a:srgbClr val="005139"/>
                      </a:solidFill>
                      <a:prstDash val="solid"/>
                      <a:round/>
                      <a:headEnd type="none" w="med" len="med"/>
                      <a:tailEnd type="none" w="med" len="med"/>
                    </a:lnB>
                    <a:solidFill>
                      <a:srgbClr val="FFFFFF"/>
                    </a:solidFill>
                  </a:tcPr>
                </a:tc>
                <a:tc>
                  <a:txBody>
                    <a:bodyPr/>
                    <a:lstStyle/>
                    <a:p>
                      <a:pPr algn="ctr"/>
                      <a:r>
                        <a:rPr lang="en-US" sz="2000" b="1">
                          <a:solidFill>
                            <a:srgbClr val="2E2E2A"/>
                          </a:solidFill>
                          <a:effectLst/>
                          <a:latin typeface="Arial" panose="020B0604020202020204" pitchFamily="34" charset="0"/>
                          <a:cs typeface="Arial" panose="020B0604020202020204" pitchFamily="34" charset="0"/>
                        </a:rPr>
                        <a:t>0</a:t>
                      </a:r>
                    </a:p>
                  </a:txBody>
                  <a:tcPr marL="193395" marR="193395" marT="193395" marB="193395" anchor="ctr">
                    <a:lnL w="9525" cap="flat" cmpd="sng" algn="ctr">
                      <a:solidFill>
                        <a:srgbClr val="C04C39"/>
                      </a:solidFill>
                      <a:prstDash val="solid"/>
                      <a:round/>
                      <a:headEnd type="none" w="med" len="med"/>
                      <a:tailEnd type="none" w="med" len="med"/>
                    </a:lnL>
                    <a:lnR w="9525" cap="flat" cmpd="sng" algn="ctr">
                      <a:solidFill>
                        <a:srgbClr val="C04F39"/>
                      </a:solidFill>
                      <a:prstDash val="solid"/>
                      <a:round/>
                      <a:headEnd type="none" w="med" len="med"/>
                      <a:tailEnd type="none" w="med" len="med"/>
                    </a:lnR>
                    <a:lnT w="9525" cap="flat" cmpd="sng" algn="ctr">
                      <a:solidFill>
                        <a:srgbClr val="405039"/>
                      </a:solidFill>
                      <a:prstDash val="solid"/>
                      <a:round/>
                      <a:headEnd type="none" w="med" len="med"/>
                      <a:tailEnd type="none" w="med" len="med"/>
                    </a:lnT>
                    <a:lnB w="9525" cap="flat" cmpd="sng" algn="ctr">
                      <a:solidFill>
                        <a:srgbClr val="005139"/>
                      </a:solidFill>
                      <a:prstDash val="solid"/>
                      <a:round/>
                      <a:headEnd type="none" w="med" len="med"/>
                      <a:tailEnd type="none" w="med" len="med"/>
                    </a:lnB>
                    <a:solidFill>
                      <a:srgbClr val="FFFFFF"/>
                    </a:solidFill>
                  </a:tcPr>
                </a:tc>
                <a:tc>
                  <a:txBody>
                    <a:bodyPr/>
                    <a:lstStyle/>
                    <a:p>
                      <a:pPr algn="ctr"/>
                      <a:r>
                        <a:rPr lang="en-US" sz="2000" b="1" dirty="0">
                          <a:solidFill>
                            <a:srgbClr val="2E2E2A"/>
                          </a:solidFill>
                          <a:effectLst/>
                          <a:latin typeface="Arial" panose="020B0604020202020204" pitchFamily="34" charset="0"/>
                          <a:cs typeface="Arial" panose="020B0604020202020204" pitchFamily="34" charset="0"/>
                        </a:rPr>
                        <a:t>0.0%</a:t>
                      </a:r>
                    </a:p>
                  </a:txBody>
                  <a:tcPr marL="193395" marR="193395" marT="193395" marB="193395" anchor="ctr">
                    <a:lnL w="9525" cap="flat" cmpd="sng" algn="ctr">
                      <a:solidFill>
                        <a:srgbClr val="C04F39"/>
                      </a:solidFill>
                      <a:prstDash val="solid"/>
                      <a:round/>
                      <a:headEnd type="none" w="med" len="med"/>
                      <a:tailEnd type="none" w="med" len="med"/>
                    </a:lnL>
                    <a:lnR w="9525" cap="flat" cmpd="sng" algn="ctr">
                      <a:solidFill>
                        <a:srgbClr val="204C39"/>
                      </a:solidFill>
                      <a:prstDash val="solid"/>
                      <a:round/>
                      <a:headEnd type="none" w="med" len="med"/>
                      <a:tailEnd type="none" w="med" len="med"/>
                    </a:lnR>
                    <a:lnT w="9525" cap="flat" cmpd="sng" algn="ctr">
                      <a:solidFill>
                        <a:srgbClr val="604F39"/>
                      </a:solidFill>
                      <a:prstDash val="solid"/>
                      <a:round/>
                      <a:headEnd type="none" w="med" len="med"/>
                      <a:tailEnd type="none" w="med" len="med"/>
                    </a:lnT>
                    <a:lnB w="9525" cap="flat" cmpd="sng" algn="ctr">
                      <a:solidFill>
                        <a:srgbClr val="205439"/>
                      </a:solidFill>
                      <a:prstDash val="solid"/>
                      <a:round/>
                      <a:headEnd type="none" w="med" len="med"/>
                      <a:tailEnd type="none" w="med" len="med"/>
                    </a:lnB>
                    <a:solidFill>
                      <a:srgbClr val="FFFFFF"/>
                    </a:solidFill>
                  </a:tcPr>
                </a:tc>
                <a:extLst>
                  <a:ext uri="{0D108BD9-81ED-4DB2-BD59-A6C34878D82A}">
                    <a16:rowId xmlns:a16="http://schemas.microsoft.com/office/drawing/2014/main" val="1324414808"/>
                  </a:ext>
                </a:extLst>
              </a:tr>
              <a:tr h="764727">
                <a:tc>
                  <a:txBody>
                    <a:bodyPr/>
                    <a:lstStyle/>
                    <a:p>
                      <a:pPr algn="ctr"/>
                      <a:r>
                        <a:rPr lang="en-US" sz="2000" b="1" dirty="0">
                          <a:solidFill>
                            <a:srgbClr val="2E2E2A"/>
                          </a:solidFill>
                          <a:effectLst/>
                          <a:latin typeface="Arial" panose="020B0604020202020204" pitchFamily="34" charset="0"/>
                          <a:cs typeface="Arial" panose="020B0604020202020204" pitchFamily="34" charset="0"/>
                        </a:rPr>
                        <a:t>Gender</a:t>
                      </a:r>
                    </a:p>
                  </a:txBody>
                  <a:tcPr marL="193395" marR="193395" marT="193395" marB="193395" anchor="ctr">
                    <a:lnL w="9525" cap="flat" cmpd="sng" algn="ctr">
                      <a:solidFill>
                        <a:srgbClr val="204E39"/>
                      </a:solidFill>
                      <a:prstDash val="solid"/>
                      <a:round/>
                      <a:headEnd type="none" w="med" len="med"/>
                      <a:tailEnd type="none" w="med" len="med"/>
                    </a:lnL>
                    <a:lnR w="9525" cap="flat" cmpd="sng" algn="ctr">
                      <a:solidFill>
                        <a:srgbClr val="205139"/>
                      </a:solidFill>
                      <a:prstDash val="solid"/>
                      <a:round/>
                      <a:headEnd type="none" w="med" len="med"/>
                      <a:tailEnd type="none" w="med" len="med"/>
                    </a:lnR>
                    <a:lnT w="9525" cap="flat" cmpd="sng" algn="ctr">
                      <a:solidFill>
                        <a:srgbClr val="005139"/>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E9EEF5"/>
                    </a:solidFill>
                  </a:tcPr>
                </a:tc>
                <a:tc>
                  <a:txBody>
                    <a:bodyPr/>
                    <a:lstStyle/>
                    <a:p>
                      <a:pPr algn="ctr"/>
                      <a:r>
                        <a:rPr lang="en-US" sz="2000" b="1">
                          <a:solidFill>
                            <a:srgbClr val="2E2E2A"/>
                          </a:solidFill>
                          <a:effectLst/>
                          <a:latin typeface="Arial" panose="020B0604020202020204" pitchFamily="34" charset="0"/>
                          <a:cs typeface="Arial" panose="020B0604020202020204" pitchFamily="34" charset="0"/>
                        </a:rPr>
                        <a:t>3</a:t>
                      </a:r>
                    </a:p>
                  </a:txBody>
                  <a:tcPr marL="193395" marR="193395" marT="193395" marB="193395" anchor="ctr">
                    <a:lnL w="9525" cap="flat" cmpd="sng" algn="ctr">
                      <a:solidFill>
                        <a:srgbClr val="205139"/>
                      </a:solidFill>
                      <a:prstDash val="solid"/>
                      <a:round/>
                      <a:headEnd type="none" w="med" len="med"/>
                      <a:tailEnd type="none" w="med" len="med"/>
                    </a:lnL>
                    <a:lnR w="9525" cap="flat" cmpd="sng" algn="ctr">
                      <a:solidFill>
                        <a:srgbClr val="205739"/>
                      </a:solidFill>
                      <a:prstDash val="solid"/>
                      <a:round/>
                      <a:headEnd type="none" w="med" len="med"/>
                      <a:tailEnd type="none" w="med" len="med"/>
                    </a:lnR>
                    <a:lnT w="9525" cap="flat" cmpd="sng" algn="ctr">
                      <a:solidFill>
                        <a:srgbClr val="005139"/>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E9EEF5"/>
                    </a:solidFill>
                  </a:tcPr>
                </a:tc>
                <a:tc>
                  <a:txBody>
                    <a:bodyPr/>
                    <a:lstStyle/>
                    <a:p>
                      <a:pPr algn="ctr"/>
                      <a:r>
                        <a:rPr lang="en-US" sz="2000" b="1" dirty="0">
                          <a:solidFill>
                            <a:srgbClr val="2E2E2A"/>
                          </a:solidFill>
                          <a:effectLst/>
                          <a:latin typeface="Arial" panose="020B0604020202020204" pitchFamily="34" charset="0"/>
                          <a:cs typeface="Arial" panose="020B0604020202020204" pitchFamily="34" charset="0"/>
                        </a:rPr>
                        <a:t>6.8%</a:t>
                      </a:r>
                    </a:p>
                  </a:txBody>
                  <a:tcPr marL="193395" marR="193395" marT="193395" marB="193395" anchor="ctr">
                    <a:lnL w="9525" cap="flat" cmpd="sng" algn="ctr">
                      <a:solidFill>
                        <a:srgbClr val="205739"/>
                      </a:solidFill>
                      <a:prstDash val="solid"/>
                      <a:round/>
                      <a:headEnd type="none" w="med" len="med"/>
                      <a:tailEnd type="none" w="med" len="med"/>
                    </a:lnL>
                    <a:lnR w="9525" cap="flat" cmpd="sng" algn="ctr">
                      <a:solidFill>
                        <a:srgbClr val="205239"/>
                      </a:solidFill>
                      <a:prstDash val="solid"/>
                      <a:round/>
                      <a:headEnd type="none" w="med" len="med"/>
                      <a:tailEnd type="none" w="med" len="med"/>
                    </a:lnR>
                    <a:lnT w="9525" cap="flat" cmpd="sng" algn="ctr">
                      <a:solidFill>
                        <a:srgbClr val="205439"/>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E9EEF5"/>
                    </a:solidFill>
                  </a:tcPr>
                </a:tc>
                <a:extLst>
                  <a:ext uri="{0D108BD9-81ED-4DB2-BD59-A6C34878D82A}">
                    <a16:rowId xmlns:a16="http://schemas.microsoft.com/office/drawing/2014/main" val="1248028124"/>
                  </a:ext>
                </a:extLst>
              </a:tr>
              <a:tr h="764727">
                <a:tc>
                  <a:txBody>
                    <a:bodyPr/>
                    <a:lstStyle/>
                    <a:p>
                      <a:pPr algn="ctr"/>
                      <a:r>
                        <a:rPr lang="en-US" sz="2000" b="1" dirty="0">
                          <a:solidFill>
                            <a:srgbClr val="2E2E2A"/>
                          </a:solidFill>
                          <a:effectLst/>
                          <a:latin typeface="Arial" panose="020B0604020202020204" pitchFamily="34" charset="0"/>
                          <a:cs typeface="Arial" panose="020B0604020202020204" pitchFamily="34" charset="0"/>
                        </a:rPr>
                        <a:t>Gender Identity</a:t>
                      </a:r>
                    </a:p>
                  </a:txBody>
                  <a:tcPr marL="193395" marR="193395" marT="193395" marB="193395" anchor="ct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a:noFill/>
                    </a:lnB>
                    <a:solidFill>
                      <a:srgbClr val="FFFFFF"/>
                    </a:solidFill>
                  </a:tcPr>
                </a:tc>
                <a:tc>
                  <a:txBody>
                    <a:bodyPr/>
                    <a:lstStyle/>
                    <a:p>
                      <a:pPr algn="ctr"/>
                      <a:r>
                        <a:rPr lang="en-US" sz="2000" b="1">
                          <a:solidFill>
                            <a:srgbClr val="2E2E2A"/>
                          </a:solidFill>
                          <a:effectLst/>
                          <a:latin typeface="Arial" panose="020B0604020202020204" pitchFamily="34" charset="0"/>
                          <a:cs typeface="Arial" panose="020B0604020202020204" pitchFamily="34" charset="0"/>
                        </a:rPr>
                        <a:t>3</a:t>
                      </a:r>
                    </a:p>
                  </a:txBody>
                  <a:tcPr marL="193395" marR="193395" marT="193395" marB="193395" anchor="ct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a:noFill/>
                    </a:lnB>
                    <a:solidFill>
                      <a:srgbClr val="FFFFFF"/>
                    </a:solidFill>
                  </a:tcPr>
                </a:tc>
                <a:tc>
                  <a:txBody>
                    <a:bodyPr/>
                    <a:lstStyle/>
                    <a:p>
                      <a:pPr algn="ctr"/>
                      <a:r>
                        <a:rPr lang="en-US" sz="2000" b="1" dirty="0">
                          <a:solidFill>
                            <a:srgbClr val="2E2E2A"/>
                          </a:solidFill>
                          <a:effectLst/>
                          <a:latin typeface="Arial" panose="020B0604020202020204" pitchFamily="34" charset="0"/>
                          <a:cs typeface="Arial" panose="020B0604020202020204" pitchFamily="34" charset="0"/>
                        </a:rPr>
                        <a:t>6.8%</a:t>
                      </a:r>
                    </a:p>
                  </a:txBody>
                  <a:tcPr marL="193395" marR="193395" marT="193395" marB="193395" anchor="ct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a:noFill/>
                    </a:lnB>
                    <a:solidFill>
                      <a:srgbClr val="FFFFFF"/>
                    </a:solidFill>
                  </a:tcPr>
                </a:tc>
                <a:extLst>
                  <a:ext uri="{0D108BD9-81ED-4DB2-BD59-A6C34878D82A}">
                    <a16:rowId xmlns:a16="http://schemas.microsoft.com/office/drawing/2014/main" val="2162526716"/>
                  </a:ext>
                </a:extLst>
              </a:tr>
            </a:tbl>
          </a:graphicData>
        </a:graphic>
      </p:graphicFrame>
      <p:graphicFrame>
        <p:nvGraphicFramePr>
          <p:cNvPr id="25" name="Table 24">
            <a:extLst>
              <a:ext uri="{FF2B5EF4-FFF2-40B4-BE49-F238E27FC236}">
                <a16:creationId xmlns:a16="http://schemas.microsoft.com/office/drawing/2014/main" id="{2D443F49-60A1-BD32-56EE-E889802183AE}"/>
              </a:ext>
            </a:extLst>
          </p:cNvPr>
          <p:cNvGraphicFramePr>
            <a:graphicFrameLocks noGrp="1"/>
          </p:cNvGraphicFramePr>
          <p:nvPr>
            <p:extLst>
              <p:ext uri="{D42A27DB-BD31-4B8C-83A1-F6EECF244321}">
                <p14:modId xmlns:p14="http://schemas.microsoft.com/office/powerpoint/2010/main" val="1744489637"/>
              </p:ext>
            </p:extLst>
          </p:nvPr>
        </p:nvGraphicFramePr>
        <p:xfrm>
          <a:off x="10321209" y="800100"/>
          <a:ext cx="7357193" cy="3388278"/>
        </p:xfrm>
        <a:graphic>
          <a:graphicData uri="http://schemas.openxmlformats.org/drawingml/2006/table">
            <a:tbl>
              <a:tblPr/>
              <a:tblGrid>
                <a:gridCol w="3699591">
                  <a:extLst>
                    <a:ext uri="{9D8B030D-6E8A-4147-A177-3AD203B41FA5}">
                      <a16:colId xmlns:a16="http://schemas.microsoft.com/office/drawing/2014/main" val="1910155390"/>
                    </a:ext>
                  </a:extLst>
                </a:gridCol>
                <a:gridCol w="1676400">
                  <a:extLst>
                    <a:ext uri="{9D8B030D-6E8A-4147-A177-3AD203B41FA5}">
                      <a16:colId xmlns:a16="http://schemas.microsoft.com/office/drawing/2014/main" val="1941768831"/>
                    </a:ext>
                  </a:extLst>
                </a:gridCol>
                <a:gridCol w="1981202">
                  <a:extLst>
                    <a:ext uri="{9D8B030D-6E8A-4147-A177-3AD203B41FA5}">
                      <a16:colId xmlns:a16="http://schemas.microsoft.com/office/drawing/2014/main" val="3836853939"/>
                    </a:ext>
                  </a:extLst>
                </a:gridCol>
              </a:tblGrid>
              <a:tr h="1129426">
                <a:tc>
                  <a:txBody>
                    <a:bodyPr/>
                    <a:lstStyle/>
                    <a:p>
                      <a:pPr algn="ctr"/>
                      <a:r>
                        <a:rPr lang="en-US" sz="2000" b="1" dirty="0">
                          <a:solidFill>
                            <a:srgbClr val="2E2E2A"/>
                          </a:solidFill>
                          <a:effectLst/>
                          <a:latin typeface="Arial" panose="020B0604020202020204" pitchFamily="34" charset="0"/>
                          <a:cs typeface="Arial" panose="020B0604020202020204" pitchFamily="34" charset="0"/>
                        </a:rPr>
                        <a:t>Crimes Against Persons</a:t>
                      </a:r>
                    </a:p>
                  </a:txBody>
                  <a:tcPr marL="193395" marR="193395" marT="193395" marB="193395" anchor="ctr">
                    <a:lnL w="9525" cap="flat" cmpd="sng" algn="ctr">
                      <a:solidFill>
                        <a:srgbClr val="602C8D"/>
                      </a:solidFill>
                      <a:prstDash val="solid"/>
                      <a:round/>
                      <a:headEnd type="none" w="med" len="med"/>
                      <a:tailEnd type="none" w="med" len="med"/>
                    </a:lnL>
                    <a:lnR w="9525" cap="flat" cmpd="sng" algn="ctr">
                      <a:solidFill>
                        <a:srgbClr val="002A8D"/>
                      </a:solidFill>
                      <a:prstDash val="solid"/>
                      <a:round/>
                      <a:headEnd type="none" w="med" len="med"/>
                      <a:tailEnd type="none" w="med" len="med"/>
                    </a:lnR>
                    <a:lnT w="9525" cap="flat" cmpd="sng" algn="ctr">
                      <a:solidFill>
                        <a:srgbClr val="A02B8D"/>
                      </a:solidFill>
                      <a:prstDash val="solid"/>
                      <a:round/>
                      <a:headEnd type="none" w="med" len="med"/>
                      <a:tailEnd type="none" w="med" len="med"/>
                    </a:lnT>
                    <a:lnB w="9525" cap="flat" cmpd="sng" algn="ctr">
                      <a:solidFill>
                        <a:srgbClr val="20358D"/>
                      </a:solidFill>
                      <a:prstDash val="solid"/>
                      <a:round/>
                      <a:headEnd type="none" w="med" len="med"/>
                      <a:tailEnd type="none" w="med" len="med"/>
                    </a:lnB>
                    <a:solidFill>
                      <a:srgbClr val="E9EEF5"/>
                    </a:solidFill>
                  </a:tcPr>
                </a:tc>
                <a:tc>
                  <a:txBody>
                    <a:bodyPr/>
                    <a:lstStyle/>
                    <a:p>
                      <a:pPr algn="ctr"/>
                      <a:r>
                        <a:rPr lang="en-US" sz="2000" b="1" dirty="0">
                          <a:solidFill>
                            <a:srgbClr val="2E2E2A"/>
                          </a:solidFill>
                          <a:effectLst/>
                          <a:latin typeface="Arial" panose="020B0604020202020204" pitchFamily="34" charset="0"/>
                          <a:cs typeface="Arial" panose="020B0604020202020204" pitchFamily="34" charset="0"/>
                        </a:rPr>
                        <a:t>27</a:t>
                      </a:r>
                    </a:p>
                  </a:txBody>
                  <a:tcPr marL="193395" marR="193395" marT="193395" marB="193395" anchor="ctr">
                    <a:lnL w="9525" cap="flat" cmpd="sng" algn="ctr">
                      <a:solidFill>
                        <a:srgbClr val="002A8D"/>
                      </a:solidFill>
                      <a:prstDash val="solid"/>
                      <a:round/>
                      <a:headEnd type="none" w="med" len="med"/>
                      <a:tailEnd type="none" w="med" len="med"/>
                    </a:lnL>
                    <a:lnR w="9525" cap="flat" cmpd="sng" algn="ctr">
                      <a:solidFill>
                        <a:srgbClr val="20328D"/>
                      </a:solidFill>
                      <a:prstDash val="solid"/>
                      <a:round/>
                      <a:headEnd type="none" w="med" len="med"/>
                      <a:tailEnd type="none" w="med" len="med"/>
                    </a:lnR>
                    <a:lnT w="9525" cap="flat" cmpd="sng" algn="ctr">
                      <a:solidFill>
                        <a:srgbClr val="E0298D"/>
                      </a:solidFill>
                      <a:prstDash val="solid"/>
                      <a:round/>
                      <a:headEnd type="none" w="med" len="med"/>
                      <a:tailEnd type="none" w="med" len="med"/>
                    </a:lnT>
                    <a:lnB w="9525" cap="flat" cmpd="sng" algn="ctr">
                      <a:solidFill>
                        <a:srgbClr val="20358D"/>
                      </a:solidFill>
                      <a:prstDash val="solid"/>
                      <a:round/>
                      <a:headEnd type="none" w="med" len="med"/>
                      <a:tailEnd type="none" w="med" len="med"/>
                    </a:lnB>
                    <a:solidFill>
                      <a:srgbClr val="E9EEF5"/>
                    </a:solidFill>
                  </a:tcPr>
                </a:tc>
                <a:tc>
                  <a:txBody>
                    <a:bodyPr/>
                    <a:lstStyle/>
                    <a:p>
                      <a:pPr algn="ctr"/>
                      <a:r>
                        <a:rPr lang="en-US" sz="2000" b="1">
                          <a:solidFill>
                            <a:srgbClr val="2E2E2A"/>
                          </a:solidFill>
                          <a:effectLst/>
                          <a:latin typeface="Arial" panose="020B0604020202020204" pitchFamily="34" charset="0"/>
                          <a:cs typeface="Arial" panose="020B0604020202020204" pitchFamily="34" charset="0"/>
                        </a:rPr>
                        <a:t>56.3%</a:t>
                      </a:r>
                    </a:p>
                  </a:txBody>
                  <a:tcPr marL="193395" marR="193395" marT="193395" marB="193395" anchor="ctr">
                    <a:lnL w="9525" cap="flat" cmpd="sng" algn="ctr">
                      <a:solidFill>
                        <a:srgbClr val="20328D"/>
                      </a:solidFill>
                      <a:prstDash val="solid"/>
                      <a:round/>
                      <a:headEnd type="none" w="med" len="med"/>
                      <a:tailEnd type="none" w="med" len="med"/>
                    </a:lnL>
                    <a:lnR w="9525" cap="flat" cmpd="sng" algn="ctr">
                      <a:solidFill>
                        <a:srgbClr val="C0388D"/>
                      </a:solidFill>
                      <a:prstDash val="solid"/>
                      <a:round/>
                      <a:headEnd type="none" w="med" len="med"/>
                      <a:tailEnd type="none" w="med" len="med"/>
                    </a:lnR>
                    <a:lnT w="9525" cap="flat" cmpd="sng" algn="ctr">
                      <a:solidFill>
                        <a:srgbClr val="00398D"/>
                      </a:solidFill>
                      <a:prstDash val="solid"/>
                      <a:round/>
                      <a:headEnd type="none" w="med" len="med"/>
                      <a:tailEnd type="none" w="med" len="med"/>
                    </a:lnT>
                    <a:lnB w="9525" cap="flat" cmpd="sng" algn="ctr">
                      <a:solidFill>
                        <a:srgbClr val="20358D"/>
                      </a:solidFill>
                      <a:prstDash val="solid"/>
                      <a:round/>
                      <a:headEnd type="none" w="med" len="med"/>
                      <a:tailEnd type="none" w="med" len="med"/>
                    </a:lnB>
                    <a:solidFill>
                      <a:srgbClr val="E9EEF5"/>
                    </a:solidFill>
                  </a:tcPr>
                </a:tc>
                <a:extLst>
                  <a:ext uri="{0D108BD9-81ED-4DB2-BD59-A6C34878D82A}">
                    <a16:rowId xmlns:a16="http://schemas.microsoft.com/office/drawing/2014/main" val="1116666786"/>
                  </a:ext>
                </a:extLst>
              </a:tr>
              <a:tr h="1129426">
                <a:tc>
                  <a:txBody>
                    <a:bodyPr/>
                    <a:lstStyle/>
                    <a:p>
                      <a:pPr algn="ctr"/>
                      <a:r>
                        <a:rPr lang="en-US" sz="2000" b="1" dirty="0">
                          <a:solidFill>
                            <a:srgbClr val="2E2E2A"/>
                          </a:solidFill>
                          <a:effectLst/>
                          <a:latin typeface="Arial" panose="020B0604020202020204" pitchFamily="34" charset="0"/>
                          <a:cs typeface="Arial" panose="020B0604020202020204" pitchFamily="34" charset="0"/>
                        </a:rPr>
                        <a:t>Crimes Against Property</a:t>
                      </a:r>
                    </a:p>
                  </a:txBody>
                  <a:tcPr marL="193395" marR="193395" marT="193395" marB="193395" anchor="ctr">
                    <a:lnL w="9525" cap="flat" cmpd="sng" algn="ctr">
                      <a:solidFill>
                        <a:srgbClr val="E0338D"/>
                      </a:solidFill>
                      <a:prstDash val="solid"/>
                      <a:round/>
                      <a:headEnd type="none" w="med" len="med"/>
                      <a:tailEnd type="none" w="med" len="med"/>
                    </a:lnL>
                    <a:lnR w="9525" cap="flat" cmpd="sng" algn="ctr">
                      <a:solidFill>
                        <a:srgbClr val="00368D"/>
                      </a:solidFill>
                      <a:prstDash val="solid"/>
                      <a:round/>
                      <a:headEnd type="none" w="med" len="med"/>
                      <a:tailEnd type="none" w="med" len="med"/>
                    </a:lnR>
                    <a:lnT w="9525" cap="flat" cmpd="sng" algn="ctr">
                      <a:solidFill>
                        <a:srgbClr val="20358D"/>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FFFFFF"/>
                    </a:solidFill>
                  </a:tcPr>
                </a:tc>
                <a:tc>
                  <a:txBody>
                    <a:bodyPr/>
                    <a:lstStyle/>
                    <a:p>
                      <a:pPr algn="ctr"/>
                      <a:r>
                        <a:rPr lang="en-US" sz="2000" b="1" dirty="0">
                          <a:solidFill>
                            <a:srgbClr val="2E2E2A"/>
                          </a:solidFill>
                          <a:effectLst/>
                          <a:latin typeface="Arial" panose="020B0604020202020204" pitchFamily="34" charset="0"/>
                          <a:cs typeface="Arial" panose="020B0604020202020204" pitchFamily="34" charset="0"/>
                        </a:rPr>
                        <a:t>20</a:t>
                      </a:r>
                    </a:p>
                  </a:txBody>
                  <a:tcPr marL="193395" marR="193395" marT="193395" marB="193395" anchor="ctr">
                    <a:lnL w="9525" cap="flat" cmpd="sng" algn="ctr">
                      <a:solidFill>
                        <a:srgbClr val="00368D"/>
                      </a:solidFill>
                      <a:prstDash val="solid"/>
                      <a:round/>
                      <a:headEnd type="none" w="med" len="med"/>
                      <a:tailEnd type="none" w="med" len="med"/>
                    </a:lnL>
                    <a:lnR w="9525" cap="flat" cmpd="sng" algn="ctr">
                      <a:solidFill>
                        <a:srgbClr val="603F8D"/>
                      </a:solidFill>
                      <a:prstDash val="solid"/>
                      <a:round/>
                      <a:headEnd type="none" w="med" len="med"/>
                      <a:tailEnd type="none" w="med" len="med"/>
                    </a:lnR>
                    <a:lnT w="9525" cap="flat" cmpd="sng" algn="ctr">
                      <a:solidFill>
                        <a:srgbClr val="20358D"/>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FFFFFF"/>
                    </a:solidFill>
                  </a:tcPr>
                </a:tc>
                <a:tc>
                  <a:txBody>
                    <a:bodyPr/>
                    <a:lstStyle/>
                    <a:p>
                      <a:pPr algn="ctr"/>
                      <a:r>
                        <a:rPr lang="en-US" sz="2000" b="1" dirty="0">
                          <a:solidFill>
                            <a:srgbClr val="2E2E2A"/>
                          </a:solidFill>
                          <a:effectLst/>
                          <a:latin typeface="Arial" panose="020B0604020202020204" pitchFamily="34" charset="0"/>
                          <a:cs typeface="Arial" panose="020B0604020202020204" pitchFamily="34" charset="0"/>
                        </a:rPr>
                        <a:t>41.7%</a:t>
                      </a:r>
                    </a:p>
                  </a:txBody>
                  <a:tcPr marL="193395" marR="193395" marT="193395" marB="193395" anchor="ctr">
                    <a:lnL w="9525" cap="flat" cmpd="sng" algn="ctr">
                      <a:solidFill>
                        <a:srgbClr val="603F8D"/>
                      </a:solidFill>
                      <a:prstDash val="solid"/>
                      <a:round/>
                      <a:headEnd type="none" w="med" len="med"/>
                      <a:tailEnd type="none" w="med" len="med"/>
                    </a:lnL>
                    <a:lnR w="9525" cap="flat" cmpd="sng" algn="ctr">
                      <a:solidFill>
                        <a:srgbClr val="803B8D"/>
                      </a:solidFill>
                      <a:prstDash val="solid"/>
                      <a:round/>
                      <a:headEnd type="none" w="med" len="med"/>
                      <a:tailEnd type="none" w="med" len="med"/>
                    </a:lnR>
                    <a:lnT w="9525" cap="flat" cmpd="sng" algn="ctr">
                      <a:solidFill>
                        <a:srgbClr val="20358D"/>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FFFFFF"/>
                    </a:solidFill>
                  </a:tcPr>
                </a:tc>
                <a:extLst>
                  <a:ext uri="{0D108BD9-81ED-4DB2-BD59-A6C34878D82A}">
                    <a16:rowId xmlns:a16="http://schemas.microsoft.com/office/drawing/2014/main" val="1619635369"/>
                  </a:ext>
                </a:extLst>
              </a:tr>
              <a:tr h="1129426">
                <a:tc>
                  <a:txBody>
                    <a:bodyPr/>
                    <a:lstStyle/>
                    <a:p>
                      <a:pPr algn="ctr"/>
                      <a:r>
                        <a:rPr lang="en-US" sz="2000" b="1" dirty="0">
                          <a:solidFill>
                            <a:srgbClr val="2E2E2A"/>
                          </a:solidFill>
                          <a:effectLst/>
                          <a:latin typeface="Arial" panose="020B0604020202020204" pitchFamily="34" charset="0"/>
                          <a:cs typeface="Arial" panose="020B0604020202020204" pitchFamily="34" charset="0"/>
                        </a:rPr>
                        <a:t>Crimes Against Society</a:t>
                      </a:r>
                    </a:p>
                  </a:txBody>
                  <a:tcPr marL="193395" marR="193395" marT="193395" marB="193395" anchor="ct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a:noFill/>
                    </a:lnB>
                    <a:solidFill>
                      <a:srgbClr val="E9EEF5"/>
                    </a:solidFill>
                  </a:tcPr>
                </a:tc>
                <a:tc>
                  <a:txBody>
                    <a:bodyPr/>
                    <a:lstStyle/>
                    <a:p>
                      <a:pPr algn="ctr"/>
                      <a:r>
                        <a:rPr lang="en-US" sz="2000" b="1" dirty="0">
                          <a:solidFill>
                            <a:srgbClr val="2E2E2A"/>
                          </a:solidFill>
                          <a:effectLst/>
                          <a:latin typeface="Arial" panose="020B0604020202020204" pitchFamily="34" charset="0"/>
                          <a:cs typeface="Arial" panose="020B0604020202020204" pitchFamily="34" charset="0"/>
                        </a:rPr>
                        <a:t>1</a:t>
                      </a:r>
                    </a:p>
                  </a:txBody>
                  <a:tcPr marL="193395" marR="193395" marT="193395" marB="193395" anchor="ct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a:noFill/>
                    </a:lnB>
                    <a:solidFill>
                      <a:srgbClr val="E9EEF5"/>
                    </a:solidFill>
                  </a:tcPr>
                </a:tc>
                <a:tc>
                  <a:txBody>
                    <a:bodyPr/>
                    <a:lstStyle/>
                    <a:p>
                      <a:pPr algn="ctr"/>
                      <a:r>
                        <a:rPr lang="en-US" sz="2000" b="1" dirty="0">
                          <a:solidFill>
                            <a:srgbClr val="2E2E2A"/>
                          </a:solidFill>
                          <a:effectLst/>
                          <a:latin typeface="Arial" panose="020B0604020202020204" pitchFamily="34" charset="0"/>
                          <a:cs typeface="Arial" panose="020B0604020202020204" pitchFamily="34" charset="0"/>
                        </a:rPr>
                        <a:t>2.0%</a:t>
                      </a:r>
                    </a:p>
                  </a:txBody>
                  <a:tcPr marL="193395" marR="193395" marT="193395" marB="193395" anchor="ct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a:noFill/>
                    </a:lnB>
                    <a:solidFill>
                      <a:srgbClr val="E9EEF5"/>
                    </a:solidFill>
                  </a:tcPr>
                </a:tc>
                <a:extLst>
                  <a:ext uri="{0D108BD9-81ED-4DB2-BD59-A6C34878D82A}">
                    <a16:rowId xmlns:a16="http://schemas.microsoft.com/office/drawing/2014/main" val="3571651537"/>
                  </a:ext>
                </a:extLst>
              </a:tr>
            </a:tbl>
          </a:graphicData>
        </a:graphic>
      </p:graphicFrame>
      <p:sp>
        <p:nvSpPr>
          <p:cNvPr id="26" name="Rectangle 3">
            <a:extLst>
              <a:ext uri="{FF2B5EF4-FFF2-40B4-BE49-F238E27FC236}">
                <a16:creationId xmlns:a16="http://schemas.microsoft.com/office/drawing/2014/main" id="{81761751-7284-F6C2-5E7A-D67DACC0EE98}"/>
              </a:ext>
            </a:extLst>
          </p:cNvPr>
          <p:cNvSpPr>
            <a:spLocks noChangeArrowheads="1"/>
          </p:cNvSpPr>
          <p:nvPr/>
        </p:nvSpPr>
        <p:spPr bwMode="auto">
          <a:xfrm>
            <a:off x="11277600" y="2640172"/>
            <a:ext cx="18288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800" b="0" i="0" u="none" strike="noStrike" cap="none" normalizeH="0" baseline="0">
                <a:ln>
                  <a:noFill/>
                </a:ln>
                <a:solidFill>
                  <a:schemeClr val="tx1"/>
                </a:solidFill>
                <a:effectLst/>
                <a:latin typeface="Arial" panose="020B0604020202020204" pitchFamily="34" charset="0"/>
              </a:rPr>
            </a:b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28" name="TextBox 27">
            <a:extLst>
              <a:ext uri="{FF2B5EF4-FFF2-40B4-BE49-F238E27FC236}">
                <a16:creationId xmlns:a16="http://schemas.microsoft.com/office/drawing/2014/main" id="{BE6C9592-2A26-56FE-8615-31A1DF43232C}"/>
              </a:ext>
            </a:extLst>
          </p:cNvPr>
          <p:cNvSpPr txBox="1"/>
          <p:nvPr/>
        </p:nvSpPr>
        <p:spPr>
          <a:xfrm>
            <a:off x="10321208" y="4224635"/>
            <a:ext cx="7357193" cy="461665"/>
          </a:xfrm>
          <a:prstGeom prst="rect">
            <a:avLst/>
          </a:prstGeom>
          <a:noFill/>
        </p:spPr>
        <p:txBody>
          <a:bodyPr wrap="square">
            <a:spAutoFit/>
          </a:bodyPr>
          <a:lstStyle/>
          <a:p>
            <a:pPr algn="ctr"/>
            <a:r>
              <a:rPr lang="en-US" sz="2400" b="1" i="0" dirty="0">
                <a:solidFill>
                  <a:schemeClr val="bg1"/>
                </a:solidFill>
                <a:effectLst/>
                <a:latin typeface="Arial" panose="020B0604020202020204" pitchFamily="34" charset="0"/>
                <a:cs typeface="Arial" panose="020B0604020202020204" pitchFamily="34" charset="0"/>
              </a:rPr>
              <a:t>Bias Motivation Categories</a:t>
            </a:r>
          </a:p>
        </p:txBody>
      </p:sp>
      <p:sp>
        <p:nvSpPr>
          <p:cNvPr id="30" name="TextBox 29">
            <a:extLst>
              <a:ext uri="{FF2B5EF4-FFF2-40B4-BE49-F238E27FC236}">
                <a16:creationId xmlns:a16="http://schemas.microsoft.com/office/drawing/2014/main" id="{2541957F-547B-16D9-D59B-77CD7554D0B2}"/>
              </a:ext>
            </a:extLst>
          </p:cNvPr>
          <p:cNvSpPr txBox="1"/>
          <p:nvPr/>
        </p:nvSpPr>
        <p:spPr>
          <a:xfrm>
            <a:off x="10321208" y="342900"/>
            <a:ext cx="7357193" cy="461665"/>
          </a:xfrm>
          <a:prstGeom prst="rect">
            <a:avLst/>
          </a:prstGeom>
          <a:noFill/>
        </p:spPr>
        <p:txBody>
          <a:bodyPr wrap="square">
            <a:spAutoFit/>
          </a:bodyPr>
          <a:lstStyle/>
          <a:p>
            <a:pPr algn="ctr"/>
            <a:r>
              <a:rPr lang="en-US" sz="2400" b="1" i="0" dirty="0">
                <a:solidFill>
                  <a:schemeClr val="bg1"/>
                </a:solidFill>
                <a:effectLst/>
                <a:latin typeface="Arial" panose="020B0604020202020204" pitchFamily="34" charset="0"/>
                <a:cs typeface="Arial" panose="020B0604020202020204" pitchFamily="34" charset="0"/>
              </a:rPr>
              <a:t>Types of Crime</a:t>
            </a:r>
          </a:p>
        </p:txBody>
      </p:sp>
      <p:sp>
        <p:nvSpPr>
          <p:cNvPr id="32" name="TextBox 31">
            <a:extLst>
              <a:ext uri="{FF2B5EF4-FFF2-40B4-BE49-F238E27FC236}">
                <a16:creationId xmlns:a16="http://schemas.microsoft.com/office/drawing/2014/main" id="{19868D71-875E-436C-E8E2-6A3FEB17B5FC}"/>
              </a:ext>
            </a:extLst>
          </p:cNvPr>
          <p:cNvSpPr txBox="1"/>
          <p:nvPr/>
        </p:nvSpPr>
        <p:spPr>
          <a:xfrm>
            <a:off x="609600" y="8806985"/>
            <a:ext cx="8382000" cy="1477328"/>
          </a:xfrm>
          <a:prstGeom prst="rect">
            <a:avLst/>
          </a:prstGeom>
          <a:noFill/>
        </p:spPr>
        <p:txBody>
          <a:bodyPr wrap="square">
            <a:spAutoFit/>
          </a:bodyPr>
          <a:lstStyle/>
          <a:p>
            <a:r>
              <a:rPr lang="en-US" b="0" i="0" dirty="0">
                <a:solidFill>
                  <a:schemeClr val="bg1"/>
                </a:solidFill>
                <a:effectLst/>
                <a:latin typeface="Arial" panose="020B0604020202020204" pitchFamily="34" charset="0"/>
                <a:cs typeface="Arial" panose="020B0604020202020204" pitchFamily="34" charset="0"/>
              </a:rPr>
              <a:t>*2021 was the first year that the annual hate crimes statistics were reported entirely through the National Incident-Based Reporting System (NIBRS).  As a result of the shift to NIBRS-only data collection, law enforcement agency participation in submitting all crime statistics, including hate crimes, fell significantly from 2020 to 2021.  </a:t>
            </a:r>
            <a:endParaRPr lang="en-US" dirty="0">
              <a:solidFill>
                <a:schemeClr val="bg1"/>
              </a:solidFill>
              <a:latin typeface="Arial" panose="020B0604020202020204" pitchFamily="34" charset="0"/>
              <a:cs typeface="Arial" panose="020B0604020202020204" pitchFamily="34" charset="0"/>
            </a:endParaRPr>
          </a:p>
        </p:txBody>
      </p:sp>
    </p:spTree>
    <p:custDataLst>
      <p:tags r:id="rId1"/>
    </p:custDataLst>
    <p:extLst>
      <p:ext uri="{BB962C8B-B14F-4D97-AF65-F5344CB8AC3E}">
        <p14:creationId xmlns:p14="http://schemas.microsoft.com/office/powerpoint/2010/main" val="3347036554"/>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bg>
      <p:bgPr>
        <a:solidFill>
          <a:srgbClr val="EAE3D6"/>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AE9DFCFD-7CF8-FCAC-7B24-2031D7B1CDEE}"/>
              </a:ext>
            </a:extLst>
          </p:cNvPr>
          <p:cNvPicPr>
            <a:picLocks noChangeAspect="1"/>
          </p:cNvPicPr>
          <p:nvPr/>
        </p:nvPicPr>
        <p:blipFill>
          <a:blip r:embed="rId4"/>
          <a:srcRect l="1416" t="365"/>
          <a:stretch>
            <a:fillRect/>
          </a:stretch>
        </p:blipFill>
        <p:spPr>
          <a:xfrm>
            <a:off x="2514600" y="102277"/>
            <a:ext cx="13405435" cy="9994223"/>
          </a:xfrm>
          <a:prstGeom prst="rect">
            <a:avLst/>
          </a:prstGeom>
        </p:spPr>
      </p:pic>
    </p:spTree>
    <p:custDataLst>
      <p:tags r:id="rId1"/>
    </p:custDataLst>
    <p:extLst>
      <p:ext uri="{BB962C8B-B14F-4D97-AF65-F5344CB8AC3E}">
        <p14:creationId xmlns:p14="http://schemas.microsoft.com/office/powerpoint/2010/main" val="1944237712"/>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bg>
      <p:bgPr>
        <a:solidFill>
          <a:srgbClr val="8F806E"/>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BA8BAF4-1DA9-DFDD-ECA0-80EDCC7A0E06}"/>
              </a:ext>
            </a:extLst>
          </p:cNvPr>
          <p:cNvPicPr>
            <a:picLocks noChangeAspect="1"/>
          </p:cNvPicPr>
          <p:nvPr/>
        </p:nvPicPr>
        <p:blipFill>
          <a:blip r:embed="rId4"/>
          <a:stretch>
            <a:fillRect/>
          </a:stretch>
        </p:blipFill>
        <p:spPr>
          <a:xfrm>
            <a:off x="2438400" y="107951"/>
            <a:ext cx="13411200" cy="9529642"/>
          </a:xfrm>
          <a:prstGeom prst="rect">
            <a:avLst/>
          </a:prstGeom>
        </p:spPr>
      </p:pic>
      <p:sp>
        <p:nvSpPr>
          <p:cNvPr id="11" name="TextBox 10">
            <a:extLst>
              <a:ext uri="{FF2B5EF4-FFF2-40B4-BE49-F238E27FC236}">
                <a16:creationId xmlns:a16="http://schemas.microsoft.com/office/drawing/2014/main" id="{AC5F3D25-2A96-6524-6523-8C5A11458021}"/>
              </a:ext>
            </a:extLst>
          </p:cNvPr>
          <p:cNvSpPr txBox="1"/>
          <p:nvPr/>
        </p:nvSpPr>
        <p:spPr>
          <a:xfrm>
            <a:off x="2438400" y="9652247"/>
            <a:ext cx="13411200" cy="369332"/>
          </a:xfrm>
          <a:prstGeom prst="rect">
            <a:avLst/>
          </a:prstGeom>
          <a:noFill/>
        </p:spPr>
        <p:txBody>
          <a:bodyPr wrap="square">
            <a:spAutoFit/>
          </a:bodyPr>
          <a:lstStyle/>
          <a:p>
            <a:r>
              <a:rPr lang="en-US" dirty="0">
                <a:solidFill>
                  <a:schemeClr val="bg1"/>
                </a:solidFill>
                <a:latin typeface="Arial" panose="020B0604020202020204" pitchFamily="34" charset="0"/>
                <a:cs typeface="Arial" panose="020B0604020202020204" pitchFamily="34" charset="0"/>
              </a:rPr>
              <a:t>State-by-State Hate Crime Laws, Bureau of Justice Statistics (.gov), https://bjs.ojp.gov › files › files › media › document PDF</a:t>
            </a:r>
          </a:p>
        </p:txBody>
      </p:sp>
    </p:spTree>
    <p:custDataLst>
      <p:tags r:id="rId1"/>
    </p:custDataLst>
    <p:extLst>
      <p:ext uri="{BB962C8B-B14F-4D97-AF65-F5344CB8AC3E}">
        <p14:creationId xmlns:p14="http://schemas.microsoft.com/office/powerpoint/2010/main" val="586919903"/>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bg>
      <p:bgPr>
        <a:solidFill>
          <a:srgbClr val="314964"/>
        </a:solidFill>
        <a:effectLst/>
      </p:bgPr>
    </p:bg>
    <p:spTree>
      <p:nvGrpSpPr>
        <p:cNvPr id="1" name="">
          <a:extLst>
            <a:ext uri="{FF2B5EF4-FFF2-40B4-BE49-F238E27FC236}">
              <a16:creationId xmlns:a16="http://schemas.microsoft.com/office/drawing/2014/main" id="{56E9942F-1E86-B8FC-5C1A-6922BA1E3CF0}"/>
            </a:ext>
          </a:extLst>
        </p:cNvPr>
        <p:cNvGrpSpPr/>
        <p:nvPr/>
      </p:nvGrpSpPr>
      <p:grpSpPr>
        <a:xfrm>
          <a:off x="0" y="0"/>
          <a:ext cx="0" cy="0"/>
          <a:chOff x="0" y="0"/>
          <a:chExt cx="0" cy="0"/>
        </a:xfrm>
      </p:grpSpPr>
      <p:pic>
        <p:nvPicPr>
          <p:cNvPr id="16" name="Picture 15">
            <a:extLst>
              <a:ext uri="{FF2B5EF4-FFF2-40B4-BE49-F238E27FC236}">
                <a16:creationId xmlns:a16="http://schemas.microsoft.com/office/drawing/2014/main" id="{BFA8BACD-48BB-1C51-065E-896E41C8D90A}"/>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0" y="2657003"/>
            <a:ext cx="9317825" cy="5241276"/>
          </a:xfrm>
          <a:prstGeom prst="rect">
            <a:avLst/>
          </a:prstGeom>
        </p:spPr>
      </p:pic>
      <p:sp>
        <p:nvSpPr>
          <p:cNvPr id="7" name="TextBox 6">
            <a:extLst>
              <a:ext uri="{FF2B5EF4-FFF2-40B4-BE49-F238E27FC236}">
                <a16:creationId xmlns:a16="http://schemas.microsoft.com/office/drawing/2014/main" id="{47A1F27D-2833-A8A5-A68F-F8236D7C600D}"/>
              </a:ext>
            </a:extLst>
          </p:cNvPr>
          <p:cNvSpPr txBox="1"/>
          <p:nvPr/>
        </p:nvSpPr>
        <p:spPr>
          <a:xfrm>
            <a:off x="547484" y="8106984"/>
            <a:ext cx="9144000" cy="1077218"/>
          </a:xfrm>
          <a:prstGeom prst="rect">
            <a:avLst/>
          </a:prstGeom>
          <a:noFill/>
        </p:spPr>
        <p:txBody>
          <a:bodyPr wrap="square">
            <a:spAutoFit/>
          </a:bodyPr>
          <a:lstStyle/>
          <a:p>
            <a:r>
              <a:rPr lang="en-US" sz="3200" dirty="0">
                <a:solidFill>
                  <a:schemeClr val="bg1"/>
                </a:solidFill>
                <a:latin typeface="Arial" panose="020B0604020202020204" pitchFamily="34" charset="0"/>
                <a:cs typeface="Arial" panose="020B0604020202020204" pitchFamily="34" charset="0"/>
              </a:rPr>
              <a:t>Multiple agencies investigated a possible hate crime against a UNM student.</a:t>
            </a:r>
          </a:p>
        </p:txBody>
      </p:sp>
      <p:sp>
        <p:nvSpPr>
          <p:cNvPr id="9" name="TextBox 8">
            <a:extLst>
              <a:ext uri="{FF2B5EF4-FFF2-40B4-BE49-F238E27FC236}">
                <a16:creationId xmlns:a16="http://schemas.microsoft.com/office/drawing/2014/main" id="{44DC1BAC-852F-4D7D-8DB1-DD3C1EDFDE7D}"/>
              </a:ext>
            </a:extLst>
          </p:cNvPr>
          <p:cNvSpPr txBox="1"/>
          <p:nvPr/>
        </p:nvSpPr>
        <p:spPr>
          <a:xfrm>
            <a:off x="10359570" y="1638300"/>
            <a:ext cx="7699829" cy="8217634"/>
          </a:xfrm>
          <a:prstGeom prst="rect">
            <a:avLst/>
          </a:prstGeom>
          <a:noFill/>
        </p:spPr>
        <p:txBody>
          <a:bodyPr wrap="square">
            <a:spAutoFit/>
          </a:bodyPr>
          <a:lstStyle/>
          <a:p>
            <a:r>
              <a:rPr lang="en-US" sz="2200" dirty="0">
                <a:solidFill>
                  <a:schemeClr val="bg1"/>
                </a:solidFill>
                <a:latin typeface="Arial" panose="020B0604020202020204" pitchFamily="34" charset="0"/>
                <a:cs typeface="Arial" panose="020B0604020202020204" pitchFamily="34" charset="0"/>
              </a:rPr>
              <a:t>May 18, 2021 - A University of New Mexico student said he was beaten so badly he had to be hospitalized, all because he is Jewish. Now, the Albuquerque Police Department, the District Attorney’s Office, and the FBI are involved. The DA’s Office said they are extremely concerned about the possibility that this was motivated by anti-Semitism.</a:t>
            </a:r>
          </a:p>
          <a:p>
            <a:endParaRPr lang="en-US" sz="2200" dirty="0">
              <a:solidFill>
                <a:schemeClr val="bg1"/>
              </a:solidFill>
              <a:latin typeface="Arial" panose="020B0604020202020204" pitchFamily="34" charset="0"/>
              <a:cs typeface="Arial" panose="020B0604020202020204" pitchFamily="34" charset="0"/>
            </a:endParaRPr>
          </a:p>
          <a:p>
            <a:r>
              <a:rPr lang="en-US" sz="2200" dirty="0">
                <a:solidFill>
                  <a:schemeClr val="bg1"/>
                </a:solidFill>
                <a:latin typeface="Arial" panose="020B0604020202020204" pitchFamily="34" charset="0"/>
                <a:cs typeface="Arial" panose="020B0604020202020204" pitchFamily="34" charset="0"/>
              </a:rPr>
              <a:t>A UNM student said he was attacked, punched, and kicked at a party at an apartment at The View, formerly known as The Cottages, Friday night. According to the incident report, it is believed to be motivated by hate. Roni </a:t>
            </a:r>
            <a:r>
              <a:rPr lang="en-US" sz="2200" dirty="0" err="1">
                <a:solidFill>
                  <a:schemeClr val="bg1"/>
                </a:solidFill>
                <a:latin typeface="Arial" panose="020B0604020202020204" pitchFamily="34" charset="0"/>
                <a:cs typeface="Arial" panose="020B0604020202020204" pitchFamily="34" charset="0"/>
              </a:rPr>
              <a:t>Saponar</a:t>
            </a:r>
            <a:r>
              <a:rPr lang="en-US" sz="2200" dirty="0">
                <a:solidFill>
                  <a:schemeClr val="bg1"/>
                </a:solidFill>
                <a:latin typeface="Arial" panose="020B0604020202020204" pitchFamily="34" charset="0"/>
                <a:cs typeface="Arial" panose="020B0604020202020204" pitchFamily="34" charset="0"/>
              </a:rPr>
              <a:t> said he was wearing a shirt that said “JUST JEW IT” that night; He said he is Jewish. The report stated that </a:t>
            </a:r>
            <a:r>
              <a:rPr lang="en-US" sz="2200" dirty="0" err="1">
                <a:solidFill>
                  <a:schemeClr val="bg1"/>
                </a:solidFill>
                <a:latin typeface="Arial" panose="020B0604020202020204" pitchFamily="34" charset="0"/>
                <a:cs typeface="Arial" panose="020B0604020202020204" pitchFamily="34" charset="0"/>
              </a:rPr>
              <a:t>Saponar</a:t>
            </a:r>
            <a:r>
              <a:rPr lang="en-US" sz="2200" dirty="0">
                <a:solidFill>
                  <a:schemeClr val="bg1"/>
                </a:solidFill>
                <a:latin typeface="Arial" panose="020B0604020202020204" pitchFamily="34" charset="0"/>
                <a:cs typeface="Arial" panose="020B0604020202020204" pitchFamily="34" charset="0"/>
              </a:rPr>
              <a:t> began walking to the restroom before being pushed and hit from behind. Approximately six males began punching and kicking him while using several anti-Semitic slurs according to the report.</a:t>
            </a:r>
          </a:p>
          <a:p>
            <a:endParaRPr lang="en-US" sz="2200" dirty="0">
              <a:solidFill>
                <a:schemeClr val="bg1"/>
              </a:solidFill>
              <a:latin typeface="Arial" panose="020B0604020202020204" pitchFamily="34" charset="0"/>
              <a:cs typeface="Arial" panose="020B0604020202020204" pitchFamily="34" charset="0"/>
            </a:endParaRPr>
          </a:p>
          <a:p>
            <a:r>
              <a:rPr lang="en-US" sz="2200" dirty="0">
                <a:solidFill>
                  <a:schemeClr val="bg1"/>
                </a:solidFill>
                <a:latin typeface="Arial" panose="020B0604020202020204" pitchFamily="34" charset="0"/>
                <a:cs typeface="Arial" panose="020B0604020202020204" pitchFamily="34" charset="0"/>
              </a:rPr>
              <a:t>The report also said that </a:t>
            </a:r>
            <a:r>
              <a:rPr lang="en-US" sz="2200" dirty="0" err="1">
                <a:solidFill>
                  <a:schemeClr val="bg1"/>
                </a:solidFill>
                <a:latin typeface="Arial" panose="020B0604020202020204" pitchFamily="34" charset="0"/>
                <a:cs typeface="Arial" panose="020B0604020202020204" pitchFamily="34" charset="0"/>
              </a:rPr>
              <a:t>Saponar</a:t>
            </a:r>
            <a:r>
              <a:rPr lang="en-US" sz="2200" dirty="0">
                <a:solidFill>
                  <a:schemeClr val="bg1"/>
                </a:solidFill>
                <a:latin typeface="Arial" panose="020B0604020202020204" pitchFamily="34" charset="0"/>
                <a:cs typeface="Arial" panose="020B0604020202020204" pitchFamily="34" charset="0"/>
              </a:rPr>
              <a:t> is Israeli and was informed by a friend that the males who battered him were Palestinian and took issue with his religious beliefs. The Anti-Defamation League, an organization that aims to stop anti-Semitism, has been in touch with </a:t>
            </a:r>
            <a:r>
              <a:rPr lang="en-US" sz="2200" dirty="0" err="1">
                <a:solidFill>
                  <a:schemeClr val="bg1"/>
                </a:solidFill>
                <a:latin typeface="Arial" panose="020B0604020202020204" pitchFamily="34" charset="0"/>
                <a:cs typeface="Arial" panose="020B0604020202020204" pitchFamily="34" charset="0"/>
              </a:rPr>
              <a:t>Saponar</a:t>
            </a:r>
            <a:r>
              <a:rPr lang="en-US" sz="2200" dirty="0">
                <a:solidFill>
                  <a:schemeClr val="bg1"/>
                </a:solidFill>
                <a:latin typeface="Arial" panose="020B0604020202020204" pitchFamily="34" charset="0"/>
                <a:cs typeface="Arial" panose="020B0604020202020204" pitchFamily="34" charset="0"/>
              </a:rPr>
              <a:t> and his family.</a:t>
            </a:r>
          </a:p>
        </p:txBody>
      </p:sp>
      <p:sp>
        <p:nvSpPr>
          <p:cNvPr id="8" name="TextBox 7">
            <a:extLst>
              <a:ext uri="{FF2B5EF4-FFF2-40B4-BE49-F238E27FC236}">
                <a16:creationId xmlns:a16="http://schemas.microsoft.com/office/drawing/2014/main" id="{C3C1DC68-3462-85AF-A769-D83DB99D3387}"/>
              </a:ext>
            </a:extLst>
          </p:cNvPr>
          <p:cNvSpPr txBox="1"/>
          <p:nvPr/>
        </p:nvSpPr>
        <p:spPr>
          <a:xfrm>
            <a:off x="566534" y="772241"/>
            <a:ext cx="10177666" cy="1094659"/>
          </a:xfrm>
          <a:prstGeom prst="rect">
            <a:avLst/>
          </a:prstGeom>
          <a:noFill/>
        </p:spPr>
        <p:txBody>
          <a:bodyPr wrap="square">
            <a:spAutoFit/>
          </a:bodyPr>
          <a:lstStyle/>
          <a:p>
            <a:pPr marL="0" marR="0" lvl="0" indent="0" algn="l" defTabSz="914400" rtl="0" eaLnBrk="1" fontAlgn="auto" latinLnBrk="0" hangingPunct="1">
              <a:lnSpc>
                <a:spcPts val="8640"/>
              </a:lnSpc>
              <a:spcBef>
                <a:spcPts val="0"/>
              </a:spcBef>
              <a:spcAft>
                <a:spcPts val="0"/>
              </a:spcAft>
              <a:buClrTx/>
              <a:buSzTx/>
              <a:buFontTx/>
              <a:buNone/>
              <a:tabLst/>
              <a:defRPr/>
            </a:pPr>
            <a:r>
              <a:rPr kumimoji="0" lang="en-US" sz="5400" b="1" i="0" u="none" strike="noStrike" kern="1200" cap="none" spc="0" normalizeH="0" baseline="0" noProof="0" dirty="0">
                <a:ln>
                  <a:noFill/>
                </a:ln>
                <a:solidFill>
                  <a:srgbClr val="FFFFFF"/>
                </a:solidFill>
                <a:effectLst/>
                <a:uLnTx/>
                <a:uFillTx/>
                <a:latin typeface="Arial" panose="020B0604020202020204" pitchFamily="34" charset="0"/>
                <a:ea typeface="Montserrat Semi-Bold"/>
                <a:cs typeface="Arial" panose="020B0604020202020204" pitchFamily="34" charset="0"/>
                <a:sym typeface="Montserrat Semi-Bold"/>
              </a:rPr>
              <a:t>Hate Crimes in New Mexico </a:t>
            </a:r>
          </a:p>
        </p:txBody>
      </p:sp>
    </p:spTree>
    <p:custDataLst>
      <p:tags r:id="rId1"/>
    </p:custDataLst>
    <p:extLst>
      <p:ext uri="{BB962C8B-B14F-4D97-AF65-F5344CB8AC3E}">
        <p14:creationId xmlns:p14="http://schemas.microsoft.com/office/powerpoint/2010/main" val="3374513972"/>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bg>
      <p:bgPr>
        <a:solidFill>
          <a:srgbClr val="EAE3D6"/>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02C3C68-6302-E34B-6B97-0EE8DC9479D7}"/>
              </a:ext>
            </a:extLst>
          </p:cNvPr>
          <p:cNvSpPr txBox="1"/>
          <p:nvPr/>
        </p:nvSpPr>
        <p:spPr>
          <a:xfrm>
            <a:off x="1600200" y="391192"/>
            <a:ext cx="11658600" cy="1094659"/>
          </a:xfrm>
          <a:prstGeom prst="rect">
            <a:avLst/>
          </a:prstGeom>
          <a:noFill/>
        </p:spPr>
        <p:txBody>
          <a:bodyPr wrap="square">
            <a:spAutoFit/>
          </a:bodyPr>
          <a:lstStyle/>
          <a:p>
            <a:pPr marL="0" marR="0" lvl="0" indent="0" algn="l" defTabSz="914400" rtl="0" eaLnBrk="1" fontAlgn="auto" latinLnBrk="0" hangingPunct="1">
              <a:lnSpc>
                <a:spcPts val="8640"/>
              </a:lnSpc>
              <a:spcBef>
                <a:spcPts val="0"/>
              </a:spcBef>
              <a:spcAft>
                <a:spcPts val="0"/>
              </a:spcAft>
              <a:buClrTx/>
              <a:buSzTx/>
              <a:buFontTx/>
              <a:buNone/>
              <a:tabLst/>
              <a:defRPr/>
            </a:pPr>
            <a:r>
              <a:rPr kumimoji="0" lang="en-US" sz="6000" b="1" i="0" u="none" strike="noStrike" kern="1200" cap="none" spc="0" normalizeH="0" baseline="0" noProof="0" dirty="0">
                <a:ln>
                  <a:noFill/>
                </a:ln>
                <a:effectLst/>
                <a:uLnTx/>
                <a:uFillTx/>
                <a:latin typeface="Arial" panose="020B0604020202020204" pitchFamily="34" charset="0"/>
                <a:ea typeface="Montserrat Semi-Bold"/>
                <a:cs typeface="Arial" panose="020B0604020202020204" pitchFamily="34" charset="0"/>
                <a:sym typeface="Montserrat Semi-Bold"/>
              </a:rPr>
              <a:t>Hate Crimes in New Mexico </a:t>
            </a:r>
          </a:p>
        </p:txBody>
      </p:sp>
      <p:pic>
        <p:nvPicPr>
          <p:cNvPr id="3" name="Jewish student attacked">
            <a:hlinkClick r:id="" action="ppaction://media"/>
            <a:extLst>
              <a:ext uri="{FF2B5EF4-FFF2-40B4-BE49-F238E27FC236}">
                <a16:creationId xmlns:a16="http://schemas.microsoft.com/office/drawing/2014/main" id="{05F6E60E-AD1F-0BC2-F2CA-F3D4F34392DC}"/>
              </a:ext>
            </a:extLst>
          </p:cNvPr>
          <p:cNvPicPr>
            <a:picLocks noChangeAspect="1"/>
          </p:cNvPicPr>
          <p:nvPr>
            <a:videoFile r:link="rId3"/>
            <p:extLst>
              <p:ext uri="{DAA4B4D4-6D71-4841-9C94-3DE7FCFB9230}">
                <p14:media xmlns:p14="http://schemas.microsoft.com/office/powerpoint/2010/main" r:embed="rId2"/>
              </p:ext>
            </p:extLst>
          </p:nvPr>
        </p:nvPicPr>
        <p:blipFill>
          <a:blip r:embed="rId6"/>
          <a:stretch>
            <a:fillRect/>
          </a:stretch>
        </p:blipFill>
        <p:spPr>
          <a:xfrm>
            <a:off x="1323455" y="1492324"/>
            <a:ext cx="15516745" cy="7994576"/>
          </a:xfrm>
          <a:prstGeom prst="rect">
            <a:avLst/>
          </a:prstGeom>
        </p:spPr>
      </p:pic>
    </p:spTree>
    <p:custDataLst>
      <p:tags r:id="rId1"/>
    </p:custDataLst>
    <p:extLst>
      <p:ext uri="{BB962C8B-B14F-4D97-AF65-F5344CB8AC3E}">
        <p14:creationId xmlns:p14="http://schemas.microsoft.com/office/powerpoint/2010/main" val="3100730961"/>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80906"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bg>
      <p:bgPr>
        <a:solidFill>
          <a:srgbClr val="8F806E"/>
        </a:solidFill>
        <a:effectLst/>
      </p:bgPr>
    </p:bg>
    <p:spTree>
      <p:nvGrpSpPr>
        <p:cNvPr id="1" name="">
          <a:extLst>
            <a:ext uri="{FF2B5EF4-FFF2-40B4-BE49-F238E27FC236}">
              <a16:creationId xmlns:a16="http://schemas.microsoft.com/office/drawing/2014/main" id="{4AAE76E8-09DC-B779-AA90-BA5A416858D4}"/>
            </a:ext>
          </a:extLst>
        </p:cNvPr>
        <p:cNvGrpSpPr/>
        <p:nvPr/>
      </p:nvGrpSpPr>
      <p:grpSpPr>
        <a:xfrm>
          <a:off x="0" y="0"/>
          <a:ext cx="0" cy="0"/>
          <a:chOff x="0" y="0"/>
          <a:chExt cx="0" cy="0"/>
        </a:xfrm>
      </p:grpSpPr>
      <p:sp>
        <p:nvSpPr>
          <p:cNvPr id="2" name="TextBox 2">
            <a:extLst>
              <a:ext uri="{FF2B5EF4-FFF2-40B4-BE49-F238E27FC236}">
                <a16:creationId xmlns:a16="http://schemas.microsoft.com/office/drawing/2014/main" id="{4E596FAE-69FF-A19B-A3B1-1BD050EB41C7}"/>
              </a:ext>
            </a:extLst>
          </p:cNvPr>
          <p:cNvSpPr txBox="1"/>
          <p:nvPr/>
        </p:nvSpPr>
        <p:spPr>
          <a:xfrm>
            <a:off x="7239000" y="266700"/>
            <a:ext cx="11049000" cy="1241878"/>
          </a:xfrm>
          <a:prstGeom prst="rect">
            <a:avLst/>
          </a:prstGeom>
        </p:spPr>
        <p:txBody>
          <a:bodyPr wrap="square" lIns="0" tIns="0" rIns="0" bIns="0" rtlCol="0" anchor="t">
            <a:spAutoFit/>
          </a:bodyPr>
          <a:lstStyle/>
          <a:p>
            <a:pPr algn="ctr">
              <a:lnSpc>
                <a:spcPts val="10800"/>
              </a:lnSpc>
            </a:pPr>
            <a:r>
              <a:rPr lang="en-US" sz="6000" b="1" dirty="0">
                <a:solidFill>
                  <a:schemeClr val="bg1"/>
                </a:solidFill>
                <a:latin typeface="Arial" panose="020B0604020202020204" pitchFamily="34" charset="0"/>
                <a:ea typeface="Montserrat Semi-Bold"/>
                <a:cs typeface="Arial" panose="020B0604020202020204" pitchFamily="34" charset="0"/>
                <a:sym typeface="Montserrat Semi-Bold"/>
              </a:rPr>
              <a:t>Hate Crimes in New Mexico</a:t>
            </a:r>
          </a:p>
        </p:txBody>
      </p:sp>
      <p:sp>
        <p:nvSpPr>
          <p:cNvPr id="5" name="TextBox 5">
            <a:extLst>
              <a:ext uri="{FF2B5EF4-FFF2-40B4-BE49-F238E27FC236}">
                <a16:creationId xmlns:a16="http://schemas.microsoft.com/office/drawing/2014/main" id="{2B7826FF-0A3B-D885-0D60-C17CA6B8E889}"/>
              </a:ext>
            </a:extLst>
          </p:cNvPr>
          <p:cNvSpPr txBox="1"/>
          <p:nvPr/>
        </p:nvSpPr>
        <p:spPr>
          <a:xfrm>
            <a:off x="8458200" y="2081729"/>
            <a:ext cx="8709424" cy="4825937"/>
          </a:xfrm>
          <a:prstGeom prst="rect">
            <a:avLst/>
          </a:prstGeom>
        </p:spPr>
        <p:txBody>
          <a:bodyPr lIns="0" tIns="0" rIns="0" bIns="0" rtlCol="0" anchor="t">
            <a:spAutoFit/>
          </a:bodyPr>
          <a:lstStyle/>
          <a:p>
            <a:pPr marL="0" marR="0" lvl="0" indent="0" algn="l" defTabSz="914400" rtl="0" eaLnBrk="1" fontAlgn="auto" latinLnBrk="0" hangingPunct="1">
              <a:lnSpc>
                <a:spcPct val="80000"/>
              </a:lnSpc>
              <a:spcBef>
                <a:spcPct val="20000"/>
              </a:spcBef>
              <a:spcAft>
                <a:spcPts val="0"/>
              </a:spcAft>
              <a:buClrTx/>
              <a:buSzTx/>
              <a:buFontTx/>
              <a:buNone/>
              <a:tabLst/>
              <a:defRPr/>
            </a:pPr>
            <a:r>
              <a:rPr kumimoji="0" lang="en-US" sz="3200" b="1" i="0" u="none" strike="noStrike" kern="1200" cap="none" spc="0" normalizeH="0" baseline="0" noProof="0" dirty="0">
                <a:ln>
                  <a:noFill/>
                </a:ln>
                <a:solidFill>
                  <a:schemeClr val="bg1"/>
                </a:solidFill>
                <a:effectLst/>
                <a:uLnTx/>
                <a:uFillTx/>
                <a:latin typeface="Arial" panose="020B0604020202020204" pitchFamily="34" charset="0"/>
                <a:cs typeface="Arial" panose="020B0604020202020204" pitchFamily="34" charset="0"/>
              </a:rPr>
              <a:t>News Item</a:t>
            </a:r>
            <a:r>
              <a:rPr kumimoji="0" lang="en-US" sz="3200" b="0" i="0" u="none" strike="noStrike" kern="1200" cap="none" spc="0" normalizeH="0" baseline="0" noProof="0" dirty="0">
                <a:ln>
                  <a:noFill/>
                </a:ln>
                <a:solidFill>
                  <a:schemeClr val="bg1"/>
                </a:solidFill>
                <a:effectLst/>
                <a:uLnTx/>
                <a:uFillTx/>
                <a:latin typeface="Arial" panose="020B0604020202020204" pitchFamily="34" charset="0"/>
                <a:cs typeface="Arial" panose="020B0604020202020204" pitchFamily="34" charset="0"/>
              </a:rPr>
              <a:t>: </a:t>
            </a:r>
            <a:r>
              <a:rPr kumimoji="0" lang="en-US" sz="3200" b="0" i="0" u="sng" strike="noStrike" kern="1200" cap="none" spc="0" normalizeH="0" baseline="0" noProof="0" dirty="0">
                <a:ln>
                  <a:noFill/>
                </a:ln>
                <a:solidFill>
                  <a:schemeClr val="bg1"/>
                </a:solidFill>
                <a:effectLst/>
                <a:uLnTx/>
                <a:uFillTx/>
                <a:latin typeface="Arial" panose="020B0604020202020204" pitchFamily="34" charset="0"/>
                <a:cs typeface="Arial" panose="020B0604020202020204" pitchFamily="34" charset="0"/>
              </a:rPr>
              <a:t>Hate Crimes in Farmington</a:t>
            </a:r>
          </a:p>
          <a:p>
            <a:pPr marL="342900" marR="0" lvl="0" indent="-342900" algn="l" defTabSz="914400" rtl="0" eaLnBrk="1" fontAlgn="auto" latinLnBrk="0" hangingPunct="1">
              <a:lnSpc>
                <a:spcPct val="80000"/>
              </a:lnSpc>
              <a:spcBef>
                <a:spcPct val="20000"/>
              </a:spcBef>
              <a:spcAft>
                <a:spcPts val="0"/>
              </a:spcAft>
              <a:buClrTx/>
              <a:buSzTx/>
              <a:buFont typeface="Wingdings" pitchFamily="2" charset="2"/>
              <a:buNone/>
              <a:tabLst/>
              <a:defRPr/>
            </a:pPr>
            <a:r>
              <a:rPr kumimoji="0" lang="en-US" sz="3200" b="0" i="0" u="none" strike="noStrike" kern="1200" cap="none" spc="0" normalizeH="0" baseline="0" noProof="0" dirty="0">
                <a:ln>
                  <a:noFill/>
                </a:ln>
                <a:solidFill>
                  <a:schemeClr val="bg1"/>
                </a:solidFill>
                <a:effectLst/>
                <a:uLnTx/>
                <a:uFillTx/>
                <a:latin typeface="Arial" panose="020B0604020202020204" pitchFamily="34" charset="0"/>
                <a:cs typeface="Arial" panose="020B0604020202020204" pitchFamily="34" charset="0"/>
              </a:rPr>
              <a:t>	Two white men who were charged with beating up and robbing a Navajo man were sentenced.  There was no proof of a hate crime for the 21-year-old, and he was given three years.  But it was a different story for the nineteen-year-old who admitted he was motivated by hate.  He was found guilty of violating the Hate Crimes Act.  He was sentenced to seven years at the State Penitentiary.  Albuquerque Journal, April 18, 2007, and July 19, 2007. </a:t>
            </a:r>
          </a:p>
        </p:txBody>
      </p:sp>
      <p:pic>
        <p:nvPicPr>
          <p:cNvPr id="10" name="Picture 9">
            <a:extLst>
              <a:ext uri="{FF2B5EF4-FFF2-40B4-BE49-F238E27FC236}">
                <a16:creationId xmlns:a16="http://schemas.microsoft.com/office/drawing/2014/main" id="{7A63EDD6-EA51-516D-7088-383D00ACFFA0}"/>
              </a:ext>
            </a:extLst>
          </p:cNvPr>
          <p:cNvPicPr>
            <a:picLocks noChangeAspect="1"/>
          </p:cNvPicPr>
          <p:nvPr/>
        </p:nvPicPr>
        <p:blipFill>
          <a:blip r:embed="rId4"/>
          <a:stretch>
            <a:fillRect/>
          </a:stretch>
        </p:blipFill>
        <p:spPr>
          <a:xfrm>
            <a:off x="381000" y="0"/>
            <a:ext cx="6858000" cy="10287000"/>
          </a:xfrm>
          <a:prstGeom prst="rect">
            <a:avLst/>
          </a:prstGeom>
        </p:spPr>
      </p:pic>
      <p:sp>
        <p:nvSpPr>
          <p:cNvPr id="12" name="TextBox 11">
            <a:extLst>
              <a:ext uri="{FF2B5EF4-FFF2-40B4-BE49-F238E27FC236}">
                <a16:creationId xmlns:a16="http://schemas.microsoft.com/office/drawing/2014/main" id="{D36FB981-013A-261B-BFCE-838C8EF85318}"/>
              </a:ext>
            </a:extLst>
          </p:cNvPr>
          <p:cNvSpPr txBox="1"/>
          <p:nvPr/>
        </p:nvSpPr>
        <p:spPr>
          <a:xfrm>
            <a:off x="7391400" y="8115300"/>
            <a:ext cx="9144000" cy="2031325"/>
          </a:xfrm>
          <a:prstGeom prst="rect">
            <a:avLst/>
          </a:prstGeom>
          <a:noFill/>
        </p:spPr>
        <p:txBody>
          <a:bodyPr wrap="square">
            <a:spAutoFit/>
          </a:bodyPr>
          <a:lstStyle/>
          <a:p>
            <a:r>
              <a:rPr lang="en-US" b="0" i="0" dirty="0">
                <a:solidFill>
                  <a:srgbClr val="0F1111"/>
                </a:solidFill>
                <a:effectLst/>
                <a:latin typeface="Arial" panose="020B0604020202020204" pitchFamily="34" charset="0"/>
                <a:cs typeface="Arial" panose="020B0604020202020204" pitchFamily="34" charset="0"/>
              </a:rPr>
              <a:t>“Illuminating largely untold stories of hate crimes committed against Native Americans in the Four Corners region of the United States, this work places these stories within a larger history, connecting historical violence in the United States to present-day hate crimes. Bennett contends that hate crimes committed against Native Americans have persisted as an extension of an “Indian hating” ideology that has existed since colonization, exposing how the justice system has failed Native American victims and families.”</a:t>
            </a:r>
            <a:endParaRPr lang="en-US" dirty="0">
              <a:latin typeface="Arial" panose="020B0604020202020204" pitchFamily="34" charset="0"/>
              <a:cs typeface="Arial" panose="020B0604020202020204" pitchFamily="34" charset="0"/>
            </a:endParaRPr>
          </a:p>
        </p:txBody>
      </p:sp>
    </p:spTree>
    <p:custDataLst>
      <p:tags r:id="rId1"/>
    </p:custDataLst>
    <p:extLst>
      <p:ext uri="{BB962C8B-B14F-4D97-AF65-F5344CB8AC3E}">
        <p14:creationId xmlns:p14="http://schemas.microsoft.com/office/powerpoint/2010/main" val="675323188"/>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bg>
      <p:bgPr>
        <a:solidFill>
          <a:srgbClr val="314964"/>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C832EF6A-5714-561C-26EA-C841EAA22764}"/>
              </a:ext>
            </a:extLst>
          </p:cNvPr>
          <p:cNvSpPr txBox="1"/>
          <p:nvPr/>
        </p:nvSpPr>
        <p:spPr>
          <a:xfrm>
            <a:off x="1600200" y="419100"/>
            <a:ext cx="10591800" cy="1094659"/>
          </a:xfrm>
          <a:prstGeom prst="rect">
            <a:avLst/>
          </a:prstGeom>
          <a:noFill/>
        </p:spPr>
        <p:txBody>
          <a:bodyPr wrap="square">
            <a:spAutoFit/>
          </a:bodyPr>
          <a:lstStyle/>
          <a:p>
            <a:pPr marL="0" marR="0" lvl="0" indent="0" algn="l" defTabSz="914400" rtl="0" eaLnBrk="1" fontAlgn="auto" latinLnBrk="0" hangingPunct="1">
              <a:lnSpc>
                <a:spcPts val="8640"/>
              </a:lnSpc>
              <a:spcBef>
                <a:spcPts val="0"/>
              </a:spcBef>
              <a:spcAft>
                <a:spcPts val="0"/>
              </a:spcAft>
              <a:buClrTx/>
              <a:buSzTx/>
              <a:buFontTx/>
              <a:buNone/>
              <a:tabLst/>
              <a:defRPr/>
            </a:pPr>
            <a:r>
              <a:rPr kumimoji="0" lang="en-US" sz="6000" b="1" i="0" u="none" strike="noStrike" kern="1200" cap="none" spc="0" normalizeH="0" baseline="0" noProof="0" dirty="0">
                <a:ln>
                  <a:noFill/>
                </a:ln>
                <a:solidFill>
                  <a:srgbClr val="FFFFFF"/>
                </a:solidFill>
                <a:effectLst/>
                <a:uLnTx/>
                <a:uFillTx/>
                <a:latin typeface="Arial" panose="020B0604020202020204" pitchFamily="34" charset="0"/>
                <a:ea typeface="Montserrat Semi-Bold"/>
                <a:cs typeface="Arial" panose="020B0604020202020204" pitchFamily="34" charset="0"/>
                <a:sym typeface="Montserrat Semi-Bold"/>
              </a:rPr>
              <a:t>Hate Crimes in New Mexico </a:t>
            </a:r>
          </a:p>
        </p:txBody>
      </p:sp>
      <p:pic>
        <p:nvPicPr>
          <p:cNvPr id="3" name="Swastika branded">
            <a:hlinkClick r:id="" action="ppaction://media"/>
            <a:extLst>
              <a:ext uri="{FF2B5EF4-FFF2-40B4-BE49-F238E27FC236}">
                <a16:creationId xmlns:a16="http://schemas.microsoft.com/office/drawing/2014/main" id="{39B50AE1-60C8-12BD-9C1E-F4EC5EC9143C}"/>
              </a:ext>
            </a:extLst>
          </p:cNvPr>
          <p:cNvPicPr>
            <a:picLocks noChangeAspect="1"/>
          </p:cNvPicPr>
          <p:nvPr>
            <a:videoFile r:link="rId3"/>
            <p:extLst>
              <p:ext uri="{DAA4B4D4-6D71-4841-9C94-3DE7FCFB9230}">
                <p14:media xmlns:p14="http://schemas.microsoft.com/office/powerpoint/2010/main" r:embed="rId2"/>
              </p:ext>
            </p:extLst>
          </p:nvPr>
        </p:nvPicPr>
        <p:blipFill>
          <a:blip r:embed="rId6"/>
          <a:stretch>
            <a:fillRect/>
          </a:stretch>
        </p:blipFill>
        <p:spPr>
          <a:xfrm>
            <a:off x="1600200" y="1508097"/>
            <a:ext cx="15011400" cy="7734210"/>
          </a:xfrm>
          <a:prstGeom prst="rect">
            <a:avLst/>
          </a:prstGeom>
        </p:spPr>
      </p:pic>
    </p:spTree>
    <p:custDataLst>
      <p:tags r:id="rId1"/>
    </p:custDataLst>
    <p:extLst>
      <p:ext uri="{BB962C8B-B14F-4D97-AF65-F5344CB8AC3E}">
        <p14:creationId xmlns:p14="http://schemas.microsoft.com/office/powerpoint/2010/main" val="23144191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13057"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bg>
      <p:bgPr>
        <a:solidFill>
          <a:srgbClr val="EAE3D6"/>
        </a:solidFill>
        <a:effectLst/>
      </p:bgPr>
    </p:bg>
    <p:spTree>
      <p:nvGrpSpPr>
        <p:cNvPr id="1" name=""/>
        <p:cNvGrpSpPr/>
        <p:nvPr/>
      </p:nvGrpSpPr>
      <p:grpSpPr>
        <a:xfrm>
          <a:off x="0" y="0"/>
          <a:ext cx="0" cy="0"/>
          <a:chOff x="0" y="0"/>
          <a:chExt cx="0" cy="0"/>
        </a:xfrm>
      </p:grpSpPr>
      <p:grpSp>
        <p:nvGrpSpPr>
          <p:cNvPr id="2" name="Group 2"/>
          <p:cNvGrpSpPr/>
          <p:nvPr/>
        </p:nvGrpSpPr>
        <p:grpSpPr>
          <a:xfrm>
            <a:off x="1028699" y="495300"/>
            <a:ext cx="16725901" cy="1680198"/>
            <a:chOff x="-1" y="-711200"/>
            <a:chExt cx="22301201" cy="2240263"/>
          </a:xfrm>
        </p:grpSpPr>
        <p:sp>
          <p:nvSpPr>
            <p:cNvPr id="3" name="TextBox 3"/>
            <p:cNvSpPr txBox="1"/>
            <p:nvPr/>
          </p:nvSpPr>
          <p:spPr>
            <a:xfrm>
              <a:off x="-1" y="-711200"/>
              <a:ext cx="18733614" cy="1373709"/>
            </a:xfrm>
            <a:prstGeom prst="rect">
              <a:avLst/>
            </a:prstGeom>
          </p:spPr>
          <p:txBody>
            <a:bodyPr wrap="square" lIns="0" tIns="0" rIns="0" bIns="0" rtlCol="0" anchor="t">
              <a:spAutoFit/>
            </a:bodyPr>
            <a:lstStyle/>
            <a:p>
              <a:pPr algn="l">
                <a:lnSpc>
                  <a:spcPts val="8640"/>
                </a:lnSpc>
              </a:pPr>
              <a:r>
                <a:rPr lang="en-US" sz="6000" b="1" dirty="0">
                  <a:latin typeface="Arial" panose="020B0604020202020204" pitchFamily="34" charset="0"/>
                  <a:ea typeface="Montserrat Semi-Bold"/>
                  <a:cs typeface="Arial" panose="020B0604020202020204" pitchFamily="34" charset="0"/>
                  <a:sym typeface="Montserrat Semi-Bold"/>
                </a:rPr>
                <a:t>Hate Crimes in New Mexico </a:t>
              </a:r>
            </a:p>
          </p:txBody>
        </p:sp>
        <p:sp>
          <p:nvSpPr>
            <p:cNvPr id="4" name="TextBox 4"/>
            <p:cNvSpPr txBox="1"/>
            <p:nvPr/>
          </p:nvSpPr>
          <p:spPr>
            <a:xfrm>
              <a:off x="0" y="812799"/>
              <a:ext cx="22301200" cy="716264"/>
            </a:xfrm>
            <a:prstGeom prst="rect">
              <a:avLst/>
            </a:prstGeom>
          </p:spPr>
          <p:txBody>
            <a:bodyPr wrap="square" lIns="0" tIns="0" rIns="0" bIns="0" rtlCol="0" anchor="t">
              <a:spAutoFit/>
            </a:bodyPr>
            <a:lstStyle/>
            <a:p>
              <a:pPr algn="l">
                <a:lnSpc>
                  <a:spcPts val="4550"/>
                </a:lnSpc>
              </a:pPr>
              <a:r>
                <a:rPr lang="en-US" sz="2800" b="1" dirty="0">
                  <a:latin typeface="Arial" panose="020B0604020202020204" pitchFamily="34" charset="0"/>
                  <a:ea typeface="Montserrat"/>
                  <a:cs typeface="Arial" panose="020B0604020202020204" pitchFamily="34" charset="0"/>
                  <a:sym typeface="Montserrat"/>
                </a:rPr>
                <a:t>Las Cruces Man Sentenced to 1 Year in Prison for Threatening U.S. Congresswoman</a:t>
              </a:r>
            </a:p>
          </p:txBody>
        </p:sp>
      </p:grpSp>
      <p:sp>
        <p:nvSpPr>
          <p:cNvPr id="22" name="TextBox 21">
            <a:extLst>
              <a:ext uri="{FF2B5EF4-FFF2-40B4-BE49-F238E27FC236}">
                <a16:creationId xmlns:a16="http://schemas.microsoft.com/office/drawing/2014/main" id="{FBFEE73F-AC52-FD5D-3EBB-4F9929C981E6}"/>
              </a:ext>
            </a:extLst>
          </p:cNvPr>
          <p:cNvSpPr txBox="1"/>
          <p:nvPr/>
        </p:nvSpPr>
        <p:spPr>
          <a:xfrm>
            <a:off x="1043938" y="2171700"/>
            <a:ext cx="15796261" cy="7848302"/>
          </a:xfrm>
          <a:prstGeom prst="rect">
            <a:avLst/>
          </a:prstGeom>
          <a:noFill/>
        </p:spPr>
        <p:txBody>
          <a:bodyPr wrap="square">
            <a:spAutoFit/>
          </a:bodyPr>
          <a:lstStyle/>
          <a:p>
            <a:r>
              <a:rPr lang="en-US" sz="2400" dirty="0">
                <a:latin typeface="Arial" panose="020B0604020202020204" pitchFamily="34" charset="0"/>
                <a:cs typeface="Arial" panose="020B0604020202020204" pitchFamily="34" charset="0"/>
              </a:rPr>
              <a:t>ALBUQUERQUE – Alexander M.M. </a:t>
            </a:r>
            <a:r>
              <a:rPr lang="en-US" sz="2400" dirty="0" err="1">
                <a:latin typeface="Arial" panose="020B0604020202020204" pitchFamily="34" charset="0"/>
                <a:cs typeface="Arial" panose="020B0604020202020204" pitchFamily="34" charset="0"/>
              </a:rPr>
              <a:t>Uballez</a:t>
            </a:r>
            <a:r>
              <a:rPr lang="en-US" sz="2400" dirty="0">
                <a:latin typeface="Arial" panose="020B0604020202020204" pitchFamily="34" charset="0"/>
                <a:cs typeface="Arial" panose="020B0604020202020204" pitchFamily="34" charset="0"/>
              </a:rPr>
              <a:t>, United States Attorney for the District of New Mexico, and Raul Bujanda, Special Agent in Charge of the Federal Bureau of Investigation’s Albuquerque Field Office, announced today that Michael David Fox was sentenced to 1 year and 1 day in prison and ordered to pay a $4,000 fine. Fox, 60, of Las Cruces, pleaded guilty to interstate transmission of threatening communication on Sept. 20, 2023.</a:t>
            </a:r>
          </a:p>
          <a:p>
            <a:endParaRPr lang="en-US"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According to court documents, on May 18, 2023, Fox left a voicemail for the office of a congresswoman for the District of Texas, calling her a “tranny and a pedophile” and threatening to “put a bullet” in her face. Law enforcement was able to trace the call to Fox.</a:t>
            </a:r>
          </a:p>
          <a:p>
            <a:endParaRPr lang="en-US"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On May 26, 2023, Special Agents from the Federal Bureau of Investigation interviewed Fox at his residence in Las Cruces and he admitted to making the threat. Fox claimed to believe that transgender individuals had infiltrated the government and other institutions and that he was part of a movement aimed at “eradicating” those people.</a:t>
            </a:r>
          </a:p>
          <a:p>
            <a:endParaRPr lang="en-US"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At sentencing, the court found that Fox intentionally selected the congresswoman as a victim because he mistakenly believed she was transgender, and therefore the court applied a hate crime motivation enhancement to his sentence.</a:t>
            </a:r>
          </a:p>
          <a:p>
            <a:endParaRPr lang="en-US"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In his plea agreement, Fox acknowledged that he was not intoxicated or under the influence of drugs when he made the call and that he was not merely making a political argument, idle talk, an exaggeration, or a joke.</a:t>
            </a:r>
          </a:p>
          <a:p>
            <a:endParaRPr lang="en-US"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Upon his release from prison, Fox will be subject to 3 years of supervised probation.</a:t>
            </a:r>
          </a:p>
        </p:txBody>
      </p:sp>
    </p:spTree>
    <p:custDataLst>
      <p:tags r:id="rId1"/>
    </p:custData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bg>
      <p:bgPr>
        <a:solidFill>
          <a:srgbClr val="8F806E"/>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87FB0C8-D466-C3AA-9464-2D7DAF978660}"/>
              </a:ext>
            </a:extLst>
          </p:cNvPr>
          <p:cNvSpPr txBox="1"/>
          <p:nvPr/>
        </p:nvSpPr>
        <p:spPr>
          <a:xfrm>
            <a:off x="1676400" y="391192"/>
            <a:ext cx="10744200" cy="1094659"/>
          </a:xfrm>
          <a:prstGeom prst="rect">
            <a:avLst/>
          </a:prstGeom>
          <a:noFill/>
        </p:spPr>
        <p:txBody>
          <a:bodyPr wrap="square">
            <a:spAutoFit/>
          </a:bodyPr>
          <a:lstStyle/>
          <a:p>
            <a:pPr marL="0" marR="0" lvl="0" indent="0" algn="l" defTabSz="914400" rtl="0" eaLnBrk="1" fontAlgn="auto" latinLnBrk="0" hangingPunct="1">
              <a:lnSpc>
                <a:spcPts val="8640"/>
              </a:lnSpc>
              <a:spcBef>
                <a:spcPts val="0"/>
              </a:spcBef>
              <a:spcAft>
                <a:spcPts val="0"/>
              </a:spcAft>
              <a:buClrTx/>
              <a:buSzTx/>
              <a:buFontTx/>
              <a:buNone/>
              <a:tabLst/>
              <a:defRPr/>
            </a:pPr>
            <a:r>
              <a:rPr kumimoji="0" lang="en-US" sz="6000" b="1" i="0" u="none" strike="noStrike" kern="1200" cap="none" spc="0" normalizeH="0" baseline="0" noProof="0" dirty="0">
                <a:ln>
                  <a:noFill/>
                </a:ln>
                <a:solidFill>
                  <a:srgbClr val="FFFFFF"/>
                </a:solidFill>
                <a:effectLst/>
                <a:uLnTx/>
                <a:uFillTx/>
                <a:latin typeface="Arial" panose="020B0604020202020204" pitchFamily="34" charset="0"/>
                <a:ea typeface="Montserrat Semi-Bold"/>
                <a:cs typeface="Arial" panose="020B0604020202020204" pitchFamily="34" charset="0"/>
                <a:sym typeface="Montserrat Semi-Bold"/>
              </a:rPr>
              <a:t>Hate Crimes in New Mexico </a:t>
            </a:r>
          </a:p>
        </p:txBody>
      </p:sp>
      <p:pic>
        <p:nvPicPr>
          <p:cNvPr id="3" name="Dorm room door">
            <a:hlinkClick r:id="" action="ppaction://media"/>
            <a:extLst>
              <a:ext uri="{FF2B5EF4-FFF2-40B4-BE49-F238E27FC236}">
                <a16:creationId xmlns:a16="http://schemas.microsoft.com/office/drawing/2014/main" id="{57245C26-892B-F728-AB85-E3701174915A}"/>
              </a:ext>
            </a:extLst>
          </p:cNvPr>
          <p:cNvPicPr>
            <a:picLocks noChangeAspect="1"/>
          </p:cNvPicPr>
          <p:nvPr>
            <a:videoFile r:link="rId3"/>
            <p:extLst>
              <p:ext uri="{DAA4B4D4-6D71-4841-9C94-3DE7FCFB9230}">
                <p14:media xmlns:p14="http://schemas.microsoft.com/office/powerpoint/2010/main" r:embed="rId2"/>
              </p:ext>
            </p:extLst>
          </p:nvPr>
        </p:nvPicPr>
        <p:blipFill>
          <a:blip r:embed="rId6"/>
          <a:stretch>
            <a:fillRect/>
          </a:stretch>
        </p:blipFill>
        <p:spPr>
          <a:xfrm>
            <a:off x="1524001" y="1453063"/>
            <a:ext cx="15163799" cy="7812731"/>
          </a:xfrm>
          <a:prstGeom prst="rect">
            <a:avLst/>
          </a:prstGeom>
        </p:spPr>
      </p:pic>
    </p:spTree>
    <p:custDataLst>
      <p:tags r:id="rId1"/>
    </p:custDataLst>
    <p:extLst>
      <p:ext uri="{BB962C8B-B14F-4D97-AF65-F5344CB8AC3E}">
        <p14:creationId xmlns:p14="http://schemas.microsoft.com/office/powerpoint/2010/main" val="8173925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32376"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bg>
      <p:bgPr>
        <a:solidFill>
          <a:srgbClr val="314964"/>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15DF6ABE-5E2A-FF28-8184-025A784CE31B}"/>
              </a:ext>
            </a:extLst>
          </p:cNvPr>
          <p:cNvSpPr txBox="1"/>
          <p:nvPr/>
        </p:nvSpPr>
        <p:spPr>
          <a:xfrm>
            <a:off x="1905000" y="571500"/>
            <a:ext cx="10515600" cy="1094659"/>
          </a:xfrm>
          <a:prstGeom prst="rect">
            <a:avLst/>
          </a:prstGeom>
          <a:noFill/>
        </p:spPr>
        <p:txBody>
          <a:bodyPr wrap="square">
            <a:spAutoFit/>
          </a:bodyPr>
          <a:lstStyle/>
          <a:p>
            <a:pPr marL="0" marR="0" lvl="0" indent="0" algn="l" defTabSz="914400" rtl="0" eaLnBrk="1" fontAlgn="auto" latinLnBrk="0" hangingPunct="1">
              <a:lnSpc>
                <a:spcPts val="8640"/>
              </a:lnSpc>
              <a:spcBef>
                <a:spcPts val="0"/>
              </a:spcBef>
              <a:spcAft>
                <a:spcPts val="0"/>
              </a:spcAft>
              <a:buClrTx/>
              <a:buSzTx/>
              <a:buFontTx/>
              <a:buNone/>
              <a:tabLst/>
              <a:defRPr/>
            </a:pPr>
            <a:r>
              <a:rPr kumimoji="0" lang="en-US" sz="6000" b="1" i="0" u="none" strike="noStrike" kern="1200" cap="none" spc="0" normalizeH="0" baseline="0" noProof="0" dirty="0">
                <a:ln>
                  <a:noFill/>
                </a:ln>
                <a:solidFill>
                  <a:srgbClr val="FFFFFF"/>
                </a:solidFill>
                <a:effectLst/>
                <a:uLnTx/>
                <a:uFillTx/>
                <a:latin typeface="Arial" panose="020B0604020202020204" pitchFamily="34" charset="0"/>
                <a:ea typeface="Montserrat Semi-Bold"/>
                <a:cs typeface="Arial" panose="020B0604020202020204" pitchFamily="34" charset="0"/>
                <a:sym typeface="Montserrat Semi-Bold"/>
              </a:rPr>
              <a:t>Hate Crimes in New Mexico </a:t>
            </a:r>
          </a:p>
        </p:txBody>
      </p:sp>
      <p:pic>
        <p:nvPicPr>
          <p:cNvPr id="3" name="Statue">
            <a:hlinkClick r:id="" action="ppaction://media"/>
            <a:extLst>
              <a:ext uri="{FF2B5EF4-FFF2-40B4-BE49-F238E27FC236}">
                <a16:creationId xmlns:a16="http://schemas.microsoft.com/office/drawing/2014/main" id="{193658AC-53FE-7695-8CFE-6062AEEBD155}"/>
              </a:ext>
            </a:extLst>
          </p:cNvPr>
          <p:cNvPicPr>
            <a:picLocks noChangeAspect="1"/>
          </p:cNvPicPr>
          <p:nvPr>
            <a:videoFile r:link="rId3"/>
            <p:extLst>
              <p:ext uri="{DAA4B4D4-6D71-4841-9C94-3DE7FCFB9230}">
                <p14:media xmlns:p14="http://schemas.microsoft.com/office/powerpoint/2010/main" r:embed="rId2"/>
              </p:ext>
            </p:extLst>
          </p:nvPr>
        </p:nvPicPr>
        <p:blipFill>
          <a:blip r:embed="rId6"/>
          <a:stretch>
            <a:fillRect/>
          </a:stretch>
        </p:blipFill>
        <p:spPr>
          <a:xfrm>
            <a:off x="1524000" y="1597970"/>
            <a:ext cx="15163800" cy="7812730"/>
          </a:xfrm>
          <a:prstGeom prst="rect">
            <a:avLst/>
          </a:prstGeom>
        </p:spPr>
      </p:pic>
    </p:spTree>
    <p:custDataLst>
      <p:tags r:id="rId1"/>
    </p:custDataLst>
    <p:extLst>
      <p:ext uri="{BB962C8B-B14F-4D97-AF65-F5344CB8AC3E}">
        <p14:creationId xmlns:p14="http://schemas.microsoft.com/office/powerpoint/2010/main" val="17836208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356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bg>
      <p:bgPr>
        <a:solidFill>
          <a:srgbClr val="EAE3D6"/>
        </a:solidFill>
        <a:effectLst/>
      </p:bgPr>
    </p:bg>
    <p:spTree>
      <p:nvGrpSpPr>
        <p:cNvPr id="1" name="">
          <a:extLst>
            <a:ext uri="{FF2B5EF4-FFF2-40B4-BE49-F238E27FC236}">
              <a16:creationId xmlns:a16="http://schemas.microsoft.com/office/drawing/2014/main" id="{EAD4DB5E-5073-867A-B146-5C0BF132C89D}"/>
            </a:ext>
          </a:extLst>
        </p:cNvPr>
        <p:cNvGrpSpPr/>
        <p:nvPr/>
      </p:nvGrpSpPr>
      <p:grpSpPr>
        <a:xfrm>
          <a:off x="0" y="0"/>
          <a:ext cx="0" cy="0"/>
          <a:chOff x="0" y="0"/>
          <a:chExt cx="0" cy="0"/>
        </a:xfrm>
      </p:grpSpPr>
      <p:sp>
        <p:nvSpPr>
          <p:cNvPr id="5" name="TextBox 5">
            <a:extLst>
              <a:ext uri="{FF2B5EF4-FFF2-40B4-BE49-F238E27FC236}">
                <a16:creationId xmlns:a16="http://schemas.microsoft.com/office/drawing/2014/main" id="{B3FE244C-D223-436D-253D-E26FB0D834F2}"/>
              </a:ext>
            </a:extLst>
          </p:cNvPr>
          <p:cNvSpPr txBox="1"/>
          <p:nvPr/>
        </p:nvSpPr>
        <p:spPr>
          <a:xfrm>
            <a:off x="453571" y="571500"/>
            <a:ext cx="16081829" cy="1030282"/>
          </a:xfrm>
          <a:prstGeom prst="rect">
            <a:avLst/>
          </a:prstGeom>
        </p:spPr>
        <p:txBody>
          <a:bodyPr wrap="square" lIns="0" tIns="0" rIns="0" bIns="0" rtlCol="0" anchor="t">
            <a:spAutoFit/>
          </a:bodyPr>
          <a:lstStyle/>
          <a:p>
            <a:pPr>
              <a:lnSpc>
                <a:spcPts val="8640"/>
              </a:lnSpc>
            </a:pPr>
            <a:r>
              <a:rPr lang="en-US" sz="6000" b="1" dirty="0">
                <a:latin typeface="Arial" panose="020B0604020202020204" pitchFamily="34" charset="0"/>
                <a:cs typeface="Arial" panose="020B0604020202020204" pitchFamily="34" charset="0"/>
              </a:rPr>
              <a:t>Hate Crimes – Native Americans</a:t>
            </a:r>
            <a:endParaRPr lang="en-US" sz="6000" dirty="0">
              <a:latin typeface="Arial" panose="020B0604020202020204" pitchFamily="34" charset="0"/>
              <a:ea typeface="Montserrat Semi-Bold"/>
              <a:cs typeface="Arial" panose="020B0604020202020204" pitchFamily="34" charset="0"/>
              <a:sym typeface="Montserrat Semi-Bold"/>
            </a:endParaRPr>
          </a:p>
        </p:txBody>
      </p:sp>
      <p:sp>
        <p:nvSpPr>
          <p:cNvPr id="8" name="TextBox 7">
            <a:extLst>
              <a:ext uri="{FF2B5EF4-FFF2-40B4-BE49-F238E27FC236}">
                <a16:creationId xmlns:a16="http://schemas.microsoft.com/office/drawing/2014/main" id="{8184ED2E-FFE1-E869-AEF5-8F981DC088F3}"/>
              </a:ext>
            </a:extLst>
          </p:cNvPr>
          <p:cNvSpPr txBox="1"/>
          <p:nvPr/>
        </p:nvSpPr>
        <p:spPr>
          <a:xfrm>
            <a:off x="-152400" y="3162300"/>
            <a:ext cx="11506200" cy="3866892"/>
          </a:xfrm>
          <a:prstGeom prst="rect">
            <a:avLst/>
          </a:prstGeom>
          <a:noFill/>
        </p:spPr>
        <p:txBody>
          <a:bodyPr wrap="square">
            <a:spAutoFit/>
          </a:bodyPr>
          <a:lstStyle/>
          <a:p>
            <a:pPr marL="568325" marR="0" lvl="0" algn="just" defTabSz="914400" rtl="0" eaLnBrk="1" fontAlgn="auto" latinLnBrk="0" hangingPunct="1">
              <a:lnSpc>
                <a:spcPct val="80000"/>
              </a:lnSpc>
              <a:spcBef>
                <a:spcPct val="20000"/>
              </a:spcBef>
              <a:spcAft>
                <a:spcPts val="0"/>
              </a:spcAft>
              <a:buClrTx/>
              <a:buSzTx/>
              <a:tabLst/>
              <a:defRPr/>
            </a:pPr>
            <a:r>
              <a:rPr kumimoji="0" lang="en-US" sz="2400" i="0" u="none" strike="noStrike" kern="1200" cap="none" spc="0" normalizeH="0" baseline="0" noProof="0" dirty="0">
                <a:ln>
                  <a:noFill/>
                </a:ln>
                <a:effectLst/>
                <a:uLnTx/>
                <a:uFillTx/>
                <a:latin typeface="Arial" panose="020B0604020202020204" pitchFamily="34" charset="0"/>
                <a:cs typeface="Arial" panose="020B0604020202020204" pitchFamily="34" charset="0"/>
              </a:rPr>
              <a:t>But hate crimes against Native Americans often don't make headlines, which they say is part of a pattern of discrimination and violence dating back generations. They worry they may also see an upsurge in hate crimes against Native communities.</a:t>
            </a:r>
          </a:p>
          <a:p>
            <a:pPr marL="568325" marR="0" lvl="0" algn="just" defTabSz="914400" rtl="0" eaLnBrk="1" fontAlgn="auto" latinLnBrk="0" hangingPunct="1">
              <a:lnSpc>
                <a:spcPct val="80000"/>
              </a:lnSpc>
              <a:spcBef>
                <a:spcPct val="20000"/>
              </a:spcBef>
              <a:spcAft>
                <a:spcPts val="0"/>
              </a:spcAft>
              <a:buClrTx/>
              <a:buSzTx/>
              <a:tabLst/>
              <a:defRPr/>
            </a:pPr>
            <a:endParaRPr kumimoji="0" lang="en-US" sz="2400" i="0" u="none" strike="noStrike" kern="1200" cap="none" spc="0" normalizeH="0" baseline="0" noProof="0" dirty="0">
              <a:ln>
                <a:noFill/>
              </a:ln>
              <a:effectLst/>
              <a:uLnTx/>
              <a:uFillTx/>
              <a:latin typeface="Arial" panose="020B0604020202020204" pitchFamily="34" charset="0"/>
              <a:cs typeface="Arial" panose="020B0604020202020204" pitchFamily="34" charset="0"/>
            </a:endParaRPr>
          </a:p>
          <a:p>
            <a:pPr marL="568325" marR="0" lvl="0" algn="just" defTabSz="914400" rtl="0" eaLnBrk="1" fontAlgn="auto" latinLnBrk="0" hangingPunct="1">
              <a:lnSpc>
                <a:spcPct val="80000"/>
              </a:lnSpc>
              <a:spcBef>
                <a:spcPct val="20000"/>
              </a:spcBef>
              <a:spcAft>
                <a:spcPts val="0"/>
              </a:spcAft>
              <a:buClrTx/>
              <a:buSzTx/>
              <a:tabLst/>
              <a:defRPr/>
            </a:pPr>
            <a:r>
              <a:rPr kumimoji="0" lang="en-US" sz="2400" i="0" u="none" strike="noStrike" kern="1200" cap="none" spc="0" normalizeH="0" baseline="0" noProof="0" dirty="0">
                <a:ln>
                  <a:noFill/>
                </a:ln>
                <a:effectLst/>
                <a:uLnTx/>
                <a:uFillTx/>
                <a:latin typeface="Arial" panose="020B0604020202020204" pitchFamily="34" charset="0"/>
                <a:cs typeface="Arial" panose="020B0604020202020204" pitchFamily="34" charset="0"/>
              </a:rPr>
              <a:t>“There’s an increasing sensitivity here, as in other places,” said Charles Abourezk, a South Dakota lawyer, indigenous rights activist and Chief Justice of the Rosebud Sioux Tribe Supreme Court. “Our area is increasingly conservative and more increasingly susceptible to the same kind of growing backlash or regression in terms of race politics that we are seeing in the rest of the country.”</a:t>
            </a:r>
          </a:p>
          <a:p>
            <a:pPr marL="568325" marR="0" lvl="0" algn="just" defTabSz="914400" rtl="0" eaLnBrk="1" fontAlgn="auto" latinLnBrk="0" hangingPunct="1">
              <a:lnSpc>
                <a:spcPct val="80000"/>
              </a:lnSpc>
              <a:spcBef>
                <a:spcPct val="20000"/>
              </a:spcBef>
              <a:spcAft>
                <a:spcPts val="0"/>
              </a:spcAft>
              <a:buClrTx/>
              <a:buSzTx/>
              <a:tabLst/>
              <a:defRPr/>
            </a:pPr>
            <a:endParaRPr kumimoji="0" lang="en-US" sz="2400" i="0" u="none" strike="noStrike" kern="1200" cap="none" spc="0" normalizeH="0" baseline="0" noProof="0" dirty="0">
              <a:ln>
                <a:noFill/>
              </a:ln>
              <a:solidFill>
                <a:schemeClr val="bg1"/>
              </a:solidFill>
              <a:effectLst/>
              <a:uLnTx/>
              <a:uFillTx/>
              <a:latin typeface="Calibri"/>
              <a:ea typeface="+mn-ea"/>
              <a:cs typeface="+mn-cs"/>
            </a:endParaRPr>
          </a:p>
        </p:txBody>
      </p:sp>
      <p:pic>
        <p:nvPicPr>
          <p:cNvPr id="17" name="Picture 16">
            <a:extLst>
              <a:ext uri="{FF2B5EF4-FFF2-40B4-BE49-F238E27FC236}">
                <a16:creationId xmlns:a16="http://schemas.microsoft.com/office/drawing/2014/main" id="{63C96895-F563-4876-B69B-9F3C0E8065F4}"/>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12175370" y="1638300"/>
            <a:ext cx="5825958" cy="3275961"/>
          </a:xfrm>
          <a:prstGeom prst="rect">
            <a:avLst/>
          </a:prstGeom>
          <a:ln w="73025">
            <a:noFill/>
          </a:ln>
        </p:spPr>
      </p:pic>
      <p:sp>
        <p:nvSpPr>
          <p:cNvPr id="4" name="TextBox 3">
            <a:extLst>
              <a:ext uri="{FF2B5EF4-FFF2-40B4-BE49-F238E27FC236}">
                <a16:creationId xmlns:a16="http://schemas.microsoft.com/office/drawing/2014/main" id="{254EBD98-F8C3-8694-496F-9F47FBA8EBE6}"/>
              </a:ext>
            </a:extLst>
          </p:cNvPr>
          <p:cNvSpPr txBox="1"/>
          <p:nvPr/>
        </p:nvSpPr>
        <p:spPr>
          <a:xfrm>
            <a:off x="12157242" y="4999896"/>
            <a:ext cx="5825958" cy="1200329"/>
          </a:xfrm>
          <a:prstGeom prst="rect">
            <a:avLst/>
          </a:prstGeom>
          <a:noFill/>
          <a:ln w="73025">
            <a:noFill/>
          </a:ln>
        </p:spPr>
        <p:txBody>
          <a:bodyPr wrap="square">
            <a:spAutoFit/>
          </a:bodyPr>
          <a:lstStyle/>
          <a:p>
            <a:r>
              <a:rPr lang="en-US" i="1" dirty="0">
                <a:latin typeface="Arial" panose="020B0604020202020204" pitchFamily="34" charset="0"/>
                <a:cs typeface="Arial" panose="020B0604020202020204" pitchFamily="34" charset="0"/>
              </a:rPr>
              <a:t>Della John, left, waits for a memorial walk Saturday, Sept. 2, 2006, west of Farmington, N.M., to honor Navajo victims of violence and discrimination in towns that border the Navajo Nation. </a:t>
            </a:r>
          </a:p>
        </p:txBody>
      </p:sp>
      <p:sp>
        <p:nvSpPr>
          <p:cNvPr id="7" name="TextBox 6">
            <a:extLst>
              <a:ext uri="{FF2B5EF4-FFF2-40B4-BE49-F238E27FC236}">
                <a16:creationId xmlns:a16="http://schemas.microsoft.com/office/drawing/2014/main" id="{87125267-0300-5335-2F96-B93FDED7D5A5}"/>
              </a:ext>
            </a:extLst>
          </p:cNvPr>
          <p:cNvSpPr txBox="1"/>
          <p:nvPr/>
        </p:nvSpPr>
        <p:spPr>
          <a:xfrm>
            <a:off x="381000" y="1524000"/>
            <a:ext cx="11658600" cy="1384995"/>
          </a:xfrm>
          <a:prstGeom prst="rect">
            <a:avLst/>
          </a:prstGeom>
          <a:noFill/>
        </p:spPr>
        <p:txBody>
          <a:bodyPr wrap="square">
            <a:spAutoFit/>
          </a:bodyPr>
          <a:lstStyle/>
          <a:p>
            <a:r>
              <a:rPr lang="en-US" sz="2800" dirty="0">
                <a:latin typeface="Arial" panose="020B0604020202020204" pitchFamily="34" charset="0"/>
                <a:cs typeface="Arial" panose="020B0604020202020204" pitchFamily="34" charset="0"/>
              </a:rPr>
              <a:t>News article from the VOA (Voice of America) WASHINGTON (2/5/2017) — There has been an alarming rise in hate crimes across the U.S. targeting Muslims, African Americans and other groups.</a:t>
            </a:r>
          </a:p>
        </p:txBody>
      </p:sp>
      <p:sp>
        <p:nvSpPr>
          <p:cNvPr id="9" name="TextBox 8">
            <a:extLst>
              <a:ext uri="{FF2B5EF4-FFF2-40B4-BE49-F238E27FC236}">
                <a16:creationId xmlns:a16="http://schemas.microsoft.com/office/drawing/2014/main" id="{DECA4AC5-DF99-B3D1-9278-7C329DF711C3}"/>
              </a:ext>
            </a:extLst>
          </p:cNvPr>
          <p:cNvSpPr txBox="1"/>
          <p:nvPr/>
        </p:nvSpPr>
        <p:spPr>
          <a:xfrm>
            <a:off x="-152400" y="6730337"/>
            <a:ext cx="17678400" cy="3120854"/>
          </a:xfrm>
          <a:prstGeom prst="rect">
            <a:avLst/>
          </a:prstGeom>
          <a:noFill/>
        </p:spPr>
        <p:txBody>
          <a:bodyPr wrap="square">
            <a:spAutoFit/>
          </a:bodyPr>
          <a:lstStyle/>
          <a:p>
            <a:pPr marL="568325" marR="0" lvl="0" indent="0" algn="just" defTabSz="914400" rtl="0" eaLnBrk="1" fontAlgn="auto" latinLnBrk="0" hangingPunct="1">
              <a:lnSpc>
                <a:spcPct val="80000"/>
              </a:lnSpc>
              <a:spcBef>
                <a:spcPct val="20000"/>
              </a:spcBef>
              <a:spcAft>
                <a:spcPts val="0"/>
              </a:spcAft>
              <a:buClrTx/>
              <a:buSzTx/>
              <a:buFontTx/>
              <a:buNone/>
              <a:tabLst/>
              <a:defRPr/>
            </a:pPr>
            <a:r>
              <a:rPr kumimoji="0" lang="en-US" sz="2400" b="0" i="0" u="none" strike="noStrike" kern="1200" cap="none" spc="0" normalizeH="0" baseline="0" noProof="0" dirty="0">
                <a:ln>
                  <a:noFill/>
                </a:ln>
                <a:effectLst/>
                <a:uLnTx/>
                <a:uFillTx/>
                <a:latin typeface="Arial" panose="020B0604020202020204" pitchFamily="34" charset="0"/>
                <a:cs typeface="Arial" panose="020B0604020202020204" pitchFamily="34" charset="0"/>
              </a:rPr>
              <a:t>Discrimination against Native Americans is widespread, he said, citing personal experience.</a:t>
            </a:r>
          </a:p>
          <a:p>
            <a:pPr marL="568325" marR="0" lvl="0" indent="0" algn="just" defTabSz="914400" rtl="0" eaLnBrk="1" fontAlgn="auto" latinLnBrk="0" hangingPunct="1">
              <a:lnSpc>
                <a:spcPct val="80000"/>
              </a:lnSpc>
              <a:spcBef>
                <a:spcPct val="20000"/>
              </a:spcBef>
              <a:spcAft>
                <a:spcPts val="0"/>
              </a:spcAft>
              <a:buClrTx/>
              <a:buSzTx/>
              <a:buFontTx/>
              <a:buNone/>
              <a:tabLst/>
              <a:defRPr/>
            </a:pPr>
            <a:r>
              <a:rPr kumimoji="0" lang="en-US" sz="2400" b="0" i="0" u="none" strike="noStrike" kern="1200" cap="none" spc="0" normalizeH="0" baseline="0" noProof="0" dirty="0">
                <a:ln>
                  <a:noFill/>
                </a:ln>
                <a:effectLst/>
                <a:uLnTx/>
                <a:uFillTx/>
                <a:latin typeface="Arial" panose="020B0604020202020204" pitchFamily="34" charset="0"/>
                <a:cs typeface="Arial" panose="020B0604020202020204" pitchFamily="34" charset="0"/>
              </a:rPr>
              <a:t>Former U.S. Senator Ben Nighthorse Campbell attended tribal celebrations marking the Battle of the Little Big Horn in Montana and stated, “A pick-up truck came in with a bunch of white fellows in back, and they started waving scalps ... they were really just wigs. What kind of message are they trying to tell the Indians?” he said. “Indian kids feel the impact. They grow up feeling they have no self-worth.”</a:t>
            </a:r>
          </a:p>
          <a:p>
            <a:pPr marL="568325" marR="0" lvl="0" indent="0" algn="just" defTabSz="914400" rtl="0" eaLnBrk="1" fontAlgn="auto" latinLnBrk="0" hangingPunct="1">
              <a:lnSpc>
                <a:spcPct val="80000"/>
              </a:lnSpc>
              <a:spcBef>
                <a:spcPct val="20000"/>
              </a:spcBef>
              <a:spcAft>
                <a:spcPts val="0"/>
              </a:spcAft>
              <a:buClrTx/>
              <a:buSzTx/>
              <a:buFontTx/>
              <a:buNone/>
              <a:tabLst/>
              <a:defRPr/>
            </a:pPr>
            <a:endParaRPr kumimoji="0" lang="en-US" sz="2400" b="0" i="0" u="none" strike="noStrike" kern="1200" cap="none" spc="0" normalizeH="0" baseline="0" noProof="0" dirty="0">
              <a:ln>
                <a:noFill/>
              </a:ln>
              <a:effectLst/>
              <a:uLnTx/>
              <a:uFillTx/>
              <a:latin typeface="Arial" panose="020B0604020202020204" pitchFamily="34" charset="0"/>
              <a:cs typeface="Arial" panose="020B0604020202020204" pitchFamily="34" charset="0"/>
            </a:endParaRPr>
          </a:p>
          <a:p>
            <a:pPr marL="568325" marR="0" lvl="0" indent="0" algn="just" defTabSz="914400" rtl="0" eaLnBrk="1" fontAlgn="auto" latinLnBrk="0" hangingPunct="1">
              <a:lnSpc>
                <a:spcPct val="80000"/>
              </a:lnSpc>
              <a:spcBef>
                <a:spcPct val="20000"/>
              </a:spcBef>
              <a:spcAft>
                <a:spcPts val="0"/>
              </a:spcAft>
              <a:buClrTx/>
              <a:buSzTx/>
              <a:buFontTx/>
              <a:buNone/>
              <a:tabLst/>
              <a:defRPr/>
            </a:pPr>
            <a:r>
              <a:rPr kumimoji="0" lang="en-US" sz="2400" b="0" i="0" u="none" strike="noStrike" kern="1200" cap="none" spc="0" normalizeH="0" baseline="0" noProof="0" dirty="0">
                <a:ln>
                  <a:noFill/>
                </a:ln>
                <a:effectLst/>
                <a:uLnTx/>
                <a:uFillTx/>
                <a:latin typeface="Arial" panose="020B0604020202020204" pitchFamily="34" charset="0"/>
                <a:cs typeface="Arial" panose="020B0604020202020204" pitchFamily="34" charset="0"/>
              </a:rPr>
              <a:t>He believes that is one reason for the high rate of suicide among Native youth.</a:t>
            </a:r>
          </a:p>
          <a:p>
            <a:pPr marL="568325" marR="0" lvl="0" indent="0" algn="just" defTabSz="914400" rtl="0" eaLnBrk="1" fontAlgn="auto" latinLnBrk="0" hangingPunct="1">
              <a:lnSpc>
                <a:spcPct val="80000"/>
              </a:lnSpc>
              <a:spcBef>
                <a:spcPct val="20000"/>
              </a:spcBef>
              <a:spcAft>
                <a:spcPts val="0"/>
              </a:spcAft>
              <a:buClrTx/>
              <a:buSzTx/>
              <a:buFontTx/>
              <a:buNone/>
              <a:tabLst/>
              <a:defRPr/>
            </a:pPr>
            <a:r>
              <a:rPr kumimoji="0" lang="en-US" sz="2400" b="0" i="0" u="none" strike="noStrike" kern="1200" cap="none" spc="0" normalizeH="0" baseline="0" noProof="0" dirty="0">
                <a:ln>
                  <a:noFill/>
                </a:ln>
                <a:effectLst/>
                <a:uLnTx/>
                <a:uFillTx/>
                <a:latin typeface="Arial" panose="020B0604020202020204" pitchFamily="34" charset="0"/>
                <a:cs typeface="Arial" panose="020B0604020202020204" pitchFamily="34" charset="0"/>
              </a:rPr>
              <a:t>Right click on the link below to continue reading the article.</a:t>
            </a:r>
          </a:p>
          <a:p>
            <a:pPr marL="568325" marR="0" lvl="0" indent="0" algn="just" defTabSz="914400" rtl="0" eaLnBrk="1" fontAlgn="auto" latinLnBrk="0" hangingPunct="1">
              <a:lnSpc>
                <a:spcPct val="80000"/>
              </a:lnSpc>
              <a:spcBef>
                <a:spcPct val="20000"/>
              </a:spcBef>
              <a:spcAft>
                <a:spcPts val="0"/>
              </a:spcAft>
              <a:buClrTx/>
              <a:buSzTx/>
              <a:buFontTx/>
              <a:buNone/>
              <a:tabLst/>
              <a:defRPr/>
            </a:pPr>
            <a:r>
              <a:rPr kumimoji="0" lang="en-US" sz="2400" b="0" i="0" u="none" strike="noStrike" kern="1200" cap="none" spc="0" normalizeH="0" baseline="0" noProof="0" dirty="0">
                <a:ln>
                  <a:noFill/>
                </a:ln>
                <a:effectLst/>
                <a:uLnTx/>
                <a:uFillTx/>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https://www.voanews.com/a/rise-in-hate-crimes-alarms-native-american-communities/3887303.html</a:t>
            </a:r>
            <a:endParaRPr kumimoji="0" lang="en-US" sz="2200" b="1" i="0" u="none" strike="noStrike" kern="1200" cap="none" spc="0" normalizeH="0" baseline="0" noProof="0" dirty="0">
              <a:ln>
                <a:noFill/>
              </a:ln>
              <a:effectLst/>
              <a:uLnTx/>
              <a:uFillTx/>
              <a:latin typeface="Arial" panose="020B0604020202020204" pitchFamily="34" charset="0"/>
              <a:cs typeface="Arial" panose="020B0604020202020204" pitchFamily="34" charset="0"/>
            </a:endParaRPr>
          </a:p>
        </p:txBody>
      </p:sp>
    </p:spTree>
    <p:custDataLst>
      <p:tags r:id="rId1"/>
    </p:custDataLst>
    <p:extLst>
      <p:ext uri="{BB962C8B-B14F-4D97-AF65-F5344CB8AC3E}">
        <p14:creationId xmlns:p14="http://schemas.microsoft.com/office/powerpoint/2010/main" val="889399869"/>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bg>
      <p:bgPr>
        <a:solidFill>
          <a:srgbClr val="8F806E"/>
        </a:solidFill>
        <a:effectLst/>
      </p:bgPr>
    </p:bg>
    <p:spTree>
      <p:nvGrpSpPr>
        <p:cNvPr id="1" name="">
          <a:extLst>
            <a:ext uri="{FF2B5EF4-FFF2-40B4-BE49-F238E27FC236}">
              <a16:creationId xmlns:a16="http://schemas.microsoft.com/office/drawing/2014/main" id="{F679FF60-B15B-CBB3-45C1-3C8D3A7CB686}"/>
            </a:ext>
          </a:extLst>
        </p:cNvPr>
        <p:cNvGrpSpPr/>
        <p:nvPr/>
      </p:nvGrpSpPr>
      <p:grpSpPr>
        <a:xfrm>
          <a:off x="0" y="0"/>
          <a:ext cx="0" cy="0"/>
          <a:chOff x="0" y="0"/>
          <a:chExt cx="0" cy="0"/>
        </a:xfrm>
      </p:grpSpPr>
      <p:sp>
        <p:nvSpPr>
          <p:cNvPr id="4" name="TextBox 4">
            <a:extLst>
              <a:ext uri="{FF2B5EF4-FFF2-40B4-BE49-F238E27FC236}">
                <a16:creationId xmlns:a16="http://schemas.microsoft.com/office/drawing/2014/main" id="{7F256AA0-794A-CEA7-7BEC-F674F194B932}"/>
              </a:ext>
            </a:extLst>
          </p:cNvPr>
          <p:cNvSpPr txBox="1"/>
          <p:nvPr/>
        </p:nvSpPr>
        <p:spPr>
          <a:xfrm>
            <a:off x="1028700" y="647700"/>
            <a:ext cx="14973300" cy="943720"/>
          </a:xfrm>
          <a:prstGeom prst="rect">
            <a:avLst/>
          </a:prstGeom>
        </p:spPr>
        <p:txBody>
          <a:bodyPr wrap="square" lIns="0" tIns="0" rIns="0" bIns="0" rtlCol="0" anchor="t">
            <a:spAutoFit/>
          </a:bodyPr>
          <a:lstStyle/>
          <a:p>
            <a:pPr>
              <a:lnSpc>
                <a:spcPts val="7680"/>
              </a:lnSpc>
            </a:pPr>
            <a:r>
              <a:rPr lang="en-US" sz="6000" b="1" dirty="0">
                <a:solidFill>
                  <a:srgbClr val="FFFFFF"/>
                </a:solidFill>
                <a:latin typeface="Arial" panose="020B0604020202020204" pitchFamily="34" charset="0"/>
                <a:ea typeface="Montserrat Semi-Bold"/>
                <a:cs typeface="Arial" panose="020B0604020202020204" pitchFamily="34" charset="0"/>
                <a:sym typeface="Montserrat Semi-Bold"/>
              </a:rPr>
              <a:t>For the Following Scenarios, </a:t>
            </a:r>
          </a:p>
        </p:txBody>
      </p:sp>
      <p:sp>
        <p:nvSpPr>
          <p:cNvPr id="5" name="TextBox 5">
            <a:extLst>
              <a:ext uri="{FF2B5EF4-FFF2-40B4-BE49-F238E27FC236}">
                <a16:creationId xmlns:a16="http://schemas.microsoft.com/office/drawing/2014/main" id="{7A71D22D-05A4-CA40-280D-F4D148855B80}"/>
              </a:ext>
            </a:extLst>
          </p:cNvPr>
          <p:cNvSpPr txBox="1"/>
          <p:nvPr/>
        </p:nvSpPr>
        <p:spPr>
          <a:xfrm>
            <a:off x="1028700" y="1714500"/>
            <a:ext cx="16344900" cy="5539978"/>
          </a:xfrm>
          <a:prstGeom prst="rect">
            <a:avLst/>
          </a:prstGeom>
        </p:spPr>
        <p:txBody>
          <a:bodyPr wrap="square" lIns="0" tIns="0" rIns="0" bIns="0" rtlCol="0" anchor="t">
            <a:spAutoFit/>
          </a:bodyPr>
          <a:lstStyle/>
          <a:p>
            <a:r>
              <a:rPr lang="en-US" sz="3600" dirty="0">
                <a:solidFill>
                  <a:schemeClr val="bg1"/>
                </a:solidFill>
                <a:latin typeface="Arial" panose="020B0604020202020204" pitchFamily="34" charset="0"/>
                <a:cs typeface="Arial" panose="020B0604020202020204" pitchFamily="34" charset="0"/>
              </a:rPr>
              <a:t>Read each of the following hypothetical scenarios and ask yourself the following questions:</a:t>
            </a:r>
          </a:p>
          <a:p>
            <a:endParaRPr lang="en-US" sz="3600" dirty="0">
              <a:solidFill>
                <a:schemeClr val="bg1"/>
              </a:solidFill>
              <a:latin typeface="Arial" panose="020B0604020202020204" pitchFamily="34" charset="0"/>
              <a:cs typeface="Arial" panose="020B0604020202020204" pitchFamily="34" charset="0"/>
            </a:endParaRPr>
          </a:p>
          <a:p>
            <a:r>
              <a:rPr lang="en-US" sz="3600" dirty="0">
                <a:solidFill>
                  <a:schemeClr val="bg1"/>
                </a:solidFill>
                <a:latin typeface="Arial" panose="020B0604020202020204" pitchFamily="34" charset="0"/>
                <a:cs typeface="Arial" panose="020B0604020202020204" pitchFamily="34" charset="0"/>
              </a:rPr>
              <a:t>• Using only facts and circumstances provided, was the act motivated by bias? </a:t>
            </a:r>
          </a:p>
          <a:p>
            <a:r>
              <a:rPr lang="en-US" sz="3600" dirty="0">
                <a:solidFill>
                  <a:schemeClr val="bg1"/>
                </a:solidFill>
                <a:latin typeface="Arial" panose="020B0604020202020204" pitchFamily="34" charset="0"/>
                <a:cs typeface="Arial" panose="020B0604020202020204" pitchFamily="34" charset="0"/>
              </a:rPr>
              <a:t>• Is it a hate crime or hate incident?</a:t>
            </a:r>
          </a:p>
          <a:p>
            <a:r>
              <a:rPr lang="en-US" sz="3600" dirty="0">
                <a:solidFill>
                  <a:schemeClr val="bg1"/>
                </a:solidFill>
                <a:latin typeface="Arial" panose="020B0604020202020204" pitchFamily="34" charset="0"/>
                <a:cs typeface="Arial" panose="020B0604020202020204" pitchFamily="34" charset="0"/>
              </a:rPr>
              <a:t>• Are there any bias indicators present?</a:t>
            </a:r>
          </a:p>
          <a:p>
            <a:r>
              <a:rPr lang="en-US" sz="3600" dirty="0">
                <a:solidFill>
                  <a:schemeClr val="bg1"/>
                </a:solidFill>
                <a:latin typeface="Arial" panose="020B0604020202020204" pitchFamily="34" charset="0"/>
                <a:cs typeface="Arial" panose="020B0604020202020204" pitchFamily="34" charset="0"/>
              </a:rPr>
              <a:t>• What protected class(es) were involved in the incident?</a:t>
            </a:r>
          </a:p>
          <a:p>
            <a:r>
              <a:rPr lang="en-US" sz="3600" dirty="0">
                <a:solidFill>
                  <a:schemeClr val="bg1"/>
                </a:solidFill>
                <a:latin typeface="Arial" panose="020B0604020202020204" pitchFamily="34" charset="0"/>
                <a:cs typeface="Arial" panose="020B0604020202020204" pitchFamily="34" charset="0"/>
              </a:rPr>
              <a:t>• What offender type may be involved?</a:t>
            </a:r>
          </a:p>
          <a:p>
            <a:pPr marL="346075" indent="-346075"/>
            <a:r>
              <a:rPr lang="en-US" sz="3600" dirty="0">
                <a:solidFill>
                  <a:schemeClr val="bg1"/>
                </a:solidFill>
                <a:latin typeface="Arial" panose="020B0604020202020204" pitchFamily="34" charset="0"/>
                <a:cs typeface="Arial" panose="020B0604020202020204" pitchFamily="34" charset="0"/>
              </a:rPr>
              <a:t>• What other potential information should law enforcement seek out to determine or further establish the suspect’s motivation?</a:t>
            </a:r>
          </a:p>
        </p:txBody>
      </p:sp>
    </p:spTree>
    <p:custDataLst>
      <p:tags r:id="rId1"/>
    </p:custDataLst>
    <p:extLst>
      <p:ext uri="{BB962C8B-B14F-4D97-AF65-F5344CB8AC3E}">
        <p14:creationId xmlns:p14="http://schemas.microsoft.com/office/powerpoint/2010/main" val="1576155720"/>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50.xml><?xml version="1.0" encoding="utf-8"?>
<p:sld xmlns:a="http://schemas.openxmlformats.org/drawingml/2006/main" xmlns:r="http://schemas.openxmlformats.org/officeDocument/2006/relationships" xmlns:p="http://schemas.openxmlformats.org/presentationml/2006/main">
  <p:cSld>
    <p:bg>
      <p:bgPr>
        <a:solidFill>
          <a:srgbClr val="314964"/>
        </a:solidFill>
        <a:effectLst/>
      </p:bgPr>
    </p:bg>
    <p:spTree>
      <p:nvGrpSpPr>
        <p:cNvPr id="1" name="">
          <a:extLst>
            <a:ext uri="{FF2B5EF4-FFF2-40B4-BE49-F238E27FC236}">
              <a16:creationId xmlns:a16="http://schemas.microsoft.com/office/drawing/2014/main" id="{35FF65ED-70FE-F893-F286-7DB8C8373961}"/>
            </a:ext>
          </a:extLst>
        </p:cNvPr>
        <p:cNvGrpSpPr/>
        <p:nvPr/>
      </p:nvGrpSpPr>
      <p:grpSpPr>
        <a:xfrm>
          <a:off x="0" y="0"/>
          <a:ext cx="0" cy="0"/>
          <a:chOff x="0" y="0"/>
          <a:chExt cx="0" cy="0"/>
        </a:xfrm>
      </p:grpSpPr>
      <p:sp>
        <p:nvSpPr>
          <p:cNvPr id="4" name="TextBox 4">
            <a:extLst>
              <a:ext uri="{FF2B5EF4-FFF2-40B4-BE49-F238E27FC236}">
                <a16:creationId xmlns:a16="http://schemas.microsoft.com/office/drawing/2014/main" id="{C647CF52-991F-913A-20E9-E3B1693BE442}"/>
              </a:ext>
            </a:extLst>
          </p:cNvPr>
          <p:cNvSpPr txBox="1"/>
          <p:nvPr/>
        </p:nvSpPr>
        <p:spPr>
          <a:xfrm>
            <a:off x="1028700" y="647700"/>
            <a:ext cx="5056723" cy="915764"/>
          </a:xfrm>
          <a:prstGeom prst="rect">
            <a:avLst/>
          </a:prstGeom>
        </p:spPr>
        <p:txBody>
          <a:bodyPr lIns="0" tIns="0" rIns="0" bIns="0" rtlCol="0" anchor="t">
            <a:spAutoFit/>
          </a:bodyPr>
          <a:lstStyle/>
          <a:p>
            <a:pPr>
              <a:lnSpc>
                <a:spcPts val="7680"/>
              </a:lnSpc>
            </a:pPr>
            <a:r>
              <a:rPr lang="en-US" sz="6000" b="1" dirty="0">
                <a:solidFill>
                  <a:srgbClr val="FFFFFF"/>
                </a:solidFill>
                <a:latin typeface="Arial" panose="020B0604020202020204" pitchFamily="34" charset="0"/>
                <a:ea typeface="Montserrat Semi-Bold"/>
                <a:cs typeface="Arial" panose="020B0604020202020204" pitchFamily="34" charset="0"/>
                <a:sym typeface="Montserrat Semi-Bold"/>
              </a:rPr>
              <a:t>Scenario 1</a:t>
            </a:r>
          </a:p>
        </p:txBody>
      </p:sp>
      <p:sp>
        <p:nvSpPr>
          <p:cNvPr id="5" name="TextBox 5">
            <a:extLst>
              <a:ext uri="{FF2B5EF4-FFF2-40B4-BE49-F238E27FC236}">
                <a16:creationId xmlns:a16="http://schemas.microsoft.com/office/drawing/2014/main" id="{86F80C62-E41F-A2FE-AA50-9F7E45A6914F}"/>
              </a:ext>
            </a:extLst>
          </p:cNvPr>
          <p:cNvSpPr txBox="1"/>
          <p:nvPr/>
        </p:nvSpPr>
        <p:spPr>
          <a:xfrm>
            <a:off x="1028700" y="2262307"/>
            <a:ext cx="16497300" cy="1661993"/>
          </a:xfrm>
          <a:prstGeom prst="rect">
            <a:avLst/>
          </a:prstGeom>
        </p:spPr>
        <p:txBody>
          <a:bodyPr wrap="square" lIns="0" tIns="0" rIns="0" bIns="0" rtlCol="0" anchor="t">
            <a:spAutoFit/>
          </a:bodyPr>
          <a:lstStyle/>
          <a:p>
            <a:r>
              <a:rPr lang="en-US" sz="3600" dirty="0">
                <a:solidFill>
                  <a:schemeClr val="bg1"/>
                </a:solidFill>
                <a:latin typeface="Arial" panose="020B0604020202020204" pitchFamily="34" charset="0"/>
                <a:cs typeface="Arial" panose="020B0604020202020204" pitchFamily="34" charset="0"/>
              </a:rPr>
              <a:t>A man in his mid-30s who openly describes himself as “very conservative” intentionally threw a large rock at a convenience store window owned by Korean immigrants. The window was destroyed.</a:t>
            </a:r>
          </a:p>
        </p:txBody>
      </p:sp>
      <p:sp>
        <p:nvSpPr>
          <p:cNvPr id="3" name="TextBox 2">
            <a:extLst>
              <a:ext uri="{FF2B5EF4-FFF2-40B4-BE49-F238E27FC236}">
                <a16:creationId xmlns:a16="http://schemas.microsoft.com/office/drawing/2014/main" id="{8DA599EE-A3DF-04D0-DE6E-8C8E64DB6E08}"/>
              </a:ext>
            </a:extLst>
          </p:cNvPr>
          <p:cNvSpPr txBox="1"/>
          <p:nvPr/>
        </p:nvSpPr>
        <p:spPr>
          <a:xfrm>
            <a:off x="1028700" y="4675644"/>
            <a:ext cx="9867900" cy="2677656"/>
          </a:xfrm>
          <a:prstGeom prst="rect">
            <a:avLst/>
          </a:prstGeom>
          <a:noFill/>
        </p:spPr>
        <p:txBody>
          <a:bodyPr wrap="square">
            <a:spAutoFit/>
          </a:bodyPr>
          <a:lstStyle/>
          <a:p>
            <a:r>
              <a:rPr lang="en-US" sz="2400" dirty="0">
                <a:solidFill>
                  <a:schemeClr val="bg1"/>
                </a:solidFill>
                <a:latin typeface="Arial" panose="020B0604020202020204" pitchFamily="34" charset="0"/>
                <a:cs typeface="Arial" panose="020B0604020202020204" pitchFamily="34" charset="0"/>
              </a:rPr>
              <a:t>• Was the act motivated by bias? </a:t>
            </a:r>
          </a:p>
          <a:p>
            <a:r>
              <a:rPr lang="en-US" sz="2400" dirty="0">
                <a:solidFill>
                  <a:schemeClr val="bg1"/>
                </a:solidFill>
                <a:latin typeface="Arial" panose="020B0604020202020204" pitchFamily="34" charset="0"/>
                <a:cs typeface="Arial" panose="020B0604020202020204" pitchFamily="34" charset="0"/>
              </a:rPr>
              <a:t>• Is it a hate crime or hate incident?</a:t>
            </a:r>
          </a:p>
          <a:p>
            <a:r>
              <a:rPr lang="en-US" sz="2400" dirty="0">
                <a:solidFill>
                  <a:schemeClr val="bg1"/>
                </a:solidFill>
                <a:latin typeface="Arial" panose="020B0604020202020204" pitchFamily="34" charset="0"/>
                <a:cs typeface="Arial" panose="020B0604020202020204" pitchFamily="34" charset="0"/>
              </a:rPr>
              <a:t>• Are there any bias indicators present?</a:t>
            </a:r>
          </a:p>
          <a:p>
            <a:r>
              <a:rPr lang="en-US" sz="2400" dirty="0">
                <a:solidFill>
                  <a:schemeClr val="bg1"/>
                </a:solidFill>
                <a:latin typeface="Arial" panose="020B0604020202020204" pitchFamily="34" charset="0"/>
                <a:cs typeface="Arial" panose="020B0604020202020204" pitchFamily="34" charset="0"/>
              </a:rPr>
              <a:t>• What protected class(es) were involved in the incident?</a:t>
            </a:r>
          </a:p>
          <a:p>
            <a:r>
              <a:rPr lang="en-US" sz="2400" dirty="0">
                <a:solidFill>
                  <a:schemeClr val="bg1"/>
                </a:solidFill>
                <a:latin typeface="Arial" panose="020B0604020202020204" pitchFamily="34" charset="0"/>
                <a:cs typeface="Arial" panose="020B0604020202020204" pitchFamily="34" charset="0"/>
              </a:rPr>
              <a:t>• What offender type may be involved?</a:t>
            </a:r>
          </a:p>
          <a:p>
            <a:pPr marL="176213" indent="-176213"/>
            <a:r>
              <a:rPr lang="en-US" sz="2400" dirty="0">
                <a:solidFill>
                  <a:schemeClr val="bg1"/>
                </a:solidFill>
                <a:latin typeface="Arial" panose="020B0604020202020204" pitchFamily="34" charset="0"/>
                <a:cs typeface="Arial" panose="020B0604020202020204" pitchFamily="34" charset="0"/>
              </a:rPr>
              <a:t>• What other potential information should law enforcement seek out to determine or further establish the suspect’s motivation?</a:t>
            </a:r>
          </a:p>
        </p:txBody>
      </p:sp>
      <p:pic>
        <p:nvPicPr>
          <p:cNvPr id="10" name="Picture 9">
            <a:extLst>
              <a:ext uri="{FF2B5EF4-FFF2-40B4-BE49-F238E27FC236}">
                <a16:creationId xmlns:a16="http://schemas.microsoft.com/office/drawing/2014/main" id="{44FDF410-E66E-B63A-5D09-816132F71A64}"/>
              </a:ext>
            </a:extLst>
          </p:cNvPr>
          <p:cNvPicPr>
            <a:picLocks noChangeAspect="1"/>
          </p:cNvPicPr>
          <p:nvPr/>
        </p:nvPicPr>
        <p:blipFill>
          <a:blip r:embed="rId4"/>
          <a:stretch>
            <a:fillRect/>
          </a:stretch>
        </p:blipFill>
        <p:spPr>
          <a:xfrm>
            <a:off x="11031221" y="4229100"/>
            <a:ext cx="6515099" cy="4546462"/>
          </a:xfrm>
          <a:prstGeom prst="rect">
            <a:avLst/>
          </a:prstGeom>
        </p:spPr>
      </p:pic>
    </p:spTree>
    <p:custDataLst>
      <p:tags r:id="rId1"/>
    </p:custDataLst>
    <p:extLst>
      <p:ext uri="{BB962C8B-B14F-4D97-AF65-F5344CB8AC3E}">
        <p14:creationId xmlns:p14="http://schemas.microsoft.com/office/powerpoint/2010/main" val="4163113062"/>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51.xml><?xml version="1.0" encoding="utf-8"?>
<p:sld xmlns:a="http://schemas.openxmlformats.org/drawingml/2006/main" xmlns:r="http://schemas.openxmlformats.org/officeDocument/2006/relationships" xmlns:p="http://schemas.openxmlformats.org/presentationml/2006/main">
  <p:cSld>
    <p:bg>
      <p:bgPr>
        <a:solidFill>
          <a:srgbClr val="314964"/>
        </a:solidFill>
        <a:effectLst/>
      </p:bgPr>
    </p:bg>
    <p:spTree>
      <p:nvGrpSpPr>
        <p:cNvPr id="1" name="">
          <a:extLst>
            <a:ext uri="{FF2B5EF4-FFF2-40B4-BE49-F238E27FC236}">
              <a16:creationId xmlns:a16="http://schemas.microsoft.com/office/drawing/2014/main" id="{A724D9B5-12FF-9411-7CB2-093947742E9A}"/>
            </a:ext>
          </a:extLst>
        </p:cNvPr>
        <p:cNvGrpSpPr/>
        <p:nvPr/>
      </p:nvGrpSpPr>
      <p:grpSpPr>
        <a:xfrm>
          <a:off x="0" y="0"/>
          <a:ext cx="0" cy="0"/>
          <a:chOff x="0" y="0"/>
          <a:chExt cx="0" cy="0"/>
        </a:xfrm>
      </p:grpSpPr>
      <p:sp>
        <p:nvSpPr>
          <p:cNvPr id="4" name="TextBox 4">
            <a:extLst>
              <a:ext uri="{FF2B5EF4-FFF2-40B4-BE49-F238E27FC236}">
                <a16:creationId xmlns:a16="http://schemas.microsoft.com/office/drawing/2014/main" id="{053776E9-F938-25CE-E872-2E275D5C6DE0}"/>
              </a:ext>
            </a:extLst>
          </p:cNvPr>
          <p:cNvSpPr txBox="1"/>
          <p:nvPr/>
        </p:nvSpPr>
        <p:spPr>
          <a:xfrm>
            <a:off x="1028700" y="647700"/>
            <a:ext cx="5056723" cy="915764"/>
          </a:xfrm>
          <a:prstGeom prst="rect">
            <a:avLst/>
          </a:prstGeom>
        </p:spPr>
        <p:txBody>
          <a:bodyPr lIns="0" tIns="0" rIns="0" bIns="0" rtlCol="0" anchor="t">
            <a:spAutoFit/>
          </a:bodyPr>
          <a:lstStyle/>
          <a:p>
            <a:pPr>
              <a:lnSpc>
                <a:spcPts val="7680"/>
              </a:lnSpc>
            </a:pPr>
            <a:r>
              <a:rPr lang="en-US" sz="6000" b="1" dirty="0">
                <a:solidFill>
                  <a:srgbClr val="FFFFFF"/>
                </a:solidFill>
                <a:latin typeface="Arial" panose="020B0604020202020204" pitchFamily="34" charset="0"/>
                <a:ea typeface="Montserrat Semi-Bold"/>
                <a:cs typeface="Arial" panose="020B0604020202020204" pitchFamily="34" charset="0"/>
                <a:sym typeface="Montserrat Semi-Bold"/>
              </a:rPr>
              <a:t>Scenario 1</a:t>
            </a:r>
          </a:p>
        </p:txBody>
      </p:sp>
      <p:sp>
        <p:nvSpPr>
          <p:cNvPr id="5" name="TextBox 5">
            <a:extLst>
              <a:ext uri="{FF2B5EF4-FFF2-40B4-BE49-F238E27FC236}">
                <a16:creationId xmlns:a16="http://schemas.microsoft.com/office/drawing/2014/main" id="{1327FD68-C7CB-8E30-644D-F8A6E4A69463}"/>
              </a:ext>
            </a:extLst>
          </p:cNvPr>
          <p:cNvSpPr txBox="1"/>
          <p:nvPr/>
        </p:nvSpPr>
        <p:spPr>
          <a:xfrm>
            <a:off x="1028700" y="1714500"/>
            <a:ext cx="16497300" cy="1661993"/>
          </a:xfrm>
          <a:prstGeom prst="rect">
            <a:avLst/>
          </a:prstGeom>
        </p:spPr>
        <p:txBody>
          <a:bodyPr wrap="square" lIns="0" tIns="0" rIns="0" bIns="0" rtlCol="0" anchor="t">
            <a:spAutoFit/>
          </a:bodyPr>
          <a:lstStyle/>
          <a:p>
            <a:r>
              <a:rPr lang="en-US" sz="3600" dirty="0">
                <a:solidFill>
                  <a:schemeClr val="bg1"/>
                </a:solidFill>
                <a:latin typeface="Arial" panose="020B0604020202020204" pitchFamily="34" charset="0"/>
                <a:cs typeface="Arial" panose="020B0604020202020204" pitchFamily="34" charset="0"/>
              </a:rPr>
              <a:t>A man in his mid-30s who openly describes himself as “very conservative” intentionally threw a large rock at a convenience store window owned by Korean immigrants. The window was totally destroyed.</a:t>
            </a:r>
          </a:p>
        </p:txBody>
      </p:sp>
      <p:grpSp>
        <p:nvGrpSpPr>
          <p:cNvPr id="6" name="Group 6">
            <a:extLst>
              <a:ext uri="{FF2B5EF4-FFF2-40B4-BE49-F238E27FC236}">
                <a16:creationId xmlns:a16="http://schemas.microsoft.com/office/drawing/2014/main" id="{187B56A6-679F-F156-D6C5-F93146047C1A}"/>
              </a:ext>
            </a:extLst>
          </p:cNvPr>
          <p:cNvGrpSpPr/>
          <p:nvPr/>
        </p:nvGrpSpPr>
        <p:grpSpPr>
          <a:xfrm>
            <a:off x="685800" y="7200900"/>
            <a:ext cx="17094198" cy="2407743"/>
            <a:chOff x="0" y="-4572000"/>
            <a:chExt cx="5304004" cy="5102990"/>
          </a:xfrm>
        </p:grpSpPr>
        <p:sp>
          <p:nvSpPr>
            <p:cNvPr id="7" name="TextBox 7">
              <a:extLst>
                <a:ext uri="{FF2B5EF4-FFF2-40B4-BE49-F238E27FC236}">
                  <a16:creationId xmlns:a16="http://schemas.microsoft.com/office/drawing/2014/main" id="{3DE1E29A-7959-98E2-80E5-0FFF1A52889E}"/>
                </a:ext>
              </a:extLst>
            </p:cNvPr>
            <p:cNvSpPr txBox="1"/>
            <p:nvPr/>
          </p:nvSpPr>
          <p:spPr>
            <a:xfrm>
              <a:off x="0" y="-4165599"/>
              <a:ext cx="5304004" cy="4696589"/>
            </a:xfrm>
            <a:prstGeom prst="rect">
              <a:avLst/>
            </a:prstGeom>
          </p:spPr>
          <p:txBody>
            <a:bodyPr lIns="0" tIns="0" rIns="0" bIns="0" rtlCol="0" anchor="t">
              <a:spAutoFit/>
            </a:bodyPr>
            <a:lstStyle/>
            <a:p>
              <a:r>
                <a:rPr lang="en-US" sz="3600" dirty="0">
                  <a:solidFill>
                    <a:srgbClr val="FFFFFF"/>
                  </a:solidFill>
                  <a:latin typeface="Arial" panose="020B0604020202020204" pitchFamily="34" charset="0"/>
                  <a:ea typeface="Montserrat"/>
                  <a:cs typeface="Arial" panose="020B0604020202020204" pitchFamily="34" charset="0"/>
                  <a:sym typeface="Montserrat"/>
                </a:rPr>
                <a:t>Given the facts presented, there is no immediate evidence that a hate crime was committed. More information about the suspect is needed. Did you believe the act was motivated by bias because of a bias toward “conservative” men? Korean owners are a protected class (ancestry).</a:t>
              </a:r>
              <a:endParaRPr lang="en-US" sz="2400" dirty="0">
                <a:solidFill>
                  <a:srgbClr val="FFFFFF"/>
                </a:solidFill>
                <a:latin typeface="Arial" panose="020B0604020202020204" pitchFamily="34" charset="0"/>
                <a:ea typeface="Montserrat"/>
                <a:cs typeface="Arial" panose="020B0604020202020204" pitchFamily="34" charset="0"/>
                <a:sym typeface="Montserrat"/>
              </a:endParaRPr>
            </a:p>
          </p:txBody>
        </p:sp>
        <p:sp>
          <p:nvSpPr>
            <p:cNvPr id="9" name="AutoShape 9">
              <a:extLst>
                <a:ext uri="{FF2B5EF4-FFF2-40B4-BE49-F238E27FC236}">
                  <a16:creationId xmlns:a16="http://schemas.microsoft.com/office/drawing/2014/main" id="{A811CCF8-21CB-C350-6E85-577B216BB9E3}"/>
                </a:ext>
              </a:extLst>
            </p:cNvPr>
            <p:cNvSpPr/>
            <p:nvPr/>
          </p:nvSpPr>
          <p:spPr>
            <a:xfrm>
              <a:off x="0" y="-4572000"/>
              <a:ext cx="5247363" cy="0"/>
            </a:xfrm>
            <a:prstGeom prst="line">
              <a:avLst/>
            </a:prstGeom>
            <a:ln w="12700" cap="rnd">
              <a:solidFill>
                <a:srgbClr val="FFFFFF"/>
              </a:solidFill>
              <a:prstDash val="solid"/>
              <a:headEnd type="none" w="sm" len="sm"/>
              <a:tailEnd type="none" w="sm" len="sm"/>
            </a:ln>
          </p:spPr>
          <p:txBody>
            <a:bodyPr/>
            <a:lstStyle/>
            <a:p>
              <a:endParaRPr lang="en-US"/>
            </a:p>
          </p:txBody>
        </p:sp>
      </p:grpSp>
      <p:sp>
        <p:nvSpPr>
          <p:cNvPr id="3" name="TextBox 2">
            <a:extLst>
              <a:ext uri="{FF2B5EF4-FFF2-40B4-BE49-F238E27FC236}">
                <a16:creationId xmlns:a16="http://schemas.microsoft.com/office/drawing/2014/main" id="{8E4C39F3-540B-EC09-8C82-64BE8E50D82F}"/>
              </a:ext>
            </a:extLst>
          </p:cNvPr>
          <p:cNvSpPr txBox="1"/>
          <p:nvPr/>
        </p:nvSpPr>
        <p:spPr>
          <a:xfrm>
            <a:off x="838200" y="3683245"/>
            <a:ext cx="8305800" cy="3046988"/>
          </a:xfrm>
          <a:prstGeom prst="rect">
            <a:avLst/>
          </a:prstGeom>
          <a:noFill/>
        </p:spPr>
        <p:txBody>
          <a:bodyPr wrap="square">
            <a:spAutoFit/>
          </a:bodyPr>
          <a:lstStyle/>
          <a:p>
            <a:r>
              <a:rPr lang="en-US" sz="2400" dirty="0">
                <a:solidFill>
                  <a:schemeClr val="bg1"/>
                </a:solidFill>
                <a:latin typeface="Arial" panose="020B0604020202020204" pitchFamily="34" charset="0"/>
                <a:cs typeface="Arial" panose="020B0604020202020204" pitchFamily="34" charset="0"/>
              </a:rPr>
              <a:t>• Was the act motivated by bias? </a:t>
            </a:r>
          </a:p>
          <a:p>
            <a:r>
              <a:rPr lang="en-US" sz="2400" dirty="0">
                <a:solidFill>
                  <a:schemeClr val="bg1"/>
                </a:solidFill>
                <a:latin typeface="Arial" panose="020B0604020202020204" pitchFamily="34" charset="0"/>
                <a:cs typeface="Arial" panose="020B0604020202020204" pitchFamily="34" charset="0"/>
              </a:rPr>
              <a:t>• Is it a hate crime or hate incident?</a:t>
            </a:r>
          </a:p>
          <a:p>
            <a:r>
              <a:rPr lang="en-US" sz="2400" dirty="0">
                <a:solidFill>
                  <a:schemeClr val="bg1"/>
                </a:solidFill>
                <a:latin typeface="Arial" panose="020B0604020202020204" pitchFamily="34" charset="0"/>
                <a:cs typeface="Arial" panose="020B0604020202020204" pitchFamily="34" charset="0"/>
              </a:rPr>
              <a:t>• Are there any bias indicators present?</a:t>
            </a:r>
          </a:p>
          <a:p>
            <a:r>
              <a:rPr lang="en-US" sz="2400" dirty="0">
                <a:solidFill>
                  <a:schemeClr val="bg1"/>
                </a:solidFill>
                <a:latin typeface="Arial" panose="020B0604020202020204" pitchFamily="34" charset="0"/>
                <a:cs typeface="Arial" panose="020B0604020202020204" pitchFamily="34" charset="0"/>
              </a:rPr>
              <a:t>• What protected class(es) were involved in the incident?</a:t>
            </a:r>
          </a:p>
          <a:p>
            <a:r>
              <a:rPr lang="en-US" sz="2400" dirty="0">
                <a:solidFill>
                  <a:schemeClr val="bg1"/>
                </a:solidFill>
                <a:latin typeface="Arial" panose="020B0604020202020204" pitchFamily="34" charset="0"/>
                <a:cs typeface="Arial" panose="020B0604020202020204" pitchFamily="34" charset="0"/>
              </a:rPr>
              <a:t>• What offender type may be involved?</a:t>
            </a:r>
          </a:p>
          <a:p>
            <a:pPr marL="176213" indent="-176213"/>
            <a:r>
              <a:rPr lang="en-US" sz="2400" dirty="0">
                <a:solidFill>
                  <a:schemeClr val="bg1"/>
                </a:solidFill>
                <a:latin typeface="Arial" panose="020B0604020202020204" pitchFamily="34" charset="0"/>
                <a:cs typeface="Arial" panose="020B0604020202020204" pitchFamily="34" charset="0"/>
              </a:rPr>
              <a:t>• What other potential information should law enforcement seek out to determine or further establish the suspect’s motivation?</a:t>
            </a:r>
          </a:p>
        </p:txBody>
      </p:sp>
      <p:pic>
        <p:nvPicPr>
          <p:cNvPr id="10" name="Picture 9">
            <a:extLst>
              <a:ext uri="{FF2B5EF4-FFF2-40B4-BE49-F238E27FC236}">
                <a16:creationId xmlns:a16="http://schemas.microsoft.com/office/drawing/2014/main" id="{41655272-B651-56D8-A1AF-7670CEE31D56}"/>
              </a:ext>
            </a:extLst>
          </p:cNvPr>
          <p:cNvPicPr>
            <a:picLocks noChangeAspect="1"/>
          </p:cNvPicPr>
          <p:nvPr/>
        </p:nvPicPr>
        <p:blipFill>
          <a:blip r:embed="rId4"/>
          <a:stretch>
            <a:fillRect/>
          </a:stretch>
        </p:blipFill>
        <p:spPr>
          <a:xfrm>
            <a:off x="10896600" y="3086100"/>
            <a:ext cx="5372099" cy="3748837"/>
          </a:xfrm>
          <a:prstGeom prst="rect">
            <a:avLst/>
          </a:prstGeom>
        </p:spPr>
      </p:pic>
    </p:spTree>
    <p:custDataLst>
      <p:tags r:id="rId1"/>
    </p:custDataLst>
    <p:extLst>
      <p:ext uri="{BB962C8B-B14F-4D97-AF65-F5344CB8AC3E}">
        <p14:creationId xmlns:p14="http://schemas.microsoft.com/office/powerpoint/2010/main" val="3904174072"/>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52.xml><?xml version="1.0" encoding="utf-8"?>
<p:sld xmlns:a="http://schemas.openxmlformats.org/drawingml/2006/main" xmlns:r="http://schemas.openxmlformats.org/officeDocument/2006/relationships" xmlns:p="http://schemas.openxmlformats.org/presentationml/2006/main">
  <p:cSld>
    <p:bg>
      <p:bgPr>
        <a:solidFill>
          <a:srgbClr val="EAE3D6"/>
        </a:solidFill>
        <a:effectLst/>
      </p:bgPr>
    </p:bg>
    <p:spTree>
      <p:nvGrpSpPr>
        <p:cNvPr id="1" name="">
          <a:extLst>
            <a:ext uri="{FF2B5EF4-FFF2-40B4-BE49-F238E27FC236}">
              <a16:creationId xmlns:a16="http://schemas.microsoft.com/office/drawing/2014/main" id="{87FDB5EC-01B7-9A2D-4BC5-6FA7071C154D}"/>
            </a:ext>
          </a:extLst>
        </p:cNvPr>
        <p:cNvGrpSpPr/>
        <p:nvPr/>
      </p:nvGrpSpPr>
      <p:grpSpPr>
        <a:xfrm>
          <a:off x="0" y="0"/>
          <a:ext cx="0" cy="0"/>
          <a:chOff x="0" y="0"/>
          <a:chExt cx="0" cy="0"/>
        </a:xfrm>
      </p:grpSpPr>
      <p:sp>
        <p:nvSpPr>
          <p:cNvPr id="4" name="TextBox 4">
            <a:extLst>
              <a:ext uri="{FF2B5EF4-FFF2-40B4-BE49-F238E27FC236}">
                <a16:creationId xmlns:a16="http://schemas.microsoft.com/office/drawing/2014/main" id="{04249BEC-FCBF-375A-71F0-8E32C3C39CBC}"/>
              </a:ext>
            </a:extLst>
          </p:cNvPr>
          <p:cNvSpPr txBox="1"/>
          <p:nvPr/>
        </p:nvSpPr>
        <p:spPr>
          <a:xfrm>
            <a:off x="1028700" y="647700"/>
            <a:ext cx="5056723" cy="915764"/>
          </a:xfrm>
          <a:prstGeom prst="rect">
            <a:avLst/>
          </a:prstGeom>
        </p:spPr>
        <p:txBody>
          <a:bodyPr lIns="0" tIns="0" rIns="0" bIns="0" rtlCol="0" anchor="t">
            <a:spAutoFit/>
          </a:bodyPr>
          <a:lstStyle/>
          <a:p>
            <a:pPr>
              <a:lnSpc>
                <a:spcPts val="7680"/>
              </a:lnSpc>
            </a:pPr>
            <a:r>
              <a:rPr lang="en-US" sz="6000" b="1" dirty="0">
                <a:latin typeface="Arial" panose="020B0604020202020204" pitchFamily="34" charset="0"/>
                <a:ea typeface="Montserrat Semi-Bold"/>
                <a:cs typeface="Arial" panose="020B0604020202020204" pitchFamily="34" charset="0"/>
                <a:sym typeface="Montserrat Semi-Bold"/>
              </a:rPr>
              <a:t>Scenario 2</a:t>
            </a:r>
          </a:p>
        </p:txBody>
      </p:sp>
      <p:sp>
        <p:nvSpPr>
          <p:cNvPr id="5" name="TextBox 5">
            <a:extLst>
              <a:ext uri="{FF2B5EF4-FFF2-40B4-BE49-F238E27FC236}">
                <a16:creationId xmlns:a16="http://schemas.microsoft.com/office/drawing/2014/main" id="{C0847D4C-2896-B0EE-88FD-E0065C4C87FF}"/>
              </a:ext>
            </a:extLst>
          </p:cNvPr>
          <p:cNvSpPr txBox="1"/>
          <p:nvPr/>
        </p:nvSpPr>
        <p:spPr>
          <a:xfrm>
            <a:off x="1028700" y="1714500"/>
            <a:ext cx="16497300" cy="2769989"/>
          </a:xfrm>
          <a:prstGeom prst="rect">
            <a:avLst/>
          </a:prstGeom>
        </p:spPr>
        <p:txBody>
          <a:bodyPr wrap="square" lIns="0" tIns="0" rIns="0" bIns="0" rtlCol="0" anchor="t">
            <a:spAutoFit/>
          </a:bodyPr>
          <a:lstStyle/>
          <a:p>
            <a:r>
              <a:rPr lang="en-US" sz="3600" dirty="0">
                <a:latin typeface="Arial" panose="020B0604020202020204" pitchFamily="34" charset="0"/>
                <a:cs typeface="Arial" panose="020B0604020202020204" pitchFamily="34" charset="0"/>
              </a:rPr>
              <a:t>A group of four or five teenagers committed random vandalism attacks at 10 different locations in three different communities. They defaced walls, driveways, and automobiles with slurs against Jewish people, African Americans, and skinheads. However, no member of any protected class listed lived in the communities targeted.</a:t>
            </a:r>
          </a:p>
        </p:txBody>
      </p:sp>
      <p:sp>
        <p:nvSpPr>
          <p:cNvPr id="3" name="TextBox 2">
            <a:extLst>
              <a:ext uri="{FF2B5EF4-FFF2-40B4-BE49-F238E27FC236}">
                <a16:creationId xmlns:a16="http://schemas.microsoft.com/office/drawing/2014/main" id="{F0A473CB-F470-EE2E-1E88-F9A0DB72F90D}"/>
              </a:ext>
            </a:extLst>
          </p:cNvPr>
          <p:cNvSpPr txBox="1"/>
          <p:nvPr/>
        </p:nvSpPr>
        <p:spPr>
          <a:xfrm>
            <a:off x="1219200" y="4463326"/>
            <a:ext cx="8458200" cy="3046988"/>
          </a:xfrm>
          <a:prstGeom prst="rect">
            <a:avLst/>
          </a:prstGeom>
          <a:noFill/>
        </p:spPr>
        <p:txBody>
          <a:bodyPr wrap="square">
            <a:spAutoFit/>
          </a:bodyPr>
          <a:lstStyle/>
          <a:p>
            <a:r>
              <a:rPr lang="en-US" sz="2400" dirty="0"/>
              <a:t>• </a:t>
            </a:r>
            <a:r>
              <a:rPr lang="en-US" sz="2400" dirty="0">
                <a:latin typeface="Arial" panose="020B0604020202020204" pitchFamily="34" charset="0"/>
                <a:cs typeface="Arial" panose="020B0604020202020204" pitchFamily="34" charset="0"/>
              </a:rPr>
              <a:t>Was the act motivated by bias? </a:t>
            </a:r>
          </a:p>
          <a:p>
            <a:r>
              <a:rPr lang="en-US" sz="2400" dirty="0">
                <a:latin typeface="Arial" panose="020B0604020202020204" pitchFamily="34" charset="0"/>
                <a:cs typeface="Arial" panose="020B0604020202020204" pitchFamily="34" charset="0"/>
              </a:rPr>
              <a:t>• Is it a hate crime or hate incident?</a:t>
            </a:r>
          </a:p>
          <a:p>
            <a:r>
              <a:rPr lang="en-US" sz="2400" dirty="0">
                <a:latin typeface="Arial" panose="020B0604020202020204" pitchFamily="34" charset="0"/>
                <a:cs typeface="Arial" panose="020B0604020202020204" pitchFamily="34" charset="0"/>
              </a:rPr>
              <a:t>• Are there any bias indicators present?</a:t>
            </a:r>
          </a:p>
          <a:p>
            <a:r>
              <a:rPr lang="en-US" sz="2400" dirty="0">
                <a:latin typeface="Arial" panose="020B0604020202020204" pitchFamily="34" charset="0"/>
                <a:cs typeface="Arial" panose="020B0604020202020204" pitchFamily="34" charset="0"/>
              </a:rPr>
              <a:t>• What protected class(es) were involved in the incident?</a:t>
            </a:r>
          </a:p>
          <a:p>
            <a:r>
              <a:rPr lang="en-US" sz="2400" dirty="0">
                <a:latin typeface="Arial" panose="020B0604020202020204" pitchFamily="34" charset="0"/>
                <a:cs typeface="Arial" panose="020B0604020202020204" pitchFamily="34" charset="0"/>
              </a:rPr>
              <a:t>• What offender type may be involved?</a:t>
            </a:r>
          </a:p>
          <a:p>
            <a:pPr marL="176213" indent="-176213"/>
            <a:r>
              <a:rPr lang="en-US" sz="2400" dirty="0">
                <a:latin typeface="Arial" panose="020B0604020202020204" pitchFamily="34" charset="0"/>
                <a:cs typeface="Arial" panose="020B0604020202020204" pitchFamily="34" charset="0"/>
              </a:rPr>
              <a:t>• What other potential information should law enforcement seek out to determine or further establish the suspect’s motivation?</a:t>
            </a:r>
          </a:p>
        </p:txBody>
      </p:sp>
      <p:pic>
        <p:nvPicPr>
          <p:cNvPr id="2" name="Picture 1">
            <a:extLst>
              <a:ext uri="{FF2B5EF4-FFF2-40B4-BE49-F238E27FC236}">
                <a16:creationId xmlns:a16="http://schemas.microsoft.com/office/drawing/2014/main" id="{6F7CFB56-4B62-A2C0-C2AA-8A11F2348B80}"/>
              </a:ext>
            </a:extLst>
          </p:cNvPr>
          <p:cNvPicPr>
            <a:picLocks noChangeAspect="1"/>
          </p:cNvPicPr>
          <p:nvPr/>
        </p:nvPicPr>
        <p:blipFill>
          <a:blip r:embed="rId4"/>
          <a:srcRect b="23592"/>
          <a:stretch>
            <a:fillRect/>
          </a:stretch>
        </p:blipFill>
        <p:spPr>
          <a:xfrm>
            <a:off x="9982200" y="4654985"/>
            <a:ext cx="7825219" cy="3682604"/>
          </a:xfrm>
          <a:prstGeom prst="rect">
            <a:avLst/>
          </a:prstGeom>
        </p:spPr>
      </p:pic>
    </p:spTree>
    <p:custDataLst>
      <p:tags r:id="rId1"/>
    </p:custDataLst>
    <p:extLst>
      <p:ext uri="{BB962C8B-B14F-4D97-AF65-F5344CB8AC3E}">
        <p14:creationId xmlns:p14="http://schemas.microsoft.com/office/powerpoint/2010/main" val="3776029156"/>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53.xml><?xml version="1.0" encoding="utf-8"?>
<p:sld xmlns:a="http://schemas.openxmlformats.org/drawingml/2006/main" xmlns:r="http://schemas.openxmlformats.org/officeDocument/2006/relationships" xmlns:p="http://schemas.openxmlformats.org/presentationml/2006/main">
  <p:cSld>
    <p:bg>
      <p:bgPr>
        <a:solidFill>
          <a:srgbClr val="EAE3D6"/>
        </a:solidFill>
        <a:effectLst/>
      </p:bgPr>
    </p:bg>
    <p:spTree>
      <p:nvGrpSpPr>
        <p:cNvPr id="1" name="">
          <a:extLst>
            <a:ext uri="{FF2B5EF4-FFF2-40B4-BE49-F238E27FC236}">
              <a16:creationId xmlns:a16="http://schemas.microsoft.com/office/drawing/2014/main" id="{839613EC-1D77-BA76-E3E0-552C27307162}"/>
            </a:ext>
          </a:extLst>
        </p:cNvPr>
        <p:cNvGrpSpPr/>
        <p:nvPr/>
      </p:nvGrpSpPr>
      <p:grpSpPr>
        <a:xfrm>
          <a:off x="0" y="0"/>
          <a:ext cx="0" cy="0"/>
          <a:chOff x="0" y="0"/>
          <a:chExt cx="0" cy="0"/>
        </a:xfrm>
      </p:grpSpPr>
      <p:sp>
        <p:nvSpPr>
          <p:cNvPr id="4" name="TextBox 4">
            <a:extLst>
              <a:ext uri="{FF2B5EF4-FFF2-40B4-BE49-F238E27FC236}">
                <a16:creationId xmlns:a16="http://schemas.microsoft.com/office/drawing/2014/main" id="{E9141A90-9F31-3E2F-EC99-18B443E9D1F0}"/>
              </a:ext>
            </a:extLst>
          </p:cNvPr>
          <p:cNvSpPr txBox="1"/>
          <p:nvPr/>
        </p:nvSpPr>
        <p:spPr>
          <a:xfrm>
            <a:off x="1028700" y="647700"/>
            <a:ext cx="5056723" cy="915764"/>
          </a:xfrm>
          <a:prstGeom prst="rect">
            <a:avLst/>
          </a:prstGeom>
        </p:spPr>
        <p:txBody>
          <a:bodyPr lIns="0" tIns="0" rIns="0" bIns="0" rtlCol="0" anchor="t">
            <a:spAutoFit/>
          </a:bodyPr>
          <a:lstStyle/>
          <a:p>
            <a:pPr>
              <a:lnSpc>
                <a:spcPts val="7680"/>
              </a:lnSpc>
            </a:pPr>
            <a:r>
              <a:rPr lang="en-US" sz="6000" b="1" dirty="0">
                <a:latin typeface="Arial" panose="020B0604020202020204" pitchFamily="34" charset="0"/>
                <a:ea typeface="Montserrat Semi-Bold"/>
                <a:cs typeface="Arial" panose="020B0604020202020204" pitchFamily="34" charset="0"/>
                <a:sym typeface="Montserrat Semi-Bold"/>
              </a:rPr>
              <a:t>Scenario 2</a:t>
            </a:r>
          </a:p>
        </p:txBody>
      </p:sp>
      <p:sp>
        <p:nvSpPr>
          <p:cNvPr id="5" name="TextBox 5">
            <a:extLst>
              <a:ext uri="{FF2B5EF4-FFF2-40B4-BE49-F238E27FC236}">
                <a16:creationId xmlns:a16="http://schemas.microsoft.com/office/drawing/2014/main" id="{79827B53-302F-2D79-9EB9-2CB114066265}"/>
              </a:ext>
            </a:extLst>
          </p:cNvPr>
          <p:cNvSpPr txBox="1"/>
          <p:nvPr/>
        </p:nvSpPr>
        <p:spPr>
          <a:xfrm>
            <a:off x="1028700" y="1714500"/>
            <a:ext cx="16497300" cy="2769989"/>
          </a:xfrm>
          <a:prstGeom prst="rect">
            <a:avLst/>
          </a:prstGeom>
        </p:spPr>
        <p:txBody>
          <a:bodyPr wrap="square" lIns="0" tIns="0" rIns="0" bIns="0" rtlCol="0" anchor="t">
            <a:spAutoFit/>
          </a:bodyPr>
          <a:lstStyle/>
          <a:p>
            <a:r>
              <a:rPr lang="en-US" sz="3600" dirty="0">
                <a:latin typeface="Arial" panose="020B0604020202020204" pitchFamily="34" charset="0"/>
                <a:cs typeface="Arial" panose="020B0604020202020204" pitchFamily="34" charset="0"/>
              </a:rPr>
              <a:t>A group of four or five teenagers committed random vandalism attacks at 10 different locations in three different communities. They defaced walls, driveways, and automobiles with slurs against Jewish people, African Americans, and skinheads. However, no member of any protected class listed lived in the communities targeted.</a:t>
            </a:r>
          </a:p>
        </p:txBody>
      </p:sp>
      <p:grpSp>
        <p:nvGrpSpPr>
          <p:cNvPr id="6" name="Group 6">
            <a:extLst>
              <a:ext uri="{FF2B5EF4-FFF2-40B4-BE49-F238E27FC236}">
                <a16:creationId xmlns:a16="http://schemas.microsoft.com/office/drawing/2014/main" id="{AAC483A1-F68A-C174-3B66-B5869483EAA1}"/>
              </a:ext>
            </a:extLst>
          </p:cNvPr>
          <p:cNvGrpSpPr/>
          <p:nvPr/>
        </p:nvGrpSpPr>
        <p:grpSpPr>
          <a:xfrm>
            <a:off x="762000" y="7621331"/>
            <a:ext cx="17017998" cy="1669080"/>
            <a:chOff x="0" y="-4572000"/>
            <a:chExt cx="5304004" cy="3537463"/>
          </a:xfrm>
        </p:grpSpPr>
        <p:sp>
          <p:nvSpPr>
            <p:cNvPr id="7" name="TextBox 7">
              <a:extLst>
                <a:ext uri="{FF2B5EF4-FFF2-40B4-BE49-F238E27FC236}">
                  <a16:creationId xmlns:a16="http://schemas.microsoft.com/office/drawing/2014/main" id="{D5456270-D1C2-E48E-3F28-CE9B7EA6FE62}"/>
                </a:ext>
              </a:extLst>
            </p:cNvPr>
            <p:cNvSpPr txBox="1"/>
            <p:nvPr/>
          </p:nvSpPr>
          <p:spPr>
            <a:xfrm>
              <a:off x="0" y="-4165599"/>
              <a:ext cx="5304004" cy="3131062"/>
            </a:xfrm>
            <a:prstGeom prst="rect">
              <a:avLst/>
            </a:prstGeom>
          </p:spPr>
          <p:txBody>
            <a:bodyPr lIns="0" tIns="0" rIns="0" bIns="0" rtlCol="0" anchor="t">
              <a:spAutoFit/>
            </a:bodyPr>
            <a:lstStyle/>
            <a:p>
              <a:r>
                <a:rPr lang="en-US" sz="3200" dirty="0">
                  <a:latin typeface="Arial" panose="020B0604020202020204" pitchFamily="34" charset="0"/>
                  <a:cs typeface="Arial" panose="020B0604020202020204" pitchFamily="34" charset="0"/>
                </a:rPr>
                <a:t>Given facts presented, vandalism offenses were hate crimes. Bias indicators include defacement of property and written slurs. Likely offender type is thrill seeker, and protected classes targeted include color and religion.</a:t>
              </a:r>
              <a:endParaRPr lang="en-US" sz="3200" dirty="0">
                <a:latin typeface="Arial" panose="020B0604020202020204" pitchFamily="34" charset="0"/>
                <a:ea typeface="Montserrat"/>
                <a:cs typeface="Arial" panose="020B0604020202020204" pitchFamily="34" charset="0"/>
                <a:sym typeface="Montserrat"/>
              </a:endParaRPr>
            </a:p>
          </p:txBody>
        </p:sp>
        <p:sp>
          <p:nvSpPr>
            <p:cNvPr id="9" name="AutoShape 9">
              <a:extLst>
                <a:ext uri="{FF2B5EF4-FFF2-40B4-BE49-F238E27FC236}">
                  <a16:creationId xmlns:a16="http://schemas.microsoft.com/office/drawing/2014/main" id="{2DA93460-9EA5-778C-81E6-E25A71ACAF6D}"/>
                </a:ext>
              </a:extLst>
            </p:cNvPr>
            <p:cNvSpPr/>
            <p:nvPr/>
          </p:nvSpPr>
          <p:spPr>
            <a:xfrm>
              <a:off x="0" y="-4572000"/>
              <a:ext cx="5247363" cy="0"/>
            </a:xfrm>
            <a:prstGeom prst="line">
              <a:avLst/>
            </a:prstGeom>
            <a:ln w="12700" cap="rnd">
              <a:solidFill>
                <a:srgbClr val="FFFFFF"/>
              </a:solidFill>
              <a:prstDash val="solid"/>
              <a:headEnd type="none" w="sm" len="sm"/>
              <a:tailEnd type="none" w="sm" len="sm"/>
            </a:ln>
          </p:spPr>
          <p:txBody>
            <a:bodyPr/>
            <a:lstStyle/>
            <a:p>
              <a:endParaRPr lang="en-US"/>
            </a:p>
          </p:txBody>
        </p:sp>
      </p:grpSp>
      <p:sp>
        <p:nvSpPr>
          <p:cNvPr id="3" name="TextBox 2">
            <a:extLst>
              <a:ext uri="{FF2B5EF4-FFF2-40B4-BE49-F238E27FC236}">
                <a16:creationId xmlns:a16="http://schemas.microsoft.com/office/drawing/2014/main" id="{CB057A88-1B87-00E9-261F-F6FE81C27B33}"/>
              </a:ext>
            </a:extLst>
          </p:cNvPr>
          <p:cNvSpPr txBox="1"/>
          <p:nvPr/>
        </p:nvSpPr>
        <p:spPr>
          <a:xfrm>
            <a:off x="1219200" y="4458712"/>
            <a:ext cx="8433861" cy="3046988"/>
          </a:xfrm>
          <a:prstGeom prst="rect">
            <a:avLst/>
          </a:prstGeom>
          <a:noFill/>
        </p:spPr>
        <p:txBody>
          <a:bodyPr wrap="square">
            <a:spAutoFit/>
          </a:bodyPr>
          <a:lstStyle/>
          <a:p>
            <a:r>
              <a:rPr lang="en-US" sz="2400" dirty="0"/>
              <a:t>• </a:t>
            </a:r>
            <a:r>
              <a:rPr lang="en-US" sz="2400" dirty="0">
                <a:latin typeface="Arial" panose="020B0604020202020204" pitchFamily="34" charset="0"/>
                <a:cs typeface="Arial" panose="020B0604020202020204" pitchFamily="34" charset="0"/>
              </a:rPr>
              <a:t>Was the act motivated by bias? </a:t>
            </a:r>
          </a:p>
          <a:p>
            <a:r>
              <a:rPr lang="en-US" sz="2400" dirty="0">
                <a:latin typeface="Arial" panose="020B0604020202020204" pitchFamily="34" charset="0"/>
                <a:cs typeface="Arial" panose="020B0604020202020204" pitchFamily="34" charset="0"/>
              </a:rPr>
              <a:t>• Is it a hate crime or hate incident?</a:t>
            </a:r>
          </a:p>
          <a:p>
            <a:r>
              <a:rPr lang="en-US" sz="2400" dirty="0">
                <a:latin typeface="Arial" panose="020B0604020202020204" pitchFamily="34" charset="0"/>
                <a:cs typeface="Arial" panose="020B0604020202020204" pitchFamily="34" charset="0"/>
              </a:rPr>
              <a:t>• Are there any bias indicators present?</a:t>
            </a:r>
          </a:p>
          <a:p>
            <a:r>
              <a:rPr lang="en-US" sz="2400" dirty="0">
                <a:latin typeface="Arial" panose="020B0604020202020204" pitchFamily="34" charset="0"/>
                <a:cs typeface="Arial" panose="020B0604020202020204" pitchFamily="34" charset="0"/>
              </a:rPr>
              <a:t>• What protected class(es) were involved in the incident?</a:t>
            </a:r>
          </a:p>
          <a:p>
            <a:r>
              <a:rPr lang="en-US" sz="2400" dirty="0">
                <a:latin typeface="Arial" panose="020B0604020202020204" pitchFamily="34" charset="0"/>
                <a:cs typeface="Arial" panose="020B0604020202020204" pitchFamily="34" charset="0"/>
              </a:rPr>
              <a:t>• What offender type may be involved?</a:t>
            </a:r>
          </a:p>
          <a:p>
            <a:pPr marL="176213" indent="-176213"/>
            <a:r>
              <a:rPr lang="en-US" sz="2400" dirty="0">
                <a:latin typeface="Arial" panose="020B0604020202020204" pitchFamily="34" charset="0"/>
                <a:cs typeface="Arial" panose="020B0604020202020204" pitchFamily="34" charset="0"/>
              </a:rPr>
              <a:t>• What other potential information should law enforcement seek out to determine or further establish the suspect’s motivation?</a:t>
            </a:r>
          </a:p>
        </p:txBody>
      </p:sp>
      <p:pic>
        <p:nvPicPr>
          <p:cNvPr id="2" name="Picture 1">
            <a:extLst>
              <a:ext uri="{FF2B5EF4-FFF2-40B4-BE49-F238E27FC236}">
                <a16:creationId xmlns:a16="http://schemas.microsoft.com/office/drawing/2014/main" id="{EBBB364F-019B-60D7-3413-38E63F3BFC9C}"/>
              </a:ext>
            </a:extLst>
          </p:cNvPr>
          <p:cNvPicPr>
            <a:picLocks noChangeAspect="1"/>
          </p:cNvPicPr>
          <p:nvPr/>
        </p:nvPicPr>
        <p:blipFill>
          <a:blip r:embed="rId4"/>
          <a:srcRect b="23592"/>
          <a:stretch>
            <a:fillRect/>
          </a:stretch>
        </p:blipFill>
        <p:spPr>
          <a:xfrm>
            <a:off x="10439400" y="4280296"/>
            <a:ext cx="5428192" cy="2554546"/>
          </a:xfrm>
          <a:prstGeom prst="rect">
            <a:avLst/>
          </a:prstGeom>
        </p:spPr>
      </p:pic>
    </p:spTree>
    <p:custDataLst>
      <p:tags r:id="rId1"/>
    </p:custDataLst>
    <p:extLst>
      <p:ext uri="{BB962C8B-B14F-4D97-AF65-F5344CB8AC3E}">
        <p14:creationId xmlns:p14="http://schemas.microsoft.com/office/powerpoint/2010/main" val="2767346698"/>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54.xml><?xml version="1.0" encoding="utf-8"?>
<p:sld xmlns:a="http://schemas.openxmlformats.org/drawingml/2006/main" xmlns:r="http://schemas.openxmlformats.org/officeDocument/2006/relationships" xmlns:p="http://schemas.openxmlformats.org/presentationml/2006/main">
  <p:cSld>
    <p:bg>
      <p:bgPr>
        <a:solidFill>
          <a:srgbClr val="8F806E"/>
        </a:solidFill>
        <a:effectLst/>
      </p:bgPr>
    </p:bg>
    <p:spTree>
      <p:nvGrpSpPr>
        <p:cNvPr id="1" name="">
          <a:extLst>
            <a:ext uri="{FF2B5EF4-FFF2-40B4-BE49-F238E27FC236}">
              <a16:creationId xmlns:a16="http://schemas.microsoft.com/office/drawing/2014/main" id="{D052FAA2-54C3-AE13-744E-88412010C17B}"/>
            </a:ext>
          </a:extLst>
        </p:cNvPr>
        <p:cNvGrpSpPr/>
        <p:nvPr/>
      </p:nvGrpSpPr>
      <p:grpSpPr>
        <a:xfrm>
          <a:off x="0" y="0"/>
          <a:ext cx="0" cy="0"/>
          <a:chOff x="0" y="0"/>
          <a:chExt cx="0" cy="0"/>
        </a:xfrm>
      </p:grpSpPr>
      <p:sp>
        <p:nvSpPr>
          <p:cNvPr id="4" name="TextBox 4">
            <a:extLst>
              <a:ext uri="{FF2B5EF4-FFF2-40B4-BE49-F238E27FC236}">
                <a16:creationId xmlns:a16="http://schemas.microsoft.com/office/drawing/2014/main" id="{E6535949-C6D5-B443-63A7-77467EBBEAF1}"/>
              </a:ext>
            </a:extLst>
          </p:cNvPr>
          <p:cNvSpPr txBox="1"/>
          <p:nvPr/>
        </p:nvSpPr>
        <p:spPr>
          <a:xfrm>
            <a:off x="1028700" y="647700"/>
            <a:ext cx="5056723" cy="915764"/>
          </a:xfrm>
          <a:prstGeom prst="rect">
            <a:avLst/>
          </a:prstGeom>
        </p:spPr>
        <p:txBody>
          <a:bodyPr lIns="0" tIns="0" rIns="0" bIns="0" rtlCol="0" anchor="t">
            <a:spAutoFit/>
          </a:bodyPr>
          <a:lstStyle/>
          <a:p>
            <a:pPr>
              <a:lnSpc>
                <a:spcPts val="7680"/>
              </a:lnSpc>
            </a:pPr>
            <a:r>
              <a:rPr lang="en-US" sz="6000" b="1" dirty="0">
                <a:solidFill>
                  <a:schemeClr val="bg1"/>
                </a:solidFill>
                <a:latin typeface="Arial" panose="020B0604020202020204" pitchFamily="34" charset="0"/>
                <a:ea typeface="Montserrat Semi-Bold"/>
                <a:cs typeface="Arial" panose="020B0604020202020204" pitchFamily="34" charset="0"/>
                <a:sym typeface="Montserrat Semi-Bold"/>
              </a:rPr>
              <a:t>Scenario 3</a:t>
            </a:r>
          </a:p>
        </p:txBody>
      </p:sp>
      <p:sp>
        <p:nvSpPr>
          <p:cNvPr id="5" name="TextBox 5">
            <a:extLst>
              <a:ext uri="{FF2B5EF4-FFF2-40B4-BE49-F238E27FC236}">
                <a16:creationId xmlns:a16="http://schemas.microsoft.com/office/drawing/2014/main" id="{C48DBBE4-3F99-51F8-DD70-5527692D30F7}"/>
              </a:ext>
            </a:extLst>
          </p:cNvPr>
          <p:cNvSpPr txBox="1"/>
          <p:nvPr/>
        </p:nvSpPr>
        <p:spPr>
          <a:xfrm>
            <a:off x="1028700" y="1714500"/>
            <a:ext cx="16497300" cy="4985980"/>
          </a:xfrm>
          <a:prstGeom prst="rect">
            <a:avLst/>
          </a:prstGeom>
        </p:spPr>
        <p:txBody>
          <a:bodyPr wrap="square" lIns="0" tIns="0" rIns="0" bIns="0" rtlCol="0" anchor="t">
            <a:spAutoFit/>
          </a:bodyPr>
          <a:lstStyle/>
          <a:p>
            <a:r>
              <a:rPr lang="en-US" sz="3600" dirty="0">
                <a:solidFill>
                  <a:schemeClr val="bg1"/>
                </a:solidFill>
                <a:latin typeface="Arial" panose="020B0604020202020204" pitchFamily="34" charset="0"/>
                <a:cs typeface="Arial" panose="020B0604020202020204" pitchFamily="34" charset="0"/>
              </a:rPr>
              <a:t>On May 5, Bob, a Black man in his late 20s, had been unemployed for three months and was having a hard time finding a job. Reading the local news, he became very angry after seeing a story about Cinco de Mayo. The population of Mexican immigrants in Bob’s town was less than 10 percent; 35 percent of the population was Black. While driving down the road in his car, Bob saw what he believed to be an illegal Mexican immigrant sitting on a curb. Bob stopped his car, pointed a handgun through the car window at the man, and said, “Go back home to where you belong!” Fearing for his life, the man ran into a nearby wooded area to hide. The victim was actually a third-generation Irish American.</a:t>
            </a:r>
          </a:p>
        </p:txBody>
      </p:sp>
      <p:sp>
        <p:nvSpPr>
          <p:cNvPr id="3" name="TextBox 2">
            <a:extLst>
              <a:ext uri="{FF2B5EF4-FFF2-40B4-BE49-F238E27FC236}">
                <a16:creationId xmlns:a16="http://schemas.microsoft.com/office/drawing/2014/main" id="{EE932AB7-D86D-C9FA-EA1A-213A64FB7B5A}"/>
              </a:ext>
            </a:extLst>
          </p:cNvPr>
          <p:cNvSpPr txBox="1"/>
          <p:nvPr/>
        </p:nvSpPr>
        <p:spPr>
          <a:xfrm>
            <a:off x="914400" y="7084755"/>
            <a:ext cx="16992600" cy="2677656"/>
          </a:xfrm>
          <a:prstGeom prst="rect">
            <a:avLst/>
          </a:prstGeom>
          <a:noFill/>
        </p:spPr>
        <p:txBody>
          <a:bodyPr wrap="square">
            <a:spAutoFit/>
          </a:bodyPr>
          <a:lstStyle/>
          <a:p>
            <a:r>
              <a:rPr lang="en-US" sz="2400" dirty="0">
                <a:solidFill>
                  <a:schemeClr val="bg1"/>
                </a:solidFill>
              </a:rPr>
              <a:t>• </a:t>
            </a:r>
            <a:r>
              <a:rPr lang="en-US" sz="2400" dirty="0">
                <a:solidFill>
                  <a:schemeClr val="bg1"/>
                </a:solidFill>
                <a:latin typeface="Arial" panose="020B0604020202020204" pitchFamily="34" charset="0"/>
                <a:cs typeface="Arial" panose="020B0604020202020204" pitchFamily="34" charset="0"/>
              </a:rPr>
              <a:t>Was the act motivated by bias? </a:t>
            </a:r>
          </a:p>
          <a:p>
            <a:r>
              <a:rPr lang="en-US" sz="2400" dirty="0">
                <a:solidFill>
                  <a:schemeClr val="bg1"/>
                </a:solidFill>
                <a:latin typeface="Arial" panose="020B0604020202020204" pitchFamily="34" charset="0"/>
                <a:cs typeface="Arial" panose="020B0604020202020204" pitchFamily="34" charset="0"/>
              </a:rPr>
              <a:t>• Is it a hate crime or hate incident?</a:t>
            </a:r>
          </a:p>
          <a:p>
            <a:r>
              <a:rPr lang="en-US" sz="2400" dirty="0">
                <a:solidFill>
                  <a:schemeClr val="bg1"/>
                </a:solidFill>
                <a:latin typeface="Arial" panose="020B0604020202020204" pitchFamily="34" charset="0"/>
                <a:cs typeface="Arial" panose="020B0604020202020204" pitchFamily="34" charset="0"/>
              </a:rPr>
              <a:t>• Are there any bias indicators present?</a:t>
            </a:r>
          </a:p>
          <a:p>
            <a:r>
              <a:rPr lang="en-US" sz="2400" dirty="0">
                <a:solidFill>
                  <a:schemeClr val="bg1"/>
                </a:solidFill>
                <a:latin typeface="Arial" panose="020B0604020202020204" pitchFamily="34" charset="0"/>
                <a:cs typeface="Arial" panose="020B0604020202020204" pitchFamily="34" charset="0"/>
              </a:rPr>
              <a:t>• What protected class(es) were involved in the incident?</a:t>
            </a:r>
          </a:p>
          <a:p>
            <a:r>
              <a:rPr lang="en-US" sz="2400" dirty="0">
                <a:solidFill>
                  <a:schemeClr val="bg1"/>
                </a:solidFill>
                <a:latin typeface="Arial" panose="020B0604020202020204" pitchFamily="34" charset="0"/>
                <a:cs typeface="Arial" panose="020B0604020202020204" pitchFamily="34" charset="0"/>
              </a:rPr>
              <a:t>• What offender type may be involved?</a:t>
            </a:r>
          </a:p>
          <a:p>
            <a:r>
              <a:rPr lang="en-US" sz="2400" dirty="0">
                <a:solidFill>
                  <a:schemeClr val="bg1"/>
                </a:solidFill>
                <a:latin typeface="Arial" panose="020B0604020202020204" pitchFamily="34" charset="0"/>
                <a:cs typeface="Arial" panose="020B0604020202020204" pitchFamily="34" charset="0"/>
              </a:rPr>
              <a:t>• What other potential information should law enforcement seek out to determine or further establish the suspect’s motivation?</a:t>
            </a:r>
          </a:p>
        </p:txBody>
      </p:sp>
    </p:spTree>
    <p:custDataLst>
      <p:tags r:id="rId1"/>
    </p:custDataLst>
    <p:extLst>
      <p:ext uri="{BB962C8B-B14F-4D97-AF65-F5344CB8AC3E}">
        <p14:creationId xmlns:p14="http://schemas.microsoft.com/office/powerpoint/2010/main" val="3929309821"/>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55.xml><?xml version="1.0" encoding="utf-8"?>
<p:sld xmlns:a="http://schemas.openxmlformats.org/drawingml/2006/main" xmlns:r="http://schemas.openxmlformats.org/officeDocument/2006/relationships" xmlns:p="http://schemas.openxmlformats.org/presentationml/2006/main">
  <p:cSld>
    <p:bg>
      <p:bgPr>
        <a:solidFill>
          <a:srgbClr val="8F806E"/>
        </a:solidFill>
        <a:effectLst/>
      </p:bgPr>
    </p:bg>
    <p:spTree>
      <p:nvGrpSpPr>
        <p:cNvPr id="1" name="">
          <a:extLst>
            <a:ext uri="{FF2B5EF4-FFF2-40B4-BE49-F238E27FC236}">
              <a16:creationId xmlns:a16="http://schemas.microsoft.com/office/drawing/2014/main" id="{6FBE6888-556F-70A0-F994-2F91037C6DDB}"/>
            </a:ext>
          </a:extLst>
        </p:cNvPr>
        <p:cNvGrpSpPr/>
        <p:nvPr/>
      </p:nvGrpSpPr>
      <p:grpSpPr>
        <a:xfrm>
          <a:off x="0" y="0"/>
          <a:ext cx="0" cy="0"/>
          <a:chOff x="0" y="0"/>
          <a:chExt cx="0" cy="0"/>
        </a:xfrm>
      </p:grpSpPr>
      <p:sp>
        <p:nvSpPr>
          <p:cNvPr id="4" name="TextBox 4">
            <a:extLst>
              <a:ext uri="{FF2B5EF4-FFF2-40B4-BE49-F238E27FC236}">
                <a16:creationId xmlns:a16="http://schemas.microsoft.com/office/drawing/2014/main" id="{70E287DE-712D-EDC8-D26B-31C517DFBDE6}"/>
              </a:ext>
            </a:extLst>
          </p:cNvPr>
          <p:cNvSpPr txBox="1"/>
          <p:nvPr/>
        </p:nvSpPr>
        <p:spPr>
          <a:xfrm>
            <a:off x="1028700" y="647700"/>
            <a:ext cx="5056723" cy="915764"/>
          </a:xfrm>
          <a:prstGeom prst="rect">
            <a:avLst/>
          </a:prstGeom>
        </p:spPr>
        <p:txBody>
          <a:bodyPr lIns="0" tIns="0" rIns="0" bIns="0" rtlCol="0" anchor="t">
            <a:spAutoFit/>
          </a:bodyPr>
          <a:lstStyle/>
          <a:p>
            <a:pPr>
              <a:lnSpc>
                <a:spcPts val="7680"/>
              </a:lnSpc>
            </a:pPr>
            <a:r>
              <a:rPr lang="en-US" sz="6000" b="1" dirty="0">
                <a:solidFill>
                  <a:schemeClr val="bg1"/>
                </a:solidFill>
                <a:latin typeface="Arial" panose="020B0604020202020204" pitchFamily="34" charset="0"/>
                <a:ea typeface="Montserrat Semi-Bold"/>
                <a:cs typeface="Arial" panose="020B0604020202020204" pitchFamily="34" charset="0"/>
                <a:sym typeface="Montserrat Semi-Bold"/>
              </a:rPr>
              <a:t>Scenario 3</a:t>
            </a:r>
          </a:p>
        </p:txBody>
      </p:sp>
      <p:sp>
        <p:nvSpPr>
          <p:cNvPr id="5" name="TextBox 5">
            <a:extLst>
              <a:ext uri="{FF2B5EF4-FFF2-40B4-BE49-F238E27FC236}">
                <a16:creationId xmlns:a16="http://schemas.microsoft.com/office/drawing/2014/main" id="{57BF6591-7352-E7DD-7DDF-61DFDC3C1BF0}"/>
              </a:ext>
            </a:extLst>
          </p:cNvPr>
          <p:cNvSpPr txBox="1"/>
          <p:nvPr/>
        </p:nvSpPr>
        <p:spPr>
          <a:xfrm>
            <a:off x="1028700" y="1714500"/>
            <a:ext cx="16497300" cy="4985980"/>
          </a:xfrm>
          <a:prstGeom prst="rect">
            <a:avLst/>
          </a:prstGeom>
        </p:spPr>
        <p:txBody>
          <a:bodyPr wrap="square" lIns="0" tIns="0" rIns="0" bIns="0" rtlCol="0" anchor="t">
            <a:spAutoFit/>
          </a:bodyPr>
          <a:lstStyle/>
          <a:p>
            <a:r>
              <a:rPr lang="en-US" sz="3600" dirty="0">
                <a:solidFill>
                  <a:schemeClr val="bg1"/>
                </a:solidFill>
                <a:latin typeface="Arial" panose="020B0604020202020204" pitchFamily="34" charset="0"/>
                <a:cs typeface="Arial" panose="020B0604020202020204" pitchFamily="34" charset="0"/>
              </a:rPr>
              <a:t>On May 5, Bob, a Black man in his late 20s, had been unemployed for three months and was having a hard time finding a job. Reading the local news, he became very angry after seeing a story about Cinco de Mayo. The population of Mexican immigrants in Bob’s town was less than 10 percent; 35 percent of the population was Black. While driving down the road in his car, Bob saw what he believed to be an illegal Mexican immigrant sitting on a curb. Bob stopped his car, pointed a handgun through the car window at the man, and said, “Go back home to where you belong!” Fearing for his life, the man ran into a nearby wooded area to hide. The victim was actually a third-generation Irish American.</a:t>
            </a:r>
          </a:p>
        </p:txBody>
      </p:sp>
      <p:grpSp>
        <p:nvGrpSpPr>
          <p:cNvPr id="6" name="Group 6">
            <a:extLst>
              <a:ext uri="{FF2B5EF4-FFF2-40B4-BE49-F238E27FC236}">
                <a16:creationId xmlns:a16="http://schemas.microsoft.com/office/drawing/2014/main" id="{566C9CC9-7C5C-88B1-86E7-C2314052BA02}"/>
              </a:ext>
            </a:extLst>
          </p:cNvPr>
          <p:cNvGrpSpPr/>
          <p:nvPr/>
        </p:nvGrpSpPr>
        <p:grpSpPr>
          <a:xfrm>
            <a:off x="6629400" y="6826242"/>
            <a:ext cx="11506200" cy="2777075"/>
            <a:chOff x="0" y="-4572000"/>
            <a:chExt cx="5473153" cy="5885758"/>
          </a:xfrm>
        </p:grpSpPr>
        <p:sp>
          <p:nvSpPr>
            <p:cNvPr id="7" name="TextBox 7">
              <a:extLst>
                <a:ext uri="{FF2B5EF4-FFF2-40B4-BE49-F238E27FC236}">
                  <a16:creationId xmlns:a16="http://schemas.microsoft.com/office/drawing/2014/main" id="{6421800E-4C5E-6518-BB17-763845919A00}"/>
                </a:ext>
              </a:extLst>
            </p:cNvPr>
            <p:cNvSpPr txBox="1"/>
            <p:nvPr/>
          </p:nvSpPr>
          <p:spPr>
            <a:xfrm>
              <a:off x="169149" y="-4165599"/>
              <a:ext cx="5304004" cy="5479357"/>
            </a:xfrm>
            <a:prstGeom prst="rect">
              <a:avLst/>
            </a:prstGeom>
          </p:spPr>
          <p:txBody>
            <a:bodyPr lIns="0" tIns="0" rIns="0" bIns="0" rtlCol="0" anchor="t">
              <a:spAutoFit/>
            </a:bodyPr>
            <a:lstStyle/>
            <a:p>
              <a:r>
                <a:rPr lang="en-US" sz="2800" dirty="0">
                  <a:solidFill>
                    <a:schemeClr val="bg1"/>
                  </a:solidFill>
                  <a:latin typeface="Arial" panose="020B0604020202020204" pitchFamily="34" charset="0"/>
                  <a:cs typeface="Arial" panose="020B0604020202020204" pitchFamily="34" charset="0"/>
                </a:rPr>
                <a:t>Given facts presented, it is a hate crime (assault). Bias indicators include the statement made by Bob (“Go back home to where you belong!”), date of offense (May 5, Cinco de Mayo) and percentage of protected class in community (10 percent) compared to Bob’s. Likely offender type is reactive / defensive, and protected class is ancestry. Bob’s mistaken identity of victim is irrelevant.</a:t>
              </a:r>
              <a:endParaRPr lang="en-US" sz="2800" dirty="0">
                <a:solidFill>
                  <a:schemeClr val="bg1"/>
                </a:solidFill>
                <a:latin typeface="Arial" panose="020B0604020202020204" pitchFamily="34" charset="0"/>
                <a:ea typeface="Montserrat"/>
                <a:cs typeface="Arial" panose="020B0604020202020204" pitchFamily="34" charset="0"/>
                <a:sym typeface="Montserrat"/>
              </a:endParaRPr>
            </a:p>
          </p:txBody>
        </p:sp>
        <p:sp>
          <p:nvSpPr>
            <p:cNvPr id="9" name="AutoShape 9">
              <a:extLst>
                <a:ext uri="{FF2B5EF4-FFF2-40B4-BE49-F238E27FC236}">
                  <a16:creationId xmlns:a16="http://schemas.microsoft.com/office/drawing/2014/main" id="{A235A27A-4B99-DED5-DD49-16A8B5F43F5C}"/>
                </a:ext>
              </a:extLst>
            </p:cNvPr>
            <p:cNvSpPr/>
            <p:nvPr/>
          </p:nvSpPr>
          <p:spPr>
            <a:xfrm>
              <a:off x="0" y="-4572000"/>
              <a:ext cx="5247363" cy="0"/>
            </a:xfrm>
            <a:prstGeom prst="line">
              <a:avLst/>
            </a:prstGeom>
            <a:ln w="12700" cap="rnd">
              <a:solidFill>
                <a:srgbClr val="FFFFFF"/>
              </a:solidFill>
              <a:prstDash val="solid"/>
              <a:headEnd type="none" w="sm" len="sm"/>
              <a:tailEnd type="none" w="sm" len="sm"/>
            </a:ln>
          </p:spPr>
          <p:txBody>
            <a:bodyPr/>
            <a:lstStyle/>
            <a:p>
              <a:endParaRPr lang="en-US"/>
            </a:p>
          </p:txBody>
        </p:sp>
      </p:grpSp>
      <p:sp>
        <p:nvSpPr>
          <p:cNvPr id="3" name="TextBox 2">
            <a:extLst>
              <a:ext uri="{FF2B5EF4-FFF2-40B4-BE49-F238E27FC236}">
                <a16:creationId xmlns:a16="http://schemas.microsoft.com/office/drawing/2014/main" id="{58043DE4-2C6B-56EF-D7F5-ABB8724CEE18}"/>
              </a:ext>
            </a:extLst>
          </p:cNvPr>
          <p:cNvSpPr txBox="1"/>
          <p:nvPr/>
        </p:nvSpPr>
        <p:spPr>
          <a:xfrm>
            <a:off x="304800" y="7084755"/>
            <a:ext cx="6629400" cy="2554545"/>
          </a:xfrm>
          <a:prstGeom prst="rect">
            <a:avLst/>
          </a:prstGeom>
          <a:noFill/>
        </p:spPr>
        <p:txBody>
          <a:bodyPr wrap="square">
            <a:spAutoFit/>
          </a:bodyPr>
          <a:lstStyle/>
          <a:p>
            <a:r>
              <a:rPr lang="en-US" sz="2000" dirty="0">
                <a:solidFill>
                  <a:schemeClr val="bg1"/>
                </a:solidFill>
              </a:rPr>
              <a:t>• </a:t>
            </a:r>
            <a:r>
              <a:rPr lang="en-US" sz="2000" dirty="0">
                <a:solidFill>
                  <a:schemeClr val="bg1"/>
                </a:solidFill>
                <a:latin typeface="Arial" panose="020B0604020202020204" pitchFamily="34" charset="0"/>
                <a:cs typeface="Arial" panose="020B0604020202020204" pitchFamily="34" charset="0"/>
              </a:rPr>
              <a:t>Was the act motivated by bias? </a:t>
            </a:r>
          </a:p>
          <a:p>
            <a:r>
              <a:rPr lang="en-US" sz="2000" dirty="0">
                <a:solidFill>
                  <a:schemeClr val="bg1"/>
                </a:solidFill>
                <a:latin typeface="Arial" panose="020B0604020202020204" pitchFamily="34" charset="0"/>
                <a:cs typeface="Arial" panose="020B0604020202020204" pitchFamily="34" charset="0"/>
              </a:rPr>
              <a:t>• Is it a hate crime or hate incident?</a:t>
            </a:r>
          </a:p>
          <a:p>
            <a:r>
              <a:rPr lang="en-US" sz="2000" dirty="0">
                <a:solidFill>
                  <a:schemeClr val="bg1"/>
                </a:solidFill>
                <a:latin typeface="Arial" panose="020B0604020202020204" pitchFamily="34" charset="0"/>
                <a:cs typeface="Arial" panose="020B0604020202020204" pitchFamily="34" charset="0"/>
              </a:rPr>
              <a:t>• Are there any bias indicators present?</a:t>
            </a:r>
          </a:p>
          <a:p>
            <a:r>
              <a:rPr lang="en-US" sz="2000" dirty="0">
                <a:solidFill>
                  <a:schemeClr val="bg1"/>
                </a:solidFill>
                <a:latin typeface="Arial" panose="020B0604020202020204" pitchFamily="34" charset="0"/>
                <a:cs typeface="Arial" panose="020B0604020202020204" pitchFamily="34" charset="0"/>
              </a:rPr>
              <a:t>• What protected class(es) were involved in the incident?</a:t>
            </a:r>
          </a:p>
          <a:p>
            <a:r>
              <a:rPr lang="en-US" sz="2000" dirty="0">
                <a:solidFill>
                  <a:schemeClr val="bg1"/>
                </a:solidFill>
                <a:latin typeface="Arial" panose="020B0604020202020204" pitchFamily="34" charset="0"/>
                <a:cs typeface="Arial" panose="020B0604020202020204" pitchFamily="34" charset="0"/>
              </a:rPr>
              <a:t>• What offender type may be involved?</a:t>
            </a:r>
          </a:p>
          <a:p>
            <a:pPr defTabSz="168275"/>
            <a:r>
              <a:rPr lang="en-US" sz="2000" dirty="0">
                <a:solidFill>
                  <a:schemeClr val="bg1"/>
                </a:solidFill>
                <a:latin typeface="Arial" panose="020B0604020202020204" pitchFamily="34" charset="0"/>
                <a:cs typeface="Arial" panose="020B0604020202020204" pitchFamily="34" charset="0"/>
              </a:rPr>
              <a:t>• What other potential information should law    	enforcement seek out to determine or further 	establish 	the suspect’s motivation?</a:t>
            </a:r>
          </a:p>
        </p:txBody>
      </p:sp>
    </p:spTree>
    <p:custDataLst>
      <p:tags r:id="rId1"/>
    </p:custDataLst>
    <p:extLst>
      <p:ext uri="{BB962C8B-B14F-4D97-AF65-F5344CB8AC3E}">
        <p14:creationId xmlns:p14="http://schemas.microsoft.com/office/powerpoint/2010/main" val="2111467265"/>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56.xml><?xml version="1.0" encoding="utf-8"?>
<p:sld xmlns:a="http://schemas.openxmlformats.org/drawingml/2006/main" xmlns:r="http://schemas.openxmlformats.org/officeDocument/2006/relationships" xmlns:p="http://schemas.openxmlformats.org/presentationml/2006/main">
  <p:cSld>
    <p:bg>
      <p:bgPr>
        <a:solidFill>
          <a:srgbClr val="314964"/>
        </a:solidFill>
        <a:effectLst/>
      </p:bgPr>
    </p:bg>
    <p:spTree>
      <p:nvGrpSpPr>
        <p:cNvPr id="1" name="">
          <a:extLst>
            <a:ext uri="{FF2B5EF4-FFF2-40B4-BE49-F238E27FC236}">
              <a16:creationId xmlns:a16="http://schemas.microsoft.com/office/drawing/2014/main" id="{CD1AB45B-622D-6F7F-8FBC-86B4DB52F7C4}"/>
            </a:ext>
          </a:extLst>
        </p:cNvPr>
        <p:cNvGrpSpPr/>
        <p:nvPr/>
      </p:nvGrpSpPr>
      <p:grpSpPr>
        <a:xfrm>
          <a:off x="0" y="0"/>
          <a:ext cx="0" cy="0"/>
          <a:chOff x="0" y="0"/>
          <a:chExt cx="0" cy="0"/>
        </a:xfrm>
      </p:grpSpPr>
      <p:sp>
        <p:nvSpPr>
          <p:cNvPr id="4" name="TextBox 4">
            <a:extLst>
              <a:ext uri="{FF2B5EF4-FFF2-40B4-BE49-F238E27FC236}">
                <a16:creationId xmlns:a16="http://schemas.microsoft.com/office/drawing/2014/main" id="{FA450C6E-B8B0-1155-5CAD-9C96A68228C6}"/>
              </a:ext>
            </a:extLst>
          </p:cNvPr>
          <p:cNvSpPr txBox="1"/>
          <p:nvPr/>
        </p:nvSpPr>
        <p:spPr>
          <a:xfrm>
            <a:off x="1028700" y="647700"/>
            <a:ext cx="5056723" cy="915764"/>
          </a:xfrm>
          <a:prstGeom prst="rect">
            <a:avLst/>
          </a:prstGeom>
        </p:spPr>
        <p:txBody>
          <a:bodyPr lIns="0" tIns="0" rIns="0" bIns="0" rtlCol="0" anchor="t">
            <a:spAutoFit/>
          </a:bodyPr>
          <a:lstStyle/>
          <a:p>
            <a:pPr>
              <a:lnSpc>
                <a:spcPts val="7680"/>
              </a:lnSpc>
            </a:pPr>
            <a:r>
              <a:rPr lang="en-US" sz="6000" b="1" dirty="0">
                <a:solidFill>
                  <a:srgbClr val="FFFFFF"/>
                </a:solidFill>
                <a:latin typeface="Arial" panose="020B0604020202020204" pitchFamily="34" charset="0"/>
                <a:ea typeface="Montserrat Semi-Bold"/>
                <a:cs typeface="Arial" panose="020B0604020202020204" pitchFamily="34" charset="0"/>
                <a:sym typeface="Montserrat Semi-Bold"/>
              </a:rPr>
              <a:t>Scenario 4</a:t>
            </a:r>
          </a:p>
        </p:txBody>
      </p:sp>
      <p:sp>
        <p:nvSpPr>
          <p:cNvPr id="5" name="TextBox 5">
            <a:extLst>
              <a:ext uri="{FF2B5EF4-FFF2-40B4-BE49-F238E27FC236}">
                <a16:creationId xmlns:a16="http://schemas.microsoft.com/office/drawing/2014/main" id="{C41F6D0D-E706-D4F8-CE87-19F6A4D5952F}"/>
              </a:ext>
            </a:extLst>
          </p:cNvPr>
          <p:cNvSpPr txBox="1"/>
          <p:nvPr/>
        </p:nvSpPr>
        <p:spPr>
          <a:xfrm>
            <a:off x="1028700" y="1714500"/>
            <a:ext cx="16497300" cy="3323987"/>
          </a:xfrm>
          <a:prstGeom prst="rect">
            <a:avLst/>
          </a:prstGeom>
        </p:spPr>
        <p:txBody>
          <a:bodyPr wrap="square" lIns="0" tIns="0" rIns="0" bIns="0" rtlCol="0" anchor="t">
            <a:spAutoFit/>
          </a:bodyPr>
          <a:lstStyle/>
          <a:p>
            <a:r>
              <a:rPr lang="en-US" sz="3600" dirty="0">
                <a:solidFill>
                  <a:schemeClr val="bg1"/>
                </a:solidFill>
                <a:latin typeface="Arial" panose="020B0604020202020204" pitchFamily="34" charset="0"/>
                <a:cs typeface="Arial" panose="020B0604020202020204" pitchFamily="34" charset="0"/>
              </a:rPr>
              <a:t>A White family and an Asian American family have lived in neighboring houses for five years with-out any problems. Last Saturday, a member of the Asian American family mistakenly cut down an oak tree he believed was on his property but that was actually on the White neighbor's property. When the White family’s father sees the tree being cut down, he yells racial epithets and punches the Asian American man in the face.</a:t>
            </a:r>
          </a:p>
        </p:txBody>
      </p:sp>
      <p:sp>
        <p:nvSpPr>
          <p:cNvPr id="3" name="TextBox 2">
            <a:extLst>
              <a:ext uri="{FF2B5EF4-FFF2-40B4-BE49-F238E27FC236}">
                <a16:creationId xmlns:a16="http://schemas.microsoft.com/office/drawing/2014/main" id="{2FD384DE-86B2-D34E-2A20-974DCEA7B1FD}"/>
              </a:ext>
            </a:extLst>
          </p:cNvPr>
          <p:cNvSpPr txBox="1"/>
          <p:nvPr/>
        </p:nvSpPr>
        <p:spPr>
          <a:xfrm>
            <a:off x="6019800" y="5524500"/>
            <a:ext cx="8534400" cy="3046988"/>
          </a:xfrm>
          <a:prstGeom prst="rect">
            <a:avLst/>
          </a:prstGeom>
          <a:noFill/>
        </p:spPr>
        <p:txBody>
          <a:bodyPr wrap="square">
            <a:spAutoFit/>
          </a:bodyPr>
          <a:lstStyle/>
          <a:p>
            <a:r>
              <a:rPr lang="en-US" sz="2400" dirty="0">
                <a:solidFill>
                  <a:schemeClr val="bg1"/>
                </a:solidFill>
                <a:latin typeface="Arial" panose="020B0604020202020204" pitchFamily="34" charset="0"/>
                <a:cs typeface="Arial" panose="020B0604020202020204" pitchFamily="34" charset="0"/>
              </a:rPr>
              <a:t>• Was the act motivated by bias? </a:t>
            </a:r>
          </a:p>
          <a:p>
            <a:r>
              <a:rPr lang="en-US" sz="2400" dirty="0">
                <a:solidFill>
                  <a:schemeClr val="bg1"/>
                </a:solidFill>
                <a:latin typeface="Arial" panose="020B0604020202020204" pitchFamily="34" charset="0"/>
                <a:cs typeface="Arial" panose="020B0604020202020204" pitchFamily="34" charset="0"/>
              </a:rPr>
              <a:t>• Is it a hate crime or hate incident?</a:t>
            </a:r>
          </a:p>
          <a:p>
            <a:r>
              <a:rPr lang="en-US" sz="2400" dirty="0">
                <a:solidFill>
                  <a:schemeClr val="bg1"/>
                </a:solidFill>
                <a:latin typeface="Arial" panose="020B0604020202020204" pitchFamily="34" charset="0"/>
                <a:cs typeface="Arial" panose="020B0604020202020204" pitchFamily="34" charset="0"/>
              </a:rPr>
              <a:t>• Are there any bias indicators present?</a:t>
            </a:r>
          </a:p>
          <a:p>
            <a:r>
              <a:rPr lang="en-US" sz="2400" dirty="0">
                <a:solidFill>
                  <a:schemeClr val="bg1"/>
                </a:solidFill>
                <a:latin typeface="Arial" panose="020B0604020202020204" pitchFamily="34" charset="0"/>
                <a:cs typeface="Arial" panose="020B0604020202020204" pitchFamily="34" charset="0"/>
              </a:rPr>
              <a:t>• What protected class(es) were involved in the incident?</a:t>
            </a:r>
          </a:p>
          <a:p>
            <a:r>
              <a:rPr lang="en-US" sz="2400" dirty="0">
                <a:solidFill>
                  <a:schemeClr val="bg1"/>
                </a:solidFill>
                <a:latin typeface="Arial" panose="020B0604020202020204" pitchFamily="34" charset="0"/>
                <a:cs typeface="Arial" panose="020B0604020202020204" pitchFamily="34" charset="0"/>
              </a:rPr>
              <a:t>• What offender type may be involved?</a:t>
            </a:r>
          </a:p>
          <a:p>
            <a:pPr marL="176213" indent="-176213"/>
            <a:r>
              <a:rPr lang="en-US" sz="2400" dirty="0">
                <a:solidFill>
                  <a:schemeClr val="bg1"/>
                </a:solidFill>
                <a:latin typeface="Arial" panose="020B0604020202020204" pitchFamily="34" charset="0"/>
                <a:cs typeface="Arial" panose="020B0604020202020204" pitchFamily="34" charset="0"/>
              </a:rPr>
              <a:t>• What other potential information should law enforcement seek out to determine or further establish the suspect’s motivation?</a:t>
            </a:r>
          </a:p>
        </p:txBody>
      </p:sp>
      <p:pic>
        <p:nvPicPr>
          <p:cNvPr id="2" name="Picture 1">
            <a:extLst>
              <a:ext uri="{FF2B5EF4-FFF2-40B4-BE49-F238E27FC236}">
                <a16:creationId xmlns:a16="http://schemas.microsoft.com/office/drawing/2014/main" id="{61811921-1CFF-EF7D-A71E-06F12316FEBC}"/>
              </a:ext>
            </a:extLst>
          </p:cNvPr>
          <p:cNvPicPr>
            <a:picLocks noChangeAspect="1"/>
          </p:cNvPicPr>
          <p:nvPr/>
        </p:nvPicPr>
        <p:blipFill>
          <a:blip r:embed="rId4"/>
          <a:stretch>
            <a:fillRect/>
          </a:stretch>
        </p:blipFill>
        <p:spPr>
          <a:xfrm>
            <a:off x="1127758" y="5134815"/>
            <a:ext cx="4419600" cy="4809285"/>
          </a:xfrm>
          <a:prstGeom prst="rect">
            <a:avLst/>
          </a:prstGeom>
        </p:spPr>
      </p:pic>
    </p:spTree>
    <p:custDataLst>
      <p:tags r:id="rId1"/>
    </p:custDataLst>
    <p:extLst>
      <p:ext uri="{BB962C8B-B14F-4D97-AF65-F5344CB8AC3E}">
        <p14:creationId xmlns:p14="http://schemas.microsoft.com/office/powerpoint/2010/main" val="1406624148"/>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57.xml><?xml version="1.0" encoding="utf-8"?>
<p:sld xmlns:a="http://schemas.openxmlformats.org/drawingml/2006/main" xmlns:r="http://schemas.openxmlformats.org/officeDocument/2006/relationships" xmlns:p="http://schemas.openxmlformats.org/presentationml/2006/main">
  <p:cSld>
    <p:bg>
      <p:bgPr>
        <a:solidFill>
          <a:srgbClr val="314964"/>
        </a:solidFill>
        <a:effectLst/>
      </p:bgPr>
    </p:bg>
    <p:spTree>
      <p:nvGrpSpPr>
        <p:cNvPr id="1" name="">
          <a:extLst>
            <a:ext uri="{FF2B5EF4-FFF2-40B4-BE49-F238E27FC236}">
              <a16:creationId xmlns:a16="http://schemas.microsoft.com/office/drawing/2014/main" id="{EF98E8C1-8FA0-5D9E-3253-DAA73C9E44C8}"/>
            </a:ext>
          </a:extLst>
        </p:cNvPr>
        <p:cNvGrpSpPr/>
        <p:nvPr/>
      </p:nvGrpSpPr>
      <p:grpSpPr>
        <a:xfrm>
          <a:off x="0" y="0"/>
          <a:ext cx="0" cy="0"/>
          <a:chOff x="0" y="0"/>
          <a:chExt cx="0" cy="0"/>
        </a:xfrm>
      </p:grpSpPr>
      <p:sp>
        <p:nvSpPr>
          <p:cNvPr id="4" name="TextBox 4">
            <a:extLst>
              <a:ext uri="{FF2B5EF4-FFF2-40B4-BE49-F238E27FC236}">
                <a16:creationId xmlns:a16="http://schemas.microsoft.com/office/drawing/2014/main" id="{C7A05C75-728D-63F4-93BF-9B2533DEB447}"/>
              </a:ext>
            </a:extLst>
          </p:cNvPr>
          <p:cNvSpPr txBox="1"/>
          <p:nvPr/>
        </p:nvSpPr>
        <p:spPr>
          <a:xfrm>
            <a:off x="1028700" y="647700"/>
            <a:ext cx="5056723" cy="915764"/>
          </a:xfrm>
          <a:prstGeom prst="rect">
            <a:avLst/>
          </a:prstGeom>
        </p:spPr>
        <p:txBody>
          <a:bodyPr lIns="0" tIns="0" rIns="0" bIns="0" rtlCol="0" anchor="t">
            <a:spAutoFit/>
          </a:bodyPr>
          <a:lstStyle/>
          <a:p>
            <a:pPr>
              <a:lnSpc>
                <a:spcPts val="7680"/>
              </a:lnSpc>
            </a:pPr>
            <a:r>
              <a:rPr lang="en-US" sz="6000" b="1" dirty="0">
                <a:solidFill>
                  <a:srgbClr val="FFFFFF"/>
                </a:solidFill>
                <a:latin typeface="Arial" panose="020B0604020202020204" pitchFamily="34" charset="0"/>
                <a:ea typeface="Montserrat Semi-Bold"/>
                <a:cs typeface="Arial" panose="020B0604020202020204" pitchFamily="34" charset="0"/>
                <a:sym typeface="Montserrat Semi-Bold"/>
              </a:rPr>
              <a:t>Scenario 4</a:t>
            </a:r>
          </a:p>
        </p:txBody>
      </p:sp>
      <p:sp>
        <p:nvSpPr>
          <p:cNvPr id="5" name="TextBox 5">
            <a:extLst>
              <a:ext uri="{FF2B5EF4-FFF2-40B4-BE49-F238E27FC236}">
                <a16:creationId xmlns:a16="http://schemas.microsoft.com/office/drawing/2014/main" id="{64475790-FB32-289A-D49E-CC0227E9957F}"/>
              </a:ext>
            </a:extLst>
          </p:cNvPr>
          <p:cNvSpPr txBox="1"/>
          <p:nvPr/>
        </p:nvSpPr>
        <p:spPr>
          <a:xfrm>
            <a:off x="1028700" y="1714500"/>
            <a:ext cx="16497300" cy="3323987"/>
          </a:xfrm>
          <a:prstGeom prst="rect">
            <a:avLst/>
          </a:prstGeom>
        </p:spPr>
        <p:txBody>
          <a:bodyPr wrap="square" lIns="0" tIns="0" rIns="0" bIns="0" rtlCol="0" anchor="t">
            <a:spAutoFit/>
          </a:bodyPr>
          <a:lstStyle/>
          <a:p>
            <a:r>
              <a:rPr lang="en-US" sz="3600" dirty="0">
                <a:solidFill>
                  <a:schemeClr val="bg1"/>
                </a:solidFill>
                <a:latin typeface="Arial" panose="020B0604020202020204" pitchFamily="34" charset="0"/>
                <a:cs typeface="Arial" panose="020B0604020202020204" pitchFamily="34" charset="0"/>
              </a:rPr>
              <a:t>A White family and an Asian American family have lived in neighboring houses for five years with-out any problems. Last Saturday, a member of the Asian American family mistakenly cut down an oak tree he believed was on his property but that was actually on the White neighbor's property. When the White family’s father sees the tree being cut down, he yells racial epithets and punches the Asian American man in the face.</a:t>
            </a:r>
          </a:p>
        </p:txBody>
      </p:sp>
      <p:grpSp>
        <p:nvGrpSpPr>
          <p:cNvPr id="6" name="Group 6">
            <a:extLst>
              <a:ext uri="{FF2B5EF4-FFF2-40B4-BE49-F238E27FC236}">
                <a16:creationId xmlns:a16="http://schemas.microsoft.com/office/drawing/2014/main" id="{304D84B0-47A4-EB91-8D5B-B805CF871641}"/>
              </a:ext>
            </a:extLst>
          </p:cNvPr>
          <p:cNvGrpSpPr/>
          <p:nvPr/>
        </p:nvGrpSpPr>
        <p:grpSpPr>
          <a:xfrm>
            <a:off x="6400800" y="7604786"/>
            <a:ext cx="11430000" cy="2346188"/>
            <a:chOff x="0" y="-4572000"/>
            <a:chExt cx="5436907" cy="4972531"/>
          </a:xfrm>
        </p:grpSpPr>
        <p:sp>
          <p:nvSpPr>
            <p:cNvPr id="7" name="TextBox 7">
              <a:extLst>
                <a:ext uri="{FF2B5EF4-FFF2-40B4-BE49-F238E27FC236}">
                  <a16:creationId xmlns:a16="http://schemas.microsoft.com/office/drawing/2014/main" id="{1B2A48BA-6821-394D-BF4C-7C5FCBD7F99A}"/>
                </a:ext>
              </a:extLst>
            </p:cNvPr>
            <p:cNvSpPr txBox="1"/>
            <p:nvPr/>
          </p:nvSpPr>
          <p:spPr>
            <a:xfrm>
              <a:off x="0" y="-4165599"/>
              <a:ext cx="5436907" cy="4566130"/>
            </a:xfrm>
            <a:prstGeom prst="rect">
              <a:avLst/>
            </a:prstGeom>
          </p:spPr>
          <p:txBody>
            <a:bodyPr wrap="square" lIns="0" tIns="0" rIns="0" bIns="0" rtlCol="0" anchor="t">
              <a:spAutoFit/>
            </a:bodyPr>
            <a:lstStyle/>
            <a:p>
              <a:r>
                <a:rPr lang="en-US" sz="2800" dirty="0">
                  <a:solidFill>
                    <a:schemeClr val="bg1"/>
                  </a:solidFill>
                  <a:latin typeface="Arial" panose="020B0604020202020204" pitchFamily="34" charset="0"/>
                  <a:cs typeface="Arial" panose="020B0604020202020204" pitchFamily="34" charset="0"/>
                </a:rPr>
                <a:t>Given the facts presented, it is potentially a hate crime (assault). Bias indicators include differing races of people and racial epithets. Possible offender type is reactive / defensive, but more information about population demographics and the father of the White family is needed. Protected class is ancestry.</a:t>
              </a:r>
              <a:endParaRPr lang="en-US" sz="2800" dirty="0">
                <a:solidFill>
                  <a:schemeClr val="bg1"/>
                </a:solidFill>
                <a:latin typeface="Arial" panose="020B0604020202020204" pitchFamily="34" charset="0"/>
                <a:ea typeface="Montserrat"/>
                <a:cs typeface="Arial" panose="020B0604020202020204" pitchFamily="34" charset="0"/>
                <a:sym typeface="Montserrat"/>
              </a:endParaRPr>
            </a:p>
          </p:txBody>
        </p:sp>
        <p:sp>
          <p:nvSpPr>
            <p:cNvPr id="9" name="AutoShape 9">
              <a:extLst>
                <a:ext uri="{FF2B5EF4-FFF2-40B4-BE49-F238E27FC236}">
                  <a16:creationId xmlns:a16="http://schemas.microsoft.com/office/drawing/2014/main" id="{2E77971F-C7F4-F11D-D301-BB64C65CF48A}"/>
                </a:ext>
              </a:extLst>
            </p:cNvPr>
            <p:cNvSpPr/>
            <p:nvPr/>
          </p:nvSpPr>
          <p:spPr>
            <a:xfrm>
              <a:off x="0" y="-4572000"/>
              <a:ext cx="5247363" cy="0"/>
            </a:xfrm>
            <a:prstGeom prst="line">
              <a:avLst/>
            </a:prstGeom>
            <a:ln w="12700" cap="rnd">
              <a:solidFill>
                <a:srgbClr val="FFFFFF"/>
              </a:solidFill>
              <a:prstDash val="solid"/>
              <a:headEnd type="none" w="sm" len="sm"/>
              <a:tailEnd type="none" w="sm" len="sm"/>
            </a:ln>
          </p:spPr>
          <p:txBody>
            <a:bodyPr/>
            <a:lstStyle/>
            <a:p>
              <a:endParaRPr lang="en-US"/>
            </a:p>
          </p:txBody>
        </p:sp>
      </p:grpSp>
      <p:sp>
        <p:nvSpPr>
          <p:cNvPr id="3" name="TextBox 2">
            <a:extLst>
              <a:ext uri="{FF2B5EF4-FFF2-40B4-BE49-F238E27FC236}">
                <a16:creationId xmlns:a16="http://schemas.microsoft.com/office/drawing/2014/main" id="{6CE86B94-C8D2-2A74-4384-A1FD21EB50B1}"/>
              </a:ext>
            </a:extLst>
          </p:cNvPr>
          <p:cNvSpPr txBox="1"/>
          <p:nvPr/>
        </p:nvSpPr>
        <p:spPr>
          <a:xfrm>
            <a:off x="6629400" y="4675644"/>
            <a:ext cx="10820400" cy="2677656"/>
          </a:xfrm>
          <a:prstGeom prst="rect">
            <a:avLst/>
          </a:prstGeom>
          <a:noFill/>
        </p:spPr>
        <p:txBody>
          <a:bodyPr wrap="square">
            <a:spAutoFit/>
          </a:bodyPr>
          <a:lstStyle/>
          <a:p>
            <a:r>
              <a:rPr lang="en-US" sz="2400" dirty="0">
                <a:solidFill>
                  <a:schemeClr val="bg1"/>
                </a:solidFill>
                <a:latin typeface="Arial" panose="020B0604020202020204" pitchFamily="34" charset="0"/>
                <a:cs typeface="Arial" panose="020B0604020202020204" pitchFamily="34" charset="0"/>
              </a:rPr>
              <a:t>• Was the act motivated by bias? </a:t>
            </a:r>
          </a:p>
          <a:p>
            <a:r>
              <a:rPr lang="en-US" sz="2400" dirty="0">
                <a:solidFill>
                  <a:schemeClr val="bg1"/>
                </a:solidFill>
                <a:latin typeface="Arial" panose="020B0604020202020204" pitchFamily="34" charset="0"/>
                <a:cs typeface="Arial" panose="020B0604020202020204" pitchFamily="34" charset="0"/>
              </a:rPr>
              <a:t>• Is it a hate crime or hate incident?</a:t>
            </a:r>
          </a:p>
          <a:p>
            <a:r>
              <a:rPr lang="en-US" sz="2400" dirty="0">
                <a:solidFill>
                  <a:schemeClr val="bg1"/>
                </a:solidFill>
                <a:latin typeface="Arial" panose="020B0604020202020204" pitchFamily="34" charset="0"/>
                <a:cs typeface="Arial" panose="020B0604020202020204" pitchFamily="34" charset="0"/>
              </a:rPr>
              <a:t>• Are there any bias indicators present?</a:t>
            </a:r>
          </a:p>
          <a:p>
            <a:r>
              <a:rPr lang="en-US" sz="2400" dirty="0">
                <a:solidFill>
                  <a:schemeClr val="bg1"/>
                </a:solidFill>
                <a:latin typeface="Arial" panose="020B0604020202020204" pitchFamily="34" charset="0"/>
                <a:cs typeface="Arial" panose="020B0604020202020204" pitchFamily="34" charset="0"/>
              </a:rPr>
              <a:t>• What protected class(es) were involved in the incident?</a:t>
            </a:r>
          </a:p>
          <a:p>
            <a:r>
              <a:rPr lang="en-US" sz="2400" dirty="0">
                <a:solidFill>
                  <a:schemeClr val="bg1"/>
                </a:solidFill>
                <a:latin typeface="Arial" panose="020B0604020202020204" pitchFamily="34" charset="0"/>
                <a:cs typeface="Arial" panose="020B0604020202020204" pitchFamily="34" charset="0"/>
              </a:rPr>
              <a:t>• What offender type may be involved?</a:t>
            </a:r>
          </a:p>
          <a:p>
            <a:pPr marL="176213" indent="-176213"/>
            <a:r>
              <a:rPr lang="en-US" sz="2400" dirty="0">
                <a:solidFill>
                  <a:schemeClr val="bg1"/>
                </a:solidFill>
                <a:latin typeface="Arial" panose="020B0604020202020204" pitchFamily="34" charset="0"/>
                <a:cs typeface="Arial" panose="020B0604020202020204" pitchFamily="34" charset="0"/>
              </a:rPr>
              <a:t>• What other potential information should law enforcement seek out to determine or   further establish the suspect’s motivation?</a:t>
            </a:r>
          </a:p>
        </p:txBody>
      </p:sp>
      <p:pic>
        <p:nvPicPr>
          <p:cNvPr id="2" name="Picture 1">
            <a:extLst>
              <a:ext uri="{FF2B5EF4-FFF2-40B4-BE49-F238E27FC236}">
                <a16:creationId xmlns:a16="http://schemas.microsoft.com/office/drawing/2014/main" id="{D27079E5-0255-5331-6650-2F9006CA8044}"/>
              </a:ext>
            </a:extLst>
          </p:cNvPr>
          <p:cNvPicPr>
            <a:picLocks noChangeAspect="1"/>
          </p:cNvPicPr>
          <p:nvPr/>
        </p:nvPicPr>
        <p:blipFill>
          <a:blip r:embed="rId4"/>
          <a:stretch>
            <a:fillRect/>
          </a:stretch>
        </p:blipFill>
        <p:spPr>
          <a:xfrm>
            <a:off x="1143000" y="5134815"/>
            <a:ext cx="4419600" cy="4809285"/>
          </a:xfrm>
          <a:prstGeom prst="rect">
            <a:avLst/>
          </a:prstGeom>
        </p:spPr>
      </p:pic>
    </p:spTree>
    <p:custDataLst>
      <p:tags r:id="rId1"/>
    </p:custDataLst>
    <p:extLst>
      <p:ext uri="{BB962C8B-B14F-4D97-AF65-F5344CB8AC3E}">
        <p14:creationId xmlns:p14="http://schemas.microsoft.com/office/powerpoint/2010/main" val="971302195"/>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58.xml><?xml version="1.0" encoding="utf-8"?>
<p:sld xmlns:a="http://schemas.openxmlformats.org/drawingml/2006/main" xmlns:r="http://schemas.openxmlformats.org/officeDocument/2006/relationships" xmlns:p="http://schemas.openxmlformats.org/presentationml/2006/main">
  <p:cSld>
    <p:bg>
      <p:bgPr>
        <a:solidFill>
          <a:srgbClr val="EAE3D6"/>
        </a:solidFill>
        <a:effectLst/>
      </p:bgPr>
    </p:bg>
    <p:spTree>
      <p:nvGrpSpPr>
        <p:cNvPr id="1" name="">
          <a:extLst>
            <a:ext uri="{FF2B5EF4-FFF2-40B4-BE49-F238E27FC236}">
              <a16:creationId xmlns:a16="http://schemas.microsoft.com/office/drawing/2014/main" id="{A1F441A3-8B88-0DF1-C9A3-A005B4CE7157}"/>
            </a:ext>
          </a:extLst>
        </p:cNvPr>
        <p:cNvGrpSpPr/>
        <p:nvPr/>
      </p:nvGrpSpPr>
      <p:grpSpPr>
        <a:xfrm>
          <a:off x="0" y="0"/>
          <a:ext cx="0" cy="0"/>
          <a:chOff x="0" y="0"/>
          <a:chExt cx="0" cy="0"/>
        </a:xfrm>
      </p:grpSpPr>
      <p:sp>
        <p:nvSpPr>
          <p:cNvPr id="4" name="TextBox 4">
            <a:extLst>
              <a:ext uri="{FF2B5EF4-FFF2-40B4-BE49-F238E27FC236}">
                <a16:creationId xmlns:a16="http://schemas.microsoft.com/office/drawing/2014/main" id="{D7C1F107-1654-4C26-12FB-1AAF41DC6502}"/>
              </a:ext>
            </a:extLst>
          </p:cNvPr>
          <p:cNvSpPr txBox="1"/>
          <p:nvPr/>
        </p:nvSpPr>
        <p:spPr>
          <a:xfrm>
            <a:off x="1028700" y="342900"/>
            <a:ext cx="5056723" cy="915764"/>
          </a:xfrm>
          <a:prstGeom prst="rect">
            <a:avLst/>
          </a:prstGeom>
        </p:spPr>
        <p:txBody>
          <a:bodyPr lIns="0" tIns="0" rIns="0" bIns="0" rtlCol="0" anchor="t">
            <a:spAutoFit/>
          </a:bodyPr>
          <a:lstStyle/>
          <a:p>
            <a:pPr>
              <a:lnSpc>
                <a:spcPts val="7680"/>
              </a:lnSpc>
            </a:pPr>
            <a:r>
              <a:rPr lang="en-US" sz="6000" b="1" dirty="0">
                <a:latin typeface="Arial" panose="020B0604020202020204" pitchFamily="34" charset="0"/>
                <a:ea typeface="Montserrat Semi-Bold"/>
                <a:cs typeface="Arial" panose="020B0604020202020204" pitchFamily="34" charset="0"/>
                <a:sym typeface="Montserrat Semi-Bold"/>
              </a:rPr>
              <a:t>Scenario 5</a:t>
            </a:r>
          </a:p>
        </p:txBody>
      </p:sp>
      <p:sp>
        <p:nvSpPr>
          <p:cNvPr id="5" name="TextBox 5">
            <a:extLst>
              <a:ext uri="{FF2B5EF4-FFF2-40B4-BE49-F238E27FC236}">
                <a16:creationId xmlns:a16="http://schemas.microsoft.com/office/drawing/2014/main" id="{6A02C4FE-3122-8C8B-36DB-776573E8E104}"/>
              </a:ext>
            </a:extLst>
          </p:cNvPr>
          <p:cNvSpPr txBox="1"/>
          <p:nvPr/>
        </p:nvSpPr>
        <p:spPr>
          <a:xfrm>
            <a:off x="1028700" y="1409700"/>
            <a:ext cx="16497300" cy="1969770"/>
          </a:xfrm>
          <a:prstGeom prst="rect">
            <a:avLst/>
          </a:prstGeom>
        </p:spPr>
        <p:txBody>
          <a:bodyPr wrap="square" lIns="0" tIns="0" rIns="0" bIns="0" rtlCol="0" anchor="t">
            <a:spAutoFit/>
          </a:bodyPr>
          <a:lstStyle/>
          <a:p>
            <a:r>
              <a:rPr lang="en-US" sz="3200" dirty="0">
                <a:latin typeface="Arial" panose="020B0604020202020204" pitchFamily="34" charset="0"/>
                <a:cs typeface="Arial" panose="020B0604020202020204" pitchFamily="34" charset="0"/>
              </a:rPr>
              <a:t>A man (Jim) approached a woman (Stacy) inside a night club and asked her to dance. Stacy laughed out loud and said, “No thank you.” While Stacy was walking to her car after the club closed, Jim tackled her to the ground and began choking her. Jim said, “I hate you—you [sexist slur]. No [sexist slur] laughs at me!”</a:t>
            </a:r>
          </a:p>
        </p:txBody>
      </p:sp>
      <p:sp>
        <p:nvSpPr>
          <p:cNvPr id="3" name="TextBox 2">
            <a:extLst>
              <a:ext uri="{FF2B5EF4-FFF2-40B4-BE49-F238E27FC236}">
                <a16:creationId xmlns:a16="http://schemas.microsoft.com/office/drawing/2014/main" id="{070963AB-58B5-2F72-7C4E-49CB1ECC9AAD}"/>
              </a:ext>
            </a:extLst>
          </p:cNvPr>
          <p:cNvSpPr txBox="1"/>
          <p:nvPr/>
        </p:nvSpPr>
        <p:spPr>
          <a:xfrm>
            <a:off x="609600" y="3735241"/>
            <a:ext cx="11229339" cy="2677656"/>
          </a:xfrm>
          <a:prstGeom prst="rect">
            <a:avLst/>
          </a:prstGeom>
          <a:noFill/>
        </p:spPr>
        <p:txBody>
          <a:bodyPr wrap="square">
            <a:spAutoFit/>
          </a:bodyPr>
          <a:lstStyle/>
          <a:p>
            <a:r>
              <a:rPr lang="en-US" sz="2400" dirty="0">
                <a:latin typeface="Arial" panose="020B0604020202020204" pitchFamily="34" charset="0"/>
                <a:cs typeface="Arial" panose="020B0604020202020204" pitchFamily="34" charset="0"/>
              </a:rPr>
              <a:t>• Was the act motivated by bias? </a:t>
            </a:r>
          </a:p>
          <a:p>
            <a:r>
              <a:rPr lang="en-US" sz="2400" dirty="0">
                <a:latin typeface="Arial" panose="020B0604020202020204" pitchFamily="34" charset="0"/>
                <a:cs typeface="Arial" panose="020B0604020202020204" pitchFamily="34" charset="0"/>
              </a:rPr>
              <a:t>• Is it a hate crime or hate incident?</a:t>
            </a:r>
          </a:p>
          <a:p>
            <a:r>
              <a:rPr lang="en-US" sz="2400" dirty="0">
                <a:latin typeface="Arial" panose="020B0604020202020204" pitchFamily="34" charset="0"/>
                <a:cs typeface="Arial" panose="020B0604020202020204" pitchFamily="34" charset="0"/>
              </a:rPr>
              <a:t>• Are there any bias indicators present?</a:t>
            </a:r>
          </a:p>
          <a:p>
            <a:r>
              <a:rPr lang="en-US" sz="2400" dirty="0">
                <a:latin typeface="Arial" panose="020B0604020202020204" pitchFamily="34" charset="0"/>
                <a:cs typeface="Arial" panose="020B0604020202020204" pitchFamily="34" charset="0"/>
              </a:rPr>
              <a:t>• What protected class(es) were involved in the incident?</a:t>
            </a:r>
          </a:p>
          <a:p>
            <a:r>
              <a:rPr lang="en-US" sz="2400" dirty="0">
                <a:latin typeface="Arial" panose="020B0604020202020204" pitchFamily="34" charset="0"/>
                <a:cs typeface="Arial" panose="020B0604020202020204" pitchFamily="34" charset="0"/>
              </a:rPr>
              <a:t>• What offender type may be involved?</a:t>
            </a:r>
          </a:p>
          <a:p>
            <a:pPr defTabSz="161925"/>
            <a:r>
              <a:rPr lang="en-US" sz="2400" dirty="0">
                <a:latin typeface="Arial" panose="020B0604020202020204" pitchFamily="34" charset="0"/>
                <a:cs typeface="Arial" panose="020B0604020202020204" pitchFamily="34" charset="0"/>
              </a:rPr>
              <a:t>• What other potential information should law enforcement seek out to</a:t>
            </a:r>
          </a:p>
          <a:p>
            <a:pPr defTabSz="161925"/>
            <a:r>
              <a:rPr lang="en-US" sz="2400" dirty="0">
                <a:latin typeface="Arial" panose="020B0604020202020204" pitchFamily="34" charset="0"/>
                <a:cs typeface="Arial" panose="020B0604020202020204" pitchFamily="34" charset="0"/>
              </a:rPr>
              <a:t>	 determine 	or further establish the suspect’s motivation?</a:t>
            </a:r>
          </a:p>
        </p:txBody>
      </p:sp>
      <p:pic>
        <p:nvPicPr>
          <p:cNvPr id="2" name="Picture 1">
            <a:extLst>
              <a:ext uri="{FF2B5EF4-FFF2-40B4-BE49-F238E27FC236}">
                <a16:creationId xmlns:a16="http://schemas.microsoft.com/office/drawing/2014/main" id="{9F992B3B-F143-786C-C1C6-0DCE205061B1}"/>
              </a:ext>
            </a:extLst>
          </p:cNvPr>
          <p:cNvPicPr>
            <a:picLocks noChangeAspect="1"/>
          </p:cNvPicPr>
          <p:nvPr/>
        </p:nvPicPr>
        <p:blipFill>
          <a:blip r:embed="rId4"/>
          <a:stretch>
            <a:fillRect/>
          </a:stretch>
        </p:blipFill>
        <p:spPr>
          <a:xfrm>
            <a:off x="10629901" y="4000500"/>
            <a:ext cx="7658099" cy="5105400"/>
          </a:xfrm>
          <a:prstGeom prst="rect">
            <a:avLst/>
          </a:prstGeom>
        </p:spPr>
      </p:pic>
      <p:pic>
        <p:nvPicPr>
          <p:cNvPr id="8" name="Picture 7">
            <a:extLst>
              <a:ext uri="{FF2B5EF4-FFF2-40B4-BE49-F238E27FC236}">
                <a16:creationId xmlns:a16="http://schemas.microsoft.com/office/drawing/2014/main" id="{FD336D6B-17C1-BECE-086D-982CCE28B34B}"/>
              </a:ext>
            </a:extLst>
          </p:cNvPr>
          <p:cNvPicPr>
            <a:picLocks noChangeAspect="1"/>
          </p:cNvPicPr>
          <p:nvPr/>
        </p:nvPicPr>
        <p:blipFill>
          <a:blip r:embed="rId5"/>
          <a:stretch>
            <a:fillRect/>
          </a:stretch>
        </p:blipFill>
        <p:spPr>
          <a:xfrm>
            <a:off x="0" y="6522447"/>
            <a:ext cx="5551095" cy="3764553"/>
          </a:xfrm>
          <a:prstGeom prst="rect">
            <a:avLst/>
          </a:prstGeom>
        </p:spPr>
      </p:pic>
    </p:spTree>
    <p:custDataLst>
      <p:tags r:id="rId1"/>
    </p:custDataLst>
    <p:extLst>
      <p:ext uri="{BB962C8B-B14F-4D97-AF65-F5344CB8AC3E}">
        <p14:creationId xmlns:p14="http://schemas.microsoft.com/office/powerpoint/2010/main" val="3588129781"/>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59.xml><?xml version="1.0" encoding="utf-8"?>
<p:sld xmlns:a="http://schemas.openxmlformats.org/drawingml/2006/main" xmlns:r="http://schemas.openxmlformats.org/officeDocument/2006/relationships" xmlns:p="http://schemas.openxmlformats.org/presentationml/2006/main">
  <p:cSld>
    <p:bg>
      <p:bgPr>
        <a:solidFill>
          <a:srgbClr val="EAE3D6"/>
        </a:solidFill>
        <a:effectLst/>
      </p:bgPr>
    </p:bg>
    <p:spTree>
      <p:nvGrpSpPr>
        <p:cNvPr id="1" name="">
          <a:extLst>
            <a:ext uri="{FF2B5EF4-FFF2-40B4-BE49-F238E27FC236}">
              <a16:creationId xmlns:a16="http://schemas.microsoft.com/office/drawing/2014/main" id="{D527F683-B200-66CF-6281-ABE6C245CB73}"/>
            </a:ext>
          </a:extLst>
        </p:cNvPr>
        <p:cNvGrpSpPr/>
        <p:nvPr/>
      </p:nvGrpSpPr>
      <p:grpSpPr>
        <a:xfrm>
          <a:off x="0" y="0"/>
          <a:ext cx="0" cy="0"/>
          <a:chOff x="0" y="0"/>
          <a:chExt cx="0" cy="0"/>
        </a:xfrm>
      </p:grpSpPr>
      <p:sp>
        <p:nvSpPr>
          <p:cNvPr id="4" name="TextBox 4">
            <a:extLst>
              <a:ext uri="{FF2B5EF4-FFF2-40B4-BE49-F238E27FC236}">
                <a16:creationId xmlns:a16="http://schemas.microsoft.com/office/drawing/2014/main" id="{CEC1AD2C-A12D-41AE-7B8C-FB498D5A6760}"/>
              </a:ext>
            </a:extLst>
          </p:cNvPr>
          <p:cNvSpPr txBox="1"/>
          <p:nvPr/>
        </p:nvSpPr>
        <p:spPr>
          <a:xfrm>
            <a:off x="1028700" y="647700"/>
            <a:ext cx="5056723" cy="915764"/>
          </a:xfrm>
          <a:prstGeom prst="rect">
            <a:avLst/>
          </a:prstGeom>
        </p:spPr>
        <p:txBody>
          <a:bodyPr lIns="0" tIns="0" rIns="0" bIns="0" rtlCol="0" anchor="t">
            <a:spAutoFit/>
          </a:bodyPr>
          <a:lstStyle/>
          <a:p>
            <a:pPr>
              <a:lnSpc>
                <a:spcPts val="7680"/>
              </a:lnSpc>
            </a:pPr>
            <a:r>
              <a:rPr lang="en-US" sz="6000" b="1" dirty="0">
                <a:latin typeface="Arial" panose="020B0604020202020204" pitchFamily="34" charset="0"/>
                <a:ea typeface="Montserrat Semi-Bold"/>
                <a:cs typeface="Arial" panose="020B0604020202020204" pitchFamily="34" charset="0"/>
                <a:sym typeface="Montserrat Semi-Bold"/>
              </a:rPr>
              <a:t>Scenario 5</a:t>
            </a:r>
          </a:p>
        </p:txBody>
      </p:sp>
      <p:sp>
        <p:nvSpPr>
          <p:cNvPr id="5" name="TextBox 5">
            <a:extLst>
              <a:ext uri="{FF2B5EF4-FFF2-40B4-BE49-F238E27FC236}">
                <a16:creationId xmlns:a16="http://schemas.microsoft.com/office/drawing/2014/main" id="{3B6A3111-B9DB-ED05-553F-B4F8124C36F6}"/>
              </a:ext>
            </a:extLst>
          </p:cNvPr>
          <p:cNvSpPr txBox="1"/>
          <p:nvPr/>
        </p:nvSpPr>
        <p:spPr>
          <a:xfrm>
            <a:off x="1028700" y="1714500"/>
            <a:ext cx="16497300" cy="2769989"/>
          </a:xfrm>
          <a:prstGeom prst="rect">
            <a:avLst/>
          </a:prstGeom>
        </p:spPr>
        <p:txBody>
          <a:bodyPr wrap="square" lIns="0" tIns="0" rIns="0" bIns="0" rtlCol="0" anchor="t">
            <a:spAutoFit/>
          </a:bodyPr>
          <a:lstStyle/>
          <a:p>
            <a:r>
              <a:rPr lang="en-US" sz="3600" dirty="0">
                <a:latin typeface="Arial" panose="020B0604020202020204" pitchFamily="34" charset="0"/>
                <a:cs typeface="Arial" panose="020B0604020202020204" pitchFamily="34" charset="0"/>
              </a:rPr>
              <a:t>A man (Jim) approached a woman (Stacy) inside a night club and asked her to dance. Stacy laughed out loud and said, “No thank you.” While Stacy was walking to her car after the club closed, Jim tackled her to the ground and began choking her. Jim said, “I hate you—you [sexist slur]. No [sexist slur] laughs at me!”</a:t>
            </a:r>
          </a:p>
        </p:txBody>
      </p:sp>
      <p:grpSp>
        <p:nvGrpSpPr>
          <p:cNvPr id="6" name="Group 6">
            <a:extLst>
              <a:ext uri="{FF2B5EF4-FFF2-40B4-BE49-F238E27FC236}">
                <a16:creationId xmlns:a16="http://schemas.microsoft.com/office/drawing/2014/main" id="{B5E23B56-379B-D644-5F15-ED1714368D94}"/>
              </a:ext>
            </a:extLst>
          </p:cNvPr>
          <p:cNvGrpSpPr/>
          <p:nvPr/>
        </p:nvGrpSpPr>
        <p:grpSpPr>
          <a:xfrm>
            <a:off x="6629400" y="7942676"/>
            <a:ext cx="10896600" cy="1669080"/>
            <a:chOff x="0" y="-4572000"/>
            <a:chExt cx="5304004" cy="3537463"/>
          </a:xfrm>
        </p:grpSpPr>
        <p:sp>
          <p:nvSpPr>
            <p:cNvPr id="7" name="TextBox 7">
              <a:extLst>
                <a:ext uri="{FF2B5EF4-FFF2-40B4-BE49-F238E27FC236}">
                  <a16:creationId xmlns:a16="http://schemas.microsoft.com/office/drawing/2014/main" id="{EDD66519-CB05-3EC0-EE6D-81101D371F7B}"/>
                </a:ext>
              </a:extLst>
            </p:cNvPr>
            <p:cNvSpPr txBox="1"/>
            <p:nvPr/>
          </p:nvSpPr>
          <p:spPr>
            <a:xfrm>
              <a:off x="0" y="-4165599"/>
              <a:ext cx="5304004" cy="3131062"/>
            </a:xfrm>
            <a:prstGeom prst="rect">
              <a:avLst/>
            </a:prstGeom>
          </p:spPr>
          <p:txBody>
            <a:bodyPr lIns="0" tIns="0" rIns="0" bIns="0" rtlCol="0" anchor="t">
              <a:spAutoFit/>
            </a:bodyPr>
            <a:lstStyle/>
            <a:p>
              <a:r>
                <a:rPr lang="en-US" sz="3200" dirty="0">
                  <a:latin typeface="Arial" panose="020B0604020202020204" pitchFamily="34" charset="0"/>
                  <a:cs typeface="Arial" panose="020B0604020202020204" pitchFamily="34" charset="0"/>
                </a:rPr>
                <a:t>Given facts presented, it is a hate crime (assault). Bias indicators include differing gender and statements made by Jim. Protected class is gender.</a:t>
              </a:r>
              <a:endParaRPr lang="en-US" sz="3200" dirty="0">
                <a:latin typeface="Arial" panose="020B0604020202020204" pitchFamily="34" charset="0"/>
                <a:ea typeface="Montserrat"/>
                <a:cs typeface="Arial" panose="020B0604020202020204" pitchFamily="34" charset="0"/>
                <a:sym typeface="Montserrat"/>
              </a:endParaRPr>
            </a:p>
          </p:txBody>
        </p:sp>
        <p:sp>
          <p:nvSpPr>
            <p:cNvPr id="9" name="AutoShape 9">
              <a:extLst>
                <a:ext uri="{FF2B5EF4-FFF2-40B4-BE49-F238E27FC236}">
                  <a16:creationId xmlns:a16="http://schemas.microsoft.com/office/drawing/2014/main" id="{D0630DF9-02B6-BAF2-B21A-C78D77EE2E8C}"/>
                </a:ext>
              </a:extLst>
            </p:cNvPr>
            <p:cNvSpPr/>
            <p:nvPr/>
          </p:nvSpPr>
          <p:spPr>
            <a:xfrm>
              <a:off x="0" y="-4572000"/>
              <a:ext cx="5247363" cy="0"/>
            </a:xfrm>
            <a:prstGeom prst="line">
              <a:avLst/>
            </a:prstGeom>
            <a:ln w="12700" cap="rnd">
              <a:solidFill>
                <a:schemeClr val="tx1"/>
              </a:solidFill>
              <a:prstDash val="solid"/>
              <a:headEnd type="none" w="sm" len="sm"/>
              <a:tailEnd type="none" w="sm" len="sm"/>
            </a:ln>
          </p:spPr>
          <p:txBody>
            <a:bodyPr/>
            <a:lstStyle/>
            <a:p>
              <a:endParaRPr lang="en-US"/>
            </a:p>
          </p:txBody>
        </p:sp>
      </p:grpSp>
      <p:sp>
        <p:nvSpPr>
          <p:cNvPr id="3" name="TextBox 2">
            <a:extLst>
              <a:ext uri="{FF2B5EF4-FFF2-40B4-BE49-F238E27FC236}">
                <a16:creationId xmlns:a16="http://schemas.microsoft.com/office/drawing/2014/main" id="{FF32E7FA-C7CC-6D78-FA96-5E8F26DD08C1}"/>
              </a:ext>
            </a:extLst>
          </p:cNvPr>
          <p:cNvSpPr txBox="1"/>
          <p:nvPr/>
        </p:nvSpPr>
        <p:spPr>
          <a:xfrm>
            <a:off x="2590800" y="4049524"/>
            <a:ext cx="9372599" cy="2677656"/>
          </a:xfrm>
          <a:prstGeom prst="rect">
            <a:avLst/>
          </a:prstGeom>
          <a:noFill/>
        </p:spPr>
        <p:txBody>
          <a:bodyPr wrap="square">
            <a:spAutoFit/>
          </a:bodyPr>
          <a:lstStyle/>
          <a:p>
            <a:r>
              <a:rPr lang="en-US" sz="2400" dirty="0">
                <a:latin typeface="Arial" panose="020B0604020202020204" pitchFamily="34" charset="0"/>
                <a:cs typeface="Arial" panose="020B0604020202020204" pitchFamily="34" charset="0"/>
              </a:rPr>
              <a:t>• Was the act motivated by bias? </a:t>
            </a:r>
          </a:p>
          <a:p>
            <a:r>
              <a:rPr lang="en-US" sz="2400" dirty="0">
                <a:latin typeface="Arial" panose="020B0604020202020204" pitchFamily="34" charset="0"/>
                <a:cs typeface="Arial" panose="020B0604020202020204" pitchFamily="34" charset="0"/>
              </a:rPr>
              <a:t>• Is it a hate crime or hate incident?</a:t>
            </a:r>
          </a:p>
          <a:p>
            <a:r>
              <a:rPr lang="en-US" sz="2400" dirty="0">
                <a:latin typeface="Arial" panose="020B0604020202020204" pitchFamily="34" charset="0"/>
                <a:cs typeface="Arial" panose="020B0604020202020204" pitchFamily="34" charset="0"/>
              </a:rPr>
              <a:t>• Are there any bias indicators present?</a:t>
            </a:r>
          </a:p>
          <a:p>
            <a:r>
              <a:rPr lang="en-US" sz="2400" dirty="0">
                <a:latin typeface="Arial" panose="020B0604020202020204" pitchFamily="34" charset="0"/>
                <a:cs typeface="Arial" panose="020B0604020202020204" pitchFamily="34" charset="0"/>
              </a:rPr>
              <a:t>• What protected class(es) were involved in the incident?</a:t>
            </a:r>
          </a:p>
          <a:p>
            <a:r>
              <a:rPr lang="en-US" sz="2400" dirty="0">
                <a:latin typeface="Arial" panose="020B0604020202020204" pitchFamily="34" charset="0"/>
                <a:cs typeface="Arial" panose="020B0604020202020204" pitchFamily="34" charset="0"/>
              </a:rPr>
              <a:t>• What offender type may be involved?</a:t>
            </a:r>
          </a:p>
          <a:p>
            <a:pPr marL="223838" indent="-223838"/>
            <a:r>
              <a:rPr lang="en-US" sz="2400" dirty="0">
                <a:latin typeface="Arial" panose="020B0604020202020204" pitchFamily="34" charset="0"/>
                <a:cs typeface="Arial" panose="020B0604020202020204" pitchFamily="34" charset="0"/>
              </a:rPr>
              <a:t>• What other potential information should law enforcement seek out to determine or further establish the suspect’s motivation?</a:t>
            </a:r>
          </a:p>
        </p:txBody>
      </p:sp>
      <p:pic>
        <p:nvPicPr>
          <p:cNvPr id="2" name="Picture 1">
            <a:extLst>
              <a:ext uri="{FF2B5EF4-FFF2-40B4-BE49-F238E27FC236}">
                <a16:creationId xmlns:a16="http://schemas.microsoft.com/office/drawing/2014/main" id="{06E8939D-9D25-39C9-D8D4-ED119568A65F}"/>
              </a:ext>
            </a:extLst>
          </p:cNvPr>
          <p:cNvPicPr>
            <a:picLocks noChangeAspect="1"/>
          </p:cNvPicPr>
          <p:nvPr/>
        </p:nvPicPr>
        <p:blipFill>
          <a:blip r:embed="rId4"/>
          <a:stretch>
            <a:fillRect/>
          </a:stretch>
        </p:blipFill>
        <p:spPr>
          <a:xfrm>
            <a:off x="13030200" y="3937000"/>
            <a:ext cx="4724400" cy="3149600"/>
          </a:xfrm>
          <a:prstGeom prst="rect">
            <a:avLst/>
          </a:prstGeom>
        </p:spPr>
      </p:pic>
      <p:pic>
        <p:nvPicPr>
          <p:cNvPr id="8" name="Picture 7">
            <a:extLst>
              <a:ext uri="{FF2B5EF4-FFF2-40B4-BE49-F238E27FC236}">
                <a16:creationId xmlns:a16="http://schemas.microsoft.com/office/drawing/2014/main" id="{722BEAF1-EFA7-3F23-8284-5677A3A59D13}"/>
              </a:ext>
            </a:extLst>
          </p:cNvPr>
          <p:cNvPicPr>
            <a:picLocks noChangeAspect="1"/>
          </p:cNvPicPr>
          <p:nvPr/>
        </p:nvPicPr>
        <p:blipFill>
          <a:blip r:embed="rId5"/>
          <a:stretch>
            <a:fillRect/>
          </a:stretch>
        </p:blipFill>
        <p:spPr>
          <a:xfrm>
            <a:off x="0" y="7099299"/>
            <a:ext cx="4724401" cy="3149601"/>
          </a:xfrm>
          <a:prstGeom prst="rect">
            <a:avLst/>
          </a:prstGeom>
        </p:spPr>
      </p:pic>
    </p:spTree>
    <p:custDataLst>
      <p:tags r:id="rId1"/>
    </p:custDataLst>
    <p:extLst>
      <p:ext uri="{BB962C8B-B14F-4D97-AF65-F5344CB8AC3E}">
        <p14:creationId xmlns:p14="http://schemas.microsoft.com/office/powerpoint/2010/main" val="3127175302"/>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60.xml><?xml version="1.0" encoding="utf-8"?>
<p:sld xmlns:a="http://schemas.openxmlformats.org/drawingml/2006/main" xmlns:r="http://schemas.openxmlformats.org/officeDocument/2006/relationships" xmlns:p="http://schemas.openxmlformats.org/presentationml/2006/main">
  <p:cSld>
    <p:bg>
      <p:bgPr>
        <a:solidFill>
          <a:srgbClr val="8F806E"/>
        </a:solidFill>
        <a:effectLst/>
      </p:bgPr>
    </p:bg>
    <p:spTree>
      <p:nvGrpSpPr>
        <p:cNvPr id="1" name="">
          <a:extLst>
            <a:ext uri="{FF2B5EF4-FFF2-40B4-BE49-F238E27FC236}">
              <a16:creationId xmlns:a16="http://schemas.microsoft.com/office/drawing/2014/main" id="{D2AD373E-6F7E-343D-FBE4-FAB10F7A9557}"/>
            </a:ext>
          </a:extLst>
        </p:cNvPr>
        <p:cNvGrpSpPr/>
        <p:nvPr/>
      </p:nvGrpSpPr>
      <p:grpSpPr>
        <a:xfrm>
          <a:off x="0" y="0"/>
          <a:ext cx="0" cy="0"/>
          <a:chOff x="0" y="0"/>
          <a:chExt cx="0" cy="0"/>
        </a:xfrm>
      </p:grpSpPr>
      <p:sp>
        <p:nvSpPr>
          <p:cNvPr id="4" name="TextBox 4">
            <a:extLst>
              <a:ext uri="{FF2B5EF4-FFF2-40B4-BE49-F238E27FC236}">
                <a16:creationId xmlns:a16="http://schemas.microsoft.com/office/drawing/2014/main" id="{C7991F03-5FD9-D8AA-E43C-356572DD298E}"/>
              </a:ext>
            </a:extLst>
          </p:cNvPr>
          <p:cNvSpPr txBox="1"/>
          <p:nvPr/>
        </p:nvSpPr>
        <p:spPr>
          <a:xfrm>
            <a:off x="1028700" y="647700"/>
            <a:ext cx="5056723" cy="915764"/>
          </a:xfrm>
          <a:prstGeom prst="rect">
            <a:avLst/>
          </a:prstGeom>
        </p:spPr>
        <p:txBody>
          <a:bodyPr lIns="0" tIns="0" rIns="0" bIns="0" rtlCol="0" anchor="t">
            <a:spAutoFit/>
          </a:bodyPr>
          <a:lstStyle/>
          <a:p>
            <a:pPr>
              <a:lnSpc>
                <a:spcPts val="7680"/>
              </a:lnSpc>
            </a:pPr>
            <a:r>
              <a:rPr lang="en-US" sz="6000" b="1" dirty="0">
                <a:solidFill>
                  <a:schemeClr val="bg1"/>
                </a:solidFill>
                <a:latin typeface="Arial" panose="020B0604020202020204" pitchFamily="34" charset="0"/>
                <a:ea typeface="Montserrat Semi-Bold"/>
                <a:cs typeface="Arial" panose="020B0604020202020204" pitchFamily="34" charset="0"/>
                <a:sym typeface="Montserrat Semi-Bold"/>
              </a:rPr>
              <a:t>Scenario 6</a:t>
            </a:r>
          </a:p>
        </p:txBody>
      </p:sp>
      <p:sp>
        <p:nvSpPr>
          <p:cNvPr id="5" name="TextBox 5">
            <a:extLst>
              <a:ext uri="{FF2B5EF4-FFF2-40B4-BE49-F238E27FC236}">
                <a16:creationId xmlns:a16="http://schemas.microsoft.com/office/drawing/2014/main" id="{1DD19E32-D4D6-8355-D2EA-B718A3B3F0E9}"/>
              </a:ext>
            </a:extLst>
          </p:cNvPr>
          <p:cNvSpPr txBox="1"/>
          <p:nvPr/>
        </p:nvSpPr>
        <p:spPr>
          <a:xfrm>
            <a:off x="1028700" y="1714500"/>
            <a:ext cx="16497300" cy="3323987"/>
          </a:xfrm>
          <a:prstGeom prst="rect">
            <a:avLst/>
          </a:prstGeom>
        </p:spPr>
        <p:txBody>
          <a:bodyPr wrap="square" lIns="0" tIns="0" rIns="0" bIns="0" rtlCol="0" anchor="t">
            <a:spAutoFit/>
          </a:bodyPr>
          <a:lstStyle/>
          <a:p>
            <a:r>
              <a:rPr lang="en-US" sz="3600" dirty="0">
                <a:solidFill>
                  <a:schemeClr val="bg1"/>
                </a:solidFill>
                <a:latin typeface="Arial" panose="020B0604020202020204" pitchFamily="34" charset="0"/>
                <a:cs typeface="Arial" panose="020B0604020202020204" pitchFamily="34" charset="0"/>
              </a:rPr>
              <a:t>Patrol Officer Gonzales responded to investigate a suspicious vehicle. When she approached the vehicle, she found an unconscious man inside with a head injury. The man was partially dressed in women’s clothing. An anti-LGBTQ slur was spray painted on the vehicle’s hood and trunk. Officer Gonzales found a dress and wig inside the car. The first name on the victim’s driver’s license was “Jennifer.”</a:t>
            </a:r>
          </a:p>
        </p:txBody>
      </p:sp>
      <p:sp>
        <p:nvSpPr>
          <p:cNvPr id="3" name="TextBox 2">
            <a:extLst>
              <a:ext uri="{FF2B5EF4-FFF2-40B4-BE49-F238E27FC236}">
                <a16:creationId xmlns:a16="http://schemas.microsoft.com/office/drawing/2014/main" id="{2A520FDE-3224-BB2A-5475-C219DD5BCE48}"/>
              </a:ext>
            </a:extLst>
          </p:cNvPr>
          <p:cNvSpPr txBox="1"/>
          <p:nvPr/>
        </p:nvSpPr>
        <p:spPr>
          <a:xfrm>
            <a:off x="1028700" y="5143500"/>
            <a:ext cx="8496300" cy="3046988"/>
          </a:xfrm>
          <a:prstGeom prst="rect">
            <a:avLst/>
          </a:prstGeom>
          <a:noFill/>
        </p:spPr>
        <p:txBody>
          <a:bodyPr wrap="square">
            <a:spAutoFit/>
          </a:bodyPr>
          <a:lstStyle/>
          <a:p>
            <a:r>
              <a:rPr lang="en-US" sz="2400" dirty="0">
                <a:solidFill>
                  <a:schemeClr val="bg1"/>
                </a:solidFill>
                <a:latin typeface="Arial" panose="020B0604020202020204" pitchFamily="34" charset="0"/>
                <a:cs typeface="Arial" panose="020B0604020202020204" pitchFamily="34" charset="0"/>
              </a:rPr>
              <a:t>• Was the act motivated by bias? </a:t>
            </a:r>
          </a:p>
          <a:p>
            <a:r>
              <a:rPr lang="en-US" sz="2400" dirty="0">
                <a:solidFill>
                  <a:schemeClr val="bg1"/>
                </a:solidFill>
                <a:latin typeface="Arial" panose="020B0604020202020204" pitchFamily="34" charset="0"/>
                <a:cs typeface="Arial" panose="020B0604020202020204" pitchFamily="34" charset="0"/>
              </a:rPr>
              <a:t>• Is it a hate crime or hate incident?</a:t>
            </a:r>
          </a:p>
          <a:p>
            <a:r>
              <a:rPr lang="en-US" sz="2400" dirty="0">
                <a:solidFill>
                  <a:schemeClr val="bg1"/>
                </a:solidFill>
                <a:latin typeface="Arial" panose="020B0604020202020204" pitchFamily="34" charset="0"/>
                <a:cs typeface="Arial" panose="020B0604020202020204" pitchFamily="34" charset="0"/>
              </a:rPr>
              <a:t>• Are there any bias indicators present?</a:t>
            </a:r>
          </a:p>
          <a:p>
            <a:r>
              <a:rPr lang="en-US" sz="2400" dirty="0">
                <a:solidFill>
                  <a:schemeClr val="bg1"/>
                </a:solidFill>
                <a:latin typeface="Arial" panose="020B0604020202020204" pitchFamily="34" charset="0"/>
                <a:cs typeface="Arial" panose="020B0604020202020204" pitchFamily="34" charset="0"/>
              </a:rPr>
              <a:t>• What protected class(es) were involved in the incident?</a:t>
            </a:r>
          </a:p>
          <a:p>
            <a:r>
              <a:rPr lang="en-US" sz="2400" dirty="0">
                <a:solidFill>
                  <a:schemeClr val="bg1"/>
                </a:solidFill>
                <a:latin typeface="Arial" panose="020B0604020202020204" pitchFamily="34" charset="0"/>
                <a:cs typeface="Arial" panose="020B0604020202020204" pitchFamily="34" charset="0"/>
              </a:rPr>
              <a:t>• What offender type may be involved?</a:t>
            </a:r>
          </a:p>
          <a:p>
            <a:pPr marL="176213" indent="-176213"/>
            <a:r>
              <a:rPr lang="en-US" sz="2400" dirty="0">
                <a:solidFill>
                  <a:schemeClr val="bg1"/>
                </a:solidFill>
                <a:latin typeface="Arial" panose="020B0604020202020204" pitchFamily="34" charset="0"/>
                <a:cs typeface="Arial" panose="020B0604020202020204" pitchFamily="34" charset="0"/>
              </a:rPr>
              <a:t>• What other potential information should law enforcement seek out to determine or further establish the suspect’s motivation?</a:t>
            </a:r>
          </a:p>
        </p:txBody>
      </p:sp>
      <p:pic>
        <p:nvPicPr>
          <p:cNvPr id="2" name="Picture 1">
            <a:extLst>
              <a:ext uri="{FF2B5EF4-FFF2-40B4-BE49-F238E27FC236}">
                <a16:creationId xmlns:a16="http://schemas.microsoft.com/office/drawing/2014/main" id="{706A71F5-FB53-0E36-D71C-D8DF1548C4F7}"/>
              </a:ext>
            </a:extLst>
          </p:cNvPr>
          <p:cNvPicPr>
            <a:picLocks noChangeAspect="1"/>
          </p:cNvPicPr>
          <p:nvPr/>
        </p:nvPicPr>
        <p:blipFill>
          <a:blip r:embed="rId4"/>
          <a:stretch>
            <a:fillRect/>
          </a:stretch>
        </p:blipFill>
        <p:spPr>
          <a:xfrm>
            <a:off x="10665362" y="5143500"/>
            <a:ext cx="6840318" cy="3848100"/>
          </a:xfrm>
          <a:prstGeom prst="rect">
            <a:avLst/>
          </a:prstGeom>
        </p:spPr>
      </p:pic>
    </p:spTree>
    <p:custDataLst>
      <p:tags r:id="rId1"/>
    </p:custDataLst>
    <p:extLst>
      <p:ext uri="{BB962C8B-B14F-4D97-AF65-F5344CB8AC3E}">
        <p14:creationId xmlns:p14="http://schemas.microsoft.com/office/powerpoint/2010/main" val="1131209361"/>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61.xml><?xml version="1.0" encoding="utf-8"?>
<p:sld xmlns:a="http://schemas.openxmlformats.org/drawingml/2006/main" xmlns:r="http://schemas.openxmlformats.org/officeDocument/2006/relationships" xmlns:p="http://schemas.openxmlformats.org/presentationml/2006/main">
  <p:cSld>
    <p:bg>
      <p:bgPr>
        <a:solidFill>
          <a:srgbClr val="8F806E"/>
        </a:solidFill>
        <a:effectLst/>
      </p:bgPr>
    </p:bg>
    <p:spTree>
      <p:nvGrpSpPr>
        <p:cNvPr id="1" name="">
          <a:extLst>
            <a:ext uri="{FF2B5EF4-FFF2-40B4-BE49-F238E27FC236}">
              <a16:creationId xmlns:a16="http://schemas.microsoft.com/office/drawing/2014/main" id="{EC52E006-1631-0501-D496-21B21714EE53}"/>
            </a:ext>
          </a:extLst>
        </p:cNvPr>
        <p:cNvGrpSpPr/>
        <p:nvPr/>
      </p:nvGrpSpPr>
      <p:grpSpPr>
        <a:xfrm>
          <a:off x="0" y="0"/>
          <a:ext cx="0" cy="0"/>
          <a:chOff x="0" y="0"/>
          <a:chExt cx="0" cy="0"/>
        </a:xfrm>
      </p:grpSpPr>
      <p:sp>
        <p:nvSpPr>
          <p:cNvPr id="4" name="TextBox 4">
            <a:extLst>
              <a:ext uri="{FF2B5EF4-FFF2-40B4-BE49-F238E27FC236}">
                <a16:creationId xmlns:a16="http://schemas.microsoft.com/office/drawing/2014/main" id="{7B8E1F30-BEEA-8749-D5DB-1C561FB56B00}"/>
              </a:ext>
            </a:extLst>
          </p:cNvPr>
          <p:cNvSpPr txBox="1"/>
          <p:nvPr/>
        </p:nvSpPr>
        <p:spPr>
          <a:xfrm>
            <a:off x="1028700" y="342900"/>
            <a:ext cx="5056723" cy="915764"/>
          </a:xfrm>
          <a:prstGeom prst="rect">
            <a:avLst/>
          </a:prstGeom>
        </p:spPr>
        <p:txBody>
          <a:bodyPr lIns="0" tIns="0" rIns="0" bIns="0" rtlCol="0" anchor="t">
            <a:spAutoFit/>
          </a:bodyPr>
          <a:lstStyle/>
          <a:p>
            <a:pPr>
              <a:lnSpc>
                <a:spcPts val="7680"/>
              </a:lnSpc>
            </a:pPr>
            <a:r>
              <a:rPr lang="en-US" sz="6000" b="1" dirty="0">
                <a:solidFill>
                  <a:schemeClr val="bg1"/>
                </a:solidFill>
                <a:latin typeface="Arial" panose="020B0604020202020204" pitchFamily="34" charset="0"/>
                <a:ea typeface="Montserrat Semi-Bold"/>
                <a:cs typeface="Arial" panose="020B0604020202020204" pitchFamily="34" charset="0"/>
                <a:sym typeface="Montserrat Semi-Bold"/>
              </a:rPr>
              <a:t>Scenario 6</a:t>
            </a:r>
          </a:p>
        </p:txBody>
      </p:sp>
      <p:sp>
        <p:nvSpPr>
          <p:cNvPr id="5" name="TextBox 5">
            <a:extLst>
              <a:ext uri="{FF2B5EF4-FFF2-40B4-BE49-F238E27FC236}">
                <a16:creationId xmlns:a16="http://schemas.microsoft.com/office/drawing/2014/main" id="{BDAF3C92-0696-05B6-C6AC-5D037882A127}"/>
              </a:ext>
            </a:extLst>
          </p:cNvPr>
          <p:cNvSpPr txBox="1"/>
          <p:nvPr/>
        </p:nvSpPr>
        <p:spPr>
          <a:xfrm>
            <a:off x="1028700" y="1181100"/>
            <a:ext cx="16497300" cy="3323987"/>
          </a:xfrm>
          <a:prstGeom prst="rect">
            <a:avLst/>
          </a:prstGeom>
        </p:spPr>
        <p:txBody>
          <a:bodyPr wrap="square" lIns="0" tIns="0" rIns="0" bIns="0" rtlCol="0" anchor="t">
            <a:spAutoFit/>
          </a:bodyPr>
          <a:lstStyle/>
          <a:p>
            <a:r>
              <a:rPr lang="en-US" sz="3600" dirty="0">
                <a:solidFill>
                  <a:schemeClr val="bg1"/>
                </a:solidFill>
                <a:latin typeface="Arial" panose="020B0604020202020204" pitchFamily="34" charset="0"/>
                <a:cs typeface="Arial" panose="020B0604020202020204" pitchFamily="34" charset="0"/>
              </a:rPr>
              <a:t>Patrol Officer Gonzales responded to investigate a suspicious vehicle. When she approached the vehicle, she found an unconscious man inside with a head injury. The man was partially dressed in women’s clothing. An anti-LGBTQ slur was spray painted on the vehicle’s hood and trunk. Officer Gonzales found a dress and wig inside the car. The first name on the victim’s driver’s license was “Jennifer.”</a:t>
            </a:r>
          </a:p>
        </p:txBody>
      </p:sp>
      <p:grpSp>
        <p:nvGrpSpPr>
          <p:cNvPr id="6" name="Group 6">
            <a:extLst>
              <a:ext uri="{FF2B5EF4-FFF2-40B4-BE49-F238E27FC236}">
                <a16:creationId xmlns:a16="http://schemas.microsoft.com/office/drawing/2014/main" id="{D24F7B6B-BCDE-EC22-2CA0-B185192C17A5}"/>
              </a:ext>
            </a:extLst>
          </p:cNvPr>
          <p:cNvGrpSpPr/>
          <p:nvPr/>
        </p:nvGrpSpPr>
        <p:grpSpPr>
          <a:xfrm>
            <a:off x="838200" y="7462408"/>
            <a:ext cx="16941798" cy="2777075"/>
            <a:chOff x="0" y="-4572000"/>
            <a:chExt cx="5304004" cy="5885758"/>
          </a:xfrm>
        </p:grpSpPr>
        <p:sp>
          <p:nvSpPr>
            <p:cNvPr id="7" name="TextBox 7">
              <a:extLst>
                <a:ext uri="{FF2B5EF4-FFF2-40B4-BE49-F238E27FC236}">
                  <a16:creationId xmlns:a16="http://schemas.microsoft.com/office/drawing/2014/main" id="{4AB303A1-AFD0-F9AF-8F2C-069B0C5FE8ED}"/>
                </a:ext>
              </a:extLst>
            </p:cNvPr>
            <p:cNvSpPr txBox="1"/>
            <p:nvPr/>
          </p:nvSpPr>
          <p:spPr>
            <a:xfrm>
              <a:off x="0" y="-4165599"/>
              <a:ext cx="5304004" cy="5479357"/>
            </a:xfrm>
            <a:prstGeom prst="rect">
              <a:avLst/>
            </a:prstGeom>
          </p:spPr>
          <p:txBody>
            <a:bodyPr lIns="0" tIns="0" rIns="0" bIns="0" rtlCol="0" anchor="t">
              <a:spAutoFit/>
            </a:bodyPr>
            <a:lstStyle/>
            <a:p>
              <a:r>
                <a:rPr lang="en-US" sz="2800" dirty="0">
                  <a:solidFill>
                    <a:schemeClr val="bg1"/>
                  </a:solidFill>
                  <a:latin typeface="Arial" panose="020B0604020202020204" pitchFamily="34" charset="0"/>
                  <a:cs typeface="Arial" panose="020B0604020202020204" pitchFamily="34" charset="0"/>
                </a:rPr>
                <a:t>Given facts presented, it is a hate crime (assault). Bias indicators include the slur spray painted on the vehicle. Even if the spray-painted word is a slur for gay men (sexual orientation), evidence may suggest gender identity is the protected class targeted. More information is needed to determine if the victim was targeted for wearing women’s clothing and a wig (anti–gender nonconforming) or for living as a woman despite being born biologically male (anti-transgender). Possible offender type is thrill seeker, but more information is needed.</a:t>
              </a:r>
              <a:endParaRPr lang="en-US" sz="2800" dirty="0">
                <a:solidFill>
                  <a:schemeClr val="bg1"/>
                </a:solidFill>
                <a:latin typeface="Arial" panose="020B0604020202020204" pitchFamily="34" charset="0"/>
                <a:ea typeface="Montserrat"/>
                <a:cs typeface="Arial" panose="020B0604020202020204" pitchFamily="34" charset="0"/>
                <a:sym typeface="Montserrat"/>
              </a:endParaRPr>
            </a:p>
          </p:txBody>
        </p:sp>
        <p:sp>
          <p:nvSpPr>
            <p:cNvPr id="9" name="AutoShape 9">
              <a:extLst>
                <a:ext uri="{FF2B5EF4-FFF2-40B4-BE49-F238E27FC236}">
                  <a16:creationId xmlns:a16="http://schemas.microsoft.com/office/drawing/2014/main" id="{F3EC7610-460C-5182-C6DF-A35347E39F0B}"/>
                </a:ext>
              </a:extLst>
            </p:cNvPr>
            <p:cNvSpPr/>
            <p:nvPr/>
          </p:nvSpPr>
          <p:spPr>
            <a:xfrm>
              <a:off x="0" y="-4572000"/>
              <a:ext cx="5247363" cy="0"/>
            </a:xfrm>
            <a:prstGeom prst="line">
              <a:avLst/>
            </a:prstGeom>
            <a:ln w="12700" cap="rnd">
              <a:solidFill>
                <a:schemeClr val="bg1"/>
              </a:solidFill>
              <a:prstDash val="solid"/>
              <a:headEnd type="none" w="sm" len="sm"/>
              <a:tailEnd type="none" w="sm" len="sm"/>
            </a:ln>
          </p:spPr>
          <p:txBody>
            <a:bodyPr/>
            <a:lstStyle/>
            <a:p>
              <a:endParaRPr lang="en-US"/>
            </a:p>
          </p:txBody>
        </p:sp>
      </p:grpSp>
      <p:sp>
        <p:nvSpPr>
          <p:cNvPr id="3" name="TextBox 2">
            <a:extLst>
              <a:ext uri="{FF2B5EF4-FFF2-40B4-BE49-F238E27FC236}">
                <a16:creationId xmlns:a16="http://schemas.microsoft.com/office/drawing/2014/main" id="{1B3A9436-ED53-BD7D-1731-B7C3C8336B20}"/>
              </a:ext>
            </a:extLst>
          </p:cNvPr>
          <p:cNvSpPr txBox="1"/>
          <p:nvPr/>
        </p:nvSpPr>
        <p:spPr>
          <a:xfrm>
            <a:off x="1219200" y="4417755"/>
            <a:ext cx="8433861" cy="3046988"/>
          </a:xfrm>
          <a:prstGeom prst="rect">
            <a:avLst/>
          </a:prstGeom>
          <a:noFill/>
        </p:spPr>
        <p:txBody>
          <a:bodyPr wrap="square">
            <a:spAutoFit/>
          </a:bodyPr>
          <a:lstStyle/>
          <a:p>
            <a:r>
              <a:rPr lang="en-US" sz="2400" dirty="0">
                <a:solidFill>
                  <a:schemeClr val="bg1"/>
                </a:solidFill>
                <a:latin typeface="Arial" panose="020B0604020202020204" pitchFamily="34" charset="0"/>
                <a:cs typeface="Arial" panose="020B0604020202020204" pitchFamily="34" charset="0"/>
              </a:rPr>
              <a:t>• Was the act motivated by bias? </a:t>
            </a:r>
          </a:p>
          <a:p>
            <a:r>
              <a:rPr lang="en-US" sz="2400" dirty="0">
                <a:solidFill>
                  <a:schemeClr val="bg1"/>
                </a:solidFill>
                <a:latin typeface="Arial" panose="020B0604020202020204" pitchFamily="34" charset="0"/>
                <a:cs typeface="Arial" panose="020B0604020202020204" pitchFamily="34" charset="0"/>
              </a:rPr>
              <a:t>• Is it a hate crime or hate incident?</a:t>
            </a:r>
          </a:p>
          <a:p>
            <a:r>
              <a:rPr lang="en-US" sz="2400" dirty="0">
                <a:solidFill>
                  <a:schemeClr val="bg1"/>
                </a:solidFill>
                <a:latin typeface="Arial" panose="020B0604020202020204" pitchFamily="34" charset="0"/>
                <a:cs typeface="Arial" panose="020B0604020202020204" pitchFamily="34" charset="0"/>
              </a:rPr>
              <a:t>• Are there any bias indicators present?</a:t>
            </a:r>
          </a:p>
          <a:p>
            <a:r>
              <a:rPr lang="en-US" sz="2400" dirty="0">
                <a:solidFill>
                  <a:schemeClr val="bg1"/>
                </a:solidFill>
                <a:latin typeface="Arial" panose="020B0604020202020204" pitchFamily="34" charset="0"/>
                <a:cs typeface="Arial" panose="020B0604020202020204" pitchFamily="34" charset="0"/>
              </a:rPr>
              <a:t>• What protected class(es) were involved in the incident?</a:t>
            </a:r>
          </a:p>
          <a:p>
            <a:r>
              <a:rPr lang="en-US" sz="2400" dirty="0">
                <a:solidFill>
                  <a:schemeClr val="bg1"/>
                </a:solidFill>
                <a:latin typeface="Arial" panose="020B0604020202020204" pitchFamily="34" charset="0"/>
                <a:cs typeface="Arial" panose="020B0604020202020204" pitchFamily="34" charset="0"/>
              </a:rPr>
              <a:t>• What offender type may be involved?</a:t>
            </a:r>
          </a:p>
          <a:p>
            <a:pPr marL="176213" indent="-176213"/>
            <a:r>
              <a:rPr lang="en-US" sz="2400" dirty="0">
                <a:solidFill>
                  <a:schemeClr val="bg1"/>
                </a:solidFill>
                <a:latin typeface="Arial" panose="020B0604020202020204" pitchFamily="34" charset="0"/>
                <a:cs typeface="Arial" panose="020B0604020202020204" pitchFamily="34" charset="0"/>
              </a:rPr>
              <a:t>• What other potential information should law enforcement seek out to determine or further establish the suspect’s motivation?</a:t>
            </a:r>
          </a:p>
        </p:txBody>
      </p:sp>
      <p:pic>
        <p:nvPicPr>
          <p:cNvPr id="2" name="Picture 1">
            <a:extLst>
              <a:ext uri="{FF2B5EF4-FFF2-40B4-BE49-F238E27FC236}">
                <a16:creationId xmlns:a16="http://schemas.microsoft.com/office/drawing/2014/main" id="{9F76E1AE-3D23-E919-A28B-5D03D7A8EF91}"/>
              </a:ext>
            </a:extLst>
          </p:cNvPr>
          <p:cNvPicPr>
            <a:picLocks noChangeAspect="1"/>
          </p:cNvPicPr>
          <p:nvPr/>
        </p:nvPicPr>
        <p:blipFill>
          <a:blip r:embed="rId4"/>
          <a:stretch>
            <a:fillRect/>
          </a:stretch>
        </p:blipFill>
        <p:spPr>
          <a:xfrm>
            <a:off x="11117793" y="4314402"/>
            <a:ext cx="4943475" cy="2781009"/>
          </a:xfrm>
          <a:prstGeom prst="rect">
            <a:avLst/>
          </a:prstGeom>
        </p:spPr>
      </p:pic>
    </p:spTree>
    <p:custDataLst>
      <p:tags r:id="rId1"/>
    </p:custDataLst>
    <p:extLst>
      <p:ext uri="{BB962C8B-B14F-4D97-AF65-F5344CB8AC3E}">
        <p14:creationId xmlns:p14="http://schemas.microsoft.com/office/powerpoint/2010/main" val="944727811"/>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62.xml><?xml version="1.0" encoding="utf-8"?>
<p:sld xmlns:a="http://schemas.openxmlformats.org/drawingml/2006/main" xmlns:r="http://schemas.openxmlformats.org/officeDocument/2006/relationships" xmlns:p="http://schemas.openxmlformats.org/presentationml/2006/main">
  <p:cSld>
    <p:bg>
      <p:bgPr>
        <a:solidFill>
          <a:srgbClr val="314964"/>
        </a:solidFill>
        <a:effectLst/>
      </p:bgPr>
    </p:bg>
    <p:spTree>
      <p:nvGrpSpPr>
        <p:cNvPr id="1" name="">
          <a:extLst>
            <a:ext uri="{FF2B5EF4-FFF2-40B4-BE49-F238E27FC236}">
              <a16:creationId xmlns:a16="http://schemas.microsoft.com/office/drawing/2014/main" id="{541246B6-3530-3281-1F29-1EA05BCEB5FA}"/>
            </a:ext>
          </a:extLst>
        </p:cNvPr>
        <p:cNvGrpSpPr/>
        <p:nvPr/>
      </p:nvGrpSpPr>
      <p:grpSpPr>
        <a:xfrm>
          <a:off x="0" y="0"/>
          <a:ext cx="0" cy="0"/>
          <a:chOff x="0" y="0"/>
          <a:chExt cx="0" cy="0"/>
        </a:xfrm>
      </p:grpSpPr>
      <p:sp>
        <p:nvSpPr>
          <p:cNvPr id="4" name="TextBox 4">
            <a:extLst>
              <a:ext uri="{FF2B5EF4-FFF2-40B4-BE49-F238E27FC236}">
                <a16:creationId xmlns:a16="http://schemas.microsoft.com/office/drawing/2014/main" id="{E06FAB18-0287-D79F-9CD7-80593A065197}"/>
              </a:ext>
            </a:extLst>
          </p:cNvPr>
          <p:cNvSpPr txBox="1"/>
          <p:nvPr/>
        </p:nvSpPr>
        <p:spPr>
          <a:xfrm>
            <a:off x="1028700" y="647700"/>
            <a:ext cx="5056723" cy="915764"/>
          </a:xfrm>
          <a:prstGeom prst="rect">
            <a:avLst/>
          </a:prstGeom>
        </p:spPr>
        <p:txBody>
          <a:bodyPr lIns="0" tIns="0" rIns="0" bIns="0" rtlCol="0" anchor="t">
            <a:spAutoFit/>
          </a:bodyPr>
          <a:lstStyle/>
          <a:p>
            <a:pPr>
              <a:lnSpc>
                <a:spcPts val="7680"/>
              </a:lnSpc>
            </a:pPr>
            <a:r>
              <a:rPr lang="en-US" sz="6000" b="1" dirty="0">
                <a:solidFill>
                  <a:srgbClr val="FFFFFF"/>
                </a:solidFill>
                <a:latin typeface="Arial" panose="020B0604020202020204" pitchFamily="34" charset="0"/>
                <a:ea typeface="Montserrat Semi-Bold"/>
                <a:cs typeface="Arial" panose="020B0604020202020204" pitchFamily="34" charset="0"/>
                <a:sym typeface="Montserrat Semi-Bold"/>
              </a:rPr>
              <a:t>Scenario 7</a:t>
            </a:r>
          </a:p>
        </p:txBody>
      </p:sp>
      <p:sp>
        <p:nvSpPr>
          <p:cNvPr id="5" name="TextBox 5">
            <a:extLst>
              <a:ext uri="{FF2B5EF4-FFF2-40B4-BE49-F238E27FC236}">
                <a16:creationId xmlns:a16="http://schemas.microsoft.com/office/drawing/2014/main" id="{60669A2F-1CAC-0AFD-359F-EE19FA3BE57A}"/>
              </a:ext>
            </a:extLst>
          </p:cNvPr>
          <p:cNvSpPr txBox="1"/>
          <p:nvPr/>
        </p:nvSpPr>
        <p:spPr>
          <a:xfrm>
            <a:off x="1028700" y="1714500"/>
            <a:ext cx="16497300" cy="2215991"/>
          </a:xfrm>
          <a:prstGeom prst="rect">
            <a:avLst/>
          </a:prstGeom>
        </p:spPr>
        <p:txBody>
          <a:bodyPr wrap="square" lIns="0" tIns="0" rIns="0" bIns="0" rtlCol="0" anchor="t">
            <a:spAutoFit/>
          </a:bodyPr>
          <a:lstStyle/>
          <a:p>
            <a:r>
              <a:rPr lang="en-US" sz="3600" dirty="0">
                <a:solidFill>
                  <a:schemeClr val="bg1"/>
                </a:solidFill>
                <a:latin typeface="Arial" panose="020B0604020202020204" pitchFamily="34" charset="0"/>
                <a:cs typeface="Arial" panose="020B0604020202020204" pitchFamily="34" charset="0"/>
              </a:rPr>
              <a:t>Deputy Anderson was dispatched to investigate a report of harassing phone calls. The victim, Meredith, said she has received repeated telephone calls from an unknown person who said, “I see you going into that gay bar. You will be punished for being pure trash.” Meredith said she is a lesbian.</a:t>
            </a:r>
          </a:p>
        </p:txBody>
      </p:sp>
      <p:sp>
        <p:nvSpPr>
          <p:cNvPr id="3" name="TextBox 2">
            <a:extLst>
              <a:ext uri="{FF2B5EF4-FFF2-40B4-BE49-F238E27FC236}">
                <a16:creationId xmlns:a16="http://schemas.microsoft.com/office/drawing/2014/main" id="{67C42457-E6AF-D39A-2321-D2212623C939}"/>
              </a:ext>
            </a:extLst>
          </p:cNvPr>
          <p:cNvSpPr txBox="1"/>
          <p:nvPr/>
        </p:nvSpPr>
        <p:spPr>
          <a:xfrm>
            <a:off x="1028700" y="4904244"/>
            <a:ext cx="8624361" cy="3046988"/>
          </a:xfrm>
          <a:prstGeom prst="rect">
            <a:avLst/>
          </a:prstGeom>
          <a:noFill/>
        </p:spPr>
        <p:txBody>
          <a:bodyPr wrap="square">
            <a:spAutoFit/>
          </a:bodyPr>
          <a:lstStyle/>
          <a:p>
            <a:r>
              <a:rPr lang="en-US" sz="2400" dirty="0">
                <a:solidFill>
                  <a:schemeClr val="bg1"/>
                </a:solidFill>
                <a:latin typeface="Arial" panose="020B0604020202020204" pitchFamily="34" charset="0"/>
                <a:cs typeface="Arial" panose="020B0604020202020204" pitchFamily="34" charset="0"/>
              </a:rPr>
              <a:t>• Was the act motivated by bias? </a:t>
            </a:r>
          </a:p>
          <a:p>
            <a:r>
              <a:rPr lang="en-US" sz="2400" dirty="0">
                <a:solidFill>
                  <a:schemeClr val="bg1"/>
                </a:solidFill>
                <a:latin typeface="Arial" panose="020B0604020202020204" pitchFamily="34" charset="0"/>
                <a:cs typeface="Arial" panose="020B0604020202020204" pitchFamily="34" charset="0"/>
              </a:rPr>
              <a:t>• Is it a hate crime or hate incident?</a:t>
            </a:r>
          </a:p>
          <a:p>
            <a:r>
              <a:rPr lang="en-US" sz="2400" dirty="0">
                <a:solidFill>
                  <a:schemeClr val="bg1"/>
                </a:solidFill>
                <a:latin typeface="Arial" panose="020B0604020202020204" pitchFamily="34" charset="0"/>
                <a:cs typeface="Arial" panose="020B0604020202020204" pitchFamily="34" charset="0"/>
              </a:rPr>
              <a:t>• Are there any bias indicators present?</a:t>
            </a:r>
          </a:p>
          <a:p>
            <a:r>
              <a:rPr lang="en-US" sz="2400" dirty="0">
                <a:solidFill>
                  <a:schemeClr val="bg1"/>
                </a:solidFill>
                <a:latin typeface="Arial" panose="020B0604020202020204" pitchFamily="34" charset="0"/>
                <a:cs typeface="Arial" panose="020B0604020202020204" pitchFamily="34" charset="0"/>
              </a:rPr>
              <a:t>• What protected class(es) were involved in the incident?</a:t>
            </a:r>
          </a:p>
          <a:p>
            <a:r>
              <a:rPr lang="en-US" sz="2400" dirty="0">
                <a:solidFill>
                  <a:schemeClr val="bg1"/>
                </a:solidFill>
                <a:latin typeface="Arial" panose="020B0604020202020204" pitchFamily="34" charset="0"/>
                <a:cs typeface="Arial" panose="020B0604020202020204" pitchFamily="34" charset="0"/>
              </a:rPr>
              <a:t>• What offender type may be involved?</a:t>
            </a:r>
          </a:p>
          <a:p>
            <a:pPr marL="223838" indent="-223838"/>
            <a:r>
              <a:rPr lang="en-US" sz="2400" dirty="0">
                <a:solidFill>
                  <a:schemeClr val="bg1"/>
                </a:solidFill>
                <a:latin typeface="Arial" panose="020B0604020202020204" pitchFamily="34" charset="0"/>
                <a:cs typeface="Arial" panose="020B0604020202020204" pitchFamily="34" charset="0"/>
              </a:rPr>
              <a:t>• What other potential information should law enforcement seek out to determine or further establish the suspect’s motivation?</a:t>
            </a:r>
          </a:p>
        </p:txBody>
      </p:sp>
      <p:pic>
        <p:nvPicPr>
          <p:cNvPr id="2" name="Picture 1">
            <a:extLst>
              <a:ext uri="{FF2B5EF4-FFF2-40B4-BE49-F238E27FC236}">
                <a16:creationId xmlns:a16="http://schemas.microsoft.com/office/drawing/2014/main" id="{DBC96232-48BF-C51C-FB5E-7D391EBA4DE5}"/>
              </a:ext>
            </a:extLst>
          </p:cNvPr>
          <p:cNvPicPr>
            <a:picLocks noChangeAspect="1"/>
          </p:cNvPicPr>
          <p:nvPr/>
        </p:nvPicPr>
        <p:blipFill>
          <a:blip r:embed="rId4"/>
          <a:srcRect b="7582"/>
          <a:stretch>
            <a:fillRect/>
          </a:stretch>
        </p:blipFill>
        <p:spPr>
          <a:xfrm>
            <a:off x="10352346" y="4052064"/>
            <a:ext cx="7173654" cy="4759843"/>
          </a:xfrm>
          <a:prstGeom prst="rect">
            <a:avLst/>
          </a:prstGeom>
        </p:spPr>
      </p:pic>
    </p:spTree>
    <p:custDataLst>
      <p:tags r:id="rId1"/>
    </p:custDataLst>
    <p:extLst>
      <p:ext uri="{BB962C8B-B14F-4D97-AF65-F5344CB8AC3E}">
        <p14:creationId xmlns:p14="http://schemas.microsoft.com/office/powerpoint/2010/main" val="625392736"/>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63.xml><?xml version="1.0" encoding="utf-8"?>
<p:sld xmlns:a="http://schemas.openxmlformats.org/drawingml/2006/main" xmlns:r="http://schemas.openxmlformats.org/officeDocument/2006/relationships" xmlns:p="http://schemas.openxmlformats.org/presentationml/2006/main">
  <p:cSld>
    <p:bg>
      <p:bgPr>
        <a:solidFill>
          <a:srgbClr val="314964"/>
        </a:solidFill>
        <a:effectLst/>
      </p:bgPr>
    </p:bg>
    <p:spTree>
      <p:nvGrpSpPr>
        <p:cNvPr id="1" name="">
          <a:extLst>
            <a:ext uri="{FF2B5EF4-FFF2-40B4-BE49-F238E27FC236}">
              <a16:creationId xmlns:a16="http://schemas.microsoft.com/office/drawing/2014/main" id="{E858B0F4-DA82-36BE-4D51-491EC4462EEB}"/>
            </a:ext>
          </a:extLst>
        </p:cNvPr>
        <p:cNvGrpSpPr/>
        <p:nvPr/>
      </p:nvGrpSpPr>
      <p:grpSpPr>
        <a:xfrm>
          <a:off x="0" y="0"/>
          <a:ext cx="0" cy="0"/>
          <a:chOff x="0" y="0"/>
          <a:chExt cx="0" cy="0"/>
        </a:xfrm>
      </p:grpSpPr>
      <p:sp>
        <p:nvSpPr>
          <p:cNvPr id="4" name="TextBox 4">
            <a:extLst>
              <a:ext uri="{FF2B5EF4-FFF2-40B4-BE49-F238E27FC236}">
                <a16:creationId xmlns:a16="http://schemas.microsoft.com/office/drawing/2014/main" id="{75FF5E2D-22E3-8292-2D2A-1CF6C92F25DE}"/>
              </a:ext>
            </a:extLst>
          </p:cNvPr>
          <p:cNvSpPr txBox="1"/>
          <p:nvPr/>
        </p:nvSpPr>
        <p:spPr>
          <a:xfrm>
            <a:off x="1028700" y="647700"/>
            <a:ext cx="5056723" cy="915764"/>
          </a:xfrm>
          <a:prstGeom prst="rect">
            <a:avLst/>
          </a:prstGeom>
        </p:spPr>
        <p:txBody>
          <a:bodyPr lIns="0" tIns="0" rIns="0" bIns="0" rtlCol="0" anchor="t">
            <a:spAutoFit/>
          </a:bodyPr>
          <a:lstStyle/>
          <a:p>
            <a:pPr>
              <a:lnSpc>
                <a:spcPts val="7680"/>
              </a:lnSpc>
            </a:pPr>
            <a:r>
              <a:rPr lang="en-US" sz="6000" b="1" dirty="0">
                <a:solidFill>
                  <a:schemeClr val="bg1"/>
                </a:solidFill>
                <a:latin typeface="Arial" panose="020B0604020202020204" pitchFamily="34" charset="0"/>
                <a:ea typeface="Montserrat Semi-Bold"/>
                <a:cs typeface="Arial" panose="020B0604020202020204" pitchFamily="34" charset="0"/>
                <a:sym typeface="Montserrat Semi-Bold"/>
              </a:rPr>
              <a:t>Scenario 7</a:t>
            </a:r>
          </a:p>
        </p:txBody>
      </p:sp>
      <p:sp>
        <p:nvSpPr>
          <p:cNvPr id="5" name="TextBox 5">
            <a:extLst>
              <a:ext uri="{FF2B5EF4-FFF2-40B4-BE49-F238E27FC236}">
                <a16:creationId xmlns:a16="http://schemas.microsoft.com/office/drawing/2014/main" id="{76B38D0F-CB7F-6FF0-7629-F658F8F03DC1}"/>
              </a:ext>
            </a:extLst>
          </p:cNvPr>
          <p:cNvSpPr txBox="1"/>
          <p:nvPr/>
        </p:nvSpPr>
        <p:spPr>
          <a:xfrm>
            <a:off x="1028700" y="1714500"/>
            <a:ext cx="16497300" cy="2215991"/>
          </a:xfrm>
          <a:prstGeom prst="rect">
            <a:avLst/>
          </a:prstGeom>
        </p:spPr>
        <p:txBody>
          <a:bodyPr wrap="square" lIns="0" tIns="0" rIns="0" bIns="0" rtlCol="0" anchor="t">
            <a:spAutoFit/>
          </a:bodyPr>
          <a:lstStyle/>
          <a:p>
            <a:r>
              <a:rPr lang="en-US" sz="3600" dirty="0">
                <a:solidFill>
                  <a:schemeClr val="bg1"/>
                </a:solidFill>
                <a:latin typeface="Arial" panose="020B0604020202020204" pitchFamily="34" charset="0"/>
                <a:cs typeface="Arial" panose="020B0604020202020204" pitchFamily="34" charset="0"/>
              </a:rPr>
              <a:t>Deputy Anderson was dispatched to investigate a report of harassing phone calls. The victim, Meredith, said she has received repeated telephone calls from an unknown person who said, “I see you going into that gay bar. You will be punished for being pure trash.” Meredith said she is a lesbian.</a:t>
            </a:r>
          </a:p>
        </p:txBody>
      </p:sp>
      <p:sp>
        <p:nvSpPr>
          <p:cNvPr id="3" name="TextBox 2">
            <a:extLst>
              <a:ext uri="{FF2B5EF4-FFF2-40B4-BE49-F238E27FC236}">
                <a16:creationId xmlns:a16="http://schemas.microsoft.com/office/drawing/2014/main" id="{88D32E5B-C2D3-48FC-C5A5-BC68FC965FDC}"/>
              </a:ext>
            </a:extLst>
          </p:cNvPr>
          <p:cNvSpPr txBox="1"/>
          <p:nvPr/>
        </p:nvSpPr>
        <p:spPr>
          <a:xfrm>
            <a:off x="1028700" y="4828044"/>
            <a:ext cx="8624361" cy="3046988"/>
          </a:xfrm>
          <a:prstGeom prst="rect">
            <a:avLst/>
          </a:prstGeom>
          <a:noFill/>
        </p:spPr>
        <p:txBody>
          <a:bodyPr wrap="square">
            <a:spAutoFit/>
          </a:bodyPr>
          <a:lstStyle/>
          <a:p>
            <a:r>
              <a:rPr lang="en-US" sz="2400" dirty="0">
                <a:solidFill>
                  <a:schemeClr val="bg1"/>
                </a:solidFill>
                <a:latin typeface="Arial" panose="020B0604020202020204" pitchFamily="34" charset="0"/>
                <a:cs typeface="Arial" panose="020B0604020202020204" pitchFamily="34" charset="0"/>
              </a:rPr>
              <a:t>• Was the act motivated by bias? </a:t>
            </a:r>
          </a:p>
          <a:p>
            <a:r>
              <a:rPr lang="en-US" sz="2400" dirty="0">
                <a:solidFill>
                  <a:schemeClr val="bg1"/>
                </a:solidFill>
                <a:latin typeface="Arial" panose="020B0604020202020204" pitchFamily="34" charset="0"/>
                <a:cs typeface="Arial" panose="020B0604020202020204" pitchFamily="34" charset="0"/>
              </a:rPr>
              <a:t>• Is it a hate crime or hate incident?</a:t>
            </a:r>
          </a:p>
          <a:p>
            <a:r>
              <a:rPr lang="en-US" sz="2400" dirty="0">
                <a:solidFill>
                  <a:schemeClr val="bg1"/>
                </a:solidFill>
                <a:latin typeface="Arial" panose="020B0604020202020204" pitchFamily="34" charset="0"/>
                <a:cs typeface="Arial" panose="020B0604020202020204" pitchFamily="34" charset="0"/>
              </a:rPr>
              <a:t>• Are there any bias indicators present?</a:t>
            </a:r>
          </a:p>
          <a:p>
            <a:r>
              <a:rPr lang="en-US" sz="2400" dirty="0">
                <a:solidFill>
                  <a:schemeClr val="bg1"/>
                </a:solidFill>
                <a:latin typeface="Arial" panose="020B0604020202020204" pitchFamily="34" charset="0"/>
                <a:cs typeface="Arial" panose="020B0604020202020204" pitchFamily="34" charset="0"/>
              </a:rPr>
              <a:t>• What protected class(es) were involved in the incident?</a:t>
            </a:r>
          </a:p>
          <a:p>
            <a:r>
              <a:rPr lang="en-US" sz="2400" dirty="0">
                <a:solidFill>
                  <a:schemeClr val="bg1"/>
                </a:solidFill>
                <a:latin typeface="Arial" panose="020B0604020202020204" pitchFamily="34" charset="0"/>
                <a:cs typeface="Arial" panose="020B0604020202020204" pitchFamily="34" charset="0"/>
              </a:rPr>
              <a:t>• What offender type may be involved?</a:t>
            </a:r>
          </a:p>
          <a:p>
            <a:pPr marL="223838" indent="-223838"/>
            <a:r>
              <a:rPr lang="en-US" sz="2400" dirty="0">
                <a:solidFill>
                  <a:schemeClr val="bg1"/>
                </a:solidFill>
                <a:latin typeface="Arial" panose="020B0604020202020204" pitchFamily="34" charset="0"/>
                <a:cs typeface="Arial" panose="020B0604020202020204" pitchFamily="34" charset="0"/>
              </a:rPr>
              <a:t>• What other potential information should law enforcement seek out to determine or further establish the suspect’s motivation?</a:t>
            </a:r>
          </a:p>
        </p:txBody>
      </p:sp>
      <p:pic>
        <p:nvPicPr>
          <p:cNvPr id="2" name="Picture 1">
            <a:extLst>
              <a:ext uri="{FF2B5EF4-FFF2-40B4-BE49-F238E27FC236}">
                <a16:creationId xmlns:a16="http://schemas.microsoft.com/office/drawing/2014/main" id="{2DA447F5-6BA8-2757-BE44-CEECC0D65E9D}"/>
              </a:ext>
            </a:extLst>
          </p:cNvPr>
          <p:cNvPicPr>
            <a:picLocks noChangeAspect="1"/>
          </p:cNvPicPr>
          <p:nvPr/>
        </p:nvPicPr>
        <p:blipFill>
          <a:blip r:embed="rId4"/>
          <a:srcRect b="7582"/>
          <a:stretch>
            <a:fillRect/>
          </a:stretch>
        </p:blipFill>
        <p:spPr>
          <a:xfrm>
            <a:off x="11172530" y="4052065"/>
            <a:ext cx="6353469" cy="4215636"/>
          </a:xfrm>
          <a:prstGeom prst="rect">
            <a:avLst/>
          </a:prstGeom>
        </p:spPr>
      </p:pic>
      <p:grpSp>
        <p:nvGrpSpPr>
          <p:cNvPr id="6" name="Group 6">
            <a:extLst>
              <a:ext uri="{FF2B5EF4-FFF2-40B4-BE49-F238E27FC236}">
                <a16:creationId xmlns:a16="http://schemas.microsoft.com/office/drawing/2014/main" id="{FF0FC9FF-1900-11E9-5C4C-897B67C7BE31}"/>
              </a:ext>
            </a:extLst>
          </p:cNvPr>
          <p:cNvGrpSpPr/>
          <p:nvPr/>
        </p:nvGrpSpPr>
        <p:grpSpPr>
          <a:xfrm>
            <a:off x="1028700" y="8371891"/>
            <a:ext cx="11150598" cy="1669080"/>
            <a:chOff x="0" y="-4572000"/>
            <a:chExt cx="5304004" cy="3537463"/>
          </a:xfrm>
        </p:grpSpPr>
        <p:sp>
          <p:nvSpPr>
            <p:cNvPr id="7" name="TextBox 7">
              <a:extLst>
                <a:ext uri="{FF2B5EF4-FFF2-40B4-BE49-F238E27FC236}">
                  <a16:creationId xmlns:a16="http://schemas.microsoft.com/office/drawing/2014/main" id="{DF6F00D6-7DA7-1F22-22C4-57DF5A9F73EA}"/>
                </a:ext>
              </a:extLst>
            </p:cNvPr>
            <p:cNvSpPr txBox="1"/>
            <p:nvPr/>
          </p:nvSpPr>
          <p:spPr>
            <a:xfrm>
              <a:off x="0" y="-4165599"/>
              <a:ext cx="5304004" cy="3131062"/>
            </a:xfrm>
            <a:prstGeom prst="rect">
              <a:avLst/>
            </a:prstGeom>
          </p:spPr>
          <p:txBody>
            <a:bodyPr lIns="0" tIns="0" rIns="0" bIns="0" rtlCol="0" anchor="t">
              <a:spAutoFit/>
            </a:bodyPr>
            <a:lstStyle/>
            <a:p>
              <a:r>
                <a:rPr lang="en-US" sz="3200" dirty="0">
                  <a:solidFill>
                    <a:schemeClr val="bg1"/>
                  </a:solidFill>
                  <a:latin typeface="Arial" panose="020B0604020202020204" pitchFamily="34" charset="0"/>
                  <a:cs typeface="Arial" panose="020B0604020202020204" pitchFamily="34" charset="0"/>
                </a:rPr>
                <a:t>Given facts presented, it is a hate crime (threats) because physical threats were made against Meredith because of her sexual orientation.</a:t>
              </a:r>
              <a:endParaRPr lang="en-US" sz="3200" dirty="0">
                <a:solidFill>
                  <a:schemeClr val="bg1"/>
                </a:solidFill>
                <a:latin typeface="Arial" panose="020B0604020202020204" pitchFamily="34" charset="0"/>
                <a:ea typeface="Montserrat"/>
                <a:cs typeface="Arial" panose="020B0604020202020204" pitchFamily="34" charset="0"/>
                <a:sym typeface="Montserrat"/>
              </a:endParaRPr>
            </a:p>
          </p:txBody>
        </p:sp>
        <p:sp>
          <p:nvSpPr>
            <p:cNvPr id="8" name="AutoShape 9">
              <a:extLst>
                <a:ext uri="{FF2B5EF4-FFF2-40B4-BE49-F238E27FC236}">
                  <a16:creationId xmlns:a16="http://schemas.microsoft.com/office/drawing/2014/main" id="{3DEE8904-380F-8E1D-9A89-328A99654E91}"/>
                </a:ext>
              </a:extLst>
            </p:cNvPr>
            <p:cNvSpPr/>
            <p:nvPr/>
          </p:nvSpPr>
          <p:spPr>
            <a:xfrm>
              <a:off x="0" y="-4572000"/>
              <a:ext cx="5247363" cy="0"/>
            </a:xfrm>
            <a:prstGeom prst="line">
              <a:avLst/>
            </a:prstGeom>
            <a:ln w="12700" cap="rnd">
              <a:solidFill>
                <a:schemeClr val="bg1"/>
              </a:solidFill>
              <a:prstDash val="solid"/>
              <a:headEnd type="none" w="sm" len="sm"/>
              <a:tailEnd type="none" w="sm" len="sm"/>
            </a:ln>
          </p:spPr>
          <p:txBody>
            <a:bodyPr/>
            <a:lstStyle/>
            <a:p>
              <a:endParaRPr lang="en-US"/>
            </a:p>
          </p:txBody>
        </p:sp>
      </p:grpSp>
    </p:spTree>
    <p:custDataLst>
      <p:tags r:id="rId1"/>
    </p:custDataLst>
    <p:extLst>
      <p:ext uri="{BB962C8B-B14F-4D97-AF65-F5344CB8AC3E}">
        <p14:creationId xmlns:p14="http://schemas.microsoft.com/office/powerpoint/2010/main" val="2399397360"/>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64.xml><?xml version="1.0" encoding="utf-8"?>
<p:sld xmlns:a="http://schemas.openxmlformats.org/drawingml/2006/main" xmlns:r="http://schemas.openxmlformats.org/officeDocument/2006/relationships" xmlns:p="http://schemas.openxmlformats.org/presentationml/2006/main">
  <p:cSld>
    <p:bg>
      <p:bgPr>
        <a:solidFill>
          <a:srgbClr val="EAE3D6"/>
        </a:solidFill>
        <a:effectLst/>
      </p:bgPr>
    </p:bg>
    <p:spTree>
      <p:nvGrpSpPr>
        <p:cNvPr id="1" name="">
          <a:extLst>
            <a:ext uri="{FF2B5EF4-FFF2-40B4-BE49-F238E27FC236}">
              <a16:creationId xmlns:a16="http://schemas.microsoft.com/office/drawing/2014/main" id="{CB314BD4-DFD5-9315-7F8D-6695BF2796F2}"/>
            </a:ext>
          </a:extLst>
        </p:cNvPr>
        <p:cNvGrpSpPr/>
        <p:nvPr/>
      </p:nvGrpSpPr>
      <p:grpSpPr>
        <a:xfrm>
          <a:off x="0" y="0"/>
          <a:ext cx="0" cy="0"/>
          <a:chOff x="0" y="0"/>
          <a:chExt cx="0" cy="0"/>
        </a:xfrm>
      </p:grpSpPr>
      <p:sp>
        <p:nvSpPr>
          <p:cNvPr id="2" name="TextBox 2">
            <a:extLst>
              <a:ext uri="{FF2B5EF4-FFF2-40B4-BE49-F238E27FC236}">
                <a16:creationId xmlns:a16="http://schemas.microsoft.com/office/drawing/2014/main" id="{8FBD97EA-32B6-61CB-DE71-A37DE8642AE9}"/>
              </a:ext>
            </a:extLst>
          </p:cNvPr>
          <p:cNvSpPr txBox="1"/>
          <p:nvPr/>
        </p:nvSpPr>
        <p:spPr>
          <a:xfrm>
            <a:off x="990600" y="395691"/>
            <a:ext cx="6560061" cy="1213922"/>
          </a:xfrm>
          <a:prstGeom prst="rect">
            <a:avLst/>
          </a:prstGeom>
        </p:spPr>
        <p:txBody>
          <a:bodyPr wrap="square" lIns="0" tIns="0" rIns="0" bIns="0" rtlCol="0" anchor="t">
            <a:spAutoFit/>
          </a:bodyPr>
          <a:lstStyle/>
          <a:p>
            <a:pPr>
              <a:lnSpc>
                <a:spcPts val="10800"/>
              </a:lnSpc>
            </a:pPr>
            <a:r>
              <a:rPr lang="en-US" sz="6000" b="1" dirty="0">
                <a:solidFill>
                  <a:srgbClr val="000000"/>
                </a:solidFill>
                <a:latin typeface="Arial" panose="020B0604020202020204" pitchFamily="34" charset="0"/>
                <a:ea typeface="Montserrat Semi-Bold"/>
                <a:cs typeface="Arial" panose="020B0604020202020204" pitchFamily="34" charset="0"/>
                <a:sym typeface="Montserrat Semi-Bold"/>
              </a:rPr>
              <a:t>Role of the Police</a:t>
            </a:r>
          </a:p>
        </p:txBody>
      </p:sp>
      <p:sp>
        <p:nvSpPr>
          <p:cNvPr id="4" name="TextBox 4">
            <a:extLst>
              <a:ext uri="{FF2B5EF4-FFF2-40B4-BE49-F238E27FC236}">
                <a16:creationId xmlns:a16="http://schemas.microsoft.com/office/drawing/2014/main" id="{16A559A0-3F9E-D182-C835-B8E792934951}"/>
              </a:ext>
            </a:extLst>
          </p:cNvPr>
          <p:cNvSpPr txBox="1"/>
          <p:nvPr/>
        </p:nvSpPr>
        <p:spPr>
          <a:xfrm>
            <a:off x="8534400" y="822922"/>
            <a:ext cx="9296400" cy="9479133"/>
          </a:xfrm>
          <a:prstGeom prst="rect">
            <a:avLst/>
          </a:prstGeom>
        </p:spPr>
        <p:txBody>
          <a:bodyPr lIns="0" tIns="0" rIns="0" bIns="0" rtlCol="0" anchor="t">
            <a:spAutoFit/>
          </a:bodyPr>
          <a:lstStyle/>
          <a:p>
            <a:pPr marL="0" marR="0" lvl="0" indent="0" algn="l" defTabSz="914400" rtl="0" eaLnBrk="1" fontAlgn="auto" latinLnBrk="0" hangingPunct="1">
              <a:lnSpc>
                <a:spcPts val="3900"/>
              </a:lnSpc>
              <a:spcBef>
                <a:spcPts val="0"/>
              </a:spcBef>
              <a:spcAft>
                <a:spcPts val="0"/>
              </a:spcAft>
              <a:buClrTx/>
              <a:buSzTx/>
              <a:buFontTx/>
              <a:buNone/>
              <a:tabLst/>
              <a:defRPr/>
            </a:pPr>
            <a:r>
              <a:rPr kumimoji="0" lang="en-US" sz="3000" b="0" i="0" u="none" strike="noStrike" kern="1200" cap="none" spc="0" normalizeH="0" baseline="0" noProof="0" dirty="0">
                <a:ln>
                  <a:noFill/>
                </a:ln>
                <a:solidFill>
                  <a:srgbClr val="000000"/>
                </a:solidFill>
                <a:effectLst/>
                <a:uLnTx/>
                <a:uFillTx/>
                <a:latin typeface="Arial" panose="020B0604020202020204" pitchFamily="34" charset="0"/>
                <a:ea typeface="Montserrat Semi-Bold Bold"/>
                <a:cs typeface="Arial" panose="020B0604020202020204" pitchFamily="34" charset="0"/>
                <a:sym typeface="Montserrat Semi-Bold Bold"/>
              </a:rPr>
              <a:t>NMSA 1978, Section 31-18B-4 states e</a:t>
            </a:r>
            <a:r>
              <a:rPr lang="en-US" sz="3000" dirty="0">
                <a:solidFill>
                  <a:srgbClr val="000000"/>
                </a:solidFill>
                <a:latin typeface="Arial" panose="020B0604020202020204" pitchFamily="34" charset="0"/>
                <a:ea typeface="Montserrat Semi-Bold Bold"/>
                <a:cs typeface="Arial" panose="020B0604020202020204" pitchFamily="34" charset="0"/>
                <a:sym typeface="Montserrat Semi-Bold Bold"/>
              </a:rPr>
              <a:t>very District Attorney and every Law Enforcement agency, shall provide the FBI with data concerning crimes motivated by hate.  </a:t>
            </a:r>
          </a:p>
          <a:p>
            <a:pPr marL="0" marR="0" lvl="0" indent="0" algn="l" defTabSz="914400" rtl="0" eaLnBrk="1" fontAlgn="auto" latinLnBrk="0" hangingPunct="1">
              <a:lnSpc>
                <a:spcPts val="3900"/>
              </a:lnSpc>
              <a:spcBef>
                <a:spcPts val="0"/>
              </a:spcBef>
              <a:spcAft>
                <a:spcPts val="0"/>
              </a:spcAft>
              <a:buClrTx/>
              <a:buSzTx/>
              <a:buFontTx/>
              <a:buNone/>
              <a:tabLst/>
              <a:defRPr/>
            </a:pPr>
            <a:endParaRPr lang="en-US" sz="3000" dirty="0">
              <a:solidFill>
                <a:srgbClr val="000000"/>
              </a:solidFill>
              <a:latin typeface="Arial" panose="020B0604020202020204" pitchFamily="34" charset="0"/>
              <a:ea typeface="Montserrat Semi-Bold Bold"/>
              <a:cs typeface="Arial" panose="020B0604020202020204" pitchFamily="34" charset="0"/>
              <a:sym typeface="Montserrat Semi-Bold Bold"/>
            </a:endParaRPr>
          </a:p>
          <a:p>
            <a:pPr algn="l">
              <a:lnSpc>
                <a:spcPts val="3900"/>
              </a:lnSpc>
            </a:pPr>
            <a:r>
              <a:rPr lang="en-US" sz="3000" dirty="0">
                <a:solidFill>
                  <a:srgbClr val="000000"/>
                </a:solidFill>
                <a:latin typeface="Arial" panose="020B0604020202020204" pitchFamily="34" charset="0"/>
                <a:ea typeface="Montserrat Semi-Bold Bold"/>
                <a:cs typeface="Arial" panose="020B0604020202020204" pitchFamily="34" charset="0"/>
                <a:sym typeface="Montserrat Semi-Bold Bold"/>
              </a:rPr>
              <a:t>When filling out the report form, check the box.</a:t>
            </a:r>
          </a:p>
          <a:p>
            <a:pPr algn="l">
              <a:lnSpc>
                <a:spcPts val="3900"/>
              </a:lnSpc>
            </a:pPr>
            <a:endParaRPr lang="en-US" sz="3000" dirty="0">
              <a:solidFill>
                <a:srgbClr val="000000"/>
              </a:solidFill>
              <a:latin typeface="Arial" panose="020B0604020202020204" pitchFamily="34" charset="0"/>
              <a:ea typeface="Montserrat Semi-Bold Bold"/>
              <a:cs typeface="Arial" panose="020B0604020202020204" pitchFamily="34" charset="0"/>
              <a:sym typeface="Montserrat Semi-Bold Bold"/>
            </a:endParaRPr>
          </a:p>
          <a:p>
            <a:pPr>
              <a:lnSpc>
                <a:spcPts val="3900"/>
              </a:lnSpc>
            </a:pPr>
            <a:r>
              <a:rPr lang="en-US" sz="3000" dirty="0">
                <a:solidFill>
                  <a:srgbClr val="000000"/>
                </a:solidFill>
                <a:latin typeface="Arial" panose="020B0604020202020204" pitchFamily="34" charset="0"/>
                <a:ea typeface="Montserrat Semi-Bold Bold"/>
                <a:cs typeface="Arial" panose="020B0604020202020204" pitchFamily="34" charset="0"/>
                <a:sym typeface="Montserrat Semi-Bold Bold"/>
              </a:rPr>
              <a:t> Hate crime enhancement is at sentencing pursuant to 31-18B-3</a:t>
            </a:r>
          </a:p>
          <a:p>
            <a:pPr algn="l">
              <a:lnSpc>
                <a:spcPts val="3900"/>
              </a:lnSpc>
            </a:pPr>
            <a:endParaRPr lang="en-US" sz="3000" dirty="0">
              <a:solidFill>
                <a:srgbClr val="000000"/>
              </a:solidFill>
              <a:latin typeface="Arial" panose="020B0604020202020204" pitchFamily="34" charset="0"/>
              <a:ea typeface="Montserrat Semi-Bold Bold"/>
              <a:cs typeface="Arial" panose="020B0604020202020204" pitchFamily="34" charset="0"/>
              <a:sym typeface="Montserrat Semi-Bold Bold"/>
            </a:endParaRPr>
          </a:p>
          <a:p>
            <a:pPr algn="l">
              <a:lnSpc>
                <a:spcPts val="3900"/>
              </a:lnSpc>
            </a:pPr>
            <a:r>
              <a:rPr lang="en-US" sz="3000" dirty="0">
                <a:solidFill>
                  <a:srgbClr val="000000"/>
                </a:solidFill>
                <a:latin typeface="Arial" panose="020B0604020202020204" pitchFamily="34" charset="0"/>
                <a:ea typeface="Montserrat Semi-Bold Bold"/>
                <a:cs typeface="Arial" panose="020B0604020202020204" pitchFamily="34" charset="0"/>
                <a:sym typeface="Montserrat Semi-Bold Bold"/>
              </a:rPr>
              <a:t>Conduct a good investigation and take it seriously.</a:t>
            </a:r>
          </a:p>
          <a:p>
            <a:pPr algn="l">
              <a:lnSpc>
                <a:spcPts val="3900"/>
              </a:lnSpc>
            </a:pPr>
            <a:endParaRPr lang="en-US" sz="3000" dirty="0">
              <a:solidFill>
                <a:srgbClr val="000000"/>
              </a:solidFill>
              <a:latin typeface="Arial" panose="020B0604020202020204" pitchFamily="34" charset="0"/>
              <a:ea typeface="Montserrat Semi-Bold Bold"/>
              <a:cs typeface="Arial" panose="020B0604020202020204" pitchFamily="34" charset="0"/>
              <a:sym typeface="Montserrat Semi-Bold Bold"/>
            </a:endParaRPr>
          </a:p>
          <a:p>
            <a:pPr algn="l">
              <a:lnSpc>
                <a:spcPts val="3900"/>
              </a:lnSpc>
            </a:pPr>
            <a:r>
              <a:rPr lang="en-US" sz="3000" dirty="0">
                <a:solidFill>
                  <a:srgbClr val="000000"/>
                </a:solidFill>
                <a:latin typeface="Arial" panose="020B0604020202020204" pitchFamily="34" charset="0"/>
                <a:ea typeface="Montserrat Semi-Bold Bold"/>
                <a:cs typeface="Arial" panose="020B0604020202020204" pitchFamily="34" charset="0"/>
                <a:sym typeface="Montserrat Semi-Bold Bold"/>
              </a:rPr>
              <a:t>Tracking hate crimes as well as hate incidents can</a:t>
            </a:r>
          </a:p>
          <a:p>
            <a:pPr algn="l">
              <a:lnSpc>
                <a:spcPts val="3900"/>
              </a:lnSpc>
            </a:pPr>
            <a:r>
              <a:rPr lang="en-US" sz="3000" dirty="0">
                <a:solidFill>
                  <a:srgbClr val="000000"/>
                </a:solidFill>
                <a:latin typeface="Arial" panose="020B0604020202020204" pitchFamily="34" charset="0"/>
                <a:ea typeface="Montserrat Semi-Bold Bold"/>
                <a:cs typeface="Arial" panose="020B0604020202020204" pitchFamily="34" charset="0"/>
                <a:sym typeface="Montserrat Semi-Bold Bold"/>
              </a:rPr>
              <a:t>help to identify where law enforcement and community</a:t>
            </a:r>
          </a:p>
          <a:p>
            <a:pPr>
              <a:lnSpc>
                <a:spcPts val="3900"/>
              </a:lnSpc>
            </a:pPr>
            <a:r>
              <a:rPr lang="en-US" sz="3000" dirty="0">
                <a:solidFill>
                  <a:srgbClr val="000000"/>
                </a:solidFill>
                <a:latin typeface="Arial" panose="020B0604020202020204" pitchFamily="34" charset="0"/>
                <a:ea typeface="Montserrat Semi-Bold Bold"/>
                <a:cs typeface="Arial" panose="020B0604020202020204" pitchFamily="34" charset="0"/>
                <a:sym typeface="Montserrat Semi-Bold Bold"/>
              </a:rPr>
              <a:t>service providers should focus their resources. </a:t>
            </a:r>
            <a:r>
              <a:rPr lang="en-US" sz="3200" dirty="0">
                <a:solidFill>
                  <a:srgbClr val="000000"/>
                </a:solidFill>
                <a:latin typeface="Arial" panose="020B0604020202020204" pitchFamily="34" charset="0"/>
                <a:ea typeface="Montserrat Semi-Bold Bold"/>
                <a:cs typeface="Arial" panose="020B0604020202020204" pitchFamily="34" charset="0"/>
                <a:sym typeface="Montserrat Semi-Bold Bold"/>
              </a:rPr>
              <a:t>Additionally, this enables stakeholders to be informed about the broader climate of hate in a particular jurisdiction.</a:t>
            </a:r>
          </a:p>
          <a:p>
            <a:pPr algn="l">
              <a:lnSpc>
                <a:spcPts val="3900"/>
              </a:lnSpc>
            </a:pPr>
            <a:endParaRPr lang="en-US" sz="3000" dirty="0">
              <a:solidFill>
                <a:srgbClr val="000000"/>
              </a:solidFill>
              <a:ea typeface="Montserrat Semi-Bold Bold"/>
              <a:cs typeface="Montserrat Semi-Bold Bold"/>
              <a:sym typeface="Montserrat Semi-Bold Bold"/>
            </a:endParaRPr>
          </a:p>
        </p:txBody>
      </p:sp>
      <p:sp>
        <p:nvSpPr>
          <p:cNvPr id="5" name="Rectangle 4">
            <a:extLst>
              <a:ext uri="{FF2B5EF4-FFF2-40B4-BE49-F238E27FC236}">
                <a16:creationId xmlns:a16="http://schemas.microsoft.com/office/drawing/2014/main" id="{660DFA0D-6825-32FB-3784-0288D0A1D31A}"/>
              </a:ext>
            </a:extLst>
          </p:cNvPr>
          <p:cNvSpPr/>
          <p:nvPr/>
        </p:nvSpPr>
        <p:spPr>
          <a:xfrm>
            <a:off x="517637" y="3597589"/>
            <a:ext cx="7033024" cy="5770686"/>
          </a:xfrm>
          <a:prstGeom prst="rect">
            <a:avLst/>
          </a:prstGeom>
          <a:solidFill>
            <a:schemeClr val="bg1"/>
          </a:solidFill>
          <a:effectLst>
            <a:outerShdw blurRad="50800" sx="105000" sy="105000" algn="ctr" rotWithShape="0">
              <a:schemeClr val="bg1">
                <a:lumMod val="75000"/>
              </a:schemeClr>
            </a:outerShdw>
          </a:effectLst>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US" dirty="0">
              <a:ln w="0"/>
              <a:solidFill>
                <a:schemeClr val="tx1"/>
              </a:solidFill>
              <a:effectLst>
                <a:outerShdw blurRad="38100" dist="19050" dir="2700000" algn="tl" rotWithShape="0">
                  <a:schemeClr val="dk1">
                    <a:alpha val="40000"/>
                  </a:schemeClr>
                </a:outerShdw>
              </a:effectLst>
            </a:endParaRPr>
          </a:p>
        </p:txBody>
      </p:sp>
      <p:cxnSp>
        <p:nvCxnSpPr>
          <p:cNvPr id="10" name="Straight Connector 9">
            <a:extLst>
              <a:ext uri="{FF2B5EF4-FFF2-40B4-BE49-F238E27FC236}">
                <a16:creationId xmlns:a16="http://schemas.microsoft.com/office/drawing/2014/main" id="{DDF34DFA-F512-552E-428E-A230A1F5D788}"/>
              </a:ext>
            </a:extLst>
          </p:cNvPr>
          <p:cNvCxnSpPr/>
          <p:nvPr/>
        </p:nvCxnSpPr>
        <p:spPr>
          <a:xfrm>
            <a:off x="838200" y="4533900"/>
            <a:ext cx="6400800"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05BAF5B7-537B-8B21-6EBD-F848C44AC709}"/>
              </a:ext>
            </a:extLst>
          </p:cNvPr>
          <p:cNvCxnSpPr/>
          <p:nvPr/>
        </p:nvCxnSpPr>
        <p:spPr>
          <a:xfrm>
            <a:off x="914400" y="5372100"/>
            <a:ext cx="6400800"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2F534408-8B9C-B793-EC33-2CC33E3FEF06}"/>
              </a:ext>
            </a:extLst>
          </p:cNvPr>
          <p:cNvCxnSpPr/>
          <p:nvPr/>
        </p:nvCxnSpPr>
        <p:spPr>
          <a:xfrm>
            <a:off x="914400" y="6286500"/>
            <a:ext cx="6400800"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D0D3C713-77F7-CA07-6098-538CDFAD406E}"/>
              </a:ext>
            </a:extLst>
          </p:cNvPr>
          <p:cNvCxnSpPr/>
          <p:nvPr/>
        </p:nvCxnSpPr>
        <p:spPr>
          <a:xfrm>
            <a:off x="990600" y="7277100"/>
            <a:ext cx="6400800"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B0D020E4-FF25-48CA-305F-71A6ED94730E}"/>
              </a:ext>
            </a:extLst>
          </p:cNvPr>
          <p:cNvCxnSpPr/>
          <p:nvPr/>
        </p:nvCxnSpPr>
        <p:spPr>
          <a:xfrm>
            <a:off x="838200" y="8191500"/>
            <a:ext cx="6400800" cy="0"/>
          </a:xfrm>
          <a:prstGeom prst="line">
            <a:avLst/>
          </a:prstGeom>
        </p:spPr>
        <p:style>
          <a:lnRef idx="1">
            <a:schemeClr val="accent1"/>
          </a:lnRef>
          <a:fillRef idx="0">
            <a:schemeClr val="accent1"/>
          </a:fillRef>
          <a:effectRef idx="0">
            <a:schemeClr val="accent1"/>
          </a:effectRef>
          <a:fontRef idx="minor">
            <a:schemeClr val="tx1"/>
          </a:fontRef>
        </p:style>
      </p:cxnSp>
      <p:pic>
        <p:nvPicPr>
          <p:cNvPr id="6" name="Picture 5">
            <a:extLst>
              <a:ext uri="{FF2B5EF4-FFF2-40B4-BE49-F238E27FC236}">
                <a16:creationId xmlns:a16="http://schemas.microsoft.com/office/drawing/2014/main" id="{C51774BC-24C4-31B3-7B3F-407A84504953}"/>
              </a:ext>
            </a:extLst>
          </p:cNvPr>
          <p:cNvPicPr>
            <a:picLocks noChangeAspect="1"/>
          </p:cNvPicPr>
          <p:nvPr/>
        </p:nvPicPr>
        <p:blipFill>
          <a:blip r:embed="rId4"/>
          <a:stretch>
            <a:fillRect/>
          </a:stretch>
        </p:blipFill>
        <p:spPr>
          <a:xfrm>
            <a:off x="167291" y="2811479"/>
            <a:ext cx="8047417" cy="6950042"/>
          </a:xfrm>
          <a:prstGeom prst="rect">
            <a:avLst/>
          </a:prstGeom>
        </p:spPr>
      </p:pic>
    </p:spTree>
    <p:custDataLst>
      <p:tags r:id="rId1"/>
    </p:custDataLst>
    <p:extLst>
      <p:ext uri="{BB962C8B-B14F-4D97-AF65-F5344CB8AC3E}">
        <p14:creationId xmlns:p14="http://schemas.microsoft.com/office/powerpoint/2010/main" val="587998118"/>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65.xml><?xml version="1.0" encoding="utf-8"?>
<p:sld xmlns:a="http://schemas.openxmlformats.org/drawingml/2006/main" xmlns:r="http://schemas.openxmlformats.org/officeDocument/2006/relationships" xmlns:p="http://schemas.openxmlformats.org/presentationml/2006/main">
  <p:cSld>
    <p:bg>
      <p:bgPr>
        <a:solidFill>
          <a:srgbClr val="8F806E"/>
        </a:solidFill>
        <a:effectLst/>
      </p:bgPr>
    </p:bg>
    <p:spTree>
      <p:nvGrpSpPr>
        <p:cNvPr id="1" name=""/>
        <p:cNvGrpSpPr/>
        <p:nvPr/>
      </p:nvGrpSpPr>
      <p:grpSpPr>
        <a:xfrm>
          <a:off x="0" y="0"/>
          <a:ext cx="0" cy="0"/>
          <a:chOff x="0" y="0"/>
          <a:chExt cx="0" cy="0"/>
        </a:xfrm>
      </p:grpSpPr>
      <p:sp>
        <p:nvSpPr>
          <p:cNvPr id="2" name="TextBox 2"/>
          <p:cNvSpPr txBox="1"/>
          <p:nvPr/>
        </p:nvSpPr>
        <p:spPr>
          <a:xfrm>
            <a:off x="381000" y="342900"/>
            <a:ext cx="17907000" cy="738664"/>
          </a:xfrm>
          <a:prstGeom prst="rect">
            <a:avLst/>
          </a:prstGeom>
        </p:spPr>
        <p:txBody>
          <a:bodyPr wrap="square" lIns="0" tIns="0" rIns="0" bIns="0" rtlCol="0" anchor="t">
            <a:spAutoFit/>
          </a:bodyPr>
          <a:lstStyle/>
          <a:p>
            <a:pPr algn="l"/>
            <a:r>
              <a:rPr lang="en-US" sz="4800" b="1" dirty="0">
                <a:solidFill>
                  <a:schemeClr val="bg1"/>
                </a:solidFill>
                <a:latin typeface="Arial" panose="020B0604020202020204" pitchFamily="34" charset="0"/>
                <a:ea typeface="Montserrat Bold"/>
                <a:cs typeface="Arial" panose="020B0604020202020204" pitchFamily="34" charset="0"/>
                <a:sym typeface="Montserrat Bold"/>
              </a:rPr>
              <a:t>ROLE OF POLICE - If you Suspect a Crime Motivated by Hate </a:t>
            </a:r>
          </a:p>
        </p:txBody>
      </p:sp>
      <p:pic>
        <p:nvPicPr>
          <p:cNvPr id="7" name="Picture 6">
            <a:extLst>
              <a:ext uri="{FF2B5EF4-FFF2-40B4-BE49-F238E27FC236}">
                <a16:creationId xmlns:a16="http://schemas.microsoft.com/office/drawing/2014/main" id="{E633FD0C-4650-2D5A-C743-84FB2294AFA4}"/>
              </a:ext>
            </a:extLst>
          </p:cNvPr>
          <p:cNvPicPr>
            <a:picLocks noChangeAspect="1"/>
          </p:cNvPicPr>
          <p:nvPr/>
        </p:nvPicPr>
        <p:blipFill>
          <a:blip r:embed="rId4"/>
          <a:stretch>
            <a:fillRect/>
          </a:stretch>
        </p:blipFill>
        <p:spPr>
          <a:xfrm>
            <a:off x="0" y="2018706"/>
            <a:ext cx="10290940" cy="6858594"/>
          </a:xfrm>
          <a:prstGeom prst="rect">
            <a:avLst/>
          </a:prstGeom>
        </p:spPr>
      </p:pic>
      <p:sp>
        <p:nvSpPr>
          <p:cNvPr id="9" name="TextBox 8">
            <a:extLst>
              <a:ext uri="{FF2B5EF4-FFF2-40B4-BE49-F238E27FC236}">
                <a16:creationId xmlns:a16="http://schemas.microsoft.com/office/drawing/2014/main" id="{24D318DC-8276-F03C-7D21-C543B2E7CA43}"/>
              </a:ext>
            </a:extLst>
          </p:cNvPr>
          <p:cNvSpPr txBox="1"/>
          <p:nvPr/>
        </p:nvSpPr>
        <p:spPr>
          <a:xfrm>
            <a:off x="10515600" y="1485900"/>
            <a:ext cx="7391400" cy="8402300"/>
          </a:xfrm>
          <a:prstGeom prst="rect">
            <a:avLst/>
          </a:prstGeom>
          <a:noFill/>
        </p:spPr>
        <p:txBody>
          <a:bodyPr wrap="square">
            <a:spAutoFit/>
          </a:bodyPr>
          <a:lstStyle/>
          <a:p>
            <a:pPr marL="342900" marR="0" lvl="0" indent="-342900" algn="l" defTabSz="914400" rtl="0" eaLnBrk="1" fontAlgn="auto" latinLnBrk="0" hangingPunct="1">
              <a:spcBef>
                <a:spcPct val="20000"/>
              </a:spcBef>
              <a:spcAft>
                <a:spcPts val="0"/>
              </a:spcAft>
              <a:buClrTx/>
              <a:buSzTx/>
              <a:buFont typeface="Arial" pitchFamily="34" charset="0"/>
              <a:buChar char="•"/>
              <a:tabLst/>
              <a:defRPr/>
            </a:pPr>
            <a:r>
              <a:rPr kumimoji="0" lang="en-US" sz="3600" b="0" i="0" u="none" strike="noStrike" kern="1200" cap="none" spc="0" normalizeH="0" baseline="0" noProof="0" dirty="0">
                <a:ln>
                  <a:noFill/>
                </a:ln>
                <a:solidFill>
                  <a:schemeClr val="bg1"/>
                </a:solidFill>
                <a:effectLst/>
                <a:uLnTx/>
                <a:uFillTx/>
                <a:latin typeface="Arial" panose="020B0604020202020204" pitchFamily="34" charset="0"/>
                <a:cs typeface="Arial" panose="020B0604020202020204" pitchFamily="34" charset="0"/>
              </a:rPr>
              <a:t>Notify the field supervisor and /or unit commander as soon as possible.  Command level officers also need to be notified. </a:t>
            </a:r>
          </a:p>
          <a:p>
            <a:pPr marL="342900" marR="0" lvl="0" indent="-342900" algn="l" defTabSz="914400" rtl="0" eaLnBrk="1" fontAlgn="auto" latinLnBrk="0" hangingPunct="1">
              <a:spcBef>
                <a:spcPct val="20000"/>
              </a:spcBef>
              <a:spcAft>
                <a:spcPts val="0"/>
              </a:spcAft>
              <a:buClrTx/>
              <a:buSzTx/>
              <a:buFont typeface="Arial" pitchFamily="34" charset="0"/>
              <a:buChar char="•"/>
              <a:tabLst/>
              <a:defRPr/>
            </a:pPr>
            <a:r>
              <a:rPr kumimoji="0" lang="en-US" sz="3600" b="0" i="0" u="none" strike="noStrike" kern="1200" cap="none" spc="0" normalizeH="0" baseline="0" noProof="0" dirty="0">
                <a:ln>
                  <a:noFill/>
                </a:ln>
                <a:solidFill>
                  <a:schemeClr val="bg1"/>
                </a:solidFill>
                <a:effectLst/>
                <a:uLnTx/>
                <a:uFillTx/>
                <a:latin typeface="Arial" panose="020B0604020202020204" pitchFamily="34" charset="0"/>
                <a:cs typeface="Arial" panose="020B0604020202020204" pitchFamily="34" charset="0"/>
              </a:rPr>
              <a:t>Police department should notify the District Attorney as soon as possible. </a:t>
            </a:r>
          </a:p>
          <a:p>
            <a:pPr marL="342900" marR="0" lvl="0" indent="-342900" algn="l" defTabSz="914400" rtl="0" eaLnBrk="1" fontAlgn="auto" latinLnBrk="0" hangingPunct="1">
              <a:spcBef>
                <a:spcPct val="20000"/>
              </a:spcBef>
              <a:spcAft>
                <a:spcPts val="0"/>
              </a:spcAft>
              <a:buClrTx/>
              <a:buSzTx/>
              <a:buFont typeface="Arial" pitchFamily="34" charset="0"/>
              <a:buChar char="•"/>
              <a:tabLst/>
              <a:defRPr/>
            </a:pPr>
            <a:endParaRPr kumimoji="0" lang="en-US" sz="3600" b="0" i="0" u="none" strike="noStrike" kern="1200" cap="none" spc="0" normalizeH="0" baseline="0" noProof="0" dirty="0">
              <a:ln>
                <a:noFill/>
              </a:ln>
              <a:solidFill>
                <a:schemeClr val="bg1"/>
              </a:solidFill>
              <a:effectLst/>
              <a:uLnTx/>
              <a:uFillTx/>
              <a:latin typeface="Arial" panose="020B0604020202020204" pitchFamily="34" charset="0"/>
              <a:cs typeface="Arial" panose="020B0604020202020204" pitchFamily="34" charset="0"/>
            </a:endParaRPr>
          </a:p>
          <a:p>
            <a:pPr marL="342900" marR="0" lvl="0" indent="-342900" algn="l" defTabSz="914400" rtl="0" eaLnBrk="1" fontAlgn="auto" latinLnBrk="0" hangingPunct="1">
              <a:spcBef>
                <a:spcPct val="20000"/>
              </a:spcBef>
              <a:spcAft>
                <a:spcPts val="0"/>
              </a:spcAft>
              <a:buClrTx/>
              <a:buSzTx/>
              <a:buFont typeface="Wingdings" pitchFamily="2" charset="2"/>
              <a:buNone/>
              <a:tabLst/>
              <a:defRPr/>
            </a:pPr>
            <a:r>
              <a:rPr kumimoji="0" lang="en-US" sz="3600" b="1" i="0" u="sng" strike="noStrike" kern="1200" cap="none" spc="0" normalizeH="0" baseline="0" noProof="0" dirty="0">
                <a:ln>
                  <a:noFill/>
                </a:ln>
                <a:solidFill>
                  <a:schemeClr val="bg1"/>
                </a:solidFill>
                <a:effectLst/>
                <a:uLnTx/>
                <a:uFillTx/>
                <a:latin typeface="Arial" panose="020B0604020202020204" pitchFamily="34" charset="0"/>
                <a:cs typeface="Arial" panose="020B0604020202020204" pitchFamily="34" charset="0"/>
              </a:rPr>
              <a:t>Most common mistakes when a hate crime occurs</a:t>
            </a:r>
          </a:p>
          <a:p>
            <a:pPr marL="342900" marR="0" lvl="0" indent="-342900" algn="l" defTabSz="914400" rtl="0" eaLnBrk="1" fontAlgn="auto" latinLnBrk="0" hangingPunct="1">
              <a:spcBef>
                <a:spcPct val="20000"/>
              </a:spcBef>
              <a:spcAft>
                <a:spcPts val="0"/>
              </a:spcAft>
              <a:buClrTx/>
              <a:buSzTx/>
              <a:buFont typeface="Arial" pitchFamily="34" charset="0"/>
              <a:buChar char="•"/>
              <a:tabLst/>
              <a:defRPr/>
            </a:pPr>
            <a:r>
              <a:rPr kumimoji="0" lang="en-US" sz="3600" b="0" i="0" u="none" strike="noStrike" kern="1200" cap="none" spc="0" normalizeH="0" baseline="0" noProof="0" dirty="0">
                <a:ln>
                  <a:noFill/>
                </a:ln>
                <a:solidFill>
                  <a:schemeClr val="bg1"/>
                </a:solidFill>
                <a:effectLst/>
                <a:uLnTx/>
                <a:uFillTx/>
                <a:latin typeface="Arial" panose="020B0604020202020204" pitchFamily="34" charset="0"/>
                <a:cs typeface="Arial" panose="020B0604020202020204" pitchFamily="34" charset="0"/>
              </a:rPr>
              <a:t>Misidentification whether a hate crime occurred or not. </a:t>
            </a:r>
          </a:p>
          <a:p>
            <a:pPr marL="342900" marR="0" lvl="0" indent="-342900" algn="l" defTabSz="914400" rtl="0" eaLnBrk="1" fontAlgn="auto" latinLnBrk="0" hangingPunct="1">
              <a:spcBef>
                <a:spcPct val="20000"/>
              </a:spcBef>
              <a:spcAft>
                <a:spcPts val="0"/>
              </a:spcAft>
              <a:buClrTx/>
              <a:buSzTx/>
              <a:buFont typeface="Arial" pitchFamily="34" charset="0"/>
              <a:buChar char="•"/>
              <a:tabLst/>
              <a:defRPr/>
            </a:pPr>
            <a:r>
              <a:rPr kumimoji="0" lang="en-US" sz="3600" b="0" i="0" u="none" strike="noStrike" kern="1200" cap="none" spc="0" normalizeH="0" baseline="0" noProof="0" dirty="0">
                <a:ln>
                  <a:noFill/>
                </a:ln>
                <a:solidFill>
                  <a:schemeClr val="bg1"/>
                </a:solidFill>
                <a:effectLst/>
                <a:uLnTx/>
                <a:uFillTx/>
                <a:latin typeface="Arial" panose="020B0604020202020204" pitchFamily="34" charset="0"/>
                <a:cs typeface="Arial" panose="020B0604020202020204" pitchFamily="34" charset="0"/>
              </a:rPr>
              <a:t>Treating a hate crime like any other crime. </a:t>
            </a:r>
          </a:p>
        </p:txBody>
      </p:sp>
    </p:spTree>
    <p:custDataLst>
      <p:tags r:id="rId1"/>
    </p:custData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66.xml><?xml version="1.0" encoding="utf-8"?>
<p:sld xmlns:a="http://schemas.openxmlformats.org/drawingml/2006/main" xmlns:r="http://schemas.openxmlformats.org/officeDocument/2006/relationships" xmlns:p="http://schemas.openxmlformats.org/presentationml/2006/main">
  <p:cSld>
    <p:bg>
      <p:bgPr>
        <a:solidFill>
          <a:srgbClr val="EAE3D6"/>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79F0131-0121-0861-8119-B94C3CB78B5E}"/>
              </a:ext>
            </a:extLst>
          </p:cNvPr>
          <p:cNvSpPr txBox="1"/>
          <p:nvPr/>
        </p:nvSpPr>
        <p:spPr>
          <a:xfrm>
            <a:off x="914400" y="10061"/>
            <a:ext cx="17145000" cy="1231106"/>
          </a:xfrm>
          <a:prstGeom prst="rect">
            <a:avLst/>
          </a:prstGeom>
          <a:noFill/>
        </p:spPr>
        <p:txBody>
          <a:bodyPr wrap="square">
            <a:spAutoFit/>
          </a:bodyPr>
          <a:lstStyle/>
          <a:p>
            <a:pPr algn="l"/>
            <a:endParaRPr lang="en-US" sz="2000" b="0" i="0" u="none" strike="noStrike" baseline="0" dirty="0">
              <a:solidFill>
                <a:srgbClr val="000000"/>
              </a:solidFill>
              <a:latin typeface="Arial" panose="020B0604020202020204" pitchFamily="34" charset="0"/>
            </a:endParaRPr>
          </a:p>
          <a:p>
            <a:r>
              <a:rPr lang="en-US" sz="5400" b="1" dirty="0">
                <a:latin typeface="Arial" panose="020B0604020202020204" pitchFamily="34" charset="0"/>
                <a:cs typeface="Arial" panose="020B0604020202020204" pitchFamily="34" charset="0"/>
              </a:rPr>
              <a:t>ROLE OF POLICE -</a:t>
            </a:r>
            <a:r>
              <a:rPr lang="en-US" sz="5400" b="1" dirty="0">
                <a:solidFill>
                  <a:schemeClr val="bg1"/>
                </a:solidFill>
                <a:latin typeface="Arial" panose="020B0604020202020204" pitchFamily="34" charset="0"/>
                <a:cs typeface="Arial" panose="020B0604020202020204" pitchFamily="34" charset="0"/>
              </a:rPr>
              <a:t> </a:t>
            </a:r>
            <a:r>
              <a:rPr lang="en-US" sz="5400" b="1" i="0" u="none" strike="noStrike" baseline="0" dirty="0">
                <a:solidFill>
                  <a:srgbClr val="000000"/>
                </a:solidFill>
                <a:latin typeface="Arial" panose="020B0604020202020204" pitchFamily="34" charset="0"/>
                <a:cs typeface="Arial" panose="020B0604020202020204" pitchFamily="34" charset="0"/>
              </a:rPr>
              <a:t>Initial Response Procedures </a:t>
            </a:r>
            <a:endParaRPr lang="en-US" sz="5400" b="0" i="0" u="none" strike="noStrike" baseline="0" dirty="0">
              <a:solidFill>
                <a:srgbClr val="000000"/>
              </a:solidFill>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B6F994C3-FF8D-9E49-1AD3-3A3801CD5B86}"/>
              </a:ext>
            </a:extLst>
          </p:cNvPr>
          <p:cNvSpPr txBox="1"/>
          <p:nvPr/>
        </p:nvSpPr>
        <p:spPr>
          <a:xfrm>
            <a:off x="381000" y="1764685"/>
            <a:ext cx="17907000" cy="8279190"/>
          </a:xfrm>
          <a:prstGeom prst="rect">
            <a:avLst/>
          </a:prstGeom>
          <a:noFill/>
        </p:spPr>
        <p:txBody>
          <a:bodyPr wrap="square">
            <a:spAutoFit/>
          </a:bodyPr>
          <a:lstStyle/>
          <a:p>
            <a:r>
              <a:rPr lang="en-US" sz="2800" dirty="0">
                <a:latin typeface="Arial" panose="020B0604020202020204" pitchFamily="34" charset="0"/>
                <a:cs typeface="Arial" panose="020B0604020202020204" pitchFamily="34" charset="0"/>
              </a:rPr>
              <a:t>The safety and well-being of victims is paramount when responding to incidents involving hate </a:t>
            </a:r>
          </a:p>
          <a:p>
            <a:r>
              <a:rPr lang="en-US" sz="2800" dirty="0">
                <a:latin typeface="Arial" panose="020B0604020202020204" pitchFamily="34" charset="0"/>
                <a:cs typeface="Arial" panose="020B0604020202020204" pitchFamily="34" charset="0"/>
              </a:rPr>
              <a:t>crimes, as is the security and preservation of the crime scene. Coordination between the responding officer(s) and investigator(s) is also important, as the information gathered during initial response can impact case solvability.</a:t>
            </a:r>
          </a:p>
          <a:p>
            <a:endParaRPr lang="en-US" sz="2800" dirty="0">
              <a:latin typeface="Arial" panose="020B0604020202020204" pitchFamily="34" charset="0"/>
              <a:cs typeface="Arial" panose="020B0604020202020204" pitchFamily="34" charset="0"/>
            </a:endParaRPr>
          </a:p>
          <a:p>
            <a:pPr marL="457200" indent="-457200">
              <a:buFont typeface="Arial" panose="020B0604020202020204" pitchFamily="34" charset="0"/>
              <a:buChar char="•"/>
            </a:pPr>
            <a:r>
              <a:rPr lang="en-US" sz="2800" dirty="0">
                <a:latin typeface="Arial" panose="020B0604020202020204" pitchFamily="34" charset="0"/>
                <a:cs typeface="Arial" panose="020B0604020202020204" pitchFamily="34" charset="0"/>
              </a:rPr>
              <a:t>Initial responding officers shall follow their agency’s standard protocol for responding to a crime. </a:t>
            </a:r>
          </a:p>
          <a:p>
            <a:pPr marL="457200" indent="-457200">
              <a:buFont typeface="Arial" panose="020B0604020202020204" pitchFamily="34" charset="0"/>
              <a:buChar char="•"/>
            </a:pPr>
            <a:r>
              <a:rPr lang="en-US" sz="2800" dirty="0">
                <a:latin typeface="Arial" panose="020B0604020202020204" pitchFamily="34" charset="0"/>
                <a:cs typeface="Arial" panose="020B0604020202020204" pitchFamily="34" charset="0"/>
              </a:rPr>
              <a:t>Ensure the victim is safe. Obtain medical attention if necessary.</a:t>
            </a:r>
          </a:p>
          <a:p>
            <a:pPr marL="457200" indent="-457200">
              <a:buFont typeface="Arial" panose="020B0604020202020204" pitchFamily="34" charset="0"/>
              <a:buChar char="•"/>
            </a:pPr>
            <a:r>
              <a:rPr lang="en-US" sz="2800" dirty="0">
                <a:latin typeface="Arial" panose="020B0604020202020204" pitchFamily="34" charset="0"/>
                <a:cs typeface="Arial" panose="020B0604020202020204" pitchFamily="34" charset="0"/>
              </a:rPr>
              <a:t>Secure the scene. </a:t>
            </a:r>
          </a:p>
          <a:p>
            <a:pPr marL="457200" indent="-457200">
              <a:buFont typeface="Arial" panose="020B0604020202020204" pitchFamily="34" charset="0"/>
              <a:buChar char="•"/>
            </a:pPr>
            <a:r>
              <a:rPr lang="en-US" sz="2800" dirty="0">
                <a:latin typeface="Arial" panose="020B0604020202020204" pitchFamily="34" charset="0"/>
                <a:cs typeface="Arial" panose="020B0604020202020204" pitchFamily="34" charset="0"/>
              </a:rPr>
              <a:t>Ensure the victim has access to support. (family, friends, clergy, or victim service agencies)</a:t>
            </a:r>
          </a:p>
          <a:p>
            <a:pPr marL="457200" indent="-457200">
              <a:buFont typeface="Arial" panose="020B0604020202020204" pitchFamily="34" charset="0"/>
              <a:buChar char="•"/>
            </a:pPr>
            <a:r>
              <a:rPr lang="en-US" sz="2800" dirty="0">
                <a:latin typeface="Arial" panose="020B0604020202020204" pitchFamily="34" charset="0"/>
                <a:cs typeface="Arial" panose="020B0604020202020204" pitchFamily="34" charset="0"/>
              </a:rPr>
              <a:t>Document and collect evidence that may indicate the commission of a hate crime, such as:</a:t>
            </a:r>
          </a:p>
          <a:p>
            <a:r>
              <a:rPr lang="en-US" sz="2800" dirty="0">
                <a:latin typeface="Arial" panose="020B0604020202020204" pitchFamily="34" charset="0"/>
                <a:cs typeface="Arial" panose="020B0604020202020204" pitchFamily="34" charset="0"/>
              </a:rPr>
              <a:t>	a. Physical evidence: hate literature, spray paint cans, and symbolic objects</a:t>
            </a:r>
          </a:p>
          <a:p>
            <a:r>
              <a:rPr lang="en-US" sz="2800" dirty="0">
                <a:latin typeface="Arial" panose="020B0604020202020204" pitchFamily="34" charset="0"/>
                <a:cs typeface="Arial" panose="020B0604020202020204" pitchFamily="34" charset="0"/>
              </a:rPr>
              <a:t>	b. Digital evidence: texts, social media posts, emails, blog posts, websites, etc.</a:t>
            </a:r>
          </a:p>
          <a:p>
            <a:r>
              <a:rPr lang="en-US" sz="2800" dirty="0">
                <a:latin typeface="Arial" panose="020B0604020202020204" pitchFamily="34" charset="0"/>
                <a:cs typeface="Arial" panose="020B0604020202020204" pitchFamily="34" charset="0"/>
              </a:rPr>
              <a:t>	c. Language used by the perpetrator immediately before, during, or following the incident.</a:t>
            </a:r>
          </a:p>
          <a:p>
            <a:pPr marL="457200" indent="-457200">
              <a:buFont typeface="Arial" panose="020B0604020202020204" pitchFamily="34" charset="0"/>
              <a:buChar char="•"/>
              <a:tabLst>
                <a:tab pos="977900" algn="l"/>
              </a:tabLst>
            </a:pPr>
            <a:r>
              <a:rPr lang="en-US" sz="2800" dirty="0">
                <a:latin typeface="Arial" panose="020B0604020202020204" pitchFamily="34" charset="0"/>
                <a:cs typeface="Arial" panose="020B0604020202020204" pitchFamily="34" charset="0"/>
              </a:rPr>
              <a:t>Notify and brief a supervisor on actions taken thus far.</a:t>
            </a:r>
          </a:p>
          <a:p>
            <a:pPr marL="457200" indent="-457200">
              <a:buFont typeface="Arial" panose="020B0604020202020204" pitchFamily="34" charset="0"/>
              <a:buChar char="•"/>
            </a:pPr>
            <a:r>
              <a:rPr lang="en-US" sz="2800" dirty="0">
                <a:latin typeface="Arial" panose="020B0604020202020204" pitchFamily="34" charset="0"/>
                <a:cs typeface="Arial" panose="020B0604020202020204" pitchFamily="34" charset="0"/>
              </a:rPr>
              <a:t>Ensure statements made by suspects are documented or recorded. Capture exact language where possible.</a:t>
            </a:r>
          </a:p>
          <a:p>
            <a:pPr marL="457200" indent="-457200">
              <a:buFont typeface="Arial" panose="020B0604020202020204" pitchFamily="34" charset="0"/>
              <a:buChar char="•"/>
            </a:pPr>
            <a:r>
              <a:rPr lang="en-US" sz="2800" dirty="0">
                <a:latin typeface="Arial" panose="020B0604020202020204" pitchFamily="34" charset="0"/>
                <a:cs typeface="Arial" panose="020B0604020202020204" pitchFamily="34" charset="0"/>
              </a:rPr>
              <a:t>Document any injuries and the emotional state of the victim(s).</a:t>
            </a:r>
          </a:p>
          <a:p>
            <a:pPr marL="457200" indent="-457200">
              <a:buFont typeface="Arial" panose="020B0604020202020204" pitchFamily="34" charset="0"/>
              <a:buChar char="•"/>
            </a:pPr>
            <a:r>
              <a:rPr lang="en-US" sz="2800" dirty="0">
                <a:latin typeface="Arial" panose="020B0604020202020204" pitchFamily="34" charset="0"/>
                <a:cs typeface="Arial" panose="020B0604020202020204" pitchFamily="34" charset="0"/>
              </a:rPr>
              <a:t>Identify prior hate or improper bias-motivated occurrences in the immediate area or against the same victim or target.</a:t>
            </a:r>
          </a:p>
          <a:p>
            <a:pPr marL="457200" indent="-457200">
              <a:buFont typeface="Arial" panose="020B0604020202020204" pitchFamily="34" charset="0"/>
              <a:buChar char="•"/>
            </a:pPr>
            <a:r>
              <a:rPr lang="en-US" sz="2800" dirty="0">
                <a:latin typeface="Arial" panose="020B0604020202020204" pitchFamily="34" charset="0"/>
                <a:cs typeface="Arial" panose="020B0604020202020204" pitchFamily="34" charset="0"/>
              </a:rPr>
              <a:t>Assist investigators with any hate crime data collection reporting requirements, as needed.</a:t>
            </a:r>
          </a:p>
        </p:txBody>
      </p:sp>
    </p:spTree>
    <p:custDataLst>
      <p:tags r:id="rId1"/>
    </p:custDataLst>
    <p:extLst>
      <p:ext uri="{BB962C8B-B14F-4D97-AF65-F5344CB8AC3E}">
        <p14:creationId xmlns:p14="http://schemas.microsoft.com/office/powerpoint/2010/main" val="1513835551"/>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67.xml><?xml version="1.0" encoding="utf-8"?>
<p:sld xmlns:a="http://schemas.openxmlformats.org/drawingml/2006/main" xmlns:r="http://schemas.openxmlformats.org/officeDocument/2006/relationships" xmlns:p="http://schemas.openxmlformats.org/presentationml/2006/main">
  <p:cSld>
    <p:bg>
      <p:bgPr>
        <a:solidFill>
          <a:srgbClr val="314964"/>
        </a:solidFill>
        <a:effectLst/>
      </p:bgPr>
    </p:bg>
    <p:spTree>
      <p:nvGrpSpPr>
        <p:cNvPr id="1" name="">
          <a:extLst>
            <a:ext uri="{FF2B5EF4-FFF2-40B4-BE49-F238E27FC236}">
              <a16:creationId xmlns:a16="http://schemas.microsoft.com/office/drawing/2014/main" id="{A64EAD5E-309D-B9AA-0B72-F73F0C51DBF8}"/>
            </a:ext>
          </a:extLst>
        </p:cNvPr>
        <p:cNvGrpSpPr/>
        <p:nvPr/>
      </p:nvGrpSpPr>
      <p:grpSpPr>
        <a:xfrm>
          <a:off x="0" y="0"/>
          <a:ext cx="0" cy="0"/>
          <a:chOff x="0" y="0"/>
          <a:chExt cx="0" cy="0"/>
        </a:xfrm>
      </p:grpSpPr>
      <p:sp>
        <p:nvSpPr>
          <p:cNvPr id="7" name="TextBox 7">
            <a:extLst>
              <a:ext uri="{FF2B5EF4-FFF2-40B4-BE49-F238E27FC236}">
                <a16:creationId xmlns:a16="http://schemas.microsoft.com/office/drawing/2014/main" id="{E21A9206-8909-30B9-45BD-7EB16BE79E4E}"/>
              </a:ext>
            </a:extLst>
          </p:cNvPr>
          <p:cNvSpPr txBox="1"/>
          <p:nvPr/>
        </p:nvSpPr>
        <p:spPr>
          <a:xfrm>
            <a:off x="1028700" y="495300"/>
            <a:ext cx="16573500" cy="1030282"/>
          </a:xfrm>
          <a:prstGeom prst="rect">
            <a:avLst/>
          </a:prstGeom>
        </p:spPr>
        <p:txBody>
          <a:bodyPr wrap="square" lIns="0" tIns="0" rIns="0" bIns="0" rtlCol="0" anchor="t">
            <a:spAutoFit/>
          </a:bodyPr>
          <a:lstStyle/>
          <a:p>
            <a:pPr algn="l">
              <a:lnSpc>
                <a:spcPts val="8640"/>
              </a:lnSpc>
            </a:pPr>
            <a:r>
              <a:rPr lang="en-US" sz="6000" b="1" dirty="0">
                <a:solidFill>
                  <a:srgbClr val="FFFFFF"/>
                </a:solidFill>
                <a:latin typeface="Arial" panose="020B0604020202020204" pitchFamily="34" charset="0"/>
                <a:ea typeface="Montserrat Semi-Bold"/>
                <a:cs typeface="Arial" panose="020B0604020202020204" pitchFamily="34" charset="0"/>
                <a:sym typeface="Montserrat Semi-Bold"/>
              </a:rPr>
              <a:t>ROLE OF POLICE- Investigation</a:t>
            </a:r>
          </a:p>
        </p:txBody>
      </p:sp>
      <p:sp>
        <p:nvSpPr>
          <p:cNvPr id="9" name="TextBox 9">
            <a:extLst>
              <a:ext uri="{FF2B5EF4-FFF2-40B4-BE49-F238E27FC236}">
                <a16:creationId xmlns:a16="http://schemas.microsoft.com/office/drawing/2014/main" id="{2A9529C1-842D-E43E-F795-D35C17EB2AC1}"/>
              </a:ext>
            </a:extLst>
          </p:cNvPr>
          <p:cNvSpPr txBox="1"/>
          <p:nvPr/>
        </p:nvSpPr>
        <p:spPr>
          <a:xfrm>
            <a:off x="17259300" y="680878"/>
            <a:ext cx="152400" cy="190500"/>
          </a:xfrm>
          <a:prstGeom prst="rect">
            <a:avLst/>
          </a:prstGeom>
        </p:spPr>
        <p:txBody>
          <a:bodyPr wrap="none" lIns="0" tIns="0" rIns="0" bIns="0" rtlCol="0" anchor="t">
            <a:spAutoFit/>
          </a:bodyPr>
          <a:lstStyle/>
          <a:p>
            <a:pPr algn="r">
              <a:lnSpc>
                <a:spcPts val="2800"/>
              </a:lnSpc>
              <a:spcBef>
                <a:spcPct val="0"/>
              </a:spcBef>
            </a:pPr>
            <a:r>
              <a:rPr lang="en-US" sz="2000">
                <a:solidFill>
                  <a:srgbClr val="FFFFFF"/>
                </a:solidFill>
                <a:latin typeface="Montserrat Semi-Bold"/>
                <a:ea typeface="Montserrat Semi-Bold"/>
                <a:cs typeface="Montserrat Semi-Bold"/>
                <a:sym typeface="Montserrat Semi-Bold"/>
              </a:rPr>
              <a:t>9</a:t>
            </a:r>
          </a:p>
        </p:txBody>
      </p:sp>
      <p:sp>
        <p:nvSpPr>
          <p:cNvPr id="11" name="TextBox 10">
            <a:extLst>
              <a:ext uri="{FF2B5EF4-FFF2-40B4-BE49-F238E27FC236}">
                <a16:creationId xmlns:a16="http://schemas.microsoft.com/office/drawing/2014/main" id="{7902F58E-BD55-1871-8F59-BDB9D754E252}"/>
              </a:ext>
            </a:extLst>
          </p:cNvPr>
          <p:cNvSpPr txBox="1"/>
          <p:nvPr/>
        </p:nvSpPr>
        <p:spPr>
          <a:xfrm>
            <a:off x="457200" y="1625373"/>
            <a:ext cx="9267370" cy="8353056"/>
          </a:xfrm>
          <a:prstGeom prst="rect">
            <a:avLst/>
          </a:prstGeom>
          <a:noFill/>
        </p:spPr>
        <p:txBody>
          <a:bodyPr wrap="square">
            <a:spAutoFit/>
          </a:bodyPr>
          <a:lstStyle/>
          <a:p>
            <a:pPr marL="403225" marR="0" lvl="0" indent="-403225" algn="l" defTabSz="914400" rtl="0" eaLnBrk="1" fontAlgn="auto" latinLnBrk="0" hangingPunct="1">
              <a:spcBef>
                <a:spcPct val="20000"/>
              </a:spcBef>
              <a:spcAft>
                <a:spcPts val="0"/>
              </a:spcAft>
              <a:buClrTx/>
              <a:buSzTx/>
              <a:buFont typeface="Arial" pitchFamily="34" charset="0"/>
              <a:buChar char="•"/>
              <a:tabLst/>
              <a:defRPr/>
            </a:pPr>
            <a:r>
              <a:rPr kumimoji="0" lang="en-US" sz="3600" b="0" i="0" u="none" strike="noStrike" kern="1200" cap="none" spc="0" normalizeH="0" baseline="0" noProof="0" dirty="0">
                <a:ln>
                  <a:noFill/>
                </a:ln>
                <a:solidFill>
                  <a:schemeClr val="bg1"/>
                </a:solidFill>
                <a:effectLst/>
                <a:uLnTx/>
                <a:uFillTx/>
                <a:latin typeface="Arial" panose="020B0604020202020204" pitchFamily="34" charset="0"/>
                <a:cs typeface="Arial" panose="020B0604020202020204" pitchFamily="34" charset="0"/>
              </a:rPr>
              <a:t>First, establish that the elements of a crime have been met</a:t>
            </a:r>
          </a:p>
          <a:p>
            <a:pPr marL="403225" marR="0" lvl="0" indent="-403225" algn="l" defTabSz="914400" rtl="0" eaLnBrk="1" fontAlgn="auto" latinLnBrk="0" hangingPunct="1">
              <a:spcBef>
                <a:spcPct val="20000"/>
              </a:spcBef>
              <a:spcAft>
                <a:spcPts val="0"/>
              </a:spcAft>
              <a:buClrTx/>
              <a:buSzTx/>
              <a:buFont typeface="Arial" pitchFamily="34" charset="0"/>
              <a:buChar char="•"/>
              <a:tabLst/>
              <a:defRPr/>
            </a:pPr>
            <a:r>
              <a:rPr kumimoji="0" lang="en-US" sz="3600" b="0" i="0" u="none" strike="noStrike" kern="1200" cap="none" spc="0" normalizeH="0" baseline="0" noProof="0" dirty="0">
                <a:ln>
                  <a:noFill/>
                </a:ln>
                <a:solidFill>
                  <a:schemeClr val="bg1"/>
                </a:solidFill>
                <a:effectLst/>
                <a:uLnTx/>
                <a:uFillTx/>
                <a:latin typeface="Arial" panose="020B0604020202020204" pitchFamily="34" charset="0"/>
                <a:cs typeface="Arial" panose="020B0604020202020204" pitchFamily="34" charset="0"/>
              </a:rPr>
              <a:t>Then look at the motivation based on additional information you get from witnesses or offender’s own statements</a:t>
            </a:r>
          </a:p>
          <a:p>
            <a:pPr marL="403225" marR="0" lvl="0" indent="-403225" algn="l" defTabSz="914400" rtl="0" eaLnBrk="1" fontAlgn="auto" latinLnBrk="0" hangingPunct="1">
              <a:lnSpc>
                <a:spcPct val="80000"/>
              </a:lnSpc>
              <a:spcBef>
                <a:spcPct val="20000"/>
              </a:spcBef>
              <a:spcAft>
                <a:spcPts val="0"/>
              </a:spcAft>
              <a:buClrTx/>
              <a:buSzTx/>
              <a:buFont typeface="Arial" pitchFamily="34" charset="0"/>
              <a:buChar char="•"/>
              <a:tabLst/>
              <a:defRPr/>
            </a:pPr>
            <a:endParaRPr kumimoji="0" lang="en-US" sz="3600" b="0" i="0" u="none" strike="noStrike" kern="1200" cap="none" spc="0" normalizeH="0" baseline="0" noProof="0" dirty="0">
              <a:ln>
                <a:noFill/>
              </a:ln>
              <a:solidFill>
                <a:schemeClr val="bg1"/>
              </a:solidFill>
              <a:effectLst/>
              <a:uLnTx/>
              <a:uFillTx/>
              <a:latin typeface="Calibri"/>
              <a:ea typeface="+mn-ea"/>
              <a:cs typeface="+mn-cs"/>
            </a:endParaRPr>
          </a:p>
          <a:p>
            <a:pPr marL="914400" marR="0" lvl="0" indent="-914400" algn="l" defTabSz="914400" rtl="0" eaLnBrk="1" fontAlgn="auto" latinLnBrk="0" hangingPunct="1">
              <a:spcBef>
                <a:spcPct val="20000"/>
              </a:spcBef>
              <a:spcAft>
                <a:spcPts val="0"/>
              </a:spcAft>
              <a:buClrTx/>
              <a:buSzTx/>
              <a:buFont typeface="Arial" pitchFamily="34" charset="0"/>
              <a:buNone/>
              <a:tabLst/>
              <a:defRPr/>
            </a:pPr>
            <a:r>
              <a:rPr kumimoji="0" lang="en-US" sz="2800" b="0" i="0" u="none" strike="noStrike" kern="1200" cap="none" spc="0" normalizeH="0" baseline="0" noProof="0" dirty="0">
                <a:ln>
                  <a:noFill/>
                </a:ln>
                <a:solidFill>
                  <a:schemeClr val="bg1"/>
                </a:solidFill>
                <a:effectLst/>
                <a:uLnTx/>
                <a:uFillTx/>
                <a:latin typeface="Arial" panose="020B0604020202020204" pitchFamily="34" charset="0"/>
                <a:cs typeface="Arial" panose="020B0604020202020204" pitchFamily="34" charset="0"/>
              </a:rPr>
              <a:t>Some facts that may be useful: </a:t>
            </a:r>
          </a:p>
          <a:p>
            <a:pPr marL="914400" marR="0" lvl="0" indent="-914400" algn="l" defTabSz="914400" rtl="0" eaLnBrk="1" fontAlgn="auto" latinLnBrk="0" hangingPunct="1">
              <a:spcBef>
                <a:spcPct val="20000"/>
              </a:spcBef>
              <a:spcAft>
                <a:spcPts val="0"/>
              </a:spcAft>
              <a:buClrTx/>
              <a:buSzTx/>
              <a:buFont typeface="Arial" pitchFamily="34" charset="0"/>
              <a:buNone/>
              <a:tabLst/>
              <a:defRPr/>
            </a:pPr>
            <a:endParaRPr kumimoji="0" lang="en-US" sz="2800" b="0" i="0" u="none" strike="noStrike" kern="1200" cap="none" spc="0" normalizeH="0" baseline="0" noProof="0" dirty="0">
              <a:ln>
                <a:noFill/>
              </a:ln>
              <a:solidFill>
                <a:schemeClr val="bg1"/>
              </a:solidFill>
              <a:effectLst/>
              <a:uLnTx/>
              <a:uFillTx/>
              <a:latin typeface="Arial" panose="020B0604020202020204" pitchFamily="34" charset="0"/>
              <a:cs typeface="Arial" panose="020B0604020202020204" pitchFamily="34" charset="0"/>
            </a:endParaRPr>
          </a:p>
          <a:p>
            <a:pPr marL="403225" marR="0" lvl="0" indent="-403225" algn="l" defTabSz="914400" rtl="0" eaLnBrk="1" fontAlgn="auto" latinLnBrk="0" hangingPunct="1">
              <a:spcBef>
                <a:spcPct val="20000"/>
              </a:spcBef>
              <a:spcAft>
                <a:spcPts val="0"/>
              </a:spcAft>
              <a:buClrTx/>
              <a:buSzTx/>
              <a:buFont typeface="Arial" panose="020B0604020202020204" pitchFamily="34" charset="0"/>
              <a:buChar char="•"/>
              <a:tabLst/>
              <a:defRPr/>
            </a:pPr>
            <a:r>
              <a:rPr kumimoji="0" lang="en-US" sz="2800" b="0" i="0" u="none" strike="noStrike" kern="1200" cap="none" spc="0" normalizeH="0" baseline="0" noProof="0" dirty="0">
                <a:ln>
                  <a:noFill/>
                </a:ln>
                <a:solidFill>
                  <a:schemeClr val="bg1"/>
                </a:solidFill>
                <a:effectLst/>
                <a:uLnTx/>
                <a:uFillTx/>
                <a:latin typeface="Arial" panose="020B0604020202020204" pitchFamily="34" charset="0"/>
                <a:cs typeface="Arial" panose="020B0604020202020204" pitchFamily="34" charset="0"/>
              </a:rPr>
              <a:t>Is the motivation of the offender known? </a:t>
            </a:r>
          </a:p>
          <a:p>
            <a:pPr marL="403225" marR="0" lvl="1" indent="-403225" algn="l" defTabSz="914400" rtl="0" eaLnBrk="1" fontAlgn="auto" latinLnBrk="0" hangingPunct="1">
              <a:spcBef>
                <a:spcPct val="20000"/>
              </a:spcBef>
              <a:spcAft>
                <a:spcPts val="0"/>
              </a:spcAft>
              <a:buClrTx/>
              <a:buSzTx/>
              <a:buFont typeface="Arial" panose="020B0604020202020204" pitchFamily="34" charset="0"/>
              <a:buChar char="•"/>
              <a:tabLst/>
              <a:defRPr/>
            </a:pPr>
            <a:r>
              <a:rPr kumimoji="0" lang="en-US" sz="2800" b="0" i="0" u="none" strike="noStrike" kern="1200" cap="none" spc="0" normalizeH="0" baseline="0" noProof="0" dirty="0">
                <a:ln>
                  <a:noFill/>
                </a:ln>
                <a:solidFill>
                  <a:schemeClr val="bg1"/>
                </a:solidFill>
                <a:effectLst/>
                <a:uLnTx/>
                <a:uFillTx/>
                <a:latin typeface="Arial" panose="020B0604020202020204" pitchFamily="34" charset="0"/>
                <a:cs typeface="Arial" panose="020B0604020202020204" pitchFamily="34" charset="0"/>
              </a:rPr>
              <a:t>Is there no other clear motivation for the incident? </a:t>
            </a:r>
          </a:p>
          <a:p>
            <a:pPr marL="403225" marR="0" lvl="1" indent="-403225" algn="l" defTabSz="914400" rtl="0" eaLnBrk="1" fontAlgn="auto" latinLnBrk="0" hangingPunct="1">
              <a:spcBef>
                <a:spcPct val="20000"/>
              </a:spcBef>
              <a:spcAft>
                <a:spcPts val="0"/>
              </a:spcAft>
              <a:buClrTx/>
              <a:buSzTx/>
              <a:buFont typeface="Arial" panose="020B0604020202020204" pitchFamily="34" charset="0"/>
              <a:buChar char="•"/>
              <a:tabLst/>
              <a:defRPr/>
            </a:pPr>
            <a:r>
              <a:rPr kumimoji="0" lang="en-US" sz="2800" b="0" i="0" u="none" strike="noStrike" kern="1200" cap="none" spc="0" normalizeH="0" baseline="0" noProof="0" dirty="0">
                <a:ln>
                  <a:noFill/>
                </a:ln>
                <a:solidFill>
                  <a:schemeClr val="bg1"/>
                </a:solidFill>
                <a:effectLst/>
                <a:uLnTx/>
                <a:uFillTx/>
                <a:latin typeface="Arial" panose="020B0604020202020204" pitchFamily="34" charset="0"/>
                <a:cs typeface="Arial" panose="020B0604020202020204" pitchFamily="34" charset="0"/>
              </a:rPr>
              <a:t>Oral remarks, written statement or gestures made by the offender which indicate his or her bias.  Example:  A racial slur. </a:t>
            </a:r>
          </a:p>
          <a:p>
            <a:pPr marL="403225" marR="0" lvl="1" indent="-403225" algn="l" defTabSz="914400" rtl="0" eaLnBrk="1" fontAlgn="auto" latinLnBrk="0" hangingPunct="1">
              <a:spcBef>
                <a:spcPct val="20000"/>
              </a:spcBef>
              <a:spcAft>
                <a:spcPts val="0"/>
              </a:spcAft>
              <a:buClrTx/>
              <a:buSzTx/>
              <a:buFont typeface="Arial" panose="020B0604020202020204" pitchFamily="34" charset="0"/>
              <a:buChar char="•"/>
              <a:tabLst/>
              <a:defRPr/>
            </a:pPr>
            <a:r>
              <a:rPr kumimoji="0" lang="en-US" sz="2800" b="0" i="0" u="none" strike="noStrike" kern="1200" cap="none" spc="0" normalizeH="0" baseline="0" noProof="0" dirty="0">
                <a:ln>
                  <a:noFill/>
                </a:ln>
                <a:solidFill>
                  <a:schemeClr val="bg1"/>
                </a:solidFill>
                <a:effectLst/>
                <a:uLnTx/>
                <a:uFillTx/>
                <a:latin typeface="Arial" panose="020B0604020202020204" pitchFamily="34" charset="0"/>
                <a:cs typeface="Arial" panose="020B0604020202020204" pitchFamily="34" charset="0"/>
              </a:rPr>
              <a:t>Bias-related drawings, symbols or graffiti left at the crime scene.  Example:  a swastika painted on the door of a synagogue. </a:t>
            </a:r>
          </a:p>
        </p:txBody>
      </p:sp>
      <p:pic>
        <p:nvPicPr>
          <p:cNvPr id="3" name="Picture 2">
            <a:extLst>
              <a:ext uri="{FF2B5EF4-FFF2-40B4-BE49-F238E27FC236}">
                <a16:creationId xmlns:a16="http://schemas.microsoft.com/office/drawing/2014/main" id="{61CD15F9-199D-E4BD-DDF0-7F24C778E603}"/>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9849835" y="2473022"/>
            <a:ext cx="8009868" cy="5340956"/>
          </a:xfrm>
          <a:prstGeom prst="rect">
            <a:avLst/>
          </a:prstGeom>
        </p:spPr>
      </p:pic>
    </p:spTree>
    <p:custDataLst>
      <p:tags r:id="rId1"/>
    </p:custDataLst>
    <p:extLst>
      <p:ext uri="{BB962C8B-B14F-4D97-AF65-F5344CB8AC3E}">
        <p14:creationId xmlns:p14="http://schemas.microsoft.com/office/powerpoint/2010/main" val="2863258135"/>
      </p:ext>
    </p:extLst>
  </p:cSld>
  <p:clrMapOvr>
    <a:masterClrMapping/>
  </p:clrMapOvr>
  <mc:AlternateContent xmlns:mc="http://schemas.openxmlformats.org/markup-compatibility/2006" xmlns:p14="http://schemas.microsoft.com/office/powerpoint/2010/main">
    <mc:Choice Requires="p14">
      <p:transition spd="slow" p14:dur="5388">
        <p14:prism isContent="1"/>
      </p:transition>
    </mc:Choice>
    <mc:Fallback xmlns="">
      <p:transition spd="slow">
        <p:fade/>
      </p:transition>
    </mc:Fallback>
  </mc:AlternateContent>
</p:sld>
</file>

<file path=ppt/slides/slide68.xml><?xml version="1.0" encoding="utf-8"?>
<p:sld xmlns:a="http://schemas.openxmlformats.org/drawingml/2006/main" xmlns:r="http://schemas.openxmlformats.org/officeDocument/2006/relationships" xmlns:p="http://schemas.openxmlformats.org/presentationml/2006/main">
  <p:cSld>
    <p:bg>
      <p:bgPr>
        <a:solidFill>
          <a:srgbClr val="8F806E"/>
        </a:solid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156C953F-8670-CAA0-D0BC-FC98E55B436D}"/>
              </a:ext>
            </a:extLst>
          </p:cNvPr>
          <p:cNvSpPr txBox="1"/>
          <p:nvPr/>
        </p:nvSpPr>
        <p:spPr>
          <a:xfrm>
            <a:off x="762000" y="1307068"/>
            <a:ext cx="16687800" cy="8956298"/>
          </a:xfrm>
          <a:prstGeom prst="rect">
            <a:avLst/>
          </a:prstGeom>
          <a:noFill/>
        </p:spPr>
        <p:txBody>
          <a:bodyPr wrap="square">
            <a:spAutoFit/>
          </a:bodyPr>
          <a:lstStyle/>
          <a:p>
            <a:r>
              <a:rPr lang="en-US" sz="3200" dirty="0">
                <a:solidFill>
                  <a:schemeClr val="bg1"/>
                </a:solidFill>
                <a:latin typeface="Arial" panose="020B0604020202020204" pitchFamily="34" charset="0"/>
                <a:cs typeface="Arial" panose="020B0604020202020204" pitchFamily="34" charset="0"/>
              </a:rPr>
              <a:t>Every agency should develop a standard system for collecting, analyzing, and reporting incidents and/or crimes that are, in whole or in part, directed against individuals because of race, color, national origin, religion, ethnicity, gender, sexual orientation, gender identity/expression, or disability. </a:t>
            </a:r>
          </a:p>
          <a:p>
            <a:endParaRPr lang="en-US" sz="3200" dirty="0">
              <a:solidFill>
                <a:schemeClr val="bg1"/>
              </a:solidFill>
              <a:latin typeface="Arial" panose="020B0604020202020204" pitchFamily="34" charset="0"/>
              <a:cs typeface="Arial" panose="020B0604020202020204" pitchFamily="34" charset="0"/>
            </a:endParaRPr>
          </a:p>
          <a:p>
            <a:r>
              <a:rPr lang="en-US" sz="3200" dirty="0">
                <a:solidFill>
                  <a:schemeClr val="bg1"/>
                </a:solidFill>
                <a:latin typeface="Arial" panose="020B0604020202020204" pitchFamily="34" charset="0"/>
                <a:cs typeface="Arial" panose="020B0604020202020204" pitchFamily="34" charset="0"/>
              </a:rPr>
              <a:t>Law enforcement investigations of hate crimes should seek to determine the primary elements of the event and obtain the information necessary to complete hate crime data collection requirements. </a:t>
            </a:r>
          </a:p>
          <a:p>
            <a:endParaRPr lang="en-US" sz="3200" dirty="0">
              <a:solidFill>
                <a:schemeClr val="bg1"/>
              </a:solidFill>
              <a:latin typeface="Arial" panose="020B0604020202020204" pitchFamily="34" charset="0"/>
              <a:cs typeface="Arial" panose="020B0604020202020204" pitchFamily="34" charset="0"/>
            </a:endParaRPr>
          </a:p>
          <a:p>
            <a:r>
              <a:rPr lang="en-US" sz="3200" dirty="0">
                <a:solidFill>
                  <a:schemeClr val="bg1"/>
                </a:solidFill>
                <a:latin typeface="Arial" panose="020B0604020202020204" pitchFamily="34" charset="0"/>
                <a:cs typeface="Arial" panose="020B0604020202020204" pitchFamily="34" charset="0"/>
              </a:rPr>
              <a:t>The elements needed consist of the following:</a:t>
            </a:r>
          </a:p>
          <a:p>
            <a:pPr marL="393700" indent="-393700">
              <a:buFont typeface="Arial" panose="020B0604020202020204" pitchFamily="34" charset="0"/>
              <a:buChar char="•"/>
            </a:pPr>
            <a:r>
              <a:rPr lang="en-US" sz="3200" dirty="0">
                <a:solidFill>
                  <a:schemeClr val="bg1"/>
                </a:solidFill>
                <a:latin typeface="Arial" panose="020B0604020202020204" pitchFamily="34" charset="0"/>
                <a:cs typeface="Arial" panose="020B0604020202020204" pitchFamily="34" charset="0"/>
              </a:rPr>
              <a:t>Offense type</a:t>
            </a:r>
          </a:p>
          <a:p>
            <a:pPr defTabSz="398463"/>
            <a:r>
              <a:rPr lang="en-US" sz="3200" dirty="0">
                <a:solidFill>
                  <a:schemeClr val="bg1"/>
                </a:solidFill>
                <a:latin typeface="Arial" panose="020B0604020202020204" pitchFamily="34" charset="0"/>
                <a:cs typeface="Arial" panose="020B0604020202020204" pitchFamily="34" charset="0"/>
              </a:rPr>
              <a:t>•	Offender motivation</a:t>
            </a:r>
          </a:p>
          <a:p>
            <a:pPr defTabSz="398463"/>
            <a:r>
              <a:rPr lang="en-US" sz="3200" dirty="0">
                <a:solidFill>
                  <a:schemeClr val="bg1"/>
                </a:solidFill>
                <a:latin typeface="Arial" panose="020B0604020202020204" pitchFamily="34" charset="0"/>
                <a:cs typeface="Arial" panose="020B0604020202020204" pitchFamily="34" charset="0"/>
              </a:rPr>
              <a:t>•	Location</a:t>
            </a:r>
          </a:p>
          <a:p>
            <a:pPr defTabSz="398463"/>
            <a:r>
              <a:rPr lang="en-US" sz="3200" dirty="0">
                <a:solidFill>
                  <a:schemeClr val="bg1"/>
                </a:solidFill>
                <a:latin typeface="Arial" panose="020B0604020202020204" pitchFamily="34" charset="0"/>
                <a:cs typeface="Arial" panose="020B0604020202020204" pitchFamily="34" charset="0"/>
              </a:rPr>
              <a:t>•	Victim type and number of victims</a:t>
            </a:r>
          </a:p>
          <a:p>
            <a:pPr defTabSz="398463"/>
            <a:r>
              <a:rPr lang="en-US" sz="3200" dirty="0">
                <a:solidFill>
                  <a:schemeClr val="bg1"/>
                </a:solidFill>
                <a:latin typeface="Arial" panose="020B0604020202020204" pitchFamily="34" charset="0"/>
                <a:cs typeface="Arial" panose="020B0604020202020204" pitchFamily="34" charset="0"/>
              </a:rPr>
              <a:t>•	Offender information – Include the offender’s race, if known, and the number of offenders. 	Indicate if any known offenders are under the age of 18.</a:t>
            </a:r>
          </a:p>
          <a:p>
            <a:endParaRPr lang="en-US" sz="3200" dirty="0"/>
          </a:p>
          <a:p>
            <a:endParaRPr lang="en-US" sz="3200" dirty="0"/>
          </a:p>
        </p:txBody>
      </p:sp>
      <p:sp>
        <p:nvSpPr>
          <p:cNvPr id="8" name="TextBox 7">
            <a:extLst>
              <a:ext uri="{FF2B5EF4-FFF2-40B4-BE49-F238E27FC236}">
                <a16:creationId xmlns:a16="http://schemas.microsoft.com/office/drawing/2014/main" id="{3509C7A3-5F29-F03C-8814-2AD8C6923804}"/>
              </a:ext>
            </a:extLst>
          </p:cNvPr>
          <p:cNvSpPr txBox="1"/>
          <p:nvPr/>
        </p:nvSpPr>
        <p:spPr>
          <a:xfrm>
            <a:off x="1447800" y="289404"/>
            <a:ext cx="13335000" cy="1059585"/>
          </a:xfrm>
          <a:prstGeom prst="rect">
            <a:avLst/>
          </a:prstGeom>
          <a:noFill/>
        </p:spPr>
        <p:txBody>
          <a:bodyPr wrap="square">
            <a:spAutoFit/>
          </a:bodyPr>
          <a:lstStyle/>
          <a:p>
            <a:pPr>
              <a:lnSpc>
                <a:spcPts val="8640"/>
              </a:lnSpc>
            </a:pPr>
            <a:r>
              <a:rPr lang="en-US" sz="4800" b="1" dirty="0">
                <a:solidFill>
                  <a:schemeClr val="bg1"/>
                </a:solidFill>
                <a:latin typeface="Arial" panose="020B0604020202020204" pitchFamily="34" charset="0"/>
                <a:cs typeface="Arial" panose="020B0604020202020204" pitchFamily="34" charset="0"/>
              </a:rPr>
              <a:t>ROLE OF POLICE- Investigation continued</a:t>
            </a:r>
            <a:endParaRPr lang="en-US" sz="4800" dirty="0">
              <a:solidFill>
                <a:schemeClr val="bg1"/>
              </a:solidFill>
              <a:latin typeface="Arial" panose="020B0604020202020204" pitchFamily="34" charset="0"/>
              <a:ea typeface="Montserrat Semi-Bold"/>
              <a:cs typeface="Arial" panose="020B0604020202020204" pitchFamily="34" charset="0"/>
              <a:sym typeface="Montserrat Semi-Bold"/>
            </a:endParaRPr>
          </a:p>
        </p:txBody>
      </p:sp>
    </p:spTree>
    <p:custDataLst>
      <p:tags r:id="rId1"/>
    </p:custDataLst>
    <p:extLst>
      <p:ext uri="{BB962C8B-B14F-4D97-AF65-F5344CB8AC3E}">
        <p14:creationId xmlns:p14="http://schemas.microsoft.com/office/powerpoint/2010/main" val="3739669139"/>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69.xml><?xml version="1.0" encoding="utf-8"?>
<p:sld xmlns:a="http://schemas.openxmlformats.org/drawingml/2006/main" xmlns:r="http://schemas.openxmlformats.org/officeDocument/2006/relationships" xmlns:p="http://schemas.openxmlformats.org/presentationml/2006/main">
  <p:cSld>
    <p:bg>
      <p:bgPr>
        <a:solidFill>
          <a:srgbClr val="314964"/>
        </a:solidFill>
        <a:effectLst/>
      </p:bgPr>
    </p:bg>
    <p:spTree>
      <p:nvGrpSpPr>
        <p:cNvPr id="1" name="">
          <a:extLst>
            <a:ext uri="{FF2B5EF4-FFF2-40B4-BE49-F238E27FC236}">
              <a16:creationId xmlns:a16="http://schemas.microsoft.com/office/drawing/2014/main" id="{D040BF59-7EB4-BE49-3C7B-93FD024EA6A4}"/>
            </a:ext>
          </a:extLst>
        </p:cNvPr>
        <p:cNvGrpSpPr/>
        <p:nvPr/>
      </p:nvGrpSpPr>
      <p:grpSpPr>
        <a:xfrm>
          <a:off x="0" y="0"/>
          <a:ext cx="0" cy="0"/>
          <a:chOff x="0" y="0"/>
          <a:chExt cx="0" cy="0"/>
        </a:xfrm>
      </p:grpSpPr>
      <p:sp>
        <p:nvSpPr>
          <p:cNvPr id="6" name="TextBox 5">
            <a:extLst>
              <a:ext uri="{FF2B5EF4-FFF2-40B4-BE49-F238E27FC236}">
                <a16:creationId xmlns:a16="http://schemas.microsoft.com/office/drawing/2014/main" id="{A4C78E4F-CDC9-CE61-7CEF-4C1521D463B1}"/>
              </a:ext>
            </a:extLst>
          </p:cNvPr>
          <p:cNvSpPr txBox="1"/>
          <p:nvPr/>
        </p:nvSpPr>
        <p:spPr>
          <a:xfrm>
            <a:off x="762000" y="1307068"/>
            <a:ext cx="16687800" cy="8463855"/>
          </a:xfrm>
          <a:prstGeom prst="rect">
            <a:avLst/>
          </a:prstGeom>
          <a:noFill/>
        </p:spPr>
        <p:txBody>
          <a:bodyPr wrap="square">
            <a:spAutoFit/>
          </a:bodyPr>
          <a:lstStyle/>
          <a:p>
            <a:r>
              <a:rPr lang="en-US" sz="3200" dirty="0">
                <a:solidFill>
                  <a:schemeClr val="bg1"/>
                </a:solidFill>
                <a:latin typeface="Arial" panose="020B0604020202020204" pitchFamily="34" charset="0"/>
                <a:cs typeface="Arial" panose="020B0604020202020204" pitchFamily="34" charset="0"/>
              </a:rPr>
              <a:t>Agencies might also consider collecting additional information, such as:</a:t>
            </a:r>
          </a:p>
          <a:p>
            <a:r>
              <a:rPr lang="en-US" sz="3200" dirty="0">
                <a:solidFill>
                  <a:schemeClr val="bg1"/>
                </a:solidFill>
                <a:latin typeface="Arial" panose="020B0604020202020204" pitchFamily="34" charset="0"/>
                <a:cs typeface="Arial" panose="020B0604020202020204" pitchFamily="34" charset="0"/>
              </a:rPr>
              <a:t>	</a:t>
            </a:r>
          </a:p>
          <a:p>
            <a:pPr marL="285750" indent="-285750">
              <a:buFont typeface="Arial" panose="020B0604020202020204" pitchFamily="34" charset="0"/>
              <a:buChar char="•"/>
            </a:pPr>
            <a:r>
              <a:rPr lang="en-US" sz="3200" dirty="0">
                <a:solidFill>
                  <a:schemeClr val="bg1"/>
                </a:solidFill>
                <a:latin typeface="Arial" panose="020B0604020202020204" pitchFamily="34" charset="0"/>
                <a:cs typeface="Arial" panose="020B0604020202020204" pitchFamily="34" charset="0"/>
              </a:rPr>
              <a:t>Person(s) Targeted: Name, address, telephone number, personal background.</a:t>
            </a:r>
          </a:p>
          <a:p>
            <a:pPr marL="284163" indent="-284163" defTabSz="284163"/>
            <a:r>
              <a:rPr lang="en-US" sz="3200" dirty="0">
                <a:solidFill>
                  <a:schemeClr val="bg1"/>
                </a:solidFill>
                <a:latin typeface="Arial" panose="020B0604020202020204" pitchFamily="34" charset="0"/>
                <a:cs typeface="Arial" panose="020B0604020202020204" pitchFamily="34" charset="0"/>
              </a:rPr>
              <a:t>•	Object Targeted: Details on the type of premises, building, or institution against which the offense was committed. For instance, public property; private property; or premises primarily used for religious, educational, residential, memorial, charitable, or cemetery purposes, or for assembly by persons of a particular race, color, national origin, religion, sexual orientation, gender, gender identity/expression, disability, or ethnicity.</a:t>
            </a:r>
          </a:p>
          <a:p>
            <a:pPr marL="284163" indent="-284163"/>
            <a:r>
              <a:rPr lang="en-US" sz="3200" dirty="0">
                <a:solidFill>
                  <a:schemeClr val="bg1"/>
                </a:solidFill>
                <a:latin typeface="Arial" panose="020B0604020202020204" pitchFamily="34" charset="0"/>
                <a:cs typeface="Arial" panose="020B0604020202020204" pitchFamily="34" charset="0"/>
              </a:rPr>
              <a:t>•	Time and Date: The time and date the offense was reported, as well as the time and date the offense took place.</a:t>
            </a:r>
          </a:p>
          <a:p>
            <a:pPr marL="284163" indent="-284163"/>
            <a:r>
              <a:rPr lang="en-US" sz="3200" dirty="0">
                <a:solidFill>
                  <a:schemeClr val="bg1"/>
                </a:solidFill>
                <a:latin typeface="Arial" panose="020B0604020202020204" pitchFamily="34" charset="0"/>
                <a:cs typeface="Arial" panose="020B0604020202020204" pitchFamily="34" charset="0"/>
              </a:rPr>
              <a:t>•	Means of Attack: The instrument, tool, device, or method by which the person or property was attacked or damaged.</a:t>
            </a:r>
          </a:p>
          <a:p>
            <a:pPr marL="284163" indent="-284163"/>
            <a:r>
              <a:rPr lang="en-US" sz="3200" dirty="0">
                <a:solidFill>
                  <a:schemeClr val="bg1"/>
                </a:solidFill>
                <a:latin typeface="Arial" panose="020B0604020202020204" pitchFamily="34" charset="0"/>
                <a:cs typeface="Arial" panose="020B0604020202020204" pitchFamily="34" charset="0"/>
              </a:rPr>
              <a:t>•	Trademark: The mode of operation or individual identifying characteristics of the improper bias incident that may serve to distinguish the offense from others committed in a similar fashion. This element is helpful in connecting a suspect if a series of incidents have occurred, and these investigative elements can be crucial in developing an operating pattern and in identifying participation of organized hate groups.</a:t>
            </a:r>
          </a:p>
        </p:txBody>
      </p:sp>
      <p:sp>
        <p:nvSpPr>
          <p:cNvPr id="8" name="TextBox 7">
            <a:extLst>
              <a:ext uri="{FF2B5EF4-FFF2-40B4-BE49-F238E27FC236}">
                <a16:creationId xmlns:a16="http://schemas.microsoft.com/office/drawing/2014/main" id="{A8653E6F-C335-86FE-950A-35755CB567BD}"/>
              </a:ext>
            </a:extLst>
          </p:cNvPr>
          <p:cNvSpPr txBox="1"/>
          <p:nvPr/>
        </p:nvSpPr>
        <p:spPr>
          <a:xfrm>
            <a:off x="1447800" y="289404"/>
            <a:ext cx="13335000" cy="1059585"/>
          </a:xfrm>
          <a:prstGeom prst="rect">
            <a:avLst/>
          </a:prstGeom>
          <a:noFill/>
        </p:spPr>
        <p:txBody>
          <a:bodyPr wrap="square">
            <a:spAutoFit/>
          </a:bodyPr>
          <a:lstStyle/>
          <a:p>
            <a:pPr>
              <a:lnSpc>
                <a:spcPts val="8640"/>
              </a:lnSpc>
            </a:pPr>
            <a:r>
              <a:rPr lang="en-US" sz="4800" b="1" dirty="0">
                <a:solidFill>
                  <a:schemeClr val="bg1"/>
                </a:solidFill>
                <a:latin typeface="Arial" panose="020B0604020202020204" pitchFamily="34" charset="0"/>
                <a:cs typeface="Arial" panose="020B0604020202020204" pitchFamily="34" charset="0"/>
              </a:rPr>
              <a:t>ROLE OF POLICE- Investigation continued</a:t>
            </a:r>
            <a:endParaRPr lang="en-US" sz="4800" dirty="0">
              <a:solidFill>
                <a:schemeClr val="bg1"/>
              </a:solidFill>
              <a:latin typeface="Arial" panose="020B0604020202020204" pitchFamily="34" charset="0"/>
              <a:ea typeface="Montserrat Semi-Bold"/>
              <a:cs typeface="Arial" panose="020B0604020202020204" pitchFamily="34" charset="0"/>
              <a:sym typeface="Montserrat Semi-Bold"/>
            </a:endParaRPr>
          </a:p>
        </p:txBody>
      </p:sp>
    </p:spTree>
    <p:custDataLst>
      <p:tags r:id="rId1"/>
    </p:custDataLst>
    <p:extLst>
      <p:ext uri="{BB962C8B-B14F-4D97-AF65-F5344CB8AC3E}">
        <p14:creationId xmlns:p14="http://schemas.microsoft.com/office/powerpoint/2010/main" val="1825793825"/>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70.xml><?xml version="1.0" encoding="utf-8"?>
<p:sld xmlns:a="http://schemas.openxmlformats.org/drawingml/2006/main" xmlns:r="http://schemas.openxmlformats.org/officeDocument/2006/relationships" xmlns:p="http://schemas.openxmlformats.org/presentationml/2006/main">
  <p:cSld>
    <p:bg>
      <p:bgPr>
        <a:solidFill>
          <a:srgbClr val="EAE3D6"/>
        </a:solidFill>
        <a:effectLst/>
      </p:bgPr>
    </p:bg>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C9CC7ED1-7A2D-186A-15AD-D0926D140D1A}"/>
              </a:ext>
            </a:extLst>
          </p:cNvPr>
          <p:cNvSpPr txBox="1"/>
          <p:nvPr/>
        </p:nvSpPr>
        <p:spPr>
          <a:xfrm>
            <a:off x="685800" y="571500"/>
            <a:ext cx="15240000" cy="923330"/>
          </a:xfrm>
          <a:prstGeom prst="rect">
            <a:avLst/>
          </a:prstGeom>
          <a:noFill/>
        </p:spPr>
        <p:txBody>
          <a:bodyPr wrap="square">
            <a:spAutoFit/>
          </a:bodyPr>
          <a:lstStyle/>
          <a:p>
            <a:r>
              <a:rPr kumimoji="0" lang="en-US" sz="5400" b="1" i="0" u="none" strike="noStrike" kern="1200" cap="none" spc="0" normalizeH="0" baseline="0" noProof="0" dirty="0">
                <a:ln>
                  <a:noFill/>
                </a:ln>
                <a:effectLst/>
                <a:uLnTx/>
                <a:uFillTx/>
                <a:latin typeface="Arial" panose="020B0604020202020204" pitchFamily="34" charset="0"/>
                <a:cs typeface="Arial" panose="020B0604020202020204" pitchFamily="34" charset="0"/>
              </a:rPr>
              <a:t>ROLE OF POLICE - Investigators </a:t>
            </a:r>
            <a:endParaRPr lang="en-US" sz="5400" dirty="0">
              <a:latin typeface="Arial" panose="020B0604020202020204" pitchFamily="34" charset="0"/>
              <a:cs typeface="Arial" panose="020B0604020202020204" pitchFamily="34" charset="0"/>
            </a:endParaRPr>
          </a:p>
        </p:txBody>
      </p:sp>
      <p:sp>
        <p:nvSpPr>
          <p:cNvPr id="13" name="TextBox 12">
            <a:extLst>
              <a:ext uri="{FF2B5EF4-FFF2-40B4-BE49-F238E27FC236}">
                <a16:creationId xmlns:a16="http://schemas.microsoft.com/office/drawing/2014/main" id="{D50C94C4-2248-3491-975E-89D39578B655}"/>
              </a:ext>
            </a:extLst>
          </p:cNvPr>
          <p:cNvSpPr txBox="1"/>
          <p:nvPr/>
        </p:nvSpPr>
        <p:spPr>
          <a:xfrm>
            <a:off x="685800" y="1587163"/>
            <a:ext cx="17297400" cy="8894743"/>
          </a:xfrm>
          <a:prstGeom prst="rect">
            <a:avLst/>
          </a:prstGeom>
          <a:noFill/>
        </p:spPr>
        <p:txBody>
          <a:bodyPr wrap="square">
            <a:spAutoFit/>
          </a:bodyPr>
          <a:lstStyle/>
          <a:p>
            <a:r>
              <a:rPr lang="en-US" sz="3200" dirty="0">
                <a:latin typeface="Arial" panose="020B0604020202020204" pitchFamily="34" charset="0"/>
                <a:cs typeface="Arial" panose="020B0604020202020204" pitchFamily="34" charset="0"/>
              </a:rPr>
              <a:t>Investigators should recognize the importance of hate crime and hate incident data. Working closely with responding officers, investigators should thoroughly document all hate crimes and all hate incidents. The designated investigator assigned to alleged hate crimes and hate incidents should follow their agency’s standard protocol for responding to a crime scene. In particular, investigators should do the following:</a:t>
            </a:r>
          </a:p>
          <a:p>
            <a:endParaRPr lang="en-US" sz="3200" dirty="0">
              <a:latin typeface="Arial" panose="020B0604020202020204" pitchFamily="34" charset="0"/>
              <a:cs typeface="Arial" panose="020B0604020202020204" pitchFamily="34" charset="0"/>
            </a:endParaRPr>
          </a:p>
          <a:p>
            <a:pPr marL="514350" indent="-514350" defTabSz="406400">
              <a:buFont typeface="Arial" panose="020B0604020202020204" pitchFamily="34" charset="0"/>
              <a:buChar char="•"/>
            </a:pPr>
            <a:r>
              <a:rPr lang="en-US" sz="3200" dirty="0">
                <a:latin typeface="Arial" panose="020B0604020202020204" pitchFamily="34" charset="0"/>
                <a:cs typeface="Arial" panose="020B0604020202020204" pitchFamily="34" charset="0"/>
              </a:rPr>
              <a:t>Determine the primary elements of the crime and obtain the information necessary to complete </a:t>
            </a:r>
          </a:p>
          <a:p>
            <a:pPr marL="509588" indent="-509588" defTabSz="406400"/>
            <a:r>
              <a:rPr lang="en-US" sz="3200" dirty="0">
                <a:latin typeface="Arial" panose="020B0604020202020204" pitchFamily="34" charset="0"/>
                <a:cs typeface="Arial" panose="020B0604020202020204" pitchFamily="34" charset="0"/>
              </a:rPr>
              <a:t>	the hate crime data collection requirements.</a:t>
            </a:r>
          </a:p>
          <a:p>
            <a:pPr marL="457200" indent="-457200" defTabSz="406400">
              <a:buFont typeface="Arial" panose="020B0604020202020204" pitchFamily="34" charset="0"/>
              <a:buChar char="•"/>
            </a:pPr>
            <a:r>
              <a:rPr lang="en-US" sz="3200" dirty="0">
                <a:latin typeface="Arial" panose="020B0604020202020204" pitchFamily="34" charset="0"/>
                <a:cs typeface="Arial" panose="020B0604020202020204" pitchFamily="34" charset="0"/>
              </a:rPr>
              <a:t>Recognize the potential need for additional investigatory resources, request assistance where necessary (examples could include a translator or a digital evidence investigator).</a:t>
            </a:r>
          </a:p>
          <a:p>
            <a:pPr marL="457200" indent="-457200" defTabSz="406400">
              <a:buFont typeface="Arial" panose="020B0604020202020204" pitchFamily="34" charset="0"/>
              <a:buChar char="•"/>
            </a:pPr>
            <a:r>
              <a:rPr lang="en-US" sz="3200" dirty="0">
                <a:latin typeface="Arial" panose="020B0604020202020204" pitchFamily="34" charset="0"/>
                <a:cs typeface="Arial" panose="020B0604020202020204" pitchFamily="34" charset="0"/>
              </a:rPr>
              <a:t>If evidence of bias indicators cannot be physically removed (e.g., painted words or signs on a wall), the owner of the property shall be contacted to do all that is possible to ensure that the physical evidence is removed as soon as possible once it has been photographed. The investigator shall follow up to ensure that this is accomplished in a timely manner.</a:t>
            </a:r>
          </a:p>
          <a:p>
            <a:pPr marL="457200" indent="-457200" defTabSz="406400">
              <a:buFont typeface="Arial" panose="020B0604020202020204" pitchFamily="34" charset="0"/>
              <a:buChar char="•"/>
            </a:pPr>
            <a:r>
              <a:rPr lang="en-US" sz="3200" dirty="0">
                <a:latin typeface="Arial" panose="020B0604020202020204" pitchFamily="34" charset="0"/>
                <a:cs typeface="Arial" panose="020B0604020202020204" pitchFamily="34" charset="0"/>
              </a:rPr>
              <a:t>Work closely with the prosecutor’s office to ensure that an adequate case is developed for prosecution.</a:t>
            </a:r>
          </a:p>
          <a:p>
            <a:pPr defTabSz="406400"/>
            <a:endParaRPr lang="en-US" sz="2800" dirty="0"/>
          </a:p>
        </p:txBody>
      </p:sp>
    </p:spTree>
    <p:custDataLst>
      <p:tags r:id="rId1"/>
    </p:custDataLst>
    <p:extLst>
      <p:ext uri="{BB962C8B-B14F-4D97-AF65-F5344CB8AC3E}">
        <p14:creationId xmlns:p14="http://schemas.microsoft.com/office/powerpoint/2010/main" val="954322622"/>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71.xml><?xml version="1.0" encoding="utf-8"?>
<p:sld xmlns:a="http://schemas.openxmlformats.org/drawingml/2006/main" xmlns:r="http://schemas.openxmlformats.org/officeDocument/2006/relationships" xmlns:p="http://schemas.openxmlformats.org/presentationml/2006/main">
  <p:cSld>
    <p:bg>
      <p:bgPr>
        <a:solidFill>
          <a:srgbClr val="8F806E"/>
        </a:solidFill>
        <a:effectLst/>
      </p:bgPr>
    </p:bg>
    <p:spTree>
      <p:nvGrpSpPr>
        <p:cNvPr id="1" name="">
          <a:extLst>
            <a:ext uri="{FF2B5EF4-FFF2-40B4-BE49-F238E27FC236}">
              <a16:creationId xmlns:a16="http://schemas.microsoft.com/office/drawing/2014/main" id="{7B1AB56A-18BF-3D54-308C-9B77E028288A}"/>
            </a:ext>
          </a:extLst>
        </p:cNvPr>
        <p:cNvGrpSpPr/>
        <p:nvPr/>
      </p:nvGrpSpPr>
      <p:grpSpPr>
        <a:xfrm>
          <a:off x="0" y="0"/>
          <a:ext cx="0" cy="0"/>
          <a:chOff x="0" y="0"/>
          <a:chExt cx="0" cy="0"/>
        </a:xfrm>
      </p:grpSpPr>
      <p:sp>
        <p:nvSpPr>
          <p:cNvPr id="7" name="TextBox 6">
            <a:extLst>
              <a:ext uri="{FF2B5EF4-FFF2-40B4-BE49-F238E27FC236}">
                <a16:creationId xmlns:a16="http://schemas.microsoft.com/office/drawing/2014/main" id="{7CA0634A-22D8-83EF-A4C9-3CD503A5AFAB}"/>
              </a:ext>
            </a:extLst>
          </p:cNvPr>
          <p:cNvSpPr txBox="1"/>
          <p:nvPr/>
        </p:nvSpPr>
        <p:spPr>
          <a:xfrm>
            <a:off x="685800" y="571500"/>
            <a:ext cx="15240000" cy="923330"/>
          </a:xfrm>
          <a:prstGeom prst="rect">
            <a:avLst/>
          </a:prstGeom>
          <a:noFill/>
        </p:spPr>
        <p:txBody>
          <a:bodyPr wrap="square">
            <a:spAutoFit/>
          </a:bodyPr>
          <a:lstStyle/>
          <a:p>
            <a:r>
              <a:rPr kumimoji="0" lang="en-US" sz="5400" b="1" i="0" u="none" strike="noStrike" kern="1200" cap="none" spc="0" normalizeH="0" baseline="0" noProof="0" dirty="0">
                <a:ln>
                  <a:noFill/>
                </a:ln>
                <a:solidFill>
                  <a:prstClr val="white"/>
                </a:solidFill>
                <a:effectLst/>
                <a:uLnTx/>
                <a:uFillTx/>
                <a:latin typeface="Arial" panose="020B0604020202020204" pitchFamily="34" charset="0"/>
                <a:cs typeface="Arial" panose="020B0604020202020204" pitchFamily="34" charset="0"/>
              </a:rPr>
              <a:t>ROLE OF POLICE – Investigators continued </a:t>
            </a:r>
            <a:endParaRPr lang="en-US" sz="5400" dirty="0">
              <a:latin typeface="Arial" panose="020B0604020202020204" pitchFamily="34" charset="0"/>
              <a:cs typeface="Arial" panose="020B0604020202020204" pitchFamily="34" charset="0"/>
            </a:endParaRPr>
          </a:p>
        </p:txBody>
      </p:sp>
      <p:sp>
        <p:nvSpPr>
          <p:cNvPr id="13" name="TextBox 12">
            <a:extLst>
              <a:ext uri="{FF2B5EF4-FFF2-40B4-BE49-F238E27FC236}">
                <a16:creationId xmlns:a16="http://schemas.microsoft.com/office/drawing/2014/main" id="{CF40E69A-FF17-0910-2162-F3D32F4AFE74}"/>
              </a:ext>
            </a:extLst>
          </p:cNvPr>
          <p:cNvSpPr txBox="1"/>
          <p:nvPr/>
        </p:nvSpPr>
        <p:spPr>
          <a:xfrm>
            <a:off x="685800" y="2705100"/>
            <a:ext cx="16764000" cy="6432530"/>
          </a:xfrm>
          <a:prstGeom prst="rect">
            <a:avLst/>
          </a:prstGeom>
          <a:noFill/>
        </p:spPr>
        <p:txBody>
          <a:bodyPr wrap="square">
            <a:spAutoFit/>
          </a:bodyPr>
          <a:lstStyle/>
          <a:p>
            <a:pPr marL="457200" indent="-457200" defTabSz="406400">
              <a:buFont typeface="Arial" panose="020B0604020202020204" pitchFamily="34" charset="0"/>
              <a:buChar char="•"/>
            </a:pPr>
            <a:r>
              <a:rPr lang="en-US" sz="3200" dirty="0">
                <a:solidFill>
                  <a:schemeClr val="bg1"/>
                </a:solidFill>
                <a:latin typeface="Arial" panose="020B0604020202020204" pitchFamily="34" charset="0"/>
                <a:cs typeface="Arial" panose="020B0604020202020204" pitchFamily="34" charset="0"/>
              </a:rPr>
              <a:t>Coordinate the investigation with other units of the agency, as well as other local and regional intelligence operations to identify any patterns, organized hate groups, and suspects potentially involved in the offense.</a:t>
            </a:r>
          </a:p>
          <a:p>
            <a:pPr marL="457200" indent="-457200" defTabSz="406400">
              <a:buFont typeface="Arial" panose="020B0604020202020204" pitchFamily="34" charset="0"/>
              <a:buChar char="•"/>
            </a:pPr>
            <a:r>
              <a:rPr lang="en-US" sz="3200" dirty="0">
                <a:solidFill>
                  <a:schemeClr val="bg1"/>
                </a:solidFill>
                <a:latin typeface="Arial" panose="020B0604020202020204" pitchFamily="34" charset="0"/>
                <a:cs typeface="Arial" panose="020B0604020202020204" pitchFamily="34" charset="0"/>
              </a:rPr>
              <a:t>Make a determination based on evidence and facts as to whether the incident shall be classified as a hate crime or hate incident for UCR reporting purposes. Should new evidence surface, adjust the determination as needed.</a:t>
            </a:r>
          </a:p>
          <a:p>
            <a:pPr marL="457200" indent="-457200" defTabSz="406400">
              <a:buFont typeface="Arial" panose="020B0604020202020204" pitchFamily="34" charset="0"/>
              <a:buChar char="•"/>
            </a:pPr>
            <a:r>
              <a:rPr lang="en-US" sz="3200" dirty="0">
                <a:solidFill>
                  <a:schemeClr val="bg1"/>
                </a:solidFill>
                <a:latin typeface="Arial" panose="020B0604020202020204" pitchFamily="34" charset="0"/>
                <a:cs typeface="Arial" panose="020B0604020202020204" pitchFamily="34" charset="0"/>
              </a:rPr>
              <a:t>Request additional resources from local, state, or federal agencies as necessary and available.</a:t>
            </a:r>
          </a:p>
          <a:p>
            <a:pPr marL="457200" indent="-457200" defTabSz="406400">
              <a:buFont typeface="Arial" panose="020B0604020202020204" pitchFamily="34" charset="0"/>
              <a:buChar char="•"/>
            </a:pPr>
            <a:r>
              <a:rPr lang="en-US" sz="3200" dirty="0">
                <a:solidFill>
                  <a:schemeClr val="bg1"/>
                </a:solidFill>
                <a:latin typeface="Arial" panose="020B0604020202020204" pitchFamily="34" charset="0"/>
                <a:cs typeface="Arial" panose="020B0604020202020204" pitchFamily="34" charset="0"/>
              </a:rPr>
              <a:t>Take steps to ensure that appropriate assistance is being provided to hate crime or incident victims, including but not limited to, providing ongoing information to the victim about the status of the criminal investigation; and contacting the victim periodically to determine whether they are receiving adequate and appropriate assistance.</a:t>
            </a:r>
          </a:p>
          <a:p>
            <a:pPr defTabSz="406400"/>
            <a:r>
              <a:rPr lang="en-US" sz="2800" dirty="0"/>
              <a:t>	</a:t>
            </a:r>
          </a:p>
        </p:txBody>
      </p:sp>
    </p:spTree>
    <p:custDataLst>
      <p:tags r:id="rId1"/>
    </p:custDataLst>
    <p:extLst>
      <p:ext uri="{BB962C8B-B14F-4D97-AF65-F5344CB8AC3E}">
        <p14:creationId xmlns:p14="http://schemas.microsoft.com/office/powerpoint/2010/main" val="1479624943"/>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72.xml><?xml version="1.0" encoding="utf-8"?>
<p:sld xmlns:a="http://schemas.openxmlformats.org/drawingml/2006/main" xmlns:r="http://schemas.openxmlformats.org/officeDocument/2006/relationships" xmlns:p="http://schemas.openxmlformats.org/presentationml/2006/main">
  <p:cSld>
    <p:bg>
      <p:bgPr>
        <a:solidFill>
          <a:srgbClr val="314964"/>
        </a:solidFill>
        <a:effectLst/>
      </p:bgPr>
    </p:bg>
    <p:spTree>
      <p:nvGrpSpPr>
        <p:cNvPr id="1" name="">
          <a:extLst>
            <a:ext uri="{FF2B5EF4-FFF2-40B4-BE49-F238E27FC236}">
              <a16:creationId xmlns:a16="http://schemas.microsoft.com/office/drawing/2014/main" id="{AB4F8ACA-4342-A430-87AF-54F7B2054B57}"/>
            </a:ext>
          </a:extLst>
        </p:cNvPr>
        <p:cNvGrpSpPr/>
        <p:nvPr/>
      </p:nvGrpSpPr>
      <p:grpSpPr>
        <a:xfrm>
          <a:off x="0" y="0"/>
          <a:ext cx="0" cy="0"/>
          <a:chOff x="0" y="0"/>
          <a:chExt cx="0" cy="0"/>
        </a:xfrm>
      </p:grpSpPr>
      <p:sp>
        <p:nvSpPr>
          <p:cNvPr id="5" name="TextBox 5">
            <a:extLst>
              <a:ext uri="{FF2B5EF4-FFF2-40B4-BE49-F238E27FC236}">
                <a16:creationId xmlns:a16="http://schemas.microsoft.com/office/drawing/2014/main" id="{8A0AE0CA-95AF-9E52-8C6A-BA42D9C06FCC}"/>
              </a:ext>
            </a:extLst>
          </p:cNvPr>
          <p:cNvSpPr txBox="1"/>
          <p:nvPr/>
        </p:nvSpPr>
        <p:spPr>
          <a:xfrm>
            <a:off x="986971" y="912818"/>
            <a:ext cx="16081829" cy="1030282"/>
          </a:xfrm>
          <a:prstGeom prst="rect">
            <a:avLst/>
          </a:prstGeom>
        </p:spPr>
        <p:txBody>
          <a:bodyPr wrap="square" lIns="0" tIns="0" rIns="0" bIns="0" rtlCol="0" anchor="t">
            <a:spAutoFit/>
          </a:bodyPr>
          <a:lstStyle/>
          <a:p>
            <a:pPr>
              <a:lnSpc>
                <a:spcPts val="8640"/>
              </a:lnSpc>
            </a:pPr>
            <a:r>
              <a:rPr lang="en-US" sz="6000" b="1" dirty="0">
                <a:solidFill>
                  <a:schemeClr val="bg1"/>
                </a:solidFill>
                <a:latin typeface="Arial" panose="020B0604020202020204" pitchFamily="34" charset="0"/>
                <a:cs typeface="Arial" panose="020B0604020202020204" pitchFamily="34" charset="0"/>
              </a:rPr>
              <a:t>ROLE OF POLICE – Working with the Victim</a:t>
            </a:r>
            <a:endParaRPr lang="en-US" sz="6000" dirty="0">
              <a:solidFill>
                <a:schemeClr val="bg1"/>
              </a:solidFill>
              <a:latin typeface="Arial" panose="020B0604020202020204" pitchFamily="34" charset="0"/>
              <a:ea typeface="Montserrat Semi-Bold"/>
              <a:cs typeface="Arial" panose="020B0604020202020204" pitchFamily="34" charset="0"/>
              <a:sym typeface="Montserrat Semi-Bold"/>
            </a:endParaRPr>
          </a:p>
        </p:txBody>
      </p:sp>
      <p:pic>
        <p:nvPicPr>
          <p:cNvPr id="17" name="Picture 16">
            <a:extLst>
              <a:ext uri="{FF2B5EF4-FFF2-40B4-BE49-F238E27FC236}">
                <a16:creationId xmlns:a16="http://schemas.microsoft.com/office/drawing/2014/main" id="{EF09BC59-CA6B-8885-85EA-BD6D375B85FF}"/>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11863158" y="2547481"/>
            <a:ext cx="6138170" cy="6406019"/>
          </a:xfrm>
          <a:prstGeom prst="rect">
            <a:avLst/>
          </a:prstGeom>
        </p:spPr>
      </p:pic>
      <p:sp>
        <p:nvSpPr>
          <p:cNvPr id="8" name="TextBox 7">
            <a:extLst>
              <a:ext uri="{FF2B5EF4-FFF2-40B4-BE49-F238E27FC236}">
                <a16:creationId xmlns:a16="http://schemas.microsoft.com/office/drawing/2014/main" id="{1BFA557E-A77E-3415-4CD8-E37538C8D748}"/>
              </a:ext>
            </a:extLst>
          </p:cNvPr>
          <p:cNvSpPr txBox="1"/>
          <p:nvPr/>
        </p:nvSpPr>
        <p:spPr>
          <a:xfrm>
            <a:off x="1042758" y="2095500"/>
            <a:ext cx="10820400" cy="7959102"/>
          </a:xfrm>
          <a:prstGeom prst="rect">
            <a:avLst/>
          </a:prstGeom>
          <a:noFill/>
        </p:spPr>
        <p:txBody>
          <a:bodyPr wrap="square">
            <a:spAutoFit/>
          </a:bodyPr>
          <a:lstStyle/>
          <a:p>
            <a:pPr marL="342900" marR="0" lvl="0" indent="-342900" algn="l" defTabSz="914400" rtl="0" eaLnBrk="1" fontAlgn="auto" latinLnBrk="0" hangingPunct="1">
              <a:spcBef>
                <a:spcPct val="20000"/>
              </a:spcBef>
              <a:spcAft>
                <a:spcPts val="0"/>
              </a:spcAft>
              <a:buClrTx/>
              <a:buSzTx/>
              <a:buFont typeface="Arial" pitchFamily="34" charset="0"/>
              <a:buChar char="•"/>
              <a:tabLst/>
              <a:defRPr/>
            </a:pPr>
            <a:r>
              <a:rPr kumimoji="0" lang="en-US" sz="3600" b="0" i="0" u="none" strike="noStrike" kern="1200" cap="none" spc="0" normalizeH="0" baseline="0" noProof="0" dirty="0">
                <a:ln>
                  <a:noFill/>
                </a:ln>
                <a:solidFill>
                  <a:schemeClr val="bg1"/>
                </a:solidFill>
                <a:effectLst/>
                <a:uLnTx/>
                <a:uFillTx/>
                <a:latin typeface="Arial" panose="020B0604020202020204" pitchFamily="34" charset="0"/>
                <a:cs typeface="Arial" panose="020B0604020202020204" pitchFamily="34" charset="0"/>
              </a:rPr>
              <a:t>Victims are emotionally &amp; psychologically traumatized</a:t>
            </a:r>
          </a:p>
          <a:p>
            <a:pPr marL="342900" marR="0" lvl="0" indent="-342900" algn="l" defTabSz="914400" rtl="0" eaLnBrk="1" fontAlgn="auto" latinLnBrk="0" hangingPunct="1">
              <a:spcBef>
                <a:spcPct val="20000"/>
              </a:spcBef>
              <a:spcAft>
                <a:spcPts val="0"/>
              </a:spcAft>
              <a:buClrTx/>
              <a:buSzTx/>
              <a:buFont typeface="Arial" pitchFamily="34" charset="0"/>
              <a:buChar char="•"/>
              <a:tabLst/>
              <a:defRPr/>
            </a:pPr>
            <a:r>
              <a:rPr kumimoji="0" lang="en-US" sz="3600" b="0" i="0" u="none" strike="noStrike" kern="1200" cap="none" spc="0" normalizeH="0" baseline="0" noProof="0" dirty="0">
                <a:ln>
                  <a:noFill/>
                </a:ln>
                <a:solidFill>
                  <a:schemeClr val="bg1"/>
                </a:solidFill>
                <a:effectLst/>
                <a:uLnTx/>
                <a:uFillTx/>
                <a:latin typeface="Arial" panose="020B0604020202020204" pitchFamily="34" charset="0"/>
                <a:cs typeface="Arial" panose="020B0604020202020204" pitchFamily="34" charset="0"/>
              </a:rPr>
              <a:t>Emotions are high, perhaps higher than normal</a:t>
            </a:r>
          </a:p>
          <a:p>
            <a:pPr marL="342900" marR="0" lvl="0" indent="-342900" algn="l" defTabSz="914400" rtl="0" eaLnBrk="1" fontAlgn="auto" latinLnBrk="0" hangingPunct="1">
              <a:spcBef>
                <a:spcPct val="20000"/>
              </a:spcBef>
              <a:spcAft>
                <a:spcPts val="0"/>
              </a:spcAft>
              <a:buClrTx/>
              <a:buSzTx/>
              <a:buFont typeface="Arial" pitchFamily="34" charset="0"/>
              <a:buChar char="•"/>
              <a:tabLst/>
              <a:defRPr/>
            </a:pPr>
            <a:r>
              <a:rPr kumimoji="0" lang="en-US" sz="3600" b="0" i="0" u="none" strike="noStrike" kern="1200" cap="none" spc="0" normalizeH="0" baseline="0" noProof="0" dirty="0">
                <a:ln>
                  <a:noFill/>
                </a:ln>
                <a:solidFill>
                  <a:schemeClr val="bg1"/>
                </a:solidFill>
                <a:effectLst/>
                <a:uLnTx/>
                <a:uFillTx/>
                <a:latin typeface="Arial" panose="020B0604020202020204" pitchFamily="34" charset="0"/>
                <a:cs typeface="Arial" panose="020B0604020202020204" pitchFamily="34" charset="0"/>
              </a:rPr>
              <a:t>Must demonstrate high level of compassion and empathy</a:t>
            </a:r>
          </a:p>
          <a:p>
            <a:pPr marL="342900" marR="0" lvl="0" indent="-342900" algn="l" defTabSz="914400" rtl="0" eaLnBrk="1" fontAlgn="auto" latinLnBrk="0" hangingPunct="1">
              <a:spcBef>
                <a:spcPct val="20000"/>
              </a:spcBef>
              <a:spcAft>
                <a:spcPts val="0"/>
              </a:spcAft>
              <a:buClrTx/>
              <a:buSzTx/>
              <a:buFont typeface="Arial" pitchFamily="34" charset="0"/>
              <a:buChar char="•"/>
              <a:tabLst/>
              <a:defRPr/>
            </a:pPr>
            <a:r>
              <a:rPr kumimoji="0" lang="en-US" sz="3600" b="0" i="0" u="none" strike="noStrike" kern="1200" cap="none" spc="0" normalizeH="0" baseline="0" noProof="0" dirty="0">
                <a:ln>
                  <a:noFill/>
                </a:ln>
                <a:solidFill>
                  <a:schemeClr val="bg1"/>
                </a:solidFill>
                <a:effectLst/>
                <a:uLnTx/>
                <a:uFillTx/>
                <a:latin typeface="Arial" panose="020B0604020202020204" pitchFamily="34" charset="0"/>
                <a:cs typeface="Arial" panose="020B0604020202020204" pitchFamily="34" charset="0"/>
              </a:rPr>
              <a:t>Failure to communicate frequently with the victim may increase their sense of isolation. </a:t>
            </a:r>
          </a:p>
          <a:p>
            <a:pPr marL="342900" marR="0" lvl="0" indent="-342900" algn="l" defTabSz="914400" rtl="0" eaLnBrk="1" fontAlgn="auto" latinLnBrk="0" hangingPunct="1">
              <a:spcBef>
                <a:spcPct val="20000"/>
              </a:spcBef>
              <a:spcAft>
                <a:spcPts val="0"/>
              </a:spcAft>
              <a:buClrTx/>
              <a:buSzTx/>
              <a:buFont typeface="Arial" pitchFamily="34" charset="0"/>
              <a:buChar char="•"/>
              <a:tabLst/>
              <a:defRPr/>
            </a:pPr>
            <a:r>
              <a:rPr kumimoji="0" lang="en-US" sz="3600" b="0" i="0" u="none" strike="noStrike" kern="1200" cap="none" spc="0" normalizeH="0" baseline="0" noProof="0" dirty="0">
                <a:ln>
                  <a:noFill/>
                </a:ln>
                <a:solidFill>
                  <a:schemeClr val="bg1"/>
                </a:solidFill>
                <a:effectLst/>
                <a:uLnTx/>
                <a:uFillTx/>
                <a:latin typeface="Arial" panose="020B0604020202020204" pitchFamily="34" charset="0"/>
                <a:cs typeface="Arial" panose="020B0604020202020204" pitchFamily="34" charset="0"/>
              </a:rPr>
              <a:t>Need to let the victim know quickly that the agency takes such crimes very seriously.  </a:t>
            </a:r>
          </a:p>
          <a:p>
            <a:pPr marL="342900" marR="0" lvl="0" indent="-342900" algn="l" defTabSz="914400" rtl="0" eaLnBrk="1" fontAlgn="auto" latinLnBrk="0" hangingPunct="1">
              <a:spcBef>
                <a:spcPct val="20000"/>
              </a:spcBef>
              <a:spcAft>
                <a:spcPts val="0"/>
              </a:spcAft>
              <a:buClrTx/>
              <a:buSzTx/>
              <a:buFont typeface="Arial" pitchFamily="34" charset="0"/>
              <a:buChar char="•"/>
              <a:tabLst/>
              <a:defRPr/>
            </a:pPr>
            <a:r>
              <a:rPr kumimoji="0" lang="en-US" sz="3600" b="0" i="0" u="none" strike="noStrike" kern="1200" cap="none" spc="0" normalizeH="0" baseline="0" noProof="0" dirty="0">
                <a:ln>
                  <a:noFill/>
                </a:ln>
                <a:solidFill>
                  <a:schemeClr val="bg1"/>
                </a:solidFill>
                <a:effectLst/>
                <a:uLnTx/>
                <a:uFillTx/>
                <a:latin typeface="Arial" panose="020B0604020202020204" pitchFamily="34" charset="0"/>
                <a:cs typeface="Arial" panose="020B0604020202020204" pitchFamily="34" charset="0"/>
              </a:rPr>
              <a:t>Need to reassure victims that every investigative procedure is being utilized to solve the crime </a:t>
            </a:r>
          </a:p>
          <a:p>
            <a:pPr marL="342900" marR="0" lvl="0" indent="-342900" defTabSz="914400" rtl="0" eaLnBrk="1" fontAlgn="auto" latinLnBrk="0" hangingPunct="1">
              <a:spcBef>
                <a:spcPct val="20000"/>
              </a:spcBef>
              <a:spcAft>
                <a:spcPts val="0"/>
              </a:spcAft>
              <a:buClrTx/>
              <a:buSzTx/>
              <a:buFont typeface="Arial" pitchFamily="34" charset="0"/>
              <a:buChar char="•"/>
              <a:tabLst/>
              <a:defRPr/>
            </a:pPr>
            <a:r>
              <a:rPr kumimoji="0" lang="en-US" sz="3600" b="0" i="0" u="none" strike="noStrike" kern="1200" cap="none" spc="0" normalizeH="0" baseline="0" noProof="0" dirty="0">
                <a:ln>
                  <a:noFill/>
                </a:ln>
                <a:solidFill>
                  <a:schemeClr val="bg1"/>
                </a:solidFill>
                <a:effectLst/>
                <a:uLnTx/>
                <a:uFillTx/>
                <a:latin typeface="Arial" panose="020B0604020202020204" pitchFamily="34" charset="0"/>
                <a:cs typeface="Arial" panose="020B0604020202020204" pitchFamily="34" charset="0"/>
              </a:rPr>
              <a:t>Offer support beyond the investigative stage e.g. counseling services, advocate, ombudsmen. </a:t>
            </a:r>
          </a:p>
        </p:txBody>
      </p:sp>
    </p:spTree>
    <p:custDataLst>
      <p:tags r:id="rId1"/>
    </p:custDataLst>
    <p:extLst>
      <p:ext uri="{BB962C8B-B14F-4D97-AF65-F5344CB8AC3E}">
        <p14:creationId xmlns:p14="http://schemas.microsoft.com/office/powerpoint/2010/main" val="3089190993"/>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73.xml><?xml version="1.0" encoding="utf-8"?>
<p:sld xmlns:a="http://schemas.openxmlformats.org/drawingml/2006/main" xmlns:r="http://schemas.openxmlformats.org/officeDocument/2006/relationships" xmlns:p="http://schemas.openxmlformats.org/presentationml/2006/main">
  <p:cSld>
    <p:bg>
      <p:bgPr>
        <a:solidFill>
          <a:srgbClr val="EAE3D6"/>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EA3EC80-4474-CEC1-F6C7-DE7A42AC364F}"/>
              </a:ext>
            </a:extLst>
          </p:cNvPr>
          <p:cNvSpPr txBox="1"/>
          <p:nvPr/>
        </p:nvSpPr>
        <p:spPr>
          <a:xfrm>
            <a:off x="762000" y="342900"/>
            <a:ext cx="17068800" cy="1077154"/>
          </a:xfrm>
          <a:prstGeom prst="rect">
            <a:avLst/>
          </a:prstGeom>
          <a:noFill/>
        </p:spPr>
        <p:txBody>
          <a:bodyPr wrap="square">
            <a:spAutoFit/>
          </a:bodyPr>
          <a:lstStyle/>
          <a:p>
            <a:pPr marL="0" marR="0" lvl="0" indent="0" algn="l" defTabSz="914400" rtl="0" eaLnBrk="1" fontAlgn="auto" latinLnBrk="0" hangingPunct="1">
              <a:lnSpc>
                <a:spcPts val="8640"/>
              </a:lnSpc>
              <a:spcBef>
                <a:spcPts val="0"/>
              </a:spcBef>
              <a:spcAft>
                <a:spcPts val="0"/>
              </a:spcAft>
              <a:buClrTx/>
              <a:buSzTx/>
              <a:buFontTx/>
              <a:buNone/>
              <a:tabLst/>
              <a:defRPr/>
            </a:pPr>
            <a:r>
              <a:rPr kumimoji="0" lang="en-US" sz="5400" b="1" i="0" u="none" strike="noStrike" kern="1200" cap="none" spc="0" normalizeH="0" baseline="0" noProof="0" dirty="0">
                <a:ln>
                  <a:noFill/>
                </a:ln>
                <a:effectLst/>
                <a:uLnTx/>
                <a:uFillTx/>
                <a:latin typeface="Arial" panose="020B0604020202020204" pitchFamily="34" charset="0"/>
                <a:cs typeface="Arial" panose="020B0604020202020204" pitchFamily="34" charset="0"/>
              </a:rPr>
              <a:t>ROLE OF POLICE – Collection of Statistical Data</a:t>
            </a:r>
            <a:endParaRPr kumimoji="0" lang="en-US" sz="5400" b="0" i="0" u="none" strike="noStrike" kern="1200" cap="none" spc="0" normalizeH="0" baseline="0" noProof="0" dirty="0">
              <a:ln>
                <a:noFill/>
              </a:ln>
              <a:effectLst/>
              <a:uLnTx/>
              <a:uFillTx/>
              <a:latin typeface="Arial" panose="020B0604020202020204" pitchFamily="34" charset="0"/>
              <a:ea typeface="Montserrat Semi-Bold"/>
              <a:cs typeface="Arial" panose="020B0604020202020204" pitchFamily="34" charset="0"/>
              <a:sym typeface="Montserrat Semi-Bold"/>
            </a:endParaRPr>
          </a:p>
        </p:txBody>
      </p:sp>
      <p:sp>
        <p:nvSpPr>
          <p:cNvPr id="5" name="TextBox 4">
            <a:extLst>
              <a:ext uri="{FF2B5EF4-FFF2-40B4-BE49-F238E27FC236}">
                <a16:creationId xmlns:a16="http://schemas.microsoft.com/office/drawing/2014/main" id="{C282F4FF-2944-82B5-F48F-020F02924716}"/>
              </a:ext>
            </a:extLst>
          </p:cNvPr>
          <p:cNvSpPr txBox="1"/>
          <p:nvPr/>
        </p:nvSpPr>
        <p:spPr>
          <a:xfrm>
            <a:off x="762000" y="1409700"/>
            <a:ext cx="16764000" cy="8956298"/>
          </a:xfrm>
          <a:prstGeom prst="rect">
            <a:avLst/>
          </a:prstGeom>
          <a:noFill/>
        </p:spPr>
        <p:txBody>
          <a:bodyPr wrap="square">
            <a:spAutoFit/>
          </a:bodyPr>
          <a:lstStyle/>
          <a:p>
            <a:r>
              <a:rPr lang="en-US" sz="3200" dirty="0">
                <a:latin typeface="Arial" panose="020B0604020202020204" pitchFamily="34" charset="0"/>
                <a:cs typeface="Arial" panose="020B0604020202020204" pitchFamily="34" charset="0"/>
              </a:rPr>
              <a:t>One challenge to the accurate reporting and collection of data is the necessity for officers to determine offender motivation. It can be difficult to ascribe motivation to offenders until they are apprehended, and the evidence of potential hate or improper bias is not always immediately visible to responders. </a:t>
            </a:r>
          </a:p>
          <a:p>
            <a:endParaRPr lang="en-US" sz="3200" dirty="0">
              <a:latin typeface="Arial" panose="020B0604020202020204" pitchFamily="34" charset="0"/>
              <a:cs typeface="Arial" panose="020B0604020202020204" pitchFamily="34" charset="0"/>
            </a:endParaRPr>
          </a:p>
          <a:p>
            <a:r>
              <a:rPr lang="en-US" sz="3200" dirty="0">
                <a:latin typeface="Arial" panose="020B0604020202020204" pitchFamily="34" charset="0"/>
                <a:cs typeface="Arial" panose="020B0604020202020204" pitchFamily="34" charset="0"/>
              </a:rPr>
              <a:t>Another problem in the collection of statistical information is that many do not report hate crimes to law enforcement. Reasons for this include: </a:t>
            </a:r>
          </a:p>
          <a:p>
            <a:endParaRPr lang="en-US" sz="1400" dirty="0">
              <a:latin typeface="Arial" panose="020B0604020202020204" pitchFamily="34" charset="0"/>
              <a:cs typeface="Arial" panose="020B0604020202020204" pitchFamily="34" charset="0"/>
            </a:endParaRPr>
          </a:p>
          <a:p>
            <a:pPr defTabSz="346075"/>
            <a:r>
              <a:rPr lang="en-US" sz="3200" dirty="0">
                <a:latin typeface="Arial" panose="020B0604020202020204" pitchFamily="34" charset="0"/>
                <a:cs typeface="Arial" panose="020B0604020202020204" pitchFamily="34" charset="0"/>
              </a:rPr>
              <a:t>•	Fear of revictimization or retaliation by the perpetrators</a:t>
            </a:r>
          </a:p>
          <a:p>
            <a:pPr defTabSz="346075"/>
            <a:r>
              <a:rPr lang="en-US" sz="3200" dirty="0">
                <a:latin typeface="Arial" panose="020B0604020202020204" pitchFamily="34" charset="0"/>
                <a:cs typeface="Arial" panose="020B0604020202020204" pitchFamily="34" charset="0"/>
              </a:rPr>
              <a:t>•	Feelings of humiliation or shame about being victimized</a:t>
            </a:r>
          </a:p>
          <a:p>
            <a:pPr defTabSz="346075"/>
            <a:r>
              <a:rPr lang="en-US" sz="3200" dirty="0">
                <a:latin typeface="Arial" panose="020B0604020202020204" pitchFamily="34" charset="0"/>
                <a:cs typeface="Arial" panose="020B0604020202020204" pitchFamily="34" charset="0"/>
              </a:rPr>
              <a:t>•	Fear of having privacy compromised</a:t>
            </a:r>
          </a:p>
          <a:p>
            <a:pPr defTabSz="338138"/>
            <a:r>
              <a:rPr lang="en-US" sz="3200" dirty="0">
                <a:latin typeface="Arial" panose="020B0604020202020204" pitchFamily="34" charset="0"/>
                <a:cs typeface="Arial" panose="020B0604020202020204" pitchFamily="34" charset="0"/>
              </a:rPr>
              <a:t>•	Uncertainty about the responsiveness and concern of law enforcement and the justice 	system</a:t>
            </a:r>
          </a:p>
          <a:p>
            <a:pPr defTabSz="346075"/>
            <a:r>
              <a:rPr lang="en-US" sz="3200" dirty="0">
                <a:latin typeface="Arial" panose="020B0604020202020204" pitchFamily="34" charset="0"/>
                <a:cs typeface="Arial" panose="020B0604020202020204" pitchFamily="34" charset="0"/>
              </a:rPr>
              <a:t>•	Mistrust or cultural fears of dealing with law enforcement</a:t>
            </a:r>
          </a:p>
          <a:p>
            <a:pPr defTabSz="346075"/>
            <a:r>
              <a:rPr lang="en-US" sz="3200" dirty="0">
                <a:latin typeface="Arial" panose="020B0604020202020204" pitchFamily="34" charset="0"/>
                <a:cs typeface="Arial" panose="020B0604020202020204" pitchFamily="34" charset="0"/>
              </a:rPr>
              <a:t>•	Language barriers</a:t>
            </a:r>
          </a:p>
          <a:p>
            <a:pPr defTabSz="346075"/>
            <a:r>
              <a:rPr lang="en-US" sz="3200" dirty="0">
                <a:latin typeface="Arial" panose="020B0604020202020204" pitchFamily="34" charset="0"/>
                <a:cs typeface="Arial" panose="020B0604020202020204" pitchFamily="34" charset="0"/>
              </a:rPr>
              <a:t>•	Fear of being deported on the part of undocumented immigrants </a:t>
            </a:r>
          </a:p>
          <a:p>
            <a:pPr defTabSz="346075"/>
            <a:r>
              <a:rPr lang="en-US" sz="3200" dirty="0">
                <a:latin typeface="Arial" panose="020B0604020202020204" pitchFamily="34" charset="0"/>
                <a:cs typeface="Arial" panose="020B0604020202020204" pitchFamily="34" charset="0"/>
              </a:rPr>
              <a:t>•	For lesbian, gay, bisexual, or transgender people, a fear that their sexual orientation will 	be made 	known</a:t>
            </a:r>
          </a:p>
        </p:txBody>
      </p:sp>
    </p:spTree>
    <p:custDataLst>
      <p:tags r:id="rId1"/>
    </p:custDataLst>
    <p:extLst>
      <p:ext uri="{BB962C8B-B14F-4D97-AF65-F5344CB8AC3E}">
        <p14:creationId xmlns:p14="http://schemas.microsoft.com/office/powerpoint/2010/main" val="2514421943"/>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74.xml><?xml version="1.0" encoding="utf-8"?>
<p:sld xmlns:a="http://schemas.openxmlformats.org/drawingml/2006/main" xmlns:r="http://schemas.openxmlformats.org/officeDocument/2006/relationships" xmlns:p="http://schemas.openxmlformats.org/presentationml/2006/main">
  <p:cSld>
    <p:bg>
      <p:bgPr>
        <a:solidFill>
          <a:srgbClr val="8F806E"/>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6272737-B26E-73F4-62C1-F7E0E57132E4}"/>
              </a:ext>
            </a:extLst>
          </p:cNvPr>
          <p:cNvSpPr txBox="1"/>
          <p:nvPr/>
        </p:nvSpPr>
        <p:spPr>
          <a:xfrm>
            <a:off x="1143000" y="317837"/>
            <a:ext cx="15865241" cy="1015663"/>
          </a:xfrm>
          <a:prstGeom prst="rect">
            <a:avLst/>
          </a:prstGeom>
          <a:noFill/>
        </p:spPr>
        <p:txBody>
          <a:bodyPr wrap="none" rtlCol="0">
            <a:spAutoFit/>
          </a:bodyPr>
          <a:lstStyle/>
          <a:p>
            <a:r>
              <a:rPr lang="en-US" sz="6000" b="1" dirty="0">
                <a:solidFill>
                  <a:schemeClr val="bg1"/>
                </a:solidFill>
                <a:latin typeface="Arial" panose="020B0604020202020204" pitchFamily="34" charset="0"/>
                <a:cs typeface="Arial" panose="020B0604020202020204" pitchFamily="34" charset="0"/>
              </a:rPr>
              <a:t>Faced with Hate…. How will you Respond?</a:t>
            </a:r>
          </a:p>
        </p:txBody>
      </p:sp>
      <p:pic>
        <p:nvPicPr>
          <p:cNvPr id="4" name="How will you respond">
            <a:hlinkClick r:id="" action="ppaction://media"/>
            <a:extLst>
              <a:ext uri="{FF2B5EF4-FFF2-40B4-BE49-F238E27FC236}">
                <a16:creationId xmlns:a16="http://schemas.microsoft.com/office/drawing/2014/main" id="{FE6BBE6A-2EAE-0918-9BAF-94F95DD9738B}"/>
              </a:ext>
            </a:extLst>
          </p:cNvPr>
          <p:cNvPicPr>
            <a:picLocks noChangeAspect="1"/>
          </p:cNvPicPr>
          <p:nvPr>
            <a:videoFile r:link="rId3"/>
            <p:extLst>
              <p:ext uri="{DAA4B4D4-6D71-4841-9C94-3DE7FCFB9230}">
                <p14:media xmlns:p14="http://schemas.microsoft.com/office/powerpoint/2010/main" r:embed="rId2"/>
              </p:ext>
            </p:extLst>
          </p:nvPr>
        </p:nvPicPr>
        <p:blipFill>
          <a:blip r:embed="rId6"/>
          <a:stretch>
            <a:fillRect/>
          </a:stretch>
        </p:blipFill>
        <p:spPr>
          <a:xfrm>
            <a:off x="1233747" y="1369905"/>
            <a:ext cx="15606453" cy="8040795"/>
          </a:xfrm>
          <a:prstGeom prst="rect">
            <a:avLst/>
          </a:prstGeom>
        </p:spPr>
      </p:pic>
    </p:spTree>
    <p:custDataLst>
      <p:tags r:id="rId1"/>
    </p:custDataLst>
    <p:extLst>
      <p:ext uri="{BB962C8B-B14F-4D97-AF65-F5344CB8AC3E}">
        <p14:creationId xmlns:p14="http://schemas.microsoft.com/office/powerpoint/2010/main" val="10718315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679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75.xml><?xml version="1.0" encoding="utf-8"?>
<p:sld xmlns:a="http://schemas.openxmlformats.org/drawingml/2006/main" xmlns:r="http://schemas.openxmlformats.org/officeDocument/2006/relationships" xmlns:p="http://schemas.openxmlformats.org/presentationml/2006/main">
  <p:cSld>
    <p:bg>
      <p:bgPr>
        <a:solidFill>
          <a:srgbClr val="314964"/>
        </a:solidFill>
        <a:effectLst/>
      </p:bgPr>
    </p:bg>
    <p:spTree>
      <p:nvGrpSpPr>
        <p:cNvPr id="1" name="">
          <a:extLst>
            <a:ext uri="{FF2B5EF4-FFF2-40B4-BE49-F238E27FC236}">
              <a16:creationId xmlns:a16="http://schemas.microsoft.com/office/drawing/2014/main" id="{53C014DE-78BE-8D53-7876-1E220DA741C6}"/>
            </a:ext>
          </a:extLst>
        </p:cNvPr>
        <p:cNvGrpSpPr/>
        <p:nvPr/>
      </p:nvGrpSpPr>
      <p:grpSpPr>
        <a:xfrm>
          <a:off x="0" y="0"/>
          <a:ext cx="0" cy="0"/>
          <a:chOff x="0" y="0"/>
          <a:chExt cx="0" cy="0"/>
        </a:xfrm>
      </p:grpSpPr>
      <p:sp>
        <p:nvSpPr>
          <p:cNvPr id="7" name="TextBox 7">
            <a:extLst>
              <a:ext uri="{FF2B5EF4-FFF2-40B4-BE49-F238E27FC236}">
                <a16:creationId xmlns:a16="http://schemas.microsoft.com/office/drawing/2014/main" id="{9A99ED31-D062-8231-024D-4120C83249DA}"/>
              </a:ext>
            </a:extLst>
          </p:cNvPr>
          <p:cNvSpPr txBox="1"/>
          <p:nvPr/>
        </p:nvSpPr>
        <p:spPr>
          <a:xfrm>
            <a:off x="1169868" y="5737784"/>
            <a:ext cx="7280345" cy="1996516"/>
          </a:xfrm>
          <a:prstGeom prst="rect">
            <a:avLst/>
          </a:prstGeom>
        </p:spPr>
        <p:txBody>
          <a:bodyPr lIns="0" tIns="0" rIns="0" bIns="0" rtlCol="0" anchor="t">
            <a:spAutoFit/>
          </a:bodyPr>
          <a:lstStyle/>
          <a:p>
            <a:pPr algn="r">
              <a:lnSpc>
                <a:spcPts val="14400"/>
              </a:lnSpc>
            </a:pPr>
            <a:endParaRPr lang="en-US" sz="12000" dirty="0">
              <a:solidFill>
                <a:srgbClr val="000000"/>
              </a:solidFill>
              <a:latin typeface="Montserrat Semi-Bold"/>
              <a:ea typeface="Montserrat Semi-Bold"/>
              <a:cs typeface="Montserrat Semi-Bold"/>
              <a:sym typeface="Montserrat Semi-Bold"/>
            </a:endParaRPr>
          </a:p>
        </p:txBody>
      </p:sp>
      <p:pic>
        <p:nvPicPr>
          <p:cNvPr id="13" name="Picture 12">
            <a:extLst>
              <a:ext uri="{FF2B5EF4-FFF2-40B4-BE49-F238E27FC236}">
                <a16:creationId xmlns:a16="http://schemas.microsoft.com/office/drawing/2014/main" id="{434713A8-6677-F21D-830F-CFA5AA9A5647}"/>
              </a:ext>
            </a:extLst>
          </p:cNvPr>
          <p:cNvPicPr>
            <a:picLocks noChangeAspect="1"/>
          </p:cNvPicPr>
          <p:nvPr/>
        </p:nvPicPr>
        <p:blipFill>
          <a:blip r:embed="rId4"/>
          <a:srcRect r="25141"/>
          <a:stretch>
            <a:fillRect/>
          </a:stretch>
        </p:blipFill>
        <p:spPr>
          <a:xfrm>
            <a:off x="10882146" y="2324100"/>
            <a:ext cx="6893399" cy="6137189"/>
          </a:xfrm>
          <a:prstGeom prst="rect">
            <a:avLst/>
          </a:prstGeom>
        </p:spPr>
      </p:pic>
      <p:sp>
        <p:nvSpPr>
          <p:cNvPr id="2" name="TextBox 6">
            <a:extLst>
              <a:ext uri="{FF2B5EF4-FFF2-40B4-BE49-F238E27FC236}">
                <a16:creationId xmlns:a16="http://schemas.microsoft.com/office/drawing/2014/main" id="{8FDAB675-C052-0527-28A1-38D48167C408}"/>
              </a:ext>
            </a:extLst>
          </p:cNvPr>
          <p:cNvSpPr txBox="1"/>
          <p:nvPr/>
        </p:nvSpPr>
        <p:spPr>
          <a:xfrm>
            <a:off x="511178" y="791170"/>
            <a:ext cx="18081622" cy="830997"/>
          </a:xfrm>
          <a:prstGeom prst="rect">
            <a:avLst/>
          </a:prstGeom>
        </p:spPr>
        <p:txBody>
          <a:bodyPr wrap="square" lIns="0" tIns="0" rIns="0" bIns="0" rtlCol="0" anchor="t">
            <a:spAutoFit/>
          </a:bodyPr>
          <a:lstStyle/>
          <a:p>
            <a:r>
              <a:rPr lang="en-US" sz="5400" b="1" dirty="0">
                <a:solidFill>
                  <a:schemeClr val="bg1"/>
                </a:solidFill>
                <a:latin typeface="Arial" panose="020B0604020202020204" pitchFamily="34" charset="0"/>
                <a:cs typeface="Arial" panose="020B0604020202020204" pitchFamily="34" charset="0"/>
              </a:rPr>
              <a:t>ROLE OF POLICE – Working with the Community</a:t>
            </a:r>
            <a:endParaRPr lang="en-US" sz="5400" dirty="0">
              <a:solidFill>
                <a:schemeClr val="bg1"/>
              </a:solidFill>
              <a:latin typeface="Arial" panose="020B0604020202020204" pitchFamily="34" charset="0"/>
              <a:ea typeface="Montserrat Semi-Bold"/>
              <a:cs typeface="Arial" panose="020B0604020202020204" pitchFamily="34" charset="0"/>
              <a:sym typeface="Montserrat Semi-Bold"/>
            </a:endParaRPr>
          </a:p>
        </p:txBody>
      </p:sp>
      <p:sp>
        <p:nvSpPr>
          <p:cNvPr id="4" name="TextBox 3">
            <a:extLst>
              <a:ext uri="{FF2B5EF4-FFF2-40B4-BE49-F238E27FC236}">
                <a16:creationId xmlns:a16="http://schemas.microsoft.com/office/drawing/2014/main" id="{AD20E9E7-096A-4BAE-4F5D-46070C42337C}"/>
              </a:ext>
            </a:extLst>
          </p:cNvPr>
          <p:cNvSpPr txBox="1"/>
          <p:nvPr/>
        </p:nvSpPr>
        <p:spPr>
          <a:xfrm>
            <a:off x="1066800" y="8648700"/>
            <a:ext cx="9276080" cy="1200329"/>
          </a:xfrm>
          <a:prstGeom prst="rect">
            <a:avLst/>
          </a:prstGeom>
          <a:noFill/>
        </p:spPr>
        <p:txBody>
          <a:bodyPr wrap="square">
            <a:spAutoFit/>
          </a:bodyPr>
          <a:lstStyle/>
          <a:p>
            <a:r>
              <a:rPr lang="en-US" dirty="0">
                <a:solidFill>
                  <a:schemeClr val="bg1"/>
                </a:solidFill>
                <a:latin typeface="Arial" panose="020B0604020202020204" pitchFamily="34" charset="0"/>
                <a:cs typeface="Arial" panose="020B0604020202020204" pitchFamily="34" charset="0"/>
              </a:rPr>
              <a:t>In the Name of Hate: Examining the Federal Government’s Role in Preventing Hate Crimes, before the U.S. Commission on Civil Rights, 115th Cong. (May 11, 2018) (testimony of Chief Terrance Cunningham, IACP president). Hereinafter “Chief Cunningham testimony, 2018.”</a:t>
            </a:r>
          </a:p>
        </p:txBody>
      </p:sp>
      <p:pic>
        <p:nvPicPr>
          <p:cNvPr id="6" name="Picture 5">
            <a:extLst>
              <a:ext uri="{FF2B5EF4-FFF2-40B4-BE49-F238E27FC236}">
                <a16:creationId xmlns:a16="http://schemas.microsoft.com/office/drawing/2014/main" id="{C77BBB16-D3ED-DF08-1AEA-C8F538069B62}"/>
              </a:ext>
            </a:extLst>
          </p:cNvPr>
          <p:cNvPicPr>
            <a:picLocks noChangeAspect="1"/>
          </p:cNvPicPr>
          <p:nvPr/>
        </p:nvPicPr>
        <p:blipFill>
          <a:blip r:embed="rId5"/>
          <a:stretch>
            <a:fillRect/>
          </a:stretch>
        </p:blipFill>
        <p:spPr>
          <a:xfrm>
            <a:off x="330882" y="2324100"/>
            <a:ext cx="9897296" cy="6137189"/>
          </a:xfrm>
          <a:prstGeom prst="rect">
            <a:avLst/>
          </a:prstGeom>
        </p:spPr>
      </p:pic>
    </p:spTree>
    <p:custDataLst>
      <p:tags r:id="rId1"/>
    </p:custDataLst>
    <p:extLst>
      <p:ext uri="{BB962C8B-B14F-4D97-AF65-F5344CB8AC3E}">
        <p14:creationId xmlns:p14="http://schemas.microsoft.com/office/powerpoint/2010/main" val="1540904808"/>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76.xml><?xml version="1.0" encoding="utf-8"?>
<p:sld xmlns:a="http://schemas.openxmlformats.org/drawingml/2006/main" xmlns:r="http://schemas.openxmlformats.org/officeDocument/2006/relationships" xmlns:p="http://schemas.openxmlformats.org/presentationml/2006/main">
  <p:cSld>
    <p:bg>
      <p:bgPr>
        <a:solidFill>
          <a:srgbClr val="EAE3D6"/>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0FCF9A0-D0A2-E75A-FF00-7B260FC60A15}"/>
              </a:ext>
            </a:extLst>
          </p:cNvPr>
          <p:cNvSpPr txBox="1"/>
          <p:nvPr/>
        </p:nvSpPr>
        <p:spPr>
          <a:xfrm>
            <a:off x="838200" y="571500"/>
            <a:ext cx="15392400" cy="193899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60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ROLE OF POLICE – Community Relations and Crime Prevention</a:t>
            </a:r>
            <a:endParaRPr kumimoji="0" lang="en-US" sz="6000" b="0" i="0" u="none" strike="noStrike" kern="1200" cap="none" spc="0" normalizeH="0" baseline="0" noProof="0" dirty="0">
              <a:ln>
                <a:noFill/>
              </a:ln>
              <a:solidFill>
                <a:srgbClr val="000000"/>
              </a:solidFill>
              <a:effectLst/>
              <a:uLnTx/>
              <a:uFillTx/>
              <a:latin typeface="Arial" panose="020B0604020202020204" pitchFamily="34" charset="0"/>
              <a:ea typeface="Montserrat Semi-Bold"/>
              <a:cs typeface="Arial" panose="020B0604020202020204" pitchFamily="34" charset="0"/>
              <a:sym typeface="Montserrat Semi-Bold"/>
            </a:endParaRPr>
          </a:p>
        </p:txBody>
      </p:sp>
      <p:sp>
        <p:nvSpPr>
          <p:cNvPr id="5" name="TextBox 4">
            <a:extLst>
              <a:ext uri="{FF2B5EF4-FFF2-40B4-BE49-F238E27FC236}">
                <a16:creationId xmlns:a16="http://schemas.microsoft.com/office/drawing/2014/main" id="{53F0E891-741D-0ED1-6D40-770CC3DDC4F4}"/>
              </a:ext>
            </a:extLst>
          </p:cNvPr>
          <p:cNvSpPr txBox="1"/>
          <p:nvPr/>
        </p:nvSpPr>
        <p:spPr>
          <a:xfrm>
            <a:off x="838200" y="2532550"/>
            <a:ext cx="16535400" cy="7417415"/>
          </a:xfrm>
          <a:prstGeom prst="rect">
            <a:avLst/>
          </a:prstGeom>
          <a:noFill/>
        </p:spPr>
        <p:txBody>
          <a:bodyPr wrap="square">
            <a:spAutoFit/>
          </a:bodyPr>
          <a:lstStyle/>
          <a:p>
            <a:r>
              <a:rPr lang="en-US" sz="2800" dirty="0">
                <a:latin typeface="Arial" panose="020B0604020202020204" pitchFamily="34" charset="0"/>
                <a:cs typeface="Arial" panose="020B0604020202020204" pitchFamily="34" charset="0"/>
              </a:rPr>
              <a:t>Hate crimes are viewed in the community not only as a crime against the targeted victim(s), but also as a crime against the victim’s identity group as a whole. Agencies should consider the following:</a:t>
            </a:r>
          </a:p>
          <a:p>
            <a:endParaRPr lang="en-US" sz="2800" dirty="0">
              <a:latin typeface="Arial" panose="020B0604020202020204" pitchFamily="34" charset="0"/>
              <a:cs typeface="Arial" panose="020B0604020202020204" pitchFamily="34" charset="0"/>
            </a:endParaRPr>
          </a:p>
          <a:p>
            <a:pPr marL="457200" indent="-457200" defTabSz="457200">
              <a:buFont typeface="Arial" panose="020B0604020202020204" pitchFamily="34" charset="0"/>
              <a:buChar char="•"/>
            </a:pPr>
            <a:r>
              <a:rPr lang="en-US" sz="2800" dirty="0">
                <a:latin typeface="Arial" panose="020B0604020202020204" pitchFamily="34" charset="0"/>
                <a:cs typeface="Arial" panose="020B0604020202020204" pitchFamily="34" charset="0"/>
              </a:rPr>
              <a:t>Assess the impact of the hate crime or incident on the community</a:t>
            </a:r>
          </a:p>
          <a:p>
            <a:pPr marL="457200" indent="-457200" defTabSz="457200">
              <a:buFont typeface="Arial" panose="020B0604020202020204" pitchFamily="34" charset="0"/>
              <a:buChar char="•"/>
            </a:pPr>
            <a:r>
              <a:rPr lang="en-US" sz="2800" dirty="0">
                <a:latin typeface="Arial" panose="020B0604020202020204" pitchFamily="34" charset="0"/>
                <a:cs typeface="Arial" panose="020B0604020202020204" pitchFamily="34" charset="0"/>
              </a:rPr>
              <a:t>Acknowledge the harm done</a:t>
            </a:r>
          </a:p>
          <a:p>
            <a:pPr marL="457200" indent="-457200" defTabSz="457200">
              <a:buFont typeface="Arial" panose="020B0604020202020204" pitchFamily="34" charset="0"/>
              <a:buChar char="•"/>
            </a:pPr>
            <a:r>
              <a:rPr lang="en-US" sz="2800" dirty="0">
                <a:latin typeface="Arial" panose="020B0604020202020204" pitchFamily="34" charset="0"/>
                <a:cs typeface="Arial" panose="020B0604020202020204" pitchFamily="34" charset="0"/>
              </a:rPr>
              <a:t>Continue to provide assistance to the victim, including protecting their privacy and that of their family as much as possible</a:t>
            </a:r>
          </a:p>
          <a:p>
            <a:pPr marL="457200" indent="-457200" defTabSz="457200">
              <a:buFont typeface="Arial" panose="020B0604020202020204" pitchFamily="34" charset="0"/>
              <a:buChar char="•"/>
            </a:pPr>
            <a:r>
              <a:rPr lang="en-US" sz="2800" dirty="0">
                <a:latin typeface="Arial" panose="020B0604020202020204" pitchFamily="34" charset="0"/>
                <a:cs typeface="Arial" panose="020B0604020202020204" pitchFamily="34" charset="0"/>
              </a:rPr>
              <a:t>Connect victims and targets to other experts and resources, where available</a:t>
            </a:r>
          </a:p>
          <a:p>
            <a:pPr marL="457200" indent="-457200" defTabSz="457200">
              <a:buFont typeface="Arial" panose="020B0604020202020204" pitchFamily="34" charset="0"/>
              <a:buChar char="•"/>
            </a:pPr>
            <a:r>
              <a:rPr lang="en-US" sz="2800" dirty="0">
                <a:latin typeface="Arial" panose="020B0604020202020204" pitchFamily="34" charset="0"/>
                <a:cs typeface="Arial" panose="020B0604020202020204" pitchFamily="34" charset="0"/>
              </a:rPr>
              <a:t>Work with the community after such crimes or incidents to help reduce fears, stem possible retaliation, prevent additional hate crimes or incidents, and encourage any other previously victimized individuals to step forward and report those crimes or incidents, especially if an upward trend has been identified</a:t>
            </a:r>
          </a:p>
          <a:p>
            <a:pPr marL="457200" indent="-457200" defTabSz="457200">
              <a:buFont typeface="Arial" panose="020B0604020202020204" pitchFamily="34" charset="0"/>
              <a:buChar char="•"/>
            </a:pPr>
            <a:r>
              <a:rPr lang="en-US" sz="2800" dirty="0">
                <a:latin typeface="Arial" panose="020B0604020202020204" pitchFamily="34" charset="0"/>
                <a:cs typeface="Arial" panose="020B0604020202020204" pitchFamily="34" charset="0"/>
              </a:rPr>
              <a:t>If appropriate, meet with neighborhood groups, residents in targeted communities, and other identified groups as soon as possible to address fears; explain the agency’s serious treatment of such incidents; reduce the potential for counter-violence and reprisals; and provide safety, security, and crime prevention information.</a:t>
            </a:r>
          </a:p>
          <a:p>
            <a:pPr marL="457200" indent="-457200" defTabSz="457200"/>
            <a:endParaRPr lang="en-US" sz="2800" dirty="0"/>
          </a:p>
        </p:txBody>
      </p:sp>
    </p:spTree>
    <p:custDataLst>
      <p:tags r:id="rId1"/>
    </p:custDataLst>
    <p:extLst>
      <p:ext uri="{BB962C8B-B14F-4D97-AF65-F5344CB8AC3E}">
        <p14:creationId xmlns:p14="http://schemas.microsoft.com/office/powerpoint/2010/main" val="4041812089"/>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77.xml><?xml version="1.0" encoding="utf-8"?>
<p:sld xmlns:a="http://schemas.openxmlformats.org/drawingml/2006/main" xmlns:r="http://schemas.openxmlformats.org/officeDocument/2006/relationships" xmlns:p="http://schemas.openxmlformats.org/presentationml/2006/main">
  <p:cSld>
    <p:bg>
      <p:bgPr>
        <a:solidFill>
          <a:srgbClr val="8F806E"/>
        </a:solidFill>
        <a:effectLst/>
      </p:bgPr>
    </p:bg>
    <p:spTree>
      <p:nvGrpSpPr>
        <p:cNvPr id="1" name="">
          <a:extLst>
            <a:ext uri="{FF2B5EF4-FFF2-40B4-BE49-F238E27FC236}">
              <a16:creationId xmlns:a16="http://schemas.microsoft.com/office/drawing/2014/main" id="{6E1CE476-BB30-DB75-521B-40389C02D8BB}"/>
            </a:ext>
          </a:extLst>
        </p:cNvPr>
        <p:cNvGrpSpPr/>
        <p:nvPr/>
      </p:nvGrpSpPr>
      <p:grpSpPr>
        <a:xfrm>
          <a:off x="0" y="0"/>
          <a:ext cx="0" cy="0"/>
          <a:chOff x="0" y="0"/>
          <a:chExt cx="0" cy="0"/>
        </a:xfrm>
      </p:grpSpPr>
      <p:pic>
        <p:nvPicPr>
          <p:cNvPr id="12" name="Picture 11">
            <a:extLst>
              <a:ext uri="{FF2B5EF4-FFF2-40B4-BE49-F238E27FC236}">
                <a16:creationId xmlns:a16="http://schemas.microsoft.com/office/drawing/2014/main" id="{27F28DDD-AA31-DDBE-B426-AB85E4B14B46}"/>
              </a:ext>
            </a:extLst>
          </p:cNvPr>
          <p:cNvPicPr>
            <a:picLocks noChangeAspect="1"/>
          </p:cNvPicPr>
          <p:nvPr/>
        </p:nvPicPr>
        <p:blipFill>
          <a:blip r:embed="rId4"/>
          <a:stretch>
            <a:fillRect/>
          </a:stretch>
        </p:blipFill>
        <p:spPr>
          <a:xfrm>
            <a:off x="10439400" y="4993184"/>
            <a:ext cx="7543800" cy="5027710"/>
          </a:xfrm>
          <a:prstGeom prst="rect">
            <a:avLst/>
          </a:prstGeom>
        </p:spPr>
      </p:pic>
      <p:sp>
        <p:nvSpPr>
          <p:cNvPr id="5" name="TextBox 5">
            <a:extLst>
              <a:ext uri="{FF2B5EF4-FFF2-40B4-BE49-F238E27FC236}">
                <a16:creationId xmlns:a16="http://schemas.microsoft.com/office/drawing/2014/main" id="{FD075A27-F826-993E-CA47-AC0CCAF483D0}"/>
              </a:ext>
            </a:extLst>
          </p:cNvPr>
          <p:cNvSpPr txBox="1"/>
          <p:nvPr/>
        </p:nvSpPr>
        <p:spPr>
          <a:xfrm>
            <a:off x="457200" y="-254627"/>
            <a:ext cx="17678400" cy="1525097"/>
          </a:xfrm>
          <a:prstGeom prst="rect">
            <a:avLst/>
          </a:prstGeom>
        </p:spPr>
        <p:txBody>
          <a:bodyPr wrap="square" lIns="0" tIns="0" rIns="0" bIns="0" rtlCol="0" anchor="t">
            <a:spAutoFit/>
          </a:bodyPr>
          <a:lstStyle/>
          <a:p>
            <a:pPr algn="l">
              <a:lnSpc>
                <a:spcPts val="14400"/>
              </a:lnSpc>
            </a:pPr>
            <a:r>
              <a:rPr lang="en-US" sz="4800" b="1" dirty="0">
                <a:solidFill>
                  <a:srgbClr val="FFFFFF"/>
                </a:solidFill>
                <a:latin typeface="Arial" panose="020B0604020202020204" pitchFamily="34" charset="0"/>
                <a:ea typeface="Montserrat Semi-Bold"/>
                <a:cs typeface="Arial" panose="020B0604020202020204" pitchFamily="34" charset="0"/>
                <a:sym typeface="Montserrat Semi-Bold"/>
              </a:rPr>
              <a:t>Community Relations and Crime Prevention continued</a:t>
            </a:r>
          </a:p>
        </p:txBody>
      </p:sp>
      <p:sp>
        <p:nvSpPr>
          <p:cNvPr id="7" name="TextBox 7">
            <a:extLst>
              <a:ext uri="{FF2B5EF4-FFF2-40B4-BE49-F238E27FC236}">
                <a16:creationId xmlns:a16="http://schemas.microsoft.com/office/drawing/2014/main" id="{B24CE3AE-2379-9EE7-6961-2C9AA8980B93}"/>
              </a:ext>
            </a:extLst>
          </p:cNvPr>
          <p:cNvSpPr txBox="1"/>
          <p:nvPr/>
        </p:nvSpPr>
        <p:spPr>
          <a:xfrm>
            <a:off x="838200" y="1485900"/>
            <a:ext cx="16078200" cy="3447098"/>
          </a:xfrm>
          <a:prstGeom prst="rect">
            <a:avLst/>
          </a:prstGeom>
        </p:spPr>
        <p:txBody>
          <a:bodyPr wrap="square" lIns="0" tIns="0" rIns="0" bIns="0" rtlCol="0" anchor="t">
            <a:spAutoFit/>
          </a:bodyPr>
          <a:lstStyle/>
          <a:p>
            <a:pPr marL="514350" marR="0" lvl="0" indent="-514350" algn="l" defTabSz="51435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800" b="0" i="0" u="none" strike="noStrike" kern="1200" cap="none" spc="0" normalizeH="0" baseline="0" noProof="0" dirty="0">
                <a:ln>
                  <a:noFill/>
                </a:ln>
                <a:solidFill>
                  <a:schemeClr val="bg1"/>
                </a:solidFill>
                <a:effectLst/>
                <a:uLnTx/>
                <a:uFillTx/>
                <a:latin typeface="Arial" panose="020B0604020202020204" pitchFamily="34" charset="0"/>
                <a:cs typeface="Arial" panose="020B0604020202020204" pitchFamily="34" charset="0"/>
              </a:rPr>
              <a:t>Engage the media as soon as possible as partners in restoring victimized communities through sensitive and accurate reporting, being mindful of victim privacy and security. Information regarding hate crimes or incidents should be prepared for the media in an accurate and timely manner. Requests for help from the community via the media and/or social media, should also be explored.</a:t>
            </a:r>
          </a:p>
          <a:p>
            <a:pPr marL="514350" marR="0" lvl="0" indent="-514350" algn="l" defTabSz="51435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800" b="0" i="0" u="none" strike="noStrike" kern="1200" cap="none" spc="0" normalizeH="0" baseline="0" noProof="0" dirty="0">
                <a:ln>
                  <a:noFill/>
                </a:ln>
                <a:solidFill>
                  <a:schemeClr val="bg1"/>
                </a:solidFill>
                <a:effectLst/>
                <a:uLnTx/>
                <a:uFillTx/>
                <a:latin typeface="Arial" panose="020B0604020202020204" pitchFamily="34" charset="0"/>
                <a:cs typeface="Arial" panose="020B0604020202020204" pitchFamily="34" charset="0"/>
              </a:rPr>
              <a:t>In the immediate aftermath of an alleged hate crime, ensure that comments from the department to the media or general public do not prematurely rule out improper bias motivation. Emphasize more generally that hate and discrimination have no place in your community.	</a:t>
            </a:r>
          </a:p>
        </p:txBody>
      </p:sp>
      <p:sp>
        <p:nvSpPr>
          <p:cNvPr id="3" name="TextBox 2">
            <a:extLst>
              <a:ext uri="{FF2B5EF4-FFF2-40B4-BE49-F238E27FC236}">
                <a16:creationId xmlns:a16="http://schemas.microsoft.com/office/drawing/2014/main" id="{D8F87088-7C7A-1481-89D4-FFDE0B5C702A}"/>
              </a:ext>
            </a:extLst>
          </p:cNvPr>
          <p:cNvSpPr txBox="1"/>
          <p:nvPr/>
        </p:nvSpPr>
        <p:spPr>
          <a:xfrm>
            <a:off x="762000" y="4857095"/>
            <a:ext cx="9448800" cy="4401205"/>
          </a:xfrm>
          <a:prstGeom prst="rect">
            <a:avLst/>
          </a:prstGeom>
          <a:noFill/>
        </p:spPr>
        <p:txBody>
          <a:bodyPr wrap="square">
            <a:spAutoFit/>
          </a:bodyPr>
          <a:lstStyle/>
          <a:p>
            <a:pPr marL="457200" lvl="0" indent="-457200" defTabSz="400050">
              <a:buFont typeface="Arial" panose="020B0604020202020204" pitchFamily="34" charset="0"/>
              <a:buChar char="•"/>
              <a:defRPr/>
            </a:pPr>
            <a:r>
              <a:rPr lang="en-US" sz="2800" dirty="0">
                <a:solidFill>
                  <a:schemeClr val="bg1"/>
                </a:solidFill>
                <a:latin typeface="Arial" panose="020B0604020202020204" pitchFamily="34" charset="0"/>
                <a:cs typeface="Arial" panose="020B0604020202020204" pitchFamily="34" charset="0"/>
              </a:rPr>
              <a:t>Conduct public meetings or forums designed to address the community-wide impact of hate crimes, hate incidents, and improper bias in general. </a:t>
            </a:r>
            <a:r>
              <a:rPr kumimoji="0" lang="en-US" sz="2800" b="0" i="0" u="none" strike="noStrike" kern="1200" cap="none" spc="0" normalizeH="0" baseline="0" noProof="0" dirty="0">
                <a:ln>
                  <a:noFill/>
                </a:ln>
                <a:solidFill>
                  <a:schemeClr val="bg1"/>
                </a:solidFill>
                <a:effectLst/>
                <a:uLnTx/>
                <a:uFillTx/>
                <a:latin typeface="Arial" panose="020B0604020202020204" pitchFamily="34" charset="0"/>
                <a:cs typeface="Arial" panose="020B0604020202020204" pitchFamily="34" charset="0"/>
              </a:rPr>
              <a:t>	</a:t>
            </a:r>
          </a:p>
          <a:p>
            <a:pPr marL="457200" marR="0" lvl="0" indent="-457200" algn="l" defTabSz="400050" rtl="0" eaLnBrk="1" fontAlgn="auto" latinLnBrk="0" hangingPunct="1">
              <a:spcBef>
                <a:spcPts val="0"/>
              </a:spcBef>
              <a:spcAft>
                <a:spcPts val="0"/>
              </a:spcAft>
              <a:buClrTx/>
              <a:buSzTx/>
              <a:buFont typeface="Arial" panose="020B0604020202020204" pitchFamily="34" charset="0"/>
              <a:buChar char="•"/>
              <a:tabLst/>
              <a:defRPr/>
            </a:pPr>
            <a:r>
              <a:rPr kumimoji="0" lang="en-US" sz="2800" b="0" i="0" u="none" strike="noStrike" kern="1200" cap="none" spc="0" normalizeH="0" baseline="0" noProof="0" dirty="0">
                <a:ln>
                  <a:noFill/>
                </a:ln>
                <a:solidFill>
                  <a:schemeClr val="bg1"/>
                </a:solidFill>
                <a:effectLst/>
                <a:uLnTx/>
                <a:uFillTx/>
                <a:latin typeface="Arial" panose="020B0604020202020204" pitchFamily="34" charset="0"/>
                <a:cs typeface="Arial" panose="020B0604020202020204" pitchFamily="34" charset="0"/>
              </a:rPr>
              <a:t>Establish liaisons with formal community-based organizations and leaders to mobilize resources that can be used to assist victims and prevent future hate incidents and crimes.</a:t>
            </a:r>
          </a:p>
          <a:p>
            <a:pPr marL="457200" marR="0" lvl="0" indent="-457200" algn="l" defTabSz="400050" rtl="0" eaLnBrk="1" fontAlgn="auto" latinLnBrk="0" hangingPunct="1">
              <a:spcBef>
                <a:spcPts val="0"/>
              </a:spcBef>
              <a:spcAft>
                <a:spcPts val="0"/>
              </a:spcAft>
              <a:buClrTx/>
              <a:buSzTx/>
              <a:buFont typeface="Arial" panose="020B0604020202020204" pitchFamily="34" charset="0"/>
              <a:buChar char="•"/>
              <a:tabLst/>
              <a:defRPr/>
            </a:pPr>
            <a:r>
              <a:rPr kumimoji="0" lang="en-US" sz="2800" b="0" i="0" u="none" strike="noStrike" kern="1200" cap="none" spc="0" normalizeH="0" baseline="0" noProof="0" dirty="0">
                <a:ln>
                  <a:noFill/>
                </a:ln>
                <a:solidFill>
                  <a:schemeClr val="bg1"/>
                </a:solidFill>
                <a:effectLst/>
                <a:uLnTx/>
                <a:uFillTx/>
                <a:latin typeface="Arial" panose="020B0604020202020204" pitchFamily="34" charset="0"/>
                <a:cs typeface="Arial" panose="020B0604020202020204" pitchFamily="34" charset="0"/>
              </a:rPr>
              <a:t>Expand, where appropriate, preventive programs such as hate, improper bias, and crime reduction seminars for school children.</a:t>
            </a:r>
          </a:p>
        </p:txBody>
      </p:sp>
    </p:spTree>
    <p:custDataLst>
      <p:tags r:id="rId1"/>
    </p:custDataLst>
    <p:extLst>
      <p:ext uri="{BB962C8B-B14F-4D97-AF65-F5344CB8AC3E}">
        <p14:creationId xmlns:p14="http://schemas.microsoft.com/office/powerpoint/2010/main" val="2787086639"/>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78.xml><?xml version="1.0" encoding="utf-8"?>
<p:sld xmlns:a="http://schemas.openxmlformats.org/drawingml/2006/main" xmlns:r="http://schemas.openxmlformats.org/officeDocument/2006/relationships" xmlns:p="http://schemas.openxmlformats.org/presentationml/2006/main">
  <p:cSld>
    <p:bg>
      <p:bgPr>
        <a:solidFill>
          <a:srgbClr val="314964"/>
        </a:solidFill>
        <a:effectLst/>
      </p:bgPr>
    </p:bg>
    <p:spTree>
      <p:nvGrpSpPr>
        <p:cNvPr id="1" name="">
          <a:extLst>
            <a:ext uri="{FF2B5EF4-FFF2-40B4-BE49-F238E27FC236}">
              <a16:creationId xmlns:a16="http://schemas.microsoft.com/office/drawing/2014/main" id="{0DC2C0F2-FD53-6F5E-45D3-CDD452790F3A}"/>
            </a:ext>
          </a:extLst>
        </p:cNvPr>
        <p:cNvGrpSpPr/>
        <p:nvPr/>
      </p:nvGrpSpPr>
      <p:grpSpPr>
        <a:xfrm>
          <a:off x="0" y="0"/>
          <a:ext cx="0" cy="0"/>
          <a:chOff x="0" y="0"/>
          <a:chExt cx="0" cy="0"/>
        </a:xfrm>
      </p:grpSpPr>
      <p:sp>
        <p:nvSpPr>
          <p:cNvPr id="7" name="TextBox 7">
            <a:extLst>
              <a:ext uri="{FF2B5EF4-FFF2-40B4-BE49-F238E27FC236}">
                <a16:creationId xmlns:a16="http://schemas.microsoft.com/office/drawing/2014/main" id="{CE22A2B2-237C-17CC-5584-1631DC769EFA}"/>
              </a:ext>
            </a:extLst>
          </p:cNvPr>
          <p:cNvSpPr txBox="1"/>
          <p:nvPr/>
        </p:nvSpPr>
        <p:spPr>
          <a:xfrm>
            <a:off x="879925" y="1556364"/>
            <a:ext cx="6359075" cy="3841052"/>
          </a:xfrm>
          <a:prstGeom prst="rect">
            <a:avLst/>
          </a:prstGeom>
        </p:spPr>
        <p:txBody>
          <a:bodyPr lIns="0" tIns="0" rIns="0" bIns="0" rtlCol="0" anchor="t">
            <a:spAutoFit/>
          </a:bodyPr>
          <a:lstStyle/>
          <a:p>
            <a:pPr marR="0" lvl="0" algn="l" defTabSz="914400" rtl="0" eaLnBrk="1" fontAlgn="auto" latinLnBrk="0" hangingPunct="1">
              <a:spcBef>
                <a:spcPct val="20000"/>
              </a:spcBef>
              <a:spcAft>
                <a:spcPts val="0"/>
              </a:spcAft>
              <a:buClrTx/>
              <a:buSzTx/>
              <a:tabLst/>
              <a:defRPr/>
            </a:pPr>
            <a:r>
              <a:rPr kumimoji="0" lang="en-US" sz="3200" b="0" i="0" u="none" strike="noStrike" kern="1200" cap="none" spc="0" normalizeH="0" baseline="0" noProof="0" dirty="0">
                <a:ln>
                  <a:noFill/>
                </a:ln>
                <a:solidFill>
                  <a:schemeClr val="bg1"/>
                </a:solidFill>
                <a:effectLst/>
                <a:uLnTx/>
                <a:uFillTx/>
                <a:latin typeface="Arial" panose="020B0604020202020204" pitchFamily="34" charset="0"/>
                <a:cs typeface="Arial" panose="020B0604020202020204" pitchFamily="34" charset="0"/>
              </a:rPr>
              <a:t>The news media wants a story -</a:t>
            </a:r>
          </a:p>
          <a:p>
            <a:pPr marL="741363" marR="0" lvl="1" indent="-284163" algn="l" defTabSz="914400" rtl="0" eaLnBrk="1" fontAlgn="auto" latinLnBrk="0" hangingPunct="1">
              <a:spcBef>
                <a:spcPct val="20000"/>
              </a:spcBef>
              <a:spcAft>
                <a:spcPts val="0"/>
              </a:spcAft>
              <a:buClrTx/>
              <a:buSzTx/>
              <a:buFont typeface="Arial" panose="020B0604020202020204" pitchFamily="34" charset="0"/>
              <a:buChar char="•"/>
              <a:tabLst/>
              <a:defRPr/>
            </a:pPr>
            <a:r>
              <a:rPr kumimoji="0" lang="en-US" sz="3200" b="0" i="0" u="none" strike="noStrike" kern="1200" cap="none" spc="0" normalizeH="0" baseline="0" noProof="0" dirty="0">
                <a:ln>
                  <a:noFill/>
                </a:ln>
                <a:solidFill>
                  <a:schemeClr val="bg1"/>
                </a:solidFill>
                <a:effectLst/>
                <a:uLnTx/>
                <a:uFillTx/>
                <a:latin typeface="Arial" panose="020B0604020202020204" pitchFamily="34" charset="0"/>
                <a:cs typeface="Arial" panose="020B0604020202020204" pitchFamily="34" charset="0"/>
              </a:rPr>
              <a:t>They will make one up if you don’t give them yours</a:t>
            </a:r>
          </a:p>
          <a:p>
            <a:pPr marL="741363" marR="0" lvl="1" indent="-284163" algn="l" defTabSz="914400" rtl="0" eaLnBrk="1" fontAlgn="auto" latinLnBrk="0" hangingPunct="1">
              <a:spcBef>
                <a:spcPct val="20000"/>
              </a:spcBef>
              <a:spcAft>
                <a:spcPts val="0"/>
              </a:spcAft>
              <a:buClrTx/>
              <a:buSzTx/>
              <a:buFont typeface="Arial" panose="020B0604020202020204" pitchFamily="34" charset="0"/>
              <a:buChar char="•"/>
              <a:tabLst/>
              <a:defRPr/>
            </a:pPr>
            <a:r>
              <a:rPr kumimoji="0" lang="en-US" sz="3200" b="1" i="0" u="none" strike="noStrike" kern="1200" cap="none" spc="0" normalizeH="0" baseline="0" noProof="0" dirty="0">
                <a:ln>
                  <a:noFill/>
                </a:ln>
                <a:solidFill>
                  <a:schemeClr val="accent6">
                    <a:lumMod val="75000"/>
                  </a:schemeClr>
                </a:solidFill>
                <a:effectLst/>
                <a:uLnTx/>
                <a:uFillTx/>
                <a:latin typeface="Arial" panose="020B0604020202020204" pitchFamily="34" charset="0"/>
                <a:cs typeface="Arial" panose="020B0604020202020204" pitchFamily="34" charset="0"/>
              </a:rPr>
              <a:t>Follow agency protocol</a:t>
            </a:r>
          </a:p>
          <a:p>
            <a:pPr marL="741363" marR="0" lvl="1" indent="-284163" algn="l" defTabSz="914400" rtl="0" eaLnBrk="1" fontAlgn="auto" latinLnBrk="0" hangingPunct="1">
              <a:spcBef>
                <a:spcPct val="20000"/>
              </a:spcBef>
              <a:spcAft>
                <a:spcPts val="0"/>
              </a:spcAft>
              <a:buClrTx/>
              <a:buSzTx/>
              <a:buFont typeface="Arial" panose="020B0604020202020204" pitchFamily="34" charset="0"/>
              <a:buChar char="•"/>
              <a:tabLst/>
              <a:defRPr/>
            </a:pPr>
            <a:r>
              <a:rPr kumimoji="0" lang="en-US" sz="3200" b="0" i="0" u="none" strike="noStrike" kern="1200" cap="none" spc="0" normalizeH="0" baseline="0" noProof="0" dirty="0">
                <a:ln>
                  <a:noFill/>
                </a:ln>
                <a:solidFill>
                  <a:schemeClr val="bg1"/>
                </a:solidFill>
                <a:effectLst/>
                <a:uLnTx/>
                <a:uFillTx/>
                <a:latin typeface="Arial" panose="020B0604020202020204" pitchFamily="34" charset="0"/>
                <a:cs typeface="Arial" panose="020B0604020202020204" pitchFamily="34" charset="0"/>
              </a:rPr>
              <a:t>Refer to the Chief or PIO</a:t>
            </a:r>
          </a:p>
          <a:p>
            <a:pPr marR="0" lvl="0" algn="l" defTabSz="914400" rtl="0" eaLnBrk="1" fontAlgn="auto" latinLnBrk="0" hangingPunct="1">
              <a:spcBef>
                <a:spcPct val="20000"/>
              </a:spcBef>
              <a:spcAft>
                <a:spcPts val="0"/>
              </a:spcAft>
              <a:buClrTx/>
              <a:buSzTx/>
              <a:tabLst/>
              <a:defRPr/>
            </a:pPr>
            <a:r>
              <a:rPr kumimoji="0" lang="en-US" sz="3200" b="0" i="0" u="none" strike="noStrike" kern="1200" cap="none" spc="0" normalizeH="0" baseline="0" noProof="0" dirty="0">
                <a:ln>
                  <a:noFill/>
                </a:ln>
                <a:solidFill>
                  <a:schemeClr val="bg1"/>
                </a:solidFill>
                <a:effectLst/>
                <a:uLnTx/>
                <a:uFillTx/>
                <a:latin typeface="Arial" panose="020B0604020202020204" pitchFamily="34" charset="0"/>
                <a:cs typeface="Arial" panose="020B0604020202020204" pitchFamily="34" charset="0"/>
              </a:rPr>
              <a:t>The media can serve as a catalyst to explosive riots.</a:t>
            </a:r>
          </a:p>
        </p:txBody>
      </p:sp>
      <p:sp>
        <p:nvSpPr>
          <p:cNvPr id="5" name="TextBox 5">
            <a:extLst>
              <a:ext uri="{FF2B5EF4-FFF2-40B4-BE49-F238E27FC236}">
                <a16:creationId xmlns:a16="http://schemas.microsoft.com/office/drawing/2014/main" id="{42C9E28C-3328-4E1F-E030-0F5A795A76A7}"/>
              </a:ext>
            </a:extLst>
          </p:cNvPr>
          <p:cNvSpPr txBox="1"/>
          <p:nvPr/>
        </p:nvSpPr>
        <p:spPr>
          <a:xfrm>
            <a:off x="304800" y="487957"/>
            <a:ext cx="17875016" cy="615553"/>
          </a:xfrm>
          <a:prstGeom prst="rect">
            <a:avLst/>
          </a:prstGeom>
        </p:spPr>
        <p:txBody>
          <a:bodyPr wrap="square" lIns="0" tIns="0" rIns="0" bIns="0" rtlCol="0" anchor="t">
            <a:spAutoFit/>
          </a:bodyPr>
          <a:lstStyle/>
          <a:p>
            <a:pPr algn="l"/>
            <a:r>
              <a:rPr lang="en-US" sz="4000" b="1" dirty="0">
                <a:solidFill>
                  <a:srgbClr val="FFFFFF"/>
                </a:solidFill>
                <a:latin typeface="Arial" panose="020B0604020202020204" pitchFamily="34" charset="0"/>
                <a:ea typeface="Montserrat Semi-Bold"/>
                <a:cs typeface="Arial" panose="020B0604020202020204" pitchFamily="34" charset="0"/>
                <a:sym typeface="Montserrat Semi-Bold"/>
              </a:rPr>
              <a:t>ROLE OF POLICE – Working with the News Media and Social Media   </a:t>
            </a:r>
          </a:p>
        </p:txBody>
      </p:sp>
      <p:pic>
        <p:nvPicPr>
          <p:cNvPr id="4" name="Picture 3">
            <a:extLst>
              <a:ext uri="{FF2B5EF4-FFF2-40B4-BE49-F238E27FC236}">
                <a16:creationId xmlns:a16="http://schemas.microsoft.com/office/drawing/2014/main" id="{3B817E67-B22C-C863-DDDC-474150B093E5}"/>
              </a:ext>
            </a:extLst>
          </p:cNvPr>
          <p:cNvPicPr>
            <a:picLocks noChangeAspect="1"/>
          </p:cNvPicPr>
          <p:nvPr/>
        </p:nvPicPr>
        <p:blipFill>
          <a:blip r:embed="rId4"/>
          <a:srcRect t="729" b="7952"/>
          <a:stretch>
            <a:fillRect/>
          </a:stretch>
        </p:blipFill>
        <p:spPr>
          <a:xfrm>
            <a:off x="13106400" y="1378267"/>
            <a:ext cx="4572000" cy="4175107"/>
          </a:xfrm>
          <a:prstGeom prst="rect">
            <a:avLst/>
          </a:prstGeom>
        </p:spPr>
      </p:pic>
      <p:grpSp>
        <p:nvGrpSpPr>
          <p:cNvPr id="20" name="Group 19">
            <a:extLst>
              <a:ext uri="{FF2B5EF4-FFF2-40B4-BE49-F238E27FC236}">
                <a16:creationId xmlns:a16="http://schemas.microsoft.com/office/drawing/2014/main" id="{83148E8B-0A96-B0E4-87B8-77245DE30A05}"/>
              </a:ext>
            </a:extLst>
          </p:cNvPr>
          <p:cNvGrpSpPr/>
          <p:nvPr/>
        </p:nvGrpSpPr>
        <p:grpSpPr>
          <a:xfrm>
            <a:off x="7570770" y="2184608"/>
            <a:ext cx="5147898" cy="3395606"/>
            <a:chOff x="3656174" y="3543300"/>
            <a:chExt cx="7280096" cy="4802026"/>
          </a:xfrm>
        </p:grpSpPr>
        <p:pic>
          <p:nvPicPr>
            <p:cNvPr id="2" name="Picture 1">
              <a:extLst>
                <a:ext uri="{FF2B5EF4-FFF2-40B4-BE49-F238E27FC236}">
                  <a16:creationId xmlns:a16="http://schemas.microsoft.com/office/drawing/2014/main" id="{9B573BB2-073A-2C7F-1964-FB5FC867CE81}"/>
                </a:ext>
              </a:extLst>
            </p:cNvPr>
            <p:cNvPicPr>
              <a:picLocks noChangeAspect="1"/>
            </p:cNvPicPr>
            <p:nvPr/>
          </p:nvPicPr>
          <p:blipFill>
            <a:blip r:embed="rId5"/>
            <a:stretch>
              <a:fillRect/>
            </a:stretch>
          </p:blipFill>
          <p:spPr>
            <a:xfrm>
              <a:off x="8534400" y="3543300"/>
              <a:ext cx="2381249" cy="2391880"/>
            </a:xfrm>
            <a:prstGeom prst="rect">
              <a:avLst/>
            </a:prstGeom>
          </p:spPr>
        </p:pic>
        <p:pic>
          <p:nvPicPr>
            <p:cNvPr id="6" name="Picture 5">
              <a:extLst>
                <a:ext uri="{FF2B5EF4-FFF2-40B4-BE49-F238E27FC236}">
                  <a16:creationId xmlns:a16="http://schemas.microsoft.com/office/drawing/2014/main" id="{D4687C38-CF44-3F34-914F-847FAEE18838}"/>
                </a:ext>
              </a:extLst>
            </p:cNvPr>
            <p:cNvPicPr>
              <a:picLocks noChangeAspect="1"/>
            </p:cNvPicPr>
            <p:nvPr/>
          </p:nvPicPr>
          <p:blipFill>
            <a:blip r:embed="rId6"/>
            <a:stretch>
              <a:fillRect/>
            </a:stretch>
          </p:blipFill>
          <p:spPr>
            <a:xfrm>
              <a:off x="6172200" y="5926120"/>
              <a:ext cx="2381250" cy="2381250"/>
            </a:xfrm>
            <a:prstGeom prst="rect">
              <a:avLst/>
            </a:prstGeom>
          </p:spPr>
        </p:pic>
        <p:pic>
          <p:nvPicPr>
            <p:cNvPr id="10" name="Picture 9">
              <a:extLst>
                <a:ext uri="{FF2B5EF4-FFF2-40B4-BE49-F238E27FC236}">
                  <a16:creationId xmlns:a16="http://schemas.microsoft.com/office/drawing/2014/main" id="{490FFD08-CB28-1862-4D3F-A0C4A96A33D5}"/>
                </a:ext>
              </a:extLst>
            </p:cNvPr>
            <p:cNvPicPr>
              <a:picLocks noChangeAspect="1"/>
            </p:cNvPicPr>
            <p:nvPr/>
          </p:nvPicPr>
          <p:blipFill>
            <a:blip r:embed="rId7"/>
            <a:stretch>
              <a:fillRect/>
            </a:stretch>
          </p:blipFill>
          <p:spPr>
            <a:xfrm>
              <a:off x="3656174" y="3543300"/>
              <a:ext cx="2516026" cy="2516026"/>
            </a:xfrm>
            <a:prstGeom prst="rect">
              <a:avLst/>
            </a:prstGeom>
          </p:spPr>
        </p:pic>
        <p:pic>
          <p:nvPicPr>
            <p:cNvPr id="8" name="Picture 7">
              <a:extLst>
                <a:ext uri="{FF2B5EF4-FFF2-40B4-BE49-F238E27FC236}">
                  <a16:creationId xmlns:a16="http://schemas.microsoft.com/office/drawing/2014/main" id="{D2F52346-8D1C-C1ED-A3B6-369E3643824F}"/>
                </a:ext>
              </a:extLst>
            </p:cNvPr>
            <p:cNvPicPr>
              <a:picLocks noChangeAspect="1"/>
            </p:cNvPicPr>
            <p:nvPr/>
          </p:nvPicPr>
          <p:blipFill>
            <a:blip r:embed="rId8"/>
            <a:stretch>
              <a:fillRect/>
            </a:stretch>
          </p:blipFill>
          <p:spPr>
            <a:xfrm>
              <a:off x="6172200" y="3543300"/>
              <a:ext cx="2381249" cy="2381249"/>
            </a:xfrm>
            <a:prstGeom prst="rect">
              <a:avLst/>
            </a:prstGeom>
          </p:spPr>
        </p:pic>
        <p:pic>
          <p:nvPicPr>
            <p:cNvPr id="18" name="Picture 17">
              <a:extLst>
                <a:ext uri="{FF2B5EF4-FFF2-40B4-BE49-F238E27FC236}">
                  <a16:creationId xmlns:a16="http://schemas.microsoft.com/office/drawing/2014/main" id="{DC7B5460-0945-3B5B-DF2C-4E38B6B45206}"/>
                </a:ext>
              </a:extLst>
            </p:cNvPr>
            <p:cNvPicPr>
              <a:picLocks noChangeAspect="1"/>
            </p:cNvPicPr>
            <p:nvPr/>
          </p:nvPicPr>
          <p:blipFill>
            <a:blip r:embed="rId9"/>
            <a:stretch>
              <a:fillRect/>
            </a:stretch>
          </p:blipFill>
          <p:spPr>
            <a:xfrm>
              <a:off x="3656174" y="5829300"/>
              <a:ext cx="2516026" cy="2516026"/>
            </a:xfrm>
            <a:prstGeom prst="rect">
              <a:avLst/>
            </a:prstGeom>
          </p:spPr>
        </p:pic>
        <p:pic>
          <p:nvPicPr>
            <p:cNvPr id="9" name="Picture 8">
              <a:extLst>
                <a:ext uri="{FF2B5EF4-FFF2-40B4-BE49-F238E27FC236}">
                  <a16:creationId xmlns:a16="http://schemas.microsoft.com/office/drawing/2014/main" id="{137722B3-E8BD-C16B-5B06-C90CCEE40515}"/>
                </a:ext>
              </a:extLst>
            </p:cNvPr>
            <p:cNvPicPr>
              <a:picLocks noChangeAspect="1"/>
            </p:cNvPicPr>
            <p:nvPr/>
          </p:nvPicPr>
          <p:blipFill>
            <a:blip r:embed="rId10"/>
            <a:stretch>
              <a:fillRect/>
            </a:stretch>
          </p:blipFill>
          <p:spPr>
            <a:xfrm>
              <a:off x="8534400" y="5905500"/>
              <a:ext cx="2401870" cy="2401870"/>
            </a:xfrm>
            <a:prstGeom prst="rect">
              <a:avLst/>
            </a:prstGeom>
          </p:spPr>
        </p:pic>
      </p:grpSp>
      <p:grpSp>
        <p:nvGrpSpPr>
          <p:cNvPr id="22" name="Group 21">
            <a:extLst>
              <a:ext uri="{FF2B5EF4-FFF2-40B4-BE49-F238E27FC236}">
                <a16:creationId xmlns:a16="http://schemas.microsoft.com/office/drawing/2014/main" id="{6807F362-1827-7CBE-8BD8-82815763FBC8}"/>
              </a:ext>
            </a:extLst>
          </p:cNvPr>
          <p:cNvGrpSpPr/>
          <p:nvPr/>
        </p:nvGrpSpPr>
        <p:grpSpPr>
          <a:xfrm>
            <a:off x="9525000" y="6025378"/>
            <a:ext cx="7391400" cy="3943350"/>
            <a:chOff x="6589441" y="3230762"/>
            <a:chExt cx="7391400" cy="3943350"/>
          </a:xfrm>
        </p:grpSpPr>
        <p:pic>
          <p:nvPicPr>
            <p:cNvPr id="19" name="Picture 18">
              <a:extLst>
                <a:ext uri="{FF2B5EF4-FFF2-40B4-BE49-F238E27FC236}">
                  <a16:creationId xmlns:a16="http://schemas.microsoft.com/office/drawing/2014/main" id="{86A208AF-7311-8224-6174-C0DB61C9B14D}"/>
                </a:ext>
              </a:extLst>
            </p:cNvPr>
            <p:cNvPicPr>
              <a:picLocks noChangeAspect="1"/>
            </p:cNvPicPr>
            <p:nvPr/>
          </p:nvPicPr>
          <p:blipFill>
            <a:blip r:embed="rId11"/>
            <a:srcRect l="4651" r="5117"/>
            <a:stretch>
              <a:fillRect/>
            </a:stretch>
          </p:blipFill>
          <p:spPr>
            <a:xfrm>
              <a:off x="6589441" y="3230762"/>
              <a:ext cx="7391400" cy="3943350"/>
            </a:xfrm>
            <a:prstGeom prst="rect">
              <a:avLst/>
            </a:prstGeom>
          </p:spPr>
        </p:pic>
        <p:sp>
          <p:nvSpPr>
            <p:cNvPr id="21" name="Rectangle 20">
              <a:extLst>
                <a:ext uri="{FF2B5EF4-FFF2-40B4-BE49-F238E27FC236}">
                  <a16:creationId xmlns:a16="http://schemas.microsoft.com/office/drawing/2014/main" id="{C5867EF6-262D-7BE3-E9A3-26C23AF4C6C5}"/>
                </a:ext>
              </a:extLst>
            </p:cNvPr>
            <p:cNvSpPr/>
            <p:nvPr/>
          </p:nvSpPr>
          <p:spPr>
            <a:xfrm>
              <a:off x="8153400" y="4076700"/>
              <a:ext cx="3657600" cy="53340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2" name="TextBox 11">
            <a:extLst>
              <a:ext uri="{FF2B5EF4-FFF2-40B4-BE49-F238E27FC236}">
                <a16:creationId xmlns:a16="http://schemas.microsoft.com/office/drawing/2014/main" id="{0355DCDD-CBC1-D407-65BB-A32135050344}"/>
              </a:ext>
            </a:extLst>
          </p:cNvPr>
          <p:cNvSpPr txBox="1"/>
          <p:nvPr/>
        </p:nvSpPr>
        <p:spPr>
          <a:xfrm>
            <a:off x="879925" y="5994380"/>
            <a:ext cx="9174480" cy="3785652"/>
          </a:xfrm>
          <a:prstGeom prst="rect">
            <a:avLst/>
          </a:prstGeom>
          <a:noFill/>
        </p:spPr>
        <p:txBody>
          <a:bodyPr wrap="square">
            <a:spAutoFit/>
          </a:bodyPr>
          <a:lstStyle/>
          <a:p>
            <a:pPr algn="l"/>
            <a:r>
              <a:rPr lang="en-US" sz="3200" b="0" i="0" u="none" strike="noStrike" baseline="0" dirty="0">
                <a:solidFill>
                  <a:schemeClr val="bg1"/>
                </a:solidFill>
                <a:latin typeface="Arial" panose="020B0604020202020204" pitchFamily="34" charset="0"/>
                <a:cs typeface="Arial" panose="020B0604020202020204" pitchFamily="34" charset="0"/>
              </a:rPr>
              <a:t>In the immediate aftermath of an alleged </a:t>
            </a:r>
          </a:p>
          <a:p>
            <a:pPr algn="l"/>
            <a:r>
              <a:rPr lang="en-US" sz="3200" b="0" i="0" u="none" strike="noStrike" baseline="0" dirty="0">
                <a:solidFill>
                  <a:schemeClr val="bg1"/>
                </a:solidFill>
                <a:latin typeface="Arial" panose="020B0604020202020204" pitchFamily="34" charset="0"/>
                <a:cs typeface="Arial" panose="020B0604020202020204" pitchFamily="34" charset="0"/>
              </a:rPr>
              <a:t>hate crime, ensure that comments from </a:t>
            </a:r>
          </a:p>
          <a:p>
            <a:pPr algn="l"/>
            <a:r>
              <a:rPr lang="en-US" sz="3200" b="0" i="0" u="none" strike="noStrike" baseline="0" dirty="0">
                <a:solidFill>
                  <a:schemeClr val="bg1"/>
                </a:solidFill>
                <a:latin typeface="Arial" panose="020B0604020202020204" pitchFamily="34" charset="0"/>
                <a:cs typeface="Arial" panose="020B0604020202020204" pitchFamily="34" charset="0"/>
              </a:rPr>
              <a:t>the department to the media or public do </a:t>
            </a:r>
          </a:p>
          <a:p>
            <a:pPr algn="l"/>
            <a:r>
              <a:rPr lang="en-US" sz="3200" b="0" i="0" u="none" strike="noStrike" baseline="0" dirty="0">
                <a:solidFill>
                  <a:schemeClr val="bg1"/>
                </a:solidFill>
                <a:latin typeface="Arial" panose="020B0604020202020204" pitchFamily="34" charset="0"/>
                <a:cs typeface="Arial" panose="020B0604020202020204" pitchFamily="34" charset="0"/>
              </a:rPr>
              <a:t>not rule out bias motivation. </a:t>
            </a:r>
            <a:r>
              <a:rPr lang="en-US" sz="3600" b="1" i="0" u="none" strike="noStrike" baseline="0" dirty="0">
                <a:solidFill>
                  <a:schemeClr val="bg1"/>
                </a:solidFill>
                <a:latin typeface="Arial" panose="020B0604020202020204" pitchFamily="34" charset="0"/>
                <a:cs typeface="Arial" panose="020B0604020202020204" pitchFamily="34" charset="0"/>
              </a:rPr>
              <a:t>Emphasize </a:t>
            </a:r>
          </a:p>
          <a:p>
            <a:pPr algn="l"/>
            <a:r>
              <a:rPr lang="en-US" sz="3600" b="1" i="0" u="none" strike="noStrike" baseline="0" dirty="0">
                <a:solidFill>
                  <a:schemeClr val="bg1"/>
                </a:solidFill>
                <a:latin typeface="Arial" panose="020B0604020202020204" pitchFamily="34" charset="0"/>
                <a:cs typeface="Arial" panose="020B0604020202020204" pitchFamily="34" charset="0"/>
              </a:rPr>
              <a:t>more generally that hate and discrimination have no place in the community.</a:t>
            </a:r>
            <a:endParaRPr lang="en-US" sz="3600" b="1" dirty="0">
              <a:solidFill>
                <a:schemeClr val="bg1"/>
              </a:solidFill>
              <a:latin typeface="Arial" panose="020B0604020202020204" pitchFamily="34" charset="0"/>
              <a:cs typeface="Arial" panose="020B0604020202020204" pitchFamily="34" charset="0"/>
            </a:endParaRPr>
          </a:p>
        </p:txBody>
      </p:sp>
    </p:spTree>
    <p:custDataLst>
      <p:tags r:id="rId1"/>
    </p:custDataLst>
    <p:extLst>
      <p:ext uri="{BB962C8B-B14F-4D97-AF65-F5344CB8AC3E}">
        <p14:creationId xmlns:p14="http://schemas.microsoft.com/office/powerpoint/2010/main" val="1492600974"/>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79.xml><?xml version="1.0" encoding="utf-8"?>
<p:sld xmlns:a="http://schemas.openxmlformats.org/drawingml/2006/main" xmlns:r="http://schemas.openxmlformats.org/officeDocument/2006/relationships" xmlns:p="http://schemas.openxmlformats.org/presentationml/2006/main">
  <p:cSld>
    <p:bg>
      <p:bgPr>
        <a:solidFill>
          <a:srgbClr val="EAE3D6"/>
        </a:solidFill>
        <a:effectLst/>
      </p:bgPr>
    </p:bg>
    <p:spTree>
      <p:nvGrpSpPr>
        <p:cNvPr id="1" name="">
          <a:extLst>
            <a:ext uri="{FF2B5EF4-FFF2-40B4-BE49-F238E27FC236}">
              <a16:creationId xmlns:a16="http://schemas.microsoft.com/office/drawing/2014/main" id="{64ADBF65-8863-7870-D7FE-BAF2DB004AFA}"/>
            </a:ext>
          </a:extLst>
        </p:cNvPr>
        <p:cNvGrpSpPr/>
        <p:nvPr/>
      </p:nvGrpSpPr>
      <p:grpSpPr>
        <a:xfrm>
          <a:off x="0" y="0"/>
          <a:ext cx="0" cy="0"/>
          <a:chOff x="0" y="0"/>
          <a:chExt cx="0" cy="0"/>
        </a:xfrm>
      </p:grpSpPr>
      <p:sp>
        <p:nvSpPr>
          <p:cNvPr id="3" name="TextBox 3">
            <a:extLst>
              <a:ext uri="{FF2B5EF4-FFF2-40B4-BE49-F238E27FC236}">
                <a16:creationId xmlns:a16="http://schemas.microsoft.com/office/drawing/2014/main" id="{A4CB66F1-2786-91AB-59AC-622E357AF1B0}"/>
              </a:ext>
            </a:extLst>
          </p:cNvPr>
          <p:cNvSpPr txBox="1"/>
          <p:nvPr/>
        </p:nvSpPr>
        <p:spPr>
          <a:xfrm>
            <a:off x="1028700" y="342900"/>
            <a:ext cx="16230600" cy="1027461"/>
          </a:xfrm>
          <a:prstGeom prst="rect">
            <a:avLst/>
          </a:prstGeom>
        </p:spPr>
        <p:txBody>
          <a:bodyPr lIns="0" tIns="0" rIns="0" bIns="0" rtlCol="0" anchor="t">
            <a:spAutoFit/>
          </a:bodyPr>
          <a:lstStyle/>
          <a:p>
            <a:pPr>
              <a:lnSpc>
                <a:spcPts val="8640"/>
              </a:lnSpc>
            </a:pPr>
            <a:r>
              <a:rPr lang="en-US" sz="6000" b="1" dirty="0">
                <a:latin typeface="Arial" panose="020B0604020202020204" pitchFamily="34" charset="0"/>
                <a:cs typeface="Arial" panose="020B0604020202020204" pitchFamily="34" charset="0"/>
              </a:rPr>
              <a:t>ROLE OF POLICE- Working with the Courts</a:t>
            </a:r>
            <a:endParaRPr lang="en-US" sz="6000" dirty="0">
              <a:latin typeface="Arial" panose="020B0604020202020204" pitchFamily="34" charset="0"/>
              <a:ea typeface="Montserrat Semi-Bold"/>
              <a:cs typeface="Arial" panose="020B0604020202020204" pitchFamily="34" charset="0"/>
              <a:sym typeface="Montserrat Semi-Bold"/>
            </a:endParaRPr>
          </a:p>
        </p:txBody>
      </p:sp>
      <p:sp>
        <p:nvSpPr>
          <p:cNvPr id="16" name="TextBox 15">
            <a:extLst>
              <a:ext uri="{FF2B5EF4-FFF2-40B4-BE49-F238E27FC236}">
                <a16:creationId xmlns:a16="http://schemas.microsoft.com/office/drawing/2014/main" id="{27B1458E-170D-8BE5-6C7E-6CE3100C195C}"/>
              </a:ext>
            </a:extLst>
          </p:cNvPr>
          <p:cNvSpPr txBox="1"/>
          <p:nvPr/>
        </p:nvSpPr>
        <p:spPr>
          <a:xfrm>
            <a:off x="972166" y="1290191"/>
            <a:ext cx="8895733" cy="8463855"/>
          </a:xfrm>
          <a:prstGeom prst="rect">
            <a:avLst/>
          </a:prstGeom>
          <a:noFill/>
        </p:spPr>
        <p:txBody>
          <a:bodyPr wrap="square">
            <a:spAutoFit/>
          </a:bodyPr>
          <a:lstStyle/>
          <a:p>
            <a:r>
              <a:rPr lang="en-US" sz="3200" dirty="0">
                <a:latin typeface="Arial" panose="020B0604020202020204" pitchFamily="34" charset="0"/>
                <a:cs typeface="Arial" panose="020B0604020202020204" pitchFamily="34" charset="0"/>
              </a:rPr>
              <a:t>Law enforcement officers and prosecutors must function as a tight-knit team to successfully navigate the complex legal and practical considerations during the investigation and prosecution of a hate crime case. Prosecutors should be fully informed of an ongoing hate crime investigation and, where appropriate, provide helpful insight on investigative techniques for the case. </a:t>
            </a:r>
          </a:p>
          <a:p>
            <a:endParaRPr kumimoji="0" lang="en-US" sz="3200" b="0" i="0" u="none" strike="noStrike" kern="1200" cap="none" spc="0" normalizeH="0" baseline="0" noProof="0" dirty="0">
              <a:ln>
                <a:noFill/>
              </a:ln>
              <a:effectLst/>
              <a:uLnTx/>
              <a:uFillTx/>
              <a:latin typeface="Arial" panose="020B0604020202020204" pitchFamily="34" charset="0"/>
              <a:cs typeface="Arial" panose="020B0604020202020204" pitchFamily="34" charset="0"/>
            </a:endParaRPr>
          </a:p>
          <a:p>
            <a:r>
              <a:rPr lang="en-US" sz="3200" dirty="0">
                <a:latin typeface="Arial" panose="020B0604020202020204" pitchFamily="34" charset="0"/>
                <a:cs typeface="Arial" panose="020B0604020202020204" pitchFamily="34" charset="0"/>
              </a:rPr>
              <a:t>Prosecutors can also provide regular and updated training for their law enforcement counterparts to ensure that officers are aware of their jurisdiction’s hate crime statutes. In turn, officers can share helpful information for communicating with witnesses or victims who often provide key facts and details during a trial.</a:t>
            </a:r>
            <a:endParaRPr kumimoji="0" lang="en-US" sz="3200" b="0" i="0" u="none" strike="noStrike" kern="1200" cap="none" spc="0" normalizeH="0" baseline="0" noProof="0" dirty="0">
              <a:ln>
                <a:noFill/>
              </a:ln>
              <a:effectLst/>
              <a:uLnTx/>
              <a:uFillTx/>
              <a:latin typeface="Arial" panose="020B0604020202020204" pitchFamily="34" charset="0"/>
              <a:cs typeface="Arial" panose="020B0604020202020204" pitchFamily="34" charset="0"/>
            </a:endParaRPr>
          </a:p>
        </p:txBody>
      </p:sp>
      <p:pic>
        <p:nvPicPr>
          <p:cNvPr id="2" name="Picture 1">
            <a:extLst>
              <a:ext uri="{FF2B5EF4-FFF2-40B4-BE49-F238E27FC236}">
                <a16:creationId xmlns:a16="http://schemas.microsoft.com/office/drawing/2014/main" id="{378A66F1-B888-1A6F-C2A2-09413D284462}"/>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10210800" y="5768340"/>
            <a:ext cx="6096000" cy="4175760"/>
          </a:xfrm>
          <a:prstGeom prst="rect">
            <a:avLst/>
          </a:prstGeom>
        </p:spPr>
      </p:pic>
      <p:pic>
        <p:nvPicPr>
          <p:cNvPr id="18" name="Picture 17">
            <a:extLst>
              <a:ext uri="{FF2B5EF4-FFF2-40B4-BE49-F238E27FC236}">
                <a16:creationId xmlns:a16="http://schemas.microsoft.com/office/drawing/2014/main" id="{2948B741-F8ED-0E32-5DE8-42918C968644}"/>
              </a:ext>
            </a:extLst>
          </p:cNvPr>
          <p:cNvPicPr>
            <a:picLocks noChangeAspect="1"/>
          </p:cNvPicPr>
          <p:nvPr/>
        </p:nvPicPr>
        <p:blipFill>
          <a:blip r:embed="rId5">
            <a:extLst>
              <a:ext uri="{28A0092B-C50C-407E-A947-70E740481C1C}">
                <a14:useLocalDpi xmlns:a14="http://schemas.microsoft.com/office/drawing/2010/main" val="0"/>
              </a:ext>
            </a:extLst>
          </a:blip>
          <a:srcRect l="10727" r="4252"/>
          <a:stretch>
            <a:fillRect/>
          </a:stretch>
        </p:blipFill>
        <p:spPr>
          <a:xfrm>
            <a:off x="11506200" y="1333500"/>
            <a:ext cx="6096000" cy="4036694"/>
          </a:xfrm>
          <a:prstGeom prst="rect">
            <a:avLst/>
          </a:prstGeom>
        </p:spPr>
      </p:pic>
    </p:spTree>
    <p:custDataLst>
      <p:tags r:id="rId1"/>
    </p:custDataLst>
    <p:extLst>
      <p:ext uri="{BB962C8B-B14F-4D97-AF65-F5344CB8AC3E}">
        <p14:creationId xmlns:p14="http://schemas.microsoft.com/office/powerpoint/2010/main" val="2926016395"/>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80.xml><?xml version="1.0" encoding="utf-8"?>
<p:sld xmlns:a="http://schemas.openxmlformats.org/drawingml/2006/main" xmlns:r="http://schemas.openxmlformats.org/officeDocument/2006/relationships" xmlns:p="http://schemas.openxmlformats.org/presentationml/2006/main">
  <p:cSld>
    <p:bg>
      <p:bgPr>
        <a:solidFill>
          <a:srgbClr val="EAE3D6"/>
        </a:solidFill>
        <a:effectLst/>
      </p:bgPr>
    </p:bg>
    <p:spTree>
      <p:nvGrpSpPr>
        <p:cNvPr id="1" name="">
          <a:extLst>
            <a:ext uri="{FF2B5EF4-FFF2-40B4-BE49-F238E27FC236}">
              <a16:creationId xmlns:a16="http://schemas.microsoft.com/office/drawing/2014/main" id="{A4FB245E-C572-9CE1-3002-A15EC49439CA}"/>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B6D06A9B-94CD-43D6-2350-732FEC1B1B99}"/>
              </a:ext>
            </a:extLst>
          </p:cNvPr>
          <p:cNvSpPr txBox="1"/>
          <p:nvPr/>
        </p:nvSpPr>
        <p:spPr>
          <a:xfrm>
            <a:off x="1600200" y="266700"/>
            <a:ext cx="15087600" cy="9325630"/>
          </a:xfrm>
          <a:prstGeom prst="rect">
            <a:avLst/>
          </a:prstGeom>
          <a:noFill/>
        </p:spPr>
        <p:txBody>
          <a:bodyPr wrap="square">
            <a:spAutoFit/>
          </a:bodyPr>
          <a:lstStyle/>
          <a:p>
            <a:r>
              <a:rPr lang="en-US" sz="6000" b="1" dirty="0">
                <a:latin typeface="Arial" panose="020B0604020202020204" pitchFamily="34" charset="0"/>
                <a:cs typeface="Arial" panose="020B0604020202020204" pitchFamily="34" charset="0"/>
              </a:rPr>
              <a:t>Overall Hate Incident and Hate Crime Data Collection and Reporting</a:t>
            </a:r>
          </a:p>
          <a:p>
            <a:endParaRPr lang="en-US" sz="3200" dirty="0"/>
          </a:p>
          <a:p>
            <a:r>
              <a:rPr lang="en-US" sz="3200" dirty="0">
                <a:latin typeface="Arial" panose="020B0604020202020204" pitchFamily="34" charset="0"/>
                <a:cs typeface="Arial" panose="020B0604020202020204" pitchFamily="34" charset="0"/>
              </a:rPr>
              <a:t>Agencies should do the following:</a:t>
            </a:r>
          </a:p>
          <a:p>
            <a:endParaRPr lang="en-US" sz="3200" dirty="0">
              <a:latin typeface="Arial" panose="020B0604020202020204" pitchFamily="34" charset="0"/>
              <a:cs typeface="Arial" panose="020B0604020202020204" pitchFamily="34" charset="0"/>
            </a:endParaRPr>
          </a:p>
          <a:p>
            <a:pPr marL="514350" indent="-514350">
              <a:buFont typeface="+mj-lt"/>
              <a:buAutoNum type="arabicPeriod"/>
            </a:pPr>
            <a:r>
              <a:rPr lang="en-US" sz="3200" dirty="0">
                <a:latin typeface="Arial" panose="020B0604020202020204" pitchFamily="34" charset="0"/>
                <a:cs typeface="Arial" panose="020B0604020202020204" pitchFamily="34" charset="0"/>
              </a:rPr>
              <a:t>Collect and track hate incident data.</a:t>
            </a:r>
            <a:endParaRPr lang="en-US" sz="1200" dirty="0">
              <a:latin typeface="Arial" panose="020B0604020202020204" pitchFamily="34" charset="0"/>
              <a:cs typeface="Arial" panose="020B0604020202020204" pitchFamily="34" charset="0"/>
            </a:endParaRPr>
          </a:p>
          <a:p>
            <a:pPr marL="514350" indent="-514350">
              <a:buFont typeface="+mj-lt"/>
              <a:buAutoNum type="arabicPeriod"/>
            </a:pPr>
            <a:endParaRPr lang="en-US" sz="3200" dirty="0">
              <a:latin typeface="Arial" panose="020B0604020202020204" pitchFamily="34" charset="0"/>
              <a:cs typeface="Arial" panose="020B0604020202020204" pitchFamily="34" charset="0"/>
            </a:endParaRPr>
          </a:p>
          <a:p>
            <a:pPr marL="514350" indent="-514350">
              <a:buFont typeface="+mj-lt"/>
              <a:buAutoNum type="arabicPeriod"/>
            </a:pPr>
            <a:r>
              <a:rPr lang="en-US" sz="3200" dirty="0">
                <a:latin typeface="Arial" panose="020B0604020202020204" pitchFamily="34" charset="0"/>
                <a:cs typeface="Arial" panose="020B0604020202020204" pitchFamily="34" charset="0"/>
              </a:rPr>
              <a:t>Maintain data and submit a monthly report on all hate crime occurrences (including digital or technology-based hate incidents) to the appropriate crime analysis center or central repository. </a:t>
            </a:r>
            <a:endParaRPr lang="en-US" sz="1200" dirty="0">
              <a:latin typeface="Arial" panose="020B0604020202020204" pitchFamily="34" charset="0"/>
              <a:cs typeface="Arial" panose="020B0604020202020204" pitchFamily="34" charset="0"/>
            </a:endParaRPr>
          </a:p>
          <a:p>
            <a:pPr marL="514350" indent="-514350">
              <a:buFont typeface="+mj-lt"/>
              <a:buAutoNum type="arabicPeriod"/>
            </a:pPr>
            <a:endParaRPr lang="en-US" sz="3200" dirty="0">
              <a:latin typeface="Arial" panose="020B0604020202020204" pitchFamily="34" charset="0"/>
              <a:cs typeface="Arial" panose="020B0604020202020204" pitchFamily="34" charset="0"/>
            </a:endParaRPr>
          </a:p>
          <a:p>
            <a:pPr marL="514350" indent="-514350">
              <a:buFont typeface="+mj-lt"/>
              <a:buAutoNum type="arabicPeriod"/>
            </a:pPr>
            <a:r>
              <a:rPr lang="en-US" sz="3200" dirty="0">
                <a:latin typeface="Arial" panose="020B0604020202020204" pitchFamily="34" charset="0"/>
                <a:cs typeface="Arial" panose="020B0604020202020204" pitchFamily="34" charset="0"/>
              </a:rPr>
              <a:t>In the U.S., this includes a monthly report to the FBI or other federal repository on all hate crime occurrences, in accordance with guidelines established pursuant to the federal Hate Crime Statistics Act.</a:t>
            </a:r>
          </a:p>
          <a:p>
            <a:pPr marL="514350" indent="-514350">
              <a:buFont typeface="+mj-lt"/>
              <a:buAutoNum type="arabicPeriod"/>
            </a:pPr>
            <a:endParaRPr lang="en-US" sz="3200" dirty="0">
              <a:latin typeface="Arial" panose="020B0604020202020204" pitchFamily="34" charset="0"/>
              <a:cs typeface="Arial" panose="020B0604020202020204" pitchFamily="34" charset="0"/>
            </a:endParaRPr>
          </a:p>
          <a:p>
            <a:pPr marL="514350" indent="-514350">
              <a:buFont typeface="+mj-lt"/>
              <a:buAutoNum type="arabicPeriod"/>
            </a:pPr>
            <a:r>
              <a:rPr lang="en-US" sz="3200" dirty="0">
                <a:latin typeface="Arial" panose="020B0604020202020204" pitchFamily="34" charset="0"/>
                <a:cs typeface="Arial" panose="020B0604020202020204" pitchFamily="34" charset="0"/>
              </a:rPr>
              <a:t>Share reports internally to inform agency employees of trending patterns in hate crimes and hate incidents.</a:t>
            </a:r>
          </a:p>
        </p:txBody>
      </p:sp>
    </p:spTree>
    <p:custDataLst>
      <p:tags r:id="rId1"/>
    </p:custDataLst>
    <p:extLst>
      <p:ext uri="{BB962C8B-B14F-4D97-AF65-F5344CB8AC3E}">
        <p14:creationId xmlns:p14="http://schemas.microsoft.com/office/powerpoint/2010/main" val="768213415"/>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81.xml><?xml version="1.0" encoding="utf-8"?>
<p:sld xmlns:a="http://schemas.openxmlformats.org/drawingml/2006/main" xmlns:r="http://schemas.openxmlformats.org/officeDocument/2006/relationships" xmlns:p="http://schemas.openxmlformats.org/presentationml/2006/main">
  <p:cSld>
    <p:bg>
      <p:bgPr>
        <a:solidFill>
          <a:srgbClr val="8F806E"/>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34B791E-3BD3-7035-823E-0D0B2FDF34D0}"/>
              </a:ext>
            </a:extLst>
          </p:cNvPr>
          <p:cNvSpPr txBox="1"/>
          <p:nvPr/>
        </p:nvSpPr>
        <p:spPr>
          <a:xfrm>
            <a:off x="1676400" y="266700"/>
            <a:ext cx="14249400" cy="9140964"/>
          </a:xfrm>
          <a:prstGeom prst="rect">
            <a:avLst/>
          </a:prstGeom>
          <a:noFill/>
        </p:spPr>
        <p:txBody>
          <a:bodyPr wrap="square">
            <a:spAutoFit/>
          </a:bodyPr>
          <a:lstStyle/>
          <a:p>
            <a:r>
              <a:rPr lang="en-US" sz="5400" b="1" dirty="0">
                <a:solidFill>
                  <a:schemeClr val="bg1"/>
                </a:solidFill>
                <a:latin typeface="Arial" panose="020B0604020202020204" pitchFamily="34" charset="0"/>
                <a:cs typeface="Arial" panose="020B0604020202020204" pitchFamily="34" charset="0"/>
              </a:rPr>
              <a:t>Overall Hate Incident and Hate Crime Data Collection and Reporting continued</a:t>
            </a:r>
          </a:p>
          <a:p>
            <a:endParaRPr lang="en-US" sz="3200" dirty="0">
              <a:solidFill>
                <a:schemeClr val="bg1"/>
              </a:solidFill>
            </a:endParaRPr>
          </a:p>
          <a:p>
            <a:r>
              <a:rPr lang="en-US" sz="3200" dirty="0">
                <a:solidFill>
                  <a:schemeClr val="bg1"/>
                </a:solidFill>
                <a:latin typeface="Arial" panose="020B0604020202020204" pitchFamily="34" charset="0"/>
                <a:cs typeface="Arial" panose="020B0604020202020204" pitchFamily="34" charset="0"/>
              </a:rPr>
              <a:t>Agencies should do the following:</a:t>
            </a:r>
          </a:p>
          <a:p>
            <a:endParaRPr lang="en-US" sz="3200" dirty="0">
              <a:solidFill>
                <a:schemeClr val="bg1"/>
              </a:solidFill>
              <a:latin typeface="Arial" panose="020B0604020202020204" pitchFamily="34" charset="0"/>
              <a:cs typeface="Arial" panose="020B0604020202020204" pitchFamily="34" charset="0"/>
            </a:endParaRPr>
          </a:p>
          <a:p>
            <a:pPr marL="514350" indent="-514350">
              <a:buFont typeface="+mj-lt"/>
              <a:buAutoNum type="arabicPeriod" startAt="5"/>
            </a:pPr>
            <a:r>
              <a:rPr lang="en-US" sz="3200" dirty="0">
                <a:solidFill>
                  <a:schemeClr val="bg1"/>
                </a:solidFill>
                <a:latin typeface="Arial" panose="020B0604020202020204" pitchFamily="34" charset="0"/>
                <a:cs typeface="Arial" panose="020B0604020202020204" pitchFamily="34" charset="0"/>
              </a:rPr>
              <a:t>Make information, records, and statistics collected available to any appropriate agency and to the public, including in open data released on other crimes, subject to all confidentiality requirements otherwise imposed by law. Data may include hate incident and hate crime data and may pertain to physical or digital/technology-based hate crimes.</a:t>
            </a:r>
            <a:endParaRPr lang="en-US" sz="1200" dirty="0">
              <a:solidFill>
                <a:schemeClr val="bg1"/>
              </a:solidFill>
              <a:latin typeface="Arial" panose="020B0604020202020204" pitchFamily="34" charset="0"/>
              <a:cs typeface="Arial" panose="020B0604020202020204" pitchFamily="34" charset="0"/>
            </a:endParaRPr>
          </a:p>
          <a:p>
            <a:pPr marL="514350" indent="-514350">
              <a:buFont typeface="+mj-lt"/>
              <a:buAutoNum type="arabicPeriod" startAt="5"/>
            </a:pPr>
            <a:endParaRPr lang="en-US" sz="3200" dirty="0">
              <a:solidFill>
                <a:schemeClr val="bg1"/>
              </a:solidFill>
              <a:latin typeface="Arial" panose="020B0604020202020204" pitchFamily="34" charset="0"/>
              <a:cs typeface="Arial" panose="020B0604020202020204" pitchFamily="34" charset="0"/>
            </a:endParaRPr>
          </a:p>
          <a:p>
            <a:pPr marL="514350" indent="-514350">
              <a:buFont typeface="+mj-lt"/>
              <a:buAutoNum type="arabicPeriod" startAt="5"/>
            </a:pPr>
            <a:r>
              <a:rPr lang="en-US" sz="3200" dirty="0">
                <a:solidFill>
                  <a:schemeClr val="bg1"/>
                </a:solidFill>
                <a:latin typeface="Arial" panose="020B0604020202020204" pitchFamily="34" charset="0"/>
                <a:cs typeface="Arial" panose="020B0604020202020204" pitchFamily="34" charset="0"/>
              </a:rPr>
              <a:t>Ensure data is analyzed for trends and risk assessment.</a:t>
            </a:r>
            <a:endParaRPr lang="en-US" sz="1200" dirty="0">
              <a:solidFill>
                <a:schemeClr val="bg1"/>
              </a:solidFill>
              <a:latin typeface="Arial" panose="020B0604020202020204" pitchFamily="34" charset="0"/>
              <a:cs typeface="Arial" panose="020B0604020202020204" pitchFamily="34" charset="0"/>
            </a:endParaRPr>
          </a:p>
          <a:p>
            <a:pPr marL="514350" indent="-514350">
              <a:buFont typeface="+mj-lt"/>
              <a:buAutoNum type="arabicPeriod" startAt="5"/>
            </a:pPr>
            <a:endParaRPr lang="en-US" sz="3200" dirty="0">
              <a:solidFill>
                <a:schemeClr val="bg1"/>
              </a:solidFill>
              <a:latin typeface="Arial" panose="020B0604020202020204" pitchFamily="34" charset="0"/>
              <a:cs typeface="Arial" panose="020B0604020202020204" pitchFamily="34" charset="0"/>
            </a:endParaRPr>
          </a:p>
          <a:p>
            <a:pPr marL="514350" indent="-514350">
              <a:buFont typeface="+mj-lt"/>
              <a:buAutoNum type="arabicPeriod" startAt="5"/>
            </a:pPr>
            <a:r>
              <a:rPr lang="en-US" sz="3200" dirty="0">
                <a:solidFill>
                  <a:schemeClr val="bg1"/>
                </a:solidFill>
                <a:latin typeface="Arial" panose="020B0604020202020204" pitchFamily="34" charset="0"/>
                <a:cs typeface="Arial" panose="020B0604020202020204" pitchFamily="34" charset="0"/>
              </a:rPr>
              <a:t>Develop a tracking mechanism or add to an existing records management system (RMS) a function which allows personnel to indicate whether or not there is evidence that suggests the existence of a hate crime or incident prior to submitting documentation and as part of the review process.</a:t>
            </a:r>
          </a:p>
        </p:txBody>
      </p:sp>
    </p:spTree>
    <p:custDataLst>
      <p:tags r:id="rId1"/>
    </p:custDataLst>
    <p:extLst>
      <p:ext uri="{BB962C8B-B14F-4D97-AF65-F5344CB8AC3E}">
        <p14:creationId xmlns:p14="http://schemas.microsoft.com/office/powerpoint/2010/main" val="2316783163"/>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82.xml><?xml version="1.0" encoding="utf-8"?>
<p:sld xmlns:a="http://schemas.openxmlformats.org/drawingml/2006/main" xmlns:r="http://schemas.openxmlformats.org/officeDocument/2006/relationships" xmlns:p="http://schemas.openxmlformats.org/presentationml/2006/main">
  <p:cSld>
    <p:bg>
      <p:bgPr>
        <a:solidFill>
          <a:srgbClr val="314964"/>
        </a:solidFill>
        <a:effectLst/>
      </p:bgPr>
    </p:bg>
    <p:spTree>
      <p:nvGrpSpPr>
        <p:cNvPr id="1" name="">
          <a:extLst>
            <a:ext uri="{FF2B5EF4-FFF2-40B4-BE49-F238E27FC236}">
              <a16:creationId xmlns:a16="http://schemas.microsoft.com/office/drawing/2014/main" id="{974D3477-0552-86CA-8472-26F01BF77F00}"/>
            </a:ext>
          </a:extLst>
        </p:cNvPr>
        <p:cNvGrpSpPr/>
        <p:nvPr/>
      </p:nvGrpSpPr>
      <p:grpSpPr>
        <a:xfrm>
          <a:off x="0" y="0"/>
          <a:ext cx="0" cy="0"/>
          <a:chOff x="0" y="0"/>
          <a:chExt cx="0" cy="0"/>
        </a:xfrm>
      </p:grpSpPr>
      <p:sp>
        <p:nvSpPr>
          <p:cNvPr id="4" name="TextBox 4">
            <a:extLst>
              <a:ext uri="{FF2B5EF4-FFF2-40B4-BE49-F238E27FC236}">
                <a16:creationId xmlns:a16="http://schemas.microsoft.com/office/drawing/2014/main" id="{77CE5630-E1C6-064A-845F-FDF45DEA745C}"/>
              </a:ext>
            </a:extLst>
          </p:cNvPr>
          <p:cNvSpPr txBox="1"/>
          <p:nvPr/>
        </p:nvSpPr>
        <p:spPr>
          <a:xfrm>
            <a:off x="1028700" y="313580"/>
            <a:ext cx="15582900" cy="943720"/>
          </a:xfrm>
          <a:prstGeom prst="rect">
            <a:avLst/>
          </a:prstGeom>
        </p:spPr>
        <p:txBody>
          <a:bodyPr wrap="square" lIns="0" tIns="0" rIns="0" bIns="0" rtlCol="0" anchor="t">
            <a:spAutoFit/>
          </a:bodyPr>
          <a:lstStyle/>
          <a:p>
            <a:pPr>
              <a:lnSpc>
                <a:spcPts val="7680"/>
              </a:lnSpc>
            </a:pPr>
            <a:r>
              <a:rPr lang="en-US" sz="6000" b="1" dirty="0">
                <a:solidFill>
                  <a:schemeClr val="bg1"/>
                </a:solidFill>
                <a:latin typeface="Arial" panose="020B0604020202020204" pitchFamily="34" charset="0"/>
                <a:cs typeface="Arial" panose="020B0604020202020204" pitchFamily="34" charset="0"/>
              </a:rPr>
              <a:t>Types of People who Commit Hate Crimes</a:t>
            </a:r>
            <a:endParaRPr lang="en-US" sz="6000" dirty="0">
              <a:solidFill>
                <a:schemeClr val="bg1"/>
              </a:solidFill>
              <a:latin typeface="Arial" panose="020B0604020202020204" pitchFamily="34" charset="0"/>
              <a:ea typeface="Montserrat Semi-Bold"/>
              <a:cs typeface="Arial" panose="020B0604020202020204" pitchFamily="34" charset="0"/>
              <a:sym typeface="Montserrat Semi-Bold"/>
            </a:endParaRPr>
          </a:p>
        </p:txBody>
      </p:sp>
      <p:sp>
        <p:nvSpPr>
          <p:cNvPr id="5" name="TextBox 5">
            <a:extLst>
              <a:ext uri="{FF2B5EF4-FFF2-40B4-BE49-F238E27FC236}">
                <a16:creationId xmlns:a16="http://schemas.microsoft.com/office/drawing/2014/main" id="{F3D5224A-22E5-100C-C282-629C7E8C86A2}"/>
              </a:ext>
            </a:extLst>
          </p:cNvPr>
          <p:cNvSpPr txBox="1"/>
          <p:nvPr/>
        </p:nvSpPr>
        <p:spPr>
          <a:xfrm>
            <a:off x="10771414" y="2618613"/>
            <a:ext cx="6678386" cy="6992684"/>
          </a:xfrm>
          <a:prstGeom prst="rect">
            <a:avLst/>
          </a:prstGeom>
        </p:spPr>
        <p:txBody>
          <a:bodyPr wrap="square" lIns="0" tIns="0" rIns="0" bIns="0" rtlCol="0" anchor="t">
            <a:spAutoFit/>
          </a:bodyPr>
          <a:lstStyle/>
          <a:p>
            <a:pPr marL="342900" marR="0" lvl="0" indent="-342900" algn="l" defTabSz="914400" rtl="0" eaLnBrk="1" fontAlgn="auto" latinLnBrk="0" hangingPunct="1">
              <a:lnSpc>
                <a:spcPct val="90000"/>
              </a:lnSpc>
              <a:spcBef>
                <a:spcPct val="20000"/>
              </a:spcBef>
              <a:spcAft>
                <a:spcPts val="0"/>
              </a:spcAft>
              <a:buClrTx/>
              <a:buSzTx/>
              <a:buFont typeface="Arial" pitchFamily="34" charset="0"/>
              <a:buChar char="•"/>
              <a:tabLst/>
              <a:defRPr/>
            </a:pPr>
            <a:r>
              <a:rPr kumimoji="0" lang="en-US" sz="3200" b="0" i="0" u="none" strike="noStrike" kern="1200" cap="none" spc="0" normalizeH="0" baseline="0" noProof="0" dirty="0">
                <a:ln>
                  <a:noFill/>
                </a:ln>
                <a:solidFill>
                  <a:schemeClr val="bg1"/>
                </a:solidFill>
                <a:effectLst/>
                <a:uLnTx/>
                <a:uFillTx/>
                <a:latin typeface="Arial" panose="020B0604020202020204" pitchFamily="34" charset="0"/>
                <a:cs typeface="Arial" panose="020B0604020202020204" pitchFamily="34" charset="0"/>
              </a:rPr>
              <a:t>Majority are individuals</a:t>
            </a:r>
          </a:p>
          <a:p>
            <a:pPr marL="342900" marR="0" lvl="0" indent="-342900" algn="l" defTabSz="914400" rtl="0" eaLnBrk="1" fontAlgn="auto" latinLnBrk="0" hangingPunct="1">
              <a:lnSpc>
                <a:spcPct val="90000"/>
              </a:lnSpc>
              <a:spcBef>
                <a:spcPct val="20000"/>
              </a:spcBef>
              <a:spcAft>
                <a:spcPts val="0"/>
              </a:spcAft>
              <a:buClrTx/>
              <a:buSzTx/>
              <a:buFont typeface="Arial" pitchFamily="34" charset="0"/>
              <a:buChar char="•"/>
              <a:tabLst/>
              <a:defRPr/>
            </a:pPr>
            <a:r>
              <a:rPr kumimoji="0" lang="en-US" sz="3200" b="0" i="0" u="none" strike="noStrike" kern="1200" cap="none" spc="0" normalizeH="0" baseline="0" noProof="0" dirty="0">
                <a:ln>
                  <a:noFill/>
                </a:ln>
                <a:solidFill>
                  <a:schemeClr val="bg1"/>
                </a:solidFill>
                <a:effectLst/>
                <a:uLnTx/>
                <a:uFillTx/>
                <a:latin typeface="Arial" panose="020B0604020202020204" pitchFamily="34" charset="0"/>
                <a:cs typeface="Arial" panose="020B0604020202020204" pitchFamily="34" charset="0"/>
              </a:rPr>
              <a:t>May or may not belong to hate group</a:t>
            </a:r>
          </a:p>
          <a:p>
            <a:pPr marL="342900" marR="0" lvl="0" indent="-342900" algn="l" defTabSz="914400" rtl="0" eaLnBrk="1" fontAlgn="auto" latinLnBrk="0" hangingPunct="1">
              <a:lnSpc>
                <a:spcPct val="90000"/>
              </a:lnSpc>
              <a:spcBef>
                <a:spcPct val="20000"/>
              </a:spcBef>
              <a:spcAft>
                <a:spcPts val="0"/>
              </a:spcAft>
              <a:buClrTx/>
              <a:buSzTx/>
              <a:buFont typeface="Arial" pitchFamily="34" charset="0"/>
              <a:buChar char="•"/>
              <a:tabLst/>
              <a:defRPr/>
            </a:pPr>
            <a:r>
              <a:rPr kumimoji="0" lang="en-US" sz="3200" b="0" i="0" u="none" strike="noStrike" kern="1200" cap="none" spc="0" normalizeH="0" baseline="0" noProof="0" dirty="0">
                <a:ln>
                  <a:noFill/>
                </a:ln>
                <a:solidFill>
                  <a:schemeClr val="bg1"/>
                </a:solidFill>
                <a:effectLst/>
                <a:uLnTx/>
                <a:uFillTx/>
                <a:latin typeface="Arial" panose="020B0604020202020204" pitchFamily="34" charset="0"/>
                <a:cs typeface="Arial" panose="020B0604020202020204" pitchFamily="34" charset="0"/>
              </a:rPr>
              <a:t>Follow similar ideology</a:t>
            </a:r>
          </a:p>
          <a:p>
            <a:pPr marL="342900" marR="0" lvl="0" indent="-342900" algn="l" defTabSz="914400" rtl="0" eaLnBrk="1" fontAlgn="auto" latinLnBrk="0" hangingPunct="1">
              <a:lnSpc>
                <a:spcPct val="90000"/>
              </a:lnSpc>
              <a:spcBef>
                <a:spcPct val="20000"/>
              </a:spcBef>
              <a:spcAft>
                <a:spcPts val="0"/>
              </a:spcAft>
              <a:buClrTx/>
              <a:buSzTx/>
              <a:buFont typeface="Arial" pitchFamily="34" charset="0"/>
              <a:buChar char="•"/>
              <a:tabLst/>
              <a:defRPr/>
            </a:pPr>
            <a:r>
              <a:rPr kumimoji="0" lang="en-US" sz="3200" b="0" i="0" u="none" strike="noStrike" kern="1200" cap="none" spc="0" normalizeH="0" baseline="0" noProof="0" dirty="0">
                <a:ln>
                  <a:noFill/>
                </a:ln>
                <a:solidFill>
                  <a:schemeClr val="bg1"/>
                </a:solidFill>
                <a:effectLst/>
                <a:uLnTx/>
                <a:uFillTx/>
                <a:latin typeface="Arial" panose="020B0604020202020204" pitchFamily="34" charset="0"/>
                <a:cs typeface="Arial" panose="020B0604020202020204" pitchFamily="34" charset="0"/>
              </a:rPr>
              <a:t>Thrill Seekers (mostly vandals = youth + alcohol)</a:t>
            </a:r>
          </a:p>
          <a:p>
            <a:pPr marL="342900" marR="0" lvl="0" indent="-342900" algn="l" defTabSz="914400" rtl="0" eaLnBrk="1" fontAlgn="auto" latinLnBrk="0" hangingPunct="1">
              <a:lnSpc>
                <a:spcPct val="90000"/>
              </a:lnSpc>
              <a:spcBef>
                <a:spcPct val="20000"/>
              </a:spcBef>
              <a:spcAft>
                <a:spcPts val="0"/>
              </a:spcAft>
              <a:buClrTx/>
              <a:buSzTx/>
              <a:buFont typeface="Arial" pitchFamily="34" charset="0"/>
              <a:buChar char="•"/>
              <a:tabLst/>
              <a:defRPr/>
            </a:pPr>
            <a:r>
              <a:rPr kumimoji="0" lang="en-US" sz="3200" b="0" i="0" u="none" strike="noStrike" kern="1200" cap="none" spc="0" normalizeH="0" baseline="0" noProof="0" dirty="0">
                <a:ln>
                  <a:noFill/>
                </a:ln>
                <a:solidFill>
                  <a:schemeClr val="bg1"/>
                </a:solidFill>
                <a:effectLst/>
                <a:uLnTx/>
                <a:uFillTx/>
                <a:latin typeface="Arial" panose="020B0604020202020204" pitchFamily="34" charset="0"/>
                <a:cs typeface="Arial" panose="020B0604020202020204" pitchFamily="34" charset="0"/>
              </a:rPr>
              <a:t>People w/a mission (strong duty to push ideas)</a:t>
            </a:r>
          </a:p>
          <a:p>
            <a:pPr marL="342900" marR="0" lvl="0" indent="-342900" algn="l" defTabSz="914400" rtl="0" eaLnBrk="1" fontAlgn="auto" latinLnBrk="0" hangingPunct="1">
              <a:lnSpc>
                <a:spcPct val="90000"/>
              </a:lnSpc>
              <a:spcBef>
                <a:spcPct val="20000"/>
              </a:spcBef>
              <a:spcAft>
                <a:spcPts val="0"/>
              </a:spcAft>
              <a:buClrTx/>
              <a:buSzTx/>
              <a:buFont typeface="Arial" pitchFamily="34" charset="0"/>
              <a:buChar char="•"/>
              <a:tabLst/>
              <a:defRPr/>
            </a:pPr>
            <a:r>
              <a:rPr kumimoji="0" lang="en-US" sz="3200" b="0" i="0" u="none" strike="noStrike" kern="1200" cap="none" spc="0" normalizeH="0" baseline="0" noProof="0" dirty="0">
                <a:ln>
                  <a:noFill/>
                </a:ln>
                <a:solidFill>
                  <a:schemeClr val="bg1"/>
                </a:solidFill>
                <a:effectLst/>
                <a:uLnTx/>
                <a:uFillTx/>
                <a:latin typeface="Arial" panose="020B0604020202020204" pitchFamily="34" charset="0"/>
                <a:cs typeface="Arial" panose="020B0604020202020204" pitchFamily="34" charset="0"/>
              </a:rPr>
              <a:t>Think they are saving the world</a:t>
            </a:r>
          </a:p>
          <a:p>
            <a:pPr marL="342900" marR="0" lvl="0" indent="-342900" algn="l" defTabSz="914400" rtl="0" eaLnBrk="1" fontAlgn="auto" latinLnBrk="0" hangingPunct="1">
              <a:lnSpc>
                <a:spcPct val="90000"/>
              </a:lnSpc>
              <a:spcBef>
                <a:spcPct val="20000"/>
              </a:spcBef>
              <a:spcAft>
                <a:spcPts val="0"/>
              </a:spcAft>
              <a:buClrTx/>
              <a:buSzTx/>
              <a:buFont typeface="Arial" pitchFamily="34" charset="0"/>
              <a:buChar char="•"/>
              <a:tabLst/>
              <a:defRPr/>
            </a:pPr>
            <a:r>
              <a:rPr kumimoji="0" lang="en-US" sz="3200" b="0" i="0" u="none" strike="noStrike" kern="1200" cap="none" spc="0" normalizeH="0" baseline="0" noProof="0" dirty="0">
                <a:ln>
                  <a:noFill/>
                </a:ln>
                <a:solidFill>
                  <a:schemeClr val="bg1"/>
                </a:solidFill>
                <a:effectLst/>
                <a:uLnTx/>
                <a:uFillTx/>
                <a:latin typeface="Arial" panose="020B0604020202020204" pitchFamily="34" charset="0"/>
                <a:cs typeface="Arial" panose="020B0604020202020204" pitchFamily="34" charset="0"/>
              </a:rPr>
              <a:t>People experiencing negative change, (Mexicans are stealing our jobs)</a:t>
            </a:r>
          </a:p>
          <a:p>
            <a:pPr marL="342900" marR="0" lvl="0" indent="-342900" algn="l" defTabSz="914400" rtl="0" eaLnBrk="1" fontAlgn="auto" latinLnBrk="0" hangingPunct="1">
              <a:lnSpc>
                <a:spcPct val="90000"/>
              </a:lnSpc>
              <a:spcBef>
                <a:spcPct val="20000"/>
              </a:spcBef>
              <a:spcAft>
                <a:spcPts val="0"/>
              </a:spcAft>
              <a:buClrTx/>
              <a:buSzTx/>
              <a:buFont typeface="Arial" pitchFamily="34" charset="0"/>
              <a:buChar char="•"/>
              <a:tabLst/>
              <a:defRPr/>
            </a:pPr>
            <a:r>
              <a:rPr kumimoji="0" lang="en-US" sz="3200" b="0" i="0" u="none" strike="noStrike" kern="1200" cap="none" spc="0" normalizeH="0" baseline="0" noProof="0" dirty="0">
                <a:ln>
                  <a:noFill/>
                </a:ln>
                <a:solidFill>
                  <a:schemeClr val="bg1"/>
                </a:solidFill>
                <a:effectLst/>
                <a:uLnTx/>
                <a:uFillTx/>
                <a:latin typeface="Arial" panose="020B0604020202020204" pitchFamily="34" charset="0"/>
                <a:cs typeface="Arial" panose="020B0604020202020204" pitchFamily="34" charset="0"/>
              </a:rPr>
              <a:t>Conflicted Offenders (Native vs. “half breed”)</a:t>
            </a:r>
          </a:p>
        </p:txBody>
      </p:sp>
      <p:pic>
        <p:nvPicPr>
          <p:cNvPr id="2" name="Picture 1">
            <a:extLst>
              <a:ext uri="{FF2B5EF4-FFF2-40B4-BE49-F238E27FC236}">
                <a16:creationId xmlns:a16="http://schemas.microsoft.com/office/drawing/2014/main" id="{570E965E-19F6-D0B6-8F0B-ABE8EF39DCC2}"/>
              </a:ext>
            </a:extLst>
          </p:cNvPr>
          <p:cNvPicPr>
            <a:picLocks noChangeAspect="1"/>
          </p:cNvPicPr>
          <p:nvPr/>
        </p:nvPicPr>
        <p:blipFill>
          <a:blip r:embed="rId4"/>
          <a:stretch>
            <a:fillRect/>
          </a:stretch>
        </p:blipFill>
        <p:spPr>
          <a:xfrm>
            <a:off x="838200" y="6151270"/>
            <a:ext cx="5700198" cy="3805821"/>
          </a:xfrm>
          <a:prstGeom prst="rect">
            <a:avLst/>
          </a:prstGeom>
        </p:spPr>
      </p:pic>
      <p:sp>
        <p:nvSpPr>
          <p:cNvPr id="26" name="TextBox 25">
            <a:extLst>
              <a:ext uri="{FF2B5EF4-FFF2-40B4-BE49-F238E27FC236}">
                <a16:creationId xmlns:a16="http://schemas.microsoft.com/office/drawing/2014/main" id="{4E8EB968-50A3-C364-1F3B-EBD7C2C31906}"/>
              </a:ext>
            </a:extLst>
          </p:cNvPr>
          <p:cNvSpPr txBox="1"/>
          <p:nvPr/>
        </p:nvSpPr>
        <p:spPr>
          <a:xfrm>
            <a:off x="1017814" y="1511061"/>
            <a:ext cx="9345386" cy="4672048"/>
          </a:xfrm>
          <a:prstGeom prst="rect">
            <a:avLst/>
          </a:prstGeom>
          <a:noFill/>
        </p:spPr>
        <p:txBody>
          <a:bodyPr wrap="square">
            <a:spAutoFit/>
          </a:bodyPr>
          <a:lstStyle/>
          <a:p>
            <a:pPr marL="342900" marR="0" lvl="0" indent="-342900" algn="l" defTabSz="914400" rtl="0" eaLnBrk="1" fontAlgn="auto" latinLnBrk="0" hangingPunct="1">
              <a:lnSpc>
                <a:spcPct val="90000"/>
              </a:lnSpc>
              <a:spcBef>
                <a:spcPct val="20000"/>
              </a:spcBef>
              <a:spcAft>
                <a:spcPts val="0"/>
              </a:spcAft>
              <a:buClrTx/>
              <a:buSzTx/>
              <a:buFont typeface="Wingdings" pitchFamily="2" charset="2"/>
              <a:buNone/>
              <a:tabLst/>
              <a:defRPr/>
            </a:pPr>
            <a:r>
              <a:rPr kumimoji="0" lang="en-US" sz="3200" b="0" i="0" u="sng" strike="noStrike" kern="1200" cap="none" spc="0" normalizeH="0" baseline="0" noProof="0" dirty="0">
                <a:ln>
                  <a:noFill/>
                </a:ln>
                <a:solidFill>
                  <a:schemeClr val="bg1"/>
                </a:solidFill>
                <a:effectLst/>
                <a:uLnTx/>
                <a:uFillTx/>
                <a:latin typeface="Arial" panose="020B0604020202020204" pitchFamily="34" charset="0"/>
                <a:cs typeface="Arial" panose="020B0604020202020204" pitchFamily="34" charset="0"/>
              </a:rPr>
              <a:t>Hate gangs or hate groups</a:t>
            </a:r>
            <a:endParaRPr kumimoji="0" lang="en-US" sz="3200" b="0" i="0" u="none" strike="noStrike" kern="1200" cap="none" spc="0" normalizeH="0" baseline="0" noProof="0" dirty="0">
              <a:ln>
                <a:noFill/>
              </a:ln>
              <a:solidFill>
                <a:schemeClr val="bg1"/>
              </a:solidFill>
              <a:effectLst/>
              <a:uLnTx/>
              <a:uFillTx/>
              <a:latin typeface="Arial" panose="020B0604020202020204" pitchFamily="34" charset="0"/>
              <a:cs typeface="Arial" panose="020B0604020202020204" pitchFamily="34" charset="0"/>
            </a:endParaRPr>
          </a:p>
          <a:p>
            <a:pPr marR="0" lvl="0" algn="l" defTabSz="914400" rtl="0" eaLnBrk="1" fontAlgn="auto" latinLnBrk="0" hangingPunct="1">
              <a:lnSpc>
                <a:spcPct val="90000"/>
              </a:lnSpc>
              <a:spcBef>
                <a:spcPct val="20000"/>
              </a:spcBef>
              <a:spcAft>
                <a:spcPts val="0"/>
              </a:spcAft>
              <a:buClrTx/>
              <a:buSzTx/>
              <a:tabLst/>
              <a:defRPr/>
            </a:pPr>
            <a:r>
              <a:rPr kumimoji="0" lang="en-US" sz="3200" b="0" i="0" u="none" strike="noStrike" kern="1200" cap="none" spc="0" normalizeH="0" baseline="0" noProof="0" dirty="0">
                <a:ln>
                  <a:noFill/>
                </a:ln>
                <a:solidFill>
                  <a:schemeClr val="bg1"/>
                </a:solidFill>
                <a:effectLst/>
                <a:uLnTx/>
                <a:uFillTx/>
                <a:latin typeface="Arial" panose="020B0604020202020204" pitchFamily="34" charset="0"/>
                <a:cs typeface="Arial" panose="020B0604020202020204" pitchFamily="34" charset="0"/>
              </a:rPr>
              <a:t>White supremacist groups are the most recognizable.  </a:t>
            </a:r>
          </a:p>
          <a:p>
            <a:pPr marL="914400" marR="0" lvl="1" indent="-457200" algn="l" defTabSz="914400" rtl="0" eaLnBrk="1" fontAlgn="auto" latinLnBrk="0" hangingPunct="1">
              <a:lnSpc>
                <a:spcPct val="90000"/>
              </a:lnSpc>
              <a:spcBef>
                <a:spcPct val="20000"/>
              </a:spcBef>
              <a:spcAft>
                <a:spcPts val="0"/>
              </a:spcAft>
              <a:buClrTx/>
              <a:buSzTx/>
              <a:buFont typeface="Arial" panose="020B0604020202020204" pitchFamily="34" charset="0"/>
              <a:buChar char="•"/>
              <a:tabLst/>
              <a:defRPr/>
            </a:pPr>
            <a:r>
              <a:rPr kumimoji="0" lang="en-US" sz="3200" i="0" u="none" strike="noStrike" kern="1200" cap="none" spc="0" normalizeH="0" baseline="0" noProof="0" dirty="0">
                <a:ln>
                  <a:noFill/>
                </a:ln>
                <a:solidFill>
                  <a:schemeClr val="bg1"/>
                </a:solidFill>
                <a:effectLst/>
                <a:uLnTx/>
                <a:uFillTx/>
                <a:latin typeface="Arial" panose="020B0604020202020204" pitchFamily="34" charset="0"/>
                <a:cs typeface="Arial" panose="020B0604020202020204" pitchFamily="34" charset="0"/>
              </a:rPr>
              <a:t>Promote intolerance</a:t>
            </a:r>
          </a:p>
          <a:p>
            <a:pPr marL="914400" marR="0" lvl="1" indent="-457200" algn="l" defTabSz="914400" rtl="0" eaLnBrk="1" fontAlgn="auto" latinLnBrk="0" hangingPunct="1">
              <a:lnSpc>
                <a:spcPct val="90000"/>
              </a:lnSpc>
              <a:spcBef>
                <a:spcPct val="20000"/>
              </a:spcBef>
              <a:spcAft>
                <a:spcPts val="0"/>
              </a:spcAft>
              <a:buClrTx/>
              <a:buSzTx/>
              <a:buFont typeface="Arial" panose="020B0604020202020204" pitchFamily="34" charset="0"/>
              <a:buChar char="•"/>
              <a:tabLst/>
              <a:defRPr/>
            </a:pPr>
            <a:r>
              <a:rPr kumimoji="0" lang="en-US" sz="3200" b="0" i="0" u="none" strike="noStrike" kern="1200" cap="none" spc="0" normalizeH="0" baseline="0" noProof="0" dirty="0">
                <a:ln>
                  <a:noFill/>
                </a:ln>
                <a:solidFill>
                  <a:schemeClr val="bg1"/>
                </a:solidFill>
                <a:effectLst/>
                <a:uLnTx/>
                <a:uFillTx/>
                <a:latin typeface="Arial" panose="020B0604020202020204" pitchFamily="34" charset="0"/>
                <a:cs typeface="Arial" panose="020B0604020202020204" pitchFamily="34" charset="0"/>
              </a:rPr>
              <a:t>Vocal</a:t>
            </a:r>
          </a:p>
          <a:p>
            <a:pPr marL="914400" marR="0" lvl="1" indent="-457200" algn="l" defTabSz="914400" rtl="0" eaLnBrk="1" fontAlgn="auto" latinLnBrk="0" hangingPunct="1">
              <a:lnSpc>
                <a:spcPct val="90000"/>
              </a:lnSpc>
              <a:spcBef>
                <a:spcPct val="20000"/>
              </a:spcBef>
              <a:spcAft>
                <a:spcPts val="0"/>
              </a:spcAft>
              <a:buClrTx/>
              <a:buSzTx/>
              <a:buFont typeface="Arial" panose="020B0604020202020204" pitchFamily="34" charset="0"/>
              <a:buChar char="•"/>
              <a:tabLst/>
              <a:defRPr/>
            </a:pPr>
            <a:r>
              <a:rPr kumimoji="0" lang="en-US" sz="3200" b="0" i="0" u="none" strike="noStrike" kern="1200" cap="none" spc="0" normalizeH="0" baseline="0" noProof="0" dirty="0">
                <a:ln>
                  <a:noFill/>
                </a:ln>
                <a:solidFill>
                  <a:schemeClr val="bg1"/>
                </a:solidFill>
                <a:effectLst/>
                <a:uLnTx/>
                <a:uFillTx/>
                <a:latin typeface="Arial" panose="020B0604020202020204" pitchFamily="34" charset="0"/>
                <a:cs typeface="Arial" panose="020B0604020202020204" pitchFamily="34" charset="0"/>
              </a:rPr>
              <a:t>Existing racial/religious tensions increased</a:t>
            </a:r>
          </a:p>
          <a:p>
            <a:pPr marL="0" marR="0" lvl="1" algn="l" defTabSz="914400" rtl="0" eaLnBrk="1" fontAlgn="auto" latinLnBrk="0" hangingPunct="1">
              <a:lnSpc>
                <a:spcPct val="90000"/>
              </a:lnSpc>
              <a:spcBef>
                <a:spcPct val="20000"/>
              </a:spcBef>
              <a:spcAft>
                <a:spcPts val="0"/>
              </a:spcAft>
              <a:buClrTx/>
              <a:buSzTx/>
              <a:tabLst/>
              <a:defRPr/>
            </a:pPr>
            <a:r>
              <a:rPr kumimoji="0" lang="en-US" sz="3200" b="1" i="0" u="none" strike="noStrike" kern="1200" cap="none" spc="0" normalizeH="0" baseline="0" noProof="0" dirty="0">
                <a:ln>
                  <a:noFill/>
                </a:ln>
                <a:solidFill>
                  <a:schemeClr val="accent6">
                    <a:lumMod val="75000"/>
                  </a:schemeClr>
                </a:solidFill>
                <a:effectLst/>
                <a:uLnTx/>
                <a:uFillTx/>
                <a:latin typeface="Arial" panose="020B0604020202020204" pitchFamily="34" charset="0"/>
                <a:cs typeface="Arial" panose="020B0604020202020204" pitchFamily="34" charset="0"/>
              </a:rPr>
              <a:t>What should law enforcement do when there is a hate gang or hate group in the community? </a:t>
            </a:r>
          </a:p>
          <a:p>
            <a:pPr marL="1481328" marR="0" lvl="2" indent="0" algn="ctr" rtl="0" eaLnBrk="1" fontAlgn="auto" latinLnBrk="0" hangingPunct="1">
              <a:lnSpc>
                <a:spcPct val="90000"/>
              </a:lnSpc>
              <a:spcBef>
                <a:spcPct val="20000"/>
              </a:spcBef>
              <a:spcAft>
                <a:spcPts val="0"/>
              </a:spcAft>
              <a:buClrTx/>
              <a:buSzTx/>
              <a:buFont typeface="Arial" pitchFamily="34" charset="0"/>
              <a:buNone/>
              <a:tabLst/>
              <a:defRPr/>
            </a:pPr>
            <a:r>
              <a:rPr kumimoji="0" lang="en-US" sz="3200" b="1" i="0" u="none" strike="noStrike" kern="1200" cap="none" spc="0" normalizeH="0" baseline="0" noProof="0" dirty="0">
                <a:ln>
                  <a:noFill/>
                </a:ln>
                <a:solidFill>
                  <a:schemeClr val="accent6">
                    <a:lumMod val="75000"/>
                  </a:schemeClr>
                </a:solidFill>
                <a:effectLst/>
                <a:uLnTx/>
                <a:uFillTx/>
                <a:latin typeface="Arial" panose="020B0604020202020204" pitchFamily="34" charset="0"/>
                <a:cs typeface="Arial" panose="020B0604020202020204" pitchFamily="34" charset="0"/>
              </a:rPr>
              <a:t>RESPECT &amp; MONITOR!</a:t>
            </a:r>
          </a:p>
        </p:txBody>
      </p:sp>
    </p:spTree>
    <p:custDataLst>
      <p:tags r:id="rId1"/>
    </p:custDataLst>
    <p:extLst>
      <p:ext uri="{BB962C8B-B14F-4D97-AF65-F5344CB8AC3E}">
        <p14:creationId xmlns:p14="http://schemas.microsoft.com/office/powerpoint/2010/main" val="3269552483"/>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83.xml><?xml version="1.0" encoding="utf-8"?>
<p:sld xmlns:a="http://schemas.openxmlformats.org/drawingml/2006/main" xmlns:r="http://schemas.openxmlformats.org/officeDocument/2006/relationships" xmlns:p="http://schemas.openxmlformats.org/presentationml/2006/main">
  <p:cSld>
    <p:bg>
      <p:bgPr>
        <a:solidFill>
          <a:srgbClr val="EAE3D6"/>
        </a:solidFill>
        <a:effectLst/>
      </p:bgPr>
    </p:bg>
    <p:spTree>
      <p:nvGrpSpPr>
        <p:cNvPr id="1" name="">
          <a:extLst>
            <a:ext uri="{FF2B5EF4-FFF2-40B4-BE49-F238E27FC236}">
              <a16:creationId xmlns:a16="http://schemas.microsoft.com/office/drawing/2014/main" id="{B9235309-A82B-D48F-AF1D-F81243976451}"/>
            </a:ext>
          </a:extLst>
        </p:cNvPr>
        <p:cNvGrpSpPr/>
        <p:nvPr/>
      </p:nvGrpSpPr>
      <p:grpSpPr>
        <a:xfrm>
          <a:off x="0" y="0"/>
          <a:ext cx="0" cy="0"/>
          <a:chOff x="0" y="0"/>
          <a:chExt cx="0" cy="0"/>
        </a:xfrm>
      </p:grpSpPr>
      <p:sp>
        <p:nvSpPr>
          <p:cNvPr id="2" name="TextBox 2">
            <a:extLst>
              <a:ext uri="{FF2B5EF4-FFF2-40B4-BE49-F238E27FC236}">
                <a16:creationId xmlns:a16="http://schemas.microsoft.com/office/drawing/2014/main" id="{9EF6DC1F-5C57-EF11-F720-01A7750D2CE3}"/>
              </a:ext>
            </a:extLst>
          </p:cNvPr>
          <p:cNvSpPr txBox="1"/>
          <p:nvPr/>
        </p:nvSpPr>
        <p:spPr>
          <a:xfrm>
            <a:off x="381000" y="-114300"/>
            <a:ext cx="16154400" cy="1196418"/>
          </a:xfrm>
          <a:prstGeom prst="rect">
            <a:avLst/>
          </a:prstGeom>
        </p:spPr>
        <p:txBody>
          <a:bodyPr wrap="square" lIns="0" tIns="0" rIns="0" bIns="0" rtlCol="0" anchor="t">
            <a:spAutoFit/>
          </a:bodyPr>
          <a:lstStyle/>
          <a:p>
            <a:pPr algn="ctr">
              <a:lnSpc>
                <a:spcPts val="10800"/>
              </a:lnSpc>
            </a:pPr>
            <a:r>
              <a:rPr kumimoji="0" lang="en-US" sz="5400" b="1" i="0" strike="noStrike" kern="1200" cap="none" spc="0" normalizeH="0" baseline="0" noProof="0" dirty="0">
                <a:ln>
                  <a:noFill/>
                </a:ln>
                <a:effectLst/>
                <a:uLnTx/>
                <a:uFillTx/>
                <a:latin typeface="Arial" panose="020B0604020202020204" pitchFamily="34" charset="0"/>
                <a:ea typeface="+mj-ea"/>
                <a:cs typeface="Arial" panose="020B0604020202020204" pitchFamily="34" charset="0"/>
              </a:rPr>
              <a:t>Anticipating Trends in Hate-Motivated Offenses</a:t>
            </a:r>
            <a:endParaRPr lang="en-US" sz="5400" dirty="0">
              <a:latin typeface="Arial" panose="020B0604020202020204" pitchFamily="34" charset="0"/>
              <a:ea typeface="Montserrat Semi-Bold"/>
              <a:cs typeface="Arial" panose="020B0604020202020204" pitchFamily="34" charset="0"/>
              <a:sym typeface="Montserrat Semi-Bold"/>
            </a:endParaRPr>
          </a:p>
        </p:txBody>
      </p:sp>
      <p:pic>
        <p:nvPicPr>
          <p:cNvPr id="16" name="Picture 15">
            <a:extLst>
              <a:ext uri="{FF2B5EF4-FFF2-40B4-BE49-F238E27FC236}">
                <a16:creationId xmlns:a16="http://schemas.microsoft.com/office/drawing/2014/main" id="{52F780C1-A8B1-24D4-F470-885BA4A812BC}"/>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1046682" y="2657003"/>
            <a:ext cx="7224461" cy="5241276"/>
          </a:xfrm>
          <a:prstGeom prst="rect">
            <a:avLst/>
          </a:prstGeom>
        </p:spPr>
      </p:pic>
      <p:sp>
        <p:nvSpPr>
          <p:cNvPr id="9" name="TextBox 8">
            <a:extLst>
              <a:ext uri="{FF2B5EF4-FFF2-40B4-BE49-F238E27FC236}">
                <a16:creationId xmlns:a16="http://schemas.microsoft.com/office/drawing/2014/main" id="{E1D75F04-FE7F-24AF-14EE-0361EC549C67}"/>
              </a:ext>
            </a:extLst>
          </p:cNvPr>
          <p:cNvSpPr txBox="1"/>
          <p:nvPr/>
        </p:nvSpPr>
        <p:spPr>
          <a:xfrm>
            <a:off x="9525000" y="1638300"/>
            <a:ext cx="7699829" cy="3539430"/>
          </a:xfrm>
          <a:prstGeom prst="rect">
            <a:avLst/>
          </a:prstGeom>
          <a:noFill/>
        </p:spPr>
        <p:txBody>
          <a:bodyPr wrap="square">
            <a:spAutoFit/>
          </a:bodyPr>
          <a:lstStyle/>
          <a:p>
            <a:pPr marL="342900" indent="-342900">
              <a:buFont typeface="Arial" panose="020B0604020202020204" pitchFamily="34" charset="0"/>
              <a:buChar char="•"/>
            </a:pPr>
            <a:r>
              <a:rPr lang="en-US" sz="3200" dirty="0">
                <a:latin typeface="Arial" panose="020B0604020202020204" pitchFamily="34" charset="0"/>
                <a:cs typeface="Arial" panose="020B0604020202020204" pitchFamily="34" charset="0"/>
              </a:rPr>
              <a:t>Crimes motivated by hatred will continue to be part of our society.</a:t>
            </a:r>
          </a:p>
          <a:p>
            <a:pPr marL="342900" indent="-342900">
              <a:buFont typeface="Arial" panose="020B0604020202020204" pitchFamily="34" charset="0"/>
              <a:buChar char="•"/>
            </a:pPr>
            <a:r>
              <a:rPr lang="en-US" sz="3200" dirty="0">
                <a:latin typeface="Arial" panose="020B0604020202020204" pitchFamily="34" charset="0"/>
                <a:cs typeface="Arial" panose="020B0604020202020204" pitchFamily="34" charset="0"/>
              </a:rPr>
              <a:t>Need to be vigilant when it comes to hate crimes ever-increasing.</a:t>
            </a:r>
          </a:p>
          <a:p>
            <a:pPr marL="342900" indent="-342900">
              <a:buFont typeface="Arial" panose="020B0604020202020204" pitchFamily="34" charset="0"/>
              <a:buChar char="•"/>
            </a:pPr>
            <a:r>
              <a:rPr lang="en-US" sz="3200" dirty="0">
                <a:latin typeface="Arial" panose="020B0604020202020204" pitchFamily="34" charset="0"/>
                <a:cs typeface="Arial" panose="020B0604020202020204" pitchFamily="34" charset="0"/>
              </a:rPr>
              <a:t>Depending on current social and political climate, the occurrence of hate crimes rise and fall.</a:t>
            </a:r>
          </a:p>
        </p:txBody>
      </p:sp>
      <p:pic>
        <p:nvPicPr>
          <p:cNvPr id="4" name="Picture 3">
            <a:extLst>
              <a:ext uri="{FF2B5EF4-FFF2-40B4-BE49-F238E27FC236}">
                <a16:creationId xmlns:a16="http://schemas.microsoft.com/office/drawing/2014/main" id="{56D773EE-B756-71BC-6C29-AEE8C54CC78E}"/>
              </a:ext>
            </a:extLst>
          </p:cNvPr>
          <p:cNvPicPr>
            <a:picLocks noChangeAspect="1"/>
          </p:cNvPicPr>
          <p:nvPr/>
        </p:nvPicPr>
        <p:blipFill>
          <a:blip r:embed="rId5"/>
          <a:stretch>
            <a:fillRect/>
          </a:stretch>
        </p:blipFill>
        <p:spPr>
          <a:xfrm>
            <a:off x="10820400" y="5676900"/>
            <a:ext cx="6697188" cy="3957430"/>
          </a:xfrm>
          <a:prstGeom prst="rect">
            <a:avLst/>
          </a:prstGeom>
        </p:spPr>
      </p:pic>
    </p:spTree>
    <p:custDataLst>
      <p:tags r:id="rId1"/>
    </p:custDataLst>
    <p:extLst>
      <p:ext uri="{BB962C8B-B14F-4D97-AF65-F5344CB8AC3E}">
        <p14:creationId xmlns:p14="http://schemas.microsoft.com/office/powerpoint/2010/main" val="3990292184"/>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84.xml><?xml version="1.0" encoding="utf-8"?>
<p:sld xmlns:a="http://schemas.openxmlformats.org/drawingml/2006/main" xmlns:r="http://schemas.openxmlformats.org/officeDocument/2006/relationships" xmlns:p="http://schemas.openxmlformats.org/presentationml/2006/main">
  <p:cSld>
    <p:bg>
      <p:bgPr>
        <a:solidFill>
          <a:srgbClr val="8F806E"/>
        </a:solidFill>
        <a:effectLst/>
      </p:bgPr>
    </p:bg>
    <p:spTree>
      <p:nvGrpSpPr>
        <p:cNvPr id="1" name="">
          <a:extLst>
            <a:ext uri="{FF2B5EF4-FFF2-40B4-BE49-F238E27FC236}">
              <a16:creationId xmlns:a16="http://schemas.microsoft.com/office/drawing/2014/main" id="{E2880BAA-6C86-43B9-31E9-072C4F4BD75E}"/>
            </a:ext>
          </a:extLst>
        </p:cNvPr>
        <p:cNvGrpSpPr/>
        <p:nvPr/>
      </p:nvGrpSpPr>
      <p:grpSpPr>
        <a:xfrm>
          <a:off x="0" y="0"/>
          <a:ext cx="0" cy="0"/>
          <a:chOff x="0" y="0"/>
          <a:chExt cx="0" cy="0"/>
        </a:xfrm>
      </p:grpSpPr>
      <p:sp>
        <p:nvSpPr>
          <p:cNvPr id="7" name="TextBox 7">
            <a:extLst>
              <a:ext uri="{FF2B5EF4-FFF2-40B4-BE49-F238E27FC236}">
                <a16:creationId xmlns:a16="http://schemas.microsoft.com/office/drawing/2014/main" id="{15E97186-B9EF-539E-663F-3CF94C64069D}"/>
              </a:ext>
            </a:extLst>
          </p:cNvPr>
          <p:cNvSpPr txBox="1"/>
          <p:nvPr/>
        </p:nvSpPr>
        <p:spPr>
          <a:xfrm>
            <a:off x="1169868" y="5737784"/>
            <a:ext cx="7280345" cy="1996516"/>
          </a:xfrm>
          <a:prstGeom prst="rect">
            <a:avLst/>
          </a:prstGeom>
        </p:spPr>
        <p:txBody>
          <a:bodyPr lIns="0" tIns="0" rIns="0" bIns="0" rtlCol="0" anchor="t">
            <a:spAutoFit/>
          </a:bodyPr>
          <a:lstStyle/>
          <a:p>
            <a:pPr algn="r">
              <a:lnSpc>
                <a:spcPts val="14400"/>
              </a:lnSpc>
            </a:pPr>
            <a:endParaRPr lang="en-US" sz="12000" dirty="0">
              <a:solidFill>
                <a:srgbClr val="000000"/>
              </a:solidFill>
              <a:latin typeface="Montserrat Semi-Bold"/>
              <a:ea typeface="Montserrat Semi-Bold"/>
              <a:cs typeface="Montserrat Semi-Bold"/>
              <a:sym typeface="Montserrat Semi-Bold"/>
            </a:endParaRPr>
          </a:p>
        </p:txBody>
      </p:sp>
      <p:sp>
        <p:nvSpPr>
          <p:cNvPr id="11" name="TextBox 11">
            <a:extLst>
              <a:ext uri="{FF2B5EF4-FFF2-40B4-BE49-F238E27FC236}">
                <a16:creationId xmlns:a16="http://schemas.microsoft.com/office/drawing/2014/main" id="{392FB1B2-E278-010A-C5AA-764326155648}"/>
              </a:ext>
            </a:extLst>
          </p:cNvPr>
          <p:cNvSpPr txBox="1"/>
          <p:nvPr/>
        </p:nvSpPr>
        <p:spPr>
          <a:xfrm>
            <a:off x="685800" y="2399347"/>
            <a:ext cx="9372600" cy="5416868"/>
          </a:xfrm>
          <a:prstGeom prst="rect">
            <a:avLst/>
          </a:prstGeom>
        </p:spPr>
        <p:txBody>
          <a:bodyPr wrap="square" lIns="0" tIns="0" rIns="0" bIns="0" rtlCol="0" anchor="t">
            <a:spAutoFit/>
          </a:bodyPr>
          <a:lstStyle/>
          <a:p>
            <a:r>
              <a:rPr lang="en-US" sz="3200" b="1" dirty="0">
                <a:solidFill>
                  <a:schemeClr val="bg1"/>
                </a:solidFill>
                <a:latin typeface="Arial" panose="020B0604020202020204" pitchFamily="34" charset="0"/>
                <a:cs typeface="Arial" panose="020B0604020202020204" pitchFamily="34" charset="0"/>
              </a:rPr>
              <a:t>Practices for officers/agencies and hate crimes:</a:t>
            </a:r>
          </a:p>
          <a:p>
            <a:pPr marL="571500" indent="-571500">
              <a:buFont typeface="Arial" panose="020B0604020202020204" pitchFamily="34" charset="0"/>
              <a:buChar char="•"/>
            </a:pPr>
            <a:r>
              <a:rPr lang="en-US" sz="3200" dirty="0">
                <a:solidFill>
                  <a:schemeClr val="bg1"/>
                </a:solidFill>
                <a:latin typeface="Arial" panose="020B0604020202020204" pitchFamily="34" charset="0"/>
                <a:cs typeface="Arial" panose="020B0604020202020204" pitchFamily="34" charset="0"/>
              </a:rPr>
              <a:t>Establish written policy </a:t>
            </a:r>
          </a:p>
          <a:p>
            <a:pPr marL="571500" indent="-571500">
              <a:buFont typeface="Arial" panose="020B0604020202020204" pitchFamily="34" charset="0"/>
              <a:buChar char="•"/>
            </a:pPr>
            <a:r>
              <a:rPr lang="en-US" sz="3200" dirty="0">
                <a:solidFill>
                  <a:schemeClr val="bg1"/>
                </a:solidFill>
                <a:latin typeface="Arial" panose="020B0604020202020204" pitchFamily="34" charset="0"/>
                <a:cs typeface="Arial" panose="020B0604020202020204" pitchFamily="34" charset="0"/>
              </a:rPr>
              <a:t>Project empathy and respect</a:t>
            </a:r>
          </a:p>
          <a:p>
            <a:pPr marL="571500" indent="-571500">
              <a:buFont typeface="Arial" panose="020B0604020202020204" pitchFamily="34" charset="0"/>
              <a:buChar char="•"/>
            </a:pPr>
            <a:r>
              <a:rPr lang="en-US" sz="3200" dirty="0">
                <a:solidFill>
                  <a:schemeClr val="bg1"/>
                </a:solidFill>
                <a:latin typeface="Arial" panose="020B0604020202020204" pitchFamily="34" charset="0"/>
                <a:cs typeface="Arial" panose="020B0604020202020204" pitchFamily="34" charset="0"/>
              </a:rPr>
              <a:t>Take your investigation seriously, hate crimes should have certain level of priority</a:t>
            </a:r>
          </a:p>
          <a:p>
            <a:pPr marL="571500" indent="-571500">
              <a:buFont typeface="Arial" panose="020B0604020202020204" pitchFamily="34" charset="0"/>
              <a:buChar char="•"/>
            </a:pPr>
            <a:r>
              <a:rPr lang="en-US" sz="3200" dirty="0">
                <a:solidFill>
                  <a:schemeClr val="bg1"/>
                </a:solidFill>
                <a:latin typeface="Arial" panose="020B0604020202020204" pitchFamily="34" charset="0"/>
                <a:cs typeface="Arial" panose="020B0604020202020204" pitchFamily="34" charset="0"/>
              </a:rPr>
              <a:t>Document in great detail the evidence contributing to hate crimes designation</a:t>
            </a:r>
          </a:p>
          <a:p>
            <a:pPr marL="571500" indent="-571500">
              <a:buFont typeface="Arial" panose="020B0604020202020204" pitchFamily="34" charset="0"/>
              <a:buChar char="•"/>
            </a:pPr>
            <a:r>
              <a:rPr lang="en-US" sz="3200" dirty="0">
                <a:solidFill>
                  <a:schemeClr val="bg1"/>
                </a:solidFill>
                <a:latin typeface="Arial" panose="020B0604020202020204" pitchFamily="34" charset="0"/>
                <a:cs typeface="Arial" panose="020B0604020202020204" pitchFamily="34" charset="0"/>
              </a:rPr>
              <a:t>Communicate frequently with victims</a:t>
            </a:r>
          </a:p>
          <a:p>
            <a:pPr marL="571500" indent="-571500">
              <a:buFont typeface="Arial" panose="020B0604020202020204" pitchFamily="34" charset="0"/>
              <a:buChar char="•"/>
            </a:pPr>
            <a:r>
              <a:rPr lang="en-US" sz="3200" dirty="0">
                <a:solidFill>
                  <a:schemeClr val="bg1"/>
                </a:solidFill>
                <a:latin typeface="Arial" panose="020B0604020202020204" pitchFamily="34" charset="0"/>
                <a:cs typeface="Arial" panose="020B0604020202020204" pitchFamily="34" charset="0"/>
              </a:rPr>
              <a:t>Communicate with DA’s office</a:t>
            </a:r>
          </a:p>
          <a:p>
            <a:pPr marL="571500" indent="-571500">
              <a:buFont typeface="Arial" panose="020B0604020202020204" pitchFamily="34" charset="0"/>
              <a:buChar char="•"/>
            </a:pPr>
            <a:r>
              <a:rPr lang="en-US" sz="3200" dirty="0">
                <a:solidFill>
                  <a:schemeClr val="bg1"/>
                </a:solidFill>
                <a:latin typeface="Arial" panose="020B0604020202020204" pitchFamily="34" charset="0"/>
                <a:cs typeface="Arial" panose="020B0604020202020204" pitchFamily="34" charset="0"/>
              </a:rPr>
              <a:t>Communicate with media</a:t>
            </a:r>
          </a:p>
          <a:p>
            <a:pPr marL="571500" indent="-571500">
              <a:buFont typeface="Arial" panose="020B0604020202020204" pitchFamily="34" charset="0"/>
              <a:buChar char="•"/>
            </a:pPr>
            <a:r>
              <a:rPr lang="en-US" sz="3200" dirty="0">
                <a:solidFill>
                  <a:schemeClr val="bg1"/>
                </a:solidFill>
                <a:latin typeface="Arial" panose="020B0604020202020204" pitchFamily="34" charset="0"/>
                <a:cs typeface="Arial" panose="020B0604020202020204" pitchFamily="34" charset="0"/>
              </a:rPr>
              <a:t>Communicate with other jurisdictions</a:t>
            </a:r>
          </a:p>
        </p:txBody>
      </p:sp>
      <p:sp>
        <p:nvSpPr>
          <p:cNvPr id="2" name="TextBox 6">
            <a:extLst>
              <a:ext uri="{FF2B5EF4-FFF2-40B4-BE49-F238E27FC236}">
                <a16:creationId xmlns:a16="http://schemas.microsoft.com/office/drawing/2014/main" id="{A3DEA750-D170-A197-7B45-A4637F37823C}"/>
              </a:ext>
            </a:extLst>
          </p:cNvPr>
          <p:cNvSpPr txBox="1"/>
          <p:nvPr/>
        </p:nvSpPr>
        <p:spPr>
          <a:xfrm>
            <a:off x="1577978" y="1028700"/>
            <a:ext cx="15795622" cy="830997"/>
          </a:xfrm>
          <a:prstGeom prst="rect">
            <a:avLst/>
          </a:prstGeom>
        </p:spPr>
        <p:txBody>
          <a:bodyPr wrap="square" lIns="0" tIns="0" rIns="0" bIns="0" rtlCol="0" anchor="t">
            <a:spAutoFit/>
          </a:bodyPr>
          <a:lstStyle/>
          <a:p>
            <a:r>
              <a:rPr lang="en-US" sz="5400" b="1" dirty="0">
                <a:solidFill>
                  <a:schemeClr val="bg1"/>
                </a:solidFill>
                <a:latin typeface="Arial" panose="020B0604020202020204" pitchFamily="34" charset="0"/>
                <a:cs typeface="Arial" panose="020B0604020202020204" pitchFamily="34" charset="0"/>
              </a:rPr>
              <a:t>Anticipating Trends in Hate-Motivated Offenses</a:t>
            </a:r>
            <a:endParaRPr lang="en-US" sz="5400" b="1" dirty="0">
              <a:solidFill>
                <a:schemeClr val="bg1"/>
              </a:solidFill>
              <a:latin typeface="Arial" panose="020B0604020202020204" pitchFamily="34" charset="0"/>
              <a:ea typeface="Montserrat Semi-Bold"/>
              <a:cs typeface="Arial" panose="020B0604020202020204" pitchFamily="34" charset="0"/>
              <a:sym typeface="Montserrat Semi-Bold"/>
            </a:endParaRPr>
          </a:p>
        </p:txBody>
      </p:sp>
      <p:pic>
        <p:nvPicPr>
          <p:cNvPr id="3" name="Picture 2">
            <a:extLst>
              <a:ext uri="{FF2B5EF4-FFF2-40B4-BE49-F238E27FC236}">
                <a16:creationId xmlns:a16="http://schemas.microsoft.com/office/drawing/2014/main" id="{19B5B4DF-C5F9-7436-991C-A361B95FB2D9}"/>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657331" y="3390168"/>
            <a:ext cx="8173469" cy="5868132"/>
          </a:xfrm>
          <a:prstGeom prst="rect">
            <a:avLst/>
          </a:prstGeom>
        </p:spPr>
      </p:pic>
      <p:sp>
        <p:nvSpPr>
          <p:cNvPr id="4" name="Rectangle 3">
            <a:extLst>
              <a:ext uri="{FF2B5EF4-FFF2-40B4-BE49-F238E27FC236}">
                <a16:creationId xmlns:a16="http://schemas.microsoft.com/office/drawing/2014/main" id="{9CB80174-74E9-3FEF-0D07-221974DA64FD}"/>
              </a:ext>
            </a:extLst>
          </p:cNvPr>
          <p:cNvSpPr/>
          <p:nvPr/>
        </p:nvSpPr>
        <p:spPr>
          <a:xfrm>
            <a:off x="9657331" y="8724900"/>
            <a:ext cx="5811269" cy="53340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custDataLst>
      <p:tags r:id="rId1"/>
    </p:custDataLst>
    <p:extLst>
      <p:ext uri="{BB962C8B-B14F-4D97-AF65-F5344CB8AC3E}">
        <p14:creationId xmlns:p14="http://schemas.microsoft.com/office/powerpoint/2010/main" val="763811121"/>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85.xml><?xml version="1.0" encoding="utf-8"?>
<p:sld xmlns:a="http://schemas.openxmlformats.org/drawingml/2006/main" xmlns:r="http://schemas.openxmlformats.org/officeDocument/2006/relationships" xmlns:p="http://schemas.openxmlformats.org/presentationml/2006/main">
  <p:cSld>
    <p:bg>
      <p:bgPr>
        <a:solidFill>
          <a:srgbClr val="314964"/>
        </a:solidFill>
        <a:effectLst/>
      </p:bgPr>
    </p:bg>
    <p:spTree>
      <p:nvGrpSpPr>
        <p:cNvPr id="1" name=""/>
        <p:cNvGrpSpPr/>
        <p:nvPr/>
      </p:nvGrpSpPr>
      <p:grpSpPr>
        <a:xfrm>
          <a:off x="0" y="0"/>
          <a:ext cx="0" cy="0"/>
          <a:chOff x="0" y="0"/>
          <a:chExt cx="0" cy="0"/>
        </a:xfrm>
      </p:grpSpPr>
      <p:grpSp>
        <p:nvGrpSpPr>
          <p:cNvPr id="2" name="Group 2"/>
          <p:cNvGrpSpPr/>
          <p:nvPr/>
        </p:nvGrpSpPr>
        <p:grpSpPr>
          <a:xfrm>
            <a:off x="685800" y="571500"/>
            <a:ext cx="8315117" cy="9063039"/>
            <a:chOff x="-457200" y="-663511"/>
            <a:chExt cx="11086823" cy="12084054"/>
          </a:xfrm>
        </p:grpSpPr>
        <p:sp>
          <p:nvSpPr>
            <p:cNvPr id="3" name="TextBox 3"/>
            <p:cNvSpPr txBox="1"/>
            <p:nvPr/>
          </p:nvSpPr>
          <p:spPr>
            <a:xfrm>
              <a:off x="-457200" y="1571691"/>
              <a:ext cx="6801946" cy="9848852"/>
            </a:xfrm>
            <a:prstGeom prst="rect">
              <a:avLst/>
            </a:prstGeom>
          </p:spPr>
          <p:txBody>
            <a:bodyPr wrap="square" lIns="0" tIns="0" rIns="0" bIns="0" rtlCol="0" anchor="t">
              <a:spAutoFit/>
            </a:bodyPr>
            <a:lstStyle/>
            <a:p>
              <a:pPr marR="0" lvl="0" algn="l" defTabSz="914400" rtl="0" eaLnBrk="1" fontAlgn="auto" latinLnBrk="0" hangingPunct="1">
                <a:lnSpc>
                  <a:spcPct val="100000"/>
                </a:lnSpc>
                <a:spcBef>
                  <a:spcPct val="20000"/>
                </a:spcBef>
                <a:spcAft>
                  <a:spcPts val="0"/>
                </a:spcAft>
                <a:buClrTx/>
                <a:buSzTx/>
                <a:buFont typeface="Symbol" pitchFamily="18" charset="2"/>
                <a:buNone/>
                <a:tabLst/>
                <a:defRPr/>
              </a:pPr>
              <a:r>
                <a:rPr kumimoji="0" lang="en-US" sz="4000" b="0" i="0" u="none" strike="noStrike" kern="1200" cap="none" spc="0" normalizeH="0" baseline="0" noProof="0" dirty="0">
                  <a:ln>
                    <a:noFill/>
                  </a:ln>
                  <a:solidFill>
                    <a:schemeClr val="bg1"/>
                  </a:solidFill>
                  <a:effectLst/>
                  <a:uLnTx/>
                  <a:uFillTx/>
                  <a:latin typeface="Arial" panose="020B0604020202020204" pitchFamily="34" charset="0"/>
                  <a:cs typeface="Arial" panose="020B0604020202020204" pitchFamily="34" charset="0"/>
                </a:rPr>
                <a:t>We have learned about the hate crimes statute, how to recognize hate crimes and how we, as officers should to respond to it.  Regardless the frequency with which they occur, we need to react quickly and take them seriously. </a:t>
              </a:r>
            </a:p>
          </p:txBody>
        </p:sp>
        <p:sp>
          <p:nvSpPr>
            <p:cNvPr id="4" name="TextBox 4"/>
            <p:cNvSpPr txBox="1"/>
            <p:nvPr/>
          </p:nvSpPr>
          <p:spPr>
            <a:xfrm>
              <a:off x="0" y="-663511"/>
              <a:ext cx="10629623" cy="1373710"/>
            </a:xfrm>
            <a:prstGeom prst="rect">
              <a:avLst/>
            </a:prstGeom>
          </p:spPr>
          <p:txBody>
            <a:bodyPr lIns="0" tIns="0" rIns="0" bIns="0" rtlCol="0" anchor="t">
              <a:spAutoFit/>
            </a:bodyPr>
            <a:lstStyle/>
            <a:p>
              <a:pPr algn="l">
                <a:lnSpc>
                  <a:spcPts val="8640"/>
                </a:lnSpc>
              </a:pPr>
              <a:r>
                <a:rPr lang="en-US" sz="6000" b="1" dirty="0">
                  <a:solidFill>
                    <a:schemeClr val="bg1"/>
                  </a:solidFill>
                  <a:latin typeface="Arial" panose="020B0604020202020204" pitchFamily="34" charset="0"/>
                  <a:ea typeface="Montserrat Semi-Bold"/>
                  <a:cs typeface="Arial" panose="020B0604020202020204" pitchFamily="34" charset="0"/>
                  <a:sym typeface="Montserrat Semi-Bold"/>
                </a:rPr>
                <a:t>Conclusion</a:t>
              </a:r>
            </a:p>
          </p:txBody>
        </p:sp>
      </p:grpSp>
      <p:sp>
        <p:nvSpPr>
          <p:cNvPr id="6" name="TextBox 6"/>
          <p:cNvSpPr txBox="1"/>
          <p:nvPr/>
        </p:nvSpPr>
        <p:spPr>
          <a:xfrm>
            <a:off x="10553884" y="1138371"/>
            <a:ext cx="2948378" cy="555625"/>
          </a:xfrm>
          <a:prstGeom prst="rect">
            <a:avLst/>
          </a:prstGeom>
        </p:spPr>
        <p:txBody>
          <a:bodyPr lIns="0" tIns="0" rIns="0" bIns="0" rtlCol="0" anchor="t">
            <a:spAutoFit/>
          </a:bodyPr>
          <a:lstStyle/>
          <a:p>
            <a:pPr algn="l">
              <a:lnSpc>
                <a:spcPts val="4550"/>
              </a:lnSpc>
            </a:pPr>
            <a:endParaRPr lang="en-US" sz="3500" b="1" dirty="0">
              <a:solidFill>
                <a:srgbClr val="000000"/>
              </a:solidFill>
              <a:ea typeface="Montserrat Semi-Bold Bold"/>
              <a:cs typeface="Montserrat Semi-Bold Bold"/>
              <a:sym typeface="Montserrat Semi-Bold Bold"/>
            </a:endParaRPr>
          </a:p>
        </p:txBody>
      </p:sp>
      <p:pic>
        <p:nvPicPr>
          <p:cNvPr id="35" name="Picture 34">
            <a:extLst>
              <a:ext uri="{FF2B5EF4-FFF2-40B4-BE49-F238E27FC236}">
                <a16:creationId xmlns:a16="http://schemas.microsoft.com/office/drawing/2014/main" id="{1BDB3629-6854-4056-1C33-2E40D4C80952}"/>
              </a:ext>
            </a:extLst>
          </p:cNvPr>
          <p:cNvPicPr>
            <a:picLocks noChangeAspect="1"/>
          </p:cNvPicPr>
          <p:nvPr/>
        </p:nvPicPr>
        <p:blipFill>
          <a:blip r:embed="rId4"/>
          <a:stretch>
            <a:fillRect/>
          </a:stretch>
        </p:blipFill>
        <p:spPr>
          <a:xfrm>
            <a:off x="6096000" y="2247900"/>
            <a:ext cx="11812057" cy="6644282"/>
          </a:xfrm>
          <a:prstGeom prst="rect">
            <a:avLst/>
          </a:prstGeom>
        </p:spPr>
      </p:pic>
    </p:spTree>
    <p:custDataLst>
      <p:tags r:id="rId1"/>
    </p:custData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86.xml><?xml version="1.0" encoding="utf-8"?>
<p:sld xmlns:a="http://schemas.openxmlformats.org/drawingml/2006/main" xmlns:r="http://schemas.openxmlformats.org/officeDocument/2006/relationships" xmlns:p="http://schemas.openxmlformats.org/presentationml/2006/main">
  <p:cSld>
    <p:bg>
      <p:bgPr>
        <a:solidFill>
          <a:srgbClr val="EAE3D6"/>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963462-EB10-3B28-D65A-A775E6EC33B4}"/>
              </a:ext>
            </a:extLst>
          </p:cNvPr>
          <p:cNvSpPr>
            <a:spLocks noGrp="1"/>
          </p:cNvSpPr>
          <p:nvPr>
            <p:ph type="title"/>
          </p:nvPr>
        </p:nvSpPr>
        <p:spPr/>
        <p:txBody>
          <a:bodyPr>
            <a:normAutofit/>
          </a:bodyPr>
          <a:lstStyle/>
          <a:p>
            <a:r>
              <a:rPr lang="en-US" sz="6000" b="1" dirty="0">
                <a:latin typeface="Arial" panose="020B0604020202020204" pitchFamily="34" charset="0"/>
                <a:cs typeface="Arial" panose="020B0604020202020204" pitchFamily="34" charset="0"/>
              </a:rPr>
              <a:t>Resources</a:t>
            </a:r>
          </a:p>
        </p:txBody>
      </p:sp>
      <p:sp>
        <p:nvSpPr>
          <p:cNvPr id="4" name="TextBox 3">
            <a:extLst>
              <a:ext uri="{FF2B5EF4-FFF2-40B4-BE49-F238E27FC236}">
                <a16:creationId xmlns:a16="http://schemas.microsoft.com/office/drawing/2014/main" id="{0F63755C-FC1B-B0FA-218B-B984E1CCE44A}"/>
              </a:ext>
            </a:extLst>
          </p:cNvPr>
          <p:cNvSpPr txBox="1"/>
          <p:nvPr/>
        </p:nvSpPr>
        <p:spPr>
          <a:xfrm>
            <a:off x="838200" y="1229939"/>
            <a:ext cx="16154400" cy="9694962"/>
          </a:xfrm>
          <a:prstGeom prst="rect">
            <a:avLst/>
          </a:prstGeom>
          <a:noFill/>
        </p:spPr>
        <p:txBody>
          <a:bodyPr wrap="square">
            <a:spAutoFit/>
          </a:bodyPr>
          <a:lstStyle/>
          <a:p>
            <a:r>
              <a:rPr lang="en-US" sz="2400" dirty="0">
                <a:solidFill>
                  <a:srgbClr val="009999"/>
                </a:solidFill>
                <a:latin typeface="Arial" panose="020B0604020202020204" pitchFamily="34" charset="0"/>
                <a:cs typeface="Arial" panose="020B0604020202020204" pitchFamily="34" charset="0"/>
              </a:rPr>
              <a:t>Byers, B. D., &amp; Crider, B. W. (2002). hate crimes against the Amish: a qualitative analysis of bias motivation using routine activities theory. Deviant Behavior, 23(2), 115–148. </a:t>
            </a:r>
            <a:r>
              <a:rPr lang="en-US" sz="2400" dirty="0">
                <a:solidFill>
                  <a:srgbClr val="009999"/>
                </a:solidFill>
                <a:latin typeface="Arial" panose="020B0604020202020204" pitchFamily="34" charset="0"/>
                <a:cs typeface="Arial" panose="020B0604020202020204" pitchFamily="34" charset="0"/>
                <a:hlinkClick r:id="rId4"/>
              </a:rPr>
              <a:t>https://doi.org/10.1080/016396202753424529</a:t>
            </a:r>
            <a:endParaRPr lang="en-US" sz="2400" dirty="0">
              <a:solidFill>
                <a:srgbClr val="009999"/>
              </a:solidFill>
              <a:latin typeface="Arial" panose="020B0604020202020204" pitchFamily="34" charset="0"/>
              <a:cs typeface="Arial" panose="020B0604020202020204" pitchFamily="34" charset="0"/>
            </a:endParaRPr>
          </a:p>
          <a:p>
            <a:endParaRPr lang="en-US" sz="2400" dirty="0">
              <a:solidFill>
                <a:srgbClr val="009999"/>
              </a:solidFill>
              <a:latin typeface="Arial" panose="020B0604020202020204" pitchFamily="34" charset="0"/>
              <a:cs typeface="Arial" panose="020B0604020202020204" pitchFamily="34" charset="0"/>
            </a:endParaRPr>
          </a:p>
          <a:p>
            <a:r>
              <a:rPr lang="en-US" sz="2400" dirty="0">
                <a:solidFill>
                  <a:srgbClr val="009999"/>
                </a:solidFill>
                <a:latin typeface="Arial" panose="020B0604020202020204" pitchFamily="34" charset="0"/>
                <a:cs typeface="Arial" panose="020B0604020202020204" pitchFamily="34" charset="0"/>
              </a:rPr>
              <a:t>Freilich, J., &amp; Chermak, S. (2013). Hate Crimes. In https://portal.cops.usdoj.gov/resourcecenter/Home.aspx?q=ric.php&amp;page=detail&amp;id=COPS-P268. Retrieved October 20, 2025, from </a:t>
            </a:r>
            <a:r>
              <a:rPr lang="en-US" sz="2400" dirty="0">
                <a:solidFill>
                  <a:srgbClr val="009999"/>
                </a:solidFill>
                <a:latin typeface="Arial" panose="020B0604020202020204" pitchFamily="34" charset="0"/>
                <a:cs typeface="Arial" panose="020B0604020202020204" pitchFamily="34" charset="0"/>
                <a:hlinkClick r:id="rId5"/>
              </a:rPr>
              <a:t>https://portal.cops.usdoj.gov/resourcecenter/Home.aspx?q=ric.php&amp;page=detail&amp;id=COPS-P268</a:t>
            </a:r>
            <a:endParaRPr lang="en-US" sz="2400" dirty="0">
              <a:solidFill>
                <a:srgbClr val="009999"/>
              </a:solidFill>
              <a:latin typeface="Arial" panose="020B0604020202020204" pitchFamily="34" charset="0"/>
              <a:cs typeface="Arial" panose="020B0604020202020204" pitchFamily="34" charset="0"/>
            </a:endParaRPr>
          </a:p>
          <a:p>
            <a:endParaRPr lang="en-US" sz="2400" dirty="0">
              <a:solidFill>
                <a:srgbClr val="009999"/>
              </a:solidFill>
              <a:latin typeface="Arial" panose="020B0604020202020204" pitchFamily="34" charset="0"/>
              <a:cs typeface="Arial" panose="020B0604020202020204" pitchFamily="34" charset="0"/>
            </a:endParaRPr>
          </a:p>
          <a:p>
            <a:r>
              <a:rPr lang="en-US" sz="2400" dirty="0">
                <a:solidFill>
                  <a:srgbClr val="009999"/>
                </a:solidFill>
                <a:latin typeface="Arial" panose="020B0604020202020204" pitchFamily="34" charset="0"/>
                <a:cs typeface="Arial" panose="020B0604020202020204" pitchFamily="34" charset="0"/>
              </a:rPr>
              <a:t>Hate crimes | References | ASU Center for Problem-Oriented Policing. (n.d.). </a:t>
            </a:r>
            <a:r>
              <a:rPr lang="en-US" sz="2400" dirty="0">
                <a:solidFill>
                  <a:srgbClr val="009999"/>
                </a:solidFill>
                <a:latin typeface="Arial" panose="020B0604020202020204" pitchFamily="34" charset="0"/>
                <a:cs typeface="Arial" panose="020B0604020202020204" pitchFamily="34" charset="0"/>
                <a:hlinkClick r:id="rId6"/>
              </a:rPr>
              <a:t>https://popcenter.asu.edu/content/hate-crimes-references</a:t>
            </a:r>
            <a:endParaRPr lang="en-US" sz="2400" dirty="0">
              <a:solidFill>
                <a:srgbClr val="009999"/>
              </a:solidFill>
              <a:latin typeface="Arial" panose="020B0604020202020204" pitchFamily="34" charset="0"/>
              <a:cs typeface="Arial" panose="020B0604020202020204" pitchFamily="34" charset="0"/>
            </a:endParaRPr>
          </a:p>
          <a:p>
            <a:endParaRPr lang="en-US" sz="2400" dirty="0">
              <a:solidFill>
                <a:srgbClr val="009999"/>
              </a:solidFill>
              <a:latin typeface="Arial" panose="020B0604020202020204" pitchFamily="34" charset="0"/>
              <a:cs typeface="Arial" panose="020B0604020202020204" pitchFamily="34" charset="0"/>
            </a:endParaRPr>
          </a:p>
          <a:p>
            <a:r>
              <a:rPr lang="en-US" sz="2400" dirty="0">
                <a:solidFill>
                  <a:srgbClr val="009999"/>
                </a:solidFill>
                <a:latin typeface="Arial" panose="020B0604020202020204" pitchFamily="34" charset="0"/>
                <a:cs typeface="Arial" panose="020B0604020202020204" pitchFamily="34" charset="0"/>
              </a:rPr>
              <a:t>Hilleary, C. (2017, June 5). Rise in hate crimes alarms Native American communities. Voice of America. </a:t>
            </a:r>
            <a:r>
              <a:rPr lang="en-US" sz="2400" dirty="0">
                <a:solidFill>
                  <a:srgbClr val="009999"/>
                </a:solidFill>
                <a:latin typeface="Arial" panose="020B0604020202020204" pitchFamily="34" charset="0"/>
                <a:cs typeface="Arial" panose="020B0604020202020204" pitchFamily="34" charset="0"/>
                <a:hlinkClick r:id="rId7"/>
              </a:rPr>
              <a:t>https://www.voanews.com/a/rise-in-hate-crimes-alarms-native-american-communities/3887303.html</a:t>
            </a:r>
            <a:endParaRPr lang="en-US" sz="2400" dirty="0">
              <a:solidFill>
                <a:srgbClr val="009999"/>
              </a:solidFill>
              <a:latin typeface="Arial" panose="020B0604020202020204" pitchFamily="34" charset="0"/>
              <a:cs typeface="Arial" panose="020B0604020202020204" pitchFamily="34" charset="0"/>
            </a:endParaRPr>
          </a:p>
          <a:p>
            <a:endParaRPr lang="en-US" sz="2400" dirty="0">
              <a:solidFill>
                <a:srgbClr val="009999"/>
              </a:solidFill>
              <a:latin typeface="Arial" panose="020B0604020202020204" pitchFamily="34" charset="0"/>
              <a:cs typeface="Arial" panose="020B0604020202020204" pitchFamily="34" charset="0"/>
            </a:endParaRPr>
          </a:p>
          <a:p>
            <a:r>
              <a:rPr lang="en-US" sz="2400" dirty="0">
                <a:solidFill>
                  <a:srgbClr val="009999"/>
                </a:solidFill>
                <a:latin typeface="Arial" panose="020B0604020202020204" pitchFamily="34" charset="0"/>
                <a:cs typeface="Arial" panose="020B0604020202020204" pitchFamily="34" charset="0"/>
              </a:rPr>
              <a:t>Is hate speech legal? (n.d.). The Foundation for Individual Rights and Expression. https://www.thefire.org/research-learn/hate-speech-legal#:~:text=Contrary%20to%20a%20common%20misconception%2C%20most%20expression,government%20%E2%80%94%20including%20public%20colleges%20and%20universities.&amp;text=There%20is%20no%20general%201st%20Amendment%20exception,that%20denigrates%20people%20based%20on%20their%20identity.</a:t>
            </a:r>
          </a:p>
          <a:p>
            <a:endParaRPr lang="en-US" sz="2400" dirty="0">
              <a:solidFill>
                <a:srgbClr val="009999"/>
              </a:solidFill>
              <a:latin typeface="Arial" panose="020B0604020202020204" pitchFamily="34" charset="0"/>
              <a:cs typeface="Arial" panose="020B0604020202020204" pitchFamily="34" charset="0"/>
            </a:endParaRPr>
          </a:p>
          <a:p>
            <a:r>
              <a:rPr lang="en-US" sz="2400" dirty="0">
                <a:solidFill>
                  <a:srgbClr val="009999"/>
                </a:solidFill>
                <a:latin typeface="Arial" panose="020B0604020202020204" pitchFamily="34" charset="0"/>
                <a:cs typeface="Arial" panose="020B0604020202020204" pitchFamily="34" charset="0"/>
              </a:rPr>
              <a:t>LAS Cruces Man sentenced to 1 year in prison for threatening U.S. (2023, December 21). </a:t>
            </a:r>
            <a:r>
              <a:rPr lang="en-US" sz="2400" dirty="0">
                <a:solidFill>
                  <a:srgbClr val="009999"/>
                </a:solidFill>
                <a:latin typeface="Arial" panose="020B0604020202020204" pitchFamily="34" charset="0"/>
                <a:cs typeface="Arial" panose="020B0604020202020204" pitchFamily="34" charset="0"/>
                <a:hlinkClick r:id="rId8"/>
              </a:rPr>
              <a:t>https://www.justice.gov/usao-nm/pr/las-cruces-man-sentenced-1-year-prison-threatening-us-congresswoman</a:t>
            </a:r>
            <a:endParaRPr lang="en-US" sz="2400" dirty="0">
              <a:solidFill>
                <a:srgbClr val="009999"/>
              </a:solidFill>
              <a:latin typeface="Arial" panose="020B0604020202020204" pitchFamily="34" charset="0"/>
              <a:cs typeface="Arial" panose="020B0604020202020204" pitchFamily="34" charset="0"/>
            </a:endParaRPr>
          </a:p>
          <a:p>
            <a:endParaRPr lang="en-US" sz="2400" dirty="0">
              <a:solidFill>
                <a:srgbClr val="009999"/>
              </a:solidFill>
              <a:latin typeface="Arial" panose="020B0604020202020204" pitchFamily="34" charset="0"/>
              <a:cs typeface="Arial" panose="020B0604020202020204" pitchFamily="34" charset="0"/>
            </a:endParaRPr>
          </a:p>
          <a:p>
            <a:r>
              <a:rPr lang="en-US" sz="2400" dirty="0">
                <a:solidFill>
                  <a:srgbClr val="009999"/>
                </a:solidFill>
                <a:latin typeface="Arial" panose="020B0604020202020204" pitchFamily="34" charset="0"/>
                <a:cs typeface="Arial" panose="020B0604020202020204" pitchFamily="34" charset="0"/>
              </a:rPr>
              <a:t>New Mexico. (2025, February 3). </a:t>
            </a:r>
            <a:r>
              <a:rPr lang="en-US" sz="2400" dirty="0">
                <a:solidFill>
                  <a:srgbClr val="009999"/>
                </a:solidFill>
                <a:latin typeface="Arial" panose="020B0604020202020204" pitchFamily="34" charset="0"/>
                <a:cs typeface="Arial" panose="020B0604020202020204" pitchFamily="34" charset="0"/>
                <a:hlinkClick r:id="rId9"/>
              </a:rPr>
              <a:t>https://www.justice.gov/hatecrimes/state-data/new-mexico#news-nm</a:t>
            </a:r>
            <a:endParaRPr lang="en-US" sz="2400" dirty="0">
              <a:solidFill>
                <a:srgbClr val="009999"/>
              </a:solidFill>
              <a:latin typeface="Arial" panose="020B0604020202020204" pitchFamily="34" charset="0"/>
              <a:cs typeface="Arial" panose="020B0604020202020204" pitchFamily="34" charset="0"/>
            </a:endParaRPr>
          </a:p>
          <a:p>
            <a:endParaRPr lang="en-US" dirty="0">
              <a:solidFill>
                <a:srgbClr val="009999"/>
              </a:solidFill>
            </a:endParaRPr>
          </a:p>
          <a:p>
            <a:endParaRPr lang="en-US" dirty="0">
              <a:solidFill>
                <a:srgbClr val="009999"/>
              </a:solidFill>
            </a:endParaRPr>
          </a:p>
          <a:p>
            <a:endParaRPr lang="en-US" dirty="0">
              <a:solidFill>
                <a:srgbClr val="009999"/>
              </a:solidFill>
            </a:endParaRPr>
          </a:p>
          <a:p>
            <a:endParaRPr lang="en-US" dirty="0">
              <a:solidFill>
                <a:srgbClr val="009999"/>
              </a:solidFill>
            </a:endParaRPr>
          </a:p>
        </p:txBody>
      </p:sp>
    </p:spTree>
    <p:custDataLst>
      <p:tags r:id="rId1"/>
    </p:custDataLst>
    <p:extLst>
      <p:ext uri="{BB962C8B-B14F-4D97-AF65-F5344CB8AC3E}">
        <p14:creationId xmlns:p14="http://schemas.microsoft.com/office/powerpoint/2010/main" val="26374449"/>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tags/tag1.xml><?xml version="1.0" encoding="utf-8"?>
<p:tagLst xmlns:a="http://schemas.openxmlformats.org/drawingml/2006/main" xmlns:r="http://schemas.openxmlformats.org/officeDocument/2006/relationships" xmlns:p="http://schemas.openxmlformats.org/presentationml/2006/main">
  <p:tag name="ISPRING_PROJECT_VERSION" val="9.3"/>
  <p:tag name="ISPRING_PROJECT_FOLDER_UPDATED" val="1"/>
  <p:tag name="ISPRING_WEBLINKS_TARGET" val="_blank"/>
  <p:tag name="ISPRING_WEBLINKS_TARGETMJT" val="_self"/>
  <p:tag name="ISPRING_FIRST_PUBLISH" val="1"/>
  <p:tag name="ISPRING-SUITE_ISPRING_CURRENT_PLAYER_ID" val="universal"/>
  <p:tag name="ISPRING_PRESENTATION_COURSE_TITLE" val="Working Hate Crimes"/>
  <p:tag name="ISPRING-SUITE_ISPRING_PLAYERS_CUSTOMIZATION_2" val="{&quot;universal&quot;:{&quot;skinSettings&quot;:{&quot;borderRadius&quot;:10,&quot;colors&quot;:{&quot;asideBackground&quot;:{&quot;color&quot;:&quot;#EFF1F2&quot;,&quot;opacity&quot;:1,&quot;type&quot;:&quot;SOLID&quot;},&quot;asideElementBackgroundActive&quot;:{&quot;color&quot;:&quot;#D5D9DB&quot;,&quot;opacity&quot;:1,&quot;type&quot;:&quot;SOLID&quot;},&quot;asideElementBackgroundHover&quot;:{&quot;color&quot;:&quot;#DDE2E5&quot;,&quot;opacity&quot;:1,&quot;type&quot;:&quot;SOLID&quot;},&quot;asideElementText&quot;:{&quot;color&quot;:&quot;#34383D&quot;,&quot;opacity&quot;:1,&quot;type&quot;:&quot;SOLID&quot;},&quot;asideElementTextActive&quot;:{&quot;color&quot;:&quot;#42484E&quot;,&quot;opacity&quot;:1,&quot;type&quot;:&quot;SOLID&quot;},&quot;asideElementTextHover&quot;:{&quot;color&quot;:&quot;#42484E&quot;,&quot;opacity&quot;:1,&quot;type&quot;:&quot;SOLID&quot;},&quot;asideLogoBackground&quot;:{&quot;color&quot;:&quot;#EFF1F2&quot;,&quot;opacity&quot;:1,&quot;type&quot;:&quot;SOLID&quot;},&quot;pageBackground&quot;:{&quot;color&quot;:&quot;#DCDEE0&quot;,&quot;opacity&quot;:1,&quot;type&quot;:&quot;SOLID&quot;},&quot;playerBackground&quot;:{&quot;color&quot;:&quot;#FFFFFF&quot;,&quot;opacity&quot;:1,&quot;type&quot;:&quot;SOLID&quot;},&quot;playerText&quot;:{&quot;color&quot;:&quot;#616870&quot;,&quot;opacity&quot;:1,&quot;type&quot;:&quot;SOLID&quot;},&quot;primaryButtonBackground&quot;:{&quot;color&quot;:&quot;#5F8BD9&quot;,&quot;opacity&quot;:1,&quot;type&quot;:&quot;SOLID&quot;},&quot;primaryButtonBackgroundHover&quot;:{&quot;color&quot;:&quot;#5077BB&quot;,&quot;opacity&quot;:1,&quot;type&quot;:&quot;SOLID&quot;},&quot;primaryButtonBorder&quot;:{&quot;color&quot;:&quot;#5F8BD9&quot;,&quot;opacity&quot;:1,&quot;type&quot;:&quot;SOLID&quot;},&quot;primaryButtonBorderHover&quot;:{&quot;color&quot;:&quot;#5077BB&quot;,&quot;opacity&quot;:1,&quot;type&quot;:&quot;SOLID&quot;},&quot;primaryButtonText&quot;:{&quot;color&quot;:&quot;#FFFFFF&quot;,&quot;opacity&quot;:1,&quot;type&quot;:&quot;SOLID&quot;},&quot;primaryButtonTextHover&quot;:{&quot;color&quot;:&quot;#FFFFFF&quot;,&quot;opacity&quot;:1,&quot;type&quot;:&quot;SOLID&quot;},&quot;secondaryButtonBackground&quot;:{&quot;color&quot;:&quot;#F1F2F4&quot;,&quot;opacity&quot;:1,&quot;type&quot;:&quot;SOLID&quot;},&quot;secondaryButtonBackgroundHover&quot;:{&quot;color&quot;:&quot;#E5E5E5&quot;,&quot;opacity&quot;:1,&quot;type&quot;:&quot;SOLID&quot;},&quot;secondaryButtonBorder&quot;:{&quot;color&quot;:&quot;#F1F2F4&quot;,&quot;opacity&quot;:1,&quot;type&quot;:&quot;SOLID&quot;},&quot;secondaryButtonBorderHover&quot;:{&quot;color&quot;:&quot;#E5E5E5&quot;,&quot;opacity&quot;:1,&quot;type&quot;:&quot;SOLID&quot;},&quot;secondaryButtonText&quot;:{&quot;color&quot;:&quot;#616870&quot;,&quot;opacity&quot;:1,&quot;type&quot;:&quot;SOLID&quot;},&quot;secondaryButtonTextHover&quot;:{&quot;color&quot;:&quot;#616870&quot;,&quot;opacity&quot;:1,&quot;type&quot;:&quot;SOLID&quot;}},&quot;controlPanel&quot;:{&quot;navigationMode&quot;:&quot;bySlides&quot;,&quot;progressBar&quot;:{&quot;enabled&quot;:false,&quot;mode&quot;:&quot;slideTimeline&quot;,&quot;showLabels&quot;:false,&quot;visible&quot;:true},&quot;showCCButton&quot;:false,&quot;showNextButton&quot;:true,&quot;showOutline&quot;:true,&quot;showPlayPause&quot;:true,&quot;showPlaybackRateButton&quot;:false,&quot;showPrevButton&quot;:true,&quot;showRewind&quot;:true,&quot;showSlideNumbers&quot;:true,&quot;showSlideOnlyButton&quot;:false,&quot;showSubtitlesButton&quot;:false,&quot;showTimer&quot;:false,&quot;showVolumeControl&quot;:true,&quot;visible&quot;:true},&quot;fontFamily&quot;:&quot;Arial&quot;,&quot;miniskinCustomizationEnabled&quot;:true,&quot;outlinePanel&quot;:{&quot;highlightViewedEntries&quot;:false,&quot;multilevel&quot;:false,&quot;numberEntries&quot;:true,&quot;search&quot;:false,&quot;thumbnails&quot;:true},&quot;rotatePromptEnabled&quot;:false,&quot;sidePanel&quot;:{&quot;showAtLeft&quot;:true,&quot;showLogo&quot;:false,&quot;showNotes&quot;:false,&quot;showOutline&quot;:false,&quot;showPresenterInfo&quot;:false,&quot;showPresenterVideo&quot;:false,&quot;visible&quot;:false},&quot;titlePanel&quot;:{&quot;buttons&quot;:[&quot;attachments&quot;],&quot;buttonsAtLeft&quot;:false,&quot;courseTitleVisible&quot;:true,&quot;showLogo&quot;:false,&quot;visible&quot;:true},&quot;version&quot;:&quot;1.3&quot;},&quot;skinMessages&quot;:{&quot;PB_ACCESSIBLE_ARIA_LABEL_BACK_TO_BEGIN&quot;:&quot;Go to the beginning of the slide&quot;,&quot;PB_ACCESSIBLE_ARIA_LABEL_BOTTOM_PANEL&quot;:&quot;Bottom Bar&quot;,&quot;PB_ACCESSIBLE_ARIA_LABEL_NAVIGATION_BUTTONS&quot;:&quot;Navigation buttons&quot;,&quot;PB_ACCESSIBLE_ARIA_LABEL_SETTINGS&quot;:&quot;Accessibility Settings&quot;,&quot;PB_ACCESSIBLE_ARIA_LABEL_SLIDE&quot;:&quot;Slide&quot;,&quot;PB_ACCESSIBLE_ARIA_LABEL_TOP_PANEL&quot;:&quot;Top Bar&quot;,&quot;PB_ACCESSIBLE_AUDIO_NARRATION_LABEL&quot;:&quot;Audio narration&quot;,&quot;PB_ACCESSIBLE_AUDIO_SUBTITLES_LABEL&quot;:&quot;Closed Captions&quot;,&quot;PB_ACCESSIBLE_NAVIGATION_NEXT_BUTTON&quot;:&quot;Next&quot;,&quot;PB_ACCESSIBLE_NAVIGATION_PREV_BUTTON&quot;:&quot;Previous&quot;,&quot;PB_ACCESSIBLE_SKIN_ENABLE_ACCESSIBILITY_MODE&quot;:&quot;Turn on accessibility mode&quot;,&quot;PB_ACCESSIBLE_SKIN_ENABLE_NORMAL_MODE&quot;:&quot;Turn off accessibility mode&quot;,&quot;PB_ACCESSIBLE_SKIN_PRESENTER_PHOTO&quot;:&quot;Presenter photo&quot;,&quot;PB_ACCESSIBLE_SLIDE_N_OF_COUNT&quot;:&quot;Slide %SLIDE_NUMBER% of %TOTAL_SLIDES%&quot;,&quot;PB_ACCESSIBLE_VIDEO_NARRATION_LABEL&quot;:&quot;Video narration&quot;,&quot;PB_ACCESSIBLE_WATERMARK_SKIN_CREATED_WITH&quot;:&quot;Created with iSpring evaluation version&quot;,&quot;PB_ATTACHMENT_DOCUMENT_SUBTITLE&quot;:&quot;Document&quot;,&quot;PB_ATTACHMENT_FILE_SUBTITLE&quot;:&quot;File&quot;,&quot;PB_ATTACHMENT_IMAGE_SUBTITLE&quot;:&quot;Picture&quot;,&quot;PB_ATTACHMENT_LINK_SUBTITLE&quot;:&quot;Link&quot;,&quot;PB_ATTACHMENT_VIDEO_SUBTITLE&quot;:&quot;Video&quot;,&quot;PB_BACK_TO_APP_BUTTON_LABEL&quot;:&quot;Go back&quot;,&quot;PB_CONTROL_PANEL_CLOSED_CAPTIONS&quot;:&quot;Notes&quot;,&quot;PB_CONTROL_PANEL_EXIT_FULL_SCREEN&quot;:&quot;Exit full screen&quot;,&quot;PB_CONTROL_PANEL_FULL_SCREEN&quot;:&quot;Full screen&quot;,&quot;PB_CONTROL_PANEL_NEXT&quot;:&quot;Next&quot;,&quot;PB_CONTROL_PANEL_OUTLINE&quot;:&quot;Outline&quot;,&quot;PB_CONTROL_PANEL_PREV&quot;:&quot;&quot;,&quot;PB_CONTROL_PANEL_REPLAY&quot;:&quot;Replay&quot;,&quot;PB_CONTROL_PANEL_SLIDE_COUNTER&quot;:&quot;%SLIDE_NUMBER% of %TOTAL_SLIDES%&quot;,&quot;PB_CONTROL_PANEL_SUBTITLES&quot;:&quot;Closed Captions&quot;,&quot;PB_CONTROL_PANEL_VOLUME_CONTROL&quot;:&quot;Volume&quot;,&quot;PB_CURRENT_SLIDE_IS_NOT_COMPLETED&quot;:&quot;Complete the slide to go to the next one.&quot;,&quot;PB_DOMAIN_RESTRICTION&quot;:&quot;Sorry, the content author has prohibited sharing the presentation on this domain.&quot;,&quot;PB_DRAWING_TOOLS_END_DRAWING&quot;:&quot;Finish drawing&quot;,&quot;PB_DRAWING_TOOLS_ERASER&quot;:&quot;Eraser&quot;,&quot;PB_DRAWING_TOOLS_ERASE_ALL&quot;:&quot;Erase all&quot;,&quot;PB_DRAWING_TOOLS_HIGHLIGHTER&quot;:&quot;Highlighter&quot;,&quot;PB_DRAWING_TOOLS_PEN&quot;:&quot;Pen&quot;,&quot;PB_ENTER_PASSWORD&quot;:&quot;Enter the password to view this presentation.&quot;,&quot;PB_INCORRECT_PASSWORD&quot;:&quot;Incorrect password.&quot;,&quot;PB_INTERACTION_SLIDE_WINDOW_TEXT&quot;:&quot;To advance to the next slide, complete this interaction.&quot;,&quot;PB_MESSAGE_BOX_NO&quot;:&quot;No&quot;,&quot;PB_MESSAGE_BOX_OK&quot;:&quot;OK&quot;,&quot;PB_MESSAGE_BOX_YES&quot;:&quot;Yes&quot;,&quot;PB_NAVIGATION_IS_RESTRICTED&quot;:&quot;You can only view slides in order.&quot;,&quot;PB_NAVIGATION_IS_SEQUENTIAL&quot;:&quot;You can only view slides in order.&quot;,&quot;PB_PLAYBACK_RATE_MENU_CAPTION&quot;:&quot;Speed&quot;,&quot;PB_POPUP_ROTATE_SCREEN_PROMPT_LANDSCAPE&quot;:&quot;Rotate your device to landscape mode&quot;,&quot;PB_POPUP_ROTATE_SCREEN_PROMPT_PORTRAIT&quot;:&quot;Rotate your device to the portrait mode&quot;,&quot;PB_PRECEDING_QUIZ_FAILED_WINDOW_TEXT&quot;:&quot;You haven't passed the quiz on slide %SLIDE_INDEX% and can't advance to the next slide.&quot;,&quot;PB_PRECEDING_QUIZ_NOT_COMPLETED_WINDOW_TEXT&quot;:&quot;To advance to this slide, complete the quiz on slide %SLIDE_INDEX%.&quot;,&quot;PB_PRECEDING_QUIZ_NOT_PASSED_WINDOW_TEXT&quot;:&quot;To advance to this slide, you need to pass the quiz on slide %SLIDE_INDEX%.&quot;,&quot;PB_PRECEDING_SCENARIO_FAILED_WINDOW_TEXT&quot;:&quot;You haven't passed the role-play on slide %SLIDE_INDEX% and can't advance to the next slide.&quot;,&quot;PB_PRECEDING_SCENARIO_NOT_COMPLETED_WINDOW_TEXT&quot;:&quot;To advance to this slide, complete the role-play on slide %SLIDE_INDEX%.&quot;,&quot;PB_PRECEDING_SCENARIO_NOT_PASSED_WINDOW_TEXT&quot;:&quot;To advance to this slide, you need to pass the role-play on slide %SLIDE_INDEX%.&quot;,&quot;PB_PRESENTER_COLLAPSE_BIO&quot;:&quot;Show less&quot;,&quot;PB_PRESENTER_EMAIL&quot;:&quot;Email&quot;,&quot;PB_PRESENTER_EXPAND_BIO&quot;:&quot;Show more&quot;,&quot;PB_PRESENTER_NO_INFO&quot;:&quot;No presenter info.&quot;,&quot;PB_PRESENTER_WEBSITE&quot;:&quot;Website&quot;,&quot;PB_QUIZ_SLIDE_WINDOW_TEXT&quot;:&quot;To advance to the next slide, complete this quiz.&quot;,&quot;PB_RATE_MENU_CAPTION&quot;:&quot;Speed&quot;,&quot;PB_RATE_MENU_DEFAULT_RATE&quot;:&quot;Normal&quot;,&quot;PB_RESUME_PRESENTATION_WINDOW_TEXT&quot;:&quot;Do you want to resume where you left off?&quot;,&quot;PB_SCENARIO_SLIDE_WINDOW_TEXT&quot;:&quot;To advance to the next slide, complete this role-play.&quot;,&quot;PB_SEARCH_CANCEL&quot;:&quot;Cancel&quot;,&quot;PB_SEARCH_NO_RESULTS_LABEL&quot;:&quot;No matches found.&quot;,&quot;PB_SEARCH_PANEL_DEFAULT_TEXT&quot;:&quot;Search…&quot;,&quot;PB_SEARCH_RESULTS_LABEL&quot;:&quot;Search results&quot;,&quot;PB_SEARCH_RESULT_IN_NOTES&quot;:&quot;in notes&quot;,&quot;PB_SEARCH_RESULT_IN_TEXT_LABEL&quot;:&quot;in slide&quot;,&quot;PB_SUBTITLES_MENU_CAPTION&quot;:&quot;Subtitles&quot;,&quot;PB_SUBTITLES_OFF&quot;:&quot;Off&quot;,&quot;PB_TAB_NOTES_LABEL&quot;:&quot;Notes&quot;,&quot;PB_TAB_OUTLINE_LABEL&quot;:&quot;Slides&quot;,&quot;PB_TIME_RESTRICTION&quot;:&quot;Sorry, the content author has prohibited viewing the presentation at this time.&quot;,&quot;PB_TITLE_PANEL_ATTACHMENTS&quot;:&quot;Resources&quot;,&quot;PB_TITLE_PANEL_MARKER_TOOLS&quot;:&quot;Drawing&quot;,&quot;PB_TITLE_PANEL_NOTES&quot;:&quot;Notes&quot;,&quot;PB_TITLE_PANEL_OUTLINE&quot;:&quot;Outline&quot;,&quot;PB_TITLE_PANEL_PRESENTER_INFO&quot;:&quot;Presenter Info&quot;,&quot;PB_TREE_CONTROL_LOADING&quot;:&quot;Loading…&quot;,&quot;PB_VIDEO_WINDOW_NO_VIDEO_LABEL&quot;:&quot;No video&quot;},&quot;playbackAndNavigationSettings&quot;:{&quot;autoStart&quot;:false,&quot;saveAnimationStates&quot;:true,&quot;loopPresentation&quot;:false,&quot;autoPlayAnimations&quot;:false,&quot;autoPlayAnimationsTime&quot;:1,&quot;navigationType&quot;:&quot;LIMITED&quot;,&quot;resumeMode&quot;:&quot;PROMPT&quot;,&quot;enableKeyboardNavigation&quot;:false},&quot;keyboardSettings&quot;:&quot;&quot;,&quot;skinVersion&quot;:4,&quot;skinCompatibleVersion&quot;:0,&quot;publishSettings&quot;:{&quot;backgroundColor&quot;:&quot;#DCDEE0&quot;,&quot;playerDimensions&quot;:{&quot;height&quot;:144,&quot;width&quot;:16},&quot;playerModule&quot;:&quot;UniversalHtml&quot;,&quot;presentationContent&quot;:{&quot;metadata&quot;:{&quot;references&quot;:true,&quot;texts&quot;:[&quot;DT_COURSE_TITLE&quot;,&quot;DT_REFERENCE_URL&quot;,&quot;DT_REFERENCE_TITLE&quot;,&quot;DT_SLIDE_TITLE&quot;,&quot;DT_HYPERLINK_TOOLTIP&quot;]},&quot;resources&quot;:{&quot;attachments&quot;:true,&quot;fonts&quot;:[{&quot;charsets&quot;:{&quot;dynamicFormatted&quot;:[&quot;DCT_INTERACTIVITY_TEXT&quot;,&quot;DCT_INTERACTIVITY_SEMIBOLD_TEXT&quot;],&quot;dynamicPlain&quot;:[&quot;DCT_COURSE_TITLE&quot;,&quot;DCT_REFERENCE_URL&quot;,&quot;DCT_REFERENCE_TITLE&quot;,&quot;DCT_SLIDE_TITLE&quot;,&quot;DCT_HYPERLINK_TOOLTIP&quot;],&quot;static&quot;:[&quot;Resources&quot;,&quot;Link&quot;,&quot;Picture&quot;,&quot;Video&quot;,&quot;Document&quot;,&quot;File&quot;,&quot;1234567890&quot;,&quot;Slides&quot;,&quot;Next&quot;,&quot;Volume&quot;,&quot;Replay&quot;,&quot;%SLIDE_NUMBER% of %TOTAL_SLIDES%&quot;,&quot;Yes&quot;,&quot;No&quot;,&quot;OK&quot;,&quot;Do you want to resume where you left off?&quot;,&quot;Rotate your device to the portrait mode&quot;,&quot;Rotate your device to landscape mode&quot;,&quot;Complete the slide to go to the next one.&quot;,&quot;You can only view slides in order.&quot;,&quot;To advance to the next slide, complete this quiz.&quot;,&quot;To advance to this slide, you need to pass the quiz on slide %SLIDE_INDEX%.&quot;,&quot;To advance to this slide, complete the quiz on slide %SLIDE_INDEX%.&quot;,&quot;You haven't passed the quiz on slide %SLIDE_INDEX% and can't advance to the next slide.&quot;,&quot;To advance to the next slide, complete this interaction.&quot;,&quot;To advance to the next slide, complete this role-play.&quot;,&quot;To advance to this slide, you need to pass the role-play on slide %SLIDE_INDEX%.&quot;,&quot;To advance to this slide, complete the role-play on slide %SLIDE_INDEX%.&quot;,&quot;You haven't passed the role-play on slide %SLIDE_INDEX% and can't advance to the next slide.&quot;,&quot;Enter the password to view this presentation.&quot;,&quot;Incorrect password.&quot;,&quot;Sorry, the content author has prohibited sharing the presentation on this domain.&quot;,&quot;Sorry, the content author has prohibited viewing the presentation at this time.&quot;,&quot;Go back&quot;]},&quot;embedName&quot;:&quot;PFn&quot;,&quot;fontFamily&quot;:&quot;Arial&quot;,&quot;isBold&quot;:false,&quot;isItalic&quot;:false,&quot;isSemibold&quot;:false,&quot;substituteFontFamily&quot;:&quot;Arial&quot;},{&quot;charsets&quot;:{&quot;dynamicFormatted&quot;:[&quot;DCT_INTERACTIVITY_TEXT&quot;,&quot;DCT_INTERACTIVITY_SEMIBOLD_TEXT&quot;],&quot;dynamicPlain&quot;:[&quot;DCT_COURSE_TITLE&quot;,&quot;DCT_REFERENCE_URL&quot;,&quot;DCT_REFERENCE_TITLE&quot;,&quot;DCT_SLIDE_TITLE&quot;,&quot;DCT_HYPERLINK_TOOLTIP&quot;],&quot;static&quot;:[&quot;Resources&quot;,&quot;Link&quot;,&quot;Picture&quot;,&quot;Video&quot;,&quot;Document&quot;,&quot;File&quot;,&quot;1234567890&quot;,&quot;Slides&quot;,&quot;Next&quot;,&quot;Volume&quot;,&quot;Replay&quot;,&quot;%SLIDE_NUMBER% of %TOTAL_SLIDES%&quot;,&quot;Yes&quot;,&quot;No&quot;,&quot;OK&quot;,&quot;Do you want to resume where you left off?&quot;,&quot;Rotate your device to the portrait mode&quot;,&quot;Rotate your device to landscape mode&quot;,&quot;Complete the slide to go to the next one.&quot;,&quot;You can only view slides in order.&quot;,&quot;To advance to the next slide, complete this quiz.&quot;,&quot;To advance to this slide, you need to pass the quiz on slide %SLIDE_INDEX%.&quot;,&quot;To advance to this slide, complete the quiz on slide %SLIDE_INDEX%.&quot;,&quot;You haven't passed the quiz on slide %SLIDE_INDEX% and can't advance to the next slide.&quot;,&quot;To advance to the next slide, complete this interaction.&quot;,&quot;To advance to the next slide, complete this role-play.&quot;,&quot;To advance to this slide, you need to pass the role-play on slide %SLIDE_INDEX%.&quot;,&quot;To advance to this slide, complete the role-play on slide %SLIDE_INDEX%.&quot;,&quot;You haven't passed the role-play on slide %SLIDE_INDEX% and can't advance to the next slide.&quot;,&quot;Enter the password to view this presentation.&quot;,&quot;Incorrect password.&quot;,&quot;Sorry, the content author has prohibited sharing the presentation on this domain.&quot;,&quot;Sorry, the content author has prohibited viewing the presentation at this time.&quot;,&quot;Go back&quot;]},&quot;embedName&quot;:&quot;PFnb&quot;,&quot;fontFamily&quot;:&quot;Arial&quot;,&quot;isBold&quot;:true,&quot;isItalic&quot;:false,&quot;isSemibold&quot;:false,&quot;substituteFontFamily&quot;:&quot;Arial&quot;},{&quot;charsets&quot;:{&quot;dynamicFormatted&quot;:[&quot;DCT_INTERACTIVITY_TEXT&quot;,&quot;DCT_INTERACTIVITY_SEMIBOLD_TEXT&quot;],&quot;dynamicPlain&quot;:[&quot;DCT_COURSE_TITLE&quot;,&quot;DCT_REFERENCE_URL&quot;,&quot;DCT_REFERENCE_TITLE&quot;,&quot;DCT_SLIDE_TITLE&quot;,&quot;DCT_HYPERLINK_TOOLTIP&quot;],&quot;static&quot;:[&quot;Resources&quot;,&quot;Link&quot;,&quot;Picture&quot;,&quot;Video&quot;,&quot;Document&quot;,&quot;File&quot;,&quot;1234567890&quot;,&quot;Slides&quot;,&quot;Next&quot;,&quot;Volume&quot;,&quot;Replay&quot;,&quot;%SLIDE_NUMBER% of %TOTAL_SLIDES%&quot;,&quot;Yes&quot;,&quot;No&quot;,&quot;OK&quot;,&quot;Do you want to resume where you left off?&quot;,&quot;Rotate your device to the portrait mode&quot;,&quot;Rotate your device to landscape mode&quot;,&quot;Complete the slide to go to the next one.&quot;,&quot;You can only view slides in order.&quot;,&quot;To advance to the next slide, complete this quiz.&quot;,&quot;To advance to this slide, you need to pass the quiz on slide %SLIDE_INDEX%.&quot;,&quot;To advance to this slide, complete the quiz on slide %SLIDE_INDEX%.&quot;,&quot;You haven't passed the quiz on slide %SLIDE_INDEX% and can't advance to the next slide.&quot;,&quot;To advance to the next slide, complete this interaction.&quot;,&quot;To advance to the next slide, complete this role-play.&quot;,&quot;To advance to this slide, you need to pass the role-play on slide %SLIDE_INDEX%.&quot;,&quot;To advance to this slide, complete the role-play on slide %SLIDE_INDEX%.&quot;,&quot;You haven't passed the role-play on slide %SLIDE_INDEX% and can't advance to the next slide.&quot;,&quot;Enter the password to view this presentation.&quot;,&quot;Incorrect password.&quot;,&quot;Sorry, the content author has prohibited sharing the presentation on this domain.&quot;,&quot;Sorry, the content author has prohibited viewing the presentation at this time.&quot;,&quot;Go back&quot;]},&quot;embedName&quot;:&quot;PFni&quot;,&quot;fontFamily&quot;:&quot;Arial&quot;,&quot;isBold&quot;:false,&quot;isItalic&quot;:true,&quot;isSemibold&quot;:false,&quot;substituteFontFamily&quot;:&quot;Arial&quot;},{&quot;charsets&quot;:{&quot;dynamicFormatted&quot;:[&quot;DCT_INTERACTIVITY_TEXT&quot;,&quot;DCT_INTERACTIVITY_SEMIBOLD_TEXT&quot;],&quot;dynamicPlain&quot;:[&quot;DCT_COURSE_TITLE&quot;,&quot;DCT_REFERENCE_URL&quot;,&quot;DCT_REFERENCE_TITLE&quot;,&quot;DCT_SLIDE_TITLE&quot;,&quot;DCT_HYPERLINK_TOOLTIP&quot;],&quot;static&quot;:[&quot;Resources&quot;,&quot;Link&quot;,&quot;Picture&quot;,&quot;Video&quot;,&quot;Document&quot;,&quot;File&quot;,&quot;1234567890&quot;,&quot;Slides&quot;,&quot;Next&quot;,&quot;Volume&quot;,&quot;Replay&quot;,&quot;%SLIDE_NUMBER% of %TOTAL_SLIDES%&quot;,&quot;Yes&quot;,&quot;No&quot;,&quot;OK&quot;,&quot;Do you want to resume where you left off?&quot;,&quot;Rotate your device to the portrait mode&quot;,&quot;Rotate your device to landscape mode&quot;,&quot;Complete the slide to go to the next one.&quot;,&quot;You can only view slides in order.&quot;,&quot;To advance to the next slide, complete this quiz.&quot;,&quot;To advance to this slide, you need to pass the quiz on slide %SLIDE_INDEX%.&quot;,&quot;To advance to this slide, complete the quiz on slide %SLIDE_INDEX%.&quot;,&quot;You haven't passed the quiz on slide %SLIDE_INDEX% and can't advance to the next slide.&quot;,&quot;To advance to the next slide, complete this interaction.&quot;,&quot;To advance to the next slide, complete this role-play.&quot;,&quot;To advance to this slide, you need to pass the role-play on slide %SLIDE_INDEX%.&quot;,&quot;To advance to this slide, complete the role-play on slide %SLIDE_INDEX%.&quot;,&quot;You haven't passed the role-play on slide %SLIDE_INDEX% and can't advance to the next slide.&quot;,&quot;Enter the password to view this presentation.&quot;,&quot;Incorrect password.&quot;,&quot;Sorry, the content author has prohibited sharing the presentation on this domain.&quot;,&quot;Sorry, the content author has prohibited viewing the presentation at this time.&quot;,&quot;Go back&quot;]},&quot;embedName&quot;:&quot;PFnbi&quot;,&quot;fontFamily&quot;:&quot;Arial&quot;,&quot;isBold&quot;:true,&quot;isItalic&quot;:true,&quot;isSemibold&quot;:false,&quot;substituteFontFamily&quot;:&quot;Arial&quot;},{&quot;charsets&quot;:{&quot;dynamicFormatted&quot;:[&quot;DCT_INTERACTIVITY_TEXT&quot;,&quot;DCT_INTERACTIVITY_SEMIBOLD_TEXT&quot;],&quot;dynamicPlain&quot;:[&quot;DCT_COURSE_TITLE&quot;,&quot;DCT_REFERENCE_URL&quot;,&quot;DCT_REFERENCE_TITLE&quot;,&quot;DCT_SLIDE_TITLE&quot;,&quot;DCT_HYPERLINK_TOOLTIP&quot;],&quot;static&quot;:[&quot;Resources&quot;,&quot;Link&quot;,&quot;Picture&quot;,&quot;Video&quot;,&quot;Document&quot;,&quot;File&quot;,&quot;1234567890&quot;,&quot;Slides&quot;,&quot;Next&quot;,&quot;Volume&quot;,&quot;Replay&quot;,&quot;%SLIDE_NUMBER% of %TOTAL_SLIDES%&quot;,&quot;Yes&quot;,&quot;No&quot;,&quot;OK&quot;,&quot;Do you want to resume where you left off?&quot;,&quot;Rotate your device to the portrait mode&quot;,&quot;Rotate your device to landscape mode&quot;,&quot;Complete the slide to go to the next one.&quot;,&quot;You can only view slides in order.&quot;,&quot;To advance to the next slide, complete this quiz.&quot;,&quot;To advance to this slide, you need to pass the quiz on slide %SLIDE_INDEX%.&quot;,&quot;To advance to this slide, complete the quiz on slide %SLIDE_INDEX%.&quot;,&quot;You haven't passed the quiz on slide %SLIDE_INDEX% and can't advance to the next slide.&quot;,&quot;To advance to the next slide, complete this interaction.&quot;,&quot;To advance to the next slide, complete this role-play.&quot;,&quot;To advance to this slide, you need to pass the role-play on slide %SLIDE_INDEX%.&quot;,&quot;To advance to this slide, complete the role-play on slide %SLIDE_INDEX%.&quot;,&quot;You haven't passed the role-play on slide %SLIDE_INDEX% and can't advance to the next slide.&quot;,&quot;Enter the password to view this presentation.&quot;,&quot;Incorrect password.&quot;,&quot;Sorry, the content author has prohibited sharing the presentation on this domain.&quot;,&quot;Sorry, the content author has prohibited viewing the presentation at this time.&quot;,&quot;Go back&quot;]},&quot;embedName&quot;:&quot;PFnsb&quot;,&quot;fontFamily&quot;:&quot;Arial&quot;,&quot;isBold&quot;:false,&quot;isItalic&quot;:false,&quot;isSemibold&quot;:true,&quot;substituteFontFamily&quot;:&quot;Arial&quot;},{&quot;charsets&quot;:{&quot;dynamicFormatted&quot;:[&quot;DCT_INTERACTIVITY_TEXT&quot;,&quot;DCT_INTERACTIVITY_SEMIBOLD_TEXT&quot;],&quot;dynamicPlain&quot;:[&quot;DCT_COURSE_TITLE&quot;,&quot;DCT_REFERENCE_URL&quot;,&quot;DCT_REFERENCE_TITLE&quot;,&quot;DCT_SLIDE_TITLE&quot;,&quot;DCT_HYPERLINK_TOOLTIP&quot;],&quot;static&quot;:[&quot;Resources&quot;,&quot;Link&quot;,&quot;Picture&quot;,&quot;Video&quot;,&quot;Document&quot;,&quot;File&quot;,&quot;1234567890&quot;,&quot;Slides&quot;,&quot;Next&quot;,&quot;Volume&quot;,&quot;Replay&quot;,&quot;%SLIDE_NUMBER% of %TOTAL_SLIDES%&quot;,&quot;Yes&quot;,&quot;No&quot;,&quot;OK&quot;,&quot;Do you want to resume where you left off?&quot;,&quot;Rotate your device to the portrait mode&quot;,&quot;Rotate your device to landscape mode&quot;,&quot;Complete the slide to go to the next one.&quot;,&quot;You can only view slides in order.&quot;,&quot;To advance to the next slide, complete this quiz.&quot;,&quot;To advance to this slide, you need to pass the quiz on slide %SLIDE_INDEX%.&quot;,&quot;To advance to this slide, complete the quiz on slide %SLIDE_INDEX%.&quot;,&quot;You haven't passed the quiz on slide %SLIDE_INDEX% and can't advance to the next slide.&quot;,&quot;To advance to the next slide, complete this interaction.&quot;,&quot;To advance to the next slide, complete this role-play.&quot;,&quot;To advance to this slide, you need to pass the role-play on slide %SLIDE_INDEX%.&quot;,&quot;To advance to this slide, complete the role-play on slide %SLIDE_INDEX%.&quot;,&quot;You haven't passed the role-play on slide %SLIDE_INDEX% and can't advance to the next slide.&quot;,&quot;Enter the password to view this presentation.&quot;,&quot;Incorrect password.&quot;,&quot;Sorry, the content author has prohibited sharing the presentation on this domain.&quot;,&quot;Sorry, the content author has prohibited viewing the presentation at this time.&quot;,&quot;Go back&quot;]},&quot;embedName&quot;:&quot;PFnsbi&quot;,&quot;fontFamily&quot;:&quot;Arial&quot;,&quot;isBold&quot;:false,&quot;isItalic&quot;:true,&quot;isSemibold&quot;:true,&quot;substituteFontFamily&quot;:&quot;Arial&quot;}],&quot;interactivity&quot;:{&quot;fullSupport&quot;:true},&quot;slideThumbnails&quot;:{&quot;enlargeToFit&quot;:false,&quot;height&quot;:59,&quot;jpegQuality&quot;:100,&quot;keepAspectRatio&quot;:true,&quot;width&quot;:78}}}},&quot;ceipData&quot;:{&quot;enableMiniSkinCustomization&quot;:true,&quot;playerLayout&quot;:&quot;custom&quot;,&quot;playerLayoutFooter&quot;:&quot;playAndPause,outline,replay,volumeControl,slideNumber,goToPrev,goToNext&quot;,&quot;playerLayoutHeader&quot;:&quot;resources,title&quot;,&quot;playerLayoutHeaderButtonsPosition&quot;:&quot;right&quot;,&quot;playerLayoutOutline&quot;:&quot;showThumbnails,showSlideNumber&quot;,&quot;playerLayoutProgress&quot;:&quot;&quot;,&quot;playerLayoutProgressMode&quot;:&quot;slideTimeline&quot;,&quot;playerLayoutSidebar&quot;:&quot;&quot;,&quot;playerLayoutSidebarPosition&quot;:&quot;&quot;,&quot;playerMessages&quot;:&quot;builtin.en&quot;,&quot;playerNavigationAutoStart&quot;:false,&quot;playerNavigationEnableKeyboardNavigation&quot;:false,&quot;playerNavigationMode&quot;:&quot;bySlides&quot;,&quot;playerNavigationOnRestart&quot;:&quot;prompt&quot;,&quot;playerNavigationSaveAnimationStates&quot;:true,&quot;playerNavigationType&quot;:&quot;restricted&quot;,&quot;playerTheme&quot;:&quot;custom&quot;,&quot;playerThemeBorderRadius&quot;:10,&quot;playerThemeColorScheme&quot;:&quot;builtin.lightBlue&quot;,&quot;playerThemeFont&quot;:&quot;Arial&quot;}}}"/>
  <p:tag name="ISPRING_RESOURCE_FOLDER_TIP_DIALOG_SHOWN" val="1"/>
  <p:tag name="ISPRING_LMS_API_VERSION" val="SCORM 2004 (4th edition)"/>
  <p:tag name="ISPRING_ULTRA_SCORM_COURSE_ID" val="D93CBA48-E650-416F-B1AC-8E9D9576254F"/>
  <p:tag name="ISPRING_CMI5_LAUNCH_METHOD" val="any window"/>
  <p:tag name="ISPRING_SCORM_REPORT_STATUS" val="0"/>
  <p:tag name="ISPRINGCLOUDFOLDERID" val="1"/>
  <p:tag name="ISPRINGONLINEFOLDERID" val="1"/>
  <p:tag name="ISPRING_PUBLISH_SETTINGS" val="{&quot;commonSettings&quot;:{&quot;webSettings&quot;:{&quot;useMobileViewer&quot;:&quot;T_FALSE&quot;},&quot;lmsSettings&quot;:{&quot;useMobileViewer&quot;:&quot;T_FALSE&quot;},&quot;cloudSettings&quot;:{&quot;useMobileViewer&quot;:&quot;T_FALSE&quot;},&quot;ispringLmsSettings&quot;:{&quot;useMobileViewer&quot;:&quot;T_FALSE&quot;},&quot;playerId&quot;:&quot;universal&quot;,&quot;studioSettings&quot;:{&quot;useMobileViewer&quot;:&quot;T_FALSE&quot;}},&quot;advancedSettings&quot;:{&quot;enableTextAllocation&quot;:&quot;T_TRUE&quot;,&quot;viewingFromLocalDrive&quot;:&quot;T_TRUE&quot;,&quot;contentScale&quot;:75,&quot;contentScaleMode&quot;:&quot;SCALE&quot;},&quot;accessibilitySettings&quot;:{&quot;enabled&quot;:&quot;T_FALSE&quot;,&quot;language&quot;:&quot;EN&quot;,&quot;invertReadingOrder&quot;:&quot;T_FALSE&quot;},&quot;compressionSettings&quot;:{&quot;imageSettings&quot;:{&quot;jpegQuality&quot;:70,&quot;optimizeImageForResolution&quot;:&quot;T_FALSE&quot;},&quot;audioQuality&quot;:70,&quot;videoQuality&quot;:65},&quot;protectionSettings&quot;:{&quot;watermarkEnabled&quot;:&quot;T_FALSE&quot;,&quot;watermarkPosition&quot;:&quot;MIDDLE_CENTER&quot;,&quot;openWatermarkUrl&quot;:&quot;T_FALSE&quot;,&quot;openWatermarkWebPageInNewWindow&quot;:&quot;T_FALSE&quot;,&quot;displayAfterEnabled&quot;:&quot;T_FALSE&quot;,&quot;displayUntilEnabled&quot;:&quot;T_FALSE&quot;,&quot;domainRestrictionEnabled&quot;:&quot;T_FALSE&quot;,&quot;enablePassword&quot;:&quot;T_FALSE&quot;},&quot;videoSettings&quot;:{&quot;videoCompressionSettings&quot;:{&quot;audioQuality&quot;:70,&quot;videoQuality&quot;:75},&quot;secondsOnEachSlide&quot;:5,&quot;hostingSettings&quot;:{}},&quot;ispringOnlineSettings&quot;:{&quot;onlineDestinationFolderId&quot;:&quot;1&quot;},&quot;cloudSettings&quot;:{&quot;onlineDestinationFolderId&quot;:&quot;1&quot;},&quot;wordSettings&quot;:{&quot;printCopies&quot;:1},&quot;studioSettings&quot;:{&quot;onlineDestinationFolderId&quot;:&quot;0&quot;,&quot;uploadSources&quot;:true}}"/>
  <p:tag name="ISPRING-SUITE_ISPRING_CURRENT_GRADING_VERSION" val="v2"/>
  <p:tag name="FLASHSPRING_ZOOM_TAG" val="100"/>
  <p:tag name="ISPRING_PRESENTATION_INFO_2" val="&lt;?xml version=&quot;1.0&quot; encoding=&quot;UTF-8&quot; standalone=&quot;no&quot; ?&gt;&#10;&lt;presentation2&gt;&#10;&#10;  &lt;slides&gt;&#10;    &lt;slide id=&quot;{7A09BE4F-0886-4A52-98B1-C577990F9DC2}&quot; pptId=&quot;480&quot;/&gt;&#10;    &lt;slide id=&quot;{68E5906F-ADEC-49C8-BAFF-DE44B4C95727}&quot; pptId=&quot;260&quot;/&gt;&#10;    &lt;slide id=&quot;{51738AB3-83EF-4BB5-B6DA-A74B395316D3}&quot; pptId=&quot;521&quot;/&gt;&#10;    &lt;slide id=&quot;{3E655025-933B-4973-970F-79FDA69AAD6F}&quot; pptId=&quot;257&quot;/&gt;&#10;    &lt;slide id=&quot;{658546E5-9F53-4894-8F12-468B994BB938}&quot; pptId=&quot;529&quot;/&gt;&#10;    &lt;slide id=&quot;{62B80201-9B76-4368-9D83-1495D5828A44}&quot; pptId=&quot;488&quot;/&gt;&#10;    &lt;slide id=&quot;{1026999A-0BEB-4E27-8AD5-79553542100F}&quot; pptId=&quot;426&quot;/&gt;&#10;    &lt;slide id=&quot;{568CAB73-F242-49C3-9033-2640A69D560C}&quot; pptId=&quot;429&quot;/&gt;&#10;    &lt;slide id=&quot;{7BF4EE5A-68C9-4F68-A5E5-AD4F097F5315}&quot; pptId=&quot;411&quot;/&gt;&#10;    &lt;slide id=&quot;{9AFB96D1-4CEB-4D07-BC35-8DC05D4794A0}&quot; pptId=&quot;520&quot;/&gt;&#10;    &lt;slide id=&quot;{A093DABC-6B86-473D-87F8-CA98E261A57A}&quot; pptId=&quot;522&quot;/&gt;&#10;    &lt;slide id=&quot;{B3452AE8-CF72-4B0B-831D-3BB3FD3945EE}&quot; pptId=&quot;320&quot;/&gt;&#10;    &lt;slide id=&quot;{267A9D01-5074-4DA9-94AD-D9B5E5AD897F}&quot; pptId=&quot;475&quot;/&gt;&#10;    &lt;slide id=&quot;{137DA347-FFE6-4918-A608-8678308F94E2}&quot; pptId=&quot;524&quot;/&gt;&#10;    &lt;slide id=&quot;{4D084C09-AE5A-4512-9480-988EFC73B4C4}&quot; pptId=&quot;471&quot;/&gt;&#10;    &lt;slide id=&quot;{9083BA34-15E4-4E09-B044-0EB12C85EB1C}&quot; pptId=&quot;519&quot;/&gt;&#10;    &lt;slide id=&quot;{8CA2DA42-6D82-4680-962E-5B4ECD59D14C}&quot; pptId=&quot;450&quot;/&gt;&#10;    &lt;slide id=&quot;{7EE967A9-1B27-4500-BC3E-ECC5CB0ABC15}&quot; pptId=&quot;261&quot;/&gt;&#10;    &lt;slide id=&quot;{1213C033-1581-49E0-8E72-D26D3E4684CE}&quot; pptId=&quot;453&quot;/&gt;&#10;    &lt;slide id=&quot;{C9EC6637-50DE-4096-A5DF-2512D58A6D52}&quot; pptId=&quot;454&quot;/&gt;&#10;    &lt;slide id=&quot;{1BF7329C-CB99-4741-AAB8-5257A3ADF27C}&quot; pptId=&quot;455&quot;/&gt;&#10;    &lt;slide id=&quot;{8E822FF5-C9B6-44CC-B6CC-AA8C800012F1}&quot; pptId=&quot;456&quot;/&gt;&#10;    &lt;slide id=&quot;{52B761F9-9613-48A2-9BE0-F57E42992824}&quot; pptId=&quot;457&quot;/&gt;&#10;    &lt;slide id=&quot;{69AF7A8C-5FD7-40B0-A582-2405ABEF689B}&quot; pptId=&quot;458&quot;/&gt;&#10;    &lt;slide id=&quot;{0E0B9039-508E-461E-B879-CF4CBAF2E184}&quot; pptId=&quot;460&quot;/&gt;&#10;    &lt;slide id=&quot;{5A4BF3E3-ADF7-4B6D-8300-3F437507DBF6}&quot; pptId=&quot;461&quot;/&gt;&#10;    &lt;slide id=&quot;{A8357859-C12C-4FEE-8A34-DC2D30F969C7}&quot; pptId=&quot;463&quot;/&gt;&#10;    &lt;slide id=&quot;{F1DA5232-9899-4D91-AC39-0E65123137E2}&quot; pptId=&quot;464&quot;/&gt;&#10;    &lt;slide id=&quot;{A9585BC0-D402-4FB8-AC1C-FEDD976304CE}&quot; pptId=&quot;466&quot;/&gt;&#10;    &lt;slide id=&quot;{AB4FA3D6-AFEF-4A71-8E6A-2D8B3AE44EB0}&quot; pptId=&quot;259&quot;/&gt;&#10;    &lt;slide id=&quot;{EBC89FB3-242D-40A6-929B-A6A92F562515}&quot; pptId=&quot;258&quot;/&gt;&#10;    &lt;slide id=&quot;{7C63F0D7-FC6A-41C7-9572-0E6AB1F38B74}&quot; pptId=&quot;395&quot;/&gt;&#10;    &lt;slide id=&quot;{418194EC-7529-4DE2-AAF3-8A5858C860A4}&quot; pptId=&quot;427&quot;/&gt;&#10;    &lt;slide id=&quot;{6AC25B78-13F2-4DE3-A57E-394ED6D9659A}&quot; pptId=&quot;513&quot;/&gt;&#10;    &lt;slide id=&quot;{722F4315-4C8D-473B-B2ED-DA76F200EEF1}&quot; pptId=&quot;515&quot;/&gt;&#10;    &lt;slide id=&quot;{655EE220-DFFB-4147-B026-072FB2BF7BA4}&quot; pptId=&quot;514&quot;/&gt;&#10;    &lt;slide id=&quot;{F87671DC-30BB-4951-BA28-04F28F827650}&quot; pptId=&quot;516&quot;/&gt;&#10;    &lt;slide id=&quot;{2D8D33CE-5B9B-4BAF-B968-E1956F38F2EA}&quot; pptId=&quot;410&quot;/&gt;&#10;    &lt;slide id=&quot;{365A2A33-A3A5-40C4-87BC-A2A723E86FBE}&quot; pptId=&quot;491&quot;/&gt;&#10;    &lt;slide id=&quot;{50D396A8-9636-4DB7-9696-A19C5DB76F27}&quot; pptId=&quot;492&quot;/&gt;&#10;    &lt;slide id=&quot;{C7666D14-ECD6-4F63-972F-401D332C401D}&quot; pptId=&quot;432&quot;/&gt;&#10;    &lt;slide id=&quot;{682448FA-5072-4D94-AAC8-DBE7C90ED249}&quot; pptId=&quot;472&quot;/&gt;&#10;    &lt;slide id=&quot;{0DA156A3-0C92-475E-A1C2-633B6168DACF}&quot; pptId=&quot;405&quot;/&gt;&#10;    &lt;slide id=&quot;{27EA6B2E-1B08-40EE-B706-D5F4D64AD2A5}&quot; pptId=&quot;477&quot;/&gt;&#10;    &lt;slide id=&quot;{19CB84CA-7848-4D0A-B3BE-AF963538BD22}&quot; pptId=&quot;268&quot;/&gt;&#10;    &lt;slide id=&quot;{EAFA0662-78D4-49D3-9F69-656C0C368613}&quot; pptId=&quot;470&quot;/&gt;&#10;    &lt;slide id=&quot;{621E6A9A-B313-4D4E-BFA3-BA580214DFEB}&quot; pptId=&quot;476&quot;/&gt;&#10;    &lt;slide id=&quot;{D8165522-FD6E-43F2-A11B-02A73AF5A331}&quot; pptId=&quot;451&quot;/&gt;&#10;    &lt;slide id=&quot;{8862DFC3-73A9-4B32-BED7-373890076947}&quot; pptId=&quot;416&quot;/&gt;&#10;    &lt;slide id=&quot;{A5C37015-9DC7-46BA-9D57-BB4585EE24AE}&quot; pptId=&quot;496&quot;/&gt;&#10;    &lt;slide id=&quot;{CCADBF31-6327-4379-AD43-3FC6C9550D87}&quot; pptId=&quot;504&quot;/&gt;&#10;    &lt;slide id=&quot;{63AFFD80-ABFB-4747-BE77-CD151E7749BB}&quot; pptId=&quot;497&quot;/&gt;&#10;    &lt;slide id=&quot;{4E1207B5-8755-4A60-B48F-84DEBBE1D136}&quot; pptId=&quot;505&quot;/&gt;&#10;    &lt;slide id=&quot;{2236BDE3-349A-4088-A52B-A5F151E19CE2}&quot; pptId=&quot;498&quot;/&gt;&#10;    &lt;slide id=&quot;{4593CEF3-FECE-46E2-A527-9281C7CDCCD2}&quot; pptId=&quot;506&quot;/&gt;&#10;    &lt;slide id=&quot;{BEE4BAF3-927F-441E-9BAF-3B23AF3E8A24}&quot; pptId=&quot;500&quot;/&gt;&#10;    &lt;slide id=&quot;{78A61FB4-ACA9-43F1-BC1C-DF817DDE98A7}&quot; pptId=&quot;507&quot;/&gt;&#10;    &lt;slide id=&quot;{BA6784CD-F5B0-4EB5-A1FD-FA549BE1CF35}&quot; pptId=&quot;501&quot;/&gt;&#10;    &lt;slide id=&quot;{803FBC1A-90A1-4400-80C1-F4C9FE61F768}&quot; pptId=&quot;508&quot;/&gt;&#10;    &lt;slide id=&quot;{68F1ED9E-1836-41F7-9660-EC9A4140D5A8}&quot; pptId=&quot;502&quot;/&gt;&#10;    &lt;slide id=&quot;{61295E35-2D60-4F3A-8899-00857F52ADE4}&quot; pptId=&quot;509&quot;/&gt;&#10;    &lt;slide id=&quot;{1CD4BF48-871B-4BD8-92E2-36255D61F87D}&quot; pptId=&quot;503&quot;/&gt;&#10;    &lt;slide id=&quot;{0D13ADB3-5AE0-4A21-A951-AE343677CEA1}&quot; pptId=&quot;511&quot;/&gt;&#10;    &lt;slide id=&quot;{2A9249D4-BF0A-4735-98FB-4B013430B887}&quot; pptId=&quot;527&quot;/&gt;&#10;    &lt;slide id=&quot;{4C8E21FA-02FF-4546-8170-A7BE92AF7B2D}&quot; pptId=&quot;263&quot;/&gt;&#10;    &lt;slide id=&quot;{ABF89EC8-8A04-4105-AF1C-FC7B707D9599}&quot; pptId=&quot;481&quot;/&gt;&#10;    &lt;slide id=&quot;{2D70E6E1-9DE3-4DE4-93DF-D42B86185E3F}&quot; pptId=&quot;436&quot;/&gt;&#10;    &lt;slide id=&quot;{A0183249-6E2A-4DE0-9B3C-29DC1B79A227}&quot; pptId=&quot;489&quot;/&gt;&#10;    &lt;slide id=&quot;{EF8856F6-7A5D-4D7E-8154-A7C3AE0500F5}&quot; pptId=&quot;490&quot;/&gt;&#10;    &lt;slide id=&quot;{B6F9A6FB-19B2-4944-8FA9-3189A9499A48}&quot; pptId=&quot;482&quot;/&gt;&#10;    &lt;slide id=&quot;{BB1F2562-2DCE-45A6-99BB-B3827F398DB0}&quot; pptId=&quot;484&quot;/&gt;&#10;    &lt;slide id=&quot;{77613088-8E68-42FB-99C8-71B20F8A0CBF}&quot; pptId=&quot;440&quot;/&gt;&#10;    &lt;slide id=&quot;{33047573-6326-4C29-BAC6-0FF03633F49B}&quot; pptId=&quot;487&quot;/&gt;&#10;    &lt;slide id=&quot;{838A483F-D6FA-4B35-91CC-23A97E9C6090}&quot; pptId=&quot;468&quot;/&gt;&#10;    &lt;slide id=&quot;{C1304565-6EC4-4720-8023-F2D6EB528221}&quot; pptId=&quot;441&quot;/&gt;&#10;    &lt;slide id=&quot;{18B8E530-CA37-4703-A258-5BA8773154F6}&quot; pptId=&quot;485&quot;/&gt;&#10;    &lt;slide id=&quot;{A39F9E47-79D5-404C-BEE7-AD327C66E9E7}&quot; pptId=&quot;439&quot;/&gt;&#10;    &lt;slide id=&quot;{1C3CC688-372B-4FA9-927D-EE34C77DA614}&quot; pptId=&quot;442&quot;/&gt;&#10;    &lt;slide id=&quot;{EF3AC81F-A27E-4624-A726-AE35CE61C202}&quot; pptId=&quot;443&quot;/&gt;&#10;    &lt;slide id=&quot;{99549F83-AAFD-4E18-BF12-CCB220BED4CB}&quot; pptId=&quot;512&quot;/&gt;&#10;    &lt;slide id=&quot;{7A1B1924-199A-4E60-AB11-40F29523A22C}&quot; pptId=&quot;486&quot;/&gt;&#10;    &lt;slide id=&quot;{E428285D-8E9F-4403-9C4C-4401DE096817}&quot; pptId=&quot;445&quot;/&gt;&#10;    &lt;slide id=&quot;{DEF0D846-7C24-4B3D-8042-A9A85EA11CB9}&quot; pptId=&quot;434&quot;/&gt;&#10;    &lt;slide id=&quot;{2D98F105-6D20-4F21-9850-ED4A829CC5FD}&quot; pptId=&quot;435&quot;/&gt;&#10;    &lt;slide id=&quot;{563619FE-4EA4-4B84-B277-FFCF3DBBB27C}&quot; pptId=&quot;275&quot;/&gt;&#10;    &lt;slide id=&quot;{83A4F49E-3DC6-4847-A832-93FAD22798BE}&quot; pptId=&quot;409&quot;/&gt;&#10;    &lt;slide id=&quot;{B536CED4-0C1D-4719-BB59-E82B27F32186}&quot; pptId=&quot;528&quot;/&gt;&#10;    &lt;slide id=&quot;{D672CDC8-9654-427A-B104-29081CF4C7CD}&quot; pptId=&quot;448&quot;/&gt;&#10;  &lt;/slides&gt;&#10;&#10;  &lt;narration&gt;&#10;    &lt;audioTracks&gt;&#10;      &lt;audioTrack muted=&quot;false&quot; name=&quot;Text-to-speech clip — Audio  1&quot; resource=&quot;755e1920&quot; slideId=&quot;{8CA2DA42-6D82-4680-962E-5B4ECD59D14C}&quot; startTime=&quot;0&quot; stepIndex=&quot;0&quot; volume=&quot;1&quot;&gt;&#10;        &lt;audio channels=&quot;1&quot; format=&quot;fltp&quot; sampleRate=&quot;24000&quot;/&gt;&#10;      &lt;/audioTrack&gt;&#10;      &lt;audioTrack muted=&quot;false&quot; name=&quot;Text-to-speech clip — Audio  2&quot; resource=&quot;28c31b1a&quot; slideId=&quot;{7A09BE4F-0886-4A52-98B1-C577990F9DC2}&quot; startTime=&quot;0&quot; stepIndex=&quot;0&quot; volume=&quot;1&quot;&gt;&#10;        &lt;audio channels=&quot;1&quot; format=&quot;fltp&quot; sampleRate=&quot;24000&quot;/&gt;&#10;      &lt;/audioTrack&gt;&#10;      &lt;audioTrack muted=&quot;false&quot; name=&quot;Text-to-speech clip — Audio  3&quot; resource=&quot;0e807700&quot; slideId=&quot;{68E5906F-ADEC-49C8-BAFF-DE44B4C95727}&quot; startTime=&quot;0&quot; stepIndex=&quot;0&quot; volume=&quot;1&quot;&gt;&#10;        &lt;audio channels=&quot;1&quot; format=&quot;fltp&quot; sampleRate=&quot;24000&quot;/&gt;&#10;      &lt;/audioTrack&gt;&#10;      &lt;audioTrack muted=&quot;false&quot; name=&quot;Text-to-speech clip — Audio  4&quot; resource=&quot;06823fcd&quot; slideId=&quot;{62B80201-9B76-4368-9D83-1495D5828A44}&quot; startTime=&quot;0&quot; stepIndex=&quot;0&quot; volume=&quot;1&quot;&gt;&#10;        &lt;audio channels=&quot;1&quot; format=&quot;fltp&quot; sampleRate=&quot;24000&quot;/&gt;&#10;      &lt;/audioTrack&gt;&#10;      &lt;audioTrack muted=&quot;false&quot; name=&quot;Text-to-speech clip — Audio  5&quot; resource=&quot;e62e8eb3&quot; slideId=&quot;{1026999A-0BEB-4E27-8AD5-79553542100F}&quot; startTime=&quot;0&quot; stepIndex=&quot;0&quot; volume=&quot;1&quot;&gt;&#10;        &lt;audio channels=&quot;1&quot; format=&quot;fltp&quot; sampleRate=&quot;24000&quot;/&gt;&#10;      &lt;/audioTrack&gt;&#10;      &lt;audioTrack muted=&quot;false&quot; name=&quot;Text-to-speech clip — Audio  6&quot; resource=&quot;b9d2c6fc&quot; slideId=&quot;{568CAB73-F242-49C3-9033-2640A69D560C}&quot; startTime=&quot;0&quot; stepIndex=&quot;0&quot; volume=&quot;1&quot;&gt;&#10;        &lt;audio channels=&quot;1&quot; format=&quot;fltp&quot; sampleRate=&quot;24000&quot;/&gt;&#10;      &lt;/audioTrack&gt;&#10;      &lt;audioTrack muted=&quot;false&quot; name=&quot;Text-to-speech clip — Audio  7&quot; resource=&quot;fb5e0840&quot; slideId=&quot;{7BF4EE5A-68C9-4F68-A5E5-AD4F097F5315}&quot; startTime=&quot;0&quot; stepIndex=&quot;0&quot; volume=&quot;1&quot;&gt;&#10;        &lt;audio channels=&quot;1&quot; format=&quot;fltp&quot; sampleRate=&quot;24000&quot;/&gt;&#10;      &lt;/audioTrack&gt;&#10;      &lt;audioTrack muted=&quot;false&quot; name=&quot;Text-to-speech clip — Audio  8&quot; resource=&quot;9dab1b63&quot; slideId=&quot;{9AFB96D1-4CEB-4D07-BC35-8DC05D4794A0}&quot; startTime=&quot;0&quot; stepIndex=&quot;0&quot; volume=&quot;1&quot;&gt;&#10;        &lt;audio channels=&quot;1&quot; format=&quot;fltp&quot; sampleRate=&quot;24000&quot;/&gt;&#10;      &lt;/audioTrack&gt;&#10;      &lt;audioTrack muted=&quot;false&quot; name=&quot;Text-to-speech clip — Audio  9&quot; resource=&quot;319cbef3&quot; slideId=&quot;&quot; startTime=&quot;0&quot; volume=&quot;1&quot;&gt;&#10;        &lt;audio channels=&quot;1&quot; format=&quot;fltp&quot; sampleRate=&quot;24000&quot;/&gt;&#10;      &lt;/audioTrack&gt;&#10;      &lt;audioTrack muted=&quot;false&quot; name=&quot;Text-to-speech clip — Audio  12&quot; resource=&quot;40bddf53&quot; slideId=&quot;&quot; startTime=&quot;2424&quot; volume=&quot;1&quot;&gt;&#10;        &lt;audio channels=&quot;1&quot; format=&quot;fltp&quot; sampleRate=&quot;24000&quot;/&gt;&#10;      &lt;/audioTrack&gt;&#10;      &lt;audioTrack muted=&quot;false&quot; name=&quot;Text-to-speech clip — Audio  14&quot; resource=&quot;6d1ffc0c&quot; slideId=&quot;{7EE967A9-1B27-4500-BC3E-ECC5CB0ABC15}&quot; startTime=&quot;0&quot; stepIndex=&quot;0&quot; volume=&quot;1&quot;&gt;&#10;        &lt;audio channels=&quot;1&quot; format=&quot;fltp&quot; sampleRate=&quot;24000&quot;/&gt;&#10;      &lt;/audioTrack&gt;&#10;      &lt;audioTrack muted=&quot;false&quot; name=&quot;Text-to-speech clip — Audio  15&quot; resource=&quot;05d030cc&quot; slideId=&quot;{1213C033-1581-49E0-8E72-D26D3E4684CE}&quot; startTime=&quot;0&quot; stepIndex=&quot;0&quot; volume=&quot;1&quot;&gt;&#10;        &lt;audio channels=&quot;1&quot; format=&quot;fltp&quot; sampleRate=&quot;24000&quot;/&gt;&#10;      &lt;/audioTrack&gt;&#10;      &lt;audioTrack muted=&quot;false&quot; name=&quot;Text-to-speech clip — Audio  16&quot; resource=&quot;4bee2690&quot; slideId=&quot;{C9EC6637-50DE-4096-A5DF-2512D58A6D52}&quot; startTime=&quot;0&quot; stepIndex=&quot;0&quot; volume=&quot;1&quot;&gt;&#10;        &lt;audio channels=&quot;1&quot; format=&quot;fltp&quot; sampleRate=&quot;24000&quot;/&gt;&#10;      &lt;/audioTrack&gt;&#10;      &lt;audioTrack muted=&quot;false&quot; name=&quot;Text-to-speech clip — Audio  17&quot; resource=&quot;01a7e531&quot; slideId=&quot;{1BF7329C-CB99-4741-AAB8-5257A3ADF27C}&quot; startTime=&quot;0&quot; stepIndex=&quot;0&quot; volume=&quot;1&quot;&gt;&#10;        &lt;audio channels=&quot;1&quot; format=&quot;fltp&quot; sampleRate=&quot;24000&quot;/&gt;&#10;      &lt;/audioTrack&gt;&#10;      &lt;audioTrack muted=&quot;false&quot; name=&quot;Text-to-speech clip — Audio  18&quot; resource=&quot;c7bf63df&quot; slideId=&quot;{8E822FF5-C9B6-44CC-B6CC-AA8C800012F1}&quot; startTime=&quot;0&quot; stepIndex=&quot;0&quot; volume=&quot;1&quot;&gt;&#10;        &lt;audio channels=&quot;1&quot; format=&quot;fltp&quot; sampleRate=&quot;24000&quot;/&gt;&#10;      &lt;/audioTrack&gt;&#10;      &lt;audioTrack muted=&quot;false&quot; name=&quot;Text-to-speech clip — Audio  19&quot; resource=&quot;712639c6&quot; slideId=&quot;{52B761F9-9613-48A2-9BE0-F57E42992824}&quot; startTime=&quot;0&quot; stepIndex=&quot;0&quot; volume=&quot;1&quot;&gt;&#10;        &lt;audio channels=&quot;1&quot; format=&quot;fltp&quot; sampleRate=&quot;24000&quot;/&gt;&#10;      &lt;/audioTrack&gt;&#10;      &lt;audioTrack muted=&quot;false&quot; name=&quot;Text-to-speech clip — Audio  20&quot; resource=&quot;9812cf61&quot; slideId=&quot;&quot; startTime=&quot;110520&quot; volume=&quot;1&quot;&gt;&#10;        &lt;audio channels=&quot;1&quot; format=&quot;fltp&quot; sampleRate=&quot;24000&quot;/&gt;&#10;      &lt;/audioTrack&gt;&#10;      &lt;audioTrack muted=&quot;false&quot; name=&quot;Text-to-speech clip — Audio  21&quot; resource=&quot;939c25bc&quot; slideId=&quot;{69AF7A8C-5FD7-40B0-A582-2405ABEF689B}&quot; startTime=&quot;0&quot; stepIndex=&quot;0&quot; volume=&quot;1&quot;&gt;&#10;        &lt;audio channels=&quot;1&quot; format=&quot;fltp&quot; sampleRate=&quot;24000&quot;/&gt;&#10;      &lt;/audioTrack&gt;&#10;      &lt;audioTrack muted=&quot;false&quot; name=&quot;Text-to-speech clip — Audio  22&quot; resource=&quot;23136479&quot; slideId=&quot;{0E0B9039-508E-461E-B879-CF4CBAF2E184}&quot; startTime=&quot;0&quot; stepIndex=&quot;0&quot; volume=&quot;1&quot;&gt;&#10;        &lt;audio channels=&quot;1&quot; format=&quot;fltp&quot; sampleRate=&quot;24000&quot;/&gt;&#10;      &lt;/audioTrack&gt;&#10;      &lt;audioTrack muted=&quot;false&quot; name=&quot;Text-to-speech clip — Audio  23&quot; resource=&quot;2f6880e9&quot; slideId=&quot;{5A4BF3E3-ADF7-4B6D-8300-3F437507DBF6}&quot; startTime=&quot;0&quot; stepIndex=&quot;0&quot; volume=&quot;1&quot;&gt;&#10;        &lt;audio channels=&quot;1&quot; format=&quot;fltp&quot; sampleRate=&quot;24000&quot;/&gt;&#10;      &lt;/audioTrack&gt;&#10;      &lt;audioTrack muted=&quot;false&quot; name=&quot;Text-to-speech clip — Audio  24&quot; resource=&quot;070bd980&quot; slideId=&quot;{A8357859-C12C-4FEE-8A34-DC2D30F969C7}&quot; startTime=&quot;0&quot; stepIndex=&quot;0&quot; volume=&quot;1&quot;&gt;&#10;        &lt;audio channels=&quot;1&quot; format=&quot;fltp&quot; sampleRate=&quot;24000&quot;/&gt;&#10;      &lt;/audioTrack&gt;&#10;      &lt;audioTrack muted=&quot;false&quot; name=&quot;Text-to-speech clip — Audio  25&quot; resource=&quot;5594cc44&quot; slideId=&quot;{F1DA5232-9899-4D91-AC39-0E65123137E2}&quot; startTime=&quot;0&quot; stepIndex=&quot;0&quot; volume=&quot;1&quot;&gt;&#10;        &lt;audio channels=&quot;1&quot; format=&quot;fltp&quot; sampleRate=&quot;24000&quot;/&gt;&#10;      &lt;/audioTrack&gt;&#10;      &lt;audioTrack muted=&quot;false&quot; name=&quot;Text-to-speech clip — Audio  26&quot; resource=&quot;1513bde3&quot; slideId=&quot;{A9585BC0-D402-4FB8-AC1C-FEDD976304CE}&quot; startTime=&quot;0&quot; stepIndex=&quot;0&quot; volume=&quot;1&quot;&gt;&#10;        &lt;audio channels=&quot;1&quot; format=&quot;fltp&quot; sampleRate=&quot;24000&quot;/&gt;&#10;      &lt;/audioTrack&gt;&#10;      &lt;audioTrack muted=&quot;false&quot; name=&quot;Text-to-speech clip — Audio  27&quot; resource=&quot;b9c8898e&quot; slideId=&quot;{AB4FA3D6-AFEF-4A71-8E6A-2D8B3AE44EB0}&quot; startTime=&quot;0&quot; stepIndex=&quot;0&quot; volume=&quot;1&quot;&gt;&#10;        &lt;audio channels=&quot;1&quot; format=&quot;fltp&quot; sampleRate=&quot;24000&quot;/&gt;&#10;      &lt;/audioTrack&gt;&#10;      &lt;audioTrack muted=&quot;false&quot; name=&quot;Text-to-speech clip — Audio  28&quot; resource=&quot;484765eb&quot; slideId=&quot;{EBC89FB3-242D-40A6-929B-A6A92F562515}&quot; startTime=&quot;0&quot; stepIndex=&quot;0&quot; volume=&quot;1&quot;&gt;&#10;        &lt;audio channels=&quot;1&quot; format=&quot;fltp&quot; sampleRate=&quot;24000&quot;/&gt;&#10;      &lt;/audioTrack&gt;&#10;      &lt;audioTrack muted=&quot;false&quot; name=&quot;Text-to-speech clip — Audio  29&quot; resource=&quot;03fb7eb4&quot; slideId=&quot;{7C63F0D7-FC6A-41C7-9572-0E6AB1F38B74}&quot; startTime=&quot;0&quot; stepIndex=&quot;0&quot; volume=&quot;1&quot;&gt;&#10;        &lt;audio channels=&quot;1&quot; format=&quot;fltp&quot; sampleRate=&quot;24000&quot;/&gt;&#10;      &lt;/audioTrack&gt;&#10;      &lt;audioTrack muted=&quot;false&quot; name=&quot;Text-to-speech clip — Audio  30&quot; resource=&quot;8873ab6a&quot; slideId=&quot;{418194EC-7529-4DE2-AAF3-8A5858C860A4}&quot; startTime=&quot;0&quot; stepIndex=&quot;0&quot; volume=&quot;1&quot;&gt;&#10;        &lt;audio channels=&quot;1&quot; format=&quot;fltp&quot; sampleRate=&quot;24000&quot;/&gt;&#10;      &lt;/audioTrack&gt;&#10;      &lt;audioTrack muted=&quot;false&quot; name=&quot;Text-to-speech clip — Audio  31&quot; resource=&quot;99f8d32e&quot; slideId=&quot;{6AC25B78-13F2-4DE3-A57E-394ED6D9659A}&quot; startTime=&quot;0&quot; stepIndex=&quot;0&quot; volume=&quot;1&quot;&gt;&#10;        &lt;audio channels=&quot;1&quot; format=&quot;fltp&quot; sampleRate=&quot;24000&quot;/&gt;&#10;      &lt;/audioTrack&gt;&#10;      &lt;audioTrack muted=&quot;false&quot; name=&quot;Text-to-speech clip — Audio  32&quot; resource=&quot;8504d961&quot; slideId=&quot;{722F4315-4C8D-473B-B2ED-DA76F200EEF1}&quot; startTime=&quot;0&quot; stepIndex=&quot;0&quot; volume=&quot;1&quot;&gt;&#10;        &lt;audio channels=&quot;1&quot; format=&quot;fltp&quot; sampleRate=&quot;24000&quot;/&gt;&#10;      &lt;/audioTrack&gt;&#10;      &lt;audioTrack muted=&quot;false&quot; name=&quot;Text-to-speech clip — Audio  33&quot; resource=&quot;401b468d&quot; slideId=&quot;{655EE220-DFFB-4147-B026-072FB2BF7BA4}&quot; startTime=&quot;0&quot; stepIndex=&quot;0&quot; volume=&quot;1&quot;&gt;&#10;        &lt;audio channels=&quot;1&quot; format=&quot;fltp&quot; sampleRate=&quot;24000&quot;/&gt;&#10;      &lt;/audioTrack&gt;&#10;      &lt;audioTrack muted=&quot;false&quot; name=&quot;Text-to-speech clip — Audio  34&quot; resource=&quot;15de88fd&quot; slideId=&quot;{F87671DC-30BB-4951-BA28-04F28F827650}&quot; startTime=&quot;0&quot; stepIndex=&quot;0&quot; volume=&quot;1&quot;&gt;&#10;        &lt;audio channels=&quot;1&quot; format=&quot;fltp&quot; sampleRate=&quot;24000&quot;/&gt;&#10;      &lt;/audioTrack&gt;&#10;      &lt;audioTrack muted=&quot;false&quot; name=&quot;Text-to-speech clip — Audio  35&quot; resource=&quot;22009064&quot; slideId=&quot;{2D8D33CE-5B9B-4BAF-B968-E1956F38F2EA}&quot; startTime=&quot;0&quot; stepIndex=&quot;0&quot; volume=&quot;1&quot;&gt;&#10;        &lt;audio channels=&quot;1&quot; format=&quot;fltp&quot; sampleRate=&quot;24000&quot;/&gt;&#10;      &lt;/audioTrack&gt;&#10;      &lt;audioTrack muted=&quot;false&quot; name=&quot;Text-to-speech clip — Audio  36&quot; resource=&quot;4a82e5da&quot; slideId=&quot;{365A2A33-A3A5-40C4-87BC-A2A723E86FBE}&quot; startTime=&quot;0&quot; stepIndex=&quot;0&quot; volume=&quot;1&quot;&gt;&#10;        &lt;audio channels=&quot;1&quot; format=&quot;fltp&quot; sampleRate=&quot;24000&quot;/&gt;&#10;      &lt;/audioTrack&gt;&#10;      &lt;audioTrack muted=&quot;false&quot; name=&quot;Text-to-speech clip — Audio  37&quot; resource=&quot;4bab3149&quot; slideId=&quot;{50D396A8-9636-4DB7-9696-A19C5DB76F27}&quot; startTime=&quot;0&quot; stepIndex=&quot;0&quot; volume=&quot;1&quot;&gt;&#10;        &lt;audio channels=&quot;1&quot; format=&quot;fltp&quot; sampleRate=&quot;24000&quot;/&gt;&#10;      &lt;/audioTrack&gt;&#10;      &lt;audioTrack muted=&quot;false&quot; name=&quot;Text-to-speech clip — Audio  38&quot; resource=&quot;37bde8fb&quot; slideId=&quot;{C7666D14-ECD6-4F63-972F-401D332C401D}&quot; startTime=&quot;0&quot; stepIndex=&quot;0&quot; volume=&quot;1&quot;&gt;&#10;        &lt;audio channels=&quot;1&quot; format=&quot;fltp&quot; sampleRate=&quot;24000&quot;/&gt;&#10;      &lt;/audioTrack&gt;&#10;      &lt;audioTrack muted=&quot;false&quot; name=&quot;Text-to-speech clip — Audio  39&quot; resource=&quot;f8d9cb16&quot; slideId=&quot;{0DA156A3-0C92-475E-A1C2-633B6168DACF}&quot; startTime=&quot;0&quot; stepIndex=&quot;0&quot; volume=&quot;1&quot;&gt;&#10;        &lt;audio channels=&quot;1&quot; format=&quot;fltp&quot; sampleRate=&quot;24000&quot;/&gt;&#10;      &lt;/audioTrack&gt;&#10;      &lt;audioTrack muted=&quot;false&quot; name=&quot;Text-to-speech clip — Audio  40&quot; resource=&quot;144611b7&quot; slideId=&quot;{19CB84CA-7848-4D0A-B3BE-AF963538BD22}&quot; startTime=&quot;0&quot; stepIndex=&quot;0&quot; volume=&quot;1&quot;&gt;&#10;        &lt;audio channels=&quot;1&quot; format=&quot;fltp&quot; sampleRate=&quot;24000&quot;/&gt;&#10;      &lt;/audioTrack&gt;&#10;      &lt;audioTrack muted=&quot;false&quot; name=&quot;Text-to-speech clip — Audio  41&quot; resource=&quot;270c0f9e&quot; slideId=&quot;{D8165522-FD6E-43F2-A11B-02A73AF5A331}&quot; startTime=&quot;0&quot; stepIndex=&quot;0&quot; volume=&quot;1&quot;&gt;&#10;        &lt;audio channels=&quot;1&quot; format=&quot;fltp&quot; sampleRate=&quot;24000&quot;/&gt;&#10;      &lt;/audioTrack&gt;&#10;      &lt;audioTrack muted=&quot;false&quot; name=&quot;Text-to-speech clip — Audio  42&quot; resource=&quot;7909c948&quot; slideId=&quot;{8862DFC3-73A9-4B32-BED7-373890076947}&quot; startTime=&quot;0&quot; stepIndex=&quot;0&quot; volume=&quot;1&quot;&gt;&#10;        &lt;audio channels=&quot;1&quot; format=&quot;fltp&quot; sampleRate=&quot;24000&quot;/&gt;&#10;      &lt;/audioTrack&gt;&#10;      &lt;audioTrack muted=&quot;false&quot; name=&quot;Text-to-speech clip — Audio  43&quot; resource=&quot;6b50e4ff&quot; slideId=&quot;{A5C37015-9DC7-46BA-9D57-BB4585EE24AE}&quot; startTime=&quot;0&quot; stepIndex=&quot;0&quot; volume=&quot;1&quot;&gt;&#10;        &lt;audio channels=&quot;1&quot; format=&quot;fltp&quot; sampleRate=&quot;24000&quot;/&gt;&#10;      &lt;/audioTrack&gt;&#10;      &lt;audioTrack muted=&quot;false&quot; name=&quot;Text-to-speech clip — Audio  44&quot; resource=&quot;7caeb3bd&quot; slideId=&quot;{CCADBF31-6327-4379-AD43-3FC6C9550D87}&quot; startTime=&quot;0&quot; stepIndex=&quot;0&quot; volume=&quot;1&quot;&gt;&#10;        &lt;audio channels=&quot;1&quot; format=&quot;fltp&quot; sampleRate=&quot;24000&quot;/&gt;&#10;      &lt;/audioTrack&gt;&#10;      &lt;audioTrack muted=&quot;false&quot; name=&quot;Text-to-speech clip — Audio  45&quot; resource=&quot;5a03ffb8&quot; slideId=&quot;{63AFFD80-ABFB-4747-BE77-CD151E7749BB}&quot; startTime=&quot;0&quot; stepIndex=&quot;0&quot; volume=&quot;1&quot;&gt;&#10;        &lt;audio channels=&quot;1&quot; format=&quot;fltp&quot; sampleRate=&quot;24000&quot;/&gt;&#10;      &lt;/audioTrack&gt;&#10;      &lt;audioTrack muted=&quot;false&quot; name=&quot;Text-to-speech clip — Audio  46&quot; resource=&quot;25949175&quot; slideId=&quot;{4E1207B5-8755-4A60-B48F-84DEBBE1D136}&quot; startTime=&quot;0&quot; stepIndex=&quot;0&quot; volume=&quot;1&quot;&gt;&#10;        &lt;audio channels=&quot;1&quot; format=&quot;fltp&quot; sampleRate=&quot;24000&quot;/&gt;&#10;      &lt;/audioTrack&gt;&#10;      &lt;audioTrack muted=&quot;false&quot; name=&quot;Text-to-speech clip — Audio  47&quot; resource=&quot;9ceae025&quot; slideId=&quot;{2236BDE3-349A-4088-A52B-A5F151E19CE2}&quot; startTime=&quot;0&quot; stepIndex=&quot;0&quot; volume=&quot;1&quot;&gt;&#10;        &lt;audio channels=&quot;1&quot; format=&quot;fltp&quot; sampleRate=&quot;24000&quot;/&gt;&#10;      &lt;/audioTrack&gt;&#10;      &lt;audioTrack muted=&quot;false&quot; name=&quot;Text-to-speech clip — Audio  48&quot; resource=&quot;5c0ddbdf&quot; slideId=&quot;{4593CEF3-FECE-46E2-A527-9281C7CDCCD2}&quot; startTime=&quot;0&quot; stepIndex=&quot;0&quot; volume=&quot;1&quot;&gt;&#10;        &lt;audio channels=&quot;1&quot; format=&quot;fltp&quot; sampleRate=&quot;24000&quot;/&gt;&#10;      &lt;/audioTrack&gt;&#10;      &lt;audioTrack muted=&quot;false&quot; name=&quot;Text-to-speech clip — Audio  49&quot; resource=&quot;42173c80&quot; slideId=&quot;{BEE4BAF3-927F-441E-9BAF-3B23AF3E8A24}&quot; startTime=&quot;0&quot; stepIndex=&quot;0&quot; volume=&quot;1&quot;&gt;&#10;        &lt;audio channels=&quot;1&quot; format=&quot;fltp&quot; sampleRate=&quot;24000&quot;/&gt;&#10;      &lt;/audioTrack&gt;&#10;      &lt;audioTrack muted=&quot;false&quot; name=&quot;Text-to-speech clip — Audio  50&quot; resource=&quot;2e44d249&quot; slideId=&quot;{78A61FB4-ACA9-43F1-BC1C-DF817DDE98A7}&quot; startTime=&quot;0&quot; stepIndex=&quot;0&quot; volume=&quot;1&quot;&gt;&#10;        &lt;audio channels=&quot;1&quot; format=&quot;fltp&quot; sampleRate=&quot;24000&quot;/&gt;&#10;      &lt;/audioTrack&gt;&#10;      &lt;audioTrack muted=&quot;false&quot; name=&quot;Text-to-speech clip — Audio  51&quot; resource=&quot;084ee955&quot; slideId=&quot;{BA6784CD-F5B0-4EB5-A1FD-FA549BE1CF35}&quot; startTime=&quot;0&quot; stepIndex=&quot;0&quot; volume=&quot;1&quot;&gt;&#10;        &lt;audio channels=&quot;1&quot; format=&quot;fltp&quot; sampleRate=&quot;24000&quot;/&gt;&#10;      &lt;/audioTrack&gt;&#10;      &lt;audioTrack muted=&quot;false&quot; name=&quot;Text-to-speech clip — Audio  52&quot; resource=&quot;ba891b92&quot; slideId=&quot;{803FBC1A-90A1-4400-80C1-F4C9FE61F768}&quot; startTime=&quot;0&quot; stepIndex=&quot;0&quot; volume=&quot;1&quot;&gt;&#10;        &lt;audio channels=&quot;1&quot; format=&quot;fltp&quot; sampleRate=&quot;24000&quot;/&gt;&#10;      &lt;/audioTrack&gt;&#10;      &lt;audioTrack muted=&quot;false&quot; name=&quot;Text-to-speech clip — Audio  53&quot; resource=&quot;8aa47170&quot; slideId=&quot;{68F1ED9E-1836-41F7-9660-EC9A4140D5A8}&quot; startTime=&quot;0&quot; stepIndex=&quot;0&quot; volume=&quot;1&quot;&gt;&#10;        &lt;audio channels=&quot;1&quot; format=&quot;fltp&quot; sampleRate=&quot;24000&quot;/&gt;&#10;      &lt;/audioTrack&gt;&#10;      &lt;audioTrack muted=&quot;false&quot; name=&quot;Text-to-speech clip — Audio  54&quot; resource=&quot;08be1c1f&quot; slideId=&quot;{61295E35-2D60-4F3A-8899-00857F52ADE4}&quot; startTime=&quot;0&quot; stepIndex=&quot;0&quot; volume=&quot;1&quot;&gt;&#10;        &lt;audio channels=&quot;1&quot; format=&quot;fltp&quot; sampleRate=&quot;24000&quot;/&gt;&#10;      &lt;/audioTrack&gt;&#10;      &lt;audioTrack muted=&quot;false&quot; name=&quot;Text-to-speech clip — Audio  55&quot; resource=&quot;92ea0961&quot; slideId=&quot;{1CD4BF48-871B-4BD8-92E2-36255D61F87D}&quot; startTime=&quot;0&quot; stepIndex=&quot;0&quot; volume=&quot;1&quot;&gt;&#10;        &lt;audio channels=&quot;1&quot; format=&quot;fltp&quot; sampleRate=&quot;24000&quot;/&gt;&#10;      &lt;/audioTrack&gt;&#10;      &lt;audioTrack muted=&quot;false&quot; name=&quot;Text-to-speech clip — Audio  56&quot; resource=&quot;f120afd5&quot; slideId=&quot;{0D13ADB3-5AE0-4A21-A951-AE343677CEA1}&quot; startTime=&quot;0&quot; stepIndex=&quot;0&quot; volume=&quot;1&quot;&gt;&#10;        &lt;audio channels=&quot;1&quot; format=&quot;fltp&quot; sampleRate=&quot;24000&quot;/&gt;&#10;      &lt;/audioTrack&gt;&#10;      &lt;audioTrack muted=&quot;false&quot; name=&quot;Text-to-speech clip — Audio  57&quot; resource=&quot;2d17d14d&quot; slideId=&quot;{2A9249D4-BF0A-4735-98FB-4B013430B887}&quot; startTime=&quot;0&quot; stepIndex=&quot;0&quot; volume=&quot;1&quot;&gt;&#10;        &lt;audio channels=&quot;1&quot; format=&quot;fltp&quot; sampleRate=&quot;24000&quot;/&gt;&#10;      &lt;/audioTrack&gt;&#10;      &lt;audioTrack muted=&quot;false&quot; name=&quot;Text-to-speech clip — Audio  58&quot; resource=&quot;6a729268&quot; slideId=&quot;{4C8E21FA-02FF-4546-8170-A7BE92AF7B2D}&quot; startTime=&quot;64&quot; stepIndex=&quot;0&quot; volume=&quot;1&quot;&gt;&#10;        &lt;audio channels=&quot;1&quot; format=&quot;fltp&quot; sampleRate=&quot;24000&quot;/&gt;&#10;      &lt;/audioTrack&gt;&#10;      &lt;audioTrack muted=&quot;false&quot; name=&quot;Text-to-speech clip — Audio  59&quot; resource=&quot;88d7db2b&quot; slideId=&quot;{2D70E6E1-9DE3-4DE4-93DF-D42B86185E3F}&quot; startTime=&quot;0&quot; stepIndex=&quot;0&quot; volume=&quot;1&quot;&gt;&#10;        &lt;audio channels=&quot;1&quot; format=&quot;fltp&quot; sampleRate=&quot;24000&quot;/&gt;&#10;      &lt;/audioTrack&gt;&#10;      &lt;audioTrack muted=&quot;false&quot; name=&quot;Text-to-speech clip — Audio  60&quot; resource=&quot;9cf757c3&quot; slideId=&quot;{A0183249-6E2A-4DE0-9B3C-29DC1B79A227}&quot; startTime=&quot;0&quot; stepIndex=&quot;0&quot; volume=&quot;1&quot;&gt;&#10;        &lt;audio channels=&quot;1&quot; format=&quot;fltp&quot; sampleRate=&quot;24000&quot;/&gt;&#10;      &lt;/audioTrack&gt;&#10;      &lt;audioTrack muted=&quot;false&quot; name=&quot;Text-to-speech clip — Audio  61&quot; resource=&quot;60ab1464&quot; slideId=&quot;{EF8856F6-7A5D-4D7E-8154-A7C3AE0500F5}&quot; startTime=&quot;0&quot; stepIndex=&quot;0&quot; volume=&quot;1&quot;&gt;&#10;        &lt;audio channels=&quot;1&quot; format=&quot;fltp&quot; sampleRate=&quot;24000&quot;/&gt;&#10;      &lt;/audioTrack&gt;&#10;      &lt;audioTrack muted=&quot;false&quot; name=&quot;Text-to-speech clip — Audio  62&quot; resource=&quot;77b4c435&quot; slideId=&quot;{77613088-8E68-42FB-99C8-71B20F8A0CBF}&quot; startTime=&quot;0&quot; stepIndex=&quot;0&quot; volume=&quot;1&quot;&gt;&#10;        &lt;audio channels=&quot;1&quot; format=&quot;fltp&quot; sampleRate=&quot;24000&quot;/&gt;&#10;      &lt;/audioTrack&gt;&#10;      &lt;audioTrack muted=&quot;false&quot; name=&quot;Text-to-speech clip — Audio  63&quot; resource=&quot;b88c8719&quot; slideId=&quot;{ABF89EC8-8A04-4105-AF1C-FC7B707D9599}&quot; startTime=&quot;0&quot; stepIndex=&quot;0&quot; volume=&quot;1&quot;&gt;&#10;        &lt;audio channels=&quot;1&quot; format=&quot;fltp&quot; sampleRate=&quot;24000&quot;/&gt;&#10;      &lt;/audioTrack&gt;&#10;      &lt;audioTrack muted=&quot;false&quot; name=&quot;Text-to-speech clip — Audio  64&quot; resource=&quot;fb9eae17&quot; slideId=&quot;{B6F9A6FB-19B2-4944-8FA9-3189A9499A48}&quot; startTime=&quot;0&quot; stepIndex=&quot;0&quot; volume=&quot;1&quot;&gt;&#10;        &lt;audio channels=&quot;1&quot; format=&quot;fltp&quot; sampleRate=&quot;24000&quot;/&gt;&#10;      &lt;/audioTrack&gt;&#10;      &lt;audioTrack muted=&quot;false&quot; name=&quot;Text-to-speech clip — Audio  65&quot; resource=&quot;6cb0f9c4&quot; slideId=&quot;{BB1F2562-2DCE-45A6-99BB-B3827F398DB0}&quot; startTime=&quot;0&quot; stepIndex=&quot;0&quot; volume=&quot;1&quot;&gt;&#10;        &lt;audio channels=&quot;1&quot; format=&quot;fltp&quot; sampleRate=&quot;24000&quot;/&gt;&#10;      &lt;/audioTrack&gt;&#10;      &lt;audioTrack muted=&quot;false&quot; name=&quot;Text-to-speech clip — Audio  66&quot; resource=&quot;bd7a77c6&quot; slideId=&quot;{33047573-6326-4C29-BAC6-0FF03633F49B}&quot; startTime=&quot;2310&quot; stepIndex=&quot;0&quot; volume=&quot;1&quot;&gt;&#10;        &lt;audio channels=&quot;1&quot; format=&quot;fltp&quot; sampleRate=&quot;24000&quot;/&gt;&#10;      &lt;/audioTrack&gt;&#10;      &lt;audioTrack muted=&quot;false&quot; name=&quot;Text-to-speech clip — Audio  67&quot; resource=&quot;7e15d70c&quot; slideId=&quot;{838A483F-D6FA-4B35-91CC-23A97E9C6090}&quot; startTime=&quot;0&quot; stepIndex=&quot;0&quot; volume=&quot;1&quot;&gt;&#10;        &lt;audio channels=&quot;1&quot; format=&quot;fltp&quot; sampleRate=&quot;24000&quot;/&gt;&#10;      &lt;/audioTrack&gt;&#10;      &lt;audioTrack muted=&quot;false&quot; name=&quot;Text-to-speech clip — Audio  68&quot; resource=&quot;fc4ac699&quot; slideId=&quot;{C1304565-6EC4-4720-8023-F2D6EB528221}&quot; startTime=&quot;0&quot; stepIndex=&quot;0&quot; volume=&quot;1&quot;&gt;&#10;        &lt;audio channels=&quot;1&quot; format=&quot;fltp&quot; sampleRate=&quot;24000&quot;/&gt;&#10;      &lt;/audioTrack&gt;&#10;      &lt;audioTrack muted=&quot;false&quot; name=&quot;Text-to-speech clip — Audio  69&quot; resource=&quot;c7838dc3&quot; slideId=&quot;{18B8E530-CA37-4703-A258-5BA8773154F6}&quot; startTime=&quot;0&quot; stepIndex=&quot;0&quot; volume=&quot;1&quot;&gt;&#10;        &lt;audio channels=&quot;1&quot; format=&quot;fltp&quot; sampleRate=&quot;24000&quot;/&gt;&#10;      &lt;/audioTrack&gt;&#10;      &lt;audioTrack muted=&quot;false&quot; name=&quot;Text-to-speech clip — Audio  70&quot; resource=&quot;234a2bb1&quot; slideId=&quot;{A39F9E47-79D5-404C-BEE7-AD327C66E9E7}&quot; startTime=&quot;0&quot; stepIndex=&quot;0&quot; volume=&quot;1&quot;&gt;&#10;        &lt;audio channels=&quot;1&quot; format=&quot;fltp&quot; sampleRate=&quot;24000&quot;/&gt;&#10;      &lt;/audioTrack&gt;&#10;      &lt;audioTrack muted=&quot;false&quot; name=&quot;Text-to-speech clip — Audio  71&quot; resource=&quot;d62d17f1&quot; slideId=&quot;{1C3CC688-372B-4FA9-927D-EE34C77DA614}&quot; startTime=&quot;0&quot; stepIndex=&quot;0&quot; volume=&quot;1&quot;&gt;&#10;        &lt;audio channels=&quot;1&quot; format=&quot;fltp&quot; sampleRate=&quot;24000&quot;/&gt;&#10;      &lt;/audioTrack&gt;&#10;      &lt;audioTrack muted=&quot;false&quot; name=&quot;Text-to-speech clip — Audio  72&quot; resource=&quot;688e00ee&quot; slideId=&quot;{EF3AC81F-A27E-4624-A726-AE35CE61C202}&quot; startTime=&quot;0&quot; stepIndex=&quot;0&quot; volume=&quot;1&quot;&gt;&#10;        &lt;audio channels=&quot;1&quot; format=&quot;fltp&quot; sampleRate=&quot;24000&quot;/&gt;&#10;      &lt;/audioTrack&gt;&#10;      &lt;audioTrack muted=&quot;false&quot; name=&quot;Text-to-speech clip — Audio  73&quot; resource=&quot;650f467e&quot; slideId=&quot;{99549F83-AAFD-4E18-BF12-CCB220BED4CB}&quot; startTime=&quot;0&quot; stepIndex=&quot;0&quot; volume=&quot;1&quot;&gt;&#10;        &lt;audio channels=&quot;1&quot; format=&quot;fltp&quot; sampleRate=&quot;24000&quot;/&gt;&#10;      &lt;/audioTrack&gt;&#10;      &lt;audioTrack muted=&quot;false&quot; name=&quot;Text-to-speech clip — Audio  74&quot; resource=&quot;48f7b234&quot; slideId=&quot;{7A1B1924-199A-4E60-AB11-40F29523A22C}&quot; startTime=&quot;0&quot; stepIndex=&quot;0&quot; volume=&quot;1&quot;&gt;&#10;        &lt;audio channels=&quot;1&quot; format=&quot;fltp&quot; sampleRate=&quot;24000&quot;/&gt;&#10;      &lt;/audioTrack&gt;&#10;      &lt;audioTrack muted=&quot;false&quot; name=&quot;Text-to-speech clip — Audio  75&quot; resource=&quot;dee369d2&quot; slideId=&quot;{E428285D-8E9F-4403-9C4C-4401DE096817}&quot; startTime=&quot;0&quot; stepIndex=&quot;0&quot; volume=&quot;1&quot;&gt;&#10;        &lt;audio channels=&quot;1&quot; format=&quot;fltp&quot; sampleRate=&quot;24000&quot;/&gt;&#10;      &lt;/audioTrack&gt;&#10;      &lt;audioTrack muted=&quot;false&quot; name=&quot;Text-to-speech clip — Audio  76&quot; resource=&quot;9a5e371e&quot; slideId=&quot;{DEF0D846-7C24-4B3D-8042-A9A85EA11CB9}&quot; startTime=&quot;0&quot; stepIndex=&quot;0&quot; volume=&quot;1&quot;&gt;&#10;        &lt;audio channels=&quot;1&quot; format=&quot;fltp&quot; sampleRate=&quot;24000&quot;/&gt;&#10;      &lt;/audioTrack&gt;&#10;      &lt;audioTrack muted=&quot;false&quot; name=&quot;Text-to-speech clip — Audio  77&quot; resource=&quot;42736240&quot; slideId=&quot;{2D98F105-6D20-4F21-9850-ED4A829CC5FD}&quot; startTime=&quot;0&quot; stepIndex=&quot;0&quot; volume=&quot;1&quot;&gt;&#10;        &lt;audio channels=&quot;1&quot; format=&quot;fltp&quot; sampleRate=&quot;24000&quot;/&gt;&#10;      &lt;/audioTrack&gt;&#10;      &lt;audioTrack muted=&quot;false&quot; name=&quot;Text-to-speech clip — Audio  78&quot; resource=&quot;c676f9e5&quot; slideId=&quot;{563619FE-4EA4-4B84-B277-FFCF3DBBB27C}&quot; startTime=&quot;0&quot; stepIndex=&quot;0&quot; volume=&quot;1&quot;&gt;&#10;        &lt;audio channels=&quot;1&quot; format=&quot;fltp&quot; sampleRate=&quot;24000&quot;/&gt;&#10;      &lt;/audioTrack&gt;&#10;      &lt;audioTrack muted=&quot;false&quot; name=&quot;Text-to-speech clip — Audio  79&quot; resource=&quot;a73d0087&quot; slideId=&quot;{9083BA34-15E4-4E09-B044-0EB12C85EB1C}&quot; startTime=&quot;0&quot; stepIndex=&quot;0&quot; volume=&quot;1&quot;&gt;&#10;        &lt;audio channels=&quot;1&quot; format=&quot;fltp&quot; sampleRate=&quot;24000&quot;/&gt;&#10;      &lt;/audioTrack&gt;&#10;      &lt;audioTrack muted=&quot;false&quot; name=&quot;Text-to-speech clip — Audio  80&quot; resource=&quot;ae1f863a&quot; slideId=&quot;{51738AB3-83EF-4BB5-B6DA-A74B395316D3}&quot; startTime=&quot;0&quot; stepIndex=&quot;0&quot; volume=&quot;1&quot;&gt;&#10;        &lt;audio channels=&quot;1&quot; format=&quot;fltp&quot; sampleRate=&quot;24000&quot;/&gt;&#10;      &lt;/audioTrack&gt;&#10;      &lt;audioTrack muted=&quot;false&quot; name=&quot;Text-to-speech clip — Audio  81&quot; resource=&quot;424e37ea&quot; slideId=&quot;&quot; startTime=&quot;56352&quot; volume=&quot;1&quot;&gt;&#10;        &lt;audio channels=&quot;1&quot; format=&quot;fltp&quot; sampleRate=&quot;24000&quot;/&gt;&#10;      &lt;/audioTrack&gt;&#10;      &lt;audioTrack muted=&quot;false&quot; name=&quot;Text-to-speech clip — Audio  82&quot; resource=&quot;a0e78923&quot; slideId=&quot;{137DA347-FFE6-4918-A608-8678308F94E2}&quot; startTime=&quot;0&quot; stepIndex=&quot;0&quot; volume=&quot;1&quot;&gt;&#10;        &lt;audio channels=&quot;1&quot; format=&quot;fltp&quot; sampleRate=&quot;24000&quot;/&gt;&#10;      &lt;/audioTrack&gt;&#10;      &lt;audioTrack muted=&quot;false&quot; name=&quot;Text-to-speech clip — Audio  83&quot; resource=&quot;b724be95&quot; slideId=&quot;{3E655025-933B-4973-970F-79FDA69AAD6F}&quot; startTime=&quot;0&quot; stepIndex=&quot;0&quot; volume=&quot;1&quot;&gt;&#10;        &lt;audio channels=&quot;1&quot; format=&quot;fltp&quot; sampleRate=&quot;24000&quot;/&gt;&#10;      &lt;/audioTrack&gt;&#10;      &lt;audioTrack muted=&quot;false&quot; name=&quot;Text-to-speech clip — Audio  84&quot; resource=&quot;1ea6a916&quot; slideId=&quot;{658546E5-9F53-4894-8F12-468B994BB938}&quot; startTime=&quot;0&quot; stepIndex=&quot;0&quot; volume=&quot;1&quot;&gt;&#10;        &lt;audio channels=&quot;1&quot; format=&quot;fltp&quot; sampleRate=&quot;24000&quot;/&gt;&#10;      &lt;/audioTrack&gt;&#10;    &lt;/audioTracks&gt;&#10;    &lt;videoTracks/&gt;&#10;  &lt;/narration&gt;&#10;&#10;&lt;/presentation2&gt;&#10;"/>
  <p:tag name="ISPRING_ULTRA_SCORM_COURCE_TITLE" val="2025 Hate Crimes - Final"/>
  <p:tag name="ISPRING_PRESENTATION_TITLE" val="2025 Hate Crimes - Final"/>
  <p:tag name="ISPRING_UUID" val="{CEFCCD6D-4C36-4BCF-91B5-C5183FC2801C}"/>
  <p:tag name="ISPRING_RESOURCE_FOLDER" val="C:\Users\rhpierce\OneDrive - State of New Mexico\Desktop\2025 Hate Crimes In-Service NM250006 (Published)\2025 Hate Crimes In-Service NM250006\"/>
  <p:tag name="ISPRING_PRESENTATION_PATH" val="C:\Users\rhpierce\OneDrive - State of New Mexico\Desktop\2025 Hate Crimes In-Service NM250006 (Published)\2025 Hate Crimes In-Service NM250006.pptx"/>
  <p:tag name="ISPRING_SCREEN_RECS_UPDATED" val="C:\Users\rhpierce\OneDrive - State of New Mexico\Desktop\2025 Hate Crimes In-Service NM250006 (Published)\2025 Hate Crimes In-Service NM250006\"/>
  <p:tag name="FLASHSPRING_PRESENTATION_REFERENCES" val="W&#10;Is Hate Speech Legal&#10;https://https://www.thefire.org/research-learn/hate-speech-legal#:~:text=Contrary%20to%20a%20common%20misconception%2C%20most%20expression,government%20%E2%80%94%20including%20public%20colleges%20and%20universities.&amp;text=There%20is%20no%20general%201st%20Amendment%20exception,that%20denigrates%20people%20based%20on%20their%20identity.&#10;_blank&#10;|&#10;W&#10;Matthew Shepard and James Byrd Jr. Hate Crimes Prevention Act of 2009&#10;https://https://www.justice.gov/crt/matthew-shepard-and-james-byrd-jr-hate-crimes-prevention-act-2009-0&#10;_blank&#10;|&#10;W&#10;Enhance the Response to Hate Crimes&#10;https://https://lawyerscommittee.org/wp-content/uploads/2019/04/IACP.pdf&#10;_blank&#10;|&#10;W&#10;Hate Map&#10;https://www.splcenter.org/hate-map/&#10;_blank&#10;|&#10;W&#10;AXIS Powers and the Holocaust&#10;https://encyclopedia.ushmm.org/content/en/article/axis-powers-and-the-holocaust&#10;_blank&#10;|&#10;F&#10;Hate Crimes.pdf&#10;C:\Users\rhpierce\OneDrive - State of New Mexico\Desktop\2025 Hate Crimes In-Service NM250006 (Published)\2025 Hate Crimes In-Service NM250006\attachment\1dbc6b93\Hate Crimes.pdf&#10;_blank&#10;|&#10;"/>
  <p:tag name="ISPRING_OUTPUT_FOLDER" val="[[&quot;Ԟ\f\u001E{1D7544F3-9094-4F0C-846F-54B06A053C3E}&quot;,&quot;C:\\Users\\rhpierce\\OneDrive - State of New Mexico\\Desktop\\2025 Hate Crimes In-Service NM250006 (Published)&quot;],[&quot;(I%\uFFFD{BD125324-5213-4A9B-B9DB-C6D32E1D5E76}&quot;,&quot;C:\\Users\\rhopierce\\Desktop\\Hate Crimes V5&quot;]]"/>
  <p:tag name="ISPRING-SUITE_ISPRING_GRADING_SETTINGS_V2" val="{&quot;alternatives&quot;:[{&quot;slides&quot;:{&quot;slides_to_view&quot;:{&quot;percent&quot;:100},&quot;group_id&quot;:&quot;all slides&quot;},&quot;name&quot;:&quot;&quot;}]}"/>
  <p:tag name="ISPRING_SCORM_ENDPOINT" val="&lt;endpoint&gt;&lt;enable&gt;0&lt;/enable&gt;&lt;lrs&gt;https://&lt;/lrs&gt;&lt;auth&gt;0&lt;/auth&gt;&lt;login&gt;&lt;/login&gt;&lt;password&gt;&lt;/password&gt;&lt;key&gt;&lt;/key&gt;&lt;name&gt;&lt;/name&gt;&lt;email&gt;&lt;/email&gt;&lt;/endpoint&gt;&#10;"/>
</p:tagLst>
</file>

<file path=ppt/tags/tag2.xml><?xml version="1.0" encoding="utf-8"?>
<p:tagLst xmlns:a="http://schemas.openxmlformats.org/drawingml/2006/main" xmlns:r="http://schemas.openxmlformats.org/officeDocument/2006/relationships" xmlns:p="http://schemas.openxmlformats.org/presentationml/2006/main">
  <p:tag name="ISPRING_CUSTOM_TIMING_USED" val="1"/>
  <p:tag name="GENSWF_SLIDE_UID" val="{9FC51509-05F0-4923-B8B3-1ED1F07B9EA6}:480"/>
  <p:tag name="ISPRING_SLIDE_INDENT_LEVEL" val="0"/>
  <p:tag name="GENSWF_ADVANCE_TIME" val="14.136"/>
  <p:tag name="ISPRING_SLIDE_ID_2" val="{7A09BE4F-0886-4A52-98B1-C577990F9DC2}"/>
</p:tagLst>
</file>

<file path=ppt/tags/tag3.xml><?xml version="1.0" encoding="utf-8"?>
<p:tagLst xmlns:a="http://schemas.openxmlformats.org/drawingml/2006/main" xmlns:r="http://schemas.openxmlformats.org/officeDocument/2006/relationships" xmlns:p="http://schemas.openxmlformats.org/presentationml/2006/main">
  <p:tag name="ISPRING_CUSTOM_TIMING_USED" val="1"/>
  <p:tag name="GENSWF_SLIDE_UID" val="{14B72B41-88B9-4E8B-BBE1-932FBA4DA93E}:260"/>
  <p:tag name="ISPRING_SLIDE_INDENT_LEVEL" val="0"/>
  <p:tag name="GENSWF_ADVANCE_TIME" val="10.848"/>
  <p:tag name="ISPRING_SLIDE_ID_2" val="{68E5906F-ADEC-49C8-BAFF-DE44B4C95727}"/>
</p:tagLst>
</file>

<file path=ppt/tags/tag4.xml><?xml version="1.0" encoding="utf-8"?>
<p:tagLst xmlns:a="http://schemas.openxmlformats.org/drawingml/2006/main" xmlns:r="http://schemas.openxmlformats.org/officeDocument/2006/relationships" xmlns:p="http://schemas.openxmlformats.org/presentationml/2006/main">
  <p:tag name="ISPRING_CUSTOM_TIMING_USED" val="1"/>
  <p:tag name="ISPRING_SLIDE_INDENT_LEVEL" val="0"/>
  <p:tag name="GENSWF_SLIDE_UID" val="{D7B5ECBF-D621-417A-9C32-BA6901E8BAD2}:521"/>
  <p:tag name="GENSWF_ADVANCE_TIME" val="29.465"/>
  <p:tag name="ISPRING_SLIDE_ID_2" val="{51738AB3-83EF-4BB5-B6DA-A74B395316D3}"/>
</p:tagLst>
</file>

<file path=ppt/tags/tag5.xml><?xml version="1.0" encoding="utf-8"?>
<p:tagLst xmlns:a="http://schemas.openxmlformats.org/drawingml/2006/main" xmlns:r="http://schemas.openxmlformats.org/officeDocument/2006/relationships" xmlns:p="http://schemas.openxmlformats.org/presentationml/2006/main">
  <p:tag name="ISPRING_CUSTOM_TIMING_USED" val="1"/>
  <p:tag name="GENSWF_SLIDE_UID" val="{26B43C9E-2F83-4167-80AA-422264570CBF}:257"/>
  <p:tag name="ISPRING_SLIDE_INDENT_LEVEL" val="0"/>
  <p:tag name="GENSWF_ADVANCE_TIME" val="134.456"/>
  <p:tag name="ISPRING_SLIDE_ID_2" val="{3E655025-933B-4973-970F-79FDA69AAD6F}"/>
</p:tagLst>
</file>

<file path=ppt/tags/tag6.xml><?xml version="1.0" encoding="utf-8"?>
<p:tagLst xmlns:a="http://schemas.openxmlformats.org/drawingml/2006/main" xmlns:r="http://schemas.openxmlformats.org/officeDocument/2006/relationships" xmlns:p="http://schemas.openxmlformats.org/presentationml/2006/main">
  <p:tag name="ISPRING_CUSTOM_TIMING_USED" val="1"/>
  <p:tag name="ISPRING_SLIDE_INDENT_LEVEL" val="0"/>
  <p:tag name="GENSWF_SLIDE_UID" val="{B9C8D43D-BD19-4DFB-844D-DA2B2CCC4392}:529"/>
  <p:tag name="ISPRING_SLIDE_ID_2" val="{658546E5-9F53-4894-8F12-468B994BB938}"/>
  <p:tag name="GENSWF_ADVANCE_TIME" val="134.012"/>
</p:tagLst>
</file>

<file path=ppt/tags/tag7.xml><?xml version="1.0" encoding="utf-8"?>
<p:tagLst xmlns:a="http://schemas.openxmlformats.org/drawingml/2006/main" xmlns:r="http://schemas.openxmlformats.org/officeDocument/2006/relationships" xmlns:p="http://schemas.openxmlformats.org/presentationml/2006/main">
  <p:tag name="ISPRING_CUSTOM_TIMING_USED" val="1"/>
  <p:tag name="GENSWF_SLIDE_UID" val="{EB4ED1D1-86E6-47DA-B4E0-B21044204108}:488"/>
  <p:tag name="ISPRING_SLIDE_INDENT_LEVEL" val="0"/>
  <p:tag name="GENSWF_ADVANCE_TIME" val="13.176"/>
  <p:tag name="ISPRING_SLIDE_ID_2" val="{62B80201-9B76-4368-9D83-1495D5828A44}"/>
</p:tagLst>
</file>

<file path=ppt/tags/tag8.xml><?xml version="1.0" encoding="utf-8"?>
<p:tagLst xmlns:a="http://schemas.openxmlformats.org/drawingml/2006/main" xmlns:r="http://schemas.openxmlformats.org/officeDocument/2006/relationships" xmlns:p="http://schemas.openxmlformats.org/presentationml/2006/main">
  <p:tag name="ISPRING_CUSTOM_TIMING_USED" val="1"/>
  <p:tag name="GENSWF_SLIDE_UID" val="{A8433BC2-E1E0-4E2D-859D-3B55D0380AC3}:426"/>
  <p:tag name="ISPRING_SLIDE_INDENT_LEVEL" val="0"/>
  <p:tag name="GENSWF_ADVANCE_TIME" val="26.256"/>
  <p:tag name="ISPRING_SLIDE_ID_2" val="{1026999A-0BEB-4E27-8AD5-79553542100F}"/>
</p:tagLst>
</file>

<file path=ppt/tags/tag9.xml><?xml version="1.0" encoding="utf-8"?>
<p:tagLst xmlns:a="http://schemas.openxmlformats.org/drawingml/2006/main" xmlns:r="http://schemas.openxmlformats.org/officeDocument/2006/relationships" xmlns:p="http://schemas.openxmlformats.org/presentationml/2006/main">
  <p:tag name="ISPRING_CUSTOM_TIMING_USED" val="1"/>
  <p:tag name="GENSWF_SLIDE_UID" val="{7E9AD18B-9F00-4781-BE70-A32095D6FA0D}:429"/>
  <p:tag name="ISPRING_SLIDE_INDENT_LEVEL" val="0"/>
  <p:tag name="GENSWF_ADVANCE_TIME" val="41.789"/>
  <p:tag name="ISPRING_SLIDE_ID_2" val="{568CAB73-F242-49C3-9033-2640A69D560C}"/>
</p:tagLst>
</file>

<file path=ppt/tags/tag10.xml><?xml version="1.0" encoding="utf-8"?>
<p:tagLst xmlns:a="http://schemas.openxmlformats.org/drawingml/2006/main" xmlns:r="http://schemas.openxmlformats.org/officeDocument/2006/relationships" xmlns:p="http://schemas.openxmlformats.org/presentationml/2006/main">
  <p:tag name="ISPRING_CUSTOM_TIMING_USED" val="1"/>
  <p:tag name="GENSWF_SLIDE_UID" val="{446F6943-2A41-4C88-AD42-C8AE3DD70160}:411"/>
  <p:tag name="ISPRING_SLIDE_INDENT_LEVEL" val="0"/>
  <p:tag name="GENSWF_ADVANCE_TIME" val="26.333"/>
  <p:tag name="ISPRING_SLIDE_ID_2" val="{7BF4EE5A-68C9-4F68-A5E5-AD4F097F5315}"/>
</p:tagLst>
</file>

<file path=ppt/tags/tag11.xml><?xml version="1.0" encoding="utf-8"?>
<p:tagLst xmlns:a="http://schemas.openxmlformats.org/drawingml/2006/main" xmlns:r="http://schemas.openxmlformats.org/officeDocument/2006/relationships" xmlns:p="http://schemas.openxmlformats.org/presentationml/2006/main">
  <p:tag name="GENSWF_SLIDE_UID" val="{9E9AB2E0-6D5E-4114-A482-2E9FEB8C03A7}:520"/>
  <p:tag name="ISPRING_CUSTOM_TIMING_USED" val="1"/>
  <p:tag name="GENSWF_ADVANCE_TIME" val="26.913"/>
  <p:tag name="ISPRING_SLIDE_ID_2" val="{9AFB96D1-4CEB-4D07-BC35-8DC05D4794A0}"/>
</p:tagLst>
</file>

<file path=ppt/tags/tag12.xml><?xml version="1.0" encoding="utf-8"?>
<p:tagLst xmlns:a="http://schemas.openxmlformats.org/drawingml/2006/main" xmlns:r="http://schemas.openxmlformats.org/officeDocument/2006/relationships" xmlns:p="http://schemas.openxmlformats.org/presentationml/2006/main">
  <p:tag name="TIMING" val="|0.001"/>
  <p:tag name="ISPRING_CUSTOM_TIMING_USED" val="1"/>
  <p:tag name="ISPRING_SLIDE_INDENT_LEVEL" val="0"/>
  <p:tag name="GENSWF_SLIDE_UID" val="{EF64C7F5-FF6B-4F56-A362-E859A2E2333F}:522"/>
  <p:tag name="GENSWF_ADVANCE_TIME" val="169.275"/>
  <p:tag name="ISPRING_SLIDE_ID_2" val="{A093DABC-6B86-473D-87F8-CA98E261A57A}"/>
</p:tagLst>
</file>

<file path=ppt/tags/tag13.xml><?xml version="1.0" encoding="utf-8"?>
<p:tagLst xmlns:a="http://schemas.openxmlformats.org/drawingml/2006/main" xmlns:r="http://schemas.openxmlformats.org/officeDocument/2006/relationships" xmlns:p="http://schemas.openxmlformats.org/presentationml/2006/main">
  <p:tag name="TIMING" val="|0.001"/>
  <p:tag name="ISPRING_CUSTOM_TIMING_USED" val="1"/>
  <p:tag name="GENSWF_SLIDE_UID" val="{E896A625-6682-4575-8F96-EF4665B0CD32}:320"/>
  <p:tag name="ISPRING_SLIDE_INDENT_LEVEL" val="0"/>
  <p:tag name="GENSWF_ADVANCE_TIME" val="99.388"/>
  <p:tag name="ISPRING_SLIDE_ID_2" val="{B3452AE8-CF72-4B0B-831D-3BB3FD3945EE}"/>
</p:tagLst>
</file>

<file path=ppt/tags/tag14.xml><?xml version="1.0" encoding="utf-8"?>
<p:tagLst xmlns:a="http://schemas.openxmlformats.org/drawingml/2006/main" xmlns:r="http://schemas.openxmlformats.org/officeDocument/2006/relationships" xmlns:p="http://schemas.openxmlformats.org/presentationml/2006/main">
  <p:tag name="GENSWF_ADVANCE_TIME" val="187.896"/>
  <p:tag name="TIMING" val="|0.001"/>
  <p:tag name="ISPRING_CUSTOM_TIMING_USED" val="1"/>
  <p:tag name="GENSWF_SLIDE_UID" val="{671A1145-A142-429F-AAC1-DE65FD441EE7}:475"/>
  <p:tag name="ISPRING_SLIDE_INDENT_LEVEL" val="0"/>
  <p:tag name="ISPRING_SLIDE_ID_2" val="{267A9D01-5074-4DA9-94AD-D9B5E5AD897F}"/>
</p:tagLst>
</file>

<file path=ppt/tags/tag15.xml><?xml version="1.0" encoding="utf-8"?>
<p:tagLst xmlns:a="http://schemas.openxmlformats.org/drawingml/2006/main" xmlns:r="http://schemas.openxmlformats.org/officeDocument/2006/relationships" xmlns:p="http://schemas.openxmlformats.org/presentationml/2006/main">
  <p:tag name="ISPRING_CUSTOM_TIMING_USED" val="1"/>
  <p:tag name="ISPRING_SLIDE_INDENT_LEVEL" val="0"/>
  <p:tag name="GENSWF_ADVANCE_TIME" val="57.816"/>
  <p:tag name="GENSWF_SLIDE_UID" val="{96E1E690-0817-4092-91A7-DBEC09E2E77B}:524"/>
  <p:tag name="ISPRING_SLIDE_ID_2" val="{137DA347-FFE6-4918-A608-8678308F94E2}"/>
</p:tagLst>
</file>

<file path=ppt/tags/tag16.xml><?xml version="1.0" encoding="utf-8"?>
<p:tagLst xmlns:a="http://schemas.openxmlformats.org/drawingml/2006/main" xmlns:r="http://schemas.openxmlformats.org/officeDocument/2006/relationships" xmlns:p="http://schemas.openxmlformats.org/presentationml/2006/main">
  <p:tag name="TIMING" val="|0.001"/>
  <p:tag name="ISPRING_CUSTOM_TIMING_USED" val="1"/>
  <p:tag name="GENSWF_SLIDE_UID" val="{A2A23852-0DCF-477D-8FF4-4CAC32D69400}:471"/>
  <p:tag name="ISPRING_SLIDE_INDENT_LEVEL" val="0"/>
  <p:tag name="GENSWF_ADVANCE_TIME" val="161.060"/>
  <p:tag name="ISPRING_SLIDE_ID_2" val="{4D084C09-AE5A-4512-9480-988EFC73B4C4}"/>
</p:tagLst>
</file>

<file path=ppt/tags/tag17.xml><?xml version="1.0" encoding="utf-8"?>
<p:tagLst xmlns:a="http://schemas.openxmlformats.org/drawingml/2006/main" xmlns:r="http://schemas.openxmlformats.org/officeDocument/2006/relationships" xmlns:p="http://schemas.openxmlformats.org/presentationml/2006/main">
  <p:tag name="GENSWF_SLIDE_UID" val="{68E5A2E0-43D8-48D5-8EAC-77297BB80F72}:519"/>
  <p:tag name="ISPRING_CUSTOM_TIMING_USED" val="1"/>
  <p:tag name="GENSWF_ADVANCE_TIME" val="16.368"/>
  <p:tag name="ISPRING_SLIDE_ID_2" val="{9083BA34-15E4-4E09-B044-0EB12C85EB1C}"/>
</p:tagLst>
</file>

<file path=ppt/tags/tag18.xml><?xml version="1.0" encoding="utf-8"?>
<p:tagLst xmlns:a="http://schemas.openxmlformats.org/drawingml/2006/main" xmlns:r="http://schemas.openxmlformats.org/officeDocument/2006/relationships" xmlns:p="http://schemas.openxmlformats.org/presentationml/2006/main">
  <p:tag name="ISPRING_CUSTOM_TIMING_USED" val="1"/>
  <p:tag name="GENSWF_SLIDE_UID" val="{90CABB87-FDBF-4515-A7EF-4C42773CB9AA}:450"/>
  <p:tag name="ISPRING_SLIDE_INDENT_LEVEL" val="0"/>
  <p:tag name="GENSWF_ADVANCE_TIME" val="63.744"/>
  <p:tag name="ISPRING_SLIDE_ID_2" val="{8CA2DA42-6D82-4680-962E-5B4ECD59D14C}"/>
</p:tagLst>
</file>

<file path=ppt/tags/tag19.xml><?xml version="1.0" encoding="utf-8"?>
<p:tagLst xmlns:a="http://schemas.openxmlformats.org/drawingml/2006/main" xmlns:r="http://schemas.openxmlformats.org/officeDocument/2006/relationships" xmlns:p="http://schemas.openxmlformats.org/presentationml/2006/main">
  <p:tag name="ISPRING_CUSTOM_TIMING_USED" val="1"/>
  <p:tag name="GENSWF_SLIDE_UID" val="{E7F946FF-6F3D-4136-B6EC-1E3EB67A14D0}:261"/>
  <p:tag name="ISPRING_SLIDE_INDENT_LEVEL" val="0"/>
  <p:tag name="GENSWF_ADVANCE_TIME" val="41.088"/>
  <p:tag name="ISPRING_SLIDE_ID_2" val="{7EE967A9-1B27-4500-BC3E-ECC5CB0ABC15}"/>
</p:tagLst>
</file>

<file path=ppt/tags/tag20.xml><?xml version="1.0" encoding="utf-8"?>
<p:tagLst xmlns:a="http://schemas.openxmlformats.org/drawingml/2006/main" xmlns:r="http://schemas.openxmlformats.org/officeDocument/2006/relationships" xmlns:p="http://schemas.openxmlformats.org/presentationml/2006/main">
  <p:tag name="ISPRING_CUSTOM_TIMING_USED" val="1"/>
  <p:tag name="GENSWF_SLIDE_UID" val="{6DF59855-F0AA-4B01-B8F5-D1F0087F3116}:453"/>
  <p:tag name="ISPRING_SLIDE_INDENT_LEVEL" val="0"/>
  <p:tag name="GENSWF_ADVANCE_TIME" val="48.528"/>
  <p:tag name="ISPRING_SLIDE_ID_2" val="{1213C033-1581-49E0-8E72-D26D3E4684CE}"/>
</p:tagLst>
</file>

<file path=ppt/tags/tag21.xml><?xml version="1.0" encoding="utf-8"?>
<p:tagLst xmlns:a="http://schemas.openxmlformats.org/drawingml/2006/main" xmlns:r="http://schemas.openxmlformats.org/officeDocument/2006/relationships" xmlns:p="http://schemas.openxmlformats.org/presentationml/2006/main">
  <p:tag name="ISPRING_CUSTOM_TIMING_USED" val="1"/>
  <p:tag name="GENSWF_SLIDE_UID" val="{32A34526-5D1E-4607-AD59-7A0F8B85C57C}:454"/>
  <p:tag name="ISPRING_SLIDE_INDENT_LEVEL" val="0"/>
  <p:tag name="GENSWF_ADVANCE_TIME" val="41.328"/>
  <p:tag name="ISPRING_SLIDE_ID_2" val="{C9EC6637-50DE-4096-A5DF-2512D58A6D52}"/>
</p:tagLst>
</file>

<file path=ppt/tags/tag22.xml><?xml version="1.0" encoding="utf-8"?>
<p:tagLst xmlns:a="http://schemas.openxmlformats.org/drawingml/2006/main" xmlns:r="http://schemas.openxmlformats.org/officeDocument/2006/relationships" xmlns:p="http://schemas.openxmlformats.org/presentationml/2006/main">
  <p:tag name="ISPRING_CUSTOM_TIMING_USED" val="1"/>
  <p:tag name="GENSWF_SLIDE_UID" val="{3F6F2D18-831F-45D3-88DE-F7CD0C60E6F6}:455"/>
  <p:tag name="ISPRING_SLIDE_INDENT_LEVEL" val="0"/>
  <p:tag name="GENSWF_ADVANCE_TIME" val="23.800"/>
  <p:tag name="ISPRING_SLIDE_ID_2" val="{1BF7329C-CB99-4741-AAB8-5257A3ADF27C}"/>
</p:tagLst>
</file>

<file path=ppt/tags/tag23.xml><?xml version="1.0" encoding="utf-8"?>
<p:tagLst xmlns:a="http://schemas.openxmlformats.org/drawingml/2006/main" xmlns:r="http://schemas.openxmlformats.org/officeDocument/2006/relationships" xmlns:p="http://schemas.openxmlformats.org/presentationml/2006/main">
  <p:tag name="ISPRING_CUSTOM_TIMING_USED" val="1"/>
  <p:tag name="GENSWF_SLIDE_UID" val="{AF60A555-7FBD-49AD-B6A0-B5C387109562}:456"/>
  <p:tag name="ISPRING_SLIDE_INDENT_LEVEL" val="0"/>
  <p:tag name="GENSWF_ADVANCE_TIME" val="40.032"/>
  <p:tag name="ISPRING_SLIDE_ID_2" val="{8E822FF5-C9B6-44CC-B6CC-AA8C800012F1}"/>
</p:tagLst>
</file>

<file path=ppt/tags/tag24.xml><?xml version="1.0" encoding="utf-8"?>
<p:tagLst xmlns:a="http://schemas.openxmlformats.org/drawingml/2006/main" xmlns:r="http://schemas.openxmlformats.org/officeDocument/2006/relationships" xmlns:p="http://schemas.openxmlformats.org/presentationml/2006/main">
  <p:tag name="ISPRING_CUSTOM_TIMING_USED" val="1"/>
  <p:tag name="GENSWF_SLIDE_UID" val="{F01C35FC-AA9D-42A4-8AC7-2AE0CE7D43C4}:457"/>
  <p:tag name="ISPRING_SLIDE_INDENT_LEVEL" val="0"/>
  <p:tag name="GENSWF_ADVANCE_TIME" val="23.730"/>
  <p:tag name="ISPRING_SLIDE_ID_2" val="{52B761F9-9613-48A2-9BE0-F57E42992824}"/>
</p:tagLst>
</file>

<file path=ppt/tags/tag25.xml><?xml version="1.0" encoding="utf-8"?>
<p:tagLst xmlns:a="http://schemas.openxmlformats.org/drawingml/2006/main" xmlns:r="http://schemas.openxmlformats.org/officeDocument/2006/relationships" xmlns:p="http://schemas.openxmlformats.org/presentationml/2006/main">
  <p:tag name="ISPRING_CUSTOM_TIMING_USED" val="1"/>
  <p:tag name="GENSWF_SLIDE_UID" val="{C68C90A2-12CE-4810-AE5A-E3BEC963687F}:458"/>
  <p:tag name="ISPRING_SLIDE_INDENT_LEVEL" val="0"/>
  <p:tag name="GENSWF_ADVANCE_TIME" val="36.504"/>
  <p:tag name="ISPRING_SLIDE_ID_2" val="{69AF7A8C-5FD7-40B0-A582-2405ABEF689B}"/>
</p:tagLst>
</file>

<file path=ppt/tags/tag26.xml><?xml version="1.0" encoding="utf-8"?>
<p:tagLst xmlns:a="http://schemas.openxmlformats.org/drawingml/2006/main" xmlns:r="http://schemas.openxmlformats.org/officeDocument/2006/relationships" xmlns:p="http://schemas.openxmlformats.org/presentationml/2006/main">
  <p:tag name="ISPRING_CUSTOM_TIMING_USED" val="1"/>
  <p:tag name="GENSWF_SLIDE_UID" val="{80131493-D5A2-441B-8EAA-3FB75EB15E07}:460"/>
  <p:tag name="ISPRING_SLIDE_INDENT_LEVEL" val="0"/>
  <p:tag name="GENSWF_ADVANCE_TIME" val="105.174"/>
  <p:tag name="ISPRING_SLIDE_ID_2" val="{0E0B9039-508E-461E-B879-CF4CBAF2E184}"/>
</p:tagLst>
</file>

<file path=ppt/tags/tag27.xml><?xml version="1.0" encoding="utf-8"?>
<p:tagLst xmlns:a="http://schemas.openxmlformats.org/drawingml/2006/main" xmlns:r="http://schemas.openxmlformats.org/officeDocument/2006/relationships" xmlns:p="http://schemas.openxmlformats.org/presentationml/2006/main">
  <p:tag name="ISPRING_CUSTOM_TIMING_USED" val="1"/>
  <p:tag name="GENSWF_SLIDE_UID" val="{FBB7EB6A-3E70-4755-8AAD-880AA0EA93C5}:461"/>
  <p:tag name="ISPRING_SLIDE_INDENT_LEVEL" val="0"/>
  <p:tag name="GENSWF_ADVANCE_TIME" val="67.536"/>
  <p:tag name="ISPRING_SLIDE_ID_2" val="{5A4BF3E3-ADF7-4B6D-8300-3F437507DBF6}"/>
</p:tagLst>
</file>

<file path=ppt/tags/tag28.xml><?xml version="1.0" encoding="utf-8"?>
<p:tagLst xmlns:a="http://schemas.openxmlformats.org/drawingml/2006/main" xmlns:r="http://schemas.openxmlformats.org/officeDocument/2006/relationships" xmlns:p="http://schemas.openxmlformats.org/presentationml/2006/main">
  <p:tag name="ISPRING_CUSTOM_TIMING_USED" val="1"/>
  <p:tag name="GENSWF_SLIDE_UID" val="{726D5FA5-6C43-418A-989A-FBA7129F0274}:463"/>
  <p:tag name="ISPRING_SLIDE_INDENT_LEVEL" val="0"/>
  <p:tag name="GENSWF_ADVANCE_TIME" val="95.736"/>
  <p:tag name="ISPRING_SLIDE_ID_2" val="{A8357859-C12C-4FEE-8A34-DC2D30F969C7}"/>
</p:tagLst>
</file>

<file path=ppt/tags/tag29.xml><?xml version="1.0" encoding="utf-8"?>
<p:tagLst xmlns:a="http://schemas.openxmlformats.org/drawingml/2006/main" xmlns:r="http://schemas.openxmlformats.org/officeDocument/2006/relationships" xmlns:p="http://schemas.openxmlformats.org/presentationml/2006/main">
  <p:tag name="ISPRING_CUSTOM_TIMING_USED" val="1"/>
  <p:tag name="GENSWF_SLIDE_UID" val="{875E98AB-B61A-41B2-9783-BDDED5DF264B}:464"/>
  <p:tag name="ISPRING_SLIDE_INDENT_LEVEL" val="0"/>
  <p:tag name="GENSWF_ADVANCE_TIME" val="88.306"/>
  <p:tag name="ISPRING_SLIDE_ID_2" val="{F1DA5232-9899-4D91-AC39-0E65123137E2}"/>
</p:tagLst>
</file>

<file path=ppt/tags/tag30.xml><?xml version="1.0" encoding="utf-8"?>
<p:tagLst xmlns:a="http://schemas.openxmlformats.org/drawingml/2006/main" xmlns:r="http://schemas.openxmlformats.org/officeDocument/2006/relationships" xmlns:p="http://schemas.openxmlformats.org/presentationml/2006/main">
  <p:tag name="TIMING" val="|0.001"/>
  <p:tag name="ISPRING_CUSTOM_TIMING_USED" val="1"/>
  <p:tag name="GENSWF_SLIDE_UID" val="{9CB55349-A59D-4DE5-A320-675C94758F37}:466"/>
  <p:tag name="ISPRING_SLIDE_INDENT_LEVEL" val="0"/>
  <p:tag name="GENSWF_ADVANCE_TIME" val="420.170"/>
  <p:tag name="ISPRING_SLIDE_ID_2" val="{A9585BC0-D402-4FB8-AC1C-FEDD976304CE}"/>
</p:tagLst>
</file>

<file path=ppt/tags/tag31.xml><?xml version="1.0" encoding="utf-8"?>
<p:tagLst xmlns:a="http://schemas.openxmlformats.org/drawingml/2006/main" xmlns:r="http://schemas.openxmlformats.org/officeDocument/2006/relationships" xmlns:p="http://schemas.openxmlformats.org/presentationml/2006/main">
  <p:tag name="ISPRING_CUSTOM_TIMING_USED" val="1"/>
  <p:tag name="GENSWF_SLIDE_UID" val="{9D6C6018-B33A-457F-9BE2-2FD48A5DD572}:259"/>
  <p:tag name="ISPRING_SLIDE_INDENT_LEVEL" val="0"/>
  <p:tag name="GENSWF_ADVANCE_TIME" val="73.416"/>
  <p:tag name="ISPRING_SLIDE_ID_2" val="{AB4FA3D6-AFEF-4A71-8E6A-2D8B3AE44EB0}"/>
</p:tagLst>
</file>

<file path=ppt/tags/tag32.xml><?xml version="1.0" encoding="utf-8"?>
<p:tagLst xmlns:a="http://schemas.openxmlformats.org/drawingml/2006/main" xmlns:r="http://schemas.openxmlformats.org/officeDocument/2006/relationships" xmlns:p="http://schemas.openxmlformats.org/presentationml/2006/main">
  <p:tag name="ISPRING_CUSTOM_TIMING_USED" val="1"/>
  <p:tag name="GENSWF_SLIDE_UID" val="{1BF72C29-95DD-46AB-BBF0-EC0B23A7CA10}:258"/>
  <p:tag name="ISPRING_SLIDE_INDENT_LEVEL" val="0"/>
  <p:tag name="GENSWF_ADVANCE_TIME" val="18.938"/>
  <p:tag name="ISPRING_SLIDE_ID_2" val="{EBC89FB3-242D-40A6-929B-A6A92F562515}"/>
</p:tagLst>
</file>

<file path=ppt/tags/tag33.xml><?xml version="1.0" encoding="utf-8"?>
<p:tagLst xmlns:a="http://schemas.openxmlformats.org/drawingml/2006/main" xmlns:r="http://schemas.openxmlformats.org/officeDocument/2006/relationships" xmlns:p="http://schemas.openxmlformats.org/presentationml/2006/main">
  <p:tag name="ISPRING_CUSTOM_TIMING_USED" val="1"/>
  <p:tag name="GENSWF_SLIDE_UID" val="{3378D85E-AB5E-418C-A588-FB19ADE2ACA0}:395"/>
  <p:tag name="ISPRING_SLIDE_INDENT_LEVEL" val="0"/>
  <p:tag name="GENSWF_ADVANCE_TIME" val="96.658"/>
  <p:tag name="ISPRING_SLIDE_ID_2" val="{7C63F0D7-FC6A-41C7-9572-0E6AB1F38B74}"/>
</p:tagLst>
</file>

<file path=ppt/tags/tag34.xml><?xml version="1.0" encoding="utf-8"?>
<p:tagLst xmlns:a="http://schemas.openxmlformats.org/drawingml/2006/main" xmlns:r="http://schemas.openxmlformats.org/officeDocument/2006/relationships" xmlns:p="http://schemas.openxmlformats.org/presentationml/2006/main">
  <p:tag name="ISPRING_CUSTOM_TIMING_USED" val="1"/>
  <p:tag name="GENSWF_SLIDE_UID" val="{7C6FC786-F323-4369-81C2-717D17FE3E96}:427"/>
  <p:tag name="ISPRING_SLIDE_INDENT_LEVEL" val="0"/>
  <p:tag name="GENSWF_ADVANCE_TIME" val="41.682"/>
  <p:tag name="ISPRING_SLIDE_ID_2" val="{418194EC-7529-4DE2-AAF3-8A5858C860A4}"/>
</p:tagLst>
</file>

<file path=ppt/tags/tag35.xml><?xml version="1.0" encoding="utf-8"?>
<p:tagLst xmlns:a="http://schemas.openxmlformats.org/drawingml/2006/main" xmlns:r="http://schemas.openxmlformats.org/officeDocument/2006/relationships" xmlns:p="http://schemas.openxmlformats.org/presentationml/2006/main">
  <p:tag name="ISPRING_CUSTOM_TIMING_USED" val="1"/>
  <p:tag name="GENSWF_SLIDE_UID" val="{2827A583-DE5C-4C72-B9F8-A092C15B7409}:513"/>
  <p:tag name="ISPRING_SLIDE_INDENT_LEVEL" val="0"/>
  <p:tag name="GENSWF_ADVANCE_TIME" val="84.648"/>
  <p:tag name="ISPRING_SLIDE_ID_2" val="{6AC25B78-13F2-4DE3-A57E-394ED6D9659A}"/>
</p:tagLst>
</file>

<file path=ppt/tags/tag36.xml><?xml version="1.0" encoding="utf-8"?>
<p:tagLst xmlns:a="http://schemas.openxmlformats.org/drawingml/2006/main" xmlns:r="http://schemas.openxmlformats.org/officeDocument/2006/relationships" xmlns:p="http://schemas.openxmlformats.org/presentationml/2006/main">
  <p:tag name="ISPRING_CUSTOM_TIMING_USED" val="1"/>
  <p:tag name="GENSWF_SLIDE_UID" val="{3C52472E-215D-4B2E-9D0E-CCA5AD3F9A47}:515"/>
  <p:tag name="ISPRING_SLIDE_INDENT_LEVEL" val="0"/>
  <p:tag name="GENSWF_ADVANCE_TIME" val="60.384"/>
  <p:tag name="ISPRING_SLIDE_ID_2" val="{722F4315-4C8D-473B-B2ED-DA76F200EEF1}"/>
</p:tagLst>
</file>

<file path=ppt/tags/tag37.xml><?xml version="1.0" encoding="utf-8"?>
<p:tagLst xmlns:a="http://schemas.openxmlformats.org/drawingml/2006/main" xmlns:r="http://schemas.openxmlformats.org/officeDocument/2006/relationships" xmlns:p="http://schemas.openxmlformats.org/presentationml/2006/main">
  <p:tag name="ISPRING_CUSTOM_TIMING_USED" val="1"/>
  <p:tag name="GENSWF_ADVANCE_TIME" val="39.936"/>
  <p:tag name="GENSWF_SLIDE_UID" val="{00F8FFB8-4524-41BB-9BB4-5D12C12A62C0}:514"/>
  <p:tag name="ISPRING_SLIDE_INDENT_LEVEL" val="0"/>
  <p:tag name="ISPRING_SLIDE_ID_2" val="{655EE220-DFFB-4147-B026-072FB2BF7BA4}"/>
</p:tagLst>
</file>

<file path=ppt/tags/tag38.xml><?xml version="1.0" encoding="utf-8"?>
<p:tagLst xmlns:a="http://schemas.openxmlformats.org/drawingml/2006/main" xmlns:r="http://schemas.openxmlformats.org/officeDocument/2006/relationships" xmlns:p="http://schemas.openxmlformats.org/presentationml/2006/main">
  <p:tag name="ISPRING_CUSTOM_TIMING_USED" val="1"/>
  <p:tag name="GENSWF_SLIDE_UID" val="{56227017-AF5C-471D-B677-6C86C449B5A7}:516"/>
  <p:tag name="ISPRING_SLIDE_INDENT_LEVEL" val="0"/>
  <p:tag name="GENSWF_ADVANCE_TIME" val="60.492"/>
  <p:tag name="ISPRING_SLIDE_ID_2" val="{F87671DC-30BB-4951-BA28-04F28F827650}"/>
</p:tagLst>
</file>

<file path=ppt/tags/tag39.xml><?xml version="1.0" encoding="utf-8"?>
<p:tagLst xmlns:a="http://schemas.openxmlformats.org/drawingml/2006/main" xmlns:r="http://schemas.openxmlformats.org/officeDocument/2006/relationships" xmlns:p="http://schemas.openxmlformats.org/presentationml/2006/main">
  <p:tag name="ISPRING_CUSTOM_TIMING_USED" val="1"/>
  <p:tag name="GENSWF_SLIDE_UID" val="{94EEEB70-4D5A-44D3-AFAA-61EE28F0C5F0}:410"/>
  <p:tag name="ISPRING_SLIDE_INDENT_LEVEL" val="0"/>
  <p:tag name="GENSWF_ADVANCE_TIME" val="21.374"/>
  <p:tag name="ISPRING_SLIDE_ID_2" val="{2D8D33CE-5B9B-4BAF-B968-E1956F38F2EA}"/>
</p:tagLst>
</file>

<file path=ppt/tags/tag40.xml><?xml version="1.0" encoding="utf-8"?>
<p:tagLst xmlns:a="http://schemas.openxmlformats.org/drawingml/2006/main" xmlns:r="http://schemas.openxmlformats.org/officeDocument/2006/relationships" xmlns:p="http://schemas.openxmlformats.org/presentationml/2006/main">
  <p:tag name="ISPRING_CUSTOM_TIMING_USED" val="1"/>
  <p:tag name="GENSWF_SLIDE_UID" val="{3359A0DC-349E-4B3D-8E0C-E83C51DECB54}:491"/>
  <p:tag name="ISPRING_SLIDE_INDENT_LEVEL" val="0"/>
  <p:tag name="GENSWF_ADVANCE_TIME" val="28.015"/>
  <p:tag name="ISPRING_SLIDE_ID_2" val="{365A2A33-A3A5-40C4-87BC-A2A723E86FBE}"/>
</p:tagLst>
</file>

<file path=ppt/tags/tag41.xml><?xml version="1.0" encoding="utf-8"?>
<p:tagLst xmlns:a="http://schemas.openxmlformats.org/drawingml/2006/main" xmlns:r="http://schemas.openxmlformats.org/officeDocument/2006/relationships" xmlns:p="http://schemas.openxmlformats.org/presentationml/2006/main">
  <p:tag name="ISPRING_CUSTOM_TIMING_USED" val="1"/>
  <p:tag name="GENSWF_SLIDE_UID" val="{6BD13A66-138B-4C41-9E64-8D14367E8003}:492"/>
  <p:tag name="ISPRING_SLIDE_INDENT_LEVEL" val="0"/>
  <p:tag name="GENSWF_ADVANCE_TIME" val="27.957"/>
  <p:tag name="ISPRING_SLIDE_ID_2" val="{50D396A8-9636-4DB7-9696-A19C5DB76F27}"/>
</p:tagLst>
</file>

<file path=ppt/tags/tag42.xml><?xml version="1.0" encoding="utf-8"?>
<p:tagLst xmlns:a="http://schemas.openxmlformats.org/drawingml/2006/main" xmlns:r="http://schemas.openxmlformats.org/officeDocument/2006/relationships" xmlns:p="http://schemas.openxmlformats.org/presentationml/2006/main">
  <p:tag name="ISPRING_CUSTOM_TIMING_USED" val="1"/>
  <p:tag name="GENSWF_SLIDE_UID" val="{C0F3FCB1-6B40-4C02-9879-FF809A5283F9}:432"/>
  <p:tag name="ISPRING_SLIDE_INDENT_LEVEL" val="0"/>
  <p:tag name="GENSWF_ADVANCE_TIME" val="69.770"/>
  <p:tag name="ISPRING_SLIDE_ID_2" val="{C7666D14-ECD6-4F63-972F-401D332C401D}"/>
</p:tagLst>
</file>

<file path=ppt/tags/tag43.xml><?xml version="1.0" encoding="utf-8"?>
<p:tagLst xmlns:a="http://schemas.openxmlformats.org/drawingml/2006/main" xmlns:r="http://schemas.openxmlformats.org/officeDocument/2006/relationships" xmlns:p="http://schemas.openxmlformats.org/presentationml/2006/main">
  <p:tag name="GENSWF_ADVANCE_TIME" val="180.907"/>
  <p:tag name="TIMING" val="|0.001"/>
  <p:tag name="ISPRING_CUSTOM_TIMING_USED" val="1"/>
  <p:tag name="GENSWF_SLIDE_UID" val="{F2EA15A1-A5FC-4A5E-B70A-79864E2FC050}:472"/>
  <p:tag name="ISPRING_SLIDE_INDENT_LEVEL" val="0"/>
  <p:tag name="ISPRING_SLIDE_ID_2" val="{682448FA-5072-4D94-AAC8-DBE7C90ED249}"/>
</p:tagLst>
</file>

<file path=ppt/tags/tag44.xml><?xml version="1.0" encoding="utf-8"?>
<p:tagLst xmlns:a="http://schemas.openxmlformats.org/drawingml/2006/main" xmlns:r="http://schemas.openxmlformats.org/officeDocument/2006/relationships" xmlns:p="http://schemas.openxmlformats.org/presentationml/2006/main">
  <p:tag name="ISPRING_CUSTOM_TIMING_USED" val="1"/>
  <p:tag name="GENSWF_SLIDE_UID" val="{7B6821CF-1F68-4AA7-91BB-39587A7103BF}:405"/>
  <p:tag name="ISPRING_SLIDE_INDENT_LEVEL" val="0"/>
  <p:tag name="GENSWF_ADVANCE_TIME" val="27.373"/>
  <p:tag name="ISPRING_SLIDE_ID_2" val="{0DA156A3-0C92-475E-A1C2-633B6168DACF}"/>
</p:tagLst>
</file>

<file path=ppt/tags/tag45.xml><?xml version="1.0" encoding="utf-8"?>
<p:tagLst xmlns:a="http://schemas.openxmlformats.org/drawingml/2006/main" xmlns:r="http://schemas.openxmlformats.org/officeDocument/2006/relationships" xmlns:p="http://schemas.openxmlformats.org/presentationml/2006/main">
  <p:tag name="GENSWF_ADVANCE_TIME" val="113.058"/>
  <p:tag name="ISPRING_CUSTOM_TIMING_USED" val="1"/>
  <p:tag name="GENSWF_SLIDE_UID" val="{9EBAC37F-51D1-41B5-95D7-3C3D524487F7}:477"/>
  <p:tag name="ISPRING_SLIDE_INDENT_LEVEL" val="0"/>
  <p:tag name="ISPRING_SLIDE_ID_2" val="{27EA6B2E-1B08-40EE-B706-D5F4D64AD2A5}"/>
  <p:tag name="TIMING" val="|0.011"/>
</p:tagLst>
</file>

<file path=ppt/tags/tag46.xml><?xml version="1.0" encoding="utf-8"?>
<p:tagLst xmlns:a="http://schemas.openxmlformats.org/drawingml/2006/main" xmlns:r="http://schemas.openxmlformats.org/officeDocument/2006/relationships" xmlns:p="http://schemas.openxmlformats.org/presentationml/2006/main">
  <p:tag name="ISPRING_CUSTOM_TIMING_USED" val="1"/>
  <p:tag name="GENSWF_SLIDE_UID" val="{4B620120-7160-492F-891C-B42847A2DBB4}:268"/>
  <p:tag name="ISPRING_SLIDE_INDENT_LEVEL" val="0"/>
  <p:tag name="GENSWF_ADVANCE_TIME" val="96.340"/>
  <p:tag name="ISPRING_SLIDE_ID_2" val="{19CB84CA-7848-4D0A-B3BE-AF963538BD22}"/>
</p:tagLst>
</file>

<file path=ppt/tags/tag47.xml><?xml version="1.0" encoding="utf-8"?>
<p:tagLst xmlns:a="http://schemas.openxmlformats.org/drawingml/2006/main" xmlns:r="http://schemas.openxmlformats.org/officeDocument/2006/relationships" xmlns:p="http://schemas.openxmlformats.org/presentationml/2006/main">
  <p:tag name="GENSWF_ADVANCE_TIME" val="132.377"/>
  <p:tag name="TIMING" val="|0.001"/>
  <p:tag name="ISPRING_CUSTOM_TIMING_USED" val="1"/>
  <p:tag name="GENSWF_SLIDE_UID" val="{1B9A4089-B536-42D7-99C4-AEBB74F30693}:470"/>
  <p:tag name="ISPRING_SLIDE_INDENT_LEVEL" val="0"/>
  <p:tag name="ISPRING_SLIDE_ID_2" val="{EAFA0662-78D4-49D3-9F69-656C0C368613}"/>
</p:tagLst>
</file>

<file path=ppt/tags/tag48.xml><?xml version="1.0" encoding="utf-8"?>
<p:tagLst xmlns:a="http://schemas.openxmlformats.org/drawingml/2006/main" xmlns:r="http://schemas.openxmlformats.org/officeDocument/2006/relationships" xmlns:p="http://schemas.openxmlformats.org/presentationml/2006/main">
  <p:tag name="GENSWF_ADVANCE_TIME" val="43.561"/>
  <p:tag name="TIMING" val="|0.001"/>
  <p:tag name="ISPRING_CUSTOM_TIMING_USED" val="1"/>
  <p:tag name="GENSWF_SLIDE_UID" val="{644E563D-A9F9-4752-A718-8F6B4886EE94}:476"/>
  <p:tag name="ISPRING_SLIDE_INDENT_LEVEL" val="0"/>
  <p:tag name="ISPRING_SLIDE_ID_2" val="{621E6A9A-B313-4D4E-BFA3-BA580214DFEB}"/>
</p:tagLst>
</file>

<file path=ppt/tags/tag49.xml><?xml version="1.0" encoding="utf-8"?>
<p:tagLst xmlns:a="http://schemas.openxmlformats.org/drawingml/2006/main" xmlns:r="http://schemas.openxmlformats.org/officeDocument/2006/relationships" xmlns:p="http://schemas.openxmlformats.org/presentationml/2006/main">
  <p:tag name="ISPRING_CUSTOM_TIMING_USED" val="1"/>
  <p:tag name="GENSWF_SLIDE_UID" val="{158F7FC5-F279-43D1-B3B9-16839FE64D47}:451"/>
  <p:tag name="ISPRING_SLIDE_INDENT_LEVEL" val="0"/>
  <p:tag name="GENSWF_ADVANCE_TIME" val="81.264"/>
  <p:tag name="ISPRING_SLIDE_ID_2" val="{D8165522-FD6E-43F2-A11B-02A73AF5A331}"/>
</p:tagLst>
</file>

<file path=ppt/tags/tag50.xml><?xml version="1.0" encoding="utf-8"?>
<p:tagLst xmlns:a="http://schemas.openxmlformats.org/drawingml/2006/main" xmlns:r="http://schemas.openxmlformats.org/officeDocument/2006/relationships" xmlns:p="http://schemas.openxmlformats.org/presentationml/2006/main">
  <p:tag name="ISPRING_CUSTOM_TIMING_USED" val="1"/>
  <p:tag name="GENSWF_SLIDE_UID" val="{AE934DFB-D9FD-4C94-B7A4-CCF2DC19735E}:416"/>
  <p:tag name="ISPRING_SLIDE_INDENT_LEVEL" val="0"/>
  <p:tag name="GENSWF_ADVANCE_TIME" val="28.102"/>
  <p:tag name="ISPRING_SLIDE_ID_2" val="{8862DFC3-73A9-4B32-BED7-373890076947}"/>
</p:tagLst>
</file>

<file path=ppt/tags/tag51.xml><?xml version="1.0" encoding="utf-8"?>
<p:tagLst xmlns:a="http://schemas.openxmlformats.org/drawingml/2006/main" xmlns:r="http://schemas.openxmlformats.org/officeDocument/2006/relationships" xmlns:p="http://schemas.openxmlformats.org/presentationml/2006/main">
  <p:tag name="ISPRING_CUSTOM_TIMING_USED" val="1"/>
  <p:tag name="GENSWF_SLIDE_UID" val="{E207B337-B70B-4A99-AA93-EBDEEE244824}:496"/>
  <p:tag name="ISPRING_SLIDE_INDENT_LEVEL" val="0"/>
  <p:tag name="GENSWF_ADVANCE_TIME" val="35.004"/>
  <p:tag name="ISPRING_SLIDE_ID_2" val="{A5C37015-9DC7-46BA-9D57-BB4585EE24AE}"/>
</p:tagLst>
</file>

<file path=ppt/tags/tag52.xml><?xml version="1.0" encoding="utf-8"?>
<p:tagLst xmlns:a="http://schemas.openxmlformats.org/drawingml/2006/main" xmlns:r="http://schemas.openxmlformats.org/officeDocument/2006/relationships" xmlns:p="http://schemas.openxmlformats.org/presentationml/2006/main">
  <p:tag name="ISPRING_CUSTOM_TIMING_USED" val="1"/>
  <p:tag name="GENSWF_SLIDE_UID" val="{1BDE3857-8DC6-4289-B071-B9CCBA787252}:504"/>
  <p:tag name="ISPRING_SLIDE_INDENT_LEVEL" val="0"/>
  <p:tag name="GENSWF_ADVANCE_TIME" val="15.806"/>
  <p:tag name="ISPRING_SLIDE_ID_2" val="{CCADBF31-6327-4379-AD43-3FC6C9550D87}"/>
</p:tagLst>
</file>

<file path=ppt/tags/tag53.xml><?xml version="1.0" encoding="utf-8"?>
<p:tagLst xmlns:a="http://schemas.openxmlformats.org/drawingml/2006/main" xmlns:r="http://schemas.openxmlformats.org/officeDocument/2006/relationships" xmlns:p="http://schemas.openxmlformats.org/presentationml/2006/main">
  <p:tag name="ISPRING_CUSTOM_TIMING_USED" val="1"/>
  <p:tag name="GENSWF_SLIDE_UID" val="{528E8D48-D312-4EFC-990C-380E13136272}:497"/>
  <p:tag name="ISPRING_SLIDE_INDENT_LEVEL" val="0"/>
  <p:tag name="GENSWF_ADVANCE_TIME" val="46.424"/>
  <p:tag name="ISPRING_SLIDE_ID_2" val="{63AFFD80-ABFB-4747-BE77-CD151E7749BB}"/>
</p:tagLst>
</file>

<file path=ppt/tags/tag54.xml><?xml version="1.0" encoding="utf-8"?>
<p:tagLst xmlns:a="http://schemas.openxmlformats.org/drawingml/2006/main" xmlns:r="http://schemas.openxmlformats.org/officeDocument/2006/relationships" xmlns:p="http://schemas.openxmlformats.org/presentationml/2006/main">
  <p:tag name="ISPRING_CUSTOM_TIMING_USED" val="1"/>
  <p:tag name="GENSWF_SLIDE_UID" val="{8F1A7E49-B538-4078-AA14-F0029F400DA1}:505"/>
  <p:tag name="ISPRING_SLIDE_INDENT_LEVEL" val="0"/>
  <p:tag name="GENSWF_ADVANCE_TIME" val="13.204"/>
  <p:tag name="ISPRING_SLIDE_ID_2" val="{4E1207B5-8755-4A60-B48F-84DEBBE1D136}"/>
</p:tagLst>
</file>

<file path=ppt/tags/tag55.xml><?xml version="1.0" encoding="utf-8"?>
<p:tagLst xmlns:a="http://schemas.openxmlformats.org/drawingml/2006/main" xmlns:r="http://schemas.openxmlformats.org/officeDocument/2006/relationships" xmlns:p="http://schemas.openxmlformats.org/presentationml/2006/main">
  <p:tag name="ISPRING_CUSTOM_TIMING_USED" val="1"/>
  <p:tag name="GENSWF_SLIDE_UID" val="{0E8BA969-CEB0-42A5-A834-6C6D40DB8436}:498"/>
  <p:tag name="ISPRING_SLIDE_INDENT_LEVEL" val="0"/>
  <p:tag name="GENSWF_ADVANCE_TIME" val="62.928"/>
  <p:tag name="ISPRING_SLIDE_ID_2" val="{2236BDE3-349A-4088-A52B-A5F151E19CE2}"/>
</p:tagLst>
</file>

<file path=ppt/tags/tag56.xml><?xml version="1.0" encoding="utf-8"?>
<p:tagLst xmlns:a="http://schemas.openxmlformats.org/drawingml/2006/main" xmlns:r="http://schemas.openxmlformats.org/officeDocument/2006/relationships" xmlns:p="http://schemas.openxmlformats.org/presentationml/2006/main">
  <p:tag name="ISPRING_CUSTOM_TIMING_USED" val="1"/>
  <p:tag name="GENSWF_SLIDE_UID" val="{9AE4887F-4232-44B6-80DC-A8DC5B06100C}:506"/>
  <p:tag name="ISPRING_SLIDE_INDENT_LEVEL" val="0"/>
  <p:tag name="GENSWF_ADVANCE_TIME" val="24.132"/>
  <p:tag name="ISPRING_SLIDE_ID_2" val="{4593CEF3-FECE-46E2-A527-9281C7CDCCD2}"/>
</p:tagLst>
</file>

<file path=ppt/tags/tag57.xml><?xml version="1.0" encoding="utf-8"?>
<p:tagLst xmlns:a="http://schemas.openxmlformats.org/drawingml/2006/main" xmlns:r="http://schemas.openxmlformats.org/officeDocument/2006/relationships" xmlns:p="http://schemas.openxmlformats.org/presentationml/2006/main">
  <p:tag name="ISPRING_CUSTOM_TIMING_USED" val="1"/>
  <p:tag name="GENSWF_SLIDE_UID" val="{FD1C7412-478F-4D38-8618-A94D490C654F}:500"/>
  <p:tag name="ISPRING_SLIDE_INDENT_LEVEL" val="0"/>
  <p:tag name="GENSWF_ADVANCE_TIME" val="45.288"/>
  <p:tag name="ISPRING_SLIDE_ID_2" val="{BEE4BAF3-927F-441E-9BAF-3B23AF3E8A24}"/>
</p:tagLst>
</file>

<file path=ppt/tags/tag58.xml><?xml version="1.0" encoding="utf-8"?>
<p:tagLst xmlns:a="http://schemas.openxmlformats.org/drawingml/2006/main" xmlns:r="http://schemas.openxmlformats.org/officeDocument/2006/relationships" xmlns:p="http://schemas.openxmlformats.org/presentationml/2006/main">
  <p:tag name="ISPRING_CUSTOM_TIMING_USED" val="1"/>
  <p:tag name="GENSWF_SLIDE_UID" val="{B4737433-BFDF-40EA-BCA0-F6C0E32AA7ED}:507"/>
  <p:tag name="ISPRING_SLIDE_INDENT_LEVEL" val="0"/>
  <p:tag name="GENSWF_ADVANCE_TIME" val="18.696"/>
  <p:tag name="ISPRING_SLIDE_ID_2" val="{78A61FB4-ACA9-43F1-BC1C-DF817DDE98A7}"/>
</p:tagLst>
</file>

<file path=ppt/tags/tag59.xml><?xml version="1.0" encoding="utf-8"?>
<p:tagLst xmlns:a="http://schemas.openxmlformats.org/drawingml/2006/main" xmlns:r="http://schemas.openxmlformats.org/officeDocument/2006/relationships" xmlns:p="http://schemas.openxmlformats.org/presentationml/2006/main">
  <p:tag name="ISPRING_CUSTOM_TIMING_USED" val="1"/>
  <p:tag name="GENSWF_SLIDE_UID" val="{1D9D8F46-9998-454C-B53C-25A5AAE92052}:501"/>
  <p:tag name="ISPRING_SLIDE_INDENT_LEVEL" val="0"/>
  <p:tag name="GENSWF_ADVANCE_TIME" val="44.458"/>
  <p:tag name="ISPRING_SLIDE_ID_2" val="{BA6784CD-F5B0-4EB5-A1FD-FA549BE1CF35}"/>
</p:tagLst>
</file>

<file path=ppt/tags/tag60.xml><?xml version="1.0" encoding="utf-8"?>
<p:tagLst xmlns:a="http://schemas.openxmlformats.org/drawingml/2006/main" xmlns:r="http://schemas.openxmlformats.org/officeDocument/2006/relationships" xmlns:p="http://schemas.openxmlformats.org/presentationml/2006/main">
  <p:tag name="ISPRING_CUSTOM_TIMING_USED" val="1"/>
  <p:tag name="GENSWF_SLIDE_UID" val="{35BA347B-24B6-4E76-8B85-FCF42D43B167}:508"/>
  <p:tag name="ISPRING_SLIDE_INDENT_LEVEL" val="0"/>
  <p:tag name="GENSWF_ADVANCE_TIME" val="11.064"/>
  <p:tag name="ISPRING_SLIDE_ID_2" val="{803FBC1A-90A1-4400-80C1-F4C9FE61F768}"/>
</p:tagLst>
</file>

<file path=ppt/tags/tag61.xml><?xml version="1.0" encoding="utf-8"?>
<p:tagLst xmlns:a="http://schemas.openxmlformats.org/drawingml/2006/main" xmlns:r="http://schemas.openxmlformats.org/officeDocument/2006/relationships" xmlns:p="http://schemas.openxmlformats.org/presentationml/2006/main">
  <p:tag name="ISPRING_CUSTOM_TIMING_USED" val="1"/>
  <p:tag name="GENSWF_SLIDE_UID" val="{F958E7E0-0A57-4980-AE31-196FBEE3D7E9}:502"/>
  <p:tag name="ISPRING_SLIDE_INDENT_LEVEL" val="0"/>
  <p:tag name="GENSWF_ADVANCE_TIME" val="44.038"/>
  <p:tag name="ISPRING_SLIDE_ID_2" val="{68F1ED9E-1836-41F7-9660-EC9A4140D5A8}"/>
</p:tagLst>
</file>

<file path=ppt/tags/tag62.xml><?xml version="1.0" encoding="utf-8"?>
<p:tagLst xmlns:a="http://schemas.openxmlformats.org/drawingml/2006/main" xmlns:r="http://schemas.openxmlformats.org/officeDocument/2006/relationships" xmlns:p="http://schemas.openxmlformats.org/presentationml/2006/main">
  <p:tag name="ISPRING_CUSTOM_TIMING_USED" val="1"/>
  <p:tag name="GENSWF_SLIDE_UID" val="{7D812F86-BE06-47DA-9F7D-4690FD07C686}:509"/>
  <p:tag name="ISPRING_SLIDE_INDENT_LEVEL" val="0"/>
  <p:tag name="GENSWF_ADVANCE_TIME" val="34.944"/>
  <p:tag name="ISPRING_SLIDE_ID_2" val="{61295E35-2D60-4F3A-8899-00857F52ADE4}"/>
</p:tagLst>
</file>

<file path=ppt/tags/tag63.xml><?xml version="1.0" encoding="utf-8"?>
<p:tagLst xmlns:a="http://schemas.openxmlformats.org/drawingml/2006/main" xmlns:r="http://schemas.openxmlformats.org/officeDocument/2006/relationships" xmlns:p="http://schemas.openxmlformats.org/presentationml/2006/main">
  <p:tag name="ISPRING_CUSTOM_TIMING_USED" val="1"/>
  <p:tag name="GENSWF_SLIDE_UID" val="{8C890BCB-DF13-4099-8970-10AE5046C84A}:503"/>
  <p:tag name="ISPRING_SLIDE_INDENT_LEVEL" val="0"/>
  <p:tag name="GENSWF_ADVANCE_TIME" val="43.896"/>
  <p:tag name="ISPRING_SLIDE_ID_2" val="{1CD4BF48-871B-4BD8-92E2-36255D61F87D}"/>
</p:tagLst>
</file>

<file path=ppt/tags/tag64.xml><?xml version="1.0" encoding="utf-8"?>
<p:tagLst xmlns:a="http://schemas.openxmlformats.org/drawingml/2006/main" xmlns:r="http://schemas.openxmlformats.org/officeDocument/2006/relationships" xmlns:p="http://schemas.openxmlformats.org/presentationml/2006/main">
  <p:tag name="ISPRING_CUSTOM_TIMING_USED" val="1"/>
  <p:tag name="GENSWF_SLIDE_UID" val="{429A7C99-FB02-4AAB-9A8E-CCC750544AD9}:511"/>
  <p:tag name="ISPRING_SLIDE_INDENT_LEVEL" val="0"/>
  <p:tag name="GENSWF_ADVANCE_TIME" val="7.351"/>
  <p:tag name="ISPRING_SLIDE_ID_2" val="{0D13ADB3-5AE0-4A21-A951-AE343677CEA1}"/>
</p:tagLst>
</file>

<file path=ppt/tags/tag65.xml><?xml version="1.0" encoding="utf-8"?>
<p:tagLst xmlns:a="http://schemas.openxmlformats.org/drawingml/2006/main" xmlns:r="http://schemas.openxmlformats.org/officeDocument/2006/relationships" xmlns:p="http://schemas.openxmlformats.org/presentationml/2006/main">
  <p:tag name="ISPRING_CUSTOM_TIMING_USED" val="1"/>
  <p:tag name="ISPRING_SLIDE_INDENT_LEVEL" val="0"/>
  <p:tag name="GENSWF_SLIDE_UID" val="{C427625A-1628-4D73-AC11-270A68CB0771}:527"/>
  <p:tag name="GENSWF_ADVANCE_TIME" val="45.888"/>
  <p:tag name="ISPRING_SLIDE_ID_2" val="{2A9249D4-BF0A-4735-98FB-4B013430B887}"/>
</p:tagLst>
</file>

<file path=ppt/tags/tag66.xml><?xml version="1.0" encoding="utf-8"?>
<p:tagLst xmlns:a="http://schemas.openxmlformats.org/drawingml/2006/main" xmlns:r="http://schemas.openxmlformats.org/officeDocument/2006/relationships" xmlns:p="http://schemas.openxmlformats.org/presentationml/2006/main">
  <p:tag name="ISPRING_CUSTOM_TIMING_USED" val="1"/>
  <p:tag name="GENSWF_SLIDE_UID" val="{60532B2B-3D52-4412-85C8-9D669B5E4128}:263"/>
  <p:tag name="ISPRING_SLIDE_INDENT_LEVEL" val="0"/>
  <p:tag name="GENSWF_ADVANCE_TIME" val="21.808"/>
  <p:tag name="ISPRING_SLIDE_ID_2" val="{4C8E21FA-02FF-4546-8170-A7BE92AF7B2D}"/>
</p:tagLst>
</file>

<file path=ppt/tags/tag67.xml><?xml version="1.0" encoding="utf-8"?>
<p:tagLst xmlns:a="http://schemas.openxmlformats.org/drawingml/2006/main" xmlns:r="http://schemas.openxmlformats.org/officeDocument/2006/relationships" xmlns:p="http://schemas.openxmlformats.org/presentationml/2006/main">
  <p:tag name="ISPRING_CUSTOM_TIMING_USED" val="1"/>
  <p:tag name="GENSWF_SLIDE_UID" val="{C0D3DA96-6A16-46AB-B2B1-ED357B822CA0}:481"/>
  <p:tag name="ISPRING_SLIDE_INDENT_LEVEL" val="0"/>
  <p:tag name="GENSWF_ADVANCE_TIME" val="93.288"/>
  <p:tag name="ISPRING_SLIDE_ID_2" val="{ABF89EC8-8A04-4105-AF1C-FC7B707D9599}"/>
</p:tagLst>
</file>

<file path=ppt/tags/tag68.xml><?xml version="1.0" encoding="utf-8"?>
<p:tagLst xmlns:a="http://schemas.openxmlformats.org/drawingml/2006/main" xmlns:r="http://schemas.openxmlformats.org/officeDocument/2006/relationships" xmlns:p="http://schemas.openxmlformats.org/presentationml/2006/main">
  <p:tag name="ISPRING_CUSTOM_TIMING_USED" val="1"/>
  <p:tag name="GENSWF_SLIDE_UID" val="{20CD871F-FE14-419B-8AE9-A1A8DCB6EC64}:436"/>
  <p:tag name="ISPRING_SLIDE_INDENT_LEVEL" val="0"/>
  <p:tag name="GENSWF_ADVANCE_TIME" val="38.328"/>
  <p:tag name="ISPRING_SLIDE_ID_2" val="{2D70E6E1-9DE3-4DE4-93DF-D42B86185E3F}"/>
</p:tagLst>
</file>

<file path=ppt/tags/tag69.xml><?xml version="1.0" encoding="utf-8"?>
<p:tagLst xmlns:a="http://schemas.openxmlformats.org/drawingml/2006/main" xmlns:r="http://schemas.openxmlformats.org/officeDocument/2006/relationships" xmlns:p="http://schemas.openxmlformats.org/presentationml/2006/main">
  <p:tag name="ISPRING_CUSTOM_TIMING_USED" val="1"/>
  <p:tag name="GENSWF_SLIDE_UID" val="{27FEE37B-8502-43FD-B55B-CD39A6C952E3}:489"/>
  <p:tag name="ISPRING_SLIDE_INDENT_LEVEL" val="0"/>
  <p:tag name="GENSWF_ADVANCE_TIME" val="49.464"/>
  <p:tag name="ISPRING_SLIDE_ID_2" val="{A0183249-6E2A-4DE0-9B3C-29DC1B79A227}"/>
</p:tagLst>
</file>

<file path=ppt/tags/tag70.xml><?xml version="1.0" encoding="utf-8"?>
<p:tagLst xmlns:a="http://schemas.openxmlformats.org/drawingml/2006/main" xmlns:r="http://schemas.openxmlformats.org/officeDocument/2006/relationships" xmlns:p="http://schemas.openxmlformats.org/presentationml/2006/main">
  <p:tag name="ISPRING_CUSTOM_TIMING_USED" val="1"/>
  <p:tag name="GENSWF_SLIDE_UID" val="{1DAFE902-D547-456B-B481-0F98836B02A3}:490"/>
  <p:tag name="ISPRING_SLIDE_INDENT_LEVEL" val="0"/>
  <p:tag name="GENSWF_ADVANCE_TIME" val="72.369"/>
  <p:tag name="ISPRING_SLIDE_ID_2" val="{EF8856F6-7A5D-4D7E-8154-A7C3AE0500F5}"/>
</p:tagLst>
</file>

<file path=ppt/tags/tag71.xml><?xml version="1.0" encoding="utf-8"?>
<p:tagLst xmlns:a="http://schemas.openxmlformats.org/drawingml/2006/main" xmlns:r="http://schemas.openxmlformats.org/officeDocument/2006/relationships" xmlns:p="http://schemas.openxmlformats.org/presentationml/2006/main">
  <p:tag name="ISPRING_CUSTOM_TIMING_USED" val="1"/>
  <p:tag name="GENSWF_SLIDE_UID" val="{3217A89C-F529-40DB-836E-0E86DC306830}:482"/>
  <p:tag name="ISPRING_SLIDE_INDENT_LEVEL" val="0"/>
  <p:tag name="GENSWF_ADVANCE_TIME" val="65.367"/>
  <p:tag name="ISPRING_SLIDE_ID_2" val="{B6F9A6FB-19B2-4944-8FA9-3189A9499A48}"/>
</p:tagLst>
</file>

<file path=ppt/tags/tag72.xml><?xml version="1.0" encoding="utf-8"?>
<p:tagLst xmlns:a="http://schemas.openxmlformats.org/drawingml/2006/main" xmlns:r="http://schemas.openxmlformats.org/officeDocument/2006/relationships" xmlns:p="http://schemas.openxmlformats.org/presentationml/2006/main">
  <p:tag name="ISPRING_CUSTOM_TIMING_USED" val="1"/>
  <p:tag name="GENSWF_SLIDE_UID" val="{EAE4A0A3-60A3-4B26-A143-044A3ECE783E}:484"/>
  <p:tag name="ISPRING_SLIDE_INDENT_LEVEL" val="0"/>
  <p:tag name="GENSWF_ADVANCE_TIME" val="48.199"/>
  <p:tag name="ISPRING_SLIDE_ID_2" val="{BB1F2562-2DCE-45A6-99BB-B3827F398DB0}"/>
</p:tagLst>
</file>

<file path=ppt/tags/tag73.xml><?xml version="1.0" encoding="utf-8"?>
<p:tagLst xmlns:a="http://schemas.openxmlformats.org/drawingml/2006/main" xmlns:r="http://schemas.openxmlformats.org/officeDocument/2006/relationships" xmlns:p="http://schemas.openxmlformats.org/presentationml/2006/main">
  <p:tag name="ISPRING_CUSTOM_TIMING_USED" val="1"/>
  <p:tag name="GENSWF_SLIDE_UID" val="{9996779C-3F8F-433D-AC97-5CC11ACEC5F2}:440"/>
  <p:tag name="ISPRING_SLIDE_INDENT_LEVEL" val="0"/>
  <p:tag name="GENSWF_ADVANCE_TIME" val="35.544"/>
  <p:tag name="ISPRING_SLIDE_ID_2" val="{77613088-8E68-42FB-99C8-71B20F8A0CBF}"/>
</p:tagLst>
</file>

<file path=ppt/tags/tag74.xml><?xml version="1.0" encoding="utf-8"?>
<p:tagLst xmlns:a="http://schemas.openxmlformats.org/drawingml/2006/main" xmlns:r="http://schemas.openxmlformats.org/officeDocument/2006/relationships" xmlns:p="http://schemas.openxmlformats.org/presentationml/2006/main">
  <p:tag name="ISPRING_CUSTOM_TIMING_USED" val="1"/>
  <p:tag name="GENSWF_SLIDE_UID" val="{8F014AA8-22A8-4EC4-B059-E2EC799C6F02}:487"/>
  <p:tag name="ISPRING_SLIDE_INDENT_LEVEL" val="0"/>
  <p:tag name="GENSWF_ADVANCE_TIME" val="53.094"/>
  <p:tag name="ISPRING_SLIDE_ID_2" val="{33047573-6326-4C29-BAC6-0FF03633F49B}"/>
</p:tagLst>
</file>

<file path=ppt/tags/tag75.xml><?xml version="1.0" encoding="utf-8"?>
<p:tagLst xmlns:a="http://schemas.openxmlformats.org/drawingml/2006/main" xmlns:r="http://schemas.openxmlformats.org/officeDocument/2006/relationships" xmlns:p="http://schemas.openxmlformats.org/presentationml/2006/main">
  <p:tag name="GENSWF_ADVANCE_TIME" val="86.797"/>
  <p:tag name="TIMING" val="|0.001"/>
  <p:tag name="ISPRING_CUSTOM_TIMING_USED" val="1"/>
  <p:tag name="GENSWF_SLIDE_UID" val="{848E040D-66D1-4865-A39B-5BE02D8204A0}:468"/>
  <p:tag name="ISPRING_SLIDE_INDENT_LEVEL" val="0"/>
  <p:tag name="ISPRING_SLIDE_ID_2" val="{838A483F-D6FA-4B35-91CC-23A97E9C6090}"/>
</p:tagLst>
</file>

<file path=ppt/tags/tag76.xml><?xml version="1.0" encoding="utf-8"?>
<p:tagLst xmlns:a="http://schemas.openxmlformats.org/drawingml/2006/main" xmlns:r="http://schemas.openxmlformats.org/officeDocument/2006/relationships" xmlns:p="http://schemas.openxmlformats.org/presentationml/2006/main">
  <p:tag name="ISPRING_CUSTOM_TIMING_USED" val="1"/>
  <p:tag name="GENSWF_SLIDE_UID" val="{D857E205-F8A7-4E70-8268-12BCBB833DC9}:441"/>
  <p:tag name="GENSWF_ADVANCE_TIME" val="36.513"/>
  <p:tag name="ISPRING_SLIDE_INDENT_LEVEL" val="0"/>
  <p:tag name="ISPRING_SLIDE_ID_2" val="{C1304565-6EC4-4720-8023-F2D6EB528221}"/>
</p:tagLst>
</file>

<file path=ppt/tags/tag77.xml><?xml version="1.0" encoding="utf-8"?>
<p:tagLst xmlns:a="http://schemas.openxmlformats.org/drawingml/2006/main" xmlns:r="http://schemas.openxmlformats.org/officeDocument/2006/relationships" xmlns:p="http://schemas.openxmlformats.org/presentationml/2006/main">
  <p:tag name="ISPRING_CUSTOM_TIMING_USED" val="1"/>
  <p:tag name="GENSWF_SLIDE_UID" val="{56AF144A-D0F2-44B1-9643-39B24017F0B1}:485"/>
  <p:tag name="ISPRING_SLIDE_INDENT_LEVEL" val="0"/>
  <p:tag name="GENSWF_ADVANCE_TIME" val="66.986"/>
  <p:tag name="ISPRING_SLIDE_ID_2" val="{18B8E530-CA37-4703-A258-5BA8773154F6}"/>
</p:tagLst>
</file>

<file path=ppt/tags/tag78.xml><?xml version="1.0" encoding="utf-8"?>
<p:tagLst xmlns:a="http://schemas.openxmlformats.org/drawingml/2006/main" xmlns:r="http://schemas.openxmlformats.org/officeDocument/2006/relationships" xmlns:p="http://schemas.openxmlformats.org/presentationml/2006/main">
  <p:tag name="ISPRING_CUSTOM_TIMING_USED" val="1"/>
  <p:tag name="GENSWF_SLIDE_UID" val="{0EB35E22-F173-447A-A06C-5129F04455D2}:439"/>
  <p:tag name="ISPRING_SLIDE_INDENT_LEVEL" val="0"/>
  <p:tag name="GENSWF_ADVANCE_TIME" val="62.206"/>
  <p:tag name="ISPRING_SLIDE_ID_2" val="{A39F9E47-79D5-404C-BEE7-AD327C66E9E7}"/>
</p:tagLst>
</file>

<file path=ppt/tags/tag79.xml><?xml version="1.0" encoding="utf-8"?>
<p:tagLst xmlns:a="http://schemas.openxmlformats.org/drawingml/2006/main" xmlns:r="http://schemas.openxmlformats.org/officeDocument/2006/relationships" xmlns:p="http://schemas.openxmlformats.org/presentationml/2006/main">
  <p:tag name="ISPRING_CUSTOM_TIMING_USED" val="1"/>
  <p:tag name="GENSWF_SLIDE_UID" val="{16F4D462-BF7C-4AD2-A848-499FB21C1CF2}:442"/>
  <p:tag name="ISPRING_SLIDE_INDENT_LEVEL" val="0"/>
  <p:tag name="GENSWF_ADVANCE_TIME" val="30.288"/>
  <p:tag name="ISPRING_SLIDE_ID_2" val="{1C3CC688-372B-4FA9-927D-EE34C77DA614}"/>
</p:tagLst>
</file>

<file path=ppt/tags/tag80.xml><?xml version="1.0" encoding="utf-8"?>
<p:tagLst xmlns:a="http://schemas.openxmlformats.org/drawingml/2006/main" xmlns:r="http://schemas.openxmlformats.org/officeDocument/2006/relationships" xmlns:p="http://schemas.openxmlformats.org/presentationml/2006/main">
  <p:tag name="ISPRING_CUSTOM_TIMING_USED" val="1"/>
  <p:tag name="GENSWF_SLIDE_UID" val="{0469E0F6-0469-4AB7-9E88-A1D9485E3D90}:443"/>
  <p:tag name="ISPRING_SLIDE_INDENT_LEVEL" val="0"/>
  <p:tag name="GENSWF_ADVANCE_TIME" val="44.296"/>
  <p:tag name="ISPRING_SLIDE_ID_2" val="{EF3AC81F-A27E-4624-A726-AE35CE61C202}"/>
</p:tagLst>
</file>

<file path=ppt/tags/tag81.xml><?xml version="1.0" encoding="utf-8"?>
<p:tagLst xmlns:a="http://schemas.openxmlformats.org/drawingml/2006/main" xmlns:r="http://schemas.openxmlformats.org/officeDocument/2006/relationships" xmlns:p="http://schemas.openxmlformats.org/presentationml/2006/main">
  <p:tag name="ISPRING_CUSTOM_TIMING_USED" val="1"/>
  <p:tag name="GENSWF_SLIDE_UID" val="{A1ABAF1D-EFE7-4A80-84FE-84F68C00EF89}:512"/>
  <p:tag name="ISPRING_SLIDE_INDENT_LEVEL" val="0"/>
  <p:tag name="GENSWF_ADVANCE_TIME" val="37.005"/>
  <p:tag name="ISPRING_SLIDE_ID_2" val="{99549F83-AAFD-4E18-BF12-CCB220BED4CB}"/>
</p:tagLst>
</file>

<file path=ppt/tags/tag82.xml><?xml version="1.0" encoding="utf-8"?>
<p:tagLst xmlns:a="http://schemas.openxmlformats.org/drawingml/2006/main" xmlns:r="http://schemas.openxmlformats.org/officeDocument/2006/relationships" xmlns:p="http://schemas.openxmlformats.org/presentationml/2006/main">
  <p:tag name="ISPRING_CUSTOM_TIMING_USED" val="1"/>
  <p:tag name="GENSWF_SLIDE_UID" val="{A31FA166-8703-4F7E-93A3-4E70C09E9F18}:486"/>
  <p:tag name="ISPRING_SLIDE_INDENT_LEVEL" val="0"/>
  <p:tag name="GENSWF_ADVANCE_TIME" val="38.600"/>
  <p:tag name="ISPRING_SLIDE_ID_2" val="{7A1B1924-199A-4E60-AB11-40F29523A22C}"/>
</p:tagLst>
</file>

<file path=ppt/tags/tag83.xml><?xml version="1.0" encoding="utf-8"?>
<p:tagLst xmlns:a="http://schemas.openxmlformats.org/drawingml/2006/main" xmlns:r="http://schemas.openxmlformats.org/officeDocument/2006/relationships" xmlns:p="http://schemas.openxmlformats.org/presentationml/2006/main">
  <p:tag name="ISPRING_CUSTOM_TIMING_USED" val="1"/>
  <p:tag name="GENSWF_SLIDE_UID" val="{158FFD17-E87C-41B2-93C7-9273226EC92E}:445"/>
  <p:tag name="ISPRING_SLIDE_INDENT_LEVEL" val="0"/>
  <p:tag name="GENSWF_ADVANCE_TIME" val="44.694"/>
  <p:tag name="ISPRING_SLIDE_ID_2" val="{E428285D-8E9F-4403-9C4C-4401DE096817}"/>
</p:tagLst>
</file>

<file path=ppt/tags/tag84.xml><?xml version="1.0" encoding="utf-8"?>
<p:tagLst xmlns:a="http://schemas.openxmlformats.org/drawingml/2006/main" xmlns:r="http://schemas.openxmlformats.org/officeDocument/2006/relationships" xmlns:p="http://schemas.openxmlformats.org/presentationml/2006/main">
  <p:tag name="ISPRING_CUSTOM_TIMING_USED" val="1"/>
  <p:tag name="GENSWF_SLIDE_UID" val="{DE6B4226-4783-403F-96AF-A22AAA3AFB98}:434"/>
  <p:tag name="ISPRING_SLIDE_INDENT_LEVEL" val="0"/>
  <p:tag name="GENSWF_ADVANCE_TIME" val="17.208"/>
  <p:tag name="ISPRING_SLIDE_ID_2" val="{DEF0D846-7C24-4B3D-8042-A9A85EA11CB9}"/>
</p:tagLst>
</file>

<file path=ppt/tags/tag85.xml><?xml version="1.0" encoding="utf-8"?>
<p:tagLst xmlns:a="http://schemas.openxmlformats.org/drawingml/2006/main" xmlns:r="http://schemas.openxmlformats.org/officeDocument/2006/relationships" xmlns:p="http://schemas.openxmlformats.org/presentationml/2006/main">
  <p:tag name="ISPRING_CUSTOM_TIMING_USED" val="1"/>
  <p:tag name="GENSWF_SLIDE_UID" val="{5A0A6129-9D7C-42F8-85C7-AEAC4F1726B8}:435"/>
  <p:tag name="ISPRING_SLIDE_INDENT_LEVEL" val="0"/>
  <p:tag name="GENSWF_ADVANCE_TIME" val="28.656"/>
  <p:tag name="ISPRING_SLIDE_ID_2" val="{2D98F105-6D20-4F21-9850-ED4A829CC5FD}"/>
</p:tagLst>
</file>

<file path=ppt/tags/tag86.xml><?xml version="1.0" encoding="utf-8"?>
<p:tagLst xmlns:a="http://schemas.openxmlformats.org/drawingml/2006/main" xmlns:r="http://schemas.openxmlformats.org/officeDocument/2006/relationships" xmlns:p="http://schemas.openxmlformats.org/presentationml/2006/main">
  <p:tag name="ISPRING_CUSTOM_TIMING_USED" val="1"/>
  <p:tag name="GENSWF_SLIDE_UID" val="{59666B23-6FD0-4555-8ED4-35C5059DEC25}:275"/>
  <p:tag name="ISPRING_SLIDE_INDENT_LEVEL" val="0"/>
  <p:tag name="GENSWF_ADVANCE_TIME" val="14.808"/>
  <p:tag name="ISPRING_SLIDE_ID_2" val="{563619FE-4EA4-4B84-B277-FFCF3DBBB27C}"/>
</p:tagLst>
</file>

<file path=ppt/tags/tag87.xml><?xml version="1.0" encoding="utf-8"?>
<p:tagLst xmlns:a="http://schemas.openxmlformats.org/drawingml/2006/main" xmlns:r="http://schemas.openxmlformats.org/officeDocument/2006/relationships" xmlns:p="http://schemas.openxmlformats.org/presentationml/2006/main">
  <p:tag name="GENSWF_ADVANCE_TIME" val="5.000"/>
  <p:tag name="ISPRING_CUSTOM_TIMING_USED" val="1"/>
  <p:tag name="GENSWF_SLIDE_UID" val="{1CDD5E77-9C46-4C6C-BE9C-6F7B177B0B65}:409"/>
  <p:tag name="ISPRING_SLIDE_INDENT_LEVEL" val="0"/>
  <p:tag name="ISPRING_SLIDE_ID_2" val="{83A4F49E-3DC6-4847-A832-93FAD22798BE}"/>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39221</TotalTime>
  <Words>22398</Words>
  <Application>Microsoft Office PowerPoint</Application>
  <PresentationFormat>Custom</PresentationFormat>
  <Paragraphs>1624</Paragraphs>
  <Slides>86</Slides>
  <Notes>86</Notes>
  <HiddenSlides>0</HiddenSlides>
  <MMClips>10</MMClips>
  <ScaleCrop>false</ScaleCrop>
  <HeadingPairs>
    <vt:vector size="4" baseType="variant">
      <vt:variant>
        <vt:lpstr>Theme</vt:lpstr>
      </vt:variant>
      <vt:variant>
        <vt:i4>1</vt:i4>
      </vt:variant>
      <vt:variant>
        <vt:lpstr>Slide Titles</vt:lpstr>
      </vt:variant>
      <vt:variant>
        <vt:i4>86</vt:i4>
      </vt:variant>
    </vt:vector>
  </HeadingPairs>
  <TitlesOfParts>
    <vt:vector size="87"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Sometimes Hate Crimes are Very Obvious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Resources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2025 Hate Crimes - Final</dc:title>
  <dc:creator>Rhonda Pierce</dc:creator>
  <cp:lastModifiedBy>Pierce, Rhonda, DPS</cp:lastModifiedBy>
  <cp:revision>245</cp:revision>
  <dcterms:created xsi:type="dcterms:W3CDTF">2006-08-16T00:00:00Z</dcterms:created>
  <dcterms:modified xsi:type="dcterms:W3CDTF">2026-10-16T21:27:10Z</dcterms:modified>
  <dc:identifier>DAGqPiprdXs</dc:identifier>
</cp:coreProperties>
</file>