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41.xml" ContentType="application/vnd.openxmlformats-officedocument.presentationml.tags+xml"/>
  <Override PartName="/ppt/notesSlides/notesSlide4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46.xml" ContentType="application/vnd.openxmlformats-officedocument.presentationml.tags+xml"/>
  <Override PartName="/ppt/notesSlides/notesSlide4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57.xml" ContentType="application/vnd.openxmlformats-officedocument.presentationml.tags+xml"/>
  <Override PartName="/ppt/notesSlides/notesSlide5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tags/tag62.xml" ContentType="application/vnd.openxmlformats-officedocument.presentationml.tags+xml"/>
  <Override PartName="/ppt/notesSlides/notesSlide61.xml" ContentType="application/vnd.openxmlformats-officedocument.presentationml.notesSlide+xml"/>
  <Override PartName="/ppt/tags/tag63.xml" ContentType="application/vnd.openxmlformats-officedocument.presentationml.tags+xml"/>
  <Override PartName="/ppt/notesSlides/notesSlide62.xml" ContentType="application/vnd.openxmlformats-officedocument.presentationml.notesSlide+xml"/>
  <Override PartName="/ppt/tags/tag64.xml" ContentType="application/vnd.openxmlformats-officedocument.presentationml.tags+xml"/>
  <Override PartName="/ppt/notesSlides/notesSlide6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65.xml" ContentType="application/vnd.openxmlformats-officedocument.presentationml.tags+xml"/>
  <Override PartName="/ppt/notesSlides/notesSlide64.xml" ContentType="application/vnd.openxmlformats-officedocument.presentationml.notesSlide+xml"/>
  <Override PartName="/ppt/tags/tag66.xml" ContentType="application/vnd.openxmlformats-officedocument.presentationml.tags+xml"/>
  <Override PartName="/ppt/notesSlides/notesSlide65.xml" ContentType="application/vnd.openxmlformats-officedocument.presentationml.notesSlide+xml"/>
  <Override PartName="/ppt/tags/tag67.xml" ContentType="application/vnd.openxmlformats-officedocument.presentationml.tags+xml"/>
  <Override PartName="/ppt/notesSlides/notesSlide66.xml" ContentType="application/vnd.openxmlformats-officedocument.presentationml.notesSlide+xml"/>
  <Override PartName="/ppt/tags/tag68.xml" ContentType="application/vnd.openxmlformats-officedocument.presentationml.tags+xml"/>
  <Override PartName="/ppt/notesSlides/notesSlide67.xml" ContentType="application/vnd.openxmlformats-officedocument.presentationml.notesSlide+xml"/>
  <Override PartName="/ppt/tags/tag69.xml" ContentType="application/vnd.openxmlformats-officedocument.presentationml.tags+xml"/>
  <Override PartName="/ppt/notesSlides/notesSlide68.xml" ContentType="application/vnd.openxmlformats-officedocument.presentationml.notesSlide+xml"/>
  <Override PartName="/ppt/tags/tag70.xml" ContentType="application/vnd.openxmlformats-officedocument.presentationml.tags+xml"/>
  <Override PartName="/ppt/notesSlides/notesSlide69.xml" ContentType="application/vnd.openxmlformats-officedocument.presentationml.notesSlide+xml"/>
  <Override PartName="/ppt/tags/tag71.xml" ContentType="application/vnd.openxmlformats-officedocument.presentationml.tags+xml"/>
  <Override PartName="/ppt/notesSlides/notesSlide70.xml" ContentType="application/vnd.openxmlformats-officedocument.presentationml.notesSlide+xml"/>
  <Override PartName="/ppt/tags/tag72.xml" ContentType="application/vnd.openxmlformats-officedocument.presentationml.tags+xml"/>
  <Override PartName="/ppt/notesSlides/notesSlide71.xml" ContentType="application/vnd.openxmlformats-officedocument.presentationml.notesSlide+xml"/>
  <Override PartName="/ppt/tags/tag73.xml" ContentType="application/vnd.openxmlformats-officedocument.presentationml.tags+xml"/>
  <Override PartName="/ppt/notesSlides/notesSlide72.xml" ContentType="application/vnd.openxmlformats-officedocument.presentationml.notesSlide+xml"/>
  <Override PartName="/ppt/tags/tag74.xml" ContentType="application/vnd.openxmlformats-officedocument.presentationml.tags+xml"/>
  <Override PartName="/ppt/notesSlides/notesSlide73.xml" ContentType="application/vnd.openxmlformats-officedocument.presentationml.notesSlide+xml"/>
  <Override PartName="/ppt/tags/tag75.xml" ContentType="application/vnd.openxmlformats-officedocument.presentationml.tags+xml"/>
  <Override PartName="/ppt/notesSlides/notesSlide74.xml" ContentType="application/vnd.openxmlformats-officedocument.presentationml.notesSlide+xml"/>
  <Override PartName="/ppt/tags/tag76.xml" ContentType="application/vnd.openxmlformats-officedocument.presentationml.tags+xml"/>
  <Override PartName="/ppt/notesSlides/notesSlide75.xml" ContentType="application/vnd.openxmlformats-officedocument.presentationml.notesSlide+xml"/>
  <Override PartName="/ppt/tags/tag77.xml" ContentType="application/vnd.openxmlformats-officedocument.presentationml.tags+xml"/>
  <Override PartName="/ppt/notesSlides/notesSlide76.xml" ContentType="application/vnd.openxmlformats-officedocument.presentationml.notesSlide+xml"/>
  <Override PartName="/ppt/tags/tag78.xml" ContentType="application/vnd.openxmlformats-officedocument.presentationml.tags+xml"/>
  <Override PartName="/ppt/notesSlides/notesSlide77.xml" ContentType="application/vnd.openxmlformats-officedocument.presentationml.notesSlide+xml"/>
  <Override PartName="/ppt/tags/tag79.xml" ContentType="application/vnd.openxmlformats-officedocument.presentationml.tags+xml"/>
  <Override PartName="/ppt/notesSlides/notesSlide78.xml" ContentType="application/vnd.openxmlformats-officedocument.presentationml.notesSlide+xml"/>
  <Override PartName="/ppt/tags/tag80.xml" ContentType="application/vnd.openxmlformats-officedocument.presentationml.tags+xml"/>
  <Override PartName="/ppt/notesSlides/notesSlide79.xml" ContentType="application/vnd.openxmlformats-officedocument.presentationml.notesSlide+xml"/>
  <Override PartName="/ppt/tags/tag81.xml" ContentType="application/vnd.openxmlformats-officedocument.presentationml.tags+xml"/>
  <Override PartName="/ppt/notesSlides/notesSlide80.xml" ContentType="application/vnd.openxmlformats-officedocument.presentationml.notesSlide+xml"/>
  <Override PartName="/ppt/tags/tag82.xml" ContentType="application/vnd.openxmlformats-officedocument.presentationml.tags+xml"/>
  <Override PartName="/ppt/notesSlides/notesSlide81.xml" ContentType="application/vnd.openxmlformats-officedocument.presentationml.notesSlide+xml"/>
  <Override PartName="/ppt/tags/tag83.xml" ContentType="application/vnd.openxmlformats-officedocument.presentationml.tags+xml"/>
  <Override PartName="/ppt/notesSlides/notesSlide82.xml" ContentType="application/vnd.openxmlformats-officedocument.presentationml.notesSlide+xml"/>
  <Override PartName="/ppt/tags/tag84.xml" ContentType="application/vnd.openxmlformats-officedocument.presentationml.tags+xml"/>
  <Override PartName="/ppt/notesSlides/notesSlide83.xml" ContentType="application/vnd.openxmlformats-officedocument.presentationml.notesSlide+xml"/>
  <Override PartName="/ppt/tags/tag85.xml" ContentType="application/vnd.openxmlformats-officedocument.presentationml.tags+xml"/>
  <Override PartName="/ppt/notesSlides/notesSlide84.xml" ContentType="application/vnd.openxmlformats-officedocument.presentationml.notesSlide+xml"/>
  <Override PartName="/ppt/tags/tag86.xml" ContentType="application/vnd.openxmlformats-officedocument.presentationml.tags+xml"/>
  <Override PartName="/ppt/notesSlides/notesSlide85.xml" ContentType="application/vnd.openxmlformats-officedocument.presentationml.notesSlide+xml"/>
  <Override PartName="/ppt/tags/tag87.xml" ContentType="application/vnd.openxmlformats-officedocument.presentationml.tags+xml"/>
  <Override PartName="/ppt/notesSlides/notesSlide86.xml" ContentType="application/vnd.openxmlformats-officedocument.presentationml.notesSlide+xml"/>
  <Override PartName="/ppt/tags/tag88.xml" ContentType="application/vnd.openxmlformats-officedocument.presentationml.tags+xml"/>
  <Override PartName="/ppt/notesSlides/notesSlide87.xml" ContentType="application/vnd.openxmlformats-officedocument.presentationml.notesSlide+xml"/>
  <Override PartName="/ppt/tags/tag89.xml" ContentType="application/vnd.openxmlformats-officedocument.presentationml.tags+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90"/>
  </p:notesMasterIdLst>
  <p:handoutMasterIdLst>
    <p:handoutMasterId r:id="rId91"/>
  </p:handoutMasterIdLst>
  <p:sldIdLst>
    <p:sldId id="381" r:id="rId2"/>
    <p:sldId id="257" r:id="rId3"/>
    <p:sldId id="347" r:id="rId4"/>
    <p:sldId id="414" r:id="rId5"/>
    <p:sldId id="269" r:id="rId6"/>
    <p:sldId id="393" r:id="rId7"/>
    <p:sldId id="346" r:id="rId8"/>
    <p:sldId id="262" r:id="rId9"/>
    <p:sldId id="372" r:id="rId10"/>
    <p:sldId id="394" r:id="rId11"/>
    <p:sldId id="368" r:id="rId12"/>
    <p:sldId id="336" r:id="rId13"/>
    <p:sldId id="371" r:id="rId14"/>
    <p:sldId id="395" r:id="rId15"/>
    <p:sldId id="374" r:id="rId16"/>
    <p:sldId id="434" r:id="rId17"/>
    <p:sldId id="385" r:id="rId18"/>
    <p:sldId id="265" r:id="rId19"/>
    <p:sldId id="435" r:id="rId20"/>
    <p:sldId id="386" r:id="rId21"/>
    <p:sldId id="396" r:id="rId22"/>
    <p:sldId id="388" r:id="rId23"/>
    <p:sldId id="387" r:id="rId24"/>
    <p:sldId id="389" r:id="rId25"/>
    <p:sldId id="390" r:id="rId26"/>
    <p:sldId id="436" r:id="rId27"/>
    <p:sldId id="415" r:id="rId28"/>
    <p:sldId id="437" r:id="rId29"/>
    <p:sldId id="264" r:id="rId30"/>
    <p:sldId id="294" r:id="rId31"/>
    <p:sldId id="407" r:id="rId32"/>
    <p:sldId id="383" r:id="rId33"/>
    <p:sldId id="263" r:id="rId34"/>
    <p:sldId id="295" r:id="rId35"/>
    <p:sldId id="420" r:id="rId36"/>
    <p:sldId id="296" r:id="rId37"/>
    <p:sldId id="438" r:id="rId38"/>
    <p:sldId id="300" r:id="rId39"/>
    <p:sldId id="297" r:id="rId40"/>
    <p:sldId id="301" r:id="rId41"/>
    <p:sldId id="423" r:id="rId42"/>
    <p:sldId id="303" r:id="rId43"/>
    <p:sldId id="305" r:id="rId44"/>
    <p:sldId id="306" r:id="rId45"/>
    <p:sldId id="350" r:id="rId46"/>
    <p:sldId id="290" r:id="rId47"/>
    <p:sldId id="362" r:id="rId48"/>
    <p:sldId id="397" r:id="rId49"/>
    <p:sldId id="379" r:id="rId50"/>
    <p:sldId id="439" r:id="rId51"/>
    <p:sldId id="293" r:id="rId52"/>
    <p:sldId id="418" r:id="rId53"/>
    <p:sldId id="440" r:id="rId54"/>
    <p:sldId id="399" r:id="rId55"/>
    <p:sldId id="272" r:id="rId56"/>
    <p:sldId id="403" r:id="rId57"/>
    <p:sldId id="400" r:id="rId58"/>
    <p:sldId id="275" r:id="rId59"/>
    <p:sldId id="404" r:id="rId60"/>
    <p:sldId id="274" r:id="rId61"/>
    <p:sldId id="320" r:id="rId62"/>
    <p:sldId id="321" r:id="rId63"/>
    <p:sldId id="322" r:id="rId64"/>
    <p:sldId id="398" r:id="rId65"/>
    <p:sldId id="444" r:id="rId66"/>
    <p:sldId id="391" r:id="rId67"/>
    <p:sldId id="353" r:id="rId68"/>
    <p:sldId id="425" r:id="rId69"/>
    <p:sldId id="424" r:id="rId70"/>
    <p:sldId id="426" r:id="rId71"/>
    <p:sldId id="405" r:id="rId72"/>
    <p:sldId id="384" r:id="rId73"/>
    <p:sldId id="342" r:id="rId74"/>
    <p:sldId id="406" r:id="rId75"/>
    <p:sldId id="427" r:id="rId76"/>
    <p:sldId id="430" r:id="rId77"/>
    <p:sldId id="432" r:id="rId78"/>
    <p:sldId id="429" r:id="rId79"/>
    <p:sldId id="380" r:id="rId80"/>
    <p:sldId id="441" r:id="rId81"/>
    <p:sldId id="409" r:id="rId82"/>
    <p:sldId id="442" r:id="rId83"/>
    <p:sldId id="318" r:id="rId84"/>
    <p:sldId id="316" r:id="rId85"/>
    <p:sldId id="416" r:id="rId86"/>
    <p:sldId id="392" r:id="rId87"/>
    <p:sldId id="422" r:id="rId88"/>
    <p:sldId id="431" r:id="rId89"/>
  </p:sldIdLst>
  <p:sldSz cx="9144000" cy="6858000" type="screen4x3"/>
  <p:notesSz cx="7010400" cy="9296400"/>
  <p:custDataLst>
    <p:tags r:id="rId92"/>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2E79"/>
    <a:srgbClr val="80B1B8"/>
    <a:srgbClr val="ED7D31"/>
    <a:srgbClr val="43C7C8"/>
    <a:srgbClr val="64A538"/>
    <a:srgbClr val="39BA60"/>
    <a:srgbClr val="D7D9C0"/>
    <a:srgbClr val="FF6600"/>
    <a:srgbClr val="5BCC95"/>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0920" autoAdjust="0"/>
  </p:normalViewPr>
  <p:slideViewPr>
    <p:cSldViewPr>
      <p:cViewPr varScale="1">
        <p:scale>
          <a:sx n="85" d="100"/>
          <a:sy n="85" d="100"/>
        </p:scale>
        <p:origin x="156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7" d="100"/>
          <a:sy n="77" d="100"/>
        </p:scale>
        <p:origin x="394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_rels/data4.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image" Target="../media/image31.svg"/></Relationships>
</file>

<file path=ppt/diagrams/_rels/drawing4.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74F3E-DF65-4E0C-BDA9-9864C66D4429}"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5A58AD75-E662-4596-9B11-D3798250EB67}">
      <dgm:prSet/>
      <dgm:spPr/>
      <dgm:t>
        <a:bodyPr lIns="99060"/>
        <a:lstStyle/>
        <a:p>
          <a:pPr>
            <a:lnSpc>
              <a:spcPct val="100000"/>
            </a:lnSpc>
          </a:pPr>
          <a:r>
            <a:rPr lang="en-US" b="0" i="0" baseline="0" dirty="0"/>
            <a:t>New Mexico Law Enforcement Academy</a:t>
          </a:r>
          <a:endParaRPr lang="en-US" dirty="0"/>
        </a:p>
      </dgm:t>
    </dgm:pt>
    <dgm:pt modelId="{B4AEE556-DF8F-485C-A2C7-35D44217C031}" type="parTrans" cxnId="{8E6E7440-C1FF-4EE9-B9EE-4A5FA1A95C10}">
      <dgm:prSet/>
      <dgm:spPr/>
      <dgm:t>
        <a:bodyPr/>
        <a:lstStyle/>
        <a:p>
          <a:endParaRPr lang="en-US"/>
        </a:p>
      </dgm:t>
    </dgm:pt>
    <dgm:pt modelId="{E173C12D-5152-4A9D-AB89-AFDE06367F03}" type="sibTrans" cxnId="{8E6E7440-C1FF-4EE9-B9EE-4A5FA1A95C10}">
      <dgm:prSet/>
      <dgm:spPr/>
      <dgm:t>
        <a:bodyPr/>
        <a:lstStyle/>
        <a:p>
          <a:endParaRPr lang="en-US"/>
        </a:p>
      </dgm:t>
    </dgm:pt>
    <dgm:pt modelId="{DEBD7FC1-5AC1-49C2-9170-8D46ACD13488}">
      <dgm:prSet/>
      <dgm:spPr>
        <a:solidFill>
          <a:srgbClr val="5BCC95"/>
        </a:solidFill>
      </dgm:spPr>
      <dgm:t>
        <a:bodyPr/>
        <a:lstStyle/>
        <a:p>
          <a:pPr>
            <a:lnSpc>
              <a:spcPct val="100000"/>
            </a:lnSpc>
          </a:pPr>
          <a:r>
            <a:rPr lang="en-US" b="0" i="0" baseline="0" dirty="0"/>
            <a:t>NMLEA Accreditation: NM260003</a:t>
          </a:r>
          <a:endParaRPr lang="en-US" dirty="0"/>
        </a:p>
      </dgm:t>
    </dgm:pt>
    <dgm:pt modelId="{ADEBA360-C4F3-4EA5-97ED-3D782877481A}" type="parTrans" cxnId="{EC630A5F-3BAF-448F-97C1-1A23E1CF16ED}">
      <dgm:prSet/>
      <dgm:spPr/>
      <dgm:t>
        <a:bodyPr/>
        <a:lstStyle/>
        <a:p>
          <a:endParaRPr lang="en-US"/>
        </a:p>
      </dgm:t>
    </dgm:pt>
    <dgm:pt modelId="{047510F3-06FD-4D4C-9655-06B82A170922}" type="sibTrans" cxnId="{EC630A5F-3BAF-448F-97C1-1A23E1CF16ED}">
      <dgm:prSet/>
      <dgm:spPr/>
      <dgm:t>
        <a:bodyPr/>
        <a:lstStyle/>
        <a:p>
          <a:endParaRPr lang="en-US"/>
        </a:p>
      </dgm:t>
    </dgm:pt>
    <dgm:pt modelId="{C9C39980-ACF3-4297-BFD5-0D1B293D1ECD}">
      <dgm:prSet/>
      <dgm:spPr/>
      <dgm:t>
        <a:bodyPr/>
        <a:lstStyle/>
        <a:p>
          <a:pPr>
            <a:lnSpc>
              <a:spcPct val="100000"/>
            </a:lnSpc>
          </a:pPr>
          <a:r>
            <a:rPr lang="en-US" b="0" i="0" baseline="0" dirty="0"/>
            <a:t>2 hours</a:t>
          </a:r>
          <a:endParaRPr lang="en-US" dirty="0"/>
        </a:p>
      </dgm:t>
    </dgm:pt>
    <dgm:pt modelId="{0C1B1384-9AC2-42F7-8289-B7AA87947EDF}" type="parTrans" cxnId="{ED5581D1-AE76-4912-A5E4-03A342099F54}">
      <dgm:prSet/>
      <dgm:spPr/>
      <dgm:t>
        <a:bodyPr/>
        <a:lstStyle/>
        <a:p>
          <a:endParaRPr lang="en-US"/>
        </a:p>
      </dgm:t>
    </dgm:pt>
    <dgm:pt modelId="{4932B0E0-735C-495C-8EB7-642189A7FF45}" type="sibTrans" cxnId="{ED5581D1-AE76-4912-A5E4-03A342099F54}">
      <dgm:prSet/>
      <dgm:spPr/>
      <dgm:t>
        <a:bodyPr/>
        <a:lstStyle/>
        <a:p>
          <a:endParaRPr lang="en-US"/>
        </a:p>
      </dgm:t>
    </dgm:pt>
    <dgm:pt modelId="{83C1DA47-CC04-4030-83A9-D1E43BC585C4}" type="pres">
      <dgm:prSet presAssocID="{BFD74F3E-DF65-4E0C-BDA9-9864C66D4429}" presName="diagram" presStyleCnt="0">
        <dgm:presLayoutVars>
          <dgm:dir/>
          <dgm:resizeHandles val="exact"/>
        </dgm:presLayoutVars>
      </dgm:prSet>
      <dgm:spPr/>
    </dgm:pt>
    <dgm:pt modelId="{10A88E1C-F5FE-4A66-919D-80351E5D02EC}" type="pres">
      <dgm:prSet presAssocID="{5A58AD75-E662-4596-9B11-D3798250EB67}" presName="node" presStyleLbl="node1" presStyleIdx="0" presStyleCnt="3" custLinFactNeighborY="-25092">
        <dgm:presLayoutVars>
          <dgm:bulletEnabled val="1"/>
        </dgm:presLayoutVars>
      </dgm:prSet>
      <dgm:spPr/>
    </dgm:pt>
    <dgm:pt modelId="{3B86A867-813A-4BBF-907F-55DDD876262D}" type="pres">
      <dgm:prSet presAssocID="{E173C12D-5152-4A9D-AB89-AFDE06367F03}" presName="sibTrans" presStyleCnt="0"/>
      <dgm:spPr/>
    </dgm:pt>
    <dgm:pt modelId="{CDF2E0DC-5255-4497-B414-147B28B41582}" type="pres">
      <dgm:prSet presAssocID="{DEBD7FC1-5AC1-49C2-9170-8D46ACD13488}" presName="node" presStyleLbl="node1" presStyleIdx="1" presStyleCnt="3" custLinFactNeighborY="-25092">
        <dgm:presLayoutVars>
          <dgm:bulletEnabled val="1"/>
        </dgm:presLayoutVars>
      </dgm:prSet>
      <dgm:spPr/>
    </dgm:pt>
    <dgm:pt modelId="{AC50C77B-7D90-4747-9CE6-7B6578EDA2C1}" type="pres">
      <dgm:prSet presAssocID="{047510F3-06FD-4D4C-9655-06B82A170922}" presName="sibTrans" presStyleCnt="0"/>
      <dgm:spPr/>
    </dgm:pt>
    <dgm:pt modelId="{8C3A2ECE-D793-4497-B656-2477C794B414}" type="pres">
      <dgm:prSet presAssocID="{C9C39980-ACF3-4297-BFD5-0D1B293D1ECD}" presName="node" presStyleLbl="node1" presStyleIdx="2" presStyleCnt="3" custScaleY="39546" custLinFactNeighborY="57986">
        <dgm:presLayoutVars>
          <dgm:bulletEnabled val="1"/>
        </dgm:presLayoutVars>
      </dgm:prSet>
      <dgm:spPr/>
    </dgm:pt>
  </dgm:ptLst>
  <dgm:cxnLst>
    <dgm:cxn modelId="{A286B806-EB5D-47A6-9906-D002D4D40004}" type="presOf" srcId="{5A58AD75-E662-4596-9B11-D3798250EB67}" destId="{10A88E1C-F5FE-4A66-919D-80351E5D02EC}" srcOrd="0" destOrd="0" presId="urn:microsoft.com/office/officeart/2005/8/layout/default"/>
    <dgm:cxn modelId="{142F8813-1BA2-4E8D-9F85-40B6B6C60760}" type="presOf" srcId="{C9C39980-ACF3-4297-BFD5-0D1B293D1ECD}" destId="{8C3A2ECE-D793-4497-B656-2477C794B414}" srcOrd="0" destOrd="0" presId="urn:microsoft.com/office/officeart/2005/8/layout/default"/>
    <dgm:cxn modelId="{8E6E7440-C1FF-4EE9-B9EE-4A5FA1A95C10}" srcId="{BFD74F3E-DF65-4E0C-BDA9-9864C66D4429}" destId="{5A58AD75-E662-4596-9B11-D3798250EB67}" srcOrd="0" destOrd="0" parTransId="{B4AEE556-DF8F-485C-A2C7-35D44217C031}" sibTransId="{E173C12D-5152-4A9D-AB89-AFDE06367F03}"/>
    <dgm:cxn modelId="{EC630A5F-3BAF-448F-97C1-1A23E1CF16ED}" srcId="{BFD74F3E-DF65-4E0C-BDA9-9864C66D4429}" destId="{DEBD7FC1-5AC1-49C2-9170-8D46ACD13488}" srcOrd="1" destOrd="0" parTransId="{ADEBA360-C4F3-4EA5-97ED-3D782877481A}" sibTransId="{047510F3-06FD-4D4C-9655-06B82A170922}"/>
    <dgm:cxn modelId="{503AE387-901C-4A62-8945-EC356A5E77F0}" type="presOf" srcId="{DEBD7FC1-5AC1-49C2-9170-8D46ACD13488}" destId="{CDF2E0DC-5255-4497-B414-147B28B41582}" srcOrd="0" destOrd="0" presId="urn:microsoft.com/office/officeart/2005/8/layout/default"/>
    <dgm:cxn modelId="{AA7C3894-B544-41E1-85AA-B39DBCE4040A}" type="presOf" srcId="{BFD74F3E-DF65-4E0C-BDA9-9864C66D4429}" destId="{83C1DA47-CC04-4030-83A9-D1E43BC585C4}" srcOrd="0" destOrd="0" presId="urn:microsoft.com/office/officeart/2005/8/layout/default"/>
    <dgm:cxn modelId="{ED5581D1-AE76-4912-A5E4-03A342099F54}" srcId="{BFD74F3E-DF65-4E0C-BDA9-9864C66D4429}" destId="{C9C39980-ACF3-4297-BFD5-0D1B293D1ECD}" srcOrd="2" destOrd="0" parTransId="{0C1B1384-9AC2-42F7-8289-B7AA87947EDF}" sibTransId="{4932B0E0-735C-495C-8EB7-642189A7FF45}"/>
    <dgm:cxn modelId="{8A119E9B-DFEE-4C1D-A9DF-B4C0A1FD6470}" type="presParOf" srcId="{83C1DA47-CC04-4030-83A9-D1E43BC585C4}" destId="{10A88E1C-F5FE-4A66-919D-80351E5D02EC}" srcOrd="0" destOrd="0" presId="urn:microsoft.com/office/officeart/2005/8/layout/default"/>
    <dgm:cxn modelId="{29083ABB-F5DE-4BDB-A273-9006CA8890BD}" type="presParOf" srcId="{83C1DA47-CC04-4030-83A9-D1E43BC585C4}" destId="{3B86A867-813A-4BBF-907F-55DDD876262D}" srcOrd="1" destOrd="0" presId="urn:microsoft.com/office/officeart/2005/8/layout/default"/>
    <dgm:cxn modelId="{4E757EBB-AC48-44AB-BB65-81C2396CF70B}" type="presParOf" srcId="{83C1DA47-CC04-4030-83A9-D1E43BC585C4}" destId="{CDF2E0DC-5255-4497-B414-147B28B41582}" srcOrd="2" destOrd="0" presId="urn:microsoft.com/office/officeart/2005/8/layout/default"/>
    <dgm:cxn modelId="{F4AC95A9-A9FF-44FA-B626-520C363A5958}" type="presParOf" srcId="{83C1DA47-CC04-4030-83A9-D1E43BC585C4}" destId="{AC50C77B-7D90-4747-9CE6-7B6578EDA2C1}" srcOrd="3" destOrd="0" presId="urn:microsoft.com/office/officeart/2005/8/layout/default"/>
    <dgm:cxn modelId="{38E38DF1-9EAF-4BAC-B48E-8E4F79B886CA}" type="presParOf" srcId="{83C1DA47-CC04-4030-83A9-D1E43BC585C4}" destId="{8C3A2ECE-D793-4497-B656-2477C794B414}" srcOrd="4"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6B62E9-C3CC-490D-8CAE-2B9C2040AC1F}"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680B449E-B258-40B2-B419-DE5C82C88CEE}">
      <dgm:prSet/>
      <dgm:spPr/>
      <dgm:t>
        <a:bodyPr/>
        <a:lstStyle/>
        <a:p>
          <a:pPr>
            <a:buNone/>
          </a:pPr>
          <a:r>
            <a:rPr lang="en-US" dirty="0"/>
            <a:t>Define what constitutes child abuse</a:t>
          </a:r>
        </a:p>
      </dgm:t>
    </dgm:pt>
    <dgm:pt modelId="{4D5CAE93-720E-4504-8EFC-FE2A04FF5CBC}" type="parTrans" cxnId="{F2DCEE7E-D035-4906-AD82-695A5758C54C}">
      <dgm:prSet/>
      <dgm:spPr/>
      <dgm:t>
        <a:bodyPr/>
        <a:lstStyle/>
        <a:p>
          <a:endParaRPr lang="en-US"/>
        </a:p>
      </dgm:t>
    </dgm:pt>
    <dgm:pt modelId="{EE29508B-ED5A-4F5D-B4DE-24759AB760CB}" type="sibTrans" cxnId="{F2DCEE7E-D035-4906-AD82-695A5758C54C}">
      <dgm:prSet/>
      <dgm:spPr/>
      <dgm:t>
        <a:bodyPr/>
        <a:lstStyle/>
        <a:p>
          <a:endParaRPr lang="en-US"/>
        </a:p>
      </dgm:t>
    </dgm:pt>
    <dgm:pt modelId="{DA10AB33-E859-43E2-B93F-B4E85B59C4A2}">
      <dgm:prSet/>
      <dgm:spPr>
        <a:solidFill>
          <a:schemeClr val="accent1">
            <a:lumMod val="60000"/>
            <a:lumOff val="40000"/>
          </a:schemeClr>
        </a:solidFill>
      </dgm:spPr>
      <dgm:t>
        <a:bodyPr/>
        <a:lstStyle/>
        <a:p>
          <a:r>
            <a:rPr lang="en-US"/>
            <a:t>Recognize</a:t>
          </a:r>
        </a:p>
      </dgm:t>
    </dgm:pt>
    <dgm:pt modelId="{D6A53545-9E7B-4891-9494-4EFDA8E07BB8}" type="parTrans" cxnId="{393F3EC6-98D9-4676-832F-51FBF3E04CCE}">
      <dgm:prSet/>
      <dgm:spPr/>
      <dgm:t>
        <a:bodyPr/>
        <a:lstStyle/>
        <a:p>
          <a:endParaRPr lang="en-US"/>
        </a:p>
      </dgm:t>
    </dgm:pt>
    <dgm:pt modelId="{94519731-B77E-4B3E-A492-43FC542AE450}" type="sibTrans" cxnId="{393F3EC6-98D9-4676-832F-51FBF3E04CCE}">
      <dgm:prSet/>
      <dgm:spPr/>
      <dgm:t>
        <a:bodyPr/>
        <a:lstStyle/>
        <a:p>
          <a:endParaRPr lang="en-US"/>
        </a:p>
      </dgm:t>
    </dgm:pt>
    <dgm:pt modelId="{88DA12FF-8D6E-467D-BD9D-E9DC7B362627}">
      <dgm:prSet/>
      <dgm:spPr/>
      <dgm:t>
        <a:bodyPr/>
        <a:lstStyle/>
        <a:p>
          <a:pPr>
            <a:buNone/>
          </a:pPr>
          <a:r>
            <a:rPr lang="en-US" dirty="0"/>
            <a:t>Recognize the different types of child abuse</a:t>
          </a:r>
        </a:p>
      </dgm:t>
    </dgm:pt>
    <dgm:pt modelId="{77D4614A-CBE3-43FC-A45E-91EB8A442B46}" type="parTrans" cxnId="{C316FA93-DA36-4525-96AB-80E34F9D6A85}">
      <dgm:prSet/>
      <dgm:spPr/>
      <dgm:t>
        <a:bodyPr/>
        <a:lstStyle/>
        <a:p>
          <a:endParaRPr lang="en-US"/>
        </a:p>
      </dgm:t>
    </dgm:pt>
    <dgm:pt modelId="{AAE4EC89-7B74-421A-ABD6-CAD7C991D01C}" type="sibTrans" cxnId="{C316FA93-DA36-4525-96AB-80E34F9D6A85}">
      <dgm:prSet/>
      <dgm:spPr/>
      <dgm:t>
        <a:bodyPr/>
        <a:lstStyle/>
        <a:p>
          <a:endParaRPr lang="en-US"/>
        </a:p>
      </dgm:t>
    </dgm:pt>
    <dgm:pt modelId="{E1FAD9E3-A4B0-4346-853D-9C85F0AB8553}">
      <dgm:prSet/>
      <dgm:spPr/>
      <dgm:t>
        <a:bodyPr/>
        <a:lstStyle/>
        <a:p>
          <a:r>
            <a:rPr lang="en-US" dirty="0"/>
            <a:t>Find and refer</a:t>
          </a:r>
        </a:p>
      </dgm:t>
    </dgm:pt>
    <dgm:pt modelId="{97912873-1C79-4EA0-9164-9D10BEC71B73}" type="parTrans" cxnId="{3341EEA3-B8CA-4D3A-9D62-54C662E06904}">
      <dgm:prSet/>
      <dgm:spPr/>
      <dgm:t>
        <a:bodyPr/>
        <a:lstStyle/>
        <a:p>
          <a:endParaRPr lang="en-US"/>
        </a:p>
      </dgm:t>
    </dgm:pt>
    <dgm:pt modelId="{F2285D13-029D-4ADC-9FF4-86179560CFC3}" type="sibTrans" cxnId="{3341EEA3-B8CA-4D3A-9D62-54C662E06904}">
      <dgm:prSet/>
      <dgm:spPr/>
      <dgm:t>
        <a:bodyPr/>
        <a:lstStyle/>
        <a:p>
          <a:endParaRPr lang="en-US"/>
        </a:p>
      </dgm:t>
    </dgm:pt>
    <dgm:pt modelId="{EB682F00-E6C9-4EFD-B677-397C57E56E27}">
      <dgm:prSet/>
      <dgm:spPr/>
      <dgm:t>
        <a:bodyPr/>
        <a:lstStyle/>
        <a:p>
          <a:pPr>
            <a:buNone/>
          </a:pPr>
          <a:r>
            <a:rPr lang="en-US" dirty="0"/>
            <a:t>Find and refer to the statutes that relate to child abuse and neglect</a:t>
          </a:r>
        </a:p>
      </dgm:t>
    </dgm:pt>
    <dgm:pt modelId="{77DDDBC0-0B97-427C-A886-40AE265C065B}" type="parTrans" cxnId="{C15C171D-EF14-49E0-88A8-E800BC2BAC49}">
      <dgm:prSet/>
      <dgm:spPr/>
      <dgm:t>
        <a:bodyPr/>
        <a:lstStyle/>
        <a:p>
          <a:endParaRPr lang="en-US"/>
        </a:p>
      </dgm:t>
    </dgm:pt>
    <dgm:pt modelId="{45614A8D-4C07-487B-92C2-0A912378D6FC}" type="sibTrans" cxnId="{C15C171D-EF14-49E0-88A8-E800BC2BAC49}">
      <dgm:prSet/>
      <dgm:spPr/>
      <dgm:t>
        <a:bodyPr/>
        <a:lstStyle/>
        <a:p>
          <a:endParaRPr lang="en-US"/>
        </a:p>
      </dgm:t>
    </dgm:pt>
    <dgm:pt modelId="{273ADDA1-6C42-4AAD-9DCB-B76ED21B98F6}">
      <dgm:prSet/>
      <dgm:spPr/>
      <dgm:t>
        <a:bodyPr/>
        <a:lstStyle/>
        <a:p>
          <a:r>
            <a:rPr lang="en-US"/>
            <a:t>Understand</a:t>
          </a:r>
        </a:p>
      </dgm:t>
    </dgm:pt>
    <dgm:pt modelId="{4B14696C-EE6A-4B1A-8D98-F22426DE1324}" type="parTrans" cxnId="{8CBEBCB6-1D47-460C-BBDA-D98DDF65DF48}">
      <dgm:prSet/>
      <dgm:spPr/>
      <dgm:t>
        <a:bodyPr/>
        <a:lstStyle/>
        <a:p>
          <a:endParaRPr lang="en-US"/>
        </a:p>
      </dgm:t>
    </dgm:pt>
    <dgm:pt modelId="{6F134BB6-31F6-407D-8D24-65783E4E33C6}" type="sibTrans" cxnId="{8CBEBCB6-1D47-460C-BBDA-D98DDF65DF48}">
      <dgm:prSet/>
      <dgm:spPr/>
      <dgm:t>
        <a:bodyPr/>
        <a:lstStyle/>
        <a:p>
          <a:endParaRPr lang="en-US"/>
        </a:p>
      </dgm:t>
    </dgm:pt>
    <dgm:pt modelId="{9F8530A7-8A95-4D0C-A150-3C88C2FDE257}">
      <dgm:prSet/>
      <dgm:spPr/>
      <dgm:t>
        <a:bodyPr/>
        <a:lstStyle/>
        <a:p>
          <a:pPr>
            <a:buNone/>
          </a:pPr>
          <a:r>
            <a:rPr lang="en-US" dirty="0"/>
            <a:t>Understand the reporting requirements as it pertains to child abuse</a:t>
          </a:r>
        </a:p>
      </dgm:t>
    </dgm:pt>
    <dgm:pt modelId="{B8A1DA5B-E55E-4FD0-81E2-7828684CEC47}" type="parTrans" cxnId="{B36C418F-5703-48D9-93BF-FB72EAFBEA63}">
      <dgm:prSet/>
      <dgm:spPr/>
      <dgm:t>
        <a:bodyPr/>
        <a:lstStyle/>
        <a:p>
          <a:endParaRPr lang="en-US"/>
        </a:p>
      </dgm:t>
    </dgm:pt>
    <dgm:pt modelId="{CE953F63-0AB0-4408-A661-3E15C678B489}" type="sibTrans" cxnId="{B36C418F-5703-48D9-93BF-FB72EAFBEA63}">
      <dgm:prSet/>
      <dgm:spPr/>
      <dgm:t>
        <a:bodyPr/>
        <a:lstStyle/>
        <a:p>
          <a:endParaRPr lang="en-US"/>
        </a:p>
      </dgm:t>
    </dgm:pt>
    <dgm:pt modelId="{92FFCF58-F857-409B-BB3D-83DD536D7BAD}">
      <dgm:prSet/>
      <dgm:spPr/>
      <dgm:t>
        <a:bodyPr/>
        <a:lstStyle/>
        <a:p>
          <a:r>
            <a:rPr lang="en-US"/>
            <a:t>Understand</a:t>
          </a:r>
        </a:p>
      </dgm:t>
    </dgm:pt>
    <dgm:pt modelId="{077C9C00-DF39-4D39-8B87-806385A32085}" type="parTrans" cxnId="{9BDA556A-C1F3-4EFD-8122-19D1965B36ED}">
      <dgm:prSet/>
      <dgm:spPr/>
      <dgm:t>
        <a:bodyPr/>
        <a:lstStyle/>
        <a:p>
          <a:endParaRPr lang="en-US"/>
        </a:p>
      </dgm:t>
    </dgm:pt>
    <dgm:pt modelId="{6A072295-7774-4AD1-86A2-5C44F0B6C433}" type="sibTrans" cxnId="{9BDA556A-C1F3-4EFD-8122-19D1965B36ED}">
      <dgm:prSet/>
      <dgm:spPr/>
      <dgm:t>
        <a:bodyPr/>
        <a:lstStyle/>
        <a:p>
          <a:endParaRPr lang="en-US"/>
        </a:p>
      </dgm:t>
    </dgm:pt>
    <dgm:pt modelId="{2529365A-D152-4AFF-A0F2-B6D777B3FC26}">
      <dgm:prSet/>
      <dgm:spPr/>
      <dgm:t>
        <a:bodyPr/>
        <a:lstStyle/>
        <a:p>
          <a:pPr>
            <a:buNone/>
          </a:pPr>
          <a:r>
            <a:rPr lang="en-US" dirty="0"/>
            <a:t>Understand the legal requirements when deciding to remove a child from the home</a:t>
          </a:r>
        </a:p>
      </dgm:t>
    </dgm:pt>
    <dgm:pt modelId="{70D6B02D-6E18-4526-92BE-941CD8127E5F}" type="parTrans" cxnId="{47E50CA1-EC91-4E7E-869D-7BDB7CD95CCD}">
      <dgm:prSet/>
      <dgm:spPr/>
      <dgm:t>
        <a:bodyPr/>
        <a:lstStyle/>
        <a:p>
          <a:endParaRPr lang="en-US"/>
        </a:p>
      </dgm:t>
    </dgm:pt>
    <dgm:pt modelId="{B02BDB1A-84CF-4D98-A77B-D99756DC0FBE}" type="sibTrans" cxnId="{47E50CA1-EC91-4E7E-869D-7BDB7CD95CCD}">
      <dgm:prSet/>
      <dgm:spPr/>
      <dgm:t>
        <a:bodyPr/>
        <a:lstStyle/>
        <a:p>
          <a:endParaRPr lang="en-US"/>
        </a:p>
      </dgm:t>
    </dgm:pt>
    <dgm:pt modelId="{B5EAA057-9BF9-4266-A0F0-015DBBA5C46D}">
      <dgm:prSet/>
      <dgm:spPr/>
      <dgm:t>
        <a:bodyPr/>
        <a:lstStyle/>
        <a:p>
          <a:r>
            <a:rPr lang="en-US"/>
            <a:t>Recognize</a:t>
          </a:r>
        </a:p>
      </dgm:t>
    </dgm:pt>
    <dgm:pt modelId="{3F460F39-F2AD-4FFB-8CCA-9A3480EDAA8A}" type="parTrans" cxnId="{71A235E4-E86A-4A59-A0EF-52D47030700C}">
      <dgm:prSet/>
      <dgm:spPr/>
      <dgm:t>
        <a:bodyPr/>
        <a:lstStyle/>
        <a:p>
          <a:endParaRPr lang="en-US"/>
        </a:p>
      </dgm:t>
    </dgm:pt>
    <dgm:pt modelId="{7BD7E3C7-EE62-45ED-93DD-930ED0FE8ACB}" type="sibTrans" cxnId="{71A235E4-E86A-4A59-A0EF-52D47030700C}">
      <dgm:prSet/>
      <dgm:spPr/>
      <dgm:t>
        <a:bodyPr/>
        <a:lstStyle/>
        <a:p>
          <a:endParaRPr lang="en-US"/>
        </a:p>
      </dgm:t>
    </dgm:pt>
    <dgm:pt modelId="{52298C1F-DB77-419E-812D-A20E21E11808}">
      <dgm:prSet/>
      <dgm:spPr/>
      <dgm:t>
        <a:bodyPr/>
        <a:lstStyle/>
        <a:p>
          <a:pPr>
            <a:buNone/>
          </a:pPr>
          <a:r>
            <a:rPr lang="en-US" dirty="0"/>
            <a:t>Recognize the characteristics of pedophiles</a:t>
          </a:r>
        </a:p>
      </dgm:t>
    </dgm:pt>
    <dgm:pt modelId="{E84DC1F6-369F-4E06-8D5C-A9F044D45F48}" type="parTrans" cxnId="{5359952F-4198-4066-BF3B-B4DC82864B8A}">
      <dgm:prSet/>
      <dgm:spPr/>
      <dgm:t>
        <a:bodyPr/>
        <a:lstStyle/>
        <a:p>
          <a:endParaRPr lang="en-US"/>
        </a:p>
      </dgm:t>
    </dgm:pt>
    <dgm:pt modelId="{277E3ADE-C51A-4FE7-9851-8B8D3F183627}" type="sibTrans" cxnId="{5359952F-4198-4066-BF3B-B4DC82864B8A}">
      <dgm:prSet/>
      <dgm:spPr/>
      <dgm:t>
        <a:bodyPr/>
        <a:lstStyle/>
        <a:p>
          <a:endParaRPr lang="en-US"/>
        </a:p>
      </dgm:t>
    </dgm:pt>
    <dgm:pt modelId="{950C5538-8DFC-4ED7-91D6-12E971842A86}">
      <dgm:prSet/>
      <dgm:spPr>
        <a:solidFill>
          <a:srgbClr val="5BCC95"/>
        </a:solidFill>
      </dgm:spPr>
      <dgm:t>
        <a:bodyPr/>
        <a:lstStyle/>
        <a:p>
          <a:r>
            <a:rPr lang="en-US"/>
            <a:t>Understand</a:t>
          </a:r>
        </a:p>
      </dgm:t>
    </dgm:pt>
    <dgm:pt modelId="{EEF0F94E-E2C1-48AC-A5F8-3691DA2BCA87}" type="parTrans" cxnId="{FC2B7FE5-07F5-4977-98E9-100AEC6141E9}">
      <dgm:prSet/>
      <dgm:spPr/>
      <dgm:t>
        <a:bodyPr/>
        <a:lstStyle/>
        <a:p>
          <a:endParaRPr lang="en-US"/>
        </a:p>
      </dgm:t>
    </dgm:pt>
    <dgm:pt modelId="{3C8F2B7A-F355-49FC-BFD2-E351C64D4E96}" type="sibTrans" cxnId="{FC2B7FE5-07F5-4977-98E9-100AEC6141E9}">
      <dgm:prSet/>
      <dgm:spPr/>
      <dgm:t>
        <a:bodyPr/>
        <a:lstStyle/>
        <a:p>
          <a:endParaRPr lang="en-US"/>
        </a:p>
      </dgm:t>
    </dgm:pt>
    <dgm:pt modelId="{6CC8CEFF-10AC-4594-A5C6-E2F9BC2635C4}">
      <dgm:prSet/>
      <dgm:spPr/>
      <dgm:t>
        <a:bodyPr/>
        <a:lstStyle/>
        <a:p>
          <a:pPr>
            <a:buNone/>
          </a:pPr>
          <a:r>
            <a:rPr lang="en-US" dirty="0"/>
            <a:t>Understand the difference between a SUIDS death and a death due to abuse</a:t>
          </a:r>
        </a:p>
      </dgm:t>
    </dgm:pt>
    <dgm:pt modelId="{389DE1B6-5C0F-45D5-BD2F-F81F92B57C08}" type="parTrans" cxnId="{C12FEBDA-3D89-415D-8052-DB2F72A4A659}">
      <dgm:prSet/>
      <dgm:spPr/>
      <dgm:t>
        <a:bodyPr/>
        <a:lstStyle/>
        <a:p>
          <a:endParaRPr lang="en-US"/>
        </a:p>
      </dgm:t>
    </dgm:pt>
    <dgm:pt modelId="{75B0D13F-3B8B-4643-94AA-E891FFCAA5B1}" type="sibTrans" cxnId="{C12FEBDA-3D89-415D-8052-DB2F72A4A659}">
      <dgm:prSet/>
      <dgm:spPr/>
      <dgm:t>
        <a:bodyPr/>
        <a:lstStyle/>
        <a:p>
          <a:endParaRPr lang="en-US"/>
        </a:p>
      </dgm:t>
    </dgm:pt>
    <dgm:pt modelId="{0811DBF9-E7E4-4137-AD62-FD36E028895B}">
      <dgm:prSet/>
      <dgm:spPr/>
      <dgm:t>
        <a:bodyPr/>
        <a:lstStyle/>
        <a:p>
          <a:r>
            <a:rPr lang="en-US"/>
            <a:t>Define</a:t>
          </a:r>
        </a:p>
      </dgm:t>
    </dgm:pt>
    <dgm:pt modelId="{809C0236-BB98-4883-A21C-2AE8746CB1A7}" type="sibTrans" cxnId="{CDBFBD80-B7D8-4F77-959B-F2AAC6E46742}">
      <dgm:prSet/>
      <dgm:spPr/>
      <dgm:t>
        <a:bodyPr/>
        <a:lstStyle/>
        <a:p>
          <a:endParaRPr lang="en-US"/>
        </a:p>
      </dgm:t>
    </dgm:pt>
    <dgm:pt modelId="{C9416613-2297-46B3-99F0-3D2B0DA2BA79}" type="parTrans" cxnId="{CDBFBD80-B7D8-4F77-959B-F2AAC6E46742}">
      <dgm:prSet/>
      <dgm:spPr/>
      <dgm:t>
        <a:bodyPr/>
        <a:lstStyle/>
        <a:p>
          <a:endParaRPr lang="en-US"/>
        </a:p>
      </dgm:t>
    </dgm:pt>
    <dgm:pt modelId="{407E320F-D3BD-4CA4-8C24-C9B8CFE3A631}" type="pres">
      <dgm:prSet presAssocID="{446B62E9-C3CC-490D-8CAE-2B9C2040AC1F}" presName="Name0" presStyleCnt="0">
        <dgm:presLayoutVars>
          <dgm:dir/>
          <dgm:animLvl val="lvl"/>
          <dgm:resizeHandles val="exact"/>
        </dgm:presLayoutVars>
      </dgm:prSet>
      <dgm:spPr/>
    </dgm:pt>
    <dgm:pt modelId="{B7F6CD0F-0134-457A-BF97-E313B13BE978}" type="pres">
      <dgm:prSet presAssocID="{0811DBF9-E7E4-4137-AD62-FD36E028895B}" presName="linNode" presStyleCnt="0"/>
      <dgm:spPr/>
    </dgm:pt>
    <dgm:pt modelId="{6CE86D80-39DE-4CF1-9A2F-7897D509F132}" type="pres">
      <dgm:prSet presAssocID="{0811DBF9-E7E4-4137-AD62-FD36E028895B}" presName="parentText" presStyleLbl="node1" presStyleIdx="0" presStyleCnt="7">
        <dgm:presLayoutVars>
          <dgm:chMax val="1"/>
          <dgm:bulletEnabled val="1"/>
        </dgm:presLayoutVars>
      </dgm:prSet>
      <dgm:spPr/>
    </dgm:pt>
    <dgm:pt modelId="{946042E0-58B1-48C6-99F7-97CDDC243A77}" type="pres">
      <dgm:prSet presAssocID="{0811DBF9-E7E4-4137-AD62-FD36E028895B}" presName="descendantText" presStyleLbl="alignAccFollowNode1" presStyleIdx="0" presStyleCnt="7">
        <dgm:presLayoutVars>
          <dgm:bulletEnabled val="1"/>
        </dgm:presLayoutVars>
      </dgm:prSet>
      <dgm:spPr/>
    </dgm:pt>
    <dgm:pt modelId="{1217AF3A-F72C-4586-98F9-FC82EEC0B042}" type="pres">
      <dgm:prSet presAssocID="{809C0236-BB98-4883-A21C-2AE8746CB1A7}" presName="sp" presStyleCnt="0"/>
      <dgm:spPr/>
    </dgm:pt>
    <dgm:pt modelId="{043FF7BE-1424-43DD-9053-EEB9D4CA4A8E}" type="pres">
      <dgm:prSet presAssocID="{DA10AB33-E859-43E2-B93F-B4E85B59C4A2}" presName="linNode" presStyleCnt="0"/>
      <dgm:spPr/>
    </dgm:pt>
    <dgm:pt modelId="{0B3C9AB9-088A-493C-8946-8B1B54FD27F8}" type="pres">
      <dgm:prSet presAssocID="{DA10AB33-E859-43E2-B93F-B4E85B59C4A2}" presName="parentText" presStyleLbl="node1" presStyleIdx="1" presStyleCnt="7">
        <dgm:presLayoutVars>
          <dgm:chMax val="1"/>
          <dgm:bulletEnabled val="1"/>
        </dgm:presLayoutVars>
      </dgm:prSet>
      <dgm:spPr/>
    </dgm:pt>
    <dgm:pt modelId="{BDCF2A61-7EDE-4C78-97A9-F29450E39819}" type="pres">
      <dgm:prSet presAssocID="{DA10AB33-E859-43E2-B93F-B4E85B59C4A2}" presName="descendantText" presStyleLbl="alignAccFollowNode1" presStyleIdx="1" presStyleCnt="7">
        <dgm:presLayoutVars>
          <dgm:bulletEnabled val="1"/>
        </dgm:presLayoutVars>
      </dgm:prSet>
      <dgm:spPr/>
    </dgm:pt>
    <dgm:pt modelId="{18A11315-AF59-4E4A-9E6F-3F7F03731AD4}" type="pres">
      <dgm:prSet presAssocID="{94519731-B77E-4B3E-A492-43FC542AE450}" presName="sp" presStyleCnt="0"/>
      <dgm:spPr/>
    </dgm:pt>
    <dgm:pt modelId="{0E45C1EB-7B6A-4478-BCA7-1409E403669C}" type="pres">
      <dgm:prSet presAssocID="{E1FAD9E3-A4B0-4346-853D-9C85F0AB8553}" presName="linNode" presStyleCnt="0"/>
      <dgm:spPr/>
    </dgm:pt>
    <dgm:pt modelId="{5B3B3A58-89CE-4706-AF21-F21580F62CDA}" type="pres">
      <dgm:prSet presAssocID="{E1FAD9E3-A4B0-4346-853D-9C85F0AB8553}" presName="parentText" presStyleLbl="node1" presStyleIdx="2" presStyleCnt="7">
        <dgm:presLayoutVars>
          <dgm:chMax val="1"/>
          <dgm:bulletEnabled val="1"/>
        </dgm:presLayoutVars>
      </dgm:prSet>
      <dgm:spPr/>
    </dgm:pt>
    <dgm:pt modelId="{91927110-CD5E-408B-9194-93E80D6B8D98}" type="pres">
      <dgm:prSet presAssocID="{E1FAD9E3-A4B0-4346-853D-9C85F0AB8553}" presName="descendantText" presStyleLbl="alignAccFollowNode1" presStyleIdx="2" presStyleCnt="7">
        <dgm:presLayoutVars>
          <dgm:bulletEnabled val="1"/>
        </dgm:presLayoutVars>
      </dgm:prSet>
      <dgm:spPr/>
    </dgm:pt>
    <dgm:pt modelId="{CDCFACCA-94CB-48E8-9A8F-4520DC26F210}" type="pres">
      <dgm:prSet presAssocID="{F2285D13-029D-4ADC-9FF4-86179560CFC3}" presName="sp" presStyleCnt="0"/>
      <dgm:spPr/>
    </dgm:pt>
    <dgm:pt modelId="{784F95AF-1CC1-45E0-860E-A304B07360BC}" type="pres">
      <dgm:prSet presAssocID="{273ADDA1-6C42-4AAD-9DCB-B76ED21B98F6}" presName="linNode" presStyleCnt="0"/>
      <dgm:spPr/>
    </dgm:pt>
    <dgm:pt modelId="{A3BB0545-9C88-4E47-A713-A4A8E4D3D046}" type="pres">
      <dgm:prSet presAssocID="{273ADDA1-6C42-4AAD-9DCB-B76ED21B98F6}" presName="parentText" presStyleLbl="node1" presStyleIdx="3" presStyleCnt="7">
        <dgm:presLayoutVars>
          <dgm:chMax val="1"/>
          <dgm:bulletEnabled val="1"/>
        </dgm:presLayoutVars>
      </dgm:prSet>
      <dgm:spPr/>
    </dgm:pt>
    <dgm:pt modelId="{9659CE30-1351-4770-A0D0-1F88E6640BCE}" type="pres">
      <dgm:prSet presAssocID="{273ADDA1-6C42-4AAD-9DCB-B76ED21B98F6}" presName="descendantText" presStyleLbl="alignAccFollowNode1" presStyleIdx="3" presStyleCnt="7">
        <dgm:presLayoutVars>
          <dgm:bulletEnabled val="1"/>
        </dgm:presLayoutVars>
      </dgm:prSet>
      <dgm:spPr/>
    </dgm:pt>
    <dgm:pt modelId="{0BDF857C-C088-43D3-93F9-DD873C29D554}" type="pres">
      <dgm:prSet presAssocID="{6F134BB6-31F6-407D-8D24-65783E4E33C6}" presName="sp" presStyleCnt="0"/>
      <dgm:spPr/>
    </dgm:pt>
    <dgm:pt modelId="{DC8DB8EA-027F-423E-BB2D-631D2D27CE88}" type="pres">
      <dgm:prSet presAssocID="{92FFCF58-F857-409B-BB3D-83DD536D7BAD}" presName="linNode" presStyleCnt="0"/>
      <dgm:spPr/>
    </dgm:pt>
    <dgm:pt modelId="{EBFD882D-40D8-4BF8-B453-EAC764B2FF43}" type="pres">
      <dgm:prSet presAssocID="{92FFCF58-F857-409B-BB3D-83DD536D7BAD}" presName="parentText" presStyleLbl="node1" presStyleIdx="4" presStyleCnt="7">
        <dgm:presLayoutVars>
          <dgm:chMax val="1"/>
          <dgm:bulletEnabled val="1"/>
        </dgm:presLayoutVars>
      </dgm:prSet>
      <dgm:spPr/>
    </dgm:pt>
    <dgm:pt modelId="{0BA6065E-3371-4DB6-8659-CB5301B87BFD}" type="pres">
      <dgm:prSet presAssocID="{92FFCF58-F857-409B-BB3D-83DD536D7BAD}" presName="descendantText" presStyleLbl="alignAccFollowNode1" presStyleIdx="4" presStyleCnt="7">
        <dgm:presLayoutVars>
          <dgm:bulletEnabled val="1"/>
        </dgm:presLayoutVars>
      </dgm:prSet>
      <dgm:spPr/>
    </dgm:pt>
    <dgm:pt modelId="{2DD80C2A-2F34-4D74-B00A-74EE289F71C1}" type="pres">
      <dgm:prSet presAssocID="{6A072295-7774-4AD1-86A2-5C44F0B6C433}" presName="sp" presStyleCnt="0"/>
      <dgm:spPr/>
    </dgm:pt>
    <dgm:pt modelId="{4F8703E0-80F7-4BC4-B217-CEA9A1322ECD}" type="pres">
      <dgm:prSet presAssocID="{B5EAA057-9BF9-4266-A0F0-015DBBA5C46D}" presName="linNode" presStyleCnt="0"/>
      <dgm:spPr/>
    </dgm:pt>
    <dgm:pt modelId="{7139E8F4-5E8F-473B-86D4-688EDFE06821}" type="pres">
      <dgm:prSet presAssocID="{B5EAA057-9BF9-4266-A0F0-015DBBA5C46D}" presName="parentText" presStyleLbl="node1" presStyleIdx="5" presStyleCnt="7">
        <dgm:presLayoutVars>
          <dgm:chMax val="1"/>
          <dgm:bulletEnabled val="1"/>
        </dgm:presLayoutVars>
      </dgm:prSet>
      <dgm:spPr/>
    </dgm:pt>
    <dgm:pt modelId="{8861B6C7-4134-44C2-8E33-DB00007B05B3}" type="pres">
      <dgm:prSet presAssocID="{B5EAA057-9BF9-4266-A0F0-015DBBA5C46D}" presName="descendantText" presStyleLbl="alignAccFollowNode1" presStyleIdx="5" presStyleCnt="7">
        <dgm:presLayoutVars>
          <dgm:bulletEnabled val="1"/>
        </dgm:presLayoutVars>
      </dgm:prSet>
      <dgm:spPr/>
    </dgm:pt>
    <dgm:pt modelId="{4F079CC6-252E-44DF-B97E-99906ADEF7AA}" type="pres">
      <dgm:prSet presAssocID="{7BD7E3C7-EE62-45ED-93DD-930ED0FE8ACB}" presName="sp" presStyleCnt="0"/>
      <dgm:spPr/>
    </dgm:pt>
    <dgm:pt modelId="{1557BDD0-0690-4BC2-B542-396988252CEA}" type="pres">
      <dgm:prSet presAssocID="{950C5538-8DFC-4ED7-91D6-12E971842A86}" presName="linNode" presStyleCnt="0"/>
      <dgm:spPr/>
    </dgm:pt>
    <dgm:pt modelId="{99579C19-057D-4AAA-9936-E867CBE7E738}" type="pres">
      <dgm:prSet presAssocID="{950C5538-8DFC-4ED7-91D6-12E971842A86}" presName="parentText" presStyleLbl="node1" presStyleIdx="6" presStyleCnt="7">
        <dgm:presLayoutVars>
          <dgm:chMax val="1"/>
          <dgm:bulletEnabled val="1"/>
        </dgm:presLayoutVars>
      </dgm:prSet>
      <dgm:spPr/>
    </dgm:pt>
    <dgm:pt modelId="{C82925C7-FC04-40E3-A0E1-34CC1977B591}" type="pres">
      <dgm:prSet presAssocID="{950C5538-8DFC-4ED7-91D6-12E971842A86}" presName="descendantText" presStyleLbl="alignAccFollowNode1" presStyleIdx="6" presStyleCnt="7">
        <dgm:presLayoutVars>
          <dgm:bulletEnabled val="1"/>
        </dgm:presLayoutVars>
      </dgm:prSet>
      <dgm:spPr/>
    </dgm:pt>
  </dgm:ptLst>
  <dgm:cxnLst>
    <dgm:cxn modelId="{D5D2AA16-A0E4-4DC0-88F4-7B0C4C9B9644}" type="presOf" srcId="{273ADDA1-6C42-4AAD-9DCB-B76ED21B98F6}" destId="{A3BB0545-9C88-4E47-A713-A4A8E4D3D046}" srcOrd="0" destOrd="0" presId="urn:microsoft.com/office/officeart/2005/8/layout/vList5"/>
    <dgm:cxn modelId="{C15C171D-EF14-49E0-88A8-E800BC2BAC49}" srcId="{E1FAD9E3-A4B0-4346-853D-9C85F0AB8553}" destId="{EB682F00-E6C9-4EFD-B677-397C57E56E27}" srcOrd="0" destOrd="0" parTransId="{77DDDBC0-0B97-427C-A886-40AE265C065B}" sibTransId="{45614A8D-4C07-487B-92C2-0A912378D6FC}"/>
    <dgm:cxn modelId="{E12F301F-C025-449D-BDBF-105893B52B23}" type="presOf" srcId="{2529365A-D152-4AFF-A0F2-B6D777B3FC26}" destId="{0BA6065E-3371-4DB6-8659-CB5301B87BFD}" srcOrd="0" destOrd="0" presId="urn:microsoft.com/office/officeart/2005/8/layout/vList5"/>
    <dgm:cxn modelId="{81EAEA1F-1F77-4D76-9669-7CF0F23F70D0}" type="presOf" srcId="{E1FAD9E3-A4B0-4346-853D-9C85F0AB8553}" destId="{5B3B3A58-89CE-4706-AF21-F21580F62CDA}" srcOrd="0" destOrd="0" presId="urn:microsoft.com/office/officeart/2005/8/layout/vList5"/>
    <dgm:cxn modelId="{6478AE23-9612-4C70-9B2F-2E13F1125001}" type="presOf" srcId="{9F8530A7-8A95-4D0C-A150-3C88C2FDE257}" destId="{9659CE30-1351-4770-A0D0-1F88E6640BCE}" srcOrd="0" destOrd="0" presId="urn:microsoft.com/office/officeart/2005/8/layout/vList5"/>
    <dgm:cxn modelId="{5359952F-4198-4066-BF3B-B4DC82864B8A}" srcId="{B5EAA057-9BF9-4266-A0F0-015DBBA5C46D}" destId="{52298C1F-DB77-419E-812D-A20E21E11808}" srcOrd="0" destOrd="0" parTransId="{E84DC1F6-369F-4E06-8D5C-A9F044D45F48}" sibTransId="{277E3ADE-C51A-4FE7-9851-8B8D3F183627}"/>
    <dgm:cxn modelId="{0FB29443-220A-4494-91BD-9F120CEF8675}" type="presOf" srcId="{EB682F00-E6C9-4EFD-B677-397C57E56E27}" destId="{91927110-CD5E-408B-9194-93E80D6B8D98}" srcOrd="0" destOrd="0" presId="urn:microsoft.com/office/officeart/2005/8/layout/vList5"/>
    <dgm:cxn modelId="{9BDA556A-C1F3-4EFD-8122-19D1965B36ED}" srcId="{446B62E9-C3CC-490D-8CAE-2B9C2040AC1F}" destId="{92FFCF58-F857-409B-BB3D-83DD536D7BAD}" srcOrd="4" destOrd="0" parTransId="{077C9C00-DF39-4D39-8B87-806385A32085}" sibTransId="{6A072295-7774-4AD1-86A2-5C44F0B6C433}"/>
    <dgm:cxn modelId="{F2DCEE7E-D035-4906-AD82-695A5758C54C}" srcId="{0811DBF9-E7E4-4137-AD62-FD36E028895B}" destId="{680B449E-B258-40B2-B419-DE5C82C88CEE}" srcOrd="0" destOrd="0" parTransId="{4D5CAE93-720E-4504-8EFC-FE2A04FF5CBC}" sibTransId="{EE29508B-ED5A-4F5D-B4DE-24759AB760CB}"/>
    <dgm:cxn modelId="{CDBFBD80-B7D8-4F77-959B-F2AAC6E46742}" srcId="{446B62E9-C3CC-490D-8CAE-2B9C2040AC1F}" destId="{0811DBF9-E7E4-4137-AD62-FD36E028895B}" srcOrd="0" destOrd="0" parTransId="{C9416613-2297-46B3-99F0-3D2B0DA2BA79}" sibTransId="{809C0236-BB98-4883-A21C-2AE8746CB1A7}"/>
    <dgm:cxn modelId="{B36C418F-5703-48D9-93BF-FB72EAFBEA63}" srcId="{273ADDA1-6C42-4AAD-9DCB-B76ED21B98F6}" destId="{9F8530A7-8A95-4D0C-A150-3C88C2FDE257}" srcOrd="0" destOrd="0" parTransId="{B8A1DA5B-E55E-4FD0-81E2-7828684CEC47}" sibTransId="{CE953F63-0AB0-4408-A661-3E15C678B489}"/>
    <dgm:cxn modelId="{5AAFE493-EC70-4A07-92F8-A084A41085C5}" type="presOf" srcId="{92FFCF58-F857-409B-BB3D-83DD536D7BAD}" destId="{EBFD882D-40D8-4BF8-B453-EAC764B2FF43}" srcOrd="0" destOrd="0" presId="urn:microsoft.com/office/officeart/2005/8/layout/vList5"/>
    <dgm:cxn modelId="{C316FA93-DA36-4525-96AB-80E34F9D6A85}" srcId="{DA10AB33-E859-43E2-B93F-B4E85B59C4A2}" destId="{88DA12FF-8D6E-467D-BD9D-E9DC7B362627}" srcOrd="0" destOrd="0" parTransId="{77D4614A-CBE3-43FC-A45E-91EB8A442B46}" sibTransId="{AAE4EC89-7B74-421A-ABD6-CAD7C991D01C}"/>
    <dgm:cxn modelId="{4861119F-DDFC-42B9-8CDA-47116EA33046}" type="presOf" srcId="{52298C1F-DB77-419E-812D-A20E21E11808}" destId="{8861B6C7-4134-44C2-8E33-DB00007B05B3}" srcOrd="0" destOrd="0" presId="urn:microsoft.com/office/officeart/2005/8/layout/vList5"/>
    <dgm:cxn modelId="{47E50CA1-EC91-4E7E-869D-7BDB7CD95CCD}" srcId="{92FFCF58-F857-409B-BB3D-83DD536D7BAD}" destId="{2529365A-D152-4AFF-A0F2-B6D777B3FC26}" srcOrd="0" destOrd="0" parTransId="{70D6B02D-6E18-4526-92BE-941CD8127E5F}" sibTransId="{B02BDB1A-84CF-4D98-A77B-D99756DC0FBE}"/>
    <dgm:cxn modelId="{3341EEA3-B8CA-4D3A-9D62-54C662E06904}" srcId="{446B62E9-C3CC-490D-8CAE-2B9C2040AC1F}" destId="{E1FAD9E3-A4B0-4346-853D-9C85F0AB8553}" srcOrd="2" destOrd="0" parTransId="{97912873-1C79-4EA0-9164-9D10BEC71B73}" sibTransId="{F2285D13-029D-4ADC-9FF4-86179560CFC3}"/>
    <dgm:cxn modelId="{2C73C7A5-EB66-42D8-86EE-90CB914F6B46}" type="presOf" srcId="{446B62E9-C3CC-490D-8CAE-2B9C2040AC1F}" destId="{407E320F-D3BD-4CA4-8C24-C9B8CFE3A631}" srcOrd="0" destOrd="0" presId="urn:microsoft.com/office/officeart/2005/8/layout/vList5"/>
    <dgm:cxn modelId="{B27CB6AA-286C-4D26-8E77-A2E324FDDB1F}" type="presOf" srcId="{DA10AB33-E859-43E2-B93F-B4E85B59C4A2}" destId="{0B3C9AB9-088A-493C-8946-8B1B54FD27F8}" srcOrd="0" destOrd="0" presId="urn:microsoft.com/office/officeart/2005/8/layout/vList5"/>
    <dgm:cxn modelId="{464DF2AF-3110-4759-849F-DAE9A651E12C}" type="presOf" srcId="{88DA12FF-8D6E-467D-BD9D-E9DC7B362627}" destId="{BDCF2A61-7EDE-4C78-97A9-F29450E39819}" srcOrd="0" destOrd="0" presId="urn:microsoft.com/office/officeart/2005/8/layout/vList5"/>
    <dgm:cxn modelId="{8CBEBCB6-1D47-460C-BBDA-D98DDF65DF48}" srcId="{446B62E9-C3CC-490D-8CAE-2B9C2040AC1F}" destId="{273ADDA1-6C42-4AAD-9DCB-B76ED21B98F6}" srcOrd="3" destOrd="0" parTransId="{4B14696C-EE6A-4B1A-8D98-F22426DE1324}" sibTransId="{6F134BB6-31F6-407D-8D24-65783E4E33C6}"/>
    <dgm:cxn modelId="{6343DCBD-501E-4128-9884-8B985D35B266}" type="presOf" srcId="{6CC8CEFF-10AC-4594-A5C6-E2F9BC2635C4}" destId="{C82925C7-FC04-40E3-A0E1-34CC1977B591}" srcOrd="0" destOrd="0" presId="urn:microsoft.com/office/officeart/2005/8/layout/vList5"/>
    <dgm:cxn modelId="{393F3EC6-98D9-4676-832F-51FBF3E04CCE}" srcId="{446B62E9-C3CC-490D-8CAE-2B9C2040AC1F}" destId="{DA10AB33-E859-43E2-B93F-B4E85B59C4A2}" srcOrd="1" destOrd="0" parTransId="{D6A53545-9E7B-4891-9494-4EFDA8E07BB8}" sibTransId="{94519731-B77E-4B3E-A492-43FC542AE450}"/>
    <dgm:cxn modelId="{AE2F45C7-2815-4DF2-A319-E9D24745BCCD}" type="presOf" srcId="{680B449E-B258-40B2-B419-DE5C82C88CEE}" destId="{946042E0-58B1-48C6-99F7-97CDDC243A77}" srcOrd="0" destOrd="0" presId="urn:microsoft.com/office/officeart/2005/8/layout/vList5"/>
    <dgm:cxn modelId="{A5984FD4-59E3-4B75-B36D-6F7249AA2607}" type="presOf" srcId="{0811DBF9-E7E4-4137-AD62-FD36E028895B}" destId="{6CE86D80-39DE-4CF1-9A2F-7897D509F132}" srcOrd="0" destOrd="0" presId="urn:microsoft.com/office/officeart/2005/8/layout/vList5"/>
    <dgm:cxn modelId="{2E79D1D6-0C15-4B97-AD74-1BD237614151}" type="presOf" srcId="{950C5538-8DFC-4ED7-91D6-12E971842A86}" destId="{99579C19-057D-4AAA-9936-E867CBE7E738}" srcOrd="0" destOrd="0" presId="urn:microsoft.com/office/officeart/2005/8/layout/vList5"/>
    <dgm:cxn modelId="{C12FEBDA-3D89-415D-8052-DB2F72A4A659}" srcId="{950C5538-8DFC-4ED7-91D6-12E971842A86}" destId="{6CC8CEFF-10AC-4594-A5C6-E2F9BC2635C4}" srcOrd="0" destOrd="0" parTransId="{389DE1B6-5C0F-45D5-BD2F-F81F92B57C08}" sibTransId="{75B0D13F-3B8B-4643-94AA-E891FFCAA5B1}"/>
    <dgm:cxn modelId="{1E2A8EE1-A7B4-4F0E-8888-3C1195829076}" type="presOf" srcId="{B5EAA057-9BF9-4266-A0F0-015DBBA5C46D}" destId="{7139E8F4-5E8F-473B-86D4-688EDFE06821}" srcOrd="0" destOrd="0" presId="urn:microsoft.com/office/officeart/2005/8/layout/vList5"/>
    <dgm:cxn modelId="{71A235E4-E86A-4A59-A0EF-52D47030700C}" srcId="{446B62E9-C3CC-490D-8CAE-2B9C2040AC1F}" destId="{B5EAA057-9BF9-4266-A0F0-015DBBA5C46D}" srcOrd="5" destOrd="0" parTransId="{3F460F39-F2AD-4FFB-8CCA-9A3480EDAA8A}" sibTransId="{7BD7E3C7-EE62-45ED-93DD-930ED0FE8ACB}"/>
    <dgm:cxn modelId="{FC2B7FE5-07F5-4977-98E9-100AEC6141E9}" srcId="{446B62E9-C3CC-490D-8CAE-2B9C2040AC1F}" destId="{950C5538-8DFC-4ED7-91D6-12E971842A86}" srcOrd="6" destOrd="0" parTransId="{EEF0F94E-E2C1-48AC-A5F8-3691DA2BCA87}" sibTransId="{3C8F2B7A-F355-49FC-BFD2-E351C64D4E96}"/>
    <dgm:cxn modelId="{B4EE7D3C-A56F-429F-9B89-0CE6739CD165}" type="presParOf" srcId="{407E320F-D3BD-4CA4-8C24-C9B8CFE3A631}" destId="{B7F6CD0F-0134-457A-BF97-E313B13BE978}" srcOrd="0" destOrd="0" presId="urn:microsoft.com/office/officeart/2005/8/layout/vList5"/>
    <dgm:cxn modelId="{86B8577F-92A1-476F-96AB-FF1DBC20B66C}" type="presParOf" srcId="{B7F6CD0F-0134-457A-BF97-E313B13BE978}" destId="{6CE86D80-39DE-4CF1-9A2F-7897D509F132}" srcOrd="0" destOrd="0" presId="urn:microsoft.com/office/officeart/2005/8/layout/vList5"/>
    <dgm:cxn modelId="{6A62643F-3CB4-4FB1-A089-0F39C15890AC}" type="presParOf" srcId="{B7F6CD0F-0134-457A-BF97-E313B13BE978}" destId="{946042E0-58B1-48C6-99F7-97CDDC243A77}" srcOrd="1" destOrd="0" presId="urn:microsoft.com/office/officeart/2005/8/layout/vList5"/>
    <dgm:cxn modelId="{D3757C07-F1EE-4A9B-B5C4-C9216C3EB671}" type="presParOf" srcId="{407E320F-D3BD-4CA4-8C24-C9B8CFE3A631}" destId="{1217AF3A-F72C-4586-98F9-FC82EEC0B042}" srcOrd="1" destOrd="0" presId="urn:microsoft.com/office/officeart/2005/8/layout/vList5"/>
    <dgm:cxn modelId="{796358CD-CDB0-448F-83EC-DFA05B980167}" type="presParOf" srcId="{407E320F-D3BD-4CA4-8C24-C9B8CFE3A631}" destId="{043FF7BE-1424-43DD-9053-EEB9D4CA4A8E}" srcOrd="2" destOrd="0" presId="urn:microsoft.com/office/officeart/2005/8/layout/vList5"/>
    <dgm:cxn modelId="{39F2E68A-F5F6-4BB5-9CBA-B37151206EDE}" type="presParOf" srcId="{043FF7BE-1424-43DD-9053-EEB9D4CA4A8E}" destId="{0B3C9AB9-088A-493C-8946-8B1B54FD27F8}" srcOrd="0" destOrd="0" presId="urn:microsoft.com/office/officeart/2005/8/layout/vList5"/>
    <dgm:cxn modelId="{63C46D57-C71A-48A6-A2EA-00AE4B980EF4}" type="presParOf" srcId="{043FF7BE-1424-43DD-9053-EEB9D4CA4A8E}" destId="{BDCF2A61-7EDE-4C78-97A9-F29450E39819}" srcOrd="1" destOrd="0" presId="urn:microsoft.com/office/officeart/2005/8/layout/vList5"/>
    <dgm:cxn modelId="{B022B95B-2C57-48BC-977D-39649D9DD6FC}" type="presParOf" srcId="{407E320F-D3BD-4CA4-8C24-C9B8CFE3A631}" destId="{18A11315-AF59-4E4A-9E6F-3F7F03731AD4}" srcOrd="3" destOrd="0" presId="urn:microsoft.com/office/officeart/2005/8/layout/vList5"/>
    <dgm:cxn modelId="{E8798E18-F7DF-4528-8C20-253D8C29937F}" type="presParOf" srcId="{407E320F-D3BD-4CA4-8C24-C9B8CFE3A631}" destId="{0E45C1EB-7B6A-4478-BCA7-1409E403669C}" srcOrd="4" destOrd="0" presId="urn:microsoft.com/office/officeart/2005/8/layout/vList5"/>
    <dgm:cxn modelId="{9FA34AE2-9B3E-4553-B44C-C5DBC315DE88}" type="presParOf" srcId="{0E45C1EB-7B6A-4478-BCA7-1409E403669C}" destId="{5B3B3A58-89CE-4706-AF21-F21580F62CDA}" srcOrd="0" destOrd="0" presId="urn:microsoft.com/office/officeart/2005/8/layout/vList5"/>
    <dgm:cxn modelId="{041A957D-0E3E-46E4-B56C-4B4B73683A09}" type="presParOf" srcId="{0E45C1EB-7B6A-4478-BCA7-1409E403669C}" destId="{91927110-CD5E-408B-9194-93E80D6B8D98}" srcOrd="1" destOrd="0" presId="urn:microsoft.com/office/officeart/2005/8/layout/vList5"/>
    <dgm:cxn modelId="{AE6CEAB6-F9EC-4AEF-8CD8-BE5519201CB5}" type="presParOf" srcId="{407E320F-D3BD-4CA4-8C24-C9B8CFE3A631}" destId="{CDCFACCA-94CB-48E8-9A8F-4520DC26F210}" srcOrd="5" destOrd="0" presId="urn:microsoft.com/office/officeart/2005/8/layout/vList5"/>
    <dgm:cxn modelId="{F1F87C4B-59EB-4329-BA74-24ED02E005A3}" type="presParOf" srcId="{407E320F-D3BD-4CA4-8C24-C9B8CFE3A631}" destId="{784F95AF-1CC1-45E0-860E-A304B07360BC}" srcOrd="6" destOrd="0" presId="urn:microsoft.com/office/officeart/2005/8/layout/vList5"/>
    <dgm:cxn modelId="{6F02839A-804E-4A78-94C2-941C4435CD99}" type="presParOf" srcId="{784F95AF-1CC1-45E0-860E-A304B07360BC}" destId="{A3BB0545-9C88-4E47-A713-A4A8E4D3D046}" srcOrd="0" destOrd="0" presId="urn:microsoft.com/office/officeart/2005/8/layout/vList5"/>
    <dgm:cxn modelId="{E8169465-D60E-4071-82B4-32D1F2F5BF2A}" type="presParOf" srcId="{784F95AF-1CC1-45E0-860E-A304B07360BC}" destId="{9659CE30-1351-4770-A0D0-1F88E6640BCE}" srcOrd="1" destOrd="0" presId="urn:microsoft.com/office/officeart/2005/8/layout/vList5"/>
    <dgm:cxn modelId="{7B178820-CCA4-4B78-9E2D-A2F6990D71B7}" type="presParOf" srcId="{407E320F-D3BD-4CA4-8C24-C9B8CFE3A631}" destId="{0BDF857C-C088-43D3-93F9-DD873C29D554}" srcOrd="7" destOrd="0" presId="urn:microsoft.com/office/officeart/2005/8/layout/vList5"/>
    <dgm:cxn modelId="{3DA070AD-CD7F-4738-822C-3BEBF03ADA88}" type="presParOf" srcId="{407E320F-D3BD-4CA4-8C24-C9B8CFE3A631}" destId="{DC8DB8EA-027F-423E-BB2D-631D2D27CE88}" srcOrd="8" destOrd="0" presId="urn:microsoft.com/office/officeart/2005/8/layout/vList5"/>
    <dgm:cxn modelId="{58FB3BEB-961E-443B-94E6-7459F0F43B70}" type="presParOf" srcId="{DC8DB8EA-027F-423E-BB2D-631D2D27CE88}" destId="{EBFD882D-40D8-4BF8-B453-EAC764B2FF43}" srcOrd="0" destOrd="0" presId="urn:microsoft.com/office/officeart/2005/8/layout/vList5"/>
    <dgm:cxn modelId="{0C707F4D-2BA1-4823-A97A-8DD7E138616A}" type="presParOf" srcId="{DC8DB8EA-027F-423E-BB2D-631D2D27CE88}" destId="{0BA6065E-3371-4DB6-8659-CB5301B87BFD}" srcOrd="1" destOrd="0" presId="urn:microsoft.com/office/officeart/2005/8/layout/vList5"/>
    <dgm:cxn modelId="{FD953E63-F2EC-483B-9A6D-D1FD194EECBA}" type="presParOf" srcId="{407E320F-D3BD-4CA4-8C24-C9B8CFE3A631}" destId="{2DD80C2A-2F34-4D74-B00A-74EE289F71C1}" srcOrd="9" destOrd="0" presId="urn:microsoft.com/office/officeart/2005/8/layout/vList5"/>
    <dgm:cxn modelId="{FBB254E2-76F7-4F6A-B0EF-EF720D8BE0B6}" type="presParOf" srcId="{407E320F-D3BD-4CA4-8C24-C9B8CFE3A631}" destId="{4F8703E0-80F7-4BC4-B217-CEA9A1322ECD}" srcOrd="10" destOrd="0" presId="urn:microsoft.com/office/officeart/2005/8/layout/vList5"/>
    <dgm:cxn modelId="{613EF729-C61F-492B-B5B1-3B7FE7A92608}" type="presParOf" srcId="{4F8703E0-80F7-4BC4-B217-CEA9A1322ECD}" destId="{7139E8F4-5E8F-473B-86D4-688EDFE06821}" srcOrd="0" destOrd="0" presId="urn:microsoft.com/office/officeart/2005/8/layout/vList5"/>
    <dgm:cxn modelId="{84F8C1AB-FB26-48F1-B43C-ED6B2F068108}" type="presParOf" srcId="{4F8703E0-80F7-4BC4-B217-CEA9A1322ECD}" destId="{8861B6C7-4134-44C2-8E33-DB00007B05B3}" srcOrd="1" destOrd="0" presId="urn:microsoft.com/office/officeart/2005/8/layout/vList5"/>
    <dgm:cxn modelId="{E6F05D59-EA7A-48F1-9FA9-B9F949A37AFB}" type="presParOf" srcId="{407E320F-D3BD-4CA4-8C24-C9B8CFE3A631}" destId="{4F079CC6-252E-44DF-B97E-99906ADEF7AA}" srcOrd="11" destOrd="0" presId="urn:microsoft.com/office/officeart/2005/8/layout/vList5"/>
    <dgm:cxn modelId="{E4641DA0-013C-417C-B20F-ABF8544D14C5}" type="presParOf" srcId="{407E320F-D3BD-4CA4-8C24-C9B8CFE3A631}" destId="{1557BDD0-0690-4BC2-B542-396988252CEA}" srcOrd="12" destOrd="0" presId="urn:microsoft.com/office/officeart/2005/8/layout/vList5"/>
    <dgm:cxn modelId="{CC7E200D-B808-42E3-B4BA-83E7D2BB2918}" type="presParOf" srcId="{1557BDD0-0690-4BC2-B542-396988252CEA}" destId="{99579C19-057D-4AAA-9936-E867CBE7E738}" srcOrd="0" destOrd="0" presId="urn:microsoft.com/office/officeart/2005/8/layout/vList5"/>
    <dgm:cxn modelId="{3D5C72CC-238A-4E4E-A60F-D588A92260A2}" type="presParOf" srcId="{1557BDD0-0690-4BC2-B542-396988252CEA}" destId="{C82925C7-FC04-40E3-A0E1-34CC1977B591}"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ED47EC-12ED-4412-A380-F4135E92025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641DBDC-877B-455C-9FD4-AFF4F31D4C34}">
      <dgm:prSet custT="1"/>
      <dgm:spPr/>
      <dgm:t>
        <a:bodyPr/>
        <a:lstStyle/>
        <a:p>
          <a:r>
            <a:rPr lang="en-US" sz="1800" b="1" dirty="0">
              <a:solidFill>
                <a:schemeClr val="tx1"/>
              </a:solidFill>
            </a:rPr>
            <a:t>Physical</a:t>
          </a:r>
          <a:r>
            <a:rPr lang="en-US" sz="1800" dirty="0">
              <a:solidFill>
                <a:schemeClr val="tx1"/>
              </a:solidFill>
            </a:rPr>
            <a:t> </a:t>
          </a:r>
          <a:r>
            <a:rPr lang="en-US" sz="1800" dirty="0"/>
            <a:t>abuse – whether intentional or not, the infliction of physical injury such as punching, beating, kicking, biting, burning, shaking, or otherwise harming a child. This often happens when the abuser is frustrated or angry	</a:t>
          </a:r>
        </a:p>
      </dgm:t>
    </dgm:pt>
    <dgm:pt modelId="{9671D068-A530-4F39-BB4B-7839E581B769}" type="parTrans" cxnId="{EF0CEC54-D92E-469A-BE69-1694DFCD98C2}">
      <dgm:prSet/>
      <dgm:spPr/>
      <dgm:t>
        <a:bodyPr/>
        <a:lstStyle/>
        <a:p>
          <a:endParaRPr lang="en-US"/>
        </a:p>
      </dgm:t>
    </dgm:pt>
    <dgm:pt modelId="{16D0255E-139F-4E74-B7FA-6913E43C25DA}" type="sibTrans" cxnId="{EF0CEC54-D92E-469A-BE69-1694DFCD98C2}">
      <dgm:prSet/>
      <dgm:spPr/>
      <dgm:t>
        <a:bodyPr/>
        <a:lstStyle/>
        <a:p>
          <a:endParaRPr lang="en-US"/>
        </a:p>
      </dgm:t>
    </dgm:pt>
    <dgm:pt modelId="{B148D998-425B-4DB0-A0F8-4A8FE47A90AA}">
      <dgm:prSet custT="1"/>
      <dgm:spPr/>
      <dgm:t>
        <a:bodyPr/>
        <a:lstStyle/>
        <a:p>
          <a:r>
            <a:rPr lang="en-US" sz="1800" b="1" dirty="0">
              <a:solidFill>
                <a:schemeClr val="tx1"/>
              </a:solidFill>
            </a:rPr>
            <a:t>Emotional</a:t>
          </a:r>
          <a:r>
            <a:rPr lang="en-US" sz="1800" dirty="0"/>
            <a:t> abuse – psychological or verbal abuse such as profane, threatening, derogatory, or demeaning language, spoken or conveyed, constant rejection, hostility, yelling, criticism, and exposure to family violence</a:t>
          </a:r>
        </a:p>
      </dgm:t>
    </dgm:pt>
    <dgm:pt modelId="{7A418E95-6B42-4DD3-A8CA-3C12EA4C80CC}" type="parTrans" cxnId="{C6D153A4-730A-4549-883F-743F61A7B276}">
      <dgm:prSet/>
      <dgm:spPr/>
      <dgm:t>
        <a:bodyPr/>
        <a:lstStyle/>
        <a:p>
          <a:endParaRPr lang="en-US"/>
        </a:p>
      </dgm:t>
    </dgm:pt>
    <dgm:pt modelId="{CAE7DADB-DE43-4A68-B0DD-C3CB6D856CC8}" type="sibTrans" cxnId="{C6D153A4-730A-4549-883F-743F61A7B276}">
      <dgm:prSet/>
      <dgm:spPr/>
      <dgm:t>
        <a:bodyPr/>
        <a:lstStyle/>
        <a:p>
          <a:endParaRPr lang="en-US"/>
        </a:p>
      </dgm:t>
    </dgm:pt>
    <dgm:pt modelId="{F512739F-D641-402D-A61D-4C5289BE42C7}">
      <dgm:prSet custT="1"/>
      <dgm:spPr/>
      <dgm:t>
        <a:bodyPr/>
        <a:lstStyle/>
        <a:p>
          <a:r>
            <a:rPr lang="en-US" sz="1800" b="1" dirty="0">
              <a:solidFill>
                <a:schemeClr val="tx1"/>
              </a:solidFill>
            </a:rPr>
            <a:t>Sexual</a:t>
          </a:r>
          <a:r>
            <a:rPr lang="en-US" sz="1800" b="0" dirty="0"/>
            <a:t> </a:t>
          </a:r>
          <a:r>
            <a:rPr lang="en-US" sz="1800" dirty="0"/>
            <a:t>abuse - inappropriate touching for sexual purposes or in a sexual manner, and includes kissing, touching the genitals, buttocks, or breasts, causing the child to touch for sexual purposes. Promoting or observing for sexual purposes and any activity or performance involving play, photography, filming, or depiction of acts considered pornographic. This includes sexual contact over and under the clothing</a:t>
          </a:r>
        </a:p>
      </dgm:t>
    </dgm:pt>
    <dgm:pt modelId="{94C4F70E-D16F-4176-BE3B-0560378E7212}" type="parTrans" cxnId="{6C22618A-AE41-4E31-8FC8-AD760E84D5F4}">
      <dgm:prSet/>
      <dgm:spPr/>
      <dgm:t>
        <a:bodyPr/>
        <a:lstStyle/>
        <a:p>
          <a:endParaRPr lang="en-US"/>
        </a:p>
      </dgm:t>
    </dgm:pt>
    <dgm:pt modelId="{66CE0BD1-06AF-4910-9015-200E05805632}" type="sibTrans" cxnId="{6C22618A-AE41-4E31-8FC8-AD760E84D5F4}">
      <dgm:prSet/>
      <dgm:spPr/>
      <dgm:t>
        <a:bodyPr/>
        <a:lstStyle/>
        <a:p>
          <a:endParaRPr lang="en-US"/>
        </a:p>
      </dgm:t>
    </dgm:pt>
    <dgm:pt modelId="{9CA30C03-5172-4DC9-BA39-CA9EF7319E02}">
      <dgm:prSet custT="1"/>
      <dgm:spPr/>
      <dgm:t>
        <a:bodyPr/>
        <a:lstStyle/>
        <a:p>
          <a:r>
            <a:rPr lang="en-US" sz="1800" b="1" dirty="0">
              <a:solidFill>
                <a:schemeClr val="tx1"/>
              </a:solidFill>
            </a:rPr>
            <a:t>Neglect</a:t>
          </a:r>
          <a:r>
            <a:rPr lang="en-US" sz="1800" dirty="0"/>
            <a:t> – failure to provide for the child’s basic needs such as food, clothing, shelter, and supervision and care for the physical and mental health of the child. This includes allowing chronic truancy, failure to enroll a child of mandatory school age in school, refusal or delay in seeking health care, kicking the child out of the house or refusal to allow a runaway to return home</a:t>
          </a:r>
        </a:p>
      </dgm:t>
    </dgm:pt>
    <dgm:pt modelId="{DFD66801-2C1B-48E3-A5BF-50CDE972A761}" type="parTrans" cxnId="{97787C74-5EE7-4B7F-8016-B6CFF7757E24}">
      <dgm:prSet/>
      <dgm:spPr/>
      <dgm:t>
        <a:bodyPr/>
        <a:lstStyle/>
        <a:p>
          <a:endParaRPr lang="en-US"/>
        </a:p>
      </dgm:t>
    </dgm:pt>
    <dgm:pt modelId="{B510F544-ABAB-44BE-BA78-45F7A6DC6E47}" type="sibTrans" cxnId="{97787C74-5EE7-4B7F-8016-B6CFF7757E24}">
      <dgm:prSet/>
      <dgm:spPr/>
      <dgm:t>
        <a:bodyPr/>
        <a:lstStyle/>
        <a:p>
          <a:endParaRPr lang="en-US"/>
        </a:p>
      </dgm:t>
    </dgm:pt>
    <dgm:pt modelId="{4F514940-D62F-41F1-A55D-5A0EC7B67655}" type="pres">
      <dgm:prSet presAssocID="{84ED47EC-12ED-4412-A380-F4135E92025A}" presName="linear" presStyleCnt="0">
        <dgm:presLayoutVars>
          <dgm:animLvl val="lvl"/>
          <dgm:resizeHandles val="exact"/>
        </dgm:presLayoutVars>
      </dgm:prSet>
      <dgm:spPr/>
    </dgm:pt>
    <dgm:pt modelId="{7F4789D0-CED5-4E4B-93CD-5B308B5AAF39}" type="pres">
      <dgm:prSet presAssocID="{8641DBDC-877B-455C-9FD4-AFF4F31D4C34}" presName="parentText" presStyleLbl="node1" presStyleIdx="0" presStyleCnt="4">
        <dgm:presLayoutVars>
          <dgm:chMax val="0"/>
          <dgm:bulletEnabled val="1"/>
        </dgm:presLayoutVars>
      </dgm:prSet>
      <dgm:spPr/>
    </dgm:pt>
    <dgm:pt modelId="{41AC2BDF-880D-452B-9C9A-9D6EAD8550BB}" type="pres">
      <dgm:prSet presAssocID="{16D0255E-139F-4E74-B7FA-6913E43C25DA}" presName="spacer" presStyleCnt="0"/>
      <dgm:spPr/>
    </dgm:pt>
    <dgm:pt modelId="{923170F4-A721-45C2-B149-59BB7C2B8682}" type="pres">
      <dgm:prSet presAssocID="{B148D998-425B-4DB0-A0F8-4A8FE47A90AA}" presName="parentText" presStyleLbl="node1" presStyleIdx="1" presStyleCnt="4">
        <dgm:presLayoutVars>
          <dgm:chMax val="0"/>
          <dgm:bulletEnabled val="1"/>
        </dgm:presLayoutVars>
      </dgm:prSet>
      <dgm:spPr/>
    </dgm:pt>
    <dgm:pt modelId="{288A2D09-2706-47FB-B364-3DE8AA261996}" type="pres">
      <dgm:prSet presAssocID="{CAE7DADB-DE43-4A68-B0DD-C3CB6D856CC8}" presName="spacer" presStyleCnt="0"/>
      <dgm:spPr/>
    </dgm:pt>
    <dgm:pt modelId="{B168B47B-717B-41F7-AA80-B7674E74A1CD}" type="pres">
      <dgm:prSet presAssocID="{F512739F-D641-402D-A61D-4C5289BE42C7}" presName="parentText" presStyleLbl="node1" presStyleIdx="2" presStyleCnt="4">
        <dgm:presLayoutVars>
          <dgm:chMax val="0"/>
          <dgm:bulletEnabled val="1"/>
        </dgm:presLayoutVars>
      </dgm:prSet>
      <dgm:spPr/>
    </dgm:pt>
    <dgm:pt modelId="{53FD134C-D8AA-4730-A3DD-5F60DC50B64A}" type="pres">
      <dgm:prSet presAssocID="{66CE0BD1-06AF-4910-9015-200E05805632}" presName="spacer" presStyleCnt="0"/>
      <dgm:spPr/>
    </dgm:pt>
    <dgm:pt modelId="{340BAA72-BE0D-418C-9515-EA3D7C5663F6}" type="pres">
      <dgm:prSet presAssocID="{9CA30C03-5172-4DC9-BA39-CA9EF7319E02}" presName="parentText" presStyleLbl="node1" presStyleIdx="3" presStyleCnt="4">
        <dgm:presLayoutVars>
          <dgm:chMax val="0"/>
          <dgm:bulletEnabled val="1"/>
        </dgm:presLayoutVars>
      </dgm:prSet>
      <dgm:spPr/>
    </dgm:pt>
  </dgm:ptLst>
  <dgm:cxnLst>
    <dgm:cxn modelId="{8DF2ED1E-2250-4547-BEFD-5166F8D50BBD}" type="presOf" srcId="{84ED47EC-12ED-4412-A380-F4135E92025A}" destId="{4F514940-D62F-41F1-A55D-5A0EC7B67655}" srcOrd="0" destOrd="0" presId="urn:microsoft.com/office/officeart/2005/8/layout/vList2"/>
    <dgm:cxn modelId="{BAE3AE41-655F-450D-8287-692F0D394D50}" type="presOf" srcId="{F512739F-D641-402D-A61D-4C5289BE42C7}" destId="{B168B47B-717B-41F7-AA80-B7674E74A1CD}" srcOrd="0" destOrd="0" presId="urn:microsoft.com/office/officeart/2005/8/layout/vList2"/>
    <dgm:cxn modelId="{EA601654-5B68-4CFD-898F-BB8F5595D926}" type="presOf" srcId="{B148D998-425B-4DB0-A0F8-4A8FE47A90AA}" destId="{923170F4-A721-45C2-B149-59BB7C2B8682}" srcOrd="0" destOrd="0" presId="urn:microsoft.com/office/officeart/2005/8/layout/vList2"/>
    <dgm:cxn modelId="{97787C74-5EE7-4B7F-8016-B6CFF7757E24}" srcId="{84ED47EC-12ED-4412-A380-F4135E92025A}" destId="{9CA30C03-5172-4DC9-BA39-CA9EF7319E02}" srcOrd="3" destOrd="0" parTransId="{DFD66801-2C1B-48E3-A5BF-50CDE972A761}" sibTransId="{B510F544-ABAB-44BE-BA78-45F7A6DC6E47}"/>
    <dgm:cxn modelId="{EF0CEC54-D92E-469A-BE69-1694DFCD98C2}" srcId="{84ED47EC-12ED-4412-A380-F4135E92025A}" destId="{8641DBDC-877B-455C-9FD4-AFF4F31D4C34}" srcOrd="0" destOrd="0" parTransId="{9671D068-A530-4F39-BB4B-7839E581B769}" sibTransId="{16D0255E-139F-4E74-B7FA-6913E43C25DA}"/>
    <dgm:cxn modelId="{80DC5C59-742F-448B-A367-62C0F25EE990}" type="presOf" srcId="{8641DBDC-877B-455C-9FD4-AFF4F31D4C34}" destId="{7F4789D0-CED5-4E4B-93CD-5B308B5AAF39}" srcOrd="0" destOrd="0" presId="urn:microsoft.com/office/officeart/2005/8/layout/vList2"/>
    <dgm:cxn modelId="{6C22618A-AE41-4E31-8FC8-AD760E84D5F4}" srcId="{84ED47EC-12ED-4412-A380-F4135E92025A}" destId="{F512739F-D641-402D-A61D-4C5289BE42C7}" srcOrd="2" destOrd="0" parTransId="{94C4F70E-D16F-4176-BE3B-0560378E7212}" sibTransId="{66CE0BD1-06AF-4910-9015-200E05805632}"/>
    <dgm:cxn modelId="{C6D153A4-730A-4549-883F-743F61A7B276}" srcId="{84ED47EC-12ED-4412-A380-F4135E92025A}" destId="{B148D998-425B-4DB0-A0F8-4A8FE47A90AA}" srcOrd="1" destOrd="0" parTransId="{7A418E95-6B42-4DD3-A8CA-3C12EA4C80CC}" sibTransId="{CAE7DADB-DE43-4A68-B0DD-C3CB6D856CC8}"/>
    <dgm:cxn modelId="{EAD136E6-630E-4D0A-AA43-C19ACE715E12}" type="presOf" srcId="{9CA30C03-5172-4DC9-BA39-CA9EF7319E02}" destId="{340BAA72-BE0D-418C-9515-EA3D7C5663F6}" srcOrd="0" destOrd="0" presId="urn:microsoft.com/office/officeart/2005/8/layout/vList2"/>
    <dgm:cxn modelId="{60D58257-1806-4B82-99D4-6DF1E4BD56B6}" type="presParOf" srcId="{4F514940-D62F-41F1-A55D-5A0EC7B67655}" destId="{7F4789D0-CED5-4E4B-93CD-5B308B5AAF39}" srcOrd="0" destOrd="0" presId="urn:microsoft.com/office/officeart/2005/8/layout/vList2"/>
    <dgm:cxn modelId="{0FE48AD2-0556-4942-82FF-EEB39C59838D}" type="presParOf" srcId="{4F514940-D62F-41F1-A55D-5A0EC7B67655}" destId="{41AC2BDF-880D-452B-9C9A-9D6EAD8550BB}" srcOrd="1" destOrd="0" presId="urn:microsoft.com/office/officeart/2005/8/layout/vList2"/>
    <dgm:cxn modelId="{D8BC5F24-F6A2-4D32-B022-4A4774A13227}" type="presParOf" srcId="{4F514940-D62F-41F1-A55D-5A0EC7B67655}" destId="{923170F4-A721-45C2-B149-59BB7C2B8682}" srcOrd="2" destOrd="0" presId="urn:microsoft.com/office/officeart/2005/8/layout/vList2"/>
    <dgm:cxn modelId="{D2FC1EDE-0246-461E-81FE-62F9F8E5F676}" type="presParOf" srcId="{4F514940-D62F-41F1-A55D-5A0EC7B67655}" destId="{288A2D09-2706-47FB-B364-3DE8AA261996}" srcOrd="3" destOrd="0" presId="urn:microsoft.com/office/officeart/2005/8/layout/vList2"/>
    <dgm:cxn modelId="{CB969112-65B4-4127-82F2-50E6098DF8B5}" type="presParOf" srcId="{4F514940-D62F-41F1-A55D-5A0EC7B67655}" destId="{B168B47B-717B-41F7-AA80-B7674E74A1CD}" srcOrd="4" destOrd="0" presId="urn:microsoft.com/office/officeart/2005/8/layout/vList2"/>
    <dgm:cxn modelId="{4691C20D-333F-499E-8CAC-B88C3F38C73D}" type="presParOf" srcId="{4F514940-D62F-41F1-A55D-5A0EC7B67655}" destId="{53FD134C-D8AA-4730-A3DD-5F60DC50B64A}" srcOrd="5" destOrd="0" presId="urn:microsoft.com/office/officeart/2005/8/layout/vList2"/>
    <dgm:cxn modelId="{109DD82E-B0C4-4BAF-A845-B2F74F73FEEB}" type="presParOf" srcId="{4F514940-D62F-41F1-A55D-5A0EC7B67655}" destId="{340BAA72-BE0D-418C-9515-EA3D7C5663F6}"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672214-2295-40AC-89E9-5752EA26AA13}"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6A4C2C83-1EF5-4279-BD73-AE3BD8DF8959}">
      <dgm:prSet/>
      <dgm:spPr/>
      <dgm:t>
        <a:bodyPr lIns="0"/>
        <a:lstStyle/>
        <a:p>
          <a:pPr>
            <a:defRPr cap="all"/>
          </a:pPr>
          <a:endParaRPr lang="en-US" b="1" dirty="0"/>
        </a:p>
      </dgm:t>
    </dgm:pt>
    <dgm:pt modelId="{17DC2F46-769A-4643-9657-CBC8ED93A806}" type="sibTrans" cxnId="{AA29C2FC-9A9B-4976-9CB5-78BC486A9518}">
      <dgm:prSet/>
      <dgm:spPr/>
      <dgm:t>
        <a:bodyPr/>
        <a:lstStyle/>
        <a:p>
          <a:endParaRPr lang="en-US"/>
        </a:p>
      </dgm:t>
    </dgm:pt>
    <dgm:pt modelId="{EC6F4E5E-9B27-45D0-B165-3C8BD02EE884}" type="parTrans" cxnId="{AA29C2FC-9A9B-4976-9CB5-78BC486A9518}">
      <dgm:prSet/>
      <dgm:spPr/>
      <dgm:t>
        <a:bodyPr/>
        <a:lstStyle/>
        <a:p>
          <a:endParaRPr lang="en-US"/>
        </a:p>
      </dgm:t>
    </dgm:pt>
    <dgm:pt modelId="{2CA69776-8000-4AD2-B12E-0839844CE713}">
      <dgm:prSet/>
      <dgm:spPr/>
      <dgm:t>
        <a:bodyPr/>
        <a:lstStyle/>
        <a:p>
          <a:pPr>
            <a:defRPr cap="all"/>
          </a:pPr>
          <a:endParaRPr lang="en-US" b="1" dirty="0">
            <a:solidFill>
              <a:schemeClr val="tx1"/>
            </a:solidFill>
          </a:endParaRPr>
        </a:p>
      </dgm:t>
    </dgm:pt>
    <dgm:pt modelId="{7A4A14F8-34B0-483C-9710-9A2EFE79C2A1}" type="sibTrans" cxnId="{632AC598-B4EF-41B0-B3E0-388F4AF486D6}">
      <dgm:prSet/>
      <dgm:spPr/>
      <dgm:t>
        <a:bodyPr/>
        <a:lstStyle/>
        <a:p>
          <a:endParaRPr lang="en-US"/>
        </a:p>
      </dgm:t>
    </dgm:pt>
    <dgm:pt modelId="{A410D547-D9A8-46EC-8137-85BBE4EC6140}" type="parTrans" cxnId="{632AC598-B4EF-41B0-B3E0-388F4AF486D6}">
      <dgm:prSet/>
      <dgm:spPr/>
      <dgm:t>
        <a:bodyPr/>
        <a:lstStyle/>
        <a:p>
          <a:endParaRPr lang="en-US"/>
        </a:p>
      </dgm:t>
    </dgm:pt>
    <dgm:pt modelId="{D206BA13-C0D8-4168-BB1B-D1C09D3CB0C8}" type="pres">
      <dgm:prSet presAssocID="{03672214-2295-40AC-89E9-5752EA26AA13}" presName="root" presStyleCnt="0">
        <dgm:presLayoutVars>
          <dgm:dir/>
          <dgm:resizeHandles val="exact"/>
        </dgm:presLayoutVars>
      </dgm:prSet>
      <dgm:spPr/>
    </dgm:pt>
    <dgm:pt modelId="{EEE8E86F-1540-4760-823A-70817BEFCF24}" type="pres">
      <dgm:prSet presAssocID="{6A4C2C83-1EF5-4279-BD73-AE3BD8DF8959}" presName="compNode" presStyleCnt="0"/>
      <dgm:spPr/>
    </dgm:pt>
    <dgm:pt modelId="{2E57B562-584D-45D1-96D1-752293D9EDDB}" type="pres">
      <dgm:prSet presAssocID="{6A4C2C83-1EF5-4279-BD73-AE3BD8DF8959}" presName="iconBgRect" presStyleLbl="bgShp" presStyleIdx="0" presStyleCnt="2"/>
      <dgm:spPr/>
    </dgm:pt>
    <dgm:pt modelId="{B566F285-5315-45A7-9FBE-F0137B404BF6}" type="pres">
      <dgm:prSet presAssocID="{6A4C2C83-1EF5-4279-BD73-AE3BD8DF895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in in head"/>
        </a:ext>
      </dgm:extLst>
    </dgm:pt>
    <dgm:pt modelId="{D677FB44-5F96-4E4D-A7D9-15781747505E}" type="pres">
      <dgm:prSet presAssocID="{6A4C2C83-1EF5-4279-BD73-AE3BD8DF8959}" presName="spaceRect" presStyleCnt="0"/>
      <dgm:spPr/>
    </dgm:pt>
    <dgm:pt modelId="{F74105D8-B5AB-4C28-A249-314689914358}" type="pres">
      <dgm:prSet presAssocID="{6A4C2C83-1EF5-4279-BD73-AE3BD8DF8959}" presName="textRect" presStyleLbl="revTx" presStyleIdx="0" presStyleCnt="2" custScaleY="223407" custLinFactY="-18797" custLinFactNeighborX="58501" custLinFactNeighborY="-100000">
        <dgm:presLayoutVars>
          <dgm:chMax val="1"/>
          <dgm:chPref val="1"/>
        </dgm:presLayoutVars>
      </dgm:prSet>
      <dgm:spPr/>
    </dgm:pt>
    <dgm:pt modelId="{9053A7B8-5B39-4373-A49C-F36DD3FE2CD1}" type="pres">
      <dgm:prSet presAssocID="{17DC2F46-769A-4643-9657-CBC8ED93A806}" presName="sibTrans" presStyleCnt="0"/>
      <dgm:spPr/>
    </dgm:pt>
    <dgm:pt modelId="{41698418-5337-4657-93E7-0A6E45CA90B2}" type="pres">
      <dgm:prSet presAssocID="{2CA69776-8000-4AD2-B12E-0839844CE713}" presName="compNode" presStyleCnt="0"/>
      <dgm:spPr/>
    </dgm:pt>
    <dgm:pt modelId="{4325A007-2B93-4213-9C60-F50D27882521}" type="pres">
      <dgm:prSet presAssocID="{2CA69776-8000-4AD2-B12E-0839844CE713}" presName="iconBgRect" presStyleLbl="bgShp" presStyleIdx="1" presStyleCnt="2" custLinFactNeighborY="-11912"/>
      <dgm:spPr/>
    </dgm:pt>
    <dgm:pt modelId="{D67E4A4D-D58C-41A1-A185-D7F3F284E23E}" type="pres">
      <dgm:prSet presAssocID="{2CA69776-8000-4AD2-B12E-0839844CE71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rying Face with Solid Fill"/>
        </a:ext>
      </dgm:extLst>
    </dgm:pt>
    <dgm:pt modelId="{C46A8982-8CE5-4F71-9713-2AAA47B67523}" type="pres">
      <dgm:prSet presAssocID="{2CA69776-8000-4AD2-B12E-0839844CE713}" presName="spaceRect" presStyleCnt="0"/>
      <dgm:spPr/>
    </dgm:pt>
    <dgm:pt modelId="{9E314FD0-7498-4831-94BF-92AD32A9028C}" type="pres">
      <dgm:prSet presAssocID="{2CA69776-8000-4AD2-B12E-0839844CE713}" presName="textRect" presStyleLbl="revTx" presStyleIdx="1" presStyleCnt="2" custLinFactNeighborX="-72499" custLinFactNeighborY="92525">
        <dgm:presLayoutVars>
          <dgm:chMax val="1"/>
          <dgm:chPref val="1"/>
        </dgm:presLayoutVars>
      </dgm:prSet>
      <dgm:spPr/>
    </dgm:pt>
  </dgm:ptLst>
  <dgm:cxnLst>
    <dgm:cxn modelId="{EB685968-3101-4BAE-A644-02E02DEDBFEF}" type="presOf" srcId="{6A4C2C83-1EF5-4279-BD73-AE3BD8DF8959}" destId="{F74105D8-B5AB-4C28-A249-314689914358}" srcOrd="0" destOrd="0" presId="urn:microsoft.com/office/officeart/2018/5/layout/IconCircleLabelList"/>
    <dgm:cxn modelId="{632AC598-B4EF-41B0-B3E0-388F4AF486D6}" srcId="{03672214-2295-40AC-89E9-5752EA26AA13}" destId="{2CA69776-8000-4AD2-B12E-0839844CE713}" srcOrd="1" destOrd="0" parTransId="{A410D547-D9A8-46EC-8137-85BBE4EC6140}" sibTransId="{7A4A14F8-34B0-483C-9710-9A2EFE79C2A1}"/>
    <dgm:cxn modelId="{4FD97BA6-EC75-41C6-ABB0-9EFF960D183B}" type="presOf" srcId="{03672214-2295-40AC-89E9-5752EA26AA13}" destId="{D206BA13-C0D8-4168-BB1B-D1C09D3CB0C8}" srcOrd="0" destOrd="0" presId="urn:microsoft.com/office/officeart/2018/5/layout/IconCircleLabelList"/>
    <dgm:cxn modelId="{8AECEAF7-CF48-4F87-ADE9-700946F26F2A}" type="presOf" srcId="{2CA69776-8000-4AD2-B12E-0839844CE713}" destId="{9E314FD0-7498-4831-94BF-92AD32A9028C}" srcOrd="0" destOrd="0" presId="urn:microsoft.com/office/officeart/2018/5/layout/IconCircleLabelList"/>
    <dgm:cxn modelId="{AA29C2FC-9A9B-4976-9CB5-78BC486A9518}" srcId="{03672214-2295-40AC-89E9-5752EA26AA13}" destId="{6A4C2C83-1EF5-4279-BD73-AE3BD8DF8959}" srcOrd="0" destOrd="0" parTransId="{EC6F4E5E-9B27-45D0-B165-3C8BD02EE884}" sibTransId="{17DC2F46-769A-4643-9657-CBC8ED93A806}"/>
    <dgm:cxn modelId="{1AA4AAE1-32E8-49E8-9D37-0F6FEF76F07B}" type="presParOf" srcId="{D206BA13-C0D8-4168-BB1B-D1C09D3CB0C8}" destId="{EEE8E86F-1540-4760-823A-70817BEFCF24}" srcOrd="0" destOrd="0" presId="urn:microsoft.com/office/officeart/2018/5/layout/IconCircleLabelList"/>
    <dgm:cxn modelId="{DEE3F160-6E5F-40C6-A590-09F1E11A19F5}" type="presParOf" srcId="{EEE8E86F-1540-4760-823A-70817BEFCF24}" destId="{2E57B562-584D-45D1-96D1-752293D9EDDB}" srcOrd="0" destOrd="0" presId="urn:microsoft.com/office/officeart/2018/5/layout/IconCircleLabelList"/>
    <dgm:cxn modelId="{D1BA1BF8-7A9C-4C7F-9D32-C734E014E83B}" type="presParOf" srcId="{EEE8E86F-1540-4760-823A-70817BEFCF24}" destId="{B566F285-5315-45A7-9FBE-F0137B404BF6}" srcOrd="1" destOrd="0" presId="urn:microsoft.com/office/officeart/2018/5/layout/IconCircleLabelList"/>
    <dgm:cxn modelId="{D98DA18C-CBF0-4154-A837-BB8073428AD0}" type="presParOf" srcId="{EEE8E86F-1540-4760-823A-70817BEFCF24}" destId="{D677FB44-5F96-4E4D-A7D9-15781747505E}" srcOrd="2" destOrd="0" presId="urn:microsoft.com/office/officeart/2018/5/layout/IconCircleLabelList"/>
    <dgm:cxn modelId="{C8C5FAB1-0597-49E8-8754-24A0948AB258}" type="presParOf" srcId="{EEE8E86F-1540-4760-823A-70817BEFCF24}" destId="{F74105D8-B5AB-4C28-A249-314689914358}" srcOrd="3" destOrd="0" presId="urn:microsoft.com/office/officeart/2018/5/layout/IconCircleLabelList"/>
    <dgm:cxn modelId="{9F601ECC-B986-4FCE-AB54-C46ACF556A38}" type="presParOf" srcId="{D206BA13-C0D8-4168-BB1B-D1C09D3CB0C8}" destId="{9053A7B8-5B39-4373-A49C-F36DD3FE2CD1}" srcOrd="1" destOrd="0" presId="urn:microsoft.com/office/officeart/2018/5/layout/IconCircleLabelList"/>
    <dgm:cxn modelId="{A0D89312-F6CA-4CF3-8BE2-DC8F653961C5}" type="presParOf" srcId="{D206BA13-C0D8-4168-BB1B-D1C09D3CB0C8}" destId="{41698418-5337-4657-93E7-0A6E45CA90B2}" srcOrd="2" destOrd="0" presId="urn:microsoft.com/office/officeart/2018/5/layout/IconCircleLabelList"/>
    <dgm:cxn modelId="{2381FA91-31C2-48BC-A8E7-CE73672CE472}" type="presParOf" srcId="{41698418-5337-4657-93E7-0A6E45CA90B2}" destId="{4325A007-2B93-4213-9C60-F50D27882521}" srcOrd="0" destOrd="0" presId="urn:microsoft.com/office/officeart/2018/5/layout/IconCircleLabelList"/>
    <dgm:cxn modelId="{AAB1C7D9-AF5E-48C5-A618-DDB8B2E9B6C3}" type="presParOf" srcId="{41698418-5337-4657-93E7-0A6E45CA90B2}" destId="{D67E4A4D-D58C-41A1-A185-D7F3F284E23E}" srcOrd="1" destOrd="0" presId="urn:microsoft.com/office/officeart/2018/5/layout/IconCircleLabelList"/>
    <dgm:cxn modelId="{370A30A9-ABB4-4CBE-9E5C-6029EA636000}" type="presParOf" srcId="{41698418-5337-4657-93E7-0A6E45CA90B2}" destId="{C46A8982-8CE5-4F71-9713-2AAA47B67523}" srcOrd="2" destOrd="0" presId="urn:microsoft.com/office/officeart/2018/5/layout/IconCircleLabelList"/>
    <dgm:cxn modelId="{86543AAD-4576-4F21-8737-B4F0E747CB3F}" type="presParOf" srcId="{41698418-5337-4657-93E7-0A6E45CA90B2}" destId="{9E314FD0-7498-4831-94BF-92AD32A9028C}"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83E644-B10B-4D63-B3DC-9DE5DD17936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77AFC4C-BCFD-4714-8185-F8FA286D1611}">
      <dgm:prSet/>
      <dgm:spPr>
        <a:solidFill>
          <a:srgbClr val="43C7C8"/>
        </a:solidFill>
      </dgm:spPr>
      <dgm:t>
        <a:bodyPr/>
        <a:lstStyle/>
        <a:p>
          <a:pPr marL="166688" indent="0"/>
          <a:r>
            <a:rPr lang="en-US" dirty="0"/>
            <a:t>Enticing, persuading or attempting to persuade a child under the age of sixteen years to enter any vehicle, building, room or secluded place with intent to commit an act which would constitute a crime under Article 9 of the Criminal Code; or     </a:t>
          </a:r>
        </a:p>
      </dgm:t>
    </dgm:pt>
    <dgm:pt modelId="{19EBD093-D896-4547-87D9-DEE07BC1E038}" type="parTrans" cxnId="{F7A17AA1-40DE-49CB-BF69-1473A0EB6EDE}">
      <dgm:prSet/>
      <dgm:spPr/>
      <dgm:t>
        <a:bodyPr/>
        <a:lstStyle/>
        <a:p>
          <a:endParaRPr lang="en-US"/>
        </a:p>
      </dgm:t>
    </dgm:pt>
    <dgm:pt modelId="{91392C79-5B8D-481C-8BEB-5D0FCB72B9AF}" type="sibTrans" cxnId="{F7A17AA1-40DE-49CB-BF69-1473A0EB6EDE}">
      <dgm:prSet/>
      <dgm:spPr/>
      <dgm:t>
        <a:bodyPr/>
        <a:lstStyle/>
        <a:p>
          <a:endParaRPr lang="en-US"/>
        </a:p>
      </dgm:t>
    </dgm:pt>
    <dgm:pt modelId="{08A53455-0229-4B65-85AB-9506716BDE90}">
      <dgm:prSet/>
      <dgm:spPr/>
      <dgm:t>
        <a:bodyPr/>
        <a:lstStyle/>
        <a:p>
          <a:pPr marL="166688" indent="0"/>
          <a:r>
            <a:rPr lang="en-US" dirty="0"/>
            <a:t>Having possession of a child under the age of sixteen years in any vehicle, building, room or secluded place with intent to commit an act which would constitute a crime under Article 9 of the Criminal Code </a:t>
          </a:r>
        </a:p>
      </dgm:t>
    </dgm:pt>
    <dgm:pt modelId="{FD60853D-3D34-4967-80A7-B2C23AB9F880}" type="parTrans" cxnId="{8C9310C4-8054-4058-8104-916661187BB2}">
      <dgm:prSet/>
      <dgm:spPr/>
      <dgm:t>
        <a:bodyPr/>
        <a:lstStyle/>
        <a:p>
          <a:endParaRPr lang="en-US"/>
        </a:p>
      </dgm:t>
    </dgm:pt>
    <dgm:pt modelId="{4DB5BDF9-042E-4489-84DB-067C8D5501B6}" type="sibTrans" cxnId="{8C9310C4-8054-4058-8104-916661187BB2}">
      <dgm:prSet/>
      <dgm:spPr/>
      <dgm:t>
        <a:bodyPr/>
        <a:lstStyle/>
        <a:p>
          <a:endParaRPr lang="en-US"/>
        </a:p>
      </dgm:t>
    </dgm:pt>
    <dgm:pt modelId="{D873E41F-4C00-4B1F-9D24-9F14E83DAF6F}">
      <dgm:prSet/>
      <dgm:spPr/>
      <dgm:t>
        <a:bodyPr/>
        <a:lstStyle/>
        <a:p>
          <a:pPr marL="166688" indent="0"/>
          <a:r>
            <a:rPr lang="en-US" dirty="0"/>
            <a:t>Enticement of a child is usually associated with online contact through chatrooms, gaming rooms, and social media</a:t>
          </a:r>
        </a:p>
      </dgm:t>
    </dgm:pt>
    <dgm:pt modelId="{F433926C-E47C-458A-BA77-90248E43EDD8}" type="parTrans" cxnId="{FA175D8C-D1D2-43C8-B68B-2BCD1849778C}">
      <dgm:prSet/>
      <dgm:spPr/>
      <dgm:t>
        <a:bodyPr/>
        <a:lstStyle/>
        <a:p>
          <a:endParaRPr lang="en-US"/>
        </a:p>
      </dgm:t>
    </dgm:pt>
    <dgm:pt modelId="{68CAD01E-ACFA-42C4-A283-75604ED481B1}" type="sibTrans" cxnId="{FA175D8C-D1D2-43C8-B68B-2BCD1849778C}">
      <dgm:prSet/>
      <dgm:spPr/>
      <dgm:t>
        <a:bodyPr/>
        <a:lstStyle/>
        <a:p>
          <a:endParaRPr lang="en-US"/>
        </a:p>
      </dgm:t>
    </dgm:pt>
    <dgm:pt modelId="{C23110DD-72F6-43E1-ADB9-8BC1FE702AF4}" type="pres">
      <dgm:prSet presAssocID="{6683E644-B10B-4D63-B3DC-9DE5DD179366}" presName="linear" presStyleCnt="0">
        <dgm:presLayoutVars>
          <dgm:animLvl val="lvl"/>
          <dgm:resizeHandles val="exact"/>
        </dgm:presLayoutVars>
      </dgm:prSet>
      <dgm:spPr/>
    </dgm:pt>
    <dgm:pt modelId="{975F097D-9E27-40A1-90CD-3B6B2FF1D6D4}" type="pres">
      <dgm:prSet presAssocID="{777AFC4C-BCFD-4714-8185-F8FA286D1611}" presName="parentText" presStyleLbl="node1" presStyleIdx="0" presStyleCnt="3">
        <dgm:presLayoutVars>
          <dgm:chMax val="0"/>
          <dgm:bulletEnabled val="1"/>
        </dgm:presLayoutVars>
      </dgm:prSet>
      <dgm:spPr/>
    </dgm:pt>
    <dgm:pt modelId="{3AABC3B3-3293-4389-AEF2-895151157006}" type="pres">
      <dgm:prSet presAssocID="{91392C79-5B8D-481C-8BEB-5D0FCB72B9AF}" presName="spacer" presStyleCnt="0"/>
      <dgm:spPr/>
    </dgm:pt>
    <dgm:pt modelId="{FEDAFBBC-14F2-4BA4-BC11-DFBA03C499B9}" type="pres">
      <dgm:prSet presAssocID="{08A53455-0229-4B65-85AB-9506716BDE90}" presName="parentText" presStyleLbl="node1" presStyleIdx="1" presStyleCnt="3">
        <dgm:presLayoutVars>
          <dgm:chMax val="0"/>
          <dgm:bulletEnabled val="1"/>
        </dgm:presLayoutVars>
      </dgm:prSet>
      <dgm:spPr/>
    </dgm:pt>
    <dgm:pt modelId="{3B520A34-F1B1-4B2C-BC7E-488D60F67C10}" type="pres">
      <dgm:prSet presAssocID="{4DB5BDF9-042E-4489-84DB-067C8D5501B6}" presName="spacer" presStyleCnt="0"/>
      <dgm:spPr/>
    </dgm:pt>
    <dgm:pt modelId="{595E6964-3771-4D9A-8562-FC06FD9020FD}" type="pres">
      <dgm:prSet presAssocID="{D873E41F-4C00-4B1F-9D24-9F14E83DAF6F}" presName="parentText" presStyleLbl="node1" presStyleIdx="2" presStyleCnt="3">
        <dgm:presLayoutVars>
          <dgm:chMax val="0"/>
          <dgm:bulletEnabled val="1"/>
        </dgm:presLayoutVars>
      </dgm:prSet>
      <dgm:spPr/>
    </dgm:pt>
  </dgm:ptLst>
  <dgm:cxnLst>
    <dgm:cxn modelId="{2E8C2A13-2FCA-4BCC-BFCB-5100E4313DB3}" type="presOf" srcId="{777AFC4C-BCFD-4714-8185-F8FA286D1611}" destId="{975F097D-9E27-40A1-90CD-3B6B2FF1D6D4}" srcOrd="0" destOrd="0" presId="urn:microsoft.com/office/officeart/2005/8/layout/vList2"/>
    <dgm:cxn modelId="{52F6FB3B-7043-46DA-8B4E-6448CE1AD65E}" type="presOf" srcId="{6683E644-B10B-4D63-B3DC-9DE5DD179366}" destId="{C23110DD-72F6-43E1-ADB9-8BC1FE702AF4}" srcOrd="0" destOrd="0" presId="urn:microsoft.com/office/officeart/2005/8/layout/vList2"/>
    <dgm:cxn modelId="{FA175D8C-D1D2-43C8-B68B-2BCD1849778C}" srcId="{6683E644-B10B-4D63-B3DC-9DE5DD179366}" destId="{D873E41F-4C00-4B1F-9D24-9F14E83DAF6F}" srcOrd="2" destOrd="0" parTransId="{F433926C-E47C-458A-BA77-90248E43EDD8}" sibTransId="{68CAD01E-ACFA-42C4-A283-75604ED481B1}"/>
    <dgm:cxn modelId="{F7A17AA1-40DE-49CB-BF69-1473A0EB6EDE}" srcId="{6683E644-B10B-4D63-B3DC-9DE5DD179366}" destId="{777AFC4C-BCFD-4714-8185-F8FA286D1611}" srcOrd="0" destOrd="0" parTransId="{19EBD093-D896-4547-87D9-DEE07BC1E038}" sibTransId="{91392C79-5B8D-481C-8BEB-5D0FCB72B9AF}"/>
    <dgm:cxn modelId="{8C9310C4-8054-4058-8104-916661187BB2}" srcId="{6683E644-B10B-4D63-B3DC-9DE5DD179366}" destId="{08A53455-0229-4B65-85AB-9506716BDE90}" srcOrd="1" destOrd="0" parTransId="{FD60853D-3D34-4967-80A7-B2C23AB9F880}" sibTransId="{4DB5BDF9-042E-4489-84DB-067C8D5501B6}"/>
    <dgm:cxn modelId="{8D6829D3-9C47-4573-ACBA-6C7F4ACB2E3F}" type="presOf" srcId="{08A53455-0229-4B65-85AB-9506716BDE90}" destId="{FEDAFBBC-14F2-4BA4-BC11-DFBA03C499B9}" srcOrd="0" destOrd="0" presId="urn:microsoft.com/office/officeart/2005/8/layout/vList2"/>
    <dgm:cxn modelId="{DF92CBD9-5CF2-41AD-A457-05E8B590A286}" type="presOf" srcId="{D873E41F-4C00-4B1F-9D24-9F14E83DAF6F}" destId="{595E6964-3771-4D9A-8562-FC06FD9020FD}" srcOrd="0" destOrd="0" presId="urn:microsoft.com/office/officeart/2005/8/layout/vList2"/>
    <dgm:cxn modelId="{1270C5C1-7405-4265-8FA8-20FFD2828A57}" type="presParOf" srcId="{C23110DD-72F6-43E1-ADB9-8BC1FE702AF4}" destId="{975F097D-9E27-40A1-90CD-3B6B2FF1D6D4}" srcOrd="0" destOrd="0" presId="urn:microsoft.com/office/officeart/2005/8/layout/vList2"/>
    <dgm:cxn modelId="{1B8FE536-67F7-4C17-81E7-CEAA0074C360}" type="presParOf" srcId="{C23110DD-72F6-43E1-ADB9-8BC1FE702AF4}" destId="{3AABC3B3-3293-4389-AEF2-895151157006}" srcOrd="1" destOrd="0" presId="urn:microsoft.com/office/officeart/2005/8/layout/vList2"/>
    <dgm:cxn modelId="{5D7EA95A-468D-4FED-B33F-C722CC459CCF}" type="presParOf" srcId="{C23110DD-72F6-43E1-ADB9-8BC1FE702AF4}" destId="{FEDAFBBC-14F2-4BA4-BC11-DFBA03C499B9}" srcOrd="2" destOrd="0" presId="urn:microsoft.com/office/officeart/2005/8/layout/vList2"/>
    <dgm:cxn modelId="{43DC6CC4-2270-442C-9A7C-7F6758F667C7}" type="presParOf" srcId="{C23110DD-72F6-43E1-ADB9-8BC1FE702AF4}" destId="{3B520A34-F1B1-4B2C-BC7E-488D60F67C10}" srcOrd="3" destOrd="0" presId="urn:microsoft.com/office/officeart/2005/8/layout/vList2"/>
    <dgm:cxn modelId="{9924CAAB-1DC1-4FF4-B0EE-8FD68B76D283}" type="presParOf" srcId="{C23110DD-72F6-43E1-ADB9-8BC1FE702AF4}" destId="{595E6964-3771-4D9A-8562-FC06FD9020FD}"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8D992F-DC43-4605-AE35-2619A161317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D4730BF-9C32-4361-B47C-0336111CD78A}">
      <dgm:prSet/>
      <dgm:spPr>
        <a:solidFill>
          <a:srgbClr val="64A538"/>
        </a:solidFill>
      </dgm:spPr>
      <dgm:t>
        <a:bodyPr/>
        <a:lstStyle/>
        <a:p>
          <a:r>
            <a:rPr lang="en-US" dirty="0">
              <a:solidFill>
                <a:schemeClr val="bg1"/>
              </a:solidFill>
            </a:rPr>
            <a:t>It is not uncommon for the disclosure to be delayed</a:t>
          </a:r>
        </a:p>
      </dgm:t>
    </dgm:pt>
    <dgm:pt modelId="{FD656F15-29C9-47C9-8648-D1793F1E68DA}" type="parTrans" cxnId="{2EC0E98F-75A4-4C61-A232-9FA9C50382A2}">
      <dgm:prSet/>
      <dgm:spPr/>
      <dgm:t>
        <a:bodyPr/>
        <a:lstStyle/>
        <a:p>
          <a:endParaRPr lang="en-US"/>
        </a:p>
      </dgm:t>
    </dgm:pt>
    <dgm:pt modelId="{25E8E77A-85B4-4165-AB3C-E04E788E5D90}" type="sibTrans" cxnId="{2EC0E98F-75A4-4C61-A232-9FA9C50382A2}">
      <dgm:prSet/>
      <dgm:spPr/>
      <dgm:t>
        <a:bodyPr/>
        <a:lstStyle/>
        <a:p>
          <a:endParaRPr lang="en-US"/>
        </a:p>
      </dgm:t>
    </dgm:pt>
    <dgm:pt modelId="{63A3365A-8EE9-4F30-9BA9-0A210992E85D}">
      <dgm:prSet custT="1">
        <dgm:style>
          <a:lnRef idx="0">
            <a:scrgbClr r="0" g="0" b="0"/>
          </a:lnRef>
          <a:fillRef idx="0">
            <a:scrgbClr r="0" g="0" b="0"/>
          </a:fillRef>
          <a:effectRef idx="0">
            <a:scrgbClr r="0" g="0" b="0"/>
          </a:effectRef>
          <a:fontRef idx="minor">
            <a:schemeClr val="lt1"/>
          </a:fontRef>
        </dgm:style>
      </dgm:prSet>
      <dgm:spPr>
        <a:solidFill>
          <a:srgbClr val="39BA60"/>
        </a:solidFill>
        <a:ln>
          <a:noFill/>
        </a:ln>
      </dgm:spPr>
      <dgm:t>
        <a:bodyPr/>
        <a:lstStyle/>
        <a:p>
          <a:r>
            <a:rPr lang="en-US" sz="2000" dirty="0"/>
            <a:t>A child may disclose sexual activities to a friend, classmate, teacher, friend’s mother, or other trusted adult. The disclosure may be direct or indirect, e.g. “ I know somebody”; “what would you do if?”; “I heard something about somebody.” </a:t>
          </a:r>
        </a:p>
      </dgm:t>
    </dgm:pt>
    <dgm:pt modelId="{3BACEC3A-35D3-4FA6-A954-61EAB4ED0B30}" type="parTrans" cxnId="{9F14086B-BF1C-437F-A750-06CC46136CB1}">
      <dgm:prSet/>
      <dgm:spPr/>
      <dgm:t>
        <a:bodyPr/>
        <a:lstStyle/>
        <a:p>
          <a:endParaRPr lang="en-US"/>
        </a:p>
      </dgm:t>
    </dgm:pt>
    <dgm:pt modelId="{E22724AD-413E-4384-8322-939BA6C53E69}" type="sibTrans" cxnId="{9F14086B-BF1C-437F-A750-06CC46136CB1}">
      <dgm:prSet/>
      <dgm:spPr/>
      <dgm:t>
        <a:bodyPr/>
        <a:lstStyle/>
        <a:p>
          <a:endParaRPr lang="en-US"/>
        </a:p>
      </dgm:t>
    </dgm:pt>
    <dgm:pt modelId="{689980F8-FDC2-4B09-A6B3-BFF2E720EAE8}" type="pres">
      <dgm:prSet presAssocID="{938D992F-DC43-4605-AE35-2619A161317A}" presName="diagram" presStyleCnt="0">
        <dgm:presLayoutVars>
          <dgm:dir/>
          <dgm:resizeHandles val="exact"/>
        </dgm:presLayoutVars>
      </dgm:prSet>
      <dgm:spPr/>
    </dgm:pt>
    <dgm:pt modelId="{7ED5C732-589D-4D36-929F-AE161CE5D3E1}" type="pres">
      <dgm:prSet presAssocID="{63A3365A-8EE9-4F30-9BA9-0A210992E85D}" presName="node" presStyleLbl="node1" presStyleIdx="0" presStyleCnt="2" custScaleX="142630" custScaleY="125866" custLinFactNeighborY="48403">
        <dgm:presLayoutVars>
          <dgm:bulletEnabled val="1"/>
        </dgm:presLayoutVars>
      </dgm:prSet>
      <dgm:spPr>
        <a:prstGeom prst="roundRect">
          <a:avLst/>
        </a:prstGeom>
      </dgm:spPr>
    </dgm:pt>
    <dgm:pt modelId="{6A670A88-E0B3-4576-81A8-3E5BFE72338B}" type="pres">
      <dgm:prSet presAssocID="{E22724AD-413E-4384-8322-939BA6C53E69}" presName="sibTrans" presStyleCnt="0"/>
      <dgm:spPr/>
    </dgm:pt>
    <dgm:pt modelId="{40F872B1-C1BF-413C-8F33-1E45DC674D50}" type="pres">
      <dgm:prSet presAssocID="{DD4730BF-9C32-4361-B47C-0336111CD78A}" presName="node" presStyleLbl="node1" presStyleIdx="1" presStyleCnt="2" custScaleX="160476" custLinFactNeighborY="35843">
        <dgm:presLayoutVars>
          <dgm:bulletEnabled val="1"/>
        </dgm:presLayoutVars>
      </dgm:prSet>
      <dgm:spPr>
        <a:prstGeom prst="roundRect">
          <a:avLst/>
        </a:prstGeom>
      </dgm:spPr>
    </dgm:pt>
  </dgm:ptLst>
  <dgm:cxnLst>
    <dgm:cxn modelId="{9F14086B-BF1C-437F-A750-06CC46136CB1}" srcId="{938D992F-DC43-4605-AE35-2619A161317A}" destId="{63A3365A-8EE9-4F30-9BA9-0A210992E85D}" srcOrd="0" destOrd="0" parTransId="{3BACEC3A-35D3-4FA6-A954-61EAB4ED0B30}" sibTransId="{E22724AD-413E-4384-8322-939BA6C53E69}"/>
    <dgm:cxn modelId="{2EC0E98F-75A4-4C61-A232-9FA9C50382A2}" srcId="{938D992F-DC43-4605-AE35-2619A161317A}" destId="{DD4730BF-9C32-4361-B47C-0336111CD78A}" srcOrd="1" destOrd="0" parTransId="{FD656F15-29C9-47C9-8648-D1793F1E68DA}" sibTransId="{25E8E77A-85B4-4165-AB3C-E04E788E5D90}"/>
    <dgm:cxn modelId="{B3AFD1B6-F77F-41C5-B469-A0DB7ED519B4}" type="presOf" srcId="{63A3365A-8EE9-4F30-9BA9-0A210992E85D}" destId="{7ED5C732-589D-4D36-929F-AE161CE5D3E1}" srcOrd="0" destOrd="0" presId="urn:microsoft.com/office/officeart/2005/8/layout/default"/>
    <dgm:cxn modelId="{EDB4BFBE-9BF8-4B98-88DF-D83BC61C2AB6}" type="presOf" srcId="{938D992F-DC43-4605-AE35-2619A161317A}" destId="{689980F8-FDC2-4B09-A6B3-BFF2E720EAE8}" srcOrd="0" destOrd="0" presId="urn:microsoft.com/office/officeart/2005/8/layout/default"/>
    <dgm:cxn modelId="{9119CECB-D2E9-4E8F-B073-FFE7DB42CB21}" type="presOf" srcId="{DD4730BF-9C32-4361-B47C-0336111CD78A}" destId="{40F872B1-C1BF-413C-8F33-1E45DC674D50}" srcOrd="0" destOrd="0" presId="urn:microsoft.com/office/officeart/2005/8/layout/default"/>
    <dgm:cxn modelId="{BE980B71-F39F-4E98-8C0B-76EC133CE94A}" type="presParOf" srcId="{689980F8-FDC2-4B09-A6B3-BFF2E720EAE8}" destId="{7ED5C732-589D-4D36-929F-AE161CE5D3E1}" srcOrd="0" destOrd="0" presId="urn:microsoft.com/office/officeart/2005/8/layout/default"/>
    <dgm:cxn modelId="{4B0340C9-DA21-4801-ABF9-BD0CA7B33043}" type="presParOf" srcId="{689980F8-FDC2-4B09-A6B3-BFF2E720EAE8}" destId="{6A670A88-E0B3-4576-81A8-3E5BFE72338B}" srcOrd="1" destOrd="0" presId="urn:microsoft.com/office/officeart/2005/8/layout/default"/>
    <dgm:cxn modelId="{365555EA-1E31-4C1F-9812-DB270E4B40A2}" type="presParOf" srcId="{689980F8-FDC2-4B09-A6B3-BFF2E720EAE8}" destId="{40F872B1-C1BF-413C-8F33-1E45DC674D50}"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1ADABD-EC92-418F-BA6B-3F82C047079C}"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81F38EFA-D548-4833-9C9C-0F267B964006}">
      <dgm:prSet/>
      <dgm:spPr/>
      <dgm:t>
        <a:bodyPr/>
        <a:lstStyle/>
        <a:p>
          <a:r>
            <a:rPr lang="en-US" dirty="0"/>
            <a:t>Withdrawal, crying without provocation, sudden personality and behavior changes</a:t>
          </a:r>
        </a:p>
      </dgm:t>
    </dgm:pt>
    <dgm:pt modelId="{EB9D0D62-998D-4E0D-800B-D560EABA610B}" type="parTrans" cxnId="{D7C2038A-FB78-4450-BEAF-923D11C5DF7F}">
      <dgm:prSet/>
      <dgm:spPr/>
      <dgm:t>
        <a:bodyPr/>
        <a:lstStyle/>
        <a:p>
          <a:endParaRPr lang="en-US"/>
        </a:p>
      </dgm:t>
    </dgm:pt>
    <dgm:pt modelId="{3FFAE0B3-447D-4C00-9FCB-1229C26B5D6E}" type="sibTrans" cxnId="{D7C2038A-FB78-4450-BEAF-923D11C5DF7F}">
      <dgm:prSet/>
      <dgm:spPr/>
      <dgm:t>
        <a:bodyPr/>
        <a:lstStyle/>
        <a:p>
          <a:endParaRPr lang="en-US"/>
        </a:p>
      </dgm:t>
    </dgm:pt>
    <dgm:pt modelId="{1EA62F8B-EC31-4A06-82FF-7F6E47644D35}">
      <dgm:prSet/>
      <dgm:spPr/>
      <dgm:t>
        <a:bodyPr/>
        <a:lstStyle/>
        <a:p>
          <a:r>
            <a:rPr lang="en-US" dirty="0"/>
            <a:t>Poor hygiene or excessive bathing</a:t>
          </a:r>
        </a:p>
      </dgm:t>
    </dgm:pt>
    <dgm:pt modelId="{033C28C2-D30A-4D6E-9E71-044B2EF937C4}" type="parTrans" cxnId="{4C5A3563-6D14-42E8-B84D-1EB217106624}">
      <dgm:prSet/>
      <dgm:spPr/>
      <dgm:t>
        <a:bodyPr/>
        <a:lstStyle/>
        <a:p>
          <a:endParaRPr lang="en-US"/>
        </a:p>
      </dgm:t>
    </dgm:pt>
    <dgm:pt modelId="{02886B91-4097-4871-9BB6-192718B42330}" type="sibTrans" cxnId="{4C5A3563-6D14-42E8-B84D-1EB217106624}">
      <dgm:prSet/>
      <dgm:spPr/>
      <dgm:t>
        <a:bodyPr/>
        <a:lstStyle/>
        <a:p>
          <a:endParaRPr lang="en-US"/>
        </a:p>
      </dgm:t>
    </dgm:pt>
    <dgm:pt modelId="{B773BC68-143D-4E04-9703-FD4942FDD0C6}">
      <dgm:prSet/>
      <dgm:spPr/>
      <dgm:t>
        <a:bodyPr/>
        <a:lstStyle/>
        <a:p>
          <a:r>
            <a:rPr lang="en-US" dirty="0"/>
            <a:t>Poor peer relations and social skills, inability to make friends, acting out sexually</a:t>
          </a:r>
        </a:p>
      </dgm:t>
    </dgm:pt>
    <dgm:pt modelId="{1F199EDE-E571-46D3-9D8B-210F4381B50B}" type="parTrans" cxnId="{1392B236-7F22-446D-9243-48B3F4192DF8}">
      <dgm:prSet/>
      <dgm:spPr/>
      <dgm:t>
        <a:bodyPr/>
        <a:lstStyle/>
        <a:p>
          <a:endParaRPr lang="en-US"/>
        </a:p>
      </dgm:t>
    </dgm:pt>
    <dgm:pt modelId="{C8BC4BB5-FCC2-4F16-B2AB-CDA413DE3D08}" type="sibTrans" cxnId="{1392B236-7F22-446D-9243-48B3F4192DF8}">
      <dgm:prSet/>
      <dgm:spPr/>
      <dgm:t>
        <a:bodyPr/>
        <a:lstStyle/>
        <a:p>
          <a:endParaRPr lang="en-US"/>
        </a:p>
      </dgm:t>
    </dgm:pt>
    <dgm:pt modelId="{5D522C3B-7E19-4CC2-B026-67909A2AC1D2}">
      <dgm:prSet/>
      <dgm:spPr/>
      <dgm:t>
        <a:bodyPr/>
        <a:lstStyle/>
        <a:p>
          <a:r>
            <a:rPr lang="en-US" dirty="0"/>
            <a:t>Acting out, runaway, aggressive or delinquent behavior, suicide attempt or other self-destructive behavior</a:t>
          </a:r>
        </a:p>
      </dgm:t>
    </dgm:pt>
    <dgm:pt modelId="{8616A7A5-99FC-4440-A4EE-8F987ECA08DD}" type="parTrans" cxnId="{40F92970-89FF-460E-A8A4-B50899D057E8}">
      <dgm:prSet/>
      <dgm:spPr/>
      <dgm:t>
        <a:bodyPr/>
        <a:lstStyle/>
        <a:p>
          <a:endParaRPr lang="en-US"/>
        </a:p>
      </dgm:t>
    </dgm:pt>
    <dgm:pt modelId="{082D57BF-4D1C-4384-86F0-42057BAEF2B0}" type="sibTrans" cxnId="{40F92970-89FF-460E-A8A4-B50899D057E8}">
      <dgm:prSet/>
      <dgm:spPr/>
      <dgm:t>
        <a:bodyPr/>
        <a:lstStyle/>
        <a:p>
          <a:endParaRPr lang="en-US"/>
        </a:p>
      </dgm:t>
    </dgm:pt>
    <dgm:pt modelId="{EF1ADA5A-E3EA-483B-82E4-2972E4D2D09E}">
      <dgm:prSet/>
      <dgm:spPr/>
      <dgm:t>
        <a:bodyPr/>
        <a:lstStyle/>
        <a:p>
          <a:r>
            <a:rPr lang="en-US" dirty="0"/>
            <a:t>Alcohol or drug abuse</a:t>
          </a:r>
        </a:p>
      </dgm:t>
    </dgm:pt>
    <dgm:pt modelId="{9137310D-8A35-4F0C-9D0E-0EB13F867623}" type="parTrans" cxnId="{A17BCE0C-5147-4234-8013-20C2E634F5FD}">
      <dgm:prSet/>
      <dgm:spPr/>
      <dgm:t>
        <a:bodyPr/>
        <a:lstStyle/>
        <a:p>
          <a:endParaRPr lang="en-US"/>
        </a:p>
      </dgm:t>
    </dgm:pt>
    <dgm:pt modelId="{0030A14A-0A8F-4F34-9804-0544785A35C9}" type="sibTrans" cxnId="{A17BCE0C-5147-4234-8013-20C2E634F5FD}">
      <dgm:prSet/>
      <dgm:spPr/>
      <dgm:t>
        <a:bodyPr/>
        <a:lstStyle/>
        <a:p>
          <a:endParaRPr lang="en-US"/>
        </a:p>
      </dgm:t>
    </dgm:pt>
    <dgm:pt modelId="{8034DE48-8F5B-457E-849F-1244190C9566}">
      <dgm:prSet/>
      <dgm:spPr/>
      <dgm:t>
        <a:bodyPr/>
        <a:lstStyle/>
        <a:p>
          <a:r>
            <a:rPr lang="en-US" dirty="0"/>
            <a:t>School problems, frequent absences, sudden drop in school performance</a:t>
          </a:r>
        </a:p>
      </dgm:t>
    </dgm:pt>
    <dgm:pt modelId="{2740A231-CB98-4732-ADCE-4B8E9B5AD646}" type="parTrans" cxnId="{8788067E-C136-42FC-9A4F-484C6DD7C2F5}">
      <dgm:prSet/>
      <dgm:spPr/>
      <dgm:t>
        <a:bodyPr/>
        <a:lstStyle/>
        <a:p>
          <a:endParaRPr lang="en-US"/>
        </a:p>
      </dgm:t>
    </dgm:pt>
    <dgm:pt modelId="{FB8270E9-B35B-4B0A-B6A1-E971D371031A}" type="sibTrans" cxnId="{8788067E-C136-42FC-9A4F-484C6DD7C2F5}">
      <dgm:prSet/>
      <dgm:spPr/>
      <dgm:t>
        <a:bodyPr/>
        <a:lstStyle/>
        <a:p>
          <a:endParaRPr lang="en-US"/>
        </a:p>
      </dgm:t>
    </dgm:pt>
    <dgm:pt modelId="{3C697096-ECE1-4441-BE41-70427FF83BEF}">
      <dgm:prSet/>
      <dgm:spPr/>
      <dgm:t>
        <a:bodyPr/>
        <a:lstStyle/>
        <a:p>
          <a:r>
            <a:rPr lang="en-US" dirty="0"/>
            <a:t>Refusal to dress for physical education</a:t>
          </a:r>
        </a:p>
      </dgm:t>
    </dgm:pt>
    <dgm:pt modelId="{1A1C197E-BD21-44E5-9BEF-0CBA71F84C7C}" type="parTrans" cxnId="{87C134F6-A2C2-431E-8DC2-9765CDCC7532}">
      <dgm:prSet/>
      <dgm:spPr/>
      <dgm:t>
        <a:bodyPr/>
        <a:lstStyle/>
        <a:p>
          <a:endParaRPr lang="en-US"/>
        </a:p>
      </dgm:t>
    </dgm:pt>
    <dgm:pt modelId="{6B7DBA59-A738-4BF5-A6D2-19557F8F94D5}" type="sibTrans" cxnId="{87C134F6-A2C2-431E-8DC2-9765CDCC7532}">
      <dgm:prSet/>
      <dgm:spPr/>
      <dgm:t>
        <a:bodyPr/>
        <a:lstStyle/>
        <a:p>
          <a:endParaRPr lang="en-US"/>
        </a:p>
      </dgm:t>
    </dgm:pt>
    <dgm:pt modelId="{62BA63FF-6643-4346-9336-07B095D9EF0B}">
      <dgm:prSet/>
      <dgm:spPr/>
      <dgm:t>
        <a:bodyPr/>
        <a:lstStyle/>
        <a:p>
          <a:r>
            <a:rPr lang="en-US" dirty="0"/>
            <a:t>Fearful of home life, ex. arrives at school early or stays late</a:t>
          </a:r>
        </a:p>
      </dgm:t>
    </dgm:pt>
    <dgm:pt modelId="{9B67D492-EE64-4921-8DBF-823D0316C676}" type="parTrans" cxnId="{372FDC54-59DC-4265-8F6C-B33ABC367402}">
      <dgm:prSet/>
      <dgm:spPr/>
      <dgm:t>
        <a:bodyPr/>
        <a:lstStyle/>
        <a:p>
          <a:endParaRPr lang="en-US"/>
        </a:p>
      </dgm:t>
    </dgm:pt>
    <dgm:pt modelId="{6749FE25-12B4-4782-9FB6-9854DE0D2C29}" type="sibTrans" cxnId="{372FDC54-59DC-4265-8F6C-B33ABC367402}">
      <dgm:prSet/>
      <dgm:spPr/>
      <dgm:t>
        <a:bodyPr/>
        <a:lstStyle/>
        <a:p>
          <a:endParaRPr lang="en-US"/>
        </a:p>
      </dgm:t>
    </dgm:pt>
    <dgm:pt modelId="{C7AB48B6-778E-487D-A5C5-32F52155C67B}" type="pres">
      <dgm:prSet presAssocID="{521ADABD-EC92-418F-BA6B-3F82C047079C}" presName="diagram" presStyleCnt="0">
        <dgm:presLayoutVars>
          <dgm:dir/>
          <dgm:resizeHandles val="exact"/>
        </dgm:presLayoutVars>
      </dgm:prSet>
      <dgm:spPr/>
    </dgm:pt>
    <dgm:pt modelId="{67DA0899-3028-4C1C-9EC0-A26F8E500D3A}" type="pres">
      <dgm:prSet presAssocID="{81F38EFA-D548-4833-9C9C-0F267B964006}" presName="node" presStyleLbl="node1" presStyleIdx="0" presStyleCnt="8">
        <dgm:presLayoutVars>
          <dgm:bulletEnabled val="1"/>
        </dgm:presLayoutVars>
      </dgm:prSet>
      <dgm:spPr/>
    </dgm:pt>
    <dgm:pt modelId="{ACE74C9C-FC7F-4C5E-8272-C94E69F472FB}" type="pres">
      <dgm:prSet presAssocID="{3FFAE0B3-447D-4C00-9FCB-1229C26B5D6E}" presName="sibTrans" presStyleCnt="0"/>
      <dgm:spPr/>
    </dgm:pt>
    <dgm:pt modelId="{8F50357C-C39C-4C21-A71A-8FF6A481A58A}" type="pres">
      <dgm:prSet presAssocID="{1EA62F8B-EC31-4A06-82FF-7F6E47644D35}" presName="node" presStyleLbl="node1" presStyleIdx="1" presStyleCnt="8">
        <dgm:presLayoutVars>
          <dgm:bulletEnabled val="1"/>
        </dgm:presLayoutVars>
      </dgm:prSet>
      <dgm:spPr/>
    </dgm:pt>
    <dgm:pt modelId="{5955AE1F-E8B9-4856-BD5F-5F94C9AB683F}" type="pres">
      <dgm:prSet presAssocID="{02886B91-4097-4871-9BB6-192718B42330}" presName="sibTrans" presStyleCnt="0"/>
      <dgm:spPr/>
    </dgm:pt>
    <dgm:pt modelId="{EC1B42EA-B1BA-4CF3-9541-84EFB3566868}" type="pres">
      <dgm:prSet presAssocID="{B773BC68-143D-4E04-9703-FD4942FDD0C6}" presName="node" presStyleLbl="node1" presStyleIdx="2" presStyleCnt="8">
        <dgm:presLayoutVars>
          <dgm:bulletEnabled val="1"/>
        </dgm:presLayoutVars>
      </dgm:prSet>
      <dgm:spPr/>
    </dgm:pt>
    <dgm:pt modelId="{D7E32BCF-9752-48DC-93ED-B6B3B49CB2B1}" type="pres">
      <dgm:prSet presAssocID="{C8BC4BB5-FCC2-4F16-B2AB-CDA413DE3D08}" presName="sibTrans" presStyleCnt="0"/>
      <dgm:spPr/>
    </dgm:pt>
    <dgm:pt modelId="{325B52F8-270A-48AD-828D-A28994B0DB21}" type="pres">
      <dgm:prSet presAssocID="{5D522C3B-7E19-4CC2-B026-67909A2AC1D2}" presName="node" presStyleLbl="node1" presStyleIdx="3" presStyleCnt="8">
        <dgm:presLayoutVars>
          <dgm:bulletEnabled val="1"/>
        </dgm:presLayoutVars>
      </dgm:prSet>
      <dgm:spPr/>
    </dgm:pt>
    <dgm:pt modelId="{66984539-8759-4A4B-B866-D2438D4E3B04}" type="pres">
      <dgm:prSet presAssocID="{082D57BF-4D1C-4384-86F0-42057BAEF2B0}" presName="sibTrans" presStyleCnt="0"/>
      <dgm:spPr/>
    </dgm:pt>
    <dgm:pt modelId="{1E04ED80-271D-413F-B82B-52D44D1E56F7}" type="pres">
      <dgm:prSet presAssocID="{EF1ADA5A-E3EA-483B-82E4-2972E4D2D09E}" presName="node" presStyleLbl="node1" presStyleIdx="4" presStyleCnt="8">
        <dgm:presLayoutVars>
          <dgm:bulletEnabled val="1"/>
        </dgm:presLayoutVars>
      </dgm:prSet>
      <dgm:spPr/>
    </dgm:pt>
    <dgm:pt modelId="{F93337D5-6CC6-423D-9A58-0A810B8A50A4}" type="pres">
      <dgm:prSet presAssocID="{0030A14A-0A8F-4F34-9804-0544785A35C9}" presName="sibTrans" presStyleCnt="0"/>
      <dgm:spPr/>
    </dgm:pt>
    <dgm:pt modelId="{CD00B533-E346-4FA0-A5F0-EB14B18F43B4}" type="pres">
      <dgm:prSet presAssocID="{8034DE48-8F5B-457E-849F-1244190C9566}" presName="node" presStyleLbl="node1" presStyleIdx="5" presStyleCnt="8">
        <dgm:presLayoutVars>
          <dgm:bulletEnabled val="1"/>
        </dgm:presLayoutVars>
      </dgm:prSet>
      <dgm:spPr/>
    </dgm:pt>
    <dgm:pt modelId="{3071D5EF-A3A9-45A8-B55E-3A0A9388B9A1}" type="pres">
      <dgm:prSet presAssocID="{FB8270E9-B35B-4B0A-B6A1-E971D371031A}" presName="sibTrans" presStyleCnt="0"/>
      <dgm:spPr/>
    </dgm:pt>
    <dgm:pt modelId="{2E99790C-99B7-4A76-BECB-9381731ACC98}" type="pres">
      <dgm:prSet presAssocID="{3C697096-ECE1-4441-BE41-70427FF83BEF}" presName="node" presStyleLbl="node1" presStyleIdx="6" presStyleCnt="8">
        <dgm:presLayoutVars>
          <dgm:bulletEnabled val="1"/>
        </dgm:presLayoutVars>
      </dgm:prSet>
      <dgm:spPr/>
    </dgm:pt>
    <dgm:pt modelId="{DDF895B3-E772-41CA-AC22-3DEB1C1F7191}" type="pres">
      <dgm:prSet presAssocID="{6B7DBA59-A738-4BF5-A6D2-19557F8F94D5}" presName="sibTrans" presStyleCnt="0"/>
      <dgm:spPr/>
    </dgm:pt>
    <dgm:pt modelId="{CA3A7416-0402-4CF2-B406-732737C396C3}" type="pres">
      <dgm:prSet presAssocID="{62BA63FF-6643-4346-9336-07B095D9EF0B}" presName="node" presStyleLbl="node1" presStyleIdx="7" presStyleCnt="8">
        <dgm:presLayoutVars>
          <dgm:bulletEnabled val="1"/>
        </dgm:presLayoutVars>
      </dgm:prSet>
      <dgm:spPr/>
    </dgm:pt>
  </dgm:ptLst>
  <dgm:cxnLst>
    <dgm:cxn modelId="{AA6D4604-D26E-4215-B778-9A36E1E7341E}" type="presOf" srcId="{521ADABD-EC92-418F-BA6B-3F82C047079C}" destId="{C7AB48B6-778E-487D-A5C5-32F52155C67B}" srcOrd="0" destOrd="0" presId="urn:microsoft.com/office/officeart/2005/8/layout/default"/>
    <dgm:cxn modelId="{A17BCE0C-5147-4234-8013-20C2E634F5FD}" srcId="{521ADABD-EC92-418F-BA6B-3F82C047079C}" destId="{EF1ADA5A-E3EA-483B-82E4-2972E4D2D09E}" srcOrd="4" destOrd="0" parTransId="{9137310D-8A35-4F0C-9D0E-0EB13F867623}" sibTransId="{0030A14A-0A8F-4F34-9804-0544785A35C9}"/>
    <dgm:cxn modelId="{2472F032-3ACF-4900-B679-192B27EE56A2}" type="presOf" srcId="{62BA63FF-6643-4346-9336-07B095D9EF0B}" destId="{CA3A7416-0402-4CF2-B406-732737C396C3}" srcOrd="0" destOrd="0" presId="urn:microsoft.com/office/officeart/2005/8/layout/default"/>
    <dgm:cxn modelId="{1392B236-7F22-446D-9243-48B3F4192DF8}" srcId="{521ADABD-EC92-418F-BA6B-3F82C047079C}" destId="{B773BC68-143D-4E04-9703-FD4942FDD0C6}" srcOrd="2" destOrd="0" parTransId="{1F199EDE-E571-46D3-9D8B-210F4381B50B}" sibTransId="{C8BC4BB5-FCC2-4F16-B2AB-CDA413DE3D08}"/>
    <dgm:cxn modelId="{4C5A3563-6D14-42E8-B84D-1EB217106624}" srcId="{521ADABD-EC92-418F-BA6B-3F82C047079C}" destId="{1EA62F8B-EC31-4A06-82FF-7F6E47644D35}" srcOrd="1" destOrd="0" parTransId="{033C28C2-D30A-4D6E-9E71-044B2EF937C4}" sibTransId="{02886B91-4097-4871-9BB6-192718B42330}"/>
    <dgm:cxn modelId="{9A7AB047-97B3-42F9-A6D2-5B482010CC90}" type="presOf" srcId="{EF1ADA5A-E3EA-483B-82E4-2972E4D2D09E}" destId="{1E04ED80-271D-413F-B82B-52D44D1E56F7}" srcOrd="0" destOrd="0" presId="urn:microsoft.com/office/officeart/2005/8/layout/default"/>
    <dgm:cxn modelId="{40F92970-89FF-460E-A8A4-B50899D057E8}" srcId="{521ADABD-EC92-418F-BA6B-3F82C047079C}" destId="{5D522C3B-7E19-4CC2-B026-67909A2AC1D2}" srcOrd="3" destOrd="0" parTransId="{8616A7A5-99FC-4440-A4EE-8F987ECA08DD}" sibTransId="{082D57BF-4D1C-4384-86F0-42057BAEF2B0}"/>
    <dgm:cxn modelId="{61D97474-9A93-40AD-8B36-D8A49ABBA8BB}" type="presOf" srcId="{1EA62F8B-EC31-4A06-82FF-7F6E47644D35}" destId="{8F50357C-C39C-4C21-A71A-8FF6A481A58A}" srcOrd="0" destOrd="0" presId="urn:microsoft.com/office/officeart/2005/8/layout/default"/>
    <dgm:cxn modelId="{372FDC54-59DC-4265-8F6C-B33ABC367402}" srcId="{521ADABD-EC92-418F-BA6B-3F82C047079C}" destId="{62BA63FF-6643-4346-9336-07B095D9EF0B}" srcOrd="7" destOrd="0" parTransId="{9B67D492-EE64-4921-8DBF-823D0316C676}" sibTransId="{6749FE25-12B4-4782-9FB6-9854DE0D2C29}"/>
    <dgm:cxn modelId="{733C3979-162D-48BB-AD78-78D64D5A9B6C}" type="presOf" srcId="{5D522C3B-7E19-4CC2-B026-67909A2AC1D2}" destId="{325B52F8-270A-48AD-828D-A28994B0DB21}" srcOrd="0" destOrd="0" presId="urn:microsoft.com/office/officeart/2005/8/layout/default"/>
    <dgm:cxn modelId="{ABAC2E7D-FAFD-4C0A-AA10-3FAB42DD4446}" type="presOf" srcId="{3C697096-ECE1-4441-BE41-70427FF83BEF}" destId="{2E99790C-99B7-4A76-BECB-9381731ACC98}" srcOrd="0" destOrd="0" presId="urn:microsoft.com/office/officeart/2005/8/layout/default"/>
    <dgm:cxn modelId="{8788067E-C136-42FC-9A4F-484C6DD7C2F5}" srcId="{521ADABD-EC92-418F-BA6B-3F82C047079C}" destId="{8034DE48-8F5B-457E-849F-1244190C9566}" srcOrd="5" destOrd="0" parTransId="{2740A231-CB98-4732-ADCE-4B8E9B5AD646}" sibTransId="{FB8270E9-B35B-4B0A-B6A1-E971D371031A}"/>
    <dgm:cxn modelId="{D7C2038A-FB78-4450-BEAF-923D11C5DF7F}" srcId="{521ADABD-EC92-418F-BA6B-3F82C047079C}" destId="{81F38EFA-D548-4833-9C9C-0F267B964006}" srcOrd="0" destOrd="0" parTransId="{EB9D0D62-998D-4E0D-800B-D560EABA610B}" sibTransId="{3FFAE0B3-447D-4C00-9FCB-1229C26B5D6E}"/>
    <dgm:cxn modelId="{C7D453C5-6B86-46B4-BA59-AE0D68842EF2}" type="presOf" srcId="{B773BC68-143D-4E04-9703-FD4942FDD0C6}" destId="{EC1B42EA-B1BA-4CF3-9541-84EFB3566868}" srcOrd="0" destOrd="0" presId="urn:microsoft.com/office/officeart/2005/8/layout/default"/>
    <dgm:cxn modelId="{AFF245E4-60B9-4184-8559-129042E29949}" type="presOf" srcId="{8034DE48-8F5B-457E-849F-1244190C9566}" destId="{CD00B533-E346-4FA0-A5F0-EB14B18F43B4}" srcOrd="0" destOrd="0" presId="urn:microsoft.com/office/officeart/2005/8/layout/default"/>
    <dgm:cxn modelId="{CF74B7EB-93C1-4E35-932B-012B018413C9}" type="presOf" srcId="{81F38EFA-D548-4833-9C9C-0F267B964006}" destId="{67DA0899-3028-4C1C-9EC0-A26F8E500D3A}" srcOrd="0" destOrd="0" presId="urn:microsoft.com/office/officeart/2005/8/layout/default"/>
    <dgm:cxn modelId="{87C134F6-A2C2-431E-8DC2-9765CDCC7532}" srcId="{521ADABD-EC92-418F-BA6B-3F82C047079C}" destId="{3C697096-ECE1-4441-BE41-70427FF83BEF}" srcOrd="6" destOrd="0" parTransId="{1A1C197E-BD21-44E5-9BEF-0CBA71F84C7C}" sibTransId="{6B7DBA59-A738-4BF5-A6D2-19557F8F94D5}"/>
    <dgm:cxn modelId="{35FABF16-C40E-4D8D-BB91-5940E4875FF6}" type="presParOf" srcId="{C7AB48B6-778E-487D-A5C5-32F52155C67B}" destId="{67DA0899-3028-4C1C-9EC0-A26F8E500D3A}" srcOrd="0" destOrd="0" presId="urn:microsoft.com/office/officeart/2005/8/layout/default"/>
    <dgm:cxn modelId="{C5D426A0-AF4A-4ACB-9CAD-A6FF1F6B619D}" type="presParOf" srcId="{C7AB48B6-778E-487D-A5C5-32F52155C67B}" destId="{ACE74C9C-FC7F-4C5E-8272-C94E69F472FB}" srcOrd="1" destOrd="0" presId="urn:microsoft.com/office/officeart/2005/8/layout/default"/>
    <dgm:cxn modelId="{168F273A-0AFA-4DE3-AD8E-53C9D29061AA}" type="presParOf" srcId="{C7AB48B6-778E-487D-A5C5-32F52155C67B}" destId="{8F50357C-C39C-4C21-A71A-8FF6A481A58A}" srcOrd="2" destOrd="0" presId="urn:microsoft.com/office/officeart/2005/8/layout/default"/>
    <dgm:cxn modelId="{D48C9CFA-29BC-4EB6-8914-AF361718D618}" type="presParOf" srcId="{C7AB48B6-778E-487D-A5C5-32F52155C67B}" destId="{5955AE1F-E8B9-4856-BD5F-5F94C9AB683F}" srcOrd="3" destOrd="0" presId="urn:microsoft.com/office/officeart/2005/8/layout/default"/>
    <dgm:cxn modelId="{5263B4A8-6838-4F96-B774-D81A031F6D6F}" type="presParOf" srcId="{C7AB48B6-778E-487D-A5C5-32F52155C67B}" destId="{EC1B42EA-B1BA-4CF3-9541-84EFB3566868}" srcOrd="4" destOrd="0" presId="urn:microsoft.com/office/officeart/2005/8/layout/default"/>
    <dgm:cxn modelId="{1755ACC8-9A6F-4D2F-BF99-B80F54539344}" type="presParOf" srcId="{C7AB48B6-778E-487D-A5C5-32F52155C67B}" destId="{D7E32BCF-9752-48DC-93ED-B6B3B49CB2B1}" srcOrd="5" destOrd="0" presId="urn:microsoft.com/office/officeart/2005/8/layout/default"/>
    <dgm:cxn modelId="{D2D72272-ED73-4B2F-9EA9-E540B783740B}" type="presParOf" srcId="{C7AB48B6-778E-487D-A5C5-32F52155C67B}" destId="{325B52F8-270A-48AD-828D-A28994B0DB21}" srcOrd="6" destOrd="0" presId="urn:microsoft.com/office/officeart/2005/8/layout/default"/>
    <dgm:cxn modelId="{9F71AF1C-AE15-4013-95FC-E22ED9C23FF5}" type="presParOf" srcId="{C7AB48B6-778E-487D-A5C5-32F52155C67B}" destId="{66984539-8759-4A4B-B866-D2438D4E3B04}" srcOrd="7" destOrd="0" presId="urn:microsoft.com/office/officeart/2005/8/layout/default"/>
    <dgm:cxn modelId="{79F0F907-EDBA-4243-89B2-462ADD3B32F8}" type="presParOf" srcId="{C7AB48B6-778E-487D-A5C5-32F52155C67B}" destId="{1E04ED80-271D-413F-B82B-52D44D1E56F7}" srcOrd="8" destOrd="0" presId="urn:microsoft.com/office/officeart/2005/8/layout/default"/>
    <dgm:cxn modelId="{9964B101-A49C-413F-95C4-EB661414DC8C}" type="presParOf" srcId="{C7AB48B6-778E-487D-A5C5-32F52155C67B}" destId="{F93337D5-6CC6-423D-9A58-0A810B8A50A4}" srcOrd="9" destOrd="0" presId="urn:microsoft.com/office/officeart/2005/8/layout/default"/>
    <dgm:cxn modelId="{C5887FA4-1155-479D-8833-5DECCD9A9BF5}" type="presParOf" srcId="{C7AB48B6-778E-487D-A5C5-32F52155C67B}" destId="{CD00B533-E346-4FA0-A5F0-EB14B18F43B4}" srcOrd="10" destOrd="0" presId="urn:microsoft.com/office/officeart/2005/8/layout/default"/>
    <dgm:cxn modelId="{193ED3BF-0560-4651-84F2-4295DD312B75}" type="presParOf" srcId="{C7AB48B6-778E-487D-A5C5-32F52155C67B}" destId="{3071D5EF-A3A9-45A8-B55E-3A0A9388B9A1}" srcOrd="11" destOrd="0" presId="urn:microsoft.com/office/officeart/2005/8/layout/default"/>
    <dgm:cxn modelId="{277CD542-5748-4BE2-99A7-F8E27A5F1022}" type="presParOf" srcId="{C7AB48B6-778E-487D-A5C5-32F52155C67B}" destId="{2E99790C-99B7-4A76-BECB-9381731ACC98}" srcOrd="12" destOrd="0" presId="urn:microsoft.com/office/officeart/2005/8/layout/default"/>
    <dgm:cxn modelId="{365F4BF3-594B-4BC7-BFAC-4D6E440DD079}" type="presParOf" srcId="{C7AB48B6-778E-487D-A5C5-32F52155C67B}" destId="{DDF895B3-E772-41CA-AC22-3DEB1C1F7191}" srcOrd="13" destOrd="0" presId="urn:microsoft.com/office/officeart/2005/8/layout/default"/>
    <dgm:cxn modelId="{567DFE4E-C01A-4719-8641-BA669D392F6C}" type="presParOf" srcId="{C7AB48B6-778E-487D-A5C5-32F52155C67B}" destId="{CA3A7416-0402-4CF2-B406-732737C396C3}"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EAF0A9-599D-4EE4-9291-769538E60D70}"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E777FE7A-88E9-4225-933B-9C38F2A6C787}">
      <dgm:prSet/>
      <dgm:spPr/>
      <dgm:t>
        <a:bodyPr/>
        <a:lstStyle/>
        <a:p>
          <a:r>
            <a:rPr lang="en-US" dirty="0">
              <a:solidFill>
                <a:schemeClr val="tx1"/>
              </a:solidFill>
            </a:rPr>
            <a:t>Officers need to understand the dynamics of a pedophile. </a:t>
          </a:r>
          <a:r>
            <a:rPr lang="en-US" i="1" u="sng" dirty="0">
              <a:solidFill>
                <a:schemeClr val="tx1"/>
              </a:solidFill>
            </a:rPr>
            <a:t>Not all offenders in child sexual abuse cases are pedophiles</a:t>
          </a:r>
          <a:r>
            <a:rPr lang="en-US" dirty="0">
              <a:solidFill>
                <a:schemeClr val="tx1"/>
              </a:solidFill>
            </a:rPr>
            <a:t>. </a:t>
          </a:r>
        </a:p>
      </dgm:t>
    </dgm:pt>
    <dgm:pt modelId="{BAF11E48-18F0-482C-B640-CAB34C9337E2}" type="parTrans" cxnId="{5A877DFE-7DBA-4E25-B108-28520C2A51DC}">
      <dgm:prSet/>
      <dgm:spPr/>
      <dgm:t>
        <a:bodyPr/>
        <a:lstStyle/>
        <a:p>
          <a:endParaRPr lang="en-US"/>
        </a:p>
      </dgm:t>
    </dgm:pt>
    <dgm:pt modelId="{920BFB7A-2886-4B56-B513-3B1BF56AA632}" type="sibTrans" cxnId="{5A877DFE-7DBA-4E25-B108-28520C2A51DC}">
      <dgm:prSet/>
      <dgm:spPr/>
      <dgm:t>
        <a:bodyPr/>
        <a:lstStyle/>
        <a:p>
          <a:endParaRPr lang="en-US"/>
        </a:p>
      </dgm:t>
    </dgm:pt>
    <dgm:pt modelId="{4EB115B0-5181-48FF-9951-DF7A0B6127AD}">
      <dgm:prSet/>
      <dgm:spPr/>
      <dgm:t>
        <a:bodyPr/>
        <a:lstStyle/>
        <a:p>
          <a:endParaRPr lang="en-US" dirty="0">
            <a:solidFill>
              <a:schemeClr val="tx1"/>
            </a:solidFill>
          </a:endParaRPr>
        </a:p>
      </dgm:t>
    </dgm:pt>
    <dgm:pt modelId="{9AA16F92-ACB6-40BA-8460-9AAB6AD9926B}" type="parTrans" cxnId="{4B8B9F75-E4EB-4CFA-A690-FB7539E868EE}">
      <dgm:prSet/>
      <dgm:spPr/>
      <dgm:t>
        <a:bodyPr/>
        <a:lstStyle/>
        <a:p>
          <a:endParaRPr lang="en-US"/>
        </a:p>
      </dgm:t>
    </dgm:pt>
    <dgm:pt modelId="{0976360F-C188-4701-AF71-4513830604CA}" type="sibTrans" cxnId="{4B8B9F75-E4EB-4CFA-A690-FB7539E868EE}">
      <dgm:prSet/>
      <dgm:spPr/>
      <dgm:t>
        <a:bodyPr/>
        <a:lstStyle/>
        <a:p>
          <a:endParaRPr lang="en-US"/>
        </a:p>
      </dgm:t>
    </dgm:pt>
    <dgm:pt modelId="{EBCEB263-C8AF-4092-8F87-1D1656FD2A14}">
      <dgm:prSet custT="1"/>
      <dgm:spPr/>
      <dgm:t>
        <a:bodyPr/>
        <a:lstStyle/>
        <a:p>
          <a:r>
            <a:rPr lang="en-US" sz="1600" dirty="0"/>
            <a:t>Have a sexual preference for children</a:t>
          </a:r>
        </a:p>
      </dgm:t>
    </dgm:pt>
    <dgm:pt modelId="{F6CDCBEA-6FA9-4207-A720-B117C7E498E7}" type="parTrans" cxnId="{6DE63DC6-8E3B-4A5D-9E3B-178E0D162FD2}">
      <dgm:prSet/>
      <dgm:spPr/>
      <dgm:t>
        <a:bodyPr/>
        <a:lstStyle/>
        <a:p>
          <a:endParaRPr lang="en-US"/>
        </a:p>
      </dgm:t>
    </dgm:pt>
    <dgm:pt modelId="{033A7A48-F1C9-4363-B0F3-2CFA5FA44CD6}" type="sibTrans" cxnId="{6DE63DC6-8E3B-4A5D-9E3B-178E0D162FD2}">
      <dgm:prSet/>
      <dgm:spPr/>
      <dgm:t>
        <a:bodyPr/>
        <a:lstStyle/>
        <a:p>
          <a:endParaRPr lang="en-US"/>
        </a:p>
      </dgm:t>
    </dgm:pt>
    <dgm:pt modelId="{1A8AD819-6803-40E4-B9E3-12EE85A615BD}">
      <dgm:prSet custT="1"/>
      <dgm:spPr/>
      <dgm:t>
        <a:bodyPr/>
        <a:lstStyle/>
        <a:p>
          <a:r>
            <a:rPr lang="en-US" sz="1600" dirty="0"/>
            <a:t>Can and do have sex with adults to get to the children</a:t>
          </a:r>
        </a:p>
      </dgm:t>
    </dgm:pt>
    <dgm:pt modelId="{6A59EB3E-921D-4CED-B8BA-99A9859E68E2}" type="parTrans" cxnId="{C17EE766-81CE-49D0-ADB6-0BBCECC3936F}">
      <dgm:prSet/>
      <dgm:spPr/>
      <dgm:t>
        <a:bodyPr/>
        <a:lstStyle/>
        <a:p>
          <a:endParaRPr lang="en-US"/>
        </a:p>
      </dgm:t>
    </dgm:pt>
    <dgm:pt modelId="{34EC49A9-039A-4D59-AFB6-5900EEA80335}" type="sibTrans" cxnId="{C17EE766-81CE-49D0-ADB6-0BBCECC3936F}">
      <dgm:prSet/>
      <dgm:spPr/>
      <dgm:t>
        <a:bodyPr/>
        <a:lstStyle/>
        <a:p>
          <a:endParaRPr lang="en-US"/>
        </a:p>
      </dgm:t>
    </dgm:pt>
    <dgm:pt modelId="{056D7D61-4B70-492B-A931-7A38A0F0C812}">
      <dgm:prSet custT="1"/>
      <dgm:spPr/>
      <dgm:t>
        <a:bodyPr/>
        <a:lstStyle/>
        <a:p>
          <a:r>
            <a:rPr lang="en-US" sz="1600" dirty="0"/>
            <a:t>Have the potential to molest large numbers of children </a:t>
          </a:r>
        </a:p>
      </dgm:t>
    </dgm:pt>
    <dgm:pt modelId="{127E8CCC-BF4D-4233-A574-3351B8605FB3}" type="parTrans" cxnId="{1504B334-61A2-471F-88A9-B40F36961D93}">
      <dgm:prSet/>
      <dgm:spPr/>
      <dgm:t>
        <a:bodyPr/>
        <a:lstStyle/>
        <a:p>
          <a:endParaRPr lang="en-US"/>
        </a:p>
      </dgm:t>
    </dgm:pt>
    <dgm:pt modelId="{6AFDC8E3-61DC-449B-AF61-7B1591E32D08}" type="sibTrans" cxnId="{1504B334-61A2-471F-88A9-B40F36961D93}">
      <dgm:prSet/>
      <dgm:spPr/>
      <dgm:t>
        <a:bodyPr/>
        <a:lstStyle/>
        <a:p>
          <a:endParaRPr lang="en-US"/>
        </a:p>
      </dgm:t>
    </dgm:pt>
    <dgm:pt modelId="{A7DAEE7E-E8DE-495D-AC62-3DBB2C5DC173}">
      <dgm:prSet custT="1"/>
      <dgm:spPr/>
      <dgm:t>
        <a:bodyPr/>
        <a:lstStyle/>
        <a:p>
          <a:r>
            <a:rPr lang="en-US" sz="1600" dirty="0"/>
            <a:t>Need frequent and repeated sex with children </a:t>
          </a:r>
        </a:p>
      </dgm:t>
    </dgm:pt>
    <dgm:pt modelId="{76D176EF-1A37-4F9C-AE8D-288A5DAE3216}" type="parTrans" cxnId="{59D3A4E1-F889-446B-8F9D-748290D7C1AD}">
      <dgm:prSet/>
      <dgm:spPr/>
      <dgm:t>
        <a:bodyPr/>
        <a:lstStyle/>
        <a:p>
          <a:endParaRPr lang="en-US"/>
        </a:p>
      </dgm:t>
    </dgm:pt>
    <dgm:pt modelId="{9504351C-D426-42A2-9377-3AF2C8A55AE0}" type="sibTrans" cxnId="{59D3A4E1-F889-446B-8F9D-748290D7C1AD}">
      <dgm:prSet/>
      <dgm:spPr/>
      <dgm:t>
        <a:bodyPr/>
        <a:lstStyle/>
        <a:p>
          <a:endParaRPr lang="en-US"/>
        </a:p>
      </dgm:t>
    </dgm:pt>
    <dgm:pt modelId="{8FF28407-F383-4E35-B899-17C22AB32C3D}">
      <dgm:prSet custT="1"/>
      <dgm:spPr/>
      <dgm:t>
        <a:bodyPr/>
        <a:lstStyle/>
        <a:p>
          <a:r>
            <a:rPr lang="en-US" sz="1600" dirty="0"/>
            <a:t>Seduce children with attention, affection, and gifts </a:t>
          </a:r>
        </a:p>
      </dgm:t>
    </dgm:pt>
    <dgm:pt modelId="{460BF158-849D-4593-BACB-F87CB320AD46}" type="parTrans" cxnId="{054397D6-C85D-4148-8A49-EDDA2891A709}">
      <dgm:prSet/>
      <dgm:spPr/>
      <dgm:t>
        <a:bodyPr/>
        <a:lstStyle/>
        <a:p>
          <a:endParaRPr lang="en-US"/>
        </a:p>
      </dgm:t>
    </dgm:pt>
    <dgm:pt modelId="{A55AE701-4B4D-4142-859D-D77DA7404E29}" type="sibTrans" cxnId="{054397D6-C85D-4148-8A49-EDDA2891A709}">
      <dgm:prSet/>
      <dgm:spPr/>
      <dgm:t>
        <a:bodyPr/>
        <a:lstStyle/>
        <a:p>
          <a:endParaRPr lang="en-US"/>
        </a:p>
      </dgm:t>
    </dgm:pt>
    <dgm:pt modelId="{93BFEFAC-7BC8-402D-97C5-D5C657394EF2}">
      <dgm:prSet custT="1"/>
      <dgm:spPr/>
      <dgm:t>
        <a:bodyPr/>
        <a:lstStyle/>
        <a:p>
          <a:r>
            <a:rPr lang="en-US" sz="1600" dirty="0"/>
            <a:t>Seduce children over a period of time by lowering their inhibitions</a:t>
          </a:r>
        </a:p>
      </dgm:t>
    </dgm:pt>
    <dgm:pt modelId="{72CBF247-2CF4-46A7-82B3-14CF4A2DC74D}" type="parTrans" cxnId="{B06C79A0-B69E-4569-B26B-2D708C786AC4}">
      <dgm:prSet/>
      <dgm:spPr/>
      <dgm:t>
        <a:bodyPr/>
        <a:lstStyle/>
        <a:p>
          <a:endParaRPr lang="en-US"/>
        </a:p>
      </dgm:t>
    </dgm:pt>
    <dgm:pt modelId="{A54B434B-28F2-4B37-A919-3FDAFDA2A891}" type="sibTrans" cxnId="{B06C79A0-B69E-4569-B26B-2D708C786AC4}">
      <dgm:prSet/>
      <dgm:spPr/>
      <dgm:t>
        <a:bodyPr/>
        <a:lstStyle/>
        <a:p>
          <a:endParaRPr lang="en-US"/>
        </a:p>
      </dgm:t>
    </dgm:pt>
    <dgm:pt modelId="{71007CB2-4659-4596-8BEA-9E4382FF1DD9}" type="pres">
      <dgm:prSet presAssocID="{B2EAF0A9-599D-4EE4-9291-769538E60D70}" presName="Name0" presStyleCnt="0">
        <dgm:presLayoutVars>
          <dgm:dir/>
          <dgm:animLvl val="lvl"/>
          <dgm:resizeHandles val="exact"/>
        </dgm:presLayoutVars>
      </dgm:prSet>
      <dgm:spPr/>
    </dgm:pt>
    <dgm:pt modelId="{BE6E87C4-BA83-4964-9A55-02DAE09657A3}" type="pres">
      <dgm:prSet presAssocID="{4EB115B0-5181-48FF-9951-DF7A0B6127AD}" presName="boxAndChildren" presStyleCnt="0"/>
      <dgm:spPr/>
    </dgm:pt>
    <dgm:pt modelId="{6E5680F9-2CE5-49E9-9A11-565987336966}" type="pres">
      <dgm:prSet presAssocID="{4EB115B0-5181-48FF-9951-DF7A0B6127AD}" presName="parentTextBox" presStyleLbl="node1" presStyleIdx="0" presStyleCnt="2"/>
      <dgm:spPr/>
    </dgm:pt>
    <dgm:pt modelId="{29DB0FB3-8E67-4001-85F5-9784D4ED0725}" type="pres">
      <dgm:prSet presAssocID="{4EB115B0-5181-48FF-9951-DF7A0B6127AD}" presName="entireBox" presStyleLbl="node1" presStyleIdx="0" presStyleCnt="2" custScaleY="155141" custLinFactNeighborX="-2174" custLinFactNeighborY="-551"/>
      <dgm:spPr/>
    </dgm:pt>
    <dgm:pt modelId="{1FD258AD-0974-4E44-BEE8-0F5B780BBD02}" type="pres">
      <dgm:prSet presAssocID="{4EB115B0-5181-48FF-9951-DF7A0B6127AD}" presName="descendantBox" presStyleCnt="0"/>
      <dgm:spPr/>
    </dgm:pt>
    <dgm:pt modelId="{CD31C94B-A59C-48C6-AD45-8B48DF909CB5}" type="pres">
      <dgm:prSet presAssocID="{EBCEB263-C8AF-4092-8F87-1D1656FD2A14}" presName="childTextBox" presStyleLbl="fgAccFollowNode1" presStyleIdx="0" presStyleCnt="6" custScaleY="132613" custLinFactY="-1561" custLinFactNeighborX="1083" custLinFactNeighborY="-100000">
        <dgm:presLayoutVars>
          <dgm:bulletEnabled val="1"/>
        </dgm:presLayoutVars>
      </dgm:prSet>
      <dgm:spPr/>
    </dgm:pt>
    <dgm:pt modelId="{B8FFAB7D-6AD9-4BAD-9083-C67F7663695C}" type="pres">
      <dgm:prSet presAssocID="{1A8AD819-6803-40E4-B9E3-12EE85A615BD}" presName="childTextBox" presStyleLbl="fgAccFollowNode1" presStyleIdx="1" presStyleCnt="6" custScaleY="132613" custLinFactY="-1429" custLinFactNeighborX="1083" custLinFactNeighborY="-100000">
        <dgm:presLayoutVars>
          <dgm:bulletEnabled val="1"/>
        </dgm:presLayoutVars>
      </dgm:prSet>
      <dgm:spPr/>
    </dgm:pt>
    <dgm:pt modelId="{E5C534CD-DA93-43A1-BA02-BA7C5163E5DC}" type="pres">
      <dgm:prSet presAssocID="{056D7D61-4B70-492B-A931-7A38A0F0C812}" presName="childTextBox" presStyleLbl="fgAccFollowNode1" presStyleIdx="2" presStyleCnt="6" custScaleY="132613" custLinFactY="-1429" custLinFactNeighborX="1083" custLinFactNeighborY="-100000">
        <dgm:presLayoutVars>
          <dgm:bulletEnabled val="1"/>
        </dgm:presLayoutVars>
      </dgm:prSet>
      <dgm:spPr/>
    </dgm:pt>
    <dgm:pt modelId="{C08CF318-E241-4D9A-970D-5428A11DA689}" type="pres">
      <dgm:prSet presAssocID="{A7DAEE7E-E8DE-495D-AC62-3DBB2C5DC173}" presName="childTextBox" presStyleLbl="fgAccFollowNode1" presStyleIdx="3" presStyleCnt="6" custScaleY="132613" custLinFactY="-1429" custLinFactNeighborX="757" custLinFactNeighborY="-100000">
        <dgm:presLayoutVars>
          <dgm:bulletEnabled val="1"/>
        </dgm:presLayoutVars>
      </dgm:prSet>
      <dgm:spPr/>
    </dgm:pt>
    <dgm:pt modelId="{7EEFECC9-AE04-4C7E-B908-D73B57BFEA0F}" type="pres">
      <dgm:prSet presAssocID="{8FF28407-F383-4E35-B899-17C22AB32C3D}" presName="childTextBox" presStyleLbl="fgAccFollowNode1" presStyleIdx="4" presStyleCnt="6" custScaleY="132613" custLinFactY="-1429" custLinFactNeighborX="464" custLinFactNeighborY="-100000">
        <dgm:presLayoutVars>
          <dgm:bulletEnabled val="1"/>
        </dgm:presLayoutVars>
      </dgm:prSet>
      <dgm:spPr/>
    </dgm:pt>
    <dgm:pt modelId="{DA3CE96A-9B74-4D2C-9D33-415B70452823}" type="pres">
      <dgm:prSet presAssocID="{93BFEFAC-7BC8-402D-97C5-D5C657394EF2}" presName="childTextBox" presStyleLbl="fgAccFollowNode1" presStyleIdx="5" presStyleCnt="6" custScaleY="132613" custLinFactY="-1429" custLinFactNeighborX="-293" custLinFactNeighborY="-100000">
        <dgm:presLayoutVars>
          <dgm:bulletEnabled val="1"/>
        </dgm:presLayoutVars>
      </dgm:prSet>
      <dgm:spPr/>
    </dgm:pt>
    <dgm:pt modelId="{DCE4BF2C-CEDE-4E46-B393-E1DF615A72A1}" type="pres">
      <dgm:prSet presAssocID="{920BFB7A-2886-4B56-B513-3B1BF56AA632}" presName="sp" presStyleCnt="0"/>
      <dgm:spPr/>
    </dgm:pt>
    <dgm:pt modelId="{343088D9-DD65-415E-9613-AD789E6BFBA7}" type="pres">
      <dgm:prSet presAssocID="{E777FE7A-88E9-4225-933B-9C38F2A6C787}" presName="arrowAndChildren" presStyleCnt="0"/>
      <dgm:spPr/>
    </dgm:pt>
    <dgm:pt modelId="{87C9BCB3-6CBA-4962-9D71-00E78C2D2EC0}" type="pres">
      <dgm:prSet presAssocID="{E777FE7A-88E9-4225-933B-9C38F2A6C787}" presName="parentTextArrow" presStyleLbl="node1" presStyleIdx="1" presStyleCnt="2" custScaleY="32963"/>
      <dgm:spPr/>
    </dgm:pt>
  </dgm:ptLst>
  <dgm:cxnLst>
    <dgm:cxn modelId="{39D17105-AACB-4142-9295-21F889B52779}" type="presOf" srcId="{93BFEFAC-7BC8-402D-97C5-D5C657394EF2}" destId="{DA3CE96A-9B74-4D2C-9D33-415B70452823}" srcOrd="0" destOrd="0" presId="urn:microsoft.com/office/officeart/2005/8/layout/process4"/>
    <dgm:cxn modelId="{FE74D716-E4A4-4294-932D-902DFE00AD38}" type="presOf" srcId="{056D7D61-4B70-492B-A931-7A38A0F0C812}" destId="{E5C534CD-DA93-43A1-BA02-BA7C5163E5DC}" srcOrd="0" destOrd="0" presId="urn:microsoft.com/office/officeart/2005/8/layout/process4"/>
    <dgm:cxn modelId="{0A78AC17-DCAA-4647-8C4A-CE1CA4BFBCDF}" type="presOf" srcId="{A7DAEE7E-E8DE-495D-AC62-3DBB2C5DC173}" destId="{C08CF318-E241-4D9A-970D-5428A11DA689}" srcOrd="0" destOrd="0" presId="urn:microsoft.com/office/officeart/2005/8/layout/process4"/>
    <dgm:cxn modelId="{D96C4A2E-6EE4-4D2F-80B0-29A727272786}" type="presOf" srcId="{B2EAF0A9-599D-4EE4-9291-769538E60D70}" destId="{71007CB2-4659-4596-8BEA-9E4382FF1DD9}" srcOrd="0" destOrd="0" presId="urn:microsoft.com/office/officeart/2005/8/layout/process4"/>
    <dgm:cxn modelId="{C7A30E31-5861-4C41-BED6-019402E5B8CF}" type="presOf" srcId="{4EB115B0-5181-48FF-9951-DF7A0B6127AD}" destId="{6E5680F9-2CE5-49E9-9A11-565987336966}" srcOrd="0" destOrd="0" presId="urn:microsoft.com/office/officeart/2005/8/layout/process4"/>
    <dgm:cxn modelId="{1504B334-61A2-471F-88A9-B40F36961D93}" srcId="{4EB115B0-5181-48FF-9951-DF7A0B6127AD}" destId="{056D7D61-4B70-492B-A931-7A38A0F0C812}" srcOrd="2" destOrd="0" parTransId="{127E8CCC-BF4D-4233-A574-3351B8605FB3}" sibTransId="{6AFDC8E3-61DC-449B-AF61-7B1591E32D08}"/>
    <dgm:cxn modelId="{C17EE766-81CE-49D0-ADB6-0BBCECC3936F}" srcId="{4EB115B0-5181-48FF-9951-DF7A0B6127AD}" destId="{1A8AD819-6803-40E4-B9E3-12EE85A615BD}" srcOrd="1" destOrd="0" parTransId="{6A59EB3E-921D-4CED-B8BA-99A9859E68E2}" sibTransId="{34EC49A9-039A-4D59-AFB6-5900EEA80335}"/>
    <dgm:cxn modelId="{4B8B9F75-E4EB-4CFA-A690-FB7539E868EE}" srcId="{B2EAF0A9-599D-4EE4-9291-769538E60D70}" destId="{4EB115B0-5181-48FF-9951-DF7A0B6127AD}" srcOrd="1" destOrd="0" parTransId="{9AA16F92-ACB6-40BA-8460-9AAB6AD9926B}" sibTransId="{0976360F-C188-4701-AF71-4513830604CA}"/>
    <dgm:cxn modelId="{9FD7D658-1E44-45EC-A3B9-508164A85016}" type="presOf" srcId="{EBCEB263-C8AF-4092-8F87-1D1656FD2A14}" destId="{CD31C94B-A59C-48C6-AD45-8B48DF909CB5}" srcOrd="0" destOrd="0" presId="urn:microsoft.com/office/officeart/2005/8/layout/process4"/>
    <dgm:cxn modelId="{DC64447E-2A5F-49B4-ACAB-6591CE8B1419}" type="presOf" srcId="{4EB115B0-5181-48FF-9951-DF7A0B6127AD}" destId="{29DB0FB3-8E67-4001-85F5-9784D4ED0725}" srcOrd="1" destOrd="0" presId="urn:microsoft.com/office/officeart/2005/8/layout/process4"/>
    <dgm:cxn modelId="{72B6398F-ECBF-4591-8F4D-58BEAA99D089}" type="presOf" srcId="{E777FE7A-88E9-4225-933B-9C38F2A6C787}" destId="{87C9BCB3-6CBA-4962-9D71-00E78C2D2EC0}" srcOrd="0" destOrd="0" presId="urn:microsoft.com/office/officeart/2005/8/layout/process4"/>
    <dgm:cxn modelId="{B06C79A0-B69E-4569-B26B-2D708C786AC4}" srcId="{4EB115B0-5181-48FF-9951-DF7A0B6127AD}" destId="{93BFEFAC-7BC8-402D-97C5-D5C657394EF2}" srcOrd="5" destOrd="0" parTransId="{72CBF247-2CF4-46A7-82B3-14CF4A2DC74D}" sibTransId="{A54B434B-28F2-4B37-A919-3FDAFDA2A891}"/>
    <dgm:cxn modelId="{6DE63DC6-8E3B-4A5D-9E3B-178E0D162FD2}" srcId="{4EB115B0-5181-48FF-9951-DF7A0B6127AD}" destId="{EBCEB263-C8AF-4092-8F87-1D1656FD2A14}" srcOrd="0" destOrd="0" parTransId="{F6CDCBEA-6FA9-4207-A720-B117C7E498E7}" sibTransId="{033A7A48-F1C9-4363-B0F3-2CFA5FA44CD6}"/>
    <dgm:cxn modelId="{054397D6-C85D-4148-8A49-EDDA2891A709}" srcId="{4EB115B0-5181-48FF-9951-DF7A0B6127AD}" destId="{8FF28407-F383-4E35-B899-17C22AB32C3D}" srcOrd="4" destOrd="0" parTransId="{460BF158-849D-4593-BACB-F87CB320AD46}" sibTransId="{A55AE701-4B4D-4142-859D-D77DA7404E29}"/>
    <dgm:cxn modelId="{59D3A4E1-F889-446B-8F9D-748290D7C1AD}" srcId="{4EB115B0-5181-48FF-9951-DF7A0B6127AD}" destId="{A7DAEE7E-E8DE-495D-AC62-3DBB2C5DC173}" srcOrd="3" destOrd="0" parTransId="{76D176EF-1A37-4F9C-AE8D-288A5DAE3216}" sibTransId="{9504351C-D426-42A2-9377-3AF2C8A55AE0}"/>
    <dgm:cxn modelId="{05F5E6E9-1B60-4F70-849A-F6C44E06C417}" type="presOf" srcId="{1A8AD819-6803-40E4-B9E3-12EE85A615BD}" destId="{B8FFAB7D-6AD9-4BAD-9083-C67F7663695C}" srcOrd="0" destOrd="0" presId="urn:microsoft.com/office/officeart/2005/8/layout/process4"/>
    <dgm:cxn modelId="{CF628DFD-74B3-4270-B420-6953E0CAFC16}" type="presOf" srcId="{8FF28407-F383-4E35-B899-17C22AB32C3D}" destId="{7EEFECC9-AE04-4C7E-B908-D73B57BFEA0F}" srcOrd="0" destOrd="0" presId="urn:microsoft.com/office/officeart/2005/8/layout/process4"/>
    <dgm:cxn modelId="{5A877DFE-7DBA-4E25-B108-28520C2A51DC}" srcId="{B2EAF0A9-599D-4EE4-9291-769538E60D70}" destId="{E777FE7A-88E9-4225-933B-9C38F2A6C787}" srcOrd="0" destOrd="0" parTransId="{BAF11E48-18F0-482C-B640-CAB34C9337E2}" sibTransId="{920BFB7A-2886-4B56-B513-3B1BF56AA632}"/>
    <dgm:cxn modelId="{4C5B66D4-BB01-4E2A-9485-E488DB04D3A2}" type="presParOf" srcId="{71007CB2-4659-4596-8BEA-9E4382FF1DD9}" destId="{BE6E87C4-BA83-4964-9A55-02DAE09657A3}" srcOrd="0" destOrd="0" presId="urn:microsoft.com/office/officeart/2005/8/layout/process4"/>
    <dgm:cxn modelId="{011E1384-51C4-487B-B78E-FC839946B11D}" type="presParOf" srcId="{BE6E87C4-BA83-4964-9A55-02DAE09657A3}" destId="{6E5680F9-2CE5-49E9-9A11-565987336966}" srcOrd="0" destOrd="0" presId="urn:microsoft.com/office/officeart/2005/8/layout/process4"/>
    <dgm:cxn modelId="{1B4AC314-0AC4-4952-8D50-0D339C7B25B0}" type="presParOf" srcId="{BE6E87C4-BA83-4964-9A55-02DAE09657A3}" destId="{29DB0FB3-8E67-4001-85F5-9784D4ED0725}" srcOrd="1" destOrd="0" presId="urn:microsoft.com/office/officeart/2005/8/layout/process4"/>
    <dgm:cxn modelId="{845653F8-3DDC-4191-8FC0-7E0C94FB3D89}" type="presParOf" srcId="{BE6E87C4-BA83-4964-9A55-02DAE09657A3}" destId="{1FD258AD-0974-4E44-BEE8-0F5B780BBD02}" srcOrd="2" destOrd="0" presId="urn:microsoft.com/office/officeart/2005/8/layout/process4"/>
    <dgm:cxn modelId="{156D797F-73B4-45FA-8DDF-C0913BCDD258}" type="presParOf" srcId="{1FD258AD-0974-4E44-BEE8-0F5B780BBD02}" destId="{CD31C94B-A59C-48C6-AD45-8B48DF909CB5}" srcOrd="0" destOrd="0" presId="urn:microsoft.com/office/officeart/2005/8/layout/process4"/>
    <dgm:cxn modelId="{77ED4955-3A8F-43F6-AE5C-015F8BF64C7C}" type="presParOf" srcId="{1FD258AD-0974-4E44-BEE8-0F5B780BBD02}" destId="{B8FFAB7D-6AD9-4BAD-9083-C67F7663695C}" srcOrd="1" destOrd="0" presId="urn:microsoft.com/office/officeart/2005/8/layout/process4"/>
    <dgm:cxn modelId="{EAEB8468-945F-472D-B80A-25E4CE1F1C58}" type="presParOf" srcId="{1FD258AD-0974-4E44-BEE8-0F5B780BBD02}" destId="{E5C534CD-DA93-43A1-BA02-BA7C5163E5DC}" srcOrd="2" destOrd="0" presId="urn:microsoft.com/office/officeart/2005/8/layout/process4"/>
    <dgm:cxn modelId="{2F4ADDA6-2C90-41B6-ACF2-33FF4C9B87A5}" type="presParOf" srcId="{1FD258AD-0974-4E44-BEE8-0F5B780BBD02}" destId="{C08CF318-E241-4D9A-970D-5428A11DA689}" srcOrd="3" destOrd="0" presId="urn:microsoft.com/office/officeart/2005/8/layout/process4"/>
    <dgm:cxn modelId="{E30AAE64-1662-4E44-82C3-877FE6C259D0}" type="presParOf" srcId="{1FD258AD-0974-4E44-BEE8-0F5B780BBD02}" destId="{7EEFECC9-AE04-4C7E-B908-D73B57BFEA0F}" srcOrd="4" destOrd="0" presId="urn:microsoft.com/office/officeart/2005/8/layout/process4"/>
    <dgm:cxn modelId="{EC3FB9B9-983B-45E6-811C-7B78C83F4142}" type="presParOf" srcId="{1FD258AD-0974-4E44-BEE8-0F5B780BBD02}" destId="{DA3CE96A-9B74-4D2C-9D33-415B70452823}" srcOrd="5" destOrd="0" presId="urn:microsoft.com/office/officeart/2005/8/layout/process4"/>
    <dgm:cxn modelId="{8E9DE6C8-90C4-4D81-B308-0F2F076245AA}" type="presParOf" srcId="{71007CB2-4659-4596-8BEA-9E4382FF1DD9}" destId="{DCE4BF2C-CEDE-4E46-B393-E1DF615A72A1}" srcOrd="1" destOrd="0" presId="urn:microsoft.com/office/officeart/2005/8/layout/process4"/>
    <dgm:cxn modelId="{36816102-28E9-41AD-AA71-ABD1E8581E65}" type="presParOf" srcId="{71007CB2-4659-4596-8BEA-9E4382FF1DD9}" destId="{343088D9-DD65-415E-9613-AD789E6BFBA7}" srcOrd="2" destOrd="0" presId="urn:microsoft.com/office/officeart/2005/8/layout/process4"/>
    <dgm:cxn modelId="{1A3E20AB-E215-4CFB-A053-B14EC0757C02}" type="presParOf" srcId="{343088D9-DD65-415E-9613-AD789E6BFBA7}" destId="{87C9BCB3-6CBA-4962-9D71-00E78C2D2EC0}"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8821E13-0D78-4865-9B9F-340D09835DD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F91FD5A-0475-4CCD-A5DA-5D668614C396}">
      <dgm:prSet custT="1"/>
      <dgm:spPr/>
      <dgm:t>
        <a:bodyPr lIns="76200"/>
        <a:lstStyle/>
        <a:p>
          <a:r>
            <a:rPr lang="en-US" sz="2000" b="1" dirty="0">
              <a:latin typeface="+mn-lt"/>
              <a:cs typeface="Arial" panose="020B0604020202020204" pitchFamily="34" charset="0"/>
            </a:rPr>
            <a:t>Is usually the parent or caretaker</a:t>
          </a:r>
        </a:p>
      </dgm:t>
    </dgm:pt>
    <dgm:pt modelId="{152D6A73-5966-4EC3-B139-C40930AB6A45}" type="parTrans" cxnId="{D383CE38-3AFC-417C-BB27-C99436EB37F8}">
      <dgm:prSet/>
      <dgm:spPr/>
      <dgm:t>
        <a:bodyPr/>
        <a:lstStyle/>
        <a:p>
          <a:endParaRPr lang="en-US"/>
        </a:p>
      </dgm:t>
    </dgm:pt>
    <dgm:pt modelId="{2F908319-5AB7-41BB-911A-5BF05D9BA745}" type="sibTrans" cxnId="{D383CE38-3AFC-417C-BB27-C99436EB37F8}">
      <dgm:prSet/>
      <dgm:spPr/>
      <dgm:t>
        <a:bodyPr/>
        <a:lstStyle/>
        <a:p>
          <a:endParaRPr lang="en-US"/>
        </a:p>
      </dgm:t>
    </dgm:pt>
    <dgm:pt modelId="{79A19BDA-637E-434F-B1C1-7EB23048E892}">
      <dgm:prSet custT="1"/>
      <dgm:spPr/>
      <dgm:t>
        <a:bodyPr/>
        <a:lstStyle/>
        <a:p>
          <a:r>
            <a:rPr lang="en-US" sz="2000" b="1" dirty="0">
              <a:latin typeface="+mn-lt"/>
              <a:cs typeface="Arial" panose="020B0604020202020204" pitchFamily="34" charset="0"/>
            </a:rPr>
            <a:t>However, perpetrators can include:</a:t>
          </a:r>
        </a:p>
      </dgm:t>
    </dgm:pt>
    <dgm:pt modelId="{164B0EC2-CBDC-45EC-870D-95A96A4ECC91}" type="parTrans" cxnId="{6137D41F-51F6-4AD5-BB48-7292403B064C}">
      <dgm:prSet/>
      <dgm:spPr/>
      <dgm:t>
        <a:bodyPr/>
        <a:lstStyle/>
        <a:p>
          <a:endParaRPr lang="en-US"/>
        </a:p>
      </dgm:t>
    </dgm:pt>
    <dgm:pt modelId="{D0E95D42-07C6-4587-851D-B0EE90801839}" type="sibTrans" cxnId="{6137D41F-51F6-4AD5-BB48-7292403B064C}">
      <dgm:prSet/>
      <dgm:spPr/>
      <dgm:t>
        <a:bodyPr/>
        <a:lstStyle/>
        <a:p>
          <a:endParaRPr lang="en-US"/>
        </a:p>
      </dgm:t>
    </dgm:pt>
    <dgm:pt modelId="{B6457EF0-81AE-479E-AFE1-848DAAA10736}">
      <dgm:prSet custT="1"/>
      <dgm:spPr/>
      <dgm:t>
        <a:bodyPr/>
        <a:lstStyle/>
        <a:p>
          <a:pPr>
            <a:buFont typeface="Arial" panose="020B0604020202020204" pitchFamily="34" charset="0"/>
            <a:buChar char="•"/>
          </a:pPr>
          <a:r>
            <a:rPr lang="en-US" sz="2000" dirty="0">
              <a:latin typeface="+mn-lt"/>
              <a:cs typeface="Arial" panose="020B0604020202020204" pitchFamily="34" charset="0"/>
            </a:rPr>
            <a:t>Mothers and fathers	</a:t>
          </a:r>
        </a:p>
      </dgm:t>
    </dgm:pt>
    <dgm:pt modelId="{A68F7F34-A39A-46F9-87BF-781C810F123B}" type="parTrans" cxnId="{556A6928-5BDF-42C3-8FC9-F285091A4523}">
      <dgm:prSet/>
      <dgm:spPr/>
      <dgm:t>
        <a:bodyPr/>
        <a:lstStyle/>
        <a:p>
          <a:endParaRPr lang="en-US"/>
        </a:p>
      </dgm:t>
    </dgm:pt>
    <dgm:pt modelId="{0E469DF7-CDB8-4138-86F5-57680D7D7D02}" type="sibTrans" cxnId="{556A6928-5BDF-42C3-8FC9-F285091A4523}">
      <dgm:prSet/>
      <dgm:spPr/>
      <dgm:t>
        <a:bodyPr/>
        <a:lstStyle/>
        <a:p>
          <a:endParaRPr lang="en-US"/>
        </a:p>
      </dgm:t>
    </dgm:pt>
    <dgm:pt modelId="{D274330D-1CF6-41DF-BAAB-F56549C70A60}">
      <dgm:prSet custT="1"/>
      <dgm:spPr/>
      <dgm:t>
        <a:bodyPr/>
        <a:lstStyle/>
        <a:p>
          <a:pPr>
            <a:buFont typeface="Arial" panose="020B0604020202020204" pitchFamily="34" charset="0"/>
            <a:buChar char="•"/>
          </a:pPr>
          <a:r>
            <a:rPr lang="en-US" sz="2000" dirty="0">
              <a:latin typeface="+mn-lt"/>
              <a:cs typeface="Arial" panose="020B0604020202020204" pitchFamily="34" charset="0"/>
            </a:rPr>
            <a:t>Boyfriends and girlfriends</a:t>
          </a:r>
        </a:p>
      </dgm:t>
    </dgm:pt>
    <dgm:pt modelId="{42889E3D-B76E-4E4E-8D61-843D0080D412}" type="parTrans" cxnId="{1E841E01-ABF6-41A5-B0E4-BE04CFEB5FB7}">
      <dgm:prSet/>
      <dgm:spPr/>
      <dgm:t>
        <a:bodyPr/>
        <a:lstStyle/>
        <a:p>
          <a:endParaRPr lang="en-US"/>
        </a:p>
      </dgm:t>
    </dgm:pt>
    <dgm:pt modelId="{8DDA7210-AA71-40A4-89D6-8B346CAC32EF}" type="sibTrans" cxnId="{1E841E01-ABF6-41A5-B0E4-BE04CFEB5FB7}">
      <dgm:prSet/>
      <dgm:spPr/>
      <dgm:t>
        <a:bodyPr/>
        <a:lstStyle/>
        <a:p>
          <a:endParaRPr lang="en-US"/>
        </a:p>
      </dgm:t>
    </dgm:pt>
    <dgm:pt modelId="{09685553-D39C-4490-AABF-7A50401F62B5}">
      <dgm:prSet custT="1"/>
      <dgm:spPr/>
      <dgm:t>
        <a:bodyPr/>
        <a:lstStyle/>
        <a:p>
          <a:pPr>
            <a:buFont typeface="Arial" panose="020B0604020202020204" pitchFamily="34" charset="0"/>
            <a:buChar char="•"/>
          </a:pPr>
          <a:r>
            <a:rPr lang="en-US" sz="2000" dirty="0">
              <a:latin typeface="+mn-lt"/>
              <a:cs typeface="Arial" panose="020B0604020202020204" pitchFamily="34" charset="0"/>
            </a:rPr>
            <a:t>Stepparents</a:t>
          </a:r>
        </a:p>
      </dgm:t>
    </dgm:pt>
    <dgm:pt modelId="{56F3A28E-06C1-4231-B8E7-2203DA07C3E9}" type="parTrans" cxnId="{BF277F7B-E333-4A24-B44D-A013B15BAEE3}">
      <dgm:prSet/>
      <dgm:spPr/>
      <dgm:t>
        <a:bodyPr/>
        <a:lstStyle/>
        <a:p>
          <a:endParaRPr lang="en-US"/>
        </a:p>
      </dgm:t>
    </dgm:pt>
    <dgm:pt modelId="{A5A1EC03-2596-4CCC-8E45-85C806ECD06C}" type="sibTrans" cxnId="{BF277F7B-E333-4A24-B44D-A013B15BAEE3}">
      <dgm:prSet/>
      <dgm:spPr/>
      <dgm:t>
        <a:bodyPr/>
        <a:lstStyle/>
        <a:p>
          <a:endParaRPr lang="en-US"/>
        </a:p>
      </dgm:t>
    </dgm:pt>
    <dgm:pt modelId="{1306CD0D-4734-4F0C-B30F-E294056D04D3}">
      <dgm:prSet custT="1"/>
      <dgm:spPr/>
      <dgm:t>
        <a:bodyPr/>
        <a:lstStyle/>
        <a:p>
          <a:pPr>
            <a:buFont typeface="Arial" panose="020B0604020202020204" pitchFamily="34" charset="0"/>
            <a:buChar char="•"/>
          </a:pPr>
          <a:r>
            <a:rPr lang="en-US" sz="2000" dirty="0">
              <a:latin typeface="+mn-lt"/>
              <a:cs typeface="Arial" panose="020B0604020202020204" pitchFamily="34" charset="0"/>
            </a:rPr>
            <a:t>Grandparents and other relatives</a:t>
          </a:r>
        </a:p>
      </dgm:t>
    </dgm:pt>
    <dgm:pt modelId="{CED4EE76-B76D-4B48-9FAE-5F3324A94CE2}" type="parTrans" cxnId="{8FCDFFC1-DC26-4C05-9CA9-3E290A41B8B2}">
      <dgm:prSet/>
      <dgm:spPr/>
      <dgm:t>
        <a:bodyPr/>
        <a:lstStyle/>
        <a:p>
          <a:endParaRPr lang="en-US"/>
        </a:p>
      </dgm:t>
    </dgm:pt>
    <dgm:pt modelId="{A1CF2D38-6124-417D-BB89-516454CD31EB}" type="sibTrans" cxnId="{8FCDFFC1-DC26-4C05-9CA9-3E290A41B8B2}">
      <dgm:prSet/>
      <dgm:spPr/>
      <dgm:t>
        <a:bodyPr/>
        <a:lstStyle/>
        <a:p>
          <a:endParaRPr lang="en-US"/>
        </a:p>
      </dgm:t>
    </dgm:pt>
    <dgm:pt modelId="{BAFFCE40-ED1E-4C81-B8B2-E7F8BC63974A}">
      <dgm:prSet custT="1"/>
      <dgm:spPr/>
      <dgm:t>
        <a:bodyPr/>
        <a:lstStyle/>
        <a:p>
          <a:pPr>
            <a:buFont typeface="Arial" panose="020B0604020202020204" pitchFamily="34" charset="0"/>
            <a:buChar char="•"/>
          </a:pPr>
          <a:r>
            <a:rPr lang="en-US" sz="2000" dirty="0">
              <a:latin typeface="+mn-lt"/>
              <a:cs typeface="Arial" panose="020B0604020202020204" pitchFamily="34" charset="0"/>
            </a:rPr>
            <a:t>Babysitters ….etc.</a:t>
          </a:r>
        </a:p>
      </dgm:t>
    </dgm:pt>
    <dgm:pt modelId="{69B95610-E89F-4CD0-A032-0246A675C184}" type="parTrans" cxnId="{FE9BEBC8-D6D1-4578-9958-BA9027A8BE0C}">
      <dgm:prSet/>
      <dgm:spPr/>
      <dgm:t>
        <a:bodyPr/>
        <a:lstStyle/>
        <a:p>
          <a:endParaRPr lang="en-US"/>
        </a:p>
      </dgm:t>
    </dgm:pt>
    <dgm:pt modelId="{AC39380E-58CD-4074-91EC-02A82E42D036}" type="sibTrans" cxnId="{FE9BEBC8-D6D1-4578-9958-BA9027A8BE0C}">
      <dgm:prSet/>
      <dgm:spPr/>
      <dgm:t>
        <a:bodyPr/>
        <a:lstStyle/>
        <a:p>
          <a:endParaRPr lang="en-US"/>
        </a:p>
      </dgm:t>
    </dgm:pt>
    <dgm:pt modelId="{3EE82E2C-BD39-4851-84D9-FF8466761F2A}">
      <dgm:prSet custT="1"/>
      <dgm:spPr/>
      <dgm:t>
        <a:bodyPr/>
        <a:lstStyle/>
        <a:p>
          <a:r>
            <a:rPr lang="en-US" sz="2000" b="1" dirty="0">
              <a:latin typeface="+mn-lt"/>
              <a:cs typeface="Arial" panose="020B0604020202020204" pitchFamily="34" charset="0"/>
            </a:rPr>
            <a:t>In cases of sexual abuse, the abuser is usually someone </a:t>
          </a:r>
          <a:r>
            <a:rPr lang="en-US" sz="2000" b="1" u="none" dirty="0">
              <a:latin typeface="+mn-lt"/>
              <a:cs typeface="Arial" panose="020B0604020202020204" pitchFamily="34" charset="0"/>
            </a:rPr>
            <a:t>the </a:t>
          </a:r>
          <a:r>
            <a:rPr lang="en-US" sz="2000" b="1" u="sng" dirty="0">
              <a:solidFill>
                <a:schemeClr val="tx1"/>
              </a:solidFill>
              <a:latin typeface="+mn-lt"/>
              <a:cs typeface="Arial" panose="020B0604020202020204" pitchFamily="34" charset="0"/>
            </a:rPr>
            <a:t>child knows and trusts</a:t>
          </a:r>
        </a:p>
      </dgm:t>
    </dgm:pt>
    <dgm:pt modelId="{BEB4F3DA-9999-4D56-B3BE-4C96F873040C}" type="parTrans" cxnId="{B58815E4-19AE-47A2-994D-9B7C0B042CD8}">
      <dgm:prSet/>
      <dgm:spPr/>
      <dgm:t>
        <a:bodyPr/>
        <a:lstStyle/>
        <a:p>
          <a:endParaRPr lang="en-US"/>
        </a:p>
      </dgm:t>
    </dgm:pt>
    <dgm:pt modelId="{4DD9A1B3-EFED-4D5B-8120-2C46310995A0}" type="sibTrans" cxnId="{B58815E4-19AE-47A2-994D-9B7C0B042CD8}">
      <dgm:prSet/>
      <dgm:spPr/>
      <dgm:t>
        <a:bodyPr/>
        <a:lstStyle/>
        <a:p>
          <a:endParaRPr lang="en-US"/>
        </a:p>
      </dgm:t>
    </dgm:pt>
    <dgm:pt modelId="{D02C86AF-26D4-458F-9542-B8F2BC13DD4D}">
      <dgm:prSet custT="1"/>
      <dgm:spPr/>
      <dgm:t>
        <a:bodyPr/>
        <a:lstStyle/>
        <a:p>
          <a:pPr>
            <a:buFont typeface="Arial" panose="020B0604020202020204" pitchFamily="34" charset="0"/>
            <a:buChar char="•"/>
          </a:pPr>
          <a:r>
            <a:rPr lang="en-US" sz="2000" dirty="0">
              <a:latin typeface="+mn-lt"/>
              <a:cs typeface="Arial" panose="020B0604020202020204" pitchFamily="34" charset="0"/>
            </a:rPr>
            <a:t>Neighbors</a:t>
          </a:r>
        </a:p>
      </dgm:t>
    </dgm:pt>
    <dgm:pt modelId="{CD87B5BB-16A9-4937-95EF-152F8EA70663}" type="parTrans" cxnId="{888FE31C-AE31-45FE-A7B0-C2E4CBAA42D9}">
      <dgm:prSet/>
      <dgm:spPr/>
      <dgm:t>
        <a:bodyPr/>
        <a:lstStyle/>
        <a:p>
          <a:endParaRPr lang="en-US"/>
        </a:p>
      </dgm:t>
    </dgm:pt>
    <dgm:pt modelId="{5A559E38-AAF4-41B7-B17C-EA1177264449}" type="sibTrans" cxnId="{888FE31C-AE31-45FE-A7B0-C2E4CBAA42D9}">
      <dgm:prSet/>
      <dgm:spPr/>
      <dgm:t>
        <a:bodyPr/>
        <a:lstStyle/>
        <a:p>
          <a:endParaRPr lang="en-US"/>
        </a:p>
      </dgm:t>
    </dgm:pt>
    <dgm:pt modelId="{2C9843A3-D150-4D18-8446-2E2EC4098AE3}">
      <dgm:prSet custT="1"/>
      <dgm:spPr/>
      <dgm:t>
        <a:bodyPr/>
        <a:lstStyle/>
        <a:p>
          <a:pPr>
            <a:buFont typeface="Arial" panose="020B0604020202020204" pitchFamily="34" charset="0"/>
            <a:buChar char="•"/>
          </a:pPr>
          <a:r>
            <a:rPr lang="en-US" sz="2000" dirty="0">
              <a:latin typeface="+mn-lt"/>
              <a:cs typeface="Arial" panose="020B0604020202020204" pitchFamily="34" charset="0"/>
            </a:rPr>
            <a:t>Coaches, teachers, clergy</a:t>
          </a:r>
        </a:p>
      </dgm:t>
    </dgm:pt>
    <dgm:pt modelId="{16E00728-11AB-4EC4-B4BB-C501F4E58CC2}" type="parTrans" cxnId="{6BA92650-CE8F-44D9-B069-F279D139ECB6}">
      <dgm:prSet/>
      <dgm:spPr/>
      <dgm:t>
        <a:bodyPr/>
        <a:lstStyle/>
        <a:p>
          <a:endParaRPr lang="en-US"/>
        </a:p>
      </dgm:t>
    </dgm:pt>
    <dgm:pt modelId="{CB585D94-B5D4-4A1E-80DD-60F85542A65E}" type="sibTrans" cxnId="{6BA92650-CE8F-44D9-B069-F279D139ECB6}">
      <dgm:prSet/>
      <dgm:spPr/>
      <dgm:t>
        <a:bodyPr/>
        <a:lstStyle/>
        <a:p>
          <a:endParaRPr lang="en-US"/>
        </a:p>
      </dgm:t>
    </dgm:pt>
    <dgm:pt modelId="{E7A3F0B8-EAA7-4B25-A1C8-742D6726B971}" type="pres">
      <dgm:prSet presAssocID="{F8821E13-0D78-4865-9B9F-340D09835DDD}" presName="linear" presStyleCnt="0">
        <dgm:presLayoutVars>
          <dgm:animLvl val="lvl"/>
          <dgm:resizeHandles val="exact"/>
        </dgm:presLayoutVars>
      </dgm:prSet>
      <dgm:spPr/>
    </dgm:pt>
    <dgm:pt modelId="{6060EF25-C531-4170-9CF5-63EBFA23A055}" type="pres">
      <dgm:prSet presAssocID="{8F91FD5A-0475-4CCD-A5DA-5D668614C396}" presName="parentText" presStyleLbl="node1" presStyleIdx="0" presStyleCnt="3" custScaleY="63733">
        <dgm:presLayoutVars>
          <dgm:chMax val="0"/>
          <dgm:bulletEnabled val="1"/>
        </dgm:presLayoutVars>
      </dgm:prSet>
      <dgm:spPr/>
    </dgm:pt>
    <dgm:pt modelId="{EA15D579-674D-438E-B121-49024189240E}" type="pres">
      <dgm:prSet presAssocID="{2F908319-5AB7-41BB-911A-5BF05D9BA745}" presName="spacer" presStyleCnt="0"/>
      <dgm:spPr/>
    </dgm:pt>
    <dgm:pt modelId="{6682E2D5-DE0E-4F6B-A4C7-49B6BC85CCBD}" type="pres">
      <dgm:prSet presAssocID="{79A19BDA-637E-434F-B1C1-7EB23048E892}" presName="parentText" presStyleLbl="node1" presStyleIdx="1" presStyleCnt="3" custScaleY="60957" custLinFactNeighborY="-4115">
        <dgm:presLayoutVars>
          <dgm:chMax val="0"/>
          <dgm:bulletEnabled val="1"/>
        </dgm:presLayoutVars>
      </dgm:prSet>
      <dgm:spPr/>
    </dgm:pt>
    <dgm:pt modelId="{D3A144CB-C855-419B-B207-2E8BEB6D81AD}" type="pres">
      <dgm:prSet presAssocID="{79A19BDA-637E-434F-B1C1-7EB23048E892}" presName="childText" presStyleLbl="revTx" presStyleIdx="0" presStyleCnt="1">
        <dgm:presLayoutVars>
          <dgm:bulletEnabled val="1"/>
        </dgm:presLayoutVars>
      </dgm:prSet>
      <dgm:spPr/>
    </dgm:pt>
    <dgm:pt modelId="{41BDA00C-AE88-433B-B2C1-F1D30D29B38C}" type="pres">
      <dgm:prSet presAssocID="{3EE82E2C-BD39-4851-84D9-FF8466761F2A}" presName="parentText" presStyleLbl="node1" presStyleIdx="2" presStyleCnt="3" custScaleY="88080">
        <dgm:presLayoutVars>
          <dgm:chMax val="0"/>
          <dgm:bulletEnabled val="1"/>
        </dgm:presLayoutVars>
      </dgm:prSet>
      <dgm:spPr/>
    </dgm:pt>
  </dgm:ptLst>
  <dgm:cxnLst>
    <dgm:cxn modelId="{1E841E01-ABF6-41A5-B0E4-BE04CFEB5FB7}" srcId="{79A19BDA-637E-434F-B1C1-7EB23048E892}" destId="{D274330D-1CF6-41DF-BAAB-F56549C70A60}" srcOrd="1" destOrd="0" parTransId="{42889E3D-B76E-4E4E-8D61-843D0080D412}" sibTransId="{8DDA7210-AA71-40A4-89D6-8B346CAC32EF}"/>
    <dgm:cxn modelId="{2AC5880F-1C4F-425E-B821-D23F6D802985}" type="presOf" srcId="{B6457EF0-81AE-479E-AFE1-848DAAA10736}" destId="{D3A144CB-C855-419B-B207-2E8BEB6D81AD}" srcOrd="0" destOrd="0" presId="urn:microsoft.com/office/officeart/2005/8/layout/vList2"/>
    <dgm:cxn modelId="{AB694D1A-74A5-4CBB-8DE5-239C15668124}" type="presOf" srcId="{8F91FD5A-0475-4CCD-A5DA-5D668614C396}" destId="{6060EF25-C531-4170-9CF5-63EBFA23A055}" srcOrd="0" destOrd="0" presId="urn:microsoft.com/office/officeart/2005/8/layout/vList2"/>
    <dgm:cxn modelId="{888FE31C-AE31-45FE-A7B0-C2E4CBAA42D9}" srcId="{79A19BDA-637E-434F-B1C1-7EB23048E892}" destId="{D02C86AF-26D4-458F-9542-B8F2BC13DD4D}" srcOrd="5" destOrd="0" parTransId="{CD87B5BB-16A9-4937-95EF-152F8EA70663}" sibTransId="{5A559E38-AAF4-41B7-B17C-EA1177264449}"/>
    <dgm:cxn modelId="{6137D41F-51F6-4AD5-BB48-7292403B064C}" srcId="{F8821E13-0D78-4865-9B9F-340D09835DDD}" destId="{79A19BDA-637E-434F-B1C1-7EB23048E892}" srcOrd="1" destOrd="0" parTransId="{164B0EC2-CBDC-45EC-870D-95A96A4ECC91}" sibTransId="{D0E95D42-07C6-4587-851D-B0EE90801839}"/>
    <dgm:cxn modelId="{556A6928-5BDF-42C3-8FC9-F285091A4523}" srcId="{79A19BDA-637E-434F-B1C1-7EB23048E892}" destId="{B6457EF0-81AE-479E-AFE1-848DAAA10736}" srcOrd="0" destOrd="0" parTransId="{A68F7F34-A39A-46F9-87BF-781C810F123B}" sibTransId="{0E469DF7-CDB8-4138-86F5-57680D7D7D02}"/>
    <dgm:cxn modelId="{D383CE38-3AFC-417C-BB27-C99436EB37F8}" srcId="{F8821E13-0D78-4865-9B9F-340D09835DDD}" destId="{8F91FD5A-0475-4CCD-A5DA-5D668614C396}" srcOrd="0" destOrd="0" parTransId="{152D6A73-5966-4EC3-B139-C40930AB6A45}" sibTransId="{2F908319-5AB7-41BB-911A-5BF05D9BA745}"/>
    <dgm:cxn modelId="{6BA92650-CE8F-44D9-B069-F279D139ECB6}" srcId="{79A19BDA-637E-434F-B1C1-7EB23048E892}" destId="{2C9843A3-D150-4D18-8446-2E2EC4098AE3}" srcOrd="4" destOrd="0" parTransId="{16E00728-11AB-4EC4-B4BB-C501F4E58CC2}" sibTransId="{CB585D94-B5D4-4A1E-80DD-60F85542A65E}"/>
    <dgm:cxn modelId="{9F21B274-2171-4CF2-B73E-0F253F8E6CA9}" type="presOf" srcId="{1306CD0D-4734-4F0C-B30F-E294056D04D3}" destId="{D3A144CB-C855-419B-B207-2E8BEB6D81AD}" srcOrd="0" destOrd="3" presId="urn:microsoft.com/office/officeart/2005/8/layout/vList2"/>
    <dgm:cxn modelId="{6B607F76-9385-4E1C-8513-10D8C9E7E77B}" type="presOf" srcId="{3EE82E2C-BD39-4851-84D9-FF8466761F2A}" destId="{41BDA00C-AE88-433B-B2C1-F1D30D29B38C}" srcOrd="0" destOrd="0" presId="urn:microsoft.com/office/officeart/2005/8/layout/vList2"/>
    <dgm:cxn modelId="{BF277F7B-E333-4A24-B44D-A013B15BAEE3}" srcId="{79A19BDA-637E-434F-B1C1-7EB23048E892}" destId="{09685553-D39C-4490-AABF-7A50401F62B5}" srcOrd="2" destOrd="0" parTransId="{56F3A28E-06C1-4231-B8E7-2203DA07C3E9}" sibTransId="{A5A1EC03-2596-4CCC-8E45-85C806ECD06C}"/>
    <dgm:cxn modelId="{02983184-2E6C-4D35-A6D8-379FED4C5A52}" type="presOf" srcId="{09685553-D39C-4490-AABF-7A50401F62B5}" destId="{D3A144CB-C855-419B-B207-2E8BEB6D81AD}" srcOrd="0" destOrd="2" presId="urn:microsoft.com/office/officeart/2005/8/layout/vList2"/>
    <dgm:cxn modelId="{98BC538B-D885-47C3-898E-7B2B94FA097C}" type="presOf" srcId="{79A19BDA-637E-434F-B1C1-7EB23048E892}" destId="{6682E2D5-DE0E-4F6B-A4C7-49B6BC85CCBD}" srcOrd="0" destOrd="0" presId="urn:microsoft.com/office/officeart/2005/8/layout/vList2"/>
    <dgm:cxn modelId="{59C79D9B-1EE6-4358-809E-0F7EC7E4C426}" type="presOf" srcId="{F8821E13-0D78-4865-9B9F-340D09835DDD}" destId="{E7A3F0B8-EAA7-4B25-A1C8-742D6726B971}" srcOrd="0" destOrd="0" presId="urn:microsoft.com/office/officeart/2005/8/layout/vList2"/>
    <dgm:cxn modelId="{8FCDFFC1-DC26-4C05-9CA9-3E290A41B8B2}" srcId="{79A19BDA-637E-434F-B1C1-7EB23048E892}" destId="{1306CD0D-4734-4F0C-B30F-E294056D04D3}" srcOrd="3" destOrd="0" parTransId="{CED4EE76-B76D-4B48-9FAE-5F3324A94CE2}" sibTransId="{A1CF2D38-6124-417D-BB89-516454CD31EB}"/>
    <dgm:cxn modelId="{FE9BEBC8-D6D1-4578-9958-BA9027A8BE0C}" srcId="{79A19BDA-637E-434F-B1C1-7EB23048E892}" destId="{BAFFCE40-ED1E-4C81-B8B2-E7F8BC63974A}" srcOrd="6" destOrd="0" parTransId="{69B95610-E89F-4CD0-A032-0246A675C184}" sibTransId="{AC39380E-58CD-4074-91EC-02A82E42D036}"/>
    <dgm:cxn modelId="{C57820DA-D6B0-4A7C-B7C6-3C801EE90B0E}" type="presOf" srcId="{BAFFCE40-ED1E-4C81-B8B2-E7F8BC63974A}" destId="{D3A144CB-C855-419B-B207-2E8BEB6D81AD}" srcOrd="0" destOrd="6" presId="urn:microsoft.com/office/officeart/2005/8/layout/vList2"/>
    <dgm:cxn modelId="{B58815E4-19AE-47A2-994D-9B7C0B042CD8}" srcId="{F8821E13-0D78-4865-9B9F-340D09835DDD}" destId="{3EE82E2C-BD39-4851-84D9-FF8466761F2A}" srcOrd="2" destOrd="0" parTransId="{BEB4F3DA-9999-4D56-B3BE-4C96F873040C}" sibTransId="{4DD9A1B3-EFED-4D5B-8120-2C46310995A0}"/>
    <dgm:cxn modelId="{9B13E0E7-A1A8-4043-97B2-74C4E5EE45FB}" type="presOf" srcId="{D02C86AF-26D4-458F-9542-B8F2BC13DD4D}" destId="{D3A144CB-C855-419B-B207-2E8BEB6D81AD}" srcOrd="0" destOrd="5" presId="urn:microsoft.com/office/officeart/2005/8/layout/vList2"/>
    <dgm:cxn modelId="{DAED5CFC-D5E1-4EE9-A11F-7DC814732B0A}" type="presOf" srcId="{2C9843A3-D150-4D18-8446-2E2EC4098AE3}" destId="{D3A144CB-C855-419B-B207-2E8BEB6D81AD}" srcOrd="0" destOrd="4" presId="urn:microsoft.com/office/officeart/2005/8/layout/vList2"/>
    <dgm:cxn modelId="{7176A3FF-061C-4914-BC2D-6E47A1D650D8}" type="presOf" srcId="{D274330D-1CF6-41DF-BAAB-F56549C70A60}" destId="{D3A144CB-C855-419B-B207-2E8BEB6D81AD}" srcOrd="0" destOrd="1" presId="urn:microsoft.com/office/officeart/2005/8/layout/vList2"/>
    <dgm:cxn modelId="{0BCAFF86-B666-4B84-938A-5E6A8F6AE769}" type="presParOf" srcId="{E7A3F0B8-EAA7-4B25-A1C8-742D6726B971}" destId="{6060EF25-C531-4170-9CF5-63EBFA23A055}" srcOrd="0" destOrd="0" presId="urn:microsoft.com/office/officeart/2005/8/layout/vList2"/>
    <dgm:cxn modelId="{B6D61448-429E-47EE-A89B-7BE80C96CFB7}" type="presParOf" srcId="{E7A3F0B8-EAA7-4B25-A1C8-742D6726B971}" destId="{EA15D579-674D-438E-B121-49024189240E}" srcOrd="1" destOrd="0" presId="urn:microsoft.com/office/officeart/2005/8/layout/vList2"/>
    <dgm:cxn modelId="{3C8053A9-0B76-4FB5-8BF3-8CF0E95F8D40}" type="presParOf" srcId="{E7A3F0B8-EAA7-4B25-A1C8-742D6726B971}" destId="{6682E2D5-DE0E-4F6B-A4C7-49B6BC85CCBD}" srcOrd="2" destOrd="0" presId="urn:microsoft.com/office/officeart/2005/8/layout/vList2"/>
    <dgm:cxn modelId="{091CA4E2-7E1F-43B3-B39D-3F2A1CF7B817}" type="presParOf" srcId="{E7A3F0B8-EAA7-4B25-A1C8-742D6726B971}" destId="{D3A144CB-C855-419B-B207-2E8BEB6D81AD}" srcOrd="3" destOrd="0" presId="urn:microsoft.com/office/officeart/2005/8/layout/vList2"/>
    <dgm:cxn modelId="{3E0119BF-7FD1-4364-8CFA-911E51015744}" type="presParOf" srcId="{E7A3F0B8-EAA7-4B25-A1C8-742D6726B971}" destId="{41BDA00C-AE88-433B-B2C1-F1D30D29B38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B0B204-E516-4837-B25B-8A32D162F4B7}" type="doc">
      <dgm:prSet loTypeId="urn:microsoft.com/office/officeart/2005/8/layout/default" loCatId="list" qsTypeId="urn:microsoft.com/office/officeart/2005/8/quickstyle/simple4" qsCatId="simple" csTypeId="urn:microsoft.com/office/officeart/2005/8/colors/colorful5" csCatId="colorful" phldr="1"/>
      <dgm:spPr/>
      <dgm:t>
        <a:bodyPr/>
        <a:lstStyle/>
        <a:p>
          <a:endParaRPr lang="en-US"/>
        </a:p>
      </dgm:t>
    </dgm:pt>
    <dgm:pt modelId="{7224EB31-E620-48BD-9634-B52C355E0CBA}">
      <dgm:prSet/>
      <dgm:spPr/>
      <dgm:t>
        <a:bodyPr/>
        <a:lstStyle/>
        <a:p>
          <a:r>
            <a:rPr lang="en-US" dirty="0"/>
            <a:t>History of having been abused themselves</a:t>
          </a:r>
        </a:p>
      </dgm:t>
    </dgm:pt>
    <dgm:pt modelId="{D5C3CDF4-650A-45B6-A047-30F791B50659}" type="parTrans" cxnId="{F68047FF-34B2-4253-81B5-FE29348D4ABC}">
      <dgm:prSet/>
      <dgm:spPr/>
      <dgm:t>
        <a:bodyPr/>
        <a:lstStyle/>
        <a:p>
          <a:endParaRPr lang="en-US"/>
        </a:p>
      </dgm:t>
    </dgm:pt>
    <dgm:pt modelId="{CE6AEE98-83F5-420D-AB21-9259D38C5955}" type="sibTrans" cxnId="{F68047FF-34B2-4253-81B5-FE29348D4ABC}">
      <dgm:prSet/>
      <dgm:spPr/>
      <dgm:t>
        <a:bodyPr/>
        <a:lstStyle/>
        <a:p>
          <a:endParaRPr lang="en-US"/>
        </a:p>
      </dgm:t>
    </dgm:pt>
    <dgm:pt modelId="{D2E11DB7-587F-495B-B3E1-C1E2CB014E3B}">
      <dgm:prSet/>
      <dgm:spPr/>
      <dgm:t>
        <a:bodyPr/>
        <a:lstStyle/>
        <a:p>
          <a:r>
            <a:rPr lang="en-US" dirty="0"/>
            <a:t>Tend to keep to themselves</a:t>
          </a:r>
        </a:p>
      </dgm:t>
    </dgm:pt>
    <dgm:pt modelId="{3B2358F3-542F-410D-B7A2-AF00E121D1C8}" type="parTrans" cxnId="{1D86EFFF-8B2A-46C4-8B06-7A675BA47BFE}">
      <dgm:prSet/>
      <dgm:spPr/>
      <dgm:t>
        <a:bodyPr/>
        <a:lstStyle/>
        <a:p>
          <a:endParaRPr lang="en-US"/>
        </a:p>
      </dgm:t>
    </dgm:pt>
    <dgm:pt modelId="{A7C61C2A-770E-488C-BA37-918BA19819A1}" type="sibTrans" cxnId="{1D86EFFF-8B2A-46C4-8B06-7A675BA47BFE}">
      <dgm:prSet/>
      <dgm:spPr/>
      <dgm:t>
        <a:bodyPr/>
        <a:lstStyle/>
        <a:p>
          <a:endParaRPr lang="en-US"/>
        </a:p>
      </dgm:t>
    </dgm:pt>
    <dgm:pt modelId="{FD915440-3E5A-413E-9269-FE3DD18FD770}">
      <dgm:prSet/>
      <dgm:spPr/>
      <dgm:t>
        <a:bodyPr/>
        <a:lstStyle/>
        <a:p>
          <a:r>
            <a:rPr lang="en-US" dirty="0"/>
            <a:t>Move from place to place</a:t>
          </a:r>
        </a:p>
      </dgm:t>
    </dgm:pt>
    <dgm:pt modelId="{2F1FD378-3939-42DA-94C6-56C30E01B837}" type="parTrans" cxnId="{D9DCD2D6-B04D-4E24-B6C1-19E7AA19F69E}">
      <dgm:prSet/>
      <dgm:spPr/>
      <dgm:t>
        <a:bodyPr/>
        <a:lstStyle/>
        <a:p>
          <a:endParaRPr lang="en-US"/>
        </a:p>
      </dgm:t>
    </dgm:pt>
    <dgm:pt modelId="{3E2CD34A-4579-470C-93AE-FD0AE9B36A40}" type="sibTrans" cxnId="{D9DCD2D6-B04D-4E24-B6C1-19E7AA19F69E}">
      <dgm:prSet/>
      <dgm:spPr/>
      <dgm:t>
        <a:bodyPr/>
        <a:lstStyle/>
        <a:p>
          <a:endParaRPr lang="en-US"/>
        </a:p>
      </dgm:t>
    </dgm:pt>
    <dgm:pt modelId="{6CABCB38-A87D-4166-95F3-2D9FEF0F9F72}">
      <dgm:prSet/>
      <dgm:spPr/>
      <dgm:t>
        <a:bodyPr/>
        <a:lstStyle/>
        <a:p>
          <a:r>
            <a:rPr lang="en-US" dirty="0"/>
            <a:t>Alcohol/Drug abuse</a:t>
          </a:r>
        </a:p>
      </dgm:t>
    </dgm:pt>
    <dgm:pt modelId="{8CF9792E-8CFC-4184-9195-B629849CF493}" type="parTrans" cxnId="{013F8CF5-FA22-4053-B93C-A6EF29DC23D5}">
      <dgm:prSet/>
      <dgm:spPr/>
      <dgm:t>
        <a:bodyPr/>
        <a:lstStyle/>
        <a:p>
          <a:endParaRPr lang="en-US"/>
        </a:p>
      </dgm:t>
    </dgm:pt>
    <dgm:pt modelId="{3ED2238F-CBB3-4388-B53A-F90D3E8852A8}" type="sibTrans" cxnId="{013F8CF5-FA22-4053-B93C-A6EF29DC23D5}">
      <dgm:prSet/>
      <dgm:spPr/>
      <dgm:t>
        <a:bodyPr/>
        <a:lstStyle/>
        <a:p>
          <a:endParaRPr lang="en-US"/>
        </a:p>
      </dgm:t>
    </dgm:pt>
    <dgm:pt modelId="{DFE84122-38C3-471B-BA13-A9ADBCB1F747}">
      <dgm:prSet/>
      <dgm:spPr/>
      <dgm:t>
        <a:bodyPr/>
        <a:lstStyle/>
        <a:p>
          <a:r>
            <a:rPr lang="en-US" dirty="0"/>
            <a:t>Partner knows about the abuse, ignores or even participates in it</a:t>
          </a:r>
        </a:p>
      </dgm:t>
    </dgm:pt>
    <dgm:pt modelId="{A3D684F5-9647-4959-99EA-09B24E56E9F7}" type="parTrans" cxnId="{38B5472C-2E51-49A7-856B-2C32C0947F2A}">
      <dgm:prSet/>
      <dgm:spPr/>
      <dgm:t>
        <a:bodyPr/>
        <a:lstStyle/>
        <a:p>
          <a:endParaRPr lang="en-US"/>
        </a:p>
      </dgm:t>
    </dgm:pt>
    <dgm:pt modelId="{212B91FD-B0DD-41A8-BD38-ADDD75A94C6E}" type="sibTrans" cxnId="{38B5472C-2E51-49A7-856B-2C32C0947F2A}">
      <dgm:prSet/>
      <dgm:spPr/>
      <dgm:t>
        <a:bodyPr/>
        <a:lstStyle/>
        <a:p>
          <a:endParaRPr lang="en-US"/>
        </a:p>
      </dgm:t>
    </dgm:pt>
    <dgm:pt modelId="{9FB154D3-9F94-4815-86E4-99D064692145}">
      <dgm:prSet/>
      <dgm:spPr/>
      <dgm:t>
        <a:bodyPr/>
        <a:lstStyle/>
        <a:p>
          <a:r>
            <a:rPr lang="en-US" dirty="0"/>
            <a:t>Delays seeking medical attention </a:t>
          </a:r>
        </a:p>
      </dgm:t>
    </dgm:pt>
    <dgm:pt modelId="{D43DF915-72B5-4824-9871-6EEDD7A39AC0}" type="parTrans" cxnId="{688137BF-47AC-4F92-9B23-AD2B7CCE329E}">
      <dgm:prSet/>
      <dgm:spPr/>
      <dgm:t>
        <a:bodyPr/>
        <a:lstStyle/>
        <a:p>
          <a:endParaRPr lang="en-US"/>
        </a:p>
      </dgm:t>
    </dgm:pt>
    <dgm:pt modelId="{D23CC6DA-A380-4E5C-8529-FEEEED92D8F4}" type="sibTrans" cxnId="{688137BF-47AC-4F92-9B23-AD2B7CCE329E}">
      <dgm:prSet/>
      <dgm:spPr/>
      <dgm:t>
        <a:bodyPr/>
        <a:lstStyle/>
        <a:p>
          <a:endParaRPr lang="en-US"/>
        </a:p>
      </dgm:t>
    </dgm:pt>
    <dgm:pt modelId="{9B3283BE-DBB1-4C8F-9DF3-B34323FD1187}">
      <dgm:prSet/>
      <dgm:spPr/>
      <dgm:t>
        <a:bodyPr/>
        <a:lstStyle/>
        <a:p>
          <a:r>
            <a:rPr lang="en-US" dirty="0"/>
            <a:t>Inconsistent explanations for child’s injuries</a:t>
          </a:r>
        </a:p>
      </dgm:t>
    </dgm:pt>
    <dgm:pt modelId="{052BAB8D-C5F2-4B71-A691-65CFAC08D1A4}" type="parTrans" cxnId="{586005C2-933E-4F30-991D-185CA0587501}">
      <dgm:prSet/>
      <dgm:spPr/>
      <dgm:t>
        <a:bodyPr/>
        <a:lstStyle/>
        <a:p>
          <a:endParaRPr lang="en-US"/>
        </a:p>
      </dgm:t>
    </dgm:pt>
    <dgm:pt modelId="{100301BC-093A-45CB-B038-40E7768EA28E}" type="sibTrans" cxnId="{586005C2-933E-4F30-991D-185CA0587501}">
      <dgm:prSet/>
      <dgm:spPr/>
      <dgm:t>
        <a:bodyPr/>
        <a:lstStyle/>
        <a:p>
          <a:endParaRPr lang="en-US"/>
        </a:p>
      </dgm:t>
    </dgm:pt>
    <dgm:pt modelId="{5E6F3C7B-10E7-42E9-8205-70AA1BBD19FE}">
      <dgm:prSet/>
      <dgm:spPr/>
      <dgm:t>
        <a:bodyPr/>
        <a:lstStyle/>
        <a:p>
          <a:r>
            <a:rPr lang="en-US" dirty="0"/>
            <a:t>Unrealistic expectations of child</a:t>
          </a:r>
        </a:p>
      </dgm:t>
    </dgm:pt>
    <dgm:pt modelId="{EEE714DF-1284-4147-A24D-585373FE8B98}" type="parTrans" cxnId="{151C5EE2-C1F8-430C-8B43-719EB1479A24}">
      <dgm:prSet/>
      <dgm:spPr/>
      <dgm:t>
        <a:bodyPr/>
        <a:lstStyle/>
        <a:p>
          <a:endParaRPr lang="en-US"/>
        </a:p>
      </dgm:t>
    </dgm:pt>
    <dgm:pt modelId="{A631F922-AB3C-41F5-8D5F-A040FC107636}" type="sibTrans" cxnId="{151C5EE2-C1F8-430C-8B43-719EB1479A24}">
      <dgm:prSet/>
      <dgm:spPr/>
      <dgm:t>
        <a:bodyPr/>
        <a:lstStyle/>
        <a:p>
          <a:endParaRPr lang="en-US"/>
        </a:p>
      </dgm:t>
    </dgm:pt>
    <dgm:pt modelId="{7B127B5F-98CE-4605-AE0E-02285FA83EB4}">
      <dgm:prSet/>
      <dgm:spPr/>
      <dgm:t>
        <a:bodyPr/>
        <a:lstStyle/>
        <a:p>
          <a:r>
            <a:rPr lang="en-US" dirty="0"/>
            <a:t>Irrational/bizarre actions</a:t>
          </a:r>
        </a:p>
      </dgm:t>
    </dgm:pt>
    <dgm:pt modelId="{61CDE0FA-B6B5-4083-81D8-1FEAA5EDD8BA}" type="parTrans" cxnId="{EAAEEE8F-7923-4D5B-80A0-E86DD24D4CB9}">
      <dgm:prSet/>
      <dgm:spPr/>
      <dgm:t>
        <a:bodyPr/>
        <a:lstStyle/>
        <a:p>
          <a:endParaRPr lang="en-US"/>
        </a:p>
      </dgm:t>
    </dgm:pt>
    <dgm:pt modelId="{43150439-47C2-4F2E-9D4C-B51538E01408}" type="sibTrans" cxnId="{EAAEEE8F-7923-4D5B-80A0-E86DD24D4CB9}">
      <dgm:prSet/>
      <dgm:spPr/>
      <dgm:t>
        <a:bodyPr/>
        <a:lstStyle/>
        <a:p>
          <a:endParaRPr lang="en-US"/>
        </a:p>
      </dgm:t>
    </dgm:pt>
    <dgm:pt modelId="{FACF30DE-8E75-4C74-953C-36E6A950CCF1}" type="pres">
      <dgm:prSet presAssocID="{82B0B204-E516-4837-B25B-8A32D162F4B7}" presName="diagram" presStyleCnt="0">
        <dgm:presLayoutVars>
          <dgm:dir/>
          <dgm:resizeHandles val="exact"/>
        </dgm:presLayoutVars>
      </dgm:prSet>
      <dgm:spPr/>
    </dgm:pt>
    <dgm:pt modelId="{8D8EA133-11A0-4C15-8B49-1593CB2568FF}" type="pres">
      <dgm:prSet presAssocID="{7224EB31-E620-48BD-9634-B52C355E0CBA}" presName="node" presStyleLbl="node1" presStyleIdx="0" presStyleCnt="9">
        <dgm:presLayoutVars>
          <dgm:bulletEnabled val="1"/>
        </dgm:presLayoutVars>
      </dgm:prSet>
      <dgm:spPr/>
    </dgm:pt>
    <dgm:pt modelId="{4A2989DF-90F2-4ECD-A749-5FB282CF6AF1}" type="pres">
      <dgm:prSet presAssocID="{CE6AEE98-83F5-420D-AB21-9259D38C5955}" presName="sibTrans" presStyleCnt="0"/>
      <dgm:spPr/>
    </dgm:pt>
    <dgm:pt modelId="{ECE6D227-068D-4EF0-B7A8-726353BC3ABA}" type="pres">
      <dgm:prSet presAssocID="{D2E11DB7-587F-495B-B3E1-C1E2CB014E3B}" presName="node" presStyleLbl="node1" presStyleIdx="1" presStyleCnt="9">
        <dgm:presLayoutVars>
          <dgm:bulletEnabled val="1"/>
        </dgm:presLayoutVars>
      </dgm:prSet>
      <dgm:spPr/>
    </dgm:pt>
    <dgm:pt modelId="{C7DA9CD1-9B62-4E49-98F9-51A698223719}" type="pres">
      <dgm:prSet presAssocID="{A7C61C2A-770E-488C-BA37-918BA19819A1}" presName="sibTrans" presStyleCnt="0"/>
      <dgm:spPr/>
    </dgm:pt>
    <dgm:pt modelId="{F68C7E97-685D-406F-90C1-F0F970F61591}" type="pres">
      <dgm:prSet presAssocID="{FD915440-3E5A-413E-9269-FE3DD18FD770}" presName="node" presStyleLbl="node1" presStyleIdx="2" presStyleCnt="9">
        <dgm:presLayoutVars>
          <dgm:bulletEnabled val="1"/>
        </dgm:presLayoutVars>
      </dgm:prSet>
      <dgm:spPr/>
    </dgm:pt>
    <dgm:pt modelId="{D3CC6BD1-3F32-4945-99A1-016F6737C475}" type="pres">
      <dgm:prSet presAssocID="{3E2CD34A-4579-470C-93AE-FD0AE9B36A40}" presName="sibTrans" presStyleCnt="0"/>
      <dgm:spPr/>
    </dgm:pt>
    <dgm:pt modelId="{AC4FEB05-B40D-4A55-9189-432295F2C9D9}" type="pres">
      <dgm:prSet presAssocID="{6CABCB38-A87D-4166-95F3-2D9FEF0F9F72}" presName="node" presStyleLbl="node1" presStyleIdx="3" presStyleCnt="9">
        <dgm:presLayoutVars>
          <dgm:bulletEnabled val="1"/>
        </dgm:presLayoutVars>
      </dgm:prSet>
      <dgm:spPr/>
    </dgm:pt>
    <dgm:pt modelId="{54DF628B-F610-4868-B75E-0F6B27A23C4E}" type="pres">
      <dgm:prSet presAssocID="{3ED2238F-CBB3-4388-B53A-F90D3E8852A8}" presName="sibTrans" presStyleCnt="0"/>
      <dgm:spPr/>
    </dgm:pt>
    <dgm:pt modelId="{469A40D4-C2D5-480A-86E1-64E87EE4D144}" type="pres">
      <dgm:prSet presAssocID="{DFE84122-38C3-471B-BA13-A9ADBCB1F747}" presName="node" presStyleLbl="node1" presStyleIdx="4" presStyleCnt="9">
        <dgm:presLayoutVars>
          <dgm:bulletEnabled val="1"/>
        </dgm:presLayoutVars>
      </dgm:prSet>
      <dgm:spPr/>
    </dgm:pt>
    <dgm:pt modelId="{F7B101C5-9402-4186-B4EA-6AD03EAE0F6D}" type="pres">
      <dgm:prSet presAssocID="{212B91FD-B0DD-41A8-BD38-ADDD75A94C6E}" presName="sibTrans" presStyleCnt="0"/>
      <dgm:spPr/>
    </dgm:pt>
    <dgm:pt modelId="{95F917F8-8D98-4490-8233-C42AA38E4ABD}" type="pres">
      <dgm:prSet presAssocID="{9FB154D3-9F94-4815-86E4-99D064692145}" presName="node" presStyleLbl="node1" presStyleIdx="5" presStyleCnt="9">
        <dgm:presLayoutVars>
          <dgm:bulletEnabled val="1"/>
        </dgm:presLayoutVars>
      </dgm:prSet>
      <dgm:spPr/>
    </dgm:pt>
    <dgm:pt modelId="{0AD4BD1F-1DA5-48D3-83A2-463ACB8E0845}" type="pres">
      <dgm:prSet presAssocID="{D23CC6DA-A380-4E5C-8529-FEEEED92D8F4}" presName="sibTrans" presStyleCnt="0"/>
      <dgm:spPr/>
    </dgm:pt>
    <dgm:pt modelId="{8D6F8570-C076-4601-BAE9-502E6F4B898D}" type="pres">
      <dgm:prSet presAssocID="{9B3283BE-DBB1-4C8F-9DF3-B34323FD1187}" presName="node" presStyleLbl="node1" presStyleIdx="6" presStyleCnt="9">
        <dgm:presLayoutVars>
          <dgm:bulletEnabled val="1"/>
        </dgm:presLayoutVars>
      </dgm:prSet>
      <dgm:spPr/>
    </dgm:pt>
    <dgm:pt modelId="{5279071A-2C28-4997-88E2-D3CEF22C0D7D}" type="pres">
      <dgm:prSet presAssocID="{100301BC-093A-45CB-B038-40E7768EA28E}" presName="sibTrans" presStyleCnt="0"/>
      <dgm:spPr/>
    </dgm:pt>
    <dgm:pt modelId="{8E4DFB0B-845D-4607-BB2D-122D6EEA62A1}" type="pres">
      <dgm:prSet presAssocID="{5E6F3C7B-10E7-42E9-8205-70AA1BBD19FE}" presName="node" presStyleLbl="node1" presStyleIdx="7" presStyleCnt="9">
        <dgm:presLayoutVars>
          <dgm:bulletEnabled val="1"/>
        </dgm:presLayoutVars>
      </dgm:prSet>
      <dgm:spPr/>
    </dgm:pt>
    <dgm:pt modelId="{7245375A-C07E-456E-8AA5-54330D3E16A8}" type="pres">
      <dgm:prSet presAssocID="{A631F922-AB3C-41F5-8D5F-A040FC107636}" presName="sibTrans" presStyleCnt="0"/>
      <dgm:spPr/>
    </dgm:pt>
    <dgm:pt modelId="{E349F672-0E95-48D4-9188-89C8E6381260}" type="pres">
      <dgm:prSet presAssocID="{7B127B5F-98CE-4605-AE0E-02285FA83EB4}" presName="node" presStyleLbl="node1" presStyleIdx="8" presStyleCnt="9">
        <dgm:presLayoutVars>
          <dgm:bulletEnabled val="1"/>
        </dgm:presLayoutVars>
      </dgm:prSet>
      <dgm:spPr/>
    </dgm:pt>
  </dgm:ptLst>
  <dgm:cxnLst>
    <dgm:cxn modelId="{71750C06-0A53-467D-BD1B-27CD2F196AB1}" type="presOf" srcId="{DFE84122-38C3-471B-BA13-A9ADBCB1F747}" destId="{469A40D4-C2D5-480A-86E1-64E87EE4D144}" srcOrd="0" destOrd="0" presId="urn:microsoft.com/office/officeart/2005/8/layout/default"/>
    <dgm:cxn modelId="{8EED862A-538E-433D-AEAD-6938AF9CB68E}" type="presOf" srcId="{9FB154D3-9F94-4815-86E4-99D064692145}" destId="{95F917F8-8D98-4490-8233-C42AA38E4ABD}" srcOrd="0" destOrd="0" presId="urn:microsoft.com/office/officeart/2005/8/layout/default"/>
    <dgm:cxn modelId="{38B5472C-2E51-49A7-856B-2C32C0947F2A}" srcId="{82B0B204-E516-4837-B25B-8A32D162F4B7}" destId="{DFE84122-38C3-471B-BA13-A9ADBCB1F747}" srcOrd="4" destOrd="0" parTransId="{A3D684F5-9647-4959-99EA-09B24E56E9F7}" sibTransId="{212B91FD-B0DD-41A8-BD38-ADDD75A94C6E}"/>
    <dgm:cxn modelId="{FEA33157-C6D6-4345-88F6-D2835A8429C8}" type="presOf" srcId="{FD915440-3E5A-413E-9269-FE3DD18FD770}" destId="{F68C7E97-685D-406F-90C1-F0F970F61591}" srcOrd="0" destOrd="0" presId="urn:microsoft.com/office/officeart/2005/8/layout/default"/>
    <dgm:cxn modelId="{BAF15077-D38A-4A66-9511-A68C4F38522F}" type="presOf" srcId="{7B127B5F-98CE-4605-AE0E-02285FA83EB4}" destId="{E349F672-0E95-48D4-9188-89C8E6381260}" srcOrd="0" destOrd="0" presId="urn:microsoft.com/office/officeart/2005/8/layout/default"/>
    <dgm:cxn modelId="{EA361979-5514-4EB2-801A-D47266E99682}" type="presOf" srcId="{D2E11DB7-587F-495B-B3E1-C1E2CB014E3B}" destId="{ECE6D227-068D-4EF0-B7A8-726353BC3ABA}" srcOrd="0" destOrd="0" presId="urn:microsoft.com/office/officeart/2005/8/layout/default"/>
    <dgm:cxn modelId="{EAAEEE8F-7923-4D5B-80A0-E86DD24D4CB9}" srcId="{82B0B204-E516-4837-B25B-8A32D162F4B7}" destId="{7B127B5F-98CE-4605-AE0E-02285FA83EB4}" srcOrd="8" destOrd="0" parTransId="{61CDE0FA-B6B5-4083-81D8-1FEAA5EDD8BA}" sibTransId="{43150439-47C2-4F2E-9D4C-B51538E01408}"/>
    <dgm:cxn modelId="{F393A9A3-3682-4F8F-9BD7-6BD41E7C74A9}" type="presOf" srcId="{6CABCB38-A87D-4166-95F3-2D9FEF0F9F72}" destId="{AC4FEB05-B40D-4A55-9189-432295F2C9D9}" srcOrd="0" destOrd="0" presId="urn:microsoft.com/office/officeart/2005/8/layout/default"/>
    <dgm:cxn modelId="{688137BF-47AC-4F92-9B23-AD2B7CCE329E}" srcId="{82B0B204-E516-4837-B25B-8A32D162F4B7}" destId="{9FB154D3-9F94-4815-86E4-99D064692145}" srcOrd="5" destOrd="0" parTransId="{D43DF915-72B5-4824-9871-6EEDD7A39AC0}" sibTransId="{D23CC6DA-A380-4E5C-8529-FEEEED92D8F4}"/>
    <dgm:cxn modelId="{7B0982C1-DA1E-40F3-95C3-E4AEDCADAA64}" type="presOf" srcId="{5E6F3C7B-10E7-42E9-8205-70AA1BBD19FE}" destId="{8E4DFB0B-845D-4607-BB2D-122D6EEA62A1}" srcOrd="0" destOrd="0" presId="urn:microsoft.com/office/officeart/2005/8/layout/default"/>
    <dgm:cxn modelId="{586005C2-933E-4F30-991D-185CA0587501}" srcId="{82B0B204-E516-4837-B25B-8A32D162F4B7}" destId="{9B3283BE-DBB1-4C8F-9DF3-B34323FD1187}" srcOrd="6" destOrd="0" parTransId="{052BAB8D-C5F2-4B71-A691-65CFAC08D1A4}" sibTransId="{100301BC-093A-45CB-B038-40E7768EA28E}"/>
    <dgm:cxn modelId="{0590E8C8-3FD0-4C3C-80E6-3C261AB810BA}" type="presOf" srcId="{82B0B204-E516-4837-B25B-8A32D162F4B7}" destId="{FACF30DE-8E75-4C74-953C-36E6A950CCF1}" srcOrd="0" destOrd="0" presId="urn:microsoft.com/office/officeart/2005/8/layout/default"/>
    <dgm:cxn modelId="{D9DCD2D6-B04D-4E24-B6C1-19E7AA19F69E}" srcId="{82B0B204-E516-4837-B25B-8A32D162F4B7}" destId="{FD915440-3E5A-413E-9269-FE3DD18FD770}" srcOrd="2" destOrd="0" parTransId="{2F1FD378-3939-42DA-94C6-56C30E01B837}" sibTransId="{3E2CD34A-4579-470C-93AE-FD0AE9B36A40}"/>
    <dgm:cxn modelId="{6F3CF3DA-6E91-403A-A4AE-9AB15B9A2434}" type="presOf" srcId="{7224EB31-E620-48BD-9634-B52C355E0CBA}" destId="{8D8EA133-11A0-4C15-8B49-1593CB2568FF}" srcOrd="0" destOrd="0" presId="urn:microsoft.com/office/officeart/2005/8/layout/default"/>
    <dgm:cxn modelId="{151C5EE2-C1F8-430C-8B43-719EB1479A24}" srcId="{82B0B204-E516-4837-B25B-8A32D162F4B7}" destId="{5E6F3C7B-10E7-42E9-8205-70AA1BBD19FE}" srcOrd="7" destOrd="0" parTransId="{EEE714DF-1284-4147-A24D-585373FE8B98}" sibTransId="{A631F922-AB3C-41F5-8D5F-A040FC107636}"/>
    <dgm:cxn modelId="{C0B8E9E4-DA6C-4AC0-8BF5-C8A4F9A0BAA4}" type="presOf" srcId="{9B3283BE-DBB1-4C8F-9DF3-B34323FD1187}" destId="{8D6F8570-C076-4601-BAE9-502E6F4B898D}" srcOrd="0" destOrd="0" presId="urn:microsoft.com/office/officeart/2005/8/layout/default"/>
    <dgm:cxn modelId="{013F8CF5-FA22-4053-B93C-A6EF29DC23D5}" srcId="{82B0B204-E516-4837-B25B-8A32D162F4B7}" destId="{6CABCB38-A87D-4166-95F3-2D9FEF0F9F72}" srcOrd="3" destOrd="0" parTransId="{8CF9792E-8CFC-4184-9195-B629849CF493}" sibTransId="{3ED2238F-CBB3-4388-B53A-F90D3E8852A8}"/>
    <dgm:cxn modelId="{F68047FF-34B2-4253-81B5-FE29348D4ABC}" srcId="{82B0B204-E516-4837-B25B-8A32D162F4B7}" destId="{7224EB31-E620-48BD-9634-B52C355E0CBA}" srcOrd="0" destOrd="0" parTransId="{D5C3CDF4-650A-45B6-A047-30F791B50659}" sibTransId="{CE6AEE98-83F5-420D-AB21-9259D38C5955}"/>
    <dgm:cxn modelId="{1D86EFFF-8B2A-46C4-8B06-7A675BA47BFE}" srcId="{82B0B204-E516-4837-B25B-8A32D162F4B7}" destId="{D2E11DB7-587F-495B-B3E1-C1E2CB014E3B}" srcOrd="1" destOrd="0" parTransId="{3B2358F3-542F-410D-B7A2-AF00E121D1C8}" sibTransId="{A7C61C2A-770E-488C-BA37-918BA19819A1}"/>
    <dgm:cxn modelId="{7E38E1AA-CFAA-4D46-8D33-1028E74D143E}" type="presParOf" srcId="{FACF30DE-8E75-4C74-953C-36E6A950CCF1}" destId="{8D8EA133-11A0-4C15-8B49-1593CB2568FF}" srcOrd="0" destOrd="0" presId="urn:microsoft.com/office/officeart/2005/8/layout/default"/>
    <dgm:cxn modelId="{492BCF54-CA34-4D4C-9619-D3E942199ABB}" type="presParOf" srcId="{FACF30DE-8E75-4C74-953C-36E6A950CCF1}" destId="{4A2989DF-90F2-4ECD-A749-5FB282CF6AF1}" srcOrd="1" destOrd="0" presId="urn:microsoft.com/office/officeart/2005/8/layout/default"/>
    <dgm:cxn modelId="{B4909B65-8A4E-4224-B100-A44BA13A4693}" type="presParOf" srcId="{FACF30DE-8E75-4C74-953C-36E6A950CCF1}" destId="{ECE6D227-068D-4EF0-B7A8-726353BC3ABA}" srcOrd="2" destOrd="0" presId="urn:microsoft.com/office/officeart/2005/8/layout/default"/>
    <dgm:cxn modelId="{11307E26-4BB7-412E-863F-E7702299D627}" type="presParOf" srcId="{FACF30DE-8E75-4C74-953C-36E6A950CCF1}" destId="{C7DA9CD1-9B62-4E49-98F9-51A698223719}" srcOrd="3" destOrd="0" presId="urn:microsoft.com/office/officeart/2005/8/layout/default"/>
    <dgm:cxn modelId="{A2355A97-5F81-4DE9-80B9-7DB5ADD2D58A}" type="presParOf" srcId="{FACF30DE-8E75-4C74-953C-36E6A950CCF1}" destId="{F68C7E97-685D-406F-90C1-F0F970F61591}" srcOrd="4" destOrd="0" presId="urn:microsoft.com/office/officeart/2005/8/layout/default"/>
    <dgm:cxn modelId="{6090A612-0F93-4BC5-8D19-90CEC000614C}" type="presParOf" srcId="{FACF30DE-8E75-4C74-953C-36E6A950CCF1}" destId="{D3CC6BD1-3F32-4945-99A1-016F6737C475}" srcOrd="5" destOrd="0" presId="urn:microsoft.com/office/officeart/2005/8/layout/default"/>
    <dgm:cxn modelId="{D4515F5C-3C06-46A6-AAFA-F272DA4AE2AB}" type="presParOf" srcId="{FACF30DE-8E75-4C74-953C-36E6A950CCF1}" destId="{AC4FEB05-B40D-4A55-9189-432295F2C9D9}" srcOrd="6" destOrd="0" presId="urn:microsoft.com/office/officeart/2005/8/layout/default"/>
    <dgm:cxn modelId="{E534AB9C-1D98-4179-AC68-AB65C2A4BFC4}" type="presParOf" srcId="{FACF30DE-8E75-4C74-953C-36E6A950CCF1}" destId="{54DF628B-F610-4868-B75E-0F6B27A23C4E}" srcOrd="7" destOrd="0" presId="urn:microsoft.com/office/officeart/2005/8/layout/default"/>
    <dgm:cxn modelId="{544DF212-CC6C-464B-B780-AEA27933A7B6}" type="presParOf" srcId="{FACF30DE-8E75-4C74-953C-36E6A950CCF1}" destId="{469A40D4-C2D5-480A-86E1-64E87EE4D144}" srcOrd="8" destOrd="0" presId="urn:microsoft.com/office/officeart/2005/8/layout/default"/>
    <dgm:cxn modelId="{07436C37-D836-4314-8212-C85F5857FC0E}" type="presParOf" srcId="{FACF30DE-8E75-4C74-953C-36E6A950CCF1}" destId="{F7B101C5-9402-4186-B4EA-6AD03EAE0F6D}" srcOrd="9" destOrd="0" presId="urn:microsoft.com/office/officeart/2005/8/layout/default"/>
    <dgm:cxn modelId="{07687905-EFEC-47C3-9FE2-09672DA16D30}" type="presParOf" srcId="{FACF30DE-8E75-4C74-953C-36E6A950CCF1}" destId="{95F917F8-8D98-4490-8233-C42AA38E4ABD}" srcOrd="10" destOrd="0" presId="urn:microsoft.com/office/officeart/2005/8/layout/default"/>
    <dgm:cxn modelId="{6532F8D7-21D4-4024-8EA3-F23CF45CB86F}" type="presParOf" srcId="{FACF30DE-8E75-4C74-953C-36E6A950CCF1}" destId="{0AD4BD1F-1DA5-48D3-83A2-463ACB8E0845}" srcOrd="11" destOrd="0" presId="urn:microsoft.com/office/officeart/2005/8/layout/default"/>
    <dgm:cxn modelId="{EFB13ED4-DF1A-4EE1-B6B5-6CEE41C15AF6}" type="presParOf" srcId="{FACF30DE-8E75-4C74-953C-36E6A950CCF1}" destId="{8D6F8570-C076-4601-BAE9-502E6F4B898D}" srcOrd="12" destOrd="0" presId="urn:microsoft.com/office/officeart/2005/8/layout/default"/>
    <dgm:cxn modelId="{B5E93469-329C-421A-9BA5-89E1B6BA8AB6}" type="presParOf" srcId="{FACF30DE-8E75-4C74-953C-36E6A950CCF1}" destId="{5279071A-2C28-4997-88E2-D3CEF22C0D7D}" srcOrd="13" destOrd="0" presId="urn:microsoft.com/office/officeart/2005/8/layout/default"/>
    <dgm:cxn modelId="{8A475B17-9A68-4FFC-A1AE-2CA3967066BF}" type="presParOf" srcId="{FACF30DE-8E75-4C74-953C-36E6A950CCF1}" destId="{8E4DFB0B-845D-4607-BB2D-122D6EEA62A1}" srcOrd="14" destOrd="0" presId="urn:microsoft.com/office/officeart/2005/8/layout/default"/>
    <dgm:cxn modelId="{13D0836C-06CA-4F62-96F7-D8CB0C15B945}" type="presParOf" srcId="{FACF30DE-8E75-4C74-953C-36E6A950CCF1}" destId="{7245375A-C07E-456E-8AA5-54330D3E16A8}" srcOrd="15" destOrd="0" presId="urn:microsoft.com/office/officeart/2005/8/layout/default"/>
    <dgm:cxn modelId="{E6472D7A-EF24-4325-BD6B-2D2B50E239E6}" type="presParOf" srcId="{FACF30DE-8E75-4C74-953C-36E6A950CCF1}" destId="{E349F672-0E95-48D4-9188-89C8E6381260}"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2C4017-9697-4B1E-95C2-A43A87F15702}"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9DCCB33E-EDD8-47E3-A03C-A7B26E3678F5}">
      <dgm:prSet/>
      <dgm:spPr/>
      <dgm:t>
        <a:bodyPr/>
        <a:lstStyle/>
        <a:p>
          <a:r>
            <a:rPr lang="en-US"/>
            <a:t>Initiate</a:t>
          </a:r>
        </a:p>
      </dgm:t>
    </dgm:pt>
    <dgm:pt modelId="{ECDEB177-9C3F-4181-BF91-0D1742D49A80}" type="parTrans" cxnId="{BDC71490-D7ED-44DD-8525-0F95A5A35DC4}">
      <dgm:prSet/>
      <dgm:spPr/>
      <dgm:t>
        <a:bodyPr/>
        <a:lstStyle/>
        <a:p>
          <a:endParaRPr lang="en-US"/>
        </a:p>
      </dgm:t>
    </dgm:pt>
    <dgm:pt modelId="{A6F12E5A-649F-4C6B-8145-927A9BB960D8}" type="sibTrans" cxnId="{BDC71490-D7ED-44DD-8525-0F95A5A35DC4}">
      <dgm:prSet/>
      <dgm:spPr/>
      <dgm:t>
        <a:bodyPr/>
        <a:lstStyle/>
        <a:p>
          <a:endParaRPr lang="en-US"/>
        </a:p>
      </dgm:t>
    </dgm:pt>
    <dgm:pt modelId="{26EBDFCE-F9E3-43B0-9BDD-CE824F33E4A9}">
      <dgm:prSet custT="1"/>
      <dgm:spPr/>
      <dgm:t>
        <a:bodyPr/>
        <a:lstStyle/>
        <a:p>
          <a:pPr>
            <a:buNone/>
          </a:pPr>
          <a:r>
            <a:rPr lang="en-US" sz="2000" b="1" dirty="0"/>
            <a:t>Initiate CPR efforts if the infant is not obviously dead</a:t>
          </a:r>
        </a:p>
      </dgm:t>
    </dgm:pt>
    <dgm:pt modelId="{87F8BAF1-D422-40E1-9E0E-CCB18257DAE1}" type="parTrans" cxnId="{CBCD2EF2-A961-4424-90C5-8B70033B9D20}">
      <dgm:prSet/>
      <dgm:spPr/>
      <dgm:t>
        <a:bodyPr/>
        <a:lstStyle/>
        <a:p>
          <a:endParaRPr lang="en-US"/>
        </a:p>
      </dgm:t>
    </dgm:pt>
    <dgm:pt modelId="{0AE4DAF7-8F0D-4D40-B9F5-31FB423FD14B}" type="sibTrans" cxnId="{CBCD2EF2-A961-4424-90C5-8B70033B9D20}">
      <dgm:prSet/>
      <dgm:spPr/>
      <dgm:t>
        <a:bodyPr/>
        <a:lstStyle/>
        <a:p>
          <a:endParaRPr lang="en-US"/>
        </a:p>
      </dgm:t>
    </dgm:pt>
    <dgm:pt modelId="{BBCFF107-F8A1-4FCA-A717-154DDA037B53}">
      <dgm:prSet custT="1"/>
      <dgm:spPr/>
      <dgm:t>
        <a:bodyPr/>
        <a:lstStyle/>
        <a:p>
          <a:r>
            <a:rPr lang="en-US" sz="2000" dirty="0"/>
            <a:t>Conduct an “investigation” that will help determine the cause of death.</a:t>
          </a:r>
        </a:p>
      </dgm:t>
    </dgm:pt>
    <dgm:pt modelId="{5947C979-E429-4D6F-8857-ABEBA7B9A4C3}" type="parTrans" cxnId="{3FD676BC-D206-4C45-A1C9-0D434F8D3BE6}">
      <dgm:prSet/>
      <dgm:spPr/>
      <dgm:t>
        <a:bodyPr/>
        <a:lstStyle/>
        <a:p>
          <a:endParaRPr lang="en-US"/>
        </a:p>
      </dgm:t>
    </dgm:pt>
    <dgm:pt modelId="{2CBB52E2-77D5-4942-9252-9C3F3422C713}" type="sibTrans" cxnId="{3FD676BC-D206-4C45-A1C9-0D434F8D3BE6}">
      <dgm:prSet/>
      <dgm:spPr/>
      <dgm:t>
        <a:bodyPr/>
        <a:lstStyle/>
        <a:p>
          <a:endParaRPr lang="en-US"/>
        </a:p>
      </dgm:t>
    </dgm:pt>
    <dgm:pt modelId="{61E52C64-31BA-4CA6-8886-88B9E15F083B}">
      <dgm:prSet custT="1"/>
      <dgm:spPr/>
      <dgm:t>
        <a:bodyPr/>
        <a:lstStyle/>
        <a:p>
          <a:r>
            <a:rPr lang="en-US" sz="2000" dirty="0"/>
            <a:t>Provide leadership and protection to the family</a:t>
          </a:r>
        </a:p>
      </dgm:t>
    </dgm:pt>
    <dgm:pt modelId="{66F8A85D-77D0-4569-8143-4F9B08DF416E}" type="parTrans" cxnId="{92DCE613-31AF-4329-BF51-295BF19C1C77}">
      <dgm:prSet/>
      <dgm:spPr/>
      <dgm:t>
        <a:bodyPr/>
        <a:lstStyle/>
        <a:p>
          <a:endParaRPr lang="en-US"/>
        </a:p>
      </dgm:t>
    </dgm:pt>
    <dgm:pt modelId="{EBD3D4B8-9EF7-4240-AB63-75DE0A1924B6}" type="sibTrans" cxnId="{92DCE613-31AF-4329-BF51-295BF19C1C77}">
      <dgm:prSet/>
      <dgm:spPr/>
      <dgm:t>
        <a:bodyPr/>
        <a:lstStyle/>
        <a:p>
          <a:endParaRPr lang="en-US"/>
        </a:p>
      </dgm:t>
    </dgm:pt>
    <dgm:pt modelId="{5661266A-2EAB-4F17-A858-A1DD25377056}">
      <dgm:prSet/>
      <dgm:spPr/>
      <dgm:t>
        <a:bodyPr/>
        <a:lstStyle/>
        <a:p>
          <a:r>
            <a:rPr lang="en-US" dirty="0"/>
            <a:t>Be</a:t>
          </a:r>
        </a:p>
      </dgm:t>
    </dgm:pt>
    <dgm:pt modelId="{DBFC49E4-67A0-4FD7-9382-597496F329DA}" type="parTrans" cxnId="{8667114F-31B9-4089-8728-C5AD6F673C71}">
      <dgm:prSet/>
      <dgm:spPr/>
      <dgm:t>
        <a:bodyPr/>
        <a:lstStyle/>
        <a:p>
          <a:endParaRPr lang="en-US"/>
        </a:p>
      </dgm:t>
    </dgm:pt>
    <dgm:pt modelId="{03AD785B-E6A3-4229-9C89-EE8B39D6A213}" type="sibTrans" cxnId="{8667114F-31B9-4089-8728-C5AD6F673C71}">
      <dgm:prSet/>
      <dgm:spPr/>
      <dgm:t>
        <a:bodyPr/>
        <a:lstStyle/>
        <a:p>
          <a:endParaRPr lang="en-US"/>
        </a:p>
      </dgm:t>
    </dgm:pt>
    <dgm:pt modelId="{B268DEE1-60B4-49AB-94DC-2B9AEF9619AF}">
      <dgm:prSet custT="1"/>
      <dgm:spPr/>
      <dgm:t>
        <a:bodyPr/>
        <a:lstStyle/>
        <a:p>
          <a:pPr>
            <a:buNone/>
          </a:pPr>
          <a:r>
            <a:rPr lang="en-US" sz="2000" b="1" dirty="0"/>
            <a:t>Be in command of your own feelings </a:t>
          </a:r>
        </a:p>
      </dgm:t>
    </dgm:pt>
    <dgm:pt modelId="{2829CCDF-E5FD-4A5E-9C76-66FF24F9E109}" type="parTrans" cxnId="{41B2050A-21DA-41AB-9253-EB80B884ACAB}">
      <dgm:prSet/>
      <dgm:spPr/>
      <dgm:t>
        <a:bodyPr/>
        <a:lstStyle/>
        <a:p>
          <a:endParaRPr lang="en-US"/>
        </a:p>
      </dgm:t>
    </dgm:pt>
    <dgm:pt modelId="{F59E65E6-E8F5-4D15-A591-4054ADB8288F}" type="sibTrans" cxnId="{41B2050A-21DA-41AB-9253-EB80B884ACAB}">
      <dgm:prSet/>
      <dgm:spPr/>
      <dgm:t>
        <a:bodyPr/>
        <a:lstStyle/>
        <a:p>
          <a:endParaRPr lang="en-US"/>
        </a:p>
      </dgm:t>
    </dgm:pt>
    <dgm:pt modelId="{D2006CF2-1DE5-4EAA-8662-F22DFE245FF4}">
      <dgm:prSet custT="1"/>
      <dgm:spPr/>
      <dgm:t>
        <a:bodyPr/>
        <a:lstStyle/>
        <a:p>
          <a:r>
            <a:rPr lang="en-US" sz="2000" dirty="0"/>
            <a:t>This can be difficult, especially if you have children of your own, but be professional and act in a calm, efficient manner, exhibiting kind concern.</a:t>
          </a:r>
        </a:p>
      </dgm:t>
    </dgm:pt>
    <dgm:pt modelId="{C11D9EC6-DF01-4A62-B440-DAC3270B2990}" type="parTrans" cxnId="{3437EE5C-5B36-493E-ACA4-4CE8362BB009}">
      <dgm:prSet/>
      <dgm:spPr/>
      <dgm:t>
        <a:bodyPr/>
        <a:lstStyle/>
        <a:p>
          <a:endParaRPr lang="en-US"/>
        </a:p>
      </dgm:t>
    </dgm:pt>
    <dgm:pt modelId="{DDC55E6D-3EE0-43DF-B32D-8ED7BBB1C2B4}" type="sibTrans" cxnId="{3437EE5C-5B36-493E-ACA4-4CE8362BB009}">
      <dgm:prSet/>
      <dgm:spPr/>
      <dgm:t>
        <a:bodyPr/>
        <a:lstStyle/>
        <a:p>
          <a:endParaRPr lang="en-US"/>
        </a:p>
      </dgm:t>
    </dgm:pt>
    <dgm:pt modelId="{7678A18C-AF6B-4270-B4DE-23ADDC313008}">
      <dgm:prSet/>
      <dgm:spPr/>
      <dgm:t>
        <a:bodyPr/>
        <a:lstStyle/>
        <a:p>
          <a:r>
            <a:rPr lang="en-US" dirty="0"/>
            <a:t>Aware</a:t>
          </a:r>
        </a:p>
      </dgm:t>
    </dgm:pt>
    <dgm:pt modelId="{71960C08-6FDA-40F7-BFC4-CB928461F11C}" type="parTrans" cxnId="{4176C1F8-3AEF-478C-9438-2F82915B69A1}">
      <dgm:prSet/>
      <dgm:spPr/>
      <dgm:t>
        <a:bodyPr/>
        <a:lstStyle/>
        <a:p>
          <a:endParaRPr lang="en-US"/>
        </a:p>
      </dgm:t>
    </dgm:pt>
    <dgm:pt modelId="{3818F776-9CA3-4307-921A-C4BE91AE81B6}" type="sibTrans" cxnId="{4176C1F8-3AEF-478C-9438-2F82915B69A1}">
      <dgm:prSet/>
      <dgm:spPr/>
      <dgm:t>
        <a:bodyPr/>
        <a:lstStyle/>
        <a:p>
          <a:endParaRPr lang="en-US"/>
        </a:p>
      </dgm:t>
    </dgm:pt>
    <dgm:pt modelId="{EA8A68D9-B4E0-4EA5-9240-C50361F10C81}">
      <dgm:prSet custT="1"/>
      <dgm:spPr/>
      <dgm:t>
        <a:bodyPr/>
        <a:lstStyle/>
        <a:p>
          <a:pPr>
            <a:buNone/>
          </a:pPr>
          <a:r>
            <a:rPr lang="en-US" sz="2000" b="1" dirty="0"/>
            <a:t>Your actions can have a positive impact on the grieving family</a:t>
          </a:r>
        </a:p>
      </dgm:t>
    </dgm:pt>
    <dgm:pt modelId="{08D2F918-7111-41A8-AEA7-B659A72193E2}" type="parTrans" cxnId="{687744AE-4E22-4CDB-8017-FF396F3C9313}">
      <dgm:prSet/>
      <dgm:spPr/>
      <dgm:t>
        <a:bodyPr/>
        <a:lstStyle/>
        <a:p>
          <a:endParaRPr lang="en-US"/>
        </a:p>
      </dgm:t>
    </dgm:pt>
    <dgm:pt modelId="{D39D018F-F208-4B52-8709-1AC772AD5C1F}" type="sibTrans" cxnId="{687744AE-4E22-4CDB-8017-FF396F3C9313}">
      <dgm:prSet/>
      <dgm:spPr/>
      <dgm:t>
        <a:bodyPr/>
        <a:lstStyle/>
        <a:p>
          <a:endParaRPr lang="en-US"/>
        </a:p>
      </dgm:t>
    </dgm:pt>
    <dgm:pt modelId="{0CF64405-0748-4877-9D2C-47AB38D977E3}" type="pres">
      <dgm:prSet presAssocID="{362C4017-9697-4B1E-95C2-A43A87F15702}" presName="Name0" presStyleCnt="0">
        <dgm:presLayoutVars>
          <dgm:dir/>
          <dgm:animLvl val="lvl"/>
          <dgm:resizeHandles val="exact"/>
        </dgm:presLayoutVars>
      </dgm:prSet>
      <dgm:spPr/>
    </dgm:pt>
    <dgm:pt modelId="{72F6468C-2D8B-436F-B8D4-B841BABF3CE2}" type="pres">
      <dgm:prSet presAssocID="{9DCCB33E-EDD8-47E3-A03C-A7B26E3678F5}" presName="linNode" presStyleCnt="0"/>
      <dgm:spPr/>
    </dgm:pt>
    <dgm:pt modelId="{98D0C8EC-F012-4E1D-9104-0273971F9F16}" type="pres">
      <dgm:prSet presAssocID="{9DCCB33E-EDD8-47E3-A03C-A7B26E3678F5}" presName="parentText" presStyleLbl="node1" presStyleIdx="0" presStyleCnt="3" custScaleX="75792" custLinFactNeighborX="-7186">
        <dgm:presLayoutVars>
          <dgm:chMax val="1"/>
          <dgm:bulletEnabled val="1"/>
        </dgm:presLayoutVars>
      </dgm:prSet>
      <dgm:spPr/>
    </dgm:pt>
    <dgm:pt modelId="{E6CAA1CA-339E-49A2-BA35-7D887DCDC3E2}" type="pres">
      <dgm:prSet presAssocID="{9DCCB33E-EDD8-47E3-A03C-A7B26E3678F5}" presName="descendantText" presStyleLbl="alignAccFollowNode1" presStyleIdx="0" presStyleCnt="3" custScaleX="119291">
        <dgm:presLayoutVars>
          <dgm:bulletEnabled val="1"/>
        </dgm:presLayoutVars>
      </dgm:prSet>
      <dgm:spPr/>
    </dgm:pt>
    <dgm:pt modelId="{02EC75C1-BFB3-4BB7-A6F6-1A6B98016A87}" type="pres">
      <dgm:prSet presAssocID="{A6F12E5A-649F-4C6B-8145-927A9BB960D8}" presName="sp" presStyleCnt="0"/>
      <dgm:spPr/>
    </dgm:pt>
    <dgm:pt modelId="{A80AA0DA-CD39-45F7-9FCD-5A2D68DB232C}" type="pres">
      <dgm:prSet presAssocID="{5661266A-2EAB-4F17-A858-A1DD25377056}" presName="linNode" presStyleCnt="0"/>
      <dgm:spPr/>
    </dgm:pt>
    <dgm:pt modelId="{78297B77-F746-452B-87F2-61C7D3D81FED}" type="pres">
      <dgm:prSet presAssocID="{5661266A-2EAB-4F17-A858-A1DD25377056}" presName="parentText" presStyleLbl="node1" presStyleIdx="1" presStyleCnt="3" custScaleX="75792" custLinFactNeighborX="-7186">
        <dgm:presLayoutVars>
          <dgm:chMax val="1"/>
          <dgm:bulletEnabled val="1"/>
        </dgm:presLayoutVars>
      </dgm:prSet>
      <dgm:spPr/>
    </dgm:pt>
    <dgm:pt modelId="{790112A0-2695-421C-BBD7-9F42AF8E6426}" type="pres">
      <dgm:prSet presAssocID="{5661266A-2EAB-4F17-A858-A1DD25377056}" presName="descendantText" presStyleLbl="alignAccFollowNode1" presStyleIdx="1" presStyleCnt="3" custScaleX="119291">
        <dgm:presLayoutVars>
          <dgm:bulletEnabled val="1"/>
        </dgm:presLayoutVars>
      </dgm:prSet>
      <dgm:spPr/>
    </dgm:pt>
    <dgm:pt modelId="{C761FC40-48E3-4703-A117-7402303F3CC9}" type="pres">
      <dgm:prSet presAssocID="{03AD785B-E6A3-4229-9C89-EE8B39D6A213}" presName="sp" presStyleCnt="0"/>
      <dgm:spPr/>
    </dgm:pt>
    <dgm:pt modelId="{538A2CD5-98A1-49D3-A924-484C2F8DA0B5}" type="pres">
      <dgm:prSet presAssocID="{7678A18C-AF6B-4270-B4DE-23ADDC313008}" presName="linNode" presStyleCnt="0"/>
      <dgm:spPr/>
    </dgm:pt>
    <dgm:pt modelId="{23E5AA02-1E40-4CC0-8569-EDCD4A809A88}" type="pres">
      <dgm:prSet presAssocID="{7678A18C-AF6B-4270-B4DE-23ADDC313008}" presName="parentText" presStyleLbl="node1" presStyleIdx="2" presStyleCnt="3" custScaleX="75792" custLinFactNeighborX="-7186">
        <dgm:presLayoutVars>
          <dgm:chMax val="1"/>
          <dgm:bulletEnabled val="1"/>
        </dgm:presLayoutVars>
      </dgm:prSet>
      <dgm:spPr/>
    </dgm:pt>
    <dgm:pt modelId="{4CE7A38D-E8FD-4E9E-892E-04B3CCBB5E5A}" type="pres">
      <dgm:prSet presAssocID="{7678A18C-AF6B-4270-B4DE-23ADDC313008}" presName="descendantText" presStyleLbl="alignAccFollowNode1" presStyleIdx="2" presStyleCnt="3" custScaleX="119291">
        <dgm:presLayoutVars>
          <dgm:bulletEnabled val="1"/>
        </dgm:presLayoutVars>
      </dgm:prSet>
      <dgm:spPr/>
    </dgm:pt>
  </dgm:ptLst>
  <dgm:cxnLst>
    <dgm:cxn modelId="{41B2050A-21DA-41AB-9253-EB80B884ACAB}" srcId="{5661266A-2EAB-4F17-A858-A1DD25377056}" destId="{B268DEE1-60B4-49AB-94DC-2B9AEF9619AF}" srcOrd="0" destOrd="0" parTransId="{2829CCDF-E5FD-4A5E-9C76-66FF24F9E109}" sibTransId="{F59E65E6-E8F5-4D15-A591-4054ADB8288F}"/>
    <dgm:cxn modelId="{92DCE613-31AF-4329-BF51-295BF19C1C77}" srcId="{26EBDFCE-F9E3-43B0-9BDD-CE824F33E4A9}" destId="{61E52C64-31BA-4CA6-8886-88B9E15F083B}" srcOrd="1" destOrd="0" parTransId="{66F8A85D-77D0-4569-8143-4F9B08DF416E}" sibTransId="{EBD3D4B8-9EF7-4240-AB63-75DE0A1924B6}"/>
    <dgm:cxn modelId="{362C241F-3D8A-4DF3-A398-234F9ECD4603}" type="presOf" srcId="{9DCCB33E-EDD8-47E3-A03C-A7B26E3678F5}" destId="{98D0C8EC-F012-4E1D-9104-0273971F9F16}" srcOrd="0" destOrd="0" presId="urn:microsoft.com/office/officeart/2005/8/layout/vList5"/>
    <dgm:cxn modelId="{58DA6D37-3600-451E-A17E-75405B7B8241}" type="presOf" srcId="{26EBDFCE-F9E3-43B0-9BDD-CE824F33E4A9}" destId="{E6CAA1CA-339E-49A2-BA35-7D887DCDC3E2}" srcOrd="0" destOrd="0" presId="urn:microsoft.com/office/officeart/2005/8/layout/vList5"/>
    <dgm:cxn modelId="{3437EE5C-5B36-493E-ACA4-4CE8362BB009}" srcId="{B268DEE1-60B4-49AB-94DC-2B9AEF9619AF}" destId="{D2006CF2-1DE5-4EAA-8662-F22DFE245FF4}" srcOrd="0" destOrd="0" parTransId="{C11D9EC6-DF01-4A62-B440-DAC3270B2990}" sibTransId="{DDC55E6D-3EE0-43DF-B32D-8ED7BBB1C2B4}"/>
    <dgm:cxn modelId="{8667114F-31B9-4089-8728-C5AD6F673C71}" srcId="{362C4017-9697-4B1E-95C2-A43A87F15702}" destId="{5661266A-2EAB-4F17-A858-A1DD25377056}" srcOrd="1" destOrd="0" parTransId="{DBFC49E4-67A0-4FD7-9382-597496F329DA}" sibTransId="{03AD785B-E6A3-4229-9C89-EE8B39D6A213}"/>
    <dgm:cxn modelId="{7EBF7C51-A104-4987-A9AE-1B0F2DC0299E}" type="presOf" srcId="{BBCFF107-F8A1-4FCA-A717-154DDA037B53}" destId="{E6CAA1CA-339E-49A2-BA35-7D887DCDC3E2}" srcOrd="0" destOrd="1" presId="urn:microsoft.com/office/officeart/2005/8/layout/vList5"/>
    <dgm:cxn modelId="{2B4D6555-7857-4ABF-B579-70374411DFA7}" type="presOf" srcId="{D2006CF2-1DE5-4EAA-8662-F22DFE245FF4}" destId="{790112A0-2695-421C-BBD7-9F42AF8E6426}" srcOrd="0" destOrd="1" presId="urn:microsoft.com/office/officeart/2005/8/layout/vList5"/>
    <dgm:cxn modelId="{95E1B976-F2A6-406B-9515-C1FB869E2887}" type="presOf" srcId="{EA8A68D9-B4E0-4EA5-9240-C50361F10C81}" destId="{4CE7A38D-E8FD-4E9E-892E-04B3CCBB5E5A}" srcOrd="0" destOrd="0" presId="urn:microsoft.com/office/officeart/2005/8/layout/vList5"/>
    <dgm:cxn modelId="{BDC71490-D7ED-44DD-8525-0F95A5A35DC4}" srcId="{362C4017-9697-4B1E-95C2-A43A87F15702}" destId="{9DCCB33E-EDD8-47E3-A03C-A7B26E3678F5}" srcOrd="0" destOrd="0" parTransId="{ECDEB177-9C3F-4181-BF91-0D1742D49A80}" sibTransId="{A6F12E5A-649F-4C6B-8145-927A9BB960D8}"/>
    <dgm:cxn modelId="{3A0BF896-BF5B-46A6-BEC3-DCDD47630DEC}" type="presOf" srcId="{61E52C64-31BA-4CA6-8886-88B9E15F083B}" destId="{E6CAA1CA-339E-49A2-BA35-7D887DCDC3E2}" srcOrd="0" destOrd="2" presId="urn:microsoft.com/office/officeart/2005/8/layout/vList5"/>
    <dgm:cxn modelId="{CF012097-8384-472C-898D-C30406F77AEB}" type="presOf" srcId="{5661266A-2EAB-4F17-A858-A1DD25377056}" destId="{78297B77-F746-452B-87F2-61C7D3D81FED}" srcOrd="0" destOrd="0" presId="urn:microsoft.com/office/officeart/2005/8/layout/vList5"/>
    <dgm:cxn modelId="{9C0FD1A6-289E-43F3-AD7C-85104C202465}" type="presOf" srcId="{B268DEE1-60B4-49AB-94DC-2B9AEF9619AF}" destId="{790112A0-2695-421C-BBD7-9F42AF8E6426}" srcOrd="0" destOrd="0" presId="urn:microsoft.com/office/officeart/2005/8/layout/vList5"/>
    <dgm:cxn modelId="{687744AE-4E22-4CDB-8017-FF396F3C9313}" srcId="{7678A18C-AF6B-4270-B4DE-23ADDC313008}" destId="{EA8A68D9-B4E0-4EA5-9240-C50361F10C81}" srcOrd="0" destOrd="0" parTransId="{08D2F918-7111-41A8-AEA7-B659A72193E2}" sibTransId="{D39D018F-F208-4B52-8709-1AC772AD5C1F}"/>
    <dgm:cxn modelId="{3FD676BC-D206-4C45-A1C9-0D434F8D3BE6}" srcId="{26EBDFCE-F9E3-43B0-9BDD-CE824F33E4A9}" destId="{BBCFF107-F8A1-4FCA-A717-154DDA037B53}" srcOrd="0" destOrd="0" parTransId="{5947C979-E429-4D6F-8857-ABEBA7B9A4C3}" sibTransId="{2CBB52E2-77D5-4942-9252-9C3F3422C713}"/>
    <dgm:cxn modelId="{36668EBE-CAB5-4E06-A89F-BA8CA8375F08}" type="presOf" srcId="{362C4017-9697-4B1E-95C2-A43A87F15702}" destId="{0CF64405-0748-4877-9D2C-47AB38D977E3}" srcOrd="0" destOrd="0" presId="urn:microsoft.com/office/officeart/2005/8/layout/vList5"/>
    <dgm:cxn modelId="{BE3D8AD5-84F9-4B93-A38E-B9FADF5308D4}" type="presOf" srcId="{7678A18C-AF6B-4270-B4DE-23ADDC313008}" destId="{23E5AA02-1E40-4CC0-8569-EDCD4A809A88}" srcOrd="0" destOrd="0" presId="urn:microsoft.com/office/officeart/2005/8/layout/vList5"/>
    <dgm:cxn modelId="{CBCD2EF2-A961-4424-90C5-8B70033B9D20}" srcId="{9DCCB33E-EDD8-47E3-A03C-A7B26E3678F5}" destId="{26EBDFCE-F9E3-43B0-9BDD-CE824F33E4A9}" srcOrd="0" destOrd="0" parTransId="{87F8BAF1-D422-40E1-9E0E-CCB18257DAE1}" sibTransId="{0AE4DAF7-8F0D-4D40-B9F5-31FB423FD14B}"/>
    <dgm:cxn modelId="{4176C1F8-3AEF-478C-9438-2F82915B69A1}" srcId="{362C4017-9697-4B1E-95C2-A43A87F15702}" destId="{7678A18C-AF6B-4270-B4DE-23ADDC313008}" srcOrd="2" destOrd="0" parTransId="{71960C08-6FDA-40F7-BFC4-CB928461F11C}" sibTransId="{3818F776-9CA3-4307-921A-C4BE91AE81B6}"/>
    <dgm:cxn modelId="{7AD4E87D-942B-4A75-8325-989201BF0945}" type="presParOf" srcId="{0CF64405-0748-4877-9D2C-47AB38D977E3}" destId="{72F6468C-2D8B-436F-B8D4-B841BABF3CE2}" srcOrd="0" destOrd="0" presId="urn:microsoft.com/office/officeart/2005/8/layout/vList5"/>
    <dgm:cxn modelId="{266DD50E-0164-4E5B-BE1E-DCE4C272035F}" type="presParOf" srcId="{72F6468C-2D8B-436F-B8D4-B841BABF3CE2}" destId="{98D0C8EC-F012-4E1D-9104-0273971F9F16}" srcOrd="0" destOrd="0" presId="urn:microsoft.com/office/officeart/2005/8/layout/vList5"/>
    <dgm:cxn modelId="{CE0C0BB1-D8B1-4C40-B524-B17AA04EF9D9}" type="presParOf" srcId="{72F6468C-2D8B-436F-B8D4-B841BABF3CE2}" destId="{E6CAA1CA-339E-49A2-BA35-7D887DCDC3E2}" srcOrd="1" destOrd="0" presId="urn:microsoft.com/office/officeart/2005/8/layout/vList5"/>
    <dgm:cxn modelId="{C70157B8-46A2-42D9-9D3F-0599B5CB8F67}" type="presParOf" srcId="{0CF64405-0748-4877-9D2C-47AB38D977E3}" destId="{02EC75C1-BFB3-4BB7-A6F6-1A6B98016A87}" srcOrd="1" destOrd="0" presId="urn:microsoft.com/office/officeart/2005/8/layout/vList5"/>
    <dgm:cxn modelId="{9CDFB377-4758-41AC-8351-C45D44529EFB}" type="presParOf" srcId="{0CF64405-0748-4877-9D2C-47AB38D977E3}" destId="{A80AA0DA-CD39-45F7-9FCD-5A2D68DB232C}" srcOrd="2" destOrd="0" presId="urn:microsoft.com/office/officeart/2005/8/layout/vList5"/>
    <dgm:cxn modelId="{5B6DC5F7-44BA-4A37-854E-FE85D1A5F8A1}" type="presParOf" srcId="{A80AA0DA-CD39-45F7-9FCD-5A2D68DB232C}" destId="{78297B77-F746-452B-87F2-61C7D3D81FED}" srcOrd="0" destOrd="0" presId="urn:microsoft.com/office/officeart/2005/8/layout/vList5"/>
    <dgm:cxn modelId="{C07D7F59-EB39-4B1D-8FF8-CF3901F66155}" type="presParOf" srcId="{A80AA0DA-CD39-45F7-9FCD-5A2D68DB232C}" destId="{790112A0-2695-421C-BBD7-9F42AF8E6426}" srcOrd="1" destOrd="0" presId="urn:microsoft.com/office/officeart/2005/8/layout/vList5"/>
    <dgm:cxn modelId="{BAC46877-170C-4953-9087-5AB98AEC745A}" type="presParOf" srcId="{0CF64405-0748-4877-9D2C-47AB38D977E3}" destId="{C761FC40-48E3-4703-A117-7402303F3CC9}" srcOrd="3" destOrd="0" presId="urn:microsoft.com/office/officeart/2005/8/layout/vList5"/>
    <dgm:cxn modelId="{E5B65D80-5980-4A36-B829-90970CFBCFE7}" type="presParOf" srcId="{0CF64405-0748-4877-9D2C-47AB38D977E3}" destId="{538A2CD5-98A1-49D3-A924-484C2F8DA0B5}" srcOrd="4" destOrd="0" presId="urn:microsoft.com/office/officeart/2005/8/layout/vList5"/>
    <dgm:cxn modelId="{6ECA96F4-8486-45BB-A8F8-C75F614C78B8}" type="presParOf" srcId="{538A2CD5-98A1-49D3-A924-484C2F8DA0B5}" destId="{23E5AA02-1E40-4CC0-8569-EDCD4A809A88}" srcOrd="0" destOrd="0" presId="urn:microsoft.com/office/officeart/2005/8/layout/vList5"/>
    <dgm:cxn modelId="{F1ABAC6F-F55D-4ECB-BB63-5CE5B6AECB93}" type="presParOf" srcId="{538A2CD5-98A1-49D3-A924-484C2F8DA0B5}" destId="{4CE7A38D-E8FD-4E9E-892E-04B3CCBB5E5A}"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88E1C-F5FE-4A66-919D-80351E5D02EC}">
      <dsp:nvSpPr>
        <dsp:cNvPr id="0" name=""/>
        <dsp:cNvSpPr/>
      </dsp:nvSpPr>
      <dsp:spPr>
        <a:xfrm>
          <a:off x="631" y="427954"/>
          <a:ext cx="2461747" cy="147704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5250" rIns="95250" bIns="95250" numCol="1" spcCol="1270" anchor="ctr" anchorCtr="0">
          <a:noAutofit/>
        </a:bodyPr>
        <a:lstStyle/>
        <a:p>
          <a:pPr marL="0" lvl="0" indent="0" algn="ctr" defTabSz="1111250">
            <a:lnSpc>
              <a:spcPct val="100000"/>
            </a:lnSpc>
            <a:spcBef>
              <a:spcPct val="0"/>
            </a:spcBef>
            <a:spcAft>
              <a:spcPct val="35000"/>
            </a:spcAft>
            <a:buNone/>
          </a:pPr>
          <a:r>
            <a:rPr lang="en-US" sz="2500" b="0" i="0" kern="1200" baseline="0" dirty="0"/>
            <a:t>New Mexico Law Enforcement Academy</a:t>
          </a:r>
          <a:endParaRPr lang="en-US" sz="2500" kern="1200" dirty="0"/>
        </a:p>
      </dsp:txBody>
      <dsp:txXfrm>
        <a:off x="631" y="427954"/>
        <a:ext cx="2461747" cy="1477048"/>
      </dsp:txXfrm>
    </dsp:sp>
    <dsp:sp modelId="{CDF2E0DC-5255-4497-B414-147B28B41582}">
      <dsp:nvSpPr>
        <dsp:cNvPr id="0" name=""/>
        <dsp:cNvSpPr/>
      </dsp:nvSpPr>
      <dsp:spPr>
        <a:xfrm>
          <a:off x="2708553" y="427954"/>
          <a:ext cx="2461747" cy="1477048"/>
        </a:xfrm>
        <a:prstGeom prst="rect">
          <a:avLst/>
        </a:prstGeom>
        <a:solidFill>
          <a:srgbClr val="5BCC9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US" sz="2500" b="0" i="0" kern="1200" baseline="0" dirty="0"/>
            <a:t>NMLEA Accreditation: NM260003</a:t>
          </a:r>
          <a:endParaRPr lang="en-US" sz="2500" kern="1200" dirty="0"/>
        </a:p>
      </dsp:txBody>
      <dsp:txXfrm>
        <a:off x="2708553" y="427954"/>
        <a:ext cx="2461747" cy="1477048"/>
      </dsp:txXfrm>
    </dsp:sp>
    <dsp:sp modelId="{8C3A2ECE-D793-4497-B656-2477C794B414}">
      <dsp:nvSpPr>
        <dsp:cNvPr id="0" name=""/>
        <dsp:cNvSpPr/>
      </dsp:nvSpPr>
      <dsp:spPr>
        <a:xfrm>
          <a:off x="1354592" y="3320374"/>
          <a:ext cx="2461747" cy="584113"/>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100000"/>
            </a:lnSpc>
            <a:spcBef>
              <a:spcPct val="0"/>
            </a:spcBef>
            <a:spcAft>
              <a:spcPct val="35000"/>
            </a:spcAft>
            <a:buNone/>
          </a:pPr>
          <a:r>
            <a:rPr lang="en-US" sz="2500" b="0" i="0" kern="1200" baseline="0" dirty="0"/>
            <a:t>2 hours</a:t>
          </a:r>
          <a:endParaRPr lang="en-US" sz="2500" kern="1200" dirty="0"/>
        </a:p>
      </dsp:txBody>
      <dsp:txXfrm>
        <a:off x="1354592" y="3320374"/>
        <a:ext cx="2461747" cy="5841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042E0-58B1-48C6-99F7-97CDDC243A77}">
      <dsp:nvSpPr>
        <dsp:cNvPr id="0" name=""/>
        <dsp:cNvSpPr/>
      </dsp:nvSpPr>
      <dsp:spPr>
        <a:xfrm rot="5400000">
          <a:off x="3189657" y="-1234005"/>
          <a:ext cx="683789" cy="3323813"/>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Define what constitutes child abuse</a:t>
          </a:r>
        </a:p>
      </dsp:txBody>
      <dsp:txXfrm rot="-5400000">
        <a:off x="1869645" y="119387"/>
        <a:ext cx="3290433" cy="617029"/>
      </dsp:txXfrm>
    </dsp:sp>
    <dsp:sp modelId="{6CE86D80-39DE-4CF1-9A2F-7897D509F132}">
      <dsp:nvSpPr>
        <dsp:cNvPr id="0" name=""/>
        <dsp:cNvSpPr/>
      </dsp:nvSpPr>
      <dsp:spPr>
        <a:xfrm>
          <a:off x="0" y="533"/>
          <a:ext cx="1869645" cy="85473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Define</a:t>
          </a:r>
        </a:p>
      </dsp:txBody>
      <dsp:txXfrm>
        <a:off x="41725" y="42258"/>
        <a:ext cx="1786195" cy="771286"/>
      </dsp:txXfrm>
    </dsp:sp>
    <dsp:sp modelId="{BDCF2A61-7EDE-4C78-97A9-F29450E39819}">
      <dsp:nvSpPr>
        <dsp:cNvPr id="0" name=""/>
        <dsp:cNvSpPr/>
      </dsp:nvSpPr>
      <dsp:spPr>
        <a:xfrm rot="5400000">
          <a:off x="3189657" y="-336531"/>
          <a:ext cx="683789" cy="332381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Recognize the different types of child abuse</a:t>
          </a:r>
        </a:p>
      </dsp:txBody>
      <dsp:txXfrm rot="-5400000">
        <a:off x="1869645" y="1016861"/>
        <a:ext cx="3290433" cy="617029"/>
      </dsp:txXfrm>
    </dsp:sp>
    <dsp:sp modelId="{0B3C9AB9-088A-493C-8946-8B1B54FD27F8}">
      <dsp:nvSpPr>
        <dsp:cNvPr id="0" name=""/>
        <dsp:cNvSpPr/>
      </dsp:nvSpPr>
      <dsp:spPr>
        <a:xfrm>
          <a:off x="0" y="898007"/>
          <a:ext cx="1869645" cy="854736"/>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Recognize</a:t>
          </a:r>
        </a:p>
      </dsp:txBody>
      <dsp:txXfrm>
        <a:off x="41725" y="939732"/>
        <a:ext cx="1786195" cy="771286"/>
      </dsp:txXfrm>
    </dsp:sp>
    <dsp:sp modelId="{91927110-CD5E-408B-9194-93E80D6B8D98}">
      <dsp:nvSpPr>
        <dsp:cNvPr id="0" name=""/>
        <dsp:cNvSpPr/>
      </dsp:nvSpPr>
      <dsp:spPr>
        <a:xfrm rot="5400000">
          <a:off x="3189657" y="560942"/>
          <a:ext cx="683789" cy="3323813"/>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Find and refer to the statutes that relate to child abuse and neglect</a:t>
          </a:r>
        </a:p>
      </dsp:txBody>
      <dsp:txXfrm rot="-5400000">
        <a:off x="1869645" y="1914334"/>
        <a:ext cx="3290433" cy="617029"/>
      </dsp:txXfrm>
    </dsp:sp>
    <dsp:sp modelId="{5B3B3A58-89CE-4706-AF21-F21580F62CDA}">
      <dsp:nvSpPr>
        <dsp:cNvPr id="0" name=""/>
        <dsp:cNvSpPr/>
      </dsp:nvSpPr>
      <dsp:spPr>
        <a:xfrm>
          <a:off x="0" y="1795480"/>
          <a:ext cx="1869645" cy="85473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Find and refer</a:t>
          </a:r>
        </a:p>
      </dsp:txBody>
      <dsp:txXfrm>
        <a:off x="41725" y="1837205"/>
        <a:ext cx="1786195" cy="771286"/>
      </dsp:txXfrm>
    </dsp:sp>
    <dsp:sp modelId="{9659CE30-1351-4770-A0D0-1F88E6640BCE}">
      <dsp:nvSpPr>
        <dsp:cNvPr id="0" name=""/>
        <dsp:cNvSpPr/>
      </dsp:nvSpPr>
      <dsp:spPr>
        <a:xfrm rot="5400000">
          <a:off x="3189657" y="1458416"/>
          <a:ext cx="683789" cy="3323813"/>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Understand the reporting requirements as it pertains to child abuse</a:t>
          </a:r>
        </a:p>
      </dsp:txBody>
      <dsp:txXfrm rot="-5400000">
        <a:off x="1869645" y="2811808"/>
        <a:ext cx="3290433" cy="617029"/>
      </dsp:txXfrm>
    </dsp:sp>
    <dsp:sp modelId="{A3BB0545-9C88-4E47-A713-A4A8E4D3D046}">
      <dsp:nvSpPr>
        <dsp:cNvPr id="0" name=""/>
        <dsp:cNvSpPr/>
      </dsp:nvSpPr>
      <dsp:spPr>
        <a:xfrm>
          <a:off x="0" y="2692954"/>
          <a:ext cx="1869645" cy="85473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Understand</a:t>
          </a:r>
        </a:p>
      </dsp:txBody>
      <dsp:txXfrm>
        <a:off x="41725" y="2734679"/>
        <a:ext cx="1786195" cy="771286"/>
      </dsp:txXfrm>
    </dsp:sp>
    <dsp:sp modelId="{0BA6065E-3371-4DB6-8659-CB5301B87BFD}">
      <dsp:nvSpPr>
        <dsp:cNvPr id="0" name=""/>
        <dsp:cNvSpPr/>
      </dsp:nvSpPr>
      <dsp:spPr>
        <a:xfrm rot="5400000">
          <a:off x="3189657" y="2355889"/>
          <a:ext cx="683789" cy="3323813"/>
        </a:xfrm>
        <a:prstGeom prst="round2Same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Understand the legal requirements when deciding to remove a child from the home</a:t>
          </a:r>
        </a:p>
      </dsp:txBody>
      <dsp:txXfrm rot="-5400000">
        <a:off x="1869645" y="3709281"/>
        <a:ext cx="3290433" cy="617029"/>
      </dsp:txXfrm>
    </dsp:sp>
    <dsp:sp modelId="{EBFD882D-40D8-4BF8-B453-EAC764B2FF43}">
      <dsp:nvSpPr>
        <dsp:cNvPr id="0" name=""/>
        <dsp:cNvSpPr/>
      </dsp:nvSpPr>
      <dsp:spPr>
        <a:xfrm>
          <a:off x="0" y="3590428"/>
          <a:ext cx="1869645" cy="85473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Understand</a:t>
          </a:r>
        </a:p>
      </dsp:txBody>
      <dsp:txXfrm>
        <a:off x="41725" y="3632153"/>
        <a:ext cx="1786195" cy="771286"/>
      </dsp:txXfrm>
    </dsp:sp>
    <dsp:sp modelId="{8861B6C7-4134-44C2-8E33-DB00007B05B3}">
      <dsp:nvSpPr>
        <dsp:cNvPr id="0" name=""/>
        <dsp:cNvSpPr/>
      </dsp:nvSpPr>
      <dsp:spPr>
        <a:xfrm rot="5400000">
          <a:off x="3189657" y="3253363"/>
          <a:ext cx="683789" cy="3323813"/>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Recognize the characteristics of pedophiles</a:t>
          </a:r>
        </a:p>
      </dsp:txBody>
      <dsp:txXfrm rot="-5400000">
        <a:off x="1869645" y="4606755"/>
        <a:ext cx="3290433" cy="617029"/>
      </dsp:txXfrm>
    </dsp:sp>
    <dsp:sp modelId="{7139E8F4-5E8F-473B-86D4-688EDFE06821}">
      <dsp:nvSpPr>
        <dsp:cNvPr id="0" name=""/>
        <dsp:cNvSpPr/>
      </dsp:nvSpPr>
      <dsp:spPr>
        <a:xfrm>
          <a:off x="0" y="4487902"/>
          <a:ext cx="1869645" cy="85473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Recognize</a:t>
          </a:r>
        </a:p>
      </dsp:txBody>
      <dsp:txXfrm>
        <a:off x="41725" y="4529627"/>
        <a:ext cx="1786195" cy="771286"/>
      </dsp:txXfrm>
    </dsp:sp>
    <dsp:sp modelId="{C82925C7-FC04-40E3-A0E1-34CC1977B591}">
      <dsp:nvSpPr>
        <dsp:cNvPr id="0" name=""/>
        <dsp:cNvSpPr/>
      </dsp:nvSpPr>
      <dsp:spPr>
        <a:xfrm rot="5400000">
          <a:off x="3189657" y="4150837"/>
          <a:ext cx="683789" cy="332381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None/>
          </a:pPr>
          <a:r>
            <a:rPr lang="en-US" sz="1400" kern="1200" dirty="0"/>
            <a:t>Understand the difference between a SUIDS death and a death due to abuse</a:t>
          </a:r>
        </a:p>
      </dsp:txBody>
      <dsp:txXfrm rot="-5400000">
        <a:off x="1869645" y="5504229"/>
        <a:ext cx="3290433" cy="617029"/>
      </dsp:txXfrm>
    </dsp:sp>
    <dsp:sp modelId="{99579C19-057D-4AAA-9936-E867CBE7E738}">
      <dsp:nvSpPr>
        <dsp:cNvPr id="0" name=""/>
        <dsp:cNvSpPr/>
      </dsp:nvSpPr>
      <dsp:spPr>
        <a:xfrm>
          <a:off x="0" y="5385375"/>
          <a:ext cx="1869645" cy="854736"/>
        </a:xfrm>
        <a:prstGeom prst="roundRect">
          <a:avLst/>
        </a:prstGeom>
        <a:solidFill>
          <a:srgbClr val="5BCC9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Understand</a:t>
          </a:r>
        </a:p>
      </dsp:txBody>
      <dsp:txXfrm>
        <a:off x="41725" y="5427100"/>
        <a:ext cx="1786195" cy="7712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789D0-CED5-4E4B-93CD-5B308B5AAF39}">
      <dsp:nvSpPr>
        <dsp:cNvPr id="0" name=""/>
        <dsp:cNvSpPr/>
      </dsp:nvSpPr>
      <dsp:spPr>
        <a:xfrm>
          <a:off x="0" y="473"/>
          <a:ext cx="8813189" cy="151691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Physical</a:t>
          </a:r>
          <a:r>
            <a:rPr lang="en-US" sz="1800" kern="1200" dirty="0">
              <a:solidFill>
                <a:schemeClr val="tx1"/>
              </a:solidFill>
            </a:rPr>
            <a:t> </a:t>
          </a:r>
          <a:r>
            <a:rPr lang="en-US" sz="1800" kern="1200" dirty="0"/>
            <a:t>abuse – whether intentional or not, the infliction of physical injury such as punching, beating, kicking, biting, burning, shaking, or otherwise harming a child. This often happens when the abuser is frustrated or angry	</a:t>
          </a:r>
        </a:p>
      </dsp:txBody>
      <dsp:txXfrm>
        <a:off x="74050" y="74523"/>
        <a:ext cx="8665089" cy="1368815"/>
      </dsp:txXfrm>
    </dsp:sp>
    <dsp:sp modelId="{923170F4-A721-45C2-B149-59BB7C2B8682}">
      <dsp:nvSpPr>
        <dsp:cNvPr id="0" name=""/>
        <dsp:cNvSpPr/>
      </dsp:nvSpPr>
      <dsp:spPr>
        <a:xfrm>
          <a:off x="0" y="1531282"/>
          <a:ext cx="8813189" cy="1516915"/>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Emotional</a:t>
          </a:r>
          <a:r>
            <a:rPr lang="en-US" sz="1800" kern="1200" dirty="0"/>
            <a:t> abuse – psychological or verbal abuse such as profane, threatening, derogatory, or demeaning language, spoken or conveyed, constant rejection, hostility, yelling, criticism, and exposure to family violence</a:t>
          </a:r>
        </a:p>
      </dsp:txBody>
      <dsp:txXfrm>
        <a:off x="74050" y="1605332"/>
        <a:ext cx="8665089" cy="1368815"/>
      </dsp:txXfrm>
    </dsp:sp>
    <dsp:sp modelId="{B168B47B-717B-41F7-AA80-B7674E74A1CD}">
      <dsp:nvSpPr>
        <dsp:cNvPr id="0" name=""/>
        <dsp:cNvSpPr/>
      </dsp:nvSpPr>
      <dsp:spPr>
        <a:xfrm>
          <a:off x="0" y="3062091"/>
          <a:ext cx="8813189" cy="1516915"/>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Sexual</a:t>
          </a:r>
          <a:r>
            <a:rPr lang="en-US" sz="1800" b="0" kern="1200" dirty="0"/>
            <a:t> </a:t>
          </a:r>
          <a:r>
            <a:rPr lang="en-US" sz="1800" kern="1200" dirty="0"/>
            <a:t>abuse - inappropriate touching for sexual purposes or in a sexual manner, and includes kissing, touching the genitals, buttocks, or breasts, causing the child to touch for sexual purposes. Promoting or observing for sexual purposes and any activity or performance involving play, photography, filming, or depiction of acts considered pornographic. This includes sexual contact over and under the clothing</a:t>
          </a:r>
        </a:p>
      </dsp:txBody>
      <dsp:txXfrm>
        <a:off x="74050" y="3136141"/>
        <a:ext cx="8665089" cy="1368815"/>
      </dsp:txXfrm>
    </dsp:sp>
    <dsp:sp modelId="{340BAA72-BE0D-418C-9515-EA3D7C5663F6}">
      <dsp:nvSpPr>
        <dsp:cNvPr id="0" name=""/>
        <dsp:cNvSpPr/>
      </dsp:nvSpPr>
      <dsp:spPr>
        <a:xfrm>
          <a:off x="0" y="4592900"/>
          <a:ext cx="8813189" cy="1516915"/>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Neglect</a:t>
          </a:r>
          <a:r>
            <a:rPr lang="en-US" sz="1800" kern="1200" dirty="0"/>
            <a:t> – failure to provide for the child’s basic needs such as food, clothing, shelter, and supervision and care for the physical and mental health of the child. This includes allowing chronic truancy, failure to enroll a child of mandatory school age in school, refusal or delay in seeking health care, kicking the child out of the house or refusal to allow a runaway to return home</a:t>
          </a:r>
        </a:p>
      </dsp:txBody>
      <dsp:txXfrm>
        <a:off x="74050" y="4666950"/>
        <a:ext cx="8665089" cy="13688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57B562-584D-45D1-96D1-752293D9EDDB}">
      <dsp:nvSpPr>
        <dsp:cNvPr id="0" name=""/>
        <dsp:cNvSpPr/>
      </dsp:nvSpPr>
      <dsp:spPr>
        <a:xfrm>
          <a:off x="884935" y="74269"/>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66F285-5315-45A7-9FBE-F0137B404BF6}">
      <dsp:nvSpPr>
        <dsp:cNvPr id="0" name=""/>
        <dsp:cNvSpPr/>
      </dsp:nvSpPr>
      <dsp:spPr>
        <a:xfrm>
          <a:off x="1352935" y="54226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4105D8-B5AB-4C28-A249-314689914358}">
      <dsp:nvSpPr>
        <dsp:cNvPr id="0" name=""/>
        <dsp:cNvSpPr/>
      </dsp:nvSpPr>
      <dsp:spPr>
        <a:xfrm>
          <a:off x="2288971" y="1654666"/>
          <a:ext cx="3600000" cy="1608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endParaRPr lang="en-US" sz="4400" b="1" kern="1200" dirty="0"/>
        </a:p>
      </dsp:txBody>
      <dsp:txXfrm>
        <a:off x="2288971" y="1654666"/>
        <a:ext cx="3600000" cy="1608530"/>
      </dsp:txXfrm>
    </dsp:sp>
    <dsp:sp modelId="{4325A007-2B93-4213-9C60-F50D27882521}">
      <dsp:nvSpPr>
        <dsp:cNvPr id="0" name=""/>
        <dsp:cNvSpPr/>
      </dsp:nvSpPr>
      <dsp:spPr>
        <a:xfrm>
          <a:off x="5114935" y="34814"/>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7E4A4D-D58C-41A1-A185-D7F3F284E23E}">
      <dsp:nvSpPr>
        <dsp:cNvPr id="0" name=""/>
        <dsp:cNvSpPr/>
      </dsp:nvSpPr>
      <dsp:spPr>
        <a:xfrm>
          <a:off x="5582935" y="76440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314FD0-7498-4831-94BF-92AD32A9028C}">
      <dsp:nvSpPr>
        <dsp:cNvPr id="0" name=""/>
        <dsp:cNvSpPr/>
      </dsp:nvSpPr>
      <dsp:spPr>
        <a:xfrm>
          <a:off x="1802971" y="347280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endParaRPr lang="en-US" sz="4400" b="1" kern="1200" dirty="0">
            <a:solidFill>
              <a:schemeClr val="tx1"/>
            </a:solidFill>
          </a:endParaRPr>
        </a:p>
      </dsp:txBody>
      <dsp:txXfrm>
        <a:off x="1802971" y="3472805"/>
        <a:ext cx="36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F097D-9E27-40A1-90CD-3B6B2FF1D6D4}">
      <dsp:nvSpPr>
        <dsp:cNvPr id="0" name=""/>
        <dsp:cNvSpPr/>
      </dsp:nvSpPr>
      <dsp:spPr>
        <a:xfrm>
          <a:off x="0" y="330840"/>
          <a:ext cx="5122926" cy="1558439"/>
        </a:xfrm>
        <a:prstGeom prst="roundRect">
          <a:avLst/>
        </a:prstGeom>
        <a:solidFill>
          <a:srgbClr val="43C7C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66688" lvl="0" indent="0" algn="l" defTabSz="800100">
            <a:lnSpc>
              <a:spcPct val="90000"/>
            </a:lnSpc>
            <a:spcBef>
              <a:spcPct val="0"/>
            </a:spcBef>
            <a:spcAft>
              <a:spcPct val="35000"/>
            </a:spcAft>
            <a:buNone/>
          </a:pPr>
          <a:r>
            <a:rPr lang="en-US" sz="1800" kern="1200" dirty="0"/>
            <a:t>Enticing, persuading or attempting to persuade a child under the age of sixteen years to enter any vehicle, building, room or secluded place with intent to commit an act which would constitute a crime under Article 9 of the Criminal Code; or     </a:t>
          </a:r>
        </a:p>
      </dsp:txBody>
      <dsp:txXfrm>
        <a:off x="76077" y="406917"/>
        <a:ext cx="4970772" cy="1406285"/>
      </dsp:txXfrm>
    </dsp:sp>
    <dsp:sp modelId="{FEDAFBBC-14F2-4BA4-BC11-DFBA03C499B9}">
      <dsp:nvSpPr>
        <dsp:cNvPr id="0" name=""/>
        <dsp:cNvSpPr/>
      </dsp:nvSpPr>
      <dsp:spPr>
        <a:xfrm>
          <a:off x="0" y="1941120"/>
          <a:ext cx="5122926" cy="155843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66688" lvl="0" indent="0" algn="l" defTabSz="800100">
            <a:lnSpc>
              <a:spcPct val="90000"/>
            </a:lnSpc>
            <a:spcBef>
              <a:spcPct val="0"/>
            </a:spcBef>
            <a:spcAft>
              <a:spcPct val="35000"/>
            </a:spcAft>
            <a:buNone/>
          </a:pPr>
          <a:r>
            <a:rPr lang="en-US" sz="1800" kern="1200" dirty="0"/>
            <a:t>Having possession of a child under the age of sixteen years in any vehicle, building, room or secluded place with intent to commit an act which would constitute a crime under Article 9 of the Criminal Code </a:t>
          </a:r>
        </a:p>
      </dsp:txBody>
      <dsp:txXfrm>
        <a:off x="76077" y="2017197"/>
        <a:ext cx="4970772" cy="1406285"/>
      </dsp:txXfrm>
    </dsp:sp>
    <dsp:sp modelId="{595E6964-3771-4D9A-8562-FC06FD9020FD}">
      <dsp:nvSpPr>
        <dsp:cNvPr id="0" name=""/>
        <dsp:cNvSpPr/>
      </dsp:nvSpPr>
      <dsp:spPr>
        <a:xfrm>
          <a:off x="0" y="3551400"/>
          <a:ext cx="5122926" cy="155843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66688" lvl="0" indent="0" algn="l" defTabSz="800100">
            <a:lnSpc>
              <a:spcPct val="90000"/>
            </a:lnSpc>
            <a:spcBef>
              <a:spcPct val="0"/>
            </a:spcBef>
            <a:spcAft>
              <a:spcPct val="35000"/>
            </a:spcAft>
            <a:buNone/>
          </a:pPr>
          <a:r>
            <a:rPr lang="en-US" sz="1800" kern="1200" dirty="0"/>
            <a:t>Enticement of a child is usually associated with online contact through chatrooms, gaming rooms, and social media</a:t>
          </a:r>
        </a:p>
      </dsp:txBody>
      <dsp:txXfrm>
        <a:off x="76077" y="3627477"/>
        <a:ext cx="4970772" cy="14062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5C732-589D-4D36-929F-AE161CE5D3E1}">
      <dsp:nvSpPr>
        <dsp:cNvPr id="0" name=""/>
        <dsp:cNvSpPr/>
      </dsp:nvSpPr>
      <dsp:spPr>
        <a:xfrm>
          <a:off x="288134" y="1752610"/>
          <a:ext cx="4599114" cy="2435134"/>
        </a:xfrm>
        <a:prstGeom prst="roundRect">
          <a:avLst/>
        </a:prstGeom>
        <a:solidFill>
          <a:srgbClr val="39BA60"/>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 child may disclose sexual activities to a friend, classmate, teacher, friend’s mother, or other trusted adult. The disclosure may be direct or indirect, e.g. “ I know somebody”; “what would you do if?”; “I heard something about somebody.” </a:t>
          </a:r>
        </a:p>
      </dsp:txBody>
      <dsp:txXfrm>
        <a:off x="407007" y="1871483"/>
        <a:ext cx="4361368" cy="2197388"/>
      </dsp:txXfrm>
    </dsp:sp>
    <dsp:sp modelId="{40F872B1-C1BF-413C-8F33-1E45DC674D50}">
      <dsp:nvSpPr>
        <dsp:cNvPr id="0" name=""/>
        <dsp:cNvSpPr/>
      </dsp:nvSpPr>
      <dsp:spPr>
        <a:xfrm>
          <a:off x="412" y="4267196"/>
          <a:ext cx="5174559" cy="1934704"/>
        </a:xfrm>
        <a:prstGeom prst="roundRect">
          <a:avLst/>
        </a:prstGeom>
        <a:solidFill>
          <a:srgbClr val="64A53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chemeClr val="bg1"/>
              </a:solidFill>
            </a:rPr>
            <a:t>It is not uncommon for the disclosure to be delayed</a:t>
          </a:r>
        </a:p>
      </dsp:txBody>
      <dsp:txXfrm>
        <a:off x="94856" y="4361640"/>
        <a:ext cx="4985671" cy="17458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A0899-3028-4C1C-9EC0-A26F8E500D3A}">
      <dsp:nvSpPr>
        <dsp:cNvPr id="0" name=""/>
        <dsp:cNvSpPr/>
      </dsp:nvSpPr>
      <dsp:spPr>
        <a:xfrm>
          <a:off x="788670" y="2762"/>
          <a:ext cx="1971674" cy="11830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Withdrawal, crying without provocation, sudden personality and behavior changes</a:t>
          </a:r>
        </a:p>
      </dsp:txBody>
      <dsp:txXfrm>
        <a:off x="788670" y="2762"/>
        <a:ext cx="1971674" cy="1183005"/>
      </dsp:txXfrm>
    </dsp:sp>
    <dsp:sp modelId="{8F50357C-C39C-4C21-A71A-8FF6A481A58A}">
      <dsp:nvSpPr>
        <dsp:cNvPr id="0" name=""/>
        <dsp:cNvSpPr/>
      </dsp:nvSpPr>
      <dsp:spPr>
        <a:xfrm>
          <a:off x="2957512" y="2762"/>
          <a:ext cx="1971674" cy="1183005"/>
        </a:xfrm>
        <a:prstGeom prst="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Poor hygiene or excessive bathing</a:t>
          </a:r>
        </a:p>
      </dsp:txBody>
      <dsp:txXfrm>
        <a:off x="2957512" y="2762"/>
        <a:ext cx="1971674" cy="1183005"/>
      </dsp:txXfrm>
    </dsp:sp>
    <dsp:sp modelId="{EC1B42EA-B1BA-4CF3-9541-84EFB3566868}">
      <dsp:nvSpPr>
        <dsp:cNvPr id="0" name=""/>
        <dsp:cNvSpPr/>
      </dsp:nvSpPr>
      <dsp:spPr>
        <a:xfrm>
          <a:off x="5126355" y="2762"/>
          <a:ext cx="1971674" cy="1183005"/>
        </a:xfrm>
        <a:prstGeom prst="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Poor peer relations and social skills, inability to make friends, acting out sexually</a:t>
          </a:r>
        </a:p>
      </dsp:txBody>
      <dsp:txXfrm>
        <a:off x="5126355" y="2762"/>
        <a:ext cx="1971674" cy="1183005"/>
      </dsp:txXfrm>
    </dsp:sp>
    <dsp:sp modelId="{325B52F8-270A-48AD-828D-A28994B0DB21}">
      <dsp:nvSpPr>
        <dsp:cNvPr id="0" name=""/>
        <dsp:cNvSpPr/>
      </dsp:nvSpPr>
      <dsp:spPr>
        <a:xfrm>
          <a:off x="788670" y="1382935"/>
          <a:ext cx="1971674" cy="1183005"/>
        </a:xfrm>
        <a:prstGeom prst="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Acting out, runaway, aggressive or delinquent behavior, suicide attempt or other self-destructive behavior</a:t>
          </a:r>
        </a:p>
      </dsp:txBody>
      <dsp:txXfrm>
        <a:off x="788670" y="1382935"/>
        <a:ext cx="1971674" cy="1183005"/>
      </dsp:txXfrm>
    </dsp:sp>
    <dsp:sp modelId="{1E04ED80-271D-413F-B82B-52D44D1E56F7}">
      <dsp:nvSpPr>
        <dsp:cNvPr id="0" name=""/>
        <dsp:cNvSpPr/>
      </dsp:nvSpPr>
      <dsp:spPr>
        <a:xfrm>
          <a:off x="2957512" y="1382935"/>
          <a:ext cx="1971674" cy="1183005"/>
        </a:xfrm>
        <a:prstGeom prst="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Alcohol or drug abuse</a:t>
          </a:r>
        </a:p>
      </dsp:txBody>
      <dsp:txXfrm>
        <a:off x="2957512" y="1382935"/>
        <a:ext cx="1971674" cy="1183005"/>
      </dsp:txXfrm>
    </dsp:sp>
    <dsp:sp modelId="{CD00B533-E346-4FA0-A5F0-EB14B18F43B4}">
      <dsp:nvSpPr>
        <dsp:cNvPr id="0" name=""/>
        <dsp:cNvSpPr/>
      </dsp:nvSpPr>
      <dsp:spPr>
        <a:xfrm>
          <a:off x="5126355" y="1382935"/>
          <a:ext cx="1971674" cy="1183005"/>
        </a:xfrm>
        <a:prstGeom prst="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School problems, frequent absences, sudden drop in school performance</a:t>
          </a:r>
        </a:p>
      </dsp:txBody>
      <dsp:txXfrm>
        <a:off x="5126355" y="1382935"/>
        <a:ext cx="1971674" cy="1183005"/>
      </dsp:txXfrm>
    </dsp:sp>
    <dsp:sp modelId="{2E99790C-99B7-4A76-BECB-9381731ACC98}">
      <dsp:nvSpPr>
        <dsp:cNvPr id="0" name=""/>
        <dsp:cNvSpPr/>
      </dsp:nvSpPr>
      <dsp:spPr>
        <a:xfrm>
          <a:off x="1873091" y="2763108"/>
          <a:ext cx="1971674" cy="1183005"/>
        </a:xfrm>
        <a:prstGeom prst="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Refusal to dress for physical education</a:t>
          </a:r>
        </a:p>
      </dsp:txBody>
      <dsp:txXfrm>
        <a:off x="1873091" y="2763108"/>
        <a:ext cx="1971674" cy="1183005"/>
      </dsp:txXfrm>
    </dsp:sp>
    <dsp:sp modelId="{CA3A7416-0402-4CF2-B406-732737C396C3}">
      <dsp:nvSpPr>
        <dsp:cNvPr id="0" name=""/>
        <dsp:cNvSpPr/>
      </dsp:nvSpPr>
      <dsp:spPr>
        <a:xfrm>
          <a:off x="4041933" y="2763108"/>
          <a:ext cx="1971674" cy="118300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Fearful of home life, ex. arrives at school early or stays late</a:t>
          </a:r>
        </a:p>
      </dsp:txBody>
      <dsp:txXfrm>
        <a:off x="4041933" y="2763108"/>
        <a:ext cx="1971674" cy="11830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B0FB3-8E67-4001-85F5-9784D4ED0725}">
      <dsp:nvSpPr>
        <dsp:cNvPr id="0" name=""/>
        <dsp:cNvSpPr/>
      </dsp:nvSpPr>
      <dsp:spPr>
        <a:xfrm>
          <a:off x="0" y="1342794"/>
          <a:ext cx="7886700" cy="42800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endParaRPr lang="en-US" sz="2100" kern="1200" dirty="0">
            <a:solidFill>
              <a:schemeClr val="tx1"/>
            </a:solidFill>
          </a:endParaRPr>
        </a:p>
      </dsp:txBody>
      <dsp:txXfrm>
        <a:off x="0" y="1342794"/>
        <a:ext cx="7886700" cy="2311238"/>
      </dsp:txXfrm>
    </dsp:sp>
    <dsp:sp modelId="{CD31C94B-A59C-48C6-AD45-8B48DF909CB5}">
      <dsp:nvSpPr>
        <dsp:cNvPr id="0" name=""/>
        <dsp:cNvSpPr/>
      </dsp:nvSpPr>
      <dsp:spPr>
        <a:xfrm>
          <a:off x="18072" y="2057398"/>
          <a:ext cx="1313166" cy="16829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Have a sexual preference for children</a:t>
          </a:r>
        </a:p>
      </dsp:txBody>
      <dsp:txXfrm>
        <a:off x="18072" y="2057398"/>
        <a:ext cx="1313166" cy="1682939"/>
      </dsp:txXfrm>
    </dsp:sp>
    <dsp:sp modelId="{B8FFAB7D-6AD9-4BAD-9083-C67F7663695C}">
      <dsp:nvSpPr>
        <dsp:cNvPr id="0" name=""/>
        <dsp:cNvSpPr/>
      </dsp:nvSpPr>
      <dsp:spPr>
        <a:xfrm>
          <a:off x="1331238" y="2059073"/>
          <a:ext cx="1313166" cy="168293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Can and do have sex with adults to get to the children</a:t>
          </a:r>
        </a:p>
      </dsp:txBody>
      <dsp:txXfrm>
        <a:off x="1331238" y="2059073"/>
        <a:ext cx="1313166" cy="1682939"/>
      </dsp:txXfrm>
    </dsp:sp>
    <dsp:sp modelId="{E5C534CD-DA93-43A1-BA02-BA7C5163E5DC}">
      <dsp:nvSpPr>
        <dsp:cNvPr id="0" name=""/>
        <dsp:cNvSpPr/>
      </dsp:nvSpPr>
      <dsp:spPr>
        <a:xfrm>
          <a:off x="2644405" y="2059073"/>
          <a:ext cx="1313166" cy="168293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Have the potential to molest large numbers of children </a:t>
          </a:r>
        </a:p>
      </dsp:txBody>
      <dsp:txXfrm>
        <a:off x="2644405" y="2059073"/>
        <a:ext cx="1313166" cy="1682939"/>
      </dsp:txXfrm>
    </dsp:sp>
    <dsp:sp modelId="{C08CF318-E241-4D9A-970D-5428A11DA689}">
      <dsp:nvSpPr>
        <dsp:cNvPr id="0" name=""/>
        <dsp:cNvSpPr/>
      </dsp:nvSpPr>
      <dsp:spPr>
        <a:xfrm>
          <a:off x="3953290" y="2059073"/>
          <a:ext cx="1313166" cy="168293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Need frequent and repeated sex with children </a:t>
          </a:r>
        </a:p>
      </dsp:txBody>
      <dsp:txXfrm>
        <a:off x="3953290" y="2059073"/>
        <a:ext cx="1313166" cy="1682939"/>
      </dsp:txXfrm>
    </dsp:sp>
    <dsp:sp modelId="{7EEFECC9-AE04-4C7E-B908-D73B57BFEA0F}">
      <dsp:nvSpPr>
        <dsp:cNvPr id="0" name=""/>
        <dsp:cNvSpPr/>
      </dsp:nvSpPr>
      <dsp:spPr>
        <a:xfrm>
          <a:off x="5262609" y="2059073"/>
          <a:ext cx="1313166" cy="1682939"/>
        </a:xfrm>
        <a:prstGeom prst="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Seduce children with attention, affection, and gifts </a:t>
          </a:r>
        </a:p>
      </dsp:txBody>
      <dsp:txXfrm>
        <a:off x="5262609" y="2059073"/>
        <a:ext cx="1313166" cy="1682939"/>
      </dsp:txXfrm>
    </dsp:sp>
    <dsp:sp modelId="{DA3CE96A-9B74-4D2C-9D33-415B70452823}">
      <dsp:nvSpPr>
        <dsp:cNvPr id="0" name=""/>
        <dsp:cNvSpPr/>
      </dsp:nvSpPr>
      <dsp:spPr>
        <a:xfrm>
          <a:off x="6565835" y="2059073"/>
          <a:ext cx="1313166" cy="16829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Seduce children over a period of time by lowering their inhibitions</a:t>
          </a:r>
        </a:p>
      </dsp:txBody>
      <dsp:txXfrm>
        <a:off x="6565835" y="2059073"/>
        <a:ext cx="1313166" cy="1682939"/>
      </dsp:txXfrm>
    </dsp:sp>
    <dsp:sp modelId="{87C9BCB3-6CBA-4962-9D71-00E78C2D2EC0}">
      <dsp:nvSpPr>
        <dsp:cNvPr id="0" name=""/>
        <dsp:cNvSpPr/>
      </dsp:nvSpPr>
      <dsp:spPr>
        <a:xfrm rot="10800000">
          <a:off x="0" y="732"/>
          <a:ext cx="7886700" cy="1398645"/>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Officers need to understand the dynamics of a pedophile. </a:t>
          </a:r>
          <a:r>
            <a:rPr lang="en-US" sz="2100" i="1" u="sng" kern="1200" dirty="0">
              <a:solidFill>
                <a:schemeClr val="tx1"/>
              </a:solidFill>
            </a:rPr>
            <a:t>Not all offenders in child sexual abuse cases are pedophiles</a:t>
          </a:r>
          <a:r>
            <a:rPr lang="en-US" sz="2100" kern="1200" dirty="0">
              <a:solidFill>
                <a:schemeClr val="tx1"/>
              </a:solidFill>
            </a:rPr>
            <a:t>. </a:t>
          </a:r>
        </a:p>
      </dsp:txBody>
      <dsp:txXfrm rot="10800000">
        <a:off x="0" y="732"/>
        <a:ext cx="7886700" cy="9087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0EF25-C531-4170-9CF5-63EBFA23A055}">
      <dsp:nvSpPr>
        <dsp:cNvPr id="0" name=""/>
        <dsp:cNvSpPr/>
      </dsp:nvSpPr>
      <dsp:spPr>
        <a:xfrm>
          <a:off x="0" y="834267"/>
          <a:ext cx="4358347" cy="5786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Is usually the parent or caretaker</a:t>
          </a:r>
        </a:p>
      </dsp:txBody>
      <dsp:txXfrm>
        <a:off x="28249" y="862516"/>
        <a:ext cx="4301849" cy="522176"/>
      </dsp:txXfrm>
    </dsp:sp>
    <dsp:sp modelId="{6682E2D5-DE0E-4F6B-A4C7-49B6BC85CCBD}">
      <dsp:nvSpPr>
        <dsp:cNvPr id="0" name=""/>
        <dsp:cNvSpPr/>
      </dsp:nvSpPr>
      <dsp:spPr>
        <a:xfrm>
          <a:off x="0" y="1499133"/>
          <a:ext cx="4358347" cy="52936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However, perpetrators can include:</a:t>
          </a:r>
        </a:p>
      </dsp:txBody>
      <dsp:txXfrm>
        <a:off x="25841" y="1524974"/>
        <a:ext cx="4306665" cy="477680"/>
      </dsp:txXfrm>
    </dsp:sp>
    <dsp:sp modelId="{D3A144CB-C855-419B-B207-2E8BEB6D81AD}">
      <dsp:nvSpPr>
        <dsp:cNvPr id="0" name=""/>
        <dsp:cNvSpPr/>
      </dsp:nvSpPr>
      <dsp:spPr>
        <a:xfrm>
          <a:off x="0" y="2126624"/>
          <a:ext cx="4358347" cy="238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78" tIns="25400" rIns="142240" bIns="25400" numCol="1" spcCol="1270" anchor="t" anchorCtr="0">
          <a:noAutofit/>
        </a:bodyPr>
        <a:lstStyle/>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Mothers and fathers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Boyfriends and girlfriends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Stepparents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Grandparents and other relatives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Coaches, teachers, clergy</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Neighbors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Babysitters ….etc.</a:t>
          </a:r>
        </a:p>
      </dsp:txBody>
      <dsp:txXfrm>
        <a:off x="0" y="2126624"/>
        <a:ext cx="4358347" cy="2384640"/>
      </dsp:txXfrm>
    </dsp:sp>
    <dsp:sp modelId="{41BDA00C-AE88-433B-B2C1-F1D30D29B38C}">
      <dsp:nvSpPr>
        <dsp:cNvPr id="0" name=""/>
        <dsp:cNvSpPr/>
      </dsp:nvSpPr>
      <dsp:spPr>
        <a:xfrm>
          <a:off x="0" y="4511264"/>
          <a:ext cx="4358347" cy="105526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In cases of sexual abuse, the abuser is usually someone </a:t>
          </a:r>
          <a:r>
            <a:rPr lang="en-US" sz="2000" b="1" u="none" kern="1200" dirty="0">
              <a:latin typeface="+mn-lt"/>
              <a:cs typeface="Arial" panose="020B0604020202020204" pitchFamily="34" charset="0"/>
            </a:rPr>
            <a:t>the </a:t>
          </a:r>
          <a:r>
            <a:rPr lang="en-US" sz="2000" b="1" u="sng" kern="1200" dirty="0">
              <a:solidFill>
                <a:schemeClr val="tx1"/>
              </a:solidFill>
              <a:latin typeface="+mn-lt"/>
              <a:cs typeface="Arial" panose="020B0604020202020204" pitchFamily="34" charset="0"/>
            </a:rPr>
            <a:t>child knows and trusts</a:t>
          </a:r>
        </a:p>
      </dsp:txBody>
      <dsp:txXfrm>
        <a:off x="51514" y="4562778"/>
        <a:ext cx="4255319" cy="9522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EA133-11A0-4C15-8B49-1593CB2568FF}">
      <dsp:nvSpPr>
        <dsp:cNvPr id="0" name=""/>
        <dsp:cNvSpPr/>
      </dsp:nvSpPr>
      <dsp:spPr>
        <a:xfrm>
          <a:off x="571996" y="4575"/>
          <a:ext cx="2653008" cy="159180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History of having been abused themselves</a:t>
          </a:r>
        </a:p>
      </dsp:txBody>
      <dsp:txXfrm>
        <a:off x="571996" y="4575"/>
        <a:ext cx="2653008" cy="1591805"/>
      </dsp:txXfrm>
    </dsp:sp>
    <dsp:sp modelId="{ECE6D227-068D-4EF0-B7A8-726353BC3ABA}">
      <dsp:nvSpPr>
        <dsp:cNvPr id="0" name=""/>
        <dsp:cNvSpPr/>
      </dsp:nvSpPr>
      <dsp:spPr>
        <a:xfrm>
          <a:off x="3490305" y="4575"/>
          <a:ext cx="2653008" cy="1591805"/>
        </a:xfrm>
        <a:prstGeom prst="rect">
          <a:avLst/>
        </a:prstGeom>
        <a:gradFill rotWithShape="0">
          <a:gsLst>
            <a:gs pos="0">
              <a:schemeClr val="accent5">
                <a:hueOff val="-844818"/>
                <a:satOff val="-2177"/>
                <a:lumOff val="-1471"/>
                <a:alphaOff val="0"/>
                <a:satMod val="103000"/>
                <a:lumMod val="102000"/>
                <a:tint val="94000"/>
              </a:schemeClr>
            </a:gs>
            <a:gs pos="50000">
              <a:schemeClr val="accent5">
                <a:hueOff val="-844818"/>
                <a:satOff val="-2177"/>
                <a:lumOff val="-1471"/>
                <a:alphaOff val="0"/>
                <a:satMod val="110000"/>
                <a:lumMod val="100000"/>
                <a:shade val="100000"/>
              </a:schemeClr>
            </a:gs>
            <a:gs pos="100000">
              <a:schemeClr val="accent5">
                <a:hueOff val="-844818"/>
                <a:satOff val="-2177"/>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Tend to keep to themselves</a:t>
          </a:r>
        </a:p>
      </dsp:txBody>
      <dsp:txXfrm>
        <a:off x="3490305" y="4575"/>
        <a:ext cx="2653008" cy="1591805"/>
      </dsp:txXfrm>
    </dsp:sp>
    <dsp:sp modelId="{F68C7E97-685D-406F-90C1-F0F970F61591}">
      <dsp:nvSpPr>
        <dsp:cNvPr id="0" name=""/>
        <dsp:cNvSpPr/>
      </dsp:nvSpPr>
      <dsp:spPr>
        <a:xfrm>
          <a:off x="6408615" y="4575"/>
          <a:ext cx="2653008" cy="1591805"/>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Move from place to place</a:t>
          </a:r>
        </a:p>
      </dsp:txBody>
      <dsp:txXfrm>
        <a:off x="6408615" y="4575"/>
        <a:ext cx="2653008" cy="1591805"/>
      </dsp:txXfrm>
    </dsp:sp>
    <dsp:sp modelId="{AC4FEB05-B40D-4A55-9189-432295F2C9D9}">
      <dsp:nvSpPr>
        <dsp:cNvPr id="0" name=""/>
        <dsp:cNvSpPr/>
      </dsp:nvSpPr>
      <dsp:spPr>
        <a:xfrm>
          <a:off x="571996" y="1861681"/>
          <a:ext cx="2653008" cy="1591805"/>
        </a:xfrm>
        <a:prstGeom prst="rect">
          <a:avLst/>
        </a:prstGeom>
        <a:gradFill rotWithShape="0">
          <a:gsLst>
            <a:gs pos="0">
              <a:schemeClr val="accent5">
                <a:hueOff val="-2534453"/>
                <a:satOff val="-6532"/>
                <a:lumOff val="-4412"/>
                <a:alphaOff val="0"/>
                <a:satMod val="103000"/>
                <a:lumMod val="102000"/>
                <a:tint val="94000"/>
              </a:schemeClr>
            </a:gs>
            <a:gs pos="50000">
              <a:schemeClr val="accent5">
                <a:hueOff val="-2534453"/>
                <a:satOff val="-6532"/>
                <a:lumOff val="-4412"/>
                <a:alphaOff val="0"/>
                <a:satMod val="110000"/>
                <a:lumMod val="100000"/>
                <a:shade val="100000"/>
              </a:schemeClr>
            </a:gs>
            <a:gs pos="100000">
              <a:schemeClr val="accent5">
                <a:hueOff val="-2534453"/>
                <a:satOff val="-6532"/>
                <a:lumOff val="-4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Alcohol/Drug abuse</a:t>
          </a:r>
        </a:p>
      </dsp:txBody>
      <dsp:txXfrm>
        <a:off x="571996" y="1861681"/>
        <a:ext cx="2653008" cy="1591805"/>
      </dsp:txXfrm>
    </dsp:sp>
    <dsp:sp modelId="{469A40D4-C2D5-480A-86E1-64E87EE4D144}">
      <dsp:nvSpPr>
        <dsp:cNvPr id="0" name=""/>
        <dsp:cNvSpPr/>
      </dsp:nvSpPr>
      <dsp:spPr>
        <a:xfrm>
          <a:off x="3490305" y="1861681"/>
          <a:ext cx="2653008" cy="1591805"/>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Partner knows about the abuse, ignores or even participates in it</a:t>
          </a:r>
        </a:p>
      </dsp:txBody>
      <dsp:txXfrm>
        <a:off x="3490305" y="1861681"/>
        <a:ext cx="2653008" cy="1591805"/>
      </dsp:txXfrm>
    </dsp:sp>
    <dsp:sp modelId="{95F917F8-8D98-4490-8233-C42AA38E4ABD}">
      <dsp:nvSpPr>
        <dsp:cNvPr id="0" name=""/>
        <dsp:cNvSpPr/>
      </dsp:nvSpPr>
      <dsp:spPr>
        <a:xfrm>
          <a:off x="6408615" y="1861681"/>
          <a:ext cx="2653008" cy="1591805"/>
        </a:xfrm>
        <a:prstGeom prst="rect">
          <a:avLst/>
        </a:prstGeom>
        <a:gradFill rotWithShape="0">
          <a:gsLst>
            <a:gs pos="0">
              <a:schemeClr val="accent5">
                <a:hueOff val="-4224089"/>
                <a:satOff val="-10887"/>
                <a:lumOff val="-7353"/>
                <a:alphaOff val="0"/>
                <a:satMod val="103000"/>
                <a:lumMod val="102000"/>
                <a:tint val="94000"/>
              </a:schemeClr>
            </a:gs>
            <a:gs pos="50000">
              <a:schemeClr val="accent5">
                <a:hueOff val="-4224089"/>
                <a:satOff val="-10887"/>
                <a:lumOff val="-7353"/>
                <a:alphaOff val="0"/>
                <a:satMod val="110000"/>
                <a:lumMod val="100000"/>
                <a:shade val="100000"/>
              </a:schemeClr>
            </a:gs>
            <a:gs pos="100000">
              <a:schemeClr val="accent5">
                <a:hueOff val="-4224089"/>
                <a:satOff val="-10887"/>
                <a:lumOff val="-7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Delays seeking medical attention </a:t>
          </a:r>
        </a:p>
      </dsp:txBody>
      <dsp:txXfrm>
        <a:off x="6408615" y="1861681"/>
        <a:ext cx="2653008" cy="1591805"/>
      </dsp:txXfrm>
    </dsp:sp>
    <dsp:sp modelId="{8D6F8570-C076-4601-BAE9-502E6F4B898D}">
      <dsp:nvSpPr>
        <dsp:cNvPr id="0" name=""/>
        <dsp:cNvSpPr/>
      </dsp:nvSpPr>
      <dsp:spPr>
        <a:xfrm>
          <a:off x="571996" y="3718787"/>
          <a:ext cx="2653008" cy="1591805"/>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Inconsistent explanations for child’s injuries</a:t>
          </a:r>
        </a:p>
      </dsp:txBody>
      <dsp:txXfrm>
        <a:off x="571996" y="3718787"/>
        <a:ext cx="2653008" cy="1591805"/>
      </dsp:txXfrm>
    </dsp:sp>
    <dsp:sp modelId="{8E4DFB0B-845D-4607-BB2D-122D6EEA62A1}">
      <dsp:nvSpPr>
        <dsp:cNvPr id="0" name=""/>
        <dsp:cNvSpPr/>
      </dsp:nvSpPr>
      <dsp:spPr>
        <a:xfrm>
          <a:off x="3490305" y="3718787"/>
          <a:ext cx="2653008" cy="1591805"/>
        </a:xfrm>
        <a:prstGeom prst="rect">
          <a:avLst/>
        </a:prstGeom>
        <a:gradFill rotWithShape="0">
          <a:gsLst>
            <a:gs pos="0">
              <a:schemeClr val="accent5">
                <a:hueOff val="-5913725"/>
                <a:satOff val="-15242"/>
                <a:lumOff val="-10294"/>
                <a:alphaOff val="0"/>
                <a:satMod val="103000"/>
                <a:lumMod val="102000"/>
                <a:tint val="94000"/>
              </a:schemeClr>
            </a:gs>
            <a:gs pos="50000">
              <a:schemeClr val="accent5">
                <a:hueOff val="-5913725"/>
                <a:satOff val="-15242"/>
                <a:lumOff val="-10294"/>
                <a:alphaOff val="0"/>
                <a:satMod val="110000"/>
                <a:lumMod val="100000"/>
                <a:shade val="100000"/>
              </a:schemeClr>
            </a:gs>
            <a:gs pos="100000">
              <a:schemeClr val="accent5">
                <a:hueOff val="-5913725"/>
                <a:satOff val="-15242"/>
                <a:lumOff val="-102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Unrealistic expectations of child</a:t>
          </a:r>
        </a:p>
      </dsp:txBody>
      <dsp:txXfrm>
        <a:off x="3490305" y="3718787"/>
        <a:ext cx="2653008" cy="1591805"/>
      </dsp:txXfrm>
    </dsp:sp>
    <dsp:sp modelId="{E349F672-0E95-48D4-9188-89C8E6381260}">
      <dsp:nvSpPr>
        <dsp:cNvPr id="0" name=""/>
        <dsp:cNvSpPr/>
      </dsp:nvSpPr>
      <dsp:spPr>
        <a:xfrm>
          <a:off x="6408615" y="3718787"/>
          <a:ext cx="2653008" cy="159180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Irrational/bizarre actions</a:t>
          </a:r>
        </a:p>
      </dsp:txBody>
      <dsp:txXfrm>
        <a:off x="6408615" y="3718787"/>
        <a:ext cx="2653008" cy="159180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AA1CA-339E-49A2-BA35-7D887DCDC3E2}">
      <dsp:nvSpPr>
        <dsp:cNvPr id="0" name=""/>
        <dsp:cNvSpPr/>
      </dsp:nvSpPr>
      <dsp:spPr>
        <a:xfrm rot="5400000">
          <a:off x="4740316" y="-2263463"/>
          <a:ext cx="1493043" cy="6398887"/>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b="1" kern="1200" dirty="0"/>
            <a:t>Initiate CPR efforts if the infant is not obviously dead</a:t>
          </a:r>
        </a:p>
        <a:p>
          <a:pPr marL="457200" lvl="2" indent="-228600" algn="l" defTabSz="889000">
            <a:lnSpc>
              <a:spcPct val="90000"/>
            </a:lnSpc>
            <a:spcBef>
              <a:spcPct val="0"/>
            </a:spcBef>
            <a:spcAft>
              <a:spcPct val="15000"/>
            </a:spcAft>
            <a:buChar char="•"/>
          </a:pPr>
          <a:r>
            <a:rPr lang="en-US" sz="2000" kern="1200" dirty="0"/>
            <a:t>Conduct an “investigation” that will help determine the cause of death.</a:t>
          </a:r>
        </a:p>
        <a:p>
          <a:pPr marL="457200" lvl="2" indent="-228600" algn="l" defTabSz="889000">
            <a:lnSpc>
              <a:spcPct val="90000"/>
            </a:lnSpc>
            <a:spcBef>
              <a:spcPct val="0"/>
            </a:spcBef>
            <a:spcAft>
              <a:spcPct val="15000"/>
            </a:spcAft>
            <a:buChar char="•"/>
          </a:pPr>
          <a:r>
            <a:rPr lang="en-US" sz="2000" kern="1200" dirty="0"/>
            <a:t>Provide leadership and protection to the family</a:t>
          </a:r>
        </a:p>
      </dsp:txBody>
      <dsp:txXfrm rot="-5400000">
        <a:off x="2287394" y="262343"/>
        <a:ext cx="6326003" cy="1347275"/>
      </dsp:txXfrm>
    </dsp:sp>
    <dsp:sp modelId="{98D0C8EC-F012-4E1D-9104-0273971F9F16}">
      <dsp:nvSpPr>
        <dsp:cNvPr id="0" name=""/>
        <dsp:cNvSpPr/>
      </dsp:nvSpPr>
      <dsp:spPr>
        <a:xfrm>
          <a:off x="0" y="2827"/>
          <a:ext cx="2286876" cy="186630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US" sz="4600" kern="1200"/>
            <a:t>Initiate</a:t>
          </a:r>
        </a:p>
      </dsp:txBody>
      <dsp:txXfrm>
        <a:off x="91105" y="93932"/>
        <a:ext cx="2104666" cy="1684094"/>
      </dsp:txXfrm>
    </dsp:sp>
    <dsp:sp modelId="{790112A0-2695-421C-BBD7-9F42AF8E6426}">
      <dsp:nvSpPr>
        <dsp:cNvPr id="0" name=""/>
        <dsp:cNvSpPr/>
      </dsp:nvSpPr>
      <dsp:spPr>
        <a:xfrm rot="5400000">
          <a:off x="4740316" y="-303843"/>
          <a:ext cx="1493043" cy="6398887"/>
        </a:xfrm>
        <a:prstGeom prst="round2Same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b="1" kern="1200" dirty="0"/>
            <a:t>Be in command of your own feelings </a:t>
          </a:r>
        </a:p>
        <a:p>
          <a:pPr marL="457200" lvl="2" indent="-228600" algn="l" defTabSz="889000">
            <a:lnSpc>
              <a:spcPct val="90000"/>
            </a:lnSpc>
            <a:spcBef>
              <a:spcPct val="0"/>
            </a:spcBef>
            <a:spcAft>
              <a:spcPct val="15000"/>
            </a:spcAft>
            <a:buChar char="•"/>
          </a:pPr>
          <a:r>
            <a:rPr lang="en-US" sz="2000" kern="1200" dirty="0"/>
            <a:t>This can be difficult, especially if you have children of your own, but be professional and act in a calm, efficient manner, exhibiting kind concern.</a:t>
          </a:r>
        </a:p>
      </dsp:txBody>
      <dsp:txXfrm rot="-5400000">
        <a:off x="2287394" y="2221963"/>
        <a:ext cx="6326003" cy="1347275"/>
      </dsp:txXfrm>
    </dsp:sp>
    <dsp:sp modelId="{78297B77-F746-452B-87F2-61C7D3D81FED}">
      <dsp:nvSpPr>
        <dsp:cNvPr id="0" name=""/>
        <dsp:cNvSpPr/>
      </dsp:nvSpPr>
      <dsp:spPr>
        <a:xfrm>
          <a:off x="0" y="1962447"/>
          <a:ext cx="2286876" cy="186630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US" sz="4600" kern="1200" dirty="0"/>
            <a:t>Be</a:t>
          </a:r>
        </a:p>
      </dsp:txBody>
      <dsp:txXfrm>
        <a:off x="91105" y="2053552"/>
        <a:ext cx="2104666" cy="1684094"/>
      </dsp:txXfrm>
    </dsp:sp>
    <dsp:sp modelId="{4CE7A38D-E8FD-4E9E-892E-04B3CCBB5E5A}">
      <dsp:nvSpPr>
        <dsp:cNvPr id="0" name=""/>
        <dsp:cNvSpPr/>
      </dsp:nvSpPr>
      <dsp:spPr>
        <a:xfrm rot="5400000">
          <a:off x="4740316" y="1655776"/>
          <a:ext cx="1493043" cy="6398887"/>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None/>
          </a:pPr>
          <a:r>
            <a:rPr lang="en-US" sz="2000" b="1" kern="1200" dirty="0"/>
            <a:t>Your actions can have a positive impact on the grieving family</a:t>
          </a:r>
        </a:p>
      </dsp:txBody>
      <dsp:txXfrm rot="-5400000">
        <a:off x="2287394" y="4181582"/>
        <a:ext cx="6326003" cy="1347275"/>
      </dsp:txXfrm>
    </dsp:sp>
    <dsp:sp modelId="{23E5AA02-1E40-4CC0-8569-EDCD4A809A88}">
      <dsp:nvSpPr>
        <dsp:cNvPr id="0" name=""/>
        <dsp:cNvSpPr/>
      </dsp:nvSpPr>
      <dsp:spPr>
        <a:xfrm>
          <a:off x="0" y="3922067"/>
          <a:ext cx="2286876" cy="186630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marL="0" lvl="0" indent="0" algn="ctr" defTabSz="2044700">
            <a:lnSpc>
              <a:spcPct val="90000"/>
            </a:lnSpc>
            <a:spcBef>
              <a:spcPct val="0"/>
            </a:spcBef>
            <a:spcAft>
              <a:spcPct val="35000"/>
            </a:spcAft>
            <a:buNone/>
          </a:pPr>
          <a:r>
            <a:rPr lang="en-US" sz="4600" kern="1200" dirty="0"/>
            <a:t>Aware</a:t>
          </a:r>
        </a:p>
      </dsp:txBody>
      <dsp:txXfrm>
        <a:off x="91105" y="4013172"/>
        <a:ext cx="2104666" cy="16840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67F25F-16EB-763A-B4D9-7141F96F6D77}"/>
              </a:ext>
            </a:extLst>
          </p:cNvPr>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2E0035F-9F3D-11B5-4279-A21E1D21FF02}"/>
              </a:ext>
            </a:extLst>
          </p:cNvPr>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fld id="{79C58970-E21A-45E4-806C-EEA7DE073242}" type="datetimeFigureOut">
              <a:rPr lang="en-US"/>
              <a:pPr>
                <a:defRPr/>
              </a:pPr>
              <a:t>6/25/2026</a:t>
            </a:fld>
            <a:endParaRPr lang="en-US"/>
          </a:p>
        </p:txBody>
      </p:sp>
      <p:sp>
        <p:nvSpPr>
          <p:cNvPr id="4" name="Footer Placeholder 3">
            <a:extLst>
              <a:ext uri="{FF2B5EF4-FFF2-40B4-BE49-F238E27FC236}">
                <a16:creationId xmlns:a16="http://schemas.microsoft.com/office/drawing/2014/main" id="{1175F409-445E-7C1A-385A-028EB5DD72E0}"/>
              </a:ext>
            </a:extLst>
          </p:cNvPr>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2D21CD7C-C565-10A3-8FE1-4B788D5C6794}"/>
              </a:ext>
            </a:extLst>
          </p:cNvPr>
          <p:cNvSpPr>
            <a:spLocks noGrp="1"/>
          </p:cNvSpPr>
          <p:nvPr>
            <p:ph type="sldNum" sz="quarter" idx="3"/>
          </p:nvPr>
        </p:nvSpPr>
        <p:spPr>
          <a:xfrm>
            <a:off x="3970338" y="8829675"/>
            <a:ext cx="3038475" cy="466725"/>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EEC1D34A-A689-4728-AF46-15EF31EDEDF2}"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C2E6B3-ADF3-7E28-BAA0-226E53D67759}"/>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333802B-A1D0-A85A-02E1-834A4E7037FF}"/>
              </a:ext>
            </a:extLst>
          </p:cNvPr>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pPr>
              <a:defRPr/>
            </a:pPr>
            <a:fld id="{8B8FF417-1028-4A4B-BD48-AF4B521196AC}" type="datetimeFigureOut">
              <a:rPr lang="en-US"/>
              <a:pPr>
                <a:defRPr/>
              </a:pPr>
              <a:t>6/25/2026</a:t>
            </a:fld>
            <a:endParaRPr lang="en-US"/>
          </a:p>
        </p:txBody>
      </p:sp>
      <p:sp>
        <p:nvSpPr>
          <p:cNvPr id="4" name="Slide Image Placeholder 3">
            <a:extLst>
              <a:ext uri="{FF2B5EF4-FFF2-40B4-BE49-F238E27FC236}">
                <a16:creationId xmlns:a16="http://schemas.microsoft.com/office/drawing/2014/main" id="{DC0A1339-537A-12B1-AAA5-C827B17B1AAF}"/>
              </a:ext>
            </a:extLst>
          </p:cNvPr>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59D738CA-5B4F-3B76-5092-44E49D223F76}"/>
              </a:ext>
            </a:extLst>
          </p:cNvPr>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9131BFF-3F35-18CD-1919-742DB46374BA}"/>
              </a:ext>
            </a:extLst>
          </p:cNvPr>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3306839D-B067-60A7-834A-431D56707025}"/>
              </a:ext>
            </a:extLst>
          </p:cNvPr>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pPr>
              <a:defRPr/>
            </a:pPr>
            <a:fld id="{B7762425-82E6-4319-BFE8-F1F18E1B57C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solidFill>
                  <a:srgbClr val="000000"/>
                </a:solidFill>
                <a:latin typeface="Calibri" panose="020F0502020204030204" pitchFamily="34" charset="0"/>
                <a:sym typeface=""/>
              </a:rPr>
              <a:t>Welcome to the In-service Child abuse training. </a:t>
            </a:r>
          </a:p>
          <a:p>
            <a:r>
              <a:rPr lang="en-US" dirty="0">
                <a:solidFill>
                  <a:srgbClr val="000000"/>
                </a:solidFill>
                <a:latin typeface="Calibri" panose="020F0502020204030204" pitchFamily="34" charset="0"/>
                <a:sym typeface=""/>
              </a:rPr>
              <a:t>Presented by the New Mexico Law Enforcement Academy.</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New Mexico State Statute 29-7-4.2 Child Abuse Incident Training:  Child abuse incident training shall be included as a component of in-service training each year for certified police officers.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Successful completion of this course will earn 2 hours of training.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Let's get started!</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a:t>
            </a:fld>
            <a:endParaRPr lang="en-US"/>
          </a:p>
        </p:txBody>
      </p:sp>
    </p:spTree>
    <p:extLst>
      <p:ext uri="{BB962C8B-B14F-4D97-AF65-F5344CB8AC3E}">
        <p14:creationId xmlns:p14="http://schemas.microsoft.com/office/powerpoint/2010/main" val="373601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EA5C8A9-DE4B-FE2C-5FB0-CF82FBD32B1A}"/>
              </a:ext>
            </a:extLst>
          </p:cNvPr>
          <p:cNvSpPr>
            <a:spLocks noGrp="1" noRot="1" noChangeAspect="1" noChangeArrowheads="1" noTextEdit="1"/>
          </p:cNvSpPr>
          <p:nvPr>
            <p:ph type="sldImg"/>
          </p:nvPr>
        </p:nvSpPr>
        <p:spPr bwMode="auto">
          <a:xfrm>
            <a:off x="1414463" y="1162050"/>
            <a:ext cx="4181475"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AB4CC248-DB03-A22D-F47A-FD1554BEF5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1" dirty="0">
                <a:latin typeface="+mn-lt"/>
                <a:cs typeface="Arial" panose="020B0604020202020204" pitchFamily="34" charset="0"/>
              </a:rPr>
              <a:t>The Instructional Goal for this in-service Child abuse training is </a:t>
            </a:r>
            <a:r>
              <a:rPr lang="en-US" altLang="en-US" sz="1200" dirty="0">
                <a:cs typeface="Arial" panose="020B0604020202020204" pitchFamily="34" charset="0"/>
              </a:rPr>
              <a:t>To demonstrate an understanding and knowledge of the crimes and social issues of child abuse, including the dynamics of why people abuse children and the results of that abuse. </a:t>
            </a:r>
          </a:p>
          <a:p>
            <a:pPr eaLnBrk="1" hangingPunct="1">
              <a:spcBef>
                <a:spcPct val="0"/>
              </a:spcBef>
            </a:pPr>
            <a:endParaRPr lang="en-US" altLang="en-US" dirty="0"/>
          </a:p>
        </p:txBody>
      </p:sp>
      <p:sp>
        <p:nvSpPr>
          <p:cNvPr id="7172" name="Slide Number Placeholder 3">
            <a:extLst>
              <a:ext uri="{FF2B5EF4-FFF2-40B4-BE49-F238E27FC236}">
                <a16:creationId xmlns:a16="http://schemas.microsoft.com/office/drawing/2014/main" id="{4707E163-819B-CAFF-DD7A-A3B5D56B0A4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6BBF56C-71FC-499B-90E3-CE7B23D73A1B}" type="slidenum">
              <a:rPr lang="en-US" altLang="en-US" smtClean="0"/>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There are 7 Instructional Objectives for this course. Upon completion of this course, officers will be able to: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Define what constitutes child abuse.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Recognize the different types of child abuse.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Find and refer to the statutes that relate to child abuse and neglect.</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Understand the reporting requirements as it pertains to child abuse.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Understand the legal requirements when deciding to remove a child from the home.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Recognize the characteristics of pedophiles.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And to understand the difference between a Sudden Unexplained Infant Death (SUID) and a death due to abuse.</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a:t>
            </a:fld>
            <a:endParaRPr lang="en-US"/>
          </a:p>
        </p:txBody>
      </p:sp>
    </p:spTree>
    <p:extLst>
      <p:ext uri="{BB962C8B-B14F-4D97-AF65-F5344CB8AC3E}">
        <p14:creationId xmlns:p14="http://schemas.microsoft.com/office/powerpoint/2010/main" val="2576620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solidFill>
                <a:srgbClr val="000000"/>
              </a:solidFill>
              <a:latin typeface="Calibri" panose="020F0502020204030204" pitchFamily="34" charset="0"/>
              <a:sym typeface=""/>
            </a:endParaRP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next slide lists and links the state statutes referred to in this training.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state statutes slide will be available again at the end of this training for you to download any statutes for later reference.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All New Mexico state statutes can be found at the NM One Source.com link:</a:t>
            </a:r>
            <a:endParaRPr lang="en-US" alt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a:t>
            </a:fld>
            <a:endParaRPr lang="en-US"/>
          </a:p>
        </p:txBody>
      </p:sp>
    </p:spTree>
    <p:extLst>
      <p:ext uri="{BB962C8B-B14F-4D97-AF65-F5344CB8AC3E}">
        <p14:creationId xmlns:p14="http://schemas.microsoft.com/office/powerpoint/2010/main" val="3874286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a:t>
            </a:fld>
            <a:endParaRPr lang="en-US"/>
          </a:p>
        </p:txBody>
      </p:sp>
    </p:spTree>
    <p:extLst>
      <p:ext uri="{BB962C8B-B14F-4D97-AF65-F5344CB8AC3E}">
        <p14:creationId xmlns:p14="http://schemas.microsoft.com/office/powerpoint/2010/main" val="2545308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New Mexico is consistently ranked 49th in education.</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Ranked 50th in child welfare.</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Ranked 3rd highest in the nation for poverty.</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With only 38% of students proficient at reading.</a:t>
            </a:r>
          </a:p>
          <a:p>
            <a:pPr marL="744520" marR="0" lvl="4" indent="-282568" defTabSz="685783" rtl="0" eaLnBrk="1" fontAlgn="auto"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In 2022 there were 5,817 reported child victims of abuse and neglect in New Mexico. </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 </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And in New Mexico, at any given time, there are between 2,000 and 2,600 children in foster care.</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 </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With over 900 youth in foster care in Bernalillo County alone.</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 </a:t>
            </a:r>
          </a:p>
          <a:p>
            <a:pPr marL="744520" marR="0" lvl="4" indent="-282568" defTabSz="685783" rtl="0" eaLnBrk="1" fontAlgn="auto"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13 child deaths were recorded in 2020 due to abuse or neglect in New Mexico.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a:t>
            </a:fld>
            <a:endParaRPr lang="en-US"/>
          </a:p>
        </p:txBody>
      </p:sp>
    </p:spTree>
    <p:extLst>
      <p:ext uri="{BB962C8B-B14F-4D97-AF65-F5344CB8AC3E}">
        <p14:creationId xmlns:p14="http://schemas.microsoft.com/office/powerpoint/2010/main" val="2291005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panose="020F0502020204030204" pitchFamily="34" charset="0"/>
                <a:sym typeface=""/>
              </a:rPr>
              <a:t>Child abuse is defined as, </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Knowingly, intentionally, and without justifiable cause inflicting physical pain, injury, or mental anguish to a child.</a:t>
            </a:r>
          </a:p>
          <a:p>
            <a:r>
              <a:rPr lang="en-US">
                <a:solidFill>
                  <a:srgbClr val="000000"/>
                </a:solidFill>
                <a:latin typeface="Calibri" panose="020F0502020204030204" pitchFamily="34" charset="0"/>
                <a:sym typeface=""/>
              </a:rPr>
              <a:t>  </a:t>
            </a:r>
          </a:p>
          <a:p>
            <a:r>
              <a:rPr lang="en-US">
                <a:solidFill>
                  <a:srgbClr val="000000"/>
                </a:solidFill>
                <a:latin typeface="Calibri" panose="020F0502020204030204" pitchFamily="34" charset="0"/>
                <a:sym typeface=""/>
              </a:rPr>
              <a:t>The intentional deprivation by a caretaker or other person of services necessary to maintain the mental and physical health of a child.</a:t>
            </a:r>
          </a:p>
          <a:p>
            <a:r>
              <a:rPr lang="en-US">
                <a:solidFill>
                  <a:srgbClr val="000000"/>
                </a:solidFill>
                <a:latin typeface="Calibri" panose="020F0502020204030204" pitchFamily="34" charset="0"/>
                <a:sym typeface=""/>
              </a:rPr>
              <a:t>  </a:t>
            </a:r>
          </a:p>
          <a:p>
            <a:r>
              <a:rPr lang="en-US">
                <a:solidFill>
                  <a:srgbClr val="000000"/>
                </a:solidFill>
                <a:latin typeface="Calibri" panose="020F0502020204030204" pitchFamily="34" charset="0"/>
                <a:sym typeface=""/>
              </a:rPr>
              <a:t>Sexual abuse, including criminal sexual contact, incest and criminal sexual penetration.</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A child, under this definition, means a person who is younger than age 18, or who is not an emancipated minor. An emancipated minor is free from parental control and is responsible for their own actions and decisions.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a:t>
            </a:fld>
            <a:endParaRPr lang="en-US"/>
          </a:p>
        </p:txBody>
      </p:sp>
    </p:spTree>
    <p:extLst>
      <p:ext uri="{BB962C8B-B14F-4D97-AF65-F5344CB8AC3E}">
        <p14:creationId xmlns:p14="http://schemas.microsoft.com/office/powerpoint/2010/main" val="2860804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There are 4 major types of Child Abuse. </a:t>
            </a:r>
          </a:p>
          <a:p>
            <a:pPr marL="0" marR="0" lvl="0" indent="0" defTabSz="914400" rtl="0" eaLnBrk="0" fontAlgn="base" latinLnBrk="0" hangingPunct="0">
              <a:buClrTx/>
              <a:buSzTx/>
              <a:buFontTx/>
              <a:buNone/>
              <a:tabLst/>
              <a:defRPr/>
            </a:pPr>
            <a:endParaRPr lang="en-US" altLang="en-US" dirty="0">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Physical abuse – whether intentional or not, the infliction of physical injury such as punching, beating, kicking, biting, burning, shaking, or otherwise harming a child. This often happens when the abuser is frustrated or angry.	</a:t>
            </a:r>
          </a:p>
          <a:p>
            <a:pPr marL="0" marR="0" lvl="0" indent="0" defTabSz="914400" rtl="0" eaLnBrk="0" fontAlgn="base" latinLnBrk="0" hangingPunct="0">
              <a:buClrTx/>
              <a:buSzTx/>
              <a:buFontTx/>
              <a:buNone/>
              <a:tabLst/>
              <a:defRPr/>
            </a:pPr>
            <a:endParaRPr lang="en-US" altLang="en-US" dirty="0">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Emotional abuse – psychological or verbal abuse such as profane, threatening, derogatory, or demeaning language, spoken or conveyed, constant rejection, hostility, yelling, criticism, and exposure to family violence. </a:t>
            </a:r>
          </a:p>
          <a:p>
            <a:pPr marL="0" marR="0" lvl="0" indent="0" defTabSz="914400" rtl="0" eaLnBrk="0" fontAlgn="base" latinLnBrk="0" hangingPunct="0">
              <a:buClrTx/>
              <a:buSzTx/>
              <a:buFontTx/>
              <a:buNone/>
              <a:tabLst/>
              <a:defRPr/>
            </a:pPr>
            <a:endParaRPr lang="en-US" altLang="en-US" dirty="0">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Sexual abuse - inappropriate touching for sexual purposes or in a sexual manner, and includes kissing, touching the genitals, buttocks, or breasts, causing the child to touch for sexual purposes. Promoting or observing for sexual purposes and any activity or performance involving play, photography, filming, or depiction of acts considered pornographic. </a:t>
            </a:r>
          </a:p>
          <a:p>
            <a:pPr marL="0" marR="0" lvl="0" indent="0" defTabSz="914400" rtl="0" eaLnBrk="0" fontAlgn="base" latinLnBrk="0" hangingPunct="0">
              <a:buClrTx/>
              <a:buSzTx/>
              <a:buFontTx/>
              <a:buNone/>
              <a:tabLst/>
              <a:defRPr/>
            </a:pPr>
            <a:endParaRPr lang="en-US" altLang="en-US" dirty="0">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This includes sexual contact over and under the clothing.</a:t>
            </a:r>
          </a:p>
          <a:p>
            <a:pPr marL="0" marR="0" lvl="0" indent="0" defTabSz="914400" rtl="0" eaLnBrk="0" fontAlgn="base" latinLnBrk="0" hangingPunct="0">
              <a:buClrTx/>
              <a:buSzTx/>
              <a:buFontTx/>
              <a:buNone/>
              <a:tabLst/>
              <a:defRPr/>
            </a:pPr>
            <a:endParaRPr lang="en-US" altLang="en-US" dirty="0">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dirty="0">
                <a:solidFill>
                  <a:srgbClr val="000000"/>
                </a:solidFill>
                <a:latin typeface="Calibri" panose="020F0502020204030204" pitchFamily="34" charset="0"/>
                <a:sym typeface=""/>
              </a:rPr>
              <a:t>Neglect – failure to provide for the child’s basic needs such as food, clothing, shelter, supervision and care for the physical and mental health of the child. This includes allowing chronic truancy, and failure to enroll a child of mandatory school age in school, and refusal or delay in seeking health care, kicking the child out of the house or refusal to allow a runaway to return home.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a:t>
            </a:fld>
            <a:endParaRPr lang="en-US"/>
          </a:p>
        </p:txBody>
      </p:sp>
    </p:spTree>
    <p:extLst>
      <p:ext uri="{BB962C8B-B14F-4D97-AF65-F5344CB8AC3E}">
        <p14:creationId xmlns:p14="http://schemas.microsoft.com/office/powerpoint/2010/main" val="4033267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As indicated in the chart, across the United States, neglect is the most common form of child abuse. </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9</a:t>
            </a:fld>
            <a:endParaRPr lang="en-US"/>
          </a:p>
        </p:txBody>
      </p:sp>
    </p:spTree>
    <p:extLst>
      <p:ext uri="{BB962C8B-B14F-4D97-AF65-F5344CB8AC3E}">
        <p14:creationId xmlns:p14="http://schemas.microsoft.com/office/powerpoint/2010/main" val="638473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defTabSz="914400" eaLnBrk="1" fontAlgn="auto" hangingPunct="1">
              <a:tabLst>
                <a:tab pos="227013" algn="l"/>
              </a:tabLst>
              <a:defRPr/>
            </a:pPr>
            <a:r>
              <a:rPr lang="en-US" altLang="en-US" dirty="0">
                <a:solidFill>
                  <a:srgbClr val="000000"/>
                </a:solidFill>
                <a:latin typeface="Calibri" panose="020F0502020204030204" pitchFamily="34" charset="0"/>
                <a:sym typeface=""/>
              </a:rPr>
              <a:t>The symptoms of abuse and neglect may vary from child to child. </a:t>
            </a:r>
          </a:p>
          <a:p>
            <a:pPr marL="228600" indent="-228600" defTabSz="914400" eaLnBrk="1" fontAlgn="auto" hangingPunct="1">
              <a:tabLst>
                <a:tab pos="227013" algn="l"/>
              </a:tabLst>
              <a:defRPr/>
            </a:pPr>
            <a:endParaRPr lang="en-US" altLang="en-US" dirty="0">
              <a:solidFill>
                <a:srgbClr val="000000"/>
              </a:solidFill>
              <a:latin typeface="Calibri" panose="020F0502020204030204" pitchFamily="34" charset="0"/>
              <a:sym typeface=""/>
            </a:endParaRPr>
          </a:p>
          <a:p>
            <a:pPr marL="228600" indent="-228600" defTabSz="914400" eaLnBrk="1" fontAlgn="auto" hangingPunct="1">
              <a:tabLst>
                <a:tab pos="227013" algn="l"/>
              </a:tabLst>
              <a:defRPr/>
            </a:pPr>
            <a:r>
              <a:rPr lang="en-US" altLang="en-US" dirty="0">
                <a:solidFill>
                  <a:srgbClr val="000000"/>
                </a:solidFill>
                <a:latin typeface="Calibri" panose="020F0502020204030204" pitchFamily="34" charset="0"/>
                <a:sym typeface=""/>
              </a:rPr>
              <a:t>Although any of the forms of child abuse may be found separately, they often occur in combination. </a:t>
            </a:r>
          </a:p>
          <a:p>
            <a:pPr marL="228600" indent="-228600" defTabSz="914400" eaLnBrk="1" fontAlgn="auto" hangingPunct="1">
              <a:tabLst>
                <a:tab pos="227013" algn="l"/>
              </a:tabLst>
              <a:defRPr/>
            </a:pPr>
            <a:endParaRPr lang="en-US" altLang="en-US" dirty="0">
              <a:solidFill>
                <a:srgbClr val="000000"/>
              </a:solidFill>
              <a:latin typeface="Calibri" panose="020F0502020204030204" pitchFamily="34" charset="0"/>
              <a:sym typeface=""/>
            </a:endParaRPr>
          </a:p>
          <a:p>
            <a:pPr marL="228600" indent="-228600" defTabSz="914400" eaLnBrk="1" fontAlgn="auto" hangingPunct="1">
              <a:tabLst>
                <a:tab pos="227013" algn="l"/>
              </a:tabLst>
              <a:defRPr/>
            </a:pPr>
            <a:r>
              <a:rPr lang="en-US" altLang="en-US" dirty="0">
                <a:solidFill>
                  <a:srgbClr val="000000"/>
                </a:solidFill>
                <a:latin typeface="Calibri" panose="020F0502020204030204" pitchFamily="34" charset="0"/>
                <a:sym typeface=""/>
              </a:rPr>
              <a:t>Emotional abuse is almost always present when other forms are identified.</a:t>
            </a:r>
          </a:p>
          <a:p>
            <a:pPr marL="228600" indent="-228600" defTabSz="914400" eaLnBrk="1" fontAlgn="auto" hangingPunct="1">
              <a:tabLst>
                <a:tab pos="227013" algn="l"/>
              </a:tabLst>
              <a:defRPr/>
            </a:pPr>
            <a:endParaRPr lang="en-US" altLang="en-US" dirty="0">
              <a:solidFill>
                <a:srgbClr val="000000"/>
              </a:solidFill>
              <a:latin typeface="Calibri" panose="020F0502020204030204" pitchFamily="34" charset="0"/>
              <a:sym typeface=""/>
            </a:endParaRPr>
          </a:p>
          <a:p>
            <a:pPr marL="228600" indent="-228600" defTabSz="914400" eaLnBrk="1" fontAlgn="auto" hangingPunct="1">
              <a:tabLst>
                <a:tab pos="227013" algn="l"/>
              </a:tabLst>
              <a:defRPr/>
            </a:pPr>
            <a:r>
              <a:rPr lang="en-US" altLang="en-US" dirty="0">
                <a:solidFill>
                  <a:srgbClr val="000000"/>
                </a:solidFill>
                <a:latin typeface="Calibri" panose="020F0502020204030204" pitchFamily="34" charset="0"/>
                <a:sym typeface=""/>
              </a:rPr>
              <a:t>Abuse = action against a child.,</a:t>
            </a:r>
          </a:p>
          <a:p>
            <a:pPr marL="228600" indent="-228600" defTabSz="914400" eaLnBrk="1" fontAlgn="auto" hangingPunct="1">
              <a:tabLst>
                <a:tab pos="227013" algn="l"/>
              </a:tabLst>
              <a:defRPr/>
            </a:pPr>
            <a:endParaRPr lang="en-US" altLang="en-US" dirty="0">
              <a:solidFill>
                <a:srgbClr val="000000"/>
              </a:solidFill>
              <a:latin typeface="Calibri" panose="020F0502020204030204" pitchFamily="34" charset="0"/>
              <a:sym typeface=""/>
            </a:endParaRPr>
          </a:p>
          <a:p>
            <a:pPr marL="228600" indent="-228600" defTabSz="914400" eaLnBrk="1" fontAlgn="auto" hangingPunct="1">
              <a:tabLst>
                <a:tab pos="227013" algn="l"/>
              </a:tabLst>
              <a:defRPr/>
            </a:pPr>
            <a:r>
              <a:rPr lang="en-US" altLang="en-US" dirty="0">
                <a:solidFill>
                  <a:srgbClr val="000000"/>
                </a:solidFill>
                <a:latin typeface="Calibri" panose="020F0502020204030204" pitchFamily="34" charset="0"/>
                <a:sym typeface=""/>
              </a:rPr>
              <a:t>versus Neglect, which is the lack of action for a child.</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10</a:t>
            </a:fld>
            <a:endParaRPr lang="en-US"/>
          </a:p>
        </p:txBody>
      </p:sp>
    </p:spTree>
    <p:extLst>
      <p:ext uri="{BB962C8B-B14F-4D97-AF65-F5344CB8AC3E}">
        <p14:creationId xmlns:p14="http://schemas.microsoft.com/office/powerpoint/2010/main" val="1914603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What is the Difference Between Discipline and Abuse?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key differences between discipline or punishment and abuse lies in the intent, method, and severity of the action.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Discipline and punishment, while designed to correct behavior, aims to educate and is typically proportionate to the misconduct.</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Abuse on the other hand, involves actions that inflict harm, fear, or trauma, often exceeding reasonable disciplinary measures which can cause lasting emotional or physical damage.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*It is important to be aware of your own beliefs, values, and biases, and how they influence your view of child abuse.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Cultures vary in many ways, and no one culture is more normal or correct than another.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child-rearing practices that may seem strange to an outside observer, may be standard practice for someone else’s race, religion, or ethnicity.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For one family, physical discipline of any kind may be viewed as child abuse. For another, spankings may be considered a normal part of raising a child.</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Remember, the number one priority for a mandated reporter is to protect children from abuse and neglect.</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11</a:t>
            </a:fld>
            <a:endParaRPr lang="en-US"/>
          </a:p>
        </p:txBody>
      </p:sp>
    </p:spTree>
    <p:extLst>
      <p:ext uri="{BB962C8B-B14F-4D97-AF65-F5344CB8AC3E}">
        <p14:creationId xmlns:p14="http://schemas.microsoft.com/office/powerpoint/2010/main" val="2712276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altLang="en-US" dirty="0">
                <a:solidFill>
                  <a:srgbClr val="000000"/>
                </a:solidFill>
                <a:latin typeface="Calibri" panose="020F0502020204030204" pitchFamily="34" charset="0"/>
                <a:sym typeface=""/>
              </a:rPr>
              <a:t>When Does Discipline Cross the Line?</a:t>
            </a:r>
          </a:p>
          <a:p>
            <a:pPr>
              <a:buFont typeface="Arial" panose="020B0604020202020204" pitchFamily="34" charset="0"/>
              <a:buNone/>
            </a:pPr>
            <a:endParaRPr lang="en-US" altLang="en-US" dirty="0">
              <a:solidFill>
                <a:srgbClr val="000000"/>
              </a:solidFill>
              <a:latin typeface="Calibri" panose="020F0502020204030204" pitchFamily="34" charset="0"/>
              <a:sym typeface=""/>
            </a:endParaRPr>
          </a:p>
          <a:p>
            <a:pPr>
              <a:buFont typeface="Arial" panose="020B0604020202020204" pitchFamily="34" charset="0"/>
              <a:buNone/>
            </a:pPr>
            <a:r>
              <a:rPr lang="en-US" altLang="en-US" dirty="0">
                <a:solidFill>
                  <a:srgbClr val="000000"/>
                </a:solidFill>
                <a:latin typeface="Calibri" panose="020F0502020204030204" pitchFamily="34" charset="0"/>
                <a:sym typeface=""/>
              </a:rPr>
              <a:t>Despite cultural differences, discipline can be considered child abuse. Child Welfare Services </a:t>
            </a:r>
          </a:p>
          <a:p>
            <a:pPr>
              <a:buFont typeface="Arial" panose="020B0604020202020204" pitchFamily="34" charset="0"/>
              <a:buNone/>
            </a:pPr>
            <a:r>
              <a:rPr lang="en-US" altLang="en-US" dirty="0">
                <a:solidFill>
                  <a:srgbClr val="000000"/>
                </a:solidFill>
                <a:latin typeface="Calibri" panose="020F0502020204030204" pitchFamily="34" charset="0"/>
                <a:sym typeface=""/>
              </a:rPr>
              <a:t>uses the penal code’s definition of child abuse to determine if it is abuse or discipline. </a:t>
            </a:r>
          </a:p>
          <a:p>
            <a:pPr>
              <a:buFont typeface="Arial" panose="020B0604020202020204" pitchFamily="34" charset="0"/>
              <a:buNone/>
            </a:pPr>
            <a:endParaRPr lang="en-US" altLang="en-US" dirty="0">
              <a:solidFill>
                <a:srgbClr val="000000"/>
              </a:solidFill>
              <a:latin typeface="Calibri" panose="020F0502020204030204" pitchFamily="34" charset="0"/>
              <a:sym typeface=""/>
            </a:endParaRPr>
          </a:p>
          <a:p>
            <a:pPr>
              <a:buFont typeface="Arial" panose="020B0604020202020204" pitchFamily="34" charset="0"/>
              <a:buNone/>
            </a:pPr>
            <a:r>
              <a:rPr lang="en-US" altLang="en-US" dirty="0">
                <a:solidFill>
                  <a:srgbClr val="000000"/>
                </a:solidFill>
                <a:latin typeface="Calibri" panose="020F0502020204030204" pitchFamily="34" charset="0"/>
                <a:sym typeface=""/>
              </a:rPr>
              <a:t>Discipline or punishment is Probably Excessive if:</a:t>
            </a:r>
          </a:p>
          <a:p>
            <a:pPr>
              <a:buFont typeface="Arial" panose="020B0604020202020204" pitchFamily="34" charset="0"/>
              <a:buNone/>
            </a:pPr>
            <a:endParaRPr lang="en-US" altLang="en-US" dirty="0">
              <a:solidFill>
                <a:srgbClr val="000000"/>
              </a:solidFill>
              <a:latin typeface="Calibri" panose="020F0502020204030204" pitchFamily="34" charset="0"/>
              <a:sym typeface=""/>
            </a:endParaRPr>
          </a:p>
          <a:p>
            <a:pPr>
              <a:buFont typeface="Arial" panose="020B0604020202020204" pitchFamily="34" charset="0"/>
              <a:buNone/>
            </a:pPr>
            <a:r>
              <a:rPr lang="en-US" altLang="en-US" dirty="0">
                <a:solidFill>
                  <a:srgbClr val="000000"/>
                </a:solidFill>
                <a:latin typeface="Calibri" panose="020F0502020204030204" pitchFamily="34" charset="0"/>
                <a:sym typeface=""/>
              </a:rPr>
              <a:t>The child is physically injured, including, bruising, broken skin, swelling, or is in a situation that requires medical attention.</a:t>
            </a:r>
          </a:p>
          <a:p>
            <a:pPr>
              <a:buFont typeface="Arial" panose="020B0604020202020204" pitchFamily="34" charset="0"/>
              <a:buNone/>
            </a:pPr>
            <a:endParaRPr lang="en-US" altLang="en-US" dirty="0">
              <a:solidFill>
                <a:srgbClr val="000000"/>
              </a:solidFill>
              <a:latin typeface="Calibri" panose="020F0502020204030204" pitchFamily="34" charset="0"/>
              <a:sym typeface=""/>
            </a:endParaRPr>
          </a:p>
          <a:p>
            <a:pPr>
              <a:buFont typeface="Arial" panose="020B0604020202020204" pitchFamily="34" charset="0"/>
              <a:buNone/>
            </a:pPr>
            <a:r>
              <a:rPr lang="en-US" altLang="en-US" dirty="0">
                <a:solidFill>
                  <a:srgbClr val="000000"/>
                </a:solidFill>
                <a:latin typeface="Calibri" panose="020F0502020204030204" pitchFamily="34" charset="0"/>
                <a:sym typeface=""/>
              </a:rPr>
              <a:t>If the discipline or punishment is </a:t>
            </a:r>
          </a:p>
          <a:p>
            <a:pPr>
              <a:buFont typeface="Arial" panose="020B0604020202020204" pitchFamily="34" charset="0"/>
              <a:buNone/>
            </a:pPr>
            <a:r>
              <a:rPr lang="en-US" altLang="en-US" dirty="0">
                <a:solidFill>
                  <a:srgbClr val="000000"/>
                </a:solidFill>
                <a:latin typeface="Calibri" panose="020F0502020204030204" pitchFamily="34" charset="0"/>
                <a:sym typeface=""/>
              </a:rPr>
              <a:t>meant to instill fear rather than to </a:t>
            </a:r>
          </a:p>
          <a:p>
            <a:pPr>
              <a:buFont typeface="Arial" panose="020B0604020202020204" pitchFamily="34" charset="0"/>
              <a:buNone/>
            </a:pPr>
            <a:r>
              <a:rPr lang="en-US" altLang="en-US" dirty="0">
                <a:solidFill>
                  <a:srgbClr val="000000"/>
                </a:solidFill>
                <a:latin typeface="Calibri" panose="020F0502020204030204" pitchFamily="34" charset="0"/>
                <a:sym typeface=""/>
              </a:rPr>
              <a:t>educate the child.</a:t>
            </a:r>
          </a:p>
          <a:p>
            <a:pPr>
              <a:buFont typeface="Arial" panose="020B0604020202020204" pitchFamily="34" charset="0"/>
              <a:buNone/>
            </a:pPr>
            <a:endParaRPr lang="en-US" altLang="en-US" dirty="0">
              <a:solidFill>
                <a:srgbClr val="000000"/>
              </a:solidFill>
              <a:latin typeface="Calibri" panose="020F0502020204030204" pitchFamily="34" charset="0"/>
              <a:sym typeface=""/>
            </a:endParaRPr>
          </a:p>
          <a:p>
            <a:pPr>
              <a:buFont typeface="Arial" panose="020B0604020202020204" pitchFamily="34" charset="0"/>
              <a:buNone/>
            </a:pPr>
            <a:r>
              <a:rPr lang="en-US" altLang="en-US" dirty="0">
                <a:solidFill>
                  <a:srgbClr val="000000"/>
                </a:solidFill>
                <a:latin typeface="Calibri" panose="020F0502020204030204" pitchFamily="34" charset="0"/>
                <a:sym typeface=""/>
              </a:rPr>
              <a:t>Or if the action is inappropriate </a:t>
            </a:r>
          </a:p>
          <a:p>
            <a:pPr>
              <a:buFont typeface="Arial" panose="020B0604020202020204" pitchFamily="34" charset="0"/>
              <a:buNone/>
            </a:pPr>
            <a:r>
              <a:rPr lang="en-US" altLang="en-US" dirty="0">
                <a:solidFill>
                  <a:srgbClr val="000000"/>
                </a:solidFill>
                <a:latin typeface="Calibri" panose="020F0502020204030204" pitchFamily="34" charset="0"/>
                <a:sym typeface=""/>
              </a:rPr>
              <a:t>for the child’s age.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12</a:t>
            </a:fld>
            <a:endParaRPr lang="en-US"/>
          </a:p>
        </p:txBody>
      </p:sp>
    </p:spTree>
    <p:extLst>
      <p:ext uri="{BB962C8B-B14F-4D97-AF65-F5344CB8AC3E}">
        <p14:creationId xmlns:p14="http://schemas.microsoft.com/office/powerpoint/2010/main" val="1893614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Examples of physical abuse include: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•Infliction of injury: bruising, lacerations, welts, burns, fractures or dislocations.</a:t>
            </a:r>
          </a:p>
          <a:p>
            <a:r>
              <a:rPr lang="en-US" dirty="0">
                <a:solidFill>
                  <a:srgbClr val="000000"/>
                </a:solidFill>
                <a:latin typeface="Calibri" panose="020F0502020204030204" pitchFamily="34" charset="0"/>
                <a:sym typeface=""/>
              </a:rPr>
              <a:t> </a:t>
            </a:r>
          </a:p>
          <a:p>
            <a:r>
              <a:rPr lang="en-US" dirty="0">
                <a:solidFill>
                  <a:srgbClr val="000000"/>
                </a:solidFill>
                <a:latin typeface="Calibri" panose="020F0502020204030204" pitchFamily="34" charset="0"/>
                <a:sym typeface=""/>
              </a:rPr>
              <a:t>•Hitting, slapping, biting, shaking or kicking. </a:t>
            </a:r>
          </a:p>
          <a:p>
            <a:r>
              <a:rPr lang="en-US" dirty="0">
                <a:solidFill>
                  <a:srgbClr val="000000"/>
                </a:solidFill>
                <a:latin typeface="Calibri" panose="020F0502020204030204" pitchFamily="34" charset="0"/>
                <a:sym typeface=""/>
              </a:rPr>
              <a:t> </a:t>
            </a:r>
          </a:p>
          <a:p>
            <a:r>
              <a:rPr lang="en-US" dirty="0">
                <a:solidFill>
                  <a:srgbClr val="000000"/>
                </a:solidFill>
                <a:latin typeface="Calibri" panose="020F0502020204030204" pitchFamily="34" charset="0"/>
                <a:sym typeface=""/>
              </a:rPr>
              <a:t>•Pulling arms, hair or ears.</a:t>
            </a:r>
          </a:p>
          <a:p>
            <a:r>
              <a:rPr lang="en-US" dirty="0">
                <a:solidFill>
                  <a:srgbClr val="000000"/>
                </a:solidFill>
                <a:latin typeface="Calibri" panose="020F0502020204030204" pitchFamily="34" charset="0"/>
                <a:sym typeface=""/>
              </a:rPr>
              <a:t> </a:t>
            </a:r>
          </a:p>
          <a:p>
            <a:r>
              <a:rPr lang="en-US" dirty="0">
                <a:solidFill>
                  <a:srgbClr val="000000"/>
                </a:solidFill>
                <a:latin typeface="Calibri" panose="020F0502020204030204" pitchFamily="34" charset="0"/>
                <a:sym typeface=""/>
              </a:rPr>
              <a:t>•Bending back fingers or bending an arm up behind the back.</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•Placing hot substances or non-food items in the mouth for swearing, such as hot sauce or soap.</a:t>
            </a:r>
          </a:p>
          <a:p>
            <a:r>
              <a:rPr lang="en-US" dirty="0">
                <a:solidFill>
                  <a:srgbClr val="000000"/>
                </a:solidFill>
                <a:latin typeface="Calibri" panose="020F0502020204030204" pitchFamily="34" charset="0"/>
                <a:sym typeface=""/>
              </a:rPr>
              <a:t> </a:t>
            </a:r>
          </a:p>
          <a:p>
            <a:r>
              <a:rPr lang="en-US" dirty="0">
                <a:solidFill>
                  <a:srgbClr val="000000"/>
                </a:solidFill>
                <a:latin typeface="Calibri" panose="020F0502020204030204" pitchFamily="34" charset="0"/>
                <a:sym typeface=""/>
              </a:rPr>
              <a:t>•Physically restraining without an approved reason or doing so without training or certification. </a:t>
            </a:r>
          </a:p>
          <a:p>
            <a:r>
              <a:rPr lang="en-US" dirty="0">
                <a:solidFill>
                  <a:srgbClr val="000000"/>
                </a:solidFill>
                <a:latin typeface="Calibri" panose="020F0502020204030204" pitchFamily="34" charset="0"/>
                <a:sym typeface=""/>
              </a:rPr>
              <a:t> </a:t>
            </a:r>
          </a:p>
          <a:p>
            <a:r>
              <a:rPr lang="en-US" dirty="0">
                <a:solidFill>
                  <a:srgbClr val="000000"/>
                </a:solidFill>
                <a:latin typeface="Calibri" panose="020F0502020204030204" pitchFamily="34" charset="0"/>
                <a:sym typeface=""/>
              </a:rPr>
              <a:t>•Use of medication as a chemical restraint or sedative.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•Depriving a person of services such as medical, therapeutic, or behavioral services that they need to remain healthy.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13</a:t>
            </a:fld>
            <a:endParaRPr lang="en-US"/>
          </a:p>
        </p:txBody>
      </p:sp>
    </p:spTree>
    <p:extLst>
      <p:ext uri="{BB962C8B-B14F-4D97-AF65-F5344CB8AC3E}">
        <p14:creationId xmlns:p14="http://schemas.microsoft.com/office/powerpoint/2010/main" val="20975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Let's look at the most apparent Indicator of Physical Abuse, bruising.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Bruising due to abuse may show up In an area of the body that is not normally vulnerable, for example, behind the ears.</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Look for frequent bruises around the head, face, abdomen or midway between the wrist and elbow.</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Look for bruises in specific shapes, such as hand or fingerprints, hangar marks, or belt buckles.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And bruises on multiple parts of the body may indicate blows from different directions.</a:t>
            </a: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14</a:t>
            </a:fld>
            <a:endParaRPr lang="en-US"/>
          </a:p>
        </p:txBody>
      </p:sp>
    </p:spTree>
    <p:extLst>
      <p:ext uri="{BB962C8B-B14F-4D97-AF65-F5344CB8AC3E}">
        <p14:creationId xmlns:p14="http://schemas.microsoft.com/office/powerpoint/2010/main" val="175598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Bruising is the single most important indicator of physical abuse in children.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Watch the video to find out more.</a:t>
            </a: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15</a:t>
            </a:fld>
            <a:endParaRPr lang="en-US"/>
          </a:p>
        </p:txBody>
      </p:sp>
    </p:spTree>
    <p:extLst>
      <p:ext uri="{BB962C8B-B14F-4D97-AF65-F5344CB8AC3E}">
        <p14:creationId xmlns:p14="http://schemas.microsoft.com/office/powerpoint/2010/main" val="726509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Bruising is the single most important indicator of physical abuse in children.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Watch the video to find out more.</a:t>
            </a: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16</a:t>
            </a:fld>
            <a:endParaRPr lang="en-US"/>
          </a:p>
        </p:txBody>
      </p:sp>
    </p:spTree>
    <p:extLst>
      <p:ext uri="{BB962C8B-B14F-4D97-AF65-F5344CB8AC3E}">
        <p14:creationId xmlns:p14="http://schemas.microsoft.com/office/powerpoint/2010/main" val="295255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Examples of suspicious bruising -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With suspicious bruising, the primary target zone typically finds 70% of the injuries will be located on the posterior, from the shoulders to the back of the legs. In this location, children are less able to defend themselves from attack, and bruises are less noticeable due to clothing.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Configuration will reveal bruises in specific patterns that might resemble the instrument used, for example, the imprint of a hand, fingers, belt buckle, wire, coat hanger, or extension cord.</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Cluster bruises indicates repeated contact with a hand or object in the same area.</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Bruises in various stages of healing, as indicated by differing shades of skin discoloration.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Such bruises indicate injuries occurring at different times, which might be consistent with a pattern of abuse.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Bruises which are found on more than one side of the body.</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Angle of attack, will tell you how the victim was positioned in relation to the perpetrator.</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17</a:t>
            </a:fld>
            <a:endParaRPr lang="en-US"/>
          </a:p>
        </p:txBody>
      </p:sp>
    </p:spTree>
    <p:extLst>
      <p:ext uri="{BB962C8B-B14F-4D97-AF65-F5344CB8AC3E}">
        <p14:creationId xmlns:p14="http://schemas.microsoft.com/office/powerpoint/2010/main" val="814760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It Looks Like a Bruise, but is it?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Normal childhood bruises will occur over bony prominences.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Facial scratches, knee and shin bruises, and forehead bruises are normal in children during the elementary years and </a:t>
            </a:r>
          </a:p>
          <a:p>
            <a:r>
              <a:rPr lang="en-US" altLang="en-US" dirty="0">
                <a:solidFill>
                  <a:srgbClr val="000000"/>
                </a:solidFill>
                <a:latin typeface="Calibri" panose="020F0502020204030204" pitchFamily="34" charset="0"/>
                <a:sym typeface=""/>
              </a:rPr>
              <a:t>will appear as small flat circular bruises from contact with playground equipment, toys, exploring, and childhood play.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Verbal children will typically be able to point out and tell you how they got each bruise.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When considering bruising as suspected child abuse it is critical to know about Mongolian spots, which can resemble a bruise and are typically found on the posterior, or back side.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Mongolian spots are NOT bruises and have commonly been a cause for referral for child abuse investigations. It is important when conducting your investigation to get any pertinent medical history on the child. This will be covered more in an upcoming section.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Take note that Mongolian spots are common in the following races: </a:t>
            </a:r>
          </a:p>
          <a:p>
            <a:r>
              <a:rPr lang="en-US" altLang="en-US" dirty="0">
                <a:solidFill>
                  <a:srgbClr val="000000"/>
                </a:solidFill>
                <a:latin typeface="Calibri" panose="020F0502020204030204" pitchFamily="34" charset="0"/>
                <a:sym typeface=""/>
              </a:rPr>
              <a:t>90% in Native American, and African American babies,</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80% in Asian babies,</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70% in Hispanic babies,</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and 10% in Caucasian babies.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Most Mongolian spots disappear by age 5.</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Learn more about what Mongolian spots look like in the video.</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18</a:t>
            </a:fld>
            <a:endParaRPr lang="en-US"/>
          </a:p>
        </p:txBody>
      </p:sp>
    </p:spTree>
    <p:extLst>
      <p:ext uri="{BB962C8B-B14F-4D97-AF65-F5344CB8AC3E}">
        <p14:creationId xmlns:p14="http://schemas.microsoft.com/office/powerpoint/2010/main" val="3131208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19</a:t>
            </a:fld>
            <a:endParaRPr lang="en-US"/>
          </a:p>
        </p:txBody>
      </p:sp>
    </p:spTree>
    <p:extLst>
      <p:ext uri="{BB962C8B-B14F-4D97-AF65-F5344CB8AC3E}">
        <p14:creationId xmlns:p14="http://schemas.microsoft.com/office/powerpoint/2010/main" val="3348583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When considering a case of child abuse, look for external injuries such as those listed below:</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Bite marks - if more than 3 cm it is a bite from an adult.</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Pinch marks.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Hair pulled out.</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Grab marks - look under the arms for bruises.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Lacerations and abrasions.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Evidence of an object used - loop type marks from electrical and other cords.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Wraparound marks caused by belts and buckle impressions.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Defense marks – injuries on the forearms from protecting themselves from being hit.</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If a mark on a child appears to be from an object attempt to locate the object, that caused the injury, for evidence.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20</a:t>
            </a:fld>
            <a:endParaRPr lang="en-US"/>
          </a:p>
        </p:txBody>
      </p:sp>
    </p:spTree>
    <p:extLst>
      <p:ext uri="{BB962C8B-B14F-4D97-AF65-F5344CB8AC3E}">
        <p14:creationId xmlns:p14="http://schemas.microsoft.com/office/powerpoint/2010/main" val="732750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Injuries due to burns leave a definite tell-tale mark.</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Immersion burns indicate dunking in a hot liquid such as scalding hot bath water. This creates the Stocking or glove burn effects on the hands, arms , legs or feet.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Doughnut shaped burns on the buttocks, occur when a child is sat in a hot liquid.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Take note of any burn that stops at a distinct boundary line.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Cigarette burns have a crater appearance.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If a child were to accidentally walk or bump into a lit cigarette, they would immediately pull away. More than one cigarette burn in a particular area, can indicate that the child was held down while a lit cigarette was applied to the body.</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Dry burns (no blisters), often referred to as rug burns, can result from being drug across carpeting or concrete.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Rope burns may be visible from binding or tethering and will be found around wrists, ankles, the waist, and neck.</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In certain situations, sunburns can be considered as child abuse.</a:t>
            </a:r>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21</a:t>
            </a:fld>
            <a:endParaRPr lang="en-US"/>
          </a:p>
        </p:txBody>
      </p:sp>
    </p:spTree>
    <p:extLst>
      <p:ext uri="{BB962C8B-B14F-4D97-AF65-F5344CB8AC3E}">
        <p14:creationId xmlns:p14="http://schemas.microsoft.com/office/powerpoint/2010/main" val="2043745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Internal Injuries due to Pummeling, striking repeatedly with the fists.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These internal injuries can be difficult to spot.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Blows to the body may cause serious internal injuries to the liver, spleen, pancreas, kidneys, and other vital organs.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Occasionally, these injuries may cause shock and result in death.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Lethal abdominal trauma in children requires a force comparable to a motor vehicle running over them.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Most children who die from internal injuries have had significant delays in medical care.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Internal injuries are the second leading cause of death for victims of child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*Of special note, detectable surface evidence of such trauma is rarely present.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When completing an investigation, pay special attention to the condition of the child and make sure to ask questions.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Evidence of such trauma may include:  </a:t>
            </a:r>
          </a:p>
          <a:p>
            <a:r>
              <a:rPr lang="en-US" altLang="en-US">
                <a:solidFill>
                  <a:srgbClr val="000000"/>
                </a:solidFill>
                <a:latin typeface="Calibri" panose="020F0502020204030204" pitchFamily="34" charset="0"/>
                <a:sym typeface=""/>
              </a:rPr>
              <a:t>A distended abdomen.</a:t>
            </a:r>
          </a:p>
          <a:p>
            <a:r>
              <a:rPr lang="en-US" altLang="en-US">
                <a:solidFill>
                  <a:srgbClr val="000000"/>
                </a:solidFill>
                <a:latin typeface="Calibri" panose="020F0502020204030204" pitchFamily="34" charset="0"/>
                <a:sym typeface=""/>
              </a:rPr>
              <a:t>Blood in the urine.</a:t>
            </a:r>
          </a:p>
          <a:p>
            <a:r>
              <a:rPr lang="en-US" altLang="en-US">
                <a:solidFill>
                  <a:srgbClr val="000000"/>
                </a:solidFill>
                <a:latin typeface="Calibri" panose="020F0502020204030204" pitchFamily="34" charset="0"/>
                <a:sym typeface=""/>
              </a:rPr>
              <a:t>Vomiting.</a:t>
            </a:r>
          </a:p>
          <a:p>
            <a:r>
              <a:rPr lang="en-US" altLang="en-US">
                <a:solidFill>
                  <a:srgbClr val="000000"/>
                </a:solidFill>
                <a:latin typeface="Calibri" panose="020F0502020204030204" pitchFamily="34" charset="0"/>
                <a:sym typeface=""/>
              </a:rPr>
              <a:t>Abdominal pain, </a:t>
            </a:r>
          </a:p>
          <a:p>
            <a:r>
              <a:rPr lang="en-US" altLang="en-US">
                <a:solidFill>
                  <a:srgbClr val="000000"/>
                </a:solidFill>
                <a:latin typeface="Calibri" panose="020F0502020204030204" pitchFamily="34" charset="0"/>
                <a:sym typeface=""/>
              </a:rPr>
              <a:t>and shock.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22</a:t>
            </a:fld>
            <a:endParaRPr lang="en-US"/>
          </a:p>
        </p:txBody>
      </p:sp>
    </p:spTree>
    <p:extLst>
      <p:ext uri="{BB962C8B-B14F-4D97-AF65-F5344CB8AC3E}">
        <p14:creationId xmlns:p14="http://schemas.microsoft.com/office/powerpoint/2010/main" val="113853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Child abuse will affect children in different ways. Some will indicate an abusive situation by changes in their behavior.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When investigating, take special note of these behaviors, especially when reported by those close to the child, such as a teacher or family member.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Extreme behaviors, such as excessive crying, truancy or running away.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Poor hygiene and unsuitable clothing.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Excessive fear of their parent, parents, caregiver or other person living in the home or fear of going home.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Depression.</a:t>
            </a:r>
          </a:p>
          <a:p>
            <a:r>
              <a:rPr lang="en-US" altLang="en-US">
                <a:solidFill>
                  <a:srgbClr val="000000"/>
                </a:solidFill>
                <a:latin typeface="Calibri" panose="020F0502020204030204" pitchFamily="34" charset="0"/>
                <a:sym typeface=""/>
              </a:rPr>
              <a:t> </a:t>
            </a:r>
          </a:p>
          <a:p>
            <a:r>
              <a:rPr lang="en-US" altLang="en-US">
                <a:solidFill>
                  <a:srgbClr val="000000"/>
                </a:solidFill>
                <a:latin typeface="Calibri" panose="020F0502020204030204" pitchFamily="34" charset="0"/>
                <a:sym typeface=""/>
              </a:rPr>
              <a:t>Poor peer relationships or inability to relate to children of the same age.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Sudden changes in behavior such as constant hunger, tiredness, or lack of energy.</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Attention-seeking behaviors, such as acting out sexually.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Fearful of physical contact.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Unexplained injuries, and </a:t>
            </a:r>
          </a:p>
          <a:p>
            <a:r>
              <a:rPr lang="en-US" altLang="en-US">
                <a:solidFill>
                  <a:srgbClr val="000000"/>
                </a:solidFill>
                <a:latin typeface="Calibri" panose="020F0502020204030204" pitchFamily="34" charset="0"/>
                <a:sym typeface=""/>
              </a:rPr>
              <a:t>Inappropriate dress for the weather in order to cover up bruises and injuries.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23</a:t>
            </a:fld>
            <a:endParaRPr lang="en-US"/>
          </a:p>
        </p:txBody>
      </p:sp>
    </p:spTree>
    <p:extLst>
      <p:ext uri="{BB962C8B-B14F-4D97-AF65-F5344CB8AC3E}">
        <p14:creationId xmlns:p14="http://schemas.microsoft.com/office/powerpoint/2010/main" val="3653789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Head Injuries are the most common cause of child abuse-related deaths and a major cause of disabilities.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Trauma to the head can result in an eggshell fracture of the skull, as seen in the top image.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This occurs when children are slammed or thrown against a solid object.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 subdural hematoma refers to trapped blood around the brain caused by a blunt force blow to the head, and is a life-threatening problem because it can compress the brain.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Take note that serious head injuries are not a result of simple falls.</a:t>
            </a:r>
          </a:p>
          <a:p>
            <a:endParaRPr lang="en-US" altLang="en-US">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24</a:t>
            </a:fld>
            <a:endParaRPr lang="en-US"/>
          </a:p>
        </p:txBody>
      </p:sp>
    </p:spTree>
    <p:extLst>
      <p:ext uri="{BB962C8B-B14F-4D97-AF65-F5344CB8AC3E}">
        <p14:creationId xmlns:p14="http://schemas.microsoft.com/office/powerpoint/2010/main" val="3681485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effectLst/>
                <a:uFill>
                  <a:solidFill>
                    <a:srgbClr val="000000"/>
                  </a:solidFill>
                </a:uFill>
                <a:latin typeface="Calibri" panose="020F0502020204030204" pitchFamily="34" charset="0"/>
                <a:sym typeface=""/>
              </a:rPr>
              <a:t>In very young children, Shaken Baby Syndrome can cause head trauma.</a:t>
            </a:r>
          </a:p>
          <a:p>
            <a:endParaRPr lang="en-US">
              <a:solidFill>
                <a:srgbClr val="000000"/>
              </a:solidFill>
              <a:effectLst/>
              <a:uFill>
                <a:solidFill>
                  <a:srgbClr val="000000"/>
                </a:solidFill>
              </a:uFill>
              <a:latin typeface="Calibri" panose="020F0502020204030204" pitchFamily="34" charset="0"/>
              <a:sym typeface=""/>
            </a:endParaRPr>
          </a:p>
          <a:p>
            <a:r>
              <a:rPr lang="en-US">
                <a:solidFill>
                  <a:srgbClr val="000000"/>
                </a:solidFill>
                <a:effectLst/>
                <a:uFill>
                  <a:solidFill>
                    <a:srgbClr val="000000"/>
                  </a:solidFill>
                </a:uFill>
                <a:latin typeface="Calibri" panose="020F0502020204030204" pitchFamily="34" charset="0"/>
                <a:sym typeface=""/>
              </a:rPr>
              <a:t>This is caused by the violent or excessive shaking of a child. </a:t>
            </a:r>
          </a:p>
          <a:p>
            <a:endParaRPr lang="en-US">
              <a:solidFill>
                <a:srgbClr val="000000"/>
              </a:solidFill>
              <a:effectLst/>
              <a:uFill>
                <a:solidFill>
                  <a:srgbClr val="000000"/>
                </a:solidFill>
              </a:uFill>
              <a:latin typeface="Calibri" panose="020F0502020204030204" pitchFamily="34" charset="0"/>
              <a:sym typeface=""/>
            </a:endParaRPr>
          </a:p>
          <a:p>
            <a:r>
              <a:rPr lang="en-US">
                <a:solidFill>
                  <a:srgbClr val="000000"/>
                </a:solidFill>
                <a:effectLst/>
                <a:uFill>
                  <a:solidFill>
                    <a:srgbClr val="000000"/>
                  </a:solidFill>
                </a:uFill>
                <a:latin typeface="Calibri" panose="020F0502020204030204" pitchFamily="34" charset="0"/>
                <a:sym typeface=""/>
              </a:rPr>
              <a:t>Babies and young children have weak neck muscles, and their heads are heavy in relation to their size. </a:t>
            </a:r>
          </a:p>
          <a:p>
            <a:endParaRPr lang="en-US">
              <a:solidFill>
                <a:srgbClr val="000000"/>
              </a:solidFill>
              <a:effectLst/>
              <a:uFill>
                <a:solidFill>
                  <a:srgbClr val="000000"/>
                </a:solidFill>
              </a:uFill>
              <a:latin typeface="Calibri" panose="020F0502020204030204" pitchFamily="34" charset="0"/>
              <a:sym typeface=""/>
            </a:endParaRPr>
          </a:p>
          <a:p>
            <a:r>
              <a:rPr lang="en-US">
                <a:solidFill>
                  <a:srgbClr val="000000"/>
                </a:solidFill>
                <a:effectLst/>
                <a:uFill>
                  <a:solidFill>
                    <a:srgbClr val="000000"/>
                  </a:solidFill>
                </a:uFill>
                <a:latin typeface="Calibri" panose="020F0502020204030204" pitchFamily="34" charset="0"/>
                <a:sym typeface=""/>
              </a:rPr>
              <a:t>It is common for spots or pools of blood to be visible in a baby's eyes after being shaken. </a:t>
            </a:r>
          </a:p>
          <a:p>
            <a:endParaRPr lang="en-US">
              <a:solidFill>
                <a:srgbClr val="000000"/>
              </a:solidFill>
              <a:effectLst/>
              <a:uFill>
                <a:solidFill>
                  <a:srgbClr val="000000"/>
                </a:solidFill>
              </a:uFill>
              <a:latin typeface="Calibri" panose="020F0502020204030204" pitchFamily="34" charset="0"/>
              <a:sym typeface=""/>
            </a:endParaRPr>
          </a:p>
          <a:p>
            <a:r>
              <a:rPr lang="en-US">
                <a:solidFill>
                  <a:srgbClr val="000000"/>
                </a:solidFill>
                <a:effectLst/>
                <a:uFill>
                  <a:solidFill>
                    <a:srgbClr val="000000"/>
                  </a:solidFill>
                </a:uFill>
                <a:latin typeface="Calibri" panose="020F0502020204030204" pitchFamily="34" charset="0"/>
                <a:sym typeface=""/>
              </a:rPr>
              <a:t>Watch the video below to learn more.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25</a:t>
            </a:fld>
            <a:endParaRPr lang="en-US"/>
          </a:p>
        </p:txBody>
      </p:sp>
    </p:spTree>
    <p:extLst>
      <p:ext uri="{BB962C8B-B14F-4D97-AF65-F5344CB8AC3E}">
        <p14:creationId xmlns:p14="http://schemas.microsoft.com/office/powerpoint/2010/main" val="3045354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26</a:t>
            </a:fld>
            <a:endParaRPr lang="en-US"/>
          </a:p>
        </p:txBody>
      </p:sp>
    </p:spTree>
    <p:extLst>
      <p:ext uri="{BB962C8B-B14F-4D97-AF65-F5344CB8AC3E}">
        <p14:creationId xmlns:p14="http://schemas.microsoft.com/office/powerpoint/2010/main" val="1126052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Let's take a look at the investigation side and the information that should be gathered.</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27</a:t>
            </a:fld>
            <a:endParaRPr lang="en-US"/>
          </a:p>
        </p:txBody>
      </p:sp>
    </p:spTree>
    <p:extLst>
      <p:ext uri="{BB962C8B-B14F-4D97-AF65-F5344CB8AC3E}">
        <p14:creationId xmlns:p14="http://schemas.microsoft.com/office/powerpoint/2010/main" val="3471184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28</a:t>
            </a:fld>
            <a:endParaRPr lang="en-US"/>
          </a:p>
        </p:txBody>
      </p:sp>
    </p:spTree>
    <p:extLst>
      <p:ext uri="{BB962C8B-B14F-4D97-AF65-F5344CB8AC3E}">
        <p14:creationId xmlns:p14="http://schemas.microsoft.com/office/powerpoint/2010/main" val="653727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Emotional Abuse </a:t>
            </a:r>
          </a:p>
          <a:p>
            <a:r>
              <a:rPr lang="en-US" altLang="en-US">
                <a:solidFill>
                  <a:srgbClr val="000000"/>
                </a:solidFill>
                <a:latin typeface="Calibri" panose="020F0502020204030204" pitchFamily="34" charset="0"/>
                <a:sym typeface=""/>
              </a:rPr>
              <a:t>(Psychological, Verbal Abuse, Mental Injury)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Emotional abuse includes acts that have caused or could cause serious behavioral, cognitive, emotional, or mental disorders.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impacts of emotional abuse are just as harmful as physical abuse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29</a:t>
            </a:fld>
            <a:endParaRPr lang="en-US"/>
          </a:p>
        </p:txBody>
      </p:sp>
    </p:spTree>
    <p:extLst>
      <p:ext uri="{BB962C8B-B14F-4D97-AF65-F5344CB8AC3E}">
        <p14:creationId xmlns:p14="http://schemas.microsoft.com/office/powerpoint/2010/main" val="577945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Emotional Abuse Examples and Limiting Factors.</a:t>
            </a:r>
          </a:p>
          <a:p>
            <a:endParaRPr lang="en-US" altLang="en-US">
              <a:solidFill>
                <a:srgbClr val="000000"/>
              </a:solidFill>
              <a:latin typeface="Calibri" panose="020F0502020204030204" pitchFamily="34" charset="0"/>
              <a:sym typeface=""/>
            </a:endParaRP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Emotional abuse includes acts or omissions by the parents or other caregivers that have caused, or could cause, serious behavioral, cognitive, emotional, or mental disorders.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In some cases of emotional abuse, the acts of parents or other caregivers alone, without any harm evident in the child's behavior or condition, are sufficient to warrant the intervention by the Children, Youth, and Families Department services (CYFD).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Examples of emotional abuse include: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Use of extreme or bizarre forms of punishment, such as confinement of a child in a dark closet.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Not allowing a child to have friends, isolating them from social situations, or not encouraging them to develop social skills.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Less severe acts, such as habitual scapegoating, belittling, or rejection, are often difficult to prove and, therefore, CYFD may not be able to intervene without evidence of harm to the child.</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30</a:t>
            </a:fld>
            <a:endParaRPr lang="en-US"/>
          </a:p>
        </p:txBody>
      </p:sp>
    </p:spTree>
    <p:extLst>
      <p:ext uri="{BB962C8B-B14F-4D97-AF65-F5344CB8AC3E}">
        <p14:creationId xmlns:p14="http://schemas.microsoft.com/office/powerpoint/2010/main" val="3232445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Emotional Abuse.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Examples of the effects of Emotional Abuse can include withdrawn, depressed or apathetic behavior and disciplinary problems.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Rocking and or banging of the head, and other habit disorders.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child may have deprived physical living conditions compared with other children in the family.</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Severe symptoms of self-destructive behavior,   self-harming, suicide attempts, engaging in drug or alcohol abuse.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When at play, a child’s behavior may model or copy negative behavior and language used at home.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A child may not attain significant developmental milestones or may be overly compliant, as in too well-mannered or too neat and clean.</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31</a:t>
            </a:fld>
            <a:endParaRPr lang="en-US"/>
          </a:p>
        </p:txBody>
      </p:sp>
    </p:spTree>
    <p:extLst>
      <p:ext uri="{BB962C8B-B14F-4D97-AF65-F5344CB8AC3E}">
        <p14:creationId xmlns:p14="http://schemas.microsoft.com/office/powerpoint/2010/main" val="34056608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Actions of the emotional abuser might include: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Constantly calls the child names or labels the child or publicly humiliates the child.</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Discriminatory treatment among children by showing favoritism for other children in the home.</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The abuser often has unrealistic expectations of the child or young person and might use the child as a scapegoat when things go wrong.</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Involves the child or young person in “adult issues”, such as separation or access issues.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child or young person may be threatened with physical harm or forced to witness physical harm inflicted on a loved one.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32</a:t>
            </a:fld>
            <a:endParaRPr lang="en-US"/>
          </a:p>
        </p:txBody>
      </p:sp>
    </p:spTree>
    <p:extLst>
      <p:ext uri="{BB962C8B-B14F-4D97-AF65-F5344CB8AC3E}">
        <p14:creationId xmlns:p14="http://schemas.microsoft.com/office/powerpoint/2010/main" val="22660283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Many experts believe that sexual abuse is the most under-reported form of child maltreatment because of the secrecy or "conspiracy of silence" that so often characterizes these cases.</a:t>
            </a:r>
          </a:p>
          <a:p>
            <a:endParaRPr lang="en-US" alt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33</a:t>
            </a:fld>
            <a:endParaRPr lang="en-US"/>
          </a:p>
        </p:txBody>
      </p:sp>
    </p:spTree>
    <p:extLst>
      <p:ext uri="{BB962C8B-B14F-4D97-AF65-F5344CB8AC3E}">
        <p14:creationId xmlns:p14="http://schemas.microsoft.com/office/powerpoint/2010/main" val="7647804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Sexual Abuse and the Exploitation of Children...</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Child sexual abuse is defined as sexual activity with a child by an adult, adolescent or older child.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If any adult engages in sexual activity with a child, that is sexual abuse.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abuser is often older than the victim and/or in a position of authority over the child such as a parent, relative, coach, teacher, neighbor, babysitter, etc..</a:t>
            </a:r>
          </a:p>
          <a:p>
            <a:endParaRPr lang="en-US" dirty="0">
              <a:solidFill>
                <a:srgbClr val="000000"/>
              </a:solidFill>
              <a:latin typeface="Calibri" panose="020F0502020204030204" pitchFamily="34" charset="0"/>
              <a:sym typeface=""/>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solidFill>
                  <a:srgbClr val="000000"/>
                </a:solidFill>
                <a:latin typeface="Calibri" panose="020F0502020204030204" pitchFamily="34" charset="0"/>
                <a:sym typeface=""/>
              </a:rPr>
              <a:t>It is important to note that, if another child or adolescent engages in sexual activity with a child, a grey area enters where some sexual behavior is innocent exploration rather than abuse.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34</a:t>
            </a:fld>
            <a:endParaRPr lang="en-US"/>
          </a:p>
        </p:txBody>
      </p:sp>
    </p:spTree>
    <p:extLst>
      <p:ext uri="{BB962C8B-B14F-4D97-AF65-F5344CB8AC3E}">
        <p14:creationId xmlns:p14="http://schemas.microsoft.com/office/powerpoint/2010/main" val="218388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6A7B3-14F8-E918-87D7-D267485A2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B118D-07F7-3862-A71C-8CAB113E1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16A725-A8E7-B006-A0BA-F3BE6CDAE27D}"/>
              </a:ext>
            </a:extLst>
          </p:cNvPr>
          <p:cNvSpPr>
            <a:spLocks noGrp="1"/>
          </p:cNvSpPr>
          <p:nvPr>
            <p:ph type="body" idx="1"/>
          </p:nvPr>
        </p:nvSpPr>
        <p:spPr/>
        <p:txBody>
          <a:bodyPr/>
          <a:lstStyle/>
          <a:p>
            <a:r>
              <a:rPr lang="en-US" altLang="en-US" sz="1200" b="1" dirty="0"/>
              <a:t>Sexual Abuse </a:t>
            </a:r>
          </a:p>
          <a:p>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cs typeface="Arial" panose="020B0604020202020204" pitchFamily="34" charset="0"/>
              </a:rPr>
              <a:t>There are two main types of child sexual abuse: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cs typeface="Arial" panose="020B0604020202020204" pitchFamily="34" charset="0"/>
              </a:rPr>
              <a:t>Touching/Contact</a:t>
            </a:r>
            <a:r>
              <a:rPr lang="en-US" altLang="en-US" sz="1200" dirty="0">
                <a:cs typeface="Arial" panose="020B0604020202020204" pitchFamily="34" charset="0"/>
              </a:rPr>
              <a:t> includes sexual penetration, intercourse, touching a child’s genitals, making a child touch someone else’s genitals, playing sexual games, and/or putting objects or body parts inside the vulva or vagina, in the mouth, or in the anus of a child. Touching can be over the clothes or under the clothes (skin to skin contact).</a:t>
            </a:r>
            <a:endParaRPr lang="en-US" altLang="en-US" sz="1050" dirty="0">
              <a:cs typeface="Arial" panose="020B0604020202020204" pitchFamily="34" charset="0"/>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cs typeface="Arial" panose="020B0604020202020204" pitchFamily="34" charset="0"/>
              </a:rPr>
              <a:t>Non-touching/Non-contact</a:t>
            </a:r>
            <a:r>
              <a:rPr lang="en-US" altLang="en-US" sz="1200" dirty="0">
                <a:cs typeface="Arial" panose="020B0604020202020204" pitchFamily="34" charset="0"/>
              </a:rPr>
              <a:t> abuse includes showing pornography to a child, exposing a person’s genitals to a child, prostituting/trafficking a child, photographing a child in sexual poses, encouraging a child to watch or hear sexual acts either in person or on a video, and/or watching a child undress or use the bathroom, and adult sexual communications via electronic devices, such as cell phones (sexting), the internet, online chat rooms and solicitation, etc.</a:t>
            </a:r>
          </a:p>
          <a:p>
            <a:endParaRPr lang="en-US" dirty="0"/>
          </a:p>
        </p:txBody>
      </p:sp>
      <p:sp>
        <p:nvSpPr>
          <p:cNvPr id="4" name="Slide Number Placeholder 3">
            <a:extLst>
              <a:ext uri="{FF2B5EF4-FFF2-40B4-BE49-F238E27FC236}">
                <a16:creationId xmlns:a16="http://schemas.microsoft.com/office/drawing/2014/main" id="{90A5F6F0-F63C-4938-8E88-62B64EDB3EAC}"/>
              </a:ext>
            </a:extLst>
          </p:cNvPr>
          <p:cNvSpPr>
            <a:spLocks noGrp="1"/>
          </p:cNvSpPr>
          <p:nvPr>
            <p:ph type="sldNum" sz="quarter" idx="5"/>
          </p:nvPr>
        </p:nvSpPr>
        <p:spPr/>
        <p:txBody>
          <a:bodyPr/>
          <a:lstStyle/>
          <a:p>
            <a:pPr>
              <a:defRPr/>
            </a:pPr>
            <a:fld id="{B7762425-82E6-4319-BFE8-F1F18E1B57CC}" type="slidenum">
              <a:rPr lang="en-US" smtClean="0"/>
              <a:pPr>
                <a:defRPr/>
              </a:pPr>
              <a:t>35</a:t>
            </a:fld>
            <a:endParaRPr lang="en-US"/>
          </a:p>
        </p:txBody>
      </p:sp>
    </p:spTree>
    <p:extLst>
      <p:ext uri="{BB962C8B-B14F-4D97-AF65-F5344CB8AC3E}">
        <p14:creationId xmlns:p14="http://schemas.microsoft.com/office/powerpoint/2010/main" val="2591727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Sexual Abuse and Exploitation of Children.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It is unlawful for a person to intentionally possess any obscene visual or print medium, depicting sexual act(s) or simulation when it is known that one or more of the participants in the act is under eighteen years of age.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Certain stipulations apply if the possessor is under eighteen years of age and the images are voluntary. Refer to the state statute for a full explanation.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Today’s technology presents challenges for children to avoid falling prey to online exploitation. An anonymous online individual can pose a threat and easily exploit children and teens without their parents' or guardians’ knowledge.</a:t>
            </a:r>
          </a:p>
          <a:p>
            <a:endParaRPr lang="en-US" altLang="en-US">
              <a:solidFill>
                <a:srgbClr val="000000"/>
              </a:solidFill>
              <a:latin typeface="Calibri" panose="020F0502020204030204" pitchFamily="34" charset="0"/>
              <a:sym typeface=""/>
            </a:endParaRPr>
          </a:p>
          <a:p>
            <a:endParaRPr lang="en-US" altLang="en-US">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36</a:t>
            </a:fld>
            <a:endParaRPr lang="en-US"/>
          </a:p>
        </p:txBody>
      </p:sp>
    </p:spTree>
    <p:extLst>
      <p:ext uri="{BB962C8B-B14F-4D97-AF65-F5344CB8AC3E}">
        <p14:creationId xmlns:p14="http://schemas.microsoft.com/office/powerpoint/2010/main" val="7606733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37</a:t>
            </a:fld>
            <a:endParaRPr lang="en-US"/>
          </a:p>
        </p:txBody>
      </p:sp>
    </p:spTree>
    <p:extLst>
      <p:ext uri="{BB962C8B-B14F-4D97-AF65-F5344CB8AC3E}">
        <p14:creationId xmlns:p14="http://schemas.microsoft.com/office/powerpoint/2010/main" val="1308060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Incest consists of knowingly intermarrying or having sexual intercourse with persons within the following degrees of being related: parents and children, including grandparents and grandchildren of every degree, brothers and sisters of the half as well as of the whole blood, uncles and nieces, aunts and nephews. </a:t>
            </a:r>
          </a:p>
          <a:p>
            <a:r>
              <a:rPr lang="en-US" altLang="en-US">
                <a:solidFill>
                  <a:srgbClr val="000000"/>
                </a:solidFill>
                <a:latin typeface="Calibri" panose="020F0502020204030204" pitchFamily="34" charset="0"/>
                <a:sym typeface=""/>
              </a:rPr>
              <a:t>   </a:t>
            </a:r>
          </a:p>
          <a:p>
            <a:endParaRPr lang="en-US" altLang="en-US">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38</a:t>
            </a:fld>
            <a:endParaRPr lang="en-US"/>
          </a:p>
        </p:txBody>
      </p:sp>
    </p:spTree>
    <p:extLst>
      <p:ext uri="{BB962C8B-B14F-4D97-AF65-F5344CB8AC3E}">
        <p14:creationId xmlns:p14="http://schemas.microsoft.com/office/powerpoint/2010/main" val="37737086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Enticement of a Child.</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Enticing, persuading or attempting to persuade a child under the age of sixteen years to enter any vehicle, building, room or secluded place with intent to commit an act which would constitute a crime under Article 9 of the Criminal Code; or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Having possession of a child under the age of sixteen years in any vehicle, building, room or secluded place with intent to commit an act which would constitute a crime under Article 9 of the Criminal Code.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Enticement of a child is usually associated with online contact through chatrooms, gaming rooms, and social media.</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39</a:t>
            </a:fld>
            <a:endParaRPr lang="en-US"/>
          </a:p>
        </p:txBody>
      </p:sp>
    </p:spTree>
    <p:extLst>
      <p:ext uri="{BB962C8B-B14F-4D97-AF65-F5344CB8AC3E}">
        <p14:creationId xmlns:p14="http://schemas.microsoft.com/office/powerpoint/2010/main" val="4051133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rPr>
              <a:t>Sexual Abuse Disclosure.</a:t>
            </a:r>
          </a:p>
          <a:p>
            <a:endParaRPr lang="en-US" altLang="en-US" sz="1200" b="1" dirty="0">
              <a:latin typeface="+mn-lt"/>
            </a:endParaRPr>
          </a:p>
          <a:p>
            <a:endParaRPr lang="en-US" altLang="en-US" sz="1200" b="1" dirty="0">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Disclosure of sexual abuse of a child may surface through a broad range of physical, behavioral, and social symptoms.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A child may disclose sexual activities to a friend, classmate, teacher, friend’s mother, or other trusted adult. The disclosure may be direct or indirect, for example: “ I know somebody”;  or “what would you do if?”; or “I heard something about somebody.”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It is not uncommon for the disclosure to be delayed. </a:t>
            </a:r>
            <a:endParaRPr lang="en-US" sz="1200" b="1" dirty="0">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40</a:t>
            </a:fld>
            <a:endParaRPr lang="en-US"/>
          </a:p>
        </p:txBody>
      </p:sp>
    </p:spTree>
    <p:extLst>
      <p:ext uri="{BB962C8B-B14F-4D97-AF65-F5344CB8AC3E}">
        <p14:creationId xmlns:p14="http://schemas.microsoft.com/office/powerpoint/2010/main" val="24524618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1459D-CD70-08EB-165C-462B89444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1DF5A-65A5-A480-E6B9-379A0B9A8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2477E3-3D8C-A752-7334-D1A6C15E5B08}"/>
              </a:ext>
            </a:extLst>
          </p:cNvPr>
          <p:cNvSpPr>
            <a:spLocks noGrp="1"/>
          </p:cNvSpPr>
          <p:nvPr>
            <p:ph type="body" idx="1"/>
          </p:nvPr>
        </p:nvSpPr>
        <p:spPr/>
        <p:txBody>
          <a:bodyPr/>
          <a:lstStyle/>
          <a:p>
            <a:r>
              <a:rPr lang="en-US" dirty="0"/>
              <a:t>10 Reasons Children do not Disclose Sexual Abuse</a:t>
            </a:r>
          </a:p>
        </p:txBody>
      </p:sp>
      <p:sp>
        <p:nvSpPr>
          <p:cNvPr id="4" name="Slide Number Placeholder 3">
            <a:extLst>
              <a:ext uri="{FF2B5EF4-FFF2-40B4-BE49-F238E27FC236}">
                <a16:creationId xmlns:a16="http://schemas.microsoft.com/office/drawing/2014/main" id="{85BC2DB0-6504-9FE8-F7CD-7D4FFE856B89}"/>
              </a:ext>
            </a:extLst>
          </p:cNvPr>
          <p:cNvSpPr>
            <a:spLocks noGrp="1"/>
          </p:cNvSpPr>
          <p:nvPr>
            <p:ph type="sldNum" sz="quarter" idx="5"/>
          </p:nvPr>
        </p:nvSpPr>
        <p:spPr/>
        <p:txBody>
          <a:bodyPr/>
          <a:lstStyle/>
          <a:p>
            <a:pPr>
              <a:defRPr/>
            </a:pPr>
            <a:fld id="{B7762425-82E6-4319-BFE8-F1F18E1B57CC}" type="slidenum">
              <a:rPr lang="en-US" smtClean="0"/>
              <a:pPr>
                <a:defRPr/>
              </a:pPr>
              <a:t>41</a:t>
            </a:fld>
            <a:endParaRPr lang="en-US"/>
          </a:p>
        </p:txBody>
      </p:sp>
    </p:spTree>
    <p:extLst>
      <p:ext uri="{BB962C8B-B14F-4D97-AF65-F5344CB8AC3E}">
        <p14:creationId xmlns:p14="http://schemas.microsoft.com/office/powerpoint/2010/main" val="19064890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panose="020F0502020204030204" pitchFamily="34" charset="0"/>
                <a:sym typeface=""/>
              </a:rPr>
              <a:t>Overall behavior and physical indicators of sexual abuse.</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The child wears torn, stained, or bloody underwear.</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Difficulty in walking or sitting.</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Pain, bruises or bleeding in the vaginal or anal areas.</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Venereal disease, especially in pre-teens.</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Pregnancy.</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Detailed and age-inappropriate understanding of sexual behavior (especially by younger children).</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Inappropriate, unusual, or aggressive sexual behavior with peers or toys.</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Excessive or compulsive masturbation.</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Unusually seductive with classmates, teachers, and other adults.</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Prostitution or excessive promiscuity.</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Excessive concern about homosexuality, especially in boys.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42</a:t>
            </a:fld>
            <a:endParaRPr lang="en-US"/>
          </a:p>
        </p:txBody>
      </p:sp>
    </p:spTree>
    <p:extLst>
      <p:ext uri="{BB962C8B-B14F-4D97-AF65-F5344CB8AC3E}">
        <p14:creationId xmlns:p14="http://schemas.microsoft.com/office/powerpoint/2010/main" val="4283654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Behavioral Indicators in Young Children experiencing sexual abuse may include: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Frequent bathing.</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School problems or significant change in school performance (attitude and grades).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Running away from home.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Seductive behavior.</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Sleeping disturbances, for example, nightmares or are fearful about falling asleep.</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Potty-trained children reverting to having accidents in their underwear.</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urinary tract infections.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43</a:t>
            </a:fld>
            <a:endParaRPr lang="en-US"/>
          </a:p>
        </p:txBody>
      </p:sp>
    </p:spTree>
    <p:extLst>
      <p:ext uri="{BB962C8B-B14F-4D97-AF65-F5344CB8AC3E}">
        <p14:creationId xmlns:p14="http://schemas.microsoft.com/office/powerpoint/2010/main" val="1199959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Behavioral Indicators in Older Children and Adolescents.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Withdrawal.</a:t>
            </a:r>
          </a:p>
          <a:p>
            <a:r>
              <a:rPr lang="en-US" altLang="en-US">
                <a:solidFill>
                  <a:srgbClr val="000000"/>
                </a:solidFill>
                <a:latin typeface="Calibri" panose="020F0502020204030204" pitchFamily="34" charset="0"/>
                <a:sym typeface=""/>
              </a:rPr>
              <a:t>Crying without provocation.</a:t>
            </a:r>
          </a:p>
          <a:p>
            <a:r>
              <a:rPr lang="en-US" altLang="en-US">
                <a:solidFill>
                  <a:srgbClr val="000000"/>
                </a:solidFill>
                <a:latin typeface="Calibri" panose="020F0502020204030204" pitchFamily="34" charset="0"/>
                <a:sym typeface=""/>
              </a:rPr>
              <a:t>Sudden personality and behavior changes.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Poor hygiene or excessive bathing.</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Poor peer relations and social skills.</a:t>
            </a:r>
          </a:p>
          <a:p>
            <a:r>
              <a:rPr lang="en-US" altLang="en-US">
                <a:solidFill>
                  <a:srgbClr val="000000"/>
                </a:solidFill>
                <a:latin typeface="Calibri" panose="020F0502020204030204" pitchFamily="34" charset="0"/>
                <a:sym typeface=""/>
              </a:rPr>
              <a:t>Inability to make friends.</a:t>
            </a:r>
          </a:p>
          <a:p>
            <a:r>
              <a:rPr lang="en-US" altLang="en-US">
                <a:solidFill>
                  <a:srgbClr val="000000"/>
                </a:solidFill>
                <a:latin typeface="Calibri" panose="020F0502020204030204" pitchFamily="34" charset="0"/>
                <a:sym typeface=""/>
              </a:rPr>
              <a:t>And acting out sexually.</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Acting out.</a:t>
            </a:r>
          </a:p>
          <a:p>
            <a:r>
              <a:rPr lang="en-US" altLang="en-US">
                <a:solidFill>
                  <a:srgbClr val="000000"/>
                </a:solidFill>
                <a:latin typeface="Calibri" panose="020F0502020204030204" pitchFamily="34" charset="0"/>
                <a:sym typeface=""/>
              </a:rPr>
              <a:t>Running away.</a:t>
            </a:r>
          </a:p>
          <a:p>
            <a:r>
              <a:rPr lang="en-US" altLang="en-US">
                <a:solidFill>
                  <a:srgbClr val="000000"/>
                </a:solidFill>
                <a:latin typeface="Calibri" panose="020F0502020204030204" pitchFamily="34" charset="0"/>
                <a:sym typeface=""/>
              </a:rPr>
              <a:t>Aggressive or delinquent behavior.</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Suicide attempt or other self-destructive behavior.</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Alcohol or drug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School problems, such as frequent absences or a sudden drop in school performance.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Refusal to dress for physical education class.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Fearful of home life, for example, arrives at school early or stays late.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44</a:t>
            </a:fld>
            <a:endParaRPr lang="en-US"/>
          </a:p>
        </p:txBody>
      </p:sp>
    </p:spTree>
    <p:extLst>
      <p:ext uri="{BB962C8B-B14F-4D97-AF65-F5344CB8AC3E}">
        <p14:creationId xmlns:p14="http://schemas.microsoft.com/office/powerpoint/2010/main" val="17903027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Officers need to understand the dynamics of a pedophile, as not all offenders in child sexual abuse cases are pedophiles.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Pedophiles tend to.</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Have a sexual preference for children.</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Can and do have sex with adults to get to children.</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Over time, have the potential to molest a large number of children.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Need frequent and repeated sex with children.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Seduce children with attention, affection, and gifts.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Seduce children over a period of time by lowering their inhibitions.</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Gain access to children through relationships with their parents.</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Know how to listen and target neglected children.</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Have sexual fantasies and erotic imagery that focus on children.</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And target children who are victims of emotional or physical neglect.</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45</a:t>
            </a:fld>
            <a:endParaRPr lang="en-US"/>
          </a:p>
        </p:txBody>
      </p:sp>
    </p:spTree>
    <p:extLst>
      <p:ext uri="{BB962C8B-B14F-4D97-AF65-F5344CB8AC3E}">
        <p14:creationId xmlns:p14="http://schemas.microsoft.com/office/powerpoint/2010/main" val="1130795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Child neglect is characterized by failure to provide for the child's basic needs. Neglect can be physical, educational, emotional, and medical.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Child neglect covers a broad range and is the most common form of neglect. </a:t>
            </a:r>
          </a:p>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46</a:t>
            </a:fld>
            <a:endParaRPr lang="en-US"/>
          </a:p>
        </p:txBody>
      </p:sp>
    </p:spTree>
    <p:extLst>
      <p:ext uri="{BB962C8B-B14F-4D97-AF65-F5344CB8AC3E}">
        <p14:creationId xmlns:p14="http://schemas.microsoft.com/office/powerpoint/2010/main" val="40561270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Indicators of Neglect can Include: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Obvious malnourishment, listlessness or fatigue and may seem unusually small or thin for their age.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The nutritional quality of food in the home is poor.</a:t>
            </a:r>
          </a:p>
          <a:p>
            <a:r>
              <a:rPr lang="en-US" dirty="0">
                <a:solidFill>
                  <a:srgbClr val="000000"/>
                </a:solidFill>
                <a:latin typeface="Calibri" panose="020F0502020204030204" pitchFamily="34" charset="0"/>
                <a:sym typeface=""/>
              </a:rPr>
              <a:t>Spoiled food is in the refrigerator or cupboards.</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Stealing or begging for food.</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Extremely dirty or unbathed – poor personal hygiene, torn and/or dirty clothes.</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Seem inadequately dressed for the weather, for example, wearing shorts and sandals in freezing temperatures.</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Needed medication is not provided, or there is a lack of medical or dental care, or infected sores, or badly decayed or abscessed teeth.</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Spouse abuse in the child’s presence.</a:t>
            </a:r>
          </a:p>
          <a:p>
            <a:r>
              <a:rPr lang="en-US" dirty="0">
                <a:solidFill>
                  <a:srgbClr val="000000"/>
                </a:solidFill>
                <a:latin typeface="Calibri" panose="020F0502020204030204" pitchFamily="34" charset="0"/>
                <a:sym typeface=""/>
              </a:rPr>
              <a:t>And permission of drug or alcohol use by the child.</a:t>
            </a: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47</a:t>
            </a:fld>
            <a:endParaRPr lang="en-US"/>
          </a:p>
        </p:txBody>
      </p:sp>
    </p:spTree>
    <p:extLst>
      <p:ext uri="{BB962C8B-B14F-4D97-AF65-F5344CB8AC3E}">
        <p14:creationId xmlns:p14="http://schemas.microsoft.com/office/powerpoint/2010/main" val="14291837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In addition, </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Conditions in the home that constitute a health hazard, such as garbage, animal, or human </a:t>
            </a: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waste.</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Lack of heating and or plumbing.</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Fire hazards or other unsafe conditions.</a:t>
            </a: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 </a:t>
            </a: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Inadequate sleeping arrangements, such as dirty or a lack of appropriate bedding.</a:t>
            </a: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Sleeping on the floor.</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Frequent absences from or tardiness to school.</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Poor supervision or the child is left alone for unacceptable periods of time. </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For example, the child is cared for by another child and is unsupervised, which may lead to falls down stairs or ingestion of harmful substances.</a:t>
            </a:r>
          </a:p>
          <a:p>
            <a:pPr marL="171446" marR="0" lvl="0" indent="-171446" defTabSz="685783" rtl="0" eaLnBrk="0" fontAlgn="base" latinLnBrk="0" hangingPunct="0">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0" fontAlgn="base" latinLnBrk="0" hangingPunct="0">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And a child who is left in a vehicle or alone out on the street.</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48</a:t>
            </a:fld>
            <a:endParaRPr lang="en-US"/>
          </a:p>
        </p:txBody>
      </p:sp>
    </p:spTree>
    <p:extLst>
      <p:ext uri="{BB962C8B-B14F-4D97-AF65-F5344CB8AC3E}">
        <p14:creationId xmlns:p14="http://schemas.microsoft.com/office/powerpoint/2010/main" val="20204768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Neglect can cause long-term societal problems such as mental health issues, substance abuse, and a higher risk for incarceration.</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49</a:t>
            </a:fld>
            <a:endParaRPr lang="en-US"/>
          </a:p>
        </p:txBody>
      </p:sp>
    </p:spTree>
    <p:extLst>
      <p:ext uri="{BB962C8B-B14F-4D97-AF65-F5344CB8AC3E}">
        <p14:creationId xmlns:p14="http://schemas.microsoft.com/office/powerpoint/2010/main" val="2177573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50</a:t>
            </a:fld>
            <a:endParaRPr lang="en-US"/>
          </a:p>
        </p:txBody>
      </p:sp>
    </p:spTree>
    <p:extLst>
      <p:ext uri="{BB962C8B-B14F-4D97-AF65-F5344CB8AC3E}">
        <p14:creationId xmlns:p14="http://schemas.microsoft.com/office/powerpoint/2010/main" val="1363638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0" fontAlgn="base" latinLnBrk="0" hangingPunct="0">
              <a:buClrTx/>
              <a:buSzTx/>
              <a:buFontTx/>
              <a:buNone/>
              <a:tabLst/>
              <a:defRPr/>
            </a:pPr>
            <a:r>
              <a:rPr lang="en-US" altLang="en-US">
                <a:solidFill>
                  <a:srgbClr val="000000"/>
                </a:solidFill>
                <a:latin typeface="Calibri" panose="020F0502020204030204" pitchFamily="34" charset="0"/>
                <a:sym typeface=""/>
              </a:rPr>
              <a:t>Considerations: </a:t>
            </a:r>
          </a:p>
          <a:p>
            <a:pPr marL="0" marR="0" lvl="0" indent="0" defTabSz="914400" rtl="0" eaLnBrk="0" fontAlgn="base" latinLnBrk="0" hangingPunct="0">
              <a:buClrTx/>
              <a:buSzTx/>
              <a:buFontTx/>
              <a:buNone/>
              <a:tabLst/>
              <a:defRPr/>
            </a:pPr>
            <a:endParaRPr lang="en-US" alt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a:solidFill>
                  <a:srgbClr val="000000"/>
                </a:solidFill>
                <a:latin typeface="Calibri" panose="020F0502020204030204" pitchFamily="34" charset="0"/>
                <a:sym typeface=""/>
              </a:rPr>
              <a:t>It is important to distinguish between neglect and poverty or poor parenting skills.</a:t>
            </a:r>
          </a:p>
          <a:p>
            <a:pPr marL="0" marR="0" lvl="0" indent="0" defTabSz="914400" rtl="0" eaLnBrk="0" fontAlgn="base" latinLnBrk="0" hangingPunct="0">
              <a:buClrTx/>
              <a:buSzTx/>
              <a:buFontTx/>
              <a:buNone/>
              <a:tabLst/>
              <a:defRPr/>
            </a:pPr>
            <a:endParaRPr lang="en-US" alt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ltLang="en-US">
                <a:solidFill>
                  <a:srgbClr val="000000"/>
                </a:solidFill>
                <a:latin typeface="Calibri" panose="020F0502020204030204" pitchFamily="34" charset="0"/>
                <a:sym typeface=""/>
              </a:rPr>
              <a:t>While some of these conditions may exist in the home environment, it is the extreme or persistent presence of these factors that indicates some degree of neglect.</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51</a:t>
            </a:fld>
            <a:endParaRPr lang="en-US"/>
          </a:p>
        </p:txBody>
      </p:sp>
    </p:spTree>
    <p:extLst>
      <p:ext uri="{BB962C8B-B14F-4D97-AF65-F5344CB8AC3E}">
        <p14:creationId xmlns:p14="http://schemas.microsoft.com/office/powerpoint/2010/main" val="25959172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D8F80-863F-F7AB-3EE1-F6C6F6CEB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A7747-A43B-3488-8077-FF5DD425CB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1E583D-6BB9-92EF-6CA0-3627B1DCE390}"/>
              </a:ext>
            </a:extLst>
          </p:cNvPr>
          <p:cNvSpPr>
            <a:spLocks noGrp="1"/>
          </p:cNvSpPr>
          <p:nvPr>
            <p:ph type="body" idx="1"/>
          </p:nvPr>
        </p:nvSpPr>
        <p:spPr/>
        <p:txBody>
          <a:bodyPr/>
          <a:lstStyle/>
          <a:p>
            <a:r>
              <a:rPr lang="en-US">
                <a:solidFill>
                  <a:srgbClr val="000000"/>
                </a:solidFill>
                <a:latin typeface="Calibri" panose="020F0502020204030204" pitchFamily="34" charset="0"/>
                <a:sym typeface=""/>
              </a:rPr>
              <a:t>Time for a knowledge check. </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Watch the below video and see if you can identify all the examples of abuse. </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Select your answers on the next slide.</a:t>
            </a:r>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5F637FD-3E14-C428-9BD3-401CDEE6FDE7}"/>
              </a:ext>
            </a:extLst>
          </p:cNvPr>
          <p:cNvSpPr>
            <a:spLocks noGrp="1"/>
          </p:cNvSpPr>
          <p:nvPr>
            <p:ph type="sldNum" sz="quarter" idx="5"/>
          </p:nvPr>
        </p:nvSpPr>
        <p:spPr/>
        <p:txBody>
          <a:bodyPr/>
          <a:lstStyle/>
          <a:p>
            <a:pPr>
              <a:defRPr/>
            </a:pPr>
            <a:fld id="{B7762425-82E6-4319-BFE8-F1F18E1B57CC}" type="slidenum">
              <a:rPr lang="en-US" smtClean="0"/>
              <a:pPr>
                <a:defRPr/>
              </a:pPr>
              <a:t>52</a:t>
            </a:fld>
            <a:endParaRPr lang="en-US"/>
          </a:p>
        </p:txBody>
      </p:sp>
    </p:spTree>
    <p:extLst>
      <p:ext uri="{BB962C8B-B14F-4D97-AF65-F5344CB8AC3E}">
        <p14:creationId xmlns:p14="http://schemas.microsoft.com/office/powerpoint/2010/main" val="4965510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D8F80-863F-F7AB-3EE1-F6C6F6CEB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A7747-A43B-3488-8077-FF5DD425CB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1E583D-6BB9-92EF-6CA0-3627B1DCE390}"/>
              </a:ext>
            </a:extLst>
          </p:cNvPr>
          <p:cNvSpPr>
            <a:spLocks noGrp="1"/>
          </p:cNvSpPr>
          <p:nvPr>
            <p:ph type="body" idx="1"/>
          </p:nvPr>
        </p:nvSpPr>
        <p:spPr/>
        <p:txBody>
          <a:bodyPr/>
          <a:lstStyle/>
          <a:p>
            <a:r>
              <a:rPr lang="en-US">
                <a:solidFill>
                  <a:srgbClr val="000000"/>
                </a:solidFill>
                <a:latin typeface="Calibri" panose="020F0502020204030204" pitchFamily="34" charset="0"/>
                <a:sym typeface=""/>
              </a:rPr>
              <a:t>Time for a knowledge check. </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Watch the below video and see if you can identify all the examples of abuse. </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Select your answers on the next slide.</a:t>
            </a:r>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5F637FD-3E14-C428-9BD3-401CDEE6FDE7}"/>
              </a:ext>
            </a:extLst>
          </p:cNvPr>
          <p:cNvSpPr>
            <a:spLocks noGrp="1"/>
          </p:cNvSpPr>
          <p:nvPr>
            <p:ph type="sldNum" sz="quarter" idx="5"/>
          </p:nvPr>
        </p:nvSpPr>
        <p:spPr/>
        <p:txBody>
          <a:bodyPr/>
          <a:lstStyle/>
          <a:p>
            <a:pPr>
              <a:defRPr/>
            </a:pPr>
            <a:fld id="{B7762425-82E6-4319-BFE8-F1F18E1B57CC}" type="slidenum">
              <a:rPr lang="en-US" smtClean="0"/>
              <a:pPr>
                <a:defRPr/>
              </a:pPr>
              <a:t>53</a:t>
            </a:fld>
            <a:endParaRPr lang="en-US"/>
          </a:p>
        </p:txBody>
      </p:sp>
    </p:spTree>
    <p:extLst>
      <p:ext uri="{BB962C8B-B14F-4D97-AF65-F5344CB8AC3E}">
        <p14:creationId xmlns:p14="http://schemas.microsoft.com/office/powerpoint/2010/main" val="3076935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54</a:t>
            </a:fld>
            <a:endParaRPr lang="en-US"/>
          </a:p>
        </p:txBody>
      </p:sp>
    </p:spTree>
    <p:extLst>
      <p:ext uri="{BB962C8B-B14F-4D97-AF65-F5344CB8AC3E}">
        <p14:creationId xmlns:p14="http://schemas.microsoft.com/office/powerpoint/2010/main" val="728108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solidFill>
                  <a:srgbClr val="FFFFFF"/>
                </a:solidFill>
                <a:latin typeface="+mn-lt"/>
                <a:cs typeface="Arial" panose="020B0604020202020204" pitchFamily="34" charset="0"/>
              </a:rPr>
              <a:t>Let’s take a look at the Abuser:</a:t>
            </a:r>
          </a:p>
          <a:p>
            <a:endParaRPr lang="en-US" sz="1200" b="1" dirty="0">
              <a:solidFill>
                <a:srgbClr val="FFFFFF"/>
              </a:solidFill>
              <a:latin typeface="+mn-lt"/>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abuser is</a:t>
            </a:r>
            <a:r>
              <a:rPr lang="en-US" sz="1200" b="1" dirty="0">
                <a:latin typeface="+mn-lt"/>
                <a:cs typeface="Arial" panose="020B0604020202020204" pitchFamily="34" charset="0"/>
              </a:rPr>
              <a:t> usually the parent or caretaker.</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latin typeface="+mn-lt"/>
                <a:cs typeface="Arial" panose="020B0604020202020204" pitchFamily="34" charset="0"/>
              </a:rPr>
              <a:t>However, perpetrators can include:</a:t>
            </a:r>
          </a:p>
          <a:p>
            <a:endParaRPr lang="en-US" dirty="0"/>
          </a:p>
          <a:p>
            <a:pPr lvl="0">
              <a:buFont typeface="Arial" panose="020B0604020202020204" pitchFamily="34" charset="0"/>
              <a:buChar char="•"/>
            </a:pPr>
            <a:r>
              <a:rPr lang="en-US" sz="1200" dirty="0">
                <a:latin typeface="+mn-lt"/>
                <a:cs typeface="Arial" panose="020B0604020202020204" pitchFamily="34" charset="0"/>
              </a:rPr>
              <a:t>Mothers and fathers.	</a:t>
            </a:r>
          </a:p>
          <a:p>
            <a:pPr lvl="0">
              <a:buFont typeface="Arial" panose="020B0604020202020204" pitchFamily="34" charset="0"/>
              <a:buChar char="•"/>
            </a:pPr>
            <a:r>
              <a:rPr lang="en-US" sz="1200" dirty="0">
                <a:latin typeface="+mn-lt"/>
                <a:cs typeface="Arial" panose="020B0604020202020204" pitchFamily="34" charset="0"/>
              </a:rPr>
              <a:t>Boyfriends and girlfriends.</a:t>
            </a:r>
          </a:p>
          <a:p>
            <a:pPr lvl="0">
              <a:buFont typeface="Arial" panose="020B0604020202020204" pitchFamily="34" charset="0"/>
              <a:buChar char="•"/>
            </a:pPr>
            <a:r>
              <a:rPr lang="en-US" sz="1200" dirty="0">
                <a:latin typeface="+mn-lt"/>
                <a:cs typeface="Arial" panose="020B0604020202020204" pitchFamily="34" charset="0"/>
              </a:rPr>
              <a:t>Stepparents.</a:t>
            </a:r>
          </a:p>
          <a:p>
            <a:pPr lvl="0">
              <a:buFont typeface="Arial" panose="020B0604020202020204" pitchFamily="34" charset="0"/>
              <a:buChar char="•"/>
            </a:pPr>
            <a:r>
              <a:rPr lang="en-US" sz="1200" dirty="0">
                <a:latin typeface="+mn-lt"/>
                <a:cs typeface="Arial" panose="020B0604020202020204" pitchFamily="34" charset="0"/>
              </a:rPr>
              <a:t>Grandparents and other relatives.</a:t>
            </a:r>
          </a:p>
          <a:p>
            <a:pPr lvl="0">
              <a:buFont typeface="Arial" panose="020B0604020202020204" pitchFamily="34" charset="0"/>
              <a:buChar char="•"/>
            </a:pPr>
            <a:r>
              <a:rPr lang="en-US" sz="1200" dirty="0">
                <a:latin typeface="+mn-lt"/>
                <a:cs typeface="Arial" panose="020B0604020202020204" pitchFamily="34" charset="0"/>
              </a:rPr>
              <a:t>Coaches, teachers, clergy.</a:t>
            </a:r>
          </a:p>
          <a:p>
            <a:pPr lvl="0">
              <a:buFont typeface="Arial" panose="020B0604020202020204" pitchFamily="34" charset="0"/>
              <a:buChar char="•"/>
            </a:pPr>
            <a:r>
              <a:rPr lang="en-US" sz="1200" dirty="0">
                <a:latin typeface="+mn-lt"/>
                <a:cs typeface="Arial" panose="020B0604020202020204" pitchFamily="34" charset="0"/>
              </a:rPr>
              <a:t>Neighbors.</a:t>
            </a:r>
          </a:p>
          <a:p>
            <a:pPr lvl="0">
              <a:buFont typeface="Arial" panose="020B0604020202020204" pitchFamily="34" charset="0"/>
              <a:buChar char="•"/>
            </a:pPr>
            <a:r>
              <a:rPr lang="en-US" sz="1200" dirty="0">
                <a:latin typeface="+mn-lt"/>
                <a:cs typeface="Arial" panose="020B0604020202020204" pitchFamily="34" charset="0"/>
              </a:rPr>
              <a:t>Babysitters ….etc.</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latin typeface="+mn-lt"/>
                <a:cs typeface="Arial" panose="020B0604020202020204" pitchFamily="34" charset="0"/>
              </a:rPr>
              <a:t>In cases of sexual abuse, the abuser is usually someone </a:t>
            </a:r>
            <a:r>
              <a:rPr lang="en-US" sz="1200" b="1" u="none" dirty="0">
                <a:latin typeface="+mn-lt"/>
                <a:cs typeface="Arial" panose="020B0604020202020204" pitchFamily="34" charset="0"/>
              </a:rPr>
              <a:t>the </a:t>
            </a:r>
            <a:r>
              <a:rPr lang="en-US" sz="1200" b="1" u="sng" dirty="0">
                <a:solidFill>
                  <a:schemeClr val="tx1"/>
                </a:solidFill>
                <a:latin typeface="+mn-lt"/>
                <a:cs typeface="Arial" panose="020B0604020202020204" pitchFamily="34" charset="0"/>
              </a:rPr>
              <a:t>child knows and trusts</a:t>
            </a:r>
          </a:p>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55</a:t>
            </a:fld>
            <a:endParaRPr lang="en-US"/>
          </a:p>
        </p:txBody>
      </p:sp>
    </p:spTree>
    <p:extLst>
      <p:ext uri="{BB962C8B-B14F-4D97-AF65-F5344CB8AC3E}">
        <p14:creationId xmlns:p14="http://schemas.microsoft.com/office/powerpoint/2010/main" val="4270605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Characteristics of Abusers cam include,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Having a history of having been abused themselves.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They may tend to keep to themselves.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They move from place to place.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Alcohol and or Drug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Their partner or spouse knows about the abuse, but ignores or even participates in it.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They delay seeking medical attention.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Provide inconsistent explanations for their child’s injuries.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They have unrealistic expectations of the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exhibit Irrational or bizarre actions.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56</a:t>
            </a:fld>
            <a:endParaRPr lang="en-US"/>
          </a:p>
        </p:txBody>
      </p:sp>
    </p:spTree>
    <p:extLst>
      <p:ext uri="{BB962C8B-B14F-4D97-AF65-F5344CB8AC3E}">
        <p14:creationId xmlns:p14="http://schemas.microsoft.com/office/powerpoint/2010/main" val="10101706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Characteristics of the Abused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Children who are under age three are most at risk, especially those who are non-verbal and non-ambulatory.</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Handicapped children are at higher risk when they can not physically defend themselves or may have communication disorders.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Adopted children, reunited or blended families (yours, mine, and ours).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Sickly, unattractive, unwanted, or a child who does not have many friends to confide in.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children living in unstable family situations, such as those who move from place to place, or live in a single-parent home, or with step-parents, or others who are unrelated.</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57</a:t>
            </a:fld>
            <a:endParaRPr lang="en-US"/>
          </a:p>
        </p:txBody>
      </p:sp>
    </p:spTree>
    <p:extLst>
      <p:ext uri="{BB962C8B-B14F-4D97-AF65-F5344CB8AC3E}">
        <p14:creationId xmlns:p14="http://schemas.microsoft.com/office/powerpoint/2010/main" val="1322710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So why does abuse happen?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Abuse can occur in any family situation and for various reasons.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Abuse is not limited to family income or status.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Many times, there is a crisis involved, such as the loss of a job.</a:t>
            </a:r>
          </a:p>
          <a:p>
            <a:r>
              <a:rPr lang="en-US" altLang="en-US">
                <a:solidFill>
                  <a:srgbClr val="000000"/>
                </a:solidFill>
                <a:latin typeface="Calibri" panose="020F0502020204030204" pitchFamily="34" charset="0"/>
                <a:sym typeface=""/>
              </a:rPr>
              <a:t>Financial stressors.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Drug and or alcohol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Mental health issues.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abuser was abused as a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 lack of parenting skills.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 lack of understanding about basic childhood development.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Caring for a child with intellectual or physical disabilities.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family stress or crisis caused by domestic violence, relationship turmoil, separation, or divorce.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58</a:t>
            </a:fld>
            <a:endParaRPr lang="en-US"/>
          </a:p>
        </p:txBody>
      </p:sp>
    </p:spTree>
    <p:extLst>
      <p:ext uri="{BB962C8B-B14F-4D97-AF65-F5344CB8AC3E}">
        <p14:creationId xmlns:p14="http://schemas.microsoft.com/office/powerpoint/2010/main" val="26844477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Let's look at what the possible long-term effects are for someone who experiences child abuse.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As a child, they may have self-harming and suicidal thoughts.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Learning problems.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Problems relating to peers and low self-esteem.</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child learns to handle conflict violently or inappropriately, which can cause the child to become a bully.</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There is also the potential for depression, anxiety, and PTSD, and an increased risk for psychiatric disorders.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As an Adult, the abuse may become cyclical – children who have been abused are at greater risk of becoming abusers as adults.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Substance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Inability to have positive relationships with others, and predisposes a person to be angry, hostile, and verbally or physically aggressive.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There is a greater chance of divorce.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Tend to earn less money due to difficulty achieving educational and career goals.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a greater chance of becoming incarcerated.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These effects can put a strain on the community, health services, the justice system, and law enforcement agencies.</a:t>
            </a:r>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59</a:t>
            </a:fld>
            <a:endParaRPr lang="en-US"/>
          </a:p>
        </p:txBody>
      </p:sp>
    </p:spTree>
    <p:extLst>
      <p:ext uri="{BB962C8B-B14F-4D97-AF65-F5344CB8AC3E}">
        <p14:creationId xmlns:p14="http://schemas.microsoft.com/office/powerpoint/2010/main" val="3527950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Sudden unexpected infant death (SUID) is a term used to describe any sudden and unexpected death, whether explained or unexplained, occurring during infancy. </a:t>
            </a:r>
          </a:p>
          <a:p>
            <a:endParaRPr lang="en-US" dirty="0"/>
          </a:p>
          <a:p>
            <a:r>
              <a:rPr lang="en-US" dirty="0"/>
              <a:t>After case investigation, it may be determined that an unexpected death was caused by a specific unnatural or natural cause.</a:t>
            </a:r>
          </a:p>
          <a:p>
            <a:endParaRPr lang="en-US" dirty="0"/>
          </a:p>
          <a:p>
            <a:r>
              <a:rPr lang="en-US" dirty="0"/>
              <a:t>SUID is the number one cause of death in infants between one month and one year of age. About 3500 babies die of SUID every year in the United States.</a:t>
            </a:r>
          </a:p>
          <a:p>
            <a:endParaRPr lang="en-US" dirty="0"/>
          </a:p>
          <a:p>
            <a:r>
              <a:rPr lang="en-US" dirty="0"/>
              <a:t>The typical SUID case involves an apparently healthy infant who has suddenly died.</a:t>
            </a:r>
          </a:p>
          <a:p>
            <a:endParaRPr lang="en-US" dirty="0"/>
          </a:p>
          <a:p>
            <a:r>
              <a:rPr lang="en-US" dirty="0"/>
              <a:t>No illness has been present, although the baby may have had signs of a slight cold. </a:t>
            </a:r>
          </a:p>
          <a:p>
            <a:endParaRPr lang="en-US" dirty="0"/>
          </a:p>
          <a:p>
            <a:r>
              <a:rPr lang="en-US" sz="1200" b="0" i="0" kern="1200" dirty="0">
                <a:solidFill>
                  <a:schemeClr val="tx1"/>
                </a:solidFill>
                <a:effectLst/>
                <a:latin typeface="+mn-lt"/>
                <a:ea typeface="+mn-ea"/>
                <a:cs typeface="+mn-cs"/>
              </a:rPr>
              <a:t>Unexplained sudden death in infancy (also known as sudden infant death syndrome [SIDS]) is a subcategory of SUID and is a cause assigned to infant deaths that cannot be explained after a thorough case investigation, including a scene investigation, autopsy, and review of the clinical history.</a:t>
            </a:r>
            <a:endParaRPr lang="en-US" dirty="0"/>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60</a:t>
            </a:fld>
            <a:endParaRPr lang="en-US"/>
          </a:p>
        </p:txBody>
      </p:sp>
    </p:spTree>
    <p:extLst>
      <p:ext uri="{BB962C8B-B14F-4D97-AF65-F5344CB8AC3E}">
        <p14:creationId xmlns:p14="http://schemas.microsoft.com/office/powerpoint/2010/main" val="31928705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The only way SUID can be conclusively diagnosed is by an autopsy. </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Diagnosis is made only after all other causes of death have been ruled out.</a:t>
            </a: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 </a:t>
            </a: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YOU, as a first responder, can only suspect SUID as the cause of death. </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As a first responder, you need to know some of the identifying characteristics of the SUID victim as opposed to an abused child. </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The following is a list of the general physical characteristics of each.</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61</a:t>
            </a:fld>
            <a:endParaRPr lang="en-US"/>
          </a:p>
        </p:txBody>
      </p:sp>
    </p:spTree>
    <p:extLst>
      <p:ext uri="{BB962C8B-B14F-4D97-AF65-F5344CB8AC3E}">
        <p14:creationId xmlns:p14="http://schemas.microsoft.com/office/powerpoint/2010/main" val="6967701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When working with a possible SUID case, these are the things to look for and document: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What is the physical appearance of the baby? Are there any substances around the nose, mouth, or ears?</a:t>
            </a:r>
          </a:p>
          <a:p>
            <a:endParaRPr lang="en-US" dirty="0">
              <a:solidFill>
                <a:srgbClr val="000000"/>
              </a:solidFill>
              <a:latin typeface="Calibri" panose="020F0502020204030204" pitchFamily="34" charset="0"/>
              <a:sym typeface=""/>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latin typeface="Calibri" panose="020F0502020204030204" pitchFamily="34" charset="0"/>
                <a:sym typeface=""/>
              </a:rPr>
              <a:t>What was the baby sleeping on? Was the baby on their back or stomach?</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The position of the baby in the crib. This may account for marks on the child’s head if the baby was lying against the bars of the crib.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Note the physical appearance of the crib. Are there blankets, stuffed animals, bumper padding around the edge of the crib, or any other items in the crib? </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Is there a pacifier attached to the clothing of the baby?</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Is the crib sheet dry? Or does it have vomit, spit-up, dried milk, or formula on it?</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What is the overall appearance of the baby's room and house?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What are the behaviors of the people present?</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A death due to SUID may have subtle differences, such as purple mottled markings on the head and facial area, and or blood-tinged froth around the nose and mouth area.</a:t>
            </a:r>
          </a:p>
          <a:p>
            <a:endParaRPr lang="en-US" dirty="0">
              <a:solidFill>
                <a:srgbClr val="000000"/>
              </a:solidFill>
              <a:latin typeface="Calibri" panose="020F0502020204030204" pitchFamily="34" charset="0"/>
              <a:sym typeface=""/>
            </a:endParaRP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62</a:t>
            </a:fld>
            <a:endParaRPr lang="en-US"/>
          </a:p>
        </p:txBody>
      </p:sp>
    </p:spTree>
    <p:extLst>
      <p:ext uri="{BB962C8B-B14F-4D97-AF65-F5344CB8AC3E}">
        <p14:creationId xmlns:p14="http://schemas.microsoft.com/office/powerpoint/2010/main" val="30998997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In a possible SUID situation, what is the Role of the Police Officer?</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Initiate CPR efforts if the infant is not obviously dead.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Conduct an investigation that will help determine the cause of death.</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Provide leadership and protection to the family.</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Be in command of your own feelings.</a:t>
            </a:r>
          </a:p>
          <a:p>
            <a:r>
              <a:rPr lang="en-US" altLang="en-US" dirty="0">
                <a:solidFill>
                  <a:srgbClr val="000000"/>
                </a:solidFill>
                <a:latin typeface="Calibri" panose="020F0502020204030204" pitchFamily="34" charset="0"/>
                <a:sym typeface=""/>
              </a:rPr>
              <a:t> </a:t>
            </a:r>
          </a:p>
          <a:p>
            <a:r>
              <a:rPr lang="en-US" altLang="en-US" dirty="0">
                <a:solidFill>
                  <a:srgbClr val="000000"/>
                </a:solidFill>
                <a:latin typeface="Calibri" panose="020F0502020204030204" pitchFamily="34" charset="0"/>
                <a:sym typeface=""/>
              </a:rPr>
              <a:t>This can be difficult, especially if you have children of your own, but be professional and act in a calm, efficient manner, exhibiting kind concern.</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Your actions can have a positive impact on the grieving family.</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63</a:t>
            </a:fld>
            <a:endParaRPr lang="en-US"/>
          </a:p>
        </p:txBody>
      </p:sp>
    </p:spTree>
    <p:extLst>
      <p:ext uri="{BB962C8B-B14F-4D97-AF65-F5344CB8AC3E}">
        <p14:creationId xmlns:p14="http://schemas.microsoft.com/office/powerpoint/2010/main" val="605579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Child Abuse Reporting Requirements: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While everyone should report suspected child abuse and neglect, NM State Statute 32A-4-3 provides that it is a crime for certain professionals, and laypersons, who have a special working relationship or contact with children to not report suspected abuse to the proper authorities.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This includes law enforcement.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Failure to do so is a misdemeanor.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This penalty ensures that those required to do so will report all suspected incidents of child abuse immediately to the appropriate agencies.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When is a report required?</a:t>
            </a:r>
          </a:p>
          <a:p>
            <a:r>
              <a:rPr lang="en-US" altLang="en-US">
                <a:solidFill>
                  <a:srgbClr val="000000"/>
                </a:solidFill>
                <a:latin typeface="Calibri" panose="020F0502020204030204" pitchFamily="34" charset="0"/>
                <a:sym typeface=""/>
              </a:rPr>
              <a:t>	When any person has knowledge or reasonable suspicion that a child is abused or neglected.</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64</a:t>
            </a:fld>
            <a:endParaRPr lang="en-US"/>
          </a:p>
        </p:txBody>
      </p:sp>
    </p:spTree>
    <p:extLst>
      <p:ext uri="{BB962C8B-B14F-4D97-AF65-F5344CB8AC3E}">
        <p14:creationId xmlns:p14="http://schemas.microsoft.com/office/powerpoint/2010/main" val="771985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E6995-BDBA-0F13-7FFD-DF9AD83A8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BE225-EC7A-E333-DD1A-EF3ECB63C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28CE0-15D1-A7FD-14D5-016230B4305E}"/>
              </a:ext>
            </a:extLst>
          </p:cNvPr>
          <p:cNvSpPr>
            <a:spLocks noGrp="1"/>
          </p:cNvSpPr>
          <p:nvPr>
            <p:ph type="body" idx="1"/>
          </p:nvPr>
        </p:nvSpPr>
        <p:spPr/>
        <p:txBody>
          <a:bodyPr/>
          <a:lstStyle/>
          <a:p>
            <a:r>
              <a:rPr lang="en-US" dirty="0"/>
              <a:t>Mandated Reporters Include.</a:t>
            </a:r>
          </a:p>
          <a:p>
            <a:endParaRPr lang="en-US" dirty="0"/>
          </a:p>
          <a:p>
            <a:r>
              <a:rPr lang="en-US" dirty="0"/>
              <a:t>Any licensed physician, resident, or intern examining, attending, or treating a child.</a:t>
            </a:r>
          </a:p>
          <a:p>
            <a:endParaRPr lang="en-US" dirty="0"/>
          </a:p>
          <a:p>
            <a:r>
              <a:rPr lang="en-US" dirty="0"/>
              <a:t>Any law enforcement officer.</a:t>
            </a:r>
          </a:p>
          <a:p>
            <a:endParaRPr lang="en-US" dirty="0"/>
          </a:p>
          <a:p>
            <a:r>
              <a:rPr lang="en-US" dirty="0"/>
              <a:t>Registered nurse or visiting nurse.</a:t>
            </a:r>
          </a:p>
          <a:p>
            <a:endParaRPr lang="en-US" dirty="0"/>
          </a:p>
          <a:p>
            <a:r>
              <a:rPr lang="en-US" dirty="0"/>
              <a:t>School teacher.</a:t>
            </a:r>
          </a:p>
          <a:p>
            <a:endParaRPr lang="en-US" dirty="0"/>
          </a:p>
          <a:p>
            <a:r>
              <a:rPr lang="en-US" dirty="0"/>
              <a:t>And social worker, acting in his or her official capacity.</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D79CEDF5-633D-3BA5-538B-97E6BFFA5926}"/>
              </a:ext>
            </a:extLst>
          </p:cNvPr>
          <p:cNvSpPr>
            <a:spLocks noGrp="1"/>
          </p:cNvSpPr>
          <p:nvPr>
            <p:ph type="sldNum" sz="quarter" idx="5"/>
          </p:nvPr>
        </p:nvSpPr>
        <p:spPr/>
        <p:txBody>
          <a:bodyPr/>
          <a:lstStyle/>
          <a:p>
            <a:pPr>
              <a:defRPr/>
            </a:pPr>
            <a:fld id="{B7762425-82E6-4319-BFE8-F1F18E1B57CC}" type="slidenum">
              <a:rPr lang="en-US" smtClean="0"/>
              <a:pPr>
                <a:defRPr/>
              </a:pPr>
              <a:t>65</a:t>
            </a:fld>
            <a:endParaRPr lang="en-US"/>
          </a:p>
        </p:txBody>
      </p:sp>
    </p:spTree>
    <p:extLst>
      <p:ext uri="{BB962C8B-B14F-4D97-AF65-F5344CB8AC3E}">
        <p14:creationId xmlns:p14="http://schemas.microsoft.com/office/powerpoint/2010/main" val="3021511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As you work your way through an investigation, keep in mind that children love their parents, and you need to keep this in perspective, regardless of the situation.</a:t>
            </a:r>
          </a:p>
          <a:p>
            <a:r>
              <a:rPr lang="en-US" altLang="en-US">
                <a:solidFill>
                  <a:srgbClr val="000000"/>
                </a:solidFill>
                <a:latin typeface="Calibri" panose="020F0502020204030204" pitchFamily="34" charset="0"/>
                <a:sym typeface=""/>
              </a:rPr>
              <a:t> </a:t>
            </a:r>
          </a:p>
          <a:p>
            <a:r>
              <a:rPr lang="en-US" altLang="en-US">
                <a:solidFill>
                  <a:srgbClr val="000000"/>
                </a:solidFill>
                <a:latin typeface="Calibri" panose="020F0502020204030204" pitchFamily="34" charset="0"/>
                <a:sym typeface=""/>
              </a:rPr>
              <a:t>Children who are physically abused may have learned to cover for their parents.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They may make excuses for the injury and use the cover stories their parents tell them.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Children become victims because they are vulnerable, are easily persuaded to cooperate, and are too ashamed to talk about it with others.</a:t>
            </a:r>
            <a:endParaRPr lang="en-US" alt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66</a:t>
            </a:fld>
            <a:endParaRPr lang="en-US"/>
          </a:p>
        </p:txBody>
      </p:sp>
    </p:spTree>
    <p:extLst>
      <p:ext uri="{BB962C8B-B14F-4D97-AF65-F5344CB8AC3E}">
        <p14:creationId xmlns:p14="http://schemas.microsoft.com/office/powerpoint/2010/main" val="38680494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Child abuse and neglect investigations are a joint responsibility of the police and the Children, Youth &amp; Family Department worker (CYFD). </a:t>
            </a:r>
          </a:p>
          <a:p>
            <a:r>
              <a:rPr lang="en-US" altLang="en-US" dirty="0">
                <a:solidFill>
                  <a:srgbClr val="000000"/>
                </a:solidFill>
                <a:latin typeface="Calibri" panose="020F0502020204030204" pitchFamily="34" charset="0"/>
                <a:sym typeface=""/>
              </a:rPr>
              <a:t>Under law, any person reporting an instance of alleged neglect or abuse is presumed to be acting in good faith and is immune from liability unless acting maliciously or in bad faith.</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The level of response depends upon the following:</a:t>
            </a:r>
          </a:p>
          <a:p>
            <a:r>
              <a:rPr lang="en-US" altLang="en-US" dirty="0">
                <a:solidFill>
                  <a:srgbClr val="000000"/>
                </a:solidFill>
                <a:latin typeface="Calibri" panose="020F0502020204030204" pitchFamily="34" charset="0"/>
                <a:sym typeface=""/>
              </a:rPr>
              <a:t>Nature of the call, (in-progress vs. old injury)</a:t>
            </a:r>
          </a:p>
          <a:p>
            <a:r>
              <a:rPr lang="en-US" altLang="en-US" dirty="0">
                <a:solidFill>
                  <a:srgbClr val="000000"/>
                </a:solidFill>
                <a:latin typeface="Calibri" panose="020F0502020204030204" pitchFamily="34" charset="0"/>
                <a:sym typeface=""/>
              </a:rPr>
              <a:t>Age of the child or special condition, for example, the child is developmentally disabled.</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Imminent danger to the child without intervention.</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Immediate need for medical attention.</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Reliability and authenticity of the reporting party.</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And the history of prior reports.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Note:  The need for a warrantless entry should be determined using the above criteria.</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67</a:t>
            </a:fld>
            <a:endParaRPr lang="en-US"/>
          </a:p>
        </p:txBody>
      </p:sp>
    </p:spTree>
    <p:extLst>
      <p:ext uri="{BB962C8B-B14F-4D97-AF65-F5344CB8AC3E}">
        <p14:creationId xmlns:p14="http://schemas.microsoft.com/office/powerpoint/2010/main" val="41628733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4D56-B938-8A19-121D-4C720845E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81F30-97E5-1C8B-364B-01EE06458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013DF-636D-B24D-F33D-C851165C523F}"/>
              </a:ext>
            </a:extLst>
          </p:cNvPr>
          <p:cNvSpPr>
            <a:spLocks noGrp="1"/>
          </p:cNvSpPr>
          <p:nvPr>
            <p:ph type="body" idx="1"/>
          </p:nvPr>
        </p:nvSpPr>
        <p:spPr/>
        <p:txBody>
          <a:bodyPr/>
          <a:lstStyle/>
          <a:p>
            <a:r>
              <a:rPr lang="en-US" altLang="en-US">
                <a:solidFill>
                  <a:srgbClr val="000000"/>
                </a:solidFill>
                <a:latin typeface="Calibri" panose="020F0502020204030204" pitchFamily="34" charset="0"/>
                <a:sym typeface=""/>
              </a:rPr>
              <a:t>Law Enforcement Assistance During the Investigation.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information presented on this and the next two slides is from the Child Protective Services' procedures concerning CYFD's interaction with law enforcement regarding investigating and placing children into protective custody due to child abuse or neglect.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full administrative code can be found in the resources tab to download and refer to.</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Of importance in these procedures for law enforcement are the following sections: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7.1 </a:t>
            </a:r>
          </a:p>
          <a:p>
            <a:r>
              <a:rPr lang="en-US" altLang="en-US">
                <a:solidFill>
                  <a:srgbClr val="000000"/>
                </a:solidFill>
                <a:latin typeface="Calibri" panose="020F0502020204030204" pitchFamily="34" charset="0"/>
                <a:sym typeface=""/>
              </a:rPr>
              <a:t>Coordination with Law Enforcement.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investigation worker coordinates and cooperates with law enforcement in joint investigations and defers to law enforcement’s decision to enter a home. The worker attempts to coordinate interviews of the involved parties with law enforcement to avoid multiple interviews of family members, especially children.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7.2 </a:t>
            </a:r>
          </a:p>
          <a:p>
            <a:r>
              <a:rPr lang="en-US" altLang="en-US">
                <a:solidFill>
                  <a:srgbClr val="000000"/>
                </a:solidFill>
                <a:latin typeface="Calibri" panose="020F0502020204030204" pitchFamily="34" charset="0"/>
                <a:sym typeface=""/>
              </a:rPr>
              <a:t>Collection of Physical Evidence.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Law enforcement is responsible for collecting physical evidence.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During the collection of evidence, the investigation worker: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Does not touch or move any physical evidence.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Contacts the police if he or she believes physical evidence is available.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And records specific observations of the physical evidence and how it relates to the allegations. </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94B54F3-953C-F382-29DD-F0BF06D22D2B}"/>
              </a:ext>
            </a:extLst>
          </p:cNvPr>
          <p:cNvSpPr>
            <a:spLocks noGrp="1"/>
          </p:cNvSpPr>
          <p:nvPr>
            <p:ph type="sldNum" sz="quarter" idx="5"/>
          </p:nvPr>
        </p:nvSpPr>
        <p:spPr/>
        <p:txBody>
          <a:bodyPr/>
          <a:lstStyle/>
          <a:p>
            <a:pPr>
              <a:defRPr/>
            </a:pPr>
            <a:fld id="{B7762425-82E6-4319-BFE8-F1F18E1B57CC}" type="slidenum">
              <a:rPr lang="en-US" smtClean="0"/>
              <a:pPr>
                <a:defRPr/>
              </a:pPr>
              <a:t>68</a:t>
            </a:fld>
            <a:endParaRPr lang="en-US"/>
          </a:p>
        </p:txBody>
      </p:sp>
    </p:spTree>
    <p:extLst>
      <p:ext uri="{BB962C8B-B14F-4D97-AF65-F5344CB8AC3E}">
        <p14:creationId xmlns:p14="http://schemas.microsoft.com/office/powerpoint/2010/main" val="3774706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6E4A7-00A8-1312-BB40-89C4E0D31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49326-260F-DFF4-2015-2F7E68937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0CF474-E42E-F39D-BA04-86299CD4279C}"/>
              </a:ext>
            </a:extLst>
          </p:cNvPr>
          <p:cNvSpPr>
            <a:spLocks noGrp="1"/>
          </p:cNvSpPr>
          <p:nvPr>
            <p:ph type="body" idx="1"/>
          </p:nvPr>
        </p:nvSpPr>
        <p:spPr/>
        <p:txBody>
          <a:bodyPr/>
          <a:lstStyle/>
          <a:p>
            <a:pPr marL="344488" lvl="3" indent="-344488" eaLnBrk="1" fontAlgn="auto" hangingPunct="1">
              <a:buNone/>
              <a:defRPr/>
            </a:pPr>
            <a:r>
              <a:rPr lang="en-US">
                <a:solidFill>
                  <a:srgbClr val="000000"/>
                </a:solidFill>
                <a:latin typeface="Calibri" panose="020F0502020204030204" pitchFamily="34" charset="0"/>
                <a:sym typeface=""/>
              </a:rPr>
              <a:t>7.3</a:t>
            </a:r>
          </a:p>
          <a:p>
            <a:pPr marL="344488" lvl="3" indent="-344488" eaLnBrk="1" fontAlgn="auto" hangingPunct="1">
              <a:buNone/>
              <a:defRPr/>
            </a:pPr>
            <a:r>
              <a:rPr lang="en-US">
                <a:solidFill>
                  <a:srgbClr val="000000"/>
                </a:solidFill>
                <a:latin typeface="Calibri" panose="020F0502020204030204" pitchFamily="34" charset="0"/>
                <a:sym typeface=""/>
              </a:rPr>
              <a:t>Health and Safety or Welfare Check.</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With supervisory concurrence, an investigation worker may contact the local law enforcement agency to request a health and safety or welfare check of the residence or the reported situation. </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Law enforcement’s contact with the family does not substitute for the face-to-face contact with the child as required for initiation of the investigation.</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The worker joins the law enforcement officer upon request or follows up with the family as soon as possible to continue the investigation. </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A health and safety or welfare check may be appropriate in situations such as: </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Alleged criminal acts or dangerous situations where law enforcement intervention may be required.</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Or where law enforcement can provide a more immediate response to an imminent danger of serious harm to a child.  </a:t>
            </a:r>
          </a:p>
          <a:p>
            <a:pPr marL="344488" lvl="3" indent="-344488" eaLnBrk="1" fontAlgn="auto" hangingPunct="1">
              <a:buNone/>
              <a:defRPr/>
            </a:pPr>
            <a:endParaRPr lang="en-US">
              <a:solidFill>
                <a:srgbClr val="000000"/>
              </a:solidFill>
              <a:latin typeface="Calibri" panose="020F0502020204030204" pitchFamily="34" charset="0"/>
              <a:sym typeface=""/>
            </a:endParaRPr>
          </a:p>
          <a:p>
            <a:pPr marL="344488" lvl="3" indent="-344488" eaLnBrk="1" fontAlgn="auto" hangingPunct="1">
              <a:buNone/>
              <a:defRPr/>
            </a:pPr>
            <a:r>
              <a:rPr lang="en-US">
                <a:solidFill>
                  <a:srgbClr val="000000"/>
                </a:solidFill>
                <a:latin typeface="Calibri" panose="020F0502020204030204" pitchFamily="34" charset="0"/>
                <a:sym typeface=""/>
              </a:rPr>
              <a:t>And because of law enforcement’s training, expertise, and authority, this may allow them to be better prepared to address the immediate concerns. </a:t>
            </a:r>
          </a:p>
          <a:p>
            <a:pPr marL="344488" lvl="3" indent="-344488" eaLnBrk="1" fontAlgn="auto" hangingPunct="1">
              <a:buNone/>
              <a:defRPr/>
            </a:pPr>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0C91ABF6-4D90-D7AB-DCE5-DA898584CEC8}"/>
              </a:ext>
            </a:extLst>
          </p:cNvPr>
          <p:cNvSpPr>
            <a:spLocks noGrp="1"/>
          </p:cNvSpPr>
          <p:nvPr>
            <p:ph type="sldNum" sz="quarter" idx="5"/>
          </p:nvPr>
        </p:nvSpPr>
        <p:spPr/>
        <p:txBody>
          <a:bodyPr/>
          <a:lstStyle/>
          <a:p>
            <a:pPr>
              <a:defRPr/>
            </a:pPr>
            <a:fld id="{B7762425-82E6-4319-BFE8-F1F18E1B57CC}" type="slidenum">
              <a:rPr lang="en-US" smtClean="0"/>
              <a:pPr>
                <a:defRPr/>
              </a:pPr>
              <a:t>69</a:t>
            </a:fld>
            <a:endParaRPr lang="en-US"/>
          </a:p>
        </p:txBody>
      </p:sp>
    </p:spTree>
    <p:extLst>
      <p:ext uri="{BB962C8B-B14F-4D97-AF65-F5344CB8AC3E}">
        <p14:creationId xmlns:p14="http://schemas.microsoft.com/office/powerpoint/2010/main" val="16766793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82AD-D0C7-173C-6CE9-2C764A5E1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AA3D2-E23C-1A61-414C-16939C578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8D1F3-A096-3458-26C5-B4EBA357E9CA}"/>
              </a:ext>
            </a:extLst>
          </p:cNvPr>
          <p:cNvSpPr>
            <a:spLocks noGrp="1"/>
          </p:cNvSpPr>
          <p:nvPr>
            <p:ph type="body" idx="1"/>
          </p:nvPr>
        </p:nvSpPr>
        <p:spPr/>
        <p:txBody>
          <a:bodyPr/>
          <a:lstStyle/>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7.4 </a:t>
            </a: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Assist in Prompt Assessment of Safety of the Child.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When the report information indicates there is imminent danger to the child, and the only means of establishing the child’s safety is removal from the home, the investigation worker, with the supervisor’s approval, contacts law enforcement to assist in the assessment of the child’s safety and possible removal.</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And 7.5 </a:t>
            </a: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Law Enforcement Refusal for Custody: </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When a law enforcement officer refuses to take custody of a child, the investigation worker contacts their supervisor or on-call supervisor immediately for further direction.</a:t>
            </a:r>
          </a:p>
          <a:p>
            <a:pPr marL="0" marR="0" lvl="0" indent="0" defTabSz="914400" rtl="0" eaLnBrk="0" fontAlgn="base" latinLnBrk="0" hangingPunct="0">
              <a:buClrTx/>
              <a:buSzTx/>
              <a:buFontTx/>
              <a:buNone/>
              <a:tabLst/>
              <a:defRPr/>
            </a:pPr>
            <a:endParaRPr lang="en-US">
              <a:solidFill>
                <a:srgbClr val="000000"/>
              </a:solidFill>
              <a:latin typeface="Calibri" panose="020F0502020204030204" pitchFamily="34" charset="0"/>
              <a:sym typeface=""/>
            </a:endParaRPr>
          </a:p>
          <a:p>
            <a:pPr marL="0" marR="0" lvl="0" indent="0" defTabSz="914400" rtl="0" eaLnBrk="0" fontAlgn="base" latinLnBrk="0" hangingPunct="0">
              <a:buClrTx/>
              <a:buSzTx/>
              <a:buFontTx/>
              <a:buNone/>
              <a:tabLst/>
              <a:defRPr/>
            </a:pPr>
            <a:r>
              <a:rPr lang="en-US">
                <a:solidFill>
                  <a:srgbClr val="000000"/>
                </a:solidFill>
                <a:latin typeface="Calibri" panose="020F0502020204030204" pitchFamily="34" charset="0"/>
                <a:sym typeface=""/>
              </a:rPr>
              <a:t>The complete Child Protective Services Investigation Procedures (8.10.3 NMAC) is available for download in the Resources tab.</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6227707F-26A2-29DB-7B0A-395624895FC0}"/>
              </a:ext>
            </a:extLst>
          </p:cNvPr>
          <p:cNvSpPr>
            <a:spLocks noGrp="1"/>
          </p:cNvSpPr>
          <p:nvPr>
            <p:ph type="sldNum" sz="quarter" idx="5"/>
          </p:nvPr>
        </p:nvSpPr>
        <p:spPr/>
        <p:txBody>
          <a:bodyPr/>
          <a:lstStyle/>
          <a:p>
            <a:pPr>
              <a:defRPr/>
            </a:pPr>
            <a:fld id="{B7762425-82E6-4319-BFE8-F1F18E1B57CC}" type="slidenum">
              <a:rPr lang="en-US" smtClean="0"/>
              <a:pPr>
                <a:defRPr/>
              </a:pPr>
              <a:t>70</a:t>
            </a:fld>
            <a:endParaRPr lang="en-US"/>
          </a:p>
        </p:txBody>
      </p:sp>
    </p:spTree>
    <p:extLst>
      <p:ext uri="{BB962C8B-B14F-4D97-AF65-F5344CB8AC3E}">
        <p14:creationId xmlns:p14="http://schemas.microsoft.com/office/powerpoint/2010/main" val="6142854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mn-lt"/>
                <a:cs typeface="Arial" panose="020B0604020202020204" pitchFamily="34" charset="0"/>
              </a:rPr>
              <a:t>Collecting Evidence should include:</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Photographing all bruises and injuries, regardless of when they occurred.</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Photograph the crime scene, including the overview and details.</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Obtain statements from all parties involved: the victim or victims, witnesses, and parents.</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If any instruments were used to cause injuries, make sure to photograph and collect them.</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Document your observations and behaviors of all parties.</a:t>
            </a:r>
          </a:p>
          <a:p>
            <a:endParaRPr lang="en-US" sz="1200" b="1" dirty="0">
              <a:latin typeface="+mn-lt"/>
              <a:cs typeface="Arial" panose="020B0604020202020204" pitchFamily="34" charset="0"/>
            </a:endParaRPr>
          </a:p>
          <a:p>
            <a:r>
              <a:rPr lang="en-US" sz="1200" b="1" dirty="0">
                <a:latin typeface="+mn-lt"/>
                <a:cs typeface="Arial" panose="020B0604020202020204" pitchFamily="34" charset="0"/>
              </a:rPr>
              <a:t>Obtain medical information for the victim. </a:t>
            </a:r>
          </a:p>
          <a:p>
            <a:r>
              <a:rPr lang="en-US" sz="1200" b="1" dirty="0">
                <a:latin typeface="+mn-lt"/>
                <a:cs typeface="Arial" panose="020B0604020202020204" pitchFamily="34" charset="0"/>
              </a:rPr>
              <a:t>	If at school, does the school have a medical form on file for the child, is there information such as scars, or Mongolian spots?</a:t>
            </a:r>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71</a:t>
            </a:fld>
            <a:endParaRPr lang="en-US"/>
          </a:p>
        </p:txBody>
      </p:sp>
    </p:spTree>
    <p:extLst>
      <p:ext uri="{BB962C8B-B14F-4D97-AF65-F5344CB8AC3E}">
        <p14:creationId xmlns:p14="http://schemas.microsoft.com/office/powerpoint/2010/main" val="28921658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eaLnBrk="1" hangingPunct="1">
              <a:buNone/>
            </a:pPr>
            <a:r>
              <a:rPr lang="en-US" altLang="en-US">
                <a:solidFill>
                  <a:srgbClr val="000000"/>
                </a:solidFill>
                <a:latin typeface="Calibri" panose="020F0502020204030204" pitchFamily="34" charset="0"/>
                <a:sym typeface=""/>
              </a:rPr>
              <a:t>A child may be taken into protective custody by a law enforcement officer when the officer has reasonable grounds to believe that a child is suffering from illness or injury, or has been abandoned, or is in danger from the child’s surroundings, the parents are hiding the child or the child needs medical attention.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72</a:t>
            </a:fld>
            <a:endParaRPr lang="en-US"/>
          </a:p>
        </p:txBody>
      </p:sp>
    </p:spTree>
    <p:extLst>
      <p:ext uri="{BB962C8B-B14F-4D97-AF65-F5344CB8AC3E}">
        <p14:creationId xmlns:p14="http://schemas.microsoft.com/office/powerpoint/2010/main" val="21026985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200" dirty="0">
                <a:cs typeface="Arial" panose="020B0604020202020204" pitchFamily="34" charset="0"/>
              </a:rPr>
              <a:t>When a law enforcement agency is considering taking a child into protective custody, the officer needs to have reasonable grounds to believe:</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The child is abused, neglected, and in immediate danger.</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A parent has caused great bodily harm to the child, sibling or other parent.</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The child has been abandoned.</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The child needs emergency medical care.</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If CYFD is not available in a timely manner for an investigation.</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If there is imminent risk of abuse.</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Or on the assessment of abuse by a medical professional.</a:t>
            </a:r>
          </a:p>
          <a:p>
            <a:pPr eaLnBrk="1" hangingPunct="1"/>
            <a:endParaRPr lang="en-US" altLang="en-US" sz="1200" dirty="0">
              <a:cs typeface="Arial" panose="020B0604020202020204" pitchFamily="34" charset="0"/>
            </a:endParaRPr>
          </a:p>
          <a:p>
            <a:pPr eaLnBrk="1" hangingPunct="1"/>
            <a:r>
              <a:rPr lang="en-US" altLang="en-US" sz="1200" dirty="0">
                <a:cs typeface="Arial" panose="020B0604020202020204" pitchFamily="34" charset="0"/>
              </a:rPr>
              <a:t>When the need to take a child into protective custody has been found, the law enforcement agency should cooperate with CYFD and should not take children without collaboration.</a:t>
            </a:r>
          </a:p>
          <a:p>
            <a:endParaRPr lang="en-US" dirty="0"/>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73</a:t>
            </a:fld>
            <a:endParaRPr lang="en-US"/>
          </a:p>
        </p:txBody>
      </p:sp>
    </p:spTree>
    <p:extLst>
      <p:ext uri="{BB962C8B-B14F-4D97-AF65-F5344CB8AC3E}">
        <p14:creationId xmlns:p14="http://schemas.microsoft.com/office/powerpoint/2010/main" val="34754756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solidFill>
                  <a:srgbClr val="000000"/>
                </a:solidFill>
                <a:latin typeface="Calibri" panose="020F0502020204030204" pitchFamily="34" charset="0"/>
                <a:sym typeface=""/>
              </a:rPr>
              <a:t>Protective Custody Assessment.</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officer should determine the need for protective custody of the victim(s), siblings, and others by taking into consideration the following factors.</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Need for medical care.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If there is Imminent danger of continued abuse, harm, intimidation, or retaliation.</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Whether the non-offending parent is appropriately supportive and protective of the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Whether the physical environment poses an immediate threat to the child’s health and safety.</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If there is a history of prior offenses or allegations of physical or sexual abuse.</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Is the parent or guardian capable of, or willing to exercise care and control over the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The presence of siblings in the home should be considered when determining protective custody. </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When one child victim is removed, will the abusing parent or caretaker abuse another child?</a:t>
            </a:r>
          </a:p>
          <a:p>
            <a:endParaRPr lang="en-US" altLang="en-US">
              <a:solidFill>
                <a:srgbClr val="000000"/>
              </a:solidFill>
              <a:latin typeface="Calibri" panose="020F0502020204030204" pitchFamily="34" charset="0"/>
              <a:sym typeface=""/>
            </a:endParaRPr>
          </a:p>
          <a:p>
            <a:r>
              <a:rPr lang="en-US" altLang="en-US">
                <a:solidFill>
                  <a:srgbClr val="000000"/>
                </a:solidFill>
                <a:latin typeface="Calibri" panose="020F0502020204030204" pitchFamily="34" charset="0"/>
                <a:sym typeface=""/>
              </a:rPr>
              <a:t>While only one child may have been identified, others may also be subject to abuse.</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74</a:t>
            </a:fld>
            <a:endParaRPr lang="en-US"/>
          </a:p>
        </p:txBody>
      </p:sp>
    </p:spTree>
    <p:extLst>
      <p:ext uri="{BB962C8B-B14F-4D97-AF65-F5344CB8AC3E}">
        <p14:creationId xmlns:p14="http://schemas.microsoft.com/office/powerpoint/2010/main" val="345447586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C0F8F-80C8-9009-3DAD-3D9BEFEF44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970D6-4563-CE7E-16F6-E73976BA2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8C5C2-AFCD-8CED-D78F-BA558CFC8762}"/>
              </a:ext>
            </a:extLst>
          </p:cNvPr>
          <p:cNvSpPr>
            <a:spLocks noGrp="1"/>
          </p:cNvSpPr>
          <p:nvPr>
            <p:ph type="body" idx="1"/>
          </p:nvPr>
        </p:nvSpPr>
        <p:spPr/>
        <p:txBody>
          <a:bodyPr/>
          <a:lstStyle/>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Protective Custody Procedures.</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If a child is placed with an adult other than the non-arrested parent, officers must check with CYFD's State Centralized Intake (SKY) regarding any history of child abuse or neglect.</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CYFD's SKY will ask that you verify your identity.</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If no one is available, SKY will provide phone numbers to local shelters.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24D98A69-B36B-791B-5733-3E6DC3EB3D04}"/>
              </a:ext>
            </a:extLst>
          </p:cNvPr>
          <p:cNvSpPr>
            <a:spLocks noGrp="1"/>
          </p:cNvSpPr>
          <p:nvPr>
            <p:ph type="sldNum" sz="quarter" idx="5"/>
          </p:nvPr>
        </p:nvSpPr>
        <p:spPr/>
        <p:txBody>
          <a:bodyPr/>
          <a:lstStyle/>
          <a:p>
            <a:pPr>
              <a:defRPr/>
            </a:pPr>
            <a:fld id="{B7762425-82E6-4319-BFE8-F1F18E1B57CC}" type="slidenum">
              <a:rPr lang="en-US" smtClean="0"/>
              <a:pPr>
                <a:defRPr/>
              </a:pPr>
              <a:t>75</a:t>
            </a:fld>
            <a:endParaRPr lang="en-US"/>
          </a:p>
        </p:txBody>
      </p:sp>
    </p:spTree>
    <p:extLst>
      <p:ext uri="{BB962C8B-B14F-4D97-AF65-F5344CB8AC3E}">
        <p14:creationId xmlns:p14="http://schemas.microsoft.com/office/powerpoint/2010/main" val="31906425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B5D87-42C3-C2E1-25D8-321B8655A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06C7E-D67B-FF97-5C0C-0A9D48241D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234659-DDAC-10F5-98A0-55AF97568745}"/>
              </a:ext>
            </a:extLst>
          </p:cNvPr>
          <p:cNvSpPr>
            <a:spLocks noGrp="1"/>
          </p:cNvSpPr>
          <p:nvPr>
            <p:ph type="body" idx="1"/>
          </p:nvPr>
        </p:nvSpPr>
        <p:spPr/>
        <p:txBody>
          <a:bodyPr/>
          <a:lstStyle/>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If an officer believes protective custody is necessary, SKY will notify the Protective Services Division of CYFD.</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The officer will be asked for the Statement of Reasonable Grounds for Emergency Custody form.</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If children are in school, the officer shall contact the school and notify the principal and the school resource officer of the parents' preference for placement.</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a:ln>
                  <a:noFill/>
                </a:ln>
                <a:solidFill>
                  <a:srgbClr val="000000"/>
                </a:solidFill>
                <a:effectLst/>
                <a:uLnTx/>
                <a:uFillTx/>
                <a:latin typeface="Calibri" panose="020F0502020204030204" pitchFamily="34" charset="0"/>
                <a:sym typeface=""/>
              </a:rPr>
              <a:t>The officer's report should include the names and contact information of the child's placement, the names of CYFD and school workers contacted, and the names of family members mentioned, regardless of whether the child is placed with them or not. This is important for possible future placement.</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BBF54D85-309B-8932-908A-70E0748C0304}"/>
              </a:ext>
            </a:extLst>
          </p:cNvPr>
          <p:cNvSpPr>
            <a:spLocks noGrp="1"/>
          </p:cNvSpPr>
          <p:nvPr>
            <p:ph type="sldNum" sz="quarter" idx="5"/>
          </p:nvPr>
        </p:nvSpPr>
        <p:spPr/>
        <p:txBody>
          <a:bodyPr/>
          <a:lstStyle/>
          <a:p>
            <a:pPr>
              <a:defRPr/>
            </a:pPr>
            <a:fld id="{B7762425-82E6-4319-BFE8-F1F18E1B57CC}" type="slidenum">
              <a:rPr lang="en-US" smtClean="0"/>
              <a:pPr>
                <a:defRPr/>
              </a:pPr>
              <a:t>76</a:t>
            </a:fld>
            <a:endParaRPr lang="en-US"/>
          </a:p>
        </p:txBody>
      </p:sp>
    </p:spTree>
    <p:extLst>
      <p:ext uri="{BB962C8B-B14F-4D97-AF65-F5344CB8AC3E}">
        <p14:creationId xmlns:p14="http://schemas.microsoft.com/office/powerpoint/2010/main" val="39605239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D945D-B2B9-532A-81A6-22AACEDAA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86A1FC-EE42-8F24-BA10-063F6D85B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DC449-F34D-F46B-285F-B2749D9F914E}"/>
              </a:ext>
            </a:extLst>
          </p:cNvPr>
          <p:cNvSpPr>
            <a:spLocks noGrp="1"/>
          </p:cNvSpPr>
          <p:nvPr>
            <p:ph type="body" idx="1"/>
          </p:nvPr>
        </p:nvSpPr>
        <p:spPr/>
        <p:txBody>
          <a:bodyPr/>
          <a:lstStyle/>
          <a:p>
            <a:r>
              <a:rPr lang="en-US" dirty="0">
                <a:solidFill>
                  <a:srgbClr val="000000"/>
                </a:solidFill>
                <a:latin typeface="Calibri" panose="020F0502020204030204" pitchFamily="34" charset="0"/>
                <a:sym typeface=""/>
              </a:rPr>
              <a:t>When speaking with SKY or CYFD, the Statement of Reasonable Grounds for Emergency Custody form will be requested. This form is available for download from the Resources tab.</a:t>
            </a:r>
          </a:p>
        </p:txBody>
      </p:sp>
      <p:sp>
        <p:nvSpPr>
          <p:cNvPr id="4" name="Slide Number Placeholder 3">
            <a:extLst>
              <a:ext uri="{FF2B5EF4-FFF2-40B4-BE49-F238E27FC236}">
                <a16:creationId xmlns:a16="http://schemas.microsoft.com/office/drawing/2014/main" id="{F3E03AC4-A8C5-C3C1-E4B7-42656E51F95D}"/>
              </a:ext>
            </a:extLst>
          </p:cNvPr>
          <p:cNvSpPr>
            <a:spLocks noGrp="1"/>
          </p:cNvSpPr>
          <p:nvPr>
            <p:ph type="sldNum" sz="quarter" idx="5"/>
          </p:nvPr>
        </p:nvSpPr>
        <p:spPr/>
        <p:txBody>
          <a:bodyPr/>
          <a:lstStyle/>
          <a:p>
            <a:pPr>
              <a:defRPr/>
            </a:pPr>
            <a:fld id="{B7762425-82E6-4319-BFE8-F1F18E1B57CC}" type="slidenum">
              <a:rPr lang="en-US" smtClean="0"/>
              <a:pPr>
                <a:defRPr/>
              </a:pPr>
              <a:t>77</a:t>
            </a:fld>
            <a:endParaRPr lang="en-US"/>
          </a:p>
        </p:txBody>
      </p:sp>
    </p:spTree>
    <p:extLst>
      <p:ext uri="{BB962C8B-B14F-4D97-AF65-F5344CB8AC3E}">
        <p14:creationId xmlns:p14="http://schemas.microsoft.com/office/powerpoint/2010/main" val="4974419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054B1-F73A-8ECB-888A-D59E5D122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04A2D-4660-56FB-D1E8-EBC505D25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94FF6-5165-4456-0EEB-B24CF4E98096}"/>
              </a:ext>
            </a:extLst>
          </p:cNvPr>
          <p:cNvSpPr>
            <a:spLocks noGrp="1"/>
          </p:cNvSpPr>
          <p:nvPr>
            <p:ph type="body" idx="1"/>
          </p:nvPr>
        </p:nvSpPr>
        <p:spPr/>
        <p:txBody>
          <a:bodyPr/>
          <a:lstStyle/>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CYFD will conduct an in-home assessment (this may take time).</a:t>
            </a: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The caseworker will have information to aid in placement.</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Realize that if you don’t work with CYFD, the child can be returned to the home by an administrative decision above your own as soon as the next day.</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It is strongly recommended that you develop a solid working relationship with your region's CYFD case workers, safe houses, victims' advocates, child psychologists, other regional service providers, and your District Attorney’s Office before an incident, so everyone is on the same page.</a:t>
            </a:r>
          </a:p>
          <a:p>
            <a:pPr marL="171446" marR="0" lvl="0" indent="-171446" defTabSz="685783" rtl="0" eaLnBrk="1" fontAlgn="base" latinLnBrk="0" hangingPunct="1">
              <a:buClrTx/>
              <a:buSzTx/>
              <a:buFont typeface="Arial" panose="020B0604020202020204" pitchFamily="34" charset="0"/>
              <a:buChar char="•"/>
              <a:tabLst/>
              <a:defRPr/>
            </a:pPr>
            <a:endParaRPr kumimoji="0" lang="en-US" altLang="en-US" cap="none" normalizeH="0" noProof="0" dirty="0">
              <a:ln>
                <a:noFill/>
              </a:ln>
              <a:solidFill>
                <a:srgbClr val="000000"/>
              </a:solidFill>
              <a:effectLst/>
              <a:uLnTx/>
              <a:uFillTx/>
              <a:latin typeface="Calibri" panose="020F0502020204030204" pitchFamily="34" charset="0"/>
              <a:sym typeface=""/>
            </a:endParaRPr>
          </a:p>
          <a:p>
            <a:pPr marL="171446" marR="0" lvl="0" indent="-171446" defTabSz="685783" rtl="0" eaLnBrk="1" fontAlgn="base" latinLnBrk="0" hangingPunct="1">
              <a:buClrTx/>
              <a:buSzTx/>
              <a:buFont typeface="Arial" panose="020B0604020202020204" pitchFamily="34" charset="0"/>
              <a:buChar char="•"/>
              <a:tabLst/>
              <a:defRPr/>
            </a:pPr>
            <a:r>
              <a:rPr kumimoji="0" lang="en-US" altLang="en-US" cap="none" normalizeH="0" noProof="0" dirty="0">
                <a:ln>
                  <a:noFill/>
                </a:ln>
                <a:solidFill>
                  <a:srgbClr val="000000"/>
                </a:solidFill>
                <a:effectLst/>
                <a:uLnTx/>
                <a:uFillTx/>
                <a:latin typeface="Calibri" panose="020F0502020204030204" pitchFamily="34" charset="0"/>
                <a:sym typeface=""/>
              </a:rPr>
              <a:t>Remember, the child's welfare is the primary concern in these cases.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EBC7D9DC-E8F6-2189-48A1-F03CE27947ED}"/>
              </a:ext>
            </a:extLst>
          </p:cNvPr>
          <p:cNvSpPr>
            <a:spLocks noGrp="1"/>
          </p:cNvSpPr>
          <p:nvPr>
            <p:ph type="sldNum" sz="quarter" idx="5"/>
          </p:nvPr>
        </p:nvSpPr>
        <p:spPr/>
        <p:txBody>
          <a:bodyPr/>
          <a:lstStyle/>
          <a:p>
            <a:pPr>
              <a:defRPr/>
            </a:pPr>
            <a:fld id="{B7762425-82E6-4319-BFE8-F1F18E1B57CC}" type="slidenum">
              <a:rPr lang="en-US" smtClean="0"/>
              <a:pPr>
                <a:defRPr/>
              </a:pPr>
              <a:t>78</a:t>
            </a:fld>
            <a:endParaRPr lang="en-US"/>
          </a:p>
        </p:txBody>
      </p:sp>
    </p:spTree>
    <p:extLst>
      <p:ext uri="{BB962C8B-B14F-4D97-AF65-F5344CB8AC3E}">
        <p14:creationId xmlns:p14="http://schemas.microsoft.com/office/powerpoint/2010/main" val="7428704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Your role.</a:t>
            </a:r>
          </a:p>
          <a:p>
            <a:endParaRPr lang="en-US" dirty="0">
              <a:solidFill>
                <a:srgbClr val="000000"/>
              </a:solidFill>
              <a:latin typeface="Calibri" panose="020F0502020204030204" pitchFamily="34" charset="0"/>
              <a:sym typeface=""/>
            </a:endParaRPr>
          </a:p>
          <a:p>
            <a:r>
              <a:rPr lang="en-US" dirty="0">
                <a:solidFill>
                  <a:srgbClr val="000000"/>
                </a:solidFill>
                <a:latin typeface="Calibri" panose="020F0502020204030204" pitchFamily="34" charset="0"/>
                <a:sym typeface=""/>
              </a:rPr>
              <a:t>Investigating and working with CYFD.</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79</a:t>
            </a:fld>
            <a:endParaRPr lang="en-US"/>
          </a:p>
        </p:txBody>
      </p:sp>
    </p:spTree>
    <p:extLst>
      <p:ext uri="{BB962C8B-B14F-4D97-AF65-F5344CB8AC3E}">
        <p14:creationId xmlns:p14="http://schemas.microsoft.com/office/powerpoint/2010/main" val="39678564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80</a:t>
            </a:fld>
            <a:endParaRPr lang="en-US"/>
          </a:p>
        </p:txBody>
      </p:sp>
    </p:spTree>
    <p:extLst>
      <p:ext uri="{BB962C8B-B14F-4D97-AF65-F5344CB8AC3E}">
        <p14:creationId xmlns:p14="http://schemas.microsoft.com/office/powerpoint/2010/main" val="6014427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panose="020F0502020204030204" pitchFamily="34" charset="0"/>
                <a:sym typeface=""/>
              </a:rPr>
              <a:t>What happens once CYFD gets involved?</a:t>
            </a: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81</a:t>
            </a:fld>
            <a:endParaRPr lang="en-US"/>
          </a:p>
        </p:txBody>
      </p:sp>
    </p:spTree>
    <p:extLst>
      <p:ext uri="{BB962C8B-B14F-4D97-AF65-F5344CB8AC3E}">
        <p14:creationId xmlns:p14="http://schemas.microsoft.com/office/powerpoint/2010/main" val="290601189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82</a:t>
            </a:fld>
            <a:endParaRPr lang="en-US"/>
          </a:p>
        </p:txBody>
      </p:sp>
    </p:spTree>
    <p:extLst>
      <p:ext uri="{BB962C8B-B14F-4D97-AF65-F5344CB8AC3E}">
        <p14:creationId xmlns:p14="http://schemas.microsoft.com/office/powerpoint/2010/main" val="6363227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Interviewing the victim:</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Every effort should be made to minimize the number of interviews with the child victim.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Techniques to consider may include: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Coordination of the investigation with Children, Youth &amp; Family Department so that both agencies can be present during interviews.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Consultation with the district attorney’s office.</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Use of audio and/or video recordings. If your community has access to a “Safe House” environment, it becomes a great asset for videotaping.</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Always conduct a thorough and well-documented interview.</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83</a:t>
            </a:fld>
            <a:endParaRPr lang="en-US"/>
          </a:p>
        </p:txBody>
      </p:sp>
    </p:spTree>
    <p:extLst>
      <p:ext uri="{BB962C8B-B14F-4D97-AF65-F5344CB8AC3E}">
        <p14:creationId xmlns:p14="http://schemas.microsoft.com/office/powerpoint/2010/main" val="32140754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Police Liability for Failing to Ensure the Protection of the Child:</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If an officer negligently fails to place an endangered child into protective custody, that officer may be civilly liable for damages if the child suffers further injuries.</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 Whenever there is doubt as to the need for protective custody, the decision should be made in favor of protective custody if there is evidence to support it.</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An officer should never leave the abused or neglected child with neighbors or friends of the child’s family in situations where protective custody is required. </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84</a:t>
            </a:fld>
            <a:endParaRPr lang="en-US"/>
          </a:p>
        </p:txBody>
      </p:sp>
    </p:spTree>
    <p:extLst>
      <p:ext uri="{BB962C8B-B14F-4D97-AF65-F5344CB8AC3E}">
        <p14:creationId xmlns:p14="http://schemas.microsoft.com/office/powerpoint/2010/main" val="25787719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949A0-EEB4-D8E6-0B1B-BA0C6E17A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3DCD4-2771-1977-6C96-1203DB8A31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1FECD-0FA4-1CD3-D71F-6D88734708C7}"/>
              </a:ext>
            </a:extLst>
          </p:cNvPr>
          <p:cNvSpPr>
            <a:spLocks noGrp="1"/>
          </p:cNvSpPr>
          <p:nvPr>
            <p:ph type="body" idx="1"/>
          </p:nvPr>
        </p:nvSpPr>
        <p:spPr/>
        <p:txBody>
          <a:bodyPr/>
          <a:lstStyle/>
          <a:p>
            <a:r>
              <a:rPr lang="en-US">
                <a:solidFill>
                  <a:srgbClr val="000000"/>
                </a:solidFill>
                <a:latin typeface="Calibri" panose="020F0502020204030204" pitchFamily="34" charset="0"/>
                <a:sym typeface=""/>
              </a:rPr>
              <a:t>New Mexico Statutes.</a:t>
            </a: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Please pause this slide and download any resources from the Resources tab or this slide. </a:t>
            </a:r>
          </a:p>
          <a:p>
            <a:endParaRPr lang="en-US">
              <a:solidFill>
                <a:srgbClr val="000000"/>
              </a:solidFill>
              <a:latin typeface="Calibri" panose="020F0502020204030204" pitchFamily="34" charset="0"/>
              <a:sym typeface=""/>
            </a:endParaRPr>
          </a:p>
          <a:p>
            <a:endParaRPr lang="en-US">
              <a:solidFill>
                <a:srgbClr val="000000"/>
              </a:solidFill>
              <a:latin typeface="Calibri" panose="020F0502020204030204" pitchFamily="34" charset="0"/>
              <a:sym typeface=""/>
            </a:endParaRPr>
          </a:p>
          <a:p>
            <a:r>
              <a:rPr lang="en-US">
                <a:solidFill>
                  <a:srgbClr val="000000"/>
                </a:solidFill>
                <a:latin typeface="Calibri" panose="020F0502020204030204" pitchFamily="34" charset="0"/>
                <a:sym typeface=""/>
              </a:rPr>
              <a:t>Once you have downloaded everything, click on Next to resume.</a:t>
            </a:r>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34D3EF47-C7EF-F12D-1965-B285486844BC}"/>
              </a:ext>
            </a:extLst>
          </p:cNvPr>
          <p:cNvSpPr>
            <a:spLocks noGrp="1"/>
          </p:cNvSpPr>
          <p:nvPr>
            <p:ph type="sldNum" sz="quarter" idx="5"/>
          </p:nvPr>
        </p:nvSpPr>
        <p:spPr/>
        <p:txBody>
          <a:bodyPr/>
          <a:lstStyle/>
          <a:p>
            <a:pPr>
              <a:defRPr/>
            </a:pPr>
            <a:fld id="{B7762425-82E6-4319-BFE8-F1F18E1B57CC}" type="slidenum">
              <a:rPr lang="en-US" smtClean="0"/>
              <a:pPr>
                <a:defRPr/>
              </a:pPr>
              <a:t>85</a:t>
            </a:fld>
            <a:endParaRPr lang="en-US"/>
          </a:p>
        </p:txBody>
      </p:sp>
    </p:spTree>
    <p:extLst>
      <p:ext uri="{BB962C8B-B14F-4D97-AF65-F5344CB8AC3E}">
        <p14:creationId xmlns:p14="http://schemas.microsoft.com/office/powerpoint/2010/main" val="42391729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rgbClr val="000000"/>
                </a:solidFill>
                <a:latin typeface="Calibri" panose="020F0502020204030204" pitchFamily="34" charset="0"/>
                <a:sym typeface=""/>
              </a:rPr>
              <a:t>Upon successful completion of this training, Officers will be able to demonstrate an understanding and knowledge of the crimes and social issues of child abuse, including the dynamics of why people abuse children and the results of that abuse. </a:t>
            </a:r>
          </a:p>
          <a:p>
            <a:endParaRPr lang="en-US" altLang="en-US" dirty="0">
              <a:solidFill>
                <a:srgbClr val="000000"/>
              </a:solidFill>
              <a:latin typeface="Calibri" panose="020F0502020204030204" pitchFamily="34" charset="0"/>
              <a:sym typeface=""/>
            </a:endParaRPr>
          </a:p>
          <a:p>
            <a:r>
              <a:rPr lang="en-US" altLang="en-US" dirty="0">
                <a:solidFill>
                  <a:srgbClr val="000000"/>
                </a:solidFill>
                <a:latin typeface="Calibri" panose="020F0502020204030204" pitchFamily="34" charset="0"/>
                <a:sym typeface=""/>
              </a:rPr>
              <a:t>This includes:</a:t>
            </a:r>
          </a:p>
          <a:p>
            <a:r>
              <a:rPr lang="en-US" altLang="en-US" dirty="0">
                <a:solidFill>
                  <a:srgbClr val="000000"/>
                </a:solidFill>
                <a:latin typeface="Calibri" panose="020F0502020204030204" pitchFamily="34" charset="0"/>
                <a:sym typeface=""/>
              </a:rPr>
              <a:t>Defining what constitutes child abuse.</a:t>
            </a:r>
          </a:p>
          <a:p>
            <a:r>
              <a:rPr lang="en-US" altLang="en-US" dirty="0">
                <a:solidFill>
                  <a:srgbClr val="000000"/>
                </a:solidFill>
                <a:latin typeface="Calibri" panose="020F0502020204030204" pitchFamily="34" charset="0"/>
                <a:sym typeface=""/>
              </a:rPr>
              <a:t>Recognizing the different types of child abuse.</a:t>
            </a:r>
          </a:p>
          <a:p>
            <a:r>
              <a:rPr lang="en-US" altLang="en-US" dirty="0">
                <a:solidFill>
                  <a:srgbClr val="000000"/>
                </a:solidFill>
                <a:latin typeface="Calibri" panose="020F0502020204030204" pitchFamily="34" charset="0"/>
                <a:sym typeface=""/>
              </a:rPr>
              <a:t>Finding and referring to the statutes that relate to child abuse and neglect.</a:t>
            </a:r>
          </a:p>
          <a:p>
            <a:r>
              <a:rPr lang="en-US" altLang="en-US" dirty="0">
                <a:solidFill>
                  <a:srgbClr val="000000"/>
                </a:solidFill>
                <a:latin typeface="Calibri" panose="020F0502020204030204" pitchFamily="34" charset="0"/>
                <a:sym typeface=""/>
              </a:rPr>
              <a:t>Understanding the reporting requirements as it pertains to child abuse.</a:t>
            </a:r>
          </a:p>
          <a:p>
            <a:r>
              <a:rPr lang="en-US" altLang="en-US" dirty="0">
                <a:solidFill>
                  <a:srgbClr val="000000"/>
                </a:solidFill>
                <a:latin typeface="Calibri" panose="020F0502020204030204" pitchFamily="34" charset="0"/>
                <a:sym typeface=""/>
              </a:rPr>
              <a:t>Understanding the legal requirements of when deciding to remove a child from the home.</a:t>
            </a:r>
          </a:p>
          <a:p>
            <a:r>
              <a:rPr lang="en-US" altLang="en-US" dirty="0">
                <a:solidFill>
                  <a:srgbClr val="000000"/>
                </a:solidFill>
                <a:latin typeface="Calibri" panose="020F0502020204030204" pitchFamily="34" charset="0"/>
                <a:sym typeface=""/>
              </a:rPr>
              <a:t>Recognizing the characteristics of pedophiles, and</a:t>
            </a:r>
          </a:p>
          <a:p>
            <a:r>
              <a:rPr lang="en-US" altLang="en-US" dirty="0">
                <a:solidFill>
                  <a:srgbClr val="000000"/>
                </a:solidFill>
                <a:latin typeface="Calibri" panose="020F0502020204030204" pitchFamily="34" charset="0"/>
                <a:sym typeface=""/>
              </a:rPr>
              <a:t>Understanding the difference between a Sudden Unexplained Infant Death and a death due to abuse.</a:t>
            </a:r>
          </a:p>
          <a:p>
            <a:endParaRPr lang="en-US" alt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a:defRPr/>
            </a:pPr>
            <a:fld id="{B7762425-82E6-4319-BFE8-F1F18E1B57CC}" type="slidenum">
              <a:rPr lang="en-US" smtClean="0"/>
              <a:pPr>
                <a:defRPr/>
              </a:pPr>
              <a:t>86</a:t>
            </a:fld>
            <a:endParaRPr lang="en-US"/>
          </a:p>
        </p:txBody>
      </p:sp>
    </p:spTree>
    <p:extLst>
      <p:ext uri="{BB962C8B-B14F-4D97-AF65-F5344CB8AC3E}">
        <p14:creationId xmlns:p14="http://schemas.microsoft.com/office/powerpoint/2010/main" val="41523947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24FE0-F8BE-299C-189D-68192ED75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DB5D52-9A39-9AE5-6C22-1C1E3629D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DB42D-EC2A-5D50-B378-168BB404F5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470933-A8C1-9491-F63A-E9C887BB52E7}"/>
              </a:ext>
            </a:extLst>
          </p:cNvPr>
          <p:cNvSpPr>
            <a:spLocks noGrp="1"/>
          </p:cNvSpPr>
          <p:nvPr>
            <p:ph type="sldNum" sz="quarter" idx="5"/>
          </p:nvPr>
        </p:nvSpPr>
        <p:spPr/>
        <p:txBody>
          <a:bodyPr/>
          <a:lstStyle/>
          <a:p>
            <a:pPr>
              <a:defRPr/>
            </a:pPr>
            <a:fld id="{B7762425-82E6-4319-BFE8-F1F18E1B57CC}" type="slidenum">
              <a:rPr lang="en-US" smtClean="0"/>
              <a:pPr>
                <a:defRPr/>
              </a:pPr>
              <a:t>87</a:t>
            </a:fld>
            <a:endParaRPr lang="en-US"/>
          </a:p>
        </p:txBody>
      </p:sp>
    </p:spTree>
    <p:extLst>
      <p:ext uri="{BB962C8B-B14F-4D97-AF65-F5344CB8AC3E}">
        <p14:creationId xmlns:p14="http://schemas.microsoft.com/office/powerpoint/2010/main" val="5810888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FF5D4-0605-4019-3315-D3EAA2D34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11D43-3B78-B05E-ECE3-B2620F0D0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3A4AB-DAE2-E131-E8AF-88CAB6B5E7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0AE77D-0310-D47F-FA0F-D80BDBA347B4}"/>
              </a:ext>
            </a:extLst>
          </p:cNvPr>
          <p:cNvSpPr>
            <a:spLocks noGrp="1"/>
          </p:cNvSpPr>
          <p:nvPr>
            <p:ph type="sldNum" sz="quarter" idx="5"/>
          </p:nvPr>
        </p:nvSpPr>
        <p:spPr/>
        <p:txBody>
          <a:bodyPr/>
          <a:lstStyle/>
          <a:p>
            <a:pPr>
              <a:defRPr/>
            </a:pPr>
            <a:fld id="{B7762425-82E6-4319-BFE8-F1F18E1B57CC}" type="slidenum">
              <a:rPr lang="en-US" smtClean="0"/>
              <a:pPr>
                <a:defRPr/>
              </a:pPr>
              <a:t>88</a:t>
            </a:fld>
            <a:endParaRPr lang="en-US"/>
          </a:p>
        </p:txBody>
      </p:sp>
    </p:spTree>
    <p:extLst>
      <p:ext uri="{BB962C8B-B14F-4D97-AF65-F5344CB8AC3E}">
        <p14:creationId xmlns:p14="http://schemas.microsoft.com/office/powerpoint/2010/main" val="399149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5034D52-9D70-D4CA-C425-F7ADA1454666}"/>
              </a:ext>
            </a:extLst>
          </p:cNvPr>
          <p:cNvSpPr>
            <a:spLocks noGrp="1"/>
          </p:cNvSpPr>
          <p:nvPr>
            <p:ph type="dt" sz="half" idx="10"/>
          </p:nvPr>
        </p:nvSpPr>
        <p:spPr/>
        <p:txBody>
          <a:bodyPr/>
          <a:lstStyle>
            <a:lvl1pPr>
              <a:defRPr/>
            </a:lvl1pPr>
          </a:lstStyle>
          <a:p>
            <a:pPr>
              <a:defRPr/>
            </a:pPr>
            <a:fld id="{DF719A1A-906A-4ADB-AB2D-5AED36B2777F}" type="datetime1">
              <a:rPr lang="en-US" smtClean="0"/>
              <a:t>6/25/2026</a:t>
            </a:fld>
            <a:endParaRPr lang="en-US"/>
          </a:p>
        </p:txBody>
      </p:sp>
      <p:sp>
        <p:nvSpPr>
          <p:cNvPr id="5" name="Footer Placeholder 4">
            <a:extLst>
              <a:ext uri="{FF2B5EF4-FFF2-40B4-BE49-F238E27FC236}">
                <a16:creationId xmlns:a16="http://schemas.microsoft.com/office/drawing/2014/main" id="{AA7B9972-7D92-51E8-9103-3799B7E54A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7C9A110-0C98-6434-A936-D91AF3753274}"/>
              </a:ext>
            </a:extLst>
          </p:cNvPr>
          <p:cNvSpPr>
            <a:spLocks noGrp="1"/>
          </p:cNvSpPr>
          <p:nvPr>
            <p:ph type="sldNum" sz="quarter" idx="12"/>
          </p:nvPr>
        </p:nvSpPr>
        <p:spPr/>
        <p:txBody>
          <a:bodyPr/>
          <a:lstStyle>
            <a:lvl1pPr>
              <a:defRPr/>
            </a:lvl1pPr>
          </a:lstStyle>
          <a:p>
            <a:pPr>
              <a:defRPr/>
            </a:pPr>
            <a:fld id="{8425C582-E2C6-42E1-AC04-3F0DCDF7EE16}" type="slidenum">
              <a:rPr lang="en-US" altLang="en-US"/>
              <a:pPr>
                <a:defRPr/>
              </a:pPr>
              <a:t>‹#›</a:t>
            </a:fld>
            <a:endParaRPr lang="en-US" altLang="en-US"/>
          </a:p>
        </p:txBody>
      </p:sp>
    </p:spTree>
    <p:extLst>
      <p:ext uri="{BB962C8B-B14F-4D97-AF65-F5344CB8AC3E}">
        <p14:creationId xmlns:p14="http://schemas.microsoft.com/office/powerpoint/2010/main" val="382694390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http://www.dps.nm.org/images/dps-header_04.jpg">
            <a:extLst>
              <a:ext uri="{FF2B5EF4-FFF2-40B4-BE49-F238E27FC236}">
                <a16:creationId xmlns:a16="http://schemas.microsoft.com/office/drawing/2014/main" id="{1B2700B4-1CF4-4E22-EBF0-8D20BB0D67A1}"/>
              </a:ext>
            </a:extLst>
          </p:cNvPr>
          <p:cNvPicPr>
            <a:picLocks noChangeAspect="1" noChangeArrowheads="1"/>
          </p:cNvPicPr>
          <p:nvPr userDrawn="1"/>
        </p:nvPicPr>
        <p:blipFill>
          <a:blip r:embed="rId2"/>
          <a:srcRect/>
          <a:stretch>
            <a:fillRect/>
          </a:stretch>
        </p:blipFill>
        <p:spPr bwMode="auto">
          <a:xfrm>
            <a:off x="0" y="6257926"/>
            <a:ext cx="9144000" cy="600075"/>
          </a:xfrm>
          <a:prstGeom prst="rect">
            <a:avLst/>
          </a:prstGeom>
          <a:gradFill>
            <a:gsLst>
              <a:gs pos="0">
                <a:schemeClr val="tx1"/>
              </a:gs>
              <a:gs pos="46000">
                <a:schemeClr val="accent2">
                  <a:lumMod val="95000"/>
                  <a:lumOff val="5000"/>
                </a:schemeClr>
              </a:gs>
              <a:gs pos="100000">
                <a:schemeClr val="accent2">
                  <a:lumMod val="60000"/>
                </a:schemeClr>
              </a:gs>
            </a:gsLst>
            <a:lin ang="5400000" scaled="0"/>
          </a:gradFill>
          <a:ln>
            <a:noFill/>
          </a:ln>
          <a:effectLst>
            <a:softEdge rad="254000"/>
          </a:effec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57D5D23-019E-54E1-CC69-15C6338FBBB9}"/>
              </a:ext>
            </a:extLst>
          </p:cNvPr>
          <p:cNvSpPr>
            <a:spLocks noGrp="1"/>
          </p:cNvSpPr>
          <p:nvPr>
            <p:ph type="dt" sz="half" idx="10"/>
          </p:nvPr>
        </p:nvSpPr>
        <p:spPr/>
        <p:txBody>
          <a:bodyPr/>
          <a:lstStyle>
            <a:lvl1pPr>
              <a:defRPr/>
            </a:lvl1pPr>
          </a:lstStyle>
          <a:p>
            <a:pPr>
              <a:defRPr/>
            </a:pPr>
            <a:fld id="{BC06E0D7-4AFD-439C-9E32-C80898DFDBDE}" type="datetime1">
              <a:rPr lang="en-US" smtClean="0"/>
              <a:t>6/25/2026</a:t>
            </a:fld>
            <a:endParaRPr lang="en-US"/>
          </a:p>
        </p:txBody>
      </p:sp>
      <p:sp>
        <p:nvSpPr>
          <p:cNvPr id="6" name="Footer Placeholder 4">
            <a:extLst>
              <a:ext uri="{FF2B5EF4-FFF2-40B4-BE49-F238E27FC236}">
                <a16:creationId xmlns:a16="http://schemas.microsoft.com/office/drawing/2014/main" id="{7399A0A2-8440-B053-C614-DF4098D4BB6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DE439E4-DE1A-9021-7D70-735EC2C849BD}"/>
              </a:ext>
            </a:extLst>
          </p:cNvPr>
          <p:cNvSpPr>
            <a:spLocks noGrp="1"/>
          </p:cNvSpPr>
          <p:nvPr>
            <p:ph type="sldNum" sz="quarter" idx="12"/>
          </p:nvPr>
        </p:nvSpPr>
        <p:spPr/>
        <p:txBody>
          <a:bodyPr/>
          <a:lstStyle>
            <a:lvl1pPr>
              <a:defRPr/>
            </a:lvl1pPr>
          </a:lstStyle>
          <a:p>
            <a:pPr>
              <a:defRPr/>
            </a:pPr>
            <a:fld id="{3600B304-A244-4040-A867-B361435136AE}" type="slidenum">
              <a:rPr lang="en-US" altLang="en-US"/>
              <a:pPr>
                <a:defRPr/>
              </a:pPr>
              <a:t>‹#›</a:t>
            </a:fld>
            <a:endParaRPr lang="en-US" altLang="en-US"/>
          </a:p>
        </p:txBody>
      </p:sp>
    </p:spTree>
    <p:extLst>
      <p:ext uri="{BB962C8B-B14F-4D97-AF65-F5344CB8AC3E}">
        <p14:creationId xmlns:p14="http://schemas.microsoft.com/office/powerpoint/2010/main" val="283963377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0"/>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9" y="4589465"/>
            <a:ext cx="7886700" cy="1500187"/>
          </a:xfrm>
        </p:spPr>
        <p:txBody>
          <a:bodyPr/>
          <a:lstStyle>
            <a:lvl1pPr marL="0" indent="0">
              <a:buNone/>
              <a:defRPr sz="1800">
                <a:solidFill>
                  <a:schemeClr val="tx1">
                    <a:tint val="75000"/>
                  </a:schemeClr>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78B593-5AD1-D536-B2EA-579DB436C797}"/>
              </a:ext>
            </a:extLst>
          </p:cNvPr>
          <p:cNvSpPr>
            <a:spLocks noGrp="1"/>
          </p:cNvSpPr>
          <p:nvPr>
            <p:ph type="dt" sz="half" idx="10"/>
          </p:nvPr>
        </p:nvSpPr>
        <p:spPr/>
        <p:txBody>
          <a:bodyPr/>
          <a:lstStyle>
            <a:lvl1pPr>
              <a:defRPr/>
            </a:lvl1pPr>
          </a:lstStyle>
          <a:p>
            <a:pPr>
              <a:defRPr/>
            </a:pPr>
            <a:fld id="{C4D976FC-534F-4637-9BC5-5378E67F3433}" type="datetime1">
              <a:rPr lang="en-US" smtClean="0"/>
              <a:t>6/25/2026</a:t>
            </a:fld>
            <a:endParaRPr lang="en-US"/>
          </a:p>
        </p:txBody>
      </p:sp>
      <p:sp>
        <p:nvSpPr>
          <p:cNvPr id="5" name="Footer Placeholder 4">
            <a:extLst>
              <a:ext uri="{FF2B5EF4-FFF2-40B4-BE49-F238E27FC236}">
                <a16:creationId xmlns:a16="http://schemas.microsoft.com/office/drawing/2014/main" id="{080DB8E3-6809-6500-0FB3-A7D2E602C01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B32FD9-F5E2-C176-F3D7-CE37E3CDE1BE}"/>
              </a:ext>
            </a:extLst>
          </p:cNvPr>
          <p:cNvSpPr>
            <a:spLocks noGrp="1"/>
          </p:cNvSpPr>
          <p:nvPr>
            <p:ph type="sldNum" sz="quarter" idx="12"/>
          </p:nvPr>
        </p:nvSpPr>
        <p:spPr/>
        <p:txBody>
          <a:bodyPr/>
          <a:lstStyle>
            <a:lvl1pPr>
              <a:defRPr/>
            </a:lvl1pPr>
          </a:lstStyle>
          <a:p>
            <a:pPr>
              <a:defRPr/>
            </a:pPr>
            <a:fld id="{736A1FA7-D2A7-48E0-BC90-0E569889A284}" type="slidenum">
              <a:rPr lang="en-US" altLang="en-US"/>
              <a:pPr>
                <a:defRPr/>
              </a:pPr>
              <a:t>‹#›</a:t>
            </a:fld>
            <a:endParaRPr lang="en-US" altLang="en-US"/>
          </a:p>
        </p:txBody>
      </p:sp>
    </p:spTree>
    <p:extLst>
      <p:ext uri="{BB962C8B-B14F-4D97-AF65-F5344CB8AC3E}">
        <p14:creationId xmlns:p14="http://schemas.microsoft.com/office/powerpoint/2010/main" val="88975188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1"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1"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AF50C57-5C19-4A85-32B2-53F24A474F8E}"/>
              </a:ext>
            </a:extLst>
          </p:cNvPr>
          <p:cNvSpPr>
            <a:spLocks noGrp="1"/>
          </p:cNvSpPr>
          <p:nvPr>
            <p:ph type="dt" sz="half" idx="10"/>
          </p:nvPr>
        </p:nvSpPr>
        <p:spPr/>
        <p:txBody>
          <a:bodyPr/>
          <a:lstStyle>
            <a:lvl1pPr>
              <a:defRPr/>
            </a:lvl1pPr>
          </a:lstStyle>
          <a:p>
            <a:pPr>
              <a:defRPr/>
            </a:pPr>
            <a:fld id="{82A6DC25-7E11-4051-891A-9E7D9C5C4409}" type="datetime1">
              <a:rPr lang="en-US" smtClean="0"/>
              <a:t>6/25/2026</a:t>
            </a:fld>
            <a:endParaRPr lang="en-US"/>
          </a:p>
        </p:txBody>
      </p:sp>
      <p:sp>
        <p:nvSpPr>
          <p:cNvPr id="6" name="Footer Placeholder 4">
            <a:extLst>
              <a:ext uri="{FF2B5EF4-FFF2-40B4-BE49-F238E27FC236}">
                <a16:creationId xmlns:a16="http://schemas.microsoft.com/office/drawing/2014/main" id="{6CB1EF61-D77B-951A-B79C-E17AF235889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7E45235-D310-0D1D-E362-85AA1B5B2A88}"/>
              </a:ext>
            </a:extLst>
          </p:cNvPr>
          <p:cNvSpPr>
            <a:spLocks noGrp="1"/>
          </p:cNvSpPr>
          <p:nvPr>
            <p:ph type="sldNum" sz="quarter" idx="12"/>
          </p:nvPr>
        </p:nvSpPr>
        <p:spPr/>
        <p:txBody>
          <a:bodyPr/>
          <a:lstStyle>
            <a:lvl1pPr>
              <a:defRPr/>
            </a:lvl1pPr>
          </a:lstStyle>
          <a:p>
            <a:pPr>
              <a:defRPr/>
            </a:pPr>
            <a:fld id="{A0A1FC45-4088-4563-BB34-638A2B579E4C}" type="slidenum">
              <a:rPr lang="en-US" altLang="en-US"/>
              <a:pPr>
                <a:defRPr/>
              </a:pPr>
              <a:t>‹#›</a:t>
            </a:fld>
            <a:endParaRPr lang="en-US" altLang="en-US"/>
          </a:p>
        </p:txBody>
      </p:sp>
    </p:spTree>
    <p:extLst>
      <p:ext uri="{BB962C8B-B14F-4D97-AF65-F5344CB8AC3E}">
        <p14:creationId xmlns:p14="http://schemas.microsoft.com/office/powerpoint/2010/main" val="290652942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4"/>
            <a:ext cx="3868340"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4"/>
            <a:ext cx="3887391" cy="823912"/>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085B8BD-E949-8B8E-72F1-A953A95A8349}"/>
              </a:ext>
            </a:extLst>
          </p:cNvPr>
          <p:cNvSpPr>
            <a:spLocks noGrp="1"/>
          </p:cNvSpPr>
          <p:nvPr>
            <p:ph type="dt" sz="half" idx="10"/>
          </p:nvPr>
        </p:nvSpPr>
        <p:spPr/>
        <p:txBody>
          <a:bodyPr/>
          <a:lstStyle>
            <a:lvl1pPr>
              <a:defRPr/>
            </a:lvl1pPr>
          </a:lstStyle>
          <a:p>
            <a:pPr>
              <a:defRPr/>
            </a:pPr>
            <a:fld id="{B6D07E49-72D4-452B-BE8B-A6042E6C0E3F}" type="datetime1">
              <a:rPr lang="en-US" smtClean="0"/>
              <a:t>6/25/2026</a:t>
            </a:fld>
            <a:endParaRPr lang="en-US"/>
          </a:p>
        </p:txBody>
      </p:sp>
      <p:sp>
        <p:nvSpPr>
          <p:cNvPr id="8" name="Footer Placeholder 4">
            <a:extLst>
              <a:ext uri="{FF2B5EF4-FFF2-40B4-BE49-F238E27FC236}">
                <a16:creationId xmlns:a16="http://schemas.microsoft.com/office/drawing/2014/main" id="{2A93C710-782C-FA0A-E573-12F800042B7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A1F4E97-E05C-4CDC-A196-49108C6902F4}"/>
              </a:ext>
            </a:extLst>
          </p:cNvPr>
          <p:cNvSpPr>
            <a:spLocks noGrp="1"/>
          </p:cNvSpPr>
          <p:nvPr>
            <p:ph type="sldNum" sz="quarter" idx="12"/>
          </p:nvPr>
        </p:nvSpPr>
        <p:spPr/>
        <p:txBody>
          <a:bodyPr/>
          <a:lstStyle>
            <a:lvl1pPr>
              <a:defRPr/>
            </a:lvl1pPr>
          </a:lstStyle>
          <a:p>
            <a:pPr>
              <a:defRPr/>
            </a:pPr>
            <a:fld id="{3DF0045C-AFB5-444C-9C3D-318D7A15AA1C}" type="slidenum">
              <a:rPr lang="en-US" altLang="en-US"/>
              <a:pPr>
                <a:defRPr/>
              </a:pPr>
              <a:t>‹#›</a:t>
            </a:fld>
            <a:endParaRPr lang="en-US" altLang="en-US"/>
          </a:p>
        </p:txBody>
      </p:sp>
    </p:spTree>
    <p:extLst>
      <p:ext uri="{BB962C8B-B14F-4D97-AF65-F5344CB8AC3E}">
        <p14:creationId xmlns:p14="http://schemas.microsoft.com/office/powerpoint/2010/main" val="2011170541"/>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27F6511-4A85-306F-EA05-3500CD7CCCE0}"/>
              </a:ext>
            </a:extLst>
          </p:cNvPr>
          <p:cNvSpPr>
            <a:spLocks noGrp="1"/>
          </p:cNvSpPr>
          <p:nvPr>
            <p:ph type="dt" sz="half" idx="10"/>
          </p:nvPr>
        </p:nvSpPr>
        <p:spPr/>
        <p:txBody>
          <a:bodyPr/>
          <a:lstStyle>
            <a:lvl1pPr>
              <a:defRPr/>
            </a:lvl1pPr>
          </a:lstStyle>
          <a:p>
            <a:pPr>
              <a:defRPr/>
            </a:pPr>
            <a:fld id="{7F1A4B0A-4EA3-4DE2-92E3-BEE1686E9D69}" type="datetime1">
              <a:rPr lang="en-US" smtClean="0"/>
              <a:t>6/25/2026</a:t>
            </a:fld>
            <a:endParaRPr lang="en-US"/>
          </a:p>
        </p:txBody>
      </p:sp>
      <p:sp>
        <p:nvSpPr>
          <p:cNvPr id="4" name="Footer Placeholder 4">
            <a:extLst>
              <a:ext uri="{FF2B5EF4-FFF2-40B4-BE49-F238E27FC236}">
                <a16:creationId xmlns:a16="http://schemas.microsoft.com/office/drawing/2014/main" id="{C7EB3EB3-7260-3650-AE26-8A1A5138AA1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36F351B-0B1F-2491-5598-651EACA48F6E}"/>
              </a:ext>
            </a:extLst>
          </p:cNvPr>
          <p:cNvSpPr>
            <a:spLocks noGrp="1"/>
          </p:cNvSpPr>
          <p:nvPr>
            <p:ph type="sldNum" sz="quarter" idx="12"/>
          </p:nvPr>
        </p:nvSpPr>
        <p:spPr/>
        <p:txBody>
          <a:bodyPr/>
          <a:lstStyle>
            <a:lvl1pPr>
              <a:defRPr/>
            </a:lvl1pPr>
          </a:lstStyle>
          <a:p>
            <a:pPr>
              <a:defRPr/>
            </a:pPr>
            <a:fld id="{B3561565-DA1D-40A8-8E0A-558E47B5B972}" type="slidenum">
              <a:rPr lang="en-US" altLang="en-US"/>
              <a:pPr>
                <a:defRPr/>
              </a:pPr>
              <a:t>‹#›</a:t>
            </a:fld>
            <a:endParaRPr lang="en-US" altLang="en-US"/>
          </a:p>
        </p:txBody>
      </p:sp>
    </p:spTree>
    <p:extLst>
      <p:ext uri="{BB962C8B-B14F-4D97-AF65-F5344CB8AC3E}">
        <p14:creationId xmlns:p14="http://schemas.microsoft.com/office/powerpoint/2010/main" val="4108508943"/>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81F0A9-C343-A95B-5585-A1E30165364D}"/>
              </a:ext>
            </a:extLst>
          </p:cNvPr>
          <p:cNvSpPr>
            <a:spLocks noGrp="1"/>
          </p:cNvSpPr>
          <p:nvPr>
            <p:ph type="dt" sz="half" idx="10"/>
          </p:nvPr>
        </p:nvSpPr>
        <p:spPr/>
        <p:txBody>
          <a:bodyPr/>
          <a:lstStyle>
            <a:lvl1pPr>
              <a:defRPr/>
            </a:lvl1pPr>
          </a:lstStyle>
          <a:p>
            <a:pPr>
              <a:defRPr/>
            </a:pPr>
            <a:fld id="{AF177581-0DF7-4C5D-9D1C-FBAA775C906C}" type="datetime1">
              <a:rPr lang="en-US" smtClean="0"/>
              <a:t>6/25/2026</a:t>
            </a:fld>
            <a:endParaRPr lang="en-US"/>
          </a:p>
        </p:txBody>
      </p:sp>
      <p:sp>
        <p:nvSpPr>
          <p:cNvPr id="3" name="Footer Placeholder 4">
            <a:extLst>
              <a:ext uri="{FF2B5EF4-FFF2-40B4-BE49-F238E27FC236}">
                <a16:creationId xmlns:a16="http://schemas.microsoft.com/office/drawing/2014/main" id="{02842A43-162E-621B-D2D3-567130FD954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D8A9B9D-530B-AC9E-B5D9-89EE77FC4273}"/>
              </a:ext>
            </a:extLst>
          </p:cNvPr>
          <p:cNvSpPr>
            <a:spLocks noGrp="1"/>
          </p:cNvSpPr>
          <p:nvPr>
            <p:ph type="sldNum" sz="quarter" idx="12"/>
          </p:nvPr>
        </p:nvSpPr>
        <p:spPr/>
        <p:txBody>
          <a:bodyPr/>
          <a:lstStyle>
            <a:lvl1pPr>
              <a:defRPr/>
            </a:lvl1pPr>
          </a:lstStyle>
          <a:p>
            <a:pPr>
              <a:defRPr/>
            </a:pPr>
            <a:fld id="{932BFE65-E3B1-42FD-A02F-A58713AE7628}" type="slidenum">
              <a:rPr lang="en-US" altLang="en-US"/>
              <a:pPr>
                <a:defRPr/>
              </a:pPr>
              <a:t>‹#›</a:t>
            </a:fld>
            <a:endParaRPr lang="en-US" altLang="en-US"/>
          </a:p>
        </p:txBody>
      </p:sp>
    </p:spTree>
    <p:extLst>
      <p:ext uri="{BB962C8B-B14F-4D97-AF65-F5344CB8AC3E}">
        <p14:creationId xmlns:p14="http://schemas.microsoft.com/office/powerpoint/2010/main" val="364836829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7"/>
            <a:ext cx="4629151"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9" cy="3811588"/>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FDCADC24-4783-5955-3083-75F4D5DF8E5A}"/>
              </a:ext>
            </a:extLst>
          </p:cNvPr>
          <p:cNvSpPr>
            <a:spLocks noGrp="1"/>
          </p:cNvSpPr>
          <p:nvPr>
            <p:ph type="dt" sz="half" idx="10"/>
          </p:nvPr>
        </p:nvSpPr>
        <p:spPr/>
        <p:txBody>
          <a:bodyPr/>
          <a:lstStyle>
            <a:lvl1pPr>
              <a:defRPr/>
            </a:lvl1pPr>
          </a:lstStyle>
          <a:p>
            <a:pPr>
              <a:defRPr/>
            </a:pPr>
            <a:fld id="{9BE10BEB-401C-4AA1-BBAB-E9FDD237DA23}" type="datetime1">
              <a:rPr lang="en-US" smtClean="0"/>
              <a:t>6/25/2026</a:t>
            </a:fld>
            <a:endParaRPr lang="en-US"/>
          </a:p>
        </p:txBody>
      </p:sp>
      <p:sp>
        <p:nvSpPr>
          <p:cNvPr id="6" name="Footer Placeholder 4">
            <a:extLst>
              <a:ext uri="{FF2B5EF4-FFF2-40B4-BE49-F238E27FC236}">
                <a16:creationId xmlns:a16="http://schemas.microsoft.com/office/drawing/2014/main" id="{5A8BF2C6-2342-3968-1144-24C3358BF18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026AEB2-C301-E370-40C4-CFACB38824E0}"/>
              </a:ext>
            </a:extLst>
          </p:cNvPr>
          <p:cNvSpPr>
            <a:spLocks noGrp="1"/>
          </p:cNvSpPr>
          <p:nvPr>
            <p:ph type="sldNum" sz="quarter" idx="12"/>
          </p:nvPr>
        </p:nvSpPr>
        <p:spPr/>
        <p:txBody>
          <a:bodyPr/>
          <a:lstStyle>
            <a:lvl1pPr>
              <a:defRPr/>
            </a:lvl1pPr>
          </a:lstStyle>
          <a:p>
            <a:pPr>
              <a:defRPr/>
            </a:pPr>
            <a:fld id="{65FFD889-701E-4FFD-96DF-043D48C48B12}" type="slidenum">
              <a:rPr lang="en-US" altLang="en-US"/>
              <a:pPr>
                <a:defRPr/>
              </a:pPr>
              <a:t>‹#›</a:t>
            </a:fld>
            <a:endParaRPr lang="en-US" altLang="en-US"/>
          </a:p>
        </p:txBody>
      </p:sp>
    </p:spTree>
    <p:extLst>
      <p:ext uri="{BB962C8B-B14F-4D97-AF65-F5344CB8AC3E}">
        <p14:creationId xmlns:p14="http://schemas.microsoft.com/office/powerpoint/2010/main" val="322213222"/>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7"/>
            <a:ext cx="4629151" cy="4873625"/>
          </a:xfrm>
        </p:spPr>
        <p:txBody>
          <a:bodyPr rtlCol="0">
            <a:normAutofit/>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9" cy="3811588"/>
          </a:xfrm>
        </p:spPr>
        <p:txBody>
          <a:bodyPr/>
          <a:lstStyle>
            <a:lvl1pPr marL="0" indent="0">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3">
            <a:extLst>
              <a:ext uri="{FF2B5EF4-FFF2-40B4-BE49-F238E27FC236}">
                <a16:creationId xmlns:a16="http://schemas.microsoft.com/office/drawing/2014/main" id="{B53F3181-C21B-DBCA-CC64-F4FE7F5E773A}"/>
              </a:ext>
            </a:extLst>
          </p:cNvPr>
          <p:cNvSpPr>
            <a:spLocks noGrp="1"/>
          </p:cNvSpPr>
          <p:nvPr>
            <p:ph type="dt" sz="half" idx="10"/>
          </p:nvPr>
        </p:nvSpPr>
        <p:spPr/>
        <p:txBody>
          <a:bodyPr/>
          <a:lstStyle>
            <a:lvl1pPr>
              <a:defRPr/>
            </a:lvl1pPr>
          </a:lstStyle>
          <a:p>
            <a:pPr>
              <a:defRPr/>
            </a:pPr>
            <a:fld id="{1B29D6A4-A66A-435A-88B1-DC6DE99A6C64}" type="datetime1">
              <a:rPr lang="en-US" smtClean="0"/>
              <a:t>6/25/2026</a:t>
            </a:fld>
            <a:endParaRPr lang="en-US"/>
          </a:p>
        </p:txBody>
      </p:sp>
      <p:sp>
        <p:nvSpPr>
          <p:cNvPr id="6" name="Footer Placeholder 4">
            <a:extLst>
              <a:ext uri="{FF2B5EF4-FFF2-40B4-BE49-F238E27FC236}">
                <a16:creationId xmlns:a16="http://schemas.microsoft.com/office/drawing/2014/main" id="{C2452472-ABA9-6EE5-9430-BEB174AF23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FCFD892-31B2-8F6D-84F6-465045443DE2}"/>
              </a:ext>
            </a:extLst>
          </p:cNvPr>
          <p:cNvSpPr>
            <a:spLocks noGrp="1"/>
          </p:cNvSpPr>
          <p:nvPr>
            <p:ph type="sldNum" sz="quarter" idx="12"/>
          </p:nvPr>
        </p:nvSpPr>
        <p:spPr/>
        <p:txBody>
          <a:bodyPr/>
          <a:lstStyle>
            <a:lvl1pPr>
              <a:defRPr/>
            </a:lvl1pPr>
          </a:lstStyle>
          <a:p>
            <a:pPr>
              <a:defRPr/>
            </a:pPr>
            <a:fld id="{49C12B0E-EABF-43B9-9066-2A4D4F145CD4}" type="slidenum">
              <a:rPr lang="en-US" altLang="en-US"/>
              <a:pPr>
                <a:defRPr/>
              </a:pPr>
              <a:t>‹#›</a:t>
            </a:fld>
            <a:endParaRPr lang="en-US" altLang="en-US"/>
          </a:p>
        </p:txBody>
      </p:sp>
    </p:spTree>
    <p:extLst>
      <p:ext uri="{BB962C8B-B14F-4D97-AF65-F5344CB8AC3E}">
        <p14:creationId xmlns:p14="http://schemas.microsoft.com/office/powerpoint/2010/main" val="159408944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001A75-0BC2-D7E4-44B4-C2DD7B1CF720}"/>
              </a:ext>
            </a:extLst>
          </p:cNvPr>
          <p:cNvSpPr>
            <a:spLocks noGrp="1"/>
          </p:cNvSpPr>
          <p:nvPr>
            <p:ph type="dt" sz="half" idx="10"/>
          </p:nvPr>
        </p:nvSpPr>
        <p:spPr/>
        <p:txBody>
          <a:bodyPr/>
          <a:lstStyle>
            <a:lvl1pPr>
              <a:defRPr/>
            </a:lvl1pPr>
          </a:lstStyle>
          <a:p>
            <a:pPr>
              <a:defRPr/>
            </a:pPr>
            <a:fld id="{72C08F3A-EAC0-4DB8-B653-D526B58CB38A}" type="datetime1">
              <a:rPr lang="en-US" smtClean="0"/>
              <a:t>6/25/2026</a:t>
            </a:fld>
            <a:endParaRPr lang="en-US"/>
          </a:p>
        </p:txBody>
      </p:sp>
      <p:sp>
        <p:nvSpPr>
          <p:cNvPr id="5" name="Footer Placeholder 4">
            <a:extLst>
              <a:ext uri="{FF2B5EF4-FFF2-40B4-BE49-F238E27FC236}">
                <a16:creationId xmlns:a16="http://schemas.microsoft.com/office/drawing/2014/main" id="{0723BB7A-232E-A782-F706-6DF58DF135C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3D09B6C-C2CE-3270-A29E-DD7CF8A547BD}"/>
              </a:ext>
            </a:extLst>
          </p:cNvPr>
          <p:cNvSpPr>
            <a:spLocks noGrp="1"/>
          </p:cNvSpPr>
          <p:nvPr>
            <p:ph type="sldNum" sz="quarter" idx="12"/>
          </p:nvPr>
        </p:nvSpPr>
        <p:spPr/>
        <p:txBody>
          <a:bodyPr/>
          <a:lstStyle>
            <a:lvl1pPr>
              <a:defRPr/>
            </a:lvl1pPr>
          </a:lstStyle>
          <a:p>
            <a:pPr>
              <a:defRPr/>
            </a:pPr>
            <a:fld id="{A8660551-D809-4CBE-811E-6106E4D20F0F}" type="slidenum">
              <a:rPr lang="en-US" altLang="en-US"/>
              <a:pPr>
                <a:defRPr/>
              </a:pPr>
              <a:t>‹#›</a:t>
            </a:fld>
            <a:endParaRPr lang="en-US" altLang="en-US"/>
          </a:p>
        </p:txBody>
      </p:sp>
    </p:spTree>
    <p:extLst>
      <p:ext uri="{BB962C8B-B14F-4D97-AF65-F5344CB8AC3E}">
        <p14:creationId xmlns:p14="http://schemas.microsoft.com/office/powerpoint/2010/main" val="303076448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6"/>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950E9-547C-BFBF-BF1B-4E888F6008D7}"/>
              </a:ext>
            </a:extLst>
          </p:cNvPr>
          <p:cNvSpPr>
            <a:spLocks noGrp="1"/>
          </p:cNvSpPr>
          <p:nvPr>
            <p:ph type="dt" sz="half" idx="10"/>
          </p:nvPr>
        </p:nvSpPr>
        <p:spPr/>
        <p:txBody>
          <a:bodyPr/>
          <a:lstStyle>
            <a:lvl1pPr>
              <a:defRPr/>
            </a:lvl1pPr>
          </a:lstStyle>
          <a:p>
            <a:pPr>
              <a:defRPr/>
            </a:pPr>
            <a:fld id="{8DE49CB6-8518-49AE-9C17-5B4351A12473}" type="datetime1">
              <a:rPr lang="en-US" smtClean="0"/>
              <a:t>6/25/2026</a:t>
            </a:fld>
            <a:endParaRPr lang="en-US"/>
          </a:p>
        </p:txBody>
      </p:sp>
      <p:sp>
        <p:nvSpPr>
          <p:cNvPr id="5" name="Footer Placeholder 4">
            <a:extLst>
              <a:ext uri="{FF2B5EF4-FFF2-40B4-BE49-F238E27FC236}">
                <a16:creationId xmlns:a16="http://schemas.microsoft.com/office/drawing/2014/main" id="{FB5271E2-02BC-B50E-17C0-45E74AE509F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67B471-83C3-057C-4F74-4736DD03F107}"/>
              </a:ext>
            </a:extLst>
          </p:cNvPr>
          <p:cNvSpPr>
            <a:spLocks noGrp="1"/>
          </p:cNvSpPr>
          <p:nvPr>
            <p:ph type="sldNum" sz="quarter" idx="12"/>
          </p:nvPr>
        </p:nvSpPr>
        <p:spPr/>
        <p:txBody>
          <a:bodyPr/>
          <a:lstStyle>
            <a:lvl1pPr>
              <a:defRPr/>
            </a:lvl1pPr>
          </a:lstStyle>
          <a:p>
            <a:pPr>
              <a:defRPr/>
            </a:pPr>
            <a:fld id="{3E74C52B-07E9-4D74-B697-451911CD4640}" type="slidenum">
              <a:rPr lang="en-US" altLang="en-US"/>
              <a:pPr>
                <a:defRPr/>
              </a:pPr>
              <a:t>‹#›</a:t>
            </a:fld>
            <a:endParaRPr lang="en-US" altLang="en-US"/>
          </a:p>
        </p:txBody>
      </p:sp>
    </p:spTree>
    <p:extLst>
      <p:ext uri="{BB962C8B-B14F-4D97-AF65-F5344CB8AC3E}">
        <p14:creationId xmlns:p14="http://schemas.microsoft.com/office/powerpoint/2010/main" val="84188156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FB86DDB-366C-9992-2DB1-F236601B919F}"/>
              </a:ext>
            </a:extLst>
          </p:cNvPr>
          <p:cNvSpPr>
            <a:spLocks noGrp="1" noChangeArrowheads="1"/>
          </p:cNvSpPr>
          <p:nvPr>
            <p:ph type="title"/>
          </p:nvPr>
        </p:nvSpPr>
        <p:spPr bwMode="auto">
          <a:xfrm>
            <a:off x="628651"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B9DA13A-042C-64C0-0740-B0FD84D32BCC}"/>
              </a:ext>
            </a:extLst>
          </p:cNvPr>
          <p:cNvSpPr>
            <a:spLocks noGrp="1" noChangeArrowheads="1"/>
          </p:cNvSpPr>
          <p:nvPr>
            <p:ph type="body" idx="1"/>
          </p:nvPr>
        </p:nvSpPr>
        <p:spPr bwMode="auto">
          <a:xfrm>
            <a:off x="628651"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B58C5A9-252F-170F-3141-2E256D89DB5B}"/>
              </a:ext>
            </a:extLst>
          </p:cNvPr>
          <p:cNvSpPr>
            <a:spLocks noGrp="1"/>
          </p:cNvSpPr>
          <p:nvPr>
            <p:ph type="dt" sz="half" idx="2"/>
          </p:nvPr>
        </p:nvSpPr>
        <p:spPr>
          <a:xfrm>
            <a:off x="628651"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1FCD6FDB-7368-4F8B-AE07-DD9D909130B4}" type="datetime1">
              <a:rPr lang="en-US" smtClean="0"/>
              <a:t>6/25/2026</a:t>
            </a:fld>
            <a:endParaRPr lang="en-US"/>
          </a:p>
        </p:txBody>
      </p:sp>
      <p:sp>
        <p:nvSpPr>
          <p:cNvPr id="5" name="Footer Placeholder 4">
            <a:extLst>
              <a:ext uri="{FF2B5EF4-FFF2-40B4-BE49-F238E27FC236}">
                <a16:creationId xmlns:a16="http://schemas.microsoft.com/office/drawing/2014/main" id="{1905039D-115A-6CC8-A0B3-271C6E970FB5}"/>
              </a:ext>
            </a:extLst>
          </p:cNvPr>
          <p:cNvSpPr>
            <a:spLocks noGrp="1"/>
          </p:cNvSpPr>
          <p:nvPr>
            <p:ph type="ftr" sz="quarter" idx="3"/>
          </p:nvPr>
        </p:nvSpPr>
        <p:spPr>
          <a:xfrm>
            <a:off x="3028951"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84BF6A36-420D-24E6-0284-80FAC5E03C45}"/>
              </a:ext>
            </a:extLst>
          </p:cNvPr>
          <p:cNvSpPr>
            <a:spLocks noGrp="1"/>
          </p:cNvSpPr>
          <p:nvPr>
            <p:ph type="sldNum" sz="quarter" idx="4"/>
          </p:nvPr>
        </p:nvSpPr>
        <p:spPr>
          <a:xfrm>
            <a:off x="6457951"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C6E5A111-56FB-47A0-9ABD-EBF46A7F7F82}" type="slidenum">
              <a:rPr lang="en-US" altLang="en-US"/>
              <a:pPr>
                <a:defRPr/>
              </a:pPr>
              <a:t>‹#›</a:t>
            </a:fld>
            <a:endParaRPr lang="en-US" altLang="en-US"/>
          </a:p>
        </p:txBody>
      </p:sp>
      <p:cxnSp>
        <p:nvCxnSpPr>
          <p:cNvPr id="7" name="Straight Connector 6">
            <a:extLst>
              <a:ext uri="{FF2B5EF4-FFF2-40B4-BE49-F238E27FC236}">
                <a16:creationId xmlns:a16="http://schemas.microsoft.com/office/drawing/2014/main" id="{1E9991A6-DA63-02D2-EA96-362C874DB5EF}"/>
              </a:ext>
            </a:extLst>
          </p:cNvPr>
          <p:cNvCxnSpPr/>
          <p:nvPr userDrawn="1"/>
        </p:nvCxnSpPr>
        <p:spPr>
          <a:xfrm>
            <a:off x="0" y="1445419"/>
            <a:ext cx="9144000" cy="0"/>
          </a:xfrm>
          <a:prstGeom prst="line">
            <a:avLst/>
          </a:prstGeom>
          <a:ln w="196850" cmpd="sng">
            <a:gradFill flip="none" rotWithShape="1">
              <a:gsLst>
                <a:gs pos="0">
                  <a:schemeClr val="accent6">
                    <a:lumMod val="40000"/>
                    <a:lumOff val="60000"/>
                  </a:schemeClr>
                </a:gs>
                <a:gs pos="31000">
                  <a:srgbClr val="976969"/>
                </a:gs>
                <a:gs pos="95000">
                  <a:srgbClr val="443030"/>
                </a:gs>
              </a:gsLst>
              <a:path path="circle">
                <a:fillToRect l="50000" t="130000" r="50000" b="-30000"/>
              </a:path>
              <a:tileRect/>
            </a:gradFill>
          </a:ln>
        </p:spPr>
        <p:style>
          <a:lnRef idx="1">
            <a:schemeClr val="dk1"/>
          </a:lnRef>
          <a:fillRef idx="0">
            <a:schemeClr val="dk1"/>
          </a:fillRef>
          <a:effectRef idx="0">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904" r:id="rId1"/>
    <p:sldLayoutId id="214748391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hf hdr="0" ftr="0" dt="0"/>
  <p:txStyles>
    <p:titleStyle>
      <a:lvl1pPr algn="l" defTabSz="685783"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783"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783"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783"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783"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189" algn="l" defTabSz="685783" rtl="0" fontAlgn="base">
        <a:lnSpc>
          <a:spcPct val="90000"/>
        </a:lnSpc>
        <a:spcBef>
          <a:spcPct val="0"/>
        </a:spcBef>
        <a:spcAft>
          <a:spcPct val="0"/>
        </a:spcAft>
        <a:defRPr sz="3300">
          <a:solidFill>
            <a:schemeClr val="tx1"/>
          </a:solidFill>
          <a:latin typeface="Calibri Light" panose="020F0302020204030204" pitchFamily="34" charset="0"/>
        </a:defRPr>
      </a:lvl6pPr>
      <a:lvl7pPr marL="914377" algn="l" defTabSz="685783" rtl="0" fontAlgn="base">
        <a:lnSpc>
          <a:spcPct val="90000"/>
        </a:lnSpc>
        <a:spcBef>
          <a:spcPct val="0"/>
        </a:spcBef>
        <a:spcAft>
          <a:spcPct val="0"/>
        </a:spcAft>
        <a:defRPr sz="3300">
          <a:solidFill>
            <a:schemeClr val="tx1"/>
          </a:solidFill>
          <a:latin typeface="Calibri Light" panose="020F0302020204030204" pitchFamily="34" charset="0"/>
        </a:defRPr>
      </a:lvl7pPr>
      <a:lvl8pPr marL="1371566" algn="l" defTabSz="685783" rtl="0" fontAlgn="base">
        <a:lnSpc>
          <a:spcPct val="90000"/>
        </a:lnSpc>
        <a:spcBef>
          <a:spcPct val="0"/>
        </a:spcBef>
        <a:spcAft>
          <a:spcPct val="0"/>
        </a:spcAft>
        <a:defRPr sz="3300">
          <a:solidFill>
            <a:schemeClr val="tx1"/>
          </a:solidFill>
          <a:latin typeface="Calibri Light" panose="020F0302020204030204" pitchFamily="34" charset="0"/>
        </a:defRPr>
      </a:lvl8pPr>
      <a:lvl9pPr marL="1828754" algn="l" defTabSz="685783"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46" indent="-171446" algn="l" defTabSz="685783" rtl="0" eaLnBrk="0" fontAlgn="base" hangingPunct="0">
        <a:lnSpc>
          <a:spcPct val="90000"/>
        </a:lnSpc>
        <a:spcBef>
          <a:spcPts val="751"/>
        </a:spcBef>
        <a:spcAft>
          <a:spcPct val="0"/>
        </a:spcAft>
        <a:buFont typeface="Arial" panose="020B0604020202020204" pitchFamily="34" charset="0"/>
        <a:buChar char="•"/>
        <a:defRPr sz="2100" kern="1200">
          <a:solidFill>
            <a:schemeClr val="tx1"/>
          </a:solidFill>
          <a:latin typeface="+mn-lt"/>
          <a:ea typeface="+mn-ea"/>
          <a:cs typeface="+mn-cs"/>
        </a:defRPr>
      </a:lvl1pPr>
      <a:lvl2pPr marL="514338" indent="-171446" algn="l" defTabSz="685783"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29" indent="-171446" algn="l" defTabSz="685783"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21"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12"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1.xml"/><Relationship Id="rId7" Type="http://schemas.openxmlformats.org/officeDocument/2006/relationships/diagramLayout" Target="../diagrams/layout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Data" Target="../diagrams/data1.xml"/><Relationship Id="rId5" Type="http://schemas.openxmlformats.org/officeDocument/2006/relationships/image" Target="../media/image3.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hyperlink" Target="https://www.nmcompcomm.us/search-law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nmonesource.com/nmos/nmsa/en/item/4371/index.do#30-9-1" TargetMode="External"/><Relationship Id="rId13" Type="http://schemas.openxmlformats.org/officeDocument/2006/relationships/hyperlink" Target="https://nmonesource.com/nmos/nmsa/en/item/4371/index.do#30-10-3" TargetMode="External"/><Relationship Id="rId18" Type="http://schemas.openxmlformats.org/officeDocument/2006/relationships/hyperlink" Target="https://nmonesource.com/nmos/nmsa/en/item/4389/index.do#32A-4-4" TargetMode="External"/><Relationship Id="rId26" Type="http://schemas.openxmlformats.org/officeDocument/2006/relationships/hyperlink" Target="https://nmonesource.com/nmos/nmsa/en/item/4371/index.do#30-6-4" TargetMode="External"/><Relationship Id="rId3" Type="http://schemas.openxmlformats.org/officeDocument/2006/relationships/notesSlide" Target="../notesSlides/notesSlide5.xml"/><Relationship Id="rId21" Type="http://schemas.openxmlformats.org/officeDocument/2006/relationships/hyperlink" Target="https://nmonesource.com/nmos/nmsa/en/item/4389/index.do#32A-4-8" TargetMode="External"/><Relationship Id="rId7" Type="http://schemas.openxmlformats.org/officeDocument/2006/relationships/hyperlink" Target="https://nmonesource.com/nmos/nmsa/en/item/4371/index.do#30-6A-4" TargetMode="External"/><Relationship Id="rId12" Type="http://schemas.openxmlformats.org/officeDocument/2006/relationships/hyperlink" Target="https://nmonesource.com/nmos/nmsa/en/item/4371/index.do#30-9-14.3" TargetMode="External"/><Relationship Id="rId17" Type="http://schemas.openxmlformats.org/officeDocument/2006/relationships/hyperlink" Target="https://nmonesource.com/nmos/nmsa/en/item/4389/index.do#32A-4-3" TargetMode="External"/><Relationship Id="rId25" Type="http://schemas.openxmlformats.org/officeDocument/2006/relationships/hyperlink" Target="https://nmonesource.com/nmos/nmsa/en/item/4371/index.do#30-6-3" TargetMode="External"/><Relationship Id="rId2" Type="http://schemas.openxmlformats.org/officeDocument/2006/relationships/slideLayout" Target="../slideLayouts/slideLayout2.xml"/><Relationship Id="rId16" Type="http://schemas.openxmlformats.org/officeDocument/2006/relationships/hyperlink" Target="https://nmonesource.com/nmos/nmsa/en/item/4389/index.do#32A-4-2" TargetMode="External"/><Relationship Id="rId20" Type="http://schemas.openxmlformats.org/officeDocument/2006/relationships/hyperlink" Target="https://nmonesource.com/nmos/nmsa/en/item/4389/index.do#32A-4-6" TargetMode="External"/><Relationship Id="rId1" Type="http://schemas.openxmlformats.org/officeDocument/2006/relationships/tags" Target="../tags/tag6.xml"/><Relationship Id="rId6" Type="http://schemas.openxmlformats.org/officeDocument/2006/relationships/hyperlink" Target="https://nmonesource.com/nmos/nmsa/en/item/4371/index.do#30-6A-3" TargetMode="External"/><Relationship Id="rId11" Type="http://schemas.openxmlformats.org/officeDocument/2006/relationships/hyperlink" Target="https://nmonesource.com/nmos/nmsa/en/item/4371/index.do#30-9-14" TargetMode="External"/><Relationship Id="rId24" Type="http://schemas.openxmlformats.org/officeDocument/2006/relationships/hyperlink" Target="https://nmonesource.com/nmos/nmsa/en/item/4371/index.do#30-6-1" TargetMode="External"/><Relationship Id="rId5" Type="http://schemas.openxmlformats.org/officeDocument/2006/relationships/hyperlink" Target="https://nmonesource.com/nmos/nmsa/en/item/4371/index.do#30-6A-2" TargetMode="External"/><Relationship Id="rId15" Type="http://schemas.openxmlformats.org/officeDocument/2006/relationships/hyperlink" Target="https://nmonesource.com/nmos/nmsa/en/item/4389/index.do#a4" TargetMode="External"/><Relationship Id="rId23" Type="http://schemas.openxmlformats.org/officeDocument/2006/relationships/hyperlink" Target="https://nmonesource.com/nmos/nmsa/en/item/4371/index.do#a6" TargetMode="External"/><Relationship Id="rId28" Type="http://schemas.openxmlformats.org/officeDocument/2006/relationships/image" Target="../media/image10.png"/><Relationship Id="rId10" Type="http://schemas.openxmlformats.org/officeDocument/2006/relationships/hyperlink" Target="https://nmonesource.com/nmos/nmsa/en/item/4371/index.do#30-9-13" TargetMode="External"/><Relationship Id="rId19" Type="http://schemas.openxmlformats.org/officeDocument/2006/relationships/hyperlink" Target="https://nmonesource.com/nmos/nmsa/en/item/4389/index.do#32A-4-4.1" TargetMode="External"/><Relationship Id="rId4" Type="http://schemas.openxmlformats.org/officeDocument/2006/relationships/hyperlink" Target="https://nmonesource.com/nmos/nmsa/en/item/4371/index.do#a6A" TargetMode="External"/><Relationship Id="rId9" Type="http://schemas.openxmlformats.org/officeDocument/2006/relationships/hyperlink" Target="https://nmonesource.com/nmos/nmsa/en/item/4371/index.do#30-9-11" TargetMode="External"/><Relationship Id="rId14" Type="http://schemas.openxmlformats.org/officeDocument/2006/relationships/hyperlink" Target="https://nmonesource.com/nmos/nmsa/en/item/4389/index.do#a1" TargetMode="External"/><Relationship Id="rId22" Type="http://schemas.openxmlformats.org/officeDocument/2006/relationships/hyperlink" Target="https://nmonesource.com/nmos/nmsa/en/item/4389/index.do#32A-4-9" TargetMode="External"/><Relationship Id="rId27" Type="http://schemas.openxmlformats.org/officeDocument/2006/relationships/hyperlink" Target="https://nmonesource.com/nmos/nmsa/en/nav_date.do"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https://www.scacnm.org/by-the-numbers/"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notesSlide" Target="../notesSlides/notesSlide8.xml"/><Relationship Id="rId7" Type="http://schemas.openxmlformats.org/officeDocument/2006/relationships/diagramQuickStyle" Target="../diagrams/quickStyle3.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1.jpeg"/><Relationship Id="rId9"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hyperlink" Target="https://www.childrenscabinet.nm.gov/safe/child-abuse-2/"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hyperlink" Target="https://www.flickr.com/photos/sheeppurple/3681070525/" TargetMode="Externa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6.png"/><Relationship Id="rId4" Type="http://schemas.openxmlformats.org/officeDocument/2006/relationships/hyperlink" Target="https://www.youtube.com/watch?v=V03ABmJOc8I" TargetMode="External"/></Relationships>
</file>

<file path=ppt/slides/_rels/slide16.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17.png"/><Relationship Id="rId2" Type="http://schemas.microsoft.com/office/2007/relationships/media" Target="../media/media1.mp4"/><Relationship Id="rId1" Type="http://schemas.openxmlformats.org/officeDocument/2006/relationships/tags" Target="../tags/tag17.xml"/><Relationship Id="rId6" Type="http://schemas.openxmlformats.org/officeDocument/2006/relationships/hyperlink" Target="https://www.youtube.com/watch?v=V03ABmJOc8I" TargetMode="Externa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hyperlink" Target="https://www.youtube.com/watch?v=XBcRTp50gis" TargetMode="Externa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video" Target="../media/media2.mp4"/><Relationship Id="rId7" Type="http://schemas.openxmlformats.org/officeDocument/2006/relationships/hyperlink" Target="https://www.youtube.com/watch?v=XBcRTp50gis" TargetMode="External"/><Relationship Id="rId2" Type="http://schemas.microsoft.com/office/2007/relationships/media" Target="../media/media2.mp4"/><Relationship Id="rId1"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hyperlink" Target="https://www.amboss.com/us/knowledge/child-maltreatment" TargetMode="Externa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6.jpeg"/><Relationship Id="rId5" Type="http://schemas.openxmlformats.org/officeDocument/2006/relationships/hyperlink" Target="https://openpress.usask.ca/undergradimaging/chapter/non-accidental-and-accidental-trauma/" TargetMode="Externa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hyperlink" Target="https://www.youtube.com/watch?v=EvQ-0Dx3jEw" TargetMode="External"/><Relationship Id="rId4" Type="http://schemas.openxmlformats.org/officeDocument/2006/relationships/hyperlink" Target="https://www.youtube.com/watch?v=ddVwDXht7AU"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video" Target="../media/media3.mp4"/><Relationship Id="rId7" Type="http://schemas.openxmlformats.org/officeDocument/2006/relationships/hyperlink" Target="https://www.youtube.com/watch?v=EvQ-0Dx3jEw" TargetMode="External"/><Relationship Id="rId2" Type="http://schemas.microsoft.com/office/2007/relationships/media" Target="../media/media3.mp4"/><Relationship Id="rId1" Type="http://schemas.openxmlformats.org/officeDocument/2006/relationships/tags" Target="../tags/tag27.xml"/><Relationship Id="rId6" Type="http://schemas.openxmlformats.org/officeDocument/2006/relationships/hyperlink" Target="https://www.youtube.com/watch?v=ddVwDXht7AU" TargetMode="External"/><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hyperlink" Target="https://www.youtube.com/watch?v=xmXfGkONfiM" TargetMode="External"/></Relationships>
</file>

<file path=ppt/slides/_rels/slide28.xml.rels><?xml version="1.0" encoding="UTF-8" standalone="yes"?>
<Relationships xmlns="http://schemas.openxmlformats.org/package/2006/relationships"><Relationship Id="rId3" Type="http://schemas.openxmlformats.org/officeDocument/2006/relationships/video" Target="../media/media4.mp4"/><Relationship Id="rId7" Type="http://schemas.openxmlformats.org/officeDocument/2006/relationships/image" Target="../media/image30.png"/><Relationship Id="rId2" Type="http://schemas.microsoft.com/office/2007/relationships/media" Target="../media/media4.mp4"/><Relationship Id="rId1" Type="http://schemas.openxmlformats.org/officeDocument/2006/relationships/tags" Target="../tags/tag29.xml"/><Relationship Id="rId6" Type="http://schemas.openxmlformats.org/officeDocument/2006/relationships/hyperlink" Target="https://www.youtube.com/watch?v=xmXfGkONfiM" TargetMode="External"/><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9.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hyperlink" Target="http://americanfathersliberationarmy.blogspot.com/2016/08/overcome-influence-that-your-child-gets.html" TargetMode="External"/><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34.png"/><Relationship Id="rId4" Type="http://schemas.openxmlformats.org/officeDocument/2006/relationships/hyperlink" Target="https://www.youtube.com/watch?v=EfQG9MGFgrk" TargetMode="External"/></Relationships>
</file>

<file path=ppt/slides/_rels/slide37.xml.rels><?xml version="1.0" encoding="UTF-8" standalone="yes"?>
<Relationships xmlns="http://schemas.openxmlformats.org/package/2006/relationships"><Relationship Id="rId3" Type="http://schemas.openxmlformats.org/officeDocument/2006/relationships/video" Target="../media/media5.mp4"/><Relationship Id="rId7" Type="http://schemas.openxmlformats.org/officeDocument/2006/relationships/image" Target="../media/image35.png"/><Relationship Id="rId2" Type="http://schemas.microsoft.com/office/2007/relationships/media" Target="../media/media5.mp4"/><Relationship Id="rId1" Type="http://schemas.openxmlformats.org/officeDocument/2006/relationships/tags" Target="../tags/tag38.xml"/><Relationship Id="rId6" Type="http://schemas.openxmlformats.org/officeDocument/2006/relationships/hyperlink" Target="https://www.youtube.com/watch?v=EfQG9MGFgrk" TargetMode="Externa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39.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40.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1.xml.rels><?xml version="1.0" encoding="UTF-8" standalone="yes"?>
<Relationships xmlns="http://schemas.openxmlformats.org/package/2006/relationships"><Relationship Id="rId3" Type="http://schemas.openxmlformats.org/officeDocument/2006/relationships/video" Target="../media/media6.mp4"/><Relationship Id="rId7" Type="http://schemas.openxmlformats.org/officeDocument/2006/relationships/image" Target="../media/image36.png"/><Relationship Id="rId2" Type="http://schemas.microsoft.com/office/2007/relationships/media" Target="../media/media6.mp4"/><Relationship Id="rId1" Type="http://schemas.openxmlformats.org/officeDocument/2006/relationships/tags" Target="../tags/tag42.xml"/><Relationship Id="rId6" Type="http://schemas.openxmlformats.org/officeDocument/2006/relationships/hyperlink" Target="https://www.youtube.com/watch?v=PAajNCiOk2E" TargetMode="External"/><Relationship Id="rId5" Type="http://schemas.openxmlformats.org/officeDocument/2006/relationships/notesSlide" Target="../notesSlides/notesSlide41.xml"/><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44.xml"/><Relationship Id="rId7" Type="http://schemas.openxmlformats.org/officeDocument/2006/relationships/diagramColors" Target="../diagrams/colors7.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45.xml"/><Relationship Id="rId7" Type="http://schemas.openxmlformats.org/officeDocument/2006/relationships/diagramColors" Target="../diagrams/colors8.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hyperlink" Target="https://www.pexels.com/da-dk/foto/47080/" TargetMode="External"/><Relationship Id="rId4" Type="http://schemas.openxmlformats.org/officeDocument/2006/relationships/image" Target="../media/image37.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hyperlink" Target="https://www.pexels.com/da-dk/foto/47080/" TargetMode="External"/><Relationship Id="rId4" Type="http://schemas.openxmlformats.org/officeDocument/2006/relationships/image" Target="../media/image37.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38.png"/><Relationship Id="rId4" Type="http://schemas.openxmlformats.org/officeDocument/2006/relationships/hyperlink" Target="https://www.youtube.com/watch?v=bF3j5UVCSCA" TargetMode="External"/></Relationships>
</file>

<file path=ppt/slides/_rels/slide50.xml.rels><?xml version="1.0" encoding="UTF-8" standalone="yes"?>
<Relationships xmlns="http://schemas.openxmlformats.org/package/2006/relationships"><Relationship Id="rId3" Type="http://schemas.openxmlformats.org/officeDocument/2006/relationships/video" Target="../media/media7.mp4"/><Relationship Id="rId7" Type="http://schemas.openxmlformats.org/officeDocument/2006/relationships/image" Target="../media/image39.png"/><Relationship Id="rId2" Type="http://schemas.microsoft.com/office/2007/relationships/media" Target="../media/media7.mp4"/><Relationship Id="rId1" Type="http://schemas.openxmlformats.org/officeDocument/2006/relationships/tags" Target="../tags/tag51.xml"/><Relationship Id="rId6" Type="http://schemas.openxmlformats.org/officeDocument/2006/relationships/hyperlink" Target="https://www.youtube.com/watch?v=bF3j5UVCSCA" TargetMode="External"/><Relationship Id="rId5" Type="http://schemas.openxmlformats.org/officeDocument/2006/relationships/notesSlide" Target="../notesSlides/notesSlide50.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3.xml"/><Relationship Id="rId5" Type="http://schemas.openxmlformats.org/officeDocument/2006/relationships/image" Target="../media/image41.png"/><Relationship Id="rId4" Type="http://schemas.openxmlformats.org/officeDocument/2006/relationships/hyperlink" Target="https://www.youtube.com/watch?v=oC7am7I-4lU" TargetMode="External"/></Relationships>
</file>

<file path=ppt/slides/_rels/slide53.xml.rels><?xml version="1.0" encoding="UTF-8" standalone="yes"?>
<Relationships xmlns="http://schemas.openxmlformats.org/package/2006/relationships"><Relationship Id="rId3" Type="http://schemas.openxmlformats.org/officeDocument/2006/relationships/video" Target="../media/media8.mp4"/><Relationship Id="rId7" Type="http://schemas.openxmlformats.org/officeDocument/2006/relationships/image" Target="../media/image42.png"/><Relationship Id="rId2" Type="http://schemas.microsoft.com/office/2007/relationships/media" Target="../media/media8.mp4"/><Relationship Id="rId1" Type="http://schemas.openxmlformats.org/officeDocument/2006/relationships/tags" Target="../tags/tag54.xml"/><Relationship Id="rId6" Type="http://schemas.openxmlformats.org/officeDocument/2006/relationships/hyperlink" Target="https://www.youtube.com/watch?v=oC7am7I-4lU" TargetMode="External"/><Relationship Id="rId5" Type="http://schemas.openxmlformats.org/officeDocument/2006/relationships/notesSlide" Target="../notesSlides/notesSlide53.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5.xml"/><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notesSlide" Target="../notesSlides/notesSlide55.xml"/><Relationship Id="rId7" Type="http://schemas.openxmlformats.org/officeDocument/2006/relationships/diagramColors" Target="../diagrams/colors9.xml"/><Relationship Id="rId2" Type="http://schemas.openxmlformats.org/officeDocument/2006/relationships/slideLayout" Target="../slideLayouts/slideLayout2.xml"/><Relationship Id="rId1" Type="http://schemas.openxmlformats.org/officeDocument/2006/relationships/tags" Target="../tags/tag56.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5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notesSlide" Target="../notesSlides/notesSlide56.xml"/><Relationship Id="rId7" Type="http://schemas.openxmlformats.org/officeDocument/2006/relationships/diagramColors" Target="../diagrams/colors10.xml"/><Relationship Id="rId2" Type="http://schemas.openxmlformats.org/officeDocument/2006/relationships/slideLayout" Target="../slideLayouts/slideLayout2.xml"/><Relationship Id="rId1" Type="http://schemas.openxmlformats.org/officeDocument/2006/relationships/tags" Target="../tags/tag5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8.xml"/><Relationship Id="rId5" Type="http://schemas.openxmlformats.org/officeDocument/2006/relationships/image" Target="../media/image46.jpg"/><Relationship Id="rId4" Type="http://schemas.openxmlformats.org/officeDocument/2006/relationships/image" Target="../media/image45.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notesSlide" Target="../notesSlides/notesSlide63.xml"/><Relationship Id="rId7" Type="http://schemas.openxmlformats.org/officeDocument/2006/relationships/diagramColors" Target="../diagrams/colors11.xml"/><Relationship Id="rId2" Type="http://schemas.openxmlformats.org/officeDocument/2006/relationships/slideLayout" Target="../slideLayouts/slideLayout2.xml"/><Relationship Id="rId1" Type="http://schemas.openxmlformats.org/officeDocument/2006/relationships/tags" Target="../tags/tag64.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hyperlink" Target="NMAC%208.10.2%20-%208.10.3.pdf" TargetMode="External"/></Relationships>
</file>

<file path=ppt/slides/_rels/slide7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notesSlide" Target="../notesSlides/notesSlide71.xml"/><Relationship Id="rId7" Type="http://schemas.openxmlformats.org/officeDocument/2006/relationships/hyperlink" Target="https://loonylabs.org/2015/05/15/" TargetMode="External"/><Relationship Id="rId2" Type="http://schemas.openxmlformats.org/officeDocument/2006/relationships/slideLayout" Target="../slideLayouts/slideLayout2.xml"/><Relationship Id="rId1" Type="http://schemas.openxmlformats.org/officeDocument/2006/relationships/tags" Target="../tags/tag7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 Id="rId9" Type="http://schemas.openxmlformats.org/officeDocument/2006/relationships/hyperlink" Target="https://pxhere.com/en/photo/942701"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hyperlink" Target="http://twinlakesrecoverycenter.com/abuse-neglect-increase-childs-risk-alcohol-drug-addiction/" TargetMode="External"/><Relationship Id="rId2" Type="http://schemas.openxmlformats.org/officeDocument/2006/relationships/slideLayout" Target="../slideLayouts/slideLayout2.xml"/><Relationship Id="rId1" Type="http://schemas.openxmlformats.org/officeDocument/2006/relationships/tags" Target="../tags/tag73.xml"/><Relationship Id="rId6" Type="http://schemas.openxmlformats.org/officeDocument/2006/relationships/image" Target="../media/image52.jpg"/><Relationship Id="rId5" Type="http://schemas.openxmlformats.org/officeDocument/2006/relationships/hyperlink" Target="https://tacticalgear.com/experts/officers-guide-to-child-abuse-and-neglect" TargetMode="External"/><Relationship Id="rId4" Type="http://schemas.openxmlformats.org/officeDocument/2006/relationships/image" Target="../media/image51.jp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hyperlink" Target="http://www.cyfd.nm.org/" TargetMode="Externa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78.xml"/><Relationship Id="rId6" Type="http://schemas.openxmlformats.org/officeDocument/2006/relationships/hyperlink" Target="Complete%202025%20Child%20Abuse%20Incident%20Training/Resources/2024-2025_Statement_of_Reasonable_Grounds.pdf" TargetMode="External"/><Relationship Id="rId5" Type="http://schemas.openxmlformats.org/officeDocument/2006/relationships/image" Target="../media/image53.emf"/><Relationship Id="rId4" Type="http://schemas.openxmlformats.org/officeDocument/2006/relationships/oleObject" Target="../embeddings/oleObject1.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tags" Target="../tags/tag80.xml"/><Relationship Id="rId5" Type="http://schemas.openxmlformats.org/officeDocument/2006/relationships/image" Target="../media/image54.png"/><Relationship Id="rId4" Type="http://schemas.openxmlformats.org/officeDocument/2006/relationships/hyperlink" Target="https://www.youtube.com/watch?v=A_oTSDLoEj8" TargetMode="External"/></Relationships>
</file>

<file path=ppt/slides/_rels/slide80.xml.rels><?xml version="1.0" encoding="UTF-8" standalone="yes"?>
<Relationships xmlns="http://schemas.openxmlformats.org/package/2006/relationships"><Relationship Id="rId3" Type="http://schemas.openxmlformats.org/officeDocument/2006/relationships/video" Target="../media/media9.mp4"/><Relationship Id="rId7" Type="http://schemas.openxmlformats.org/officeDocument/2006/relationships/image" Target="../media/image55.png"/><Relationship Id="rId2" Type="http://schemas.microsoft.com/office/2007/relationships/media" Target="../media/media9.mp4"/><Relationship Id="rId1" Type="http://schemas.openxmlformats.org/officeDocument/2006/relationships/tags" Target="../tags/tag81.xml"/><Relationship Id="rId6" Type="http://schemas.openxmlformats.org/officeDocument/2006/relationships/hyperlink" Target="https://www.youtube.com/watch?v=A_oTSDLoEj8" TargetMode="External"/><Relationship Id="rId5" Type="http://schemas.openxmlformats.org/officeDocument/2006/relationships/notesSlide" Target="../notesSlides/notesSlide80.xml"/><Relationship Id="rId4"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82.xml"/><Relationship Id="rId5" Type="http://schemas.openxmlformats.org/officeDocument/2006/relationships/image" Target="../media/image56.png"/><Relationship Id="rId4" Type="http://schemas.openxmlformats.org/officeDocument/2006/relationships/hyperlink" Target="https://nmcan.org/learn-more/resources/" TargetMode="External"/></Relationships>
</file>

<file path=ppt/slides/_rels/slide82.xml.rels><?xml version="1.0" encoding="UTF-8" standalone="yes"?>
<Relationships xmlns="http://schemas.openxmlformats.org/package/2006/relationships"><Relationship Id="rId3" Type="http://schemas.openxmlformats.org/officeDocument/2006/relationships/video" Target="../media/media10.mp4"/><Relationship Id="rId7" Type="http://schemas.openxmlformats.org/officeDocument/2006/relationships/image" Target="../media/image57.png"/><Relationship Id="rId2" Type="http://schemas.microsoft.com/office/2007/relationships/media" Target="../media/media10.mp4"/><Relationship Id="rId1" Type="http://schemas.openxmlformats.org/officeDocument/2006/relationships/tags" Target="../tags/tag83.xml"/><Relationship Id="rId6" Type="http://schemas.openxmlformats.org/officeDocument/2006/relationships/hyperlink" Target="https://nmcan.org/learn-more/resources/" TargetMode="External"/><Relationship Id="rId5" Type="http://schemas.openxmlformats.org/officeDocument/2006/relationships/notesSlide" Target="../notesSlides/notesSlide82.xml"/><Relationship Id="rId4"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85.xml.rels><?xml version="1.0" encoding="UTF-8" standalone="yes"?>
<Relationships xmlns="http://schemas.openxmlformats.org/package/2006/relationships"><Relationship Id="rId8" Type="http://schemas.openxmlformats.org/officeDocument/2006/relationships/hyperlink" Target="https://nmonesource.com/nmos/nmsa/en/item/4371/index.do#30-9-1" TargetMode="External"/><Relationship Id="rId13" Type="http://schemas.openxmlformats.org/officeDocument/2006/relationships/hyperlink" Target="https://nmonesource.com/nmos/nmsa/en/item/4371/index.do#30-10-3" TargetMode="External"/><Relationship Id="rId18" Type="http://schemas.openxmlformats.org/officeDocument/2006/relationships/hyperlink" Target="https://nmonesource.com/nmos/nmsa/en/item/4389/index.do#32A-4-4" TargetMode="External"/><Relationship Id="rId26" Type="http://schemas.openxmlformats.org/officeDocument/2006/relationships/hyperlink" Target="https://nmonesource.com/nmos/nmsa/en/item/4371/index.do#30-6-4" TargetMode="External"/><Relationship Id="rId3" Type="http://schemas.openxmlformats.org/officeDocument/2006/relationships/notesSlide" Target="../notesSlides/notesSlide85.xml"/><Relationship Id="rId21" Type="http://schemas.openxmlformats.org/officeDocument/2006/relationships/hyperlink" Target="https://nmonesource.com/nmos/nmsa/en/item/4389/index.do#32A-4-8" TargetMode="External"/><Relationship Id="rId7" Type="http://schemas.openxmlformats.org/officeDocument/2006/relationships/hyperlink" Target="https://nmonesource.com/nmos/nmsa/en/item/4371/index.do#30-6A-4" TargetMode="External"/><Relationship Id="rId12" Type="http://schemas.openxmlformats.org/officeDocument/2006/relationships/hyperlink" Target="https://nmonesource.com/nmos/nmsa/en/item/4371/index.do#30-9-14.3" TargetMode="External"/><Relationship Id="rId17" Type="http://schemas.openxmlformats.org/officeDocument/2006/relationships/hyperlink" Target="https://nmonesource.com/nmos/nmsa/en/item/4389/index.do#32A-4-3" TargetMode="External"/><Relationship Id="rId25" Type="http://schemas.openxmlformats.org/officeDocument/2006/relationships/hyperlink" Target="https://nmonesource.com/nmos/nmsa/en/item/4371/index.do#30-6-3" TargetMode="External"/><Relationship Id="rId2" Type="http://schemas.openxmlformats.org/officeDocument/2006/relationships/slideLayout" Target="../slideLayouts/slideLayout2.xml"/><Relationship Id="rId16" Type="http://schemas.openxmlformats.org/officeDocument/2006/relationships/hyperlink" Target="https://nmonesource.com/nmos/nmsa/en/item/4389/index.do#32A-4-2" TargetMode="External"/><Relationship Id="rId20" Type="http://schemas.openxmlformats.org/officeDocument/2006/relationships/hyperlink" Target="https://nmonesource.com/nmos/nmsa/en/item/4389/index.do#32A-4-6" TargetMode="External"/><Relationship Id="rId1" Type="http://schemas.openxmlformats.org/officeDocument/2006/relationships/tags" Target="../tags/tag86.xml"/><Relationship Id="rId6" Type="http://schemas.openxmlformats.org/officeDocument/2006/relationships/hyperlink" Target="https://nmonesource.com/nmos/nmsa/en/item/4371/index.do#30-6A-3" TargetMode="External"/><Relationship Id="rId11" Type="http://schemas.openxmlformats.org/officeDocument/2006/relationships/hyperlink" Target="https://nmonesource.com/nmos/nmsa/en/item/4371/index.do#30-9-14" TargetMode="External"/><Relationship Id="rId24" Type="http://schemas.openxmlformats.org/officeDocument/2006/relationships/hyperlink" Target="https://nmonesource.com/nmos/nmsa/en/item/4371/index.do#30-6-1" TargetMode="External"/><Relationship Id="rId5" Type="http://schemas.openxmlformats.org/officeDocument/2006/relationships/hyperlink" Target="https://nmonesource.com/nmos/nmsa/en/item/4371/index.do#30-6A-2" TargetMode="External"/><Relationship Id="rId15" Type="http://schemas.openxmlformats.org/officeDocument/2006/relationships/hyperlink" Target="https://nmonesource.com/nmos/nmsa/en/item/4389/index.do#a4" TargetMode="External"/><Relationship Id="rId23" Type="http://schemas.openxmlformats.org/officeDocument/2006/relationships/hyperlink" Target="https://nmonesource.com/nmos/nmsa/en/item/4371/index.do#a6" TargetMode="External"/><Relationship Id="rId28" Type="http://schemas.openxmlformats.org/officeDocument/2006/relationships/image" Target="../media/image10.png"/><Relationship Id="rId10" Type="http://schemas.openxmlformats.org/officeDocument/2006/relationships/hyperlink" Target="https://nmonesource.com/nmos/nmsa/en/item/4371/index.do#30-9-13" TargetMode="External"/><Relationship Id="rId19" Type="http://schemas.openxmlformats.org/officeDocument/2006/relationships/hyperlink" Target="https://nmonesource.com/nmos/nmsa/en/item/4389/index.do#32A-4-4.1" TargetMode="External"/><Relationship Id="rId4" Type="http://schemas.openxmlformats.org/officeDocument/2006/relationships/hyperlink" Target="https://nmonesource.com/nmos/nmsa/en/item/4371/index.do#a6A" TargetMode="External"/><Relationship Id="rId9" Type="http://schemas.openxmlformats.org/officeDocument/2006/relationships/hyperlink" Target="https://nmonesource.com/nmos/nmsa/en/item/4371/index.do#30-9-11" TargetMode="External"/><Relationship Id="rId14" Type="http://schemas.openxmlformats.org/officeDocument/2006/relationships/hyperlink" Target="https://nmonesource.com/nmos/nmsa/en/item/4389/index.do#a1" TargetMode="External"/><Relationship Id="rId22" Type="http://schemas.openxmlformats.org/officeDocument/2006/relationships/hyperlink" Target="https://nmonesource.com/nmos/nmsa/en/item/4389/index.do#32A-4-9" TargetMode="External"/><Relationship Id="rId27" Type="http://schemas.openxmlformats.org/officeDocument/2006/relationships/hyperlink" Target="https://nmonesource.com/nmos/nmsa/en/nav_date.do" TargetMode="Externa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7.xml"/><Relationship Id="rId5" Type="http://schemas.openxmlformats.org/officeDocument/2006/relationships/image" Target="../media/image59.jpg"/><Relationship Id="rId4" Type="http://schemas.openxmlformats.org/officeDocument/2006/relationships/image" Target="../media/image58.svg"/></Relationships>
</file>

<file path=ppt/slides/_rels/slide87.xml.rels><?xml version="1.0" encoding="UTF-8" standalone="yes"?>
<Relationships xmlns="http://schemas.openxmlformats.org/package/2006/relationships"><Relationship Id="rId8" Type="http://schemas.openxmlformats.org/officeDocument/2006/relationships/hyperlink" Target="https://www.childrenscabinet.nm.gov/safe/child-abuse-2/" TargetMode="External"/><Relationship Id="rId3" Type="http://schemas.openxmlformats.org/officeDocument/2006/relationships/notesSlide" Target="../notesSlides/notesSlide87.xml"/><Relationship Id="rId7" Type="http://schemas.openxmlformats.org/officeDocument/2006/relationships/hyperlink" Target="https://www.youtube.com/watch?v=EfQG9MGFgrk" TargetMode="External"/><Relationship Id="rId2" Type="http://schemas.openxmlformats.org/officeDocument/2006/relationships/slideLayout" Target="../slideLayouts/slideLayout2.xml"/><Relationship Id="rId1" Type="http://schemas.openxmlformats.org/officeDocument/2006/relationships/tags" Target="../tags/tag88.xml"/><Relationship Id="rId6" Type="http://schemas.openxmlformats.org/officeDocument/2006/relationships/hyperlink" Target="https://www.childwelfare.gov/resources/what-child-abuse-and-neglect-recognizing-signs-and-symptoms/" TargetMode="External"/><Relationship Id="rId11" Type="http://schemas.openxmlformats.org/officeDocument/2006/relationships/hyperlink" Target="https://www.youtube.com/watch?v=oC7am7I-4lU" TargetMode="External"/><Relationship Id="rId5" Type="http://schemas.openxmlformats.org/officeDocument/2006/relationships/hyperlink" Target="https://www.amboss.com/us/knowledge/child-maltreatment" TargetMode="External"/><Relationship Id="rId10" Type="http://schemas.openxmlformats.org/officeDocument/2006/relationships/hyperlink" Target="https://www.youtube.com/watch?v=A_oTSDLoEj8" TargetMode="External"/><Relationship Id="rId4" Type="http://schemas.openxmlformats.org/officeDocument/2006/relationships/hyperlink" Target="https://www.youtube.com/watch?v=bF3j5UVCSCA" TargetMode="External"/><Relationship Id="rId9" Type="http://schemas.openxmlformats.org/officeDocument/2006/relationships/hyperlink" Target="https://www.youtube.com/watch?v=xmXfGkONfiM"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nmcan.org/learn-more/resources/" TargetMode="External"/><Relationship Id="rId13" Type="http://schemas.openxmlformats.org/officeDocument/2006/relationships/hyperlink" Target="https://www.youtube.com/watch?v=V03ABmJOc8I" TargetMode="External"/><Relationship Id="rId3" Type="http://schemas.openxmlformats.org/officeDocument/2006/relationships/notesSlide" Target="../notesSlides/notesSlide88.xml"/><Relationship Id="rId7" Type="http://schemas.openxmlformats.org/officeDocument/2006/relationships/hyperlink" Target="https://www.youtube.com/watch?v=EvQ-0Dx3jEw" TargetMode="External"/><Relationship Id="rId12" Type="http://schemas.openxmlformats.org/officeDocument/2006/relationships/hyperlink" Target="https://www.youtube.com/watch?v=PAajNCiOk2E" TargetMode="External"/><Relationship Id="rId2" Type="http://schemas.openxmlformats.org/officeDocument/2006/relationships/slideLayout" Target="../slideLayouts/slideLayout2.xml"/><Relationship Id="rId1" Type="http://schemas.openxmlformats.org/officeDocument/2006/relationships/tags" Target="../tags/tag89.xml"/><Relationship Id="rId6" Type="http://schemas.openxmlformats.org/officeDocument/2006/relationships/hyperlink" Target="https://www.scacnm.org/by-the-numbers/" TargetMode="External"/><Relationship Id="rId11" Type="http://schemas.openxmlformats.org/officeDocument/2006/relationships/hyperlink" Target="https://mandatedreportertraining.com/resources/blog/understanding-the-difference-between-discipline-vs-abuse/" TargetMode="External"/><Relationship Id="rId5" Type="http://schemas.openxmlformats.org/officeDocument/2006/relationships/hyperlink" Target="https://www.youtube.com/watch?v=ddVwDXht7AU" TargetMode="External"/><Relationship Id="rId10" Type="http://schemas.openxmlformats.org/officeDocument/2006/relationships/hyperlink" Target="https://www.nmchildfirst.org/statistics" TargetMode="External"/><Relationship Id="rId4" Type="http://schemas.openxmlformats.org/officeDocument/2006/relationships/hyperlink" Target="https://www.youtube.com/watch?v=XBcRTp50gis" TargetMode="External"/><Relationship Id="rId9" Type="http://schemas.openxmlformats.org/officeDocument/2006/relationships/hyperlink" Target="https://www.nmcompcomm.us/search-law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1500AC-586E-D318-A39E-3DB66B18A240}"/>
            </a:ext>
          </a:extLst>
        </p:cNvPr>
        <p:cNvGrpSpPr/>
        <p:nvPr/>
      </p:nvGrpSpPr>
      <p:grpSpPr>
        <a:xfrm>
          <a:off x="0" y="0"/>
          <a:ext cx="0" cy="0"/>
          <a:chOff x="0" y="0"/>
          <a:chExt cx="0" cy="0"/>
        </a:xfrm>
      </p:grpSpPr>
      <p:sp useBgFill="1">
        <p:nvSpPr>
          <p:cNvPr id="36981" name="Rectangle 36980">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Title 1">
            <a:extLst>
              <a:ext uri="{FF2B5EF4-FFF2-40B4-BE49-F238E27FC236}">
                <a16:creationId xmlns:a16="http://schemas.microsoft.com/office/drawing/2014/main" id="{C4DD96CD-D97E-5812-7E63-E17C223F0AC7}"/>
              </a:ext>
            </a:extLst>
          </p:cNvPr>
          <p:cNvSpPr>
            <a:spLocks noGrp="1" noChangeArrowheads="1"/>
          </p:cNvSpPr>
          <p:nvPr>
            <p:ph type="title"/>
          </p:nvPr>
        </p:nvSpPr>
        <p:spPr>
          <a:xfrm>
            <a:off x="3490723" y="502920"/>
            <a:ext cx="5170932" cy="1783080"/>
          </a:xfrm>
        </p:spPr>
        <p:txBody>
          <a:bodyPr anchor="b">
            <a:normAutofit/>
          </a:bodyPr>
          <a:lstStyle/>
          <a:p>
            <a:pPr eaLnBrk="1" hangingPunct="1"/>
            <a:r>
              <a:rPr lang="en-US" altLang="en-US" sz="4000" b="1" dirty="0">
                <a:latin typeface="+mn-lt"/>
                <a:cs typeface="Arial" panose="020B0604020202020204" pitchFamily="34" charset="0"/>
              </a:rPr>
              <a:t>2026 </a:t>
            </a: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In-Service </a:t>
            </a: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Child Abuse Training</a:t>
            </a:r>
          </a:p>
        </p:txBody>
      </p:sp>
      <p:pic>
        <p:nvPicPr>
          <p:cNvPr id="3" name="Picture 2">
            <a:extLst>
              <a:ext uri="{FF2B5EF4-FFF2-40B4-BE49-F238E27FC236}">
                <a16:creationId xmlns:a16="http://schemas.microsoft.com/office/drawing/2014/main" id="{EBB7C1D7-3227-0E0F-DFCB-C2EDC52B897F}"/>
              </a:ext>
            </a:extLst>
          </p:cNvPr>
          <p:cNvPicPr>
            <a:picLocks noChangeAspect="1"/>
          </p:cNvPicPr>
          <p:nvPr/>
        </p:nvPicPr>
        <p:blipFill>
          <a:blip r:embed="rId4"/>
          <a:srcRect l="628" r="3957" b="-4"/>
          <a:stretch/>
        </p:blipFill>
        <p:spPr>
          <a:xfrm>
            <a:off x="304458" y="196969"/>
            <a:ext cx="2746286" cy="3799840"/>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36983"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3" y="2463187"/>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logo">
            <a:extLst>
              <a:ext uri="{FF2B5EF4-FFF2-40B4-BE49-F238E27FC236}">
                <a16:creationId xmlns:a16="http://schemas.microsoft.com/office/drawing/2014/main" id="{63B43B56-23E7-BC94-9B34-42F1EA1DA2AC}"/>
              </a:ext>
            </a:extLst>
          </p:cNvPr>
          <p:cNvPicPr>
            <a:picLocks noChangeAspect="1"/>
          </p:cNvPicPr>
          <p:nvPr/>
        </p:nvPicPr>
        <p:blipFill>
          <a:blip r:embed="rId5">
            <a:extLst>
              <a:ext uri="{28A0092B-C50C-407E-A947-70E740481C1C}">
                <a14:useLocalDpi xmlns:a14="http://schemas.microsoft.com/office/drawing/2010/main" val="0"/>
              </a:ext>
            </a:extLst>
          </a:blip>
          <a:srcRect r="4" b="12320"/>
          <a:stretch/>
        </p:blipFill>
        <p:spPr>
          <a:xfrm>
            <a:off x="304801" y="4114800"/>
            <a:ext cx="2752908" cy="234745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graphicFrame>
        <p:nvGraphicFramePr>
          <p:cNvPr id="2" name="Content Placeholder 2">
            <a:extLst>
              <a:ext uri="{FF2B5EF4-FFF2-40B4-BE49-F238E27FC236}">
                <a16:creationId xmlns:a16="http://schemas.microsoft.com/office/drawing/2014/main" id="{D1B96B1A-44DD-9C9E-37BF-11D929792A08}"/>
              </a:ext>
            </a:extLst>
          </p:cNvPr>
          <p:cNvGraphicFramePr>
            <a:graphicFrameLocks/>
          </p:cNvGraphicFramePr>
          <p:nvPr>
            <p:extLst>
              <p:ext uri="{D42A27DB-BD31-4B8C-83A1-F6EECF244321}">
                <p14:modId xmlns:p14="http://schemas.microsoft.com/office/powerpoint/2010/main" val="2040338885"/>
              </p:ext>
            </p:extLst>
          </p:nvPr>
        </p:nvGraphicFramePr>
        <p:xfrm>
          <a:off x="3490723" y="2362200"/>
          <a:ext cx="5170932" cy="39044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7" name="TextBox 26">
            <a:extLst>
              <a:ext uri="{FF2B5EF4-FFF2-40B4-BE49-F238E27FC236}">
                <a16:creationId xmlns:a16="http://schemas.microsoft.com/office/drawing/2014/main" id="{DC529FF2-87E2-B179-C38E-3FCB5CE1E2CA}"/>
              </a:ext>
            </a:extLst>
          </p:cNvPr>
          <p:cNvSpPr txBox="1"/>
          <p:nvPr/>
        </p:nvSpPr>
        <p:spPr>
          <a:xfrm>
            <a:off x="3490723" y="4503003"/>
            <a:ext cx="5170932" cy="830997"/>
          </a:xfrm>
          <a:prstGeom prst="rect">
            <a:avLst/>
          </a:prstGeom>
          <a:noFill/>
        </p:spPr>
        <p:txBody>
          <a:bodyPr wrap="square" rtlCol="0">
            <a:spAutoFit/>
          </a:bodyPr>
          <a:lstStyle/>
          <a:p>
            <a:pPr marL="50165" marR="0" indent="-6350">
              <a:spcAft>
                <a:spcPts val="1140"/>
              </a:spcAft>
              <a:buNone/>
            </a:pPr>
            <a:r>
              <a:rPr lang="en-US" sz="1600" b="1" kern="100" dirty="0">
                <a:effectLst/>
                <a:ea typeface="Calibri" panose="020F0502020204030204" pitchFamily="34" charset="0"/>
                <a:cs typeface="Arial" panose="020B0604020202020204" pitchFamily="34" charset="0"/>
              </a:rPr>
              <a:t>NMSA 29-7-4.2 Child Abuse Incident Training:</a:t>
            </a:r>
            <a:r>
              <a:rPr lang="en-US" sz="1600" kern="100" dirty="0">
                <a:effectLst/>
                <a:ea typeface="Calibri" panose="020F0502020204030204" pitchFamily="34" charset="0"/>
                <a:cs typeface="Arial" panose="020B0604020202020204" pitchFamily="34" charset="0"/>
              </a:rPr>
              <a:t> Child abuse incident training shall be included as a component of in-service training each year for certified police officers. </a:t>
            </a:r>
          </a:p>
        </p:txBody>
      </p:sp>
    </p:spTree>
    <p:custDataLst>
      <p:tags r:id="rId1"/>
    </p:custDataLst>
    <p:extLst>
      <p:ext uri="{BB962C8B-B14F-4D97-AF65-F5344CB8AC3E}">
        <p14:creationId xmlns:p14="http://schemas.microsoft.com/office/powerpoint/2010/main" val="29712858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9" name="Title 1">
            <a:extLst>
              <a:ext uri="{FF2B5EF4-FFF2-40B4-BE49-F238E27FC236}">
                <a16:creationId xmlns:a16="http://schemas.microsoft.com/office/drawing/2014/main" id="{390D40B4-A155-0868-32CD-4658A3EAB8C8}"/>
              </a:ext>
            </a:extLst>
          </p:cNvPr>
          <p:cNvSpPr>
            <a:spLocks noGrp="1" noChangeArrowheads="1"/>
          </p:cNvSpPr>
          <p:nvPr>
            <p:ph type="title"/>
          </p:nvPr>
        </p:nvSpPr>
        <p:spPr>
          <a:xfrm>
            <a:off x="5943600" y="557189"/>
            <a:ext cx="3048000" cy="1671569"/>
          </a:xfrm>
        </p:spPr>
        <p:txBody>
          <a:bodyPr>
            <a:normAutofit/>
          </a:bodyPr>
          <a:lstStyle/>
          <a:p>
            <a:pPr eaLnBrk="1" hangingPunct="1"/>
            <a:r>
              <a:rPr lang="en-US" altLang="en-US" sz="4000" b="1" dirty="0">
                <a:latin typeface="+mn-lt"/>
                <a:cs typeface="Arial" panose="020B0604020202020204" pitchFamily="34" charset="0"/>
              </a:rPr>
              <a:t>Instructional Goal</a:t>
            </a:r>
          </a:p>
        </p:txBody>
      </p:sp>
      <p:pic>
        <p:nvPicPr>
          <p:cNvPr id="6152" name="Picture 6" descr="Woman and a child">
            <a:extLst>
              <a:ext uri="{FF2B5EF4-FFF2-40B4-BE49-F238E27FC236}">
                <a16:creationId xmlns:a16="http://schemas.microsoft.com/office/drawing/2014/main" id="{4FA03EED-0D48-CA28-040E-F51FBCF973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903" r="15723" b="-5"/>
          <a:stretch/>
        </p:blipFill>
        <p:spPr bwMode="auto">
          <a:xfrm>
            <a:off x="1" y="-1"/>
            <a:ext cx="1788795" cy="22287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10" descr="Child peeking through blinds">
            <a:extLst>
              <a:ext uri="{FF2B5EF4-FFF2-40B4-BE49-F238E27FC236}">
                <a16:creationId xmlns:a16="http://schemas.microsoft.com/office/drawing/2014/main" id="{AD39A428-A661-3EA0-606D-B1699CD852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7524" r="9101" b="-5"/>
          <a:stretch/>
        </p:blipFill>
        <p:spPr bwMode="auto">
          <a:xfrm>
            <a:off x="1934559" y="-2445"/>
            <a:ext cx="1782069" cy="22287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4" descr="Child having hair combed">
            <a:extLst>
              <a:ext uri="{FF2B5EF4-FFF2-40B4-BE49-F238E27FC236}">
                <a16:creationId xmlns:a16="http://schemas.microsoft.com/office/drawing/2014/main" id="{0D261824-7356-CBD3-327F-E5362C69E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3066" r="13560" b="-5"/>
          <a:stretch/>
        </p:blipFill>
        <p:spPr bwMode="auto">
          <a:xfrm>
            <a:off x="3862390" y="-10222"/>
            <a:ext cx="1782069" cy="222875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8" descr="Cowboy father and sons">
            <a:extLst>
              <a:ext uri="{FF2B5EF4-FFF2-40B4-BE49-F238E27FC236}">
                <a16:creationId xmlns:a16="http://schemas.microsoft.com/office/drawing/2014/main" id="{B449098A-B066-C7D3-50BE-299C8CD277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857" r="13102" b="-6"/>
          <a:stretch/>
        </p:blipFill>
        <p:spPr bwMode="auto">
          <a:xfrm>
            <a:off x="2786" y="2400151"/>
            <a:ext cx="2497669" cy="20573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Young child sleeping">
            <a:extLst>
              <a:ext uri="{FF2B5EF4-FFF2-40B4-BE49-F238E27FC236}">
                <a16:creationId xmlns:a16="http://schemas.microsoft.com/office/drawing/2014/main" id="{77C2921F-D398-2A53-5481-BA2650D0FA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457" r="16882" b="4"/>
          <a:stretch/>
        </p:blipFill>
        <p:spPr bwMode="auto">
          <a:xfrm>
            <a:off x="21" y="4628909"/>
            <a:ext cx="2493393" cy="222909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12" descr="Portrait of child smiling">
            <a:extLst>
              <a:ext uri="{FF2B5EF4-FFF2-40B4-BE49-F238E27FC236}">
                <a16:creationId xmlns:a16="http://schemas.microsoft.com/office/drawing/2014/main" id="{C390EF9A-EBE7-6250-ED80-40E0811E3C5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1893" r="23394" b="1"/>
          <a:stretch/>
        </p:blipFill>
        <p:spPr bwMode="auto">
          <a:xfrm>
            <a:off x="2650801" y="2400151"/>
            <a:ext cx="2997403" cy="4457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Content Placeholder 2">
            <a:extLst>
              <a:ext uri="{FF2B5EF4-FFF2-40B4-BE49-F238E27FC236}">
                <a16:creationId xmlns:a16="http://schemas.microsoft.com/office/drawing/2014/main" id="{A8EDE2E3-4B6F-734E-8F24-ACCD35E3C203}"/>
              </a:ext>
            </a:extLst>
          </p:cNvPr>
          <p:cNvSpPr>
            <a:spLocks noGrp="1" noChangeArrowheads="1"/>
          </p:cNvSpPr>
          <p:nvPr>
            <p:ph idx="1"/>
          </p:nvPr>
        </p:nvSpPr>
        <p:spPr>
          <a:xfrm>
            <a:off x="5943600" y="2400474"/>
            <a:ext cx="2919763" cy="4076525"/>
          </a:xfrm>
        </p:spPr>
        <p:txBody>
          <a:bodyPr>
            <a:normAutofit/>
          </a:bodyPr>
          <a:lstStyle/>
          <a:p>
            <a:pPr marL="0" indent="0" eaLnBrk="1" hangingPunct="1">
              <a:buNone/>
              <a:defRPr/>
            </a:pPr>
            <a:r>
              <a:rPr lang="en-US" altLang="en-US" sz="2400" dirty="0">
                <a:cs typeface="Arial" panose="020B0604020202020204" pitchFamily="34" charset="0"/>
              </a:rPr>
              <a:t>To demonstrate an understanding and knowledge of the crimes and social issues of child abuse, including the dynamics of why people abuse children and the results of that abuse. </a:t>
            </a:r>
          </a:p>
          <a:p>
            <a:pPr eaLnBrk="1" hangingPunct="1">
              <a:defRPr/>
            </a:pPr>
            <a:endParaRPr lang="en-US" altLang="en-US" sz="1700" dirty="0"/>
          </a:p>
          <a:p>
            <a:pPr eaLnBrk="1" hangingPunct="1">
              <a:buFont typeface="Arial" panose="020B0604020202020204" pitchFamily="34" charset="0"/>
              <a:buNone/>
              <a:defRPr/>
            </a:pPr>
            <a:r>
              <a:rPr lang="en-US" altLang="en-US" sz="1700" dirty="0"/>
              <a:t> </a:t>
            </a:r>
          </a:p>
          <a:p>
            <a:pPr marL="0" indent="0" eaLnBrk="1" hangingPunct="1">
              <a:buNone/>
              <a:defRPr/>
            </a:pPr>
            <a:endParaRPr lang="en-US" altLang="en-US" sz="17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22" advClick="0">
        <p:fade/>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7" name="Rectangle 8206">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Title 1">
            <a:extLst>
              <a:ext uri="{FF2B5EF4-FFF2-40B4-BE49-F238E27FC236}">
                <a16:creationId xmlns:a16="http://schemas.microsoft.com/office/drawing/2014/main" id="{BFB034AF-D701-42FE-21D4-6EE8E452F10F}"/>
              </a:ext>
            </a:extLst>
          </p:cNvPr>
          <p:cNvSpPr>
            <a:spLocks noGrp="1" noChangeArrowheads="1"/>
          </p:cNvSpPr>
          <p:nvPr>
            <p:ph type="title"/>
          </p:nvPr>
        </p:nvSpPr>
        <p:spPr>
          <a:xfrm>
            <a:off x="381000" y="2971800"/>
            <a:ext cx="2873639" cy="1149471"/>
          </a:xfrm>
        </p:spPr>
        <p:txBody>
          <a:bodyPr vert="horz" wrap="square" lIns="91440" tIns="45720" rIns="91440" bIns="45720" numCol="1" rtlCol="0" anchor="b" anchorCtr="0" compatLnSpc="1">
            <a:prstTxWarp prst="textNoShape">
              <a:avLst/>
            </a:prstTxWarp>
            <a:noAutofit/>
          </a:bodyPr>
          <a:lstStyle/>
          <a:p>
            <a:pPr defTabSz="914377" eaLnBrk="1" hangingPunct="1"/>
            <a:r>
              <a:rPr lang="en-US" altLang="en-US" sz="4000" b="1" dirty="0">
                <a:latin typeface="+mn-lt"/>
                <a:cs typeface="Arial" panose="020B0604020202020204" pitchFamily="34" charset="0"/>
              </a:rPr>
              <a:t>Instructional Objectives</a:t>
            </a:r>
          </a:p>
        </p:txBody>
      </p:sp>
      <p:sp>
        <p:nvSpPr>
          <p:cNvPr id="820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60" y="4409267"/>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196" name="Content Placeholder 2">
            <a:extLst>
              <a:ext uri="{FF2B5EF4-FFF2-40B4-BE49-F238E27FC236}">
                <a16:creationId xmlns:a16="http://schemas.microsoft.com/office/drawing/2014/main" id="{13622456-A286-7B0F-AA96-41B3F120E4CE}"/>
              </a:ext>
            </a:extLst>
          </p:cNvPr>
          <p:cNvGraphicFramePr>
            <a:graphicFrameLocks noGrp="1"/>
          </p:cNvGraphicFramePr>
          <p:nvPr>
            <p:ph idx="1"/>
            <p:extLst>
              <p:ext uri="{D42A27DB-BD31-4B8C-83A1-F6EECF244321}">
                <p14:modId xmlns:p14="http://schemas.microsoft.com/office/powerpoint/2010/main" val="3034937202"/>
              </p:ext>
            </p:extLst>
          </p:nvPr>
        </p:nvGraphicFramePr>
        <p:xfrm>
          <a:off x="3569541" y="304800"/>
          <a:ext cx="5193459" cy="62406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6505BF63-98C5-BD0E-B226-409748AD69CC}"/>
              </a:ext>
            </a:extLst>
          </p:cNvPr>
          <p:cNvSpPr txBox="1">
            <a:spLocks noChangeArrowheads="1"/>
          </p:cNvSpPr>
          <p:nvPr/>
        </p:nvSpPr>
        <p:spPr bwMode="auto">
          <a:xfrm>
            <a:off x="445341" y="4590288"/>
            <a:ext cx="2678859" cy="1185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lvl="0"/>
            <a:r>
              <a:rPr lang="en-US" sz="2400" dirty="0">
                <a:latin typeface="+mn-lt"/>
                <a:cs typeface="Arial" panose="020B0604020202020204" pitchFamily="34" charset="0"/>
              </a:rPr>
              <a:t>Upon completion of this course, officers will be able to:</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996" advClick="0">
        <p:fade/>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16DB4F-35C5-4457-9E6B-47586A9DB9B0}"/>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9CF5DB68-4F38-D3F4-D467-6979CEDB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814EF521-8944-D5BB-0D79-83BBDB0092BD}"/>
              </a:ext>
            </a:extLst>
          </p:cNvPr>
          <p:cNvSpPr>
            <a:spLocks noGrp="1" noChangeArrowheads="1"/>
          </p:cNvSpPr>
          <p:nvPr>
            <p:ph type="title"/>
          </p:nvPr>
        </p:nvSpPr>
        <p:spPr>
          <a:xfrm>
            <a:off x="480060" y="707136"/>
            <a:ext cx="7139940" cy="740664"/>
          </a:xfrm>
        </p:spPr>
        <p:txBody>
          <a:bodyPr anchor="b">
            <a:normAutofit/>
          </a:bodyPr>
          <a:lstStyle/>
          <a:p>
            <a:pPr eaLnBrk="1" hangingPunct="1"/>
            <a:r>
              <a:rPr lang="en-US" altLang="en-US" sz="4000" b="1" dirty="0">
                <a:latin typeface="+mn-lt"/>
                <a:cs typeface="Arial" panose="020B0604020202020204" pitchFamily="34" charset="0"/>
              </a:rPr>
              <a:t>State Statutes in this training</a:t>
            </a:r>
          </a:p>
        </p:txBody>
      </p:sp>
      <p:sp>
        <p:nvSpPr>
          <p:cNvPr id="48167" name="sketch line">
            <a:extLst>
              <a:ext uri="{FF2B5EF4-FFF2-40B4-BE49-F238E27FC236}">
                <a16:creationId xmlns:a16="http://schemas.microsoft.com/office/drawing/2014/main" id="{7430656F-62D1-D427-2156-E45D317D7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5" name="Content Placeholder 2">
            <a:extLst>
              <a:ext uri="{FF2B5EF4-FFF2-40B4-BE49-F238E27FC236}">
                <a16:creationId xmlns:a16="http://schemas.microsoft.com/office/drawing/2014/main" id="{B8C7B541-FF8C-B5A9-BD99-CB93B61A9D93}"/>
              </a:ext>
            </a:extLst>
          </p:cNvPr>
          <p:cNvSpPr>
            <a:spLocks noGrp="1" noChangeArrowheads="1"/>
          </p:cNvSpPr>
          <p:nvPr>
            <p:ph idx="1"/>
          </p:nvPr>
        </p:nvSpPr>
        <p:spPr>
          <a:xfrm>
            <a:off x="228600" y="1600199"/>
            <a:ext cx="8077200" cy="3038475"/>
          </a:xfrm>
        </p:spPr>
        <p:txBody>
          <a:bodyPr>
            <a:normAutofit/>
          </a:bodyPr>
          <a:lstStyle/>
          <a:p>
            <a:pPr marL="281940" marR="1270" indent="1270">
              <a:spcAft>
                <a:spcPts val="1145"/>
              </a:spcAft>
              <a:buNone/>
            </a:pPr>
            <a:r>
              <a:rPr lang="en-US" sz="2000" kern="100" dirty="0">
                <a:effectLst/>
                <a:ea typeface="Calibri" panose="020F0502020204030204" pitchFamily="34" charset="0"/>
                <a:cs typeface="Arial" panose="020B0604020202020204" pitchFamily="34" charset="0"/>
              </a:rPr>
              <a:t>The next slide lists and links the state statues referred to in this training. </a:t>
            </a:r>
          </a:p>
          <a:p>
            <a:pPr marL="281940" marR="1270" indent="1270">
              <a:spcAft>
                <a:spcPts val="1145"/>
              </a:spcAft>
              <a:buNone/>
            </a:pPr>
            <a:endParaRPr lang="en-US" sz="2000" kern="100" dirty="0">
              <a:effectLst/>
              <a:ea typeface="Calibri" panose="020F0502020204030204" pitchFamily="34" charset="0"/>
              <a:cs typeface="Arial" panose="020B0604020202020204" pitchFamily="34" charset="0"/>
            </a:endParaRPr>
          </a:p>
          <a:p>
            <a:pPr marL="281940" marR="1270" indent="1270">
              <a:spcAft>
                <a:spcPts val="1145"/>
              </a:spcAft>
              <a:buNone/>
            </a:pPr>
            <a:r>
              <a:rPr lang="en-US" sz="2000" kern="100" dirty="0">
                <a:ea typeface="Calibri" panose="020F0502020204030204" pitchFamily="34" charset="0"/>
                <a:cs typeface="Arial" panose="020B0604020202020204" pitchFamily="34" charset="0"/>
              </a:rPr>
              <a:t>The state statutes slide will be available again at the end of this training for you to download any statutes for later reference. </a:t>
            </a:r>
          </a:p>
          <a:p>
            <a:pPr marL="281940" marR="1270" indent="1270">
              <a:spcAft>
                <a:spcPts val="1145"/>
              </a:spcAft>
              <a:buNone/>
            </a:pPr>
            <a:r>
              <a:rPr lang="en-US" sz="2000" kern="100" dirty="0">
                <a:ea typeface="Calibri" panose="020F0502020204030204" pitchFamily="34" charset="0"/>
                <a:cs typeface="Arial" panose="020B0604020202020204" pitchFamily="34" charset="0"/>
              </a:rPr>
              <a:t>All NM state statutes can be found at the below link:</a:t>
            </a:r>
          </a:p>
          <a:p>
            <a:pPr marL="281940" marR="1270" indent="1270">
              <a:spcAft>
                <a:spcPts val="1145"/>
              </a:spcAft>
              <a:buNone/>
            </a:pPr>
            <a:endParaRPr lang="en-US" sz="2000" kern="100" dirty="0">
              <a:ea typeface="Calibri" panose="020F0502020204030204" pitchFamily="34" charset="0"/>
              <a:cs typeface="Arial" panose="020B0604020202020204" pitchFamily="34" charset="0"/>
            </a:endParaRPr>
          </a:p>
          <a:p>
            <a:pPr marL="281940" marR="1270" indent="1270">
              <a:spcAft>
                <a:spcPts val="1145"/>
              </a:spcAft>
              <a:buNone/>
            </a:pPr>
            <a:endParaRPr lang="en-US" sz="2000" kern="100" dirty="0">
              <a:effectLst/>
              <a:ea typeface="Calibri" panose="020F0502020204030204" pitchFamily="34" charset="0"/>
              <a:cs typeface="Arial" panose="020B0604020202020204" pitchFamily="34" charset="0"/>
            </a:endParaRPr>
          </a:p>
          <a:p>
            <a:pPr eaLnBrk="1" hangingPunct="1">
              <a:defRPr/>
            </a:pPr>
            <a:endParaRPr lang="en-US" altLang="en-US" sz="1900" dirty="0"/>
          </a:p>
        </p:txBody>
      </p:sp>
      <p:pic>
        <p:nvPicPr>
          <p:cNvPr id="14" name="Picture 13">
            <a:hlinkClick r:id="rId4"/>
            <a:extLst>
              <a:ext uri="{FF2B5EF4-FFF2-40B4-BE49-F238E27FC236}">
                <a16:creationId xmlns:a16="http://schemas.microsoft.com/office/drawing/2014/main" id="{D6480C0F-5325-4B17-B762-5E872864AD90}"/>
              </a:ext>
            </a:extLst>
          </p:cNvPr>
          <p:cNvPicPr>
            <a:picLocks noChangeAspect="1"/>
          </p:cNvPicPr>
          <p:nvPr/>
        </p:nvPicPr>
        <p:blipFill>
          <a:blip r:embed="rId5"/>
          <a:stretch>
            <a:fillRect/>
          </a:stretch>
        </p:blipFill>
        <p:spPr>
          <a:xfrm>
            <a:off x="569214" y="4343400"/>
            <a:ext cx="5048250" cy="1381125"/>
          </a:xfrm>
          <a:prstGeom prst="rect">
            <a:avLst/>
          </a:prstGeom>
        </p:spPr>
      </p:pic>
    </p:spTree>
    <p:custDataLst>
      <p:tags r:id="rId1"/>
    </p:custDataLst>
    <p:extLst>
      <p:ext uri="{BB962C8B-B14F-4D97-AF65-F5344CB8AC3E}">
        <p14:creationId xmlns:p14="http://schemas.microsoft.com/office/powerpoint/2010/main" val="3730233192"/>
      </p:ext>
    </p:extLst>
  </p:cSld>
  <p:clrMapOvr>
    <a:masterClrMapping/>
  </p:clrMapOvr>
  <mc:AlternateContent xmlns:mc="http://schemas.openxmlformats.org/markup-compatibility/2006" xmlns:p14="http://schemas.microsoft.com/office/powerpoint/2010/main">
    <mc:Choice Requires="p14">
      <p:transition spd="slow" p14:dur="907" advClick="0">
        <p:fade/>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163" name="Rectangle 4816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560BA976-814A-EC1C-E0AC-9518415B3E06}"/>
              </a:ext>
            </a:extLst>
          </p:cNvPr>
          <p:cNvSpPr>
            <a:spLocks noGrp="1" noChangeArrowheads="1"/>
          </p:cNvSpPr>
          <p:nvPr>
            <p:ph type="title"/>
          </p:nvPr>
        </p:nvSpPr>
        <p:spPr>
          <a:xfrm>
            <a:off x="304800" y="914400"/>
            <a:ext cx="3026781" cy="1432560"/>
          </a:xfrm>
        </p:spPr>
        <p:txBody>
          <a:bodyPr>
            <a:normAutofit fontScale="90000"/>
          </a:bodyPr>
          <a:lstStyle/>
          <a:p>
            <a:pPr eaLnBrk="1" hangingPunct="1"/>
            <a:r>
              <a:rPr lang="en-US" altLang="en-US" sz="4000" b="1" dirty="0">
                <a:latin typeface="+mn-lt"/>
                <a:cs typeface="Arial" panose="020B0604020202020204" pitchFamily="34" charset="0"/>
              </a:rPr>
              <a:t>Related </a:t>
            </a: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New Mexico Statutes</a:t>
            </a:r>
          </a:p>
        </p:txBody>
      </p:sp>
      <p:sp>
        <p:nvSpPr>
          <p:cNvPr id="4816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5" name="Content Placeholder 2">
            <a:extLst>
              <a:ext uri="{FF2B5EF4-FFF2-40B4-BE49-F238E27FC236}">
                <a16:creationId xmlns:a16="http://schemas.microsoft.com/office/drawing/2014/main" id="{50C0F721-2220-0485-C9CB-C95379700D15}"/>
              </a:ext>
            </a:extLst>
          </p:cNvPr>
          <p:cNvSpPr>
            <a:spLocks noGrp="1" noChangeArrowheads="1"/>
          </p:cNvSpPr>
          <p:nvPr>
            <p:ph idx="1"/>
          </p:nvPr>
        </p:nvSpPr>
        <p:spPr>
          <a:xfrm>
            <a:off x="3811820" y="1001121"/>
            <a:ext cx="5332180" cy="5399679"/>
          </a:xfrm>
        </p:spPr>
        <p:txBody>
          <a:bodyPr anchor="ctr">
            <a:noAutofit/>
          </a:bodyPr>
          <a:lstStyle/>
          <a:p>
            <a:pPr marL="0" indent="0" eaLnBrk="1" hangingPunct="1">
              <a:buNone/>
              <a:defRPr/>
            </a:pPr>
            <a:r>
              <a:rPr lang="en-US" altLang="en-US" sz="1600" b="1" u="sng" dirty="0">
                <a:cs typeface="Arial" panose="020B0604020202020204" pitchFamily="34" charset="0"/>
                <a:hlinkClick r:id="rId4"/>
              </a:rPr>
              <a:t>Article 6A Sexual Exploitation of Children</a:t>
            </a:r>
            <a:r>
              <a:rPr lang="en-US" altLang="en-US" sz="1600" dirty="0">
                <a:cs typeface="Arial" panose="020B0604020202020204" pitchFamily="34" charset="0"/>
                <a:hlinkClick r:id="rId4"/>
              </a:rPr>
              <a:t> </a:t>
            </a:r>
            <a:endParaRPr lang="en-US" altLang="en-US" sz="1600" b="1" u="sng" dirty="0">
              <a:highlight>
                <a:srgbClr val="FFFF00"/>
              </a:highlight>
              <a:cs typeface="Arial" panose="020B0604020202020204" pitchFamily="34" charset="0"/>
            </a:endParaRPr>
          </a:p>
          <a:p>
            <a:pPr eaLnBrk="1" hangingPunct="1">
              <a:defRPr/>
            </a:pPr>
            <a:r>
              <a:rPr lang="en-US" altLang="en-US" sz="1600" dirty="0">
                <a:cs typeface="Arial" panose="020B0604020202020204" pitchFamily="34" charset="0"/>
              </a:rPr>
              <a:t>30-6A-2 </a:t>
            </a:r>
            <a:r>
              <a:rPr lang="en-US" altLang="en-US" sz="1600" dirty="0">
                <a:cs typeface="Arial" panose="020B0604020202020204" pitchFamily="34" charset="0"/>
                <a:hlinkClick r:id="rId5"/>
              </a:rPr>
              <a:t>Definitions</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30-6A-3 </a:t>
            </a:r>
            <a:r>
              <a:rPr lang="en-US" altLang="en-US" sz="1600" dirty="0">
                <a:cs typeface="Arial" panose="020B0604020202020204" pitchFamily="34" charset="0"/>
                <a:hlinkClick r:id="rId6"/>
              </a:rPr>
              <a:t>Sexual exploitation of children</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30-6A-4 </a:t>
            </a:r>
            <a:r>
              <a:rPr lang="en-US" altLang="en-US" sz="1600" dirty="0">
                <a:cs typeface="Arial" panose="020B0604020202020204" pitchFamily="34" charset="0"/>
                <a:hlinkClick r:id="rId7"/>
              </a:rPr>
              <a:t>Sexual exploitation of children by prostitution</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30-9-1   </a:t>
            </a:r>
            <a:r>
              <a:rPr lang="en-US" altLang="en-US" sz="1600" dirty="0">
                <a:cs typeface="Arial" panose="020B0604020202020204" pitchFamily="34" charset="0"/>
                <a:hlinkClick r:id="rId8"/>
              </a:rPr>
              <a:t>Enticement of a child</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30-9-11 </a:t>
            </a:r>
            <a:r>
              <a:rPr lang="en-US" altLang="en-US" sz="1600" dirty="0">
                <a:cs typeface="Arial" panose="020B0604020202020204" pitchFamily="34" charset="0"/>
                <a:hlinkClick r:id="rId9"/>
              </a:rPr>
              <a:t>Criminal sexual penetration</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30-9-13 </a:t>
            </a:r>
            <a:r>
              <a:rPr lang="en-US" altLang="en-US" sz="1600" dirty="0">
                <a:cs typeface="Arial" panose="020B0604020202020204" pitchFamily="34" charset="0"/>
                <a:hlinkClick r:id="rId10"/>
              </a:rPr>
              <a:t>Criminal sexual contact of a minor</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30-9-14 </a:t>
            </a:r>
            <a:r>
              <a:rPr lang="en-US" altLang="en-US" sz="1600" dirty="0">
                <a:cs typeface="Arial" panose="020B0604020202020204" pitchFamily="34" charset="0"/>
                <a:hlinkClick r:id="rId11"/>
              </a:rPr>
              <a:t>Indecent exposure</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30-9-14.3 </a:t>
            </a:r>
            <a:r>
              <a:rPr lang="en-US" altLang="en-US" sz="1600" dirty="0">
                <a:cs typeface="Arial" panose="020B0604020202020204" pitchFamily="34" charset="0"/>
                <a:hlinkClick r:id="rId12"/>
              </a:rPr>
              <a:t>Aggravated indecent exposure</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30-10-3 </a:t>
            </a:r>
            <a:r>
              <a:rPr lang="en-US" altLang="en-US" sz="1600" dirty="0">
                <a:cs typeface="Arial" panose="020B0604020202020204" pitchFamily="34" charset="0"/>
                <a:hlinkClick r:id="rId13"/>
              </a:rPr>
              <a:t>Incest</a:t>
            </a:r>
            <a:endParaRPr lang="en-US" altLang="en-US" sz="1600" dirty="0">
              <a:cs typeface="Arial" panose="020B0604020202020204" pitchFamily="34" charset="0"/>
            </a:endParaRPr>
          </a:p>
          <a:p>
            <a:pPr marL="0" indent="0" eaLnBrk="1" hangingPunct="1">
              <a:buNone/>
              <a:defRPr/>
            </a:pPr>
            <a:r>
              <a:rPr lang="en-US" altLang="en-US" sz="1600" b="1" u="sng" dirty="0">
                <a:cs typeface="Arial" panose="020B0604020202020204" pitchFamily="34" charset="0"/>
                <a:hlinkClick r:id="rId14"/>
              </a:rPr>
              <a:t>Chapter 32A – Children’s Code</a:t>
            </a:r>
            <a:endParaRPr lang="en-US" altLang="en-US" sz="1600" b="1" u="sng" dirty="0">
              <a:cs typeface="Arial" panose="020B0604020202020204" pitchFamily="34" charset="0"/>
            </a:endParaRPr>
          </a:p>
          <a:p>
            <a:pPr marL="0" indent="0" eaLnBrk="1" hangingPunct="1">
              <a:buNone/>
              <a:defRPr/>
            </a:pPr>
            <a:r>
              <a:rPr lang="en-US" altLang="en-US" sz="1600" b="1" dirty="0">
                <a:cs typeface="Arial" panose="020B0604020202020204" pitchFamily="34" charset="0"/>
                <a:hlinkClick r:id="rId15"/>
              </a:rPr>
              <a:t>Article 4 Child Abuse and Neglect</a:t>
            </a:r>
            <a:endParaRPr lang="en-US" altLang="en-US" sz="1600" b="1" dirty="0">
              <a:cs typeface="Arial" panose="020B0604020202020204" pitchFamily="34" charset="0"/>
            </a:endParaRPr>
          </a:p>
          <a:p>
            <a:pPr eaLnBrk="1" hangingPunct="1">
              <a:defRPr/>
            </a:pPr>
            <a:r>
              <a:rPr lang="en-US" altLang="en-US" sz="1600" dirty="0">
                <a:cs typeface="Arial" panose="020B0604020202020204" pitchFamily="34" charset="0"/>
              </a:rPr>
              <a:t>32A-4-2 </a:t>
            </a:r>
            <a:r>
              <a:rPr lang="en-US" altLang="en-US" sz="1600" dirty="0">
                <a:cs typeface="Arial" panose="020B0604020202020204" pitchFamily="34" charset="0"/>
                <a:hlinkClick r:id="rId16"/>
              </a:rPr>
              <a:t>Definitions </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32A-4-3 </a:t>
            </a:r>
            <a:r>
              <a:rPr lang="en-US" altLang="en-US" sz="1600" dirty="0">
                <a:cs typeface="Arial" panose="020B0604020202020204" pitchFamily="34" charset="0"/>
                <a:hlinkClick r:id="rId17"/>
              </a:rPr>
              <a:t>Duty to Report Child Abuse or Neglect</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32A-4-4 </a:t>
            </a:r>
            <a:r>
              <a:rPr lang="en-US" altLang="en-US" sz="1600" dirty="0">
                <a:cs typeface="Arial" panose="020B0604020202020204" pitchFamily="34" charset="0"/>
                <a:hlinkClick r:id="rId18"/>
              </a:rPr>
              <a:t>Complaints; referral; preliminary inquiry</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32A-4.1 </a:t>
            </a:r>
            <a:r>
              <a:rPr lang="en-US" altLang="en-US" sz="1600" dirty="0">
                <a:cs typeface="Arial" panose="020B0604020202020204" pitchFamily="34" charset="0"/>
                <a:hlinkClick r:id="rId19"/>
              </a:rPr>
              <a:t>Multilevel response system</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32A-4-6 </a:t>
            </a:r>
            <a:r>
              <a:rPr lang="en-US" altLang="en-US" sz="1600" dirty="0">
                <a:cs typeface="Arial" panose="020B0604020202020204" pitchFamily="34" charset="0"/>
                <a:hlinkClick r:id="rId20"/>
              </a:rPr>
              <a:t>Taking into Custody </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32A-4-8 </a:t>
            </a:r>
            <a:r>
              <a:rPr lang="en-US" altLang="en-US" sz="1600" dirty="0">
                <a:cs typeface="Arial" panose="020B0604020202020204" pitchFamily="34" charset="0"/>
                <a:hlinkClick r:id="rId21"/>
              </a:rPr>
              <a:t>Place of temporary custody</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32A-4-9 </a:t>
            </a:r>
            <a:r>
              <a:rPr lang="en-US" altLang="en-US" sz="1600" dirty="0">
                <a:cs typeface="Arial" panose="020B0604020202020204" pitchFamily="34" charset="0"/>
                <a:hlinkClick r:id="rId22"/>
              </a:rPr>
              <a:t>Indian child placement: preferences</a:t>
            </a:r>
            <a:endParaRPr lang="en-US" altLang="en-US" sz="1600" dirty="0">
              <a:cs typeface="Arial" panose="020B0604020202020204" pitchFamily="34" charset="0"/>
            </a:endParaRPr>
          </a:p>
          <a:p>
            <a:pPr eaLnBrk="1" hangingPunct="1">
              <a:defRPr/>
            </a:pPr>
            <a:endParaRPr lang="en-US" altLang="en-US" sz="1600" dirty="0">
              <a:cs typeface="Arial" panose="020B0604020202020204" pitchFamily="34" charset="0"/>
            </a:endParaRPr>
          </a:p>
          <a:p>
            <a:pPr eaLnBrk="1" hangingPunct="1">
              <a:defRPr/>
            </a:pPr>
            <a:endParaRPr lang="en-US" altLang="en-US" sz="1600" dirty="0"/>
          </a:p>
        </p:txBody>
      </p:sp>
      <p:sp>
        <p:nvSpPr>
          <p:cNvPr id="2" name="TextBox 1">
            <a:extLst>
              <a:ext uri="{FF2B5EF4-FFF2-40B4-BE49-F238E27FC236}">
                <a16:creationId xmlns:a16="http://schemas.microsoft.com/office/drawing/2014/main" id="{2BB07FAC-22A2-9E98-2A40-851603FF3C23}"/>
              </a:ext>
            </a:extLst>
          </p:cNvPr>
          <p:cNvSpPr txBox="1"/>
          <p:nvPr/>
        </p:nvSpPr>
        <p:spPr>
          <a:xfrm>
            <a:off x="304800" y="5581471"/>
            <a:ext cx="8506966" cy="369332"/>
          </a:xfrm>
          <a:prstGeom prst="rect">
            <a:avLst/>
          </a:prstGeom>
          <a:noFill/>
        </p:spPr>
        <p:txBody>
          <a:bodyPr wrap="square" rtlCol="0">
            <a:spAutoFit/>
          </a:bodyPr>
          <a:lstStyle/>
          <a:p>
            <a:pPr marL="50165" marR="0" indent="-6350">
              <a:spcAft>
                <a:spcPts val="1140"/>
              </a:spcAft>
              <a:buNone/>
            </a:pPr>
            <a:endParaRPr lang="en-US" sz="1800" kern="100" dirty="0">
              <a:effectLst/>
              <a:ea typeface="Calibri" panose="020F050202020403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C43B339A-F46B-B01F-0951-9E9BD2D668ED}"/>
              </a:ext>
            </a:extLst>
          </p:cNvPr>
          <p:cNvSpPr txBox="1">
            <a:spLocks noChangeArrowheads="1"/>
          </p:cNvSpPr>
          <p:nvPr/>
        </p:nvSpPr>
        <p:spPr bwMode="auto">
          <a:xfrm>
            <a:off x="228600" y="3810000"/>
            <a:ext cx="336645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lnSpcReduction="10000"/>
          </a:bodyPr>
          <a:lstStyle>
            <a:lvl1pPr marL="171446" indent="-171446" algn="l" defTabSz="685783" rtl="0" eaLnBrk="0" fontAlgn="base" hangingPunct="0">
              <a:lnSpc>
                <a:spcPct val="90000"/>
              </a:lnSpc>
              <a:spcBef>
                <a:spcPts val="751"/>
              </a:spcBef>
              <a:spcAft>
                <a:spcPct val="0"/>
              </a:spcAft>
              <a:buFont typeface="Arial" panose="020B0604020202020204" pitchFamily="34" charset="0"/>
              <a:buChar char="•"/>
              <a:defRPr sz="2100" kern="1200">
                <a:solidFill>
                  <a:schemeClr val="tx1"/>
                </a:solidFill>
                <a:latin typeface="+mn-lt"/>
                <a:ea typeface="+mn-ea"/>
                <a:cs typeface="+mn-cs"/>
              </a:defRPr>
            </a:lvl1pPr>
            <a:lvl2pPr marL="514338" indent="-171446" algn="l" defTabSz="685783"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29" indent="-171446" algn="l" defTabSz="685783"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21"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12"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US" altLang="en-US" sz="1600" b="1" u="sng" dirty="0">
                <a:cs typeface="Arial" panose="020B0604020202020204" pitchFamily="34" charset="0"/>
                <a:hlinkClick r:id="rId23"/>
              </a:rPr>
              <a:t>Article 6 Crimes Against Children</a:t>
            </a:r>
            <a:endParaRPr lang="en-US" altLang="en-US" sz="1600" b="1" u="sng" dirty="0">
              <a:cs typeface="Arial" panose="020B0604020202020204" pitchFamily="34" charset="0"/>
            </a:endParaRPr>
          </a:p>
          <a:p>
            <a:pPr eaLnBrk="1" hangingPunct="1">
              <a:defRPr/>
            </a:pPr>
            <a:r>
              <a:rPr lang="en-US" altLang="en-US" sz="1600" dirty="0">
                <a:cs typeface="Arial" panose="020B0604020202020204" pitchFamily="34" charset="0"/>
              </a:rPr>
              <a:t>30-6-1 </a:t>
            </a:r>
            <a:r>
              <a:rPr lang="en-US" altLang="en-US" sz="1600" dirty="0">
                <a:cs typeface="Arial" panose="020B0604020202020204" pitchFamily="34" charset="0"/>
                <a:hlinkClick r:id="rId24"/>
              </a:rPr>
              <a:t>Abandonment or Abuse of a Child</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30-6-3 </a:t>
            </a:r>
            <a:r>
              <a:rPr lang="en-US" altLang="en-US" sz="1600" dirty="0">
                <a:cs typeface="Arial" panose="020B0604020202020204" pitchFamily="34" charset="0"/>
                <a:hlinkClick r:id="rId25"/>
              </a:rPr>
              <a:t>Contributing to delinquency of minor</a:t>
            </a:r>
            <a:endParaRPr lang="en-US" altLang="en-US" sz="1600" dirty="0">
              <a:cs typeface="Arial" panose="020B0604020202020204" pitchFamily="34" charset="0"/>
            </a:endParaRPr>
          </a:p>
          <a:p>
            <a:pPr eaLnBrk="1" hangingPunct="1">
              <a:defRPr/>
            </a:pPr>
            <a:r>
              <a:rPr lang="en-US" altLang="en-US" sz="1600" dirty="0">
                <a:cs typeface="Arial" panose="020B0604020202020204" pitchFamily="34" charset="0"/>
              </a:rPr>
              <a:t>30-6-4 </a:t>
            </a:r>
            <a:r>
              <a:rPr lang="en-US" altLang="en-US" sz="1600" dirty="0">
                <a:cs typeface="Arial" panose="020B0604020202020204" pitchFamily="34" charset="0"/>
                <a:hlinkClick r:id="rId26"/>
              </a:rPr>
              <a:t>Obstruction of Reporting or </a:t>
            </a:r>
          </a:p>
          <a:p>
            <a:pPr marL="169863" indent="0" eaLnBrk="1" hangingPunct="1">
              <a:buNone/>
              <a:defRPr/>
            </a:pPr>
            <a:r>
              <a:rPr lang="en-US" altLang="en-US" sz="1600" dirty="0">
                <a:cs typeface="Arial" panose="020B0604020202020204" pitchFamily="34" charset="0"/>
                <a:hlinkClick r:id="rId26"/>
              </a:rPr>
              <a:t>Investigation of Child Abuse or Neglect</a:t>
            </a:r>
            <a:endParaRPr lang="en-US" altLang="en-US" sz="1600" dirty="0">
              <a:cs typeface="Arial" panose="020B0604020202020204" pitchFamily="34" charset="0"/>
            </a:endParaRPr>
          </a:p>
          <a:p>
            <a:pPr eaLnBrk="1" hangingPunct="1">
              <a:defRPr/>
            </a:pPr>
            <a:endParaRPr lang="en-US" altLang="en-US" sz="1300" dirty="0"/>
          </a:p>
        </p:txBody>
      </p:sp>
      <p:sp>
        <p:nvSpPr>
          <p:cNvPr id="6" name="TextBox 5">
            <a:extLst>
              <a:ext uri="{FF2B5EF4-FFF2-40B4-BE49-F238E27FC236}">
                <a16:creationId xmlns:a16="http://schemas.microsoft.com/office/drawing/2014/main" id="{ED257B38-7918-3EFF-FA32-752D2910664F}"/>
              </a:ext>
            </a:extLst>
          </p:cNvPr>
          <p:cNvSpPr txBox="1"/>
          <p:nvPr/>
        </p:nvSpPr>
        <p:spPr>
          <a:xfrm>
            <a:off x="260782" y="2362200"/>
            <a:ext cx="3103793" cy="307777"/>
          </a:xfrm>
          <a:prstGeom prst="rect">
            <a:avLst/>
          </a:prstGeom>
          <a:noFill/>
        </p:spPr>
        <p:txBody>
          <a:bodyPr wrap="square" rtlCol="0">
            <a:spAutoFit/>
          </a:bodyPr>
          <a:lstStyle/>
          <a:p>
            <a:r>
              <a:rPr lang="en-US" sz="1400" u="sng" dirty="0">
                <a:solidFill>
                  <a:srgbClr val="FF0000"/>
                </a:solidFill>
              </a:rPr>
              <a:t>All current NM statutes can be found at:</a:t>
            </a:r>
          </a:p>
        </p:txBody>
      </p:sp>
      <p:pic>
        <p:nvPicPr>
          <p:cNvPr id="8" name="Picture 7">
            <a:hlinkClick r:id="rId27"/>
            <a:extLst>
              <a:ext uri="{FF2B5EF4-FFF2-40B4-BE49-F238E27FC236}">
                <a16:creationId xmlns:a16="http://schemas.microsoft.com/office/drawing/2014/main" id="{F90F65D1-99AB-AD12-8892-DD52F6DF382D}"/>
              </a:ext>
            </a:extLst>
          </p:cNvPr>
          <p:cNvPicPr>
            <a:picLocks noChangeAspect="1"/>
          </p:cNvPicPr>
          <p:nvPr/>
        </p:nvPicPr>
        <p:blipFill>
          <a:blip r:embed="rId28"/>
          <a:stretch>
            <a:fillRect/>
          </a:stretch>
        </p:blipFill>
        <p:spPr>
          <a:xfrm>
            <a:off x="566707" y="2743200"/>
            <a:ext cx="2447925" cy="66971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2" advClick="0">
        <p:fade/>
      </p:transition>
    </mc:Choice>
    <mc:Fallback xmlns="">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97E60F-39EF-FED4-D46D-8A6E926A2E16}"/>
            </a:ext>
          </a:extLst>
        </p:cNvPr>
        <p:cNvGrpSpPr/>
        <p:nvPr/>
      </p:nvGrpSpPr>
      <p:grpSpPr>
        <a:xfrm>
          <a:off x="0" y="0"/>
          <a:ext cx="0" cy="0"/>
          <a:chOff x="0" y="0"/>
          <a:chExt cx="0" cy="0"/>
        </a:xfrm>
      </p:grpSpPr>
      <p:sp useBgFill="1">
        <p:nvSpPr>
          <p:cNvPr id="10257" name="Rectangle 1025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Title 1">
            <a:extLst>
              <a:ext uri="{FF2B5EF4-FFF2-40B4-BE49-F238E27FC236}">
                <a16:creationId xmlns:a16="http://schemas.microsoft.com/office/drawing/2014/main" id="{CC1B9EB5-5CFE-E711-8B2B-272AB5709845}"/>
              </a:ext>
            </a:extLst>
          </p:cNvPr>
          <p:cNvSpPr>
            <a:spLocks noGrp="1" noChangeArrowheads="1"/>
          </p:cNvSpPr>
          <p:nvPr>
            <p:ph type="title"/>
          </p:nvPr>
        </p:nvSpPr>
        <p:spPr>
          <a:xfrm>
            <a:off x="630936" y="548640"/>
            <a:ext cx="2700645" cy="5431536"/>
          </a:xfrm>
        </p:spPr>
        <p:txBody>
          <a:bodyPr>
            <a:normAutofit/>
          </a:bodyPr>
          <a:lstStyle/>
          <a:p>
            <a:pPr eaLnBrk="1" hangingPunct="1"/>
            <a:r>
              <a:rPr lang="en-US" altLang="en-US" sz="4000" b="1" dirty="0">
                <a:latin typeface="+mn-lt"/>
                <a:cs typeface="Arial" panose="020B0604020202020204" pitchFamily="34" charset="0"/>
              </a:rPr>
              <a:t>Challenges for New Mexico, Rankings and Data</a:t>
            </a:r>
          </a:p>
        </p:txBody>
      </p:sp>
      <p:sp>
        <p:nvSpPr>
          <p:cNvPr id="1025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3" name="Content Placeholder 2">
            <a:extLst>
              <a:ext uri="{FF2B5EF4-FFF2-40B4-BE49-F238E27FC236}">
                <a16:creationId xmlns:a16="http://schemas.microsoft.com/office/drawing/2014/main" id="{94C93016-0821-9295-5ACE-BEEE7B717DAC}"/>
              </a:ext>
            </a:extLst>
          </p:cNvPr>
          <p:cNvSpPr>
            <a:spLocks noGrp="1" noChangeArrowheads="1"/>
          </p:cNvSpPr>
          <p:nvPr>
            <p:ph idx="1"/>
          </p:nvPr>
        </p:nvSpPr>
        <p:spPr>
          <a:xfrm>
            <a:off x="3844813" y="721973"/>
            <a:ext cx="4668251" cy="5602627"/>
          </a:xfrm>
        </p:spPr>
        <p:txBody>
          <a:bodyPr anchor="ctr">
            <a:normAutofit/>
          </a:bodyPr>
          <a:lstStyle/>
          <a:p>
            <a:pPr marL="0" indent="0" eaLnBrk="1" hangingPunct="1">
              <a:buNone/>
            </a:pPr>
            <a:endParaRPr lang="en-US" altLang="en-US" sz="1900" dirty="0"/>
          </a:p>
          <a:p>
            <a:pPr marL="744520" lvl="4" indent="-282568" eaLnBrk="1" fontAlgn="auto" hangingPunct="1">
              <a:spcAft>
                <a:spcPts val="0"/>
              </a:spcAft>
              <a:defRPr/>
            </a:pPr>
            <a:r>
              <a:rPr lang="en-US" altLang="en-US" sz="2000" dirty="0"/>
              <a:t>Ranked 49</a:t>
            </a:r>
            <a:r>
              <a:rPr lang="en-US" altLang="en-US" sz="2000" baseline="30000" dirty="0"/>
              <a:t>th</a:t>
            </a:r>
            <a:r>
              <a:rPr lang="en-US" altLang="en-US" sz="2000" dirty="0"/>
              <a:t> in education</a:t>
            </a:r>
          </a:p>
          <a:p>
            <a:pPr marL="744520" lvl="4" indent="-282568" eaLnBrk="1" fontAlgn="auto" hangingPunct="1">
              <a:spcAft>
                <a:spcPts val="0"/>
              </a:spcAft>
              <a:tabLst>
                <a:tab pos="2800281" algn="l"/>
              </a:tabLst>
              <a:defRPr/>
            </a:pPr>
            <a:r>
              <a:rPr lang="en-US" altLang="en-US" sz="2000" dirty="0"/>
              <a:t>Ranked 50</a:t>
            </a:r>
            <a:r>
              <a:rPr lang="en-US" altLang="en-US" sz="2000" baseline="30000" dirty="0"/>
              <a:t>th</a:t>
            </a:r>
            <a:r>
              <a:rPr lang="en-US" altLang="en-US" sz="2000" dirty="0"/>
              <a:t> in child welfare</a:t>
            </a:r>
          </a:p>
          <a:p>
            <a:pPr marL="744520" lvl="4" indent="-282568" eaLnBrk="1" fontAlgn="auto" hangingPunct="1">
              <a:spcAft>
                <a:spcPts val="0"/>
              </a:spcAft>
              <a:defRPr/>
            </a:pPr>
            <a:r>
              <a:rPr lang="en-US" altLang="en-US" sz="2000" dirty="0"/>
              <a:t>Ranked 3</a:t>
            </a:r>
            <a:r>
              <a:rPr lang="en-US" altLang="en-US" sz="2000" baseline="30000" dirty="0"/>
              <a:t>rd</a:t>
            </a:r>
            <a:r>
              <a:rPr lang="en-US" altLang="en-US" sz="2000" dirty="0"/>
              <a:t> highest in the nation for poverty</a:t>
            </a:r>
          </a:p>
          <a:p>
            <a:pPr marL="744520" lvl="4" indent="-282568" eaLnBrk="1" fontAlgn="auto" hangingPunct="1">
              <a:spcAft>
                <a:spcPts val="0"/>
              </a:spcAft>
              <a:defRPr/>
            </a:pPr>
            <a:r>
              <a:rPr lang="en-US" altLang="en-US" sz="2000" dirty="0"/>
              <a:t>Only 38% of students are proficient at reading</a:t>
            </a:r>
          </a:p>
          <a:p>
            <a:pPr marL="744520" lvl="4" indent="-279393" eaLnBrk="1" fontAlgn="auto" hangingPunct="1">
              <a:spcAft>
                <a:spcPts val="0"/>
              </a:spcAft>
              <a:defRPr/>
            </a:pPr>
            <a:r>
              <a:rPr lang="en-US" altLang="en-US" sz="2000" dirty="0"/>
              <a:t>5,817 child victims of abuse and neglect in NM (fiscal year 2022) </a:t>
            </a:r>
          </a:p>
          <a:p>
            <a:pPr marL="744520" lvl="4" indent="-279393" eaLnBrk="1" fontAlgn="auto" hangingPunct="1">
              <a:spcAft>
                <a:spcPts val="0"/>
              </a:spcAft>
              <a:defRPr/>
            </a:pPr>
            <a:r>
              <a:rPr lang="en-US" altLang="en-US" sz="2000" dirty="0"/>
              <a:t>At any given time, there are between 2,000 and 2,600 children in foster care in NM </a:t>
            </a:r>
          </a:p>
          <a:p>
            <a:pPr marL="744520" lvl="4" indent="-279393" eaLnBrk="1" fontAlgn="auto" hangingPunct="1">
              <a:spcAft>
                <a:spcPts val="0"/>
              </a:spcAft>
              <a:defRPr/>
            </a:pPr>
            <a:r>
              <a:rPr lang="en-US" altLang="en-US" sz="2000" dirty="0"/>
              <a:t>There are over 900 youth in foster care in Bernalillo County alone </a:t>
            </a:r>
          </a:p>
          <a:p>
            <a:pPr marL="744520" lvl="4" indent="-279393" eaLnBrk="1" fontAlgn="auto" hangingPunct="1">
              <a:spcAft>
                <a:spcPts val="0"/>
              </a:spcAft>
              <a:defRPr/>
            </a:pPr>
            <a:r>
              <a:rPr lang="en-US" altLang="en-US" sz="2000" dirty="0"/>
              <a:t>13 child deaths in 2020 due to abuse or neglect </a:t>
            </a:r>
          </a:p>
          <a:p>
            <a:pPr marL="0" indent="0" eaLnBrk="1" hangingPunct="1">
              <a:buNone/>
            </a:pPr>
            <a:r>
              <a:rPr lang="en-US" altLang="en-US" sz="1900" dirty="0"/>
              <a:t>	</a:t>
            </a:r>
            <a:endParaRPr lang="en-US" altLang="en-US" sz="1400" dirty="0"/>
          </a:p>
          <a:p>
            <a:pPr marL="0" indent="0" eaLnBrk="1" hangingPunct="1">
              <a:buNone/>
            </a:pPr>
            <a:endParaRPr lang="en-US" altLang="en-US" sz="1400" dirty="0"/>
          </a:p>
          <a:p>
            <a:pPr marL="0" indent="0" eaLnBrk="1" hangingPunct="1">
              <a:buNone/>
            </a:pPr>
            <a:endParaRPr lang="en-US" altLang="en-US" sz="1400" dirty="0"/>
          </a:p>
        </p:txBody>
      </p:sp>
      <p:sp>
        <p:nvSpPr>
          <p:cNvPr id="2" name="Rectangle 1">
            <a:extLst>
              <a:ext uri="{FF2B5EF4-FFF2-40B4-BE49-F238E27FC236}">
                <a16:creationId xmlns:a16="http://schemas.microsoft.com/office/drawing/2014/main" id="{ADB6EC58-5608-7139-A47C-22B15BE913B5}"/>
              </a:ext>
            </a:extLst>
          </p:cNvPr>
          <p:cNvSpPr>
            <a:spLocks noChangeArrowheads="1"/>
          </p:cNvSpPr>
          <p:nvPr/>
        </p:nvSpPr>
        <p:spPr bwMode="auto">
          <a:xfrm>
            <a:off x="4267201" y="5539026"/>
            <a:ext cx="424586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New Mexico by the numbers | NM Substitute Care 	Advisory Council</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(n.d.-b).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https://www.scacnm.org/by-the-numbers/</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spTree>
    <p:custDataLst>
      <p:tags r:id="rId1"/>
    </p:custDataLst>
    <p:extLst>
      <p:ext uri="{BB962C8B-B14F-4D97-AF65-F5344CB8AC3E}">
        <p14:creationId xmlns:p14="http://schemas.microsoft.com/office/powerpoint/2010/main" val="561704755"/>
      </p:ext>
    </p:extLst>
  </p:cSld>
  <p:clrMapOvr>
    <a:masterClrMapping/>
  </p:clrMapOvr>
  <mc:AlternateContent xmlns:mc="http://schemas.openxmlformats.org/markup-compatibility/2006" xmlns:p14="http://schemas.microsoft.com/office/powerpoint/2010/main">
    <mc:Choice Requires="p14">
      <p:transition spd="slow" p14:dur="1100" advClick="0">
        <p:fade/>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8" name="Rectangle 1024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0" name="Freeform: Shape 1024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Title 1">
            <a:extLst>
              <a:ext uri="{FF2B5EF4-FFF2-40B4-BE49-F238E27FC236}">
                <a16:creationId xmlns:a16="http://schemas.microsoft.com/office/drawing/2014/main" id="{1D08D82A-23C2-9FE3-2C40-09BB76ACAF4B}"/>
              </a:ext>
            </a:extLst>
          </p:cNvPr>
          <p:cNvSpPr>
            <a:spLocks noGrp="1" noChangeArrowheads="1"/>
          </p:cNvSpPr>
          <p:nvPr>
            <p:ph type="title"/>
          </p:nvPr>
        </p:nvSpPr>
        <p:spPr>
          <a:xfrm>
            <a:off x="304800" y="1153573"/>
            <a:ext cx="2610626" cy="4461163"/>
          </a:xfrm>
        </p:spPr>
        <p:txBody>
          <a:bodyPr>
            <a:normAutofit/>
          </a:bodyPr>
          <a:lstStyle/>
          <a:p>
            <a:pPr eaLnBrk="1" hangingPunct="1"/>
            <a:r>
              <a:rPr lang="en-US" altLang="en-US" sz="4000" b="1" dirty="0">
                <a:solidFill>
                  <a:srgbClr val="FFFFFF"/>
                </a:solidFill>
                <a:latin typeface="+mn-lt"/>
              </a:rPr>
              <a:t>Abuse is Defined as </a:t>
            </a:r>
          </a:p>
        </p:txBody>
      </p:sp>
      <p:sp>
        <p:nvSpPr>
          <p:cNvPr id="10252" name="Arc 1025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243" name="Content Placeholder 2">
            <a:extLst>
              <a:ext uri="{FF2B5EF4-FFF2-40B4-BE49-F238E27FC236}">
                <a16:creationId xmlns:a16="http://schemas.microsoft.com/office/drawing/2014/main" id="{572A32CE-C015-EA80-D492-62976038CE22}"/>
              </a:ext>
            </a:extLst>
          </p:cNvPr>
          <p:cNvSpPr>
            <a:spLocks noGrp="1" noChangeArrowheads="1"/>
          </p:cNvSpPr>
          <p:nvPr>
            <p:ph idx="1"/>
          </p:nvPr>
        </p:nvSpPr>
        <p:spPr>
          <a:xfrm>
            <a:off x="3335482" y="591345"/>
            <a:ext cx="5179868" cy="5585619"/>
          </a:xfrm>
        </p:spPr>
        <p:txBody>
          <a:bodyPr anchor="ctr">
            <a:normAutofit/>
          </a:bodyPr>
          <a:lstStyle/>
          <a:p>
            <a:pPr eaLnBrk="1" hangingPunct="1"/>
            <a:r>
              <a:rPr lang="en-US" altLang="en-US" sz="2000" dirty="0"/>
              <a:t>Knowingly, intentionally, and without justifiable cause inflicting physical pain, injury or mental anguish to a child  </a:t>
            </a:r>
          </a:p>
          <a:p>
            <a:pPr eaLnBrk="1" hangingPunct="1"/>
            <a:endParaRPr lang="en-US" altLang="en-US" sz="2000" dirty="0"/>
          </a:p>
          <a:p>
            <a:pPr eaLnBrk="1" hangingPunct="1"/>
            <a:r>
              <a:rPr lang="en-US" altLang="en-US" sz="2000" dirty="0"/>
              <a:t>The intentional deprivation by a caretaker or other person of services necessary to maintain the mental and physical health of a child  </a:t>
            </a:r>
          </a:p>
          <a:p>
            <a:pPr eaLnBrk="1" hangingPunct="1"/>
            <a:endParaRPr lang="en-US" altLang="en-US" sz="2000" dirty="0"/>
          </a:p>
          <a:p>
            <a:pPr eaLnBrk="1" hangingPunct="1"/>
            <a:r>
              <a:rPr lang="en-US" altLang="en-US" sz="2000" dirty="0"/>
              <a:t>Sexual abuse, including criminal sexual contact, incest and criminal sexual penetration </a:t>
            </a:r>
          </a:p>
          <a:p>
            <a:pPr marL="0" indent="0" eaLnBrk="1" hangingPunct="1">
              <a:buNone/>
            </a:pPr>
            <a:endParaRPr lang="en-US" altLang="en-US" sz="2000" dirty="0"/>
          </a:p>
          <a:p>
            <a:pPr marL="0" indent="0" eaLnBrk="1" hangingPunct="1">
              <a:buNone/>
            </a:pPr>
            <a:r>
              <a:rPr lang="en-US" altLang="en-US" sz="2000" dirty="0"/>
              <a:t>A "child" under this definition means a person who is younger than age 18 or who is not an emancipated minor (free from parental control and is responsible for their own actions and decisions).</a:t>
            </a:r>
          </a:p>
          <a:p>
            <a:pPr marL="0" indent="0" eaLnBrk="1" hangingPunct="1">
              <a:buNone/>
            </a:pPr>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002" advClick="0">
        <p:fade/>
      </p:transition>
    </mc:Choice>
    <mc:Fallback xmlns="">
      <p:transition spd="slow"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82" name="Picture 11281">
            <a:extLst>
              <a:ext uri="{FF2B5EF4-FFF2-40B4-BE49-F238E27FC236}">
                <a16:creationId xmlns:a16="http://schemas.microsoft.com/office/drawing/2014/main" id="{93867BD3-4486-324B-4DBC-3F50DE64E175}"/>
              </a:ext>
            </a:extLst>
          </p:cNvPr>
          <p:cNvPicPr>
            <a:picLocks noChangeAspect="1"/>
          </p:cNvPicPr>
          <p:nvPr/>
        </p:nvPicPr>
        <p:blipFill>
          <a:blip r:embed="rId4">
            <a:duotone>
              <a:schemeClr val="bg2">
                <a:shade val="45000"/>
                <a:satMod val="135000"/>
              </a:schemeClr>
              <a:prstClr val="white"/>
            </a:duotone>
          </a:blip>
          <a:srcRect l="2333"/>
          <a:stretch/>
        </p:blipFill>
        <p:spPr>
          <a:xfrm>
            <a:off x="20" y="10"/>
            <a:ext cx="9143980" cy="6857990"/>
          </a:xfrm>
          <a:prstGeom prst="rect">
            <a:avLst/>
          </a:prstGeom>
        </p:spPr>
      </p:pic>
      <p:sp>
        <p:nvSpPr>
          <p:cNvPr id="11286" name="Rectangle 1128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7" name="TextBox 1">
            <a:extLst>
              <a:ext uri="{FF2B5EF4-FFF2-40B4-BE49-F238E27FC236}">
                <a16:creationId xmlns:a16="http://schemas.microsoft.com/office/drawing/2014/main" id="{980DCA52-631C-907C-5141-1C4E7621D28D}"/>
              </a:ext>
            </a:extLst>
          </p:cNvPr>
          <p:cNvSpPr txBox="1">
            <a:spLocks noChangeArrowheads="1"/>
          </p:cNvSpPr>
          <p:nvPr/>
        </p:nvSpPr>
        <p:spPr bwMode="auto">
          <a:xfrm>
            <a:off x="1371600" y="-76200"/>
            <a:ext cx="6457949" cy="85248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spcBef>
                <a:spcPct val="0"/>
              </a:spcBef>
              <a:spcAft>
                <a:spcPts val="600"/>
              </a:spcAft>
              <a:buNone/>
            </a:pPr>
            <a:r>
              <a:rPr lang="en-US" altLang="en-US" sz="4000" b="1" dirty="0">
                <a:latin typeface="+mn-lt"/>
                <a:ea typeface="+mj-ea"/>
                <a:cs typeface="+mj-cs"/>
              </a:rPr>
              <a:t>4 Major Types of Child Abuse </a:t>
            </a:r>
          </a:p>
        </p:txBody>
      </p:sp>
      <p:graphicFrame>
        <p:nvGraphicFramePr>
          <p:cNvPr id="11281" name="Content Placeholder 2">
            <a:extLst>
              <a:ext uri="{FF2B5EF4-FFF2-40B4-BE49-F238E27FC236}">
                <a16:creationId xmlns:a16="http://schemas.microsoft.com/office/drawing/2014/main" id="{F60DECC7-3634-6001-FE72-50862C2621A3}"/>
              </a:ext>
            </a:extLst>
          </p:cNvPr>
          <p:cNvGraphicFramePr>
            <a:graphicFrameLocks noGrp="1"/>
          </p:cNvGraphicFramePr>
          <p:nvPr>
            <p:ph idx="1"/>
            <p:extLst>
              <p:ext uri="{D42A27DB-BD31-4B8C-83A1-F6EECF244321}">
                <p14:modId xmlns:p14="http://schemas.microsoft.com/office/powerpoint/2010/main" val="1202316830"/>
              </p:ext>
            </p:extLst>
          </p:nvPr>
        </p:nvGraphicFramePr>
        <p:xfrm>
          <a:off x="178411" y="609600"/>
          <a:ext cx="8813189" cy="61102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slow" p14:dur="1010" advClick="0">
        <p:fade/>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Content Placeholder 2">
            <a:extLst>
              <a:ext uri="{FF2B5EF4-FFF2-40B4-BE49-F238E27FC236}">
                <a16:creationId xmlns:a16="http://schemas.microsoft.com/office/drawing/2014/main" id="{4E387FB3-E066-2576-6538-53F413711C52}"/>
              </a:ext>
            </a:extLst>
          </p:cNvPr>
          <p:cNvSpPr>
            <a:spLocks noGrp="1" noChangeArrowheads="1"/>
          </p:cNvSpPr>
          <p:nvPr>
            <p:ph idx="1"/>
          </p:nvPr>
        </p:nvSpPr>
        <p:spPr>
          <a:xfrm>
            <a:off x="205015" y="5715001"/>
            <a:ext cx="8749256" cy="457199"/>
          </a:xfrm>
        </p:spPr>
        <p:txBody>
          <a:bodyPr/>
          <a:lstStyle/>
          <a:p>
            <a:pPr marL="0" indent="0" eaLnBrk="1" hangingPunct="1">
              <a:buNone/>
            </a:pPr>
            <a:r>
              <a:rPr lang="en-US" altLang="en-US" sz="1200" dirty="0">
                <a:latin typeface="Arial" panose="020B0604020202020204" pitchFamily="34" charset="0"/>
                <a:cs typeface="Arial" panose="020B0604020202020204" pitchFamily="34" charset="0"/>
              </a:rPr>
              <a:t>Figure: Percentage of child abuse cases by maltreatment type, NM and US, 2022. Total may exceed 100% as children who experienced more than one type of maltreatment are counted in each applicable category. (3)</a:t>
            </a:r>
          </a:p>
        </p:txBody>
      </p:sp>
      <p:pic>
        <p:nvPicPr>
          <p:cNvPr id="3" name="Picture 2">
            <a:extLst>
              <a:ext uri="{FF2B5EF4-FFF2-40B4-BE49-F238E27FC236}">
                <a16:creationId xmlns:a16="http://schemas.microsoft.com/office/drawing/2014/main" id="{E2476F96-537C-2B24-330F-D76E8D9B7E0A}"/>
              </a:ext>
            </a:extLst>
          </p:cNvPr>
          <p:cNvPicPr>
            <a:picLocks noChangeAspect="1"/>
          </p:cNvPicPr>
          <p:nvPr/>
        </p:nvPicPr>
        <p:blipFill>
          <a:blip r:embed="rId4"/>
          <a:stretch>
            <a:fillRect/>
          </a:stretch>
        </p:blipFill>
        <p:spPr>
          <a:xfrm>
            <a:off x="205015" y="76200"/>
            <a:ext cx="8749256" cy="5562600"/>
          </a:xfrm>
          <a:prstGeom prst="rect">
            <a:avLst/>
          </a:prstGeom>
        </p:spPr>
      </p:pic>
      <p:sp>
        <p:nvSpPr>
          <p:cNvPr id="2" name="Rectangle 1">
            <a:extLst>
              <a:ext uri="{FF2B5EF4-FFF2-40B4-BE49-F238E27FC236}">
                <a16:creationId xmlns:a16="http://schemas.microsoft.com/office/drawing/2014/main" id="{7DA12870-403F-EA53-15F3-2BF483500C61}"/>
              </a:ext>
            </a:extLst>
          </p:cNvPr>
          <p:cNvSpPr>
            <a:spLocks noChangeArrowheads="1"/>
          </p:cNvSpPr>
          <p:nvPr/>
        </p:nvSpPr>
        <p:spPr bwMode="auto">
          <a:xfrm>
            <a:off x="-152400" y="6104692"/>
            <a:ext cx="874925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Children's Cabinet NM. (2024, August 21).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Child Abuse - Children's Cabinet NM</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Children’s Cabinet NM.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5"/>
              </a:rPr>
              <a:t>https://www.childrenscabinet.nm.gov/safe/child-abuse-2/</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8C966A18-8330-F10B-705A-2D6ABF9299B6}"/>
              </a:ext>
            </a:extLst>
          </p:cNvPr>
          <p:cNvSpPr txBox="1"/>
          <p:nvPr/>
        </p:nvSpPr>
        <p:spPr>
          <a:xfrm>
            <a:off x="914400" y="1992868"/>
            <a:ext cx="914400" cy="369332"/>
          </a:xfrm>
          <a:prstGeom prst="rect">
            <a:avLst/>
          </a:prstGeom>
          <a:noFill/>
        </p:spPr>
        <p:txBody>
          <a:bodyPr wrap="square" rtlCol="0">
            <a:spAutoFit/>
          </a:bodyPr>
          <a:lstStyle/>
          <a:p>
            <a:r>
              <a:rPr lang="en-US" b="1" dirty="0"/>
              <a:t>Neglect</a:t>
            </a:r>
          </a:p>
        </p:txBody>
      </p:sp>
      <p:sp>
        <p:nvSpPr>
          <p:cNvPr id="5" name="TextBox 4">
            <a:extLst>
              <a:ext uri="{FF2B5EF4-FFF2-40B4-BE49-F238E27FC236}">
                <a16:creationId xmlns:a16="http://schemas.microsoft.com/office/drawing/2014/main" id="{2498F6FD-AA15-4314-C730-DA10CE1707B6}"/>
              </a:ext>
            </a:extLst>
          </p:cNvPr>
          <p:cNvSpPr txBox="1"/>
          <p:nvPr/>
        </p:nvSpPr>
        <p:spPr>
          <a:xfrm>
            <a:off x="4800600" y="4267200"/>
            <a:ext cx="1295400" cy="646331"/>
          </a:xfrm>
          <a:prstGeom prst="rect">
            <a:avLst/>
          </a:prstGeom>
          <a:noFill/>
        </p:spPr>
        <p:txBody>
          <a:bodyPr wrap="square" rtlCol="0">
            <a:spAutoFit/>
          </a:bodyPr>
          <a:lstStyle/>
          <a:p>
            <a:r>
              <a:rPr lang="en-US" b="1" dirty="0"/>
              <a:t>Medical Neglect</a:t>
            </a:r>
          </a:p>
        </p:txBody>
      </p:sp>
      <p:sp>
        <p:nvSpPr>
          <p:cNvPr id="6" name="TextBox 5">
            <a:extLst>
              <a:ext uri="{FF2B5EF4-FFF2-40B4-BE49-F238E27FC236}">
                <a16:creationId xmlns:a16="http://schemas.microsoft.com/office/drawing/2014/main" id="{4FD30357-AF3B-97CD-568F-8E468BB97285}"/>
              </a:ext>
            </a:extLst>
          </p:cNvPr>
          <p:cNvSpPr txBox="1"/>
          <p:nvPr/>
        </p:nvSpPr>
        <p:spPr>
          <a:xfrm>
            <a:off x="3429000" y="3886200"/>
            <a:ext cx="1219200" cy="646331"/>
          </a:xfrm>
          <a:prstGeom prst="rect">
            <a:avLst/>
          </a:prstGeom>
          <a:noFill/>
        </p:spPr>
        <p:txBody>
          <a:bodyPr wrap="square" rtlCol="0">
            <a:spAutoFit/>
          </a:bodyPr>
          <a:lstStyle/>
          <a:p>
            <a:r>
              <a:rPr lang="en-US" b="1" dirty="0"/>
              <a:t>Physical</a:t>
            </a:r>
          </a:p>
          <a:p>
            <a:r>
              <a:rPr lang="en-US" b="1" dirty="0"/>
              <a:t>Abuse</a:t>
            </a:r>
          </a:p>
        </p:txBody>
      </p:sp>
      <p:sp>
        <p:nvSpPr>
          <p:cNvPr id="7" name="TextBox 6">
            <a:extLst>
              <a:ext uri="{FF2B5EF4-FFF2-40B4-BE49-F238E27FC236}">
                <a16:creationId xmlns:a16="http://schemas.microsoft.com/office/drawing/2014/main" id="{E8888291-08A4-66A5-BC3B-DEA432FBD3A1}"/>
              </a:ext>
            </a:extLst>
          </p:cNvPr>
          <p:cNvSpPr txBox="1"/>
          <p:nvPr/>
        </p:nvSpPr>
        <p:spPr>
          <a:xfrm>
            <a:off x="2057400" y="3581400"/>
            <a:ext cx="1447800" cy="646331"/>
          </a:xfrm>
          <a:prstGeom prst="rect">
            <a:avLst/>
          </a:prstGeom>
          <a:noFill/>
        </p:spPr>
        <p:txBody>
          <a:bodyPr wrap="square" rtlCol="0">
            <a:spAutoFit/>
          </a:bodyPr>
          <a:lstStyle/>
          <a:p>
            <a:r>
              <a:rPr lang="en-US" b="1" dirty="0"/>
              <a:t>Psychological</a:t>
            </a:r>
          </a:p>
          <a:p>
            <a:r>
              <a:rPr lang="en-US" b="1" dirty="0"/>
              <a:t>Abuse</a:t>
            </a:r>
          </a:p>
        </p:txBody>
      </p:sp>
      <p:sp>
        <p:nvSpPr>
          <p:cNvPr id="8" name="TextBox 7">
            <a:extLst>
              <a:ext uri="{FF2B5EF4-FFF2-40B4-BE49-F238E27FC236}">
                <a16:creationId xmlns:a16="http://schemas.microsoft.com/office/drawing/2014/main" id="{798B4F51-FFCE-7C8B-E7A8-381CA9B5A9EF}"/>
              </a:ext>
            </a:extLst>
          </p:cNvPr>
          <p:cNvSpPr txBox="1"/>
          <p:nvPr/>
        </p:nvSpPr>
        <p:spPr>
          <a:xfrm>
            <a:off x="6096000" y="4267200"/>
            <a:ext cx="1295400" cy="646331"/>
          </a:xfrm>
          <a:prstGeom prst="rect">
            <a:avLst/>
          </a:prstGeom>
          <a:noFill/>
        </p:spPr>
        <p:txBody>
          <a:bodyPr wrap="square" rtlCol="0">
            <a:spAutoFit/>
          </a:bodyPr>
          <a:lstStyle/>
          <a:p>
            <a:r>
              <a:rPr lang="en-US" b="1" dirty="0"/>
              <a:t>Sexual</a:t>
            </a:r>
          </a:p>
          <a:p>
            <a:r>
              <a:rPr lang="en-US" b="1" dirty="0"/>
              <a:t>Abuse</a:t>
            </a:r>
          </a:p>
        </p:txBody>
      </p:sp>
      <p:sp>
        <p:nvSpPr>
          <p:cNvPr id="9" name="TextBox 8">
            <a:extLst>
              <a:ext uri="{FF2B5EF4-FFF2-40B4-BE49-F238E27FC236}">
                <a16:creationId xmlns:a16="http://schemas.microsoft.com/office/drawing/2014/main" id="{30967C69-1761-EC56-E63F-C2ACCD93D6D0}"/>
              </a:ext>
            </a:extLst>
          </p:cNvPr>
          <p:cNvSpPr txBox="1"/>
          <p:nvPr/>
        </p:nvSpPr>
        <p:spPr>
          <a:xfrm>
            <a:off x="7467600" y="4659868"/>
            <a:ext cx="1129256" cy="369332"/>
          </a:xfrm>
          <a:prstGeom prst="rect">
            <a:avLst/>
          </a:prstGeom>
          <a:noFill/>
        </p:spPr>
        <p:txBody>
          <a:bodyPr wrap="square" rtlCol="0">
            <a:spAutoFit/>
          </a:bodyPr>
          <a:lstStyle/>
          <a:p>
            <a:r>
              <a:rPr lang="en-US" b="1" dirty="0"/>
              <a:t>Other</a:t>
            </a:r>
          </a:p>
        </p:txBody>
      </p:sp>
      <p:sp>
        <p:nvSpPr>
          <p:cNvPr id="10" name="Rectangle 9">
            <a:extLst>
              <a:ext uri="{FF2B5EF4-FFF2-40B4-BE49-F238E27FC236}">
                <a16:creationId xmlns:a16="http://schemas.microsoft.com/office/drawing/2014/main" id="{FDEDB177-CF77-08B0-CB54-205E4B8A3FB9}"/>
              </a:ext>
            </a:extLst>
          </p:cNvPr>
          <p:cNvSpPr/>
          <p:nvPr/>
        </p:nvSpPr>
        <p:spPr>
          <a:xfrm>
            <a:off x="1219200" y="5334000"/>
            <a:ext cx="7377656"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F1C6EFA-620A-7F32-112D-0231E83B9B5A}"/>
              </a:ext>
            </a:extLst>
          </p:cNvPr>
          <p:cNvSpPr/>
          <p:nvPr/>
        </p:nvSpPr>
        <p:spPr>
          <a:xfrm>
            <a:off x="3048000" y="1447800"/>
            <a:ext cx="914400" cy="545068"/>
          </a:xfrm>
          <a:prstGeom prst="rect">
            <a:avLst/>
          </a:prstGeom>
          <a:solidFill>
            <a:srgbClr val="80B1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69F48E-AC57-8ADE-16B8-BFEFF15E2CAC}"/>
              </a:ext>
            </a:extLst>
          </p:cNvPr>
          <p:cNvSpPr/>
          <p:nvPr/>
        </p:nvSpPr>
        <p:spPr>
          <a:xfrm>
            <a:off x="3962400" y="1447800"/>
            <a:ext cx="1905000" cy="545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BB49B69-6891-58CC-242A-548473AF6DDA}"/>
              </a:ext>
            </a:extLst>
          </p:cNvPr>
          <p:cNvSpPr/>
          <p:nvPr/>
        </p:nvSpPr>
        <p:spPr>
          <a:xfrm>
            <a:off x="4876800" y="1447800"/>
            <a:ext cx="914400" cy="545068"/>
          </a:xfrm>
          <a:prstGeom prst="rect">
            <a:avLst/>
          </a:prstGeom>
          <a:solidFill>
            <a:srgbClr val="1A2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4FD007A-0E0F-AD6E-A94D-9276BE8FF4CD}"/>
              </a:ext>
            </a:extLst>
          </p:cNvPr>
          <p:cNvSpPr txBox="1"/>
          <p:nvPr/>
        </p:nvSpPr>
        <p:spPr>
          <a:xfrm>
            <a:off x="2438400" y="1611868"/>
            <a:ext cx="609600" cy="369332"/>
          </a:xfrm>
          <a:prstGeom prst="rect">
            <a:avLst/>
          </a:prstGeom>
          <a:noFill/>
        </p:spPr>
        <p:txBody>
          <a:bodyPr wrap="square" rtlCol="0">
            <a:spAutoFit/>
          </a:bodyPr>
          <a:lstStyle/>
          <a:p>
            <a:r>
              <a:rPr lang="en-US" b="1" dirty="0"/>
              <a:t>NM</a:t>
            </a:r>
          </a:p>
        </p:txBody>
      </p:sp>
      <p:sp>
        <p:nvSpPr>
          <p:cNvPr id="15" name="TextBox 14">
            <a:extLst>
              <a:ext uri="{FF2B5EF4-FFF2-40B4-BE49-F238E27FC236}">
                <a16:creationId xmlns:a16="http://schemas.microsoft.com/office/drawing/2014/main" id="{8EC2E4D8-EA7E-59C4-7EEA-BD672307F1FF}"/>
              </a:ext>
            </a:extLst>
          </p:cNvPr>
          <p:cNvSpPr txBox="1"/>
          <p:nvPr/>
        </p:nvSpPr>
        <p:spPr>
          <a:xfrm>
            <a:off x="4343400" y="1600200"/>
            <a:ext cx="533400" cy="369332"/>
          </a:xfrm>
          <a:prstGeom prst="rect">
            <a:avLst/>
          </a:prstGeom>
          <a:noFill/>
        </p:spPr>
        <p:txBody>
          <a:bodyPr wrap="square" rtlCol="0">
            <a:spAutoFit/>
          </a:bodyPr>
          <a:lstStyle/>
          <a:p>
            <a:r>
              <a:rPr lang="en-US" b="1" dirty="0"/>
              <a:t>US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992" advClick="0">
        <p:fade/>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0E4905-B372-8F70-9F9E-23A61A7D5ED1}"/>
            </a:ext>
          </a:extLst>
        </p:cNvPr>
        <p:cNvGrpSpPr/>
        <p:nvPr/>
      </p:nvGrpSpPr>
      <p:grpSpPr>
        <a:xfrm>
          <a:off x="0" y="0"/>
          <a:ext cx="0" cy="0"/>
          <a:chOff x="0" y="0"/>
          <a:chExt cx="0" cy="0"/>
        </a:xfrm>
      </p:grpSpPr>
      <p:sp useBgFill="1">
        <p:nvSpPr>
          <p:cNvPr id="11300" name="Rectangle 1129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7" name="TextBox 1">
            <a:extLst>
              <a:ext uri="{FF2B5EF4-FFF2-40B4-BE49-F238E27FC236}">
                <a16:creationId xmlns:a16="http://schemas.microsoft.com/office/drawing/2014/main" id="{7EA676F4-EBB1-DD2E-59A2-9B5883F05412}"/>
              </a:ext>
            </a:extLst>
          </p:cNvPr>
          <p:cNvSpPr txBox="1">
            <a:spLocks noChangeArrowheads="1"/>
          </p:cNvSpPr>
          <p:nvPr/>
        </p:nvSpPr>
        <p:spPr bwMode="auto">
          <a:xfrm>
            <a:off x="630936" y="548640"/>
            <a:ext cx="2700645" cy="543153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spcBef>
                <a:spcPct val="0"/>
              </a:spcBef>
              <a:spcAft>
                <a:spcPts val="600"/>
              </a:spcAft>
              <a:buNone/>
            </a:pPr>
            <a:r>
              <a:rPr lang="en-US" altLang="en-US" sz="4700" b="1" kern="1200">
                <a:solidFill>
                  <a:schemeClr val="tx1"/>
                </a:solidFill>
                <a:latin typeface="+mj-lt"/>
                <a:ea typeface="+mj-ea"/>
                <a:cs typeface="+mj-cs"/>
              </a:rPr>
              <a:t>Child Abuse </a:t>
            </a:r>
          </a:p>
        </p:txBody>
      </p:sp>
      <p:sp>
        <p:nvSpPr>
          <p:cNvPr id="1130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1" name="Content Placeholder 2">
            <a:extLst>
              <a:ext uri="{FF2B5EF4-FFF2-40B4-BE49-F238E27FC236}">
                <a16:creationId xmlns:a16="http://schemas.microsoft.com/office/drawing/2014/main" id="{A7E43B78-283B-BE61-5976-199C43C91A9E}"/>
              </a:ext>
            </a:extLst>
          </p:cNvPr>
          <p:cNvSpPr>
            <a:spLocks noGrp="1"/>
          </p:cNvSpPr>
          <p:nvPr>
            <p:ph idx="1"/>
          </p:nvPr>
        </p:nvSpPr>
        <p:spPr>
          <a:xfrm>
            <a:off x="3844813" y="552091"/>
            <a:ext cx="4668251" cy="5431536"/>
          </a:xfrm>
        </p:spPr>
        <p:txBody>
          <a:bodyPr vert="horz" lIns="91440" tIns="45720" rIns="91440" bIns="45720" numCol="1" rtlCol="0" anchor="ctr" anchorCtr="0" compatLnSpc="1">
            <a:prstTxWarp prst="textNoShape">
              <a:avLst/>
            </a:prstTxWarp>
            <a:normAutofit/>
          </a:bodyPr>
          <a:lstStyle/>
          <a:p>
            <a:pPr marL="228600" indent="-228600" defTabSz="914400" eaLnBrk="1" fontAlgn="auto" hangingPunct="1">
              <a:spcAft>
                <a:spcPts val="0"/>
              </a:spcAft>
              <a:tabLst>
                <a:tab pos="227013" algn="l"/>
              </a:tabLst>
              <a:defRPr/>
            </a:pPr>
            <a:r>
              <a:rPr lang="en-US" altLang="en-US" sz="2000" dirty="0"/>
              <a:t>The symptoms of abuse and neglect may vary from child to child</a:t>
            </a:r>
          </a:p>
          <a:p>
            <a:pPr marL="0" indent="0" defTabSz="914400" eaLnBrk="1" fontAlgn="auto" hangingPunct="1">
              <a:spcAft>
                <a:spcPts val="0"/>
              </a:spcAft>
              <a:buNone/>
              <a:defRPr/>
            </a:pPr>
            <a:endParaRPr lang="en-US" altLang="en-US" sz="1200" dirty="0"/>
          </a:p>
          <a:p>
            <a:pPr marL="228600" indent="-228600" defTabSz="914400" eaLnBrk="1" fontAlgn="auto" hangingPunct="1">
              <a:spcAft>
                <a:spcPts val="0"/>
              </a:spcAft>
              <a:defRPr/>
            </a:pPr>
            <a:r>
              <a:rPr lang="en-US" altLang="en-US" sz="2000" dirty="0"/>
              <a:t>Although any of the forms of child abuse may be found separately, they often occur in combination</a:t>
            </a:r>
          </a:p>
          <a:p>
            <a:pPr marL="0" indent="0" defTabSz="914400" eaLnBrk="1" fontAlgn="auto" hangingPunct="1">
              <a:spcAft>
                <a:spcPts val="0"/>
              </a:spcAft>
              <a:buNone/>
              <a:defRPr/>
            </a:pPr>
            <a:endParaRPr lang="en-US" altLang="en-US" sz="1200" dirty="0"/>
          </a:p>
          <a:p>
            <a:pPr marL="228600" indent="-228600" defTabSz="914400" eaLnBrk="1" fontAlgn="auto" hangingPunct="1">
              <a:spcAft>
                <a:spcPts val="0"/>
              </a:spcAft>
              <a:defRPr/>
            </a:pPr>
            <a:r>
              <a:rPr lang="en-US" altLang="en-US" sz="2000" dirty="0"/>
              <a:t>Emotional abuse is almost always present when other forms are identified</a:t>
            </a:r>
          </a:p>
          <a:p>
            <a:pPr marL="0" indent="-228600" defTabSz="914400" eaLnBrk="1" fontAlgn="auto" hangingPunct="1">
              <a:spcAft>
                <a:spcPts val="0"/>
              </a:spcAft>
              <a:defRPr/>
            </a:pPr>
            <a:endParaRPr lang="en-US" altLang="en-US" sz="1200" dirty="0"/>
          </a:p>
          <a:p>
            <a:pPr marL="0" indent="-228600" defTabSz="914400" eaLnBrk="1" fontAlgn="auto" hangingPunct="1">
              <a:spcAft>
                <a:spcPts val="0"/>
              </a:spcAft>
              <a:defRPr/>
            </a:pPr>
            <a:r>
              <a:rPr lang="en-US" altLang="en-US" sz="1900" b="1" dirty="0">
                <a:solidFill>
                  <a:srgbClr val="FF0000"/>
                </a:solidFill>
              </a:rPr>
              <a:t>Abuse = action against a child</a:t>
            </a:r>
          </a:p>
          <a:p>
            <a:pPr marL="290495" indent="0" defTabSz="914400" eaLnBrk="1" fontAlgn="auto" hangingPunct="1">
              <a:spcAft>
                <a:spcPts val="0"/>
              </a:spcAft>
              <a:buNone/>
              <a:defRPr/>
            </a:pPr>
            <a:r>
              <a:rPr lang="en-US" altLang="en-US" sz="1900" dirty="0">
                <a:solidFill>
                  <a:srgbClr val="FF0000"/>
                </a:solidFill>
              </a:rPr>
              <a:t>		</a:t>
            </a:r>
          </a:p>
          <a:p>
            <a:pPr marL="519095" indent="-228600" defTabSz="914400" eaLnBrk="1" fontAlgn="auto" hangingPunct="1">
              <a:spcAft>
                <a:spcPts val="0"/>
              </a:spcAft>
              <a:defRPr/>
            </a:pPr>
            <a:r>
              <a:rPr lang="en-US" altLang="en-US" sz="1900" b="1" dirty="0">
                <a:solidFill>
                  <a:srgbClr val="FF0000"/>
                </a:solidFill>
              </a:rPr>
              <a:t>Neglect = lack of action for a child</a:t>
            </a:r>
          </a:p>
          <a:p>
            <a:pPr marL="1147734" indent="-228600" defTabSz="914400" eaLnBrk="1" fontAlgn="auto" hangingPunct="1">
              <a:spcAft>
                <a:spcPts val="0"/>
              </a:spcAft>
              <a:defRPr/>
            </a:pPr>
            <a:endParaRPr lang="en-US" altLang="en-US" sz="1900" dirty="0"/>
          </a:p>
        </p:txBody>
      </p:sp>
    </p:spTree>
    <p:custDataLst>
      <p:tags r:id="rId1"/>
    </p:custDataLst>
    <p:extLst>
      <p:ext uri="{BB962C8B-B14F-4D97-AF65-F5344CB8AC3E}">
        <p14:creationId xmlns:p14="http://schemas.microsoft.com/office/powerpoint/2010/main" val="1454174948"/>
      </p:ext>
    </p:extLst>
  </p:cSld>
  <p:clrMapOvr>
    <a:masterClrMapping/>
  </p:clrMapOvr>
  <mc:AlternateContent xmlns:mc="http://schemas.openxmlformats.org/markup-compatibility/2006" xmlns:p14="http://schemas.microsoft.com/office/powerpoint/2010/main">
    <mc:Choice Requires="p14">
      <p:transition spd="slow" p14:dur="998" advClick="0">
        <p:fade/>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84" name="Rectangle 3688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0" name="Title 1">
            <a:extLst>
              <a:ext uri="{FF2B5EF4-FFF2-40B4-BE49-F238E27FC236}">
                <a16:creationId xmlns:a16="http://schemas.microsoft.com/office/drawing/2014/main" id="{F1516AA5-235E-DEF2-DCA9-E945F1D073D1}"/>
              </a:ext>
            </a:extLst>
          </p:cNvPr>
          <p:cNvSpPr>
            <a:spLocks noGrp="1" noChangeArrowheads="1"/>
          </p:cNvSpPr>
          <p:nvPr>
            <p:ph type="title"/>
          </p:nvPr>
        </p:nvSpPr>
        <p:spPr>
          <a:xfrm>
            <a:off x="628650" y="365125"/>
            <a:ext cx="7886700" cy="1325563"/>
          </a:xfrm>
        </p:spPr>
        <p:txBody>
          <a:bodyPr>
            <a:normAutofit/>
          </a:bodyPr>
          <a:lstStyle/>
          <a:p>
            <a:pPr eaLnBrk="1" hangingPunct="1"/>
            <a:r>
              <a:rPr lang="en-US" altLang="en-US" sz="4000" b="1" dirty="0">
                <a:latin typeface="+mn-lt"/>
                <a:cs typeface="Arial" panose="020B0604020202020204" pitchFamily="34" charset="0"/>
              </a:rPr>
              <a:t>What is the Difference Between Discipline and Abuse?</a:t>
            </a:r>
          </a:p>
        </p:txBody>
      </p:sp>
      <p:sp>
        <p:nvSpPr>
          <p:cNvPr id="3688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7" name="Content Placeholder 2">
            <a:extLst>
              <a:ext uri="{FF2B5EF4-FFF2-40B4-BE49-F238E27FC236}">
                <a16:creationId xmlns:a16="http://schemas.microsoft.com/office/drawing/2014/main" id="{A9EE6609-07D4-2B1C-8605-48FEF73B1116}"/>
              </a:ext>
            </a:extLst>
          </p:cNvPr>
          <p:cNvSpPr>
            <a:spLocks noGrp="1" noChangeArrowheads="1"/>
          </p:cNvSpPr>
          <p:nvPr>
            <p:ph idx="1"/>
          </p:nvPr>
        </p:nvSpPr>
        <p:spPr>
          <a:xfrm>
            <a:off x="628650" y="1929384"/>
            <a:ext cx="7886700" cy="4776216"/>
          </a:xfrm>
        </p:spPr>
        <p:txBody>
          <a:bodyPr>
            <a:normAutofit/>
          </a:bodyPr>
          <a:lstStyle/>
          <a:p>
            <a:pPr marL="0" indent="0" eaLnBrk="1" hangingPunct="1">
              <a:buNone/>
              <a:defRPr/>
            </a:pPr>
            <a:r>
              <a:rPr lang="en-US" sz="1600" dirty="0">
                <a:cs typeface="Arial" panose="020B0604020202020204" pitchFamily="34" charset="0"/>
              </a:rPr>
              <a:t>The key differences between discipline or punishment and abuse lies in the intent, method, and severity of the action. Discipline and punishment, while designed to correct behavior, aims to educate and is typically proportionate to the misconduct. </a:t>
            </a:r>
          </a:p>
          <a:p>
            <a:pPr marL="0" indent="0" eaLnBrk="1" hangingPunct="1">
              <a:buNone/>
              <a:defRPr/>
            </a:pPr>
            <a:r>
              <a:rPr lang="en-US" sz="1600" dirty="0">
                <a:cs typeface="Arial" panose="020B0604020202020204" pitchFamily="34" charset="0"/>
              </a:rPr>
              <a:t>Abuse on the other hand, involves actions that inflict harm, fear, or trauma, often exceeding reasonable disciplinary measures which can cause lasting emotional or physical damage. </a:t>
            </a:r>
          </a:p>
          <a:p>
            <a:pPr marL="0" indent="0" eaLnBrk="1" hangingPunct="1">
              <a:buNone/>
              <a:defRPr/>
            </a:pPr>
            <a:endParaRPr lang="en-US" altLang="en-US" sz="800" b="1" dirty="0">
              <a:cs typeface="Arial" panose="020B0604020202020204" pitchFamily="34" charset="0"/>
            </a:endParaRPr>
          </a:p>
          <a:p>
            <a:pPr marL="0" indent="0" eaLnBrk="1" hangingPunct="1">
              <a:buNone/>
              <a:defRPr/>
            </a:pPr>
            <a:r>
              <a:rPr lang="en-US" altLang="en-US" sz="1600" b="1" dirty="0">
                <a:cs typeface="Arial" panose="020B0604020202020204" pitchFamily="34" charset="0"/>
              </a:rPr>
              <a:t>*It is important to be aware of your own beliefs, values, and biases, and how they influence your view of child abuse.</a:t>
            </a:r>
          </a:p>
          <a:p>
            <a:pPr marL="0" indent="0" eaLnBrk="1" hangingPunct="1">
              <a:buNone/>
              <a:defRPr/>
            </a:pPr>
            <a:endParaRPr lang="en-US" altLang="en-US" sz="800" dirty="0">
              <a:cs typeface="Arial" panose="020B0604020202020204" pitchFamily="34" charset="0"/>
            </a:endParaRPr>
          </a:p>
          <a:p>
            <a:pPr marL="0" indent="0" eaLnBrk="1" hangingPunct="1">
              <a:buNone/>
              <a:defRPr/>
            </a:pPr>
            <a:r>
              <a:rPr lang="en-US" altLang="en-US" sz="1600" dirty="0">
                <a:cs typeface="Arial" panose="020B0604020202020204" pitchFamily="34" charset="0"/>
              </a:rPr>
              <a:t>Cultures vary in many ways, and no one culture is more normal or correct than another. The child-rearing practices that may seem strange to an outside observer, may be standard practice for someone else’s race, religion, or ethnicity. </a:t>
            </a:r>
          </a:p>
          <a:p>
            <a:pPr marL="0" indent="0" eaLnBrk="1" hangingPunct="1">
              <a:buNone/>
              <a:defRPr/>
            </a:pPr>
            <a:r>
              <a:rPr lang="en-US" altLang="en-US" sz="1600" dirty="0">
                <a:cs typeface="Arial" panose="020B0604020202020204" pitchFamily="34" charset="0"/>
              </a:rPr>
              <a:t>For one family, physical discipline of any kind may be viewed as child abuse. For another, spankings may be considered a normal part of raising a child.</a:t>
            </a:r>
          </a:p>
          <a:p>
            <a:pPr eaLnBrk="1" hangingPunct="1">
              <a:defRPr/>
            </a:pPr>
            <a:endParaRPr lang="en-US" altLang="en-US" sz="800" dirty="0">
              <a:cs typeface="Arial" panose="020B0604020202020204" pitchFamily="34" charset="0"/>
            </a:endParaRPr>
          </a:p>
          <a:p>
            <a:pPr marL="0" indent="0" eaLnBrk="1" hangingPunct="1">
              <a:buNone/>
              <a:defRPr/>
            </a:pPr>
            <a:r>
              <a:rPr lang="en-US" altLang="en-US" sz="1600" b="1" dirty="0">
                <a:cs typeface="Arial" panose="020B0604020202020204" pitchFamily="34" charset="0"/>
              </a:rPr>
              <a:t>Remember, the number one priority for a mandated reporter is to protect children from abuse and neglect.</a:t>
            </a:r>
          </a:p>
          <a:p>
            <a:pPr eaLnBrk="1" hangingPunct="1">
              <a:defRPr/>
            </a:pPr>
            <a:endParaRPr lang="en-US" altLang="en-US" sz="1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984" advClick="0">
        <p:fade/>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38" name="Rectangle 133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439C661-B645-64D3-B8A5-4C93EDBA8EE6}"/>
              </a:ext>
            </a:extLst>
          </p:cNvPr>
          <p:cNvPicPr>
            <a:picLocks noChangeAspect="1"/>
          </p:cNvPicPr>
          <p:nvPr/>
        </p:nvPicPr>
        <p:blipFill>
          <a:blip r:embed="rId4"/>
          <a:srcRect r="29412" b="-1"/>
          <a:stretch/>
        </p:blipFill>
        <p:spPr>
          <a:xfrm>
            <a:off x="1891767" y="10"/>
            <a:ext cx="7252231" cy="6857990"/>
          </a:xfrm>
          <a:prstGeom prst="rect">
            <a:avLst/>
          </a:prstGeom>
        </p:spPr>
      </p:pic>
      <p:sp>
        <p:nvSpPr>
          <p:cNvPr id="13340" name="Rectangle 133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14" name="Content Placeholder 2">
            <a:extLst>
              <a:ext uri="{FF2B5EF4-FFF2-40B4-BE49-F238E27FC236}">
                <a16:creationId xmlns:a16="http://schemas.microsoft.com/office/drawing/2014/main" id="{29017491-D54F-FA19-2ADD-D42B9E255127}"/>
              </a:ext>
            </a:extLst>
          </p:cNvPr>
          <p:cNvSpPr>
            <a:spLocks noGrp="1" noChangeArrowheads="1"/>
          </p:cNvSpPr>
          <p:nvPr>
            <p:ph idx="1"/>
          </p:nvPr>
        </p:nvSpPr>
        <p:spPr>
          <a:xfrm>
            <a:off x="230886" y="-304800"/>
            <a:ext cx="8913114" cy="2438400"/>
          </a:xfrm>
        </p:spPr>
        <p:txBody>
          <a:bodyPr>
            <a:normAutofit lnSpcReduction="10000"/>
          </a:bodyPr>
          <a:lstStyle/>
          <a:p>
            <a:pPr>
              <a:buFont typeface="Arial" panose="020B0604020202020204" pitchFamily="34" charset="0"/>
              <a:buNone/>
            </a:pPr>
            <a:endParaRPr lang="en-US" altLang="en-US" sz="2400" b="1"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4300" b="1" dirty="0">
                <a:cs typeface="Arial" panose="020B0604020202020204" pitchFamily="34" charset="0"/>
              </a:rPr>
              <a:t>When Does Discipline Cross the Line?</a:t>
            </a:r>
          </a:p>
          <a:p>
            <a:pPr marL="0" indent="0">
              <a:buFont typeface="Arial" panose="020B0604020202020204" pitchFamily="34" charset="0"/>
              <a:buNone/>
            </a:pPr>
            <a:r>
              <a:rPr lang="en-US" altLang="en-US" sz="1800" dirty="0">
                <a:latin typeface="Calibri" panose="020F0502020204030204" pitchFamily="34" charset="0"/>
                <a:cs typeface="Calibri" panose="020F0502020204030204" pitchFamily="34" charset="0"/>
              </a:rPr>
              <a:t>Despite cultural differences, discipline can be </a:t>
            </a:r>
          </a:p>
          <a:p>
            <a:pPr marL="0" indent="0">
              <a:buFont typeface="Arial" panose="020B0604020202020204" pitchFamily="34" charset="0"/>
              <a:buNone/>
            </a:pPr>
            <a:r>
              <a:rPr lang="en-US" altLang="en-US" sz="1800" dirty="0">
                <a:latin typeface="Calibri" panose="020F0502020204030204" pitchFamily="34" charset="0"/>
                <a:cs typeface="Calibri" panose="020F0502020204030204" pitchFamily="34" charset="0"/>
              </a:rPr>
              <a:t>considered child abuse. Child Welfare Services </a:t>
            </a:r>
          </a:p>
          <a:p>
            <a:pPr marL="0" indent="0">
              <a:buFont typeface="Arial" panose="020B0604020202020204" pitchFamily="34" charset="0"/>
              <a:buNone/>
            </a:pPr>
            <a:r>
              <a:rPr lang="en-US" altLang="en-US" sz="1800" dirty="0">
                <a:latin typeface="Calibri" panose="020F0502020204030204" pitchFamily="34" charset="0"/>
                <a:cs typeface="Calibri" panose="020F0502020204030204" pitchFamily="34" charset="0"/>
              </a:rPr>
              <a:t>uses the penal code’s definition of child abuse </a:t>
            </a:r>
          </a:p>
          <a:p>
            <a:pPr marL="0" indent="0">
              <a:buFont typeface="Arial" panose="020B0604020202020204" pitchFamily="34" charset="0"/>
              <a:buNone/>
            </a:pPr>
            <a:r>
              <a:rPr lang="en-US" altLang="en-US" sz="1800" dirty="0">
                <a:latin typeface="Calibri" panose="020F0502020204030204" pitchFamily="34" charset="0"/>
                <a:cs typeface="Calibri" panose="020F0502020204030204" pitchFamily="34" charset="0"/>
              </a:rPr>
              <a:t>(32A-4-2) to determine if it is abuse or discipline. </a:t>
            </a:r>
          </a:p>
          <a:p>
            <a:pPr>
              <a:buFont typeface="Arial" panose="020B0604020202020204" pitchFamily="34" charset="0"/>
              <a:buNone/>
            </a:pPr>
            <a:endParaRPr lang="en-US" altLang="en-US" sz="1800" b="1" dirty="0">
              <a:cs typeface="Arial" panose="020B0604020202020204" pitchFamily="34" charset="0"/>
            </a:endParaRPr>
          </a:p>
          <a:p>
            <a:pPr marL="0" indent="0" eaLnBrk="1" hangingPunct="1">
              <a:buNone/>
            </a:pPr>
            <a:endParaRPr lang="en-US" altLang="en-US" sz="1200" dirty="0"/>
          </a:p>
          <a:p>
            <a:pPr eaLnBrk="1" hangingPunct="1"/>
            <a:endParaRPr lang="en-US" altLang="en-US" sz="1200" dirty="0"/>
          </a:p>
          <a:p>
            <a:pPr eaLnBrk="1" hangingPunct="1"/>
            <a:endParaRPr lang="en-US" altLang="en-US" sz="1200" dirty="0"/>
          </a:p>
          <a:p>
            <a:pPr eaLnBrk="1" hangingPunct="1"/>
            <a:endParaRPr lang="en-US" altLang="en-US" sz="1200" dirty="0"/>
          </a:p>
          <a:p>
            <a:pPr eaLnBrk="1" hangingPunct="1"/>
            <a:endParaRPr lang="en-US" altLang="en-US" sz="1200" dirty="0"/>
          </a:p>
          <a:p>
            <a:pPr eaLnBrk="1" hangingPunct="1">
              <a:buFont typeface="Arial" panose="020B0604020202020204" pitchFamily="34" charset="0"/>
              <a:buNone/>
            </a:pPr>
            <a:endParaRPr lang="en-US" altLang="en-US" sz="1200" b="1" dirty="0"/>
          </a:p>
        </p:txBody>
      </p:sp>
      <p:sp>
        <p:nvSpPr>
          <p:cNvPr id="2" name="TextBox 1">
            <a:extLst>
              <a:ext uri="{FF2B5EF4-FFF2-40B4-BE49-F238E27FC236}">
                <a16:creationId xmlns:a16="http://schemas.microsoft.com/office/drawing/2014/main" id="{3D810272-6858-2DD8-0A85-4DAEEE467693}"/>
              </a:ext>
            </a:extLst>
          </p:cNvPr>
          <p:cNvSpPr txBox="1"/>
          <p:nvPr/>
        </p:nvSpPr>
        <p:spPr>
          <a:xfrm>
            <a:off x="228600" y="2209800"/>
            <a:ext cx="5257800" cy="4196020"/>
          </a:xfrm>
          <a:prstGeom prst="rect">
            <a:avLst/>
          </a:prstGeom>
          <a:noFill/>
        </p:spPr>
        <p:txBody>
          <a:bodyPr wrap="square" rtlCol="0">
            <a:spAutoFit/>
          </a:bodyPr>
          <a:lstStyle/>
          <a:p>
            <a:pPr>
              <a:lnSpc>
                <a:spcPts val="3400"/>
              </a:lnSpc>
              <a:buFont typeface="Arial" panose="020B0604020202020204" pitchFamily="34" charset="0"/>
              <a:buNone/>
            </a:pPr>
            <a:r>
              <a:rPr lang="en-US" altLang="en-US" sz="4000" b="1" dirty="0">
                <a:cs typeface="Arial" panose="020B0604020202020204" pitchFamily="34" charset="0"/>
              </a:rPr>
              <a:t>Discipline is Probably Excessive if:</a:t>
            </a:r>
          </a:p>
          <a:p>
            <a:endParaRPr lang="en-US" altLang="en-US" sz="1000" dirty="0">
              <a:cs typeface="Arial" panose="020B0604020202020204" pitchFamily="34" charset="0"/>
            </a:endParaRPr>
          </a:p>
          <a:p>
            <a:pPr marL="119063" indent="-119063">
              <a:buFont typeface="Arial" panose="020B0604020202020204" pitchFamily="34" charset="0"/>
              <a:buChar char="•"/>
            </a:pPr>
            <a:r>
              <a:rPr lang="en-US" altLang="en-US" sz="1800" dirty="0">
                <a:cs typeface="Arial" panose="020B0604020202020204" pitchFamily="34" charset="0"/>
              </a:rPr>
              <a:t>Child is physically injured, </a:t>
            </a:r>
          </a:p>
          <a:p>
            <a:pPr marL="119063"/>
            <a:r>
              <a:rPr lang="en-US" altLang="en-US" dirty="0">
                <a:cs typeface="Arial" panose="020B0604020202020204" pitchFamily="34" charset="0"/>
              </a:rPr>
              <a:t>including bruising, broken skin, </a:t>
            </a:r>
          </a:p>
          <a:p>
            <a:pPr marL="119063"/>
            <a:r>
              <a:rPr lang="en-US" altLang="en-US" dirty="0">
                <a:cs typeface="Arial" panose="020B0604020202020204" pitchFamily="34" charset="0"/>
              </a:rPr>
              <a:t>swelling, or in a situation that </a:t>
            </a:r>
          </a:p>
          <a:p>
            <a:pPr marL="119063"/>
            <a:r>
              <a:rPr lang="en-US" altLang="en-US" dirty="0">
                <a:cs typeface="Arial" panose="020B0604020202020204" pitchFamily="34" charset="0"/>
              </a:rPr>
              <a:t>requires medical attention</a:t>
            </a:r>
          </a:p>
          <a:p>
            <a:pPr marL="119063" indent="-119063">
              <a:buFont typeface="Arial" panose="020B0604020202020204" pitchFamily="34" charset="0"/>
              <a:buChar char="•"/>
            </a:pPr>
            <a:endParaRPr lang="en-US" altLang="en-US" sz="1000" dirty="0">
              <a:cs typeface="Arial" panose="020B0604020202020204" pitchFamily="34" charset="0"/>
            </a:endParaRPr>
          </a:p>
          <a:p>
            <a:pPr marL="119063" indent="-119063">
              <a:buFont typeface="Arial" panose="020B0604020202020204" pitchFamily="34" charset="0"/>
              <a:buChar char="•"/>
            </a:pPr>
            <a:r>
              <a:rPr lang="en-US" altLang="en-US" sz="1800" dirty="0">
                <a:cs typeface="Arial" panose="020B0604020202020204" pitchFamily="34" charset="0"/>
              </a:rPr>
              <a:t>The punishment is </a:t>
            </a:r>
          </a:p>
          <a:p>
            <a:pPr marL="119063" indent="-119063"/>
            <a:r>
              <a:rPr lang="en-US" altLang="en-US" sz="1800" dirty="0">
                <a:cs typeface="Arial" panose="020B0604020202020204" pitchFamily="34" charset="0"/>
              </a:rPr>
              <a:t>	meant to instill fear </a:t>
            </a:r>
          </a:p>
          <a:p>
            <a:pPr marL="119063" indent="-119063"/>
            <a:r>
              <a:rPr lang="en-US" altLang="en-US" sz="1800" dirty="0">
                <a:cs typeface="Arial" panose="020B0604020202020204" pitchFamily="34" charset="0"/>
              </a:rPr>
              <a:t>	rather than to </a:t>
            </a:r>
          </a:p>
          <a:p>
            <a:pPr marL="119063" indent="-119063"/>
            <a:r>
              <a:rPr lang="en-US" altLang="en-US" sz="1800" dirty="0">
                <a:cs typeface="Arial" panose="020B0604020202020204" pitchFamily="34" charset="0"/>
              </a:rPr>
              <a:t>	educate the child</a:t>
            </a:r>
          </a:p>
          <a:p>
            <a:pPr marL="119063" indent="-119063">
              <a:buFont typeface="Arial" panose="020B0604020202020204" pitchFamily="34" charset="0"/>
              <a:buChar char="•"/>
            </a:pPr>
            <a:endParaRPr lang="en-US" altLang="en-US" sz="1000" dirty="0">
              <a:cs typeface="Arial" panose="020B0604020202020204" pitchFamily="34" charset="0"/>
            </a:endParaRPr>
          </a:p>
          <a:p>
            <a:pPr marL="119063" indent="-119063">
              <a:buFont typeface="Arial" panose="020B0604020202020204" pitchFamily="34" charset="0"/>
              <a:buChar char="•"/>
            </a:pPr>
            <a:r>
              <a:rPr lang="en-US" altLang="en-US" sz="1800" dirty="0">
                <a:cs typeface="Arial" panose="020B0604020202020204" pitchFamily="34" charset="0"/>
              </a:rPr>
              <a:t>Action is inappropriate </a:t>
            </a:r>
          </a:p>
          <a:p>
            <a:pPr marL="119063" indent="-119063"/>
            <a:r>
              <a:rPr lang="en-US" altLang="en-US" sz="1800" dirty="0">
                <a:cs typeface="Arial" panose="020B0604020202020204" pitchFamily="34" charset="0"/>
              </a:rPr>
              <a:t>	for the child’s age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006" advClick="0">
        <p:fade/>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4" name="Rectangle 1844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A3C3555-6F83-D2A8-0F31-BD145C04EFF0}"/>
              </a:ext>
            </a:extLst>
          </p:cNvPr>
          <p:cNvPicPr>
            <a:picLocks noChangeAspect="1"/>
          </p:cNvPicPr>
          <p:nvPr/>
        </p:nvPicPr>
        <p:blipFill>
          <a:blip r:embed="rId4"/>
          <a:srcRect l="26557" r="16075" b="1"/>
          <a:stretch/>
        </p:blipFill>
        <p:spPr>
          <a:xfrm>
            <a:off x="1891769" y="10"/>
            <a:ext cx="7252231" cy="6857991"/>
          </a:xfrm>
          <a:prstGeom prst="rect">
            <a:avLst/>
          </a:prstGeom>
        </p:spPr>
      </p:pic>
      <p:sp>
        <p:nvSpPr>
          <p:cNvPr id="18445" name="Rectangle 1844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4" name="Title 1">
            <a:extLst>
              <a:ext uri="{FF2B5EF4-FFF2-40B4-BE49-F238E27FC236}">
                <a16:creationId xmlns:a16="http://schemas.microsoft.com/office/drawing/2014/main" id="{B8874A94-B5A7-C797-1664-DC665F84B2D7}"/>
              </a:ext>
            </a:extLst>
          </p:cNvPr>
          <p:cNvSpPr>
            <a:spLocks noGrp="1" noChangeArrowheads="1"/>
          </p:cNvSpPr>
          <p:nvPr>
            <p:ph type="title"/>
          </p:nvPr>
        </p:nvSpPr>
        <p:spPr>
          <a:xfrm>
            <a:off x="304800" y="76199"/>
            <a:ext cx="5791200" cy="1066801"/>
          </a:xfrm>
        </p:spPr>
        <p:txBody>
          <a:bodyPr>
            <a:normAutofit/>
          </a:bodyPr>
          <a:lstStyle/>
          <a:p>
            <a:pPr eaLnBrk="1" hangingPunct="1"/>
            <a:r>
              <a:rPr lang="en-US" altLang="en-US" sz="4000" b="1" dirty="0">
                <a:latin typeface="+mn-lt"/>
                <a:cs typeface="Arial" panose="020B0604020202020204" pitchFamily="34" charset="0"/>
              </a:rPr>
              <a:t>Physical Abuse Examples </a:t>
            </a:r>
          </a:p>
        </p:txBody>
      </p:sp>
      <p:sp>
        <p:nvSpPr>
          <p:cNvPr id="18435" name="Content Placeholder 2">
            <a:extLst>
              <a:ext uri="{FF2B5EF4-FFF2-40B4-BE49-F238E27FC236}">
                <a16:creationId xmlns:a16="http://schemas.microsoft.com/office/drawing/2014/main" id="{7B43436C-3DA8-F56A-C1CE-C8B4414F7AB9}"/>
              </a:ext>
            </a:extLst>
          </p:cNvPr>
          <p:cNvSpPr>
            <a:spLocks noGrp="1" noChangeArrowheads="1"/>
          </p:cNvSpPr>
          <p:nvPr>
            <p:ph idx="1"/>
          </p:nvPr>
        </p:nvSpPr>
        <p:spPr>
          <a:xfrm>
            <a:off x="323850" y="1066800"/>
            <a:ext cx="3943350" cy="5562600"/>
          </a:xfrm>
        </p:spPr>
        <p:txBody>
          <a:bodyPr>
            <a:noAutofit/>
          </a:bodyPr>
          <a:lstStyle/>
          <a:p>
            <a:pPr marL="233363" indent="-174625" eaLnBrk="1" hangingPunct="1">
              <a:buNone/>
            </a:pPr>
            <a:r>
              <a:rPr lang="en-US" altLang="en-US" sz="1600" dirty="0">
                <a:cs typeface="Arial" panose="020B0604020202020204" pitchFamily="34" charset="0"/>
              </a:rPr>
              <a:t>• </a:t>
            </a:r>
            <a:r>
              <a:rPr lang="en-US" altLang="en-US" sz="1800" dirty="0">
                <a:cs typeface="Arial" panose="020B0604020202020204" pitchFamily="34" charset="0"/>
              </a:rPr>
              <a:t>Infliction of injury: bruising, lacerations, welts, burns, fractures or dislocations </a:t>
            </a:r>
          </a:p>
          <a:p>
            <a:pPr marL="233363" indent="-174625" eaLnBrk="1" hangingPunct="1">
              <a:buNone/>
            </a:pPr>
            <a:r>
              <a:rPr lang="en-US" altLang="en-US" sz="1800" dirty="0">
                <a:cs typeface="Arial" panose="020B0604020202020204" pitchFamily="34" charset="0"/>
              </a:rPr>
              <a:t>• Hitting, slapping, biting, shaking or  kicking </a:t>
            </a:r>
          </a:p>
          <a:p>
            <a:pPr marL="174625" indent="-115888" eaLnBrk="1" hangingPunct="1">
              <a:buNone/>
            </a:pPr>
            <a:r>
              <a:rPr lang="en-US" altLang="en-US" sz="1800" dirty="0">
                <a:cs typeface="Arial" panose="020B0604020202020204" pitchFamily="34" charset="0"/>
              </a:rPr>
              <a:t>• Pulling arms, hair or ears </a:t>
            </a:r>
          </a:p>
          <a:p>
            <a:pPr marL="233363" indent="-174625" eaLnBrk="1" hangingPunct="1">
              <a:buNone/>
            </a:pPr>
            <a:r>
              <a:rPr lang="en-US" altLang="en-US" sz="1800" dirty="0">
                <a:cs typeface="Arial" panose="020B0604020202020204" pitchFamily="34" charset="0"/>
              </a:rPr>
              <a:t>• Bending back fingers or bending an arm up  behind the back </a:t>
            </a:r>
          </a:p>
          <a:p>
            <a:pPr marL="233363" indent="-174625" eaLnBrk="1" hangingPunct="1">
              <a:buNone/>
            </a:pPr>
            <a:r>
              <a:rPr lang="en-US" altLang="en-US" sz="1800" dirty="0">
                <a:cs typeface="Arial" panose="020B0604020202020204" pitchFamily="34" charset="0"/>
              </a:rPr>
              <a:t>• Placing hot substances or non-food items in the mouth for swearing </a:t>
            </a:r>
          </a:p>
          <a:p>
            <a:pPr marL="233363" indent="-174625" eaLnBrk="1" hangingPunct="1">
              <a:buNone/>
            </a:pPr>
            <a:r>
              <a:rPr lang="en-US" altLang="en-US" sz="1800" dirty="0">
                <a:cs typeface="Arial" panose="020B0604020202020204" pitchFamily="34" charset="0"/>
              </a:rPr>
              <a:t>• Physically restraining without approved reason or doing so without training/certification </a:t>
            </a:r>
          </a:p>
          <a:p>
            <a:pPr marL="233363" indent="-174625" eaLnBrk="1" hangingPunct="1">
              <a:buNone/>
            </a:pPr>
            <a:r>
              <a:rPr lang="en-US" altLang="en-US" sz="1800" dirty="0">
                <a:cs typeface="Arial" panose="020B0604020202020204" pitchFamily="34" charset="0"/>
              </a:rPr>
              <a:t>• Use of medication as a chemical restraint or sedative</a:t>
            </a:r>
          </a:p>
          <a:p>
            <a:pPr marL="233363" indent="-174625" eaLnBrk="1" hangingPunct="1">
              <a:buNone/>
            </a:pPr>
            <a:r>
              <a:rPr lang="en-US" altLang="en-US" sz="1800" dirty="0">
                <a:cs typeface="Arial" panose="020B0604020202020204" pitchFamily="34" charset="0"/>
              </a:rPr>
              <a:t>• Depriving a person of services such as medical, therapeutic, or behavioral services that they need to remain healthy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992" advClick="0">
        <p:fade/>
      </p:transition>
    </mc:Choice>
    <mc:Fallback xmlns="">
      <p:transition spd="slow" advClick="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B7001-1390-E3D2-D83D-764DC358E75D}"/>
            </a:ext>
          </a:extLst>
        </p:cNvPr>
        <p:cNvGrpSpPr/>
        <p:nvPr/>
      </p:nvGrpSpPr>
      <p:grpSpPr>
        <a:xfrm>
          <a:off x="0" y="0"/>
          <a:ext cx="0" cy="0"/>
          <a:chOff x="0" y="0"/>
          <a:chExt cx="0" cy="0"/>
        </a:xfrm>
      </p:grpSpPr>
      <p:sp useBgFill="1">
        <p:nvSpPr>
          <p:cNvPr id="36886" name="Rectangle 36885">
            <a:extLst>
              <a:ext uri="{FF2B5EF4-FFF2-40B4-BE49-F238E27FC236}">
                <a16:creationId xmlns:a16="http://schemas.microsoft.com/office/drawing/2014/main" id="{EAD0556C-85E5-A9AB-BB2E-D9146595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78" name="Title 1">
            <a:extLst>
              <a:ext uri="{FF2B5EF4-FFF2-40B4-BE49-F238E27FC236}">
                <a16:creationId xmlns:a16="http://schemas.microsoft.com/office/drawing/2014/main" id="{D422AEB5-71BC-93A3-C5FD-529E7A99928A}"/>
              </a:ext>
            </a:extLst>
          </p:cNvPr>
          <p:cNvSpPr>
            <a:spLocks noGrp="1" noChangeArrowheads="1"/>
          </p:cNvSpPr>
          <p:nvPr>
            <p:ph type="title"/>
          </p:nvPr>
        </p:nvSpPr>
        <p:spPr>
          <a:xfrm>
            <a:off x="381002" y="533400"/>
            <a:ext cx="8277968" cy="855295"/>
          </a:xfrm>
        </p:spPr>
        <p:txBody>
          <a:bodyPr anchor="b">
            <a:normAutofit/>
          </a:bodyPr>
          <a:lstStyle/>
          <a:p>
            <a:pPr>
              <a:spcBef>
                <a:spcPts val="751"/>
              </a:spcBef>
              <a:defRPr/>
            </a:pPr>
            <a:r>
              <a:rPr lang="en-US" sz="4000" b="1" dirty="0">
                <a:latin typeface="+mn-lt"/>
                <a:ea typeface="+mn-ea"/>
                <a:cs typeface="Arial" panose="020B0604020202020204" pitchFamily="34" charset="0"/>
              </a:rPr>
              <a:t>Indicators of Physical Abuse: Bruising</a:t>
            </a:r>
            <a:endParaRPr lang="en-US" altLang="en-US" sz="4000" dirty="0">
              <a:latin typeface="+mn-lt"/>
            </a:endParaRPr>
          </a:p>
        </p:txBody>
      </p:sp>
      <p:sp>
        <p:nvSpPr>
          <p:cNvPr id="36888" name="sketchy line">
            <a:extLst>
              <a:ext uri="{FF2B5EF4-FFF2-40B4-BE49-F238E27FC236}">
                <a16:creationId xmlns:a16="http://schemas.microsoft.com/office/drawing/2014/main" id="{E0F9D7BC-DB56-7CE7-3057-3F1388C105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95" name="Content Placeholder 2">
            <a:extLst>
              <a:ext uri="{FF2B5EF4-FFF2-40B4-BE49-F238E27FC236}">
                <a16:creationId xmlns:a16="http://schemas.microsoft.com/office/drawing/2014/main" id="{D9432F62-774D-3BD6-1C21-5871BD77C26D}"/>
              </a:ext>
            </a:extLst>
          </p:cNvPr>
          <p:cNvSpPr>
            <a:spLocks noGrp="1"/>
          </p:cNvSpPr>
          <p:nvPr>
            <p:ph idx="1"/>
          </p:nvPr>
        </p:nvSpPr>
        <p:spPr>
          <a:xfrm>
            <a:off x="533400" y="2368693"/>
            <a:ext cx="4953000" cy="4336907"/>
          </a:xfrm>
        </p:spPr>
        <p:txBody>
          <a:bodyPr rtlCol="0" anchor="t">
            <a:normAutofit/>
          </a:bodyPr>
          <a:lstStyle/>
          <a:p>
            <a:pPr marL="174625" lvl="1" indent="-174625">
              <a:defRPr/>
            </a:pPr>
            <a:r>
              <a:rPr lang="en-US" sz="2000" dirty="0">
                <a:cs typeface="Arial" panose="020B0604020202020204" pitchFamily="34" charset="0"/>
              </a:rPr>
              <a:t>In an area of the body that are not normally vulnerable, for example, behind the ears</a:t>
            </a:r>
          </a:p>
          <a:p>
            <a:pPr marL="174625" lvl="1" indent="-174625">
              <a:defRPr/>
            </a:pPr>
            <a:endParaRPr lang="en-US" sz="2000" dirty="0">
              <a:cs typeface="Arial" panose="020B0604020202020204" pitchFamily="34" charset="0"/>
            </a:endParaRPr>
          </a:p>
          <a:p>
            <a:pPr marL="174625" lvl="1" indent="-174625">
              <a:defRPr/>
            </a:pPr>
            <a:r>
              <a:rPr lang="en-US" sz="2000" dirty="0">
                <a:cs typeface="Arial" panose="020B0604020202020204" pitchFamily="34" charset="0"/>
              </a:rPr>
              <a:t>Frequent bruises around the head, face, abdomen or midway between the wrist and elbow</a:t>
            </a:r>
          </a:p>
          <a:p>
            <a:pPr marL="174625" lvl="1" indent="-174625">
              <a:defRPr/>
            </a:pPr>
            <a:endParaRPr lang="en-US" sz="2000" dirty="0">
              <a:cs typeface="Arial" panose="020B0604020202020204" pitchFamily="34" charset="0"/>
            </a:endParaRPr>
          </a:p>
          <a:p>
            <a:pPr marL="174625" lvl="1" indent="-174625">
              <a:defRPr/>
            </a:pPr>
            <a:r>
              <a:rPr lang="en-US" sz="2000" dirty="0">
                <a:cs typeface="Arial" panose="020B0604020202020204" pitchFamily="34" charset="0"/>
              </a:rPr>
              <a:t>Bruises in specific shapes, such as hand or fingerprints, hangar marks, or belt buckles</a:t>
            </a:r>
          </a:p>
          <a:p>
            <a:pPr marL="174625" lvl="1" indent="-174625">
              <a:defRPr/>
            </a:pPr>
            <a:endParaRPr lang="en-US" sz="2000" dirty="0">
              <a:cs typeface="Arial" panose="020B0604020202020204" pitchFamily="34" charset="0"/>
            </a:endParaRPr>
          </a:p>
          <a:p>
            <a:pPr marL="174625" lvl="1" indent="-174625">
              <a:defRPr/>
            </a:pPr>
            <a:r>
              <a:rPr lang="en-US" sz="2000" dirty="0">
                <a:cs typeface="Arial" panose="020B0604020202020204" pitchFamily="34" charset="0"/>
              </a:rPr>
              <a:t>Bruises on multiple parts of the body (may indicate blows from different directions)</a:t>
            </a:r>
          </a:p>
          <a:p>
            <a:pPr marL="174625" lvl="1" indent="-174625">
              <a:defRPr/>
            </a:pPr>
            <a:endParaRPr lang="en-US" dirty="0">
              <a:cs typeface="Arial" panose="020B0604020202020204" pitchFamily="34" charset="0"/>
            </a:endParaRPr>
          </a:p>
          <a:p>
            <a:pPr marL="342891" lvl="1" indent="0">
              <a:buNone/>
              <a:defRPr/>
            </a:pPr>
            <a:endParaRPr lang="en-US" sz="1000" dirty="0">
              <a:latin typeface="Arial" panose="020B0604020202020204" pitchFamily="34" charset="0"/>
              <a:cs typeface="Arial" panose="020B0604020202020204" pitchFamily="34" charset="0"/>
            </a:endParaRPr>
          </a:p>
          <a:p>
            <a:pPr marL="0" indent="0" eaLnBrk="1" fontAlgn="auto" hangingPunct="1">
              <a:spcAft>
                <a:spcPts val="0"/>
              </a:spcAft>
              <a:buNone/>
              <a:defRPr/>
            </a:pPr>
            <a:endParaRPr lang="en-US" altLang="en-US" sz="1000" dirty="0"/>
          </a:p>
        </p:txBody>
      </p:sp>
      <p:pic>
        <p:nvPicPr>
          <p:cNvPr id="3" name="Picture 2" descr="Close-up of a person's skin&#10;&#10;AI-generated content may be incorrect.">
            <a:extLst>
              <a:ext uri="{FF2B5EF4-FFF2-40B4-BE49-F238E27FC236}">
                <a16:creationId xmlns:a16="http://schemas.microsoft.com/office/drawing/2014/main" id="{DB4A8059-90B7-F3C2-BD74-713B891BEF7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092" r="30792"/>
          <a:stretch/>
        </p:blipFill>
        <p:spPr>
          <a:xfrm>
            <a:off x="6172200" y="2438400"/>
            <a:ext cx="2135476" cy="2959608"/>
          </a:xfrm>
          <a:prstGeom prst="rect">
            <a:avLst/>
          </a:prstGeom>
        </p:spPr>
      </p:pic>
    </p:spTree>
    <p:custDataLst>
      <p:tags r:id="rId1"/>
    </p:custDataLst>
    <p:extLst>
      <p:ext uri="{BB962C8B-B14F-4D97-AF65-F5344CB8AC3E}">
        <p14:creationId xmlns:p14="http://schemas.microsoft.com/office/powerpoint/2010/main" val="1917218012"/>
      </p:ext>
    </p:extLst>
  </p:cSld>
  <p:clrMapOvr>
    <a:masterClrMapping/>
  </p:clrMapOvr>
  <mc:AlternateContent xmlns:mc="http://schemas.openxmlformats.org/markup-compatibility/2006" xmlns:p14="http://schemas.microsoft.com/office/powerpoint/2010/main">
    <mc:Choice Requires="p14">
      <p:transition spd="slow" p14:dur="1275" advClick="0">
        <p:fade/>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43" name="Rectangle 77842">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609600" y="289560"/>
            <a:ext cx="2414777" cy="1463040"/>
          </a:xfrm>
        </p:spPr>
        <p:txBody>
          <a:bodyPr anchor="ctr">
            <a:normAutofit/>
          </a:bodyPr>
          <a:lstStyle/>
          <a:p>
            <a:pPr eaLnBrk="1" hangingPunct="1"/>
            <a:r>
              <a:rPr lang="en-US" altLang="en-US" sz="4000" b="1" dirty="0">
                <a:latin typeface="+mn-lt"/>
                <a:cs typeface="Arial" panose="020B0604020202020204" pitchFamily="34" charset="0"/>
              </a:rPr>
              <a:t>Bruising</a:t>
            </a:r>
          </a:p>
        </p:txBody>
      </p:sp>
      <p:sp>
        <p:nvSpPr>
          <p:cNvPr id="77845"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3"/>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3490722" y="685800"/>
            <a:ext cx="5170932" cy="1280160"/>
          </a:xfrm>
        </p:spPr>
        <p:txBody>
          <a:bodyPr anchor="ctr">
            <a:normAutofit/>
          </a:bodyPr>
          <a:lstStyle/>
          <a:p>
            <a:pPr marL="0" indent="0" eaLnBrk="1" hangingPunct="1">
              <a:buNone/>
            </a:pPr>
            <a:r>
              <a:rPr lang="en-US" altLang="en-US" sz="2400" dirty="0">
                <a:cs typeface="Arial" panose="020B0604020202020204" pitchFamily="34" charset="0"/>
              </a:rPr>
              <a:t>Is the single most important indicator of physical abuse in children.</a:t>
            </a:r>
          </a:p>
          <a:p>
            <a:pPr eaLnBrk="1" hangingPunct="1"/>
            <a:endParaRPr lang="en-US" altLang="en-US" sz="1900" dirty="0"/>
          </a:p>
        </p:txBody>
      </p:sp>
      <p:sp>
        <p:nvSpPr>
          <p:cNvPr id="2" name="Rectangle 1">
            <a:extLst>
              <a:ext uri="{FF2B5EF4-FFF2-40B4-BE49-F238E27FC236}">
                <a16:creationId xmlns:a16="http://schemas.microsoft.com/office/drawing/2014/main" id="{BC121C61-8B4F-4E4A-53D0-D3BEF71E74B6}"/>
              </a:ext>
            </a:extLst>
          </p:cNvPr>
          <p:cNvSpPr>
            <a:spLocks noChangeArrowheads="1"/>
          </p:cNvSpPr>
          <p:nvPr/>
        </p:nvSpPr>
        <p:spPr bwMode="auto">
          <a:xfrm>
            <a:off x="304800" y="6007865"/>
            <a:ext cx="806348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UW Video. (2018, September 13).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When Bruising in Children is Indicative of Abuse</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https://www.youtube.com/watch?v=V03ABmJOc8I</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D7B69729-FB31-53F8-F3D0-BDB5F1E42734}"/>
              </a:ext>
            </a:extLst>
          </p:cNvPr>
          <p:cNvPicPr>
            <a:picLocks noChangeAspect="1"/>
          </p:cNvPicPr>
          <p:nvPr/>
        </p:nvPicPr>
        <p:blipFill>
          <a:blip r:embed="rId5"/>
          <a:stretch>
            <a:fillRect/>
          </a:stretch>
        </p:blipFill>
        <p:spPr>
          <a:xfrm>
            <a:off x="712897" y="1551058"/>
            <a:ext cx="7718205" cy="4316342"/>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306" advClick="0" advTm="7767">
        <p:fade/>
      </p:transition>
    </mc:Choice>
    <mc:Fallback xmlns="">
      <p:transition spd="slow" advClick="0" advTm="7767">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43" name="Rectangle 77842">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609600" y="289560"/>
            <a:ext cx="2414777" cy="1463040"/>
          </a:xfrm>
        </p:spPr>
        <p:txBody>
          <a:bodyPr anchor="ctr">
            <a:normAutofit/>
          </a:bodyPr>
          <a:lstStyle/>
          <a:p>
            <a:pPr eaLnBrk="1" hangingPunct="1"/>
            <a:r>
              <a:rPr lang="en-US" altLang="en-US" sz="4000" b="1" dirty="0">
                <a:latin typeface="+mn-lt"/>
                <a:cs typeface="Arial" panose="020B0604020202020204" pitchFamily="34" charset="0"/>
              </a:rPr>
              <a:t>Bruising</a:t>
            </a:r>
          </a:p>
        </p:txBody>
      </p:sp>
      <p:sp>
        <p:nvSpPr>
          <p:cNvPr id="77845"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3"/>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3490722" y="685800"/>
            <a:ext cx="5170932" cy="1280160"/>
          </a:xfrm>
        </p:spPr>
        <p:txBody>
          <a:bodyPr anchor="ctr">
            <a:normAutofit/>
          </a:bodyPr>
          <a:lstStyle/>
          <a:p>
            <a:pPr marL="0" indent="0" eaLnBrk="1" hangingPunct="1">
              <a:buNone/>
            </a:pPr>
            <a:r>
              <a:rPr lang="en-US" altLang="en-US" sz="2400" dirty="0">
                <a:cs typeface="Arial" panose="020B0604020202020204" pitchFamily="34" charset="0"/>
              </a:rPr>
              <a:t>Is the single most important indicator of physical abuse in children.</a:t>
            </a:r>
          </a:p>
          <a:p>
            <a:pPr eaLnBrk="1" hangingPunct="1"/>
            <a:endParaRPr lang="en-US" altLang="en-US" sz="1900" dirty="0"/>
          </a:p>
        </p:txBody>
      </p:sp>
      <p:sp>
        <p:nvSpPr>
          <p:cNvPr id="2" name="Rectangle 1">
            <a:extLst>
              <a:ext uri="{FF2B5EF4-FFF2-40B4-BE49-F238E27FC236}">
                <a16:creationId xmlns:a16="http://schemas.microsoft.com/office/drawing/2014/main" id="{BC121C61-8B4F-4E4A-53D0-D3BEF71E74B6}"/>
              </a:ext>
            </a:extLst>
          </p:cNvPr>
          <p:cNvSpPr>
            <a:spLocks noChangeArrowheads="1"/>
          </p:cNvSpPr>
          <p:nvPr/>
        </p:nvSpPr>
        <p:spPr bwMode="auto">
          <a:xfrm>
            <a:off x="304800" y="6007865"/>
            <a:ext cx="806348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UW Video. (2018, September 13).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When Bruising in Children is Indicative of Abuse</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https://www.youtube.com/watch?v=V03ABmJOc8I</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Bruising">
            <a:hlinkClick r:id="" action="ppaction://media"/>
            <a:extLst>
              <a:ext uri="{FF2B5EF4-FFF2-40B4-BE49-F238E27FC236}">
                <a16:creationId xmlns:a16="http://schemas.microsoft.com/office/drawing/2014/main" id="{815FB403-EEA1-CCB1-D514-9233173BB35D}"/>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762000" y="1524000"/>
            <a:ext cx="7704142" cy="4425180"/>
          </a:xfrm>
          <a:prstGeom prst="rect">
            <a:avLst/>
          </a:prstGeom>
        </p:spPr>
      </p:pic>
    </p:spTree>
    <p:custDataLst>
      <p:tags r:id="rId1"/>
    </p:custDataLst>
    <p:extLst>
      <p:ext uri="{BB962C8B-B14F-4D97-AF65-F5344CB8AC3E}">
        <p14:creationId xmlns:p14="http://schemas.microsoft.com/office/powerpoint/2010/main" val="357676435"/>
      </p:ext>
    </p:extLst>
  </p:cSld>
  <p:clrMapOvr>
    <a:masterClrMapping/>
  </p:clrMapOvr>
  <mc:AlternateContent xmlns:mc="http://schemas.openxmlformats.org/markup-compatibility/2006" xmlns:p14="http://schemas.microsoft.com/office/powerpoint/2010/main">
    <mc:Choice Requires="p14">
      <p:transition spd="slow" p14:dur="1306" advClick="0">
        <p:fad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7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AC5894-2CFA-BFDC-600E-A48B03FAC272}"/>
            </a:ext>
          </a:extLst>
        </p:cNvPr>
        <p:cNvGrpSpPr/>
        <p:nvPr/>
      </p:nvGrpSpPr>
      <p:grpSpPr>
        <a:xfrm>
          <a:off x="0" y="0"/>
          <a:ext cx="0" cy="0"/>
          <a:chOff x="0" y="0"/>
          <a:chExt cx="0" cy="0"/>
        </a:xfrm>
      </p:grpSpPr>
      <p:sp useBgFill="1">
        <p:nvSpPr>
          <p:cNvPr id="20488" name="Rectangle 20487">
            <a:extLst>
              <a:ext uri="{FF2B5EF4-FFF2-40B4-BE49-F238E27FC236}">
                <a16:creationId xmlns:a16="http://schemas.microsoft.com/office/drawing/2014/main" id="{BF2D2020-C0BA-B366-F951-E527102D1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0" name="Freeform: Shape 20489">
            <a:extLst>
              <a:ext uri="{FF2B5EF4-FFF2-40B4-BE49-F238E27FC236}">
                <a16:creationId xmlns:a16="http://schemas.microsoft.com/office/drawing/2014/main" id="{8886E20E-F7BB-2CF0-3819-7AE2A7CC8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B302D998-BD3C-C689-82F9-9A5B1A17EC8B}"/>
              </a:ext>
            </a:extLst>
          </p:cNvPr>
          <p:cNvSpPr>
            <a:spLocks noGrp="1" noChangeArrowheads="1"/>
          </p:cNvSpPr>
          <p:nvPr>
            <p:ph type="title"/>
          </p:nvPr>
        </p:nvSpPr>
        <p:spPr>
          <a:xfrm>
            <a:off x="304800" y="1153573"/>
            <a:ext cx="2743199" cy="4461163"/>
          </a:xfrm>
        </p:spPr>
        <p:txBody>
          <a:bodyPr>
            <a:normAutofit/>
          </a:bodyPr>
          <a:lstStyle/>
          <a:p>
            <a:pPr eaLnBrk="1" hangingPunct="1"/>
            <a:r>
              <a:rPr lang="en-US" altLang="en-US" sz="4000" b="1" dirty="0">
                <a:solidFill>
                  <a:srgbClr val="FFFFFF"/>
                </a:solidFill>
                <a:latin typeface="+mn-lt"/>
                <a:cs typeface="Arial" panose="020B0604020202020204" pitchFamily="34" charset="0"/>
              </a:rPr>
              <a:t>Suspicious Bruising – Look for:</a:t>
            </a:r>
            <a:endParaRPr lang="en-US" altLang="en-US" sz="4000" dirty="0">
              <a:solidFill>
                <a:srgbClr val="FFFFFF"/>
              </a:solidFill>
              <a:latin typeface="+mn-lt"/>
            </a:endParaRPr>
          </a:p>
        </p:txBody>
      </p:sp>
      <p:sp>
        <p:nvSpPr>
          <p:cNvPr id="20492" name="Arc 20491">
            <a:extLst>
              <a:ext uri="{FF2B5EF4-FFF2-40B4-BE49-F238E27FC236}">
                <a16:creationId xmlns:a16="http://schemas.microsoft.com/office/drawing/2014/main" id="{9D13AF81-3E76-E7E2-3D47-38FC0DEE0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483" name="Content Placeholder 2">
            <a:extLst>
              <a:ext uri="{FF2B5EF4-FFF2-40B4-BE49-F238E27FC236}">
                <a16:creationId xmlns:a16="http://schemas.microsoft.com/office/drawing/2014/main" id="{0827E800-E1DB-C7BE-3E76-A4832F22691C}"/>
              </a:ext>
            </a:extLst>
          </p:cNvPr>
          <p:cNvSpPr>
            <a:spLocks noGrp="1" noChangeArrowheads="1"/>
          </p:cNvSpPr>
          <p:nvPr>
            <p:ph idx="1"/>
          </p:nvPr>
        </p:nvSpPr>
        <p:spPr>
          <a:xfrm>
            <a:off x="3335482" y="591345"/>
            <a:ext cx="5179868" cy="5585619"/>
          </a:xfrm>
        </p:spPr>
        <p:txBody>
          <a:bodyPr anchor="ctr">
            <a:normAutofit/>
          </a:bodyPr>
          <a:lstStyle/>
          <a:p>
            <a:pPr eaLnBrk="1" hangingPunct="1"/>
            <a:r>
              <a:rPr lang="en-US" sz="1800" b="1"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Primary target zone</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 70% of injuries will be located on the posterior, shoulders to back of legs. Children are less able to defend themselves from attack and bruises are less noticeable </a:t>
            </a:r>
            <a:r>
              <a:rPr lang="en-US" sz="1800" kern="100" dirty="0">
                <a:solidFill>
                  <a:srgbClr val="181717"/>
                </a:solidFill>
                <a:uFill>
                  <a:solidFill>
                    <a:srgbClr val="000000"/>
                  </a:solidFill>
                </a:uFill>
                <a:ea typeface="Arial" panose="020B0604020202020204" pitchFamily="34" charset="0"/>
                <a:cs typeface="Arial" panose="020B0604020202020204" pitchFamily="34" charset="0"/>
              </a:rPr>
              <a:t>due to clothing</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 </a:t>
            </a:r>
          </a:p>
          <a:p>
            <a:pPr eaLnBrk="1" hangingPunct="1"/>
            <a:r>
              <a:rPr lang="en-US" sz="1800" b="1"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Configuration:</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 bruises in specific pattern that might resemble the instrument used, e.g. imprint of hand, belt buckle, wire, coat hanger, or extension cord </a:t>
            </a:r>
          </a:p>
          <a:p>
            <a:pPr eaLnBrk="1" hangingPunct="1"/>
            <a:r>
              <a:rPr lang="en-US" sz="1800" b="1"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Cluster bruises: </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indicates repeated contact with a hand or object</a:t>
            </a:r>
          </a:p>
          <a:p>
            <a:pPr eaLnBrk="1" hangingPunct="1"/>
            <a:r>
              <a:rPr lang="en-US" sz="1800" b="1" dirty="0">
                <a:solidFill>
                  <a:srgbClr val="181717"/>
                </a:solidFill>
                <a:effectLst/>
                <a:ea typeface="Calibri" panose="020F0502020204030204" pitchFamily="34" charset="0"/>
                <a:cs typeface="Arial" panose="020B0604020202020204" pitchFamily="34" charset="0"/>
              </a:rPr>
              <a:t>Age dating bruises</a:t>
            </a:r>
            <a:r>
              <a:rPr lang="en-US" sz="1800" dirty="0">
                <a:solidFill>
                  <a:srgbClr val="181717"/>
                </a:solidFill>
                <a:effectLst/>
                <a:ea typeface="Calibri" panose="020F0502020204030204" pitchFamily="34" charset="0"/>
                <a:cs typeface="Arial" panose="020B0604020202020204" pitchFamily="34" charset="0"/>
              </a:rPr>
              <a:t>: bruises in various stages of healing, as indicated by differing shades of skin discoloration. Such bruises may indicate injuries occurring at different times, which might be consistent with a pattern of abuse</a:t>
            </a:r>
          </a:p>
          <a:p>
            <a:pPr eaLnBrk="1" hangingPunct="1"/>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Bruises which are found on </a:t>
            </a:r>
            <a:r>
              <a:rPr lang="en-US" sz="1800" b="1"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more than one side </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of the body </a:t>
            </a:r>
          </a:p>
          <a:p>
            <a:pPr eaLnBrk="1" hangingPunct="1"/>
            <a:r>
              <a:rPr lang="en-US" sz="1800" b="1"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Angle of attack:</a:t>
            </a:r>
            <a:r>
              <a:rPr lang="en-US" sz="1800" u="none" strike="noStrike" kern="100" dirty="0">
                <a:solidFill>
                  <a:srgbClr val="181717"/>
                </a:solidFill>
                <a:effectLst/>
                <a:uFill>
                  <a:solidFill>
                    <a:srgbClr val="000000"/>
                  </a:solidFill>
                </a:uFill>
                <a:ea typeface="Arial" panose="020B0604020202020204" pitchFamily="34" charset="0"/>
                <a:cs typeface="Arial" panose="020B0604020202020204" pitchFamily="34" charset="0"/>
              </a:rPr>
              <a:t> will tell you how the victim was positioned in relation to the perpetrator</a:t>
            </a:r>
          </a:p>
          <a:p>
            <a:pPr eaLnBrk="1" hangingPunct="1"/>
            <a:endParaRPr lang="en-US" altLang="en-US" dirty="0"/>
          </a:p>
        </p:txBody>
      </p:sp>
    </p:spTree>
    <p:custDataLst>
      <p:tags r:id="rId1"/>
    </p:custDataLst>
    <p:extLst>
      <p:ext uri="{BB962C8B-B14F-4D97-AF65-F5344CB8AC3E}">
        <p14:creationId xmlns:p14="http://schemas.microsoft.com/office/powerpoint/2010/main" val="1421957321"/>
      </p:ext>
    </p:extLst>
  </p:cSld>
  <p:clrMapOvr>
    <a:masterClrMapping/>
  </p:clrMapOvr>
  <mc:AlternateContent xmlns:mc="http://schemas.openxmlformats.org/markup-compatibility/2006" xmlns:p14="http://schemas.microsoft.com/office/powerpoint/2010/main">
    <mc:Choice Requires="p14">
      <p:transition spd="slow" p14:dur="2100" advClick="0">
        <p:fade/>
      </p:transition>
    </mc:Choice>
    <mc:Fallback xmlns="">
      <p:transition spd="slow"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8" name="Rectangle 2048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0" name="Freeform: Shape 2048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5FD27BA3-9544-51F3-3778-B9375022811D}"/>
              </a:ext>
            </a:extLst>
          </p:cNvPr>
          <p:cNvSpPr>
            <a:spLocks noGrp="1" noChangeArrowheads="1"/>
          </p:cNvSpPr>
          <p:nvPr>
            <p:ph type="title"/>
          </p:nvPr>
        </p:nvSpPr>
        <p:spPr>
          <a:xfrm>
            <a:off x="193160" y="-152400"/>
            <a:ext cx="2550040" cy="6705600"/>
          </a:xfrm>
        </p:spPr>
        <p:txBody>
          <a:bodyPr>
            <a:normAutofit/>
          </a:bodyPr>
          <a:lstStyle/>
          <a:p>
            <a:pPr eaLnBrk="1" hangingPunct="1"/>
            <a:r>
              <a:rPr lang="en-US" altLang="en-US" sz="4000" b="1" dirty="0">
                <a:solidFill>
                  <a:srgbClr val="FFFFFF"/>
                </a:solidFill>
                <a:latin typeface="+mn-lt"/>
                <a:cs typeface="Arial" panose="020B0604020202020204" pitchFamily="34" charset="0"/>
              </a:rPr>
              <a:t>It Looks </a:t>
            </a:r>
            <a:br>
              <a:rPr lang="en-US" altLang="en-US" sz="4000" b="1" dirty="0">
                <a:solidFill>
                  <a:srgbClr val="FFFFFF"/>
                </a:solidFill>
                <a:latin typeface="+mn-lt"/>
                <a:cs typeface="Arial" panose="020B0604020202020204" pitchFamily="34" charset="0"/>
              </a:rPr>
            </a:br>
            <a:r>
              <a:rPr lang="en-US" altLang="en-US" sz="4000" b="1" dirty="0">
                <a:solidFill>
                  <a:srgbClr val="FFFFFF"/>
                </a:solidFill>
                <a:latin typeface="+mn-lt"/>
                <a:cs typeface="Arial" panose="020B0604020202020204" pitchFamily="34" charset="0"/>
              </a:rPr>
              <a:t>Like a Bruise, </a:t>
            </a:r>
            <a:br>
              <a:rPr lang="en-US" altLang="en-US" sz="4000" b="1" dirty="0">
                <a:solidFill>
                  <a:srgbClr val="FFFFFF"/>
                </a:solidFill>
                <a:latin typeface="+mn-lt"/>
                <a:cs typeface="Arial" panose="020B0604020202020204" pitchFamily="34" charset="0"/>
              </a:rPr>
            </a:br>
            <a:r>
              <a:rPr lang="en-US" altLang="en-US" sz="4000" b="1" dirty="0">
                <a:solidFill>
                  <a:srgbClr val="FFFFFF"/>
                </a:solidFill>
                <a:latin typeface="+mn-lt"/>
                <a:cs typeface="Arial" panose="020B0604020202020204" pitchFamily="34" charset="0"/>
              </a:rPr>
              <a:t>but is it? </a:t>
            </a:r>
            <a:br>
              <a:rPr lang="en-US" altLang="en-US" sz="3600" b="1" dirty="0">
                <a:solidFill>
                  <a:srgbClr val="FFFFFF"/>
                </a:solidFill>
                <a:latin typeface="Arial" panose="020B0604020202020204" pitchFamily="34" charset="0"/>
                <a:cs typeface="Arial" panose="020B0604020202020204" pitchFamily="34" charset="0"/>
              </a:rPr>
            </a:br>
            <a:br>
              <a:rPr lang="en-US" altLang="en-US" sz="2000" dirty="0">
                <a:latin typeface="+mn-lt"/>
                <a:cs typeface="Arial" panose="020B0604020202020204" pitchFamily="34" charset="0"/>
              </a:rPr>
            </a:br>
            <a:r>
              <a:rPr lang="en-US" altLang="en-US" sz="2000" dirty="0">
                <a:latin typeface="+mn-lt"/>
                <a:cs typeface="Arial" panose="020B0604020202020204" pitchFamily="34" charset="0"/>
              </a:rPr>
              <a:t>N</a:t>
            </a:r>
            <a:r>
              <a:rPr kumimoji="0" lang="en-US" sz="2000" b="0" i="0" u="none" strike="noStrike" kern="100" cap="none" spc="0" normalizeH="0" baseline="0" noProof="0" dirty="0" err="1">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ormal</a:t>
            </a: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 childhood bruises will occur over bony prominences. Facial scratches, knee and shin bruises, and forehead bruises are normal in children during the elementary years and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will appear as small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flat circular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bruises.</a:t>
            </a:r>
            <a:endParaRPr lang="en-US" altLang="en-US" sz="2000" dirty="0">
              <a:solidFill>
                <a:srgbClr val="FFFFFF"/>
              </a:solidFill>
              <a:latin typeface="+mn-lt"/>
              <a:cs typeface="Arial" panose="020B0604020202020204" pitchFamily="34" charset="0"/>
            </a:endParaRPr>
          </a:p>
        </p:txBody>
      </p:sp>
      <p:sp>
        <p:nvSpPr>
          <p:cNvPr id="20492" name="Arc 2049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483" name="Content Placeholder 2">
            <a:extLst>
              <a:ext uri="{FF2B5EF4-FFF2-40B4-BE49-F238E27FC236}">
                <a16:creationId xmlns:a16="http://schemas.microsoft.com/office/drawing/2014/main" id="{094195B7-01B2-9FD3-0389-BB5D4E113DC7}"/>
              </a:ext>
            </a:extLst>
          </p:cNvPr>
          <p:cNvSpPr>
            <a:spLocks noGrp="1" noChangeArrowheads="1"/>
          </p:cNvSpPr>
          <p:nvPr>
            <p:ph idx="1"/>
          </p:nvPr>
        </p:nvSpPr>
        <p:spPr>
          <a:xfrm>
            <a:off x="2743200" y="990600"/>
            <a:ext cx="5772150" cy="3276600"/>
          </a:xfrm>
        </p:spPr>
        <p:txBody>
          <a:bodyPr anchor="ctr">
            <a:normAutofit/>
          </a:bodyPr>
          <a:lstStyle/>
          <a:p>
            <a:pPr eaLnBrk="1" hangingPunct="1"/>
            <a:r>
              <a:rPr lang="en-US" altLang="en-US" sz="2400" b="1" dirty="0">
                <a:solidFill>
                  <a:srgbClr val="FF0000"/>
                </a:solidFill>
                <a:cs typeface="Arial" panose="020B0604020202020204" pitchFamily="34" charset="0"/>
              </a:rPr>
              <a:t>Mongolian spots </a:t>
            </a:r>
            <a:r>
              <a:rPr lang="en-US" sz="24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 pseudo (</a:t>
            </a:r>
            <a:r>
              <a:rPr lang="en-US" sz="2400" u="none" strike="noStrike" kern="100" dirty="0">
                <a:solidFill>
                  <a:srgbClr val="FF0000"/>
                </a:solidFill>
                <a:effectLst/>
                <a:uFill>
                  <a:solidFill>
                    <a:srgbClr val="000000"/>
                  </a:solidFill>
                </a:uFill>
                <a:ea typeface="Calibri" panose="020F0502020204030204" pitchFamily="34" charset="0"/>
                <a:cs typeface="Arial" panose="020B0604020202020204" pitchFamily="34" charset="0"/>
              </a:rPr>
              <a:t>NOT</a:t>
            </a:r>
            <a:r>
              <a:rPr lang="en-US" sz="24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 bruises. Common in the following races: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90% in Native American babies</a:t>
            </a:r>
          </a:p>
          <a:p>
            <a:pPr lvl="2" eaLnBrk="1" hangingPunct="1"/>
            <a:r>
              <a:rPr lang="en-US" sz="2000" kern="100" dirty="0">
                <a:solidFill>
                  <a:srgbClr val="181717"/>
                </a:solidFill>
                <a:uFill>
                  <a:solidFill>
                    <a:srgbClr val="000000"/>
                  </a:solidFill>
                </a:uFill>
                <a:ea typeface="Calibri" panose="020F0502020204030204" pitchFamily="34" charset="0"/>
                <a:cs typeface="Arial" panose="020B0604020202020204" pitchFamily="34" charset="0"/>
              </a:rPr>
              <a:t>90% in </a:t>
            </a:r>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African American babies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80% in Asian babies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70% in Hispanic babies </a:t>
            </a:r>
          </a:p>
          <a:p>
            <a:pPr lvl="2" eaLnBrk="1" hangingPunct="1"/>
            <a:r>
              <a:rPr lang="en-US" sz="2000" kern="100" dirty="0">
                <a:solidFill>
                  <a:srgbClr val="181717"/>
                </a:solidFill>
                <a:uFill>
                  <a:solidFill>
                    <a:srgbClr val="000000"/>
                  </a:solidFill>
                </a:uFill>
                <a:ea typeface="Calibri" panose="020F0502020204030204" pitchFamily="34" charset="0"/>
                <a:cs typeface="Arial" panose="020B0604020202020204" pitchFamily="34" charset="0"/>
              </a:rPr>
              <a:t>10% in Caucasian babies</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Most Mongolian spots disappear by age 5</a:t>
            </a:r>
          </a:p>
          <a:p>
            <a:pPr marL="0" indent="0" eaLnBrk="1" hangingPunct="1">
              <a:buNone/>
            </a:pPr>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0" indent="0" eaLnBrk="1" hangingPunct="1">
              <a:buNone/>
            </a:pPr>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eaLnBrk="1" hangingPunct="1"/>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eaLnBrk="1" hangingPunct="1"/>
            <a:endParaRPr lang="en-US" altLang="en-US" dirty="0"/>
          </a:p>
          <a:p>
            <a:pPr eaLnBrk="1" hangingPunct="1"/>
            <a:endParaRPr lang="en-US" altLang="en-US" dirty="0"/>
          </a:p>
        </p:txBody>
      </p:sp>
      <p:pic>
        <p:nvPicPr>
          <p:cNvPr id="3" name="Picture 2">
            <a:extLst>
              <a:ext uri="{FF2B5EF4-FFF2-40B4-BE49-F238E27FC236}">
                <a16:creationId xmlns:a16="http://schemas.microsoft.com/office/drawing/2014/main" id="{6706880B-4054-C875-2C7A-F2763B9FE50F}"/>
              </a:ext>
            </a:extLst>
          </p:cNvPr>
          <p:cNvPicPr>
            <a:picLocks noChangeAspect="1"/>
          </p:cNvPicPr>
          <p:nvPr/>
        </p:nvPicPr>
        <p:blipFill>
          <a:blip r:embed="rId4"/>
          <a:stretch>
            <a:fillRect/>
          </a:stretch>
        </p:blipFill>
        <p:spPr>
          <a:xfrm>
            <a:off x="7122414" y="1219200"/>
            <a:ext cx="1640586" cy="1094767"/>
          </a:xfrm>
          <a:prstGeom prst="rect">
            <a:avLst/>
          </a:prstGeom>
        </p:spPr>
      </p:pic>
      <p:sp>
        <p:nvSpPr>
          <p:cNvPr id="5" name="Rectangle 4">
            <a:extLst>
              <a:ext uri="{FF2B5EF4-FFF2-40B4-BE49-F238E27FC236}">
                <a16:creationId xmlns:a16="http://schemas.microsoft.com/office/drawing/2014/main" id="{23B4D54C-25C0-A0E2-6BAD-740FBC35A251}"/>
              </a:ext>
            </a:extLst>
          </p:cNvPr>
          <p:cNvSpPr/>
          <p:nvPr/>
        </p:nvSpPr>
        <p:spPr>
          <a:xfrm>
            <a:off x="6400800" y="5562600"/>
            <a:ext cx="2636842" cy="12400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BD6DA43E-B2B7-9C37-4BB8-CEC57F02AD72}"/>
              </a:ext>
            </a:extLst>
          </p:cNvPr>
          <p:cNvSpPr>
            <a:spLocks noChangeArrowheads="1"/>
          </p:cNvSpPr>
          <p:nvPr/>
        </p:nvSpPr>
        <p:spPr bwMode="auto">
          <a:xfrm>
            <a:off x="3000704" y="6281984"/>
            <a:ext cx="614329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Lee Health. (2015, March 8).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Birthmark - Spotting the Mongolian spot</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5"/>
              </a:rPr>
              <a:t>https://www.youtube.com/watch?v=XBcRTp50gis</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61230BB8-2910-852D-35DD-998F89835A1D}"/>
              </a:ext>
            </a:extLst>
          </p:cNvPr>
          <p:cNvPicPr>
            <a:picLocks noChangeAspect="1"/>
          </p:cNvPicPr>
          <p:nvPr/>
        </p:nvPicPr>
        <p:blipFill>
          <a:blip r:embed="rId6"/>
          <a:stretch>
            <a:fillRect/>
          </a:stretch>
        </p:blipFill>
        <p:spPr>
          <a:xfrm>
            <a:off x="3298400" y="3075619"/>
            <a:ext cx="5608806" cy="3164098"/>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74976">
        <p:fade/>
      </p:transition>
    </mc:Choice>
    <mc:Fallback xmlns="">
      <p:transition spd="med" advClick="0" advTm="74976">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8" name="Rectangle 2048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0" name="Freeform: Shape 2048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5FD27BA3-9544-51F3-3778-B9375022811D}"/>
              </a:ext>
            </a:extLst>
          </p:cNvPr>
          <p:cNvSpPr>
            <a:spLocks noGrp="1" noChangeArrowheads="1"/>
          </p:cNvSpPr>
          <p:nvPr>
            <p:ph type="title"/>
          </p:nvPr>
        </p:nvSpPr>
        <p:spPr>
          <a:xfrm>
            <a:off x="193160" y="-152400"/>
            <a:ext cx="2550040" cy="6705600"/>
          </a:xfrm>
        </p:spPr>
        <p:txBody>
          <a:bodyPr>
            <a:normAutofit/>
          </a:bodyPr>
          <a:lstStyle/>
          <a:p>
            <a:pPr eaLnBrk="1" hangingPunct="1"/>
            <a:r>
              <a:rPr lang="en-US" altLang="en-US" sz="4000" b="1" dirty="0">
                <a:solidFill>
                  <a:srgbClr val="FFFFFF"/>
                </a:solidFill>
                <a:latin typeface="+mn-lt"/>
                <a:cs typeface="Arial" panose="020B0604020202020204" pitchFamily="34" charset="0"/>
              </a:rPr>
              <a:t>It Looks </a:t>
            </a:r>
            <a:br>
              <a:rPr lang="en-US" altLang="en-US" sz="4000" b="1" dirty="0">
                <a:solidFill>
                  <a:srgbClr val="FFFFFF"/>
                </a:solidFill>
                <a:latin typeface="+mn-lt"/>
                <a:cs typeface="Arial" panose="020B0604020202020204" pitchFamily="34" charset="0"/>
              </a:rPr>
            </a:br>
            <a:r>
              <a:rPr lang="en-US" altLang="en-US" sz="4000" b="1" dirty="0">
                <a:solidFill>
                  <a:srgbClr val="FFFFFF"/>
                </a:solidFill>
                <a:latin typeface="+mn-lt"/>
                <a:cs typeface="Arial" panose="020B0604020202020204" pitchFamily="34" charset="0"/>
              </a:rPr>
              <a:t>Like a Bruise, </a:t>
            </a:r>
            <a:br>
              <a:rPr lang="en-US" altLang="en-US" sz="4000" b="1" dirty="0">
                <a:solidFill>
                  <a:srgbClr val="FFFFFF"/>
                </a:solidFill>
                <a:latin typeface="+mn-lt"/>
                <a:cs typeface="Arial" panose="020B0604020202020204" pitchFamily="34" charset="0"/>
              </a:rPr>
            </a:br>
            <a:r>
              <a:rPr lang="en-US" altLang="en-US" sz="4000" b="1" dirty="0">
                <a:solidFill>
                  <a:srgbClr val="FFFFFF"/>
                </a:solidFill>
                <a:latin typeface="+mn-lt"/>
                <a:cs typeface="Arial" panose="020B0604020202020204" pitchFamily="34" charset="0"/>
              </a:rPr>
              <a:t>but is it? </a:t>
            </a:r>
            <a:br>
              <a:rPr lang="en-US" altLang="en-US" sz="3600" b="1" dirty="0">
                <a:solidFill>
                  <a:srgbClr val="FFFFFF"/>
                </a:solidFill>
                <a:latin typeface="Arial" panose="020B0604020202020204" pitchFamily="34" charset="0"/>
                <a:cs typeface="Arial" panose="020B0604020202020204" pitchFamily="34" charset="0"/>
              </a:rPr>
            </a:br>
            <a:br>
              <a:rPr lang="en-US" altLang="en-US" sz="2000" dirty="0">
                <a:latin typeface="+mn-lt"/>
                <a:cs typeface="Arial" panose="020B0604020202020204" pitchFamily="34" charset="0"/>
              </a:rPr>
            </a:br>
            <a:r>
              <a:rPr lang="en-US" altLang="en-US" sz="2000" dirty="0">
                <a:latin typeface="+mn-lt"/>
                <a:cs typeface="Arial" panose="020B0604020202020204" pitchFamily="34" charset="0"/>
              </a:rPr>
              <a:t>N</a:t>
            </a:r>
            <a:r>
              <a:rPr kumimoji="0" lang="en-US" sz="2000" b="0" i="0" u="none" strike="noStrike" kern="100" cap="none" spc="0" normalizeH="0" baseline="0" noProof="0" dirty="0" err="1">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ormal</a:t>
            </a: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 childhood bruises will occur over bony prominences. Facial scratches, knee and shin bruises, and forehead bruises are normal in children during the elementary years and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will appear as small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flat circular </a:t>
            </a:r>
            <a:b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br>
            <a:r>
              <a:rPr kumimoji="0" lang="en-US" sz="2000" b="0" i="0" u="none" strike="noStrike" kern="100" cap="none" spc="0" normalizeH="0" baseline="0" noProof="0" dirty="0">
                <a:ln>
                  <a:noFill/>
                </a:ln>
                <a:solidFill>
                  <a:srgbClr val="181717"/>
                </a:solidFill>
                <a:effectLst/>
                <a:uLnTx/>
                <a:uFill>
                  <a:solidFill>
                    <a:srgbClr val="000000"/>
                  </a:solidFill>
                </a:uFill>
                <a:latin typeface="+mn-lt"/>
                <a:ea typeface="Calibri" panose="020F0502020204030204" pitchFamily="34" charset="0"/>
                <a:cs typeface="Arial" panose="020B0604020202020204" pitchFamily="34" charset="0"/>
              </a:rPr>
              <a:t>bruises.</a:t>
            </a:r>
            <a:endParaRPr lang="en-US" altLang="en-US" sz="2000" dirty="0">
              <a:solidFill>
                <a:srgbClr val="FFFFFF"/>
              </a:solidFill>
              <a:latin typeface="+mn-lt"/>
              <a:cs typeface="Arial" panose="020B0604020202020204" pitchFamily="34" charset="0"/>
            </a:endParaRPr>
          </a:p>
        </p:txBody>
      </p:sp>
      <p:sp>
        <p:nvSpPr>
          <p:cNvPr id="20492" name="Arc 2049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483" name="Content Placeholder 2">
            <a:extLst>
              <a:ext uri="{FF2B5EF4-FFF2-40B4-BE49-F238E27FC236}">
                <a16:creationId xmlns:a16="http://schemas.microsoft.com/office/drawing/2014/main" id="{094195B7-01B2-9FD3-0389-BB5D4E113DC7}"/>
              </a:ext>
            </a:extLst>
          </p:cNvPr>
          <p:cNvSpPr>
            <a:spLocks noGrp="1" noChangeArrowheads="1"/>
          </p:cNvSpPr>
          <p:nvPr>
            <p:ph idx="1"/>
          </p:nvPr>
        </p:nvSpPr>
        <p:spPr>
          <a:xfrm>
            <a:off x="2743200" y="990600"/>
            <a:ext cx="5772150" cy="3276600"/>
          </a:xfrm>
        </p:spPr>
        <p:txBody>
          <a:bodyPr anchor="ctr">
            <a:normAutofit/>
          </a:bodyPr>
          <a:lstStyle/>
          <a:p>
            <a:pPr eaLnBrk="1" hangingPunct="1"/>
            <a:r>
              <a:rPr lang="en-US" altLang="en-US" sz="2400" b="1" dirty="0">
                <a:solidFill>
                  <a:srgbClr val="FF0000"/>
                </a:solidFill>
                <a:cs typeface="Arial" panose="020B0604020202020204" pitchFamily="34" charset="0"/>
              </a:rPr>
              <a:t>Mongolian spots </a:t>
            </a:r>
            <a:r>
              <a:rPr lang="en-US" sz="24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 pseudo (</a:t>
            </a:r>
            <a:r>
              <a:rPr lang="en-US" sz="2400" u="none" strike="noStrike" kern="100" dirty="0">
                <a:solidFill>
                  <a:srgbClr val="FF0000"/>
                </a:solidFill>
                <a:effectLst/>
                <a:uFill>
                  <a:solidFill>
                    <a:srgbClr val="000000"/>
                  </a:solidFill>
                </a:uFill>
                <a:ea typeface="Calibri" panose="020F0502020204030204" pitchFamily="34" charset="0"/>
                <a:cs typeface="Arial" panose="020B0604020202020204" pitchFamily="34" charset="0"/>
              </a:rPr>
              <a:t>NOT</a:t>
            </a:r>
            <a:r>
              <a:rPr lang="en-US" sz="24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 bruises. Common in the following races: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90% in Native American babies</a:t>
            </a:r>
          </a:p>
          <a:p>
            <a:pPr lvl="2" eaLnBrk="1" hangingPunct="1"/>
            <a:r>
              <a:rPr lang="en-US" sz="2000" kern="100" dirty="0">
                <a:solidFill>
                  <a:srgbClr val="181717"/>
                </a:solidFill>
                <a:uFill>
                  <a:solidFill>
                    <a:srgbClr val="000000"/>
                  </a:solidFill>
                </a:uFill>
                <a:ea typeface="Calibri" panose="020F0502020204030204" pitchFamily="34" charset="0"/>
                <a:cs typeface="Arial" panose="020B0604020202020204" pitchFamily="34" charset="0"/>
              </a:rPr>
              <a:t>90% in </a:t>
            </a:r>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African American babies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80% in Asian babies </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70% in Hispanic babies </a:t>
            </a:r>
          </a:p>
          <a:p>
            <a:pPr lvl="2" eaLnBrk="1" hangingPunct="1"/>
            <a:r>
              <a:rPr lang="en-US" sz="2000" kern="100" dirty="0">
                <a:solidFill>
                  <a:srgbClr val="181717"/>
                </a:solidFill>
                <a:uFill>
                  <a:solidFill>
                    <a:srgbClr val="000000"/>
                  </a:solidFill>
                </a:uFill>
                <a:ea typeface="Calibri" panose="020F0502020204030204" pitchFamily="34" charset="0"/>
                <a:cs typeface="Arial" panose="020B0604020202020204" pitchFamily="34" charset="0"/>
              </a:rPr>
              <a:t>10% in Caucasian babies</a:t>
            </a:r>
          </a:p>
          <a:p>
            <a:pPr lvl="2" eaLnBrk="1" hangingPunct="1"/>
            <a:r>
              <a:rPr lang="en-US" sz="20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Most Mongolian spots disappear by age 5</a:t>
            </a:r>
          </a:p>
          <a:p>
            <a:pPr marL="0" indent="0" eaLnBrk="1" hangingPunct="1">
              <a:buNone/>
            </a:pPr>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0" indent="0" eaLnBrk="1" hangingPunct="1">
              <a:buNone/>
            </a:pPr>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eaLnBrk="1" hangingPunct="1"/>
            <a:endPar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eaLnBrk="1" hangingPunct="1"/>
            <a:endParaRPr lang="en-US" altLang="en-US" dirty="0"/>
          </a:p>
          <a:p>
            <a:pPr eaLnBrk="1" hangingPunct="1"/>
            <a:endParaRPr lang="en-US" altLang="en-US" dirty="0"/>
          </a:p>
        </p:txBody>
      </p:sp>
      <p:pic>
        <p:nvPicPr>
          <p:cNvPr id="3" name="Picture 2">
            <a:extLst>
              <a:ext uri="{FF2B5EF4-FFF2-40B4-BE49-F238E27FC236}">
                <a16:creationId xmlns:a16="http://schemas.microsoft.com/office/drawing/2014/main" id="{6706880B-4054-C875-2C7A-F2763B9FE50F}"/>
              </a:ext>
            </a:extLst>
          </p:cNvPr>
          <p:cNvPicPr>
            <a:picLocks noChangeAspect="1"/>
          </p:cNvPicPr>
          <p:nvPr/>
        </p:nvPicPr>
        <p:blipFill>
          <a:blip r:embed="rId6"/>
          <a:stretch>
            <a:fillRect/>
          </a:stretch>
        </p:blipFill>
        <p:spPr>
          <a:xfrm>
            <a:off x="7122414" y="1219200"/>
            <a:ext cx="1640586" cy="1094767"/>
          </a:xfrm>
          <a:prstGeom prst="rect">
            <a:avLst/>
          </a:prstGeom>
        </p:spPr>
      </p:pic>
      <p:sp>
        <p:nvSpPr>
          <p:cNvPr id="5" name="Rectangle 4">
            <a:extLst>
              <a:ext uri="{FF2B5EF4-FFF2-40B4-BE49-F238E27FC236}">
                <a16:creationId xmlns:a16="http://schemas.microsoft.com/office/drawing/2014/main" id="{23B4D54C-25C0-A0E2-6BAD-740FBC35A251}"/>
              </a:ext>
            </a:extLst>
          </p:cNvPr>
          <p:cNvSpPr/>
          <p:nvPr/>
        </p:nvSpPr>
        <p:spPr>
          <a:xfrm>
            <a:off x="6400800" y="5562600"/>
            <a:ext cx="2636842" cy="12400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BD6DA43E-B2B7-9C37-4BB8-CEC57F02AD72}"/>
              </a:ext>
            </a:extLst>
          </p:cNvPr>
          <p:cNvSpPr>
            <a:spLocks noChangeArrowheads="1"/>
          </p:cNvSpPr>
          <p:nvPr/>
        </p:nvSpPr>
        <p:spPr bwMode="auto">
          <a:xfrm>
            <a:off x="3000704" y="6281984"/>
            <a:ext cx="614329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Lee Health. (2015, March 8).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Birthmark - Spotting the Mongolian spot</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7"/>
              </a:rPr>
              <a:t>https://www.youtube.com/watch?v=XBcRTp50gis</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Mongolian Spots">
            <a:hlinkClick r:id="" action="ppaction://media"/>
            <a:extLst>
              <a:ext uri="{FF2B5EF4-FFF2-40B4-BE49-F238E27FC236}">
                <a16:creationId xmlns:a16="http://schemas.microsoft.com/office/drawing/2014/main" id="{799C3A7A-700C-445A-5F7A-D22D41324FB4}"/>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3288661" y="3124200"/>
            <a:ext cx="5662179" cy="3076406"/>
          </a:xfrm>
          <a:prstGeom prst="rect">
            <a:avLst/>
          </a:prstGeom>
        </p:spPr>
      </p:pic>
    </p:spTree>
    <p:custDataLst>
      <p:tags r:id="rId1"/>
    </p:custDataLst>
    <p:extLst>
      <p:ext uri="{BB962C8B-B14F-4D97-AF65-F5344CB8AC3E}">
        <p14:creationId xmlns:p14="http://schemas.microsoft.com/office/powerpoint/2010/main" val="34343203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2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F14DFE-C149-F7B6-74E5-582AAE42A427}"/>
            </a:ext>
          </a:extLst>
        </p:cNvPr>
        <p:cNvGrpSpPr/>
        <p:nvPr/>
      </p:nvGrpSpPr>
      <p:grpSpPr>
        <a:xfrm>
          <a:off x="0" y="0"/>
          <a:ext cx="0" cy="0"/>
          <a:chOff x="0" y="0"/>
          <a:chExt cx="0" cy="0"/>
        </a:xfrm>
      </p:grpSpPr>
      <p:sp useBgFill="1">
        <p:nvSpPr>
          <p:cNvPr id="20497" name="Rectangle 2049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C827A152-7CE5-6625-DD99-4A68D1CBE2D4}"/>
              </a:ext>
            </a:extLst>
          </p:cNvPr>
          <p:cNvSpPr>
            <a:spLocks noGrp="1" noChangeArrowheads="1"/>
          </p:cNvSpPr>
          <p:nvPr>
            <p:ph type="title"/>
          </p:nvPr>
        </p:nvSpPr>
        <p:spPr>
          <a:xfrm>
            <a:off x="628650" y="365125"/>
            <a:ext cx="7886700" cy="1325563"/>
          </a:xfrm>
        </p:spPr>
        <p:txBody>
          <a:bodyPr>
            <a:normAutofit/>
          </a:bodyPr>
          <a:lstStyle/>
          <a:p>
            <a:pPr eaLnBrk="1" hangingPunct="1"/>
            <a:r>
              <a:rPr lang="en-US" altLang="en-US" sz="4000" b="1" dirty="0">
                <a:latin typeface="+mn-lt"/>
                <a:cs typeface="Arial" panose="020B0604020202020204" pitchFamily="34" charset="0"/>
              </a:rPr>
              <a:t>Look for External Injuries:</a:t>
            </a:r>
            <a:endParaRPr lang="en-US" altLang="en-US" sz="4000" dirty="0">
              <a:latin typeface="+mn-lt"/>
            </a:endParaRPr>
          </a:p>
        </p:txBody>
      </p:sp>
      <p:sp>
        <p:nvSpPr>
          <p:cNvPr id="2049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3" name="Content Placeholder 2">
            <a:extLst>
              <a:ext uri="{FF2B5EF4-FFF2-40B4-BE49-F238E27FC236}">
                <a16:creationId xmlns:a16="http://schemas.microsoft.com/office/drawing/2014/main" id="{AE431EDA-474D-6040-85C3-715B22270137}"/>
              </a:ext>
            </a:extLst>
          </p:cNvPr>
          <p:cNvSpPr>
            <a:spLocks noGrp="1" noChangeArrowheads="1"/>
          </p:cNvSpPr>
          <p:nvPr>
            <p:ph idx="1"/>
          </p:nvPr>
        </p:nvSpPr>
        <p:spPr>
          <a:xfrm>
            <a:off x="628650" y="1981199"/>
            <a:ext cx="7886700" cy="4511675"/>
          </a:xfrm>
        </p:spPr>
        <p:txBody>
          <a:bodyPr>
            <a:normAutofit/>
          </a:bodyPr>
          <a:lstStyle/>
          <a:p>
            <a:r>
              <a:rPr lang="en-US" altLang="en-US" sz="2000" dirty="0">
                <a:cs typeface="Arial" panose="020B0604020202020204" pitchFamily="34" charset="0"/>
              </a:rPr>
              <a:t>Bite marks - if more than 3 cm, it’s an adult bite</a:t>
            </a:r>
          </a:p>
          <a:p>
            <a:r>
              <a:rPr lang="en-US" altLang="en-US" sz="2000" dirty="0">
                <a:cs typeface="Arial" panose="020B0604020202020204" pitchFamily="34" charset="0"/>
              </a:rPr>
              <a:t>Pinch marks</a:t>
            </a:r>
          </a:p>
          <a:p>
            <a:r>
              <a:rPr lang="en-US" altLang="en-US" sz="2000" dirty="0">
                <a:cs typeface="Arial" panose="020B0604020202020204" pitchFamily="34" charset="0"/>
              </a:rPr>
              <a:t>Hair pulled out</a:t>
            </a:r>
          </a:p>
          <a:p>
            <a:r>
              <a:rPr lang="en-US" altLang="en-US" sz="2000" dirty="0">
                <a:cs typeface="Arial" panose="020B0604020202020204" pitchFamily="34" charset="0"/>
              </a:rPr>
              <a:t>Grab marks - look under the arms</a:t>
            </a:r>
          </a:p>
          <a:p>
            <a:pPr marL="174625" lvl="1" indent="-174625"/>
            <a:r>
              <a:rPr lang="en-US" altLang="en-US" sz="2000" dirty="0">
                <a:cs typeface="Arial" panose="020B0604020202020204" pitchFamily="34" charset="0"/>
              </a:rPr>
              <a:t>Lacerations and abrasions</a:t>
            </a:r>
          </a:p>
          <a:p>
            <a:pPr marL="517516" lvl="2" indent="-174625"/>
            <a:r>
              <a:rPr lang="en-US" altLang="en-US" sz="2000" dirty="0">
                <a:cs typeface="Arial" panose="020B0604020202020204" pitchFamily="34" charset="0"/>
              </a:rPr>
              <a:t>Loop type from electrical and other cords</a:t>
            </a:r>
          </a:p>
          <a:p>
            <a:pPr marL="517516" lvl="2" indent="-174625"/>
            <a:r>
              <a:rPr lang="en-US" altLang="en-US" sz="2000" dirty="0">
                <a:cs typeface="Arial" panose="020B0604020202020204" pitchFamily="34" charset="0"/>
              </a:rPr>
              <a:t>Wraparound caused by belts</a:t>
            </a:r>
          </a:p>
          <a:p>
            <a:pPr marL="517516" lvl="2" indent="-174625"/>
            <a:r>
              <a:rPr lang="en-US" altLang="en-US" sz="2000" dirty="0">
                <a:cs typeface="Arial" panose="020B0604020202020204" pitchFamily="34" charset="0"/>
              </a:rPr>
              <a:t>Buckle impressions</a:t>
            </a:r>
          </a:p>
          <a:p>
            <a:pPr marL="174625" lvl="2" indent="-174625"/>
            <a:r>
              <a:rPr lang="en-US" altLang="en-US" sz="2000" dirty="0">
                <a:cs typeface="Arial" panose="020B0604020202020204" pitchFamily="34" charset="0"/>
              </a:rPr>
              <a:t>Defense marks – injuries on the forearms from protecting from being hit</a:t>
            </a:r>
          </a:p>
          <a:p>
            <a:pPr marL="517516" lvl="2" indent="-174625"/>
            <a:endParaRPr lang="en-US" altLang="en-US" sz="1800" dirty="0">
              <a:cs typeface="Arial" panose="020B0604020202020204" pitchFamily="34" charset="0"/>
            </a:endParaRPr>
          </a:p>
          <a:p>
            <a:pPr marL="338138" lvl="2" indent="-163513">
              <a:buNone/>
            </a:pPr>
            <a:r>
              <a:rPr lang="en-US" altLang="en-US" sz="2400" dirty="0">
                <a:solidFill>
                  <a:srgbClr val="FF0000"/>
                </a:solidFill>
                <a:cs typeface="Arial" panose="020B0604020202020204" pitchFamily="34" charset="0"/>
              </a:rPr>
              <a:t>*If a mark on a child appears to be from an object, attempt to locate the object for evidence</a:t>
            </a:r>
            <a:endParaRPr lang="en-US" altLang="en-US" sz="2000" dirty="0">
              <a:solidFill>
                <a:srgbClr val="FF0000"/>
              </a:solidFill>
              <a:cs typeface="Arial" panose="020B0604020202020204" pitchFamily="34" charset="0"/>
            </a:endParaRPr>
          </a:p>
        </p:txBody>
      </p:sp>
      <p:pic>
        <p:nvPicPr>
          <p:cNvPr id="3" name="Picture 2">
            <a:extLst>
              <a:ext uri="{FF2B5EF4-FFF2-40B4-BE49-F238E27FC236}">
                <a16:creationId xmlns:a16="http://schemas.microsoft.com/office/drawing/2014/main" id="{B23FBE5A-42E3-6140-D066-1D5B559891E5}"/>
              </a:ext>
            </a:extLst>
          </p:cNvPr>
          <p:cNvPicPr>
            <a:picLocks noChangeAspect="1"/>
          </p:cNvPicPr>
          <p:nvPr/>
        </p:nvPicPr>
        <p:blipFill>
          <a:blip r:embed="rId4"/>
          <a:stretch>
            <a:fillRect/>
          </a:stretch>
        </p:blipFill>
        <p:spPr>
          <a:xfrm>
            <a:off x="5638800" y="2452598"/>
            <a:ext cx="3155823" cy="1890802"/>
          </a:xfrm>
          <a:prstGeom prst="rect">
            <a:avLst/>
          </a:prstGeom>
        </p:spPr>
      </p:pic>
    </p:spTree>
    <p:custDataLst>
      <p:tags r:id="rId1"/>
    </p:custDataLst>
    <p:extLst>
      <p:ext uri="{BB962C8B-B14F-4D97-AF65-F5344CB8AC3E}">
        <p14:creationId xmlns:p14="http://schemas.microsoft.com/office/powerpoint/2010/main" val="3333411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487C30-8426-8800-7B92-75B07D803799}"/>
            </a:ext>
          </a:extLst>
        </p:cNvPr>
        <p:cNvGrpSpPr/>
        <p:nvPr/>
      </p:nvGrpSpPr>
      <p:grpSpPr>
        <a:xfrm>
          <a:off x="0" y="0"/>
          <a:ext cx="0" cy="0"/>
          <a:chOff x="0" y="0"/>
          <a:chExt cx="0" cy="0"/>
        </a:xfrm>
      </p:grpSpPr>
      <p:sp useBgFill="1">
        <p:nvSpPr>
          <p:cNvPr id="20546" name="Rectangle 20545">
            <a:extLst>
              <a:ext uri="{FF2B5EF4-FFF2-40B4-BE49-F238E27FC236}">
                <a16:creationId xmlns:a16="http://schemas.microsoft.com/office/drawing/2014/main" id="{26FF42C2-EA15-4154-B242-E98E88CED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48" name="Rectangle 20547">
            <a:extLst>
              <a:ext uri="{FF2B5EF4-FFF2-40B4-BE49-F238E27FC236}">
                <a16:creationId xmlns:a16="http://schemas.microsoft.com/office/drawing/2014/main" id="{D79DE9F7-28C4-4856-BA57-D696E124C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181" y="633619"/>
            <a:ext cx="3695560"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82" name="Title 1">
            <a:extLst>
              <a:ext uri="{FF2B5EF4-FFF2-40B4-BE49-F238E27FC236}">
                <a16:creationId xmlns:a16="http://schemas.microsoft.com/office/drawing/2014/main" id="{02DA7D9B-8B01-3674-0C86-685384CDE0EC}"/>
              </a:ext>
            </a:extLst>
          </p:cNvPr>
          <p:cNvSpPr>
            <a:spLocks noGrp="1" noChangeArrowheads="1"/>
          </p:cNvSpPr>
          <p:nvPr>
            <p:ph type="title"/>
          </p:nvPr>
        </p:nvSpPr>
        <p:spPr>
          <a:xfrm>
            <a:off x="403193" y="746744"/>
            <a:ext cx="3551542" cy="1127776"/>
          </a:xfrm>
        </p:spPr>
        <p:txBody>
          <a:bodyPr>
            <a:noAutofit/>
          </a:bodyPr>
          <a:lstStyle/>
          <a:p>
            <a:pPr eaLnBrk="1" hangingPunct="1"/>
            <a:r>
              <a:rPr lang="en-US" altLang="en-US" sz="4000" b="1" dirty="0">
                <a:latin typeface="+mn-lt"/>
                <a:cs typeface="Arial" panose="020B0604020202020204" pitchFamily="34" charset="0"/>
              </a:rPr>
              <a:t>External Injuries: Burns</a:t>
            </a:r>
            <a:endParaRPr lang="en-US" altLang="en-US" sz="4000" dirty="0">
              <a:latin typeface="+mn-lt"/>
            </a:endParaRPr>
          </a:p>
        </p:txBody>
      </p:sp>
      <p:sp>
        <p:nvSpPr>
          <p:cNvPr id="20550" name="Rectangle 20549">
            <a:extLst>
              <a:ext uri="{FF2B5EF4-FFF2-40B4-BE49-F238E27FC236}">
                <a16:creationId xmlns:a16="http://schemas.microsoft.com/office/drawing/2014/main" id="{E1F9ED9C-121B-44C6-A308-5824769C4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9175" y="117043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52" name="Rectangle 20551">
            <a:extLst>
              <a:ext uri="{FF2B5EF4-FFF2-40B4-BE49-F238E27FC236}">
                <a16:creationId xmlns:a16="http://schemas.microsoft.com/office/drawing/2014/main" id="{4A5F8185-F27B-4E99-A06C-007336FE3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094" y="2121408"/>
            <a:ext cx="2968987"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83" name="Content Placeholder 2">
            <a:extLst>
              <a:ext uri="{FF2B5EF4-FFF2-40B4-BE49-F238E27FC236}">
                <a16:creationId xmlns:a16="http://schemas.microsoft.com/office/drawing/2014/main" id="{B0D4DDAF-9258-709B-5543-0ECAFE6A8E93}"/>
              </a:ext>
            </a:extLst>
          </p:cNvPr>
          <p:cNvSpPr>
            <a:spLocks noGrp="1" noChangeArrowheads="1"/>
          </p:cNvSpPr>
          <p:nvPr>
            <p:ph idx="1"/>
          </p:nvPr>
        </p:nvSpPr>
        <p:spPr>
          <a:xfrm>
            <a:off x="628649" y="2176273"/>
            <a:ext cx="3042397" cy="4200159"/>
          </a:xfrm>
        </p:spPr>
        <p:txBody>
          <a:bodyPr>
            <a:normAutofit fontScale="92500" lnSpcReduction="20000"/>
          </a:bodyPr>
          <a:lstStyle/>
          <a:p>
            <a:pPr marL="117475" lvl="1" indent="-117475"/>
            <a:r>
              <a:rPr lang="en-US" altLang="en-US" sz="1900" dirty="0">
                <a:cs typeface="Arial" panose="020B0604020202020204" pitchFamily="34" charset="0"/>
              </a:rPr>
              <a:t>Immersion burns – indicates dunking in a hot liquid.</a:t>
            </a:r>
          </a:p>
          <a:p>
            <a:pPr marL="117475" lvl="1" indent="-117475"/>
            <a:endParaRPr lang="en-US" altLang="en-US" sz="600" dirty="0">
              <a:cs typeface="Arial" panose="020B0604020202020204" pitchFamily="34" charset="0"/>
            </a:endParaRPr>
          </a:p>
          <a:p>
            <a:pPr marL="117475" lvl="1" indent="-117475"/>
            <a:r>
              <a:rPr lang="en-US" altLang="en-US" sz="1900" dirty="0">
                <a:cs typeface="Arial" panose="020B0604020202020204" pitchFamily="34" charset="0"/>
              </a:rPr>
              <a:t> “Stocking” or “glove” burns on the arms or legs</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“Doughnut” shaped burns on the buttocks</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Burns which stop at a distinct boundary line</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Cigarette burns have a crater appearance</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Dry burns (no blisters)</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Rope burns from binding or tethering</a:t>
            </a:r>
          </a:p>
          <a:p>
            <a:pPr marL="117475" lvl="1" indent="-117475"/>
            <a:endParaRPr lang="en-US" altLang="en-US" sz="500" dirty="0">
              <a:cs typeface="Arial" panose="020B0604020202020204" pitchFamily="34" charset="0"/>
            </a:endParaRPr>
          </a:p>
          <a:p>
            <a:pPr marL="117475" lvl="1" indent="-117475"/>
            <a:r>
              <a:rPr lang="en-US" altLang="en-US" sz="1900" dirty="0">
                <a:cs typeface="Arial" panose="020B0604020202020204" pitchFamily="34" charset="0"/>
              </a:rPr>
              <a:t>Extreme sunburns</a:t>
            </a:r>
          </a:p>
        </p:txBody>
      </p:sp>
      <p:pic>
        <p:nvPicPr>
          <p:cNvPr id="5122" name="Picture 2">
            <a:extLst>
              <a:ext uri="{FF2B5EF4-FFF2-40B4-BE49-F238E27FC236}">
                <a16:creationId xmlns:a16="http://schemas.microsoft.com/office/drawing/2014/main" id="{DB09093E-039A-FAD1-A928-AB9E9637CE3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385028" y="4572000"/>
            <a:ext cx="2155251" cy="16164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close-up of a person's hand&#10;&#10;AI-generated content may be incorrect.">
            <a:extLst>
              <a:ext uri="{FF2B5EF4-FFF2-40B4-BE49-F238E27FC236}">
                <a16:creationId xmlns:a16="http://schemas.microsoft.com/office/drawing/2014/main" id="{8C851715-A367-05EF-D30B-4F953E57E9D9}"/>
              </a:ext>
            </a:extLst>
          </p:cNvPr>
          <p:cNvPicPr>
            <a:picLocks noChangeAspect="1"/>
          </p:cNvPicPr>
          <p:nvPr/>
        </p:nvPicPr>
        <p:blipFill>
          <a:blip r:embed="rId5"/>
          <a:stretch>
            <a:fillRect/>
          </a:stretch>
        </p:blipFill>
        <p:spPr>
          <a:xfrm>
            <a:off x="6721773" y="4664334"/>
            <a:ext cx="2155251" cy="1427853"/>
          </a:xfrm>
          <a:prstGeom prst="rect">
            <a:avLst/>
          </a:prstGeom>
        </p:spPr>
      </p:pic>
      <p:sp>
        <p:nvSpPr>
          <p:cNvPr id="5" name="Rectangle 4">
            <a:extLst>
              <a:ext uri="{FF2B5EF4-FFF2-40B4-BE49-F238E27FC236}">
                <a16:creationId xmlns:a16="http://schemas.microsoft.com/office/drawing/2014/main" id="{0E69033E-A71E-9EE7-3C77-880C6F56832B}"/>
              </a:ext>
            </a:extLst>
          </p:cNvPr>
          <p:cNvSpPr/>
          <p:nvPr/>
        </p:nvSpPr>
        <p:spPr>
          <a:xfrm>
            <a:off x="39291" y="1051185"/>
            <a:ext cx="381000" cy="1149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30" name="Picture 10" descr="Child maltreatment - Knowledge @ AMBOSS">
            <a:extLst>
              <a:ext uri="{FF2B5EF4-FFF2-40B4-BE49-F238E27FC236}">
                <a16:creationId xmlns:a16="http://schemas.microsoft.com/office/drawing/2014/main" id="{BE2F7D78-1BAA-899D-CAB5-3B0216F7034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385028" y="845283"/>
            <a:ext cx="4491996" cy="29647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0F28F4-AA54-2C45-0D8A-0EA4939C1E20}"/>
              </a:ext>
            </a:extLst>
          </p:cNvPr>
          <p:cNvSpPr txBox="1"/>
          <p:nvPr/>
        </p:nvSpPr>
        <p:spPr>
          <a:xfrm>
            <a:off x="5715000" y="392668"/>
            <a:ext cx="1828800" cy="369332"/>
          </a:xfrm>
          <a:prstGeom prst="rect">
            <a:avLst/>
          </a:prstGeom>
          <a:noFill/>
        </p:spPr>
        <p:txBody>
          <a:bodyPr wrap="square" rtlCol="0">
            <a:spAutoFit/>
          </a:bodyPr>
          <a:lstStyle/>
          <a:p>
            <a:r>
              <a:rPr lang="en-US" b="1" dirty="0"/>
              <a:t>Immersion Burns</a:t>
            </a:r>
          </a:p>
        </p:txBody>
      </p:sp>
      <p:sp>
        <p:nvSpPr>
          <p:cNvPr id="4" name="TextBox 3">
            <a:extLst>
              <a:ext uri="{FF2B5EF4-FFF2-40B4-BE49-F238E27FC236}">
                <a16:creationId xmlns:a16="http://schemas.microsoft.com/office/drawing/2014/main" id="{62083114-7A8C-E65A-8FAE-D8875651CC75}"/>
              </a:ext>
            </a:extLst>
          </p:cNvPr>
          <p:cNvSpPr txBox="1"/>
          <p:nvPr/>
        </p:nvSpPr>
        <p:spPr>
          <a:xfrm>
            <a:off x="5715000" y="4114800"/>
            <a:ext cx="1828800" cy="369332"/>
          </a:xfrm>
          <a:prstGeom prst="rect">
            <a:avLst/>
          </a:prstGeom>
          <a:noFill/>
        </p:spPr>
        <p:txBody>
          <a:bodyPr wrap="square" rtlCol="0">
            <a:spAutoFit/>
          </a:bodyPr>
          <a:lstStyle/>
          <a:p>
            <a:r>
              <a:rPr lang="en-US" b="1" dirty="0"/>
              <a:t>Cigarette Burns</a:t>
            </a:r>
          </a:p>
        </p:txBody>
      </p:sp>
      <p:sp>
        <p:nvSpPr>
          <p:cNvPr id="6" name="Rectangle 1">
            <a:extLst>
              <a:ext uri="{FF2B5EF4-FFF2-40B4-BE49-F238E27FC236}">
                <a16:creationId xmlns:a16="http://schemas.microsoft.com/office/drawing/2014/main" id="{F7B4A593-77F5-8953-E27E-77701A82EBC3}"/>
              </a:ext>
            </a:extLst>
          </p:cNvPr>
          <p:cNvSpPr>
            <a:spLocks noChangeArrowheads="1"/>
          </p:cNvSpPr>
          <p:nvPr/>
        </p:nvSpPr>
        <p:spPr bwMode="auto">
          <a:xfrm>
            <a:off x="3924576" y="6287869"/>
            <a:ext cx="68196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Child maltreatment - Knowledge @ AMBOSS</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(n.d.).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7"/>
              </a:rPr>
              <a:t>https://www.amboss.com/us/knowledge/child-maltreatment</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spTree>
    <p:custDataLst>
      <p:tags r:id="rId1"/>
    </p:custDataLst>
    <p:extLst>
      <p:ext uri="{BB962C8B-B14F-4D97-AF65-F5344CB8AC3E}">
        <p14:creationId xmlns:p14="http://schemas.microsoft.com/office/powerpoint/2010/main" val="99546835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BABE5E-8C24-9935-F5FC-79D46E74666B}"/>
            </a:ext>
          </a:extLst>
        </p:cNvPr>
        <p:cNvGrpSpPr/>
        <p:nvPr/>
      </p:nvGrpSpPr>
      <p:grpSpPr>
        <a:xfrm>
          <a:off x="0" y="0"/>
          <a:ext cx="0" cy="0"/>
          <a:chOff x="0" y="0"/>
          <a:chExt cx="0" cy="0"/>
        </a:xfrm>
      </p:grpSpPr>
      <p:sp useBgFill="1">
        <p:nvSpPr>
          <p:cNvPr id="20488" name="Rectangle 20487">
            <a:extLst>
              <a:ext uri="{FF2B5EF4-FFF2-40B4-BE49-F238E27FC236}">
                <a16:creationId xmlns:a16="http://schemas.microsoft.com/office/drawing/2014/main" id="{81EE4872-DD02-00D7-45D7-677371589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0" name="Freeform: Shape 20489">
            <a:extLst>
              <a:ext uri="{FF2B5EF4-FFF2-40B4-BE49-F238E27FC236}">
                <a16:creationId xmlns:a16="http://schemas.microsoft.com/office/drawing/2014/main" id="{49131B91-1AB3-67FF-BB14-ADD6C0E7E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Title 1">
            <a:extLst>
              <a:ext uri="{FF2B5EF4-FFF2-40B4-BE49-F238E27FC236}">
                <a16:creationId xmlns:a16="http://schemas.microsoft.com/office/drawing/2014/main" id="{72413338-A292-9446-7D5C-BB4DC2BB4388}"/>
              </a:ext>
            </a:extLst>
          </p:cNvPr>
          <p:cNvSpPr>
            <a:spLocks noGrp="1" noChangeArrowheads="1"/>
          </p:cNvSpPr>
          <p:nvPr>
            <p:ph type="title"/>
          </p:nvPr>
        </p:nvSpPr>
        <p:spPr>
          <a:xfrm>
            <a:off x="76200" y="990600"/>
            <a:ext cx="2743200" cy="4461163"/>
          </a:xfrm>
        </p:spPr>
        <p:txBody>
          <a:bodyPr>
            <a:normAutofit/>
          </a:bodyPr>
          <a:lstStyle/>
          <a:p>
            <a:pPr eaLnBrk="1" hangingPunct="1"/>
            <a:r>
              <a:rPr lang="en-US" altLang="en-US" sz="4000" b="1" dirty="0">
                <a:solidFill>
                  <a:srgbClr val="FFFFFF"/>
                </a:solidFill>
                <a:latin typeface="+mn-lt"/>
                <a:cs typeface="Arial" panose="020B0604020202020204" pitchFamily="34" charset="0"/>
              </a:rPr>
              <a:t>Internal Injuries and Pummeling (to strike repeatedly with fists)</a:t>
            </a:r>
            <a:endParaRPr lang="en-US" altLang="en-US" sz="4000" dirty="0">
              <a:solidFill>
                <a:srgbClr val="FFFFFF"/>
              </a:solidFill>
              <a:latin typeface="+mn-lt"/>
            </a:endParaRPr>
          </a:p>
        </p:txBody>
      </p:sp>
      <p:sp>
        <p:nvSpPr>
          <p:cNvPr id="20492" name="Arc 20491">
            <a:extLst>
              <a:ext uri="{FF2B5EF4-FFF2-40B4-BE49-F238E27FC236}">
                <a16:creationId xmlns:a16="http://schemas.microsoft.com/office/drawing/2014/main" id="{D11FEC80-B6C3-8390-505A-0014D15F98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483" name="Content Placeholder 2">
            <a:extLst>
              <a:ext uri="{FF2B5EF4-FFF2-40B4-BE49-F238E27FC236}">
                <a16:creationId xmlns:a16="http://schemas.microsoft.com/office/drawing/2014/main" id="{2AC01268-DBBB-A955-2CBB-172AEBF83F00}"/>
              </a:ext>
            </a:extLst>
          </p:cNvPr>
          <p:cNvSpPr>
            <a:spLocks noGrp="1" noChangeArrowheads="1"/>
          </p:cNvSpPr>
          <p:nvPr>
            <p:ph idx="1"/>
          </p:nvPr>
        </p:nvSpPr>
        <p:spPr>
          <a:xfrm>
            <a:off x="3335482" y="319086"/>
            <a:ext cx="5179868" cy="6538914"/>
          </a:xfrm>
        </p:spPr>
        <p:txBody>
          <a:bodyPr anchor="ctr">
            <a:normAutofit/>
          </a:bodyPr>
          <a:lstStyle/>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Blows to the body may cause serious internal injuries to the liver, spleen, pancreas, kidneys and other vital organs</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Occasionally these injuries may cause shock and result in death</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Lethal abdominal trauma in children requires forces comparable to a motor vehicle running over them</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Most children who die from this have had significant delays in medical care</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This is the second leading cause of death for victims of child abuse</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Detectable surface evidence of such trauma is </a:t>
            </a:r>
            <a:r>
              <a:rPr lang="en-US" sz="1800" i="1" u="sng"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rarely</a:t>
            </a:r>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present</a:t>
            </a:r>
          </a:p>
          <a:p>
            <a:pPr lvl="1"/>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Evidence of such trauma includes: </a:t>
            </a:r>
          </a:p>
          <a:p>
            <a:pPr lvl="2"/>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distended abdomen</a:t>
            </a:r>
          </a:p>
          <a:p>
            <a:pPr lvl="2"/>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blood in urine</a:t>
            </a:r>
          </a:p>
          <a:p>
            <a:pPr lvl="2"/>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vomiting</a:t>
            </a:r>
          </a:p>
          <a:p>
            <a:pPr lvl="2"/>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abdominal pain</a:t>
            </a:r>
          </a:p>
          <a:p>
            <a:pPr lvl="2"/>
            <a:r>
              <a:rPr lang="en-US" sz="1800" u="none" strike="noStrike" kern="100" dirty="0">
                <a:solidFill>
                  <a:srgbClr val="181717"/>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shock </a:t>
            </a:r>
          </a:p>
          <a:p>
            <a:pPr lvl="1"/>
            <a:endParaRPr lang="en-US" altLang="en-US" dirty="0"/>
          </a:p>
          <a:p>
            <a:endParaRPr lang="en-US" altLang="en-US" dirty="0"/>
          </a:p>
        </p:txBody>
      </p:sp>
    </p:spTree>
    <p:custDataLst>
      <p:tags r:id="rId1"/>
    </p:custDataLst>
    <p:extLst>
      <p:ext uri="{BB962C8B-B14F-4D97-AF65-F5344CB8AC3E}">
        <p14:creationId xmlns:p14="http://schemas.microsoft.com/office/powerpoint/2010/main" val="651302826"/>
      </p:ext>
    </p:extLst>
  </p:cSld>
  <p:clrMapOvr>
    <a:masterClrMapping/>
  </p:clrMapOvr>
  <mc:AlternateContent xmlns:mc="http://schemas.openxmlformats.org/markup-compatibility/2006" xmlns:p14="http://schemas.microsoft.com/office/powerpoint/2010/main">
    <mc:Choice Requires="p14">
      <p:transition spd="slow" p14:dur="1196" advClick="0">
        <p:fade/>
      </p:transition>
    </mc:Choice>
    <mc:Fallback xmlns="">
      <p:transition spd="slow"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453D2-7EF7-A6F5-3650-A8DDF3772C0F}"/>
            </a:ext>
          </a:extLst>
        </p:cNvPr>
        <p:cNvGrpSpPr/>
        <p:nvPr/>
      </p:nvGrpSpPr>
      <p:grpSpPr>
        <a:xfrm>
          <a:off x="0" y="0"/>
          <a:ext cx="0" cy="0"/>
          <a:chOff x="0" y="0"/>
          <a:chExt cx="0" cy="0"/>
        </a:xfrm>
      </p:grpSpPr>
      <p:sp useBgFill="1">
        <p:nvSpPr>
          <p:cNvPr id="20497" name="Rectangle 20496">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9" name="Freeform: Shape 20498">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0482" name="Title 1">
            <a:extLst>
              <a:ext uri="{FF2B5EF4-FFF2-40B4-BE49-F238E27FC236}">
                <a16:creationId xmlns:a16="http://schemas.microsoft.com/office/drawing/2014/main" id="{987E09BB-4C5F-86C6-B41A-1A1C477D0A60}"/>
              </a:ext>
            </a:extLst>
          </p:cNvPr>
          <p:cNvSpPr>
            <a:spLocks noGrp="1" noChangeArrowheads="1"/>
          </p:cNvSpPr>
          <p:nvPr>
            <p:ph type="title"/>
          </p:nvPr>
        </p:nvSpPr>
        <p:spPr>
          <a:xfrm>
            <a:off x="247650" y="401221"/>
            <a:ext cx="8515350" cy="1348065"/>
          </a:xfrm>
        </p:spPr>
        <p:txBody>
          <a:bodyPr>
            <a:normAutofit/>
          </a:bodyPr>
          <a:lstStyle/>
          <a:p>
            <a:pPr eaLnBrk="1" hangingPunct="1"/>
            <a:r>
              <a:rPr lang="en-US" altLang="en-US" sz="4000" b="1" dirty="0">
                <a:solidFill>
                  <a:srgbClr val="FFFFFF"/>
                </a:solidFill>
                <a:latin typeface="+mn-lt"/>
                <a:cs typeface="Arial" panose="020B0604020202020204" pitchFamily="34" charset="0"/>
              </a:rPr>
              <a:t>Behavioral Indicators of Physical Abuse</a:t>
            </a:r>
            <a:endParaRPr lang="en-US" altLang="en-US" sz="4000" dirty="0">
              <a:solidFill>
                <a:srgbClr val="FFFFFF"/>
              </a:solidFill>
              <a:latin typeface="+mn-lt"/>
            </a:endParaRPr>
          </a:p>
        </p:txBody>
      </p:sp>
      <p:sp>
        <p:nvSpPr>
          <p:cNvPr id="20483" name="Content Placeholder 2">
            <a:extLst>
              <a:ext uri="{FF2B5EF4-FFF2-40B4-BE49-F238E27FC236}">
                <a16:creationId xmlns:a16="http://schemas.microsoft.com/office/drawing/2014/main" id="{04C29372-0AA1-3CB8-75F2-2E8DD22D10FC}"/>
              </a:ext>
            </a:extLst>
          </p:cNvPr>
          <p:cNvSpPr>
            <a:spLocks noGrp="1" noChangeArrowheads="1"/>
          </p:cNvSpPr>
          <p:nvPr>
            <p:ph idx="1"/>
          </p:nvPr>
        </p:nvSpPr>
        <p:spPr>
          <a:xfrm>
            <a:off x="628650" y="2586789"/>
            <a:ext cx="7886700" cy="4042612"/>
          </a:xfrm>
        </p:spPr>
        <p:txBody>
          <a:bodyPr>
            <a:normAutofit/>
          </a:bodyPr>
          <a:lstStyle/>
          <a:p>
            <a:r>
              <a:rPr lang="en-US" altLang="en-US" sz="1800" dirty="0">
                <a:cs typeface="Arial" panose="020B0604020202020204" pitchFamily="34" charset="0"/>
              </a:rPr>
              <a:t>Extreme behaviors, such as excessive crying, truancy or running away</a:t>
            </a:r>
          </a:p>
          <a:p>
            <a:r>
              <a:rPr lang="en-US" altLang="en-US" sz="1800" dirty="0">
                <a:cs typeface="Arial" panose="020B0604020202020204" pitchFamily="34" charset="0"/>
              </a:rPr>
              <a:t>Poor hygiene and unsuitable clothing</a:t>
            </a:r>
          </a:p>
          <a:p>
            <a:r>
              <a:rPr lang="en-US" altLang="en-US" sz="1800" dirty="0">
                <a:cs typeface="Arial" panose="020B0604020202020204" pitchFamily="34" charset="0"/>
              </a:rPr>
              <a:t>Excessive fear of parent(s), caregiver(s) or going home</a:t>
            </a:r>
          </a:p>
          <a:p>
            <a:r>
              <a:rPr lang="en-US" altLang="en-US" sz="1800" dirty="0">
                <a:cs typeface="Arial" panose="020B0604020202020204" pitchFamily="34" charset="0"/>
              </a:rPr>
              <a:t>Depression </a:t>
            </a:r>
          </a:p>
          <a:p>
            <a:r>
              <a:rPr lang="en-US" altLang="en-US" sz="1800" dirty="0">
                <a:cs typeface="Arial" panose="020B0604020202020204" pitchFamily="34" charset="0"/>
              </a:rPr>
              <a:t>Poor peer relationships or inability to relate to children of the same age</a:t>
            </a:r>
          </a:p>
          <a:p>
            <a:r>
              <a:rPr lang="en-US" altLang="en-US" sz="1800" dirty="0">
                <a:cs typeface="Arial" panose="020B0604020202020204" pitchFamily="34" charset="0"/>
              </a:rPr>
              <a:t>Sudden change in behavior</a:t>
            </a:r>
          </a:p>
          <a:p>
            <a:r>
              <a:rPr lang="en-US" altLang="en-US" sz="1800" dirty="0">
                <a:cs typeface="Arial" panose="020B0604020202020204" pitchFamily="34" charset="0"/>
              </a:rPr>
              <a:t>Constant hunger, tiredness or lack of energy</a:t>
            </a:r>
          </a:p>
          <a:p>
            <a:r>
              <a:rPr lang="en-US" altLang="en-US" sz="1800" dirty="0">
                <a:cs typeface="Arial" panose="020B0604020202020204" pitchFamily="34" charset="0"/>
              </a:rPr>
              <a:t>Attention-seeking behaviors, acting out sexually</a:t>
            </a:r>
          </a:p>
          <a:p>
            <a:r>
              <a:rPr lang="en-US" altLang="en-US" sz="1800" dirty="0">
                <a:cs typeface="Arial" panose="020B0604020202020204" pitchFamily="34" charset="0"/>
              </a:rPr>
              <a:t>Fearful of physical contact</a:t>
            </a:r>
          </a:p>
          <a:p>
            <a:r>
              <a:rPr lang="en-US" altLang="en-US" sz="1800" dirty="0">
                <a:cs typeface="Arial" panose="020B0604020202020204" pitchFamily="34" charset="0"/>
              </a:rPr>
              <a:t>Unexplained injuries</a:t>
            </a:r>
          </a:p>
          <a:p>
            <a:r>
              <a:rPr lang="en-US" altLang="en-US" sz="1800" dirty="0">
                <a:cs typeface="Arial" panose="020B0604020202020204" pitchFamily="34" charset="0"/>
              </a:rPr>
              <a:t>Inappropriate dress for the weather to cover up bruises and injuries</a:t>
            </a:r>
          </a:p>
          <a:p>
            <a:endParaRPr lang="en-US" altLang="en-US" sz="1800" dirty="0">
              <a:latin typeface="Arial" panose="020B0604020202020204" pitchFamily="34" charset="0"/>
              <a:cs typeface="Arial" panose="020B0604020202020204" pitchFamily="34" charset="0"/>
            </a:endParaRPr>
          </a:p>
          <a:p>
            <a:pPr eaLnBrk="1" hangingPunct="1"/>
            <a:endParaRPr lang="en-US" altLang="en-US" sz="1800" dirty="0"/>
          </a:p>
        </p:txBody>
      </p:sp>
    </p:spTree>
    <p:custDataLst>
      <p:tags r:id="rId1"/>
    </p:custDataLst>
    <p:extLst>
      <p:ext uri="{BB962C8B-B14F-4D97-AF65-F5344CB8AC3E}">
        <p14:creationId xmlns:p14="http://schemas.microsoft.com/office/powerpoint/2010/main" val="1090537173"/>
      </p:ext>
    </p:extLst>
  </p:cSld>
  <p:clrMapOvr>
    <a:masterClrMapping/>
  </p:clrMapOvr>
  <mc:AlternateContent xmlns:mc="http://schemas.openxmlformats.org/markup-compatibility/2006" xmlns:p14="http://schemas.microsoft.com/office/powerpoint/2010/main">
    <mc:Choice Requires="p14">
      <p:transition spd="slow" p14:dur="1239" advClick="0">
        <p:fade/>
      </p:transition>
    </mc:Choice>
    <mc:Fallback xmlns="">
      <p:transition spd="slow"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24E011-6336-9721-EBC6-2BEA763C3AED}"/>
            </a:ext>
          </a:extLst>
        </p:cNvPr>
        <p:cNvGrpSpPr/>
        <p:nvPr/>
      </p:nvGrpSpPr>
      <p:grpSpPr>
        <a:xfrm>
          <a:off x="0" y="0"/>
          <a:ext cx="0" cy="0"/>
          <a:chOff x="0" y="0"/>
          <a:chExt cx="0" cy="0"/>
        </a:xfrm>
      </p:grpSpPr>
      <p:sp useBgFill="1">
        <p:nvSpPr>
          <p:cNvPr id="20497" name="Rectangle 20496">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the moon&#10;&#10;AI-generated content may be incorrect.">
            <a:extLst>
              <a:ext uri="{FF2B5EF4-FFF2-40B4-BE49-F238E27FC236}">
                <a16:creationId xmlns:a16="http://schemas.microsoft.com/office/drawing/2014/main" id="{AA42C090-E62F-90EE-DF15-10F07CDCCC8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3741" y="304800"/>
            <a:ext cx="2526726" cy="2280370"/>
          </a:xfrm>
          <a:prstGeom prst="rect">
            <a:avLst/>
          </a:prstGeom>
        </p:spPr>
      </p:pic>
      <p:sp>
        <p:nvSpPr>
          <p:cNvPr id="20499" name="Freeform: Shape 20498">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2494" y="0"/>
            <a:ext cx="5671506"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0482" name="Title 1">
            <a:extLst>
              <a:ext uri="{FF2B5EF4-FFF2-40B4-BE49-F238E27FC236}">
                <a16:creationId xmlns:a16="http://schemas.microsoft.com/office/drawing/2014/main" id="{20C615AD-9DB1-543B-62FA-D96A95F630D1}"/>
              </a:ext>
            </a:extLst>
          </p:cNvPr>
          <p:cNvSpPr>
            <a:spLocks noGrp="1" noChangeArrowheads="1"/>
          </p:cNvSpPr>
          <p:nvPr>
            <p:ph type="title"/>
          </p:nvPr>
        </p:nvSpPr>
        <p:spPr>
          <a:xfrm>
            <a:off x="4319515" y="430000"/>
            <a:ext cx="4367285" cy="1856000"/>
          </a:xfrm>
        </p:spPr>
        <p:txBody>
          <a:bodyPr anchor="b">
            <a:normAutofit/>
          </a:bodyPr>
          <a:lstStyle/>
          <a:p>
            <a:pPr eaLnBrk="1" hangingPunct="1"/>
            <a:r>
              <a:rPr lang="en-US" altLang="en-US" sz="3600" b="1" dirty="0">
                <a:solidFill>
                  <a:srgbClr val="FFFFFF"/>
                </a:solidFill>
                <a:latin typeface="+mn-lt"/>
                <a:cs typeface="Arial" panose="020B0604020202020204" pitchFamily="34" charset="0"/>
              </a:rPr>
              <a:t>Head Injuries: </a:t>
            </a:r>
            <a:br>
              <a:rPr lang="en-US" altLang="en-US" sz="3600" b="1" dirty="0">
                <a:solidFill>
                  <a:srgbClr val="FFFFFF"/>
                </a:solidFill>
                <a:latin typeface="+mn-lt"/>
                <a:cs typeface="Arial" panose="020B0604020202020204" pitchFamily="34" charset="0"/>
              </a:rPr>
            </a:br>
            <a:r>
              <a:rPr lang="en-US" sz="2400" u="none" strike="noStrike" kern="100" dirty="0">
                <a:solidFill>
                  <a:srgbClr val="FFFFFF"/>
                </a:solidFill>
                <a:effectLst/>
                <a:uFill>
                  <a:solidFill>
                    <a:srgbClr val="000000"/>
                  </a:solidFill>
                </a:uFill>
                <a:latin typeface="+mn-lt"/>
                <a:ea typeface="Calibri" panose="020F0502020204030204" pitchFamily="34" charset="0"/>
                <a:cs typeface="Arial" panose="020B0604020202020204" pitchFamily="34" charset="0"/>
              </a:rPr>
              <a:t>The most common cause of child abuse-related deaths and a major cause of disabilities </a:t>
            </a:r>
            <a:endParaRPr lang="en-US" altLang="en-US" sz="2400" dirty="0">
              <a:solidFill>
                <a:srgbClr val="FFFFFF"/>
              </a:solidFill>
              <a:latin typeface="+mn-lt"/>
              <a:cs typeface="Arial" panose="020B0604020202020204" pitchFamily="34" charset="0"/>
            </a:endParaRPr>
          </a:p>
        </p:txBody>
      </p:sp>
      <p:sp>
        <p:nvSpPr>
          <p:cNvPr id="20501"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9514" y="2560829"/>
            <a:ext cx="3771900" cy="18288"/>
          </a:xfrm>
          <a:custGeom>
            <a:avLst/>
            <a:gdLst>
              <a:gd name="csX0" fmla="*/ 0 w 3771900"/>
              <a:gd name="csY0" fmla="*/ 0 h 18288"/>
              <a:gd name="csX1" fmla="*/ 704088 w 3771900"/>
              <a:gd name="csY1" fmla="*/ 0 h 18288"/>
              <a:gd name="csX2" fmla="*/ 1370457 w 3771900"/>
              <a:gd name="csY2" fmla="*/ 0 h 18288"/>
              <a:gd name="csX3" fmla="*/ 2036826 w 3771900"/>
              <a:gd name="csY3" fmla="*/ 0 h 18288"/>
              <a:gd name="csX4" fmla="*/ 2552319 w 3771900"/>
              <a:gd name="csY4" fmla="*/ 0 h 18288"/>
              <a:gd name="csX5" fmla="*/ 3105531 w 3771900"/>
              <a:gd name="csY5" fmla="*/ 0 h 18288"/>
              <a:gd name="csX6" fmla="*/ 3771900 w 3771900"/>
              <a:gd name="csY6" fmla="*/ 0 h 18288"/>
              <a:gd name="csX7" fmla="*/ 3771900 w 3771900"/>
              <a:gd name="csY7" fmla="*/ 18288 h 18288"/>
              <a:gd name="csX8" fmla="*/ 3143250 w 3771900"/>
              <a:gd name="csY8" fmla="*/ 18288 h 18288"/>
              <a:gd name="csX9" fmla="*/ 2627757 w 3771900"/>
              <a:gd name="csY9" fmla="*/ 18288 h 18288"/>
              <a:gd name="csX10" fmla="*/ 2112264 w 3771900"/>
              <a:gd name="csY10" fmla="*/ 18288 h 18288"/>
              <a:gd name="csX11" fmla="*/ 1445895 w 3771900"/>
              <a:gd name="csY11" fmla="*/ 18288 h 18288"/>
              <a:gd name="csX12" fmla="*/ 892683 w 3771900"/>
              <a:gd name="csY12" fmla="*/ 18288 h 18288"/>
              <a:gd name="csX13" fmla="*/ 0 w 3771900"/>
              <a:gd name="csY13" fmla="*/ 18288 h 18288"/>
              <a:gd name="csX14" fmla="*/ 0 w 377190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71900" h="18288" fill="none" extrusionOk="0">
                <a:moveTo>
                  <a:pt x="0" y="0"/>
                </a:moveTo>
                <a:cubicBezTo>
                  <a:pt x="285982" y="-16509"/>
                  <a:pt x="373591" y="28957"/>
                  <a:pt x="704088" y="0"/>
                </a:cubicBezTo>
                <a:cubicBezTo>
                  <a:pt x="1034585" y="-28957"/>
                  <a:pt x="1127575" y="15529"/>
                  <a:pt x="1370457" y="0"/>
                </a:cubicBezTo>
                <a:cubicBezTo>
                  <a:pt x="1613339" y="-15529"/>
                  <a:pt x="1901330" y="-18417"/>
                  <a:pt x="2036826" y="0"/>
                </a:cubicBezTo>
                <a:cubicBezTo>
                  <a:pt x="2172322" y="18417"/>
                  <a:pt x="2391554" y="24426"/>
                  <a:pt x="2552319" y="0"/>
                </a:cubicBezTo>
                <a:cubicBezTo>
                  <a:pt x="2713084" y="-24426"/>
                  <a:pt x="2832344" y="19126"/>
                  <a:pt x="3105531" y="0"/>
                </a:cubicBezTo>
                <a:cubicBezTo>
                  <a:pt x="3378718" y="-19126"/>
                  <a:pt x="3624591" y="4962"/>
                  <a:pt x="3771900" y="0"/>
                </a:cubicBezTo>
                <a:cubicBezTo>
                  <a:pt x="3771400" y="8855"/>
                  <a:pt x="3772009" y="14521"/>
                  <a:pt x="3771900" y="18288"/>
                </a:cubicBezTo>
                <a:cubicBezTo>
                  <a:pt x="3458898" y="17742"/>
                  <a:pt x="3421743" y="-6827"/>
                  <a:pt x="3143250" y="18288"/>
                </a:cubicBezTo>
                <a:cubicBezTo>
                  <a:pt x="2864757" y="43403"/>
                  <a:pt x="2852800" y="27764"/>
                  <a:pt x="2627757" y="18288"/>
                </a:cubicBezTo>
                <a:cubicBezTo>
                  <a:pt x="2402714" y="8812"/>
                  <a:pt x="2240384" y="-3809"/>
                  <a:pt x="2112264" y="18288"/>
                </a:cubicBezTo>
                <a:cubicBezTo>
                  <a:pt x="1984144" y="40385"/>
                  <a:pt x="1648028" y="25259"/>
                  <a:pt x="1445895" y="18288"/>
                </a:cubicBezTo>
                <a:cubicBezTo>
                  <a:pt x="1243762" y="11317"/>
                  <a:pt x="1123026" y="22466"/>
                  <a:pt x="892683" y="18288"/>
                </a:cubicBezTo>
                <a:cubicBezTo>
                  <a:pt x="662340" y="14110"/>
                  <a:pt x="180978" y="-26198"/>
                  <a:pt x="0" y="18288"/>
                </a:cubicBezTo>
                <a:cubicBezTo>
                  <a:pt x="683" y="12014"/>
                  <a:pt x="724" y="5908"/>
                  <a:pt x="0" y="0"/>
                </a:cubicBezTo>
                <a:close/>
              </a:path>
              <a:path w="3771900" h="18288" stroke="0" extrusionOk="0">
                <a:moveTo>
                  <a:pt x="0" y="0"/>
                </a:moveTo>
                <a:cubicBezTo>
                  <a:pt x="168080" y="-24280"/>
                  <a:pt x="426899" y="-27643"/>
                  <a:pt x="590931" y="0"/>
                </a:cubicBezTo>
                <a:cubicBezTo>
                  <a:pt x="754963" y="27643"/>
                  <a:pt x="943937" y="-964"/>
                  <a:pt x="1106424" y="0"/>
                </a:cubicBezTo>
                <a:cubicBezTo>
                  <a:pt x="1268911" y="964"/>
                  <a:pt x="1620128" y="24107"/>
                  <a:pt x="1810512" y="0"/>
                </a:cubicBezTo>
                <a:cubicBezTo>
                  <a:pt x="2000896" y="-24107"/>
                  <a:pt x="2173109" y="23508"/>
                  <a:pt x="2401443" y="0"/>
                </a:cubicBezTo>
                <a:cubicBezTo>
                  <a:pt x="2629777" y="-23508"/>
                  <a:pt x="2762620" y="-19902"/>
                  <a:pt x="2992374" y="0"/>
                </a:cubicBezTo>
                <a:cubicBezTo>
                  <a:pt x="3222128" y="19902"/>
                  <a:pt x="3483193" y="6322"/>
                  <a:pt x="3771900" y="0"/>
                </a:cubicBezTo>
                <a:cubicBezTo>
                  <a:pt x="3771002" y="7180"/>
                  <a:pt x="3772069" y="13790"/>
                  <a:pt x="3771900" y="18288"/>
                </a:cubicBezTo>
                <a:cubicBezTo>
                  <a:pt x="3466427" y="17166"/>
                  <a:pt x="3360902" y="-2444"/>
                  <a:pt x="3143250" y="18288"/>
                </a:cubicBezTo>
                <a:cubicBezTo>
                  <a:pt x="2925598" y="39020"/>
                  <a:pt x="2852709" y="34774"/>
                  <a:pt x="2627757" y="18288"/>
                </a:cubicBezTo>
                <a:cubicBezTo>
                  <a:pt x="2402805" y="1802"/>
                  <a:pt x="2156087" y="-12568"/>
                  <a:pt x="1999107" y="18288"/>
                </a:cubicBezTo>
                <a:cubicBezTo>
                  <a:pt x="1842127" y="49144"/>
                  <a:pt x="1528676" y="3672"/>
                  <a:pt x="1370457" y="18288"/>
                </a:cubicBezTo>
                <a:cubicBezTo>
                  <a:pt x="1212238" y="32905"/>
                  <a:pt x="1007440" y="24475"/>
                  <a:pt x="779526" y="18288"/>
                </a:cubicBezTo>
                <a:cubicBezTo>
                  <a:pt x="551612" y="12101"/>
                  <a:pt x="175765" y="8638"/>
                  <a:pt x="0" y="18288"/>
                </a:cubicBezTo>
                <a:cubicBezTo>
                  <a:pt x="571" y="10093"/>
                  <a:pt x="-125" y="8407"/>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3" name="Content Placeholder 2">
            <a:extLst>
              <a:ext uri="{FF2B5EF4-FFF2-40B4-BE49-F238E27FC236}">
                <a16:creationId xmlns:a16="http://schemas.microsoft.com/office/drawing/2014/main" id="{6B693B09-9409-0133-F842-D11155CBB63F}"/>
              </a:ext>
            </a:extLst>
          </p:cNvPr>
          <p:cNvSpPr>
            <a:spLocks noGrp="1" noChangeArrowheads="1"/>
          </p:cNvSpPr>
          <p:nvPr>
            <p:ph idx="1"/>
          </p:nvPr>
        </p:nvSpPr>
        <p:spPr>
          <a:xfrm>
            <a:off x="3674208" y="2842810"/>
            <a:ext cx="5164992" cy="4167590"/>
          </a:xfrm>
        </p:spPr>
        <p:txBody>
          <a:bodyPr anchor="t">
            <a:normAutofit/>
          </a:bodyPr>
          <a:lstStyle/>
          <a:p>
            <a:pPr lvl="1">
              <a:lnSpc>
                <a:spcPct val="100000"/>
              </a:lnSpc>
            </a:pPr>
            <a:r>
              <a:rPr lang="en-US" sz="2000"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rPr>
              <a:t>Eggshell fracture:  skull x-rays reveal an “eggshell” fracture of the back of the skull. Occurs when children are slammed or thrown against a solid object</a:t>
            </a:r>
          </a:p>
          <a:p>
            <a:pPr lvl="1">
              <a:lnSpc>
                <a:spcPct val="100000"/>
              </a:lnSpc>
            </a:pPr>
            <a:endParaRPr lang="en-US" sz="1200"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endParaRPr>
          </a:p>
          <a:p>
            <a:pPr lvl="1">
              <a:lnSpc>
                <a:spcPct val="100000"/>
              </a:lnSpc>
            </a:pPr>
            <a:r>
              <a:rPr lang="en-US" sz="2000"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rPr>
              <a:t>Subdural Hematoma – refers to trapped blood around the brain caused by a blunt force blow to the head</a:t>
            </a:r>
          </a:p>
          <a:p>
            <a:pPr lvl="1">
              <a:lnSpc>
                <a:spcPct val="100000"/>
              </a:lnSpc>
            </a:pPr>
            <a:endParaRPr lang="en-US" sz="1200"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endParaRPr>
          </a:p>
          <a:p>
            <a:pPr lvl="1">
              <a:lnSpc>
                <a:spcPct val="100000"/>
              </a:lnSpc>
            </a:pPr>
            <a:r>
              <a:rPr lang="en-US" sz="2000" b="0" i="0" dirty="0">
                <a:solidFill>
                  <a:schemeClr val="bg1"/>
                </a:solidFill>
                <a:effectLst/>
                <a:cs typeface="Arial" panose="020B0604020202020204" pitchFamily="34" charset="0"/>
              </a:rPr>
              <a:t>A Subdural Hematoma is a life-threatening problem because it can compress the brain</a:t>
            </a:r>
          </a:p>
          <a:p>
            <a:pPr marL="852488" lvl="1" indent="-112713">
              <a:lnSpc>
                <a:spcPct val="100000"/>
              </a:lnSpc>
              <a:buNone/>
            </a:pPr>
            <a:r>
              <a:rPr lang="en-US" sz="2000" dirty="0">
                <a:solidFill>
                  <a:srgbClr val="181717"/>
                </a:solidFill>
                <a:effectLst/>
                <a:uFill>
                  <a:solidFill>
                    <a:srgbClr val="181717"/>
                  </a:solidFill>
                </a:uFill>
                <a:latin typeface="Calibri" panose="020F0502020204030204" pitchFamily="34" charset="0"/>
                <a:ea typeface="Calibri" panose="020F0502020204030204" pitchFamily="34" charset="0"/>
              </a:rPr>
              <a:t>	</a:t>
            </a:r>
            <a:endParaRPr lang="en-US" b="0" i="0" dirty="0">
              <a:solidFill>
                <a:schemeClr val="bg1"/>
              </a:solidFill>
              <a:effectLst/>
              <a:cs typeface="Arial" panose="020B0604020202020204" pitchFamily="34" charset="0"/>
            </a:endParaRPr>
          </a:p>
          <a:p>
            <a:pPr lvl="1"/>
            <a:endParaRPr lang="en-US" altLang="en-US" dirty="0">
              <a:solidFill>
                <a:schemeClr val="bg1"/>
              </a:solidFill>
            </a:endParaRPr>
          </a:p>
          <a:p>
            <a:endParaRPr lang="en-US" altLang="en-US" sz="1200" dirty="0">
              <a:solidFill>
                <a:srgbClr val="FFFFFF"/>
              </a:solidFill>
            </a:endParaRPr>
          </a:p>
        </p:txBody>
      </p:sp>
      <p:cxnSp>
        <p:nvCxnSpPr>
          <p:cNvPr id="8" name="Straight Arrow Connector 7">
            <a:extLst>
              <a:ext uri="{FF2B5EF4-FFF2-40B4-BE49-F238E27FC236}">
                <a16:creationId xmlns:a16="http://schemas.microsoft.com/office/drawing/2014/main" id="{9F0B82A1-534E-06D4-6E77-3DBB8C3BF40F}"/>
              </a:ext>
            </a:extLst>
          </p:cNvPr>
          <p:cNvCxnSpPr/>
          <p:nvPr/>
        </p:nvCxnSpPr>
        <p:spPr>
          <a:xfrm flipV="1">
            <a:off x="685800" y="1752600"/>
            <a:ext cx="1219200" cy="104546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ECF939-629D-3F9F-BB86-239928FFDBA0}"/>
              </a:ext>
            </a:extLst>
          </p:cNvPr>
          <p:cNvSpPr txBox="1"/>
          <p:nvPr/>
        </p:nvSpPr>
        <p:spPr>
          <a:xfrm>
            <a:off x="808404" y="2626873"/>
            <a:ext cx="2057400" cy="307777"/>
          </a:xfrm>
          <a:prstGeom prst="rect">
            <a:avLst/>
          </a:prstGeom>
          <a:noFill/>
        </p:spPr>
        <p:txBody>
          <a:bodyPr wrap="square" rtlCol="0">
            <a:spAutoFit/>
          </a:bodyPr>
          <a:lstStyle/>
          <a:p>
            <a:r>
              <a:rPr lang="en-US" sz="1400" dirty="0"/>
              <a:t>Eggshell fracture</a:t>
            </a:r>
          </a:p>
        </p:txBody>
      </p:sp>
      <p:pic>
        <p:nvPicPr>
          <p:cNvPr id="1026" name="Picture 2" descr="Subdural Hematoma">
            <a:extLst>
              <a:ext uri="{FF2B5EF4-FFF2-40B4-BE49-F238E27FC236}">
                <a16:creationId xmlns:a16="http://schemas.microsoft.com/office/drawing/2014/main" id="{51A9F3B1-9B46-99DA-D085-F8CD114897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007" y="3200400"/>
            <a:ext cx="2743200" cy="2266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AA53F70-8AAE-3A9B-8F54-09DCF1F3244E}"/>
              </a:ext>
            </a:extLst>
          </p:cNvPr>
          <p:cNvSpPr txBox="1"/>
          <p:nvPr/>
        </p:nvSpPr>
        <p:spPr>
          <a:xfrm>
            <a:off x="-459475" y="5595955"/>
            <a:ext cx="4345675" cy="769441"/>
          </a:xfrm>
          <a:prstGeom prst="rect">
            <a:avLst/>
          </a:prstGeom>
          <a:noFill/>
        </p:spPr>
        <p:txBody>
          <a:bodyPr wrap="square">
            <a:spAutoFit/>
          </a:bodyPr>
          <a:lstStyle/>
          <a:p>
            <a:pPr marL="852488" lvl="1" indent="-112713">
              <a:lnSpc>
                <a:spcPct val="100000"/>
              </a:lnSpc>
              <a:buNone/>
            </a:pPr>
            <a:r>
              <a:rPr lang="en-US" sz="2200" b="1" dirty="0">
                <a:solidFill>
                  <a:srgbClr val="FF0000"/>
                </a:solidFill>
                <a:effectLst/>
                <a:uFill>
                  <a:solidFill>
                    <a:srgbClr val="181717"/>
                  </a:solidFill>
                </a:uFill>
                <a:latin typeface="Calibri" panose="020F0502020204030204" pitchFamily="34" charset="0"/>
                <a:ea typeface="Calibri" panose="020F0502020204030204" pitchFamily="34" charset="0"/>
              </a:rPr>
              <a:t>*Serious head injuries are not a result</a:t>
            </a:r>
            <a:r>
              <a:rPr lang="en-US" sz="2200" b="1" dirty="0">
                <a:solidFill>
                  <a:srgbClr val="FF0000"/>
                </a:solidFill>
                <a:effectLst/>
                <a:latin typeface="Calibri" panose="020F0502020204030204" pitchFamily="34" charset="0"/>
                <a:ea typeface="Calibri" panose="020F0502020204030204" pitchFamily="34" charset="0"/>
              </a:rPr>
              <a:t> </a:t>
            </a:r>
            <a:r>
              <a:rPr lang="en-US" sz="2200" b="1" dirty="0">
                <a:solidFill>
                  <a:srgbClr val="FF0000"/>
                </a:solidFill>
                <a:effectLst/>
                <a:uFill>
                  <a:solidFill>
                    <a:srgbClr val="181717"/>
                  </a:solidFill>
                </a:uFill>
                <a:latin typeface="Calibri" panose="020F0502020204030204" pitchFamily="34" charset="0"/>
                <a:ea typeface="Calibri" panose="020F0502020204030204" pitchFamily="34" charset="0"/>
              </a:rPr>
              <a:t>of simple falls</a:t>
            </a:r>
            <a:endParaRPr lang="en-US" sz="2200" b="1" dirty="0">
              <a:solidFill>
                <a:srgbClr val="FF0000"/>
              </a:solidFill>
              <a:effectLst/>
              <a:cs typeface="Arial" panose="020B0604020202020204" pitchFamily="34" charset="0"/>
            </a:endParaRPr>
          </a:p>
        </p:txBody>
      </p:sp>
    </p:spTree>
    <p:custDataLst>
      <p:tags r:id="rId1"/>
    </p:custDataLst>
    <p:extLst>
      <p:ext uri="{BB962C8B-B14F-4D97-AF65-F5344CB8AC3E}">
        <p14:creationId xmlns:p14="http://schemas.microsoft.com/office/powerpoint/2010/main" val="3103284746"/>
      </p:ext>
    </p:extLst>
  </p:cSld>
  <p:clrMapOvr>
    <a:masterClrMapping/>
  </p:clrMapOvr>
  <mc:AlternateContent xmlns:mc="http://schemas.openxmlformats.org/markup-compatibility/2006" xmlns:p14="http://schemas.microsoft.com/office/powerpoint/2010/main">
    <mc:Choice Requires="p14">
      <p:transition spd="med" p14:dur="571" advClick="0">
        <p:fade/>
      </p:transition>
    </mc:Choice>
    <mc:Fallback xmlns="">
      <p:transition spd="med"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4DE05E-FDF8-3812-CC75-73DA2583A28A}"/>
            </a:ext>
          </a:extLst>
        </p:cNvPr>
        <p:cNvGrpSpPr/>
        <p:nvPr/>
      </p:nvGrpSpPr>
      <p:grpSpPr>
        <a:xfrm>
          <a:off x="0" y="0"/>
          <a:ext cx="0" cy="0"/>
          <a:chOff x="0" y="0"/>
          <a:chExt cx="0" cy="0"/>
        </a:xfrm>
      </p:grpSpPr>
      <p:sp useBgFill="1">
        <p:nvSpPr>
          <p:cNvPr id="20497" name="Rectangle 20496">
            <a:extLst>
              <a:ext uri="{FF2B5EF4-FFF2-40B4-BE49-F238E27FC236}">
                <a16:creationId xmlns:a16="http://schemas.microsoft.com/office/drawing/2014/main" id="{1FA121E7-2E84-9151-82F3-308E731B3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9" name="Freeform: Shape 20498">
            <a:extLst>
              <a:ext uri="{FF2B5EF4-FFF2-40B4-BE49-F238E27FC236}">
                <a16:creationId xmlns:a16="http://schemas.microsoft.com/office/drawing/2014/main" id="{7F629934-74D1-0812-CCEC-29509E7A1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2494" y="0"/>
            <a:ext cx="5671506"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0482" name="Title 1">
            <a:extLst>
              <a:ext uri="{FF2B5EF4-FFF2-40B4-BE49-F238E27FC236}">
                <a16:creationId xmlns:a16="http://schemas.microsoft.com/office/drawing/2014/main" id="{4A50D889-4755-A37E-F757-BC6F5D76CC4E}"/>
              </a:ext>
            </a:extLst>
          </p:cNvPr>
          <p:cNvSpPr>
            <a:spLocks noGrp="1" noChangeArrowheads="1"/>
          </p:cNvSpPr>
          <p:nvPr>
            <p:ph type="title"/>
          </p:nvPr>
        </p:nvSpPr>
        <p:spPr>
          <a:xfrm>
            <a:off x="228600" y="381000"/>
            <a:ext cx="3581400" cy="1646491"/>
          </a:xfrm>
        </p:spPr>
        <p:txBody>
          <a:bodyPr anchor="b">
            <a:normAutofit fontScale="90000"/>
          </a:bodyPr>
          <a:lstStyle/>
          <a:p>
            <a:pPr eaLnBrk="1" hangingPunct="1"/>
            <a:r>
              <a:rPr lang="en-US" altLang="en-US" sz="4400" b="1" dirty="0">
                <a:latin typeface="+mn-lt"/>
                <a:cs typeface="Arial" panose="020B0604020202020204" pitchFamily="34" charset="0"/>
              </a:rPr>
              <a:t>Head Injuries</a:t>
            </a:r>
            <a:br>
              <a:rPr lang="en-US" altLang="en-US" sz="4400" b="1" dirty="0">
                <a:latin typeface="+mn-lt"/>
                <a:cs typeface="Arial" panose="020B0604020202020204" pitchFamily="34" charset="0"/>
              </a:rPr>
            </a:br>
            <a:r>
              <a:rPr lang="en-US" sz="2700" u="none" strike="noStrike" kern="100" dirty="0">
                <a:effectLst/>
                <a:uFill>
                  <a:solidFill>
                    <a:srgbClr val="000000"/>
                  </a:solidFill>
                </a:uFill>
                <a:latin typeface="+mn-lt"/>
                <a:ea typeface="Calibri" panose="020F0502020204030204" pitchFamily="34" charset="0"/>
                <a:cs typeface="Arial" panose="020B0604020202020204" pitchFamily="34" charset="0"/>
              </a:rPr>
              <a:t>The most common cause of child abuse-related deaths and a major cause of disabilities</a:t>
            </a:r>
            <a:endParaRPr lang="en-US" altLang="en-US" sz="2700" dirty="0">
              <a:latin typeface="+mn-lt"/>
              <a:cs typeface="Arial" panose="020B0604020202020204" pitchFamily="34" charset="0"/>
            </a:endParaRPr>
          </a:p>
        </p:txBody>
      </p:sp>
      <p:sp>
        <p:nvSpPr>
          <p:cNvPr id="20501" name="sketch line">
            <a:extLst>
              <a:ext uri="{FF2B5EF4-FFF2-40B4-BE49-F238E27FC236}">
                <a16:creationId xmlns:a16="http://schemas.microsoft.com/office/drawing/2014/main" id="{7955D701-2A7C-BCFC-9BC6-5AB118307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9514" y="2560829"/>
            <a:ext cx="3771900" cy="18288"/>
          </a:xfrm>
          <a:custGeom>
            <a:avLst/>
            <a:gdLst>
              <a:gd name="csX0" fmla="*/ 0 w 3771900"/>
              <a:gd name="csY0" fmla="*/ 0 h 18288"/>
              <a:gd name="csX1" fmla="*/ 704088 w 3771900"/>
              <a:gd name="csY1" fmla="*/ 0 h 18288"/>
              <a:gd name="csX2" fmla="*/ 1370457 w 3771900"/>
              <a:gd name="csY2" fmla="*/ 0 h 18288"/>
              <a:gd name="csX3" fmla="*/ 2036826 w 3771900"/>
              <a:gd name="csY3" fmla="*/ 0 h 18288"/>
              <a:gd name="csX4" fmla="*/ 2552319 w 3771900"/>
              <a:gd name="csY4" fmla="*/ 0 h 18288"/>
              <a:gd name="csX5" fmla="*/ 3105531 w 3771900"/>
              <a:gd name="csY5" fmla="*/ 0 h 18288"/>
              <a:gd name="csX6" fmla="*/ 3771900 w 3771900"/>
              <a:gd name="csY6" fmla="*/ 0 h 18288"/>
              <a:gd name="csX7" fmla="*/ 3771900 w 3771900"/>
              <a:gd name="csY7" fmla="*/ 18288 h 18288"/>
              <a:gd name="csX8" fmla="*/ 3143250 w 3771900"/>
              <a:gd name="csY8" fmla="*/ 18288 h 18288"/>
              <a:gd name="csX9" fmla="*/ 2627757 w 3771900"/>
              <a:gd name="csY9" fmla="*/ 18288 h 18288"/>
              <a:gd name="csX10" fmla="*/ 2112264 w 3771900"/>
              <a:gd name="csY10" fmla="*/ 18288 h 18288"/>
              <a:gd name="csX11" fmla="*/ 1445895 w 3771900"/>
              <a:gd name="csY11" fmla="*/ 18288 h 18288"/>
              <a:gd name="csX12" fmla="*/ 892683 w 3771900"/>
              <a:gd name="csY12" fmla="*/ 18288 h 18288"/>
              <a:gd name="csX13" fmla="*/ 0 w 3771900"/>
              <a:gd name="csY13" fmla="*/ 18288 h 18288"/>
              <a:gd name="csX14" fmla="*/ 0 w 377190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71900" h="18288" fill="none" extrusionOk="0">
                <a:moveTo>
                  <a:pt x="0" y="0"/>
                </a:moveTo>
                <a:cubicBezTo>
                  <a:pt x="285982" y="-16509"/>
                  <a:pt x="373591" y="28957"/>
                  <a:pt x="704088" y="0"/>
                </a:cubicBezTo>
                <a:cubicBezTo>
                  <a:pt x="1034585" y="-28957"/>
                  <a:pt x="1127575" y="15529"/>
                  <a:pt x="1370457" y="0"/>
                </a:cubicBezTo>
                <a:cubicBezTo>
                  <a:pt x="1613339" y="-15529"/>
                  <a:pt x="1901330" y="-18417"/>
                  <a:pt x="2036826" y="0"/>
                </a:cubicBezTo>
                <a:cubicBezTo>
                  <a:pt x="2172322" y="18417"/>
                  <a:pt x="2391554" y="24426"/>
                  <a:pt x="2552319" y="0"/>
                </a:cubicBezTo>
                <a:cubicBezTo>
                  <a:pt x="2713084" y="-24426"/>
                  <a:pt x="2832344" y="19126"/>
                  <a:pt x="3105531" y="0"/>
                </a:cubicBezTo>
                <a:cubicBezTo>
                  <a:pt x="3378718" y="-19126"/>
                  <a:pt x="3624591" y="4962"/>
                  <a:pt x="3771900" y="0"/>
                </a:cubicBezTo>
                <a:cubicBezTo>
                  <a:pt x="3771400" y="8855"/>
                  <a:pt x="3772009" y="14521"/>
                  <a:pt x="3771900" y="18288"/>
                </a:cubicBezTo>
                <a:cubicBezTo>
                  <a:pt x="3458898" y="17742"/>
                  <a:pt x="3421743" y="-6827"/>
                  <a:pt x="3143250" y="18288"/>
                </a:cubicBezTo>
                <a:cubicBezTo>
                  <a:pt x="2864757" y="43403"/>
                  <a:pt x="2852800" y="27764"/>
                  <a:pt x="2627757" y="18288"/>
                </a:cubicBezTo>
                <a:cubicBezTo>
                  <a:pt x="2402714" y="8812"/>
                  <a:pt x="2240384" y="-3809"/>
                  <a:pt x="2112264" y="18288"/>
                </a:cubicBezTo>
                <a:cubicBezTo>
                  <a:pt x="1984144" y="40385"/>
                  <a:pt x="1648028" y="25259"/>
                  <a:pt x="1445895" y="18288"/>
                </a:cubicBezTo>
                <a:cubicBezTo>
                  <a:pt x="1243762" y="11317"/>
                  <a:pt x="1123026" y="22466"/>
                  <a:pt x="892683" y="18288"/>
                </a:cubicBezTo>
                <a:cubicBezTo>
                  <a:pt x="662340" y="14110"/>
                  <a:pt x="180978" y="-26198"/>
                  <a:pt x="0" y="18288"/>
                </a:cubicBezTo>
                <a:cubicBezTo>
                  <a:pt x="683" y="12014"/>
                  <a:pt x="724" y="5908"/>
                  <a:pt x="0" y="0"/>
                </a:cubicBezTo>
                <a:close/>
              </a:path>
              <a:path w="3771900" h="18288" stroke="0" extrusionOk="0">
                <a:moveTo>
                  <a:pt x="0" y="0"/>
                </a:moveTo>
                <a:cubicBezTo>
                  <a:pt x="168080" y="-24280"/>
                  <a:pt x="426899" y="-27643"/>
                  <a:pt x="590931" y="0"/>
                </a:cubicBezTo>
                <a:cubicBezTo>
                  <a:pt x="754963" y="27643"/>
                  <a:pt x="943937" y="-964"/>
                  <a:pt x="1106424" y="0"/>
                </a:cubicBezTo>
                <a:cubicBezTo>
                  <a:pt x="1268911" y="964"/>
                  <a:pt x="1620128" y="24107"/>
                  <a:pt x="1810512" y="0"/>
                </a:cubicBezTo>
                <a:cubicBezTo>
                  <a:pt x="2000896" y="-24107"/>
                  <a:pt x="2173109" y="23508"/>
                  <a:pt x="2401443" y="0"/>
                </a:cubicBezTo>
                <a:cubicBezTo>
                  <a:pt x="2629777" y="-23508"/>
                  <a:pt x="2762620" y="-19902"/>
                  <a:pt x="2992374" y="0"/>
                </a:cubicBezTo>
                <a:cubicBezTo>
                  <a:pt x="3222128" y="19902"/>
                  <a:pt x="3483193" y="6322"/>
                  <a:pt x="3771900" y="0"/>
                </a:cubicBezTo>
                <a:cubicBezTo>
                  <a:pt x="3771002" y="7180"/>
                  <a:pt x="3772069" y="13790"/>
                  <a:pt x="3771900" y="18288"/>
                </a:cubicBezTo>
                <a:cubicBezTo>
                  <a:pt x="3466427" y="17166"/>
                  <a:pt x="3360902" y="-2444"/>
                  <a:pt x="3143250" y="18288"/>
                </a:cubicBezTo>
                <a:cubicBezTo>
                  <a:pt x="2925598" y="39020"/>
                  <a:pt x="2852709" y="34774"/>
                  <a:pt x="2627757" y="18288"/>
                </a:cubicBezTo>
                <a:cubicBezTo>
                  <a:pt x="2402805" y="1802"/>
                  <a:pt x="2156087" y="-12568"/>
                  <a:pt x="1999107" y="18288"/>
                </a:cubicBezTo>
                <a:cubicBezTo>
                  <a:pt x="1842127" y="49144"/>
                  <a:pt x="1528676" y="3672"/>
                  <a:pt x="1370457" y="18288"/>
                </a:cubicBezTo>
                <a:cubicBezTo>
                  <a:pt x="1212238" y="32905"/>
                  <a:pt x="1007440" y="24475"/>
                  <a:pt x="779526" y="18288"/>
                </a:cubicBezTo>
                <a:cubicBezTo>
                  <a:pt x="551612" y="12101"/>
                  <a:pt x="175765" y="8638"/>
                  <a:pt x="0" y="18288"/>
                </a:cubicBezTo>
                <a:cubicBezTo>
                  <a:pt x="571" y="10093"/>
                  <a:pt x="-125" y="8407"/>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3" name="Content Placeholder 2">
            <a:extLst>
              <a:ext uri="{FF2B5EF4-FFF2-40B4-BE49-F238E27FC236}">
                <a16:creationId xmlns:a16="http://schemas.microsoft.com/office/drawing/2014/main" id="{58F1B1E6-2510-22ED-0655-EDAB9E79B936}"/>
              </a:ext>
            </a:extLst>
          </p:cNvPr>
          <p:cNvSpPr>
            <a:spLocks noGrp="1" noChangeArrowheads="1"/>
          </p:cNvSpPr>
          <p:nvPr>
            <p:ph idx="1"/>
          </p:nvPr>
        </p:nvSpPr>
        <p:spPr>
          <a:xfrm>
            <a:off x="3962400" y="359429"/>
            <a:ext cx="4953000" cy="2231371"/>
          </a:xfrm>
        </p:spPr>
        <p:txBody>
          <a:bodyPr anchor="t">
            <a:normAutofit/>
          </a:bodyPr>
          <a:lstStyle/>
          <a:p>
            <a:pPr marL="342892" lvl="1" indent="0">
              <a:buNone/>
            </a:pPr>
            <a:r>
              <a:rPr lang="en-US"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rPr>
              <a:t>Shaken Baby Syndrome: caused by violent or excessive shaking of a child. Young children have weak neck muscles, and their heads are heavy in relation to their size. Spots or pools of blood may be visible in their eyes</a:t>
            </a:r>
          </a:p>
          <a:p>
            <a:pPr lvl="1"/>
            <a:endParaRPr lang="en-US" sz="1200" u="none" strike="noStrike" kern="100" dirty="0">
              <a:solidFill>
                <a:srgbClr val="FFFFFF"/>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lvl="1"/>
            <a:endParaRPr lang="en-US" altLang="en-US" sz="1200" dirty="0">
              <a:solidFill>
                <a:srgbClr val="FFFFFF"/>
              </a:solidFill>
            </a:endParaRPr>
          </a:p>
          <a:p>
            <a:endParaRPr lang="en-US" altLang="en-US" sz="1200" dirty="0">
              <a:solidFill>
                <a:srgbClr val="FFFFFF"/>
              </a:solidFill>
            </a:endParaRPr>
          </a:p>
        </p:txBody>
      </p:sp>
      <p:sp>
        <p:nvSpPr>
          <p:cNvPr id="2" name="Rectangle 1">
            <a:extLst>
              <a:ext uri="{FF2B5EF4-FFF2-40B4-BE49-F238E27FC236}">
                <a16:creationId xmlns:a16="http://schemas.microsoft.com/office/drawing/2014/main" id="{0D8DB44E-14ED-D94C-A494-5F99A1FB1BB5}"/>
              </a:ext>
            </a:extLst>
          </p:cNvPr>
          <p:cNvSpPr/>
          <p:nvPr/>
        </p:nvSpPr>
        <p:spPr>
          <a:xfrm>
            <a:off x="4191000" y="2438400"/>
            <a:ext cx="4495800" cy="380999"/>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1E23703F-EDA6-9890-DD2C-848D350AEF16}"/>
              </a:ext>
            </a:extLst>
          </p:cNvPr>
          <p:cNvSpPr>
            <a:spLocks noChangeArrowheads="1"/>
          </p:cNvSpPr>
          <p:nvPr/>
        </p:nvSpPr>
        <p:spPr bwMode="auto">
          <a:xfrm>
            <a:off x="0" y="5791200"/>
            <a:ext cx="9067800"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Loma Linda University Health. (2021, April 26).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It is never ok to shake a baby</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https://www.youtube.com/watch?v=ddVwDXht7AU</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a:t>
            </a:r>
            <a:r>
              <a:rPr lang="en-US" altLang="en-US" sz="1400" dirty="0">
                <a:latin typeface="+mn-lt"/>
                <a:cs typeface="Times New Roman" panose="02020603050405020304" pitchFamily="18" charset="0"/>
              </a:rPr>
              <a:t>New Mexico Department of Health. (2016, September 12). 	</a:t>
            </a:r>
            <a:r>
              <a:rPr lang="en-US" altLang="en-US" sz="1400" i="1" dirty="0">
                <a:latin typeface="+mn-lt"/>
                <a:cs typeface="Times New Roman" panose="02020603050405020304" pitchFamily="18" charset="0"/>
              </a:rPr>
              <a:t>Everyone’s business - protecting our children (Shaken baby)</a:t>
            </a:r>
            <a:r>
              <a:rPr lang="en-US" altLang="en-US" sz="1400" dirty="0">
                <a:latin typeface="+mn-lt"/>
                <a:cs typeface="Times New Roman" panose="02020603050405020304" pitchFamily="18" charset="0"/>
              </a:rPr>
              <a:t> [Video]. YouTube. 	</a:t>
            </a:r>
            <a:r>
              <a:rPr lang="en-US" altLang="en-US" sz="1400" dirty="0">
                <a:latin typeface="+mn-lt"/>
                <a:cs typeface="Times New Roman" panose="02020603050405020304" pitchFamily="18" charset="0"/>
                <a:hlinkClick r:id="rId5"/>
              </a:rPr>
              <a:t>https://www.youtube.com/watch?v=EvQ-0Dx3jEw</a:t>
            </a:r>
            <a:endParaRPr lang="en-US" altLang="en-US" sz="1400" dirty="0">
              <a:latin typeface="+mn-lt"/>
              <a:cs typeface="Times New Roman" panose="02020603050405020304" pitchFamily="18" charset="0"/>
            </a:endParaRPr>
          </a:p>
          <a:p>
            <a:endParaRPr lang="en-US" altLang="en-US" sz="1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rPr>
              <a:t> 	</a:t>
            </a:r>
          </a:p>
        </p:txBody>
      </p:sp>
      <p:pic>
        <p:nvPicPr>
          <p:cNvPr id="4" name="Picture 3">
            <a:extLst>
              <a:ext uri="{FF2B5EF4-FFF2-40B4-BE49-F238E27FC236}">
                <a16:creationId xmlns:a16="http://schemas.microsoft.com/office/drawing/2014/main" id="{A7F4DF77-624B-A3BD-215E-5AD9AA892628}"/>
              </a:ext>
            </a:extLst>
          </p:cNvPr>
          <p:cNvPicPr>
            <a:picLocks noChangeAspect="1"/>
          </p:cNvPicPr>
          <p:nvPr/>
        </p:nvPicPr>
        <p:blipFill>
          <a:blip r:embed="rId6"/>
          <a:stretch>
            <a:fillRect/>
          </a:stretch>
        </p:blipFill>
        <p:spPr>
          <a:xfrm>
            <a:off x="2057400" y="1950887"/>
            <a:ext cx="5562600" cy="3764114"/>
          </a:xfrm>
          <a:prstGeom prst="rect">
            <a:avLst/>
          </a:prstGeom>
        </p:spPr>
      </p:pic>
    </p:spTree>
    <p:custDataLst>
      <p:tags r:id="rId1"/>
    </p:custDataLst>
    <p:extLst>
      <p:ext uri="{BB962C8B-B14F-4D97-AF65-F5344CB8AC3E}">
        <p14:creationId xmlns:p14="http://schemas.microsoft.com/office/powerpoint/2010/main" val="1496876036"/>
      </p:ext>
    </p:extLst>
  </p:cSld>
  <p:clrMapOvr>
    <a:masterClrMapping/>
  </p:clrMapOvr>
  <mc:AlternateContent xmlns:mc="http://schemas.openxmlformats.org/markup-compatibility/2006" xmlns:p14="http://schemas.microsoft.com/office/powerpoint/2010/main">
    <mc:Choice Requires="p14">
      <p:transition spd="med" p14:dur="700" advClick="0" advTm="24168">
        <p:fade/>
      </p:transition>
    </mc:Choice>
    <mc:Fallback xmlns="">
      <p:transition spd="med" advClick="0" advTm="24168">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4DE05E-FDF8-3812-CC75-73DA2583A28A}"/>
            </a:ext>
          </a:extLst>
        </p:cNvPr>
        <p:cNvGrpSpPr/>
        <p:nvPr/>
      </p:nvGrpSpPr>
      <p:grpSpPr>
        <a:xfrm>
          <a:off x="0" y="0"/>
          <a:ext cx="0" cy="0"/>
          <a:chOff x="0" y="0"/>
          <a:chExt cx="0" cy="0"/>
        </a:xfrm>
      </p:grpSpPr>
      <p:sp useBgFill="1">
        <p:nvSpPr>
          <p:cNvPr id="20497" name="Rectangle 20496">
            <a:extLst>
              <a:ext uri="{FF2B5EF4-FFF2-40B4-BE49-F238E27FC236}">
                <a16:creationId xmlns:a16="http://schemas.microsoft.com/office/drawing/2014/main" id="{1FA121E7-2E84-9151-82F3-308E731B3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9" name="Freeform: Shape 20498">
            <a:extLst>
              <a:ext uri="{FF2B5EF4-FFF2-40B4-BE49-F238E27FC236}">
                <a16:creationId xmlns:a16="http://schemas.microsoft.com/office/drawing/2014/main" id="{7F629934-74D1-0812-CCEC-29509E7A1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2494" y="0"/>
            <a:ext cx="5671506"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0482" name="Title 1">
            <a:extLst>
              <a:ext uri="{FF2B5EF4-FFF2-40B4-BE49-F238E27FC236}">
                <a16:creationId xmlns:a16="http://schemas.microsoft.com/office/drawing/2014/main" id="{4A50D889-4755-A37E-F757-BC6F5D76CC4E}"/>
              </a:ext>
            </a:extLst>
          </p:cNvPr>
          <p:cNvSpPr>
            <a:spLocks noGrp="1" noChangeArrowheads="1"/>
          </p:cNvSpPr>
          <p:nvPr>
            <p:ph type="title"/>
          </p:nvPr>
        </p:nvSpPr>
        <p:spPr>
          <a:xfrm>
            <a:off x="228600" y="381000"/>
            <a:ext cx="3581400" cy="1646491"/>
          </a:xfrm>
        </p:spPr>
        <p:txBody>
          <a:bodyPr anchor="b">
            <a:normAutofit fontScale="90000"/>
          </a:bodyPr>
          <a:lstStyle/>
          <a:p>
            <a:pPr eaLnBrk="1" hangingPunct="1"/>
            <a:r>
              <a:rPr lang="en-US" altLang="en-US" sz="4400" b="1" dirty="0">
                <a:latin typeface="+mn-lt"/>
                <a:cs typeface="Arial" panose="020B0604020202020204" pitchFamily="34" charset="0"/>
              </a:rPr>
              <a:t>Head Injuries</a:t>
            </a:r>
            <a:br>
              <a:rPr lang="en-US" altLang="en-US" sz="4400" b="1" dirty="0">
                <a:latin typeface="+mn-lt"/>
                <a:cs typeface="Arial" panose="020B0604020202020204" pitchFamily="34" charset="0"/>
              </a:rPr>
            </a:br>
            <a:r>
              <a:rPr lang="en-US" sz="2700" u="none" strike="noStrike" kern="100" dirty="0">
                <a:effectLst/>
                <a:uFill>
                  <a:solidFill>
                    <a:srgbClr val="000000"/>
                  </a:solidFill>
                </a:uFill>
                <a:latin typeface="+mn-lt"/>
                <a:ea typeface="Calibri" panose="020F0502020204030204" pitchFamily="34" charset="0"/>
                <a:cs typeface="Arial" panose="020B0604020202020204" pitchFamily="34" charset="0"/>
              </a:rPr>
              <a:t>The most common cause of child abuse-related deaths and a major cause of disabilities</a:t>
            </a:r>
            <a:endParaRPr lang="en-US" altLang="en-US" sz="2700" dirty="0">
              <a:latin typeface="+mn-lt"/>
              <a:cs typeface="Arial" panose="020B0604020202020204" pitchFamily="34" charset="0"/>
            </a:endParaRPr>
          </a:p>
        </p:txBody>
      </p:sp>
      <p:sp>
        <p:nvSpPr>
          <p:cNvPr id="20501" name="sketch line">
            <a:extLst>
              <a:ext uri="{FF2B5EF4-FFF2-40B4-BE49-F238E27FC236}">
                <a16:creationId xmlns:a16="http://schemas.microsoft.com/office/drawing/2014/main" id="{7955D701-2A7C-BCFC-9BC6-5AB118307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9514" y="2560829"/>
            <a:ext cx="3771900" cy="18288"/>
          </a:xfrm>
          <a:custGeom>
            <a:avLst/>
            <a:gdLst>
              <a:gd name="csX0" fmla="*/ 0 w 3771900"/>
              <a:gd name="csY0" fmla="*/ 0 h 18288"/>
              <a:gd name="csX1" fmla="*/ 704088 w 3771900"/>
              <a:gd name="csY1" fmla="*/ 0 h 18288"/>
              <a:gd name="csX2" fmla="*/ 1370457 w 3771900"/>
              <a:gd name="csY2" fmla="*/ 0 h 18288"/>
              <a:gd name="csX3" fmla="*/ 2036826 w 3771900"/>
              <a:gd name="csY3" fmla="*/ 0 h 18288"/>
              <a:gd name="csX4" fmla="*/ 2552319 w 3771900"/>
              <a:gd name="csY4" fmla="*/ 0 h 18288"/>
              <a:gd name="csX5" fmla="*/ 3105531 w 3771900"/>
              <a:gd name="csY5" fmla="*/ 0 h 18288"/>
              <a:gd name="csX6" fmla="*/ 3771900 w 3771900"/>
              <a:gd name="csY6" fmla="*/ 0 h 18288"/>
              <a:gd name="csX7" fmla="*/ 3771900 w 3771900"/>
              <a:gd name="csY7" fmla="*/ 18288 h 18288"/>
              <a:gd name="csX8" fmla="*/ 3143250 w 3771900"/>
              <a:gd name="csY8" fmla="*/ 18288 h 18288"/>
              <a:gd name="csX9" fmla="*/ 2627757 w 3771900"/>
              <a:gd name="csY9" fmla="*/ 18288 h 18288"/>
              <a:gd name="csX10" fmla="*/ 2112264 w 3771900"/>
              <a:gd name="csY10" fmla="*/ 18288 h 18288"/>
              <a:gd name="csX11" fmla="*/ 1445895 w 3771900"/>
              <a:gd name="csY11" fmla="*/ 18288 h 18288"/>
              <a:gd name="csX12" fmla="*/ 892683 w 3771900"/>
              <a:gd name="csY12" fmla="*/ 18288 h 18288"/>
              <a:gd name="csX13" fmla="*/ 0 w 3771900"/>
              <a:gd name="csY13" fmla="*/ 18288 h 18288"/>
              <a:gd name="csX14" fmla="*/ 0 w 377190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71900" h="18288" fill="none" extrusionOk="0">
                <a:moveTo>
                  <a:pt x="0" y="0"/>
                </a:moveTo>
                <a:cubicBezTo>
                  <a:pt x="285982" y="-16509"/>
                  <a:pt x="373591" y="28957"/>
                  <a:pt x="704088" y="0"/>
                </a:cubicBezTo>
                <a:cubicBezTo>
                  <a:pt x="1034585" y="-28957"/>
                  <a:pt x="1127575" y="15529"/>
                  <a:pt x="1370457" y="0"/>
                </a:cubicBezTo>
                <a:cubicBezTo>
                  <a:pt x="1613339" y="-15529"/>
                  <a:pt x="1901330" y="-18417"/>
                  <a:pt x="2036826" y="0"/>
                </a:cubicBezTo>
                <a:cubicBezTo>
                  <a:pt x="2172322" y="18417"/>
                  <a:pt x="2391554" y="24426"/>
                  <a:pt x="2552319" y="0"/>
                </a:cubicBezTo>
                <a:cubicBezTo>
                  <a:pt x="2713084" y="-24426"/>
                  <a:pt x="2832344" y="19126"/>
                  <a:pt x="3105531" y="0"/>
                </a:cubicBezTo>
                <a:cubicBezTo>
                  <a:pt x="3378718" y="-19126"/>
                  <a:pt x="3624591" y="4962"/>
                  <a:pt x="3771900" y="0"/>
                </a:cubicBezTo>
                <a:cubicBezTo>
                  <a:pt x="3771400" y="8855"/>
                  <a:pt x="3772009" y="14521"/>
                  <a:pt x="3771900" y="18288"/>
                </a:cubicBezTo>
                <a:cubicBezTo>
                  <a:pt x="3458898" y="17742"/>
                  <a:pt x="3421743" y="-6827"/>
                  <a:pt x="3143250" y="18288"/>
                </a:cubicBezTo>
                <a:cubicBezTo>
                  <a:pt x="2864757" y="43403"/>
                  <a:pt x="2852800" y="27764"/>
                  <a:pt x="2627757" y="18288"/>
                </a:cubicBezTo>
                <a:cubicBezTo>
                  <a:pt x="2402714" y="8812"/>
                  <a:pt x="2240384" y="-3809"/>
                  <a:pt x="2112264" y="18288"/>
                </a:cubicBezTo>
                <a:cubicBezTo>
                  <a:pt x="1984144" y="40385"/>
                  <a:pt x="1648028" y="25259"/>
                  <a:pt x="1445895" y="18288"/>
                </a:cubicBezTo>
                <a:cubicBezTo>
                  <a:pt x="1243762" y="11317"/>
                  <a:pt x="1123026" y="22466"/>
                  <a:pt x="892683" y="18288"/>
                </a:cubicBezTo>
                <a:cubicBezTo>
                  <a:pt x="662340" y="14110"/>
                  <a:pt x="180978" y="-26198"/>
                  <a:pt x="0" y="18288"/>
                </a:cubicBezTo>
                <a:cubicBezTo>
                  <a:pt x="683" y="12014"/>
                  <a:pt x="724" y="5908"/>
                  <a:pt x="0" y="0"/>
                </a:cubicBezTo>
                <a:close/>
              </a:path>
              <a:path w="3771900" h="18288" stroke="0" extrusionOk="0">
                <a:moveTo>
                  <a:pt x="0" y="0"/>
                </a:moveTo>
                <a:cubicBezTo>
                  <a:pt x="168080" y="-24280"/>
                  <a:pt x="426899" y="-27643"/>
                  <a:pt x="590931" y="0"/>
                </a:cubicBezTo>
                <a:cubicBezTo>
                  <a:pt x="754963" y="27643"/>
                  <a:pt x="943937" y="-964"/>
                  <a:pt x="1106424" y="0"/>
                </a:cubicBezTo>
                <a:cubicBezTo>
                  <a:pt x="1268911" y="964"/>
                  <a:pt x="1620128" y="24107"/>
                  <a:pt x="1810512" y="0"/>
                </a:cubicBezTo>
                <a:cubicBezTo>
                  <a:pt x="2000896" y="-24107"/>
                  <a:pt x="2173109" y="23508"/>
                  <a:pt x="2401443" y="0"/>
                </a:cubicBezTo>
                <a:cubicBezTo>
                  <a:pt x="2629777" y="-23508"/>
                  <a:pt x="2762620" y="-19902"/>
                  <a:pt x="2992374" y="0"/>
                </a:cubicBezTo>
                <a:cubicBezTo>
                  <a:pt x="3222128" y="19902"/>
                  <a:pt x="3483193" y="6322"/>
                  <a:pt x="3771900" y="0"/>
                </a:cubicBezTo>
                <a:cubicBezTo>
                  <a:pt x="3771002" y="7180"/>
                  <a:pt x="3772069" y="13790"/>
                  <a:pt x="3771900" y="18288"/>
                </a:cubicBezTo>
                <a:cubicBezTo>
                  <a:pt x="3466427" y="17166"/>
                  <a:pt x="3360902" y="-2444"/>
                  <a:pt x="3143250" y="18288"/>
                </a:cubicBezTo>
                <a:cubicBezTo>
                  <a:pt x="2925598" y="39020"/>
                  <a:pt x="2852709" y="34774"/>
                  <a:pt x="2627757" y="18288"/>
                </a:cubicBezTo>
                <a:cubicBezTo>
                  <a:pt x="2402805" y="1802"/>
                  <a:pt x="2156087" y="-12568"/>
                  <a:pt x="1999107" y="18288"/>
                </a:cubicBezTo>
                <a:cubicBezTo>
                  <a:pt x="1842127" y="49144"/>
                  <a:pt x="1528676" y="3672"/>
                  <a:pt x="1370457" y="18288"/>
                </a:cubicBezTo>
                <a:cubicBezTo>
                  <a:pt x="1212238" y="32905"/>
                  <a:pt x="1007440" y="24475"/>
                  <a:pt x="779526" y="18288"/>
                </a:cubicBezTo>
                <a:cubicBezTo>
                  <a:pt x="551612" y="12101"/>
                  <a:pt x="175765" y="8638"/>
                  <a:pt x="0" y="18288"/>
                </a:cubicBezTo>
                <a:cubicBezTo>
                  <a:pt x="571" y="10093"/>
                  <a:pt x="-125" y="8407"/>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3" name="Content Placeholder 2">
            <a:extLst>
              <a:ext uri="{FF2B5EF4-FFF2-40B4-BE49-F238E27FC236}">
                <a16:creationId xmlns:a16="http://schemas.microsoft.com/office/drawing/2014/main" id="{58F1B1E6-2510-22ED-0655-EDAB9E79B936}"/>
              </a:ext>
            </a:extLst>
          </p:cNvPr>
          <p:cNvSpPr>
            <a:spLocks noGrp="1" noChangeArrowheads="1"/>
          </p:cNvSpPr>
          <p:nvPr>
            <p:ph idx="1"/>
          </p:nvPr>
        </p:nvSpPr>
        <p:spPr>
          <a:xfrm>
            <a:off x="3962400" y="359429"/>
            <a:ext cx="4953000" cy="2231371"/>
          </a:xfrm>
        </p:spPr>
        <p:txBody>
          <a:bodyPr anchor="t">
            <a:normAutofit/>
          </a:bodyPr>
          <a:lstStyle/>
          <a:p>
            <a:pPr marL="342892" lvl="1" indent="0">
              <a:buNone/>
            </a:pPr>
            <a:r>
              <a:rPr lang="en-US" u="none" strike="noStrike" kern="100" dirty="0">
                <a:solidFill>
                  <a:srgbClr val="FFFFFF"/>
                </a:solidFill>
                <a:effectLst/>
                <a:uFill>
                  <a:solidFill>
                    <a:srgbClr val="000000"/>
                  </a:solidFill>
                </a:uFill>
                <a:ea typeface="Calibri" panose="020F0502020204030204" pitchFamily="34" charset="0"/>
                <a:cs typeface="Arial" panose="020B0604020202020204" pitchFamily="34" charset="0"/>
              </a:rPr>
              <a:t>Shaken Baby Syndrome: caused by violent or excessive shaking of a child. Young children have weak neck muscles, and their heads are heavy in relation to their size. Spots or pools of blood may be visible in their eyes. </a:t>
            </a:r>
          </a:p>
          <a:p>
            <a:pPr lvl="1"/>
            <a:endParaRPr lang="en-US" sz="1200" u="none" strike="noStrike" kern="100" dirty="0">
              <a:solidFill>
                <a:srgbClr val="FFFFFF"/>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lvl="1"/>
            <a:endParaRPr lang="en-US" altLang="en-US" sz="1200" dirty="0">
              <a:solidFill>
                <a:srgbClr val="FFFFFF"/>
              </a:solidFill>
            </a:endParaRPr>
          </a:p>
          <a:p>
            <a:endParaRPr lang="en-US" altLang="en-US" sz="1200" dirty="0">
              <a:solidFill>
                <a:srgbClr val="FFFFFF"/>
              </a:solidFill>
            </a:endParaRPr>
          </a:p>
        </p:txBody>
      </p:sp>
      <p:sp>
        <p:nvSpPr>
          <p:cNvPr id="2" name="Rectangle 1">
            <a:extLst>
              <a:ext uri="{FF2B5EF4-FFF2-40B4-BE49-F238E27FC236}">
                <a16:creationId xmlns:a16="http://schemas.microsoft.com/office/drawing/2014/main" id="{0D8DB44E-14ED-D94C-A494-5F99A1FB1BB5}"/>
              </a:ext>
            </a:extLst>
          </p:cNvPr>
          <p:cNvSpPr/>
          <p:nvPr/>
        </p:nvSpPr>
        <p:spPr>
          <a:xfrm>
            <a:off x="4191000" y="2438400"/>
            <a:ext cx="4495800" cy="380999"/>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1E23703F-EDA6-9890-DD2C-848D350AEF16}"/>
              </a:ext>
            </a:extLst>
          </p:cNvPr>
          <p:cNvSpPr>
            <a:spLocks noChangeArrowheads="1"/>
          </p:cNvSpPr>
          <p:nvPr/>
        </p:nvSpPr>
        <p:spPr bwMode="auto">
          <a:xfrm>
            <a:off x="0" y="5791200"/>
            <a:ext cx="9067800"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Loma Linda University Health. (2021, April 26).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It is never ok to shake a baby</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https://www.youtube.com/watch?v=ddVwDXht7AU</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a:t>
            </a:r>
            <a:r>
              <a:rPr lang="en-US" altLang="en-US" sz="1400" dirty="0">
                <a:latin typeface="+mn-lt"/>
                <a:cs typeface="Times New Roman" panose="02020603050405020304" pitchFamily="18" charset="0"/>
              </a:rPr>
              <a:t>New Mexico Department of Health. (2016, September 12). 	</a:t>
            </a:r>
            <a:r>
              <a:rPr lang="en-US" altLang="en-US" sz="1400" i="1" dirty="0">
                <a:latin typeface="+mn-lt"/>
                <a:cs typeface="Times New Roman" panose="02020603050405020304" pitchFamily="18" charset="0"/>
              </a:rPr>
              <a:t>Everyone’s business - protecting our children (Shaken baby)</a:t>
            </a:r>
            <a:r>
              <a:rPr lang="en-US" altLang="en-US" sz="1400" dirty="0">
                <a:latin typeface="+mn-lt"/>
                <a:cs typeface="Times New Roman" panose="02020603050405020304" pitchFamily="18" charset="0"/>
              </a:rPr>
              <a:t> [Video]. YouTube. 	</a:t>
            </a:r>
            <a:r>
              <a:rPr lang="en-US" altLang="en-US" sz="1400" dirty="0">
                <a:latin typeface="+mn-lt"/>
                <a:cs typeface="Times New Roman" panose="02020603050405020304" pitchFamily="18" charset="0"/>
                <a:hlinkClick r:id="rId7"/>
              </a:rPr>
              <a:t>https://www.youtube.com/watch?v=EvQ-0Dx3jEw</a:t>
            </a:r>
            <a:endParaRPr lang="en-US" altLang="en-US" sz="1400" dirty="0">
              <a:latin typeface="+mn-lt"/>
              <a:cs typeface="Times New Roman" panose="02020603050405020304" pitchFamily="18" charset="0"/>
            </a:endParaRPr>
          </a:p>
          <a:p>
            <a:endParaRPr lang="en-US" altLang="en-US" sz="1400"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rPr>
              <a:t> 	</a:t>
            </a:r>
          </a:p>
        </p:txBody>
      </p:sp>
      <p:pic>
        <p:nvPicPr>
          <p:cNvPr id="4" name="Shaken Baby 2 part">
            <a:hlinkClick r:id="" action="ppaction://media"/>
            <a:extLst>
              <a:ext uri="{FF2B5EF4-FFF2-40B4-BE49-F238E27FC236}">
                <a16:creationId xmlns:a16="http://schemas.microsoft.com/office/drawing/2014/main" id="{157FE33F-691A-E4AD-6F31-B21BA7A4731E}"/>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2057400" y="1954367"/>
            <a:ext cx="5562600" cy="3760631"/>
          </a:xfrm>
          <a:prstGeom prst="rect">
            <a:avLst/>
          </a:prstGeom>
        </p:spPr>
      </p:pic>
    </p:spTree>
    <p:custDataLst>
      <p:tags r:id="rId1"/>
    </p:custDataLst>
    <p:extLst>
      <p:ext uri="{BB962C8B-B14F-4D97-AF65-F5344CB8AC3E}">
        <p14:creationId xmlns:p14="http://schemas.microsoft.com/office/powerpoint/2010/main" val="26728574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38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42F7AC-8D76-0BC7-9BF7-5C4F91228095}"/>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B453410B-2F6D-675B-0B9C-9FEC5D58B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5237C8C6-AEA7-BA14-CDFB-F6279FD06BC6}"/>
              </a:ext>
            </a:extLst>
          </p:cNvPr>
          <p:cNvSpPr>
            <a:spLocks noGrp="1" noChangeArrowheads="1"/>
          </p:cNvSpPr>
          <p:nvPr>
            <p:ph type="title"/>
          </p:nvPr>
        </p:nvSpPr>
        <p:spPr>
          <a:xfrm>
            <a:off x="480059" y="457200"/>
            <a:ext cx="8035291" cy="740664"/>
          </a:xfrm>
        </p:spPr>
        <p:txBody>
          <a:bodyPr anchor="b">
            <a:noAutofit/>
          </a:bodyPr>
          <a:lstStyle/>
          <a:p>
            <a:pPr eaLnBrk="1" hangingPunct="1"/>
            <a:r>
              <a:rPr lang="en-US" altLang="en-US" sz="4000" b="1" dirty="0">
                <a:latin typeface="+mn-lt"/>
                <a:cs typeface="Arial" panose="020B0604020202020204" pitchFamily="34" charset="0"/>
              </a:rPr>
              <a:t>Infant Death Investigation</a:t>
            </a:r>
            <a:br>
              <a:rPr lang="en-US" altLang="en-US" sz="4000" b="1" dirty="0">
                <a:latin typeface="+mn-lt"/>
                <a:cs typeface="Arial" panose="020B0604020202020204" pitchFamily="34" charset="0"/>
              </a:rPr>
            </a:br>
            <a:r>
              <a:rPr lang="en-US" altLang="en-US" sz="1800" b="1" dirty="0">
                <a:latin typeface="+mn-lt"/>
                <a:cs typeface="Arial" panose="020B0604020202020204" pitchFamily="34" charset="0"/>
              </a:rPr>
              <a:t>Understanding Abusive Head Trauma in relation to the investigation</a:t>
            </a:r>
          </a:p>
        </p:txBody>
      </p:sp>
      <p:sp>
        <p:nvSpPr>
          <p:cNvPr id="48167" name="sketch line">
            <a:extLst>
              <a:ext uri="{FF2B5EF4-FFF2-40B4-BE49-F238E27FC236}">
                <a16:creationId xmlns:a16="http://schemas.microsoft.com/office/drawing/2014/main" id="{A70AE7F6-436F-16B6-11B0-618539329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4601455-78E0-4E4D-3C07-515F25C676D6}"/>
              </a:ext>
            </a:extLst>
          </p:cNvPr>
          <p:cNvSpPr>
            <a:spLocks noChangeArrowheads="1"/>
          </p:cNvSpPr>
          <p:nvPr/>
        </p:nvSpPr>
        <p:spPr bwMode="auto">
          <a:xfrm>
            <a:off x="0" y="5999033"/>
            <a:ext cx="8153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Death Investigation Training Academy. (2023, February 28).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Infant Death Investigation - Understanding 	Abusive head trauma</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https://www.youtube.com/watch?v=xmXfGkONfiM</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Content Placeholder 4">
            <a:extLst>
              <a:ext uri="{FF2B5EF4-FFF2-40B4-BE49-F238E27FC236}">
                <a16:creationId xmlns:a16="http://schemas.microsoft.com/office/drawing/2014/main" id="{7B89955C-1949-4104-A379-A0B40EC74FA5}"/>
              </a:ext>
            </a:extLst>
          </p:cNvPr>
          <p:cNvPicPr>
            <a:picLocks noGrp="1" noChangeAspect="1"/>
          </p:cNvPicPr>
          <p:nvPr>
            <p:ph idx="1"/>
          </p:nvPr>
        </p:nvPicPr>
        <p:blipFill>
          <a:blip r:embed="rId5"/>
          <a:stretch>
            <a:fillRect/>
          </a:stretch>
        </p:blipFill>
        <p:spPr>
          <a:xfrm>
            <a:off x="461044" y="1295400"/>
            <a:ext cx="8225756" cy="4572001"/>
          </a:xfrm>
          <a:prstGeom prst="rect">
            <a:avLst/>
          </a:prstGeom>
        </p:spPr>
      </p:pic>
    </p:spTree>
    <p:custDataLst>
      <p:tags r:id="rId1"/>
    </p:custDataLst>
    <p:extLst>
      <p:ext uri="{BB962C8B-B14F-4D97-AF65-F5344CB8AC3E}">
        <p14:creationId xmlns:p14="http://schemas.microsoft.com/office/powerpoint/2010/main" val="1107829929"/>
      </p:ext>
    </p:extLst>
  </p:cSld>
  <p:clrMapOvr>
    <a:masterClrMapping/>
  </p:clrMapOvr>
  <mc:AlternateContent xmlns:mc="http://schemas.openxmlformats.org/markup-compatibility/2006" xmlns:p14="http://schemas.microsoft.com/office/powerpoint/2010/main">
    <mc:Choice Requires="p14">
      <p:transition spd="slow" p14:dur="1020" advClick="0" advTm="4944">
        <p:fade/>
      </p:transition>
    </mc:Choice>
    <mc:Fallback xmlns="">
      <p:transition spd="slow" advClick="0" advTm="4944">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42F7AC-8D76-0BC7-9BF7-5C4F91228095}"/>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B453410B-2F6D-675B-0B9C-9FEC5D58B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5237C8C6-AEA7-BA14-CDFB-F6279FD06BC6}"/>
              </a:ext>
            </a:extLst>
          </p:cNvPr>
          <p:cNvSpPr>
            <a:spLocks noGrp="1" noChangeArrowheads="1"/>
          </p:cNvSpPr>
          <p:nvPr>
            <p:ph type="title"/>
          </p:nvPr>
        </p:nvSpPr>
        <p:spPr>
          <a:xfrm>
            <a:off x="480059" y="457200"/>
            <a:ext cx="8035291" cy="740664"/>
          </a:xfrm>
        </p:spPr>
        <p:txBody>
          <a:bodyPr anchor="b">
            <a:noAutofit/>
          </a:bodyPr>
          <a:lstStyle/>
          <a:p>
            <a:pPr eaLnBrk="1" hangingPunct="1"/>
            <a:r>
              <a:rPr lang="en-US" altLang="en-US" sz="4000" b="1" dirty="0">
                <a:latin typeface="+mn-lt"/>
                <a:cs typeface="Arial" panose="020B0604020202020204" pitchFamily="34" charset="0"/>
              </a:rPr>
              <a:t>Infant Death Investigation</a:t>
            </a:r>
            <a:br>
              <a:rPr lang="en-US" altLang="en-US" sz="4000" b="1" dirty="0">
                <a:latin typeface="+mn-lt"/>
                <a:cs typeface="Arial" panose="020B0604020202020204" pitchFamily="34" charset="0"/>
              </a:rPr>
            </a:br>
            <a:r>
              <a:rPr lang="en-US" altLang="en-US" sz="1800" b="1" dirty="0">
                <a:latin typeface="+mn-lt"/>
                <a:cs typeface="Arial" panose="020B0604020202020204" pitchFamily="34" charset="0"/>
              </a:rPr>
              <a:t>Understanding Abusive Head Trauma in relation to the investigation</a:t>
            </a:r>
          </a:p>
        </p:txBody>
      </p:sp>
      <p:sp>
        <p:nvSpPr>
          <p:cNvPr id="48167" name="sketch line">
            <a:extLst>
              <a:ext uri="{FF2B5EF4-FFF2-40B4-BE49-F238E27FC236}">
                <a16:creationId xmlns:a16="http://schemas.microsoft.com/office/drawing/2014/main" id="{A70AE7F6-436F-16B6-11B0-618539329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4601455-78E0-4E4D-3C07-515F25C676D6}"/>
              </a:ext>
            </a:extLst>
          </p:cNvPr>
          <p:cNvSpPr>
            <a:spLocks noChangeArrowheads="1"/>
          </p:cNvSpPr>
          <p:nvPr/>
        </p:nvSpPr>
        <p:spPr bwMode="auto">
          <a:xfrm>
            <a:off x="0" y="5999033"/>
            <a:ext cx="8153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Death Investigation Training Academy. (2023, February 28).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Infant Death Investigation - Understanding 	Abusive head trauma</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https://www.youtube.com/watch?v=xmXfGkONfiM</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Abusive Head Trauma">
            <a:hlinkClick r:id="" action="ppaction://media"/>
            <a:extLst>
              <a:ext uri="{FF2B5EF4-FFF2-40B4-BE49-F238E27FC236}">
                <a16:creationId xmlns:a16="http://schemas.microsoft.com/office/drawing/2014/main" id="{19100F91-ED2B-39CF-798A-2C0D28011974}"/>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480059" y="1289038"/>
            <a:ext cx="8248780" cy="4578362"/>
          </a:xfrm>
          <a:prstGeom prst="rect">
            <a:avLst/>
          </a:prstGeom>
        </p:spPr>
      </p:pic>
    </p:spTree>
    <p:custDataLst>
      <p:tags r:id="rId1"/>
    </p:custDataLst>
    <p:extLst>
      <p:ext uri="{BB962C8B-B14F-4D97-AF65-F5344CB8AC3E}">
        <p14:creationId xmlns:p14="http://schemas.microsoft.com/office/powerpoint/2010/main" val="831334314"/>
      </p:ext>
    </p:extLst>
  </p:cSld>
  <p:clrMapOvr>
    <a:masterClrMapping/>
  </p:clrMapOvr>
  <mc:AlternateContent xmlns:mc="http://schemas.openxmlformats.org/markup-compatibility/2006" xmlns:p14="http://schemas.microsoft.com/office/powerpoint/2010/main">
    <mc:Choice Requires="p14">
      <p:transition p14:dur="11"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169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3" name="Rectangle 215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5" name="Rectangle 215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7" name="Rectangle 215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1"/>
            <a:ext cx="3047359"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9" name="Rectangle 215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06" name="Title 1">
            <a:extLst>
              <a:ext uri="{FF2B5EF4-FFF2-40B4-BE49-F238E27FC236}">
                <a16:creationId xmlns:a16="http://schemas.microsoft.com/office/drawing/2014/main" id="{BBCC0E77-BAF6-9460-209F-2805C5DB12E1}"/>
              </a:ext>
            </a:extLst>
          </p:cNvPr>
          <p:cNvSpPr>
            <a:spLocks noGrp="1" noChangeArrowheads="1"/>
          </p:cNvSpPr>
          <p:nvPr>
            <p:ph type="title"/>
          </p:nvPr>
        </p:nvSpPr>
        <p:spPr>
          <a:xfrm>
            <a:off x="762001" y="152400"/>
            <a:ext cx="7799716" cy="1295400"/>
          </a:xfrm>
        </p:spPr>
        <p:txBody>
          <a:bodyPr anchor="ctr">
            <a:normAutofit/>
          </a:bodyPr>
          <a:lstStyle/>
          <a:p>
            <a:pPr eaLnBrk="1" hangingPunct="1"/>
            <a:r>
              <a:rPr lang="en-US" altLang="en-US" sz="4400" b="1" dirty="0">
                <a:solidFill>
                  <a:srgbClr val="FFFFFF"/>
                </a:solidFill>
                <a:latin typeface="+mn-lt"/>
              </a:rPr>
              <a:t>Emotional Abuse </a:t>
            </a:r>
            <a:br>
              <a:rPr lang="en-US" altLang="en-US" sz="2700" b="1" dirty="0">
                <a:solidFill>
                  <a:srgbClr val="FFFFFF"/>
                </a:solidFill>
                <a:latin typeface="+mn-lt"/>
              </a:rPr>
            </a:br>
            <a:r>
              <a:rPr lang="en-US" altLang="en-US" sz="2700" b="1" dirty="0">
                <a:solidFill>
                  <a:srgbClr val="FFFFFF"/>
                </a:solidFill>
                <a:latin typeface="+mn-lt"/>
              </a:rPr>
              <a:t>(Psychological, Verbal Abuse, Mental Injury) </a:t>
            </a:r>
          </a:p>
        </p:txBody>
      </p:sp>
      <p:graphicFrame>
        <p:nvGraphicFramePr>
          <p:cNvPr id="20" name="Content Placeholder 2">
            <a:extLst>
              <a:ext uri="{FF2B5EF4-FFF2-40B4-BE49-F238E27FC236}">
                <a16:creationId xmlns:a16="http://schemas.microsoft.com/office/drawing/2014/main" id="{5479C81B-846D-9FF7-DA1E-2CEE41DEC0A2}"/>
              </a:ext>
            </a:extLst>
          </p:cNvPr>
          <p:cNvGraphicFramePr>
            <a:graphicFrameLocks/>
          </p:cNvGraphicFramePr>
          <p:nvPr>
            <p:extLst>
              <p:ext uri="{D42A27DB-BD31-4B8C-83A1-F6EECF244321}">
                <p14:modId xmlns:p14="http://schemas.microsoft.com/office/powerpoint/2010/main" val="2312538081"/>
              </p:ext>
            </p:extLst>
          </p:nvPr>
        </p:nvGraphicFramePr>
        <p:xfrm>
          <a:off x="483043" y="2112580"/>
          <a:ext cx="8195871"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5ACC0F2A-9863-F712-8C2A-8B7EB80A055C}"/>
              </a:ext>
            </a:extLst>
          </p:cNvPr>
          <p:cNvSpPr txBox="1"/>
          <p:nvPr/>
        </p:nvSpPr>
        <p:spPr>
          <a:xfrm>
            <a:off x="685800" y="4572000"/>
            <a:ext cx="3733800" cy="1323439"/>
          </a:xfrm>
          <a:prstGeom prst="rect">
            <a:avLst/>
          </a:prstGeom>
          <a:noFill/>
        </p:spPr>
        <p:txBody>
          <a:bodyPr wrap="square" rtlCol="0">
            <a:spAutoFit/>
          </a:bodyPr>
          <a:lstStyle/>
          <a:p>
            <a:r>
              <a:rPr lang="en-US" sz="2000" dirty="0"/>
              <a:t>Emotional abuse includes acts that have caused or could cause serious behavioral, cognitive, emotional, or mental disorders</a:t>
            </a:r>
          </a:p>
        </p:txBody>
      </p:sp>
      <p:sp>
        <p:nvSpPr>
          <p:cNvPr id="3" name="TextBox 2">
            <a:extLst>
              <a:ext uri="{FF2B5EF4-FFF2-40B4-BE49-F238E27FC236}">
                <a16:creationId xmlns:a16="http://schemas.microsoft.com/office/drawing/2014/main" id="{041F0829-2E7D-7C68-75CB-9D815AE92A58}"/>
              </a:ext>
            </a:extLst>
          </p:cNvPr>
          <p:cNvSpPr txBox="1"/>
          <p:nvPr/>
        </p:nvSpPr>
        <p:spPr>
          <a:xfrm>
            <a:off x="4876800" y="4572000"/>
            <a:ext cx="3733800" cy="1015663"/>
          </a:xfrm>
          <a:prstGeom prst="rect">
            <a:avLst/>
          </a:prstGeom>
          <a:noFill/>
        </p:spPr>
        <p:txBody>
          <a:bodyPr wrap="square" rtlCol="0">
            <a:spAutoFit/>
          </a:bodyPr>
          <a:lstStyle/>
          <a:p>
            <a:r>
              <a:rPr lang="en-US" sz="2000" dirty="0"/>
              <a:t>The impacts of emotional abuse are just as harmful as physical abuse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80" advClick="0">
        <p:fade/>
      </p:transition>
    </mc:Choice>
    <mc:Fallback xmlns="">
      <p:transition spd="slow"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4" name="Rectangle 4506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Title 1">
            <a:extLst>
              <a:ext uri="{FF2B5EF4-FFF2-40B4-BE49-F238E27FC236}">
                <a16:creationId xmlns:a16="http://schemas.microsoft.com/office/drawing/2014/main" id="{823F9AB2-D879-5B48-8DB0-5A6C5C7B8BE5}"/>
              </a:ext>
            </a:extLst>
          </p:cNvPr>
          <p:cNvSpPr>
            <a:spLocks noGrp="1" noChangeArrowheads="1"/>
          </p:cNvSpPr>
          <p:nvPr>
            <p:ph type="title"/>
          </p:nvPr>
        </p:nvSpPr>
        <p:spPr>
          <a:xfrm>
            <a:off x="628651" y="676656"/>
            <a:ext cx="7886700" cy="1014032"/>
          </a:xfrm>
        </p:spPr>
        <p:txBody>
          <a:bodyPr>
            <a:normAutofit fontScale="90000"/>
          </a:bodyPr>
          <a:lstStyle/>
          <a:p>
            <a:pPr eaLnBrk="1" hangingPunct="1"/>
            <a:r>
              <a:rPr lang="en-US" altLang="en-US" sz="4400" b="1" dirty="0">
                <a:latin typeface="+mn-lt"/>
              </a:rPr>
              <a:t>Emotional Abuse Examples and Limiting Factors</a:t>
            </a:r>
            <a:br>
              <a:rPr lang="en-US" altLang="en-US" sz="4300" dirty="0"/>
            </a:br>
            <a:endParaRPr lang="en-US" altLang="en-US" sz="4300" dirty="0"/>
          </a:p>
        </p:txBody>
      </p:sp>
      <p:sp>
        <p:nvSpPr>
          <p:cNvPr id="4506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59" name="Content Placeholder 2">
            <a:extLst>
              <a:ext uri="{FF2B5EF4-FFF2-40B4-BE49-F238E27FC236}">
                <a16:creationId xmlns:a16="http://schemas.microsoft.com/office/drawing/2014/main" id="{8ED1DB43-53F9-920E-4E0A-2669F348E2EF}"/>
              </a:ext>
            </a:extLst>
          </p:cNvPr>
          <p:cNvSpPr>
            <a:spLocks noGrp="1"/>
          </p:cNvSpPr>
          <p:nvPr>
            <p:ph idx="1"/>
          </p:nvPr>
        </p:nvSpPr>
        <p:spPr>
          <a:xfrm>
            <a:off x="628651" y="1999488"/>
            <a:ext cx="7886700" cy="4599432"/>
          </a:xfrm>
        </p:spPr>
        <p:txBody>
          <a:bodyPr rtlCol="0">
            <a:normAutofit/>
          </a:bodyPr>
          <a:lstStyle/>
          <a:p>
            <a:pPr marL="0" indent="0" eaLnBrk="1" fontAlgn="auto" hangingPunct="1">
              <a:spcAft>
                <a:spcPts val="0"/>
              </a:spcAft>
              <a:buNone/>
              <a:defRPr/>
            </a:pPr>
            <a:r>
              <a:rPr lang="en-US" sz="1800" dirty="0">
                <a:solidFill>
                  <a:srgbClr val="181717"/>
                </a:solidFill>
                <a:effectLst/>
                <a:latin typeface="Calibri" panose="020F0502020204030204" pitchFamily="34" charset="0"/>
                <a:ea typeface="Calibri" panose="020F0502020204030204" pitchFamily="34" charset="0"/>
              </a:rPr>
              <a:t>Emotional abuse includes acts or omissions by the parents or other caregivers that have caused, or could cause, serious behavioral, cognitive, emotional, or mental disorders. In some cases of emotional abuse, the acts of parents or other caregivers alone, without any harm evident in the child's behavior or condition, are sufficient to warrant intervention by the Children, Youth, and Families Department services (CYFD).</a:t>
            </a:r>
          </a:p>
          <a:p>
            <a:pPr marL="0" indent="0" eaLnBrk="1" fontAlgn="auto" hangingPunct="1">
              <a:spcAft>
                <a:spcPts val="0"/>
              </a:spcAft>
              <a:buNone/>
              <a:defRPr/>
            </a:pPr>
            <a:r>
              <a:rPr lang="en-US" sz="1800" dirty="0">
                <a:solidFill>
                  <a:srgbClr val="181717"/>
                </a:solidFill>
                <a:latin typeface="Calibri" panose="020F0502020204030204" pitchFamily="34" charset="0"/>
                <a:ea typeface="Calibri" panose="020F0502020204030204" pitchFamily="34" charset="0"/>
              </a:rPr>
              <a:t>Examples of emotional abuse include:</a:t>
            </a:r>
            <a:endParaRPr lang="en-US" sz="1800" dirty="0">
              <a:solidFill>
                <a:srgbClr val="181717"/>
              </a:solidFill>
              <a:effectLst/>
              <a:latin typeface="Calibri" panose="020F0502020204030204" pitchFamily="34" charset="0"/>
              <a:ea typeface="Calibri" panose="020F0502020204030204" pitchFamily="34" charset="0"/>
            </a:endParaRPr>
          </a:p>
          <a:p>
            <a:pPr eaLnBrk="1" fontAlgn="auto" hangingPunct="1">
              <a:spcAft>
                <a:spcPts val="0"/>
              </a:spcAft>
              <a:defRPr/>
            </a:pPr>
            <a:r>
              <a:rPr lang="en-US" sz="1800" dirty="0">
                <a:solidFill>
                  <a:srgbClr val="181717"/>
                </a:solidFill>
                <a:effectLst/>
                <a:latin typeface="Calibri" panose="020F0502020204030204" pitchFamily="34" charset="0"/>
                <a:ea typeface="Calibri" panose="020F0502020204030204" pitchFamily="34" charset="0"/>
              </a:rPr>
              <a:t>Use of extreme or bizarre forms of punishment, such as confinement of a child in a dark closet</a:t>
            </a:r>
          </a:p>
          <a:p>
            <a:pPr eaLnBrk="1" fontAlgn="auto" hangingPunct="1">
              <a:spcAft>
                <a:spcPts val="0"/>
              </a:spcAft>
              <a:defRPr/>
            </a:pPr>
            <a:r>
              <a:rPr lang="en-US" sz="1800" b="0" i="0" dirty="0">
                <a:solidFill>
                  <a:srgbClr val="1F1F1F"/>
                </a:solidFill>
                <a:effectLst/>
              </a:rPr>
              <a:t>Not allowing a child to have friends, isolating them from social situations, or not encouraging them to develop social skills</a:t>
            </a:r>
            <a:endParaRPr lang="en-US" sz="1800" dirty="0">
              <a:solidFill>
                <a:srgbClr val="181717"/>
              </a:solidFill>
              <a:effectLst/>
              <a:ea typeface="Calibri" panose="020F0502020204030204" pitchFamily="34" charset="0"/>
            </a:endParaRPr>
          </a:p>
          <a:p>
            <a:pPr eaLnBrk="1" fontAlgn="auto" hangingPunct="1">
              <a:spcAft>
                <a:spcPts val="0"/>
              </a:spcAft>
              <a:defRPr/>
            </a:pPr>
            <a:r>
              <a:rPr lang="en-US" sz="1800" dirty="0">
                <a:solidFill>
                  <a:srgbClr val="181717"/>
                </a:solidFill>
                <a:effectLst/>
                <a:latin typeface="Calibri" panose="020F0502020204030204" pitchFamily="34" charset="0"/>
                <a:ea typeface="Calibri" panose="020F0502020204030204" pitchFamily="34" charset="0"/>
              </a:rPr>
              <a:t>Less severe acts, such as habitual scapegoating, belittling, or rejection, are often difficult to prove and, therefore, CYFD may not be able to intervene without evidence of harm to the child</a:t>
            </a:r>
            <a:endParaRPr lang="en-US" altLang="en-US" sz="2400" b="1" dirty="0"/>
          </a:p>
          <a:p>
            <a:pPr marL="0" indent="0" eaLnBrk="1" fontAlgn="auto" hangingPunct="1">
              <a:spcAft>
                <a:spcPts val="0"/>
              </a:spcAft>
              <a:buNone/>
              <a:defRPr/>
            </a:pPr>
            <a:endParaRPr lang="en-US" altLang="en-US" sz="2400" b="1"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26" advClick="0">
        <p:fade/>
      </p:transition>
    </mc:Choice>
    <mc:Fallback xmlns="">
      <p:transition spd="slow" advClick="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170A3C-CF87-19E3-0FF8-3AE5CD56E5E2}"/>
            </a:ext>
          </a:extLst>
        </p:cNvPr>
        <p:cNvGrpSpPr/>
        <p:nvPr/>
      </p:nvGrpSpPr>
      <p:grpSpPr>
        <a:xfrm>
          <a:off x="0" y="0"/>
          <a:ext cx="0" cy="0"/>
          <a:chOff x="0" y="0"/>
          <a:chExt cx="0" cy="0"/>
        </a:xfrm>
      </p:grpSpPr>
      <p:sp useBgFill="1">
        <p:nvSpPr>
          <p:cNvPr id="45064" name="Rectangle 45063">
            <a:extLst>
              <a:ext uri="{FF2B5EF4-FFF2-40B4-BE49-F238E27FC236}">
                <a16:creationId xmlns:a16="http://schemas.microsoft.com/office/drawing/2014/main" id="{9D6F9657-2C6E-0989-C034-A23BA1D1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Title 1">
            <a:extLst>
              <a:ext uri="{FF2B5EF4-FFF2-40B4-BE49-F238E27FC236}">
                <a16:creationId xmlns:a16="http://schemas.microsoft.com/office/drawing/2014/main" id="{8591F6F7-EEAE-45F8-CE78-358E9E987B8B}"/>
              </a:ext>
            </a:extLst>
          </p:cNvPr>
          <p:cNvSpPr>
            <a:spLocks noGrp="1" noChangeArrowheads="1"/>
          </p:cNvSpPr>
          <p:nvPr>
            <p:ph type="title"/>
          </p:nvPr>
        </p:nvSpPr>
        <p:spPr>
          <a:xfrm>
            <a:off x="628651" y="676656"/>
            <a:ext cx="7886700" cy="1014032"/>
          </a:xfrm>
        </p:spPr>
        <p:txBody>
          <a:bodyPr>
            <a:normAutofit fontScale="90000"/>
          </a:bodyPr>
          <a:lstStyle/>
          <a:p>
            <a:pPr eaLnBrk="1" hangingPunct="1"/>
            <a:r>
              <a:rPr lang="en-US" altLang="en-US" sz="4400" b="1" dirty="0">
                <a:latin typeface="+mn-lt"/>
              </a:rPr>
              <a:t>Emotional Abuse</a:t>
            </a:r>
            <a:br>
              <a:rPr lang="en-US" altLang="en-US" sz="4300" dirty="0"/>
            </a:br>
            <a:endParaRPr lang="en-US" altLang="en-US" sz="4300" dirty="0"/>
          </a:p>
        </p:txBody>
      </p:sp>
      <p:sp>
        <p:nvSpPr>
          <p:cNvPr id="45066" name="sketch line">
            <a:extLst>
              <a:ext uri="{FF2B5EF4-FFF2-40B4-BE49-F238E27FC236}">
                <a16:creationId xmlns:a16="http://schemas.microsoft.com/office/drawing/2014/main" id="{86A4FCB9-368D-5C20-3DDD-A2B397C7A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59" name="Content Placeholder 2">
            <a:extLst>
              <a:ext uri="{FF2B5EF4-FFF2-40B4-BE49-F238E27FC236}">
                <a16:creationId xmlns:a16="http://schemas.microsoft.com/office/drawing/2014/main" id="{77064A8B-E266-31DF-68ED-FF217EE08BED}"/>
              </a:ext>
            </a:extLst>
          </p:cNvPr>
          <p:cNvSpPr>
            <a:spLocks noGrp="1"/>
          </p:cNvSpPr>
          <p:nvPr>
            <p:ph idx="1"/>
          </p:nvPr>
        </p:nvSpPr>
        <p:spPr>
          <a:xfrm>
            <a:off x="628651" y="1929384"/>
            <a:ext cx="7886700" cy="4511040"/>
          </a:xfrm>
        </p:spPr>
        <p:txBody>
          <a:bodyPr rtlCol="0">
            <a:normAutofit/>
          </a:bodyPr>
          <a:lstStyle/>
          <a:p>
            <a:pPr marL="0" indent="0" eaLnBrk="1" fontAlgn="auto" hangingPunct="1">
              <a:spcAft>
                <a:spcPts val="0"/>
              </a:spcAft>
              <a:buNone/>
              <a:defRPr/>
            </a:pPr>
            <a:r>
              <a:rPr lang="en-US" altLang="en-US" sz="2400" b="1" dirty="0"/>
              <a:t>Examples of Effects of Emotional Abuse</a:t>
            </a:r>
          </a:p>
          <a:p>
            <a:pPr eaLnBrk="1" fontAlgn="auto" hangingPunct="1">
              <a:spcAft>
                <a:spcPts val="0"/>
              </a:spcAft>
              <a:defRPr/>
            </a:pPr>
            <a:r>
              <a:rPr lang="en-US" altLang="en-US" sz="2000" dirty="0"/>
              <a:t>Withdrawn/depressed/apathetic</a:t>
            </a:r>
          </a:p>
          <a:p>
            <a:pPr eaLnBrk="1" fontAlgn="auto" hangingPunct="1">
              <a:spcAft>
                <a:spcPts val="0"/>
              </a:spcAft>
              <a:defRPr/>
            </a:pPr>
            <a:r>
              <a:rPr lang="en-US" altLang="en-US" sz="2000" dirty="0"/>
              <a:t>Behavior and disciplinary problems</a:t>
            </a:r>
          </a:p>
          <a:p>
            <a:pPr eaLnBrk="1" fontAlgn="auto" hangingPunct="1">
              <a:spcAft>
                <a:spcPts val="0"/>
              </a:spcAft>
              <a:defRPr/>
            </a:pPr>
            <a:r>
              <a:rPr lang="en-US" altLang="en-US" sz="2000" dirty="0"/>
              <a:t>Rocking/head banging/habit disorders</a:t>
            </a:r>
          </a:p>
          <a:p>
            <a:pPr eaLnBrk="1" fontAlgn="auto" hangingPunct="1">
              <a:spcAft>
                <a:spcPts val="0"/>
              </a:spcAft>
              <a:defRPr/>
            </a:pPr>
            <a:r>
              <a:rPr lang="en-US" altLang="en-US" sz="2000" dirty="0"/>
              <a:t>Has deprived physical living conditions compared with other children in the family</a:t>
            </a:r>
          </a:p>
          <a:p>
            <a:pPr eaLnBrk="1" fontAlgn="auto" hangingPunct="1">
              <a:spcAft>
                <a:spcPts val="0"/>
              </a:spcAft>
              <a:defRPr/>
            </a:pPr>
            <a:r>
              <a:rPr lang="en-US" altLang="en-US" sz="2000" dirty="0"/>
              <a:t>Severe symptoms of self-destructive behavior – self-harming, suicide attempts, engaging in drug or alcohol abuse</a:t>
            </a:r>
          </a:p>
          <a:p>
            <a:pPr eaLnBrk="1" fontAlgn="auto" hangingPunct="1">
              <a:spcAft>
                <a:spcPts val="0"/>
              </a:spcAft>
              <a:defRPr/>
            </a:pPr>
            <a:r>
              <a:rPr lang="en-US" altLang="en-US" sz="2000" dirty="0"/>
              <a:t>When at play, behavior may model or copy negative behavior and language used at home</a:t>
            </a:r>
          </a:p>
          <a:p>
            <a:pPr eaLnBrk="1" fontAlgn="auto" hangingPunct="1">
              <a:spcAft>
                <a:spcPts val="0"/>
              </a:spcAft>
              <a:defRPr/>
            </a:pPr>
            <a:r>
              <a:rPr lang="en-US" altLang="en-US" sz="2000" dirty="0"/>
              <a:t>Has not attained significant developmental milestones</a:t>
            </a:r>
          </a:p>
          <a:p>
            <a:pPr eaLnBrk="1" fontAlgn="auto" hangingPunct="1">
              <a:spcAft>
                <a:spcPts val="0"/>
              </a:spcAft>
              <a:defRPr/>
            </a:pPr>
            <a:r>
              <a:rPr lang="en-US" altLang="en-US" sz="2000" dirty="0"/>
              <a:t>Overly compliant; too well-mannered; too neat and clean</a:t>
            </a:r>
          </a:p>
        </p:txBody>
      </p:sp>
    </p:spTree>
    <p:custDataLst>
      <p:tags r:id="rId1"/>
    </p:custDataLst>
    <p:extLst>
      <p:ext uri="{BB962C8B-B14F-4D97-AF65-F5344CB8AC3E}">
        <p14:creationId xmlns:p14="http://schemas.microsoft.com/office/powerpoint/2010/main" val="387166583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81603EC5-BF58-F64A-1CA4-FB916AD6DEA5}"/>
            </a:ext>
          </a:extLst>
        </p:cNvPr>
        <p:cNvGrpSpPr/>
        <p:nvPr/>
      </p:nvGrpSpPr>
      <p:grpSpPr>
        <a:xfrm>
          <a:off x="0" y="0"/>
          <a:ext cx="0" cy="0"/>
          <a:chOff x="0" y="0"/>
          <a:chExt cx="0" cy="0"/>
        </a:xfrm>
      </p:grpSpPr>
      <p:pic>
        <p:nvPicPr>
          <p:cNvPr id="6" name="Picture 5" descr="Text&#10;&#10;AI-generated content may be incorrect.">
            <a:extLst>
              <a:ext uri="{FF2B5EF4-FFF2-40B4-BE49-F238E27FC236}">
                <a16:creationId xmlns:a16="http://schemas.microsoft.com/office/drawing/2014/main" id="{1412FB3B-46FB-9376-C61B-7078C9AC9CB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3286" b="25692"/>
          <a:stretch/>
        </p:blipFill>
        <p:spPr>
          <a:xfrm>
            <a:off x="21" y="-22860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6083" name="Content Placeholder 2">
            <a:extLst>
              <a:ext uri="{FF2B5EF4-FFF2-40B4-BE49-F238E27FC236}">
                <a16:creationId xmlns:a16="http://schemas.microsoft.com/office/drawing/2014/main" id="{AC2DBE74-CC09-2CB7-E6A4-CE128BAF47F7}"/>
              </a:ext>
            </a:extLst>
          </p:cNvPr>
          <p:cNvSpPr>
            <a:spLocks noGrp="1"/>
          </p:cNvSpPr>
          <p:nvPr>
            <p:ph idx="1"/>
          </p:nvPr>
        </p:nvSpPr>
        <p:spPr>
          <a:xfrm>
            <a:off x="304800" y="3200400"/>
            <a:ext cx="8534400" cy="3124199"/>
          </a:xfrm>
        </p:spPr>
        <p:txBody>
          <a:bodyPr rtlCol="0" anchor="ctr">
            <a:normAutofit/>
          </a:bodyPr>
          <a:lstStyle/>
          <a:p>
            <a:pPr marL="0" indent="0" defTabSz="487363" eaLnBrk="1" fontAlgn="auto" hangingPunct="1">
              <a:spcAft>
                <a:spcPts val="0"/>
              </a:spcAft>
              <a:buNone/>
              <a:defRPr/>
            </a:pPr>
            <a:r>
              <a:rPr lang="en-US" altLang="en-US" sz="2400" b="1" dirty="0"/>
              <a:t>               Actions of the Abuser</a:t>
            </a:r>
          </a:p>
          <a:p>
            <a:pPr eaLnBrk="1" fontAlgn="auto" hangingPunct="1">
              <a:spcAft>
                <a:spcPts val="0"/>
              </a:spcAft>
              <a:defRPr/>
            </a:pPr>
            <a:r>
              <a:rPr lang="en-US" altLang="en-US" sz="1800" dirty="0">
                <a:cs typeface="Arial" panose="020B0604020202020204" pitchFamily="34" charset="0"/>
              </a:rPr>
              <a:t>Constantly calls the child names, labels the child or publicly humiliates the child</a:t>
            </a:r>
          </a:p>
          <a:p>
            <a:pPr eaLnBrk="1" fontAlgn="auto" hangingPunct="1">
              <a:spcAft>
                <a:spcPts val="0"/>
              </a:spcAft>
              <a:defRPr/>
            </a:pPr>
            <a:r>
              <a:rPr lang="en-US" altLang="en-US" sz="1800" dirty="0">
                <a:cs typeface="Arial" panose="020B0604020202020204" pitchFamily="34" charset="0"/>
              </a:rPr>
              <a:t>Discriminatory treatment among children </a:t>
            </a:r>
          </a:p>
          <a:p>
            <a:pPr eaLnBrk="1" fontAlgn="auto" hangingPunct="1">
              <a:spcAft>
                <a:spcPts val="0"/>
              </a:spcAft>
              <a:defRPr/>
            </a:pPr>
            <a:r>
              <a:rPr lang="en-US" altLang="en-US" sz="1800" dirty="0">
                <a:cs typeface="Arial" panose="020B0604020202020204" pitchFamily="34" charset="0"/>
              </a:rPr>
              <a:t>Has unrealistic expectations of the child or young person</a:t>
            </a:r>
          </a:p>
          <a:p>
            <a:pPr eaLnBrk="1" fontAlgn="auto" hangingPunct="1">
              <a:spcAft>
                <a:spcPts val="0"/>
              </a:spcAft>
              <a:defRPr/>
            </a:pPr>
            <a:r>
              <a:rPr lang="en-US" altLang="en-US" sz="1800" dirty="0">
                <a:cs typeface="Arial" panose="020B0604020202020204" pitchFamily="34" charset="0"/>
              </a:rPr>
              <a:t>Uses child as a scapegoat when things go wrong</a:t>
            </a:r>
          </a:p>
          <a:p>
            <a:pPr eaLnBrk="1" fontAlgn="auto" hangingPunct="1">
              <a:spcAft>
                <a:spcPts val="0"/>
              </a:spcAft>
              <a:defRPr/>
            </a:pPr>
            <a:r>
              <a:rPr lang="en-US" altLang="en-US" sz="1800" dirty="0">
                <a:cs typeface="Arial" panose="020B0604020202020204" pitchFamily="34" charset="0"/>
              </a:rPr>
              <a:t>Involves the child or young person in “adult issues”, such as separation or access issues</a:t>
            </a:r>
          </a:p>
          <a:p>
            <a:pPr eaLnBrk="1" fontAlgn="auto" hangingPunct="1">
              <a:spcAft>
                <a:spcPts val="0"/>
              </a:spcAft>
              <a:defRPr/>
            </a:pPr>
            <a:r>
              <a:rPr lang="en-US" altLang="en-US" sz="1800" dirty="0">
                <a:cs typeface="Arial" panose="020B0604020202020204" pitchFamily="34" charset="0"/>
              </a:rPr>
              <a:t>Threatens the child or young person with physical harm or forces the child to witness physical harm inflicted on a loved one</a:t>
            </a:r>
          </a:p>
        </p:txBody>
      </p:sp>
      <p:sp>
        <p:nvSpPr>
          <p:cNvPr id="22530" name="Title 1">
            <a:extLst>
              <a:ext uri="{FF2B5EF4-FFF2-40B4-BE49-F238E27FC236}">
                <a16:creationId xmlns:a16="http://schemas.microsoft.com/office/drawing/2014/main" id="{93610C4D-CE2D-854D-9BCB-6675FE164B4F}"/>
              </a:ext>
            </a:extLst>
          </p:cNvPr>
          <p:cNvSpPr>
            <a:spLocks noGrp="1" noChangeArrowheads="1"/>
          </p:cNvSpPr>
          <p:nvPr>
            <p:ph type="title"/>
          </p:nvPr>
        </p:nvSpPr>
        <p:spPr>
          <a:xfrm>
            <a:off x="457200" y="6553200"/>
            <a:ext cx="4457700" cy="304800"/>
          </a:xfrm>
        </p:spPr>
        <p:txBody>
          <a:bodyPr anchor="ctr">
            <a:normAutofit fontScale="90000"/>
          </a:bodyPr>
          <a:lstStyle/>
          <a:p>
            <a:pPr eaLnBrk="1" hangingPunct="1"/>
            <a:r>
              <a:rPr lang="en-US" altLang="en-US" sz="4400" b="1" dirty="0">
                <a:latin typeface="+mn-lt"/>
                <a:cs typeface="Arial" panose="020B0604020202020204" pitchFamily="34" charset="0"/>
              </a:rPr>
              <a:t>Emotional Abuse</a:t>
            </a:r>
            <a:br>
              <a:rPr lang="en-US" altLang="en-US" sz="3100" dirty="0"/>
            </a:br>
            <a:endParaRPr lang="en-US" altLang="en-US" sz="3100" dirty="0"/>
          </a:p>
        </p:txBody>
      </p:sp>
    </p:spTree>
    <p:custDataLst>
      <p:tags r:id="rId1"/>
    </p:custDataLst>
    <p:extLst>
      <p:ext uri="{BB962C8B-B14F-4D97-AF65-F5344CB8AC3E}">
        <p14:creationId xmlns:p14="http://schemas.microsoft.com/office/powerpoint/2010/main" val="27263792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19" name="Rectangle 2561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2" name="Title 1">
            <a:extLst>
              <a:ext uri="{FF2B5EF4-FFF2-40B4-BE49-F238E27FC236}">
                <a16:creationId xmlns:a16="http://schemas.microsoft.com/office/drawing/2014/main" id="{E07DCE8E-20DA-E30A-BD35-22481A505E42}"/>
              </a:ext>
            </a:extLst>
          </p:cNvPr>
          <p:cNvSpPr>
            <a:spLocks noGrp="1" noChangeArrowheads="1"/>
          </p:cNvSpPr>
          <p:nvPr>
            <p:ph type="title"/>
          </p:nvPr>
        </p:nvSpPr>
        <p:spPr>
          <a:xfrm>
            <a:off x="628652" y="365125"/>
            <a:ext cx="3105148" cy="1325563"/>
          </a:xfrm>
        </p:spPr>
        <p:txBody>
          <a:bodyPr>
            <a:normAutofit/>
          </a:bodyPr>
          <a:lstStyle/>
          <a:p>
            <a:pPr eaLnBrk="1" hangingPunct="1"/>
            <a:r>
              <a:rPr lang="en-US" altLang="en-US" sz="4000" b="1" dirty="0">
                <a:latin typeface="+mn-lt"/>
              </a:rPr>
              <a:t>Sexual Abuse </a:t>
            </a:r>
          </a:p>
        </p:txBody>
      </p:sp>
      <p:sp>
        <p:nvSpPr>
          <p:cNvPr id="2562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6EDF767-69B6-D2C6-A893-447C57CCA01A}"/>
              </a:ext>
            </a:extLst>
          </p:cNvPr>
          <p:cNvSpPr txBox="1"/>
          <p:nvPr/>
        </p:nvSpPr>
        <p:spPr>
          <a:xfrm>
            <a:off x="914399" y="2005548"/>
            <a:ext cx="7600949" cy="3785652"/>
          </a:xfrm>
          <a:prstGeom prst="rect">
            <a:avLst/>
          </a:prstGeom>
          <a:noFill/>
        </p:spPr>
        <p:txBody>
          <a:bodyPr wrap="square" rtlCol="0">
            <a:spAutoFit/>
          </a:bodyPr>
          <a:lstStyle/>
          <a:p>
            <a:r>
              <a:rPr lang="en-US" sz="4000" b="1" i="1" dirty="0">
                <a:solidFill>
                  <a:srgbClr val="FF0000"/>
                </a:solidFill>
                <a:effectLst/>
                <a:latin typeface="Calibri" panose="020F0502020204030204" pitchFamily="34" charset="0"/>
                <a:ea typeface="Calibri" panose="020F0502020204030204" pitchFamily="34" charset="0"/>
              </a:rPr>
              <a:t>Many experts believe that sexual abuse is the most under-reported form of child maltreatment because of the secrecy or "conspiracy of silence" that so often characterizes these cases</a:t>
            </a:r>
            <a:endParaRPr lang="en-US" sz="4000" b="1" i="1" dirty="0">
              <a:solidFill>
                <a:srgbClr val="FF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95" name="Rectangle 2459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78" name="Title 1">
            <a:extLst>
              <a:ext uri="{FF2B5EF4-FFF2-40B4-BE49-F238E27FC236}">
                <a16:creationId xmlns:a16="http://schemas.microsoft.com/office/drawing/2014/main" id="{03727333-B8F2-1952-0895-9BB07F8DAD5C}"/>
              </a:ext>
            </a:extLst>
          </p:cNvPr>
          <p:cNvSpPr>
            <a:spLocks noGrp="1" noChangeArrowheads="1"/>
          </p:cNvSpPr>
          <p:nvPr>
            <p:ph type="title"/>
          </p:nvPr>
        </p:nvSpPr>
        <p:spPr>
          <a:xfrm>
            <a:off x="318518" y="548640"/>
            <a:ext cx="3013064" cy="5431536"/>
          </a:xfrm>
        </p:spPr>
        <p:txBody>
          <a:bodyPr>
            <a:normAutofit/>
          </a:bodyPr>
          <a:lstStyle/>
          <a:p>
            <a:pPr eaLnBrk="1" hangingPunct="1"/>
            <a:r>
              <a:rPr lang="en-US" altLang="en-US" sz="4000" b="1" dirty="0">
                <a:latin typeface="+mn-lt"/>
              </a:rPr>
              <a:t>Sexual Abuse and the Exploitation of Children</a:t>
            </a:r>
          </a:p>
        </p:txBody>
      </p:sp>
      <p:sp>
        <p:nvSpPr>
          <p:cNvPr id="2459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79" name="Content Placeholder 2">
            <a:extLst>
              <a:ext uri="{FF2B5EF4-FFF2-40B4-BE49-F238E27FC236}">
                <a16:creationId xmlns:a16="http://schemas.microsoft.com/office/drawing/2014/main" id="{C55095BC-6430-9508-1868-47A6C7CFAF5B}"/>
              </a:ext>
            </a:extLst>
          </p:cNvPr>
          <p:cNvSpPr>
            <a:spLocks noGrp="1" noChangeArrowheads="1"/>
          </p:cNvSpPr>
          <p:nvPr>
            <p:ph idx="1"/>
          </p:nvPr>
        </p:nvSpPr>
        <p:spPr>
          <a:xfrm>
            <a:off x="3770785" y="713232"/>
            <a:ext cx="4668251" cy="5431536"/>
          </a:xfrm>
        </p:spPr>
        <p:txBody>
          <a:bodyPr anchor="ctr">
            <a:normAutofit/>
          </a:bodyPr>
          <a:lstStyle/>
          <a:p>
            <a:pPr eaLnBrk="1" hangingPunct="1"/>
            <a:r>
              <a:rPr lang="en-US" altLang="en-US" sz="1900" dirty="0">
                <a:cs typeface="Arial" panose="020B0604020202020204" pitchFamily="34" charset="0"/>
              </a:rPr>
              <a:t>Child sexual abuse is defined as sexual activity with a child by an adult, adolescent, or older child. If any adult engages in sexual activity with a child, that is sexual abuse. </a:t>
            </a:r>
          </a:p>
          <a:p>
            <a:pPr marL="0" indent="0" eaLnBrk="1" hangingPunct="1">
              <a:buNone/>
            </a:pPr>
            <a:endParaRPr lang="en-US" altLang="en-US" sz="1900" dirty="0">
              <a:cs typeface="Arial" panose="020B0604020202020204" pitchFamily="34" charset="0"/>
            </a:endParaRPr>
          </a:p>
          <a:p>
            <a:pPr eaLnBrk="1" hangingPunct="1"/>
            <a:r>
              <a:rPr lang="en-US" altLang="en-US" sz="1900" dirty="0">
                <a:cs typeface="Arial" panose="020B0604020202020204" pitchFamily="34" charset="0"/>
              </a:rPr>
              <a:t>The abuser is often older than the victim and/or in a position of authority over the child, such as a parent, relative, coach, teacher, neighbor, babysitter, etc..</a:t>
            </a:r>
          </a:p>
          <a:p>
            <a:pPr marL="0" indent="0" eaLnBrk="1" hangingPunct="1">
              <a:buNone/>
            </a:pPr>
            <a:endParaRPr lang="en-US" altLang="en-US" sz="1900" dirty="0">
              <a:cs typeface="Arial" panose="020B0604020202020204" pitchFamily="34" charset="0"/>
            </a:endParaRPr>
          </a:p>
          <a:p>
            <a:pPr marL="0" indent="0" eaLnBrk="1" hangingPunct="1">
              <a:buNone/>
            </a:pPr>
            <a:endParaRPr lang="en-US" altLang="en-US" sz="1900" dirty="0">
              <a:cs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2CD12B-FBCE-6528-BB45-08ADAA76CBE1}"/>
            </a:ext>
          </a:extLst>
        </p:cNvPr>
        <p:cNvGrpSpPr/>
        <p:nvPr/>
      </p:nvGrpSpPr>
      <p:grpSpPr>
        <a:xfrm>
          <a:off x="0" y="0"/>
          <a:ext cx="0" cy="0"/>
          <a:chOff x="0" y="0"/>
          <a:chExt cx="0" cy="0"/>
        </a:xfrm>
      </p:grpSpPr>
      <p:sp useBgFill="1">
        <p:nvSpPr>
          <p:cNvPr id="25619" name="Rectangle 25618">
            <a:extLst>
              <a:ext uri="{FF2B5EF4-FFF2-40B4-BE49-F238E27FC236}">
                <a16:creationId xmlns:a16="http://schemas.microsoft.com/office/drawing/2014/main" id="{BEF31BA1-4866-E61E-95CF-EC45B6E3E0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2" name="Title 1">
            <a:extLst>
              <a:ext uri="{FF2B5EF4-FFF2-40B4-BE49-F238E27FC236}">
                <a16:creationId xmlns:a16="http://schemas.microsoft.com/office/drawing/2014/main" id="{1A765CC4-8B97-E582-DE7F-9EB1B19CC755}"/>
              </a:ext>
            </a:extLst>
          </p:cNvPr>
          <p:cNvSpPr>
            <a:spLocks noGrp="1" noChangeArrowheads="1"/>
          </p:cNvSpPr>
          <p:nvPr>
            <p:ph type="title"/>
          </p:nvPr>
        </p:nvSpPr>
        <p:spPr>
          <a:xfrm>
            <a:off x="628652" y="365125"/>
            <a:ext cx="3409948" cy="1325563"/>
          </a:xfrm>
        </p:spPr>
        <p:txBody>
          <a:bodyPr>
            <a:normAutofit/>
          </a:bodyPr>
          <a:lstStyle/>
          <a:p>
            <a:pPr eaLnBrk="1" hangingPunct="1"/>
            <a:r>
              <a:rPr lang="en-US" altLang="en-US" sz="4000" b="1" dirty="0">
                <a:latin typeface="+mn-lt"/>
              </a:rPr>
              <a:t>Sexual Abuse </a:t>
            </a:r>
          </a:p>
        </p:txBody>
      </p:sp>
      <p:sp>
        <p:nvSpPr>
          <p:cNvPr id="25621" name="sketch line">
            <a:extLst>
              <a:ext uri="{FF2B5EF4-FFF2-40B4-BE49-F238E27FC236}">
                <a16:creationId xmlns:a16="http://schemas.microsoft.com/office/drawing/2014/main" id="{D63918B1-79B0-41E9-C98A-4D9B8D4CC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14" name="Content Placeholder 2">
            <a:extLst>
              <a:ext uri="{FF2B5EF4-FFF2-40B4-BE49-F238E27FC236}">
                <a16:creationId xmlns:a16="http://schemas.microsoft.com/office/drawing/2014/main" id="{C51A62DF-9B7D-ABD7-35F7-80E650D57268}"/>
              </a:ext>
            </a:extLst>
          </p:cNvPr>
          <p:cNvSpPr>
            <a:spLocks noGrp="1" noChangeArrowheads="1"/>
          </p:cNvSpPr>
          <p:nvPr>
            <p:ph idx="1"/>
          </p:nvPr>
        </p:nvSpPr>
        <p:spPr>
          <a:xfrm>
            <a:off x="628651" y="1931480"/>
            <a:ext cx="7886700" cy="4240720"/>
          </a:xfrm>
        </p:spPr>
        <p:txBody>
          <a:bodyPr>
            <a:normAutofit lnSpcReduction="10000"/>
          </a:bodyPr>
          <a:lstStyle/>
          <a:p>
            <a:pPr marL="0" indent="0" eaLnBrk="1" hangingPunct="1">
              <a:lnSpc>
                <a:spcPct val="100000"/>
              </a:lnSpc>
              <a:buNone/>
            </a:pPr>
            <a:r>
              <a:rPr lang="en-US" altLang="en-US" sz="2400" dirty="0">
                <a:cs typeface="Arial" panose="020B0604020202020204" pitchFamily="34" charset="0"/>
              </a:rPr>
              <a:t>There are two main types of child sexual abuse:</a:t>
            </a:r>
          </a:p>
          <a:p>
            <a:pPr marL="0" indent="0" eaLnBrk="1" hangingPunct="1">
              <a:lnSpc>
                <a:spcPct val="100000"/>
              </a:lnSpc>
              <a:buNone/>
            </a:pPr>
            <a:endParaRPr lang="en-US" altLang="en-US" sz="800" dirty="0">
              <a:cs typeface="Arial" panose="020B0604020202020204" pitchFamily="34" charset="0"/>
            </a:endParaRPr>
          </a:p>
          <a:p>
            <a:pPr marL="0" indent="0" eaLnBrk="1" hangingPunct="1">
              <a:lnSpc>
                <a:spcPct val="100000"/>
              </a:lnSpc>
              <a:buNone/>
            </a:pPr>
            <a:r>
              <a:rPr lang="en-US" altLang="en-US" sz="2000" b="1" dirty="0">
                <a:cs typeface="Arial" panose="020B0604020202020204" pitchFamily="34" charset="0"/>
              </a:rPr>
              <a:t>Touching/Contact</a:t>
            </a:r>
            <a:r>
              <a:rPr lang="en-US" altLang="en-US" sz="2000" dirty="0">
                <a:cs typeface="Arial" panose="020B0604020202020204" pitchFamily="34" charset="0"/>
              </a:rPr>
              <a:t> includes sexual penetration, intercourse, touching a child’s genitals, making a child touch someone else’s genitals, playing sexual games, and/or putting objects or body parts inside the vulva or vagina, in the mouth, or in the anus of a child. Touching can be over the clothes or under the clothes (skin to skin contact).</a:t>
            </a:r>
            <a:endParaRPr lang="en-US" altLang="en-US" sz="1600" dirty="0">
              <a:cs typeface="Arial" panose="020B0604020202020204" pitchFamily="34" charset="0"/>
            </a:endParaRPr>
          </a:p>
          <a:p>
            <a:pPr marL="0" indent="0" eaLnBrk="1" hangingPunct="1">
              <a:lnSpc>
                <a:spcPct val="100000"/>
              </a:lnSpc>
              <a:buNone/>
            </a:pPr>
            <a:endParaRPr lang="en-US" altLang="en-US" sz="800" dirty="0">
              <a:cs typeface="Arial" panose="020B0604020202020204" pitchFamily="34" charset="0"/>
            </a:endParaRPr>
          </a:p>
          <a:p>
            <a:pPr marL="0" indent="0" eaLnBrk="1" hangingPunct="1">
              <a:buNone/>
            </a:pPr>
            <a:r>
              <a:rPr lang="en-US" altLang="en-US" sz="2000" b="1" dirty="0">
                <a:cs typeface="Arial" panose="020B0604020202020204" pitchFamily="34" charset="0"/>
              </a:rPr>
              <a:t>Non-touching/Non-contact</a:t>
            </a:r>
            <a:r>
              <a:rPr lang="en-US" altLang="en-US" sz="2000" dirty="0">
                <a:cs typeface="Arial" panose="020B0604020202020204" pitchFamily="34" charset="0"/>
              </a:rPr>
              <a:t> abuse includes showing pornography to a child, exposing a person’s genitals to a child, prostituting/trafficking a child, photographing a child in sexual poses, encouraging a child to watch or hear sexual acts either in person or on a video, and/or watching a child undress or use the bathroom, and adult sexual communications via electronic devices, such as cell phones (sexting), the internet, online chat rooms and solicitation, etc.</a:t>
            </a:r>
          </a:p>
          <a:p>
            <a:pPr marL="0" indent="0" eaLnBrk="1" hangingPunct="1">
              <a:buNone/>
            </a:pPr>
            <a:endParaRPr lang="en-US" altLang="en-US" sz="1900" dirty="0"/>
          </a:p>
        </p:txBody>
      </p:sp>
    </p:spTree>
    <p:custDataLst>
      <p:tags r:id="rId1"/>
    </p:custDataLst>
    <p:extLst>
      <p:ext uri="{BB962C8B-B14F-4D97-AF65-F5344CB8AC3E}">
        <p14:creationId xmlns:p14="http://schemas.microsoft.com/office/powerpoint/2010/main" val="40467573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136" name="Rectangle 4813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1">
            <a:extLst>
              <a:ext uri="{FF2B5EF4-FFF2-40B4-BE49-F238E27FC236}">
                <a16:creationId xmlns:a16="http://schemas.microsoft.com/office/drawing/2014/main" id="{20CAFC39-744C-DDD1-509C-27B2F832E0C6}"/>
              </a:ext>
            </a:extLst>
          </p:cNvPr>
          <p:cNvSpPr>
            <a:spLocks noGrp="1" noChangeArrowheads="1"/>
          </p:cNvSpPr>
          <p:nvPr>
            <p:ph type="title"/>
          </p:nvPr>
        </p:nvSpPr>
        <p:spPr>
          <a:xfrm>
            <a:off x="304800" y="365125"/>
            <a:ext cx="8534400" cy="1325563"/>
          </a:xfrm>
        </p:spPr>
        <p:txBody>
          <a:bodyPr>
            <a:normAutofit/>
          </a:bodyPr>
          <a:lstStyle/>
          <a:p>
            <a:pPr eaLnBrk="1" hangingPunct="1"/>
            <a:r>
              <a:rPr lang="en-US" altLang="en-US" sz="3800" b="1" dirty="0">
                <a:latin typeface="+mn-lt"/>
              </a:rPr>
              <a:t>Sexual Abuse and the Exploitation of Children</a:t>
            </a:r>
            <a:endParaRPr lang="en-US" altLang="en-US" sz="3800" dirty="0">
              <a:latin typeface="+mn-lt"/>
            </a:endParaRPr>
          </a:p>
        </p:txBody>
      </p:sp>
      <p:sp>
        <p:nvSpPr>
          <p:cNvPr id="4813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1" name="Content Placeholder 2">
            <a:extLst>
              <a:ext uri="{FF2B5EF4-FFF2-40B4-BE49-F238E27FC236}">
                <a16:creationId xmlns:a16="http://schemas.microsoft.com/office/drawing/2014/main" id="{576E89A0-C9FC-C466-3D36-FFFAAD850AEB}"/>
              </a:ext>
            </a:extLst>
          </p:cNvPr>
          <p:cNvSpPr>
            <a:spLocks noGrp="1"/>
          </p:cNvSpPr>
          <p:nvPr>
            <p:ph idx="1"/>
          </p:nvPr>
        </p:nvSpPr>
        <p:spPr>
          <a:xfrm>
            <a:off x="628650" y="1752600"/>
            <a:ext cx="7886700" cy="4251960"/>
          </a:xfrm>
        </p:spPr>
        <p:txBody>
          <a:bodyPr rtlCol="0">
            <a:normAutofit/>
          </a:bodyPr>
          <a:lstStyle/>
          <a:p>
            <a:pPr eaLnBrk="1" fontAlgn="auto" hangingPunct="1">
              <a:spcAft>
                <a:spcPts val="0"/>
              </a:spcAft>
              <a:defRPr/>
            </a:pPr>
            <a:r>
              <a:rPr lang="en-US" altLang="en-US" sz="1800" dirty="0"/>
              <a:t>Intentionally possess visual or print, depicting sexual act(s) or simulation</a:t>
            </a:r>
          </a:p>
          <a:p>
            <a:pPr eaLnBrk="1" fontAlgn="auto" hangingPunct="1">
              <a:spcAft>
                <a:spcPts val="0"/>
              </a:spcAft>
              <a:defRPr/>
            </a:pPr>
            <a:r>
              <a:rPr lang="en-US" altLang="en-US" sz="1800" dirty="0"/>
              <a:t>When it is known or have reason to know child victim is under 18 years of age</a:t>
            </a:r>
          </a:p>
          <a:p>
            <a:pPr lvl="1" eaLnBrk="1" fontAlgn="auto" hangingPunct="1">
              <a:spcAft>
                <a:spcPts val="0"/>
              </a:spcAft>
              <a:defRPr/>
            </a:pPr>
            <a:r>
              <a:rPr lang="en-US" altLang="en-US" dirty="0"/>
              <a:t>Certain stipulations apply if possessor is under 18 and images are voluntary (ages 14-18). Refer to the statute for full explanation.</a:t>
            </a:r>
          </a:p>
          <a:p>
            <a:pPr marL="396865" lvl="1" indent="-342891" eaLnBrk="1" fontAlgn="auto" hangingPunct="1">
              <a:spcAft>
                <a:spcPts val="0"/>
              </a:spcAft>
              <a:buClr>
                <a:schemeClr val="bg1"/>
              </a:buClr>
              <a:defRPr/>
            </a:pPr>
            <a:endParaRPr lang="en-US" altLang="en-US" sz="1900" dirty="0"/>
          </a:p>
        </p:txBody>
      </p:sp>
      <p:sp>
        <p:nvSpPr>
          <p:cNvPr id="3" name="TextBox 2">
            <a:extLst>
              <a:ext uri="{FF2B5EF4-FFF2-40B4-BE49-F238E27FC236}">
                <a16:creationId xmlns:a16="http://schemas.microsoft.com/office/drawing/2014/main" id="{E0EED9E9-100B-8801-8AD1-879B0C4FF09D}"/>
              </a:ext>
            </a:extLst>
          </p:cNvPr>
          <p:cNvSpPr txBox="1"/>
          <p:nvPr/>
        </p:nvSpPr>
        <p:spPr>
          <a:xfrm>
            <a:off x="628650" y="3233678"/>
            <a:ext cx="2571750" cy="2862322"/>
          </a:xfrm>
          <a:prstGeom prst="rect">
            <a:avLst/>
          </a:prstGeom>
          <a:noFill/>
        </p:spPr>
        <p:txBody>
          <a:bodyPr wrap="square" rtlCol="0">
            <a:spAutoFit/>
          </a:bodyPr>
          <a:lstStyle/>
          <a:p>
            <a:r>
              <a:rPr lang="en-US" dirty="0"/>
              <a:t>Today’s technology presents challenges for children from falling prey to online exploitation. An anonymous online individual can pose a threat and easily exploit children and teens without their parent or guardian’s knowledge.</a:t>
            </a:r>
          </a:p>
        </p:txBody>
      </p:sp>
      <p:sp>
        <p:nvSpPr>
          <p:cNvPr id="4" name="Rectangle 1">
            <a:extLst>
              <a:ext uri="{FF2B5EF4-FFF2-40B4-BE49-F238E27FC236}">
                <a16:creationId xmlns:a16="http://schemas.microsoft.com/office/drawing/2014/main" id="{925260D1-5C04-97DB-F6CD-C39C1F7A1E30}"/>
              </a:ext>
            </a:extLst>
          </p:cNvPr>
          <p:cNvSpPr>
            <a:spLocks noChangeArrowheads="1"/>
          </p:cNvSpPr>
          <p:nvPr/>
        </p:nvSpPr>
        <p:spPr bwMode="auto">
          <a:xfrm>
            <a:off x="2895600" y="6096000"/>
            <a:ext cx="57912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Child Welfare Network. (2025, May 20).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What is sextortion? - Child 	Welfare Network</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https://www.youtube.com/watch?v=EfQG9MGFgrk</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Picture 4">
            <a:extLst>
              <a:ext uri="{FF2B5EF4-FFF2-40B4-BE49-F238E27FC236}">
                <a16:creationId xmlns:a16="http://schemas.microsoft.com/office/drawing/2014/main" id="{77406B2A-877F-3F34-F804-2B436A81C067}"/>
              </a:ext>
            </a:extLst>
          </p:cNvPr>
          <p:cNvPicPr>
            <a:picLocks noChangeAspect="1"/>
          </p:cNvPicPr>
          <p:nvPr/>
        </p:nvPicPr>
        <p:blipFill>
          <a:blip r:embed="rId5"/>
          <a:stretch>
            <a:fillRect/>
          </a:stretch>
        </p:blipFill>
        <p:spPr>
          <a:xfrm>
            <a:off x="3355379" y="2971800"/>
            <a:ext cx="5407621" cy="3023878"/>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80" advClick="0" advTm="39936">
        <p:fade/>
      </p:transition>
    </mc:Choice>
    <mc:Fallback xmlns="">
      <p:transition spd="slow" advClick="0" advTm="39936">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136" name="Rectangle 4813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1">
            <a:extLst>
              <a:ext uri="{FF2B5EF4-FFF2-40B4-BE49-F238E27FC236}">
                <a16:creationId xmlns:a16="http://schemas.microsoft.com/office/drawing/2014/main" id="{20CAFC39-744C-DDD1-509C-27B2F832E0C6}"/>
              </a:ext>
            </a:extLst>
          </p:cNvPr>
          <p:cNvSpPr>
            <a:spLocks noGrp="1" noChangeArrowheads="1"/>
          </p:cNvSpPr>
          <p:nvPr>
            <p:ph type="title"/>
          </p:nvPr>
        </p:nvSpPr>
        <p:spPr>
          <a:xfrm>
            <a:off x="304800" y="365125"/>
            <a:ext cx="8534400" cy="1325563"/>
          </a:xfrm>
        </p:spPr>
        <p:txBody>
          <a:bodyPr>
            <a:normAutofit/>
          </a:bodyPr>
          <a:lstStyle/>
          <a:p>
            <a:pPr eaLnBrk="1" hangingPunct="1"/>
            <a:r>
              <a:rPr lang="en-US" altLang="en-US" sz="3800" b="1" dirty="0">
                <a:latin typeface="+mn-lt"/>
              </a:rPr>
              <a:t>Sexual Abuse and the Exploitation of Children</a:t>
            </a:r>
            <a:endParaRPr lang="en-US" altLang="en-US" sz="3800" dirty="0">
              <a:latin typeface="+mn-lt"/>
            </a:endParaRPr>
          </a:p>
        </p:txBody>
      </p:sp>
      <p:sp>
        <p:nvSpPr>
          <p:cNvPr id="4813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1" name="Content Placeholder 2">
            <a:extLst>
              <a:ext uri="{FF2B5EF4-FFF2-40B4-BE49-F238E27FC236}">
                <a16:creationId xmlns:a16="http://schemas.microsoft.com/office/drawing/2014/main" id="{576E89A0-C9FC-C466-3D36-FFFAAD850AEB}"/>
              </a:ext>
            </a:extLst>
          </p:cNvPr>
          <p:cNvSpPr>
            <a:spLocks noGrp="1"/>
          </p:cNvSpPr>
          <p:nvPr>
            <p:ph idx="1"/>
          </p:nvPr>
        </p:nvSpPr>
        <p:spPr>
          <a:xfrm>
            <a:off x="628650" y="1752600"/>
            <a:ext cx="7886700" cy="4251960"/>
          </a:xfrm>
        </p:spPr>
        <p:txBody>
          <a:bodyPr rtlCol="0">
            <a:normAutofit/>
          </a:bodyPr>
          <a:lstStyle/>
          <a:p>
            <a:pPr eaLnBrk="1" fontAlgn="auto" hangingPunct="1">
              <a:spcAft>
                <a:spcPts val="0"/>
              </a:spcAft>
              <a:defRPr/>
            </a:pPr>
            <a:r>
              <a:rPr lang="en-US" altLang="en-US" sz="1800" dirty="0"/>
              <a:t>Intentionally possess visual or print, depicting sexual act(s) or simulation</a:t>
            </a:r>
          </a:p>
          <a:p>
            <a:pPr eaLnBrk="1" fontAlgn="auto" hangingPunct="1">
              <a:spcAft>
                <a:spcPts val="0"/>
              </a:spcAft>
              <a:defRPr/>
            </a:pPr>
            <a:r>
              <a:rPr lang="en-US" altLang="en-US" sz="1800" dirty="0"/>
              <a:t>When it is known or have reason to know child victim is under 18 years of age</a:t>
            </a:r>
          </a:p>
          <a:p>
            <a:pPr lvl="1" eaLnBrk="1" fontAlgn="auto" hangingPunct="1">
              <a:spcAft>
                <a:spcPts val="0"/>
              </a:spcAft>
              <a:defRPr/>
            </a:pPr>
            <a:r>
              <a:rPr lang="en-US" altLang="en-US" dirty="0"/>
              <a:t>Certain stipulations apply if possessor is under 18 and images are voluntary (ages 14-18). Refer to the statute for full explanation.</a:t>
            </a:r>
          </a:p>
          <a:p>
            <a:pPr marL="396865" lvl="1" indent="-342891" eaLnBrk="1" fontAlgn="auto" hangingPunct="1">
              <a:spcAft>
                <a:spcPts val="0"/>
              </a:spcAft>
              <a:buClr>
                <a:schemeClr val="bg1"/>
              </a:buClr>
              <a:defRPr/>
            </a:pPr>
            <a:endParaRPr lang="en-US" altLang="en-US" sz="1900" dirty="0"/>
          </a:p>
        </p:txBody>
      </p:sp>
      <p:sp>
        <p:nvSpPr>
          <p:cNvPr id="3" name="TextBox 2">
            <a:extLst>
              <a:ext uri="{FF2B5EF4-FFF2-40B4-BE49-F238E27FC236}">
                <a16:creationId xmlns:a16="http://schemas.microsoft.com/office/drawing/2014/main" id="{E0EED9E9-100B-8801-8AD1-879B0C4FF09D}"/>
              </a:ext>
            </a:extLst>
          </p:cNvPr>
          <p:cNvSpPr txBox="1"/>
          <p:nvPr/>
        </p:nvSpPr>
        <p:spPr>
          <a:xfrm>
            <a:off x="628650" y="3233678"/>
            <a:ext cx="2571750" cy="2862322"/>
          </a:xfrm>
          <a:prstGeom prst="rect">
            <a:avLst/>
          </a:prstGeom>
          <a:noFill/>
        </p:spPr>
        <p:txBody>
          <a:bodyPr wrap="square" rtlCol="0">
            <a:spAutoFit/>
          </a:bodyPr>
          <a:lstStyle/>
          <a:p>
            <a:r>
              <a:rPr lang="en-US" dirty="0"/>
              <a:t>Today’s technology presents challenges for children from falling prey to online exploitation. An anonymous online individual can pose a threat and easily exploit children and teens without their parent or guardian’s knowledge.</a:t>
            </a:r>
          </a:p>
        </p:txBody>
      </p:sp>
      <p:sp>
        <p:nvSpPr>
          <p:cNvPr id="4" name="Rectangle 1">
            <a:extLst>
              <a:ext uri="{FF2B5EF4-FFF2-40B4-BE49-F238E27FC236}">
                <a16:creationId xmlns:a16="http://schemas.microsoft.com/office/drawing/2014/main" id="{925260D1-5C04-97DB-F6CD-C39C1F7A1E30}"/>
              </a:ext>
            </a:extLst>
          </p:cNvPr>
          <p:cNvSpPr>
            <a:spLocks noChangeArrowheads="1"/>
          </p:cNvSpPr>
          <p:nvPr/>
        </p:nvSpPr>
        <p:spPr bwMode="auto">
          <a:xfrm>
            <a:off x="2895600" y="6096000"/>
            <a:ext cx="57912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Child Welfare Network. (2025, May 20).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What is sextortion? - Child 	Welfare Network</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https://www.youtube.com/watch?v=EfQG9MGFgrk</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Sextortion">
            <a:hlinkClick r:id="" action="ppaction://media"/>
            <a:extLst>
              <a:ext uri="{FF2B5EF4-FFF2-40B4-BE49-F238E27FC236}">
                <a16:creationId xmlns:a16="http://schemas.microsoft.com/office/drawing/2014/main" id="{C89B2AA1-267C-130E-16B5-3C3E219D427B}"/>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3344638" y="2971800"/>
            <a:ext cx="5418362" cy="3032760"/>
          </a:xfrm>
          <a:prstGeom prst="rect">
            <a:avLst/>
          </a:prstGeom>
        </p:spPr>
      </p:pic>
    </p:spTree>
    <p:custDataLst>
      <p:tags r:id="rId1"/>
    </p:custDataLst>
    <p:extLst>
      <p:ext uri="{BB962C8B-B14F-4D97-AF65-F5344CB8AC3E}">
        <p14:creationId xmlns:p14="http://schemas.microsoft.com/office/powerpoint/2010/main" val="1280023936"/>
      </p:ext>
    </p:extLst>
  </p:cSld>
  <p:clrMapOvr>
    <a:masterClrMapping/>
  </p:clrMapOvr>
  <mc:AlternateContent xmlns:mc="http://schemas.openxmlformats.org/markup-compatibility/2006" xmlns:p14="http://schemas.microsoft.com/office/powerpoint/2010/main">
    <mc:Choice Requires="p14">
      <p:transition spd="slow" p14:dur="880" advClick="0">
        <p:fad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1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46" name="Title 1">
            <a:extLst>
              <a:ext uri="{FF2B5EF4-FFF2-40B4-BE49-F238E27FC236}">
                <a16:creationId xmlns:a16="http://schemas.microsoft.com/office/drawing/2014/main" id="{B2288A80-907D-F30B-326A-294FC3466546}"/>
              </a:ext>
            </a:extLst>
          </p:cNvPr>
          <p:cNvSpPr>
            <a:spLocks noGrp="1" noChangeArrowheads="1"/>
          </p:cNvSpPr>
          <p:nvPr>
            <p:ph type="title"/>
          </p:nvPr>
        </p:nvSpPr>
        <p:spPr>
          <a:xfrm>
            <a:off x="630936" y="548640"/>
            <a:ext cx="2700645" cy="5431536"/>
          </a:xfrm>
        </p:spPr>
        <p:txBody>
          <a:bodyPr>
            <a:normAutofit/>
          </a:bodyPr>
          <a:lstStyle/>
          <a:p>
            <a:pPr algn="ctr" eaLnBrk="1" hangingPunct="1"/>
            <a:r>
              <a:rPr lang="en-US" altLang="en-US" sz="4000" b="1" dirty="0">
                <a:latin typeface="+mn-lt"/>
              </a:rPr>
              <a:t>Incest</a:t>
            </a:r>
            <a:endParaRPr lang="en-US" altLang="en-US" sz="4000" dirty="0">
              <a:latin typeface="+mn-lt"/>
            </a:endParaRPr>
          </a:p>
        </p:txBody>
      </p:sp>
      <p:sp>
        <p:nvSpPr>
          <p:cNvPr id="3175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2"/>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523FD83-6B1F-778B-A812-38DBAA50E349}"/>
              </a:ext>
            </a:extLst>
          </p:cNvPr>
          <p:cNvSpPr>
            <a:spLocks noGrp="1"/>
          </p:cNvSpPr>
          <p:nvPr>
            <p:ph idx="1"/>
          </p:nvPr>
        </p:nvSpPr>
        <p:spPr>
          <a:xfrm>
            <a:off x="3844813" y="552091"/>
            <a:ext cx="4668251" cy="5431536"/>
          </a:xfrm>
        </p:spPr>
        <p:txBody>
          <a:bodyPr rtlCol="0" anchor="ctr">
            <a:normAutofit/>
          </a:bodyPr>
          <a:lstStyle/>
          <a:p>
            <a:pPr marL="0" indent="0" eaLnBrk="1" fontAlgn="auto" hangingPunct="1">
              <a:spcAft>
                <a:spcPts val="0"/>
              </a:spcAft>
              <a:buNone/>
              <a:defRPr/>
            </a:pPr>
            <a:r>
              <a:rPr lang="en-US" sz="2000" dirty="0"/>
              <a:t>Incest consists of knowingly intermarrying or having sexual intercourse with persons within the following degrees of being related: parents and children including grandparents and grandchildren of every degree, brothers and sisters of the half as well as of the whole blood, uncles and nieces, aunts and nephews.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902" advClick="0">
        <p:fade/>
      </p:transition>
    </mc:Choice>
    <mc:Fallback xmlns="">
      <p:transition spd="slow" advClick="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639" name="Rectangle 26638">
            <a:extLst>
              <a:ext uri="{FF2B5EF4-FFF2-40B4-BE49-F238E27FC236}">
                <a16:creationId xmlns:a16="http://schemas.microsoft.com/office/drawing/2014/main" id="{44AD29B6-BF3B-4407-9E75-52DF8E3B2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641" name="Rectangle 26640">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260019"/>
            <a:ext cx="8375586"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26" name="Title 1">
            <a:extLst>
              <a:ext uri="{FF2B5EF4-FFF2-40B4-BE49-F238E27FC236}">
                <a16:creationId xmlns:a16="http://schemas.microsoft.com/office/drawing/2014/main" id="{A26EEE6B-8565-8E03-2F78-EA8231AFE09E}"/>
              </a:ext>
            </a:extLst>
          </p:cNvPr>
          <p:cNvSpPr>
            <a:spLocks noGrp="1" noChangeArrowheads="1"/>
          </p:cNvSpPr>
          <p:nvPr>
            <p:ph type="title"/>
          </p:nvPr>
        </p:nvSpPr>
        <p:spPr>
          <a:xfrm>
            <a:off x="609600" y="1852635"/>
            <a:ext cx="2609532" cy="3152730"/>
          </a:xfrm>
        </p:spPr>
        <p:txBody>
          <a:bodyPr>
            <a:normAutofit/>
          </a:bodyPr>
          <a:lstStyle/>
          <a:p>
            <a:pPr eaLnBrk="1" hangingPunct="1"/>
            <a:r>
              <a:rPr lang="en-US" altLang="en-US" sz="4000" b="1" dirty="0">
                <a:latin typeface="+mn-lt"/>
              </a:rPr>
              <a:t>Enticement of a Child</a:t>
            </a:r>
            <a:br>
              <a:rPr lang="en-US" altLang="en-US" sz="2800" b="1" dirty="0">
                <a:latin typeface="+mn-lt"/>
              </a:rPr>
            </a:br>
            <a:endParaRPr lang="en-US" altLang="en-US" sz="2800" b="1" dirty="0">
              <a:latin typeface="+mn-lt"/>
            </a:endParaRPr>
          </a:p>
        </p:txBody>
      </p:sp>
      <p:sp>
        <p:nvSpPr>
          <p:cNvPr id="26643" name="Rectangle 26642">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2874481"/>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6628" name="Content Placeholder 2">
            <a:extLst>
              <a:ext uri="{FF2B5EF4-FFF2-40B4-BE49-F238E27FC236}">
                <a16:creationId xmlns:a16="http://schemas.microsoft.com/office/drawing/2014/main" id="{A55DE76E-40E5-ADD0-6FA6-141438C7D239}"/>
              </a:ext>
            </a:extLst>
          </p:cNvPr>
          <p:cNvGraphicFramePr>
            <a:graphicFrameLocks noGrp="1"/>
          </p:cNvGraphicFramePr>
          <p:nvPr>
            <p:ph idx="1"/>
            <p:extLst>
              <p:ext uri="{D42A27DB-BD31-4B8C-83A1-F6EECF244321}">
                <p14:modId xmlns:p14="http://schemas.microsoft.com/office/powerpoint/2010/main" val="3022778303"/>
              </p:ext>
            </p:extLst>
          </p:nvPr>
        </p:nvGraphicFramePr>
        <p:xfrm>
          <a:off x="3411474" y="512064"/>
          <a:ext cx="5122926" cy="54406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96" name="Rectangle 5329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0" name="Title 1">
            <a:extLst>
              <a:ext uri="{FF2B5EF4-FFF2-40B4-BE49-F238E27FC236}">
                <a16:creationId xmlns:a16="http://schemas.microsoft.com/office/drawing/2014/main" id="{C42B0641-EAEA-69BB-B774-384846E1805E}"/>
              </a:ext>
            </a:extLst>
          </p:cNvPr>
          <p:cNvSpPr>
            <a:spLocks noGrp="1" noChangeArrowheads="1"/>
          </p:cNvSpPr>
          <p:nvPr>
            <p:ph type="title"/>
          </p:nvPr>
        </p:nvSpPr>
        <p:spPr>
          <a:xfrm>
            <a:off x="476250" y="640823"/>
            <a:ext cx="2563994" cy="5583148"/>
          </a:xfrm>
        </p:spPr>
        <p:txBody>
          <a:bodyPr anchor="ctr">
            <a:normAutofit/>
          </a:bodyPr>
          <a:lstStyle/>
          <a:p>
            <a:pPr eaLnBrk="1" hangingPunct="1"/>
            <a:r>
              <a:rPr lang="en-US" altLang="en-US" sz="4000" b="1" dirty="0">
                <a:latin typeface="+mn-lt"/>
              </a:rPr>
              <a:t>Sexual Abuse</a:t>
            </a:r>
            <a:br>
              <a:rPr lang="en-US" altLang="en-US" sz="4000" b="1" dirty="0">
                <a:latin typeface="+mn-lt"/>
              </a:rPr>
            </a:br>
            <a:r>
              <a:rPr lang="en-US" altLang="en-US" sz="4000" b="1" dirty="0">
                <a:latin typeface="+mn-lt"/>
              </a:rPr>
              <a:t>Disclosure</a:t>
            </a:r>
          </a:p>
        </p:txBody>
      </p:sp>
      <p:sp>
        <p:nvSpPr>
          <p:cNvPr id="53297"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3253" name="Content Placeholder 2">
            <a:extLst>
              <a:ext uri="{FF2B5EF4-FFF2-40B4-BE49-F238E27FC236}">
                <a16:creationId xmlns:a16="http://schemas.microsoft.com/office/drawing/2014/main" id="{5CCA560D-BDAF-CD92-981F-12A855136055}"/>
              </a:ext>
            </a:extLst>
          </p:cNvPr>
          <p:cNvGraphicFramePr>
            <a:graphicFrameLocks noGrp="1"/>
          </p:cNvGraphicFramePr>
          <p:nvPr>
            <p:ph idx="1"/>
            <p:extLst>
              <p:ext uri="{D42A27DB-BD31-4B8C-83A1-F6EECF244321}">
                <p14:modId xmlns:p14="http://schemas.microsoft.com/office/powerpoint/2010/main" val="1805480280"/>
              </p:ext>
            </p:extLst>
          </p:nvPr>
        </p:nvGraphicFramePr>
        <p:xfrm>
          <a:off x="3486013" y="381000"/>
          <a:ext cx="5175384" cy="6324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3" name="Group 22" hidden="1">
            <a:extLst>
              <a:ext uri="{FF2B5EF4-FFF2-40B4-BE49-F238E27FC236}">
                <a16:creationId xmlns:a16="http://schemas.microsoft.com/office/drawing/2014/main" id="{E6AC2020-1651-1B16-FC53-86935DEEEA56}"/>
              </a:ext>
            </a:extLst>
          </p:cNvPr>
          <p:cNvGrpSpPr/>
          <p:nvPr/>
        </p:nvGrpSpPr>
        <p:grpSpPr>
          <a:xfrm>
            <a:off x="3806793" y="384533"/>
            <a:ext cx="4533822" cy="6088933"/>
            <a:chOff x="3806793" y="384533"/>
            <a:chExt cx="4533822" cy="6088933"/>
          </a:xfrm>
        </p:grpSpPr>
        <p:sp>
          <p:nvSpPr>
            <p:cNvPr id="24" name="Freeform: Shape 23" hidden="1">
              <a:extLst>
                <a:ext uri="{FF2B5EF4-FFF2-40B4-BE49-F238E27FC236}">
                  <a16:creationId xmlns:a16="http://schemas.microsoft.com/office/drawing/2014/main" id="{7E0F732F-2087-ACD7-6701-41B9BB36C353}"/>
                </a:ext>
              </a:extLst>
            </p:cNvPr>
            <p:cNvSpPr/>
            <p:nvPr/>
          </p:nvSpPr>
          <p:spPr>
            <a:xfrm>
              <a:off x="4370837" y="384533"/>
              <a:ext cx="3405734" cy="1695140"/>
            </a:xfrm>
            <a:custGeom>
              <a:avLst/>
              <a:gdLst>
                <a:gd name="connsiteX0" fmla="*/ 0 w 3405734"/>
                <a:gd name="connsiteY0" fmla="*/ 0 h 1695140"/>
                <a:gd name="connsiteX1" fmla="*/ 3405734 w 3405734"/>
                <a:gd name="connsiteY1" fmla="*/ 0 h 1695140"/>
                <a:gd name="connsiteX2" fmla="*/ 3405734 w 3405734"/>
                <a:gd name="connsiteY2" fmla="*/ 1695140 h 1695140"/>
                <a:gd name="connsiteX3" fmla="*/ 0 w 3405734"/>
                <a:gd name="connsiteY3" fmla="*/ 1695140 h 1695140"/>
                <a:gd name="connsiteX4" fmla="*/ 0 w 3405734"/>
                <a:gd name="connsiteY4" fmla="*/ 0 h 169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5734" h="1695140">
                  <a:moveTo>
                    <a:pt x="0" y="0"/>
                  </a:moveTo>
                  <a:lnTo>
                    <a:pt x="3405734" y="0"/>
                  </a:lnTo>
                  <a:lnTo>
                    <a:pt x="3405734" y="1695140"/>
                  </a:lnTo>
                  <a:lnTo>
                    <a:pt x="0" y="1695140"/>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Disclosure of sexual abuse of a child may surface through a broad range of physical, behavioral, and social symptoms</a:t>
              </a:r>
            </a:p>
          </p:txBody>
        </p:sp>
        <p:sp>
          <p:nvSpPr>
            <p:cNvPr id="25" name="Freeform: Shape 24" hidden="1">
              <a:extLst>
                <a:ext uri="{FF2B5EF4-FFF2-40B4-BE49-F238E27FC236}">
                  <a16:creationId xmlns:a16="http://schemas.microsoft.com/office/drawing/2014/main" id="{085BA5E7-B44C-F30D-5734-D009707E8480}"/>
                </a:ext>
              </a:extLst>
            </p:cNvPr>
            <p:cNvSpPr/>
            <p:nvPr/>
          </p:nvSpPr>
          <p:spPr>
            <a:xfrm>
              <a:off x="4058889" y="2362197"/>
              <a:ext cx="4029631" cy="2133605"/>
            </a:xfrm>
            <a:custGeom>
              <a:avLst/>
              <a:gdLst>
                <a:gd name="connsiteX0" fmla="*/ 0 w 4029631"/>
                <a:gd name="connsiteY0" fmla="*/ 0 h 2133605"/>
                <a:gd name="connsiteX1" fmla="*/ 4029631 w 4029631"/>
                <a:gd name="connsiteY1" fmla="*/ 0 h 2133605"/>
                <a:gd name="connsiteX2" fmla="*/ 4029631 w 4029631"/>
                <a:gd name="connsiteY2" fmla="*/ 2133605 h 2133605"/>
                <a:gd name="connsiteX3" fmla="*/ 0 w 4029631"/>
                <a:gd name="connsiteY3" fmla="*/ 2133605 h 2133605"/>
                <a:gd name="connsiteX4" fmla="*/ 0 w 4029631"/>
                <a:gd name="connsiteY4" fmla="*/ 0 h 2133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9631" h="2133605">
                  <a:moveTo>
                    <a:pt x="0" y="0"/>
                  </a:moveTo>
                  <a:lnTo>
                    <a:pt x="4029631" y="0"/>
                  </a:lnTo>
                  <a:lnTo>
                    <a:pt x="4029631" y="2133605"/>
                  </a:lnTo>
                  <a:lnTo>
                    <a:pt x="0" y="2133605"/>
                  </a:lnTo>
                  <a:lnTo>
                    <a:pt x="0" y="0"/>
                  </a:lnTo>
                  <a:close/>
                </a:path>
              </a:pathLst>
            </a:custGeom>
          </p:spPr>
          <p:style>
            <a:lnRef idx="2">
              <a:schemeClr val="lt1">
                <a:hueOff val="0"/>
                <a:satOff val="0"/>
                <a:lumOff val="0"/>
                <a:alphaOff val="0"/>
              </a:schemeClr>
            </a:lnRef>
            <a:fillRef idx="1">
              <a:schemeClr val="accent2">
                <a:hueOff val="-727682"/>
                <a:satOff val="-41964"/>
                <a:lumOff val="4314"/>
                <a:alphaOff val="0"/>
              </a:schemeClr>
            </a:fillRef>
            <a:effectRef idx="0">
              <a:schemeClr val="accent2">
                <a:hueOff val="-727682"/>
                <a:satOff val="-41964"/>
                <a:lumOff val="4314"/>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 child may disclose sexual activities to a friend, classmate, teacher, friend’s mother, or other trusted adult. The disclosure may be direct or indirect, ex. “ I know somebody”; “what would you do if?”; “I heard something about somebody.” </a:t>
              </a:r>
            </a:p>
          </p:txBody>
        </p:sp>
        <p:sp>
          <p:nvSpPr>
            <p:cNvPr id="26" name="Freeform: Shape 25" hidden="1">
              <a:extLst>
                <a:ext uri="{FF2B5EF4-FFF2-40B4-BE49-F238E27FC236}">
                  <a16:creationId xmlns:a16="http://schemas.microsoft.com/office/drawing/2014/main" id="{53DE8708-DA08-AAB4-AED1-9785AFF08EC3}"/>
                </a:ext>
              </a:extLst>
            </p:cNvPr>
            <p:cNvSpPr/>
            <p:nvPr/>
          </p:nvSpPr>
          <p:spPr>
            <a:xfrm>
              <a:off x="3806793" y="4778326"/>
              <a:ext cx="4533822" cy="1695140"/>
            </a:xfrm>
            <a:custGeom>
              <a:avLst/>
              <a:gdLst>
                <a:gd name="connsiteX0" fmla="*/ 0 w 4533822"/>
                <a:gd name="connsiteY0" fmla="*/ 0 h 1695140"/>
                <a:gd name="connsiteX1" fmla="*/ 4533822 w 4533822"/>
                <a:gd name="connsiteY1" fmla="*/ 0 h 1695140"/>
                <a:gd name="connsiteX2" fmla="*/ 4533822 w 4533822"/>
                <a:gd name="connsiteY2" fmla="*/ 1695140 h 1695140"/>
                <a:gd name="connsiteX3" fmla="*/ 0 w 4533822"/>
                <a:gd name="connsiteY3" fmla="*/ 1695140 h 1695140"/>
                <a:gd name="connsiteX4" fmla="*/ 0 w 4533822"/>
                <a:gd name="connsiteY4" fmla="*/ 0 h 169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822" h="1695140">
                  <a:moveTo>
                    <a:pt x="0" y="0"/>
                  </a:moveTo>
                  <a:lnTo>
                    <a:pt x="4533822" y="0"/>
                  </a:lnTo>
                  <a:lnTo>
                    <a:pt x="4533822" y="1695140"/>
                  </a:lnTo>
                  <a:lnTo>
                    <a:pt x="0" y="1695140"/>
                  </a:lnTo>
                  <a:lnTo>
                    <a:pt x="0" y="0"/>
                  </a:lnTo>
                  <a:close/>
                </a:path>
              </a:pathLst>
            </a:cu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solidFill>
                    <a:schemeClr val="tx1"/>
                  </a:solidFill>
                </a:rPr>
                <a:t>It is not uncommon for the disclosure to be delayed</a:t>
              </a:r>
            </a:p>
          </p:txBody>
        </p:sp>
      </p:grpSp>
      <p:sp>
        <p:nvSpPr>
          <p:cNvPr id="27" name="Rectangle: Rounded Corners 26">
            <a:extLst>
              <a:ext uri="{FF2B5EF4-FFF2-40B4-BE49-F238E27FC236}">
                <a16:creationId xmlns:a16="http://schemas.microsoft.com/office/drawing/2014/main" id="{E93F2F41-F0F0-D8F7-7657-F8C3978ED3D3}"/>
              </a:ext>
            </a:extLst>
          </p:cNvPr>
          <p:cNvSpPr/>
          <p:nvPr/>
        </p:nvSpPr>
        <p:spPr>
          <a:xfrm>
            <a:off x="4287019" y="381000"/>
            <a:ext cx="3409181" cy="1676400"/>
          </a:xfrm>
          <a:prstGeom prst="roundRect">
            <a:avLst/>
          </a:prstGeom>
          <a:solidFill>
            <a:srgbClr val="43C7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1800" dirty="0"/>
              <a:t>Disclosure of sexual abuse of a child may surface through a broad range of physical, behavioral, and social symptoms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692" advClick="0">
        <p:fade/>
      </p:transition>
    </mc:Choice>
    <mc:Fallback xmlns="">
      <p:transition spd="med"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BD3385-C4BE-3E79-5D38-D52808D30A91}"/>
            </a:ext>
          </a:extLst>
        </p:cNvPr>
        <p:cNvGrpSpPr/>
        <p:nvPr/>
      </p:nvGrpSpPr>
      <p:grpSpPr>
        <a:xfrm>
          <a:off x="0" y="0"/>
          <a:ext cx="0" cy="0"/>
          <a:chOff x="0" y="0"/>
          <a:chExt cx="0" cy="0"/>
        </a:xfrm>
      </p:grpSpPr>
      <p:sp useBgFill="1">
        <p:nvSpPr>
          <p:cNvPr id="48172" name="Rectangle 48171">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608F0BC-CE35-21F9-64C3-858884730E42}"/>
              </a:ext>
            </a:extLst>
          </p:cNvPr>
          <p:cNvSpPr txBox="1"/>
          <p:nvPr/>
        </p:nvSpPr>
        <p:spPr>
          <a:xfrm>
            <a:off x="479160" y="417576"/>
            <a:ext cx="8182230" cy="1249394"/>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4000" b="1" kern="1200" dirty="0">
                <a:solidFill>
                  <a:schemeClr val="tx1"/>
                </a:solidFill>
                <a:latin typeface="+mn-lt"/>
                <a:ea typeface="+mj-ea"/>
                <a:cs typeface="+mj-cs"/>
              </a:rPr>
              <a:t>10 Reasons Children do not Disclose Sexual Abuse</a:t>
            </a:r>
          </a:p>
        </p:txBody>
      </p:sp>
      <p:sp>
        <p:nvSpPr>
          <p:cNvPr id="48174"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1733454"/>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2FA48B35-08D7-20C1-BCE6-4C50B4AFD2DC}"/>
              </a:ext>
            </a:extLst>
          </p:cNvPr>
          <p:cNvSpPr>
            <a:spLocks noChangeArrowheads="1"/>
          </p:cNvSpPr>
          <p:nvPr/>
        </p:nvSpPr>
        <p:spPr bwMode="auto">
          <a:xfrm>
            <a:off x="685800" y="5830669"/>
            <a:ext cx="75224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Traverse Bay Children’s Advocacy Center. (2022, April 18).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10 reasons children do not disclose 	child sexual 	abuse</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https://www.youtube.com/watch?v=PAajNCiOk2E</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10 Reasons Children do not Disclose">
            <a:hlinkClick r:id="" action="ppaction://media"/>
            <a:extLst>
              <a:ext uri="{FF2B5EF4-FFF2-40B4-BE49-F238E27FC236}">
                <a16:creationId xmlns:a16="http://schemas.microsoft.com/office/drawing/2014/main" id="{B32F9784-1687-5B47-C35B-95E53B7AABC2}"/>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685800" y="1619250"/>
            <a:ext cx="7793304" cy="4070039"/>
          </a:xfrm>
          <a:prstGeom prst="rect">
            <a:avLst/>
          </a:prstGeom>
        </p:spPr>
      </p:pic>
    </p:spTree>
    <p:custDataLst>
      <p:tags r:id="rId1"/>
    </p:custDataLst>
    <p:extLst>
      <p:ext uri="{BB962C8B-B14F-4D97-AF65-F5344CB8AC3E}">
        <p14:creationId xmlns:p14="http://schemas.microsoft.com/office/powerpoint/2010/main" val="2488613695"/>
      </p:ext>
    </p:extLst>
  </p:cSld>
  <p:clrMapOvr>
    <a:masterClrMapping/>
  </p:clrMapOvr>
  <mc:AlternateContent xmlns:mc="http://schemas.openxmlformats.org/markup-compatibility/2006" xmlns:p14="http://schemas.microsoft.com/office/powerpoint/2010/main">
    <mc:Choice Requires="p14">
      <p:transition spd="slow" p14:dur="1045" advClick="0">
        <p:fad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6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3" name="Rectangle 3482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Title 1">
            <a:extLst>
              <a:ext uri="{FF2B5EF4-FFF2-40B4-BE49-F238E27FC236}">
                <a16:creationId xmlns:a16="http://schemas.microsoft.com/office/drawing/2014/main" id="{26CDCC9E-5C10-D7F7-0B3A-803AD267CDCE}"/>
              </a:ext>
            </a:extLst>
          </p:cNvPr>
          <p:cNvSpPr>
            <a:spLocks noGrp="1" noChangeArrowheads="1"/>
          </p:cNvSpPr>
          <p:nvPr>
            <p:ph type="title"/>
          </p:nvPr>
        </p:nvSpPr>
        <p:spPr>
          <a:xfrm>
            <a:off x="501775" y="655637"/>
            <a:ext cx="8013576" cy="1325563"/>
          </a:xfrm>
        </p:spPr>
        <p:txBody>
          <a:bodyPr>
            <a:normAutofit fontScale="90000"/>
          </a:bodyPr>
          <a:lstStyle/>
          <a:p>
            <a:pPr eaLnBrk="1" hangingPunct="1"/>
            <a:r>
              <a:rPr lang="en-US" altLang="en-US" sz="4000" b="1" dirty="0">
                <a:latin typeface="+mn-lt"/>
              </a:rPr>
              <a:t>Sexual Abuse, Behavioral and </a:t>
            </a:r>
            <a:r>
              <a:rPr lang="en-US" sz="4000" b="1" dirty="0">
                <a:latin typeface="+mn-lt"/>
              </a:rPr>
              <a:t>Physical Indicators</a:t>
            </a:r>
            <a:br>
              <a:rPr lang="en-US" sz="4000" b="1" dirty="0"/>
            </a:br>
            <a:endParaRPr lang="en-US" altLang="en-US" sz="4000" b="1" dirty="0">
              <a:latin typeface="+mn-lt"/>
            </a:endParaRPr>
          </a:p>
        </p:txBody>
      </p:sp>
      <p:sp>
        <p:nvSpPr>
          <p:cNvPr id="3482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CF5A09-1BBA-995B-F9C6-4342282BAA65}"/>
              </a:ext>
            </a:extLst>
          </p:cNvPr>
          <p:cNvSpPr>
            <a:spLocks noGrp="1"/>
          </p:cNvSpPr>
          <p:nvPr>
            <p:ph idx="1"/>
          </p:nvPr>
        </p:nvSpPr>
        <p:spPr>
          <a:xfrm>
            <a:off x="381000" y="1865375"/>
            <a:ext cx="8261225" cy="4627499"/>
          </a:xfrm>
        </p:spPr>
        <p:txBody>
          <a:bodyPr rtlCol="0">
            <a:normAutofit/>
          </a:bodyPr>
          <a:lstStyle/>
          <a:p>
            <a:pPr marL="0" lvl="1" indent="0" eaLnBrk="1" fontAlgn="auto" hangingPunct="1">
              <a:spcAft>
                <a:spcPts val="0"/>
              </a:spcAft>
              <a:buNone/>
              <a:defRPr/>
            </a:pPr>
            <a:endParaRPr lang="en-US" sz="1000" dirty="0"/>
          </a:p>
          <a:p>
            <a:pPr marL="339717" lvl="2" eaLnBrk="1" fontAlgn="auto" hangingPunct="1">
              <a:spcAft>
                <a:spcPts val="0"/>
              </a:spcAft>
              <a:defRPr/>
            </a:pPr>
            <a:r>
              <a:rPr lang="en-US" sz="2000" dirty="0"/>
              <a:t>Child wears torn, stained, or bloody underwear</a:t>
            </a:r>
          </a:p>
          <a:p>
            <a:pPr marL="339717" lvl="2" eaLnBrk="1" fontAlgn="auto" hangingPunct="1">
              <a:spcAft>
                <a:spcPts val="0"/>
              </a:spcAft>
              <a:defRPr/>
            </a:pPr>
            <a:r>
              <a:rPr lang="en-US" sz="2000" dirty="0"/>
              <a:t>Difficulty in walking or sitting</a:t>
            </a:r>
          </a:p>
          <a:p>
            <a:pPr marL="339717" lvl="2" eaLnBrk="1" fontAlgn="auto" hangingPunct="1">
              <a:spcAft>
                <a:spcPts val="0"/>
              </a:spcAft>
              <a:defRPr/>
            </a:pPr>
            <a:r>
              <a:rPr lang="en-US" sz="2000" dirty="0"/>
              <a:t>Pain, bruises or bleeding in vaginal or anal areas</a:t>
            </a:r>
          </a:p>
          <a:p>
            <a:pPr marL="339717" lvl="2" eaLnBrk="1" fontAlgn="auto" hangingPunct="1">
              <a:spcAft>
                <a:spcPts val="0"/>
              </a:spcAft>
              <a:defRPr/>
            </a:pPr>
            <a:r>
              <a:rPr lang="en-US" sz="2000" dirty="0"/>
              <a:t>Venereal disease, especially in pre-teens</a:t>
            </a:r>
          </a:p>
          <a:p>
            <a:pPr marL="339717" lvl="2" eaLnBrk="1" fontAlgn="auto" hangingPunct="1">
              <a:spcAft>
                <a:spcPts val="0"/>
              </a:spcAft>
              <a:defRPr/>
            </a:pPr>
            <a:r>
              <a:rPr lang="en-US" sz="2000" dirty="0"/>
              <a:t>Pregnancy</a:t>
            </a:r>
          </a:p>
          <a:p>
            <a:pPr marL="339717" lvl="2" eaLnBrk="1" fontAlgn="auto" hangingPunct="1">
              <a:spcAft>
                <a:spcPts val="0"/>
              </a:spcAft>
              <a:defRPr/>
            </a:pPr>
            <a:r>
              <a:rPr lang="en-US" sz="2000" dirty="0"/>
              <a:t>Detailed and age-inappropriate understanding of sexual behavior (especially by younger children)</a:t>
            </a:r>
          </a:p>
          <a:p>
            <a:pPr marL="339717" lvl="2" eaLnBrk="1" fontAlgn="auto" hangingPunct="1">
              <a:spcAft>
                <a:spcPts val="0"/>
              </a:spcAft>
              <a:defRPr/>
            </a:pPr>
            <a:r>
              <a:rPr lang="en-US" sz="2000" dirty="0"/>
              <a:t>Inappropriate, unusual or aggressive sexual behavior with peers or toys</a:t>
            </a:r>
          </a:p>
          <a:p>
            <a:pPr marL="339717" lvl="2" eaLnBrk="1" fontAlgn="auto" hangingPunct="1">
              <a:spcAft>
                <a:spcPts val="0"/>
              </a:spcAft>
              <a:defRPr/>
            </a:pPr>
            <a:r>
              <a:rPr lang="en-US" sz="2000" dirty="0"/>
              <a:t>Excessive or compulsive masturbation</a:t>
            </a:r>
          </a:p>
          <a:p>
            <a:pPr marL="339717" lvl="2" eaLnBrk="1" fontAlgn="auto" hangingPunct="1">
              <a:spcAft>
                <a:spcPts val="0"/>
              </a:spcAft>
              <a:defRPr/>
            </a:pPr>
            <a:r>
              <a:rPr lang="en-US" sz="2000" dirty="0"/>
              <a:t>Unusually seductive with classmates, teachers, and other adults</a:t>
            </a:r>
          </a:p>
          <a:p>
            <a:pPr marL="339717" lvl="2" eaLnBrk="1" fontAlgn="auto" hangingPunct="1">
              <a:spcAft>
                <a:spcPts val="0"/>
              </a:spcAft>
              <a:defRPr/>
            </a:pPr>
            <a:r>
              <a:rPr lang="en-US" sz="2000" dirty="0"/>
              <a:t>Prostitution or excessive promiscuity</a:t>
            </a:r>
          </a:p>
          <a:p>
            <a:pPr marL="339717" lvl="2" eaLnBrk="1" fontAlgn="auto" hangingPunct="1">
              <a:spcAft>
                <a:spcPts val="0"/>
              </a:spcAft>
              <a:defRPr/>
            </a:pPr>
            <a:r>
              <a:rPr lang="en-US" sz="2000" dirty="0"/>
              <a:t>Excessive concern about homosexuality, especially in boys</a:t>
            </a:r>
          </a:p>
          <a:p>
            <a:pPr marL="339717" lvl="2" eaLnBrk="1" fontAlgn="auto" hangingPunct="1">
              <a:spcAft>
                <a:spcPts val="0"/>
              </a:spcAft>
              <a:defRPr/>
            </a:pPr>
            <a:endParaRPr lang="en-US" sz="1800" dirty="0"/>
          </a:p>
          <a:p>
            <a:pPr eaLnBrk="1" fontAlgn="auto" hangingPunct="1">
              <a:spcAft>
                <a:spcPts val="0"/>
              </a:spcAft>
              <a:defRPr/>
            </a:pPr>
            <a:endParaRPr lang="en-US" sz="18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263" advClick="0">
        <p:fade/>
      </p:transition>
    </mc:Choice>
    <mc:Fallback xmlns="">
      <p:transition advClick="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2" name="Title 1">
            <a:extLst>
              <a:ext uri="{FF2B5EF4-FFF2-40B4-BE49-F238E27FC236}">
                <a16:creationId xmlns:a16="http://schemas.microsoft.com/office/drawing/2014/main" id="{4B631F26-77DF-4DE1-5DBD-4AC29BE8A1EE}"/>
              </a:ext>
            </a:extLst>
          </p:cNvPr>
          <p:cNvSpPr>
            <a:spLocks noGrp="1" noChangeArrowheads="1"/>
          </p:cNvSpPr>
          <p:nvPr>
            <p:ph type="title"/>
          </p:nvPr>
        </p:nvSpPr>
        <p:spPr>
          <a:xfrm>
            <a:off x="804555" y="1143000"/>
            <a:ext cx="2700645" cy="4038600"/>
          </a:xfrm>
        </p:spPr>
        <p:txBody>
          <a:bodyPr>
            <a:normAutofit/>
          </a:bodyPr>
          <a:lstStyle/>
          <a:p>
            <a:pPr eaLnBrk="1" hangingPunct="1"/>
            <a:r>
              <a:rPr lang="en-US" altLang="en-US" sz="4000" b="1" dirty="0">
                <a:latin typeface="+mn-lt"/>
              </a:rPr>
              <a:t>Sexual Abuse</a:t>
            </a:r>
          </a:p>
        </p:txBody>
      </p:sp>
      <p:sp>
        <p:nvSpPr>
          <p:cNvPr id="3585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2"/>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3" name="Content Placeholder 2">
            <a:extLst>
              <a:ext uri="{FF2B5EF4-FFF2-40B4-BE49-F238E27FC236}">
                <a16:creationId xmlns:a16="http://schemas.microsoft.com/office/drawing/2014/main" id="{A430BE0E-EADA-136A-7834-3E62E676EE99}"/>
              </a:ext>
            </a:extLst>
          </p:cNvPr>
          <p:cNvSpPr>
            <a:spLocks noGrp="1" noChangeArrowheads="1"/>
          </p:cNvSpPr>
          <p:nvPr>
            <p:ph idx="1"/>
          </p:nvPr>
        </p:nvSpPr>
        <p:spPr>
          <a:xfrm>
            <a:off x="3456437" y="1027581"/>
            <a:ext cx="5056628" cy="5373220"/>
          </a:xfrm>
        </p:spPr>
        <p:txBody>
          <a:bodyPr anchor="ctr">
            <a:normAutofit/>
          </a:bodyPr>
          <a:lstStyle/>
          <a:p>
            <a:pPr marL="742932" lvl="2" indent="-285744" eaLnBrk="1" hangingPunct="1">
              <a:spcBef>
                <a:spcPct val="0"/>
              </a:spcBef>
            </a:pPr>
            <a:endParaRPr lang="en-US" altLang="en-US" sz="2000" dirty="0"/>
          </a:p>
          <a:p>
            <a:pPr marL="742932" lvl="2" indent="-285744" eaLnBrk="1" hangingPunct="1">
              <a:lnSpc>
                <a:spcPct val="150000"/>
              </a:lnSpc>
              <a:spcBef>
                <a:spcPct val="0"/>
              </a:spcBef>
            </a:pPr>
            <a:r>
              <a:rPr lang="en-US" altLang="en-US" sz="2000" dirty="0"/>
              <a:t>Frequent bathing</a:t>
            </a:r>
          </a:p>
          <a:p>
            <a:pPr marL="742932" lvl="2" indent="-285744" eaLnBrk="1" hangingPunct="1">
              <a:lnSpc>
                <a:spcPct val="150000"/>
              </a:lnSpc>
              <a:spcBef>
                <a:spcPct val="0"/>
              </a:spcBef>
            </a:pPr>
            <a:r>
              <a:rPr lang="en-US" altLang="en-US" sz="2000" dirty="0"/>
              <a:t>School problems or significant change in school performance (attitude and grades)</a:t>
            </a:r>
          </a:p>
          <a:p>
            <a:pPr marL="742932" lvl="2" indent="-285744" eaLnBrk="1" hangingPunct="1">
              <a:lnSpc>
                <a:spcPct val="150000"/>
              </a:lnSpc>
              <a:spcBef>
                <a:spcPct val="0"/>
              </a:spcBef>
            </a:pPr>
            <a:r>
              <a:rPr lang="en-US" altLang="en-US" sz="2000" dirty="0"/>
              <a:t>Running away from home</a:t>
            </a:r>
          </a:p>
          <a:p>
            <a:pPr marL="742932" lvl="2" indent="-285744" eaLnBrk="1" hangingPunct="1">
              <a:lnSpc>
                <a:spcPct val="150000"/>
              </a:lnSpc>
              <a:spcBef>
                <a:spcPct val="0"/>
              </a:spcBef>
            </a:pPr>
            <a:r>
              <a:rPr lang="en-US" altLang="en-US" sz="2000" dirty="0"/>
              <a:t>Seductive behavior</a:t>
            </a:r>
          </a:p>
          <a:p>
            <a:pPr marL="742932" lvl="2" indent="-285744" eaLnBrk="1" hangingPunct="1">
              <a:lnSpc>
                <a:spcPct val="150000"/>
              </a:lnSpc>
              <a:spcBef>
                <a:spcPct val="0"/>
              </a:spcBef>
            </a:pPr>
            <a:r>
              <a:rPr lang="en-US" altLang="en-US" sz="2000" dirty="0"/>
              <a:t>Sleeping disturbances, e.g. nightmares, fearful about falling asleep</a:t>
            </a:r>
          </a:p>
          <a:p>
            <a:pPr marL="742932" lvl="2" indent="-285744" eaLnBrk="1" hangingPunct="1">
              <a:lnSpc>
                <a:spcPct val="150000"/>
              </a:lnSpc>
              <a:spcBef>
                <a:spcPct val="0"/>
              </a:spcBef>
            </a:pPr>
            <a:r>
              <a:rPr lang="en-US" altLang="en-US" sz="2000" dirty="0"/>
              <a:t>Potty-trained children having accidents</a:t>
            </a:r>
          </a:p>
          <a:p>
            <a:pPr marL="742932" lvl="2" indent="-285744" eaLnBrk="1" hangingPunct="1">
              <a:lnSpc>
                <a:spcPct val="150000"/>
              </a:lnSpc>
              <a:spcBef>
                <a:spcPct val="0"/>
              </a:spcBef>
            </a:pPr>
            <a:r>
              <a:rPr lang="en-US" altLang="en-US" sz="2000" dirty="0"/>
              <a:t>Urinary tract infections</a:t>
            </a:r>
          </a:p>
          <a:p>
            <a:pPr eaLnBrk="1" hangingPunct="1"/>
            <a:endParaRPr lang="en-US" altLang="en-US" sz="1900" dirty="0"/>
          </a:p>
        </p:txBody>
      </p:sp>
      <p:sp>
        <p:nvSpPr>
          <p:cNvPr id="4" name="Rectangle 3">
            <a:extLst>
              <a:ext uri="{FF2B5EF4-FFF2-40B4-BE49-F238E27FC236}">
                <a16:creationId xmlns:a16="http://schemas.microsoft.com/office/drawing/2014/main" id="{F95E6598-AD05-B65F-C3B2-B9C4B3BF9263}"/>
              </a:ext>
            </a:extLst>
          </p:cNvPr>
          <p:cNvSpPr/>
          <p:nvPr/>
        </p:nvSpPr>
        <p:spPr>
          <a:xfrm>
            <a:off x="3124200" y="1012686"/>
            <a:ext cx="970781" cy="5875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2800E7F-77DF-FD66-E7CD-99997C0F0DF5}"/>
              </a:ext>
            </a:extLst>
          </p:cNvPr>
          <p:cNvSpPr txBox="1"/>
          <p:nvPr/>
        </p:nvSpPr>
        <p:spPr>
          <a:xfrm>
            <a:off x="310909" y="511314"/>
            <a:ext cx="8590774" cy="707886"/>
          </a:xfrm>
          <a:prstGeom prst="rect">
            <a:avLst/>
          </a:prstGeom>
          <a:noFill/>
        </p:spPr>
        <p:txBody>
          <a:bodyPr wrap="square" rtlCol="0">
            <a:spAutoFit/>
          </a:bodyPr>
          <a:lstStyle/>
          <a:p>
            <a:pPr marL="0" lvl="1" indent="0" eaLnBrk="1" hangingPunct="1">
              <a:buNone/>
            </a:pPr>
            <a:r>
              <a:rPr lang="en-US" altLang="en-US" sz="4000" b="1" dirty="0">
                <a:latin typeface="+mn-lt"/>
              </a:rPr>
              <a:t>Behavioral Indicators in Young Children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462" advClick="0">
        <p:fade/>
      </p:transition>
    </mc:Choice>
    <mc:Fallback xmlns="">
      <p:transition advClick="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60" name="Rectangle 4915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54" name="Title 1">
            <a:extLst>
              <a:ext uri="{FF2B5EF4-FFF2-40B4-BE49-F238E27FC236}">
                <a16:creationId xmlns:a16="http://schemas.microsoft.com/office/drawing/2014/main" id="{90058D54-2D03-6F41-3B3D-0A3B127C1B0A}"/>
              </a:ext>
            </a:extLst>
          </p:cNvPr>
          <p:cNvSpPr>
            <a:spLocks noGrp="1"/>
          </p:cNvSpPr>
          <p:nvPr>
            <p:ph type="title"/>
          </p:nvPr>
        </p:nvSpPr>
        <p:spPr>
          <a:xfrm>
            <a:off x="628651" y="503237"/>
            <a:ext cx="7886700" cy="1325563"/>
          </a:xfrm>
        </p:spPr>
        <p:txBody>
          <a:bodyPr rtlCol="0">
            <a:normAutofit fontScale="90000"/>
          </a:bodyPr>
          <a:lstStyle/>
          <a:p>
            <a:pPr eaLnBrk="1" fontAlgn="auto" hangingPunct="1">
              <a:spcAft>
                <a:spcPts val="0"/>
              </a:spcAft>
              <a:defRPr/>
            </a:pPr>
            <a:r>
              <a:rPr lang="en-US" altLang="en-US" sz="4000" b="1" dirty="0">
                <a:latin typeface="+mn-lt"/>
              </a:rPr>
              <a:t>Behavioral Indicators in Older Children and Adolescents</a:t>
            </a:r>
            <a:br>
              <a:rPr lang="en-US" altLang="en-US" sz="2900" dirty="0"/>
            </a:br>
            <a:endParaRPr lang="en-US" altLang="en-US" sz="2900" dirty="0"/>
          </a:p>
        </p:txBody>
      </p:sp>
      <p:sp>
        <p:nvSpPr>
          <p:cNvPr id="4916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1"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9156" name="Content Placeholder 2">
            <a:extLst>
              <a:ext uri="{FF2B5EF4-FFF2-40B4-BE49-F238E27FC236}">
                <a16:creationId xmlns:a16="http://schemas.microsoft.com/office/drawing/2014/main" id="{8C3BE51B-DA51-9248-A573-27E3A0692F7E}"/>
              </a:ext>
            </a:extLst>
          </p:cNvPr>
          <p:cNvGraphicFramePr>
            <a:graphicFrameLocks noGrp="1"/>
          </p:cNvGraphicFramePr>
          <p:nvPr>
            <p:ph idx="1"/>
            <p:extLst>
              <p:ext uri="{D42A27DB-BD31-4B8C-83A1-F6EECF244321}">
                <p14:modId xmlns:p14="http://schemas.microsoft.com/office/powerpoint/2010/main" val="1755584881"/>
              </p:ext>
            </p:extLst>
          </p:nvPr>
        </p:nvGraphicFramePr>
        <p:xfrm>
          <a:off x="628651" y="2228087"/>
          <a:ext cx="7886700" cy="39488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3" name="Group 42" hidden="1">
            <a:extLst>
              <a:ext uri="{FF2B5EF4-FFF2-40B4-BE49-F238E27FC236}">
                <a16:creationId xmlns:a16="http://schemas.microsoft.com/office/drawing/2014/main" id="{3AC7A5E8-41E2-46EA-80F4-090E20B47649}"/>
              </a:ext>
            </a:extLst>
          </p:cNvPr>
          <p:cNvGrpSpPr/>
          <p:nvPr/>
        </p:nvGrpSpPr>
        <p:grpSpPr>
          <a:xfrm>
            <a:off x="1417321" y="2230849"/>
            <a:ext cx="6309359" cy="3943351"/>
            <a:chOff x="1417321" y="2230849"/>
            <a:chExt cx="6309359" cy="3943351"/>
          </a:xfrm>
        </p:grpSpPr>
        <p:sp>
          <p:nvSpPr>
            <p:cNvPr id="44" name="Freeform: Shape 43" hidden="1">
              <a:extLst>
                <a:ext uri="{FF2B5EF4-FFF2-40B4-BE49-F238E27FC236}">
                  <a16:creationId xmlns:a16="http://schemas.microsoft.com/office/drawing/2014/main" id="{516DFCE9-2BFC-6A16-3F3F-5982F9DAFCA4}"/>
                </a:ext>
              </a:extLst>
            </p:cNvPr>
            <p:cNvSpPr/>
            <p:nvPr/>
          </p:nvSpPr>
          <p:spPr>
            <a:xfrm>
              <a:off x="1417321" y="2230849"/>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Withdrawal, crying without provocation, sudden personality and behavior changes</a:t>
              </a:r>
            </a:p>
          </p:txBody>
        </p:sp>
        <p:sp>
          <p:nvSpPr>
            <p:cNvPr id="45" name="Freeform: Shape 44" hidden="1">
              <a:extLst>
                <a:ext uri="{FF2B5EF4-FFF2-40B4-BE49-F238E27FC236}">
                  <a16:creationId xmlns:a16="http://schemas.microsoft.com/office/drawing/2014/main" id="{72D21028-54B9-8BED-361D-4AE147A4D852}"/>
                </a:ext>
              </a:extLst>
            </p:cNvPr>
            <p:cNvSpPr/>
            <p:nvPr/>
          </p:nvSpPr>
          <p:spPr>
            <a:xfrm>
              <a:off x="3586163" y="2230849"/>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207909"/>
                <a:satOff val="-11990"/>
                <a:lumOff val="1233"/>
                <a:alphaOff val="0"/>
              </a:schemeClr>
            </a:fillRef>
            <a:effectRef idx="0">
              <a:schemeClr val="accent2">
                <a:hueOff val="-207909"/>
                <a:satOff val="-11990"/>
                <a:lumOff val="1233"/>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Poor hygiene or excessive bathing</a:t>
              </a:r>
            </a:p>
          </p:txBody>
        </p:sp>
        <p:sp>
          <p:nvSpPr>
            <p:cNvPr id="46" name="Freeform: Shape 45" hidden="1">
              <a:extLst>
                <a:ext uri="{FF2B5EF4-FFF2-40B4-BE49-F238E27FC236}">
                  <a16:creationId xmlns:a16="http://schemas.microsoft.com/office/drawing/2014/main" id="{8B521043-EDD1-92BB-C835-E1B394F8AFC6}"/>
                </a:ext>
              </a:extLst>
            </p:cNvPr>
            <p:cNvSpPr/>
            <p:nvPr/>
          </p:nvSpPr>
          <p:spPr>
            <a:xfrm>
              <a:off x="5755006" y="2230849"/>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415818"/>
                <a:satOff val="-23979"/>
                <a:lumOff val="2465"/>
                <a:alphaOff val="0"/>
              </a:schemeClr>
            </a:fillRef>
            <a:effectRef idx="0">
              <a:schemeClr val="accent2">
                <a:hueOff val="-415818"/>
                <a:satOff val="-23979"/>
                <a:lumOff val="2465"/>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Poor peer relations and social skills, inability to make friends, acting out sexually</a:t>
              </a:r>
            </a:p>
          </p:txBody>
        </p:sp>
        <p:sp>
          <p:nvSpPr>
            <p:cNvPr id="47" name="Freeform: Shape 46" hidden="1">
              <a:extLst>
                <a:ext uri="{FF2B5EF4-FFF2-40B4-BE49-F238E27FC236}">
                  <a16:creationId xmlns:a16="http://schemas.microsoft.com/office/drawing/2014/main" id="{9B1E19AB-A1CE-7D10-F8C4-7A789FA80E13}"/>
                </a:ext>
              </a:extLst>
            </p:cNvPr>
            <p:cNvSpPr/>
            <p:nvPr/>
          </p:nvSpPr>
          <p:spPr>
            <a:xfrm>
              <a:off x="1417321" y="3611022"/>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623727"/>
                <a:satOff val="-35969"/>
                <a:lumOff val="3698"/>
                <a:alphaOff val="0"/>
              </a:schemeClr>
            </a:fillRef>
            <a:effectRef idx="0">
              <a:schemeClr val="accent2">
                <a:hueOff val="-623727"/>
                <a:satOff val="-35969"/>
                <a:lumOff val="3698"/>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Acting out, runaway, aggressive or delinquent behavior, suicide attempt or other self-destructive behavior</a:t>
              </a:r>
            </a:p>
          </p:txBody>
        </p:sp>
        <p:sp>
          <p:nvSpPr>
            <p:cNvPr id="48" name="Freeform: Shape 47" hidden="1">
              <a:extLst>
                <a:ext uri="{FF2B5EF4-FFF2-40B4-BE49-F238E27FC236}">
                  <a16:creationId xmlns:a16="http://schemas.microsoft.com/office/drawing/2014/main" id="{BE5F48DC-BC62-2110-56FB-C60F4F04A8C0}"/>
                </a:ext>
              </a:extLst>
            </p:cNvPr>
            <p:cNvSpPr/>
            <p:nvPr/>
          </p:nvSpPr>
          <p:spPr>
            <a:xfrm>
              <a:off x="3586163" y="3611022"/>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831636"/>
                <a:satOff val="-47959"/>
                <a:lumOff val="4930"/>
                <a:alphaOff val="0"/>
              </a:schemeClr>
            </a:fillRef>
            <a:effectRef idx="0">
              <a:schemeClr val="accent2">
                <a:hueOff val="-831636"/>
                <a:satOff val="-47959"/>
                <a:lumOff val="493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Alcohol or drug abuse</a:t>
              </a:r>
            </a:p>
          </p:txBody>
        </p:sp>
        <p:sp>
          <p:nvSpPr>
            <p:cNvPr id="49" name="Freeform: Shape 48" hidden="1">
              <a:extLst>
                <a:ext uri="{FF2B5EF4-FFF2-40B4-BE49-F238E27FC236}">
                  <a16:creationId xmlns:a16="http://schemas.microsoft.com/office/drawing/2014/main" id="{57F24B30-5D8A-E227-C46E-4EE6AB49300E}"/>
                </a:ext>
              </a:extLst>
            </p:cNvPr>
            <p:cNvSpPr/>
            <p:nvPr/>
          </p:nvSpPr>
          <p:spPr>
            <a:xfrm>
              <a:off x="5755006" y="3611022"/>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1039545"/>
                <a:satOff val="-59949"/>
                <a:lumOff val="6163"/>
                <a:alphaOff val="0"/>
              </a:schemeClr>
            </a:fillRef>
            <a:effectRef idx="0">
              <a:schemeClr val="accent2">
                <a:hueOff val="-1039545"/>
                <a:satOff val="-59949"/>
                <a:lumOff val="6163"/>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School problems, frequent absences, sudden drop in school performance</a:t>
              </a:r>
            </a:p>
          </p:txBody>
        </p:sp>
        <p:sp>
          <p:nvSpPr>
            <p:cNvPr id="50" name="Freeform: Shape 49" hidden="1">
              <a:extLst>
                <a:ext uri="{FF2B5EF4-FFF2-40B4-BE49-F238E27FC236}">
                  <a16:creationId xmlns:a16="http://schemas.microsoft.com/office/drawing/2014/main" id="{7CBB4E7E-7372-4E07-441B-3C7C22669D2C}"/>
                </a:ext>
              </a:extLst>
            </p:cNvPr>
            <p:cNvSpPr/>
            <p:nvPr/>
          </p:nvSpPr>
          <p:spPr>
            <a:xfrm>
              <a:off x="2501742" y="4991195"/>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1247454"/>
                <a:satOff val="-71938"/>
                <a:lumOff val="7395"/>
                <a:alphaOff val="0"/>
              </a:schemeClr>
            </a:fillRef>
            <a:effectRef idx="0">
              <a:schemeClr val="accent2">
                <a:hueOff val="-1247454"/>
                <a:satOff val="-71938"/>
                <a:lumOff val="7395"/>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Refusal to dress for physical education</a:t>
              </a:r>
            </a:p>
          </p:txBody>
        </p:sp>
        <p:sp>
          <p:nvSpPr>
            <p:cNvPr id="51" name="Freeform: Shape 50" hidden="1">
              <a:extLst>
                <a:ext uri="{FF2B5EF4-FFF2-40B4-BE49-F238E27FC236}">
                  <a16:creationId xmlns:a16="http://schemas.microsoft.com/office/drawing/2014/main" id="{343677A8-1CEE-9B94-6D62-6032BEF7A350}"/>
                </a:ext>
              </a:extLst>
            </p:cNvPr>
            <p:cNvSpPr/>
            <p:nvPr/>
          </p:nvSpPr>
          <p:spPr>
            <a:xfrm>
              <a:off x="4670584" y="4991195"/>
              <a:ext cx="1971674" cy="1183005"/>
            </a:xfrm>
            <a:custGeom>
              <a:avLst/>
              <a:gdLst>
                <a:gd name="connsiteX0" fmla="*/ 0 w 1971674"/>
                <a:gd name="connsiteY0" fmla="*/ 0 h 1183005"/>
                <a:gd name="connsiteX1" fmla="*/ 1971674 w 1971674"/>
                <a:gd name="connsiteY1" fmla="*/ 0 h 1183005"/>
                <a:gd name="connsiteX2" fmla="*/ 1971674 w 1971674"/>
                <a:gd name="connsiteY2" fmla="*/ 1183005 h 1183005"/>
                <a:gd name="connsiteX3" fmla="*/ 0 w 1971674"/>
                <a:gd name="connsiteY3" fmla="*/ 1183005 h 1183005"/>
                <a:gd name="connsiteX4" fmla="*/ 0 w 1971674"/>
                <a:gd name="connsiteY4" fmla="*/ 0 h 118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1674" h="1183005">
                  <a:moveTo>
                    <a:pt x="0" y="0"/>
                  </a:moveTo>
                  <a:lnTo>
                    <a:pt x="1971674" y="0"/>
                  </a:lnTo>
                  <a:lnTo>
                    <a:pt x="1971674" y="1183005"/>
                  </a:lnTo>
                  <a:lnTo>
                    <a:pt x="0" y="1183005"/>
                  </a:lnTo>
                  <a:lnTo>
                    <a:pt x="0" y="0"/>
                  </a:lnTo>
                  <a:close/>
                </a:path>
              </a:pathLst>
            </a:cu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Fearful of home life, ex. arrives at school early or stays late</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444" advClick="0">
        <p:fade/>
      </p:transition>
    </mc:Choice>
    <mc:Fallback xmlns="">
      <p:transition advClick="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908" name="Rectangle 3790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90" name="Title 1">
            <a:extLst>
              <a:ext uri="{FF2B5EF4-FFF2-40B4-BE49-F238E27FC236}">
                <a16:creationId xmlns:a16="http://schemas.microsoft.com/office/drawing/2014/main" id="{67BFFA22-1E30-BCB0-8D0D-EA50A4F4045F}"/>
              </a:ext>
            </a:extLst>
          </p:cNvPr>
          <p:cNvSpPr>
            <a:spLocks noGrp="1" noChangeArrowheads="1"/>
          </p:cNvSpPr>
          <p:nvPr>
            <p:ph type="title"/>
          </p:nvPr>
        </p:nvSpPr>
        <p:spPr>
          <a:xfrm>
            <a:off x="628650" y="152400"/>
            <a:ext cx="7886700" cy="762000"/>
          </a:xfrm>
        </p:spPr>
        <p:txBody>
          <a:bodyPr>
            <a:normAutofit/>
          </a:bodyPr>
          <a:lstStyle/>
          <a:p>
            <a:pPr eaLnBrk="1" hangingPunct="1"/>
            <a:r>
              <a:rPr lang="en-US" altLang="en-US" sz="4500" b="1" dirty="0">
                <a:latin typeface="+mn-lt"/>
              </a:rPr>
              <a:t>Pedophiles</a:t>
            </a:r>
          </a:p>
        </p:txBody>
      </p:sp>
      <p:graphicFrame>
        <p:nvGraphicFramePr>
          <p:cNvPr id="37893" name="Content Placeholder 2">
            <a:extLst>
              <a:ext uri="{FF2B5EF4-FFF2-40B4-BE49-F238E27FC236}">
                <a16:creationId xmlns:a16="http://schemas.microsoft.com/office/drawing/2014/main" id="{3CC1F51E-2FCC-F6E1-F73F-689FC1DB8CAA}"/>
              </a:ext>
            </a:extLst>
          </p:cNvPr>
          <p:cNvGraphicFramePr>
            <a:graphicFrameLocks noGrp="1"/>
          </p:cNvGraphicFramePr>
          <p:nvPr>
            <p:ph idx="1"/>
            <p:extLst>
              <p:ext uri="{D42A27DB-BD31-4B8C-83A1-F6EECF244321}">
                <p14:modId xmlns:p14="http://schemas.microsoft.com/office/powerpoint/2010/main" val="3854366885"/>
              </p:ext>
            </p:extLst>
          </p:nvPr>
        </p:nvGraphicFramePr>
        <p:xfrm>
          <a:off x="628650" y="838200"/>
          <a:ext cx="7886700" cy="563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07A84EB7-6572-13A9-6E20-8B9B4E165D19}"/>
              </a:ext>
            </a:extLst>
          </p:cNvPr>
          <p:cNvSpPr txBox="1"/>
          <p:nvPr/>
        </p:nvSpPr>
        <p:spPr>
          <a:xfrm>
            <a:off x="2819400" y="2286000"/>
            <a:ext cx="3505200" cy="584775"/>
          </a:xfrm>
          <a:prstGeom prst="rect">
            <a:avLst/>
          </a:prstGeom>
          <a:noFill/>
        </p:spPr>
        <p:txBody>
          <a:bodyPr wrap="square" rtlCol="0">
            <a:spAutoFit/>
          </a:bodyPr>
          <a:lstStyle/>
          <a:p>
            <a:pPr lvl="0"/>
            <a:r>
              <a:rPr lang="en-US" sz="3200" b="1" dirty="0">
                <a:solidFill>
                  <a:schemeClr val="tx1"/>
                </a:solidFill>
              </a:rPr>
              <a:t>Pedophiles tend to:</a:t>
            </a:r>
          </a:p>
        </p:txBody>
      </p:sp>
      <p:grpSp>
        <p:nvGrpSpPr>
          <p:cNvPr id="3" name="Group 2">
            <a:extLst>
              <a:ext uri="{FF2B5EF4-FFF2-40B4-BE49-F238E27FC236}">
                <a16:creationId xmlns:a16="http://schemas.microsoft.com/office/drawing/2014/main" id="{AF674CB8-E533-1FCC-A437-CDB438C6BE86}"/>
              </a:ext>
            </a:extLst>
          </p:cNvPr>
          <p:cNvGrpSpPr/>
          <p:nvPr/>
        </p:nvGrpSpPr>
        <p:grpSpPr>
          <a:xfrm>
            <a:off x="5889918" y="4792386"/>
            <a:ext cx="1290647" cy="1682939"/>
            <a:chOff x="18072" y="2057398"/>
            <a:chExt cx="1313166" cy="1682939"/>
          </a:xfrm>
        </p:grpSpPr>
        <p:sp>
          <p:nvSpPr>
            <p:cNvPr id="19" name="Rectangle 18">
              <a:extLst>
                <a:ext uri="{FF2B5EF4-FFF2-40B4-BE49-F238E27FC236}">
                  <a16:creationId xmlns:a16="http://schemas.microsoft.com/office/drawing/2014/main" id="{18BE07F0-AC29-07D9-2501-6034CB98E213}"/>
                </a:ext>
              </a:extLst>
            </p:cNvPr>
            <p:cNvSpPr/>
            <p:nvPr/>
          </p:nvSpPr>
          <p:spPr>
            <a:xfrm>
              <a:off x="18072" y="2057398"/>
              <a:ext cx="1313166" cy="1682939"/>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A6C86D1A-97D3-5E76-902B-BDE7372BEE53}"/>
                </a:ext>
              </a:extLst>
            </p:cNvPr>
            <p:cNvSpPr txBox="1"/>
            <p:nvPr/>
          </p:nvSpPr>
          <p:spPr>
            <a:xfrm>
              <a:off x="18072" y="2057398"/>
              <a:ext cx="1313166" cy="1682939"/>
            </a:xfrm>
            <a:prstGeom prst="rect">
              <a:avLst/>
            </a:prstGeom>
            <a:solidFill>
              <a:srgbClr val="D7D9C0"/>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dirty="0"/>
                <a:t>Target children that are victims of emotional or physical neglect</a:t>
              </a:r>
              <a:endParaRPr lang="en-US" sz="1600" kern="1200" dirty="0"/>
            </a:p>
          </p:txBody>
        </p:sp>
      </p:grpSp>
      <p:grpSp>
        <p:nvGrpSpPr>
          <p:cNvPr id="4" name="Group 3">
            <a:extLst>
              <a:ext uri="{FF2B5EF4-FFF2-40B4-BE49-F238E27FC236}">
                <a16:creationId xmlns:a16="http://schemas.microsoft.com/office/drawing/2014/main" id="{0BCA4627-4B05-1D85-B0D8-6772338B2E8E}"/>
              </a:ext>
            </a:extLst>
          </p:cNvPr>
          <p:cNvGrpSpPr/>
          <p:nvPr/>
        </p:nvGrpSpPr>
        <p:grpSpPr>
          <a:xfrm>
            <a:off x="1954701" y="4794061"/>
            <a:ext cx="1313166" cy="1682939"/>
            <a:chOff x="1331238" y="2059073"/>
            <a:chExt cx="1313166" cy="1682939"/>
          </a:xfrm>
        </p:grpSpPr>
        <p:sp>
          <p:nvSpPr>
            <p:cNvPr id="17" name="Rectangle 16">
              <a:extLst>
                <a:ext uri="{FF2B5EF4-FFF2-40B4-BE49-F238E27FC236}">
                  <a16:creationId xmlns:a16="http://schemas.microsoft.com/office/drawing/2014/main" id="{AED4A829-FA39-7FDF-8448-7E14D012E5A5}"/>
                </a:ext>
              </a:extLst>
            </p:cNvPr>
            <p:cNvSpPr/>
            <p:nvPr/>
          </p:nvSpPr>
          <p:spPr>
            <a:xfrm>
              <a:off x="1331238" y="2059073"/>
              <a:ext cx="1313166" cy="1682939"/>
            </a:xfrm>
            <a:prstGeom prst="rect">
              <a:avLst/>
            </a:pr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29B4F02E-F77D-70C5-190E-56D16184BAC6}"/>
                </a:ext>
              </a:extLst>
            </p:cNvPr>
            <p:cNvSpPr txBox="1"/>
            <p:nvPr/>
          </p:nvSpPr>
          <p:spPr>
            <a:xfrm>
              <a:off x="1331238" y="2059073"/>
              <a:ext cx="1313166" cy="168293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Gain access to children through relationships with their parents</a:t>
              </a:r>
            </a:p>
          </p:txBody>
        </p:sp>
      </p:grpSp>
      <p:grpSp>
        <p:nvGrpSpPr>
          <p:cNvPr id="5" name="Group 4">
            <a:extLst>
              <a:ext uri="{FF2B5EF4-FFF2-40B4-BE49-F238E27FC236}">
                <a16:creationId xmlns:a16="http://schemas.microsoft.com/office/drawing/2014/main" id="{879FC29B-6B3C-7039-C7BD-34CAF91616F6}"/>
              </a:ext>
            </a:extLst>
          </p:cNvPr>
          <p:cNvGrpSpPr/>
          <p:nvPr/>
        </p:nvGrpSpPr>
        <p:grpSpPr>
          <a:xfrm>
            <a:off x="3267868" y="4794061"/>
            <a:ext cx="1313166" cy="1682939"/>
            <a:chOff x="2644405" y="2059073"/>
            <a:chExt cx="1313166" cy="1682939"/>
          </a:xfrm>
        </p:grpSpPr>
        <p:sp>
          <p:nvSpPr>
            <p:cNvPr id="15" name="Rectangle 14">
              <a:extLst>
                <a:ext uri="{FF2B5EF4-FFF2-40B4-BE49-F238E27FC236}">
                  <a16:creationId xmlns:a16="http://schemas.microsoft.com/office/drawing/2014/main" id="{52A0919F-F98F-02EB-6F5C-DFD95E2C080F}"/>
                </a:ext>
              </a:extLst>
            </p:cNvPr>
            <p:cNvSpPr/>
            <p:nvPr/>
          </p:nvSpPr>
          <p:spPr>
            <a:xfrm>
              <a:off x="2644405" y="2059073"/>
              <a:ext cx="1313166" cy="1682939"/>
            </a:xfrm>
            <a:prstGeom prst="rect">
              <a:avLst/>
            </a:pr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TextBox 15">
              <a:extLst>
                <a:ext uri="{FF2B5EF4-FFF2-40B4-BE49-F238E27FC236}">
                  <a16:creationId xmlns:a16="http://schemas.microsoft.com/office/drawing/2014/main" id="{96D57BF7-C12A-4450-3E87-9B0EDC6D8F39}"/>
                </a:ext>
              </a:extLst>
            </p:cNvPr>
            <p:cNvSpPr txBox="1"/>
            <p:nvPr/>
          </p:nvSpPr>
          <p:spPr>
            <a:xfrm>
              <a:off x="2644405" y="2059073"/>
              <a:ext cx="1313166" cy="168293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Know how to listen and target neglected children</a:t>
              </a:r>
            </a:p>
          </p:txBody>
        </p:sp>
      </p:grpSp>
      <p:grpSp>
        <p:nvGrpSpPr>
          <p:cNvPr id="6" name="Group 5">
            <a:extLst>
              <a:ext uri="{FF2B5EF4-FFF2-40B4-BE49-F238E27FC236}">
                <a16:creationId xmlns:a16="http://schemas.microsoft.com/office/drawing/2014/main" id="{1B315A5B-6019-FB88-58BD-6A74FD2298CF}"/>
              </a:ext>
            </a:extLst>
          </p:cNvPr>
          <p:cNvGrpSpPr/>
          <p:nvPr/>
        </p:nvGrpSpPr>
        <p:grpSpPr>
          <a:xfrm>
            <a:off x="4576753" y="4794061"/>
            <a:ext cx="1313166" cy="1682939"/>
            <a:chOff x="3953290" y="2059073"/>
            <a:chExt cx="1313166" cy="1682939"/>
          </a:xfrm>
        </p:grpSpPr>
        <p:sp>
          <p:nvSpPr>
            <p:cNvPr id="13" name="Rectangle 12">
              <a:extLst>
                <a:ext uri="{FF2B5EF4-FFF2-40B4-BE49-F238E27FC236}">
                  <a16:creationId xmlns:a16="http://schemas.microsoft.com/office/drawing/2014/main" id="{5613D507-2D62-2E96-84C3-C94A2747FD75}"/>
                </a:ext>
              </a:extLst>
            </p:cNvPr>
            <p:cNvSpPr/>
            <p:nvPr/>
          </p:nvSpPr>
          <p:spPr>
            <a:xfrm>
              <a:off x="3953290" y="2059073"/>
              <a:ext cx="1313166" cy="1682939"/>
            </a:xfrm>
            <a:prstGeom prst="rect">
              <a:avLst/>
            </a:pr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TextBox 13">
              <a:extLst>
                <a:ext uri="{FF2B5EF4-FFF2-40B4-BE49-F238E27FC236}">
                  <a16:creationId xmlns:a16="http://schemas.microsoft.com/office/drawing/2014/main" id="{35EB1915-1490-9DA1-EDD4-414690AFC14D}"/>
                </a:ext>
              </a:extLst>
            </p:cNvPr>
            <p:cNvSpPr txBox="1"/>
            <p:nvPr/>
          </p:nvSpPr>
          <p:spPr>
            <a:xfrm>
              <a:off x="3953290" y="2059073"/>
              <a:ext cx="1313166" cy="168293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Have sexual fantasies and erotic imagery that focus on children</a:t>
              </a:r>
            </a:p>
          </p:txBody>
        </p:sp>
      </p:grpSp>
      <p:grpSp>
        <p:nvGrpSpPr>
          <p:cNvPr id="56" name="Group 55" hidden="1">
            <a:extLst>
              <a:ext uri="{FF2B5EF4-FFF2-40B4-BE49-F238E27FC236}">
                <a16:creationId xmlns:a16="http://schemas.microsoft.com/office/drawing/2014/main" id="{9FCE8A3F-5BA2-3318-8694-2491304005BB}"/>
              </a:ext>
            </a:extLst>
          </p:cNvPr>
          <p:cNvGrpSpPr/>
          <p:nvPr/>
        </p:nvGrpSpPr>
        <p:grpSpPr>
          <a:xfrm>
            <a:off x="628650" y="838931"/>
            <a:ext cx="7886700" cy="5622134"/>
            <a:chOff x="628650" y="838931"/>
            <a:chExt cx="7886700" cy="5622134"/>
          </a:xfrm>
        </p:grpSpPr>
        <p:sp>
          <p:nvSpPr>
            <p:cNvPr id="57" name="Freeform: Shape 56" hidden="1">
              <a:extLst>
                <a:ext uri="{FF2B5EF4-FFF2-40B4-BE49-F238E27FC236}">
                  <a16:creationId xmlns:a16="http://schemas.microsoft.com/office/drawing/2014/main" id="{6DFA43A7-DDB8-EABB-A5B6-A917B854E36C}"/>
                </a:ext>
              </a:extLst>
            </p:cNvPr>
            <p:cNvSpPr/>
            <p:nvPr/>
          </p:nvSpPr>
          <p:spPr>
            <a:xfrm>
              <a:off x="628650" y="2180994"/>
              <a:ext cx="7886700" cy="4280071"/>
            </a:xfrm>
            <a:custGeom>
              <a:avLst/>
              <a:gdLst>
                <a:gd name="connsiteX0" fmla="*/ 0 w 7886700"/>
                <a:gd name="connsiteY0" fmla="*/ 0 h 4280071"/>
                <a:gd name="connsiteX1" fmla="*/ 7886700 w 7886700"/>
                <a:gd name="connsiteY1" fmla="*/ 0 h 4280071"/>
                <a:gd name="connsiteX2" fmla="*/ 7886700 w 7886700"/>
                <a:gd name="connsiteY2" fmla="*/ 4280071 h 4280071"/>
                <a:gd name="connsiteX3" fmla="*/ 0 w 7886700"/>
                <a:gd name="connsiteY3" fmla="*/ 4280071 h 4280071"/>
                <a:gd name="connsiteX4" fmla="*/ 0 w 7886700"/>
                <a:gd name="connsiteY4" fmla="*/ 0 h 4280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6700" h="4280071">
                  <a:moveTo>
                    <a:pt x="0" y="0"/>
                  </a:moveTo>
                  <a:lnTo>
                    <a:pt x="7886700" y="0"/>
                  </a:lnTo>
                  <a:lnTo>
                    <a:pt x="7886700" y="4280071"/>
                  </a:lnTo>
                  <a:lnTo>
                    <a:pt x="0" y="4280071"/>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9352" tIns="149352" rIns="149352" bIns="2118185" numCol="1" spcCol="1270" anchor="ctr" anchorCtr="0">
              <a:noAutofit/>
            </a:bodyPr>
            <a:lstStyle/>
            <a:p>
              <a:pPr marL="0" lvl="0" indent="0" algn="ctr" defTabSz="933450">
                <a:lnSpc>
                  <a:spcPct val="90000"/>
                </a:lnSpc>
                <a:spcBef>
                  <a:spcPct val="0"/>
                </a:spcBef>
                <a:spcAft>
                  <a:spcPct val="35000"/>
                </a:spcAft>
                <a:buNone/>
              </a:pPr>
              <a:endParaRPr lang="en-US" sz="2100" kern="1200" dirty="0">
                <a:solidFill>
                  <a:schemeClr val="tx1"/>
                </a:solidFill>
              </a:endParaRPr>
            </a:p>
          </p:txBody>
        </p:sp>
        <p:sp>
          <p:nvSpPr>
            <p:cNvPr id="58" name="Freeform: Shape 57" hidden="1">
              <a:extLst>
                <a:ext uri="{FF2B5EF4-FFF2-40B4-BE49-F238E27FC236}">
                  <a16:creationId xmlns:a16="http://schemas.microsoft.com/office/drawing/2014/main" id="{F30969FB-528A-173B-9970-A31353FBC4CF}"/>
                </a:ext>
              </a:extLst>
            </p:cNvPr>
            <p:cNvSpPr/>
            <p:nvPr/>
          </p:nvSpPr>
          <p:spPr>
            <a:xfrm>
              <a:off x="646722" y="2895598"/>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Have a sexual preference for children</a:t>
              </a:r>
            </a:p>
          </p:txBody>
        </p:sp>
        <p:sp>
          <p:nvSpPr>
            <p:cNvPr id="59" name="Freeform: Shape 58" hidden="1">
              <a:extLst>
                <a:ext uri="{FF2B5EF4-FFF2-40B4-BE49-F238E27FC236}">
                  <a16:creationId xmlns:a16="http://schemas.microsoft.com/office/drawing/2014/main" id="{D133CA60-9A83-C683-DF20-95F44B6D9DFB}"/>
                </a:ext>
              </a:extLst>
            </p:cNvPr>
            <p:cNvSpPr/>
            <p:nvPr/>
          </p:nvSpPr>
          <p:spPr>
            <a:xfrm>
              <a:off x="1959888" y="2897273"/>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Can and do have sex with adults to get to the children</a:t>
              </a:r>
            </a:p>
          </p:txBody>
        </p:sp>
        <p:sp>
          <p:nvSpPr>
            <p:cNvPr id="60" name="Freeform: Shape 59" hidden="1">
              <a:extLst>
                <a:ext uri="{FF2B5EF4-FFF2-40B4-BE49-F238E27FC236}">
                  <a16:creationId xmlns:a16="http://schemas.microsoft.com/office/drawing/2014/main" id="{71EB39B3-5E0E-0E36-51B9-56BC5285F5F3}"/>
                </a:ext>
              </a:extLst>
            </p:cNvPr>
            <p:cNvSpPr/>
            <p:nvPr/>
          </p:nvSpPr>
          <p:spPr>
            <a:xfrm>
              <a:off x="3273055" y="2897273"/>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Have the potential to molest large numbers of children </a:t>
              </a:r>
            </a:p>
          </p:txBody>
        </p:sp>
        <p:sp>
          <p:nvSpPr>
            <p:cNvPr id="61" name="Freeform: Shape 60" hidden="1">
              <a:extLst>
                <a:ext uri="{FF2B5EF4-FFF2-40B4-BE49-F238E27FC236}">
                  <a16:creationId xmlns:a16="http://schemas.microsoft.com/office/drawing/2014/main" id="{DD0532B5-9EF1-895B-3D2A-9C5249818067}"/>
                </a:ext>
              </a:extLst>
            </p:cNvPr>
            <p:cNvSpPr/>
            <p:nvPr/>
          </p:nvSpPr>
          <p:spPr>
            <a:xfrm>
              <a:off x="4581940" y="2897273"/>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Need frequent and repeated sex with children </a:t>
              </a:r>
            </a:p>
          </p:txBody>
        </p:sp>
        <p:sp>
          <p:nvSpPr>
            <p:cNvPr id="62" name="Freeform: Shape 61" hidden="1">
              <a:extLst>
                <a:ext uri="{FF2B5EF4-FFF2-40B4-BE49-F238E27FC236}">
                  <a16:creationId xmlns:a16="http://schemas.microsoft.com/office/drawing/2014/main" id="{534D83CD-914A-612A-B1F8-92702E78BEE8}"/>
                </a:ext>
              </a:extLst>
            </p:cNvPr>
            <p:cNvSpPr/>
            <p:nvPr/>
          </p:nvSpPr>
          <p:spPr>
            <a:xfrm>
              <a:off x="5891259" y="2897273"/>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6">
                <a:tint val="40000"/>
                <a:alpha val="90000"/>
                <a:hueOff val="0"/>
                <a:satOff val="0"/>
                <a:lumOff val="0"/>
                <a:alphaOff val="0"/>
              </a:schemeClr>
            </a:lnRef>
            <a:fillRef idx="1">
              <a:schemeClr val="accent6">
                <a:tint val="40000"/>
                <a:alpha val="90000"/>
                <a:hueOff val="0"/>
                <a:satOff val="0"/>
                <a:lumOff val="0"/>
                <a:alphaOff val="0"/>
              </a:schemeClr>
            </a:fillRef>
            <a:effectRef idx="0">
              <a:schemeClr val="accent6">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Seduce children with attention, affection, and gifts </a:t>
              </a:r>
            </a:p>
          </p:txBody>
        </p:sp>
        <p:sp>
          <p:nvSpPr>
            <p:cNvPr id="63" name="Freeform: Shape 62" hidden="1">
              <a:extLst>
                <a:ext uri="{FF2B5EF4-FFF2-40B4-BE49-F238E27FC236}">
                  <a16:creationId xmlns:a16="http://schemas.microsoft.com/office/drawing/2014/main" id="{567394D5-CEA7-F79C-E107-5EAE1AD2BB93}"/>
                </a:ext>
              </a:extLst>
            </p:cNvPr>
            <p:cNvSpPr/>
            <p:nvPr/>
          </p:nvSpPr>
          <p:spPr>
            <a:xfrm>
              <a:off x="7194485" y="2897273"/>
              <a:ext cx="1313166" cy="1682939"/>
            </a:xfrm>
            <a:custGeom>
              <a:avLst/>
              <a:gdLst>
                <a:gd name="connsiteX0" fmla="*/ 0 w 1313166"/>
                <a:gd name="connsiteY0" fmla="*/ 0 h 1682939"/>
                <a:gd name="connsiteX1" fmla="*/ 1313166 w 1313166"/>
                <a:gd name="connsiteY1" fmla="*/ 0 h 1682939"/>
                <a:gd name="connsiteX2" fmla="*/ 1313166 w 1313166"/>
                <a:gd name="connsiteY2" fmla="*/ 1682939 h 1682939"/>
                <a:gd name="connsiteX3" fmla="*/ 0 w 1313166"/>
                <a:gd name="connsiteY3" fmla="*/ 1682939 h 1682939"/>
                <a:gd name="connsiteX4" fmla="*/ 0 w 1313166"/>
                <a:gd name="connsiteY4" fmla="*/ 0 h 168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166" h="1682939">
                  <a:moveTo>
                    <a:pt x="0" y="0"/>
                  </a:moveTo>
                  <a:lnTo>
                    <a:pt x="1313166" y="0"/>
                  </a:lnTo>
                  <a:lnTo>
                    <a:pt x="1313166" y="1682939"/>
                  </a:lnTo>
                  <a:lnTo>
                    <a:pt x="0" y="168293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Seduce children over a period of time by lowering their inhibitions</a:t>
              </a:r>
            </a:p>
          </p:txBody>
        </p:sp>
        <p:sp>
          <p:nvSpPr>
            <p:cNvPr id="37888" name="Freeform: Shape 37887" hidden="1">
              <a:extLst>
                <a:ext uri="{FF2B5EF4-FFF2-40B4-BE49-F238E27FC236}">
                  <a16:creationId xmlns:a16="http://schemas.microsoft.com/office/drawing/2014/main" id="{6AF4767B-40AB-3803-F76C-7FBA701DCFE2}"/>
                </a:ext>
              </a:extLst>
            </p:cNvPr>
            <p:cNvSpPr/>
            <p:nvPr/>
          </p:nvSpPr>
          <p:spPr>
            <a:xfrm rot="21600000">
              <a:off x="628650" y="838931"/>
              <a:ext cx="7886700" cy="1398647"/>
            </a:xfrm>
            <a:custGeom>
              <a:avLst/>
              <a:gdLst>
                <a:gd name="connsiteX0" fmla="*/ 0 w 7886700"/>
                <a:gd name="connsiteY0" fmla="*/ 489847 h 1398645"/>
                <a:gd name="connsiteX1" fmla="*/ 3768519 w 7886700"/>
                <a:gd name="connsiteY1" fmla="*/ 489847 h 1398645"/>
                <a:gd name="connsiteX2" fmla="*/ 3768519 w 7886700"/>
                <a:gd name="connsiteY2" fmla="*/ 349661 h 1398645"/>
                <a:gd name="connsiteX3" fmla="*/ 3593689 w 7886700"/>
                <a:gd name="connsiteY3" fmla="*/ 349661 h 1398645"/>
                <a:gd name="connsiteX4" fmla="*/ 3943350 w 7886700"/>
                <a:gd name="connsiteY4" fmla="*/ 0 h 1398645"/>
                <a:gd name="connsiteX5" fmla="*/ 4293011 w 7886700"/>
                <a:gd name="connsiteY5" fmla="*/ 349661 h 1398645"/>
                <a:gd name="connsiteX6" fmla="*/ 4118181 w 7886700"/>
                <a:gd name="connsiteY6" fmla="*/ 349661 h 1398645"/>
                <a:gd name="connsiteX7" fmla="*/ 4118181 w 7886700"/>
                <a:gd name="connsiteY7" fmla="*/ 489847 h 1398645"/>
                <a:gd name="connsiteX8" fmla="*/ 7886700 w 7886700"/>
                <a:gd name="connsiteY8" fmla="*/ 489847 h 1398645"/>
                <a:gd name="connsiteX9" fmla="*/ 7886700 w 7886700"/>
                <a:gd name="connsiteY9" fmla="*/ 1398645 h 1398645"/>
                <a:gd name="connsiteX10" fmla="*/ 0 w 7886700"/>
                <a:gd name="connsiteY10" fmla="*/ 1398645 h 1398645"/>
                <a:gd name="connsiteX11" fmla="*/ 0 w 7886700"/>
                <a:gd name="connsiteY11" fmla="*/ 489847 h 139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86700" h="1398645">
                  <a:moveTo>
                    <a:pt x="7886700" y="908798"/>
                  </a:moveTo>
                  <a:lnTo>
                    <a:pt x="4118181" y="908798"/>
                  </a:lnTo>
                  <a:lnTo>
                    <a:pt x="4118181" y="1048984"/>
                  </a:lnTo>
                  <a:lnTo>
                    <a:pt x="4293011" y="1048984"/>
                  </a:lnTo>
                  <a:lnTo>
                    <a:pt x="3943350" y="1398644"/>
                  </a:lnTo>
                  <a:lnTo>
                    <a:pt x="3593689" y="1048984"/>
                  </a:lnTo>
                  <a:lnTo>
                    <a:pt x="3768519" y="1048984"/>
                  </a:lnTo>
                  <a:lnTo>
                    <a:pt x="3768519" y="908798"/>
                  </a:lnTo>
                  <a:lnTo>
                    <a:pt x="0" y="908798"/>
                  </a:lnTo>
                  <a:lnTo>
                    <a:pt x="0" y="1"/>
                  </a:lnTo>
                  <a:lnTo>
                    <a:pt x="7886700" y="1"/>
                  </a:lnTo>
                  <a:lnTo>
                    <a:pt x="7886700" y="90879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9351" tIns="149353" rIns="149352" bIns="639199"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Officers need to understand the dynamics of a pedophile. </a:t>
              </a:r>
              <a:r>
                <a:rPr lang="en-US" sz="2100" i="1" u="sng" kern="1200" dirty="0">
                  <a:solidFill>
                    <a:schemeClr val="tx1"/>
                  </a:solidFill>
                </a:rPr>
                <a:t>Not all offenders in child sexual abuse cases are pedophiles</a:t>
              </a:r>
              <a:r>
                <a:rPr lang="en-US" sz="2100" kern="1200" dirty="0">
                  <a:solidFill>
                    <a:schemeClr val="tx1"/>
                  </a:solidFill>
                </a:rPr>
                <a:t>. </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402" advClick="0">
        <p:fade/>
      </p:transition>
    </mc:Choice>
    <mc:Fallback xmlns="">
      <p:transition advClick="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952" name="Rectangle 3995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a:extLst>
              <a:ext uri="{FF2B5EF4-FFF2-40B4-BE49-F238E27FC236}">
                <a16:creationId xmlns:a16="http://schemas.microsoft.com/office/drawing/2014/main" id="{08107080-43B8-46FA-DA5C-9A3EB3E56847}"/>
              </a:ext>
            </a:extLst>
          </p:cNvPr>
          <p:cNvSpPr>
            <a:spLocks noGrp="1" noChangeArrowheads="1"/>
          </p:cNvSpPr>
          <p:nvPr>
            <p:ph type="title"/>
          </p:nvPr>
        </p:nvSpPr>
        <p:spPr>
          <a:xfrm>
            <a:off x="804555" y="548640"/>
            <a:ext cx="2700645" cy="5431536"/>
          </a:xfrm>
        </p:spPr>
        <p:txBody>
          <a:bodyPr>
            <a:normAutofit/>
          </a:bodyPr>
          <a:lstStyle/>
          <a:p>
            <a:pPr eaLnBrk="1" hangingPunct="1"/>
            <a:r>
              <a:rPr lang="en-US" altLang="en-US" sz="4000" b="1" dirty="0">
                <a:latin typeface="+mn-lt"/>
              </a:rPr>
              <a:t>Child Neglect</a:t>
            </a:r>
            <a:br>
              <a:rPr lang="en-US" altLang="en-US" sz="4700" dirty="0"/>
            </a:br>
            <a:endParaRPr lang="en-US" altLang="en-US" sz="4700" dirty="0"/>
          </a:p>
        </p:txBody>
      </p:sp>
      <p:sp>
        <p:nvSpPr>
          <p:cNvPr id="3995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A83C95-CF8A-3D47-5CC3-B5E070DE598B}"/>
              </a:ext>
            </a:extLst>
          </p:cNvPr>
          <p:cNvSpPr>
            <a:spLocks noGrp="1"/>
          </p:cNvSpPr>
          <p:nvPr>
            <p:ph idx="1"/>
          </p:nvPr>
        </p:nvSpPr>
        <p:spPr>
          <a:xfrm>
            <a:off x="3962517" y="552091"/>
            <a:ext cx="4550547" cy="5431536"/>
          </a:xfrm>
        </p:spPr>
        <p:txBody>
          <a:bodyPr rtlCol="0" anchor="ctr">
            <a:normAutofit/>
          </a:bodyPr>
          <a:lstStyle/>
          <a:p>
            <a:pPr marL="0" indent="0" eaLnBrk="1" fontAlgn="auto" hangingPunct="1">
              <a:spcAft>
                <a:spcPts val="0"/>
              </a:spcAft>
              <a:buNone/>
              <a:defRPr/>
            </a:pPr>
            <a:r>
              <a:rPr lang="en-US" sz="2000" dirty="0"/>
              <a:t>Child neglect is characterized by failure to provide for the child's basic needs. Neglect can be physical, educational, emotional, and medical. </a:t>
            </a:r>
          </a:p>
          <a:p>
            <a:pPr marL="0" indent="0" eaLnBrk="1" fontAlgn="auto" hangingPunct="1">
              <a:spcAft>
                <a:spcPts val="0"/>
              </a:spcAft>
              <a:buNone/>
              <a:defRPr/>
            </a:pPr>
            <a:endParaRPr lang="en-US" sz="2000" dirty="0"/>
          </a:p>
          <a:p>
            <a:pPr marL="0" indent="0" eaLnBrk="1" fontAlgn="auto" hangingPunct="1">
              <a:spcAft>
                <a:spcPts val="0"/>
              </a:spcAft>
              <a:buNone/>
              <a:defRPr/>
            </a:pPr>
            <a:r>
              <a:rPr lang="en-US" sz="2000" dirty="0"/>
              <a:t>Child neglect covers a broad range and is the most common form of abuse. </a:t>
            </a:r>
          </a:p>
          <a:p>
            <a:pPr marL="0" indent="0" eaLnBrk="1" fontAlgn="auto" hangingPunct="1">
              <a:spcAft>
                <a:spcPts val="0"/>
              </a:spcAft>
              <a:buNone/>
              <a:defRPr/>
            </a:pPr>
            <a:endParaRPr lang="en-US" sz="1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75" name="Rectangle 4097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young child with a cigarette in his mouth&#10;&#10;AI-generated content may be incorrect.">
            <a:extLst>
              <a:ext uri="{FF2B5EF4-FFF2-40B4-BE49-F238E27FC236}">
                <a16:creationId xmlns:a16="http://schemas.microsoft.com/office/drawing/2014/main" id="{B5ECC896-907E-8272-7A80-A4350773B5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9413" r="-1" b="-1"/>
          <a:stretch/>
        </p:blipFill>
        <p:spPr>
          <a:xfrm>
            <a:off x="1891769" y="10"/>
            <a:ext cx="7252231" cy="6857991"/>
          </a:xfrm>
          <a:prstGeom prst="rect">
            <a:avLst/>
          </a:prstGeom>
        </p:spPr>
      </p:pic>
      <p:sp>
        <p:nvSpPr>
          <p:cNvPr id="40980" name="Rectangle 409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78" name="Title 1">
            <a:extLst>
              <a:ext uri="{FF2B5EF4-FFF2-40B4-BE49-F238E27FC236}">
                <a16:creationId xmlns:a16="http://schemas.microsoft.com/office/drawing/2014/main" id="{ACB2132F-5DF8-F142-AF68-DC890CF9D8FB}"/>
              </a:ext>
            </a:extLst>
          </p:cNvPr>
          <p:cNvSpPr>
            <a:spLocks noGrp="1" noChangeArrowheads="1"/>
          </p:cNvSpPr>
          <p:nvPr>
            <p:ph type="title"/>
          </p:nvPr>
        </p:nvSpPr>
        <p:spPr>
          <a:xfrm>
            <a:off x="228600" y="76200"/>
            <a:ext cx="4953001" cy="1219200"/>
          </a:xfrm>
        </p:spPr>
        <p:txBody>
          <a:bodyPr>
            <a:normAutofit/>
          </a:bodyPr>
          <a:lstStyle/>
          <a:p>
            <a:pPr>
              <a:spcBef>
                <a:spcPts val="751"/>
              </a:spcBef>
              <a:defRPr/>
            </a:pPr>
            <a:r>
              <a:rPr lang="en-US" sz="4000" b="1" dirty="0">
                <a:latin typeface="+mn-lt"/>
                <a:ea typeface="+mn-ea"/>
                <a:cs typeface="Arial" panose="020B0604020202020204" pitchFamily="34" charset="0"/>
              </a:rPr>
              <a:t>Indicators of Neglect can Include</a:t>
            </a:r>
            <a:endParaRPr lang="en-US" altLang="en-US" sz="4000" dirty="0">
              <a:latin typeface="+mn-lt"/>
            </a:endParaRPr>
          </a:p>
        </p:txBody>
      </p:sp>
      <p:sp>
        <p:nvSpPr>
          <p:cNvPr id="40963" name="Content Placeholder 2">
            <a:extLst>
              <a:ext uri="{FF2B5EF4-FFF2-40B4-BE49-F238E27FC236}">
                <a16:creationId xmlns:a16="http://schemas.microsoft.com/office/drawing/2014/main" id="{70C22290-580E-BED7-ACC4-EE7F9AFC6C59}"/>
              </a:ext>
            </a:extLst>
          </p:cNvPr>
          <p:cNvSpPr>
            <a:spLocks noGrp="1" noChangeArrowheads="1"/>
          </p:cNvSpPr>
          <p:nvPr>
            <p:ph idx="1"/>
          </p:nvPr>
        </p:nvSpPr>
        <p:spPr>
          <a:xfrm>
            <a:off x="152400" y="1295400"/>
            <a:ext cx="4724400" cy="5486400"/>
          </a:xfrm>
        </p:spPr>
        <p:txBody>
          <a:bodyPr>
            <a:normAutofit fontScale="47500" lnSpcReduction="20000"/>
          </a:bodyPr>
          <a:lstStyle/>
          <a:p>
            <a:pPr>
              <a:lnSpc>
                <a:spcPct val="120000"/>
              </a:lnSpc>
            </a:pPr>
            <a:r>
              <a:rPr lang="en-US" altLang="en-US" sz="3800" dirty="0">
                <a:cs typeface="Arial" panose="020B0604020202020204" pitchFamily="34" charset="0"/>
              </a:rPr>
              <a:t>Obvious malnourishment, listlessness or fatigue, and may seem unusually small or thin for their age</a:t>
            </a:r>
          </a:p>
          <a:p>
            <a:pPr>
              <a:lnSpc>
                <a:spcPct val="120000"/>
              </a:lnSpc>
            </a:pPr>
            <a:r>
              <a:rPr lang="en-US" altLang="en-US" sz="3800" dirty="0">
                <a:cs typeface="Arial" panose="020B0604020202020204" pitchFamily="34" charset="0"/>
              </a:rPr>
              <a:t>Nutritional quality of food in the home is poor, spoiled food in the refrigerator or cupboards</a:t>
            </a:r>
          </a:p>
          <a:p>
            <a:pPr>
              <a:lnSpc>
                <a:spcPct val="120000"/>
              </a:lnSpc>
            </a:pPr>
            <a:r>
              <a:rPr lang="en-US" altLang="en-US" sz="3800" dirty="0">
                <a:cs typeface="Arial" panose="020B0604020202020204" pitchFamily="34" charset="0"/>
              </a:rPr>
              <a:t>Stealing or begging for food</a:t>
            </a:r>
          </a:p>
          <a:p>
            <a:pPr>
              <a:lnSpc>
                <a:spcPct val="120000"/>
              </a:lnSpc>
            </a:pPr>
            <a:r>
              <a:rPr lang="en-US" altLang="en-US" sz="3800" dirty="0">
                <a:cs typeface="Arial" panose="020B0604020202020204" pitchFamily="34" charset="0"/>
              </a:rPr>
              <a:t>Extremely dirty or unbathed – poor personal hygiene, torn and/or dirty clothes</a:t>
            </a:r>
          </a:p>
          <a:p>
            <a:pPr>
              <a:lnSpc>
                <a:spcPct val="120000"/>
              </a:lnSpc>
            </a:pPr>
            <a:r>
              <a:rPr lang="en-US" altLang="en-US" sz="3800" dirty="0">
                <a:cs typeface="Arial" panose="020B0604020202020204" pitchFamily="34" charset="0"/>
              </a:rPr>
              <a:t>Seem inadequately dressed for the weather (e.g., shorts and sandals in freezing temperatures)</a:t>
            </a:r>
          </a:p>
          <a:p>
            <a:pPr>
              <a:lnSpc>
                <a:spcPct val="120000"/>
              </a:lnSpc>
            </a:pPr>
            <a:r>
              <a:rPr lang="en-US" altLang="en-US" sz="3800" dirty="0">
                <a:cs typeface="Arial" panose="020B0604020202020204" pitchFamily="34" charset="0"/>
              </a:rPr>
              <a:t>Needed medication not provided, lack of medical or dental care, infected sores              or badly decayed or abscessed teeth</a:t>
            </a:r>
          </a:p>
          <a:p>
            <a:pPr>
              <a:lnSpc>
                <a:spcPct val="120000"/>
              </a:lnSpc>
            </a:pPr>
            <a:r>
              <a:rPr lang="en-US" altLang="en-US" sz="3800" dirty="0">
                <a:cs typeface="Arial" panose="020B0604020202020204" pitchFamily="34" charset="0"/>
              </a:rPr>
              <a:t>Spouse abuse in the child’s presence, and permission of drug or alcohol use by the child</a:t>
            </a:r>
          </a:p>
          <a:p>
            <a:endParaRPr lang="en-US" altLang="en-US" sz="900" dirty="0">
              <a:latin typeface="Arial" panose="020B0604020202020204" pitchFamily="34" charset="0"/>
              <a:cs typeface="Arial" panose="020B0604020202020204" pitchFamily="34" charset="0"/>
            </a:endParaRPr>
          </a:p>
          <a:p>
            <a:pPr eaLnBrk="1" hangingPunct="1"/>
            <a:endParaRPr lang="en-US" altLang="en-US" sz="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365" advClick="0">
        <p:fade/>
      </p:transition>
    </mc:Choice>
    <mc:Fallback xmlns="">
      <p:transition advClick="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97D718-C69F-5956-7932-F4DB7F2A3D6B}"/>
            </a:ext>
          </a:extLst>
        </p:cNvPr>
        <p:cNvGrpSpPr/>
        <p:nvPr/>
      </p:nvGrpSpPr>
      <p:grpSpPr>
        <a:xfrm>
          <a:off x="0" y="0"/>
          <a:ext cx="0" cy="0"/>
          <a:chOff x="0" y="0"/>
          <a:chExt cx="0" cy="0"/>
        </a:xfrm>
      </p:grpSpPr>
      <p:sp useBgFill="1">
        <p:nvSpPr>
          <p:cNvPr id="40975" name="Rectangle 40974">
            <a:extLst>
              <a:ext uri="{FF2B5EF4-FFF2-40B4-BE49-F238E27FC236}">
                <a16:creationId xmlns:a16="http://schemas.microsoft.com/office/drawing/2014/main" id="{6DA2E930-D02E-F4CE-585E-CE47D3358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young child with a cigarette in his mouth&#10;&#10;AI-generated content may be incorrect.">
            <a:extLst>
              <a:ext uri="{FF2B5EF4-FFF2-40B4-BE49-F238E27FC236}">
                <a16:creationId xmlns:a16="http://schemas.microsoft.com/office/drawing/2014/main" id="{F13FCB81-98B2-EE4B-64C8-884B27629C3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9413" r="-1" b="-1"/>
          <a:stretch/>
        </p:blipFill>
        <p:spPr>
          <a:xfrm>
            <a:off x="1891769" y="10"/>
            <a:ext cx="7252231" cy="6857991"/>
          </a:xfrm>
          <a:prstGeom prst="rect">
            <a:avLst/>
          </a:prstGeom>
        </p:spPr>
      </p:pic>
      <p:sp>
        <p:nvSpPr>
          <p:cNvPr id="40980" name="Rectangle 40979">
            <a:extLst>
              <a:ext uri="{FF2B5EF4-FFF2-40B4-BE49-F238E27FC236}">
                <a16:creationId xmlns:a16="http://schemas.microsoft.com/office/drawing/2014/main" id="{70082684-AF32-F8C5-D09B-203086F67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78" name="Title 1">
            <a:extLst>
              <a:ext uri="{FF2B5EF4-FFF2-40B4-BE49-F238E27FC236}">
                <a16:creationId xmlns:a16="http://schemas.microsoft.com/office/drawing/2014/main" id="{7D87247B-6BE3-CA63-DDB4-77406146FC38}"/>
              </a:ext>
            </a:extLst>
          </p:cNvPr>
          <p:cNvSpPr>
            <a:spLocks noGrp="1" noChangeArrowheads="1"/>
          </p:cNvSpPr>
          <p:nvPr>
            <p:ph type="title"/>
          </p:nvPr>
        </p:nvSpPr>
        <p:spPr>
          <a:xfrm>
            <a:off x="228600" y="-76200"/>
            <a:ext cx="4953001" cy="1524000"/>
          </a:xfrm>
        </p:spPr>
        <p:txBody>
          <a:bodyPr>
            <a:normAutofit/>
          </a:bodyPr>
          <a:lstStyle/>
          <a:p>
            <a:pPr>
              <a:spcBef>
                <a:spcPts val="751"/>
              </a:spcBef>
              <a:defRPr/>
            </a:pPr>
            <a:r>
              <a:rPr lang="en-US" sz="4000" b="1" dirty="0">
                <a:latin typeface="+mn-lt"/>
                <a:ea typeface="+mn-ea"/>
                <a:cs typeface="Arial" panose="020B0604020202020204" pitchFamily="34" charset="0"/>
              </a:rPr>
              <a:t>Indicators of Neglect can Include Cont.</a:t>
            </a:r>
            <a:endParaRPr lang="en-US" altLang="en-US" sz="4000" dirty="0">
              <a:latin typeface="+mn-lt"/>
            </a:endParaRPr>
          </a:p>
        </p:txBody>
      </p:sp>
      <p:sp>
        <p:nvSpPr>
          <p:cNvPr id="40963" name="Content Placeholder 2">
            <a:extLst>
              <a:ext uri="{FF2B5EF4-FFF2-40B4-BE49-F238E27FC236}">
                <a16:creationId xmlns:a16="http://schemas.microsoft.com/office/drawing/2014/main" id="{BE720F6E-8F27-9E57-9791-0E985417F14E}"/>
              </a:ext>
            </a:extLst>
          </p:cNvPr>
          <p:cNvSpPr>
            <a:spLocks noGrp="1" noChangeArrowheads="1"/>
          </p:cNvSpPr>
          <p:nvPr>
            <p:ph idx="1"/>
          </p:nvPr>
        </p:nvSpPr>
        <p:spPr>
          <a:xfrm>
            <a:off x="152400" y="1143000"/>
            <a:ext cx="4267200" cy="5562600"/>
          </a:xfrm>
        </p:spPr>
        <p:txBody>
          <a:bodyPr>
            <a:normAutofit/>
          </a:bodyPr>
          <a:lstStyle/>
          <a:p>
            <a:pPr>
              <a:lnSpc>
                <a:spcPct val="110000"/>
              </a:lnSpc>
            </a:pPr>
            <a:r>
              <a:rPr lang="en-US" altLang="en-US" sz="1900" dirty="0">
                <a:cs typeface="Arial" panose="020B0604020202020204" pitchFamily="34" charset="0"/>
              </a:rPr>
              <a:t>Conditions in home constitute a health hazard (garbage, animal, or human excretion) lack of heating and or plumbing, fire hazards or other unsafe conditions </a:t>
            </a:r>
          </a:p>
          <a:p>
            <a:pPr>
              <a:lnSpc>
                <a:spcPct val="110000"/>
              </a:lnSpc>
            </a:pPr>
            <a:r>
              <a:rPr lang="en-US" altLang="en-US" sz="1900" dirty="0">
                <a:cs typeface="Arial" panose="020B0604020202020204" pitchFamily="34" charset="0"/>
              </a:rPr>
              <a:t>Inadequate sleeping arrangements, ex. dirty, lack of appropriate bedding, sleeping on the floor</a:t>
            </a:r>
          </a:p>
          <a:p>
            <a:pPr>
              <a:lnSpc>
                <a:spcPct val="110000"/>
              </a:lnSpc>
            </a:pPr>
            <a:r>
              <a:rPr lang="en-US" altLang="en-US" sz="1900" dirty="0">
                <a:cs typeface="Arial" panose="020B0604020202020204" pitchFamily="34" charset="0"/>
              </a:rPr>
              <a:t>Frequent absences from or tardiness to school</a:t>
            </a:r>
          </a:p>
          <a:p>
            <a:pPr>
              <a:lnSpc>
                <a:spcPct val="110000"/>
              </a:lnSpc>
            </a:pPr>
            <a:r>
              <a:rPr lang="en-US" altLang="en-US" sz="1900" dirty="0">
                <a:cs typeface="Arial" panose="020B0604020202020204" pitchFamily="34" charset="0"/>
              </a:rPr>
              <a:t>Poor supervision or left alone for unacceptable periods of time </a:t>
            </a:r>
            <a:r>
              <a:rPr lang="en-US" sz="1900" u="none" strike="noStrike" kern="100" dirty="0">
                <a:solidFill>
                  <a:srgbClr val="181717"/>
                </a:solidFill>
                <a:effectLst/>
                <a:uFill>
                  <a:solidFill>
                    <a:srgbClr val="000000"/>
                  </a:solidFill>
                </a:uFill>
                <a:ea typeface="Calibri" panose="020F0502020204030204" pitchFamily="34" charset="0"/>
                <a:cs typeface="Arial" panose="020B0604020202020204" pitchFamily="34" charset="0"/>
              </a:rPr>
              <a:t>ex. Child is  cared for by another child, unsupervised under any circumstances; (falls downstairs, ingestion of harmful substances, left in a vehicle, street, etc.) </a:t>
            </a:r>
          </a:p>
          <a:p>
            <a:endParaRPr lang="en-US" altLang="en-US" sz="1800" dirty="0">
              <a:latin typeface="Arial" panose="020B0604020202020204" pitchFamily="34" charset="0"/>
              <a:cs typeface="Arial" panose="020B0604020202020204" pitchFamily="34" charset="0"/>
            </a:endParaRPr>
          </a:p>
          <a:p>
            <a:endParaRPr lang="en-US" altLang="en-US" sz="900" dirty="0">
              <a:latin typeface="Arial" panose="020B0604020202020204" pitchFamily="34" charset="0"/>
              <a:cs typeface="Arial" panose="020B0604020202020204" pitchFamily="34" charset="0"/>
            </a:endParaRPr>
          </a:p>
          <a:p>
            <a:pPr eaLnBrk="1" hangingPunct="1"/>
            <a:endParaRPr lang="en-US" altLang="en-US" sz="900" dirty="0"/>
          </a:p>
        </p:txBody>
      </p:sp>
    </p:spTree>
    <p:custDataLst>
      <p:tags r:id="rId1"/>
    </p:custDataLst>
    <p:extLst>
      <p:ext uri="{BB962C8B-B14F-4D97-AF65-F5344CB8AC3E}">
        <p14:creationId xmlns:p14="http://schemas.microsoft.com/office/powerpoint/2010/main" val="2889109707"/>
      </p:ext>
    </p:extLst>
  </p:cSld>
  <p:clrMapOvr>
    <a:masterClrMapping/>
  </p:clrMapOvr>
  <mc:AlternateContent xmlns:mc="http://schemas.openxmlformats.org/markup-compatibility/2006" xmlns:p14="http://schemas.microsoft.com/office/powerpoint/2010/main">
    <mc:Choice Requires="p14">
      <p:transition p14:dur="441" advClick="0">
        <p:fade/>
      </p:transition>
    </mc:Choice>
    <mc:Fallback xmlns="">
      <p:transition advClick="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43" name="Rectangle 77842">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711708" y="365760"/>
            <a:ext cx="2326387" cy="1463040"/>
          </a:xfrm>
        </p:spPr>
        <p:txBody>
          <a:bodyPr anchor="ctr">
            <a:normAutofit/>
          </a:bodyPr>
          <a:lstStyle/>
          <a:p>
            <a:pPr eaLnBrk="1" hangingPunct="1"/>
            <a:r>
              <a:rPr lang="en-US" altLang="en-US" sz="4000" b="1" dirty="0">
                <a:latin typeface="+mn-lt"/>
                <a:cs typeface="Arial" panose="020B0604020202020204" pitchFamily="34" charset="0"/>
              </a:rPr>
              <a:t>Neglect</a:t>
            </a:r>
          </a:p>
        </p:txBody>
      </p:sp>
      <p:sp>
        <p:nvSpPr>
          <p:cNvPr id="77845"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3"/>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3490722" y="228600"/>
            <a:ext cx="5170932" cy="1463040"/>
          </a:xfrm>
        </p:spPr>
        <p:txBody>
          <a:bodyPr anchor="ctr">
            <a:normAutofit/>
          </a:bodyPr>
          <a:lstStyle/>
          <a:p>
            <a:pPr marL="0" indent="0" eaLnBrk="1" hangingPunct="1">
              <a:buNone/>
            </a:pPr>
            <a:r>
              <a:rPr lang="en-US" altLang="en-US" sz="2000" dirty="0">
                <a:cs typeface="Arial" panose="020B0604020202020204" pitchFamily="34" charset="0"/>
              </a:rPr>
              <a:t>Can cause long-term societal problems such as mental health, substance abuse, higher risk for incarceration, etc.</a:t>
            </a:r>
          </a:p>
        </p:txBody>
      </p:sp>
      <p:sp>
        <p:nvSpPr>
          <p:cNvPr id="2" name="Rectangle 1">
            <a:extLst>
              <a:ext uri="{FF2B5EF4-FFF2-40B4-BE49-F238E27FC236}">
                <a16:creationId xmlns:a16="http://schemas.microsoft.com/office/drawing/2014/main" id="{F6BC0339-2C8B-5B07-E0E0-E0BF1DA19C99}"/>
              </a:ext>
            </a:extLst>
          </p:cNvPr>
          <p:cNvSpPr/>
          <p:nvPr/>
        </p:nvSpPr>
        <p:spPr>
          <a:xfrm>
            <a:off x="2895600" y="1524000"/>
            <a:ext cx="1066800" cy="56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6A03C43-0DF5-DDB6-91ED-F8D4BC446DD2}"/>
              </a:ext>
            </a:extLst>
          </p:cNvPr>
          <p:cNvSpPr>
            <a:spLocks noChangeArrowheads="1"/>
          </p:cNvSpPr>
          <p:nvPr/>
        </p:nvSpPr>
        <p:spPr bwMode="auto">
          <a:xfrm>
            <a:off x="254508" y="6172200"/>
            <a:ext cx="74416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Center on the Developing Child at Harvard University. (2013, October 31). </a:t>
            </a:r>
            <a:r>
              <a:rPr kumimoji="0" lang="en-US" altLang="en-US" sz="1400" b="0" i="1" u="none" strike="noStrike" cap="none" normalizeH="0" baseline="0" dirty="0" err="1">
                <a:ln>
                  <a:noFill/>
                </a:ln>
                <a:solidFill>
                  <a:schemeClr val="tx1"/>
                </a:solidFill>
                <a:effectLst/>
                <a:latin typeface="+mn-lt"/>
                <a:cs typeface="Times New Roman" panose="02020603050405020304" pitchFamily="18" charset="0"/>
              </a:rPr>
              <a:t>InBrief</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 The Science 	of Neglect</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https://www.youtube.com/watch?v=bF3j5UVCSCA</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BDBC5BAF-523D-6C5F-3297-1C576B56C7A3}"/>
              </a:ext>
            </a:extLst>
          </p:cNvPr>
          <p:cNvPicPr>
            <a:picLocks noChangeAspect="1"/>
          </p:cNvPicPr>
          <p:nvPr/>
        </p:nvPicPr>
        <p:blipFill>
          <a:blip r:embed="rId5"/>
          <a:stretch>
            <a:fillRect/>
          </a:stretch>
        </p:blipFill>
        <p:spPr>
          <a:xfrm>
            <a:off x="721719" y="1681053"/>
            <a:ext cx="7710573" cy="4338747"/>
          </a:xfrm>
          <a:prstGeom prst="rect">
            <a:avLst/>
          </a:prstGeom>
        </p:spPr>
      </p:pic>
    </p:spTree>
    <p:custDataLst>
      <p:tags r:id="rId1"/>
    </p:custDataLst>
    <p:extLst>
      <p:ext uri="{BB962C8B-B14F-4D97-AF65-F5344CB8AC3E}">
        <p14:creationId xmlns:p14="http://schemas.microsoft.com/office/powerpoint/2010/main" val="1080620078"/>
      </p:ext>
    </p:extLst>
  </p:cSld>
  <p:clrMapOvr>
    <a:masterClrMapping/>
  </p:clrMapOvr>
  <mc:AlternateContent xmlns:mc="http://schemas.openxmlformats.org/markup-compatibility/2006" xmlns:p14="http://schemas.microsoft.com/office/powerpoint/2010/main">
    <mc:Choice Requires="p14">
      <p:transition p14:dur="459" advClick="0" advTm="8328">
        <p:fade/>
      </p:transition>
    </mc:Choice>
    <mc:Fallback xmlns="">
      <p:transition advClick="0" advTm="8328">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43" name="Rectangle 77842">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711708" y="365760"/>
            <a:ext cx="2326387" cy="1463040"/>
          </a:xfrm>
        </p:spPr>
        <p:txBody>
          <a:bodyPr anchor="ctr">
            <a:normAutofit/>
          </a:bodyPr>
          <a:lstStyle/>
          <a:p>
            <a:pPr eaLnBrk="1" hangingPunct="1"/>
            <a:r>
              <a:rPr lang="en-US" altLang="en-US" sz="4000" b="1" dirty="0">
                <a:latin typeface="+mn-lt"/>
                <a:cs typeface="Arial" panose="020B0604020202020204" pitchFamily="34" charset="0"/>
              </a:rPr>
              <a:t>Neglect</a:t>
            </a:r>
          </a:p>
        </p:txBody>
      </p:sp>
      <p:sp>
        <p:nvSpPr>
          <p:cNvPr id="77845"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3"/>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3490722" y="228600"/>
            <a:ext cx="5170932" cy="1463040"/>
          </a:xfrm>
        </p:spPr>
        <p:txBody>
          <a:bodyPr anchor="ctr">
            <a:normAutofit/>
          </a:bodyPr>
          <a:lstStyle/>
          <a:p>
            <a:pPr marL="0" indent="0" eaLnBrk="1" hangingPunct="1">
              <a:buNone/>
            </a:pPr>
            <a:r>
              <a:rPr lang="en-US" altLang="en-US" sz="2000" dirty="0">
                <a:cs typeface="Arial" panose="020B0604020202020204" pitchFamily="34" charset="0"/>
              </a:rPr>
              <a:t>Can cause long-term societal problems such as mental health, substance abuse, higher risk for incarceration, etc.</a:t>
            </a:r>
          </a:p>
        </p:txBody>
      </p:sp>
      <p:sp>
        <p:nvSpPr>
          <p:cNvPr id="2" name="Rectangle 1">
            <a:extLst>
              <a:ext uri="{FF2B5EF4-FFF2-40B4-BE49-F238E27FC236}">
                <a16:creationId xmlns:a16="http://schemas.microsoft.com/office/drawing/2014/main" id="{F6BC0339-2C8B-5B07-E0E0-E0BF1DA19C99}"/>
              </a:ext>
            </a:extLst>
          </p:cNvPr>
          <p:cNvSpPr/>
          <p:nvPr/>
        </p:nvSpPr>
        <p:spPr>
          <a:xfrm>
            <a:off x="2895600" y="1524000"/>
            <a:ext cx="1066800" cy="56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6A03C43-0DF5-DDB6-91ED-F8D4BC446DD2}"/>
              </a:ext>
            </a:extLst>
          </p:cNvPr>
          <p:cNvSpPr>
            <a:spLocks noChangeArrowheads="1"/>
          </p:cNvSpPr>
          <p:nvPr/>
        </p:nvSpPr>
        <p:spPr bwMode="auto">
          <a:xfrm>
            <a:off x="254508" y="6172200"/>
            <a:ext cx="74416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Center on the Developing Child at Harvard University. (2013, October 31). </a:t>
            </a:r>
            <a:r>
              <a:rPr kumimoji="0" lang="en-US" altLang="en-US" sz="1400" b="0" i="1" u="none" strike="noStrike" cap="none" normalizeH="0" baseline="0" dirty="0" err="1">
                <a:ln>
                  <a:noFill/>
                </a:ln>
                <a:solidFill>
                  <a:schemeClr val="tx1"/>
                </a:solidFill>
                <a:effectLst/>
                <a:latin typeface="+mn-lt"/>
                <a:cs typeface="Times New Roman" panose="02020603050405020304" pitchFamily="18" charset="0"/>
              </a:rPr>
              <a:t>InBrief</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 The Science 	of Neglect</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https://www.youtube.com/watch?v=bF3j5UVCSCA</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The Science of Neglect">
            <a:hlinkClick r:id="" action="ppaction://media"/>
            <a:extLst>
              <a:ext uri="{FF2B5EF4-FFF2-40B4-BE49-F238E27FC236}">
                <a16:creationId xmlns:a16="http://schemas.microsoft.com/office/drawing/2014/main" id="{80EC1B0B-2372-9951-C0E5-9FE2E1CBA2BB}"/>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711708" y="1670190"/>
            <a:ext cx="7746492" cy="4360988"/>
          </a:xfrm>
          <a:prstGeom prst="rect">
            <a:avLst/>
          </a:prstGeom>
        </p:spPr>
      </p:pic>
    </p:spTree>
    <p:custDataLst>
      <p:tags r:id="rId1"/>
    </p:custDataLst>
    <p:extLst>
      <p:ext uri="{BB962C8B-B14F-4D97-AF65-F5344CB8AC3E}">
        <p14:creationId xmlns:p14="http://schemas.microsoft.com/office/powerpoint/2010/main" val="308724167"/>
      </p:ext>
    </p:extLst>
  </p:cSld>
  <p:clrMapOvr>
    <a:masterClrMapping/>
  </p:clrMapOvr>
  <mc:AlternateContent xmlns:mc="http://schemas.openxmlformats.org/markup-compatibility/2006" xmlns:p14="http://schemas.microsoft.com/office/powerpoint/2010/main">
    <mc:Choice Requires="p14">
      <p:transition p14:dur="459"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4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026" name="Rectangle 4302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10" name="Title 1">
            <a:extLst>
              <a:ext uri="{FF2B5EF4-FFF2-40B4-BE49-F238E27FC236}">
                <a16:creationId xmlns:a16="http://schemas.microsoft.com/office/drawing/2014/main" id="{D3FEC4D9-BAFF-E3BD-7585-F6405F17518C}"/>
              </a:ext>
            </a:extLst>
          </p:cNvPr>
          <p:cNvSpPr>
            <a:spLocks noGrp="1" noChangeArrowheads="1"/>
          </p:cNvSpPr>
          <p:nvPr>
            <p:ph type="title"/>
          </p:nvPr>
        </p:nvSpPr>
        <p:spPr>
          <a:xfrm>
            <a:off x="473202" y="304800"/>
            <a:ext cx="4098798" cy="827863"/>
          </a:xfrm>
        </p:spPr>
        <p:txBody>
          <a:bodyPr anchor="b">
            <a:normAutofit/>
          </a:bodyPr>
          <a:lstStyle/>
          <a:p>
            <a:pPr eaLnBrk="1" hangingPunct="1"/>
            <a:r>
              <a:rPr lang="en-US" altLang="en-US" sz="4000" b="1" dirty="0">
                <a:latin typeface="+mn-lt"/>
              </a:rPr>
              <a:t>Considerations</a:t>
            </a:r>
          </a:p>
        </p:txBody>
      </p:sp>
      <p:sp>
        <p:nvSpPr>
          <p:cNvPr id="4302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43" name="Content Placeholder 2">
            <a:extLst>
              <a:ext uri="{FF2B5EF4-FFF2-40B4-BE49-F238E27FC236}">
                <a16:creationId xmlns:a16="http://schemas.microsoft.com/office/drawing/2014/main" id="{7749333F-CEEE-7C51-E9EC-CABD8140DF4E}"/>
              </a:ext>
            </a:extLst>
          </p:cNvPr>
          <p:cNvSpPr>
            <a:spLocks noGrp="1" noChangeArrowheads="1"/>
          </p:cNvSpPr>
          <p:nvPr>
            <p:ph idx="1"/>
          </p:nvPr>
        </p:nvSpPr>
        <p:spPr>
          <a:xfrm>
            <a:off x="473202" y="2807208"/>
            <a:ext cx="2571750" cy="3060192"/>
          </a:xfrm>
        </p:spPr>
        <p:txBody>
          <a:bodyPr anchor="t">
            <a:normAutofit/>
          </a:bodyPr>
          <a:lstStyle/>
          <a:p>
            <a:pPr marL="0" indent="0" eaLnBrk="1" hangingPunct="1">
              <a:buNone/>
              <a:defRPr/>
            </a:pPr>
            <a:r>
              <a:rPr lang="en-US" altLang="en-US" sz="2000" dirty="0"/>
              <a:t>While some of these conditions may exist in the home environment, it is the </a:t>
            </a:r>
            <a:r>
              <a:rPr lang="en-US" altLang="en-US" sz="2000" i="1" u="sng" dirty="0"/>
              <a:t>extreme or persistent </a:t>
            </a:r>
            <a:r>
              <a:rPr lang="en-US" altLang="en-US" sz="2000" dirty="0"/>
              <a:t>presence of these factors that indicates some degree of neglect.</a:t>
            </a:r>
          </a:p>
          <a:p>
            <a:pPr eaLnBrk="1" hangingPunct="1">
              <a:defRPr/>
            </a:pPr>
            <a:endParaRPr lang="en-US" altLang="en-US" sz="1900" dirty="0"/>
          </a:p>
        </p:txBody>
      </p:sp>
      <p:pic>
        <p:nvPicPr>
          <p:cNvPr id="2" name="Picture 1">
            <a:extLst>
              <a:ext uri="{FF2B5EF4-FFF2-40B4-BE49-F238E27FC236}">
                <a16:creationId xmlns:a16="http://schemas.microsoft.com/office/drawing/2014/main" id="{C593123A-D2BC-409F-C635-449C2D3E6656}"/>
              </a:ext>
            </a:extLst>
          </p:cNvPr>
          <p:cNvPicPr>
            <a:picLocks noChangeAspect="1"/>
          </p:cNvPicPr>
          <p:nvPr/>
        </p:nvPicPr>
        <p:blipFill>
          <a:blip r:embed="rId4"/>
          <a:stretch>
            <a:fillRect/>
          </a:stretch>
        </p:blipFill>
        <p:spPr>
          <a:xfrm>
            <a:off x="3490722" y="1668551"/>
            <a:ext cx="5177790" cy="3520898"/>
          </a:xfrm>
          <a:prstGeom prst="rect">
            <a:avLst/>
          </a:prstGeom>
        </p:spPr>
      </p:pic>
      <p:sp>
        <p:nvSpPr>
          <p:cNvPr id="3" name="TextBox 2">
            <a:extLst>
              <a:ext uri="{FF2B5EF4-FFF2-40B4-BE49-F238E27FC236}">
                <a16:creationId xmlns:a16="http://schemas.microsoft.com/office/drawing/2014/main" id="{C216DE64-FE00-4A32-04B1-4445AF789DA3}"/>
              </a:ext>
            </a:extLst>
          </p:cNvPr>
          <p:cNvSpPr txBox="1"/>
          <p:nvPr/>
        </p:nvSpPr>
        <p:spPr>
          <a:xfrm>
            <a:off x="473203" y="1143000"/>
            <a:ext cx="2571750" cy="1323439"/>
          </a:xfrm>
          <a:prstGeom prst="rect">
            <a:avLst/>
          </a:prstGeom>
          <a:noFill/>
        </p:spPr>
        <p:txBody>
          <a:bodyPr wrap="square" rtlCol="0">
            <a:spAutoFit/>
          </a:bodyPr>
          <a:lstStyle/>
          <a:p>
            <a:r>
              <a:rPr lang="en-US" altLang="en-US" sz="2000" dirty="0"/>
              <a:t>It is important to distinguish between neglect and poverty or poor parenting skills.</a:t>
            </a:r>
            <a:endParaRPr lang="en-US" sz="20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423" advClick="0">
        <p:fade/>
      </p:transition>
    </mc:Choice>
    <mc:Fallback xmlns="">
      <p:transition advClick="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AE5216-9307-A52A-5A90-15287EFF4AD0}"/>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A04FB2B3-F5B3-FC8A-30FA-F4B454089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7" name="sketch line">
            <a:extLst>
              <a:ext uri="{FF2B5EF4-FFF2-40B4-BE49-F238E27FC236}">
                <a16:creationId xmlns:a16="http://schemas.microsoft.com/office/drawing/2014/main" id="{35A1E9F9-BB21-CCA2-93C2-FA1164C6E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DE5FAFF-95C7-A666-341F-B03B5C7A1629}"/>
              </a:ext>
            </a:extLst>
          </p:cNvPr>
          <p:cNvSpPr txBox="1"/>
          <p:nvPr/>
        </p:nvSpPr>
        <p:spPr>
          <a:xfrm>
            <a:off x="762000" y="640140"/>
            <a:ext cx="7467600" cy="1569660"/>
          </a:xfrm>
          <a:prstGeom prst="rect">
            <a:avLst/>
          </a:prstGeom>
          <a:noFill/>
        </p:spPr>
        <p:txBody>
          <a:bodyPr wrap="square" rtlCol="0">
            <a:spAutoFit/>
          </a:bodyPr>
          <a:lstStyle/>
          <a:p>
            <a:r>
              <a:rPr lang="en-US" sz="4000" b="1" dirty="0"/>
              <a:t>Knowledge Check</a:t>
            </a:r>
          </a:p>
          <a:p>
            <a:r>
              <a:rPr lang="en-US" sz="2800" dirty="0"/>
              <a:t>Watch the below video and see if you can identify all the examples of abuse</a:t>
            </a:r>
          </a:p>
        </p:txBody>
      </p:sp>
      <p:sp>
        <p:nvSpPr>
          <p:cNvPr id="2" name="Rectangle 1">
            <a:extLst>
              <a:ext uri="{FF2B5EF4-FFF2-40B4-BE49-F238E27FC236}">
                <a16:creationId xmlns:a16="http://schemas.microsoft.com/office/drawing/2014/main" id="{077D2A2E-A7E3-AD53-7B81-978AC0BECE26}"/>
              </a:ext>
            </a:extLst>
          </p:cNvPr>
          <p:cNvSpPr>
            <a:spLocks noChangeArrowheads="1"/>
          </p:cNvSpPr>
          <p:nvPr/>
        </p:nvSpPr>
        <p:spPr bwMode="auto">
          <a:xfrm>
            <a:off x="762000" y="6072426"/>
            <a:ext cx="718431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KRQE. (2025, May 2).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Deming mother accused of abusing kids, making them live in 	“underground caves” enters plea</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https://www.youtube.com/watch?v=oC7am7I-4lU</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Picture 4">
            <a:extLst>
              <a:ext uri="{FF2B5EF4-FFF2-40B4-BE49-F238E27FC236}">
                <a16:creationId xmlns:a16="http://schemas.microsoft.com/office/drawing/2014/main" id="{219695EF-4E11-8840-BC2A-9A5BC8C60E09}"/>
              </a:ext>
            </a:extLst>
          </p:cNvPr>
          <p:cNvPicPr>
            <a:picLocks noChangeAspect="1"/>
          </p:cNvPicPr>
          <p:nvPr/>
        </p:nvPicPr>
        <p:blipFill>
          <a:blip r:embed="rId5"/>
          <a:stretch>
            <a:fillRect/>
          </a:stretch>
        </p:blipFill>
        <p:spPr>
          <a:xfrm>
            <a:off x="1194233" y="2594830"/>
            <a:ext cx="6752084" cy="3424970"/>
          </a:xfrm>
          <a:prstGeom prst="rect">
            <a:avLst/>
          </a:prstGeom>
        </p:spPr>
      </p:pic>
    </p:spTree>
    <p:custDataLst>
      <p:tags r:id="rId1"/>
    </p:custDataLst>
    <p:extLst>
      <p:ext uri="{BB962C8B-B14F-4D97-AF65-F5344CB8AC3E}">
        <p14:creationId xmlns:p14="http://schemas.microsoft.com/office/powerpoint/2010/main" val="3549561809"/>
      </p:ext>
    </p:extLst>
  </p:cSld>
  <p:clrMapOvr>
    <a:masterClrMapping/>
  </p:clrMapOvr>
  <mc:AlternateContent xmlns:mc="http://schemas.openxmlformats.org/markup-compatibility/2006" xmlns:p14="http://schemas.microsoft.com/office/powerpoint/2010/main">
    <mc:Choice Requires="p14">
      <p:transition p14:dur="423" advClick="0" advTm="10224">
        <p:fade/>
      </p:transition>
    </mc:Choice>
    <mc:Fallback xmlns="">
      <p:transition advClick="0" advTm="10224">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AE5216-9307-A52A-5A90-15287EFF4AD0}"/>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A04FB2B3-F5B3-FC8A-30FA-F4B454089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7" name="sketch line">
            <a:extLst>
              <a:ext uri="{FF2B5EF4-FFF2-40B4-BE49-F238E27FC236}">
                <a16:creationId xmlns:a16="http://schemas.microsoft.com/office/drawing/2014/main" id="{35A1E9F9-BB21-CCA2-93C2-FA1164C6E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DE5FAFF-95C7-A666-341F-B03B5C7A1629}"/>
              </a:ext>
            </a:extLst>
          </p:cNvPr>
          <p:cNvSpPr txBox="1"/>
          <p:nvPr/>
        </p:nvSpPr>
        <p:spPr>
          <a:xfrm>
            <a:off x="762000" y="640140"/>
            <a:ext cx="7467600" cy="1569660"/>
          </a:xfrm>
          <a:prstGeom prst="rect">
            <a:avLst/>
          </a:prstGeom>
          <a:noFill/>
        </p:spPr>
        <p:txBody>
          <a:bodyPr wrap="square" rtlCol="0">
            <a:spAutoFit/>
          </a:bodyPr>
          <a:lstStyle/>
          <a:p>
            <a:r>
              <a:rPr lang="en-US" sz="4000" b="1" dirty="0"/>
              <a:t>Knowledge Check</a:t>
            </a:r>
          </a:p>
          <a:p>
            <a:r>
              <a:rPr lang="en-US" sz="2800" dirty="0"/>
              <a:t>Watch the below video and see if you can identify all the examples of abuse</a:t>
            </a:r>
          </a:p>
        </p:txBody>
      </p:sp>
      <p:sp>
        <p:nvSpPr>
          <p:cNvPr id="2" name="Rectangle 1">
            <a:extLst>
              <a:ext uri="{FF2B5EF4-FFF2-40B4-BE49-F238E27FC236}">
                <a16:creationId xmlns:a16="http://schemas.microsoft.com/office/drawing/2014/main" id="{077D2A2E-A7E3-AD53-7B81-978AC0BECE26}"/>
              </a:ext>
            </a:extLst>
          </p:cNvPr>
          <p:cNvSpPr>
            <a:spLocks noChangeArrowheads="1"/>
          </p:cNvSpPr>
          <p:nvPr/>
        </p:nvSpPr>
        <p:spPr bwMode="auto">
          <a:xfrm>
            <a:off x="762000" y="6072426"/>
            <a:ext cx="7184317"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KRQE. (2025, May 2).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Deming mother accused of abusing kids, making them live in 	“underground caves” enters plea</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https://www.youtube.com/watch?v=oC7am7I-4lU</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5" name="Child abuse news report">
            <a:hlinkClick r:id="" action="ppaction://media"/>
            <a:extLst>
              <a:ext uri="{FF2B5EF4-FFF2-40B4-BE49-F238E27FC236}">
                <a16:creationId xmlns:a16="http://schemas.microsoft.com/office/drawing/2014/main" id="{98012450-2A38-9D7D-B3E3-E32694F7F616}"/>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1199205" y="2595892"/>
            <a:ext cx="6747112" cy="3423908"/>
          </a:xfrm>
          <a:prstGeom prst="rect">
            <a:avLst/>
          </a:prstGeom>
        </p:spPr>
      </p:pic>
    </p:spTree>
    <p:custDataLst>
      <p:tags r:id="rId1"/>
    </p:custDataLst>
    <p:extLst>
      <p:ext uri="{BB962C8B-B14F-4D97-AF65-F5344CB8AC3E}">
        <p14:creationId xmlns:p14="http://schemas.microsoft.com/office/powerpoint/2010/main" val="277873206"/>
      </p:ext>
    </p:extLst>
  </p:cSld>
  <p:clrMapOvr>
    <a:masterClrMapping/>
  </p:clrMapOvr>
  <mc:AlternateContent xmlns:mc="http://schemas.openxmlformats.org/markup-compatibility/2006" xmlns:p14="http://schemas.microsoft.com/office/powerpoint/2010/main">
    <mc:Choice Requires="p14">
      <p:transition p14:dur="423"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9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B3DE51-FA29-1AC2-BF79-6EEE67CAB48B}"/>
            </a:ext>
          </a:extLst>
        </p:cNvPr>
        <p:cNvGrpSpPr/>
        <p:nvPr/>
      </p:nvGrpSpPr>
      <p:grpSpPr>
        <a:xfrm>
          <a:off x="0" y="0"/>
          <a:ext cx="0" cy="0"/>
          <a:chOff x="0" y="0"/>
          <a:chExt cx="0" cy="0"/>
        </a:xfrm>
      </p:grpSpPr>
      <p:sp useBgFill="1">
        <p:nvSpPr>
          <p:cNvPr id="53276" name="Rectangle 53275">
            <a:extLst>
              <a:ext uri="{FF2B5EF4-FFF2-40B4-BE49-F238E27FC236}">
                <a16:creationId xmlns:a16="http://schemas.microsoft.com/office/drawing/2014/main" id="{5AD6BA6F-348E-CFD7-560B-9C99ECA4E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78" name="sketch line">
            <a:extLst>
              <a:ext uri="{FF2B5EF4-FFF2-40B4-BE49-F238E27FC236}">
                <a16:creationId xmlns:a16="http://schemas.microsoft.com/office/drawing/2014/main" id="{144FC3FA-DAF1-F551-D7A6-36007C32B4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ISPRING_QUIZ_SHAPE0">
            <a:extLst>
              <a:ext uri="{FF2B5EF4-FFF2-40B4-BE49-F238E27FC236}">
                <a16:creationId xmlns:a16="http://schemas.microsoft.com/office/drawing/2014/main" id="{FAD23D02-B699-12C9-1E33-8AC984132210}"/>
              </a:ext>
            </a:extLst>
          </p:cNvPr>
          <p:cNvSpPr/>
          <p:nvPr/>
        </p:nvSpPr>
        <p:spPr>
          <a:xfrm>
            <a:off x="0" y="0"/>
            <a:ext cx="9144000" cy="6858000"/>
          </a:xfrm>
          <a:prstGeom prst="rect">
            <a:avLst/>
          </a:prstGeom>
          <a:solidFill>
            <a:srgbClr val="FFFFFF"/>
          </a:solidFill>
          <a:ln w="12700" cap="flat" cmpd="sng" algn="ctr">
            <a:noFill/>
            <a:prstDash val="solid"/>
            <a:miter lim="800000"/>
          </a:ln>
          <a:effectLst>
            <a:innerShdw>
              <a:scrgbClr r="0" g="0" b="0">
                <a:alpha val="0"/>
              </a:scrgb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SPRING_QUIZ_SHAPE1">
            <a:extLst>
              <a:ext uri="{FF2B5EF4-FFF2-40B4-BE49-F238E27FC236}">
                <a16:creationId xmlns:a16="http://schemas.microsoft.com/office/drawing/2014/main" id="{060A89A3-2397-9BC8-E822-DE209E80DAAA}"/>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a:xfrm>
            <a:off x="1609090" y="1851660"/>
            <a:ext cx="5930900" cy="4445000"/>
          </a:xfrm>
          <a:prstGeom prst="rect">
            <a:avLst/>
          </a:prstGeom>
          <a:effectLst>
            <a:outerShdw blurRad="114300" dist="38100" dir="5400000" rotWithShape="0">
              <a:scrgbClr r="0" g="0" b="0">
                <a:alpha val="20000"/>
              </a:scrgbClr>
            </a:outerShdw>
          </a:effectLst>
        </p:spPr>
      </p:pic>
      <p:sp>
        <p:nvSpPr>
          <p:cNvPr id="5" name="ISPRING_QUIZ_SHAPE2">
            <a:extLst>
              <a:ext uri="{FF2B5EF4-FFF2-40B4-BE49-F238E27FC236}">
                <a16:creationId xmlns:a16="http://schemas.microsoft.com/office/drawing/2014/main" id="{9C8E4E1B-BBD3-F173-6452-2052B4EE6790}"/>
              </a:ext>
            </a:extLst>
          </p:cNvPr>
          <p:cNvSpPr txBox="1"/>
          <p:nvPr/>
        </p:nvSpPr>
        <p:spPr>
          <a:xfrm>
            <a:off x="548640" y="893802"/>
            <a:ext cx="8046720" cy="553998"/>
          </a:xfrm>
          <a:prstGeom prst="rect">
            <a:avLst/>
          </a:prstGeom>
          <a:noFill/>
          <a:effectLst>
            <a:innerShdw>
              <a:scrgbClr r="0" g="0" b="0">
                <a:alpha val="0"/>
              </a:scrgbClr>
            </a:innerShdw>
          </a:effectLst>
        </p:spPr>
        <p:txBody>
          <a:bodyPr vert="horz" rtlCol="0">
            <a:spAutoFit/>
          </a:bodyPr>
          <a:lstStyle/>
          <a:p>
            <a:pPr algn="ctr"/>
            <a:r>
              <a:rPr lang="en-US" sz="3000" dirty="0">
                <a:solidFill>
                  <a:srgbClr val="343944"/>
                </a:solidFill>
                <a:effectLst/>
                <a:latin typeface="Segoe UI" panose="020B0502040204020203" pitchFamily="34" charset="0"/>
              </a:rPr>
              <a:t>   Knowledge Check</a:t>
            </a:r>
          </a:p>
        </p:txBody>
      </p:sp>
      <p:pic>
        <p:nvPicPr>
          <p:cNvPr id="8" name="ISPRING_QUIZ_SHAPE3">
            <a:extLst>
              <a:ext uri="{FF2B5EF4-FFF2-40B4-BE49-F238E27FC236}">
                <a16:creationId xmlns:a16="http://schemas.microsoft.com/office/drawing/2014/main" id="{B81CC51E-5348-515E-13A4-69E2232F2094}"/>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a:xfrm>
            <a:off x="2667000" y="964922"/>
            <a:ext cx="406400" cy="406400"/>
          </a:xfrm>
          <a:prstGeom prst="rect">
            <a:avLst/>
          </a:prstGeom>
          <a:effectLst>
            <a:innerShdw>
              <a:scrgbClr r="0" g="0" b="0">
                <a:alpha val="0"/>
              </a:scrgbClr>
            </a:innerShdw>
          </a:effectLst>
        </p:spPr>
      </p:pic>
    </p:spTree>
    <p:custDataLst>
      <p:tags r:id="rId1"/>
    </p:custDataLst>
    <p:extLst>
      <p:ext uri="{BB962C8B-B14F-4D97-AF65-F5344CB8AC3E}">
        <p14:creationId xmlns:p14="http://schemas.microsoft.com/office/powerpoint/2010/main" val="4075587764"/>
      </p:ext>
    </p:extLst>
  </p:cSld>
  <p:clrMapOvr>
    <a:masterClrMapping/>
  </p:clrMapOvr>
  <mc:AlternateContent xmlns:mc="http://schemas.openxmlformats.org/markup-compatibility/2006" xmlns:p14="http://schemas.microsoft.com/office/powerpoint/2010/main">
    <mc:Choice Requires="p14">
      <p:transition p14:dur="474" advClick="0">
        <p:fade/>
      </p:transition>
    </mc:Choice>
    <mc:Fallback xmlns="">
      <p:transition advClick="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08" name="Rectangle 5120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0" name="Freeform: Shape 51209">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912768"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202" name="Title 1">
            <a:extLst>
              <a:ext uri="{FF2B5EF4-FFF2-40B4-BE49-F238E27FC236}">
                <a16:creationId xmlns:a16="http://schemas.microsoft.com/office/drawing/2014/main" id="{7A06A091-1475-1E5D-2222-7C107CB61565}"/>
              </a:ext>
            </a:extLst>
          </p:cNvPr>
          <p:cNvSpPr>
            <a:spLocks noGrp="1" noChangeArrowheads="1"/>
          </p:cNvSpPr>
          <p:nvPr>
            <p:ph type="title"/>
          </p:nvPr>
        </p:nvSpPr>
        <p:spPr>
          <a:xfrm>
            <a:off x="381000" y="1147161"/>
            <a:ext cx="2901991" cy="850229"/>
          </a:xfrm>
        </p:spPr>
        <p:txBody>
          <a:bodyPr anchor="t">
            <a:normAutofit fontScale="90000"/>
          </a:bodyPr>
          <a:lstStyle/>
          <a:p>
            <a:pPr eaLnBrk="1" hangingPunct="1"/>
            <a:r>
              <a:rPr lang="en-US" altLang="en-US" sz="4000" b="1" dirty="0">
                <a:solidFill>
                  <a:srgbClr val="FFFFFF"/>
                </a:solidFill>
                <a:latin typeface="+mn-lt"/>
                <a:cs typeface="Arial" panose="020B0604020202020204" pitchFamily="34" charset="0"/>
              </a:rPr>
              <a:t>The Abuser</a:t>
            </a:r>
            <a:br>
              <a:rPr lang="en-US" altLang="en-US" sz="4700" dirty="0">
                <a:solidFill>
                  <a:srgbClr val="FFFFFF"/>
                </a:solidFill>
              </a:rPr>
            </a:br>
            <a:endParaRPr lang="en-US" altLang="en-US" sz="4700" dirty="0">
              <a:solidFill>
                <a:srgbClr val="FFFFFF"/>
              </a:solidFill>
            </a:endParaRPr>
          </a:p>
        </p:txBody>
      </p:sp>
      <p:graphicFrame>
        <p:nvGraphicFramePr>
          <p:cNvPr id="14" name="Content Placeholder 2">
            <a:extLst>
              <a:ext uri="{FF2B5EF4-FFF2-40B4-BE49-F238E27FC236}">
                <a16:creationId xmlns:a16="http://schemas.microsoft.com/office/drawing/2014/main" id="{EDCB9A6F-9AA0-B754-1743-27924E675532}"/>
              </a:ext>
            </a:extLst>
          </p:cNvPr>
          <p:cNvGraphicFramePr>
            <a:graphicFrameLocks/>
          </p:cNvGraphicFramePr>
          <p:nvPr>
            <p:extLst>
              <p:ext uri="{D42A27DB-BD31-4B8C-83A1-F6EECF244321}">
                <p14:modId xmlns:p14="http://schemas.microsoft.com/office/powerpoint/2010/main" val="3162617548"/>
              </p:ext>
            </p:extLst>
          </p:nvPr>
        </p:nvGraphicFramePr>
        <p:xfrm>
          <a:off x="4157004" y="152400"/>
          <a:ext cx="4358347" cy="6400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7" name="Group 26" hidden="1">
            <a:extLst>
              <a:ext uri="{FF2B5EF4-FFF2-40B4-BE49-F238E27FC236}">
                <a16:creationId xmlns:a16="http://schemas.microsoft.com/office/drawing/2014/main" id="{F6F06BEE-7A9F-AA78-D200-9C7BE4BE0E5C}"/>
              </a:ext>
            </a:extLst>
          </p:cNvPr>
          <p:cNvGrpSpPr/>
          <p:nvPr/>
        </p:nvGrpSpPr>
        <p:grpSpPr>
          <a:xfrm>
            <a:off x="4157004" y="609596"/>
            <a:ext cx="4358347" cy="5486406"/>
            <a:chOff x="4157004" y="609596"/>
            <a:chExt cx="4358347" cy="5486406"/>
          </a:xfrm>
        </p:grpSpPr>
        <p:sp>
          <p:nvSpPr>
            <p:cNvPr id="28" name="Freeform: Shape 27" hidden="1">
              <a:extLst>
                <a:ext uri="{FF2B5EF4-FFF2-40B4-BE49-F238E27FC236}">
                  <a16:creationId xmlns:a16="http://schemas.microsoft.com/office/drawing/2014/main" id="{33C2A33F-444D-85C7-827C-C2B5F5B7E055}"/>
                </a:ext>
              </a:extLst>
            </p:cNvPr>
            <p:cNvSpPr/>
            <p:nvPr/>
          </p:nvSpPr>
          <p:spPr>
            <a:xfrm>
              <a:off x="4157004" y="609596"/>
              <a:ext cx="4358347" cy="775503"/>
            </a:xfrm>
            <a:custGeom>
              <a:avLst/>
              <a:gdLst>
                <a:gd name="connsiteX0" fmla="*/ 0 w 4358347"/>
                <a:gd name="connsiteY0" fmla="*/ 129253 h 775503"/>
                <a:gd name="connsiteX1" fmla="*/ 129253 w 4358347"/>
                <a:gd name="connsiteY1" fmla="*/ 0 h 775503"/>
                <a:gd name="connsiteX2" fmla="*/ 4229094 w 4358347"/>
                <a:gd name="connsiteY2" fmla="*/ 0 h 775503"/>
                <a:gd name="connsiteX3" fmla="*/ 4358347 w 4358347"/>
                <a:gd name="connsiteY3" fmla="*/ 129253 h 775503"/>
                <a:gd name="connsiteX4" fmla="*/ 4358347 w 4358347"/>
                <a:gd name="connsiteY4" fmla="*/ 646250 h 775503"/>
                <a:gd name="connsiteX5" fmla="*/ 4229094 w 4358347"/>
                <a:gd name="connsiteY5" fmla="*/ 775503 h 775503"/>
                <a:gd name="connsiteX6" fmla="*/ 129253 w 4358347"/>
                <a:gd name="connsiteY6" fmla="*/ 775503 h 775503"/>
                <a:gd name="connsiteX7" fmla="*/ 0 w 4358347"/>
                <a:gd name="connsiteY7" fmla="*/ 646250 h 775503"/>
                <a:gd name="connsiteX8" fmla="*/ 0 w 4358347"/>
                <a:gd name="connsiteY8" fmla="*/ 129253 h 77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8347" h="775503">
                  <a:moveTo>
                    <a:pt x="0" y="129253"/>
                  </a:moveTo>
                  <a:cubicBezTo>
                    <a:pt x="0" y="57869"/>
                    <a:pt x="57869" y="0"/>
                    <a:pt x="129253" y="0"/>
                  </a:cubicBezTo>
                  <a:lnTo>
                    <a:pt x="4229094" y="0"/>
                  </a:lnTo>
                  <a:cubicBezTo>
                    <a:pt x="4300478" y="0"/>
                    <a:pt x="4358347" y="57869"/>
                    <a:pt x="4358347" y="129253"/>
                  </a:cubicBezTo>
                  <a:lnTo>
                    <a:pt x="4358347" y="646250"/>
                  </a:lnTo>
                  <a:cubicBezTo>
                    <a:pt x="4358347" y="717634"/>
                    <a:pt x="4300478" y="775503"/>
                    <a:pt x="4229094" y="775503"/>
                  </a:cubicBezTo>
                  <a:lnTo>
                    <a:pt x="129253" y="775503"/>
                  </a:lnTo>
                  <a:cubicBezTo>
                    <a:pt x="57869" y="775503"/>
                    <a:pt x="0" y="717634"/>
                    <a:pt x="0" y="646250"/>
                  </a:cubicBezTo>
                  <a:lnTo>
                    <a:pt x="0" y="12925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4057" tIns="114057" rIns="114057" bIns="114057"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Is usually the parent or caretaker</a:t>
              </a:r>
            </a:p>
          </p:txBody>
        </p:sp>
        <p:sp>
          <p:nvSpPr>
            <p:cNvPr id="29" name="Freeform: Shape 28" hidden="1">
              <a:extLst>
                <a:ext uri="{FF2B5EF4-FFF2-40B4-BE49-F238E27FC236}">
                  <a16:creationId xmlns:a16="http://schemas.microsoft.com/office/drawing/2014/main" id="{3D6F0B2B-0EA4-0131-F740-FAB0BC1AD6B6}"/>
                </a:ext>
              </a:extLst>
            </p:cNvPr>
            <p:cNvSpPr/>
            <p:nvPr/>
          </p:nvSpPr>
          <p:spPr>
            <a:xfrm>
              <a:off x="4157004" y="1472638"/>
              <a:ext cx="4358347" cy="741724"/>
            </a:xfrm>
            <a:custGeom>
              <a:avLst/>
              <a:gdLst>
                <a:gd name="connsiteX0" fmla="*/ 0 w 4358347"/>
                <a:gd name="connsiteY0" fmla="*/ 123623 h 741724"/>
                <a:gd name="connsiteX1" fmla="*/ 123623 w 4358347"/>
                <a:gd name="connsiteY1" fmla="*/ 0 h 741724"/>
                <a:gd name="connsiteX2" fmla="*/ 4234724 w 4358347"/>
                <a:gd name="connsiteY2" fmla="*/ 0 h 741724"/>
                <a:gd name="connsiteX3" fmla="*/ 4358347 w 4358347"/>
                <a:gd name="connsiteY3" fmla="*/ 123623 h 741724"/>
                <a:gd name="connsiteX4" fmla="*/ 4358347 w 4358347"/>
                <a:gd name="connsiteY4" fmla="*/ 618101 h 741724"/>
                <a:gd name="connsiteX5" fmla="*/ 4234724 w 4358347"/>
                <a:gd name="connsiteY5" fmla="*/ 741724 h 741724"/>
                <a:gd name="connsiteX6" fmla="*/ 123623 w 4358347"/>
                <a:gd name="connsiteY6" fmla="*/ 741724 h 741724"/>
                <a:gd name="connsiteX7" fmla="*/ 0 w 4358347"/>
                <a:gd name="connsiteY7" fmla="*/ 618101 h 741724"/>
                <a:gd name="connsiteX8" fmla="*/ 0 w 4358347"/>
                <a:gd name="connsiteY8" fmla="*/ 123623 h 74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8347" h="741724">
                  <a:moveTo>
                    <a:pt x="0" y="123623"/>
                  </a:moveTo>
                  <a:cubicBezTo>
                    <a:pt x="0" y="55348"/>
                    <a:pt x="55348" y="0"/>
                    <a:pt x="123623" y="0"/>
                  </a:cubicBezTo>
                  <a:lnTo>
                    <a:pt x="4234724" y="0"/>
                  </a:lnTo>
                  <a:cubicBezTo>
                    <a:pt x="4302999" y="0"/>
                    <a:pt x="4358347" y="55348"/>
                    <a:pt x="4358347" y="123623"/>
                  </a:cubicBezTo>
                  <a:lnTo>
                    <a:pt x="4358347" y="618101"/>
                  </a:lnTo>
                  <a:cubicBezTo>
                    <a:pt x="4358347" y="686376"/>
                    <a:pt x="4302999" y="741724"/>
                    <a:pt x="4234724" y="741724"/>
                  </a:cubicBezTo>
                  <a:lnTo>
                    <a:pt x="123623" y="741724"/>
                  </a:lnTo>
                  <a:cubicBezTo>
                    <a:pt x="55348" y="741724"/>
                    <a:pt x="0" y="686376"/>
                    <a:pt x="0" y="618101"/>
                  </a:cubicBezTo>
                  <a:lnTo>
                    <a:pt x="0" y="123623"/>
                  </a:lnTo>
                  <a:close/>
                </a:path>
              </a:pathLst>
            </a:custGeom>
          </p:spPr>
          <p:style>
            <a:lnRef idx="2">
              <a:schemeClr val="lt1">
                <a:hueOff val="0"/>
                <a:satOff val="0"/>
                <a:lumOff val="0"/>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txBody>
            <a:bodyPr spcFirstLastPara="0" vert="horz" wrap="square" lIns="112408" tIns="112408" rIns="112408" bIns="112408"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However, perpetrators can include:</a:t>
              </a:r>
            </a:p>
          </p:txBody>
        </p:sp>
        <p:sp>
          <p:nvSpPr>
            <p:cNvPr id="30" name="Freeform: Shape 29" hidden="1">
              <a:extLst>
                <a:ext uri="{FF2B5EF4-FFF2-40B4-BE49-F238E27FC236}">
                  <a16:creationId xmlns:a16="http://schemas.microsoft.com/office/drawing/2014/main" id="{60D5C1D9-B47F-A91B-C87A-76F20C835211}"/>
                </a:ext>
              </a:extLst>
            </p:cNvPr>
            <p:cNvSpPr/>
            <p:nvPr/>
          </p:nvSpPr>
          <p:spPr>
            <a:xfrm>
              <a:off x="4157004" y="2314024"/>
              <a:ext cx="4358347" cy="2421900"/>
            </a:xfrm>
            <a:custGeom>
              <a:avLst/>
              <a:gdLst>
                <a:gd name="connsiteX0" fmla="*/ 0 w 4358347"/>
                <a:gd name="connsiteY0" fmla="*/ 0 h 2421900"/>
                <a:gd name="connsiteX1" fmla="*/ 4358347 w 4358347"/>
                <a:gd name="connsiteY1" fmla="*/ 0 h 2421900"/>
                <a:gd name="connsiteX2" fmla="*/ 4358347 w 4358347"/>
                <a:gd name="connsiteY2" fmla="*/ 2421900 h 2421900"/>
                <a:gd name="connsiteX3" fmla="*/ 0 w 4358347"/>
                <a:gd name="connsiteY3" fmla="*/ 2421900 h 2421900"/>
                <a:gd name="connsiteX4" fmla="*/ 0 w 4358347"/>
                <a:gd name="connsiteY4" fmla="*/ 0 h 242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8347" h="2421900">
                  <a:moveTo>
                    <a:pt x="0" y="0"/>
                  </a:moveTo>
                  <a:lnTo>
                    <a:pt x="4358347" y="0"/>
                  </a:lnTo>
                  <a:lnTo>
                    <a:pt x="4358347" y="2421900"/>
                  </a:lnTo>
                  <a:lnTo>
                    <a:pt x="0" y="24219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8378" tIns="25400" rIns="142240" bIns="25400" numCol="1" spcCol="1270" anchor="t" anchorCtr="0">
              <a:noAutofit/>
            </a:bodyPr>
            <a:lstStyle/>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Mothers and fathers	</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Boyfriends and girlfriends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Stepparents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Grandparents and other relatives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Coaches, teachers, clergy</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Neighbors</a:t>
              </a:r>
            </a:p>
            <a:p>
              <a:pPr marL="228600" lvl="1" indent="-228600" algn="l" defTabSz="889000">
                <a:lnSpc>
                  <a:spcPct val="90000"/>
                </a:lnSpc>
                <a:spcBef>
                  <a:spcPct val="0"/>
                </a:spcBef>
                <a:spcAft>
                  <a:spcPct val="20000"/>
                </a:spcAft>
                <a:buFont typeface="Arial" panose="020B0604020202020204" pitchFamily="34" charset="0"/>
                <a:buChar char="•"/>
              </a:pPr>
              <a:r>
                <a:rPr lang="en-US" sz="2000" kern="1200" dirty="0">
                  <a:latin typeface="+mn-lt"/>
                  <a:cs typeface="Arial" panose="020B0604020202020204" pitchFamily="34" charset="0"/>
                </a:rPr>
                <a:t>Babysitters ….etc.</a:t>
              </a:r>
            </a:p>
          </p:txBody>
        </p:sp>
        <p:sp>
          <p:nvSpPr>
            <p:cNvPr id="31" name="Freeform: Shape 30" hidden="1">
              <a:extLst>
                <a:ext uri="{FF2B5EF4-FFF2-40B4-BE49-F238E27FC236}">
                  <a16:creationId xmlns:a16="http://schemas.microsoft.com/office/drawing/2014/main" id="{095D01FE-9C2D-001E-3704-7FC84863F119}"/>
                </a:ext>
              </a:extLst>
            </p:cNvPr>
            <p:cNvSpPr/>
            <p:nvPr/>
          </p:nvSpPr>
          <p:spPr>
            <a:xfrm>
              <a:off x="4157004" y="4735924"/>
              <a:ext cx="4358347" cy="1360078"/>
            </a:xfrm>
            <a:custGeom>
              <a:avLst/>
              <a:gdLst>
                <a:gd name="connsiteX0" fmla="*/ 0 w 4358347"/>
                <a:gd name="connsiteY0" fmla="*/ 226684 h 1360078"/>
                <a:gd name="connsiteX1" fmla="*/ 226684 w 4358347"/>
                <a:gd name="connsiteY1" fmla="*/ 0 h 1360078"/>
                <a:gd name="connsiteX2" fmla="*/ 4131663 w 4358347"/>
                <a:gd name="connsiteY2" fmla="*/ 0 h 1360078"/>
                <a:gd name="connsiteX3" fmla="*/ 4358347 w 4358347"/>
                <a:gd name="connsiteY3" fmla="*/ 226684 h 1360078"/>
                <a:gd name="connsiteX4" fmla="*/ 4358347 w 4358347"/>
                <a:gd name="connsiteY4" fmla="*/ 1133394 h 1360078"/>
                <a:gd name="connsiteX5" fmla="*/ 4131663 w 4358347"/>
                <a:gd name="connsiteY5" fmla="*/ 1360078 h 1360078"/>
                <a:gd name="connsiteX6" fmla="*/ 226684 w 4358347"/>
                <a:gd name="connsiteY6" fmla="*/ 1360078 h 1360078"/>
                <a:gd name="connsiteX7" fmla="*/ 0 w 4358347"/>
                <a:gd name="connsiteY7" fmla="*/ 1133394 h 1360078"/>
                <a:gd name="connsiteX8" fmla="*/ 0 w 4358347"/>
                <a:gd name="connsiteY8" fmla="*/ 226684 h 1360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8347" h="1360078">
                  <a:moveTo>
                    <a:pt x="0" y="226684"/>
                  </a:moveTo>
                  <a:cubicBezTo>
                    <a:pt x="0" y="101490"/>
                    <a:pt x="101490" y="0"/>
                    <a:pt x="226684" y="0"/>
                  </a:cubicBezTo>
                  <a:lnTo>
                    <a:pt x="4131663" y="0"/>
                  </a:lnTo>
                  <a:cubicBezTo>
                    <a:pt x="4256857" y="0"/>
                    <a:pt x="4358347" y="101490"/>
                    <a:pt x="4358347" y="226684"/>
                  </a:cubicBezTo>
                  <a:lnTo>
                    <a:pt x="4358347" y="1133394"/>
                  </a:lnTo>
                  <a:cubicBezTo>
                    <a:pt x="4358347" y="1258588"/>
                    <a:pt x="4256857" y="1360078"/>
                    <a:pt x="4131663" y="1360078"/>
                  </a:cubicBezTo>
                  <a:lnTo>
                    <a:pt x="226684" y="1360078"/>
                  </a:lnTo>
                  <a:cubicBezTo>
                    <a:pt x="101490" y="1360078"/>
                    <a:pt x="0" y="1258588"/>
                    <a:pt x="0" y="1133394"/>
                  </a:cubicBezTo>
                  <a:lnTo>
                    <a:pt x="0" y="226684"/>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142594" tIns="142594" rIns="142594" bIns="142594"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In cases of sexual abuse – the abuser is usually someone </a:t>
              </a:r>
              <a:r>
                <a:rPr lang="en-US" sz="2000" b="1" u="none" kern="1200" dirty="0">
                  <a:latin typeface="+mn-lt"/>
                  <a:cs typeface="Arial" panose="020B0604020202020204" pitchFamily="34" charset="0"/>
                </a:rPr>
                <a:t>the </a:t>
              </a:r>
              <a:r>
                <a:rPr lang="en-US" sz="2000" b="1" u="sng" kern="1200" dirty="0">
                  <a:solidFill>
                    <a:schemeClr val="tx1"/>
                  </a:solidFill>
                  <a:latin typeface="+mn-lt"/>
                  <a:cs typeface="Arial" panose="020B0604020202020204" pitchFamily="34" charset="0"/>
                </a:rPr>
                <a:t>child knows and trusts</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250" advClick="0">
        <p:fade/>
      </p:transition>
    </mc:Choice>
    <mc:Fallback xmlns="">
      <p:transition advClick="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5FE728-6369-732E-3F46-244E862ABA94}"/>
            </a:ext>
          </a:extLst>
        </p:cNvPr>
        <p:cNvGrpSpPr/>
        <p:nvPr/>
      </p:nvGrpSpPr>
      <p:grpSpPr>
        <a:xfrm>
          <a:off x="0" y="0"/>
          <a:ext cx="0" cy="0"/>
          <a:chOff x="0" y="0"/>
          <a:chExt cx="0" cy="0"/>
        </a:xfrm>
      </p:grpSpPr>
      <p:sp useBgFill="1">
        <p:nvSpPr>
          <p:cNvPr id="70704" name="Rectangle 70703">
            <a:extLst>
              <a:ext uri="{FF2B5EF4-FFF2-40B4-BE49-F238E27FC236}">
                <a16:creationId xmlns:a16="http://schemas.microsoft.com/office/drawing/2014/main" id="{68A071FD-0D4F-4315-5ADF-AF291F28DF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58" name="Title 1">
            <a:extLst>
              <a:ext uri="{FF2B5EF4-FFF2-40B4-BE49-F238E27FC236}">
                <a16:creationId xmlns:a16="http://schemas.microsoft.com/office/drawing/2014/main" id="{46BE7C44-AD34-298C-FB34-EBC1D01B4D1C}"/>
              </a:ext>
            </a:extLst>
          </p:cNvPr>
          <p:cNvSpPr>
            <a:spLocks noGrp="1" noChangeArrowheads="1"/>
          </p:cNvSpPr>
          <p:nvPr>
            <p:ph type="title"/>
          </p:nvPr>
        </p:nvSpPr>
        <p:spPr>
          <a:xfrm>
            <a:off x="76200" y="457200"/>
            <a:ext cx="7886700" cy="738405"/>
          </a:xfrm>
        </p:spPr>
        <p:txBody>
          <a:bodyPr>
            <a:normAutofit fontScale="90000"/>
          </a:bodyPr>
          <a:lstStyle/>
          <a:p>
            <a:pPr marL="169863" indent="4763" eaLnBrk="1" hangingPunct="1">
              <a:defRPr/>
            </a:pPr>
            <a:r>
              <a:rPr lang="en-US" altLang="en-US" sz="4400" b="1" dirty="0">
                <a:latin typeface="+mn-lt"/>
                <a:cs typeface="Arial" panose="020B0604020202020204" pitchFamily="34" charset="0"/>
              </a:rPr>
              <a:t>Characteristics of Abusers</a:t>
            </a:r>
            <a:br>
              <a:rPr lang="en-US" altLang="en-US" sz="3500" b="1" dirty="0">
                <a:ea typeface="+mn-ea"/>
                <a:cs typeface="+mn-cs"/>
              </a:rPr>
            </a:br>
            <a:endParaRPr lang="en-US" altLang="en-US" sz="3500" dirty="0"/>
          </a:p>
        </p:txBody>
      </p:sp>
      <p:graphicFrame>
        <p:nvGraphicFramePr>
          <p:cNvPr id="3" name="Content Placeholder 2">
            <a:extLst>
              <a:ext uri="{FF2B5EF4-FFF2-40B4-BE49-F238E27FC236}">
                <a16:creationId xmlns:a16="http://schemas.microsoft.com/office/drawing/2014/main" id="{B921070F-AE9C-9473-2F9E-595473C063CE}"/>
              </a:ext>
            </a:extLst>
          </p:cNvPr>
          <p:cNvGraphicFramePr>
            <a:graphicFrameLocks/>
          </p:cNvGraphicFramePr>
          <p:nvPr>
            <p:extLst>
              <p:ext uri="{D42A27DB-BD31-4B8C-83A1-F6EECF244321}">
                <p14:modId xmlns:p14="http://schemas.microsoft.com/office/powerpoint/2010/main" val="767909493"/>
              </p:ext>
            </p:extLst>
          </p:nvPr>
        </p:nvGraphicFramePr>
        <p:xfrm>
          <a:off x="-261020" y="1161832"/>
          <a:ext cx="9633620" cy="53151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8" name="Group 47" hidden="1">
            <a:extLst>
              <a:ext uri="{FF2B5EF4-FFF2-40B4-BE49-F238E27FC236}">
                <a16:creationId xmlns:a16="http://schemas.microsoft.com/office/drawing/2014/main" id="{20688B24-6FD1-E98E-E111-D978177E719E}"/>
              </a:ext>
            </a:extLst>
          </p:cNvPr>
          <p:cNvGrpSpPr/>
          <p:nvPr/>
        </p:nvGrpSpPr>
        <p:grpSpPr>
          <a:xfrm>
            <a:off x="1096922" y="1829370"/>
            <a:ext cx="6950154" cy="4343846"/>
            <a:chOff x="1096922" y="1829370"/>
            <a:chExt cx="6950154" cy="4343846"/>
          </a:xfrm>
        </p:grpSpPr>
        <p:sp>
          <p:nvSpPr>
            <p:cNvPr id="49" name="Freeform: Shape 48" hidden="1">
              <a:extLst>
                <a:ext uri="{FF2B5EF4-FFF2-40B4-BE49-F238E27FC236}">
                  <a16:creationId xmlns:a16="http://schemas.microsoft.com/office/drawing/2014/main" id="{B717196A-FD52-111C-A417-42E368759EE4}"/>
                </a:ext>
              </a:extLst>
            </p:cNvPr>
            <p:cNvSpPr/>
            <p:nvPr/>
          </p:nvSpPr>
          <p:spPr>
            <a:xfrm>
              <a:off x="1096922" y="1829370"/>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History of having been abused themselves</a:t>
              </a:r>
            </a:p>
          </p:txBody>
        </p:sp>
        <p:sp>
          <p:nvSpPr>
            <p:cNvPr id="50" name="Freeform: Shape 49" hidden="1">
              <a:extLst>
                <a:ext uri="{FF2B5EF4-FFF2-40B4-BE49-F238E27FC236}">
                  <a16:creationId xmlns:a16="http://schemas.microsoft.com/office/drawing/2014/main" id="{F2DB1D92-F99C-6345-FB13-2454878E1527}"/>
                </a:ext>
              </a:extLst>
            </p:cNvPr>
            <p:cNvSpPr/>
            <p:nvPr/>
          </p:nvSpPr>
          <p:spPr>
            <a:xfrm>
              <a:off x="3486038" y="1829370"/>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844818"/>
                <a:satOff val="-2177"/>
                <a:lumOff val="-1471"/>
                <a:alphaOff val="0"/>
              </a:schemeClr>
            </a:fillRef>
            <a:effectRef idx="2">
              <a:schemeClr val="accent5">
                <a:hueOff val="-844818"/>
                <a:satOff val="-2177"/>
                <a:lumOff val="-1471"/>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Tend to keep to themselves</a:t>
              </a:r>
            </a:p>
          </p:txBody>
        </p:sp>
        <p:sp>
          <p:nvSpPr>
            <p:cNvPr id="51" name="Freeform: Shape 50" hidden="1">
              <a:extLst>
                <a:ext uri="{FF2B5EF4-FFF2-40B4-BE49-F238E27FC236}">
                  <a16:creationId xmlns:a16="http://schemas.microsoft.com/office/drawing/2014/main" id="{CAFA1811-B3CD-6E94-D799-7B995934BFCF}"/>
                </a:ext>
              </a:extLst>
            </p:cNvPr>
            <p:cNvSpPr/>
            <p:nvPr/>
          </p:nvSpPr>
          <p:spPr>
            <a:xfrm>
              <a:off x="5875153" y="1829370"/>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1689636"/>
                <a:satOff val="-4355"/>
                <a:lumOff val="-2941"/>
                <a:alphaOff val="0"/>
              </a:schemeClr>
            </a:fillRef>
            <a:effectRef idx="2">
              <a:schemeClr val="accent5">
                <a:hueOff val="-1689636"/>
                <a:satOff val="-4355"/>
                <a:lumOff val="-2941"/>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Move from place to place</a:t>
              </a:r>
            </a:p>
          </p:txBody>
        </p:sp>
        <p:sp>
          <p:nvSpPr>
            <p:cNvPr id="52" name="Freeform: Shape 51" hidden="1">
              <a:extLst>
                <a:ext uri="{FF2B5EF4-FFF2-40B4-BE49-F238E27FC236}">
                  <a16:creationId xmlns:a16="http://schemas.microsoft.com/office/drawing/2014/main" id="{9B1AC5E6-7F47-44B9-99E4-FEFB87090668}"/>
                </a:ext>
              </a:extLst>
            </p:cNvPr>
            <p:cNvSpPr/>
            <p:nvPr/>
          </p:nvSpPr>
          <p:spPr>
            <a:xfrm>
              <a:off x="1096922" y="3349717"/>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2534453"/>
                <a:satOff val="-6532"/>
                <a:lumOff val="-4412"/>
                <a:alphaOff val="0"/>
              </a:schemeClr>
            </a:fillRef>
            <a:effectRef idx="2">
              <a:schemeClr val="accent5">
                <a:hueOff val="-2534453"/>
                <a:satOff val="-6532"/>
                <a:lumOff val="-4412"/>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Alcohol/Drug abuse</a:t>
              </a:r>
            </a:p>
          </p:txBody>
        </p:sp>
        <p:sp>
          <p:nvSpPr>
            <p:cNvPr id="53" name="Freeform: Shape 52" hidden="1">
              <a:extLst>
                <a:ext uri="{FF2B5EF4-FFF2-40B4-BE49-F238E27FC236}">
                  <a16:creationId xmlns:a16="http://schemas.microsoft.com/office/drawing/2014/main" id="{76C5B65B-44AA-BB74-C9FA-C579E25ECF2F}"/>
                </a:ext>
              </a:extLst>
            </p:cNvPr>
            <p:cNvSpPr/>
            <p:nvPr/>
          </p:nvSpPr>
          <p:spPr>
            <a:xfrm>
              <a:off x="3486038" y="3349717"/>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3379271"/>
                <a:satOff val="-8710"/>
                <a:lumOff val="-5883"/>
                <a:alphaOff val="0"/>
              </a:schemeClr>
            </a:fillRef>
            <a:effectRef idx="2">
              <a:schemeClr val="accent5">
                <a:hueOff val="-3379271"/>
                <a:satOff val="-8710"/>
                <a:lumOff val="-5883"/>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Partner knows about the abuse, ignores or even participates in it.</a:t>
              </a:r>
            </a:p>
          </p:txBody>
        </p:sp>
        <p:sp>
          <p:nvSpPr>
            <p:cNvPr id="54" name="Freeform: Shape 53" hidden="1">
              <a:extLst>
                <a:ext uri="{FF2B5EF4-FFF2-40B4-BE49-F238E27FC236}">
                  <a16:creationId xmlns:a16="http://schemas.microsoft.com/office/drawing/2014/main" id="{060300BB-43C2-D615-CF11-C9855AD6613F}"/>
                </a:ext>
              </a:extLst>
            </p:cNvPr>
            <p:cNvSpPr/>
            <p:nvPr/>
          </p:nvSpPr>
          <p:spPr>
            <a:xfrm>
              <a:off x="5875153" y="3349717"/>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4224089"/>
                <a:satOff val="-10887"/>
                <a:lumOff val="-7353"/>
                <a:alphaOff val="0"/>
              </a:schemeClr>
            </a:fillRef>
            <a:effectRef idx="2">
              <a:schemeClr val="accent5">
                <a:hueOff val="-4224089"/>
                <a:satOff val="-10887"/>
                <a:lumOff val="-7353"/>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Delays seeking medical attention </a:t>
              </a:r>
            </a:p>
          </p:txBody>
        </p:sp>
        <p:sp>
          <p:nvSpPr>
            <p:cNvPr id="55" name="Freeform: Shape 54" hidden="1">
              <a:extLst>
                <a:ext uri="{FF2B5EF4-FFF2-40B4-BE49-F238E27FC236}">
                  <a16:creationId xmlns:a16="http://schemas.microsoft.com/office/drawing/2014/main" id="{58DA5A8A-E3A6-E4B8-85CE-D718606140E0}"/>
                </a:ext>
              </a:extLst>
            </p:cNvPr>
            <p:cNvSpPr/>
            <p:nvPr/>
          </p:nvSpPr>
          <p:spPr>
            <a:xfrm>
              <a:off x="1096922" y="4870063"/>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5068907"/>
                <a:satOff val="-13064"/>
                <a:lumOff val="-8824"/>
                <a:alphaOff val="0"/>
              </a:schemeClr>
            </a:fillRef>
            <a:effectRef idx="2">
              <a:schemeClr val="accent5">
                <a:hueOff val="-5068907"/>
                <a:satOff val="-13064"/>
                <a:lumOff val="-8824"/>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Inconsistent explanations for child’s injuries</a:t>
              </a:r>
            </a:p>
          </p:txBody>
        </p:sp>
        <p:sp>
          <p:nvSpPr>
            <p:cNvPr id="56" name="Freeform: Shape 55" hidden="1">
              <a:extLst>
                <a:ext uri="{FF2B5EF4-FFF2-40B4-BE49-F238E27FC236}">
                  <a16:creationId xmlns:a16="http://schemas.microsoft.com/office/drawing/2014/main" id="{CBB2617B-5DBC-B592-983E-FC4DC3EBF74A}"/>
                </a:ext>
              </a:extLst>
            </p:cNvPr>
            <p:cNvSpPr/>
            <p:nvPr/>
          </p:nvSpPr>
          <p:spPr>
            <a:xfrm>
              <a:off x="3486038" y="4870063"/>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5913725"/>
                <a:satOff val="-15242"/>
                <a:lumOff val="-10294"/>
                <a:alphaOff val="0"/>
              </a:schemeClr>
            </a:fillRef>
            <a:effectRef idx="2">
              <a:schemeClr val="accent5">
                <a:hueOff val="-5913725"/>
                <a:satOff val="-15242"/>
                <a:lumOff val="-10294"/>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Unrealistic expectations of child</a:t>
              </a:r>
            </a:p>
          </p:txBody>
        </p:sp>
        <p:sp>
          <p:nvSpPr>
            <p:cNvPr id="57" name="Freeform: Shape 56" hidden="1">
              <a:extLst>
                <a:ext uri="{FF2B5EF4-FFF2-40B4-BE49-F238E27FC236}">
                  <a16:creationId xmlns:a16="http://schemas.microsoft.com/office/drawing/2014/main" id="{CA741A76-0DD7-2868-89BB-CF465D9F97DA}"/>
                </a:ext>
              </a:extLst>
            </p:cNvPr>
            <p:cNvSpPr/>
            <p:nvPr/>
          </p:nvSpPr>
          <p:spPr>
            <a:xfrm>
              <a:off x="5875153" y="4870063"/>
              <a:ext cx="2171923" cy="1303153"/>
            </a:xfrm>
            <a:custGeom>
              <a:avLst/>
              <a:gdLst>
                <a:gd name="connsiteX0" fmla="*/ 0 w 2171923"/>
                <a:gd name="connsiteY0" fmla="*/ 0 h 1303153"/>
                <a:gd name="connsiteX1" fmla="*/ 2171923 w 2171923"/>
                <a:gd name="connsiteY1" fmla="*/ 0 h 1303153"/>
                <a:gd name="connsiteX2" fmla="*/ 2171923 w 2171923"/>
                <a:gd name="connsiteY2" fmla="*/ 1303153 h 1303153"/>
                <a:gd name="connsiteX3" fmla="*/ 0 w 2171923"/>
                <a:gd name="connsiteY3" fmla="*/ 1303153 h 1303153"/>
                <a:gd name="connsiteX4" fmla="*/ 0 w 2171923"/>
                <a:gd name="connsiteY4" fmla="*/ 0 h 1303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923" h="1303153">
                  <a:moveTo>
                    <a:pt x="0" y="0"/>
                  </a:moveTo>
                  <a:lnTo>
                    <a:pt x="2171923" y="0"/>
                  </a:lnTo>
                  <a:lnTo>
                    <a:pt x="2171923" y="1303153"/>
                  </a:lnTo>
                  <a:lnTo>
                    <a:pt x="0" y="1303153"/>
                  </a:lnTo>
                  <a:lnTo>
                    <a:pt x="0" y="0"/>
                  </a:lnTo>
                  <a:close/>
                </a:path>
              </a:pathLst>
            </a:custGeom>
          </p:spPr>
          <p:style>
            <a:lnRef idx="0">
              <a:schemeClr val="lt1">
                <a:hueOff val="0"/>
                <a:satOff val="0"/>
                <a:lumOff val="0"/>
                <a:alphaOff val="0"/>
              </a:schemeClr>
            </a:lnRef>
            <a:fillRef idx="3">
              <a:schemeClr val="accent5">
                <a:hueOff val="-6758543"/>
                <a:satOff val="-17419"/>
                <a:lumOff val="-11765"/>
                <a:alphaOff val="0"/>
              </a:schemeClr>
            </a:fillRef>
            <a:effectRef idx="2">
              <a:schemeClr val="accent5">
                <a:hueOff val="-6758543"/>
                <a:satOff val="-17419"/>
                <a:lumOff val="-11765"/>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Irrational/bizarre actions</a:t>
              </a:r>
            </a:p>
          </p:txBody>
        </p:sp>
      </p:grpSp>
    </p:spTree>
    <p:custDataLst>
      <p:tags r:id="rId1"/>
    </p:custDataLst>
    <p:extLst>
      <p:ext uri="{BB962C8B-B14F-4D97-AF65-F5344CB8AC3E}">
        <p14:creationId xmlns:p14="http://schemas.microsoft.com/office/powerpoint/2010/main" val="1779364145"/>
      </p:ext>
    </p:extLst>
  </p:cSld>
  <p:clrMapOvr>
    <a:masterClrMapping/>
  </p:clrMapOvr>
  <mc:AlternateContent xmlns:mc="http://schemas.openxmlformats.org/markup-compatibility/2006" xmlns:p14="http://schemas.microsoft.com/office/powerpoint/2010/main">
    <mc:Choice Requires="p14">
      <p:transition spd="med" p14:dur="514" advClick="0">
        <p:fade/>
      </p:transition>
    </mc:Choice>
    <mc:Fallback xmlns="">
      <p:transition spd="med" advClick="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36188C-DF1D-C7A6-42F1-C7AF4D749F91}"/>
            </a:ext>
          </a:extLst>
        </p:cNvPr>
        <p:cNvGrpSpPr/>
        <p:nvPr/>
      </p:nvGrpSpPr>
      <p:grpSpPr>
        <a:xfrm>
          <a:off x="0" y="0"/>
          <a:ext cx="0" cy="0"/>
          <a:chOff x="0" y="0"/>
          <a:chExt cx="0" cy="0"/>
        </a:xfrm>
      </p:grpSpPr>
      <p:sp useBgFill="1">
        <p:nvSpPr>
          <p:cNvPr id="53276" name="Rectangle 53275">
            <a:extLst>
              <a:ext uri="{FF2B5EF4-FFF2-40B4-BE49-F238E27FC236}">
                <a16:creationId xmlns:a16="http://schemas.microsoft.com/office/drawing/2014/main" id="{D4A735C1-9EC3-8F1B-9308-A72844F56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Title 1">
            <a:extLst>
              <a:ext uri="{FF2B5EF4-FFF2-40B4-BE49-F238E27FC236}">
                <a16:creationId xmlns:a16="http://schemas.microsoft.com/office/drawing/2014/main" id="{0AA92061-B0B7-66AF-F224-B0A84824E603}"/>
              </a:ext>
            </a:extLst>
          </p:cNvPr>
          <p:cNvSpPr>
            <a:spLocks noGrp="1" noChangeArrowheads="1"/>
          </p:cNvSpPr>
          <p:nvPr>
            <p:ph type="title"/>
          </p:nvPr>
        </p:nvSpPr>
        <p:spPr>
          <a:xfrm>
            <a:off x="480060" y="329184"/>
            <a:ext cx="5170932" cy="1783080"/>
          </a:xfrm>
        </p:spPr>
        <p:txBody>
          <a:bodyPr anchor="b">
            <a:normAutofit/>
          </a:bodyPr>
          <a:lstStyle/>
          <a:p>
            <a:pPr eaLnBrk="1" hangingPunct="1"/>
            <a:r>
              <a:rPr lang="en-US" altLang="en-US" sz="4000" b="1" dirty="0">
                <a:latin typeface="+mn-lt"/>
                <a:cs typeface="Arial" panose="020B0604020202020204" pitchFamily="34" charset="0"/>
              </a:rPr>
              <a:t>Characteristics of the Abused Child</a:t>
            </a:r>
          </a:p>
        </p:txBody>
      </p:sp>
      <p:sp>
        <p:nvSpPr>
          <p:cNvPr id="53278" name="sketch line">
            <a:extLst>
              <a:ext uri="{FF2B5EF4-FFF2-40B4-BE49-F238E27FC236}">
                <a16:creationId xmlns:a16="http://schemas.microsoft.com/office/drawing/2014/main" id="{AE870663-3752-A5AD-25C4-030222238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1" name="Content Placeholder 2">
            <a:extLst>
              <a:ext uri="{FF2B5EF4-FFF2-40B4-BE49-F238E27FC236}">
                <a16:creationId xmlns:a16="http://schemas.microsoft.com/office/drawing/2014/main" id="{E730DB49-AA83-C74D-2D41-E6CCFBC8DF79}"/>
              </a:ext>
            </a:extLst>
          </p:cNvPr>
          <p:cNvSpPr>
            <a:spLocks noGrp="1"/>
          </p:cNvSpPr>
          <p:nvPr>
            <p:ph idx="1"/>
          </p:nvPr>
        </p:nvSpPr>
        <p:spPr>
          <a:xfrm>
            <a:off x="480060" y="2706624"/>
            <a:ext cx="5170932" cy="4023360"/>
          </a:xfrm>
        </p:spPr>
        <p:txBody>
          <a:bodyPr rtlCol="0">
            <a:normAutofit/>
          </a:bodyPr>
          <a:lstStyle/>
          <a:p>
            <a:pPr marL="228594" lvl="4" eaLnBrk="1" fontAlgn="auto" hangingPunct="1">
              <a:lnSpc>
                <a:spcPct val="100000"/>
              </a:lnSpc>
              <a:spcAft>
                <a:spcPts val="0"/>
              </a:spcAft>
              <a:defRPr/>
            </a:pPr>
            <a:r>
              <a:rPr lang="en-US" altLang="en-US" sz="2000" dirty="0">
                <a:cs typeface="Arial" panose="020B0604020202020204" pitchFamily="34" charset="0"/>
              </a:rPr>
              <a:t>Children under three are most at risk, non-verbal and non-ambulatory</a:t>
            </a:r>
          </a:p>
          <a:p>
            <a:pPr marL="228594" lvl="4" eaLnBrk="1" fontAlgn="auto" hangingPunct="1">
              <a:lnSpc>
                <a:spcPct val="100000"/>
              </a:lnSpc>
              <a:spcAft>
                <a:spcPts val="0"/>
              </a:spcAft>
              <a:defRPr/>
            </a:pPr>
            <a:r>
              <a:rPr lang="en-US" altLang="en-US" sz="2000" dirty="0">
                <a:cs typeface="Arial" panose="020B0604020202020204" pitchFamily="34" charset="0"/>
              </a:rPr>
              <a:t>Handicapped children at higher risk</a:t>
            </a:r>
          </a:p>
          <a:p>
            <a:pPr marL="228594" lvl="4" eaLnBrk="1" fontAlgn="auto" hangingPunct="1">
              <a:lnSpc>
                <a:spcPct val="100000"/>
              </a:lnSpc>
              <a:spcAft>
                <a:spcPts val="0"/>
              </a:spcAft>
              <a:defRPr/>
            </a:pPr>
            <a:r>
              <a:rPr lang="en-US" altLang="en-US" sz="2000" dirty="0">
                <a:cs typeface="Arial" panose="020B0604020202020204" pitchFamily="34" charset="0"/>
              </a:rPr>
              <a:t>Adopted children, reunited or blended families (yours, mine, and ours)</a:t>
            </a:r>
          </a:p>
          <a:p>
            <a:pPr marL="228594" lvl="4" eaLnBrk="1" fontAlgn="auto" hangingPunct="1">
              <a:lnSpc>
                <a:spcPct val="100000"/>
              </a:lnSpc>
              <a:spcAft>
                <a:spcPts val="0"/>
              </a:spcAft>
              <a:defRPr/>
            </a:pPr>
            <a:r>
              <a:rPr lang="en-US" altLang="en-US" sz="2000" dirty="0">
                <a:cs typeface="Arial" panose="020B0604020202020204" pitchFamily="34" charset="0"/>
              </a:rPr>
              <a:t>Sickly, unattractive, unwanted child</a:t>
            </a:r>
          </a:p>
          <a:p>
            <a:pPr marL="228594" lvl="4" eaLnBrk="1" fontAlgn="auto" hangingPunct="1">
              <a:lnSpc>
                <a:spcPct val="100000"/>
              </a:lnSpc>
              <a:spcAft>
                <a:spcPts val="0"/>
              </a:spcAft>
              <a:defRPr/>
            </a:pPr>
            <a:r>
              <a:rPr lang="en-US" altLang="en-US" sz="2000" dirty="0">
                <a:cs typeface="Arial" panose="020B0604020202020204" pitchFamily="34" charset="0"/>
              </a:rPr>
              <a:t>Does not have many friends</a:t>
            </a:r>
          </a:p>
          <a:p>
            <a:pPr marL="228594" lvl="4" eaLnBrk="1" fontAlgn="auto" hangingPunct="1">
              <a:lnSpc>
                <a:spcPct val="100000"/>
              </a:lnSpc>
              <a:spcAft>
                <a:spcPts val="0"/>
              </a:spcAft>
              <a:defRPr/>
            </a:pPr>
            <a:r>
              <a:rPr lang="en-US" altLang="en-US" sz="2000" dirty="0">
                <a:cs typeface="Arial" panose="020B0604020202020204" pitchFamily="34" charset="0"/>
              </a:rPr>
              <a:t>Children living in unstable family situations</a:t>
            </a:r>
          </a:p>
          <a:p>
            <a:pPr marL="228594" lvl="4" eaLnBrk="1" fontAlgn="auto" hangingPunct="1">
              <a:lnSpc>
                <a:spcPct val="100000"/>
              </a:lnSpc>
              <a:spcAft>
                <a:spcPts val="0"/>
              </a:spcAft>
              <a:defRPr/>
            </a:pPr>
            <a:r>
              <a:rPr lang="en-US" altLang="en-US" sz="2000" dirty="0">
                <a:cs typeface="Arial" panose="020B0604020202020204" pitchFamily="34" charset="0"/>
              </a:rPr>
              <a:t>Children living in single-parent homes</a:t>
            </a:r>
          </a:p>
          <a:p>
            <a:pPr marL="228594" lvl="4" eaLnBrk="1" fontAlgn="auto" hangingPunct="1">
              <a:lnSpc>
                <a:spcPct val="100000"/>
              </a:lnSpc>
              <a:spcAft>
                <a:spcPts val="0"/>
              </a:spcAft>
              <a:defRPr/>
            </a:pPr>
            <a:r>
              <a:rPr lang="en-US" altLang="en-US" sz="2000" dirty="0">
                <a:cs typeface="Arial" panose="020B0604020202020204" pitchFamily="34" charset="0"/>
              </a:rPr>
              <a:t>Children living in homes with step-parents</a:t>
            </a:r>
          </a:p>
          <a:p>
            <a:pPr marL="228594" lvl="4" eaLnBrk="1" fontAlgn="auto" hangingPunct="1">
              <a:spcAft>
                <a:spcPts val="0"/>
              </a:spcAft>
              <a:defRPr/>
            </a:pPr>
            <a:endParaRPr lang="en-US" altLang="en-US" sz="1600" dirty="0"/>
          </a:p>
          <a:p>
            <a:pPr eaLnBrk="1" fontAlgn="auto" hangingPunct="1">
              <a:spcAft>
                <a:spcPts val="0"/>
              </a:spcAft>
              <a:defRPr/>
            </a:pPr>
            <a:endParaRPr lang="en-US" altLang="en-US" sz="1600" dirty="0"/>
          </a:p>
        </p:txBody>
      </p:sp>
      <p:pic>
        <p:nvPicPr>
          <p:cNvPr id="3" name="Picture 2" descr="Smiling child in wheelchair">
            <a:extLst>
              <a:ext uri="{FF2B5EF4-FFF2-40B4-BE49-F238E27FC236}">
                <a16:creationId xmlns:a16="http://schemas.microsoft.com/office/drawing/2014/main" id="{B937410D-7DC4-B7DC-747D-AE12FBDFE6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2746" y="329183"/>
            <a:ext cx="2280929" cy="3429969"/>
          </a:xfrm>
          <a:prstGeom prst="rect">
            <a:avLst/>
          </a:prstGeom>
        </p:spPr>
      </p:pic>
      <p:pic>
        <p:nvPicPr>
          <p:cNvPr id="5" name="Picture 4" descr="Father reading to disabled child">
            <a:extLst>
              <a:ext uri="{FF2B5EF4-FFF2-40B4-BE49-F238E27FC236}">
                <a16:creationId xmlns:a16="http://schemas.microsoft.com/office/drawing/2014/main" id="{844A43C4-123B-CEC3-4284-9B7B16A05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7880" y="4167098"/>
            <a:ext cx="2996946" cy="2000461"/>
          </a:xfrm>
          <a:prstGeom prst="rect">
            <a:avLst/>
          </a:prstGeom>
        </p:spPr>
      </p:pic>
    </p:spTree>
    <p:custDataLst>
      <p:tags r:id="rId1"/>
    </p:custDataLst>
    <p:extLst>
      <p:ext uri="{BB962C8B-B14F-4D97-AF65-F5344CB8AC3E}">
        <p14:creationId xmlns:p14="http://schemas.microsoft.com/office/powerpoint/2010/main" val="3765229871"/>
      </p:ext>
    </p:extLst>
  </p:cSld>
  <p:clrMapOvr>
    <a:masterClrMapping/>
  </p:clrMapOvr>
  <mc:AlternateContent xmlns:mc="http://schemas.openxmlformats.org/markup-compatibility/2006" xmlns:p14="http://schemas.microsoft.com/office/powerpoint/2010/main">
    <mc:Choice Requires="p14">
      <p:transition spd="slow" p14:dur="758" advClick="0">
        <p:fade/>
      </p:transition>
    </mc:Choice>
    <mc:Fallback xmlns="">
      <p:transition spd="slow" advClick="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280" name="Rectangle 5427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82" name="Freeform: Shape 5428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4" name="Title 1">
            <a:extLst>
              <a:ext uri="{FF2B5EF4-FFF2-40B4-BE49-F238E27FC236}">
                <a16:creationId xmlns:a16="http://schemas.microsoft.com/office/drawing/2014/main" id="{FA6D5056-0DF4-416E-D2DA-F324BAD27291}"/>
              </a:ext>
            </a:extLst>
          </p:cNvPr>
          <p:cNvSpPr>
            <a:spLocks noGrp="1" noChangeArrowheads="1"/>
          </p:cNvSpPr>
          <p:nvPr>
            <p:ph type="title"/>
          </p:nvPr>
        </p:nvSpPr>
        <p:spPr>
          <a:xfrm>
            <a:off x="304800" y="1153573"/>
            <a:ext cx="2400300" cy="4461163"/>
          </a:xfrm>
        </p:spPr>
        <p:txBody>
          <a:bodyPr>
            <a:normAutofit/>
          </a:bodyPr>
          <a:lstStyle/>
          <a:p>
            <a:pPr eaLnBrk="1" hangingPunct="1"/>
            <a:r>
              <a:rPr lang="en-US" altLang="en-US" sz="4000" b="1" dirty="0">
                <a:solidFill>
                  <a:srgbClr val="FFFFFF"/>
                </a:solidFill>
                <a:latin typeface="+mn-lt"/>
                <a:cs typeface="Arial" panose="020B0604020202020204" pitchFamily="34" charset="0"/>
              </a:rPr>
              <a:t>Why Does Abuse Happen?</a:t>
            </a:r>
            <a:br>
              <a:rPr lang="en-US" altLang="en-US" b="1" dirty="0">
                <a:solidFill>
                  <a:srgbClr val="FFFFFF"/>
                </a:solidFill>
              </a:rPr>
            </a:br>
            <a:endParaRPr lang="en-US" altLang="en-US" b="1" dirty="0">
              <a:solidFill>
                <a:srgbClr val="FFFFFF"/>
              </a:solidFill>
            </a:endParaRPr>
          </a:p>
        </p:txBody>
      </p:sp>
      <p:sp>
        <p:nvSpPr>
          <p:cNvPr id="54284" name="Arc 5428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298" name="Content Placeholder 2">
            <a:extLst>
              <a:ext uri="{FF2B5EF4-FFF2-40B4-BE49-F238E27FC236}">
                <a16:creationId xmlns:a16="http://schemas.microsoft.com/office/drawing/2014/main" id="{348684EC-41FB-0CBF-C87F-B38424A9BDE1}"/>
              </a:ext>
            </a:extLst>
          </p:cNvPr>
          <p:cNvSpPr>
            <a:spLocks noGrp="1" noChangeArrowheads="1"/>
          </p:cNvSpPr>
          <p:nvPr>
            <p:ph idx="1"/>
          </p:nvPr>
        </p:nvSpPr>
        <p:spPr>
          <a:xfrm>
            <a:off x="3276600" y="528636"/>
            <a:ext cx="5179868" cy="6176964"/>
          </a:xfrm>
        </p:spPr>
        <p:txBody>
          <a:bodyPr anchor="ctr">
            <a:normAutofit/>
          </a:bodyPr>
          <a:lstStyle/>
          <a:p>
            <a:pPr eaLnBrk="1" hangingPunct="1"/>
            <a:r>
              <a:rPr lang="en-US" altLang="en-US" sz="2000" dirty="0">
                <a:cs typeface="Arial" panose="020B0604020202020204" pitchFamily="34" charset="0"/>
              </a:rPr>
              <a:t>Abuse can occur in any family situation and for various reasons</a:t>
            </a:r>
          </a:p>
          <a:p>
            <a:pPr eaLnBrk="1" hangingPunct="1"/>
            <a:r>
              <a:rPr lang="en-US" altLang="en-US" sz="2000" dirty="0">
                <a:cs typeface="Arial" panose="020B0604020202020204" pitchFamily="34" charset="0"/>
              </a:rPr>
              <a:t>Abuse is </a:t>
            </a:r>
            <a:r>
              <a:rPr lang="en-US" altLang="en-US" sz="2000" b="1" dirty="0">
                <a:cs typeface="Arial" panose="020B0604020202020204" pitchFamily="34" charset="0"/>
              </a:rPr>
              <a:t>not</a:t>
            </a:r>
            <a:r>
              <a:rPr lang="en-US" altLang="en-US" sz="2000" dirty="0">
                <a:cs typeface="Arial" panose="020B0604020202020204" pitchFamily="34" charset="0"/>
              </a:rPr>
              <a:t> limited to family income</a:t>
            </a:r>
          </a:p>
          <a:p>
            <a:pPr eaLnBrk="1" hangingPunct="1"/>
            <a:r>
              <a:rPr lang="en-US" altLang="en-US" sz="2000" dirty="0">
                <a:cs typeface="Arial" panose="020B0604020202020204" pitchFamily="34" charset="0"/>
              </a:rPr>
              <a:t>Many times, there is a </a:t>
            </a:r>
            <a:r>
              <a:rPr lang="en-US" altLang="en-US" sz="2000" b="1" dirty="0">
                <a:cs typeface="Arial" panose="020B0604020202020204" pitchFamily="34" charset="0"/>
              </a:rPr>
              <a:t>crisis</a:t>
            </a:r>
            <a:r>
              <a:rPr lang="en-US" altLang="en-US" sz="2000" dirty="0">
                <a:cs typeface="Arial" panose="020B0604020202020204" pitchFamily="34" charset="0"/>
              </a:rPr>
              <a:t> involved:</a:t>
            </a:r>
          </a:p>
          <a:p>
            <a:pPr lvl="1" eaLnBrk="1" hangingPunct="1"/>
            <a:r>
              <a:rPr lang="en-US" altLang="en-US" sz="2000" dirty="0">
                <a:cs typeface="Arial" panose="020B0604020202020204" pitchFamily="34" charset="0"/>
              </a:rPr>
              <a:t>Loss of a job and financial stressors</a:t>
            </a:r>
          </a:p>
          <a:p>
            <a:pPr lvl="1" eaLnBrk="1" hangingPunct="1"/>
            <a:r>
              <a:rPr lang="en-US" altLang="en-US" sz="2000" dirty="0">
                <a:cs typeface="Arial" panose="020B0604020202020204" pitchFamily="34" charset="0"/>
              </a:rPr>
              <a:t>Drug and or alcohol abuse</a:t>
            </a:r>
          </a:p>
          <a:p>
            <a:pPr lvl="1" eaLnBrk="1" hangingPunct="1"/>
            <a:r>
              <a:rPr lang="en-US" altLang="en-US" sz="2000" dirty="0">
                <a:cs typeface="Arial" panose="020B0604020202020204" pitchFamily="34" charset="0"/>
              </a:rPr>
              <a:t>Mental health issues</a:t>
            </a:r>
          </a:p>
          <a:p>
            <a:pPr lvl="1" eaLnBrk="1" hangingPunct="1"/>
            <a:r>
              <a:rPr lang="en-US" altLang="en-US" sz="2000" dirty="0">
                <a:cs typeface="Arial" panose="020B0604020202020204" pitchFamily="34" charset="0"/>
              </a:rPr>
              <a:t>Abuser was abused as a child</a:t>
            </a:r>
          </a:p>
          <a:p>
            <a:pPr lvl="1" eaLnBrk="1" hangingPunct="1"/>
            <a:r>
              <a:rPr lang="en-US" altLang="en-US" sz="2000" dirty="0">
                <a:cs typeface="Arial" panose="020B0604020202020204" pitchFamily="34" charset="0"/>
              </a:rPr>
              <a:t>Lack of parenting skills</a:t>
            </a:r>
          </a:p>
          <a:p>
            <a:pPr lvl="1" eaLnBrk="1" hangingPunct="1"/>
            <a:r>
              <a:rPr lang="en-US" altLang="en-US" sz="2000" dirty="0">
                <a:cs typeface="Arial" panose="020B0604020202020204" pitchFamily="34" charset="0"/>
              </a:rPr>
              <a:t>Lack of understanding about basic childhood development</a:t>
            </a:r>
          </a:p>
          <a:p>
            <a:pPr lvl="1" eaLnBrk="1" hangingPunct="1"/>
            <a:r>
              <a:rPr lang="en-US" altLang="en-US" sz="2000" dirty="0">
                <a:cs typeface="Arial" panose="020B0604020202020204" pitchFamily="34" charset="0"/>
              </a:rPr>
              <a:t>Caring for a child with intellectual or physical disabilities</a:t>
            </a:r>
          </a:p>
          <a:p>
            <a:pPr lvl="1" eaLnBrk="1" hangingPunct="1"/>
            <a:r>
              <a:rPr lang="en-US" altLang="en-US" sz="2000" dirty="0">
                <a:cs typeface="Arial" panose="020B0604020202020204" pitchFamily="34" charset="0"/>
              </a:rPr>
              <a:t>Family stress or crisis caused by domestic violence, relationship turmoil, separation, or divorce </a:t>
            </a:r>
          </a:p>
          <a:p>
            <a:pPr lvl="1" eaLnBrk="1" hangingPunct="1"/>
            <a:endParaRPr lang="en-US" altLang="en-US" dirty="0"/>
          </a:p>
          <a:p>
            <a:pPr lvl="1" eaLnBrk="1" hangingPunct="1"/>
            <a:endParaRPr lang="en-US" altLang="en-US" dirty="0"/>
          </a:p>
          <a:p>
            <a:pPr lvl="1" eaLnBrk="1" hangingPunct="1"/>
            <a:endParaRPr lang="en-US"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336" advClick="0">
        <p:fade/>
      </p:transition>
    </mc:Choice>
    <mc:Fallback xmlns="">
      <p:transition advClick="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700D68-D7D0-3975-0267-6313B15E6522}"/>
            </a:ext>
          </a:extLst>
        </p:cNvPr>
        <p:cNvGrpSpPr/>
        <p:nvPr/>
      </p:nvGrpSpPr>
      <p:grpSpPr>
        <a:xfrm>
          <a:off x="0" y="0"/>
          <a:ext cx="0" cy="0"/>
          <a:chOff x="0" y="0"/>
          <a:chExt cx="0" cy="0"/>
        </a:xfrm>
      </p:grpSpPr>
      <p:sp useBgFill="1">
        <p:nvSpPr>
          <p:cNvPr id="70704" name="Rectangle 70703">
            <a:extLst>
              <a:ext uri="{FF2B5EF4-FFF2-40B4-BE49-F238E27FC236}">
                <a16:creationId xmlns:a16="http://schemas.microsoft.com/office/drawing/2014/main" id="{A98B8F99-5B44-E132-7B8F-E80E5624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58" name="Title 1">
            <a:extLst>
              <a:ext uri="{FF2B5EF4-FFF2-40B4-BE49-F238E27FC236}">
                <a16:creationId xmlns:a16="http://schemas.microsoft.com/office/drawing/2014/main" id="{900C35CA-156F-E6AF-BCF3-7D2B3C996086}"/>
              </a:ext>
            </a:extLst>
          </p:cNvPr>
          <p:cNvSpPr>
            <a:spLocks noGrp="1" noChangeArrowheads="1"/>
          </p:cNvSpPr>
          <p:nvPr>
            <p:ph type="title"/>
          </p:nvPr>
        </p:nvSpPr>
        <p:spPr>
          <a:xfrm>
            <a:off x="95250" y="439800"/>
            <a:ext cx="3257550" cy="1084200"/>
          </a:xfrm>
        </p:spPr>
        <p:txBody>
          <a:bodyPr>
            <a:normAutofit fontScale="90000"/>
          </a:bodyPr>
          <a:lstStyle/>
          <a:p>
            <a:pPr marL="169863" indent="4763" eaLnBrk="1" hangingPunct="1">
              <a:defRPr/>
            </a:pPr>
            <a:r>
              <a:rPr lang="en-US" altLang="en-US" sz="4400" b="1" dirty="0">
                <a:solidFill>
                  <a:prstClr val="black"/>
                </a:solidFill>
                <a:latin typeface="+mn-lt"/>
                <a:cs typeface="Arial" panose="020B0604020202020204" pitchFamily="34" charset="0"/>
              </a:rPr>
              <a:t>Effects of Child Abuse</a:t>
            </a:r>
            <a:br>
              <a:rPr lang="en-US" altLang="en-US" sz="3500" b="1" dirty="0">
                <a:ea typeface="+mn-ea"/>
                <a:cs typeface="+mn-cs"/>
              </a:rPr>
            </a:br>
            <a:endParaRPr lang="en-US" altLang="en-US" sz="3500" dirty="0"/>
          </a:p>
        </p:txBody>
      </p:sp>
      <p:sp>
        <p:nvSpPr>
          <p:cNvPr id="6" name="TextBox 5">
            <a:extLst>
              <a:ext uri="{FF2B5EF4-FFF2-40B4-BE49-F238E27FC236}">
                <a16:creationId xmlns:a16="http://schemas.microsoft.com/office/drawing/2014/main" id="{1E2F4A5D-3421-00F2-4C87-01DE6E31FBFE}"/>
              </a:ext>
            </a:extLst>
          </p:cNvPr>
          <p:cNvSpPr txBox="1"/>
          <p:nvPr/>
        </p:nvSpPr>
        <p:spPr>
          <a:xfrm>
            <a:off x="1295400" y="1548825"/>
            <a:ext cx="2057400" cy="584775"/>
          </a:xfrm>
          <a:prstGeom prst="rect">
            <a:avLst/>
          </a:prstGeom>
          <a:noFill/>
        </p:spPr>
        <p:txBody>
          <a:bodyPr wrap="square" rtlCol="0">
            <a:spAutoFit/>
          </a:bodyPr>
          <a:lstStyle/>
          <a:p>
            <a:r>
              <a:rPr lang="en-US" sz="3200" b="1" dirty="0"/>
              <a:t>As a Child</a:t>
            </a:r>
          </a:p>
        </p:txBody>
      </p:sp>
      <p:sp>
        <p:nvSpPr>
          <p:cNvPr id="7" name="TextBox 6">
            <a:extLst>
              <a:ext uri="{FF2B5EF4-FFF2-40B4-BE49-F238E27FC236}">
                <a16:creationId xmlns:a16="http://schemas.microsoft.com/office/drawing/2014/main" id="{E7451050-5FC9-0428-17B5-9D3E24D57BD0}"/>
              </a:ext>
            </a:extLst>
          </p:cNvPr>
          <p:cNvSpPr txBox="1"/>
          <p:nvPr/>
        </p:nvSpPr>
        <p:spPr>
          <a:xfrm>
            <a:off x="990600" y="4825425"/>
            <a:ext cx="2438400" cy="584775"/>
          </a:xfrm>
          <a:prstGeom prst="rect">
            <a:avLst/>
          </a:prstGeom>
          <a:noFill/>
        </p:spPr>
        <p:txBody>
          <a:bodyPr wrap="square" rtlCol="0">
            <a:spAutoFit/>
          </a:bodyPr>
          <a:lstStyle/>
          <a:p>
            <a:r>
              <a:rPr lang="en-US" sz="3200" b="1" dirty="0"/>
              <a:t>As an Adult</a:t>
            </a:r>
          </a:p>
        </p:txBody>
      </p:sp>
      <p:grpSp>
        <p:nvGrpSpPr>
          <p:cNvPr id="54" name="Group 53">
            <a:extLst>
              <a:ext uri="{FF2B5EF4-FFF2-40B4-BE49-F238E27FC236}">
                <a16:creationId xmlns:a16="http://schemas.microsoft.com/office/drawing/2014/main" id="{EBE954B5-0AFB-04F9-0F42-5317BAE16A7C}"/>
              </a:ext>
            </a:extLst>
          </p:cNvPr>
          <p:cNvGrpSpPr/>
          <p:nvPr/>
        </p:nvGrpSpPr>
        <p:grpSpPr>
          <a:xfrm>
            <a:off x="304800" y="460992"/>
            <a:ext cx="8534400" cy="6244608"/>
            <a:chOff x="1320725" y="994011"/>
            <a:chExt cx="6489725" cy="5559188"/>
          </a:xfrm>
        </p:grpSpPr>
        <p:sp>
          <p:nvSpPr>
            <p:cNvPr id="55" name="Freeform: Shape 54">
              <a:extLst>
                <a:ext uri="{FF2B5EF4-FFF2-40B4-BE49-F238E27FC236}">
                  <a16:creationId xmlns:a16="http://schemas.microsoft.com/office/drawing/2014/main" id="{2FC3C54A-2236-2971-0692-04A867F6EDDE}"/>
                </a:ext>
              </a:extLst>
            </p:cNvPr>
            <p:cNvSpPr/>
            <p:nvPr/>
          </p:nvSpPr>
          <p:spPr>
            <a:xfrm>
              <a:off x="3499197" y="994011"/>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Self-harm and suicidal thoughts</a:t>
              </a:r>
            </a:p>
          </p:txBody>
        </p:sp>
        <p:sp>
          <p:nvSpPr>
            <p:cNvPr id="56" name="Freeform: Shape 55">
              <a:extLst>
                <a:ext uri="{FF2B5EF4-FFF2-40B4-BE49-F238E27FC236}">
                  <a16:creationId xmlns:a16="http://schemas.microsoft.com/office/drawing/2014/main" id="{1D053988-723B-3729-E5AA-A891F4384D05}"/>
                </a:ext>
              </a:extLst>
            </p:cNvPr>
            <p:cNvSpPr/>
            <p:nvPr/>
          </p:nvSpPr>
          <p:spPr>
            <a:xfrm>
              <a:off x="5723299" y="994011"/>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750949"/>
                <a:satOff val="-1935"/>
                <a:lumOff val="-1307"/>
                <a:alphaOff val="0"/>
              </a:schemeClr>
            </a:fillRef>
            <a:effectRef idx="2">
              <a:schemeClr val="accent5">
                <a:hueOff val="-750949"/>
                <a:satOff val="-1935"/>
                <a:lumOff val="-1307"/>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Learning problems </a:t>
              </a:r>
            </a:p>
          </p:txBody>
        </p:sp>
        <p:sp>
          <p:nvSpPr>
            <p:cNvPr id="57" name="Freeform: Shape 56">
              <a:extLst>
                <a:ext uri="{FF2B5EF4-FFF2-40B4-BE49-F238E27FC236}">
                  <a16:creationId xmlns:a16="http://schemas.microsoft.com/office/drawing/2014/main" id="{EAD02183-D138-942A-CE0C-8ECD7017978B}"/>
                </a:ext>
              </a:extLst>
            </p:cNvPr>
            <p:cNvSpPr/>
            <p:nvPr/>
          </p:nvSpPr>
          <p:spPr>
            <a:xfrm>
              <a:off x="1320735" y="2423624"/>
              <a:ext cx="2057675" cy="1161454"/>
            </a:xfrm>
            <a:custGeom>
              <a:avLst/>
              <a:gdLst>
                <a:gd name="connsiteX0" fmla="*/ 0 w 2057675"/>
                <a:gd name="connsiteY0" fmla="*/ 0 h 1161454"/>
                <a:gd name="connsiteX1" fmla="*/ 2057675 w 2057675"/>
                <a:gd name="connsiteY1" fmla="*/ 0 h 1161454"/>
                <a:gd name="connsiteX2" fmla="*/ 2057675 w 2057675"/>
                <a:gd name="connsiteY2" fmla="*/ 1161454 h 1161454"/>
                <a:gd name="connsiteX3" fmla="*/ 0 w 2057675"/>
                <a:gd name="connsiteY3" fmla="*/ 1161454 h 1161454"/>
                <a:gd name="connsiteX4" fmla="*/ 0 w 2057675"/>
                <a:gd name="connsiteY4" fmla="*/ 0 h 116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75" h="1161454">
                  <a:moveTo>
                    <a:pt x="0" y="0"/>
                  </a:moveTo>
                  <a:lnTo>
                    <a:pt x="2057675" y="0"/>
                  </a:lnTo>
                  <a:lnTo>
                    <a:pt x="2057675" y="1161454"/>
                  </a:lnTo>
                  <a:lnTo>
                    <a:pt x="0" y="1161454"/>
                  </a:lnTo>
                  <a:lnTo>
                    <a:pt x="0" y="0"/>
                  </a:lnTo>
                  <a:close/>
                </a:path>
              </a:pathLst>
            </a:custGeom>
          </p:spPr>
          <p:style>
            <a:lnRef idx="0">
              <a:schemeClr val="lt1">
                <a:hueOff val="0"/>
                <a:satOff val="0"/>
                <a:lumOff val="0"/>
                <a:alphaOff val="0"/>
              </a:schemeClr>
            </a:lnRef>
            <a:fillRef idx="3">
              <a:schemeClr val="accent5">
                <a:hueOff val="-1501898"/>
                <a:satOff val="-3871"/>
                <a:lumOff val="-2614"/>
                <a:alphaOff val="0"/>
              </a:schemeClr>
            </a:fillRef>
            <a:effectRef idx="2">
              <a:schemeClr val="accent5">
                <a:hueOff val="-1501898"/>
                <a:satOff val="-3871"/>
                <a:lumOff val="-2614"/>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Problems relating to peers and low self esteem</a:t>
              </a:r>
            </a:p>
          </p:txBody>
        </p:sp>
        <p:sp>
          <p:nvSpPr>
            <p:cNvPr id="58" name="Freeform: Shape 57">
              <a:extLst>
                <a:ext uri="{FF2B5EF4-FFF2-40B4-BE49-F238E27FC236}">
                  <a16:creationId xmlns:a16="http://schemas.microsoft.com/office/drawing/2014/main" id="{207543C9-35BB-B2EC-F224-079FE99B56A9}"/>
                </a:ext>
              </a:extLst>
            </p:cNvPr>
            <p:cNvSpPr/>
            <p:nvPr/>
          </p:nvSpPr>
          <p:spPr>
            <a:xfrm>
              <a:off x="3499187" y="2344641"/>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2252848"/>
                <a:satOff val="-5806"/>
                <a:lumOff val="-3922"/>
                <a:alphaOff val="0"/>
              </a:schemeClr>
            </a:fillRef>
            <a:effectRef idx="2">
              <a:schemeClr val="accent5">
                <a:hueOff val="-2252848"/>
                <a:satOff val="-5806"/>
                <a:lumOff val="-3922"/>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Teaches the child to handle conflict in a violent or inappropriate way</a:t>
              </a:r>
            </a:p>
          </p:txBody>
        </p:sp>
        <p:sp>
          <p:nvSpPr>
            <p:cNvPr id="59" name="Freeform: Shape 58">
              <a:extLst>
                <a:ext uri="{FF2B5EF4-FFF2-40B4-BE49-F238E27FC236}">
                  <a16:creationId xmlns:a16="http://schemas.microsoft.com/office/drawing/2014/main" id="{94E07621-5BFA-E7AF-89B2-9602F2747891}"/>
                </a:ext>
              </a:extLst>
            </p:cNvPr>
            <p:cNvSpPr/>
            <p:nvPr/>
          </p:nvSpPr>
          <p:spPr>
            <a:xfrm>
              <a:off x="5752755" y="2344641"/>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3003797"/>
                <a:satOff val="-7742"/>
                <a:lumOff val="-5229"/>
                <a:alphaOff val="0"/>
              </a:schemeClr>
            </a:fillRef>
            <a:effectRef idx="2">
              <a:schemeClr val="accent5">
                <a:hueOff val="-3003797"/>
                <a:satOff val="-7742"/>
                <a:lumOff val="-5229"/>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Depression, anxiety and PTSD, increased risk of psychiatric disorders</a:t>
              </a:r>
            </a:p>
          </p:txBody>
        </p:sp>
        <p:sp>
          <p:nvSpPr>
            <p:cNvPr id="60" name="Freeform: Shape 59">
              <a:extLst>
                <a:ext uri="{FF2B5EF4-FFF2-40B4-BE49-F238E27FC236}">
                  <a16:creationId xmlns:a16="http://schemas.microsoft.com/office/drawing/2014/main" id="{3BE2C9C3-DCF6-7A1C-CA93-015805AEEDE4}"/>
                </a:ext>
              </a:extLst>
            </p:cNvPr>
            <p:cNvSpPr/>
            <p:nvPr/>
          </p:nvSpPr>
          <p:spPr>
            <a:xfrm>
              <a:off x="3520875" y="3997263"/>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3754746"/>
                <a:satOff val="-9677"/>
                <a:lumOff val="-6536"/>
                <a:alphaOff val="0"/>
              </a:schemeClr>
            </a:fillRef>
            <a:effectRef idx="2">
              <a:schemeClr val="accent5">
                <a:hueOff val="-3754746"/>
                <a:satOff val="-9677"/>
                <a:lumOff val="-6536"/>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Becomes cyclical – children who have been abused are at greater risk of becoming abusers as adults</a:t>
              </a:r>
            </a:p>
          </p:txBody>
        </p:sp>
        <p:sp>
          <p:nvSpPr>
            <p:cNvPr id="61" name="Freeform: Shape 60">
              <a:extLst>
                <a:ext uri="{FF2B5EF4-FFF2-40B4-BE49-F238E27FC236}">
                  <a16:creationId xmlns:a16="http://schemas.microsoft.com/office/drawing/2014/main" id="{A4A74328-C0B5-EAD5-2784-E511791ED444}"/>
                </a:ext>
              </a:extLst>
            </p:cNvPr>
            <p:cNvSpPr/>
            <p:nvPr/>
          </p:nvSpPr>
          <p:spPr>
            <a:xfrm>
              <a:off x="5752755" y="3997259"/>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4505695"/>
                <a:satOff val="-11613"/>
                <a:lumOff val="-7843"/>
                <a:alphaOff val="0"/>
              </a:schemeClr>
            </a:fillRef>
            <a:effectRef idx="2">
              <a:schemeClr val="accent5">
                <a:hueOff val="-4505695"/>
                <a:satOff val="-11613"/>
                <a:lumOff val="-7843"/>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Substance abuse</a:t>
              </a:r>
            </a:p>
          </p:txBody>
        </p:sp>
        <p:sp>
          <p:nvSpPr>
            <p:cNvPr id="62" name="Freeform: Shape 61">
              <a:extLst>
                <a:ext uri="{FF2B5EF4-FFF2-40B4-BE49-F238E27FC236}">
                  <a16:creationId xmlns:a16="http://schemas.microsoft.com/office/drawing/2014/main" id="{088BF663-9A19-1960-0A28-D0A4DEBA1758}"/>
                </a:ext>
              </a:extLst>
            </p:cNvPr>
            <p:cNvSpPr/>
            <p:nvPr/>
          </p:nvSpPr>
          <p:spPr>
            <a:xfrm>
              <a:off x="1320725" y="5318582"/>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5256644"/>
                <a:satOff val="-13548"/>
                <a:lumOff val="-9151"/>
                <a:alphaOff val="0"/>
              </a:schemeClr>
            </a:fillRef>
            <a:effectRef idx="2">
              <a:schemeClr val="accent5">
                <a:hueOff val="-5256644"/>
                <a:satOff val="-13548"/>
                <a:lumOff val="-9151"/>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Inability to have positive relationships with others, predisposes a person to be angry, hostile and verbally or physically aggressive</a:t>
              </a:r>
            </a:p>
          </p:txBody>
        </p:sp>
        <p:sp>
          <p:nvSpPr>
            <p:cNvPr id="63" name="Freeform: Shape 62">
              <a:extLst>
                <a:ext uri="{FF2B5EF4-FFF2-40B4-BE49-F238E27FC236}">
                  <a16:creationId xmlns:a16="http://schemas.microsoft.com/office/drawing/2014/main" id="{D9880F25-D005-0FD9-7608-91A694586F04}"/>
                </a:ext>
              </a:extLst>
            </p:cNvPr>
            <p:cNvSpPr/>
            <p:nvPr/>
          </p:nvSpPr>
          <p:spPr>
            <a:xfrm>
              <a:off x="5752755" y="5316694"/>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a:gradFill rotWithShape="0">
              <a:gsLst>
                <a:gs pos="39000">
                  <a:srgbClr val="FF6600"/>
                </a:gs>
                <a:gs pos="100000">
                  <a:schemeClr val="accent5">
                    <a:hueOff val="-6007594"/>
                    <a:satOff val="-15484"/>
                    <a:lumOff val="-10458"/>
                    <a:alphaOff val="0"/>
                    <a:satMod val="110000"/>
                    <a:lumMod val="100000"/>
                    <a:shade val="100000"/>
                  </a:schemeClr>
                </a:gs>
                <a:gs pos="100000">
                  <a:schemeClr val="accent5">
                    <a:hueOff val="-6007594"/>
                    <a:satOff val="-15484"/>
                    <a:lumOff val="-10458"/>
                    <a:alphaOff val="0"/>
                    <a:lumMod val="99000"/>
                    <a:satMod val="120000"/>
                    <a:shade val="78000"/>
                  </a:schemeClr>
                </a:gs>
              </a:gsLst>
            </a:gradFill>
          </p:spPr>
          <p:style>
            <a:lnRef idx="0">
              <a:schemeClr val="lt1">
                <a:hueOff val="0"/>
                <a:satOff val="0"/>
                <a:lumOff val="0"/>
                <a:alphaOff val="0"/>
              </a:schemeClr>
            </a:lnRef>
            <a:fillRef idx="3">
              <a:scrgbClr r="0" g="0" b="0"/>
            </a:fillRef>
            <a:effectRef idx="2">
              <a:schemeClr val="accent5">
                <a:hueOff val="-6007594"/>
                <a:satOff val="-15484"/>
                <a:lumOff val="-10458"/>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Greater chance of becoming incarcerated</a:t>
              </a:r>
            </a:p>
          </p:txBody>
        </p:sp>
        <p:sp>
          <p:nvSpPr>
            <p:cNvPr id="70656" name="Freeform: Shape 70655">
              <a:extLst>
                <a:ext uri="{FF2B5EF4-FFF2-40B4-BE49-F238E27FC236}">
                  <a16:creationId xmlns:a16="http://schemas.microsoft.com/office/drawing/2014/main" id="{60098E2B-758E-FE98-2D9A-FD995FA5C31D}"/>
                </a:ext>
              </a:extLst>
            </p:cNvPr>
            <p:cNvSpPr/>
            <p:nvPr/>
          </p:nvSpPr>
          <p:spPr>
            <a:xfrm>
              <a:off x="3520880" y="5318582"/>
              <a:ext cx="2057695" cy="1234617"/>
            </a:xfrm>
            <a:custGeom>
              <a:avLst/>
              <a:gdLst>
                <a:gd name="connsiteX0" fmla="*/ 0 w 2057695"/>
                <a:gd name="connsiteY0" fmla="*/ 0 h 1234617"/>
                <a:gd name="connsiteX1" fmla="*/ 2057695 w 2057695"/>
                <a:gd name="connsiteY1" fmla="*/ 0 h 1234617"/>
                <a:gd name="connsiteX2" fmla="*/ 2057695 w 2057695"/>
                <a:gd name="connsiteY2" fmla="*/ 1234617 h 1234617"/>
                <a:gd name="connsiteX3" fmla="*/ 0 w 2057695"/>
                <a:gd name="connsiteY3" fmla="*/ 1234617 h 1234617"/>
                <a:gd name="connsiteX4" fmla="*/ 0 w 2057695"/>
                <a:gd name="connsiteY4" fmla="*/ 0 h 123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695" h="1234617">
                  <a:moveTo>
                    <a:pt x="0" y="0"/>
                  </a:moveTo>
                  <a:lnTo>
                    <a:pt x="2057695" y="0"/>
                  </a:lnTo>
                  <a:lnTo>
                    <a:pt x="2057695" y="1234617"/>
                  </a:lnTo>
                  <a:lnTo>
                    <a:pt x="0" y="1234617"/>
                  </a:lnTo>
                  <a:lnTo>
                    <a:pt x="0" y="0"/>
                  </a:lnTo>
                  <a:close/>
                </a:path>
              </a:pathLst>
            </a:custGeom>
          </p:spPr>
          <p:style>
            <a:lnRef idx="0">
              <a:schemeClr val="lt1">
                <a:hueOff val="0"/>
                <a:satOff val="0"/>
                <a:lumOff val="0"/>
                <a:alphaOff val="0"/>
              </a:schemeClr>
            </a:lnRef>
            <a:fillRef idx="3">
              <a:schemeClr val="accent5">
                <a:hueOff val="-6758543"/>
                <a:satOff val="-17419"/>
                <a:lumOff val="-11765"/>
                <a:alphaOff val="0"/>
              </a:schemeClr>
            </a:fillRef>
            <a:effectRef idx="2">
              <a:schemeClr val="accent5">
                <a:hueOff val="-6758543"/>
                <a:satOff val="-17419"/>
                <a:lumOff val="-11765"/>
                <a:alphaOff val="0"/>
              </a:schemeClr>
            </a:effectRef>
            <a:fontRef idx="minor">
              <a:schemeClr val="lt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Tend to earn less money, difficulty achieving educational and career goals</a:t>
              </a:r>
            </a:p>
          </p:txBody>
        </p:sp>
      </p:grpSp>
    </p:spTree>
    <p:custDataLst>
      <p:tags r:id="rId1"/>
    </p:custDataLst>
    <p:extLst>
      <p:ext uri="{BB962C8B-B14F-4D97-AF65-F5344CB8AC3E}">
        <p14:creationId xmlns:p14="http://schemas.microsoft.com/office/powerpoint/2010/main" val="3226631866"/>
      </p:ext>
    </p:extLst>
  </p:cSld>
  <p:clrMapOvr>
    <a:masterClrMapping/>
  </p:clrMapOvr>
  <mc:AlternateContent xmlns:mc="http://schemas.openxmlformats.org/markup-compatibility/2006" xmlns:p14="http://schemas.microsoft.com/office/powerpoint/2010/main">
    <mc:Choice Requires="p14">
      <p:transition p14:dur="290" advClick="0">
        <p:fade/>
      </p:transition>
    </mc:Choice>
    <mc:Fallback xmlns="">
      <p:transition advClick="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76" name="Rectangle 53275">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Title 1">
            <a:extLst>
              <a:ext uri="{FF2B5EF4-FFF2-40B4-BE49-F238E27FC236}">
                <a16:creationId xmlns:a16="http://schemas.microsoft.com/office/drawing/2014/main" id="{5A603D76-A8F3-CC9E-DEBE-8880AB8FBB79}"/>
              </a:ext>
            </a:extLst>
          </p:cNvPr>
          <p:cNvSpPr>
            <a:spLocks noGrp="1" noChangeArrowheads="1"/>
          </p:cNvSpPr>
          <p:nvPr>
            <p:ph type="title"/>
          </p:nvPr>
        </p:nvSpPr>
        <p:spPr>
          <a:xfrm>
            <a:off x="628650" y="762000"/>
            <a:ext cx="7829550" cy="1277112"/>
          </a:xfrm>
        </p:spPr>
        <p:txBody>
          <a:bodyPr anchor="b">
            <a:normAutofit/>
          </a:bodyPr>
          <a:lstStyle/>
          <a:p>
            <a:pPr eaLnBrk="1" hangingPunct="1"/>
            <a:r>
              <a:rPr lang="en-US" altLang="en-US" sz="4000" b="1" dirty="0">
                <a:latin typeface="+mn-lt"/>
                <a:cs typeface="Arial" panose="020B0604020202020204" pitchFamily="34" charset="0"/>
              </a:rPr>
              <a:t>Sudden Unexplained Infant Death (SUID) – can be Mistaken for Abuse</a:t>
            </a:r>
          </a:p>
        </p:txBody>
      </p:sp>
      <p:sp>
        <p:nvSpPr>
          <p:cNvPr id="5327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hidden="1">
            <a:extLst>
              <a:ext uri="{FF2B5EF4-FFF2-40B4-BE49-F238E27FC236}">
                <a16:creationId xmlns:a16="http://schemas.microsoft.com/office/drawing/2014/main" id="{5B8813F9-C890-0559-B323-2136D2795D78}"/>
              </a:ext>
            </a:extLst>
          </p:cNvPr>
          <p:cNvGrpSpPr/>
          <p:nvPr/>
        </p:nvGrpSpPr>
        <p:grpSpPr>
          <a:xfrm>
            <a:off x="630190" y="2679494"/>
            <a:ext cx="7883619" cy="3853272"/>
            <a:chOff x="630190" y="2679494"/>
            <a:chExt cx="7883619" cy="3853272"/>
          </a:xfrm>
        </p:grpSpPr>
        <p:sp>
          <p:nvSpPr>
            <p:cNvPr id="25" name="Freeform: Shape 24" hidden="1">
              <a:extLst>
                <a:ext uri="{FF2B5EF4-FFF2-40B4-BE49-F238E27FC236}">
                  <a16:creationId xmlns:a16="http://schemas.microsoft.com/office/drawing/2014/main" id="{441EBF21-F00C-F2CA-6883-46CBC5435F07}"/>
                </a:ext>
              </a:extLst>
            </p:cNvPr>
            <p:cNvSpPr/>
            <p:nvPr/>
          </p:nvSpPr>
          <p:spPr>
            <a:xfrm>
              <a:off x="630190" y="2679494"/>
              <a:ext cx="3284841" cy="3853272"/>
            </a:xfrm>
            <a:custGeom>
              <a:avLst/>
              <a:gdLst>
                <a:gd name="connsiteX0" fmla="*/ 0 w 3284841"/>
                <a:gd name="connsiteY0" fmla="*/ 328484 h 3853272"/>
                <a:gd name="connsiteX1" fmla="*/ 328484 w 3284841"/>
                <a:gd name="connsiteY1" fmla="*/ 0 h 3853272"/>
                <a:gd name="connsiteX2" fmla="*/ 2956357 w 3284841"/>
                <a:gd name="connsiteY2" fmla="*/ 0 h 3853272"/>
                <a:gd name="connsiteX3" fmla="*/ 3284841 w 3284841"/>
                <a:gd name="connsiteY3" fmla="*/ 328484 h 3853272"/>
                <a:gd name="connsiteX4" fmla="*/ 3284841 w 3284841"/>
                <a:gd name="connsiteY4" fmla="*/ 3524788 h 3853272"/>
                <a:gd name="connsiteX5" fmla="*/ 2956357 w 3284841"/>
                <a:gd name="connsiteY5" fmla="*/ 3853272 h 3853272"/>
                <a:gd name="connsiteX6" fmla="*/ 328484 w 3284841"/>
                <a:gd name="connsiteY6" fmla="*/ 3853272 h 3853272"/>
                <a:gd name="connsiteX7" fmla="*/ 0 w 3284841"/>
                <a:gd name="connsiteY7" fmla="*/ 3524788 h 3853272"/>
                <a:gd name="connsiteX8" fmla="*/ 0 w 3284841"/>
                <a:gd name="connsiteY8" fmla="*/ 328484 h 385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841" h="3853272">
                  <a:moveTo>
                    <a:pt x="0" y="328484"/>
                  </a:moveTo>
                  <a:cubicBezTo>
                    <a:pt x="0" y="147067"/>
                    <a:pt x="147067" y="0"/>
                    <a:pt x="328484" y="0"/>
                  </a:cubicBezTo>
                  <a:lnTo>
                    <a:pt x="2956357" y="0"/>
                  </a:lnTo>
                  <a:cubicBezTo>
                    <a:pt x="3137774" y="0"/>
                    <a:pt x="3284841" y="147067"/>
                    <a:pt x="3284841" y="328484"/>
                  </a:cubicBezTo>
                  <a:lnTo>
                    <a:pt x="3284841" y="3524788"/>
                  </a:lnTo>
                  <a:cubicBezTo>
                    <a:pt x="3284841" y="3706205"/>
                    <a:pt x="3137774" y="3853272"/>
                    <a:pt x="2956357" y="3853272"/>
                  </a:cubicBezTo>
                  <a:lnTo>
                    <a:pt x="328484" y="3853272"/>
                  </a:lnTo>
                  <a:cubicBezTo>
                    <a:pt x="147067" y="3853272"/>
                    <a:pt x="0" y="3706205"/>
                    <a:pt x="0" y="3524788"/>
                  </a:cubicBezTo>
                  <a:lnTo>
                    <a:pt x="0" y="328484"/>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164790" tIns="164790" rIns="164790" bIns="164790" numCol="1" spcCol="1270" anchor="ctr" anchorCtr="0">
              <a:noAutofit/>
            </a:bodyPr>
            <a:lstStyle/>
            <a:p>
              <a:pPr marL="0" lvl="0" indent="0" algn="ctr" defTabSz="800100">
                <a:lnSpc>
                  <a:spcPct val="90000"/>
                </a:lnSpc>
                <a:spcBef>
                  <a:spcPct val="0"/>
                </a:spcBef>
                <a:spcAft>
                  <a:spcPct val="35000"/>
                </a:spcAft>
                <a:buNone/>
              </a:pPr>
              <a:r>
                <a:rPr lang="en-US" sz="1800" kern="1200" dirty="0"/>
                <a:t>SIDS, commonly known as “crib death” or “cot death” is the number one cause of death in infants between one month and one year of age. About 6500 babies die of SIDS every year in the United States.</a:t>
              </a:r>
            </a:p>
          </p:txBody>
        </p:sp>
        <p:sp>
          <p:nvSpPr>
            <p:cNvPr id="26" name="Freeform: Shape 25" hidden="1">
              <a:extLst>
                <a:ext uri="{FF2B5EF4-FFF2-40B4-BE49-F238E27FC236}">
                  <a16:creationId xmlns:a16="http://schemas.microsoft.com/office/drawing/2014/main" id="{F83A29CE-99B1-A37B-9878-C40628057FC8}"/>
                </a:ext>
              </a:extLst>
            </p:cNvPr>
            <p:cNvSpPr/>
            <p:nvPr/>
          </p:nvSpPr>
          <p:spPr>
            <a:xfrm>
              <a:off x="4243515" y="4198810"/>
              <a:ext cx="696386" cy="814640"/>
            </a:xfrm>
            <a:custGeom>
              <a:avLst/>
              <a:gdLst>
                <a:gd name="connsiteX0" fmla="*/ 0 w 696386"/>
                <a:gd name="connsiteY0" fmla="*/ 162928 h 814640"/>
                <a:gd name="connsiteX1" fmla="*/ 348193 w 696386"/>
                <a:gd name="connsiteY1" fmla="*/ 162928 h 814640"/>
                <a:gd name="connsiteX2" fmla="*/ 348193 w 696386"/>
                <a:gd name="connsiteY2" fmla="*/ 0 h 814640"/>
                <a:gd name="connsiteX3" fmla="*/ 696386 w 696386"/>
                <a:gd name="connsiteY3" fmla="*/ 407320 h 814640"/>
                <a:gd name="connsiteX4" fmla="*/ 348193 w 696386"/>
                <a:gd name="connsiteY4" fmla="*/ 814640 h 814640"/>
                <a:gd name="connsiteX5" fmla="*/ 348193 w 696386"/>
                <a:gd name="connsiteY5" fmla="*/ 651712 h 814640"/>
                <a:gd name="connsiteX6" fmla="*/ 0 w 696386"/>
                <a:gd name="connsiteY6" fmla="*/ 651712 h 814640"/>
                <a:gd name="connsiteX7" fmla="*/ 0 w 696386"/>
                <a:gd name="connsiteY7" fmla="*/ 162928 h 8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6386" h="814640">
                  <a:moveTo>
                    <a:pt x="0" y="162928"/>
                  </a:moveTo>
                  <a:lnTo>
                    <a:pt x="348193" y="162928"/>
                  </a:lnTo>
                  <a:lnTo>
                    <a:pt x="348193" y="0"/>
                  </a:lnTo>
                  <a:lnTo>
                    <a:pt x="696386" y="407320"/>
                  </a:lnTo>
                  <a:lnTo>
                    <a:pt x="348193" y="814640"/>
                  </a:lnTo>
                  <a:lnTo>
                    <a:pt x="348193" y="651712"/>
                  </a:lnTo>
                  <a:lnTo>
                    <a:pt x="0" y="651712"/>
                  </a:lnTo>
                  <a:lnTo>
                    <a:pt x="0" y="162928"/>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0" tIns="162928" rIns="208916" bIns="162928" numCol="1" spcCol="1270" anchor="ctr" anchorCtr="0">
              <a:noAutofit/>
            </a:bodyPr>
            <a:lstStyle/>
            <a:p>
              <a:pPr marL="0" lvl="0" indent="0" algn="ctr" defTabSz="622300">
                <a:lnSpc>
                  <a:spcPct val="90000"/>
                </a:lnSpc>
                <a:spcBef>
                  <a:spcPct val="0"/>
                </a:spcBef>
                <a:spcAft>
                  <a:spcPct val="35000"/>
                </a:spcAft>
                <a:buNone/>
              </a:pPr>
              <a:endParaRPr lang="en-US" sz="1400" kern="1200"/>
            </a:p>
          </p:txBody>
        </p:sp>
        <p:sp>
          <p:nvSpPr>
            <p:cNvPr id="27" name="Freeform: Shape 26" hidden="1">
              <a:extLst>
                <a:ext uri="{FF2B5EF4-FFF2-40B4-BE49-F238E27FC236}">
                  <a16:creationId xmlns:a16="http://schemas.microsoft.com/office/drawing/2014/main" id="{B42288C9-6466-D0C4-8276-7628D8F105C2}"/>
                </a:ext>
              </a:extLst>
            </p:cNvPr>
            <p:cNvSpPr/>
            <p:nvPr/>
          </p:nvSpPr>
          <p:spPr>
            <a:xfrm>
              <a:off x="5228968" y="2679494"/>
              <a:ext cx="3284841" cy="3853272"/>
            </a:xfrm>
            <a:custGeom>
              <a:avLst/>
              <a:gdLst>
                <a:gd name="connsiteX0" fmla="*/ 0 w 3284841"/>
                <a:gd name="connsiteY0" fmla="*/ 328484 h 3853272"/>
                <a:gd name="connsiteX1" fmla="*/ 328484 w 3284841"/>
                <a:gd name="connsiteY1" fmla="*/ 0 h 3853272"/>
                <a:gd name="connsiteX2" fmla="*/ 2956357 w 3284841"/>
                <a:gd name="connsiteY2" fmla="*/ 0 h 3853272"/>
                <a:gd name="connsiteX3" fmla="*/ 3284841 w 3284841"/>
                <a:gd name="connsiteY3" fmla="*/ 328484 h 3853272"/>
                <a:gd name="connsiteX4" fmla="*/ 3284841 w 3284841"/>
                <a:gd name="connsiteY4" fmla="*/ 3524788 h 3853272"/>
                <a:gd name="connsiteX5" fmla="*/ 2956357 w 3284841"/>
                <a:gd name="connsiteY5" fmla="*/ 3853272 h 3853272"/>
                <a:gd name="connsiteX6" fmla="*/ 328484 w 3284841"/>
                <a:gd name="connsiteY6" fmla="*/ 3853272 h 3853272"/>
                <a:gd name="connsiteX7" fmla="*/ 0 w 3284841"/>
                <a:gd name="connsiteY7" fmla="*/ 3524788 h 3853272"/>
                <a:gd name="connsiteX8" fmla="*/ 0 w 3284841"/>
                <a:gd name="connsiteY8" fmla="*/ 328484 h 385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841" h="3853272">
                  <a:moveTo>
                    <a:pt x="0" y="328484"/>
                  </a:moveTo>
                  <a:cubicBezTo>
                    <a:pt x="0" y="147067"/>
                    <a:pt x="147067" y="0"/>
                    <a:pt x="328484" y="0"/>
                  </a:cubicBezTo>
                  <a:lnTo>
                    <a:pt x="2956357" y="0"/>
                  </a:lnTo>
                  <a:cubicBezTo>
                    <a:pt x="3137774" y="0"/>
                    <a:pt x="3284841" y="147067"/>
                    <a:pt x="3284841" y="328484"/>
                  </a:cubicBezTo>
                  <a:lnTo>
                    <a:pt x="3284841" y="3524788"/>
                  </a:lnTo>
                  <a:cubicBezTo>
                    <a:pt x="3284841" y="3706205"/>
                    <a:pt x="3137774" y="3853272"/>
                    <a:pt x="2956357" y="3853272"/>
                  </a:cubicBezTo>
                  <a:lnTo>
                    <a:pt x="328484" y="3853272"/>
                  </a:lnTo>
                  <a:cubicBezTo>
                    <a:pt x="147067" y="3853272"/>
                    <a:pt x="0" y="3706205"/>
                    <a:pt x="0" y="3524788"/>
                  </a:cubicBezTo>
                  <a:lnTo>
                    <a:pt x="0" y="328484"/>
                  </a:lnTo>
                  <a:close/>
                </a:path>
              </a:pathLst>
            </a:custGeom>
            <a:gradFill rotWithShape="0">
              <a:gsLst>
                <a:gs pos="100000">
                  <a:srgbClr val="F78B31"/>
                </a:gs>
                <a:gs pos="100000">
                  <a:schemeClr val="accent5">
                    <a:hueOff val="-6758543"/>
                    <a:satOff val="-17419"/>
                    <a:lumOff val="-11765"/>
                    <a:alphaOff val="0"/>
                    <a:lumMod val="99000"/>
                    <a:satMod val="120000"/>
                    <a:shade val="78000"/>
                  </a:schemeClr>
                </a:gs>
              </a:gsLst>
            </a:gradFill>
          </p:spPr>
          <p:style>
            <a:lnRef idx="0">
              <a:schemeClr val="lt1">
                <a:hueOff val="0"/>
                <a:satOff val="0"/>
                <a:lumOff val="0"/>
                <a:alphaOff val="0"/>
              </a:schemeClr>
            </a:lnRef>
            <a:fillRef idx="3">
              <a:scrgbClr r="0" g="0" b="0"/>
            </a:fillRef>
            <a:effectRef idx="2">
              <a:schemeClr val="accent5">
                <a:hueOff val="-6758543"/>
                <a:satOff val="-17419"/>
                <a:lumOff val="-11765"/>
                <a:alphaOff val="0"/>
              </a:schemeClr>
            </a:effectRef>
            <a:fontRef idx="minor">
              <a:schemeClr val="lt1"/>
            </a:fontRef>
          </p:style>
          <p:txBody>
            <a:bodyPr spcFirstLastPara="0" vert="horz" wrap="square" lIns="164790" tIns="164790" rIns="164790" bIns="164790" numCol="1" spcCol="1270" anchor="ctr" anchorCtr="0">
              <a:noAutofit/>
            </a:bodyPr>
            <a:lstStyle/>
            <a:p>
              <a:pPr marL="0" lvl="0" indent="0" algn="ctr" defTabSz="800100">
                <a:lnSpc>
                  <a:spcPct val="90000"/>
                </a:lnSpc>
                <a:spcBef>
                  <a:spcPct val="0"/>
                </a:spcBef>
                <a:spcAft>
                  <a:spcPct val="35000"/>
                </a:spcAft>
                <a:buNone/>
              </a:pPr>
              <a:r>
                <a:rPr lang="en-US" sz="1800" kern="1200" dirty="0"/>
                <a:t>SIDS cannot be predicted or prevented, even by a physician. It almost always occurs during sleep. The typical SIDS case involves an apparently healthy infant, usually between the ages of 4 weeks and 7 months, who has suddenly died. No illness has been present; although the baby may have had signs of a slight cold. There is no indication that the baby struggled or cried out while dying.</a:t>
              </a:r>
            </a:p>
          </p:txBody>
        </p:sp>
      </p:grpSp>
      <p:sp>
        <p:nvSpPr>
          <p:cNvPr id="5" name="Content Placeholder 4">
            <a:extLst>
              <a:ext uri="{FF2B5EF4-FFF2-40B4-BE49-F238E27FC236}">
                <a16:creationId xmlns:a16="http://schemas.microsoft.com/office/drawing/2014/main" id="{88EC89BE-56EE-84BF-8A9D-90D253F934DF}"/>
              </a:ext>
            </a:extLst>
          </p:cNvPr>
          <p:cNvSpPr>
            <a:spLocks noGrp="1"/>
          </p:cNvSpPr>
          <p:nvPr>
            <p:ph idx="1"/>
          </p:nvPr>
        </p:nvSpPr>
        <p:spPr>
          <a:xfrm>
            <a:off x="628651" y="2590800"/>
            <a:ext cx="7886700" cy="3944112"/>
          </a:xfrm>
        </p:spPr>
        <p:txBody>
          <a:bodyPr/>
          <a:lstStyle/>
          <a:p>
            <a:r>
              <a:rPr lang="en-US" dirty="0"/>
              <a:t>Sudden unexpected infant death (SUID) is a term used to describe any sudden and unexpected death, whether explained or unexplained, occurring during infancy. After case investigation, it may be determined that an unexpected death was caused by a specific unnatural or natural cause.</a:t>
            </a:r>
          </a:p>
          <a:p>
            <a:r>
              <a:rPr lang="en-US" dirty="0"/>
              <a:t>Sudden Unexplained Infant Death (SUID) is the number one cause of death in infants between one month and one year of age. About 3500 babies die of SUID every year in the United States.</a:t>
            </a:r>
          </a:p>
          <a:p>
            <a:r>
              <a:rPr lang="en-US" dirty="0"/>
              <a:t>The typical SUID case involves an apparently healthy infant who has suddenly died.</a:t>
            </a:r>
          </a:p>
          <a:p>
            <a:r>
              <a:rPr lang="en-US" dirty="0"/>
              <a:t>No illness has been present, although the baby may have had signs of a slight cold. </a:t>
            </a:r>
          </a:p>
          <a:p>
            <a:endParaRPr lang="en-US" dirty="0"/>
          </a:p>
          <a:p>
            <a:endParaRPr lang="en-US" dirty="0"/>
          </a:p>
          <a:p>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95" advClick="0">
        <p:fade/>
      </p:transition>
    </mc:Choice>
    <mc:Fallback xmlns="">
      <p:transition advClick="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4" name="Rectangle 45063">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66" name="Oval 4506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5" cy="46199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4F56D4-2850-0D60-B15C-E21FC398A80C}"/>
              </a:ext>
            </a:extLst>
          </p:cNvPr>
          <p:cNvSpPr>
            <a:spLocks noGrp="1"/>
          </p:cNvSpPr>
          <p:nvPr>
            <p:ph type="title"/>
          </p:nvPr>
        </p:nvSpPr>
        <p:spPr>
          <a:xfrm>
            <a:off x="531462" y="1674341"/>
            <a:ext cx="3126137" cy="4064628"/>
          </a:xfrm>
        </p:spPr>
        <p:txBody>
          <a:bodyPr rtlCol="0">
            <a:normAutofit/>
          </a:bodyPr>
          <a:lstStyle/>
          <a:p>
            <a:pPr algn="ctr" eaLnBrk="1" fontAlgn="auto" hangingPunct="1">
              <a:spcAft>
                <a:spcPts val="0"/>
              </a:spcAft>
              <a:defRPr/>
            </a:pPr>
            <a:r>
              <a:rPr lang="en-US" sz="4000" b="1" dirty="0">
                <a:solidFill>
                  <a:srgbClr val="FFFFFF"/>
                </a:solidFill>
                <a:latin typeface="+mn-lt"/>
                <a:cs typeface="Arial" panose="020B0604020202020204" pitchFamily="34" charset="0"/>
              </a:rPr>
              <a:t>Sudden</a:t>
            </a:r>
            <a:r>
              <a:rPr lang="en-US" sz="3600" b="1" dirty="0">
                <a:solidFill>
                  <a:srgbClr val="FFFFFF"/>
                </a:solidFill>
                <a:cs typeface="Arial" panose="020B0604020202020204" pitchFamily="34" charset="0"/>
              </a:rPr>
              <a:t> </a:t>
            </a:r>
            <a:r>
              <a:rPr lang="en-US" dirty="0">
                <a:solidFill>
                  <a:srgbClr val="FFFFFF"/>
                </a:solidFill>
              </a:rPr>
              <a:t> </a:t>
            </a:r>
            <a:br>
              <a:rPr lang="en-US" dirty="0">
                <a:solidFill>
                  <a:srgbClr val="FFFFFF"/>
                </a:solidFill>
              </a:rPr>
            </a:br>
            <a:r>
              <a:rPr lang="en-US" sz="4000" b="1" dirty="0">
                <a:solidFill>
                  <a:srgbClr val="FFFFFF"/>
                </a:solidFill>
                <a:latin typeface="+mn-lt"/>
                <a:cs typeface="Arial" panose="020B0604020202020204" pitchFamily="34" charset="0"/>
              </a:rPr>
              <a:t>Unexplained Infant Death Syndrome (SUID)</a:t>
            </a:r>
            <a:br>
              <a:rPr lang="en-US" dirty="0">
                <a:solidFill>
                  <a:srgbClr val="FFFFFF"/>
                </a:solidFill>
              </a:rPr>
            </a:br>
            <a:endParaRPr lang="en-US" dirty="0">
              <a:solidFill>
                <a:srgbClr val="FFFFFF"/>
              </a:solidFill>
            </a:endParaRPr>
          </a:p>
        </p:txBody>
      </p:sp>
      <p:sp>
        <p:nvSpPr>
          <p:cNvPr id="45068" name="Arc 45067">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1" y="941149"/>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914377" eaLnBrk="1" fontAlgn="auto" hangingPunct="1">
              <a:spcBef>
                <a:spcPts val="0"/>
              </a:spcBef>
              <a:spcAft>
                <a:spcPts val="0"/>
              </a:spcAft>
              <a:defRPr/>
            </a:pPr>
            <a:endParaRPr lang="en-US">
              <a:solidFill>
                <a:srgbClr val="000000"/>
              </a:solidFill>
              <a:latin typeface="Calibri" panose="020F0502020204030204"/>
            </a:endParaRPr>
          </a:p>
        </p:txBody>
      </p:sp>
      <p:sp>
        <p:nvSpPr>
          <p:cNvPr id="45070" name="Oval 45069">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8" y="4780993"/>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1" fontAlgn="auto" hangingPunct="1">
              <a:spcBef>
                <a:spcPts val="0"/>
              </a:spcBef>
              <a:spcAft>
                <a:spcPts val="0"/>
              </a:spcAft>
              <a:defRPr/>
            </a:pPr>
            <a:endParaRPr lang="en-US">
              <a:solidFill>
                <a:srgbClr val="FFFFFF"/>
              </a:solidFill>
              <a:latin typeface="Calibri" panose="020F0502020204030204"/>
            </a:endParaRPr>
          </a:p>
        </p:txBody>
      </p:sp>
      <p:sp>
        <p:nvSpPr>
          <p:cNvPr id="45059" name="Content Placeholder 2">
            <a:extLst>
              <a:ext uri="{FF2B5EF4-FFF2-40B4-BE49-F238E27FC236}">
                <a16:creationId xmlns:a16="http://schemas.microsoft.com/office/drawing/2014/main" id="{C47D0512-F3C3-522D-52B0-CFC49E11FDA2}"/>
              </a:ext>
            </a:extLst>
          </p:cNvPr>
          <p:cNvSpPr>
            <a:spLocks noGrp="1" noChangeArrowheads="1"/>
          </p:cNvSpPr>
          <p:nvPr>
            <p:ph idx="1"/>
          </p:nvPr>
        </p:nvSpPr>
        <p:spPr>
          <a:xfrm>
            <a:off x="4027613" y="1526034"/>
            <a:ext cx="4152299" cy="4950966"/>
          </a:xfrm>
        </p:spPr>
        <p:txBody>
          <a:bodyPr>
            <a:normAutofit/>
          </a:bodyPr>
          <a:lstStyle/>
          <a:p>
            <a:pPr eaLnBrk="1" hangingPunct="1">
              <a:lnSpc>
                <a:spcPct val="100000"/>
              </a:lnSpc>
            </a:pPr>
            <a:r>
              <a:rPr lang="en-US" altLang="en-US" sz="2000" dirty="0">
                <a:cs typeface="Arial" panose="020B0604020202020204" pitchFamily="34" charset="0"/>
              </a:rPr>
              <a:t>The only way SUID can be conclusively diagnosed is by an autopsy. Diagnosis is made only after all other causes of death have been ruled out.</a:t>
            </a:r>
          </a:p>
          <a:p>
            <a:pPr marL="169863" indent="-169863" eaLnBrk="1" hangingPunct="1">
              <a:lnSpc>
                <a:spcPct val="100000"/>
              </a:lnSpc>
            </a:pPr>
            <a:r>
              <a:rPr lang="en-US" altLang="en-US" sz="2000" dirty="0">
                <a:latin typeface="Arial" panose="020B0604020202020204" pitchFamily="34" charset="0"/>
                <a:cs typeface="Arial" panose="020B0604020202020204" pitchFamily="34" charset="0"/>
              </a:rPr>
              <a:t> </a:t>
            </a:r>
            <a:r>
              <a:rPr lang="en-US" altLang="en-US" sz="2000" dirty="0">
                <a:cs typeface="Arial" panose="020B0604020202020204" pitchFamily="34" charset="0"/>
              </a:rPr>
              <a:t>YOU, as a first responder, can only </a:t>
            </a:r>
            <a:r>
              <a:rPr lang="en-US" altLang="en-US" sz="2000" b="1" dirty="0">
                <a:cs typeface="Arial" panose="020B0604020202020204" pitchFamily="34" charset="0"/>
              </a:rPr>
              <a:t>suspect</a:t>
            </a:r>
            <a:r>
              <a:rPr lang="en-US" altLang="en-US" sz="2000" dirty="0">
                <a:cs typeface="Arial" panose="020B0604020202020204" pitchFamily="34" charset="0"/>
              </a:rPr>
              <a:t> SUID as the cause of death. </a:t>
            </a:r>
          </a:p>
          <a:p>
            <a:pPr eaLnBrk="1" hangingPunct="1">
              <a:lnSpc>
                <a:spcPct val="100000"/>
              </a:lnSpc>
            </a:pPr>
            <a:r>
              <a:rPr lang="en-US" altLang="en-US" sz="2000" dirty="0">
                <a:cs typeface="Arial" panose="020B0604020202020204" pitchFamily="34" charset="0"/>
              </a:rPr>
              <a:t>As a first responder, you need to know some of the identifying characteristics of the SUID victim as opposed to an abused child. The following is a list of the general physical characteristics of each.</a:t>
            </a:r>
          </a:p>
          <a:p>
            <a:pPr eaLnBrk="1" hangingPunct="1"/>
            <a:endParaRPr lang="en-US" altLang="en-US" sz="1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210" advClick="0">
        <p:fade/>
      </p:transition>
    </mc:Choice>
    <mc:Fallback xmlns="">
      <p:transition advClick="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109" name="Rectangle 4610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60" y="4409267"/>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52ED22E-B972-636F-98F5-0E9B60702141}"/>
              </a:ext>
            </a:extLst>
          </p:cNvPr>
          <p:cNvGrpSpPr/>
          <p:nvPr/>
        </p:nvGrpSpPr>
        <p:grpSpPr>
          <a:xfrm>
            <a:off x="457201" y="220658"/>
            <a:ext cx="8145446" cy="3055942"/>
            <a:chOff x="539246" y="221829"/>
            <a:chExt cx="8147553" cy="2690962"/>
          </a:xfrm>
        </p:grpSpPr>
        <p:sp>
          <p:nvSpPr>
            <p:cNvPr id="15" name="Freeform: Shape 14">
              <a:extLst>
                <a:ext uri="{FF2B5EF4-FFF2-40B4-BE49-F238E27FC236}">
                  <a16:creationId xmlns:a16="http://schemas.microsoft.com/office/drawing/2014/main" id="{4D4D9E8F-13DA-4C84-1DF1-13404E7AAB25}"/>
                </a:ext>
              </a:extLst>
            </p:cNvPr>
            <p:cNvSpPr/>
            <p:nvPr/>
          </p:nvSpPr>
          <p:spPr>
            <a:xfrm>
              <a:off x="539246" y="221829"/>
              <a:ext cx="8145446" cy="1093882"/>
            </a:xfrm>
            <a:custGeom>
              <a:avLst/>
              <a:gdLst>
                <a:gd name="connsiteX0" fmla="*/ 0 w 8145446"/>
                <a:gd name="connsiteY0" fmla="*/ 0 h 1863010"/>
                <a:gd name="connsiteX1" fmla="*/ 8145446 w 8145446"/>
                <a:gd name="connsiteY1" fmla="*/ 0 h 1863010"/>
                <a:gd name="connsiteX2" fmla="*/ 8145446 w 8145446"/>
                <a:gd name="connsiteY2" fmla="*/ 1863010 h 1863010"/>
                <a:gd name="connsiteX3" fmla="*/ 0 w 8145446"/>
                <a:gd name="connsiteY3" fmla="*/ 1863010 h 1863010"/>
                <a:gd name="connsiteX4" fmla="*/ 0 w 8145446"/>
                <a:gd name="connsiteY4" fmla="*/ 0 h 186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5446" h="1863010">
                  <a:moveTo>
                    <a:pt x="0" y="0"/>
                  </a:moveTo>
                  <a:lnTo>
                    <a:pt x="8145446" y="0"/>
                  </a:lnTo>
                  <a:lnTo>
                    <a:pt x="8145446" y="1863010"/>
                  </a:lnTo>
                  <a:lnTo>
                    <a:pt x="0" y="186301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mn-lt"/>
                  <a:cs typeface="Arial" panose="020B0604020202020204" pitchFamily="34" charset="0"/>
                </a:rPr>
                <a:t>SUID: Things to Look for and Document</a:t>
              </a:r>
            </a:p>
          </p:txBody>
        </p:sp>
        <p:sp>
          <p:nvSpPr>
            <p:cNvPr id="16" name="Freeform: Shape 15">
              <a:extLst>
                <a:ext uri="{FF2B5EF4-FFF2-40B4-BE49-F238E27FC236}">
                  <a16:creationId xmlns:a16="http://schemas.microsoft.com/office/drawing/2014/main" id="{B5B7DD1A-7B6F-B998-6CEB-32B0A07CAA2C}"/>
                </a:ext>
              </a:extLst>
            </p:cNvPr>
            <p:cNvSpPr/>
            <p:nvPr/>
          </p:nvSpPr>
          <p:spPr>
            <a:xfrm>
              <a:off x="549319" y="1315712"/>
              <a:ext cx="8137480" cy="1597079"/>
            </a:xfrm>
            <a:custGeom>
              <a:avLst/>
              <a:gdLst>
                <a:gd name="connsiteX0" fmla="*/ 0 w 8137480"/>
                <a:gd name="connsiteY0" fmla="*/ 0 h 1125553"/>
                <a:gd name="connsiteX1" fmla="*/ 8137480 w 8137480"/>
                <a:gd name="connsiteY1" fmla="*/ 0 h 1125553"/>
                <a:gd name="connsiteX2" fmla="*/ 8137480 w 8137480"/>
                <a:gd name="connsiteY2" fmla="*/ 1125553 h 1125553"/>
                <a:gd name="connsiteX3" fmla="*/ 0 w 8137480"/>
                <a:gd name="connsiteY3" fmla="*/ 1125553 h 1125553"/>
                <a:gd name="connsiteX4" fmla="*/ 0 w 8137480"/>
                <a:gd name="connsiteY4" fmla="*/ 0 h 112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480" h="1125553">
                  <a:moveTo>
                    <a:pt x="0" y="0"/>
                  </a:moveTo>
                  <a:lnTo>
                    <a:pt x="8137480" y="0"/>
                  </a:lnTo>
                  <a:lnTo>
                    <a:pt x="8137480" y="1125553"/>
                  </a:lnTo>
                  <a:lnTo>
                    <a:pt x="0" y="1125553"/>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mn-lt"/>
                  <a:cs typeface="Arial" panose="020B0604020202020204" pitchFamily="34" charset="0"/>
                </a:rPr>
                <a:t>Physical appearance of the baby </a:t>
              </a:r>
            </a:p>
            <a:p>
              <a:pPr marL="171450" lvl="1" indent="-171450" algn="l" defTabSz="800100">
                <a:lnSpc>
                  <a:spcPct val="90000"/>
                </a:lnSpc>
                <a:spcBef>
                  <a:spcPct val="0"/>
                </a:spcBef>
                <a:spcAft>
                  <a:spcPct val="15000"/>
                </a:spcAft>
                <a:buChar char="•"/>
              </a:pPr>
              <a:r>
                <a:rPr lang="en-US" sz="1800" kern="1200" dirty="0">
                  <a:latin typeface="+mn-lt"/>
                  <a:cs typeface="Arial" panose="020B0604020202020204" pitchFamily="34" charset="0"/>
                </a:rPr>
                <a:t>Position of baby in crib, may account for marks on child’s head or body (baby laying against crib bars)</a:t>
              </a:r>
            </a:p>
            <a:p>
              <a:pPr marL="171450" lvl="1" indent="-171450" algn="l" defTabSz="800100">
                <a:lnSpc>
                  <a:spcPct val="90000"/>
                </a:lnSpc>
                <a:spcBef>
                  <a:spcPct val="0"/>
                </a:spcBef>
                <a:spcAft>
                  <a:spcPct val="15000"/>
                </a:spcAft>
                <a:buChar char="•"/>
              </a:pPr>
              <a:r>
                <a:rPr lang="en-US" sz="1800" kern="1200" dirty="0">
                  <a:latin typeface="+mn-lt"/>
                  <a:cs typeface="Arial" panose="020B0604020202020204" pitchFamily="34" charset="0"/>
                </a:rPr>
                <a:t>Sleep surface and physical appearance (blankets, stuffed animals present)</a:t>
              </a:r>
            </a:p>
            <a:p>
              <a:pPr marL="171450" lvl="1" indent="-171450" algn="l" defTabSz="800100">
                <a:lnSpc>
                  <a:spcPct val="90000"/>
                </a:lnSpc>
                <a:spcBef>
                  <a:spcPct val="0"/>
                </a:spcBef>
                <a:spcAft>
                  <a:spcPct val="15000"/>
                </a:spcAft>
                <a:buChar char="•"/>
              </a:pPr>
              <a:r>
                <a:rPr lang="en-US" sz="1800" kern="1200" dirty="0">
                  <a:latin typeface="+mn-lt"/>
                  <a:cs typeface="Arial" panose="020B0604020202020204" pitchFamily="34" charset="0"/>
                </a:rPr>
                <a:t>Appearance of room/house</a:t>
              </a:r>
            </a:p>
            <a:p>
              <a:pPr marL="171450" lvl="1" indent="-171450" algn="l" defTabSz="800100">
                <a:lnSpc>
                  <a:spcPct val="90000"/>
                </a:lnSpc>
                <a:spcBef>
                  <a:spcPct val="0"/>
                </a:spcBef>
                <a:spcAft>
                  <a:spcPct val="15000"/>
                </a:spcAft>
                <a:buChar char="•"/>
              </a:pPr>
              <a:r>
                <a:rPr lang="en-US" sz="1800" kern="1200" dirty="0">
                  <a:latin typeface="+mn-lt"/>
                  <a:cs typeface="Arial" panose="020B0604020202020204" pitchFamily="34" charset="0"/>
                </a:rPr>
                <a:t>Behaviors of persons present</a:t>
              </a:r>
            </a:p>
            <a:p>
              <a:pPr marL="171450" lvl="1" indent="-171450" algn="l" defTabSz="800100">
                <a:lnSpc>
                  <a:spcPct val="90000"/>
                </a:lnSpc>
                <a:spcBef>
                  <a:spcPct val="0"/>
                </a:spcBef>
                <a:spcAft>
                  <a:spcPct val="15000"/>
                </a:spcAft>
                <a:buChar char="•"/>
              </a:pPr>
              <a:endParaRPr lang="en-US" sz="1800" kern="1200" dirty="0">
                <a:latin typeface="+mn-lt"/>
                <a:cs typeface="Arial" panose="020B0604020202020204" pitchFamily="34" charset="0"/>
              </a:endParaRPr>
            </a:p>
          </p:txBody>
        </p:sp>
      </p:grpSp>
      <p:sp>
        <p:nvSpPr>
          <p:cNvPr id="6" name="Rectangle 1">
            <a:extLst>
              <a:ext uri="{FF2B5EF4-FFF2-40B4-BE49-F238E27FC236}">
                <a16:creationId xmlns:a16="http://schemas.microsoft.com/office/drawing/2014/main" id="{87B9DAA7-3646-FEDD-EE92-4DF6B91A26E8}"/>
              </a:ext>
            </a:extLst>
          </p:cNvPr>
          <p:cNvSpPr>
            <a:spLocks noChangeArrowheads="1"/>
          </p:cNvSpPr>
          <p:nvPr/>
        </p:nvSpPr>
        <p:spPr bwMode="auto">
          <a:xfrm>
            <a:off x="2103438" y="4738300"/>
            <a:ext cx="2085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1pPr>
            <a:lvl2pPr>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2pPr>
            <a:lvl3pPr>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3pPr>
            <a:lvl4pPr>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4pPr>
            <a:lvl5pPr>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5pPr>
            <a:lvl6pPr eaLnBrk="0" fontAlgn="base" hangingPunct="0">
              <a:spcBef>
                <a:spcPct val="0"/>
              </a:spcBef>
              <a:spcAft>
                <a:spcPct val="0"/>
              </a:spcAft>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6pPr>
            <a:lvl7pPr eaLnBrk="0" fontAlgn="base" hangingPunct="0">
              <a:spcBef>
                <a:spcPct val="0"/>
              </a:spcBef>
              <a:spcAft>
                <a:spcPct val="0"/>
              </a:spcAft>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7pPr>
            <a:lvl8pPr eaLnBrk="0" fontAlgn="base" hangingPunct="0">
              <a:spcBef>
                <a:spcPct val="0"/>
              </a:spcBef>
              <a:spcAft>
                <a:spcPct val="0"/>
              </a:spcAft>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8pPr>
            <a:lvl9pPr eaLnBrk="0" fontAlgn="base" hangingPunct="0">
              <a:spcBef>
                <a:spcPct val="0"/>
              </a:spcBef>
              <a:spcAft>
                <a:spcPct val="0"/>
              </a:spcAft>
              <a:tabLst>
                <a:tab pos="862013" algn="ctr"/>
                <a:tab pos="1425575" algn="ctr"/>
                <a:tab pos="1882775" algn="ctr"/>
                <a:tab pos="2339975" algn="ctr"/>
                <a:tab pos="2797175" algn="ctr"/>
                <a:tab pos="3619500" algn="ctr"/>
                <a:tab pos="4167188" algn="ct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862013" algn="ctr"/>
                <a:tab pos="1425575" algn="ctr"/>
                <a:tab pos="1882775" algn="ctr"/>
                <a:tab pos="2339975" algn="ctr"/>
                <a:tab pos="2797175" algn="ctr"/>
                <a:tab pos="3619500" algn="ctr"/>
                <a:tab pos="4167188" algn="ctr"/>
              </a:tabLst>
            </a:pPr>
            <a:r>
              <a:rPr kumimoji="0" lang="en-US" altLang="en-US" sz="1200" b="0" i="0" u="none" strike="noStrike" cap="none" normalizeH="0" baseline="0" dirty="0">
                <a:ln>
                  <a:noFill/>
                </a:ln>
                <a:solidFill>
                  <a:srgbClr val="181717"/>
                </a:solidFill>
                <a:effectLst/>
                <a:latin typeface="Arial" panose="020B0604020202020204" pitchFamily="34" charset="0"/>
                <a:ea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Rectangle 20">
            <a:extLst>
              <a:ext uri="{FF2B5EF4-FFF2-40B4-BE49-F238E27FC236}">
                <a16:creationId xmlns:a16="http://schemas.microsoft.com/office/drawing/2014/main" id="{C79E9074-32FF-79DE-FCDE-DF7D81C73C32}"/>
              </a:ext>
            </a:extLst>
          </p:cNvPr>
          <p:cNvSpPr/>
          <p:nvPr/>
        </p:nvSpPr>
        <p:spPr>
          <a:xfrm>
            <a:off x="381000" y="4064126"/>
            <a:ext cx="2678859" cy="9511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A3F8674F-D0F4-4273-C92C-E6B47A385EDB}"/>
              </a:ext>
            </a:extLst>
          </p:cNvPr>
          <p:cNvGraphicFramePr>
            <a:graphicFrameLocks/>
          </p:cNvGraphicFramePr>
          <p:nvPr>
            <p:extLst>
              <p:ext uri="{D42A27DB-BD31-4B8C-83A1-F6EECF244321}">
                <p14:modId xmlns:p14="http://schemas.microsoft.com/office/powerpoint/2010/main" val="3560853864"/>
              </p:ext>
            </p:extLst>
          </p:nvPr>
        </p:nvGraphicFramePr>
        <p:xfrm>
          <a:off x="457200" y="3765347"/>
          <a:ext cx="8145446" cy="2970991"/>
        </p:xfrm>
        <a:graphic>
          <a:graphicData uri="http://schemas.openxmlformats.org/drawingml/2006/table">
            <a:tbl>
              <a:tblPr firstRow="1" firstCol="1" bandRow="1"/>
              <a:tblGrid>
                <a:gridCol w="3909311">
                  <a:extLst>
                    <a:ext uri="{9D8B030D-6E8A-4147-A177-3AD203B41FA5}">
                      <a16:colId xmlns:a16="http://schemas.microsoft.com/office/drawing/2014/main" val="1531555132"/>
                    </a:ext>
                  </a:extLst>
                </a:gridCol>
                <a:gridCol w="4236135">
                  <a:extLst>
                    <a:ext uri="{9D8B030D-6E8A-4147-A177-3AD203B41FA5}">
                      <a16:colId xmlns:a16="http://schemas.microsoft.com/office/drawing/2014/main" val="2981385290"/>
                    </a:ext>
                  </a:extLst>
                </a:gridCol>
              </a:tblGrid>
              <a:tr h="673299">
                <a:tc>
                  <a:txBody>
                    <a:bodyPr/>
                    <a:lstStyle/>
                    <a:p>
                      <a:pPr marL="0" marR="0" indent="0">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Appears to be sleeping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tc>
                  <a:txBody>
                    <a:bodyPr/>
                    <a:lstStyle/>
                    <a:p>
                      <a:pPr marL="0" marR="0" indent="635">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Adult story does not “sound right”; or account for all injuries on baby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extLst>
                  <a:ext uri="{0D108BD9-81ED-4DB2-BD59-A6C34878D82A}">
                    <a16:rowId xmlns:a16="http://schemas.microsoft.com/office/drawing/2014/main" val="960915797"/>
                  </a:ext>
                </a:extLst>
              </a:tr>
              <a:tr h="951094">
                <a:tc>
                  <a:txBody>
                    <a:bodyPr/>
                    <a:lstStyle/>
                    <a:p>
                      <a:pPr marL="0" marR="0" indent="0">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May be twisted in the bed clothing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tc>
                  <a:txBody>
                    <a:bodyPr/>
                    <a:lstStyle/>
                    <a:p>
                      <a:pPr marL="0" marR="0" indent="635">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Disfigurements, welts, burns, bruises, etc. – which may be in different stages of healing, or may be scars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extLst>
                  <a:ext uri="{0D108BD9-81ED-4DB2-BD59-A6C34878D82A}">
                    <a16:rowId xmlns:a16="http://schemas.microsoft.com/office/drawing/2014/main" val="337446220"/>
                  </a:ext>
                </a:extLst>
              </a:tr>
              <a:tr h="673299">
                <a:tc>
                  <a:txBody>
                    <a:bodyPr/>
                    <a:lstStyle/>
                    <a:p>
                      <a:pPr marL="0" marR="0" indent="0">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Purple mottled markings on head and facial area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tc>
                  <a:txBody>
                    <a:bodyPr/>
                    <a:lstStyle/>
                    <a:p>
                      <a:pPr marL="0" marR="0" indent="0">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Broken bones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extLst>
                  <a:ext uri="{0D108BD9-81ED-4DB2-BD59-A6C34878D82A}">
                    <a16:rowId xmlns:a16="http://schemas.microsoft.com/office/drawing/2014/main" val="1695220263"/>
                  </a:ext>
                </a:extLst>
              </a:tr>
              <a:tr h="673299">
                <a:tc>
                  <a:txBody>
                    <a:bodyPr/>
                    <a:lstStyle/>
                    <a:p>
                      <a:pPr marL="0" marR="0" indent="0">
                        <a:lnSpc>
                          <a:spcPct val="107000"/>
                        </a:lnSpc>
                        <a:spcAft>
                          <a:spcPts val="60"/>
                        </a:spcAft>
                        <a:buNone/>
                      </a:pPr>
                      <a:r>
                        <a:rPr lang="en-US" sz="1600" b="1" kern="100" dirty="0">
                          <a:solidFill>
                            <a:srgbClr val="181717"/>
                          </a:solidFill>
                          <a:effectLst/>
                          <a:latin typeface="+mn-lt"/>
                          <a:ea typeface="Calibri" panose="020F0502020204030204" pitchFamily="34" charset="0"/>
                        </a:rPr>
                        <a:t>Blood-tinged froth around nose and mouth areas </a:t>
                      </a:r>
                      <a:endParaRPr lang="en-US" sz="1600" kern="100" dirty="0">
                        <a:solidFill>
                          <a:srgbClr val="181717"/>
                        </a:solidFill>
                        <a:effectLst/>
                        <a:latin typeface="+mn-lt"/>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tc>
                  <a:txBody>
                    <a:bodyPr/>
                    <a:lstStyle/>
                    <a:p>
                      <a:pPr marL="0" marR="0" indent="0">
                        <a:lnSpc>
                          <a:spcPct val="107000"/>
                        </a:lnSpc>
                        <a:spcAft>
                          <a:spcPts val="60"/>
                        </a:spcAft>
                        <a:buNone/>
                      </a:pPr>
                      <a:r>
                        <a:rPr lang="en-US" sz="1600" b="1" kern="100" dirty="0">
                          <a:solidFill>
                            <a:srgbClr val="181717"/>
                          </a:solidFill>
                          <a:effectLst/>
                          <a:latin typeface="Calibri" panose="020F0502020204030204" pitchFamily="34" charset="0"/>
                          <a:ea typeface="Calibri" panose="020F0502020204030204" pitchFamily="34" charset="0"/>
                        </a:rPr>
                        <a:t>Siblings bearing marks of abuse or physical evidence of abuse </a:t>
                      </a:r>
                      <a:endParaRPr lang="en-US" sz="1600" kern="100" dirty="0">
                        <a:solidFill>
                          <a:srgbClr val="181717"/>
                        </a:solidFill>
                        <a:effectLst/>
                        <a:latin typeface="Calibri" panose="020F0502020204030204" pitchFamily="34" charset="0"/>
                        <a:ea typeface="Calibri" panose="020F0502020204030204" pitchFamily="34" charset="0"/>
                      </a:endParaRPr>
                    </a:p>
                  </a:txBody>
                  <a:tcPr marL="78786" marR="73679" marT="38663" marB="0">
                    <a:lnL w="12700" cap="flat" cmpd="sng" algn="ctr">
                      <a:solidFill>
                        <a:srgbClr val="181717"/>
                      </a:solidFill>
                      <a:prstDash val="solid"/>
                      <a:round/>
                      <a:headEnd type="none" w="med" len="med"/>
                      <a:tailEnd type="none" w="med" len="med"/>
                    </a:lnL>
                    <a:lnR w="12700" cap="flat" cmpd="sng" algn="ctr">
                      <a:solidFill>
                        <a:srgbClr val="181717"/>
                      </a:solidFill>
                      <a:prstDash val="solid"/>
                      <a:round/>
                      <a:headEnd type="none" w="med" len="med"/>
                      <a:tailEnd type="none" w="med" len="med"/>
                    </a:lnR>
                    <a:lnT w="12700" cap="flat" cmpd="sng" algn="ctr">
                      <a:solidFill>
                        <a:srgbClr val="181717"/>
                      </a:solidFill>
                      <a:prstDash val="solid"/>
                      <a:round/>
                      <a:headEnd type="none" w="med" len="med"/>
                      <a:tailEnd type="none" w="med" len="med"/>
                    </a:lnT>
                    <a:lnB w="12700" cap="flat" cmpd="sng" algn="ctr">
                      <a:solidFill>
                        <a:srgbClr val="181717"/>
                      </a:solidFill>
                      <a:prstDash val="solid"/>
                      <a:round/>
                      <a:headEnd type="none" w="med" len="med"/>
                      <a:tailEnd type="none" w="med" len="med"/>
                    </a:lnB>
                    <a:noFill/>
                  </a:tcPr>
                </a:tc>
                <a:extLst>
                  <a:ext uri="{0D108BD9-81ED-4DB2-BD59-A6C34878D82A}">
                    <a16:rowId xmlns:a16="http://schemas.microsoft.com/office/drawing/2014/main" val="1027161620"/>
                  </a:ext>
                </a:extLst>
              </a:tr>
            </a:tbl>
          </a:graphicData>
        </a:graphic>
      </p:graphicFrame>
      <p:sp>
        <p:nvSpPr>
          <p:cNvPr id="7" name="TextBox 6">
            <a:extLst>
              <a:ext uri="{FF2B5EF4-FFF2-40B4-BE49-F238E27FC236}">
                <a16:creationId xmlns:a16="http://schemas.microsoft.com/office/drawing/2014/main" id="{514E27AE-EBC3-DDDD-4F55-8B67B17521E3}"/>
              </a:ext>
            </a:extLst>
          </p:cNvPr>
          <p:cNvSpPr txBox="1">
            <a:spLocks/>
          </p:cNvSpPr>
          <p:nvPr/>
        </p:nvSpPr>
        <p:spPr>
          <a:xfrm>
            <a:off x="2514600" y="3352800"/>
            <a:ext cx="4419600" cy="369332"/>
          </a:xfrm>
          <a:prstGeom prst="rect">
            <a:avLst/>
          </a:prstGeom>
          <a:solidFill>
            <a:schemeClr val="bg1"/>
          </a:solidFill>
        </p:spPr>
        <p:txBody>
          <a:bodyPr wrap="square" rtlCol="0">
            <a:spAutoFit/>
          </a:bodyPr>
          <a:lstStyle/>
          <a:p>
            <a:r>
              <a:rPr lang="en-US" dirty="0"/>
              <a:t>             </a:t>
            </a:r>
            <a:r>
              <a:rPr lang="en-US" b="1" dirty="0">
                <a:solidFill>
                  <a:srgbClr val="FF0000"/>
                </a:solidFill>
              </a:rPr>
              <a:t>SUID         </a:t>
            </a:r>
            <a:r>
              <a:rPr lang="en-US" b="1" dirty="0"/>
              <a:t>vs          </a:t>
            </a:r>
            <a:r>
              <a:rPr lang="en-US" b="1" dirty="0">
                <a:solidFill>
                  <a:srgbClr val="FF0000"/>
                </a:solidFill>
              </a:rPr>
              <a:t>Child Abuse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506" advClick="0">
        <p:fade/>
      </p:transition>
    </mc:Choice>
    <mc:Fallback xmlns="">
      <p:transition spd="med" advClick="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704" name="Rectangle 7070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58" name="Title 1">
            <a:extLst>
              <a:ext uri="{FF2B5EF4-FFF2-40B4-BE49-F238E27FC236}">
                <a16:creationId xmlns:a16="http://schemas.microsoft.com/office/drawing/2014/main" id="{78A20497-A9E4-BC37-3981-F4DF567E1534}"/>
              </a:ext>
            </a:extLst>
          </p:cNvPr>
          <p:cNvSpPr>
            <a:spLocks noGrp="1" noChangeArrowheads="1"/>
          </p:cNvSpPr>
          <p:nvPr>
            <p:ph type="title"/>
          </p:nvPr>
        </p:nvSpPr>
        <p:spPr>
          <a:xfrm>
            <a:off x="533400" y="228600"/>
            <a:ext cx="7981950" cy="1133693"/>
          </a:xfrm>
        </p:spPr>
        <p:txBody>
          <a:bodyPr>
            <a:normAutofit/>
          </a:bodyPr>
          <a:lstStyle/>
          <a:p>
            <a:pPr eaLnBrk="1" hangingPunct="1">
              <a:defRPr/>
            </a:pPr>
            <a:r>
              <a:rPr lang="en-US" altLang="en-US" sz="3500" b="1" dirty="0">
                <a:latin typeface="+mn-lt"/>
                <a:ea typeface="+mn-ea"/>
                <a:cs typeface="Arial" panose="020B0604020202020204" pitchFamily="34" charset="0"/>
              </a:rPr>
              <a:t>What is the Role of the Police Officer?</a:t>
            </a:r>
            <a:br>
              <a:rPr lang="en-US" altLang="en-US" sz="3500" b="1" dirty="0">
                <a:ea typeface="+mn-ea"/>
                <a:cs typeface="+mn-cs"/>
              </a:rPr>
            </a:br>
            <a:endParaRPr lang="en-US" altLang="en-US" sz="3500" dirty="0"/>
          </a:p>
        </p:txBody>
      </p:sp>
      <p:graphicFrame>
        <p:nvGraphicFramePr>
          <p:cNvPr id="70695" name="Content Placeholder 2">
            <a:extLst>
              <a:ext uri="{FF2B5EF4-FFF2-40B4-BE49-F238E27FC236}">
                <a16:creationId xmlns:a16="http://schemas.microsoft.com/office/drawing/2014/main" id="{ED719FA3-C757-6492-CA5A-85619284D4C0}"/>
              </a:ext>
            </a:extLst>
          </p:cNvPr>
          <p:cNvGraphicFramePr/>
          <p:nvPr>
            <p:extLst>
              <p:ext uri="{D42A27DB-BD31-4B8C-83A1-F6EECF244321}">
                <p14:modId xmlns:p14="http://schemas.microsoft.com/office/powerpoint/2010/main" val="4170935412"/>
              </p:ext>
            </p:extLst>
          </p:nvPr>
        </p:nvGraphicFramePr>
        <p:xfrm>
          <a:off x="228601" y="914400"/>
          <a:ext cx="8686800" cy="5791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5" name="Group 34" hidden="1">
            <a:extLst>
              <a:ext uri="{FF2B5EF4-FFF2-40B4-BE49-F238E27FC236}">
                <a16:creationId xmlns:a16="http://schemas.microsoft.com/office/drawing/2014/main" id="{542A5BE8-0F78-87D2-E763-1FC54572476D}"/>
              </a:ext>
            </a:extLst>
          </p:cNvPr>
          <p:cNvGrpSpPr/>
          <p:nvPr/>
        </p:nvGrpSpPr>
        <p:grpSpPr>
          <a:xfrm>
            <a:off x="384079" y="1692939"/>
            <a:ext cx="8355594" cy="4605814"/>
            <a:chOff x="384079" y="1692939"/>
            <a:chExt cx="8355594" cy="4605814"/>
          </a:xfrm>
        </p:grpSpPr>
        <p:sp>
          <p:nvSpPr>
            <p:cNvPr id="36" name="Freeform: Shape 35" hidden="1">
              <a:extLst>
                <a:ext uri="{FF2B5EF4-FFF2-40B4-BE49-F238E27FC236}">
                  <a16:creationId xmlns:a16="http://schemas.microsoft.com/office/drawing/2014/main" id="{4E89226E-1284-1A75-8CF7-A60DD4541453}"/>
                </a:ext>
              </a:extLst>
            </p:cNvPr>
            <p:cNvSpPr/>
            <p:nvPr/>
          </p:nvSpPr>
          <p:spPr>
            <a:xfrm>
              <a:off x="2584392" y="1841514"/>
              <a:ext cx="6155281" cy="1188597"/>
            </a:xfrm>
            <a:custGeom>
              <a:avLst/>
              <a:gdLst>
                <a:gd name="connsiteX0" fmla="*/ 198103 w 1188597"/>
                <a:gd name="connsiteY0" fmla="*/ 0 h 6155281"/>
                <a:gd name="connsiteX1" fmla="*/ 990494 w 1188597"/>
                <a:gd name="connsiteY1" fmla="*/ 0 h 6155281"/>
                <a:gd name="connsiteX2" fmla="*/ 1188597 w 1188597"/>
                <a:gd name="connsiteY2" fmla="*/ 198103 h 6155281"/>
                <a:gd name="connsiteX3" fmla="*/ 1188597 w 1188597"/>
                <a:gd name="connsiteY3" fmla="*/ 6155281 h 6155281"/>
                <a:gd name="connsiteX4" fmla="*/ 1188597 w 1188597"/>
                <a:gd name="connsiteY4" fmla="*/ 6155281 h 6155281"/>
                <a:gd name="connsiteX5" fmla="*/ 0 w 1188597"/>
                <a:gd name="connsiteY5" fmla="*/ 6155281 h 6155281"/>
                <a:gd name="connsiteX6" fmla="*/ 0 w 1188597"/>
                <a:gd name="connsiteY6" fmla="*/ 6155281 h 6155281"/>
                <a:gd name="connsiteX7" fmla="*/ 0 w 1188597"/>
                <a:gd name="connsiteY7" fmla="*/ 198103 h 6155281"/>
                <a:gd name="connsiteX8" fmla="*/ 198103 w 1188597"/>
                <a:gd name="connsiteY8" fmla="*/ 0 h 6155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597" h="6155281">
                  <a:moveTo>
                    <a:pt x="1188597" y="1025900"/>
                  </a:moveTo>
                  <a:lnTo>
                    <a:pt x="1188597" y="5129381"/>
                  </a:lnTo>
                  <a:cubicBezTo>
                    <a:pt x="1188597" y="5695967"/>
                    <a:pt x="1171470" y="6155278"/>
                    <a:pt x="1150343" y="6155278"/>
                  </a:cubicBezTo>
                  <a:lnTo>
                    <a:pt x="0" y="6155278"/>
                  </a:lnTo>
                  <a:lnTo>
                    <a:pt x="0" y="6155278"/>
                  </a:lnTo>
                  <a:lnTo>
                    <a:pt x="0" y="3"/>
                  </a:lnTo>
                  <a:lnTo>
                    <a:pt x="0" y="3"/>
                  </a:lnTo>
                  <a:lnTo>
                    <a:pt x="1150343" y="3"/>
                  </a:lnTo>
                  <a:cubicBezTo>
                    <a:pt x="1171470" y="3"/>
                    <a:pt x="1188597" y="459314"/>
                    <a:pt x="1188597" y="1025900"/>
                  </a:cubicBez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0961" tIns="88502" rIns="118982" bIns="88504" numCol="1" spcCol="1270" anchor="ctr" anchorCtr="0">
              <a:noAutofit/>
            </a:bodyPr>
            <a:lstStyle/>
            <a:p>
              <a:pPr marL="171450" lvl="1" indent="-171450" algn="l" defTabSz="711200">
                <a:lnSpc>
                  <a:spcPct val="90000"/>
                </a:lnSpc>
                <a:spcBef>
                  <a:spcPct val="0"/>
                </a:spcBef>
                <a:spcAft>
                  <a:spcPct val="15000"/>
                </a:spcAft>
                <a:buNone/>
              </a:pPr>
              <a:r>
                <a:rPr lang="en-US" sz="1600" b="1" kern="1200" dirty="0"/>
                <a:t> Initiate CPR efforts if the infant is not obviously dead</a:t>
              </a:r>
            </a:p>
            <a:p>
              <a:pPr marL="342900" lvl="2" indent="-171450" algn="l" defTabSz="711200">
                <a:lnSpc>
                  <a:spcPct val="90000"/>
                </a:lnSpc>
                <a:spcBef>
                  <a:spcPct val="0"/>
                </a:spcBef>
                <a:spcAft>
                  <a:spcPct val="15000"/>
                </a:spcAft>
                <a:buChar char="•"/>
              </a:pPr>
              <a:r>
                <a:rPr lang="en-US" sz="1600" kern="1200" dirty="0"/>
                <a:t>Conduct an “investigation” that will help determine the cause of death.</a:t>
              </a:r>
            </a:p>
            <a:p>
              <a:pPr marL="342900" lvl="2" indent="-171450" algn="l" defTabSz="711200">
                <a:lnSpc>
                  <a:spcPct val="90000"/>
                </a:lnSpc>
                <a:spcBef>
                  <a:spcPct val="0"/>
                </a:spcBef>
                <a:spcAft>
                  <a:spcPct val="15000"/>
                </a:spcAft>
                <a:buChar char="•"/>
              </a:pPr>
              <a:r>
                <a:rPr lang="en-US" sz="1600" kern="1200" dirty="0"/>
                <a:t>Provide leadership and protection to the SIDS family</a:t>
              </a:r>
            </a:p>
          </p:txBody>
        </p:sp>
        <p:sp>
          <p:nvSpPr>
            <p:cNvPr id="37" name="Freeform: Shape 36" hidden="1">
              <a:extLst>
                <a:ext uri="{FF2B5EF4-FFF2-40B4-BE49-F238E27FC236}">
                  <a16:creationId xmlns:a16="http://schemas.microsoft.com/office/drawing/2014/main" id="{D3D9BB92-E31D-3519-4BC3-AA23D8C1BC4E}"/>
                </a:ext>
              </a:extLst>
            </p:cNvPr>
            <p:cNvSpPr/>
            <p:nvPr/>
          </p:nvSpPr>
          <p:spPr>
            <a:xfrm>
              <a:off x="384079" y="1692939"/>
              <a:ext cx="2199814" cy="1485746"/>
            </a:xfrm>
            <a:custGeom>
              <a:avLst/>
              <a:gdLst>
                <a:gd name="connsiteX0" fmla="*/ 0 w 2199814"/>
                <a:gd name="connsiteY0" fmla="*/ 247629 h 1485746"/>
                <a:gd name="connsiteX1" fmla="*/ 247629 w 2199814"/>
                <a:gd name="connsiteY1" fmla="*/ 0 h 1485746"/>
                <a:gd name="connsiteX2" fmla="*/ 1952185 w 2199814"/>
                <a:gd name="connsiteY2" fmla="*/ 0 h 1485746"/>
                <a:gd name="connsiteX3" fmla="*/ 2199814 w 2199814"/>
                <a:gd name="connsiteY3" fmla="*/ 247629 h 1485746"/>
                <a:gd name="connsiteX4" fmla="*/ 2199814 w 2199814"/>
                <a:gd name="connsiteY4" fmla="*/ 1238117 h 1485746"/>
                <a:gd name="connsiteX5" fmla="*/ 1952185 w 2199814"/>
                <a:gd name="connsiteY5" fmla="*/ 1485746 h 1485746"/>
                <a:gd name="connsiteX6" fmla="*/ 247629 w 2199814"/>
                <a:gd name="connsiteY6" fmla="*/ 1485746 h 1485746"/>
                <a:gd name="connsiteX7" fmla="*/ 0 w 2199814"/>
                <a:gd name="connsiteY7" fmla="*/ 1238117 h 1485746"/>
                <a:gd name="connsiteX8" fmla="*/ 0 w 2199814"/>
                <a:gd name="connsiteY8" fmla="*/ 247629 h 14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814" h="1485746">
                  <a:moveTo>
                    <a:pt x="0" y="247629"/>
                  </a:moveTo>
                  <a:cubicBezTo>
                    <a:pt x="0" y="110867"/>
                    <a:pt x="110867" y="0"/>
                    <a:pt x="247629" y="0"/>
                  </a:cubicBezTo>
                  <a:lnTo>
                    <a:pt x="1952185" y="0"/>
                  </a:lnTo>
                  <a:cubicBezTo>
                    <a:pt x="2088947" y="0"/>
                    <a:pt x="2199814" y="110867"/>
                    <a:pt x="2199814" y="247629"/>
                  </a:cubicBezTo>
                  <a:lnTo>
                    <a:pt x="2199814" y="1238117"/>
                  </a:lnTo>
                  <a:cubicBezTo>
                    <a:pt x="2199814" y="1374879"/>
                    <a:pt x="2088947" y="1485746"/>
                    <a:pt x="1952185" y="1485746"/>
                  </a:cubicBezTo>
                  <a:lnTo>
                    <a:pt x="247629" y="1485746"/>
                  </a:lnTo>
                  <a:cubicBezTo>
                    <a:pt x="110867" y="1485746"/>
                    <a:pt x="0" y="1374879"/>
                    <a:pt x="0" y="1238117"/>
                  </a:cubicBezTo>
                  <a:lnTo>
                    <a:pt x="0" y="247629"/>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3978" tIns="158253" rIns="243978" bIns="158253" numCol="1" spcCol="1270" anchor="ctr" anchorCtr="0">
              <a:noAutofit/>
            </a:bodyPr>
            <a:lstStyle/>
            <a:p>
              <a:pPr marL="0" lvl="0" indent="0" algn="ctr" defTabSz="2000250">
                <a:lnSpc>
                  <a:spcPct val="90000"/>
                </a:lnSpc>
                <a:spcBef>
                  <a:spcPct val="0"/>
                </a:spcBef>
                <a:spcAft>
                  <a:spcPct val="35000"/>
                </a:spcAft>
                <a:buNone/>
              </a:pPr>
              <a:r>
                <a:rPr lang="en-US" sz="4500" kern="1200"/>
                <a:t>Initiate</a:t>
              </a:r>
            </a:p>
          </p:txBody>
        </p:sp>
        <p:sp>
          <p:nvSpPr>
            <p:cNvPr id="38" name="Freeform: Shape 37" hidden="1">
              <a:extLst>
                <a:ext uri="{FF2B5EF4-FFF2-40B4-BE49-F238E27FC236}">
                  <a16:creationId xmlns:a16="http://schemas.microsoft.com/office/drawing/2014/main" id="{998987CB-D5CB-BA22-D065-EA1AEC765FB8}"/>
                </a:ext>
              </a:extLst>
            </p:cNvPr>
            <p:cNvSpPr/>
            <p:nvPr/>
          </p:nvSpPr>
          <p:spPr>
            <a:xfrm>
              <a:off x="2584392" y="3401548"/>
              <a:ext cx="6155281" cy="1188597"/>
            </a:xfrm>
            <a:custGeom>
              <a:avLst/>
              <a:gdLst>
                <a:gd name="connsiteX0" fmla="*/ 198103 w 1188597"/>
                <a:gd name="connsiteY0" fmla="*/ 0 h 6155281"/>
                <a:gd name="connsiteX1" fmla="*/ 990494 w 1188597"/>
                <a:gd name="connsiteY1" fmla="*/ 0 h 6155281"/>
                <a:gd name="connsiteX2" fmla="*/ 1188597 w 1188597"/>
                <a:gd name="connsiteY2" fmla="*/ 198103 h 6155281"/>
                <a:gd name="connsiteX3" fmla="*/ 1188597 w 1188597"/>
                <a:gd name="connsiteY3" fmla="*/ 6155281 h 6155281"/>
                <a:gd name="connsiteX4" fmla="*/ 1188597 w 1188597"/>
                <a:gd name="connsiteY4" fmla="*/ 6155281 h 6155281"/>
                <a:gd name="connsiteX5" fmla="*/ 0 w 1188597"/>
                <a:gd name="connsiteY5" fmla="*/ 6155281 h 6155281"/>
                <a:gd name="connsiteX6" fmla="*/ 0 w 1188597"/>
                <a:gd name="connsiteY6" fmla="*/ 6155281 h 6155281"/>
                <a:gd name="connsiteX7" fmla="*/ 0 w 1188597"/>
                <a:gd name="connsiteY7" fmla="*/ 198103 h 6155281"/>
                <a:gd name="connsiteX8" fmla="*/ 198103 w 1188597"/>
                <a:gd name="connsiteY8" fmla="*/ 0 h 6155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597" h="6155281">
                  <a:moveTo>
                    <a:pt x="1188597" y="1025900"/>
                  </a:moveTo>
                  <a:lnTo>
                    <a:pt x="1188597" y="5129381"/>
                  </a:lnTo>
                  <a:cubicBezTo>
                    <a:pt x="1188597" y="5695967"/>
                    <a:pt x="1171470" y="6155278"/>
                    <a:pt x="1150343" y="6155278"/>
                  </a:cubicBezTo>
                  <a:lnTo>
                    <a:pt x="0" y="6155278"/>
                  </a:lnTo>
                  <a:lnTo>
                    <a:pt x="0" y="6155278"/>
                  </a:lnTo>
                  <a:lnTo>
                    <a:pt x="0" y="3"/>
                  </a:lnTo>
                  <a:lnTo>
                    <a:pt x="0" y="3"/>
                  </a:lnTo>
                  <a:lnTo>
                    <a:pt x="1150343" y="3"/>
                  </a:lnTo>
                  <a:cubicBezTo>
                    <a:pt x="1171470" y="3"/>
                    <a:pt x="1188597" y="459314"/>
                    <a:pt x="1188597" y="1025900"/>
                  </a:cubicBezTo>
                  <a:close/>
                </a:path>
              </a:pathLst>
            </a:custGeom>
          </p:spPr>
          <p:style>
            <a:lnRef idx="2">
              <a:schemeClr val="accent5">
                <a:tint val="40000"/>
                <a:alpha val="90000"/>
                <a:hueOff val="-3369881"/>
                <a:satOff val="-11416"/>
                <a:lumOff val="-1464"/>
                <a:alphaOff val="0"/>
              </a:schemeClr>
            </a:lnRef>
            <a:fillRef idx="1">
              <a:schemeClr val="accent5">
                <a:tint val="40000"/>
                <a:alpha val="90000"/>
                <a:hueOff val="-3369881"/>
                <a:satOff val="-11416"/>
                <a:lumOff val="-1464"/>
                <a:alphaOff val="0"/>
              </a:schemeClr>
            </a:fillRef>
            <a:effectRef idx="0">
              <a:schemeClr val="accent5">
                <a:tint val="40000"/>
                <a:alpha val="90000"/>
                <a:hueOff val="-3369881"/>
                <a:satOff val="-11416"/>
                <a:lumOff val="-1464"/>
                <a:alphaOff val="0"/>
              </a:schemeClr>
            </a:effectRef>
            <a:fontRef idx="minor">
              <a:schemeClr val="dk1">
                <a:hueOff val="0"/>
                <a:satOff val="0"/>
                <a:lumOff val="0"/>
                <a:alphaOff val="0"/>
              </a:schemeClr>
            </a:fontRef>
          </p:style>
          <p:txBody>
            <a:bodyPr spcFirstLastPara="0" vert="horz" wrap="square" lIns="60961" tIns="88502" rIns="118982" bIns="88504" numCol="1" spcCol="1270" anchor="ctr" anchorCtr="0">
              <a:noAutofit/>
            </a:bodyPr>
            <a:lstStyle/>
            <a:p>
              <a:pPr marL="171450" lvl="1" indent="-171450" algn="l" defTabSz="711200">
                <a:lnSpc>
                  <a:spcPct val="90000"/>
                </a:lnSpc>
                <a:spcBef>
                  <a:spcPct val="0"/>
                </a:spcBef>
                <a:spcAft>
                  <a:spcPct val="15000"/>
                </a:spcAft>
                <a:buNone/>
              </a:pPr>
              <a:r>
                <a:rPr lang="en-US" sz="1600" b="1" kern="1200" dirty="0"/>
                <a:t> Be in command of your own feelings </a:t>
              </a:r>
            </a:p>
            <a:p>
              <a:pPr marL="342900" lvl="2" indent="-171450" algn="l" defTabSz="711200">
                <a:lnSpc>
                  <a:spcPct val="90000"/>
                </a:lnSpc>
                <a:spcBef>
                  <a:spcPct val="0"/>
                </a:spcBef>
                <a:spcAft>
                  <a:spcPct val="15000"/>
                </a:spcAft>
                <a:buChar char="•"/>
              </a:pPr>
              <a:r>
                <a:rPr lang="en-US" sz="1600" kern="1200" dirty="0"/>
                <a:t>This can be difficult, especially if you have children of your own, but be professional and act in a calm, efficient manner, exhibiting kind concern.</a:t>
              </a:r>
            </a:p>
          </p:txBody>
        </p:sp>
        <p:sp>
          <p:nvSpPr>
            <p:cNvPr id="39" name="Freeform: Shape 38" hidden="1">
              <a:extLst>
                <a:ext uri="{FF2B5EF4-FFF2-40B4-BE49-F238E27FC236}">
                  <a16:creationId xmlns:a16="http://schemas.microsoft.com/office/drawing/2014/main" id="{E6A3FE9F-5F80-E94F-F052-F31B0D82E220}"/>
                </a:ext>
              </a:extLst>
            </p:cNvPr>
            <p:cNvSpPr/>
            <p:nvPr/>
          </p:nvSpPr>
          <p:spPr>
            <a:xfrm>
              <a:off x="384079" y="3252973"/>
              <a:ext cx="2199814" cy="1485746"/>
            </a:xfrm>
            <a:custGeom>
              <a:avLst/>
              <a:gdLst>
                <a:gd name="connsiteX0" fmla="*/ 0 w 2199814"/>
                <a:gd name="connsiteY0" fmla="*/ 247629 h 1485746"/>
                <a:gd name="connsiteX1" fmla="*/ 247629 w 2199814"/>
                <a:gd name="connsiteY1" fmla="*/ 0 h 1485746"/>
                <a:gd name="connsiteX2" fmla="*/ 1952185 w 2199814"/>
                <a:gd name="connsiteY2" fmla="*/ 0 h 1485746"/>
                <a:gd name="connsiteX3" fmla="*/ 2199814 w 2199814"/>
                <a:gd name="connsiteY3" fmla="*/ 247629 h 1485746"/>
                <a:gd name="connsiteX4" fmla="*/ 2199814 w 2199814"/>
                <a:gd name="connsiteY4" fmla="*/ 1238117 h 1485746"/>
                <a:gd name="connsiteX5" fmla="*/ 1952185 w 2199814"/>
                <a:gd name="connsiteY5" fmla="*/ 1485746 h 1485746"/>
                <a:gd name="connsiteX6" fmla="*/ 247629 w 2199814"/>
                <a:gd name="connsiteY6" fmla="*/ 1485746 h 1485746"/>
                <a:gd name="connsiteX7" fmla="*/ 0 w 2199814"/>
                <a:gd name="connsiteY7" fmla="*/ 1238117 h 1485746"/>
                <a:gd name="connsiteX8" fmla="*/ 0 w 2199814"/>
                <a:gd name="connsiteY8" fmla="*/ 247629 h 14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814" h="1485746">
                  <a:moveTo>
                    <a:pt x="0" y="247629"/>
                  </a:moveTo>
                  <a:cubicBezTo>
                    <a:pt x="0" y="110867"/>
                    <a:pt x="110867" y="0"/>
                    <a:pt x="247629" y="0"/>
                  </a:cubicBezTo>
                  <a:lnTo>
                    <a:pt x="1952185" y="0"/>
                  </a:lnTo>
                  <a:cubicBezTo>
                    <a:pt x="2088947" y="0"/>
                    <a:pt x="2199814" y="110867"/>
                    <a:pt x="2199814" y="247629"/>
                  </a:cubicBezTo>
                  <a:lnTo>
                    <a:pt x="2199814" y="1238117"/>
                  </a:lnTo>
                  <a:cubicBezTo>
                    <a:pt x="2199814" y="1374879"/>
                    <a:pt x="2088947" y="1485746"/>
                    <a:pt x="1952185" y="1485746"/>
                  </a:cubicBezTo>
                  <a:lnTo>
                    <a:pt x="247629" y="1485746"/>
                  </a:lnTo>
                  <a:cubicBezTo>
                    <a:pt x="110867" y="1485746"/>
                    <a:pt x="0" y="1374879"/>
                    <a:pt x="0" y="1238117"/>
                  </a:cubicBezTo>
                  <a:lnTo>
                    <a:pt x="0" y="247629"/>
                  </a:lnTo>
                  <a:close/>
                </a:path>
              </a:pathLst>
            </a:custGeom>
          </p:spPr>
          <p:style>
            <a:lnRef idx="2">
              <a:schemeClr val="lt1">
                <a:hueOff val="0"/>
                <a:satOff val="0"/>
                <a:lumOff val="0"/>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txBody>
            <a:bodyPr spcFirstLastPara="0" vert="horz" wrap="square" lIns="243978" tIns="158253" rIns="243978" bIns="158253" numCol="1" spcCol="1270" anchor="ctr" anchorCtr="0">
              <a:noAutofit/>
            </a:bodyPr>
            <a:lstStyle/>
            <a:p>
              <a:pPr marL="0" lvl="0" indent="0" algn="ctr" defTabSz="2000250">
                <a:lnSpc>
                  <a:spcPct val="90000"/>
                </a:lnSpc>
                <a:spcBef>
                  <a:spcPct val="0"/>
                </a:spcBef>
                <a:spcAft>
                  <a:spcPct val="35000"/>
                </a:spcAft>
                <a:buNone/>
              </a:pPr>
              <a:r>
                <a:rPr lang="en-US" sz="4500" kern="1200" dirty="0"/>
                <a:t>Be</a:t>
              </a:r>
            </a:p>
          </p:txBody>
        </p:sp>
        <p:sp>
          <p:nvSpPr>
            <p:cNvPr id="40" name="Freeform: Shape 39" hidden="1">
              <a:extLst>
                <a:ext uri="{FF2B5EF4-FFF2-40B4-BE49-F238E27FC236}">
                  <a16:creationId xmlns:a16="http://schemas.microsoft.com/office/drawing/2014/main" id="{8486BB53-4351-0FD4-E63C-C82F8A32641D}"/>
                </a:ext>
              </a:extLst>
            </p:cNvPr>
            <p:cNvSpPr/>
            <p:nvPr/>
          </p:nvSpPr>
          <p:spPr>
            <a:xfrm>
              <a:off x="2584392" y="4961581"/>
              <a:ext cx="6155281" cy="1188597"/>
            </a:xfrm>
            <a:custGeom>
              <a:avLst/>
              <a:gdLst>
                <a:gd name="connsiteX0" fmla="*/ 198103 w 1188597"/>
                <a:gd name="connsiteY0" fmla="*/ 0 h 6155281"/>
                <a:gd name="connsiteX1" fmla="*/ 990494 w 1188597"/>
                <a:gd name="connsiteY1" fmla="*/ 0 h 6155281"/>
                <a:gd name="connsiteX2" fmla="*/ 1188597 w 1188597"/>
                <a:gd name="connsiteY2" fmla="*/ 198103 h 6155281"/>
                <a:gd name="connsiteX3" fmla="*/ 1188597 w 1188597"/>
                <a:gd name="connsiteY3" fmla="*/ 6155281 h 6155281"/>
                <a:gd name="connsiteX4" fmla="*/ 1188597 w 1188597"/>
                <a:gd name="connsiteY4" fmla="*/ 6155281 h 6155281"/>
                <a:gd name="connsiteX5" fmla="*/ 0 w 1188597"/>
                <a:gd name="connsiteY5" fmla="*/ 6155281 h 6155281"/>
                <a:gd name="connsiteX6" fmla="*/ 0 w 1188597"/>
                <a:gd name="connsiteY6" fmla="*/ 6155281 h 6155281"/>
                <a:gd name="connsiteX7" fmla="*/ 0 w 1188597"/>
                <a:gd name="connsiteY7" fmla="*/ 198103 h 6155281"/>
                <a:gd name="connsiteX8" fmla="*/ 198103 w 1188597"/>
                <a:gd name="connsiteY8" fmla="*/ 0 h 6155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597" h="6155281">
                  <a:moveTo>
                    <a:pt x="1188597" y="1025900"/>
                  </a:moveTo>
                  <a:lnTo>
                    <a:pt x="1188597" y="5129381"/>
                  </a:lnTo>
                  <a:cubicBezTo>
                    <a:pt x="1188597" y="5695967"/>
                    <a:pt x="1171470" y="6155278"/>
                    <a:pt x="1150343" y="6155278"/>
                  </a:cubicBezTo>
                  <a:lnTo>
                    <a:pt x="0" y="6155278"/>
                  </a:lnTo>
                  <a:lnTo>
                    <a:pt x="0" y="6155278"/>
                  </a:lnTo>
                  <a:lnTo>
                    <a:pt x="0" y="3"/>
                  </a:lnTo>
                  <a:lnTo>
                    <a:pt x="0" y="3"/>
                  </a:lnTo>
                  <a:lnTo>
                    <a:pt x="1150343" y="3"/>
                  </a:lnTo>
                  <a:cubicBezTo>
                    <a:pt x="1171470" y="3"/>
                    <a:pt x="1188597" y="459314"/>
                    <a:pt x="1188597" y="1025900"/>
                  </a:cubicBezTo>
                  <a:close/>
                </a:path>
              </a:pathLst>
            </a:custGeom>
          </p:spPr>
          <p:style>
            <a:lnRef idx="2">
              <a:schemeClr val="accent5">
                <a:tint val="40000"/>
                <a:alpha val="90000"/>
                <a:hueOff val="-6739762"/>
                <a:satOff val="-22832"/>
                <a:lumOff val="-2928"/>
                <a:alphaOff val="0"/>
              </a:schemeClr>
            </a:lnRef>
            <a:fillRef idx="1">
              <a:schemeClr val="accent5">
                <a:tint val="40000"/>
                <a:alpha val="90000"/>
                <a:hueOff val="-6739762"/>
                <a:satOff val="-22832"/>
                <a:lumOff val="-2928"/>
                <a:alphaOff val="0"/>
              </a:schemeClr>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txBody>
            <a:bodyPr spcFirstLastPara="0" vert="horz" wrap="square" lIns="60961" tIns="88503" rIns="118982" bIns="88503" numCol="1" spcCol="1270" anchor="ctr" anchorCtr="0">
              <a:noAutofit/>
            </a:bodyPr>
            <a:lstStyle/>
            <a:p>
              <a:pPr marL="171450" lvl="1" indent="-171450" algn="l" defTabSz="711200">
                <a:lnSpc>
                  <a:spcPct val="90000"/>
                </a:lnSpc>
                <a:spcBef>
                  <a:spcPct val="0"/>
                </a:spcBef>
                <a:spcAft>
                  <a:spcPct val="15000"/>
                </a:spcAft>
                <a:buNone/>
              </a:pPr>
              <a:r>
                <a:rPr lang="en-US" sz="1600" b="1" kern="1200" dirty="0"/>
                <a:t> Your actions can have a positive impact on the grieving family</a:t>
              </a:r>
            </a:p>
          </p:txBody>
        </p:sp>
        <p:sp>
          <p:nvSpPr>
            <p:cNvPr id="41" name="Freeform: Shape 40" hidden="1">
              <a:extLst>
                <a:ext uri="{FF2B5EF4-FFF2-40B4-BE49-F238E27FC236}">
                  <a16:creationId xmlns:a16="http://schemas.microsoft.com/office/drawing/2014/main" id="{6B495AEF-D21C-065D-BD74-D6119A6C7819}"/>
                </a:ext>
              </a:extLst>
            </p:cNvPr>
            <p:cNvSpPr/>
            <p:nvPr/>
          </p:nvSpPr>
          <p:spPr>
            <a:xfrm>
              <a:off x="384079" y="4813007"/>
              <a:ext cx="2199814" cy="1485746"/>
            </a:xfrm>
            <a:custGeom>
              <a:avLst/>
              <a:gdLst>
                <a:gd name="connsiteX0" fmla="*/ 0 w 2199814"/>
                <a:gd name="connsiteY0" fmla="*/ 247629 h 1485746"/>
                <a:gd name="connsiteX1" fmla="*/ 247629 w 2199814"/>
                <a:gd name="connsiteY1" fmla="*/ 0 h 1485746"/>
                <a:gd name="connsiteX2" fmla="*/ 1952185 w 2199814"/>
                <a:gd name="connsiteY2" fmla="*/ 0 h 1485746"/>
                <a:gd name="connsiteX3" fmla="*/ 2199814 w 2199814"/>
                <a:gd name="connsiteY3" fmla="*/ 247629 h 1485746"/>
                <a:gd name="connsiteX4" fmla="*/ 2199814 w 2199814"/>
                <a:gd name="connsiteY4" fmla="*/ 1238117 h 1485746"/>
                <a:gd name="connsiteX5" fmla="*/ 1952185 w 2199814"/>
                <a:gd name="connsiteY5" fmla="*/ 1485746 h 1485746"/>
                <a:gd name="connsiteX6" fmla="*/ 247629 w 2199814"/>
                <a:gd name="connsiteY6" fmla="*/ 1485746 h 1485746"/>
                <a:gd name="connsiteX7" fmla="*/ 0 w 2199814"/>
                <a:gd name="connsiteY7" fmla="*/ 1238117 h 1485746"/>
                <a:gd name="connsiteX8" fmla="*/ 0 w 2199814"/>
                <a:gd name="connsiteY8" fmla="*/ 247629 h 148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9814" h="1485746">
                  <a:moveTo>
                    <a:pt x="0" y="247629"/>
                  </a:moveTo>
                  <a:cubicBezTo>
                    <a:pt x="0" y="110867"/>
                    <a:pt x="110867" y="0"/>
                    <a:pt x="247629" y="0"/>
                  </a:cubicBezTo>
                  <a:lnTo>
                    <a:pt x="1952185" y="0"/>
                  </a:lnTo>
                  <a:cubicBezTo>
                    <a:pt x="2088947" y="0"/>
                    <a:pt x="2199814" y="110867"/>
                    <a:pt x="2199814" y="247629"/>
                  </a:cubicBezTo>
                  <a:lnTo>
                    <a:pt x="2199814" y="1238117"/>
                  </a:lnTo>
                  <a:cubicBezTo>
                    <a:pt x="2199814" y="1374879"/>
                    <a:pt x="2088947" y="1485746"/>
                    <a:pt x="1952185" y="1485746"/>
                  </a:cubicBezTo>
                  <a:lnTo>
                    <a:pt x="247629" y="1485746"/>
                  </a:lnTo>
                  <a:cubicBezTo>
                    <a:pt x="110867" y="1485746"/>
                    <a:pt x="0" y="1374879"/>
                    <a:pt x="0" y="1238117"/>
                  </a:cubicBezTo>
                  <a:lnTo>
                    <a:pt x="0" y="247629"/>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3978" tIns="158253" rIns="243978" bIns="158253" numCol="1" spcCol="1270" anchor="ctr" anchorCtr="0">
              <a:noAutofit/>
            </a:bodyPr>
            <a:lstStyle/>
            <a:p>
              <a:pPr marL="0" lvl="0" indent="0" algn="ctr" defTabSz="2000250">
                <a:lnSpc>
                  <a:spcPct val="90000"/>
                </a:lnSpc>
                <a:spcBef>
                  <a:spcPct val="0"/>
                </a:spcBef>
                <a:spcAft>
                  <a:spcPct val="35000"/>
                </a:spcAft>
                <a:buNone/>
              </a:pPr>
              <a:r>
                <a:rPr lang="en-US" sz="4500" kern="1200" dirty="0"/>
                <a:t>Aware</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47" advClick="0">
        <p:fade/>
      </p:transition>
    </mc:Choice>
    <mc:Fallback xmlns="">
      <p:transition spd="slow" advClick="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4724D6-F18E-D187-AF7A-3C1F34ADDBAF}"/>
            </a:ext>
          </a:extLst>
        </p:cNvPr>
        <p:cNvGrpSpPr/>
        <p:nvPr/>
      </p:nvGrpSpPr>
      <p:grpSpPr>
        <a:xfrm>
          <a:off x="0" y="0"/>
          <a:ext cx="0" cy="0"/>
          <a:chOff x="0" y="0"/>
          <a:chExt cx="0" cy="0"/>
        </a:xfrm>
      </p:grpSpPr>
      <p:sp useBgFill="1">
        <p:nvSpPr>
          <p:cNvPr id="57352" name="Rectangle 57351">
            <a:extLst>
              <a:ext uri="{FF2B5EF4-FFF2-40B4-BE49-F238E27FC236}">
                <a16:creationId xmlns:a16="http://schemas.microsoft.com/office/drawing/2014/main" id="{51B51D0B-55AE-67C6-D913-2D2F40F43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54" name="Freeform: Shape 57353">
            <a:extLst>
              <a:ext uri="{FF2B5EF4-FFF2-40B4-BE49-F238E27FC236}">
                <a16:creationId xmlns:a16="http://schemas.microsoft.com/office/drawing/2014/main" id="{F9EB2FC3-E0C5-AC76-4D29-ABA0A7776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Title 1">
            <a:extLst>
              <a:ext uri="{FF2B5EF4-FFF2-40B4-BE49-F238E27FC236}">
                <a16:creationId xmlns:a16="http://schemas.microsoft.com/office/drawing/2014/main" id="{620954F7-58FC-FE69-D1D9-A58A35614075}"/>
              </a:ext>
            </a:extLst>
          </p:cNvPr>
          <p:cNvSpPr>
            <a:spLocks noGrp="1" noChangeArrowheads="1"/>
          </p:cNvSpPr>
          <p:nvPr>
            <p:ph type="title"/>
          </p:nvPr>
        </p:nvSpPr>
        <p:spPr>
          <a:xfrm>
            <a:off x="228600" y="1153572"/>
            <a:ext cx="2610329" cy="4461163"/>
          </a:xfrm>
        </p:spPr>
        <p:txBody>
          <a:bodyPr>
            <a:normAutofit/>
          </a:bodyPr>
          <a:lstStyle/>
          <a:p>
            <a:pPr eaLnBrk="1" hangingPunct="1"/>
            <a:r>
              <a:rPr lang="en-US" altLang="en-US" sz="4000" b="1" dirty="0">
                <a:solidFill>
                  <a:srgbClr val="FFFFFF"/>
                </a:solidFill>
                <a:latin typeface="+mn-lt"/>
                <a:cs typeface="Arial" panose="020B0604020202020204" pitchFamily="34" charset="0"/>
              </a:rPr>
              <a:t>Reporting Child Abuse</a:t>
            </a:r>
            <a:br>
              <a:rPr lang="en-US" altLang="en-US" dirty="0">
                <a:solidFill>
                  <a:srgbClr val="FFFFFF"/>
                </a:solidFill>
              </a:rPr>
            </a:br>
            <a:endParaRPr lang="en-US" altLang="en-US" dirty="0">
              <a:solidFill>
                <a:srgbClr val="FFFFFF"/>
              </a:solidFill>
            </a:endParaRPr>
          </a:p>
        </p:txBody>
      </p:sp>
      <p:sp>
        <p:nvSpPr>
          <p:cNvPr id="57356" name="Arc 57355">
            <a:extLst>
              <a:ext uri="{FF2B5EF4-FFF2-40B4-BE49-F238E27FC236}">
                <a16:creationId xmlns:a16="http://schemas.microsoft.com/office/drawing/2014/main" id="{8F80726B-A7FE-6560-503F-F0709C47B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347" name="Content Placeholder 2">
            <a:extLst>
              <a:ext uri="{FF2B5EF4-FFF2-40B4-BE49-F238E27FC236}">
                <a16:creationId xmlns:a16="http://schemas.microsoft.com/office/drawing/2014/main" id="{533800FD-711B-0136-6B26-05640AAA6D08}"/>
              </a:ext>
            </a:extLst>
          </p:cNvPr>
          <p:cNvSpPr>
            <a:spLocks noGrp="1" noChangeArrowheads="1"/>
          </p:cNvSpPr>
          <p:nvPr>
            <p:ph idx="1"/>
          </p:nvPr>
        </p:nvSpPr>
        <p:spPr>
          <a:xfrm>
            <a:off x="3276600" y="1066800"/>
            <a:ext cx="5275119" cy="5562600"/>
          </a:xfrm>
        </p:spPr>
        <p:txBody>
          <a:bodyPr anchor="ctr">
            <a:normAutofit lnSpcReduction="10000"/>
          </a:bodyPr>
          <a:lstStyle/>
          <a:p>
            <a:pPr marL="233363" lvl="1" indent="-233363" eaLnBrk="1" hangingPunct="1"/>
            <a:r>
              <a:rPr lang="en-US" altLang="en-US" sz="2000" dirty="0">
                <a:cs typeface="Arial" panose="020B0604020202020204" pitchFamily="34" charset="0"/>
              </a:rPr>
              <a:t>While everyone should report suspected child abuse and neglect, </a:t>
            </a:r>
            <a:r>
              <a:rPr lang="en-US" altLang="en-US" sz="2000" b="1" dirty="0">
                <a:cs typeface="Arial" panose="020B0604020202020204" pitchFamily="34" charset="0"/>
              </a:rPr>
              <a:t>NM</a:t>
            </a:r>
            <a:r>
              <a:rPr lang="en-US" altLang="en-US" sz="2000" dirty="0">
                <a:cs typeface="Arial" panose="020B0604020202020204" pitchFamily="34" charset="0"/>
              </a:rPr>
              <a:t> </a:t>
            </a:r>
            <a:r>
              <a:rPr lang="en-US" altLang="en-US" sz="2000" b="1" dirty="0">
                <a:cs typeface="Arial" panose="020B0604020202020204" pitchFamily="34" charset="0"/>
              </a:rPr>
              <a:t>State Statute 32A-4-3 </a:t>
            </a:r>
            <a:r>
              <a:rPr lang="en-US" altLang="en-US" sz="2000" dirty="0">
                <a:cs typeface="Arial" panose="020B0604020202020204" pitchFamily="34" charset="0"/>
              </a:rPr>
              <a:t>provides that it is a crime for certain professionals and laypersons who have a special working relationship, or contact with children, to not report suspected abuse to the proper authorities. This includes law enforcement</a:t>
            </a:r>
          </a:p>
          <a:p>
            <a:pPr marL="233363" lvl="1" indent="-233363" eaLnBrk="1" hangingPunct="1"/>
            <a:endParaRPr lang="en-US" altLang="en-US" sz="2000" dirty="0">
              <a:cs typeface="Arial" panose="020B0604020202020204" pitchFamily="34" charset="0"/>
            </a:endParaRPr>
          </a:p>
          <a:p>
            <a:pPr marL="233363" lvl="1" indent="-233363" eaLnBrk="1" hangingPunct="1"/>
            <a:r>
              <a:rPr lang="en-US" altLang="en-US" sz="2000" dirty="0">
                <a:cs typeface="Arial" panose="020B0604020202020204" pitchFamily="34" charset="0"/>
              </a:rPr>
              <a:t>Failure to do so is a misdemeanor.  This penalty ensures that those required to do so will report all suspected incidents of child abuse immediately to the appropriate agencies</a:t>
            </a:r>
          </a:p>
          <a:p>
            <a:pPr marL="233363" lvl="1" indent="-233363" eaLnBrk="1" hangingPunct="1"/>
            <a:endParaRPr lang="en-US" altLang="en-US" sz="2000" dirty="0">
              <a:cs typeface="Arial" panose="020B0604020202020204" pitchFamily="34" charset="0"/>
            </a:endParaRPr>
          </a:p>
          <a:p>
            <a:pPr marL="233363" lvl="1" indent="-233363" eaLnBrk="1" hangingPunct="1"/>
            <a:r>
              <a:rPr lang="en-US" altLang="en-US" sz="2000" dirty="0">
                <a:cs typeface="Arial" panose="020B0604020202020204" pitchFamily="34" charset="0"/>
              </a:rPr>
              <a:t>When is a report required?</a:t>
            </a:r>
          </a:p>
          <a:p>
            <a:pPr marL="233363" lvl="2" indent="-233363" eaLnBrk="1" hangingPunct="1">
              <a:lnSpc>
                <a:spcPct val="110000"/>
              </a:lnSpc>
              <a:buNone/>
            </a:pPr>
            <a:r>
              <a:rPr lang="en-US" altLang="en-US" sz="2000" b="1" dirty="0">
                <a:solidFill>
                  <a:srgbClr val="FF0000"/>
                </a:solidFill>
                <a:cs typeface="Arial" panose="020B0604020202020204" pitchFamily="34" charset="0"/>
              </a:rPr>
              <a:t>	When any person has knowledge or reasonable suspicion that a child is </a:t>
            </a:r>
          </a:p>
          <a:p>
            <a:pPr marL="233363" lvl="2" indent="-233363" eaLnBrk="1" hangingPunct="1">
              <a:lnSpc>
                <a:spcPct val="110000"/>
              </a:lnSpc>
              <a:buNone/>
            </a:pPr>
            <a:r>
              <a:rPr lang="en-US" altLang="en-US" sz="2000" b="1" dirty="0">
                <a:solidFill>
                  <a:srgbClr val="FF0000"/>
                </a:solidFill>
                <a:cs typeface="Arial" panose="020B0604020202020204" pitchFamily="34" charset="0"/>
              </a:rPr>
              <a:t>	abused or neglected</a:t>
            </a:r>
          </a:p>
          <a:p>
            <a:pPr eaLnBrk="1" hangingPunct="1"/>
            <a:endParaRPr lang="en-US" altLang="en-US" dirty="0"/>
          </a:p>
        </p:txBody>
      </p:sp>
      <p:sp>
        <p:nvSpPr>
          <p:cNvPr id="3" name="TextBox 2">
            <a:extLst>
              <a:ext uri="{FF2B5EF4-FFF2-40B4-BE49-F238E27FC236}">
                <a16:creationId xmlns:a16="http://schemas.microsoft.com/office/drawing/2014/main" id="{229EAC8E-BC76-D8CC-4267-5B467356348C}"/>
              </a:ext>
            </a:extLst>
          </p:cNvPr>
          <p:cNvSpPr txBox="1"/>
          <p:nvPr/>
        </p:nvSpPr>
        <p:spPr>
          <a:xfrm>
            <a:off x="2077857" y="228600"/>
            <a:ext cx="6473862" cy="707886"/>
          </a:xfrm>
          <a:prstGeom prst="rect">
            <a:avLst/>
          </a:prstGeom>
          <a:noFill/>
        </p:spPr>
        <p:txBody>
          <a:bodyPr wrap="square">
            <a:spAutoFit/>
          </a:bodyPr>
          <a:lstStyle/>
          <a:p>
            <a:pPr marL="0" lvl="1" indent="0" algn="ctr" eaLnBrk="1" hangingPunct="1">
              <a:buNone/>
            </a:pPr>
            <a:r>
              <a:rPr lang="en-US" altLang="en-US" sz="4000" b="1" dirty="0">
                <a:latin typeface="+mn-lt"/>
                <a:cs typeface="Arial" panose="020B0604020202020204" pitchFamily="34" charset="0"/>
              </a:rPr>
              <a:t>Reporting Requirements</a:t>
            </a:r>
          </a:p>
        </p:txBody>
      </p:sp>
    </p:spTree>
    <p:custDataLst>
      <p:tags r:id="rId1"/>
    </p:custDataLst>
    <p:extLst>
      <p:ext uri="{BB962C8B-B14F-4D97-AF65-F5344CB8AC3E}">
        <p14:creationId xmlns:p14="http://schemas.microsoft.com/office/powerpoint/2010/main" val="1754427992"/>
      </p:ext>
    </p:extLst>
  </p:cSld>
  <p:clrMapOvr>
    <a:masterClrMapping/>
  </p:clrMapOvr>
  <mc:AlternateContent xmlns:mc="http://schemas.openxmlformats.org/markup-compatibility/2006" xmlns:p14="http://schemas.microsoft.com/office/powerpoint/2010/main">
    <mc:Choice Requires="p14">
      <p:transition p14:dur="372" advClick="0">
        <p:fade/>
      </p:transition>
    </mc:Choice>
    <mc:Fallback xmlns="">
      <p:transition advClick="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01BC48-B368-CA02-22BF-F4C5C6B99735}"/>
            </a:ext>
          </a:extLst>
        </p:cNvPr>
        <p:cNvGrpSpPr/>
        <p:nvPr/>
      </p:nvGrpSpPr>
      <p:grpSpPr>
        <a:xfrm>
          <a:off x="0" y="0"/>
          <a:ext cx="0" cy="0"/>
          <a:chOff x="0" y="0"/>
          <a:chExt cx="0" cy="0"/>
        </a:xfrm>
      </p:grpSpPr>
      <p:sp useBgFill="1">
        <p:nvSpPr>
          <p:cNvPr id="53276" name="Rectangle 53275">
            <a:extLst>
              <a:ext uri="{FF2B5EF4-FFF2-40B4-BE49-F238E27FC236}">
                <a16:creationId xmlns:a16="http://schemas.microsoft.com/office/drawing/2014/main" id="{FD1EF9E4-3CC6-1037-9412-4F033E33F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50" name="Title 1">
            <a:extLst>
              <a:ext uri="{FF2B5EF4-FFF2-40B4-BE49-F238E27FC236}">
                <a16:creationId xmlns:a16="http://schemas.microsoft.com/office/drawing/2014/main" id="{F92CD95A-7565-EACB-A92E-2052916A22C3}"/>
              </a:ext>
            </a:extLst>
          </p:cNvPr>
          <p:cNvSpPr>
            <a:spLocks noGrp="1" noChangeArrowheads="1"/>
          </p:cNvSpPr>
          <p:nvPr>
            <p:ph type="title"/>
          </p:nvPr>
        </p:nvSpPr>
        <p:spPr>
          <a:xfrm>
            <a:off x="628650" y="762000"/>
            <a:ext cx="7829550" cy="1277112"/>
          </a:xfrm>
        </p:spPr>
        <p:txBody>
          <a:bodyPr anchor="b">
            <a:normAutofit/>
          </a:bodyPr>
          <a:lstStyle/>
          <a:p>
            <a:pPr eaLnBrk="1" hangingPunct="1"/>
            <a:r>
              <a:rPr lang="en-US" altLang="en-US" sz="4000" b="1" dirty="0">
                <a:latin typeface="+mn-lt"/>
                <a:cs typeface="Arial" panose="020B0604020202020204" pitchFamily="34" charset="0"/>
              </a:rPr>
              <a:t>Mandated Reporters Include:</a:t>
            </a:r>
          </a:p>
        </p:txBody>
      </p:sp>
      <p:sp>
        <p:nvSpPr>
          <p:cNvPr id="53278" name="sketch line">
            <a:extLst>
              <a:ext uri="{FF2B5EF4-FFF2-40B4-BE49-F238E27FC236}">
                <a16:creationId xmlns:a16="http://schemas.microsoft.com/office/drawing/2014/main" id="{970A4B0C-1F34-8515-749F-86927EDCF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hidden="1">
            <a:extLst>
              <a:ext uri="{FF2B5EF4-FFF2-40B4-BE49-F238E27FC236}">
                <a16:creationId xmlns:a16="http://schemas.microsoft.com/office/drawing/2014/main" id="{E19DF886-C9C6-192A-B82D-738BA4B899A6}"/>
              </a:ext>
            </a:extLst>
          </p:cNvPr>
          <p:cNvGrpSpPr/>
          <p:nvPr/>
        </p:nvGrpSpPr>
        <p:grpSpPr>
          <a:xfrm>
            <a:off x="630190" y="2679494"/>
            <a:ext cx="7883619" cy="3853272"/>
            <a:chOff x="630190" y="2679494"/>
            <a:chExt cx="7883619" cy="3853272"/>
          </a:xfrm>
        </p:grpSpPr>
        <p:sp>
          <p:nvSpPr>
            <p:cNvPr id="25" name="Freeform: Shape 24" hidden="1">
              <a:extLst>
                <a:ext uri="{FF2B5EF4-FFF2-40B4-BE49-F238E27FC236}">
                  <a16:creationId xmlns:a16="http://schemas.microsoft.com/office/drawing/2014/main" id="{7D28438F-EE36-DE6E-B945-8DC4A2A98A69}"/>
                </a:ext>
              </a:extLst>
            </p:cNvPr>
            <p:cNvSpPr/>
            <p:nvPr/>
          </p:nvSpPr>
          <p:spPr>
            <a:xfrm>
              <a:off x="630190" y="2679494"/>
              <a:ext cx="3284841" cy="3853272"/>
            </a:xfrm>
            <a:custGeom>
              <a:avLst/>
              <a:gdLst>
                <a:gd name="connsiteX0" fmla="*/ 0 w 3284841"/>
                <a:gd name="connsiteY0" fmla="*/ 328484 h 3853272"/>
                <a:gd name="connsiteX1" fmla="*/ 328484 w 3284841"/>
                <a:gd name="connsiteY1" fmla="*/ 0 h 3853272"/>
                <a:gd name="connsiteX2" fmla="*/ 2956357 w 3284841"/>
                <a:gd name="connsiteY2" fmla="*/ 0 h 3853272"/>
                <a:gd name="connsiteX3" fmla="*/ 3284841 w 3284841"/>
                <a:gd name="connsiteY3" fmla="*/ 328484 h 3853272"/>
                <a:gd name="connsiteX4" fmla="*/ 3284841 w 3284841"/>
                <a:gd name="connsiteY4" fmla="*/ 3524788 h 3853272"/>
                <a:gd name="connsiteX5" fmla="*/ 2956357 w 3284841"/>
                <a:gd name="connsiteY5" fmla="*/ 3853272 h 3853272"/>
                <a:gd name="connsiteX6" fmla="*/ 328484 w 3284841"/>
                <a:gd name="connsiteY6" fmla="*/ 3853272 h 3853272"/>
                <a:gd name="connsiteX7" fmla="*/ 0 w 3284841"/>
                <a:gd name="connsiteY7" fmla="*/ 3524788 h 3853272"/>
                <a:gd name="connsiteX8" fmla="*/ 0 w 3284841"/>
                <a:gd name="connsiteY8" fmla="*/ 328484 h 385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841" h="3853272">
                  <a:moveTo>
                    <a:pt x="0" y="328484"/>
                  </a:moveTo>
                  <a:cubicBezTo>
                    <a:pt x="0" y="147067"/>
                    <a:pt x="147067" y="0"/>
                    <a:pt x="328484" y="0"/>
                  </a:cubicBezTo>
                  <a:lnTo>
                    <a:pt x="2956357" y="0"/>
                  </a:lnTo>
                  <a:cubicBezTo>
                    <a:pt x="3137774" y="0"/>
                    <a:pt x="3284841" y="147067"/>
                    <a:pt x="3284841" y="328484"/>
                  </a:cubicBezTo>
                  <a:lnTo>
                    <a:pt x="3284841" y="3524788"/>
                  </a:lnTo>
                  <a:cubicBezTo>
                    <a:pt x="3284841" y="3706205"/>
                    <a:pt x="3137774" y="3853272"/>
                    <a:pt x="2956357" y="3853272"/>
                  </a:cubicBezTo>
                  <a:lnTo>
                    <a:pt x="328484" y="3853272"/>
                  </a:lnTo>
                  <a:cubicBezTo>
                    <a:pt x="147067" y="3853272"/>
                    <a:pt x="0" y="3706205"/>
                    <a:pt x="0" y="3524788"/>
                  </a:cubicBezTo>
                  <a:lnTo>
                    <a:pt x="0" y="328484"/>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164790" tIns="164790" rIns="164790" bIns="164790" numCol="1" spcCol="1270" anchor="ctr" anchorCtr="0">
              <a:noAutofit/>
            </a:bodyPr>
            <a:lstStyle/>
            <a:p>
              <a:pPr marL="0" lvl="0" indent="0" algn="ctr" defTabSz="800100">
                <a:lnSpc>
                  <a:spcPct val="90000"/>
                </a:lnSpc>
                <a:spcBef>
                  <a:spcPct val="0"/>
                </a:spcBef>
                <a:spcAft>
                  <a:spcPct val="35000"/>
                </a:spcAft>
                <a:buNone/>
              </a:pPr>
              <a:r>
                <a:rPr lang="en-US" sz="1800" kern="1200" dirty="0"/>
                <a:t>SIDS, commonly known as “crib death” or “cot death” is the number one cause of death in infants between one month and one year of age. About 6500 babies die of SIDS every year in the United States.</a:t>
              </a:r>
            </a:p>
          </p:txBody>
        </p:sp>
        <p:sp>
          <p:nvSpPr>
            <p:cNvPr id="26" name="Freeform: Shape 25" hidden="1">
              <a:extLst>
                <a:ext uri="{FF2B5EF4-FFF2-40B4-BE49-F238E27FC236}">
                  <a16:creationId xmlns:a16="http://schemas.microsoft.com/office/drawing/2014/main" id="{6EB858FE-CE80-AF58-B9BC-D64A5C1F73AD}"/>
                </a:ext>
              </a:extLst>
            </p:cNvPr>
            <p:cNvSpPr/>
            <p:nvPr/>
          </p:nvSpPr>
          <p:spPr>
            <a:xfrm>
              <a:off x="4243515" y="4198810"/>
              <a:ext cx="696386" cy="814640"/>
            </a:xfrm>
            <a:custGeom>
              <a:avLst/>
              <a:gdLst>
                <a:gd name="connsiteX0" fmla="*/ 0 w 696386"/>
                <a:gd name="connsiteY0" fmla="*/ 162928 h 814640"/>
                <a:gd name="connsiteX1" fmla="*/ 348193 w 696386"/>
                <a:gd name="connsiteY1" fmla="*/ 162928 h 814640"/>
                <a:gd name="connsiteX2" fmla="*/ 348193 w 696386"/>
                <a:gd name="connsiteY2" fmla="*/ 0 h 814640"/>
                <a:gd name="connsiteX3" fmla="*/ 696386 w 696386"/>
                <a:gd name="connsiteY3" fmla="*/ 407320 h 814640"/>
                <a:gd name="connsiteX4" fmla="*/ 348193 w 696386"/>
                <a:gd name="connsiteY4" fmla="*/ 814640 h 814640"/>
                <a:gd name="connsiteX5" fmla="*/ 348193 w 696386"/>
                <a:gd name="connsiteY5" fmla="*/ 651712 h 814640"/>
                <a:gd name="connsiteX6" fmla="*/ 0 w 696386"/>
                <a:gd name="connsiteY6" fmla="*/ 651712 h 814640"/>
                <a:gd name="connsiteX7" fmla="*/ 0 w 696386"/>
                <a:gd name="connsiteY7" fmla="*/ 162928 h 81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6386" h="814640">
                  <a:moveTo>
                    <a:pt x="0" y="162928"/>
                  </a:moveTo>
                  <a:lnTo>
                    <a:pt x="348193" y="162928"/>
                  </a:lnTo>
                  <a:lnTo>
                    <a:pt x="348193" y="0"/>
                  </a:lnTo>
                  <a:lnTo>
                    <a:pt x="696386" y="407320"/>
                  </a:lnTo>
                  <a:lnTo>
                    <a:pt x="348193" y="814640"/>
                  </a:lnTo>
                  <a:lnTo>
                    <a:pt x="348193" y="651712"/>
                  </a:lnTo>
                  <a:lnTo>
                    <a:pt x="0" y="651712"/>
                  </a:lnTo>
                  <a:lnTo>
                    <a:pt x="0" y="162928"/>
                  </a:lnTo>
                  <a:close/>
                </a:path>
              </a:pathLst>
            </a:cu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0" tIns="162928" rIns="208916" bIns="162928" numCol="1" spcCol="1270" anchor="ctr" anchorCtr="0">
              <a:noAutofit/>
            </a:bodyPr>
            <a:lstStyle/>
            <a:p>
              <a:pPr marL="0" lvl="0" indent="0" algn="ctr" defTabSz="622300">
                <a:lnSpc>
                  <a:spcPct val="90000"/>
                </a:lnSpc>
                <a:spcBef>
                  <a:spcPct val="0"/>
                </a:spcBef>
                <a:spcAft>
                  <a:spcPct val="35000"/>
                </a:spcAft>
                <a:buNone/>
              </a:pPr>
              <a:endParaRPr lang="en-US" sz="1400" kern="1200"/>
            </a:p>
          </p:txBody>
        </p:sp>
        <p:sp>
          <p:nvSpPr>
            <p:cNvPr id="27" name="Freeform: Shape 26" hidden="1">
              <a:extLst>
                <a:ext uri="{FF2B5EF4-FFF2-40B4-BE49-F238E27FC236}">
                  <a16:creationId xmlns:a16="http://schemas.microsoft.com/office/drawing/2014/main" id="{3BAD009A-40B7-DA50-D4A0-111653B607D2}"/>
                </a:ext>
              </a:extLst>
            </p:cNvPr>
            <p:cNvSpPr/>
            <p:nvPr/>
          </p:nvSpPr>
          <p:spPr>
            <a:xfrm>
              <a:off x="5228968" y="2679494"/>
              <a:ext cx="3284841" cy="3853272"/>
            </a:xfrm>
            <a:custGeom>
              <a:avLst/>
              <a:gdLst>
                <a:gd name="connsiteX0" fmla="*/ 0 w 3284841"/>
                <a:gd name="connsiteY0" fmla="*/ 328484 h 3853272"/>
                <a:gd name="connsiteX1" fmla="*/ 328484 w 3284841"/>
                <a:gd name="connsiteY1" fmla="*/ 0 h 3853272"/>
                <a:gd name="connsiteX2" fmla="*/ 2956357 w 3284841"/>
                <a:gd name="connsiteY2" fmla="*/ 0 h 3853272"/>
                <a:gd name="connsiteX3" fmla="*/ 3284841 w 3284841"/>
                <a:gd name="connsiteY3" fmla="*/ 328484 h 3853272"/>
                <a:gd name="connsiteX4" fmla="*/ 3284841 w 3284841"/>
                <a:gd name="connsiteY4" fmla="*/ 3524788 h 3853272"/>
                <a:gd name="connsiteX5" fmla="*/ 2956357 w 3284841"/>
                <a:gd name="connsiteY5" fmla="*/ 3853272 h 3853272"/>
                <a:gd name="connsiteX6" fmla="*/ 328484 w 3284841"/>
                <a:gd name="connsiteY6" fmla="*/ 3853272 h 3853272"/>
                <a:gd name="connsiteX7" fmla="*/ 0 w 3284841"/>
                <a:gd name="connsiteY7" fmla="*/ 3524788 h 3853272"/>
                <a:gd name="connsiteX8" fmla="*/ 0 w 3284841"/>
                <a:gd name="connsiteY8" fmla="*/ 328484 h 385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841" h="3853272">
                  <a:moveTo>
                    <a:pt x="0" y="328484"/>
                  </a:moveTo>
                  <a:cubicBezTo>
                    <a:pt x="0" y="147067"/>
                    <a:pt x="147067" y="0"/>
                    <a:pt x="328484" y="0"/>
                  </a:cubicBezTo>
                  <a:lnTo>
                    <a:pt x="2956357" y="0"/>
                  </a:lnTo>
                  <a:cubicBezTo>
                    <a:pt x="3137774" y="0"/>
                    <a:pt x="3284841" y="147067"/>
                    <a:pt x="3284841" y="328484"/>
                  </a:cubicBezTo>
                  <a:lnTo>
                    <a:pt x="3284841" y="3524788"/>
                  </a:lnTo>
                  <a:cubicBezTo>
                    <a:pt x="3284841" y="3706205"/>
                    <a:pt x="3137774" y="3853272"/>
                    <a:pt x="2956357" y="3853272"/>
                  </a:cubicBezTo>
                  <a:lnTo>
                    <a:pt x="328484" y="3853272"/>
                  </a:lnTo>
                  <a:cubicBezTo>
                    <a:pt x="147067" y="3853272"/>
                    <a:pt x="0" y="3706205"/>
                    <a:pt x="0" y="3524788"/>
                  </a:cubicBezTo>
                  <a:lnTo>
                    <a:pt x="0" y="328484"/>
                  </a:lnTo>
                  <a:close/>
                </a:path>
              </a:pathLst>
            </a:custGeom>
            <a:gradFill rotWithShape="0">
              <a:gsLst>
                <a:gs pos="100000">
                  <a:srgbClr val="F78B31"/>
                </a:gs>
                <a:gs pos="100000">
                  <a:schemeClr val="accent5">
                    <a:hueOff val="-6758543"/>
                    <a:satOff val="-17419"/>
                    <a:lumOff val="-11765"/>
                    <a:alphaOff val="0"/>
                    <a:lumMod val="99000"/>
                    <a:satMod val="120000"/>
                    <a:shade val="78000"/>
                  </a:schemeClr>
                </a:gs>
              </a:gsLst>
            </a:gradFill>
          </p:spPr>
          <p:style>
            <a:lnRef idx="0">
              <a:schemeClr val="lt1">
                <a:hueOff val="0"/>
                <a:satOff val="0"/>
                <a:lumOff val="0"/>
                <a:alphaOff val="0"/>
              </a:schemeClr>
            </a:lnRef>
            <a:fillRef idx="3">
              <a:scrgbClr r="0" g="0" b="0"/>
            </a:fillRef>
            <a:effectRef idx="2">
              <a:schemeClr val="accent5">
                <a:hueOff val="-6758543"/>
                <a:satOff val="-17419"/>
                <a:lumOff val="-11765"/>
                <a:alphaOff val="0"/>
              </a:schemeClr>
            </a:effectRef>
            <a:fontRef idx="minor">
              <a:schemeClr val="lt1"/>
            </a:fontRef>
          </p:style>
          <p:txBody>
            <a:bodyPr spcFirstLastPara="0" vert="horz" wrap="square" lIns="164790" tIns="164790" rIns="164790" bIns="164790" numCol="1" spcCol="1270" anchor="ctr" anchorCtr="0">
              <a:noAutofit/>
            </a:bodyPr>
            <a:lstStyle/>
            <a:p>
              <a:pPr marL="0" lvl="0" indent="0" algn="ctr" defTabSz="800100">
                <a:lnSpc>
                  <a:spcPct val="90000"/>
                </a:lnSpc>
                <a:spcBef>
                  <a:spcPct val="0"/>
                </a:spcBef>
                <a:spcAft>
                  <a:spcPct val="35000"/>
                </a:spcAft>
                <a:buNone/>
              </a:pPr>
              <a:r>
                <a:rPr lang="en-US" sz="1800" kern="1200" dirty="0"/>
                <a:t>SIDS cannot be predicted or prevented, even by a physician. It almost always occurs during sleep. The typical SIDS case involves an apparently healthy infant, usually between the ages of 4 weeks and 7 months, who has suddenly died. No illness has been present; although the baby may have had signs of a slight cold. There is no indication that the baby struggled or cried out while dying.</a:t>
              </a:r>
            </a:p>
          </p:txBody>
        </p:sp>
      </p:grpSp>
      <p:sp>
        <p:nvSpPr>
          <p:cNvPr id="5" name="Content Placeholder 4">
            <a:extLst>
              <a:ext uri="{FF2B5EF4-FFF2-40B4-BE49-F238E27FC236}">
                <a16:creationId xmlns:a16="http://schemas.microsoft.com/office/drawing/2014/main" id="{BDC5DBAC-49C6-E4EA-638B-936044B29A2E}"/>
              </a:ext>
            </a:extLst>
          </p:cNvPr>
          <p:cNvSpPr>
            <a:spLocks noGrp="1"/>
          </p:cNvSpPr>
          <p:nvPr>
            <p:ph idx="1"/>
          </p:nvPr>
        </p:nvSpPr>
        <p:spPr>
          <a:xfrm>
            <a:off x="628651" y="2590800"/>
            <a:ext cx="7886700" cy="3944112"/>
          </a:xfrm>
        </p:spPr>
        <p:txBody>
          <a:bodyPr/>
          <a:lstStyle/>
          <a:p>
            <a:endParaRPr lang="en-US" dirty="0"/>
          </a:p>
          <a:p>
            <a:endParaRPr lang="en-US" dirty="0"/>
          </a:p>
          <a:p>
            <a:endParaRPr lang="en-US" dirty="0"/>
          </a:p>
        </p:txBody>
      </p:sp>
      <p:sp>
        <p:nvSpPr>
          <p:cNvPr id="3" name="TextBox 2">
            <a:extLst>
              <a:ext uri="{FF2B5EF4-FFF2-40B4-BE49-F238E27FC236}">
                <a16:creationId xmlns:a16="http://schemas.microsoft.com/office/drawing/2014/main" id="{158031E7-83A6-980F-6035-B01D485581A1}"/>
              </a:ext>
            </a:extLst>
          </p:cNvPr>
          <p:cNvSpPr txBox="1"/>
          <p:nvPr/>
        </p:nvSpPr>
        <p:spPr>
          <a:xfrm>
            <a:off x="1066800" y="2744801"/>
            <a:ext cx="6324600" cy="3447098"/>
          </a:xfrm>
          <a:prstGeom prst="rect">
            <a:avLst/>
          </a:prstGeom>
          <a:noFill/>
        </p:spPr>
        <p:txBody>
          <a:bodyPr wrap="square">
            <a:spAutoFit/>
          </a:bodyPr>
          <a:lstStyle/>
          <a:p>
            <a:pPr marL="285750" indent="-285750">
              <a:buFont typeface="Arial" panose="020B0604020202020204" pitchFamily="34" charset="0"/>
              <a:buChar char="•"/>
            </a:pPr>
            <a:endParaRPr lang="en-US" altLang="en-US" dirty="0">
              <a:solidFill>
                <a:srgbClr val="000000"/>
              </a:solidFill>
              <a:latin typeface="Calibri" panose="020F0502020204030204" pitchFamily="34" charset="0"/>
              <a:sym typeface=""/>
            </a:endParaRPr>
          </a:p>
          <a:p>
            <a:pPr marL="342900" indent="-342900">
              <a:buFont typeface="Arial" panose="020B0604020202020204" pitchFamily="34" charset="0"/>
              <a:buChar char="•"/>
            </a:pPr>
            <a:r>
              <a:rPr lang="en-US" altLang="en-US" sz="2000" dirty="0">
                <a:solidFill>
                  <a:srgbClr val="000000"/>
                </a:solidFill>
                <a:latin typeface="Calibri" panose="020F0502020204030204" pitchFamily="34" charset="0"/>
                <a:sym typeface=""/>
              </a:rPr>
              <a:t>Any licensed physician, resident, or intern examining, attending, or treating a child</a:t>
            </a:r>
          </a:p>
          <a:p>
            <a:pPr marL="342900" indent="-342900">
              <a:buFont typeface="Arial" panose="020B0604020202020204" pitchFamily="34" charset="0"/>
              <a:buChar char="•"/>
            </a:pPr>
            <a:endParaRPr lang="en-US" altLang="en-US" sz="2000" dirty="0">
              <a:solidFill>
                <a:srgbClr val="000000"/>
              </a:solidFill>
              <a:latin typeface="Calibri" panose="020F0502020204030204" pitchFamily="34" charset="0"/>
              <a:sym typeface=""/>
            </a:endParaRPr>
          </a:p>
          <a:p>
            <a:pPr marL="342900" indent="-342900">
              <a:buFont typeface="Arial" panose="020B0604020202020204" pitchFamily="34" charset="0"/>
              <a:buChar char="•"/>
            </a:pPr>
            <a:r>
              <a:rPr lang="en-US" altLang="en-US" sz="2000" dirty="0">
                <a:solidFill>
                  <a:srgbClr val="000000"/>
                </a:solidFill>
                <a:latin typeface="Calibri" panose="020F0502020204030204" pitchFamily="34" charset="0"/>
                <a:sym typeface=""/>
              </a:rPr>
              <a:t>Any law enforcement officer</a:t>
            </a:r>
          </a:p>
          <a:p>
            <a:pPr marL="342900" indent="-342900">
              <a:buFont typeface="Arial" panose="020B0604020202020204" pitchFamily="34" charset="0"/>
              <a:buChar char="•"/>
            </a:pPr>
            <a:endParaRPr lang="en-US" altLang="en-US" sz="2000" dirty="0">
              <a:solidFill>
                <a:srgbClr val="000000"/>
              </a:solidFill>
              <a:latin typeface="Calibri" panose="020F0502020204030204" pitchFamily="34" charset="0"/>
              <a:sym typeface=""/>
            </a:endParaRPr>
          </a:p>
          <a:p>
            <a:pPr marL="342900" indent="-342900">
              <a:buFont typeface="Arial" panose="020B0604020202020204" pitchFamily="34" charset="0"/>
              <a:buChar char="•"/>
            </a:pPr>
            <a:r>
              <a:rPr lang="en-US" altLang="en-US" sz="2000" dirty="0">
                <a:solidFill>
                  <a:srgbClr val="000000"/>
                </a:solidFill>
                <a:latin typeface="Calibri" panose="020F0502020204030204" pitchFamily="34" charset="0"/>
                <a:sym typeface=""/>
              </a:rPr>
              <a:t>Registered nurse or visiting nurse</a:t>
            </a:r>
          </a:p>
          <a:p>
            <a:pPr marL="342900" indent="-342900">
              <a:buFont typeface="Arial" panose="020B0604020202020204" pitchFamily="34" charset="0"/>
              <a:buChar char="•"/>
            </a:pPr>
            <a:endParaRPr lang="en-US" altLang="en-US" sz="2000" dirty="0">
              <a:solidFill>
                <a:srgbClr val="000000"/>
              </a:solidFill>
              <a:latin typeface="Calibri" panose="020F0502020204030204" pitchFamily="34" charset="0"/>
              <a:sym typeface=""/>
            </a:endParaRPr>
          </a:p>
          <a:p>
            <a:pPr marL="342900" indent="-342900">
              <a:buFont typeface="Arial" panose="020B0604020202020204" pitchFamily="34" charset="0"/>
              <a:buChar char="•"/>
            </a:pPr>
            <a:r>
              <a:rPr lang="en-US" altLang="en-US" sz="2000" dirty="0">
                <a:solidFill>
                  <a:srgbClr val="000000"/>
                </a:solidFill>
                <a:latin typeface="Calibri" panose="020F0502020204030204" pitchFamily="34" charset="0"/>
                <a:sym typeface=""/>
              </a:rPr>
              <a:t>School teacher</a:t>
            </a:r>
          </a:p>
          <a:p>
            <a:pPr marL="342900" indent="-342900">
              <a:buFont typeface="Arial" panose="020B0604020202020204" pitchFamily="34" charset="0"/>
              <a:buChar char="•"/>
            </a:pPr>
            <a:endParaRPr lang="en-US" altLang="en-US" sz="2000" dirty="0">
              <a:solidFill>
                <a:srgbClr val="000000"/>
              </a:solidFill>
              <a:latin typeface="Calibri" panose="020F0502020204030204" pitchFamily="34" charset="0"/>
              <a:sym typeface=""/>
            </a:endParaRPr>
          </a:p>
          <a:p>
            <a:pPr marL="342900" indent="-342900">
              <a:buFont typeface="Arial" panose="020B0604020202020204" pitchFamily="34" charset="0"/>
              <a:buChar char="•"/>
            </a:pPr>
            <a:r>
              <a:rPr lang="en-US" altLang="en-US" sz="2000" dirty="0">
                <a:solidFill>
                  <a:srgbClr val="000000"/>
                </a:solidFill>
                <a:latin typeface="Calibri" panose="020F0502020204030204" pitchFamily="34" charset="0"/>
                <a:sym typeface=""/>
              </a:rPr>
              <a:t>And social worker, acting in his or her official capacity</a:t>
            </a:r>
          </a:p>
        </p:txBody>
      </p:sp>
    </p:spTree>
    <p:custDataLst>
      <p:tags r:id="rId1"/>
    </p:custDataLst>
    <p:extLst>
      <p:ext uri="{BB962C8B-B14F-4D97-AF65-F5344CB8AC3E}">
        <p14:creationId xmlns:p14="http://schemas.microsoft.com/office/powerpoint/2010/main" val="1121913202"/>
      </p:ext>
    </p:extLst>
  </p:cSld>
  <p:clrMapOvr>
    <a:masterClrMapping/>
  </p:clrMapOvr>
  <mc:AlternateContent xmlns:mc="http://schemas.openxmlformats.org/markup-compatibility/2006" xmlns:p14="http://schemas.microsoft.com/office/powerpoint/2010/main">
    <mc:Choice Requires="p14">
      <p:transition p14:dur="434" advClick="0">
        <p:fade/>
      </p:transition>
    </mc:Choice>
    <mc:Fallback xmlns="">
      <p:transition advClick="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DBD6A2-62F0-F890-FA4B-92177091FF70}"/>
            </a:ext>
          </a:extLst>
        </p:cNvPr>
        <p:cNvGrpSpPr/>
        <p:nvPr/>
      </p:nvGrpSpPr>
      <p:grpSpPr>
        <a:xfrm>
          <a:off x="0" y="0"/>
          <a:ext cx="0" cy="0"/>
          <a:chOff x="0" y="0"/>
          <a:chExt cx="0" cy="0"/>
        </a:xfrm>
      </p:grpSpPr>
      <p:sp useBgFill="1">
        <p:nvSpPr>
          <p:cNvPr id="58383" name="Rectangle 5838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Title 1">
            <a:extLst>
              <a:ext uri="{FF2B5EF4-FFF2-40B4-BE49-F238E27FC236}">
                <a16:creationId xmlns:a16="http://schemas.microsoft.com/office/drawing/2014/main" id="{36FA9848-0005-DE6E-2E3A-10E990F03BA2}"/>
              </a:ext>
            </a:extLst>
          </p:cNvPr>
          <p:cNvSpPr>
            <a:spLocks noGrp="1" noChangeArrowheads="1"/>
          </p:cNvSpPr>
          <p:nvPr>
            <p:ph type="title"/>
          </p:nvPr>
        </p:nvSpPr>
        <p:spPr>
          <a:xfrm>
            <a:off x="906080" y="548640"/>
            <a:ext cx="2294320" cy="4785360"/>
          </a:xfrm>
        </p:spPr>
        <p:txBody>
          <a:bodyPr>
            <a:normAutofit/>
          </a:bodyPr>
          <a:lstStyle/>
          <a:p>
            <a:pPr eaLnBrk="1" hangingPunct="1"/>
            <a:r>
              <a:rPr lang="en-US" altLang="en-US" sz="4000" b="1" dirty="0">
                <a:latin typeface="+mn-lt"/>
                <a:cs typeface="Arial" panose="020B0604020202020204" pitchFamily="34" charset="0"/>
              </a:rPr>
              <a:t>Keep in Mind</a:t>
            </a:r>
          </a:p>
        </p:txBody>
      </p:sp>
      <p:sp>
        <p:nvSpPr>
          <p:cNvPr id="5838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1" name="Content Placeholder 2">
            <a:extLst>
              <a:ext uri="{FF2B5EF4-FFF2-40B4-BE49-F238E27FC236}">
                <a16:creationId xmlns:a16="http://schemas.microsoft.com/office/drawing/2014/main" id="{B8A5E320-2F0F-7C3A-CEAE-112BCC5041A2}"/>
              </a:ext>
            </a:extLst>
          </p:cNvPr>
          <p:cNvSpPr>
            <a:spLocks noGrp="1" noChangeArrowheads="1"/>
          </p:cNvSpPr>
          <p:nvPr>
            <p:ph idx="1"/>
          </p:nvPr>
        </p:nvSpPr>
        <p:spPr>
          <a:xfrm>
            <a:off x="3844813" y="990600"/>
            <a:ext cx="4668251" cy="4648200"/>
          </a:xfrm>
        </p:spPr>
        <p:txBody>
          <a:bodyPr anchor="ctr">
            <a:normAutofit lnSpcReduction="10000"/>
          </a:bodyPr>
          <a:lstStyle/>
          <a:p>
            <a:pPr lvl="1" eaLnBrk="1" hangingPunct="1"/>
            <a:endParaRPr lang="en-US" altLang="en-US" sz="1900" dirty="0"/>
          </a:p>
          <a:p>
            <a:pPr lvl="1" eaLnBrk="1" hangingPunct="1"/>
            <a:r>
              <a:rPr lang="en-US" altLang="en-US" sz="2000" dirty="0">
                <a:cs typeface="Arial" panose="020B0604020202020204" pitchFamily="34" charset="0"/>
              </a:rPr>
              <a:t>As you work your way through an investigation, keep in mind that children love their parents, and you need to keep this in perspective, regardless of the situation</a:t>
            </a:r>
          </a:p>
          <a:p>
            <a:pPr marL="342892" lvl="1" indent="0" eaLnBrk="1" hangingPunct="1">
              <a:buNone/>
            </a:pPr>
            <a:r>
              <a:rPr lang="en-US" altLang="en-US" sz="2000" dirty="0">
                <a:cs typeface="Arial" panose="020B0604020202020204" pitchFamily="34" charset="0"/>
              </a:rPr>
              <a:t> </a:t>
            </a:r>
          </a:p>
          <a:p>
            <a:pPr lvl="1" eaLnBrk="1" hangingPunct="1"/>
            <a:r>
              <a:rPr lang="en-US" sz="2000" dirty="0">
                <a:effectLst/>
                <a:ea typeface="Calibri" panose="020F0502020204030204" pitchFamily="34" charset="0"/>
                <a:cs typeface="Arial" panose="020B0604020202020204" pitchFamily="34" charset="0"/>
              </a:rPr>
              <a:t>Children who are physically abused may have learned to cover for their parents. They may make excuses for the injury and use the cover stories their parents tell them</a:t>
            </a:r>
          </a:p>
          <a:p>
            <a:pPr lvl="1" eaLnBrk="1" hangingPunct="1"/>
            <a:endParaRPr lang="en-US" sz="2000" dirty="0">
              <a:effectLst/>
              <a:ea typeface="Calibri" panose="020F0502020204030204" pitchFamily="34" charset="0"/>
              <a:cs typeface="Arial" panose="020B0604020202020204" pitchFamily="34" charset="0"/>
            </a:endParaRPr>
          </a:p>
          <a:p>
            <a:pPr lvl="1" eaLnBrk="1" hangingPunct="1"/>
            <a:r>
              <a:rPr lang="en-US" sz="2000" dirty="0">
                <a:solidFill>
                  <a:srgbClr val="181717"/>
                </a:solidFill>
                <a:effectLst/>
                <a:ea typeface="Calibri" panose="020F0502020204030204" pitchFamily="34" charset="0"/>
                <a:cs typeface="Arial" panose="020B0604020202020204" pitchFamily="34" charset="0"/>
              </a:rPr>
              <a:t>Children become victims because they are  vulnerable, are easily persuaded to cooperate, and are too ashamed to talk about it with others</a:t>
            </a:r>
          </a:p>
          <a:p>
            <a:pPr lvl="1" eaLnBrk="1" hangingPunct="1"/>
            <a:endParaRPr lang="en-US" altLang="en-US" sz="1900" dirty="0"/>
          </a:p>
        </p:txBody>
      </p:sp>
    </p:spTree>
    <p:custDataLst>
      <p:tags r:id="rId1"/>
    </p:custDataLst>
    <p:extLst>
      <p:ext uri="{BB962C8B-B14F-4D97-AF65-F5344CB8AC3E}">
        <p14:creationId xmlns:p14="http://schemas.microsoft.com/office/powerpoint/2010/main" val="2559607642"/>
      </p:ext>
    </p:extLst>
  </p:cSld>
  <p:clrMapOvr>
    <a:masterClrMapping/>
  </p:clrMapOvr>
  <mc:AlternateContent xmlns:mc="http://schemas.openxmlformats.org/markup-compatibility/2006" xmlns:p14="http://schemas.microsoft.com/office/powerpoint/2010/main">
    <mc:Choice Requires="p14">
      <p:transition spd="slow" p14:dur="787" advClick="0">
        <p:fade/>
      </p:transition>
    </mc:Choice>
    <mc:Fallback xmlns="">
      <p:transition spd="slow" advClick="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376" name="Rectangle 58375">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8" name="Freeform: Shape 58377">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58370" name="Title 1">
            <a:extLst>
              <a:ext uri="{FF2B5EF4-FFF2-40B4-BE49-F238E27FC236}">
                <a16:creationId xmlns:a16="http://schemas.microsoft.com/office/drawing/2014/main" id="{C2916387-F6BF-2DC6-2658-5C8631CDECC8}"/>
              </a:ext>
            </a:extLst>
          </p:cNvPr>
          <p:cNvSpPr>
            <a:spLocks noGrp="1" noChangeArrowheads="1"/>
          </p:cNvSpPr>
          <p:nvPr>
            <p:ph type="title"/>
          </p:nvPr>
        </p:nvSpPr>
        <p:spPr>
          <a:xfrm>
            <a:off x="448235" y="2535163"/>
            <a:ext cx="7886700" cy="457200"/>
          </a:xfrm>
        </p:spPr>
        <p:txBody>
          <a:bodyPr>
            <a:noAutofit/>
          </a:bodyPr>
          <a:lstStyle/>
          <a:p>
            <a:pPr eaLnBrk="1" hangingPunct="1"/>
            <a:r>
              <a:rPr lang="en-US" altLang="en-US" sz="4000" b="1" dirty="0">
                <a:latin typeface="+mn-lt"/>
                <a:cs typeface="Arial" panose="020B0604020202020204" pitchFamily="34" charset="0"/>
              </a:rPr>
              <a:t>Investigations</a:t>
            </a:r>
            <a:endParaRPr lang="en-US" altLang="en-US" sz="4000" dirty="0">
              <a:latin typeface="+mn-lt"/>
              <a:cs typeface="Arial" panose="020B0604020202020204" pitchFamily="34" charset="0"/>
            </a:endParaRPr>
          </a:p>
        </p:txBody>
      </p:sp>
      <p:sp>
        <p:nvSpPr>
          <p:cNvPr id="2" name="TextBox 1">
            <a:extLst>
              <a:ext uri="{FF2B5EF4-FFF2-40B4-BE49-F238E27FC236}">
                <a16:creationId xmlns:a16="http://schemas.microsoft.com/office/drawing/2014/main" id="{A9447E3B-E579-E880-C31A-DBE8E22EDCEF}"/>
              </a:ext>
            </a:extLst>
          </p:cNvPr>
          <p:cNvSpPr txBox="1"/>
          <p:nvPr/>
        </p:nvSpPr>
        <p:spPr>
          <a:xfrm>
            <a:off x="628650" y="3276600"/>
            <a:ext cx="8286750" cy="3055195"/>
          </a:xfrm>
          <a:prstGeom prst="rect">
            <a:avLst/>
          </a:prstGeom>
          <a:noFill/>
        </p:spPr>
        <p:txBody>
          <a:bodyPr wrap="square" rtlCol="0">
            <a:spAutoFit/>
          </a:bodyPr>
          <a:lstStyle/>
          <a:p>
            <a:pPr marL="285743" marR="0" lvl="3" algn="l" defTabSz="685783" rtl="0" eaLnBrk="1" fontAlgn="base" latinLnBrk="0" hangingPunct="1">
              <a:lnSpc>
                <a:spcPct val="90000"/>
              </a:lnSpc>
              <a:spcBef>
                <a:spcPts val="375"/>
              </a:spcBef>
              <a:spcAft>
                <a:spcPct val="0"/>
              </a:spcAft>
              <a:buClrTx/>
              <a:buSzTx/>
              <a:tabLst/>
              <a:defRPr/>
            </a:pPr>
            <a:r>
              <a:rPr kumimoji="0" lang="en-US" altLang="en-US" sz="2800" b="1"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Level of response depends upon the following:</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Nature of the call (in-progress vs. old injury)</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Age of the child(ren) or special condition (e.g., developmentally disabled)</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Imminent danger to child without intervention</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Immediate need for medical attention</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Reliability and authenticity of reporting party</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History of prior reports</a:t>
            </a:r>
          </a:p>
          <a:p>
            <a:pPr marL="457189" marR="0" lvl="3" indent="-171446" algn="l" defTabSz="685783" rtl="0" eaLnBrk="1" fontAlgn="base" latinLnBrk="0" hangingPunct="1">
              <a:lnSpc>
                <a:spcPct val="90000"/>
              </a:lnSpc>
              <a:spcBef>
                <a:spcPts val="375"/>
              </a:spcBef>
              <a:spcAft>
                <a:spcPct val="0"/>
              </a:spcAft>
              <a:buClrTx/>
              <a:buSzTx/>
              <a:buFont typeface="Arial" panose="020B0604020202020204" pitchFamily="34" charset="0"/>
              <a:buChar char="•"/>
              <a:tabLst/>
              <a:defRPr/>
            </a:pPr>
            <a:r>
              <a:rPr kumimoji="0" lang="en-US" altLang="en-US" sz="2000" b="1" i="0" u="none" strike="noStrike" kern="1200" cap="none" spc="0" normalizeH="0" baseline="0" noProof="0" dirty="0">
                <a:ln>
                  <a:noFill/>
                </a:ln>
                <a:solidFill>
                  <a:srgbClr val="FF0000"/>
                </a:solidFill>
                <a:effectLst/>
                <a:uLnTx/>
                <a:uFillTx/>
                <a:latin typeface="+mn-lt"/>
                <a:cs typeface="Arial" panose="020B0604020202020204" pitchFamily="34" charset="0"/>
              </a:rPr>
              <a:t>Note:</a:t>
            </a:r>
            <a:r>
              <a:rPr kumimoji="0" lang="en-US" altLang="en-US" sz="2000" b="1"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rPr>
              <a:t>  The need for a warrantless entry should be determined using the above criteria</a:t>
            </a:r>
            <a:endParaRPr kumimoji="0" lang="en-US" altLang="en-US" sz="2000" b="0" i="0" u="none" strike="noStrike" kern="1200" cap="none" spc="0" normalizeH="0" baseline="0" noProof="0" dirty="0">
              <a:ln>
                <a:noFill/>
              </a:ln>
              <a:solidFill>
                <a:schemeClr val="tx1">
                  <a:lumMod val="95000"/>
                  <a:lumOff val="5000"/>
                </a:schemeClr>
              </a:solidFill>
              <a:effectLst/>
              <a:uLnTx/>
              <a:uFillTx/>
              <a:latin typeface="+mn-lt"/>
              <a:cs typeface="Arial" panose="020B0604020202020204" pitchFamily="34" charset="0"/>
            </a:endParaRPr>
          </a:p>
        </p:txBody>
      </p:sp>
      <p:sp>
        <p:nvSpPr>
          <p:cNvPr id="4" name="TextBox 3">
            <a:extLst>
              <a:ext uri="{FF2B5EF4-FFF2-40B4-BE49-F238E27FC236}">
                <a16:creationId xmlns:a16="http://schemas.microsoft.com/office/drawing/2014/main" id="{6F25E1DA-2FEA-3B6F-20AA-311FA82E261D}"/>
              </a:ext>
            </a:extLst>
          </p:cNvPr>
          <p:cNvSpPr txBox="1"/>
          <p:nvPr/>
        </p:nvSpPr>
        <p:spPr>
          <a:xfrm>
            <a:off x="457200" y="228600"/>
            <a:ext cx="8458200" cy="1631216"/>
          </a:xfrm>
          <a:prstGeom prst="rect">
            <a:avLst/>
          </a:prstGeom>
          <a:noFill/>
        </p:spPr>
        <p:txBody>
          <a:bodyPr wrap="square">
            <a:spAutoFit/>
          </a:bodyPr>
          <a:lstStyle/>
          <a:p>
            <a:pPr marL="742950" lvl="1" indent="-285750" eaLnBrk="1" hangingPunct="1">
              <a:buFont typeface="Arial" panose="020B0604020202020204" pitchFamily="34" charset="0"/>
              <a:buChar char="•"/>
            </a:pPr>
            <a:r>
              <a:rPr lang="en-US" altLang="en-US" sz="2000" b="1" dirty="0">
                <a:solidFill>
                  <a:schemeClr val="tx1">
                    <a:lumMod val="95000"/>
                    <a:lumOff val="5000"/>
                  </a:schemeClr>
                </a:solidFill>
                <a:cs typeface="Arial" panose="020B0604020202020204" pitchFamily="34" charset="0"/>
              </a:rPr>
              <a:t>Child abuse and neglect investigations are a joint responsibility of the police and Children Youth &amp; Family Department worker (CYFD)</a:t>
            </a:r>
          </a:p>
          <a:p>
            <a:pPr marL="742950" lvl="1" indent="-285750" eaLnBrk="1" hangingPunct="1">
              <a:buFont typeface="Arial" panose="020B0604020202020204" pitchFamily="34" charset="0"/>
              <a:buChar char="•"/>
            </a:pPr>
            <a:r>
              <a:rPr lang="en-US" altLang="en-US" sz="2000" b="1" dirty="0">
                <a:solidFill>
                  <a:schemeClr val="tx1">
                    <a:lumMod val="95000"/>
                    <a:lumOff val="5000"/>
                  </a:schemeClr>
                </a:solidFill>
                <a:cs typeface="Arial" panose="020B0604020202020204" pitchFamily="34" charset="0"/>
              </a:rPr>
              <a:t>Under law, any person reporting an instance of alleged neglect or abuse is presumed to be acting in good faith and is immune from liability unless acting maliciously or in bad faith</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286" advClick="0">
        <p:fade/>
      </p:transition>
    </mc:Choice>
    <mc:Fallback xmlns="">
      <p:transition advClick="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5D36A1-FED5-26A6-C927-A4D2D2B8E4E6}"/>
            </a:ext>
          </a:extLst>
        </p:cNvPr>
        <p:cNvGrpSpPr/>
        <p:nvPr/>
      </p:nvGrpSpPr>
      <p:grpSpPr>
        <a:xfrm>
          <a:off x="0" y="0"/>
          <a:ext cx="0" cy="0"/>
          <a:chOff x="0" y="0"/>
          <a:chExt cx="0" cy="0"/>
        </a:xfrm>
      </p:grpSpPr>
      <p:sp useBgFill="1">
        <p:nvSpPr>
          <p:cNvPr id="65552" name="Rectangle 65551">
            <a:extLst>
              <a:ext uri="{FF2B5EF4-FFF2-40B4-BE49-F238E27FC236}">
                <a16:creationId xmlns:a16="http://schemas.microsoft.com/office/drawing/2014/main" id="{C28A1842-84B5-0F66-DD3F-F00729A7A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8" name="Title 1">
            <a:extLst>
              <a:ext uri="{FF2B5EF4-FFF2-40B4-BE49-F238E27FC236}">
                <a16:creationId xmlns:a16="http://schemas.microsoft.com/office/drawing/2014/main" id="{28620167-CCE8-A9CF-895B-A941BF2B4E3A}"/>
              </a:ext>
            </a:extLst>
          </p:cNvPr>
          <p:cNvSpPr>
            <a:spLocks noGrp="1" noChangeArrowheads="1"/>
          </p:cNvSpPr>
          <p:nvPr>
            <p:ph type="title"/>
          </p:nvPr>
        </p:nvSpPr>
        <p:spPr>
          <a:xfrm>
            <a:off x="457200" y="457200"/>
            <a:ext cx="8013573" cy="1353311"/>
          </a:xfrm>
        </p:spPr>
        <p:txBody>
          <a:bodyPr>
            <a:normAutofit fontScale="90000"/>
          </a:bodyPr>
          <a:lstStyle/>
          <a:p>
            <a:pPr eaLnBrk="1" hangingPunct="1">
              <a:lnSpc>
                <a:spcPct val="100000"/>
              </a:lnSpc>
            </a:pPr>
            <a:r>
              <a:rPr lang="en-US" altLang="en-US" sz="4000" b="1" dirty="0">
                <a:latin typeface="+mn-lt"/>
                <a:cs typeface="Arial" panose="020B0604020202020204" pitchFamily="34" charset="0"/>
              </a:rPr>
              <a:t>Law Enforcement Assistance During the Investigation</a:t>
            </a:r>
            <a:br>
              <a:rPr lang="en-US" sz="2000" dirty="0">
                <a:cs typeface="Arial" panose="020B0604020202020204" pitchFamily="34" charset="0"/>
              </a:rPr>
            </a:br>
            <a:endParaRPr lang="en-US" altLang="en-US" sz="4000" b="1" dirty="0">
              <a:latin typeface="+mn-lt"/>
              <a:cs typeface="Arial" panose="020B0604020202020204" pitchFamily="34" charset="0"/>
            </a:endParaRPr>
          </a:p>
        </p:txBody>
      </p:sp>
      <p:sp>
        <p:nvSpPr>
          <p:cNvPr id="65554" name="sketch line">
            <a:extLst>
              <a:ext uri="{FF2B5EF4-FFF2-40B4-BE49-F238E27FC236}">
                <a16:creationId xmlns:a16="http://schemas.microsoft.com/office/drawing/2014/main" id="{07B9BE02-1553-98E1-BBA8-6E154DE67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8F95FC8-7228-A0A3-F4B3-851F4C284555}"/>
              </a:ext>
            </a:extLst>
          </p:cNvPr>
          <p:cNvSpPr>
            <a:spLocks noGrp="1"/>
          </p:cNvSpPr>
          <p:nvPr>
            <p:ph idx="1"/>
          </p:nvPr>
        </p:nvSpPr>
        <p:spPr>
          <a:xfrm>
            <a:off x="457200" y="2934121"/>
            <a:ext cx="8534400" cy="3753190"/>
          </a:xfrm>
        </p:spPr>
        <p:txBody>
          <a:bodyPr rtlCol="0">
            <a:normAutofit/>
          </a:bodyPr>
          <a:lstStyle/>
          <a:p>
            <a:pPr marL="344488" lvl="3" indent="-344488" eaLnBrk="1" fontAlgn="auto" hangingPunct="1">
              <a:lnSpc>
                <a:spcPct val="100000"/>
              </a:lnSpc>
              <a:spcAft>
                <a:spcPts val="0"/>
              </a:spcAft>
              <a:buNone/>
              <a:defRPr/>
            </a:pPr>
            <a:r>
              <a:rPr lang="en-US" sz="1600" dirty="0">
                <a:cs typeface="Arial" panose="020B0604020202020204" pitchFamily="34" charset="0"/>
              </a:rPr>
              <a:t>7.1 </a:t>
            </a:r>
            <a:r>
              <a:rPr lang="en-US" sz="1600" b="1" dirty="0">
                <a:cs typeface="Arial" panose="020B0604020202020204" pitchFamily="34" charset="0"/>
              </a:rPr>
              <a:t>Coordination with Law Enforcement: </a:t>
            </a:r>
            <a:r>
              <a:rPr lang="en-US" sz="1600" dirty="0">
                <a:cs typeface="Arial" panose="020B0604020202020204" pitchFamily="34" charset="0"/>
              </a:rPr>
              <a:t>The investigation worker coordinates and cooperates with law enforcement in joint investigations and defers to law enforcement’s decision to enter a home. The worker attempts to coordinate interviews of the involved parties with law enforcement to avoid multiple interviews of family members, especially children.</a:t>
            </a:r>
          </a:p>
          <a:p>
            <a:pPr marL="344488" lvl="3" indent="-344488" eaLnBrk="1" fontAlgn="auto" hangingPunct="1">
              <a:lnSpc>
                <a:spcPct val="100000"/>
              </a:lnSpc>
              <a:spcAft>
                <a:spcPts val="0"/>
              </a:spcAft>
              <a:buNone/>
              <a:defRPr/>
            </a:pPr>
            <a:endParaRPr lang="en-US" sz="1600" dirty="0">
              <a:cs typeface="Arial" panose="020B0604020202020204" pitchFamily="34" charset="0"/>
            </a:endParaRPr>
          </a:p>
          <a:p>
            <a:pPr marL="0" indent="0" defTabSz="349250" eaLnBrk="1" fontAlgn="auto" hangingPunct="1">
              <a:spcAft>
                <a:spcPts val="0"/>
              </a:spcAft>
              <a:buNone/>
              <a:defRPr/>
            </a:pPr>
            <a:r>
              <a:rPr lang="en-US" sz="1600" dirty="0"/>
              <a:t>7.2 </a:t>
            </a:r>
            <a:r>
              <a:rPr lang="en-US" sz="1600" b="1" dirty="0"/>
              <a:t>Collection of Physical Evidence</a:t>
            </a:r>
            <a:r>
              <a:rPr lang="en-US" sz="1600" dirty="0"/>
              <a:t>: Law enforcement is responsible for collecting physical 	evidence. </a:t>
            </a:r>
          </a:p>
          <a:p>
            <a:pPr marL="342892" lvl="1" indent="0" eaLnBrk="1" fontAlgn="auto" hangingPunct="1">
              <a:spcAft>
                <a:spcPts val="0"/>
              </a:spcAft>
              <a:buNone/>
              <a:defRPr/>
            </a:pPr>
            <a:r>
              <a:rPr lang="en-US" sz="1600" dirty="0"/>
              <a:t>The investigation worker: </a:t>
            </a:r>
          </a:p>
          <a:p>
            <a:pPr marL="684213" lvl="2" indent="0" eaLnBrk="1" fontAlgn="auto" hangingPunct="1">
              <a:spcAft>
                <a:spcPts val="0"/>
              </a:spcAft>
              <a:buNone/>
              <a:defRPr/>
            </a:pPr>
            <a:r>
              <a:rPr lang="en-US" sz="1600" dirty="0"/>
              <a:t>1. does not touch or move any physical evidence; </a:t>
            </a:r>
          </a:p>
          <a:p>
            <a:pPr marL="685783" lvl="2" indent="0" eaLnBrk="1" fontAlgn="auto" hangingPunct="1">
              <a:spcAft>
                <a:spcPts val="0"/>
              </a:spcAft>
              <a:buNone/>
              <a:defRPr/>
            </a:pPr>
            <a:r>
              <a:rPr lang="en-US" sz="1600" dirty="0"/>
              <a:t>2. contacts the police if he or she believes physical evidence is available; and </a:t>
            </a:r>
          </a:p>
          <a:p>
            <a:pPr marL="685783" lvl="2" indent="0" eaLnBrk="1" fontAlgn="auto" hangingPunct="1">
              <a:spcAft>
                <a:spcPts val="0"/>
              </a:spcAft>
              <a:buNone/>
              <a:defRPr/>
            </a:pPr>
            <a:r>
              <a:rPr lang="en-US" sz="1600" dirty="0"/>
              <a:t>3. records specific observations of the physical evidence and how it relates to the allegations </a:t>
            </a:r>
          </a:p>
          <a:p>
            <a:pPr marL="685783" lvl="2" indent="0" eaLnBrk="1" fontAlgn="auto" hangingPunct="1">
              <a:spcAft>
                <a:spcPts val="0"/>
              </a:spcAft>
              <a:buNone/>
              <a:defRPr/>
            </a:pPr>
            <a:endParaRPr lang="en-US" sz="1600" dirty="0"/>
          </a:p>
          <a:p>
            <a:pPr marL="685783" lvl="2" indent="0" eaLnBrk="1" fontAlgn="auto" hangingPunct="1">
              <a:spcAft>
                <a:spcPts val="0"/>
              </a:spcAft>
              <a:buNone/>
              <a:defRPr/>
            </a:pPr>
            <a:endParaRPr lang="en-US" sz="1200" dirty="0"/>
          </a:p>
        </p:txBody>
      </p:sp>
      <p:sp>
        <p:nvSpPr>
          <p:cNvPr id="2" name="TextBox 1">
            <a:extLst>
              <a:ext uri="{FF2B5EF4-FFF2-40B4-BE49-F238E27FC236}">
                <a16:creationId xmlns:a16="http://schemas.microsoft.com/office/drawing/2014/main" id="{E71760AC-9273-A35C-3A16-E82F1E9C8A13}"/>
              </a:ext>
            </a:extLst>
          </p:cNvPr>
          <p:cNvSpPr txBox="1"/>
          <p:nvPr/>
        </p:nvSpPr>
        <p:spPr>
          <a:xfrm>
            <a:off x="422339" y="1810511"/>
            <a:ext cx="5902261" cy="830997"/>
          </a:xfrm>
          <a:prstGeom prst="rect">
            <a:avLst/>
          </a:prstGeom>
          <a:noFill/>
        </p:spPr>
        <p:txBody>
          <a:bodyPr wrap="square" rtlCol="0">
            <a:spAutoFit/>
          </a:bodyPr>
          <a:lstStyle/>
          <a:p>
            <a:r>
              <a:rPr lang="en-US" sz="1600" b="1" dirty="0"/>
              <a:t>Child Protective Services </a:t>
            </a:r>
          </a:p>
          <a:p>
            <a:r>
              <a:rPr lang="en-US" sz="1600" b="1" dirty="0"/>
              <a:t>Protective Services Investigation Procedures (8.10.3 NMAC)</a:t>
            </a:r>
          </a:p>
          <a:p>
            <a:r>
              <a:rPr lang="en-US" sz="1600" b="1" dirty="0"/>
              <a:t>PR 10: Investigation Requirements - General           </a:t>
            </a:r>
          </a:p>
        </p:txBody>
      </p:sp>
    </p:spTree>
    <p:custDataLst>
      <p:tags r:id="rId1"/>
    </p:custDataLst>
    <p:extLst>
      <p:ext uri="{BB962C8B-B14F-4D97-AF65-F5344CB8AC3E}">
        <p14:creationId xmlns:p14="http://schemas.microsoft.com/office/powerpoint/2010/main" val="2642056179"/>
      </p:ext>
    </p:extLst>
  </p:cSld>
  <p:clrMapOvr>
    <a:masterClrMapping/>
  </p:clrMapOvr>
  <mc:AlternateContent xmlns:mc="http://schemas.openxmlformats.org/markup-compatibility/2006" xmlns:p14="http://schemas.microsoft.com/office/powerpoint/2010/main">
    <mc:Choice Requires="p14">
      <p:transition p14:dur="401" advClick="0">
        <p:fade/>
      </p:transition>
    </mc:Choice>
    <mc:Fallback xmlns="">
      <p:transition advClick="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EFCB8C-8F84-34D4-5E6A-BDC330C2CD41}"/>
            </a:ext>
          </a:extLst>
        </p:cNvPr>
        <p:cNvGrpSpPr/>
        <p:nvPr/>
      </p:nvGrpSpPr>
      <p:grpSpPr>
        <a:xfrm>
          <a:off x="0" y="0"/>
          <a:ext cx="0" cy="0"/>
          <a:chOff x="0" y="0"/>
          <a:chExt cx="0" cy="0"/>
        </a:xfrm>
      </p:grpSpPr>
      <p:sp useBgFill="1">
        <p:nvSpPr>
          <p:cNvPr id="65552" name="Rectangle 65551">
            <a:extLst>
              <a:ext uri="{FF2B5EF4-FFF2-40B4-BE49-F238E27FC236}">
                <a16:creationId xmlns:a16="http://schemas.microsoft.com/office/drawing/2014/main" id="{3C2D57F3-8774-7FC6-4DAB-04E237144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8" name="Title 1">
            <a:extLst>
              <a:ext uri="{FF2B5EF4-FFF2-40B4-BE49-F238E27FC236}">
                <a16:creationId xmlns:a16="http://schemas.microsoft.com/office/drawing/2014/main" id="{782876BD-E05B-2FAD-0286-1BAEB855401B}"/>
              </a:ext>
            </a:extLst>
          </p:cNvPr>
          <p:cNvSpPr>
            <a:spLocks noGrp="1" noChangeArrowheads="1"/>
          </p:cNvSpPr>
          <p:nvPr>
            <p:ph type="title"/>
          </p:nvPr>
        </p:nvSpPr>
        <p:spPr>
          <a:xfrm>
            <a:off x="457200" y="457200"/>
            <a:ext cx="8013573" cy="1353311"/>
          </a:xfrm>
        </p:spPr>
        <p:txBody>
          <a:bodyPr>
            <a:normAutofit fontScale="90000"/>
          </a:bodyPr>
          <a:lstStyle/>
          <a:p>
            <a:pPr eaLnBrk="1" hangingPunct="1">
              <a:lnSpc>
                <a:spcPct val="100000"/>
              </a:lnSpc>
            </a:pPr>
            <a:r>
              <a:rPr lang="en-US" altLang="en-US" sz="4000" b="1" dirty="0">
                <a:latin typeface="+mn-lt"/>
                <a:cs typeface="Arial" panose="020B0604020202020204" pitchFamily="34" charset="0"/>
              </a:rPr>
              <a:t>Law Enforcement Assistance During the Investigation cont.</a:t>
            </a:r>
            <a:br>
              <a:rPr lang="en-US" sz="2000" dirty="0">
                <a:cs typeface="Arial" panose="020B0604020202020204" pitchFamily="34" charset="0"/>
              </a:rPr>
            </a:br>
            <a:endParaRPr lang="en-US" altLang="en-US" sz="4000" b="1" dirty="0">
              <a:latin typeface="+mn-lt"/>
              <a:cs typeface="Arial" panose="020B0604020202020204" pitchFamily="34" charset="0"/>
            </a:endParaRPr>
          </a:p>
        </p:txBody>
      </p:sp>
      <p:sp>
        <p:nvSpPr>
          <p:cNvPr id="65554" name="sketch line">
            <a:extLst>
              <a:ext uri="{FF2B5EF4-FFF2-40B4-BE49-F238E27FC236}">
                <a16:creationId xmlns:a16="http://schemas.microsoft.com/office/drawing/2014/main" id="{7FDAF8E5-7874-8EC6-DB6F-2CB83D001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5836CA7-466A-7924-C8BA-314681240266}"/>
              </a:ext>
            </a:extLst>
          </p:cNvPr>
          <p:cNvSpPr>
            <a:spLocks noGrp="1"/>
          </p:cNvSpPr>
          <p:nvPr>
            <p:ph idx="1"/>
          </p:nvPr>
        </p:nvSpPr>
        <p:spPr>
          <a:xfrm>
            <a:off x="457200" y="2819400"/>
            <a:ext cx="8305800" cy="3753190"/>
          </a:xfrm>
        </p:spPr>
        <p:txBody>
          <a:bodyPr rtlCol="0">
            <a:normAutofit/>
          </a:bodyPr>
          <a:lstStyle/>
          <a:p>
            <a:pPr marL="344488" lvl="3" indent="-344488" eaLnBrk="1" fontAlgn="auto" hangingPunct="1">
              <a:lnSpc>
                <a:spcPct val="100000"/>
              </a:lnSpc>
              <a:spcAft>
                <a:spcPts val="0"/>
              </a:spcAft>
              <a:buNone/>
              <a:defRPr/>
            </a:pPr>
            <a:r>
              <a:rPr lang="en-US" sz="1600" dirty="0">
                <a:cs typeface="Arial" panose="020B0604020202020204" pitchFamily="34" charset="0"/>
              </a:rPr>
              <a:t>7.3 </a:t>
            </a:r>
            <a:r>
              <a:rPr lang="en-US" sz="1600" b="1" dirty="0">
                <a:cs typeface="Arial" panose="020B0604020202020204" pitchFamily="34" charset="0"/>
              </a:rPr>
              <a:t>Health and Safety or Welfare Check: </a:t>
            </a:r>
          </a:p>
          <a:p>
            <a:pPr marL="344488" lvl="3" indent="-344488" eaLnBrk="1" fontAlgn="auto" hangingPunct="1">
              <a:lnSpc>
                <a:spcPct val="100000"/>
              </a:lnSpc>
              <a:spcAft>
                <a:spcPts val="0"/>
              </a:spcAft>
              <a:buNone/>
              <a:defRPr/>
            </a:pPr>
            <a:r>
              <a:rPr lang="en-US" sz="1600" b="1" dirty="0">
                <a:cs typeface="Arial" panose="020B0604020202020204" pitchFamily="34" charset="0"/>
              </a:rPr>
              <a:t>	</a:t>
            </a:r>
            <a:r>
              <a:rPr lang="en-US" sz="1600" dirty="0">
                <a:cs typeface="Arial" panose="020B0604020202020204" pitchFamily="34" charset="0"/>
              </a:rPr>
              <a:t>With supervisory concurrence, an investigation worker may contact the local law enforcement agency to request a health and safety or welfare check of the residence or the reported situation. Law enforcement’s contact with the family does not substitute for the face-to-face contact with the child as required for initiation of the investigation. The worker joins the law enforcement officer upon request or follows up with the family as soon as possible to continue the investigation. A health and safety or welfare check may be appropriate in situations such as: </a:t>
            </a:r>
          </a:p>
          <a:p>
            <a:pPr marL="855663" lvl="3" indent="-227013" defTabSz="712788" eaLnBrk="1" fontAlgn="auto" hangingPunct="1">
              <a:lnSpc>
                <a:spcPct val="100000"/>
              </a:lnSpc>
              <a:spcAft>
                <a:spcPts val="0"/>
              </a:spcAft>
              <a:buFont typeface="+mj-lt"/>
              <a:buAutoNum type="arabicPeriod"/>
              <a:defRPr/>
            </a:pPr>
            <a:r>
              <a:rPr lang="en-US" sz="1600" dirty="0">
                <a:cs typeface="Arial" panose="020B0604020202020204" pitchFamily="34" charset="0"/>
              </a:rPr>
              <a:t>alleged criminal acts or dangerous situations where law enforcement intervention may be required </a:t>
            </a:r>
          </a:p>
          <a:p>
            <a:pPr marL="855663" lvl="3" indent="-227013" defTabSz="712788" eaLnBrk="1" fontAlgn="auto" hangingPunct="1">
              <a:lnSpc>
                <a:spcPct val="100000"/>
              </a:lnSpc>
              <a:spcAft>
                <a:spcPts val="0"/>
              </a:spcAft>
              <a:buFont typeface="+mj-lt"/>
              <a:buAutoNum type="arabicPeriod"/>
              <a:defRPr/>
            </a:pPr>
            <a:r>
              <a:rPr lang="en-US" sz="1600" dirty="0">
                <a:cs typeface="Arial" panose="020B0604020202020204" pitchFamily="34" charset="0"/>
              </a:rPr>
              <a:t>law enforcement can provide a more immediate response to an imminent danger of serious harm to a child </a:t>
            </a:r>
          </a:p>
          <a:p>
            <a:pPr marL="855663" lvl="3" indent="-227013" defTabSz="712788" eaLnBrk="1" fontAlgn="auto" hangingPunct="1">
              <a:lnSpc>
                <a:spcPct val="100000"/>
              </a:lnSpc>
              <a:spcAft>
                <a:spcPts val="0"/>
              </a:spcAft>
              <a:buFont typeface="+mj-lt"/>
              <a:buAutoNum type="arabicPeriod"/>
              <a:defRPr/>
            </a:pPr>
            <a:r>
              <a:rPr lang="en-US" sz="1600" dirty="0">
                <a:cs typeface="Arial" panose="020B0604020202020204" pitchFamily="34" charset="0"/>
              </a:rPr>
              <a:t>law enforcement’s training, expertise, and authority allow them to be better prepared to address the immediate concerns </a:t>
            </a:r>
            <a:endParaRPr lang="en-US" sz="1600" dirty="0"/>
          </a:p>
          <a:p>
            <a:pPr marL="685783" lvl="2" indent="0" eaLnBrk="1" fontAlgn="auto" hangingPunct="1">
              <a:spcAft>
                <a:spcPts val="0"/>
              </a:spcAft>
              <a:buNone/>
              <a:defRPr/>
            </a:pPr>
            <a:endParaRPr lang="en-US" sz="1200" dirty="0"/>
          </a:p>
        </p:txBody>
      </p:sp>
      <p:sp>
        <p:nvSpPr>
          <p:cNvPr id="2" name="TextBox 1">
            <a:extLst>
              <a:ext uri="{FF2B5EF4-FFF2-40B4-BE49-F238E27FC236}">
                <a16:creationId xmlns:a16="http://schemas.microsoft.com/office/drawing/2014/main" id="{761B4629-FDCF-A713-089D-2A3D7138E381}"/>
              </a:ext>
            </a:extLst>
          </p:cNvPr>
          <p:cNvSpPr txBox="1"/>
          <p:nvPr/>
        </p:nvSpPr>
        <p:spPr>
          <a:xfrm>
            <a:off x="422339" y="1810511"/>
            <a:ext cx="5422773" cy="830997"/>
          </a:xfrm>
          <a:prstGeom prst="rect">
            <a:avLst/>
          </a:prstGeom>
          <a:noFill/>
        </p:spPr>
        <p:txBody>
          <a:bodyPr wrap="square" rtlCol="0">
            <a:spAutoFit/>
          </a:bodyPr>
          <a:lstStyle/>
          <a:p>
            <a:r>
              <a:rPr lang="en-US" sz="1600" b="1" dirty="0"/>
              <a:t>Child Protective Services </a:t>
            </a:r>
          </a:p>
          <a:p>
            <a:r>
              <a:rPr lang="en-US" sz="1600" b="1" dirty="0"/>
              <a:t>Protective Services Investigation Procedures (8.10.3 NMAC)</a:t>
            </a:r>
          </a:p>
          <a:p>
            <a:r>
              <a:rPr lang="en-US" sz="1600" b="1" dirty="0"/>
              <a:t>PR 10: Investigation Requirements - General           </a:t>
            </a:r>
          </a:p>
        </p:txBody>
      </p:sp>
    </p:spTree>
    <p:custDataLst>
      <p:tags r:id="rId1"/>
    </p:custDataLst>
    <p:extLst>
      <p:ext uri="{BB962C8B-B14F-4D97-AF65-F5344CB8AC3E}">
        <p14:creationId xmlns:p14="http://schemas.microsoft.com/office/powerpoint/2010/main" val="1341069512"/>
      </p:ext>
    </p:extLst>
  </p:cSld>
  <p:clrMapOvr>
    <a:masterClrMapping/>
  </p:clrMapOvr>
  <mc:AlternateContent xmlns:mc="http://schemas.openxmlformats.org/markup-compatibility/2006" xmlns:p14="http://schemas.microsoft.com/office/powerpoint/2010/main">
    <mc:Choice Requires="p14">
      <p:transition p14:dur="276" advClick="0">
        <p:fade/>
      </p:transition>
    </mc:Choice>
    <mc:Fallback xmlns="">
      <p:transition advClick="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40440F-025D-B486-4FE3-E82B03034477}"/>
            </a:ext>
          </a:extLst>
        </p:cNvPr>
        <p:cNvGrpSpPr/>
        <p:nvPr/>
      </p:nvGrpSpPr>
      <p:grpSpPr>
        <a:xfrm>
          <a:off x="0" y="0"/>
          <a:ext cx="0" cy="0"/>
          <a:chOff x="0" y="0"/>
          <a:chExt cx="0" cy="0"/>
        </a:xfrm>
      </p:grpSpPr>
      <p:sp useBgFill="1">
        <p:nvSpPr>
          <p:cNvPr id="65552" name="Rectangle 65551">
            <a:extLst>
              <a:ext uri="{FF2B5EF4-FFF2-40B4-BE49-F238E27FC236}">
                <a16:creationId xmlns:a16="http://schemas.microsoft.com/office/drawing/2014/main" id="{B133553F-680D-2697-33AD-146B2D0AA3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8" name="Title 1">
            <a:extLst>
              <a:ext uri="{FF2B5EF4-FFF2-40B4-BE49-F238E27FC236}">
                <a16:creationId xmlns:a16="http://schemas.microsoft.com/office/drawing/2014/main" id="{C6301105-5EDA-22D9-42FB-413BF74DF51F}"/>
              </a:ext>
            </a:extLst>
          </p:cNvPr>
          <p:cNvSpPr>
            <a:spLocks noGrp="1" noChangeArrowheads="1"/>
          </p:cNvSpPr>
          <p:nvPr>
            <p:ph type="title"/>
          </p:nvPr>
        </p:nvSpPr>
        <p:spPr>
          <a:xfrm>
            <a:off x="457200" y="457200"/>
            <a:ext cx="8013573" cy="1353311"/>
          </a:xfrm>
        </p:spPr>
        <p:txBody>
          <a:bodyPr>
            <a:normAutofit fontScale="90000"/>
          </a:bodyPr>
          <a:lstStyle/>
          <a:p>
            <a:pPr eaLnBrk="1" hangingPunct="1">
              <a:lnSpc>
                <a:spcPct val="100000"/>
              </a:lnSpc>
            </a:pPr>
            <a:r>
              <a:rPr lang="en-US" altLang="en-US" sz="4000" b="1" dirty="0">
                <a:latin typeface="+mn-lt"/>
                <a:cs typeface="Arial" panose="020B0604020202020204" pitchFamily="34" charset="0"/>
              </a:rPr>
              <a:t>Law Enforcement Assistance During the Investigation cont.</a:t>
            </a:r>
            <a:br>
              <a:rPr lang="en-US" sz="2000" dirty="0">
                <a:cs typeface="Arial" panose="020B0604020202020204" pitchFamily="34" charset="0"/>
              </a:rPr>
            </a:br>
            <a:endParaRPr lang="en-US" altLang="en-US" sz="4000" b="1" dirty="0">
              <a:latin typeface="+mn-lt"/>
              <a:cs typeface="Arial" panose="020B0604020202020204" pitchFamily="34" charset="0"/>
            </a:endParaRPr>
          </a:p>
        </p:txBody>
      </p:sp>
      <p:sp>
        <p:nvSpPr>
          <p:cNvPr id="65554" name="sketch line">
            <a:extLst>
              <a:ext uri="{FF2B5EF4-FFF2-40B4-BE49-F238E27FC236}">
                <a16:creationId xmlns:a16="http://schemas.microsoft.com/office/drawing/2014/main" id="{A1F41077-ABF4-A941-AE24-E08B9A686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DD7C4A0-C411-6AB7-3DA3-FD52FBE6E1EB}"/>
              </a:ext>
            </a:extLst>
          </p:cNvPr>
          <p:cNvSpPr>
            <a:spLocks noGrp="1"/>
          </p:cNvSpPr>
          <p:nvPr>
            <p:ph idx="1"/>
          </p:nvPr>
        </p:nvSpPr>
        <p:spPr>
          <a:xfrm>
            <a:off x="501777" y="2934121"/>
            <a:ext cx="8140446" cy="3753190"/>
          </a:xfrm>
        </p:spPr>
        <p:txBody>
          <a:bodyPr rtlCol="0">
            <a:normAutofit/>
          </a:bodyPr>
          <a:lstStyle/>
          <a:p>
            <a:pPr marL="344488" lvl="3" indent="-344488" eaLnBrk="1" fontAlgn="auto" hangingPunct="1">
              <a:lnSpc>
                <a:spcPct val="100000"/>
              </a:lnSpc>
              <a:spcAft>
                <a:spcPts val="0"/>
              </a:spcAft>
              <a:buNone/>
              <a:defRPr/>
            </a:pPr>
            <a:r>
              <a:rPr lang="en-US" sz="1600" dirty="0">
                <a:cs typeface="Arial" panose="020B0604020202020204" pitchFamily="34" charset="0"/>
              </a:rPr>
              <a:t>7.4 </a:t>
            </a:r>
            <a:r>
              <a:rPr lang="en-US" sz="1600" b="1" dirty="0">
                <a:cs typeface="Arial" panose="020B0604020202020204" pitchFamily="34" charset="0"/>
              </a:rPr>
              <a:t>Assist in Prompt Assessment of Safety of the Child: </a:t>
            </a:r>
            <a:r>
              <a:rPr lang="en-US" sz="1600" dirty="0">
                <a:cs typeface="Arial" panose="020B0604020202020204" pitchFamily="34" charset="0"/>
              </a:rPr>
              <a:t>When the report information indicates there is imminent danger to the child and the only means of establishing the child’s safety is removal from the home, the investigation worker, with the supervisor’s approval, contacts law enforcement to assist in the assessment of the child’s safety and possible removal.</a:t>
            </a:r>
          </a:p>
          <a:p>
            <a:pPr marL="344488" lvl="3" indent="-344488" eaLnBrk="1" fontAlgn="auto" hangingPunct="1">
              <a:lnSpc>
                <a:spcPct val="100000"/>
              </a:lnSpc>
              <a:spcAft>
                <a:spcPts val="0"/>
              </a:spcAft>
              <a:buNone/>
              <a:defRPr/>
            </a:pPr>
            <a:endParaRPr lang="en-US" sz="1600" dirty="0">
              <a:cs typeface="Arial" panose="020B0604020202020204" pitchFamily="34" charset="0"/>
            </a:endParaRPr>
          </a:p>
          <a:p>
            <a:pPr marL="344488" indent="-344488" eaLnBrk="1" fontAlgn="auto" hangingPunct="1">
              <a:spcAft>
                <a:spcPts val="0"/>
              </a:spcAft>
              <a:buNone/>
              <a:defRPr/>
            </a:pPr>
            <a:r>
              <a:rPr lang="en-US" sz="1600" dirty="0"/>
              <a:t>7.5 </a:t>
            </a:r>
            <a:r>
              <a:rPr lang="en-US" sz="1600" b="1" dirty="0"/>
              <a:t>Law Enforcement Refusal for Custody</a:t>
            </a:r>
            <a:r>
              <a:rPr lang="en-US" sz="1600" dirty="0"/>
              <a:t>: When a law enforcement officer refuses to take custody of a child, the investigation worker contacts their supervisor or on-call supervisor immediately for further direction.</a:t>
            </a:r>
          </a:p>
          <a:p>
            <a:pPr marL="344488" indent="-344488" eaLnBrk="1" fontAlgn="auto" hangingPunct="1">
              <a:spcAft>
                <a:spcPts val="0"/>
              </a:spcAft>
              <a:buNone/>
              <a:defRPr/>
            </a:pPr>
            <a:endParaRPr lang="en-US" sz="1600" dirty="0"/>
          </a:p>
          <a:p>
            <a:pPr marL="463550" indent="-60325" eaLnBrk="1" fontAlgn="auto" hangingPunct="1">
              <a:spcAft>
                <a:spcPts val="0"/>
              </a:spcAft>
              <a:buNone/>
              <a:defRPr/>
            </a:pPr>
            <a:r>
              <a:rPr lang="en-US" sz="1600" dirty="0">
                <a:solidFill>
                  <a:srgbClr val="FF0000"/>
                </a:solidFill>
                <a:hlinkClick r:id="rId4" action="ppaction://hlinkfile"/>
              </a:rPr>
              <a:t>*The complete Child Protective Services Investigation Procedures (8.10.3 NMAC) is available for download in the Resources tab</a:t>
            </a:r>
            <a:endParaRPr lang="en-US" sz="1600" dirty="0">
              <a:solidFill>
                <a:srgbClr val="FF0000"/>
              </a:solidFill>
            </a:endParaRPr>
          </a:p>
          <a:p>
            <a:pPr marL="685783" lvl="2" indent="0" eaLnBrk="1" fontAlgn="auto" hangingPunct="1">
              <a:spcAft>
                <a:spcPts val="0"/>
              </a:spcAft>
              <a:buNone/>
              <a:defRPr/>
            </a:pPr>
            <a:endParaRPr lang="en-US" sz="1200" dirty="0"/>
          </a:p>
        </p:txBody>
      </p:sp>
      <p:sp>
        <p:nvSpPr>
          <p:cNvPr id="2" name="TextBox 1">
            <a:extLst>
              <a:ext uri="{FF2B5EF4-FFF2-40B4-BE49-F238E27FC236}">
                <a16:creationId xmlns:a16="http://schemas.microsoft.com/office/drawing/2014/main" id="{787D6558-0F53-4FE1-2F4D-FCD442900071}"/>
              </a:ext>
            </a:extLst>
          </p:cNvPr>
          <p:cNvSpPr txBox="1"/>
          <p:nvPr/>
        </p:nvSpPr>
        <p:spPr>
          <a:xfrm>
            <a:off x="422339" y="1810511"/>
            <a:ext cx="5422773" cy="830997"/>
          </a:xfrm>
          <a:prstGeom prst="rect">
            <a:avLst/>
          </a:prstGeom>
          <a:noFill/>
        </p:spPr>
        <p:txBody>
          <a:bodyPr wrap="square" rtlCol="0">
            <a:spAutoFit/>
          </a:bodyPr>
          <a:lstStyle/>
          <a:p>
            <a:r>
              <a:rPr lang="en-US" sz="1600" b="1" dirty="0"/>
              <a:t>Child Protective Services </a:t>
            </a:r>
          </a:p>
          <a:p>
            <a:r>
              <a:rPr lang="en-US" sz="1600" b="1" dirty="0"/>
              <a:t>Protective Services Investigation Procedures (8.10.3 NMAC)</a:t>
            </a:r>
          </a:p>
          <a:p>
            <a:r>
              <a:rPr lang="en-US" sz="1600" b="1" dirty="0"/>
              <a:t>PR 10: Investigation Requirements - General           </a:t>
            </a:r>
          </a:p>
        </p:txBody>
      </p:sp>
    </p:spTree>
    <p:custDataLst>
      <p:tags r:id="rId1"/>
    </p:custDataLst>
    <p:extLst>
      <p:ext uri="{BB962C8B-B14F-4D97-AF65-F5344CB8AC3E}">
        <p14:creationId xmlns:p14="http://schemas.microsoft.com/office/powerpoint/2010/main" val="568019142"/>
      </p:ext>
    </p:extLst>
  </p:cSld>
  <p:clrMapOvr>
    <a:masterClrMapping/>
  </p:clrMapOvr>
  <mc:AlternateContent xmlns:mc="http://schemas.openxmlformats.org/markup-compatibility/2006" xmlns:p14="http://schemas.microsoft.com/office/powerpoint/2010/main">
    <mc:Choice Requires="p14">
      <p:transition p14:dur="251" advClick="0">
        <p:fade/>
      </p:transition>
    </mc:Choice>
    <mc:Fallback xmlns="">
      <p:transition advClick="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4C756A-0754-8D86-E33F-6914BADCF534}"/>
            </a:ext>
          </a:extLst>
        </p:cNvPr>
        <p:cNvGrpSpPr/>
        <p:nvPr/>
      </p:nvGrpSpPr>
      <p:grpSpPr>
        <a:xfrm>
          <a:off x="0" y="0"/>
          <a:ext cx="0" cy="0"/>
          <a:chOff x="0" y="0"/>
          <a:chExt cx="0" cy="0"/>
        </a:xfrm>
      </p:grpSpPr>
      <p:sp useBgFill="1">
        <p:nvSpPr>
          <p:cNvPr id="70704" name="Rectangle 70703">
            <a:extLst>
              <a:ext uri="{FF2B5EF4-FFF2-40B4-BE49-F238E27FC236}">
                <a16:creationId xmlns:a16="http://schemas.microsoft.com/office/drawing/2014/main" id="{05238CD8-6ADB-B1BE-1039-F5821F882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BA3608B-79DD-944A-07E9-69C99F417731}"/>
              </a:ext>
            </a:extLst>
          </p:cNvPr>
          <p:cNvPicPr>
            <a:picLocks noChangeAspect="1"/>
          </p:cNvPicPr>
          <p:nvPr/>
        </p:nvPicPr>
        <p:blipFill>
          <a:blip r:embed="rId4"/>
          <a:stretch>
            <a:fillRect/>
          </a:stretch>
        </p:blipFill>
        <p:spPr>
          <a:xfrm>
            <a:off x="3124200" y="697755"/>
            <a:ext cx="6400800" cy="5462489"/>
          </a:xfrm>
          <a:prstGeom prst="rect">
            <a:avLst/>
          </a:prstGeom>
        </p:spPr>
      </p:pic>
      <p:sp>
        <p:nvSpPr>
          <p:cNvPr id="17" name="Title 1">
            <a:extLst>
              <a:ext uri="{FF2B5EF4-FFF2-40B4-BE49-F238E27FC236}">
                <a16:creationId xmlns:a16="http://schemas.microsoft.com/office/drawing/2014/main" id="{DBB5BD14-5C4C-D33D-8155-5B97C962B5FB}"/>
              </a:ext>
            </a:extLst>
          </p:cNvPr>
          <p:cNvSpPr>
            <a:spLocks noGrp="1" noChangeArrowheads="1"/>
          </p:cNvSpPr>
          <p:nvPr>
            <p:ph type="title"/>
          </p:nvPr>
        </p:nvSpPr>
        <p:spPr>
          <a:xfrm>
            <a:off x="304800" y="152401"/>
            <a:ext cx="2438400" cy="4918500"/>
          </a:xfrm>
        </p:spPr>
        <p:txBody>
          <a:bodyPr anchor="ctr">
            <a:normAutofit/>
          </a:bodyPr>
          <a:lstStyle/>
          <a:p>
            <a:pPr eaLnBrk="1" hangingPunct="1"/>
            <a:r>
              <a:rPr lang="en-US" altLang="en-US" sz="4000" b="1" dirty="0">
                <a:latin typeface="+mn-lt"/>
                <a:cs typeface="Arial" panose="020B0604020202020204" pitchFamily="34" charset="0"/>
              </a:rPr>
              <a:t>Collecting</a:t>
            </a:r>
            <a:br>
              <a:rPr lang="en-US" altLang="en-US" sz="3500" dirty="0"/>
            </a:br>
            <a:r>
              <a:rPr lang="en-US" altLang="en-US" sz="4000" b="1" dirty="0">
                <a:latin typeface="+mn-lt"/>
                <a:cs typeface="Arial" panose="020B0604020202020204" pitchFamily="34" charset="0"/>
              </a:rPr>
              <a:t>Evidence</a:t>
            </a:r>
            <a:endParaRPr lang="en-US" altLang="en-US" sz="4000" dirty="0"/>
          </a:p>
        </p:txBody>
      </p:sp>
      <p:pic>
        <p:nvPicPr>
          <p:cNvPr id="21" name="Picture 20" descr="Bright spiral-bound notebooks">
            <a:extLst>
              <a:ext uri="{FF2B5EF4-FFF2-40B4-BE49-F238E27FC236}">
                <a16:creationId xmlns:a16="http://schemas.microsoft.com/office/drawing/2014/main" id="{90BE7581-51BB-F9F3-3CE7-62043AFE98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5070900"/>
            <a:ext cx="2107977" cy="1406100"/>
          </a:xfrm>
          <a:prstGeom prst="rect">
            <a:avLst/>
          </a:prstGeom>
        </p:spPr>
      </p:pic>
      <p:pic>
        <p:nvPicPr>
          <p:cNvPr id="26" name="Picture 25" descr="A person holding a light up to the face&#10;&#10;AI-generated content may be incorrect.">
            <a:extLst>
              <a:ext uri="{FF2B5EF4-FFF2-40B4-BE49-F238E27FC236}">
                <a16:creationId xmlns:a16="http://schemas.microsoft.com/office/drawing/2014/main" id="{0A79B462-8D10-88D7-CFC8-494CBCAFAA9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1000" y="3352800"/>
            <a:ext cx="2438400" cy="1372117"/>
          </a:xfrm>
          <a:prstGeom prst="rect">
            <a:avLst/>
          </a:prstGeom>
        </p:spPr>
      </p:pic>
      <p:pic>
        <p:nvPicPr>
          <p:cNvPr id="29" name="Picture 28" descr="A person holding a camera&#10;&#10;AI-generated content may be incorrect.">
            <a:extLst>
              <a:ext uri="{FF2B5EF4-FFF2-40B4-BE49-F238E27FC236}">
                <a16:creationId xmlns:a16="http://schemas.microsoft.com/office/drawing/2014/main" id="{DF1EDE23-9147-4FA9-D9D8-B7213E84B0B4}"/>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81000" y="533400"/>
            <a:ext cx="2058177" cy="1372118"/>
          </a:xfrm>
          <a:prstGeom prst="rect">
            <a:avLst/>
          </a:prstGeom>
        </p:spPr>
      </p:pic>
    </p:spTree>
    <p:custDataLst>
      <p:tags r:id="rId1"/>
    </p:custDataLst>
    <p:extLst>
      <p:ext uri="{BB962C8B-B14F-4D97-AF65-F5344CB8AC3E}">
        <p14:creationId xmlns:p14="http://schemas.microsoft.com/office/powerpoint/2010/main" val="814752512"/>
      </p:ext>
    </p:extLst>
  </p:cSld>
  <p:clrMapOvr>
    <a:masterClrMapping/>
  </p:clrMapOvr>
  <mc:AlternateContent xmlns:mc="http://schemas.openxmlformats.org/markup-compatibility/2006" xmlns:p14="http://schemas.microsoft.com/office/powerpoint/2010/main">
    <mc:Choice Requires="p14">
      <p:transition spd="med" p14:dur="698" advClick="0">
        <p:fade/>
      </p:transition>
    </mc:Choice>
    <mc:Fallback xmlns="">
      <p:transition spd="med" advClick="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4E5AFD-585D-795C-15E7-4D9971C9A029}"/>
            </a:ext>
          </a:extLst>
        </p:cNvPr>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17C8F001-CC6C-3373-1465-390EFFD4B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5" y="0"/>
            <a:ext cx="91417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5" name="Freeform: Shape 39944">
            <a:extLst>
              <a:ext uri="{FF2B5EF4-FFF2-40B4-BE49-F238E27FC236}">
                <a16:creationId xmlns:a16="http://schemas.microsoft.com/office/drawing/2014/main" id="{24EC9CA5-597C-4267-CDA0-5AD879EF0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Title 1">
            <a:extLst>
              <a:ext uri="{FF2B5EF4-FFF2-40B4-BE49-F238E27FC236}">
                <a16:creationId xmlns:a16="http://schemas.microsoft.com/office/drawing/2014/main" id="{B38DA940-5DD7-A316-85AF-A7B217A1DC06}"/>
              </a:ext>
            </a:extLst>
          </p:cNvPr>
          <p:cNvSpPr>
            <a:spLocks noGrp="1" noChangeArrowheads="1"/>
          </p:cNvSpPr>
          <p:nvPr>
            <p:ph type="title"/>
          </p:nvPr>
        </p:nvSpPr>
        <p:spPr>
          <a:xfrm>
            <a:off x="76200" y="1230446"/>
            <a:ext cx="2743199" cy="1284154"/>
          </a:xfrm>
        </p:spPr>
        <p:txBody>
          <a:bodyPr>
            <a:normAutofit fontScale="90000"/>
          </a:bodyPr>
          <a:lstStyle/>
          <a:p>
            <a:pPr eaLnBrk="1" hangingPunct="1"/>
            <a:r>
              <a:rPr lang="en-US" altLang="en-US" sz="4400" b="1" dirty="0">
                <a:solidFill>
                  <a:schemeClr val="bg1"/>
                </a:solidFill>
                <a:latin typeface="+mn-lt"/>
                <a:cs typeface="Arial" panose="020B0604020202020204" pitchFamily="34" charset="0"/>
              </a:rPr>
              <a:t>Protective Custody</a:t>
            </a:r>
            <a:br>
              <a:rPr lang="en-US" altLang="en-US" dirty="0">
                <a:solidFill>
                  <a:srgbClr val="FFFFFF"/>
                </a:solidFill>
              </a:rPr>
            </a:br>
            <a:endParaRPr lang="en-US" altLang="en-US" dirty="0">
              <a:solidFill>
                <a:srgbClr val="FFFFFF"/>
              </a:solidFill>
            </a:endParaRPr>
          </a:p>
        </p:txBody>
      </p:sp>
      <p:sp>
        <p:nvSpPr>
          <p:cNvPr id="39947" name="Arc 39946">
            <a:extLst>
              <a:ext uri="{FF2B5EF4-FFF2-40B4-BE49-F238E27FC236}">
                <a16:creationId xmlns:a16="http://schemas.microsoft.com/office/drawing/2014/main" id="{23A1D5AE-76AA-474C-7D95-731C61899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2" y="2455481"/>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4C1A296E-CB9E-F90E-C40B-3A59713F7B81}"/>
              </a:ext>
            </a:extLst>
          </p:cNvPr>
          <p:cNvGrpSpPr/>
          <p:nvPr/>
        </p:nvGrpSpPr>
        <p:grpSpPr>
          <a:xfrm>
            <a:off x="3429000" y="254918"/>
            <a:ext cx="5105027" cy="6145882"/>
            <a:chOff x="3889915" y="163646"/>
            <a:chExt cx="5105027" cy="6145882"/>
          </a:xfrm>
        </p:grpSpPr>
        <p:pic>
          <p:nvPicPr>
            <p:cNvPr id="5" name="Picture 4" descr="A picture containing grass, outdoor, person, field&#10;&#10;AI-generated content may be incorrect.">
              <a:extLst>
                <a:ext uri="{FF2B5EF4-FFF2-40B4-BE49-F238E27FC236}">
                  <a16:creationId xmlns:a16="http://schemas.microsoft.com/office/drawing/2014/main" id="{6D304791-09CE-BD97-8A2E-4B199039674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691" r="-4" b="-4"/>
            <a:stretch/>
          </p:blipFill>
          <p:spPr>
            <a:xfrm>
              <a:off x="3889915" y="163646"/>
              <a:ext cx="5105027" cy="2623097"/>
            </a:xfrm>
            <a:prstGeom prst="rect">
              <a:avLst/>
            </a:prstGeom>
          </p:spPr>
        </p:pic>
        <p:pic>
          <p:nvPicPr>
            <p:cNvPr id="6" name="Picture 5">
              <a:extLst>
                <a:ext uri="{FF2B5EF4-FFF2-40B4-BE49-F238E27FC236}">
                  <a16:creationId xmlns:a16="http://schemas.microsoft.com/office/drawing/2014/main" id="{5E331C2C-4630-D12E-CE73-09A672F395D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3" b="1616"/>
            <a:stretch/>
          </p:blipFill>
          <p:spPr>
            <a:xfrm>
              <a:off x="3889915" y="2956875"/>
              <a:ext cx="5105027" cy="3352653"/>
            </a:xfrm>
            <a:prstGeom prst="rect">
              <a:avLst/>
            </a:prstGeom>
          </p:spPr>
        </p:pic>
      </p:grpSp>
      <p:sp>
        <p:nvSpPr>
          <p:cNvPr id="7" name="Content Placeholder 2">
            <a:extLst>
              <a:ext uri="{FF2B5EF4-FFF2-40B4-BE49-F238E27FC236}">
                <a16:creationId xmlns:a16="http://schemas.microsoft.com/office/drawing/2014/main" id="{9F3BBAB7-18F2-F881-3126-31B2F495A28C}"/>
              </a:ext>
            </a:extLst>
          </p:cNvPr>
          <p:cNvSpPr>
            <a:spLocks noGrp="1" noChangeArrowheads="1"/>
          </p:cNvSpPr>
          <p:nvPr>
            <p:ph idx="1"/>
          </p:nvPr>
        </p:nvSpPr>
        <p:spPr>
          <a:xfrm>
            <a:off x="163400" y="2224086"/>
            <a:ext cx="2503600" cy="4557714"/>
          </a:xfrm>
        </p:spPr>
        <p:txBody>
          <a:bodyPr>
            <a:normAutofit/>
          </a:bodyPr>
          <a:lstStyle/>
          <a:p>
            <a:pPr marL="0" lvl="1" indent="0" eaLnBrk="1" hangingPunct="1">
              <a:buNone/>
            </a:pPr>
            <a:r>
              <a:rPr lang="en-US" altLang="en-US" dirty="0">
                <a:solidFill>
                  <a:schemeClr val="bg1"/>
                </a:solidFill>
                <a:cs typeface="Arial" panose="020B0604020202020204" pitchFamily="34" charset="0"/>
              </a:rPr>
              <a:t>Protective custody:  A child may be taken into custody </a:t>
            </a:r>
            <a:r>
              <a:rPr lang="en-US" altLang="en-US" u="sng" dirty="0">
                <a:solidFill>
                  <a:schemeClr val="bg1"/>
                </a:solidFill>
                <a:cs typeface="Arial" panose="020B0604020202020204" pitchFamily="34" charset="0"/>
              </a:rPr>
              <a:t>by a law enforcement officer</a:t>
            </a:r>
            <a:r>
              <a:rPr lang="en-US" altLang="en-US" dirty="0">
                <a:solidFill>
                  <a:schemeClr val="bg1"/>
                </a:solidFill>
                <a:cs typeface="Arial" panose="020B0604020202020204" pitchFamily="34" charset="0"/>
              </a:rPr>
              <a:t> when the officer has reasonable grounds to believe that a child is suffering from illness or injury, or has been abandoned, or is in danger from the child’s surroundings, parents are hiding the child or </a:t>
            </a:r>
          </a:p>
          <a:p>
            <a:pPr marL="0" lvl="1" indent="0" eaLnBrk="1" hangingPunct="1">
              <a:buNone/>
            </a:pPr>
            <a:r>
              <a:rPr lang="en-US" altLang="en-US" dirty="0">
                <a:solidFill>
                  <a:schemeClr val="bg1"/>
                </a:solidFill>
                <a:cs typeface="Arial" panose="020B0604020202020204" pitchFamily="34" charset="0"/>
              </a:rPr>
              <a:t>is in need of medical attention.  </a:t>
            </a:r>
          </a:p>
          <a:p>
            <a:pPr marL="0" lvl="1" indent="0" eaLnBrk="1" hangingPunct="1">
              <a:buNone/>
            </a:pPr>
            <a:r>
              <a:rPr lang="en-US" altLang="en-US" dirty="0">
                <a:solidFill>
                  <a:schemeClr val="bg1"/>
                </a:solidFill>
                <a:cs typeface="Arial" panose="020B0604020202020204" pitchFamily="34" charset="0"/>
              </a:rPr>
              <a:t>NMS 32A-4-6.</a:t>
            </a:r>
          </a:p>
          <a:p>
            <a:pPr marL="0" indent="0" eaLnBrk="1" hangingPunct="1">
              <a:buNone/>
            </a:pPr>
            <a:endParaRPr lang="en-US" altLang="en-US" sz="1400" dirty="0"/>
          </a:p>
        </p:txBody>
      </p:sp>
    </p:spTree>
    <p:custDataLst>
      <p:tags r:id="rId1"/>
    </p:custDataLst>
    <p:extLst>
      <p:ext uri="{BB962C8B-B14F-4D97-AF65-F5344CB8AC3E}">
        <p14:creationId xmlns:p14="http://schemas.microsoft.com/office/powerpoint/2010/main" val="1358440931"/>
      </p:ext>
    </p:extLst>
  </p:cSld>
  <p:clrMapOvr>
    <a:masterClrMapping/>
  </p:clrMapOvr>
  <mc:AlternateContent xmlns:mc="http://schemas.openxmlformats.org/markup-compatibility/2006" xmlns:p14="http://schemas.microsoft.com/office/powerpoint/2010/main">
    <mc:Choice Requires="p14">
      <p:transition spd="slow" p14:dur="763" advClick="0">
        <p:fade/>
      </p:transition>
    </mc:Choice>
    <mc:Fallback xmlns="">
      <p:transition spd="slow" advClick="0">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496" name="Rectangle 63495">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90" name="Title 1">
            <a:extLst>
              <a:ext uri="{FF2B5EF4-FFF2-40B4-BE49-F238E27FC236}">
                <a16:creationId xmlns:a16="http://schemas.microsoft.com/office/drawing/2014/main" id="{4DBFF541-DCD7-D5E7-F7D6-9FCE37F1E8E2}"/>
              </a:ext>
            </a:extLst>
          </p:cNvPr>
          <p:cNvSpPr>
            <a:spLocks noGrp="1" noChangeArrowheads="1"/>
          </p:cNvSpPr>
          <p:nvPr>
            <p:ph type="title"/>
          </p:nvPr>
        </p:nvSpPr>
        <p:spPr>
          <a:xfrm>
            <a:off x="630936" y="152400"/>
            <a:ext cx="2700645" cy="6477000"/>
          </a:xfrm>
        </p:spPr>
        <p:txBody>
          <a:bodyPr>
            <a:normAutofit/>
          </a:bodyPr>
          <a:lstStyle/>
          <a:p>
            <a:pPr eaLnBrk="1" hangingPunct="1"/>
            <a:r>
              <a:rPr lang="en-US" altLang="en-US" sz="4000" b="1" dirty="0">
                <a:latin typeface="+mn-lt"/>
                <a:cs typeface="Arial" panose="020B0604020202020204" pitchFamily="34" charset="0"/>
              </a:rPr>
              <a:t>Taking a Child Into Protective Custody -</a:t>
            </a:r>
            <a:br>
              <a:rPr lang="en-US" altLang="en-US" sz="4000" b="1" dirty="0">
                <a:latin typeface="+mn-lt"/>
                <a:cs typeface="Arial" panose="020B0604020202020204" pitchFamily="34" charset="0"/>
              </a:rPr>
            </a:b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The </a:t>
            </a: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Officer has Reasonable Grounds to Believe:</a:t>
            </a:r>
            <a:br>
              <a:rPr lang="en-US" altLang="en-US" sz="4000" b="1" dirty="0">
                <a:cs typeface="Arial" panose="020B0604020202020204" pitchFamily="34" charset="0"/>
              </a:rPr>
            </a:br>
            <a:endParaRPr lang="en-US" altLang="en-US" sz="4000" dirty="0">
              <a:latin typeface="+mn-lt"/>
              <a:cs typeface="Arial" panose="020B0604020202020204" pitchFamily="34" charset="0"/>
            </a:endParaRPr>
          </a:p>
        </p:txBody>
      </p:sp>
      <p:sp>
        <p:nvSpPr>
          <p:cNvPr id="6349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91" name="Content Placeholder 2">
            <a:extLst>
              <a:ext uri="{FF2B5EF4-FFF2-40B4-BE49-F238E27FC236}">
                <a16:creationId xmlns:a16="http://schemas.microsoft.com/office/drawing/2014/main" id="{17EC6393-0025-190D-ED07-5C94C796B130}"/>
              </a:ext>
            </a:extLst>
          </p:cNvPr>
          <p:cNvSpPr>
            <a:spLocks noGrp="1" noChangeArrowheads="1"/>
          </p:cNvSpPr>
          <p:nvPr>
            <p:ph idx="1"/>
          </p:nvPr>
        </p:nvSpPr>
        <p:spPr>
          <a:xfrm>
            <a:off x="3844814" y="-228600"/>
            <a:ext cx="4980670" cy="8077199"/>
          </a:xfrm>
        </p:spPr>
        <p:txBody>
          <a:bodyPr anchor="ctr">
            <a:normAutofit/>
          </a:bodyPr>
          <a:lstStyle/>
          <a:p>
            <a:pPr eaLnBrk="1" hangingPunct="1">
              <a:lnSpc>
                <a:spcPct val="120000"/>
              </a:lnSpc>
            </a:pPr>
            <a:r>
              <a:rPr lang="en-US" altLang="en-US" sz="2000" dirty="0">
                <a:cs typeface="Arial" panose="020B0604020202020204" pitchFamily="34" charset="0"/>
              </a:rPr>
              <a:t>The child is abused, neglected, and in immediate danger</a:t>
            </a:r>
          </a:p>
          <a:p>
            <a:pPr eaLnBrk="1" hangingPunct="1">
              <a:lnSpc>
                <a:spcPct val="120000"/>
              </a:lnSpc>
            </a:pPr>
            <a:r>
              <a:rPr lang="en-US" altLang="en-US" sz="2000" dirty="0">
                <a:cs typeface="Arial" panose="020B0604020202020204" pitchFamily="34" charset="0"/>
              </a:rPr>
              <a:t>Parent caused great bodily harm to child/sibling, or another parent</a:t>
            </a:r>
          </a:p>
          <a:p>
            <a:pPr eaLnBrk="1" hangingPunct="1">
              <a:lnSpc>
                <a:spcPct val="120000"/>
              </a:lnSpc>
            </a:pPr>
            <a:r>
              <a:rPr lang="en-US" altLang="en-US" sz="2000" dirty="0">
                <a:cs typeface="Arial" panose="020B0604020202020204" pitchFamily="34" charset="0"/>
              </a:rPr>
              <a:t>Child is abandoned</a:t>
            </a:r>
          </a:p>
          <a:p>
            <a:pPr eaLnBrk="1" hangingPunct="1">
              <a:lnSpc>
                <a:spcPct val="120000"/>
              </a:lnSpc>
            </a:pPr>
            <a:r>
              <a:rPr lang="en-US" altLang="en-US" sz="2000" dirty="0">
                <a:cs typeface="Arial" panose="020B0604020202020204" pitchFamily="34" charset="0"/>
              </a:rPr>
              <a:t>Child needs emergency medical care</a:t>
            </a:r>
          </a:p>
          <a:p>
            <a:pPr eaLnBrk="1" hangingPunct="1">
              <a:lnSpc>
                <a:spcPct val="120000"/>
              </a:lnSpc>
            </a:pPr>
            <a:r>
              <a:rPr lang="en-US" altLang="en-US" sz="2000" dirty="0">
                <a:cs typeface="Arial" panose="020B0604020202020204" pitchFamily="34" charset="0"/>
              </a:rPr>
              <a:t>CYFD is not available in a timely manner for an investigation</a:t>
            </a:r>
          </a:p>
          <a:p>
            <a:pPr eaLnBrk="1" hangingPunct="1">
              <a:lnSpc>
                <a:spcPct val="120000"/>
              </a:lnSpc>
            </a:pPr>
            <a:r>
              <a:rPr lang="en-US" altLang="en-US" sz="2000" dirty="0">
                <a:cs typeface="Arial" panose="020B0604020202020204" pitchFamily="34" charset="0"/>
              </a:rPr>
              <a:t>There is an imminent risk of abuse</a:t>
            </a:r>
          </a:p>
          <a:p>
            <a:pPr eaLnBrk="1" hangingPunct="1">
              <a:lnSpc>
                <a:spcPct val="120000"/>
              </a:lnSpc>
            </a:pPr>
            <a:r>
              <a:rPr lang="en-US" altLang="en-US" sz="2000" dirty="0">
                <a:cs typeface="Arial" panose="020B0604020202020204" pitchFamily="34" charset="0"/>
              </a:rPr>
              <a:t>On the assessment of abuse by a medical professional</a:t>
            </a:r>
          </a:p>
          <a:p>
            <a:pPr eaLnBrk="1" hangingPunct="1">
              <a:lnSpc>
                <a:spcPct val="120000"/>
              </a:lnSpc>
            </a:pPr>
            <a:r>
              <a:rPr lang="en-US" altLang="en-US" sz="2000" dirty="0">
                <a:cs typeface="Arial" panose="020B0604020202020204" pitchFamily="34" charset="0"/>
              </a:rPr>
              <a:t>Law enforcement agency should cooperate with CYFD</a:t>
            </a:r>
          </a:p>
          <a:p>
            <a:pPr eaLnBrk="1" hangingPunct="1">
              <a:lnSpc>
                <a:spcPct val="120000"/>
              </a:lnSpc>
            </a:pPr>
            <a:r>
              <a:rPr lang="en-US" altLang="en-US" sz="2000" dirty="0">
                <a:cs typeface="Arial" panose="020B0604020202020204" pitchFamily="34" charset="0"/>
              </a:rPr>
              <a:t>Should not take children without collaboration</a:t>
            </a:r>
          </a:p>
          <a:p>
            <a:pPr marL="0" indent="0" eaLnBrk="1" hangingPunct="1">
              <a:buNone/>
            </a:pPr>
            <a:endParaRPr lang="en-US" altLang="en-US" sz="1900" dirty="0"/>
          </a:p>
          <a:p>
            <a:pPr eaLnBrk="1" hangingPunct="1"/>
            <a:endParaRPr lang="en-US" altLang="en-US" sz="1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605" advClick="0">
        <p:fade/>
      </p:transition>
    </mc:Choice>
    <mc:Fallback xmlns="">
      <p:transition spd="med" advClick="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13BF81-34AC-E1B0-07DF-7728D5CDB28E}"/>
            </a:ext>
          </a:extLst>
        </p:cNvPr>
        <p:cNvGrpSpPr/>
        <p:nvPr/>
      </p:nvGrpSpPr>
      <p:grpSpPr>
        <a:xfrm>
          <a:off x="0" y="0"/>
          <a:ext cx="0" cy="0"/>
          <a:chOff x="0" y="0"/>
          <a:chExt cx="0" cy="0"/>
        </a:xfrm>
      </p:grpSpPr>
      <p:sp useBgFill="1">
        <p:nvSpPr>
          <p:cNvPr id="65552" name="Rectangle 65551">
            <a:extLst>
              <a:ext uri="{FF2B5EF4-FFF2-40B4-BE49-F238E27FC236}">
                <a16:creationId xmlns:a16="http://schemas.microsoft.com/office/drawing/2014/main" id="{4FCE9539-6693-F5EA-8BB0-F8676ADCE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38" name="Title 1">
            <a:extLst>
              <a:ext uri="{FF2B5EF4-FFF2-40B4-BE49-F238E27FC236}">
                <a16:creationId xmlns:a16="http://schemas.microsoft.com/office/drawing/2014/main" id="{0806BCDF-9D0F-8126-6559-D54A5E72D44B}"/>
              </a:ext>
            </a:extLst>
          </p:cNvPr>
          <p:cNvSpPr>
            <a:spLocks noGrp="1" noChangeArrowheads="1"/>
          </p:cNvSpPr>
          <p:nvPr>
            <p:ph type="title"/>
          </p:nvPr>
        </p:nvSpPr>
        <p:spPr>
          <a:xfrm>
            <a:off x="457200" y="1063752"/>
            <a:ext cx="8013573" cy="841248"/>
          </a:xfrm>
        </p:spPr>
        <p:txBody>
          <a:bodyPr>
            <a:normAutofit fontScale="90000"/>
          </a:bodyPr>
          <a:lstStyle/>
          <a:p>
            <a:pPr eaLnBrk="1" hangingPunct="1">
              <a:lnSpc>
                <a:spcPct val="100000"/>
              </a:lnSpc>
            </a:pPr>
            <a:r>
              <a:rPr lang="en-US" altLang="en-US" sz="4400" b="1" dirty="0">
                <a:latin typeface="+mn-lt"/>
                <a:cs typeface="Arial" panose="020B0604020202020204" pitchFamily="34" charset="0"/>
              </a:rPr>
              <a:t>Protective Custody Assessment</a:t>
            </a:r>
            <a:br>
              <a:rPr lang="en-US" altLang="en-US" sz="4000" b="1" dirty="0">
                <a:latin typeface="+mn-lt"/>
                <a:cs typeface="Arial" panose="020B0604020202020204" pitchFamily="34" charset="0"/>
              </a:rPr>
            </a:br>
            <a:br>
              <a:rPr lang="en-US" sz="2000" dirty="0">
                <a:cs typeface="Arial" panose="020B0604020202020204" pitchFamily="34" charset="0"/>
              </a:rPr>
            </a:br>
            <a:endParaRPr lang="en-US" altLang="en-US" sz="4000" b="1" dirty="0">
              <a:latin typeface="+mn-lt"/>
              <a:cs typeface="Arial" panose="020B0604020202020204" pitchFamily="34" charset="0"/>
            </a:endParaRPr>
          </a:p>
        </p:txBody>
      </p:sp>
      <p:sp>
        <p:nvSpPr>
          <p:cNvPr id="65554" name="sketch line">
            <a:extLst>
              <a:ext uri="{FF2B5EF4-FFF2-40B4-BE49-F238E27FC236}">
                <a16:creationId xmlns:a16="http://schemas.microsoft.com/office/drawing/2014/main" id="{77C9A0B8-7A95-0FC8-55EC-CC2053AFF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21ECCA-4FC7-9278-7054-3A3DACC6C4F1}"/>
              </a:ext>
            </a:extLst>
          </p:cNvPr>
          <p:cNvSpPr>
            <a:spLocks noGrp="1"/>
          </p:cNvSpPr>
          <p:nvPr>
            <p:ph idx="1"/>
          </p:nvPr>
        </p:nvSpPr>
        <p:spPr>
          <a:xfrm>
            <a:off x="228600" y="2018749"/>
            <a:ext cx="8763000" cy="4839251"/>
          </a:xfrm>
        </p:spPr>
        <p:txBody>
          <a:bodyPr rtlCol="0">
            <a:normAutofit lnSpcReduction="10000"/>
          </a:bodyPr>
          <a:lstStyle/>
          <a:p>
            <a:pPr marL="174625" lvl="3" indent="0" eaLnBrk="1" fontAlgn="auto" hangingPunct="1">
              <a:lnSpc>
                <a:spcPct val="100000"/>
              </a:lnSpc>
              <a:spcAft>
                <a:spcPts val="0"/>
              </a:spcAft>
              <a:buNone/>
              <a:defRPr/>
            </a:pPr>
            <a:r>
              <a:rPr lang="en-US" sz="2000" b="1" i="1" dirty="0">
                <a:solidFill>
                  <a:srgbClr val="FF0000"/>
                </a:solidFill>
                <a:cs typeface="Arial" panose="020B0604020202020204" pitchFamily="34" charset="0"/>
              </a:rPr>
              <a:t>The officer should determine the need for protective custody of the victim(s), siblings, and others by taking into consideration the following factors:</a:t>
            </a:r>
          </a:p>
          <a:p>
            <a:pPr marL="174625" lvl="3" indent="0" eaLnBrk="1" fontAlgn="auto" hangingPunct="1">
              <a:lnSpc>
                <a:spcPct val="100000"/>
              </a:lnSpc>
              <a:spcAft>
                <a:spcPts val="0"/>
              </a:spcAft>
              <a:buNone/>
              <a:defRPr/>
            </a:pPr>
            <a:endParaRPr lang="en-US" sz="1000" dirty="0">
              <a:cs typeface="Arial" panose="020B0604020202020204" pitchFamily="34" charset="0"/>
            </a:endParaRPr>
          </a:p>
          <a:p>
            <a:pPr marL="398463" lvl="3" indent="-223838" eaLnBrk="1" fontAlgn="auto" hangingPunct="1">
              <a:lnSpc>
                <a:spcPct val="100000"/>
              </a:lnSpc>
              <a:spcAft>
                <a:spcPts val="0"/>
              </a:spcAft>
              <a:buFont typeface="+mj-lt"/>
              <a:buAutoNum type="arabicPeriod"/>
              <a:defRPr/>
            </a:pPr>
            <a:r>
              <a:rPr lang="en-US" sz="2000" dirty="0">
                <a:cs typeface="Arial" panose="020B0604020202020204" pitchFamily="34" charset="0"/>
              </a:rPr>
              <a:t>Need for medical care</a:t>
            </a:r>
          </a:p>
          <a:p>
            <a:pPr marL="398463" lvl="3" indent="-223838" eaLnBrk="1" fontAlgn="auto" hangingPunct="1">
              <a:lnSpc>
                <a:spcPct val="100000"/>
              </a:lnSpc>
              <a:spcAft>
                <a:spcPts val="0"/>
              </a:spcAft>
              <a:buFont typeface="+mj-lt"/>
              <a:buAutoNum type="arabicPeriod"/>
              <a:defRPr/>
            </a:pPr>
            <a:r>
              <a:rPr lang="en-US" sz="2000" dirty="0">
                <a:cs typeface="Arial" panose="020B0604020202020204" pitchFamily="34" charset="0"/>
              </a:rPr>
              <a:t>Imminent danger of continued abuse/harm, intimidation or retaliation</a:t>
            </a:r>
          </a:p>
          <a:p>
            <a:pPr marL="398463" lvl="3" indent="-223838" eaLnBrk="1" fontAlgn="auto" hangingPunct="1">
              <a:lnSpc>
                <a:spcPct val="100000"/>
              </a:lnSpc>
              <a:spcAft>
                <a:spcPts val="0"/>
              </a:spcAft>
              <a:buFont typeface="+mj-lt"/>
              <a:buAutoNum type="arabicPeriod"/>
              <a:defRPr/>
            </a:pPr>
            <a:r>
              <a:rPr lang="en-US" sz="2000" dirty="0">
                <a:cs typeface="Arial" panose="020B0604020202020204" pitchFamily="34" charset="0"/>
              </a:rPr>
              <a:t>Whether non-offending parent is appropriately supportive and protective of the child</a:t>
            </a:r>
          </a:p>
          <a:p>
            <a:pPr marL="398463" lvl="3" indent="-223838" eaLnBrk="1" fontAlgn="auto" hangingPunct="1">
              <a:lnSpc>
                <a:spcPct val="100000"/>
              </a:lnSpc>
              <a:spcBef>
                <a:spcPts val="0"/>
              </a:spcBef>
              <a:spcAft>
                <a:spcPts val="0"/>
              </a:spcAft>
              <a:buFont typeface="+mj-lt"/>
              <a:buAutoNum type="arabicPeriod"/>
              <a:defRPr/>
            </a:pPr>
            <a:r>
              <a:rPr lang="en-US" sz="2000" dirty="0">
                <a:cs typeface="Arial" panose="020B0604020202020204" pitchFamily="34" charset="0"/>
              </a:rPr>
              <a:t>Whether the physical environment poses an immediate threat to the child’s health and safety</a:t>
            </a:r>
          </a:p>
          <a:p>
            <a:pPr marL="398463" lvl="3" indent="-223838" eaLnBrk="1" fontAlgn="auto" hangingPunct="1">
              <a:lnSpc>
                <a:spcPct val="100000"/>
              </a:lnSpc>
              <a:spcBef>
                <a:spcPts val="0"/>
              </a:spcBef>
              <a:spcAft>
                <a:spcPts val="0"/>
              </a:spcAft>
              <a:buFont typeface="+mj-lt"/>
              <a:buAutoNum type="arabicPeriod"/>
              <a:defRPr/>
            </a:pPr>
            <a:r>
              <a:rPr lang="en-US" sz="2000" dirty="0">
                <a:cs typeface="Arial" panose="020B0604020202020204" pitchFamily="34" charset="0"/>
              </a:rPr>
              <a:t>History of prior offenses or allegations of physical or sexual abuse</a:t>
            </a:r>
          </a:p>
          <a:p>
            <a:pPr marL="398463" lvl="3" indent="-223838" eaLnBrk="1" fontAlgn="auto" hangingPunct="1">
              <a:lnSpc>
                <a:spcPct val="100000"/>
              </a:lnSpc>
              <a:spcBef>
                <a:spcPts val="0"/>
              </a:spcBef>
              <a:spcAft>
                <a:spcPts val="0"/>
              </a:spcAft>
              <a:buFont typeface="+mj-lt"/>
              <a:buAutoNum type="arabicPeriod"/>
              <a:defRPr/>
            </a:pPr>
            <a:r>
              <a:rPr lang="en-US" sz="2000" dirty="0">
                <a:cs typeface="Arial" panose="020B0604020202020204" pitchFamily="34" charset="0"/>
              </a:rPr>
              <a:t>Parent or guardian capable of or willing to exercise care and control over the child</a:t>
            </a:r>
          </a:p>
          <a:p>
            <a:pPr marL="398463" lvl="3" indent="-223838" eaLnBrk="1" fontAlgn="auto" hangingPunct="1">
              <a:lnSpc>
                <a:spcPct val="100000"/>
              </a:lnSpc>
              <a:spcBef>
                <a:spcPts val="0"/>
              </a:spcBef>
              <a:spcAft>
                <a:spcPts val="0"/>
              </a:spcAft>
              <a:buFont typeface="+mj-lt"/>
              <a:buAutoNum type="arabicPeriod"/>
              <a:defRPr/>
            </a:pPr>
            <a:r>
              <a:rPr lang="en-US" sz="2000" dirty="0">
                <a:cs typeface="Arial" panose="020B0604020202020204" pitchFamily="34" charset="0"/>
              </a:rPr>
              <a:t>The presence of siblings in the home should be considered when determining protective custody. When one child victim is removed, the abusing parent or caretaker may abuse another child. While only one child may have been identified, others may also be subject to abuse</a:t>
            </a:r>
          </a:p>
          <a:p>
            <a:pPr marL="860404" lvl="3" indent="-457189" eaLnBrk="1" fontAlgn="auto" hangingPunct="1">
              <a:spcBef>
                <a:spcPts val="0"/>
              </a:spcBef>
              <a:spcAft>
                <a:spcPts val="0"/>
              </a:spcAft>
              <a:buFont typeface="+mj-lt"/>
              <a:buAutoNum type="arabicPeriod"/>
              <a:defRPr/>
            </a:pPr>
            <a:endParaRPr lang="en-US" sz="1800" dirty="0">
              <a:latin typeface="Arial" panose="020B0604020202020204" pitchFamily="34" charset="0"/>
              <a:cs typeface="Arial" panose="020B0604020202020204" pitchFamily="34" charset="0"/>
            </a:endParaRPr>
          </a:p>
          <a:p>
            <a:pPr marL="574660" lvl="3" eaLnBrk="1" fontAlgn="auto" hangingPunct="1">
              <a:spcBef>
                <a:spcPts val="0"/>
              </a:spcBef>
              <a:spcAft>
                <a:spcPts val="0"/>
              </a:spcAft>
              <a:defRPr/>
            </a:pPr>
            <a:endParaRPr lang="en-US" sz="1800" dirty="0">
              <a:latin typeface="Arial" panose="020B0604020202020204" pitchFamily="34" charset="0"/>
              <a:cs typeface="Arial" panose="020B0604020202020204" pitchFamily="34" charset="0"/>
            </a:endParaRPr>
          </a:p>
          <a:p>
            <a:pPr eaLnBrk="1" fontAlgn="auto" hangingPunct="1">
              <a:spcAft>
                <a:spcPts val="0"/>
              </a:spcAft>
              <a:defRPr/>
            </a:pPr>
            <a:endParaRPr lang="en-US" sz="1800" dirty="0"/>
          </a:p>
        </p:txBody>
      </p:sp>
    </p:spTree>
    <p:custDataLst>
      <p:tags r:id="rId1"/>
    </p:custDataLst>
    <p:extLst>
      <p:ext uri="{BB962C8B-B14F-4D97-AF65-F5344CB8AC3E}">
        <p14:creationId xmlns:p14="http://schemas.microsoft.com/office/powerpoint/2010/main" val="2074538763"/>
      </p:ext>
    </p:extLst>
  </p:cSld>
  <p:clrMapOvr>
    <a:masterClrMapping/>
  </p:clrMapOvr>
  <mc:AlternateContent xmlns:mc="http://schemas.openxmlformats.org/markup-compatibility/2006" xmlns:p14="http://schemas.microsoft.com/office/powerpoint/2010/main">
    <mc:Choice Requires="p14">
      <p:transition p14:dur="306" advClick="0">
        <p:fade/>
      </p:transition>
    </mc:Choice>
    <mc:Fallback xmlns="">
      <p:transition advClick="0">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EAD1A6-E0F0-B9A9-C07B-CDCA02CB2570}"/>
            </a:ext>
          </a:extLst>
        </p:cNvPr>
        <p:cNvGrpSpPr/>
        <p:nvPr/>
      </p:nvGrpSpPr>
      <p:grpSpPr>
        <a:xfrm>
          <a:off x="0" y="0"/>
          <a:ext cx="0" cy="0"/>
          <a:chOff x="0" y="0"/>
          <a:chExt cx="0" cy="0"/>
        </a:xfrm>
      </p:grpSpPr>
      <p:sp useBgFill="1">
        <p:nvSpPr>
          <p:cNvPr id="68637" name="Rectangle 68636">
            <a:extLst>
              <a:ext uri="{FF2B5EF4-FFF2-40B4-BE49-F238E27FC236}">
                <a16:creationId xmlns:a16="http://schemas.microsoft.com/office/drawing/2014/main" id="{5A754CE6-0527-5448-79D0-74FDA4916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39" name="Freeform: Shape 68638">
            <a:extLst>
              <a:ext uri="{FF2B5EF4-FFF2-40B4-BE49-F238E27FC236}">
                <a16:creationId xmlns:a16="http://schemas.microsoft.com/office/drawing/2014/main" id="{F9BEE282-9028-376C-AB76-D7861EDDC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68610" name="Title 1">
            <a:extLst>
              <a:ext uri="{FF2B5EF4-FFF2-40B4-BE49-F238E27FC236}">
                <a16:creationId xmlns:a16="http://schemas.microsoft.com/office/drawing/2014/main" id="{C1C53898-D8D9-F33D-62FD-3428BC75A13D}"/>
              </a:ext>
            </a:extLst>
          </p:cNvPr>
          <p:cNvSpPr>
            <a:spLocks noGrp="1" noChangeArrowheads="1"/>
          </p:cNvSpPr>
          <p:nvPr>
            <p:ph type="title"/>
          </p:nvPr>
        </p:nvSpPr>
        <p:spPr>
          <a:xfrm>
            <a:off x="628650" y="401221"/>
            <a:ext cx="7886700" cy="1348065"/>
          </a:xfrm>
        </p:spPr>
        <p:txBody>
          <a:bodyPr>
            <a:normAutofit/>
          </a:bodyPr>
          <a:lstStyle/>
          <a:p>
            <a:pPr eaLnBrk="1" hangingPunct="1"/>
            <a:r>
              <a:rPr lang="en-US" altLang="en-US" sz="4700" b="1" dirty="0">
                <a:solidFill>
                  <a:srgbClr val="FFFFFF"/>
                </a:solidFill>
                <a:latin typeface="+mn-lt"/>
                <a:cs typeface="Arial" panose="020B0604020202020204" pitchFamily="34" charset="0"/>
              </a:rPr>
              <a:t>Protective Custody Procedures</a:t>
            </a:r>
          </a:p>
        </p:txBody>
      </p:sp>
      <p:sp>
        <p:nvSpPr>
          <p:cNvPr id="4" name="Content Placeholder 3">
            <a:extLst>
              <a:ext uri="{FF2B5EF4-FFF2-40B4-BE49-F238E27FC236}">
                <a16:creationId xmlns:a16="http://schemas.microsoft.com/office/drawing/2014/main" id="{9184E618-2D7A-E114-AC9A-CD4F6A331364}"/>
              </a:ext>
            </a:extLst>
          </p:cNvPr>
          <p:cNvSpPr>
            <a:spLocks noGrp="1"/>
          </p:cNvSpPr>
          <p:nvPr>
            <p:ph idx="1"/>
          </p:nvPr>
        </p:nvSpPr>
        <p:spPr>
          <a:xfrm>
            <a:off x="628651" y="2438399"/>
            <a:ext cx="7886700" cy="4267201"/>
          </a:xfrm>
        </p:spPr>
        <p:txBody>
          <a:bodyPr/>
          <a:lstStyle/>
          <a:p>
            <a:r>
              <a:rPr lang="en-US" sz="2000" dirty="0"/>
              <a:t>If a child is placed with an adult other than the non-arrested parent, officers must check with CYFD’s State Centralized Intake (SCI) regarding history of child abuse or neglect.</a:t>
            </a:r>
          </a:p>
          <a:p>
            <a:endParaRPr lang="en-US" sz="2000" dirty="0"/>
          </a:p>
          <a:p>
            <a:pPr lvl="7"/>
            <a:r>
              <a:rPr lang="en-US" sz="2000" b="1" dirty="0"/>
              <a:t>1-855-333-7233 (statewide)</a:t>
            </a:r>
          </a:p>
          <a:p>
            <a:pPr lvl="7"/>
            <a:r>
              <a:rPr lang="en-US" sz="2000" b="1" dirty="0"/>
              <a:t>505-841-6100 (Albuquerque)</a:t>
            </a:r>
          </a:p>
          <a:p>
            <a:pPr lvl="7"/>
            <a:r>
              <a:rPr lang="en-US" sz="2000" b="1" dirty="0"/>
              <a:t>(855) 333-SAFE</a:t>
            </a:r>
          </a:p>
          <a:p>
            <a:pPr lvl="7"/>
            <a:r>
              <a:rPr lang="en-US" sz="2000" b="1" dirty="0"/>
              <a:t>#SAFE (mobile)</a:t>
            </a:r>
          </a:p>
          <a:p>
            <a:pPr lvl="7"/>
            <a:r>
              <a:rPr lang="en-US" sz="2000" b="1" dirty="0">
                <a:hlinkClick r:id="rId4"/>
              </a:rPr>
              <a:t>www.cyfd.nm.org</a:t>
            </a:r>
            <a:endParaRPr lang="en-US" sz="2000" b="1" dirty="0"/>
          </a:p>
          <a:p>
            <a:endParaRPr lang="en-US" dirty="0"/>
          </a:p>
          <a:p>
            <a:r>
              <a:rPr lang="en-US" sz="2000" dirty="0"/>
              <a:t>CYFD’s State Centralized Intake (SCI) will ask to verify your identity</a:t>
            </a:r>
          </a:p>
          <a:p>
            <a:r>
              <a:rPr lang="en-US" sz="2000" dirty="0"/>
              <a:t>If no one is available, SCI will provide numbers to local shelters</a:t>
            </a:r>
          </a:p>
        </p:txBody>
      </p:sp>
    </p:spTree>
    <p:custDataLst>
      <p:tags r:id="rId1"/>
    </p:custDataLst>
    <p:extLst>
      <p:ext uri="{BB962C8B-B14F-4D97-AF65-F5344CB8AC3E}">
        <p14:creationId xmlns:p14="http://schemas.microsoft.com/office/powerpoint/2010/main" val="4291208302"/>
      </p:ext>
    </p:extLst>
  </p:cSld>
  <p:clrMapOvr>
    <a:masterClrMapping/>
  </p:clrMapOvr>
  <mc:AlternateContent xmlns:mc="http://schemas.openxmlformats.org/markup-compatibility/2006" xmlns:p14="http://schemas.microsoft.com/office/powerpoint/2010/main">
    <mc:Choice Requires="p14">
      <p:transition p14:dur="225" advClick="0">
        <p:fade/>
      </p:transition>
    </mc:Choice>
    <mc:Fallback xmlns="">
      <p:transition advClick="0">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D74A30-F8ED-CF3A-2855-9F4CFA974E99}"/>
            </a:ext>
          </a:extLst>
        </p:cNvPr>
        <p:cNvGrpSpPr/>
        <p:nvPr/>
      </p:nvGrpSpPr>
      <p:grpSpPr>
        <a:xfrm>
          <a:off x="0" y="0"/>
          <a:ext cx="0" cy="0"/>
          <a:chOff x="0" y="0"/>
          <a:chExt cx="0" cy="0"/>
        </a:xfrm>
      </p:grpSpPr>
      <p:sp useBgFill="1">
        <p:nvSpPr>
          <p:cNvPr id="68637" name="Rectangle 68636">
            <a:extLst>
              <a:ext uri="{FF2B5EF4-FFF2-40B4-BE49-F238E27FC236}">
                <a16:creationId xmlns:a16="http://schemas.microsoft.com/office/drawing/2014/main" id="{AB8E2D0C-C28E-3A34-E404-FD6E0B19E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39" name="Freeform: Shape 68638">
            <a:extLst>
              <a:ext uri="{FF2B5EF4-FFF2-40B4-BE49-F238E27FC236}">
                <a16:creationId xmlns:a16="http://schemas.microsoft.com/office/drawing/2014/main" id="{EA6F5D3D-BFB9-714D-A3FC-5FAED8A91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68610" name="Title 1">
            <a:extLst>
              <a:ext uri="{FF2B5EF4-FFF2-40B4-BE49-F238E27FC236}">
                <a16:creationId xmlns:a16="http://schemas.microsoft.com/office/drawing/2014/main" id="{099FED20-9A28-8868-1EEA-4455DF58C50F}"/>
              </a:ext>
            </a:extLst>
          </p:cNvPr>
          <p:cNvSpPr>
            <a:spLocks noGrp="1" noChangeArrowheads="1"/>
          </p:cNvSpPr>
          <p:nvPr>
            <p:ph type="title"/>
          </p:nvPr>
        </p:nvSpPr>
        <p:spPr>
          <a:xfrm>
            <a:off x="628650" y="401221"/>
            <a:ext cx="7886700" cy="1348065"/>
          </a:xfrm>
        </p:spPr>
        <p:txBody>
          <a:bodyPr>
            <a:normAutofit/>
          </a:bodyPr>
          <a:lstStyle/>
          <a:p>
            <a:pPr eaLnBrk="1" hangingPunct="1"/>
            <a:r>
              <a:rPr lang="en-US" altLang="en-US" sz="4700" b="1" dirty="0">
                <a:solidFill>
                  <a:srgbClr val="FFFFFF"/>
                </a:solidFill>
                <a:latin typeface="+mn-lt"/>
                <a:cs typeface="Arial" panose="020B0604020202020204" pitchFamily="34" charset="0"/>
              </a:rPr>
              <a:t>Protective Custody Procedures</a:t>
            </a:r>
          </a:p>
        </p:txBody>
      </p:sp>
      <p:sp>
        <p:nvSpPr>
          <p:cNvPr id="4" name="Content Placeholder 3">
            <a:extLst>
              <a:ext uri="{FF2B5EF4-FFF2-40B4-BE49-F238E27FC236}">
                <a16:creationId xmlns:a16="http://schemas.microsoft.com/office/drawing/2014/main" id="{299BE114-3449-86A8-70CB-880E0F1A7980}"/>
              </a:ext>
            </a:extLst>
          </p:cNvPr>
          <p:cNvSpPr>
            <a:spLocks noGrp="1"/>
          </p:cNvSpPr>
          <p:nvPr>
            <p:ph idx="1"/>
          </p:nvPr>
        </p:nvSpPr>
        <p:spPr>
          <a:xfrm>
            <a:off x="304800" y="2659062"/>
            <a:ext cx="8513063" cy="4351338"/>
          </a:xfrm>
        </p:spPr>
        <p:txBody>
          <a:bodyPr/>
          <a:lstStyle/>
          <a:p>
            <a:r>
              <a:rPr lang="en-US" sz="2000" dirty="0"/>
              <a:t>If an officer believes protective custody is necessary:</a:t>
            </a:r>
          </a:p>
          <a:p>
            <a:pPr lvl="1"/>
            <a:r>
              <a:rPr lang="en-US" sz="2000" dirty="0"/>
              <a:t>SCI will notify the Protective Services Division of CYFD</a:t>
            </a:r>
          </a:p>
          <a:p>
            <a:pPr lvl="1"/>
            <a:r>
              <a:rPr lang="en-US" sz="2000" dirty="0"/>
              <a:t>The officer will be asked for the “Statement of Reasonable Grounds for Emergency Custody” form (see next slide and Resources download)</a:t>
            </a:r>
          </a:p>
          <a:p>
            <a:pPr lvl="1"/>
            <a:r>
              <a:rPr lang="en-US" sz="2000" dirty="0"/>
              <a:t>If children are in school, the officer shall contact the school</a:t>
            </a:r>
          </a:p>
          <a:p>
            <a:pPr lvl="1"/>
            <a:r>
              <a:rPr lang="en-US" sz="2000" dirty="0"/>
              <a:t>Notify principal, school resource officer, and parents’ preference for placement</a:t>
            </a:r>
          </a:p>
          <a:p>
            <a:pPr lvl="1"/>
            <a:r>
              <a:rPr lang="en-US" sz="2000" dirty="0"/>
              <a:t>Officers’ Report should include</a:t>
            </a:r>
          </a:p>
          <a:p>
            <a:pPr lvl="2"/>
            <a:r>
              <a:rPr lang="en-US" sz="2000" dirty="0"/>
              <a:t>Names and contact info where the child is placed</a:t>
            </a:r>
          </a:p>
          <a:p>
            <a:pPr lvl="2"/>
            <a:r>
              <a:rPr lang="en-US" sz="2000" dirty="0"/>
              <a:t>Names of CYFD and school workers contacted</a:t>
            </a:r>
          </a:p>
          <a:p>
            <a:pPr lvl="2"/>
            <a:r>
              <a:rPr lang="en-US" sz="2000" dirty="0"/>
              <a:t>Names of family members mentioned, regardless of whether children are placed with them or not. (Important for possible future placement)</a:t>
            </a:r>
          </a:p>
        </p:txBody>
      </p:sp>
    </p:spTree>
    <p:custDataLst>
      <p:tags r:id="rId1"/>
    </p:custDataLst>
    <p:extLst>
      <p:ext uri="{BB962C8B-B14F-4D97-AF65-F5344CB8AC3E}">
        <p14:creationId xmlns:p14="http://schemas.microsoft.com/office/powerpoint/2010/main" val="2289949645"/>
      </p:ext>
    </p:extLst>
  </p:cSld>
  <p:clrMapOvr>
    <a:masterClrMapping/>
  </p:clrMapOvr>
  <mc:AlternateContent xmlns:mc="http://schemas.openxmlformats.org/markup-compatibility/2006" xmlns:p14="http://schemas.microsoft.com/office/powerpoint/2010/main">
    <mc:Choice Requires="p14">
      <p:transition p14:dur="225" advClick="0">
        <p:fade/>
      </p:transition>
    </mc:Choice>
    <mc:Fallback xmlns="">
      <p:transition advClick="0">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CC2A21-5934-276D-991E-0F87BA3B79B2}"/>
            </a:ext>
          </a:extLst>
        </p:cNvPr>
        <p:cNvGrpSpPr/>
        <p:nvPr/>
      </p:nvGrpSpPr>
      <p:grpSpPr>
        <a:xfrm>
          <a:off x="0" y="0"/>
          <a:ext cx="0" cy="0"/>
          <a:chOff x="0" y="0"/>
          <a:chExt cx="0" cy="0"/>
        </a:xfrm>
      </p:grpSpPr>
      <p:sp useBgFill="1">
        <p:nvSpPr>
          <p:cNvPr id="69640" name="Rectangle 69639">
            <a:extLst>
              <a:ext uri="{FF2B5EF4-FFF2-40B4-BE49-F238E27FC236}">
                <a16:creationId xmlns:a16="http://schemas.microsoft.com/office/drawing/2014/main" id="{5CEDD86F-3315-8DE5-266F-15EB50A2B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34" name="Title 1">
            <a:extLst>
              <a:ext uri="{FF2B5EF4-FFF2-40B4-BE49-F238E27FC236}">
                <a16:creationId xmlns:a16="http://schemas.microsoft.com/office/drawing/2014/main" id="{FC6906C1-DECB-26F9-612A-A75891777DED}"/>
              </a:ext>
            </a:extLst>
          </p:cNvPr>
          <p:cNvSpPr>
            <a:spLocks noGrp="1" noChangeArrowheads="1"/>
          </p:cNvSpPr>
          <p:nvPr>
            <p:ph type="title"/>
          </p:nvPr>
        </p:nvSpPr>
        <p:spPr>
          <a:xfrm>
            <a:off x="411611" y="548640"/>
            <a:ext cx="3169789" cy="5431536"/>
          </a:xfrm>
        </p:spPr>
        <p:txBody>
          <a:bodyPr>
            <a:normAutofit/>
          </a:bodyPr>
          <a:lstStyle/>
          <a:p>
            <a:pPr eaLnBrk="1" hangingPunct="1"/>
            <a:r>
              <a:rPr lang="en-US" sz="4000" b="1" dirty="0">
                <a:latin typeface="+mn-lt"/>
              </a:rPr>
              <a:t>Statement of “Reasonable Grounds for Emergency Custody”</a:t>
            </a:r>
            <a:br>
              <a:rPr lang="en-US" sz="4000" b="1" dirty="0">
                <a:latin typeface="+mn-lt"/>
              </a:rPr>
            </a:br>
            <a:r>
              <a:rPr lang="en-US" sz="4000" b="1" dirty="0">
                <a:latin typeface="+mn-lt"/>
              </a:rPr>
              <a:t>form</a:t>
            </a:r>
            <a:endParaRPr lang="en-US" altLang="en-US" sz="4000" b="1" dirty="0">
              <a:latin typeface="+mn-lt"/>
              <a:cs typeface="Arial" panose="020B0604020202020204" pitchFamily="34" charset="0"/>
            </a:endParaRPr>
          </a:p>
        </p:txBody>
      </p:sp>
      <p:sp>
        <p:nvSpPr>
          <p:cNvPr id="69642" name="sketch line">
            <a:extLst>
              <a:ext uri="{FF2B5EF4-FFF2-40B4-BE49-F238E27FC236}">
                <a16:creationId xmlns:a16="http://schemas.microsoft.com/office/drawing/2014/main" id="{ACBA3290-B6CD-6619-1356-4E9552A8A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2"/>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Object 2">
            <a:extLst>
              <a:ext uri="{FF2B5EF4-FFF2-40B4-BE49-F238E27FC236}">
                <a16:creationId xmlns:a16="http://schemas.microsoft.com/office/drawing/2014/main" id="{438C59B8-4D0B-86FB-DE45-26FE47E9E971}"/>
              </a:ext>
            </a:extLst>
          </p:cNvPr>
          <p:cNvGraphicFramePr>
            <a:graphicFrameLocks noChangeAspect="1"/>
          </p:cNvGraphicFramePr>
          <p:nvPr>
            <p:extLst>
              <p:ext uri="{D42A27DB-BD31-4B8C-83A1-F6EECF244321}">
                <p14:modId xmlns:p14="http://schemas.microsoft.com/office/powerpoint/2010/main" val="3031088626"/>
              </p:ext>
            </p:extLst>
          </p:nvPr>
        </p:nvGraphicFramePr>
        <p:xfrm>
          <a:off x="3810000" y="211185"/>
          <a:ext cx="4961254" cy="6421037"/>
        </p:xfrm>
        <a:graphic>
          <a:graphicData uri="http://schemas.openxmlformats.org/presentationml/2006/ole">
            <mc:AlternateContent xmlns:mc="http://schemas.openxmlformats.org/markup-compatibility/2006">
              <mc:Choice xmlns:v="urn:schemas-microsoft-com:vml" Requires="v">
                <p:oleObj name="Acrobat Document" r:id="rId4" imgW="5829156" imgH="7543672" progId="Acrobat.Document.DC">
                  <p:embed/>
                </p:oleObj>
              </mc:Choice>
              <mc:Fallback>
                <p:oleObj name="Acrobat Document" r:id="rId4" imgW="5829156" imgH="7543672" progId="Acrobat.Document.DC">
                  <p:embed/>
                  <p:pic>
                    <p:nvPicPr>
                      <p:cNvPr id="3" name="Object 2">
                        <a:extLst>
                          <a:ext uri="{FF2B5EF4-FFF2-40B4-BE49-F238E27FC236}">
                            <a16:creationId xmlns:a16="http://schemas.microsoft.com/office/drawing/2014/main" id="{438C59B8-4D0B-86FB-DE45-26FE47E9E971}"/>
                          </a:ext>
                        </a:extLst>
                      </p:cNvPr>
                      <p:cNvPicPr/>
                      <p:nvPr/>
                    </p:nvPicPr>
                    <p:blipFill>
                      <a:blip r:embed="rId5"/>
                      <a:stretch>
                        <a:fillRect/>
                      </a:stretch>
                    </p:blipFill>
                    <p:spPr>
                      <a:xfrm>
                        <a:off x="3810000" y="211185"/>
                        <a:ext cx="4961254" cy="6421037"/>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CCC37141-440F-FCCA-1327-77A87E593935}"/>
              </a:ext>
            </a:extLst>
          </p:cNvPr>
          <p:cNvSpPr txBox="1"/>
          <p:nvPr/>
        </p:nvSpPr>
        <p:spPr>
          <a:xfrm>
            <a:off x="372746" y="5867400"/>
            <a:ext cx="3589654" cy="369332"/>
          </a:xfrm>
          <a:prstGeom prst="rect">
            <a:avLst/>
          </a:prstGeom>
          <a:noFill/>
        </p:spPr>
        <p:txBody>
          <a:bodyPr wrap="square" rtlCol="0">
            <a:spAutoFit/>
          </a:bodyPr>
          <a:lstStyle/>
          <a:p>
            <a:r>
              <a:rPr lang="en-US" dirty="0">
                <a:hlinkClick r:id="rId6" action="ppaction://hlinkfile"/>
              </a:rPr>
              <a:t>Click this link to download the form</a:t>
            </a:r>
            <a:endParaRPr lang="en-US" dirty="0"/>
          </a:p>
        </p:txBody>
      </p:sp>
    </p:spTree>
    <p:custDataLst>
      <p:tags r:id="rId1"/>
    </p:custDataLst>
    <p:extLst>
      <p:ext uri="{BB962C8B-B14F-4D97-AF65-F5344CB8AC3E}">
        <p14:creationId xmlns:p14="http://schemas.microsoft.com/office/powerpoint/2010/main" val="1336807371"/>
      </p:ext>
    </p:extLst>
  </p:cSld>
  <p:clrMapOvr>
    <a:masterClrMapping/>
  </p:clrMapOvr>
  <mc:AlternateContent xmlns:mc="http://schemas.openxmlformats.org/markup-compatibility/2006" xmlns:p14="http://schemas.microsoft.com/office/powerpoint/2010/main">
    <mc:Choice Requires="p14">
      <p:transition p14:dur="420" advClick="0">
        <p:fade/>
      </p:transition>
    </mc:Choice>
    <mc:Fallback xmlns="">
      <p:transition advClick="0">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8591B9-ADD1-5A8C-01CD-C8A7D6696E9C}"/>
            </a:ext>
          </a:extLst>
        </p:cNvPr>
        <p:cNvGrpSpPr/>
        <p:nvPr/>
      </p:nvGrpSpPr>
      <p:grpSpPr>
        <a:xfrm>
          <a:off x="0" y="0"/>
          <a:ext cx="0" cy="0"/>
          <a:chOff x="0" y="0"/>
          <a:chExt cx="0" cy="0"/>
        </a:xfrm>
      </p:grpSpPr>
      <p:sp useBgFill="1">
        <p:nvSpPr>
          <p:cNvPr id="68637" name="Rectangle 68636">
            <a:extLst>
              <a:ext uri="{FF2B5EF4-FFF2-40B4-BE49-F238E27FC236}">
                <a16:creationId xmlns:a16="http://schemas.microsoft.com/office/drawing/2014/main" id="{0B193CA8-DBDE-88F5-74BD-E696C5F60C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39" name="Freeform: Shape 68638">
            <a:extLst>
              <a:ext uri="{FF2B5EF4-FFF2-40B4-BE49-F238E27FC236}">
                <a16:creationId xmlns:a16="http://schemas.microsoft.com/office/drawing/2014/main" id="{87424397-2497-5DA6-8E17-2AD417EA5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68610" name="Title 1">
            <a:extLst>
              <a:ext uri="{FF2B5EF4-FFF2-40B4-BE49-F238E27FC236}">
                <a16:creationId xmlns:a16="http://schemas.microsoft.com/office/drawing/2014/main" id="{DFF53FA4-BEEF-C9A1-9379-94D83967AB3D}"/>
              </a:ext>
            </a:extLst>
          </p:cNvPr>
          <p:cNvSpPr>
            <a:spLocks noGrp="1" noChangeArrowheads="1"/>
          </p:cNvSpPr>
          <p:nvPr>
            <p:ph type="title"/>
          </p:nvPr>
        </p:nvSpPr>
        <p:spPr>
          <a:xfrm>
            <a:off x="628650" y="401221"/>
            <a:ext cx="7886700" cy="1348065"/>
          </a:xfrm>
        </p:spPr>
        <p:txBody>
          <a:bodyPr>
            <a:normAutofit/>
          </a:bodyPr>
          <a:lstStyle/>
          <a:p>
            <a:pPr eaLnBrk="1" hangingPunct="1"/>
            <a:r>
              <a:rPr lang="en-US" altLang="en-US" sz="4700" b="1">
                <a:solidFill>
                  <a:srgbClr val="FFFFFF"/>
                </a:solidFill>
                <a:latin typeface="+mn-lt"/>
                <a:cs typeface="Arial" panose="020B0604020202020204" pitchFamily="34" charset="0"/>
              </a:rPr>
              <a:t>You and CYFD</a:t>
            </a:r>
          </a:p>
        </p:txBody>
      </p:sp>
      <p:sp>
        <p:nvSpPr>
          <p:cNvPr id="68611" name="Content Placeholder 2">
            <a:extLst>
              <a:ext uri="{FF2B5EF4-FFF2-40B4-BE49-F238E27FC236}">
                <a16:creationId xmlns:a16="http://schemas.microsoft.com/office/drawing/2014/main" id="{57B7829F-7639-BC95-0D51-7089935D683C}"/>
              </a:ext>
            </a:extLst>
          </p:cNvPr>
          <p:cNvSpPr>
            <a:spLocks noGrp="1" noChangeArrowheads="1"/>
          </p:cNvSpPr>
          <p:nvPr>
            <p:ph idx="1"/>
          </p:nvPr>
        </p:nvSpPr>
        <p:spPr>
          <a:xfrm>
            <a:off x="457200" y="2739189"/>
            <a:ext cx="8058150" cy="3814011"/>
          </a:xfrm>
        </p:spPr>
        <p:txBody>
          <a:bodyPr>
            <a:normAutofit/>
          </a:bodyPr>
          <a:lstStyle/>
          <a:p>
            <a:pPr eaLnBrk="1" hangingPunct="1"/>
            <a:r>
              <a:rPr lang="en-US" altLang="en-US" sz="2000" dirty="0">
                <a:cs typeface="Arial" panose="020B0604020202020204" pitchFamily="34" charset="0"/>
              </a:rPr>
              <a:t>CYFD will conduct an in-home assessment (this may take time)</a:t>
            </a:r>
          </a:p>
          <a:p>
            <a:pPr eaLnBrk="1" hangingPunct="1"/>
            <a:r>
              <a:rPr lang="en-US" altLang="en-US" sz="2000" dirty="0">
                <a:cs typeface="Arial" panose="020B0604020202020204" pitchFamily="34" charset="0"/>
              </a:rPr>
              <a:t>The caseworker will have information to aid in placement</a:t>
            </a:r>
          </a:p>
          <a:p>
            <a:pPr eaLnBrk="1" hangingPunct="1"/>
            <a:r>
              <a:rPr lang="en-US" altLang="en-US" sz="2000" dirty="0">
                <a:cs typeface="Arial" panose="020B0604020202020204" pitchFamily="34" charset="0"/>
              </a:rPr>
              <a:t>Realize that if you don’t work with CYFD, the child can be returned to the home by an administrative decision above your own as soon as the next day</a:t>
            </a:r>
          </a:p>
          <a:p>
            <a:pPr eaLnBrk="1" hangingPunct="1"/>
            <a:r>
              <a:rPr lang="en-US" altLang="en-US" sz="2000" dirty="0">
                <a:cs typeface="Arial" panose="020B0604020202020204" pitchFamily="34" charset="0"/>
              </a:rPr>
              <a:t>It is strongly recommended that you develop a solid working relationship with your region’s CYFD case workers, safe houses, victims' advocates, child psychologists, other regional service providers, and your District Attorney’s Office before an incident, so everyone is on the same page</a:t>
            </a:r>
          </a:p>
          <a:p>
            <a:pPr eaLnBrk="1" hangingPunct="1"/>
            <a:r>
              <a:rPr lang="en-US" altLang="en-US" sz="2000" dirty="0">
                <a:cs typeface="Arial" panose="020B0604020202020204" pitchFamily="34" charset="0"/>
              </a:rPr>
              <a:t>Remember, the child's welfare is the primary concern in these cases</a:t>
            </a:r>
          </a:p>
          <a:p>
            <a:pPr eaLnBrk="1" hangingPunct="1"/>
            <a:endParaRPr lang="en-US" altLang="en-US" sz="1900" dirty="0"/>
          </a:p>
        </p:txBody>
      </p:sp>
    </p:spTree>
    <p:custDataLst>
      <p:tags r:id="rId1"/>
    </p:custDataLst>
    <p:extLst>
      <p:ext uri="{BB962C8B-B14F-4D97-AF65-F5344CB8AC3E}">
        <p14:creationId xmlns:p14="http://schemas.microsoft.com/office/powerpoint/2010/main" val="2367412693"/>
      </p:ext>
    </p:extLst>
  </p:cSld>
  <p:clrMapOvr>
    <a:masterClrMapping/>
  </p:clrMapOvr>
  <mc:AlternateContent xmlns:mc="http://schemas.openxmlformats.org/markup-compatibility/2006" xmlns:p14="http://schemas.microsoft.com/office/powerpoint/2010/main">
    <mc:Choice Requires="p14">
      <p:transition p14:dur="225" advClick="0">
        <p:fade/>
      </p:transition>
    </mc:Choice>
    <mc:Fallback xmlns="">
      <p:transition advClick="0">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50" name="Rectangle 77849">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479161" y="4810523"/>
            <a:ext cx="8182230" cy="752077"/>
          </a:xfrm>
        </p:spPr>
        <p:txBody>
          <a:bodyPr vert="horz" lIns="91440" tIns="45720" rIns="91440" bIns="45720" rtlCol="0" anchor="b">
            <a:normAutofit/>
          </a:bodyPr>
          <a:lstStyle/>
          <a:p>
            <a:pPr algn="ctr" defTabSz="914400" eaLnBrk="1" hangingPunct="1"/>
            <a:r>
              <a:rPr lang="en-US" altLang="en-US" sz="4000" b="1" kern="1200" dirty="0">
                <a:solidFill>
                  <a:schemeClr val="tx1"/>
                </a:solidFill>
                <a:latin typeface="+mn-lt"/>
                <a:cs typeface="Arial" panose="020B0604020202020204" pitchFamily="34" charset="0"/>
              </a:rPr>
              <a:t>Your Role</a:t>
            </a:r>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479160" y="5771941"/>
            <a:ext cx="8182233" cy="552659"/>
          </a:xfrm>
        </p:spPr>
        <p:txBody>
          <a:bodyPr vert="horz" lIns="91440" tIns="45720" rIns="91440" bIns="45720" rtlCol="0" anchor="t">
            <a:noAutofit/>
          </a:bodyPr>
          <a:lstStyle/>
          <a:p>
            <a:pPr marL="0" indent="0" algn="ctr" defTabSz="914400" eaLnBrk="1" hangingPunct="1">
              <a:spcBef>
                <a:spcPts val="1000"/>
              </a:spcBef>
              <a:buNone/>
            </a:pPr>
            <a:r>
              <a:rPr lang="en-US" altLang="en-US" sz="4000" b="1" kern="1200" dirty="0">
                <a:solidFill>
                  <a:schemeClr val="tx1"/>
                </a:solidFill>
                <a:cs typeface="Arial" panose="020B0604020202020204" pitchFamily="34" charset="0"/>
              </a:rPr>
              <a:t>Investigating and Working with CYFD</a:t>
            </a:r>
          </a:p>
        </p:txBody>
      </p:sp>
      <p:sp>
        <p:nvSpPr>
          <p:cNvPr id="77852"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5509052"/>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C0C32E0-4524-2C49-9A17-11C2FCB0EBB3}"/>
              </a:ext>
            </a:extLst>
          </p:cNvPr>
          <p:cNvSpPr>
            <a:spLocks noChangeArrowheads="1"/>
          </p:cNvSpPr>
          <p:nvPr/>
        </p:nvSpPr>
        <p:spPr bwMode="auto">
          <a:xfrm>
            <a:off x="465713" y="4459069"/>
            <a:ext cx="76800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KRQE. (2024, October 29).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Inside the complex system of holding child abusers accountable in New 	Mexico</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https://www.youtube.com/watch?v=A_oTSDLoEj8</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3" name="Picture 2">
            <a:extLst>
              <a:ext uri="{FF2B5EF4-FFF2-40B4-BE49-F238E27FC236}">
                <a16:creationId xmlns:a16="http://schemas.microsoft.com/office/drawing/2014/main" id="{80ED2A97-47E3-36EC-11E7-EA9E38550AB5}"/>
              </a:ext>
            </a:extLst>
          </p:cNvPr>
          <p:cNvPicPr>
            <a:picLocks noChangeAspect="1"/>
          </p:cNvPicPr>
          <p:nvPr/>
        </p:nvPicPr>
        <p:blipFill>
          <a:blip r:embed="rId5"/>
          <a:stretch>
            <a:fillRect/>
          </a:stretch>
        </p:blipFill>
        <p:spPr>
          <a:xfrm>
            <a:off x="883600" y="197761"/>
            <a:ext cx="7376799" cy="4145639"/>
          </a:xfrm>
          <a:prstGeom prst="rect">
            <a:avLst/>
          </a:prstGeom>
        </p:spPr>
      </p:pic>
    </p:spTree>
    <p:custDataLst>
      <p:tags r:id="rId1"/>
    </p:custDataLst>
    <p:extLst>
      <p:ext uri="{BB962C8B-B14F-4D97-AF65-F5344CB8AC3E}">
        <p14:creationId xmlns:p14="http://schemas.microsoft.com/office/powerpoint/2010/main" val="4017470436"/>
      </p:ext>
    </p:extLst>
  </p:cSld>
  <p:clrMapOvr>
    <a:masterClrMapping/>
  </p:clrMapOvr>
  <mc:AlternateContent xmlns:mc="http://schemas.openxmlformats.org/markup-compatibility/2006" xmlns:p14="http://schemas.microsoft.com/office/powerpoint/2010/main">
    <mc:Choice Requires="p14">
      <p:transition p14:dur="294" advClick="0" advTm="4608">
        <p:fade/>
      </p:transition>
    </mc:Choice>
    <mc:Fallback xmlns="">
      <p:transition advClick="0" advTm="4608">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850" name="Rectangle 77849">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26" name="Title 1">
            <a:extLst>
              <a:ext uri="{FF2B5EF4-FFF2-40B4-BE49-F238E27FC236}">
                <a16:creationId xmlns:a16="http://schemas.microsoft.com/office/drawing/2014/main" id="{34103F99-2252-F72A-DC4D-697D2BB7F645}"/>
              </a:ext>
            </a:extLst>
          </p:cNvPr>
          <p:cNvSpPr>
            <a:spLocks noGrp="1" noChangeArrowheads="1"/>
          </p:cNvSpPr>
          <p:nvPr>
            <p:ph type="title"/>
          </p:nvPr>
        </p:nvSpPr>
        <p:spPr>
          <a:xfrm>
            <a:off x="479161" y="4810523"/>
            <a:ext cx="8182230" cy="752077"/>
          </a:xfrm>
        </p:spPr>
        <p:txBody>
          <a:bodyPr vert="horz" lIns="91440" tIns="45720" rIns="91440" bIns="45720" rtlCol="0" anchor="b">
            <a:normAutofit/>
          </a:bodyPr>
          <a:lstStyle/>
          <a:p>
            <a:pPr algn="ctr" defTabSz="914400" eaLnBrk="1" hangingPunct="1"/>
            <a:r>
              <a:rPr lang="en-US" altLang="en-US" sz="4000" b="1" kern="1200" dirty="0">
                <a:solidFill>
                  <a:schemeClr val="tx1"/>
                </a:solidFill>
                <a:latin typeface="+mn-lt"/>
                <a:cs typeface="Arial" panose="020B0604020202020204" pitchFamily="34" charset="0"/>
              </a:rPr>
              <a:t>Your Role</a:t>
            </a:r>
          </a:p>
        </p:txBody>
      </p:sp>
      <p:sp>
        <p:nvSpPr>
          <p:cNvPr id="77827" name="Content Placeholder 2">
            <a:extLst>
              <a:ext uri="{FF2B5EF4-FFF2-40B4-BE49-F238E27FC236}">
                <a16:creationId xmlns:a16="http://schemas.microsoft.com/office/drawing/2014/main" id="{B051FEE1-A9DD-22C9-050F-AC3763E24914}"/>
              </a:ext>
            </a:extLst>
          </p:cNvPr>
          <p:cNvSpPr>
            <a:spLocks noGrp="1" noChangeArrowheads="1"/>
          </p:cNvSpPr>
          <p:nvPr>
            <p:ph idx="1"/>
          </p:nvPr>
        </p:nvSpPr>
        <p:spPr>
          <a:xfrm>
            <a:off x="479160" y="5771941"/>
            <a:ext cx="8182233" cy="552659"/>
          </a:xfrm>
        </p:spPr>
        <p:txBody>
          <a:bodyPr vert="horz" lIns="91440" tIns="45720" rIns="91440" bIns="45720" rtlCol="0" anchor="t">
            <a:noAutofit/>
          </a:bodyPr>
          <a:lstStyle/>
          <a:p>
            <a:pPr marL="0" indent="0" algn="ctr" defTabSz="914400" eaLnBrk="1" hangingPunct="1">
              <a:spcBef>
                <a:spcPts val="1000"/>
              </a:spcBef>
              <a:buNone/>
            </a:pPr>
            <a:r>
              <a:rPr lang="en-US" altLang="en-US" sz="4000" b="1" kern="1200" dirty="0">
                <a:solidFill>
                  <a:schemeClr val="tx1"/>
                </a:solidFill>
                <a:cs typeface="Arial" panose="020B0604020202020204" pitchFamily="34" charset="0"/>
              </a:rPr>
              <a:t>Investigating and Working with CYFD</a:t>
            </a:r>
          </a:p>
        </p:txBody>
      </p:sp>
      <p:sp>
        <p:nvSpPr>
          <p:cNvPr id="77852"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5509052"/>
            <a:ext cx="3429000" cy="18288"/>
          </a:xfrm>
          <a:custGeom>
            <a:avLst/>
            <a:gdLst>
              <a:gd name="csX0" fmla="*/ 0 w 3429000"/>
              <a:gd name="csY0" fmla="*/ 0 h 18288"/>
              <a:gd name="csX1" fmla="*/ 685800 w 3429000"/>
              <a:gd name="csY1" fmla="*/ 0 h 18288"/>
              <a:gd name="csX2" fmla="*/ 1371600 w 3429000"/>
              <a:gd name="csY2" fmla="*/ 0 h 18288"/>
              <a:gd name="csX3" fmla="*/ 2057400 w 3429000"/>
              <a:gd name="csY3" fmla="*/ 0 h 18288"/>
              <a:gd name="csX4" fmla="*/ 2674620 w 3429000"/>
              <a:gd name="csY4" fmla="*/ 0 h 18288"/>
              <a:gd name="csX5" fmla="*/ 3429000 w 3429000"/>
              <a:gd name="csY5" fmla="*/ 0 h 18288"/>
              <a:gd name="csX6" fmla="*/ 3429000 w 3429000"/>
              <a:gd name="csY6" fmla="*/ 18288 h 18288"/>
              <a:gd name="csX7" fmla="*/ 2811780 w 3429000"/>
              <a:gd name="csY7" fmla="*/ 18288 h 18288"/>
              <a:gd name="csX8" fmla="*/ 2228850 w 3429000"/>
              <a:gd name="csY8" fmla="*/ 18288 h 18288"/>
              <a:gd name="csX9" fmla="*/ 1543050 w 3429000"/>
              <a:gd name="csY9" fmla="*/ 18288 h 18288"/>
              <a:gd name="csX10" fmla="*/ 925830 w 3429000"/>
              <a:gd name="csY10" fmla="*/ 18288 h 18288"/>
              <a:gd name="csX11" fmla="*/ 0 w 3429000"/>
              <a:gd name="csY11" fmla="*/ 18288 h 18288"/>
              <a:gd name="csX12" fmla="*/ 0 w 342900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C0C32E0-4524-2C49-9A17-11C2FCB0EBB3}"/>
              </a:ext>
            </a:extLst>
          </p:cNvPr>
          <p:cNvSpPr>
            <a:spLocks noChangeArrowheads="1"/>
          </p:cNvSpPr>
          <p:nvPr/>
        </p:nvSpPr>
        <p:spPr bwMode="auto">
          <a:xfrm>
            <a:off x="465713" y="4459069"/>
            <a:ext cx="76800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KRQE. (2024, October 29).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Inside the complex system of holding child abusers accountable in New 	Mexico</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[Video]. YouTube.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https://www.youtube.com/watch?v=A_oTSDLoEj8</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3" name="Investigating and working with CYFD">
            <a:hlinkClick r:id="" action="ppaction://media"/>
            <a:extLst>
              <a:ext uri="{FF2B5EF4-FFF2-40B4-BE49-F238E27FC236}">
                <a16:creationId xmlns:a16="http://schemas.microsoft.com/office/drawing/2014/main" id="{DB711AFF-7126-6284-EB98-9DBFEE2B3BB1}"/>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914400" y="225214"/>
            <a:ext cx="7315200" cy="4118186"/>
          </a:xfrm>
          <a:prstGeom prst="rect">
            <a:avLst/>
          </a:prstGeom>
        </p:spPr>
      </p:pic>
    </p:spTree>
    <p:custDataLst>
      <p:tags r:id="rId1"/>
    </p:custDataLst>
    <p:extLst>
      <p:ext uri="{BB962C8B-B14F-4D97-AF65-F5344CB8AC3E}">
        <p14:creationId xmlns:p14="http://schemas.microsoft.com/office/powerpoint/2010/main" val="3757076326"/>
      </p:ext>
    </p:extLst>
  </p:cSld>
  <p:clrMapOvr>
    <a:masterClrMapping/>
  </p:clrMapOvr>
  <mc:AlternateContent xmlns:mc="http://schemas.openxmlformats.org/markup-compatibility/2006" xmlns:p14="http://schemas.microsoft.com/office/powerpoint/2010/main">
    <mc:Choice Requires="p14">
      <p:transition p14:dur="294"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5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98C0D1-8424-D45E-06A9-893C4F7B8943}"/>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826FF037-5F82-FB97-25AB-F16D94B6A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5440A80A-F660-69B5-AAA5-693DA6443790}"/>
              </a:ext>
            </a:extLst>
          </p:cNvPr>
          <p:cNvSpPr>
            <a:spLocks noGrp="1" noChangeArrowheads="1"/>
          </p:cNvSpPr>
          <p:nvPr>
            <p:ph type="title"/>
          </p:nvPr>
        </p:nvSpPr>
        <p:spPr>
          <a:xfrm>
            <a:off x="228600" y="304800"/>
            <a:ext cx="8763000" cy="740664"/>
          </a:xfrm>
        </p:spPr>
        <p:txBody>
          <a:bodyPr anchor="b">
            <a:noAutofit/>
          </a:bodyPr>
          <a:lstStyle/>
          <a:p>
            <a:pPr eaLnBrk="1" hangingPunct="1"/>
            <a:r>
              <a:rPr lang="en-US" altLang="en-US" sz="4000" b="1" dirty="0">
                <a:latin typeface="+mn-lt"/>
                <a:cs typeface="Arial" panose="020B0604020202020204" pitchFamily="34" charset="0"/>
              </a:rPr>
              <a:t>What happens once CYFD gets involved?</a:t>
            </a:r>
          </a:p>
        </p:txBody>
      </p:sp>
      <p:sp>
        <p:nvSpPr>
          <p:cNvPr id="48167" name="sketch line">
            <a:extLst>
              <a:ext uri="{FF2B5EF4-FFF2-40B4-BE49-F238E27FC236}">
                <a16:creationId xmlns:a16="http://schemas.microsoft.com/office/drawing/2014/main" id="{2127E9C4-0F13-06CC-CD22-FE21406F9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BD5E4D6-F5D6-D0D4-A676-46700A881639}"/>
              </a:ext>
            </a:extLst>
          </p:cNvPr>
          <p:cNvSpPr/>
          <p:nvPr/>
        </p:nvSpPr>
        <p:spPr>
          <a:xfrm>
            <a:off x="304800" y="2209800"/>
            <a:ext cx="3886200" cy="5120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4">
            <a:extLst>
              <a:ext uri="{FF2B5EF4-FFF2-40B4-BE49-F238E27FC236}">
                <a16:creationId xmlns:a16="http://schemas.microsoft.com/office/drawing/2014/main" id="{3F112130-DE31-A540-75CC-7A77EE811FB2}"/>
              </a:ext>
            </a:extLst>
          </p:cNvPr>
          <p:cNvSpPr>
            <a:spLocks noChangeArrowheads="1"/>
          </p:cNvSpPr>
          <p:nvPr/>
        </p:nvSpPr>
        <p:spPr bwMode="auto">
          <a:xfrm>
            <a:off x="639062" y="5893713"/>
            <a:ext cx="728573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NMCAN. (2023, January 9).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Resources - NMCAN</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4"/>
              </a:rPr>
              <a:t>https://nmcan.org/learn-more/resources/</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4" name="Picture 3">
            <a:extLst>
              <a:ext uri="{FF2B5EF4-FFF2-40B4-BE49-F238E27FC236}">
                <a16:creationId xmlns:a16="http://schemas.microsoft.com/office/drawing/2014/main" id="{6E8FB83D-4751-BBDE-B55C-F1E3DEB58422}"/>
              </a:ext>
            </a:extLst>
          </p:cNvPr>
          <p:cNvPicPr>
            <a:picLocks noChangeAspect="1"/>
          </p:cNvPicPr>
          <p:nvPr/>
        </p:nvPicPr>
        <p:blipFill>
          <a:blip r:embed="rId5"/>
          <a:stretch>
            <a:fillRect/>
          </a:stretch>
        </p:blipFill>
        <p:spPr>
          <a:xfrm>
            <a:off x="1133976" y="1155192"/>
            <a:ext cx="6790824" cy="4587632"/>
          </a:xfrm>
          <a:prstGeom prst="rect">
            <a:avLst/>
          </a:prstGeom>
        </p:spPr>
      </p:pic>
    </p:spTree>
    <p:custDataLst>
      <p:tags r:id="rId1"/>
    </p:custDataLst>
    <p:extLst>
      <p:ext uri="{BB962C8B-B14F-4D97-AF65-F5344CB8AC3E}">
        <p14:creationId xmlns:p14="http://schemas.microsoft.com/office/powerpoint/2010/main" val="2415157195"/>
      </p:ext>
    </p:extLst>
  </p:cSld>
  <p:clrMapOvr>
    <a:masterClrMapping/>
  </p:clrMapOvr>
  <mc:AlternateContent xmlns:mc="http://schemas.openxmlformats.org/markup-compatibility/2006" xmlns:p14="http://schemas.microsoft.com/office/powerpoint/2010/main">
    <mc:Choice Requires="p14">
      <p:transition spd="slow" p14:dur="1376" advClick="0" advTm="3480">
        <p:fade/>
      </p:transition>
    </mc:Choice>
    <mc:Fallback xmlns="">
      <p:transition spd="slow" advClick="0" advTm="3480">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98C0D1-8424-D45E-06A9-893C4F7B8943}"/>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826FF037-5F82-FB97-25AB-F16D94B6A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5440A80A-F660-69B5-AAA5-693DA6443790}"/>
              </a:ext>
            </a:extLst>
          </p:cNvPr>
          <p:cNvSpPr>
            <a:spLocks noGrp="1" noChangeArrowheads="1"/>
          </p:cNvSpPr>
          <p:nvPr>
            <p:ph type="title"/>
          </p:nvPr>
        </p:nvSpPr>
        <p:spPr>
          <a:xfrm>
            <a:off x="228600" y="304800"/>
            <a:ext cx="8763000" cy="740664"/>
          </a:xfrm>
        </p:spPr>
        <p:txBody>
          <a:bodyPr anchor="b">
            <a:noAutofit/>
          </a:bodyPr>
          <a:lstStyle/>
          <a:p>
            <a:pPr eaLnBrk="1" hangingPunct="1"/>
            <a:r>
              <a:rPr lang="en-US" altLang="en-US" sz="4000" b="1" dirty="0">
                <a:latin typeface="+mn-lt"/>
                <a:cs typeface="Arial" panose="020B0604020202020204" pitchFamily="34" charset="0"/>
              </a:rPr>
              <a:t>What happens once CYFD gets involved?</a:t>
            </a:r>
          </a:p>
        </p:txBody>
      </p:sp>
      <p:sp>
        <p:nvSpPr>
          <p:cNvPr id="48167" name="sketch line">
            <a:extLst>
              <a:ext uri="{FF2B5EF4-FFF2-40B4-BE49-F238E27FC236}">
                <a16:creationId xmlns:a16="http://schemas.microsoft.com/office/drawing/2014/main" id="{2127E9C4-0F13-06CC-CD22-FE21406F9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BD5E4D6-F5D6-D0D4-A676-46700A881639}"/>
              </a:ext>
            </a:extLst>
          </p:cNvPr>
          <p:cNvSpPr/>
          <p:nvPr/>
        </p:nvSpPr>
        <p:spPr>
          <a:xfrm>
            <a:off x="304800" y="2209800"/>
            <a:ext cx="3886200" cy="5120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4">
            <a:extLst>
              <a:ext uri="{FF2B5EF4-FFF2-40B4-BE49-F238E27FC236}">
                <a16:creationId xmlns:a16="http://schemas.microsoft.com/office/drawing/2014/main" id="{3F112130-DE31-A540-75CC-7A77EE811FB2}"/>
              </a:ext>
            </a:extLst>
          </p:cNvPr>
          <p:cNvSpPr>
            <a:spLocks noChangeArrowheads="1"/>
          </p:cNvSpPr>
          <p:nvPr/>
        </p:nvSpPr>
        <p:spPr bwMode="auto">
          <a:xfrm>
            <a:off x="639062" y="5893713"/>
            <a:ext cx="728573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NMCAN. (2023, January 9). </a:t>
            </a:r>
            <a:r>
              <a:rPr kumimoji="0" lang="en-US" altLang="en-US" sz="1400" b="0" i="1" u="none" strike="noStrike" cap="none" normalizeH="0" baseline="0" dirty="0">
                <a:ln>
                  <a:noFill/>
                </a:ln>
                <a:solidFill>
                  <a:schemeClr val="tx1"/>
                </a:solidFill>
                <a:effectLst/>
                <a:latin typeface="+mn-lt"/>
                <a:cs typeface="Times New Roman" panose="02020603050405020304" pitchFamily="18" charset="0"/>
              </a:rPr>
              <a:t>Resources - NMCAN</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mn-lt"/>
                <a:cs typeface="Times New Roman" panose="02020603050405020304" pitchFamily="18" charset="0"/>
                <a:hlinkClick r:id="rId6"/>
              </a:rPr>
              <a:t>https://nmcan.org/learn-more/resources/</a:t>
            </a:r>
            <a:endParaRPr kumimoji="0" lang="en-US" altLang="en-US" sz="1400" b="0" i="0" u="none" strike="noStrike" cap="none" normalizeH="0" baseline="0" dirty="0">
              <a:ln>
                <a:noFill/>
              </a:ln>
              <a:solidFill>
                <a:schemeClr val="tx1"/>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mn-lt"/>
            </a:endParaRPr>
          </a:p>
        </p:txBody>
      </p:sp>
      <p:pic>
        <p:nvPicPr>
          <p:cNvPr id="4" name="CYFD Process">
            <a:hlinkClick r:id="" action="ppaction://media"/>
            <a:extLst>
              <a:ext uri="{FF2B5EF4-FFF2-40B4-BE49-F238E27FC236}">
                <a16:creationId xmlns:a16="http://schemas.microsoft.com/office/drawing/2014/main" id="{4358A509-56DE-5391-5595-1B9618C31004}"/>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1143000" y="1143000"/>
            <a:ext cx="6762750" cy="4572000"/>
          </a:xfrm>
          <a:prstGeom prst="rect">
            <a:avLst/>
          </a:prstGeom>
        </p:spPr>
      </p:pic>
    </p:spTree>
    <p:custDataLst>
      <p:tags r:id="rId1"/>
    </p:custDataLst>
    <p:extLst>
      <p:ext uri="{BB962C8B-B14F-4D97-AF65-F5344CB8AC3E}">
        <p14:creationId xmlns:p14="http://schemas.microsoft.com/office/powerpoint/2010/main" val="2882428231"/>
      </p:ext>
    </p:extLst>
  </p:cSld>
  <p:clrMapOvr>
    <a:masterClrMapping/>
  </p:clrMapOvr>
  <mc:AlternateContent xmlns:mc="http://schemas.openxmlformats.org/markup-compatibility/2006" xmlns:p14="http://schemas.microsoft.com/office/powerpoint/2010/main">
    <mc:Choice Requires="p14">
      <p:transition spd="slow" p14:dur="1376" advClick="0">
        <p:fad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5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07" name="Rectangle 7170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82" name="Title 1">
            <a:extLst>
              <a:ext uri="{FF2B5EF4-FFF2-40B4-BE49-F238E27FC236}">
                <a16:creationId xmlns:a16="http://schemas.microsoft.com/office/drawing/2014/main" id="{DB683E64-DEEE-6CE2-35C8-678DE8774864}"/>
              </a:ext>
            </a:extLst>
          </p:cNvPr>
          <p:cNvSpPr>
            <a:spLocks noGrp="1" noChangeArrowheads="1"/>
          </p:cNvSpPr>
          <p:nvPr>
            <p:ph type="title"/>
          </p:nvPr>
        </p:nvSpPr>
        <p:spPr>
          <a:xfrm>
            <a:off x="628651" y="365125"/>
            <a:ext cx="7886700" cy="1325563"/>
          </a:xfrm>
        </p:spPr>
        <p:txBody>
          <a:bodyPr>
            <a:normAutofit/>
          </a:bodyPr>
          <a:lstStyle/>
          <a:p>
            <a:pPr eaLnBrk="1" hangingPunct="1"/>
            <a:r>
              <a:rPr lang="en-US" altLang="en-US" sz="4000" b="1" dirty="0">
                <a:latin typeface="+mn-lt"/>
                <a:cs typeface="Arial" panose="020B0604020202020204" pitchFamily="34" charset="0"/>
              </a:rPr>
              <a:t>Victim Interview</a:t>
            </a:r>
          </a:p>
        </p:txBody>
      </p:sp>
      <p:sp>
        <p:nvSpPr>
          <p:cNvPr id="7169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8" y="1677373"/>
            <a:ext cx="8140447" cy="18288"/>
          </a:xfrm>
          <a:custGeom>
            <a:avLst/>
            <a:gdLst>
              <a:gd name="csX0" fmla="*/ 0 w 8140447"/>
              <a:gd name="csY0" fmla="*/ 0 h 18288"/>
              <a:gd name="csX1" fmla="*/ 434157 w 8140447"/>
              <a:gd name="csY1" fmla="*/ 0 h 18288"/>
              <a:gd name="csX2" fmla="*/ 1193932 w 8140447"/>
              <a:gd name="csY2" fmla="*/ 0 h 18288"/>
              <a:gd name="csX3" fmla="*/ 1628089 w 8140447"/>
              <a:gd name="csY3" fmla="*/ 0 h 18288"/>
              <a:gd name="csX4" fmla="*/ 2225056 w 8140447"/>
              <a:gd name="csY4" fmla="*/ 0 h 18288"/>
              <a:gd name="csX5" fmla="*/ 3066235 w 8140447"/>
              <a:gd name="csY5" fmla="*/ 0 h 18288"/>
              <a:gd name="csX6" fmla="*/ 3744606 w 8140447"/>
              <a:gd name="csY6" fmla="*/ 0 h 18288"/>
              <a:gd name="csX7" fmla="*/ 4504381 w 8140447"/>
              <a:gd name="csY7" fmla="*/ 0 h 18288"/>
              <a:gd name="csX8" fmla="*/ 5101347 w 8140447"/>
              <a:gd name="csY8" fmla="*/ 0 h 18288"/>
              <a:gd name="csX9" fmla="*/ 5779717 w 8140447"/>
              <a:gd name="csY9" fmla="*/ 0 h 18288"/>
              <a:gd name="csX10" fmla="*/ 6620897 w 8140447"/>
              <a:gd name="csY10" fmla="*/ 0 h 18288"/>
              <a:gd name="csX11" fmla="*/ 7136459 w 8140447"/>
              <a:gd name="csY11" fmla="*/ 0 h 18288"/>
              <a:gd name="csX12" fmla="*/ 8140447 w 8140447"/>
              <a:gd name="csY12" fmla="*/ 0 h 18288"/>
              <a:gd name="csX13" fmla="*/ 8140447 w 8140447"/>
              <a:gd name="csY13" fmla="*/ 18288 h 18288"/>
              <a:gd name="csX14" fmla="*/ 7543481 w 8140447"/>
              <a:gd name="csY14" fmla="*/ 18288 h 18288"/>
              <a:gd name="csX15" fmla="*/ 7109324 w 8140447"/>
              <a:gd name="csY15" fmla="*/ 18288 h 18288"/>
              <a:gd name="csX16" fmla="*/ 6430953 w 8140447"/>
              <a:gd name="csY16" fmla="*/ 18288 h 18288"/>
              <a:gd name="csX17" fmla="*/ 5915391 w 8140447"/>
              <a:gd name="csY17" fmla="*/ 18288 h 18288"/>
              <a:gd name="csX18" fmla="*/ 5237021 w 8140447"/>
              <a:gd name="csY18" fmla="*/ 18288 h 18288"/>
              <a:gd name="csX19" fmla="*/ 4558650 w 8140447"/>
              <a:gd name="csY19" fmla="*/ 18288 h 18288"/>
              <a:gd name="csX20" fmla="*/ 3880280 w 8140447"/>
              <a:gd name="csY20" fmla="*/ 18288 h 18288"/>
              <a:gd name="csX21" fmla="*/ 3201909 w 8140447"/>
              <a:gd name="csY21" fmla="*/ 18288 h 18288"/>
              <a:gd name="csX22" fmla="*/ 2604943 w 8140447"/>
              <a:gd name="csY22" fmla="*/ 18288 h 18288"/>
              <a:gd name="csX23" fmla="*/ 1845168 w 8140447"/>
              <a:gd name="csY23" fmla="*/ 18288 h 18288"/>
              <a:gd name="csX24" fmla="*/ 1166797 w 8140447"/>
              <a:gd name="csY24" fmla="*/ 18288 h 18288"/>
              <a:gd name="csX25" fmla="*/ 0 w 8140447"/>
              <a:gd name="csY25" fmla="*/ 18288 h 18288"/>
              <a:gd name="csX26" fmla="*/ 0 w 8140447"/>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7"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58152" y="-20379"/>
                  <a:pt x="2225056" y="0"/>
                </a:cubicBezTo>
                <a:cubicBezTo>
                  <a:pt x="2491960" y="20379"/>
                  <a:pt x="2703587" y="3780"/>
                  <a:pt x="3066235" y="0"/>
                </a:cubicBezTo>
                <a:cubicBezTo>
                  <a:pt x="3428883" y="-3780"/>
                  <a:pt x="3604141" y="24283"/>
                  <a:pt x="3744606" y="0"/>
                </a:cubicBezTo>
                <a:cubicBezTo>
                  <a:pt x="3885071" y="-24283"/>
                  <a:pt x="4265112" y="-11945"/>
                  <a:pt x="4504381" y="0"/>
                </a:cubicBezTo>
                <a:cubicBezTo>
                  <a:pt x="4743650" y="11945"/>
                  <a:pt x="4860395" y="-2832"/>
                  <a:pt x="5101347" y="0"/>
                </a:cubicBezTo>
                <a:cubicBezTo>
                  <a:pt x="5342299" y="2832"/>
                  <a:pt x="5462197" y="26834"/>
                  <a:pt x="5779717" y="0"/>
                </a:cubicBezTo>
                <a:cubicBezTo>
                  <a:pt x="6097237" y="-26834"/>
                  <a:pt x="6267218" y="-41063"/>
                  <a:pt x="6620897" y="0"/>
                </a:cubicBezTo>
                <a:cubicBezTo>
                  <a:pt x="6974576" y="41063"/>
                  <a:pt x="6989069" y="24674"/>
                  <a:pt x="7136459" y="0"/>
                </a:cubicBezTo>
                <a:cubicBezTo>
                  <a:pt x="7283849" y="-24674"/>
                  <a:pt x="7752533" y="-22436"/>
                  <a:pt x="8140447" y="0"/>
                </a:cubicBezTo>
                <a:cubicBezTo>
                  <a:pt x="8140315" y="7702"/>
                  <a:pt x="8140235" y="13511"/>
                  <a:pt x="8140447" y="18288"/>
                </a:cubicBezTo>
                <a:cubicBezTo>
                  <a:pt x="7906330" y="-3043"/>
                  <a:pt x="7681181" y="27465"/>
                  <a:pt x="7543481" y="18288"/>
                </a:cubicBezTo>
                <a:cubicBezTo>
                  <a:pt x="7405781" y="9111"/>
                  <a:pt x="7216608" y="3660"/>
                  <a:pt x="7109324" y="18288"/>
                </a:cubicBezTo>
                <a:cubicBezTo>
                  <a:pt x="7002040" y="32916"/>
                  <a:pt x="6576232" y="42692"/>
                  <a:pt x="6430953" y="18288"/>
                </a:cubicBezTo>
                <a:cubicBezTo>
                  <a:pt x="6285674" y="-6116"/>
                  <a:pt x="6144679" y="38888"/>
                  <a:pt x="5915391" y="18288"/>
                </a:cubicBezTo>
                <a:cubicBezTo>
                  <a:pt x="5686103" y="-2312"/>
                  <a:pt x="5457833" y="50956"/>
                  <a:pt x="5237021" y="18288"/>
                </a:cubicBezTo>
                <a:cubicBezTo>
                  <a:pt x="5016209" y="-14380"/>
                  <a:pt x="4751159" y="41662"/>
                  <a:pt x="4558650" y="18288"/>
                </a:cubicBezTo>
                <a:cubicBezTo>
                  <a:pt x="4366141" y="-5086"/>
                  <a:pt x="4140919" y="7978"/>
                  <a:pt x="3880280" y="18288"/>
                </a:cubicBezTo>
                <a:cubicBezTo>
                  <a:pt x="3619641" y="28599"/>
                  <a:pt x="3479710" y="-7236"/>
                  <a:pt x="3201909" y="18288"/>
                </a:cubicBezTo>
                <a:cubicBezTo>
                  <a:pt x="2924108" y="43812"/>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7"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1668" y="38496"/>
                  <a:pt x="3907415" y="0"/>
                </a:cubicBezTo>
                <a:cubicBezTo>
                  <a:pt x="4133162" y="-38496"/>
                  <a:pt x="4180499" y="-5290"/>
                  <a:pt x="4422976" y="0"/>
                </a:cubicBezTo>
                <a:cubicBezTo>
                  <a:pt x="4665453" y="5290"/>
                  <a:pt x="5020130" y="-28102"/>
                  <a:pt x="5264156" y="0"/>
                </a:cubicBezTo>
                <a:cubicBezTo>
                  <a:pt x="5508182" y="28102"/>
                  <a:pt x="5705239" y="14267"/>
                  <a:pt x="6105335" y="0"/>
                </a:cubicBezTo>
                <a:cubicBezTo>
                  <a:pt x="6505431" y="-14267"/>
                  <a:pt x="6451821" y="-10129"/>
                  <a:pt x="6783706" y="0"/>
                </a:cubicBezTo>
                <a:cubicBezTo>
                  <a:pt x="7115591" y="10129"/>
                  <a:pt x="7512857" y="10604"/>
                  <a:pt x="8140447" y="0"/>
                </a:cubicBezTo>
                <a:cubicBezTo>
                  <a:pt x="8140459" y="8833"/>
                  <a:pt x="8140987" y="9830"/>
                  <a:pt x="8140447" y="18288"/>
                </a:cubicBezTo>
                <a:cubicBezTo>
                  <a:pt x="7959315" y="3345"/>
                  <a:pt x="7870114" y="10437"/>
                  <a:pt x="7706290" y="18288"/>
                </a:cubicBezTo>
                <a:cubicBezTo>
                  <a:pt x="7542466" y="26139"/>
                  <a:pt x="7157941" y="17482"/>
                  <a:pt x="6865110" y="18288"/>
                </a:cubicBezTo>
                <a:cubicBezTo>
                  <a:pt x="6572279" y="19094"/>
                  <a:pt x="6524257" y="38051"/>
                  <a:pt x="6349549" y="18288"/>
                </a:cubicBezTo>
                <a:cubicBezTo>
                  <a:pt x="6174841" y="-1475"/>
                  <a:pt x="5951625" y="174"/>
                  <a:pt x="5671178" y="18288"/>
                </a:cubicBezTo>
                <a:cubicBezTo>
                  <a:pt x="5390731" y="36402"/>
                  <a:pt x="5222993" y="60058"/>
                  <a:pt x="4829999" y="18288"/>
                </a:cubicBezTo>
                <a:cubicBezTo>
                  <a:pt x="4437005" y="-23482"/>
                  <a:pt x="4344182" y="39087"/>
                  <a:pt x="4151628" y="18288"/>
                </a:cubicBezTo>
                <a:cubicBezTo>
                  <a:pt x="3959074" y="-2511"/>
                  <a:pt x="3886971" y="32875"/>
                  <a:pt x="3717471" y="18288"/>
                </a:cubicBezTo>
                <a:cubicBezTo>
                  <a:pt x="3547971" y="3701"/>
                  <a:pt x="3453175" y="40030"/>
                  <a:pt x="3201909" y="18288"/>
                </a:cubicBezTo>
                <a:cubicBezTo>
                  <a:pt x="2950643" y="-3454"/>
                  <a:pt x="2539899" y="5905"/>
                  <a:pt x="2360730" y="18288"/>
                </a:cubicBezTo>
                <a:cubicBezTo>
                  <a:pt x="2181561" y="30671"/>
                  <a:pt x="1906404" y="26458"/>
                  <a:pt x="1682359" y="18288"/>
                </a:cubicBezTo>
                <a:cubicBezTo>
                  <a:pt x="1458314" y="10118"/>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83" name="Content Placeholder 2">
            <a:extLst>
              <a:ext uri="{FF2B5EF4-FFF2-40B4-BE49-F238E27FC236}">
                <a16:creationId xmlns:a16="http://schemas.microsoft.com/office/drawing/2014/main" id="{0F8917D0-D467-4187-C555-D1CFE00D8430}"/>
              </a:ext>
            </a:extLst>
          </p:cNvPr>
          <p:cNvSpPr>
            <a:spLocks noGrp="1" noChangeArrowheads="1"/>
          </p:cNvSpPr>
          <p:nvPr>
            <p:ph idx="1"/>
          </p:nvPr>
        </p:nvSpPr>
        <p:spPr>
          <a:xfrm>
            <a:off x="628651" y="1929383"/>
            <a:ext cx="7886700" cy="4133089"/>
          </a:xfrm>
        </p:spPr>
        <p:txBody>
          <a:bodyPr>
            <a:normAutofit/>
          </a:bodyPr>
          <a:lstStyle/>
          <a:p>
            <a:pPr marL="115885" lvl="3" indent="0" eaLnBrk="1" hangingPunct="1">
              <a:buNone/>
            </a:pPr>
            <a:r>
              <a:rPr lang="en-US" altLang="en-US" sz="2000" b="1" i="1" dirty="0">
                <a:solidFill>
                  <a:srgbClr val="FF0000"/>
                </a:solidFill>
                <a:cs typeface="Arial" panose="020B0604020202020204" pitchFamily="34" charset="0"/>
              </a:rPr>
              <a:t>Every effort should be made to minimize the number of interviews with the child victim.  </a:t>
            </a:r>
          </a:p>
          <a:p>
            <a:pPr marL="115885" lvl="3" indent="0" eaLnBrk="1" hangingPunct="1">
              <a:buNone/>
            </a:pPr>
            <a:endParaRPr lang="en-US" altLang="en-US" sz="2000" dirty="0">
              <a:latin typeface="Arial" panose="020B0604020202020204" pitchFamily="34" charset="0"/>
              <a:cs typeface="Arial" panose="020B0604020202020204" pitchFamily="34" charset="0"/>
            </a:endParaRPr>
          </a:p>
          <a:p>
            <a:pPr marL="115885" lvl="3" indent="0" eaLnBrk="1" hangingPunct="1">
              <a:lnSpc>
                <a:spcPct val="70000"/>
              </a:lnSpc>
              <a:spcBef>
                <a:spcPts val="0"/>
              </a:spcBef>
              <a:buNone/>
            </a:pPr>
            <a:r>
              <a:rPr lang="en-US" altLang="en-US" sz="2000" dirty="0">
                <a:cs typeface="Arial" panose="020B0604020202020204" pitchFamily="34" charset="0"/>
              </a:rPr>
              <a:t>Techniques to consider may include:</a:t>
            </a:r>
          </a:p>
          <a:p>
            <a:pPr marL="115885" lvl="3" indent="0" eaLnBrk="1" hangingPunct="1">
              <a:lnSpc>
                <a:spcPct val="70000"/>
              </a:lnSpc>
              <a:spcBef>
                <a:spcPts val="0"/>
              </a:spcBef>
              <a:buNone/>
            </a:pPr>
            <a:endParaRPr lang="en-US" altLang="en-US" sz="2000" dirty="0">
              <a:cs typeface="Arial" panose="020B0604020202020204" pitchFamily="34" charset="0"/>
            </a:endParaRPr>
          </a:p>
          <a:p>
            <a:pPr marL="287331" lvl="3" eaLnBrk="1" hangingPunct="1">
              <a:lnSpc>
                <a:spcPct val="70000"/>
              </a:lnSpc>
              <a:spcBef>
                <a:spcPts val="0"/>
              </a:spcBef>
            </a:pPr>
            <a:r>
              <a:rPr lang="en-US" altLang="en-US" sz="2000" dirty="0">
                <a:cs typeface="Arial" panose="020B0604020202020204" pitchFamily="34" charset="0"/>
              </a:rPr>
              <a:t>Coordination of the investigation with Children, Youth &amp; Family Department so that both agencies can be present during interviews</a:t>
            </a:r>
          </a:p>
          <a:p>
            <a:pPr marL="287331" lvl="3" eaLnBrk="1" hangingPunct="1">
              <a:lnSpc>
                <a:spcPct val="70000"/>
              </a:lnSpc>
              <a:spcBef>
                <a:spcPts val="0"/>
              </a:spcBef>
            </a:pPr>
            <a:endParaRPr lang="en-US" altLang="en-US" sz="2000" dirty="0">
              <a:cs typeface="Arial" panose="020B0604020202020204" pitchFamily="34" charset="0"/>
            </a:endParaRPr>
          </a:p>
          <a:p>
            <a:pPr marL="287331" lvl="3" eaLnBrk="1" hangingPunct="1">
              <a:lnSpc>
                <a:spcPct val="70000"/>
              </a:lnSpc>
              <a:spcBef>
                <a:spcPts val="0"/>
              </a:spcBef>
            </a:pPr>
            <a:r>
              <a:rPr lang="en-US" altLang="en-US" sz="2000" dirty="0">
                <a:cs typeface="Arial" panose="020B0604020202020204" pitchFamily="34" charset="0"/>
              </a:rPr>
              <a:t>Consultation with the district attorney’s office</a:t>
            </a:r>
          </a:p>
          <a:p>
            <a:pPr marL="287331" lvl="3" eaLnBrk="1" hangingPunct="1">
              <a:lnSpc>
                <a:spcPct val="70000"/>
              </a:lnSpc>
              <a:spcBef>
                <a:spcPts val="0"/>
              </a:spcBef>
            </a:pPr>
            <a:endParaRPr lang="en-US" altLang="en-US" sz="2000" dirty="0">
              <a:cs typeface="Arial" panose="020B0604020202020204" pitchFamily="34" charset="0"/>
            </a:endParaRPr>
          </a:p>
          <a:p>
            <a:pPr marL="287331" lvl="3" eaLnBrk="1" hangingPunct="1">
              <a:lnSpc>
                <a:spcPct val="70000"/>
              </a:lnSpc>
              <a:spcBef>
                <a:spcPts val="0"/>
              </a:spcBef>
            </a:pPr>
            <a:r>
              <a:rPr lang="en-US" altLang="en-US" sz="2000" dirty="0">
                <a:cs typeface="Arial" panose="020B0604020202020204" pitchFamily="34" charset="0"/>
              </a:rPr>
              <a:t>Use of audio and/or video recordings. If your community has access to a “Safe House” environment, it becomes a great asset for videotaping</a:t>
            </a:r>
          </a:p>
          <a:p>
            <a:pPr marL="287331" lvl="3" eaLnBrk="1" hangingPunct="1">
              <a:lnSpc>
                <a:spcPct val="70000"/>
              </a:lnSpc>
              <a:spcBef>
                <a:spcPts val="0"/>
              </a:spcBef>
            </a:pPr>
            <a:endParaRPr lang="en-US" altLang="en-US" sz="2000" dirty="0">
              <a:cs typeface="Arial" panose="020B0604020202020204" pitchFamily="34" charset="0"/>
            </a:endParaRPr>
          </a:p>
          <a:p>
            <a:pPr marL="287331" lvl="3" eaLnBrk="1" hangingPunct="1">
              <a:lnSpc>
                <a:spcPct val="70000"/>
              </a:lnSpc>
              <a:spcBef>
                <a:spcPts val="0"/>
              </a:spcBef>
            </a:pPr>
            <a:r>
              <a:rPr lang="en-US" altLang="en-US" sz="2000" dirty="0">
                <a:cs typeface="Arial" panose="020B0604020202020204" pitchFamily="34" charset="0"/>
              </a:rPr>
              <a:t>Always conduct a thorough and well documented interview</a:t>
            </a:r>
          </a:p>
          <a:p>
            <a:pPr marL="287331" lvl="3" eaLnBrk="1" hangingPunct="1"/>
            <a:endParaRPr lang="en-US" altLang="en-US" sz="1900" dirty="0"/>
          </a:p>
          <a:p>
            <a:pPr eaLnBrk="1" hangingPunct="1"/>
            <a:endParaRPr lang="en-US" altLang="en-US" sz="1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640" name="Rectangle 6963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34" name="Title 1">
            <a:extLst>
              <a:ext uri="{FF2B5EF4-FFF2-40B4-BE49-F238E27FC236}">
                <a16:creationId xmlns:a16="http://schemas.microsoft.com/office/drawing/2014/main" id="{CEEA867E-4706-542D-A0B8-A2F47C0EDD03}"/>
              </a:ext>
            </a:extLst>
          </p:cNvPr>
          <p:cNvSpPr>
            <a:spLocks noGrp="1" noChangeArrowheads="1"/>
          </p:cNvSpPr>
          <p:nvPr>
            <p:ph type="title"/>
          </p:nvPr>
        </p:nvSpPr>
        <p:spPr>
          <a:xfrm>
            <a:off x="630936" y="548640"/>
            <a:ext cx="2700645" cy="5431536"/>
          </a:xfrm>
        </p:spPr>
        <p:txBody>
          <a:bodyPr>
            <a:normAutofit/>
          </a:bodyPr>
          <a:lstStyle/>
          <a:p>
            <a:pPr eaLnBrk="1" hangingPunct="1"/>
            <a:r>
              <a:rPr lang="en-US" altLang="en-US" sz="4000" b="1" dirty="0">
                <a:latin typeface="+mn-lt"/>
                <a:cs typeface="Arial" panose="020B0604020202020204" pitchFamily="34" charset="0"/>
              </a:rPr>
              <a:t>Police Liability for Failing to Ensure the Protection of the Child</a:t>
            </a:r>
            <a:endParaRPr lang="en-US" altLang="en-US" sz="4000" dirty="0">
              <a:latin typeface="+mn-lt"/>
              <a:cs typeface="Arial" panose="020B0604020202020204" pitchFamily="34" charset="0"/>
            </a:endParaRPr>
          </a:p>
        </p:txBody>
      </p:sp>
      <p:sp>
        <p:nvSpPr>
          <p:cNvPr id="6964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2"/>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35" name="Content Placeholder 2">
            <a:extLst>
              <a:ext uri="{FF2B5EF4-FFF2-40B4-BE49-F238E27FC236}">
                <a16:creationId xmlns:a16="http://schemas.microsoft.com/office/drawing/2014/main" id="{ED7DF5E8-3D57-2B37-E673-1FD49C112E49}"/>
              </a:ext>
            </a:extLst>
          </p:cNvPr>
          <p:cNvSpPr>
            <a:spLocks noGrp="1" noChangeArrowheads="1"/>
          </p:cNvSpPr>
          <p:nvPr>
            <p:ph idx="1"/>
          </p:nvPr>
        </p:nvSpPr>
        <p:spPr>
          <a:xfrm>
            <a:off x="3844813" y="816864"/>
            <a:ext cx="4787119" cy="5431536"/>
          </a:xfrm>
        </p:spPr>
        <p:txBody>
          <a:bodyPr anchor="ctr">
            <a:normAutofit/>
          </a:bodyPr>
          <a:lstStyle/>
          <a:p>
            <a:pPr eaLnBrk="1" hangingPunct="1"/>
            <a:r>
              <a:rPr lang="en-US" altLang="en-US" sz="2000" dirty="0">
                <a:cs typeface="Arial" panose="020B0604020202020204" pitchFamily="34" charset="0"/>
              </a:rPr>
              <a:t>If an officer negligently fails to place an endangered child in protective custody, that officer may be civilly liable for damages if the child suffers further injuries.  </a:t>
            </a:r>
          </a:p>
          <a:p>
            <a:pPr eaLnBrk="1" hangingPunct="1"/>
            <a:endParaRPr lang="en-US" altLang="en-US" sz="2000" dirty="0">
              <a:cs typeface="Arial" panose="020B0604020202020204" pitchFamily="34" charset="0"/>
            </a:endParaRPr>
          </a:p>
          <a:p>
            <a:pPr eaLnBrk="1" hangingPunct="1"/>
            <a:r>
              <a:rPr lang="en-US" altLang="en-US" sz="2000" dirty="0">
                <a:cs typeface="Arial" panose="020B0604020202020204" pitchFamily="34" charset="0"/>
              </a:rPr>
              <a:t>Whenever there is doubt as to the need for protective custody, the decision should be made in favor of protective custody if there is evidence to support it.</a:t>
            </a:r>
          </a:p>
          <a:p>
            <a:pPr eaLnBrk="1" hangingPunct="1"/>
            <a:endParaRPr lang="en-US" altLang="en-US" sz="2000" dirty="0">
              <a:cs typeface="Arial" panose="020B0604020202020204" pitchFamily="34" charset="0"/>
            </a:endParaRPr>
          </a:p>
          <a:p>
            <a:pPr eaLnBrk="1" hangingPunct="1"/>
            <a:r>
              <a:rPr lang="en-US" altLang="en-US" sz="2000" dirty="0">
                <a:cs typeface="Arial" panose="020B0604020202020204" pitchFamily="34" charset="0"/>
              </a:rPr>
              <a:t>An officer should never leave the abused or neglected child with neighbors or friends of the child’s family in situations where protective custody is required. </a:t>
            </a:r>
          </a:p>
          <a:p>
            <a:pPr eaLnBrk="1" hangingPunct="1"/>
            <a:endParaRPr lang="en-US" altLang="en-US" sz="19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420" advClick="0">
        <p:fade/>
      </p:transition>
    </mc:Choice>
    <mc:Fallback xmlns="">
      <p:transition advClick="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56123F-6AFE-C6B6-8CB3-609735C373B9}"/>
            </a:ext>
          </a:extLst>
        </p:cNvPr>
        <p:cNvGrpSpPr/>
        <p:nvPr/>
      </p:nvGrpSpPr>
      <p:grpSpPr>
        <a:xfrm>
          <a:off x="0" y="0"/>
          <a:ext cx="0" cy="0"/>
          <a:chOff x="0" y="0"/>
          <a:chExt cx="0" cy="0"/>
        </a:xfrm>
      </p:grpSpPr>
      <p:sp useBgFill="1">
        <p:nvSpPr>
          <p:cNvPr id="48163" name="Rectangle 48162">
            <a:extLst>
              <a:ext uri="{FF2B5EF4-FFF2-40B4-BE49-F238E27FC236}">
                <a16:creationId xmlns:a16="http://schemas.microsoft.com/office/drawing/2014/main" id="{289617CA-83D7-E516-BEA1-27A6E5ACB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6B71DABA-FB7D-4AC2-7EAF-A698CF88CDEC}"/>
              </a:ext>
            </a:extLst>
          </p:cNvPr>
          <p:cNvSpPr>
            <a:spLocks noGrp="1" noChangeArrowheads="1"/>
          </p:cNvSpPr>
          <p:nvPr>
            <p:ph type="title"/>
          </p:nvPr>
        </p:nvSpPr>
        <p:spPr>
          <a:xfrm>
            <a:off x="304800" y="762000"/>
            <a:ext cx="3026781" cy="1432560"/>
          </a:xfrm>
        </p:spPr>
        <p:txBody>
          <a:bodyPr>
            <a:normAutofit fontScale="90000"/>
          </a:bodyPr>
          <a:lstStyle/>
          <a:p>
            <a:pPr eaLnBrk="1" hangingPunct="1"/>
            <a:r>
              <a:rPr lang="en-US" altLang="en-US" sz="4000" b="1" dirty="0">
                <a:latin typeface="+mn-lt"/>
                <a:cs typeface="Arial" panose="020B0604020202020204" pitchFamily="34" charset="0"/>
              </a:rPr>
              <a:t>Related</a:t>
            </a:r>
            <a:br>
              <a:rPr lang="en-US" altLang="en-US" sz="4000" b="1" dirty="0">
                <a:latin typeface="+mn-lt"/>
                <a:cs typeface="Arial" panose="020B0604020202020204" pitchFamily="34" charset="0"/>
              </a:rPr>
            </a:br>
            <a:r>
              <a:rPr lang="en-US" altLang="en-US" sz="4000" b="1" dirty="0">
                <a:latin typeface="+mn-lt"/>
                <a:cs typeface="Arial" panose="020B0604020202020204" pitchFamily="34" charset="0"/>
              </a:rPr>
              <a:t>New Mexico Statutes </a:t>
            </a:r>
          </a:p>
        </p:txBody>
      </p:sp>
      <p:sp>
        <p:nvSpPr>
          <p:cNvPr id="48165" name="sketch line">
            <a:extLst>
              <a:ext uri="{FF2B5EF4-FFF2-40B4-BE49-F238E27FC236}">
                <a16:creationId xmlns:a16="http://schemas.microsoft.com/office/drawing/2014/main" id="{910AAF85-CC05-095D-BA93-DC20A287B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5" name="Content Placeholder 2">
            <a:extLst>
              <a:ext uri="{FF2B5EF4-FFF2-40B4-BE49-F238E27FC236}">
                <a16:creationId xmlns:a16="http://schemas.microsoft.com/office/drawing/2014/main" id="{90F0A239-FDE5-6985-CA4D-819FD040091E}"/>
              </a:ext>
            </a:extLst>
          </p:cNvPr>
          <p:cNvSpPr>
            <a:spLocks noGrp="1" noChangeArrowheads="1"/>
          </p:cNvSpPr>
          <p:nvPr>
            <p:ph idx="1"/>
          </p:nvPr>
        </p:nvSpPr>
        <p:spPr>
          <a:xfrm>
            <a:off x="3811820" y="696321"/>
            <a:ext cx="5089863" cy="5399679"/>
          </a:xfrm>
        </p:spPr>
        <p:txBody>
          <a:bodyPr anchor="ctr">
            <a:normAutofit/>
          </a:bodyPr>
          <a:lstStyle/>
          <a:p>
            <a:pPr marL="0" indent="0" eaLnBrk="1" hangingPunct="1">
              <a:buNone/>
              <a:defRPr/>
            </a:pPr>
            <a:r>
              <a:rPr lang="en-US" altLang="en-US" sz="1400" b="1" u="sng" dirty="0">
                <a:cs typeface="Arial" panose="020B0604020202020204" pitchFamily="34" charset="0"/>
                <a:hlinkClick r:id="rId4"/>
              </a:rPr>
              <a:t>Article 6A Sexual Exploitation of Children</a:t>
            </a:r>
            <a:r>
              <a:rPr lang="en-US" altLang="en-US" sz="1400" dirty="0">
                <a:cs typeface="Arial" panose="020B0604020202020204" pitchFamily="34" charset="0"/>
                <a:hlinkClick r:id="rId4"/>
              </a:rPr>
              <a:t> </a:t>
            </a:r>
            <a:endParaRPr lang="en-US" altLang="en-US" sz="1400" b="1" u="sng" dirty="0">
              <a:highlight>
                <a:srgbClr val="FFFF00"/>
              </a:highlight>
              <a:cs typeface="Arial" panose="020B0604020202020204" pitchFamily="34" charset="0"/>
            </a:endParaRPr>
          </a:p>
          <a:p>
            <a:pPr eaLnBrk="1" hangingPunct="1">
              <a:defRPr/>
            </a:pPr>
            <a:r>
              <a:rPr lang="en-US" altLang="en-US" sz="1400" dirty="0">
                <a:cs typeface="Arial" panose="020B0604020202020204" pitchFamily="34" charset="0"/>
              </a:rPr>
              <a:t>30-6A-2 </a:t>
            </a:r>
            <a:r>
              <a:rPr lang="en-US" altLang="en-US" sz="1400" dirty="0">
                <a:cs typeface="Arial" panose="020B0604020202020204" pitchFamily="34" charset="0"/>
                <a:hlinkClick r:id="rId5"/>
              </a:rPr>
              <a:t>Definitions</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30-6A-3 </a:t>
            </a:r>
            <a:r>
              <a:rPr lang="en-US" altLang="en-US" sz="1400" dirty="0">
                <a:cs typeface="Arial" panose="020B0604020202020204" pitchFamily="34" charset="0"/>
                <a:hlinkClick r:id="rId6"/>
              </a:rPr>
              <a:t>Sexual exploitation of children</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30-6A-4 </a:t>
            </a:r>
            <a:r>
              <a:rPr lang="en-US" altLang="en-US" sz="1400" dirty="0">
                <a:cs typeface="Arial" panose="020B0604020202020204" pitchFamily="34" charset="0"/>
                <a:hlinkClick r:id="rId7"/>
              </a:rPr>
              <a:t>Sexual exploitation of children by prostitution</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30-9-1   </a:t>
            </a:r>
            <a:r>
              <a:rPr lang="en-US" altLang="en-US" sz="1400" dirty="0">
                <a:cs typeface="Arial" panose="020B0604020202020204" pitchFamily="34" charset="0"/>
                <a:hlinkClick r:id="rId8"/>
              </a:rPr>
              <a:t>Enticement of a child</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30-9-11 </a:t>
            </a:r>
            <a:r>
              <a:rPr lang="en-US" altLang="en-US" sz="1400" dirty="0">
                <a:cs typeface="Arial" panose="020B0604020202020204" pitchFamily="34" charset="0"/>
                <a:hlinkClick r:id="rId9"/>
              </a:rPr>
              <a:t>Criminal sexual penetration</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30-9-13 </a:t>
            </a:r>
            <a:r>
              <a:rPr lang="en-US" altLang="en-US" sz="1400" dirty="0">
                <a:cs typeface="Arial" panose="020B0604020202020204" pitchFamily="34" charset="0"/>
                <a:hlinkClick r:id="rId10"/>
              </a:rPr>
              <a:t>Criminal sexual contact of a minor</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30-9-14 </a:t>
            </a:r>
            <a:r>
              <a:rPr lang="en-US" altLang="en-US" sz="1400" dirty="0">
                <a:cs typeface="Arial" panose="020B0604020202020204" pitchFamily="34" charset="0"/>
                <a:hlinkClick r:id="rId11"/>
              </a:rPr>
              <a:t>Indecent exposure</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30-9-14.3 </a:t>
            </a:r>
            <a:r>
              <a:rPr lang="en-US" altLang="en-US" sz="1400" dirty="0">
                <a:cs typeface="Arial" panose="020B0604020202020204" pitchFamily="34" charset="0"/>
                <a:hlinkClick r:id="rId12"/>
              </a:rPr>
              <a:t>Aggravated indecent exposure</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30-10-3 </a:t>
            </a:r>
            <a:r>
              <a:rPr lang="en-US" altLang="en-US" sz="1400" dirty="0">
                <a:cs typeface="Arial" panose="020B0604020202020204" pitchFamily="34" charset="0"/>
                <a:hlinkClick r:id="rId13"/>
              </a:rPr>
              <a:t>Incest</a:t>
            </a:r>
            <a:endParaRPr lang="en-US" altLang="en-US" sz="1400" dirty="0">
              <a:cs typeface="Arial" panose="020B0604020202020204" pitchFamily="34" charset="0"/>
            </a:endParaRPr>
          </a:p>
          <a:p>
            <a:pPr marL="0" indent="0" eaLnBrk="1" hangingPunct="1">
              <a:buNone/>
              <a:defRPr/>
            </a:pPr>
            <a:r>
              <a:rPr lang="en-US" altLang="en-US" sz="1400" b="1" u="sng" dirty="0">
                <a:cs typeface="Arial" panose="020B0604020202020204" pitchFamily="34" charset="0"/>
                <a:hlinkClick r:id="rId14"/>
              </a:rPr>
              <a:t>Chapter 32A – Children’s Code</a:t>
            </a:r>
            <a:r>
              <a:rPr lang="en-US" altLang="en-US" sz="1400" b="1" u="sng" dirty="0">
                <a:cs typeface="Arial" panose="020B0604020202020204" pitchFamily="34" charset="0"/>
              </a:rPr>
              <a:t>,  </a:t>
            </a:r>
            <a:r>
              <a:rPr lang="en-US" altLang="en-US" sz="1400" b="1" dirty="0">
                <a:cs typeface="Arial" panose="020B0604020202020204" pitchFamily="34" charset="0"/>
                <a:hlinkClick r:id="rId15"/>
              </a:rPr>
              <a:t>Article 4 Child Abuse and Neglect</a:t>
            </a:r>
            <a:endParaRPr lang="en-US" altLang="en-US" sz="1400" b="1" dirty="0">
              <a:cs typeface="Arial" panose="020B0604020202020204" pitchFamily="34" charset="0"/>
            </a:endParaRPr>
          </a:p>
          <a:p>
            <a:pPr eaLnBrk="1" hangingPunct="1">
              <a:defRPr/>
            </a:pPr>
            <a:r>
              <a:rPr lang="en-US" altLang="en-US" sz="1400" dirty="0">
                <a:cs typeface="Arial" panose="020B0604020202020204" pitchFamily="34" charset="0"/>
              </a:rPr>
              <a:t>32A-4-2 </a:t>
            </a:r>
            <a:r>
              <a:rPr lang="en-US" altLang="en-US" sz="1400" dirty="0">
                <a:cs typeface="Arial" panose="020B0604020202020204" pitchFamily="34" charset="0"/>
                <a:hlinkClick r:id="rId16"/>
              </a:rPr>
              <a:t>Definitions </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32A-4-3 </a:t>
            </a:r>
            <a:r>
              <a:rPr lang="en-US" altLang="en-US" sz="1400" dirty="0">
                <a:cs typeface="Arial" panose="020B0604020202020204" pitchFamily="34" charset="0"/>
                <a:hlinkClick r:id="rId17"/>
              </a:rPr>
              <a:t>Duty to Report Child Abuse or Neglect</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32A-4-4 </a:t>
            </a:r>
            <a:r>
              <a:rPr lang="en-US" altLang="en-US" sz="1400" dirty="0">
                <a:cs typeface="Arial" panose="020B0604020202020204" pitchFamily="34" charset="0"/>
                <a:hlinkClick r:id="rId18"/>
              </a:rPr>
              <a:t>Complaints; referral; preliminary inquiry</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32A-4.1 </a:t>
            </a:r>
            <a:r>
              <a:rPr lang="en-US" altLang="en-US" sz="1400" dirty="0">
                <a:cs typeface="Arial" panose="020B0604020202020204" pitchFamily="34" charset="0"/>
                <a:hlinkClick r:id="rId19"/>
              </a:rPr>
              <a:t>Multilevel response system</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32A-4-6 </a:t>
            </a:r>
            <a:r>
              <a:rPr lang="en-US" altLang="en-US" sz="1400" dirty="0">
                <a:cs typeface="Arial" panose="020B0604020202020204" pitchFamily="34" charset="0"/>
                <a:hlinkClick r:id="rId20"/>
              </a:rPr>
              <a:t>Taking into Custody </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32A-4-8 </a:t>
            </a:r>
            <a:r>
              <a:rPr lang="en-US" altLang="en-US" sz="1400" dirty="0">
                <a:cs typeface="Arial" panose="020B0604020202020204" pitchFamily="34" charset="0"/>
                <a:hlinkClick r:id="rId21"/>
              </a:rPr>
              <a:t>Place of temporary custody</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32A-4-9 </a:t>
            </a:r>
            <a:r>
              <a:rPr lang="en-US" altLang="en-US" sz="1400" dirty="0">
                <a:cs typeface="Arial" panose="020B0604020202020204" pitchFamily="34" charset="0"/>
                <a:hlinkClick r:id="rId22"/>
              </a:rPr>
              <a:t>Indian child placement: preferences</a:t>
            </a:r>
            <a:endParaRPr lang="en-US" altLang="en-US" sz="1400" dirty="0">
              <a:cs typeface="Arial" panose="020B0604020202020204" pitchFamily="34" charset="0"/>
            </a:endParaRPr>
          </a:p>
          <a:p>
            <a:pPr eaLnBrk="1" hangingPunct="1">
              <a:defRPr/>
            </a:pPr>
            <a:endParaRPr lang="en-US" altLang="en-US" sz="1300" dirty="0">
              <a:cs typeface="Arial" panose="020B0604020202020204" pitchFamily="34" charset="0"/>
            </a:endParaRPr>
          </a:p>
          <a:p>
            <a:pPr eaLnBrk="1" hangingPunct="1">
              <a:defRPr/>
            </a:pPr>
            <a:endParaRPr lang="en-US" altLang="en-US" sz="1300" dirty="0"/>
          </a:p>
        </p:txBody>
      </p:sp>
      <p:sp>
        <p:nvSpPr>
          <p:cNvPr id="5" name="Content Placeholder 2">
            <a:extLst>
              <a:ext uri="{FF2B5EF4-FFF2-40B4-BE49-F238E27FC236}">
                <a16:creationId xmlns:a16="http://schemas.microsoft.com/office/drawing/2014/main" id="{5974B311-F3BD-42EC-D214-E95DA5940334}"/>
              </a:ext>
            </a:extLst>
          </p:cNvPr>
          <p:cNvSpPr txBox="1">
            <a:spLocks noChangeArrowheads="1"/>
          </p:cNvSpPr>
          <p:nvPr/>
        </p:nvSpPr>
        <p:spPr bwMode="auto">
          <a:xfrm>
            <a:off x="228600" y="3657600"/>
            <a:ext cx="336645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71446" indent="-171446" algn="l" defTabSz="685783" rtl="0" eaLnBrk="0" fontAlgn="base" hangingPunct="0">
              <a:lnSpc>
                <a:spcPct val="90000"/>
              </a:lnSpc>
              <a:spcBef>
                <a:spcPts val="751"/>
              </a:spcBef>
              <a:spcAft>
                <a:spcPct val="0"/>
              </a:spcAft>
              <a:buFont typeface="Arial" panose="020B0604020202020204" pitchFamily="34" charset="0"/>
              <a:buChar char="•"/>
              <a:defRPr sz="2100" kern="1200">
                <a:solidFill>
                  <a:schemeClr val="tx1"/>
                </a:solidFill>
                <a:latin typeface="+mn-lt"/>
                <a:ea typeface="+mn-ea"/>
                <a:cs typeface="+mn-cs"/>
              </a:defRPr>
            </a:lvl1pPr>
            <a:lvl2pPr marL="514338" indent="-171446" algn="l" defTabSz="685783"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29" indent="-171446" algn="l" defTabSz="685783"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21"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12"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US" altLang="en-US" sz="1400" b="1" u="sng" dirty="0">
                <a:cs typeface="Arial" panose="020B0604020202020204" pitchFamily="34" charset="0"/>
                <a:hlinkClick r:id="rId23"/>
              </a:rPr>
              <a:t>Article 6 Crimes Against Children</a:t>
            </a:r>
            <a:endParaRPr lang="en-US" altLang="en-US" sz="1400" b="1" u="sng" dirty="0">
              <a:cs typeface="Arial" panose="020B0604020202020204" pitchFamily="34" charset="0"/>
            </a:endParaRPr>
          </a:p>
          <a:p>
            <a:pPr eaLnBrk="1" hangingPunct="1">
              <a:defRPr/>
            </a:pPr>
            <a:r>
              <a:rPr lang="en-US" altLang="en-US" sz="1400" dirty="0">
                <a:cs typeface="Arial" panose="020B0604020202020204" pitchFamily="34" charset="0"/>
              </a:rPr>
              <a:t>30-6-1 </a:t>
            </a:r>
            <a:r>
              <a:rPr lang="en-US" altLang="en-US" sz="1400" dirty="0">
                <a:cs typeface="Arial" panose="020B0604020202020204" pitchFamily="34" charset="0"/>
                <a:hlinkClick r:id="rId24"/>
              </a:rPr>
              <a:t>Abandonment or Abuse of a Child</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30-6-3 </a:t>
            </a:r>
            <a:r>
              <a:rPr lang="en-US" altLang="en-US" sz="1400" dirty="0">
                <a:cs typeface="Arial" panose="020B0604020202020204" pitchFamily="34" charset="0"/>
                <a:hlinkClick r:id="rId25"/>
              </a:rPr>
              <a:t>Contributing to delinquency of minor</a:t>
            </a:r>
            <a:endParaRPr lang="en-US" altLang="en-US" sz="1400" dirty="0">
              <a:cs typeface="Arial" panose="020B0604020202020204" pitchFamily="34" charset="0"/>
            </a:endParaRPr>
          </a:p>
          <a:p>
            <a:pPr eaLnBrk="1" hangingPunct="1">
              <a:defRPr/>
            </a:pPr>
            <a:r>
              <a:rPr lang="en-US" altLang="en-US" sz="1400" dirty="0">
                <a:cs typeface="Arial" panose="020B0604020202020204" pitchFamily="34" charset="0"/>
              </a:rPr>
              <a:t>30-6-4 </a:t>
            </a:r>
            <a:r>
              <a:rPr lang="en-US" altLang="en-US" sz="1400" dirty="0">
                <a:cs typeface="Arial" panose="020B0604020202020204" pitchFamily="34" charset="0"/>
                <a:hlinkClick r:id="rId26"/>
              </a:rPr>
              <a:t>Obstruction of Reporting or </a:t>
            </a:r>
          </a:p>
          <a:p>
            <a:pPr marL="169863" indent="0" eaLnBrk="1" hangingPunct="1">
              <a:buNone/>
              <a:defRPr/>
            </a:pPr>
            <a:r>
              <a:rPr lang="en-US" altLang="en-US" sz="1400" dirty="0">
                <a:cs typeface="Arial" panose="020B0604020202020204" pitchFamily="34" charset="0"/>
                <a:hlinkClick r:id="rId26"/>
              </a:rPr>
              <a:t>Investigation of Child Abuse or Neglect</a:t>
            </a:r>
            <a:endParaRPr lang="en-US" altLang="en-US" sz="1400" dirty="0">
              <a:cs typeface="Arial" panose="020B0604020202020204" pitchFamily="34" charset="0"/>
            </a:endParaRPr>
          </a:p>
          <a:p>
            <a:pPr eaLnBrk="1" hangingPunct="1">
              <a:defRPr/>
            </a:pPr>
            <a:endParaRPr lang="en-US" altLang="en-US" sz="1300" dirty="0"/>
          </a:p>
        </p:txBody>
      </p:sp>
      <p:sp>
        <p:nvSpPr>
          <p:cNvPr id="6" name="TextBox 5">
            <a:extLst>
              <a:ext uri="{FF2B5EF4-FFF2-40B4-BE49-F238E27FC236}">
                <a16:creationId xmlns:a16="http://schemas.microsoft.com/office/drawing/2014/main" id="{8D867942-BEB9-0422-7C5B-B6EDA46FC721}"/>
              </a:ext>
            </a:extLst>
          </p:cNvPr>
          <p:cNvSpPr txBox="1"/>
          <p:nvPr/>
        </p:nvSpPr>
        <p:spPr>
          <a:xfrm>
            <a:off x="260782" y="2209800"/>
            <a:ext cx="3103793" cy="307777"/>
          </a:xfrm>
          <a:prstGeom prst="rect">
            <a:avLst/>
          </a:prstGeom>
          <a:noFill/>
        </p:spPr>
        <p:txBody>
          <a:bodyPr wrap="square" rtlCol="0">
            <a:spAutoFit/>
          </a:bodyPr>
          <a:lstStyle/>
          <a:p>
            <a:r>
              <a:rPr lang="en-US" sz="1400" u="sng" dirty="0">
                <a:solidFill>
                  <a:srgbClr val="FF0000"/>
                </a:solidFill>
              </a:rPr>
              <a:t>All current NM statutes can be found at:</a:t>
            </a:r>
          </a:p>
        </p:txBody>
      </p:sp>
      <p:pic>
        <p:nvPicPr>
          <p:cNvPr id="8" name="Picture 7">
            <a:hlinkClick r:id="rId27"/>
            <a:extLst>
              <a:ext uri="{FF2B5EF4-FFF2-40B4-BE49-F238E27FC236}">
                <a16:creationId xmlns:a16="http://schemas.microsoft.com/office/drawing/2014/main" id="{4575FE97-8F61-2269-CEFD-3EA4AE37E1DE}"/>
              </a:ext>
            </a:extLst>
          </p:cNvPr>
          <p:cNvPicPr>
            <a:picLocks noChangeAspect="1"/>
          </p:cNvPicPr>
          <p:nvPr/>
        </p:nvPicPr>
        <p:blipFill>
          <a:blip r:embed="rId28"/>
          <a:stretch>
            <a:fillRect/>
          </a:stretch>
        </p:blipFill>
        <p:spPr>
          <a:xfrm>
            <a:off x="566707" y="2590800"/>
            <a:ext cx="2447925" cy="669715"/>
          </a:xfrm>
          <a:prstGeom prst="rect">
            <a:avLst/>
          </a:prstGeom>
        </p:spPr>
      </p:pic>
    </p:spTree>
    <p:custDataLst>
      <p:tags r:id="rId1"/>
    </p:custDataLst>
    <p:extLst>
      <p:ext uri="{BB962C8B-B14F-4D97-AF65-F5344CB8AC3E}">
        <p14:creationId xmlns:p14="http://schemas.microsoft.com/office/powerpoint/2010/main" val="1900103564"/>
      </p:ext>
    </p:extLst>
  </p:cSld>
  <p:clrMapOvr>
    <a:masterClrMapping/>
  </p:clrMapOvr>
  <mc:AlternateContent xmlns:mc="http://schemas.openxmlformats.org/markup-compatibility/2006" xmlns:p14="http://schemas.microsoft.com/office/powerpoint/2010/main">
    <mc:Choice Requires="p14">
      <p:transition spd="med" p14:dur="626" advClick="0">
        <p:fade/>
      </p:transition>
    </mc:Choice>
    <mc:Fallback xmlns="">
      <p:transition spd="med" advClick="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78E69-0B3E-78CE-D524-C89716CDE1CA}"/>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Title 1">
            <a:extLst>
              <a:ext uri="{FF2B5EF4-FFF2-40B4-BE49-F238E27FC236}">
                <a16:creationId xmlns:a16="http://schemas.microsoft.com/office/drawing/2014/main" id="{09B56E9F-2BA8-18CB-3E53-4A10448E019C}"/>
              </a:ext>
            </a:extLst>
          </p:cNvPr>
          <p:cNvSpPr>
            <a:spLocks noGrp="1" noChangeArrowheads="1"/>
          </p:cNvSpPr>
          <p:nvPr>
            <p:ph type="title"/>
          </p:nvPr>
        </p:nvSpPr>
        <p:spPr>
          <a:xfrm>
            <a:off x="480060" y="152400"/>
            <a:ext cx="5844540" cy="2667000"/>
          </a:xfrm>
        </p:spPr>
        <p:txBody>
          <a:bodyPr anchor="b">
            <a:normAutofit fontScale="90000"/>
          </a:bodyPr>
          <a:lstStyle/>
          <a:p>
            <a:pPr marL="0" marR="0" lvl="0" indent="0" algn="l" defTabSz="685783" rtl="0" eaLnBrk="1" fontAlgn="base" latinLnBrk="0" hangingPunct="1">
              <a:lnSpc>
                <a:spcPct val="90000"/>
              </a:lnSpc>
              <a:spcBef>
                <a:spcPts val="751"/>
              </a:spcBef>
              <a:spcAft>
                <a:spcPct val="0"/>
              </a:spcAft>
              <a:buClrTx/>
              <a:buSzTx/>
              <a:buFont typeface="Arial" panose="020B0604020202020204" pitchFamily="34" charset="0"/>
              <a:buNone/>
              <a:tabLst/>
              <a:defRPr/>
            </a:pPr>
            <a:r>
              <a:rPr lang="en-US" altLang="en-US" sz="4400" b="1" dirty="0">
                <a:latin typeface="+mn-lt"/>
                <a:cs typeface="Arial" panose="020B0604020202020204" pitchFamily="34" charset="0"/>
              </a:rPr>
              <a:t>Conclusion</a:t>
            </a:r>
            <a:br>
              <a:rPr lang="en-US" altLang="en-US" sz="4000" b="1" dirty="0">
                <a:latin typeface="+mn-lt"/>
                <a:cs typeface="Arial" panose="020B0604020202020204" pitchFamily="34" charset="0"/>
              </a:rPr>
            </a:br>
            <a:r>
              <a:rPr lang="en-US" altLang="en-US" sz="2200" dirty="0">
                <a:latin typeface="+mn-lt"/>
                <a:cs typeface="Arial" panose="020B0604020202020204" pitchFamily="34" charset="0"/>
              </a:rPr>
              <a:t>Upon successful completion of this training, Officers will be able to </a:t>
            </a:r>
            <a:r>
              <a:rPr kumimoji="0" lang="en-US" altLang="en-US" sz="2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demonstrate an understanding and knowledge of the crimes and social issues of child abuse, including the dynamics of why people abuse children and the results of that abuse. </a:t>
            </a:r>
            <a:b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lang="en-US" altLang="en-US" sz="4000" b="1" dirty="0">
              <a:latin typeface="+mn-lt"/>
              <a:cs typeface="Arial" panose="020B0604020202020204" pitchFamily="34" charset="0"/>
            </a:endParaRPr>
          </a:p>
        </p:txBody>
      </p:sp>
      <p:sp>
        <p:nvSpPr>
          <p:cNvPr id="4816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5" name="Content Placeholder 2">
            <a:extLst>
              <a:ext uri="{FF2B5EF4-FFF2-40B4-BE49-F238E27FC236}">
                <a16:creationId xmlns:a16="http://schemas.microsoft.com/office/drawing/2014/main" id="{8AFAE78D-A14D-73AA-AAB7-4CB4596E360F}"/>
              </a:ext>
            </a:extLst>
          </p:cNvPr>
          <p:cNvSpPr>
            <a:spLocks noGrp="1" noChangeArrowheads="1"/>
          </p:cNvSpPr>
          <p:nvPr>
            <p:ph idx="1"/>
          </p:nvPr>
        </p:nvSpPr>
        <p:spPr>
          <a:xfrm>
            <a:off x="381000" y="2721864"/>
            <a:ext cx="5184648" cy="3678936"/>
          </a:xfrm>
        </p:spPr>
        <p:txBody>
          <a:bodyPr>
            <a:normAutofit lnSpcReduction="10000"/>
          </a:bodyPr>
          <a:lstStyle/>
          <a:p>
            <a:pPr marL="228594" lvl="4" eaLnBrk="1" fontAlgn="auto" hangingPunct="1">
              <a:lnSpc>
                <a:spcPct val="100000"/>
              </a:lnSpc>
              <a:spcAft>
                <a:spcPts val="0"/>
              </a:spcAft>
              <a:defRPr/>
            </a:pPr>
            <a:r>
              <a:rPr lang="en-US" altLang="en-US" sz="2000" dirty="0">
                <a:cs typeface="Arial" panose="020B0604020202020204" pitchFamily="34" charset="0"/>
              </a:rPr>
              <a:t>Define what constitutes child abuse</a:t>
            </a:r>
          </a:p>
          <a:p>
            <a:pPr marL="228594" lvl="4" eaLnBrk="1" fontAlgn="auto" hangingPunct="1">
              <a:lnSpc>
                <a:spcPct val="100000"/>
              </a:lnSpc>
              <a:spcAft>
                <a:spcPts val="0"/>
              </a:spcAft>
              <a:defRPr/>
            </a:pPr>
            <a:r>
              <a:rPr lang="en-US" altLang="en-US" sz="2000" dirty="0">
                <a:cs typeface="Arial" panose="020B0604020202020204" pitchFamily="34" charset="0"/>
              </a:rPr>
              <a:t>Recognize the different types of child abuse</a:t>
            </a:r>
          </a:p>
          <a:p>
            <a:pPr marL="228594" lvl="4" eaLnBrk="1" fontAlgn="auto" hangingPunct="1">
              <a:lnSpc>
                <a:spcPct val="100000"/>
              </a:lnSpc>
              <a:spcAft>
                <a:spcPts val="0"/>
              </a:spcAft>
              <a:defRPr/>
            </a:pPr>
            <a:r>
              <a:rPr lang="en-US" altLang="en-US" sz="2000" dirty="0">
                <a:cs typeface="Arial" panose="020B0604020202020204" pitchFamily="34" charset="0"/>
              </a:rPr>
              <a:t>Find and refer to the statutes that relate to child abuse and neglect</a:t>
            </a:r>
          </a:p>
          <a:p>
            <a:pPr marL="228594" lvl="4" eaLnBrk="1" fontAlgn="auto" hangingPunct="1">
              <a:lnSpc>
                <a:spcPct val="100000"/>
              </a:lnSpc>
              <a:spcAft>
                <a:spcPts val="0"/>
              </a:spcAft>
              <a:defRPr/>
            </a:pPr>
            <a:r>
              <a:rPr lang="en-US" altLang="en-US" sz="2000" dirty="0">
                <a:cs typeface="Arial" panose="020B0604020202020204" pitchFamily="34" charset="0"/>
              </a:rPr>
              <a:t>Understand the reporting requirements as it pertains to child abuse</a:t>
            </a:r>
          </a:p>
          <a:p>
            <a:pPr marL="228594" lvl="4" eaLnBrk="1" fontAlgn="auto" hangingPunct="1">
              <a:lnSpc>
                <a:spcPct val="100000"/>
              </a:lnSpc>
              <a:spcAft>
                <a:spcPts val="0"/>
              </a:spcAft>
              <a:defRPr/>
            </a:pPr>
            <a:r>
              <a:rPr lang="en-US" altLang="en-US" sz="2000" dirty="0">
                <a:cs typeface="Arial" panose="020B0604020202020204" pitchFamily="34" charset="0"/>
              </a:rPr>
              <a:t>Understand the legal requirements when deciding to remove a child from the home</a:t>
            </a:r>
          </a:p>
          <a:p>
            <a:pPr marL="228594" lvl="4" eaLnBrk="1" fontAlgn="auto" hangingPunct="1">
              <a:lnSpc>
                <a:spcPct val="100000"/>
              </a:lnSpc>
              <a:spcAft>
                <a:spcPts val="0"/>
              </a:spcAft>
              <a:defRPr/>
            </a:pPr>
            <a:r>
              <a:rPr lang="en-US" altLang="en-US" sz="2000" dirty="0">
                <a:cs typeface="Arial" panose="020B0604020202020204" pitchFamily="34" charset="0"/>
              </a:rPr>
              <a:t>Recognize the characteristics of pedophiles</a:t>
            </a:r>
          </a:p>
          <a:p>
            <a:pPr marL="228594" lvl="4" eaLnBrk="1" fontAlgn="auto" hangingPunct="1">
              <a:lnSpc>
                <a:spcPct val="100000"/>
              </a:lnSpc>
              <a:spcAft>
                <a:spcPts val="0"/>
              </a:spcAft>
              <a:defRPr/>
            </a:pPr>
            <a:r>
              <a:rPr lang="en-US" altLang="en-US" sz="2000" dirty="0">
                <a:cs typeface="Arial" panose="020B0604020202020204" pitchFamily="34" charset="0"/>
              </a:rPr>
              <a:t>Understand the difference between a SUID and a death due to abuse</a:t>
            </a:r>
          </a:p>
        </p:txBody>
      </p:sp>
      <p:pic>
        <p:nvPicPr>
          <p:cNvPr id="48153" name="Graphic 48152" descr="Suburban scene">
            <a:extLst>
              <a:ext uri="{FF2B5EF4-FFF2-40B4-BE49-F238E27FC236}">
                <a16:creationId xmlns:a16="http://schemas.microsoft.com/office/drawing/2014/main" id="{4E942CC1-9AD8-965F-FC34-4059D22316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97880" y="538836"/>
            <a:ext cx="3010662" cy="3010662"/>
          </a:xfrm>
          <a:prstGeom prst="rect">
            <a:avLst/>
          </a:prstGeom>
        </p:spPr>
      </p:pic>
      <p:pic>
        <p:nvPicPr>
          <p:cNvPr id="3" name="Picture 2" descr="Child reading with teddy bear">
            <a:extLst>
              <a:ext uri="{FF2B5EF4-FFF2-40B4-BE49-F238E27FC236}">
                <a16:creationId xmlns:a16="http://schemas.microsoft.com/office/drawing/2014/main" id="{121540EF-8BA5-AFC9-FAF3-87BA25C7D4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7880" y="4167098"/>
            <a:ext cx="2996946" cy="2000461"/>
          </a:xfrm>
          <a:prstGeom prst="rect">
            <a:avLst/>
          </a:prstGeom>
        </p:spPr>
      </p:pic>
    </p:spTree>
    <p:custDataLst>
      <p:tags r:id="rId1"/>
    </p:custDataLst>
    <p:extLst>
      <p:ext uri="{BB962C8B-B14F-4D97-AF65-F5344CB8AC3E}">
        <p14:creationId xmlns:p14="http://schemas.microsoft.com/office/powerpoint/2010/main" val="1712343838"/>
      </p:ext>
    </p:extLst>
  </p:cSld>
  <p:clrMapOvr>
    <a:masterClrMapping/>
  </p:clrMapOvr>
  <mc:AlternateContent xmlns:mc="http://schemas.openxmlformats.org/markup-compatibility/2006" xmlns:p14="http://schemas.microsoft.com/office/powerpoint/2010/main">
    <mc:Choice Requires="p14">
      <p:transition spd="med" p14:dur="594" advClick="0">
        <p:fade/>
      </p:transition>
    </mc:Choice>
    <mc:Fallback xmlns="">
      <p:transition spd="med" advClick="0">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969325-7008-86CB-3ED7-ED5E7536D9B5}"/>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70E8E8EE-703D-7F00-309C-03362FE34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7" name="sketch line">
            <a:extLst>
              <a:ext uri="{FF2B5EF4-FFF2-40B4-BE49-F238E27FC236}">
                <a16:creationId xmlns:a16="http://schemas.microsoft.com/office/drawing/2014/main" id="{8B0ECE57-5327-7C6F-9957-A7DEEBCF0E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6636CD0-65FC-6660-FFE1-28CDDD02D00A}"/>
              </a:ext>
            </a:extLst>
          </p:cNvPr>
          <p:cNvSpPr/>
          <p:nvPr/>
        </p:nvSpPr>
        <p:spPr>
          <a:xfrm>
            <a:off x="381000" y="2057400"/>
            <a:ext cx="3886200"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903F169-7955-AFC8-746F-03B29668EB95}"/>
              </a:ext>
            </a:extLst>
          </p:cNvPr>
          <p:cNvSpPr txBox="1"/>
          <p:nvPr/>
        </p:nvSpPr>
        <p:spPr>
          <a:xfrm>
            <a:off x="152400" y="76200"/>
            <a:ext cx="8610600" cy="7242624"/>
          </a:xfrm>
          <a:prstGeom prst="rect">
            <a:avLst/>
          </a:prstGeom>
          <a:noFill/>
        </p:spPr>
        <p:txBody>
          <a:bodyPr wrap="square" rtlCol="0">
            <a:spAutoFit/>
          </a:bodyPr>
          <a:lstStyle/>
          <a:p>
            <a:pPr marL="0" marR="0" algn="ctr">
              <a:lnSpc>
                <a:spcPct val="200000"/>
              </a:lnSpc>
              <a:buNone/>
            </a:pPr>
            <a:r>
              <a:rPr lang="nl-NL" sz="1800" b="1" kern="0" dirty="0">
                <a:effectLst/>
                <a:latin typeface="+mn-lt"/>
              </a:rPr>
              <a:t>References</a:t>
            </a:r>
            <a:endParaRPr lang="en-US" sz="1800" b="1" kern="0" dirty="0">
              <a:effectLst/>
              <a:latin typeface="+mn-lt"/>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Center on the Developing Child at Harvard University. (2013, October 31). </a:t>
            </a:r>
            <a:r>
              <a:rPr lang="en-US" sz="1200" dirty="0" err="1">
                <a:effectLst/>
                <a:latin typeface="+mn-lt"/>
                <a:ea typeface="Times New Roman" panose="02020603050405020304" pitchFamily="18" charset="0"/>
              </a:rPr>
              <a:t>InBrief</a:t>
            </a:r>
            <a:r>
              <a:rPr lang="en-US" sz="1200" dirty="0">
                <a:effectLst/>
                <a:latin typeface="+mn-lt"/>
                <a:ea typeface="Times New Roman" panose="02020603050405020304" pitchFamily="18" charset="0"/>
              </a:rPr>
              <a:t>: The Science of Neglect [Video]. YouTube. 	</a:t>
            </a:r>
            <a:r>
              <a:rPr lang="en-US" sz="1200" dirty="0">
                <a:effectLst/>
                <a:latin typeface="+mn-lt"/>
                <a:ea typeface="Times New Roman" panose="02020603050405020304" pitchFamily="18" charset="0"/>
                <a:hlinkClick r:id="rId4"/>
              </a:rPr>
              <a:t>https://www.youtube.com/watch?v=bF3j5UVCSCA</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Child maltreatment - Knowledge @ AMBOSS. (n.d.). </a:t>
            </a:r>
            <a:r>
              <a:rPr lang="en-US" sz="1200" dirty="0">
                <a:effectLst/>
                <a:latin typeface="+mn-lt"/>
                <a:ea typeface="Times New Roman" panose="02020603050405020304" pitchFamily="18" charset="0"/>
                <a:hlinkClick r:id="rId5"/>
              </a:rPr>
              <a:t>https://www.amboss.com/us/knowledge/child-maltreatment</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Child Welfare Information Gateway. (2019). What Is Child Abuse and Neglect? Recognizing the Signs and Symptoms. In 	https://www.childwelfare.gov/resources/what-child-abuse-and-neglect-recognizing-signs-and-symptoms/. Retrieved June 2, 	2025, from </a:t>
            </a:r>
            <a:r>
              <a:rPr lang="en-US" sz="1200" dirty="0">
                <a:effectLst/>
                <a:latin typeface="+mn-lt"/>
                <a:ea typeface="Times New Roman" panose="02020603050405020304" pitchFamily="18" charset="0"/>
                <a:hlinkClick r:id="rId6"/>
              </a:rPr>
              <a:t>https://www.childwelfare.gov/resources/what-child-abuse-and-neglect-recognizing-signs-and-symptoms/</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Child Welfare Network. (2025, May 20). What is sextortion? - Child Welfare Network [Video]. YouTube. 	</a:t>
            </a:r>
            <a:r>
              <a:rPr lang="en-US" sz="1200" dirty="0">
                <a:effectLst/>
                <a:latin typeface="+mn-lt"/>
                <a:ea typeface="Times New Roman" panose="02020603050405020304" pitchFamily="18" charset="0"/>
                <a:hlinkClick r:id="rId7"/>
              </a:rPr>
              <a:t>https://www.youtube.com/watch?v=EfQG9MGFgrk</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Children&amp;#039;s Cabinet NM. (2024, August 21). Child Abuse - Children&amp;#039;s Cabinet NM. Children’s Cabinet NM. 	</a:t>
            </a:r>
            <a:r>
              <a:rPr lang="en-US" sz="1200" dirty="0">
                <a:effectLst/>
                <a:latin typeface="+mn-lt"/>
                <a:ea typeface="Times New Roman" panose="02020603050405020304" pitchFamily="18" charset="0"/>
                <a:hlinkClick r:id="rId8"/>
              </a:rPr>
              <a:t>https://www.childrenscabinet.nm.gov/safe/child-abuse-2/</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Death Investigation Training Academy. (2023, February 28). Infant Death Investigation - Understanding Abusive head trauma [Video]. 	YouTube. </a:t>
            </a:r>
            <a:r>
              <a:rPr lang="en-US" sz="1200" dirty="0">
                <a:effectLst/>
                <a:latin typeface="+mn-lt"/>
                <a:ea typeface="Times New Roman" panose="02020603050405020304" pitchFamily="18" charset="0"/>
                <a:hlinkClick r:id="rId9"/>
              </a:rPr>
              <a:t>https://www.youtube.com/watch?v=xmXfGkONfiM</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KRQE. (2024, October 29). Inside the complex system of holding child abusers accountable in New Mexico [Video]. YouTube. 	</a:t>
            </a:r>
            <a:r>
              <a:rPr lang="en-US" sz="1200" dirty="0">
                <a:effectLst/>
                <a:latin typeface="+mn-lt"/>
                <a:ea typeface="Times New Roman" panose="02020603050405020304" pitchFamily="18" charset="0"/>
                <a:hlinkClick r:id="rId10"/>
              </a:rPr>
              <a:t>https://www.youtube.com/watch?v=A_oTSDLoEj8</a:t>
            </a:r>
            <a:endParaRPr lang="en-US" sz="1200" dirty="0">
              <a:effectLst/>
              <a:latin typeface="+mn-lt"/>
              <a:ea typeface="Times New Roman" panose="02020603050405020304" pitchFamily="18" charset="0"/>
            </a:endParaRPr>
          </a:p>
          <a:p>
            <a:pPr marL="171450" marR="0" indent="-171450"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KRQE. (2025, May 2). Deming mother accused of abusing kids, making them live in “underground caves” enters plea [Video]. 	YouTube. </a:t>
            </a:r>
            <a:r>
              <a:rPr lang="en-US" sz="1200" dirty="0">
                <a:effectLst/>
                <a:latin typeface="+mn-lt"/>
                <a:ea typeface="Times New Roman" panose="02020603050405020304" pitchFamily="18" charset="0"/>
                <a:hlinkClick r:id="rId11"/>
              </a:rPr>
              <a:t>https://www.youtube.com/watch?v=oC7am7I-4lU</a:t>
            </a:r>
            <a:endParaRPr lang="en-US" sz="1200" dirty="0">
              <a:effectLst/>
              <a:latin typeface="+mn-lt"/>
              <a:ea typeface="Times New Roman" panose="02020603050405020304" pitchFamily="18" charset="0"/>
            </a:endParaRPr>
          </a:p>
          <a:p>
            <a:pPr marL="171450" marR="0" indent="-171450">
              <a:lnSpc>
                <a:spcPct val="200000"/>
              </a:lnSpc>
              <a:buFont typeface="Arial" panose="020B0604020202020204" pitchFamily="34" charset="0"/>
              <a:buChar char="•"/>
            </a:pPr>
            <a:endParaRPr lang="en-US" sz="1200" dirty="0">
              <a:effectLst/>
              <a:latin typeface="Times New Roman" panose="02020603050405020304" pitchFamily="18" charset="0"/>
              <a:ea typeface="Times New Roman" panose="02020603050405020304" pitchFamily="18" charset="0"/>
            </a:endParaRPr>
          </a:p>
          <a:p>
            <a:pPr marL="171450" marR="0" indent="-171450" defTabSz="457200">
              <a:lnSpc>
                <a:spcPct val="200000"/>
              </a:lnSpc>
              <a:buFont typeface="Arial" panose="020B0604020202020204" pitchFamily="34" charset="0"/>
              <a:buChar char="•"/>
            </a:pPr>
            <a:endParaRPr lang="en-US" sz="1200" dirty="0">
              <a:effectLst/>
              <a:latin typeface="+mn-lt"/>
              <a:ea typeface="Times New Roman" panose="02020603050405020304" pitchFamily="18" charset="0"/>
            </a:endParaRPr>
          </a:p>
        </p:txBody>
      </p:sp>
    </p:spTree>
    <p:custDataLst>
      <p:tags r:id="rId1"/>
    </p:custDataLst>
    <p:extLst>
      <p:ext uri="{BB962C8B-B14F-4D97-AF65-F5344CB8AC3E}">
        <p14:creationId xmlns:p14="http://schemas.microsoft.com/office/powerpoint/2010/main" val="794673056"/>
      </p:ext>
    </p:extLst>
  </p:cSld>
  <p:clrMapOvr>
    <a:masterClrMapping/>
  </p:clrMapOvr>
  <mc:AlternateContent xmlns:mc="http://schemas.openxmlformats.org/markup-compatibility/2006" xmlns:p14="http://schemas.microsoft.com/office/powerpoint/2010/main">
    <mc:Choice Requires="p14">
      <p:transition p14:dur="281" advClick="0">
        <p:fade/>
      </p:transition>
    </mc:Choice>
    <mc:Fallback xmlns="">
      <p:transition advClick="0">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D0E2A4-D617-28A8-938B-E7DBE1F0AE67}"/>
            </a:ext>
          </a:extLst>
        </p:cNvPr>
        <p:cNvGrpSpPr/>
        <p:nvPr/>
      </p:nvGrpSpPr>
      <p:grpSpPr>
        <a:xfrm>
          <a:off x="0" y="0"/>
          <a:ext cx="0" cy="0"/>
          <a:chOff x="0" y="0"/>
          <a:chExt cx="0" cy="0"/>
        </a:xfrm>
      </p:grpSpPr>
      <p:sp useBgFill="1">
        <p:nvSpPr>
          <p:cNvPr id="48165" name="Rectangle 48164">
            <a:extLst>
              <a:ext uri="{FF2B5EF4-FFF2-40B4-BE49-F238E27FC236}">
                <a16:creationId xmlns:a16="http://schemas.microsoft.com/office/drawing/2014/main" id="{10F0F255-0614-A2CF-E8F5-7065F6BC5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67" name="sketch line">
            <a:extLst>
              <a:ext uri="{FF2B5EF4-FFF2-40B4-BE49-F238E27FC236}">
                <a16:creationId xmlns:a16="http://schemas.microsoft.com/office/drawing/2014/main" id="{FD166374-4551-EAA5-5F45-3C3BEFC82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sX0" fmla="*/ 0 w 3182691"/>
              <a:gd name="csY0" fmla="*/ 0 h 18288"/>
              <a:gd name="csX1" fmla="*/ 636538 w 3182691"/>
              <a:gd name="csY1" fmla="*/ 0 h 18288"/>
              <a:gd name="csX2" fmla="*/ 1273076 w 3182691"/>
              <a:gd name="csY2" fmla="*/ 0 h 18288"/>
              <a:gd name="csX3" fmla="*/ 1909615 w 3182691"/>
              <a:gd name="csY3" fmla="*/ 0 h 18288"/>
              <a:gd name="csX4" fmla="*/ 2482499 w 3182691"/>
              <a:gd name="csY4" fmla="*/ 0 h 18288"/>
              <a:gd name="csX5" fmla="*/ 3182691 w 3182691"/>
              <a:gd name="csY5" fmla="*/ 0 h 18288"/>
              <a:gd name="csX6" fmla="*/ 3182691 w 3182691"/>
              <a:gd name="csY6" fmla="*/ 18288 h 18288"/>
              <a:gd name="csX7" fmla="*/ 2609807 w 3182691"/>
              <a:gd name="csY7" fmla="*/ 18288 h 18288"/>
              <a:gd name="csX8" fmla="*/ 2068749 w 3182691"/>
              <a:gd name="csY8" fmla="*/ 18288 h 18288"/>
              <a:gd name="csX9" fmla="*/ 1432211 w 3182691"/>
              <a:gd name="csY9" fmla="*/ 18288 h 18288"/>
              <a:gd name="csX10" fmla="*/ 859327 w 3182691"/>
              <a:gd name="csY10" fmla="*/ 18288 h 18288"/>
              <a:gd name="csX11" fmla="*/ 0 w 3182691"/>
              <a:gd name="csY11" fmla="*/ 18288 h 18288"/>
              <a:gd name="csX12" fmla="*/ 0 w 3182691"/>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1CB11BC-4E28-DB82-1833-B4EAFAACD8B0}"/>
              </a:ext>
            </a:extLst>
          </p:cNvPr>
          <p:cNvSpPr/>
          <p:nvPr/>
        </p:nvSpPr>
        <p:spPr>
          <a:xfrm>
            <a:off x="381000" y="2057400"/>
            <a:ext cx="3886200"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B4C4E98-941C-61CB-6B4C-82123D3540C1}"/>
              </a:ext>
            </a:extLst>
          </p:cNvPr>
          <p:cNvSpPr txBox="1"/>
          <p:nvPr/>
        </p:nvSpPr>
        <p:spPr>
          <a:xfrm>
            <a:off x="152400" y="76200"/>
            <a:ext cx="8610600" cy="7242624"/>
          </a:xfrm>
          <a:prstGeom prst="rect">
            <a:avLst/>
          </a:prstGeom>
          <a:noFill/>
        </p:spPr>
        <p:txBody>
          <a:bodyPr wrap="square" rtlCol="0">
            <a:spAutoFit/>
          </a:bodyPr>
          <a:lstStyle/>
          <a:p>
            <a:pPr marL="0" marR="0" algn="ctr">
              <a:lnSpc>
                <a:spcPct val="200000"/>
              </a:lnSpc>
              <a:buNone/>
            </a:pPr>
            <a:r>
              <a:rPr lang="nl-NL" sz="1800" b="1" kern="0" dirty="0">
                <a:effectLst/>
                <a:latin typeface="+mn-lt"/>
              </a:rPr>
              <a:t>References</a:t>
            </a:r>
            <a:endParaRPr lang="en-US" sz="1800" b="1" kern="0" dirty="0">
              <a:effectLst/>
              <a:latin typeface="+mn-lt"/>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Lee Health. (2015, March 8). Birthmark - Spotting the Mongolian spot [Video]. YouTube. 	</a:t>
            </a:r>
            <a:r>
              <a:rPr lang="en-US" sz="1200" dirty="0">
                <a:effectLst/>
                <a:latin typeface="+mn-lt"/>
                <a:ea typeface="Times New Roman" panose="02020603050405020304" pitchFamily="18" charset="0"/>
                <a:hlinkClick r:id="rId4"/>
              </a:rPr>
              <a:t>https://www.youtube.com/watch?v=XBcRTp50gis</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Loma Linda University Health. (2021, April 26). It is never ok to shake a baby [Video]. YouTube. 	</a:t>
            </a:r>
            <a:r>
              <a:rPr lang="en-US" sz="1200" dirty="0">
                <a:effectLst/>
                <a:latin typeface="+mn-lt"/>
                <a:ea typeface="Times New Roman" panose="02020603050405020304" pitchFamily="18" charset="0"/>
                <a:hlinkClick r:id="rId5"/>
              </a:rPr>
              <a:t>https://www.youtube.com/watch?v=ddVwDXht7AU</a:t>
            </a:r>
            <a:endParaRPr lang="en-US" sz="1200" dirty="0">
              <a:effectLst/>
              <a:latin typeface="+mn-lt"/>
              <a:ea typeface="Times New Roman" panose="02020603050405020304" pitchFamily="18" charset="0"/>
            </a:endParaRPr>
          </a:p>
          <a:p>
            <a:pPr marL="174625" marR="0" indent="-174625">
              <a:lnSpc>
                <a:spcPct val="200000"/>
              </a:lnSpc>
              <a:buFont typeface="Arial" panose="020B0604020202020204" pitchFamily="34" charset="0"/>
              <a:buChar char="•"/>
            </a:pPr>
            <a:r>
              <a:rPr lang="en-US" sz="1200" dirty="0">
                <a:effectLst/>
                <a:latin typeface="+mn-lt"/>
                <a:ea typeface="Times New Roman" panose="02020603050405020304" pitchFamily="18" charset="0"/>
              </a:rPr>
              <a:t>New Mexico by the numbers | NM Substitute Care Advisory Council. (n.d.). </a:t>
            </a:r>
            <a:r>
              <a:rPr lang="en-US" sz="1200" dirty="0">
                <a:effectLst/>
                <a:latin typeface="+mn-lt"/>
                <a:ea typeface="Times New Roman" panose="02020603050405020304" pitchFamily="18" charset="0"/>
                <a:hlinkClick r:id="rId6"/>
              </a:rPr>
              <a:t>https://www.scacnm.org/by-the-numbers/</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New Mexico Department of Health. (2016, September 12). Everyone’s business - protecting our children (Shaken baby) [Video]. 	YouTube. </a:t>
            </a:r>
            <a:r>
              <a:rPr lang="en-US" sz="1200" dirty="0">
                <a:effectLst/>
                <a:latin typeface="+mn-lt"/>
                <a:ea typeface="Times New Roman" panose="02020603050405020304" pitchFamily="18" charset="0"/>
                <a:hlinkClick r:id="rId7"/>
              </a:rPr>
              <a:t>https://www.youtube.com/watch?v=EvQ-0Dx3jEw</a:t>
            </a:r>
            <a:endParaRPr lang="en-US" sz="1200" dirty="0">
              <a:effectLst/>
              <a:latin typeface="+mn-lt"/>
              <a:ea typeface="Times New Roman" panose="02020603050405020304" pitchFamily="18" charset="0"/>
            </a:endParaRPr>
          </a:p>
          <a:p>
            <a:pPr marL="174625" marR="0" indent="-174625">
              <a:lnSpc>
                <a:spcPct val="200000"/>
              </a:lnSpc>
              <a:buFont typeface="Arial" panose="020B0604020202020204" pitchFamily="34" charset="0"/>
              <a:buChar char="•"/>
            </a:pPr>
            <a:r>
              <a:rPr lang="en-US" sz="1200" dirty="0">
                <a:effectLst/>
                <a:latin typeface="+mn-lt"/>
                <a:ea typeface="Times New Roman" panose="02020603050405020304" pitchFamily="18" charset="0"/>
              </a:rPr>
              <a:t>NMCAN. (2023, January 9). Resources - NMCAN. </a:t>
            </a:r>
            <a:r>
              <a:rPr lang="en-US" sz="1200" dirty="0">
                <a:effectLst/>
                <a:latin typeface="+mn-lt"/>
                <a:ea typeface="Times New Roman" panose="02020603050405020304" pitchFamily="18" charset="0"/>
                <a:hlinkClick r:id="rId8"/>
              </a:rPr>
              <a:t>https://nmcan.org/learn-more/resources/</a:t>
            </a:r>
            <a:endParaRPr lang="en-US" sz="1200" dirty="0">
              <a:effectLst/>
              <a:latin typeface="+mn-lt"/>
              <a:ea typeface="Times New Roman" panose="02020603050405020304" pitchFamily="18" charset="0"/>
            </a:endParaRPr>
          </a:p>
          <a:p>
            <a:pPr marL="174625" marR="0" indent="-174625">
              <a:lnSpc>
                <a:spcPct val="200000"/>
              </a:lnSpc>
              <a:buFont typeface="Arial" panose="020B0604020202020204" pitchFamily="34" charset="0"/>
              <a:buChar char="•"/>
            </a:pPr>
            <a:r>
              <a:rPr lang="en-US" sz="1200" dirty="0">
                <a:effectLst/>
                <a:latin typeface="+mn-lt"/>
                <a:ea typeface="Times New Roman" panose="02020603050405020304" pitchFamily="18" charset="0"/>
              </a:rPr>
              <a:t>Search Laws – New Mexico Compilation Commission. (n.d.). </a:t>
            </a:r>
            <a:r>
              <a:rPr lang="en-US" sz="1200" dirty="0">
                <a:effectLst/>
                <a:latin typeface="+mn-lt"/>
                <a:ea typeface="Times New Roman" panose="02020603050405020304" pitchFamily="18" charset="0"/>
                <a:hlinkClick r:id="rId9"/>
              </a:rPr>
              <a:t>https://www.nmcompcomm.us/search-laws/</a:t>
            </a:r>
            <a:endParaRPr lang="en-US" sz="1200" dirty="0">
              <a:effectLst/>
              <a:latin typeface="+mn-lt"/>
              <a:ea typeface="Times New Roman" panose="02020603050405020304" pitchFamily="18" charset="0"/>
            </a:endParaRPr>
          </a:p>
          <a:p>
            <a:pPr marL="174625" marR="0" indent="-174625">
              <a:lnSpc>
                <a:spcPct val="200000"/>
              </a:lnSpc>
              <a:buFont typeface="Arial" panose="020B0604020202020204" pitchFamily="34" charset="0"/>
              <a:buChar char="•"/>
            </a:pPr>
            <a:r>
              <a:rPr lang="en-US" sz="1200" dirty="0">
                <a:effectLst/>
                <a:latin typeface="+mn-lt"/>
                <a:ea typeface="Times New Roman" panose="02020603050405020304" pitchFamily="18" charset="0"/>
              </a:rPr>
              <a:t>Statistics — New Mexico Child First Network. (n.d.). New Mexico Child First Network. </a:t>
            </a:r>
            <a:r>
              <a:rPr lang="en-US" sz="1200" dirty="0">
                <a:effectLst/>
                <a:latin typeface="+mn-lt"/>
                <a:ea typeface="Times New Roman" panose="02020603050405020304" pitchFamily="18" charset="0"/>
                <a:hlinkClick r:id="rId10"/>
              </a:rPr>
              <a:t>https://www.nmchildfirst.org/statistics</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Training, M. R. (2022, August 29). Understanding the Difference Between Discipline vs Abuse. Mandated Reporter Training. 	</a:t>
            </a:r>
            <a:r>
              <a:rPr lang="en-US" sz="1200" dirty="0">
                <a:effectLst/>
                <a:latin typeface="+mn-lt"/>
                <a:ea typeface="Times New Roman" panose="02020603050405020304" pitchFamily="18" charset="0"/>
                <a:hlinkClick r:id="rId11"/>
              </a:rPr>
              <a:t>https://mandatedreportertraining.com/resources/blog/understanding-the-difference-between-discipline-vs-abuse/</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Traverse Bay Children’s Advocacy Center. (2022, April 18). 10 reasons children do not disclose child sexual abuse [Video]. YouTube. 	</a:t>
            </a:r>
            <a:r>
              <a:rPr lang="en-US" sz="1200" dirty="0">
                <a:effectLst/>
                <a:latin typeface="+mn-lt"/>
                <a:ea typeface="Times New Roman" panose="02020603050405020304" pitchFamily="18" charset="0"/>
                <a:hlinkClick r:id="rId12"/>
              </a:rPr>
              <a:t>https://www.youtube.com/watch?v=PAajNCiOk2E</a:t>
            </a:r>
            <a:endParaRPr lang="en-US" sz="1200" dirty="0">
              <a:effectLst/>
              <a:latin typeface="+mn-lt"/>
              <a:ea typeface="Times New Roman" panose="02020603050405020304" pitchFamily="18" charset="0"/>
            </a:endParaRPr>
          </a:p>
          <a:p>
            <a:pPr marL="174625" marR="0" indent="-174625" defTabSz="457200">
              <a:lnSpc>
                <a:spcPct val="200000"/>
              </a:lnSpc>
              <a:buFont typeface="Arial" panose="020B0604020202020204" pitchFamily="34" charset="0"/>
              <a:buChar char="•"/>
            </a:pPr>
            <a:r>
              <a:rPr lang="en-US" sz="1200" dirty="0">
                <a:effectLst/>
                <a:latin typeface="+mn-lt"/>
                <a:ea typeface="Times New Roman" panose="02020603050405020304" pitchFamily="18" charset="0"/>
              </a:rPr>
              <a:t>UW Video. (2018, September 13). When Bruising in Children is Indicative of Abuse [Video]. YouTube. 	</a:t>
            </a:r>
            <a:r>
              <a:rPr lang="en-US" sz="1200" dirty="0">
                <a:effectLst/>
                <a:latin typeface="+mn-lt"/>
                <a:ea typeface="Times New Roman" panose="02020603050405020304" pitchFamily="18" charset="0"/>
                <a:hlinkClick r:id="rId13"/>
              </a:rPr>
              <a:t>https://www.youtube.com/watch?v=V03ABmJOc8I</a:t>
            </a:r>
            <a:endParaRPr lang="en-US" sz="1200" dirty="0">
              <a:effectLst/>
              <a:latin typeface="+mn-lt"/>
              <a:ea typeface="Times New Roman" panose="02020603050405020304" pitchFamily="18" charset="0"/>
            </a:endParaRPr>
          </a:p>
          <a:p>
            <a:pPr marL="171450" marR="0" indent="-171450">
              <a:lnSpc>
                <a:spcPct val="200000"/>
              </a:lnSpc>
              <a:buFont typeface="Arial" panose="020B0604020202020204" pitchFamily="34" charset="0"/>
              <a:buChar char="•"/>
            </a:pPr>
            <a:endParaRPr lang="en-US" sz="1200" dirty="0">
              <a:effectLst/>
              <a:latin typeface="Times New Roman" panose="02020603050405020304" pitchFamily="18" charset="0"/>
              <a:ea typeface="Times New Roman" panose="02020603050405020304" pitchFamily="18" charset="0"/>
            </a:endParaRPr>
          </a:p>
          <a:p>
            <a:pPr marL="171450" marR="0" indent="-171450" defTabSz="457200">
              <a:lnSpc>
                <a:spcPct val="200000"/>
              </a:lnSpc>
              <a:buFont typeface="Arial" panose="020B0604020202020204" pitchFamily="34" charset="0"/>
              <a:buChar char="•"/>
            </a:pPr>
            <a:endParaRPr lang="en-US" sz="1200" dirty="0">
              <a:effectLst/>
              <a:latin typeface="+mn-lt"/>
              <a:ea typeface="Times New Roman" panose="02020603050405020304" pitchFamily="18" charset="0"/>
            </a:endParaRPr>
          </a:p>
        </p:txBody>
      </p:sp>
    </p:spTree>
    <p:custDataLst>
      <p:tags r:id="rId1"/>
    </p:custDataLst>
    <p:extLst>
      <p:ext uri="{BB962C8B-B14F-4D97-AF65-F5344CB8AC3E}">
        <p14:creationId xmlns:p14="http://schemas.microsoft.com/office/powerpoint/2010/main" val="1682176205"/>
      </p:ext>
    </p:extLst>
  </p:cSld>
  <p:clrMapOvr>
    <a:masterClrMapping/>
  </p:clrMapOvr>
  <mc:AlternateContent xmlns:mc="http://schemas.openxmlformats.org/markup-compatibility/2006" xmlns:p14="http://schemas.microsoft.com/office/powerpoint/2010/main">
    <mc:Choice Requires="p14">
      <p:transition spd="med" p14:dur="550" advClick="0">
        <p:fade/>
      </p:transition>
    </mc:Choice>
    <mc:Fallback xmlns="">
      <p:transition spd="med" advClick="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OJECT_VERSION" val="9.3"/>
  <p:tag name="ISPRING_PROJECT_FOLDER_UPDATED" val="1"/>
  <p:tag name="ISPRING_FIRST_PUBLISH" val="1"/>
  <p:tag name="ISPRING-SUITE_ISPRING_CURRENT_PLAYER_ID" val="universal"/>
  <p:tag name="ISPRING_PRESENTATION_COURSE_TITLE" val="Child Abuse Training NMLEA Accreditation NM250001"/>
  <p:tag name="ISPRING_WEBLINKS_TARGET" val="_blank"/>
  <p:tag name="ISPRING_WEBLINKS_TARGETMJT" val="_self"/>
  <p:tag name="ISPRING_LMS_API_VERSION" val="SCORM 2004 (4th edition)"/>
  <p:tag name="ISPRING_ULTRA_SCORM_COURSE_ID" val="B3A4AAF7-85C3-4D15-B59B-0F15E4E42A15"/>
  <p:tag name="ISPRING_CMI5_LAUNCH_METHOD" val="any window"/>
  <p:tag name="ISPRINGCLOUDFOLDERID" val="1"/>
  <p:tag name="ISPRINGONLINEFOLDERID" val="1"/>
  <p:tag name="ISPRING_SCORM_RATE_SLIDES" val="0"/>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false,&quot;mode&quot;:&quot;slideTimeline&quot;,&quot;showLabels&quot;:false,&quot;visible&quot;:true},&quot;showCCButton&quot;:false,&quot;showNextButton&quot;:true,&quot;showOutline&quot;:true,&quot;showPlayPause&quot;:true,&quot;showPlaybackRateButton&quot;:false,&quot;showPrevButton&quot;:true,&quot;showRewind&quot;:true,&quot;showSlideNumbers&quot;:true,&quot;showSlideOnlyButton&quot;:false,&quot;showSubtitlesButton&quot;:false,&quot;showTimer&quot;:false,&quot;showVolumeControl&quot;:true,&quot;visible&quot;:true},&quot;fontFamily&quot;:&quot;Arial&quot;,&quot;miniskinCustomizationEnabled&quot;:true,&quot;outlinePanel&quot;:{&quot;highlightViewedEntries&quot;:false,&quot;multilevel&quot;:false,&quot;numberEntries&quot;:true,&quot;search&quot;:false,&quot;thumbnails&quot;:true},&quot;sidePanel&quot;:{&quot;showAtLeft&quot;:true,&quot;showLogo&quot;:false,&quot;showNotes&quot;:false,&quot;showOutline&quot;:false,&quot;showPresenterInfo&quot;:false,&quot;showPresenterVideo&quot;:false,&quot;visible&quot;:false},&quot;titlePanel&quot;:{&quot;buttons&quot;:[&quot;attachments&quot;],&quot;buttonsAtLeft&quot;:false,&quot;courseTitleVisible&quot;:true,&quot;showLogo&quot;:false,&quot;visible&quot;:true},&quot;version&quot;:&quot;1.2&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AUDIO_SUBTITLES_LABEL&quot;:&quot;Closed Captions&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ONTROL_PANEL_CLOSED_CAPTIONS&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SUBTITLES&quot;:&quot;Closed Caption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false,&quot;saveAnimationStates&quot;:true,&quot;loopPresentation&quot;:false,&quot;autoPlayAnimations&quot;:false,&quot;autoPlayAnimationsTime&quot;:1,&quot;navigationType&quot;:&quot;LIMITED&quot;,&quot;resumeMode&quot;:&quot;PROMPT&quot;,&quot;enableKeyboardNavigation&quot;:false},&quot;keyboardSettings&quot;:&quot;&quot;,&quot;skinVersion&quot;:3,&quot;skinCompatibleVersion&quot;:0,&quot;publishSettings&quot;:{&quot;backgroundColor&quot;:&quot;#DCDEE0&quot;,&quot;playerDimensions&quot;:{&quot;height&quot;:144,&quot;width&quot;:16},&quot;playerModule&quot;:&quot;UniversalHtml&quot;,&quot;presentationContent&quot;:{&quot;metadata&quot;:{&quot;references&quot;:true,&quot;texts&quot;:[&quot;DT_COURSE_TITLE&quot;,&quot;DT_REFERENCE_URL&quot;,&quot;DT_REFERENCE_TITLE&quot;,&quot;DT_SLIDE_TITLE&quot;,&quot;DT_HYPERLINK_TOOLTIP&quot;]},&quot;resources&quot;:{&quot;attachments&quot;:true,&quot;fonts&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COURSE_TITLE&quot;,&quot;DCT_REFERENCE_URL&quot;,&quot;DCT_REFERENCE_TITLE&quot;,&quot;DCT_SLIDE_TITLE&quot;,&quot;DCT_HYPERLINK_TOOLTIP&quot;],&quot;static&quot;:[&quot;Resources&quot;,&quot;Link&quot;,&quot;Picture&quot;,&quot;Video&quot;,&quot;Document&quot;,&quot;File&quot;,&quot;Slides&quot;,&quot;Next&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slideThumbnails&quot;:{&quot;enlargeToFit&quot;:false,&quot;height&quot;:59,&quot;jpegQuality&quot;:100,&quot;keepAspectRatio&quot;:true,&quot;width&quot;:78}}}},&quot;ceipData&quot;:{&quot;enableMiniSkinCustomization&quot;:true,&quot;playerLayout&quot;:&quot;custom&quot;,&quot;playerLayoutFooter&quot;:&quot;playAndPause,outline,replay,volumeControl,slideNumber,goToPrev,goToNext&quot;,&quot;playerLayoutHeader&quot;:&quot;resources,title&quot;,&quot;playerLayoutHeaderButtonsPosition&quot;:&quot;right&quot;,&quot;playerLayoutOutline&quot;:&quot;showThumbnails,showSlideNumber&quot;,&quot;playerLayoutProgress&quot;:&quot;&quot;,&quot;playerLayoutProgressMode&quot;:&quot;slideTimeline&quot;,&quot;playerLayoutSidebar&quot;:&quot;&quot;,&quot;playerLayoutSidebarPosition&quot;:&quot;&quot;,&quot;playerMessages&quot;:&quot;builtin.en&quot;,&quot;playerNavigationAutoStart&quot;:false,&quot;playerNavigationEnableKeyboardNavigation&quot;:fals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PRESENTATION_TITLE" val="2025 Child Abuse In-Service NM250001"/>
  <p:tag name="FLASHSPRING_ZOOM_TAG" val="85"/>
  <p:tag name="ISPRING_RESOURCE_FOLDER_TIP_DIALOG_SHOWN" val="1"/>
  <p:tag name="ISPRING_PRESENTATION_INFO_2" val="&lt;?xml version=&quot;1.0&quot; encoding=&quot;UTF-8&quot; standalone=&quot;no&quot; ?&gt;&#10;&lt;presentation2&gt;&#10;&#10;  &lt;slides&gt;&#10;    &lt;slide id=&quot;{53BFA1C6-6435-4A4B-871C-20B36AA9FF66}&quot; pptId=&quot;381&quot;/&gt;&#10;    &lt;slide id=&quot;{7E3DE1D3-C86C-4BF9-ABE9-BBF6E6A372AC}&quot; pptId=&quot;257&quot;/&gt;&#10;    &lt;slide id=&quot;{C955AEB0-4E1E-4C30-9C71-BCBD1B9B4A03}&quot; pptId=&quot;347&quot;/&gt;&#10;    &lt;slide id=&quot;{025BFCCF-02A8-49FE-953D-35F14D0D7A2B}&quot; pptId=&quot;414&quot;/&gt;&#10;    &lt;slide id=&quot;{2DB8CB0D-322D-4DBA-8B21-5A343D1C393C}&quot; pptId=&quot;269&quot;/&gt;&#10;    &lt;slide id=&quot;{1ADAFE90-1EF7-4638-940A-0FD3B9C25E22}&quot; pptId=&quot;393&quot;/&gt;&#10;    &lt;slide id=&quot;{34EC533A-1E64-4A78-AF90-5A065FB346B7}&quot; pptId=&quot;346&quot;/&gt;&#10;    &lt;slide id=&quot;{13F79EA5-D268-4E3D-B0DB-C41CDAA150E3}&quot; pptId=&quot;262&quot;/&gt;&#10;    &lt;slide id=&quot;{30BA5AF8-2D74-477D-8890-ED9F3F37AA5A}&quot; pptId=&quot;372&quot;/&gt;&#10;    &lt;slide id=&quot;{32507332-3639-4346-910A-E0C341CCDFFA}&quot; pptId=&quot;394&quot;/&gt;&#10;    &lt;slide id=&quot;{6537D8BC-4B79-4CA7-9E24-CDC25C88A533}&quot; pptId=&quot;368&quot;/&gt;&#10;    &lt;slide id=&quot;{61810BD7-810A-4F76-84E5-F8FDF9B960AF}&quot; pptId=&quot;336&quot;/&gt;&#10;    &lt;slide id=&quot;{47432165-C9A8-41F7-AB3F-4C0850808A9E}&quot; pptId=&quot;371&quot;/&gt;&#10;    &lt;slide id=&quot;{72EC093F-7429-4169-A2DA-E16255C6D44A}&quot; pptId=&quot;395&quot;/&gt;&#10;    &lt;slide id=&quot;{75248B96-3985-4E1E-92A2-B1F469E56E6C}&quot; pptId=&quot;374&quot;/&gt;&#10;    &lt;slide id=&quot;{33D6D711-2368-453B-BAAA-093095F361C1}&quot; pptId=&quot;434&quot;/&gt;&#10;    &lt;slide id=&quot;{8A23DDA9-BA43-478D-A91F-DA5B94447424}&quot; pptId=&quot;385&quot;/&gt;&#10;    &lt;slide id=&quot;{902FD2CC-4B40-4D46-92E6-BFFBEBE5522A}&quot; pptId=&quot;265&quot;/&gt;&#10;    &lt;slide id=&quot;{253CFEA8-C7D7-430D-823C-40D8138A18C3}&quot; pptId=&quot;435&quot;/&gt;&#10;    &lt;slide id=&quot;{F4197E6A-F5F7-453C-8CC3-2C094B7B893D}&quot; pptId=&quot;386&quot;/&gt;&#10;    &lt;slide id=&quot;{413EDA13-1E11-4B8D-9159-ABE33DA49F58}&quot; pptId=&quot;396&quot;/&gt;&#10;    &lt;slide id=&quot;{3253F60E-9202-47CC-810E-CC031E02055E}&quot; pptId=&quot;388&quot;/&gt;&#10;    &lt;slide id=&quot;{3BDA8044-5BDF-4A57-9061-5FD01F68B0FA}&quot; pptId=&quot;387&quot;/&gt;&#10;    &lt;slide id=&quot;{987CA38D-ACBA-4690-AEC3-81617AC4FD18}&quot; pptId=&quot;389&quot;/&gt;&#10;    &lt;slide id=&quot;{03E655AC-C308-42A9-A8E0-7925A7148F45}&quot; pptId=&quot;390&quot;/&gt;&#10;    &lt;slide id=&quot;{C8AC69A2-224B-4ADE-83C0-B25443AB4BB1}&quot; pptId=&quot;436&quot;/&gt;&#10;    &lt;slide id=&quot;{FA15A7C2-9882-4FE4-998F-686C9ADCC0FD}&quot; pptId=&quot;415&quot;/&gt;&#10;    &lt;slide id=&quot;{CE8B522C-CBD0-4430-9E5B-2296BCD37995}&quot; pptId=&quot;437&quot;/&gt;&#10;    &lt;slide id=&quot;{5C612EE7-D4D2-4036-8D6C-3AFD08C8F33C}&quot; pptId=&quot;264&quot;/&gt;&#10;    &lt;slide id=&quot;{3D36E377-22FD-4885-9D52-6EE8DE81CA24}&quot; pptId=&quot;294&quot;/&gt;&#10;    &lt;slide id=&quot;{DE819920-7E2A-4830-8477-1B9041C505F1}&quot; pptId=&quot;407&quot;/&gt;&#10;    &lt;slide id=&quot;{E4C75D68-5ABF-45CE-864A-64E8DF7ACB75}&quot; pptId=&quot;383&quot;/&gt;&#10;    &lt;slide id=&quot;{88A47F30-0E90-4460-A657-B1BB0D39BB1E}&quot; pptId=&quot;263&quot;/&gt;&#10;    &lt;slide id=&quot;{F85796B8-27AC-4C55-B5A3-D019D1B198EE}&quot; pptId=&quot;295&quot;/&gt;&#10;    &lt;slide id=&quot;{4DD97941-48D4-4CC4-BDC8-45244A631D39}&quot; pptId=&quot;420&quot;/&gt;&#10;    &lt;slide id=&quot;{FCF6BA45-0EFE-45EC-B2CC-547AB3F56435}&quot; pptId=&quot;296&quot;/&gt;&#10;    &lt;slide id=&quot;{FCB0FE44-B8CD-4D8A-B163-22604EFA5DCC}&quot; pptId=&quot;438&quot;/&gt;&#10;    &lt;slide id=&quot;{5627D708-9876-440F-9D7C-623A0FCE09AD}&quot; pptId=&quot;300&quot;/&gt;&#10;    &lt;slide id=&quot;{07787E89-2123-45BB-AD0C-DCB42228CB26}&quot; pptId=&quot;297&quot;/&gt;&#10;    &lt;slide id=&quot;{81CA8588-F1EA-4478-BF29-DC8A72EBA89C}&quot; pptId=&quot;301&quot;/&gt;&#10;    &lt;slide id=&quot;{F79143AB-ECB4-41A4-B2E2-8B8E57E852E9}&quot; pptId=&quot;423&quot;/&gt;&#10;    &lt;slide id=&quot;{7DE387FB-8C13-4820-A4CA-8C2BFF663993}&quot; pptId=&quot;303&quot;/&gt;&#10;    &lt;slide id=&quot;{70923278-EC88-463F-A86B-AB1C2BCEC671}&quot; pptId=&quot;305&quot;/&gt;&#10;    &lt;slide id=&quot;{4F3EFD47-5C91-4273-94A0-6AA52A8FB43C}&quot; pptId=&quot;306&quot;/&gt;&#10;    &lt;slide id=&quot;{9ADD2ACF-7BD8-47F4-BC34-818DAE8EFFCB}&quot; pptId=&quot;350&quot;/&gt;&#10;    &lt;slide id=&quot;{DC08692A-1B6D-4013-A636-1AF9B9500645}&quot; pptId=&quot;290&quot;/&gt;&#10;    &lt;slide id=&quot;{92BB7661-3D17-46B7-8CA4-43F0AF1074D9}&quot; pptId=&quot;362&quot;/&gt;&#10;    &lt;slide id=&quot;{8508EC24-C9AF-4E77-9F4A-F8B90AA9A5ED}&quot; pptId=&quot;397&quot;/&gt;&#10;    &lt;slide id=&quot;{37F64582-641F-4F89-9325-DCC0EB00F73A}&quot; pptId=&quot;379&quot;/&gt;&#10;    &lt;slide id=&quot;{C63ED9C8-C02E-48E9-8797-C12AC8D2234C}&quot; pptId=&quot;439&quot;/&gt;&#10;    &lt;slide id=&quot;{187F85FA-C18C-4832-87EE-FDB84B03FAFD}&quot; pptId=&quot;293&quot;/&gt;&#10;    &lt;slide id=&quot;{128BE3C5-50A2-43AE-BB31-4BF39262BF9F}&quot; pptId=&quot;418&quot;/&gt;&#10;    &lt;slide id=&quot;{53114CED-04F2-4EAD-B9AA-265B9DDD38B1}&quot; pptId=&quot;440&quot;/&gt;&#10;    &lt;slide id=&quot;{45040469-0E75-472D-8F09-A1F228A183CD}&quot; pptId=&quot;399&quot;/&gt;&#10;    &lt;slide id=&quot;{783258FA-E649-4DA6-82D6-A5005B74508A}&quot; pptId=&quot;272&quot;/&gt;&#10;    &lt;slide id=&quot;{F6A7513C-2250-449C-9D85-15673E0836A0}&quot; pptId=&quot;403&quot;/&gt;&#10;    &lt;slide id=&quot;{60F00CE3-0CD8-4D12-8C66-F7700D934198}&quot; pptId=&quot;400&quot;/&gt;&#10;    &lt;slide id=&quot;{CB4E0089-E307-4289-A88D-555BD15D36D3}&quot; pptId=&quot;275&quot;/&gt;&#10;    &lt;slide id=&quot;{6B376434-768E-413A-AC0E-9C00FDBB30EE}&quot; pptId=&quot;404&quot;/&gt;&#10;    &lt;slide id=&quot;{81177549-BFAA-4FDE-9A51-809501D8F323}&quot; pptId=&quot;274&quot;/&gt;&#10;    &lt;slide id=&quot;{07ED8589-DC3D-4A8C-A2B4-2801DC4CFC16}&quot; pptId=&quot;320&quot;/&gt;&#10;    &lt;slide id=&quot;{5B18B640-EDF4-4EDC-B9C3-03FC1702D689}&quot; pptId=&quot;321&quot;/&gt;&#10;    &lt;slide id=&quot;{0C53BE84-0F96-44AA-8F0B-F6EF3D02C866}&quot; pptId=&quot;322&quot;/&gt;&#10;    &lt;slide id=&quot;{A65DF263-F468-4DDF-8039-FCF008F0D293}&quot; pptId=&quot;398&quot;/&gt;&#10;    &lt;slide id=&quot;{FC53647C-F242-4C8A-9906-61497740FE5B}&quot; pptId=&quot;444&quot;/&gt;&#10;    &lt;slide id=&quot;{88D59346-C112-449F-9546-E40FF3D3A708}&quot; pptId=&quot;391&quot;/&gt;&#10;    &lt;slide id=&quot;{A8FEEEFB-A625-477F-8969-0A5A065D5962}&quot; pptId=&quot;353&quot;/&gt;&#10;    &lt;slide id=&quot;{2D1EA626-8187-4F5F-B0F7-AE0247C5D1C6}&quot; pptId=&quot;425&quot;/&gt;&#10;    &lt;slide id=&quot;{CAB3D7EA-8616-46F9-B616-2A65A7CD7B3D}&quot; pptId=&quot;424&quot;/&gt;&#10;    &lt;slide id=&quot;{7E32882C-929F-4C5A-8936-AFB5FCB8E53C}&quot; pptId=&quot;426&quot;/&gt;&#10;    &lt;slide id=&quot;{6109C0B3-D3CA-4421-9B8E-01AE6F2981E4}&quot; pptId=&quot;405&quot;/&gt;&#10;    &lt;slide id=&quot;{1C758E27-C73B-485A-A48A-CFEE8410C267}&quot; pptId=&quot;384&quot;/&gt;&#10;    &lt;slide id=&quot;{F42C7240-1B85-4510-A30D-835D0BDC129A}&quot; pptId=&quot;342&quot;/&gt;&#10;    &lt;slide id=&quot;{3D90BFD0-63C1-4DA8-A81C-9EB49DFAA349}&quot; pptId=&quot;406&quot;/&gt;&#10;    &lt;slide id=&quot;{143C3918-CB65-4F86-8DB0-D325557A0FD9}&quot; pptId=&quot;427&quot;/&gt;&#10;    &lt;slide id=&quot;{0F355AD4-DF41-48DB-84DE-7F0CF3F2530B}&quot; pptId=&quot;430&quot;/&gt;&#10;    &lt;slide id=&quot;{669371A3-ECF6-4F16-84FB-7CDEFD13951F}&quot; pptId=&quot;432&quot;/&gt;&#10;    &lt;slide id=&quot;{CFE3A389-7070-4425-8772-9937085ADE1E}&quot; pptId=&quot;429&quot;/&gt;&#10;    &lt;slide id=&quot;{31A642FC-AD62-42FE-8E14-AB0D9433F41F}&quot; pptId=&quot;380&quot;/&gt;&#10;    &lt;slide id=&quot;{C1891DD1-1EE1-4C2A-8165-9E285116449A}&quot; pptId=&quot;441&quot;/&gt;&#10;    &lt;slide id=&quot;{81047E48-2C6F-472D-A151-A4B62D38200B}&quot; pptId=&quot;409&quot;/&gt;&#10;    &lt;slide id=&quot;{0ED425EE-AA16-4117-BEF3-AB7D52CD3CB6}&quot; pptId=&quot;442&quot;/&gt;&#10;    &lt;slide id=&quot;{01947D69-92EB-451E-A8D8-D4B33CE1A224}&quot; pptId=&quot;318&quot;/&gt;&#10;    &lt;slide id=&quot;{4474B60E-9C76-4A25-8758-FA93E7CF3453}&quot; pptId=&quot;316&quot;/&gt;&#10;    &lt;slide id=&quot;{93500C1F-96F0-4B56-96B2-3A89C6A0438F}&quot; pptId=&quot;416&quot;/&gt;&#10;    &lt;slide id=&quot;{0D45CF98-8174-429B-9F8A-9F3A0FE858F0}&quot; pptId=&quot;392&quot;/&gt;&#10;    &lt;slide id=&quot;{FDAE1813-31DD-4FEB-9FD8-750D55A4385C}&quot; pptId=&quot;422&quot;/&gt;&#10;    &lt;slide id=&quot;{2216C742-74F4-4719-B8F2-2D329D66AF64}&quot; pptId=&quot;431&quot;/&gt;&#10;    &lt;slide id=&quot;{DFD21560-8766-4CA1-BA4A-9F9A566F9839}&quot; pptId=&quot;433&quot;/&gt;&#10;    &lt;slide id=&quot;{94986718-51BC-44CB-BA93-2414BFF8BE55}&quot; pptId=&quot;443&quot;/&gt;&#10;  &lt;/slides&gt;&#10;&#10;  &lt;narration&gt;&#10;    &lt;audioTracks&gt;&#10;      &lt;audioTrack muted=&quot;false&quot; name=&quot;Text-to-speech clip — Audio  1&quot; resource=&quot;37831c36&quot; slideId=&quot;{53BFA1C6-6435-4A4B-871C-20B36AA9FF66}&quot; startTime=&quot;0&quot; stepIndex=&quot;0&quot; volume=&quot;1&quot;&gt;&#10;        &lt;audio channels=&quot;1&quot; format=&quot;fltp&quot; sampleRate=&quot;24000&quot;/&gt;&#10;      &lt;/audioTrack&gt;&#10;      &lt;audioTrack muted=&quot;false&quot; name=&quot;Text-to-speech clip — Audio  2&quot; resource=&quot;e08e417c&quot; slideId=&quot;{7E3DE1D3-C86C-4BF9-ABE9-BBF6E6A372AC}&quot; startTime=&quot;0&quot; stepIndex=&quot;0&quot; volume=&quot;1&quot;&gt;&#10;        &lt;audio channels=&quot;1&quot; format=&quot;fltp&quot; sampleRate=&quot;24000&quot;/&gt;&#10;      &lt;/audioTrack&gt;&#10;      &lt;audioTrack muted=&quot;false&quot; name=&quot;Text-to-speech clip — Audio  3&quot; resource=&quot;5c5548e7&quot; slideId=&quot;{C955AEB0-4E1E-4C30-9C71-BCBD1B9B4A03}&quot; startTime=&quot;0&quot; stepIndex=&quot;0&quot; volume=&quot;1&quot;&gt;&#10;        &lt;audio channels=&quot;1&quot; format=&quot;fltp&quot; sampleRate=&quot;24000&quot;/&gt;&#10;      &lt;/audioTrack&gt;&#10;      &lt;audioTrack muted=&quot;false&quot; name=&quot;Text-to-speech clip — Audio  4&quot; resource=&quot;c1f93f8e&quot; slideId=&quot;{025BFCCF-02A8-49FE-953D-35F14D0D7A2B}&quot; startTime=&quot;0&quot; stepIndex=&quot;0&quot; volume=&quot;1&quot;&gt;&#10;        &lt;audio channels=&quot;1&quot; format=&quot;fltp&quot; sampleRate=&quot;24000&quot;/&gt;&#10;      &lt;/audioTrack&gt;&#10;      &lt;audioTrack muted=&quot;false&quot; name=&quot;Text-to-speech clip — Audio  5&quot; resource=&quot;13b359a0&quot; slideId=&quot;{1ADAFE90-1EF7-4638-940A-0FD3B9C25E22}&quot; startTime=&quot;0&quot; stepIndex=&quot;0&quot; volume=&quot;1&quot;&gt;&#10;        &lt;audio channels=&quot;1&quot; format=&quot;fltp&quot; sampleRate=&quot;24000&quot;/&gt;&#10;      &lt;/audioTrack&gt;&#10;      &lt;audioTrack muted=&quot;false&quot; name=&quot;Text-to-speech clip — Audio  6&quot; resource=&quot;35ade6f8&quot; slideId=&quot;{34EC533A-1E64-4A78-AF90-5A065FB346B7}&quot; startTime=&quot;0&quot; stepIndex=&quot;0&quot; volume=&quot;1&quot;&gt;&#10;        &lt;audio channels=&quot;1&quot; format=&quot;fltp&quot; sampleRate=&quot;24000&quot;/&gt;&#10;      &lt;/audioTrack&gt;&#10;      &lt;audioTrack muted=&quot;false&quot; name=&quot;Text-to-speech clip — Audio  7&quot; resource=&quot;ac6a46ce&quot; slideId=&quot;{13F79EA5-D268-4E3D-B0DB-C41CDAA150E3}&quot; startTime=&quot;0&quot; stepIndex=&quot;0&quot; volume=&quot;1&quot;&gt;&#10;        &lt;audio channels=&quot;1&quot; format=&quot;fltp&quot; sampleRate=&quot;24000&quot;/&gt;&#10;      &lt;/audioTrack&gt;&#10;      &lt;audioTrack muted=&quot;false&quot; name=&quot;Text-to-speech clip — Audio  8&quot; resource=&quot;8c8965cb&quot; slideId=&quot;{30BA5AF8-2D74-477D-8890-ED9F3F37AA5A}&quot; startTime=&quot;0&quot; stepIndex=&quot;0&quot; volume=&quot;1&quot;&gt;&#10;        &lt;audio channels=&quot;1&quot; format=&quot;fltp&quot; sampleRate=&quot;24000&quot;/&gt;&#10;      &lt;/audioTrack&gt;&#10;      &lt;audioTrack muted=&quot;false&quot; name=&quot;Text-to-speech clip — Audio  9&quot; resource=&quot;74a27086&quot; slideId=&quot;{32507332-3639-4346-910A-E0C341CCDFFA}&quot; startTime=&quot;0&quot; stepIndex=&quot;0&quot; volume=&quot;1&quot;&gt;&#10;        &lt;audio channels=&quot;1&quot; format=&quot;fltp&quot; sampleRate=&quot;24000&quot;/&gt;&#10;      &lt;/audioTrack&gt;&#10;      &lt;audioTrack muted=&quot;false&quot; name=&quot;Text-to-speech clip — Audio  10&quot; resource=&quot;1a6e868d&quot; slideId=&quot;{6537D8BC-4B79-4CA7-9E24-CDC25C88A533}&quot; startTime=&quot;0&quot; stepIndex=&quot;0&quot; volume=&quot;1&quot;&gt;&#10;        &lt;audio channels=&quot;1&quot; format=&quot;fltp&quot; sampleRate=&quot;24000&quot;/&gt;&#10;      &lt;/audioTrack&gt;&#10;      &lt;audioTrack muted=&quot;false&quot; name=&quot;Text-to-speech clip — Audio  11&quot; resource=&quot;f79de194&quot; slideId=&quot;{61810BD7-810A-4F76-84E5-F8FDF9B960AF}&quot; startTime=&quot;0&quot; stepIndex=&quot;0&quot; volume=&quot;1&quot;&gt;&#10;        &lt;audio channels=&quot;1&quot; format=&quot;fltp&quot; sampleRate=&quot;24000&quot;/&gt;&#10;      &lt;/audioTrack&gt;&#10;      &lt;audioTrack muted=&quot;false&quot; name=&quot;Text-to-speech clip — Audio  12&quot; resource=&quot;a9cfc78a&quot; slideId=&quot;{47432165-C9A8-41F7-AB3F-4C0850808A9E}&quot; startTime=&quot;0&quot; stepIndex=&quot;0&quot; volume=&quot;1&quot;&gt;&#10;        &lt;audio channels=&quot;1&quot; format=&quot;fltp&quot; sampleRate=&quot;24000&quot;/&gt;&#10;      &lt;/audioTrack&gt;&#10;      &lt;audioTrack muted=&quot;false&quot; name=&quot;Text-to-speech clip — Audio  13&quot; resource=&quot;01f542a4&quot; slideId=&quot;{72EC093F-7429-4169-A2DA-E16255C6D44A}&quot; startTime=&quot;0&quot; stepIndex=&quot;0&quot; volume=&quot;1&quot;&gt;&#10;        &lt;audio channels=&quot;1&quot; format=&quot;fltp&quot; sampleRate=&quot;24000&quot;/&gt;&#10;      &lt;/audioTrack&gt;&#10;      &lt;audioTrack muted=&quot;false&quot; name=&quot;Text-to-speech clip — Audio  14&quot; resource=&quot;abfdc322&quot; slideId=&quot;{75248B96-3985-4E1E-92A2-B1F469E56E6C}&quot; startTime=&quot;0&quot; stepIndex=&quot;0&quot; volume=&quot;1&quot;&gt;&#10;        &lt;audio channels=&quot;1&quot; format=&quot;fltp&quot; sampleRate=&quot;24000&quot;/&gt;&#10;      &lt;/audioTrack&gt;&#10;      &lt;audioTrack muted=&quot;false&quot; name=&quot;Text-to-speech clip — Audio  15&quot; resource=&quot;3e53c399&quot; slideId=&quot;{8A23DDA9-BA43-478D-A91F-DA5B94447424}&quot; startTime=&quot;0&quot; stepIndex=&quot;0&quot; volume=&quot;1&quot;&gt;&#10;        &lt;audio channels=&quot;1&quot; format=&quot;fltp&quot; sampleRate=&quot;24000&quot;/&gt;&#10;      &lt;/audioTrack&gt;&#10;      &lt;audioTrack muted=&quot;false&quot; name=&quot;Text-to-speech clip — Audio  16&quot; resource=&quot;f62d871f&quot; slideId=&quot;{902FD2CC-4B40-4D46-92E6-BFFBEBE5522A}&quot; startTime=&quot;0&quot; stepIndex=&quot;0&quot; volume=&quot;1&quot;&gt;&#10;        &lt;audio channels=&quot;1&quot; format=&quot;fltp&quot; sampleRate=&quot;24000&quot;/&gt;&#10;      &lt;/audioTrack&gt;&#10;      &lt;audioTrack muted=&quot;false&quot; name=&quot;Text-to-speech clip — Audio  17&quot; resource=&quot;188610b7&quot; slideId=&quot;{F4197E6A-F5F7-453C-8CC3-2C094B7B893D}&quot; startTime=&quot;0&quot; stepIndex=&quot;0&quot; volume=&quot;1&quot;&gt;&#10;        &lt;audio channels=&quot;1&quot; format=&quot;fltp&quot; sampleRate=&quot;24000&quot;/&gt;&#10;      &lt;/audioTrack&gt;&#10;      &lt;audioTrack muted=&quot;false&quot; name=&quot;Text-to-speech clip — Audio  18&quot; resource=&quot;90969c2f&quot; slideId=&quot;{413EDA13-1E11-4B8D-9159-ABE33DA49F58}&quot; startTime=&quot;0&quot; stepIndex=&quot;0&quot; volume=&quot;1&quot;&gt;&#10;        &lt;audio channels=&quot;1&quot; format=&quot;fltp&quot; sampleRate=&quot;24000&quot;/&gt;&#10;      &lt;/audioTrack&gt;&#10;      &lt;audioTrack muted=&quot;false&quot; name=&quot;Text-to-speech clip — Audio  19&quot; resource=&quot;ad4c01fe&quot; slideId=&quot;{3253F60E-9202-47CC-810E-CC031E02055E}&quot; startTime=&quot;0&quot; stepIndex=&quot;0&quot; volume=&quot;1&quot;&gt;&#10;        &lt;audio channels=&quot;1&quot; format=&quot;fltp&quot; sampleRate=&quot;24000&quot;/&gt;&#10;      &lt;/audioTrack&gt;&#10;      &lt;audioTrack muted=&quot;false&quot; name=&quot;Text-to-speech clip — Audio  20&quot; resource=&quot;9a609c1b&quot; slideId=&quot;{3BDA8044-5BDF-4A57-9061-5FD01F68B0FA}&quot; startTime=&quot;0&quot; stepIndex=&quot;0&quot; volume=&quot;1&quot;&gt;&#10;        &lt;audio channels=&quot;1&quot; format=&quot;fltp&quot; sampleRate=&quot;24000&quot;/&gt;&#10;      &lt;/audioTrack&gt;&#10;      &lt;audioTrack muted=&quot;false&quot; name=&quot;Text-to-speech clip — Audio  21&quot; resource=&quot;8699b1fa&quot; slideId=&quot;{987CA38D-ACBA-4690-AEC3-81617AC4FD18}&quot; startTime=&quot;0&quot; stepIndex=&quot;0&quot; volume=&quot;1&quot;&gt;&#10;        &lt;audio channels=&quot;1&quot; format=&quot;fltp&quot; sampleRate=&quot;24000&quot;/&gt;&#10;      &lt;/audioTrack&gt;&#10;      &lt;audioTrack muted=&quot;false&quot; name=&quot;Text-to-speech clip — Audio  22&quot; resource=&quot;376a7990&quot; slideId=&quot;{03E655AC-C308-42A9-A8E0-7925A7148F45}&quot; startTime=&quot;0&quot; stepIndex=&quot;0&quot; volume=&quot;1&quot;&gt;&#10;        &lt;audio channels=&quot;1&quot; format=&quot;fltp&quot; sampleRate=&quot;24000&quot;/&gt;&#10;      &lt;/audioTrack&gt;&#10;      &lt;audioTrack muted=&quot;false&quot; name=&quot;Text-to-speech clip — Audio  23&quot; resource=&quot;39581ccd&quot; slideId=&quot;{FA15A7C2-9882-4FE4-998F-686C9ADCC0FD}&quot; startTime=&quot;0&quot; stepIndex=&quot;0&quot; volume=&quot;1&quot;&gt;&#10;        &lt;audio channels=&quot;1&quot; format=&quot;fltp&quot; sampleRate=&quot;24000&quot;/&gt;&#10;      &lt;/audioTrack&gt;&#10;      &lt;audioTrack muted=&quot;false&quot; name=&quot;Text-to-speech clip — Audio  24&quot; resource=&quot;c3d75c4a&quot; slideId=&quot;{5C612EE7-D4D2-4036-8D6C-3AFD08C8F33C}&quot; startTime=&quot;0&quot; stepIndex=&quot;0&quot; volume=&quot;1&quot;&gt;&#10;        &lt;audio channels=&quot;1&quot; format=&quot;fltp&quot; sampleRate=&quot;24000&quot;/&gt;&#10;      &lt;/audioTrack&gt;&#10;      &lt;audioTrack muted=&quot;false&quot; name=&quot;Text-to-speech clip — Audio  25&quot; resource=&quot;5664fa9b&quot; slideId=&quot;{3D36E377-22FD-4885-9D52-6EE8DE81CA24}&quot; startTime=&quot;0&quot; stepIndex=&quot;0&quot; volume=&quot;1&quot;&gt;&#10;        &lt;audio channels=&quot;1&quot; format=&quot;fltp&quot; sampleRate=&quot;24000&quot;/&gt;&#10;      &lt;/audioTrack&gt;&#10;      &lt;audioTrack muted=&quot;false&quot; name=&quot;Text-to-speech clip — Audio  26&quot; resource=&quot;cf096d60&quot; slideId=&quot;{DE819920-7E2A-4830-8477-1B9041C505F1}&quot; startTime=&quot;0&quot; stepIndex=&quot;0&quot; volume=&quot;1&quot;&gt;&#10;        &lt;audio channels=&quot;1&quot; format=&quot;fltp&quot; sampleRate=&quot;24000&quot;/&gt;&#10;      &lt;/audioTrack&gt;&#10;      &lt;audioTrack muted=&quot;false&quot; name=&quot;Text-to-speech clip — Audio  27&quot; resource=&quot;e4eb3dc9&quot; slideId=&quot;{E4C75D68-5ABF-45CE-864A-64E8DF7ACB75}&quot; startTime=&quot;0&quot; stepIndex=&quot;0&quot; volume=&quot;1&quot;&gt;&#10;        &lt;audio channels=&quot;1&quot; format=&quot;fltp&quot; sampleRate=&quot;24000&quot;/&gt;&#10;      &lt;/audioTrack&gt;&#10;      &lt;audioTrack muted=&quot;false&quot; name=&quot;Text-to-speech clip — Audio  28&quot; resource=&quot;0a0c76b6&quot; slideId=&quot;{88A47F30-0E90-4460-A657-B1BB0D39BB1E}&quot; startTime=&quot;0&quot; stepIndex=&quot;0&quot; volume=&quot;1&quot;&gt;&#10;        &lt;audio channels=&quot;1&quot; format=&quot;fltp&quot; sampleRate=&quot;24000&quot;/&gt;&#10;      &lt;/audioTrack&gt;&#10;      &lt;audioTrack muted=&quot;false&quot; name=&quot;Text-to-speech clip — Audio  29&quot; resource=&quot;306229a4&quot; slideId=&quot;{F85796B8-27AC-4C55-B5A3-D019D1B198EE}&quot; startTime=&quot;0&quot; stepIndex=&quot;0&quot; volume=&quot;1&quot;&gt;&#10;        &lt;audio channels=&quot;1&quot; format=&quot;fltp&quot; sampleRate=&quot;24000&quot;/&gt;&#10;      &lt;/audioTrack&gt;&#10;      &lt;audioTrack muted=&quot;false&quot; name=&quot;Text-to-speech clip — Audio  30&quot; resource=&quot;270e156c&quot; slideId=&quot;{4DD97941-48D4-4CC4-BDC8-45244A631D39}&quot; startTime=&quot;0&quot; stepIndex=&quot;0&quot; volume=&quot;1&quot;&gt;&#10;        &lt;audio channels=&quot;1&quot; format=&quot;fltp&quot; sampleRate=&quot;24000&quot;/&gt;&#10;      &lt;/audioTrack&gt;&#10;      &lt;audioTrack muted=&quot;false&quot; name=&quot;Text-to-speech clip — Audio  31&quot; resource=&quot;b6a9dd50&quot; slideId=&quot;{FCF6BA45-0EFE-45EC-B2CC-547AB3F56435}&quot; startTime=&quot;0&quot; stepIndex=&quot;0&quot; volume=&quot;1&quot;&gt;&#10;        &lt;audio channels=&quot;1&quot; format=&quot;fltp&quot; sampleRate=&quot;24000&quot;/&gt;&#10;      &lt;/audioTrack&gt;&#10;      &lt;audioTrack muted=&quot;false&quot; name=&quot;Text-to-speech clip — Audio  32&quot; resource=&quot;b3c68adb&quot; slideId=&quot;{5627D708-9876-440F-9D7C-623A0FCE09AD}&quot; startTime=&quot;0&quot; stepIndex=&quot;0&quot; volume=&quot;1&quot;&gt;&#10;        &lt;audio channels=&quot;1&quot; format=&quot;fltp&quot; sampleRate=&quot;24000&quot;/&gt;&#10;      &lt;/audioTrack&gt;&#10;      &lt;audioTrack muted=&quot;false&quot; name=&quot;Text-to-speech clip — Audio  33&quot; resource=&quot;aa6c7735&quot; slideId=&quot;{07787E89-2123-45BB-AD0C-DCB42228CB26}&quot; startTime=&quot;0&quot; stepIndex=&quot;0&quot; volume=&quot;1&quot;&gt;&#10;        &lt;audio channels=&quot;1&quot; format=&quot;fltp&quot; sampleRate=&quot;24000&quot;/&gt;&#10;      &lt;/audioTrack&gt;&#10;      &lt;audioTrack muted=&quot;false&quot; name=&quot;Text-to-speech clip — Audio  34&quot; resource=&quot;b65e08bd&quot; slideId=&quot;{81CA8588-F1EA-4478-BF29-DC8A72EBA89C}&quot; startTime=&quot;0&quot; stepIndex=&quot;0&quot; volume=&quot;1&quot;&gt;&#10;        &lt;audio channels=&quot;1&quot; format=&quot;fltp&quot; sampleRate=&quot;24000&quot;/&gt;&#10;      &lt;/audioTrack&gt;&#10;      &lt;audioTrack muted=&quot;false&quot; name=&quot;Text-to-speech clip — Audio  35&quot; resource=&quot;4edc3c1c&quot; slideId=&quot;{7DE387FB-8C13-4820-A4CA-8C2BFF663993}&quot; startTime=&quot;0&quot; stepIndex=&quot;0&quot; volume=&quot;1&quot;&gt;&#10;        &lt;audio channels=&quot;1&quot; format=&quot;fltp&quot; sampleRate=&quot;24000&quot;/&gt;&#10;      &lt;/audioTrack&gt;&#10;      &lt;audioTrack muted=&quot;false&quot; name=&quot;Text-to-speech clip — Audio  36&quot; resource=&quot;e9eccb96&quot; slideId=&quot;{70923278-EC88-463F-A86B-AB1C2BCEC671}&quot; startTime=&quot;0&quot; stepIndex=&quot;0&quot; volume=&quot;1&quot;&gt;&#10;        &lt;audio channels=&quot;1&quot; format=&quot;fltp&quot; sampleRate=&quot;24000&quot;/&gt;&#10;      &lt;/audioTrack&gt;&#10;      &lt;audioTrack muted=&quot;false&quot; name=&quot;Text-to-speech clip — Audio  37&quot; resource=&quot;e0ee29f0&quot; slideId=&quot;{4F3EFD47-5C91-4273-94A0-6AA52A8FB43C}&quot; startTime=&quot;0&quot; stepIndex=&quot;0&quot; volume=&quot;1&quot;&gt;&#10;        &lt;audio channels=&quot;1&quot; format=&quot;fltp&quot; sampleRate=&quot;24000&quot;/&gt;&#10;      &lt;/audioTrack&gt;&#10;      &lt;audioTrack muted=&quot;false&quot; name=&quot;Text-to-speech clip — Audio  38&quot; resource=&quot;38652d39&quot; slideId=&quot;{9ADD2ACF-7BD8-47F4-BC34-818DAE8EFFCB}&quot; startTime=&quot;0&quot; stepIndex=&quot;0&quot; volume=&quot;1&quot;&gt;&#10;        &lt;audio channels=&quot;1&quot; format=&quot;fltp&quot; sampleRate=&quot;24000&quot;/&gt;&#10;      &lt;/audioTrack&gt;&#10;      &lt;audioTrack muted=&quot;false&quot; name=&quot;Text-to-speech clip — Audio  39&quot; resource=&quot;27a2383a&quot; slideId=&quot;{DC08692A-1B6D-4013-A636-1AF9B9500645}&quot; startTime=&quot;0&quot; stepIndex=&quot;0&quot; volume=&quot;1&quot;&gt;&#10;        &lt;audio channels=&quot;1&quot; format=&quot;fltp&quot; sampleRate=&quot;24000&quot;/&gt;&#10;      &lt;/audioTrack&gt;&#10;      &lt;audioTrack muted=&quot;false&quot; name=&quot;Text-to-speech clip — Audio  40&quot; resource=&quot;fdd4392b&quot; slideId=&quot;{92BB7661-3D17-46B7-8CA4-43F0AF1074D9}&quot; startTime=&quot;0&quot; stepIndex=&quot;0&quot; volume=&quot;1&quot;&gt;&#10;        &lt;audio channels=&quot;1&quot; format=&quot;fltp&quot; sampleRate=&quot;24000&quot;/&gt;&#10;      &lt;/audioTrack&gt;&#10;      &lt;audioTrack muted=&quot;false&quot; name=&quot;Text-to-speech clip — Audio  41&quot; resource=&quot;18aaff7c&quot; slideId=&quot;{8508EC24-C9AF-4E77-9F4A-F8B90AA9A5ED}&quot; startTime=&quot;0&quot; stepIndex=&quot;0&quot; volume=&quot;1&quot;&gt;&#10;        &lt;audio channels=&quot;1&quot; format=&quot;fltp&quot; sampleRate=&quot;24000&quot;/&gt;&#10;      &lt;/audioTrack&gt;&#10;      &lt;audioTrack muted=&quot;false&quot; name=&quot;Text-to-speech clip — Audio  42&quot; resource=&quot;cff09a6a&quot; slideId=&quot;{37F64582-641F-4F89-9325-DCC0EB00F73A}&quot; startTime=&quot;0&quot; stepIndex=&quot;0&quot; volume=&quot;1&quot;&gt;&#10;        &lt;audio channels=&quot;1&quot; format=&quot;fltp&quot; sampleRate=&quot;24000&quot;/&gt;&#10;      &lt;/audioTrack&gt;&#10;      &lt;audioTrack muted=&quot;false&quot; name=&quot;Text-to-speech clip — Audio  43&quot; resource=&quot;5e19cd8f&quot; slideId=&quot;{187F85FA-C18C-4832-87EE-FDB84B03FAFD}&quot; startTime=&quot;0&quot; stepIndex=&quot;0&quot; volume=&quot;1&quot;&gt;&#10;        &lt;audio channels=&quot;1&quot; format=&quot;fltp&quot; sampleRate=&quot;24000&quot;/&gt;&#10;      &lt;/audioTrack&gt;&#10;      &lt;audioTrack muted=&quot;false&quot; name=&quot;Text-to-speech clip — Audio  44&quot; resource=&quot;545efa15&quot; slideId=&quot;{128BE3C5-50A2-43AE-BB31-4BF39262BF9F}&quot; startTime=&quot;0&quot; stepIndex=&quot;0&quot; volume=&quot;1&quot;&gt;&#10;        &lt;audio channels=&quot;1&quot; format=&quot;fltp&quot; sampleRate=&quot;24000&quot;/&gt;&#10;      &lt;/audioTrack&gt;&#10;      &lt;audioTrack muted=&quot;false&quot; name=&quot;Text-to-speech clip — Audio  45&quot; resource=&quot;b5a3c779&quot; slideId=&quot;{783258FA-E649-4DA6-82D6-A5005B74508A}&quot; startTime=&quot;0&quot; stepIndex=&quot;0&quot; volume=&quot;1&quot;&gt;&#10;        &lt;audio channels=&quot;1&quot; format=&quot;fltp&quot; sampleRate=&quot;24000&quot;/&gt;&#10;      &lt;/audioTrack&gt;&#10;      &lt;audioTrack muted=&quot;false&quot; name=&quot;Text-to-speech clip — Audio  46&quot; resource=&quot;2e5f5bac&quot; slideId=&quot;{F6A7513C-2250-449C-9D85-15673E0836A0}&quot; startTime=&quot;0&quot; stepIndex=&quot;0&quot; volume=&quot;1&quot;&gt;&#10;        &lt;audio channels=&quot;1&quot; format=&quot;fltp&quot; sampleRate=&quot;24000&quot;/&gt;&#10;      &lt;/audioTrack&gt;&#10;      &lt;audioTrack muted=&quot;false&quot; name=&quot;Text-to-speech clip — Audio  47&quot; resource=&quot;2aa4f14a&quot; slideId=&quot;{60F00CE3-0CD8-4D12-8C66-F7700D934198}&quot; startTime=&quot;0&quot; stepIndex=&quot;0&quot; volume=&quot;1&quot;&gt;&#10;        &lt;audio channels=&quot;1&quot; format=&quot;fltp&quot; sampleRate=&quot;24000&quot;/&gt;&#10;      &lt;/audioTrack&gt;&#10;      &lt;audioTrack muted=&quot;false&quot; name=&quot;Text-to-speech clip — Audio  48&quot; resource=&quot;b8f827ad&quot; slideId=&quot;{CB4E0089-E307-4289-A88D-555BD15D36D3}&quot; startTime=&quot;0&quot; stepIndex=&quot;0&quot; volume=&quot;1&quot;&gt;&#10;        &lt;audio channels=&quot;1&quot; format=&quot;fltp&quot; sampleRate=&quot;24000&quot;/&gt;&#10;      &lt;/audioTrack&gt;&#10;      &lt;audioTrack muted=&quot;false&quot; name=&quot;Text-to-speech clip — Audio  49&quot; resource=&quot;e3fa0afb&quot; slideId=&quot;{6B376434-768E-413A-AC0E-9C00FDBB30EE}&quot; startTime=&quot;0&quot; stepIndex=&quot;0&quot; volume=&quot;1&quot;&gt;&#10;        &lt;audio channels=&quot;1&quot; format=&quot;fltp&quot; sampleRate=&quot;24000&quot;/&gt;&#10;      &lt;/audioTrack&gt;&#10;      &lt;audioTrack muted=&quot;false&quot; name=&quot;Text-to-speech clip — Audio  50&quot; resource=&quot;9000ed90&quot; slideId=&quot;{81177549-BFAA-4FDE-9A51-809501D8F323}&quot; startTime=&quot;0&quot; stepIndex=&quot;0&quot; volume=&quot;1&quot;&gt;&#10;        &lt;audio channels=&quot;1&quot; format=&quot;fltp&quot; sampleRate=&quot;24000&quot;/&gt;&#10;      &lt;/audioTrack&gt;&#10;      &lt;audioTrack muted=&quot;false&quot; name=&quot;Text-to-speech clip — Audio  51&quot; resource=&quot;ee982c7c&quot; slideId=&quot;{07ED8589-DC3D-4A8C-A2B4-2801DC4CFC16}&quot; startTime=&quot;0&quot; stepIndex=&quot;0&quot; volume=&quot;1&quot;&gt;&#10;        &lt;audio channels=&quot;1&quot; format=&quot;fltp&quot; sampleRate=&quot;24000&quot;/&gt;&#10;      &lt;/audioTrack&gt;&#10;      &lt;audioTrack muted=&quot;false&quot; name=&quot;Text-to-speech clip — Audio  52&quot; resource=&quot;0460823a&quot; slideId=&quot;{5B18B640-EDF4-4EDC-B9C3-03FC1702D689}&quot; startTime=&quot;0&quot; stepIndex=&quot;0&quot; volume=&quot;1&quot;&gt;&#10;        &lt;audio channels=&quot;1&quot; format=&quot;fltp&quot; sampleRate=&quot;24000&quot;/&gt;&#10;      &lt;/audioTrack&gt;&#10;      &lt;audioTrack muted=&quot;false&quot; name=&quot;Text-to-speech clip — Audio  53&quot; resource=&quot;d0650ce4&quot; slideId=&quot;{0C53BE84-0F96-44AA-8F0B-F6EF3D02C866}&quot; startTime=&quot;0&quot; stepIndex=&quot;0&quot; volume=&quot;1&quot;&gt;&#10;        &lt;audio channels=&quot;1&quot; format=&quot;fltp&quot; sampleRate=&quot;24000&quot;/&gt;&#10;      &lt;/audioTrack&gt;&#10;      &lt;audioTrack muted=&quot;false&quot; name=&quot;Text-to-speech clip — Audio  54&quot; resource=&quot;f6da0cd7&quot; slideId=&quot;{A65DF263-F468-4DDF-8039-FCF008F0D293}&quot; startTime=&quot;0&quot; stepIndex=&quot;0&quot; volume=&quot;1&quot;&gt;&#10;        &lt;audio channels=&quot;1&quot; format=&quot;fltp&quot; sampleRate=&quot;24000&quot;/&gt;&#10;      &lt;/audioTrack&gt;&#10;      &lt;audioTrack muted=&quot;false&quot; name=&quot;Text-to-speech clip — Audio  55&quot; resource=&quot;4d7388bf&quot; slideId=&quot;&quot; startTime=&quot;0&quot; volume=&quot;1&quot;&gt;&#10;        &lt;audio channels=&quot;1&quot; format=&quot;fltp&quot; sampleRate=&quot;24000&quot;/&gt;&#10;      &lt;/audioTrack&gt;&#10;      &lt;audioTrack muted=&quot;false&quot; name=&quot;Text-to-speech clip — Audio  56&quot; resource=&quot;c269e660&quot; slideId=&quot;{88D59346-C112-449F-9546-E40FF3D3A708}&quot; startTime=&quot;0&quot; stepIndex=&quot;0&quot; volume=&quot;1&quot;&gt;&#10;        &lt;audio channels=&quot;1&quot; format=&quot;fltp&quot; sampleRate=&quot;24000&quot;/&gt;&#10;      &lt;/audioTrack&gt;&#10;      &lt;audioTrack muted=&quot;false&quot; name=&quot;Text-to-speech clip — Audio  57&quot; resource=&quot;babeef27&quot; slideId=&quot;{A8FEEEFB-A625-477F-8969-0A5A065D5962}&quot; startTime=&quot;0&quot; stepIndex=&quot;0&quot; volume=&quot;1&quot;&gt;&#10;        &lt;audio channels=&quot;1&quot; format=&quot;fltp&quot; sampleRate=&quot;24000&quot;/&gt;&#10;      &lt;/audioTrack&gt;&#10;      &lt;audioTrack muted=&quot;false&quot; name=&quot;Text-to-speech clip — Audio  58&quot; resource=&quot;94e85941&quot; slideId=&quot;{2D1EA626-8187-4F5F-B0F7-AE0247C5D1C6}&quot; startTime=&quot;0&quot; stepIndex=&quot;0&quot; volume=&quot;1&quot;&gt;&#10;        &lt;audio channels=&quot;1&quot; format=&quot;fltp&quot; sampleRate=&quot;24000&quot;/&gt;&#10;      &lt;/audioTrack&gt;&#10;      &lt;audioTrack muted=&quot;false&quot; name=&quot;Text-to-speech clip — Audio  59&quot; resource=&quot;da51b202&quot; slideId=&quot;{CAB3D7EA-8616-46F9-B616-2A65A7CD7B3D}&quot; startTime=&quot;0&quot; stepIndex=&quot;0&quot; volume=&quot;1&quot;&gt;&#10;        &lt;audio channels=&quot;1&quot; format=&quot;fltp&quot; sampleRate=&quot;24000&quot;/&gt;&#10;      &lt;/audioTrack&gt;&#10;      &lt;audioTrack muted=&quot;false&quot; name=&quot;Text-to-speech clip — Audio  60&quot; resource=&quot;210bf71c&quot; slideId=&quot;{7E32882C-929F-4C5A-8936-AFB5FCB8E53C}&quot; startTime=&quot;0&quot; stepIndex=&quot;0&quot; volume=&quot;1&quot;&gt;&#10;        &lt;audio channels=&quot;1&quot; format=&quot;fltp&quot; sampleRate=&quot;24000&quot;/&gt;&#10;      &lt;/audioTrack&gt;&#10;      &lt;audioTrack muted=&quot;false&quot; name=&quot;Text-to-speech clip — Audio  61&quot; resource=&quot;5130bbd7&quot; slideId=&quot;{6109C0B3-D3CA-4421-9B8E-01AE6F2981E4}&quot; startTime=&quot;0&quot; stepIndex=&quot;0&quot; volume=&quot;1&quot;&gt;&#10;        &lt;audio channels=&quot;1&quot; format=&quot;fltp&quot; sampleRate=&quot;24000&quot;/&gt;&#10;      &lt;/audioTrack&gt;&#10;      &lt;audioTrack muted=&quot;false&quot; name=&quot;Text-to-speech clip — Audio  62&quot; resource=&quot;906c0a64&quot; slideId=&quot;{1C758E27-C73B-485A-A48A-CFEE8410C267}&quot; startTime=&quot;0&quot; stepIndex=&quot;0&quot; volume=&quot;1&quot;&gt;&#10;        &lt;audio channels=&quot;1&quot; format=&quot;fltp&quot; sampleRate=&quot;24000&quot;/&gt;&#10;      &lt;/audioTrack&gt;&#10;      &lt;audioTrack muted=&quot;false&quot; name=&quot;Text-to-speech clip — Audio  63&quot; resource=&quot;aa877dd6&quot; slideId=&quot;{F42C7240-1B85-4510-A30D-835D0BDC129A}&quot; startTime=&quot;0&quot; stepIndex=&quot;0&quot; volume=&quot;1&quot;&gt;&#10;        &lt;audio channels=&quot;1&quot; format=&quot;fltp&quot; sampleRate=&quot;24000&quot;/&gt;&#10;      &lt;/audioTrack&gt;&#10;      &lt;audioTrack muted=&quot;false&quot; name=&quot;Text-to-speech clip — Audio  64&quot; resource=&quot;6e5c6383&quot; slideId=&quot;{3D90BFD0-63C1-4DA8-A81C-9EB49DFAA349}&quot; startTime=&quot;0&quot; stepIndex=&quot;0&quot; volume=&quot;1&quot;&gt;&#10;        &lt;audio channels=&quot;1&quot; format=&quot;fltp&quot; sampleRate=&quot;24000&quot;/&gt;&#10;      &lt;/audioTrack&gt;&#10;      &lt;audioTrack muted=&quot;false&quot; name=&quot;Text-to-speech clip — Audio  65&quot; resource=&quot;2f553002&quot; slideId=&quot;{143C3918-CB65-4F86-8DB0-D325557A0FD9}&quot; startTime=&quot;0&quot; stepIndex=&quot;0&quot; volume=&quot;1&quot;&gt;&#10;        &lt;audio channels=&quot;1&quot; format=&quot;fltp&quot; sampleRate=&quot;24000&quot;/&gt;&#10;      &lt;/audioTrack&gt;&#10;      &lt;audioTrack muted=&quot;false&quot; name=&quot;Text-to-speech clip — Audio  66&quot; resource=&quot;a4d9747d&quot; slideId=&quot;{0F355AD4-DF41-48DB-84DE-7F0CF3F2530B}&quot; startTime=&quot;0&quot; stepIndex=&quot;0&quot; volume=&quot;1&quot;&gt;&#10;        &lt;audio channels=&quot;1&quot; format=&quot;fltp&quot; sampleRate=&quot;24000&quot;/&gt;&#10;      &lt;/audioTrack&gt;&#10;      &lt;audioTrack muted=&quot;false&quot; name=&quot;Text-to-speech clip — Audio  67&quot; resource=&quot;8c9a6f78&quot; slideId=&quot;{669371A3-ECF6-4F16-84FB-7CDEFD13951F}&quot; startTime=&quot;0&quot; stepIndex=&quot;0&quot; volume=&quot;1&quot;&gt;&#10;        &lt;audio channels=&quot;1&quot; format=&quot;fltp&quot; sampleRate=&quot;24000&quot;/&gt;&#10;      &lt;/audioTrack&gt;&#10;      &lt;audioTrack muted=&quot;false&quot; name=&quot;Text-to-speech clip — Audio  68&quot; resource=&quot;56328944&quot; slideId=&quot;{CFE3A389-7070-4425-8772-9937085ADE1E}&quot; startTime=&quot;0&quot; stepIndex=&quot;0&quot; volume=&quot;1&quot;&gt;&#10;        &lt;audio channels=&quot;1&quot; format=&quot;fltp&quot; sampleRate=&quot;24000&quot;/&gt;&#10;      &lt;/audioTrack&gt;&#10;      &lt;audioTrack muted=&quot;false&quot; name=&quot;Text-to-speech clip — Audio  69&quot; resource=&quot;35766d37&quot; slideId=&quot;{31A642FC-AD62-42FE-8E14-AB0D9433F41F}&quot; startTime=&quot;0&quot; stepIndex=&quot;0&quot; volume=&quot;1&quot;&gt;&#10;        &lt;audio channels=&quot;1&quot; format=&quot;fltp&quot; sampleRate=&quot;24000&quot;/&gt;&#10;      &lt;/audioTrack&gt;&#10;      &lt;audioTrack muted=&quot;false&quot; name=&quot;Text-to-speech clip — Audio  70&quot; resource=&quot;9d627b05&quot; slideId=&quot;{81047E48-2C6F-472D-A151-A4B62D38200B}&quot; startTime=&quot;0&quot; stepIndex=&quot;0&quot; volume=&quot;1&quot;&gt;&#10;        &lt;audio channels=&quot;1&quot; format=&quot;fltp&quot; sampleRate=&quot;24000&quot;/&gt;&#10;      &lt;/audioTrack&gt;&#10;      &lt;audioTrack muted=&quot;false&quot; name=&quot;Text-to-speech clip — Audio  71&quot; resource=&quot;8e0aae43&quot; slideId=&quot;{01947D69-92EB-451E-A8D8-D4B33CE1A224}&quot; startTime=&quot;0&quot; stepIndex=&quot;0&quot; volume=&quot;1&quot;&gt;&#10;        &lt;audio channels=&quot;1&quot; format=&quot;fltp&quot; sampleRate=&quot;24000&quot;/&gt;&#10;      &lt;/audioTrack&gt;&#10;      &lt;audioTrack muted=&quot;false&quot; name=&quot;Text-to-speech clip — Audio  72&quot; resource=&quot;75f02e23&quot; slideId=&quot;{4474B60E-9C76-4A25-8758-FA93E7CF3453}&quot; startTime=&quot;0&quot; stepIndex=&quot;0&quot; volume=&quot;1&quot;&gt;&#10;        &lt;audio channels=&quot;1&quot; format=&quot;fltp&quot; sampleRate=&quot;24000&quot;/&gt;&#10;      &lt;/audioTrack&gt;&#10;      &lt;audioTrack muted=&quot;false&quot; name=&quot;Text-to-speech clip — Audio  73&quot; resource=&quot;32b29602&quot; slideId=&quot;{93500C1F-96F0-4B56-96B2-3A89C6A0438F}&quot; startTime=&quot;0&quot; stepIndex=&quot;0&quot; volume=&quot;1&quot;&gt;&#10;        &lt;audio channels=&quot;1&quot; format=&quot;fltp&quot; sampleRate=&quot;24000&quot;/&gt;&#10;      &lt;/audioTrack&gt;&#10;      &lt;audioTrack muted=&quot;false&quot; name=&quot;Text-to-speech clip — Audio  74&quot; resource=&quot;0f2d38fc&quot; slideId=&quot;{0D45CF98-8174-429B-9F8A-9F3A0FE858F0}&quot; startTime=&quot;0&quot; stepIndex=&quot;0&quot; volume=&quot;1&quot;&gt;&#10;        &lt;audio channels=&quot;1&quot; format=&quot;fltp&quot; sampleRate=&quot;24000&quot;/&gt;&#10;      &lt;/audioTrack&gt;&#10;      &lt;audioTrack muted=&quot;false&quot; name=&quot;Text-to-speech clip — Audio  75&quot; resource=&quot;6b311024&quot; slideId=&quot;{DFD21560-8766-4CA1-BA4A-9F9A566F9839}&quot; startTime=&quot;0&quot; stepIndex=&quot;0&quot; volume=&quot;1&quot;&gt;&#10;        &lt;audio channels=&quot;1&quot; format=&quot;fltp&quot; sampleRate=&quot;24000&quot;/&gt;&#10;      &lt;/audioTrack&gt;&#10;      &lt;audioTrack muted=&quot;false&quot; name=&quot;Text-to-speech clip — Audio  76&quot; resource=&quot;580760b3&quot; slideId=&quot;{FC53647C-F242-4C8A-9906-61497740FE5B}&quot; startTime=&quot;0&quot; stepIndex=&quot;0&quot; volume=&quot;1&quot;&gt;&#10;        &lt;audio channels=&quot;1&quot; format=&quot;fltp&quot; sampleRate=&quot;24000&quot;/&gt;&#10;      &lt;/audioTrack&gt;&#10;    &lt;/audioTracks&gt;&#10;    &lt;videoTracks/&gt;&#10;  &lt;/narration&gt;&#10;&#10;&lt;/presentation2&gt;&#10;"/>
  <p:tag name="ISPRING_ULTRA_SCORM_COURCE_TITLE" val="2025 Child Abuse In-Service NM250001"/>
  <p:tag name="ISPRING_SCORM_REPORT_STATUS" val="0"/>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invertReadingOrder&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quot;studioSettings&quot;:{&quot;onlineDestinationFolderId&quot;:&quot;0&quot;,&quot;uploadSources&quot;:true}}"/>
  <p:tag name="ISPRING_ULTRA_SCORM_SLIDE_COUNT" val="90"/>
  <p:tag name="ISPRING_ULTRA_SCORM_DURATION" val="3600"/>
  <p:tag name="ISPRING_SCORM_USE_GRADE" val="1"/>
  <p:tag name="ISPRING_SCORM_USE_CUSTOM_PASSING_SCORE" val="0"/>
  <p:tag name="ISPRING_TERMINATE_LESSON_ON_TIMEOUT" val="0"/>
  <p:tag name="ISPRING_SHOW_MESSAGE_ON_TIMEOUT" val="0"/>
  <p:tag name="ISPRING-SUITE_ISPRING_CURRENT_GRADING_VERSION" val="v1"/>
  <p:tag name="ISPRING_UUID" val="{3804F14A-2893-446E-8107-34E65E426FF6}"/>
  <p:tag name="ISPRING_SCREEN_RECS_UPDATED" val="C:\Users\rhpierce\OneDrive - State of New Mexico\Desktop\2025 Child Abuse In-Service NM250001\"/>
  <p:tag name="ISPRING_SCORM_ENDPOINT" val="&lt;endpoint&gt;&lt;enable&gt;0&lt;/enable&gt;&lt;lrs&gt;https://&lt;/lrs&gt;&lt;auth&gt;0&lt;/auth&gt;&lt;login&gt;&lt;/login&gt;&lt;password&gt;&lt;/password&gt;&lt;key&gt;&lt;/key&gt;&lt;name&gt;&lt;/name&gt;&lt;email&gt;&lt;/email&gt;&lt;/endpoint&gt;&#10;"/>
  <p:tag name="ISPRING_OUTPUT_FOLDER" val="[[&quot;Ԟ\f\u001E{1D7544F3-9094-4F0C-846F-54B06A053C3E}&quot;,&quot;C:\\Users\\rhpierce\\OneDrive - State of New Mexico\\Desktop\\2025 Child Abuse In-Service NM250001&quot;],[&quot;(I%\uFFFD{BD125324-5213-4A9B-B9DB-C6D32E1D5E76}&quot;,&quot;C:\\Users\\rhopierce\\Desktop&quot;]]"/>
  <p:tag name="ISPRING_SCORM_PASSING_SCORE" val="75.000000"/>
  <p:tag name="ISPRING_SCORM_RATE_QUIZZES" val="1"/>
  <p:tag name="FLASHSPRING_PRESENTATION_REFERENCES" val="W&#10;About Child Sexual Abuse&#10;https://preventchildabusenc.org/resource-hub/about-child-sexual-abuse/&#10;_blank&#10;|&#10;W&#10;Definitions of Child Abuse and Neglect&#10;https://www.childwelfare.gov/resources/definitions-child-abuse-and-neglect/&#10;_blank&#10;|&#10;W&#10;Child Maltreatment Report 2020&#10;https://acf.gov/cb/report/child-maltreatment-2020&#10;_blank&#10;|&#10;W&#10;Emotional Child Abuse&#10;https://americanspcc.org/emotional-child-abuse/&#10;_blank&#10;|&#10;W&#10;Understanding the Difference Between Abuse and Discipline&#10;https://mandatedreportertraining.com/resources/blog/understanding-the-difference-between-discipline-vs-abuse/&#10;_blank&#10;|&#10;W&#10;CYFD Policy and Prodecures&#10;https://www.cyfd.nm.gov/program-support/policy-and-procedure/&#10;_blank&#10;|&#10;W&#10;CYFD Report Abuse and Neglect&#10;https://www.cyfd.nm.gov/report-abuse-and-neglect/&#10;_blank&#10;|&#10;W&#10;NM Making Reports&#10;https://www.childwelfare.gov/resources/making-and-screening-reports-child-abuse-and-neglect-new-mexico/&#10;_blank&#10;|&#10;F&#10;NMAC 8.10.2 - 8.10.3.pdf&#10;C:\Users\rhpierce\OneDrive - State of New Mexico\Desktop\Child Abuse\2025 Child Abuse In-Service NM250001\attachment\att1\NMAC 8.10.2 - 8.10.3.pdf&#10;_blank&#10;|&#10;F&#10;2024-2025_Statement_of_Reasonable_Grounds.pdf&#10;C:\Users\rhpierce\OneDrive - State of New Mexico\Desktop\Child Abuse\2025 Child Abuse In-Service NM250001\attachment\att2\2024-2025_Statement_of_Reasonable_Grounds.pdf&#10;_blank&#10;|&#10;"/>
  <p:tag name="ISPRING_RESOURCE_FOLDER" val="C:\Users\rhpierce\OneDrive - State of New Mexico\Desktop\Child Abuse\2025 Child Abuse In-Service NM250001"/>
  <p:tag name="ISPRING_PRESENTATION_PATH" val="C:\Users\rhpierce\OneDrive - State of New Mexico\Desktop\Child Abuse\2025 Child Abuse In-Service NM250001.pptx"/>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TIMING" val="|0.001"/>
  <p:tag name="GENSWF_SLIDE_UID" val="{FA48457B-5D56-43EC-A3FC-5244AAD46AF4}:381"/>
  <p:tag name="ISPRING_SLIDE_INDENT_LEVEL" val="0"/>
  <p:tag name="GENSWF_ADVANCE_TIME" val="28.690"/>
  <p:tag name="ISPRING_SLIDE_BRANCHING_PROPERTIES" val="&lt;BranchingProperties&gt;&lt;nextAction&gt;&lt;action&gt;0&lt;/action&gt;&lt;/nextAction&gt;&lt;prevAction&gt;&lt;action&gt;1&lt;/action&gt;&lt;/prevAction&gt;&lt;lock&gt;0&lt;/lock&gt;&lt;/BranchingProperties&gt;&#10;"/>
  <p:tag name="ISPRING_SLIDE_ID_2" val="{53BFA1C6-6435-4A4B-871C-20B36AA9FF66}"/>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FEA68B4-527B-448C-9294-D42563CE82B1}:257"/>
  <p:tag name="ISPRING_SLIDE_INDENT_LEVEL" val="0"/>
  <p:tag name="GENSWF_ADVANCE_TIME" val="13.512"/>
  <p:tag name="ISPRING_SLIDE_ID_2" val="{7E3DE1D3-C86C-4BF9-ABE9-BBF6E6A372AC}"/>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A0D90B4-CB83-407B-BD16-D65971F19D49}:347"/>
  <p:tag name="ISPRING_SLIDE_INDENT_LEVEL" val="0"/>
  <p:tag name="GENSWF_ADVANCE_TIME" val="38.424"/>
  <p:tag name="ISPRING_SLIDE_ID_2" val="{C955AEB0-4E1E-4C30-9C71-BCBD1B9B4A03}"/>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FB71616-344C-487B-A955-9E95F73F6FB3}:414"/>
  <p:tag name="ISPRING_SLIDE_INDENT_LEVEL" val="0"/>
  <p:tag name="GENSWF_ADVANCE_TIME" val="21.749"/>
  <p:tag name="ISPRING_SLIDE_ID_2" val="{025BFCCF-02A8-49FE-953D-35F14D0D7A2B}"/>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B7A3A23-88B4-4F34-9558-591050EBDEA3}:269"/>
  <p:tag name="ISPRING_SLIDE_INDENT_LEVEL" val="0"/>
  <p:tag name="GENSWF_ADVANCE_TIME" val="8.790"/>
  <p:tag name="ISPRING_SLIDE_ID_2" val="{2DB8CB0D-322D-4DBA-8B21-5A343D1C393C}"/>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3844B9F-F30B-4F8B-9BA8-FE7935D341B4}:393"/>
  <p:tag name="ISPRING_SLIDE_INDENT_LEVEL" val="0"/>
  <p:tag name="GENSWF_ADVANCE_TIME" val="39.195"/>
  <p:tag name="ISPRING_SLIDE_ID_2" val="{1ADAFE90-1EF7-4638-940A-0FD3B9C25E22}"/>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AB9F21A-4584-462F-8914-BD7D52B6660D}:346"/>
  <p:tag name="ISPRING_SLIDE_INDENT_LEVEL" val="0"/>
  <p:tag name="GENSWF_ADVANCE_TIME" val="39.243"/>
  <p:tag name="ISPRING_SLIDE_ID_2" val="{34EC533A-1E64-4A78-AF90-5A065FB346B7}"/>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A25E965-A978-431B-9E73-91BA3D734E06}:262"/>
  <p:tag name="ISPRING_SLIDE_INDENT_LEVEL" val="0"/>
  <p:tag name="GENSWF_SLIDE_TITLE" val="4 Major Types of Child Abuse"/>
  <p:tag name="GENSWF_ADVANCE_TIME" val="85.755"/>
  <p:tag name="ISPRING_SLIDE_ID_2" val="{13F79EA5-D268-4E3D-B0DB-C41CDAA150E3}"/>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1174380-4303-4855-B38E-9F7E03F99DBC}:372"/>
  <p:tag name="ISPRING_SLIDE_INDENT_LEVEL" val="0"/>
  <p:tag name="GENSWF_SLIDE_TITLE" val="Child Abuse chart - US"/>
  <p:tag name="GENSWF_ADVANCE_TIME" val="6.963"/>
  <p:tag name="ISPRING_SLIDE_ID_2" val="{30BA5AF8-2D74-477D-8890-ED9F3F37AA5A}"/>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58C8486-24EE-414E-8A9E-12F897391E89}:394"/>
  <p:tag name="ISPRING_SLIDE_INDENT_LEVEL" val="0"/>
  <p:tag name="GENSWF_SLIDE_TITLE" val="Child Abuse"/>
  <p:tag name="ISPRING_SLIDE_ID_2" val="{32507332-3639-4346-910A-E0C341CCDFFA}"/>
  <p:tag name="GENSWF_ADVANCE_TIME" val="22.224"/>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196E84F-1B58-4CDA-9F03-A7BD8268D8F8}:368"/>
  <p:tag name="ISPRING_SLIDE_INDENT_LEVEL" val="0"/>
  <p:tag name="GENSWF_ADVANCE_TIME" val="69.195"/>
  <p:tag name="ISPRING_SLIDE_ID_2" val="{6537D8BC-4B79-4CA7-9E24-CDC25C88A533}"/>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8A29875-9C96-4DD7-93EA-DED20295EB83}:336"/>
  <p:tag name="ISPRING_SLIDE_INDENT_LEVEL" val="0"/>
  <p:tag name="GENSWF_SLIDE_TITLE" val="When Does Discipline Cross the Line?"/>
  <p:tag name="GENSWF_ADVANCE_TIME" val="35.451"/>
  <p:tag name="ISPRING_SLIDE_ID_2" val="{61810BD7-810A-4F76-84E5-F8FDF9B960AF}"/>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11DA3D7-1E23-44C7-AE5C-C288535146E5}:371"/>
  <p:tag name="ISPRING_SLIDE_INDENT_LEVEL" val="0"/>
  <p:tag name="GENSWF_ADVANCE_TIME" val="44.208"/>
  <p:tag name="ISPRING_SLIDE_ID_2" val="{47432165-C9A8-41F7-AB3F-4C0850808A9E}"/>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732E4C9-BD87-49E2-AAAB-8179452BF99A}:395"/>
  <p:tag name="ISPRING_SLIDE_INDENT_LEVEL" val="0"/>
  <p:tag name="GENSWF_ADVANCE_TIME" val="31.536"/>
  <p:tag name="ISPRING_SLIDE_ID_2" val="{72EC093F-7429-4169-A2DA-E16255C6D44A}"/>
</p:tagLst>
</file>

<file path=ppt/tags/tag16.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GENSWF_SLIDE_UID" val="{8FD0A60C-3E99-4874-8184-B45ECD29BA85}:374"/>
  <p:tag name="ISPRING_SLIDE_INDENT_LEVEL" val="0"/>
  <p:tag name="GENSWF_ADVANCE_TIME" val="7.767"/>
  <p:tag name="ISPRING_SLIDE_ID_2" val="{75248B96-3985-4E1E-92A2-B1F469E56E6C}"/>
</p:tagLst>
</file>

<file path=ppt/tags/tag17.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ISPRING_SLIDE_INDENT_LEVEL" val="0"/>
  <p:tag name="GENSWF_SLIDE_UID" val="{4C0EF5EE-E1DA-4007-B4AE-97ED00043912}:434"/>
  <p:tag name="GENSWF_ADVANCE_TIME" val="216.719"/>
  <p:tag name="ISPRING_SLIDE_ID_2" val="{33D6D711-2368-453B-BAAA-093095F361C1}"/>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FDF17D2-A00B-4B57-B2F5-98084F914B51}:385"/>
  <p:tag name="ISPRING_SLIDE_INDENT_LEVEL" val="0"/>
  <p:tag name="GENSWF_ADVANCE_TIME" val="60.336"/>
  <p:tag name="ISPRING_SLIDE_ID_2" val="{8A23DDA9-BA43-478D-A91F-DA5B94447424}"/>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AC31982-9490-465A-BFF0-D91027E46921}:265"/>
  <p:tag name="ISPRING_SLIDE_INDENT_LEVEL" val="0"/>
  <p:tag name="GENSWF_ADVANCE_TIME" val="74.976"/>
  <p:tag name="ISPRING_SLIDE_ID_2" val="{902FD2CC-4B40-4D46-92E6-BFFBEBE5522A}"/>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ISPRING_PLAYER_LAYOUT_TYPE" val="Video"/>
  <p:tag name="GENSWF_SLIDE_UID" val="{0539290C-8D7A-4FE4-A47B-CDDCB0E6CB01}:435"/>
  <p:tag name="GENSWF_ADVANCE_TIME" val="101.262"/>
  <p:tag name="ISPRING_SLIDE_ID_2" val="{253CFEA8-C7D7-430D-823C-40D8138A18C3}"/>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92F435E-B79F-4C85-B68B-25B1C4237238}:386"/>
  <p:tag name="ISPRING_SLIDE_INDENT_LEVEL" val="0"/>
  <p:tag name="GENSWF_ADVANCE_TIME" val="41.112"/>
  <p:tag name="ISPRING_SLIDE_ID_2" val="{F4197E6A-F5F7-453C-8CC3-2C094B7B893D}"/>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4A3BFA7-902E-4E2C-8201-B737FDD88A29}:396"/>
  <p:tag name="ISPRING_SLIDE_INDENT_LEVEL" val="0"/>
  <p:tag name="GENSWF_ADVANCE_TIME" val="61.848"/>
  <p:tag name="ISPRING_SLIDE_ID_2" val="{413EDA13-1E11-4B8D-9159-ABE33DA49F58}"/>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3D3ED6-B6CC-465A-AFFE-B6277C010CDD}:388"/>
  <p:tag name="ISPRING_SLIDE_INDENT_LEVEL" val="0"/>
  <p:tag name="GENSWF_ADVANCE_TIME" val="60.264"/>
  <p:tag name="ISPRING_SLIDE_ID_2" val="{3253F60E-9202-47CC-810E-CC031E02055E}"/>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DF6ED5D-AA2B-4548-B90D-924D5DCF7162}:387"/>
  <p:tag name="ISPRING_SLIDE_INDENT_LEVEL" val="0"/>
  <p:tag name="GENSWF_ADVANCE_TIME" val="56.448"/>
  <p:tag name="ISPRING_SLIDE_ID_2" val="{3BDA8044-5BDF-4A57-9061-5FD01F68B0FA}"/>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1F9B772-1059-4D48-B6B8-BA954B0D7DAC}:389"/>
  <p:tag name="ISPRING_SLIDE_INDENT_LEVEL" val="0"/>
  <p:tag name="GENSWF_ADVANCE_TIME" val="31.656"/>
  <p:tag name="ISPRING_SLIDE_ID_2" val="{987CA38D-ACBA-4690-AEC3-81617AC4FD18}"/>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F1A5BB9-9B1C-4C3E-A629-02580FFA5080}:390"/>
  <p:tag name="ISPRING_SLIDE_INDENT_LEVEL" val="0"/>
  <p:tag name="GENSWF_ADVANCE_TIME" val="24.168"/>
  <p:tag name="ISPRING_SLIDE_ID_2" val="{03E655AC-C308-42A9-A8E0-7925A7148F45}"/>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537B1681-21BF-4BD1-AF90-29E383AD49B6}:436"/>
  <p:tag name="GENSWF_ADVANCE_TIME" val="433.842"/>
  <p:tag name="ISPRING_SLIDE_ID_2" val="{C8AC69A2-224B-4ADE-83C0-B25443AB4BB1}"/>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6D73545-BB6D-4D65-9531-D711FAF59A5F}:415"/>
  <p:tag name="ISPRING_SLIDE_INDENT_LEVEL" val="0"/>
  <p:tag name="GENSWF_ADVANCE_TIME" val="4.944"/>
  <p:tag name="ISPRING_SLIDE_ID_2" val="{FA15A7C2-9882-4FE4-998F-686C9ADCC0FD}"/>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08E6E434-43F8-4B49-B3BF-E4A2F766EF19}:437"/>
  <p:tag name="GENSWF_ADVANCE_TIME" val="541.698"/>
  <p:tag name="ISPRING_SLIDE_ID_2" val="{CE8B522C-CBD0-4430-9E5B-2296BCD37995}"/>
</p:tagLst>
</file>

<file path=ppt/tags/tag3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F758E59-F371-4591-9E55-FE0267710975}:264"/>
  <p:tag name="ISPRING_SLIDE_INDENT_LEVEL" val="0"/>
  <p:tag name="GENSWF_ADVANCE_TIME" val="17.832"/>
  <p:tag name="ISPRING_SLIDE_ID_2" val="{5C612EE7-D4D2-4036-8D6C-3AFD08C8F33C}"/>
</p:tagLst>
</file>

<file path=ppt/tags/tag3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089E117-A785-471A-ACE6-DD9AD723D108}:294"/>
  <p:tag name="ISPRING_SLIDE_INDENT_LEVEL" val="0"/>
  <p:tag name="GENSWF_ADVANCE_TIME" val="59.616"/>
  <p:tag name="ISPRING_SLIDE_ID_2" val="{3D36E377-22FD-4885-9D52-6EE8DE81CA24}"/>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3DFFEBF-93F9-4032-8991-744C0450A0FD}:407"/>
  <p:tag name="ISPRING_SLIDE_INDENT_LEVEL" val="0"/>
  <p:tag name="GENSWF_ADVANCE_TIME" val="42.936"/>
  <p:tag name="ISPRING_SLIDE_ID_2" val="{DE819920-7E2A-4830-8477-1B9041C505F1}"/>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BD8A2C7-D4F6-4389-B0EF-77A0320A2ABB}:383"/>
  <p:tag name="ISPRING_SLIDE_INDENT_LEVEL" val="0"/>
  <p:tag name="GENSWF_ADVANCE_TIME" val="36.096"/>
  <p:tag name="ISPRING_SLIDE_ID_2" val="{E4C75D68-5ABF-45CE-864A-64E8DF7ACB75}"/>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8366786-DEE3-4649-A939-7D76814479D3}:263"/>
  <p:tag name="ISPRING_SLIDE_INDENT_LEVEL" val="0"/>
  <p:tag name="GENSWF_ADVANCE_TIME" val="11.256"/>
  <p:tag name="ISPRING_SLIDE_ID_2" val="{88A47F30-0E90-4460-A657-B1BB0D39BB1E}"/>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1BF573B-4CF6-4738-82E6-AE720C940593}:295"/>
  <p:tag name="ISPRING_SLIDE_INDENT_LEVEL" val="0"/>
  <p:tag name="GENSWF_ADVANCE_TIME" val="39.048"/>
  <p:tag name="ISPRING_SLIDE_ID_2" val="{F85796B8-27AC-4C55-B5A3-D019D1B198EE}"/>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53BBD856-4D2C-4CFD-8EAB-08794BB67043}:420"/>
  <p:tag name="GENSWF_ADVANCE_TIME" val="55.128"/>
  <p:tag name="ISPRING_SLIDE_ID_2" val="{4DD97941-48D4-4CC4-BDC8-45244A631D39}"/>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1D28EE6-F8AC-4788-AC50-D3FA136547E3}:296"/>
  <p:tag name="ISPRING_SLIDE_INDENT_LEVEL" val="0"/>
  <p:tag name="GENSWF_ADVANCE_TIME" val="39.936"/>
  <p:tag name="ISPRING_SLIDE_ID_2" val="{FCF6BA45-0EFE-45EC-B2CC-547AB3F56435}"/>
</p:tagLst>
</file>

<file path=ppt/tags/tag38.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B39DD3A6-B44D-4AC5-AE0B-10A20E37C073}:438"/>
  <p:tag name="GENSWF_ADVANCE_TIME" val="160.171"/>
  <p:tag name="ISPRING_SLIDE_ID_2" val="{FCB0FE44-B8CD-4D8A-B163-22604EFA5DCC}"/>
</p:tagLst>
</file>

<file path=ppt/tags/tag3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646EFEE-1B35-407E-B945-373D8F40E98A}:300"/>
  <p:tag name="ISPRING_SLIDE_INDENT_LEVEL" val="0"/>
  <p:tag name="GENSWF_ADVANCE_TIME" val="17.760"/>
  <p:tag name="ISPRING_SLIDE_ID_2" val="{5627D708-9876-440F-9D7C-623A0FCE09AD}"/>
</p:tagLst>
</file>

<file path=ppt/tags/tag4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5A053C0-F280-47F3-A536-6B0445D795CC}:297"/>
  <p:tag name="ISPRING_SLIDE_INDENT_LEVEL" val="0"/>
  <p:tag name="GENSWF_ADVANCE_TIME" val="34.536"/>
  <p:tag name="ISPRING_SLIDE_ID_2" val="{07787E89-2123-45BB-AD0C-DCB42228CB26}"/>
</p:tagLst>
</file>

<file path=ppt/tags/tag4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7825D62-3A26-4940-AE8F-2731AAB75AFF}:301"/>
  <p:tag name="ISPRING_SLIDE_INDENT_LEVEL" val="0"/>
  <p:tag name="GENSWF_ADVANCE_TIME" val="31.128"/>
  <p:tag name="ISPRING_SLIDE_ID_2" val="{81CA8588-F1EA-4478-BF29-DC8A72EBA89C}"/>
</p:tagLst>
</file>

<file path=ppt/tags/tag42.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B37565E5-082A-4644-A068-915E5B81B0A3}:423"/>
  <p:tag name="GENSWF_SLIDE_TITLE" val="10 Reasons Children do not Disclose Sexual Abuse"/>
  <p:tag name="GENSWF_ADVANCE_TIME" val="111.665"/>
  <p:tag name="ISPRING_SLIDE_ID_2" val="{F79143AB-ECB4-41A4-B2E2-8B8E57E852E9}"/>
</p:tagLst>
</file>

<file path=ppt/tags/tag4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419D8E1-625D-464A-81C2-E2C5B3F9B9E4}:303"/>
  <p:tag name="ISPRING_SLIDE_INDENT_LEVEL" val="0"/>
  <p:tag name="GENSWF_ADVANCE_TIME" val="46.272"/>
  <p:tag name="ISPRING_SLIDE_ID_2" val="{7DE387FB-8C13-4820-A4CA-8C2BFF663993}"/>
</p:tagLst>
</file>

<file path=ppt/tags/tag4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D643B45-298D-4398-A8B8-3316C10253C0}:305"/>
  <p:tag name="ISPRING_SLIDE_INDENT_LEVEL" val="0"/>
  <p:tag name="GENSWF_ADVANCE_TIME" val="28.680"/>
  <p:tag name="ISPRING_SLIDE_ID_2" val="{70923278-EC88-463F-A86B-AB1C2BCEC671}"/>
</p:tagLst>
</file>

<file path=ppt/tags/tag4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093A4FF-FDC3-4064-A4DE-710EFFFAEC25}:306"/>
  <p:tag name="ISPRING_SLIDE_INDENT_LEVEL" val="0"/>
  <p:tag name="GENSWF_ADVANCE_TIME" val="45.720"/>
  <p:tag name="ISPRING_SLIDE_ID_2" val="{4F3EFD47-5C91-4273-94A0-6AA52A8FB43C}"/>
</p:tagLst>
</file>

<file path=ppt/tags/tag4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A940335-CB85-4737-8986-7F168DCFAD8E}:350"/>
  <p:tag name="ISPRING_SLIDE_INDENT_LEVEL" val="0"/>
  <p:tag name="GENSWF_ADVANCE_TIME" val="47.616"/>
  <p:tag name="ISPRING_SLIDE_ID_2" val="{9ADD2ACF-7BD8-47F4-BC34-818DAE8EFFCB}"/>
</p:tagLst>
</file>

<file path=ppt/tags/tag4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24139F0-9D25-4535-A7A1-98231E72F634}:290"/>
  <p:tag name="ISPRING_SLIDE_INDENT_LEVEL" val="0"/>
  <p:tag name="GENSWF_ADVANCE_TIME" val="15.120"/>
  <p:tag name="ISPRING_SLIDE_ID_2" val="{DC08692A-1B6D-4013-A636-1AF9B9500645}"/>
</p:tagLst>
</file>

<file path=ppt/tags/tag4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F968206-64AB-4B02-BBE5-44BEECB203C6}:362"/>
  <p:tag name="ISPRING_SLIDE_INDENT_LEVEL" val="0"/>
  <p:tag name="GENSWF_ADVANCE_TIME" val="45.984"/>
  <p:tag name="ISPRING_SLIDE_ID_2" val="{92BB7661-3D17-46B7-8CA4-43F0AF1074D9}"/>
</p:tagLst>
</file>

<file path=ppt/tags/tag4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B93F4B6-7846-4DAF-8ECF-4E7E9E9763C6}:397"/>
  <p:tag name="ISPRING_SLIDE_INDENT_LEVEL" val="0"/>
  <p:tag name="GENSWF_ADVANCE_TIME" val="41.976"/>
  <p:tag name="ISPRING_SLIDE_ID_2" val="{8508EC24-C9AF-4E77-9F4A-F8B90AA9A5ED}"/>
</p:tagLst>
</file>

<file path=ppt/tags/tag50.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GENSWF_SLIDE_UID" val="{DAD437F1-0112-4139-97D0-CEE409CBB2C8}:379"/>
  <p:tag name="ISPRING_SLIDE_INDENT_LEVEL" val="0"/>
  <p:tag name="GENSWF_ADVANCE_TIME" val="8.328"/>
  <p:tag name="ISPRING_SLIDE_ID_2" val="{37F64582-641F-4F89-9325-DCC0EB00F73A}"/>
</p:tagLst>
</file>

<file path=ppt/tags/tag51.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ISPRING_SLIDE_INDENT_LEVEL" val="0"/>
  <p:tag name="GENSWF_SLIDE_UID" val="{BC2C41A7-E54A-47A9-BF8C-DDB56BA5BB53}:439"/>
  <p:tag name="GENSWF_ADVANCE_TIME" val="357.471"/>
  <p:tag name="ISPRING_SLIDE_ID_2" val="{C63ED9C8-C02E-48E9-8797-C12AC8D2234C}"/>
</p:tagLst>
</file>

<file path=ppt/tags/tag5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B5AF928-3510-440D-8CEA-314D7CAC80F7}:293"/>
  <p:tag name="ISPRING_SLIDE_INDENT_LEVEL" val="0"/>
  <p:tag name="GENSWF_ADVANCE_TIME" val="15.888"/>
  <p:tag name="ISPRING_SLIDE_ID_2" val="{187F85FA-C18C-4832-87EE-FDB84B03FAFD}"/>
</p:tagLst>
</file>

<file path=ppt/tags/tag5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C9D7EE0A-39E7-46FB-AC6F-8ACD97EA3112}:418"/>
  <p:tag name="GENSWF_ADVANCE_TIME" val="10.224"/>
  <p:tag name="ISPRING_SLIDE_ID_2" val="{128BE3C5-50A2-43AE-BB31-4BF39262BF9F}"/>
</p:tagLst>
</file>

<file path=ppt/tags/tag54.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83C0E953-109B-4ECE-B419-4564337B58F4}:440"/>
  <p:tag name="GENSWF_ADVANCE_TIME" val="150.999"/>
  <p:tag name="ISPRING_SLIDE_ID_2" val="{53114CED-04F2-4EAD-B9AA-265B9DDD38B1}"/>
</p:tagLst>
</file>

<file path=ppt/tags/tag5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1642F92-6C74-4F38-97A7-3441910A7696}:399"/>
  <p:tag name="ISPRING_SLIDE_INDENT_LEVEL" val="0"/>
  <p:tag name="GENSWF_ADVANCE_TIME" val="16.365"/>
  <p:tag name="ISPRING_SLIDE_QUIZ_PROPERTIES" val="&lt;QuizProperties&gt;&lt;passAction&gt;&lt;action&gt;3&lt;/action&gt;&lt;/passAction&gt;&lt;failAction&gt;&lt;action&gt;3&lt;/action&gt;&lt;/failAction&gt;&lt;viewSlidesPolicy&gt;0&lt;/viewSlidesPolicy&gt;&lt;allowInterrupt&gt;1&lt;/allowInterrupt&gt;&lt;restartFailedQuiz&gt;0&lt;/restartFailedQuiz&gt;&lt;/QuizProperties&gt;&#10;"/>
  <p:tag name="ISPRING_QUIZ_SHAPES_ADDED" val="1"/>
  <p:tag name="ISPRING_RESOURCE_QUIZ" val="quiz2.quiz"/>
  <p:tag name="ISPRING_SLIDE_ID_2" val="{45040469-0E75-472D-8F09-A1F228A183CD}"/>
  <p:tag name="ISPRING_QUIZ_RELATIVE_PATH" val="2025 Child Abuse In-Service NM250001\quiz\quiz2.quiz"/>
  <p:tag name="ISPRING_QUIZ_FULL_PATH" val="C:\Users\rhpierce\OneDrive - State of New Mexico\Desktop\Child Abuse\2025 Child Abuse In-Service NM250001\quiz\quiz2.quiz"/>
</p:tagLst>
</file>

<file path=ppt/tags/tag5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DB98D04-17BA-4CCA-846E-8716156BEB65}:272"/>
  <p:tag name="ISPRING_SLIDE_INDENT_LEVEL" val="0"/>
  <p:tag name="GENSWF_ADVANCE_TIME" val="28.416"/>
  <p:tag name="ISPRING_SLIDE_ID_2" val="{783258FA-E649-4DA6-82D6-A5005B74508A}"/>
</p:tagLst>
</file>

<file path=ppt/tags/tag5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4A96C05-5F89-42E6-A6D4-BEF1EA1165A2}:403"/>
  <p:tag name="ISPRING_SLIDE_INDENT_LEVEL" val="0"/>
  <p:tag name="GENSWF_ADVANCE_TIME" val="32.880"/>
  <p:tag name="ISPRING_SLIDE_ID_2" val="{F6A7513C-2250-449C-9D85-15673E0836A0}"/>
</p:tagLst>
</file>

<file path=ppt/tags/tag5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6A20D40-503D-460C-B157-0D47E3871CC7}:400"/>
  <p:tag name="ISPRING_SLIDE_INDENT_LEVEL" val="0"/>
  <p:tag name="GENSWF_ADVANCE_TIME" val="40.008"/>
  <p:tag name="ISPRING_SLIDE_ID_2" val="{60F00CE3-0CD8-4D12-8C66-F7700D934198}"/>
</p:tagLst>
</file>

<file path=ppt/tags/tag5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7992395-8FD1-40B6-89A2-0D75B8C64218}:275"/>
  <p:tag name="ISPRING_SLIDE_INDENT_LEVEL" val="0"/>
  <p:tag name="GENSWF_ADVANCE_TIME" val="41.849"/>
  <p:tag name="ISPRING_SLIDE_ID_2" val="{CB4E0089-E307-4289-A88D-555BD15D36D3}"/>
</p:tagLst>
</file>

<file path=ppt/tags/tag6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AC073AB-1ACD-4D98-A315-B9C1F86EE239}:404"/>
  <p:tag name="ISPRING_SLIDE_INDENT_LEVEL" val="0"/>
  <p:tag name="GENSWF_ADVANCE_TIME" val="66.684"/>
  <p:tag name="ISPRING_SLIDE_ID_2" val="{6B376434-768E-413A-AC0E-9C00FDBB30EE}"/>
</p:tagLst>
</file>

<file path=ppt/tags/tag6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5CF9999-EB4B-4D85-A5D3-FA29835E4FF4}:274"/>
  <p:tag name="ISPRING_SLIDE_INDENT_LEVEL" val="0"/>
  <p:tag name="GENSWF_ADVANCE_TIME" val="61.344"/>
  <p:tag name="ISPRING_SLIDE_ID_2" val="{81177549-BFAA-4FDE-9A51-809501D8F323}"/>
</p:tagLst>
</file>

<file path=ppt/tags/tag6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C7451BD-42AE-4987-89E7-B133E47D56DD}:320"/>
  <p:tag name="ISPRING_SLIDE_INDENT_LEVEL" val="0"/>
  <p:tag name="GENSWF_ADVANCE_TIME" val="29.040"/>
  <p:tag name="ISPRING_SLIDE_ID_2" val="{07ED8589-DC3D-4A8C-A2B4-2801DC4CFC16}"/>
</p:tagLst>
</file>

<file path=ppt/tags/tag6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1106B8D-DA4C-4035-8E5E-C47746516434}:321"/>
  <p:tag name="ISPRING_SLIDE_INDENT_LEVEL" val="0"/>
  <p:tag name="GENSWF_ADVANCE_TIME" val="63.576"/>
  <p:tag name="ISPRING_SLIDE_ID_2" val="{5B18B640-EDF4-4EDC-B9C3-03FC1702D689}"/>
</p:tagLst>
</file>

<file path=ppt/tags/tag6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38EB2C1-9E5E-4E2E-8284-8ADEAF6C204A}:322"/>
  <p:tag name="ISPRING_SLIDE_INDENT_LEVEL" val="0"/>
  <p:tag name="GENSWF_ADVANCE_TIME" val="32.757"/>
  <p:tag name="ISPRING_SLIDE_ID_2" val="{0C53BE84-0F96-44AA-8F0B-F6EF3D02C866}"/>
</p:tagLst>
</file>

<file path=ppt/tags/tag6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E1A166C-4DE4-487E-8FA3-31489ABDCF7A}:398"/>
  <p:tag name="ISPRING_SLIDE_INDENT_LEVEL" val="0"/>
  <p:tag name="GENSWF_ADVANCE_TIME" val="40.487"/>
  <p:tag name="ISPRING_SLIDE_ID_2" val="{A65DF263-F468-4DDF-8039-FCF008F0D293}"/>
</p:tagLst>
</file>

<file path=ppt/tags/tag66.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ADVANCE_TIME" val="18.960"/>
  <p:tag name="GENSWF_SLIDE_UID" val="{6AB5E419-442A-4608-861C-B1695BF3CE39}:444"/>
  <p:tag name="ISPRING_SLIDE_ID_2" val="{FC53647C-F242-4C8A-9906-61497740FE5B}"/>
</p:tagLst>
</file>

<file path=ppt/tags/tag6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06BF9F6-C917-4B3B-8BD6-EE486D369B90}:391"/>
  <p:tag name="ISPRING_SLIDE_INDENT_LEVEL" val="0"/>
  <p:tag name="GENSWF_ADVANCE_TIME" val="29.687"/>
  <p:tag name="ISPRING_SLIDE_ID_2" val="{88D59346-C112-449F-9546-E40FF3D3A708}"/>
</p:tagLst>
</file>

<file path=ppt/tags/tag6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822E800-1671-40A9-AF56-26212FD70A72}:353"/>
  <p:tag name="ISPRING_SLIDE_INDENT_LEVEL" val="0"/>
  <p:tag name="GENSWF_ADVANCE_TIME" val="50.306"/>
  <p:tag name="ISPRING_SLIDE_ID_2" val="{A8FEEEFB-A625-477F-8969-0A5A065D5962}"/>
</p:tagLst>
</file>

<file path=ppt/tags/tag6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E99F45E5-B8F6-4697-8305-83B4315C5834}:425"/>
  <p:tag name="GENSWF_ADVANCE_TIME" val="74.832"/>
  <p:tag name="ISPRING_SLIDE_ID_2" val="{2D1EA626-8187-4F5F-B0F7-AE0247C5D1C6}"/>
</p:tagLst>
</file>

<file path=ppt/tags/tag70.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AD16C42A-34C9-452B-AD7C-FD16A151B5B5}:424"/>
  <p:tag name="GENSWF_ADVANCE_TIME" val="57.120"/>
  <p:tag name="ISPRING_SLIDE_ID_2" val="{CAB3D7EA-8616-46F9-B616-2A65A7CD7B3D}"/>
</p:tagLst>
</file>

<file path=ppt/tags/tag71.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7D72D0E0-2942-4539-84D2-0AA53B01C56A}:426"/>
  <p:tag name="GENSWF_ADVANCE_TIME" val="46.021"/>
  <p:tag name="ISPRING_SLIDE_ID_2" val="{7E32882C-929F-4C5A-8936-AFB5FCB8E53C}"/>
</p:tagLst>
</file>

<file path=ppt/tags/tag7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13107F8-17BB-4C9B-A154-8F20C5C5FC27}:405"/>
  <p:tag name="ISPRING_SLIDE_INDENT_LEVEL" val="0"/>
  <p:tag name="GENSWF_ADVANCE_TIME" val="38.232"/>
  <p:tag name="ISPRING_SLIDE_ID_2" val="{6109C0B3-D3CA-4421-9B8E-01AE6F2981E4}"/>
</p:tagLst>
</file>

<file path=ppt/tags/tag7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F140DD4-2354-49BB-A24A-1AA9FFCC755C}:384"/>
  <p:tag name="ISPRING_SLIDE_INDENT_LEVEL" val="0"/>
  <p:tag name="GENSWF_ADVANCE_TIME" val="17.136"/>
  <p:tag name="ISPRING_SLIDE_ID_2" val="{1C758E27-C73B-485A-A48A-CFEE8410C267}"/>
</p:tagLst>
</file>

<file path=ppt/tags/tag7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3C0BE26-9741-4007-951D-0AB71BAD16AB}:342"/>
  <p:tag name="ISPRING_SLIDE_INDENT_LEVEL" val="0"/>
  <p:tag name="GENSWF_ADVANCE_TIME" val="44.472"/>
  <p:tag name="ISPRING_SLIDE_ID_2" val="{F42C7240-1B85-4510-A30D-835D0BDC129A}"/>
</p:tagLst>
</file>

<file path=ppt/tags/tag7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E434D69-0CF2-4A41-9FE1-720DDC1634D0}:406"/>
  <p:tag name="ISPRING_SLIDE_INDENT_LEVEL" val="0"/>
  <p:tag name="GENSWF_ADVANCE_TIME" val="58.416"/>
  <p:tag name="ISPRING_SLIDE_ID_2" val="{3D90BFD0-63C1-4DA8-A81C-9EB49DFAA349}"/>
</p:tagLst>
</file>

<file path=ppt/tags/tag76.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15257B84-B88A-4599-8802-EA6754E30825}:427"/>
  <p:tag name="GENSWF_ADVANCE_TIME" val="23.760"/>
  <p:tag name="ISPRING_SLIDE_ID_2" val="{143C3918-CB65-4F86-8DB0-D325557A0FD9}"/>
</p:tagLst>
</file>

<file path=ppt/tags/tag77.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ADVANCE_TIME" val="39.768"/>
  <p:tag name="GENSWF_SLIDE_UID" val="{F9A9A5AA-02ED-4688-B6B1-B1D6F1987015}:430"/>
  <p:tag name="ISPRING_SLIDE_ID_2" val="{0F355AD4-DF41-48DB-84DE-7F0CF3F2530B}"/>
</p:tagLst>
</file>

<file path=ppt/tags/tag78.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20FC7C3D-72F3-46BB-9B2E-880219FBFCC6}:432"/>
  <p:tag name="GENSWF_ADVANCE_TIME" val="11.544"/>
  <p:tag name="ISPRING_SLIDE_ID_2" val="{669371A3-ECF6-4F16-84FB-7CDEFD13951F}"/>
</p:tagLst>
</file>

<file path=ppt/tags/tag7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C530F4BB-5874-403A-91C0-83075462B6DE}:429"/>
  <p:tag name="GENSWF_ADVANCE_TIME" val="39.912"/>
  <p:tag name="ISPRING_SLIDE_ID_2" val="{CFE3A389-7070-4425-8772-9937085ADE1E}"/>
</p:tagLst>
</file>

<file path=ppt/tags/tag80.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GENSWF_SLIDE_UID" val="{40F25942-7CC0-49F9-AF97-DD09ABBB7B7C}:380"/>
  <p:tag name="ISPRING_SLIDE_INDENT_LEVEL" val="0"/>
  <p:tag name="GENSWF_ADVANCE_TIME" val="4.608"/>
  <p:tag name="ISPRING_SLIDE_ID_2" val="{31A642FC-AD62-42FE-8E14-AB0D9433F41F}"/>
</p:tagLst>
</file>

<file path=ppt/tags/tag81.xml><?xml version="1.0" encoding="utf-8"?>
<p:tagLst xmlns:a="http://schemas.openxmlformats.org/drawingml/2006/main" xmlns:r="http://schemas.openxmlformats.org/officeDocument/2006/relationships" xmlns:p="http://schemas.openxmlformats.org/presentationml/2006/main">
  <p:tag name="ISPRING_SLIDE_HAS_SCREEN_REC" val="1"/>
  <p:tag name="ISPRING_CUSTOM_TIMING_USED" val="1"/>
  <p:tag name="ISPRING_SLIDE_INDENT_LEVEL" val="0"/>
  <p:tag name="GENSWF_SLIDE_UID" val="{0F9CC131-3F52-4F28-9F35-9D1315A1295F}:441"/>
  <p:tag name="GENSWF_ADVANCE_TIME" val="390.560"/>
  <p:tag name="ISPRING_SLIDE_ID_2" val="{C1891DD1-1EE1-4C2A-8165-9E285116449A}"/>
</p:tagLst>
</file>

<file path=ppt/tags/tag8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8BF784F-B491-47E4-A44F-454CF18EDC0F}:409"/>
  <p:tag name="ISPRING_SLIDE_INDENT_LEVEL" val="0"/>
  <p:tag name="GENSWF_ADVANCE_TIME" val="3.480"/>
  <p:tag name="ISPRING_SLIDE_ID_2" val="{81047E48-2C6F-472D-A151-A4B62D38200B}"/>
</p:tagLst>
</file>

<file path=ppt/tags/tag8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ABD6680D-7CA0-4367-855F-E058A1A1DF43}:442"/>
  <p:tag name="GENSWF_ADVANCE_TIME" val="202.524"/>
  <p:tag name="ISPRING_SLIDE_ID_2" val="{0ED425EE-AA16-4117-BEF3-AB7D52CD3CB6}"/>
</p:tagLst>
</file>

<file path=ppt/tags/tag8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4B21D77-00F8-4091-89FF-9EA1D92E28C4}:318"/>
  <p:tag name="ISPRING_SLIDE_INDENT_LEVEL" val="0"/>
  <p:tag name="GENSWF_ADVANCE_TIME" val="33.936"/>
  <p:tag name="ISPRING_SLIDE_ID_2" val="{01947D69-92EB-451E-A8D8-D4B33CE1A224}"/>
</p:tagLst>
</file>

<file path=ppt/tags/tag8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99897E46-9384-469E-9164-01483C3AD141}:316"/>
  <p:tag name="ISPRING_SLIDE_INDENT_LEVEL" val="0"/>
  <p:tag name="GENSWF_ADVANCE_TIME" val="31.632"/>
  <p:tag name="ISPRING_SLIDE_ID_2" val="{4474B60E-9C76-4A25-8758-FA93E7CF3453}"/>
</p:tagLst>
</file>

<file path=ppt/tags/tag8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73474D3-9ECE-4750-BE39-4A85D78246D4}:416"/>
  <p:tag name="ISPRING_SLIDE_INDENT_LEVEL" val="0"/>
  <p:tag name="GENSWF_ADVANCE_TIME" val="11.506"/>
  <p:tag name="ISPRING_SLIDE_ID_2" val="{93500C1F-96F0-4B56-96B2-3A89C6A0438F}"/>
</p:tagLst>
</file>

<file path=ppt/tags/tag8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97E426E-38AC-4674-BEC3-497B8AA04BD6}:392"/>
  <p:tag name="ISPRING_SLIDE_INDENT_LEVEL" val="0"/>
  <p:tag name="GENSWF_ADVANCE_TIME" val="44.232"/>
  <p:tag name="ISPRING_SLIDE_ID_2" val="{0D45CF98-8174-429B-9F8A-9F3A0FE858F0}"/>
</p:tagLst>
</file>

<file path=ppt/tags/tag88.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17251B76-574F-4EA3-AF13-24F7F45F54C5}:422"/>
  <p:tag name="GENSWF_ADVANCE_TIME" val="0.760"/>
  <p:tag name="ISPRING_SLIDE_ID_2" val="{FDAE1813-31DD-4FEB-9FD8-750D55A4385C}"/>
</p:tagLst>
</file>

<file path=ppt/tags/tag89.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SLIDE_UID" val="{2640FBE5-5563-4DC3-855E-ABA194A502C0}:431"/>
  <p:tag name="GENSWF_ADVANCE_TIME" val="1.124"/>
  <p:tag name="ISPRING_SLIDE_ID_2" val="{2216C742-74F4-4719-B8F2-2D329D66AF6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Office 2013 - 2022 Theme</Template>
  <TotalTime>66664</TotalTime>
  <Words>16879</Words>
  <Application>Microsoft Office PowerPoint</Application>
  <PresentationFormat>On-screen Show (4:3)</PresentationFormat>
  <Paragraphs>1730</Paragraphs>
  <Slides>88</Slides>
  <Notes>88</Notes>
  <HiddenSlides>0</HiddenSlides>
  <MMClips>10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88</vt:i4>
      </vt:variant>
    </vt:vector>
  </HeadingPairs>
  <TitlesOfParts>
    <vt:vector size="95" baseType="lpstr">
      <vt:lpstr>Arial</vt:lpstr>
      <vt:lpstr>Calibri</vt:lpstr>
      <vt:lpstr>Calibri Light</vt:lpstr>
      <vt:lpstr>Segoe UI</vt:lpstr>
      <vt:lpstr>Times New Roman</vt:lpstr>
      <vt:lpstr>Office Theme</vt:lpstr>
      <vt:lpstr>Acrobat Document</vt:lpstr>
      <vt:lpstr>2026  In-Service  Child Abuse Training</vt:lpstr>
      <vt:lpstr>Instructional Goal</vt:lpstr>
      <vt:lpstr>Instructional Objectives</vt:lpstr>
      <vt:lpstr>State Statutes in this training</vt:lpstr>
      <vt:lpstr>Related  New Mexico Statutes</vt:lpstr>
      <vt:lpstr>Challenges for New Mexico, Rankings and Data</vt:lpstr>
      <vt:lpstr>Abuse is Defined as </vt:lpstr>
      <vt:lpstr>PowerPoint Presentation</vt:lpstr>
      <vt:lpstr>PowerPoint Presentation</vt:lpstr>
      <vt:lpstr>PowerPoint Presentation</vt:lpstr>
      <vt:lpstr>What is the Difference Between Discipline and Abuse?</vt:lpstr>
      <vt:lpstr>PowerPoint Presentation</vt:lpstr>
      <vt:lpstr>Physical Abuse Examples </vt:lpstr>
      <vt:lpstr>Indicators of Physical Abuse: Bruising</vt:lpstr>
      <vt:lpstr>Bruising</vt:lpstr>
      <vt:lpstr>Bruising</vt:lpstr>
      <vt:lpstr>Suspicious Bruising – Look for:</vt:lpstr>
      <vt:lpstr>It Looks  Like a Bruise,  but is it?   Normal childhood bruises will occur over bony prominences. Facial scratches, knee and shin bruises, and forehead bruises are normal in children during the elementary years and  will appear as small  flat circular  bruises.</vt:lpstr>
      <vt:lpstr>It Looks  Like a Bruise,  but is it?   Normal childhood bruises will occur over bony prominences. Facial scratches, knee and shin bruises, and forehead bruises are normal in children during the elementary years and  will appear as small  flat circular  bruises.</vt:lpstr>
      <vt:lpstr>Look for External Injuries:</vt:lpstr>
      <vt:lpstr>External Injuries: Burns</vt:lpstr>
      <vt:lpstr>Internal Injuries and Pummeling (to strike repeatedly with fists)</vt:lpstr>
      <vt:lpstr>Behavioral Indicators of Physical Abuse</vt:lpstr>
      <vt:lpstr>Head Injuries:  The most common cause of child abuse-related deaths and a major cause of disabilities </vt:lpstr>
      <vt:lpstr>Head Injuries The most common cause of child abuse-related deaths and a major cause of disabilities</vt:lpstr>
      <vt:lpstr>Head Injuries The most common cause of child abuse-related deaths and a major cause of disabilities</vt:lpstr>
      <vt:lpstr>Infant Death Investigation Understanding Abusive Head Trauma in relation to the investigation</vt:lpstr>
      <vt:lpstr>Infant Death Investigation Understanding Abusive Head Trauma in relation to the investigation</vt:lpstr>
      <vt:lpstr>Emotional Abuse  (Psychological, Verbal Abuse, Mental Injury) </vt:lpstr>
      <vt:lpstr>Emotional Abuse Examples and Limiting Factors </vt:lpstr>
      <vt:lpstr>Emotional Abuse </vt:lpstr>
      <vt:lpstr>Emotional Abuse </vt:lpstr>
      <vt:lpstr>Sexual Abuse </vt:lpstr>
      <vt:lpstr>Sexual Abuse and the Exploitation of Children</vt:lpstr>
      <vt:lpstr>Sexual Abuse </vt:lpstr>
      <vt:lpstr>Sexual Abuse and the Exploitation of Children</vt:lpstr>
      <vt:lpstr>Sexual Abuse and the Exploitation of Children</vt:lpstr>
      <vt:lpstr>Incest</vt:lpstr>
      <vt:lpstr>Enticement of a Child </vt:lpstr>
      <vt:lpstr>Sexual Abuse Disclosure</vt:lpstr>
      <vt:lpstr>PowerPoint Presentation</vt:lpstr>
      <vt:lpstr>Sexual Abuse, Behavioral and Physical Indicators </vt:lpstr>
      <vt:lpstr>Sexual Abuse</vt:lpstr>
      <vt:lpstr>Behavioral Indicators in Older Children and Adolescents </vt:lpstr>
      <vt:lpstr>Pedophiles</vt:lpstr>
      <vt:lpstr>Child Neglect </vt:lpstr>
      <vt:lpstr>Indicators of Neglect can Include</vt:lpstr>
      <vt:lpstr>Indicators of Neglect can Include Cont.</vt:lpstr>
      <vt:lpstr>Neglect</vt:lpstr>
      <vt:lpstr>Neglect</vt:lpstr>
      <vt:lpstr>Considerations</vt:lpstr>
      <vt:lpstr>PowerPoint Presentation</vt:lpstr>
      <vt:lpstr>PowerPoint Presentation</vt:lpstr>
      <vt:lpstr>PowerPoint Presentation</vt:lpstr>
      <vt:lpstr>The Abuser </vt:lpstr>
      <vt:lpstr>Characteristics of Abusers </vt:lpstr>
      <vt:lpstr>Characteristics of the Abused Child</vt:lpstr>
      <vt:lpstr>Why Does Abuse Happen? </vt:lpstr>
      <vt:lpstr>Effects of Child Abuse </vt:lpstr>
      <vt:lpstr>Sudden Unexplained Infant Death (SUID) – can be Mistaken for Abuse</vt:lpstr>
      <vt:lpstr>Sudden   Unexplained Infant Death Syndrome (SUID) </vt:lpstr>
      <vt:lpstr>PowerPoint Presentation</vt:lpstr>
      <vt:lpstr>What is the Role of the Police Officer? </vt:lpstr>
      <vt:lpstr>Reporting Child Abuse </vt:lpstr>
      <vt:lpstr>Mandated Reporters Include:</vt:lpstr>
      <vt:lpstr>Keep in Mind</vt:lpstr>
      <vt:lpstr>Investigations</vt:lpstr>
      <vt:lpstr>Law Enforcement Assistance During the Investigation </vt:lpstr>
      <vt:lpstr>Law Enforcement Assistance During the Investigation cont. </vt:lpstr>
      <vt:lpstr>Law Enforcement Assistance During the Investigation cont. </vt:lpstr>
      <vt:lpstr>Collecting Evidence</vt:lpstr>
      <vt:lpstr>Protective Custody </vt:lpstr>
      <vt:lpstr>Taking a Child Into Protective Custody -  The  Officer has Reasonable Grounds to Believe: </vt:lpstr>
      <vt:lpstr>Protective Custody Assessment  </vt:lpstr>
      <vt:lpstr>Protective Custody Procedures</vt:lpstr>
      <vt:lpstr>Protective Custody Procedures</vt:lpstr>
      <vt:lpstr>Statement of “Reasonable Grounds for Emergency Custody” form</vt:lpstr>
      <vt:lpstr>You and CYFD</vt:lpstr>
      <vt:lpstr>Your Role</vt:lpstr>
      <vt:lpstr>Your Role</vt:lpstr>
      <vt:lpstr>What happens once CYFD gets involved?</vt:lpstr>
      <vt:lpstr>What happens once CYFD gets involved?</vt:lpstr>
      <vt:lpstr>Victim Interview</vt:lpstr>
      <vt:lpstr>Police Liability for Failing to Ensure the Protection of the Child</vt:lpstr>
      <vt:lpstr>Related New Mexico Statutes </vt:lpstr>
      <vt:lpstr>Conclusion Upon successful completion of this training, Officers will be able to demonstrate an understanding and knowledge of the crimes and social issues of child abuse, including the dynamics of why people abuse children and the results of that abuse.  </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Child Abuse In-Service NM250001</dc:title>
  <dc:creator>Rhonda Pierce</dc:creator>
  <cp:lastModifiedBy>Pierce, Rhonda, DPS</cp:lastModifiedBy>
  <cp:revision>768</cp:revision>
  <cp:lastPrinted>2016-03-30T18:28:56Z</cp:lastPrinted>
  <dcterms:created xsi:type="dcterms:W3CDTF">2011-07-13T21:06:09Z</dcterms:created>
  <dcterms:modified xsi:type="dcterms:W3CDTF">2026-06-25T15:20:25Z</dcterms:modified>
</cp:coreProperties>
</file>