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xml" ContentType="application/vnd.openxmlformats-officedocument.presentationml.tags+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1.xml" ContentType="application/vnd.openxmlformats-officedocument.presentationml.tags+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2.xml" ContentType="application/vnd.openxmlformats-officedocument.presentationml.tags+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38.xml" ContentType="application/vnd.openxmlformats-officedocument.presentationml.tags+xml"/>
  <Override PartName="/ppt/notesSlides/notesSlide39.xml" ContentType="application/vnd.openxmlformats-officedocument.presentationml.notesSlide+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notesSlides/notesSlide41.xml" ContentType="application/vnd.openxmlformats-officedocument.presentationml.notesSlide+xml"/>
  <Override PartName="/ppt/tags/tag41.xml" ContentType="application/vnd.openxmlformats-officedocument.presentationml.tags+xml"/>
  <Override PartName="/ppt/notesSlides/notesSlide42.xml" ContentType="application/vnd.openxmlformats-officedocument.presentationml.notesSlide+xml"/>
  <Override PartName="/ppt/tags/tag42.xml" ContentType="application/vnd.openxmlformats-officedocument.presentationml.tags+xml"/>
  <Override PartName="/ppt/notesSlides/notesSlide43.xml" ContentType="application/vnd.openxmlformats-officedocument.presentationml.notesSlide+xml"/>
  <Override PartName="/ppt/tags/tag43.xml" ContentType="application/vnd.openxmlformats-officedocument.presentationml.tags+xml"/>
  <Override PartName="/ppt/notesSlides/notesSlide4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tags/tag46.xml" ContentType="application/vnd.openxmlformats-officedocument.presentationml.tags+xml"/>
  <Override PartName="/ppt/notesSlides/notesSlide47.xml" ContentType="application/vnd.openxmlformats-officedocument.presentationml.notesSlide+xml"/>
  <Override PartName="/ppt/tags/tag47.xml" ContentType="application/vnd.openxmlformats-officedocument.presentationml.tags+xml"/>
  <Override PartName="/ppt/notesSlides/notesSlide48.xml" ContentType="application/vnd.openxmlformats-officedocument.presentationml.notesSlide+xml"/>
  <Override PartName="/ppt/tags/tag48.xml" ContentType="application/vnd.openxmlformats-officedocument.presentationml.tags+xml"/>
  <Override PartName="/ppt/notesSlides/notesSlide49.xml" ContentType="application/vnd.openxmlformats-officedocument.presentationml.notesSlide+xml"/>
  <Override PartName="/ppt/tags/tag49.xml" ContentType="application/vnd.openxmlformats-officedocument.presentationml.tags+xml"/>
  <Override PartName="/ppt/notesSlides/notesSlide50.xml" ContentType="application/vnd.openxmlformats-officedocument.presentationml.notesSlide+xml"/>
  <Override PartName="/ppt/tags/tag50.xml" ContentType="application/vnd.openxmlformats-officedocument.presentationml.tags+xml"/>
  <Override PartName="/ppt/notesSlides/notesSlide51.xml" ContentType="application/vnd.openxmlformats-officedocument.presentationml.notesSlide+xml"/>
  <Override PartName="/ppt/tags/tag51.xml" ContentType="application/vnd.openxmlformats-officedocument.presentationml.tags+xml"/>
  <Override PartName="/ppt/notesSlides/notesSlide5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52.xml" ContentType="application/vnd.openxmlformats-officedocument.presentationml.tags+xml"/>
  <Override PartName="/ppt/notesSlides/notesSlide53.xml" ContentType="application/vnd.openxmlformats-officedocument.presentationml.notesSlide+xml"/>
  <Override PartName="/ppt/tags/tag53.xml" ContentType="application/vnd.openxmlformats-officedocument.presentationml.tags+xml"/>
  <Override PartName="/ppt/notesSlides/notesSlide54.xml" ContentType="application/vnd.openxmlformats-officedocument.presentationml.notesSlide+xml"/>
  <Override PartName="/ppt/tags/tag54.xml" ContentType="application/vnd.openxmlformats-officedocument.presentationml.tags+xml"/>
  <Override PartName="/ppt/notesSlides/notesSlide55.xml" ContentType="application/vnd.openxmlformats-officedocument.presentationml.notesSlide+xml"/>
  <Override PartName="/ppt/tags/tag55.xml" ContentType="application/vnd.openxmlformats-officedocument.presentationml.tags+xml"/>
  <Override PartName="/ppt/notesSlides/notesSlide56.xml" ContentType="application/vnd.openxmlformats-officedocument.presentationml.notesSlide+xml"/>
  <Override PartName="/ppt/tags/tag56.xml" ContentType="application/vnd.openxmlformats-officedocument.presentationml.tags+xml"/>
  <Override PartName="/ppt/notesSlides/notesSlide57.xml" ContentType="application/vnd.openxmlformats-officedocument.presentationml.notesSlide+xml"/>
  <Override PartName="/ppt/tags/tag57.xml" ContentType="application/vnd.openxmlformats-officedocument.presentationml.tags+xml"/>
  <Override PartName="/ppt/notesSlides/notesSlide58.xml" ContentType="application/vnd.openxmlformats-officedocument.presentationml.notesSlide+xml"/>
  <Override PartName="/ppt/tags/tag58.xml" ContentType="application/vnd.openxmlformats-officedocument.presentationml.tags+xml"/>
  <Override PartName="/ppt/notesSlides/notesSlide5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59.xml" ContentType="application/vnd.openxmlformats-officedocument.presentationml.tags+xml"/>
  <Override PartName="/ppt/notesSlides/notesSlide6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60.xml" ContentType="application/vnd.openxmlformats-officedocument.presentationml.tags+xml"/>
  <Override PartName="/ppt/notesSlides/notesSlide61.xml" ContentType="application/vnd.openxmlformats-officedocument.presentationml.notesSlide+xml"/>
  <Override PartName="/ppt/tags/tag61.xml" ContentType="application/vnd.openxmlformats-officedocument.presentationml.tags+xml"/>
  <Override PartName="/ppt/notesSlides/notesSlide62.xml" ContentType="application/vnd.openxmlformats-officedocument.presentationml.notesSlide+xml"/>
  <Override PartName="/ppt/tags/tag62.xml" ContentType="application/vnd.openxmlformats-officedocument.presentationml.tags+xml"/>
  <Override PartName="/ppt/notesSlides/notesSlide63.xml" ContentType="application/vnd.openxmlformats-officedocument.presentationml.notesSlide+xml"/>
  <Override PartName="/ppt/tags/tag63.xml" ContentType="application/vnd.openxmlformats-officedocument.presentationml.tags+xml"/>
  <Override PartName="/ppt/notesSlides/notesSlide64.xml" ContentType="application/vnd.openxmlformats-officedocument.presentationml.notesSlide+xml"/>
  <Override PartName="/ppt/tags/tag64.xml" ContentType="application/vnd.openxmlformats-officedocument.presentationml.tags+xml"/>
  <Override PartName="/ppt/notesSlides/notesSlide6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65.xml" ContentType="application/vnd.openxmlformats-officedocument.presentationml.tags+xml"/>
  <Override PartName="/ppt/notesSlides/notesSlide6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66.xml" ContentType="application/vnd.openxmlformats-officedocument.presentationml.tags+xml"/>
  <Override PartName="/ppt/notesSlides/notesSlide67.xml" ContentType="application/vnd.openxmlformats-officedocument.presentationml.notesSlide+xml"/>
  <Override PartName="/ppt/tags/tag67.xml" ContentType="application/vnd.openxmlformats-officedocument.presentationml.tags+xml"/>
  <Override PartName="/ppt/notesSlides/notesSlide68.xml" ContentType="application/vnd.openxmlformats-officedocument.presentationml.notesSlide+xml"/>
  <Override PartName="/ppt/tags/tag68.xml" ContentType="application/vnd.openxmlformats-officedocument.presentationml.tags+xml"/>
  <Override PartName="/ppt/notesSlides/notesSlide69.xml" ContentType="application/vnd.openxmlformats-officedocument.presentationml.notesSlide+xml"/>
  <Override PartName="/ppt/tags/tag69.xml" ContentType="application/vnd.openxmlformats-officedocument.presentationml.tags+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2"/>
  </p:notesMasterIdLst>
  <p:sldIdLst>
    <p:sldId id="256" r:id="rId2"/>
    <p:sldId id="259" r:id="rId3"/>
    <p:sldId id="258" r:id="rId4"/>
    <p:sldId id="401" r:id="rId5"/>
    <p:sldId id="402" r:id="rId6"/>
    <p:sldId id="263" r:id="rId7"/>
    <p:sldId id="315" r:id="rId8"/>
    <p:sldId id="349" r:id="rId9"/>
    <p:sldId id="350" r:id="rId10"/>
    <p:sldId id="351" r:id="rId11"/>
    <p:sldId id="352" r:id="rId12"/>
    <p:sldId id="266" r:id="rId13"/>
    <p:sldId id="270" r:id="rId14"/>
    <p:sldId id="279" r:id="rId15"/>
    <p:sldId id="386" r:id="rId16"/>
    <p:sldId id="261" r:id="rId17"/>
    <p:sldId id="295" r:id="rId18"/>
    <p:sldId id="278" r:id="rId19"/>
    <p:sldId id="303" r:id="rId20"/>
    <p:sldId id="304" r:id="rId21"/>
    <p:sldId id="309" r:id="rId22"/>
    <p:sldId id="394" r:id="rId23"/>
    <p:sldId id="308" r:id="rId24"/>
    <p:sldId id="305" r:id="rId25"/>
    <p:sldId id="306" r:id="rId26"/>
    <p:sldId id="311" r:id="rId27"/>
    <p:sldId id="329" r:id="rId28"/>
    <p:sldId id="269" r:id="rId29"/>
    <p:sldId id="403" r:id="rId30"/>
    <p:sldId id="330" r:id="rId31"/>
    <p:sldId id="322" r:id="rId32"/>
    <p:sldId id="378" r:id="rId33"/>
    <p:sldId id="334" r:id="rId34"/>
    <p:sldId id="353" r:id="rId35"/>
    <p:sldId id="336" r:id="rId36"/>
    <p:sldId id="335" r:id="rId37"/>
    <p:sldId id="346" r:id="rId38"/>
    <p:sldId id="354" r:id="rId39"/>
    <p:sldId id="385" r:id="rId40"/>
    <p:sldId id="356" r:id="rId41"/>
    <p:sldId id="358" r:id="rId42"/>
    <p:sldId id="355" r:id="rId43"/>
    <p:sldId id="382" r:id="rId44"/>
    <p:sldId id="359" r:id="rId45"/>
    <p:sldId id="324" r:id="rId46"/>
    <p:sldId id="294" r:id="rId47"/>
    <p:sldId id="361" r:id="rId48"/>
    <p:sldId id="360" r:id="rId49"/>
    <p:sldId id="383" r:id="rId50"/>
    <p:sldId id="366" r:id="rId51"/>
    <p:sldId id="348" r:id="rId52"/>
    <p:sldId id="367" r:id="rId53"/>
    <p:sldId id="320" r:id="rId54"/>
    <p:sldId id="341" r:id="rId55"/>
    <p:sldId id="344" r:id="rId56"/>
    <p:sldId id="379" r:id="rId57"/>
    <p:sldId id="373" r:id="rId58"/>
    <p:sldId id="298" r:id="rId59"/>
    <p:sldId id="371" r:id="rId60"/>
    <p:sldId id="372" r:id="rId61"/>
    <p:sldId id="316" r:id="rId62"/>
    <p:sldId id="384" r:id="rId63"/>
    <p:sldId id="375" r:id="rId64"/>
    <p:sldId id="338" r:id="rId65"/>
    <p:sldId id="377" r:id="rId66"/>
    <p:sldId id="397" r:id="rId67"/>
    <p:sldId id="368" r:id="rId68"/>
    <p:sldId id="398" r:id="rId69"/>
    <p:sldId id="262" r:id="rId70"/>
    <p:sldId id="328" r:id="rId71"/>
  </p:sldIdLst>
  <p:sldSz cx="12192000" cy="6858000"/>
  <p:notesSz cx="6858000" cy="9144000"/>
  <p:custDataLst>
    <p:tags r:id="rId7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04" userDrawn="1">
          <p15:clr>
            <a:srgbClr val="A4A3A4"/>
          </p15:clr>
        </p15:guide>
        <p15:guide id="2" pos="3840" userDrawn="1">
          <p15:clr>
            <a:srgbClr val="A4A3A4"/>
          </p15:clr>
        </p15:guide>
        <p15:guide id="3" orient="horz" pos="2904" userDrawn="1">
          <p15:clr>
            <a:srgbClr val="A4A3A4"/>
          </p15:clr>
        </p15:guide>
        <p15:guide id="4" pos="4152" userDrawn="1">
          <p15:clr>
            <a:srgbClr val="A4A3A4"/>
          </p15:clr>
        </p15:guide>
        <p15:guide id="5" pos="2784" userDrawn="1">
          <p15:clr>
            <a:srgbClr val="A4A3A4"/>
          </p15:clr>
        </p15:guide>
        <p15:guide id="6" pos="5016" userDrawn="1">
          <p15:clr>
            <a:srgbClr val="A4A3A4"/>
          </p15:clr>
        </p15:guide>
        <p15:guide id="7" orient="horz" pos="792" userDrawn="1">
          <p15:clr>
            <a:srgbClr val="A4A3A4"/>
          </p15:clr>
        </p15:guide>
        <p15:guide id="8" orient="horz" pos="22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B"/>
    <a:srgbClr val="FFFF99"/>
    <a:srgbClr val="FDF703"/>
    <a:srgbClr val="D75B53"/>
    <a:srgbClr val="9F9B9A"/>
    <a:srgbClr val="FFC000"/>
    <a:srgbClr val="FFFF00"/>
    <a:srgbClr val="041631"/>
    <a:srgbClr val="020714"/>
    <a:srgbClr val="02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2" autoAdjust="0"/>
    <p:restoredTop sz="70625" autoAdjust="0"/>
  </p:normalViewPr>
  <p:slideViewPr>
    <p:cSldViewPr snapToGrid="0" showGuides="1">
      <p:cViewPr varScale="1">
        <p:scale>
          <a:sx n="60" d="100"/>
          <a:sy n="60" d="100"/>
        </p:scale>
        <p:origin x="3117" y="51"/>
      </p:cViewPr>
      <p:guideLst>
        <p:guide orient="horz" pos="1104"/>
        <p:guide pos="3840"/>
        <p:guide orient="horz" pos="2904"/>
        <p:guide pos="4152"/>
        <p:guide pos="2784"/>
        <p:guide pos="5016"/>
        <p:guide orient="horz" pos="792"/>
        <p:guide orient="horz" pos="2260"/>
      </p:guideLst>
    </p:cSldViewPr>
  </p:slideViewPr>
  <p:outlineViewPr>
    <p:cViewPr>
      <p:scale>
        <a:sx n="33" d="100"/>
        <a:sy n="33" d="100"/>
      </p:scale>
      <p:origin x="0" y="-20157"/>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ata1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mailto:Wilson.Silver@dps.nm.gov" TargetMode="External"/><Relationship Id="rId7" Type="http://schemas.openxmlformats.org/officeDocument/2006/relationships/image" Target="../media/image64.png"/><Relationship Id="rId2" Type="http://schemas.openxmlformats.org/officeDocument/2006/relationships/hyperlink" Target="mailto:PhilipR.Vargas@dps.nm.gov" TargetMode="External"/><Relationship Id="rId1" Type="http://schemas.openxmlformats.org/officeDocument/2006/relationships/hyperlink" Target="mailto:nmsp.pio@dps.nm.gov" TargetMode="External"/><Relationship Id="rId6" Type="http://schemas.openxmlformats.org/officeDocument/2006/relationships/image" Target="../media/image63.png"/><Relationship Id="rId5" Type="http://schemas.openxmlformats.org/officeDocument/2006/relationships/hyperlink" Target="mailto:Amanda.Richards@dps.nm.gov" TargetMode="External"/><Relationship Id="rId4" Type="http://schemas.openxmlformats.org/officeDocument/2006/relationships/hyperlink" Target="mailto:Ricardo.Breceda@dps.nm.gov"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14.xml.rels><?xml version="1.0" encoding="UTF-8" standalone="yes"?>
<Relationships xmlns="http://schemas.openxmlformats.org/package/2006/relationships"><Relationship Id="rId8" Type="http://schemas.openxmlformats.org/officeDocument/2006/relationships/hyperlink" Target="mailto:Amanda.Richards@dps.nm.gov" TargetMode="External"/><Relationship Id="rId3" Type="http://schemas.openxmlformats.org/officeDocument/2006/relationships/image" Target="../media/image64.png"/><Relationship Id="rId7" Type="http://schemas.openxmlformats.org/officeDocument/2006/relationships/hyperlink" Target="mailto:Ricardo.Breceda@dps.nm.gov" TargetMode="External"/><Relationship Id="rId2" Type="http://schemas.openxmlformats.org/officeDocument/2006/relationships/image" Target="../media/image63.png"/><Relationship Id="rId1" Type="http://schemas.openxmlformats.org/officeDocument/2006/relationships/hyperlink" Target="mailto:nmsp.pio@dps.nm.gov" TargetMode="External"/><Relationship Id="rId6" Type="http://schemas.openxmlformats.org/officeDocument/2006/relationships/hyperlink" Target="mailto:Wilson.Silver@dps.nm.gov" TargetMode="External"/><Relationship Id="rId5" Type="http://schemas.openxmlformats.org/officeDocument/2006/relationships/image" Target="../media/image65.png"/><Relationship Id="rId4" Type="http://schemas.openxmlformats.org/officeDocument/2006/relationships/hyperlink" Target="mailto:PhilipR.Vargas@dps.nm.gov" TargetMode="External"/></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1D02A-0859-4948-A819-5E00B5AD5447}" type="doc">
      <dgm:prSet loTypeId="urn:microsoft.com/office/officeart/2008/layout/PictureAccentList" loCatId="picture" qsTypeId="urn:microsoft.com/office/officeart/2005/8/quickstyle/simple3#1" qsCatId="simple" csTypeId="urn:microsoft.com/office/officeart/2005/8/colors/accent1_1#1" csCatId="accent1" phldr="1"/>
      <dgm:spPr/>
      <dgm:t>
        <a:bodyPr/>
        <a:lstStyle/>
        <a:p>
          <a:endParaRPr lang="en-US"/>
        </a:p>
      </dgm:t>
    </dgm:pt>
    <dgm:pt modelId="{40B11729-D063-4147-8343-C56113A717F9}">
      <dgm:prSet phldrT="[Text]"/>
      <dgm:spPr/>
      <dgm:t>
        <a:bodyPr lIns="55245"/>
        <a:lstStyle/>
        <a:p>
          <a:pPr>
            <a:buNone/>
          </a:pPr>
          <a:r>
            <a:rPr lang="en-US" dirty="0"/>
            <a:t>"</a:t>
          </a:r>
          <a:r>
            <a:rPr lang="en-US" b="1" dirty="0"/>
            <a:t>Missing Person</a:t>
          </a:r>
          <a:r>
            <a:rPr lang="en-US" dirty="0"/>
            <a:t>" means a person whose whereabouts are unknown to the person's custodian or immediate family member and the circumstances of whose absence indicate that:</a:t>
          </a:r>
        </a:p>
      </dgm:t>
    </dgm:pt>
    <dgm:pt modelId="{9128685F-C156-48F0-B7D2-16D7CA80C02F}" type="parTrans" cxnId="{53E0E795-8058-4185-B5E4-8792574117A4}">
      <dgm:prSet/>
      <dgm:spPr/>
      <dgm:t>
        <a:bodyPr/>
        <a:lstStyle/>
        <a:p>
          <a:endParaRPr lang="en-US"/>
        </a:p>
      </dgm:t>
    </dgm:pt>
    <dgm:pt modelId="{10A7A116-5483-430F-80B5-F5CA35FDED57}" type="sibTrans" cxnId="{53E0E795-8058-4185-B5E4-8792574117A4}">
      <dgm:prSet/>
      <dgm:spPr/>
      <dgm:t>
        <a:bodyPr/>
        <a:lstStyle/>
        <a:p>
          <a:endParaRPr lang="en-US"/>
        </a:p>
      </dgm:t>
    </dgm:pt>
    <dgm:pt modelId="{2BF6042E-EB6C-4E68-9583-040084AA8179}">
      <dgm:prSet phldrT="[Text]"/>
      <dgm:spPr/>
      <dgm:t>
        <a:bodyPr/>
        <a:lstStyle/>
        <a:p>
          <a:r>
            <a:rPr lang="en-US" dirty="0"/>
            <a:t>(1)       the person did not leave the care and control of the custodian or immediate family member voluntarily and the taking of the person was not authorized by law</a:t>
          </a:r>
        </a:p>
      </dgm:t>
    </dgm:pt>
    <dgm:pt modelId="{F7641D60-8D8F-4FB5-9DCF-1F56CA23C908}" type="parTrans" cxnId="{881A99A1-3042-4816-A521-63247B980C5C}">
      <dgm:prSet/>
      <dgm:spPr/>
      <dgm:t>
        <a:bodyPr/>
        <a:lstStyle/>
        <a:p>
          <a:endParaRPr lang="en-US"/>
        </a:p>
      </dgm:t>
    </dgm:pt>
    <dgm:pt modelId="{5B5BFA83-FBEA-4FD8-A526-8FE62F804163}" type="sibTrans" cxnId="{881A99A1-3042-4816-A521-63247B980C5C}">
      <dgm:prSet/>
      <dgm:spPr/>
      <dgm:t>
        <a:bodyPr/>
        <a:lstStyle/>
        <a:p>
          <a:endParaRPr lang="en-US"/>
        </a:p>
      </dgm:t>
    </dgm:pt>
    <dgm:pt modelId="{934B2D8C-8470-42CC-B5A8-F6185B5452CF}">
      <dgm:prSet phldrT="[Text]"/>
      <dgm:spPr/>
      <dgm:t>
        <a:bodyPr/>
        <a:lstStyle/>
        <a:p>
          <a:r>
            <a:rPr lang="en-US" dirty="0"/>
            <a:t>(2)       the person voluntarily left the care and control of the custodian without the custodian's consent and without intent to return</a:t>
          </a:r>
        </a:p>
      </dgm:t>
    </dgm:pt>
    <dgm:pt modelId="{890FBE30-6A10-4C14-A86A-547FCBBB410A}" type="parTrans" cxnId="{22512265-56E0-4565-8E12-9DBFD6E2C1A3}">
      <dgm:prSet/>
      <dgm:spPr/>
      <dgm:t>
        <a:bodyPr/>
        <a:lstStyle/>
        <a:p>
          <a:endParaRPr lang="en-US"/>
        </a:p>
      </dgm:t>
    </dgm:pt>
    <dgm:pt modelId="{C1EDC846-F49D-4269-B400-B24D1D396CBB}" type="sibTrans" cxnId="{22512265-56E0-4565-8E12-9DBFD6E2C1A3}">
      <dgm:prSet/>
      <dgm:spPr/>
      <dgm:t>
        <a:bodyPr/>
        <a:lstStyle/>
        <a:p>
          <a:endParaRPr lang="en-US"/>
        </a:p>
      </dgm:t>
    </dgm:pt>
    <dgm:pt modelId="{71C2398B-75D0-4F9D-8C50-AF8884A4FE47}" type="pres">
      <dgm:prSet presAssocID="{6311D02A-0859-4948-A819-5E00B5AD5447}" presName="layout" presStyleCnt="0">
        <dgm:presLayoutVars>
          <dgm:chMax/>
          <dgm:chPref/>
          <dgm:dir/>
          <dgm:animOne val="branch"/>
          <dgm:animLvl val="lvl"/>
          <dgm:resizeHandles/>
        </dgm:presLayoutVars>
      </dgm:prSet>
      <dgm:spPr/>
    </dgm:pt>
    <dgm:pt modelId="{3CA9C059-C744-4F31-A594-B59EC8D49561}" type="pres">
      <dgm:prSet presAssocID="{40B11729-D063-4147-8343-C56113A717F9}" presName="root" presStyleCnt="0">
        <dgm:presLayoutVars>
          <dgm:chMax/>
          <dgm:chPref val="4"/>
        </dgm:presLayoutVars>
      </dgm:prSet>
      <dgm:spPr/>
    </dgm:pt>
    <dgm:pt modelId="{84376011-BFAF-477E-B098-ECA1B57FD43B}" type="pres">
      <dgm:prSet presAssocID="{40B11729-D063-4147-8343-C56113A717F9}" presName="rootComposite" presStyleCnt="0">
        <dgm:presLayoutVars/>
      </dgm:prSet>
      <dgm:spPr/>
    </dgm:pt>
    <dgm:pt modelId="{08FF4CB7-3B33-40D0-9AE5-AFB4BBD2A4DF}" type="pres">
      <dgm:prSet presAssocID="{40B11729-D063-4147-8343-C56113A717F9}" presName="rootText" presStyleLbl="node0" presStyleIdx="0" presStyleCnt="1">
        <dgm:presLayoutVars>
          <dgm:chMax/>
          <dgm:chPref val="4"/>
        </dgm:presLayoutVars>
      </dgm:prSet>
      <dgm:spPr/>
    </dgm:pt>
    <dgm:pt modelId="{82F4DB79-CFA2-49A5-8B41-53129765BAFA}" type="pres">
      <dgm:prSet presAssocID="{40B11729-D063-4147-8343-C56113A717F9}" presName="childShape" presStyleCnt="0">
        <dgm:presLayoutVars>
          <dgm:chMax val="0"/>
          <dgm:chPref val="0"/>
        </dgm:presLayoutVars>
      </dgm:prSet>
      <dgm:spPr/>
    </dgm:pt>
    <dgm:pt modelId="{772A3A5A-FEC9-4C54-9AAA-5A5F43B651DC}" type="pres">
      <dgm:prSet presAssocID="{2BF6042E-EB6C-4E68-9583-040084AA8179}" presName="childComposite" presStyleCnt="0">
        <dgm:presLayoutVars>
          <dgm:chMax val="0"/>
          <dgm:chPref val="0"/>
        </dgm:presLayoutVars>
      </dgm:prSet>
      <dgm:spPr/>
    </dgm:pt>
    <dgm:pt modelId="{9C2D7712-40E5-437A-B908-F6A7105D97D9}" type="pres">
      <dgm:prSet presAssocID="{2BF6042E-EB6C-4E68-9583-040084AA8179}" presName="Image" presStyleLbl="node1" presStyleIdx="0" presStyleCnt="2"/>
      <dgm:spPr>
        <a:blipFill>
          <a:blip xmlns:r="http://schemas.openxmlformats.org/officeDocument/2006/relationships" r:embed="rId1">
            <a:duotone>
              <a:schemeClr val="lt1">
                <a:hueOff val="0"/>
                <a:satOff val="0"/>
                <a:lumOff val="0"/>
                <a:alphaOff val="0"/>
                <a:shade val="20000"/>
                <a:satMod val="200000"/>
              </a:schemeClr>
              <a:schemeClr val="lt1">
                <a:hueOff val="0"/>
                <a:satOff val="0"/>
                <a:lumOff val="0"/>
                <a:alphaOff val="0"/>
                <a:tint val="12000"/>
                <a:satMod val="190000"/>
              </a:schemeClr>
            </a:duotone>
          </a:blip>
          <a:srcRect/>
          <a:stretch>
            <a:fillRect t="-10000" b="-10000"/>
          </a:stretch>
        </a:blipFill>
      </dgm:spPr>
    </dgm:pt>
    <dgm:pt modelId="{5152A784-EF9F-44CE-BEB8-D78909113193}" type="pres">
      <dgm:prSet presAssocID="{2BF6042E-EB6C-4E68-9583-040084AA8179}" presName="childText" presStyleLbl="lnNode1" presStyleIdx="0" presStyleCnt="2">
        <dgm:presLayoutVars>
          <dgm:chMax val="0"/>
          <dgm:chPref val="0"/>
          <dgm:bulletEnabled val="1"/>
        </dgm:presLayoutVars>
      </dgm:prSet>
      <dgm:spPr/>
    </dgm:pt>
    <dgm:pt modelId="{8500D6E6-ED53-4D2C-BC5F-7F7EE495B952}" type="pres">
      <dgm:prSet presAssocID="{934B2D8C-8470-42CC-B5A8-F6185B5452CF}" presName="childComposite" presStyleCnt="0">
        <dgm:presLayoutVars>
          <dgm:chMax val="0"/>
          <dgm:chPref val="0"/>
        </dgm:presLayoutVars>
      </dgm:prSet>
      <dgm:spPr/>
    </dgm:pt>
    <dgm:pt modelId="{E8C6AB82-FA81-457D-AEB7-5DD442A4D81C}" type="pres">
      <dgm:prSet presAssocID="{934B2D8C-8470-42CC-B5A8-F6185B5452CF}" presName="Image" presStyleLbl="node1" presStyleIdx="1" presStyleCnt="2"/>
      <dgm:spPr>
        <a:blipFill>
          <a:blip xmlns:r="http://schemas.openxmlformats.org/officeDocument/2006/relationships" r:embed="rId2">
            <a:duotone>
              <a:schemeClr val="lt1">
                <a:hueOff val="0"/>
                <a:satOff val="0"/>
                <a:lumOff val="0"/>
                <a:alphaOff val="0"/>
                <a:shade val="20000"/>
                <a:satMod val="200000"/>
              </a:schemeClr>
              <a:schemeClr val="lt1">
                <a:hueOff val="0"/>
                <a:satOff val="0"/>
                <a:lumOff val="0"/>
                <a:alphaOff val="0"/>
                <a:tint val="12000"/>
                <a:satMod val="190000"/>
              </a:schemeClr>
            </a:duotone>
          </a:blip>
          <a:srcRect/>
          <a:stretch>
            <a:fillRect l="-18000" r="-18000"/>
          </a:stretch>
        </a:blipFill>
      </dgm:spPr>
    </dgm:pt>
    <dgm:pt modelId="{E318145E-8785-4EC8-992D-2A40DB890895}" type="pres">
      <dgm:prSet presAssocID="{934B2D8C-8470-42CC-B5A8-F6185B5452CF}" presName="childText" presStyleLbl="lnNode1" presStyleIdx="1" presStyleCnt="2">
        <dgm:presLayoutVars>
          <dgm:chMax val="0"/>
          <dgm:chPref val="0"/>
          <dgm:bulletEnabled val="1"/>
        </dgm:presLayoutVars>
      </dgm:prSet>
      <dgm:spPr/>
    </dgm:pt>
  </dgm:ptLst>
  <dgm:cxnLst>
    <dgm:cxn modelId="{9601D023-AC7D-49B5-A874-E183D2261080}" type="presOf" srcId="{934B2D8C-8470-42CC-B5A8-F6185B5452CF}" destId="{E318145E-8785-4EC8-992D-2A40DB890895}" srcOrd="0" destOrd="0" presId="urn:microsoft.com/office/officeart/2008/layout/PictureAccentList"/>
    <dgm:cxn modelId="{22512265-56E0-4565-8E12-9DBFD6E2C1A3}" srcId="{40B11729-D063-4147-8343-C56113A717F9}" destId="{934B2D8C-8470-42CC-B5A8-F6185B5452CF}" srcOrd="1" destOrd="0" parTransId="{890FBE30-6A10-4C14-A86A-547FCBBB410A}" sibTransId="{C1EDC846-F49D-4269-B400-B24D1D396CBB}"/>
    <dgm:cxn modelId="{0AA68F4D-87F0-4782-B605-0BE82486A225}" type="presOf" srcId="{6311D02A-0859-4948-A819-5E00B5AD5447}" destId="{71C2398B-75D0-4F9D-8C50-AF8884A4FE47}" srcOrd="0" destOrd="0" presId="urn:microsoft.com/office/officeart/2008/layout/PictureAccentList"/>
    <dgm:cxn modelId="{DA764670-2900-477F-A42B-0226A6D70785}" type="presOf" srcId="{40B11729-D063-4147-8343-C56113A717F9}" destId="{08FF4CB7-3B33-40D0-9AE5-AFB4BBD2A4DF}" srcOrd="0" destOrd="0" presId="urn:microsoft.com/office/officeart/2008/layout/PictureAccentList"/>
    <dgm:cxn modelId="{53E0E795-8058-4185-B5E4-8792574117A4}" srcId="{6311D02A-0859-4948-A819-5E00B5AD5447}" destId="{40B11729-D063-4147-8343-C56113A717F9}" srcOrd="0" destOrd="0" parTransId="{9128685F-C156-48F0-B7D2-16D7CA80C02F}" sibTransId="{10A7A116-5483-430F-80B5-F5CA35FDED57}"/>
    <dgm:cxn modelId="{881A99A1-3042-4816-A521-63247B980C5C}" srcId="{40B11729-D063-4147-8343-C56113A717F9}" destId="{2BF6042E-EB6C-4E68-9583-040084AA8179}" srcOrd="0" destOrd="0" parTransId="{F7641D60-8D8F-4FB5-9DCF-1F56CA23C908}" sibTransId="{5B5BFA83-FBEA-4FD8-A526-8FE62F804163}"/>
    <dgm:cxn modelId="{03C5B3FE-FEFF-4C56-B43F-7A4EC46AE5AB}" type="presOf" srcId="{2BF6042E-EB6C-4E68-9583-040084AA8179}" destId="{5152A784-EF9F-44CE-BEB8-D78909113193}" srcOrd="0" destOrd="0" presId="urn:microsoft.com/office/officeart/2008/layout/PictureAccentList"/>
    <dgm:cxn modelId="{7D221D07-C8EF-450E-97A9-8206437B5B23}" type="presParOf" srcId="{71C2398B-75D0-4F9D-8C50-AF8884A4FE47}" destId="{3CA9C059-C744-4F31-A594-B59EC8D49561}" srcOrd="0" destOrd="0" presId="urn:microsoft.com/office/officeart/2008/layout/PictureAccentList"/>
    <dgm:cxn modelId="{2BE18700-1F5F-4504-A447-E9E2ECFD306D}" type="presParOf" srcId="{3CA9C059-C744-4F31-A594-B59EC8D49561}" destId="{84376011-BFAF-477E-B098-ECA1B57FD43B}" srcOrd="0" destOrd="0" presId="urn:microsoft.com/office/officeart/2008/layout/PictureAccentList"/>
    <dgm:cxn modelId="{37409484-ACE8-4C92-A4DC-53AE1C4B640F}" type="presParOf" srcId="{84376011-BFAF-477E-B098-ECA1B57FD43B}" destId="{08FF4CB7-3B33-40D0-9AE5-AFB4BBD2A4DF}" srcOrd="0" destOrd="0" presId="urn:microsoft.com/office/officeart/2008/layout/PictureAccentList"/>
    <dgm:cxn modelId="{FE590D2E-6D95-4D48-91C1-BDF669B3B8E2}" type="presParOf" srcId="{3CA9C059-C744-4F31-A594-B59EC8D49561}" destId="{82F4DB79-CFA2-49A5-8B41-53129765BAFA}" srcOrd="1" destOrd="0" presId="urn:microsoft.com/office/officeart/2008/layout/PictureAccentList"/>
    <dgm:cxn modelId="{E6D68A6A-079F-4B80-8527-155569188450}" type="presParOf" srcId="{82F4DB79-CFA2-49A5-8B41-53129765BAFA}" destId="{772A3A5A-FEC9-4C54-9AAA-5A5F43B651DC}" srcOrd="0" destOrd="0" presId="urn:microsoft.com/office/officeart/2008/layout/PictureAccentList"/>
    <dgm:cxn modelId="{B15D017E-8094-4E0C-ADF5-8DAFE770FE7D}" type="presParOf" srcId="{772A3A5A-FEC9-4C54-9AAA-5A5F43B651DC}" destId="{9C2D7712-40E5-437A-B908-F6A7105D97D9}" srcOrd="0" destOrd="0" presId="urn:microsoft.com/office/officeart/2008/layout/PictureAccentList"/>
    <dgm:cxn modelId="{313F6C46-DA2B-44FF-B5DF-F54C87FD4E5F}" type="presParOf" srcId="{772A3A5A-FEC9-4C54-9AAA-5A5F43B651DC}" destId="{5152A784-EF9F-44CE-BEB8-D78909113193}" srcOrd="1" destOrd="0" presId="urn:microsoft.com/office/officeart/2008/layout/PictureAccentList"/>
    <dgm:cxn modelId="{B4276DB3-D768-4C0E-9AE5-4A3724324A1B}" type="presParOf" srcId="{82F4DB79-CFA2-49A5-8B41-53129765BAFA}" destId="{8500D6E6-ED53-4D2C-BC5F-7F7EE495B952}" srcOrd="1" destOrd="0" presId="urn:microsoft.com/office/officeart/2008/layout/PictureAccentList"/>
    <dgm:cxn modelId="{F1C6EE30-8BB3-4CFF-A136-06820A19C641}" type="presParOf" srcId="{8500D6E6-ED53-4D2C-BC5F-7F7EE495B952}" destId="{E8C6AB82-FA81-457D-AEB7-5DD442A4D81C}" srcOrd="0" destOrd="0" presId="urn:microsoft.com/office/officeart/2008/layout/PictureAccentList"/>
    <dgm:cxn modelId="{FD515A15-3F12-4C12-BD02-0F2D3D532E9E}" type="presParOf" srcId="{8500D6E6-ED53-4D2C-BC5F-7F7EE495B952}" destId="{E318145E-8785-4EC8-992D-2A40DB890895}"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8" qsCatId="simple" csTypeId="urn:microsoft.com/office/officeart/2005/8/colors/accent1_2#8" csCatId="accent1" phldr="1"/>
      <dgm:spPr/>
      <dgm:t>
        <a:bodyPr/>
        <a:lstStyle/>
        <a:p>
          <a:endParaRPr lang="en-US"/>
        </a:p>
      </dgm:t>
    </dgm:pt>
    <dgm:pt modelId="{34A661DB-2476-4FD8-A0B2-972DA18D291D}">
      <dgm:prSet/>
      <dgm:spPr>
        <a:solidFill>
          <a:srgbClr val="236980"/>
        </a:solidFill>
      </dgm:spPr>
      <dgm:t>
        <a:bodyPr lIns="68580"/>
        <a:lstStyle/>
        <a:p>
          <a:r>
            <a:rPr lang="en-US" dirty="0">
              <a:latin typeface="Montserrat" panose="02000505000000020004" pitchFamily="2" charset="0"/>
            </a:rPr>
            <a:t>A notification relating to a missing person who is an enrolled member or a person eligible for enrollment in a federally or state-recognized Indian nation, tribe or pueblo and the person:</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dgm:spPr>
        <a:solidFill>
          <a:srgbClr val="236980"/>
        </a:solidFill>
      </dgm:spPr>
      <dgm:t>
        <a:bodyPr/>
        <a:lstStyle/>
        <a:p>
          <a:r>
            <a:rPr lang="en-US" dirty="0">
              <a:latin typeface="Montserrat" panose="02000505000000020004" pitchFamily="2" charset="0"/>
            </a:rPr>
            <a:t>(1)   is missing due to involuntary, unexplained or suspicious 	circumstances</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dgm:spPr>
        <a:solidFill>
          <a:srgbClr val="236980"/>
        </a:solidFill>
      </dgm:spPr>
      <dgm:t>
        <a:bodyPr/>
        <a:lstStyle/>
        <a:p>
          <a:r>
            <a:rPr lang="en-US" dirty="0">
              <a:latin typeface="Montserrat" panose="02000505000000020004" pitchFamily="2" charset="0"/>
            </a:rPr>
            <a:t>(2)  is at risk due to safety or health concerns; or</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dgm:spPr>
        <a:solidFill>
          <a:srgbClr val="236980"/>
        </a:solidFill>
      </dgm:spPr>
      <dgm:t>
        <a:bodyPr/>
        <a:lstStyle/>
        <a:p>
          <a:r>
            <a:rPr lang="en-US" dirty="0"/>
            <a:t>(</a:t>
          </a:r>
          <a:r>
            <a:rPr lang="en-US" dirty="0">
              <a:latin typeface="Montserrat" panose="02000505000000020004" pitchFamily="2" charset="0"/>
            </a:rPr>
            <a:t>3)  suffers from a mental or physical disability or substance 	abuse 	disorder</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9" qsCatId="simple" csTypeId="urn:microsoft.com/office/officeart/2005/8/colors/accent1_2#9" csCatId="accent1" phldr="1"/>
      <dgm:spPr/>
      <dgm:t>
        <a:bodyPr/>
        <a:lstStyle/>
        <a:p>
          <a:endParaRPr lang="en-US"/>
        </a:p>
      </dgm:t>
    </dgm:pt>
    <dgm:pt modelId="{34A661DB-2476-4FD8-A0B2-972DA18D291D}">
      <dgm:prSet custT="1"/>
      <dgm:spPr>
        <a:solidFill>
          <a:srgbClr val="4A1B1F"/>
        </a:solidFill>
      </dgm:spPr>
      <dgm:t>
        <a:bodyPr lIns="76200"/>
        <a:lstStyle/>
        <a:p>
          <a:pPr algn="ctr"/>
          <a:r>
            <a:rPr lang="en-US" sz="2000" dirty="0">
              <a:solidFill>
                <a:schemeClr val="bg1"/>
              </a:solidFill>
              <a:latin typeface="Montserrat" panose="02000505000000020004" pitchFamily="2" charset="0"/>
            </a:rPr>
            <a:t>Endangered or “at risk” persons are those who meet or when one or more of the following exist: </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rgbClr val="4A1B1F"/>
        </a:solidFill>
        <a:ln>
          <a:solidFill>
            <a:schemeClr val="bg1"/>
          </a:solidFill>
        </a:ln>
      </dgm:spPr>
      <dgm:t>
        <a:bodyPr/>
        <a:lstStyle/>
        <a:p>
          <a:pPr algn="ctr"/>
          <a:r>
            <a:rPr lang="en-US" sz="2000" dirty="0">
              <a:solidFill>
                <a:schemeClr val="bg1"/>
              </a:solidFill>
              <a:latin typeface="Montserrat" panose="02000505000000020004" pitchFamily="2" charset="0"/>
            </a:rPr>
            <a:t>Out of the safety zone for his/her age, developmental stage, or mental and physical condition.</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rgbClr val="4A1B1F"/>
        </a:solidFill>
      </dgm:spPr>
      <dgm:t>
        <a:bodyPr/>
        <a:lstStyle/>
        <a:p>
          <a:pPr algn="ctr"/>
          <a:r>
            <a:rPr lang="en-US" sz="2000" dirty="0">
              <a:solidFill>
                <a:srgbClr val="F6F7F2"/>
              </a:solidFill>
              <a:latin typeface="Montserrat" panose="02000505000000020004" pitchFamily="2" charset="0"/>
            </a:rPr>
            <a:t>Diminished mental capacity or suicidal tendencies </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9AEEB3A5-610B-478D-99F7-8EBD19329E0C}">
      <dgm:prSet custT="1"/>
      <dgm:spPr>
        <a:solidFill>
          <a:srgbClr val="4A1B1F"/>
        </a:solidFill>
      </dgm:spPr>
      <dgm:t>
        <a:bodyPr/>
        <a:lstStyle/>
        <a:p>
          <a:pPr algn="ctr"/>
          <a:r>
            <a:rPr lang="en-US" sz="2000" dirty="0">
              <a:latin typeface="Montserrat" panose="02000505000000020004" pitchFamily="2" charset="0"/>
            </a:rPr>
            <a:t>Drug dependent requires life or health sustaining medications</a:t>
          </a:r>
        </a:p>
      </dgm:t>
    </dgm:pt>
    <dgm:pt modelId="{258FA18A-8701-44C2-B3BC-D767861FC968}" type="parTrans" cxnId="{EF5F1240-ACFB-4BAF-AAB8-93DBDA4FB241}">
      <dgm:prSet/>
      <dgm:spPr/>
      <dgm:t>
        <a:bodyPr/>
        <a:lstStyle/>
        <a:p>
          <a:endParaRPr lang="en-US"/>
        </a:p>
      </dgm:t>
    </dgm:pt>
    <dgm:pt modelId="{F1626C57-0DCC-455A-80CE-C254B084CE58}" type="sibTrans" cxnId="{EF5F1240-ACFB-4BAF-AAB8-93DBDA4FB241}">
      <dgm:prSet/>
      <dgm:spPr/>
      <dgm:t>
        <a:bodyPr/>
        <a:lstStyle/>
        <a:p>
          <a:endParaRPr lang="en-US"/>
        </a:p>
      </dgm:t>
    </dgm:pt>
    <dgm:pt modelId="{530CE263-A2D0-4650-8FF9-E46042C3563E}">
      <dgm:prSet custT="1"/>
      <dgm:spPr>
        <a:solidFill>
          <a:srgbClr val="4A1B1F"/>
        </a:solidFill>
      </dgm:spPr>
      <dgm:t>
        <a:bodyPr/>
        <a:lstStyle/>
        <a:p>
          <a:pPr algn="ctr"/>
          <a:r>
            <a:rPr lang="en-US" sz="2000" dirty="0">
              <a:solidFill>
                <a:schemeClr val="bg1"/>
              </a:solidFill>
              <a:latin typeface="Montserrat" panose="02000505000000020004" pitchFamily="2" charset="0"/>
            </a:rPr>
            <a:t>A missing child thirteen (13) years of age or younger </a:t>
          </a:r>
        </a:p>
      </dgm:t>
    </dgm:pt>
    <dgm:pt modelId="{449FE807-CD90-4E3D-9D35-27A4998745C0}" type="parTrans" cxnId="{8A4B8DA5-E077-4634-BB92-B1E811ECCA59}">
      <dgm:prSet/>
      <dgm:spPr/>
      <dgm:t>
        <a:bodyPr/>
        <a:lstStyle/>
        <a:p>
          <a:endParaRPr lang="en-US"/>
        </a:p>
      </dgm:t>
    </dgm:pt>
    <dgm:pt modelId="{CF434BC1-E2C8-49EA-9430-BB6A990068D2}" type="sibTrans" cxnId="{8A4B8DA5-E077-4634-BB92-B1E811ECCA59}">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5">
        <dgm:presLayoutVars>
          <dgm:chMax val="0"/>
          <dgm:bulletEnabled val="1"/>
        </dgm:presLayoutVars>
      </dgm:prSet>
      <dgm:spPr/>
    </dgm:pt>
    <dgm:pt modelId="{209FB34E-7DE8-47B0-9305-EED10C395472}" type="pres">
      <dgm:prSet presAssocID="{165EA69C-A6A4-4721-9413-D7FC93F21B8C}" presName="spacer" presStyleCnt="0"/>
      <dgm:spPr/>
    </dgm:pt>
    <dgm:pt modelId="{4C9348F6-062E-4946-B4F7-EB576A471912}" type="pres">
      <dgm:prSet presAssocID="{530CE263-A2D0-4650-8FF9-E46042C3563E}" presName="parentText" presStyleLbl="node1" presStyleIdx="1" presStyleCnt="5">
        <dgm:presLayoutVars>
          <dgm:chMax val="0"/>
          <dgm:bulletEnabled val="1"/>
        </dgm:presLayoutVars>
      </dgm:prSet>
      <dgm:spPr/>
    </dgm:pt>
    <dgm:pt modelId="{773D853B-8055-42CA-9AC4-65AEFF2D1009}" type="pres">
      <dgm:prSet presAssocID="{CF434BC1-E2C8-49EA-9430-BB6A990068D2}" presName="spacer" presStyleCnt="0"/>
      <dgm:spPr/>
    </dgm:pt>
    <dgm:pt modelId="{56FFC6D0-6323-4DD7-8EC6-F15F20F58DFA}" type="pres">
      <dgm:prSet presAssocID="{FFD65937-CBA7-4213-8D0A-4C17468ECBA0}" presName="parentText" presStyleLbl="node1" presStyleIdx="2" presStyleCnt="5" custLinFactNeighborX="442" custLinFactNeighborY="640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3" presStyleCnt="5" custLinFactNeighborX="1026" custLinFactNeighborY="-18775">
        <dgm:presLayoutVars>
          <dgm:chMax val="0"/>
          <dgm:bulletEnabled val="1"/>
        </dgm:presLayoutVars>
      </dgm:prSet>
      <dgm:spPr/>
    </dgm:pt>
    <dgm:pt modelId="{CA51992E-90D0-4A4D-A55E-118F5C399F8A}" type="pres">
      <dgm:prSet presAssocID="{1EAEB058-1620-474E-AD1E-0C0E4427F321}" presName="spacer" presStyleCnt="0"/>
      <dgm:spPr/>
    </dgm:pt>
    <dgm:pt modelId="{2DEE4D13-5867-4557-B994-7DC1FABBC506}" type="pres">
      <dgm:prSet presAssocID="{9AEEB3A5-610B-478D-99F7-8EBD19329E0C}" presName="parentText" presStyleLbl="node1" presStyleIdx="4" presStyleCnt="5">
        <dgm:presLayoutVars>
          <dgm:chMax val="0"/>
          <dgm:bulletEnabled val="1"/>
        </dgm:presLayoutVars>
      </dgm:prSet>
      <dgm:spPr/>
    </dgm:pt>
  </dgm:ptLst>
  <dgm:cxnLst>
    <dgm:cxn modelId="{505DEA2B-52FA-4CA8-A4BA-67AEBC2040D5}" srcId="{33AEC14C-7D66-4529-81F7-935176DAAEEA}" destId="{FFD65937-CBA7-4213-8D0A-4C17468ECBA0}" srcOrd="2"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EF5F1240-ACFB-4BAF-AAB8-93DBDA4FB241}" srcId="{33AEC14C-7D66-4529-81F7-935176DAAEEA}" destId="{9AEEB3A5-610B-478D-99F7-8EBD19329E0C}" srcOrd="4" destOrd="0" parTransId="{258FA18A-8701-44C2-B3BC-D767861FC968}" sibTransId="{F1626C57-0DCC-455A-80CE-C254B084CE58}"/>
    <dgm:cxn modelId="{1216BE78-11FD-41BC-A28E-18E309BB142F}" type="presOf" srcId="{530CE263-A2D0-4650-8FF9-E46042C3563E}" destId="{4C9348F6-062E-4946-B4F7-EB576A471912}" srcOrd="0" destOrd="0" presId="urn:microsoft.com/office/officeart/2005/8/layout/vList2"/>
    <dgm:cxn modelId="{AACF4484-E826-4E86-803A-3E62D61BB631}" type="presOf" srcId="{FFD65937-CBA7-4213-8D0A-4C17468ECBA0}" destId="{56FFC6D0-6323-4DD7-8EC6-F15F20F58DFA}" srcOrd="0" destOrd="0" presId="urn:microsoft.com/office/officeart/2005/8/layout/vList2"/>
    <dgm:cxn modelId="{8A4B8DA5-E077-4634-BB92-B1E811ECCA59}" srcId="{33AEC14C-7D66-4529-81F7-935176DAAEEA}" destId="{530CE263-A2D0-4650-8FF9-E46042C3563E}" srcOrd="1" destOrd="0" parTransId="{449FE807-CD90-4E3D-9D35-27A4998745C0}" sibTransId="{CF434BC1-E2C8-49EA-9430-BB6A990068D2}"/>
    <dgm:cxn modelId="{67F536A6-739B-4BC7-A1A6-EAD4E2F61D2C}" type="presOf" srcId="{34A661DB-2476-4FD8-A0B2-972DA18D291D}" destId="{4F8F70A8-92E3-44A2-ABC2-7BFFB068BE5B}" srcOrd="0" destOrd="0" presId="urn:microsoft.com/office/officeart/2005/8/layout/vList2"/>
    <dgm:cxn modelId="{4191FEA7-6091-44CC-8784-1ED2EE331C65}" type="presOf" srcId="{9AEEB3A5-610B-478D-99F7-8EBD19329E0C}" destId="{2DEE4D13-5867-4557-B994-7DC1FABBC506}"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EEA51CEA-7D55-4614-B816-5FDB66778C88}" srcId="{33AEC14C-7D66-4529-81F7-935176DAAEEA}" destId="{92E170E9-EB70-41A8-A16A-8FE2280C1DBA}" srcOrd="3"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3C8BED8F-C3BF-472A-BB90-D3944775E88C}" type="presParOf" srcId="{F73B5381-4899-4476-A74B-9FB783448173}" destId="{4C9348F6-062E-4946-B4F7-EB576A471912}" srcOrd="2" destOrd="0" presId="urn:microsoft.com/office/officeart/2005/8/layout/vList2"/>
    <dgm:cxn modelId="{55B6F099-7EEA-438F-80D2-5BFDB020EA56}" type="presParOf" srcId="{F73B5381-4899-4476-A74B-9FB783448173}" destId="{773D853B-8055-42CA-9AC4-65AEFF2D1009}" srcOrd="3" destOrd="0" presId="urn:microsoft.com/office/officeart/2005/8/layout/vList2"/>
    <dgm:cxn modelId="{9E5225B8-4659-4588-AC81-B21BFC6F01D9}" type="presParOf" srcId="{F73B5381-4899-4476-A74B-9FB783448173}" destId="{56FFC6D0-6323-4DD7-8EC6-F15F20F58DFA}" srcOrd="4" destOrd="0" presId="urn:microsoft.com/office/officeart/2005/8/layout/vList2"/>
    <dgm:cxn modelId="{36C4EEE4-E4A1-4F4D-B89D-694457CFE555}" type="presParOf" srcId="{F73B5381-4899-4476-A74B-9FB783448173}" destId="{DCA9C76D-90E8-4F90-9982-0D697DB9CA3D}" srcOrd="5" destOrd="0" presId="urn:microsoft.com/office/officeart/2005/8/layout/vList2"/>
    <dgm:cxn modelId="{6EC63203-50B6-4879-8647-8DF0AB6C6C75}" type="presParOf" srcId="{F73B5381-4899-4476-A74B-9FB783448173}" destId="{E1B56A71-710F-4924-B05D-63BB6E101151}" srcOrd="6" destOrd="0" presId="urn:microsoft.com/office/officeart/2005/8/layout/vList2"/>
    <dgm:cxn modelId="{6ECC14EE-518A-49BD-A0F2-18151EA1BB45}" type="presParOf" srcId="{F73B5381-4899-4476-A74B-9FB783448173}" destId="{CA51992E-90D0-4A4D-A55E-118F5C399F8A}" srcOrd="7" destOrd="0" presId="urn:microsoft.com/office/officeart/2005/8/layout/vList2"/>
    <dgm:cxn modelId="{309EC2C8-F2C2-485C-9805-AB41474B2AE9}" type="presParOf" srcId="{F73B5381-4899-4476-A74B-9FB783448173}" destId="{2DEE4D13-5867-4557-B994-7DC1FABBC506}" srcOrd="8"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10" qsCatId="simple" csTypeId="urn:microsoft.com/office/officeart/2005/8/colors/accent1_2#10" csCatId="accent1" phldr="1"/>
      <dgm:spPr/>
      <dgm:t>
        <a:bodyPr/>
        <a:lstStyle/>
        <a:p>
          <a:endParaRPr lang="en-US"/>
        </a:p>
      </dgm:t>
    </dgm:pt>
    <dgm:pt modelId="{34A661DB-2476-4FD8-A0B2-972DA18D291D}">
      <dgm:prSet custT="1"/>
      <dgm:spPr>
        <a:solidFill>
          <a:srgbClr val="4A1B1F"/>
        </a:solidFill>
      </dgm:spPr>
      <dgm:t>
        <a:bodyPr lIns="76200"/>
        <a:lstStyle/>
        <a:p>
          <a:pPr algn="ctr"/>
          <a:r>
            <a:rPr lang="en-US" sz="2000" dirty="0">
              <a:solidFill>
                <a:schemeClr val="bg1"/>
              </a:solidFill>
              <a:latin typeface="Montserrat" panose="02000505000000020004" pitchFamily="2" charset="0"/>
            </a:rPr>
            <a:t>Endangered or “at risk” persons are those who meet or when one or more of the following exist (cont.): </a:t>
          </a:r>
          <a:r>
            <a:rPr lang="en-US" sz="2000" dirty="0">
              <a:solidFill>
                <a:srgbClr val="F6F7F2"/>
              </a:solidFill>
              <a:latin typeface="Montserrat" panose="02000505000000020004" pitchFamily="2" charset="0"/>
            </a:rPr>
            <a:t> </a:t>
          </a:r>
          <a:endParaRPr lang="en-US" sz="2000" dirty="0">
            <a:solidFill>
              <a:schemeClr val="bg1"/>
            </a:solidFill>
            <a:latin typeface="Montserrat" panose="02000505000000020004" pitchFamily="2" charset="0"/>
          </a:endParaRP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484597EF-ED6D-439C-AE6D-FFE39CCA70D2}">
      <dgm:prSet custT="1"/>
      <dgm:spPr>
        <a:solidFill>
          <a:srgbClr val="4A1B1F"/>
        </a:solidFill>
      </dgm:spPr>
      <dgm:t>
        <a:bodyPr/>
        <a:lstStyle/>
        <a:p>
          <a:pPr algn="ctr"/>
          <a:r>
            <a:rPr lang="en-US" sz="2000" dirty="0">
              <a:latin typeface="Montserrat" panose="02000505000000020004" pitchFamily="2" charset="0"/>
            </a:rPr>
            <a:t>Absent from home for more than twenty-four (24) hours before being reported to law enforcement as missing.</a:t>
          </a:r>
        </a:p>
      </dgm:t>
    </dgm:pt>
    <dgm:pt modelId="{2DAEE7FB-5A16-4619-87A9-570D1D2BCC44}" type="parTrans" cxnId="{38C3F403-571B-44D5-B7F3-8B3B490F4BA0}">
      <dgm:prSet/>
      <dgm:spPr/>
      <dgm:t>
        <a:bodyPr/>
        <a:lstStyle/>
        <a:p>
          <a:endParaRPr lang="en-US"/>
        </a:p>
      </dgm:t>
    </dgm:pt>
    <dgm:pt modelId="{A4CF818C-C321-4094-820A-2B996E3157DB}" type="sibTrans" cxnId="{38C3F403-571B-44D5-B7F3-8B3B490F4BA0}">
      <dgm:prSet/>
      <dgm:spPr/>
      <dgm:t>
        <a:bodyPr/>
        <a:lstStyle/>
        <a:p>
          <a:endParaRPr lang="en-US"/>
        </a:p>
      </dgm:t>
    </dgm:pt>
    <dgm:pt modelId="{12902C53-6658-4633-A701-8B4593D80618}">
      <dgm:prSet custT="1"/>
      <dgm:spPr>
        <a:solidFill>
          <a:srgbClr val="4A1B1F"/>
        </a:solidFill>
      </dgm:spPr>
      <dgm:t>
        <a:bodyPr/>
        <a:lstStyle/>
        <a:p>
          <a:pPr algn="ctr"/>
          <a:r>
            <a:rPr lang="en-US" sz="2000" dirty="0">
              <a:latin typeface="Montserrat" panose="02000505000000020004" pitchFamily="2" charset="0"/>
            </a:rPr>
            <a:t>Believed to be with others who could endanger his/her welfare </a:t>
          </a:r>
        </a:p>
      </dgm:t>
    </dgm:pt>
    <dgm:pt modelId="{2B7912DA-1BFC-47FD-B3C5-441DECB846DF}" type="parTrans" cxnId="{F8977E0E-31CC-4BD6-BCD0-B7BA735A747E}">
      <dgm:prSet/>
      <dgm:spPr/>
      <dgm:t>
        <a:bodyPr/>
        <a:lstStyle/>
        <a:p>
          <a:endParaRPr lang="en-US"/>
        </a:p>
      </dgm:t>
    </dgm:pt>
    <dgm:pt modelId="{DA4A8B8F-1AC7-42E6-8872-FA2C3E1F8934}" type="sibTrans" cxnId="{F8977E0E-31CC-4BD6-BCD0-B7BA735A747E}">
      <dgm:prSet/>
      <dgm:spPr/>
      <dgm:t>
        <a:bodyPr/>
        <a:lstStyle/>
        <a:p>
          <a:endParaRPr lang="en-US"/>
        </a:p>
      </dgm:t>
    </dgm:pt>
    <dgm:pt modelId="{BF4F716E-6AE3-4516-BEBF-4DE849C68332}">
      <dgm:prSet custT="1"/>
      <dgm:spPr>
        <a:solidFill>
          <a:srgbClr val="4A1B1F"/>
        </a:solidFill>
      </dgm:spPr>
      <dgm:t>
        <a:bodyPr/>
        <a:lstStyle/>
        <a:p>
          <a:pPr algn="ctr"/>
          <a:r>
            <a:rPr lang="en-US" sz="2000" dirty="0">
              <a:latin typeface="Montserrat" panose="02000505000000020004" pitchFamily="2" charset="0"/>
            </a:rPr>
            <a:t>A potential victim of foul play or sexual exploitation </a:t>
          </a:r>
        </a:p>
      </dgm:t>
    </dgm:pt>
    <dgm:pt modelId="{24ECEC38-611E-4A06-9D39-C45134375755}" type="parTrans" cxnId="{48422472-4975-4B15-9913-141DD4469EC4}">
      <dgm:prSet/>
      <dgm:spPr/>
      <dgm:t>
        <a:bodyPr/>
        <a:lstStyle/>
        <a:p>
          <a:endParaRPr lang="en-US"/>
        </a:p>
      </dgm:t>
    </dgm:pt>
    <dgm:pt modelId="{14BBA627-FAD3-4C53-AEC3-6C1BD4312BF5}" type="sibTrans" cxnId="{48422472-4975-4B15-9913-141DD4469EC4}">
      <dgm:prSet/>
      <dgm:spPr/>
      <dgm:t>
        <a:bodyPr/>
        <a:lstStyle/>
        <a:p>
          <a:endParaRPr lang="en-US"/>
        </a:p>
      </dgm:t>
    </dgm:pt>
    <dgm:pt modelId="{509E4857-B88E-4B95-9A6B-18DD58726BA3}">
      <dgm:prSet custT="1"/>
      <dgm:spPr>
        <a:solidFill>
          <a:srgbClr val="4A1B1F"/>
        </a:solidFill>
      </dgm:spPr>
      <dgm:t>
        <a:bodyPr/>
        <a:lstStyle/>
        <a:p>
          <a:pPr algn="ctr"/>
          <a:r>
            <a:rPr lang="en-US" sz="2000" dirty="0">
              <a:latin typeface="Montserrat" panose="02000505000000020004" pitchFamily="2" charset="0"/>
            </a:rPr>
            <a:t>Is absent under circumstances inconsistent with established patterns of behavior.</a:t>
          </a:r>
        </a:p>
      </dgm:t>
    </dgm:pt>
    <dgm:pt modelId="{2A8DC0C8-12E7-4F60-9EE2-345383AC6677}" type="parTrans" cxnId="{06ED8205-8FFD-4466-A698-8180B228CAC9}">
      <dgm:prSet/>
      <dgm:spPr/>
      <dgm:t>
        <a:bodyPr/>
        <a:lstStyle/>
        <a:p>
          <a:endParaRPr lang="en-US"/>
        </a:p>
      </dgm:t>
    </dgm:pt>
    <dgm:pt modelId="{83247455-19C3-4780-A05C-D41429DA6FEA}" type="sibTrans" cxnId="{06ED8205-8FFD-4466-A698-8180B228CAC9}">
      <dgm:prSet/>
      <dgm:spPr/>
      <dgm:t>
        <a:bodyPr/>
        <a:lstStyle/>
        <a:p>
          <a:endParaRPr lang="en-US"/>
        </a:p>
      </dgm:t>
    </dgm:pt>
    <dgm:pt modelId="{B7E099F4-8C39-4589-BCA7-39D50EC0294F}">
      <dgm:prSet custT="1"/>
      <dgm:spPr>
        <a:solidFill>
          <a:srgbClr val="4A1B1F"/>
        </a:solidFill>
      </dgm:spPr>
      <dgm:t>
        <a:bodyPr/>
        <a:lstStyle/>
        <a:p>
          <a:pPr algn="ctr"/>
          <a:r>
            <a:rPr lang="en-US" sz="2000" dirty="0">
              <a:latin typeface="Montserrat" panose="02000505000000020004" pitchFamily="2" charset="0"/>
            </a:rPr>
            <a:t>In a life-threatening situation </a:t>
          </a:r>
        </a:p>
      </dgm:t>
    </dgm:pt>
    <dgm:pt modelId="{3AD885CE-711E-4DF9-A7BD-2376AACF56FC}" type="sibTrans" cxnId="{621E0FEA-0A0A-4DC9-969F-A62B80F5CA65}">
      <dgm:prSet/>
      <dgm:spPr/>
      <dgm:t>
        <a:bodyPr/>
        <a:lstStyle/>
        <a:p>
          <a:endParaRPr lang="en-US"/>
        </a:p>
      </dgm:t>
    </dgm:pt>
    <dgm:pt modelId="{9683C35E-5DAC-4955-B334-5E076A155C43}" type="parTrans" cxnId="{621E0FEA-0A0A-4DC9-969F-A62B80F5CA65}">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6">
        <dgm:presLayoutVars>
          <dgm:chMax val="0"/>
          <dgm:bulletEnabled val="1"/>
        </dgm:presLayoutVars>
      </dgm:prSet>
      <dgm:spPr/>
    </dgm:pt>
    <dgm:pt modelId="{209FB34E-7DE8-47B0-9305-EED10C395472}" type="pres">
      <dgm:prSet presAssocID="{165EA69C-A6A4-4721-9413-D7FC93F21B8C}" presName="spacer" presStyleCnt="0"/>
      <dgm:spPr/>
    </dgm:pt>
    <dgm:pt modelId="{0A4E469D-7023-499F-88C3-A3311A977528}" type="pres">
      <dgm:prSet presAssocID="{BF4F716E-6AE3-4516-BEBF-4DE849C68332}" presName="parentText" presStyleLbl="node1" presStyleIdx="1" presStyleCnt="6">
        <dgm:presLayoutVars>
          <dgm:chMax val="0"/>
          <dgm:bulletEnabled val="1"/>
        </dgm:presLayoutVars>
      </dgm:prSet>
      <dgm:spPr/>
    </dgm:pt>
    <dgm:pt modelId="{F7B07E37-C0D9-43A0-8F22-AB981ED40607}" type="pres">
      <dgm:prSet presAssocID="{14BBA627-FAD3-4C53-AEC3-6C1BD4312BF5}" presName="spacer" presStyleCnt="0"/>
      <dgm:spPr/>
    </dgm:pt>
    <dgm:pt modelId="{DAFF497D-E2F5-46B6-A853-D2509CE65EEF}" type="pres">
      <dgm:prSet presAssocID="{B7E099F4-8C39-4589-BCA7-39D50EC0294F}" presName="parentText" presStyleLbl="node1" presStyleIdx="2" presStyleCnt="6">
        <dgm:presLayoutVars>
          <dgm:chMax val="0"/>
          <dgm:bulletEnabled val="1"/>
        </dgm:presLayoutVars>
      </dgm:prSet>
      <dgm:spPr/>
    </dgm:pt>
    <dgm:pt modelId="{502DC646-370B-486D-A220-F94C0B81F4D0}" type="pres">
      <dgm:prSet presAssocID="{3AD885CE-711E-4DF9-A7BD-2376AACF56FC}" presName="spacer" presStyleCnt="0"/>
      <dgm:spPr/>
    </dgm:pt>
    <dgm:pt modelId="{5C653F91-BB2D-42DE-88CD-7815E024B195}" type="pres">
      <dgm:prSet presAssocID="{484597EF-ED6D-439C-AE6D-FFE39CCA70D2}" presName="parentText" presStyleLbl="node1" presStyleIdx="3" presStyleCnt="6">
        <dgm:presLayoutVars>
          <dgm:chMax val="0"/>
          <dgm:bulletEnabled val="1"/>
        </dgm:presLayoutVars>
      </dgm:prSet>
      <dgm:spPr/>
    </dgm:pt>
    <dgm:pt modelId="{DAE6B2B6-9DE1-4741-B7E0-08FF57EAB731}" type="pres">
      <dgm:prSet presAssocID="{A4CF818C-C321-4094-820A-2B996E3157DB}" presName="spacer" presStyleCnt="0"/>
      <dgm:spPr/>
    </dgm:pt>
    <dgm:pt modelId="{1574F004-59C2-47AA-82F3-2FD33F0EF3B0}" type="pres">
      <dgm:prSet presAssocID="{12902C53-6658-4633-A701-8B4593D80618}" presName="parentText" presStyleLbl="node1" presStyleIdx="4" presStyleCnt="6">
        <dgm:presLayoutVars>
          <dgm:chMax val="0"/>
          <dgm:bulletEnabled val="1"/>
        </dgm:presLayoutVars>
      </dgm:prSet>
      <dgm:spPr/>
    </dgm:pt>
    <dgm:pt modelId="{76F2E52B-E037-4282-A14A-56BC8083DF24}" type="pres">
      <dgm:prSet presAssocID="{DA4A8B8F-1AC7-42E6-8872-FA2C3E1F8934}" presName="spacer" presStyleCnt="0"/>
      <dgm:spPr/>
    </dgm:pt>
    <dgm:pt modelId="{2CC05597-B7EF-4584-A340-FA911C13AAC3}" type="pres">
      <dgm:prSet presAssocID="{509E4857-B88E-4B95-9A6B-18DD58726BA3}" presName="parentText" presStyleLbl="node1" presStyleIdx="5" presStyleCnt="6">
        <dgm:presLayoutVars>
          <dgm:chMax val="0"/>
          <dgm:bulletEnabled val="1"/>
        </dgm:presLayoutVars>
      </dgm:prSet>
      <dgm:spPr/>
    </dgm:pt>
  </dgm:ptLst>
  <dgm:cxnLst>
    <dgm:cxn modelId="{38C3F403-571B-44D5-B7F3-8B3B490F4BA0}" srcId="{33AEC14C-7D66-4529-81F7-935176DAAEEA}" destId="{484597EF-ED6D-439C-AE6D-FFE39CCA70D2}" srcOrd="3" destOrd="0" parTransId="{2DAEE7FB-5A16-4619-87A9-570D1D2BCC44}" sibTransId="{A4CF818C-C321-4094-820A-2B996E3157DB}"/>
    <dgm:cxn modelId="{06ED8205-8FFD-4466-A698-8180B228CAC9}" srcId="{33AEC14C-7D66-4529-81F7-935176DAAEEA}" destId="{509E4857-B88E-4B95-9A6B-18DD58726BA3}" srcOrd="5" destOrd="0" parTransId="{2A8DC0C8-12E7-4F60-9EE2-345383AC6677}" sibTransId="{83247455-19C3-4780-A05C-D41429DA6FEA}"/>
    <dgm:cxn modelId="{F8977E0E-31CC-4BD6-BCD0-B7BA735A747E}" srcId="{33AEC14C-7D66-4529-81F7-935176DAAEEA}" destId="{12902C53-6658-4633-A701-8B4593D80618}" srcOrd="4" destOrd="0" parTransId="{2B7912DA-1BFC-47FD-B3C5-441DECB846DF}" sibTransId="{DA4A8B8F-1AC7-42E6-8872-FA2C3E1F8934}"/>
    <dgm:cxn modelId="{DB2EFF35-A0F0-4254-9CAE-5C71BA2E375D}" srcId="{33AEC14C-7D66-4529-81F7-935176DAAEEA}" destId="{34A661DB-2476-4FD8-A0B2-972DA18D291D}" srcOrd="0" destOrd="0" parTransId="{7BAD02C9-1B22-46FE-9155-D481C1C3DA37}" sibTransId="{165EA69C-A6A4-4721-9413-D7FC93F21B8C}"/>
    <dgm:cxn modelId="{6470F83C-4E0A-4B28-A658-D330AC9B5DDE}" type="presOf" srcId="{484597EF-ED6D-439C-AE6D-FFE39CCA70D2}" destId="{5C653F91-BB2D-42DE-88CD-7815E024B195}" srcOrd="0" destOrd="0" presId="urn:microsoft.com/office/officeart/2005/8/layout/vList2"/>
    <dgm:cxn modelId="{7BFEB467-293F-438B-A78F-045DC903F355}" type="presOf" srcId="{BF4F716E-6AE3-4516-BEBF-4DE849C68332}" destId="{0A4E469D-7023-499F-88C3-A3311A977528}" srcOrd="0" destOrd="0" presId="urn:microsoft.com/office/officeart/2005/8/layout/vList2"/>
    <dgm:cxn modelId="{48422472-4975-4B15-9913-141DD4469EC4}" srcId="{33AEC14C-7D66-4529-81F7-935176DAAEEA}" destId="{BF4F716E-6AE3-4516-BEBF-4DE849C68332}" srcOrd="1" destOrd="0" parTransId="{24ECEC38-611E-4A06-9D39-C45134375755}" sibTransId="{14BBA627-FAD3-4C53-AEC3-6C1BD4312BF5}"/>
    <dgm:cxn modelId="{6923CF73-862B-4FC9-AC37-3DCE6BAD2B6D}" type="presOf" srcId="{B7E099F4-8C39-4589-BCA7-39D50EC0294F}" destId="{DAFF497D-E2F5-46B6-A853-D2509CE65EEF}" srcOrd="0" destOrd="0" presId="urn:microsoft.com/office/officeart/2005/8/layout/vList2"/>
    <dgm:cxn modelId="{93480498-3678-40AD-9BF4-783E2B25B96D}" type="presOf" srcId="{509E4857-B88E-4B95-9A6B-18DD58726BA3}" destId="{2CC05597-B7EF-4584-A340-FA911C13AAC3}"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6704CFBA-695B-4CC2-A564-3BB6A3A0CAB3}" type="presOf" srcId="{12902C53-6658-4633-A701-8B4593D80618}" destId="{1574F004-59C2-47AA-82F3-2FD33F0EF3B0}"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621E0FEA-0A0A-4DC9-969F-A62B80F5CA65}" srcId="{33AEC14C-7D66-4529-81F7-935176DAAEEA}" destId="{B7E099F4-8C39-4589-BCA7-39D50EC0294F}" srcOrd="2" destOrd="0" parTransId="{9683C35E-5DAC-4955-B334-5E076A155C43}" sibTransId="{3AD885CE-711E-4DF9-A7BD-2376AACF56FC}"/>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041E2003-F7A1-4E71-AFFC-537AE57931F7}" type="presParOf" srcId="{F73B5381-4899-4476-A74B-9FB783448173}" destId="{0A4E469D-7023-499F-88C3-A3311A977528}" srcOrd="2" destOrd="0" presId="urn:microsoft.com/office/officeart/2005/8/layout/vList2"/>
    <dgm:cxn modelId="{205DF6B4-3D2A-4428-ABCE-D9BBB0E97F20}" type="presParOf" srcId="{F73B5381-4899-4476-A74B-9FB783448173}" destId="{F7B07E37-C0D9-43A0-8F22-AB981ED40607}" srcOrd="3" destOrd="0" presId="urn:microsoft.com/office/officeart/2005/8/layout/vList2"/>
    <dgm:cxn modelId="{1F66AE2D-15E0-4EDD-BDD7-5C0ACF8E59AC}" type="presParOf" srcId="{F73B5381-4899-4476-A74B-9FB783448173}" destId="{DAFF497D-E2F5-46B6-A853-D2509CE65EEF}" srcOrd="4" destOrd="0" presId="urn:microsoft.com/office/officeart/2005/8/layout/vList2"/>
    <dgm:cxn modelId="{6E86C898-521B-42F5-97FE-EF5BC47B5EDF}" type="presParOf" srcId="{F73B5381-4899-4476-A74B-9FB783448173}" destId="{502DC646-370B-486D-A220-F94C0B81F4D0}" srcOrd="5" destOrd="0" presId="urn:microsoft.com/office/officeart/2005/8/layout/vList2"/>
    <dgm:cxn modelId="{0AAC45D1-E76E-484D-9807-B786231DF29A}" type="presParOf" srcId="{F73B5381-4899-4476-A74B-9FB783448173}" destId="{5C653F91-BB2D-42DE-88CD-7815E024B195}" srcOrd="6" destOrd="0" presId="urn:microsoft.com/office/officeart/2005/8/layout/vList2"/>
    <dgm:cxn modelId="{559499A0-1544-4E1E-A562-1D4313B0C51E}" type="presParOf" srcId="{F73B5381-4899-4476-A74B-9FB783448173}" destId="{DAE6B2B6-9DE1-4741-B7E0-08FF57EAB731}" srcOrd="7" destOrd="0" presId="urn:microsoft.com/office/officeart/2005/8/layout/vList2"/>
    <dgm:cxn modelId="{2806BC16-3897-4745-9D4B-57A5402C4FC7}" type="presParOf" srcId="{F73B5381-4899-4476-A74B-9FB783448173}" destId="{1574F004-59C2-47AA-82F3-2FD33F0EF3B0}" srcOrd="8" destOrd="0" presId="urn:microsoft.com/office/officeart/2005/8/layout/vList2"/>
    <dgm:cxn modelId="{D4A7943F-C881-444E-B6B8-73560440A25C}" type="presParOf" srcId="{F73B5381-4899-4476-A74B-9FB783448173}" destId="{76F2E52B-E037-4282-A14A-56BC8083DF24}" srcOrd="9" destOrd="0" presId="urn:microsoft.com/office/officeart/2005/8/layout/vList2"/>
    <dgm:cxn modelId="{EA721D55-F1A7-4A05-8108-CC3260FCF400}" type="presParOf" srcId="{F73B5381-4899-4476-A74B-9FB783448173}" destId="{2CC05597-B7EF-4584-A340-FA911C13AAC3}" srcOrd="10"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3FEAC020-1004-4408-BD76-3DFBB4FAF051}" type="doc">
      <dgm:prSet loTypeId="urn:microsoft.com/office/officeart/2008/layout/LinedList" loCatId="list" qsTypeId="urn:microsoft.com/office/officeart/2005/8/quickstyle/simple1#11" qsCatId="simple" csTypeId="urn:microsoft.com/office/officeart/2005/8/colors/accent1_2#11" csCatId="accent1"/>
      <dgm:spPr/>
      <dgm:t>
        <a:bodyPr/>
        <a:lstStyle/>
        <a:p>
          <a:endParaRPr lang="en-US"/>
        </a:p>
      </dgm:t>
    </dgm:pt>
    <dgm:pt modelId="{3F65EEF6-EF89-492E-94A9-7A55DC520176}">
      <dgm:prSet/>
      <dgm:spPr/>
      <dgm:t>
        <a:bodyPr/>
        <a:lstStyle/>
        <a:p>
          <a:r>
            <a:rPr lang="en-US"/>
            <a:t>NM Missing Person’s Clearinghouse </a:t>
          </a:r>
        </a:p>
      </dgm:t>
    </dgm:pt>
    <dgm:pt modelId="{4532867A-D4C7-4278-8986-134FDC8FB948}" type="parTrans" cxnId="{309A9CD1-045E-491B-BA59-382A7B9F60E7}">
      <dgm:prSet/>
      <dgm:spPr/>
      <dgm:t>
        <a:bodyPr/>
        <a:lstStyle/>
        <a:p>
          <a:endParaRPr lang="en-US"/>
        </a:p>
      </dgm:t>
    </dgm:pt>
    <dgm:pt modelId="{E95B82DF-E129-4FFC-A643-B46EFE6FE7E0}" type="sibTrans" cxnId="{309A9CD1-045E-491B-BA59-382A7B9F60E7}">
      <dgm:prSet/>
      <dgm:spPr/>
      <dgm:t>
        <a:bodyPr/>
        <a:lstStyle/>
        <a:p>
          <a:endParaRPr lang="en-US"/>
        </a:p>
      </dgm:t>
    </dgm:pt>
    <dgm:pt modelId="{F9D4EC84-9A24-4E6B-9C85-76C07CB04784}">
      <dgm:prSet/>
      <dgm:spPr/>
      <dgm:t>
        <a:bodyPr/>
        <a:lstStyle/>
        <a:p>
          <a:r>
            <a:rPr lang="en-US"/>
            <a:t>1-800-457-3463/505-827-9026 </a:t>
          </a:r>
        </a:p>
      </dgm:t>
    </dgm:pt>
    <dgm:pt modelId="{32868913-8C39-4B19-8613-DAC489D890D1}" type="parTrans" cxnId="{9DDB9D4E-03FE-4A1D-9BB0-7524D7F74843}">
      <dgm:prSet/>
      <dgm:spPr/>
      <dgm:t>
        <a:bodyPr/>
        <a:lstStyle/>
        <a:p>
          <a:endParaRPr lang="en-US"/>
        </a:p>
      </dgm:t>
    </dgm:pt>
    <dgm:pt modelId="{1AC3A3D3-55CF-4FC3-BB6F-9AC32646AB00}" type="sibTrans" cxnId="{9DDB9D4E-03FE-4A1D-9BB0-7524D7F74843}">
      <dgm:prSet/>
      <dgm:spPr/>
      <dgm:t>
        <a:bodyPr/>
        <a:lstStyle/>
        <a:p>
          <a:endParaRPr lang="en-US"/>
        </a:p>
      </dgm:t>
    </dgm:pt>
    <dgm:pt modelId="{8E7B94EC-1C5B-49FE-BCE4-DCCD45D40505}">
      <dgm:prSet/>
      <dgm:spPr/>
      <dgm:t>
        <a:bodyPr/>
        <a:lstStyle/>
        <a:p>
          <a:r>
            <a:rPr lang="en-US"/>
            <a:t>Fax: 505-827-3399 </a:t>
          </a:r>
        </a:p>
      </dgm:t>
    </dgm:pt>
    <dgm:pt modelId="{05A5AA93-37AD-4576-8D5C-A4137DBFB2FF}" type="parTrans" cxnId="{E7D9286C-84DA-4C13-8497-1B2ED3E7125A}">
      <dgm:prSet/>
      <dgm:spPr/>
      <dgm:t>
        <a:bodyPr/>
        <a:lstStyle/>
        <a:p>
          <a:endParaRPr lang="en-US"/>
        </a:p>
      </dgm:t>
    </dgm:pt>
    <dgm:pt modelId="{8912E549-C2EE-408C-A57E-2BAA79385B85}" type="sibTrans" cxnId="{E7D9286C-84DA-4C13-8497-1B2ED3E7125A}">
      <dgm:prSet/>
      <dgm:spPr/>
      <dgm:t>
        <a:bodyPr/>
        <a:lstStyle/>
        <a:p>
          <a:endParaRPr lang="en-US"/>
        </a:p>
      </dgm:t>
    </dgm:pt>
    <dgm:pt modelId="{8D74DA88-A511-4659-B7AA-BFDE68134F32}">
      <dgm:prSet/>
      <dgm:spPr/>
      <dgm:t>
        <a:bodyPr/>
        <a:lstStyle/>
        <a:p>
          <a:r>
            <a:rPr lang="en-US"/>
            <a:t>Email: DPS.MissingPerson@dps.nm.gov	</a:t>
          </a:r>
        </a:p>
      </dgm:t>
    </dgm:pt>
    <dgm:pt modelId="{E4DD7D2D-5410-42A4-822C-11286C25A277}" type="parTrans" cxnId="{45D70F04-630D-4ACE-8DAE-1CBD6736F059}">
      <dgm:prSet/>
      <dgm:spPr/>
      <dgm:t>
        <a:bodyPr/>
        <a:lstStyle/>
        <a:p>
          <a:endParaRPr lang="en-US"/>
        </a:p>
      </dgm:t>
    </dgm:pt>
    <dgm:pt modelId="{466D6800-BF25-44DB-8142-B08FC9085596}" type="sibTrans" cxnId="{45D70F04-630D-4ACE-8DAE-1CBD6736F059}">
      <dgm:prSet/>
      <dgm:spPr/>
      <dgm:t>
        <a:bodyPr/>
        <a:lstStyle/>
        <a:p>
          <a:endParaRPr lang="en-US"/>
        </a:p>
      </dgm:t>
    </dgm:pt>
    <dgm:pt modelId="{5667197B-61EE-4537-A951-05D7F933E896}">
      <dgm:prSet/>
      <dgm:spPr/>
      <dgm:t>
        <a:bodyPr/>
        <a:lstStyle/>
        <a:p>
          <a:r>
            <a:rPr lang="en-US"/>
            <a:t>FBI Duty Agent : 505-889-1300 </a:t>
          </a:r>
        </a:p>
      </dgm:t>
    </dgm:pt>
    <dgm:pt modelId="{CE5B5E3A-14B5-4EC3-8677-373424EBA293}" type="parTrans" cxnId="{C71CFDE4-9164-4E10-AC76-E0F6DFE5CF0B}">
      <dgm:prSet/>
      <dgm:spPr/>
      <dgm:t>
        <a:bodyPr/>
        <a:lstStyle/>
        <a:p>
          <a:endParaRPr lang="en-US"/>
        </a:p>
      </dgm:t>
    </dgm:pt>
    <dgm:pt modelId="{D5364967-E9C5-4985-A7E0-C8500C34CCD3}" type="sibTrans" cxnId="{C71CFDE4-9164-4E10-AC76-E0F6DFE5CF0B}">
      <dgm:prSet/>
      <dgm:spPr/>
      <dgm:t>
        <a:bodyPr/>
        <a:lstStyle/>
        <a:p>
          <a:endParaRPr lang="en-US"/>
        </a:p>
      </dgm:t>
    </dgm:pt>
    <dgm:pt modelId="{0B3155EB-18C2-47A7-8781-607AAFF0F7BE}">
      <dgm:prSet/>
      <dgm:spPr/>
      <dgm:t>
        <a:bodyPr/>
        <a:lstStyle/>
        <a:p>
          <a:r>
            <a:rPr lang="en-US"/>
            <a:t>NM Vital Records/State Registrar </a:t>
          </a:r>
        </a:p>
      </dgm:t>
    </dgm:pt>
    <dgm:pt modelId="{36E44DB4-ED84-4E24-ABD1-6CD1D32F1B90}" type="parTrans" cxnId="{22658D7F-35CC-46E3-880D-83AD5424AD4E}">
      <dgm:prSet/>
      <dgm:spPr/>
      <dgm:t>
        <a:bodyPr/>
        <a:lstStyle/>
        <a:p>
          <a:endParaRPr lang="en-US"/>
        </a:p>
      </dgm:t>
    </dgm:pt>
    <dgm:pt modelId="{92F81A5C-A415-42A9-A833-2212037373FB}" type="sibTrans" cxnId="{22658D7F-35CC-46E3-880D-83AD5424AD4E}">
      <dgm:prSet/>
      <dgm:spPr/>
      <dgm:t>
        <a:bodyPr/>
        <a:lstStyle/>
        <a:p>
          <a:endParaRPr lang="en-US"/>
        </a:p>
      </dgm:t>
    </dgm:pt>
    <dgm:pt modelId="{0C877E7F-A177-43DF-9064-0CEBF18BE6B4}">
      <dgm:prSet/>
      <dgm:spPr/>
      <dgm:t>
        <a:bodyPr/>
        <a:lstStyle/>
        <a:p>
          <a:r>
            <a:rPr lang="en-US"/>
            <a:t>1-866-534-0051/505-827-0121 </a:t>
          </a:r>
        </a:p>
      </dgm:t>
    </dgm:pt>
    <dgm:pt modelId="{1A249D3B-27F5-4766-BEC6-E9FDD67D1373}" type="parTrans" cxnId="{3CA55413-755D-4FAE-9705-2662D4512997}">
      <dgm:prSet/>
      <dgm:spPr/>
      <dgm:t>
        <a:bodyPr/>
        <a:lstStyle/>
        <a:p>
          <a:endParaRPr lang="en-US"/>
        </a:p>
      </dgm:t>
    </dgm:pt>
    <dgm:pt modelId="{E6ED34F0-B641-479C-BA79-BFED4D9BD499}" type="sibTrans" cxnId="{3CA55413-755D-4FAE-9705-2662D4512997}">
      <dgm:prSet/>
      <dgm:spPr/>
      <dgm:t>
        <a:bodyPr/>
        <a:lstStyle/>
        <a:p>
          <a:endParaRPr lang="en-US"/>
        </a:p>
      </dgm:t>
    </dgm:pt>
    <dgm:pt modelId="{5686108C-BA6E-44A5-8346-59CE3F6DDF7F}">
      <dgm:prSet/>
      <dgm:spPr/>
      <dgm:t>
        <a:bodyPr/>
        <a:lstStyle/>
        <a:p>
          <a:r>
            <a:rPr lang="en-US"/>
            <a:t>Fax: 505-827-1751 </a:t>
          </a:r>
        </a:p>
      </dgm:t>
    </dgm:pt>
    <dgm:pt modelId="{D92F6962-066C-490E-A719-637A415D7903}" type="parTrans" cxnId="{5157FB74-61E5-4976-858D-6ABA4DEE59FB}">
      <dgm:prSet/>
      <dgm:spPr/>
      <dgm:t>
        <a:bodyPr/>
        <a:lstStyle/>
        <a:p>
          <a:endParaRPr lang="en-US"/>
        </a:p>
      </dgm:t>
    </dgm:pt>
    <dgm:pt modelId="{5F1048A7-7AB1-4705-93E5-9DEA5E27D565}" type="sibTrans" cxnId="{5157FB74-61E5-4976-858D-6ABA4DEE59FB}">
      <dgm:prSet/>
      <dgm:spPr/>
      <dgm:t>
        <a:bodyPr/>
        <a:lstStyle/>
        <a:p>
          <a:endParaRPr lang="en-US"/>
        </a:p>
      </dgm:t>
    </dgm:pt>
    <dgm:pt modelId="{30599A49-45C9-43C9-8EEB-6DB48D95D4B1}" type="pres">
      <dgm:prSet presAssocID="{3FEAC020-1004-4408-BD76-3DFBB4FAF051}" presName="vert0" presStyleCnt="0">
        <dgm:presLayoutVars>
          <dgm:dir/>
          <dgm:animOne val="branch"/>
          <dgm:animLvl val="lvl"/>
        </dgm:presLayoutVars>
      </dgm:prSet>
      <dgm:spPr/>
    </dgm:pt>
    <dgm:pt modelId="{1B620FEF-9388-4EDA-892D-B677CC6D18B2}" type="pres">
      <dgm:prSet presAssocID="{3F65EEF6-EF89-492E-94A9-7A55DC520176}" presName="thickLine" presStyleLbl="alignNode1" presStyleIdx="0" presStyleCnt="8"/>
      <dgm:spPr/>
    </dgm:pt>
    <dgm:pt modelId="{666FD971-85BB-4862-825B-0A85719CD563}" type="pres">
      <dgm:prSet presAssocID="{3F65EEF6-EF89-492E-94A9-7A55DC520176}" presName="horz1" presStyleCnt="0"/>
      <dgm:spPr/>
    </dgm:pt>
    <dgm:pt modelId="{11D07CC4-AA2A-473D-B51C-852310F17C04}" type="pres">
      <dgm:prSet presAssocID="{3F65EEF6-EF89-492E-94A9-7A55DC520176}" presName="tx1" presStyleLbl="revTx" presStyleIdx="0" presStyleCnt="8"/>
      <dgm:spPr/>
    </dgm:pt>
    <dgm:pt modelId="{7A1045C0-8739-4476-B12E-AFF760D65009}" type="pres">
      <dgm:prSet presAssocID="{3F65EEF6-EF89-492E-94A9-7A55DC520176}" presName="vert1" presStyleCnt="0"/>
      <dgm:spPr/>
    </dgm:pt>
    <dgm:pt modelId="{37E954F5-9B4F-4077-89AD-582EF5676FF6}" type="pres">
      <dgm:prSet presAssocID="{F9D4EC84-9A24-4E6B-9C85-76C07CB04784}" presName="thickLine" presStyleLbl="alignNode1" presStyleIdx="1" presStyleCnt="8"/>
      <dgm:spPr/>
    </dgm:pt>
    <dgm:pt modelId="{2145D6DB-ECE2-4D58-AB1F-96DCE1168BF5}" type="pres">
      <dgm:prSet presAssocID="{F9D4EC84-9A24-4E6B-9C85-76C07CB04784}" presName="horz1" presStyleCnt="0"/>
      <dgm:spPr/>
    </dgm:pt>
    <dgm:pt modelId="{8837068C-E665-4301-90CB-35290A33DBAD}" type="pres">
      <dgm:prSet presAssocID="{F9D4EC84-9A24-4E6B-9C85-76C07CB04784}" presName="tx1" presStyleLbl="revTx" presStyleIdx="1" presStyleCnt="8"/>
      <dgm:spPr/>
    </dgm:pt>
    <dgm:pt modelId="{160B12C1-DEC4-4FD8-8ABE-EE1133517B6F}" type="pres">
      <dgm:prSet presAssocID="{F9D4EC84-9A24-4E6B-9C85-76C07CB04784}" presName="vert1" presStyleCnt="0"/>
      <dgm:spPr/>
    </dgm:pt>
    <dgm:pt modelId="{63CE30B9-2978-41AA-A65C-1B2BD98B1882}" type="pres">
      <dgm:prSet presAssocID="{8E7B94EC-1C5B-49FE-BCE4-DCCD45D40505}" presName="thickLine" presStyleLbl="alignNode1" presStyleIdx="2" presStyleCnt="8"/>
      <dgm:spPr/>
    </dgm:pt>
    <dgm:pt modelId="{B062827F-3A2D-4C8D-8472-A54B8298771A}" type="pres">
      <dgm:prSet presAssocID="{8E7B94EC-1C5B-49FE-BCE4-DCCD45D40505}" presName="horz1" presStyleCnt="0"/>
      <dgm:spPr/>
    </dgm:pt>
    <dgm:pt modelId="{EBAFC8C2-D990-4669-B170-7E361A728846}" type="pres">
      <dgm:prSet presAssocID="{8E7B94EC-1C5B-49FE-BCE4-DCCD45D40505}" presName="tx1" presStyleLbl="revTx" presStyleIdx="2" presStyleCnt="8"/>
      <dgm:spPr/>
    </dgm:pt>
    <dgm:pt modelId="{80BA9291-226B-4D50-A27A-6EEC1DB002F9}" type="pres">
      <dgm:prSet presAssocID="{8E7B94EC-1C5B-49FE-BCE4-DCCD45D40505}" presName="vert1" presStyleCnt="0"/>
      <dgm:spPr/>
    </dgm:pt>
    <dgm:pt modelId="{141ACE9A-5D07-4175-A8F8-E5AFB7A06BF7}" type="pres">
      <dgm:prSet presAssocID="{8D74DA88-A511-4659-B7AA-BFDE68134F32}" presName="thickLine" presStyleLbl="alignNode1" presStyleIdx="3" presStyleCnt="8"/>
      <dgm:spPr/>
    </dgm:pt>
    <dgm:pt modelId="{DE204315-05F4-4D92-8A3A-FE464FB67590}" type="pres">
      <dgm:prSet presAssocID="{8D74DA88-A511-4659-B7AA-BFDE68134F32}" presName="horz1" presStyleCnt="0"/>
      <dgm:spPr/>
    </dgm:pt>
    <dgm:pt modelId="{F28BF691-8F45-4464-BB09-3E6C0FCDC47D}" type="pres">
      <dgm:prSet presAssocID="{8D74DA88-A511-4659-B7AA-BFDE68134F32}" presName="tx1" presStyleLbl="revTx" presStyleIdx="3" presStyleCnt="8"/>
      <dgm:spPr/>
    </dgm:pt>
    <dgm:pt modelId="{C2568B9A-2B43-430D-ADD4-94D1D50E564B}" type="pres">
      <dgm:prSet presAssocID="{8D74DA88-A511-4659-B7AA-BFDE68134F32}" presName="vert1" presStyleCnt="0"/>
      <dgm:spPr/>
    </dgm:pt>
    <dgm:pt modelId="{0B8AB34E-0B93-4360-A2FD-0C5949276491}" type="pres">
      <dgm:prSet presAssocID="{5667197B-61EE-4537-A951-05D7F933E896}" presName="thickLine" presStyleLbl="alignNode1" presStyleIdx="4" presStyleCnt="8"/>
      <dgm:spPr/>
    </dgm:pt>
    <dgm:pt modelId="{8AA417BD-37F8-47A8-BD13-9928FE24E433}" type="pres">
      <dgm:prSet presAssocID="{5667197B-61EE-4537-A951-05D7F933E896}" presName="horz1" presStyleCnt="0"/>
      <dgm:spPr/>
    </dgm:pt>
    <dgm:pt modelId="{E0FEA023-4E5C-4582-87C1-3BFD5882B170}" type="pres">
      <dgm:prSet presAssocID="{5667197B-61EE-4537-A951-05D7F933E896}" presName="tx1" presStyleLbl="revTx" presStyleIdx="4" presStyleCnt="8"/>
      <dgm:spPr/>
    </dgm:pt>
    <dgm:pt modelId="{1A4B76DF-3F16-4A40-86CD-5393521CEBB5}" type="pres">
      <dgm:prSet presAssocID="{5667197B-61EE-4537-A951-05D7F933E896}" presName="vert1" presStyleCnt="0"/>
      <dgm:spPr/>
    </dgm:pt>
    <dgm:pt modelId="{1BF30C82-57B1-48A6-B2D7-6A10A2351368}" type="pres">
      <dgm:prSet presAssocID="{0B3155EB-18C2-47A7-8781-607AAFF0F7BE}" presName="thickLine" presStyleLbl="alignNode1" presStyleIdx="5" presStyleCnt="8"/>
      <dgm:spPr/>
    </dgm:pt>
    <dgm:pt modelId="{D3A74FDB-4BE2-402B-98D8-D692ABA1AF1D}" type="pres">
      <dgm:prSet presAssocID="{0B3155EB-18C2-47A7-8781-607AAFF0F7BE}" presName="horz1" presStyleCnt="0"/>
      <dgm:spPr/>
    </dgm:pt>
    <dgm:pt modelId="{301F15C9-2FDD-4026-AA1E-FB5948D487ED}" type="pres">
      <dgm:prSet presAssocID="{0B3155EB-18C2-47A7-8781-607AAFF0F7BE}" presName="tx1" presStyleLbl="revTx" presStyleIdx="5" presStyleCnt="8"/>
      <dgm:spPr/>
    </dgm:pt>
    <dgm:pt modelId="{F8731316-6BF8-4EAF-BE3D-26F2B208AE51}" type="pres">
      <dgm:prSet presAssocID="{0B3155EB-18C2-47A7-8781-607AAFF0F7BE}" presName="vert1" presStyleCnt="0"/>
      <dgm:spPr/>
    </dgm:pt>
    <dgm:pt modelId="{63405F34-3811-40FE-8921-B9D23B91E316}" type="pres">
      <dgm:prSet presAssocID="{0C877E7F-A177-43DF-9064-0CEBF18BE6B4}" presName="thickLine" presStyleLbl="alignNode1" presStyleIdx="6" presStyleCnt="8"/>
      <dgm:spPr/>
    </dgm:pt>
    <dgm:pt modelId="{F0FF9232-9CB3-4EB7-AB5C-779534D1E075}" type="pres">
      <dgm:prSet presAssocID="{0C877E7F-A177-43DF-9064-0CEBF18BE6B4}" presName="horz1" presStyleCnt="0"/>
      <dgm:spPr/>
    </dgm:pt>
    <dgm:pt modelId="{37806E91-7BE6-4D00-AFBF-C8AA9AE81A0E}" type="pres">
      <dgm:prSet presAssocID="{0C877E7F-A177-43DF-9064-0CEBF18BE6B4}" presName="tx1" presStyleLbl="revTx" presStyleIdx="6" presStyleCnt="8"/>
      <dgm:spPr/>
    </dgm:pt>
    <dgm:pt modelId="{BA7AFAE6-BE3C-43C3-9DCC-EF9B0CAC1698}" type="pres">
      <dgm:prSet presAssocID="{0C877E7F-A177-43DF-9064-0CEBF18BE6B4}" presName="vert1" presStyleCnt="0"/>
      <dgm:spPr/>
    </dgm:pt>
    <dgm:pt modelId="{9537BCBC-C754-4142-8F05-791ABA19D7C7}" type="pres">
      <dgm:prSet presAssocID="{5686108C-BA6E-44A5-8346-59CE3F6DDF7F}" presName="thickLine" presStyleLbl="alignNode1" presStyleIdx="7" presStyleCnt="8"/>
      <dgm:spPr/>
    </dgm:pt>
    <dgm:pt modelId="{1035A77B-F67F-44D0-B5ED-413859B82FE0}" type="pres">
      <dgm:prSet presAssocID="{5686108C-BA6E-44A5-8346-59CE3F6DDF7F}" presName="horz1" presStyleCnt="0"/>
      <dgm:spPr/>
    </dgm:pt>
    <dgm:pt modelId="{A4EEA6D1-5100-46D7-BF51-3E787C37DE8A}" type="pres">
      <dgm:prSet presAssocID="{5686108C-BA6E-44A5-8346-59CE3F6DDF7F}" presName="tx1" presStyleLbl="revTx" presStyleIdx="7" presStyleCnt="8"/>
      <dgm:spPr/>
    </dgm:pt>
    <dgm:pt modelId="{47260CF1-CBDC-47D9-A1CA-EFC39E663D3C}" type="pres">
      <dgm:prSet presAssocID="{5686108C-BA6E-44A5-8346-59CE3F6DDF7F}" presName="vert1" presStyleCnt="0"/>
      <dgm:spPr/>
    </dgm:pt>
  </dgm:ptLst>
  <dgm:cxnLst>
    <dgm:cxn modelId="{45D70F04-630D-4ACE-8DAE-1CBD6736F059}" srcId="{3FEAC020-1004-4408-BD76-3DFBB4FAF051}" destId="{8D74DA88-A511-4659-B7AA-BFDE68134F32}" srcOrd="3" destOrd="0" parTransId="{E4DD7D2D-5410-42A4-822C-11286C25A277}" sibTransId="{466D6800-BF25-44DB-8142-B08FC9085596}"/>
    <dgm:cxn modelId="{A6073704-4F36-473B-B105-784C5264405C}" type="presOf" srcId="{8D74DA88-A511-4659-B7AA-BFDE68134F32}" destId="{F28BF691-8F45-4464-BB09-3E6C0FCDC47D}" srcOrd="0" destOrd="0" presId="urn:microsoft.com/office/officeart/2008/layout/LinedList"/>
    <dgm:cxn modelId="{1955B60E-632B-4473-82B6-E8F045723F8D}" type="presOf" srcId="{3FEAC020-1004-4408-BD76-3DFBB4FAF051}" destId="{30599A49-45C9-43C9-8EEB-6DB48D95D4B1}" srcOrd="0" destOrd="0" presId="urn:microsoft.com/office/officeart/2008/layout/LinedList"/>
    <dgm:cxn modelId="{3CA55413-755D-4FAE-9705-2662D4512997}" srcId="{3FEAC020-1004-4408-BD76-3DFBB4FAF051}" destId="{0C877E7F-A177-43DF-9064-0CEBF18BE6B4}" srcOrd="6" destOrd="0" parTransId="{1A249D3B-27F5-4766-BEC6-E9FDD67D1373}" sibTransId="{E6ED34F0-B641-479C-BA79-BFED4D9BD499}"/>
    <dgm:cxn modelId="{C1D7995E-9F36-4017-B391-DC965D2FD1DB}" type="presOf" srcId="{F9D4EC84-9A24-4E6B-9C85-76C07CB04784}" destId="{8837068C-E665-4301-90CB-35290A33DBAD}" srcOrd="0" destOrd="0" presId="urn:microsoft.com/office/officeart/2008/layout/LinedList"/>
    <dgm:cxn modelId="{E7D9286C-84DA-4C13-8497-1B2ED3E7125A}" srcId="{3FEAC020-1004-4408-BD76-3DFBB4FAF051}" destId="{8E7B94EC-1C5B-49FE-BCE4-DCCD45D40505}" srcOrd="2" destOrd="0" parTransId="{05A5AA93-37AD-4576-8D5C-A4137DBFB2FF}" sibTransId="{8912E549-C2EE-408C-A57E-2BAA79385B85}"/>
    <dgm:cxn modelId="{9DDB9D4E-03FE-4A1D-9BB0-7524D7F74843}" srcId="{3FEAC020-1004-4408-BD76-3DFBB4FAF051}" destId="{F9D4EC84-9A24-4E6B-9C85-76C07CB04784}" srcOrd="1" destOrd="0" parTransId="{32868913-8C39-4B19-8613-DAC489D890D1}" sibTransId="{1AC3A3D3-55CF-4FC3-BB6F-9AC32646AB00}"/>
    <dgm:cxn modelId="{5157FB74-61E5-4976-858D-6ABA4DEE59FB}" srcId="{3FEAC020-1004-4408-BD76-3DFBB4FAF051}" destId="{5686108C-BA6E-44A5-8346-59CE3F6DDF7F}" srcOrd="7" destOrd="0" parTransId="{D92F6962-066C-490E-A719-637A415D7903}" sibTransId="{5F1048A7-7AB1-4705-93E5-9DEA5E27D565}"/>
    <dgm:cxn modelId="{57604D55-0E3A-4870-878B-678A8F310C10}" type="presOf" srcId="{3F65EEF6-EF89-492E-94A9-7A55DC520176}" destId="{11D07CC4-AA2A-473D-B51C-852310F17C04}" srcOrd="0" destOrd="0" presId="urn:microsoft.com/office/officeart/2008/layout/LinedList"/>
    <dgm:cxn modelId="{22658D7F-35CC-46E3-880D-83AD5424AD4E}" srcId="{3FEAC020-1004-4408-BD76-3DFBB4FAF051}" destId="{0B3155EB-18C2-47A7-8781-607AAFF0F7BE}" srcOrd="5" destOrd="0" parTransId="{36E44DB4-ED84-4E24-ABD1-6CD1D32F1B90}" sibTransId="{92F81A5C-A415-42A9-A833-2212037373FB}"/>
    <dgm:cxn modelId="{91301997-9356-407F-9BC3-2A87939C8EBE}" type="presOf" srcId="{0C877E7F-A177-43DF-9064-0CEBF18BE6B4}" destId="{37806E91-7BE6-4D00-AFBF-C8AA9AE81A0E}" srcOrd="0" destOrd="0" presId="urn:microsoft.com/office/officeart/2008/layout/LinedList"/>
    <dgm:cxn modelId="{A88D8D99-2F88-4AE7-BB65-1DA56CF897D1}" type="presOf" srcId="{5686108C-BA6E-44A5-8346-59CE3F6DDF7F}" destId="{A4EEA6D1-5100-46D7-BF51-3E787C37DE8A}" srcOrd="0" destOrd="0" presId="urn:microsoft.com/office/officeart/2008/layout/LinedList"/>
    <dgm:cxn modelId="{F49CBEAA-6732-4430-BA77-1C1E3A884930}" type="presOf" srcId="{5667197B-61EE-4537-A951-05D7F933E896}" destId="{E0FEA023-4E5C-4582-87C1-3BFD5882B170}" srcOrd="0" destOrd="0" presId="urn:microsoft.com/office/officeart/2008/layout/LinedList"/>
    <dgm:cxn modelId="{309A9CD1-045E-491B-BA59-382A7B9F60E7}" srcId="{3FEAC020-1004-4408-BD76-3DFBB4FAF051}" destId="{3F65EEF6-EF89-492E-94A9-7A55DC520176}" srcOrd="0" destOrd="0" parTransId="{4532867A-D4C7-4278-8986-134FDC8FB948}" sibTransId="{E95B82DF-E129-4FFC-A643-B46EFE6FE7E0}"/>
    <dgm:cxn modelId="{5BE2D1DA-D0AB-4FDC-9793-120AEE24022C}" type="presOf" srcId="{8E7B94EC-1C5B-49FE-BCE4-DCCD45D40505}" destId="{EBAFC8C2-D990-4669-B170-7E361A728846}" srcOrd="0" destOrd="0" presId="urn:microsoft.com/office/officeart/2008/layout/LinedList"/>
    <dgm:cxn modelId="{6F8F31E2-4F26-43BC-9193-3A55CAD0FFFE}" type="presOf" srcId="{0B3155EB-18C2-47A7-8781-607AAFF0F7BE}" destId="{301F15C9-2FDD-4026-AA1E-FB5948D487ED}" srcOrd="0" destOrd="0" presId="urn:microsoft.com/office/officeart/2008/layout/LinedList"/>
    <dgm:cxn modelId="{C71CFDE4-9164-4E10-AC76-E0F6DFE5CF0B}" srcId="{3FEAC020-1004-4408-BD76-3DFBB4FAF051}" destId="{5667197B-61EE-4537-A951-05D7F933E896}" srcOrd="4" destOrd="0" parTransId="{CE5B5E3A-14B5-4EC3-8677-373424EBA293}" sibTransId="{D5364967-E9C5-4985-A7E0-C8500C34CCD3}"/>
    <dgm:cxn modelId="{EA31B49C-29B3-442C-9CB4-8F1466ED325E}" type="presParOf" srcId="{30599A49-45C9-43C9-8EEB-6DB48D95D4B1}" destId="{1B620FEF-9388-4EDA-892D-B677CC6D18B2}" srcOrd="0" destOrd="0" presId="urn:microsoft.com/office/officeart/2008/layout/LinedList"/>
    <dgm:cxn modelId="{4FCB6C4F-ABD0-4A03-86D9-D4BB11178B51}" type="presParOf" srcId="{30599A49-45C9-43C9-8EEB-6DB48D95D4B1}" destId="{666FD971-85BB-4862-825B-0A85719CD563}" srcOrd="1" destOrd="0" presId="urn:microsoft.com/office/officeart/2008/layout/LinedList"/>
    <dgm:cxn modelId="{97BFD8ED-B2E8-4AB3-AFCD-6C048A0024AF}" type="presParOf" srcId="{666FD971-85BB-4862-825B-0A85719CD563}" destId="{11D07CC4-AA2A-473D-B51C-852310F17C04}" srcOrd="0" destOrd="0" presId="urn:microsoft.com/office/officeart/2008/layout/LinedList"/>
    <dgm:cxn modelId="{86BB8412-DF13-4550-9E70-D83BF1E6DC5E}" type="presParOf" srcId="{666FD971-85BB-4862-825B-0A85719CD563}" destId="{7A1045C0-8739-4476-B12E-AFF760D65009}" srcOrd="1" destOrd="0" presId="urn:microsoft.com/office/officeart/2008/layout/LinedList"/>
    <dgm:cxn modelId="{CAC1F3B2-8B1A-4612-AEC0-7772E5062D2C}" type="presParOf" srcId="{30599A49-45C9-43C9-8EEB-6DB48D95D4B1}" destId="{37E954F5-9B4F-4077-89AD-582EF5676FF6}" srcOrd="2" destOrd="0" presId="urn:microsoft.com/office/officeart/2008/layout/LinedList"/>
    <dgm:cxn modelId="{51C534C8-770D-478B-9AA4-2848897C1F31}" type="presParOf" srcId="{30599A49-45C9-43C9-8EEB-6DB48D95D4B1}" destId="{2145D6DB-ECE2-4D58-AB1F-96DCE1168BF5}" srcOrd="3" destOrd="0" presId="urn:microsoft.com/office/officeart/2008/layout/LinedList"/>
    <dgm:cxn modelId="{9BEE5F37-04C3-44FF-A56C-DDDBA6923428}" type="presParOf" srcId="{2145D6DB-ECE2-4D58-AB1F-96DCE1168BF5}" destId="{8837068C-E665-4301-90CB-35290A33DBAD}" srcOrd="0" destOrd="0" presId="urn:microsoft.com/office/officeart/2008/layout/LinedList"/>
    <dgm:cxn modelId="{7253D4F0-2E8F-47AA-A1F6-EECB23B5256D}" type="presParOf" srcId="{2145D6DB-ECE2-4D58-AB1F-96DCE1168BF5}" destId="{160B12C1-DEC4-4FD8-8ABE-EE1133517B6F}" srcOrd="1" destOrd="0" presId="urn:microsoft.com/office/officeart/2008/layout/LinedList"/>
    <dgm:cxn modelId="{FBD5CDDB-FC5E-4EF5-AE8C-B5045CE58355}" type="presParOf" srcId="{30599A49-45C9-43C9-8EEB-6DB48D95D4B1}" destId="{63CE30B9-2978-41AA-A65C-1B2BD98B1882}" srcOrd="4" destOrd="0" presId="urn:microsoft.com/office/officeart/2008/layout/LinedList"/>
    <dgm:cxn modelId="{B1112181-875A-495C-9E32-13C283D4A13F}" type="presParOf" srcId="{30599A49-45C9-43C9-8EEB-6DB48D95D4B1}" destId="{B062827F-3A2D-4C8D-8472-A54B8298771A}" srcOrd="5" destOrd="0" presId="urn:microsoft.com/office/officeart/2008/layout/LinedList"/>
    <dgm:cxn modelId="{33007302-B387-4F6C-8BE7-85E629DB84D6}" type="presParOf" srcId="{B062827F-3A2D-4C8D-8472-A54B8298771A}" destId="{EBAFC8C2-D990-4669-B170-7E361A728846}" srcOrd="0" destOrd="0" presId="urn:microsoft.com/office/officeart/2008/layout/LinedList"/>
    <dgm:cxn modelId="{5101D2FD-506F-4CFD-843B-FF1F645CA36C}" type="presParOf" srcId="{B062827F-3A2D-4C8D-8472-A54B8298771A}" destId="{80BA9291-226B-4D50-A27A-6EEC1DB002F9}" srcOrd="1" destOrd="0" presId="urn:microsoft.com/office/officeart/2008/layout/LinedList"/>
    <dgm:cxn modelId="{2812D714-B5E8-487A-902A-78A922E3DFF8}" type="presParOf" srcId="{30599A49-45C9-43C9-8EEB-6DB48D95D4B1}" destId="{141ACE9A-5D07-4175-A8F8-E5AFB7A06BF7}" srcOrd="6" destOrd="0" presId="urn:microsoft.com/office/officeart/2008/layout/LinedList"/>
    <dgm:cxn modelId="{66AF4666-4B86-4CD3-BB23-DC577083802C}" type="presParOf" srcId="{30599A49-45C9-43C9-8EEB-6DB48D95D4B1}" destId="{DE204315-05F4-4D92-8A3A-FE464FB67590}" srcOrd="7" destOrd="0" presId="urn:microsoft.com/office/officeart/2008/layout/LinedList"/>
    <dgm:cxn modelId="{D2BABE3B-9182-4472-AEC6-370DF08AC031}" type="presParOf" srcId="{DE204315-05F4-4D92-8A3A-FE464FB67590}" destId="{F28BF691-8F45-4464-BB09-3E6C0FCDC47D}" srcOrd="0" destOrd="0" presId="urn:microsoft.com/office/officeart/2008/layout/LinedList"/>
    <dgm:cxn modelId="{D9CD69E7-9C14-4B89-91E8-848759982D4B}" type="presParOf" srcId="{DE204315-05F4-4D92-8A3A-FE464FB67590}" destId="{C2568B9A-2B43-430D-ADD4-94D1D50E564B}" srcOrd="1" destOrd="0" presId="urn:microsoft.com/office/officeart/2008/layout/LinedList"/>
    <dgm:cxn modelId="{771E4C3F-EAE7-45D9-ACCA-61541A534BF0}" type="presParOf" srcId="{30599A49-45C9-43C9-8EEB-6DB48D95D4B1}" destId="{0B8AB34E-0B93-4360-A2FD-0C5949276491}" srcOrd="8" destOrd="0" presId="urn:microsoft.com/office/officeart/2008/layout/LinedList"/>
    <dgm:cxn modelId="{028587EC-7DE5-4A1B-A4AA-634514D51DC6}" type="presParOf" srcId="{30599A49-45C9-43C9-8EEB-6DB48D95D4B1}" destId="{8AA417BD-37F8-47A8-BD13-9928FE24E433}" srcOrd="9" destOrd="0" presId="urn:microsoft.com/office/officeart/2008/layout/LinedList"/>
    <dgm:cxn modelId="{1E76A694-E066-4896-8064-5DDC4F9E0208}" type="presParOf" srcId="{8AA417BD-37F8-47A8-BD13-9928FE24E433}" destId="{E0FEA023-4E5C-4582-87C1-3BFD5882B170}" srcOrd="0" destOrd="0" presId="urn:microsoft.com/office/officeart/2008/layout/LinedList"/>
    <dgm:cxn modelId="{8C04A951-0ADD-4B2E-A1C9-5C2AA3118EED}" type="presParOf" srcId="{8AA417BD-37F8-47A8-BD13-9928FE24E433}" destId="{1A4B76DF-3F16-4A40-86CD-5393521CEBB5}" srcOrd="1" destOrd="0" presId="urn:microsoft.com/office/officeart/2008/layout/LinedList"/>
    <dgm:cxn modelId="{AB0E7082-02FF-4ACE-B3E9-092819B92692}" type="presParOf" srcId="{30599A49-45C9-43C9-8EEB-6DB48D95D4B1}" destId="{1BF30C82-57B1-48A6-B2D7-6A10A2351368}" srcOrd="10" destOrd="0" presId="urn:microsoft.com/office/officeart/2008/layout/LinedList"/>
    <dgm:cxn modelId="{99022E86-45B1-4C0A-B344-FDDE17C486CB}" type="presParOf" srcId="{30599A49-45C9-43C9-8EEB-6DB48D95D4B1}" destId="{D3A74FDB-4BE2-402B-98D8-D692ABA1AF1D}" srcOrd="11" destOrd="0" presId="urn:microsoft.com/office/officeart/2008/layout/LinedList"/>
    <dgm:cxn modelId="{D4FEC0C2-DE89-4E85-A1A6-409DFA96CB92}" type="presParOf" srcId="{D3A74FDB-4BE2-402B-98D8-D692ABA1AF1D}" destId="{301F15C9-2FDD-4026-AA1E-FB5948D487ED}" srcOrd="0" destOrd="0" presId="urn:microsoft.com/office/officeart/2008/layout/LinedList"/>
    <dgm:cxn modelId="{47018422-C2A4-413B-9B15-046D53290109}" type="presParOf" srcId="{D3A74FDB-4BE2-402B-98D8-D692ABA1AF1D}" destId="{F8731316-6BF8-4EAF-BE3D-26F2B208AE51}" srcOrd="1" destOrd="0" presId="urn:microsoft.com/office/officeart/2008/layout/LinedList"/>
    <dgm:cxn modelId="{78FD3BEE-42BB-49A0-906D-E8110A1AE7CC}" type="presParOf" srcId="{30599A49-45C9-43C9-8EEB-6DB48D95D4B1}" destId="{63405F34-3811-40FE-8921-B9D23B91E316}" srcOrd="12" destOrd="0" presId="urn:microsoft.com/office/officeart/2008/layout/LinedList"/>
    <dgm:cxn modelId="{56B882BC-C8E8-41A6-818A-A3D7C8C66719}" type="presParOf" srcId="{30599A49-45C9-43C9-8EEB-6DB48D95D4B1}" destId="{F0FF9232-9CB3-4EB7-AB5C-779534D1E075}" srcOrd="13" destOrd="0" presId="urn:microsoft.com/office/officeart/2008/layout/LinedList"/>
    <dgm:cxn modelId="{764FD267-6A93-4B5D-B90A-009CC0A04B3E}" type="presParOf" srcId="{F0FF9232-9CB3-4EB7-AB5C-779534D1E075}" destId="{37806E91-7BE6-4D00-AFBF-C8AA9AE81A0E}" srcOrd="0" destOrd="0" presId="urn:microsoft.com/office/officeart/2008/layout/LinedList"/>
    <dgm:cxn modelId="{CF9DBD13-B8AF-481D-AA82-8C4144A3A288}" type="presParOf" srcId="{F0FF9232-9CB3-4EB7-AB5C-779534D1E075}" destId="{BA7AFAE6-BE3C-43C3-9DCC-EF9B0CAC1698}" srcOrd="1" destOrd="0" presId="urn:microsoft.com/office/officeart/2008/layout/LinedList"/>
    <dgm:cxn modelId="{5446CFDD-B787-4653-9C2D-C85E804C237F}" type="presParOf" srcId="{30599A49-45C9-43C9-8EEB-6DB48D95D4B1}" destId="{9537BCBC-C754-4142-8F05-791ABA19D7C7}" srcOrd="14" destOrd="0" presId="urn:microsoft.com/office/officeart/2008/layout/LinedList"/>
    <dgm:cxn modelId="{AB3E6B92-02CC-4F36-935A-CC7BF8DF7CBF}" type="presParOf" srcId="{30599A49-45C9-43C9-8EEB-6DB48D95D4B1}" destId="{1035A77B-F67F-44D0-B5ED-413859B82FE0}" srcOrd="15" destOrd="0" presId="urn:microsoft.com/office/officeart/2008/layout/LinedList"/>
    <dgm:cxn modelId="{04C71CA5-3915-44E4-8E35-68C62660B758}" type="presParOf" srcId="{1035A77B-F67F-44D0-B5ED-413859B82FE0}" destId="{A4EEA6D1-5100-46D7-BF51-3E787C37DE8A}" srcOrd="0" destOrd="0" presId="urn:microsoft.com/office/officeart/2008/layout/LinedList"/>
    <dgm:cxn modelId="{B0B39806-6245-4494-B66B-F85ED958AFBB}" type="presParOf" srcId="{1035A77B-F67F-44D0-B5ED-413859B82FE0}" destId="{47260CF1-CBDC-47D9-A1CA-EFC39E663D3C}"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EAC020-1004-4408-BD76-3DFBB4FAF051}" type="doc">
      <dgm:prSet loTypeId="urn:microsoft.com/office/officeart/2008/layout/PictureStrips" loCatId="list" qsTypeId="urn:microsoft.com/office/officeart/2005/8/quickstyle/3d4#1" qsCatId="3D" csTypeId="urn:microsoft.com/office/officeart/2005/8/colors/accent0_2#1" csCatId="mainScheme" phldr="1"/>
      <dgm:spPr/>
      <dgm:t>
        <a:bodyPr/>
        <a:lstStyle/>
        <a:p>
          <a:endParaRPr lang="en-US"/>
        </a:p>
      </dgm:t>
    </dgm:pt>
    <dgm:pt modelId="{89E9F035-2D38-4C2C-8D32-550BADD7E85C}">
      <dgm:prSet custT="1"/>
      <dgm:spPr/>
      <dgm:t>
        <a:bodyPr/>
        <a:lstStyle/>
        <a:p>
          <a:r>
            <a:rPr lang="en-US" sz="2400" dirty="0"/>
            <a:t>Sergeant Ricardo Breceda </a:t>
          </a:r>
        </a:p>
      </dgm:t>
    </dgm:pt>
    <dgm:pt modelId="{19889402-89BB-4B88-82A6-0F33E9271C06}" type="parTrans" cxnId="{900A30E2-DB24-45ED-9831-A7F55D005C2B}">
      <dgm:prSet/>
      <dgm:spPr/>
      <dgm:t>
        <a:bodyPr/>
        <a:lstStyle/>
        <a:p>
          <a:endParaRPr lang="en-US"/>
        </a:p>
      </dgm:t>
    </dgm:pt>
    <dgm:pt modelId="{DAF7AF60-2E89-4FDA-8BED-CA6F371FD080}" type="sibTrans" cxnId="{900A30E2-DB24-45ED-9831-A7F55D005C2B}">
      <dgm:prSet/>
      <dgm:spPr/>
      <dgm:t>
        <a:bodyPr/>
        <a:lstStyle/>
        <a:p>
          <a:endParaRPr lang="en-US"/>
        </a:p>
      </dgm:t>
    </dgm:pt>
    <dgm:pt modelId="{1F14AC13-505A-4506-9D92-DBF2DFE7B63C}">
      <dgm:prSet custT="1"/>
      <dgm:spPr/>
      <dgm:t>
        <a:bodyPr/>
        <a:lstStyle/>
        <a:p>
          <a:r>
            <a:rPr lang="en-US" sz="2800" dirty="0">
              <a:hlinkClick xmlns:r="http://schemas.openxmlformats.org/officeDocument/2006/relationships" r:id="rId1"/>
            </a:rPr>
            <a:t>nmsp.pio@dps.nm.gov</a:t>
          </a:r>
          <a:r>
            <a:rPr lang="en-US" sz="2800" dirty="0"/>
            <a:t> </a:t>
          </a:r>
        </a:p>
      </dgm:t>
    </dgm:pt>
    <dgm:pt modelId="{FF767C0E-7950-42BC-BE6D-DEE3B476D21E}" type="parTrans" cxnId="{32EFA19A-0084-47FE-A8BD-E0F26097E31A}">
      <dgm:prSet/>
      <dgm:spPr/>
      <dgm:t>
        <a:bodyPr/>
        <a:lstStyle/>
        <a:p>
          <a:endParaRPr lang="en-US"/>
        </a:p>
      </dgm:t>
    </dgm:pt>
    <dgm:pt modelId="{5D8473AD-0ED5-4AB0-84CC-8B188D4FDD5B}" type="sibTrans" cxnId="{32EFA19A-0084-47FE-A8BD-E0F26097E31A}">
      <dgm:prSet/>
      <dgm:spPr/>
      <dgm:t>
        <a:bodyPr/>
        <a:lstStyle/>
        <a:p>
          <a:endParaRPr lang="en-US"/>
        </a:p>
      </dgm:t>
    </dgm:pt>
    <dgm:pt modelId="{4A439947-E122-45F4-9B0C-0E842BC792F7}">
      <dgm:prSet custT="1"/>
      <dgm:spPr/>
      <dgm:t>
        <a:bodyPr/>
        <a:lstStyle/>
        <a:p>
          <a:pPr algn="ctr"/>
          <a:endParaRPr lang="en-US" sz="1800" dirty="0"/>
        </a:p>
      </dgm:t>
    </dgm:pt>
    <dgm:pt modelId="{2E2F2484-C0D3-45F8-93D1-00E6AD1F0F0D}" type="parTrans" cxnId="{998FCD83-CF75-4EA6-8348-82C17123FF88}">
      <dgm:prSet/>
      <dgm:spPr/>
      <dgm:t>
        <a:bodyPr/>
        <a:lstStyle/>
        <a:p>
          <a:endParaRPr lang="en-US"/>
        </a:p>
      </dgm:t>
    </dgm:pt>
    <dgm:pt modelId="{48216A91-DBB1-4E1E-AE6D-58D144F6D556}" type="sibTrans" cxnId="{998FCD83-CF75-4EA6-8348-82C17123FF88}">
      <dgm:prSet/>
      <dgm:spPr/>
      <dgm:t>
        <a:bodyPr/>
        <a:lstStyle/>
        <a:p>
          <a:endParaRPr lang="en-US"/>
        </a:p>
      </dgm:t>
    </dgm:pt>
    <dgm:pt modelId="{8150D839-5BEC-49AB-9474-28ACC12099EA}">
      <dgm:prSet custT="1"/>
      <dgm:spPr/>
      <dgm:t>
        <a:bodyPr/>
        <a:lstStyle/>
        <a:p>
          <a:pPr algn="l"/>
          <a:r>
            <a:rPr lang="en-US" sz="1800" dirty="0"/>
            <a:t>Northern (NORCOM) 505-425-6771</a:t>
          </a:r>
        </a:p>
      </dgm:t>
    </dgm:pt>
    <dgm:pt modelId="{69825DCE-84F0-4911-A64B-78E3820C56A5}" type="parTrans" cxnId="{63C21C0B-4432-4F59-9CCA-D066CA082660}">
      <dgm:prSet/>
      <dgm:spPr/>
      <dgm:t>
        <a:bodyPr/>
        <a:lstStyle/>
        <a:p>
          <a:endParaRPr lang="en-US"/>
        </a:p>
      </dgm:t>
    </dgm:pt>
    <dgm:pt modelId="{47E62E03-16C6-4A67-A08A-6F9E7DF594C9}" type="sibTrans" cxnId="{63C21C0B-4432-4F59-9CCA-D066CA082660}">
      <dgm:prSet/>
      <dgm:spPr/>
      <dgm:t>
        <a:bodyPr/>
        <a:lstStyle/>
        <a:p>
          <a:endParaRPr lang="en-US"/>
        </a:p>
      </dgm:t>
    </dgm:pt>
    <dgm:pt modelId="{71A346D9-2988-4712-A4DB-55C6F70FE4DE}">
      <dgm:prSet custT="1"/>
      <dgm:spPr/>
      <dgm:t>
        <a:bodyPr/>
        <a:lstStyle/>
        <a:p>
          <a:r>
            <a:rPr lang="en-US" sz="2400" dirty="0"/>
            <a:t>Lieutenant Philip Vargas</a:t>
          </a:r>
        </a:p>
      </dgm:t>
    </dgm:pt>
    <dgm:pt modelId="{F987BBCD-03CA-43F5-B262-4D4DCC1A1E58}" type="parTrans" cxnId="{4901DDAA-20DF-4758-8D25-F438B022FB86}">
      <dgm:prSet/>
      <dgm:spPr/>
      <dgm:t>
        <a:bodyPr/>
        <a:lstStyle/>
        <a:p>
          <a:endParaRPr lang="en-US"/>
        </a:p>
      </dgm:t>
    </dgm:pt>
    <dgm:pt modelId="{F0DEBBF5-A8BF-402B-8D20-712C0F14FF9A}" type="sibTrans" cxnId="{4901DDAA-20DF-4758-8D25-F438B022FB86}">
      <dgm:prSet/>
      <dgm:spPr/>
      <dgm:t>
        <a:bodyPr/>
        <a:lstStyle/>
        <a:p>
          <a:endParaRPr lang="en-US"/>
        </a:p>
      </dgm:t>
    </dgm:pt>
    <dgm:pt modelId="{09D5573C-CE1A-421E-A786-1D45DE8A00CC}">
      <dgm:prSet custT="1"/>
      <dgm:spPr/>
      <dgm:t>
        <a:bodyPr/>
        <a:lstStyle/>
        <a:p>
          <a:r>
            <a:rPr lang="en-US" sz="2000" dirty="0"/>
            <a:t>Cell: 505-288-7893</a:t>
          </a:r>
        </a:p>
      </dgm:t>
    </dgm:pt>
    <dgm:pt modelId="{BCA96F81-2FEA-4693-84C5-6A1C8193DC41}" type="parTrans" cxnId="{0CB3F153-85D4-4051-B024-45E0B00F4757}">
      <dgm:prSet/>
      <dgm:spPr/>
      <dgm:t>
        <a:bodyPr/>
        <a:lstStyle/>
        <a:p>
          <a:endParaRPr lang="en-US"/>
        </a:p>
      </dgm:t>
    </dgm:pt>
    <dgm:pt modelId="{E5C75F9D-618E-4516-A8A7-AACEF6CC8793}" type="sibTrans" cxnId="{0CB3F153-85D4-4051-B024-45E0B00F4757}">
      <dgm:prSet/>
      <dgm:spPr/>
      <dgm:t>
        <a:bodyPr/>
        <a:lstStyle/>
        <a:p>
          <a:endParaRPr lang="en-US"/>
        </a:p>
      </dgm:t>
    </dgm:pt>
    <dgm:pt modelId="{8EF48EF2-729F-4C05-9C8F-940710656D79}">
      <dgm:prSet custT="1"/>
      <dgm:spPr/>
      <dgm:t>
        <a:bodyPr/>
        <a:lstStyle/>
        <a:p>
          <a:r>
            <a:rPr lang="en-US" sz="2000" dirty="0">
              <a:hlinkClick xmlns:r="http://schemas.openxmlformats.org/officeDocument/2006/relationships" r:id="rId2"/>
            </a:rPr>
            <a:t>PhilipR.Vargas@dps.nm.gov</a:t>
          </a:r>
          <a:r>
            <a:rPr lang="en-US" sz="2000" dirty="0"/>
            <a:t> </a:t>
          </a:r>
        </a:p>
      </dgm:t>
    </dgm:pt>
    <dgm:pt modelId="{8BFCF117-2CBE-4C5F-AB3C-09C06AE96197}" type="parTrans" cxnId="{57F33F75-A425-4A1A-B8CC-2E0D33D84483}">
      <dgm:prSet/>
      <dgm:spPr/>
      <dgm:t>
        <a:bodyPr/>
        <a:lstStyle/>
        <a:p>
          <a:endParaRPr lang="en-US"/>
        </a:p>
      </dgm:t>
    </dgm:pt>
    <dgm:pt modelId="{2DFB8DF9-11A5-436F-9BB0-9C67BE756761}" type="sibTrans" cxnId="{57F33F75-A425-4A1A-B8CC-2E0D33D84483}">
      <dgm:prSet/>
      <dgm:spPr/>
      <dgm:t>
        <a:bodyPr/>
        <a:lstStyle/>
        <a:p>
          <a:endParaRPr lang="en-US"/>
        </a:p>
      </dgm:t>
    </dgm:pt>
    <dgm:pt modelId="{7DDDCA96-DFD1-48DF-9430-6171937F02A9}">
      <dgm:prSet custT="1"/>
      <dgm:spPr/>
      <dgm:t>
        <a:bodyPr/>
        <a:lstStyle/>
        <a:p>
          <a:r>
            <a:rPr lang="en-US" sz="2400" dirty="0"/>
            <a:t>Officer Wilson Silver</a:t>
          </a:r>
        </a:p>
      </dgm:t>
    </dgm:pt>
    <dgm:pt modelId="{D6F5BF43-508D-4CE2-A8EC-559AD16286EC}" type="parTrans" cxnId="{069CDFC2-911E-4E47-9206-E3FD28FA2F65}">
      <dgm:prSet/>
      <dgm:spPr/>
      <dgm:t>
        <a:bodyPr/>
        <a:lstStyle/>
        <a:p>
          <a:endParaRPr lang="en-US"/>
        </a:p>
      </dgm:t>
    </dgm:pt>
    <dgm:pt modelId="{E1721AFC-8B40-45CC-869E-5530429D1B53}" type="sibTrans" cxnId="{069CDFC2-911E-4E47-9206-E3FD28FA2F65}">
      <dgm:prSet/>
      <dgm:spPr/>
      <dgm:t>
        <a:bodyPr/>
        <a:lstStyle/>
        <a:p>
          <a:endParaRPr lang="en-US"/>
        </a:p>
      </dgm:t>
    </dgm:pt>
    <dgm:pt modelId="{27B9B79D-3A46-4376-8A3D-85CD732F1B81}">
      <dgm:prSet custT="1"/>
      <dgm:spPr/>
      <dgm:t>
        <a:bodyPr/>
        <a:lstStyle/>
        <a:p>
          <a:r>
            <a:rPr lang="en-US" sz="2000" dirty="0"/>
            <a:t>505-946-8290</a:t>
          </a:r>
        </a:p>
      </dgm:t>
    </dgm:pt>
    <dgm:pt modelId="{8256ABDA-BBE1-4828-B478-0D3F491E457D}" type="parTrans" cxnId="{10672D39-1459-4B76-96D2-F9DC316AE6B2}">
      <dgm:prSet/>
      <dgm:spPr/>
      <dgm:t>
        <a:bodyPr/>
        <a:lstStyle/>
        <a:p>
          <a:endParaRPr lang="en-US"/>
        </a:p>
      </dgm:t>
    </dgm:pt>
    <dgm:pt modelId="{6A7DDFE9-44D1-4839-BB77-CCB75787EE99}" type="sibTrans" cxnId="{10672D39-1459-4B76-96D2-F9DC316AE6B2}">
      <dgm:prSet/>
      <dgm:spPr/>
      <dgm:t>
        <a:bodyPr/>
        <a:lstStyle/>
        <a:p>
          <a:endParaRPr lang="en-US"/>
        </a:p>
      </dgm:t>
    </dgm:pt>
    <dgm:pt modelId="{AE042A79-6834-479F-86FB-AB1BADD9B9B2}">
      <dgm:prSet custT="1"/>
      <dgm:spPr/>
      <dgm:t>
        <a:bodyPr/>
        <a:lstStyle/>
        <a:p>
          <a:r>
            <a:rPr lang="en-US" sz="2000" dirty="0">
              <a:hlinkClick xmlns:r="http://schemas.openxmlformats.org/officeDocument/2006/relationships" r:id="rId3"/>
            </a:rPr>
            <a:t>Wilson.Silver@dps.nm.gov</a:t>
          </a:r>
          <a:r>
            <a:rPr lang="en-US" sz="2000" dirty="0"/>
            <a:t> </a:t>
          </a:r>
        </a:p>
      </dgm:t>
    </dgm:pt>
    <dgm:pt modelId="{A2F97BB8-5484-450B-83AE-31016FEEA6F5}" type="parTrans" cxnId="{F84B7B89-50DA-4F67-8EC8-0A41D7E16666}">
      <dgm:prSet/>
      <dgm:spPr/>
      <dgm:t>
        <a:bodyPr/>
        <a:lstStyle/>
        <a:p>
          <a:endParaRPr lang="en-US"/>
        </a:p>
      </dgm:t>
    </dgm:pt>
    <dgm:pt modelId="{2471F79E-B0D5-4C5F-99BB-BC818CE0DC99}" type="sibTrans" cxnId="{F84B7B89-50DA-4F67-8EC8-0A41D7E16666}">
      <dgm:prSet/>
      <dgm:spPr/>
      <dgm:t>
        <a:bodyPr/>
        <a:lstStyle/>
        <a:p>
          <a:endParaRPr lang="en-US"/>
        </a:p>
      </dgm:t>
    </dgm:pt>
    <dgm:pt modelId="{CB9F3DAA-F83D-48A7-9A25-B17395CB9DB3}">
      <dgm:prSet custT="1"/>
      <dgm:spPr/>
      <dgm:t>
        <a:bodyPr/>
        <a:lstStyle/>
        <a:p>
          <a:r>
            <a:rPr lang="en-US" sz="2400" dirty="0"/>
            <a:t>Officer Amanda Richards</a:t>
          </a:r>
        </a:p>
      </dgm:t>
    </dgm:pt>
    <dgm:pt modelId="{545A67CB-4DF3-4884-81CA-81B55394098C}" type="parTrans" cxnId="{99FE1123-7C56-42D5-9555-6508D8E36DEE}">
      <dgm:prSet/>
      <dgm:spPr/>
      <dgm:t>
        <a:bodyPr/>
        <a:lstStyle/>
        <a:p>
          <a:endParaRPr lang="en-US"/>
        </a:p>
      </dgm:t>
    </dgm:pt>
    <dgm:pt modelId="{7D3DA88B-59C4-4C0B-AEDE-D24D50739799}" type="sibTrans" cxnId="{99FE1123-7C56-42D5-9555-6508D8E36DEE}">
      <dgm:prSet/>
      <dgm:spPr/>
      <dgm:t>
        <a:bodyPr/>
        <a:lstStyle/>
        <a:p>
          <a:endParaRPr lang="en-US"/>
        </a:p>
      </dgm:t>
    </dgm:pt>
    <dgm:pt modelId="{573435C3-6A2E-494C-BAD8-720E54107042}">
      <dgm:prSet custT="1"/>
      <dgm:spPr/>
      <dgm:t>
        <a:bodyPr/>
        <a:lstStyle/>
        <a:p>
          <a:r>
            <a:rPr lang="en-US" sz="2000" dirty="0"/>
            <a:t>Cell: 505-331-2182</a:t>
          </a:r>
        </a:p>
      </dgm:t>
    </dgm:pt>
    <dgm:pt modelId="{187D7EB1-87AE-42F8-B5A5-FD7CD01B1965}" type="parTrans" cxnId="{1B34E491-68A4-4941-BC50-1306DB620508}">
      <dgm:prSet/>
      <dgm:spPr/>
      <dgm:t>
        <a:bodyPr/>
        <a:lstStyle/>
        <a:p>
          <a:endParaRPr lang="en-US"/>
        </a:p>
      </dgm:t>
    </dgm:pt>
    <dgm:pt modelId="{E91A7265-4550-4125-8392-A80594CD13A5}" type="sibTrans" cxnId="{1B34E491-68A4-4941-BC50-1306DB620508}">
      <dgm:prSet/>
      <dgm:spPr/>
      <dgm:t>
        <a:bodyPr/>
        <a:lstStyle/>
        <a:p>
          <a:endParaRPr lang="en-US"/>
        </a:p>
      </dgm:t>
    </dgm:pt>
    <dgm:pt modelId="{E483E1C5-B911-4E0F-9FEF-0841F09A9BC4}">
      <dgm:prSet custT="1"/>
      <dgm:spPr/>
      <dgm:t>
        <a:bodyPr/>
        <a:lstStyle/>
        <a:p>
          <a:r>
            <a:rPr lang="en-US" sz="1800" dirty="0">
              <a:hlinkClick xmlns:r="http://schemas.openxmlformats.org/officeDocument/2006/relationships" r:id="rId4"/>
            </a:rPr>
            <a:t>Ricardo.Breceda@dps.nm.gov</a:t>
          </a:r>
          <a:r>
            <a:rPr lang="en-US" sz="1800" dirty="0"/>
            <a:t> </a:t>
          </a:r>
        </a:p>
      </dgm:t>
    </dgm:pt>
    <dgm:pt modelId="{520EDC08-47A8-4464-A9A0-36ED6DFE5E03}" type="parTrans" cxnId="{E181D8A1-3DD2-4BB4-BCD7-8C02F1907E7A}">
      <dgm:prSet/>
      <dgm:spPr/>
      <dgm:t>
        <a:bodyPr/>
        <a:lstStyle/>
        <a:p>
          <a:endParaRPr lang="en-US"/>
        </a:p>
      </dgm:t>
    </dgm:pt>
    <dgm:pt modelId="{DD7FE34D-5F4B-4EB6-9C89-470BC9BBAC7F}" type="sibTrans" cxnId="{E181D8A1-3DD2-4BB4-BCD7-8C02F1907E7A}">
      <dgm:prSet/>
      <dgm:spPr/>
      <dgm:t>
        <a:bodyPr/>
        <a:lstStyle/>
        <a:p>
          <a:endParaRPr lang="en-US"/>
        </a:p>
      </dgm:t>
    </dgm:pt>
    <dgm:pt modelId="{D7843FEA-5E1F-45FD-A6AE-93F8FE7857A1}">
      <dgm:prSet custT="1"/>
      <dgm:spPr/>
      <dgm:t>
        <a:bodyPr/>
        <a:lstStyle/>
        <a:p>
          <a:r>
            <a:rPr lang="en-US" sz="2000" dirty="0"/>
            <a:t>505-490-7034</a:t>
          </a:r>
        </a:p>
      </dgm:t>
    </dgm:pt>
    <dgm:pt modelId="{0D4261B3-F2F2-4CE9-AA3E-B71C3572B710}" type="parTrans" cxnId="{56188113-96F0-4944-8EB3-BA34FF0296E9}">
      <dgm:prSet/>
      <dgm:spPr/>
      <dgm:t>
        <a:bodyPr/>
        <a:lstStyle/>
        <a:p>
          <a:endParaRPr lang="en-US"/>
        </a:p>
      </dgm:t>
    </dgm:pt>
    <dgm:pt modelId="{E56072E2-881D-44D2-A8E0-B52ACAB56F81}" type="sibTrans" cxnId="{56188113-96F0-4944-8EB3-BA34FF0296E9}">
      <dgm:prSet/>
      <dgm:spPr/>
      <dgm:t>
        <a:bodyPr/>
        <a:lstStyle/>
        <a:p>
          <a:endParaRPr lang="en-US"/>
        </a:p>
      </dgm:t>
    </dgm:pt>
    <dgm:pt modelId="{AD8DA423-3D4E-42F6-ACF8-C99204D94E4A}">
      <dgm:prSet custT="1"/>
      <dgm:spPr/>
      <dgm:t>
        <a:bodyPr/>
        <a:lstStyle/>
        <a:p>
          <a:r>
            <a:rPr lang="en-US" sz="1800" dirty="0">
              <a:hlinkClick xmlns:r="http://schemas.openxmlformats.org/officeDocument/2006/relationships" r:id="rId5"/>
            </a:rPr>
            <a:t>Amanda.Richards@dps.nm.gov</a:t>
          </a:r>
          <a:r>
            <a:rPr lang="en-US" sz="1800" dirty="0"/>
            <a:t> </a:t>
          </a:r>
        </a:p>
      </dgm:t>
    </dgm:pt>
    <dgm:pt modelId="{F452676A-833E-4423-892A-D3C0DDF56DE0}" type="parTrans" cxnId="{BF3BCC80-819B-4E58-93A4-8E69C8B3C564}">
      <dgm:prSet/>
      <dgm:spPr/>
      <dgm:t>
        <a:bodyPr/>
        <a:lstStyle/>
        <a:p>
          <a:endParaRPr lang="en-US"/>
        </a:p>
      </dgm:t>
    </dgm:pt>
    <dgm:pt modelId="{0C8D3AFB-810B-4183-9BF3-BE228824222B}" type="sibTrans" cxnId="{BF3BCC80-819B-4E58-93A4-8E69C8B3C564}">
      <dgm:prSet/>
      <dgm:spPr/>
      <dgm:t>
        <a:bodyPr/>
        <a:lstStyle/>
        <a:p>
          <a:endParaRPr lang="en-US"/>
        </a:p>
      </dgm:t>
    </dgm:pt>
    <dgm:pt modelId="{DB1D9E4C-D670-4393-AF4F-B29998B75FA0}">
      <dgm:prSet custT="1"/>
      <dgm:spPr/>
      <dgm:t>
        <a:bodyPr/>
        <a:lstStyle/>
        <a:p>
          <a:pPr algn="l"/>
          <a:r>
            <a:rPr lang="en-US" sz="1800" dirty="0"/>
            <a:t>Southern (SOCOM)  575-382-2500</a:t>
          </a:r>
        </a:p>
      </dgm:t>
    </dgm:pt>
    <dgm:pt modelId="{28B2C376-856A-43F8-A424-968115CB244D}" type="parTrans" cxnId="{3269642F-5CD6-436F-AB57-79AF0F0C718B}">
      <dgm:prSet/>
      <dgm:spPr/>
      <dgm:t>
        <a:bodyPr/>
        <a:lstStyle/>
        <a:p>
          <a:endParaRPr lang="en-US"/>
        </a:p>
      </dgm:t>
    </dgm:pt>
    <dgm:pt modelId="{13C83F44-F314-4C96-AF65-875D1DAAB947}" type="sibTrans" cxnId="{3269642F-5CD6-436F-AB57-79AF0F0C718B}">
      <dgm:prSet/>
      <dgm:spPr/>
      <dgm:t>
        <a:bodyPr/>
        <a:lstStyle/>
        <a:p>
          <a:endParaRPr lang="en-US"/>
        </a:p>
      </dgm:t>
    </dgm:pt>
    <dgm:pt modelId="{714F9114-13DB-4C6C-8F75-9EFC5D40BD9F}">
      <dgm:prSet custT="1"/>
      <dgm:spPr/>
      <dgm:t>
        <a:bodyPr/>
        <a:lstStyle/>
        <a:p>
          <a:pPr algn="l"/>
          <a:r>
            <a:rPr lang="en-US" sz="1800" dirty="0"/>
            <a:t>Central (CENCOM) 505-841-9256</a:t>
          </a:r>
        </a:p>
      </dgm:t>
    </dgm:pt>
    <dgm:pt modelId="{AA53D5B9-9CDB-40C3-A8CF-13D65352B7B7}" type="parTrans" cxnId="{BB060F6D-CC91-47C3-B26F-7C1693252A35}">
      <dgm:prSet/>
      <dgm:spPr/>
      <dgm:t>
        <a:bodyPr/>
        <a:lstStyle/>
        <a:p>
          <a:endParaRPr lang="en-US"/>
        </a:p>
      </dgm:t>
    </dgm:pt>
    <dgm:pt modelId="{CB91FBF4-8A56-4502-B791-23A9414C37E6}" type="sibTrans" cxnId="{BB060F6D-CC91-47C3-B26F-7C1693252A35}">
      <dgm:prSet/>
      <dgm:spPr/>
      <dgm:t>
        <a:bodyPr/>
        <a:lstStyle/>
        <a:p>
          <a:endParaRPr lang="en-US"/>
        </a:p>
      </dgm:t>
    </dgm:pt>
    <dgm:pt modelId="{8E4EFCCD-02C8-4B15-A929-34F1FD4510CD}" type="pres">
      <dgm:prSet presAssocID="{3FEAC020-1004-4408-BD76-3DFBB4FAF051}" presName="Name0" presStyleCnt="0">
        <dgm:presLayoutVars>
          <dgm:dir/>
          <dgm:resizeHandles val="exact"/>
        </dgm:presLayoutVars>
      </dgm:prSet>
      <dgm:spPr/>
    </dgm:pt>
    <dgm:pt modelId="{E7B2E882-6E5B-44EE-A57A-8262005D221E}" type="pres">
      <dgm:prSet presAssocID="{1F14AC13-505A-4506-9D92-DBF2DFE7B63C}" presName="composite" presStyleCnt="0"/>
      <dgm:spPr/>
    </dgm:pt>
    <dgm:pt modelId="{14D3E6DF-D792-41CC-8F90-E0957BE0B8CB}" type="pres">
      <dgm:prSet presAssocID="{1F14AC13-505A-4506-9D92-DBF2DFE7B63C}" presName="rect1" presStyleLbl="trAlignAcc1" presStyleIdx="0" presStyleCnt="6">
        <dgm:presLayoutVars>
          <dgm:bulletEnabled val="1"/>
        </dgm:presLayoutVars>
      </dgm:prSet>
      <dgm:spPr/>
    </dgm:pt>
    <dgm:pt modelId="{DD807078-8618-4F00-8276-4C4C47CF5494}" type="pres">
      <dgm:prSet presAssocID="{1F14AC13-505A-4506-9D92-DBF2DFE7B63C}" presName="rect2" presStyleLbl="fgImgPlace1" presStyleIdx="0" presStyleCnt="6"/>
      <dgm:spPr>
        <a:blipFill>
          <a:blip xmlns:r="http://schemas.openxmlformats.org/officeDocument/2006/relationships" r:embed="rId6"/>
          <a:srcRect/>
          <a:stretch>
            <a:fillRect l="-2000" r="-2000"/>
          </a:stretch>
        </a:blipFill>
      </dgm:spPr>
    </dgm:pt>
    <dgm:pt modelId="{931A4DAC-DFD3-443B-98E4-C57C25F09CA6}" type="pres">
      <dgm:prSet presAssocID="{5D8473AD-0ED5-4AB0-84CC-8B188D4FDD5B}" presName="sibTrans" presStyleCnt="0"/>
      <dgm:spPr/>
    </dgm:pt>
    <dgm:pt modelId="{B33746FB-4A31-42BA-986D-1DDDC7FFB0A4}" type="pres">
      <dgm:prSet presAssocID="{4A439947-E122-45F4-9B0C-0E842BC792F7}" presName="composite" presStyleCnt="0"/>
      <dgm:spPr/>
    </dgm:pt>
    <dgm:pt modelId="{A8B386EE-24DF-4E03-B63F-99020DD81B4D}" type="pres">
      <dgm:prSet presAssocID="{4A439947-E122-45F4-9B0C-0E842BC792F7}" presName="rect1" presStyleLbl="trAlignAcc1" presStyleIdx="1" presStyleCnt="6">
        <dgm:presLayoutVars>
          <dgm:bulletEnabled val="1"/>
        </dgm:presLayoutVars>
      </dgm:prSet>
      <dgm:spPr/>
    </dgm:pt>
    <dgm:pt modelId="{EEFD46B7-1666-4D15-BA71-A29DEB20BE77}" type="pres">
      <dgm:prSet presAssocID="{4A439947-E122-45F4-9B0C-0E842BC792F7}" presName="rect2" presStyleLbl="fgImgPlace1" presStyleIdx="1" presStyleCnt="6"/>
      <dgm:spPr>
        <a:blipFill>
          <a:blip xmlns:r="http://schemas.openxmlformats.org/officeDocument/2006/relationships" r:embed="rId7"/>
          <a:srcRect/>
          <a:stretch>
            <a:fillRect l="-2000" r="-2000"/>
          </a:stretch>
        </a:blipFill>
      </dgm:spPr>
    </dgm:pt>
    <dgm:pt modelId="{51812C5B-B683-4781-A1AD-DE3CD99C0C25}" type="pres">
      <dgm:prSet presAssocID="{48216A91-DBB1-4E1E-AE6D-58D144F6D556}" presName="sibTrans" presStyleCnt="0"/>
      <dgm:spPr/>
    </dgm:pt>
    <dgm:pt modelId="{DA1B1112-122F-40AB-A26F-78E187D4F3C4}" type="pres">
      <dgm:prSet presAssocID="{71A346D9-2988-4712-A4DB-55C6F70FE4DE}" presName="composite" presStyleCnt="0"/>
      <dgm:spPr/>
    </dgm:pt>
    <dgm:pt modelId="{38A361DD-046B-4B10-97DC-D5E062D35A21}" type="pres">
      <dgm:prSet presAssocID="{71A346D9-2988-4712-A4DB-55C6F70FE4DE}" presName="rect1" presStyleLbl="trAlignAcc1" presStyleIdx="2" presStyleCnt="6">
        <dgm:presLayoutVars>
          <dgm:bulletEnabled val="1"/>
        </dgm:presLayoutVars>
      </dgm:prSet>
      <dgm:spPr/>
    </dgm:pt>
    <dgm:pt modelId="{D5613F39-62F9-497A-945C-35849F36C71A}" type="pres">
      <dgm:prSet presAssocID="{71A346D9-2988-4712-A4DB-55C6F70FE4DE}" presName="rect2" presStyleLbl="fgImgPlace1" presStyleIdx="2" presStyleCnt="6" custScaleX="102613"/>
      <dgm:spPr>
        <a:blipFill>
          <a:blip xmlns:r="http://schemas.openxmlformats.org/officeDocument/2006/relationships" r:embed="rId8"/>
          <a:srcRect/>
          <a:stretch>
            <a:fillRect/>
          </a:stretch>
        </a:blipFill>
      </dgm:spPr>
    </dgm:pt>
    <dgm:pt modelId="{9D913A72-AE7A-48EE-9C49-34F22B711ECB}" type="pres">
      <dgm:prSet presAssocID="{F0DEBBF5-A8BF-402B-8D20-712C0F14FF9A}" presName="sibTrans" presStyleCnt="0"/>
      <dgm:spPr/>
    </dgm:pt>
    <dgm:pt modelId="{D3875614-7238-4517-840C-11EE47769814}" type="pres">
      <dgm:prSet presAssocID="{7DDDCA96-DFD1-48DF-9430-6171937F02A9}" presName="composite" presStyleCnt="0"/>
      <dgm:spPr/>
    </dgm:pt>
    <dgm:pt modelId="{9C58A1B6-70F6-4E81-B155-4B6D54CA35BF}" type="pres">
      <dgm:prSet presAssocID="{7DDDCA96-DFD1-48DF-9430-6171937F02A9}" presName="rect1" presStyleLbl="trAlignAcc1" presStyleIdx="3" presStyleCnt="6">
        <dgm:presLayoutVars>
          <dgm:bulletEnabled val="1"/>
        </dgm:presLayoutVars>
      </dgm:prSet>
      <dgm:spPr/>
    </dgm:pt>
    <dgm:pt modelId="{DA653FED-941F-4E90-9BE7-748129D62436}" type="pres">
      <dgm:prSet presAssocID="{7DDDCA96-DFD1-48DF-9430-6171937F02A9}" presName="rect2" presStyleLbl="fgImgPlace1" presStyleIdx="3" presStyleCnt="6"/>
      <dgm:spPr>
        <a:blipFill>
          <a:blip xmlns:r="http://schemas.openxmlformats.org/officeDocument/2006/relationships" r:embed="rId8"/>
          <a:srcRect/>
          <a:stretch>
            <a:fillRect l="-2000" r="-2000"/>
          </a:stretch>
        </a:blipFill>
      </dgm:spPr>
    </dgm:pt>
    <dgm:pt modelId="{0E75A546-E5D7-455F-88B8-E97F3CB890BF}" type="pres">
      <dgm:prSet presAssocID="{E1721AFC-8B40-45CC-869E-5530429D1B53}" presName="sibTrans" presStyleCnt="0"/>
      <dgm:spPr/>
    </dgm:pt>
    <dgm:pt modelId="{AD78A393-C58C-4D3B-A75B-E18BF2AC1816}" type="pres">
      <dgm:prSet presAssocID="{89E9F035-2D38-4C2C-8D32-550BADD7E85C}" presName="composite" presStyleCnt="0"/>
      <dgm:spPr/>
    </dgm:pt>
    <dgm:pt modelId="{30028AAE-7242-4D73-A4F5-4B64C1355DEC}" type="pres">
      <dgm:prSet presAssocID="{89E9F035-2D38-4C2C-8D32-550BADD7E85C}" presName="rect1" presStyleLbl="trAlignAcc1" presStyleIdx="4" presStyleCnt="6">
        <dgm:presLayoutVars>
          <dgm:bulletEnabled val="1"/>
        </dgm:presLayoutVars>
      </dgm:prSet>
      <dgm:spPr/>
    </dgm:pt>
    <dgm:pt modelId="{9D5FB6A0-B181-4FD3-804C-AFA6E311FA16}" type="pres">
      <dgm:prSet presAssocID="{89E9F035-2D38-4C2C-8D32-550BADD7E85C}" presName="rect2" presStyleLbl="fgImgPlace1" presStyleIdx="4" presStyleCnt="6"/>
      <dgm:spPr>
        <a:blipFill>
          <a:blip xmlns:r="http://schemas.openxmlformats.org/officeDocument/2006/relationships" r:embed="rId8"/>
          <a:srcRect/>
          <a:stretch>
            <a:fillRect l="-2000" r="-2000"/>
          </a:stretch>
        </a:blipFill>
      </dgm:spPr>
    </dgm:pt>
    <dgm:pt modelId="{39FA8A8A-992D-442C-98DF-CBF984393CDF}" type="pres">
      <dgm:prSet presAssocID="{DAF7AF60-2E89-4FDA-8BED-CA6F371FD080}" presName="sibTrans" presStyleCnt="0"/>
      <dgm:spPr/>
    </dgm:pt>
    <dgm:pt modelId="{93FBB256-0F43-4045-ABC7-BA7E37D91F73}" type="pres">
      <dgm:prSet presAssocID="{CB9F3DAA-F83D-48A7-9A25-B17395CB9DB3}" presName="composite" presStyleCnt="0"/>
      <dgm:spPr/>
    </dgm:pt>
    <dgm:pt modelId="{6E9A1D43-BF6D-440E-8BE8-4116FDA8C853}" type="pres">
      <dgm:prSet presAssocID="{CB9F3DAA-F83D-48A7-9A25-B17395CB9DB3}" presName="rect1" presStyleLbl="trAlignAcc1" presStyleIdx="5" presStyleCnt="6">
        <dgm:presLayoutVars>
          <dgm:bulletEnabled val="1"/>
        </dgm:presLayoutVars>
      </dgm:prSet>
      <dgm:spPr/>
    </dgm:pt>
    <dgm:pt modelId="{B88F589B-D0D8-4D1A-881F-4D847736588E}" type="pres">
      <dgm:prSet presAssocID="{CB9F3DAA-F83D-48A7-9A25-B17395CB9DB3}" presName="rect2" presStyleLbl="fgImgPlace1" presStyleIdx="5" presStyleCnt="6"/>
      <dgm:spPr>
        <a:blipFill>
          <a:blip xmlns:r="http://schemas.openxmlformats.org/officeDocument/2006/relationships" r:embed="rId8"/>
          <a:srcRect/>
          <a:stretch>
            <a:fillRect l="-2000" r="-2000"/>
          </a:stretch>
        </a:blipFill>
      </dgm:spPr>
    </dgm:pt>
  </dgm:ptLst>
  <dgm:cxnLst>
    <dgm:cxn modelId="{63C21C0B-4432-4F59-9CCA-D066CA082660}" srcId="{4A439947-E122-45F4-9B0C-0E842BC792F7}" destId="{8150D839-5BEC-49AB-9474-28ACC12099EA}" srcOrd="1" destOrd="0" parTransId="{69825DCE-84F0-4911-A64B-78E3820C56A5}" sibTransId="{47E62E03-16C6-4A67-A08A-6F9E7DF594C9}"/>
    <dgm:cxn modelId="{5F37B912-186B-49BF-9421-0E5DB14C05CA}" type="presOf" srcId="{1F14AC13-505A-4506-9D92-DBF2DFE7B63C}" destId="{14D3E6DF-D792-41CC-8F90-E0957BE0B8CB}" srcOrd="0" destOrd="0" presId="urn:microsoft.com/office/officeart/2008/layout/PictureStrips"/>
    <dgm:cxn modelId="{56188113-96F0-4944-8EB3-BA34FF0296E9}" srcId="{CB9F3DAA-F83D-48A7-9A25-B17395CB9DB3}" destId="{D7843FEA-5E1F-45FD-A6AE-93F8FE7857A1}" srcOrd="0" destOrd="0" parTransId="{0D4261B3-F2F2-4CE9-AA3E-B71C3572B710}" sibTransId="{E56072E2-881D-44D2-A8E0-B52ACAB56F81}"/>
    <dgm:cxn modelId="{D2CFC413-6EBC-47EE-AFC0-632B3F3528FA}" type="presOf" srcId="{71A346D9-2988-4712-A4DB-55C6F70FE4DE}" destId="{38A361DD-046B-4B10-97DC-D5E062D35A21}" srcOrd="0" destOrd="0" presId="urn:microsoft.com/office/officeart/2008/layout/PictureStrips"/>
    <dgm:cxn modelId="{91007821-41C8-4431-86AC-DA4260F1CD67}" type="presOf" srcId="{4A439947-E122-45F4-9B0C-0E842BC792F7}" destId="{A8B386EE-24DF-4E03-B63F-99020DD81B4D}" srcOrd="0" destOrd="0" presId="urn:microsoft.com/office/officeart/2008/layout/PictureStrips"/>
    <dgm:cxn modelId="{99FE1123-7C56-42D5-9555-6508D8E36DEE}" srcId="{3FEAC020-1004-4408-BD76-3DFBB4FAF051}" destId="{CB9F3DAA-F83D-48A7-9A25-B17395CB9DB3}" srcOrd="5" destOrd="0" parTransId="{545A67CB-4DF3-4884-81CA-81B55394098C}" sibTransId="{7D3DA88B-59C4-4C0B-AEDE-D24D50739799}"/>
    <dgm:cxn modelId="{3269642F-5CD6-436F-AB57-79AF0F0C718B}" srcId="{4A439947-E122-45F4-9B0C-0E842BC792F7}" destId="{DB1D9E4C-D670-4393-AF4F-B29998B75FA0}" srcOrd="2" destOrd="0" parTransId="{28B2C376-856A-43F8-A424-968115CB244D}" sibTransId="{13C83F44-F314-4C96-AF65-875D1DAAB947}"/>
    <dgm:cxn modelId="{10672D39-1459-4B76-96D2-F9DC316AE6B2}" srcId="{7DDDCA96-DFD1-48DF-9430-6171937F02A9}" destId="{27B9B79D-3A46-4376-8A3D-85CD732F1B81}" srcOrd="0" destOrd="0" parTransId="{8256ABDA-BBE1-4828-B478-0D3F491E457D}" sibTransId="{6A7DDFE9-44D1-4839-BB77-CCB75787EE99}"/>
    <dgm:cxn modelId="{88F0A245-9C28-496C-9C04-A7C4A7CD3357}" type="presOf" srcId="{8150D839-5BEC-49AB-9474-28ACC12099EA}" destId="{A8B386EE-24DF-4E03-B63F-99020DD81B4D}" srcOrd="0" destOrd="2" presId="urn:microsoft.com/office/officeart/2008/layout/PictureStrips"/>
    <dgm:cxn modelId="{05010547-795E-403C-82CF-6E4885C86EB0}" type="presOf" srcId="{714F9114-13DB-4C6C-8F75-9EFC5D40BD9F}" destId="{A8B386EE-24DF-4E03-B63F-99020DD81B4D}" srcOrd="0" destOrd="1" presId="urn:microsoft.com/office/officeart/2008/layout/PictureStrips"/>
    <dgm:cxn modelId="{BB060F6D-CC91-47C3-B26F-7C1693252A35}" srcId="{4A439947-E122-45F4-9B0C-0E842BC792F7}" destId="{714F9114-13DB-4C6C-8F75-9EFC5D40BD9F}" srcOrd="0" destOrd="0" parTransId="{AA53D5B9-9CDB-40C3-A8CF-13D65352B7B7}" sibTransId="{CB91FBF4-8A56-4502-B791-23A9414C37E6}"/>
    <dgm:cxn modelId="{0CB3F153-85D4-4051-B024-45E0B00F4757}" srcId="{71A346D9-2988-4712-A4DB-55C6F70FE4DE}" destId="{09D5573C-CE1A-421E-A786-1D45DE8A00CC}" srcOrd="0" destOrd="0" parTransId="{BCA96F81-2FEA-4693-84C5-6A1C8193DC41}" sibTransId="{E5C75F9D-618E-4516-A8A7-AACEF6CC8793}"/>
    <dgm:cxn modelId="{57F33F75-A425-4A1A-B8CC-2E0D33D84483}" srcId="{71A346D9-2988-4712-A4DB-55C6F70FE4DE}" destId="{8EF48EF2-729F-4C05-9C8F-940710656D79}" srcOrd="1" destOrd="0" parTransId="{8BFCF117-2CBE-4C5F-AB3C-09C06AE96197}" sibTransId="{2DFB8DF9-11A5-436F-9BB0-9C67BE756761}"/>
    <dgm:cxn modelId="{4482D077-7978-468D-9FB2-E0AA193F78D7}" type="presOf" srcId="{AE042A79-6834-479F-86FB-AB1BADD9B9B2}" destId="{9C58A1B6-70F6-4E81-B155-4B6D54CA35BF}" srcOrd="0" destOrd="2" presId="urn:microsoft.com/office/officeart/2008/layout/PictureStrips"/>
    <dgm:cxn modelId="{25FC317C-3B9E-41EA-A7B6-340A39231B4F}" type="presOf" srcId="{CB9F3DAA-F83D-48A7-9A25-B17395CB9DB3}" destId="{6E9A1D43-BF6D-440E-8BE8-4116FDA8C853}" srcOrd="0" destOrd="0" presId="urn:microsoft.com/office/officeart/2008/layout/PictureStrips"/>
    <dgm:cxn modelId="{DB11DF7F-79BF-4DE1-AAB8-EA08802367A3}" type="presOf" srcId="{DB1D9E4C-D670-4393-AF4F-B29998B75FA0}" destId="{A8B386EE-24DF-4E03-B63F-99020DD81B4D}" srcOrd="0" destOrd="3" presId="urn:microsoft.com/office/officeart/2008/layout/PictureStrips"/>
    <dgm:cxn modelId="{BF3BCC80-819B-4E58-93A4-8E69C8B3C564}" srcId="{CB9F3DAA-F83D-48A7-9A25-B17395CB9DB3}" destId="{AD8DA423-3D4E-42F6-ACF8-C99204D94E4A}" srcOrd="1" destOrd="0" parTransId="{F452676A-833E-4423-892A-D3C0DDF56DE0}" sibTransId="{0C8D3AFB-810B-4183-9BF3-BE228824222B}"/>
    <dgm:cxn modelId="{998FCD83-CF75-4EA6-8348-82C17123FF88}" srcId="{3FEAC020-1004-4408-BD76-3DFBB4FAF051}" destId="{4A439947-E122-45F4-9B0C-0E842BC792F7}" srcOrd="1" destOrd="0" parTransId="{2E2F2484-C0D3-45F8-93D1-00E6AD1F0F0D}" sibTransId="{48216A91-DBB1-4E1E-AE6D-58D144F6D556}"/>
    <dgm:cxn modelId="{F84B7B89-50DA-4F67-8EC8-0A41D7E16666}" srcId="{7DDDCA96-DFD1-48DF-9430-6171937F02A9}" destId="{AE042A79-6834-479F-86FB-AB1BADD9B9B2}" srcOrd="1" destOrd="0" parTransId="{A2F97BB8-5484-450B-83AE-31016FEEA6F5}" sibTransId="{2471F79E-B0D5-4C5F-99BB-BC818CE0DC99}"/>
    <dgm:cxn modelId="{F2081690-4890-4980-874F-17E68C6A4EC4}" type="presOf" srcId="{8EF48EF2-729F-4C05-9C8F-940710656D79}" destId="{38A361DD-046B-4B10-97DC-D5E062D35A21}" srcOrd="0" destOrd="2" presId="urn:microsoft.com/office/officeart/2008/layout/PictureStrips"/>
    <dgm:cxn modelId="{1B34E491-68A4-4941-BC50-1306DB620508}" srcId="{89E9F035-2D38-4C2C-8D32-550BADD7E85C}" destId="{573435C3-6A2E-494C-BAD8-720E54107042}" srcOrd="0" destOrd="0" parTransId="{187D7EB1-87AE-42F8-B5A5-FD7CD01B1965}" sibTransId="{E91A7265-4550-4125-8392-A80594CD13A5}"/>
    <dgm:cxn modelId="{609FFC94-601A-42EC-B004-43D7BA69B640}" type="presOf" srcId="{7DDDCA96-DFD1-48DF-9430-6171937F02A9}" destId="{9C58A1B6-70F6-4E81-B155-4B6D54CA35BF}" srcOrd="0" destOrd="0" presId="urn:microsoft.com/office/officeart/2008/layout/PictureStrips"/>
    <dgm:cxn modelId="{E59CC696-D87C-4BBC-B6E6-895417E50B5D}" type="presOf" srcId="{89E9F035-2D38-4C2C-8D32-550BADD7E85C}" destId="{30028AAE-7242-4D73-A4F5-4B64C1355DEC}" srcOrd="0" destOrd="0" presId="urn:microsoft.com/office/officeart/2008/layout/PictureStrips"/>
    <dgm:cxn modelId="{32EFA19A-0084-47FE-A8BD-E0F26097E31A}" srcId="{3FEAC020-1004-4408-BD76-3DFBB4FAF051}" destId="{1F14AC13-505A-4506-9D92-DBF2DFE7B63C}" srcOrd="0" destOrd="0" parTransId="{FF767C0E-7950-42BC-BE6D-DEE3B476D21E}" sibTransId="{5D8473AD-0ED5-4AB0-84CC-8B188D4FDD5B}"/>
    <dgm:cxn modelId="{E181D8A1-3DD2-4BB4-BCD7-8C02F1907E7A}" srcId="{89E9F035-2D38-4C2C-8D32-550BADD7E85C}" destId="{E483E1C5-B911-4E0F-9FEF-0841F09A9BC4}" srcOrd="1" destOrd="0" parTransId="{520EDC08-47A8-4464-A9A0-36ED6DFE5E03}" sibTransId="{DD7FE34D-5F4B-4EB6-9C89-470BC9BBAC7F}"/>
    <dgm:cxn modelId="{4901DDAA-20DF-4758-8D25-F438B022FB86}" srcId="{3FEAC020-1004-4408-BD76-3DFBB4FAF051}" destId="{71A346D9-2988-4712-A4DB-55C6F70FE4DE}" srcOrd="2" destOrd="0" parTransId="{F987BBCD-03CA-43F5-B262-4D4DCC1A1E58}" sibTransId="{F0DEBBF5-A8BF-402B-8D20-712C0F14FF9A}"/>
    <dgm:cxn modelId="{49829EB9-2FDF-4FF9-B61E-9B65DD7D9181}" type="presOf" srcId="{27B9B79D-3A46-4376-8A3D-85CD732F1B81}" destId="{9C58A1B6-70F6-4E81-B155-4B6D54CA35BF}" srcOrd="0" destOrd="1" presId="urn:microsoft.com/office/officeart/2008/layout/PictureStrips"/>
    <dgm:cxn modelId="{069CDFC2-911E-4E47-9206-E3FD28FA2F65}" srcId="{3FEAC020-1004-4408-BD76-3DFBB4FAF051}" destId="{7DDDCA96-DFD1-48DF-9430-6171937F02A9}" srcOrd="3" destOrd="0" parTransId="{D6F5BF43-508D-4CE2-A8EC-559AD16286EC}" sibTransId="{E1721AFC-8B40-45CC-869E-5530429D1B53}"/>
    <dgm:cxn modelId="{2F861ACF-95EA-4946-98AC-2ECC064616D0}" type="presOf" srcId="{D7843FEA-5E1F-45FD-A6AE-93F8FE7857A1}" destId="{6E9A1D43-BF6D-440E-8BE8-4116FDA8C853}" srcOrd="0" destOrd="1" presId="urn:microsoft.com/office/officeart/2008/layout/PictureStrips"/>
    <dgm:cxn modelId="{55AB19D7-319B-4F4A-8E97-4602372F566C}" type="presOf" srcId="{AD8DA423-3D4E-42F6-ACF8-C99204D94E4A}" destId="{6E9A1D43-BF6D-440E-8BE8-4116FDA8C853}" srcOrd="0" destOrd="2" presId="urn:microsoft.com/office/officeart/2008/layout/PictureStrips"/>
    <dgm:cxn modelId="{DA1850DF-E555-47E9-B8E0-C2408B65AFE4}" type="presOf" srcId="{573435C3-6A2E-494C-BAD8-720E54107042}" destId="{30028AAE-7242-4D73-A4F5-4B64C1355DEC}" srcOrd="0" destOrd="1" presId="urn:microsoft.com/office/officeart/2008/layout/PictureStrips"/>
    <dgm:cxn modelId="{900A30E2-DB24-45ED-9831-A7F55D005C2B}" srcId="{3FEAC020-1004-4408-BD76-3DFBB4FAF051}" destId="{89E9F035-2D38-4C2C-8D32-550BADD7E85C}" srcOrd="4" destOrd="0" parTransId="{19889402-89BB-4B88-82A6-0F33E9271C06}" sibTransId="{DAF7AF60-2E89-4FDA-8BED-CA6F371FD080}"/>
    <dgm:cxn modelId="{E20B7CEC-E154-4878-9747-46C476702BAD}" type="presOf" srcId="{E483E1C5-B911-4E0F-9FEF-0841F09A9BC4}" destId="{30028AAE-7242-4D73-A4F5-4B64C1355DEC}" srcOrd="0" destOrd="2" presId="urn:microsoft.com/office/officeart/2008/layout/PictureStrips"/>
    <dgm:cxn modelId="{391D21ED-A0A1-456B-AA56-58A43E94E768}" type="presOf" srcId="{3FEAC020-1004-4408-BD76-3DFBB4FAF051}" destId="{8E4EFCCD-02C8-4B15-A929-34F1FD4510CD}" srcOrd="0" destOrd="0" presId="urn:microsoft.com/office/officeart/2008/layout/PictureStrips"/>
    <dgm:cxn modelId="{6E3E40F9-7A7F-40DB-9066-A911F534A1BE}" type="presOf" srcId="{09D5573C-CE1A-421E-A786-1D45DE8A00CC}" destId="{38A361DD-046B-4B10-97DC-D5E062D35A21}" srcOrd="0" destOrd="1" presId="urn:microsoft.com/office/officeart/2008/layout/PictureStrips"/>
    <dgm:cxn modelId="{801425BC-7B38-40D6-A6DF-2EE94372C412}" type="presParOf" srcId="{8E4EFCCD-02C8-4B15-A929-34F1FD4510CD}" destId="{E7B2E882-6E5B-44EE-A57A-8262005D221E}" srcOrd="0" destOrd="0" presId="urn:microsoft.com/office/officeart/2008/layout/PictureStrips"/>
    <dgm:cxn modelId="{CEF46FC6-E333-485C-9834-91CE01F2267D}" type="presParOf" srcId="{E7B2E882-6E5B-44EE-A57A-8262005D221E}" destId="{14D3E6DF-D792-41CC-8F90-E0957BE0B8CB}" srcOrd="0" destOrd="0" presId="urn:microsoft.com/office/officeart/2008/layout/PictureStrips"/>
    <dgm:cxn modelId="{ED442434-FF22-4678-AB5D-F5D59186BDD1}" type="presParOf" srcId="{E7B2E882-6E5B-44EE-A57A-8262005D221E}" destId="{DD807078-8618-4F00-8276-4C4C47CF5494}" srcOrd="1" destOrd="0" presId="urn:microsoft.com/office/officeart/2008/layout/PictureStrips"/>
    <dgm:cxn modelId="{15184DAE-AD2E-41ED-A246-18FD0E2EB785}" type="presParOf" srcId="{8E4EFCCD-02C8-4B15-A929-34F1FD4510CD}" destId="{931A4DAC-DFD3-443B-98E4-C57C25F09CA6}" srcOrd="1" destOrd="0" presId="urn:microsoft.com/office/officeart/2008/layout/PictureStrips"/>
    <dgm:cxn modelId="{27D9F91A-4FDE-43B6-AE3A-B7EBCECA0241}" type="presParOf" srcId="{8E4EFCCD-02C8-4B15-A929-34F1FD4510CD}" destId="{B33746FB-4A31-42BA-986D-1DDDC7FFB0A4}" srcOrd="2" destOrd="0" presId="urn:microsoft.com/office/officeart/2008/layout/PictureStrips"/>
    <dgm:cxn modelId="{0FCB1D0C-6A76-4B5D-8108-064B54B3EA79}" type="presParOf" srcId="{B33746FB-4A31-42BA-986D-1DDDC7FFB0A4}" destId="{A8B386EE-24DF-4E03-B63F-99020DD81B4D}" srcOrd="0" destOrd="0" presId="urn:microsoft.com/office/officeart/2008/layout/PictureStrips"/>
    <dgm:cxn modelId="{FB595F46-43B8-4743-9481-6CDCD6907959}" type="presParOf" srcId="{B33746FB-4A31-42BA-986D-1DDDC7FFB0A4}" destId="{EEFD46B7-1666-4D15-BA71-A29DEB20BE77}" srcOrd="1" destOrd="0" presId="urn:microsoft.com/office/officeart/2008/layout/PictureStrips"/>
    <dgm:cxn modelId="{774CAFF3-46A0-40DA-A6BF-DA63E2E71B51}" type="presParOf" srcId="{8E4EFCCD-02C8-4B15-A929-34F1FD4510CD}" destId="{51812C5B-B683-4781-A1AD-DE3CD99C0C25}" srcOrd="3" destOrd="0" presId="urn:microsoft.com/office/officeart/2008/layout/PictureStrips"/>
    <dgm:cxn modelId="{1A07D7E3-A694-4582-9A6E-8A0740BAA858}" type="presParOf" srcId="{8E4EFCCD-02C8-4B15-A929-34F1FD4510CD}" destId="{DA1B1112-122F-40AB-A26F-78E187D4F3C4}" srcOrd="4" destOrd="0" presId="urn:microsoft.com/office/officeart/2008/layout/PictureStrips"/>
    <dgm:cxn modelId="{9B685AE5-8724-4419-9876-BD69C8DC3610}" type="presParOf" srcId="{DA1B1112-122F-40AB-A26F-78E187D4F3C4}" destId="{38A361DD-046B-4B10-97DC-D5E062D35A21}" srcOrd="0" destOrd="0" presId="urn:microsoft.com/office/officeart/2008/layout/PictureStrips"/>
    <dgm:cxn modelId="{BFB7CA76-7BD1-42A0-A4FD-3526B2D97D6E}" type="presParOf" srcId="{DA1B1112-122F-40AB-A26F-78E187D4F3C4}" destId="{D5613F39-62F9-497A-945C-35849F36C71A}" srcOrd="1" destOrd="0" presId="urn:microsoft.com/office/officeart/2008/layout/PictureStrips"/>
    <dgm:cxn modelId="{5719B023-6AC5-4808-AD3B-FBD806B57BF3}" type="presParOf" srcId="{8E4EFCCD-02C8-4B15-A929-34F1FD4510CD}" destId="{9D913A72-AE7A-48EE-9C49-34F22B711ECB}" srcOrd="5" destOrd="0" presId="urn:microsoft.com/office/officeart/2008/layout/PictureStrips"/>
    <dgm:cxn modelId="{D04705E4-DE3C-4414-A40E-0C9354DD767D}" type="presParOf" srcId="{8E4EFCCD-02C8-4B15-A929-34F1FD4510CD}" destId="{D3875614-7238-4517-840C-11EE47769814}" srcOrd="6" destOrd="0" presId="urn:microsoft.com/office/officeart/2008/layout/PictureStrips"/>
    <dgm:cxn modelId="{FF6DF8F6-7FBA-4B44-A7C3-4107C0FB03E9}" type="presParOf" srcId="{D3875614-7238-4517-840C-11EE47769814}" destId="{9C58A1B6-70F6-4E81-B155-4B6D54CA35BF}" srcOrd="0" destOrd="0" presId="urn:microsoft.com/office/officeart/2008/layout/PictureStrips"/>
    <dgm:cxn modelId="{7BF5FC62-55C1-490A-BA29-C7DD4ECBDBA1}" type="presParOf" srcId="{D3875614-7238-4517-840C-11EE47769814}" destId="{DA653FED-941F-4E90-9BE7-748129D62436}" srcOrd="1" destOrd="0" presId="urn:microsoft.com/office/officeart/2008/layout/PictureStrips"/>
    <dgm:cxn modelId="{6CD08660-CF57-44CD-B584-863458FA11E7}" type="presParOf" srcId="{8E4EFCCD-02C8-4B15-A929-34F1FD4510CD}" destId="{0E75A546-E5D7-455F-88B8-E97F3CB890BF}" srcOrd="7" destOrd="0" presId="urn:microsoft.com/office/officeart/2008/layout/PictureStrips"/>
    <dgm:cxn modelId="{37CA2FA8-3F7E-4685-8954-89ECCB8E1F25}" type="presParOf" srcId="{8E4EFCCD-02C8-4B15-A929-34F1FD4510CD}" destId="{AD78A393-C58C-4D3B-A75B-E18BF2AC1816}" srcOrd="8" destOrd="0" presId="urn:microsoft.com/office/officeart/2008/layout/PictureStrips"/>
    <dgm:cxn modelId="{5CEE7063-6958-45B5-B5D6-C44D9426C599}" type="presParOf" srcId="{AD78A393-C58C-4D3B-A75B-E18BF2AC1816}" destId="{30028AAE-7242-4D73-A4F5-4B64C1355DEC}" srcOrd="0" destOrd="0" presId="urn:microsoft.com/office/officeart/2008/layout/PictureStrips"/>
    <dgm:cxn modelId="{645D172E-8466-4FF0-8DE1-A2931B153B41}" type="presParOf" srcId="{AD78A393-C58C-4D3B-A75B-E18BF2AC1816}" destId="{9D5FB6A0-B181-4FD3-804C-AFA6E311FA16}" srcOrd="1" destOrd="0" presId="urn:microsoft.com/office/officeart/2008/layout/PictureStrips"/>
    <dgm:cxn modelId="{BACD2587-BFAF-4D0C-A712-1B61A4D92DBA}" type="presParOf" srcId="{8E4EFCCD-02C8-4B15-A929-34F1FD4510CD}" destId="{39FA8A8A-992D-442C-98DF-CBF984393CDF}" srcOrd="9" destOrd="0" presId="urn:microsoft.com/office/officeart/2008/layout/PictureStrips"/>
    <dgm:cxn modelId="{5B41ADC3-135A-4A7A-A353-06B77C20307B}" type="presParOf" srcId="{8E4EFCCD-02C8-4B15-A929-34F1FD4510CD}" destId="{93FBB256-0F43-4045-ABC7-BA7E37D91F73}" srcOrd="10" destOrd="0" presId="urn:microsoft.com/office/officeart/2008/layout/PictureStrips"/>
    <dgm:cxn modelId="{D6D32F29-F586-4D11-98CB-0811264A306E}" type="presParOf" srcId="{93FBB256-0F43-4045-ABC7-BA7E37D91F73}" destId="{6E9A1D43-BF6D-440E-8BE8-4116FDA8C853}" srcOrd="0" destOrd="0" presId="urn:microsoft.com/office/officeart/2008/layout/PictureStrips"/>
    <dgm:cxn modelId="{F6E64138-E7AC-4964-969E-C614E5A0323F}" type="presParOf" srcId="{93FBB256-0F43-4045-ABC7-BA7E37D91F73}" destId="{B88F589B-D0D8-4D1A-881F-4D847736588E}"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FF6BC8-4AEE-4EFE-9BD6-5DA84EDCD99F}" type="doc">
      <dgm:prSet loTypeId="urn:microsoft.com/office/officeart/2005/8/layout/default" loCatId="list" qsTypeId="urn:microsoft.com/office/officeart/2005/8/quickstyle/simple5#1" qsCatId="simple" csTypeId="urn:microsoft.com/office/officeart/2005/8/colors/accent1_1#2" csCatId="accent1" phldr="1"/>
      <dgm:spPr/>
      <dgm:t>
        <a:bodyPr/>
        <a:lstStyle/>
        <a:p>
          <a:endParaRPr lang="en-US"/>
        </a:p>
      </dgm:t>
    </dgm:pt>
    <dgm:pt modelId="{BE4E0584-8EC0-464F-B0ED-017AFF7D4A43}">
      <dgm:prSet phldrT="[Text]" custT="1"/>
      <dgm:spPr/>
      <dgm:t>
        <a:bodyPr lIns="76200"/>
        <a:lstStyle/>
        <a:p>
          <a:r>
            <a:rPr lang="en-US" sz="2000" b="1" dirty="0"/>
            <a:t>Is in imminent danger of causing harm to the person's self</a:t>
          </a:r>
        </a:p>
      </dgm:t>
    </dgm:pt>
    <dgm:pt modelId="{F966950C-468A-47D2-A963-BC48F680745C}" type="parTrans" cxnId="{27A8C59A-F19D-407A-A18B-13B2C2C7CC1C}">
      <dgm:prSet/>
      <dgm:spPr/>
      <dgm:t>
        <a:bodyPr/>
        <a:lstStyle/>
        <a:p>
          <a:endParaRPr lang="en-US" sz="2000"/>
        </a:p>
      </dgm:t>
    </dgm:pt>
    <dgm:pt modelId="{2A44DA06-62D3-45CC-AB67-30EB57D2C343}" type="sibTrans" cxnId="{27A8C59A-F19D-407A-A18B-13B2C2C7CC1C}">
      <dgm:prSet/>
      <dgm:spPr/>
      <dgm:t>
        <a:bodyPr/>
        <a:lstStyle/>
        <a:p>
          <a:endParaRPr lang="en-US" sz="2000"/>
        </a:p>
      </dgm:t>
    </dgm:pt>
    <dgm:pt modelId="{EFFC65BF-7946-4F85-ACAC-16A2C7DF449F}">
      <dgm:prSet custT="1"/>
      <dgm:spPr/>
      <dgm:t>
        <a:bodyPr/>
        <a:lstStyle/>
        <a:p>
          <a:r>
            <a:rPr lang="en-US" sz="2000" b="1" dirty="0"/>
            <a:t>Is in imminent danger of causing harm to another</a:t>
          </a:r>
        </a:p>
      </dgm:t>
    </dgm:pt>
    <dgm:pt modelId="{70D0A216-B2EB-467A-B29B-33D18B55D6E5}" type="parTrans" cxnId="{2B65FF88-E34A-4864-92A9-877C8A9C6B97}">
      <dgm:prSet/>
      <dgm:spPr/>
      <dgm:t>
        <a:bodyPr/>
        <a:lstStyle/>
        <a:p>
          <a:endParaRPr lang="en-US" sz="2000"/>
        </a:p>
      </dgm:t>
    </dgm:pt>
    <dgm:pt modelId="{38227051-2789-493B-8C52-B5D6F1443CF1}" type="sibTrans" cxnId="{2B65FF88-E34A-4864-92A9-877C8A9C6B97}">
      <dgm:prSet/>
      <dgm:spPr/>
      <dgm:t>
        <a:bodyPr/>
        <a:lstStyle/>
        <a:p>
          <a:endParaRPr lang="en-US" sz="2000"/>
        </a:p>
      </dgm:t>
    </dgm:pt>
    <dgm:pt modelId="{F12CFE46-E46E-4801-8D9D-1B4BB2FF48D2}">
      <dgm:prSet custT="1"/>
      <dgm:spPr/>
      <dgm:t>
        <a:bodyPr/>
        <a:lstStyle/>
        <a:p>
          <a:r>
            <a:rPr lang="en-US" sz="1800" b="1" dirty="0"/>
            <a:t>Is in imminent danger of being harmed by another or who has been harmed by another</a:t>
          </a:r>
        </a:p>
      </dgm:t>
    </dgm:pt>
    <dgm:pt modelId="{823BC5AF-C3BF-4928-8BBA-1B7349CF030C}" type="parTrans" cxnId="{6A6565F0-556B-4B32-AB48-CD7F38372E32}">
      <dgm:prSet/>
      <dgm:spPr/>
      <dgm:t>
        <a:bodyPr/>
        <a:lstStyle/>
        <a:p>
          <a:endParaRPr lang="en-US" sz="2000"/>
        </a:p>
      </dgm:t>
    </dgm:pt>
    <dgm:pt modelId="{402E02C7-10E4-4FF4-AFC7-79BB49F3D9EE}" type="sibTrans" cxnId="{6A6565F0-556B-4B32-AB48-CD7F38372E32}">
      <dgm:prSet/>
      <dgm:spPr/>
      <dgm:t>
        <a:bodyPr/>
        <a:lstStyle/>
        <a:p>
          <a:endParaRPr lang="en-US" sz="2000"/>
        </a:p>
      </dgm:t>
    </dgm:pt>
    <dgm:pt modelId="{37AA84A6-7D68-4ED3-9264-994047B97C35}">
      <dgm:prSet custT="1"/>
      <dgm:spPr/>
      <dgm:t>
        <a:bodyPr/>
        <a:lstStyle/>
        <a:p>
          <a:r>
            <a:rPr lang="en-US" sz="1800" b="1" dirty="0"/>
            <a:t>Has been a victim of a crime as provided in the Crimes Against Household Members Act</a:t>
          </a:r>
        </a:p>
      </dgm:t>
    </dgm:pt>
    <dgm:pt modelId="{5E7F9FCF-9FC2-4039-B3AF-58DFAA2D3E8F}" type="parTrans" cxnId="{52360F79-F8B7-4B9C-8BA6-2802EF0F74C5}">
      <dgm:prSet/>
      <dgm:spPr/>
      <dgm:t>
        <a:bodyPr/>
        <a:lstStyle/>
        <a:p>
          <a:endParaRPr lang="en-US" sz="2000"/>
        </a:p>
      </dgm:t>
    </dgm:pt>
    <dgm:pt modelId="{A864C2B3-E293-414E-9202-9F19B4285FBA}" type="sibTrans" cxnId="{52360F79-F8B7-4B9C-8BA6-2802EF0F74C5}">
      <dgm:prSet/>
      <dgm:spPr/>
      <dgm:t>
        <a:bodyPr/>
        <a:lstStyle/>
        <a:p>
          <a:endParaRPr lang="en-US" sz="2000"/>
        </a:p>
      </dgm:t>
    </dgm:pt>
    <dgm:pt modelId="{D3814B60-160F-4A06-9189-736F8418785E}">
      <dgm:prSet custT="1"/>
      <dgm:spPr/>
      <dgm:t>
        <a:bodyPr/>
        <a:lstStyle/>
        <a:p>
          <a:r>
            <a:rPr lang="en-US" sz="1800" b="1" dirty="0"/>
            <a:t>Is or was protected by an order of protection pursuant to the Family Violence Protection Act</a:t>
          </a:r>
        </a:p>
      </dgm:t>
    </dgm:pt>
    <dgm:pt modelId="{EE67BB6B-02E5-4093-93C5-E6161792BB00}" type="parTrans" cxnId="{9FD97885-5324-4810-9B98-E6DD4109C22E}">
      <dgm:prSet/>
      <dgm:spPr/>
      <dgm:t>
        <a:bodyPr/>
        <a:lstStyle/>
        <a:p>
          <a:endParaRPr lang="en-US" sz="2000"/>
        </a:p>
      </dgm:t>
    </dgm:pt>
    <dgm:pt modelId="{BC0017FF-BE11-4689-9ABE-D37C8FEBEE39}" type="sibTrans" cxnId="{9FD97885-5324-4810-9B98-E6DD4109C22E}">
      <dgm:prSet/>
      <dgm:spPr/>
      <dgm:t>
        <a:bodyPr/>
        <a:lstStyle/>
        <a:p>
          <a:endParaRPr lang="en-US" sz="2000"/>
        </a:p>
      </dgm:t>
    </dgm:pt>
    <dgm:pt modelId="{9CAC636C-E0C4-401E-86E8-EEC23A57946D}">
      <dgm:prSet custT="1"/>
      <dgm:spPr/>
      <dgm:t>
        <a:bodyPr/>
        <a:lstStyle/>
        <a:p>
          <a:r>
            <a:rPr lang="en-US" sz="1800" b="1" dirty="0"/>
            <a:t>Has Alzheimer's disease, dementia or another degenerative brain disorder or a brain injury </a:t>
          </a:r>
        </a:p>
      </dgm:t>
    </dgm:pt>
    <dgm:pt modelId="{B78D13BF-B5A4-4755-9E87-F5CAFAFE3712}" type="parTrans" cxnId="{A31E3E91-2D83-49D6-BD4B-DFA5BE089BA8}">
      <dgm:prSet/>
      <dgm:spPr/>
      <dgm:t>
        <a:bodyPr/>
        <a:lstStyle/>
        <a:p>
          <a:endParaRPr lang="en-US" sz="2000"/>
        </a:p>
      </dgm:t>
    </dgm:pt>
    <dgm:pt modelId="{9E67DEFA-450C-42AE-B402-04B8FD650254}" type="sibTrans" cxnId="{A31E3E91-2D83-49D6-BD4B-DFA5BE089BA8}">
      <dgm:prSet/>
      <dgm:spPr/>
      <dgm:t>
        <a:bodyPr/>
        <a:lstStyle/>
        <a:p>
          <a:endParaRPr lang="en-US" sz="2000"/>
        </a:p>
      </dgm:t>
    </dgm:pt>
    <dgm:pt modelId="{BA844487-62BE-44F6-A163-0AAA35923E3D}">
      <dgm:prSet custT="1"/>
      <dgm:spPr/>
      <dgm:t>
        <a:bodyPr/>
        <a:lstStyle/>
        <a:p>
          <a:r>
            <a:rPr lang="en-US" sz="1800" b="1" dirty="0"/>
            <a:t>Has a developmental disability and that person's health or safety is at risk</a:t>
          </a:r>
        </a:p>
      </dgm:t>
    </dgm:pt>
    <dgm:pt modelId="{4A9FC944-A104-4F75-95F8-B8362F96EA8E}" type="parTrans" cxnId="{D47B7534-5EBE-45E7-8FAD-B742433FF6D3}">
      <dgm:prSet/>
      <dgm:spPr/>
      <dgm:t>
        <a:bodyPr/>
        <a:lstStyle/>
        <a:p>
          <a:endParaRPr lang="en-US" sz="2000"/>
        </a:p>
      </dgm:t>
    </dgm:pt>
    <dgm:pt modelId="{1375AC1E-F81B-4B37-BB4E-8FB07F2BD385}" type="sibTrans" cxnId="{D47B7534-5EBE-45E7-8FAD-B742433FF6D3}">
      <dgm:prSet/>
      <dgm:spPr/>
      <dgm:t>
        <a:bodyPr/>
        <a:lstStyle/>
        <a:p>
          <a:endParaRPr lang="en-US" sz="2000"/>
        </a:p>
      </dgm:t>
    </dgm:pt>
    <dgm:pt modelId="{24C95370-A0FF-4F8F-9486-84A0A32071D2}" type="pres">
      <dgm:prSet presAssocID="{59FF6BC8-4AEE-4EFE-9BD6-5DA84EDCD99F}" presName="diagram" presStyleCnt="0">
        <dgm:presLayoutVars>
          <dgm:dir/>
          <dgm:resizeHandles val="exact"/>
        </dgm:presLayoutVars>
      </dgm:prSet>
      <dgm:spPr/>
    </dgm:pt>
    <dgm:pt modelId="{0EFFB1FE-0F92-426C-A28D-920D0B1B7892}" type="pres">
      <dgm:prSet presAssocID="{BE4E0584-8EC0-464F-B0ED-017AFF7D4A43}" presName="node" presStyleLbl="node1" presStyleIdx="0" presStyleCnt="7" custScaleX="64538" custScaleY="71709">
        <dgm:presLayoutVars>
          <dgm:bulletEnabled val="1"/>
        </dgm:presLayoutVars>
      </dgm:prSet>
      <dgm:spPr/>
    </dgm:pt>
    <dgm:pt modelId="{5C0A958A-4E4E-4DDA-A7EA-187AA17DE827}" type="pres">
      <dgm:prSet presAssocID="{2A44DA06-62D3-45CC-AB67-30EB57D2C343}" presName="sibTrans" presStyleCnt="0"/>
      <dgm:spPr/>
    </dgm:pt>
    <dgm:pt modelId="{344F8D7B-0678-43E6-8799-9F5B3828925A}" type="pres">
      <dgm:prSet presAssocID="{EFFC65BF-7946-4F85-ACAC-16A2C7DF449F}" presName="node" presStyleLbl="node1" presStyleIdx="1" presStyleCnt="7" custScaleX="63911" custScaleY="71012">
        <dgm:presLayoutVars>
          <dgm:bulletEnabled val="1"/>
        </dgm:presLayoutVars>
      </dgm:prSet>
      <dgm:spPr/>
    </dgm:pt>
    <dgm:pt modelId="{DD5102AB-8AF9-4DD3-924B-09CDB021F0E8}" type="pres">
      <dgm:prSet presAssocID="{38227051-2789-493B-8C52-B5D6F1443CF1}" presName="sibTrans" presStyleCnt="0"/>
      <dgm:spPr/>
    </dgm:pt>
    <dgm:pt modelId="{0ED331A3-AF09-47DF-9665-3F3A9A678301}" type="pres">
      <dgm:prSet presAssocID="{F12CFE46-E46E-4801-8D9D-1B4BB2FF48D2}" presName="node" presStyleLbl="node1" presStyleIdx="2" presStyleCnt="7" custScaleX="81280" custScaleY="76291">
        <dgm:presLayoutVars>
          <dgm:bulletEnabled val="1"/>
        </dgm:presLayoutVars>
      </dgm:prSet>
      <dgm:spPr/>
    </dgm:pt>
    <dgm:pt modelId="{487DB18A-E48D-4F6A-9366-FF130F8191EA}" type="pres">
      <dgm:prSet presAssocID="{402E02C7-10E4-4FF4-AFC7-79BB49F3D9EE}" presName="sibTrans" presStyleCnt="0"/>
      <dgm:spPr/>
    </dgm:pt>
    <dgm:pt modelId="{620E456E-EFE6-4BDF-B57D-CB226A00CF98}" type="pres">
      <dgm:prSet presAssocID="{37AA84A6-7D68-4ED3-9264-994047B97C35}" presName="node" presStyleLbl="node1" presStyleIdx="3" presStyleCnt="7" custScaleX="66746" custScaleY="74163">
        <dgm:presLayoutVars>
          <dgm:bulletEnabled val="1"/>
        </dgm:presLayoutVars>
      </dgm:prSet>
      <dgm:spPr/>
    </dgm:pt>
    <dgm:pt modelId="{90F8386F-E2A8-419C-8308-40944DE33122}" type="pres">
      <dgm:prSet presAssocID="{A864C2B3-E293-414E-9202-9F19B4285FBA}" presName="sibTrans" presStyleCnt="0"/>
      <dgm:spPr/>
    </dgm:pt>
    <dgm:pt modelId="{66A9372A-EA81-4F9E-A47E-3CC43F8A0F4E}" type="pres">
      <dgm:prSet presAssocID="{D3814B60-160F-4A06-9189-736F8418785E}" presName="node" presStyleLbl="node1" presStyleIdx="4" presStyleCnt="7" custScaleX="72042" custScaleY="80047">
        <dgm:presLayoutVars>
          <dgm:bulletEnabled val="1"/>
        </dgm:presLayoutVars>
      </dgm:prSet>
      <dgm:spPr/>
    </dgm:pt>
    <dgm:pt modelId="{DF3768B1-AE27-4C0B-A340-215AEA7D3FC9}" type="pres">
      <dgm:prSet presAssocID="{BC0017FF-BE11-4689-9ABE-D37C8FEBEE39}" presName="sibTrans" presStyleCnt="0"/>
      <dgm:spPr/>
    </dgm:pt>
    <dgm:pt modelId="{582EBA28-34E4-4D7D-A6F5-9D1CBCBFA33A}" type="pres">
      <dgm:prSet presAssocID="{9CAC636C-E0C4-401E-86E8-EEC23A57946D}" presName="node" presStyleLbl="node1" presStyleIdx="5" presStyleCnt="7" custScaleX="68661" custScaleY="80047">
        <dgm:presLayoutVars>
          <dgm:bulletEnabled val="1"/>
        </dgm:presLayoutVars>
      </dgm:prSet>
      <dgm:spPr/>
    </dgm:pt>
    <dgm:pt modelId="{A24F7720-7CC9-4667-9381-747791825439}" type="pres">
      <dgm:prSet presAssocID="{9E67DEFA-450C-42AE-B402-04B8FD650254}" presName="sibTrans" presStyleCnt="0"/>
      <dgm:spPr/>
    </dgm:pt>
    <dgm:pt modelId="{508FA8DE-BEBB-4D0E-BFB1-FBF0B75E9C49}" type="pres">
      <dgm:prSet presAssocID="{BA844487-62BE-44F6-A163-0AAA35923E3D}" presName="node" presStyleLbl="node1" presStyleIdx="6" presStyleCnt="7" custScaleX="72042" custScaleY="80047">
        <dgm:presLayoutVars>
          <dgm:bulletEnabled val="1"/>
        </dgm:presLayoutVars>
      </dgm:prSet>
      <dgm:spPr/>
    </dgm:pt>
  </dgm:ptLst>
  <dgm:cxnLst>
    <dgm:cxn modelId="{0A94CD15-DC9D-48C8-BB12-B268E57C87F3}" type="presOf" srcId="{59FF6BC8-4AEE-4EFE-9BD6-5DA84EDCD99F}" destId="{24C95370-A0FF-4F8F-9486-84A0A32071D2}" srcOrd="0" destOrd="0" presId="urn:microsoft.com/office/officeart/2005/8/layout/default"/>
    <dgm:cxn modelId="{30B45B23-59E0-4E13-A585-B46D4567FE66}" type="presOf" srcId="{EFFC65BF-7946-4F85-ACAC-16A2C7DF449F}" destId="{344F8D7B-0678-43E6-8799-9F5B3828925A}" srcOrd="0" destOrd="0" presId="urn:microsoft.com/office/officeart/2005/8/layout/default"/>
    <dgm:cxn modelId="{D47B7534-5EBE-45E7-8FAD-B742433FF6D3}" srcId="{59FF6BC8-4AEE-4EFE-9BD6-5DA84EDCD99F}" destId="{BA844487-62BE-44F6-A163-0AAA35923E3D}" srcOrd="6" destOrd="0" parTransId="{4A9FC944-A104-4F75-95F8-B8362F96EA8E}" sibTransId="{1375AC1E-F81B-4B37-BB4E-8FB07F2BD385}"/>
    <dgm:cxn modelId="{AE473F74-8923-4AC2-9348-5859CF22007C}" type="presOf" srcId="{9CAC636C-E0C4-401E-86E8-EEC23A57946D}" destId="{582EBA28-34E4-4D7D-A6F5-9D1CBCBFA33A}" srcOrd="0" destOrd="0" presId="urn:microsoft.com/office/officeart/2005/8/layout/default"/>
    <dgm:cxn modelId="{6E3E3476-FD3F-4196-86CE-EE281922D90D}" type="presOf" srcId="{F12CFE46-E46E-4801-8D9D-1B4BB2FF48D2}" destId="{0ED331A3-AF09-47DF-9665-3F3A9A678301}" srcOrd="0" destOrd="0" presId="urn:microsoft.com/office/officeart/2005/8/layout/default"/>
    <dgm:cxn modelId="{52360F79-F8B7-4B9C-8BA6-2802EF0F74C5}" srcId="{59FF6BC8-4AEE-4EFE-9BD6-5DA84EDCD99F}" destId="{37AA84A6-7D68-4ED3-9264-994047B97C35}" srcOrd="3" destOrd="0" parTransId="{5E7F9FCF-9FC2-4039-B3AF-58DFAA2D3E8F}" sibTransId="{A864C2B3-E293-414E-9202-9F19B4285FBA}"/>
    <dgm:cxn modelId="{93006F82-A3EF-4AF3-B01F-4833F14CD737}" type="presOf" srcId="{BE4E0584-8EC0-464F-B0ED-017AFF7D4A43}" destId="{0EFFB1FE-0F92-426C-A28D-920D0B1B7892}" srcOrd="0" destOrd="0" presId="urn:microsoft.com/office/officeart/2005/8/layout/default"/>
    <dgm:cxn modelId="{9FD97885-5324-4810-9B98-E6DD4109C22E}" srcId="{59FF6BC8-4AEE-4EFE-9BD6-5DA84EDCD99F}" destId="{D3814B60-160F-4A06-9189-736F8418785E}" srcOrd="4" destOrd="0" parTransId="{EE67BB6B-02E5-4093-93C5-E6161792BB00}" sibTransId="{BC0017FF-BE11-4689-9ABE-D37C8FEBEE39}"/>
    <dgm:cxn modelId="{2B65FF88-E34A-4864-92A9-877C8A9C6B97}" srcId="{59FF6BC8-4AEE-4EFE-9BD6-5DA84EDCD99F}" destId="{EFFC65BF-7946-4F85-ACAC-16A2C7DF449F}" srcOrd="1" destOrd="0" parTransId="{70D0A216-B2EB-467A-B29B-33D18B55D6E5}" sibTransId="{38227051-2789-493B-8C52-B5D6F1443CF1}"/>
    <dgm:cxn modelId="{A31E3E91-2D83-49D6-BD4B-DFA5BE089BA8}" srcId="{59FF6BC8-4AEE-4EFE-9BD6-5DA84EDCD99F}" destId="{9CAC636C-E0C4-401E-86E8-EEC23A57946D}" srcOrd="5" destOrd="0" parTransId="{B78D13BF-B5A4-4755-9E87-F5CAFAFE3712}" sibTransId="{9E67DEFA-450C-42AE-B402-04B8FD650254}"/>
    <dgm:cxn modelId="{27A8C59A-F19D-407A-A18B-13B2C2C7CC1C}" srcId="{59FF6BC8-4AEE-4EFE-9BD6-5DA84EDCD99F}" destId="{BE4E0584-8EC0-464F-B0ED-017AFF7D4A43}" srcOrd="0" destOrd="0" parTransId="{F966950C-468A-47D2-A963-BC48F680745C}" sibTransId="{2A44DA06-62D3-45CC-AB67-30EB57D2C343}"/>
    <dgm:cxn modelId="{9D76919C-DD01-4717-B325-951F44D4F0EC}" type="presOf" srcId="{37AA84A6-7D68-4ED3-9264-994047B97C35}" destId="{620E456E-EFE6-4BDF-B57D-CB226A00CF98}" srcOrd="0" destOrd="0" presId="urn:microsoft.com/office/officeart/2005/8/layout/default"/>
    <dgm:cxn modelId="{B54DECAD-670F-441A-8D06-BCBC833F715E}" type="presOf" srcId="{BA844487-62BE-44F6-A163-0AAA35923E3D}" destId="{508FA8DE-BEBB-4D0E-BFB1-FBF0B75E9C49}" srcOrd="0" destOrd="0" presId="urn:microsoft.com/office/officeart/2005/8/layout/default"/>
    <dgm:cxn modelId="{FBD626CB-FD32-46BF-B40F-F48365DF255F}" type="presOf" srcId="{D3814B60-160F-4A06-9189-736F8418785E}" destId="{66A9372A-EA81-4F9E-A47E-3CC43F8A0F4E}" srcOrd="0" destOrd="0" presId="urn:microsoft.com/office/officeart/2005/8/layout/default"/>
    <dgm:cxn modelId="{6A6565F0-556B-4B32-AB48-CD7F38372E32}" srcId="{59FF6BC8-4AEE-4EFE-9BD6-5DA84EDCD99F}" destId="{F12CFE46-E46E-4801-8D9D-1B4BB2FF48D2}" srcOrd="2" destOrd="0" parTransId="{823BC5AF-C3BF-4928-8BBA-1B7349CF030C}" sibTransId="{402E02C7-10E4-4FF4-AFC7-79BB49F3D9EE}"/>
    <dgm:cxn modelId="{A58D30A6-8CDE-4F5D-901E-A08EBD42AC3C}" type="presParOf" srcId="{24C95370-A0FF-4F8F-9486-84A0A32071D2}" destId="{0EFFB1FE-0F92-426C-A28D-920D0B1B7892}" srcOrd="0" destOrd="0" presId="urn:microsoft.com/office/officeart/2005/8/layout/default"/>
    <dgm:cxn modelId="{E1944D9F-B54C-4622-9E2F-741E75B781DC}" type="presParOf" srcId="{24C95370-A0FF-4F8F-9486-84A0A32071D2}" destId="{5C0A958A-4E4E-4DDA-A7EA-187AA17DE827}" srcOrd="1" destOrd="0" presId="urn:microsoft.com/office/officeart/2005/8/layout/default"/>
    <dgm:cxn modelId="{C6E21F2D-59A4-4044-B9F2-334947429B3D}" type="presParOf" srcId="{24C95370-A0FF-4F8F-9486-84A0A32071D2}" destId="{344F8D7B-0678-43E6-8799-9F5B3828925A}" srcOrd="2" destOrd="0" presId="urn:microsoft.com/office/officeart/2005/8/layout/default"/>
    <dgm:cxn modelId="{D1E5B9B1-B75A-4AB0-8FE0-DA023A568FFD}" type="presParOf" srcId="{24C95370-A0FF-4F8F-9486-84A0A32071D2}" destId="{DD5102AB-8AF9-4DD3-924B-09CDB021F0E8}" srcOrd="3" destOrd="0" presId="urn:microsoft.com/office/officeart/2005/8/layout/default"/>
    <dgm:cxn modelId="{903CB1CF-AAFB-4FA7-96C4-55B365327C08}" type="presParOf" srcId="{24C95370-A0FF-4F8F-9486-84A0A32071D2}" destId="{0ED331A3-AF09-47DF-9665-3F3A9A678301}" srcOrd="4" destOrd="0" presId="urn:microsoft.com/office/officeart/2005/8/layout/default"/>
    <dgm:cxn modelId="{09CF8F1C-B64D-44BF-863C-5DB229FE5467}" type="presParOf" srcId="{24C95370-A0FF-4F8F-9486-84A0A32071D2}" destId="{487DB18A-E48D-4F6A-9366-FF130F8191EA}" srcOrd="5" destOrd="0" presId="urn:microsoft.com/office/officeart/2005/8/layout/default"/>
    <dgm:cxn modelId="{4D974CED-B529-41D5-8DF8-E5048BB81035}" type="presParOf" srcId="{24C95370-A0FF-4F8F-9486-84A0A32071D2}" destId="{620E456E-EFE6-4BDF-B57D-CB226A00CF98}" srcOrd="6" destOrd="0" presId="urn:microsoft.com/office/officeart/2005/8/layout/default"/>
    <dgm:cxn modelId="{942CA50F-A7DB-4CB4-9C1F-2E6B29379E90}" type="presParOf" srcId="{24C95370-A0FF-4F8F-9486-84A0A32071D2}" destId="{90F8386F-E2A8-419C-8308-40944DE33122}" srcOrd="7" destOrd="0" presId="urn:microsoft.com/office/officeart/2005/8/layout/default"/>
    <dgm:cxn modelId="{F89FD5FB-D6D0-4E3E-B7B1-A8DD97B8105A}" type="presParOf" srcId="{24C95370-A0FF-4F8F-9486-84A0A32071D2}" destId="{66A9372A-EA81-4F9E-A47E-3CC43F8A0F4E}" srcOrd="8" destOrd="0" presId="urn:microsoft.com/office/officeart/2005/8/layout/default"/>
    <dgm:cxn modelId="{47CA5E06-E41D-4495-86F2-6DC3CBB1D1F4}" type="presParOf" srcId="{24C95370-A0FF-4F8F-9486-84A0A32071D2}" destId="{DF3768B1-AE27-4C0B-A340-215AEA7D3FC9}" srcOrd="9" destOrd="0" presId="urn:microsoft.com/office/officeart/2005/8/layout/default"/>
    <dgm:cxn modelId="{7D923253-24EB-4B17-87D2-575D909D4DAB}" type="presParOf" srcId="{24C95370-A0FF-4F8F-9486-84A0A32071D2}" destId="{582EBA28-34E4-4D7D-A6F5-9D1CBCBFA33A}" srcOrd="10" destOrd="0" presId="urn:microsoft.com/office/officeart/2005/8/layout/default"/>
    <dgm:cxn modelId="{484D3533-90C7-4F61-9D80-9F8BA124B3DC}" type="presParOf" srcId="{24C95370-A0FF-4F8F-9486-84A0A32071D2}" destId="{A24F7720-7CC9-4667-9381-747791825439}" srcOrd="11" destOrd="0" presId="urn:microsoft.com/office/officeart/2005/8/layout/default"/>
    <dgm:cxn modelId="{809A738D-411F-4191-8E3C-44DC34A75225}" type="presParOf" srcId="{24C95370-A0FF-4F8F-9486-84A0A32071D2}" destId="{508FA8DE-BEBB-4D0E-BFB1-FBF0B75E9C49}"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n-US"/>
        </a:p>
      </dgm:t>
    </dgm:pt>
    <dgm:pt modelId="{34A661DB-2476-4FD8-A0B2-972DA18D291D}">
      <dgm:prSet/>
      <dgm:spPr>
        <a:solidFill>
          <a:srgbClr val="236980"/>
        </a:solidFill>
      </dgm:spPr>
      <dgm:t>
        <a:bodyPr lIns="68580"/>
        <a:lstStyle/>
        <a:p>
          <a:r>
            <a:rPr lang="en-US" dirty="0">
              <a:latin typeface="Montserrat" panose="02000505000000020004" pitchFamily="2" charset="0"/>
            </a:rPr>
            <a:t>A notification relating to a missing person who is an enrolled member or a person eligible for enrollment in a federally or state-recognized Indian nation, tribe or pueblo and the person:</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dgm:spPr>
        <a:solidFill>
          <a:srgbClr val="236980"/>
        </a:solidFill>
      </dgm:spPr>
      <dgm:t>
        <a:bodyPr/>
        <a:lstStyle/>
        <a:p>
          <a:r>
            <a:rPr lang="en-US" dirty="0">
              <a:latin typeface="Montserrat" panose="02000505000000020004" pitchFamily="2" charset="0"/>
            </a:rPr>
            <a:t>(1)   is missing due to involuntary, unexplained or suspicious 	circumstances</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dgm:spPr>
        <a:solidFill>
          <a:srgbClr val="236980"/>
        </a:solidFill>
      </dgm:spPr>
      <dgm:t>
        <a:bodyPr/>
        <a:lstStyle/>
        <a:p>
          <a:r>
            <a:rPr lang="en-US" dirty="0">
              <a:latin typeface="Montserrat" panose="02000505000000020004" pitchFamily="2" charset="0"/>
            </a:rPr>
            <a:t>(2)  is at risk due to safety or health concerns; or</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dgm:spPr>
        <a:solidFill>
          <a:srgbClr val="236980"/>
        </a:solidFill>
      </dgm:spPr>
      <dgm:t>
        <a:bodyPr/>
        <a:lstStyle/>
        <a:p>
          <a:r>
            <a:rPr lang="en-US" dirty="0"/>
            <a:t>(</a:t>
          </a:r>
          <a:r>
            <a:rPr lang="en-US" dirty="0">
              <a:latin typeface="Montserrat" panose="02000505000000020004" pitchFamily="2" charset="0"/>
            </a:rPr>
            <a:t>3)  suffers from a mental or physical disability or substance 	abuse 	disorder</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US"/>
        </a:p>
      </dgm:t>
    </dgm:pt>
    <dgm:pt modelId="{34A661DB-2476-4FD8-A0B2-972DA18D291D}">
      <dgm:prSet custT="1"/>
      <dgm:spPr>
        <a:solidFill>
          <a:schemeClr val="tx1">
            <a:lumMod val="75000"/>
            <a:lumOff val="25000"/>
          </a:schemeClr>
        </a:solidFill>
      </dgm:spPr>
      <dgm:t>
        <a:bodyPr/>
        <a:lstStyle/>
        <a:p>
          <a:pPr algn="ctr"/>
          <a:r>
            <a:rPr lang="en-US" sz="2000" dirty="0">
              <a:latin typeface="Montserrat" panose="02000505000000020004" pitchFamily="2" charset="0"/>
            </a:rPr>
            <a:t>a notification relating to an endangered person:</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chemeClr val="tx1">
            <a:lumMod val="75000"/>
            <a:lumOff val="25000"/>
          </a:schemeClr>
        </a:solidFill>
        <a:ln>
          <a:solidFill>
            <a:schemeClr val="bg1"/>
          </a:solidFill>
        </a:ln>
      </dgm:spPr>
      <dgm:t>
        <a:bodyPr/>
        <a:lstStyle/>
        <a:p>
          <a:r>
            <a:rPr lang="en-US" sz="2000" dirty="0">
              <a:latin typeface="Montserrat" panose="02000505000000020004" pitchFamily="2" charset="0"/>
            </a:rPr>
            <a:t>(1)    who is a missing person; and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chemeClr val="tx1">
            <a:lumMod val="75000"/>
            <a:lumOff val="25000"/>
          </a:schemeClr>
        </a:solidFill>
      </dgm:spPr>
      <dgm:t>
        <a:bodyPr/>
        <a:lstStyle/>
        <a:p>
          <a:r>
            <a:rPr lang="en-US" sz="2000" dirty="0">
              <a:latin typeface="Montserrat" panose="02000505000000020004" pitchFamily="2" charset="0"/>
            </a:rPr>
            <a:t>(2)   about whom there is a clear indication that the   	person has a developmental disability</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chemeClr val="tx1">
            <a:lumMod val="75000"/>
            <a:lumOff val="25000"/>
          </a:schemeClr>
        </a:solidFill>
      </dgm:spPr>
      <dgm:t>
        <a:bodyPr/>
        <a:lstStyle/>
        <a:p>
          <a:r>
            <a:rPr lang="en-US" sz="2000" dirty="0">
              <a:latin typeface="Montserrat" panose="02000505000000020004" pitchFamily="2" charset="0"/>
            </a:rPr>
            <a:t>(3)  and that the person's health or safety is at risk</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3" qsCatId="simple" csTypeId="urn:microsoft.com/office/officeart/2005/8/colors/accent1_2#3" csCatId="accent1" phldr="1"/>
      <dgm:spPr/>
      <dgm:t>
        <a:bodyPr/>
        <a:lstStyle/>
        <a:p>
          <a:endParaRPr lang="en-US"/>
        </a:p>
      </dgm:t>
    </dgm:pt>
    <dgm:pt modelId="{34A661DB-2476-4FD8-A0B2-972DA18D291D}">
      <dgm:prSet custT="1"/>
      <dgm:spPr>
        <a:solidFill>
          <a:srgbClr val="782B0F"/>
        </a:solidFill>
      </dgm:spPr>
      <dgm:t>
        <a:bodyPr/>
        <a:lstStyle/>
        <a:p>
          <a:pPr algn="ctr"/>
          <a:r>
            <a:rPr lang="en-US" sz="2000" dirty="0">
              <a:latin typeface="Montserrat" panose="02000505000000020004" pitchFamily="2" charset="0"/>
            </a:rPr>
            <a:t>a notification relating to a missing child:</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rgbClr val="782B0F"/>
        </a:solidFill>
        <a:ln>
          <a:solidFill>
            <a:schemeClr val="bg1"/>
          </a:solidFill>
        </a:ln>
      </dgm:spPr>
      <dgm:t>
        <a:bodyPr/>
        <a:lstStyle/>
        <a:p>
          <a:r>
            <a:rPr lang="en-US" sz="2000" dirty="0">
              <a:latin typeface="Montserrat" panose="02000505000000020004" pitchFamily="2" charset="0"/>
            </a:rPr>
            <a:t>(1)  There is evidence that an abduction has occurred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rgbClr val="782B0F"/>
        </a:solidFill>
      </dgm:spPr>
      <dgm:t>
        <a:bodyPr/>
        <a:lstStyle/>
        <a:p>
          <a:r>
            <a:rPr lang="en-US" sz="2000" dirty="0">
              <a:latin typeface="Montserrat" panose="02000505000000020004" pitchFamily="2" charset="0"/>
            </a:rPr>
            <a:t>(2)   There is reason to believe that the child is in 	imminent danger of bodily harm or death</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rgbClr val="782B0F"/>
        </a:solidFill>
      </dgm:spPr>
      <dgm:t>
        <a:bodyPr/>
        <a:lstStyle/>
        <a:p>
          <a:r>
            <a:rPr lang="en-US" sz="2000" dirty="0">
              <a:latin typeface="Montserrat" panose="02000505000000020004" pitchFamily="2" charset="0"/>
            </a:rPr>
            <a:t>(3)  The abducted child is aged 17 years or less</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custLinFactNeighborX="134" custLinFactNeighborY="15200">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4" qsCatId="simple" csTypeId="urn:microsoft.com/office/officeart/2005/8/colors/accent1_2#4" csCatId="accent1" phldr="1"/>
      <dgm:spPr/>
      <dgm:t>
        <a:bodyPr/>
        <a:lstStyle/>
        <a:p>
          <a:endParaRPr lang="en-US"/>
        </a:p>
      </dgm:t>
    </dgm:pt>
    <dgm:pt modelId="{34A661DB-2476-4FD8-A0B2-972DA18D291D}">
      <dgm:prSet custT="1"/>
      <dgm:spPr>
        <a:solidFill>
          <a:srgbClr val="3C4F6D"/>
        </a:solidFill>
      </dgm:spPr>
      <dgm:t>
        <a:bodyPr lIns="76200"/>
        <a:lstStyle/>
        <a:p>
          <a:pPr algn="ctr"/>
          <a:r>
            <a:rPr lang="en-US" sz="2000" dirty="0">
              <a:solidFill>
                <a:srgbClr val="F6F7F2"/>
              </a:solidFill>
              <a:latin typeface="Montserrat" panose="02000505000000020004" pitchFamily="2" charset="0"/>
            </a:rPr>
            <a:t>a notification relating to an endangered person</a:t>
          </a:r>
          <a:r>
            <a:rPr lang="en-US" sz="2000" dirty="0">
              <a:latin typeface="Montserrat" panose="02000505000000020004" pitchFamily="2" charset="0"/>
            </a:rPr>
            <a:t>:</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rgbClr val="3C4F6D"/>
        </a:solidFill>
        <a:ln>
          <a:solidFill>
            <a:schemeClr val="bg1"/>
          </a:solidFill>
        </a:ln>
      </dgm:spPr>
      <dgm:t>
        <a:bodyPr/>
        <a:lstStyle/>
        <a:p>
          <a:r>
            <a:rPr lang="en-US" sz="2000" dirty="0">
              <a:solidFill>
                <a:srgbClr val="F6F7F2"/>
              </a:solidFill>
              <a:latin typeface="Montserrat" panose="02000505000000020004" pitchFamily="2" charset="0"/>
            </a:rPr>
            <a:t>(1)    who is a missing person; and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rgbClr val="3C4F6D"/>
        </a:solidFill>
      </dgm:spPr>
      <dgm:t>
        <a:bodyPr/>
        <a:lstStyle/>
        <a:p>
          <a:r>
            <a:rPr lang="en-US" sz="2000" dirty="0">
              <a:solidFill>
                <a:srgbClr val="F6F7F2"/>
              </a:solidFill>
              <a:latin typeface="Montserrat" panose="02000505000000020004" pitchFamily="2" charset="0"/>
            </a:rPr>
            <a:t>(2)   who is fifty years or older; or</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rgbClr val="3C4F6D"/>
        </a:solidFill>
      </dgm:spPr>
      <dgm:t>
        <a:bodyPr/>
        <a:lstStyle/>
        <a:p>
          <a:r>
            <a:rPr lang="en-US" sz="1800" dirty="0">
              <a:solidFill>
                <a:srgbClr val="F6F7F2"/>
              </a:solidFill>
              <a:latin typeface="Montserrat" panose="02000505000000020004" pitchFamily="2" charset="0"/>
            </a:rPr>
            <a:t>(3)  who the reporter believes displays signs or symptoms of 	Alzheimer's disease or another form of dementia, 	cognitive decline or impairment, regardless of age</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5" qsCatId="simple" csTypeId="urn:microsoft.com/office/officeart/2005/8/colors/accent1_2#5" csCatId="accent1" phldr="1"/>
      <dgm:spPr/>
      <dgm:t>
        <a:bodyPr/>
        <a:lstStyle/>
        <a:p>
          <a:endParaRPr lang="en-US"/>
        </a:p>
      </dgm:t>
    </dgm:pt>
    <dgm:pt modelId="{34A661DB-2476-4FD8-A0B2-972DA18D291D}">
      <dgm:prSet custT="1"/>
      <dgm:spPr>
        <a:solidFill>
          <a:srgbClr val="782B0F"/>
        </a:solidFill>
      </dgm:spPr>
      <dgm:t>
        <a:bodyPr/>
        <a:lstStyle/>
        <a:p>
          <a:pPr algn="ctr"/>
          <a:r>
            <a:rPr lang="en-US" sz="2000" dirty="0">
              <a:latin typeface="Montserrat" panose="02000505000000020004" pitchFamily="2" charset="0"/>
            </a:rPr>
            <a:t>a notification relating to a missing child:</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rgbClr val="782B0F"/>
        </a:solidFill>
        <a:ln>
          <a:solidFill>
            <a:schemeClr val="bg1"/>
          </a:solidFill>
        </a:ln>
      </dgm:spPr>
      <dgm:t>
        <a:bodyPr/>
        <a:lstStyle/>
        <a:p>
          <a:r>
            <a:rPr lang="en-US" sz="2000" dirty="0">
              <a:latin typeface="Montserrat" panose="02000505000000020004" pitchFamily="2" charset="0"/>
            </a:rPr>
            <a:t>(1)  There is evidence that an abduction has occurred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rgbClr val="782B0F"/>
        </a:solidFill>
      </dgm:spPr>
      <dgm:t>
        <a:bodyPr/>
        <a:lstStyle/>
        <a:p>
          <a:r>
            <a:rPr lang="en-US" sz="2000" dirty="0">
              <a:latin typeface="Montserrat" panose="02000505000000020004" pitchFamily="2" charset="0"/>
            </a:rPr>
            <a:t>(2)   There is reason to believe that the child is in 	imminent danger of bodily harm or death</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rgbClr val="782B0F"/>
        </a:solidFill>
      </dgm:spPr>
      <dgm:t>
        <a:bodyPr/>
        <a:lstStyle/>
        <a:p>
          <a:r>
            <a:rPr lang="en-US" sz="2000" dirty="0">
              <a:latin typeface="Montserrat" panose="02000505000000020004" pitchFamily="2" charset="0"/>
            </a:rPr>
            <a:t>(3)  The abducted child is aged 17 years or less</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6" qsCatId="simple" csTypeId="urn:microsoft.com/office/officeart/2005/8/colors/accent1_2#6" csCatId="accent1" phldr="1"/>
      <dgm:spPr/>
      <dgm:t>
        <a:bodyPr/>
        <a:lstStyle/>
        <a:p>
          <a:endParaRPr lang="en-US"/>
        </a:p>
      </dgm:t>
    </dgm:pt>
    <dgm:pt modelId="{34A661DB-2476-4FD8-A0B2-972DA18D291D}">
      <dgm:prSet custT="1"/>
      <dgm:spPr>
        <a:solidFill>
          <a:srgbClr val="3C4F6D"/>
        </a:solidFill>
      </dgm:spPr>
      <dgm:t>
        <a:bodyPr lIns="76200"/>
        <a:lstStyle/>
        <a:p>
          <a:pPr algn="ctr"/>
          <a:r>
            <a:rPr lang="en-US" sz="2000" dirty="0">
              <a:solidFill>
                <a:srgbClr val="F6F7F2"/>
              </a:solidFill>
              <a:latin typeface="Montserrat" panose="02000505000000020004" pitchFamily="2" charset="0"/>
            </a:rPr>
            <a:t>a notification relating to an endangered person</a:t>
          </a:r>
          <a:r>
            <a:rPr lang="en-US" sz="2000" dirty="0">
              <a:latin typeface="Montserrat" panose="02000505000000020004" pitchFamily="2" charset="0"/>
            </a:rPr>
            <a:t>:</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rgbClr val="3C4F6D"/>
        </a:solidFill>
        <a:ln>
          <a:solidFill>
            <a:schemeClr val="bg1"/>
          </a:solidFill>
        </a:ln>
      </dgm:spPr>
      <dgm:t>
        <a:bodyPr/>
        <a:lstStyle/>
        <a:p>
          <a:r>
            <a:rPr lang="en-US" sz="2000" dirty="0">
              <a:solidFill>
                <a:srgbClr val="F6F7F2"/>
              </a:solidFill>
              <a:latin typeface="Montserrat" panose="02000505000000020004" pitchFamily="2" charset="0"/>
            </a:rPr>
            <a:t>(1)    who is a missing person; and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rgbClr val="3C4F6D"/>
        </a:solidFill>
      </dgm:spPr>
      <dgm:t>
        <a:bodyPr/>
        <a:lstStyle/>
        <a:p>
          <a:r>
            <a:rPr lang="en-US" sz="2000" dirty="0">
              <a:solidFill>
                <a:srgbClr val="F6F7F2"/>
              </a:solidFill>
              <a:latin typeface="Montserrat" panose="02000505000000020004" pitchFamily="2" charset="0"/>
            </a:rPr>
            <a:t>(2)   who is fifty years or older; or</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rgbClr val="3C4F6D"/>
        </a:solidFill>
      </dgm:spPr>
      <dgm:t>
        <a:bodyPr/>
        <a:lstStyle/>
        <a:p>
          <a:r>
            <a:rPr lang="en-US" sz="1800" dirty="0">
              <a:solidFill>
                <a:srgbClr val="F6F7F2"/>
              </a:solidFill>
              <a:latin typeface="Montserrat" panose="02000505000000020004" pitchFamily="2" charset="0"/>
            </a:rPr>
            <a:t>(3)  who the reporter believes displays signs or symptoms of 	Alzheimer's disease or another form of dementia, 	cognitive decline or impairment, </a:t>
          </a:r>
          <a:r>
            <a:rPr lang="en-US" sz="1800" b="1" dirty="0">
              <a:solidFill>
                <a:srgbClr val="FFFFCC"/>
              </a:solidFill>
              <a:latin typeface="Montserrat" panose="02000505000000020004" pitchFamily="2" charset="0"/>
            </a:rPr>
            <a:t>regardless of age</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a:noFill/>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33AEC14C-7D66-4529-81F7-935176DAAEEA}" type="doc">
      <dgm:prSet loTypeId="urn:microsoft.com/office/officeart/2005/8/layout/vList2" loCatId="list" qsTypeId="urn:microsoft.com/office/officeart/2005/8/quickstyle/simple1#7" qsCatId="simple" csTypeId="urn:microsoft.com/office/officeart/2005/8/colors/accent1_2#7" csCatId="accent1" phldr="1"/>
      <dgm:spPr/>
      <dgm:t>
        <a:bodyPr/>
        <a:lstStyle/>
        <a:p>
          <a:endParaRPr lang="en-US"/>
        </a:p>
      </dgm:t>
    </dgm:pt>
    <dgm:pt modelId="{34A661DB-2476-4FD8-A0B2-972DA18D291D}">
      <dgm:prSet custT="1"/>
      <dgm:spPr>
        <a:solidFill>
          <a:schemeClr val="tx1">
            <a:lumMod val="75000"/>
            <a:lumOff val="25000"/>
          </a:schemeClr>
        </a:solidFill>
      </dgm:spPr>
      <dgm:t>
        <a:bodyPr/>
        <a:lstStyle/>
        <a:p>
          <a:pPr algn="ctr"/>
          <a:r>
            <a:rPr lang="en-US" sz="2000" dirty="0">
              <a:latin typeface="Montserrat" panose="02000505000000020004" pitchFamily="2" charset="0"/>
            </a:rPr>
            <a:t>a notification relating to an endangered person:</a:t>
          </a:r>
        </a:p>
      </dgm:t>
    </dgm:pt>
    <dgm:pt modelId="{7BAD02C9-1B22-46FE-9155-D481C1C3DA37}" type="parTrans" cxnId="{DB2EFF35-A0F0-4254-9CAE-5C71BA2E375D}">
      <dgm:prSet/>
      <dgm:spPr/>
      <dgm:t>
        <a:bodyPr/>
        <a:lstStyle/>
        <a:p>
          <a:endParaRPr lang="en-US"/>
        </a:p>
      </dgm:t>
    </dgm:pt>
    <dgm:pt modelId="{165EA69C-A6A4-4721-9413-D7FC93F21B8C}" type="sibTrans" cxnId="{DB2EFF35-A0F0-4254-9CAE-5C71BA2E375D}">
      <dgm:prSet/>
      <dgm:spPr/>
      <dgm:t>
        <a:bodyPr/>
        <a:lstStyle/>
        <a:p>
          <a:endParaRPr lang="en-US"/>
        </a:p>
      </dgm:t>
    </dgm:pt>
    <dgm:pt modelId="{FFD65937-CBA7-4213-8D0A-4C17468ECBA0}">
      <dgm:prSet custT="1"/>
      <dgm:spPr>
        <a:solidFill>
          <a:schemeClr val="tx1">
            <a:lumMod val="75000"/>
            <a:lumOff val="25000"/>
          </a:schemeClr>
        </a:solidFill>
        <a:ln>
          <a:solidFill>
            <a:schemeClr val="bg1"/>
          </a:solidFill>
        </a:ln>
      </dgm:spPr>
      <dgm:t>
        <a:bodyPr/>
        <a:lstStyle/>
        <a:p>
          <a:r>
            <a:rPr lang="en-US" sz="2000" dirty="0">
              <a:latin typeface="Montserrat" panose="02000505000000020004" pitchFamily="2" charset="0"/>
            </a:rPr>
            <a:t>(1)    who is a missing person; and</a:t>
          </a:r>
        </a:p>
      </dgm:t>
    </dgm:pt>
    <dgm:pt modelId="{F31640A4-38D8-4BBF-870B-718A92A0B26F}" type="parTrans" cxnId="{505DEA2B-52FA-4CA8-A4BA-67AEBC2040D5}">
      <dgm:prSet/>
      <dgm:spPr/>
      <dgm:t>
        <a:bodyPr/>
        <a:lstStyle/>
        <a:p>
          <a:endParaRPr lang="en-US"/>
        </a:p>
      </dgm:t>
    </dgm:pt>
    <dgm:pt modelId="{E61E2F7D-B83E-4F55-91E4-8D47D997635F}" type="sibTrans" cxnId="{505DEA2B-52FA-4CA8-A4BA-67AEBC2040D5}">
      <dgm:prSet/>
      <dgm:spPr/>
      <dgm:t>
        <a:bodyPr/>
        <a:lstStyle/>
        <a:p>
          <a:endParaRPr lang="en-US"/>
        </a:p>
      </dgm:t>
    </dgm:pt>
    <dgm:pt modelId="{92E170E9-EB70-41A8-A16A-8FE2280C1DBA}">
      <dgm:prSet custT="1"/>
      <dgm:spPr>
        <a:solidFill>
          <a:schemeClr val="tx1">
            <a:lumMod val="75000"/>
            <a:lumOff val="25000"/>
          </a:schemeClr>
        </a:solidFill>
      </dgm:spPr>
      <dgm:t>
        <a:bodyPr/>
        <a:lstStyle/>
        <a:p>
          <a:r>
            <a:rPr lang="en-US" sz="2000" dirty="0">
              <a:latin typeface="Montserrat" panose="02000505000000020004" pitchFamily="2" charset="0"/>
            </a:rPr>
            <a:t>(2)   about whom there is a clear indication that the   	person has a developmental disability as 	defined in Subsection A of Section 28-16A-6 	NMSA 1978</a:t>
          </a:r>
        </a:p>
      </dgm:t>
    </dgm:pt>
    <dgm:pt modelId="{518D2802-0081-46E9-9F03-65268416D3CB}" type="parTrans" cxnId="{EEA51CEA-7D55-4614-B816-5FDB66778C88}">
      <dgm:prSet/>
      <dgm:spPr/>
      <dgm:t>
        <a:bodyPr/>
        <a:lstStyle/>
        <a:p>
          <a:endParaRPr lang="en-US"/>
        </a:p>
      </dgm:t>
    </dgm:pt>
    <dgm:pt modelId="{1EAEB058-1620-474E-AD1E-0C0E4427F321}" type="sibTrans" cxnId="{EEA51CEA-7D55-4614-B816-5FDB66778C88}">
      <dgm:prSet/>
      <dgm:spPr/>
      <dgm:t>
        <a:bodyPr/>
        <a:lstStyle/>
        <a:p>
          <a:endParaRPr lang="en-US"/>
        </a:p>
      </dgm:t>
    </dgm:pt>
    <dgm:pt modelId="{A7396824-3196-493A-BA5B-3000BF2A371D}">
      <dgm:prSet custT="1"/>
      <dgm:spPr>
        <a:solidFill>
          <a:schemeClr val="tx1">
            <a:lumMod val="75000"/>
            <a:lumOff val="25000"/>
          </a:schemeClr>
        </a:solidFill>
      </dgm:spPr>
      <dgm:t>
        <a:bodyPr/>
        <a:lstStyle/>
        <a:p>
          <a:r>
            <a:rPr lang="en-US" sz="2000" dirty="0">
              <a:latin typeface="Montserrat" panose="02000505000000020004" pitchFamily="2" charset="0"/>
            </a:rPr>
            <a:t>(3)  and that the person's health or safety is at risk</a:t>
          </a:r>
        </a:p>
      </dgm:t>
    </dgm:pt>
    <dgm:pt modelId="{EB38E89E-84B4-4415-BDCA-66C1FB69139F}" type="parTrans" cxnId="{2C22BDE6-1CCC-4BC6-8240-555565898A51}">
      <dgm:prSet/>
      <dgm:spPr/>
      <dgm:t>
        <a:bodyPr/>
        <a:lstStyle/>
        <a:p>
          <a:endParaRPr lang="en-US"/>
        </a:p>
      </dgm:t>
    </dgm:pt>
    <dgm:pt modelId="{0D0E429B-392B-48E9-970F-DCFF5C5A09D6}" type="sibTrans" cxnId="{2C22BDE6-1CCC-4BC6-8240-555565898A51}">
      <dgm:prSet/>
      <dgm:spPr/>
      <dgm:t>
        <a:bodyPr/>
        <a:lstStyle/>
        <a:p>
          <a:endParaRPr lang="en-US"/>
        </a:p>
      </dgm:t>
    </dgm:pt>
    <dgm:pt modelId="{F73B5381-4899-4476-A74B-9FB783448173}" type="pres">
      <dgm:prSet presAssocID="{33AEC14C-7D66-4529-81F7-935176DAAEEA}" presName="linear" presStyleCnt="0">
        <dgm:presLayoutVars>
          <dgm:animLvl val="lvl"/>
          <dgm:resizeHandles val="exact"/>
        </dgm:presLayoutVars>
      </dgm:prSet>
      <dgm:spPr/>
    </dgm:pt>
    <dgm:pt modelId="{4F8F70A8-92E3-44A2-ABC2-7BFFB068BE5B}" type="pres">
      <dgm:prSet presAssocID="{34A661DB-2476-4FD8-A0B2-972DA18D291D}" presName="parentText" presStyleLbl="node1" presStyleIdx="0" presStyleCnt="4">
        <dgm:presLayoutVars>
          <dgm:chMax val="0"/>
          <dgm:bulletEnabled val="1"/>
        </dgm:presLayoutVars>
      </dgm:prSet>
      <dgm:spPr/>
    </dgm:pt>
    <dgm:pt modelId="{209FB34E-7DE8-47B0-9305-EED10C395472}" type="pres">
      <dgm:prSet presAssocID="{165EA69C-A6A4-4721-9413-D7FC93F21B8C}" presName="spacer" presStyleCnt="0"/>
      <dgm:spPr/>
    </dgm:pt>
    <dgm:pt modelId="{56FFC6D0-6323-4DD7-8EC6-F15F20F58DFA}" type="pres">
      <dgm:prSet presAssocID="{FFD65937-CBA7-4213-8D0A-4C17468ECBA0}" presName="parentText" presStyleLbl="node1" presStyleIdx="1" presStyleCnt="4">
        <dgm:presLayoutVars>
          <dgm:chMax val="0"/>
          <dgm:bulletEnabled val="1"/>
        </dgm:presLayoutVars>
      </dgm:prSet>
      <dgm:spPr/>
    </dgm:pt>
    <dgm:pt modelId="{DCA9C76D-90E8-4F90-9982-0D697DB9CA3D}" type="pres">
      <dgm:prSet presAssocID="{E61E2F7D-B83E-4F55-91E4-8D47D997635F}" presName="spacer" presStyleCnt="0"/>
      <dgm:spPr/>
    </dgm:pt>
    <dgm:pt modelId="{E1B56A71-710F-4924-B05D-63BB6E101151}" type="pres">
      <dgm:prSet presAssocID="{92E170E9-EB70-41A8-A16A-8FE2280C1DBA}" presName="parentText" presStyleLbl="node1" presStyleIdx="2" presStyleCnt="4">
        <dgm:presLayoutVars>
          <dgm:chMax val="0"/>
          <dgm:bulletEnabled val="1"/>
        </dgm:presLayoutVars>
      </dgm:prSet>
      <dgm:spPr/>
    </dgm:pt>
    <dgm:pt modelId="{C2A109B1-0954-4203-B910-58A0C6AB9C55}" type="pres">
      <dgm:prSet presAssocID="{1EAEB058-1620-474E-AD1E-0C0E4427F321}" presName="spacer" presStyleCnt="0"/>
      <dgm:spPr/>
    </dgm:pt>
    <dgm:pt modelId="{9F8B362E-9800-4115-A746-D39BDFD4DCE4}" type="pres">
      <dgm:prSet presAssocID="{A7396824-3196-493A-BA5B-3000BF2A371D}" presName="parentText" presStyleLbl="node1" presStyleIdx="3" presStyleCnt="4">
        <dgm:presLayoutVars>
          <dgm:chMax val="0"/>
          <dgm:bulletEnabled val="1"/>
        </dgm:presLayoutVars>
      </dgm:prSet>
      <dgm:spPr/>
    </dgm:pt>
  </dgm:ptLst>
  <dgm:cxnLst>
    <dgm:cxn modelId="{EBE0F309-1FCC-4AE2-8783-C207B6649995}" type="presOf" srcId="{A7396824-3196-493A-BA5B-3000BF2A371D}" destId="{9F8B362E-9800-4115-A746-D39BDFD4DCE4}" srcOrd="0" destOrd="0" presId="urn:microsoft.com/office/officeart/2005/8/layout/vList2"/>
    <dgm:cxn modelId="{505DEA2B-52FA-4CA8-A4BA-67AEBC2040D5}" srcId="{33AEC14C-7D66-4529-81F7-935176DAAEEA}" destId="{FFD65937-CBA7-4213-8D0A-4C17468ECBA0}" srcOrd="1" destOrd="0" parTransId="{F31640A4-38D8-4BBF-870B-718A92A0B26F}" sibTransId="{E61E2F7D-B83E-4F55-91E4-8D47D997635F}"/>
    <dgm:cxn modelId="{DB2EFF35-A0F0-4254-9CAE-5C71BA2E375D}" srcId="{33AEC14C-7D66-4529-81F7-935176DAAEEA}" destId="{34A661DB-2476-4FD8-A0B2-972DA18D291D}" srcOrd="0" destOrd="0" parTransId="{7BAD02C9-1B22-46FE-9155-D481C1C3DA37}" sibTransId="{165EA69C-A6A4-4721-9413-D7FC93F21B8C}"/>
    <dgm:cxn modelId="{AACF4484-E826-4E86-803A-3E62D61BB631}" type="presOf" srcId="{FFD65937-CBA7-4213-8D0A-4C17468ECBA0}" destId="{56FFC6D0-6323-4DD7-8EC6-F15F20F58DFA}" srcOrd="0" destOrd="0" presId="urn:microsoft.com/office/officeart/2005/8/layout/vList2"/>
    <dgm:cxn modelId="{67F536A6-739B-4BC7-A1A6-EAD4E2F61D2C}" type="presOf" srcId="{34A661DB-2476-4FD8-A0B2-972DA18D291D}" destId="{4F8F70A8-92E3-44A2-ABC2-7BFFB068BE5B}" srcOrd="0" destOrd="0" presId="urn:microsoft.com/office/officeart/2005/8/layout/vList2"/>
    <dgm:cxn modelId="{51EDE7CB-92F5-4AE5-86F6-B7153BCD7E53}" type="presOf" srcId="{33AEC14C-7D66-4529-81F7-935176DAAEEA}" destId="{F73B5381-4899-4476-A74B-9FB783448173}" srcOrd="0" destOrd="0" presId="urn:microsoft.com/office/officeart/2005/8/layout/vList2"/>
    <dgm:cxn modelId="{EB714ED1-902E-428B-8592-22C0384E8155}" type="presOf" srcId="{92E170E9-EB70-41A8-A16A-8FE2280C1DBA}" destId="{E1B56A71-710F-4924-B05D-63BB6E101151}" srcOrd="0" destOrd="0" presId="urn:microsoft.com/office/officeart/2005/8/layout/vList2"/>
    <dgm:cxn modelId="{2C22BDE6-1CCC-4BC6-8240-555565898A51}" srcId="{33AEC14C-7D66-4529-81F7-935176DAAEEA}" destId="{A7396824-3196-493A-BA5B-3000BF2A371D}" srcOrd="3" destOrd="0" parTransId="{EB38E89E-84B4-4415-BDCA-66C1FB69139F}" sibTransId="{0D0E429B-392B-48E9-970F-DCFF5C5A09D6}"/>
    <dgm:cxn modelId="{EEA51CEA-7D55-4614-B816-5FDB66778C88}" srcId="{33AEC14C-7D66-4529-81F7-935176DAAEEA}" destId="{92E170E9-EB70-41A8-A16A-8FE2280C1DBA}" srcOrd="2" destOrd="0" parTransId="{518D2802-0081-46E9-9F03-65268416D3CB}" sibTransId="{1EAEB058-1620-474E-AD1E-0C0E4427F321}"/>
    <dgm:cxn modelId="{F51A9E4C-E0E9-4323-960C-D427CD34C3A3}" type="presParOf" srcId="{F73B5381-4899-4476-A74B-9FB783448173}" destId="{4F8F70A8-92E3-44A2-ABC2-7BFFB068BE5B}" srcOrd="0" destOrd="0" presId="urn:microsoft.com/office/officeart/2005/8/layout/vList2"/>
    <dgm:cxn modelId="{82C0425D-3CC3-43AE-9E4F-D7B81A855882}" type="presParOf" srcId="{F73B5381-4899-4476-A74B-9FB783448173}" destId="{209FB34E-7DE8-47B0-9305-EED10C395472}" srcOrd="1" destOrd="0" presId="urn:microsoft.com/office/officeart/2005/8/layout/vList2"/>
    <dgm:cxn modelId="{9E5225B8-4659-4588-AC81-B21BFC6F01D9}" type="presParOf" srcId="{F73B5381-4899-4476-A74B-9FB783448173}" destId="{56FFC6D0-6323-4DD7-8EC6-F15F20F58DFA}" srcOrd="2" destOrd="0" presId="urn:microsoft.com/office/officeart/2005/8/layout/vList2"/>
    <dgm:cxn modelId="{36C4EEE4-E4A1-4F4D-B89D-694457CFE555}" type="presParOf" srcId="{F73B5381-4899-4476-A74B-9FB783448173}" destId="{DCA9C76D-90E8-4F90-9982-0D697DB9CA3D}" srcOrd="3" destOrd="0" presId="urn:microsoft.com/office/officeart/2005/8/layout/vList2"/>
    <dgm:cxn modelId="{6EC63203-50B6-4879-8647-8DF0AB6C6C75}" type="presParOf" srcId="{F73B5381-4899-4476-A74B-9FB783448173}" destId="{E1B56A71-710F-4924-B05D-63BB6E101151}" srcOrd="4" destOrd="0" presId="urn:microsoft.com/office/officeart/2005/8/layout/vList2"/>
    <dgm:cxn modelId="{8D0DF9FF-899B-471B-A9FE-A700C9F0B330}" type="presParOf" srcId="{F73B5381-4899-4476-A74B-9FB783448173}" destId="{C2A109B1-0954-4203-B910-58A0C6AB9C55}" srcOrd="5" destOrd="0" presId="urn:microsoft.com/office/officeart/2005/8/layout/vList2"/>
    <dgm:cxn modelId="{720946A5-A7FF-4F58-AF18-86471E14AE0E}" type="presParOf" srcId="{F73B5381-4899-4476-A74B-9FB783448173}" destId="{9F8B362E-9800-4115-A746-D39BDFD4DCE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F4CB7-3B33-40D0-9AE5-AFB4BBD2A4DF}">
      <dsp:nvSpPr>
        <dsp:cNvPr id="0" name=""/>
        <dsp:cNvSpPr/>
      </dsp:nvSpPr>
      <dsp:spPr>
        <a:xfrm>
          <a:off x="0" y="523284"/>
          <a:ext cx="10666613" cy="149509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a:t>
          </a:r>
          <a:r>
            <a:rPr lang="en-US" sz="2900" b="1" kern="1200" dirty="0"/>
            <a:t>Missing Person</a:t>
          </a:r>
          <a:r>
            <a:rPr lang="en-US" sz="2900" kern="1200" dirty="0"/>
            <a:t>" means a person whose whereabouts are unknown to the person's custodian or immediate family member and the circumstances of whose absence indicate that:</a:t>
          </a:r>
        </a:p>
      </dsp:txBody>
      <dsp:txXfrm>
        <a:off x="43790" y="567074"/>
        <a:ext cx="10579033" cy="1407518"/>
      </dsp:txXfrm>
    </dsp:sp>
    <dsp:sp modelId="{9C2D7712-40E5-437A-B908-F6A7105D97D9}">
      <dsp:nvSpPr>
        <dsp:cNvPr id="0" name=""/>
        <dsp:cNvSpPr/>
      </dsp:nvSpPr>
      <dsp:spPr>
        <a:xfrm>
          <a:off x="0" y="2287499"/>
          <a:ext cx="1495098" cy="1495098"/>
        </a:xfrm>
        <a:prstGeom prst="roundRect">
          <a:avLst>
            <a:gd name="adj" fmla="val 16670"/>
          </a:avLst>
        </a:prstGeom>
        <a:blipFill>
          <a:blip xmlns:r="http://schemas.openxmlformats.org/officeDocument/2006/relationships" r:embed="rId1">
            <a:duotone>
              <a:schemeClr val="lt1">
                <a:hueOff val="0"/>
                <a:satOff val="0"/>
                <a:lumOff val="0"/>
                <a:alphaOff val="0"/>
                <a:shade val="20000"/>
                <a:satMod val="200000"/>
              </a:schemeClr>
              <a:schemeClr val="lt1">
                <a:hueOff val="0"/>
                <a:satOff val="0"/>
                <a:lumOff val="0"/>
                <a:alphaOff val="0"/>
                <a:tint val="12000"/>
                <a:satMod val="190000"/>
              </a:schemeClr>
            </a:duotone>
          </a:blip>
          <a:srcRect/>
          <a:stretch>
            <a:fillRect t="-10000" b="-10000"/>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152A784-EF9F-44CE-BEB8-D78909113193}">
      <dsp:nvSpPr>
        <dsp:cNvPr id="0" name=""/>
        <dsp:cNvSpPr/>
      </dsp:nvSpPr>
      <dsp:spPr>
        <a:xfrm>
          <a:off x="1584803" y="2287499"/>
          <a:ext cx="9081810" cy="149509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(1)       the person did not leave the care and control of the custodian or immediate family member voluntarily and the taking of the person was not authorized by law</a:t>
          </a:r>
        </a:p>
      </dsp:txBody>
      <dsp:txXfrm>
        <a:off x="1657801" y="2360497"/>
        <a:ext cx="8935814" cy="1349102"/>
      </dsp:txXfrm>
    </dsp:sp>
    <dsp:sp modelId="{E8C6AB82-FA81-457D-AEB7-5DD442A4D81C}">
      <dsp:nvSpPr>
        <dsp:cNvPr id="0" name=""/>
        <dsp:cNvSpPr/>
      </dsp:nvSpPr>
      <dsp:spPr>
        <a:xfrm>
          <a:off x="0" y="3962009"/>
          <a:ext cx="1495098" cy="1495098"/>
        </a:xfrm>
        <a:prstGeom prst="roundRect">
          <a:avLst>
            <a:gd name="adj" fmla="val 16670"/>
          </a:avLst>
        </a:prstGeom>
        <a:blipFill>
          <a:blip xmlns:r="http://schemas.openxmlformats.org/officeDocument/2006/relationships" r:embed="rId2">
            <a:duotone>
              <a:schemeClr val="lt1">
                <a:hueOff val="0"/>
                <a:satOff val="0"/>
                <a:lumOff val="0"/>
                <a:alphaOff val="0"/>
                <a:shade val="20000"/>
                <a:satMod val="200000"/>
              </a:schemeClr>
              <a:schemeClr val="lt1">
                <a:hueOff val="0"/>
                <a:satOff val="0"/>
                <a:lumOff val="0"/>
                <a:alphaOff val="0"/>
                <a:tint val="12000"/>
                <a:satMod val="190000"/>
              </a:schemeClr>
            </a:duotone>
          </a:blip>
          <a:srcRect/>
          <a:stretch>
            <a:fillRect l="-18000" r="-18000"/>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318145E-8785-4EC8-992D-2A40DB890895}">
      <dsp:nvSpPr>
        <dsp:cNvPr id="0" name=""/>
        <dsp:cNvSpPr/>
      </dsp:nvSpPr>
      <dsp:spPr>
        <a:xfrm>
          <a:off x="1584803" y="3962009"/>
          <a:ext cx="9081810" cy="149509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(2)       the person voluntarily left the care and control of the custodian without the custodian's consent and without intent to return</a:t>
          </a:r>
        </a:p>
      </dsp:txBody>
      <dsp:txXfrm>
        <a:off x="1657801" y="4035007"/>
        <a:ext cx="8935814" cy="13491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1460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A notification relating to a missing person who is an enrolled member or a person eligible for enrollment in a federally or state-recognized Indian nation, tribe or pueblo and the person:</a:t>
          </a:r>
        </a:p>
      </dsp:txBody>
      <dsp:txXfrm>
        <a:off x="62712" y="208756"/>
        <a:ext cx="7110262" cy="1159235"/>
      </dsp:txXfrm>
    </dsp:sp>
    <dsp:sp modelId="{56FFC6D0-6323-4DD7-8EC6-F15F20F58DFA}">
      <dsp:nvSpPr>
        <dsp:cNvPr id="0" name=""/>
        <dsp:cNvSpPr/>
      </dsp:nvSpPr>
      <dsp:spPr>
        <a:xfrm>
          <a:off x="0" y="14825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(1)   is missing due to involuntary, unexplained or suspicious 	circumstances</a:t>
          </a:r>
        </a:p>
      </dsp:txBody>
      <dsp:txXfrm>
        <a:off x="62712" y="1545256"/>
        <a:ext cx="7110262" cy="1159235"/>
      </dsp:txXfrm>
    </dsp:sp>
    <dsp:sp modelId="{E1B56A71-710F-4924-B05D-63BB6E101151}">
      <dsp:nvSpPr>
        <dsp:cNvPr id="0" name=""/>
        <dsp:cNvSpPr/>
      </dsp:nvSpPr>
      <dsp:spPr>
        <a:xfrm>
          <a:off x="0" y="28190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(2)  is at risk due to safety or health concerns; or</a:t>
          </a:r>
        </a:p>
      </dsp:txBody>
      <dsp:txXfrm>
        <a:off x="62712" y="2881756"/>
        <a:ext cx="7110262" cy="1159235"/>
      </dsp:txXfrm>
    </dsp:sp>
    <dsp:sp modelId="{9F8B362E-9800-4115-A746-D39BDFD4DCE4}">
      <dsp:nvSpPr>
        <dsp:cNvPr id="0" name=""/>
        <dsp:cNvSpPr/>
      </dsp:nvSpPr>
      <dsp:spPr>
        <a:xfrm>
          <a:off x="0" y="41555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t>
          </a:r>
          <a:r>
            <a:rPr lang="en-US" sz="1800" kern="1200" dirty="0">
              <a:latin typeface="Montserrat" panose="02000505000000020004" pitchFamily="2" charset="0"/>
            </a:rPr>
            <a:t>3)  suffers from a mental or physical disability or substance 	abuse 	disorder</a:t>
          </a:r>
        </a:p>
      </dsp:txBody>
      <dsp:txXfrm>
        <a:off x="62712" y="4218256"/>
        <a:ext cx="7110262" cy="115923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7444"/>
          <a:ext cx="7968200" cy="99216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ontserrat" panose="02000505000000020004" pitchFamily="2" charset="0"/>
            </a:rPr>
            <a:t>Endangered or “at risk” persons are those who meet or when one or more of the following exist: </a:t>
          </a:r>
        </a:p>
      </dsp:txBody>
      <dsp:txXfrm>
        <a:off x="48433" y="55877"/>
        <a:ext cx="7871334" cy="895294"/>
      </dsp:txXfrm>
    </dsp:sp>
    <dsp:sp modelId="{4C9348F6-062E-4946-B4F7-EB576A471912}">
      <dsp:nvSpPr>
        <dsp:cNvPr id="0" name=""/>
        <dsp:cNvSpPr/>
      </dsp:nvSpPr>
      <dsp:spPr>
        <a:xfrm>
          <a:off x="0" y="1152244"/>
          <a:ext cx="7968200" cy="99216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ontserrat" panose="02000505000000020004" pitchFamily="2" charset="0"/>
            </a:rPr>
            <a:t>A missing child thirteen (13) years of age or younger </a:t>
          </a:r>
        </a:p>
      </dsp:txBody>
      <dsp:txXfrm>
        <a:off x="48433" y="1200677"/>
        <a:ext cx="7871334" cy="895294"/>
      </dsp:txXfrm>
    </dsp:sp>
    <dsp:sp modelId="{56FFC6D0-6323-4DD7-8EC6-F15F20F58DFA}">
      <dsp:nvSpPr>
        <dsp:cNvPr id="0" name=""/>
        <dsp:cNvSpPr/>
      </dsp:nvSpPr>
      <dsp:spPr>
        <a:xfrm>
          <a:off x="0" y="2306819"/>
          <a:ext cx="7968200" cy="992160"/>
        </a:xfrm>
        <a:prstGeom prst="roundRect">
          <a:avLst/>
        </a:prstGeom>
        <a:solidFill>
          <a:srgbClr val="4A1B1F"/>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ontserrat" panose="02000505000000020004" pitchFamily="2" charset="0"/>
            </a:rPr>
            <a:t>Out of the safety zone for his/her age, developmental stage, or mental and physical condition.</a:t>
          </a:r>
        </a:p>
      </dsp:txBody>
      <dsp:txXfrm>
        <a:off x="48433" y="2355252"/>
        <a:ext cx="7871334" cy="895294"/>
      </dsp:txXfrm>
    </dsp:sp>
    <dsp:sp modelId="{E1B56A71-710F-4924-B05D-63BB6E101151}">
      <dsp:nvSpPr>
        <dsp:cNvPr id="0" name=""/>
        <dsp:cNvSpPr/>
      </dsp:nvSpPr>
      <dsp:spPr>
        <a:xfrm>
          <a:off x="0" y="3413185"/>
          <a:ext cx="7968200" cy="99216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Diminished mental capacity or suicidal tendencies </a:t>
          </a:r>
        </a:p>
      </dsp:txBody>
      <dsp:txXfrm>
        <a:off x="48433" y="3461618"/>
        <a:ext cx="7871334" cy="895294"/>
      </dsp:txXfrm>
    </dsp:sp>
    <dsp:sp modelId="{2DEE4D13-5867-4557-B994-7DC1FABBC506}">
      <dsp:nvSpPr>
        <dsp:cNvPr id="0" name=""/>
        <dsp:cNvSpPr/>
      </dsp:nvSpPr>
      <dsp:spPr>
        <a:xfrm>
          <a:off x="0" y="4586644"/>
          <a:ext cx="7968200" cy="99216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Drug dependent requires life or health sustaining medications</a:t>
          </a:r>
        </a:p>
      </dsp:txBody>
      <dsp:txXfrm>
        <a:off x="48433" y="4635077"/>
        <a:ext cx="7871334" cy="8952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5283"/>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ontserrat" panose="02000505000000020004" pitchFamily="2" charset="0"/>
            </a:rPr>
            <a:t>Endangered or “at risk” persons are those who meet or when one or more of the following exist (cont.): </a:t>
          </a:r>
          <a:r>
            <a:rPr lang="en-US" sz="2000" kern="1200" dirty="0">
              <a:solidFill>
                <a:srgbClr val="F6F7F2"/>
              </a:solidFill>
              <a:latin typeface="Montserrat" panose="02000505000000020004" pitchFamily="2" charset="0"/>
            </a:rPr>
            <a:t> </a:t>
          </a:r>
          <a:endParaRPr lang="en-US" sz="2000" kern="1200" dirty="0">
            <a:solidFill>
              <a:schemeClr val="bg1"/>
            </a:solidFill>
            <a:latin typeface="Montserrat" panose="02000505000000020004" pitchFamily="2" charset="0"/>
          </a:endParaRPr>
        </a:p>
      </dsp:txBody>
      <dsp:txXfrm>
        <a:off x="40209" y="45492"/>
        <a:ext cx="8054454" cy="743262"/>
      </dsp:txXfrm>
    </dsp:sp>
    <dsp:sp modelId="{0A4E469D-7023-499F-88C3-A3311A977528}">
      <dsp:nvSpPr>
        <dsp:cNvPr id="0" name=""/>
        <dsp:cNvSpPr/>
      </dsp:nvSpPr>
      <dsp:spPr>
        <a:xfrm>
          <a:off x="0" y="955683"/>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 potential victim of foul play or sexual exploitation </a:t>
          </a:r>
        </a:p>
      </dsp:txBody>
      <dsp:txXfrm>
        <a:off x="40209" y="995892"/>
        <a:ext cx="8054454" cy="743262"/>
      </dsp:txXfrm>
    </dsp:sp>
    <dsp:sp modelId="{DAFF497D-E2F5-46B6-A853-D2509CE65EEF}">
      <dsp:nvSpPr>
        <dsp:cNvPr id="0" name=""/>
        <dsp:cNvSpPr/>
      </dsp:nvSpPr>
      <dsp:spPr>
        <a:xfrm>
          <a:off x="0" y="1906084"/>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In a life-threatening situation </a:t>
          </a:r>
        </a:p>
      </dsp:txBody>
      <dsp:txXfrm>
        <a:off x="40209" y="1946293"/>
        <a:ext cx="8054454" cy="743262"/>
      </dsp:txXfrm>
    </dsp:sp>
    <dsp:sp modelId="{5C653F91-BB2D-42DE-88CD-7815E024B195}">
      <dsp:nvSpPr>
        <dsp:cNvPr id="0" name=""/>
        <dsp:cNvSpPr/>
      </dsp:nvSpPr>
      <dsp:spPr>
        <a:xfrm>
          <a:off x="0" y="2856484"/>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Absent from home for more than twenty-four (24) hours before being reported to law enforcement as missing.</a:t>
          </a:r>
        </a:p>
      </dsp:txBody>
      <dsp:txXfrm>
        <a:off x="40209" y="2896693"/>
        <a:ext cx="8054454" cy="743262"/>
      </dsp:txXfrm>
    </dsp:sp>
    <dsp:sp modelId="{1574F004-59C2-47AA-82F3-2FD33F0EF3B0}">
      <dsp:nvSpPr>
        <dsp:cNvPr id="0" name=""/>
        <dsp:cNvSpPr/>
      </dsp:nvSpPr>
      <dsp:spPr>
        <a:xfrm>
          <a:off x="0" y="3806884"/>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Believed to be with others who could endanger his/her welfare </a:t>
          </a:r>
        </a:p>
      </dsp:txBody>
      <dsp:txXfrm>
        <a:off x="40209" y="3847093"/>
        <a:ext cx="8054454" cy="743262"/>
      </dsp:txXfrm>
    </dsp:sp>
    <dsp:sp modelId="{2CC05597-B7EF-4584-A340-FA911C13AAC3}">
      <dsp:nvSpPr>
        <dsp:cNvPr id="0" name=""/>
        <dsp:cNvSpPr/>
      </dsp:nvSpPr>
      <dsp:spPr>
        <a:xfrm>
          <a:off x="0" y="4757284"/>
          <a:ext cx="8134872" cy="823680"/>
        </a:xfrm>
        <a:prstGeom prst="roundRect">
          <a:avLst/>
        </a:prstGeom>
        <a:solidFill>
          <a:srgbClr val="4A1B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Is absent under circumstances inconsistent with established patterns of behavior.</a:t>
          </a:r>
        </a:p>
      </dsp:txBody>
      <dsp:txXfrm>
        <a:off x="40209" y="4797493"/>
        <a:ext cx="8054454" cy="7432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20FEF-9388-4EDA-892D-B677CC6D18B2}">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D07CC4-AA2A-473D-B51C-852310F17C04}">
      <dsp:nvSpPr>
        <dsp:cNvPr id="0" name=""/>
        <dsp:cNvSpPr/>
      </dsp:nvSpPr>
      <dsp:spPr>
        <a:xfrm>
          <a:off x="0" y="0"/>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NM Missing Person’s Clearinghouse </a:t>
          </a:r>
        </a:p>
      </dsp:txBody>
      <dsp:txXfrm>
        <a:off x="0" y="0"/>
        <a:ext cx="10515600" cy="589903"/>
      </dsp:txXfrm>
    </dsp:sp>
    <dsp:sp modelId="{37E954F5-9B4F-4077-89AD-582EF5676FF6}">
      <dsp:nvSpPr>
        <dsp:cNvPr id="0" name=""/>
        <dsp:cNvSpPr/>
      </dsp:nvSpPr>
      <dsp:spPr>
        <a:xfrm>
          <a:off x="0" y="589902"/>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7068C-E665-4301-90CB-35290A33DBAD}">
      <dsp:nvSpPr>
        <dsp:cNvPr id="0" name=""/>
        <dsp:cNvSpPr/>
      </dsp:nvSpPr>
      <dsp:spPr>
        <a:xfrm>
          <a:off x="0" y="589903"/>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1-800-457-3463/505-827-9026 </a:t>
          </a:r>
        </a:p>
      </dsp:txBody>
      <dsp:txXfrm>
        <a:off x="0" y="589903"/>
        <a:ext cx="10515600" cy="589903"/>
      </dsp:txXfrm>
    </dsp:sp>
    <dsp:sp modelId="{63CE30B9-2978-41AA-A65C-1B2BD98B1882}">
      <dsp:nvSpPr>
        <dsp:cNvPr id="0" name=""/>
        <dsp:cNvSpPr/>
      </dsp:nvSpPr>
      <dsp:spPr>
        <a:xfrm>
          <a:off x="0" y="117980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AFC8C2-D990-4669-B170-7E361A728846}">
      <dsp:nvSpPr>
        <dsp:cNvPr id="0" name=""/>
        <dsp:cNvSpPr/>
      </dsp:nvSpPr>
      <dsp:spPr>
        <a:xfrm>
          <a:off x="0" y="1179806"/>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Fax: 505-827-3399 </a:t>
          </a:r>
        </a:p>
      </dsp:txBody>
      <dsp:txXfrm>
        <a:off x="0" y="1179806"/>
        <a:ext cx="10515600" cy="589903"/>
      </dsp:txXfrm>
    </dsp:sp>
    <dsp:sp modelId="{141ACE9A-5D07-4175-A8F8-E5AFB7A06BF7}">
      <dsp:nvSpPr>
        <dsp:cNvPr id="0" name=""/>
        <dsp:cNvSpPr/>
      </dsp:nvSpPr>
      <dsp:spPr>
        <a:xfrm>
          <a:off x="0" y="176970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8BF691-8F45-4464-BB09-3E6C0FCDC47D}">
      <dsp:nvSpPr>
        <dsp:cNvPr id="0" name=""/>
        <dsp:cNvSpPr/>
      </dsp:nvSpPr>
      <dsp:spPr>
        <a:xfrm>
          <a:off x="0" y="1769709"/>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Email: DPS.MissingPerson@dps.nm.gov	</a:t>
          </a:r>
        </a:p>
      </dsp:txBody>
      <dsp:txXfrm>
        <a:off x="0" y="1769709"/>
        <a:ext cx="10515600" cy="589903"/>
      </dsp:txXfrm>
    </dsp:sp>
    <dsp:sp modelId="{0B8AB34E-0B93-4360-A2FD-0C5949276491}">
      <dsp:nvSpPr>
        <dsp:cNvPr id="0" name=""/>
        <dsp:cNvSpPr/>
      </dsp:nvSpPr>
      <dsp:spPr>
        <a:xfrm>
          <a:off x="0" y="235961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FEA023-4E5C-4582-87C1-3BFD5882B170}">
      <dsp:nvSpPr>
        <dsp:cNvPr id="0" name=""/>
        <dsp:cNvSpPr/>
      </dsp:nvSpPr>
      <dsp:spPr>
        <a:xfrm>
          <a:off x="0" y="2359612"/>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FBI Duty Agent : 505-889-1300 </a:t>
          </a:r>
        </a:p>
      </dsp:txBody>
      <dsp:txXfrm>
        <a:off x="0" y="2359612"/>
        <a:ext cx="10515600" cy="589903"/>
      </dsp:txXfrm>
    </dsp:sp>
    <dsp:sp modelId="{1BF30C82-57B1-48A6-B2D7-6A10A2351368}">
      <dsp:nvSpPr>
        <dsp:cNvPr id="0" name=""/>
        <dsp:cNvSpPr/>
      </dsp:nvSpPr>
      <dsp:spPr>
        <a:xfrm>
          <a:off x="0" y="294951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F15C9-2FDD-4026-AA1E-FB5948D487ED}">
      <dsp:nvSpPr>
        <dsp:cNvPr id="0" name=""/>
        <dsp:cNvSpPr/>
      </dsp:nvSpPr>
      <dsp:spPr>
        <a:xfrm>
          <a:off x="0" y="2949515"/>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NM Vital Records/State Registrar </a:t>
          </a:r>
        </a:p>
      </dsp:txBody>
      <dsp:txXfrm>
        <a:off x="0" y="2949515"/>
        <a:ext cx="10515600" cy="589903"/>
      </dsp:txXfrm>
    </dsp:sp>
    <dsp:sp modelId="{63405F34-3811-40FE-8921-B9D23B91E316}">
      <dsp:nvSpPr>
        <dsp:cNvPr id="0" name=""/>
        <dsp:cNvSpPr/>
      </dsp:nvSpPr>
      <dsp:spPr>
        <a:xfrm>
          <a:off x="0" y="353941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806E91-7BE6-4D00-AFBF-C8AA9AE81A0E}">
      <dsp:nvSpPr>
        <dsp:cNvPr id="0" name=""/>
        <dsp:cNvSpPr/>
      </dsp:nvSpPr>
      <dsp:spPr>
        <a:xfrm>
          <a:off x="0" y="3539418"/>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1-866-534-0051/505-827-0121 </a:t>
          </a:r>
        </a:p>
      </dsp:txBody>
      <dsp:txXfrm>
        <a:off x="0" y="3539418"/>
        <a:ext cx="10515600" cy="589903"/>
      </dsp:txXfrm>
    </dsp:sp>
    <dsp:sp modelId="{9537BCBC-C754-4142-8F05-791ABA19D7C7}">
      <dsp:nvSpPr>
        <dsp:cNvPr id="0" name=""/>
        <dsp:cNvSpPr/>
      </dsp:nvSpPr>
      <dsp:spPr>
        <a:xfrm>
          <a:off x="0" y="412932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EEA6D1-5100-46D7-BF51-3E787C37DE8A}">
      <dsp:nvSpPr>
        <dsp:cNvPr id="0" name=""/>
        <dsp:cNvSpPr/>
      </dsp:nvSpPr>
      <dsp:spPr>
        <a:xfrm>
          <a:off x="0" y="4129321"/>
          <a:ext cx="10515600" cy="589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Fax: 505-827-1751 </a:t>
          </a:r>
        </a:p>
      </dsp:txBody>
      <dsp:txXfrm>
        <a:off x="0" y="4129321"/>
        <a:ext cx="10515600" cy="58990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3E6DF-D792-41CC-8F90-E0957BE0B8CB}">
      <dsp:nvSpPr>
        <dsp:cNvPr id="0" name=""/>
        <dsp:cNvSpPr/>
      </dsp:nvSpPr>
      <dsp:spPr>
        <a:xfrm>
          <a:off x="761524" y="308468"/>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hlinkClick xmlns:r="http://schemas.openxmlformats.org/officeDocument/2006/relationships" r:id="rId1"/>
            </a:rPr>
            <a:t>nmsp.pio@dps.nm.gov</a:t>
          </a:r>
          <a:r>
            <a:rPr lang="en-US" sz="2800" kern="1200" dirty="0"/>
            <a:t> </a:t>
          </a:r>
        </a:p>
      </dsp:txBody>
      <dsp:txXfrm>
        <a:off x="761524" y="308468"/>
        <a:ext cx="4989876" cy="1559336"/>
      </dsp:txXfrm>
    </dsp:sp>
    <dsp:sp modelId="{DD807078-8618-4F00-8276-4C4C47CF5494}">
      <dsp:nvSpPr>
        <dsp:cNvPr id="0" name=""/>
        <dsp:cNvSpPr/>
      </dsp:nvSpPr>
      <dsp:spPr>
        <a:xfrm>
          <a:off x="553613" y="83230"/>
          <a:ext cx="1091535" cy="1637303"/>
        </a:xfrm>
        <a:prstGeom prst="rect">
          <a:avLst/>
        </a:prstGeom>
        <a:blipFill>
          <a:blip xmlns:r="http://schemas.openxmlformats.org/officeDocument/2006/relationships" r:embed="rId2"/>
          <a:srcRect/>
          <a:stretch>
            <a:fillRect l="-2000" r="-2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A8B386EE-24DF-4E03-B63F-99020DD81B4D}">
      <dsp:nvSpPr>
        <dsp:cNvPr id="0" name=""/>
        <dsp:cNvSpPr/>
      </dsp:nvSpPr>
      <dsp:spPr>
        <a:xfrm>
          <a:off x="6219018" y="308468"/>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68580" rIns="68580" bIns="68580" numCol="1" spcCol="1270" anchor="t" anchorCtr="0">
          <a:noAutofit/>
        </a:bodyPr>
        <a:lstStyle/>
        <a:p>
          <a:pPr marL="0" lvl="0" indent="0" algn="ctr" defTabSz="800100">
            <a:lnSpc>
              <a:spcPct val="90000"/>
            </a:lnSpc>
            <a:spcBef>
              <a:spcPct val="0"/>
            </a:spcBef>
            <a:spcAft>
              <a:spcPct val="35000"/>
            </a:spcAft>
            <a:buNone/>
          </a:pPr>
          <a:endParaRPr lang="en-US" sz="1800" kern="1200" dirty="0"/>
        </a:p>
        <a:p>
          <a:pPr marL="171450" lvl="1" indent="-171450" algn="l" defTabSz="800100">
            <a:lnSpc>
              <a:spcPct val="90000"/>
            </a:lnSpc>
            <a:spcBef>
              <a:spcPct val="0"/>
            </a:spcBef>
            <a:spcAft>
              <a:spcPct val="15000"/>
            </a:spcAft>
            <a:buChar char="•"/>
          </a:pPr>
          <a:r>
            <a:rPr lang="en-US" sz="1800" kern="1200" dirty="0"/>
            <a:t>Central (CENCOM) 505-841-9256</a:t>
          </a:r>
        </a:p>
        <a:p>
          <a:pPr marL="171450" lvl="1" indent="-171450" algn="l" defTabSz="800100">
            <a:lnSpc>
              <a:spcPct val="90000"/>
            </a:lnSpc>
            <a:spcBef>
              <a:spcPct val="0"/>
            </a:spcBef>
            <a:spcAft>
              <a:spcPct val="15000"/>
            </a:spcAft>
            <a:buChar char="•"/>
          </a:pPr>
          <a:r>
            <a:rPr lang="en-US" sz="1800" kern="1200" dirty="0"/>
            <a:t>Northern (NORCOM) 505-425-6771</a:t>
          </a:r>
        </a:p>
        <a:p>
          <a:pPr marL="171450" lvl="1" indent="-171450" algn="l" defTabSz="800100">
            <a:lnSpc>
              <a:spcPct val="90000"/>
            </a:lnSpc>
            <a:spcBef>
              <a:spcPct val="0"/>
            </a:spcBef>
            <a:spcAft>
              <a:spcPct val="15000"/>
            </a:spcAft>
            <a:buChar char="•"/>
          </a:pPr>
          <a:r>
            <a:rPr lang="en-US" sz="1800" kern="1200" dirty="0"/>
            <a:t>Southern (SOCOM)  575-382-2500</a:t>
          </a:r>
        </a:p>
      </dsp:txBody>
      <dsp:txXfrm>
        <a:off x="6219018" y="308468"/>
        <a:ext cx="4989876" cy="1559336"/>
      </dsp:txXfrm>
    </dsp:sp>
    <dsp:sp modelId="{EEFD46B7-1666-4D15-BA71-A29DEB20BE77}">
      <dsp:nvSpPr>
        <dsp:cNvPr id="0" name=""/>
        <dsp:cNvSpPr/>
      </dsp:nvSpPr>
      <dsp:spPr>
        <a:xfrm>
          <a:off x="6011107" y="83230"/>
          <a:ext cx="1091535" cy="1637303"/>
        </a:xfrm>
        <a:prstGeom prst="rect">
          <a:avLst/>
        </a:prstGeom>
        <a:blipFill>
          <a:blip xmlns:r="http://schemas.openxmlformats.org/officeDocument/2006/relationships" r:embed="rId3"/>
          <a:srcRect/>
          <a:stretch>
            <a:fillRect l="-2000" r="-2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38A361DD-046B-4B10-97DC-D5E062D35A21}">
      <dsp:nvSpPr>
        <dsp:cNvPr id="0" name=""/>
        <dsp:cNvSpPr/>
      </dsp:nvSpPr>
      <dsp:spPr>
        <a:xfrm>
          <a:off x="768655" y="2271499"/>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Lieutenant Philip Vargas</a:t>
          </a:r>
        </a:p>
        <a:p>
          <a:pPr marL="228600" lvl="1" indent="-228600" algn="l" defTabSz="889000">
            <a:lnSpc>
              <a:spcPct val="90000"/>
            </a:lnSpc>
            <a:spcBef>
              <a:spcPct val="0"/>
            </a:spcBef>
            <a:spcAft>
              <a:spcPct val="15000"/>
            </a:spcAft>
            <a:buChar char="•"/>
          </a:pPr>
          <a:r>
            <a:rPr lang="en-US" sz="2000" kern="1200" dirty="0"/>
            <a:t>Cell: 505-288-7893</a:t>
          </a:r>
        </a:p>
        <a:p>
          <a:pPr marL="228600" lvl="1" indent="-228600" algn="l" defTabSz="889000">
            <a:lnSpc>
              <a:spcPct val="90000"/>
            </a:lnSpc>
            <a:spcBef>
              <a:spcPct val="0"/>
            </a:spcBef>
            <a:spcAft>
              <a:spcPct val="15000"/>
            </a:spcAft>
            <a:buChar char="•"/>
          </a:pPr>
          <a:r>
            <a:rPr lang="en-US" sz="2000" kern="1200" dirty="0">
              <a:hlinkClick xmlns:r="http://schemas.openxmlformats.org/officeDocument/2006/relationships" r:id="rId4"/>
            </a:rPr>
            <a:t>PhilipR.Vargas@dps.nm.gov</a:t>
          </a:r>
          <a:r>
            <a:rPr lang="en-US" sz="2000" kern="1200" dirty="0"/>
            <a:t> </a:t>
          </a:r>
        </a:p>
      </dsp:txBody>
      <dsp:txXfrm>
        <a:off x="768655" y="2271499"/>
        <a:ext cx="4989876" cy="1559336"/>
      </dsp:txXfrm>
    </dsp:sp>
    <dsp:sp modelId="{D5613F39-62F9-497A-945C-35849F36C71A}">
      <dsp:nvSpPr>
        <dsp:cNvPr id="0" name=""/>
        <dsp:cNvSpPr/>
      </dsp:nvSpPr>
      <dsp:spPr>
        <a:xfrm>
          <a:off x="546482" y="2046261"/>
          <a:ext cx="1120057" cy="1637303"/>
        </a:xfrm>
        <a:prstGeom prst="rect">
          <a:avLst/>
        </a:prstGeom>
        <a:blipFill>
          <a:blip xmlns:r="http://schemas.openxmlformats.org/officeDocument/2006/relationships" r:embed="rId5"/>
          <a:srcRect/>
          <a:stretch>
            <a:fillRect/>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9C58A1B6-70F6-4E81-B155-4B6D54CA35BF}">
      <dsp:nvSpPr>
        <dsp:cNvPr id="0" name=""/>
        <dsp:cNvSpPr/>
      </dsp:nvSpPr>
      <dsp:spPr>
        <a:xfrm>
          <a:off x="6226149" y="2271499"/>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Officer Wilson Silver</a:t>
          </a:r>
        </a:p>
        <a:p>
          <a:pPr marL="228600" lvl="1" indent="-228600" algn="l" defTabSz="889000">
            <a:lnSpc>
              <a:spcPct val="90000"/>
            </a:lnSpc>
            <a:spcBef>
              <a:spcPct val="0"/>
            </a:spcBef>
            <a:spcAft>
              <a:spcPct val="15000"/>
            </a:spcAft>
            <a:buChar char="•"/>
          </a:pPr>
          <a:r>
            <a:rPr lang="en-US" sz="2000" kern="1200" dirty="0"/>
            <a:t>505-946-8290</a:t>
          </a:r>
        </a:p>
        <a:p>
          <a:pPr marL="228600" lvl="1" indent="-228600" algn="l" defTabSz="889000">
            <a:lnSpc>
              <a:spcPct val="90000"/>
            </a:lnSpc>
            <a:spcBef>
              <a:spcPct val="0"/>
            </a:spcBef>
            <a:spcAft>
              <a:spcPct val="15000"/>
            </a:spcAft>
            <a:buChar char="•"/>
          </a:pPr>
          <a:r>
            <a:rPr lang="en-US" sz="2000" kern="1200" dirty="0">
              <a:hlinkClick xmlns:r="http://schemas.openxmlformats.org/officeDocument/2006/relationships" r:id="rId6"/>
            </a:rPr>
            <a:t>Wilson.Silver@dps.nm.gov</a:t>
          </a:r>
          <a:r>
            <a:rPr lang="en-US" sz="2000" kern="1200" dirty="0"/>
            <a:t> </a:t>
          </a:r>
        </a:p>
      </dsp:txBody>
      <dsp:txXfrm>
        <a:off x="6226149" y="2271499"/>
        <a:ext cx="4989876" cy="1559336"/>
      </dsp:txXfrm>
    </dsp:sp>
    <dsp:sp modelId="{DA653FED-941F-4E90-9BE7-748129D62436}">
      <dsp:nvSpPr>
        <dsp:cNvPr id="0" name=""/>
        <dsp:cNvSpPr/>
      </dsp:nvSpPr>
      <dsp:spPr>
        <a:xfrm>
          <a:off x="6018237" y="2046261"/>
          <a:ext cx="1091535" cy="1637303"/>
        </a:xfrm>
        <a:prstGeom prst="rect">
          <a:avLst/>
        </a:prstGeom>
        <a:blipFill>
          <a:blip xmlns:r="http://schemas.openxmlformats.org/officeDocument/2006/relationships" r:embed="rId5"/>
          <a:srcRect/>
          <a:stretch>
            <a:fillRect l="-2000" r="-2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30028AAE-7242-4D73-A4F5-4B64C1355DEC}">
      <dsp:nvSpPr>
        <dsp:cNvPr id="0" name=""/>
        <dsp:cNvSpPr/>
      </dsp:nvSpPr>
      <dsp:spPr>
        <a:xfrm>
          <a:off x="761524" y="4234530"/>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Sergeant Ricardo Breceda </a:t>
          </a:r>
        </a:p>
        <a:p>
          <a:pPr marL="228600" lvl="1" indent="-228600" algn="l" defTabSz="889000">
            <a:lnSpc>
              <a:spcPct val="90000"/>
            </a:lnSpc>
            <a:spcBef>
              <a:spcPct val="0"/>
            </a:spcBef>
            <a:spcAft>
              <a:spcPct val="15000"/>
            </a:spcAft>
            <a:buChar char="•"/>
          </a:pPr>
          <a:r>
            <a:rPr lang="en-US" sz="2000" kern="1200" dirty="0"/>
            <a:t>Cell: 505-331-2182</a:t>
          </a:r>
        </a:p>
        <a:p>
          <a:pPr marL="171450" lvl="1" indent="-171450" algn="l" defTabSz="800100">
            <a:lnSpc>
              <a:spcPct val="90000"/>
            </a:lnSpc>
            <a:spcBef>
              <a:spcPct val="0"/>
            </a:spcBef>
            <a:spcAft>
              <a:spcPct val="15000"/>
            </a:spcAft>
            <a:buChar char="•"/>
          </a:pPr>
          <a:r>
            <a:rPr lang="en-US" sz="1800" kern="1200" dirty="0">
              <a:hlinkClick xmlns:r="http://schemas.openxmlformats.org/officeDocument/2006/relationships" r:id="rId7"/>
            </a:rPr>
            <a:t>Ricardo.Breceda@dps.nm.gov</a:t>
          </a:r>
          <a:r>
            <a:rPr lang="en-US" sz="1800" kern="1200" dirty="0"/>
            <a:t> </a:t>
          </a:r>
        </a:p>
      </dsp:txBody>
      <dsp:txXfrm>
        <a:off x="761524" y="4234530"/>
        <a:ext cx="4989876" cy="1559336"/>
      </dsp:txXfrm>
    </dsp:sp>
    <dsp:sp modelId="{9D5FB6A0-B181-4FD3-804C-AFA6E311FA16}">
      <dsp:nvSpPr>
        <dsp:cNvPr id="0" name=""/>
        <dsp:cNvSpPr/>
      </dsp:nvSpPr>
      <dsp:spPr>
        <a:xfrm>
          <a:off x="553613" y="4009293"/>
          <a:ext cx="1091535" cy="1637303"/>
        </a:xfrm>
        <a:prstGeom prst="rect">
          <a:avLst/>
        </a:prstGeom>
        <a:blipFill>
          <a:blip xmlns:r="http://schemas.openxmlformats.org/officeDocument/2006/relationships" r:embed="rId5"/>
          <a:srcRect/>
          <a:stretch>
            <a:fillRect l="-2000" r="-2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6E9A1D43-BF6D-440E-8BE8-4116FDA8C853}">
      <dsp:nvSpPr>
        <dsp:cNvPr id="0" name=""/>
        <dsp:cNvSpPr/>
      </dsp:nvSpPr>
      <dsp:spPr>
        <a:xfrm>
          <a:off x="6219018" y="4234530"/>
          <a:ext cx="4989876" cy="1559336"/>
        </a:xfrm>
        <a:prstGeom prst="rect">
          <a:avLst/>
        </a:prstGeom>
        <a:solidFill>
          <a:schemeClr val="dk2">
            <a:alpha val="4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a:scene3d>
          <a:camera prst="orthographicFront"/>
          <a:lightRig rig="chilly" dir="t"/>
        </a:scene3d>
        <a:sp3d prstMaterial="dkEdge">
          <a:bevelT w="127000" h="25400"/>
        </a:sp3d>
      </dsp:spPr>
      <dsp:style>
        <a:lnRef idx="1">
          <a:scrgbClr r="0" g="0" b="0"/>
        </a:lnRef>
        <a:fillRef idx="1">
          <a:scrgbClr r="0" g="0" b="0"/>
        </a:fillRef>
        <a:effectRef idx="0">
          <a:scrgbClr r="0" g="0" b="0"/>
        </a:effectRef>
        <a:fontRef idx="minor">
          <a:schemeClr val="lt1"/>
        </a:fontRef>
      </dsp:style>
      <dsp:txBody>
        <a:bodyPr spcFirstLastPara="0" vert="horz" wrap="square" lIns="1056191"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Officer Amanda Richards</a:t>
          </a:r>
        </a:p>
        <a:p>
          <a:pPr marL="228600" lvl="1" indent="-228600" algn="l" defTabSz="889000">
            <a:lnSpc>
              <a:spcPct val="90000"/>
            </a:lnSpc>
            <a:spcBef>
              <a:spcPct val="0"/>
            </a:spcBef>
            <a:spcAft>
              <a:spcPct val="15000"/>
            </a:spcAft>
            <a:buChar char="•"/>
          </a:pPr>
          <a:r>
            <a:rPr lang="en-US" sz="2000" kern="1200" dirty="0"/>
            <a:t>505-490-7034</a:t>
          </a:r>
        </a:p>
        <a:p>
          <a:pPr marL="171450" lvl="1" indent="-171450" algn="l" defTabSz="800100">
            <a:lnSpc>
              <a:spcPct val="90000"/>
            </a:lnSpc>
            <a:spcBef>
              <a:spcPct val="0"/>
            </a:spcBef>
            <a:spcAft>
              <a:spcPct val="15000"/>
            </a:spcAft>
            <a:buChar char="•"/>
          </a:pPr>
          <a:r>
            <a:rPr lang="en-US" sz="1800" kern="1200" dirty="0">
              <a:hlinkClick xmlns:r="http://schemas.openxmlformats.org/officeDocument/2006/relationships" r:id="rId8"/>
            </a:rPr>
            <a:t>Amanda.Richards@dps.nm.gov</a:t>
          </a:r>
          <a:r>
            <a:rPr lang="en-US" sz="1800" kern="1200" dirty="0"/>
            <a:t> </a:t>
          </a:r>
        </a:p>
      </dsp:txBody>
      <dsp:txXfrm>
        <a:off x="6219018" y="4234530"/>
        <a:ext cx="4989876" cy="1559336"/>
      </dsp:txXfrm>
    </dsp:sp>
    <dsp:sp modelId="{B88F589B-D0D8-4D1A-881F-4D847736588E}">
      <dsp:nvSpPr>
        <dsp:cNvPr id="0" name=""/>
        <dsp:cNvSpPr/>
      </dsp:nvSpPr>
      <dsp:spPr>
        <a:xfrm>
          <a:off x="6011107" y="4009293"/>
          <a:ext cx="1091535" cy="1637303"/>
        </a:xfrm>
        <a:prstGeom prst="rect">
          <a:avLst/>
        </a:prstGeom>
        <a:blipFill>
          <a:blip xmlns:r="http://schemas.openxmlformats.org/officeDocument/2006/relationships" r:embed="rId5"/>
          <a:srcRect/>
          <a:stretch>
            <a:fillRect l="-2000" r="-2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FB1FE-0F92-426C-A28D-920D0B1B7892}">
      <dsp:nvSpPr>
        <dsp:cNvPr id="0" name=""/>
        <dsp:cNvSpPr/>
      </dsp:nvSpPr>
      <dsp:spPr>
        <a:xfrm>
          <a:off x="1976" y="738801"/>
          <a:ext cx="2280871" cy="152058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Is in imminent danger of causing harm to the person's self</a:t>
          </a:r>
        </a:p>
      </dsp:txBody>
      <dsp:txXfrm>
        <a:off x="1976" y="738801"/>
        <a:ext cx="2280871" cy="1520583"/>
      </dsp:txXfrm>
    </dsp:sp>
    <dsp:sp modelId="{344F8D7B-0678-43E6-8799-9F5B3828925A}">
      <dsp:nvSpPr>
        <dsp:cNvPr id="0" name=""/>
        <dsp:cNvSpPr/>
      </dsp:nvSpPr>
      <dsp:spPr>
        <a:xfrm>
          <a:off x="2636262" y="746191"/>
          <a:ext cx="2258711" cy="150580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Is in imminent danger of causing harm to another</a:t>
          </a:r>
        </a:p>
      </dsp:txBody>
      <dsp:txXfrm>
        <a:off x="2636262" y="746191"/>
        <a:ext cx="2258711" cy="1505803"/>
      </dsp:txXfrm>
    </dsp:sp>
    <dsp:sp modelId="{0ED331A3-AF09-47DF-9665-3F3A9A678301}">
      <dsp:nvSpPr>
        <dsp:cNvPr id="0" name=""/>
        <dsp:cNvSpPr/>
      </dsp:nvSpPr>
      <dsp:spPr>
        <a:xfrm>
          <a:off x="5248389" y="690221"/>
          <a:ext cx="2872558" cy="1617744"/>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Is in imminent danger of being harmed by another or who has been harmed by another</a:t>
          </a:r>
        </a:p>
      </dsp:txBody>
      <dsp:txXfrm>
        <a:off x="5248389" y="690221"/>
        <a:ext cx="2872558" cy="1617744"/>
      </dsp:txXfrm>
    </dsp:sp>
    <dsp:sp modelId="{620E456E-EFE6-4BDF-B57D-CB226A00CF98}">
      <dsp:nvSpPr>
        <dsp:cNvPr id="0" name=""/>
        <dsp:cNvSpPr/>
      </dsp:nvSpPr>
      <dsp:spPr>
        <a:xfrm>
          <a:off x="8474363" y="712783"/>
          <a:ext cx="2358905" cy="157261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Has been a victim of a crime as provided in the Crimes Against Household Members Act</a:t>
          </a:r>
        </a:p>
      </dsp:txBody>
      <dsp:txXfrm>
        <a:off x="8474363" y="712783"/>
        <a:ext cx="2358905" cy="1572619"/>
      </dsp:txXfrm>
    </dsp:sp>
    <dsp:sp modelId="{66A9372A-EA81-4F9E-A47E-3CC43F8A0F4E}">
      <dsp:nvSpPr>
        <dsp:cNvPr id="0" name=""/>
        <dsp:cNvSpPr/>
      </dsp:nvSpPr>
      <dsp:spPr>
        <a:xfrm>
          <a:off x="1304841" y="2661380"/>
          <a:ext cx="2546073" cy="169738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Is or was protected by an order of protection pursuant to the Family Violence Protection Act</a:t>
          </a:r>
        </a:p>
      </dsp:txBody>
      <dsp:txXfrm>
        <a:off x="1304841" y="2661380"/>
        <a:ext cx="2546073" cy="1697389"/>
      </dsp:txXfrm>
    </dsp:sp>
    <dsp:sp modelId="{582EBA28-34E4-4D7D-A6F5-9D1CBCBFA33A}">
      <dsp:nvSpPr>
        <dsp:cNvPr id="0" name=""/>
        <dsp:cNvSpPr/>
      </dsp:nvSpPr>
      <dsp:spPr>
        <a:xfrm>
          <a:off x="4204330" y="2661380"/>
          <a:ext cx="2426584" cy="169738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Has Alzheimer's disease, dementia or another degenerative brain disorder or a brain injury </a:t>
          </a:r>
        </a:p>
      </dsp:txBody>
      <dsp:txXfrm>
        <a:off x="4204330" y="2661380"/>
        <a:ext cx="2426584" cy="1697389"/>
      </dsp:txXfrm>
    </dsp:sp>
    <dsp:sp modelId="{508FA8DE-BEBB-4D0E-BFB1-FBF0B75E9C49}">
      <dsp:nvSpPr>
        <dsp:cNvPr id="0" name=""/>
        <dsp:cNvSpPr/>
      </dsp:nvSpPr>
      <dsp:spPr>
        <a:xfrm>
          <a:off x="6984329" y="2661380"/>
          <a:ext cx="2546073" cy="169738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t>Has a developmental disability and that person's health or safety is at risk</a:t>
          </a:r>
        </a:p>
      </dsp:txBody>
      <dsp:txXfrm>
        <a:off x="6984329" y="2661380"/>
        <a:ext cx="2546073" cy="16973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1460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A notification relating to a missing person who is an enrolled member or a person eligible for enrollment in a federally or state-recognized Indian nation, tribe or pueblo and the person:</a:t>
          </a:r>
        </a:p>
      </dsp:txBody>
      <dsp:txXfrm>
        <a:off x="62712" y="208756"/>
        <a:ext cx="7110262" cy="1159235"/>
      </dsp:txXfrm>
    </dsp:sp>
    <dsp:sp modelId="{56FFC6D0-6323-4DD7-8EC6-F15F20F58DFA}">
      <dsp:nvSpPr>
        <dsp:cNvPr id="0" name=""/>
        <dsp:cNvSpPr/>
      </dsp:nvSpPr>
      <dsp:spPr>
        <a:xfrm>
          <a:off x="0" y="14825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(1)   is missing due to involuntary, unexplained or suspicious 	circumstances</a:t>
          </a:r>
        </a:p>
      </dsp:txBody>
      <dsp:txXfrm>
        <a:off x="62712" y="1545256"/>
        <a:ext cx="7110262" cy="1159235"/>
      </dsp:txXfrm>
    </dsp:sp>
    <dsp:sp modelId="{E1B56A71-710F-4924-B05D-63BB6E101151}">
      <dsp:nvSpPr>
        <dsp:cNvPr id="0" name=""/>
        <dsp:cNvSpPr/>
      </dsp:nvSpPr>
      <dsp:spPr>
        <a:xfrm>
          <a:off x="0" y="28190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ontserrat" panose="02000505000000020004" pitchFamily="2" charset="0"/>
            </a:rPr>
            <a:t>(2)  is at risk due to safety or health concerns; or</a:t>
          </a:r>
        </a:p>
      </dsp:txBody>
      <dsp:txXfrm>
        <a:off x="62712" y="2881756"/>
        <a:ext cx="7110262" cy="1159235"/>
      </dsp:txXfrm>
    </dsp:sp>
    <dsp:sp modelId="{9F8B362E-9800-4115-A746-D39BDFD4DCE4}">
      <dsp:nvSpPr>
        <dsp:cNvPr id="0" name=""/>
        <dsp:cNvSpPr/>
      </dsp:nvSpPr>
      <dsp:spPr>
        <a:xfrm>
          <a:off x="0" y="4155544"/>
          <a:ext cx="7235686" cy="1284659"/>
        </a:xfrm>
        <a:prstGeom prst="roundRect">
          <a:avLst/>
        </a:prstGeom>
        <a:solidFill>
          <a:srgbClr val="2369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t>
          </a:r>
          <a:r>
            <a:rPr lang="en-US" sz="1800" kern="1200" dirty="0">
              <a:latin typeface="Montserrat" panose="02000505000000020004" pitchFamily="2" charset="0"/>
            </a:rPr>
            <a:t>3)  suffers from a mental or physical disability or substance 	abuse 	disorder</a:t>
          </a:r>
        </a:p>
      </dsp:txBody>
      <dsp:txXfrm>
        <a:off x="62712" y="4218256"/>
        <a:ext cx="7110262" cy="11592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78723"/>
          <a:ext cx="7235686" cy="1216800"/>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 notification relating to an endangered person:</a:t>
          </a:r>
        </a:p>
      </dsp:txBody>
      <dsp:txXfrm>
        <a:off x="59399" y="138122"/>
        <a:ext cx="7116888" cy="1098002"/>
      </dsp:txXfrm>
    </dsp:sp>
    <dsp:sp modelId="{56FFC6D0-6323-4DD7-8EC6-F15F20F58DFA}">
      <dsp:nvSpPr>
        <dsp:cNvPr id="0" name=""/>
        <dsp:cNvSpPr/>
      </dsp:nvSpPr>
      <dsp:spPr>
        <a:xfrm>
          <a:off x="0" y="1482724"/>
          <a:ext cx="7235686" cy="1216800"/>
        </a:xfrm>
        <a:prstGeom prst="roundRect">
          <a:avLst/>
        </a:prstGeom>
        <a:solidFill>
          <a:schemeClr val="tx1">
            <a:lumMod val="75000"/>
            <a:lumOff val="25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(1)    who is a missing person; and</a:t>
          </a:r>
        </a:p>
      </dsp:txBody>
      <dsp:txXfrm>
        <a:off x="59399" y="1542123"/>
        <a:ext cx="7116888" cy="1098002"/>
      </dsp:txXfrm>
    </dsp:sp>
    <dsp:sp modelId="{E1B56A71-710F-4924-B05D-63BB6E101151}">
      <dsp:nvSpPr>
        <dsp:cNvPr id="0" name=""/>
        <dsp:cNvSpPr/>
      </dsp:nvSpPr>
      <dsp:spPr>
        <a:xfrm>
          <a:off x="0" y="2886724"/>
          <a:ext cx="7235686" cy="1216800"/>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(2)   about whom there is a clear indication that the   	person has a developmental disability</a:t>
          </a:r>
        </a:p>
      </dsp:txBody>
      <dsp:txXfrm>
        <a:off x="59399" y="2946123"/>
        <a:ext cx="7116888" cy="1098002"/>
      </dsp:txXfrm>
    </dsp:sp>
    <dsp:sp modelId="{9F8B362E-9800-4115-A746-D39BDFD4DCE4}">
      <dsp:nvSpPr>
        <dsp:cNvPr id="0" name=""/>
        <dsp:cNvSpPr/>
      </dsp:nvSpPr>
      <dsp:spPr>
        <a:xfrm>
          <a:off x="0" y="4290724"/>
          <a:ext cx="7235686" cy="1216800"/>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(3)  and that the person's health or safety is at risk</a:t>
          </a:r>
        </a:p>
      </dsp:txBody>
      <dsp:txXfrm>
        <a:off x="59399" y="4350123"/>
        <a:ext cx="7116888" cy="1098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107178"/>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 notification relating to a missing child:</a:t>
          </a:r>
        </a:p>
      </dsp:txBody>
      <dsp:txXfrm>
        <a:off x="59399" y="166577"/>
        <a:ext cx="7116888" cy="1098002"/>
      </dsp:txXfrm>
    </dsp:sp>
    <dsp:sp modelId="{56FFC6D0-6323-4DD7-8EC6-F15F20F58DFA}">
      <dsp:nvSpPr>
        <dsp:cNvPr id="0" name=""/>
        <dsp:cNvSpPr/>
      </dsp:nvSpPr>
      <dsp:spPr>
        <a:xfrm>
          <a:off x="0" y="1482724"/>
          <a:ext cx="7235686" cy="1216800"/>
        </a:xfrm>
        <a:prstGeom prst="roundRect">
          <a:avLst/>
        </a:prstGeom>
        <a:solidFill>
          <a:srgbClr val="782B0F"/>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(1)  There is evidence that an abduction has occurred</a:t>
          </a:r>
        </a:p>
      </dsp:txBody>
      <dsp:txXfrm>
        <a:off x="59399" y="1542123"/>
        <a:ext cx="7116888" cy="1098002"/>
      </dsp:txXfrm>
    </dsp:sp>
    <dsp:sp modelId="{E1B56A71-710F-4924-B05D-63BB6E101151}">
      <dsp:nvSpPr>
        <dsp:cNvPr id="0" name=""/>
        <dsp:cNvSpPr/>
      </dsp:nvSpPr>
      <dsp:spPr>
        <a:xfrm>
          <a:off x="0" y="2886724"/>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(2)   There is reason to believe that the child is in 	imminent danger of bodily harm or death</a:t>
          </a:r>
        </a:p>
      </dsp:txBody>
      <dsp:txXfrm>
        <a:off x="59399" y="2946123"/>
        <a:ext cx="7116888" cy="1098002"/>
      </dsp:txXfrm>
    </dsp:sp>
    <dsp:sp modelId="{9F8B362E-9800-4115-A746-D39BDFD4DCE4}">
      <dsp:nvSpPr>
        <dsp:cNvPr id="0" name=""/>
        <dsp:cNvSpPr/>
      </dsp:nvSpPr>
      <dsp:spPr>
        <a:xfrm>
          <a:off x="0" y="4290724"/>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(3)  The abducted child is aged 17 years or less</a:t>
          </a:r>
        </a:p>
      </dsp:txBody>
      <dsp:txXfrm>
        <a:off x="59399" y="4350123"/>
        <a:ext cx="7116888"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78723"/>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a notification relating to an endangered person</a:t>
          </a:r>
          <a:r>
            <a:rPr lang="en-US" sz="2000" kern="1200" dirty="0">
              <a:latin typeface="Montserrat" panose="02000505000000020004" pitchFamily="2" charset="0"/>
            </a:rPr>
            <a:t>:</a:t>
          </a:r>
        </a:p>
      </dsp:txBody>
      <dsp:txXfrm>
        <a:off x="59399" y="138122"/>
        <a:ext cx="7116888" cy="1098002"/>
      </dsp:txXfrm>
    </dsp:sp>
    <dsp:sp modelId="{56FFC6D0-6323-4DD7-8EC6-F15F20F58DFA}">
      <dsp:nvSpPr>
        <dsp:cNvPr id="0" name=""/>
        <dsp:cNvSpPr/>
      </dsp:nvSpPr>
      <dsp:spPr>
        <a:xfrm>
          <a:off x="0" y="1482724"/>
          <a:ext cx="7235686" cy="1216800"/>
        </a:xfrm>
        <a:prstGeom prst="roundRect">
          <a:avLst/>
        </a:prstGeom>
        <a:solidFill>
          <a:srgbClr val="3C4F6D"/>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(1)    who is a missing person; and</a:t>
          </a:r>
        </a:p>
      </dsp:txBody>
      <dsp:txXfrm>
        <a:off x="59399" y="1542123"/>
        <a:ext cx="7116888" cy="1098002"/>
      </dsp:txXfrm>
    </dsp:sp>
    <dsp:sp modelId="{E1B56A71-710F-4924-B05D-63BB6E101151}">
      <dsp:nvSpPr>
        <dsp:cNvPr id="0" name=""/>
        <dsp:cNvSpPr/>
      </dsp:nvSpPr>
      <dsp:spPr>
        <a:xfrm>
          <a:off x="0" y="2886724"/>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(2)   who is fifty years or older; or</a:t>
          </a:r>
        </a:p>
      </dsp:txBody>
      <dsp:txXfrm>
        <a:off x="59399" y="2946123"/>
        <a:ext cx="7116888" cy="1098002"/>
      </dsp:txXfrm>
    </dsp:sp>
    <dsp:sp modelId="{9F8B362E-9800-4115-A746-D39BDFD4DCE4}">
      <dsp:nvSpPr>
        <dsp:cNvPr id="0" name=""/>
        <dsp:cNvSpPr/>
      </dsp:nvSpPr>
      <dsp:spPr>
        <a:xfrm>
          <a:off x="0" y="4290724"/>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6F7F2"/>
              </a:solidFill>
              <a:latin typeface="Montserrat" panose="02000505000000020004" pitchFamily="2" charset="0"/>
            </a:rPr>
            <a:t>(3)  who the reporter believes displays signs or symptoms of 	Alzheimer's disease or another form of dementia, 	cognitive decline or impairment, regardless of age</a:t>
          </a:r>
        </a:p>
      </dsp:txBody>
      <dsp:txXfrm>
        <a:off x="59399" y="4350123"/>
        <a:ext cx="7116888"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78723"/>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 notification relating to a missing child:</a:t>
          </a:r>
        </a:p>
      </dsp:txBody>
      <dsp:txXfrm>
        <a:off x="59399" y="138122"/>
        <a:ext cx="7116888" cy="1098002"/>
      </dsp:txXfrm>
    </dsp:sp>
    <dsp:sp modelId="{56FFC6D0-6323-4DD7-8EC6-F15F20F58DFA}">
      <dsp:nvSpPr>
        <dsp:cNvPr id="0" name=""/>
        <dsp:cNvSpPr/>
      </dsp:nvSpPr>
      <dsp:spPr>
        <a:xfrm>
          <a:off x="0" y="1482724"/>
          <a:ext cx="7235686" cy="1216800"/>
        </a:xfrm>
        <a:prstGeom prst="roundRect">
          <a:avLst/>
        </a:prstGeom>
        <a:solidFill>
          <a:srgbClr val="782B0F"/>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(1)  There is evidence that an abduction has occurred</a:t>
          </a:r>
        </a:p>
      </dsp:txBody>
      <dsp:txXfrm>
        <a:off x="59399" y="1542123"/>
        <a:ext cx="7116888" cy="1098002"/>
      </dsp:txXfrm>
    </dsp:sp>
    <dsp:sp modelId="{E1B56A71-710F-4924-B05D-63BB6E101151}">
      <dsp:nvSpPr>
        <dsp:cNvPr id="0" name=""/>
        <dsp:cNvSpPr/>
      </dsp:nvSpPr>
      <dsp:spPr>
        <a:xfrm>
          <a:off x="0" y="2886724"/>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(2)   There is reason to believe that the child is in 	imminent danger of bodily harm or death</a:t>
          </a:r>
        </a:p>
      </dsp:txBody>
      <dsp:txXfrm>
        <a:off x="59399" y="2946123"/>
        <a:ext cx="7116888" cy="1098002"/>
      </dsp:txXfrm>
    </dsp:sp>
    <dsp:sp modelId="{9F8B362E-9800-4115-A746-D39BDFD4DCE4}">
      <dsp:nvSpPr>
        <dsp:cNvPr id="0" name=""/>
        <dsp:cNvSpPr/>
      </dsp:nvSpPr>
      <dsp:spPr>
        <a:xfrm>
          <a:off x="0" y="4290724"/>
          <a:ext cx="7235686" cy="1216800"/>
        </a:xfrm>
        <a:prstGeom prst="roundRect">
          <a:avLst/>
        </a:prstGeom>
        <a:solidFill>
          <a:srgbClr val="782B0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(3)  The abducted child is aged 17 years or less</a:t>
          </a:r>
        </a:p>
      </dsp:txBody>
      <dsp:txXfrm>
        <a:off x="59399" y="4350123"/>
        <a:ext cx="7116888"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78723"/>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a notification relating to an endangered person</a:t>
          </a:r>
          <a:r>
            <a:rPr lang="en-US" sz="2000" kern="1200" dirty="0">
              <a:latin typeface="Montserrat" panose="02000505000000020004" pitchFamily="2" charset="0"/>
            </a:rPr>
            <a:t>:</a:t>
          </a:r>
        </a:p>
      </dsp:txBody>
      <dsp:txXfrm>
        <a:off x="59399" y="138122"/>
        <a:ext cx="7116888" cy="1098002"/>
      </dsp:txXfrm>
    </dsp:sp>
    <dsp:sp modelId="{56FFC6D0-6323-4DD7-8EC6-F15F20F58DFA}">
      <dsp:nvSpPr>
        <dsp:cNvPr id="0" name=""/>
        <dsp:cNvSpPr/>
      </dsp:nvSpPr>
      <dsp:spPr>
        <a:xfrm>
          <a:off x="0" y="1482724"/>
          <a:ext cx="7235686" cy="1216800"/>
        </a:xfrm>
        <a:prstGeom prst="roundRect">
          <a:avLst/>
        </a:prstGeom>
        <a:solidFill>
          <a:srgbClr val="3C4F6D"/>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(1)    who is a missing person; and</a:t>
          </a:r>
        </a:p>
      </dsp:txBody>
      <dsp:txXfrm>
        <a:off x="59399" y="1542123"/>
        <a:ext cx="7116888" cy="1098002"/>
      </dsp:txXfrm>
    </dsp:sp>
    <dsp:sp modelId="{E1B56A71-710F-4924-B05D-63BB6E101151}">
      <dsp:nvSpPr>
        <dsp:cNvPr id="0" name=""/>
        <dsp:cNvSpPr/>
      </dsp:nvSpPr>
      <dsp:spPr>
        <a:xfrm>
          <a:off x="0" y="2886724"/>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F6F7F2"/>
              </a:solidFill>
              <a:latin typeface="Montserrat" panose="02000505000000020004" pitchFamily="2" charset="0"/>
            </a:rPr>
            <a:t>(2)   who is fifty years or older; or</a:t>
          </a:r>
        </a:p>
      </dsp:txBody>
      <dsp:txXfrm>
        <a:off x="59399" y="2946123"/>
        <a:ext cx="7116888" cy="1098002"/>
      </dsp:txXfrm>
    </dsp:sp>
    <dsp:sp modelId="{9F8B362E-9800-4115-A746-D39BDFD4DCE4}">
      <dsp:nvSpPr>
        <dsp:cNvPr id="0" name=""/>
        <dsp:cNvSpPr/>
      </dsp:nvSpPr>
      <dsp:spPr>
        <a:xfrm>
          <a:off x="0" y="4290724"/>
          <a:ext cx="7235686" cy="1216800"/>
        </a:xfrm>
        <a:prstGeom prst="roundRect">
          <a:avLst/>
        </a:prstGeom>
        <a:solidFill>
          <a:srgbClr val="3C4F6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F6F7F2"/>
              </a:solidFill>
              <a:latin typeface="Montserrat" panose="02000505000000020004" pitchFamily="2" charset="0"/>
            </a:rPr>
            <a:t>(3)  who the reporter believes displays signs or symptoms of 	Alzheimer's disease or another form of dementia, 	cognitive decline or impairment, </a:t>
          </a:r>
          <a:r>
            <a:rPr lang="en-US" sz="1800" b="1" kern="1200" dirty="0">
              <a:solidFill>
                <a:srgbClr val="FFFFCC"/>
              </a:solidFill>
              <a:latin typeface="Montserrat" panose="02000505000000020004" pitchFamily="2" charset="0"/>
            </a:rPr>
            <a:t>regardless of age</a:t>
          </a:r>
        </a:p>
      </dsp:txBody>
      <dsp:txXfrm>
        <a:off x="59399" y="4350123"/>
        <a:ext cx="7116888"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8F70A8-92E3-44A2-ABC2-7BFFB068BE5B}">
      <dsp:nvSpPr>
        <dsp:cNvPr id="0" name=""/>
        <dsp:cNvSpPr/>
      </dsp:nvSpPr>
      <dsp:spPr>
        <a:xfrm>
          <a:off x="0" y="432"/>
          <a:ext cx="7235686" cy="1385725"/>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ontserrat" panose="02000505000000020004" pitchFamily="2" charset="0"/>
            </a:rPr>
            <a:t>a notification relating to an endangered person:</a:t>
          </a:r>
        </a:p>
      </dsp:txBody>
      <dsp:txXfrm>
        <a:off x="67646" y="68078"/>
        <a:ext cx="7100394" cy="1250433"/>
      </dsp:txXfrm>
    </dsp:sp>
    <dsp:sp modelId="{56FFC6D0-6323-4DD7-8EC6-F15F20F58DFA}">
      <dsp:nvSpPr>
        <dsp:cNvPr id="0" name=""/>
        <dsp:cNvSpPr/>
      </dsp:nvSpPr>
      <dsp:spPr>
        <a:xfrm>
          <a:off x="0" y="1400318"/>
          <a:ext cx="7235686" cy="1385725"/>
        </a:xfrm>
        <a:prstGeom prst="roundRect">
          <a:avLst/>
        </a:prstGeom>
        <a:solidFill>
          <a:schemeClr val="tx1">
            <a:lumMod val="75000"/>
            <a:lumOff val="25000"/>
          </a:schemeClr>
        </a:solidFill>
        <a:ln w="1905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(1)    who is a missing person; and</a:t>
          </a:r>
        </a:p>
      </dsp:txBody>
      <dsp:txXfrm>
        <a:off x="67646" y="1467964"/>
        <a:ext cx="7100394" cy="1250433"/>
      </dsp:txXfrm>
    </dsp:sp>
    <dsp:sp modelId="{E1B56A71-710F-4924-B05D-63BB6E101151}">
      <dsp:nvSpPr>
        <dsp:cNvPr id="0" name=""/>
        <dsp:cNvSpPr/>
      </dsp:nvSpPr>
      <dsp:spPr>
        <a:xfrm>
          <a:off x="0" y="2800204"/>
          <a:ext cx="7235686" cy="1385725"/>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(2)   about whom there is a clear indication that the   	person has a developmental disability as 	defined in Subsection A of Section 28-16A-6 	NMSA 1978</a:t>
          </a:r>
        </a:p>
      </dsp:txBody>
      <dsp:txXfrm>
        <a:off x="67646" y="2867850"/>
        <a:ext cx="7100394" cy="1250433"/>
      </dsp:txXfrm>
    </dsp:sp>
    <dsp:sp modelId="{9F8B362E-9800-4115-A746-D39BDFD4DCE4}">
      <dsp:nvSpPr>
        <dsp:cNvPr id="0" name=""/>
        <dsp:cNvSpPr/>
      </dsp:nvSpPr>
      <dsp:spPr>
        <a:xfrm>
          <a:off x="0" y="4200090"/>
          <a:ext cx="7235686" cy="1385725"/>
        </a:xfrm>
        <a:prstGeom prst="roundRect">
          <a:avLst/>
        </a:prstGeom>
        <a:solidFill>
          <a:schemeClr val="tx1">
            <a:lumMod val="75000"/>
            <a:lumOff val="2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Montserrat" panose="02000505000000020004" pitchFamily="2" charset="0"/>
            </a:rPr>
            <a:t>(3)  and that the person's health or safety is at risk</a:t>
          </a:r>
        </a:p>
      </dsp:txBody>
      <dsp:txXfrm>
        <a:off x="67646" y="4267736"/>
        <a:ext cx="7100394" cy="125043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4#1">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CEEE29-7D2D-4DFD-B08B-9E14CFBB7180}"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F81A1C-A256-4686-8171-E40C6057D865}" type="slidenum">
              <a:rPr lang="en-US" smtClean="0"/>
              <a:t>‹#›</a:t>
            </a:fld>
            <a:endParaRPr lang="en-US"/>
          </a:p>
        </p:txBody>
      </p:sp>
    </p:spTree>
    <p:extLst>
      <p:ext uri="{BB962C8B-B14F-4D97-AF65-F5344CB8AC3E}">
        <p14:creationId xmlns:p14="http://schemas.microsoft.com/office/powerpoint/2010/main" val="4123308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public.powerdms.com/NMSP/documents/295012"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This course will cover Missing Persons, and will include:</a:t>
            </a:r>
          </a:p>
          <a:p>
            <a:endParaRPr lang="en-US" dirty="0"/>
          </a:p>
          <a:p>
            <a:r>
              <a:rPr lang="en-US" dirty="0"/>
              <a:t>Amber Alerts, Brittany Alerts, Silver Alerts, Turquoise Alerts, and Endangered Persons Advisories.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9F81A1C-A256-4686-8171-E40C6057D86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5279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D6688-0F24-9477-118A-E36B629FB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7EB42-CFA4-29D3-6B52-03893339E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9A097-E70D-F775-AEFE-CF7124F3E9B2}"/>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03142BF7-9EF4-9D7A-319F-CF2CBC2189E0}"/>
              </a:ext>
            </a:extLst>
          </p:cNvPr>
          <p:cNvSpPr>
            <a:spLocks noGrp="1"/>
          </p:cNvSpPr>
          <p:nvPr>
            <p:ph type="sldNum" sz="quarter" idx="5"/>
          </p:nvPr>
        </p:nvSpPr>
        <p:spPr/>
        <p:txBody>
          <a:bodyPr/>
          <a:lstStyle/>
          <a:p>
            <a:fld id="{19F81A1C-A256-4686-8171-E40C6057D865}" type="slidenum">
              <a:rPr lang="en-US" smtClean="0"/>
              <a:t>10</a:t>
            </a:fld>
            <a:endParaRPr lang="en-US"/>
          </a:p>
        </p:txBody>
      </p:sp>
    </p:spTree>
    <p:extLst>
      <p:ext uri="{BB962C8B-B14F-4D97-AF65-F5344CB8AC3E}">
        <p14:creationId xmlns:p14="http://schemas.microsoft.com/office/powerpoint/2010/main" val="2926370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8843B-7679-1322-4FAC-39326F5D3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C067-AFC0-428F-51E1-3B9C277EAD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E784D4-950C-B190-469C-AA5441CDE7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CAAD83-6FBA-EEE6-AB42-BCD68D5E7BE6}"/>
              </a:ext>
            </a:extLst>
          </p:cNvPr>
          <p:cNvSpPr>
            <a:spLocks noGrp="1"/>
          </p:cNvSpPr>
          <p:nvPr>
            <p:ph type="sldNum" sz="quarter" idx="5"/>
          </p:nvPr>
        </p:nvSpPr>
        <p:spPr/>
        <p:txBody>
          <a:bodyPr/>
          <a:lstStyle/>
          <a:p>
            <a:fld id="{19F81A1C-A256-4686-8171-E40C6057D865}" type="slidenum">
              <a:rPr lang="en-US" smtClean="0"/>
              <a:t>11</a:t>
            </a:fld>
            <a:endParaRPr lang="en-US"/>
          </a:p>
        </p:txBody>
      </p:sp>
    </p:spTree>
    <p:extLst>
      <p:ext uri="{BB962C8B-B14F-4D97-AF65-F5344CB8AC3E}">
        <p14:creationId xmlns:p14="http://schemas.microsoft.com/office/powerpoint/2010/main" val="521171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Missing Persons Information Clearinghouse</a:t>
            </a:r>
            <a:br>
              <a:rPr lang="en-US" dirty="0"/>
            </a:br>
            <a:r>
              <a:rPr lang="en-US" dirty="0"/>
              <a:t> is a Centralize repository of information regarding missing persons for use by all New Mexico law enforcement agencies</a:t>
            </a:r>
          </a:p>
          <a:p>
            <a:endParaRPr lang="en-US" dirty="0"/>
          </a:p>
          <a:p>
            <a:r>
              <a:rPr lang="en-US" dirty="0"/>
              <a:t>The Missing Persons Information clearinghouse is Created and maintained by </a:t>
            </a:r>
          </a:p>
          <a:p>
            <a:r>
              <a:rPr lang="en-US" dirty="0"/>
              <a:t>The New Mexico Department  of  Public Safety’s</a:t>
            </a:r>
          </a:p>
          <a:p>
            <a:r>
              <a:rPr lang="en-US" dirty="0"/>
              <a:t>Law Enforcement Records Bureau</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12</a:t>
            </a:fld>
            <a:endParaRPr lang="en-US"/>
          </a:p>
        </p:txBody>
      </p:sp>
    </p:spTree>
    <p:extLst>
      <p:ext uri="{BB962C8B-B14F-4D97-AF65-F5344CB8AC3E}">
        <p14:creationId xmlns:p14="http://schemas.microsoft.com/office/powerpoint/2010/main" val="3091195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21179-4DEF-F9A3-8C18-DFF507E05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035EC-1BE7-9DC8-02F4-500190F920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305789-6B72-DAB7-D595-022E3A45A5DA}"/>
              </a:ext>
            </a:extLst>
          </p:cNvPr>
          <p:cNvSpPr>
            <a:spLocks noGrp="1"/>
          </p:cNvSpPr>
          <p:nvPr>
            <p:ph type="body" idx="1"/>
          </p:nvPr>
        </p:nvSpPr>
        <p:spPr/>
        <p:txBody>
          <a:bodyPr/>
          <a:lstStyle/>
          <a:p>
            <a:r>
              <a:rPr lang="en-US" dirty="0"/>
              <a:t>The Missing Persons Information Clearinghouse</a:t>
            </a:r>
            <a:br>
              <a:rPr lang="en-US" dirty="0"/>
            </a:br>
            <a:r>
              <a:rPr lang="en-US" dirty="0"/>
              <a:t>Is responsible for statewide communication of information relating to missing persons</a:t>
            </a:r>
          </a:p>
          <a:p>
            <a:endParaRPr lang="en-US" dirty="0"/>
          </a:p>
          <a:p>
            <a:r>
              <a:rPr lang="en-US" dirty="0"/>
              <a:t>It Provides a centralized file for the exchange of information on missing persons and unidentified human remains within the state</a:t>
            </a:r>
          </a:p>
          <a:p>
            <a:endParaRPr lang="en-US" dirty="0"/>
          </a:p>
          <a:p>
            <a:r>
              <a:rPr lang="en-US" dirty="0"/>
              <a:t>The clearinghouse Communicates with the NATIONAL CRIME INFORMATION CENTER (NCIC) for the exchange of information on missing persons suspected of interstate travel  </a:t>
            </a:r>
          </a:p>
          <a:p>
            <a:endParaRPr lang="en-US" dirty="0"/>
          </a:p>
          <a:p>
            <a:r>
              <a:rPr lang="en-US" dirty="0"/>
              <a:t>It Collects, processes, maintains and disseminate accurate and complete information on missing persons</a:t>
            </a:r>
          </a:p>
          <a:p>
            <a:endParaRPr lang="en-US" dirty="0"/>
          </a:p>
        </p:txBody>
      </p:sp>
      <p:sp>
        <p:nvSpPr>
          <p:cNvPr id="4" name="Slide Number Placeholder 3">
            <a:extLst>
              <a:ext uri="{FF2B5EF4-FFF2-40B4-BE49-F238E27FC236}">
                <a16:creationId xmlns:a16="http://schemas.microsoft.com/office/drawing/2014/main" id="{62EC172D-96DA-CB0C-AD6F-1B48B14386E5}"/>
              </a:ext>
            </a:extLst>
          </p:cNvPr>
          <p:cNvSpPr>
            <a:spLocks noGrp="1"/>
          </p:cNvSpPr>
          <p:nvPr>
            <p:ph type="sldNum" sz="quarter" idx="5"/>
          </p:nvPr>
        </p:nvSpPr>
        <p:spPr/>
        <p:txBody>
          <a:bodyPr/>
          <a:lstStyle/>
          <a:p>
            <a:fld id="{19F81A1C-A256-4686-8171-E40C6057D865}" type="slidenum">
              <a:rPr lang="en-US" smtClean="0"/>
              <a:t>13</a:t>
            </a:fld>
            <a:endParaRPr lang="en-US"/>
          </a:p>
        </p:txBody>
      </p:sp>
    </p:spTree>
    <p:extLst>
      <p:ext uri="{BB962C8B-B14F-4D97-AF65-F5344CB8AC3E}">
        <p14:creationId xmlns:p14="http://schemas.microsoft.com/office/powerpoint/2010/main" val="3259314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ED3A-8FD6-261B-5580-734627AEB1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8A570-5585-F5B4-32DA-0D1946F38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9E3A1-08B2-8F96-9AB9-01F19DF70458}"/>
              </a:ext>
            </a:extLst>
          </p:cNvPr>
          <p:cNvSpPr>
            <a:spLocks noGrp="1"/>
          </p:cNvSpPr>
          <p:nvPr>
            <p:ph type="body" idx="1"/>
          </p:nvPr>
        </p:nvSpPr>
        <p:spPr/>
        <p:txBody>
          <a:bodyPr/>
          <a:lstStyle/>
          <a:p>
            <a:r>
              <a:rPr lang="en-US" dirty="0"/>
              <a:t>The Missing Persons Information Clearinghouse also</a:t>
            </a:r>
            <a:br>
              <a:rPr lang="en-US" dirty="0"/>
            </a:br>
            <a:r>
              <a:rPr lang="en-US" dirty="0"/>
              <a:t>Provides a statewide toll-free telephone line for the reporting of missing persons and for receiving information on missing persons</a:t>
            </a:r>
          </a:p>
          <a:p>
            <a:endParaRPr lang="en-US" dirty="0"/>
          </a:p>
          <a:p>
            <a:endParaRPr lang="en-US" dirty="0"/>
          </a:p>
          <a:p>
            <a:r>
              <a:rPr lang="en-US" dirty="0"/>
              <a:t>And Compiles statistics relating to the incidence of missing persons within the state</a:t>
            </a:r>
          </a:p>
          <a:p>
            <a:endParaRPr lang="en-US" dirty="0"/>
          </a:p>
          <a:p>
            <a:endParaRPr lang="en-US" dirty="0"/>
          </a:p>
          <a:p>
            <a:r>
              <a:rPr lang="en-US" dirty="0"/>
              <a:t>The clearinghouse Provides training and technical assistance to law enforcement agencies and social services agencies pertaining to missing persons</a:t>
            </a:r>
          </a:p>
          <a:p>
            <a:endParaRPr lang="en-US" dirty="0"/>
          </a:p>
        </p:txBody>
      </p:sp>
      <p:sp>
        <p:nvSpPr>
          <p:cNvPr id="4" name="Slide Number Placeholder 3">
            <a:extLst>
              <a:ext uri="{FF2B5EF4-FFF2-40B4-BE49-F238E27FC236}">
                <a16:creationId xmlns:a16="http://schemas.microsoft.com/office/drawing/2014/main" id="{0DE45AD7-F1A3-7718-796C-288CF6982C86}"/>
              </a:ext>
            </a:extLst>
          </p:cNvPr>
          <p:cNvSpPr>
            <a:spLocks noGrp="1"/>
          </p:cNvSpPr>
          <p:nvPr>
            <p:ph type="sldNum" sz="quarter" idx="5"/>
          </p:nvPr>
        </p:nvSpPr>
        <p:spPr/>
        <p:txBody>
          <a:bodyPr/>
          <a:lstStyle/>
          <a:p>
            <a:fld id="{19F81A1C-A256-4686-8171-E40C6057D865}" type="slidenum">
              <a:rPr lang="en-US" smtClean="0"/>
              <a:t>14</a:t>
            </a:fld>
            <a:endParaRPr lang="en-US"/>
          </a:p>
        </p:txBody>
      </p:sp>
    </p:spTree>
    <p:extLst>
      <p:ext uri="{BB962C8B-B14F-4D97-AF65-F5344CB8AC3E}">
        <p14:creationId xmlns:p14="http://schemas.microsoft.com/office/powerpoint/2010/main" val="3751508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15</a:t>
            </a:fld>
            <a:endParaRPr lang="en-US"/>
          </a:p>
        </p:txBody>
      </p:sp>
    </p:spTree>
    <p:extLst>
      <p:ext uri="{BB962C8B-B14F-4D97-AF65-F5344CB8AC3E}">
        <p14:creationId xmlns:p14="http://schemas.microsoft.com/office/powerpoint/2010/main" val="3424155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Mexico Statute 29 dash 15 dash 7 </a:t>
            </a:r>
          </a:p>
          <a:p>
            <a:endParaRPr lang="en-US" dirty="0"/>
          </a:p>
          <a:p>
            <a:r>
              <a:rPr lang="en-US" dirty="0"/>
              <a:t>Law Enforcement Requirements </a:t>
            </a:r>
            <a:br>
              <a:rPr lang="en-US" dirty="0"/>
            </a:br>
            <a:r>
              <a:rPr lang="en-US" dirty="0"/>
              <a:t>Receiving a Report of a Missing Person</a:t>
            </a:r>
          </a:p>
          <a:p>
            <a:endParaRPr lang="en-US" dirty="0"/>
          </a:p>
          <a:p>
            <a:r>
              <a:rPr lang="en-US" dirty="0"/>
              <a:t>Law Enforcement SHALL accept without delay/exception a report of missing person. </a:t>
            </a:r>
          </a:p>
          <a:p>
            <a:r>
              <a:rPr lang="en-US" dirty="0"/>
              <a:t>Law enforcement SHALL, within 2 hours </a:t>
            </a:r>
          </a:p>
          <a:p>
            <a:r>
              <a:rPr lang="en-US" dirty="0"/>
              <a:t>1.  Start an investigation… </a:t>
            </a:r>
          </a:p>
          <a:p>
            <a:r>
              <a:rPr lang="en-US" dirty="0"/>
              <a:t>2. Determine if the person is an Endangered Person and notify the New Mexico Department of Public Safety. </a:t>
            </a:r>
          </a:p>
          <a:p>
            <a:r>
              <a:rPr lang="en-US" dirty="0"/>
              <a:t>3. Provide all the information to the new Mexico missing persons information Clearinghouse. </a:t>
            </a:r>
          </a:p>
          <a:p>
            <a:r>
              <a:rPr lang="en-US" dirty="0"/>
              <a:t>4. Enter name of the missing individual into:</a:t>
            </a:r>
          </a:p>
          <a:p>
            <a:r>
              <a:rPr lang="en-US" dirty="0"/>
              <a:t>The new Mexico missing persons information Clearinghouse,</a:t>
            </a:r>
          </a:p>
          <a:p>
            <a:r>
              <a:rPr lang="en-US" dirty="0"/>
              <a:t>And the NATIONAL CRIME INFORMATION CENTER.  		</a:t>
            </a:r>
          </a:p>
          <a:p>
            <a:r>
              <a:rPr lang="en-US" dirty="0"/>
              <a:t>5. Obtain follow-up information as soon as possible and enter necessary information into National Crime Information Center.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Please Note: The </a:t>
            </a:r>
            <a:r>
              <a:rPr lang="en-US" b="1" dirty="0">
                <a:solidFill>
                  <a:srgbClr val="C00000"/>
                </a:solidFill>
              </a:rPr>
              <a:t>2 hours </a:t>
            </a:r>
            <a:r>
              <a:rPr lang="en-US" dirty="0"/>
              <a:t>begins when dispatch receives the initial call</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16</a:t>
            </a:fld>
            <a:endParaRPr lang="en-US"/>
          </a:p>
        </p:txBody>
      </p:sp>
    </p:spTree>
    <p:extLst>
      <p:ext uri="{BB962C8B-B14F-4D97-AF65-F5344CB8AC3E}">
        <p14:creationId xmlns:p14="http://schemas.microsoft.com/office/powerpoint/2010/main" val="461706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Pictures  curtesy Barb </a:t>
            </a:r>
            <a:r>
              <a:rPr lang="en-US" dirty="0" err="1"/>
              <a:t>Schalkofski</a:t>
            </a:r>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17</a:t>
            </a:fld>
            <a:endParaRPr lang="en-US"/>
          </a:p>
        </p:txBody>
      </p:sp>
    </p:spTree>
    <p:extLst>
      <p:ext uri="{BB962C8B-B14F-4D97-AF65-F5344CB8AC3E}">
        <p14:creationId xmlns:p14="http://schemas.microsoft.com/office/powerpoint/2010/main" val="3970159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4DD2-9593-6526-313F-0F59517FF2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85B19-0539-EF58-6A98-40037B37A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5355E3-5EAC-2C3D-A135-36380A0E81FA}"/>
              </a:ext>
            </a:extLst>
          </p:cNvPr>
          <p:cNvSpPr>
            <a:spLocks noGrp="1"/>
          </p:cNvSpPr>
          <p:nvPr>
            <p:ph type="body" idx="1"/>
          </p:nvPr>
        </p:nvSpPr>
        <p:spPr/>
        <p:txBody>
          <a:bodyPr/>
          <a:lstStyle/>
          <a:p>
            <a:endParaRPr lang="en-US" dirty="0"/>
          </a:p>
          <a:p>
            <a:r>
              <a:rPr lang="en-US" dirty="0"/>
              <a:t>Missing Person’s Investigation Recommended Procedures</a:t>
            </a:r>
            <a:br>
              <a:rPr lang="en-US" dirty="0"/>
            </a:br>
            <a:r>
              <a:rPr lang="en-US" dirty="0"/>
              <a:t>Telecommunication Personnel</a:t>
            </a:r>
          </a:p>
          <a:p>
            <a:endParaRPr lang="en-US" dirty="0"/>
          </a:p>
          <a:p>
            <a:r>
              <a:rPr lang="en-US" dirty="0"/>
              <a:t>Telecommunications personnel who receive incoming reports concerning missing/endangered persons shall immediately, or as soon as practical:</a:t>
            </a:r>
          </a:p>
          <a:p>
            <a:endParaRPr lang="en-US" dirty="0"/>
          </a:p>
          <a:p>
            <a:r>
              <a:rPr lang="en-US" dirty="0"/>
              <a:t>Contact an officer/supervisor or criminal agent/supervisor to inform them of the incident</a:t>
            </a:r>
          </a:p>
          <a:p>
            <a:endParaRPr lang="en-US" dirty="0"/>
          </a:p>
          <a:p>
            <a:r>
              <a:rPr lang="en-US" dirty="0"/>
              <a:t>Obtain sufficient information from the reporting party to broadcast a “Be on the Lookout” (BOLO) alerting other officers about the circumstances of the adult/child disappearance.</a:t>
            </a:r>
          </a:p>
          <a:p>
            <a:endParaRPr lang="en-US" dirty="0"/>
          </a:p>
        </p:txBody>
      </p:sp>
      <p:sp>
        <p:nvSpPr>
          <p:cNvPr id="4" name="Slide Number Placeholder 3">
            <a:extLst>
              <a:ext uri="{FF2B5EF4-FFF2-40B4-BE49-F238E27FC236}">
                <a16:creationId xmlns:a16="http://schemas.microsoft.com/office/drawing/2014/main" id="{0FE5EB06-2DB0-6FB7-255F-074DC67E65B5}"/>
              </a:ext>
            </a:extLst>
          </p:cNvPr>
          <p:cNvSpPr>
            <a:spLocks noGrp="1"/>
          </p:cNvSpPr>
          <p:nvPr>
            <p:ph type="sldNum" sz="quarter" idx="5"/>
          </p:nvPr>
        </p:nvSpPr>
        <p:spPr/>
        <p:txBody>
          <a:bodyPr/>
          <a:lstStyle/>
          <a:p>
            <a:fld id="{19F81A1C-A256-4686-8171-E40C6057D865}" type="slidenum">
              <a:rPr lang="en-US" smtClean="0"/>
              <a:t>18</a:t>
            </a:fld>
            <a:endParaRPr lang="en-US"/>
          </a:p>
        </p:txBody>
      </p:sp>
    </p:spTree>
    <p:extLst>
      <p:ext uri="{BB962C8B-B14F-4D97-AF65-F5344CB8AC3E}">
        <p14:creationId xmlns:p14="http://schemas.microsoft.com/office/powerpoint/2010/main" val="3674622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Missing Person’s Investigation Recommended Procedures </a:t>
            </a:r>
            <a:br>
              <a:rPr lang="en-US" dirty="0"/>
            </a:br>
            <a:r>
              <a:rPr lang="en-US" dirty="0"/>
              <a:t>Law Enforcement Personnel:</a:t>
            </a:r>
          </a:p>
          <a:p>
            <a:r>
              <a:rPr lang="en-US" dirty="0"/>
              <a:t>Immediately begin an investigation:</a:t>
            </a:r>
          </a:p>
          <a:p>
            <a:r>
              <a:rPr lang="en-US" dirty="0"/>
              <a:t>1. Obtain identification, clothing description, last known location, distinguishing marks other pertinent information from the  reporting party to broadcast a “Be on the Lookout” BOLO alerting other officers about the circumstances of the adult/child disappearance.</a:t>
            </a:r>
          </a:p>
          <a:p>
            <a:r>
              <a:rPr lang="en-US" dirty="0"/>
              <a:t>2. Provide identification of missing person and summary of circumstances to: </a:t>
            </a:r>
          </a:p>
          <a:p>
            <a:r>
              <a:rPr lang="en-US" dirty="0"/>
              <a:t>	the State Police</a:t>
            </a:r>
          </a:p>
          <a:p>
            <a:r>
              <a:rPr lang="en-US" dirty="0"/>
              <a:t>	the Neighboring Agencies</a:t>
            </a:r>
          </a:p>
          <a:p>
            <a:r>
              <a:rPr lang="en-US" dirty="0"/>
              <a:t>	if a Stranger to stranger abduction is suspected, the FBI </a:t>
            </a:r>
          </a:p>
        </p:txBody>
      </p:sp>
      <p:sp>
        <p:nvSpPr>
          <p:cNvPr id="4" name="Slide Number Placeholder 3"/>
          <p:cNvSpPr>
            <a:spLocks noGrp="1"/>
          </p:cNvSpPr>
          <p:nvPr>
            <p:ph type="sldNum" sz="quarter" idx="5"/>
          </p:nvPr>
        </p:nvSpPr>
        <p:spPr/>
        <p:txBody>
          <a:bodyPr/>
          <a:lstStyle/>
          <a:p>
            <a:fld id="{19F81A1C-A256-4686-8171-E40C6057D865}" type="slidenum">
              <a:rPr lang="en-US" smtClean="0"/>
              <a:t>19</a:t>
            </a:fld>
            <a:endParaRPr lang="en-US"/>
          </a:p>
        </p:txBody>
      </p:sp>
    </p:spTree>
    <p:extLst>
      <p:ext uri="{BB962C8B-B14F-4D97-AF65-F5344CB8AC3E}">
        <p14:creationId xmlns:p14="http://schemas.microsoft.com/office/powerpoint/2010/main" val="414720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Goal</a:t>
            </a:r>
          </a:p>
          <a:p>
            <a:endParaRPr lang="en-US" dirty="0"/>
          </a:p>
          <a:p>
            <a:r>
              <a:rPr lang="en-US" dirty="0"/>
              <a:t>Identify the procedures for filing an AMBER Alert, Brittany Alert, Silver Alert,  and Turquoise Alert, to include Endangered Persons. </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a:t>
            </a:fld>
            <a:endParaRPr lang="en-US"/>
          </a:p>
        </p:txBody>
      </p:sp>
    </p:spTree>
    <p:extLst>
      <p:ext uri="{BB962C8B-B14F-4D97-AF65-F5344CB8AC3E}">
        <p14:creationId xmlns:p14="http://schemas.microsoft.com/office/powerpoint/2010/main" val="758966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Missing Person’s Investigation Recommended Procedures </a:t>
            </a:r>
            <a:br>
              <a:rPr lang="en-US" dirty="0"/>
            </a:br>
            <a:r>
              <a:rPr lang="en-US" dirty="0"/>
              <a:t>Law Enforcement Personnel:</a:t>
            </a:r>
          </a:p>
          <a:p>
            <a:r>
              <a:rPr lang="en-US" dirty="0"/>
              <a:t>3. Collect all available information to complete Missing Persons Clearinghouse Report Form (MPCH form) </a:t>
            </a:r>
          </a:p>
          <a:p>
            <a:endParaRPr lang="en-US" dirty="0"/>
          </a:p>
          <a:p>
            <a:r>
              <a:rPr lang="en-US" dirty="0"/>
              <a:t>4.Treat areas of interest as potential crime scenes</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20</a:t>
            </a:fld>
            <a:endParaRPr lang="en-US"/>
          </a:p>
        </p:txBody>
      </p:sp>
    </p:spTree>
    <p:extLst>
      <p:ext uri="{BB962C8B-B14F-4D97-AF65-F5344CB8AC3E}">
        <p14:creationId xmlns:p14="http://schemas.microsoft.com/office/powerpoint/2010/main" val="2375293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Missing Person’s Investigation Recommended Procedures </a:t>
            </a:r>
            <a:br>
              <a:rPr lang="en-US" dirty="0"/>
            </a:br>
            <a:r>
              <a:rPr lang="en-US" dirty="0"/>
              <a:t>Law Enforcement Personnel:</a:t>
            </a:r>
          </a:p>
          <a:p>
            <a:endParaRPr lang="en-US" dirty="0"/>
          </a:p>
          <a:p>
            <a:r>
              <a:rPr lang="en-US" dirty="0"/>
              <a:t>5.Evaluate and determine if additional resources are needed such as supervisor, crime scene team, etc.</a:t>
            </a:r>
          </a:p>
          <a:p>
            <a:endParaRPr lang="en-US" dirty="0"/>
          </a:p>
          <a:p>
            <a:r>
              <a:rPr lang="en-US" dirty="0"/>
              <a:t>If there is a possibility or potential Alert (AMBER, Brittany, Silver, or Turquoise) that </a:t>
            </a:r>
            <a:r>
              <a:rPr lang="en-US" dirty="0" err="1"/>
              <a:t>ineeds</a:t>
            </a:r>
            <a:r>
              <a:rPr lang="en-US" dirty="0"/>
              <a:t> to be issued: </a:t>
            </a:r>
          </a:p>
          <a:p>
            <a:r>
              <a:rPr lang="en-US" dirty="0"/>
              <a:t>Contact the NMSP and request to speak to their “On Call” PIO (Public Information Officer) </a:t>
            </a:r>
          </a:p>
          <a:p>
            <a:r>
              <a:rPr lang="en-US" dirty="0"/>
              <a:t>Their PIO will run through the requirements and checklists. If it qualifies, they will issue the alert statewide. </a:t>
            </a:r>
          </a:p>
          <a:p>
            <a:r>
              <a:rPr lang="en-US" dirty="0"/>
              <a:t>It will still be the investigative agency’s responsibility to ensure that the person gets entered into NCIC as a missing person through their dispatch center. </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21</a:t>
            </a:fld>
            <a:endParaRPr lang="en-US"/>
          </a:p>
        </p:txBody>
      </p:sp>
    </p:spTree>
    <p:extLst>
      <p:ext uri="{BB962C8B-B14F-4D97-AF65-F5344CB8AC3E}">
        <p14:creationId xmlns:p14="http://schemas.microsoft.com/office/powerpoint/2010/main" val="572352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agency can issue a graphic flyer to be sent out for:</a:t>
            </a:r>
          </a:p>
          <a:p>
            <a:endParaRPr lang="en-US" dirty="0"/>
          </a:p>
          <a:p>
            <a:r>
              <a:rPr lang="en-US" dirty="0"/>
              <a:t>a Missing Endangered Alert;</a:t>
            </a:r>
          </a:p>
          <a:p>
            <a:endParaRPr lang="en-US" dirty="0"/>
          </a:p>
          <a:p>
            <a:r>
              <a:rPr lang="en-US" dirty="0"/>
              <a:t>a Brittany Alert;</a:t>
            </a:r>
          </a:p>
          <a:p>
            <a:endParaRPr lang="en-US" dirty="0"/>
          </a:p>
          <a:p>
            <a:r>
              <a:rPr lang="en-US" dirty="0"/>
              <a:t>a Turquoise Alert; </a:t>
            </a:r>
          </a:p>
          <a:p>
            <a:endParaRPr lang="en-US" dirty="0"/>
          </a:p>
          <a:p>
            <a:r>
              <a:rPr lang="en-US" dirty="0"/>
              <a:t>or a Silver Alert.</a:t>
            </a:r>
          </a:p>
          <a:p>
            <a:endParaRPr lang="en-US" dirty="0"/>
          </a:p>
          <a:p>
            <a:endParaRPr lang="en-US" dirty="0"/>
          </a:p>
          <a:p>
            <a:r>
              <a:rPr lang="en-US" dirty="0"/>
              <a:t>In addition, Agencies must contact the New Mexico State Police Public Information Officer for:</a:t>
            </a:r>
          </a:p>
          <a:p>
            <a:endParaRPr lang="en-US" dirty="0"/>
          </a:p>
          <a:p>
            <a:r>
              <a:rPr lang="en-US" dirty="0"/>
              <a:t>An Amber Alert.</a:t>
            </a:r>
          </a:p>
          <a:p>
            <a:endParaRPr lang="en-US" dirty="0"/>
          </a:p>
          <a:p>
            <a:r>
              <a:rPr lang="en-US" dirty="0"/>
              <a:t>To send out the Silver Alert through mobile devices.</a:t>
            </a:r>
          </a:p>
          <a:p>
            <a:endParaRPr lang="en-US" dirty="0"/>
          </a:p>
          <a:p>
            <a:r>
              <a:rPr lang="en-US" dirty="0"/>
              <a:t>and;</a:t>
            </a:r>
          </a:p>
          <a:p>
            <a:endParaRPr lang="en-US" dirty="0"/>
          </a:p>
          <a:p>
            <a:r>
              <a:rPr lang="en-US" dirty="0"/>
              <a:t>For Turquoise alerts that meet the imminent danger of death and/or great bodily harm criteria, agencies must contact the New Mexico State Police Public Information Officer to send out that alert through mobile devices.</a:t>
            </a:r>
          </a:p>
          <a:p>
            <a:endParaRPr lang="en-US" dirty="0"/>
          </a:p>
          <a:p>
            <a:r>
              <a:rPr lang="en-US" dirty="0"/>
              <a:t>Contact state police for any questions or clarifications</a:t>
            </a:r>
          </a:p>
        </p:txBody>
      </p:sp>
      <p:sp>
        <p:nvSpPr>
          <p:cNvPr id="4" name="Slide Number Placeholder 3"/>
          <p:cNvSpPr>
            <a:spLocks noGrp="1"/>
          </p:cNvSpPr>
          <p:nvPr>
            <p:ph type="sldNum" sz="quarter" idx="5"/>
          </p:nvPr>
        </p:nvSpPr>
        <p:spPr/>
        <p:txBody>
          <a:bodyPr/>
          <a:lstStyle/>
          <a:p>
            <a:fld id="{19F81A1C-A256-4686-8171-E40C6057D865}" type="slidenum">
              <a:rPr lang="en-US" smtClean="0"/>
              <a:t>22</a:t>
            </a:fld>
            <a:endParaRPr lang="en-US"/>
          </a:p>
        </p:txBody>
      </p:sp>
    </p:spTree>
    <p:extLst>
      <p:ext uri="{BB962C8B-B14F-4D97-AF65-F5344CB8AC3E}">
        <p14:creationId xmlns:p14="http://schemas.microsoft.com/office/powerpoint/2010/main" val="7585712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Complete and notify appropriate personal for entry of information into National Crime Information Center (NCIC) &amp; ensure Missing Persons Clearinghouse Report Form (MPCH form) sent to New Mexico Department of Public Safety…. </a:t>
            </a:r>
          </a:p>
          <a:p>
            <a:endParaRPr lang="en-US" dirty="0"/>
          </a:p>
          <a:p>
            <a:r>
              <a:rPr lang="en-US" dirty="0"/>
              <a:t>7. Refer to Missing Persons Investigative Checklist to ensure necessary criteria is met…</a:t>
            </a:r>
          </a:p>
          <a:p>
            <a:endParaRPr lang="en-US" dirty="0"/>
          </a:p>
          <a:p>
            <a:r>
              <a:rPr lang="en-US" dirty="0"/>
              <a:t>8. In the event it is determined that person is missing under suspicious circumstances or endangered, complete Endangered Person Advisory form and send to DPS Clearinghouse (MPCH)…</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23</a:t>
            </a:fld>
            <a:endParaRPr lang="en-US"/>
          </a:p>
        </p:txBody>
      </p:sp>
    </p:spTree>
    <p:extLst>
      <p:ext uri="{BB962C8B-B14F-4D97-AF65-F5344CB8AC3E}">
        <p14:creationId xmlns:p14="http://schemas.microsoft.com/office/powerpoint/2010/main" val="1232083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r>
              <a:rPr lang="en-US" dirty="0"/>
              <a:t>For Endangered Person Advisory, Consider:</a:t>
            </a:r>
          </a:p>
          <a:p>
            <a:r>
              <a:rPr lang="en-US" dirty="0"/>
              <a:t>Missing person’s age;</a:t>
            </a:r>
          </a:p>
          <a:p>
            <a:r>
              <a:rPr lang="en-US" dirty="0"/>
              <a:t>Health;</a:t>
            </a:r>
          </a:p>
          <a:p>
            <a:r>
              <a:rPr lang="en-US" dirty="0"/>
              <a:t>Mental disability;</a:t>
            </a:r>
          </a:p>
          <a:p>
            <a:r>
              <a:rPr lang="en-US" dirty="0"/>
              <a:t>Physical disability; </a:t>
            </a:r>
          </a:p>
          <a:p>
            <a:r>
              <a:rPr lang="en-US" dirty="0"/>
              <a:t>Environmental and weather conditions;</a:t>
            </a:r>
          </a:p>
          <a:p>
            <a:r>
              <a:rPr lang="en-US" dirty="0"/>
              <a:t>If they are in the company of a dangerous person;</a:t>
            </a:r>
          </a:p>
          <a:p>
            <a:r>
              <a:rPr lang="en-US" dirty="0"/>
              <a:t>Or other factors that place the person in imminent peril when determining “endangered”</a:t>
            </a:r>
          </a:p>
          <a:p>
            <a:endParaRPr lang="en-US" dirty="0"/>
          </a:p>
          <a:p>
            <a:pPr marL="0" marR="0" lvl="0" indent="0" algn="l" defTabSz="914400" rtl="0" eaLnBrk="1" fontAlgn="auto" latinLnBrk="0" hangingPunct="1">
              <a:lnSpc>
                <a:spcPct val="90000"/>
              </a:lnSpc>
              <a:spcBef>
                <a:spcPts val="1000"/>
              </a:spcBef>
              <a:spcAft>
                <a:spcPts val="0"/>
              </a:spcAft>
              <a:buClrTx/>
              <a:buSzTx/>
              <a:buNone/>
              <a:tabLst/>
              <a:defRPr/>
            </a:pPr>
            <a:r>
              <a:rPr lang="en-US" dirty="0"/>
              <a:t>Also consider </a:t>
            </a:r>
            <a:r>
              <a:rPr kumimoji="0" lang="en-US" sz="1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Any information available that may be beneficial </a:t>
            </a:r>
            <a:r>
              <a:rPr lang="en-US" sz="1200" dirty="0">
                <a:solidFill>
                  <a:schemeClr val="tx1"/>
                </a:solidFill>
              </a:rPr>
              <a:t>for</a:t>
            </a:r>
            <a:r>
              <a:rPr kumimoji="0" lang="en-US" sz="1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 the public to assist in locating the missing person</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24</a:t>
            </a:fld>
            <a:endParaRPr lang="en-US"/>
          </a:p>
        </p:txBody>
      </p:sp>
    </p:spTree>
    <p:extLst>
      <p:ext uri="{BB962C8B-B14F-4D97-AF65-F5344CB8AC3E}">
        <p14:creationId xmlns:p14="http://schemas.microsoft.com/office/powerpoint/2010/main" val="33915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 Immediately enter the name of the missing person into the National Crime Information Center (NCIC) and New Mexico Missing Persons Clearinghouse (MPCH)</a:t>
            </a:r>
          </a:p>
          <a:p>
            <a:endParaRPr lang="en-US" dirty="0"/>
          </a:p>
          <a:p>
            <a:r>
              <a:rPr lang="en-US" dirty="0"/>
              <a:t>10. Contact the State Police to coordinate the issuance of an Endangered Persons Advisory</a:t>
            </a:r>
          </a:p>
          <a:p>
            <a:endParaRPr lang="en-US" dirty="0"/>
          </a:p>
          <a:p>
            <a:r>
              <a:rPr lang="en-US" dirty="0"/>
              <a:t>11. Evaluate whether the information warrants a search of a given area</a:t>
            </a:r>
          </a:p>
          <a:p>
            <a:endParaRPr lang="en-US" dirty="0"/>
          </a:p>
          <a:p>
            <a:r>
              <a:rPr lang="en-US" dirty="0"/>
              <a:t>12.  Contact the State Police to coordinate large scale searches</a:t>
            </a:r>
          </a:p>
          <a:p>
            <a:endParaRPr lang="en-US" dirty="0"/>
          </a:p>
          <a:p>
            <a:r>
              <a:rPr lang="en-US" dirty="0"/>
              <a:t>13. Upon receiving a report of a  missing or runaway child, within 24 hours, notify the State Registrar, and submit a Birth Certificate Flag Request form to New Mexico Vital records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25</a:t>
            </a:fld>
            <a:endParaRPr lang="en-US"/>
          </a:p>
        </p:txBody>
      </p:sp>
    </p:spTree>
    <p:extLst>
      <p:ext uri="{BB962C8B-B14F-4D97-AF65-F5344CB8AC3E}">
        <p14:creationId xmlns:p14="http://schemas.microsoft.com/office/powerpoint/2010/main" val="2905547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None/>
              <a:tabLst/>
              <a:defRPr/>
            </a:pPr>
            <a:r>
              <a:rPr lang="en-US" sz="1200" dirty="0">
                <a:solidFill>
                  <a:schemeClr val="tx1"/>
                </a:solidFill>
              </a:rPr>
              <a:t>14.Provide the </a:t>
            </a:r>
            <a:r>
              <a:rPr lang="en-US" sz="1200" u="sng" dirty="0">
                <a:solidFill>
                  <a:srgbClr val="0070C0"/>
                </a:solidFill>
                <a:hlinkClick r:id="rId3" tooltip="Dental Record Release Form link">
                  <a:extLst>
                    <a:ext uri="{A12FA001-AC4F-418D-AE19-62706E023703}">
                      <ahyp:hlinkClr xmlns:ahyp="http://schemas.microsoft.com/office/drawing/2018/hyperlinkcolor" val="tx"/>
                    </a:ext>
                  </a:extLst>
                </a:hlinkClick>
              </a:rPr>
              <a:t>Dental Record Release form </a:t>
            </a:r>
            <a:r>
              <a:rPr lang="en-US" sz="1200" dirty="0">
                <a:solidFill>
                  <a:schemeClr val="tx1"/>
                </a:solidFill>
              </a:rPr>
              <a:t>to parent, guardian, or immediate family member to sign. Officers must request dental records no later than 2 weeks after the initial call.</a:t>
            </a:r>
          </a:p>
          <a:p>
            <a:pPr marL="0" marR="0" lvl="0" indent="0" algn="l" defTabSz="914400" rtl="0" eaLnBrk="1" fontAlgn="auto" latinLnBrk="0" hangingPunct="1">
              <a:lnSpc>
                <a:spcPct val="90000"/>
              </a:lnSpc>
              <a:spcBef>
                <a:spcPts val="1000"/>
              </a:spcBef>
              <a:spcAft>
                <a:spcPts val="0"/>
              </a:spcAft>
              <a:buClrTx/>
              <a:buSzTx/>
              <a:buNone/>
              <a:tabLst/>
              <a:defRPr/>
            </a:pPr>
            <a:endParaRPr lang="en-US" sz="12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12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1200" dirty="0">
                <a:solidFill>
                  <a:schemeClr val="tx1"/>
                </a:solidFill>
              </a:rPr>
              <a:t>15.Maintain contact with family and keep them informed</a:t>
            </a:r>
          </a:p>
          <a:p>
            <a:pPr marL="0" marR="0" lvl="0" indent="0" algn="l" defTabSz="914400" rtl="0" eaLnBrk="1" fontAlgn="auto" latinLnBrk="0" hangingPunct="1">
              <a:lnSpc>
                <a:spcPct val="90000"/>
              </a:lnSpc>
              <a:spcBef>
                <a:spcPts val="1000"/>
              </a:spcBef>
              <a:spcAft>
                <a:spcPts val="0"/>
              </a:spcAft>
              <a:buClrTx/>
              <a:buSzTx/>
              <a:buNone/>
              <a:tabLst/>
              <a:defRPr/>
            </a:pPr>
            <a:endParaRPr lang="en-US" sz="12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1200" dirty="0">
                <a:solidFill>
                  <a:schemeClr val="tx1"/>
                </a:solidFill>
              </a:rPr>
              <a:t>16.Update the National Crime Information Center and the Missing Persons Clearinghouse with any new information As Soon As Possible within 48 hours</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26</a:t>
            </a:fld>
            <a:endParaRPr lang="en-US"/>
          </a:p>
        </p:txBody>
      </p:sp>
    </p:spTree>
    <p:extLst>
      <p:ext uri="{BB962C8B-B14F-4D97-AF65-F5344CB8AC3E}">
        <p14:creationId xmlns:p14="http://schemas.microsoft.com/office/powerpoint/2010/main" val="34237437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AC675-1519-15B9-4458-B2B30A493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8276A-3CCF-4AD8-1589-E3DF9C1B2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62B9F-4DC9-0A71-2465-CE4CE9708A87}"/>
              </a:ext>
            </a:extLst>
          </p:cNvPr>
          <p:cNvSpPr>
            <a:spLocks noGrp="1"/>
          </p:cNvSpPr>
          <p:nvPr>
            <p:ph type="body" idx="1"/>
          </p:nvPr>
        </p:nvSpPr>
        <p:spPr/>
        <p:txBody>
          <a:bodyPr/>
          <a:lstStyle/>
          <a:p>
            <a:r>
              <a:rPr lang="en-US" dirty="0"/>
              <a:t>Immediately After a Missing Person/Child is Located the Investigating Officer/Agent Shall: </a:t>
            </a:r>
            <a:br>
              <a:rPr lang="en-US" dirty="0"/>
            </a:br>
            <a:r>
              <a:rPr lang="en-US" dirty="0"/>
              <a:t>Verify that the missing person has been found</a:t>
            </a:r>
          </a:p>
          <a:p>
            <a:endParaRPr lang="en-US" dirty="0"/>
          </a:p>
          <a:p>
            <a:r>
              <a:rPr lang="en-US" dirty="0"/>
              <a:t>Instructor</a:t>
            </a:r>
          </a:p>
          <a:p>
            <a:r>
              <a:rPr lang="en-US" dirty="0"/>
              <a:t>Why is verification important during a missing person investigation?</a:t>
            </a:r>
          </a:p>
        </p:txBody>
      </p:sp>
      <p:sp>
        <p:nvSpPr>
          <p:cNvPr id="4" name="Slide Number Placeholder 3">
            <a:extLst>
              <a:ext uri="{FF2B5EF4-FFF2-40B4-BE49-F238E27FC236}">
                <a16:creationId xmlns:a16="http://schemas.microsoft.com/office/drawing/2014/main" id="{CB106FC5-7925-AEC3-A8B9-36C2A3FBAE9C}"/>
              </a:ext>
            </a:extLst>
          </p:cNvPr>
          <p:cNvSpPr>
            <a:spLocks noGrp="1"/>
          </p:cNvSpPr>
          <p:nvPr>
            <p:ph type="sldNum" sz="quarter" idx="5"/>
          </p:nvPr>
        </p:nvSpPr>
        <p:spPr/>
        <p:txBody>
          <a:bodyPr/>
          <a:lstStyle/>
          <a:p>
            <a:fld id="{19F81A1C-A256-4686-8171-E40C6057D865}" type="slidenum">
              <a:rPr lang="en-US" smtClean="0"/>
              <a:t>27</a:t>
            </a:fld>
            <a:endParaRPr lang="en-US"/>
          </a:p>
        </p:txBody>
      </p:sp>
    </p:spTree>
    <p:extLst>
      <p:ext uri="{BB962C8B-B14F-4D97-AF65-F5344CB8AC3E}">
        <p14:creationId xmlns:p14="http://schemas.microsoft.com/office/powerpoint/2010/main" val="3261774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Immediately After a Missing Person/Child is Located the Investigating Officer/Agent Shall: </a:t>
            </a:r>
            <a:br>
              <a:rPr lang="en-US" dirty="0"/>
            </a:br>
            <a:r>
              <a:rPr lang="en-US" dirty="0"/>
              <a:t>Request the person’s entry be cleared from National Crime Information Center (NCIC).</a:t>
            </a:r>
          </a:p>
          <a:p>
            <a:endParaRPr lang="en-US" dirty="0"/>
          </a:p>
          <a:p>
            <a:r>
              <a:rPr lang="en-US" dirty="0"/>
              <a:t>Within twenty-four (24) hours of receiving information a missing child was located, complete Missing Child Notification Birth Certificate Flag Cancellation Request Form and fax it to New Mexico Vital Records and Health Statistics and notify the State Registrar in writing that the missing child has been located.</a:t>
            </a:r>
          </a:p>
          <a:p>
            <a:endParaRPr lang="en-US" dirty="0"/>
          </a:p>
          <a:p>
            <a:r>
              <a:rPr lang="en-US" dirty="0"/>
              <a:t>Consider interviewing the child/person to determine if other criminal activity may have been committed or permitted, such as child abuse, adult/elderly abuse, neglect, etc. </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28</a:t>
            </a:fld>
            <a:endParaRPr lang="en-US"/>
          </a:p>
        </p:txBody>
      </p:sp>
    </p:spTree>
    <p:extLst>
      <p:ext uri="{BB962C8B-B14F-4D97-AF65-F5344CB8AC3E}">
        <p14:creationId xmlns:p14="http://schemas.microsoft.com/office/powerpoint/2010/main" val="2082303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Joey Salads CHILD ABDUCTION (Social Experiment)</a:t>
            </a:r>
          </a:p>
          <a:p>
            <a:r>
              <a:rPr lang="en-US" dirty="0"/>
              <a:t>https://www.youtube.com/watch?v=gGIDHrYKJ2s</a:t>
            </a:r>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29</a:t>
            </a:fld>
            <a:endParaRPr lang="en-US"/>
          </a:p>
        </p:txBody>
      </p:sp>
    </p:spTree>
    <p:extLst>
      <p:ext uri="{BB962C8B-B14F-4D97-AF65-F5344CB8AC3E}">
        <p14:creationId xmlns:p14="http://schemas.microsoft.com/office/powerpoint/2010/main" val="3100071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Objectives</a:t>
            </a:r>
          </a:p>
          <a:p>
            <a:endParaRPr lang="en-US" dirty="0"/>
          </a:p>
          <a:p>
            <a:r>
              <a:rPr lang="en-US" dirty="0"/>
              <a:t>Identify the functions of the NM Missing Persons Clearinghouse</a:t>
            </a:r>
          </a:p>
          <a:p>
            <a:endParaRPr lang="en-US" dirty="0"/>
          </a:p>
          <a:p>
            <a:r>
              <a:rPr lang="en-US" dirty="0"/>
              <a:t>Identify the procedures for conducting a basic missing person investigation</a:t>
            </a:r>
          </a:p>
          <a:p>
            <a:endParaRPr lang="en-US" dirty="0"/>
          </a:p>
          <a:p>
            <a:r>
              <a:rPr lang="en-US" dirty="0"/>
              <a:t>Identify the procedures for notifying appropriate organizations of a missing person</a:t>
            </a:r>
          </a:p>
          <a:p>
            <a:endParaRPr lang="en-US" dirty="0"/>
          </a:p>
          <a:p>
            <a:r>
              <a:rPr lang="en-US" dirty="0"/>
              <a:t>Identify procedures for filing AMBER Alert, Brittany Alert, Silver Alert, Turquoise Alert, and Endangered Persons Advisory</a:t>
            </a:r>
          </a:p>
          <a:p>
            <a:endParaRPr lang="en-US" dirty="0"/>
          </a:p>
          <a:p>
            <a:r>
              <a:rPr lang="en-US" dirty="0"/>
              <a:t>Identify proper forms to fill out for each missing persons category</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3</a:t>
            </a:fld>
            <a:endParaRPr lang="en-US"/>
          </a:p>
        </p:txBody>
      </p:sp>
    </p:spTree>
    <p:extLst>
      <p:ext uri="{BB962C8B-B14F-4D97-AF65-F5344CB8AC3E}">
        <p14:creationId xmlns:p14="http://schemas.microsoft.com/office/powerpoint/2010/main" val="1788006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cover amber alerts</a:t>
            </a:r>
          </a:p>
        </p:txBody>
      </p:sp>
      <p:sp>
        <p:nvSpPr>
          <p:cNvPr id="4" name="Slide Number Placeholder 3"/>
          <p:cNvSpPr>
            <a:spLocks noGrp="1"/>
          </p:cNvSpPr>
          <p:nvPr>
            <p:ph type="sldNum" sz="quarter" idx="5"/>
          </p:nvPr>
        </p:nvSpPr>
        <p:spPr/>
        <p:txBody>
          <a:bodyPr/>
          <a:lstStyle/>
          <a:p>
            <a:fld id="{19F81A1C-A256-4686-8171-E40C6057D865}" type="slidenum">
              <a:rPr lang="en-US" smtClean="0"/>
              <a:t>30</a:t>
            </a:fld>
            <a:endParaRPr lang="en-US"/>
          </a:p>
        </p:txBody>
      </p:sp>
    </p:spTree>
    <p:extLst>
      <p:ext uri="{BB962C8B-B14F-4D97-AF65-F5344CB8AC3E}">
        <p14:creationId xmlns:p14="http://schemas.microsoft.com/office/powerpoint/2010/main" val="1379793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31</a:t>
            </a:fld>
            <a:endParaRPr lang="en-US"/>
          </a:p>
        </p:txBody>
      </p:sp>
    </p:spTree>
    <p:extLst>
      <p:ext uri="{BB962C8B-B14F-4D97-AF65-F5344CB8AC3E}">
        <p14:creationId xmlns:p14="http://schemas.microsoft.com/office/powerpoint/2010/main" val="4095375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6065C-F6FE-2308-928A-BEAE5B1086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26891-B1DE-2BB6-226C-5E00A448EA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C3C25D-78DD-724E-DD1A-84BB2440414B}"/>
              </a:ext>
            </a:extLst>
          </p:cNvPr>
          <p:cNvSpPr>
            <a:spLocks noGrp="1"/>
          </p:cNvSpPr>
          <p:nvPr>
            <p:ph type="body" idx="1"/>
          </p:nvPr>
        </p:nvSpPr>
        <p:spPr/>
        <p:txBody>
          <a:bodyPr/>
          <a:lstStyle/>
          <a:p>
            <a:endParaRPr lang="en-US" dirty="0"/>
          </a:p>
          <a:p>
            <a:r>
              <a:rPr lang="en-US" dirty="0"/>
              <a:t>An Amber Alert is</a:t>
            </a:r>
          </a:p>
          <a:p>
            <a:r>
              <a:rPr lang="en-US" dirty="0"/>
              <a:t>a notification relating to missing child:</a:t>
            </a:r>
          </a:p>
          <a:p>
            <a:r>
              <a:rPr lang="en-US" dirty="0"/>
              <a:t>(1)  There is evidence that an abduction has occurred</a:t>
            </a:r>
          </a:p>
          <a:p>
            <a:r>
              <a:rPr lang="en-US" dirty="0"/>
              <a:t>(2)   There is reason to believe that the child is in imminent danger of bodily harm or death</a:t>
            </a:r>
          </a:p>
          <a:p>
            <a:r>
              <a:rPr lang="en-US" dirty="0"/>
              <a:t>(3)  The abducted child is aged 17 years or less</a:t>
            </a:r>
          </a:p>
          <a:p>
            <a:r>
              <a:rPr lang="en-US" dirty="0"/>
              <a:t>State Police may declare an AMBER Alert when there is reason to believe all of the following:</a:t>
            </a:r>
          </a:p>
          <a:p>
            <a:r>
              <a:rPr lang="en-US" dirty="0"/>
              <a:t>A child under the age of eighteen (18) has been abducted</a:t>
            </a:r>
          </a:p>
          <a:p>
            <a:r>
              <a:rPr lang="en-US" dirty="0"/>
              <a:t>The child is in imminent danger of serious bodily harm or death </a:t>
            </a:r>
          </a:p>
          <a:p>
            <a:r>
              <a:rPr lang="en-US" dirty="0"/>
              <a:t>There is specific information available about the child or the child's abductor that may assist in an expedient and successful end to the abduction</a:t>
            </a:r>
          </a:p>
          <a:p>
            <a:endParaRPr lang="en-US" dirty="0"/>
          </a:p>
        </p:txBody>
      </p:sp>
      <p:sp>
        <p:nvSpPr>
          <p:cNvPr id="4" name="Slide Number Placeholder 3">
            <a:extLst>
              <a:ext uri="{FF2B5EF4-FFF2-40B4-BE49-F238E27FC236}">
                <a16:creationId xmlns:a16="http://schemas.microsoft.com/office/drawing/2014/main" id="{A94DAA4D-F24C-F3C0-3F95-AF002A0FE93B}"/>
              </a:ext>
            </a:extLst>
          </p:cNvPr>
          <p:cNvSpPr>
            <a:spLocks noGrp="1"/>
          </p:cNvSpPr>
          <p:nvPr>
            <p:ph type="sldNum" sz="quarter" idx="5"/>
          </p:nvPr>
        </p:nvSpPr>
        <p:spPr/>
        <p:txBody>
          <a:bodyPr/>
          <a:lstStyle/>
          <a:p>
            <a:fld id="{19F81A1C-A256-4686-8171-E40C6057D865}" type="slidenum">
              <a:rPr lang="en-US" smtClean="0"/>
              <a:t>32</a:t>
            </a:fld>
            <a:endParaRPr lang="en-US"/>
          </a:p>
        </p:txBody>
      </p:sp>
    </p:spTree>
    <p:extLst>
      <p:ext uri="{BB962C8B-B14F-4D97-AF65-F5344CB8AC3E}">
        <p14:creationId xmlns:p14="http://schemas.microsoft.com/office/powerpoint/2010/main" val="22539562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D6CA6-BB38-A490-4B07-1634DAA55A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A749B1-6A2D-530A-40CD-5C0E4D787B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F893CF-95CB-466C-FB0F-82B30DCA9E86}"/>
              </a:ext>
            </a:extLst>
          </p:cNvPr>
          <p:cNvSpPr>
            <a:spLocks noGrp="1"/>
          </p:cNvSpPr>
          <p:nvPr>
            <p:ph type="body" idx="1"/>
          </p:nvPr>
        </p:nvSpPr>
        <p:spPr/>
        <p:txBody>
          <a:bodyPr/>
          <a:lstStyle/>
          <a:p>
            <a:r>
              <a:rPr lang="en-US" dirty="0"/>
              <a:t>AMBER ALERTS PROCEDURES</a:t>
            </a:r>
            <a:br>
              <a:rPr lang="en-US" dirty="0"/>
            </a:br>
            <a:r>
              <a:rPr lang="en-US" dirty="0"/>
              <a:t>Law Enforcement Agencies investigating child abduction, may request the issuance of an AMBER Alert through State Police</a:t>
            </a:r>
          </a:p>
          <a:p>
            <a:endParaRPr lang="en-US" dirty="0"/>
          </a:p>
          <a:p>
            <a:r>
              <a:rPr lang="en-US" dirty="0"/>
              <a:t>The Law Enforcement agency requesting an AMBER Alert will be referred to the State Police Public Information Officer or Headquarters Duty Officer. The Authorized Requestor (State Police) will determine if the criteria for an AMBER Alert are met and if the request is valid. </a:t>
            </a:r>
          </a:p>
          <a:p>
            <a:endParaRPr lang="en-US" dirty="0"/>
          </a:p>
        </p:txBody>
      </p:sp>
      <p:sp>
        <p:nvSpPr>
          <p:cNvPr id="4" name="Slide Number Placeholder 3">
            <a:extLst>
              <a:ext uri="{FF2B5EF4-FFF2-40B4-BE49-F238E27FC236}">
                <a16:creationId xmlns:a16="http://schemas.microsoft.com/office/drawing/2014/main" id="{E8C00940-A1AD-F2C3-081B-8CA4FE3DD74E}"/>
              </a:ext>
            </a:extLst>
          </p:cNvPr>
          <p:cNvSpPr>
            <a:spLocks noGrp="1"/>
          </p:cNvSpPr>
          <p:nvPr>
            <p:ph type="sldNum" sz="quarter" idx="5"/>
          </p:nvPr>
        </p:nvSpPr>
        <p:spPr/>
        <p:txBody>
          <a:bodyPr/>
          <a:lstStyle/>
          <a:p>
            <a:fld id="{19F81A1C-A256-4686-8171-E40C6057D865}" type="slidenum">
              <a:rPr lang="en-US" smtClean="0"/>
              <a:t>33</a:t>
            </a:fld>
            <a:endParaRPr lang="en-US"/>
          </a:p>
        </p:txBody>
      </p:sp>
    </p:spTree>
    <p:extLst>
      <p:ext uri="{BB962C8B-B14F-4D97-AF65-F5344CB8AC3E}">
        <p14:creationId xmlns:p14="http://schemas.microsoft.com/office/powerpoint/2010/main" val="25183375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7AAE4-F328-D924-636C-B11BB150F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B1090-AE1F-C654-5FD2-D09BF5BDE1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202F9-7909-C3A7-C967-48B966DAD3BB}"/>
              </a:ext>
            </a:extLst>
          </p:cNvPr>
          <p:cNvSpPr>
            <a:spLocks noGrp="1"/>
          </p:cNvSpPr>
          <p:nvPr>
            <p:ph type="body" idx="1"/>
          </p:nvPr>
        </p:nvSpPr>
        <p:spPr/>
        <p:txBody>
          <a:bodyPr/>
          <a:lstStyle/>
          <a:p>
            <a:r>
              <a:rPr lang="en-US" dirty="0"/>
              <a:t>AMBER ALERTS PROCEDURES</a:t>
            </a:r>
            <a:br>
              <a:rPr lang="en-US" dirty="0"/>
            </a:br>
            <a:r>
              <a:rPr lang="en-US" dirty="0"/>
              <a:t>Immediately request entry of information National Crime Information Center (NCIC) and the Missing Persons Information Clearinghouse (MPCH)</a:t>
            </a:r>
          </a:p>
          <a:p>
            <a:endParaRPr lang="en-US" dirty="0"/>
          </a:p>
          <a:p>
            <a:endParaRPr lang="en-US" dirty="0"/>
          </a:p>
          <a:p>
            <a:r>
              <a:rPr lang="en-US" dirty="0"/>
              <a:t>AMBER Alerts are sent out region wide following DPS protocol.</a:t>
            </a:r>
          </a:p>
          <a:p>
            <a:endParaRPr lang="en-US" dirty="0"/>
          </a:p>
        </p:txBody>
      </p:sp>
      <p:sp>
        <p:nvSpPr>
          <p:cNvPr id="4" name="Slide Number Placeholder 3">
            <a:extLst>
              <a:ext uri="{FF2B5EF4-FFF2-40B4-BE49-F238E27FC236}">
                <a16:creationId xmlns:a16="http://schemas.microsoft.com/office/drawing/2014/main" id="{14AC1F8F-AD0B-9223-EABA-474D00C008CE}"/>
              </a:ext>
            </a:extLst>
          </p:cNvPr>
          <p:cNvSpPr>
            <a:spLocks noGrp="1"/>
          </p:cNvSpPr>
          <p:nvPr>
            <p:ph type="sldNum" sz="quarter" idx="5"/>
          </p:nvPr>
        </p:nvSpPr>
        <p:spPr/>
        <p:txBody>
          <a:bodyPr/>
          <a:lstStyle/>
          <a:p>
            <a:fld id="{19F81A1C-A256-4686-8171-E40C6057D865}" type="slidenum">
              <a:rPr lang="en-US" smtClean="0"/>
              <a:t>34</a:t>
            </a:fld>
            <a:endParaRPr lang="en-US"/>
          </a:p>
        </p:txBody>
      </p:sp>
    </p:spTree>
    <p:extLst>
      <p:ext uri="{BB962C8B-B14F-4D97-AF65-F5344CB8AC3E}">
        <p14:creationId xmlns:p14="http://schemas.microsoft.com/office/powerpoint/2010/main" val="3912200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35</a:t>
            </a:fld>
            <a:endParaRPr lang="en-US"/>
          </a:p>
        </p:txBody>
      </p:sp>
    </p:spTree>
    <p:extLst>
      <p:ext uri="{BB962C8B-B14F-4D97-AF65-F5344CB8AC3E}">
        <p14:creationId xmlns:p14="http://schemas.microsoft.com/office/powerpoint/2010/main" val="15048617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7DEC1-3791-AA2B-9E72-2C5384F5F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BF0AC0-5F33-A91F-4CAE-76E84BD44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63CEA-5BB6-7BD9-2413-0F8DBCD4D962}"/>
              </a:ext>
            </a:extLst>
          </p:cNvPr>
          <p:cNvSpPr>
            <a:spLocks noGrp="1"/>
          </p:cNvSpPr>
          <p:nvPr>
            <p:ph type="body" idx="1"/>
          </p:nvPr>
        </p:nvSpPr>
        <p:spPr/>
        <p:txBody>
          <a:bodyPr/>
          <a:lstStyle/>
          <a:p>
            <a:r>
              <a:rPr lang="en-US" dirty="0"/>
              <a:t>AMBER ALERTS DEACTIVATION PROCEDURES</a:t>
            </a:r>
          </a:p>
          <a:p>
            <a:endParaRPr lang="en-US" dirty="0"/>
          </a:p>
          <a:p>
            <a:r>
              <a:rPr lang="en-US" dirty="0"/>
              <a:t>If the child has been located and confirmed safe, immediately notify the authorized requestor</a:t>
            </a:r>
          </a:p>
          <a:p>
            <a:endParaRPr lang="en-US" dirty="0"/>
          </a:p>
          <a:p>
            <a:r>
              <a:rPr lang="en-US" dirty="0"/>
              <a:t>Only the Authorized Requestor (State Police) may determine the validity of a request to terminate an active AMBER Alert</a:t>
            </a:r>
          </a:p>
          <a:p>
            <a:endParaRPr lang="en-US" dirty="0"/>
          </a:p>
          <a:p>
            <a:r>
              <a:rPr lang="en-US" dirty="0"/>
              <a:t>Immediately request removal from National Crime Information Center (NCIC) and send information the Missing Persons Information Clearinghouse (MPCH)</a:t>
            </a:r>
          </a:p>
          <a:p>
            <a:endParaRPr lang="en-US" dirty="0"/>
          </a:p>
        </p:txBody>
      </p:sp>
      <p:sp>
        <p:nvSpPr>
          <p:cNvPr id="4" name="Slide Number Placeholder 3">
            <a:extLst>
              <a:ext uri="{FF2B5EF4-FFF2-40B4-BE49-F238E27FC236}">
                <a16:creationId xmlns:a16="http://schemas.microsoft.com/office/drawing/2014/main" id="{7B5EC897-1387-C780-B23B-C9D30F0DCE0F}"/>
              </a:ext>
            </a:extLst>
          </p:cNvPr>
          <p:cNvSpPr>
            <a:spLocks noGrp="1"/>
          </p:cNvSpPr>
          <p:nvPr>
            <p:ph type="sldNum" sz="quarter" idx="5"/>
          </p:nvPr>
        </p:nvSpPr>
        <p:spPr/>
        <p:txBody>
          <a:bodyPr/>
          <a:lstStyle/>
          <a:p>
            <a:fld id="{19F81A1C-A256-4686-8171-E40C6057D865}" type="slidenum">
              <a:rPr lang="en-US" smtClean="0"/>
              <a:t>36</a:t>
            </a:fld>
            <a:endParaRPr lang="en-US"/>
          </a:p>
        </p:txBody>
      </p:sp>
    </p:spTree>
    <p:extLst>
      <p:ext uri="{BB962C8B-B14F-4D97-AF65-F5344CB8AC3E}">
        <p14:creationId xmlns:p14="http://schemas.microsoft.com/office/powerpoint/2010/main" val="1597809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cover silver alerts.</a:t>
            </a:r>
          </a:p>
        </p:txBody>
      </p:sp>
      <p:sp>
        <p:nvSpPr>
          <p:cNvPr id="4" name="Slide Number Placeholder 3"/>
          <p:cNvSpPr>
            <a:spLocks noGrp="1"/>
          </p:cNvSpPr>
          <p:nvPr>
            <p:ph type="sldNum" sz="quarter" idx="5"/>
          </p:nvPr>
        </p:nvSpPr>
        <p:spPr/>
        <p:txBody>
          <a:bodyPr/>
          <a:lstStyle/>
          <a:p>
            <a:fld id="{19F81A1C-A256-4686-8171-E40C6057D865}" type="slidenum">
              <a:rPr lang="en-US" smtClean="0"/>
              <a:t>37</a:t>
            </a:fld>
            <a:endParaRPr lang="en-US"/>
          </a:p>
        </p:txBody>
      </p:sp>
    </p:spTree>
    <p:extLst>
      <p:ext uri="{BB962C8B-B14F-4D97-AF65-F5344CB8AC3E}">
        <p14:creationId xmlns:p14="http://schemas.microsoft.com/office/powerpoint/2010/main" val="27726599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78F4A-6EF1-ED9E-FAFE-530AA13AED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D0DF9-4DBA-C510-CDFC-51456EE76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C9B458-6945-53EF-050C-85D79F234B12}"/>
              </a:ext>
            </a:extLst>
          </p:cNvPr>
          <p:cNvSpPr>
            <a:spLocks noGrp="1"/>
          </p:cNvSpPr>
          <p:nvPr>
            <p:ph type="body" idx="1"/>
          </p:nvPr>
        </p:nvSpPr>
        <p:spPr/>
        <p:txBody>
          <a:bodyPr/>
          <a:lstStyle/>
          <a:p>
            <a:r>
              <a:rPr lang="en-US" dirty="0"/>
              <a:t>The requirements for a silver alert activation are:</a:t>
            </a:r>
          </a:p>
          <a:p>
            <a:endParaRPr lang="en-US" dirty="0"/>
          </a:p>
          <a:p>
            <a:r>
              <a:rPr lang="en-US" dirty="0"/>
              <a:t>a notification relating to an endangered person:</a:t>
            </a:r>
          </a:p>
          <a:p>
            <a:r>
              <a:rPr lang="en-US" dirty="0"/>
              <a:t>(1)    who is a missing person; and</a:t>
            </a:r>
          </a:p>
          <a:p>
            <a:r>
              <a:rPr lang="en-US" dirty="0"/>
              <a:t>(2)   who is fifty years or older; or</a:t>
            </a:r>
          </a:p>
          <a:p>
            <a:r>
              <a:rPr lang="en-US" dirty="0"/>
              <a:t>(3)  who the reporter believes displays signs or symptoms of 	Alzheimer's disease or another form of dementia, 	cognitive decline or impairment, regardless of age</a:t>
            </a:r>
          </a:p>
          <a:p>
            <a:endParaRPr lang="en-US" dirty="0"/>
          </a:p>
        </p:txBody>
      </p:sp>
      <p:sp>
        <p:nvSpPr>
          <p:cNvPr id="4" name="Slide Number Placeholder 3">
            <a:extLst>
              <a:ext uri="{FF2B5EF4-FFF2-40B4-BE49-F238E27FC236}">
                <a16:creationId xmlns:a16="http://schemas.microsoft.com/office/drawing/2014/main" id="{4EFD37C4-18D0-8F06-C6F2-B61D85E0B1F5}"/>
              </a:ext>
            </a:extLst>
          </p:cNvPr>
          <p:cNvSpPr>
            <a:spLocks noGrp="1"/>
          </p:cNvSpPr>
          <p:nvPr>
            <p:ph type="sldNum" sz="quarter" idx="5"/>
          </p:nvPr>
        </p:nvSpPr>
        <p:spPr/>
        <p:txBody>
          <a:bodyPr/>
          <a:lstStyle/>
          <a:p>
            <a:fld id="{19F81A1C-A256-4686-8171-E40C6057D865}" type="slidenum">
              <a:rPr lang="en-US" smtClean="0"/>
              <a:t>38</a:t>
            </a:fld>
            <a:endParaRPr lang="en-US"/>
          </a:p>
        </p:txBody>
      </p:sp>
    </p:spTree>
    <p:extLst>
      <p:ext uri="{BB962C8B-B14F-4D97-AF65-F5344CB8AC3E}">
        <p14:creationId xmlns:p14="http://schemas.microsoft.com/office/powerpoint/2010/main" val="1923996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39</a:t>
            </a:fld>
            <a:endParaRPr lang="en-US"/>
          </a:p>
        </p:txBody>
      </p:sp>
    </p:spTree>
    <p:extLst>
      <p:ext uri="{BB962C8B-B14F-4D97-AF65-F5344CB8AC3E}">
        <p14:creationId xmlns:p14="http://schemas.microsoft.com/office/powerpoint/2010/main" val="305162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DEC40-F06C-D0D3-4184-5D80DB108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6600E-C823-91E5-7A0D-0CBDFAE65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22099-0992-753F-AB3A-59E38E19E7FB}"/>
              </a:ext>
            </a:extLst>
          </p:cNvPr>
          <p:cNvSpPr>
            <a:spLocks noGrp="1"/>
          </p:cNvSpPr>
          <p:nvPr>
            <p:ph type="body" idx="1"/>
          </p:nvPr>
        </p:nvSpPr>
        <p:spPr/>
        <p:txBody>
          <a:bodyPr/>
          <a:lstStyle/>
          <a:p>
            <a:r>
              <a:rPr lang="en-US" dirty="0">
                <a:latin typeface="Aptos" panose="020B0004020202020204" pitchFamily="34" charset="0"/>
                <a:sym typeface=""/>
              </a:rPr>
              <a:t>By New Mexico Statute, the definition of a Missing Person means a person whose whereabouts are unknown to the person's custodian or immediate family member and the circumstances of whose absence indicate that:</a:t>
            </a:r>
          </a:p>
          <a:p>
            <a:r>
              <a:rPr lang="en-US" dirty="0">
                <a:latin typeface="Aptos" panose="020B0004020202020204" pitchFamily="34" charset="0"/>
                <a:sym typeface=""/>
              </a:rPr>
              <a:t>	(1)       the person did not leave the care and control of the custodian or immediate family member voluntarily and the taking of the person was not authorized by law; or</a:t>
            </a:r>
          </a:p>
          <a:p>
            <a:r>
              <a:rPr lang="en-US" dirty="0">
                <a:latin typeface="Aptos" panose="020B0004020202020204" pitchFamily="34" charset="0"/>
                <a:sym typeface=""/>
              </a:rPr>
              <a:t>	(2)       the person voluntarily left the care and control of the custodian without the custodian's consent and without intent to return;</a:t>
            </a:r>
          </a:p>
          <a:p>
            <a:endParaRPr lang="en-US" dirty="0">
              <a:latin typeface="Aptos" panose="020B0004020202020204" pitchFamily="34" charset="0"/>
              <a:sym typeface=""/>
            </a:endParaRPr>
          </a:p>
          <a:p>
            <a:endParaRPr lang="en-US" dirty="0"/>
          </a:p>
        </p:txBody>
      </p:sp>
      <p:sp>
        <p:nvSpPr>
          <p:cNvPr id="4" name="Slide Number Placeholder 3">
            <a:extLst>
              <a:ext uri="{FF2B5EF4-FFF2-40B4-BE49-F238E27FC236}">
                <a16:creationId xmlns:a16="http://schemas.microsoft.com/office/drawing/2014/main" id="{628AD1B3-82C2-9684-C226-C3555718A03B}"/>
              </a:ext>
            </a:extLst>
          </p:cNvPr>
          <p:cNvSpPr>
            <a:spLocks noGrp="1"/>
          </p:cNvSpPr>
          <p:nvPr>
            <p:ph type="sldNum" sz="quarter" idx="5"/>
          </p:nvPr>
        </p:nvSpPr>
        <p:spPr/>
        <p:txBody>
          <a:bodyPr/>
          <a:lstStyle/>
          <a:p>
            <a:fld id="{19F81A1C-A256-4686-8171-E40C6057D865}" type="slidenum">
              <a:rPr lang="en-US" smtClean="0"/>
              <a:t>4</a:t>
            </a:fld>
            <a:endParaRPr lang="en-US"/>
          </a:p>
        </p:txBody>
      </p:sp>
    </p:spTree>
    <p:extLst>
      <p:ext uri="{BB962C8B-B14F-4D97-AF65-F5344CB8AC3E}">
        <p14:creationId xmlns:p14="http://schemas.microsoft.com/office/powerpoint/2010/main" val="2147928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B702B-8564-F0F1-7F03-16A5B2D1D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B11BDA-DBE1-EDB5-0859-BB0BC5A7DA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8AC084-CF0E-BAB2-913C-0C6239E5388D}"/>
              </a:ext>
            </a:extLst>
          </p:cNvPr>
          <p:cNvSpPr>
            <a:spLocks noGrp="1"/>
          </p:cNvSpPr>
          <p:nvPr>
            <p:ph type="body" idx="1"/>
          </p:nvPr>
        </p:nvSpPr>
        <p:spPr/>
        <p:txBody>
          <a:bodyPr/>
          <a:lstStyle/>
          <a:p>
            <a:r>
              <a:rPr lang="en-US" dirty="0"/>
              <a:t>Silver Alert Procedures</a:t>
            </a:r>
            <a:br>
              <a:rPr lang="en-US" dirty="0"/>
            </a:br>
            <a:r>
              <a:rPr lang="en-US" dirty="0"/>
              <a:t>Immediately request entry of information National Crime Information Center (NCIC) and the Missing Persons Information Clearinghouse (MPCH)</a:t>
            </a:r>
          </a:p>
          <a:p>
            <a:endParaRPr lang="en-US" dirty="0"/>
          </a:p>
          <a:p>
            <a:r>
              <a:rPr lang="en-US" dirty="0"/>
              <a:t>Law Enforcement Agencies investigating an endangered missing person report, may request the issuance of a Silver Alert through State Police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5C51B15-755A-47DE-A2AC-C70BD411DB1D}"/>
              </a:ext>
            </a:extLst>
          </p:cNvPr>
          <p:cNvSpPr>
            <a:spLocks noGrp="1"/>
          </p:cNvSpPr>
          <p:nvPr>
            <p:ph type="sldNum" sz="quarter" idx="5"/>
          </p:nvPr>
        </p:nvSpPr>
        <p:spPr/>
        <p:txBody>
          <a:bodyPr/>
          <a:lstStyle/>
          <a:p>
            <a:fld id="{19F81A1C-A256-4686-8171-E40C6057D865}" type="slidenum">
              <a:rPr lang="en-US" smtClean="0"/>
              <a:t>40</a:t>
            </a:fld>
            <a:endParaRPr lang="en-US"/>
          </a:p>
        </p:txBody>
      </p:sp>
    </p:spTree>
    <p:extLst>
      <p:ext uri="{BB962C8B-B14F-4D97-AF65-F5344CB8AC3E}">
        <p14:creationId xmlns:p14="http://schemas.microsoft.com/office/powerpoint/2010/main" val="3886611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2B82-B93E-D7AD-FCA4-0A29A28BF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87784-C226-1E50-1AF1-59452D518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9BF93-1F75-E2F1-ADBD-FD07A5965EAD}"/>
              </a:ext>
            </a:extLst>
          </p:cNvPr>
          <p:cNvSpPr>
            <a:spLocks noGrp="1"/>
          </p:cNvSpPr>
          <p:nvPr>
            <p:ph type="body" idx="1"/>
          </p:nvPr>
        </p:nvSpPr>
        <p:spPr/>
        <p:txBody>
          <a:bodyPr/>
          <a:lstStyle/>
          <a:p>
            <a:r>
              <a:rPr lang="en-US" dirty="0"/>
              <a:t>Silver Alert Procedures</a:t>
            </a:r>
          </a:p>
          <a:p>
            <a:r>
              <a:rPr lang="en-US" dirty="0"/>
              <a:t>The Law Enforcement agency requesting a Silver Alert will be referred to the State Police Public Information Officer or Headquarters Duty Officer. The Authorized Requestor (State Police) will determine if the criteria for a Silver Alert are met and if the request is valid. </a:t>
            </a:r>
          </a:p>
          <a:p>
            <a:endParaRPr lang="en-US" dirty="0"/>
          </a:p>
          <a:p>
            <a:r>
              <a:rPr lang="en-US" dirty="0"/>
              <a:t>Silver Alerts are sent out region wide following DPS protocol</a:t>
            </a:r>
          </a:p>
          <a:p>
            <a:endParaRPr lang="en-US" dirty="0"/>
          </a:p>
        </p:txBody>
      </p:sp>
      <p:sp>
        <p:nvSpPr>
          <p:cNvPr id="4" name="Slide Number Placeholder 3">
            <a:extLst>
              <a:ext uri="{FF2B5EF4-FFF2-40B4-BE49-F238E27FC236}">
                <a16:creationId xmlns:a16="http://schemas.microsoft.com/office/drawing/2014/main" id="{DDCFDF81-97F8-DE6C-8E23-FB5EC988CE0E}"/>
              </a:ext>
            </a:extLst>
          </p:cNvPr>
          <p:cNvSpPr>
            <a:spLocks noGrp="1"/>
          </p:cNvSpPr>
          <p:nvPr>
            <p:ph type="sldNum" sz="quarter" idx="5"/>
          </p:nvPr>
        </p:nvSpPr>
        <p:spPr/>
        <p:txBody>
          <a:bodyPr/>
          <a:lstStyle/>
          <a:p>
            <a:fld id="{19F81A1C-A256-4686-8171-E40C6057D865}" type="slidenum">
              <a:rPr lang="en-US" smtClean="0"/>
              <a:t>41</a:t>
            </a:fld>
            <a:endParaRPr lang="en-US"/>
          </a:p>
        </p:txBody>
      </p:sp>
    </p:spTree>
    <p:extLst>
      <p:ext uri="{BB962C8B-B14F-4D97-AF65-F5344CB8AC3E}">
        <p14:creationId xmlns:p14="http://schemas.microsoft.com/office/powerpoint/2010/main" val="26368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FF384-191F-0D03-90EC-774F86791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24A0F-8D46-EA80-3403-F314F51A9F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5C50E7-84BD-A547-C83C-8691332B1A50}"/>
              </a:ext>
            </a:extLst>
          </p:cNvPr>
          <p:cNvSpPr>
            <a:spLocks noGrp="1"/>
          </p:cNvSpPr>
          <p:nvPr>
            <p:ph type="body" idx="1"/>
          </p:nvPr>
        </p:nvSpPr>
        <p:spPr/>
        <p:txBody>
          <a:bodyPr/>
          <a:lstStyle/>
          <a:p>
            <a:r>
              <a:rPr lang="en-US" dirty="0"/>
              <a:t>Silver Alert Deactivation Procedures</a:t>
            </a:r>
          </a:p>
          <a:p>
            <a:endParaRPr lang="en-US" dirty="0"/>
          </a:p>
          <a:p>
            <a:r>
              <a:rPr lang="en-US" dirty="0"/>
              <a:t>When the endangered person has been located and confirmed safe, immediately notify the authorized requestor</a:t>
            </a:r>
          </a:p>
          <a:p>
            <a:endParaRPr lang="en-US" dirty="0"/>
          </a:p>
          <a:p>
            <a:r>
              <a:rPr lang="en-US" dirty="0"/>
              <a:t>Only the Authorized Requestor (State Police) may determine the validity of a request to terminate an active Silver Alert </a:t>
            </a:r>
          </a:p>
          <a:p>
            <a:endParaRPr lang="en-US" dirty="0"/>
          </a:p>
          <a:p>
            <a:r>
              <a:rPr lang="en-US" dirty="0"/>
              <a:t>Immediately request removal from </a:t>
            </a:r>
          </a:p>
          <a:p>
            <a:r>
              <a:rPr lang="en-US" dirty="0"/>
              <a:t>National Crime Information Center </a:t>
            </a:r>
          </a:p>
          <a:p>
            <a:r>
              <a:rPr lang="en-US" dirty="0"/>
              <a:t>(NCIC) and send information the </a:t>
            </a:r>
          </a:p>
          <a:p>
            <a:r>
              <a:rPr lang="en-US" dirty="0"/>
              <a:t>Missing Persons Information </a:t>
            </a:r>
          </a:p>
          <a:p>
            <a:r>
              <a:rPr lang="en-US" dirty="0"/>
              <a:t>Clearinghouse (MPCH)</a:t>
            </a:r>
          </a:p>
        </p:txBody>
      </p:sp>
      <p:sp>
        <p:nvSpPr>
          <p:cNvPr id="4" name="Slide Number Placeholder 3">
            <a:extLst>
              <a:ext uri="{FF2B5EF4-FFF2-40B4-BE49-F238E27FC236}">
                <a16:creationId xmlns:a16="http://schemas.microsoft.com/office/drawing/2014/main" id="{CE3B0001-22AA-0840-B9C4-C8BAAB17D3A3}"/>
              </a:ext>
            </a:extLst>
          </p:cNvPr>
          <p:cNvSpPr>
            <a:spLocks noGrp="1"/>
          </p:cNvSpPr>
          <p:nvPr>
            <p:ph type="sldNum" sz="quarter" idx="5"/>
          </p:nvPr>
        </p:nvSpPr>
        <p:spPr/>
        <p:txBody>
          <a:bodyPr/>
          <a:lstStyle/>
          <a:p>
            <a:fld id="{19F81A1C-A256-4686-8171-E40C6057D865}" type="slidenum">
              <a:rPr lang="en-US" smtClean="0"/>
              <a:t>42</a:t>
            </a:fld>
            <a:endParaRPr lang="en-US"/>
          </a:p>
        </p:txBody>
      </p:sp>
    </p:spTree>
    <p:extLst>
      <p:ext uri="{BB962C8B-B14F-4D97-AF65-F5344CB8AC3E}">
        <p14:creationId xmlns:p14="http://schemas.microsoft.com/office/powerpoint/2010/main" val="37685195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CE735-4A34-735B-3BA3-6DF5BE1D2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AC8E3-F523-D1C9-0B1F-1C6E45E59F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F708C-DC48-435D-1474-626FB71DE301}"/>
              </a:ext>
            </a:extLst>
          </p:cNvPr>
          <p:cNvSpPr>
            <a:spLocks noGrp="1"/>
          </p:cNvSpPr>
          <p:nvPr>
            <p:ph type="body" idx="1"/>
          </p:nvPr>
        </p:nvSpPr>
        <p:spPr/>
        <p:txBody>
          <a:bodyPr/>
          <a:lstStyle/>
          <a:p>
            <a:r>
              <a:rPr lang="en-US" dirty="0"/>
              <a:t>In this section, we will cover </a:t>
            </a:r>
            <a:r>
              <a:rPr lang="en-US" dirty="0" err="1"/>
              <a:t>brittany</a:t>
            </a:r>
            <a:r>
              <a:rPr lang="en-US" dirty="0"/>
              <a:t> alerts.</a:t>
            </a:r>
          </a:p>
          <a:p>
            <a:endParaRPr lang="en-US" dirty="0"/>
          </a:p>
        </p:txBody>
      </p:sp>
      <p:sp>
        <p:nvSpPr>
          <p:cNvPr id="4" name="Slide Number Placeholder 3">
            <a:extLst>
              <a:ext uri="{FF2B5EF4-FFF2-40B4-BE49-F238E27FC236}">
                <a16:creationId xmlns:a16="http://schemas.microsoft.com/office/drawing/2014/main" id="{39F0DF80-96C6-D7C8-CE8E-639E6F5AB55F}"/>
              </a:ext>
            </a:extLst>
          </p:cNvPr>
          <p:cNvSpPr>
            <a:spLocks noGrp="1"/>
          </p:cNvSpPr>
          <p:nvPr>
            <p:ph type="sldNum" sz="quarter" idx="5"/>
          </p:nvPr>
        </p:nvSpPr>
        <p:spPr/>
        <p:txBody>
          <a:bodyPr/>
          <a:lstStyle/>
          <a:p>
            <a:fld id="{19F81A1C-A256-4686-8171-E40C6057D865}" type="slidenum">
              <a:rPr lang="en-US" smtClean="0"/>
              <a:t>43</a:t>
            </a:fld>
            <a:endParaRPr lang="en-US"/>
          </a:p>
        </p:txBody>
      </p:sp>
    </p:spTree>
    <p:extLst>
      <p:ext uri="{BB962C8B-B14F-4D97-AF65-F5344CB8AC3E}">
        <p14:creationId xmlns:p14="http://schemas.microsoft.com/office/powerpoint/2010/main" val="3652917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E24EE-4E7C-68E2-078F-4834774E2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306B6-1DF7-DAB8-6F4E-B74CE5A0F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DB11C-7F3D-6E12-C405-66A6F98189EA}"/>
              </a:ext>
            </a:extLst>
          </p:cNvPr>
          <p:cNvSpPr>
            <a:spLocks noGrp="1"/>
          </p:cNvSpPr>
          <p:nvPr>
            <p:ph type="body" idx="1"/>
          </p:nvPr>
        </p:nvSpPr>
        <p:spPr/>
        <p:txBody>
          <a:bodyPr/>
          <a:lstStyle/>
          <a:p>
            <a:r>
              <a:rPr lang="en-US" dirty="0"/>
              <a:t>Brittany Alert</a:t>
            </a:r>
          </a:p>
          <a:p>
            <a:endParaRPr lang="en-US" dirty="0"/>
          </a:p>
          <a:p>
            <a:r>
              <a:rPr lang="en-US" dirty="0"/>
              <a:t>a notification relating to an endangered person:</a:t>
            </a:r>
          </a:p>
          <a:p>
            <a:r>
              <a:rPr lang="en-US" dirty="0"/>
              <a:t>(1)    who is a missing person; and</a:t>
            </a:r>
          </a:p>
          <a:p>
            <a:r>
              <a:rPr lang="en-US" dirty="0"/>
              <a:t>(2)   about whom there is a clear indication that the  person has a developmental disability as defined in  Subsection A of new Mexico statute 28 dash 16A dash 6</a:t>
            </a:r>
          </a:p>
          <a:p>
            <a:r>
              <a:rPr lang="en-US" dirty="0"/>
              <a:t>(3)  and that the person's health or safety is at risk</a:t>
            </a:r>
          </a:p>
          <a:p>
            <a:endParaRPr lang="en-US" dirty="0"/>
          </a:p>
        </p:txBody>
      </p:sp>
      <p:sp>
        <p:nvSpPr>
          <p:cNvPr id="4" name="Slide Number Placeholder 3">
            <a:extLst>
              <a:ext uri="{FF2B5EF4-FFF2-40B4-BE49-F238E27FC236}">
                <a16:creationId xmlns:a16="http://schemas.microsoft.com/office/drawing/2014/main" id="{9616B423-817F-B941-AE21-F2E610D236A6}"/>
              </a:ext>
            </a:extLst>
          </p:cNvPr>
          <p:cNvSpPr>
            <a:spLocks noGrp="1"/>
          </p:cNvSpPr>
          <p:nvPr>
            <p:ph type="sldNum" sz="quarter" idx="5"/>
          </p:nvPr>
        </p:nvSpPr>
        <p:spPr/>
        <p:txBody>
          <a:bodyPr/>
          <a:lstStyle/>
          <a:p>
            <a:fld id="{19F81A1C-A256-4686-8171-E40C6057D865}" type="slidenum">
              <a:rPr lang="en-US" smtClean="0"/>
              <a:t>44</a:t>
            </a:fld>
            <a:endParaRPr lang="en-US"/>
          </a:p>
        </p:txBody>
      </p:sp>
    </p:spTree>
    <p:extLst>
      <p:ext uri="{BB962C8B-B14F-4D97-AF65-F5344CB8AC3E}">
        <p14:creationId xmlns:p14="http://schemas.microsoft.com/office/powerpoint/2010/main" val="4438605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45</a:t>
            </a:fld>
            <a:endParaRPr lang="en-US"/>
          </a:p>
        </p:txBody>
      </p:sp>
    </p:spTree>
    <p:extLst>
      <p:ext uri="{BB962C8B-B14F-4D97-AF65-F5344CB8AC3E}">
        <p14:creationId xmlns:p14="http://schemas.microsoft.com/office/powerpoint/2010/main" val="8077633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New Mexico Statute, </a:t>
            </a:r>
          </a:p>
          <a:p>
            <a:r>
              <a:rPr lang="en-US" dirty="0"/>
              <a:t>A "developmental disability" means a severe chronic mental impairment,, including the result from trauma to the brain, or physical impairment,  or combination of mental and physical impairments</a:t>
            </a:r>
          </a:p>
          <a:p>
            <a:endParaRPr lang="en-US" dirty="0"/>
          </a:p>
          <a:p>
            <a:r>
              <a:rPr lang="en-US" dirty="0"/>
              <a:t>Developmental Disabilities  manifest before the person reaches the age of 22, are expected to continue indefinitely in the person lifetime, and may require lifelong assistance or caregiving</a:t>
            </a:r>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46</a:t>
            </a:fld>
            <a:endParaRPr lang="en-US"/>
          </a:p>
        </p:txBody>
      </p:sp>
    </p:spTree>
    <p:extLst>
      <p:ext uri="{BB962C8B-B14F-4D97-AF65-F5344CB8AC3E}">
        <p14:creationId xmlns:p14="http://schemas.microsoft.com/office/powerpoint/2010/main" val="41004071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2ECC8-8480-CB32-D4FD-02618BBB6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10AA6-2CA5-FE1E-E83A-C12D7D482E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DCAE9D-1AD9-F049-D941-FA3F8D08E93C}"/>
              </a:ext>
            </a:extLst>
          </p:cNvPr>
          <p:cNvSpPr>
            <a:spLocks noGrp="1"/>
          </p:cNvSpPr>
          <p:nvPr>
            <p:ph type="body" idx="1"/>
          </p:nvPr>
        </p:nvSpPr>
        <p:spPr/>
        <p:txBody>
          <a:bodyPr/>
          <a:lstStyle/>
          <a:p>
            <a:r>
              <a:rPr lang="en-US" dirty="0"/>
              <a:t>By New Mexico Statute, </a:t>
            </a:r>
          </a:p>
          <a:p>
            <a:endParaRPr lang="en-US" dirty="0"/>
          </a:p>
          <a:p>
            <a:r>
              <a:rPr lang="en-US" dirty="0"/>
              <a:t>Developmental Disabilities results in substantial functional limitations in three or more of the following areas of major life activity:</a:t>
            </a:r>
          </a:p>
          <a:p>
            <a:endParaRPr lang="en-US" dirty="0"/>
          </a:p>
          <a:p>
            <a:r>
              <a:rPr lang="en-US" dirty="0"/>
              <a:t>self-care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Ability to understand and/or produce language</a:t>
            </a:r>
          </a:p>
          <a:p>
            <a:r>
              <a:rPr lang="en-US" dirty="0"/>
              <a:t>learning</a:t>
            </a:r>
          </a:p>
          <a:p>
            <a:r>
              <a:rPr lang="en-US" dirty="0"/>
              <a:t>mobility</a:t>
            </a:r>
          </a:p>
          <a:p>
            <a:r>
              <a:rPr lang="en-US" dirty="0"/>
              <a:t>self-direction</a:t>
            </a:r>
          </a:p>
          <a:p>
            <a:r>
              <a:rPr lang="en-US" dirty="0"/>
              <a:t>capacity for independent living</a:t>
            </a:r>
          </a:p>
          <a:p>
            <a:r>
              <a:rPr lang="en-US" dirty="0"/>
              <a:t>economic self-sufficiency</a:t>
            </a:r>
          </a:p>
          <a:p>
            <a:endParaRPr lang="en-US" dirty="0"/>
          </a:p>
          <a:p>
            <a:endParaRPr lang="en-US" dirty="0"/>
          </a:p>
        </p:txBody>
      </p:sp>
      <p:sp>
        <p:nvSpPr>
          <p:cNvPr id="4" name="Slide Number Placeholder 3">
            <a:extLst>
              <a:ext uri="{FF2B5EF4-FFF2-40B4-BE49-F238E27FC236}">
                <a16:creationId xmlns:a16="http://schemas.microsoft.com/office/drawing/2014/main" id="{3A02C8D7-C754-2F02-CC38-708D1303BD13}"/>
              </a:ext>
            </a:extLst>
          </p:cNvPr>
          <p:cNvSpPr>
            <a:spLocks noGrp="1"/>
          </p:cNvSpPr>
          <p:nvPr>
            <p:ph type="sldNum" sz="quarter" idx="5"/>
          </p:nvPr>
        </p:nvSpPr>
        <p:spPr/>
        <p:txBody>
          <a:bodyPr/>
          <a:lstStyle/>
          <a:p>
            <a:fld id="{19F81A1C-A256-4686-8171-E40C6057D865}" type="slidenum">
              <a:rPr lang="en-US" smtClean="0"/>
              <a:t>47</a:t>
            </a:fld>
            <a:endParaRPr lang="en-US"/>
          </a:p>
        </p:txBody>
      </p:sp>
    </p:spTree>
    <p:extLst>
      <p:ext uri="{BB962C8B-B14F-4D97-AF65-F5344CB8AC3E}">
        <p14:creationId xmlns:p14="http://schemas.microsoft.com/office/powerpoint/2010/main" val="1668490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66ECF-149E-E540-59B0-19C797BEC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790D2-CED1-4DC1-15F5-90523EAF1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DFF8FD-155E-E307-3C66-113E91175902}"/>
              </a:ext>
            </a:extLst>
          </p:cNvPr>
          <p:cNvSpPr>
            <a:spLocks noGrp="1"/>
          </p:cNvSpPr>
          <p:nvPr>
            <p:ph type="body" idx="1"/>
          </p:nvPr>
        </p:nvSpPr>
        <p:spPr/>
        <p:txBody>
          <a:bodyPr/>
          <a:lstStyle/>
          <a:p>
            <a:r>
              <a:rPr lang="en-US" dirty="0"/>
              <a:t>Brittany Alerts Procedures</a:t>
            </a:r>
          </a:p>
          <a:p>
            <a:endParaRPr lang="en-US" dirty="0"/>
          </a:p>
          <a:p>
            <a:r>
              <a:rPr lang="en-US" dirty="0"/>
              <a:t>Immediately request entry of information into the National Crime Information Center and the Missing Persons Information Clearinghouse </a:t>
            </a:r>
          </a:p>
          <a:p>
            <a:endParaRPr lang="en-US" dirty="0"/>
          </a:p>
          <a:p>
            <a:r>
              <a:rPr lang="en-US" dirty="0"/>
              <a:t>Law Enforcement Agencies investigating an endangered missing person report, may request the issuance of a Brittany Alert through State Police</a:t>
            </a:r>
          </a:p>
          <a:p>
            <a:endParaRPr lang="en-US" dirty="0"/>
          </a:p>
        </p:txBody>
      </p:sp>
      <p:sp>
        <p:nvSpPr>
          <p:cNvPr id="4" name="Slide Number Placeholder 3">
            <a:extLst>
              <a:ext uri="{FF2B5EF4-FFF2-40B4-BE49-F238E27FC236}">
                <a16:creationId xmlns:a16="http://schemas.microsoft.com/office/drawing/2014/main" id="{B5B6C923-A9A5-4908-F666-3B7560AF1027}"/>
              </a:ext>
            </a:extLst>
          </p:cNvPr>
          <p:cNvSpPr>
            <a:spLocks noGrp="1"/>
          </p:cNvSpPr>
          <p:nvPr>
            <p:ph type="sldNum" sz="quarter" idx="5"/>
          </p:nvPr>
        </p:nvSpPr>
        <p:spPr/>
        <p:txBody>
          <a:bodyPr/>
          <a:lstStyle/>
          <a:p>
            <a:fld id="{19F81A1C-A256-4686-8171-E40C6057D865}" type="slidenum">
              <a:rPr lang="en-US" smtClean="0"/>
              <a:t>48</a:t>
            </a:fld>
            <a:endParaRPr lang="en-US"/>
          </a:p>
        </p:txBody>
      </p:sp>
    </p:spTree>
    <p:extLst>
      <p:ext uri="{BB962C8B-B14F-4D97-AF65-F5344CB8AC3E}">
        <p14:creationId xmlns:p14="http://schemas.microsoft.com/office/powerpoint/2010/main" val="18759056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A1E87-F9C7-6A68-8673-AC44D777F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328A8-3025-1A41-4525-19222925E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C1DCC-2D83-592A-D49B-5C1CA281B7DA}"/>
              </a:ext>
            </a:extLst>
          </p:cNvPr>
          <p:cNvSpPr>
            <a:spLocks noGrp="1"/>
          </p:cNvSpPr>
          <p:nvPr>
            <p:ph type="body" idx="1"/>
          </p:nvPr>
        </p:nvSpPr>
        <p:spPr/>
        <p:txBody>
          <a:bodyPr/>
          <a:lstStyle/>
          <a:p>
            <a:r>
              <a:rPr lang="en-US" dirty="0"/>
              <a:t>Brittany Alerts Procedures</a:t>
            </a:r>
          </a:p>
          <a:p>
            <a:endParaRPr lang="en-US" dirty="0"/>
          </a:p>
          <a:p>
            <a:r>
              <a:rPr lang="en-US" dirty="0"/>
              <a:t>The Law Enforcement agency requesting a Brittany Alert will be referred to the State Police Public Information Officer or Headquarters Duty Officer. The Authorized Requestor (State Police) will determine if the criteria for a Brittany Alert are met and if the request is valid. </a:t>
            </a:r>
          </a:p>
          <a:p>
            <a:endParaRPr lang="en-US" dirty="0"/>
          </a:p>
          <a:p>
            <a:r>
              <a:rPr lang="en-US" dirty="0"/>
              <a:t>Brittany Alerts are sent out region wide following DPS protocol</a:t>
            </a:r>
          </a:p>
          <a:p>
            <a:endParaRPr lang="en-US" dirty="0"/>
          </a:p>
        </p:txBody>
      </p:sp>
      <p:sp>
        <p:nvSpPr>
          <p:cNvPr id="4" name="Slide Number Placeholder 3">
            <a:extLst>
              <a:ext uri="{FF2B5EF4-FFF2-40B4-BE49-F238E27FC236}">
                <a16:creationId xmlns:a16="http://schemas.microsoft.com/office/drawing/2014/main" id="{C2086860-A8EA-82DD-F424-72185285128B}"/>
              </a:ext>
            </a:extLst>
          </p:cNvPr>
          <p:cNvSpPr>
            <a:spLocks noGrp="1"/>
          </p:cNvSpPr>
          <p:nvPr>
            <p:ph type="sldNum" sz="quarter" idx="5"/>
          </p:nvPr>
        </p:nvSpPr>
        <p:spPr/>
        <p:txBody>
          <a:bodyPr/>
          <a:lstStyle/>
          <a:p>
            <a:fld id="{19F81A1C-A256-4686-8171-E40C6057D865}" type="slidenum">
              <a:rPr lang="en-US" smtClean="0"/>
              <a:t>49</a:t>
            </a:fld>
            <a:endParaRPr lang="en-US"/>
          </a:p>
        </p:txBody>
      </p:sp>
    </p:spTree>
    <p:extLst>
      <p:ext uri="{BB962C8B-B14F-4D97-AF65-F5344CB8AC3E}">
        <p14:creationId xmlns:p14="http://schemas.microsoft.com/office/powerpoint/2010/main" val="119378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BE0ED-1DEB-28F1-F945-A60B7FD99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BD9A2-0DA3-5B7F-7B35-A2C06FA441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3DAFB7-65CE-F9B6-7ABD-84E857FC2201}"/>
              </a:ext>
            </a:extLst>
          </p:cNvPr>
          <p:cNvSpPr>
            <a:spLocks noGrp="1"/>
          </p:cNvSpPr>
          <p:nvPr>
            <p:ph type="body" idx="1"/>
          </p:nvPr>
        </p:nvSpPr>
        <p:spPr/>
        <p:txBody>
          <a:bodyPr/>
          <a:lstStyle/>
          <a:p>
            <a:r>
              <a:rPr lang="en-US" dirty="0">
                <a:latin typeface="Aptos" panose="020B0004020202020204" pitchFamily="34" charset="0"/>
                <a:sym typeface=""/>
              </a:rPr>
              <a:t>By new Mexico statute, an "endangered person" means a missing person who:</a:t>
            </a:r>
          </a:p>
          <a:p>
            <a:endParaRPr lang="en-US" dirty="0">
              <a:latin typeface="Aptos" panose="020B0004020202020204" pitchFamily="34" charset="0"/>
              <a:sym typeface=""/>
            </a:endParaRPr>
          </a:p>
          <a:p>
            <a:r>
              <a:rPr lang="en-US" dirty="0">
                <a:latin typeface="Aptos" panose="020B0004020202020204" pitchFamily="34" charset="0"/>
                <a:sym typeface=""/>
              </a:rPr>
              <a:t>(1)       is in imminent danger of causing harm to the person's self;</a:t>
            </a:r>
          </a:p>
          <a:p>
            <a:endParaRPr lang="en-US" dirty="0">
              <a:latin typeface="Aptos" panose="020B0004020202020204" pitchFamily="34" charset="0"/>
              <a:sym typeface=""/>
            </a:endParaRPr>
          </a:p>
          <a:p>
            <a:r>
              <a:rPr lang="en-US" dirty="0">
                <a:latin typeface="Aptos" panose="020B0004020202020204" pitchFamily="34" charset="0"/>
                <a:sym typeface=""/>
              </a:rPr>
              <a:t>(2)       is in imminent danger of causing harm to another;</a:t>
            </a:r>
          </a:p>
          <a:p>
            <a:endParaRPr lang="en-US" dirty="0">
              <a:latin typeface="Aptos" panose="020B0004020202020204" pitchFamily="34" charset="0"/>
              <a:sym typeface=""/>
            </a:endParaRPr>
          </a:p>
          <a:p>
            <a:r>
              <a:rPr lang="en-US" dirty="0">
                <a:latin typeface="Aptos" panose="020B0004020202020204" pitchFamily="34" charset="0"/>
                <a:sym typeface=""/>
              </a:rPr>
              <a:t>(3)       is in imminent danger of being harmed by another or who has been harmed by another;</a:t>
            </a:r>
          </a:p>
          <a:p>
            <a:endParaRPr lang="en-US" dirty="0">
              <a:latin typeface="Aptos" panose="020B0004020202020204" pitchFamily="34" charset="0"/>
              <a:sym typeface=""/>
            </a:endParaRPr>
          </a:p>
          <a:p>
            <a:r>
              <a:rPr lang="en-US" dirty="0">
                <a:latin typeface="Aptos" panose="020B0004020202020204" pitchFamily="34" charset="0"/>
                <a:sym typeface=""/>
              </a:rPr>
              <a:t>(4)       has been a victim of a crime as provided in the Crimes Against Household Members Act, or their equivalents in any other jurisdiction;</a:t>
            </a:r>
          </a:p>
          <a:p>
            <a:endParaRPr lang="en-US" dirty="0">
              <a:latin typeface="Aptos" panose="020B0004020202020204" pitchFamily="34" charset="0"/>
              <a:sym typeface=""/>
            </a:endParaRPr>
          </a:p>
          <a:p>
            <a:r>
              <a:rPr lang="en-US" dirty="0">
                <a:latin typeface="Aptos" panose="020B0004020202020204" pitchFamily="34" charset="0"/>
                <a:sym typeface=""/>
              </a:rPr>
              <a:t>(5)       is or was protected by an order of protection pursuant to the Family Violence Protection Act;</a:t>
            </a:r>
          </a:p>
          <a:p>
            <a:endParaRPr lang="en-US" dirty="0">
              <a:latin typeface="Aptos" panose="020B0004020202020204" pitchFamily="34" charset="0"/>
              <a:sym typeface=""/>
            </a:endParaRPr>
          </a:p>
          <a:p>
            <a:r>
              <a:rPr lang="en-US" dirty="0">
                <a:latin typeface="Aptos" panose="020B0004020202020204" pitchFamily="34" charset="0"/>
                <a:sym typeface=""/>
              </a:rPr>
              <a:t>(6)       has Alzheimer's disease, dementia or another degenerative brain disorder or a brain injury; or</a:t>
            </a:r>
          </a:p>
          <a:p>
            <a:endParaRPr lang="en-US" dirty="0">
              <a:latin typeface="Aptos" panose="020B0004020202020204" pitchFamily="34" charset="0"/>
              <a:sym typeface=""/>
            </a:endParaRPr>
          </a:p>
          <a:p>
            <a:r>
              <a:rPr lang="en-US" dirty="0">
                <a:latin typeface="Aptos" panose="020B0004020202020204" pitchFamily="34" charset="0"/>
                <a:sym typeface=""/>
              </a:rPr>
              <a:t>(7)       has a developmental disability and that person's health or safety is at risk;</a:t>
            </a:r>
          </a:p>
          <a:p>
            <a:endParaRPr lang="en-US" dirty="0"/>
          </a:p>
        </p:txBody>
      </p:sp>
      <p:sp>
        <p:nvSpPr>
          <p:cNvPr id="4" name="Slide Number Placeholder 3">
            <a:extLst>
              <a:ext uri="{FF2B5EF4-FFF2-40B4-BE49-F238E27FC236}">
                <a16:creationId xmlns:a16="http://schemas.microsoft.com/office/drawing/2014/main" id="{482338EC-412F-03DC-332A-4E768DB9DCC3}"/>
              </a:ext>
            </a:extLst>
          </p:cNvPr>
          <p:cNvSpPr>
            <a:spLocks noGrp="1"/>
          </p:cNvSpPr>
          <p:nvPr>
            <p:ph type="sldNum" sz="quarter" idx="5"/>
          </p:nvPr>
        </p:nvSpPr>
        <p:spPr/>
        <p:txBody>
          <a:bodyPr/>
          <a:lstStyle/>
          <a:p>
            <a:fld id="{19F81A1C-A256-4686-8171-E40C6057D865}" type="slidenum">
              <a:rPr lang="en-US" smtClean="0"/>
              <a:t>5</a:t>
            </a:fld>
            <a:endParaRPr lang="en-US"/>
          </a:p>
        </p:txBody>
      </p:sp>
    </p:spTree>
    <p:extLst>
      <p:ext uri="{BB962C8B-B14F-4D97-AF65-F5344CB8AC3E}">
        <p14:creationId xmlns:p14="http://schemas.microsoft.com/office/powerpoint/2010/main" val="28657631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E11E8-6F1E-66B7-5F70-E52993302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2D1D88-8606-1608-6E90-FD4E18486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9B1CA-90E6-F031-C8B8-5165B29E03E4}"/>
              </a:ext>
            </a:extLst>
          </p:cNvPr>
          <p:cNvSpPr>
            <a:spLocks noGrp="1"/>
          </p:cNvSpPr>
          <p:nvPr>
            <p:ph type="body" idx="1"/>
          </p:nvPr>
        </p:nvSpPr>
        <p:spPr/>
        <p:txBody>
          <a:bodyPr/>
          <a:lstStyle/>
          <a:p>
            <a:r>
              <a:rPr lang="en-US" dirty="0"/>
              <a:t>Brittany Alerts </a:t>
            </a:r>
            <a:br>
              <a:rPr lang="en-US" dirty="0"/>
            </a:br>
            <a:r>
              <a:rPr lang="en-US" dirty="0"/>
              <a:t>DEACTIVATION PROCEDURES</a:t>
            </a:r>
          </a:p>
          <a:p>
            <a:endParaRPr lang="en-US" dirty="0"/>
          </a:p>
          <a:p>
            <a:r>
              <a:rPr lang="en-US" dirty="0"/>
              <a:t>When the endangered person has been located and confirmed safe, immediately notify the Authorized Requestor</a:t>
            </a:r>
          </a:p>
          <a:p>
            <a:endParaRPr lang="en-US" dirty="0"/>
          </a:p>
          <a:p>
            <a:r>
              <a:rPr lang="en-US" dirty="0"/>
              <a:t>Only the Authorized Requestor (State Police) may determine the validity of a request to terminate an active Brittany Alert</a:t>
            </a:r>
          </a:p>
          <a:p>
            <a:endParaRPr lang="en-US" dirty="0"/>
          </a:p>
          <a:p>
            <a:r>
              <a:rPr lang="en-US" dirty="0"/>
              <a:t>Immediately request removal 	from National Crime Information Center (NCIC) and send information the </a:t>
            </a:r>
          </a:p>
          <a:p>
            <a:r>
              <a:rPr lang="en-US" dirty="0"/>
              <a:t>Missing Persons Information Clearinghouse (MPCH)</a:t>
            </a:r>
          </a:p>
        </p:txBody>
      </p:sp>
      <p:sp>
        <p:nvSpPr>
          <p:cNvPr id="4" name="Slide Number Placeholder 3">
            <a:extLst>
              <a:ext uri="{FF2B5EF4-FFF2-40B4-BE49-F238E27FC236}">
                <a16:creationId xmlns:a16="http://schemas.microsoft.com/office/drawing/2014/main" id="{ED9147A8-4A44-E78F-DA8F-3E7635E597C4}"/>
              </a:ext>
            </a:extLst>
          </p:cNvPr>
          <p:cNvSpPr>
            <a:spLocks noGrp="1"/>
          </p:cNvSpPr>
          <p:nvPr>
            <p:ph type="sldNum" sz="quarter" idx="5"/>
          </p:nvPr>
        </p:nvSpPr>
        <p:spPr/>
        <p:txBody>
          <a:bodyPr/>
          <a:lstStyle/>
          <a:p>
            <a:fld id="{19F81A1C-A256-4686-8171-E40C6057D865}" type="slidenum">
              <a:rPr lang="en-US" smtClean="0"/>
              <a:t>50</a:t>
            </a:fld>
            <a:endParaRPr lang="en-US"/>
          </a:p>
        </p:txBody>
      </p:sp>
    </p:spTree>
    <p:extLst>
      <p:ext uri="{BB962C8B-B14F-4D97-AF65-F5344CB8AC3E}">
        <p14:creationId xmlns:p14="http://schemas.microsoft.com/office/powerpoint/2010/main" val="21985692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cover turquoise alerts.</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51</a:t>
            </a:fld>
            <a:endParaRPr lang="en-US"/>
          </a:p>
        </p:txBody>
      </p:sp>
    </p:spTree>
    <p:extLst>
      <p:ext uri="{BB962C8B-B14F-4D97-AF65-F5344CB8AC3E}">
        <p14:creationId xmlns:p14="http://schemas.microsoft.com/office/powerpoint/2010/main" val="29594192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AC22A-8027-3D50-3F0C-717F392A9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560EC4-0C54-20E5-3392-9C7F9BB4B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BD772B-025E-B1D6-9842-DFBF00B084BE}"/>
              </a:ext>
            </a:extLst>
          </p:cNvPr>
          <p:cNvSpPr>
            <a:spLocks noGrp="1"/>
          </p:cNvSpPr>
          <p:nvPr>
            <p:ph type="body" idx="1"/>
          </p:nvPr>
        </p:nvSpPr>
        <p:spPr/>
        <p:txBody>
          <a:bodyPr/>
          <a:lstStyle/>
          <a:p>
            <a:r>
              <a:rPr lang="en-US" dirty="0"/>
              <a:t>Turquoise Alert</a:t>
            </a:r>
          </a:p>
          <a:p>
            <a:endParaRPr lang="en-US" dirty="0"/>
          </a:p>
          <a:p>
            <a:r>
              <a:rPr lang="en-US" dirty="0"/>
              <a:t>A notification relating to a missing person who is an enrolled member or a person eligible for enrollment in a federally or state-recognized Indian nation, tribe or pueblo and the person:</a:t>
            </a:r>
          </a:p>
          <a:p>
            <a:r>
              <a:rPr lang="en-US" dirty="0"/>
              <a:t>(1)   is missing due to involuntary, unexplained or suspicious circumstances</a:t>
            </a:r>
          </a:p>
          <a:p>
            <a:r>
              <a:rPr lang="en-US" dirty="0"/>
              <a:t>(2)  is at risk due to safety or health concerns; or</a:t>
            </a:r>
          </a:p>
          <a:p>
            <a:r>
              <a:rPr lang="en-US" dirty="0"/>
              <a:t>(3)  suffers from a mental or physical disability or substance abuse disorder</a:t>
            </a:r>
          </a:p>
          <a:p>
            <a:endParaRPr lang="en-US" dirty="0"/>
          </a:p>
        </p:txBody>
      </p:sp>
      <p:sp>
        <p:nvSpPr>
          <p:cNvPr id="4" name="Slide Number Placeholder 3">
            <a:extLst>
              <a:ext uri="{FF2B5EF4-FFF2-40B4-BE49-F238E27FC236}">
                <a16:creationId xmlns:a16="http://schemas.microsoft.com/office/drawing/2014/main" id="{6C8D73FA-2DA5-8FBD-D4F0-564B177C88BB}"/>
              </a:ext>
            </a:extLst>
          </p:cNvPr>
          <p:cNvSpPr>
            <a:spLocks noGrp="1"/>
          </p:cNvSpPr>
          <p:nvPr>
            <p:ph type="sldNum" sz="quarter" idx="5"/>
          </p:nvPr>
        </p:nvSpPr>
        <p:spPr/>
        <p:txBody>
          <a:bodyPr/>
          <a:lstStyle/>
          <a:p>
            <a:fld id="{19F81A1C-A256-4686-8171-E40C6057D865}" type="slidenum">
              <a:rPr lang="en-US" smtClean="0"/>
              <a:t>52</a:t>
            </a:fld>
            <a:endParaRPr lang="en-US"/>
          </a:p>
        </p:txBody>
      </p:sp>
    </p:spTree>
    <p:extLst>
      <p:ext uri="{BB962C8B-B14F-4D97-AF65-F5344CB8AC3E}">
        <p14:creationId xmlns:p14="http://schemas.microsoft.com/office/powerpoint/2010/main" val="25727480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7E52B-42E6-B8FC-3A00-D455247ED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0792E-6015-FC2C-BD3C-B5AC073C5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3C731-B4B6-A96A-65F6-AF6876A08A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B187D5-D3EC-AD13-80EA-53B73B5A101E}"/>
              </a:ext>
            </a:extLst>
          </p:cNvPr>
          <p:cNvSpPr>
            <a:spLocks noGrp="1"/>
          </p:cNvSpPr>
          <p:nvPr>
            <p:ph type="sldNum" sz="quarter" idx="5"/>
          </p:nvPr>
        </p:nvSpPr>
        <p:spPr/>
        <p:txBody>
          <a:bodyPr/>
          <a:lstStyle/>
          <a:p>
            <a:fld id="{19F81A1C-A256-4686-8171-E40C6057D865}" type="slidenum">
              <a:rPr lang="en-US" smtClean="0"/>
              <a:t>53</a:t>
            </a:fld>
            <a:endParaRPr lang="en-US"/>
          </a:p>
        </p:txBody>
      </p:sp>
    </p:spTree>
    <p:extLst>
      <p:ext uri="{BB962C8B-B14F-4D97-AF65-F5344CB8AC3E}">
        <p14:creationId xmlns:p14="http://schemas.microsoft.com/office/powerpoint/2010/main" val="540691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79591-6EE5-7E79-1F46-519EB099F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7E5385-0191-CB5E-602B-7C6186B67D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92BD6-90DE-04D8-17F1-BC78BB29E709}"/>
              </a:ext>
            </a:extLst>
          </p:cNvPr>
          <p:cNvSpPr>
            <a:spLocks noGrp="1"/>
          </p:cNvSpPr>
          <p:nvPr>
            <p:ph type="body" idx="1"/>
          </p:nvPr>
        </p:nvSpPr>
        <p:spPr/>
        <p:txBody>
          <a:bodyPr/>
          <a:lstStyle/>
          <a:p>
            <a:r>
              <a:rPr lang="en-US" dirty="0"/>
              <a:t>Turquoise Alert</a:t>
            </a:r>
          </a:p>
          <a:p>
            <a:endParaRPr lang="en-US" dirty="0"/>
          </a:p>
          <a:p>
            <a:r>
              <a:rPr lang="en-US" dirty="0"/>
              <a:t>The Department of Public Safety or the lead investigating law enforcement agency shall issue a Turquoise Alert if, after review and investigation of a missing person report of a person subject to the alert, the department of public safety or the lead investigating law enforcement agency makes an independent determination that the missing person is a person subject to the alert.</a:t>
            </a:r>
          </a:p>
          <a:p>
            <a:endParaRPr lang="en-US" dirty="0"/>
          </a:p>
          <a:p>
            <a:endParaRPr lang="en-US" dirty="0"/>
          </a:p>
        </p:txBody>
      </p:sp>
      <p:sp>
        <p:nvSpPr>
          <p:cNvPr id="4" name="Slide Number Placeholder 3">
            <a:extLst>
              <a:ext uri="{FF2B5EF4-FFF2-40B4-BE49-F238E27FC236}">
                <a16:creationId xmlns:a16="http://schemas.microsoft.com/office/drawing/2014/main" id="{74260783-BF92-BA56-8F32-D9AA025CB5BA}"/>
              </a:ext>
            </a:extLst>
          </p:cNvPr>
          <p:cNvSpPr>
            <a:spLocks noGrp="1"/>
          </p:cNvSpPr>
          <p:nvPr>
            <p:ph type="sldNum" sz="quarter" idx="5"/>
          </p:nvPr>
        </p:nvSpPr>
        <p:spPr/>
        <p:txBody>
          <a:bodyPr/>
          <a:lstStyle/>
          <a:p>
            <a:fld id="{19F81A1C-A256-4686-8171-E40C6057D865}" type="slidenum">
              <a:rPr lang="en-US" smtClean="0"/>
              <a:t>54</a:t>
            </a:fld>
            <a:endParaRPr lang="en-US"/>
          </a:p>
        </p:txBody>
      </p:sp>
    </p:spTree>
    <p:extLst>
      <p:ext uri="{BB962C8B-B14F-4D97-AF65-F5344CB8AC3E}">
        <p14:creationId xmlns:p14="http://schemas.microsoft.com/office/powerpoint/2010/main" val="31628460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D2561-BF1B-FB45-0257-3ACC3FB8C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F8A43-ED6F-760E-AD3B-947333B12A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A8AF6-3C98-2D33-8037-F5D04FAE9E67}"/>
              </a:ext>
            </a:extLst>
          </p:cNvPr>
          <p:cNvSpPr>
            <a:spLocks noGrp="1"/>
          </p:cNvSpPr>
          <p:nvPr>
            <p:ph type="body" idx="1"/>
          </p:nvPr>
        </p:nvSpPr>
        <p:spPr/>
        <p:txBody>
          <a:bodyPr/>
          <a:lstStyle/>
          <a:p>
            <a:r>
              <a:rPr lang="en-US" dirty="0"/>
              <a:t>Turquoise Alert</a:t>
            </a:r>
          </a:p>
          <a:p>
            <a:endParaRPr lang="en-US" dirty="0"/>
          </a:p>
          <a:p>
            <a:r>
              <a:rPr lang="en-US" dirty="0"/>
              <a:t>Once a Turquoise Alert has been declared, only the Department of Public Safety or the lead investigating law enforcement agency may terminate the Turquoise Alert</a:t>
            </a:r>
          </a:p>
          <a:p>
            <a:endParaRPr lang="en-US" dirty="0"/>
          </a:p>
        </p:txBody>
      </p:sp>
      <p:sp>
        <p:nvSpPr>
          <p:cNvPr id="4" name="Slide Number Placeholder 3">
            <a:extLst>
              <a:ext uri="{FF2B5EF4-FFF2-40B4-BE49-F238E27FC236}">
                <a16:creationId xmlns:a16="http://schemas.microsoft.com/office/drawing/2014/main" id="{4322762A-9A2C-623B-D331-1F20730C6234}"/>
              </a:ext>
            </a:extLst>
          </p:cNvPr>
          <p:cNvSpPr>
            <a:spLocks noGrp="1"/>
          </p:cNvSpPr>
          <p:nvPr>
            <p:ph type="sldNum" sz="quarter" idx="5"/>
          </p:nvPr>
        </p:nvSpPr>
        <p:spPr/>
        <p:txBody>
          <a:bodyPr/>
          <a:lstStyle/>
          <a:p>
            <a:fld id="{19F81A1C-A256-4686-8171-E40C6057D865}" type="slidenum">
              <a:rPr lang="en-US" smtClean="0"/>
              <a:t>55</a:t>
            </a:fld>
            <a:endParaRPr lang="en-US"/>
          </a:p>
        </p:txBody>
      </p:sp>
    </p:spTree>
    <p:extLst>
      <p:ext uri="{BB962C8B-B14F-4D97-AF65-F5344CB8AC3E}">
        <p14:creationId xmlns:p14="http://schemas.microsoft.com/office/powerpoint/2010/main" val="38655764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0284D-15EF-13F2-A169-DB6759612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09EF09-9409-D7A5-FAEF-2AD5CA982D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6D820-C0D0-38E2-3A0A-9DB928D0F6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A5A83C-6BC2-4218-1227-705FD4346505}"/>
              </a:ext>
            </a:extLst>
          </p:cNvPr>
          <p:cNvSpPr>
            <a:spLocks noGrp="1"/>
          </p:cNvSpPr>
          <p:nvPr>
            <p:ph type="sldNum" sz="quarter" idx="5"/>
          </p:nvPr>
        </p:nvSpPr>
        <p:spPr/>
        <p:txBody>
          <a:bodyPr/>
          <a:lstStyle/>
          <a:p>
            <a:fld id="{19F81A1C-A256-4686-8171-E40C6057D865}" type="slidenum">
              <a:rPr lang="en-US" smtClean="0"/>
              <a:t>56</a:t>
            </a:fld>
            <a:endParaRPr lang="en-US"/>
          </a:p>
        </p:txBody>
      </p:sp>
    </p:spTree>
    <p:extLst>
      <p:ext uri="{BB962C8B-B14F-4D97-AF65-F5344CB8AC3E}">
        <p14:creationId xmlns:p14="http://schemas.microsoft.com/office/powerpoint/2010/main" val="9021643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cover endangered person advisories.</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57</a:t>
            </a:fld>
            <a:endParaRPr lang="en-US"/>
          </a:p>
        </p:txBody>
      </p:sp>
    </p:spTree>
    <p:extLst>
      <p:ext uri="{BB962C8B-B14F-4D97-AF65-F5344CB8AC3E}">
        <p14:creationId xmlns:p14="http://schemas.microsoft.com/office/powerpoint/2010/main" val="30605199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Endangered Person Advisory</a:t>
            </a:r>
          </a:p>
          <a:p>
            <a:endParaRPr lang="en-US" dirty="0"/>
          </a:p>
          <a:p>
            <a:r>
              <a:rPr lang="en-US" dirty="0"/>
              <a:t>An Endangered Person Advisory includes Department of Public Safety procedures utilized for disseminating, as rapidly as possible, information about an endangered person. </a:t>
            </a:r>
          </a:p>
          <a:p>
            <a:endParaRPr lang="en-US" dirty="0"/>
          </a:p>
          <a:p>
            <a:r>
              <a:rPr lang="en-US" dirty="0"/>
              <a:t>An Endangered Person Advisory will be issued in the event a person is determined to be missing under unexplained or suspicious circumstances or deemed to be an endangered person or child. </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58</a:t>
            </a:fld>
            <a:endParaRPr lang="en-US"/>
          </a:p>
        </p:txBody>
      </p:sp>
    </p:spTree>
    <p:extLst>
      <p:ext uri="{BB962C8B-B14F-4D97-AF65-F5344CB8AC3E}">
        <p14:creationId xmlns:p14="http://schemas.microsoft.com/office/powerpoint/2010/main" val="14497225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E704C-D7B6-08EC-3733-F7F0637B2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F007C5-E1FC-0962-55E2-94D36B5C0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485960-BC23-AA50-6016-225B26C334B2}"/>
              </a:ext>
            </a:extLst>
          </p:cNvPr>
          <p:cNvSpPr>
            <a:spLocks noGrp="1"/>
          </p:cNvSpPr>
          <p:nvPr>
            <p:ph type="body" idx="1"/>
          </p:nvPr>
        </p:nvSpPr>
        <p:spPr/>
        <p:txBody>
          <a:bodyPr/>
          <a:lstStyle/>
          <a:p>
            <a:r>
              <a:rPr lang="en-US" dirty="0"/>
              <a:t>Endangered or “at risk” persons are those who meet or when one or more of the following exist: </a:t>
            </a:r>
          </a:p>
          <a:p>
            <a:r>
              <a:rPr lang="en-US" dirty="0"/>
              <a:t> A missing child thirteen (13) years of age or younger. </a:t>
            </a:r>
          </a:p>
          <a:p>
            <a:r>
              <a:rPr lang="en-US" dirty="0"/>
              <a:t>Out of the safety zone for his/her age, developmental stage, or mental and physical condition. </a:t>
            </a:r>
          </a:p>
          <a:p>
            <a:r>
              <a:rPr lang="en-US" dirty="0"/>
              <a:t>Diminished mental capacity or suicidal tendencies. </a:t>
            </a:r>
          </a:p>
          <a:p>
            <a:r>
              <a:rPr lang="en-US" dirty="0"/>
              <a:t>Drug dependent requires life or health sustaining medications. </a:t>
            </a:r>
          </a:p>
          <a:p>
            <a:r>
              <a:rPr lang="en-US" dirty="0"/>
              <a:t> </a:t>
            </a:r>
          </a:p>
        </p:txBody>
      </p:sp>
      <p:sp>
        <p:nvSpPr>
          <p:cNvPr id="4" name="Slide Number Placeholder 3">
            <a:extLst>
              <a:ext uri="{FF2B5EF4-FFF2-40B4-BE49-F238E27FC236}">
                <a16:creationId xmlns:a16="http://schemas.microsoft.com/office/drawing/2014/main" id="{7403BC0D-0E58-A377-35A5-49A21344070F}"/>
              </a:ext>
            </a:extLst>
          </p:cNvPr>
          <p:cNvSpPr>
            <a:spLocks noGrp="1"/>
          </p:cNvSpPr>
          <p:nvPr>
            <p:ph type="sldNum" sz="quarter" idx="5"/>
          </p:nvPr>
        </p:nvSpPr>
        <p:spPr/>
        <p:txBody>
          <a:bodyPr/>
          <a:lstStyle/>
          <a:p>
            <a:fld id="{19F81A1C-A256-4686-8171-E40C6057D865}" type="slidenum">
              <a:rPr lang="en-US" smtClean="0"/>
              <a:t>59</a:t>
            </a:fld>
            <a:endParaRPr lang="en-US"/>
          </a:p>
        </p:txBody>
      </p:sp>
    </p:spTree>
    <p:extLst>
      <p:ext uri="{BB962C8B-B14F-4D97-AF65-F5344CB8AC3E}">
        <p14:creationId xmlns:p14="http://schemas.microsoft.com/office/powerpoint/2010/main" val="4233008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Missing Persons Information and Reporting Act: </a:t>
            </a:r>
            <a:br>
              <a:rPr lang="en-US" dirty="0"/>
            </a:br>
            <a:r>
              <a:rPr lang="en-US" dirty="0"/>
              <a:t>New Mexico Statute 29 dash 15</a:t>
            </a:r>
          </a:p>
          <a:p>
            <a:r>
              <a:rPr lang="en-US" dirty="0"/>
              <a:t>Includes statutes and definitions about:</a:t>
            </a:r>
          </a:p>
          <a:p>
            <a:r>
              <a:rPr lang="en-US" dirty="0"/>
              <a:t>Missing Persons, </a:t>
            </a:r>
          </a:p>
          <a:p>
            <a:r>
              <a:rPr lang="en-US" dirty="0"/>
              <a:t>The Clearinghouse, </a:t>
            </a:r>
          </a:p>
          <a:p>
            <a:r>
              <a:rPr lang="en-US" dirty="0"/>
              <a:t>Amber Alerts, </a:t>
            </a:r>
          </a:p>
          <a:p>
            <a:r>
              <a:rPr lang="en-US" dirty="0"/>
              <a:t>Brittany Alerts,</a:t>
            </a:r>
          </a:p>
          <a:p>
            <a:r>
              <a:rPr lang="en-US" dirty="0"/>
              <a:t>Silver Alerts, </a:t>
            </a:r>
          </a:p>
          <a:p>
            <a:r>
              <a:rPr lang="en-US" dirty="0"/>
              <a:t>Turquoise Alerts,</a:t>
            </a:r>
          </a:p>
          <a:p>
            <a:r>
              <a:rPr lang="en-US" dirty="0"/>
              <a:t>Endangered Person Advisory,</a:t>
            </a:r>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6</a:t>
            </a:fld>
            <a:endParaRPr lang="en-US"/>
          </a:p>
        </p:txBody>
      </p:sp>
    </p:spTree>
    <p:extLst>
      <p:ext uri="{BB962C8B-B14F-4D97-AF65-F5344CB8AC3E}">
        <p14:creationId xmlns:p14="http://schemas.microsoft.com/office/powerpoint/2010/main" val="23952163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BA5E1-7FE4-8EDE-FC71-8C89328503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BBFF8-38E0-4B41-B451-FE3E9083B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B288C-B48D-206C-270D-82F54B724B0D}"/>
              </a:ext>
            </a:extLst>
          </p:cNvPr>
          <p:cNvSpPr>
            <a:spLocks noGrp="1"/>
          </p:cNvSpPr>
          <p:nvPr>
            <p:ph type="body" idx="1"/>
          </p:nvPr>
        </p:nvSpPr>
        <p:spPr/>
        <p:txBody>
          <a:bodyPr/>
          <a:lstStyle/>
          <a:p>
            <a:r>
              <a:rPr lang="en-US" dirty="0"/>
              <a:t>Endangered or “at risk” persons are those who meet or when one or more of the following exist: </a:t>
            </a:r>
          </a:p>
          <a:p>
            <a:r>
              <a:rPr lang="en-US" dirty="0"/>
              <a:t>A potential victim of foul play or sexual exploitation. </a:t>
            </a:r>
          </a:p>
          <a:p>
            <a:r>
              <a:rPr lang="en-US" dirty="0"/>
              <a:t>In a life-threatening situation. </a:t>
            </a:r>
          </a:p>
          <a:p>
            <a:r>
              <a:rPr lang="en-US" dirty="0"/>
              <a:t>Absent from home for more than twenty-four (24) hours before being reported to law enforcement as missing. </a:t>
            </a:r>
          </a:p>
          <a:p>
            <a:r>
              <a:rPr lang="en-US" dirty="0"/>
              <a:t>Believed to be with others who could endanger his/her welfare. </a:t>
            </a:r>
          </a:p>
          <a:p>
            <a:r>
              <a:rPr lang="en-US" dirty="0"/>
              <a:t>Is absent under circumstances inconsistent with established patterns of behavior. </a:t>
            </a:r>
          </a:p>
          <a:p>
            <a:endParaRPr lang="en-US" dirty="0"/>
          </a:p>
        </p:txBody>
      </p:sp>
      <p:sp>
        <p:nvSpPr>
          <p:cNvPr id="4" name="Slide Number Placeholder 3">
            <a:extLst>
              <a:ext uri="{FF2B5EF4-FFF2-40B4-BE49-F238E27FC236}">
                <a16:creationId xmlns:a16="http://schemas.microsoft.com/office/drawing/2014/main" id="{A8B09AF7-3934-016E-1195-0432FA22A174}"/>
              </a:ext>
            </a:extLst>
          </p:cNvPr>
          <p:cNvSpPr>
            <a:spLocks noGrp="1"/>
          </p:cNvSpPr>
          <p:nvPr>
            <p:ph type="sldNum" sz="quarter" idx="5"/>
          </p:nvPr>
        </p:nvSpPr>
        <p:spPr/>
        <p:txBody>
          <a:bodyPr/>
          <a:lstStyle/>
          <a:p>
            <a:fld id="{19F81A1C-A256-4686-8171-E40C6057D865}" type="slidenum">
              <a:rPr lang="en-US" smtClean="0"/>
              <a:t>60</a:t>
            </a:fld>
            <a:endParaRPr lang="en-US"/>
          </a:p>
        </p:txBody>
      </p:sp>
    </p:spTree>
    <p:extLst>
      <p:ext uri="{BB962C8B-B14F-4D97-AF65-F5344CB8AC3E}">
        <p14:creationId xmlns:p14="http://schemas.microsoft.com/office/powerpoint/2010/main" val="14973937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Endangered Person Advisory Procedures</a:t>
            </a:r>
          </a:p>
          <a:p>
            <a:endParaRPr lang="en-US" dirty="0"/>
          </a:p>
          <a:p>
            <a:r>
              <a:rPr lang="en-US" dirty="0"/>
              <a:t>Immediately request entry of information National Crime Information Center (NCIC)</a:t>
            </a:r>
          </a:p>
          <a:p>
            <a:endParaRPr lang="en-US" dirty="0"/>
          </a:p>
          <a:p>
            <a:r>
              <a:rPr lang="en-US" dirty="0"/>
              <a:t>Fill out Endangered Person Advisory Report form and forward the Missing Persons Information Clearinghouse (MPCH)</a:t>
            </a:r>
          </a:p>
          <a:p>
            <a:endParaRPr lang="en-US" dirty="0"/>
          </a:p>
          <a:p>
            <a:r>
              <a:rPr lang="en-US" dirty="0"/>
              <a:t>Law Enforcement Agencies investigating an Endangered Missing Person Report, may request the issuance of an Endangered Person Advisory through State Police</a:t>
            </a:r>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61</a:t>
            </a:fld>
            <a:endParaRPr lang="en-US"/>
          </a:p>
        </p:txBody>
      </p:sp>
    </p:spTree>
    <p:extLst>
      <p:ext uri="{BB962C8B-B14F-4D97-AF65-F5344CB8AC3E}">
        <p14:creationId xmlns:p14="http://schemas.microsoft.com/office/powerpoint/2010/main" val="6366552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B4BC3-EEB8-09D4-7C2B-47920546B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EEF45-54A4-68CF-471B-9E6118AA38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919B3-D663-B86A-2B79-2B303CE23F4F}"/>
              </a:ext>
            </a:extLst>
          </p:cNvPr>
          <p:cNvSpPr>
            <a:spLocks noGrp="1"/>
          </p:cNvSpPr>
          <p:nvPr>
            <p:ph type="body" idx="1"/>
          </p:nvPr>
        </p:nvSpPr>
        <p:spPr/>
        <p:txBody>
          <a:bodyPr/>
          <a:lstStyle/>
          <a:p>
            <a:r>
              <a:rPr lang="en-US" dirty="0"/>
              <a:t>Endangered Person Advisory Procedures continued</a:t>
            </a:r>
          </a:p>
          <a:p>
            <a:endParaRPr lang="en-US" dirty="0"/>
          </a:p>
          <a:p>
            <a:endParaRPr lang="en-US" dirty="0"/>
          </a:p>
          <a:p>
            <a:r>
              <a:rPr lang="en-US" dirty="0"/>
              <a:t>The Law Enforcement agency requesting an Endangered Person Advisory will be referred to the State Police Public Information Officer or Headquarters Duty Officer. The Authorized Requestor (State Police) will determine if the criteria for an Endangered Person Advisory are met and if the request is valid.</a:t>
            </a:r>
          </a:p>
          <a:p>
            <a:endParaRPr lang="en-US" dirty="0"/>
          </a:p>
          <a:p>
            <a:r>
              <a:rPr lang="en-US" dirty="0"/>
              <a:t>Endangered Person Advisories are sent out region wide following DPS protocol</a:t>
            </a:r>
          </a:p>
          <a:p>
            <a:endParaRPr lang="en-US" dirty="0"/>
          </a:p>
          <a:p>
            <a:endParaRPr lang="en-US" dirty="0"/>
          </a:p>
        </p:txBody>
      </p:sp>
      <p:sp>
        <p:nvSpPr>
          <p:cNvPr id="4" name="Slide Number Placeholder 3">
            <a:extLst>
              <a:ext uri="{FF2B5EF4-FFF2-40B4-BE49-F238E27FC236}">
                <a16:creationId xmlns:a16="http://schemas.microsoft.com/office/drawing/2014/main" id="{C6E43634-1596-7B6E-F43D-5B835AC51F14}"/>
              </a:ext>
            </a:extLst>
          </p:cNvPr>
          <p:cNvSpPr>
            <a:spLocks noGrp="1"/>
          </p:cNvSpPr>
          <p:nvPr>
            <p:ph type="sldNum" sz="quarter" idx="5"/>
          </p:nvPr>
        </p:nvSpPr>
        <p:spPr/>
        <p:txBody>
          <a:bodyPr/>
          <a:lstStyle/>
          <a:p>
            <a:fld id="{19F81A1C-A256-4686-8171-E40C6057D865}" type="slidenum">
              <a:rPr lang="en-US" smtClean="0"/>
              <a:t>62</a:t>
            </a:fld>
            <a:endParaRPr lang="en-US"/>
          </a:p>
        </p:txBody>
      </p:sp>
    </p:spTree>
    <p:extLst>
      <p:ext uri="{BB962C8B-B14F-4D97-AF65-F5344CB8AC3E}">
        <p14:creationId xmlns:p14="http://schemas.microsoft.com/office/powerpoint/2010/main" val="27359651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02AFB-0F00-4522-3CFA-4651E48AB9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B8036-A368-7A1A-06C4-26BB8CBC83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6FE81-353D-D7E2-F60A-66F01441ADA6}"/>
              </a:ext>
            </a:extLst>
          </p:cNvPr>
          <p:cNvSpPr>
            <a:spLocks noGrp="1"/>
          </p:cNvSpPr>
          <p:nvPr>
            <p:ph type="body" idx="1"/>
          </p:nvPr>
        </p:nvSpPr>
        <p:spPr/>
        <p:txBody>
          <a:bodyPr/>
          <a:lstStyle/>
          <a:p>
            <a:r>
              <a:rPr lang="en-US" dirty="0"/>
              <a:t>Endangered Person Advisory DEACTIVATION PROCEDURES</a:t>
            </a:r>
          </a:p>
          <a:p>
            <a:endParaRPr lang="en-US" dirty="0"/>
          </a:p>
          <a:p>
            <a:r>
              <a:rPr lang="en-US" dirty="0"/>
              <a:t>When the endangered person has been located and confirmed safe, immediately notify the Authorized Requestor</a:t>
            </a:r>
          </a:p>
          <a:p>
            <a:endParaRPr lang="en-US" dirty="0"/>
          </a:p>
          <a:p>
            <a:r>
              <a:rPr lang="en-US" dirty="0"/>
              <a:t>Only the Authorized Requestor (the State Police) may determine the validity of a request to terminate an active Endangered Person Advisory </a:t>
            </a:r>
          </a:p>
          <a:p>
            <a:endParaRPr lang="en-US" dirty="0"/>
          </a:p>
          <a:p>
            <a:r>
              <a:rPr lang="en-US" dirty="0"/>
              <a:t>Immediately request removal from National Crime Information Center  and send information the </a:t>
            </a:r>
          </a:p>
          <a:p>
            <a:r>
              <a:rPr lang="en-US" dirty="0"/>
              <a:t>Missing Persons Information Clearinghouse </a:t>
            </a:r>
          </a:p>
          <a:p>
            <a:endParaRPr lang="en-US" dirty="0"/>
          </a:p>
        </p:txBody>
      </p:sp>
      <p:sp>
        <p:nvSpPr>
          <p:cNvPr id="4" name="Slide Number Placeholder 3">
            <a:extLst>
              <a:ext uri="{FF2B5EF4-FFF2-40B4-BE49-F238E27FC236}">
                <a16:creationId xmlns:a16="http://schemas.microsoft.com/office/drawing/2014/main" id="{697B7424-BE80-BA22-A2E6-5AF2A0894E0C}"/>
              </a:ext>
            </a:extLst>
          </p:cNvPr>
          <p:cNvSpPr>
            <a:spLocks noGrp="1"/>
          </p:cNvSpPr>
          <p:nvPr>
            <p:ph type="sldNum" sz="quarter" idx="5"/>
          </p:nvPr>
        </p:nvSpPr>
        <p:spPr/>
        <p:txBody>
          <a:bodyPr/>
          <a:lstStyle/>
          <a:p>
            <a:fld id="{19F81A1C-A256-4686-8171-E40C6057D865}" type="slidenum">
              <a:rPr lang="en-US" smtClean="0"/>
              <a:t>63</a:t>
            </a:fld>
            <a:endParaRPr lang="en-US"/>
          </a:p>
        </p:txBody>
      </p:sp>
    </p:spTree>
    <p:extLst>
      <p:ext uri="{BB962C8B-B14F-4D97-AF65-F5344CB8AC3E}">
        <p14:creationId xmlns:p14="http://schemas.microsoft.com/office/powerpoint/2010/main" val="2253823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Unidentified Bodies </a:t>
            </a:r>
          </a:p>
          <a:p>
            <a:endParaRPr lang="en-US" dirty="0"/>
          </a:p>
          <a:p>
            <a:r>
              <a:rPr lang="en-US" dirty="0"/>
              <a:t>Agencies are required to enter all information about unidentified bodies found in their jurisdiction into National Crime Information Center  system and the Missing Persons Information Clearinghouse </a:t>
            </a:r>
          </a:p>
          <a:p>
            <a:r>
              <a:rPr lang="en-US" dirty="0"/>
              <a:t> </a:t>
            </a:r>
          </a:p>
          <a:p>
            <a:r>
              <a:rPr lang="en-US" dirty="0"/>
              <a:t>Include all available identifying features  and a description of clothing found, jewelry, etc.  found on the human remains. </a:t>
            </a:r>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64</a:t>
            </a:fld>
            <a:endParaRPr lang="en-US"/>
          </a:p>
        </p:txBody>
      </p:sp>
    </p:spTree>
    <p:extLst>
      <p:ext uri="{BB962C8B-B14F-4D97-AF65-F5344CB8AC3E}">
        <p14:creationId xmlns:p14="http://schemas.microsoft.com/office/powerpoint/2010/main" val="38954028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65</a:t>
            </a:fld>
            <a:endParaRPr lang="en-US"/>
          </a:p>
        </p:txBody>
      </p:sp>
    </p:spTree>
    <p:extLst>
      <p:ext uri="{BB962C8B-B14F-4D97-AF65-F5344CB8AC3E}">
        <p14:creationId xmlns:p14="http://schemas.microsoft.com/office/powerpoint/2010/main" val="20109957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AD1AB-D21D-F112-2D01-A54BB23A2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DDA5EB-EDE5-7EED-7480-26C46170C4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CCFB8-527D-B6AD-9DC0-3C464569D2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04EF68-CB8B-C921-5852-C6126CE277B6}"/>
              </a:ext>
            </a:extLst>
          </p:cNvPr>
          <p:cNvSpPr>
            <a:spLocks noGrp="1"/>
          </p:cNvSpPr>
          <p:nvPr>
            <p:ph type="sldNum" sz="quarter" idx="5"/>
          </p:nvPr>
        </p:nvSpPr>
        <p:spPr/>
        <p:txBody>
          <a:bodyPr/>
          <a:lstStyle/>
          <a:p>
            <a:fld id="{19F81A1C-A256-4686-8171-E40C6057D865}" type="slidenum">
              <a:rPr lang="en-US" smtClean="0"/>
              <a:t>66</a:t>
            </a:fld>
            <a:endParaRPr lang="en-US"/>
          </a:p>
        </p:txBody>
      </p:sp>
    </p:spTree>
    <p:extLst>
      <p:ext uri="{BB962C8B-B14F-4D97-AF65-F5344CB8AC3E}">
        <p14:creationId xmlns:p14="http://schemas.microsoft.com/office/powerpoint/2010/main" val="16176008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F81A1C-A256-4686-8171-E40C6057D865}" type="slidenum">
              <a:rPr lang="en-US" smtClean="0"/>
              <a:t>67</a:t>
            </a:fld>
            <a:endParaRPr lang="en-US"/>
          </a:p>
        </p:txBody>
      </p:sp>
    </p:spTree>
    <p:extLst>
      <p:ext uri="{BB962C8B-B14F-4D97-AF65-F5344CB8AC3E}">
        <p14:creationId xmlns:p14="http://schemas.microsoft.com/office/powerpoint/2010/main" val="230349016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429AA-B04A-ECDD-9B18-C9F30AD05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38B0D-5C1D-87F2-9EB7-FA50990C7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E3680-1AF6-C351-2F10-998516E50F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F4CD77-9DDB-91BA-35E8-79428601100F}"/>
              </a:ext>
            </a:extLst>
          </p:cNvPr>
          <p:cNvSpPr>
            <a:spLocks noGrp="1"/>
          </p:cNvSpPr>
          <p:nvPr>
            <p:ph type="sldNum" sz="quarter" idx="5"/>
          </p:nvPr>
        </p:nvSpPr>
        <p:spPr/>
        <p:txBody>
          <a:bodyPr/>
          <a:lstStyle/>
          <a:p>
            <a:fld id="{19F81A1C-A256-4686-8171-E40C6057D865}" type="slidenum">
              <a:rPr lang="en-US" smtClean="0"/>
              <a:t>68</a:t>
            </a:fld>
            <a:endParaRPr lang="en-US"/>
          </a:p>
        </p:txBody>
      </p:sp>
    </p:spTree>
    <p:extLst>
      <p:ext uri="{BB962C8B-B14F-4D97-AF65-F5344CB8AC3E}">
        <p14:creationId xmlns:p14="http://schemas.microsoft.com/office/powerpoint/2010/main" val="32567412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69</a:t>
            </a:fld>
            <a:endParaRPr lang="en-US"/>
          </a:p>
        </p:txBody>
      </p:sp>
    </p:spTree>
    <p:extLst>
      <p:ext uri="{BB962C8B-B14F-4D97-AF65-F5344CB8AC3E}">
        <p14:creationId xmlns:p14="http://schemas.microsoft.com/office/powerpoint/2010/main" val="689510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Note</a:t>
            </a:r>
          </a:p>
          <a:p>
            <a:r>
              <a:rPr lang="en-US" dirty="0"/>
              <a:t>Review/</a:t>
            </a:r>
            <a:r>
              <a:rPr lang="en-US" dirty="0" err="1"/>
              <a:t>PreKnowledge</a:t>
            </a:r>
            <a:r>
              <a:rPr lang="en-US" dirty="0"/>
              <a:t> Check Activity</a:t>
            </a:r>
          </a:p>
          <a:p>
            <a:r>
              <a:rPr lang="en-US" dirty="0"/>
              <a:t>Ask About 4 Alerts, definitions and elements from statute</a:t>
            </a:r>
          </a:p>
          <a:p>
            <a:r>
              <a:rPr lang="en-US" dirty="0"/>
              <a:t>By clicking on the yellow icons,  slides will advance to definition pages, and back button will return to this page.</a:t>
            </a:r>
          </a:p>
          <a:p>
            <a:endParaRPr lang="en-US" dirty="0"/>
          </a:p>
          <a:p>
            <a:r>
              <a:rPr lang="en-US" dirty="0"/>
              <a:t>This slides will be covered again during the lesson</a:t>
            </a:r>
          </a:p>
          <a:p>
            <a:endParaRPr lang="en-US" dirty="0"/>
          </a:p>
          <a:p>
            <a:r>
              <a:rPr lang="en-US" dirty="0"/>
              <a:t>This activity can be skipped by clicking on the skip arrow</a:t>
            </a:r>
          </a:p>
        </p:txBody>
      </p:sp>
      <p:sp>
        <p:nvSpPr>
          <p:cNvPr id="4" name="Slide Number Placeholder 3"/>
          <p:cNvSpPr>
            <a:spLocks noGrp="1"/>
          </p:cNvSpPr>
          <p:nvPr>
            <p:ph type="sldNum" sz="quarter" idx="5"/>
          </p:nvPr>
        </p:nvSpPr>
        <p:spPr/>
        <p:txBody>
          <a:bodyPr/>
          <a:lstStyle/>
          <a:p>
            <a:fld id="{19F81A1C-A256-4686-8171-E40C6057D865}" type="slidenum">
              <a:rPr lang="en-US" smtClean="0"/>
              <a:t>7</a:t>
            </a:fld>
            <a:endParaRPr lang="en-US"/>
          </a:p>
        </p:txBody>
      </p:sp>
    </p:spTree>
    <p:extLst>
      <p:ext uri="{BB962C8B-B14F-4D97-AF65-F5344CB8AC3E}">
        <p14:creationId xmlns:p14="http://schemas.microsoft.com/office/powerpoint/2010/main" val="22915266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Mexico Missing Persons Clearinghouse is the Department of Public Safety's centralize repository of information regarding missing persons for use by all New Mexico law enforcement agencies.</a:t>
            </a:r>
          </a:p>
          <a:p>
            <a:endParaRPr lang="en-US" dirty="0"/>
          </a:p>
          <a:p>
            <a:endParaRPr lang="en-US" dirty="0"/>
          </a:p>
          <a:p>
            <a:r>
              <a:rPr lang="en-US" dirty="0"/>
              <a:t>New Mexico law enforcement should gather information about the missing person and surrounding circumstances when conducting a missing persons investigation.  New Mexico Law Enforcement should notify appropriate organizations such as the State Police, other local law enforcement agencies, the Missing Persons Clearinghouse and the national crime information center, and if applicable, the FBI.</a:t>
            </a:r>
          </a:p>
          <a:p>
            <a:endParaRPr lang="en-US" dirty="0"/>
          </a:p>
          <a:p>
            <a:r>
              <a:rPr lang="en-US" dirty="0"/>
              <a:t>AMBER Alert, Brittany Alert, Silver Alert, Turquoise Alert, and Endangered Persons Advisory are determined by New Mexico state statutes and guidelines. </a:t>
            </a:r>
          </a:p>
          <a:p>
            <a:endParaRPr lang="en-US" dirty="0"/>
          </a:p>
          <a:p>
            <a:r>
              <a:rPr lang="en-US" dirty="0"/>
              <a:t>New Mexico Law Enforcement should notify State Police for Alerts and Advisory.  State Police will determine the validity for an alert or  advisory.  </a:t>
            </a:r>
          </a:p>
          <a:p>
            <a:endParaRPr lang="en-US" dirty="0"/>
          </a:p>
          <a:p>
            <a:r>
              <a:rPr lang="en-US" dirty="0"/>
              <a:t>New Mexico Law Enforcement will submit the appropriate forms  to the New Mexico Missing Persons Clearing House regarding a missing person.</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70</a:t>
            </a:fld>
            <a:endParaRPr lang="en-US"/>
          </a:p>
        </p:txBody>
      </p:sp>
    </p:spTree>
    <p:extLst>
      <p:ext uri="{BB962C8B-B14F-4D97-AF65-F5344CB8AC3E}">
        <p14:creationId xmlns:p14="http://schemas.microsoft.com/office/powerpoint/2010/main" val="157984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F81A1C-A256-4686-8171-E40C6057D865}" type="slidenum">
              <a:rPr lang="en-US" smtClean="0"/>
              <a:t>8</a:t>
            </a:fld>
            <a:endParaRPr lang="en-US"/>
          </a:p>
        </p:txBody>
      </p:sp>
    </p:spTree>
    <p:extLst>
      <p:ext uri="{BB962C8B-B14F-4D97-AF65-F5344CB8AC3E}">
        <p14:creationId xmlns:p14="http://schemas.microsoft.com/office/powerpoint/2010/main" val="2107768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62436-CFA3-9E0E-D6C5-BEFD12D0A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4130CA-1D97-BA0D-04BE-3EFF11B71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C11A1-B9DA-58A4-859D-9E94586908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752356-82FF-FED9-BA9B-29738031B847}"/>
              </a:ext>
            </a:extLst>
          </p:cNvPr>
          <p:cNvSpPr>
            <a:spLocks noGrp="1"/>
          </p:cNvSpPr>
          <p:nvPr>
            <p:ph type="sldNum" sz="quarter" idx="5"/>
          </p:nvPr>
        </p:nvSpPr>
        <p:spPr/>
        <p:txBody>
          <a:bodyPr/>
          <a:lstStyle/>
          <a:p>
            <a:fld id="{19F81A1C-A256-4686-8171-E40C6057D865}" type="slidenum">
              <a:rPr lang="en-US" smtClean="0"/>
              <a:t>9</a:t>
            </a:fld>
            <a:endParaRPr lang="en-US"/>
          </a:p>
        </p:txBody>
      </p:sp>
    </p:spTree>
    <p:extLst>
      <p:ext uri="{BB962C8B-B14F-4D97-AF65-F5344CB8AC3E}">
        <p14:creationId xmlns:p14="http://schemas.microsoft.com/office/powerpoint/2010/main" val="784740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1496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6325" y="1790869"/>
            <a:ext cx="6369996" cy="2387600"/>
          </a:xfrm>
        </p:spPr>
        <p:txBody>
          <a:bodyPr anchor="b">
            <a:noAutofit/>
          </a:bodyPr>
          <a:lstStyle>
            <a:lvl1pPr algn="l">
              <a:defRPr sz="6000">
                <a:solidFill>
                  <a:schemeClr val="bg1"/>
                </a:solidFill>
                <a:latin typeface="Montserrat SemiBold" panose="00000700000000000000" pitchFamily="2" charset="0"/>
              </a:defRPr>
            </a:lvl1pPr>
          </a:lstStyle>
          <a:p>
            <a:r>
              <a:rPr lang="en-US" dirty="0"/>
              <a:t>Click To Edit Master Title Style</a:t>
            </a:r>
          </a:p>
        </p:txBody>
      </p:sp>
      <p:sp>
        <p:nvSpPr>
          <p:cNvPr id="3" name="Subtitle 2"/>
          <p:cNvSpPr>
            <a:spLocks noGrp="1"/>
          </p:cNvSpPr>
          <p:nvPr>
            <p:ph type="subTitle" idx="1"/>
          </p:nvPr>
        </p:nvSpPr>
        <p:spPr>
          <a:xfrm>
            <a:off x="843064" y="4409433"/>
            <a:ext cx="9144000" cy="1655762"/>
          </a:xfrm>
        </p:spPr>
        <p:txBody>
          <a:bodyPr/>
          <a:lstStyle>
            <a:lvl1pPr marL="0" indent="0" algn="l">
              <a:buNone/>
              <a:defRPr sz="2400">
                <a:solidFill>
                  <a:schemeClr val="bg1"/>
                </a:solidFill>
                <a:latin typeface="Montserrat" panose="02000505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54440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080">
          <p15:clr>
            <a:srgbClr val="FBAE40"/>
          </p15:clr>
        </p15:guide>
        <p15:guide id="4" pos="4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423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932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A7F58C7-D277-8F14-F024-4B41D20D054F}"/>
              </a:ext>
            </a:extLst>
          </p:cNvPr>
          <p:cNvSpPr>
            <a:spLocks noGrp="1"/>
          </p:cNvSpPr>
          <p:nvPr>
            <p:ph type="pic" sz="quarter" idx="10"/>
          </p:nvPr>
        </p:nvSpPr>
        <p:spPr>
          <a:xfrm>
            <a:off x="0" y="0"/>
            <a:ext cx="12192000" cy="6858000"/>
          </a:xfrm>
        </p:spPr>
        <p:txBody>
          <a:bodyPr>
            <a:normAutofit/>
          </a:bodyPr>
          <a:lstStyle>
            <a:lvl1pPr marL="0" indent="0" algn="ctr">
              <a:buNone/>
              <a:defRPr sz="2000">
                <a:solidFill>
                  <a:schemeClr val="bg1"/>
                </a:solidFill>
              </a:defRPr>
            </a:lvl1pPr>
          </a:lstStyle>
          <a:p>
            <a:r>
              <a:rPr lang="en-US"/>
              <a:t>Click icon to add picture</a:t>
            </a:r>
            <a:endParaRPr lang="en-US" dirty="0"/>
          </a:p>
        </p:txBody>
      </p: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1524000" y="2286000"/>
            <a:ext cx="9144000" cy="2286000"/>
          </a:xfrm>
        </p:spPr>
        <p:txBody>
          <a:bodyPr anchor="ctr" anchorCtr="0">
            <a:noAutofit/>
          </a:bodyPr>
          <a:lstStyle>
            <a:lvl1pPr algn="ctr">
              <a:defRPr sz="4800">
                <a:solidFill>
                  <a:schemeClr val="bg1"/>
                </a:solidFill>
              </a:defRPr>
            </a:lvl1pPr>
          </a:lstStyle>
          <a:p>
            <a:r>
              <a:rPr lang="en-US" dirty="0"/>
              <a:t>Click to add title</a:t>
            </a:r>
          </a:p>
        </p:txBody>
      </p:sp>
    </p:spTree>
    <p:extLst>
      <p:ext uri="{BB962C8B-B14F-4D97-AF65-F5344CB8AC3E}">
        <p14:creationId xmlns:p14="http://schemas.microsoft.com/office/powerpoint/2010/main" val="399184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01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81B8F32D-D8B6-4B9E-9CBF-DCAC30B7B93D}" type="datetimeFigureOut">
              <a:rPr lang="en-US" smtClean="0"/>
              <a:t>8/26/2026</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18635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8F806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ontserrat" panose="02000505000000020004" pitchFamily="2"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latin typeface="Montserrat" panose="02000505000000020004" pitchFamily="2" charset="0"/>
              </a:defRPr>
            </a:lvl1pPr>
            <a:lvl2pPr>
              <a:defRPr>
                <a:solidFill>
                  <a:schemeClr val="bg1"/>
                </a:solidFill>
                <a:latin typeface="Montserrat" panose="02000505000000020004" pitchFamily="2" charset="0"/>
              </a:defRPr>
            </a:lvl2pPr>
            <a:lvl3pPr>
              <a:defRPr>
                <a:solidFill>
                  <a:schemeClr val="bg1"/>
                </a:solidFill>
                <a:latin typeface="Montserrat" panose="02000505000000020004" pitchFamily="2" charset="0"/>
              </a:defRPr>
            </a:lvl3pPr>
            <a:lvl4pPr>
              <a:defRPr>
                <a:solidFill>
                  <a:schemeClr val="bg1"/>
                </a:solidFill>
                <a:latin typeface="Montserrat" panose="02000505000000020004" pitchFamily="2" charset="0"/>
              </a:defRPr>
            </a:lvl4pPr>
            <a:lvl5pPr>
              <a:defRPr>
                <a:solidFill>
                  <a:schemeClr val="bg1"/>
                </a:solidFill>
                <a:latin typeface="Montserrat" panose="02000505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954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31496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68454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8F806E"/>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14777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31496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449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EAE3D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96954640-389E-E5C8-14C8-E79F43A1BF19}"/>
              </a:ext>
            </a:extLst>
          </p:cNvPr>
          <p:cNvSpPr>
            <a:spLocks noGrp="1"/>
          </p:cNvSpPr>
          <p:nvPr>
            <p:ph idx="1"/>
          </p:nvPr>
        </p:nvSpPr>
        <p:spPr>
          <a:xfrm>
            <a:off x="838200" y="1690688"/>
            <a:ext cx="10517188" cy="4170362"/>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8091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31496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6C78B49-E558-B699-BD68-20771B41ADA9}"/>
              </a:ext>
            </a:extLst>
          </p:cNvPr>
          <p:cNvSpPr>
            <a:spLocks noGrp="1"/>
          </p:cNvSpPr>
          <p:nvPr>
            <p:ph type="title"/>
          </p:nvPr>
        </p:nvSpPr>
        <p:spPr>
          <a:xfrm>
            <a:off x="838200" y="365125"/>
            <a:ext cx="10515600" cy="1325563"/>
          </a:xfrm>
        </p:spPr>
        <p:txBody>
          <a:bodyPr/>
          <a:lstStyle>
            <a:lvl1pPr>
              <a:defRPr>
                <a:solidFill>
                  <a:schemeClr val="bg1"/>
                </a:solidFill>
              </a:defRPr>
            </a:lvl1pPr>
          </a:lstStyle>
          <a:p>
            <a:r>
              <a:rPr lang="en-US" dirty="0"/>
              <a:t>Click to edit Master title style</a:t>
            </a:r>
          </a:p>
        </p:txBody>
      </p:sp>
      <p:sp>
        <p:nvSpPr>
          <p:cNvPr id="6" name="Content Placeholder 2">
            <a:extLst>
              <a:ext uri="{FF2B5EF4-FFF2-40B4-BE49-F238E27FC236}">
                <a16:creationId xmlns:a16="http://schemas.microsoft.com/office/drawing/2014/main" id="{E6856846-5C8E-5B1C-21F6-365152475156}"/>
              </a:ext>
            </a:extLst>
          </p:cNvPr>
          <p:cNvSpPr>
            <a:spLocks noGrp="1"/>
          </p:cNvSpPr>
          <p:nvPr>
            <p:ph sz="half" idx="1"/>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91780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EAE3D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7977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31496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1506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1496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96857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ontserrat" panose="02000505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ontserrat" panose="0200050500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ontserrat" panose="0200050500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ontserrat" panose="0200050500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200050500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2000505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gif"/><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notesSlide" Target="../notesSlides/notesSlide10.xml"/><Relationship Id="rId7" Type="http://schemas.openxmlformats.org/officeDocument/2006/relationships/diagramLayout" Target="../diagrams/layout5.xml"/><Relationship Id="rId2" Type="http://schemas.openxmlformats.org/officeDocument/2006/relationships/slideLayout" Target="../slideLayouts/slideLayout9.xml"/><Relationship Id="rId1" Type="http://schemas.openxmlformats.org/officeDocument/2006/relationships/tags" Target="../tags/tag11.xml"/><Relationship Id="rId6" Type="http://schemas.openxmlformats.org/officeDocument/2006/relationships/diagramData" Target="../diagrams/data5.xml"/><Relationship Id="rId11" Type="http://schemas.openxmlformats.org/officeDocument/2006/relationships/slide" Target="slide7.xml"/><Relationship Id="rId5" Type="http://schemas.openxmlformats.org/officeDocument/2006/relationships/hyperlink" Target="https://www.dps.nm.gov/law-enforcement-records-bureau/missing-persons-alerts/amber-alert-information/" TargetMode="External"/><Relationship Id="rId10" Type="http://schemas.microsoft.com/office/2007/relationships/diagramDrawing" Target="../diagrams/drawing5.xml"/><Relationship Id="rId4" Type="http://schemas.openxmlformats.org/officeDocument/2006/relationships/image" Target="../media/image17.jpg"/><Relationship Id="rId9" Type="http://schemas.openxmlformats.org/officeDocument/2006/relationships/diagramColors" Target="../diagrams/colors5.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11.xml"/><Relationship Id="rId7" Type="http://schemas.openxmlformats.org/officeDocument/2006/relationships/diagramQuickStyle" Target="../diagrams/quickStyle6.xml"/><Relationship Id="rId12" Type="http://schemas.microsoft.com/office/2007/relationships/hdphoto" Target="../media/hdphoto3.wdp"/><Relationship Id="rId2" Type="http://schemas.openxmlformats.org/officeDocument/2006/relationships/slideLayout" Target="../slideLayouts/slideLayout9.xml"/><Relationship Id="rId1" Type="http://schemas.openxmlformats.org/officeDocument/2006/relationships/tags" Target="../tags/tag12.xml"/><Relationship Id="rId6" Type="http://schemas.openxmlformats.org/officeDocument/2006/relationships/diagramLayout" Target="../diagrams/layout6.xml"/><Relationship Id="rId11" Type="http://schemas.openxmlformats.org/officeDocument/2006/relationships/image" Target="../media/image18.png"/><Relationship Id="rId5" Type="http://schemas.openxmlformats.org/officeDocument/2006/relationships/diagramData" Target="../diagrams/data6.xml"/><Relationship Id="rId10" Type="http://schemas.openxmlformats.org/officeDocument/2006/relationships/slide" Target="slide7.xml"/><Relationship Id="rId4" Type="http://schemas.openxmlformats.org/officeDocument/2006/relationships/hyperlink" Target="https://nmonesource.com/nmos/nmsa/en/item/4367/index.do#29-15-2" TargetMode="External"/><Relationship Id="rId9" Type="http://schemas.microsoft.com/office/2007/relationships/diagramDrawing" Target="../diagrams/drawing6.xml"/></Relationships>
</file>

<file path=ppt/slides/_rels/slide12.xml.rels><?xml version="1.0" encoding="UTF-8" standalone="yes"?>
<Relationships xmlns="http://schemas.openxmlformats.org/package/2006/relationships"><Relationship Id="rId8" Type="http://schemas.openxmlformats.org/officeDocument/2006/relationships/hyperlink" Target="mailto:DPS.MissingPerson@dps.nm.gov" TargetMode="External"/><Relationship Id="rId3" Type="http://schemas.openxmlformats.org/officeDocument/2006/relationships/video" Target="../media/media1.mp4"/><Relationship Id="rId7" Type="http://schemas.openxmlformats.org/officeDocument/2006/relationships/hyperlink" Target="https://www.dps.nm.gov/law-enforcement-records-bureau/" TargetMode="External"/><Relationship Id="rId2" Type="http://schemas.microsoft.com/office/2007/relationships/media" Target="../media/media1.mp4"/><Relationship Id="rId1" Type="http://schemas.openxmlformats.org/officeDocument/2006/relationships/tags" Target="../tags/tag13.xml"/><Relationship Id="rId6" Type="http://schemas.openxmlformats.org/officeDocument/2006/relationships/image" Target="../media/image19.png"/><Relationship Id="rId5" Type="http://schemas.openxmlformats.org/officeDocument/2006/relationships/notesSlide" Target="../notesSlides/notesSlide12.xml"/><Relationship Id="rId4" Type="http://schemas.openxmlformats.org/officeDocument/2006/relationships/slideLayout" Target="../slideLayouts/slideLayout2.xml"/><Relationship Id="rId9"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hyperlink" Target="https://nmonesource.com/nmos/nmsa/en/item/4367/index.do#29-15-3" TargetMode="External"/><Relationship Id="rId4" Type="http://schemas.openxmlformats.org/officeDocument/2006/relationships/hyperlink" Target="https://le.fbi.gov/informational-tools/ncic"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s://nmonesource.com/nmos/nmsa/en/item/4367/index.do#29-15-3"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video" Target="../media/media2.mp4"/><Relationship Id="rId7" Type="http://schemas.microsoft.com/office/2007/relationships/hdphoto" Target="../media/hdphoto4.wdp"/><Relationship Id="rId2" Type="http://schemas.microsoft.com/office/2007/relationships/media" Target="../media/media2.mp4"/><Relationship Id="rId1" Type="http://schemas.openxmlformats.org/officeDocument/2006/relationships/tags" Target="../tags/tag16.xml"/><Relationship Id="rId6" Type="http://schemas.openxmlformats.org/officeDocument/2006/relationships/image" Target="../media/image21.png"/><Relationship Id="rId5" Type="http://schemas.openxmlformats.org/officeDocument/2006/relationships/notesSlide" Target="../notesSlides/notesSlide15.xml"/><Relationship Id="rId10" Type="http://schemas.openxmlformats.org/officeDocument/2006/relationships/image" Target="../media/image23.png"/><Relationship Id="rId4" Type="http://schemas.openxmlformats.org/officeDocument/2006/relationships/slideLayout" Target="../slideLayouts/slideLayout2.xml"/><Relationship Id="rId9"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image" Target="../media/image24.svg"/><Relationship Id="rId4" Type="http://schemas.openxmlformats.org/officeDocument/2006/relationships/hyperlink" Target="https://nmonesource.com/nmos/nmsa/en/item/4367/index.do#29-15-7"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hyperlink" Target="https://www.fbi.gov/contact-us/field-offices/albuquerque"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30.emf"/><Relationship Id="rId5" Type="http://schemas.openxmlformats.org/officeDocument/2006/relationships/oleObject" Target="../embeddings/oleObject1.bin"/><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30.emf"/><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oleObject" Target="../embeddings/oleObject2.bin"/><Relationship Id="rId5" Type="http://schemas.openxmlformats.org/officeDocument/2006/relationships/hyperlink" Target="https://www.dps.nm.gov/law-enforcement-records-bureau/missing-persons-alerts/" TargetMode="External"/><Relationship Id="rId4" Type="http://schemas.openxmlformats.org/officeDocument/2006/relationships/hyperlink" Target="https://le.fbi.gov/informational-tools/ncic"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hyperlink" Target="https://www.amberadvocate.org/wp-content/uploads/2021/06/NCMEC_FIRST_RESPONDER_CHECKLIST.pdf" TargetMode="Externa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30.emf"/><Relationship Id="rId4" Type="http://schemas.openxmlformats.org/officeDocument/2006/relationships/oleObject" Target="../embeddings/oleObject3.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6.xml"/><Relationship Id="rId5" Type="http://schemas.openxmlformats.org/officeDocument/2006/relationships/image" Target="../media/image30.emf"/><Relationship Id="rId4"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notesSlide" Target="../notesSlides/notesSlide27.xml"/><Relationship Id="rId7" Type="http://schemas.openxmlformats.org/officeDocument/2006/relationships/image" Target="../media/image34.sv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33.sv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jpg"/><Relationship Id="rId4" Type="http://schemas.openxmlformats.org/officeDocument/2006/relationships/image" Target="../media/image31.svg"/><Relationship Id="rId9" Type="http://schemas.openxmlformats.org/officeDocument/2006/relationships/image" Target="../media/image36.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30.emf"/><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9.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8.jpg"/></Relationships>
</file>

<file path=ppt/slides/_rels/slide31.xml.rels><?xml version="1.0" encoding="UTF-8" standalone="yes"?>
<Relationships xmlns="http://schemas.openxmlformats.org/package/2006/relationships"><Relationship Id="rId3" Type="http://schemas.openxmlformats.org/officeDocument/2006/relationships/video" Target="../media/media4.mp4"/><Relationship Id="rId2" Type="http://schemas.microsoft.com/office/2007/relationships/media" Target="../media/media4.mp4"/><Relationship Id="rId1" Type="http://schemas.openxmlformats.org/officeDocument/2006/relationships/tags" Target="../tags/tag30.xml"/><Relationship Id="rId6" Type="http://schemas.openxmlformats.org/officeDocument/2006/relationships/image" Target="../media/image40.png"/><Relationship Id="rId5" Type="http://schemas.openxmlformats.org/officeDocument/2006/relationships/notesSlide" Target="../notesSlides/notesSlide31.xml"/><Relationship Id="rId4"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notesSlide" Target="../notesSlides/notesSlide32.xml"/><Relationship Id="rId7" Type="http://schemas.openxmlformats.org/officeDocument/2006/relationships/diagramLayout" Target="../diagrams/layout7.xml"/><Relationship Id="rId12" Type="http://schemas.openxmlformats.org/officeDocument/2006/relationships/image" Target="../media/image30.emf"/><Relationship Id="rId2" Type="http://schemas.openxmlformats.org/officeDocument/2006/relationships/slideLayout" Target="../slideLayouts/slideLayout9.xml"/><Relationship Id="rId1" Type="http://schemas.openxmlformats.org/officeDocument/2006/relationships/tags" Target="../tags/tag31.xml"/><Relationship Id="rId6" Type="http://schemas.openxmlformats.org/officeDocument/2006/relationships/diagramData" Target="../diagrams/data7.xml"/><Relationship Id="rId11" Type="http://schemas.openxmlformats.org/officeDocument/2006/relationships/oleObject" Target="../embeddings/oleObject6.bin"/><Relationship Id="rId5" Type="http://schemas.openxmlformats.org/officeDocument/2006/relationships/hyperlink" Target="https://www.dps.nm.gov/law-enforcement-records-bureau/missing-persons-alerts/amber-alert-information/" TargetMode="External"/><Relationship Id="rId10" Type="http://schemas.microsoft.com/office/2007/relationships/diagramDrawing" Target="../diagrams/drawing7.xml"/><Relationship Id="rId4" Type="http://schemas.openxmlformats.org/officeDocument/2006/relationships/image" Target="../media/image17.jpg"/><Relationship Id="rId9" Type="http://schemas.openxmlformats.org/officeDocument/2006/relationships/diagramColors" Target="../diagrams/colors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32.xml"/><Relationship Id="rId4" Type="http://schemas.openxmlformats.org/officeDocument/2006/relationships/image" Target="../media/image41.jpg"/></Relationships>
</file>

<file path=ppt/slides/_rels/slide34.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34.xml"/><Relationship Id="rId7" Type="http://schemas.openxmlformats.org/officeDocument/2006/relationships/image" Target="../media/image44.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jpg"/><Relationship Id="rId9" Type="http://schemas.openxmlformats.org/officeDocument/2006/relationships/image" Target="../media/image46.sv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49.png"/><Relationship Id="rId4" Type="http://schemas.openxmlformats.org/officeDocument/2006/relationships/hyperlink" Target="https://amberalert.ojp.gov/about/amber-alert-flowchart"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35.xml"/><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36.xml"/><Relationship Id="rId4" Type="http://schemas.openxmlformats.org/officeDocument/2006/relationships/image" Target="../media/image11.jpg"/></Relationships>
</file>

<file path=ppt/slides/_rels/slide38.xml.rels><?xml version="1.0" encoding="UTF-8" standalone="yes"?>
<Relationships xmlns="http://schemas.openxmlformats.org/package/2006/relationships"><Relationship Id="rId8" Type="http://schemas.openxmlformats.org/officeDocument/2006/relationships/diagramColors" Target="../diagrams/colors8.xml"/><Relationship Id="rId13" Type="http://schemas.openxmlformats.org/officeDocument/2006/relationships/image" Target="../media/image30.emf"/><Relationship Id="rId3" Type="http://schemas.openxmlformats.org/officeDocument/2006/relationships/notesSlide" Target="../notesSlides/notesSlide38.xml"/><Relationship Id="rId7" Type="http://schemas.openxmlformats.org/officeDocument/2006/relationships/diagramQuickStyle" Target="../diagrams/quickStyle8.xml"/><Relationship Id="rId12" Type="http://schemas.openxmlformats.org/officeDocument/2006/relationships/oleObject" Target="../embeddings/oleObject7.bin"/><Relationship Id="rId2" Type="http://schemas.openxmlformats.org/officeDocument/2006/relationships/slideLayout" Target="../slideLayouts/slideLayout9.xml"/><Relationship Id="rId1" Type="http://schemas.openxmlformats.org/officeDocument/2006/relationships/tags" Target="../tags/tag37.xml"/><Relationship Id="rId6" Type="http://schemas.openxmlformats.org/officeDocument/2006/relationships/diagramLayout" Target="../diagrams/layout8.xml"/><Relationship Id="rId11" Type="http://schemas.microsoft.com/office/2007/relationships/hdphoto" Target="../media/hdphoto3.wdp"/><Relationship Id="rId5" Type="http://schemas.openxmlformats.org/officeDocument/2006/relationships/diagramData" Target="../diagrams/data8.xml"/><Relationship Id="rId10" Type="http://schemas.openxmlformats.org/officeDocument/2006/relationships/image" Target="../media/image18.png"/><Relationship Id="rId4" Type="http://schemas.openxmlformats.org/officeDocument/2006/relationships/hyperlink" Target="https://nmonesource.com/nmos/nmsa/en/item/4367/index.do#29-15-2" TargetMode="External"/><Relationship Id="rId9" Type="http://schemas.microsoft.com/office/2007/relationships/diagramDrawing" Target="../diagrams/drawing8.xml"/></Relationships>
</file>

<file path=ppt/slides/_rels/slide39.xml.rels><?xml version="1.0" encoding="UTF-8" standalone="yes"?>
<Relationships xmlns="http://schemas.openxmlformats.org/package/2006/relationships"><Relationship Id="rId3" Type="http://schemas.openxmlformats.org/officeDocument/2006/relationships/video" Target="../media/media5.mp4"/><Relationship Id="rId2" Type="http://schemas.microsoft.com/office/2007/relationships/media" Target="../media/media5.mp4"/><Relationship Id="rId1" Type="http://schemas.openxmlformats.org/officeDocument/2006/relationships/tags" Target="../tags/tag38.xml"/><Relationship Id="rId6" Type="http://schemas.openxmlformats.org/officeDocument/2006/relationships/image" Target="../media/image50.png"/><Relationship Id="rId5" Type="http://schemas.openxmlformats.org/officeDocument/2006/relationships/notesSlide" Target="../notesSlides/notesSlide39.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hyperlink" Target="https://nmonesource.com/nmos/nmsa/en/item/4367/index.do#29-15-2" TargetMode="External"/><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tags" Target="../tags/tag3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40.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42.xml"/><Relationship Id="rId5" Type="http://schemas.openxmlformats.org/officeDocument/2006/relationships/image" Target="../media/image5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44.xml"/><Relationship Id="rId7" Type="http://schemas.openxmlformats.org/officeDocument/2006/relationships/diagramQuickStyle" Target="../diagrams/quickStyle9.xml"/><Relationship Id="rId12" Type="http://schemas.openxmlformats.org/officeDocument/2006/relationships/image" Target="../media/image30.emf"/><Relationship Id="rId2" Type="http://schemas.openxmlformats.org/officeDocument/2006/relationships/slideLayout" Target="../slideLayouts/slideLayout9.xml"/><Relationship Id="rId1" Type="http://schemas.openxmlformats.org/officeDocument/2006/relationships/tags" Target="../tags/tag43.xml"/><Relationship Id="rId6" Type="http://schemas.openxmlformats.org/officeDocument/2006/relationships/diagramLayout" Target="../diagrams/layout9.xml"/><Relationship Id="rId11" Type="http://schemas.openxmlformats.org/officeDocument/2006/relationships/oleObject" Target="../embeddings/oleObject8.bin"/><Relationship Id="rId5" Type="http://schemas.openxmlformats.org/officeDocument/2006/relationships/diagramData" Target="../diagrams/data9.xml"/><Relationship Id="rId10" Type="http://schemas.openxmlformats.org/officeDocument/2006/relationships/image" Target="../media/image16.jpg"/><Relationship Id="rId4" Type="http://schemas.openxmlformats.org/officeDocument/2006/relationships/hyperlink" Target="https://nmonesource.com/nmos/nmsa/en/item/4367/index.do#29-15-2" TargetMode="External"/><Relationship Id="rId9" Type="http://schemas.microsoft.com/office/2007/relationships/diagramDrawing" Target="../diagrams/drawing9.xml"/></Relationships>
</file>

<file path=ppt/slides/_rels/slide45.xml.rels><?xml version="1.0" encoding="UTF-8" standalone="yes"?>
<Relationships xmlns="http://schemas.openxmlformats.org/package/2006/relationships"><Relationship Id="rId3" Type="http://schemas.openxmlformats.org/officeDocument/2006/relationships/video" Target="../media/media6.mp4"/><Relationship Id="rId2" Type="http://schemas.microsoft.com/office/2007/relationships/media" Target="../media/media6.mp4"/><Relationship Id="rId1" Type="http://schemas.openxmlformats.org/officeDocument/2006/relationships/tags" Target="../tags/tag44.xml"/><Relationship Id="rId6" Type="http://schemas.openxmlformats.org/officeDocument/2006/relationships/image" Target="../media/image54.png"/><Relationship Id="rId5" Type="http://schemas.openxmlformats.org/officeDocument/2006/relationships/notesSlide" Target="../notesSlides/notesSlide45.xml"/><Relationship Id="rId4"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hyperlink" Target="https://nmonesource.com/nmos/nmsa/en/item/4365/index.do#28-16A-6"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hyperlink" Target="https://nmonesource.com/nmos/nmsa/en/item/4365/index.do#28-16A-6"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hyperlink" Target="https://nmonesource.com/nmos/nmsa/en/item/4367/index.do#29-15-2"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tags" Target="../tags/tag50.xml"/><Relationship Id="rId4" Type="http://schemas.openxmlformats.org/officeDocument/2006/relationships/image" Target="../media/image55.jpg"/></Relationships>
</file>

<file path=ppt/slides/_rels/slide52.xml.rels><?xml version="1.0" encoding="UTF-8" standalone="yes"?>
<Relationships xmlns="http://schemas.openxmlformats.org/package/2006/relationships"><Relationship Id="rId8" Type="http://schemas.microsoft.com/office/2007/relationships/diagramDrawing" Target="../diagrams/drawing10.xml"/><Relationship Id="rId13" Type="http://schemas.openxmlformats.org/officeDocument/2006/relationships/image" Target="../media/image30.emf"/><Relationship Id="rId3" Type="http://schemas.openxmlformats.org/officeDocument/2006/relationships/notesSlide" Target="../notesSlides/notesSlide52.xml"/><Relationship Id="rId7" Type="http://schemas.openxmlformats.org/officeDocument/2006/relationships/diagramColors" Target="../diagrams/colors10.xml"/><Relationship Id="rId12" Type="http://schemas.openxmlformats.org/officeDocument/2006/relationships/oleObject" Target="../embeddings/oleObject9.bin"/><Relationship Id="rId2" Type="http://schemas.openxmlformats.org/officeDocument/2006/relationships/slideLayout" Target="../slideLayouts/slideLayout9.xml"/><Relationship Id="rId1" Type="http://schemas.openxmlformats.org/officeDocument/2006/relationships/tags" Target="../tags/tag51.xml"/><Relationship Id="rId6" Type="http://schemas.openxmlformats.org/officeDocument/2006/relationships/diagramQuickStyle" Target="../diagrams/quickStyle10.xml"/><Relationship Id="rId11" Type="http://schemas.openxmlformats.org/officeDocument/2006/relationships/hyperlink" Target="https://nmonesource.com/nmos/nmsa/en/item/4367/index.do#29-15-2" TargetMode="External"/><Relationship Id="rId5" Type="http://schemas.openxmlformats.org/officeDocument/2006/relationships/diagramLayout" Target="../diagrams/layout10.xml"/><Relationship Id="rId10" Type="http://schemas.microsoft.com/office/2007/relationships/hdphoto" Target="../media/hdphoto2.wdp"/><Relationship Id="rId4" Type="http://schemas.openxmlformats.org/officeDocument/2006/relationships/diagramData" Target="../diagrams/data10.xml"/><Relationship Id="rId9" Type="http://schemas.openxmlformats.org/officeDocument/2006/relationships/image" Target="../media/image15.png"/></Relationships>
</file>

<file path=ppt/slides/_rels/slide53.xml.rels><?xml version="1.0" encoding="UTF-8" standalone="yes"?>
<Relationships xmlns="http://schemas.openxmlformats.org/package/2006/relationships"><Relationship Id="rId3" Type="http://schemas.openxmlformats.org/officeDocument/2006/relationships/video" Target="../media/media7.mp4"/><Relationship Id="rId7" Type="http://schemas.openxmlformats.org/officeDocument/2006/relationships/image" Target="../media/image57.png"/><Relationship Id="rId2" Type="http://schemas.microsoft.com/office/2007/relationships/media" Target="../media/media7.mp4"/><Relationship Id="rId1" Type="http://schemas.openxmlformats.org/officeDocument/2006/relationships/tags" Target="../tags/tag52.xml"/><Relationship Id="rId6" Type="http://schemas.openxmlformats.org/officeDocument/2006/relationships/image" Target="../media/image56.png"/><Relationship Id="rId5" Type="http://schemas.openxmlformats.org/officeDocument/2006/relationships/notesSlide" Target="../notesSlides/notesSlide53.xml"/><Relationship Id="rId4"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hyperlink" Target="https://nmonesource.com/nmos/nmsa/en/item/4367/index.do#29-15-3.5" TargetMode="External"/><Relationship Id="rId5" Type="http://schemas.openxmlformats.org/officeDocument/2006/relationships/image" Target="../media/image57.png"/><Relationship Id="rId4" Type="http://schemas.openxmlformats.org/officeDocument/2006/relationships/hyperlink" Target="https://nmonesource.com/nmos/nmsa/en/item/4367/index.do#29-15-2"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4.xml"/><Relationship Id="rId5" Type="http://schemas.openxmlformats.org/officeDocument/2006/relationships/hyperlink" Target="https://nmonesource.com/nmos/nmsa/en/item/4367/index.do#29-15-3.5" TargetMode="External"/><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video" Target="../media/media8.mp4"/><Relationship Id="rId2" Type="http://schemas.microsoft.com/office/2007/relationships/media" Target="../media/media8.mp4"/><Relationship Id="rId1" Type="http://schemas.openxmlformats.org/officeDocument/2006/relationships/tags" Target="../tags/tag55.xml"/><Relationship Id="rId6" Type="http://schemas.openxmlformats.org/officeDocument/2006/relationships/image" Target="../media/image59.png"/><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xml"/><Relationship Id="rId1" Type="http://schemas.openxmlformats.org/officeDocument/2006/relationships/tags" Target="../tags/tag56.xml"/><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6.xml"/><Relationship Id="rId1" Type="http://schemas.openxmlformats.org/officeDocument/2006/relationships/tags" Target="../tags/tag57.xml"/><Relationship Id="rId4" Type="http://schemas.openxmlformats.org/officeDocument/2006/relationships/hyperlink" Target="https://nmonesource.com/nmos/nmsa/en/item/4367/index.do#29-15-3.1" TargetMode="External"/></Relationships>
</file>

<file path=ppt/slides/_rels/slide59.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notesSlide" Target="../notesSlides/notesSlide59.xml"/><Relationship Id="rId7" Type="http://schemas.openxmlformats.org/officeDocument/2006/relationships/diagramQuickStyle" Target="../diagrams/quickStyle11.xml"/><Relationship Id="rId2" Type="http://schemas.openxmlformats.org/officeDocument/2006/relationships/slideLayout" Target="../slideLayouts/slideLayout9.xml"/><Relationship Id="rId1" Type="http://schemas.openxmlformats.org/officeDocument/2006/relationships/tags" Target="../tags/tag58.xml"/><Relationship Id="rId6" Type="http://schemas.openxmlformats.org/officeDocument/2006/relationships/diagramLayout" Target="../diagrams/layout11.xml"/><Relationship Id="rId5" Type="http://schemas.openxmlformats.org/officeDocument/2006/relationships/diagramData" Target="../diagrams/data11.xml"/><Relationship Id="rId10" Type="http://schemas.openxmlformats.org/officeDocument/2006/relationships/image" Target="../media/image61.png"/><Relationship Id="rId4" Type="http://schemas.openxmlformats.org/officeDocument/2006/relationships/hyperlink" Target="https://nmonesource.com/nmos/nmsa/en/item/4367/index.do#29-15-3.1" TargetMode="External"/><Relationship Id="rId9" Type="http://schemas.microsoft.com/office/2007/relationships/diagramDrawing" Target="../diagrams/drawing11.xml"/></Relationships>
</file>

<file path=ppt/slides/_rels/slide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notesSlide" Target="../notesSlides/notesSlide6.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8.jp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hyperlink" Target="https://nmonesource.com/nmos/nmsa/en/item/4367/index.do#a15" TargetMode="External"/><Relationship Id="rId9" Type="http://schemas.openxmlformats.org/officeDocument/2006/relationships/image" Target="../media/image11.jpg"/></Relationships>
</file>

<file path=ppt/slides/_rels/slide60.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notesSlide" Target="../notesSlides/notesSlide60.xml"/><Relationship Id="rId7" Type="http://schemas.openxmlformats.org/officeDocument/2006/relationships/diagramQuickStyle" Target="../diagrams/quickStyle12.xml"/><Relationship Id="rId2" Type="http://schemas.openxmlformats.org/officeDocument/2006/relationships/slideLayout" Target="../slideLayouts/slideLayout9.xml"/><Relationship Id="rId1" Type="http://schemas.openxmlformats.org/officeDocument/2006/relationships/tags" Target="../tags/tag59.xml"/><Relationship Id="rId6" Type="http://schemas.openxmlformats.org/officeDocument/2006/relationships/diagramLayout" Target="../diagrams/layout12.xml"/><Relationship Id="rId5" Type="http://schemas.openxmlformats.org/officeDocument/2006/relationships/diagramData" Target="../diagrams/data12.xml"/><Relationship Id="rId10" Type="http://schemas.openxmlformats.org/officeDocument/2006/relationships/image" Target="../media/image61.png"/><Relationship Id="rId4" Type="http://schemas.openxmlformats.org/officeDocument/2006/relationships/hyperlink" Target="https://nmonesource.com/nmos/nmsa/en/item/4367/index.do#29-15-3.1" TargetMode="External"/><Relationship Id="rId9" Type="http://schemas.microsoft.com/office/2007/relationships/diagramDrawing" Target="../diagrams/drawing1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6.xml"/><Relationship Id="rId1" Type="http://schemas.openxmlformats.org/officeDocument/2006/relationships/tags" Target="../tags/tag60.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6.xml"/><Relationship Id="rId1" Type="http://schemas.openxmlformats.org/officeDocument/2006/relationships/tags" Target="../tags/tag61.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6.xml"/><Relationship Id="rId1" Type="http://schemas.openxmlformats.org/officeDocument/2006/relationships/tags" Target="../tags/tag62.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hyperlink" Target="https://nmonesource.com/nmos/nmsa/en/item/4367/index.do#29-15-7" TargetMode="External"/><Relationship Id="rId5" Type="http://schemas.microsoft.com/office/2007/relationships/hdphoto" Target="../media/hdphoto6.wdp"/><Relationship Id="rId4" Type="http://schemas.openxmlformats.org/officeDocument/2006/relationships/image" Target="../media/image62.png"/></Relationships>
</file>

<file path=ppt/slides/_rels/slide6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65.xml"/><Relationship Id="rId7" Type="http://schemas.openxmlformats.org/officeDocument/2006/relationships/diagramColors" Target="../diagrams/colors13.xml"/><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6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66.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 Id="rId9" Type="http://schemas.openxmlformats.org/officeDocument/2006/relationships/image" Target="../media/image66.png"/></Relationships>
</file>

<file path=ppt/slides/_rels/slide67.xml.rels><?xml version="1.0" encoding="UTF-8" standalone="yes"?>
<Relationships xmlns="http://schemas.openxmlformats.org/package/2006/relationships"><Relationship Id="rId8" Type="http://schemas.openxmlformats.org/officeDocument/2006/relationships/hyperlink" Target="https://www.dps.nm.gov/law-enforcement-records-bureau/missing-persons-alerts/" TargetMode="External"/><Relationship Id="rId13" Type="http://schemas.openxmlformats.org/officeDocument/2006/relationships/hyperlink" Target="https://amberalert.ojp.gov/about/guidelines-for-issuing-alerts" TargetMode="External"/><Relationship Id="rId3" Type="http://schemas.openxmlformats.org/officeDocument/2006/relationships/notesSlide" Target="../notesSlides/notesSlide67.xml"/><Relationship Id="rId7" Type="http://schemas.openxmlformats.org/officeDocument/2006/relationships/hyperlink" Target="https://www.kob.com/new-mexico/four-corners/new-turquoise-alert-system-awaits-governors-signature/" TargetMode="External"/><Relationship Id="rId12" Type="http://schemas.openxmlformats.org/officeDocument/2006/relationships/hyperlink" Target="https://www.dps.nm.gov/law-enforcement-records-bureau/missing-persons-alerts/silver-alert-information/" TargetMode="External"/><Relationship Id="rId2" Type="http://schemas.openxmlformats.org/officeDocument/2006/relationships/slideLayout" Target="../slideLayouts/slideLayout7.xml"/><Relationship Id="rId16" Type="http://schemas.openxmlformats.org/officeDocument/2006/relationships/hyperlink" Target="https://youtu.be/SoH0mLRVjKM?si=j9xes0pVULFHLDHL" TargetMode="External"/><Relationship Id="rId1" Type="http://schemas.openxmlformats.org/officeDocument/2006/relationships/tags" Target="../tags/tag66.xml"/><Relationship Id="rId6" Type="http://schemas.openxmlformats.org/officeDocument/2006/relationships/hyperlink" Target="https://www.youtube.com/watch?v=GwToaB7Kecg" TargetMode="External"/><Relationship Id="rId11" Type="http://schemas.openxmlformats.org/officeDocument/2006/relationships/hyperlink" Target="https://www.nia.nih.gov/health/alzheimers-changes-behavior-and-communication/coping-alzheimers-behaviors-wandering-and" TargetMode="External"/><Relationship Id="rId5" Type="http://schemas.openxmlformats.org/officeDocument/2006/relationships/hyperlink" Target="https://www.youtube.com/watch?v=rymHXQmiugI" TargetMode="External"/><Relationship Id="rId15" Type="http://schemas.openxmlformats.org/officeDocument/2006/relationships/hyperlink" Target="https://amberalert.ojp.gov/media/video/806" TargetMode="External"/><Relationship Id="rId10" Type="http://schemas.openxmlformats.org/officeDocument/2006/relationships/hyperlink" Target="https://www.nia.nih.gov/health/alzheimers-and-dementia/what-dementia-symptoms-types-and-diagnosis" TargetMode="External"/><Relationship Id="rId4" Type="http://schemas.openxmlformats.org/officeDocument/2006/relationships/hyperlink" Target="https://www.youtube.com/watch?v=NqLRV_lXVBQ" TargetMode="External"/><Relationship Id="rId9" Type="http://schemas.openxmlformats.org/officeDocument/2006/relationships/hyperlink" Target="https://le.fbi.gov/video-repository/what-is-ncic-overview-video-110923.mp4/view" TargetMode="External"/><Relationship Id="rId14" Type="http://schemas.openxmlformats.org/officeDocument/2006/relationships/hyperlink" Target="https://amberalert.ojp.gov/about" TargetMode="Externa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7.xml"/><Relationship Id="rId1" Type="http://schemas.openxmlformats.org/officeDocument/2006/relationships/tags" Target="../tags/tag67.xml"/></Relationships>
</file>

<file path=ppt/slides/_rels/slide69.xml.rels><?xml version="1.0" encoding="UTF-8" standalone="yes"?>
<Relationships xmlns="http://schemas.openxmlformats.org/package/2006/relationships"><Relationship Id="rId8" Type="http://schemas.openxmlformats.org/officeDocument/2006/relationships/hyperlink" Target="https://nmonesource.com/nmos/nmsa/en/item/4367/index.do#a15A" TargetMode="External"/><Relationship Id="rId3" Type="http://schemas.openxmlformats.org/officeDocument/2006/relationships/notesSlide" Target="../notesSlides/notesSlide69.xml"/><Relationship Id="rId7" Type="http://schemas.openxmlformats.org/officeDocument/2006/relationships/hyperlink" Target="https://nmonesource.com/nmos/nmsa/en/item/4367/index.do#29-15-7.1" TargetMode="External"/><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hyperlink" Target="https://nmonesource.com/nmos/nmsa/en/item/4367/index.do#29-15-7" TargetMode="External"/><Relationship Id="rId5" Type="http://schemas.openxmlformats.org/officeDocument/2006/relationships/hyperlink" Target="https://nmonesource.com/nmos/nmsa/en/item/4367/index.do#29-15-3" TargetMode="External"/><Relationship Id="rId4" Type="http://schemas.openxmlformats.org/officeDocument/2006/relationships/hyperlink" Target="https://nmonesource.com/nmos/nmsa/en/item/4367/index.do#a15"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slide" Target="slide9.xml"/><Relationship Id="rId3" Type="http://schemas.openxmlformats.org/officeDocument/2006/relationships/notesSlide" Target="../notesSlides/notesSlide7.xml"/><Relationship Id="rId7" Type="http://schemas.openxmlformats.org/officeDocument/2006/relationships/image" Target="../media/image8.jpg"/><Relationship Id="rId12" Type="http://schemas.openxmlformats.org/officeDocument/2006/relationships/image" Target="../media/image14.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slide" Target="slide10.xml"/><Relationship Id="rId11" Type="http://schemas.openxmlformats.org/officeDocument/2006/relationships/slide" Target="slide11.xml"/><Relationship Id="rId5" Type="http://schemas.openxmlformats.org/officeDocument/2006/relationships/image" Target="../media/image10.jpg"/><Relationship Id="rId10" Type="http://schemas.openxmlformats.org/officeDocument/2006/relationships/slide" Target="slide12.xml"/><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slide" Target="slide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tags" Target="../tags/tag69.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8.xml"/><Relationship Id="rId7" Type="http://schemas.openxmlformats.org/officeDocument/2006/relationships/diagramColors" Target="../diagrams/colors3.xml"/><Relationship Id="rId12" Type="http://schemas.openxmlformats.org/officeDocument/2006/relationships/hyperlink" Target="https://nmonesource.com/nmos/nmsa/en/item/4367/index.do#29-15-2" TargetMode="External"/><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diagramQuickStyle" Target="../diagrams/quickStyle3.xml"/><Relationship Id="rId11" Type="http://schemas.openxmlformats.org/officeDocument/2006/relationships/slide" Target="slide7.xml"/><Relationship Id="rId5" Type="http://schemas.openxmlformats.org/officeDocument/2006/relationships/diagramLayout" Target="../diagrams/layout3.xml"/><Relationship Id="rId10" Type="http://schemas.microsoft.com/office/2007/relationships/hdphoto" Target="../media/hdphoto2.wdp"/><Relationship Id="rId4" Type="http://schemas.openxmlformats.org/officeDocument/2006/relationships/diagramData" Target="../diagrams/data3.xm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9.xml"/><Relationship Id="rId7" Type="http://schemas.openxmlformats.org/officeDocument/2006/relationships/diagramQuickStyle" Target="../diagrams/quickStyle4.xml"/><Relationship Id="rId2" Type="http://schemas.openxmlformats.org/officeDocument/2006/relationships/slideLayout" Target="../slideLayouts/slideLayout9.xml"/><Relationship Id="rId1" Type="http://schemas.openxmlformats.org/officeDocument/2006/relationships/tags" Target="../tags/tag10.xml"/><Relationship Id="rId6" Type="http://schemas.openxmlformats.org/officeDocument/2006/relationships/diagramLayout" Target="../diagrams/layout4.xml"/><Relationship Id="rId11" Type="http://schemas.openxmlformats.org/officeDocument/2006/relationships/image" Target="../media/image16.jpg"/><Relationship Id="rId5" Type="http://schemas.openxmlformats.org/officeDocument/2006/relationships/diagramData" Target="../diagrams/data4.xml"/><Relationship Id="rId10" Type="http://schemas.openxmlformats.org/officeDocument/2006/relationships/slide" Target="slide7.xml"/><Relationship Id="rId4" Type="http://schemas.openxmlformats.org/officeDocument/2006/relationships/hyperlink" Target="https://nmonesource.com/nmos/nmsa/en/item/4367/index.do#29-15-2" TargetMode="External"/><Relationship Id="rId9"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F806E"/>
        </a:solidFill>
        <a:effectLst/>
      </p:bgPr>
    </p:bg>
    <p:spTree>
      <p:nvGrpSpPr>
        <p:cNvPr id="1" name=""/>
        <p:cNvGrpSpPr/>
        <p:nvPr/>
      </p:nvGrpSpPr>
      <p:grpSpPr>
        <a:xfrm>
          <a:off x="0" y="0"/>
          <a:ext cx="0" cy="0"/>
          <a:chOff x="0" y="0"/>
          <a:chExt cx="0" cy="0"/>
        </a:xfrm>
      </p:grpSpPr>
      <p:pic>
        <p:nvPicPr>
          <p:cNvPr id="8" name="Picture 7" descr="Black wood background">
            <a:extLst>
              <a:ext uri="{FF2B5EF4-FFF2-40B4-BE49-F238E27FC236}">
                <a16:creationId xmlns:a16="http://schemas.microsoft.com/office/drawing/2014/main" id="{327AA673-CE90-DAF2-0885-5B55455E330F}"/>
              </a:ext>
            </a:extLst>
          </p:cNvPr>
          <p:cNvPicPr>
            <a:picLocks noGrp="1" noRot="1" noChangeAspec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artisticBlur/>
                    </a14:imgEffect>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99569" y="-96495"/>
            <a:ext cx="12422198" cy="7147535"/>
          </a:xfrm>
          <a:prstGeom prst="rect">
            <a:avLst/>
          </a:prstGeom>
        </p:spPr>
      </p:pic>
      <p:sp>
        <p:nvSpPr>
          <p:cNvPr id="2" name="Title 1">
            <a:extLst>
              <a:ext uri="{FF2B5EF4-FFF2-40B4-BE49-F238E27FC236}">
                <a16:creationId xmlns:a16="http://schemas.microsoft.com/office/drawing/2014/main" id="{72975C1C-D840-E4B0-68D1-496C11B5CE94}"/>
              </a:ext>
            </a:extLst>
          </p:cNvPr>
          <p:cNvSpPr>
            <a:spLocks noGrp="1" noRot="1" noMove="1" noResize="1" noEditPoints="1" noAdjustHandles="1" noChangeArrowheads="1" noChangeShapeType="1"/>
          </p:cNvSpPr>
          <p:nvPr>
            <p:ph type="ctrTitle"/>
          </p:nvPr>
        </p:nvSpPr>
        <p:spPr>
          <a:xfrm>
            <a:off x="2652356" y="3429000"/>
            <a:ext cx="6091948" cy="1892469"/>
          </a:xfrm>
        </p:spPr>
        <p:txBody>
          <a:bodyPr/>
          <a:lstStyle/>
          <a:p>
            <a:r>
              <a:rPr lang="en-US" sz="6600" dirty="0"/>
              <a:t>Missing Persons </a:t>
            </a:r>
            <a:br>
              <a:rPr lang="en-US" dirty="0"/>
            </a:br>
            <a:br>
              <a:rPr lang="en-US" dirty="0"/>
            </a:br>
            <a:endParaRPr lang="en-US" dirty="0"/>
          </a:p>
        </p:txBody>
      </p:sp>
      <p:sp>
        <p:nvSpPr>
          <p:cNvPr id="3" name="Subtitle 2">
            <a:extLst>
              <a:ext uri="{FF2B5EF4-FFF2-40B4-BE49-F238E27FC236}">
                <a16:creationId xmlns:a16="http://schemas.microsoft.com/office/drawing/2014/main" id="{53886325-DFA7-64C8-E9BE-697F1C4ABA76}"/>
              </a:ext>
            </a:extLst>
          </p:cNvPr>
          <p:cNvSpPr>
            <a:spLocks noGrp="1" noRot="1" noMove="1" noResize="1" noEditPoints="1" noAdjustHandles="1" noChangeArrowheads="1" noChangeShapeType="1"/>
          </p:cNvSpPr>
          <p:nvPr>
            <p:ph type="subTitle" idx="1"/>
          </p:nvPr>
        </p:nvSpPr>
        <p:spPr>
          <a:xfrm>
            <a:off x="843064" y="4409433"/>
            <a:ext cx="5966299" cy="1655762"/>
          </a:xfrm>
        </p:spPr>
        <p:txBody>
          <a:bodyPr/>
          <a:lstStyle/>
          <a:p>
            <a:r>
              <a:rPr lang="nb-NO" dirty="0"/>
              <a:t>Missing Persons: Amber Alert, Brittany Alert, Silver Alert, Turquoise Alert, Endangered Persons Advisory</a:t>
            </a:r>
          </a:p>
          <a:p>
            <a:r>
              <a:rPr lang="en-US" dirty="0"/>
              <a:t>NMLEA Accreditation</a:t>
            </a:r>
            <a:r>
              <a:rPr lang="en-US"/>
              <a:t>: NM260015 </a:t>
            </a:r>
            <a:endParaRPr lang="en-US" dirty="0"/>
          </a:p>
        </p:txBody>
      </p:sp>
      <p:pic>
        <p:nvPicPr>
          <p:cNvPr id="9" name="Picture 8" descr="A picture containing text&#10;&#10;AI-generated content may be incorrect.">
            <a:extLst>
              <a:ext uri="{FF2B5EF4-FFF2-40B4-BE49-F238E27FC236}">
                <a16:creationId xmlns:a16="http://schemas.microsoft.com/office/drawing/2014/main" id="{CF0A648A-FE2E-A990-2D0C-E2EF0FB37784}"/>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647700" y="1837339"/>
            <a:ext cx="1842581" cy="1799966"/>
          </a:xfrm>
          <a:prstGeom prst="rect">
            <a:avLst/>
          </a:prstGeom>
        </p:spPr>
      </p:pic>
      <p:pic>
        <p:nvPicPr>
          <p:cNvPr id="5" name="Picture 4" descr="Text&#10;&#10;AI-generated content may be incorrect.">
            <a:extLst>
              <a:ext uri="{FF2B5EF4-FFF2-40B4-BE49-F238E27FC236}">
                <a16:creationId xmlns:a16="http://schemas.microsoft.com/office/drawing/2014/main" id="{360E4BA0-14BD-7867-98D0-7570101CBA10}"/>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6896100" y="0"/>
            <a:ext cx="5295900" cy="6858000"/>
          </a:xfrm>
          <a:prstGeom prst="rect">
            <a:avLst/>
          </a:prstGeom>
        </p:spPr>
      </p:pic>
    </p:spTree>
    <p:custDataLst>
      <p:tags r:id="rId1"/>
    </p:custDataLst>
    <p:extLst>
      <p:ext uri="{BB962C8B-B14F-4D97-AF65-F5344CB8AC3E}">
        <p14:creationId xmlns:p14="http://schemas.microsoft.com/office/powerpoint/2010/main" val="2168639587"/>
      </p:ext>
    </p:extLst>
  </p:cSld>
  <p:clrMapOvr>
    <a:masterClrMapping/>
  </p:clrMapOvr>
  <mc:AlternateContent xmlns:mc="http://schemas.openxmlformats.org/markup-compatibility/2006" xmlns:p14="http://schemas.microsoft.com/office/powerpoint/2010/main">
    <mc:Choice Requires="p14">
      <p:transition spd="slow" p14:dur="1166" advClick="0">
        <p:fade/>
      </p:transition>
    </mc:Choice>
    <mc:Fallback xmlns="">
      <p:transition spd="slow"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C1707"/>
        </a:solidFill>
        <a:effectLst/>
      </p:bgPr>
    </p:bg>
    <p:spTree>
      <p:nvGrpSpPr>
        <p:cNvPr id="1" name="">
          <a:extLst>
            <a:ext uri="{FF2B5EF4-FFF2-40B4-BE49-F238E27FC236}">
              <a16:creationId xmlns:a16="http://schemas.microsoft.com/office/drawing/2014/main" id="{EBA568BF-6D07-4C15-F3D1-D74185E0119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2F5634D-D9A0-4C4B-741F-760F1DF18A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MBER Logo" descr="Text&#10;&#10;AI-generated content may be incorrect.">
            <a:extLst>
              <a:ext uri="{FF2B5EF4-FFF2-40B4-BE49-F238E27FC236}">
                <a16:creationId xmlns:a16="http://schemas.microsoft.com/office/drawing/2014/main" id="{4DF07775-166F-F971-1C74-8518D2C495A1}"/>
              </a:ext>
            </a:extLst>
          </p:cNvPr>
          <p:cNvPicPr>
            <a:picLocks noGrp="1" noRot="1" noChangeAspect="1" noMove="1" noResize="1" noEditPoints="1" noAdjustHandles="1" noChangeArrowheads="1" noChangeShapeType="1" noCrop="1"/>
          </p:cNvPicPr>
          <p:nvPr>
            <p:ph type="pic" idx="1"/>
          </p:nvPr>
        </p:nvPicPr>
        <p:blipFill>
          <a:blip r:embed="rId4">
            <a:extLst>
              <a:ext uri="{28A0092B-C50C-407E-A947-70E740481C1C}">
                <a14:useLocalDpi xmlns:a14="http://schemas.microsoft.com/office/drawing/2010/main" val="0"/>
              </a:ext>
            </a:extLst>
          </a:blip>
          <a:srcRect l="213" r="44807"/>
          <a:stretch>
            <a:fillRect/>
          </a:stretch>
        </p:blipFill>
        <p:spPr>
          <a:xfrm>
            <a:off x="7144720" y="1949728"/>
            <a:ext cx="5012250" cy="3216266"/>
          </a:xfrm>
        </p:spPr>
      </p:pic>
      <p:sp>
        <p:nvSpPr>
          <p:cNvPr id="15" name="Rectangle 14">
            <a:extLst>
              <a:ext uri="{FF2B5EF4-FFF2-40B4-BE49-F238E27FC236}">
                <a16:creationId xmlns:a16="http://schemas.microsoft.com/office/drawing/2014/main" id="{FB6B9EE3-DBFF-3087-7080-19A18230C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8CED8BB-D611-1367-A33E-7419496DFCF1}"/>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F69B20"/>
                </a:solidFill>
                <a:highlight>
                  <a:srgbClr val="782B0F"/>
                </a:highlight>
              </a:rPr>
              <a:t>AMBER Alert</a:t>
            </a:r>
          </a:p>
        </p:txBody>
      </p:sp>
      <p:sp>
        <p:nvSpPr>
          <p:cNvPr id="8" name="TextBox 7">
            <a:extLst>
              <a:ext uri="{FF2B5EF4-FFF2-40B4-BE49-F238E27FC236}">
                <a16:creationId xmlns:a16="http://schemas.microsoft.com/office/drawing/2014/main" id="{14EC3133-F024-C9C7-1BDD-A6F85C46BBB9}"/>
              </a:ext>
            </a:extLst>
          </p:cNvPr>
          <p:cNvSpPr txBox="1">
            <a:spLocks noGrp="1" noRot="1" noMove="1" noResize="1" noEditPoints="1" noAdjustHandles="1" noChangeArrowheads="1" noChangeShapeType="1"/>
          </p:cNvSpPr>
          <p:nvPr/>
        </p:nvSpPr>
        <p:spPr>
          <a:xfrm>
            <a:off x="8628970" y="5813363"/>
            <a:ext cx="2999813" cy="553998"/>
          </a:xfrm>
          <a:prstGeom prst="rect">
            <a:avLst/>
          </a:prstGeom>
          <a:noFill/>
        </p:spPr>
        <p:txBody>
          <a:bodyPr wrap="square">
            <a:spAutoFit/>
          </a:bodyPr>
          <a:lstStyle/>
          <a:p>
            <a:pPr>
              <a:spcAft>
                <a:spcPts val="600"/>
              </a:spcAft>
            </a:pPr>
            <a:r>
              <a:rPr lang="en-US" sz="1000" b="1" dirty="0">
                <a:solidFill>
                  <a:srgbClr val="FFFF99"/>
                </a:solidFill>
                <a:hlinkClick r:id="rId5">
                  <a:extLst>
                    <a:ext uri="{A12FA001-AC4F-418D-AE19-62706E023703}">
                      <ahyp:hlinkClr xmlns:ahyp="http://schemas.microsoft.com/office/drawing/2018/hyperlinkcolor" val="tx"/>
                    </a:ext>
                  </a:extLst>
                </a:hlinkClick>
              </a:rPr>
              <a:t>https://www.dps.nm.gov/law-enforcement-records-bureau/missing-persons-alerts/amber-alert-information/</a:t>
            </a:r>
            <a:endParaRPr lang="en-US" sz="1000" b="1" dirty="0">
              <a:solidFill>
                <a:srgbClr val="FFFF99"/>
              </a:solidFill>
            </a:endParaRPr>
          </a:p>
        </p:txBody>
      </p:sp>
      <p:graphicFrame>
        <p:nvGraphicFramePr>
          <p:cNvPr id="17" name="Text Placeholder 5">
            <a:extLst>
              <a:ext uri="{FF2B5EF4-FFF2-40B4-BE49-F238E27FC236}">
                <a16:creationId xmlns:a16="http://schemas.microsoft.com/office/drawing/2014/main" id="{EBE48FEC-EC97-A14A-A526-7149C2DC64F7}"/>
              </a:ext>
            </a:extLst>
          </p:cNvPr>
          <p:cNvGraphicFramePr>
            <a:graphicFrameLocks noGrp="1" noDrilldown="1" noMove="1" noResize="1"/>
          </p:cNvGraphicFramePr>
          <p:nvPr>
            <p:extLst>
              <p:ext uri="{D42A27DB-BD31-4B8C-83A1-F6EECF244321}">
                <p14:modId xmlns:p14="http://schemas.microsoft.com/office/powerpoint/2010/main" val="4164681428"/>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Arrow: Left 15">
            <a:hlinkClick r:id="rId11" action="ppaction://hlinksldjump" tooltip="Click Here"/>
            <a:extLst>
              <a:ext uri="{FF2B5EF4-FFF2-40B4-BE49-F238E27FC236}">
                <a16:creationId xmlns:a16="http://schemas.microsoft.com/office/drawing/2014/main" id="{BFDFF9D4-B4DA-C412-4832-C67B9B77316C}"/>
              </a:ext>
            </a:extLst>
          </p:cNvPr>
          <p:cNvSpPr>
            <a:spLocks noGrp="1" noRot="1" noMove="1" noResize="1" noEditPoints="1" noAdjustHandles="1" noChangeArrowheads="1" noChangeShapeType="1"/>
          </p:cNvSpPr>
          <p:nvPr/>
        </p:nvSpPr>
        <p:spPr>
          <a:xfrm>
            <a:off x="8744583" y="336751"/>
            <a:ext cx="1851113" cy="1093075"/>
          </a:xfrm>
          <a:prstGeom prst="leftArrow">
            <a:avLst/>
          </a:prstGeom>
          <a:solidFill>
            <a:srgbClr val="FFC000"/>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hlinkClick r:id="rId11" action="ppaction://hlinksldjump"/>
            <a:extLst>
              <a:ext uri="{FF2B5EF4-FFF2-40B4-BE49-F238E27FC236}">
                <a16:creationId xmlns:a16="http://schemas.microsoft.com/office/drawing/2014/main" id="{087591FD-6965-5EB2-4012-E0C17B0512FF}"/>
              </a:ext>
            </a:extLst>
          </p:cNvPr>
          <p:cNvSpPr txBox="1">
            <a:spLocks noGrp="1" noRot="1" noMove="1" noResize="1" noEditPoints="1" noAdjustHandles="1" noChangeArrowheads="1" noChangeShapeType="1"/>
          </p:cNvSpPr>
          <p:nvPr/>
        </p:nvSpPr>
        <p:spPr>
          <a:xfrm>
            <a:off x="9350209" y="657817"/>
            <a:ext cx="1245488" cy="461665"/>
          </a:xfrm>
          <a:prstGeom prst="rect">
            <a:avLst/>
          </a:prstGeom>
          <a:noFill/>
        </p:spPr>
        <p:txBody>
          <a:bodyPr wrap="square" rtlCol="0">
            <a:spAutoFit/>
          </a:bodyPr>
          <a:lstStyle/>
          <a:p>
            <a:r>
              <a:rPr lang="en-US" sz="2400" b="1" dirty="0">
                <a:solidFill>
                  <a:srgbClr val="C00000"/>
                </a:solidFill>
                <a:latin typeface="Montserrat" panose="02000505000000020004" pitchFamily="2" charset="0"/>
                <a:hlinkClick r:id="rId11" action="ppaction://hlinksldjump" tooltip="Click Here">
                  <a:extLst>
                    <a:ext uri="{A12FA001-AC4F-418D-AE19-62706E023703}">
                      <ahyp:hlinkClr xmlns:ahyp="http://schemas.microsoft.com/office/drawing/2018/hyperlinkcolor" val="tx"/>
                    </a:ext>
                  </a:extLst>
                </a:hlinkClick>
              </a:rPr>
              <a:t>Back</a:t>
            </a:r>
            <a:endParaRPr lang="en-US" sz="2400" b="1" dirty="0">
              <a:solidFill>
                <a:srgbClr val="C00000"/>
              </a:solidFill>
              <a:latin typeface="Montserrat" panose="02000505000000020004" pitchFamily="2" charset="0"/>
            </a:endParaRPr>
          </a:p>
        </p:txBody>
      </p:sp>
    </p:spTree>
    <p:custDataLst>
      <p:tags r:id="rId1"/>
    </p:custDataLst>
    <p:extLst>
      <p:ext uri="{BB962C8B-B14F-4D97-AF65-F5344CB8AC3E}">
        <p14:creationId xmlns:p14="http://schemas.microsoft.com/office/powerpoint/2010/main" val="16972558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1944"/>
        </a:solidFill>
        <a:effectLst/>
      </p:bgPr>
    </p:bg>
    <p:spTree>
      <p:nvGrpSpPr>
        <p:cNvPr id="1" name="">
          <a:extLst>
            <a:ext uri="{FF2B5EF4-FFF2-40B4-BE49-F238E27FC236}">
              <a16:creationId xmlns:a16="http://schemas.microsoft.com/office/drawing/2014/main" id="{264B31D0-814A-0F19-6C39-C90ADC044D7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029BC58-5288-380E-C189-624D50388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AF15DC6-5DC8-A682-E4D5-F52A160AD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A844D2E-9EBC-C3E3-4259-B5723194E1C8}"/>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C0C0C0"/>
                </a:solidFill>
                <a:highlight>
                  <a:srgbClr val="3C4F6D"/>
                </a:highlight>
              </a:rPr>
              <a:t>Silver Alert</a:t>
            </a:r>
          </a:p>
        </p:txBody>
      </p:sp>
      <p:sp>
        <p:nvSpPr>
          <p:cNvPr id="8" name="TextBox 7">
            <a:extLst>
              <a:ext uri="{FF2B5EF4-FFF2-40B4-BE49-F238E27FC236}">
                <a16:creationId xmlns:a16="http://schemas.microsoft.com/office/drawing/2014/main" id="{0672291D-E2AD-E9A7-B916-41F9E749086A}"/>
              </a:ext>
            </a:extLst>
          </p:cNvPr>
          <p:cNvSpPr txBox="1">
            <a:spLocks noGrp="1" noRot="1" noMove="1" noResize="1" noEditPoints="1" noAdjustHandles="1" noChangeArrowheads="1" noChangeShapeType="1"/>
          </p:cNvSpPr>
          <p:nvPr/>
        </p:nvSpPr>
        <p:spPr>
          <a:xfrm>
            <a:off x="8608721" y="5996241"/>
            <a:ext cx="2324323" cy="407883"/>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https://nmonesource.com/nmos/nmsa/en/item/4367/index.do#29-15-2</a:t>
            </a:r>
            <a:endParaRPr lang="en-US" sz="1000" b="1" dirty="0">
              <a:solidFill>
                <a:srgbClr val="FFFF99"/>
              </a:solidFill>
            </a:endParaRPr>
          </a:p>
        </p:txBody>
      </p:sp>
      <p:graphicFrame>
        <p:nvGraphicFramePr>
          <p:cNvPr id="53" name="Text Placeholder 5">
            <a:extLst>
              <a:ext uri="{FF2B5EF4-FFF2-40B4-BE49-F238E27FC236}">
                <a16:creationId xmlns:a16="http://schemas.microsoft.com/office/drawing/2014/main" id="{F3AF0F6D-3CEB-0F0F-A8A2-178001D8B3A5}"/>
              </a:ext>
            </a:extLst>
          </p:cNvPr>
          <p:cNvGraphicFramePr>
            <a:graphicFrameLocks noGrp="1" noDrilldown="1" noMove="1" noResize="1"/>
          </p:cNvGraphicFramePr>
          <p:nvPr>
            <p:extLst>
              <p:ext uri="{D42A27DB-BD31-4B8C-83A1-F6EECF244321}">
                <p14:modId xmlns:p14="http://schemas.microsoft.com/office/powerpoint/2010/main" val="1930195261"/>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Arrow: Left 15">
            <a:hlinkClick r:id="rId10" action="ppaction://hlinksldjump" tooltip="Click Here"/>
            <a:extLst>
              <a:ext uri="{FF2B5EF4-FFF2-40B4-BE49-F238E27FC236}">
                <a16:creationId xmlns:a16="http://schemas.microsoft.com/office/drawing/2014/main" id="{7E06D48F-89D6-6943-DCFE-3059C90F1A64}"/>
              </a:ext>
            </a:extLst>
          </p:cNvPr>
          <p:cNvSpPr>
            <a:spLocks noGrp="1" noRot="1" noMove="1" noResize="1" noEditPoints="1" noAdjustHandles="1" noChangeArrowheads="1" noChangeShapeType="1"/>
          </p:cNvSpPr>
          <p:nvPr/>
        </p:nvSpPr>
        <p:spPr>
          <a:xfrm>
            <a:off x="8744583" y="336751"/>
            <a:ext cx="1851113" cy="1093075"/>
          </a:xfrm>
          <a:prstGeom prst="leftArrow">
            <a:avLst/>
          </a:prstGeom>
          <a:solidFill>
            <a:srgbClr val="FFC000"/>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hlinkClick r:id="rId10" action="ppaction://hlinksldjump" tooltip="Click Here"/>
            <a:extLst>
              <a:ext uri="{FF2B5EF4-FFF2-40B4-BE49-F238E27FC236}">
                <a16:creationId xmlns:a16="http://schemas.microsoft.com/office/drawing/2014/main" id="{9F88461B-56B6-64D6-CE00-C09B204D084B}"/>
              </a:ext>
            </a:extLst>
          </p:cNvPr>
          <p:cNvSpPr txBox="1">
            <a:spLocks noGrp="1" noRot="1" noMove="1" noResize="1" noEditPoints="1" noAdjustHandles="1" noChangeArrowheads="1" noChangeShapeType="1"/>
          </p:cNvSpPr>
          <p:nvPr/>
        </p:nvSpPr>
        <p:spPr>
          <a:xfrm>
            <a:off x="9350209" y="657817"/>
            <a:ext cx="1115696" cy="461665"/>
          </a:xfrm>
          <a:prstGeom prst="rect">
            <a:avLst/>
          </a:prstGeom>
          <a:noFill/>
        </p:spPr>
        <p:txBody>
          <a:bodyPr wrap="square" rtlCol="0">
            <a:spAutoFit/>
          </a:bodyPr>
          <a:lstStyle/>
          <a:p>
            <a:r>
              <a:rPr lang="en-US" sz="2400" b="1" dirty="0">
                <a:solidFill>
                  <a:srgbClr val="C00000"/>
                </a:solidFill>
                <a:latin typeface="Montserrat" panose="02000505000000020004" pitchFamily="2" charset="0"/>
                <a:hlinkClick r:id="rId10" action="ppaction://hlinksldjump" tooltip="Click Here">
                  <a:extLst>
                    <a:ext uri="{A12FA001-AC4F-418D-AE19-62706E023703}">
                      <ahyp:hlinkClr xmlns:ahyp="http://schemas.microsoft.com/office/drawing/2018/hyperlinkcolor" val="tx"/>
                    </a:ext>
                  </a:extLst>
                </a:hlinkClick>
              </a:rPr>
              <a:t>Back</a:t>
            </a:r>
            <a:endParaRPr lang="en-US" sz="2400" b="1" dirty="0">
              <a:solidFill>
                <a:srgbClr val="C00000"/>
              </a:solidFill>
              <a:latin typeface="Montserrat" panose="02000505000000020004" pitchFamily="2" charset="0"/>
            </a:endParaRPr>
          </a:p>
        </p:txBody>
      </p:sp>
      <p:pic>
        <p:nvPicPr>
          <p:cNvPr id="4" name="Picture Placeholder 3">
            <a:extLst>
              <a:ext uri="{FF2B5EF4-FFF2-40B4-BE49-F238E27FC236}">
                <a16:creationId xmlns:a16="http://schemas.microsoft.com/office/drawing/2014/main" id="{3D5F9DCC-AB5A-47F4-7B84-05178B50A9A9}"/>
              </a:ext>
            </a:extLst>
          </p:cNvPr>
          <p:cNvPicPr>
            <a:picLocks noGrp="1" noRot="1" noChangeAspect="1" noMove="1" noResize="1" noEditPoints="1" noAdjustHandles="1" noChangeArrowheads="1" noChangeShapeType="1" noCrop="1"/>
          </p:cNvPicPr>
          <p:nvPr>
            <p:ph type="pic" idx="1"/>
          </p:nvPr>
        </p:nvPicPr>
        <p:blipFill>
          <a:blip r:embed="rId11">
            <a:duotone>
              <a:prstClr val="black"/>
              <a:srgbClr val="0A1944">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rcRect l="57186" t="-278" r="563" b="278"/>
          <a:stretch>
            <a:fillRect/>
          </a:stretch>
        </p:blipFill>
        <p:spPr>
          <a:xfrm>
            <a:off x="7706483" y="1516794"/>
            <a:ext cx="5061255" cy="4245349"/>
          </a:xfrm>
          <a:prstGeom prst="rect">
            <a:avLst/>
          </a:prstGeom>
          <a:effectLst>
            <a:softEdge rad="31750"/>
          </a:effectLst>
        </p:spPr>
      </p:pic>
    </p:spTree>
    <p:custDataLst>
      <p:tags r:id="rId1"/>
    </p:custDataLst>
    <p:extLst>
      <p:ext uri="{BB962C8B-B14F-4D97-AF65-F5344CB8AC3E}">
        <p14:creationId xmlns:p14="http://schemas.microsoft.com/office/powerpoint/2010/main" val="12847773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2" title="People In A Building">
            <a:hlinkClick r:id="" action="ppaction://media"/>
            <a:extLst>
              <a:ext uri="{FF2B5EF4-FFF2-40B4-BE49-F238E27FC236}">
                <a16:creationId xmlns:a16="http://schemas.microsoft.com/office/drawing/2014/main" id="{2C5305F4-3C29-882E-1C47-F1DD99895744}"/>
              </a:ext>
            </a:extLst>
          </p:cNvPr>
          <p:cNvPicPr>
            <a:picLocks noGrp="1" noRot="1" noChangeAspect="1" noMove="1" noResize="1" noEditPoints="1" noAdjustHandles="1" noChangeArrowheads="1" noChangeShapeType="1" noCrop="1"/>
          </p:cNvPicPr>
          <p:nvPr>
            <a:videoFile r:link="rId3"/>
            <p:extLst>
              <p:ext uri="{DAA4B4D4-6D71-4841-9C94-3DE7FCFB9230}">
                <p14:media xmlns:p14="http://schemas.microsoft.com/office/powerpoint/2010/main" r:embed="rId2"/>
              </p:ext>
            </p:extLst>
          </p:nvPr>
        </p:nvPicPr>
        <p:blipFill>
          <a:blip r:embed="rId6">
            <a:duotone>
              <a:prstClr val="black"/>
              <a:schemeClr val="accent3">
                <a:tint val="45000"/>
                <a:satMod val="400000"/>
              </a:schemeClr>
            </a:duotone>
            <a:lum bright="-20000"/>
          </a:blip>
          <a:stretch>
            <a:fillRect/>
          </a:stretch>
        </p:blipFill>
        <p:spPr>
          <a:xfrm>
            <a:off x="6473504" y="1293725"/>
            <a:ext cx="4768850" cy="4681573"/>
          </a:xfrm>
          <a:prstGeom prst="rect">
            <a:avLst/>
          </a:prstGeom>
        </p:spPr>
      </p:pic>
      <p:sp>
        <p:nvSpPr>
          <p:cNvPr id="4" name="Title 3">
            <a:extLst>
              <a:ext uri="{FF2B5EF4-FFF2-40B4-BE49-F238E27FC236}">
                <a16:creationId xmlns:a16="http://schemas.microsoft.com/office/drawing/2014/main" id="{AAD87478-A702-1E74-19E3-4786CD648D2C}"/>
              </a:ext>
            </a:extLst>
          </p:cNvPr>
          <p:cNvSpPr>
            <a:spLocks noGrp="1" noRot="1" noMove="1" noResize="1" noEditPoints="1" noAdjustHandles="1" noChangeArrowheads="1" noChangeShapeType="1"/>
          </p:cNvSpPr>
          <p:nvPr>
            <p:ph type="title"/>
          </p:nvPr>
        </p:nvSpPr>
        <p:spPr>
          <a:xfrm>
            <a:off x="436710" y="634872"/>
            <a:ext cx="11318581" cy="757874"/>
          </a:xfrm>
        </p:spPr>
        <p:txBody>
          <a:bodyPr>
            <a:normAutofit fontScale="90000"/>
          </a:bodyPr>
          <a:lstStyle/>
          <a:p>
            <a:r>
              <a:rPr lang="en-US" sz="4000" dirty="0"/>
              <a:t>The Missing Persons Information Clearinghouse</a:t>
            </a:r>
            <a:br>
              <a:rPr lang="en-US" dirty="0"/>
            </a:br>
            <a:endParaRPr lang="en-US" dirty="0"/>
          </a:p>
        </p:txBody>
      </p:sp>
      <p:sp>
        <p:nvSpPr>
          <p:cNvPr id="11" name="TextBox 10">
            <a:extLst>
              <a:ext uri="{FF2B5EF4-FFF2-40B4-BE49-F238E27FC236}">
                <a16:creationId xmlns:a16="http://schemas.microsoft.com/office/drawing/2014/main" id="{C96ABCCE-C8AA-8AD6-CEA7-ABB259567EA5}"/>
              </a:ext>
            </a:extLst>
          </p:cNvPr>
          <p:cNvSpPr txBox="1">
            <a:spLocks noGrp="1" noRot="1" noMove="1" noResize="1" noEditPoints="1" noAdjustHandles="1" noChangeArrowheads="1" noChangeShapeType="1"/>
          </p:cNvSpPr>
          <p:nvPr/>
        </p:nvSpPr>
        <p:spPr>
          <a:xfrm>
            <a:off x="382920" y="1392746"/>
            <a:ext cx="5579891" cy="3662541"/>
          </a:xfrm>
          <a:prstGeom prst="rect">
            <a:avLst/>
          </a:prstGeom>
          <a:noFill/>
        </p:spPr>
        <p:txBody>
          <a:bodyPr wrap="square">
            <a:spAutoFit/>
          </a:bodyPr>
          <a:lstStyle/>
          <a:p>
            <a:r>
              <a:rPr lang="en-US" sz="2800" dirty="0">
                <a:solidFill>
                  <a:schemeClr val="bg1"/>
                </a:solidFill>
              </a:rPr>
              <a:t>Centralize repository of information regarding missing persons for use by all New Mexico law enforcement agencies</a:t>
            </a:r>
          </a:p>
          <a:p>
            <a:endParaRPr lang="en-US" sz="2800" dirty="0">
              <a:solidFill>
                <a:schemeClr val="bg1"/>
              </a:solidFill>
            </a:endParaRPr>
          </a:p>
          <a:p>
            <a:r>
              <a:rPr lang="en-US" sz="2800" dirty="0">
                <a:solidFill>
                  <a:schemeClr val="bg1"/>
                </a:solidFill>
              </a:rPr>
              <a:t>Created and maintained by </a:t>
            </a:r>
          </a:p>
          <a:p>
            <a:r>
              <a:rPr lang="en-US" sz="2000" dirty="0">
                <a:solidFill>
                  <a:schemeClr val="bg1"/>
                </a:solidFill>
              </a:rPr>
              <a:t>New Mexico Department  of  Public Safety’s</a:t>
            </a:r>
          </a:p>
          <a:p>
            <a:r>
              <a:rPr lang="en-US" sz="2800" dirty="0">
                <a:solidFill>
                  <a:schemeClr val="bg1"/>
                </a:solidFill>
              </a:rPr>
              <a:t>Law Enforcement Records Bureau</a:t>
            </a:r>
          </a:p>
          <a:p>
            <a:r>
              <a:rPr lang="en-US" sz="1600" dirty="0">
                <a:solidFill>
                  <a:srgbClr val="FFFF99"/>
                </a:solidFill>
                <a:hlinkClick r:id="rId7">
                  <a:extLst>
                    <a:ext uri="{A12FA001-AC4F-418D-AE19-62706E023703}">
                      <ahyp:hlinkClr xmlns:ahyp="http://schemas.microsoft.com/office/drawing/2018/hyperlinkcolor" val="tx"/>
                    </a:ext>
                  </a:extLst>
                </a:hlinkClick>
              </a:rPr>
              <a:t>https://www.dps.nm.gov/law-enforcement-records-bureau/</a:t>
            </a:r>
            <a:r>
              <a:rPr lang="en-US" sz="1600" dirty="0">
                <a:solidFill>
                  <a:srgbClr val="FFFF99"/>
                </a:solidFill>
              </a:rPr>
              <a:t>   </a:t>
            </a:r>
          </a:p>
        </p:txBody>
      </p:sp>
      <p:sp>
        <p:nvSpPr>
          <p:cNvPr id="15" name="TextBox 14">
            <a:extLst>
              <a:ext uri="{FF2B5EF4-FFF2-40B4-BE49-F238E27FC236}">
                <a16:creationId xmlns:a16="http://schemas.microsoft.com/office/drawing/2014/main" id="{FD11C13D-2A95-EB27-A1D9-5952348032C0}"/>
              </a:ext>
            </a:extLst>
          </p:cNvPr>
          <p:cNvSpPr txBox="1">
            <a:spLocks noGrp="1" noRot="1" noMove="1" noResize="1" noEditPoints="1" noAdjustHandles="1" noChangeArrowheads="1" noChangeShapeType="1"/>
          </p:cNvSpPr>
          <p:nvPr/>
        </p:nvSpPr>
        <p:spPr>
          <a:xfrm>
            <a:off x="436710" y="5388414"/>
            <a:ext cx="5021516" cy="998800"/>
          </a:xfrm>
          <a:prstGeom prst="rect">
            <a:avLst/>
          </a:prstGeom>
          <a:noFill/>
        </p:spPr>
        <p:txBody>
          <a:bodyPr wrap="square">
            <a:spAutoFit/>
          </a:bodyPr>
          <a:lstStyle/>
          <a:p>
            <a:pPr marL="7620" marR="0" indent="-6350">
              <a:lnSpc>
                <a:spcPct val="111000"/>
              </a:lnSpc>
              <a:spcAft>
                <a:spcPts val="50"/>
              </a:spcAft>
              <a:buNone/>
            </a:pPr>
            <a:r>
              <a:rPr lang="en-US" sz="1800" kern="100" dirty="0">
                <a:solidFill>
                  <a:srgbClr val="181717"/>
                </a:solidFill>
                <a:effectLst/>
                <a:latin typeface="Calibri" panose="020F0502020204030204" pitchFamily="34" charset="0"/>
                <a:ea typeface="Calibri" panose="020F0502020204030204" pitchFamily="34" charset="0"/>
              </a:rPr>
              <a:t>The preferred way to submit clearing house information is by email along with any photographs or additional information that can be provided.  </a:t>
            </a:r>
          </a:p>
        </p:txBody>
      </p:sp>
      <p:sp>
        <p:nvSpPr>
          <p:cNvPr id="17" name="TextBox 16">
            <a:extLst>
              <a:ext uri="{FF2B5EF4-FFF2-40B4-BE49-F238E27FC236}">
                <a16:creationId xmlns:a16="http://schemas.microsoft.com/office/drawing/2014/main" id="{582394CB-7247-7258-E24F-CA41AF769EA1}"/>
              </a:ext>
            </a:extLst>
          </p:cNvPr>
          <p:cNvSpPr txBox="1">
            <a:spLocks noGrp="1" noRot="1" noMove="1" noResize="1" noEditPoints="1" noAdjustHandles="1" noChangeArrowheads="1" noChangeShapeType="1"/>
          </p:cNvSpPr>
          <p:nvPr/>
        </p:nvSpPr>
        <p:spPr>
          <a:xfrm>
            <a:off x="436710" y="6373628"/>
            <a:ext cx="3521209" cy="369332"/>
          </a:xfrm>
          <a:prstGeom prst="rect">
            <a:avLst/>
          </a:prstGeom>
          <a:noFill/>
        </p:spPr>
        <p:txBody>
          <a:bodyPr wrap="square">
            <a:spAutoFit/>
          </a:bodyPr>
          <a:lstStyle/>
          <a:p>
            <a:r>
              <a:rPr lang="en-US" dirty="0">
                <a:solidFill>
                  <a:srgbClr val="FFFF99"/>
                </a:solidFill>
                <a:hlinkClick r:id="rId8">
                  <a:extLst>
                    <a:ext uri="{A12FA001-AC4F-418D-AE19-62706E023703}">
                      <ahyp:hlinkClr xmlns:ahyp="http://schemas.microsoft.com/office/drawing/2018/hyperlinkcolor" val="tx"/>
                    </a:ext>
                  </a:extLst>
                </a:hlinkClick>
              </a:rPr>
              <a:t>DPS.MissingPerson@dps.nm.gov</a:t>
            </a:r>
            <a:r>
              <a:rPr lang="en-US" dirty="0">
                <a:solidFill>
                  <a:srgbClr val="FFFF99"/>
                </a:solidFill>
              </a:rPr>
              <a:t> </a:t>
            </a:r>
          </a:p>
        </p:txBody>
      </p:sp>
      <p:pic>
        <p:nvPicPr>
          <p:cNvPr id="10" name="Graphic 9" descr="Database with solid fill">
            <a:extLst>
              <a:ext uri="{FF2B5EF4-FFF2-40B4-BE49-F238E27FC236}">
                <a16:creationId xmlns:a16="http://schemas.microsoft.com/office/drawing/2014/main" id="{EFC0D2D6-2CB1-0126-3C2A-DBAF00AA7DC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9"/>
              </a:ext>
            </a:extLst>
          </a:blip>
          <a:stretch>
            <a:fillRect/>
          </a:stretch>
        </p:blipFill>
        <p:spPr>
          <a:xfrm>
            <a:off x="7762546" y="3857206"/>
            <a:ext cx="2065683" cy="2065683"/>
          </a:xfrm>
          <a:prstGeom prst="rect">
            <a:avLst/>
          </a:prstGeom>
        </p:spPr>
      </p:pic>
      <p:sp>
        <p:nvSpPr>
          <p:cNvPr id="2" name="Rectangle 1">
            <a:extLst>
              <a:ext uri="{FF2B5EF4-FFF2-40B4-BE49-F238E27FC236}">
                <a16:creationId xmlns:a16="http://schemas.microsoft.com/office/drawing/2014/main" id="{2E7285A1-D2B4-2EED-1A0E-4D12EF774B35}"/>
              </a:ext>
            </a:extLst>
          </p:cNvPr>
          <p:cNvSpPr>
            <a:spLocks noGrp="1" noRot="1" noMove="1" noResize="1" noEditPoints="1" noAdjustHandles="1" noChangeArrowheads="1" noChangeShapeType="1"/>
          </p:cNvSpPr>
          <p:nvPr/>
        </p:nvSpPr>
        <p:spPr>
          <a:xfrm>
            <a:off x="6380922" y="1172817"/>
            <a:ext cx="5021516" cy="4939748"/>
          </a:xfrm>
          <a:prstGeom prst="rect">
            <a:avLst/>
          </a:prstGeom>
          <a:solidFill>
            <a:srgbClr val="8F806E">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C18919D-E344-A7ED-BA5A-3ED95AB6DDE4}"/>
              </a:ext>
            </a:extLst>
          </p:cNvPr>
          <p:cNvSpPr txBox="1">
            <a:spLocks noGrp="1" noRot="1" noMove="1" noResize="1" noEditPoints="1" noAdjustHandles="1" noChangeArrowheads="1" noChangeShapeType="1"/>
          </p:cNvSpPr>
          <p:nvPr/>
        </p:nvSpPr>
        <p:spPr>
          <a:xfrm>
            <a:off x="7667185" y="2967335"/>
            <a:ext cx="2351458" cy="461665"/>
          </a:xfrm>
          <a:prstGeom prst="rect">
            <a:avLst/>
          </a:prstGeom>
          <a:solidFill>
            <a:schemeClr val="accent3">
              <a:alpha val="8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400" dirty="0">
                <a:solidFill>
                  <a:schemeClr val="bg1"/>
                </a:solidFill>
              </a:rPr>
              <a:t>Missing Persons</a:t>
            </a:r>
          </a:p>
        </p:txBody>
      </p:sp>
      <p:sp>
        <p:nvSpPr>
          <p:cNvPr id="18" name="TextBox 17">
            <a:extLst>
              <a:ext uri="{FF2B5EF4-FFF2-40B4-BE49-F238E27FC236}">
                <a16:creationId xmlns:a16="http://schemas.microsoft.com/office/drawing/2014/main" id="{B4295DDD-E749-1EB8-A8F5-EE555E52A86F}"/>
              </a:ext>
            </a:extLst>
          </p:cNvPr>
          <p:cNvSpPr txBox="1">
            <a:spLocks noGrp="1" noRot="1" noMove="1" noResize="1" noEditPoints="1" noAdjustHandles="1" noChangeArrowheads="1" noChangeShapeType="1"/>
          </p:cNvSpPr>
          <p:nvPr/>
        </p:nvSpPr>
        <p:spPr>
          <a:xfrm>
            <a:off x="7636280" y="3429000"/>
            <a:ext cx="2443298" cy="523220"/>
          </a:xfrm>
          <a:prstGeom prst="rect">
            <a:avLst/>
          </a:prstGeom>
          <a:solidFill>
            <a:schemeClr val="accent3">
              <a:alpha val="80000"/>
            </a:schemeClr>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800" dirty="0">
                <a:solidFill>
                  <a:schemeClr val="bg1"/>
                </a:solidFill>
              </a:rPr>
              <a:t>Clearinghouse</a:t>
            </a:r>
            <a:endParaRPr lang="en-US" dirty="0">
              <a:solidFill>
                <a:schemeClr val="bg1"/>
              </a:solidFill>
            </a:endParaRPr>
          </a:p>
        </p:txBody>
      </p:sp>
    </p:spTree>
    <p:custDataLst>
      <p:tags r:id="rId1"/>
    </p:custDataLst>
    <p:extLst>
      <p:ext uri="{BB962C8B-B14F-4D97-AF65-F5344CB8AC3E}">
        <p14:creationId xmlns:p14="http://schemas.microsoft.com/office/powerpoint/2010/main" val="365619669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5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B91DE-69FE-9699-939D-C892C0D900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28E215-7AC2-DF7D-BCD9-71F4E440E492}"/>
              </a:ext>
            </a:extLst>
          </p:cNvPr>
          <p:cNvSpPr>
            <a:spLocks noGrp="1" noRot="1" noMove="1" noResize="1" noEditPoints="1" noAdjustHandles="1" noChangeArrowheads="1" noChangeShapeType="1"/>
          </p:cNvSpPr>
          <p:nvPr>
            <p:ph type="title"/>
          </p:nvPr>
        </p:nvSpPr>
        <p:spPr>
          <a:xfrm>
            <a:off x="436710" y="469772"/>
            <a:ext cx="11318581" cy="574936"/>
          </a:xfrm>
        </p:spPr>
        <p:txBody>
          <a:bodyPr>
            <a:normAutofit fontScale="90000"/>
          </a:bodyPr>
          <a:lstStyle/>
          <a:p>
            <a:r>
              <a:rPr lang="en-US" sz="4000" dirty="0"/>
              <a:t>The Missing Persons Information Clearinghouse</a:t>
            </a:r>
            <a:br>
              <a:rPr lang="en-US" dirty="0"/>
            </a:br>
            <a:endParaRPr lang="en-US" dirty="0"/>
          </a:p>
        </p:txBody>
      </p:sp>
      <p:sp>
        <p:nvSpPr>
          <p:cNvPr id="5" name="Content Placeholder 4">
            <a:extLst>
              <a:ext uri="{FF2B5EF4-FFF2-40B4-BE49-F238E27FC236}">
                <a16:creationId xmlns:a16="http://schemas.microsoft.com/office/drawing/2014/main" id="{E42B5A3D-F894-EEDA-9B86-A8A3C68E501C}"/>
              </a:ext>
            </a:extLst>
          </p:cNvPr>
          <p:cNvSpPr>
            <a:spLocks noGrp="1" noRot="1" noMove="1" noResize="1" noEditPoints="1" noAdjustHandles="1" noChangeArrowheads="1" noChangeShapeType="1"/>
          </p:cNvSpPr>
          <p:nvPr>
            <p:ph idx="1"/>
          </p:nvPr>
        </p:nvSpPr>
        <p:spPr>
          <a:xfrm>
            <a:off x="278866" y="1044708"/>
            <a:ext cx="11476424" cy="4387584"/>
          </a:xfrm>
        </p:spPr>
        <p:txBody>
          <a:bodyPr>
            <a:noAutofit/>
          </a:bodyPr>
          <a:lstStyle/>
          <a:p>
            <a:pPr marL="0" indent="0">
              <a:lnSpc>
                <a:spcPct val="150000"/>
              </a:lnSpc>
              <a:buNone/>
            </a:pPr>
            <a:r>
              <a:rPr lang="en-US" sz="2000" b="1" dirty="0"/>
              <a:t>The Clearinghouse:</a:t>
            </a:r>
          </a:p>
          <a:p>
            <a:pPr>
              <a:lnSpc>
                <a:spcPct val="150000"/>
              </a:lnSpc>
              <a:buFont typeface="Wingdings" panose="05000000000000000000" pitchFamily="2" charset="2"/>
              <a:buChar char="v"/>
            </a:pPr>
            <a:r>
              <a:rPr lang="en-US" sz="2000" dirty="0"/>
              <a:t>Is responsible for statewide communication of information relating to missing persons</a:t>
            </a:r>
          </a:p>
          <a:p>
            <a:pPr>
              <a:lnSpc>
                <a:spcPct val="150000"/>
              </a:lnSpc>
              <a:buFont typeface="Wingdings" panose="05000000000000000000" pitchFamily="2" charset="2"/>
              <a:buChar char="v"/>
            </a:pPr>
            <a:endParaRPr lang="en-US" sz="500" dirty="0"/>
          </a:p>
          <a:p>
            <a:pPr>
              <a:lnSpc>
                <a:spcPct val="150000"/>
              </a:lnSpc>
              <a:buFont typeface="Wingdings" panose="05000000000000000000" pitchFamily="2" charset="2"/>
              <a:buChar char="v"/>
            </a:pPr>
            <a:r>
              <a:rPr lang="en-US" sz="2000" dirty="0"/>
              <a:t>Provides a centralized file for the exchange of information on missing persons and unidentified human remains within the state</a:t>
            </a:r>
          </a:p>
          <a:p>
            <a:pPr>
              <a:lnSpc>
                <a:spcPct val="150000"/>
              </a:lnSpc>
              <a:buFont typeface="Wingdings" panose="05000000000000000000" pitchFamily="2" charset="2"/>
              <a:buChar char="v"/>
            </a:pPr>
            <a:endParaRPr lang="en-US" sz="500" dirty="0"/>
          </a:p>
          <a:p>
            <a:pPr>
              <a:lnSpc>
                <a:spcPct val="150000"/>
              </a:lnSpc>
              <a:buFont typeface="Wingdings" panose="05000000000000000000" pitchFamily="2" charset="2"/>
              <a:buChar char="v"/>
            </a:pPr>
            <a:r>
              <a:rPr lang="en-US" sz="2000" dirty="0"/>
              <a:t>Communicates with the </a:t>
            </a:r>
            <a:r>
              <a:rPr lang="en-US" sz="2000" dirty="0">
                <a:solidFill>
                  <a:srgbClr val="FFFF99"/>
                </a:solidFill>
                <a:hlinkClick r:id="rId4" tooltip="NCIC link">
                  <a:extLst>
                    <a:ext uri="{A12FA001-AC4F-418D-AE19-62706E023703}">
                      <ahyp:hlinkClr xmlns:ahyp="http://schemas.microsoft.com/office/drawing/2018/hyperlinkcolor" val="tx"/>
                    </a:ext>
                  </a:extLst>
                </a:hlinkClick>
              </a:rPr>
              <a:t>NATIONAL CRIME INFORMATION CENTER (NCIC) </a:t>
            </a:r>
            <a:r>
              <a:rPr lang="en-US" sz="2000" dirty="0"/>
              <a:t>for the exchange of information on missing persons suspected of interstate travel  </a:t>
            </a:r>
          </a:p>
          <a:p>
            <a:pPr>
              <a:lnSpc>
                <a:spcPct val="150000"/>
              </a:lnSpc>
              <a:buFont typeface="Wingdings" panose="05000000000000000000" pitchFamily="2" charset="2"/>
              <a:buChar char="v"/>
            </a:pPr>
            <a:endParaRPr lang="en-US" sz="500" dirty="0"/>
          </a:p>
          <a:p>
            <a:pPr>
              <a:lnSpc>
                <a:spcPct val="150000"/>
              </a:lnSpc>
              <a:buFont typeface="Wingdings" panose="05000000000000000000" pitchFamily="2" charset="2"/>
              <a:buChar char="v"/>
            </a:pPr>
            <a:r>
              <a:rPr lang="en-US" sz="2000" dirty="0"/>
              <a:t>Collects, processes, maintains and disseminate accurate and complete information on missing persons</a:t>
            </a:r>
          </a:p>
          <a:p>
            <a:pPr>
              <a:lnSpc>
                <a:spcPct val="100000"/>
              </a:lnSpc>
            </a:pPr>
            <a:endParaRPr lang="en-US" sz="1800" dirty="0"/>
          </a:p>
          <a:p>
            <a:pPr>
              <a:lnSpc>
                <a:spcPct val="100000"/>
              </a:lnSpc>
            </a:pPr>
            <a:endParaRPr lang="en-US" sz="1600" dirty="0"/>
          </a:p>
        </p:txBody>
      </p:sp>
      <p:sp>
        <p:nvSpPr>
          <p:cNvPr id="10" name="TextBox 9">
            <a:extLst>
              <a:ext uri="{FF2B5EF4-FFF2-40B4-BE49-F238E27FC236}">
                <a16:creationId xmlns:a16="http://schemas.microsoft.com/office/drawing/2014/main" id="{A5A6B486-0D1C-5381-4040-B7B09FC5A60E}"/>
              </a:ext>
            </a:extLst>
          </p:cNvPr>
          <p:cNvSpPr txBox="1">
            <a:spLocks noGrp="1" noRot="1" noMove="1" noResize="1" noEditPoints="1" noAdjustHandles="1" noChangeArrowheads="1" noChangeShapeType="1"/>
          </p:cNvSpPr>
          <p:nvPr/>
        </p:nvSpPr>
        <p:spPr>
          <a:xfrm>
            <a:off x="6300908" y="6234339"/>
            <a:ext cx="5801446" cy="307777"/>
          </a:xfrm>
          <a:prstGeom prst="rect">
            <a:avLst/>
          </a:prstGeom>
          <a:noFill/>
        </p:spPr>
        <p:txBody>
          <a:bodyPr wrap="square">
            <a:spAutoFit/>
          </a:bodyPr>
          <a:lstStyle/>
          <a:p>
            <a:r>
              <a:rPr lang="en-US" sz="1400" dirty="0">
                <a:solidFill>
                  <a:srgbClr val="FFFF99"/>
                </a:solidFill>
                <a:hlinkClick r:id="rId5">
                  <a:extLst>
                    <a:ext uri="{A12FA001-AC4F-418D-AE19-62706E023703}">
                      <ahyp:hlinkClr xmlns:ahyp="http://schemas.microsoft.com/office/drawing/2018/hyperlinkcolor" val="tx"/>
                    </a:ext>
                  </a:extLst>
                </a:hlinkClick>
              </a:rPr>
              <a:t>https://nmonesource.com/nmos/nmsa/en/item/4367/index.do#29-15-3</a:t>
            </a:r>
            <a:r>
              <a:rPr lang="en-US" sz="1400" dirty="0">
                <a:solidFill>
                  <a:srgbClr val="FFFF99"/>
                </a:solidFill>
              </a:rPr>
              <a:t> </a:t>
            </a:r>
          </a:p>
        </p:txBody>
      </p:sp>
    </p:spTree>
    <p:custDataLst>
      <p:tags r:id="rId1"/>
    </p:custDataLst>
    <p:extLst>
      <p:ext uri="{BB962C8B-B14F-4D97-AF65-F5344CB8AC3E}">
        <p14:creationId xmlns:p14="http://schemas.microsoft.com/office/powerpoint/2010/main" val="23801100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animEffect transition="in" filter="fade">
                                      <p:cBhvr>
                                        <p:cTn id="20" dur="500"/>
                                        <p:tgtEl>
                                          <p:spTgt spid="5">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fade">
                                      <p:cBhvr>
                                        <p:cTn id="25"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90E36-1F20-02B5-EA09-36CD79F4B1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893332-EB76-6428-2856-E926F96F7466}"/>
              </a:ext>
            </a:extLst>
          </p:cNvPr>
          <p:cNvSpPr>
            <a:spLocks noGrp="1" noRot="1" noMove="1" noResize="1" noEditPoints="1" noAdjustHandles="1" noChangeArrowheads="1" noChangeShapeType="1"/>
          </p:cNvSpPr>
          <p:nvPr>
            <p:ph type="title"/>
          </p:nvPr>
        </p:nvSpPr>
        <p:spPr>
          <a:xfrm>
            <a:off x="436710" y="469772"/>
            <a:ext cx="11318581" cy="574936"/>
          </a:xfrm>
        </p:spPr>
        <p:txBody>
          <a:bodyPr>
            <a:normAutofit fontScale="90000"/>
          </a:bodyPr>
          <a:lstStyle/>
          <a:p>
            <a:r>
              <a:rPr lang="en-US" sz="4000" dirty="0"/>
              <a:t>The Missing Persons Information Clearinghouse</a:t>
            </a:r>
            <a:br>
              <a:rPr lang="en-US" dirty="0"/>
            </a:br>
            <a:endParaRPr lang="en-US" dirty="0"/>
          </a:p>
        </p:txBody>
      </p:sp>
      <p:sp>
        <p:nvSpPr>
          <p:cNvPr id="5" name="Content Placeholder 4">
            <a:extLst>
              <a:ext uri="{FF2B5EF4-FFF2-40B4-BE49-F238E27FC236}">
                <a16:creationId xmlns:a16="http://schemas.microsoft.com/office/drawing/2014/main" id="{9C42FAD8-DA47-FBFE-89D9-A4486A3EDE38}"/>
              </a:ext>
            </a:extLst>
          </p:cNvPr>
          <p:cNvSpPr>
            <a:spLocks noGrp="1" noRot="1" noMove="1" noResize="1" noEditPoints="1" noAdjustHandles="1" noChangeArrowheads="1" noChangeShapeType="1"/>
          </p:cNvSpPr>
          <p:nvPr>
            <p:ph idx="1"/>
          </p:nvPr>
        </p:nvSpPr>
        <p:spPr>
          <a:xfrm>
            <a:off x="278866" y="1044708"/>
            <a:ext cx="5690134" cy="574936"/>
          </a:xfrm>
        </p:spPr>
        <p:txBody>
          <a:bodyPr>
            <a:noAutofit/>
          </a:bodyPr>
          <a:lstStyle/>
          <a:p>
            <a:pPr marL="0" indent="0">
              <a:lnSpc>
                <a:spcPct val="150000"/>
              </a:lnSpc>
              <a:buNone/>
            </a:pPr>
            <a:r>
              <a:rPr lang="en-US" sz="2000" b="1" dirty="0"/>
              <a:t>The Clearinghouse:</a:t>
            </a:r>
          </a:p>
          <a:p>
            <a:pPr>
              <a:lnSpc>
                <a:spcPct val="100000"/>
              </a:lnSpc>
            </a:pPr>
            <a:endParaRPr lang="en-US" sz="2000" dirty="0"/>
          </a:p>
        </p:txBody>
      </p:sp>
      <p:sp>
        <p:nvSpPr>
          <p:cNvPr id="7" name="TextBox 6">
            <a:extLst>
              <a:ext uri="{FF2B5EF4-FFF2-40B4-BE49-F238E27FC236}">
                <a16:creationId xmlns:a16="http://schemas.microsoft.com/office/drawing/2014/main" id="{1DF6C339-1A11-B432-3942-2912B6D1B27B}"/>
              </a:ext>
            </a:extLst>
          </p:cNvPr>
          <p:cNvSpPr txBox="1">
            <a:spLocks noGrp="1" noRot="1" noMove="1" noResize="1" noEditPoints="1" noAdjustHandles="1" noChangeArrowheads="1" noChangeShapeType="1"/>
          </p:cNvSpPr>
          <p:nvPr/>
        </p:nvSpPr>
        <p:spPr>
          <a:xfrm>
            <a:off x="278866" y="1618332"/>
            <a:ext cx="11476425" cy="4933915"/>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US" sz="2400" dirty="0">
                <a:solidFill>
                  <a:schemeClr val="bg1"/>
                </a:solidFill>
                <a:latin typeface="Montserrat" panose="02000505000000020004" pitchFamily="2" charset="0"/>
              </a:rPr>
              <a:t>Provides a statewide toll-free telephone line for the reporting of missing persons and for receiving information on missing persons</a:t>
            </a:r>
          </a:p>
          <a:p>
            <a:pPr>
              <a:lnSpc>
                <a:spcPct val="150000"/>
              </a:lnSpc>
            </a:pPr>
            <a:endParaRPr lang="en-US" sz="2400" dirty="0">
              <a:solidFill>
                <a:schemeClr val="bg1"/>
              </a:solidFill>
              <a:latin typeface="Montserrat" panose="02000505000000020004" pitchFamily="2" charset="0"/>
            </a:endParaRPr>
          </a:p>
          <a:p>
            <a:pPr marL="285750" indent="-285750">
              <a:lnSpc>
                <a:spcPct val="150000"/>
              </a:lnSpc>
              <a:buFont typeface="Wingdings" panose="05000000000000000000" pitchFamily="2" charset="2"/>
              <a:buChar char="v"/>
            </a:pPr>
            <a:r>
              <a:rPr lang="en-US" sz="2400" dirty="0">
                <a:solidFill>
                  <a:schemeClr val="bg1"/>
                </a:solidFill>
                <a:latin typeface="Montserrat" panose="02000505000000020004" pitchFamily="2" charset="0"/>
              </a:rPr>
              <a:t>Compiles statistics relating to the incidence of missing persons within the state</a:t>
            </a:r>
          </a:p>
          <a:p>
            <a:pPr>
              <a:lnSpc>
                <a:spcPct val="150000"/>
              </a:lnSpc>
            </a:pPr>
            <a:endParaRPr lang="en-US" sz="2400" dirty="0">
              <a:solidFill>
                <a:schemeClr val="bg1"/>
              </a:solidFill>
              <a:latin typeface="Montserrat" panose="02000505000000020004" pitchFamily="2" charset="0"/>
            </a:endParaRPr>
          </a:p>
          <a:p>
            <a:pPr marL="285750" indent="-285750">
              <a:lnSpc>
                <a:spcPct val="150000"/>
              </a:lnSpc>
              <a:buFont typeface="Wingdings" panose="05000000000000000000" pitchFamily="2" charset="2"/>
              <a:buChar char="v"/>
            </a:pPr>
            <a:r>
              <a:rPr lang="en-US" sz="2400" dirty="0">
                <a:solidFill>
                  <a:schemeClr val="bg1"/>
                </a:solidFill>
                <a:latin typeface="Montserrat" panose="02000505000000020004" pitchFamily="2" charset="0"/>
              </a:rPr>
              <a:t>Provides training and technical assistance to law enforcement agencies and social services agencies pertaining to missing persons</a:t>
            </a:r>
          </a:p>
          <a:p>
            <a:pPr marL="285750" indent="-285750">
              <a:lnSpc>
                <a:spcPct val="150000"/>
              </a:lnSpc>
              <a:buFont typeface="Wingdings" panose="05000000000000000000" pitchFamily="2" charset="2"/>
              <a:buChar char="v"/>
            </a:pPr>
            <a:endParaRPr lang="en-US" sz="2000" dirty="0">
              <a:solidFill>
                <a:schemeClr val="bg1"/>
              </a:solidFill>
              <a:latin typeface="Montserrat" panose="02000505000000020004" pitchFamily="2" charset="0"/>
            </a:endParaRPr>
          </a:p>
        </p:txBody>
      </p:sp>
      <p:sp>
        <p:nvSpPr>
          <p:cNvPr id="10" name="TextBox 9">
            <a:extLst>
              <a:ext uri="{FF2B5EF4-FFF2-40B4-BE49-F238E27FC236}">
                <a16:creationId xmlns:a16="http://schemas.microsoft.com/office/drawing/2014/main" id="{01B6A2AF-498D-75B2-6F21-2C4C4018C623}"/>
              </a:ext>
            </a:extLst>
          </p:cNvPr>
          <p:cNvSpPr txBox="1">
            <a:spLocks noGrp="1" noRot="1" noMove="1" noResize="1" noEditPoints="1" noAdjustHandles="1" noChangeArrowheads="1" noChangeShapeType="1"/>
          </p:cNvSpPr>
          <p:nvPr/>
        </p:nvSpPr>
        <p:spPr>
          <a:xfrm>
            <a:off x="6300908" y="6234339"/>
            <a:ext cx="5801446" cy="307777"/>
          </a:xfrm>
          <a:prstGeom prst="rect">
            <a:avLst/>
          </a:prstGeom>
          <a:noFill/>
        </p:spPr>
        <p:txBody>
          <a:bodyPr wrap="square">
            <a:spAutoFit/>
          </a:bodyPr>
          <a:lstStyle/>
          <a:p>
            <a:r>
              <a:rPr lang="en-US" sz="1400"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https://nmonesource.com/nmos/nmsa/en/item/4367/index.do#29-15-3</a:t>
            </a:r>
            <a:r>
              <a:rPr lang="en-US" sz="1400" dirty="0">
                <a:solidFill>
                  <a:srgbClr val="FFFF99"/>
                </a:solidFill>
              </a:rPr>
              <a:t> </a:t>
            </a:r>
          </a:p>
        </p:txBody>
      </p:sp>
    </p:spTree>
    <p:custDataLst>
      <p:tags r:id="rId1"/>
    </p:custDataLst>
    <p:extLst>
      <p:ext uri="{BB962C8B-B14F-4D97-AF65-F5344CB8AC3E}">
        <p14:creationId xmlns:p14="http://schemas.microsoft.com/office/powerpoint/2010/main" val="1540992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BBEF29E-332C-C767-6A53-8DECF78AF473}"/>
              </a:ext>
            </a:extLst>
          </p:cNvPr>
          <p:cNvSpPr>
            <a:spLocks noGrp="1" noRot="1" noMove="1" noResize="1" noEditPoints="1" noAdjustHandles="1" noChangeArrowheads="1" noChangeShapeType="1"/>
          </p:cNvSpPr>
          <p:nvPr/>
        </p:nvSpPr>
        <p:spPr>
          <a:xfrm>
            <a:off x="0" y="-1"/>
            <a:ext cx="12192000" cy="6935821"/>
          </a:xfrm>
          <a:prstGeom prst="rect">
            <a:avLst/>
          </a:prstGeom>
          <a:solidFill>
            <a:srgbClr val="04163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Molecular network abstract modern background">
            <a:extLst>
              <a:ext uri="{FF2B5EF4-FFF2-40B4-BE49-F238E27FC236}">
                <a16:creationId xmlns:a16="http://schemas.microsoft.com/office/drawing/2014/main" id="{0563A5EB-23E3-8C73-0E27-DDC86403B6B2}"/>
              </a:ext>
            </a:extLst>
          </p:cNvPr>
          <p:cNvPicPr>
            <a:picLocks noGrp="1" noRot="1" noChangeAspect="1" noMove="1" noResize="1" noEditPoints="1" noAdjustHandles="1" noChangeArrowheads="1" noChangeShapeType="1" noCrop="1"/>
          </p:cNvPicPr>
          <p:nvPr/>
        </p:nvPicPr>
        <p:blipFill>
          <a:blip r:embed="rId6">
            <a:alphaModFix amt="35000"/>
            <a:extLst>
              <a:ext uri="{BEBA8EAE-BF5A-486C-A8C5-ECC9F3942E4B}">
                <a14:imgProps xmlns:a14="http://schemas.microsoft.com/office/drawing/2010/main">
                  <a14:imgLayer r:embed="rId7">
                    <a14:imgEffect>
                      <a14:artisticMarker/>
                    </a14:imgEffect>
                    <a14:imgEffect>
                      <a14:sharpenSoften amount="-50000"/>
                    </a14:imgEffect>
                    <a14:imgEffect>
                      <a14:colorTemperature colorTemp="47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Picture 8" descr="A picture containing light, flock, dark&#10;&#10;AI-generated content may be incorrect.">
            <a:extLst>
              <a:ext uri="{FF2B5EF4-FFF2-40B4-BE49-F238E27FC236}">
                <a16:creationId xmlns:a16="http://schemas.microsoft.com/office/drawing/2014/main" id="{02B0B7F6-BC8D-5198-CC85-7DE8DC8804C0}"/>
              </a:ext>
            </a:extLst>
          </p:cNvPr>
          <p:cNvPicPr>
            <a:picLocks noGrp="1" noRot="1" noChangeAspect="1" noMove="1" noResize="1" noEditPoints="1" noAdjustHandles="1" noChangeArrowheads="1" noChangeShapeType="1" noCrop="1"/>
          </p:cNvPicPr>
          <p:nvPr/>
        </p:nvPicPr>
        <p:blipFill>
          <a:blip r:embed="rId8">
            <a:biLevel thresh="50000"/>
            <a:extLst>
              <a:ext uri="{BEBA8EAE-BF5A-486C-A8C5-ECC9F3942E4B}">
                <a14:imgProps xmlns:a14="http://schemas.microsoft.com/office/drawing/2010/main">
                  <a14:imgLayer r:embed="rId9">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356020" y="411480"/>
            <a:ext cx="9479960" cy="6035040"/>
          </a:xfrm>
          <a:prstGeom prst="rect">
            <a:avLst/>
          </a:prstGeom>
        </p:spPr>
      </p:pic>
      <p:pic>
        <p:nvPicPr>
          <p:cNvPr id="4" name="NCIC ver2">
            <a:hlinkClick r:id="" action="ppaction://media"/>
            <a:extLst>
              <a:ext uri="{FF2B5EF4-FFF2-40B4-BE49-F238E27FC236}">
                <a16:creationId xmlns:a16="http://schemas.microsoft.com/office/drawing/2014/main" id="{6566EBEB-E657-814F-4880-28DA19C4143F}"/>
              </a:ext>
            </a:extLst>
          </p:cNvPr>
          <p:cNvPicPr>
            <a:picLocks noGrp="1" noRot="1" noChangeAspect="1" noMove="1" noResize="1" noEditPoints="1" noAdjustHandles="1" noChangeArrowheads="1" noChangeShapeType="1" noCrop="1"/>
          </p:cNvPicPr>
          <p:nvPr>
            <p:ph idx="1"/>
            <a:videoFile r:link="rId3"/>
            <p:extLst>
              <p:ext uri="{DAA4B4D4-6D71-4841-9C94-3DE7FCFB9230}">
                <p14:media xmlns:p14="http://schemas.microsoft.com/office/powerpoint/2010/main" r:embed="rId2"/>
              </p:ext>
            </p:extLst>
          </p:nvPr>
        </p:nvPicPr>
        <p:blipFill>
          <a:blip r:embed="rId10"/>
          <a:stretch>
            <a:fillRect/>
          </a:stretch>
        </p:blipFill>
        <p:spPr>
          <a:xfrm>
            <a:off x="731395" y="411480"/>
            <a:ext cx="10729209" cy="6035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8207470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FA1DA1-8503-6640-D0CC-3E4F5333AB7B}"/>
              </a:ext>
            </a:extLst>
          </p:cNvPr>
          <p:cNvSpPr>
            <a:spLocks noGrp="1" noRot="1" noMove="1" noResize="1" noEditPoints="1" noAdjustHandles="1" noChangeArrowheads="1" noChangeShapeType="1"/>
          </p:cNvSpPr>
          <p:nvPr>
            <p:ph type="title"/>
          </p:nvPr>
        </p:nvSpPr>
        <p:spPr/>
        <p:txBody>
          <a:bodyPr>
            <a:normAutofit/>
          </a:bodyPr>
          <a:lstStyle/>
          <a:p>
            <a:r>
              <a:rPr lang="en-US" sz="2400" dirty="0"/>
              <a:t>29-15-7 NMSA Missing Persons – Law Enforcement Requirements </a:t>
            </a:r>
            <a:br>
              <a:rPr lang="en-US" sz="2400" dirty="0"/>
            </a:br>
            <a:r>
              <a:rPr lang="en-US" sz="4000" dirty="0"/>
              <a:t>Receiving a Report of a Missing Person</a:t>
            </a:r>
            <a:endParaRPr lang="en-US" sz="2400" dirty="0"/>
          </a:p>
        </p:txBody>
      </p:sp>
      <p:sp>
        <p:nvSpPr>
          <p:cNvPr id="5" name="Content Placeholder 4">
            <a:extLst>
              <a:ext uri="{FF2B5EF4-FFF2-40B4-BE49-F238E27FC236}">
                <a16:creationId xmlns:a16="http://schemas.microsoft.com/office/drawing/2014/main" id="{108A00B7-CBF9-EF00-0B35-45C32EF18968}"/>
              </a:ext>
            </a:extLst>
          </p:cNvPr>
          <p:cNvSpPr>
            <a:spLocks noGrp="1" noRot="1" noMove="1" noResize="1" noEditPoints="1" noAdjustHandles="1" noChangeArrowheads="1" noChangeShapeType="1"/>
          </p:cNvSpPr>
          <p:nvPr>
            <p:ph idx="1"/>
          </p:nvPr>
        </p:nvSpPr>
        <p:spPr>
          <a:xfrm>
            <a:off x="838200" y="1690688"/>
            <a:ext cx="7114775" cy="4170362"/>
          </a:xfrm>
        </p:spPr>
        <p:txBody>
          <a:bodyPr>
            <a:normAutofit fontScale="32500" lnSpcReduction="20000"/>
          </a:bodyPr>
          <a:lstStyle/>
          <a:p>
            <a:pPr marL="0" indent="0">
              <a:lnSpc>
                <a:spcPct val="120000"/>
              </a:lnSpc>
              <a:buNone/>
            </a:pPr>
            <a:r>
              <a:rPr lang="en-US" sz="4900" dirty="0"/>
              <a:t>Law Enforcement SHALL accept without delay/exception a report of a missing person. </a:t>
            </a:r>
          </a:p>
          <a:p>
            <a:pPr marL="0" indent="0">
              <a:lnSpc>
                <a:spcPct val="120000"/>
              </a:lnSpc>
              <a:buNone/>
            </a:pPr>
            <a:r>
              <a:rPr lang="en-US" sz="4900" dirty="0"/>
              <a:t>Law enforcement SHALL, within </a:t>
            </a:r>
            <a:r>
              <a:rPr lang="en-US" sz="7400" b="1" u="sng" dirty="0">
                <a:solidFill>
                  <a:srgbClr val="FF0000"/>
                </a:solidFill>
                <a:highlight>
                  <a:srgbClr val="FFFF00"/>
                </a:highlight>
              </a:rPr>
              <a:t>2 hours</a:t>
            </a:r>
            <a:r>
              <a:rPr lang="en-US" sz="7400" b="1" dirty="0">
                <a:solidFill>
                  <a:srgbClr val="FF0000"/>
                </a:solidFill>
              </a:rPr>
              <a:t>  </a:t>
            </a:r>
            <a:r>
              <a:rPr lang="en-US" sz="4300" b="1" dirty="0">
                <a:solidFill>
                  <a:srgbClr val="FF0000"/>
                </a:solidFill>
              </a:rPr>
              <a:t>(NICI requirement)</a:t>
            </a:r>
            <a:endParaRPr lang="en-US" sz="2800" dirty="0"/>
          </a:p>
          <a:p>
            <a:pPr marL="0" indent="0">
              <a:lnSpc>
                <a:spcPct val="120000"/>
              </a:lnSpc>
              <a:buNone/>
            </a:pPr>
            <a:r>
              <a:rPr lang="en-US" sz="4900" dirty="0"/>
              <a:t>1.  Start an investigation </a:t>
            </a:r>
          </a:p>
          <a:p>
            <a:pPr marL="0" indent="0">
              <a:lnSpc>
                <a:spcPct val="120000"/>
              </a:lnSpc>
              <a:buNone/>
            </a:pPr>
            <a:r>
              <a:rPr lang="en-US" sz="4900" dirty="0"/>
              <a:t>2. Determine if the person is an </a:t>
            </a:r>
            <a:r>
              <a:rPr lang="en-US" sz="4900" dirty="0">
                <a:solidFill>
                  <a:srgbClr val="C00000"/>
                </a:solidFill>
              </a:rPr>
              <a:t>Endangered 	Person </a:t>
            </a:r>
            <a:r>
              <a:rPr lang="en-US" sz="4900" dirty="0"/>
              <a:t>and notify DPS. </a:t>
            </a:r>
          </a:p>
          <a:p>
            <a:pPr marL="0" indent="0">
              <a:lnSpc>
                <a:spcPct val="120000"/>
              </a:lnSpc>
              <a:buNone/>
            </a:pPr>
            <a:r>
              <a:rPr lang="en-US" sz="4900" dirty="0"/>
              <a:t>3. Provide all the information to the Clearinghouse. </a:t>
            </a:r>
          </a:p>
          <a:p>
            <a:pPr marL="0" indent="0">
              <a:lnSpc>
                <a:spcPct val="120000"/>
              </a:lnSpc>
              <a:buNone/>
            </a:pPr>
            <a:r>
              <a:rPr lang="en-US" sz="4900" dirty="0"/>
              <a:t>4. Enter the name of the missing individual into:</a:t>
            </a:r>
          </a:p>
          <a:p>
            <a:pPr marL="971550" lvl="1" indent="-514350">
              <a:lnSpc>
                <a:spcPct val="120000"/>
              </a:lnSpc>
              <a:buAutoNum type="alphaLcPeriod"/>
            </a:pPr>
            <a:r>
              <a:rPr lang="en-US" sz="4300" dirty="0"/>
              <a:t>The Clearinghouse</a:t>
            </a:r>
          </a:p>
          <a:p>
            <a:pPr marL="971550" lvl="1" indent="-514350">
              <a:lnSpc>
                <a:spcPct val="120000"/>
              </a:lnSpc>
              <a:buAutoNum type="alphaLcPeriod"/>
            </a:pPr>
            <a:r>
              <a:rPr lang="fr-FR" sz="4300" dirty="0"/>
              <a:t>NATIONAL CRIME INFORMATION CENTER (NCIC)</a:t>
            </a:r>
            <a:r>
              <a:rPr lang="en-US" sz="4300" dirty="0"/>
              <a:t> 		</a:t>
            </a:r>
          </a:p>
          <a:p>
            <a:pPr marL="0" indent="0">
              <a:lnSpc>
                <a:spcPct val="120000"/>
              </a:lnSpc>
              <a:buNone/>
            </a:pPr>
            <a:r>
              <a:rPr lang="en-US" sz="4900" dirty="0"/>
              <a:t>5. Obtain follow-up information as soon as possible and enter  	necessary information into NCIC. </a:t>
            </a:r>
          </a:p>
          <a:p>
            <a:endParaRPr lang="en-US" dirty="0"/>
          </a:p>
          <a:p>
            <a:endParaRPr lang="en-US" dirty="0"/>
          </a:p>
        </p:txBody>
      </p:sp>
      <p:sp>
        <p:nvSpPr>
          <p:cNvPr id="3" name="TextBox 2">
            <a:extLst>
              <a:ext uri="{FF2B5EF4-FFF2-40B4-BE49-F238E27FC236}">
                <a16:creationId xmlns:a16="http://schemas.microsoft.com/office/drawing/2014/main" id="{B132A492-B922-8F19-F89D-896F924A9E08}"/>
              </a:ext>
            </a:extLst>
          </p:cNvPr>
          <p:cNvSpPr txBox="1">
            <a:spLocks noGrp="1" noRot="1" noMove="1" noResize="1" noEditPoints="1" noAdjustHandles="1" noChangeArrowheads="1" noChangeShapeType="1"/>
          </p:cNvSpPr>
          <p:nvPr/>
        </p:nvSpPr>
        <p:spPr>
          <a:xfrm>
            <a:off x="920162" y="6020004"/>
            <a:ext cx="7271018" cy="369332"/>
          </a:xfrm>
          <a:prstGeom prst="rect">
            <a:avLst/>
          </a:prstGeom>
          <a:noFill/>
        </p:spPr>
        <p:txBody>
          <a:bodyPr wrap="square">
            <a:spAutoFit/>
          </a:bodyPr>
          <a:lstStyle/>
          <a:p>
            <a:r>
              <a:rPr lang="en-US" dirty="0">
                <a:hlinkClick r:id="rId4"/>
              </a:rPr>
              <a:t>https://nmonesource.com/nmos/nmsa/en/item/4367/index.do#29-15-7</a:t>
            </a:r>
            <a:r>
              <a:rPr lang="en-US" dirty="0"/>
              <a:t>    </a:t>
            </a:r>
          </a:p>
        </p:txBody>
      </p:sp>
      <p:sp>
        <p:nvSpPr>
          <p:cNvPr id="9" name="TextBox 8">
            <a:extLst>
              <a:ext uri="{FF2B5EF4-FFF2-40B4-BE49-F238E27FC236}">
                <a16:creationId xmlns:a16="http://schemas.microsoft.com/office/drawing/2014/main" id="{783AF0A0-5E79-7636-ECC4-861434520DB4}"/>
              </a:ext>
            </a:extLst>
          </p:cNvPr>
          <p:cNvSpPr txBox="1">
            <a:spLocks noGrp="1" noRot="1" noMove="1" noResize="1" noEditPoints="1" noAdjustHandles="1" noChangeArrowheads="1" noChangeShapeType="1"/>
          </p:cNvSpPr>
          <p:nvPr/>
        </p:nvSpPr>
        <p:spPr>
          <a:xfrm>
            <a:off x="8847682" y="2062741"/>
            <a:ext cx="2964600"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dirty="0"/>
              <a:t>The </a:t>
            </a:r>
            <a:r>
              <a:rPr lang="en-US" b="1" dirty="0">
                <a:solidFill>
                  <a:srgbClr val="C00000"/>
                </a:solidFill>
              </a:rPr>
              <a:t>2 hours </a:t>
            </a:r>
            <a:r>
              <a:rPr lang="en-US" dirty="0"/>
              <a:t>begins when dispatch receives the initial call</a:t>
            </a:r>
          </a:p>
        </p:txBody>
      </p:sp>
      <p:sp>
        <p:nvSpPr>
          <p:cNvPr id="11" name="TextBox 10">
            <a:extLst>
              <a:ext uri="{FF2B5EF4-FFF2-40B4-BE49-F238E27FC236}">
                <a16:creationId xmlns:a16="http://schemas.microsoft.com/office/drawing/2014/main" id="{9C7AD946-CCE3-0C6A-E9B3-D987F896B4D3}"/>
              </a:ext>
            </a:extLst>
          </p:cNvPr>
          <p:cNvSpPr txBox="1">
            <a:spLocks noGrp="1" noRot="1" noMove="1" noResize="1" noEditPoints="1" noAdjustHandles="1" noChangeArrowheads="1" noChangeShapeType="1"/>
          </p:cNvSpPr>
          <p:nvPr/>
        </p:nvSpPr>
        <p:spPr>
          <a:xfrm>
            <a:off x="8191180" y="3991024"/>
            <a:ext cx="3621102" cy="175432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US" u="sng" dirty="0"/>
              <a:t>For Unidentified Remains</a:t>
            </a:r>
            <a:r>
              <a:rPr lang="en-US" dirty="0"/>
              <a:t>	</a:t>
            </a:r>
          </a:p>
          <a:p>
            <a:pPr marL="285750" indent="-285750">
              <a:buFont typeface="Courier New" panose="02070309020205020404" pitchFamily="49" charset="0"/>
              <a:buChar char="o"/>
            </a:pPr>
            <a:r>
              <a:rPr lang="en-US" dirty="0"/>
              <a:t>Enter detailed information regarding unidentified remains into NCIC</a:t>
            </a:r>
          </a:p>
          <a:p>
            <a:pPr marL="285750" indent="-285750">
              <a:buFont typeface="Courier New" panose="02070309020205020404" pitchFamily="49" charset="0"/>
              <a:buChar char="o"/>
            </a:pPr>
            <a:r>
              <a:rPr lang="en-US" dirty="0"/>
              <a:t>The Clearinghouse may already have the information from NCIC</a:t>
            </a:r>
          </a:p>
        </p:txBody>
      </p:sp>
      <p:pic>
        <p:nvPicPr>
          <p:cNvPr id="13" name="Graphic 12" descr="Stopwatch 25% with solid fill">
            <a:extLst>
              <a:ext uri="{FF2B5EF4-FFF2-40B4-BE49-F238E27FC236}">
                <a16:creationId xmlns:a16="http://schemas.microsoft.com/office/drawing/2014/main" id="{7D86E071-8A6B-DE78-61FD-1942E99E5B34}"/>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7902546" y="2062741"/>
            <a:ext cx="914400" cy="914400"/>
          </a:xfrm>
          <a:prstGeom prst="rect">
            <a:avLst/>
          </a:prstGeom>
        </p:spPr>
      </p:pic>
    </p:spTree>
    <p:custDataLst>
      <p:tags r:id="rId1"/>
    </p:custDataLst>
    <p:extLst>
      <p:ext uri="{BB962C8B-B14F-4D97-AF65-F5344CB8AC3E}">
        <p14:creationId xmlns:p14="http://schemas.microsoft.com/office/powerpoint/2010/main" val="11289809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09D275-707B-2DDC-094F-0EE57F974880}"/>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5BBD435-22C5-4536-B08C-0D09A3359B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FAABB565-868B-4D5E-8A05-501FF7F3D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429760"/>
            <a:ext cx="12192000" cy="2435066"/>
          </a:xfrm>
          <a:custGeom>
            <a:avLst/>
            <a:gdLst>
              <a:gd name="connsiteX0" fmla="*/ 1479835 w 12192000"/>
              <a:gd name="connsiteY0" fmla="*/ 0 h 2693565"/>
              <a:gd name="connsiteX1" fmla="*/ 1511804 w 12192000"/>
              <a:gd name="connsiteY1" fmla="*/ 3644 h 2693565"/>
              <a:gd name="connsiteX2" fmla="*/ 1540872 w 12192000"/>
              <a:gd name="connsiteY2" fmla="*/ 15524 h 2693565"/>
              <a:gd name="connsiteX3" fmla="*/ 1540229 w 12192000"/>
              <a:gd name="connsiteY3" fmla="*/ 18447 h 2693565"/>
              <a:gd name="connsiteX4" fmla="*/ 1544831 w 12192000"/>
              <a:gd name="connsiteY4" fmla="*/ 20367 h 2693565"/>
              <a:gd name="connsiteX5" fmla="*/ 1549414 w 12192000"/>
              <a:gd name="connsiteY5" fmla="*/ 19016 h 2693565"/>
              <a:gd name="connsiteX6" fmla="*/ 1554920 w 12192000"/>
              <a:gd name="connsiteY6" fmla="*/ 21266 h 2693565"/>
              <a:gd name="connsiteX7" fmla="*/ 1570090 w 12192000"/>
              <a:gd name="connsiteY7" fmla="*/ 26625 h 2693565"/>
              <a:gd name="connsiteX8" fmla="*/ 1574449 w 12192000"/>
              <a:gd name="connsiteY8" fmla="*/ 33255 h 2693565"/>
              <a:gd name="connsiteX9" fmla="*/ 1634129 w 12192000"/>
              <a:gd name="connsiteY9" fmla="*/ 52786 h 2693565"/>
              <a:gd name="connsiteX10" fmla="*/ 1653408 w 12192000"/>
              <a:gd name="connsiteY10" fmla="*/ 50933 h 2693565"/>
              <a:gd name="connsiteX11" fmla="*/ 1673821 w 12192000"/>
              <a:gd name="connsiteY11" fmla="*/ 63320 h 2693565"/>
              <a:gd name="connsiteX12" fmla="*/ 1735578 w 12192000"/>
              <a:gd name="connsiteY12" fmla="*/ 74197 h 2693565"/>
              <a:gd name="connsiteX13" fmla="*/ 1803240 w 12192000"/>
              <a:gd name="connsiteY13" fmla="*/ 93803 h 2693565"/>
              <a:gd name="connsiteX14" fmla="*/ 1850407 w 12192000"/>
              <a:gd name="connsiteY14" fmla="*/ 112482 h 2693565"/>
              <a:gd name="connsiteX15" fmla="*/ 1981598 w 12192000"/>
              <a:gd name="connsiteY15" fmla="*/ 136278 h 2693565"/>
              <a:gd name="connsiteX16" fmla="*/ 2203718 w 12192000"/>
              <a:gd name="connsiteY16" fmla="*/ 165797 h 2693565"/>
              <a:gd name="connsiteX17" fmla="*/ 2249831 w 12192000"/>
              <a:gd name="connsiteY17" fmla="*/ 174273 h 2693565"/>
              <a:gd name="connsiteX18" fmla="*/ 2284800 w 12192000"/>
              <a:gd name="connsiteY18" fmla="*/ 190263 h 2693565"/>
              <a:gd name="connsiteX19" fmla="*/ 2288840 w 12192000"/>
              <a:gd name="connsiteY19" fmla="*/ 201561 h 2693565"/>
              <a:gd name="connsiteX20" fmla="*/ 2313454 w 12192000"/>
              <a:gd name="connsiteY20" fmla="*/ 207617 h 2693565"/>
              <a:gd name="connsiteX21" fmla="*/ 2319021 w 12192000"/>
              <a:gd name="connsiteY21" fmla="*/ 211049 h 2693565"/>
              <a:gd name="connsiteX22" fmla="*/ 2351943 w 12192000"/>
              <a:gd name="connsiteY22" fmla="*/ 228899 h 2693565"/>
              <a:gd name="connsiteX23" fmla="*/ 2446476 w 12192000"/>
              <a:gd name="connsiteY23" fmla="*/ 221823 h 2693565"/>
              <a:gd name="connsiteX24" fmla="*/ 2514466 w 12192000"/>
              <a:gd name="connsiteY24" fmla="*/ 225768 h 2693565"/>
              <a:gd name="connsiteX25" fmla="*/ 2519045 w 12192000"/>
              <a:gd name="connsiteY25" fmla="*/ 229167 h 2693565"/>
              <a:gd name="connsiteX26" fmla="*/ 2521518 w 12192000"/>
              <a:gd name="connsiteY26" fmla="*/ 236740 h 2693565"/>
              <a:gd name="connsiteX27" fmla="*/ 2532948 w 12192000"/>
              <a:gd name="connsiteY27" fmla="*/ 240920 h 2693565"/>
              <a:gd name="connsiteX28" fmla="*/ 2542831 w 12192000"/>
              <a:gd name="connsiteY28" fmla="*/ 250292 h 2693565"/>
              <a:gd name="connsiteX29" fmla="*/ 2951466 w 12192000"/>
              <a:gd name="connsiteY29" fmla="*/ 331735 h 2693565"/>
              <a:gd name="connsiteX30" fmla="*/ 3145677 w 12192000"/>
              <a:gd name="connsiteY30" fmla="*/ 312283 h 2693565"/>
              <a:gd name="connsiteX31" fmla="*/ 3221782 w 12192000"/>
              <a:gd name="connsiteY31" fmla="*/ 315740 h 2693565"/>
              <a:gd name="connsiteX32" fmla="*/ 3230913 w 12192000"/>
              <a:gd name="connsiteY32" fmla="*/ 323864 h 2693565"/>
              <a:gd name="connsiteX33" fmla="*/ 3343537 w 12192000"/>
              <a:gd name="connsiteY33" fmla="*/ 298906 h 2693565"/>
              <a:gd name="connsiteX34" fmla="*/ 3493591 w 12192000"/>
              <a:gd name="connsiteY34" fmla="*/ 322860 h 2693565"/>
              <a:gd name="connsiteX35" fmla="*/ 3604486 w 12192000"/>
              <a:gd name="connsiteY35" fmla="*/ 350634 h 2693565"/>
              <a:gd name="connsiteX36" fmla="*/ 3667668 w 12192000"/>
              <a:gd name="connsiteY36" fmla="*/ 362018 h 2693565"/>
              <a:gd name="connsiteX37" fmla="*/ 3712536 w 12192000"/>
              <a:gd name="connsiteY37" fmla="*/ 374952 h 2693565"/>
              <a:gd name="connsiteX38" fmla="*/ 3832709 w 12192000"/>
              <a:gd name="connsiteY38" fmla="*/ 382853 h 2693565"/>
              <a:gd name="connsiteX39" fmla="*/ 4034400 w 12192000"/>
              <a:gd name="connsiteY39" fmla="*/ 385496 h 2693565"/>
              <a:gd name="connsiteX40" fmla="*/ 4176121 w 12192000"/>
              <a:gd name="connsiteY40" fmla="*/ 430521 h 2693565"/>
              <a:gd name="connsiteX41" fmla="*/ 4258735 w 12192000"/>
              <a:gd name="connsiteY41" fmla="*/ 412077 h 2693565"/>
              <a:gd name="connsiteX42" fmla="*/ 4348797 w 12192000"/>
              <a:gd name="connsiteY42" fmla="*/ 428832 h 2693565"/>
              <a:gd name="connsiteX43" fmla="*/ 4707799 w 12192000"/>
              <a:gd name="connsiteY43" fmla="*/ 430789 h 2693565"/>
              <a:gd name="connsiteX44" fmla="*/ 4939895 w 12192000"/>
              <a:gd name="connsiteY44" fmla="*/ 425286 h 2693565"/>
              <a:gd name="connsiteX45" fmla="*/ 4972179 w 12192000"/>
              <a:gd name="connsiteY45" fmla="*/ 421596 h 2693565"/>
              <a:gd name="connsiteX46" fmla="*/ 4972746 w 12192000"/>
              <a:gd name="connsiteY46" fmla="*/ 418665 h 2693565"/>
              <a:gd name="connsiteX47" fmla="*/ 4977873 w 12192000"/>
              <a:gd name="connsiteY47" fmla="*/ 418043 h 2693565"/>
              <a:gd name="connsiteX48" fmla="*/ 4981666 w 12192000"/>
              <a:gd name="connsiteY48" fmla="*/ 420512 h 2693565"/>
              <a:gd name="connsiteX49" fmla="*/ 4987781 w 12192000"/>
              <a:gd name="connsiteY49" fmla="*/ 419813 h 2693565"/>
              <a:gd name="connsiteX50" fmla="*/ 5004292 w 12192000"/>
              <a:gd name="connsiteY50" fmla="*/ 418684 h 2693565"/>
              <a:gd name="connsiteX51" fmla="*/ 5011080 w 12192000"/>
              <a:gd name="connsiteY51" fmla="*/ 413543 h 2693565"/>
              <a:gd name="connsiteX52" fmla="*/ 5092908 w 12192000"/>
              <a:gd name="connsiteY52" fmla="*/ 417334 h 2693565"/>
              <a:gd name="connsiteX53" fmla="*/ 5117205 w 12192000"/>
              <a:gd name="connsiteY53" fmla="*/ 410915 h 2693565"/>
              <a:gd name="connsiteX54" fmla="*/ 5180020 w 12192000"/>
              <a:gd name="connsiteY54" fmla="*/ 416669 h 2693565"/>
              <a:gd name="connsiteX55" fmla="*/ 5251931 w 12192000"/>
              <a:gd name="connsiteY55" fmla="*/ 415698 h 2693565"/>
              <a:gd name="connsiteX56" fmla="*/ 5304075 w 12192000"/>
              <a:gd name="connsiteY56" fmla="*/ 410278 h 2693565"/>
              <a:gd name="connsiteX57" fmla="*/ 5437791 w 12192000"/>
              <a:gd name="connsiteY57" fmla="*/ 421851 h 2693565"/>
              <a:gd name="connsiteX58" fmla="*/ 5659855 w 12192000"/>
              <a:gd name="connsiteY58" fmla="*/ 451638 h 2693565"/>
              <a:gd name="connsiteX59" fmla="*/ 5706898 w 12192000"/>
              <a:gd name="connsiteY59" fmla="*/ 455600 h 2693565"/>
              <a:gd name="connsiteX60" fmla="*/ 5754782 w 12192000"/>
              <a:gd name="connsiteY60" fmla="*/ 439912 h 2693565"/>
              <a:gd name="connsiteX61" fmla="*/ 5780510 w 12192000"/>
              <a:gd name="connsiteY61" fmla="*/ 440576 h 2693565"/>
              <a:gd name="connsiteX62" fmla="*/ 5787158 w 12192000"/>
              <a:gd name="connsiteY62" fmla="*/ 438777 h 2693565"/>
              <a:gd name="connsiteX63" fmla="*/ 5825490 w 12192000"/>
              <a:gd name="connsiteY63" fmla="*/ 430438 h 2693565"/>
              <a:gd name="connsiteX64" fmla="*/ 5912104 w 12192000"/>
              <a:gd name="connsiteY64" fmla="*/ 461700 h 2693565"/>
              <a:gd name="connsiteX65" fmla="*/ 5978031 w 12192000"/>
              <a:gd name="connsiteY65" fmla="*/ 475635 h 2693565"/>
              <a:gd name="connsiteX66" fmla="*/ 5983729 w 12192000"/>
              <a:gd name="connsiteY66" fmla="*/ 473608 h 2693565"/>
              <a:gd name="connsiteX67" fmla="*/ 5989115 w 12192000"/>
              <a:gd name="connsiteY67" fmla="*/ 467085 h 2693565"/>
              <a:gd name="connsiteX68" fmla="*/ 6001610 w 12192000"/>
              <a:gd name="connsiteY68" fmla="*/ 466101 h 2693565"/>
              <a:gd name="connsiteX69" fmla="*/ 6014731 w 12192000"/>
              <a:gd name="connsiteY69" fmla="*/ 459798 h 2693565"/>
              <a:gd name="connsiteX70" fmla="*/ 6409381 w 12192000"/>
              <a:gd name="connsiteY70" fmla="*/ 515501 h 2693565"/>
              <a:gd name="connsiteX71" fmla="*/ 6487437 w 12192000"/>
              <a:gd name="connsiteY71" fmla="*/ 553647 h 2693565"/>
              <a:gd name="connsiteX72" fmla="*/ 6610142 w 12192000"/>
              <a:gd name="connsiteY72" fmla="*/ 557790 h 2693565"/>
              <a:gd name="connsiteX73" fmla="*/ 6683551 w 12192000"/>
              <a:gd name="connsiteY73" fmla="*/ 574296 h 2693565"/>
              <a:gd name="connsiteX74" fmla="*/ 6695459 w 12192000"/>
              <a:gd name="connsiteY74" fmla="*/ 568981 h 2693565"/>
              <a:gd name="connsiteX75" fmla="*/ 6792010 w 12192000"/>
              <a:gd name="connsiteY75" fmla="*/ 621866 h 2693565"/>
              <a:gd name="connsiteX76" fmla="*/ 6943635 w 12192000"/>
              <a:gd name="connsiteY76" fmla="*/ 638192 h 2693565"/>
              <a:gd name="connsiteX77" fmla="*/ 7059745 w 12192000"/>
              <a:gd name="connsiteY77" fmla="*/ 640725 h 2693565"/>
              <a:gd name="connsiteX78" fmla="*/ 7124112 w 12192000"/>
              <a:gd name="connsiteY78" fmla="*/ 646371 h 2693565"/>
              <a:gd name="connsiteX79" fmla="*/ 7171770 w 12192000"/>
              <a:gd name="connsiteY79" fmla="*/ 645791 h 2693565"/>
              <a:gd name="connsiteX80" fmla="*/ 7288670 w 12192000"/>
              <a:gd name="connsiteY80" fmla="*/ 669540 h 2693565"/>
              <a:gd name="connsiteX81" fmla="*/ 7480598 w 12192000"/>
              <a:gd name="connsiteY81" fmla="*/ 719452 h 2693565"/>
              <a:gd name="connsiteX82" fmla="*/ 7703580 w 12192000"/>
              <a:gd name="connsiteY82" fmla="*/ 752595 h 2693565"/>
              <a:gd name="connsiteX83" fmla="*/ 7795544 w 12192000"/>
              <a:gd name="connsiteY83" fmla="*/ 760142 h 2693565"/>
              <a:gd name="connsiteX84" fmla="*/ 8234397 w 12192000"/>
              <a:gd name="connsiteY84" fmla="*/ 817628 h 2693565"/>
              <a:gd name="connsiteX85" fmla="*/ 8335061 w 12192000"/>
              <a:gd name="connsiteY85" fmla="*/ 849146 h 2693565"/>
              <a:gd name="connsiteX86" fmla="*/ 8537578 w 12192000"/>
              <a:gd name="connsiteY86" fmla="*/ 956663 h 2693565"/>
              <a:gd name="connsiteX87" fmla="*/ 8796979 w 12192000"/>
              <a:gd name="connsiteY87" fmla="*/ 1002770 h 2693565"/>
              <a:gd name="connsiteX88" fmla="*/ 8813274 w 12192000"/>
              <a:gd name="connsiteY88" fmla="*/ 1021683 h 2693565"/>
              <a:gd name="connsiteX89" fmla="*/ 8817811 w 12192000"/>
              <a:gd name="connsiteY89" fmla="*/ 1024375 h 2693565"/>
              <a:gd name="connsiteX90" fmla="*/ 8819508 w 12192000"/>
              <a:gd name="connsiteY90" fmla="*/ 1023536 h 2693565"/>
              <a:gd name="connsiteX91" fmla="*/ 8844321 w 12192000"/>
              <a:gd name="connsiteY91" fmla="*/ 1022121 h 2693565"/>
              <a:gd name="connsiteX92" fmla="*/ 8901176 w 12192000"/>
              <a:gd name="connsiteY92" fmla="*/ 999714 h 2693565"/>
              <a:gd name="connsiteX93" fmla="*/ 8970456 w 12192000"/>
              <a:gd name="connsiteY93" fmla="*/ 971358 h 2693565"/>
              <a:gd name="connsiteX94" fmla="*/ 9021279 w 12192000"/>
              <a:gd name="connsiteY94" fmla="*/ 968334 h 2693565"/>
              <a:gd name="connsiteX95" fmla="*/ 9144634 w 12192000"/>
              <a:gd name="connsiteY95" fmla="*/ 945164 h 2693565"/>
              <a:gd name="connsiteX96" fmla="*/ 9224215 w 12192000"/>
              <a:gd name="connsiteY96" fmla="*/ 935769 h 2693565"/>
              <a:gd name="connsiteX97" fmla="*/ 9226449 w 12192000"/>
              <a:gd name="connsiteY97" fmla="*/ 935197 h 2693565"/>
              <a:gd name="connsiteX98" fmla="*/ 9242615 w 12192000"/>
              <a:gd name="connsiteY98" fmla="*/ 940365 h 2693565"/>
              <a:gd name="connsiteX99" fmla="*/ 9241484 w 12192000"/>
              <a:gd name="connsiteY99" fmla="*/ 947917 h 2693565"/>
              <a:gd name="connsiteX100" fmla="*/ 9255340 w 12192000"/>
              <a:gd name="connsiteY100" fmla="*/ 954591 h 2693565"/>
              <a:gd name="connsiteX101" fmla="*/ 9284189 w 12192000"/>
              <a:gd name="connsiteY101" fmla="*/ 954041 h 2693565"/>
              <a:gd name="connsiteX102" fmla="*/ 9294504 w 12192000"/>
              <a:gd name="connsiteY102" fmla="*/ 958215 h 2693565"/>
              <a:gd name="connsiteX103" fmla="*/ 9298497 w 12192000"/>
              <a:gd name="connsiteY103" fmla="*/ 958155 h 2693565"/>
              <a:gd name="connsiteX104" fmla="*/ 9307861 w 12192000"/>
              <a:gd name="connsiteY104" fmla="*/ 958940 h 2693565"/>
              <a:gd name="connsiteX105" fmla="*/ 9307085 w 12192000"/>
              <a:gd name="connsiteY105" fmla="*/ 954092 h 2693565"/>
              <a:gd name="connsiteX106" fmla="*/ 9319074 w 12192000"/>
              <a:gd name="connsiteY106" fmla="*/ 946047 h 2693565"/>
              <a:gd name="connsiteX107" fmla="*/ 9372632 w 12192000"/>
              <a:gd name="connsiteY107" fmla="*/ 953006 h 2693565"/>
              <a:gd name="connsiteX108" fmla="*/ 9375071 w 12192000"/>
              <a:gd name="connsiteY108" fmla="*/ 958595 h 2693565"/>
              <a:gd name="connsiteX109" fmla="*/ 9381767 w 12192000"/>
              <a:gd name="connsiteY109" fmla="*/ 959998 h 2693565"/>
              <a:gd name="connsiteX110" fmla="*/ 9387324 w 12192000"/>
              <a:gd name="connsiteY110" fmla="*/ 955424 h 2693565"/>
              <a:gd name="connsiteX111" fmla="*/ 9478921 w 12192000"/>
              <a:gd name="connsiteY111" fmla="*/ 950802 h 2693565"/>
              <a:gd name="connsiteX112" fmla="*/ 9600789 w 12192000"/>
              <a:gd name="connsiteY112" fmla="*/ 953342 h 2693565"/>
              <a:gd name="connsiteX113" fmla="*/ 9685744 w 12192000"/>
              <a:gd name="connsiteY113" fmla="*/ 982941 h 2693565"/>
              <a:gd name="connsiteX114" fmla="*/ 9694172 w 12192000"/>
              <a:gd name="connsiteY114" fmla="*/ 978796 h 2693565"/>
              <a:gd name="connsiteX115" fmla="*/ 9754661 w 12192000"/>
              <a:gd name="connsiteY115" fmla="*/ 985691 h 2693565"/>
              <a:gd name="connsiteX116" fmla="*/ 9961620 w 12192000"/>
              <a:gd name="connsiteY116" fmla="*/ 1043270 h 2693565"/>
              <a:gd name="connsiteX117" fmla="*/ 10079965 w 12192000"/>
              <a:gd name="connsiteY117" fmla="*/ 1055820 h 2693565"/>
              <a:gd name="connsiteX118" fmla="*/ 10122766 w 12192000"/>
              <a:gd name="connsiteY118" fmla="*/ 1054885 h 2693565"/>
              <a:gd name="connsiteX119" fmla="*/ 10194425 w 12192000"/>
              <a:gd name="connsiteY119" fmla="*/ 1053652 h 2693565"/>
              <a:gd name="connsiteX120" fmla="*/ 10249948 w 12192000"/>
              <a:gd name="connsiteY120" fmla="*/ 1039456 h 2693565"/>
              <a:gd name="connsiteX121" fmla="*/ 10309089 w 12192000"/>
              <a:gd name="connsiteY121" fmla="*/ 1043685 h 2693565"/>
              <a:gd name="connsiteX122" fmla="*/ 10320289 w 12192000"/>
              <a:gd name="connsiteY122" fmla="*/ 1061835 h 2693565"/>
              <a:gd name="connsiteX123" fmla="*/ 10384377 w 12192000"/>
              <a:gd name="connsiteY123" fmla="*/ 1060786 h 2693565"/>
              <a:gd name="connsiteX124" fmla="*/ 10481874 w 12192000"/>
              <a:gd name="connsiteY124" fmla="*/ 1057315 h 2693565"/>
              <a:gd name="connsiteX125" fmla="*/ 10537450 w 12192000"/>
              <a:gd name="connsiteY125" fmla="*/ 1059745 h 2693565"/>
              <a:gd name="connsiteX126" fmla="*/ 10689967 w 12192000"/>
              <a:gd name="connsiteY126" fmla="*/ 1061568 h 2693565"/>
              <a:gd name="connsiteX127" fmla="*/ 10843272 w 12192000"/>
              <a:gd name="connsiteY127" fmla="*/ 1059725 h 2693565"/>
              <a:gd name="connsiteX128" fmla="*/ 10937143 w 12192000"/>
              <a:gd name="connsiteY128" fmla="*/ 1037919 h 2693565"/>
              <a:gd name="connsiteX129" fmla="*/ 11062831 w 12192000"/>
              <a:gd name="connsiteY129" fmla="*/ 1038640 h 2693565"/>
              <a:gd name="connsiteX130" fmla="*/ 11084314 w 12192000"/>
              <a:gd name="connsiteY130" fmla="*/ 1035726 h 2693565"/>
              <a:gd name="connsiteX131" fmla="*/ 11112761 w 12192000"/>
              <a:gd name="connsiteY131" fmla="*/ 1041304 h 2693565"/>
              <a:gd name="connsiteX132" fmla="*/ 11226650 w 12192000"/>
              <a:gd name="connsiteY132" fmla="*/ 1064615 h 2693565"/>
              <a:gd name="connsiteX133" fmla="*/ 11315138 w 12192000"/>
              <a:gd name="connsiteY133" fmla="*/ 1091562 h 2693565"/>
              <a:gd name="connsiteX134" fmla="*/ 11430149 w 12192000"/>
              <a:gd name="connsiteY134" fmla="*/ 1089068 h 2693565"/>
              <a:gd name="connsiteX135" fmla="*/ 11498691 w 12192000"/>
              <a:gd name="connsiteY135" fmla="*/ 1099602 h 2693565"/>
              <a:gd name="connsiteX136" fmla="*/ 11608544 w 12192000"/>
              <a:gd name="connsiteY136" fmla="*/ 1135250 h 2693565"/>
              <a:gd name="connsiteX137" fmla="*/ 11758635 w 12192000"/>
              <a:gd name="connsiteY137" fmla="*/ 1141533 h 2693565"/>
              <a:gd name="connsiteX138" fmla="*/ 11792628 w 12192000"/>
              <a:gd name="connsiteY138" fmla="*/ 1118443 h 2693565"/>
              <a:gd name="connsiteX139" fmla="*/ 11835851 w 12192000"/>
              <a:gd name="connsiteY139" fmla="*/ 1106547 h 2693565"/>
              <a:gd name="connsiteX140" fmla="*/ 11848808 w 12192000"/>
              <a:gd name="connsiteY140" fmla="*/ 1144622 h 2693565"/>
              <a:gd name="connsiteX141" fmla="*/ 11974416 w 12192000"/>
              <a:gd name="connsiteY141" fmla="*/ 1183759 h 2693565"/>
              <a:gd name="connsiteX142" fmla="*/ 12037690 w 12192000"/>
              <a:gd name="connsiteY142" fmla="*/ 1199182 h 2693565"/>
              <a:gd name="connsiteX143" fmla="*/ 12137350 w 12192000"/>
              <a:gd name="connsiteY143" fmla="*/ 1214847 h 2693565"/>
              <a:gd name="connsiteX144" fmla="*/ 12167506 w 12192000"/>
              <a:gd name="connsiteY144" fmla="*/ 1221091 h 2693565"/>
              <a:gd name="connsiteX145" fmla="*/ 12192000 w 12192000"/>
              <a:gd name="connsiteY145" fmla="*/ 1225437 h 2693565"/>
              <a:gd name="connsiteX146" fmla="*/ 12192000 w 12192000"/>
              <a:gd name="connsiteY146" fmla="*/ 2693565 h 2693565"/>
              <a:gd name="connsiteX147" fmla="*/ 0 w 12192000"/>
              <a:gd name="connsiteY147" fmla="*/ 2693565 h 2693565"/>
              <a:gd name="connsiteX148" fmla="*/ 0 w 12192000"/>
              <a:gd name="connsiteY148" fmla="*/ 305932 h 2693565"/>
              <a:gd name="connsiteX149" fmla="*/ 7453 w 12192000"/>
              <a:gd name="connsiteY149" fmla="*/ 309471 h 2693565"/>
              <a:gd name="connsiteX150" fmla="*/ 56573 w 12192000"/>
              <a:gd name="connsiteY150" fmla="*/ 335374 h 2693565"/>
              <a:gd name="connsiteX151" fmla="*/ 184586 w 12192000"/>
              <a:gd name="connsiteY151" fmla="*/ 353266 h 2693565"/>
              <a:gd name="connsiteX152" fmla="*/ 235650 w 12192000"/>
              <a:gd name="connsiteY152" fmla="*/ 342210 h 2693565"/>
              <a:gd name="connsiteX153" fmla="*/ 333156 w 12192000"/>
              <a:gd name="connsiteY153" fmla="*/ 324339 h 2693565"/>
              <a:gd name="connsiteX154" fmla="*/ 414362 w 12192000"/>
              <a:gd name="connsiteY154" fmla="*/ 275773 h 2693565"/>
              <a:gd name="connsiteX155" fmla="*/ 509613 w 12192000"/>
              <a:gd name="connsiteY155" fmla="*/ 242197 h 2693565"/>
              <a:gd name="connsiteX156" fmla="*/ 521640 w 12192000"/>
              <a:gd name="connsiteY156" fmla="*/ 245434 h 2693565"/>
              <a:gd name="connsiteX157" fmla="*/ 575469 w 12192000"/>
              <a:gd name="connsiteY157" fmla="*/ 224434 h 2693565"/>
              <a:gd name="connsiteX158" fmla="*/ 727704 w 12192000"/>
              <a:gd name="connsiteY158" fmla="*/ 167150 h 2693565"/>
              <a:gd name="connsiteX159" fmla="*/ 835654 w 12192000"/>
              <a:gd name="connsiteY159" fmla="*/ 71601 h 2693565"/>
              <a:gd name="connsiteX160" fmla="*/ 878896 w 12192000"/>
              <a:gd name="connsiteY160" fmla="*/ 63761 h 2693565"/>
              <a:gd name="connsiteX161" fmla="*/ 951001 w 12192000"/>
              <a:gd name="connsiteY161" fmla="*/ 50233 h 2693565"/>
              <a:gd name="connsiteX162" fmla="*/ 965408 w 12192000"/>
              <a:gd name="connsiteY162" fmla="*/ 55880 h 2693565"/>
              <a:gd name="connsiteX163" fmla="*/ 971791 w 12192000"/>
              <a:gd name="connsiteY163" fmla="*/ 54603 h 2693565"/>
              <a:gd name="connsiteX164" fmla="*/ 972435 w 12192000"/>
              <a:gd name="connsiteY164" fmla="*/ 54961 h 2693565"/>
              <a:gd name="connsiteX165" fmla="*/ 973799 w 12192000"/>
              <a:gd name="connsiteY165" fmla="*/ 54202 h 2693565"/>
              <a:gd name="connsiteX166" fmla="*/ 987946 w 12192000"/>
              <a:gd name="connsiteY166" fmla="*/ 51373 h 2693565"/>
              <a:gd name="connsiteX167" fmla="*/ 1018608 w 12192000"/>
              <a:gd name="connsiteY167" fmla="*/ 55733 h 2693565"/>
              <a:gd name="connsiteX168" fmla="*/ 1037218 w 12192000"/>
              <a:gd name="connsiteY168" fmla="*/ 55219 h 2693565"/>
              <a:gd name="connsiteX169" fmla="*/ 1055961 w 12192000"/>
              <a:gd name="connsiteY169" fmla="*/ 39838 h 2693565"/>
              <a:gd name="connsiteX170" fmla="*/ 1068713 w 12192000"/>
              <a:gd name="connsiteY170" fmla="*/ 38669 h 2693565"/>
              <a:gd name="connsiteX171" fmla="*/ 1071331 w 12192000"/>
              <a:gd name="connsiteY171" fmla="*/ 36555 h 2693565"/>
              <a:gd name="connsiteX172" fmla="*/ 1078748 w 12192000"/>
              <a:gd name="connsiteY172" fmla="*/ 32518 h 2693565"/>
              <a:gd name="connsiteX173" fmla="*/ 1071510 w 12192000"/>
              <a:gd name="connsiteY173" fmla="*/ 28114 h 2693565"/>
              <a:gd name="connsiteX174" fmla="*/ 1158018 w 12192000"/>
              <a:gd name="connsiteY174" fmla="*/ 14155 h 2693565"/>
              <a:gd name="connsiteX175" fmla="*/ 1231493 w 12192000"/>
              <a:gd name="connsiteY175" fmla="*/ 2246 h 2693565"/>
              <a:gd name="connsiteX176" fmla="*/ 1355072 w 12192000"/>
              <a:gd name="connsiteY176" fmla="*/ 31208 h 2693565"/>
              <a:gd name="connsiteX177" fmla="*/ 1479835 w 12192000"/>
              <a:gd name="connsiteY177" fmla="*/ 0 h 26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93565">
                <a:moveTo>
                  <a:pt x="1479835" y="0"/>
                </a:moveTo>
                <a:lnTo>
                  <a:pt x="1511804" y="3644"/>
                </a:lnTo>
                <a:lnTo>
                  <a:pt x="1540872" y="15524"/>
                </a:lnTo>
                <a:lnTo>
                  <a:pt x="1540229" y="18447"/>
                </a:lnTo>
                <a:cubicBezTo>
                  <a:pt x="1540641" y="20467"/>
                  <a:pt x="1542255" y="20832"/>
                  <a:pt x="1544831" y="20367"/>
                </a:cubicBezTo>
                <a:lnTo>
                  <a:pt x="1549414" y="19016"/>
                </a:lnTo>
                <a:lnTo>
                  <a:pt x="1554920" y="21266"/>
                </a:lnTo>
                <a:lnTo>
                  <a:pt x="1570090" y="26625"/>
                </a:lnTo>
                <a:lnTo>
                  <a:pt x="1574449" y="33255"/>
                </a:lnTo>
                <a:cubicBezTo>
                  <a:pt x="1588372" y="44475"/>
                  <a:pt x="1624928" y="36962"/>
                  <a:pt x="1634129" y="52786"/>
                </a:cubicBezTo>
                <a:lnTo>
                  <a:pt x="1653408" y="50933"/>
                </a:lnTo>
                <a:lnTo>
                  <a:pt x="1673821" y="63320"/>
                </a:lnTo>
                <a:cubicBezTo>
                  <a:pt x="1692776" y="73767"/>
                  <a:pt x="1712758" y="80831"/>
                  <a:pt x="1735578" y="74197"/>
                </a:cubicBezTo>
                <a:cubicBezTo>
                  <a:pt x="1725769" y="94019"/>
                  <a:pt x="1790078" y="74373"/>
                  <a:pt x="1803240" y="93803"/>
                </a:cubicBezTo>
                <a:cubicBezTo>
                  <a:pt x="1811054" y="109566"/>
                  <a:pt x="1832389" y="107278"/>
                  <a:pt x="1850407" y="112482"/>
                </a:cubicBezTo>
                <a:cubicBezTo>
                  <a:pt x="1866338" y="128260"/>
                  <a:pt x="1953255" y="139774"/>
                  <a:pt x="1981598" y="136278"/>
                </a:cubicBezTo>
                <a:cubicBezTo>
                  <a:pt x="2059030" y="116852"/>
                  <a:pt x="2141385" y="179647"/>
                  <a:pt x="2203718" y="165797"/>
                </a:cubicBezTo>
                <a:cubicBezTo>
                  <a:pt x="2221190" y="166649"/>
                  <a:pt x="2236289" y="169766"/>
                  <a:pt x="2249831" y="174273"/>
                </a:cubicBezTo>
                <a:lnTo>
                  <a:pt x="2284800" y="190263"/>
                </a:lnTo>
                <a:lnTo>
                  <a:pt x="2288840" y="201561"/>
                </a:lnTo>
                <a:lnTo>
                  <a:pt x="2313454" y="207617"/>
                </a:lnTo>
                <a:lnTo>
                  <a:pt x="2319021" y="211049"/>
                </a:lnTo>
                <a:cubicBezTo>
                  <a:pt x="2329636" y="217639"/>
                  <a:pt x="2340334" y="223880"/>
                  <a:pt x="2351943" y="228899"/>
                </a:cubicBezTo>
                <a:cubicBezTo>
                  <a:pt x="2369139" y="185217"/>
                  <a:pt x="2453517" y="264393"/>
                  <a:pt x="2446476" y="221823"/>
                </a:cubicBezTo>
                <a:cubicBezTo>
                  <a:pt x="2496555" y="236811"/>
                  <a:pt x="2495450" y="214816"/>
                  <a:pt x="2514466" y="225768"/>
                </a:cubicBezTo>
                <a:lnTo>
                  <a:pt x="2519045" y="229167"/>
                </a:lnTo>
                <a:lnTo>
                  <a:pt x="2521518" y="236740"/>
                </a:lnTo>
                <a:lnTo>
                  <a:pt x="2532948" y="240920"/>
                </a:lnTo>
                <a:lnTo>
                  <a:pt x="2542831" y="250292"/>
                </a:lnTo>
                <a:cubicBezTo>
                  <a:pt x="2670524" y="253866"/>
                  <a:pt x="2831439" y="351801"/>
                  <a:pt x="2951466" y="331735"/>
                </a:cubicBezTo>
                <a:lnTo>
                  <a:pt x="3145677" y="312283"/>
                </a:lnTo>
                <a:cubicBezTo>
                  <a:pt x="3166736" y="299982"/>
                  <a:pt x="3200809" y="301529"/>
                  <a:pt x="3221782" y="315740"/>
                </a:cubicBezTo>
                <a:cubicBezTo>
                  <a:pt x="3225389" y="318185"/>
                  <a:pt x="3228464" y="320921"/>
                  <a:pt x="3230913" y="323864"/>
                </a:cubicBezTo>
                <a:cubicBezTo>
                  <a:pt x="3292781" y="295375"/>
                  <a:pt x="3311084" y="320413"/>
                  <a:pt x="3343537" y="298906"/>
                </a:cubicBezTo>
                <a:cubicBezTo>
                  <a:pt x="3418860" y="303711"/>
                  <a:pt x="3463951" y="341454"/>
                  <a:pt x="3493591" y="322860"/>
                </a:cubicBezTo>
                <a:cubicBezTo>
                  <a:pt x="3529011" y="332105"/>
                  <a:pt x="3566223" y="369362"/>
                  <a:pt x="3604486" y="350634"/>
                </a:cubicBezTo>
                <a:cubicBezTo>
                  <a:pt x="3599050" y="371574"/>
                  <a:pt x="3652814" y="344238"/>
                  <a:pt x="3667668" y="362018"/>
                </a:cubicBezTo>
                <a:cubicBezTo>
                  <a:pt x="3677181" y="376788"/>
                  <a:pt x="3695715" y="371937"/>
                  <a:pt x="3712536" y="374952"/>
                </a:cubicBezTo>
                <a:cubicBezTo>
                  <a:pt x="3729245" y="388755"/>
                  <a:pt x="3808162" y="389754"/>
                  <a:pt x="3832709" y="382853"/>
                </a:cubicBezTo>
                <a:cubicBezTo>
                  <a:pt x="3898137" y="354155"/>
                  <a:pt x="3981432" y="406816"/>
                  <a:pt x="4034400" y="385496"/>
                </a:cubicBezTo>
                <a:cubicBezTo>
                  <a:pt x="4096895" y="380474"/>
                  <a:pt x="4131671" y="416106"/>
                  <a:pt x="4176121" y="430521"/>
                </a:cubicBezTo>
                <a:cubicBezTo>
                  <a:pt x="4184188" y="384912"/>
                  <a:pt x="4271961" y="453654"/>
                  <a:pt x="4258735" y="412077"/>
                </a:cubicBezTo>
                <a:cubicBezTo>
                  <a:pt x="4321188" y="423941"/>
                  <a:pt x="4292211" y="381252"/>
                  <a:pt x="4348797" y="428832"/>
                </a:cubicBezTo>
                <a:cubicBezTo>
                  <a:pt x="4462546" y="417000"/>
                  <a:pt x="4604724" y="465257"/>
                  <a:pt x="4707799" y="430789"/>
                </a:cubicBezTo>
                <a:lnTo>
                  <a:pt x="4939895" y="425286"/>
                </a:lnTo>
                <a:lnTo>
                  <a:pt x="4972179" y="421596"/>
                </a:lnTo>
                <a:cubicBezTo>
                  <a:pt x="4972369" y="420619"/>
                  <a:pt x="4972557" y="419642"/>
                  <a:pt x="4972746" y="418665"/>
                </a:cubicBezTo>
                <a:cubicBezTo>
                  <a:pt x="4973950" y="416860"/>
                  <a:pt x="4975622" y="416934"/>
                  <a:pt x="4977873" y="418043"/>
                </a:cubicBezTo>
                <a:lnTo>
                  <a:pt x="4981666" y="420512"/>
                </a:lnTo>
                <a:lnTo>
                  <a:pt x="4987781" y="419813"/>
                </a:lnTo>
                <a:lnTo>
                  <a:pt x="5004292" y="418684"/>
                </a:lnTo>
                <a:lnTo>
                  <a:pt x="5011080" y="413543"/>
                </a:lnTo>
                <a:lnTo>
                  <a:pt x="5092908" y="417334"/>
                </a:lnTo>
                <a:lnTo>
                  <a:pt x="5117205" y="410915"/>
                </a:lnTo>
                <a:cubicBezTo>
                  <a:pt x="5139341" y="405953"/>
                  <a:pt x="5161092" y="404460"/>
                  <a:pt x="5180020" y="416669"/>
                </a:cubicBezTo>
                <a:cubicBezTo>
                  <a:pt x="5178705" y="395362"/>
                  <a:pt x="5231666" y="430665"/>
                  <a:pt x="5251931" y="415698"/>
                </a:cubicBezTo>
                <a:cubicBezTo>
                  <a:pt x="5265663" y="402811"/>
                  <a:pt x="5284931" y="410521"/>
                  <a:pt x="5304075" y="410278"/>
                </a:cubicBezTo>
                <a:cubicBezTo>
                  <a:pt x="5325492" y="399487"/>
                  <a:pt x="5412373" y="411177"/>
                  <a:pt x="5437791" y="421851"/>
                </a:cubicBezTo>
                <a:cubicBezTo>
                  <a:pt x="5503260" y="460357"/>
                  <a:pt x="5606433" y="422332"/>
                  <a:pt x="5659855" y="451638"/>
                </a:cubicBezTo>
                <a:cubicBezTo>
                  <a:pt x="5676731" y="455370"/>
                  <a:pt x="5692271" y="456345"/>
                  <a:pt x="5706898" y="455600"/>
                </a:cubicBezTo>
                <a:lnTo>
                  <a:pt x="5754782" y="439912"/>
                </a:lnTo>
                <a:lnTo>
                  <a:pt x="5780510" y="440576"/>
                </a:lnTo>
                <a:lnTo>
                  <a:pt x="5787158" y="438777"/>
                </a:lnTo>
                <a:cubicBezTo>
                  <a:pt x="5799851" y="435298"/>
                  <a:pt x="5812485" y="432173"/>
                  <a:pt x="5825490" y="430438"/>
                </a:cubicBezTo>
                <a:cubicBezTo>
                  <a:pt x="5824203" y="476245"/>
                  <a:pt x="5935878" y="423245"/>
                  <a:pt x="5912104" y="461700"/>
                </a:cubicBezTo>
                <a:cubicBezTo>
                  <a:pt x="5965520" y="460532"/>
                  <a:pt x="5955632" y="481057"/>
                  <a:pt x="5978031" y="475635"/>
                </a:cubicBezTo>
                <a:lnTo>
                  <a:pt x="5983729" y="473608"/>
                </a:lnTo>
                <a:lnTo>
                  <a:pt x="5989115" y="467085"/>
                </a:lnTo>
                <a:lnTo>
                  <a:pt x="6001610" y="466101"/>
                </a:lnTo>
                <a:lnTo>
                  <a:pt x="6014731" y="459798"/>
                </a:lnTo>
                <a:cubicBezTo>
                  <a:pt x="6137008" y="489599"/>
                  <a:pt x="6303861" y="465321"/>
                  <a:pt x="6409381" y="515501"/>
                </a:cubicBezTo>
                <a:lnTo>
                  <a:pt x="6487437" y="553647"/>
                </a:lnTo>
                <a:cubicBezTo>
                  <a:pt x="6528113" y="569393"/>
                  <a:pt x="6571143" y="527170"/>
                  <a:pt x="6610142" y="557790"/>
                </a:cubicBezTo>
                <a:cubicBezTo>
                  <a:pt x="6625126" y="574906"/>
                  <a:pt x="6657993" y="582294"/>
                  <a:pt x="6683551" y="574296"/>
                </a:cubicBezTo>
                <a:cubicBezTo>
                  <a:pt x="6687949" y="572920"/>
                  <a:pt x="6691959" y="571129"/>
                  <a:pt x="6695459" y="568981"/>
                </a:cubicBezTo>
                <a:cubicBezTo>
                  <a:pt x="6742555" y="612018"/>
                  <a:pt x="6769939" y="593080"/>
                  <a:pt x="6792010" y="621866"/>
                </a:cubicBezTo>
                <a:cubicBezTo>
                  <a:pt x="6865220" y="636894"/>
                  <a:pt x="6923060" y="612894"/>
                  <a:pt x="6943635" y="638192"/>
                </a:cubicBezTo>
                <a:cubicBezTo>
                  <a:pt x="6980872" y="638645"/>
                  <a:pt x="7031062" y="613058"/>
                  <a:pt x="7059745" y="640725"/>
                </a:cubicBezTo>
                <a:cubicBezTo>
                  <a:pt x="7063016" y="619497"/>
                  <a:pt x="7102907" y="659336"/>
                  <a:pt x="7124112" y="646371"/>
                </a:cubicBezTo>
                <a:cubicBezTo>
                  <a:pt x="7139051" y="634866"/>
                  <a:pt x="7154640" y="644272"/>
                  <a:pt x="7171770" y="645791"/>
                </a:cubicBezTo>
                <a:cubicBezTo>
                  <a:pt x="7193129" y="637070"/>
                  <a:pt x="7268212" y="656632"/>
                  <a:pt x="7288670" y="669540"/>
                </a:cubicBezTo>
                <a:cubicBezTo>
                  <a:pt x="7339052" y="713700"/>
                  <a:pt x="7439044" y="685512"/>
                  <a:pt x="7480598" y="719452"/>
                </a:cubicBezTo>
                <a:cubicBezTo>
                  <a:pt x="7549749" y="733295"/>
                  <a:pt x="7651088" y="745813"/>
                  <a:pt x="7703580" y="752595"/>
                </a:cubicBezTo>
                <a:cubicBezTo>
                  <a:pt x="7767450" y="757595"/>
                  <a:pt x="7722870" y="790464"/>
                  <a:pt x="7795544" y="760142"/>
                </a:cubicBezTo>
                <a:cubicBezTo>
                  <a:pt x="7898433" y="800898"/>
                  <a:pt x="8150708" y="758225"/>
                  <a:pt x="8234397" y="817628"/>
                </a:cubicBezTo>
                <a:cubicBezTo>
                  <a:pt x="8324317" y="832462"/>
                  <a:pt x="8268141" y="831633"/>
                  <a:pt x="8335061" y="849146"/>
                </a:cubicBezTo>
                <a:cubicBezTo>
                  <a:pt x="8342399" y="903105"/>
                  <a:pt x="8500207" y="925631"/>
                  <a:pt x="8537578" y="956663"/>
                </a:cubicBezTo>
                <a:cubicBezTo>
                  <a:pt x="8631361" y="970564"/>
                  <a:pt x="8701947" y="1017329"/>
                  <a:pt x="8796979" y="1002770"/>
                </a:cubicBezTo>
                <a:cubicBezTo>
                  <a:pt x="8800805" y="1010082"/>
                  <a:pt x="8806424" y="1016287"/>
                  <a:pt x="8813274" y="1021683"/>
                </a:cubicBezTo>
                <a:lnTo>
                  <a:pt x="8817811" y="1024375"/>
                </a:lnTo>
                <a:lnTo>
                  <a:pt x="8819508" y="1023536"/>
                </a:lnTo>
                <a:cubicBezTo>
                  <a:pt x="8825917" y="1021803"/>
                  <a:pt x="8833699" y="1021195"/>
                  <a:pt x="8844321" y="1022121"/>
                </a:cubicBezTo>
                <a:cubicBezTo>
                  <a:pt x="8849047" y="973708"/>
                  <a:pt x="8866578" y="1007760"/>
                  <a:pt x="8901176" y="999714"/>
                </a:cubicBezTo>
                <a:cubicBezTo>
                  <a:pt x="8931141" y="995841"/>
                  <a:pt x="8945799" y="979520"/>
                  <a:pt x="8970456" y="971358"/>
                </a:cubicBezTo>
                <a:cubicBezTo>
                  <a:pt x="8990473" y="966128"/>
                  <a:pt x="8994851" y="980867"/>
                  <a:pt x="9021279" y="968334"/>
                </a:cubicBezTo>
                <a:cubicBezTo>
                  <a:pt x="9068612" y="982595"/>
                  <a:pt x="9107817" y="950499"/>
                  <a:pt x="9144634" y="945164"/>
                </a:cubicBezTo>
                <a:cubicBezTo>
                  <a:pt x="9156291" y="946681"/>
                  <a:pt x="9191524" y="942385"/>
                  <a:pt x="9224215" y="935769"/>
                </a:cubicBezTo>
                <a:lnTo>
                  <a:pt x="9226449" y="935197"/>
                </a:lnTo>
                <a:lnTo>
                  <a:pt x="9242615" y="940365"/>
                </a:lnTo>
                <a:cubicBezTo>
                  <a:pt x="9246547" y="942524"/>
                  <a:pt x="9247167" y="944945"/>
                  <a:pt x="9241484" y="947917"/>
                </a:cubicBezTo>
                <a:cubicBezTo>
                  <a:pt x="9245969" y="951992"/>
                  <a:pt x="9250611" y="953857"/>
                  <a:pt x="9255340" y="954591"/>
                </a:cubicBezTo>
                <a:cubicBezTo>
                  <a:pt x="9264796" y="956057"/>
                  <a:pt x="9274598" y="952996"/>
                  <a:pt x="9284189" y="954041"/>
                </a:cubicBezTo>
                <a:lnTo>
                  <a:pt x="9294504" y="958215"/>
                </a:lnTo>
                <a:lnTo>
                  <a:pt x="9298497" y="958155"/>
                </a:lnTo>
                <a:lnTo>
                  <a:pt x="9307861" y="958940"/>
                </a:lnTo>
                <a:lnTo>
                  <a:pt x="9307085" y="954092"/>
                </a:lnTo>
                <a:cubicBezTo>
                  <a:pt x="9305463" y="949397"/>
                  <a:pt x="9304383" y="944306"/>
                  <a:pt x="9319074" y="946047"/>
                </a:cubicBezTo>
                <a:cubicBezTo>
                  <a:pt x="9349305" y="951935"/>
                  <a:pt x="9361374" y="933135"/>
                  <a:pt x="9372632" y="953006"/>
                </a:cubicBezTo>
                <a:lnTo>
                  <a:pt x="9375071" y="958595"/>
                </a:lnTo>
                <a:lnTo>
                  <a:pt x="9381767" y="959998"/>
                </a:lnTo>
                <a:cubicBezTo>
                  <a:pt x="9385419" y="960114"/>
                  <a:pt x="9387600" y="958963"/>
                  <a:pt x="9387324" y="955424"/>
                </a:cubicBezTo>
                <a:cubicBezTo>
                  <a:pt x="9414634" y="972091"/>
                  <a:pt x="9449605" y="952522"/>
                  <a:pt x="9478921" y="950802"/>
                </a:cubicBezTo>
                <a:cubicBezTo>
                  <a:pt x="9499452" y="966349"/>
                  <a:pt x="9540712" y="947412"/>
                  <a:pt x="9600789" y="953342"/>
                </a:cubicBezTo>
                <a:cubicBezTo>
                  <a:pt x="9623099" y="971104"/>
                  <a:pt x="9641319" y="957149"/>
                  <a:pt x="9685744" y="982941"/>
                </a:cubicBezTo>
                <a:cubicBezTo>
                  <a:pt x="9688118" y="981338"/>
                  <a:pt x="9690956" y="979942"/>
                  <a:pt x="9694172" y="978796"/>
                </a:cubicBezTo>
                <a:cubicBezTo>
                  <a:pt x="9712854" y="972144"/>
                  <a:pt x="9739938" y="975230"/>
                  <a:pt x="9754661" y="985691"/>
                </a:cubicBezTo>
                <a:cubicBezTo>
                  <a:pt x="9826496" y="1021800"/>
                  <a:pt x="9896819" y="1029553"/>
                  <a:pt x="9961620" y="1043270"/>
                </a:cubicBezTo>
                <a:cubicBezTo>
                  <a:pt x="10035471" y="1055817"/>
                  <a:pt x="9991652" y="1018987"/>
                  <a:pt x="10079965" y="1055820"/>
                </a:cubicBezTo>
                <a:cubicBezTo>
                  <a:pt x="10091885" y="1046409"/>
                  <a:pt x="10103779" y="1047350"/>
                  <a:pt x="10122766" y="1054885"/>
                </a:cubicBezTo>
                <a:cubicBezTo>
                  <a:pt x="10158792" y="1060185"/>
                  <a:pt x="10160710" y="1033074"/>
                  <a:pt x="10194425" y="1053652"/>
                </a:cubicBezTo>
                <a:cubicBezTo>
                  <a:pt x="10190401" y="1038468"/>
                  <a:pt x="10264044" y="1056450"/>
                  <a:pt x="10249948" y="1039456"/>
                </a:cubicBezTo>
                <a:cubicBezTo>
                  <a:pt x="10275818" y="1029226"/>
                  <a:pt x="10283688" y="1052223"/>
                  <a:pt x="10309089" y="1043685"/>
                </a:cubicBezTo>
                <a:cubicBezTo>
                  <a:pt x="10335955" y="1044245"/>
                  <a:pt x="10291248" y="1057215"/>
                  <a:pt x="10320289" y="1061835"/>
                </a:cubicBezTo>
                <a:cubicBezTo>
                  <a:pt x="10355953" y="1064839"/>
                  <a:pt x="10351274" y="1091207"/>
                  <a:pt x="10384377" y="1060786"/>
                </a:cubicBezTo>
                <a:cubicBezTo>
                  <a:pt x="10420069" y="1073328"/>
                  <a:pt x="10429874" y="1059045"/>
                  <a:pt x="10481874" y="1057315"/>
                </a:cubicBezTo>
                <a:cubicBezTo>
                  <a:pt x="10501680" y="1068177"/>
                  <a:pt x="10519421" y="1065993"/>
                  <a:pt x="10537450" y="1059745"/>
                </a:cubicBezTo>
                <a:cubicBezTo>
                  <a:pt x="10586493" y="1067520"/>
                  <a:pt x="10633607" y="1060262"/>
                  <a:pt x="10689967" y="1061568"/>
                </a:cubicBezTo>
                <a:cubicBezTo>
                  <a:pt x="10748426" y="1077920"/>
                  <a:pt x="10783057" y="1058234"/>
                  <a:pt x="10843272" y="1059725"/>
                </a:cubicBezTo>
                <a:cubicBezTo>
                  <a:pt x="10898437" y="1087831"/>
                  <a:pt x="10887290" y="1031628"/>
                  <a:pt x="10937143" y="1037919"/>
                </a:cubicBezTo>
                <a:cubicBezTo>
                  <a:pt x="11015338" y="1066127"/>
                  <a:pt x="10938076" y="1019729"/>
                  <a:pt x="11062831" y="1038640"/>
                </a:cubicBezTo>
                <a:cubicBezTo>
                  <a:pt x="11069397" y="1042745"/>
                  <a:pt x="11085203" y="1040603"/>
                  <a:pt x="11084314" y="1035726"/>
                </a:cubicBezTo>
                <a:cubicBezTo>
                  <a:pt x="11092072" y="1037916"/>
                  <a:pt x="11109774" y="1048720"/>
                  <a:pt x="11112761" y="1041304"/>
                </a:cubicBezTo>
                <a:cubicBezTo>
                  <a:pt x="11152966" y="1044024"/>
                  <a:pt x="11192190" y="1052052"/>
                  <a:pt x="11226650" y="1064615"/>
                </a:cubicBezTo>
                <a:cubicBezTo>
                  <a:pt x="11305689" y="1058552"/>
                  <a:pt x="11258784" y="1090166"/>
                  <a:pt x="11315138" y="1091562"/>
                </a:cubicBezTo>
                <a:cubicBezTo>
                  <a:pt x="11361985" y="1080652"/>
                  <a:pt x="11377018" y="1094351"/>
                  <a:pt x="11430149" y="1089068"/>
                </a:cubicBezTo>
                <a:cubicBezTo>
                  <a:pt x="11444825" y="1115277"/>
                  <a:pt x="11479264" y="1090856"/>
                  <a:pt x="11498691" y="1099602"/>
                </a:cubicBezTo>
                <a:cubicBezTo>
                  <a:pt x="11534287" y="1073718"/>
                  <a:pt x="11574772" y="1132835"/>
                  <a:pt x="11608544" y="1135250"/>
                </a:cubicBezTo>
                <a:cubicBezTo>
                  <a:pt x="11665899" y="1134901"/>
                  <a:pt x="11730579" y="1110553"/>
                  <a:pt x="11758635" y="1141533"/>
                </a:cubicBezTo>
                <a:cubicBezTo>
                  <a:pt x="11764015" y="1130111"/>
                  <a:pt x="11760429" y="1113687"/>
                  <a:pt x="11792628" y="1118443"/>
                </a:cubicBezTo>
                <a:cubicBezTo>
                  <a:pt x="11806166" y="1113506"/>
                  <a:pt x="11810246" y="1095634"/>
                  <a:pt x="11835851" y="1106547"/>
                </a:cubicBezTo>
                <a:cubicBezTo>
                  <a:pt x="11801664" y="1119996"/>
                  <a:pt x="11855557" y="1126304"/>
                  <a:pt x="11848808" y="1144622"/>
                </a:cubicBezTo>
                <a:cubicBezTo>
                  <a:pt x="11888209" y="1159428"/>
                  <a:pt x="11982396" y="1150542"/>
                  <a:pt x="11974416" y="1183759"/>
                </a:cubicBezTo>
                <a:cubicBezTo>
                  <a:pt x="11984558" y="1204467"/>
                  <a:pt x="12039206" y="1177765"/>
                  <a:pt x="12037690" y="1199182"/>
                </a:cubicBezTo>
                <a:cubicBezTo>
                  <a:pt x="12061583" y="1187085"/>
                  <a:pt x="12100041" y="1212725"/>
                  <a:pt x="12137350" y="1214847"/>
                </a:cubicBezTo>
                <a:cubicBezTo>
                  <a:pt x="12143663" y="1225017"/>
                  <a:pt x="12152270" y="1225179"/>
                  <a:pt x="12167506" y="1221091"/>
                </a:cubicBezTo>
                <a:lnTo>
                  <a:pt x="12192000" y="1225437"/>
                </a:lnTo>
                <a:lnTo>
                  <a:pt x="12192000" y="2693565"/>
                </a:lnTo>
                <a:lnTo>
                  <a:pt x="0" y="2693565"/>
                </a:lnTo>
                <a:lnTo>
                  <a:pt x="0" y="305932"/>
                </a:lnTo>
                <a:lnTo>
                  <a:pt x="7453" y="309471"/>
                </a:lnTo>
                <a:cubicBezTo>
                  <a:pt x="23896" y="319081"/>
                  <a:pt x="38977" y="328472"/>
                  <a:pt x="56573" y="335374"/>
                </a:cubicBezTo>
                <a:cubicBezTo>
                  <a:pt x="69155" y="358380"/>
                  <a:pt x="163342" y="348134"/>
                  <a:pt x="184586" y="353266"/>
                </a:cubicBezTo>
                <a:cubicBezTo>
                  <a:pt x="214121" y="345491"/>
                  <a:pt x="204765" y="347033"/>
                  <a:pt x="235650" y="342210"/>
                </a:cubicBezTo>
                <a:cubicBezTo>
                  <a:pt x="247937" y="316367"/>
                  <a:pt x="302580" y="328405"/>
                  <a:pt x="333156" y="324339"/>
                </a:cubicBezTo>
                <a:cubicBezTo>
                  <a:pt x="339717" y="301268"/>
                  <a:pt x="360087" y="295523"/>
                  <a:pt x="414362" y="275773"/>
                </a:cubicBezTo>
                <a:cubicBezTo>
                  <a:pt x="420721" y="249657"/>
                  <a:pt x="488456" y="282645"/>
                  <a:pt x="509613" y="242197"/>
                </a:cubicBezTo>
                <a:cubicBezTo>
                  <a:pt x="513387" y="243636"/>
                  <a:pt x="517437" y="244726"/>
                  <a:pt x="521640" y="245434"/>
                </a:cubicBezTo>
                <a:cubicBezTo>
                  <a:pt x="546049" y="249549"/>
                  <a:pt x="570152" y="240147"/>
                  <a:pt x="575469" y="224434"/>
                </a:cubicBezTo>
                <a:cubicBezTo>
                  <a:pt x="614641" y="165790"/>
                  <a:pt x="675649" y="197289"/>
                  <a:pt x="727704" y="167150"/>
                </a:cubicBezTo>
                <a:cubicBezTo>
                  <a:pt x="789763" y="136526"/>
                  <a:pt x="780796" y="134575"/>
                  <a:pt x="835654" y="71601"/>
                </a:cubicBezTo>
                <a:cubicBezTo>
                  <a:pt x="855810" y="80465"/>
                  <a:pt x="866761" y="76836"/>
                  <a:pt x="878896" y="63761"/>
                </a:cubicBezTo>
                <a:cubicBezTo>
                  <a:pt x="909898" y="49812"/>
                  <a:pt x="935837" y="82137"/>
                  <a:pt x="951001" y="50233"/>
                </a:cubicBezTo>
                <a:cubicBezTo>
                  <a:pt x="953370" y="55026"/>
                  <a:pt x="958711" y="56299"/>
                  <a:pt x="965408" y="55880"/>
                </a:cubicBezTo>
                <a:lnTo>
                  <a:pt x="971791" y="54603"/>
                </a:lnTo>
                <a:lnTo>
                  <a:pt x="972435" y="54961"/>
                </a:lnTo>
                <a:lnTo>
                  <a:pt x="973799" y="54202"/>
                </a:lnTo>
                <a:lnTo>
                  <a:pt x="987946" y="51373"/>
                </a:lnTo>
                <a:cubicBezTo>
                  <a:pt x="1003526" y="47416"/>
                  <a:pt x="1018060" y="43999"/>
                  <a:pt x="1018608" y="55733"/>
                </a:cubicBezTo>
                <a:cubicBezTo>
                  <a:pt x="1027284" y="57464"/>
                  <a:pt x="1033006" y="56925"/>
                  <a:pt x="1037218" y="55219"/>
                </a:cubicBezTo>
                <a:cubicBezTo>
                  <a:pt x="1045641" y="51809"/>
                  <a:pt x="1048029" y="43734"/>
                  <a:pt x="1055961" y="39838"/>
                </a:cubicBezTo>
                <a:lnTo>
                  <a:pt x="1068713" y="38669"/>
                </a:lnTo>
                <a:lnTo>
                  <a:pt x="1071331" y="36555"/>
                </a:lnTo>
                <a:lnTo>
                  <a:pt x="1078748" y="32518"/>
                </a:lnTo>
                <a:lnTo>
                  <a:pt x="1071510" y="28114"/>
                </a:lnTo>
                <a:cubicBezTo>
                  <a:pt x="1063911" y="24295"/>
                  <a:pt x="1145676" y="19987"/>
                  <a:pt x="1158018" y="14155"/>
                </a:cubicBezTo>
                <a:lnTo>
                  <a:pt x="1231493" y="2246"/>
                </a:lnTo>
                <a:lnTo>
                  <a:pt x="1355072" y="31208"/>
                </a:lnTo>
                <a:cubicBezTo>
                  <a:pt x="1384547" y="167"/>
                  <a:pt x="1449853" y="16313"/>
                  <a:pt x="1479835"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BE84AA36-CCDA-5028-A419-C5171EF21D7B}"/>
              </a:ext>
            </a:extLst>
          </p:cNvPr>
          <p:cNvSpPr>
            <a:spLocks noGrp="1"/>
          </p:cNvSpPr>
          <p:nvPr>
            <p:ph type="title"/>
          </p:nvPr>
        </p:nvSpPr>
        <p:spPr>
          <a:xfrm>
            <a:off x="1612891" y="5127457"/>
            <a:ext cx="9177029" cy="1120943"/>
          </a:xfrm>
        </p:spPr>
        <p:txBody>
          <a:bodyPr vert="horz" lIns="91440" tIns="45720" rIns="91440" bIns="45720" rtlCol="0" anchor="b">
            <a:normAutofit/>
          </a:bodyPr>
          <a:lstStyle/>
          <a:p>
            <a:pPr algn="ctr"/>
            <a:r>
              <a:rPr lang="en-US" sz="3600" b="1" kern="1200" dirty="0">
                <a:solidFill>
                  <a:schemeClr val="tx1">
                    <a:lumMod val="85000"/>
                    <a:lumOff val="15000"/>
                  </a:schemeClr>
                </a:solidFill>
                <a:latin typeface="Arial" panose="020B0604020202020204" pitchFamily="34" charset="0"/>
                <a:cs typeface="Arial" panose="020B0604020202020204" pitchFamily="34" charset="0"/>
              </a:rPr>
              <a:t>We need current pictures of the missing person.</a:t>
            </a:r>
          </a:p>
        </p:txBody>
      </p:sp>
      <p:sp>
        <p:nvSpPr>
          <p:cNvPr id="19" name="Freeform: Shape 18">
            <a:extLst>
              <a:ext uri="{FF2B5EF4-FFF2-40B4-BE49-F238E27FC236}">
                <a16:creationId xmlns:a16="http://schemas.microsoft.com/office/drawing/2014/main" id="{805A1D6A-0939-4B37-AFBF-9557261FB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277223" y="-1"/>
            <a:ext cx="6914777" cy="643325"/>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89566 w 6884912"/>
              <a:gd name="connsiteY39" fmla="*/ 621301 h 1161397"/>
              <a:gd name="connsiteX40" fmla="*/ 1731986 w 6884912"/>
              <a:gd name="connsiteY40" fmla="*/ 589682 h 1161397"/>
              <a:gd name="connsiteX41" fmla="*/ 1927935 w 6884912"/>
              <a:gd name="connsiteY41" fmla="*/ 622808 h 1161397"/>
              <a:gd name="connsiteX42" fmla="*/ 2066980 w 6884912"/>
              <a:gd name="connsiteY42" fmla="*/ 550413 h 1161397"/>
              <a:gd name="connsiteX43" fmla="*/ 2317462 w 6884912"/>
              <a:gd name="connsiteY43" fmla="*/ 519603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127968 w 6884912"/>
              <a:gd name="connsiteY57" fmla="*/ 287613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24901 w 6884912"/>
              <a:gd name="connsiteY19" fmla="*/ 71762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89566 w 6884912"/>
              <a:gd name="connsiteY38" fmla="*/ 621301 h 1161397"/>
              <a:gd name="connsiteX39" fmla="*/ 1731986 w 6884912"/>
              <a:gd name="connsiteY39" fmla="*/ 589682 h 1161397"/>
              <a:gd name="connsiteX40" fmla="*/ 1927935 w 6884912"/>
              <a:gd name="connsiteY40" fmla="*/ 622808 h 1161397"/>
              <a:gd name="connsiteX41" fmla="*/ 2066980 w 6884912"/>
              <a:gd name="connsiteY41" fmla="*/ 550413 h 1161397"/>
              <a:gd name="connsiteX42" fmla="*/ 2317462 w 6884912"/>
              <a:gd name="connsiteY42" fmla="*/ 519603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127968 w 6884912"/>
              <a:gd name="connsiteY56" fmla="*/ 287613 h 1161397"/>
              <a:gd name="connsiteX57" fmla="*/ 3222191 w 6884912"/>
              <a:gd name="connsiteY57" fmla="*/ 307887 h 1161397"/>
              <a:gd name="connsiteX58" fmla="*/ 3227953 w 6884912"/>
              <a:gd name="connsiteY58" fmla="*/ 297650 h 1161397"/>
              <a:gd name="connsiteX59" fmla="*/ 3287859 w 6884912"/>
              <a:gd name="connsiteY59" fmla="*/ 287558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134285 w 6884912"/>
              <a:gd name="connsiteY77" fmla="*/ 235592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03986" y="741935"/>
                  <a:pt x="1124901" y="717624"/>
                </a:cubicBezTo>
                <a:lnTo>
                  <a:pt x="1158800" y="700004"/>
                </a:lnTo>
                <a:lnTo>
                  <a:pt x="1166947" y="700762"/>
                </a:lnTo>
                <a:cubicBezTo>
                  <a:pt x="1172432" y="700717"/>
                  <a:pt x="1175913" y="699961"/>
                  <a:pt x="1178135" y="698631"/>
                </a:cubicBezTo>
                <a:cubicBezTo>
                  <a:pt x="1178190" y="698452"/>
                  <a:pt x="1178246" y="698273"/>
                  <a:pt x="1178301" y="698094"/>
                </a:cubicBez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83251" y="614883"/>
                  <a:pt x="1589566" y="621301"/>
                </a:cubicBezTo>
                <a:cubicBezTo>
                  <a:pt x="1652500" y="621160"/>
                  <a:pt x="1659006" y="610309"/>
                  <a:pt x="1731986" y="589682"/>
                </a:cubicBezTo>
                <a:cubicBezTo>
                  <a:pt x="1772526" y="597621"/>
                  <a:pt x="1896056" y="567525"/>
                  <a:pt x="1927935" y="622808"/>
                </a:cubicBezTo>
                <a:cubicBezTo>
                  <a:pt x="1983767" y="616263"/>
                  <a:pt x="1996263" y="568569"/>
                  <a:pt x="2066980" y="550413"/>
                </a:cubicBezTo>
                <a:cubicBezTo>
                  <a:pt x="2136397" y="548191"/>
                  <a:pt x="2224774" y="514787"/>
                  <a:pt x="2317462" y="519603"/>
                </a:cubicBezTo>
                <a:cubicBezTo>
                  <a:pt x="2353676" y="459395"/>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3789" y="162396"/>
                  <a:pt x="6290640" y="167441"/>
                </a:cubicBezTo>
                <a:cubicBezTo>
                  <a:pt x="6330523" y="169653"/>
                  <a:pt x="6344211" y="181356"/>
                  <a:pt x="6380420" y="173195"/>
                </a:cubicBezTo>
                <a:cubicBezTo>
                  <a:pt x="6420580" y="151473"/>
                  <a:pt x="6491390" y="127709"/>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178D424-4168-4AE6-AEF1-51270AE383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868" y="708300"/>
            <a:ext cx="10449645" cy="409598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A child wearing a life jacket and goggles standing in water&#10;&#10;AI-generated content may be incorrect.">
            <a:extLst>
              <a:ext uri="{FF2B5EF4-FFF2-40B4-BE49-F238E27FC236}">
                <a16:creationId xmlns:a16="http://schemas.microsoft.com/office/drawing/2014/main" id="{C56E74E8-935C-D927-9F6C-63D50294ECE8}"/>
              </a:ext>
            </a:extLst>
          </p:cNvPr>
          <p:cNvPicPr>
            <a:picLocks noChangeAspect="1"/>
          </p:cNvPicPr>
          <p:nvPr/>
        </p:nvPicPr>
        <p:blipFill>
          <a:blip r:embed="rId3"/>
          <a:srcRect b="46151"/>
          <a:stretch>
            <a:fillRect/>
          </a:stretch>
        </p:blipFill>
        <p:spPr>
          <a:xfrm>
            <a:off x="1060314" y="872643"/>
            <a:ext cx="3329171" cy="3774185"/>
          </a:xfrm>
          <a:prstGeom prst="rect">
            <a:avLst/>
          </a:prstGeom>
        </p:spPr>
      </p:pic>
      <p:pic>
        <p:nvPicPr>
          <p:cNvPr id="7" name="Picture 6" descr="A picture containing person, wall, indoor, room&#10;&#10;AI-generated content may be incorrect.">
            <a:extLst>
              <a:ext uri="{FF2B5EF4-FFF2-40B4-BE49-F238E27FC236}">
                <a16:creationId xmlns:a16="http://schemas.microsoft.com/office/drawing/2014/main" id="{E295A6DB-AEAC-B2A4-A404-5AE3A9984537}"/>
              </a:ext>
            </a:extLst>
          </p:cNvPr>
          <p:cNvPicPr>
            <a:picLocks noChangeAspect="1"/>
          </p:cNvPicPr>
          <p:nvPr/>
        </p:nvPicPr>
        <p:blipFill>
          <a:blip r:embed="rId4"/>
          <a:srcRect r="11794" b="4"/>
          <a:stretch>
            <a:fillRect/>
          </a:stretch>
        </p:blipFill>
        <p:spPr>
          <a:xfrm>
            <a:off x="4454093" y="872641"/>
            <a:ext cx="3329171" cy="3774185"/>
          </a:xfrm>
          <a:prstGeom prst="rect">
            <a:avLst/>
          </a:prstGeom>
        </p:spPr>
      </p:pic>
      <p:pic>
        <p:nvPicPr>
          <p:cNvPr id="10" name="Picture 9" descr="Two people posing for a photo&#10;&#10;AI-generated content may be incorrect.">
            <a:extLst>
              <a:ext uri="{FF2B5EF4-FFF2-40B4-BE49-F238E27FC236}">
                <a16:creationId xmlns:a16="http://schemas.microsoft.com/office/drawing/2014/main" id="{81270FD0-B690-1671-CE6D-1B3CFD532E71}"/>
              </a:ext>
            </a:extLst>
          </p:cNvPr>
          <p:cNvPicPr>
            <a:picLocks noChangeAspect="1"/>
          </p:cNvPicPr>
          <p:nvPr/>
        </p:nvPicPr>
        <p:blipFill>
          <a:blip r:embed="rId5"/>
          <a:srcRect l="6853" r="2067" b="-2"/>
          <a:stretch>
            <a:fillRect/>
          </a:stretch>
        </p:blipFill>
        <p:spPr>
          <a:xfrm>
            <a:off x="7843008" y="872118"/>
            <a:ext cx="3329171" cy="3778074"/>
          </a:xfrm>
          <a:prstGeom prst="rect">
            <a:avLst/>
          </a:prstGeom>
        </p:spPr>
      </p:pic>
    </p:spTree>
    <p:extLst>
      <p:ext uri="{BB962C8B-B14F-4D97-AF65-F5344CB8AC3E}">
        <p14:creationId xmlns:p14="http://schemas.microsoft.com/office/powerpoint/2010/main" val="2086066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6AA019-EAC7-E3DD-2007-60DAD7ECED9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949321A-2E24-C91C-EF06-B3C7650D2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FB7D9D8-684A-DF26-D211-5D0E8DD6F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084FADDF-A78C-72B4-4148-A3B16B0112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5" name="Freeform: Shape 14">
              <a:extLst>
                <a:ext uri="{FF2B5EF4-FFF2-40B4-BE49-F238E27FC236}">
                  <a16:creationId xmlns:a16="http://schemas.microsoft.com/office/drawing/2014/main" id="{80C4172A-9D3A-95DE-38D2-6DB8ABB5D30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6AD1F80-BC2E-A092-ACD8-48048BF9EEF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8EB79CC-EDED-A783-E9BA-03D2A4B9EE4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501F6FB-9DEC-642C-CA24-FA026E0E4DE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3">
            <a:extLst>
              <a:ext uri="{FF2B5EF4-FFF2-40B4-BE49-F238E27FC236}">
                <a16:creationId xmlns:a16="http://schemas.microsoft.com/office/drawing/2014/main" id="{85EF6518-1E1C-3FC1-6797-9DF80D79F74A}"/>
              </a:ext>
            </a:extLst>
          </p:cNvPr>
          <p:cNvSpPr>
            <a:spLocks noGrp="1" noRot="1" noMove="1" noResize="1" noEditPoints="1" noAdjustHandles="1" noChangeArrowheads="1" noChangeShapeType="1"/>
          </p:cNvSpPr>
          <p:nvPr>
            <p:ph type="title"/>
          </p:nvPr>
        </p:nvSpPr>
        <p:spPr>
          <a:xfrm>
            <a:off x="251791" y="1422801"/>
            <a:ext cx="4323522" cy="4371974"/>
          </a:xfrm>
        </p:spPr>
        <p:txBody>
          <a:bodyPr>
            <a:normAutofit/>
          </a:bodyPr>
          <a:lstStyle/>
          <a:p>
            <a:r>
              <a:rPr lang="en-US" sz="3200" dirty="0">
                <a:solidFill>
                  <a:schemeClr val="tx2"/>
                </a:solidFill>
              </a:rPr>
              <a:t>Missing Person’s Investigation Recommended Procedures</a:t>
            </a:r>
            <a:br>
              <a:rPr lang="en-US" sz="3200" dirty="0">
                <a:solidFill>
                  <a:schemeClr val="tx2"/>
                </a:solidFill>
              </a:rPr>
            </a:br>
            <a:r>
              <a:rPr lang="en-US" sz="3200" dirty="0">
                <a:solidFill>
                  <a:schemeClr val="accent4">
                    <a:lumMod val="75000"/>
                  </a:schemeClr>
                </a:solidFill>
              </a:rPr>
              <a:t>Telecommunication Personnel</a:t>
            </a:r>
          </a:p>
        </p:txBody>
      </p:sp>
      <p:sp>
        <p:nvSpPr>
          <p:cNvPr id="5" name="Content Placeholder 4">
            <a:extLst>
              <a:ext uri="{FF2B5EF4-FFF2-40B4-BE49-F238E27FC236}">
                <a16:creationId xmlns:a16="http://schemas.microsoft.com/office/drawing/2014/main" id="{D2B52CA3-0CC3-61BB-8D2C-FA9768A32F2A}"/>
              </a:ext>
            </a:extLst>
          </p:cNvPr>
          <p:cNvSpPr>
            <a:spLocks noGrp="1" noRot="1" noMove="1" noResize="1" noEditPoints="1" noAdjustHandles="1" noChangeArrowheads="1" noChangeShapeType="1"/>
          </p:cNvSpPr>
          <p:nvPr>
            <p:ph idx="1"/>
          </p:nvPr>
        </p:nvSpPr>
        <p:spPr>
          <a:xfrm>
            <a:off x="5416821" y="2057400"/>
            <a:ext cx="6390866" cy="4800599"/>
          </a:xfrm>
        </p:spPr>
        <p:style>
          <a:lnRef idx="1">
            <a:schemeClr val="accent4"/>
          </a:lnRef>
          <a:fillRef idx="2">
            <a:schemeClr val="accent4"/>
          </a:fillRef>
          <a:effectRef idx="1">
            <a:schemeClr val="accent4"/>
          </a:effectRef>
          <a:fontRef idx="minor">
            <a:schemeClr val="dk1"/>
          </a:fontRef>
        </p:style>
        <p:txBody>
          <a:bodyPr anchor="ctr">
            <a:normAutofit/>
          </a:bodyPr>
          <a:lstStyle/>
          <a:p>
            <a:pPr marL="0" indent="0">
              <a:lnSpc>
                <a:spcPct val="100000"/>
              </a:lnSpc>
              <a:buNone/>
            </a:pPr>
            <a:endParaRPr lang="en-US" sz="2000" dirty="0">
              <a:solidFill>
                <a:schemeClr val="tx2"/>
              </a:solidFill>
            </a:endParaRPr>
          </a:p>
          <a:p>
            <a:pPr marL="342900" indent="-342900">
              <a:lnSpc>
                <a:spcPct val="150000"/>
              </a:lnSpc>
              <a:buFont typeface="+mj-lt"/>
              <a:buAutoNum type="arabicPeriod"/>
            </a:pPr>
            <a:r>
              <a:rPr lang="en-US" sz="2000" dirty="0">
                <a:solidFill>
                  <a:schemeClr val="tx2"/>
                </a:solidFill>
              </a:rPr>
              <a:t>Contact an officer/supervisor or criminal agent/supervisor to inform them of the incident</a:t>
            </a:r>
          </a:p>
          <a:p>
            <a:pPr marL="342900" indent="-342900">
              <a:lnSpc>
                <a:spcPct val="100000"/>
              </a:lnSpc>
              <a:buFont typeface="+mj-lt"/>
              <a:buAutoNum type="arabicPeriod"/>
            </a:pPr>
            <a:endParaRPr lang="en-US" sz="2000" dirty="0">
              <a:solidFill>
                <a:schemeClr val="tx2"/>
              </a:solidFill>
            </a:endParaRPr>
          </a:p>
          <a:p>
            <a:pPr marL="342900" indent="-342900">
              <a:lnSpc>
                <a:spcPct val="150000"/>
              </a:lnSpc>
              <a:buFont typeface="+mj-lt"/>
              <a:buAutoNum type="arabicPeriod"/>
            </a:pPr>
            <a:r>
              <a:rPr lang="en-US" sz="2000" dirty="0">
                <a:solidFill>
                  <a:schemeClr val="tx2"/>
                </a:solidFill>
              </a:rPr>
              <a:t>Obtain sufficient information from the reporting party to broadcast a </a:t>
            </a:r>
            <a:r>
              <a:rPr lang="en-US" sz="2000" dirty="0">
                <a:solidFill>
                  <a:srgbClr val="C00000"/>
                </a:solidFill>
              </a:rPr>
              <a:t>“Be on the Lookout” (BOLO) </a:t>
            </a:r>
            <a:r>
              <a:rPr lang="en-US" sz="2000" dirty="0">
                <a:solidFill>
                  <a:schemeClr val="tx2"/>
                </a:solidFill>
              </a:rPr>
              <a:t>alerting other officers about the circumstances of the adult/child disappearance.</a:t>
            </a:r>
          </a:p>
          <a:p>
            <a:endParaRPr lang="en-US" sz="2000" dirty="0">
              <a:solidFill>
                <a:schemeClr val="tx2"/>
              </a:solidFill>
            </a:endParaRPr>
          </a:p>
        </p:txBody>
      </p:sp>
      <p:pic>
        <p:nvPicPr>
          <p:cNvPr id="3" name="Picture 2">
            <a:extLst>
              <a:ext uri="{FF2B5EF4-FFF2-40B4-BE49-F238E27FC236}">
                <a16:creationId xmlns:a16="http://schemas.microsoft.com/office/drawing/2014/main" id="{DD4BE314-59F2-4C30-616F-D28660AC47B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902337" y="4370471"/>
            <a:ext cx="1662498" cy="1424304"/>
          </a:xfrm>
          <a:prstGeom prst="rect">
            <a:avLst/>
          </a:prstGeom>
        </p:spPr>
      </p:pic>
      <p:sp>
        <p:nvSpPr>
          <p:cNvPr id="9" name="TextBox 8">
            <a:extLst>
              <a:ext uri="{FF2B5EF4-FFF2-40B4-BE49-F238E27FC236}">
                <a16:creationId xmlns:a16="http://schemas.microsoft.com/office/drawing/2014/main" id="{FCC8299A-5734-C653-BE0F-2DA76496E730}"/>
              </a:ext>
            </a:extLst>
          </p:cNvPr>
          <p:cNvSpPr txBox="1">
            <a:spLocks noGrp="1" noRot="1" noMove="1" noResize="1" noEditPoints="1" noAdjustHandles="1" noChangeArrowheads="1" noChangeShapeType="1"/>
          </p:cNvSpPr>
          <p:nvPr/>
        </p:nvSpPr>
        <p:spPr>
          <a:xfrm>
            <a:off x="5416821" y="242906"/>
            <a:ext cx="6390866" cy="179722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2A343B"/>
                </a:solidFill>
                <a:effectLst/>
                <a:uLnTx/>
                <a:uFillTx/>
                <a:latin typeface="Montserrat" panose="02000505000000020004" pitchFamily="2" charset="0"/>
                <a:ea typeface="+mn-ea"/>
                <a:cs typeface="+mn-cs"/>
              </a:rPr>
              <a:t>Telecommunications personnel who receive incoming reports concerning missing/endangered persons shall immediately, or as soon as practical and within the 2-hour federal requirements:</a:t>
            </a:r>
          </a:p>
        </p:txBody>
      </p:sp>
    </p:spTree>
    <p:custDataLst>
      <p:tags r:id="rId1"/>
    </p:custDataLst>
    <p:extLst>
      <p:ext uri="{BB962C8B-B14F-4D97-AF65-F5344CB8AC3E}">
        <p14:creationId xmlns:p14="http://schemas.microsoft.com/office/powerpoint/2010/main" val="21037215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448C7D-9B8D-BC3A-88DC-CB5BA4EB173A}"/>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A33C741A-3A16-514A-3F9A-A442D709022A}"/>
              </a:ext>
            </a:extLst>
          </p:cNvPr>
          <p:cNvSpPr>
            <a:spLocks noGrp="1" noRot="1" noMove="1" noResize="1" noEditPoints="1" noAdjustHandles="1" noChangeArrowheads="1" noChangeShapeType="1"/>
          </p:cNvSpPr>
          <p:nvPr>
            <p:ph sz="half" idx="1"/>
          </p:nvPr>
        </p:nvSpPr>
        <p:spPr>
          <a:xfrm>
            <a:off x="4780722" y="365125"/>
            <a:ext cx="6927574" cy="6184762"/>
          </a:xfrm>
        </p:spPr>
        <p:txBody>
          <a:bodyPr vert="horz" lIns="91440" tIns="45720" rIns="91440" bIns="45720" rtlCol="0" anchor="ctr">
            <a:normAutofit/>
          </a:bodyPr>
          <a:lstStyle/>
          <a:p>
            <a:pPr marL="0" indent="0">
              <a:buNone/>
            </a:pPr>
            <a:r>
              <a:rPr lang="en-US" sz="2200" dirty="0">
                <a:solidFill>
                  <a:schemeClr val="tx1"/>
                </a:solidFill>
              </a:rPr>
              <a:t>Immediately begin an investigation:</a:t>
            </a:r>
          </a:p>
          <a:p>
            <a:pPr marL="0" indent="0">
              <a:lnSpc>
                <a:spcPct val="100000"/>
              </a:lnSpc>
              <a:buNone/>
            </a:pPr>
            <a:r>
              <a:rPr lang="en-US" sz="2200" dirty="0">
                <a:solidFill>
                  <a:schemeClr val="tx1"/>
                </a:solidFill>
              </a:rPr>
              <a:t>1. Obtain identification, clothing description, 	last known location, distinguishing marks 	other pertinent information from the  	reporting party to broadcast a “</a:t>
            </a:r>
            <a:r>
              <a:rPr lang="en-US" sz="2200" dirty="0">
                <a:solidFill>
                  <a:srgbClr val="FFFF00"/>
                </a:solidFill>
                <a:highlight>
                  <a:srgbClr val="314964"/>
                </a:highlight>
              </a:rPr>
              <a:t>Be on the </a:t>
            </a:r>
            <a:r>
              <a:rPr lang="en-US" sz="2200" dirty="0">
                <a:solidFill>
                  <a:srgbClr val="FFFF00"/>
                </a:solidFill>
              </a:rPr>
              <a:t>	</a:t>
            </a:r>
            <a:r>
              <a:rPr lang="en-US" sz="2200" dirty="0">
                <a:solidFill>
                  <a:srgbClr val="FFFF00"/>
                </a:solidFill>
                <a:highlight>
                  <a:srgbClr val="314964"/>
                </a:highlight>
              </a:rPr>
              <a:t>Lookout</a:t>
            </a:r>
            <a:r>
              <a:rPr lang="en-US" sz="2200" dirty="0">
                <a:solidFill>
                  <a:schemeClr val="tx1"/>
                </a:solidFill>
              </a:rPr>
              <a:t>” BOLO alerting other officers 	about the circumstances of the 	adult/child disappearance.</a:t>
            </a:r>
          </a:p>
          <a:p>
            <a:pPr marL="0" indent="0">
              <a:buNone/>
            </a:pPr>
            <a:r>
              <a:rPr lang="en-US" sz="2200" dirty="0">
                <a:solidFill>
                  <a:schemeClr val="tx1"/>
                </a:solidFill>
              </a:rPr>
              <a:t>2. Provide identification of missing person and 	summary of circumstances to: </a:t>
            </a:r>
          </a:p>
          <a:p>
            <a:pPr marL="0" indent="0">
              <a:buNone/>
            </a:pPr>
            <a:r>
              <a:rPr lang="en-US" sz="2200" dirty="0">
                <a:solidFill>
                  <a:schemeClr val="tx1"/>
                </a:solidFill>
              </a:rPr>
              <a:t>	State Police</a:t>
            </a:r>
          </a:p>
          <a:p>
            <a:pPr marL="0" indent="0">
              <a:buNone/>
            </a:pPr>
            <a:r>
              <a:rPr lang="en-US" sz="2200" dirty="0">
                <a:solidFill>
                  <a:schemeClr val="tx1"/>
                </a:solidFill>
              </a:rPr>
              <a:t>	Neighboring Agencies</a:t>
            </a:r>
          </a:p>
          <a:p>
            <a:pPr marL="0" indent="0">
              <a:buNone/>
            </a:pPr>
            <a:r>
              <a:rPr lang="en-US" sz="2200" dirty="0">
                <a:solidFill>
                  <a:schemeClr val="tx1"/>
                </a:solidFill>
              </a:rPr>
              <a:t>	Stranger to stranger abduction is 	suspected, the FBI </a:t>
            </a:r>
          </a:p>
          <a:p>
            <a:pPr marL="0" indent="0">
              <a:buNone/>
            </a:pPr>
            <a:r>
              <a:rPr lang="en-US" sz="2200" dirty="0">
                <a:solidFill>
                  <a:schemeClr val="tx1"/>
                </a:solidFill>
              </a:rPr>
              <a:t>	</a:t>
            </a:r>
            <a:r>
              <a:rPr lang="en-US" sz="1400" dirty="0">
                <a:solidFill>
                  <a:schemeClr val="tx1"/>
                </a:solidFill>
              </a:rPr>
              <a:t>FBI Duty Agent – (505) 889-1300 </a:t>
            </a:r>
          </a:p>
          <a:p>
            <a:pPr marL="0" indent="0">
              <a:buNone/>
            </a:pPr>
            <a:r>
              <a:rPr lang="en-US" sz="1600" dirty="0">
                <a:solidFill>
                  <a:srgbClr val="0070C0"/>
                </a:solidFill>
                <a:hlinkClick r:id="rId4" tooltip="FBI link">
                  <a:extLst>
                    <a:ext uri="{A12FA001-AC4F-418D-AE19-62706E023703}">
                      <ahyp:hlinkClr xmlns:ahyp="http://schemas.microsoft.com/office/drawing/2018/hyperlinkcolor" val="tx"/>
                    </a:ext>
                  </a:extLst>
                </a:hlinkClick>
              </a:rPr>
              <a:t>https://www.fbi.gov/contact-us/field-offices/albuquerque</a:t>
            </a:r>
            <a:r>
              <a:rPr lang="en-US" sz="1600" dirty="0">
                <a:solidFill>
                  <a:srgbClr val="0070C0"/>
                </a:solidFill>
              </a:rPr>
              <a:t> </a:t>
            </a:r>
            <a:endParaRPr lang="en-US" sz="2200" dirty="0">
              <a:solidFill>
                <a:srgbClr val="0070C0"/>
              </a:solidFill>
            </a:endParaRPr>
          </a:p>
        </p:txBody>
      </p:sp>
      <p:sp>
        <p:nvSpPr>
          <p:cNvPr id="2" name="Title 1">
            <a:extLst>
              <a:ext uri="{FF2B5EF4-FFF2-40B4-BE49-F238E27FC236}">
                <a16:creationId xmlns:a16="http://schemas.microsoft.com/office/drawing/2014/main" id="{60CC6328-67D0-0450-DDE0-9A4374DCBC99}"/>
              </a:ext>
            </a:extLst>
          </p:cNvPr>
          <p:cNvSpPr>
            <a:spLocks noGrp="1" noRot="1" noMove="1" noResize="1" noEditPoints="1" noAdjustHandles="1" noChangeArrowheads="1" noChangeShapeType="1"/>
          </p:cNvSpPr>
          <p:nvPr>
            <p:ph type="title"/>
          </p:nvPr>
        </p:nvSpPr>
        <p:spPr>
          <a:xfrm>
            <a:off x="357809" y="591343"/>
            <a:ext cx="3529425" cy="5585620"/>
          </a:xfrm>
          <a:ln>
            <a:noFill/>
          </a:ln>
        </p:spPr>
        <p:txBody>
          <a:bodyPr/>
          <a:lstStyle/>
          <a:p>
            <a:r>
              <a:rPr kumimoji="0" lang="en-US" sz="3200" b="0" i="0" u="none" strike="noStrike" kern="1200" cap="none" spc="0" normalizeH="0" baseline="0" noProof="0" dirty="0">
                <a:ln>
                  <a:noFill/>
                </a:ln>
                <a:solidFill>
                  <a:srgbClr val="FFFFFF"/>
                </a:solidFill>
                <a:effectLst/>
                <a:uLnTx/>
                <a:uFillTx/>
                <a:ea typeface="+mn-ea"/>
                <a:cs typeface="+mn-cs"/>
              </a:rPr>
              <a:t>Missing Person’s Investigation Recommended Procedures </a:t>
            </a:r>
            <a:br>
              <a:rPr kumimoji="0" lang="en-US" sz="3200" b="0" i="0" u="none" strike="noStrike" kern="1200" cap="none" spc="0" normalizeH="0" baseline="0" noProof="0" dirty="0">
                <a:ln>
                  <a:noFill/>
                </a:ln>
                <a:solidFill>
                  <a:srgbClr val="FFFFFF"/>
                </a:solidFill>
                <a:effectLst/>
                <a:uLnTx/>
                <a:uFillTx/>
                <a:ea typeface="+mn-ea"/>
                <a:cs typeface="+mn-cs"/>
              </a:rPr>
            </a:br>
            <a:r>
              <a:rPr kumimoji="0" lang="en-US" sz="3200" b="1" i="0" u="none" strike="noStrike" kern="1200" normalizeH="0" baseline="0" noProof="0" dirty="0">
                <a:ln w="6600">
                  <a:solidFill>
                    <a:schemeClr val="tx1"/>
                  </a:solidFill>
                  <a:prstDash val="solid"/>
                </a:ln>
                <a:solidFill>
                  <a:schemeClr val="accent4">
                    <a:lumMod val="40000"/>
                    <a:lumOff val="60000"/>
                  </a:schemeClr>
                </a:solidFill>
                <a:effectLst>
                  <a:outerShdw dist="38100" dir="2700000" algn="tl" rotWithShape="0">
                    <a:schemeClr val="accent2"/>
                  </a:outerShdw>
                </a:effectLst>
                <a:uLnTx/>
                <a:uFillTx/>
                <a:ea typeface="+mn-ea"/>
                <a:cs typeface="+mn-cs"/>
              </a:rPr>
              <a:t>Law Enforcement Personnel</a:t>
            </a:r>
            <a:r>
              <a:rPr kumimoji="0" lang="en-US" sz="3200" b="0" i="0" u="none" strike="noStrike" kern="1200" cap="none" spc="0" normalizeH="0" baseline="0" noProof="0" dirty="0">
                <a:ln>
                  <a:solidFill>
                    <a:schemeClr val="tx1"/>
                  </a:solidFill>
                </a:ln>
                <a:solidFill>
                  <a:schemeClr val="accent4">
                    <a:lumMod val="40000"/>
                    <a:lumOff val="60000"/>
                  </a:schemeClr>
                </a:solidFill>
                <a:effectLst/>
                <a:uLnTx/>
                <a:uFillTx/>
                <a:ea typeface="+mn-ea"/>
                <a:cs typeface="+mn-cs"/>
              </a:rPr>
              <a:t>:</a:t>
            </a:r>
            <a:endParaRPr lang="en-US" sz="3200" dirty="0">
              <a:ln>
                <a:solidFill>
                  <a:schemeClr val="tx1"/>
                </a:solidFill>
              </a:ln>
              <a:solidFill>
                <a:schemeClr val="accent4">
                  <a:lumMod val="40000"/>
                  <a:lumOff val="60000"/>
                </a:schemeClr>
              </a:solidFill>
            </a:endParaRPr>
          </a:p>
        </p:txBody>
      </p:sp>
    </p:spTree>
    <p:custDataLst>
      <p:tags r:id="rId1"/>
    </p:custDataLst>
    <p:extLst>
      <p:ext uri="{BB962C8B-B14F-4D97-AF65-F5344CB8AC3E}">
        <p14:creationId xmlns:p14="http://schemas.microsoft.com/office/powerpoint/2010/main" val="18420594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F806E"/>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99A24B-A62A-D4A4-4381-8DE91B23E6FE}"/>
              </a:ext>
            </a:extLst>
          </p:cNvPr>
          <p:cNvSpPr>
            <a:spLocks noGrp="1" noRot="1" noMove="1" noResize="1" noEditPoints="1" noAdjustHandles="1" noChangeArrowheads="1" noChangeShapeType="1"/>
          </p:cNvSpPr>
          <p:nvPr>
            <p:ph type="title"/>
          </p:nvPr>
        </p:nvSpPr>
        <p:spPr/>
        <p:txBody>
          <a:bodyPr/>
          <a:lstStyle/>
          <a:p>
            <a:r>
              <a:rPr lang="en-US" dirty="0">
                <a:solidFill>
                  <a:schemeClr val="bg1"/>
                </a:solidFill>
              </a:rPr>
              <a:t>Course Goal</a:t>
            </a:r>
          </a:p>
        </p:txBody>
      </p:sp>
      <p:sp>
        <p:nvSpPr>
          <p:cNvPr id="8" name="TextBox 7">
            <a:extLst>
              <a:ext uri="{FF2B5EF4-FFF2-40B4-BE49-F238E27FC236}">
                <a16:creationId xmlns:a16="http://schemas.microsoft.com/office/drawing/2014/main" id="{24CF33AF-F83E-7AAC-98E3-1DEBA916DAD8}"/>
              </a:ext>
            </a:extLst>
          </p:cNvPr>
          <p:cNvSpPr txBox="1">
            <a:spLocks noGrp="1" noRot="1" noMove="1" noResize="1" noEditPoints="1" noAdjustHandles="1" noChangeArrowheads="1" noChangeShapeType="1"/>
          </p:cNvSpPr>
          <p:nvPr/>
        </p:nvSpPr>
        <p:spPr>
          <a:xfrm>
            <a:off x="1877438" y="2240074"/>
            <a:ext cx="8667344" cy="2554545"/>
          </a:xfrm>
          <a:prstGeom prst="rect">
            <a:avLst/>
          </a:prstGeom>
          <a:noFill/>
        </p:spPr>
        <p:txBody>
          <a:bodyPr wrap="square">
            <a:spAutoFit/>
          </a:bodyPr>
          <a:lstStyle/>
          <a:p>
            <a:pPr algn="ctr"/>
            <a:r>
              <a:rPr lang="en-US" sz="4000" dirty="0">
                <a:solidFill>
                  <a:schemeClr val="bg1"/>
                </a:solidFill>
                <a:latin typeface="Montserrat" panose="02000505000000020004" pitchFamily="2" charset="0"/>
              </a:rPr>
              <a:t>Identify the procedures for filing an </a:t>
            </a:r>
            <a:r>
              <a:rPr lang="nb-NO" sz="4000" dirty="0">
                <a:solidFill>
                  <a:schemeClr val="bg1"/>
                </a:solidFill>
                <a:latin typeface="Montserrat" panose="02000505000000020004" pitchFamily="2" charset="0"/>
              </a:rPr>
              <a:t>AMBER Alert, Brittany Alert, Silver Alert,  and Turquoise Alert, </a:t>
            </a:r>
            <a:r>
              <a:rPr lang="en-US" sz="4000" dirty="0">
                <a:solidFill>
                  <a:schemeClr val="bg1"/>
                </a:solidFill>
                <a:latin typeface="Montserrat" panose="02000505000000020004" pitchFamily="2" charset="0"/>
              </a:rPr>
              <a:t>to include Endangered Persons. </a:t>
            </a:r>
          </a:p>
        </p:txBody>
      </p:sp>
    </p:spTree>
    <p:custDataLst>
      <p:tags r:id="rId1"/>
    </p:custDataLst>
    <p:extLst>
      <p:ext uri="{BB962C8B-B14F-4D97-AF65-F5344CB8AC3E}">
        <p14:creationId xmlns:p14="http://schemas.microsoft.com/office/powerpoint/2010/main" val="39272127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8E0F0129-4590-744F-2160-3C6C25370B2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04C05A7-6B2B-12B6-2577-CDAB44866AB3}"/>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199FFCAF-FEFC-378F-33F5-0896B9916242}"/>
              </a:ext>
            </a:extLst>
          </p:cNvPr>
          <p:cNvSpPr>
            <a:spLocks noGrp="1" noRot="1" noMove="1" noResize="1" noEditPoints="1" noAdjustHandles="1" noChangeArrowheads="1" noChangeShapeType="1"/>
          </p:cNvSpPr>
          <p:nvPr>
            <p:ph sz="half" idx="1"/>
          </p:nvPr>
        </p:nvSpPr>
        <p:spPr>
          <a:xfrm>
            <a:off x="4780722" y="365125"/>
            <a:ext cx="6927574" cy="4137301"/>
          </a:xfr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3. Collect all available information to complete 	Missing Persons Clearinghouse Report 	Form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rPr>
              <a:t>MPCH form</a:t>
            </a: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4.Treat areas of interest as potential crime 	scenes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endParaRPr>
          </a:p>
        </p:txBody>
      </p:sp>
      <p:sp>
        <p:nvSpPr>
          <p:cNvPr id="2" name="Title 1">
            <a:extLst>
              <a:ext uri="{FF2B5EF4-FFF2-40B4-BE49-F238E27FC236}">
                <a16:creationId xmlns:a16="http://schemas.microsoft.com/office/drawing/2014/main" id="{F65159EE-5DD5-CA1D-F845-DFBD1E106DD3}"/>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pic>
        <p:nvPicPr>
          <p:cNvPr id="6" name="Picture 5">
            <a:extLst>
              <a:ext uri="{FF2B5EF4-FFF2-40B4-BE49-F238E27FC236}">
                <a16:creationId xmlns:a16="http://schemas.microsoft.com/office/drawing/2014/main" id="{2DE4D27A-887F-B926-83C7-A13223EA75DB}"/>
              </a:ext>
            </a:extLst>
          </p:cNvPr>
          <p:cNvPicPr>
            <a:picLocks noChangeAspect="1"/>
          </p:cNvPicPr>
          <p:nvPr/>
        </p:nvPicPr>
        <p:blipFill>
          <a:blip r:embed="rId4">
            <a:extLst>
              <a:ext uri="{28A0092B-C50C-407E-A947-70E740481C1C}">
                <a14:useLocalDpi xmlns:a14="http://schemas.microsoft.com/office/drawing/2010/main" val="0"/>
              </a:ext>
            </a:extLst>
          </a:blip>
          <a:srcRect t="4870" b="63324"/>
          <a:stretch>
            <a:fillRect/>
          </a:stretch>
        </p:blipFill>
        <p:spPr>
          <a:xfrm>
            <a:off x="4167268" y="3518452"/>
            <a:ext cx="8055850" cy="3335255"/>
          </a:xfrm>
          <a:prstGeom prst="rect">
            <a:avLst/>
          </a:prstGeom>
        </p:spPr>
      </p:pic>
      <p:graphicFrame>
        <p:nvGraphicFramePr>
          <p:cNvPr id="8" name="Object 7">
            <a:extLst>
              <a:ext uri="{FF2B5EF4-FFF2-40B4-BE49-F238E27FC236}">
                <a16:creationId xmlns:a16="http://schemas.microsoft.com/office/drawing/2014/main" id="{C8A53996-2D7A-D6B8-6A13-DC5FB9EF8ED6}"/>
              </a:ext>
            </a:extLst>
          </p:cNvPr>
          <p:cNvGraphicFramePr>
            <a:graphicFrameLocks noChangeAspect="1"/>
          </p:cNvGraphicFramePr>
          <p:nvPr>
            <p:extLst>
              <p:ext uri="{D42A27DB-BD31-4B8C-83A1-F6EECF244321}">
                <p14:modId xmlns:p14="http://schemas.microsoft.com/office/powerpoint/2010/main" val="2555885871"/>
              </p:ext>
            </p:extLst>
          </p:nvPr>
        </p:nvGraphicFramePr>
        <p:xfrm>
          <a:off x="8244509" y="1897207"/>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5" imgW="914400" imgH="816518" progId="Acrobat.Document.DC">
                  <p:embed/>
                </p:oleObj>
              </mc:Choice>
              <mc:Fallback>
                <p:oleObj name="Acrobat Document" showAsIcon="1" r:id="rId5" imgW="914400" imgH="816518" progId="Acrobat.Document.DC">
                  <p:embed/>
                  <p:pic>
                    <p:nvPicPr>
                      <p:cNvPr id="0" name=""/>
                      <p:cNvPicPr/>
                      <p:nvPr/>
                    </p:nvPicPr>
                    <p:blipFill>
                      <a:blip r:embed="rId6"/>
                      <a:stretch>
                        <a:fillRect/>
                      </a:stretch>
                    </p:blipFill>
                    <p:spPr>
                      <a:xfrm>
                        <a:off x="8244509" y="1897207"/>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1658875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7305165E-E763-05E8-2759-3E8E6AE42A0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547AB32-9FC1-47F0-D34A-48D7E9A3DA0F}"/>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5AB56ADD-DDA2-94B2-F953-A143165B4137}"/>
              </a:ext>
            </a:extLst>
          </p:cNvPr>
          <p:cNvSpPr>
            <a:spLocks noGrp="1" noRot="1" noMove="1" noResize="1" noEditPoints="1" noAdjustHandles="1" noChangeArrowheads="1" noChangeShapeType="1"/>
          </p:cNvSpPr>
          <p:nvPr>
            <p:ph sz="half" idx="1"/>
          </p:nvPr>
        </p:nvSpPr>
        <p:spPr>
          <a:xfrm>
            <a:off x="4780722" y="365125"/>
            <a:ext cx="6927574" cy="6184762"/>
          </a:xfr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5.Evaluate and determine if additional 	resources are needed </a:t>
            </a:r>
            <a:r>
              <a:rPr lang="en-US" sz="2200" dirty="0">
                <a:solidFill>
                  <a:prstClr val="black"/>
                </a:solidFill>
              </a:rPr>
              <a:t>such as</a:t>
            </a: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supervisor, 	crime scene team, etc.</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endParaRPr>
          </a:p>
          <a:p>
            <a:pPr marL="0" indent="0">
              <a:buNone/>
              <a:defRPr/>
            </a:pP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If there is a possibility or potential Alert (AMBER, Brittany, Silver, or Turquoise) that  needs to be issued: </a:t>
            </a:r>
            <a:endParaRPr lang="en-US" sz="2200" dirty="0">
              <a:solidFill>
                <a:prstClr val="black"/>
              </a:solidFill>
            </a:endParaRPr>
          </a:p>
          <a:p>
            <a:pPr marL="457200" lvl="1" indent="0">
              <a:spcBef>
                <a:spcPts val="1000"/>
              </a:spcBef>
              <a:buNone/>
              <a:defRPr/>
            </a:pPr>
            <a:r>
              <a:rPr lang="en-US" sz="1800" dirty="0">
                <a:solidFill>
                  <a:prstClr val="black"/>
                </a:solidFill>
              </a:rPr>
              <a:t>C</a:t>
            </a:r>
            <a:r>
              <a:rPr kumimoji="0" lang="en-US" sz="1800" b="0" i="0" u="none" strike="noStrike" kern="1200" cap="none" spc="0" normalizeH="0" baseline="0" noProof="0" dirty="0" err="1">
                <a:ln>
                  <a:noFill/>
                </a:ln>
                <a:solidFill>
                  <a:prstClr val="black"/>
                </a:solidFill>
                <a:effectLst/>
                <a:uLnTx/>
                <a:uFillTx/>
                <a:latin typeface="Montserrat" panose="02000505000000020004" pitchFamily="2" charset="0"/>
                <a:ea typeface="+mn-ea"/>
                <a:cs typeface="+mn-cs"/>
              </a:rPr>
              <a:t>ontact</a:t>
            </a:r>
            <a:r>
              <a:rPr kumimoji="0" lang="en-US" sz="18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the New Mexico State Police and request to speak to their “On Call” PIO (Public Information Officer) </a:t>
            </a:r>
          </a:p>
          <a:p>
            <a:pPr marL="457200" lvl="1" indent="0">
              <a:spcBef>
                <a:spcPts val="1000"/>
              </a:spcBef>
              <a:buNone/>
              <a:defRPr/>
            </a:pPr>
            <a:r>
              <a:rPr kumimoji="0" lang="en-US" sz="18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Their PIO will run through the requirements and checklists. If it qualifies, they will issue the alert statewide. </a:t>
            </a:r>
          </a:p>
          <a:p>
            <a:pPr marL="457200" lvl="1" indent="0">
              <a:spcBef>
                <a:spcPts val="1000"/>
              </a:spcBef>
              <a:buNone/>
              <a:defRPr/>
            </a:pPr>
            <a:r>
              <a:rPr kumimoji="0" lang="en-US" sz="18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It will still be the investigative agency’s responsibility to ensure that the person </a:t>
            </a:r>
            <a:r>
              <a:rPr lang="en-US" sz="1800" dirty="0">
                <a:solidFill>
                  <a:prstClr val="black"/>
                </a:solidFill>
              </a:rPr>
              <a:t>is</a:t>
            </a:r>
            <a:r>
              <a:rPr kumimoji="0" lang="en-US" sz="18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entered into the National Crime Information Center as a missing person through their dispatch center. </a:t>
            </a:r>
          </a:p>
          <a:p>
            <a:pPr marL="457200" lvl="1" indent="0">
              <a:spcBef>
                <a:spcPts val="1000"/>
              </a:spcBef>
              <a:buNone/>
              <a:defRPr/>
            </a:pPr>
            <a:endParaRPr kumimoji="0" lang="en-US" sz="18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endParaRPr>
          </a:p>
        </p:txBody>
      </p:sp>
      <p:sp>
        <p:nvSpPr>
          <p:cNvPr id="2" name="Title 1">
            <a:extLst>
              <a:ext uri="{FF2B5EF4-FFF2-40B4-BE49-F238E27FC236}">
                <a16:creationId xmlns:a16="http://schemas.microsoft.com/office/drawing/2014/main" id="{AE925EC8-7C79-81C6-B7C6-EF7866955C54}"/>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spTree>
    <p:custDataLst>
      <p:tags r:id="rId1"/>
    </p:custDataLst>
    <p:extLst>
      <p:ext uri="{BB962C8B-B14F-4D97-AF65-F5344CB8AC3E}">
        <p14:creationId xmlns:p14="http://schemas.microsoft.com/office/powerpoint/2010/main" val="19249088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5000"/>
            <a:lumOff val="7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631E29-8B2F-97AD-D96C-F6F58E56921E}"/>
              </a:ext>
            </a:extLst>
          </p:cNvPr>
          <p:cNvSpPr>
            <a:spLocks noGrp="1" noRot="1" noMove="1" noResize="1" noEditPoints="1" noAdjustHandles="1" noChangeArrowheads="1" noChangeShapeType="1"/>
          </p:cNvSpPr>
          <p:nvPr>
            <p:ph sz="half" idx="1"/>
          </p:nvPr>
        </p:nvSpPr>
        <p:spPr>
          <a:xfrm>
            <a:off x="4419600" y="365125"/>
            <a:ext cx="6934200" cy="5811838"/>
          </a:xfrm>
          <a:noFill/>
        </p:spPr>
        <p:txBody>
          <a:bodyPr>
            <a:normAutofit fontScale="92500" lnSpcReduction="20000"/>
          </a:bodyPr>
          <a:lstStyle/>
          <a:p>
            <a:pPr marL="0" indent="0">
              <a:buNone/>
            </a:pPr>
            <a:r>
              <a:rPr lang="en-US" dirty="0">
                <a:solidFill>
                  <a:schemeClr val="tx1"/>
                </a:solidFill>
              </a:rPr>
              <a:t>ANY agency can issue a graphic/flyer to be sent out for</a:t>
            </a:r>
          </a:p>
          <a:p>
            <a:pPr lvl="1"/>
            <a:r>
              <a:rPr lang="en-US" sz="2800" dirty="0">
                <a:solidFill>
                  <a:schemeClr val="tx1"/>
                </a:solidFill>
              </a:rPr>
              <a:t>Missing Endangered Alert</a:t>
            </a:r>
          </a:p>
          <a:p>
            <a:pPr lvl="1"/>
            <a:r>
              <a:rPr lang="en-US" sz="2800" dirty="0">
                <a:solidFill>
                  <a:schemeClr val="tx1"/>
                </a:solidFill>
              </a:rPr>
              <a:t>Brittany Alert </a:t>
            </a:r>
          </a:p>
          <a:p>
            <a:pPr lvl="1"/>
            <a:r>
              <a:rPr lang="en-US" sz="2800" dirty="0">
                <a:solidFill>
                  <a:schemeClr val="tx1"/>
                </a:solidFill>
              </a:rPr>
              <a:t>Turquoise Alert </a:t>
            </a:r>
          </a:p>
          <a:p>
            <a:pPr lvl="1"/>
            <a:r>
              <a:rPr lang="en-US" sz="2800" dirty="0">
                <a:solidFill>
                  <a:schemeClr val="tx1"/>
                </a:solidFill>
              </a:rPr>
              <a:t>Silver Alert </a:t>
            </a:r>
          </a:p>
          <a:p>
            <a:pPr marL="0" indent="0">
              <a:buNone/>
            </a:pPr>
            <a:endParaRPr lang="en-US" dirty="0">
              <a:solidFill>
                <a:schemeClr val="tx1"/>
              </a:solidFill>
            </a:endParaRPr>
          </a:p>
          <a:p>
            <a:pPr marL="0" indent="0">
              <a:buNone/>
            </a:pPr>
            <a:r>
              <a:rPr lang="en-US" dirty="0">
                <a:solidFill>
                  <a:schemeClr val="tx1"/>
                </a:solidFill>
              </a:rPr>
              <a:t>Agencies must contact NMSP PIO for</a:t>
            </a:r>
          </a:p>
          <a:p>
            <a:r>
              <a:rPr lang="en-US" dirty="0">
                <a:solidFill>
                  <a:schemeClr val="tx1"/>
                </a:solidFill>
              </a:rPr>
              <a:t>An Amber Alert</a:t>
            </a:r>
          </a:p>
          <a:p>
            <a:r>
              <a:rPr lang="en-US" dirty="0">
                <a:solidFill>
                  <a:schemeClr val="tx1"/>
                </a:solidFill>
              </a:rPr>
              <a:t>To send out the Silver Alert through mobile devices</a:t>
            </a:r>
          </a:p>
          <a:p>
            <a:r>
              <a:rPr lang="en-US" dirty="0">
                <a:solidFill>
                  <a:schemeClr val="tx1"/>
                </a:solidFill>
              </a:rPr>
              <a:t>For Turquoise alerts that meet the imminent danger of death and/or great bodily harm criteria agencies must contact NMSP PIO to send out that alert through mobile devices</a:t>
            </a:r>
          </a:p>
          <a:p>
            <a:endParaRPr lang="en-US" dirty="0"/>
          </a:p>
        </p:txBody>
      </p:sp>
      <p:sp>
        <p:nvSpPr>
          <p:cNvPr id="4" name="Rectangle 3">
            <a:extLst>
              <a:ext uri="{FF2B5EF4-FFF2-40B4-BE49-F238E27FC236}">
                <a16:creationId xmlns:a16="http://schemas.microsoft.com/office/drawing/2014/main" id="{787D1E35-D4F0-234E-2B31-8EAD71CE5143}"/>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3200" b="0" i="0" u="none" strike="noStrike" kern="1200" cap="none" spc="0" normalizeH="0" baseline="0" noProof="0">
                <a:ln>
                  <a:noFill/>
                </a:ln>
                <a:solidFill>
                  <a:srgbClr val="FFFFFF"/>
                </a:solidFill>
                <a:effectLst/>
                <a:uLnTx/>
                <a:uFillTx/>
                <a:latin typeface="Montserrat" panose="02000505000000020004" pitchFamily="2" charset="0"/>
                <a:ea typeface="+mj-ea"/>
                <a:cs typeface="+mj-cs"/>
              </a:rPr>
              <a:t>Missing Person’s Investigation Recommended Procedures </a:t>
            </a:r>
            <a:br>
              <a:rPr kumimoji="0" lang="en-US" sz="3200" b="0" i="0" u="none" strike="noStrike" kern="1200" cap="none" spc="0" normalizeH="0" baseline="0" noProof="0">
                <a:ln>
                  <a:noFill/>
                </a:ln>
                <a:solidFill>
                  <a:srgbClr val="FFFFFF"/>
                </a:solidFill>
                <a:effectLst/>
                <a:uLnTx/>
                <a:uFillTx/>
                <a:latin typeface="Montserrat" panose="02000505000000020004" pitchFamily="2" charset="0"/>
                <a:ea typeface="+mj-ea"/>
                <a:cs typeface="+mj-cs"/>
              </a:rPr>
            </a:br>
            <a:r>
              <a:rPr kumimoji="0" lang="en-US" sz="3200" b="1" i="0" u="none" strike="noStrike" kern="1200" cap="none" spc="0" normalizeH="0" baseline="0" noProof="0">
                <a:ln w="6600">
                  <a:solidFill>
                    <a:prstClr val="black"/>
                  </a:solidFill>
                  <a:prstDash val="solid"/>
                </a:ln>
                <a:solidFill>
                  <a:srgbClr val="EAB464">
                    <a:lumMod val="40000"/>
                    <a:lumOff val="60000"/>
                  </a:srgbClr>
                </a:solidFill>
                <a:effectLst>
                  <a:outerShdw dist="38100" dir="2700000" algn="tl" rotWithShape="0">
                    <a:srgbClr val="8D98A7"/>
                  </a:outerShdw>
                </a:effectLst>
                <a:uLnTx/>
                <a:uFillTx/>
                <a:latin typeface="Montserrat" panose="02000505000000020004" pitchFamily="2" charset="0"/>
                <a:ea typeface="+mj-ea"/>
                <a:cs typeface="+mj-cs"/>
              </a:rPr>
              <a:t>Law Enforcement Personnel</a:t>
            </a:r>
            <a:r>
              <a:rPr kumimoji="0" lang="en-US" sz="3200" b="0" i="0" u="none" strike="noStrike" kern="1200" cap="none" spc="0" normalizeH="0" baseline="0" noProof="0">
                <a:ln>
                  <a:solidFill>
                    <a:prstClr val="black"/>
                  </a:solidFill>
                </a:ln>
                <a:solidFill>
                  <a:srgbClr val="EAB464">
                    <a:lumMod val="40000"/>
                    <a:lumOff val="60000"/>
                  </a:srgbClr>
                </a:solidFill>
                <a:effectLst/>
                <a:uLnTx/>
                <a:uFillTx/>
                <a:latin typeface="Montserrat" panose="02000505000000020004" pitchFamily="2" charset="0"/>
                <a:ea typeface="+mj-ea"/>
                <a:cs typeface="+mj-cs"/>
              </a:rPr>
              <a:t>:</a:t>
            </a:r>
            <a:endParaRPr lang="en-US"/>
          </a:p>
        </p:txBody>
      </p:sp>
      <p:sp>
        <p:nvSpPr>
          <p:cNvPr id="5" name="TextBox 4">
            <a:extLst>
              <a:ext uri="{FF2B5EF4-FFF2-40B4-BE49-F238E27FC236}">
                <a16:creationId xmlns:a16="http://schemas.microsoft.com/office/drawing/2014/main" id="{89BFDA26-33E8-D857-75A5-3882D9105ABC}"/>
              </a:ext>
            </a:extLst>
          </p:cNvPr>
          <p:cNvSpPr txBox="1">
            <a:spLocks noGrp="1" noRot="1" noMove="1" noResize="1" noEditPoints="1" noAdjustHandles="1" noChangeArrowheads="1" noChangeShapeType="1"/>
          </p:cNvSpPr>
          <p:nvPr/>
        </p:nvSpPr>
        <p:spPr>
          <a:xfrm>
            <a:off x="4419600" y="6394263"/>
            <a:ext cx="6103916" cy="307777"/>
          </a:xfrm>
          <a:prstGeom prst="rect">
            <a:avLst/>
          </a:prstGeom>
          <a:noFill/>
        </p:spPr>
        <p:txBody>
          <a:bodyPr wrap="square">
            <a:spAutoFit/>
          </a:bodyPr>
          <a:lstStyle/>
          <a:p>
            <a:r>
              <a:rPr lang="en-US" sz="1400" dirty="0"/>
              <a:t>Source Lt Philip Vargas, NMSP PIO</a:t>
            </a:r>
          </a:p>
        </p:txBody>
      </p:sp>
    </p:spTree>
    <p:custDataLst>
      <p:tags r:id="rId1"/>
    </p:custDataLst>
    <p:extLst>
      <p:ext uri="{BB962C8B-B14F-4D97-AF65-F5344CB8AC3E}">
        <p14:creationId xmlns:p14="http://schemas.microsoft.com/office/powerpoint/2010/main" val="42700531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71FCB749-96EC-3F80-48D3-C2C65428B09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B24F29A-4D59-4F9D-FF24-85A3931B1A2B}"/>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12BC7190-A2CA-8737-8CC4-1DF35372F5F1}"/>
              </a:ext>
            </a:extLst>
          </p:cNvPr>
          <p:cNvSpPr>
            <a:spLocks noGrp="1" noRot="1" noMove="1" noResize="1" noEditPoints="1" noAdjustHandles="1" noChangeArrowheads="1" noChangeShapeType="1"/>
          </p:cNvSpPr>
          <p:nvPr>
            <p:ph sz="half" idx="1"/>
          </p:nvPr>
        </p:nvSpPr>
        <p:spPr>
          <a:xfrm>
            <a:off x="4780722" y="365125"/>
            <a:ext cx="6927574" cy="6184762"/>
          </a:xfrm>
        </p:spPr>
        <p:txBody>
          <a:bodyPr vert="horz" lIns="91440" tIns="45720" rIns="91440" bIns="45720" rtlCol="0" anchor="ctr">
            <a:normAutofit/>
          </a:bodyPr>
          <a:lstStyle/>
          <a:p>
            <a:pPr marL="0" lvl="0" indent="0">
              <a:buNone/>
              <a:defRPr/>
            </a:pP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6. Complete and notify appropriate personnel 	for entry of information into the National 	Crime Information Center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4" tooltip="NCIC link">
                  <a:extLst>
                    <a:ext uri="{A12FA001-AC4F-418D-AE19-62706E023703}">
                      <ahyp:hlinkClr xmlns:ahyp="http://schemas.microsoft.com/office/drawing/2018/hyperlinkcolor" val="tx"/>
                    </a:ext>
                  </a:extLst>
                </a:hlinkClick>
              </a:rPr>
              <a:t>NCIC</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rPr>
              <a:t>)</a:t>
            </a: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&amp; 	ensure the Missing Persons 	Clearinghouse Report Form (</a:t>
            </a:r>
            <a:r>
              <a:rPr lang="en-US" sz="2200" dirty="0">
                <a:solidFill>
                  <a:srgbClr val="0070C0"/>
                </a:solidFill>
              </a:rPr>
              <a:t>MPCH form</a:t>
            </a:r>
            <a:r>
              <a:rPr kumimoji="0" lang="en-US" sz="2200" b="0" i="0" u="none" strike="noStrike" kern="1200" cap="none" spc="0" normalizeH="0" baseline="0" noProof="0" dirty="0">
                <a:ln>
                  <a:noFill/>
                </a:ln>
                <a:solidFill>
                  <a:prstClr val="black"/>
                </a:solidFill>
                <a:effectLst/>
                <a:uLnTx/>
                <a:uFillTx/>
                <a:latin typeface="Montserrat" panose="02000505000000020004" pitchFamily="2" charset="0"/>
                <a:ea typeface="+mn-ea"/>
                <a:cs typeface="+mn-cs"/>
              </a:rPr>
              <a:t>) 	is sent to the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5" tooltip="NMDPS link">
                  <a:extLst>
                    <a:ext uri="{A12FA001-AC4F-418D-AE19-62706E023703}">
                      <ahyp:hlinkClr xmlns:ahyp="http://schemas.microsoft.com/office/drawing/2018/hyperlinkcolor" val="tx"/>
                    </a:ext>
                  </a:extLst>
                </a:hlinkClick>
              </a:rPr>
              <a:t>New Mexico Department</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5" tooltip="NMDPS link">
                  <a:extLst>
                    <a:ext uri="{A12FA001-AC4F-418D-AE19-62706E023703}">
                      <ahyp:hlinkClr xmlns:ahyp="http://schemas.microsoft.com/office/drawing/2018/hyperlinkcolor" val="tx"/>
                    </a:ext>
                  </a:extLst>
                </a:hlinkClick>
              </a:rPr>
              <a:t> </a:t>
            </a:r>
            <a:r>
              <a:rPr kumimoji="0" lang="en-US" sz="2200" b="0" i="0" strike="noStrike" kern="1200" cap="none" spc="0" normalizeH="0" baseline="0" noProof="0" dirty="0">
                <a:ln>
                  <a:noFill/>
                </a:ln>
                <a:solidFill>
                  <a:srgbClr val="0070C0"/>
                </a:solidFill>
                <a:effectLst/>
                <a:uLnTx/>
                <a:uFillTx/>
                <a:latin typeface="Montserrat" panose="02000505000000020004" pitchFamily="2" charset="0"/>
                <a:ea typeface="+mn-ea"/>
                <a:cs typeface="+mn-cs"/>
              </a:rPr>
              <a:t>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5" tooltip="NMDPS link">
                  <a:extLst>
                    <a:ext uri="{A12FA001-AC4F-418D-AE19-62706E023703}">
                      <ahyp:hlinkClr xmlns:ahyp="http://schemas.microsoft.com/office/drawing/2018/hyperlinkcolor" val="tx"/>
                    </a:ext>
                  </a:extLst>
                </a:hlinkClick>
              </a:rPr>
              <a:t>of </a:t>
            </a:r>
            <a:r>
              <a:rPr kumimoji="0" lang="en-US" sz="2200" b="0" i="0" strike="noStrike" kern="1200" cap="none" spc="0" normalizeH="0" baseline="0" noProof="0" dirty="0">
                <a:ln>
                  <a:noFill/>
                </a:ln>
                <a:solidFill>
                  <a:srgbClr val="0070C0"/>
                </a:solidFill>
                <a:effectLst/>
                <a:uLnTx/>
                <a:uFillTx/>
                <a:latin typeface="Montserrat" panose="02000505000000020004" pitchFamily="2" charset="0"/>
                <a:ea typeface="+mn-ea"/>
                <a:cs typeface="+mn-cs"/>
              </a:rPr>
              <a:t>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5" tooltip="NMDPS link">
                  <a:extLst>
                    <a:ext uri="{A12FA001-AC4F-418D-AE19-62706E023703}">
                      <ahyp:hlinkClr xmlns:ahyp="http://schemas.microsoft.com/office/drawing/2018/hyperlinkcolor" val="tx"/>
                    </a:ext>
                  </a:extLst>
                </a:hlinkClick>
              </a:rPr>
              <a:t>Public </a:t>
            </a:r>
            <a:r>
              <a:rPr kumimoji="0" lang="en-US" sz="2200" b="0" i="0" u="sng" strike="noStrike" kern="1200" cap="none" spc="0" normalizeH="0" baseline="0" noProof="0" dirty="0">
                <a:ln>
                  <a:noFill/>
                </a:ln>
                <a:solidFill>
                  <a:srgbClr val="0070C0"/>
                </a:solidFill>
                <a:effectLst/>
                <a:uLnTx/>
                <a:uFillTx/>
                <a:latin typeface="Montserrat" panose="02000505000000020004" pitchFamily="2" charset="0"/>
                <a:ea typeface="+mn-ea"/>
                <a:cs typeface="+mn-cs"/>
                <a:hlinkClick r:id="rId5" tooltip="NMDPS link">
                  <a:extLst>
                    <a:ext uri="{A12FA001-AC4F-418D-AE19-62706E023703}">
                      <ahyp:hlinkClr xmlns:ahyp="http://schemas.microsoft.com/office/drawing/2018/hyperlinkcolor" val="tx"/>
                    </a:ext>
                  </a:extLst>
                </a:hlinkClick>
              </a:rPr>
              <a:t>S</a:t>
            </a:r>
            <a:r>
              <a:rPr kumimoji="0" lang="en-US" sz="2200" b="0" i="0" u="sng" strike="noStrike" kern="1200" cap="none" spc="0" normalizeH="0" baseline="0" noProof="0" dirty="0">
                <a:ln>
                  <a:noFill/>
                </a:ln>
                <a:solidFill>
                  <a:srgbClr val="0070C0"/>
                </a:solidFill>
                <a:effectLst/>
                <a:uLnTx/>
                <a:uFillTx/>
                <a:latin typeface="Montserrat" panose="02000505000000020004" pitchFamily="2" charset="0"/>
                <a:ea typeface="+mn-ea"/>
                <a:cs typeface="+mn-cs"/>
              </a:rPr>
              <a:t>afety </a:t>
            </a:r>
          </a:p>
          <a:p>
            <a:pPr marL="0" marR="0" lvl="0" indent="0" algn="l" defTabSz="914400" rtl="0" eaLnBrk="1" fontAlgn="auto" latinLnBrk="0" hangingPunct="1">
              <a:lnSpc>
                <a:spcPct val="90000"/>
              </a:lnSpc>
              <a:spcBef>
                <a:spcPts val="1000"/>
              </a:spcBef>
              <a:spcAft>
                <a:spcPts val="0"/>
              </a:spcAft>
              <a:buClrTx/>
              <a:buSzTx/>
              <a:buNone/>
              <a:tabLst/>
              <a:defRPr/>
            </a:pPr>
            <a:endParaRPr lang="en-US" sz="2200" dirty="0">
              <a:solidFill>
                <a:srgbClr val="0070C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7. Refer to</a:t>
            </a:r>
            <a:r>
              <a:rPr lang="en-US" sz="2200" dirty="0">
                <a:solidFill>
                  <a:schemeClr val="tx1"/>
                </a:solidFill>
              </a:rPr>
              <a:t> the</a:t>
            </a:r>
            <a:r>
              <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rPr>
              <a:t>Missing Persons Investigative 	Checklist</a:t>
            </a:r>
            <a:r>
              <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 to ensure necessary criteria is 	met</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8. In the event it is determined that the person 	is missing under suspicious 	circumstances or endangered, complete 	the  </a:t>
            </a:r>
            <a:r>
              <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rPr>
              <a:t>Endangered Person Advisory form</a:t>
            </a:r>
            <a:r>
              <a:rPr kumimoji="0" lang="en-US" sz="22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 	and send it to DPS Clearinghouse 	(MPCH)</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200" b="0" i="0" u="none" strike="noStrike" kern="1200" cap="none" spc="0" normalizeH="0" baseline="0" noProof="0" dirty="0">
              <a:ln>
                <a:noFill/>
              </a:ln>
              <a:solidFill>
                <a:srgbClr val="0070C0"/>
              </a:solidFill>
              <a:effectLst/>
              <a:uLnTx/>
              <a:uFillTx/>
              <a:latin typeface="Montserrat" panose="02000505000000020004" pitchFamily="2" charset="0"/>
              <a:ea typeface="+mn-ea"/>
              <a:cs typeface="+mn-cs"/>
            </a:endParaRPr>
          </a:p>
        </p:txBody>
      </p:sp>
      <p:sp>
        <p:nvSpPr>
          <p:cNvPr id="2" name="Title 1">
            <a:extLst>
              <a:ext uri="{FF2B5EF4-FFF2-40B4-BE49-F238E27FC236}">
                <a16:creationId xmlns:a16="http://schemas.microsoft.com/office/drawing/2014/main" id="{E756D2E7-8D67-1037-C7C6-615ABCC92204}"/>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graphicFrame>
        <p:nvGraphicFramePr>
          <p:cNvPr id="3" name="Object 2">
            <a:extLst>
              <a:ext uri="{FF2B5EF4-FFF2-40B4-BE49-F238E27FC236}">
                <a16:creationId xmlns:a16="http://schemas.microsoft.com/office/drawing/2014/main" id="{26832D66-648A-7224-349D-402418B45C55}"/>
              </a:ext>
            </a:extLst>
          </p:cNvPr>
          <p:cNvGraphicFramePr>
            <a:graphicFrameLocks noChangeAspect="1"/>
          </p:cNvGraphicFramePr>
          <p:nvPr>
            <p:extLst>
              <p:ext uri="{D42A27DB-BD31-4B8C-83A1-F6EECF244321}">
                <p14:modId xmlns:p14="http://schemas.microsoft.com/office/powerpoint/2010/main" val="3249435493"/>
              </p:ext>
            </p:extLst>
          </p:nvPr>
        </p:nvGraphicFramePr>
        <p:xfrm>
          <a:off x="10722864" y="5768975"/>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6" imgW="914400" imgH="816518" progId="Acrobat.Document.DC">
                  <p:embed/>
                </p:oleObj>
              </mc:Choice>
              <mc:Fallback>
                <p:oleObj name="Acrobat Document" showAsIcon="1" r:id="rId6" imgW="914400" imgH="816518" progId="Acrobat.Document.DC">
                  <p:embed/>
                  <p:pic>
                    <p:nvPicPr>
                      <p:cNvPr id="0" name=""/>
                      <p:cNvPicPr/>
                      <p:nvPr/>
                    </p:nvPicPr>
                    <p:blipFill>
                      <a:blip r:embed="rId7"/>
                      <a:stretch>
                        <a:fillRect/>
                      </a:stretch>
                    </p:blipFill>
                    <p:spPr>
                      <a:xfrm>
                        <a:off x="10722864" y="5768975"/>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1037087291"/>
      </p:ext>
    </p:extLst>
  </p:cSld>
  <p:clrMapOvr>
    <a:masterClrMapping/>
  </p:clrMapOvr>
  <mc:AlternateContent xmlns:mc="http://schemas.openxmlformats.org/markup-compatibility/2006" xmlns:p14="http://schemas.microsoft.com/office/powerpoint/2010/main">
    <mc:Choice Requires="p14">
      <p:transition spd="slow" p14:dur="1325" advClick="0">
        <p:fade/>
      </p:transition>
    </mc:Choice>
    <mc:Fallback xmlns="">
      <p:transition spd="slow"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CF61FA63-3926-CABC-9876-FC7EFFA37AE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4090A6A-18D8-1142-F684-58D5C773F6B0}"/>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E6CFFB75-4D82-635C-E3CE-B7C15771E2C5}"/>
              </a:ext>
            </a:extLst>
          </p:cNvPr>
          <p:cNvSpPr>
            <a:spLocks noGrp="1" noRot="1" noMove="1" noResize="1" noEditPoints="1" noAdjustHandles="1" noChangeArrowheads="1" noChangeShapeType="1"/>
          </p:cNvSpPr>
          <p:nvPr>
            <p:ph sz="half" idx="1"/>
          </p:nvPr>
        </p:nvSpPr>
        <p:spPr>
          <a:xfrm>
            <a:off x="4780722" y="377687"/>
            <a:ext cx="6927574" cy="5615608"/>
          </a:xfr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US" sz="24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For Endangered Person Advisory, Consider:</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Missing person’s age</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Health</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Mental disability</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Physical disability </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Environment/weather conditions </a:t>
            </a:r>
          </a:p>
          <a:p>
            <a:pPr marL="457200" lvl="1" indent="0">
              <a:spcBef>
                <a:spcPts val="1000"/>
              </a:spcBef>
              <a:buNone/>
              <a:defRPr/>
            </a:pP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If they are in the company of a dangerous person</a:t>
            </a:r>
          </a:p>
          <a:p>
            <a:pPr marL="457200" lvl="1" indent="0">
              <a:spcBef>
                <a:spcPts val="1000"/>
              </a:spcBef>
              <a:buNone/>
              <a:defRPr/>
            </a:pPr>
            <a:r>
              <a:rPr lang="en-US" sz="2000" dirty="0">
                <a:solidFill>
                  <a:schemeClr val="tx1"/>
                </a:solidFill>
              </a:rPr>
              <a:t>O</a:t>
            </a:r>
            <a:r>
              <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r other factors that place the person in imminent peril when determining “endangered”</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4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rPr>
              <a:t>Any information available that may be beneficial for the public to assist in locating the missing person</a:t>
            </a:r>
            <a:endParaRPr kumimoji="0" lang="en-US" sz="2000" b="0" i="0" u="none" strike="noStrike" kern="1200" cap="none" spc="0" normalizeH="0" baseline="0" noProof="0" dirty="0">
              <a:ln>
                <a:noFill/>
              </a:ln>
              <a:solidFill>
                <a:schemeClr val="tx1"/>
              </a:solidFill>
              <a:effectLst/>
              <a:uLnTx/>
              <a:uFillTx/>
              <a:latin typeface="Montserrat" panose="02000505000000020004" pitchFamily="2" charset="0"/>
              <a:ea typeface="+mn-ea"/>
              <a:cs typeface="+mn-cs"/>
            </a:endParaRPr>
          </a:p>
        </p:txBody>
      </p:sp>
      <p:sp>
        <p:nvSpPr>
          <p:cNvPr id="2" name="Title 1">
            <a:extLst>
              <a:ext uri="{FF2B5EF4-FFF2-40B4-BE49-F238E27FC236}">
                <a16:creationId xmlns:a16="http://schemas.microsoft.com/office/drawing/2014/main" id="{36F56E10-BA07-D73E-9AAE-EB8E9BCB473E}"/>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sp>
        <p:nvSpPr>
          <p:cNvPr id="4" name="TextBox 3">
            <a:extLst>
              <a:ext uri="{FF2B5EF4-FFF2-40B4-BE49-F238E27FC236}">
                <a16:creationId xmlns:a16="http://schemas.microsoft.com/office/drawing/2014/main" id="{9EF6D1D9-751B-5545-D848-143163DA208B}"/>
              </a:ext>
            </a:extLst>
          </p:cNvPr>
          <p:cNvSpPr txBox="1">
            <a:spLocks noGrp="1" noRot="1" noMove="1" noResize="1" noEditPoints="1" noAdjustHandles="1" noChangeArrowheads="1" noChangeShapeType="1"/>
          </p:cNvSpPr>
          <p:nvPr/>
        </p:nvSpPr>
        <p:spPr>
          <a:xfrm>
            <a:off x="4389782" y="6031210"/>
            <a:ext cx="7444409" cy="246221"/>
          </a:xfrm>
          <a:prstGeom prst="rect">
            <a:avLst/>
          </a:prstGeom>
          <a:noFill/>
        </p:spPr>
        <p:txBody>
          <a:bodyPr wrap="square">
            <a:spAutoFit/>
          </a:bodyPr>
          <a:lstStyle/>
          <a:p>
            <a:r>
              <a:rPr lang="en-US" sz="1000" dirty="0">
                <a:solidFill>
                  <a:srgbClr val="0070C0"/>
                </a:solidFill>
                <a:latin typeface="Montserrat" panose="02000505000000020004" pitchFamily="2" charset="0"/>
                <a:hlinkClick r:id="rId4">
                  <a:extLst>
                    <a:ext uri="{A12FA001-AC4F-418D-AE19-62706E023703}">
                      <ahyp:hlinkClr xmlns:ahyp="http://schemas.microsoft.com/office/drawing/2018/hyperlinkcolor" val="tx"/>
                    </a:ext>
                  </a:extLst>
                </a:hlinkClick>
              </a:rPr>
              <a:t>https://www.amberadvocate.org/wp-content/uploads/2021/06/NCMEC_FIRST_RESPONDER_CHECKLIST.pdf</a:t>
            </a:r>
            <a:r>
              <a:rPr lang="en-US" sz="1000" dirty="0">
                <a:solidFill>
                  <a:srgbClr val="0070C0"/>
                </a:solidFill>
                <a:latin typeface="Montserrat" panose="02000505000000020004" pitchFamily="2" charset="0"/>
              </a:rPr>
              <a:t> </a:t>
            </a:r>
          </a:p>
        </p:txBody>
      </p:sp>
    </p:spTree>
    <p:custDataLst>
      <p:tags r:id="rId1"/>
    </p:custDataLst>
    <p:extLst>
      <p:ext uri="{BB962C8B-B14F-4D97-AF65-F5344CB8AC3E}">
        <p14:creationId xmlns:p14="http://schemas.microsoft.com/office/powerpoint/2010/main" val="30553752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1799C53F-1DB7-CAED-2DCC-8E76726570E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F06A457-5072-A88E-5F8B-EEF1DBB1E285}"/>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41C77A0B-E12F-DEF3-2BD9-F52A43B9847E}"/>
              </a:ext>
            </a:extLst>
          </p:cNvPr>
          <p:cNvSpPr>
            <a:spLocks noGrp="1" noRot="1" noMove="1" noResize="1" noEditPoints="1" noAdjustHandles="1" noChangeArrowheads="1" noChangeShapeType="1"/>
          </p:cNvSpPr>
          <p:nvPr>
            <p:ph sz="half" idx="1"/>
          </p:nvPr>
        </p:nvSpPr>
        <p:spPr>
          <a:xfrm>
            <a:off x="4800601" y="850402"/>
            <a:ext cx="6927574" cy="5998300"/>
          </a:xfrm>
        </p:spPr>
        <p:txBody>
          <a:bodyPr vert="horz" lIns="91440" tIns="45720" rIns="91440" bIns="45720" rtlCol="0" anchor="ct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9. Immediately enter the name of the missing 	person into the National Crime 	Information 	Center (NCIC) and the NM 	Missing Persons Clearinghouse (MPCH)</a:t>
            </a: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10. Contact the State Police to coordinate the 	issuance of an Endangered Persons 	Advisory</a:t>
            </a: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11. Evaluate whether the information warrants a 	search of a given area</a:t>
            </a: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12.  Contact the State Police to coordinate large 	scale searches</a:t>
            </a: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15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13. Upon receiving a report of a   	missing/runaway child, within 24 hours 	notify the State Registrar and submit a 	</a:t>
            </a:r>
            <a:r>
              <a:rPr lang="en-US" sz="2400" dirty="0">
                <a:solidFill>
                  <a:srgbClr val="0070C0"/>
                </a:solidFill>
              </a:rPr>
              <a:t>Birth Certificate Flag Request form </a:t>
            </a:r>
            <a:r>
              <a:rPr lang="en-US" sz="2400" dirty="0">
                <a:solidFill>
                  <a:schemeClr val="tx1"/>
                </a:solidFill>
              </a:rPr>
              <a:t>to 	NM Vital records</a:t>
            </a:r>
          </a:p>
          <a:p>
            <a:pPr marL="0" marR="0" lvl="0" indent="0" algn="l" defTabSz="914400" rtl="0" eaLnBrk="1" fontAlgn="auto" latinLnBrk="0" hangingPunct="1">
              <a:lnSpc>
                <a:spcPct val="90000"/>
              </a:lnSpc>
              <a:spcBef>
                <a:spcPts val="1000"/>
              </a:spcBef>
              <a:spcAft>
                <a:spcPts val="0"/>
              </a:spcAft>
              <a:buClrTx/>
              <a:buSzTx/>
              <a:buNone/>
              <a:tabLst/>
              <a:defRPr/>
            </a:pPr>
            <a:endParaRPr lang="en-US" sz="20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2000" dirty="0">
              <a:solidFill>
                <a:schemeClr val="tx1"/>
              </a:solidFill>
            </a:endParaRPr>
          </a:p>
        </p:txBody>
      </p:sp>
      <p:sp>
        <p:nvSpPr>
          <p:cNvPr id="2" name="Title 1">
            <a:extLst>
              <a:ext uri="{FF2B5EF4-FFF2-40B4-BE49-F238E27FC236}">
                <a16:creationId xmlns:a16="http://schemas.microsoft.com/office/drawing/2014/main" id="{D894A50A-9A36-A831-28D5-E9E87E80B6F2}"/>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graphicFrame>
        <p:nvGraphicFramePr>
          <p:cNvPr id="3" name="Object 2">
            <a:extLst>
              <a:ext uri="{FF2B5EF4-FFF2-40B4-BE49-F238E27FC236}">
                <a16:creationId xmlns:a16="http://schemas.microsoft.com/office/drawing/2014/main" id="{0D5C73FA-1386-E3EB-3768-A4A74BD84025}"/>
              </a:ext>
            </a:extLst>
          </p:cNvPr>
          <p:cNvGraphicFramePr>
            <a:graphicFrameLocks noChangeAspect="1"/>
          </p:cNvGraphicFramePr>
          <p:nvPr>
            <p:extLst>
              <p:ext uri="{D42A27DB-BD31-4B8C-83A1-F6EECF244321}">
                <p14:modId xmlns:p14="http://schemas.microsoft.com/office/powerpoint/2010/main" val="2696710610"/>
              </p:ext>
            </p:extLst>
          </p:nvPr>
        </p:nvGraphicFramePr>
        <p:xfrm>
          <a:off x="10919791" y="5768975"/>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4" imgW="914400" imgH="816518" progId="Acrobat.Document.DC">
                  <p:embed/>
                </p:oleObj>
              </mc:Choice>
              <mc:Fallback>
                <p:oleObj name="Acrobat Document" showAsIcon="1" r:id="rId4" imgW="914400" imgH="816518" progId="Acrobat.Document.DC">
                  <p:embed/>
                  <p:pic>
                    <p:nvPicPr>
                      <p:cNvPr id="0" name=""/>
                      <p:cNvPicPr/>
                      <p:nvPr/>
                    </p:nvPicPr>
                    <p:blipFill>
                      <a:blip r:embed="rId5"/>
                      <a:stretch>
                        <a:fillRect/>
                      </a:stretch>
                    </p:blipFill>
                    <p:spPr>
                      <a:xfrm>
                        <a:off x="10919791" y="5768975"/>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8801474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CB01E72C-9E53-3E5A-CDAC-528C6F75689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5590828-20C5-28B3-F61D-2F911087FCC5}"/>
              </a:ext>
            </a:extLst>
          </p:cNvPr>
          <p:cNvSpPr>
            <a:spLocks noGrp="1" noRot="1" noMove="1" noResize="1" noEditPoints="1" noAdjustHandles="1" noChangeArrowheads="1" noChangeShapeType="1"/>
          </p:cNvSpPr>
          <p:nvPr/>
        </p:nvSpPr>
        <p:spPr>
          <a:xfrm>
            <a:off x="0" y="-8586"/>
            <a:ext cx="4167268" cy="6862293"/>
          </a:xfrm>
          <a:prstGeom prst="rect">
            <a:avLst/>
          </a:prstGeom>
          <a:solidFill>
            <a:srgbClr val="3149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4">
            <a:extLst>
              <a:ext uri="{FF2B5EF4-FFF2-40B4-BE49-F238E27FC236}">
                <a16:creationId xmlns:a16="http://schemas.microsoft.com/office/drawing/2014/main" id="{7E62269A-84C0-A46A-EE73-AD455E3F506E}"/>
              </a:ext>
            </a:extLst>
          </p:cNvPr>
          <p:cNvSpPr>
            <a:spLocks noGrp="1" noRot="1" noMove="1" noResize="1" noEditPoints="1" noAdjustHandles="1" noChangeArrowheads="1" noChangeShapeType="1"/>
          </p:cNvSpPr>
          <p:nvPr>
            <p:ph sz="half" idx="1"/>
          </p:nvPr>
        </p:nvSpPr>
        <p:spPr>
          <a:xfrm>
            <a:off x="4780722" y="365125"/>
            <a:ext cx="6927574" cy="6224518"/>
          </a:xfr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000"/>
              </a:spcBef>
              <a:spcAft>
                <a:spcPts val="0"/>
              </a:spcAft>
              <a:buClrTx/>
              <a:buSzTx/>
              <a:buNone/>
              <a:tabLst/>
              <a:defRPr/>
            </a:pPr>
            <a:endParaRPr lang="en-US" sz="24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14.Provide the </a:t>
            </a:r>
            <a:r>
              <a:rPr lang="en-US" sz="2400" dirty="0">
                <a:solidFill>
                  <a:srgbClr val="0070C0"/>
                </a:solidFill>
              </a:rPr>
              <a:t>Dental Record Release form 	</a:t>
            </a:r>
            <a:r>
              <a:rPr lang="en-US" sz="2400" dirty="0">
                <a:solidFill>
                  <a:schemeClr val="tx1"/>
                </a:solidFill>
              </a:rPr>
              <a:t>to parent, guardian, or immediate 	family member to sign.  Officers must 	request dental records no later than 2 	weeks after the initial call.</a:t>
            </a:r>
          </a:p>
          <a:p>
            <a:pPr marL="0" marR="0" lvl="0" indent="0" algn="l" defTabSz="914400" rtl="0" eaLnBrk="1" fontAlgn="auto" latinLnBrk="0" hangingPunct="1">
              <a:lnSpc>
                <a:spcPct val="90000"/>
              </a:lnSpc>
              <a:spcBef>
                <a:spcPts val="1000"/>
              </a:spcBef>
              <a:spcAft>
                <a:spcPts val="0"/>
              </a:spcAft>
              <a:buClrTx/>
              <a:buSzTx/>
              <a:buNone/>
              <a:tabLst/>
              <a:defRPr/>
            </a:pPr>
            <a:endParaRPr lang="en-US" sz="24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15.Maintain contact with family and keep 	them 	informed</a:t>
            </a:r>
          </a:p>
          <a:p>
            <a:pPr marL="0" marR="0" lvl="0" indent="0" algn="l" defTabSz="914400" rtl="0" eaLnBrk="1" fontAlgn="auto" latinLnBrk="0" hangingPunct="1">
              <a:lnSpc>
                <a:spcPct val="90000"/>
              </a:lnSpc>
              <a:spcBef>
                <a:spcPts val="1000"/>
              </a:spcBef>
              <a:spcAft>
                <a:spcPts val="0"/>
              </a:spcAft>
              <a:buClrTx/>
              <a:buSzTx/>
              <a:buNone/>
              <a:tabLst/>
              <a:defRPr/>
            </a:pPr>
            <a:endParaRPr lang="en-US" sz="2400" dirty="0">
              <a:solidFill>
                <a:schemeClr val="tx1"/>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lang="en-US" sz="2400" dirty="0">
                <a:solidFill>
                  <a:schemeClr val="tx1"/>
                </a:solidFill>
              </a:rPr>
              <a:t>16.Update National Crime Information 	Center (NCIC) and Missing Persons 	Clearinghouse (MPCH) with any new 	information ASAP within 48 hours</a:t>
            </a:r>
          </a:p>
          <a:p>
            <a:pPr marL="0" marR="0" lvl="0" indent="0" algn="l" defTabSz="914400" rtl="0" eaLnBrk="1" fontAlgn="auto" latinLnBrk="0" hangingPunct="1">
              <a:lnSpc>
                <a:spcPct val="90000"/>
              </a:lnSpc>
              <a:spcBef>
                <a:spcPts val="1000"/>
              </a:spcBef>
              <a:spcAft>
                <a:spcPts val="0"/>
              </a:spcAft>
              <a:buClrTx/>
              <a:buSzTx/>
              <a:buNone/>
              <a:tabLst/>
              <a:defRPr/>
            </a:pPr>
            <a:endParaRPr lang="en-US" sz="2000" dirty="0">
              <a:solidFill>
                <a:schemeClr val="tx1"/>
              </a:solidFill>
            </a:endParaRPr>
          </a:p>
        </p:txBody>
      </p:sp>
      <p:sp>
        <p:nvSpPr>
          <p:cNvPr id="2" name="Title 1">
            <a:extLst>
              <a:ext uri="{FF2B5EF4-FFF2-40B4-BE49-F238E27FC236}">
                <a16:creationId xmlns:a16="http://schemas.microsoft.com/office/drawing/2014/main" id="{A0957DD1-CCDD-6597-C06A-716F80E1E840}"/>
              </a:ext>
            </a:extLst>
          </p:cNvPr>
          <p:cNvSpPr>
            <a:spLocks noGrp="1" noRot="1" noMove="1" noResize="1" noEditPoints="1" noAdjustHandles="1" noChangeArrowheads="1" noChangeShapeType="1"/>
          </p:cNvSpPr>
          <p:nvPr>
            <p:ph type="title"/>
          </p:nvPr>
        </p:nvSpPr>
        <p:spPr>
          <a:xfrm>
            <a:off x="357809" y="591343"/>
            <a:ext cx="3529425" cy="5585620"/>
          </a:xfrm>
        </p:spPr>
        <p:txBody>
          <a:bodyPr/>
          <a:lstStyle/>
          <a:p>
            <a:r>
              <a:rPr lang="en-US" sz="3200" dirty="0">
                <a:solidFill>
                  <a:srgbClr val="FFFFFF"/>
                </a:solidFill>
              </a:rPr>
              <a:t>Missing Person’s Investigation Recommended Procedures </a:t>
            </a:r>
            <a:br>
              <a:rPr lang="en-US" sz="3200" dirty="0">
                <a:solidFill>
                  <a:srgbClr val="FFFFFF"/>
                </a:solidFill>
              </a:rPr>
            </a:br>
            <a:r>
              <a:rPr lang="en-US" sz="3200" b="1" dirty="0">
                <a:ln w="6600">
                  <a:solidFill>
                    <a:schemeClr val="tx1"/>
                  </a:solidFill>
                  <a:prstDash val="solid"/>
                </a:ln>
                <a:solidFill>
                  <a:schemeClr val="accent4">
                    <a:lumMod val="40000"/>
                    <a:lumOff val="60000"/>
                  </a:schemeClr>
                </a:solidFill>
                <a:effectLst>
                  <a:outerShdw dist="38100" dir="2700000" algn="tl" rotWithShape="0">
                    <a:schemeClr val="accent2"/>
                  </a:outerShdw>
                </a:effectLst>
              </a:rPr>
              <a:t>Law Enforcement Personnel</a:t>
            </a:r>
            <a:r>
              <a:rPr lang="en-US" sz="3200" dirty="0">
                <a:ln>
                  <a:solidFill>
                    <a:schemeClr val="tx1"/>
                  </a:solidFill>
                </a:ln>
                <a:solidFill>
                  <a:schemeClr val="accent4">
                    <a:lumMod val="40000"/>
                    <a:lumOff val="60000"/>
                  </a:schemeClr>
                </a:solidFill>
              </a:rPr>
              <a:t>:</a:t>
            </a:r>
            <a:endParaRPr lang="en-US" dirty="0"/>
          </a:p>
        </p:txBody>
      </p:sp>
      <p:graphicFrame>
        <p:nvGraphicFramePr>
          <p:cNvPr id="3" name="Object 2">
            <a:extLst>
              <a:ext uri="{FF2B5EF4-FFF2-40B4-BE49-F238E27FC236}">
                <a16:creationId xmlns:a16="http://schemas.microsoft.com/office/drawing/2014/main" id="{A4AA1358-3A30-410B-33CD-EC43D342A401}"/>
              </a:ext>
            </a:extLst>
          </p:cNvPr>
          <p:cNvGraphicFramePr>
            <a:graphicFrameLocks noChangeAspect="1"/>
          </p:cNvGraphicFramePr>
          <p:nvPr>
            <p:extLst>
              <p:ext uri="{D42A27DB-BD31-4B8C-83A1-F6EECF244321}">
                <p14:modId xmlns:p14="http://schemas.microsoft.com/office/powerpoint/2010/main" val="3369983878"/>
              </p:ext>
            </p:extLst>
          </p:nvPr>
        </p:nvGraphicFramePr>
        <p:xfrm>
          <a:off x="11251096" y="1117473"/>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4" imgW="914400" imgH="816518" progId="Acrobat.Document.DC">
                  <p:embed/>
                </p:oleObj>
              </mc:Choice>
              <mc:Fallback>
                <p:oleObj name="Acrobat Document" showAsIcon="1" r:id="rId4" imgW="914400" imgH="816518" progId="Acrobat.Document.DC">
                  <p:embed/>
                  <p:pic>
                    <p:nvPicPr>
                      <p:cNvPr id="0" name=""/>
                      <p:cNvPicPr/>
                      <p:nvPr/>
                    </p:nvPicPr>
                    <p:blipFill>
                      <a:blip r:embed="rId5"/>
                      <a:stretch>
                        <a:fillRect/>
                      </a:stretch>
                    </p:blipFill>
                    <p:spPr>
                      <a:xfrm>
                        <a:off x="11251096" y="1117473"/>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6344584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14964"/>
        </a:solidFill>
        <a:effectLst/>
      </p:bgPr>
    </p:bg>
    <p:spTree>
      <p:nvGrpSpPr>
        <p:cNvPr id="1" name="">
          <a:extLst>
            <a:ext uri="{FF2B5EF4-FFF2-40B4-BE49-F238E27FC236}">
              <a16:creationId xmlns:a16="http://schemas.microsoft.com/office/drawing/2014/main" id="{741C0DAD-111F-D5A0-A437-BBEE823175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A6C7D2A-F646-1442-38BD-89E19F458ADF}"/>
              </a:ext>
            </a:extLst>
          </p:cNvPr>
          <p:cNvSpPr>
            <a:spLocks noGrp="1" noRot="1" noMove="1" noResize="1" noEditPoints="1" noAdjustHandles="1" noChangeArrowheads="1" noChangeShapeType="1"/>
          </p:cNvSpPr>
          <p:nvPr>
            <p:ph type="title"/>
          </p:nvPr>
        </p:nvSpPr>
        <p:spPr>
          <a:xfrm>
            <a:off x="119269" y="185185"/>
            <a:ext cx="11953461" cy="1325563"/>
          </a:xfrm>
        </p:spPr>
        <p:txBody>
          <a:bodyPr>
            <a:noAutofit/>
          </a:bodyPr>
          <a:lstStyle/>
          <a:p>
            <a:pPr algn="ctr"/>
            <a:r>
              <a:rPr lang="en-US" sz="3200" b="1" dirty="0"/>
              <a:t>Immediately After a Missing Person/Child is Located the Investigating Officer/Agent Shall: </a:t>
            </a:r>
            <a:br>
              <a:rPr lang="en-US" sz="3200" b="1" dirty="0"/>
            </a:br>
            <a:endParaRPr lang="en-US" sz="3200" b="1" dirty="0"/>
          </a:p>
        </p:txBody>
      </p:sp>
      <p:sp>
        <p:nvSpPr>
          <p:cNvPr id="5" name="Content Placeholder 4">
            <a:extLst>
              <a:ext uri="{FF2B5EF4-FFF2-40B4-BE49-F238E27FC236}">
                <a16:creationId xmlns:a16="http://schemas.microsoft.com/office/drawing/2014/main" id="{F66341DE-62CE-A218-E5CF-8E2F26ED4DF8}"/>
              </a:ext>
            </a:extLst>
          </p:cNvPr>
          <p:cNvSpPr>
            <a:spLocks noGrp="1" noRot="1" noMove="1" noResize="1" noEditPoints="1" noAdjustHandles="1" noChangeArrowheads="1" noChangeShapeType="1"/>
          </p:cNvSpPr>
          <p:nvPr>
            <p:ph idx="1"/>
          </p:nvPr>
        </p:nvSpPr>
        <p:spPr>
          <a:xfrm>
            <a:off x="566531" y="1351721"/>
            <a:ext cx="10972800" cy="5247861"/>
          </a:xfrm>
          <a:solidFill>
            <a:schemeClr val="accent2">
              <a:lumMod val="40000"/>
              <a:lumOff val="60000"/>
            </a:schemeClr>
          </a:solidFill>
        </p:spPr>
        <p:txBody>
          <a:bodyPr>
            <a:noAutofit/>
          </a:bodyPr>
          <a:lstStyle/>
          <a:p>
            <a:pPr marL="0" indent="0" algn="ctr">
              <a:lnSpc>
                <a:spcPct val="170000"/>
              </a:lnSpc>
              <a:buNone/>
            </a:pPr>
            <a:r>
              <a:rPr lang="en-US" sz="3200" dirty="0">
                <a:solidFill>
                  <a:schemeClr val="tx1"/>
                </a:solidFill>
              </a:rPr>
              <a:t>Verify that the missing person has been found</a:t>
            </a:r>
          </a:p>
        </p:txBody>
      </p:sp>
      <p:sp>
        <p:nvSpPr>
          <p:cNvPr id="25" name="Rectangle 24">
            <a:extLst>
              <a:ext uri="{FF2B5EF4-FFF2-40B4-BE49-F238E27FC236}">
                <a16:creationId xmlns:a16="http://schemas.microsoft.com/office/drawing/2014/main" id="{6243201D-CD10-0E66-3719-AE2C84237F6D}"/>
              </a:ext>
            </a:extLst>
          </p:cNvPr>
          <p:cNvSpPr>
            <a:spLocks noGrp="1" noRot="1" noMove="1" noResize="1" noEditPoints="1" noAdjustHandles="1" noChangeArrowheads="1" noChangeShapeType="1"/>
          </p:cNvSpPr>
          <p:nvPr/>
        </p:nvSpPr>
        <p:spPr>
          <a:xfrm>
            <a:off x="1187725" y="2371378"/>
            <a:ext cx="4572000" cy="3657600"/>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Eyes on">
            <a:extLst>
              <a:ext uri="{FF2B5EF4-FFF2-40B4-BE49-F238E27FC236}">
                <a16:creationId xmlns:a16="http://schemas.microsoft.com/office/drawing/2014/main" id="{5E435897-AAB4-AF71-9DCC-0A470DE7BC7C}"/>
              </a:ext>
            </a:extLst>
          </p:cNvPr>
          <p:cNvGrpSpPr>
            <a:grpSpLocks noGrp="1" noUngrp="1" noRot="1" noMove="1" noResize="1"/>
          </p:cNvGrpSpPr>
          <p:nvPr/>
        </p:nvGrpSpPr>
        <p:grpSpPr>
          <a:xfrm>
            <a:off x="1483476" y="2514600"/>
            <a:ext cx="4445468" cy="3276446"/>
            <a:chOff x="1483476" y="2514600"/>
            <a:chExt cx="4445468" cy="3276446"/>
          </a:xfrm>
        </p:grpSpPr>
        <p:pic>
          <p:nvPicPr>
            <p:cNvPr id="9" name="Graphic 8" descr="Checkmark with solid fill">
              <a:extLst>
                <a:ext uri="{FF2B5EF4-FFF2-40B4-BE49-F238E27FC236}">
                  <a16:creationId xmlns:a16="http://schemas.microsoft.com/office/drawing/2014/main" id="{BCA7CF40-B10F-F237-72B0-21A1B0DFA9F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1483476" y="2514600"/>
              <a:ext cx="914400" cy="914400"/>
            </a:xfrm>
            <a:prstGeom prst="rect">
              <a:avLst/>
            </a:prstGeom>
          </p:spPr>
        </p:pic>
        <p:pic>
          <p:nvPicPr>
            <p:cNvPr id="11" name="Graphic 10" descr="Eye with solid fill">
              <a:extLst>
                <a:ext uri="{FF2B5EF4-FFF2-40B4-BE49-F238E27FC236}">
                  <a16:creationId xmlns:a16="http://schemas.microsoft.com/office/drawing/2014/main" id="{5C5062FE-D139-61BD-E89A-6C870582B0C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1660523" y="3667744"/>
              <a:ext cx="1474705" cy="1474705"/>
            </a:xfrm>
            <a:prstGeom prst="rect">
              <a:avLst/>
            </a:prstGeom>
          </p:spPr>
        </p:pic>
        <p:pic>
          <p:nvPicPr>
            <p:cNvPr id="17" name="Graphic 16" descr="Man with solid fill">
              <a:extLst>
                <a:ext uri="{FF2B5EF4-FFF2-40B4-BE49-F238E27FC236}">
                  <a16:creationId xmlns:a16="http://schemas.microsoft.com/office/drawing/2014/main" id="{262D9DAF-C9F2-0C12-C86C-80BED7719F3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2898423" y="2760525"/>
              <a:ext cx="3030521" cy="3030521"/>
            </a:xfrm>
            <a:prstGeom prst="rect">
              <a:avLst/>
            </a:prstGeom>
          </p:spPr>
        </p:pic>
      </p:grpSp>
      <p:grpSp>
        <p:nvGrpSpPr>
          <p:cNvPr id="6" name="Phone call">
            <a:extLst>
              <a:ext uri="{FF2B5EF4-FFF2-40B4-BE49-F238E27FC236}">
                <a16:creationId xmlns:a16="http://schemas.microsoft.com/office/drawing/2014/main" id="{F54B0313-B42A-A15E-159D-4FB6E1C666D6}"/>
              </a:ext>
            </a:extLst>
          </p:cNvPr>
          <p:cNvGrpSpPr>
            <a:grpSpLocks noGrp="1" noUngrp="1" noRot="1" noMove="1" noResize="1"/>
          </p:cNvGrpSpPr>
          <p:nvPr/>
        </p:nvGrpSpPr>
        <p:grpSpPr>
          <a:xfrm>
            <a:off x="6380919" y="2380498"/>
            <a:ext cx="4572000" cy="3657600"/>
            <a:chOff x="6380919" y="2380498"/>
            <a:chExt cx="4572000" cy="3657600"/>
          </a:xfrm>
        </p:grpSpPr>
        <p:sp>
          <p:nvSpPr>
            <p:cNvPr id="26" name="Rectangle 25">
              <a:extLst>
                <a:ext uri="{FF2B5EF4-FFF2-40B4-BE49-F238E27FC236}">
                  <a16:creationId xmlns:a16="http://schemas.microsoft.com/office/drawing/2014/main" id="{9FDA6322-BD59-C7F5-F2BB-5ED9FE3CC6F2}"/>
                </a:ext>
              </a:extLst>
            </p:cNvPr>
            <p:cNvSpPr>
              <a:spLocks noGrp="1" noRot="1" noMove="1" noResize="1" noEditPoints="1" noAdjustHandles="1" noChangeArrowheads="1" noChangeShapeType="1"/>
            </p:cNvSpPr>
            <p:nvPr/>
          </p:nvSpPr>
          <p:spPr>
            <a:xfrm>
              <a:off x="6380919" y="2380498"/>
              <a:ext cx="4572000" cy="3657600"/>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Receiver with solid fill">
              <a:extLst>
                <a:ext uri="{FF2B5EF4-FFF2-40B4-BE49-F238E27FC236}">
                  <a16:creationId xmlns:a16="http://schemas.microsoft.com/office/drawing/2014/main" id="{CE823F7D-C38F-1BDB-BE1B-3C5589F0B40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7"/>
                </a:ext>
              </a:extLst>
            </a:blip>
            <a:stretch>
              <a:fillRect/>
            </a:stretch>
          </p:blipFill>
          <p:spPr>
            <a:xfrm rot="14288615">
              <a:off x="9321589" y="3773458"/>
              <a:ext cx="1068287" cy="1366893"/>
            </a:xfrm>
            <a:prstGeom prst="rect">
              <a:avLst/>
            </a:prstGeom>
          </p:spPr>
        </p:pic>
        <p:pic>
          <p:nvPicPr>
            <p:cNvPr id="19" name="Graphic 18" descr="No sign outline">
              <a:extLst>
                <a:ext uri="{FF2B5EF4-FFF2-40B4-BE49-F238E27FC236}">
                  <a16:creationId xmlns:a16="http://schemas.microsoft.com/office/drawing/2014/main" id="{243CBC2E-707D-196B-DE9F-97BD732B7A7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tretch>
              <a:fillRect/>
            </a:stretch>
          </p:blipFill>
          <p:spPr>
            <a:xfrm>
              <a:off x="8758548" y="3605090"/>
              <a:ext cx="2194371" cy="1714997"/>
            </a:xfrm>
            <a:prstGeom prst="rect">
              <a:avLst/>
            </a:prstGeom>
          </p:spPr>
        </p:pic>
        <p:pic>
          <p:nvPicPr>
            <p:cNvPr id="21" name="Graphic 20" descr="Speech with solid fill">
              <a:extLst>
                <a:ext uri="{FF2B5EF4-FFF2-40B4-BE49-F238E27FC236}">
                  <a16:creationId xmlns:a16="http://schemas.microsoft.com/office/drawing/2014/main" id="{95025025-63A2-C83F-C696-7EC0DB239C9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9"/>
                </a:ext>
              </a:extLst>
            </a:blip>
            <a:stretch>
              <a:fillRect/>
            </a:stretch>
          </p:blipFill>
          <p:spPr>
            <a:xfrm>
              <a:off x="7785650" y="2603391"/>
              <a:ext cx="2594063" cy="1531036"/>
            </a:xfrm>
            <a:prstGeom prst="rect">
              <a:avLst/>
            </a:prstGeom>
          </p:spPr>
        </p:pic>
        <p:sp>
          <p:nvSpPr>
            <p:cNvPr id="22" name="TextBox 21">
              <a:extLst>
                <a:ext uri="{FF2B5EF4-FFF2-40B4-BE49-F238E27FC236}">
                  <a16:creationId xmlns:a16="http://schemas.microsoft.com/office/drawing/2014/main" id="{E38DE213-3F6D-A9E7-87E7-C7BAAAFCEE44}"/>
                </a:ext>
              </a:extLst>
            </p:cNvPr>
            <p:cNvSpPr txBox="1">
              <a:spLocks noGrp="1" noRot="1" noMove="1" noResize="1" noEditPoints="1" noAdjustHandles="1" noChangeArrowheads="1" noChangeShapeType="1"/>
            </p:cNvSpPr>
            <p:nvPr/>
          </p:nvSpPr>
          <p:spPr>
            <a:xfrm>
              <a:off x="8227123" y="2925869"/>
              <a:ext cx="1711117" cy="646331"/>
            </a:xfrm>
            <a:prstGeom prst="rect">
              <a:avLst/>
            </a:prstGeom>
            <a:noFill/>
          </p:spPr>
          <p:txBody>
            <a:bodyPr wrap="square" rtlCol="0">
              <a:spAutoFit/>
            </a:bodyPr>
            <a:lstStyle/>
            <a:p>
              <a:pPr algn="ctr"/>
              <a:r>
                <a:rPr lang="en-US" b="1" dirty="0">
                  <a:solidFill>
                    <a:srgbClr val="002060"/>
                  </a:solidFill>
                </a:rPr>
                <a:t>They came home safe… </a:t>
              </a:r>
            </a:p>
          </p:txBody>
        </p:sp>
        <p:pic>
          <p:nvPicPr>
            <p:cNvPr id="3" name="Picture 2" descr="Icon&#10;&#10;AI-generated content may be incorrect.">
              <a:extLst>
                <a:ext uri="{FF2B5EF4-FFF2-40B4-BE49-F238E27FC236}">
                  <a16:creationId xmlns:a16="http://schemas.microsoft.com/office/drawing/2014/main" id="{7239EEED-7559-DDF3-6D64-9520086E834C}"/>
                </a:ext>
              </a:extLst>
            </p:cNvPr>
            <p:cNvPicPr>
              <a:picLocks noGrp="1" noRot="1" noChangeAspect="1" noMove="1" noResize="1" noEditPoints="1" noAdjustHandles="1" noChangeArrowheads="1" noChangeShapeType="1" noCrop="1"/>
            </p:cNvPicPr>
            <p:nvPr/>
          </p:nvPicPr>
          <p:blipFill>
            <a:blip r:embed="rId10">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6887292" y="3953888"/>
              <a:ext cx="1560659" cy="1658200"/>
            </a:xfrm>
            <a:prstGeom prst="rect">
              <a:avLst/>
            </a:prstGeom>
            <a:effectLst>
              <a:glow rad="228600">
                <a:schemeClr val="accent1">
                  <a:satMod val="175000"/>
                  <a:alpha val="40000"/>
                </a:schemeClr>
              </a:glow>
            </a:effectLst>
          </p:spPr>
        </p:pic>
        <p:pic>
          <p:nvPicPr>
            <p:cNvPr id="24" name="Graphic 23" descr="Add with solid fill">
              <a:extLst>
                <a:ext uri="{FF2B5EF4-FFF2-40B4-BE49-F238E27FC236}">
                  <a16:creationId xmlns:a16="http://schemas.microsoft.com/office/drawing/2014/main" id="{B10B8D2B-E0F8-7546-C03D-96AC99941520}"/>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1"/>
                </a:ext>
              </a:extLst>
            </a:blip>
            <a:stretch>
              <a:fillRect/>
            </a:stretch>
          </p:blipFill>
          <p:spPr>
            <a:xfrm rot="2817925">
              <a:off x="6812446" y="2577598"/>
              <a:ext cx="914400" cy="914400"/>
            </a:xfrm>
            <a:prstGeom prst="rect">
              <a:avLst/>
            </a:prstGeom>
          </p:spPr>
        </p:pic>
      </p:grpSp>
    </p:spTree>
    <p:custDataLst>
      <p:tags r:id="rId1"/>
    </p:custDataLst>
    <p:extLst>
      <p:ext uri="{BB962C8B-B14F-4D97-AF65-F5344CB8AC3E}">
        <p14:creationId xmlns:p14="http://schemas.microsoft.com/office/powerpoint/2010/main" val="21585963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14964"/>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6F159B-95A2-0A2C-2ACE-AA64248D5ADB}"/>
              </a:ext>
            </a:extLst>
          </p:cNvPr>
          <p:cNvSpPr>
            <a:spLocks noGrp="1" noRot="1" noMove="1" noResize="1" noEditPoints="1" noAdjustHandles="1" noChangeArrowheads="1" noChangeShapeType="1"/>
          </p:cNvSpPr>
          <p:nvPr>
            <p:ph type="title"/>
          </p:nvPr>
        </p:nvSpPr>
        <p:spPr>
          <a:xfrm>
            <a:off x="119269" y="185185"/>
            <a:ext cx="11953461" cy="1325563"/>
          </a:xfrm>
        </p:spPr>
        <p:txBody>
          <a:bodyPr>
            <a:noAutofit/>
          </a:bodyPr>
          <a:lstStyle/>
          <a:p>
            <a:pPr algn="ctr"/>
            <a:r>
              <a:rPr lang="en-US" sz="3200" b="1" dirty="0"/>
              <a:t>Immediately After a Missing Person/Child is Located the Investigating Officer/Agent Shall: </a:t>
            </a:r>
            <a:br>
              <a:rPr lang="en-US" sz="3200" b="1" dirty="0"/>
            </a:br>
            <a:endParaRPr lang="en-US" sz="3200" b="1" dirty="0"/>
          </a:p>
        </p:txBody>
      </p:sp>
      <p:sp>
        <p:nvSpPr>
          <p:cNvPr id="5" name="Content Placeholder 4">
            <a:extLst>
              <a:ext uri="{FF2B5EF4-FFF2-40B4-BE49-F238E27FC236}">
                <a16:creationId xmlns:a16="http://schemas.microsoft.com/office/drawing/2014/main" id="{477FBE8F-B2DA-16F9-9569-1DCFEAB3FA2F}"/>
              </a:ext>
            </a:extLst>
          </p:cNvPr>
          <p:cNvSpPr>
            <a:spLocks noGrp="1" noRot="1" noMove="1" noResize="1" noEditPoints="1" noAdjustHandles="1" noChangeArrowheads="1" noChangeShapeType="1"/>
          </p:cNvSpPr>
          <p:nvPr>
            <p:ph idx="1"/>
          </p:nvPr>
        </p:nvSpPr>
        <p:spPr>
          <a:xfrm>
            <a:off x="566531" y="1351721"/>
            <a:ext cx="11058939" cy="5247861"/>
          </a:xfrm>
          <a:solidFill>
            <a:schemeClr val="accent2">
              <a:lumMod val="40000"/>
              <a:lumOff val="60000"/>
            </a:schemeClr>
          </a:solidFill>
        </p:spPr>
        <p:txBody>
          <a:bodyPr>
            <a:noAutofit/>
          </a:bodyPr>
          <a:lstStyle/>
          <a:p>
            <a:pPr marL="0" indent="0">
              <a:lnSpc>
                <a:spcPct val="170000"/>
              </a:lnSpc>
              <a:buNone/>
            </a:pPr>
            <a:r>
              <a:rPr lang="en-US" sz="2000" dirty="0">
                <a:solidFill>
                  <a:schemeClr val="tx1"/>
                </a:solidFill>
              </a:rPr>
              <a:t>Request the person’s entry be cleared from </a:t>
            </a:r>
            <a:r>
              <a:rPr lang="en-US" sz="1900" dirty="0">
                <a:solidFill>
                  <a:schemeClr val="tx1"/>
                </a:solidFill>
              </a:rPr>
              <a:t>National Crime Information Center (NCIC).</a:t>
            </a:r>
          </a:p>
          <a:p>
            <a:pPr marL="0" indent="0">
              <a:lnSpc>
                <a:spcPct val="170000"/>
              </a:lnSpc>
              <a:buNone/>
            </a:pPr>
            <a:endParaRPr lang="en-US" sz="400" dirty="0">
              <a:solidFill>
                <a:schemeClr val="tx1"/>
              </a:solidFill>
            </a:endParaRPr>
          </a:p>
          <a:p>
            <a:pPr marL="0" indent="0">
              <a:lnSpc>
                <a:spcPct val="170000"/>
              </a:lnSpc>
              <a:buNone/>
            </a:pPr>
            <a:r>
              <a:rPr lang="en-US" sz="2000" dirty="0">
                <a:solidFill>
                  <a:schemeClr val="tx1"/>
                </a:solidFill>
              </a:rPr>
              <a:t>Within twenty-four (24) hours of receiving information a missing child was located, complete </a:t>
            </a:r>
            <a:r>
              <a:rPr lang="en-US" sz="2000" dirty="0">
                <a:solidFill>
                  <a:srgbClr val="0070C0"/>
                </a:solidFill>
              </a:rPr>
              <a:t>Missing Child Notification Birth Certificate Flag Cancellation Request Form </a:t>
            </a:r>
            <a:r>
              <a:rPr lang="en-US" sz="2000" dirty="0">
                <a:solidFill>
                  <a:schemeClr val="tx1"/>
                </a:solidFill>
              </a:rPr>
              <a:t>and fax it to New Mexico Vital Records and Health Statistics and notify the State Registrar in writing that the missing child has been located.</a:t>
            </a:r>
          </a:p>
          <a:p>
            <a:pPr marL="0" indent="0">
              <a:lnSpc>
                <a:spcPct val="170000"/>
              </a:lnSpc>
              <a:buNone/>
            </a:pPr>
            <a:endParaRPr lang="en-US" sz="400" dirty="0">
              <a:solidFill>
                <a:schemeClr val="tx1"/>
              </a:solidFill>
            </a:endParaRPr>
          </a:p>
          <a:p>
            <a:pPr marL="0" indent="0">
              <a:lnSpc>
                <a:spcPct val="170000"/>
              </a:lnSpc>
              <a:buNone/>
            </a:pPr>
            <a:r>
              <a:rPr lang="en-US" sz="2000" dirty="0">
                <a:solidFill>
                  <a:schemeClr val="tx1"/>
                </a:solidFill>
              </a:rPr>
              <a:t>Consider interviewing the child/person to determine if other criminal activity may have been committed or permitted, such as child abuse, adult/elderly abuse, neglect, etc. </a:t>
            </a:r>
          </a:p>
        </p:txBody>
      </p:sp>
      <p:graphicFrame>
        <p:nvGraphicFramePr>
          <p:cNvPr id="2" name="Object 1">
            <a:extLst>
              <a:ext uri="{FF2B5EF4-FFF2-40B4-BE49-F238E27FC236}">
                <a16:creationId xmlns:a16="http://schemas.microsoft.com/office/drawing/2014/main" id="{271F934F-7D87-18AF-F22E-EB36561E8D18}"/>
              </a:ext>
            </a:extLst>
          </p:cNvPr>
          <p:cNvGraphicFramePr>
            <a:graphicFrameLocks noChangeAspect="1"/>
          </p:cNvGraphicFramePr>
          <p:nvPr>
            <p:extLst>
              <p:ext uri="{D42A27DB-BD31-4B8C-83A1-F6EECF244321}">
                <p14:modId xmlns:p14="http://schemas.microsoft.com/office/powerpoint/2010/main" val="3900871917"/>
              </p:ext>
            </p:extLst>
          </p:nvPr>
        </p:nvGraphicFramePr>
        <p:xfrm>
          <a:off x="10711069" y="3429000"/>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4" imgW="914400" imgH="816518" progId="Acrobat.Document.DC">
                  <p:embed/>
                </p:oleObj>
              </mc:Choice>
              <mc:Fallback>
                <p:oleObj name="Acrobat Document" showAsIcon="1" r:id="rId4" imgW="914400" imgH="816518" progId="Acrobat.Document.DC">
                  <p:embed/>
                  <p:pic>
                    <p:nvPicPr>
                      <p:cNvPr id="0" name=""/>
                      <p:cNvPicPr/>
                      <p:nvPr/>
                    </p:nvPicPr>
                    <p:blipFill>
                      <a:blip r:embed="rId5"/>
                      <a:stretch>
                        <a:fillRect/>
                      </a:stretch>
                    </p:blipFill>
                    <p:spPr>
                      <a:xfrm>
                        <a:off x="10711069" y="3429000"/>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41775820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ild Abduction Social Experiment">
            <a:hlinkClick r:id="" action="ppaction://media"/>
            <a:extLst>
              <a:ext uri="{FF2B5EF4-FFF2-40B4-BE49-F238E27FC236}">
                <a16:creationId xmlns:a16="http://schemas.microsoft.com/office/drawing/2014/main" id="{0063AEEC-A40C-A73E-31CE-8ECA53FD33C6}"/>
              </a:ext>
            </a:extLst>
          </p:cNvPr>
          <p:cNvPicPr>
            <a:picLocks noGrp="1" noRot="1" noChangeAspect="1" noMove="1" noResize="1" noEditPoints="1" noAdjustHandles="1" noChangeArrowheads="1" noChangeShapeType="1" noCrop="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857504"/>
            <a:ext cx="9144000" cy="5142992"/>
          </a:xfrm>
          <a:prstGeom prst="rect">
            <a:avLst/>
          </a:prstGeom>
        </p:spPr>
      </p:pic>
    </p:spTree>
    <p:extLst>
      <p:ext uri="{BB962C8B-B14F-4D97-AF65-F5344CB8AC3E}">
        <p14:creationId xmlns:p14="http://schemas.microsoft.com/office/powerpoint/2010/main" val="405891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1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FAC60-74E9-8F35-4CB7-8C61C57D46CA}"/>
              </a:ext>
            </a:extLst>
          </p:cNvPr>
          <p:cNvSpPr>
            <a:spLocks noGrp="1" noRot="1" noMove="1" noResize="1" noEditPoints="1" noAdjustHandles="1" noChangeArrowheads="1" noChangeShapeType="1"/>
          </p:cNvSpPr>
          <p:nvPr>
            <p:ph type="title"/>
          </p:nvPr>
        </p:nvSpPr>
        <p:spPr>
          <a:xfrm>
            <a:off x="228600" y="38074"/>
            <a:ext cx="10515600" cy="1325563"/>
          </a:xfrm>
        </p:spPr>
        <p:txBody>
          <a:bodyPr/>
          <a:lstStyle/>
          <a:p>
            <a:r>
              <a:rPr lang="en-US" dirty="0"/>
              <a:t>Objectives</a:t>
            </a:r>
          </a:p>
        </p:txBody>
      </p:sp>
      <p:sp>
        <p:nvSpPr>
          <p:cNvPr id="3" name="Content Placeholder 2">
            <a:extLst>
              <a:ext uri="{FF2B5EF4-FFF2-40B4-BE49-F238E27FC236}">
                <a16:creationId xmlns:a16="http://schemas.microsoft.com/office/drawing/2014/main" id="{BE47DA89-2BA5-8C65-B7B5-2C913712FF52}"/>
              </a:ext>
            </a:extLst>
          </p:cNvPr>
          <p:cNvSpPr>
            <a:spLocks noGrp="1" noRot="1" noMove="1" noResize="1" noEditPoints="1" noAdjustHandles="1" noChangeArrowheads="1" noChangeShapeType="1"/>
          </p:cNvSpPr>
          <p:nvPr>
            <p:ph idx="1"/>
          </p:nvPr>
        </p:nvSpPr>
        <p:spPr>
          <a:xfrm>
            <a:off x="512619" y="1316615"/>
            <a:ext cx="11083636" cy="5195021"/>
          </a:xfrm>
        </p:spPr>
        <p:txBody>
          <a:bodyPr>
            <a:normAutofit lnSpcReduction="10000"/>
          </a:bodyPr>
          <a:lstStyle/>
          <a:p>
            <a:pPr>
              <a:lnSpc>
                <a:spcPct val="100000"/>
              </a:lnSpc>
            </a:pPr>
            <a:r>
              <a:rPr lang="en-US" sz="2400" dirty="0"/>
              <a:t>Identify the functions of the NM Missing Persons Clearinghouse</a:t>
            </a:r>
          </a:p>
          <a:p>
            <a:pPr>
              <a:lnSpc>
                <a:spcPct val="100000"/>
              </a:lnSpc>
            </a:pPr>
            <a:endParaRPr lang="en-US" sz="2400" dirty="0"/>
          </a:p>
          <a:p>
            <a:pPr>
              <a:lnSpc>
                <a:spcPct val="100000"/>
              </a:lnSpc>
            </a:pPr>
            <a:r>
              <a:rPr lang="en-US" sz="2400" dirty="0"/>
              <a:t>Identify the procedures for conducting a basic missing person investigation</a:t>
            </a:r>
          </a:p>
          <a:p>
            <a:pPr>
              <a:lnSpc>
                <a:spcPct val="100000"/>
              </a:lnSpc>
            </a:pPr>
            <a:endParaRPr lang="en-US" sz="2400" dirty="0"/>
          </a:p>
          <a:p>
            <a:pPr>
              <a:lnSpc>
                <a:spcPct val="100000"/>
              </a:lnSpc>
            </a:pPr>
            <a:r>
              <a:rPr lang="en-US" sz="2400" dirty="0"/>
              <a:t>Identify the procedures for notifying appropriate organizations of a missing person</a:t>
            </a:r>
          </a:p>
          <a:p>
            <a:pPr>
              <a:lnSpc>
                <a:spcPct val="100000"/>
              </a:lnSpc>
            </a:pPr>
            <a:endParaRPr lang="en-US" sz="2400" dirty="0"/>
          </a:p>
          <a:p>
            <a:pPr>
              <a:lnSpc>
                <a:spcPct val="100000"/>
              </a:lnSpc>
            </a:pPr>
            <a:r>
              <a:rPr lang="en-US" sz="2400" dirty="0"/>
              <a:t>Identify procedures for filing AMBER Alert, Brittany Alert, Silver Alert, Turquoise Alert, and Endangered Persons Advisory</a:t>
            </a:r>
          </a:p>
          <a:p>
            <a:pPr>
              <a:lnSpc>
                <a:spcPct val="100000"/>
              </a:lnSpc>
            </a:pPr>
            <a:endParaRPr lang="en-US" sz="2400" dirty="0"/>
          </a:p>
          <a:p>
            <a:pPr>
              <a:lnSpc>
                <a:spcPct val="100000"/>
              </a:lnSpc>
            </a:pPr>
            <a:r>
              <a:rPr lang="en-US" sz="2400" dirty="0"/>
              <a:t>Identify proper forms to fill out for each missing persons category</a:t>
            </a:r>
          </a:p>
          <a:p>
            <a:pPr>
              <a:lnSpc>
                <a:spcPct val="150000"/>
              </a:lnSpc>
            </a:pPr>
            <a:endParaRPr lang="en-US" dirty="0"/>
          </a:p>
        </p:txBody>
      </p:sp>
    </p:spTree>
    <p:custDataLst>
      <p:tags r:id="rId1"/>
    </p:custDataLst>
    <p:extLst>
      <p:ext uri="{BB962C8B-B14F-4D97-AF65-F5344CB8AC3E}">
        <p14:creationId xmlns:p14="http://schemas.microsoft.com/office/powerpoint/2010/main" val="30176340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8F806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6EED54-CB02-D709-0B4F-C1B381737564}"/>
              </a:ext>
            </a:extLst>
          </p:cNvPr>
          <p:cNvPicPr>
            <a:picLocks noGrp="1" noRot="1" noMove="1" noResize="1" noEditPoints="1" noAdjustHandles="1" noChangeArrowheads="1" noChangeShapeType="1" noCrop="1"/>
          </p:cNvPicPr>
          <p:nvPr/>
        </p:nvPicPr>
        <p:blipFill>
          <a:blip r:embed="rId4">
            <a:alphaModFix amt="35000"/>
            <a:extLst>
              <a:ext uri="{28A0092B-C50C-407E-A947-70E740481C1C}">
                <a14:useLocalDpi xmlns:a14="http://schemas.microsoft.com/office/drawing/2010/main" val="0"/>
              </a:ext>
            </a:extLst>
          </a:blip>
          <a:srcRect l="-557" t="-1474" r="44296" b="1474"/>
          <a:stretch>
            <a:fillRect/>
          </a:stretch>
        </p:blipFill>
        <p:spPr>
          <a:xfrm>
            <a:off x="-129457" y="-121906"/>
            <a:ext cx="12321457" cy="6979906"/>
          </a:xfrm>
          <a:prstGeom prst="rect">
            <a:avLst/>
          </a:prstGeom>
        </p:spPr>
      </p:pic>
      <p:sp>
        <p:nvSpPr>
          <p:cNvPr id="6" name="Title 5">
            <a:extLst>
              <a:ext uri="{FF2B5EF4-FFF2-40B4-BE49-F238E27FC236}">
                <a16:creationId xmlns:a16="http://schemas.microsoft.com/office/drawing/2014/main" id="{74498C55-BD50-8ADC-54F7-EBA23D164984}"/>
              </a:ext>
            </a:extLst>
          </p:cNvPr>
          <p:cNvSpPr>
            <a:spLocks noGrp="1" noRot="1" noMove="1" noResize="1" noEditPoints="1" noAdjustHandles="1" noChangeArrowheads="1" noChangeShapeType="1"/>
          </p:cNvSpPr>
          <p:nvPr>
            <p:ph type="title"/>
          </p:nvPr>
        </p:nvSpPr>
        <p:spPr/>
        <p:txBody>
          <a:bodyPr/>
          <a:lstStyle/>
          <a:p>
            <a:r>
              <a:rPr lang="en-US" dirty="0">
                <a:solidFill>
                  <a:schemeClr val="accent4">
                    <a:lumMod val="75000"/>
                  </a:schemeClr>
                </a:solidFill>
              </a:rPr>
              <a:t>AMBER Alert</a:t>
            </a:r>
          </a:p>
        </p:txBody>
      </p:sp>
      <p:sp>
        <p:nvSpPr>
          <p:cNvPr id="7" name="Text Placeholder 6">
            <a:extLst>
              <a:ext uri="{FF2B5EF4-FFF2-40B4-BE49-F238E27FC236}">
                <a16:creationId xmlns:a16="http://schemas.microsoft.com/office/drawing/2014/main" id="{FB5EE1D5-7E6E-0C97-8F1C-B8901028725D}"/>
              </a:ext>
            </a:extLst>
          </p:cNvPr>
          <p:cNvSpPr>
            <a:spLocks noGrp="1" noRot="1" noMove="1" noResize="1" noEditPoints="1" noAdjustHandles="1" noChangeArrowheads="1" noChangeShapeType="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30807338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AE3D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5568A8-51B2-3164-A120-47F7C4C3FDCE}"/>
              </a:ext>
            </a:extLst>
          </p:cNvPr>
          <p:cNvSpPr>
            <a:spLocks noGrp="1" noRot="1" noMove="1" noResize="1" noEditPoints="1" noAdjustHandles="1" noChangeArrowheads="1" noChangeShapeType="1"/>
          </p:cNvSpPr>
          <p:nvPr>
            <p:ph type="title"/>
          </p:nvPr>
        </p:nvSpPr>
        <p:spPr/>
        <p:txBody>
          <a:bodyPr/>
          <a:lstStyle/>
          <a:p>
            <a:r>
              <a:rPr lang="en-US" dirty="0">
                <a:solidFill>
                  <a:schemeClr val="tx1"/>
                </a:solidFill>
              </a:rPr>
              <a:t>Video:</a:t>
            </a:r>
            <a:br>
              <a:rPr lang="en-US" dirty="0">
                <a:solidFill>
                  <a:schemeClr val="tx1"/>
                </a:solidFill>
              </a:rPr>
            </a:br>
            <a:r>
              <a:rPr lang="en-US" dirty="0">
                <a:solidFill>
                  <a:schemeClr val="tx1"/>
                </a:solidFill>
              </a:rPr>
              <a:t>The AMBER Alert Program</a:t>
            </a:r>
          </a:p>
        </p:txBody>
      </p:sp>
      <p:sp>
        <p:nvSpPr>
          <p:cNvPr id="5" name="Text Placeholder 4">
            <a:extLst>
              <a:ext uri="{FF2B5EF4-FFF2-40B4-BE49-F238E27FC236}">
                <a16:creationId xmlns:a16="http://schemas.microsoft.com/office/drawing/2014/main" id="{F6308098-0CC4-B6BC-749E-A62B16C9CDA0}"/>
              </a:ext>
            </a:extLst>
          </p:cNvPr>
          <p:cNvSpPr>
            <a:spLocks noGrp="1" noRot="1" noMove="1" noResize="1" noEditPoints="1" noAdjustHandles="1" noChangeArrowheads="1" noChangeShapeType="1"/>
          </p:cNvSpPr>
          <p:nvPr>
            <p:ph type="body" idx="1"/>
          </p:nvPr>
        </p:nvSpPr>
        <p:spPr/>
        <p:txBody>
          <a:bodyPr/>
          <a:lstStyle/>
          <a:p>
            <a:endParaRPr lang="en-US"/>
          </a:p>
        </p:txBody>
      </p:sp>
      <p:pic>
        <p:nvPicPr>
          <p:cNvPr id="4" name="Keeping Hope Alive： The AMBER Alert Program">
            <a:hlinkClick r:id="" action="ppaction://media"/>
            <a:extLst>
              <a:ext uri="{FF2B5EF4-FFF2-40B4-BE49-F238E27FC236}">
                <a16:creationId xmlns:a16="http://schemas.microsoft.com/office/drawing/2014/main" id="{F66B23E2-83A8-24C8-92E1-B3EA346BBDDE}"/>
              </a:ext>
            </a:extLst>
          </p:cNvPr>
          <p:cNvPicPr>
            <a:picLocks noGrp="1" noRot="1" noChangeAspect="1" noMove="1" noResize="1" noEditPoints="1" noAdjustHandles="1" noChangeArrowheads="1" noChangeShapeType="1" noCrop="1"/>
          </p:cNvPicPr>
          <p:nvPr>
            <p:ph idx="4294967295"/>
            <a:videoFile r:link="rId3"/>
            <p:extLst>
              <p:ext uri="{DAA4B4D4-6D71-4841-9C94-3DE7FCFB9230}">
                <p14:media xmlns:p14="http://schemas.microsoft.com/office/powerpoint/2010/main" r:embed="rId2"/>
              </p:ext>
            </p:extLst>
          </p:nvPr>
        </p:nvPicPr>
        <p:blipFill>
          <a:blip r:embed="rId6"/>
          <a:stretch>
            <a:fillRect/>
          </a:stretch>
        </p:blipFill>
        <p:spPr>
          <a:xfrm>
            <a:off x="731838" y="411163"/>
            <a:ext cx="10728325" cy="6035675"/>
          </a:xfrm>
        </p:spPr>
      </p:pic>
    </p:spTree>
    <p:custDataLst>
      <p:tags r:id="rId1"/>
    </p:custDataLst>
    <p:extLst>
      <p:ext uri="{BB962C8B-B14F-4D97-AF65-F5344CB8AC3E}">
        <p14:creationId xmlns:p14="http://schemas.microsoft.com/office/powerpoint/2010/main" val="25612803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0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3C1707"/>
        </a:solidFill>
        <a:effectLst/>
      </p:bgPr>
    </p:bg>
    <p:spTree>
      <p:nvGrpSpPr>
        <p:cNvPr id="1" name="">
          <a:extLst>
            <a:ext uri="{FF2B5EF4-FFF2-40B4-BE49-F238E27FC236}">
              <a16:creationId xmlns:a16="http://schemas.microsoft.com/office/drawing/2014/main" id="{8B88E41A-A418-6F25-D039-2165C3B29815}"/>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928919E-125F-6415-4433-E285CCAAB7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MBER Logo" descr="Text&#10;&#10;AI-generated content may be incorrect.">
            <a:extLst>
              <a:ext uri="{FF2B5EF4-FFF2-40B4-BE49-F238E27FC236}">
                <a16:creationId xmlns:a16="http://schemas.microsoft.com/office/drawing/2014/main" id="{23E7342A-7C11-188C-28C3-1951DD242459}"/>
              </a:ext>
            </a:extLst>
          </p:cNvPr>
          <p:cNvPicPr>
            <a:picLocks noGrp="1" noRot="1" noChangeAspect="1" noMove="1" noResize="1" noEditPoints="1" noAdjustHandles="1" noChangeArrowheads="1" noChangeShapeType="1" noCrop="1"/>
          </p:cNvPicPr>
          <p:nvPr>
            <p:ph type="pic" idx="1"/>
          </p:nvPr>
        </p:nvPicPr>
        <p:blipFill>
          <a:blip r:embed="rId4">
            <a:extLst>
              <a:ext uri="{28A0092B-C50C-407E-A947-70E740481C1C}">
                <a14:useLocalDpi xmlns:a14="http://schemas.microsoft.com/office/drawing/2010/main" val="0"/>
              </a:ext>
            </a:extLst>
          </a:blip>
          <a:srcRect l="213" r="44807"/>
          <a:stretch>
            <a:fillRect/>
          </a:stretch>
        </p:blipFill>
        <p:spPr>
          <a:xfrm>
            <a:off x="7144720" y="1949728"/>
            <a:ext cx="5012250" cy="3216266"/>
          </a:xfrm>
        </p:spPr>
      </p:pic>
      <p:sp>
        <p:nvSpPr>
          <p:cNvPr id="15" name="Rectangle 14">
            <a:extLst>
              <a:ext uri="{FF2B5EF4-FFF2-40B4-BE49-F238E27FC236}">
                <a16:creationId xmlns:a16="http://schemas.microsoft.com/office/drawing/2014/main" id="{D69C071D-F1B8-DA07-5FFE-0790CF04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A1079B4B-DF55-8D6F-0EC0-143629C76235}"/>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F69B20"/>
                </a:solidFill>
                <a:highlight>
                  <a:srgbClr val="782B0F"/>
                </a:highlight>
              </a:rPr>
              <a:t>AMBER Alert</a:t>
            </a:r>
          </a:p>
        </p:txBody>
      </p:sp>
      <p:sp>
        <p:nvSpPr>
          <p:cNvPr id="8" name="TextBox 7">
            <a:extLst>
              <a:ext uri="{FF2B5EF4-FFF2-40B4-BE49-F238E27FC236}">
                <a16:creationId xmlns:a16="http://schemas.microsoft.com/office/drawing/2014/main" id="{C9F2B757-F305-F347-04EE-7066104EE74E}"/>
              </a:ext>
            </a:extLst>
          </p:cNvPr>
          <p:cNvSpPr txBox="1">
            <a:spLocks noGrp="1" noRot="1" noMove="1" noResize="1" noEditPoints="1" noAdjustHandles="1" noChangeArrowheads="1" noChangeShapeType="1"/>
          </p:cNvSpPr>
          <p:nvPr/>
        </p:nvSpPr>
        <p:spPr>
          <a:xfrm>
            <a:off x="8628970" y="5813363"/>
            <a:ext cx="2999813" cy="553998"/>
          </a:xfrm>
          <a:prstGeom prst="rect">
            <a:avLst/>
          </a:prstGeom>
          <a:noFill/>
        </p:spPr>
        <p:txBody>
          <a:bodyPr wrap="square">
            <a:spAutoFit/>
          </a:bodyPr>
          <a:lstStyle/>
          <a:p>
            <a:pPr>
              <a:spcAft>
                <a:spcPts val="600"/>
              </a:spcAft>
            </a:pPr>
            <a:r>
              <a:rPr lang="en-US" sz="1000" b="1" dirty="0">
                <a:solidFill>
                  <a:srgbClr val="F69B20"/>
                </a:solidFill>
                <a:hlinkClick r:id="rId5">
                  <a:extLst>
                    <a:ext uri="{A12FA001-AC4F-418D-AE19-62706E023703}">
                      <ahyp:hlinkClr xmlns:ahyp="http://schemas.microsoft.com/office/drawing/2018/hyperlinkcolor" val="tx"/>
                    </a:ext>
                  </a:extLst>
                </a:hlinkClick>
              </a:rPr>
              <a:t>https://www.dps.nm.gov/law-enforcement-records-bureau/missing-persons-alerts/amber-alert-information/</a:t>
            </a:r>
            <a:endParaRPr lang="en-US" sz="1000" b="1" dirty="0">
              <a:solidFill>
                <a:srgbClr val="F69B20"/>
              </a:solidFill>
            </a:endParaRPr>
          </a:p>
        </p:txBody>
      </p:sp>
      <p:graphicFrame>
        <p:nvGraphicFramePr>
          <p:cNvPr id="17" name="Text Placeholder 5">
            <a:extLst>
              <a:ext uri="{FF2B5EF4-FFF2-40B4-BE49-F238E27FC236}">
                <a16:creationId xmlns:a16="http://schemas.microsoft.com/office/drawing/2014/main" id="{DF4402A7-F9E4-F1BB-39B3-628E394C30A0}"/>
              </a:ext>
            </a:extLst>
          </p:cNvPr>
          <p:cNvGraphicFramePr>
            <a:graphicFrameLocks noGrp="1" noDrilldown="1" noMove="1" noResize="1"/>
          </p:cNvGraphicFramePr>
          <p:nvPr>
            <p:extLst>
              <p:ext uri="{D42A27DB-BD31-4B8C-83A1-F6EECF244321}">
                <p14:modId xmlns:p14="http://schemas.microsoft.com/office/powerpoint/2010/main" val="2547365291"/>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Object 1">
            <a:extLst>
              <a:ext uri="{FF2B5EF4-FFF2-40B4-BE49-F238E27FC236}">
                <a16:creationId xmlns:a16="http://schemas.microsoft.com/office/drawing/2014/main" id="{E0828CB6-3994-2E7B-3244-2D4595F6269A}"/>
              </a:ext>
            </a:extLst>
          </p:cNvPr>
          <p:cNvGraphicFramePr>
            <a:graphicFrameLocks noChangeAspect="1"/>
          </p:cNvGraphicFramePr>
          <p:nvPr>
            <p:extLst>
              <p:ext uri="{D42A27DB-BD31-4B8C-83A1-F6EECF244321}">
                <p14:modId xmlns:p14="http://schemas.microsoft.com/office/powerpoint/2010/main" val="1963024836"/>
              </p:ext>
            </p:extLst>
          </p:nvPr>
        </p:nvGraphicFramePr>
        <p:xfrm>
          <a:off x="11106912" y="2050161"/>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11" imgW="914400" imgH="816518" progId="Acrobat.Document.DC">
                  <p:embed/>
                </p:oleObj>
              </mc:Choice>
              <mc:Fallback>
                <p:oleObj name="Acrobat Document" showAsIcon="1" r:id="rId11" imgW="914400" imgH="816518" progId="Acrobat.Document.DC">
                  <p:embed/>
                  <p:pic>
                    <p:nvPicPr>
                      <p:cNvPr id="0" name=""/>
                      <p:cNvPicPr/>
                      <p:nvPr/>
                    </p:nvPicPr>
                    <p:blipFill>
                      <a:blip r:embed="rId12"/>
                      <a:stretch>
                        <a:fillRect/>
                      </a:stretch>
                    </p:blipFill>
                    <p:spPr>
                      <a:xfrm>
                        <a:off x="11106912" y="2050161"/>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9084137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graphicEl>
                                              <a:dgm id="{4F8F70A8-92E3-44A2-ABC2-7BFFB068BE5B}"/>
                                            </p:graphicEl>
                                          </p:spTgt>
                                        </p:tgtEl>
                                        <p:attrNameLst>
                                          <p:attrName>style.visibility</p:attrName>
                                        </p:attrNameLst>
                                      </p:cBhvr>
                                      <p:to>
                                        <p:strVal val="visible"/>
                                      </p:to>
                                    </p:set>
                                    <p:animEffect transition="in" filter="fade">
                                      <p:cBhvr>
                                        <p:cTn id="7" dur="500"/>
                                        <p:tgtEl>
                                          <p:spTgt spid="17">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graphicEl>
                                              <a:dgm id="{56FFC6D0-6323-4DD7-8EC6-F15F20F58DFA}"/>
                                            </p:graphicEl>
                                          </p:spTgt>
                                        </p:tgtEl>
                                        <p:attrNameLst>
                                          <p:attrName>style.visibility</p:attrName>
                                        </p:attrNameLst>
                                      </p:cBhvr>
                                      <p:to>
                                        <p:strVal val="visible"/>
                                      </p:to>
                                    </p:set>
                                    <p:animEffect transition="in" filter="fade">
                                      <p:cBhvr>
                                        <p:cTn id="12" dur="500"/>
                                        <p:tgtEl>
                                          <p:spTgt spid="17">
                                            <p:graphicEl>
                                              <a:dgm id="{56FFC6D0-6323-4DD7-8EC6-F15F20F58DF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graphicEl>
                                              <a:dgm id="{E1B56A71-710F-4924-B05D-63BB6E101151}"/>
                                            </p:graphicEl>
                                          </p:spTgt>
                                        </p:tgtEl>
                                        <p:attrNameLst>
                                          <p:attrName>style.visibility</p:attrName>
                                        </p:attrNameLst>
                                      </p:cBhvr>
                                      <p:to>
                                        <p:strVal val="visible"/>
                                      </p:to>
                                    </p:set>
                                    <p:animEffect transition="in" filter="fade">
                                      <p:cBhvr>
                                        <p:cTn id="17" dur="500"/>
                                        <p:tgtEl>
                                          <p:spTgt spid="17">
                                            <p:graphicEl>
                                              <a:dgm id="{E1B56A71-710F-4924-B05D-63BB6E10115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graphicEl>
                                              <a:dgm id="{9F8B362E-9800-4115-A746-D39BDFD4DCE4}"/>
                                            </p:graphicEl>
                                          </p:spTgt>
                                        </p:tgtEl>
                                        <p:attrNameLst>
                                          <p:attrName>style.visibility</p:attrName>
                                        </p:attrNameLst>
                                      </p:cBhvr>
                                      <p:to>
                                        <p:strVal val="visible"/>
                                      </p:to>
                                    </p:set>
                                    <p:animEffect transition="in" filter="fade">
                                      <p:cBhvr>
                                        <p:cTn id="22" dur="500"/>
                                        <p:tgtEl>
                                          <p:spTgt spid="17">
                                            <p:graphicEl>
                                              <a:dgm id="{9F8B362E-9800-4115-A746-D39BDFD4DCE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AE3D6"/>
        </a:solidFill>
        <a:effectLst/>
      </p:bgPr>
    </p:bg>
    <p:spTree>
      <p:nvGrpSpPr>
        <p:cNvPr id="1" name="">
          <a:extLst>
            <a:ext uri="{FF2B5EF4-FFF2-40B4-BE49-F238E27FC236}">
              <a16:creationId xmlns:a16="http://schemas.microsoft.com/office/drawing/2014/main" id="{0AFF01B0-8627-B57C-4C41-9A23792DB120}"/>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A49D97F-B762-72EC-67B4-63BE13DEA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DBE75A0-917A-88AB-22A6-50D3E7DC1C32}"/>
              </a:ext>
            </a:extLst>
          </p:cNvPr>
          <p:cNvSpPr>
            <a:spLocks noGrp="1" noRot="1" noMove="1" noResize="1" noEditPoints="1" noAdjustHandles="1" noChangeArrowheads="1" noChangeShapeType="1"/>
          </p:cNvSpPr>
          <p:nvPr>
            <p:ph type="title"/>
          </p:nvPr>
        </p:nvSpPr>
        <p:spPr>
          <a:xfrm>
            <a:off x="3752851" y="9047"/>
            <a:ext cx="8420098" cy="1807305"/>
          </a:xfrm>
        </p:spPr>
        <p:txBody>
          <a:bodyPr vert="horz" lIns="91440" tIns="45720" rIns="91440" bIns="45720" rtlCol="0" anchor="ctr">
            <a:normAutofit fontScale="90000"/>
          </a:bodyPr>
          <a:lstStyle/>
          <a:p>
            <a:r>
              <a:rPr lang="en-US" b="1" dirty="0">
                <a:ln>
                  <a:solidFill>
                    <a:schemeClr val="tx1"/>
                  </a:solidFill>
                </a:ln>
                <a:solidFill>
                  <a:srgbClr val="ED8524"/>
                </a:solidFill>
              </a:rPr>
              <a:t>AMBER ALERTS</a:t>
            </a:r>
            <a:r>
              <a:rPr lang="en-US" dirty="0"/>
              <a:t> </a:t>
            </a:r>
            <a:r>
              <a:rPr lang="en-US" b="1" dirty="0"/>
              <a:t>PROCEDURES</a:t>
            </a:r>
            <a:br>
              <a:rPr lang="en-US" dirty="0">
                <a:latin typeface="+mj-lt"/>
              </a:rPr>
            </a:br>
            <a:endParaRPr lang="en-US" dirty="0">
              <a:latin typeface="+mj-lt"/>
            </a:endParaRPr>
          </a:p>
        </p:txBody>
      </p:sp>
      <p:pic>
        <p:nvPicPr>
          <p:cNvPr id="6" name="Picture 5" descr="Text&#10;&#10;AI-generated content may be incorrect.">
            <a:extLst>
              <a:ext uri="{FF2B5EF4-FFF2-40B4-BE49-F238E27FC236}">
                <a16:creationId xmlns:a16="http://schemas.microsoft.com/office/drawing/2014/main" id="{F3215C71-BF4E-A3E3-D376-27076FD8376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0576" r="48843" b="-1"/>
          <a:stretch>
            <a:fillRect/>
          </a:stretch>
        </p:blipFill>
        <p:spPr>
          <a:xfrm>
            <a:off x="21" y="10"/>
            <a:ext cx="246488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5" name="Content Placeholder 4">
            <a:extLst>
              <a:ext uri="{FF2B5EF4-FFF2-40B4-BE49-F238E27FC236}">
                <a16:creationId xmlns:a16="http://schemas.microsoft.com/office/drawing/2014/main" id="{9A1E8AC1-936F-8D03-B737-F752236F7725}"/>
              </a:ext>
            </a:extLst>
          </p:cNvPr>
          <p:cNvSpPr>
            <a:spLocks noGrp="1" noRot="1" noMove="1" noResize="1" noEditPoints="1" noAdjustHandles="1" noChangeArrowheads="1" noChangeShapeType="1"/>
          </p:cNvSpPr>
          <p:nvPr>
            <p:ph idx="1"/>
          </p:nvPr>
        </p:nvSpPr>
        <p:spPr>
          <a:xfrm>
            <a:off x="2998917" y="1231724"/>
            <a:ext cx="8656021" cy="5431400"/>
          </a:xfrm>
        </p:spPr>
        <p:txBody>
          <a:bodyPr vert="horz" lIns="91440" tIns="45720" rIns="91440" bIns="45720" rtlCol="0">
            <a:normAutofit/>
          </a:bodyPr>
          <a:lstStyle/>
          <a:p>
            <a:pPr marL="0" indent="0">
              <a:lnSpc>
                <a:spcPct val="100000"/>
              </a:lnSpc>
              <a:buNone/>
            </a:pPr>
            <a:r>
              <a:rPr lang="en-US" sz="2800" dirty="0">
                <a:solidFill>
                  <a:srgbClr val="000000"/>
                </a:solidFill>
              </a:rPr>
              <a:t>Law Enforcement Agencies investigating child abduction, may request the issuance of an </a:t>
            </a:r>
            <a:r>
              <a:rPr lang="en-US" sz="2800" b="1" dirty="0">
                <a:solidFill>
                  <a:srgbClr val="ED8524"/>
                </a:solidFill>
              </a:rPr>
              <a:t>AMBER Alert</a:t>
            </a:r>
            <a:r>
              <a:rPr lang="en-US" sz="2800" dirty="0">
                <a:solidFill>
                  <a:srgbClr val="000000"/>
                </a:solidFill>
              </a:rPr>
              <a:t> through State Police</a:t>
            </a:r>
          </a:p>
          <a:p>
            <a:pPr marL="0" indent="0">
              <a:lnSpc>
                <a:spcPct val="100000"/>
              </a:lnSpc>
              <a:buNone/>
            </a:pPr>
            <a:endParaRPr lang="en-US" sz="2800" dirty="0">
              <a:solidFill>
                <a:srgbClr val="000000"/>
              </a:solidFill>
            </a:endParaRPr>
          </a:p>
          <a:p>
            <a:pPr marL="0" indent="0">
              <a:lnSpc>
                <a:spcPct val="100000"/>
              </a:lnSpc>
              <a:buNone/>
            </a:pPr>
            <a:r>
              <a:rPr lang="en-US" sz="2800" dirty="0">
                <a:solidFill>
                  <a:srgbClr val="000000"/>
                </a:solidFill>
              </a:rPr>
              <a:t>The Law Enforcement agency requesting an </a:t>
            </a:r>
            <a:r>
              <a:rPr lang="en-US" sz="2800" b="1" dirty="0">
                <a:solidFill>
                  <a:srgbClr val="ED8524"/>
                </a:solidFill>
              </a:rPr>
              <a:t>AMBER Alert</a:t>
            </a:r>
            <a:r>
              <a:rPr lang="en-US" sz="2800" dirty="0">
                <a:solidFill>
                  <a:srgbClr val="000000"/>
                </a:solidFill>
              </a:rPr>
              <a:t> will be referred to the State Police Public Information Officer or Headquarters Duty Officer. The State Police (the  Authorized Requestor) will determine if the criteria for an </a:t>
            </a:r>
            <a:r>
              <a:rPr lang="en-US" sz="2800" b="1" dirty="0">
                <a:solidFill>
                  <a:srgbClr val="ED8524"/>
                </a:solidFill>
              </a:rPr>
              <a:t>AMBER Alert</a:t>
            </a:r>
            <a:r>
              <a:rPr lang="en-US" sz="2800" dirty="0">
                <a:solidFill>
                  <a:srgbClr val="000000"/>
                </a:solidFill>
              </a:rPr>
              <a:t> are met and if the request is valid. </a:t>
            </a:r>
          </a:p>
        </p:txBody>
      </p:sp>
    </p:spTree>
    <p:custDataLst>
      <p:tags r:id="rId1"/>
    </p:custDataLst>
    <p:extLst>
      <p:ext uri="{BB962C8B-B14F-4D97-AF65-F5344CB8AC3E}">
        <p14:creationId xmlns:p14="http://schemas.microsoft.com/office/powerpoint/2010/main" val="13559204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AE3D6"/>
        </a:solidFill>
        <a:effectLst/>
      </p:bgPr>
    </p:bg>
    <p:spTree>
      <p:nvGrpSpPr>
        <p:cNvPr id="1" name="">
          <a:extLst>
            <a:ext uri="{FF2B5EF4-FFF2-40B4-BE49-F238E27FC236}">
              <a16:creationId xmlns:a16="http://schemas.microsoft.com/office/drawing/2014/main" id="{A3BA30C0-AE0E-4C42-3C4E-3CFB94965DB1}"/>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84B7D1B-F1BF-EDCD-44F5-DD4BC2C03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193F0F4-D483-B539-569D-EA936AF9A27F}"/>
              </a:ext>
            </a:extLst>
          </p:cNvPr>
          <p:cNvSpPr>
            <a:spLocks noGrp="1" noRot="1" noMove="1" noResize="1" noEditPoints="1" noAdjustHandles="1" noChangeArrowheads="1" noChangeShapeType="1"/>
          </p:cNvSpPr>
          <p:nvPr>
            <p:ph type="title"/>
          </p:nvPr>
        </p:nvSpPr>
        <p:spPr>
          <a:xfrm>
            <a:off x="3752851" y="9047"/>
            <a:ext cx="8420098" cy="1807305"/>
          </a:xfrm>
        </p:spPr>
        <p:txBody>
          <a:bodyPr vert="horz" lIns="91440" tIns="45720" rIns="91440" bIns="45720" rtlCol="0" anchor="ctr">
            <a:normAutofit fontScale="90000"/>
          </a:bodyPr>
          <a:lstStyle/>
          <a:p>
            <a:r>
              <a:rPr lang="en-US" b="1" dirty="0">
                <a:ln>
                  <a:solidFill>
                    <a:schemeClr val="tx1"/>
                  </a:solidFill>
                </a:ln>
                <a:solidFill>
                  <a:srgbClr val="ED8524"/>
                </a:solidFill>
              </a:rPr>
              <a:t>AMBER ALERTS</a:t>
            </a:r>
            <a:r>
              <a:rPr lang="en-US" b="1" dirty="0"/>
              <a:t> PROCEDURES</a:t>
            </a:r>
            <a:br>
              <a:rPr lang="en-US" dirty="0">
                <a:latin typeface="+mj-lt"/>
              </a:rPr>
            </a:br>
            <a:endParaRPr lang="en-US" dirty="0">
              <a:latin typeface="+mj-lt"/>
            </a:endParaRPr>
          </a:p>
        </p:txBody>
      </p:sp>
      <p:pic>
        <p:nvPicPr>
          <p:cNvPr id="6" name="Picture 5" descr="Text&#10;&#10;AI-generated content may be incorrect.">
            <a:extLst>
              <a:ext uri="{FF2B5EF4-FFF2-40B4-BE49-F238E27FC236}">
                <a16:creationId xmlns:a16="http://schemas.microsoft.com/office/drawing/2014/main" id="{7EE199EA-4B72-0D66-CCFF-63E4194BB924}"/>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0576" r="48843" b="-1"/>
          <a:stretch>
            <a:fillRect/>
          </a:stretch>
        </p:blipFill>
        <p:spPr>
          <a:xfrm>
            <a:off x="21" y="10"/>
            <a:ext cx="246488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TextBox 2">
            <a:extLst>
              <a:ext uri="{FF2B5EF4-FFF2-40B4-BE49-F238E27FC236}">
                <a16:creationId xmlns:a16="http://schemas.microsoft.com/office/drawing/2014/main" id="{AEABB5FE-C4ED-9F6B-24D6-E7F96E65A803}"/>
              </a:ext>
            </a:extLst>
          </p:cNvPr>
          <p:cNvSpPr txBox="1">
            <a:spLocks noGrp="1" noRot="1" noMove="1" noResize="1" noEditPoints="1" noAdjustHandles="1" noChangeArrowheads="1" noChangeShapeType="1"/>
          </p:cNvSpPr>
          <p:nvPr/>
        </p:nvSpPr>
        <p:spPr>
          <a:xfrm>
            <a:off x="2992641" y="1437608"/>
            <a:ext cx="8523498" cy="3046988"/>
          </a:xfrm>
          <a:prstGeom prst="rect">
            <a:avLst/>
          </a:prstGeom>
          <a:noFill/>
        </p:spPr>
        <p:txBody>
          <a:bodyPr wrap="square">
            <a:spAutoFit/>
          </a:bodyPr>
          <a:lstStyle/>
          <a:p>
            <a:r>
              <a:rPr lang="en-US" sz="2400" dirty="0">
                <a:latin typeface="Montserrat" panose="02000505000000020004" pitchFamily="2" charset="0"/>
              </a:rPr>
              <a:t>Immediately request entry of information into the National Crime Information Center (NCIC) and the Missing Persons Information Clearinghouse (MPCH)</a:t>
            </a:r>
          </a:p>
          <a:p>
            <a:endParaRPr lang="en-US" sz="2400" dirty="0">
              <a:latin typeface="Montserrat" panose="02000505000000020004" pitchFamily="2" charset="0"/>
            </a:endParaRPr>
          </a:p>
          <a:p>
            <a:endParaRPr lang="en-US" sz="2400" dirty="0">
              <a:latin typeface="Montserrat" panose="02000505000000020004" pitchFamily="2" charset="0"/>
            </a:endParaRPr>
          </a:p>
          <a:p>
            <a:r>
              <a:rPr lang="en-US" sz="2400" b="1" dirty="0">
                <a:solidFill>
                  <a:srgbClr val="ED8524"/>
                </a:solidFill>
                <a:latin typeface="Montserrat" panose="02000505000000020004" pitchFamily="2" charset="0"/>
              </a:rPr>
              <a:t>AMBER Alerts</a:t>
            </a:r>
            <a:r>
              <a:rPr lang="en-US" sz="2400" dirty="0">
                <a:latin typeface="Montserrat" panose="02000505000000020004" pitchFamily="2" charset="0"/>
              </a:rPr>
              <a:t> are sent out region wide following DPS protocols.</a:t>
            </a:r>
          </a:p>
          <a:p>
            <a:endParaRPr lang="en-US" sz="2400" dirty="0">
              <a:latin typeface="Montserrat" panose="02000505000000020004" pitchFamily="2" charset="0"/>
            </a:endParaRPr>
          </a:p>
        </p:txBody>
      </p:sp>
      <p:pic>
        <p:nvPicPr>
          <p:cNvPr id="7" name="Picture 6">
            <a:extLst>
              <a:ext uri="{FF2B5EF4-FFF2-40B4-BE49-F238E27FC236}">
                <a16:creationId xmlns:a16="http://schemas.microsoft.com/office/drawing/2014/main" id="{51D56D97-1694-C9FF-8452-3CFD34EA3BC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505826" y="4704220"/>
            <a:ext cx="838200" cy="1676400"/>
          </a:xfrm>
          <a:prstGeom prst="rect">
            <a:avLst/>
          </a:prstGeom>
        </p:spPr>
      </p:pic>
      <p:pic>
        <p:nvPicPr>
          <p:cNvPr id="9" name="Picture 8" descr="Logo&#10;&#10;AI-generated content may be incorrect.">
            <a:extLst>
              <a:ext uri="{FF2B5EF4-FFF2-40B4-BE49-F238E27FC236}">
                <a16:creationId xmlns:a16="http://schemas.microsoft.com/office/drawing/2014/main" id="{D94128F0-EE69-7CC3-B2D2-24335A847C97}"/>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3804048" y="4789442"/>
            <a:ext cx="2809618" cy="1505955"/>
          </a:xfrm>
          <a:prstGeom prst="rect">
            <a:avLst/>
          </a:prstGeom>
        </p:spPr>
      </p:pic>
      <p:pic>
        <p:nvPicPr>
          <p:cNvPr id="11" name="Picture 10" descr="Text&#10;&#10;AI-generated content may be incorrect.">
            <a:extLst>
              <a:ext uri="{FF2B5EF4-FFF2-40B4-BE49-F238E27FC236}">
                <a16:creationId xmlns:a16="http://schemas.microsoft.com/office/drawing/2014/main" id="{0E6D654F-70B2-9702-7637-3A7354A86FFD}"/>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r="64990"/>
          <a:stretch>
            <a:fillRect/>
          </a:stretch>
        </p:blipFill>
        <p:spPr>
          <a:xfrm>
            <a:off x="6977930" y="4744790"/>
            <a:ext cx="1559042" cy="1530099"/>
          </a:xfrm>
          <a:prstGeom prst="rect">
            <a:avLst/>
          </a:prstGeom>
        </p:spPr>
      </p:pic>
      <p:pic>
        <p:nvPicPr>
          <p:cNvPr id="13" name="Graphic 12" descr="Radio with solid fill">
            <a:extLst>
              <a:ext uri="{FF2B5EF4-FFF2-40B4-BE49-F238E27FC236}">
                <a16:creationId xmlns:a16="http://schemas.microsoft.com/office/drawing/2014/main" id="{7A1284B9-AC7F-8548-A0F3-B581570EBC09}"/>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tretch>
            <a:fillRect/>
          </a:stretch>
        </p:blipFill>
        <p:spPr>
          <a:xfrm>
            <a:off x="10493945" y="5266813"/>
            <a:ext cx="914400" cy="914400"/>
          </a:xfrm>
          <a:prstGeom prst="rect">
            <a:avLst/>
          </a:prstGeom>
        </p:spPr>
      </p:pic>
      <p:pic>
        <p:nvPicPr>
          <p:cNvPr id="18" name="Graphic 17" descr="Wireless router with solid fill">
            <a:extLst>
              <a:ext uri="{FF2B5EF4-FFF2-40B4-BE49-F238E27FC236}">
                <a16:creationId xmlns:a16="http://schemas.microsoft.com/office/drawing/2014/main" id="{C234E573-D185-5246-9279-2EBAEED400E2}"/>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9"/>
              </a:ext>
            </a:extLst>
          </a:blip>
          <a:stretch>
            <a:fillRect/>
          </a:stretch>
        </p:blipFill>
        <p:spPr>
          <a:xfrm>
            <a:off x="8674570" y="4590026"/>
            <a:ext cx="914400" cy="914400"/>
          </a:xfrm>
          <a:prstGeom prst="rect">
            <a:avLst/>
          </a:prstGeom>
        </p:spPr>
      </p:pic>
      <p:pic>
        <p:nvPicPr>
          <p:cNvPr id="21" name="Graphic 20" descr="Smart Phone with solid fill">
            <a:extLst>
              <a:ext uri="{FF2B5EF4-FFF2-40B4-BE49-F238E27FC236}">
                <a16:creationId xmlns:a16="http://schemas.microsoft.com/office/drawing/2014/main" id="{B2DA8339-CD1A-A82B-649B-63DB5B73463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0"/>
              </a:ext>
            </a:extLst>
          </a:blip>
          <a:stretch>
            <a:fillRect/>
          </a:stretch>
        </p:blipFill>
        <p:spPr>
          <a:xfrm>
            <a:off x="9592775" y="4809613"/>
            <a:ext cx="914400" cy="914400"/>
          </a:xfrm>
          <a:prstGeom prst="rect">
            <a:avLst/>
          </a:prstGeom>
        </p:spPr>
      </p:pic>
      <p:pic>
        <p:nvPicPr>
          <p:cNvPr id="26" name="Graphic 25" descr="Computer with solid fill">
            <a:extLst>
              <a:ext uri="{FF2B5EF4-FFF2-40B4-BE49-F238E27FC236}">
                <a16:creationId xmlns:a16="http://schemas.microsoft.com/office/drawing/2014/main" id="{D34F0EC6-F3DC-8631-DDD9-AA92A9E92CF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1"/>
              </a:ext>
            </a:extLst>
          </a:blip>
          <a:srcRect r="33167"/>
          <a:stretch>
            <a:fillRect/>
          </a:stretch>
        </p:blipFill>
        <p:spPr>
          <a:xfrm>
            <a:off x="8827018" y="5539115"/>
            <a:ext cx="611124" cy="914400"/>
          </a:xfrm>
          <a:prstGeom prst="rect">
            <a:avLst/>
          </a:prstGeom>
        </p:spPr>
      </p:pic>
    </p:spTree>
    <p:custDataLst>
      <p:tags r:id="rId1"/>
    </p:custDataLst>
    <p:extLst>
      <p:ext uri="{BB962C8B-B14F-4D97-AF65-F5344CB8AC3E}">
        <p14:creationId xmlns:p14="http://schemas.microsoft.com/office/powerpoint/2010/main" val="10345647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CF72F19-1473-448C-AA14-0CB8AA374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1F3CB5-D795-6B56-179E-DBA78BA43176}"/>
              </a:ext>
            </a:extLst>
          </p:cNvPr>
          <p:cNvSpPr>
            <a:spLocks noGrp="1" noRot="1" noMove="1" noResize="1" noEditPoints="1" noAdjustHandles="1" noChangeArrowheads="1" noChangeShapeType="1"/>
          </p:cNvSpPr>
          <p:nvPr>
            <p:ph type="title"/>
          </p:nvPr>
        </p:nvSpPr>
        <p:spPr>
          <a:xfrm>
            <a:off x="599609" y="679731"/>
            <a:ext cx="4171994" cy="3736540"/>
          </a:xfrm>
        </p:spPr>
        <p:txBody>
          <a:bodyPr vert="horz" lIns="91440" tIns="45720" rIns="91440" bIns="45720" rtlCol="0" anchor="b">
            <a:normAutofit/>
          </a:bodyPr>
          <a:lstStyle/>
          <a:p>
            <a:pPr algn="r"/>
            <a:r>
              <a:rPr lang="en-US" sz="6000" dirty="0"/>
              <a:t>During an </a:t>
            </a:r>
            <a:r>
              <a:rPr lang="en-US" sz="6000" dirty="0">
                <a:ln>
                  <a:solidFill>
                    <a:schemeClr val="tx1"/>
                  </a:solidFill>
                </a:ln>
                <a:solidFill>
                  <a:srgbClr val="FFC000"/>
                </a:solidFill>
              </a:rPr>
              <a:t>AMBER Alert</a:t>
            </a:r>
          </a:p>
        </p:txBody>
      </p:sp>
      <p:sp>
        <p:nvSpPr>
          <p:cNvPr id="3" name="Content Placeholder 2">
            <a:extLst>
              <a:ext uri="{FF2B5EF4-FFF2-40B4-BE49-F238E27FC236}">
                <a16:creationId xmlns:a16="http://schemas.microsoft.com/office/drawing/2014/main" id="{2B174A3F-DCAF-0E71-FBFD-6DF86BF3E443}"/>
              </a:ext>
            </a:extLst>
          </p:cNvPr>
          <p:cNvSpPr>
            <a:spLocks noGrp="1" noRot="1" noMove="1" noResize="1" noEditPoints="1" noAdjustHandles="1" noChangeArrowheads="1" noChangeShapeType="1"/>
          </p:cNvSpPr>
          <p:nvPr>
            <p:ph idx="1"/>
          </p:nvPr>
        </p:nvSpPr>
        <p:spPr>
          <a:xfrm>
            <a:off x="599609" y="4685288"/>
            <a:ext cx="4171994" cy="1035781"/>
          </a:xfrm>
        </p:spPr>
        <p:txBody>
          <a:bodyPr vert="horz" lIns="91440" tIns="45720" rIns="91440" bIns="45720" rtlCol="0">
            <a:normAutofit/>
          </a:bodyPr>
          <a:lstStyle/>
          <a:p>
            <a:pPr marL="0" indent="0">
              <a:buNone/>
            </a:pPr>
            <a:r>
              <a:rPr lang="en-US" sz="2400" dirty="0">
                <a:latin typeface="+mn-lt"/>
                <a:hlinkClick r:id="rId4">
                  <a:extLst>
                    <a:ext uri="{A12FA001-AC4F-418D-AE19-62706E023703}">
                      <ahyp:hlinkClr xmlns:ahyp="http://schemas.microsoft.com/office/drawing/2018/hyperlinkcolor" val="tx"/>
                    </a:ext>
                  </a:extLst>
                </a:hlinkClick>
              </a:rPr>
              <a:t>https://amberalert.ojp.gov/about/amber-alert-flowchart</a:t>
            </a:r>
            <a:r>
              <a:rPr lang="en-US" sz="2400" dirty="0">
                <a:latin typeface="+mn-lt"/>
              </a:rPr>
              <a:t> </a:t>
            </a:r>
          </a:p>
        </p:txBody>
      </p:sp>
      <p:grpSp>
        <p:nvGrpSpPr>
          <p:cNvPr id="20" name="Group 19">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21" name="Straight Connector 20">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D21859A-E66D-8E36-53BA-6D6FB5E9B48D}"/>
              </a:ext>
            </a:extLst>
          </p:cNvPr>
          <p:cNvPicPr>
            <a:picLocks noGrp="1" noRot="1" noChangeAspect="1" noMove="1" noResize="1" noEditPoints="1" noAdjustHandles="1" noChangeArrowheads="1" noChangeShapeType="1" noCrop="1"/>
          </p:cNvPicPr>
          <p:nvPr/>
        </p:nvPicPr>
        <p:blipFill>
          <a:blip r:embed="rId5"/>
          <a:srcRect r="426" b="2"/>
          <a:stretch>
            <a:fillRect/>
          </a:stretch>
        </p:blipFill>
        <p:spPr>
          <a:xfrm>
            <a:off x="5640572" y="557360"/>
            <a:ext cx="5608830" cy="5632704"/>
          </a:xfrm>
          <a:prstGeom prst="rect">
            <a:avLst/>
          </a:prstGeom>
        </p:spPr>
      </p:pic>
    </p:spTree>
    <p:custDataLst>
      <p:tags r:id="rId1"/>
    </p:custDataLst>
    <p:extLst>
      <p:ext uri="{BB962C8B-B14F-4D97-AF65-F5344CB8AC3E}">
        <p14:creationId xmlns:p14="http://schemas.microsoft.com/office/powerpoint/2010/main" val="5557259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AE3D6"/>
        </a:solidFill>
        <a:effectLst/>
      </p:bgPr>
    </p:bg>
    <p:spTree>
      <p:nvGrpSpPr>
        <p:cNvPr id="1" name="">
          <a:extLst>
            <a:ext uri="{FF2B5EF4-FFF2-40B4-BE49-F238E27FC236}">
              <a16:creationId xmlns:a16="http://schemas.microsoft.com/office/drawing/2014/main" id="{B3135C88-EAD7-FA8B-DC42-9D90C0EDE5DE}"/>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52717D0-8277-B5BD-86C1-1540EFF16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E32683B-B0F8-F15C-C1B1-930BBB6AC65A}"/>
              </a:ext>
            </a:extLst>
          </p:cNvPr>
          <p:cNvSpPr>
            <a:spLocks noGrp="1" noRot="1" noMove="1" noResize="1" noEditPoints="1" noAdjustHandles="1" noChangeArrowheads="1" noChangeShapeType="1"/>
          </p:cNvSpPr>
          <p:nvPr>
            <p:ph type="title"/>
          </p:nvPr>
        </p:nvSpPr>
        <p:spPr>
          <a:xfrm>
            <a:off x="3752851" y="126586"/>
            <a:ext cx="8420098" cy="1807305"/>
          </a:xfrm>
        </p:spPr>
        <p:txBody>
          <a:bodyPr vert="horz" lIns="91440" tIns="45720" rIns="91440" bIns="45720" rtlCol="0" anchor="ctr">
            <a:normAutofit fontScale="90000"/>
          </a:bodyPr>
          <a:lstStyle/>
          <a:p>
            <a:r>
              <a:rPr lang="en-US" b="1" dirty="0">
                <a:ln>
                  <a:solidFill>
                    <a:schemeClr val="tx1"/>
                  </a:solidFill>
                </a:ln>
                <a:solidFill>
                  <a:srgbClr val="ED8524"/>
                </a:solidFill>
              </a:rPr>
              <a:t>AMBER ALERTS </a:t>
            </a:r>
            <a:r>
              <a:rPr lang="en-US" b="1" dirty="0"/>
              <a:t>DEACTIVATION PROCEDURES</a:t>
            </a:r>
            <a:br>
              <a:rPr lang="en-US" dirty="0">
                <a:latin typeface="+mj-lt"/>
              </a:rPr>
            </a:br>
            <a:endParaRPr lang="en-US" dirty="0">
              <a:latin typeface="+mj-lt"/>
            </a:endParaRPr>
          </a:p>
        </p:txBody>
      </p:sp>
      <p:pic>
        <p:nvPicPr>
          <p:cNvPr id="6" name="Picture 5" descr="Text&#10;&#10;AI-generated content may be incorrect.">
            <a:extLst>
              <a:ext uri="{FF2B5EF4-FFF2-40B4-BE49-F238E27FC236}">
                <a16:creationId xmlns:a16="http://schemas.microsoft.com/office/drawing/2014/main" id="{C781A52C-0ED3-A639-C76D-4FA30BDB9B7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0576" r="48843" b="-1"/>
          <a:stretch>
            <a:fillRect/>
          </a:stretch>
        </p:blipFill>
        <p:spPr>
          <a:xfrm>
            <a:off x="21" y="10"/>
            <a:ext cx="246488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5" name="Content Placeholder 4">
            <a:extLst>
              <a:ext uri="{FF2B5EF4-FFF2-40B4-BE49-F238E27FC236}">
                <a16:creationId xmlns:a16="http://schemas.microsoft.com/office/drawing/2014/main" id="{9B682266-7A44-6B21-0E5F-3A2F3560E43F}"/>
              </a:ext>
            </a:extLst>
          </p:cNvPr>
          <p:cNvSpPr>
            <a:spLocks noGrp="1" noRot="1" noMove="1" noResize="1" noEditPoints="1" noAdjustHandles="1" noChangeArrowheads="1" noChangeShapeType="1"/>
          </p:cNvSpPr>
          <p:nvPr>
            <p:ph idx="1"/>
          </p:nvPr>
        </p:nvSpPr>
        <p:spPr>
          <a:xfrm>
            <a:off x="2933700" y="1607127"/>
            <a:ext cx="8888894" cy="4560219"/>
          </a:xfrm>
        </p:spPr>
        <p:txBody>
          <a:bodyPr vert="horz" lIns="91440" tIns="45720" rIns="91440" bIns="45720" rtlCol="0">
            <a:normAutofit/>
          </a:bodyPr>
          <a:lstStyle/>
          <a:p>
            <a:pPr marL="0" indent="0">
              <a:lnSpc>
                <a:spcPct val="100000"/>
              </a:lnSpc>
              <a:buNone/>
            </a:pPr>
            <a:r>
              <a:rPr lang="en-US" sz="2400" dirty="0">
                <a:solidFill>
                  <a:srgbClr val="000000"/>
                </a:solidFill>
              </a:rPr>
              <a:t>If the child has been located and confirmed safe, immediately notify the State Police</a:t>
            </a:r>
          </a:p>
          <a:p>
            <a:pPr marL="0" indent="0">
              <a:lnSpc>
                <a:spcPct val="100000"/>
              </a:lnSpc>
              <a:buNone/>
            </a:pPr>
            <a:endParaRPr lang="en-US" sz="2400" dirty="0">
              <a:solidFill>
                <a:srgbClr val="000000"/>
              </a:solidFill>
            </a:endParaRPr>
          </a:p>
          <a:p>
            <a:pPr marL="0" indent="0">
              <a:lnSpc>
                <a:spcPct val="100000"/>
              </a:lnSpc>
              <a:buNone/>
            </a:pPr>
            <a:r>
              <a:rPr lang="en-US" sz="2400" dirty="0">
                <a:solidFill>
                  <a:srgbClr val="000000"/>
                </a:solidFill>
              </a:rPr>
              <a:t>Only the State Police (the Authorized Requestor) may determine the validity of a request to </a:t>
            </a:r>
            <a:r>
              <a:rPr lang="en-US" sz="2400" u="sng" dirty="0">
                <a:solidFill>
                  <a:srgbClr val="000000"/>
                </a:solidFill>
              </a:rPr>
              <a:t>terminate</a:t>
            </a:r>
            <a:r>
              <a:rPr lang="en-US" sz="2400" dirty="0">
                <a:solidFill>
                  <a:srgbClr val="000000"/>
                </a:solidFill>
              </a:rPr>
              <a:t> an active </a:t>
            </a:r>
            <a:r>
              <a:rPr lang="en-US" sz="2400" dirty="0">
                <a:solidFill>
                  <a:srgbClr val="ED8524"/>
                </a:solidFill>
              </a:rPr>
              <a:t>AMBER Alert</a:t>
            </a:r>
          </a:p>
          <a:p>
            <a:pPr marL="0" indent="0">
              <a:lnSpc>
                <a:spcPct val="100000"/>
              </a:lnSpc>
              <a:buNone/>
            </a:pPr>
            <a:endParaRPr lang="en-US" sz="2400" dirty="0">
              <a:solidFill>
                <a:srgbClr val="000000"/>
              </a:solidFill>
            </a:endParaRPr>
          </a:p>
          <a:p>
            <a:pPr marL="0" indent="0">
              <a:lnSpc>
                <a:spcPct val="100000"/>
              </a:lnSpc>
              <a:buNone/>
            </a:pPr>
            <a:r>
              <a:rPr lang="en-US" sz="2400" dirty="0"/>
              <a:t>Immediately request removal from the National Crime Information Center (NCIC) and send information to the Missing Persons Information Clearinghouse (MPCH)</a:t>
            </a:r>
          </a:p>
          <a:p>
            <a:pPr marL="0" indent="0">
              <a:buNone/>
            </a:pPr>
            <a:endParaRPr lang="en-US" sz="1600" dirty="0"/>
          </a:p>
        </p:txBody>
      </p:sp>
    </p:spTree>
    <p:custDataLst>
      <p:tags r:id="rId1"/>
    </p:custDataLst>
    <p:extLst>
      <p:ext uri="{BB962C8B-B14F-4D97-AF65-F5344CB8AC3E}">
        <p14:creationId xmlns:p14="http://schemas.microsoft.com/office/powerpoint/2010/main" val="11141789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24BE34-EF26-16F0-A6E1-2017E1F086CB}"/>
              </a:ext>
            </a:extLst>
          </p:cNvPr>
          <p:cNvPicPr>
            <a:picLocks noGrp="1" noRot="1" noChangeAspect="1" noMove="1" noResize="1" noEditPoints="1" noAdjustHandles="1" noChangeArrowheads="1" noChangeShapeType="1" noCrop="1"/>
          </p:cNvPicPr>
          <p:nvPr/>
        </p:nvPicPr>
        <p:blipFill>
          <a:blip r:embed="rId4">
            <a:alphaModFix amt="20000"/>
            <a:extLst>
              <a:ext uri="{28A0092B-C50C-407E-A947-70E740481C1C}">
                <a14:useLocalDpi xmlns:a14="http://schemas.microsoft.com/office/drawing/2010/main" val="0"/>
              </a:ext>
            </a:extLst>
          </a:blip>
          <a:srcRect b="26069"/>
          <a:stretch>
            <a:fillRect/>
          </a:stretch>
        </p:blipFill>
        <p:spPr>
          <a:xfrm>
            <a:off x="-785191" y="0"/>
            <a:ext cx="13431504" cy="7235687"/>
          </a:xfrm>
          <a:prstGeom prst="rect">
            <a:avLst/>
          </a:prstGeom>
        </p:spPr>
      </p:pic>
      <p:sp>
        <p:nvSpPr>
          <p:cNvPr id="4" name="Title 3">
            <a:extLst>
              <a:ext uri="{FF2B5EF4-FFF2-40B4-BE49-F238E27FC236}">
                <a16:creationId xmlns:a16="http://schemas.microsoft.com/office/drawing/2014/main" id="{358834C3-17DF-3F09-F984-23C1D30D273E}"/>
              </a:ext>
            </a:extLst>
          </p:cNvPr>
          <p:cNvSpPr>
            <a:spLocks noGrp="1" noRot="1" noMove="1" noResize="1" noEditPoints="1" noAdjustHandles="1" noChangeArrowheads="1" noChangeShapeType="1"/>
          </p:cNvSpPr>
          <p:nvPr>
            <p:ph type="title"/>
          </p:nvPr>
        </p:nvSpPr>
        <p:spPr/>
        <p:txBody>
          <a:bodyPr/>
          <a:lstStyle/>
          <a:p>
            <a:r>
              <a:rPr lang="en-US" dirty="0">
                <a:solidFill>
                  <a:srgbClr val="C0C0C0"/>
                </a:solidFill>
              </a:rPr>
              <a:t>Silver Alert</a:t>
            </a:r>
          </a:p>
        </p:txBody>
      </p:sp>
      <p:sp>
        <p:nvSpPr>
          <p:cNvPr id="5" name="Text Placeholder 4">
            <a:extLst>
              <a:ext uri="{FF2B5EF4-FFF2-40B4-BE49-F238E27FC236}">
                <a16:creationId xmlns:a16="http://schemas.microsoft.com/office/drawing/2014/main" id="{0B29AFB1-5D87-DBFB-0FA6-EEEC0DA17D57}"/>
              </a:ext>
            </a:extLst>
          </p:cNvPr>
          <p:cNvSpPr>
            <a:spLocks noGrp="1" noRot="1" noMove="1" noResize="1" noEditPoints="1" noAdjustHandles="1" noChangeArrowheads="1" noChangeShapeType="1"/>
          </p:cNvSpPr>
          <p:nvPr>
            <p:ph type="body" idx="1"/>
          </p:nvPr>
        </p:nvSpPr>
        <p:spPr/>
        <p:txBody>
          <a:bodyPr/>
          <a:lstStyle/>
          <a:p>
            <a:endParaRPr lang="en-US" dirty="0"/>
          </a:p>
        </p:txBody>
      </p:sp>
    </p:spTree>
    <p:custDataLst>
      <p:tags r:id="rId1"/>
    </p:custDataLst>
    <p:extLst>
      <p:ext uri="{BB962C8B-B14F-4D97-AF65-F5344CB8AC3E}">
        <p14:creationId xmlns:p14="http://schemas.microsoft.com/office/powerpoint/2010/main" val="390523619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A1944"/>
        </a:solidFill>
        <a:effectLst/>
      </p:bgPr>
    </p:bg>
    <p:spTree>
      <p:nvGrpSpPr>
        <p:cNvPr id="1" name="">
          <a:extLst>
            <a:ext uri="{FF2B5EF4-FFF2-40B4-BE49-F238E27FC236}">
              <a16:creationId xmlns:a16="http://schemas.microsoft.com/office/drawing/2014/main" id="{89A4FB33-CE70-0B0F-E154-02358DEDC94D}"/>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70D10EF-AC5D-9CEB-C1EF-2FDA3DB08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E846103-F16E-8430-F8B4-8F1EE5CC2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E45CCCE-B909-9838-CF38-AB582BEEB56A}"/>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C0C0C0"/>
                </a:solidFill>
                <a:highlight>
                  <a:srgbClr val="3C4F6D"/>
                </a:highlight>
              </a:rPr>
              <a:t>Silver Alert</a:t>
            </a:r>
          </a:p>
        </p:txBody>
      </p:sp>
      <p:sp>
        <p:nvSpPr>
          <p:cNvPr id="8" name="TextBox 7">
            <a:extLst>
              <a:ext uri="{FF2B5EF4-FFF2-40B4-BE49-F238E27FC236}">
                <a16:creationId xmlns:a16="http://schemas.microsoft.com/office/drawing/2014/main" id="{A2A08A63-E3FE-CC01-0096-92D0661B61E8}"/>
              </a:ext>
            </a:extLst>
          </p:cNvPr>
          <p:cNvSpPr txBox="1">
            <a:spLocks noGrp="1" noRot="1" noMove="1" noResize="1" noEditPoints="1" noAdjustHandles="1" noChangeArrowheads="1" noChangeShapeType="1"/>
          </p:cNvSpPr>
          <p:nvPr/>
        </p:nvSpPr>
        <p:spPr>
          <a:xfrm>
            <a:off x="8608721" y="5996241"/>
            <a:ext cx="2324323" cy="407883"/>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https://nmonesource.com/nmos/nmsa/en/item/4367/index.do#29-15-2</a:t>
            </a:r>
            <a:endParaRPr lang="en-US" sz="1000" b="1" dirty="0">
              <a:solidFill>
                <a:srgbClr val="FFFF99"/>
              </a:solidFill>
            </a:endParaRPr>
          </a:p>
        </p:txBody>
      </p:sp>
      <p:graphicFrame>
        <p:nvGraphicFramePr>
          <p:cNvPr id="53" name="Text Placeholder 5">
            <a:extLst>
              <a:ext uri="{FF2B5EF4-FFF2-40B4-BE49-F238E27FC236}">
                <a16:creationId xmlns:a16="http://schemas.microsoft.com/office/drawing/2014/main" id="{678C5EA5-B747-ACFE-86DA-2DAFB71B3851}"/>
              </a:ext>
            </a:extLst>
          </p:cNvPr>
          <p:cNvGraphicFramePr>
            <a:graphicFrameLocks noGrp="1" noDrilldown="1" noMove="1" noResize="1"/>
          </p:cNvGraphicFramePr>
          <p:nvPr>
            <p:extLst>
              <p:ext uri="{D42A27DB-BD31-4B8C-83A1-F6EECF244321}">
                <p14:modId xmlns:p14="http://schemas.microsoft.com/office/powerpoint/2010/main" val="1174184852"/>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Placeholder 3">
            <a:extLst>
              <a:ext uri="{FF2B5EF4-FFF2-40B4-BE49-F238E27FC236}">
                <a16:creationId xmlns:a16="http://schemas.microsoft.com/office/drawing/2014/main" id="{FD64443F-AC64-491E-1E22-D83AF07975B9}"/>
              </a:ext>
            </a:extLst>
          </p:cNvPr>
          <p:cNvPicPr>
            <a:picLocks noGrp="1" noRot="1" noChangeAspect="1" noMove="1" noResize="1" noEditPoints="1" noAdjustHandles="1" noChangeArrowheads="1" noChangeShapeType="1" noCrop="1"/>
          </p:cNvPicPr>
          <p:nvPr>
            <p:ph type="pic" idx="1"/>
          </p:nvPr>
        </p:nvPicPr>
        <p:blipFill>
          <a:blip r:embed="rId10">
            <a:duotone>
              <a:prstClr val="black"/>
              <a:srgbClr val="0A1944">
                <a:tint val="45000"/>
                <a:satMod val="400000"/>
              </a:srgbClr>
            </a:duotone>
            <a:extLst>
              <a:ext uri="{BEBA8EAE-BF5A-486C-A8C5-ECC9F3942E4B}">
                <a14:imgProps xmlns:a14="http://schemas.microsoft.com/office/drawing/2010/main">
                  <a14:imgLayer r:embed="rId11">
                    <a14:imgEffect>
                      <a14:colorTemperature colorTemp="11200"/>
                    </a14:imgEffect>
                  </a14:imgLayer>
                </a14:imgProps>
              </a:ext>
            </a:extLst>
          </a:blip>
          <a:srcRect l="57186" t="-278" r="563" b="278"/>
          <a:stretch>
            <a:fillRect/>
          </a:stretch>
        </p:blipFill>
        <p:spPr>
          <a:xfrm>
            <a:off x="7706483" y="1516794"/>
            <a:ext cx="5061255" cy="4245349"/>
          </a:xfrm>
          <a:prstGeom prst="rect">
            <a:avLst/>
          </a:prstGeom>
          <a:effectLst>
            <a:softEdge rad="31750"/>
          </a:effectLst>
        </p:spPr>
      </p:pic>
      <p:sp>
        <p:nvSpPr>
          <p:cNvPr id="3" name="TextBox 2">
            <a:extLst>
              <a:ext uri="{FF2B5EF4-FFF2-40B4-BE49-F238E27FC236}">
                <a16:creationId xmlns:a16="http://schemas.microsoft.com/office/drawing/2014/main" id="{55371D69-F13A-D142-0E3D-21850376E292}"/>
              </a:ext>
            </a:extLst>
          </p:cNvPr>
          <p:cNvSpPr txBox="1">
            <a:spLocks noGrp="1" noRot="1" noMove="1" noResize="1" noEditPoints="1" noAdjustHandles="1" noChangeArrowheads="1" noChangeShapeType="1"/>
          </p:cNvSpPr>
          <p:nvPr/>
        </p:nvSpPr>
        <p:spPr>
          <a:xfrm>
            <a:off x="7783794" y="287744"/>
            <a:ext cx="4011646" cy="994952"/>
          </a:xfrm>
          <a:prstGeom prst="rect">
            <a:avLst/>
          </a:prstGeom>
          <a:noFill/>
        </p:spPr>
        <p:txBody>
          <a:bodyPr wrap="square">
            <a:spAutoFit/>
          </a:bodyPr>
          <a:lstStyle/>
          <a:p>
            <a:pPr marL="687705" marR="158750" indent="-228600" algn="ctr">
              <a:lnSpc>
                <a:spcPct val="111000"/>
              </a:lnSpc>
              <a:spcAft>
                <a:spcPts val="50"/>
              </a:spcAft>
              <a:buNone/>
            </a:pPr>
            <a:r>
              <a:rPr lang="en-US" sz="1800" b="1" kern="100" dirty="0">
                <a:solidFill>
                  <a:srgbClr val="FFFFCC"/>
                </a:solidFill>
                <a:effectLst/>
                <a:latin typeface="Montserrat" panose="02000505000000020004" pitchFamily="2" charset="0"/>
                <a:ea typeface="Calibri" panose="020F0502020204030204" pitchFamily="34" charset="0"/>
              </a:rPr>
              <a:t>IMPORTANT-  A diagnosis is preferred but is not required.  </a:t>
            </a:r>
          </a:p>
        </p:txBody>
      </p:sp>
      <p:graphicFrame>
        <p:nvGraphicFramePr>
          <p:cNvPr id="2" name="Object 1">
            <a:extLst>
              <a:ext uri="{FF2B5EF4-FFF2-40B4-BE49-F238E27FC236}">
                <a16:creationId xmlns:a16="http://schemas.microsoft.com/office/drawing/2014/main" id="{A347261F-D967-81F1-8C3E-4DAC020C39DB}"/>
              </a:ext>
            </a:extLst>
          </p:cNvPr>
          <p:cNvGraphicFramePr>
            <a:graphicFrameLocks noChangeAspect="1"/>
          </p:cNvGraphicFramePr>
          <p:nvPr>
            <p:extLst>
              <p:ext uri="{D42A27DB-BD31-4B8C-83A1-F6EECF244321}">
                <p14:modId xmlns:p14="http://schemas.microsoft.com/office/powerpoint/2010/main" val="2307358644"/>
              </p:ext>
            </p:extLst>
          </p:nvPr>
        </p:nvGraphicFramePr>
        <p:xfrm>
          <a:off x="7951519" y="1983515"/>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12" imgW="914400" imgH="816518" progId="Acrobat.Document.DC">
                  <p:embed/>
                </p:oleObj>
              </mc:Choice>
              <mc:Fallback>
                <p:oleObj name="Acrobat Document" showAsIcon="1" r:id="rId12" imgW="914400" imgH="816518" progId="Acrobat.Document.DC">
                  <p:embed/>
                  <p:pic>
                    <p:nvPicPr>
                      <p:cNvPr id="0" name=""/>
                      <p:cNvPicPr/>
                      <p:nvPr/>
                    </p:nvPicPr>
                    <p:blipFill>
                      <a:blip r:embed="rId13"/>
                      <a:stretch>
                        <a:fillRect/>
                      </a:stretch>
                    </p:blipFill>
                    <p:spPr>
                      <a:xfrm>
                        <a:off x="7951519" y="1983515"/>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70099404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graphicEl>
                                              <a:dgm id="{4F8F70A8-92E3-44A2-ABC2-7BFFB068BE5B}"/>
                                            </p:graphicEl>
                                          </p:spTgt>
                                        </p:tgtEl>
                                        <p:attrNameLst>
                                          <p:attrName>style.visibility</p:attrName>
                                        </p:attrNameLst>
                                      </p:cBhvr>
                                      <p:to>
                                        <p:strVal val="visible"/>
                                      </p:to>
                                    </p:set>
                                    <p:animEffect transition="in" filter="fade">
                                      <p:cBhvr>
                                        <p:cTn id="7" dur="500"/>
                                        <p:tgtEl>
                                          <p:spTgt spid="53">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
                                            <p:graphicEl>
                                              <a:dgm id="{56FFC6D0-6323-4DD7-8EC6-F15F20F58DFA}"/>
                                            </p:graphicEl>
                                          </p:spTgt>
                                        </p:tgtEl>
                                        <p:attrNameLst>
                                          <p:attrName>style.visibility</p:attrName>
                                        </p:attrNameLst>
                                      </p:cBhvr>
                                      <p:to>
                                        <p:strVal val="visible"/>
                                      </p:to>
                                    </p:set>
                                    <p:animEffect transition="in" filter="fade">
                                      <p:cBhvr>
                                        <p:cTn id="12" dur="500"/>
                                        <p:tgtEl>
                                          <p:spTgt spid="53">
                                            <p:graphicEl>
                                              <a:dgm id="{56FFC6D0-6323-4DD7-8EC6-F15F20F58DF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3">
                                            <p:graphicEl>
                                              <a:dgm id="{E1B56A71-710F-4924-B05D-63BB6E101151}"/>
                                            </p:graphicEl>
                                          </p:spTgt>
                                        </p:tgtEl>
                                        <p:attrNameLst>
                                          <p:attrName>style.visibility</p:attrName>
                                        </p:attrNameLst>
                                      </p:cBhvr>
                                      <p:to>
                                        <p:strVal val="visible"/>
                                      </p:to>
                                    </p:set>
                                    <p:animEffect transition="in" filter="fade">
                                      <p:cBhvr>
                                        <p:cTn id="17" dur="500"/>
                                        <p:tgtEl>
                                          <p:spTgt spid="53">
                                            <p:graphicEl>
                                              <a:dgm id="{E1B56A71-710F-4924-B05D-63BB6E10115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3">
                                            <p:graphicEl>
                                              <a:dgm id="{9F8B362E-9800-4115-A746-D39BDFD4DCE4}"/>
                                            </p:graphicEl>
                                          </p:spTgt>
                                        </p:tgtEl>
                                        <p:attrNameLst>
                                          <p:attrName>style.visibility</p:attrName>
                                        </p:attrNameLst>
                                      </p:cBhvr>
                                      <p:to>
                                        <p:strVal val="visible"/>
                                      </p:to>
                                    </p:set>
                                    <p:animEffect transition="in" filter="fade">
                                      <p:cBhvr>
                                        <p:cTn id="22" dur="500"/>
                                        <p:tgtEl>
                                          <p:spTgt spid="53">
                                            <p:graphicEl>
                                              <a:dgm id="{9F8B362E-9800-4115-A746-D39BDFD4DCE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3"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622F5-4026-668F-4DF2-1B6E1A4C1CAB}"/>
              </a:ext>
            </a:extLst>
          </p:cNvPr>
          <p:cNvSpPr>
            <a:spLocks noGrp="1" noRot="1" noMove="1" noResize="1" noEditPoints="1" noAdjustHandles="1" noChangeArrowheads="1" noChangeShapeType="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FC7A203-6E49-7A5B-CCF4-BC0F4FF0FC55}"/>
              </a:ext>
            </a:extLst>
          </p:cNvPr>
          <p:cNvSpPr>
            <a:spLocks noGrp="1" noRot="1" noMove="1" noResize="1" noEditPoints="1" noAdjustHandles="1" noChangeArrowheads="1" noChangeShapeType="1"/>
          </p:cNvSpPr>
          <p:nvPr>
            <p:ph type="body" idx="1"/>
          </p:nvPr>
        </p:nvSpPr>
        <p:spPr/>
        <p:txBody>
          <a:bodyPr/>
          <a:lstStyle/>
          <a:p>
            <a:endParaRPr lang="en-US"/>
          </a:p>
        </p:txBody>
      </p:sp>
      <p:pic>
        <p:nvPicPr>
          <p:cNvPr id="4" name="What is dementia edit">
            <a:hlinkClick r:id="" action="ppaction://media"/>
            <a:extLst>
              <a:ext uri="{FF2B5EF4-FFF2-40B4-BE49-F238E27FC236}">
                <a16:creationId xmlns:a16="http://schemas.microsoft.com/office/drawing/2014/main" id="{9124B768-A8B7-CE29-DBE4-B7CAA880ED1C}"/>
              </a:ext>
            </a:extLst>
          </p:cNvPr>
          <p:cNvPicPr>
            <a:picLocks noGrp="1" noRot="1" noChangeAspect="1" noMove="1" noResize="1" noEditPoints="1" noAdjustHandles="1" noChangeArrowheads="1" noChangeShapeType="1" noCrop="1"/>
          </p:cNvPicPr>
          <p:nvPr>
            <a:videoFile r:link="rId3"/>
            <p:extLst>
              <p:ext uri="{DAA4B4D4-6D71-4841-9C94-3DE7FCFB9230}">
                <p14:media xmlns:p14="http://schemas.microsoft.com/office/powerpoint/2010/main" r:embed="rId2"/>
              </p:ext>
            </p:extLst>
          </p:nvPr>
        </p:nvPicPr>
        <p:blipFill>
          <a:blip r:embed="rId6"/>
          <a:stretch>
            <a:fillRect/>
          </a:stretch>
        </p:blipFill>
        <p:spPr>
          <a:xfrm>
            <a:off x="730987" y="411480"/>
            <a:ext cx="10730026" cy="6035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8374258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7D4FE-9FB4-8D75-0275-75868E16867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C4EFA37-D6D1-8846-6B84-0B60377D4F85}"/>
              </a:ext>
            </a:extLst>
          </p:cNvPr>
          <p:cNvSpPr>
            <a:spLocks noGrp="1" noRot="1" noMove="1" noResize="1" noEditPoints="1" noAdjustHandles="1" noChangeArrowheads="1" noChangeShapeType="1"/>
          </p:cNvSpPr>
          <p:nvPr>
            <p:ph type="title"/>
          </p:nvPr>
        </p:nvSpPr>
        <p:spPr>
          <a:xfrm>
            <a:off x="838200" y="65865"/>
            <a:ext cx="10515600" cy="1325563"/>
          </a:xfrm>
        </p:spPr>
        <p:txBody>
          <a:bodyPr/>
          <a:lstStyle/>
          <a:p>
            <a:r>
              <a:rPr lang="en-US" dirty="0"/>
              <a:t>Missing Persons –Statute Definition</a:t>
            </a:r>
          </a:p>
        </p:txBody>
      </p:sp>
      <p:sp>
        <p:nvSpPr>
          <p:cNvPr id="11" name="TextBox 10">
            <a:extLst>
              <a:ext uri="{FF2B5EF4-FFF2-40B4-BE49-F238E27FC236}">
                <a16:creationId xmlns:a16="http://schemas.microsoft.com/office/drawing/2014/main" id="{87042D52-CB3F-B795-EF35-8D5E7173E651}"/>
              </a:ext>
            </a:extLst>
          </p:cNvPr>
          <p:cNvSpPr txBox="1">
            <a:spLocks noGrp="1" noRot="1" noMove="1" noResize="1" noEditPoints="1" noAdjustHandles="1" noChangeArrowheads="1" noChangeShapeType="1"/>
          </p:cNvSpPr>
          <p:nvPr/>
        </p:nvSpPr>
        <p:spPr>
          <a:xfrm>
            <a:off x="808195" y="6373815"/>
            <a:ext cx="5185284" cy="276999"/>
          </a:xfrm>
          <a:prstGeom prst="rect">
            <a:avLst/>
          </a:prstGeom>
          <a:noFill/>
        </p:spPr>
        <p:txBody>
          <a:bodyPr wrap="square">
            <a:spAutoFit/>
          </a:bodyPr>
          <a:lstStyle/>
          <a:p>
            <a:r>
              <a:rPr lang="en-US" sz="1200" dirty="0">
                <a:hlinkClick r:id="rId4"/>
              </a:rPr>
              <a:t>https://nmonesource.com/nmos/nmsa/en/item/4367/index.do#29-15-2</a:t>
            </a:r>
            <a:r>
              <a:rPr lang="en-US" sz="1200" dirty="0"/>
              <a:t> </a:t>
            </a:r>
            <a:endParaRPr lang="en-US" sz="1200" b="1" dirty="0">
              <a:solidFill>
                <a:srgbClr val="0070C0"/>
              </a:solidFill>
            </a:endParaRPr>
          </a:p>
        </p:txBody>
      </p:sp>
      <p:graphicFrame>
        <p:nvGraphicFramePr>
          <p:cNvPr id="2" name="Diagram 1">
            <a:extLst>
              <a:ext uri="{FF2B5EF4-FFF2-40B4-BE49-F238E27FC236}">
                <a16:creationId xmlns:a16="http://schemas.microsoft.com/office/drawing/2014/main" id="{F3F515AD-A4C4-59EA-EF70-DB1787CBF8BC}"/>
              </a:ext>
            </a:extLst>
          </p:cNvPr>
          <p:cNvGraphicFramePr>
            <a:graphicFrameLocks noGrp="1" noDrilldown="1" noMove="1" noResize="1"/>
          </p:cNvGraphicFramePr>
          <p:nvPr>
            <p:extLst>
              <p:ext uri="{D42A27DB-BD31-4B8C-83A1-F6EECF244321}">
                <p14:modId xmlns:p14="http://schemas.microsoft.com/office/powerpoint/2010/main" val="3262200113"/>
              </p:ext>
            </p:extLst>
          </p:nvPr>
        </p:nvGraphicFramePr>
        <p:xfrm>
          <a:off x="838201" y="719666"/>
          <a:ext cx="10666614" cy="59803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9" name="Picture 18">
            <a:extLst>
              <a:ext uri="{FF2B5EF4-FFF2-40B4-BE49-F238E27FC236}">
                <a16:creationId xmlns:a16="http://schemas.microsoft.com/office/drawing/2014/main" id="{3C88C8BC-C4F3-98F3-C9C0-2750D8BA94AB}"/>
              </a:ext>
            </a:extLst>
          </p:cNvPr>
          <p:cNvPicPr>
            <a:picLocks noGrp="1" noRot="1" noChangeAspect="1" noMove="1" noResize="1" noEditPoints="1" noAdjustHandles="1" noChangeArrowheads="1" noChangeShapeType="1" noCrop="1"/>
          </p:cNvPicPr>
          <p:nvPr/>
        </p:nvPicPr>
        <p:blipFill>
          <a:blip r:embed="rId10"/>
          <a:stretch>
            <a:fillRect/>
          </a:stretch>
        </p:blipFill>
        <p:spPr>
          <a:xfrm>
            <a:off x="2584863" y="4269674"/>
            <a:ext cx="680851" cy="680851"/>
          </a:xfrm>
          <a:prstGeom prst="rect">
            <a:avLst/>
          </a:prstGeom>
        </p:spPr>
      </p:pic>
    </p:spTree>
    <p:custDataLst>
      <p:tags r:id="rId1"/>
    </p:custDataLst>
    <p:extLst>
      <p:ext uri="{BB962C8B-B14F-4D97-AF65-F5344CB8AC3E}">
        <p14:creationId xmlns:p14="http://schemas.microsoft.com/office/powerpoint/2010/main" val="2382933380"/>
      </p:ext>
    </p:extLst>
  </p:cSld>
  <p:clrMapOvr>
    <a:masterClrMapping/>
  </p:clrMapOvr>
  <mc:AlternateContent xmlns:mc="http://schemas.openxmlformats.org/markup-compatibility/2006" xmlns:p14="http://schemas.microsoft.com/office/powerpoint/2010/main">
    <mc:Choice Requires="p14">
      <p:transition spd="slow" p14:dur="1379" advClick="0">
        <p:fad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9C2D7712-40E5-437A-B908-F6A7105D97D9}"/>
                                            </p:graphicEl>
                                          </p:spTgt>
                                        </p:tgtEl>
                                        <p:attrNameLst>
                                          <p:attrName>style.visibility</p:attrName>
                                        </p:attrNameLst>
                                      </p:cBhvr>
                                      <p:to>
                                        <p:strVal val="visible"/>
                                      </p:to>
                                    </p:set>
                                    <p:animEffect transition="in" filter="fade">
                                      <p:cBhvr>
                                        <p:cTn id="7" dur="500"/>
                                        <p:tgtEl>
                                          <p:spTgt spid="2">
                                            <p:graphicEl>
                                              <a:dgm id="{9C2D7712-40E5-437A-B908-F6A7105D97D9}"/>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graphicEl>
                                              <a:dgm id="{5152A784-EF9F-44CE-BEB8-D78909113193}"/>
                                            </p:graphicEl>
                                          </p:spTgt>
                                        </p:tgtEl>
                                        <p:attrNameLst>
                                          <p:attrName>style.visibility</p:attrName>
                                        </p:attrNameLst>
                                      </p:cBhvr>
                                      <p:to>
                                        <p:strVal val="visible"/>
                                      </p:to>
                                    </p:set>
                                    <p:animEffect transition="in" filter="fade">
                                      <p:cBhvr>
                                        <p:cTn id="10" dur="500"/>
                                        <p:tgtEl>
                                          <p:spTgt spid="2">
                                            <p:graphicEl>
                                              <a:dgm id="{5152A784-EF9F-44CE-BEB8-D7890911319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graphicEl>
                                              <a:dgm id="{E8C6AB82-FA81-457D-AEB7-5DD442A4D81C}"/>
                                            </p:graphicEl>
                                          </p:spTgt>
                                        </p:tgtEl>
                                        <p:attrNameLst>
                                          <p:attrName>style.visibility</p:attrName>
                                        </p:attrNameLst>
                                      </p:cBhvr>
                                      <p:to>
                                        <p:strVal val="visible"/>
                                      </p:to>
                                    </p:set>
                                    <p:animEffect transition="in" filter="fade">
                                      <p:cBhvr>
                                        <p:cTn id="15" dur="500"/>
                                        <p:tgtEl>
                                          <p:spTgt spid="2">
                                            <p:graphicEl>
                                              <a:dgm id="{E8C6AB82-FA81-457D-AEB7-5DD442A4D81C}"/>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graphicEl>
                                              <a:dgm id="{E318145E-8785-4EC8-992D-2A40DB890895}"/>
                                            </p:graphicEl>
                                          </p:spTgt>
                                        </p:tgtEl>
                                        <p:attrNameLst>
                                          <p:attrName>style.visibility</p:attrName>
                                        </p:attrNameLst>
                                      </p:cBhvr>
                                      <p:to>
                                        <p:strVal val="visible"/>
                                      </p:to>
                                    </p:set>
                                    <p:animEffect transition="in" filter="fade">
                                      <p:cBhvr>
                                        <p:cTn id="18" dur="500"/>
                                        <p:tgtEl>
                                          <p:spTgt spid="2">
                                            <p:graphicEl>
                                              <a:dgm id="{E318145E-8785-4EC8-992D-2A40DB890895}"/>
                                            </p:graphic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lvl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D401E-5297-9C5E-5B0A-9C6611C17A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66AD11-7375-C52E-D13E-9494E3A3C184}"/>
              </a:ext>
            </a:extLst>
          </p:cNvPr>
          <p:cNvSpPr>
            <a:spLocks noGrp="1" noRot="1" noMove="1" noResize="1" noEditPoints="1" noAdjustHandles="1" noChangeArrowheads="1" noChangeShapeType="1"/>
          </p:cNvSpPr>
          <p:nvPr>
            <p:ph type="title"/>
          </p:nvPr>
        </p:nvSpPr>
        <p:spPr/>
        <p:txBody>
          <a:bodyPr>
            <a:normAutofit fontScale="90000"/>
          </a:bodyPr>
          <a:lstStyle/>
          <a:p>
            <a:r>
              <a:rPr kumimoji="0" lang="en-US" sz="6000" b="0" i="0" u="none" strike="noStrike" kern="1200" cap="none" spc="0" normalizeH="0" baseline="0" noProof="0" dirty="0">
                <a:ln>
                  <a:noFill/>
                </a:ln>
                <a:solidFill>
                  <a:srgbClr val="C0C0C0"/>
                </a:solidFill>
                <a:effectLst/>
                <a:highlight>
                  <a:srgbClr val="0A1944"/>
                </a:highlight>
                <a:uLnTx/>
                <a:uFillTx/>
                <a:latin typeface="Montserrat" panose="02000505000000020004" pitchFamily="2" charset="0"/>
                <a:ea typeface="+mj-ea"/>
                <a:cs typeface="+mj-cs"/>
              </a:rPr>
              <a:t>Silver Alert Procedures</a:t>
            </a:r>
            <a:br>
              <a:rPr lang="en-US" dirty="0"/>
            </a:br>
            <a:endParaRPr lang="en-US" dirty="0"/>
          </a:p>
        </p:txBody>
      </p:sp>
      <p:sp>
        <p:nvSpPr>
          <p:cNvPr id="3" name="Content Placeholder 2">
            <a:extLst>
              <a:ext uri="{FF2B5EF4-FFF2-40B4-BE49-F238E27FC236}">
                <a16:creationId xmlns:a16="http://schemas.microsoft.com/office/drawing/2014/main" id="{3DE361F7-9439-3C71-C17B-29BDBB82C9EB}"/>
              </a:ext>
            </a:extLst>
          </p:cNvPr>
          <p:cNvSpPr>
            <a:spLocks noGrp="1" noRot="1" noMove="1" noResize="1" noEditPoints="1" noAdjustHandles="1" noChangeArrowheads="1" noChangeShapeType="1"/>
          </p:cNvSpPr>
          <p:nvPr>
            <p:ph sz="half" idx="1"/>
          </p:nvPr>
        </p:nvSpPr>
        <p:spPr>
          <a:xfrm>
            <a:off x="838200" y="1431235"/>
            <a:ext cx="10515600" cy="4878250"/>
          </a:xfrm>
        </p:spPr>
        <p:txBody>
          <a:bodyPr>
            <a:normAutofit/>
          </a:bodyPr>
          <a:lstStyle/>
          <a:p>
            <a:pPr marL="0" indent="0">
              <a:buNone/>
            </a:pPr>
            <a:r>
              <a:rPr lang="en-US" sz="3200" dirty="0"/>
              <a:t>Immediately request entry of information into the National Crime Information Center (NCIC) and the Missing Persons Information Clearinghouse (MPCH)</a:t>
            </a:r>
          </a:p>
          <a:p>
            <a:pPr marL="0" indent="0">
              <a:buNone/>
            </a:pPr>
            <a:endParaRPr lang="en-US" sz="3200" dirty="0"/>
          </a:p>
          <a:p>
            <a:pPr marL="0" indent="0">
              <a:buNone/>
            </a:pPr>
            <a:r>
              <a:rPr lang="en-US" sz="3200" dirty="0"/>
              <a:t>Law Enforcement Agencies investigating an endangered missing person report, may request the issuance of a </a:t>
            </a:r>
            <a:r>
              <a:rPr lang="en-US" sz="3200" dirty="0">
                <a:solidFill>
                  <a:srgbClr val="C0C0C0"/>
                </a:solidFill>
                <a:highlight>
                  <a:srgbClr val="0A1944"/>
                </a:highlight>
              </a:rPr>
              <a:t>Silver Alert</a:t>
            </a:r>
            <a:r>
              <a:rPr lang="en-US" sz="3200" dirty="0">
                <a:solidFill>
                  <a:srgbClr val="C0C0C0"/>
                </a:solidFill>
              </a:rPr>
              <a:t> </a:t>
            </a:r>
            <a:r>
              <a:rPr lang="en-US" sz="3200" dirty="0"/>
              <a:t>through State Police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custDataLst>
      <p:tags r:id="rId1"/>
    </p:custDataLst>
    <p:extLst>
      <p:ext uri="{BB962C8B-B14F-4D97-AF65-F5344CB8AC3E}">
        <p14:creationId xmlns:p14="http://schemas.microsoft.com/office/powerpoint/2010/main" val="27193972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34AE8-376F-E514-5FB2-A5F6A8D8D7C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87B25A4-CB8B-CB44-0B8C-7ACC31F99E30}"/>
              </a:ext>
            </a:extLst>
          </p:cNvPr>
          <p:cNvSpPr>
            <a:spLocks noGrp="1" noRot="1" noMove="1" noResize="1" noEditPoints="1" noAdjustHandles="1" noChangeArrowheads="1" noChangeShapeType="1"/>
          </p:cNvSpPr>
          <p:nvPr>
            <p:ph type="title"/>
          </p:nvPr>
        </p:nvSpPr>
        <p:spPr/>
        <p:txBody>
          <a:bodyPr>
            <a:normAutofit fontScale="90000"/>
          </a:bodyPr>
          <a:lstStyle/>
          <a:p>
            <a:r>
              <a:rPr kumimoji="0" lang="en-US" sz="6000" b="0" i="0" u="none" strike="noStrike" kern="1200" cap="none" spc="0" normalizeH="0" baseline="0" noProof="0" dirty="0">
                <a:ln>
                  <a:noFill/>
                </a:ln>
                <a:solidFill>
                  <a:srgbClr val="C0C0C0"/>
                </a:solidFill>
                <a:effectLst/>
                <a:highlight>
                  <a:srgbClr val="0A1944"/>
                </a:highlight>
                <a:uLnTx/>
                <a:uFillTx/>
                <a:latin typeface="Montserrat" panose="02000505000000020004" pitchFamily="2" charset="0"/>
                <a:ea typeface="+mj-ea"/>
                <a:cs typeface="+mj-cs"/>
              </a:rPr>
              <a:t>Silver Alert Procedures</a:t>
            </a:r>
            <a:br>
              <a:rPr lang="en-US" dirty="0"/>
            </a:br>
            <a:endParaRPr lang="en-US" dirty="0"/>
          </a:p>
        </p:txBody>
      </p:sp>
      <p:sp>
        <p:nvSpPr>
          <p:cNvPr id="3" name="Content Placeholder 2">
            <a:extLst>
              <a:ext uri="{FF2B5EF4-FFF2-40B4-BE49-F238E27FC236}">
                <a16:creationId xmlns:a16="http://schemas.microsoft.com/office/drawing/2014/main" id="{F97C9CED-DC23-9DD2-48B0-2B376D2BC9D9}"/>
              </a:ext>
            </a:extLst>
          </p:cNvPr>
          <p:cNvSpPr>
            <a:spLocks noGrp="1" noRot="1" noMove="1" noResize="1" noEditPoints="1" noAdjustHandles="1" noChangeArrowheads="1" noChangeShapeType="1"/>
          </p:cNvSpPr>
          <p:nvPr>
            <p:ph sz="half" idx="1"/>
          </p:nvPr>
        </p:nvSpPr>
        <p:spPr>
          <a:xfrm>
            <a:off x="838200" y="1108364"/>
            <a:ext cx="10515600" cy="5201121"/>
          </a:xfrm>
        </p:spPr>
        <p:txBody>
          <a:bodyPr>
            <a:normAutofit fontScale="92500"/>
          </a:bodyPr>
          <a:lstStyle/>
          <a:p>
            <a:pPr marL="0" indent="0">
              <a:buNone/>
            </a:pPr>
            <a:endParaRPr lang="en-US" dirty="0"/>
          </a:p>
          <a:p>
            <a:pPr marL="0" indent="0">
              <a:lnSpc>
                <a:spcPct val="110000"/>
              </a:lnSpc>
              <a:buNone/>
            </a:pPr>
            <a:r>
              <a:rPr lang="en-US" dirty="0"/>
              <a:t>The Law Enforcement agency requesting a </a:t>
            </a:r>
            <a:r>
              <a:rPr lang="en-US" b="1" dirty="0">
                <a:solidFill>
                  <a:srgbClr val="C0C0C0"/>
                </a:solidFill>
                <a:highlight>
                  <a:srgbClr val="0A1944"/>
                </a:highlight>
              </a:rPr>
              <a:t>Silver Alert</a:t>
            </a:r>
            <a:r>
              <a:rPr lang="en-US" dirty="0"/>
              <a:t> will be referred to the State Police Public Information Officer or Headquarters Duty Officer. </a:t>
            </a:r>
          </a:p>
          <a:p>
            <a:pPr marL="0" indent="0">
              <a:lnSpc>
                <a:spcPct val="110000"/>
              </a:lnSpc>
              <a:buNone/>
            </a:pPr>
            <a:endParaRPr lang="en-US" dirty="0"/>
          </a:p>
          <a:p>
            <a:pPr marL="0" indent="0">
              <a:lnSpc>
                <a:spcPct val="110000"/>
              </a:lnSpc>
              <a:buNone/>
            </a:pPr>
            <a:r>
              <a:rPr lang="en-US" dirty="0"/>
              <a:t>The State Police (the Authorized Requestor) will determine if the criteria for a </a:t>
            </a:r>
            <a:r>
              <a:rPr lang="en-US" b="1" dirty="0">
                <a:solidFill>
                  <a:srgbClr val="C0C0C0"/>
                </a:solidFill>
                <a:highlight>
                  <a:srgbClr val="0A1944"/>
                </a:highlight>
              </a:rPr>
              <a:t>Silver Alert</a:t>
            </a:r>
            <a:r>
              <a:rPr lang="en-US" dirty="0"/>
              <a:t> are met and if the request is valid. </a:t>
            </a:r>
          </a:p>
          <a:p>
            <a:pPr marL="0" indent="0">
              <a:lnSpc>
                <a:spcPct val="110000"/>
              </a:lnSpc>
              <a:buNone/>
            </a:pPr>
            <a:endParaRPr lang="en-US" dirty="0"/>
          </a:p>
          <a:p>
            <a:pPr marL="0" indent="0">
              <a:lnSpc>
                <a:spcPct val="110000"/>
              </a:lnSpc>
              <a:buNone/>
            </a:pPr>
            <a:r>
              <a:rPr lang="en-US" b="1" dirty="0">
                <a:solidFill>
                  <a:srgbClr val="C0C0C0"/>
                </a:solidFill>
                <a:highlight>
                  <a:srgbClr val="0A1944"/>
                </a:highlight>
              </a:rPr>
              <a:t>Silver Alerts</a:t>
            </a:r>
            <a:r>
              <a:rPr lang="en-US" dirty="0"/>
              <a:t> are sent out region wide following DPS protocol</a:t>
            </a:r>
          </a:p>
          <a:p>
            <a:pPr marL="0" indent="0">
              <a:buNone/>
            </a:pPr>
            <a:endParaRPr lang="en-US" dirty="0"/>
          </a:p>
          <a:p>
            <a:pPr marL="0" indent="0">
              <a:buNone/>
            </a:pPr>
            <a:endParaRPr lang="en-US" dirty="0"/>
          </a:p>
          <a:p>
            <a:pPr marL="0" indent="0">
              <a:buNone/>
            </a:pPr>
            <a:endParaRPr lang="en-US" dirty="0"/>
          </a:p>
          <a:p>
            <a:pPr marL="0" indent="0">
              <a:buNone/>
            </a:pPr>
            <a:endParaRPr lang="en-US" dirty="0"/>
          </a:p>
          <a:p>
            <a:endParaRPr lang="en-US" dirty="0"/>
          </a:p>
        </p:txBody>
      </p:sp>
    </p:spTree>
    <p:custDataLst>
      <p:tags r:id="rId1"/>
    </p:custDataLst>
    <p:extLst>
      <p:ext uri="{BB962C8B-B14F-4D97-AF65-F5344CB8AC3E}">
        <p14:creationId xmlns:p14="http://schemas.microsoft.com/office/powerpoint/2010/main" val="256241939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2347B-7962-6E5D-52C8-CE88211DB8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DE8FAE-813E-A07C-B612-1C96ED71FDB3}"/>
              </a:ext>
            </a:extLst>
          </p:cNvPr>
          <p:cNvPicPr>
            <a:picLocks noGrp="1" noRot="1" noChangeAspect="1" noMove="1" noResize="1" noEditPoints="1" noAdjustHandles="1" noChangeArrowheads="1" noChangeShapeType="1" noCrop="1"/>
          </p:cNvPicPr>
          <p:nvPr/>
        </p:nvPicPr>
        <p:blipFill>
          <a:blip r:embed="rId4"/>
          <a:srcRect/>
          <a:stretch/>
        </p:blipFill>
        <p:spPr>
          <a:xfrm>
            <a:off x="7431156" y="3406022"/>
            <a:ext cx="4760844" cy="3173896"/>
          </a:xfrm>
          <a:prstGeom prst="ellipse">
            <a:avLst/>
          </a:prstGeom>
          <a:ln>
            <a:noFill/>
          </a:ln>
          <a:effectLst>
            <a:softEdge rad="112500"/>
          </a:effectLst>
        </p:spPr>
      </p:pic>
      <p:sp>
        <p:nvSpPr>
          <p:cNvPr id="4" name="Title 3">
            <a:extLst>
              <a:ext uri="{FF2B5EF4-FFF2-40B4-BE49-F238E27FC236}">
                <a16:creationId xmlns:a16="http://schemas.microsoft.com/office/drawing/2014/main" id="{5A163A4B-7962-07FD-6342-D2E2F8CB7C05}"/>
              </a:ext>
            </a:extLst>
          </p:cNvPr>
          <p:cNvSpPr>
            <a:spLocks noGrp="1" noRot="1" noMove="1" noResize="1" noEditPoints="1" noAdjustHandles="1" noChangeArrowheads="1" noChangeShapeType="1"/>
          </p:cNvSpPr>
          <p:nvPr>
            <p:ph type="title"/>
          </p:nvPr>
        </p:nvSpPr>
        <p:spPr>
          <a:xfrm>
            <a:off x="586408" y="278082"/>
            <a:ext cx="11247783" cy="1325563"/>
          </a:xfrm>
        </p:spPr>
        <p:txBody>
          <a:bodyPr>
            <a:normAutofit/>
          </a:bodyPr>
          <a:lstStyle/>
          <a:p>
            <a:r>
              <a:rPr lang="en-US" sz="4000" dirty="0">
                <a:solidFill>
                  <a:srgbClr val="C0C0C0"/>
                </a:solidFill>
                <a:highlight>
                  <a:srgbClr val="0A1944"/>
                </a:highlight>
              </a:rPr>
              <a:t>Silver Alert </a:t>
            </a:r>
            <a:r>
              <a:rPr lang="en-US" sz="4000" dirty="0">
                <a:highlight>
                  <a:srgbClr val="0A1944"/>
                </a:highlight>
              </a:rPr>
              <a:t>Deactivation Procedures</a:t>
            </a:r>
            <a:br>
              <a:rPr lang="en-US" dirty="0"/>
            </a:br>
            <a:endParaRPr lang="en-US" dirty="0"/>
          </a:p>
        </p:txBody>
      </p:sp>
      <p:sp>
        <p:nvSpPr>
          <p:cNvPr id="5" name="Content Placeholder 4">
            <a:extLst>
              <a:ext uri="{FF2B5EF4-FFF2-40B4-BE49-F238E27FC236}">
                <a16:creationId xmlns:a16="http://schemas.microsoft.com/office/drawing/2014/main" id="{572368BD-A893-6A87-4639-0D1B4BB87DD1}"/>
              </a:ext>
            </a:extLst>
          </p:cNvPr>
          <p:cNvSpPr>
            <a:spLocks noGrp="1" noRot="1" noMove="1" noResize="1" noEditPoints="1" noAdjustHandles="1" noChangeArrowheads="1" noChangeShapeType="1"/>
          </p:cNvSpPr>
          <p:nvPr>
            <p:ph sz="half" idx="1"/>
          </p:nvPr>
        </p:nvSpPr>
        <p:spPr>
          <a:xfrm>
            <a:off x="718929" y="1387392"/>
            <a:ext cx="11247783" cy="1325563"/>
          </a:xfrm>
        </p:spPr>
        <p:txBody>
          <a:bodyPr>
            <a:normAutofit/>
          </a:bodyPr>
          <a:lstStyle/>
          <a:p>
            <a:pPr marL="0" indent="0">
              <a:buNone/>
            </a:pPr>
            <a:r>
              <a:rPr lang="en-US" dirty="0"/>
              <a:t>When the endangered person has been located and confirmed safe, immediately notify the State Police</a:t>
            </a:r>
          </a:p>
          <a:p>
            <a:pPr marL="0" indent="0">
              <a:buNone/>
            </a:pPr>
            <a:endParaRPr lang="en-US" dirty="0"/>
          </a:p>
          <a:p>
            <a:endParaRPr lang="en-US" dirty="0"/>
          </a:p>
        </p:txBody>
      </p:sp>
      <p:sp>
        <p:nvSpPr>
          <p:cNvPr id="9" name="TextBox 8">
            <a:extLst>
              <a:ext uri="{FF2B5EF4-FFF2-40B4-BE49-F238E27FC236}">
                <a16:creationId xmlns:a16="http://schemas.microsoft.com/office/drawing/2014/main" id="{245968FD-7B79-0093-4A96-4340FAB6B153}"/>
              </a:ext>
            </a:extLst>
          </p:cNvPr>
          <p:cNvSpPr txBox="1">
            <a:spLocks noGrp="1" noRot="1" noMove="1" noResize="1" noEditPoints="1" noAdjustHandles="1" noChangeArrowheads="1" noChangeShapeType="1"/>
          </p:cNvSpPr>
          <p:nvPr/>
        </p:nvSpPr>
        <p:spPr>
          <a:xfrm>
            <a:off x="718929" y="2496701"/>
            <a:ext cx="10754142" cy="3710759"/>
          </a:xfrm>
          <a:prstGeom prst="rect">
            <a:avLst/>
          </a:prstGeom>
          <a:noFill/>
        </p:spPr>
        <p:txBody>
          <a:bodyPr wrap="square">
            <a:spAutoFit/>
          </a:bodyPr>
          <a:lstStyle/>
          <a:p>
            <a:pPr lvl="0" defTabSz="914400">
              <a:lnSpc>
                <a:spcPct val="90000"/>
              </a:lnSpc>
              <a:spcBef>
                <a:spcPts val="1000"/>
              </a:spcBef>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Only the State Police  (the Authorized Requestor) may determine the validity of a request to terminate an active </a:t>
            </a:r>
            <a:r>
              <a:rPr lang="en-US" sz="2800" b="1" dirty="0">
                <a:solidFill>
                  <a:srgbClr val="C0C0C0"/>
                </a:solidFill>
                <a:highlight>
                  <a:srgbClr val="0A1944"/>
                </a:highlight>
                <a:latin typeface="Montserrat" panose="02000505000000020004" pitchFamily="2" charset="0"/>
              </a:rPr>
              <a:t>Silver Alert </a:t>
            </a:r>
          </a:p>
          <a:p>
            <a:pPr lvl="0" defTabSz="914400">
              <a:lnSpc>
                <a:spcPct val="90000"/>
              </a:lnSpc>
              <a:spcBef>
                <a:spcPts val="1000"/>
              </a:spcBef>
              <a:defRPr/>
            </a:pPr>
            <a:endPar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Immediately request removal 	from </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National Crime Information Center </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(NCIC) and send information to the </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Missing Persons Information </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Clearinghouse (MPCH)</a:t>
            </a:r>
          </a:p>
        </p:txBody>
      </p:sp>
    </p:spTree>
    <p:custDataLst>
      <p:tags r:id="rId1"/>
    </p:custDataLst>
    <p:extLst>
      <p:ext uri="{BB962C8B-B14F-4D97-AF65-F5344CB8AC3E}">
        <p14:creationId xmlns:p14="http://schemas.microsoft.com/office/powerpoint/2010/main" val="30047607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8F806E"/>
        </a:solidFill>
        <a:effectLst/>
      </p:bgPr>
    </p:bg>
    <p:spTree>
      <p:nvGrpSpPr>
        <p:cNvPr id="1" name="">
          <a:extLst>
            <a:ext uri="{FF2B5EF4-FFF2-40B4-BE49-F238E27FC236}">
              <a16:creationId xmlns:a16="http://schemas.microsoft.com/office/drawing/2014/main" id="{16D1BE9E-A640-03FA-31A7-B16FBD4C098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6A6FEFD-C5B9-DD6E-CAF4-FB6AAE827124}"/>
              </a:ext>
            </a:extLst>
          </p:cNvPr>
          <p:cNvPicPr>
            <a:picLocks noGrp="1" noRot="1" noChangeAspect="1" noMove="1" noResize="1" noEditPoints="1" noAdjustHandles="1" noChangeArrowheads="1" noChangeShapeType="1" noCrop="1"/>
          </p:cNvPicPr>
          <p:nvPr/>
        </p:nvPicPr>
        <p:blipFill>
          <a:blip r:embed="rId4">
            <a:duotone>
              <a:schemeClr val="accent3">
                <a:shade val="45000"/>
                <a:satMod val="135000"/>
              </a:schemeClr>
              <a:prstClr val="white"/>
            </a:duotone>
            <a:alphaModFix amt="20000"/>
          </a:blip>
          <a:srcRect r="33187"/>
          <a:stretch>
            <a:fillRect/>
          </a:stretch>
        </p:blipFill>
        <p:spPr>
          <a:xfrm>
            <a:off x="-135834" y="-387626"/>
            <a:ext cx="12411918" cy="7384773"/>
          </a:xfrm>
          <a:prstGeom prst="rect">
            <a:avLst/>
          </a:prstGeom>
          <a:solidFill>
            <a:srgbClr val="282023"/>
          </a:solidFill>
        </p:spPr>
      </p:pic>
      <p:sp>
        <p:nvSpPr>
          <p:cNvPr id="4" name="Title 3">
            <a:extLst>
              <a:ext uri="{FF2B5EF4-FFF2-40B4-BE49-F238E27FC236}">
                <a16:creationId xmlns:a16="http://schemas.microsoft.com/office/drawing/2014/main" id="{3D7348D6-E7D8-23EA-3A13-B88DB5336876}"/>
              </a:ext>
            </a:extLst>
          </p:cNvPr>
          <p:cNvSpPr>
            <a:spLocks noGrp="1" noRot="1" noMove="1" noResize="1" noEditPoints="1" noAdjustHandles="1" noChangeArrowheads="1" noChangeShapeType="1"/>
          </p:cNvSpPr>
          <p:nvPr>
            <p:ph type="title"/>
          </p:nvPr>
        </p:nvSpPr>
        <p:spPr/>
        <p:txBody>
          <a:bodyPr/>
          <a:lstStyle/>
          <a:p>
            <a:r>
              <a:rPr lang="en-US" dirty="0"/>
              <a:t>Brittany Alerts</a:t>
            </a:r>
          </a:p>
        </p:txBody>
      </p:sp>
      <p:sp>
        <p:nvSpPr>
          <p:cNvPr id="5" name="Text Placeholder 4">
            <a:extLst>
              <a:ext uri="{FF2B5EF4-FFF2-40B4-BE49-F238E27FC236}">
                <a16:creationId xmlns:a16="http://schemas.microsoft.com/office/drawing/2014/main" id="{3E4EE952-B603-7C2C-A698-4E1437F2FF0E}"/>
              </a:ext>
            </a:extLst>
          </p:cNvPr>
          <p:cNvSpPr>
            <a:spLocks noGrp="1" noRot="1" noMove="1" noResize="1" noEditPoints="1" noAdjustHandles="1" noChangeArrowheads="1" noChangeShapeType="1"/>
          </p:cNvSpPr>
          <p:nvPr>
            <p:ph type="body" idx="1"/>
          </p:nvPr>
        </p:nvSpPr>
        <p:spPr/>
        <p:txBody>
          <a:bodyPr/>
          <a:lstStyle/>
          <a:p>
            <a:endParaRPr lang="en-US" dirty="0"/>
          </a:p>
        </p:txBody>
      </p:sp>
      <p:pic>
        <p:nvPicPr>
          <p:cNvPr id="2" name="Picture 1">
            <a:extLst>
              <a:ext uri="{FF2B5EF4-FFF2-40B4-BE49-F238E27FC236}">
                <a16:creationId xmlns:a16="http://schemas.microsoft.com/office/drawing/2014/main" id="{2E4B1195-CE9A-48F1-835D-04FC497F6829}"/>
              </a:ext>
            </a:extLst>
          </p:cNvPr>
          <p:cNvPicPr>
            <a:picLocks noGrp="1" noRot="1" noChangeAspect="1" noMove="1" noResize="1" noEditPoints="1" noAdjustHandles="1" noChangeArrowheads="1" noChangeShapeType="1" noCrop="1"/>
          </p:cNvPicPr>
          <p:nvPr/>
        </p:nvPicPr>
        <p:blipFill>
          <a:blip r:embed="rId5"/>
          <a:stretch>
            <a:fillRect/>
          </a:stretch>
        </p:blipFill>
        <p:spPr>
          <a:xfrm>
            <a:off x="-8618067" y="-387626"/>
            <a:ext cx="7553599" cy="3334801"/>
          </a:xfrm>
          <a:prstGeom prst="rect">
            <a:avLst/>
          </a:prstGeom>
        </p:spPr>
      </p:pic>
    </p:spTree>
    <p:custDataLst>
      <p:tags r:id="rId1"/>
    </p:custDataLst>
    <p:extLst>
      <p:ext uri="{BB962C8B-B14F-4D97-AF65-F5344CB8AC3E}">
        <p14:creationId xmlns:p14="http://schemas.microsoft.com/office/powerpoint/2010/main" val="33922548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7C9F3FF0-0EDA-5D9A-54E8-98E3183EF975}"/>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49EE64E-EFBF-E82C-E56E-BC9FE2120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A4D7161-2FB3-D18F-BB55-A292574D4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863D5A0D-A333-0DD9-EE9C-72DEE178F0F6}"/>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highlight>
                  <a:srgbClr val="000000"/>
                </a:highlight>
              </a:rPr>
              <a:t>Brittany Alert</a:t>
            </a:r>
          </a:p>
        </p:txBody>
      </p:sp>
      <p:sp>
        <p:nvSpPr>
          <p:cNvPr id="8" name="TextBox 7">
            <a:extLst>
              <a:ext uri="{FF2B5EF4-FFF2-40B4-BE49-F238E27FC236}">
                <a16:creationId xmlns:a16="http://schemas.microsoft.com/office/drawing/2014/main" id="{8D40C9CC-F870-F609-621F-DF6889CFD0CB}"/>
              </a:ext>
            </a:extLst>
          </p:cNvPr>
          <p:cNvSpPr txBox="1">
            <a:spLocks noGrp="1" noRot="1" noMove="1" noResize="1" noEditPoints="1" noAdjustHandles="1" noChangeArrowheads="1" noChangeShapeType="1"/>
          </p:cNvSpPr>
          <p:nvPr/>
        </p:nvSpPr>
        <p:spPr>
          <a:xfrm>
            <a:off x="8608721" y="5996241"/>
            <a:ext cx="2324323" cy="400110"/>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https://nmonesource.com/nmos/nmsa/en/item/4367/index.do#29-15-2</a:t>
            </a:r>
            <a:r>
              <a:rPr lang="en-US" sz="1000" b="1" dirty="0">
                <a:solidFill>
                  <a:srgbClr val="FFFF99"/>
                </a:solidFill>
              </a:rPr>
              <a:t> </a:t>
            </a:r>
          </a:p>
        </p:txBody>
      </p:sp>
      <p:graphicFrame>
        <p:nvGraphicFramePr>
          <p:cNvPr id="17" name="Text Placeholder 5">
            <a:extLst>
              <a:ext uri="{FF2B5EF4-FFF2-40B4-BE49-F238E27FC236}">
                <a16:creationId xmlns:a16="http://schemas.microsoft.com/office/drawing/2014/main" id="{6E9CC957-1F6C-3B8C-C2B2-D53614B620E1}"/>
              </a:ext>
            </a:extLst>
          </p:cNvPr>
          <p:cNvGraphicFramePr>
            <a:graphicFrameLocks noGrp="1" noDrilldown="1" noMove="1" noResize="1"/>
          </p:cNvGraphicFramePr>
          <p:nvPr>
            <p:extLst>
              <p:ext uri="{D42A27DB-BD31-4B8C-83A1-F6EECF244321}">
                <p14:modId xmlns:p14="http://schemas.microsoft.com/office/powerpoint/2010/main" val="2923067733"/>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Placeholder 5" descr="Text&#10;&#10;AI-generated content may be incorrect.">
            <a:extLst>
              <a:ext uri="{FF2B5EF4-FFF2-40B4-BE49-F238E27FC236}">
                <a16:creationId xmlns:a16="http://schemas.microsoft.com/office/drawing/2014/main" id="{E44D119B-0285-60B6-8C54-6016EEB0A59B}"/>
              </a:ext>
            </a:extLst>
          </p:cNvPr>
          <p:cNvPicPr>
            <a:picLocks noGrp="1" noRot="1" noChangeAspect="1" noMove="1" noResize="1" noEditPoints="1" noAdjustHandles="1" noChangeArrowheads="1" noChangeShapeType="1" noCrop="1"/>
          </p:cNvPicPr>
          <p:nvPr>
            <p:ph type="pic" idx="1"/>
          </p:nvPr>
        </p:nvPicPr>
        <p:blipFill>
          <a:blip r:embed="rId10">
            <a:extLst>
              <a:ext uri="{28A0092B-C50C-407E-A947-70E740481C1C}">
                <a14:useLocalDpi xmlns:a14="http://schemas.microsoft.com/office/drawing/2010/main" val="0"/>
              </a:ext>
            </a:extLst>
          </a:blip>
          <a:srcRect l="58971" t="-1" r="-3748" b="-5008"/>
          <a:stretch>
            <a:fillRect/>
          </a:stretch>
        </p:blipFill>
        <p:spPr>
          <a:xfrm>
            <a:off x="8000497" y="2057400"/>
            <a:ext cx="3823252" cy="3177508"/>
          </a:xfrm>
        </p:spPr>
      </p:pic>
      <p:graphicFrame>
        <p:nvGraphicFramePr>
          <p:cNvPr id="2" name="Object 1">
            <a:extLst>
              <a:ext uri="{FF2B5EF4-FFF2-40B4-BE49-F238E27FC236}">
                <a16:creationId xmlns:a16="http://schemas.microsoft.com/office/drawing/2014/main" id="{D3810E30-EB67-022E-D93C-96B1EE594A40}"/>
              </a:ext>
            </a:extLst>
          </p:cNvPr>
          <p:cNvGraphicFramePr>
            <a:graphicFrameLocks noChangeAspect="1"/>
          </p:cNvGraphicFramePr>
          <p:nvPr>
            <p:extLst>
              <p:ext uri="{D42A27DB-BD31-4B8C-83A1-F6EECF244321}">
                <p14:modId xmlns:p14="http://schemas.microsoft.com/office/powerpoint/2010/main" val="3664522113"/>
              </p:ext>
            </p:extLst>
          </p:nvPr>
        </p:nvGraphicFramePr>
        <p:xfrm>
          <a:off x="7951519" y="2771775"/>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11" imgW="914400" imgH="816518" progId="Acrobat.Document.DC">
                  <p:embed/>
                </p:oleObj>
              </mc:Choice>
              <mc:Fallback>
                <p:oleObj name="Acrobat Document" showAsIcon="1" r:id="rId11" imgW="914400" imgH="816518" progId="Acrobat.Document.DC">
                  <p:embed/>
                  <p:pic>
                    <p:nvPicPr>
                      <p:cNvPr id="0" name=""/>
                      <p:cNvPicPr/>
                      <p:nvPr/>
                    </p:nvPicPr>
                    <p:blipFill>
                      <a:blip r:embed="rId12"/>
                      <a:stretch>
                        <a:fillRect/>
                      </a:stretch>
                    </p:blipFill>
                    <p:spPr>
                      <a:xfrm>
                        <a:off x="7951519" y="2771775"/>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4568780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graphicEl>
                                              <a:dgm id="{4F8F70A8-92E3-44A2-ABC2-7BFFB068BE5B}"/>
                                            </p:graphicEl>
                                          </p:spTgt>
                                        </p:tgtEl>
                                        <p:attrNameLst>
                                          <p:attrName>style.visibility</p:attrName>
                                        </p:attrNameLst>
                                      </p:cBhvr>
                                      <p:to>
                                        <p:strVal val="visible"/>
                                      </p:to>
                                    </p:set>
                                    <p:animEffect transition="in" filter="fade">
                                      <p:cBhvr>
                                        <p:cTn id="7" dur="500"/>
                                        <p:tgtEl>
                                          <p:spTgt spid="17">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graphicEl>
                                              <a:dgm id="{56FFC6D0-6323-4DD7-8EC6-F15F20F58DFA}"/>
                                            </p:graphicEl>
                                          </p:spTgt>
                                        </p:tgtEl>
                                        <p:attrNameLst>
                                          <p:attrName>style.visibility</p:attrName>
                                        </p:attrNameLst>
                                      </p:cBhvr>
                                      <p:to>
                                        <p:strVal val="visible"/>
                                      </p:to>
                                    </p:set>
                                    <p:animEffect transition="in" filter="fade">
                                      <p:cBhvr>
                                        <p:cTn id="12" dur="500"/>
                                        <p:tgtEl>
                                          <p:spTgt spid="17">
                                            <p:graphicEl>
                                              <a:dgm id="{56FFC6D0-6323-4DD7-8EC6-F15F20F58DF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graphicEl>
                                              <a:dgm id="{E1B56A71-710F-4924-B05D-63BB6E101151}"/>
                                            </p:graphicEl>
                                          </p:spTgt>
                                        </p:tgtEl>
                                        <p:attrNameLst>
                                          <p:attrName>style.visibility</p:attrName>
                                        </p:attrNameLst>
                                      </p:cBhvr>
                                      <p:to>
                                        <p:strVal val="visible"/>
                                      </p:to>
                                    </p:set>
                                    <p:animEffect transition="in" filter="fade">
                                      <p:cBhvr>
                                        <p:cTn id="17" dur="500"/>
                                        <p:tgtEl>
                                          <p:spTgt spid="17">
                                            <p:graphicEl>
                                              <a:dgm id="{E1B56A71-710F-4924-B05D-63BB6E10115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graphicEl>
                                              <a:dgm id="{9F8B362E-9800-4115-A746-D39BDFD4DCE4}"/>
                                            </p:graphicEl>
                                          </p:spTgt>
                                        </p:tgtEl>
                                        <p:attrNameLst>
                                          <p:attrName>style.visibility</p:attrName>
                                        </p:attrNameLst>
                                      </p:cBhvr>
                                      <p:to>
                                        <p:strVal val="visible"/>
                                      </p:to>
                                    </p:set>
                                    <p:animEffect transition="in" filter="fade">
                                      <p:cBhvr>
                                        <p:cTn id="22" dur="500"/>
                                        <p:tgtEl>
                                          <p:spTgt spid="17">
                                            <p:graphicEl>
                                              <a:dgm id="{9F8B362E-9800-4115-A746-D39BDFD4DCE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D2D974-39DF-0E8E-B5A4-E7661D76B67C}"/>
              </a:ext>
            </a:extLst>
          </p:cNvPr>
          <p:cNvSpPr>
            <a:spLocks noGrp="1" noRot="1" noMove="1" noResize="1" noEditPoints="1" noAdjustHandles="1" noChangeArrowheads="1" noChangeShapeType="1"/>
          </p:cNvSpPr>
          <p:nvPr>
            <p:ph type="title"/>
          </p:nvPr>
        </p:nvSpPr>
        <p:spPr/>
        <p:txBody>
          <a:bodyPr/>
          <a:lstStyle/>
          <a:p>
            <a:r>
              <a:rPr lang="en-US" dirty="0"/>
              <a:t>What is IDD?</a:t>
            </a:r>
          </a:p>
        </p:txBody>
      </p:sp>
      <p:pic>
        <p:nvPicPr>
          <p:cNvPr id="4" name="What IDD video clips">
            <a:hlinkClick r:id="" action="ppaction://media"/>
            <a:extLst>
              <a:ext uri="{FF2B5EF4-FFF2-40B4-BE49-F238E27FC236}">
                <a16:creationId xmlns:a16="http://schemas.microsoft.com/office/drawing/2014/main" id="{0EE2780A-1B94-1B9A-4E8B-D97F7640B18A}"/>
              </a:ext>
            </a:extLst>
          </p:cNvPr>
          <p:cNvPicPr>
            <a:picLocks noGrp="1" noRot="1" noChangeAspect="1" noMove="1" noResize="1" noEditPoints="1" noAdjustHandles="1" noChangeArrowheads="1" noChangeShapeType="1" noCrop="1"/>
          </p:cNvPicPr>
          <p:nvPr>
            <p:ph idx="4294967295"/>
            <a:videoFile r:link="rId3"/>
            <p:extLst>
              <p:ext uri="{DAA4B4D4-6D71-4841-9C94-3DE7FCFB9230}">
                <p14:media xmlns:p14="http://schemas.microsoft.com/office/powerpoint/2010/main" r:embed="rId2"/>
              </p:ext>
            </p:extLst>
          </p:nvPr>
        </p:nvPicPr>
        <p:blipFill>
          <a:blip r:embed="rId6"/>
          <a:stretch>
            <a:fillRect/>
          </a:stretch>
        </p:blipFill>
        <p:spPr>
          <a:xfrm>
            <a:off x="731396" y="411480"/>
            <a:ext cx="10729209" cy="6035040"/>
          </a:xfrm>
          <a:ln w="76200">
            <a:solidFill>
              <a:schemeClr val="bg1"/>
            </a:solidFill>
          </a:ln>
        </p:spPr>
      </p:pic>
    </p:spTree>
    <p:custDataLst>
      <p:tags r:id="rId1"/>
    </p:custDataLst>
    <p:extLst>
      <p:ext uri="{BB962C8B-B14F-4D97-AF65-F5344CB8AC3E}">
        <p14:creationId xmlns:p14="http://schemas.microsoft.com/office/powerpoint/2010/main" val="32341408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C16B9-00FD-CFBA-9BC7-6D0FD91C3678}"/>
              </a:ext>
            </a:extLst>
          </p:cNvPr>
          <p:cNvSpPr>
            <a:spLocks noGrp="1" noRot="1" noMove="1" noResize="1" noEditPoints="1" noAdjustHandles="1" noChangeArrowheads="1" noChangeShapeType="1"/>
          </p:cNvSpPr>
          <p:nvPr>
            <p:ph type="title"/>
          </p:nvPr>
        </p:nvSpPr>
        <p:spPr/>
        <p:txBody>
          <a:bodyPr/>
          <a:lstStyle/>
          <a:p>
            <a:r>
              <a:rPr lang="en-US" dirty="0"/>
              <a:t>Definition </a:t>
            </a:r>
            <a:r>
              <a:rPr lang="en-US" dirty="0">
                <a:solidFill>
                  <a:schemeClr val="accent4">
                    <a:lumMod val="60000"/>
                    <a:lumOff val="40000"/>
                  </a:schemeClr>
                </a:solidFill>
                <a:highlight>
                  <a:srgbClr val="7B5A51"/>
                </a:highlight>
              </a:rPr>
              <a:t>Developmental Disability</a:t>
            </a:r>
            <a:br>
              <a:rPr lang="en-US" dirty="0"/>
            </a:br>
            <a:endParaRPr lang="en-US" dirty="0"/>
          </a:p>
        </p:txBody>
      </p:sp>
      <p:sp>
        <p:nvSpPr>
          <p:cNvPr id="5" name="Content Placeholder 4">
            <a:extLst>
              <a:ext uri="{FF2B5EF4-FFF2-40B4-BE49-F238E27FC236}">
                <a16:creationId xmlns:a16="http://schemas.microsoft.com/office/drawing/2014/main" id="{0CB51255-2FCB-176F-CE0A-BB5FFD394C34}"/>
              </a:ext>
            </a:extLst>
          </p:cNvPr>
          <p:cNvSpPr>
            <a:spLocks noGrp="1" noRot="1" noMove="1" noResize="1" noEditPoints="1" noAdjustHandles="1" noChangeArrowheads="1" noChangeShapeType="1"/>
          </p:cNvSpPr>
          <p:nvPr>
            <p:ph idx="1"/>
          </p:nvPr>
        </p:nvSpPr>
        <p:spPr>
          <a:xfrm>
            <a:off x="838200" y="1690688"/>
            <a:ext cx="10515600" cy="4351338"/>
          </a:xfrm>
        </p:spPr>
        <p:txBody>
          <a:bodyPr>
            <a:noAutofit/>
          </a:bodyPr>
          <a:lstStyle/>
          <a:p>
            <a:pPr marL="0" indent="0">
              <a:lnSpc>
                <a:spcPct val="100000"/>
              </a:lnSpc>
              <a:buNone/>
            </a:pPr>
            <a:r>
              <a:rPr lang="en-US" sz="2400" dirty="0"/>
              <a:t>By New Mexico Statute, a "developmental disability" means: </a:t>
            </a:r>
          </a:p>
          <a:p>
            <a:pPr lvl="1">
              <a:lnSpc>
                <a:spcPct val="100000"/>
              </a:lnSpc>
            </a:pPr>
            <a:r>
              <a:rPr lang="en-US" sz="2000" dirty="0"/>
              <a:t>a severe chronic mental impairment, including impairments that are result from trauma to the brain, </a:t>
            </a:r>
          </a:p>
          <a:p>
            <a:pPr lvl="1">
              <a:lnSpc>
                <a:spcPct val="100000"/>
              </a:lnSpc>
            </a:pPr>
            <a:r>
              <a:rPr lang="en-US" sz="2000" dirty="0"/>
              <a:t>or physical impairment,  </a:t>
            </a:r>
          </a:p>
          <a:p>
            <a:pPr lvl="1">
              <a:lnSpc>
                <a:spcPct val="100000"/>
              </a:lnSpc>
            </a:pPr>
            <a:r>
              <a:rPr lang="en-US" sz="2000" dirty="0"/>
              <a:t>or combination of mental and physical impairments</a:t>
            </a:r>
          </a:p>
          <a:p>
            <a:pPr marL="0" indent="0">
              <a:buNone/>
            </a:pPr>
            <a:endParaRPr lang="en-US" sz="2400" dirty="0"/>
          </a:p>
          <a:p>
            <a:pPr marL="0" indent="0">
              <a:buNone/>
            </a:pPr>
            <a:r>
              <a:rPr lang="en-US" sz="2400" dirty="0"/>
              <a:t>Developmental Disabilities  manifest before the person reaches the age of 22, are expected to continue indefinitely in the person lifetime, and may require lifelong assistance or caregiving</a:t>
            </a:r>
          </a:p>
          <a:p>
            <a:pPr marL="0" indent="0">
              <a:buNone/>
            </a:pPr>
            <a:endParaRPr lang="en-US" sz="2400" dirty="0"/>
          </a:p>
          <a:p>
            <a:pPr marL="0" indent="0">
              <a:buNone/>
            </a:pPr>
            <a:endParaRPr lang="en-US" sz="2400" dirty="0"/>
          </a:p>
        </p:txBody>
      </p:sp>
      <p:sp>
        <p:nvSpPr>
          <p:cNvPr id="3" name="TextBox 2">
            <a:extLst>
              <a:ext uri="{FF2B5EF4-FFF2-40B4-BE49-F238E27FC236}">
                <a16:creationId xmlns:a16="http://schemas.microsoft.com/office/drawing/2014/main" id="{4C451107-2883-47F4-AF6D-872852545CC1}"/>
              </a:ext>
            </a:extLst>
          </p:cNvPr>
          <p:cNvSpPr txBox="1">
            <a:spLocks noGrp="1" noRot="1" noMove="1" noResize="1" noEditPoints="1" noAdjustHandles="1" noChangeArrowheads="1" noChangeShapeType="1"/>
          </p:cNvSpPr>
          <p:nvPr/>
        </p:nvSpPr>
        <p:spPr>
          <a:xfrm>
            <a:off x="715617" y="5718860"/>
            <a:ext cx="7434469" cy="369332"/>
          </a:xfrm>
          <a:prstGeom prst="rect">
            <a:avLst/>
          </a:prstGeom>
          <a:noFill/>
        </p:spPr>
        <p:txBody>
          <a:bodyPr wrap="square">
            <a:spAutoFit/>
          </a:bodyPr>
          <a:lstStyle/>
          <a:p>
            <a:r>
              <a:rPr lang="en-US" dirty="0">
                <a:solidFill>
                  <a:srgbClr val="FFFF99"/>
                </a:solidFill>
                <a:hlinkClick r:id="rId4">
                  <a:extLst>
                    <a:ext uri="{A12FA001-AC4F-418D-AE19-62706E023703}">
                      <ahyp:hlinkClr xmlns:ahyp="http://schemas.microsoft.com/office/drawing/2018/hyperlinkcolor" val="tx"/>
                    </a:ext>
                  </a:extLst>
                </a:hlinkClick>
              </a:rPr>
              <a:t>https://nmonesource.com/nmos/nmsa/en/item/4365/index.do#28-16A-6</a:t>
            </a:r>
            <a:r>
              <a:rPr lang="en-US" dirty="0">
                <a:solidFill>
                  <a:srgbClr val="FFFF99"/>
                </a:solidFill>
              </a:rPr>
              <a:t> </a:t>
            </a:r>
          </a:p>
        </p:txBody>
      </p:sp>
    </p:spTree>
    <p:custDataLst>
      <p:tags r:id="rId1"/>
    </p:custDataLst>
    <p:extLst>
      <p:ext uri="{BB962C8B-B14F-4D97-AF65-F5344CB8AC3E}">
        <p14:creationId xmlns:p14="http://schemas.microsoft.com/office/powerpoint/2010/main" val="22164594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a:extLst>
            <a:ext uri="{FF2B5EF4-FFF2-40B4-BE49-F238E27FC236}">
              <a16:creationId xmlns:a16="http://schemas.microsoft.com/office/drawing/2014/main" id="{4494192E-7256-F31E-95B7-680EBB7015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4C18E24-58BA-2830-35C8-059661D1FCF6}"/>
              </a:ext>
            </a:extLst>
          </p:cNvPr>
          <p:cNvSpPr>
            <a:spLocks noGrp="1" noRot="1" noMove="1" noResize="1" noEditPoints="1" noAdjustHandles="1" noChangeArrowheads="1" noChangeShapeType="1"/>
          </p:cNvSpPr>
          <p:nvPr>
            <p:ph type="title"/>
          </p:nvPr>
        </p:nvSpPr>
        <p:spPr/>
        <p:txBody>
          <a:bodyPr/>
          <a:lstStyle/>
          <a:p>
            <a:r>
              <a:rPr lang="en-US" dirty="0"/>
              <a:t>Definition </a:t>
            </a:r>
            <a:r>
              <a:rPr lang="en-US" dirty="0">
                <a:solidFill>
                  <a:schemeClr val="accent4">
                    <a:lumMod val="60000"/>
                    <a:lumOff val="40000"/>
                  </a:schemeClr>
                </a:solidFill>
                <a:highlight>
                  <a:srgbClr val="7B5A51"/>
                </a:highlight>
              </a:rPr>
              <a:t>Developmental Disability</a:t>
            </a:r>
            <a:br>
              <a:rPr lang="en-US" dirty="0"/>
            </a:br>
            <a:endParaRPr lang="en-US" dirty="0"/>
          </a:p>
        </p:txBody>
      </p:sp>
      <p:sp>
        <p:nvSpPr>
          <p:cNvPr id="5" name="Content Placeholder 4">
            <a:extLst>
              <a:ext uri="{FF2B5EF4-FFF2-40B4-BE49-F238E27FC236}">
                <a16:creationId xmlns:a16="http://schemas.microsoft.com/office/drawing/2014/main" id="{35AAB0B5-1CFB-55DB-3671-66E9533871AB}"/>
              </a:ext>
            </a:extLst>
          </p:cNvPr>
          <p:cNvSpPr>
            <a:spLocks noGrp="1" noRot="1" noMove="1" noResize="1" noEditPoints="1" noAdjustHandles="1" noChangeArrowheads="1" noChangeShapeType="1"/>
          </p:cNvSpPr>
          <p:nvPr>
            <p:ph idx="1"/>
          </p:nvPr>
        </p:nvSpPr>
        <p:spPr>
          <a:xfrm>
            <a:off x="838200" y="1253331"/>
            <a:ext cx="10515600" cy="4351338"/>
          </a:xfrm>
        </p:spPr>
        <p:txBody>
          <a:bodyPr>
            <a:noAutofit/>
          </a:bodyPr>
          <a:lstStyle/>
          <a:p>
            <a:pPr marL="0" indent="0">
              <a:buNone/>
            </a:pPr>
            <a:r>
              <a:rPr lang="en-US" sz="2400" dirty="0"/>
              <a:t>By New Mexico Statute, </a:t>
            </a:r>
          </a:p>
          <a:p>
            <a:pPr marL="0" indent="0">
              <a:lnSpc>
                <a:spcPct val="100000"/>
              </a:lnSpc>
              <a:buNone/>
            </a:pPr>
            <a:r>
              <a:rPr lang="en-US" sz="2400" dirty="0"/>
              <a:t>Developmental Disabilities result in substantial functional limitations in 3 or more of the following areas of major life activity:</a:t>
            </a:r>
            <a:endParaRPr lang="en-US" sz="900" dirty="0"/>
          </a:p>
          <a:p>
            <a:pPr marL="0" indent="0">
              <a:buNone/>
            </a:pPr>
            <a:endParaRPr lang="en-US" sz="800" dirty="0"/>
          </a:p>
          <a:p>
            <a:pPr marL="0" indent="0" algn="ctr">
              <a:buNone/>
            </a:pPr>
            <a:r>
              <a:rPr lang="en-US" sz="2400" dirty="0"/>
              <a:t>Self-care</a:t>
            </a:r>
          </a:p>
          <a:p>
            <a:pPr marL="0" indent="0" algn="ctr">
              <a:buNone/>
            </a:pPr>
            <a:r>
              <a:rPr lang="en-US" sz="2400" dirty="0"/>
              <a:t>Ability to understand and/or produce language</a:t>
            </a:r>
          </a:p>
          <a:p>
            <a:pPr marL="0" indent="0" algn="ctr">
              <a:buNone/>
            </a:pPr>
            <a:r>
              <a:rPr lang="en-US" sz="2400" dirty="0"/>
              <a:t>Learning</a:t>
            </a:r>
          </a:p>
          <a:p>
            <a:pPr marL="0" indent="0" algn="ctr">
              <a:buNone/>
            </a:pPr>
            <a:r>
              <a:rPr lang="en-US" sz="2400" dirty="0"/>
              <a:t>Mobility</a:t>
            </a:r>
          </a:p>
          <a:p>
            <a:pPr marL="0" indent="0" algn="ctr">
              <a:buNone/>
            </a:pPr>
            <a:r>
              <a:rPr lang="en-US" sz="2400" dirty="0"/>
              <a:t>Self-direction</a:t>
            </a:r>
          </a:p>
          <a:p>
            <a:pPr marL="0" indent="0" algn="ctr">
              <a:buNone/>
            </a:pPr>
            <a:r>
              <a:rPr lang="en-US" sz="2400" dirty="0"/>
              <a:t>Capacity for independent living</a:t>
            </a:r>
          </a:p>
          <a:p>
            <a:pPr marL="0" indent="0" algn="ctr">
              <a:buNone/>
            </a:pPr>
            <a:r>
              <a:rPr lang="en-US" sz="2400" dirty="0"/>
              <a:t>Economic self-sufficiency</a:t>
            </a:r>
          </a:p>
          <a:p>
            <a:pPr marL="0" indent="0">
              <a:buNone/>
            </a:pPr>
            <a:endParaRPr lang="en-US" sz="2400" dirty="0"/>
          </a:p>
        </p:txBody>
      </p:sp>
      <p:sp>
        <p:nvSpPr>
          <p:cNvPr id="3" name="TextBox 2">
            <a:extLst>
              <a:ext uri="{FF2B5EF4-FFF2-40B4-BE49-F238E27FC236}">
                <a16:creationId xmlns:a16="http://schemas.microsoft.com/office/drawing/2014/main" id="{D23362F7-631E-FF75-04EC-C9326308EE5E}"/>
              </a:ext>
            </a:extLst>
          </p:cNvPr>
          <p:cNvSpPr txBox="1">
            <a:spLocks noGrp="1" noRot="1" noMove="1" noResize="1" noEditPoints="1" noAdjustHandles="1" noChangeArrowheads="1" noChangeShapeType="1"/>
          </p:cNvSpPr>
          <p:nvPr/>
        </p:nvSpPr>
        <p:spPr>
          <a:xfrm>
            <a:off x="2451652" y="6308208"/>
            <a:ext cx="7540488" cy="369332"/>
          </a:xfrm>
          <a:prstGeom prst="rect">
            <a:avLst/>
          </a:prstGeom>
          <a:noFill/>
        </p:spPr>
        <p:txBody>
          <a:bodyPr wrap="square">
            <a:spAutoFit/>
          </a:bodyPr>
          <a:lstStyle/>
          <a:p>
            <a:pPr algn="ctr"/>
            <a:r>
              <a:rPr lang="en-US" dirty="0">
                <a:solidFill>
                  <a:srgbClr val="FFFF99"/>
                </a:solidFill>
                <a:hlinkClick r:id="rId4">
                  <a:extLst>
                    <a:ext uri="{A12FA001-AC4F-418D-AE19-62706E023703}">
                      <ahyp:hlinkClr xmlns:ahyp="http://schemas.microsoft.com/office/drawing/2018/hyperlinkcolor" val="tx"/>
                    </a:ext>
                  </a:extLst>
                </a:hlinkClick>
              </a:rPr>
              <a:t>https://nmonesource.com/nmos/nmsa/en/item/4365/index.do#28-16A-6</a:t>
            </a:r>
            <a:r>
              <a:rPr lang="en-US" dirty="0">
                <a:solidFill>
                  <a:srgbClr val="FFFF99"/>
                </a:solidFill>
              </a:rPr>
              <a:t> </a:t>
            </a:r>
          </a:p>
        </p:txBody>
      </p:sp>
    </p:spTree>
    <p:custDataLst>
      <p:tags r:id="rId1"/>
    </p:custDataLst>
    <p:extLst>
      <p:ext uri="{BB962C8B-B14F-4D97-AF65-F5344CB8AC3E}">
        <p14:creationId xmlns:p14="http://schemas.microsoft.com/office/powerpoint/2010/main" val="13171213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a:extLst>
            <a:ext uri="{FF2B5EF4-FFF2-40B4-BE49-F238E27FC236}">
              <a16:creationId xmlns:a16="http://schemas.microsoft.com/office/drawing/2014/main" id="{4F6272FD-53F8-515D-1EF5-DF55B0D664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3D72DD-094B-4452-B9B5-B94493087C49}"/>
              </a:ext>
            </a:extLst>
          </p:cNvPr>
          <p:cNvSpPr>
            <a:spLocks noGrp="1" noRot="1" noMove="1" noResize="1" noEditPoints="1" noAdjustHandles="1" noChangeArrowheads="1" noChangeShapeType="1"/>
          </p:cNvSpPr>
          <p:nvPr>
            <p:ph type="title"/>
          </p:nvPr>
        </p:nvSpPr>
        <p:spPr/>
        <p:txBody>
          <a:bodyPr/>
          <a:lstStyle/>
          <a:p>
            <a:r>
              <a:rPr lang="en-US" dirty="0">
                <a:solidFill>
                  <a:schemeClr val="accent4">
                    <a:lumMod val="60000"/>
                    <a:lumOff val="40000"/>
                  </a:schemeClr>
                </a:solidFill>
                <a:highlight>
                  <a:srgbClr val="7B5A51"/>
                </a:highlight>
              </a:rPr>
              <a:t>Brittany Alerts</a:t>
            </a:r>
            <a:r>
              <a:rPr lang="en-US" dirty="0">
                <a:solidFill>
                  <a:schemeClr val="accent4">
                    <a:lumMod val="60000"/>
                    <a:lumOff val="40000"/>
                  </a:schemeClr>
                </a:solidFill>
              </a:rPr>
              <a:t> </a:t>
            </a:r>
            <a:r>
              <a:rPr lang="en-US" dirty="0"/>
              <a:t>Procedures</a:t>
            </a:r>
            <a:br>
              <a:rPr lang="en-US" dirty="0"/>
            </a:br>
            <a:endParaRPr lang="en-US" dirty="0"/>
          </a:p>
        </p:txBody>
      </p:sp>
      <p:sp>
        <p:nvSpPr>
          <p:cNvPr id="5" name="Content Placeholder 4">
            <a:extLst>
              <a:ext uri="{FF2B5EF4-FFF2-40B4-BE49-F238E27FC236}">
                <a16:creationId xmlns:a16="http://schemas.microsoft.com/office/drawing/2014/main" id="{BACA9B52-38A7-601B-FFDE-471CB1893116}"/>
              </a:ext>
            </a:extLst>
          </p:cNvPr>
          <p:cNvSpPr>
            <a:spLocks noGrp="1" noRot="1" noMove="1" noResize="1" noEditPoints="1" noAdjustHandles="1" noChangeArrowheads="1" noChangeShapeType="1"/>
          </p:cNvSpPr>
          <p:nvPr>
            <p:ph idx="1"/>
          </p:nvPr>
        </p:nvSpPr>
        <p:spPr>
          <a:xfrm>
            <a:off x="968829" y="1790700"/>
            <a:ext cx="10515600" cy="3713400"/>
          </a:xfrm>
          <a:noFill/>
        </p:spPr>
        <p:txBody>
          <a:bodyPr>
            <a:normAutofit/>
          </a:bodyPr>
          <a:lstStyle/>
          <a:p>
            <a:pPr marL="0" indent="0">
              <a:lnSpc>
                <a:spcPct val="100000"/>
              </a:lnSpc>
              <a:buNone/>
            </a:pPr>
            <a:r>
              <a:rPr lang="en-US" dirty="0">
                <a:solidFill>
                  <a:schemeClr val="bg1">
                    <a:lumMod val="95000"/>
                  </a:schemeClr>
                </a:solidFill>
              </a:rPr>
              <a:t>Immediately request entry of information into the National Crime Information Center (NCIC) and the Missing Persons Information Clearinghouse (MPCH)</a:t>
            </a:r>
          </a:p>
          <a:p>
            <a:pPr marL="0" indent="0">
              <a:lnSpc>
                <a:spcPct val="100000"/>
              </a:lnSpc>
              <a:buNone/>
            </a:pPr>
            <a:endParaRPr lang="en-US" dirty="0">
              <a:solidFill>
                <a:schemeClr val="bg1">
                  <a:lumMod val="95000"/>
                </a:schemeClr>
              </a:solidFill>
            </a:endParaRPr>
          </a:p>
          <a:p>
            <a:pPr marL="0" indent="0">
              <a:lnSpc>
                <a:spcPct val="100000"/>
              </a:lnSpc>
              <a:buNone/>
            </a:pPr>
            <a:r>
              <a:rPr lang="en-US" dirty="0">
                <a:solidFill>
                  <a:schemeClr val="bg1">
                    <a:lumMod val="95000"/>
                  </a:schemeClr>
                </a:solidFill>
              </a:rPr>
              <a:t>Law Enforcement Agencies investigating an endangered missing person report, may request the issuance of a </a:t>
            </a:r>
            <a:r>
              <a:rPr lang="en-US" dirty="0">
                <a:solidFill>
                  <a:schemeClr val="accent4">
                    <a:lumMod val="60000"/>
                    <a:lumOff val="40000"/>
                  </a:schemeClr>
                </a:solidFill>
                <a:highlight>
                  <a:srgbClr val="7B5A51"/>
                </a:highlight>
              </a:rPr>
              <a:t>Brittany Alert</a:t>
            </a:r>
            <a:r>
              <a:rPr lang="en-US" dirty="0">
                <a:solidFill>
                  <a:schemeClr val="accent4">
                    <a:lumMod val="60000"/>
                    <a:lumOff val="40000"/>
                  </a:schemeClr>
                </a:solidFill>
              </a:rPr>
              <a:t> </a:t>
            </a:r>
            <a:r>
              <a:rPr lang="en-US" dirty="0">
                <a:solidFill>
                  <a:schemeClr val="bg1">
                    <a:lumMod val="95000"/>
                  </a:schemeClr>
                </a:solidFill>
              </a:rPr>
              <a:t>through State Police</a:t>
            </a:r>
          </a:p>
          <a:p>
            <a:pPr marL="0" indent="0">
              <a:buNone/>
            </a:pPr>
            <a:endParaRPr lang="en-US" dirty="0">
              <a:solidFill>
                <a:schemeClr val="bg1">
                  <a:lumMod val="95000"/>
                </a:schemeClr>
              </a:solidFill>
            </a:endParaRPr>
          </a:p>
          <a:p>
            <a:pPr marL="0" indent="0">
              <a:buNone/>
            </a:pPr>
            <a:endParaRPr lang="en-US" dirty="0"/>
          </a:p>
        </p:txBody>
      </p:sp>
    </p:spTree>
    <p:custDataLst>
      <p:tags r:id="rId1"/>
    </p:custDataLst>
    <p:extLst>
      <p:ext uri="{BB962C8B-B14F-4D97-AF65-F5344CB8AC3E}">
        <p14:creationId xmlns:p14="http://schemas.microsoft.com/office/powerpoint/2010/main" val="16026688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a:extLst>
            <a:ext uri="{FF2B5EF4-FFF2-40B4-BE49-F238E27FC236}">
              <a16:creationId xmlns:a16="http://schemas.microsoft.com/office/drawing/2014/main" id="{FE2B13A9-520F-C093-10A3-47AC756111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2FA4A1-D5FE-4C70-2B86-3A5A6E05D066}"/>
              </a:ext>
            </a:extLst>
          </p:cNvPr>
          <p:cNvSpPr>
            <a:spLocks noGrp="1" noRot="1" noMove="1" noResize="1" noEditPoints="1" noAdjustHandles="1" noChangeArrowheads="1" noChangeShapeType="1"/>
          </p:cNvSpPr>
          <p:nvPr>
            <p:ph type="title"/>
          </p:nvPr>
        </p:nvSpPr>
        <p:spPr/>
        <p:txBody>
          <a:bodyPr/>
          <a:lstStyle/>
          <a:p>
            <a:r>
              <a:rPr lang="en-US" dirty="0">
                <a:solidFill>
                  <a:schemeClr val="accent4">
                    <a:lumMod val="60000"/>
                    <a:lumOff val="40000"/>
                  </a:schemeClr>
                </a:solidFill>
                <a:highlight>
                  <a:srgbClr val="7B5A51"/>
                </a:highlight>
              </a:rPr>
              <a:t>Brittany Alerts</a:t>
            </a:r>
            <a:r>
              <a:rPr lang="en-US" dirty="0">
                <a:solidFill>
                  <a:schemeClr val="accent4">
                    <a:lumMod val="60000"/>
                    <a:lumOff val="40000"/>
                  </a:schemeClr>
                </a:solidFill>
              </a:rPr>
              <a:t> </a:t>
            </a:r>
            <a:r>
              <a:rPr lang="en-US" dirty="0"/>
              <a:t>Procedures</a:t>
            </a:r>
            <a:br>
              <a:rPr lang="en-US" dirty="0"/>
            </a:br>
            <a:endParaRPr lang="en-US" dirty="0"/>
          </a:p>
        </p:txBody>
      </p:sp>
      <p:sp>
        <p:nvSpPr>
          <p:cNvPr id="5" name="Content Placeholder 4">
            <a:extLst>
              <a:ext uri="{FF2B5EF4-FFF2-40B4-BE49-F238E27FC236}">
                <a16:creationId xmlns:a16="http://schemas.microsoft.com/office/drawing/2014/main" id="{AF095FCF-CCE7-167A-3384-727BD315B0CA}"/>
              </a:ext>
            </a:extLst>
          </p:cNvPr>
          <p:cNvSpPr>
            <a:spLocks noGrp="1" noRot="1" noMove="1" noResize="1" noEditPoints="1" noAdjustHandles="1" noChangeArrowheads="1" noChangeShapeType="1"/>
          </p:cNvSpPr>
          <p:nvPr>
            <p:ph idx="1"/>
          </p:nvPr>
        </p:nvSpPr>
        <p:spPr>
          <a:xfrm>
            <a:off x="576943" y="1279774"/>
            <a:ext cx="11038114" cy="5029200"/>
          </a:xfrm>
          <a:noFill/>
        </p:spPr>
        <p:txBody>
          <a:bodyPr>
            <a:normAutofit/>
          </a:bodyPr>
          <a:lstStyle/>
          <a:p>
            <a:pPr marL="0" indent="0">
              <a:buNone/>
            </a:pPr>
            <a:endParaRPr lang="en-US" dirty="0">
              <a:solidFill>
                <a:schemeClr val="bg1">
                  <a:lumMod val="95000"/>
                </a:schemeClr>
              </a:solidFill>
            </a:endParaRPr>
          </a:p>
          <a:p>
            <a:pPr marL="0" indent="0">
              <a:lnSpc>
                <a:spcPct val="100000"/>
              </a:lnSpc>
              <a:buNone/>
            </a:pPr>
            <a:r>
              <a:rPr lang="en-US" dirty="0">
                <a:solidFill>
                  <a:schemeClr val="bg1">
                    <a:lumMod val="95000"/>
                  </a:schemeClr>
                </a:solidFill>
              </a:rPr>
              <a:t>The Law Enforcement agency requesting a </a:t>
            </a:r>
            <a:r>
              <a:rPr lang="en-US" dirty="0">
                <a:solidFill>
                  <a:schemeClr val="accent4">
                    <a:lumMod val="60000"/>
                    <a:lumOff val="40000"/>
                  </a:schemeClr>
                </a:solidFill>
                <a:highlight>
                  <a:srgbClr val="7B5A51"/>
                </a:highlight>
              </a:rPr>
              <a:t>Brittany Alert</a:t>
            </a:r>
            <a:r>
              <a:rPr lang="en-US" dirty="0">
                <a:solidFill>
                  <a:schemeClr val="bg1">
                    <a:lumMod val="95000"/>
                  </a:schemeClr>
                </a:solidFill>
              </a:rPr>
              <a:t> will be referred to the State Police Public Information Officer or Headquarters Duty Officer. The State Police (the Authorized Requestor) will determine if the criteria for a </a:t>
            </a:r>
            <a:r>
              <a:rPr lang="en-US" dirty="0">
                <a:solidFill>
                  <a:schemeClr val="accent4">
                    <a:lumMod val="60000"/>
                    <a:lumOff val="40000"/>
                  </a:schemeClr>
                </a:solidFill>
                <a:highlight>
                  <a:srgbClr val="7B5A51"/>
                </a:highlight>
              </a:rPr>
              <a:t>Brittany Alert</a:t>
            </a:r>
            <a:r>
              <a:rPr lang="en-US" dirty="0">
                <a:solidFill>
                  <a:schemeClr val="accent4">
                    <a:lumMod val="60000"/>
                    <a:lumOff val="40000"/>
                  </a:schemeClr>
                </a:solidFill>
              </a:rPr>
              <a:t> </a:t>
            </a:r>
            <a:r>
              <a:rPr lang="en-US" dirty="0">
                <a:solidFill>
                  <a:schemeClr val="bg1">
                    <a:lumMod val="95000"/>
                  </a:schemeClr>
                </a:solidFill>
              </a:rPr>
              <a:t>are met and if the request is valid. </a:t>
            </a:r>
          </a:p>
          <a:p>
            <a:pPr marL="0" indent="0">
              <a:buNone/>
            </a:pPr>
            <a:endParaRPr lang="en-US" dirty="0">
              <a:solidFill>
                <a:schemeClr val="bg1">
                  <a:lumMod val="95000"/>
                </a:schemeClr>
              </a:solidFill>
            </a:endParaRPr>
          </a:p>
          <a:p>
            <a:pPr marL="0" indent="0">
              <a:buNone/>
            </a:pPr>
            <a:r>
              <a:rPr lang="en-US" dirty="0">
                <a:solidFill>
                  <a:schemeClr val="accent4">
                    <a:lumMod val="60000"/>
                    <a:lumOff val="40000"/>
                  </a:schemeClr>
                </a:solidFill>
                <a:highlight>
                  <a:srgbClr val="7B5A51"/>
                </a:highlight>
              </a:rPr>
              <a:t>Brittany</a:t>
            </a:r>
            <a:r>
              <a:rPr lang="en-US" dirty="0">
                <a:solidFill>
                  <a:schemeClr val="bg1">
                    <a:lumMod val="95000"/>
                  </a:schemeClr>
                </a:solidFill>
                <a:highlight>
                  <a:srgbClr val="7B5A51"/>
                </a:highlight>
              </a:rPr>
              <a:t> </a:t>
            </a:r>
            <a:r>
              <a:rPr lang="en-US" dirty="0">
                <a:solidFill>
                  <a:schemeClr val="accent4">
                    <a:lumMod val="60000"/>
                    <a:lumOff val="40000"/>
                  </a:schemeClr>
                </a:solidFill>
                <a:highlight>
                  <a:srgbClr val="7B5A51"/>
                </a:highlight>
              </a:rPr>
              <a:t>Alerts</a:t>
            </a:r>
            <a:r>
              <a:rPr lang="en-US" dirty="0">
                <a:solidFill>
                  <a:schemeClr val="accent4">
                    <a:lumMod val="60000"/>
                    <a:lumOff val="40000"/>
                  </a:schemeClr>
                </a:solidFill>
              </a:rPr>
              <a:t> </a:t>
            </a:r>
            <a:r>
              <a:rPr lang="en-US" dirty="0">
                <a:solidFill>
                  <a:schemeClr val="bg1">
                    <a:lumMod val="95000"/>
                  </a:schemeClr>
                </a:solidFill>
              </a:rPr>
              <a:t>are sent out region wide following DPS protocol</a:t>
            </a:r>
          </a:p>
          <a:p>
            <a:pPr marL="0" indent="0">
              <a:buNone/>
            </a:pPr>
            <a:endParaRPr lang="en-US" dirty="0"/>
          </a:p>
        </p:txBody>
      </p:sp>
    </p:spTree>
    <p:custDataLst>
      <p:tags r:id="rId1"/>
    </p:custDataLst>
    <p:extLst>
      <p:ext uri="{BB962C8B-B14F-4D97-AF65-F5344CB8AC3E}">
        <p14:creationId xmlns:p14="http://schemas.microsoft.com/office/powerpoint/2010/main" val="22576811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6833-06DF-B56D-7C64-BBBCDD3180FD}"/>
            </a:ext>
          </a:extLst>
        </p:cNvPr>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4203B5BE-402B-D6BB-99C0-E9B43DE40662}"/>
              </a:ext>
            </a:extLst>
          </p:cNvPr>
          <p:cNvGraphicFramePr>
            <a:graphicFrameLocks noGrp="1" noDrilldown="1" noMove="1" noResize="1"/>
          </p:cNvGraphicFramePr>
          <p:nvPr>
            <p:ph idx="1"/>
            <p:extLst>
              <p:ext uri="{D42A27DB-BD31-4B8C-83A1-F6EECF244321}">
                <p14:modId xmlns:p14="http://schemas.microsoft.com/office/powerpoint/2010/main" val="253559329"/>
              </p:ext>
            </p:extLst>
          </p:nvPr>
        </p:nvGraphicFramePr>
        <p:xfrm>
          <a:off x="838199" y="1257300"/>
          <a:ext cx="10835245" cy="50489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itle 12">
            <a:extLst>
              <a:ext uri="{FF2B5EF4-FFF2-40B4-BE49-F238E27FC236}">
                <a16:creationId xmlns:a16="http://schemas.microsoft.com/office/drawing/2014/main" id="{BA999301-F8B9-78FB-D903-31EBE719228F}"/>
              </a:ext>
            </a:extLst>
          </p:cNvPr>
          <p:cNvSpPr txBox="1">
            <a:spLocks noGrp="1" noRot="1" noMove="1" noResize="1" noEditPoints="1" noAdjustHandles="1" noChangeArrowheads="1" noChangeShapeType="1"/>
          </p:cNvSpPr>
          <p:nvPr/>
        </p:nvSpPr>
        <p:spPr>
          <a:xfrm>
            <a:off x="990600" y="2800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ontserrat" panose="02000505000000020004" pitchFamily="2" charset="0"/>
                <a:ea typeface="+mj-ea"/>
                <a:cs typeface="+mj-cs"/>
              </a:defRPr>
            </a:lvl1pPr>
          </a:lstStyle>
          <a:p>
            <a:pPr algn="ctr">
              <a:lnSpc>
                <a:spcPct val="100000"/>
              </a:lnSpc>
            </a:pPr>
            <a:r>
              <a:rPr lang="en-US" sz="4000" dirty="0"/>
              <a:t>“Endangered Person" </a:t>
            </a:r>
            <a:br>
              <a:rPr lang="en-US" sz="4000" dirty="0"/>
            </a:br>
            <a:r>
              <a:rPr lang="en-US" sz="4000" dirty="0"/>
              <a:t>means a missing person who:</a:t>
            </a:r>
          </a:p>
        </p:txBody>
      </p:sp>
      <p:sp>
        <p:nvSpPr>
          <p:cNvPr id="5" name="TextBox 4">
            <a:extLst>
              <a:ext uri="{FF2B5EF4-FFF2-40B4-BE49-F238E27FC236}">
                <a16:creationId xmlns:a16="http://schemas.microsoft.com/office/drawing/2014/main" id="{3824D57F-FE75-49E1-1207-5A5C3DA9DB0A}"/>
              </a:ext>
            </a:extLst>
          </p:cNvPr>
          <p:cNvSpPr txBox="1">
            <a:spLocks noGrp="1" noRot="1" noMove="1" noResize="1" noEditPoints="1" noAdjustHandles="1" noChangeArrowheads="1" noChangeShapeType="1"/>
          </p:cNvSpPr>
          <p:nvPr/>
        </p:nvSpPr>
        <p:spPr>
          <a:xfrm>
            <a:off x="3582638" y="5979948"/>
            <a:ext cx="5026725" cy="276999"/>
          </a:xfrm>
          <a:prstGeom prst="rect">
            <a:avLst/>
          </a:prstGeom>
          <a:noFill/>
        </p:spPr>
        <p:txBody>
          <a:bodyPr wrap="square">
            <a:spAutoFit/>
          </a:bodyPr>
          <a:lstStyle/>
          <a:p>
            <a:r>
              <a:rPr lang="en-US" sz="1200" dirty="0">
                <a:hlinkClick r:id="rId9"/>
              </a:rPr>
              <a:t>https://nmonesource.com/nmos/nmsa/en/item/4367/index.do#29-15-2</a:t>
            </a:r>
            <a:r>
              <a:rPr lang="en-US" sz="1200" dirty="0"/>
              <a:t> </a:t>
            </a:r>
            <a:endParaRPr lang="en-US" sz="1200" b="1" dirty="0">
              <a:solidFill>
                <a:srgbClr val="0070C0"/>
              </a:solidFill>
            </a:endParaRPr>
          </a:p>
        </p:txBody>
      </p:sp>
    </p:spTree>
    <p:custDataLst>
      <p:tags r:id="rId1"/>
    </p:custDataLst>
    <p:extLst>
      <p:ext uri="{BB962C8B-B14F-4D97-AF65-F5344CB8AC3E}">
        <p14:creationId xmlns:p14="http://schemas.microsoft.com/office/powerpoint/2010/main" val="15744373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0EFFB1FE-0F92-426C-A28D-920D0B1B7892}"/>
                                            </p:graphicEl>
                                          </p:spTgt>
                                        </p:tgtEl>
                                        <p:attrNameLst>
                                          <p:attrName>style.visibility</p:attrName>
                                        </p:attrNameLst>
                                      </p:cBhvr>
                                      <p:to>
                                        <p:strVal val="visible"/>
                                      </p:to>
                                    </p:set>
                                    <p:animEffect transition="in" filter="fade">
                                      <p:cBhvr>
                                        <p:cTn id="7" dur="500"/>
                                        <p:tgtEl>
                                          <p:spTgt spid="6">
                                            <p:graphicEl>
                                              <a:dgm id="{0EFFB1FE-0F92-426C-A28D-920D0B1B789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344F8D7B-0678-43E6-8799-9F5B3828925A}"/>
                                            </p:graphicEl>
                                          </p:spTgt>
                                        </p:tgtEl>
                                        <p:attrNameLst>
                                          <p:attrName>style.visibility</p:attrName>
                                        </p:attrNameLst>
                                      </p:cBhvr>
                                      <p:to>
                                        <p:strVal val="visible"/>
                                      </p:to>
                                    </p:set>
                                    <p:animEffect transition="in" filter="fade">
                                      <p:cBhvr>
                                        <p:cTn id="12" dur="500"/>
                                        <p:tgtEl>
                                          <p:spTgt spid="6">
                                            <p:graphicEl>
                                              <a:dgm id="{344F8D7B-0678-43E6-8799-9F5B3828925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0ED331A3-AF09-47DF-9665-3F3A9A678301}"/>
                                            </p:graphicEl>
                                          </p:spTgt>
                                        </p:tgtEl>
                                        <p:attrNameLst>
                                          <p:attrName>style.visibility</p:attrName>
                                        </p:attrNameLst>
                                      </p:cBhvr>
                                      <p:to>
                                        <p:strVal val="visible"/>
                                      </p:to>
                                    </p:set>
                                    <p:animEffect transition="in" filter="fade">
                                      <p:cBhvr>
                                        <p:cTn id="17" dur="500"/>
                                        <p:tgtEl>
                                          <p:spTgt spid="6">
                                            <p:graphicEl>
                                              <a:dgm id="{0ED331A3-AF09-47DF-9665-3F3A9A67830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dgm id="{620E456E-EFE6-4BDF-B57D-CB226A00CF98}"/>
                                            </p:graphicEl>
                                          </p:spTgt>
                                        </p:tgtEl>
                                        <p:attrNameLst>
                                          <p:attrName>style.visibility</p:attrName>
                                        </p:attrNameLst>
                                      </p:cBhvr>
                                      <p:to>
                                        <p:strVal val="visible"/>
                                      </p:to>
                                    </p:set>
                                    <p:animEffect transition="in" filter="fade">
                                      <p:cBhvr>
                                        <p:cTn id="22" dur="500"/>
                                        <p:tgtEl>
                                          <p:spTgt spid="6">
                                            <p:graphicEl>
                                              <a:dgm id="{620E456E-EFE6-4BDF-B57D-CB226A00CF9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dgm id="{66A9372A-EA81-4F9E-A47E-3CC43F8A0F4E}"/>
                                            </p:graphicEl>
                                          </p:spTgt>
                                        </p:tgtEl>
                                        <p:attrNameLst>
                                          <p:attrName>style.visibility</p:attrName>
                                        </p:attrNameLst>
                                      </p:cBhvr>
                                      <p:to>
                                        <p:strVal val="visible"/>
                                      </p:to>
                                    </p:set>
                                    <p:animEffect transition="in" filter="fade">
                                      <p:cBhvr>
                                        <p:cTn id="27" dur="500"/>
                                        <p:tgtEl>
                                          <p:spTgt spid="6">
                                            <p:graphicEl>
                                              <a:dgm id="{66A9372A-EA81-4F9E-A47E-3CC43F8A0F4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dgm id="{582EBA28-34E4-4D7D-A6F5-9D1CBCBFA33A}"/>
                                            </p:graphicEl>
                                          </p:spTgt>
                                        </p:tgtEl>
                                        <p:attrNameLst>
                                          <p:attrName>style.visibility</p:attrName>
                                        </p:attrNameLst>
                                      </p:cBhvr>
                                      <p:to>
                                        <p:strVal val="visible"/>
                                      </p:to>
                                    </p:set>
                                    <p:animEffect transition="in" filter="fade">
                                      <p:cBhvr>
                                        <p:cTn id="32" dur="500"/>
                                        <p:tgtEl>
                                          <p:spTgt spid="6">
                                            <p:graphicEl>
                                              <a:dgm id="{582EBA28-34E4-4D7D-A6F5-9D1CBCBFA33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dgm id="{508FA8DE-BEBB-4D0E-BFB1-FBF0B75E9C49}"/>
                                            </p:graphicEl>
                                          </p:spTgt>
                                        </p:tgtEl>
                                        <p:attrNameLst>
                                          <p:attrName>style.visibility</p:attrName>
                                        </p:attrNameLst>
                                      </p:cBhvr>
                                      <p:to>
                                        <p:strVal val="visible"/>
                                      </p:to>
                                    </p:set>
                                    <p:animEffect transition="in" filter="fade">
                                      <p:cBhvr>
                                        <p:cTn id="37" dur="500"/>
                                        <p:tgtEl>
                                          <p:spTgt spid="6">
                                            <p:graphicEl>
                                              <a:dgm id="{508FA8DE-BEBB-4D0E-BFB1-FBF0B75E9C49}"/>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282023"/>
        </a:solidFill>
        <a:effectLst/>
      </p:bgPr>
    </p:bg>
    <p:spTree>
      <p:nvGrpSpPr>
        <p:cNvPr id="1" name="">
          <a:extLst>
            <a:ext uri="{FF2B5EF4-FFF2-40B4-BE49-F238E27FC236}">
              <a16:creationId xmlns:a16="http://schemas.microsoft.com/office/drawing/2014/main" id="{22B705BE-6049-0227-9D9E-F9B77FACC2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8D5B8B-D353-769A-3D1B-2D55CF474718}"/>
              </a:ext>
            </a:extLst>
          </p:cNvPr>
          <p:cNvSpPr>
            <a:spLocks noGrp="1" noRot="1" noMove="1" noResize="1" noEditPoints="1" noAdjustHandles="1" noChangeArrowheads="1" noChangeShapeType="1"/>
          </p:cNvSpPr>
          <p:nvPr>
            <p:ph type="title"/>
          </p:nvPr>
        </p:nvSpPr>
        <p:spPr/>
        <p:txBody>
          <a:bodyPr>
            <a:normAutofit fontScale="90000"/>
          </a:bodyPr>
          <a:lstStyle/>
          <a:p>
            <a:r>
              <a:rPr lang="en-US" sz="4200" dirty="0">
                <a:solidFill>
                  <a:schemeClr val="accent4">
                    <a:lumMod val="60000"/>
                    <a:lumOff val="40000"/>
                  </a:schemeClr>
                </a:solidFill>
                <a:highlight>
                  <a:srgbClr val="7B5A51"/>
                </a:highlight>
              </a:rPr>
              <a:t>Brittany Alerts </a:t>
            </a:r>
            <a:br>
              <a:rPr lang="en-US" sz="4200" dirty="0"/>
            </a:br>
            <a:r>
              <a:rPr lang="en-US" sz="4200" dirty="0"/>
              <a:t>DEACTIVATION PROCEDURES</a:t>
            </a:r>
            <a:br>
              <a:rPr lang="en-US" dirty="0"/>
            </a:br>
            <a:endParaRPr lang="en-US" dirty="0"/>
          </a:p>
        </p:txBody>
      </p:sp>
      <p:sp>
        <p:nvSpPr>
          <p:cNvPr id="2" name="TextBox 1">
            <a:extLst>
              <a:ext uri="{FF2B5EF4-FFF2-40B4-BE49-F238E27FC236}">
                <a16:creationId xmlns:a16="http://schemas.microsoft.com/office/drawing/2014/main" id="{560D3ED7-E8EE-A73A-8792-A63D8E5091B1}"/>
              </a:ext>
            </a:extLst>
          </p:cNvPr>
          <p:cNvSpPr txBox="1">
            <a:spLocks noGrp="1" noRot="1" noMove="1" noResize="1" noEditPoints="1" noAdjustHandles="1" noChangeArrowheads="1" noChangeShapeType="1"/>
          </p:cNvSpPr>
          <p:nvPr/>
        </p:nvSpPr>
        <p:spPr>
          <a:xfrm>
            <a:off x="718929" y="1619042"/>
            <a:ext cx="10754142" cy="4441216"/>
          </a:xfrm>
          <a:prstGeom prst="rect">
            <a:avLst/>
          </a:prstGeom>
          <a:noFill/>
        </p:spPr>
        <p:txBody>
          <a:bodyPr wrap="square">
            <a:spAutoFit/>
          </a:bodyPr>
          <a:lstStyle/>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When the endangered person has been located and confirmed safe, immediately notify the </a:t>
            </a:r>
            <a:r>
              <a:rPr lang="en-US" sz="2800" dirty="0">
                <a:solidFill>
                  <a:prstClr val="white"/>
                </a:solidFill>
                <a:latin typeface="Montserrat" panose="02000505000000020004" pitchFamily="2" charset="0"/>
              </a:rPr>
              <a:t>State Police</a:t>
            </a:r>
            <a:endPar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Only the State Police (the Authorized Requestor) may determine the validity of a request to terminate an active </a:t>
            </a:r>
            <a:r>
              <a:rPr lang="en-US" sz="2800" dirty="0">
                <a:solidFill>
                  <a:schemeClr val="accent4">
                    <a:lumMod val="60000"/>
                    <a:lumOff val="40000"/>
                  </a:schemeClr>
                </a:solidFill>
                <a:highlight>
                  <a:srgbClr val="7B5A51"/>
                </a:highlight>
                <a:latin typeface="Montserrat" panose="02000505000000020004" pitchFamily="2" charset="0"/>
              </a:rPr>
              <a:t>Brittany</a:t>
            </a:r>
            <a:r>
              <a:rPr kumimoji="0" lang="en-US" sz="2800" b="0" i="0" u="none" strike="noStrike" kern="1200" cap="none" spc="0" normalizeH="0" baseline="0" noProof="0" dirty="0">
                <a:ln>
                  <a:noFill/>
                </a:ln>
                <a:solidFill>
                  <a:schemeClr val="accent4">
                    <a:lumMod val="60000"/>
                    <a:lumOff val="40000"/>
                  </a:schemeClr>
                </a:solidFill>
                <a:effectLst/>
                <a:highlight>
                  <a:srgbClr val="7B5A51"/>
                </a:highlight>
                <a:uLnTx/>
                <a:uFillTx/>
                <a:latin typeface="Montserrat" panose="02000505000000020004" pitchFamily="2" charset="0"/>
                <a:ea typeface="+mn-ea"/>
                <a:cs typeface="+mn-cs"/>
              </a:rPr>
              <a:t> Alert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Immediately request removal 	from National Crime Information Center (NCIC) and send information the </a:t>
            </a:r>
          </a:p>
          <a:p>
            <a:pPr marL="0" marR="0" lvl="0" indent="0" algn="l" defTabSz="914400" rtl="0" eaLnBrk="1" fontAlgn="auto" latinLnBrk="0" hangingPunct="1">
              <a:lnSpc>
                <a:spcPct val="90000"/>
              </a:lnSpc>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Montserrat" panose="02000505000000020004" pitchFamily="2" charset="0"/>
                <a:ea typeface="+mn-ea"/>
                <a:cs typeface="+mn-cs"/>
              </a:rPr>
              <a:t>Missing Persons Information Clearinghouse (MPCH)</a:t>
            </a:r>
          </a:p>
        </p:txBody>
      </p:sp>
      <p:sp>
        <p:nvSpPr>
          <p:cNvPr id="7" name="Content Placeholder 4">
            <a:extLst>
              <a:ext uri="{FF2B5EF4-FFF2-40B4-BE49-F238E27FC236}">
                <a16:creationId xmlns:a16="http://schemas.microsoft.com/office/drawing/2014/main" id="{B09E532C-44F4-B7CA-1E99-F5039D7C12D3}"/>
              </a:ext>
            </a:extLst>
          </p:cNvPr>
          <p:cNvSpPr>
            <a:spLocks noGrp="1" noRot="1" noMove="1" noResize="1" noEditPoints="1" noAdjustHandles="1" noChangeArrowheads="1" noChangeShapeType="1"/>
          </p:cNvSpPr>
          <p:nvPr>
            <p:ph idx="1"/>
          </p:nvPr>
        </p:nvSpPr>
        <p:spPr>
          <a:xfrm>
            <a:off x="944217" y="1547328"/>
            <a:ext cx="10754141" cy="1325563"/>
          </a:xfrm>
        </p:spPr>
        <p:txBody>
          <a:bodyPr>
            <a:normAutofit/>
          </a:bodyPr>
          <a:lstStyle/>
          <a:p>
            <a:pPr marL="0" indent="0">
              <a:buNone/>
            </a:pPr>
            <a:endParaRPr lang="en-US" dirty="0"/>
          </a:p>
          <a:p>
            <a:endParaRPr lang="en-US" dirty="0"/>
          </a:p>
        </p:txBody>
      </p:sp>
    </p:spTree>
    <p:custDataLst>
      <p:tags r:id="rId1"/>
    </p:custDataLst>
    <p:extLst>
      <p:ext uri="{BB962C8B-B14F-4D97-AF65-F5344CB8AC3E}">
        <p14:creationId xmlns:p14="http://schemas.microsoft.com/office/powerpoint/2010/main" val="397411070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236980"/>
        </a:solidFill>
        <a:effectLst/>
      </p:bgPr>
    </p:bg>
    <p:spTree>
      <p:nvGrpSpPr>
        <p:cNvPr id="1" name=""/>
        <p:cNvGrpSpPr/>
        <p:nvPr/>
      </p:nvGrpSpPr>
      <p:grpSpPr>
        <a:xfrm>
          <a:off x="0" y="0"/>
          <a:ext cx="0" cy="0"/>
          <a:chOff x="0" y="0"/>
          <a:chExt cx="0" cy="0"/>
        </a:xfrm>
      </p:grpSpPr>
      <p:pic>
        <p:nvPicPr>
          <p:cNvPr id="11" name="Picture 10" descr="Map&#10;&#10;AI-generated content may be incorrect.">
            <a:extLst>
              <a:ext uri="{FF2B5EF4-FFF2-40B4-BE49-F238E27FC236}">
                <a16:creationId xmlns:a16="http://schemas.microsoft.com/office/drawing/2014/main" id="{45A0F489-FAEE-F4F1-9C60-E7D8383042D1}"/>
              </a:ext>
            </a:extLst>
          </p:cNvPr>
          <p:cNvPicPr>
            <a:picLocks noGrp="1" noRot="1" noChangeAspect="1" noMove="1" noResize="1" noEditPoints="1" noAdjustHandles="1" noChangeArrowheads="1" noChangeShapeType="1" noCrop="1"/>
          </p:cNvPicPr>
          <p:nvPr/>
        </p:nvPicPr>
        <p:blipFill>
          <a:blip r:embed="rId4">
            <a:alphaModFix amt="20000"/>
            <a:extLst>
              <a:ext uri="{28A0092B-C50C-407E-A947-70E740481C1C}">
                <a14:useLocalDpi xmlns:a14="http://schemas.microsoft.com/office/drawing/2010/main" val="0"/>
              </a:ext>
            </a:extLst>
          </a:blip>
          <a:srcRect b="19855"/>
          <a:stretch>
            <a:fillRect/>
          </a:stretch>
        </p:blipFill>
        <p:spPr>
          <a:xfrm>
            <a:off x="-2" y="0"/>
            <a:ext cx="12192001" cy="6885447"/>
          </a:xfrm>
          <a:prstGeom prst="rect">
            <a:avLst/>
          </a:prstGeom>
        </p:spPr>
      </p:pic>
      <p:sp>
        <p:nvSpPr>
          <p:cNvPr id="4" name="Title 3">
            <a:extLst>
              <a:ext uri="{FF2B5EF4-FFF2-40B4-BE49-F238E27FC236}">
                <a16:creationId xmlns:a16="http://schemas.microsoft.com/office/drawing/2014/main" id="{8FA089B9-75E8-D854-C05E-3BA1F32D010F}"/>
              </a:ext>
            </a:extLst>
          </p:cNvPr>
          <p:cNvSpPr>
            <a:spLocks noGrp="1" noRot="1" noMove="1" noResize="1" noEditPoints="1" noAdjustHandles="1" noChangeArrowheads="1" noChangeShapeType="1"/>
          </p:cNvSpPr>
          <p:nvPr>
            <p:ph type="title"/>
          </p:nvPr>
        </p:nvSpPr>
        <p:spPr/>
        <p:txBody>
          <a:bodyPr/>
          <a:lstStyle/>
          <a:p>
            <a:r>
              <a:rPr lang="en-US" dirty="0"/>
              <a:t>Turquoise Alert</a:t>
            </a:r>
          </a:p>
        </p:txBody>
      </p:sp>
      <p:sp>
        <p:nvSpPr>
          <p:cNvPr id="5" name="Text Placeholder 4">
            <a:extLst>
              <a:ext uri="{FF2B5EF4-FFF2-40B4-BE49-F238E27FC236}">
                <a16:creationId xmlns:a16="http://schemas.microsoft.com/office/drawing/2014/main" id="{E4CB94D4-6ED5-14D2-3DAA-2572A926D1C2}"/>
              </a:ext>
            </a:extLst>
          </p:cNvPr>
          <p:cNvSpPr>
            <a:spLocks noGrp="1" noRot="1" noMove="1" noResize="1" noEditPoints="1" noAdjustHandles="1" noChangeArrowheads="1" noChangeShapeType="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183765976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E3646"/>
        </a:solidFill>
        <a:effectLst/>
      </p:bgPr>
    </p:bg>
    <p:spTree>
      <p:nvGrpSpPr>
        <p:cNvPr id="1" name="">
          <a:extLst>
            <a:ext uri="{FF2B5EF4-FFF2-40B4-BE49-F238E27FC236}">
              <a16:creationId xmlns:a16="http://schemas.microsoft.com/office/drawing/2014/main" id="{B8F1A3A7-8A68-4D03-E7A7-0CDD8C7A3CDB}"/>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18D302F-B33F-FBA9-D50E-194989387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17C23AB-4E42-34CB-962D-18566B94D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8E7ADFC-DEF5-6BB7-CACD-BB02EA86914D}"/>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29758C"/>
                </a:solidFill>
                <a:highlight>
                  <a:srgbClr val="0E3646"/>
                </a:highlight>
              </a:rPr>
              <a:t>Turquoise Alert</a:t>
            </a:r>
          </a:p>
        </p:txBody>
      </p:sp>
      <p:graphicFrame>
        <p:nvGraphicFramePr>
          <p:cNvPr id="22" name="Text Placeholder 5">
            <a:extLst>
              <a:ext uri="{FF2B5EF4-FFF2-40B4-BE49-F238E27FC236}">
                <a16:creationId xmlns:a16="http://schemas.microsoft.com/office/drawing/2014/main" id="{3C6F3169-66BF-A4AF-4252-F753AD98C6FB}"/>
              </a:ext>
            </a:extLst>
          </p:cNvPr>
          <p:cNvGraphicFramePr>
            <a:graphicFrameLocks noGrp="1" noDrilldown="1" noMove="1" noResize="1"/>
          </p:cNvGraphicFramePr>
          <p:nvPr>
            <p:extLst>
              <p:ext uri="{D42A27DB-BD31-4B8C-83A1-F6EECF244321}">
                <p14:modId xmlns:p14="http://schemas.microsoft.com/office/powerpoint/2010/main" val="759071948"/>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Picture Placeholder 13">
            <a:extLst>
              <a:ext uri="{FF2B5EF4-FFF2-40B4-BE49-F238E27FC236}">
                <a16:creationId xmlns:a16="http://schemas.microsoft.com/office/drawing/2014/main" id="{D4EA5022-D2C3-B158-F658-57593668F499}"/>
              </a:ext>
            </a:extLst>
          </p:cNvPr>
          <p:cNvPicPr>
            <a:picLocks noGrp="1" noRot="1" noChangeAspect="1" noMove="1" noResize="1" noEditPoints="1" noAdjustHandles="1" noChangeArrowheads="1" noChangeShapeType="1" noCrop="1"/>
          </p:cNvPicPr>
          <p:nvPr>
            <p:ph type="pic" idx="1"/>
          </p:nvPr>
        </p:nvPicPr>
        <p:blipFill>
          <a:blip r:embed="rId9">
            <a:duotone>
              <a:prstClr val="black"/>
              <a:srgbClr val="236980">
                <a:tint val="45000"/>
                <a:satMod val="400000"/>
              </a:srgbClr>
            </a:duotone>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t="13590" b="13590"/>
          <a:stretch>
            <a:fillRect/>
          </a:stretch>
        </p:blipFill>
        <p:spPr>
          <a:xfrm>
            <a:off x="7709015" y="1750892"/>
            <a:ext cx="4876497" cy="3850526"/>
          </a:xfrm>
        </p:spPr>
      </p:pic>
      <p:sp>
        <p:nvSpPr>
          <p:cNvPr id="19" name="TextBox 18">
            <a:extLst>
              <a:ext uri="{FF2B5EF4-FFF2-40B4-BE49-F238E27FC236}">
                <a16:creationId xmlns:a16="http://schemas.microsoft.com/office/drawing/2014/main" id="{9FA7FB29-F6E1-A4F1-C088-9F5EF5451D14}"/>
              </a:ext>
            </a:extLst>
          </p:cNvPr>
          <p:cNvSpPr txBox="1">
            <a:spLocks noGrp="1" noRot="1" noMove="1" noResize="1" noEditPoints="1" noAdjustHandles="1" noChangeArrowheads="1" noChangeShapeType="1"/>
          </p:cNvSpPr>
          <p:nvPr/>
        </p:nvSpPr>
        <p:spPr>
          <a:xfrm>
            <a:off x="8608721" y="5996241"/>
            <a:ext cx="2324323" cy="407883"/>
          </a:xfrm>
          <a:prstGeom prst="rect">
            <a:avLst/>
          </a:prstGeom>
          <a:noFill/>
        </p:spPr>
        <p:txBody>
          <a:bodyPr wrap="square">
            <a:spAutoFit/>
          </a:bodyPr>
          <a:lstStyle/>
          <a:p>
            <a:pPr>
              <a:spcAft>
                <a:spcPts val="600"/>
              </a:spcAft>
            </a:pPr>
            <a:r>
              <a:rPr lang="en-US" sz="1000" b="1" dirty="0">
                <a:solidFill>
                  <a:srgbClr val="FFFF99"/>
                </a:solidFill>
                <a:hlinkClick r:id="rId11">
                  <a:extLst>
                    <a:ext uri="{A12FA001-AC4F-418D-AE19-62706E023703}">
                      <ahyp:hlinkClr xmlns:ahyp="http://schemas.microsoft.com/office/drawing/2018/hyperlinkcolor" val="tx"/>
                    </a:ext>
                  </a:extLst>
                </a:hlinkClick>
              </a:rPr>
              <a:t>https://nmonesource.com/nmos/nmsa/en/item/4367/index.do#29-15-2</a:t>
            </a:r>
            <a:endParaRPr lang="en-US" sz="1000" b="1" dirty="0">
              <a:solidFill>
                <a:srgbClr val="FFFF99"/>
              </a:solidFill>
            </a:endParaRPr>
          </a:p>
        </p:txBody>
      </p:sp>
      <p:graphicFrame>
        <p:nvGraphicFramePr>
          <p:cNvPr id="2" name="Object 1">
            <a:extLst>
              <a:ext uri="{FF2B5EF4-FFF2-40B4-BE49-F238E27FC236}">
                <a16:creationId xmlns:a16="http://schemas.microsoft.com/office/drawing/2014/main" id="{DEF82ED9-4118-68BF-7183-BD88C4012DEB}"/>
              </a:ext>
            </a:extLst>
          </p:cNvPr>
          <p:cNvGraphicFramePr>
            <a:graphicFrameLocks noChangeAspect="1"/>
          </p:cNvGraphicFramePr>
          <p:nvPr>
            <p:extLst>
              <p:ext uri="{D42A27DB-BD31-4B8C-83A1-F6EECF244321}">
                <p14:modId xmlns:p14="http://schemas.microsoft.com/office/powerpoint/2010/main" val="1249900800"/>
              </p:ext>
            </p:extLst>
          </p:nvPr>
        </p:nvGraphicFramePr>
        <p:xfrm>
          <a:off x="8683752" y="2159889"/>
          <a:ext cx="914400" cy="815975"/>
        </p:xfrm>
        <a:graphic>
          <a:graphicData uri="http://schemas.openxmlformats.org/presentationml/2006/ole">
            <mc:AlternateContent xmlns:mc="http://schemas.openxmlformats.org/markup-compatibility/2006">
              <mc:Choice xmlns:v="urn:schemas-microsoft-com:vml" Requires="v">
                <p:oleObj name="Acrobat Document" showAsIcon="1" r:id="rId12" imgW="914400" imgH="816518" progId="Acrobat.Document.DC">
                  <p:embed/>
                </p:oleObj>
              </mc:Choice>
              <mc:Fallback>
                <p:oleObj name="Acrobat Document" showAsIcon="1" r:id="rId12" imgW="914400" imgH="816518" progId="Acrobat.Document.DC">
                  <p:embed/>
                  <p:pic>
                    <p:nvPicPr>
                      <p:cNvPr id="0" name=""/>
                      <p:cNvPicPr/>
                      <p:nvPr/>
                    </p:nvPicPr>
                    <p:blipFill>
                      <a:blip r:embed="rId13"/>
                      <a:stretch>
                        <a:fillRect/>
                      </a:stretch>
                    </p:blipFill>
                    <p:spPr>
                      <a:xfrm>
                        <a:off x="8683752" y="2159889"/>
                        <a:ext cx="914400" cy="8159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16725675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graphicEl>
                                              <a:dgm id="{4F8F70A8-92E3-44A2-ABC2-7BFFB068BE5B}"/>
                                            </p:graphicEl>
                                          </p:spTgt>
                                        </p:tgtEl>
                                        <p:attrNameLst>
                                          <p:attrName>style.visibility</p:attrName>
                                        </p:attrNameLst>
                                      </p:cBhvr>
                                      <p:to>
                                        <p:strVal val="visible"/>
                                      </p:to>
                                    </p:set>
                                    <p:animEffect transition="in" filter="fade">
                                      <p:cBhvr>
                                        <p:cTn id="7" dur="500"/>
                                        <p:tgtEl>
                                          <p:spTgt spid="22">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graphicEl>
                                              <a:dgm id="{56FFC6D0-6323-4DD7-8EC6-F15F20F58DFA}"/>
                                            </p:graphicEl>
                                          </p:spTgt>
                                        </p:tgtEl>
                                        <p:attrNameLst>
                                          <p:attrName>style.visibility</p:attrName>
                                        </p:attrNameLst>
                                      </p:cBhvr>
                                      <p:to>
                                        <p:strVal val="visible"/>
                                      </p:to>
                                    </p:set>
                                    <p:animEffect transition="in" filter="fade">
                                      <p:cBhvr>
                                        <p:cTn id="12" dur="500"/>
                                        <p:tgtEl>
                                          <p:spTgt spid="22">
                                            <p:graphicEl>
                                              <a:dgm id="{56FFC6D0-6323-4DD7-8EC6-F15F20F58DF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graphicEl>
                                              <a:dgm id="{E1B56A71-710F-4924-B05D-63BB6E101151}"/>
                                            </p:graphicEl>
                                          </p:spTgt>
                                        </p:tgtEl>
                                        <p:attrNameLst>
                                          <p:attrName>style.visibility</p:attrName>
                                        </p:attrNameLst>
                                      </p:cBhvr>
                                      <p:to>
                                        <p:strVal val="visible"/>
                                      </p:to>
                                    </p:set>
                                    <p:animEffect transition="in" filter="fade">
                                      <p:cBhvr>
                                        <p:cTn id="17" dur="500"/>
                                        <p:tgtEl>
                                          <p:spTgt spid="22">
                                            <p:graphicEl>
                                              <a:dgm id="{E1B56A71-710F-4924-B05D-63BB6E101151}"/>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graphicEl>
                                              <a:dgm id="{9F8B362E-9800-4115-A746-D39BDFD4DCE4}"/>
                                            </p:graphicEl>
                                          </p:spTgt>
                                        </p:tgtEl>
                                        <p:attrNameLst>
                                          <p:attrName>style.visibility</p:attrName>
                                        </p:attrNameLst>
                                      </p:cBhvr>
                                      <p:to>
                                        <p:strVal val="visible"/>
                                      </p:to>
                                    </p:set>
                                    <p:animEffect transition="in" filter="fade">
                                      <p:cBhvr>
                                        <p:cTn id="22" dur="500"/>
                                        <p:tgtEl>
                                          <p:spTgt spid="22">
                                            <p:graphicEl>
                                              <a:dgm id="{9F8B362E-9800-4115-A746-D39BDFD4DCE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Dgm bld="one"/>
        </p:bldSub>
      </p:bldGraphic>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236980"/>
        </a:solidFill>
        <a:effectLst/>
      </p:bgPr>
    </p:bg>
    <p:spTree>
      <p:nvGrpSpPr>
        <p:cNvPr id="1" name="">
          <a:extLst>
            <a:ext uri="{FF2B5EF4-FFF2-40B4-BE49-F238E27FC236}">
              <a16:creationId xmlns:a16="http://schemas.microsoft.com/office/drawing/2014/main" id="{6DFE2739-6E4D-6703-DC01-B2B9CDB6D18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2F24C17-99FD-EB78-815C-23B26FDB2CD8}"/>
              </a:ext>
            </a:extLst>
          </p:cNvPr>
          <p:cNvSpPr>
            <a:spLocks noGrp="1" noRot="1" noMove="1" noResize="1" noEditPoints="1" noAdjustHandles="1" noChangeArrowheads="1" noChangeShapeType="1"/>
          </p:cNvSpPr>
          <p:nvPr>
            <p:ph type="title"/>
          </p:nvPr>
        </p:nvSpPr>
        <p:spPr/>
        <p:txBody>
          <a:bodyPr/>
          <a:lstStyle/>
          <a:p>
            <a:r>
              <a:rPr lang="en-US" dirty="0"/>
              <a:t>Video: Turquoise Alert </a:t>
            </a:r>
          </a:p>
        </p:txBody>
      </p:sp>
      <p:sp>
        <p:nvSpPr>
          <p:cNvPr id="9" name="Text Placeholder 8">
            <a:extLst>
              <a:ext uri="{FF2B5EF4-FFF2-40B4-BE49-F238E27FC236}">
                <a16:creationId xmlns:a16="http://schemas.microsoft.com/office/drawing/2014/main" id="{CEEA96AC-3A18-BCAF-E3C4-6F7815ECDEA8}"/>
              </a:ext>
            </a:extLst>
          </p:cNvPr>
          <p:cNvSpPr>
            <a:spLocks noGrp="1" noRot="1" noMove="1" noResize="1" noEditPoints="1" noAdjustHandles="1" noChangeArrowheads="1" noChangeShapeType="1"/>
          </p:cNvSpPr>
          <p:nvPr>
            <p:ph type="body" idx="1"/>
          </p:nvPr>
        </p:nvSpPr>
        <p:spPr/>
        <p:txBody>
          <a:bodyPr/>
          <a:lstStyle/>
          <a:p>
            <a:endParaRPr lang="en-US"/>
          </a:p>
        </p:txBody>
      </p:sp>
      <p:pic>
        <p:nvPicPr>
          <p:cNvPr id="7" name="turqoise alerts video clips">
            <a:hlinkClick r:id="" action="ppaction://media"/>
            <a:extLst>
              <a:ext uri="{FF2B5EF4-FFF2-40B4-BE49-F238E27FC236}">
                <a16:creationId xmlns:a16="http://schemas.microsoft.com/office/drawing/2014/main" id="{FADC7102-5CF0-B842-116B-B81AF7CCDC95}"/>
              </a:ext>
            </a:extLst>
          </p:cNvPr>
          <p:cNvPicPr>
            <a:picLocks noGrp="1" noRot="1" noChangeAspect="1" noMove="1" noResize="1" noEditPoints="1" noAdjustHandles="1" noChangeArrowheads="1" noChangeShapeType="1" noCrop="1"/>
          </p:cNvPicPr>
          <p:nvPr>
            <p:ph idx="4294967295"/>
            <a:videoFile r:link="rId3"/>
            <p:extLst>
              <p:ext uri="{DAA4B4D4-6D71-4841-9C94-3DE7FCFB9230}">
                <p14:media xmlns:p14="http://schemas.microsoft.com/office/powerpoint/2010/main" r:embed="rId2"/>
              </p:ext>
            </p:extLst>
          </p:nvPr>
        </p:nvPicPr>
        <p:blipFill>
          <a:blip r:embed="rId6"/>
          <a:stretch>
            <a:fillRect/>
          </a:stretch>
        </p:blipFill>
        <p:spPr>
          <a:xfrm>
            <a:off x="731838" y="411163"/>
            <a:ext cx="10728325" cy="6035675"/>
          </a:xfrm>
        </p:spPr>
      </p:pic>
      <p:pic>
        <p:nvPicPr>
          <p:cNvPr id="5" name="Picture 4" hidden="1">
            <a:extLst>
              <a:ext uri="{FF2B5EF4-FFF2-40B4-BE49-F238E27FC236}">
                <a16:creationId xmlns:a16="http://schemas.microsoft.com/office/drawing/2014/main" id="{4F4DA61A-C2D7-33FD-801E-7C12F4C6E1EA}"/>
              </a:ext>
            </a:extLst>
          </p:cNvPr>
          <p:cNvPicPr>
            <a:picLocks noGrp="1" noRot="1" noChangeAspect="1" noMove="1" noResize="1" noEditPoints="1" noAdjustHandles="1" noChangeArrowheads="1" noChangeShapeType="1" noCrop="1"/>
          </p:cNvPicPr>
          <p:nvPr/>
        </p:nvPicPr>
        <p:blipFill>
          <a:blip r:embed="rId7"/>
          <a:stretch>
            <a:fillRect/>
          </a:stretch>
        </p:blipFill>
        <p:spPr>
          <a:xfrm>
            <a:off x="-5648908" y="889649"/>
            <a:ext cx="4790877" cy="2539351"/>
          </a:xfrm>
          <a:prstGeom prst="rect">
            <a:avLst/>
          </a:prstGeom>
          <a:solidFill>
            <a:srgbClr val="29758C"/>
          </a:solidFill>
        </p:spPr>
      </p:pic>
    </p:spTree>
    <p:custDataLst>
      <p:tags r:id="rId1"/>
    </p:custDataLst>
    <p:extLst>
      <p:ext uri="{BB962C8B-B14F-4D97-AF65-F5344CB8AC3E}">
        <p14:creationId xmlns:p14="http://schemas.microsoft.com/office/powerpoint/2010/main" val="221854992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1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236980"/>
        </a:solidFill>
        <a:effectLst/>
      </p:bgPr>
    </p:bg>
    <p:spTree>
      <p:nvGrpSpPr>
        <p:cNvPr id="1" name="">
          <a:extLst>
            <a:ext uri="{FF2B5EF4-FFF2-40B4-BE49-F238E27FC236}">
              <a16:creationId xmlns:a16="http://schemas.microsoft.com/office/drawing/2014/main" id="{2BF6A460-F3C5-885C-F4DE-E5422EA53917}"/>
            </a:ext>
          </a:extLst>
        </p:cNvPr>
        <p:cNvGrpSpPr/>
        <p:nvPr/>
      </p:nvGrpSpPr>
      <p:grpSpPr>
        <a:xfrm>
          <a:off x="0" y="0"/>
          <a:ext cx="0" cy="0"/>
          <a:chOff x="0" y="0"/>
          <a:chExt cx="0" cy="0"/>
        </a:xfrm>
      </p:grpSpPr>
      <p:sp>
        <p:nvSpPr>
          <p:cNvPr id="2" name="Title 1" hidden="1">
            <a:extLst>
              <a:ext uri="{FF2B5EF4-FFF2-40B4-BE49-F238E27FC236}">
                <a16:creationId xmlns:a16="http://schemas.microsoft.com/office/drawing/2014/main" id="{2E15EA46-C3C9-D14D-CE26-5E71851E9116}"/>
              </a:ext>
            </a:extLst>
          </p:cNvPr>
          <p:cNvSpPr>
            <a:spLocks noGrp="1" noRot="1" noMove="1" noResize="1" noEditPoints="1" noAdjustHandles="1" noChangeArrowheads="1" noChangeShapeType="1"/>
          </p:cNvSpPr>
          <p:nvPr>
            <p:ph type="title"/>
          </p:nvPr>
        </p:nvSpPr>
        <p:spPr/>
        <p:txBody>
          <a:bodyPr/>
          <a:lstStyle/>
          <a:p>
            <a:r>
              <a:rPr lang="en-US" dirty="0"/>
              <a:t>Turquois</a:t>
            </a:r>
            <a:r>
              <a:rPr lang="en-US" baseline="0" dirty="0"/>
              <a:t> Alert</a:t>
            </a:r>
            <a:endParaRPr lang="en-US" dirty="0"/>
          </a:p>
        </p:txBody>
      </p:sp>
      <p:sp>
        <p:nvSpPr>
          <p:cNvPr id="3" name="Content Placeholder 2" hidden="1">
            <a:extLst>
              <a:ext uri="{FF2B5EF4-FFF2-40B4-BE49-F238E27FC236}">
                <a16:creationId xmlns:a16="http://schemas.microsoft.com/office/drawing/2014/main" id="{7529FBD3-98AA-80C6-2826-51C2C218A62F}"/>
              </a:ext>
            </a:extLst>
          </p:cNvPr>
          <p:cNvSpPr>
            <a:spLocks noGrp="1" noRot="1" noMove="1" noResize="1" noEditPoints="1" noAdjustHandles="1" noChangeArrowheads="1" noChangeShapeType="1"/>
          </p:cNvSpPr>
          <p:nvPr>
            <p:ph idx="1"/>
          </p:nvPr>
        </p:nvSpPr>
        <p:spPr>
          <a:xfrm>
            <a:off x="922283" y="574894"/>
            <a:ext cx="10515600" cy="4351338"/>
          </a:xfrm>
        </p:spPr>
        <p:txBody>
          <a:bodyPr/>
          <a:lstStyle/>
          <a:p>
            <a:r>
              <a:rPr lang="en-US" dirty="0">
                <a:hlinkClick r:id="rId4"/>
              </a:rPr>
              <a:t>https://nmonesource.com/nmos/nmsa/en/item/4367/index.do#29-15-2</a:t>
            </a:r>
            <a:endParaRPr lang="en-US" dirty="0"/>
          </a:p>
          <a:p>
            <a:endParaRPr lang="en-US" dirty="0"/>
          </a:p>
          <a:p>
            <a:r>
              <a:rPr lang="en-US" dirty="0"/>
              <a:t>https://nmonesource.com/nmos/nmsa/en/item/4367/index.do#29-15-3.5</a:t>
            </a:r>
          </a:p>
        </p:txBody>
      </p:sp>
      <p:pic>
        <p:nvPicPr>
          <p:cNvPr id="5" name="Picture 4" hidden="1">
            <a:extLst>
              <a:ext uri="{FF2B5EF4-FFF2-40B4-BE49-F238E27FC236}">
                <a16:creationId xmlns:a16="http://schemas.microsoft.com/office/drawing/2014/main" id="{F3B840EB-F5C9-B733-A913-4F7AEB5196E1}"/>
              </a:ext>
            </a:extLst>
          </p:cNvPr>
          <p:cNvPicPr>
            <a:picLocks noGrp="1" noRot="1" noChangeAspect="1" noMove="1" noResize="1" noEditPoints="1" noAdjustHandles="1" noChangeArrowheads="1" noChangeShapeType="1" noCrop="1"/>
          </p:cNvPicPr>
          <p:nvPr/>
        </p:nvPicPr>
        <p:blipFill>
          <a:blip r:embed="rId5"/>
          <a:stretch>
            <a:fillRect/>
          </a:stretch>
        </p:blipFill>
        <p:spPr>
          <a:xfrm>
            <a:off x="-5648908" y="889649"/>
            <a:ext cx="4790877" cy="2539351"/>
          </a:xfrm>
          <a:prstGeom prst="rect">
            <a:avLst/>
          </a:prstGeom>
          <a:solidFill>
            <a:srgbClr val="29758C"/>
          </a:solidFill>
        </p:spPr>
      </p:pic>
      <p:sp>
        <p:nvSpPr>
          <p:cNvPr id="6" name="TextBox 5">
            <a:extLst>
              <a:ext uri="{FF2B5EF4-FFF2-40B4-BE49-F238E27FC236}">
                <a16:creationId xmlns:a16="http://schemas.microsoft.com/office/drawing/2014/main" id="{F14A0255-897B-C6D6-A33C-976228302FEB}"/>
              </a:ext>
            </a:extLst>
          </p:cNvPr>
          <p:cNvSpPr txBox="1">
            <a:spLocks noGrp="1" noRot="1" noMove="1" noResize="1" noEditPoints="1" noAdjustHandles="1" noChangeArrowheads="1" noChangeShapeType="1"/>
          </p:cNvSpPr>
          <p:nvPr/>
        </p:nvSpPr>
        <p:spPr>
          <a:xfrm>
            <a:off x="1749597" y="3922188"/>
            <a:ext cx="8918026" cy="461665"/>
          </a:xfrm>
          <a:prstGeom prst="rect">
            <a:avLst/>
          </a:prstGeom>
          <a:noFill/>
        </p:spPr>
        <p:txBody>
          <a:bodyPr wrap="square">
            <a:spAutoFit/>
          </a:bodyPr>
          <a:lstStyle/>
          <a:p>
            <a:endParaRPr lang="en-US" sz="1200" dirty="0"/>
          </a:p>
          <a:p>
            <a:endParaRPr lang="en-US" sz="1200" dirty="0"/>
          </a:p>
        </p:txBody>
      </p:sp>
      <p:sp>
        <p:nvSpPr>
          <p:cNvPr id="7" name="TextBox 6">
            <a:extLst>
              <a:ext uri="{FF2B5EF4-FFF2-40B4-BE49-F238E27FC236}">
                <a16:creationId xmlns:a16="http://schemas.microsoft.com/office/drawing/2014/main" id="{A933583C-314D-B8B3-0591-64D450C7D08C}"/>
              </a:ext>
            </a:extLst>
          </p:cNvPr>
          <p:cNvSpPr txBox="1">
            <a:spLocks noGrp="1" noRot="1" noMove="1" noResize="1" noEditPoints="1" noAdjustHandles="1" noChangeArrowheads="1" noChangeShapeType="1"/>
          </p:cNvSpPr>
          <p:nvPr/>
        </p:nvSpPr>
        <p:spPr>
          <a:xfrm>
            <a:off x="2177143" y="6092789"/>
            <a:ext cx="7837714" cy="369332"/>
          </a:xfrm>
          <a:prstGeom prst="rect">
            <a:avLst/>
          </a:prstGeom>
          <a:noFill/>
        </p:spPr>
        <p:txBody>
          <a:bodyPr wrap="square">
            <a:spAutoFit/>
          </a:bodyPr>
          <a:lstStyle/>
          <a:p>
            <a:r>
              <a:rPr lang="en-US" dirty="0">
                <a:solidFill>
                  <a:srgbClr val="FFFF99"/>
                </a:solidFill>
                <a:hlinkClick r:id="rId6">
                  <a:extLst>
                    <a:ext uri="{A12FA001-AC4F-418D-AE19-62706E023703}">
                      <ahyp:hlinkClr xmlns:ahyp="http://schemas.microsoft.com/office/drawing/2018/hyperlinkcolor" val="tx"/>
                    </a:ext>
                  </a:extLst>
                </a:hlinkClick>
              </a:rPr>
              <a:t>https://nmonesource.com/nmos/nmsa/en/item/4367/index.do#29-15-3.5</a:t>
            </a:r>
            <a:r>
              <a:rPr lang="en-US" dirty="0">
                <a:solidFill>
                  <a:srgbClr val="FFFF99"/>
                </a:solidFill>
              </a:rPr>
              <a:t> </a:t>
            </a:r>
          </a:p>
        </p:txBody>
      </p:sp>
      <p:sp>
        <p:nvSpPr>
          <p:cNvPr id="8" name="TextBox 7">
            <a:extLst>
              <a:ext uri="{FF2B5EF4-FFF2-40B4-BE49-F238E27FC236}">
                <a16:creationId xmlns:a16="http://schemas.microsoft.com/office/drawing/2014/main" id="{F8006C94-EED9-7EA6-FD2F-0C667EABAAD6}"/>
              </a:ext>
            </a:extLst>
          </p:cNvPr>
          <p:cNvSpPr txBox="1">
            <a:spLocks noGrp="1" noRot="1" noMove="1" noResize="1" noEditPoints="1" noAdjustHandles="1" noChangeArrowheads="1" noChangeShapeType="1"/>
          </p:cNvSpPr>
          <p:nvPr/>
        </p:nvSpPr>
        <p:spPr>
          <a:xfrm>
            <a:off x="1415144" y="364861"/>
            <a:ext cx="5061856" cy="769441"/>
          </a:xfrm>
          <a:prstGeom prst="rect">
            <a:avLst/>
          </a:prstGeom>
          <a:noFill/>
        </p:spPr>
        <p:txBody>
          <a:bodyPr wrap="square">
            <a:spAutoFit/>
          </a:bodyPr>
          <a:lstStyle/>
          <a:p>
            <a:r>
              <a:rPr kumimoji="0" lang="en-US" sz="4400" b="1" i="0" u="none" strike="noStrike" kern="1200" cap="none" spc="0" normalizeH="0" baseline="0" noProof="0" dirty="0">
                <a:ln>
                  <a:noFill/>
                </a:ln>
                <a:solidFill>
                  <a:srgbClr val="0E3646"/>
                </a:solidFill>
                <a:effectLst/>
                <a:highlight>
                  <a:srgbClr val="F6F7F2"/>
                </a:highlight>
                <a:uLnTx/>
                <a:uFillTx/>
                <a:latin typeface="Montserrat" panose="02000505000000020004" pitchFamily="2" charset="0"/>
                <a:ea typeface="+mj-ea"/>
                <a:cs typeface="+mj-cs"/>
              </a:rPr>
              <a:t>Turquoise Alert</a:t>
            </a:r>
            <a:endParaRPr lang="en-US" b="1" dirty="0"/>
          </a:p>
        </p:txBody>
      </p:sp>
      <p:sp>
        <p:nvSpPr>
          <p:cNvPr id="10" name="TextBox 9">
            <a:extLst>
              <a:ext uri="{FF2B5EF4-FFF2-40B4-BE49-F238E27FC236}">
                <a16:creationId xmlns:a16="http://schemas.microsoft.com/office/drawing/2014/main" id="{91357E7B-8208-3F40-9047-41FEAB80606C}"/>
              </a:ext>
            </a:extLst>
          </p:cNvPr>
          <p:cNvSpPr txBox="1">
            <a:spLocks noGrp="1" noRot="1" noMove="1" noResize="1" noEditPoints="1" noAdjustHandles="1" noChangeArrowheads="1" noChangeShapeType="1"/>
          </p:cNvSpPr>
          <p:nvPr/>
        </p:nvSpPr>
        <p:spPr>
          <a:xfrm>
            <a:off x="664029" y="1210504"/>
            <a:ext cx="10940142" cy="4543808"/>
          </a:xfrm>
          <a:prstGeom prst="rect">
            <a:avLst/>
          </a:prstGeom>
          <a:noFill/>
        </p:spPr>
        <p:txBody>
          <a:bodyPr wrap="square">
            <a:spAutoFit/>
          </a:bodyPr>
          <a:lstStyle/>
          <a:p>
            <a:pPr>
              <a:lnSpc>
                <a:spcPct val="150000"/>
              </a:lnSpc>
            </a:pPr>
            <a:r>
              <a:rPr lang="en-US" sz="2800" dirty="0">
                <a:solidFill>
                  <a:schemeClr val="bg1"/>
                </a:solidFill>
                <a:latin typeface="Montserrat" panose="02000505000000020004" pitchFamily="2" charset="0"/>
              </a:rPr>
              <a:t>The Department of Public Safety </a:t>
            </a:r>
            <a:r>
              <a:rPr lang="en-US" sz="2800" u="sng" dirty="0">
                <a:solidFill>
                  <a:schemeClr val="bg1"/>
                </a:solidFill>
                <a:latin typeface="Montserrat" panose="02000505000000020004" pitchFamily="2" charset="0"/>
              </a:rPr>
              <a:t>or</a:t>
            </a:r>
            <a:r>
              <a:rPr lang="en-US" sz="2800" dirty="0">
                <a:solidFill>
                  <a:schemeClr val="bg1"/>
                </a:solidFill>
                <a:latin typeface="Montserrat" panose="02000505000000020004" pitchFamily="2" charset="0"/>
              </a:rPr>
              <a:t> the lead investigating law enforcement agency shall issue a </a:t>
            </a:r>
            <a:r>
              <a:rPr lang="en-US" sz="2800" dirty="0">
                <a:highlight>
                  <a:srgbClr val="DFDFD4"/>
                </a:highlight>
                <a:latin typeface="Montserrat" panose="02000505000000020004" pitchFamily="2" charset="0"/>
              </a:rPr>
              <a:t>Turquoise Alert</a:t>
            </a:r>
            <a:r>
              <a:rPr lang="en-US" sz="2800" dirty="0">
                <a:latin typeface="Montserrat" panose="02000505000000020004" pitchFamily="2" charset="0"/>
              </a:rPr>
              <a:t> </a:t>
            </a:r>
            <a:r>
              <a:rPr lang="en-US" sz="2800" dirty="0">
                <a:solidFill>
                  <a:schemeClr val="bg1"/>
                </a:solidFill>
                <a:latin typeface="Montserrat" panose="02000505000000020004" pitchFamily="2" charset="0"/>
              </a:rPr>
              <a:t>if, after review and investigation of a missing person report of a person subject to the alert, the department of public safety </a:t>
            </a:r>
            <a:r>
              <a:rPr lang="en-US" sz="2800" u="sng" dirty="0">
                <a:solidFill>
                  <a:schemeClr val="bg1"/>
                </a:solidFill>
                <a:latin typeface="Montserrat" panose="02000505000000020004" pitchFamily="2" charset="0"/>
              </a:rPr>
              <a:t>or</a:t>
            </a:r>
            <a:r>
              <a:rPr lang="en-US" sz="2800" dirty="0">
                <a:solidFill>
                  <a:schemeClr val="bg1"/>
                </a:solidFill>
                <a:latin typeface="Montserrat" panose="02000505000000020004" pitchFamily="2" charset="0"/>
              </a:rPr>
              <a:t> the lead investigating law enforcement agency makes an independent determination that the missing person is a person subject to the alert.</a:t>
            </a:r>
          </a:p>
        </p:txBody>
      </p:sp>
      <p:pic>
        <p:nvPicPr>
          <p:cNvPr id="11" name="Picture 10" hidden="1">
            <a:extLst>
              <a:ext uri="{FF2B5EF4-FFF2-40B4-BE49-F238E27FC236}">
                <a16:creationId xmlns:a16="http://schemas.microsoft.com/office/drawing/2014/main" id="{4958E493-C7CD-F185-4201-CF480E5EF10E}"/>
              </a:ext>
            </a:extLst>
          </p:cNvPr>
          <p:cNvPicPr>
            <a:picLocks noGrp="1" noRot="1" noChangeAspect="1" noMove="1" noResize="1" noEditPoints="1" noAdjustHandles="1" noChangeArrowheads="1" noChangeShapeType="1" noCrop="1"/>
          </p:cNvPicPr>
          <p:nvPr/>
        </p:nvPicPr>
        <p:blipFill>
          <a:blip r:embed="rId7"/>
          <a:stretch>
            <a:fillRect/>
          </a:stretch>
        </p:blipFill>
        <p:spPr>
          <a:xfrm>
            <a:off x="-5313307" y="1885144"/>
            <a:ext cx="4791871" cy="2542252"/>
          </a:xfrm>
          <a:prstGeom prst="rect">
            <a:avLst/>
          </a:prstGeom>
        </p:spPr>
      </p:pic>
    </p:spTree>
    <p:custDataLst>
      <p:tags r:id="rId1"/>
    </p:custDataLst>
    <p:extLst>
      <p:ext uri="{BB962C8B-B14F-4D97-AF65-F5344CB8AC3E}">
        <p14:creationId xmlns:p14="http://schemas.microsoft.com/office/powerpoint/2010/main" val="263043242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236980"/>
        </a:solidFill>
        <a:effectLst/>
      </p:bgPr>
    </p:bg>
    <p:spTree>
      <p:nvGrpSpPr>
        <p:cNvPr id="1" name="">
          <a:extLst>
            <a:ext uri="{FF2B5EF4-FFF2-40B4-BE49-F238E27FC236}">
              <a16:creationId xmlns:a16="http://schemas.microsoft.com/office/drawing/2014/main" id="{FC340716-2A45-17DA-DB6D-336289FCA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951C2-5DB2-6ADF-E47F-F771236B6B14}"/>
              </a:ext>
            </a:extLst>
          </p:cNvPr>
          <p:cNvSpPr>
            <a:spLocks noGrp="1" noRot="1" noMove="1" noResize="1" noEditPoints="1" noAdjustHandles="1" noChangeArrowheads="1" noChangeShapeType="1"/>
          </p:cNvSpPr>
          <p:nvPr>
            <p:ph type="title"/>
          </p:nvPr>
        </p:nvSpPr>
        <p:spPr/>
        <p:txBody>
          <a:bodyPr>
            <a:normAutofit fontScale="90000"/>
          </a:bodyPr>
          <a:lstStyle/>
          <a:p>
            <a:pPr marL="0" marR="0" lvl="0" indent="0" defTabSz="457200" rtl="0" eaLnBrk="1" fontAlgn="auto" latinLnBrk="0" hangingPunct="1">
              <a:lnSpc>
                <a:spcPct val="100000"/>
              </a:lnSpc>
              <a:spcBef>
                <a:spcPts val="0"/>
              </a:spcBef>
              <a:spcAft>
                <a:spcPts val="0"/>
              </a:spcAft>
              <a:tabLst/>
              <a:defRPr/>
            </a:pPr>
            <a:r>
              <a:rPr kumimoji="0" lang="en-US" sz="4900" b="1" i="0" u="none" strike="noStrike" kern="1200" cap="none" spc="0" normalizeH="0" baseline="0" noProof="0" dirty="0">
                <a:ln>
                  <a:noFill/>
                </a:ln>
                <a:solidFill>
                  <a:srgbClr val="0E3646"/>
                </a:solidFill>
                <a:effectLst/>
                <a:highlight>
                  <a:srgbClr val="F6F7F2"/>
                </a:highlight>
                <a:uLnTx/>
                <a:uFillTx/>
                <a:latin typeface="Montserrat" panose="02000505000000020004" pitchFamily="2" charset="0"/>
                <a:ea typeface="+mn-ea"/>
                <a:cs typeface="+mn-cs"/>
              </a:rPr>
              <a:t>Turquoise Alert Deactivation</a:t>
            </a:r>
            <a:b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br>
            <a:endParaRPr lang="en-US" dirty="0"/>
          </a:p>
        </p:txBody>
      </p:sp>
      <p:sp>
        <p:nvSpPr>
          <p:cNvPr id="3" name="Content Placeholder 2">
            <a:extLst>
              <a:ext uri="{FF2B5EF4-FFF2-40B4-BE49-F238E27FC236}">
                <a16:creationId xmlns:a16="http://schemas.microsoft.com/office/drawing/2014/main" id="{B0A41E17-FB3A-8B40-484B-45787F4CA3EF}"/>
              </a:ext>
            </a:extLst>
          </p:cNvPr>
          <p:cNvSpPr>
            <a:spLocks noGrp="1" noRot="1" noMove="1" noResize="1" noEditPoints="1" noAdjustHandles="1" noChangeArrowheads="1" noChangeShapeType="1"/>
          </p:cNvSpPr>
          <p:nvPr>
            <p:ph idx="1"/>
          </p:nvPr>
        </p:nvSpPr>
        <p:spPr>
          <a:xfrm>
            <a:off x="838200" y="1790700"/>
            <a:ext cx="10515600" cy="4351338"/>
          </a:xfrm>
        </p:spPr>
        <p:txBody>
          <a:bodyPr>
            <a:normAutofit/>
          </a:bodyPr>
          <a:lstStyle/>
          <a:p>
            <a:endParaRPr lang="en-US" dirty="0"/>
          </a:p>
          <a:p>
            <a:pPr marL="0" indent="0">
              <a:lnSpc>
                <a:spcPct val="150000"/>
              </a:lnSpc>
              <a:buNone/>
            </a:pPr>
            <a:r>
              <a:rPr lang="en-US" dirty="0"/>
              <a:t>Once a </a:t>
            </a:r>
            <a:r>
              <a:rPr lang="en-US" dirty="0">
                <a:solidFill>
                  <a:schemeClr val="tx1"/>
                </a:solidFill>
                <a:highlight>
                  <a:srgbClr val="DFDFD4"/>
                </a:highlight>
              </a:rPr>
              <a:t>Turquoise Alert</a:t>
            </a:r>
            <a:r>
              <a:rPr lang="en-US" dirty="0"/>
              <a:t> has been declared, only the Department of Public Safety </a:t>
            </a:r>
            <a:r>
              <a:rPr lang="en-US" u="sng" dirty="0"/>
              <a:t>or</a:t>
            </a:r>
            <a:r>
              <a:rPr lang="en-US" dirty="0"/>
              <a:t> the lead investigating law enforcement agency may terminate the </a:t>
            </a:r>
            <a:r>
              <a:rPr lang="en-US" b="1" dirty="0">
                <a:solidFill>
                  <a:schemeClr val="tx1"/>
                </a:solidFill>
                <a:highlight>
                  <a:srgbClr val="DFDFD4"/>
                </a:highlight>
              </a:rPr>
              <a:t>Turquoise Alert</a:t>
            </a:r>
          </a:p>
        </p:txBody>
      </p:sp>
      <p:pic>
        <p:nvPicPr>
          <p:cNvPr id="5" name="Picture 4" hidden="1">
            <a:extLst>
              <a:ext uri="{FF2B5EF4-FFF2-40B4-BE49-F238E27FC236}">
                <a16:creationId xmlns:a16="http://schemas.microsoft.com/office/drawing/2014/main" id="{76FFEA6F-C0AC-189F-EE38-EC94EF48622D}"/>
              </a:ext>
            </a:extLst>
          </p:cNvPr>
          <p:cNvPicPr>
            <a:picLocks noGrp="1" noRot="1" noChangeAspect="1" noMove="1" noResize="1" noEditPoints="1" noAdjustHandles="1" noChangeArrowheads="1" noChangeShapeType="1" noCrop="1"/>
          </p:cNvPicPr>
          <p:nvPr/>
        </p:nvPicPr>
        <p:blipFill>
          <a:blip r:embed="rId4"/>
          <a:stretch>
            <a:fillRect/>
          </a:stretch>
        </p:blipFill>
        <p:spPr>
          <a:xfrm>
            <a:off x="-5648908" y="889649"/>
            <a:ext cx="4790877" cy="2539351"/>
          </a:xfrm>
          <a:prstGeom prst="rect">
            <a:avLst/>
          </a:prstGeom>
          <a:solidFill>
            <a:srgbClr val="29758C"/>
          </a:solidFill>
        </p:spPr>
      </p:pic>
      <p:sp>
        <p:nvSpPr>
          <p:cNvPr id="7" name="TextBox 6">
            <a:extLst>
              <a:ext uri="{FF2B5EF4-FFF2-40B4-BE49-F238E27FC236}">
                <a16:creationId xmlns:a16="http://schemas.microsoft.com/office/drawing/2014/main" id="{FA74655A-1900-83BC-3727-69806AAEE64A}"/>
              </a:ext>
            </a:extLst>
          </p:cNvPr>
          <p:cNvSpPr txBox="1">
            <a:spLocks noGrp="1" noRot="1" noMove="1" noResize="1" noEditPoints="1" noAdjustHandles="1" noChangeArrowheads="1" noChangeShapeType="1"/>
          </p:cNvSpPr>
          <p:nvPr/>
        </p:nvSpPr>
        <p:spPr>
          <a:xfrm>
            <a:off x="2322455" y="5363541"/>
            <a:ext cx="7547090" cy="377692"/>
          </a:xfrm>
          <a:prstGeom prst="rect">
            <a:avLst/>
          </a:prstGeom>
          <a:noFill/>
        </p:spPr>
        <p:txBody>
          <a:bodyPr wrap="square">
            <a:spAutoFit/>
          </a:bodyPr>
          <a:lstStyle/>
          <a:p>
            <a:r>
              <a:rPr lang="en-US" dirty="0">
                <a:solidFill>
                  <a:srgbClr val="FFFF99"/>
                </a:solidFill>
                <a:hlinkClick r:id="rId5">
                  <a:extLst>
                    <a:ext uri="{A12FA001-AC4F-418D-AE19-62706E023703}">
                      <ahyp:hlinkClr xmlns:ahyp="http://schemas.microsoft.com/office/drawing/2018/hyperlinkcolor" val="tx"/>
                    </a:ext>
                  </a:extLst>
                </a:hlinkClick>
              </a:rPr>
              <a:t>https://nmonesource.com/nmos/nmsa/en/item/4367/index.do#29-15-3.5</a:t>
            </a:r>
            <a:r>
              <a:rPr lang="en-US" dirty="0">
                <a:solidFill>
                  <a:srgbClr val="FFFF99"/>
                </a:solidFill>
              </a:rPr>
              <a:t> </a:t>
            </a:r>
          </a:p>
        </p:txBody>
      </p:sp>
    </p:spTree>
    <p:custDataLst>
      <p:tags r:id="rId1"/>
    </p:custDataLst>
    <p:extLst>
      <p:ext uri="{BB962C8B-B14F-4D97-AF65-F5344CB8AC3E}">
        <p14:creationId xmlns:p14="http://schemas.microsoft.com/office/powerpoint/2010/main" val="31061479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36980"/>
        </a:solidFill>
        <a:effectLst/>
      </p:bgPr>
    </p:bg>
    <p:spTree>
      <p:nvGrpSpPr>
        <p:cNvPr id="1" name="">
          <a:extLst>
            <a:ext uri="{FF2B5EF4-FFF2-40B4-BE49-F238E27FC236}">
              <a16:creationId xmlns:a16="http://schemas.microsoft.com/office/drawing/2014/main" id="{45A7BC0B-3532-0CB1-8639-BAA061D144CB}"/>
            </a:ext>
          </a:extLst>
        </p:cNvPr>
        <p:cNvGrpSpPr/>
        <p:nvPr/>
      </p:nvGrpSpPr>
      <p:grpSpPr>
        <a:xfrm>
          <a:off x="0" y="0"/>
          <a:ext cx="0" cy="0"/>
          <a:chOff x="0" y="0"/>
          <a:chExt cx="0" cy="0"/>
        </a:xfrm>
      </p:grpSpPr>
      <p:pic>
        <p:nvPicPr>
          <p:cNvPr id="11" name="videoplayback">
            <a:hlinkClick r:id="" action="ppaction://media"/>
            <a:extLst>
              <a:ext uri="{FF2B5EF4-FFF2-40B4-BE49-F238E27FC236}">
                <a16:creationId xmlns:a16="http://schemas.microsoft.com/office/drawing/2014/main" id="{2FBFD933-C0A4-6B52-796D-56B351DD8D9E}"/>
              </a:ext>
            </a:extLst>
          </p:cNvPr>
          <p:cNvPicPr>
            <a:picLocks noGrp="1" noRot="1" noChangeAspect="1" noMove="1" noResize="1" noEditPoints="1" noAdjustHandles="1" noChangeArrowheads="1" noChangeShapeType="1" noCrop="1"/>
          </p:cNvPicPr>
          <p:nvPr>
            <a:videoFile r:link="rId3"/>
            <p:extLst>
              <p:ext uri="{DAA4B4D4-6D71-4841-9C94-3DE7FCFB9230}">
                <p14:media xmlns:p14="http://schemas.microsoft.com/office/powerpoint/2010/main" r:embed="rId2"/>
              </p:ext>
            </p:extLst>
          </p:nvPr>
        </p:nvPicPr>
        <p:blipFill>
          <a:blip r:embed="rId6"/>
          <a:stretch>
            <a:fillRect/>
          </a:stretch>
        </p:blipFill>
        <p:spPr>
          <a:xfrm>
            <a:off x="731520" y="411480"/>
            <a:ext cx="10728960" cy="6035040"/>
          </a:xfrm>
          <a:prstGeom prst="rect">
            <a:avLst/>
          </a:prstGeom>
        </p:spPr>
      </p:pic>
    </p:spTree>
    <p:custDataLst>
      <p:tags r:id="rId1"/>
    </p:custDataLst>
    <p:extLst>
      <p:ext uri="{BB962C8B-B14F-4D97-AF65-F5344CB8AC3E}">
        <p14:creationId xmlns:p14="http://schemas.microsoft.com/office/powerpoint/2010/main" val="11655354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89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0F584A8-1445-9D34-6EDC-7570F2E4CDB8}"/>
              </a:ext>
            </a:extLst>
          </p:cNvPr>
          <p:cNvPicPr>
            <a:picLocks noGrp="1" noRot="1" noChangeAspect="1" noMove="1" noResize="1" noEditPoints="1" noAdjustHandles="1" noChangeArrowheads="1" noChangeShapeType="1" noCrop="1"/>
          </p:cNvPicPr>
          <p:nvPr/>
        </p:nvPicPr>
        <p:blipFill>
          <a:blip r:embed="rId4">
            <a:alphaModFix amt="50000"/>
          </a:blip>
          <a:srcRect b="15730"/>
          <a:stretch>
            <a:fillRect/>
          </a:stretch>
        </p:blipFill>
        <p:spPr>
          <a:xfrm>
            <a:off x="20" y="1"/>
            <a:ext cx="12191980" cy="6857999"/>
          </a:xfrm>
          <a:prstGeom prst="rect">
            <a:avLst/>
          </a:prstGeom>
        </p:spPr>
      </p:pic>
      <p:sp>
        <p:nvSpPr>
          <p:cNvPr id="4" name="Title 3">
            <a:extLst>
              <a:ext uri="{FF2B5EF4-FFF2-40B4-BE49-F238E27FC236}">
                <a16:creationId xmlns:a16="http://schemas.microsoft.com/office/drawing/2014/main" id="{7774D7AA-4214-D3E8-DC38-7ADFDF192287}"/>
              </a:ext>
            </a:extLst>
          </p:cNvPr>
          <p:cNvSpPr>
            <a:spLocks noGrp="1" noRot="1" noMove="1" noResize="1" noEditPoints="1" noAdjustHandles="1" noChangeArrowheads="1" noChangeShapeType="1"/>
          </p:cNvSpPr>
          <p:nvPr>
            <p:ph type="title"/>
          </p:nvPr>
        </p:nvSpPr>
        <p:spPr>
          <a:xfrm>
            <a:off x="1524000" y="1122362"/>
            <a:ext cx="9144000" cy="2900518"/>
          </a:xfrm>
        </p:spPr>
        <p:txBody>
          <a:bodyPr vert="horz" lIns="91440" tIns="45720" rIns="91440" bIns="45720" rtlCol="0" anchor="b">
            <a:normAutofit/>
          </a:bodyPr>
          <a:lstStyle/>
          <a:p>
            <a:pPr algn="ctr"/>
            <a:r>
              <a:rPr lang="en-US" dirty="0">
                <a:solidFill>
                  <a:srgbClr val="FFFFFF"/>
                </a:solidFill>
              </a:rPr>
              <a:t>Endangered Person </a:t>
            </a:r>
            <a:br>
              <a:rPr lang="en-US" dirty="0">
                <a:solidFill>
                  <a:srgbClr val="FFFFFF"/>
                </a:solidFill>
              </a:rPr>
            </a:br>
            <a:r>
              <a:rPr lang="en-US" dirty="0">
                <a:solidFill>
                  <a:srgbClr val="FFFFFF"/>
                </a:solidFill>
              </a:rPr>
              <a:t>Advisory</a:t>
            </a:r>
          </a:p>
        </p:txBody>
      </p:sp>
      <p:sp>
        <p:nvSpPr>
          <p:cNvPr id="5" name="Text Placeholder 4">
            <a:extLst>
              <a:ext uri="{FF2B5EF4-FFF2-40B4-BE49-F238E27FC236}">
                <a16:creationId xmlns:a16="http://schemas.microsoft.com/office/drawing/2014/main" id="{4E14215A-49E7-071B-E893-F1081D63F2B8}"/>
              </a:ext>
            </a:extLst>
          </p:cNvPr>
          <p:cNvSpPr>
            <a:spLocks noGrp="1" noRot="1" noMove="1" noResize="1" noEditPoints="1" noAdjustHandles="1" noChangeArrowheads="1" noChangeShapeType="1"/>
          </p:cNvSpPr>
          <p:nvPr>
            <p:ph type="body" idx="1"/>
          </p:nvPr>
        </p:nvSpPr>
        <p:spPr>
          <a:xfrm>
            <a:off x="1524000" y="4159404"/>
            <a:ext cx="9144000" cy="1098395"/>
          </a:xfrm>
        </p:spPr>
        <p:txBody>
          <a:bodyPr vert="horz" lIns="91440" tIns="45720" rIns="91440" bIns="45720" rtlCol="0">
            <a:normAutofit/>
          </a:bodyPr>
          <a:lstStyle/>
          <a:p>
            <a:pPr algn="ctr"/>
            <a:endParaRPr lang="en-US">
              <a:solidFill>
                <a:srgbClr val="FFFFFF"/>
              </a:solidFill>
              <a:latin typeface="+mn-lt"/>
            </a:endParaRPr>
          </a:p>
        </p:txBody>
      </p:sp>
    </p:spTree>
    <p:custDataLst>
      <p:tags r:id="rId1"/>
    </p:custDataLst>
    <p:extLst>
      <p:ext uri="{BB962C8B-B14F-4D97-AF65-F5344CB8AC3E}">
        <p14:creationId xmlns:p14="http://schemas.microsoft.com/office/powerpoint/2010/main" val="14117355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35F09C-8AC3-D0C0-F94C-306E34151FEB}"/>
              </a:ext>
            </a:extLst>
          </p:cNvPr>
          <p:cNvSpPr>
            <a:spLocks noGrp="1" noRot="1" noMove="1" noResize="1" noEditPoints="1" noAdjustHandles="1" noChangeArrowheads="1" noChangeShapeType="1"/>
          </p:cNvSpPr>
          <p:nvPr>
            <p:ph type="title"/>
          </p:nvPr>
        </p:nvSpPr>
        <p:spPr/>
        <p:txBody>
          <a:bodyPr/>
          <a:lstStyle/>
          <a:p>
            <a:r>
              <a:rPr lang="en-US" b="1" dirty="0">
                <a:solidFill>
                  <a:srgbClr val="6F2924"/>
                </a:solidFill>
              </a:rPr>
              <a:t>Endangered Person Advisory</a:t>
            </a:r>
          </a:p>
        </p:txBody>
      </p:sp>
      <p:sp>
        <p:nvSpPr>
          <p:cNvPr id="5" name="Content Placeholder 4">
            <a:extLst>
              <a:ext uri="{FF2B5EF4-FFF2-40B4-BE49-F238E27FC236}">
                <a16:creationId xmlns:a16="http://schemas.microsoft.com/office/drawing/2014/main" id="{1F4892CE-638B-A810-4DE6-F6BB62DB6CDC}"/>
              </a:ext>
            </a:extLst>
          </p:cNvPr>
          <p:cNvSpPr>
            <a:spLocks noGrp="1" noRot="1" noMove="1" noResize="1" noEditPoints="1" noAdjustHandles="1" noChangeArrowheads="1" noChangeShapeType="1"/>
          </p:cNvSpPr>
          <p:nvPr>
            <p:ph idx="1"/>
          </p:nvPr>
        </p:nvSpPr>
        <p:spPr/>
        <p:txBody>
          <a:bodyPr>
            <a:normAutofit lnSpcReduction="10000"/>
          </a:bodyPr>
          <a:lstStyle/>
          <a:p>
            <a:pPr marL="0" indent="0">
              <a:buNone/>
            </a:pPr>
            <a:r>
              <a:rPr lang="en-US" dirty="0"/>
              <a:t>An </a:t>
            </a:r>
            <a:r>
              <a:rPr lang="en-US" b="1" dirty="0">
                <a:solidFill>
                  <a:srgbClr val="6F2924"/>
                </a:solidFill>
              </a:rPr>
              <a:t>Endangered Person Advisory</a:t>
            </a:r>
            <a:r>
              <a:rPr lang="en-US" b="1" dirty="0"/>
              <a:t> </a:t>
            </a:r>
            <a:r>
              <a:rPr lang="en-US" dirty="0"/>
              <a:t>includes Department of Public Safety (DPS) procedures utilized for disseminating, as rapidly as possible, information about an endangered person. </a:t>
            </a:r>
          </a:p>
          <a:p>
            <a:pPr marL="0" indent="0">
              <a:buNone/>
            </a:pPr>
            <a:endParaRPr lang="en-US" dirty="0"/>
          </a:p>
          <a:p>
            <a:pPr marL="0" indent="0">
              <a:buNone/>
            </a:pPr>
            <a:r>
              <a:rPr lang="en-US" dirty="0"/>
              <a:t>An </a:t>
            </a:r>
            <a:r>
              <a:rPr lang="en-US" b="1" dirty="0">
                <a:solidFill>
                  <a:srgbClr val="6F2924"/>
                </a:solidFill>
              </a:rPr>
              <a:t>Endangered Person Advisory</a:t>
            </a:r>
            <a:r>
              <a:rPr lang="en-US" dirty="0"/>
              <a:t> will be issued in the event a person is determined to be missing under unexplained or suspicious circumstances or deemed to be an endangered person/child. </a:t>
            </a:r>
          </a:p>
        </p:txBody>
      </p:sp>
      <p:sp>
        <p:nvSpPr>
          <p:cNvPr id="2" name="TextBox 1">
            <a:extLst>
              <a:ext uri="{FF2B5EF4-FFF2-40B4-BE49-F238E27FC236}">
                <a16:creationId xmlns:a16="http://schemas.microsoft.com/office/drawing/2014/main" id="{ED752B35-CAB4-7B8E-8A68-9A519E5A2C0D}"/>
              </a:ext>
            </a:extLst>
          </p:cNvPr>
          <p:cNvSpPr txBox="1">
            <a:spLocks noGrp="1" noRot="1" noMove="1" noResize="1" noEditPoints="1" noAdjustHandles="1" noChangeArrowheads="1" noChangeShapeType="1"/>
          </p:cNvSpPr>
          <p:nvPr/>
        </p:nvSpPr>
        <p:spPr>
          <a:xfrm>
            <a:off x="3944203" y="5996241"/>
            <a:ext cx="7517158" cy="307777"/>
          </a:xfrm>
          <a:prstGeom prst="rect">
            <a:avLst/>
          </a:prstGeom>
          <a:noFill/>
        </p:spPr>
        <p:txBody>
          <a:bodyPr wrap="square">
            <a:spAutoFit/>
          </a:bodyPr>
          <a:lstStyle/>
          <a:p>
            <a:pPr>
              <a:spcAft>
                <a:spcPts val="600"/>
              </a:spcAft>
            </a:pPr>
            <a:r>
              <a:rPr lang="en-US" sz="1400" b="1" dirty="0">
                <a:solidFill>
                  <a:srgbClr val="0070C0"/>
                </a:solidFill>
                <a:hlinkClick r:id="rId4">
                  <a:extLst>
                    <a:ext uri="{A12FA001-AC4F-418D-AE19-62706E023703}">
                      <ahyp:hlinkClr xmlns:ahyp="http://schemas.microsoft.com/office/drawing/2018/hyperlinkcolor" val="tx"/>
                    </a:ext>
                  </a:extLst>
                </a:hlinkClick>
              </a:rPr>
              <a:t>https://nmonesource.com/nmos/nmsa/en/item/4367/index.do#29-15-3.1</a:t>
            </a:r>
            <a:r>
              <a:rPr lang="en-US" sz="1400" b="1" dirty="0">
                <a:solidFill>
                  <a:srgbClr val="0070C0"/>
                </a:solidFill>
              </a:rPr>
              <a:t> </a:t>
            </a:r>
          </a:p>
        </p:txBody>
      </p:sp>
    </p:spTree>
    <p:custDataLst>
      <p:tags r:id="rId1"/>
    </p:custDataLst>
    <p:extLst>
      <p:ext uri="{BB962C8B-B14F-4D97-AF65-F5344CB8AC3E}">
        <p14:creationId xmlns:p14="http://schemas.microsoft.com/office/powerpoint/2010/main" val="12880492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291F25"/>
        </a:solidFill>
        <a:effectLst/>
      </p:bgPr>
    </p:bg>
    <p:spTree>
      <p:nvGrpSpPr>
        <p:cNvPr id="1" name="">
          <a:extLst>
            <a:ext uri="{FF2B5EF4-FFF2-40B4-BE49-F238E27FC236}">
              <a16:creationId xmlns:a16="http://schemas.microsoft.com/office/drawing/2014/main" id="{F0071C00-AE27-9D5F-7FE2-16389FDAEB4A}"/>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082D6BC-939A-F38D-20F9-935BAA064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456651C-EA00-2623-060C-B6E98F132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5A797E6-3BEE-7A4E-781A-36EBA42D4FFD}"/>
              </a:ext>
            </a:extLst>
          </p:cNvPr>
          <p:cNvSpPr>
            <a:spLocks noGrp="1" noRot="1" noMove="1" noResize="1" noEditPoints="1" noAdjustHandles="1" noChangeArrowheads="1" noChangeShapeType="1"/>
          </p:cNvSpPr>
          <p:nvPr>
            <p:ph type="title"/>
          </p:nvPr>
        </p:nvSpPr>
        <p:spPr>
          <a:xfrm>
            <a:off x="77287" y="-190382"/>
            <a:ext cx="8892542" cy="1899912"/>
          </a:xfrm>
        </p:spPr>
        <p:txBody>
          <a:bodyPr vert="horz" lIns="91440" tIns="45720" rIns="91440" bIns="45720" rtlCol="0" anchor="ctr">
            <a:normAutofit/>
          </a:bodyPr>
          <a:lstStyle/>
          <a:p>
            <a:pPr algn="ctr"/>
            <a:r>
              <a:rPr lang="en-US" sz="4000" b="1" dirty="0">
                <a:solidFill>
                  <a:srgbClr val="6F2924"/>
                </a:solidFill>
                <a:highlight>
                  <a:srgbClr val="DFDFD4"/>
                </a:highlight>
              </a:rPr>
              <a:t>Endangered Person Advisory</a:t>
            </a:r>
          </a:p>
        </p:txBody>
      </p:sp>
      <p:sp>
        <p:nvSpPr>
          <p:cNvPr id="8" name="TextBox 7">
            <a:extLst>
              <a:ext uri="{FF2B5EF4-FFF2-40B4-BE49-F238E27FC236}">
                <a16:creationId xmlns:a16="http://schemas.microsoft.com/office/drawing/2014/main" id="{468CC31C-1E42-74C4-A8E7-D938801A4D89}"/>
              </a:ext>
            </a:extLst>
          </p:cNvPr>
          <p:cNvSpPr txBox="1">
            <a:spLocks noGrp="1" noRot="1" noMove="1" noResize="1" noEditPoints="1" noAdjustHandles="1" noChangeArrowheads="1" noChangeShapeType="1"/>
          </p:cNvSpPr>
          <p:nvPr/>
        </p:nvSpPr>
        <p:spPr>
          <a:xfrm>
            <a:off x="9086395" y="5996241"/>
            <a:ext cx="2374965" cy="400110"/>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https://nmonesource.com/nmos/nmsa/en/item/4367/index.do#29-15-3.1</a:t>
            </a:r>
            <a:r>
              <a:rPr lang="en-US" sz="1000" b="1" dirty="0">
                <a:solidFill>
                  <a:srgbClr val="FFFF99"/>
                </a:solidFill>
              </a:rPr>
              <a:t> </a:t>
            </a:r>
          </a:p>
        </p:txBody>
      </p:sp>
      <p:graphicFrame>
        <p:nvGraphicFramePr>
          <p:cNvPr id="27" name="Text Placeholder 5">
            <a:extLst>
              <a:ext uri="{FF2B5EF4-FFF2-40B4-BE49-F238E27FC236}">
                <a16:creationId xmlns:a16="http://schemas.microsoft.com/office/drawing/2014/main" id="{89B0BCB5-E789-DE73-FEEA-7178C44DC613}"/>
              </a:ext>
            </a:extLst>
          </p:cNvPr>
          <p:cNvGraphicFramePr>
            <a:graphicFrameLocks noGrp="1" noDrilldown="1" noMove="1" noResize="1"/>
          </p:cNvGraphicFramePr>
          <p:nvPr>
            <p:extLst>
              <p:ext uri="{D42A27DB-BD31-4B8C-83A1-F6EECF244321}">
                <p14:modId xmlns:p14="http://schemas.microsoft.com/office/powerpoint/2010/main" val="3821521430"/>
              </p:ext>
            </p:extLst>
          </p:nvPr>
        </p:nvGraphicFramePr>
        <p:xfrm>
          <a:off x="396560" y="1150123"/>
          <a:ext cx="7968200"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Placeholder 3">
            <a:extLst>
              <a:ext uri="{FF2B5EF4-FFF2-40B4-BE49-F238E27FC236}">
                <a16:creationId xmlns:a16="http://schemas.microsoft.com/office/drawing/2014/main" id="{05259841-905E-3280-B3C6-ADE38E40A5E0}"/>
              </a:ext>
            </a:extLst>
          </p:cNvPr>
          <p:cNvPicPr>
            <a:picLocks noGrp="1" noRot="1" noChangeAspect="1" noMove="1" noResize="1" noEditPoints="1" noAdjustHandles="1" noChangeArrowheads="1" noChangeShapeType="1" noCrop="1"/>
          </p:cNvPicPr>
          <p:nvPr>
            <p:ph type="pic" idx="1"/>
          </p:nvPr>
        </p:nvPicPr>
        <p:blipFill>
          <a:blip r:embed="rId10"/>
          <a:srcRect l="10260" r="10260"/>
          <a:stretch/>
        </p:blipFill>
        <p:spPr>
          <a:xfrm>
            <a:off x="8420441" y="2025237"/>
            <a:ext cx="3790120" cy="3179129"/>
          </a:xfrm>
          <a:prstGeom prst="rect">
            <a:avLst/>
          </a:prstGeom>
          <a:effectLst>
            <a:softEdge rad="31750"/>
          </a:effectLst>
        </p:spPr>
      </p:pic>
      <p:sp>
        <p:nvSpPr>
          <p:cNvPr id="35" name="TextBox 34">
            <a:extLst>
              <a:ext uri="{FF2B5EF4-FFF2-40B4-BE49-F238E27FC236}">
                <a16:creationId xmlns:a16="http://schemas.microsoft.com/office/drawing/2014/main" id="{347A1428-143A-8A2F-E9F0-39E152790E0E}"/>
              </a:ext>
            </a:extLst>
          </p:cNvPr>
          <p:cNvSpPr txBox="1">
            <a:spLocks noGrp="1" noRot="1" noMove="1" noResize="1" noEditPoints="1" noAdjustHandles="1" noChangeArrowheads="1" noChangeShapeType="1"/>
          </p:cNvSpPr>
          <p:nvPr/>
        </p:nvSpPr>
        <p:spPr>
          <a:xfrm>
            <a:off x="14019676" y="1119482"/>
            <a:ext cx="6134100" cy="4801314"/>
          </a:xfrm>
          <a:prstGeom prst="rect">
            <a:avLst/>
          </a:prstGeom>
          <a:noFill/>
        </p:spPr>
        <p:txBody>
          <a:bodyPr wrap="square">
            <a:spAutoFit/>
          </a:bodyPr>
          <a:lstStyle/>
          <a:p>
            <a:r>
              <a:rPr lang="en-US" dirty="0">
                <a:solidFill>
                  <a:schemeClr val="bg1"/>
                </a:solidFill>
              </a:rPr>
              <a:t>Endangered or “at risk” persons are those who meet or when one or more of the following exist: </a:t>
            </a:r>
          </a:p>
          <a:p>
            <a:r>
              <a:rPr lang="en-US" dirty="0">
                <a:solidFill>
                  <a:schemeClr val="bg1"/>
                </a:solidFill>
              </a:rPr>
              <a:t>a. A missing child thirteen (13) years of age or younger (National Child Search Assistance Act). </a:t>
            </a:r>
          </a:p>
          <a:p>
            <a:r>
              <a:rPr lang="en-US" dirty="0">
                <a:solidFill>
                  <a:schemeClr val="bg1"/>
                </a:solidFill>
              </a:rPr>
              <a:t>b. Out of the safety zone for his/her age, developmental stage, or mental and physical condition. </a:t>
            </a:r>
          </a:p>
          <a:p>
            <a:r>
              <a:rPr lang="en-US" dirty="0">
                <a:solidFill>
                  <a:schemeClr val="bg1"/>
                </a:solidFill>
              </a:rPr>
              <a:t>c. Diminished mental capacity or suicidal tendencies. </a:t>
            </a:r>
          </a:p>
          <a:p>
            <a:r>
              <a:rPr lang="en-US" dirty="0">
                <a:solidFill>
                  <a:schemeClr val="bg1"/>
                </a:solidFill>
              </a:rPr>
              <a:t>d. Drug dependent requires life or health sustaining medications. </a:t>
            </a:r>
          </a:p>
          <a:p>
            <a:r>
              <a:rPr lang="en-US" dirty="0">
                <a:solidFill>
                  <a:schemeClr val="bg1"/>
                </a:solidFill>
              </a:rPr>
              <a:t>e. A potential victim of foul play or sexual exploitation. </a:t>
            </a:r>
          </a:p>
          <a:p>
            <a:r>
              <a:rPr lang="en-US" dirty="0">
                <a:solidFill>
                  <a:schemeClr val="bg1"/>
                </a:solidFill>
              </a:rPr>
              <a:t>f. In a life-threatening situation. </a:t>
            </a:r>
          </a:p>
          <a:p>
            <a:r>
              <a:rPr lang="en-US" dirty="0">
                <a:solidFill>
                  <a:schemeClr val="bg1"/>
                </a:solidFill>
              </a:rPr>
              <a:t>g. Absent from home for more than twenty-four (24) hours before being reported to law enforcement as missing. </a:t>
            </a:r>
          </a:p>
          <a:p>
            <a:r>
              <a:rPr lang="en-US" dirty="0">
                <a:solidFill>
                  <a:schemeClr val="bg1"/>
                </a:solidFill>
              </a:rPr>
              <a:t>h. Believed to be with others who could endanger his/her welfare. </a:t>
            </a:r>
          </a:p>
          <a:p>
            <a:r>
              <a:rPr lang="en-US" dirty="0" err="1">
                <a:solidFill>
                  <a:schemeClr val="bg1"/>
                </a:solidFill>
              </a:rPr>
              <a:t>i</a:t>
            </a:r>
            <a:r>
              <a:rPr lang="en-US" dirty="0">
                <a:solidFill>
                  <a:schemeClr val="bg1"/>
                </a:solidFill>
              </a:rPr>
              <a:t>. Is absent under circumstances inconsistent with established patterns of behavior. </a:t>
            </a:r>
          </a:p>
        </p:txBody>
      </p:sp>
    </p:spTree>
    <p:custDataLst>
      <p:tags r:id="rId1"/>
    </p:custDataLst>
    <p:extLst>
      <p:ext uri="{BB962C8B-B14F-4D97-AF65-F5344CB8AC3E}">
        <p14:creationId xmlns:p14="http://schemas.microsoft.com/office/powerpoint/2010/main" val="24602184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graphicEl>
                                              <a:dgm id="{4F8F70A8-92E3-44A2-ABC2-7BFFB068BE5B}"/>
                                            </p:graphicEl>
                                          </p:spTgt>
                                        </p:tgtEl>
                                        <p:attrNameLst>
                                          <p:attrName>style.visibility</p:attrName>
                                        </p:attrNameLst>
                                      </p:cBhvr>
                                      <p:to>
                                        <p:strVal val="visible"/>
                                      </p:to>
                                    </p:set>
                                    <p:animEffect transition="in" filter="fade">
                                      <p:cBhvr>
                                        <p:cTn id="7" dur="500"/>
                                        <p:tgtEl>
                                          <p:spTgt spid="27">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graphicEl>
                                              <a:dgm id="{4C9348F6-062E-4946-B4F7-EB576A471912}"/>
                                            </p:graphicEl>
                                          </p:spTgt>
                                        </p:tgtEl>
                                        <p:attrNameLst>
                                          <p:attrName>style.visibility</p:attrName>
                                        </p:attrNameLst>
                                      </p:cBhvr>
                                      <p:to>
                                        <p:strVal val="visible"/>
                                      </p:to>
                                    </p:set>
                                    <p:animEffect transition="in" filter="fade">
                                      <p:cBhvr>
                                        <p:cTn id="12" dur="500"/>
                                        <p:tgtEl>
                                          <p:spTgt spid="27">
                                            <p:graphicEl>
                                              <a:dgm id="{4C9348F6-062E-4946-B4F7-EB576A47191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graphicEl>
                                              <a:dgm id="{56FFC6D0-6323-4DD7-8EC6-F15F20F58DFA}"/>
                                            </p:graphicEl>
                                          </p:spTgt>
                                        </p:tgtEl>
                                        <p:attrNameLst>
                                          <p:attrName>style.visibility</p:attrName>
                                        </p:attrNameLst>
                                      </p:cBhvr>
                                      <p:to>
                                        <p:strVal val="visible"/>
                                      </p:to>
                                    </p:set>
                                    <p:animEffect transition="in" filter="fade">
                                      <p:cBhvr>
                                        <p:cTn id="17" dur="500"/>
                                        <p:tgtEl>
                                          <p:spTgt spid="27">
                                            <p:graphicEl>
                                              <a:dgm id="{56FFC6D0-6323-4DD7-8EC6-F15F20F58DF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graphicEl>
                                              <a:dgm id="{E1B56A71-710F-4924-B05D-63BB6E101151}"/>
                                            </p:graphicEl>
                                          </p:spTgt>
                                        </p:tgtEl>
                                        <p:attrNameLst>
                                          <p:attrName>style.visibility</p:attrName>
                                        </p:attrNameLst>
                                      </p:cBhvr>
                                      <p:to>
                                        <p:strVal val="visible"/>
                                      </p:to>
                                    </p:set>
                                    <p:animEffect transition="in" filter="fade">
                                      <p:cBhvr>
                                        <p:cTn id="22" dur="500"/>
                                        <p:tgtEl>
                                          <p:spTgt spid="27">
                                            <p:graphicEl>
                                              <a:dgm id="{E1B56A71-710F-4924-B05D-63BB6E101151}"/>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graphicEl>
                                              <a:dgm id="{2DEE4D13-5867-4557-B994-7DC1FABBC506}"/>
                                            </p:graphicEl>
                                          </p:spTgt>
                                        </p:tgtEl>
                                        <p:attrNameLst>
                                          <p:attrName>style.visibility</p:attrName>
                                        </p:attrNameLst>
                                      </p:cBhvr>
                                      <p:to>
                                        <p:strVal val="visible"/>
                                      </p:to>
                                    </p:set>
                                    <p:animEffect transition="in" filter="fade">
                                      <p:cBhvr>
                                        <p:cTn id="27" dur="500"/>
                                        <p:tgtEl>
                                          <p:spTgt spid="27">
                                            <p:graphicEl>
                                              <a:dgm id="{2DEE4D13-5867-4557-B994-7DC1FABBC50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14964"/>
        </a:solidFill>
        <a:effectLst/>
      </p:bgPr>
    </p:bg>
    <p:spTree>
      <p:nvGrpSpPr>
        <p:cNvPr id="1" name="">
          <a:extLst>
            <a:ext uri="{FF2B5EF4-FFF2-40B4-BE49-F238E27FC236}">
              <a16:creationId xmlns:a16="http://schemas.microsoft.com/office/drawing/2014/main" id="{156DBDDD-5784-9B70-DD6C-698182E876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E86AB3-3613-83B1-0F67-929D0C459CAD}"/>
              </a:ext>
            </a:extLst>
          </p:cNvPr>
          <p:cNvSpPr>
            <a:spLocks noGrp="1" noRot="1" noMove="1" noResize="1" noEditPoints="1" noAdjustHandles="1" noChangeArrowheads="1" noChangeShapeType="1"/>
          </p:cNvSpPr>
          <p:nvPr>
            <p:ph type="title"/>
          </p:nvPr>
        </p:nvSpPr>
        <p:spPr>
          <a:xfrm>
            <a:off x="8017254" y="525439"/>
            <a:ext cx="3585635" cy="1657614"/>
          </a:xfrm>
        </p:spPr>
        <p:txBody>
          <a:bodyPr vert="horz" lIns="91440" tIns="45720" rIns="91440" bIns="45720" rtlCol="0" anchor="ctr">
            <a:normAutofit/>
          </a:bodyPr>
          <a:lstStyle/>
          <a:p>
            <a:pPr algn="ctr"/>
            <a:r>
              <a:rPr lang="en-US" sz="2800" b="1" kern="1200" dirty="0">
                <a:latin typeface="+mj-lt"/>
                <a:ea typeface="+mj-ea"/>
                <a:cs typeface="+mj-cs"/>
              </a:rPr>
              <a:t>Missing Persons Information and Reporting Act: </a:t>
            </a:r>
            <a:br>
              <a:rPr lang="en-US" sz="2800" b="1" kern="1200" dirty="0">
                <a:latin typeface="+mj-lt"/>
                <a:ea typeface="+mj-ea"/>
                <a:cs typeface="+mj-cs"/>
              </a:rPr>
            </a:br>
            <a:r>
              <a:rPr lang="en-US" sz="2800" b="1" kern="1200" dirty="0">
                <a:latin typeface="+mj-lt"/>
                <a:ea typeface="+mj-ea"/>
                <a:cs typeface="+mj-cs"/>
              </a:rPr>
              <a:t>NMSA 29-15</a:t>
            </a:r>
          </a:p>
        </p:txBody>
      </p:sp>
      <p:sp>
        <p:nvSpPr>
          <p:cNvPr id="5" name="Content Placeholder 4">
            <a:extLst>
              <a:ext uri="{FF2B5EF4-FFF2-40B4-BE49-F238E27FC236}">
                <a16:creationId xmlns:a16="http://schemas.microsoft.com/office/drawing/2014/main" id="{9E797E2D-6578-53B7-3BE5-45CA12E007A5}"/>
              </a:ext>
            </a:extLst>
          </p:cNvPr>
          <p:cNvSpPr>
            <a:spLocks noGrp="1" noRot="1" noMove="1" noResize="1" noEditPoints="1" noAdjustHandles="1" noChangeArrowheads="1" noChangeShapeType="1"/>
          </p:cNvSpPr>
          <p:nvPr>
            <p:ph sz="half" idx="1"/>
          </p:nvPr>
        </p:nvSpPr>
        <p:spPr>
          <a:xfrm>
            <a:off x="8017253" y="2274490"/>
            <a:ext cx="3772137" cy="4233883"/>
          </a:xfrm>
        </p:spPr>
        <p:txBody>
          <a:bodyPr vert="horz" lIns="91440" tIns="45720" rIns="91440" bIns="45720" rtlCol="0">
            <a:normAutofit/>
          </a:bodyPr>
          <a:lstStyle/>
          <a:p>
            <a:pPr marL="0" indent="0">
              <a:buNone/>
            </a:pPr>
            <a:r>
              <a:rPr lang="en-US" sz="1800" b="1" dirty="0">
                <a:solidFill>
                  <a:srgbClr val="FFFF99"/>
                </a:solidFill>
                <a:latin typeface="+mn-lt"/>
                <a:hlinkClick r:id="rId4">
                  <a:extLst>
                    <a:ext uri="{A12FA001-AC4F-418D-AE19-62706E023703}">
                      <ahyp:hlinkClr xmlns:ahyp="http://schemas.microsoft.com/office/drawing/2018/hyperlinkcolor" val="tx"/>
                    </a:ext>
                  </a:extLst>
                </a:hlinkClick>
              </a:rPr>
              <a:t>https://nmonesource.com/nmos/nmsa/en/item/4367/index.do#a15</a:t>
            </a:r>
            <a:r>
              <a:rPr lang="en-US" sz="1800" b="1" dirty="0">
                <a:solidFill>
                  <a:srgbClr val="FFFF99"/>
                </a:solidFill>
                <a:latin typeface="+mn-lt"/>
              </a:rPr>
              <a:t> </a:t>
            </a:r>
          </a:p>
          <a:p>
            <a:pPr marL="0" indent="0">
              <a:buNone/>
            </a:pPr>
            <a:endParaRPr lang="en-US" sz="100" dirty="0">
              <a:solidFill>
                <a:srgbClr val="FDF703"/>
              </a:solidFill>
              <a:latin typeface="+mn-lt"/>
            </a:endParaRPr>
          </a:p>
          <a:p>
            <a:pPr marL="0" indent="0">
              <a:buNone/>
            </a:pPr>
            <a:r>
              <a:rPr lang="en-US" sz="1600" dirty="0">
                <a:latin typeface="+mn-lt"/>
              </a:rPr>
              <a:t>Includes statutes and definitions about:</a:t>
            </a:r>
          </a:p>
          <a:p>
            <a:pPr marL="0"/>
            <a:r>
              <a:rPr lang="en-US" sz="2000" dirty="0">
                <a:latin typeface="+mn-lt"/>
              </a:rPr>
              <a:t>Missing Persons </a:t>
            </a:r>
          </a:p>
          <a:p>
            <a:pPr marL="0"/>
            <a:r>
              <a:rPr lang="en-US" sz="2000" dirty="0">
                <a:latin typeface="+mn-lt"/>
              </a:rPr>
              <a:t>The Clearinghouse </a:t>
            </a:r>
          </a:p>
          <a:p>
            <a:pPr marL="0"/>
            <a:r>
              <a:rPr lang="en-US" sz="2000" dirty="0">
                <a:latin typeface="+mn-lt"/>
              </a:rPr>
              <a:t>Amber Alerts </a:t>
            </a:r>
          </a:p>
          <a:p>
            <a:pPr marL="0"/>
            <a:r>
              <a:rPr lang="en-US" sz="2000" dirty="0">
                <a:latin typeface="+mn-lt"/>
              </a:rPr>
              <a:t>Brittany Alerts</a:t>
            </a:r>
          </a:p>
          <a:p>
            <a:pPr marL="0"/>
            <a:r>
              <a:rPr lang="en-US" sz="2000" dirty="0">
                <a:latin typeface="+mn-lt"/>
              </a:rPr>
              <a:t>Silver Alerts </a:t>
            </a:r>
          </a:p>
          <a:p>
            <a:pPr marL="0"/>
            <a:r>
              <a:rPr lang="en-US" sz="2000" dirty="0">
                <a:latin typeface="+mn-lt"/>
              </a:rPr>
              <a:t>Turquoise Alerts</a:t>
            </a:r>
          </a:p>
          <a:p>
            <a:pPr marL="0"/>
            <a:r>
              <a:rPr lang="en-US" sz="2000" dirty="0">
                <a:latin typeface="+mn-lt"/>
              </a:rPr>
              <a:t>Endangered Person Advisory</a:t>
            </a:r>
          </a:p>
        </p:txBody>
      </p:sp>
      <p:pic>
        <p:nvPicPr>
          <p:cNvPr id="13" name="Picture 12" descr="A blue and white logo&#10;&#10;AI-generated content may be incorrect.">
            <a:extLst>
              <a:ext uri="{FF2B5EF4-FFF2-40B4-BE49-F238E27FC236}">
                <a16:creationId xmlns:a16="http://schemas.microsoft.com/office/drawing/2014/main" id="{D331B10A-F8EB-8991-D98C-AF222291764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442072" y="375320"/>
            <a:ext cx="3839036" cy="3848658"/>
          </a:xfrm>
          <a:prstGeom prst="rect">
            <a:avLst/>
          </a:prstGeom>
        </p:spPr>
      </p:pic>
      <p:pic>
        <p:nvPicPr>
          <p:cNvPr id="3" name="Picture 2">
            <a:extLst>
              <a:ext uri="{FF2B5EF4-FFF2-40B4-BE49-F238E27FC236}">
                <a16:creationId xmlns:a16="http://schemas.microsoft.com/office/drawing/2014/main" id="{35C0D6BF-E8A4-5EB4-293D-596E6DCC7315}"/>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570" t="-1474" r="-1498" b="1474"/>
          <a:stretch>
            <a:fillRect/>
          </a:stretch>
        </p:blipFill>
        <p:spPr>
          <a:xfrm>
            <a:off x="4906370" y="737401"/>
            <a:ext cx="2628285" cy="933449"/>
          </a:xfrm>
          <a:prstGeom prst="rect">
            <a:avLst/>
          </a:prstGeom>
        </p:spPr>
      </p:pic>
      <p:pic>
        <p:nvPicPr>
          <p:cNvPr id="11" name="Picture 10">
            <a:extLst>
              <a:ext uri="{FF2B5EF4-FFF2-40B4-BE49-F238E27FC236}">
                <a16:creationId xmlns:a16="http://schemas.microsoft.com/office/drawing/2014/main" id="{7A25401A-E9CF-74EA-7B03-B08D77F8D50D}"/>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t="2601" b="2601"/>
          <a:stretch/>
        </p:blipFill>
        <p:spPr>
          <a:xfrm>
            <a:off x="5341563" y="2424609"/>
            <a:ext cx="1750463" cy="1799367"/>
          </a:xfrm>
          <a:prstGeom prst="rect">
            <a:avLst/>
          </a:prstGeom>
          <a:ln w="38100">
            <a:solidFill>
              <a:srgbClr val="29758C"/>
            </a:solidFill>
          </a:ln>
        </p:spPr>
      </p:pic>
      <p:pic>
        <p:nvPicPr>
          <p:cNvPr id="7" name="Picture 6" descr="Text&#10;&#10;AI-generated content may be incorrect.">
            <a:extLst>
              <a:ext uri="{FF2B5EF4-FFF2-40B4-BE49-F238E27FC236}">
                <a16:creationId xmlns:a16="http://schemas.microsoft.com/office/drawing/2014/main" id="{FB705357-32AE-4702-5EA0-2895AAE07188}"/>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tretch>
            <a:fillRect/>
          </a:stretch>
        </p:blipFill>
        <p:spPr>
          <a:xfrm>
            <a:off x="402609" y="5233277"/>
            <a:ext cx="2221053" cy="805131"/>
          </a:xfrm>
          <a:prstGeom prst="rect">
            <a:avLst/>
          </a:prstGeom>
        </p:spPr>
      </p:pic>
      <p:pic>
        <p:nvPicPr>
          <p:cNvPr id="9" name="Picture 8" descr="Text&#10;&#10;AI-generated content may be incorrect.">
            <a:extLst>
              <a:ext uri="{FF2B5EF4-FFF2-40B4-BE49-F238E27FC236}">
                <a16:creationId xmlns:a16="http://schemas.microsoft.com/office/drawing/2014/main" id="{093CFBEA-AC1F-DF01-E829-6A2DFCA5996A}"/>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tretch>
            <a:fillRect/>
          </a:stretch>
        </p:blipFill>
        <p:spPr>
          <a:xfrm>
            <a:off x="3347748" y="4911833"/>
            <a:ext cx="3994548" cy="1448024"/>
          </a:xfrm>
          <a:prstGeom prst="rect">
            <a:avLst/>
          </a:prstGeom>
        </p:spPr>
      </p:pic>
      <p:sp>
        <p:nvSpPr>
          <p:cNvPr id="8" name="Rectangle 7">
            <a:extLst>
              <a:ext uri="{FF2B5EF4-FFF2-40B4-BE49-F238E27FC236}">
                <a16:creationId xmlns:a16="http://schemas.microsoft.com/office/drawing/2014/main" id="{BFD8FA62-2B01-7A6F-EC1D-F8FBBE714EC1}"/>
              </a:ext>
            </a:extLst>
          </p:cNvPr>
          <p:cNvSpPr>
            <a:spLocks noGrp="1" noRot="1" noMove="1" noResize="1" noEditPoints="1" noAdjustHandles="1" noChangeArrowheads="1" noChangeShapeType="1"/>
          </p:cNvSpPr>
          <p:nvPr/>
        </p:nvSpPr>
        <p:spPr>
          <a:xfrm>
            <a:off x="0" y="4491613"/>
            <a:ext cx="7886700" cy="1531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A1185E5-7AFA-0B05-D5BA-BFC78E3CB447}"/>
              </a:ext>
            </a:extLst>
          </p:cNvPr>
          <p:cNvSpPr>
            <a:spLocks noGrp="1" noRot="1" noMove="1" noResize="1" noEditPoints="1" noAdjustHandles="1" noChangeArrowheads="1" noChangeShapeType="1"/>
          </p:cNvSpPr>
          <p:nvPr/>
        </p:nvSpPr>
        <p:spPr>
          <a:xfrm flipV="1">
            <a:off x="4381499" y="2003848"/>
            <a:ext cx="3509519" cy="1531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2030B69-61C1-D40D-0D76-F5AFC9DC863F}"/>
              </a:ext>
            </a:extLst>
          </p:cNvPr>
          <p:cNvPicPr preferRelativeResize="0">
            <a:picLocks noGrp="1" noRot="1" noMove="1" noResize="1" noEditPoints="1" noAdjustHandles="1" noChangeArrowheads="1" noChangeShapeType="1" noCrop="1"/>
          </p:cNvPicPr>
          <p:nvPr/>
        </p:nvPicPr>
        <p:blipFill>
          <a:blip r:embed="rId10"/>
          <a:stretch>
            <a:fillRect/>
          </a:stretch>
        </p:blipFill>
        <p:spPr>
          <a:xfrm rot="5400000">
            <a:off x="2108490" y="2208278"/>
            <a:ext cx="4571998" cy="155448"/>
          </a:xfrm>
          <a:prstGeom prst="rect">
            <a:avLst/>
          </a:prstGeom>
        </p:spPr>
      </p:pic>
      <p:pic>
        <p:nvPicPr>
          <p:cNvPr id="14" name="Picture 13">
            <a:extLst>
              <a:ext uri="{FF2B5EF4-FFF2-40B4-BE49-F238E27FC236}">
                <a16:creationId xmlns:a16="http://schemas.microsoft.com/office/drawing/2014/main" id="{05460BE3-65A7-A69B-77F4-D39E026C952E}"/>
              </a:ext>
            </a:extLst>
          </p:cNvPr>
          <p:cNvPicPr preferRelativeResize="0">
            <a:picLocks noGrp="1" noRot="1" noMove="1" noResize="1" noEditPoints="1" noAdjustHandles="1" noChangeArrowheads="1" noChangeShapeType="1" noCrop="1"/>
          </p:cNvPicPr>
          <p:nvPr/>
        </p:nvPicPr>
        <p:blipFill>
          <a:blip r:embed="rId10"/>
          <a:stretch>
            <a:fillRect/>
          </a:stretch>
        </p:blipFill>
        <p:spPr>
          <a:xfrm rot="5400000">
            <a:off x="1836420" y="5657138"/>
            <a:ext cx="2194560" cy="155448"/>
          </a:xfrm>
          <a:prstGeom prst="rect">
            <a:avLst/>
          </a:prstGeom>
        </p:spPr>
      </p:pic>
    </p:spTree>
    <p:custDataLst>
      <p:tags r:id="rId1"/>
    </p:custDataLst>
    <p:extLst>
      <p:ext uri="{BB962C8B-B14F-4D97-AF65-F5344CB8AC3E}">
        <p14:creationId xmlns:p14="http://schemas.microsoft.com/office/powerpoint/2010/main" val="375356156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91F25"/>
        </a:solidFill>
        <a:effectLst/>
      </p:bgPr>
    </p:bg>
    <p:spTree>
      <p:nvGrpSpPr>
        <p:cNvPr id="1" name="">
          <a:extLst>
            <a:ext uri="{FF2B5EF4-FFF2-40B4-BE49-F238E27FC236}">
              <a16:creationId xmlns:a16="http://schemas.microsoft.com/office/drawing/2014/main" id="{0C7EA667-5DF7-6819-A380-FA2268E7962B}"/>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FB09264-3099-B075-D329-228F69D794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F19BFD2-046B-9CB3-C38C-537A3E3D2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E53ADB29-26B0-3440-49EA-A4AC54AD08E0}"/>
              </a:ext>
            </a:extLst>
          </p:cNvPr>
          <p:cNvSpPr>
            <a:spLocks noGrp="1" noRot="1" noMove="1" noResize="1" noEditPoints="1" noAdjustHandles="1" noChangeArrowheads="1" noChangeShapeType="1"/>
          </p:cNvSpPr>
          <p:nvPr>
            <p:ph type="title"/>
          </p:nvPr>
        </p:nvSpPr>
        <p:spPr>
          <a:xfrm>
            <a:off x="77287" y="-190382"/>
            <a:ext cx="9140650" cy="1899912"/>
          </a:xfrm>
        </p:spPr>
        <p:txBody>
          <a:bodyPr vert="horz" lIns="91440" tIns="45720" rIns="91440" bIns="45720" rtlCol="0" anchor="ctr">
            <a:normAutofit/>
          </a:bodyPr>
          <a:lstStyle/>
          <a:p>
            <a:pPr algn="ctr"/>
            <a:r>
              <a:rPr lang="en-US" sz="4000" b="1" dirty="0">
                <a:solidFill>
                  <a:srgbClr val="6F2924"/>
                </a:solidFill>
                <a:highlight>
                  <a:srgbClr val="DFDFD4"/>
                </a:highlight>
              </a:rPr>
              <a:t>Endangered Person Advisory Pt 2 </a:t>
            </a:r>
          </a:p>
        </p:txBody>
      </p:sp>
      <p:sp>
        <p:nvSpPr>
          <p:cNvPr id="8" name="TextBox 7">
            <a:extLst>
              <a:ext uri="{FF2B5EF4-FFF2-40B4-BE49-F238E27FC236}">
                <a16:creationId xmlns:a16="http://schemas.microsoft.com/office/drawing/2014/main" id="{AA395C3F-D79B-4BAE-04C1-90FB6D32AA0B}"/>
              </a:ext>
            </a:extLst>
          </p:cNvPr>
          <p:cNvSpPr txBox="1">
            <a:spLocks noGrp="1" noRot="1" noMove="1" noResize="1" noEditPoints="1" noAdjustHandles="1" noChangeArrowheads="1" noChangeShapeType="1"/>
          </p:cNvSpPr>
          <p:nvPr/>
        </p:nvSpPr>
        <p:spPr>
          <a:xfrm>
            <a:off x="9154632" y="5996241"/>
            <a:ext cx="2374965" cy="400110"/>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https://nmonesource.com/nmos/nmsa/en/item/4367/index.do#29-15-3.1</a:t>
            </a:r>
            <a:r>
              <a:rPr lang="en-US" sz="1000" b="1" dirty="0">
                <a:solidFill>
                  <a:srgbClr val="FFFF99"/>
                </a:solidFill>
              </a:rPr>
              <a:t> </a:t>
            </a:r>
          </a:p>
        </p:txBody>
      </p:sp>
      <p:graphicFrame>
        <p:nvGraphicFramePr>
          <p:cNvPr id="17" name="Text Placeholder 5">
            <a:extLst>
              <a:ext uri="{FF2B5EF4-FFF2-40B4-BE49-F238E27FC236}">
                <a16:creationId xmlns:a16="http://schemas.microsoft.com/office/drawing/2014/main" id="{704EDC7B-9F7B-AA2A-E424-A417286ABCE4}"/>
              </a:ext>
            </a:extLst>
          </p:cNvPr>
          <p:cNvGraphicFramePr>
            <a:graphicFrameLocks noGrp="1" noDrilldown="1" noMove="1" noResize="1"/>
          </p:cNvGraphicFramePr>
          <p:nvPr>
            <p:extLst>
              <p:ext uri="{D42A27DB-BD31-4B8C-83A1-F6EECF244321}">
                <p14:modId xmlns:p14="http://schemas.microsoft.com/office/powerpoint/2010/main" val="2457800174"/>
              </p:ext>
            </p:extLst>
          </p:nvPr>
        </p:nvGraphicFramePr>
        <p:xfrm>
          <a:off x="396560" y="1150123"/>
          <a:ext cx="8134872"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Placeholder 3">
            <a:extLst>
              <a:ext uri="{FF2B5EF4-FFF2-40B4-BE49-F238E27FC236}">
                <a16:creationId xmlns:a16="http://schemas.microsoft.com/office/drawing/2014/main" id="{5B2B0F63-1CE9-B000-E993-C16233C8F1E5}"/>
              </a:ext>
            </a:extLst>
          </p:cNvPr>
          <p:cNvPicPr>
            <a:picLocks noGrp="1" noRot="1" noChangeAspect="1" noMove="1" noResize="1" noEditPoints="1" noAdjustHandles="1" noChangeArrowheads="1" noChangeShapeType="1" noCrop="1"/>
          </p:cNvPicPr>
          <p:nvPr>
            <p:ph type="pic" idx="1"/>
          </p:nvPr>
        </p:nvPicPr>
        <p:blipFill>
          <a:blip r:embed="rId10"/>
          <a:srcRect l="10260" r="10260"/>
          <a:stretch/>
        </p:blipFill>
        <p:spPr>
          <a:xfrm>
            <a:off x="8609335" y="2402006"/>
            <a:ext cx="3659955" cy="3069947"/>
          </a:xfrm>
          <a:prstGeom prst="rect">
            <a:avLst/>
          </a:prstGeom>
          <a:effectLst>
            <a:softEdge rad="31750"/>
          </a:effectLst>
        </p:spPr>
      </p:pic>
      <p:sp>
        <p:nvSpPr>
          <p:cNvPr id="35" name="TextBox 34">
            <a:extLst>
              <a:ext uri="{FF2B5EF4-FFF2-40B4-BE49-F238E27FC236}">
                <a16:creationId xmlns:a16="http://schemas.microsoft.com/office/drawing/2014/main" id="{7CC2A876-4E35-EA57-45C5-C414D053E330}"/>
              </a:ext>
            </a:extLst>
          </p:cNvPr>
          <p:cNvSpPr txBox="1">
            <a:spLocks noGrp="1" noRot="1" noMove="1" noResize="1" noEditPoints="1" noAdjustHandles="1" noChangeArrowheads="1" noChangeShapeType="1"/>
          </p:cNvSpPr>
          <p:nvPr/>
        </p:nvSpPr>
        <p:spPr>
          <a:xfrm>
            <a:off x="14019676" y="1119482"/>
            <a:ext cx="6134100" cy="4801314"/>
          </a:xfrm>
          <a:prstGeom prst="rect">
            <a:avLst/>
          </a:prstGeom>
          <a:noFill/>
        </p:spPr>
        <p:txBody>
          <a:bodyPr wrap="square">
            <a:spAutoFit/>
          </a:bodyPr>
          <a:lstStyle/>
          <a:p>
            <a:r>
              <a:rPr lang="en-US" dirty="0">
                <a:solidFill>
                  <a:schemeClr val="bg1"/>
                </a:solidFill>
              </a:rPr>
              <a:t>Endangered or “at risk” persons are those who meet or when one or more of the following exist: </a:t>
            </a:r>
          </a:p>
          <a:p>
            <a:r>
              <a:rPr lang="en-US" dirty="0">
                <a:solidFill>
                  <a:schemeClr val="bg1"/>
                </a:solidFill>
              </a:rPr>
              <a:t>a. A missing child thirteen (13) years of age or younger (National Child Search Assistance Act). </a:t>
            </a:r>
          </a:p>
          <a:p>
            <a:r>
              <a:rPr lang="en-US" dirty="0">
                <a:solidFill>
                  <a:schemeClr val="bg1"/>
                </a:solidFill>
              </a:rPr>
              <a:t>b. Out of the safety zone for his/her age, developmental stage, or mental and physical condition. </a:t>
            </a:r>
          </a:p>
          <a:p>
            <a:r>
              <a:rPr lang="en-US" dirty="0">
                <a:solidFill>
                  <a:schemeClr val="bg1"/>
                </a:solidFill>
              </a:rPr>
              <a:t>c. Diminished mental capacity or suicidal tendencies. </a:t>
            </a:r>
          </a:p>
          <a:p>
            <a:r>
              <a:rPr lang="en-US" dirty="0">
                <a:solidFill>
                  <a:schemeClr val="bg1"/>
                </a:solidFill>
              </a:rPr>
              <a:t>d. Drug dependent requires life or health sustaining medications. </a:t>
            </a:r>
          </a:p>
          <a:p>
            <a:r>
              <a:rPr lang="en-US" dirty="0">
                <a:solidFill>
                  <a:schemeClr val="bg1"/>
                </a:solidFill>
              </a:rPr>
              <a:t>e. A potential victim of foul play or sexual exploitation. </a:t>
            </a:r>
          </a:p>
          <a:p>
            <a:r>
              <a:rPr lang="en-US" dirty="0">
                <a:solidFill>
                  <a:schemeClr val="bg1"/>
                </a:solidFill>
              </a:rPr>
              <a:t>f. In a life-threatening situation. </a:t>
            </a:r>
          </a:p>
          <a:p>
            <a:r>
              <a:rPr lang="en-US" dirty="0">
                <a:solidFill>
                  <a:schemeClr val="bg1"/>
                </a:solidFill>
              </a:rPr>
              <a:t>g. Absent from home for more than twenty-four (24) hours before being reported to law enforcement as missing. </a:t>
            </a:r>
          </a:p>
          <a:p>
            <a:r>
              <a:rPr lang="en-US" dirty="0">
                <a:solidFill>
                  <a:schemeClr val="bg1"/>
                </a:solidFill>
              </a:rPr>
              <a:t>h. Believed to be with others who could endanger his/her welfare. </a:t>
            </a:r>
          </a:p>
          <a:p>
            <a:r>
              <a:rPr lang="en-US" dirty="0" err="1">
                <a:solidFill>
                  <a:schemeClr val="bg1"/>
                </a:solidFill>
              </a:rPr>
              <a:t>i</a:t>
            </a:r>
            <a:r>
              <a:rPr lang="en-US" dirty="0">
                <a:solidFill>
                  <a:schemeClr val="bg1"/>
                </a:solidFill>
              </a:rPr>
              <a:t>. Is absent under circumstances inconsistent with established patterns of behavior. </a:t>
            </a:r>
          </a:p>
        </p:txBody>
      </p:sp>
    </p:spTree>
    <p:custDataLst>
      <p:tags r:id="rId1"/>
    </p:custDataLst>
    <p:extLst>
      <p:ext uri="{BB962C8B-B14F-4D97-AF65-F5344CB8AC3E}">
        <p14:creationId xmlns:p14="http://schemas.microsoft.com/office/powerpoint/2010/main" val="17479620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graphicEl>
                                              <a:dgm id="{4F8F70A8-92E3-44A2-ABC2-7BFFB068BE5B}"/>
                                            </p:graphicEl>
                                          </p:spTgt>
                                        </p:tgtEl>
                                        <p:attrNameLst>
                                          <p:attrName>style.visibility</p:attrName>
                                        </p:attrNameLst>
                                      </p:cBhvr>
                                      <p:to>
                                        <p:strVal val="visible"/>
                                      </p:to>
                                    </p:set>
                                    <p:animEffect transition="in" filter="fade">
                                      <p:cBhvr>
                                        <p:cTn id="7" dur="500"/>
                                        <p:tgtEl>
                                          <p:spTgt spid="17">
                                            <p:graphicEl>
                                              <a:dgm id="{4F8F70A8-92E3-44A2-ABC2-7BFFB068BE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graphicEl>
                                              <a:dgm id="{0A4E469D-7023-499F-88C3-A3311A977528}"/>
                                            </p:graphicEl>
                                          </p:spTgt>
                                        </p:tgtEl>
                                        <p:attrNameLst>
                                          <p:attrName>style.visibility</p:attrName>
                                        </p:attrNameLst>
                                      </p:cBhvr>
                                      <p:to>
                                        <p:strVal val="visible"/>
                                      </p:to>
                                    </p:set>
                                    <p:animEffect transition="in" filter="fade">
                                      <p:cBhvr>
                                        <p:cTn id="12" dur="500"/>
                                        <p:tgtEl>
                                          <p:spTgt spid="17">
                                            <p:graphicEl>
                                              <a:dgm id="{0A4E469D-7023-499F-88C3-A3311A97752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graphicEl>
                                              <a:dgm id="{DAFF497D-E2F5-46B6-A853-D2509CE65EEF}"/>
                                            </p:graphicEl>
                                          </p:spTgt>
                                        </p:tgtEl>
                                        <p:attrNameLst>
                                          <p:attrName>style.visibility</p:attrName>
                                        </p:attrNameLst>
                                      </p:cBhvr>
                                      <p:to>
                                        <p:strVal val="visible"/>
                                      </p:to>
                                    </p:set>
                                    <p:animEffect transition="in" filter="fade">
                                      <p:cBhvr>
                                        <p:cTn id="17" dur="500"/>
                                        <p:tgtEl>
                                          <p:spTgt spid="17">
                                            <p:graphicEl>
                                              <a:dgm id="{DAFF497D-E2F5-46B6-A853-D2509CE65EE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graphicEl>
                                              <a:dgm id="{5C653F91-BB2D-42DE-88CD-7815E024B195}"/>
                                            </p:graphicEl>
                                          </p:spTgt>
                                        </p:tgtEl>
                                        <p:attrNameLst>
                                          <p:attrName>style.visibility</p:attrName>
                                        </p:attrNameLst>
                                      </p:cBhvr>
                                      <p:to>
                                        <p:strVal val="visible"/>
                                      </p:to>
                                    </p:set>
                                    <p:animEffect transition="in" filter="fade">
                                      <p:cBhvr>
                                        <p:cTn id="22" dur="500"/>
                                        <p:tgtEl>
                                          <p:spTgt spid="17">
                                            <p:graphicEl>
                                              <a:dgm id="{5C653F91-BB2D-42DE-88CD-7815E024B19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graphicEl>
                                              <a:dgm id="{1574F004-59C2-47AA-82F3-2FD33F0EF3B0}"/>
                                            </p:graphicEl>
                                          </p:spTgt>
                                        </p:tgtEl>
                                        <p:attrNameLst>
                                          <p:attrName>style.visibility</p:attrName>
                                        </p:attrNameLst>
                                      </p:cBhvr>
                                      <p:to>
                                        <p:strVal val="visible"/>
                                      </p:to>
                                    </p:set>
                                    <p:animEffect transition="in" filter="fade">
                                      <p:cBhvr>
                                        <p:cTn id="27" dur="500"/>
                                        <p:tgtEl>
                                          <p:spTgt spid="17">
                                            <p:graphicEl>
                                              <a:dgm id="{1574F004-59C2-47AA-82F3-2FD33F0EF3B0}"/>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graphicEl>
                                              <a:dgm id="{2CC05597-B7EF-4584-A340-FA911C13AAC3}"/>
                                            </p:graphicEl>
                                          </p:spTgt>
                                        </p:tgtEl>
                                        <p:attrNameLst>
                                          <p:attrName>style.visibility</p:attrName>
                                        </p:attrNameLst>
                                      </p:cBhvr>
                                      <p:to>
                                        <p:strVal val="visible"/>
                                      </p:to>
                                    </p:set>
                                    <p:animEffect transition="in" filter="fade">
                                      <p:cBhvr>
                                        <p:cTn id="32" dur="500"/>
                                        <p:tgtEl>
                                          <p:spTgt spid="17">
                                            <p:graphicEl>
                                              <a:dgm id="{2CC05597-B7EF-4584-A340-FA911C13AAC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Dgm bld="one"/>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0EC1E8-482E-DF59-DF65-650E51A75884}"/>
              </a:ext>
            </a:extLst>
          </p:cNvPr>
          <p:cNvSpPr>
            <a:spLocks noGrp="1" noRot="1" noMove="1" noResize="1" noEditPoints="1" noAdjustHandles="1" noChangeArrowheads="1" noChangeShapeType="1"/>
          </p:cNvSpPr>
          <p:nvPr>
            <p:ph idx="1"/>
          </p:nvPr>
        </p:nvSpPr>
        <p:spPr>
          <a:xfrm>
            <a:off x="646043" y="1301576"/>
            <a:ext cx="10952921" cy="5316400"/>
          </a:xfrm>
        </p:spPr>
        <p:txBody>
          <a:bodyPr>
            <a:normAutofit/>
          </a:bodyPr>
          <a:lstStyle/>
          <a:p>
            <a:pPr marL="0" indent="0">
              <a:lnSpc>
                <a:spcPct val="100000"/>
              </a:lnSpc>
              <a:buNone/>
            </a:pPr>
            <a:r>
              <a:rPr lang="en-US" sz="2800" dirty="0"/>
              <a:t>Immediately request entry of information into the National Crime Information Center (NCIC)</a:t>
            </a:r>
          </a:p>
          <a:p>
            <a:pPr marL="0" indent="0">
              <a:lnSpc>
                <a:spcPct val="100000"/>
              </a:lnSpc>
              <a:buNone/>
            </a:pPr>
            <a:endParaRPr lang="en-US" sz="2800" dirty="0"/>
          </a:p>
          <a:p>
            <a:pPr marL="0" indent="0">
              <a:lnSpc>
                <a:spcPct val="100000"/>
              </a:lnSpc>
              <a:buNone/>
            </a:pPr>
            <a:r>
              <a:rPr lang="en-US" sz="2800" dirty="0"/>
              <a:t>Fill out the </a:t>
            </a:r>
            <a:r>
              <a:rPr lang="en-US" sz="2800" b="1" dirty="0">
                <a:solidFill>
                  <a:srgbClr val="6F2924"/>
                </a:solidFill>
              </a:rPr>
              <a:t>Endangered Person Advisory </a:t>
            </a:r>
            <a:r>
              <a:rPr lang="en-US" sz="2800" dirty="0"/>
              <a:t>Report form and forward it to the Missing Persons Information Clearinghouse (MPCH)</a:t>
            </a:r>
          </a:p>
          <a:p>
            <a:pPr marL="0" indent="0">
              <a:lnSpc>
                <a:spcPct val="100000"/>
              </a:lnSpc>
              <a:buNone/>
            </a:pPr>
            <a:endParaRPr lang="en-US" sz="2800" dirty="0"/>
          </a:p>
          <a:p>
            <a:pPr marL="0" indent="0">
              <a:lnSpc>
                <a:spcPct val="100000"/>
              </a:lnSpc>
              <a:buNone/>
            </a:pPr>
            <a:r>
              <a:rPr lang="en-US" sz="2800" dirty="0"/>
              <a:t>Law Enforcement Agencies investigating an Endangered Missing Person Report, may request the issuance of an </a:t>
            </a:r>
            <a:r>
              <a:rPr lang="en-US" sz="2800" b="1" dirty="0">
                <a:solidFill>
                  <a:srgbClr val="6F2924"/>
                </a:solidFill>
              </a:rPr>
              <a:t>Endangered Person Advisory</a:t>
            </a:r>
            <a:r>
              <a:rPr lang="en-US" sz="2800" dirty="0">
                <a:solidFill>
                  <a:srgbClr val="4A1B1F"/>
                </a:solidFill>
              </a:rPr>
              <a:t> </a:t>
            </a:r>
            <a:r>
              <a:rPr lang="en-US" sz="2800" dirty="0"/>
              <a:t>through the State Police</a:t>
            </a:r>
            <a:endParaRPr lang="en-US" sz="2400" dirty="0"/>
          </a:p>
          <a:p>
            <a:endParaRPr lang="en-US" sz="2400" dirty="0"/>
          </a:p>
        </p:txBody>
      </p:sp>
      <p:sp>
        <p:nvSpPr>
          <p:cNvPr id="4" name="Title 4">
            <a:extLst>
              <a:ext uri="{FF2B5EF4-FFF2-40B4-BE49-F238E27FC236}">
                <a16:creationId xmlns:a16="http://schemas.microsoft.com/office/drawing/2014/main" id="{44E7047A-7D2C-723D-0864-662A35165954}"/>
              </a:ext>
            </a:extLst>
          </p:cNvPr>
          <p:cNvSpPr>
            <a:spLocks noGrp="1" noRot="1" noMove="1" noResize="1" noEditPoints="1" noAdjustHandles="1" noChangeArrowheads="1" noChangeShapeType="1"/>
          </p:cNvSpPr>
          <p:nvPr>
            <p:ph type="title"/>
          </p:nvPr>
        </p:nvSpPr>
        <p:spPr>
          <a:xfrm>
            <a:off x="838200" y="365126"/>
            <a:ext cx="10515600" cy="870288"/>
          </a:xfrm>
        </p:spPr>
        <p:txBody>
          <a:bodyPr vert="horz" lIns="91440" tIns="45720" rIns="91440" bIns="45720" rtlCol="0" anchor="ctr">
            <a:normAutofit/>
          </a:bodyPr>
          <a:lstStyle/>
          <a:p>
            <a:r>
              <a:rPr lang="en-US" sz="3600" b="1" dirty="0">
                <a:solidFill>
                  <a:srgbClr val="6F2924"/>
                </a:solidFill>
              </a:rPr>
              <a:t>Endangered Person Advisory Procedures</a:t>
            </a:r>
          </a:p>
        </p:txBody>
      </p:sp>
    </p:spTree>
    <p:custDataLst>
      <p:tags r:id="rId1"/>
    </p:custDataLst>
    <p:extLst>
      <p:ext uri="{BB962C8B-B14F-4D97-AF65-F5344CB8AC3E}">
        <p14:creationId xmlns:p14="http://schemas.microsoft.com/office/powerpoint/2010/main" val="155678509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E74A7-6F4A-A717-6765-3BED29343B9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EE028C-E0C1-90AC-8C70-D4F76595D530}"/>
              </a:ext>
            </a:extLst>
          </p:cNvPr>
          <p:cNvSpPr>
            <a:spLocks noGrp="1" noRot="1" noMove="1" noResize="1" noEditPoints="1" noAdjustHandles="1" noChangeArrowheads="1" noChangeShapeType="1"/>
          </p:cNvSpPr>
          <p:nvPr>
            <p:ph idx="1"/>
          </p:nvPr>
        </p:nvSpPr>
        <p:spPr>
          <a:xfrm>
            <a:off x="646043" y="1288738"/>
            <a:ext cx="10952921" cy="5316400"/>
          </a:xfrm>
        </p:spPr>
        <p:txBody>
          <a:bodyPr>
            <a:normAutofit/>
          </a:bodyPr>
          <a:lstStyle/>
          <a:p>
            <a:pPr marL="0" indent="0">
              <a:lnSpc>
                <a:spcPct val="100000"/>
              </a:lnSpc>
              <a:buNone/>
            </a:pPr>
            <a:r>
              <a:rPr lang="en-US" sz="2800" dirty="0"/>
              <a:t>The Law Enforcement agency requesting an Endangered Person Advisory will be referred to the State Police Public Information Officer or Headquarters Duty Officer. The State Police (the Authorized Requestor) will determine if the criteria for an </a:t>
            </a:r>
            <a:r>
              <a:rPr lang="en-US" sz="2800" b="1" dirty="0">
                <a:solidFill>
                  <a:srgbClr val="6F2924"/>
                </a:solidFill>
              </a:rPr>
              <a:t>Endangered Person Advisory </a:t>
            </a:r>
            <a:r>
              <a:rPr lang="en-US" sz="2800" dirty="0"/>
              <a:t>are met and if the request is valid.</a:t>
            </a:r>
          </a:p>
          <a:p>
            <a:pPr marL="0" indent="0">
              <a:lnSpc>
                <a:spcPct val="100000"/>
              </a:lnSpc>
              <a:buNone/>
            </a:pPr>
            <a:endParaRPr lang="en-US" sz="2800" dirty="0"/>
          </a:p>
          <a:p>
            <a:pPr marL="0" indent="0">
              <a:lnSpc>
                <a:spcPct val="100000"/>
              </a:lnSpc>
              <a:buNone/>
            </a:pPr>
            <a:r>
              <a:rPr lang="en-US" sz="2800" b="1" dirty="0">
                <a:solidFill>
                  <a:srgbClr val="6F2924"/>
                </a:solidFill>
              </a:rPr>
              <a:t>Endangered Person Advisories</a:t>
            </a:r>
            <a:r>
              <a:rPr lang="en-US" sz="2800" dirty="0"/>
              <a:t> are sent out region wide following DPS protocol</a:t>
            </a:r>
          </a:p>
          <a:p>
            <a:pPr marL="0" indent="0">
              <a:buNone/>
            </a:pPr>
            <a:endParaRPr lang="en-US" dirty="0"/>
          </a:p>
          <a:p>
            <a:endParaRPr lang="en-US" dirty="0"/>
          </a:p>
          <a:p>
            <a:endParaRPr lang="en-US" dirty="0"/>
          </a:p>
          <a:p>
            <a:endParaRPr lang="en-US" dirty="0"/>
          </a:p>
        </p:txBody>
      </p:sp>
      <p:sp>
        <p:nvSpPr>
          <p:cNvPr id="4" name="Title 4">
            <a:extLst>
              <a:ext uri="{FF2B5EF4-FFF2-40B4-BE49-F238E27FC236}">
                <a16:creationId xmlns:a16="http://schemas.microsoft.com/office/drawing/2014/main" id="{7ADDFAAD-DE50-C597-AA25-B13B174E5C9A}"/>
              </a:ext>
            </a:extLst>
          </p:cNvPr>
          <p:cNvSpPr>
            <a:spLocks noGrp="1" noRot="1" noMove="1" noResize="1" noEditPoints="1" noAdjustHandles="1" noChangeArrowheads="1" noChangeShapeType="1"/>
          </p:cNvSpPr>
          <p:nvPr>
            <p:ph type="title"/>
          </p:nvPr>
        </p:nvSpPr>
        <p:spPr>
          <a:xfrm>
            <a:off x="838200" y="365125"/>
            <a:ext cx="10515600" cy="892175"/>
          </a:xfrm>
        </p:spPr>
        <p:txBody>
          <a:bodyPr vert="horz" lIns="91440" tIns="45720" rIns="91440" bIns="45720" rtlCol="0" anchor="ctr">
            <a:normAutofit/>
          </a:bodyPr>
          <a:lstStyle/>
          <a:p>
            <a:r>
              <a:rPr lang="en-US" sz="3600" b="1" dirty="0">
                <a:solidFill>
                  <a:srgbClr val="6F2924"/>
                </a:solidFill>
              </a:rPr>
              <a:t>Endangered Person Advisory Procedures</a:t>
            </a:r>
          </a:p>
        </p:txBody>
      </p:sp>
    </p:spTree>
    <p:custDataLst>
      <p:tags r:id="rId1"/>
    </p:custDataLst>
    <p:extLst>
      <p:ext uri="{BB962C8B-B14F-4D97-AF65-F5344CB8AC3E}">
        <p14:creationId xmlns:p14="http://schemas.microsoft.com/office/powerpoint/2010/main" val="27234467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166E9-0568-FB0F-0B77-BB2E1F61AB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71EF64-545F-F65E-E8E5-EAAFC7C5824E}"/>
              </a:ext>
            </a:extLst>
          </p:cNvPr>
          <p:cNvSpPr>
            <a:spLocks noGrp="1" noRot="1" noMove="1" noResize="1" noEditPoints="1" noAdjustHandles="1" noChangeArrowheads="1" noChangeShapeType="1"/>
          </p:cNvSpPr>
          <p:nvPr>
            <p:ph idx="1"/>
          </p:nvPr>
        </p:nvSpPr>
        <p:spPr>
          <a:xfrm>
            <a:off x="838200" y="1801706"/>
            <a:ext cx="10517188" cy="4726221"/>
          </a:xfrm>
        </p:spPr>
        <p:txBody>
          <a:bodyPr>
            <a:normAutofit fontScale="85000" lnSpcReduction="20000"/>
          </a:bodyPr>
          <a:lstStyle/>
          <a:p>
            <a:pPr marL="0" indent="0">
              <a:lnSpc>
                <a:spcPct val="120000"/>
              </a:lnSpc>
              <a:buNone/>
            </a:pPr>
            <a:r>
              <a:rPr lang="en-US" dirty="0"/>
              <a:t>When the endangered person has been located and confirmed safe, immediately notify the State Police</a:t>
            </a:r>
          </a:p>
          <a:p>
            <a:pPr marL="0" indent="0">
              <a:lnSpc>
                <a:spcPct val="120000"/>
              </a:lnSpc>
              <a:buNone/>
            </a:pPr>
            <a:endParaRPr lang="en-US" dirty="0"/>
          </a:p>
          <a:p>
            <a:pPr marL="0" indent="0">
              <a:lnSpc>
                <a:spcPct val="120000"/>
              </a:lnSpc>
              <a:buNone/>
            </a:pPr>
            <a:r>
              <a:rPr lang="en-US" dirty="0"/>
              <a:t>Only the State Police (the Authorized Requestor) may determine the validity of a request to terminate an active </a:t>
            </a:r>
            <a:r>
              <a:rPr lang="en-US" b="1" dirty="0">
                <a:solidFill>
                  <a:srgbClr val="6F2924"/>
                </a:solidFill>
              </a:rPr>
              <a:t>Endangered Person Advisory </a:t>
            </a:r>
          </a:p>
          <a:p>
            <a:pPr marL="0" indent="0">
              <a:lnSpc>
                <a:spcPct val="120000"/>
              </a:lnSpc>
              <a:buNone/>
            </a:pPr>
            <a:endParaRPr lang="en-US" dirty="0"/>
          </a:p>
          <a:p>
            <a:pPr marL="0" indent="0">
              <a:lnSpc>
                <a:spcPct val="120000"/>
              </a:lnSpc>
              <a:buNone/>
            </a:pPr>
            <a:r>
              <a:rPr lang="en-US" dirty="0"/>
              <a:t>Immediately request removal from the National Crime Information Center (NCIC) and send information to the Missing Persons Information Clearinghouse (MPCH)</a:t>
            </a:r>
          </a:p>
          <a:p>
            <a:pPr marL="0" indent="0">
              <a:buNone/>
            </a:pPr>
            <a:endParaRPr lang="en-US" dirty="0"/>
          </a:p>
          <a:p>
            <a:endParaRPr lang="en-US" dirty="0"/>
          </a:p>
          <a:p>
            <a:endParaRPr lang="en-US" dirty="0"/>
          </a:p>
          <a:p>
            <a:endParaRPr lang="en-US" dirty="0"/>
          </a:p>
        </p:txBody>
      </p:sp>
      <p:sp>
        <p:nvSpPr>
          <p:cNvPr id="4" name="Title 4">
            <a:extLst>
              <a:ext uri="{FF2B5EF4-FFF2-40B4-BE49-F238E27FC236}">
                <a16:creationId xmlns:a16="http://schemas.microsoft.com/office/drawing/2014/main" id="{589B86E6-20E7-1366-B947-F71B819D2452}"/>
              </a:ext>
            </a:extLst>
          </p:cNvPr>
          <p:cNvSpPr>
            <a:spLocks noGrp="1" noRot="1" noMove="1" noResize="1" noEditPoints="1" noAdjustHandles="1" noChangeArrowheads="1" noChangeShapeType="1"/>
          </p:cNvSpPr>
          <p:nvPr>
            <p:ph type="title"/>
          </p:nvPr>
        </p:nvSpPr>
        <p:spPr>
          <a:xfrm>
            <a:off x="838200" y="365125"/>
            <a:ext cx="10515600" cy="1325563"/>
          </a:xfrm>
        </p:spPr>
        <p:txBody>
          <a:bodyPr vert="horz" lIns="91440" tIns="45720" rIns="91440" bIns="45720" rtlCol="0" anchor="ctr">
            <a:normAutofit/>
          </a:bodyPr>
          <a:lstStyle/>
          <a:p>
            <a:r>
              <a:rPr lang="en-US" sz="4000" b="1" dirty="0">
                <a:solidFill>
                  <a:srgbClr val="6F2924"/>
                </a:solidFill>
              </a:rPr>
              <a:t>Endangered Person Advisory DEACTIVATION PROCEDURES</a:t>
            </a:r>
          </a:p>
        </p:txBody>
      </p:sp>
    </p:spTree>
    <p:custDataLst>
      <p:tags r:id="rId1"/>
    </p:custDataLst>
    <p:extLst>
      <p:ext uri="{BB962C8B-B14F-4D97-AF65-F5344CB8AC3E}">
        <p14:creationId xmlns:p14="http://schemas.microsoft.com/office/powerpoint/2010/main" val="76002309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7" name="Picture 6" descr="A picture containing text&#10;&#10;AI-generated content may be incorrect.">
            <a:extLst>
              <a:ext uri="{FF2B5EF4-FFF2-40B4-BE49-F238E27FC236}">
                <a16:creationId xmlns:a16="http://schemas.microsoft.com/office/drawing/2014/main" id="{5CA3C339-F3A5-B9C3-E031-BD56CC02CDB4}"/>
              </a:ext>
            </a:extLst>
          </p:cNvPr>
          <p:cNvPicPr>
            <a:picLocks noGrp="1" noRot="1" noChangeAspect="1" noMove="1" noResize="1" noEditPoints="1" noAdjustHandles="1" noChangeArrowheads="1" noChangeShapeType="1" noCrop="1"/>
          </p:cNvPicPr>
          <p:nvPr/>
        </p:nvPicPr>
        <p:blipFill>
          <a:blip r:embed="rId4">
            <a:alphaModFix amt="20000"/>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l="14428" r="14427" b="-1"/>
          <a:stretch>
            <a:fillRect/>
          </a:stretch>
        </p:blipFill>
        <p:spPr>
          <a:xfrm>
            <a:off x="0" y="-1352603"/>
            <a:ext cx="12192000" cy="8210603"/>
          </a:xfrm>
          <a:prstGeom prst="rect">
            <a:avLst/>
          </a:prstGeom>
        </p:spPr>
      </p:pic>
      <p:sp>
        <p:nvSpPr>
          <p:cNvPr id="4" name="Title 3">
            <a:extLst>
              <a:ext uri="{FF2B5EF4-FFF2-40B4-BE49-F238E27FC236}">
                <a16:creationId xmlns:a16="http://schemas.microsoft.com/office/drawing/2014/main" id="{E0FEC832-1893-C143-2159-C9174EA956F3}"/>
              </a:ext>
            </a:extLst>
          </p:cNvPr>
          <p:cNvSpPr>
            <a:spLocks noGrp="1" noRot="1" noMove="1" noResize="1" noEditPoints="1" noAdjustHandles="1" noChangeArrowheads="1" noChangeShapeType="1"/>
          </p:cNvSpPr>
          <p:nvPr>
            <p:ph type="title"/>
          </p:nvPr>
        </p:nvSpPr>
        <p:spPr/>
        <p:txBody>
          <a:bodyPr/>
          <a:lstStyle/>
          <a:p>
            <a:r>
              <a:rPr lang="en-US" dirty="0"/>
              <a:t>Unidentified Bodies </a:t>
            </a:r>
            <a:br>
              <a:rPr lang="en-US" dirty="0"/>
            </a:br>
            <a:endParaRPr lang="en-US" dirty="0"/>
          </a:p>
        </p:txBody>
      </p:sp>
      <p:sp>
        <p:nvSpPr>
          <p:cNvPr id="3" name="Content Placeholder 2">
            <a:extLst>
              <a:ext uri="{FF2B5EF4-FFF2-40B4-BE49-F238E27FC236}">
                <a16:creationId xmlns:a16="http://schemas.microsoft.com/office/drawing/2014/main" id="{B5C4BFCE-FBCB-F24B-3C59-A0CEA5D0D6DD}"/>
              </a:ext>
            </a:extLst>
          </p:cNvPr>
          <p:cNvSpPr>
            <a:spLocks noGrp="1" noRot="1" noMove="1" noResize="1" noEditPoints="1" noAdjustHandles="1" noChangeArrowheads="1" noChangeShapeType="1"/>
          </p:cNvSpPr>
          <p:nvPr>
            <p:ph sz="half" idx="1"/>
          </p:nvPr>
        </p:nvSpPr>
        <p:spPr>
          <a:xfrm>
            <a:off x="838200" y="1253331"/>
            <a:ext cx="10515600" cy="4351338"/>
          </a:xfrm>
        </p:spPr>
        <p:txBody>
          <a:bodyPr vert="horz" lIns="91440" tIns="45720" rIns="91440" bIns="45720" rtlCol="0" anchor="t">
            <a:normAutofit fontScale="70000" lnSpcReduction="20000"/>
          </a:bodyPr>
          <a:lstStyle/>
          <a:p>
            <a:pPr marL="0" indent="0">
              <a:lnSpc>
                <a:spcPct val="160000"/>
              </a:lnSpc>
              <a:buNone/>
            </a:pPr>
            <a:r>
              <a:rPr lang="en-US" sz="3600" dirty="0"/>
              <a:t>Agencies are required to enter all information about unidentified bodies found in their jurisdiction into National Crime Information Center (NCIC) system and the Missing Persons Information Clearinghouse (MPCH)</a:t>
            </a:r>
          </a:p>
          <a:p>
            <a:pPr marL="0" indent="0">
              <a:lnSpc>
                <a:spcPct val="160000"/>
              </a:lnSpc>
              <a:buNone/>
            </a:pPr>
            <a:r>
              <a:rPr lang="en-US" sz="3600" dirty="0"/>
              <a:t> </a:t>
            </a:r>
          </a:p>
          <a:p>
            <a:pPr marL="0" indent="0">
              <a:lnSpc>
                <a:spcPct val="160000"/>
              </a:lnSpc>
              <a:buNone/>
            </a:pPr>
            <a:r>
              <a:rPr lang="en-US" sz="3600" dirty="0"/>
              <a:t>Include all available identifying features  and a description of clothing found, jewelry, etc.  found on the human remains. </a:t>
            </a:r>
          </a:p>
          <a:p>
            <a:endParaRPr lang="en-US" sz="1400" dirty="0">
              <a:latin typeface="+mn-lt"/>
            </a:endParaRPr>
          </a:p>
        </p:txBody>
      </p:sp>
      <p:sp>
        <p:nvSpPr>
          <p:cNvPr id="8" name="TextBox 7">
            <a:extLst>
              <a:ext uri="{FF2B5EF4-FFF2-40B4-BE49-F238E27FC236}">
                <a16:creationId xmlns:a16="http://schemas.microsoft.com/office/drawing/2014/main" id="{026A2D5D-CDF0-A803-FDC6-1CBB3D437894}"/>
              </a:ext>
            </a:extLst>
          </p:cNvPr>
          <p:cNvSpPr txBox="1">
            <a:spLocks noGrp="1" noRot="1" noMove="1" noResize="1" noEditPoints="1" noAdjustHandles="1" noChangeArrowheads="1" noChangeShapeType="1"/>
          </p:cNvSpPr>
          <p:nvPr/>
        </p:nvSpPr>
        <p:spPr>
          <a:xfrm>
            <a:off x="1020417" y="5846544"/>
            <a:ext cx="8322365" cy="369332"/>
          </a:xfrm>
          <a:prstGeom prst="rect">
            <a:avLst/>
          </a:prstGeom>
          <a:noFill/>
        </p:spPr>
        <p:txBody>
          <a:bodyPr wrap="square">
            <a:spAutoFit/>
          </a:bodyPr>
          <a:lstStyle/>
          <a:p>
            <a:r>
              <a:rPr lang="en-US" dirty="0">
                <a:solidFill>
                  <a:srgbClr val="FFFF99"/>
                </a:solidFill>
                <a:hlinkClick r:id="rId6">
                  <a:extLst>
                    <a:ext uri="{A12FA001-AC4F-418D-AE19-62706E023703}">
                      <ahyp:hlinkClr xmlns:ahyp="http://schemas.microsoft.com/office/drawing/2018/hyperlinkcolor" val="tx"/>
                    </a:ext>
                  </a:extLst>
                </a:hlinkClick>
              </a:rPr>
              <a:t>https://nmonesource.com/nmos/nmsa/en/item/4367/index.do#29-15-7</a:t>
            </a:r>
            <a:r>
              <a:rPr lang="en-US" dirty="0">
                <a:solidFill>
                  <a:srgbClr val="FFFF99"/>
                </a:solidFill>
              </a:rPr>
              <a:t> </a:t>
            </a:r>
          </a:p>
        </p:txBody>
      </p:sp>
    </p:spTree>
    <p:custDataLst>
      <p:tags r:id="rId1"/>
    </p:custDataLst>
    <p:extLst>
      <p:ext uri="{BB962C8B-B14F-4D97-AF65-F5344CB8AC3E}">
        <p14:creationId xmlns:p14="http://schemas.microsoft.com/office/powerpoint/2010/main" val="30146583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54F3D-5A26-96EE-B22A-147B1A7A1D78}"/>
              </a:ext>
            </a:extLst>
          </p:cNvPr>
          <p:cNvSpPr>
            <a:spLocks noGrp="1" noRot="1" noMove="1" noResize="1" noEditPoints="1" noAdjustHandles="1" noChangeArrowheads="1" noChangeShapeType="1"/>
          </p:cNvSpPr>
          <p:nvPr>
            <p:ph type="title"/>
          </p:nvPr>
        </p:nvSpPr>
        <p:spPr/>
        <p:txBody>
          <a:bodyPr/>
          <a:lstStyle/>
          <a:p>
            <a:r>
              <a:rPr lang="en-US" dirty="0"/>
              <a:t>Contacts</a:t>
            </a:r>
          </a:p>
        </p:txBody>
      </p:sp>
      <p:graphicFrame>
        <p:nvGraphicFramePr>
          <p:cNvPr id="7" name="Content Placeholder 4">
            <a:extLst>
              <a:ext uri="{FF2B5EF4-FFF2-40B4-BE49-F238E27FC236}">
                <a16:creationId xmlns:a16="http://schemas.microsoft.com/office/drawing/2014/main" id="{DD792A70-1C75-873D-559A-6957305F4165}"/>
              </a:ext>
            </a:extLst>
          </p:cNvPr>
          <p:cNvGraphicFramePr>
            <a:graphicFrameLocks noGrp="1" noDrilldown="1" noMove="1" noResize="1"/>
          </p:cNvGraphicFramePr>
          <p:nvPr>
            <p:ph idx="1"/>
            <p:extLst>
              <p:ext uri="{D42A27DB-BD31-4B8C-83A1-F6EECF244321}">
                <p14:modId xmlns:p14="http://schemas.microsoft.com/office/powerpoint/2010/main" val="25279207"/>
              </p:ext>
            </p:extLst>
          </p:nvPr>
        </p:nvGraphicFramePr>
        <p:xfrm>
          <a:off x="838200" y="1457739"/>
          <a:ext cx="10515600" cy="47192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1017392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A7E9E-070A-A8E3-17F2-5A1E5FEB26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F6EF39-C7F0-D12A-AC57-67B09556E9F2}"/>
              </a:ext>
            </a:extLst>
          </p:cNvPr>
          <p:cNvSpPr>
            <a:spLocks noGrp="1" noRot="1" noMove="1" noResize="1" noEditPoints="1" noAdjustHandles="1" noChangeArrowheads="1" noChangeShapeType="1"/>
          </p:cNvSpPr>
          <p:nvPr>
            <p:ph type="title"/>
          </p:nvPr>
        </p:nvSpPr>
        <p:spPr>
          <a:xfrm>
            <a:off x="796635" y="140674"/>
            <a:ext cx="10515600" cy="1325563"/>
          </a:xfrm>
        </p:spPr>
        <p:txBody>
          <a:bodyPr>
            <a:normAutofit/>
          </a:bodyPr>
          <a:lstStyle/>
          <a:p>
            <a:r>
              <a:rPr lang="en-US" sz="4000" dirty="0"/>
              <a:t>Contacts New Mexico State Police</a:t>
            </a:r>
            <a:br>
              <a:rPr lang="en-US" dirty="0"/>
            </a:br>
            <a:endParaRPr lang="en-US" dirty="0"/>
          </a:p>
        </p:txBody>
      </p:sp>
      <p:graphicFrame>
        <p:nvGraphicFramePr>
          <p:cNvPr id="7" name="Content Placeholder 4">
            <a:extLst>
              <a:ext uri="{FF2B5EF4-FFF2-40B4-BE49-F238E27FC236}">
                <a16:creationId xmlns:a16="http://schemas.microsoft.com/office/drawing/2014/main" id="{B948587E-1084-BF28-81E0-1FB3294B98D2}"/>
              </a:ext>
            </a:extLst>
          </p:cNvPr>
          <p:cNvGraphicFramePr>
            <a:graphicFrameLocks noGrp="1" noDrilldown="1" noMove="1" noResize="1"/>
          </p:cNvGraphicFramePr>
          <p:nvPr>
            <p:ph idx="1"/>
            <p:extLst>
              <p:ext uri="{D42A27DB-BD31-4B8C-83A1-F6EECF244321}">
                <p14:modId xmlns:p14="http://schemas.microsoft.com/office/powerpoint/2010/main" val="1323216147"/>
              </p:ext>
            </p:extLst>
          </p:nvPr>
        </p:nvGraphicFramePr>
        <p:xfrm>
          <a:off x="214746" y="814647"/>
          <a:ext cx="11762509" cy="58770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Logo&#10;&#10;AI-generated content may be incorrect.">
            <a:extLst>
              <a:ext uri="{FF2B5EF4-FFF2-40B4-BE49-F238E27FC236}">
                <a16:creationId xmlns:a16="http://schemas.microsoft.com/office/drawing/2014/main" id="{76E65A6B-0E78-74B4-728B-BC195893DE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38098" y="14580"/>
            <a:ext cx="852069" cy="926161"/>
          </a:xfrm>
          <a:prstGeom prst="rect">
            <a:avLst/>
          </a:prstGeom>
        </p:spPr>
      </p:pic>
    </p:spTree>
    <p:custDataLst>
      <p:tags r:id="rId1"/>
    </p:custDataLst>
    <p:extLst>
      <p:ext uri="{BB962C8B-B14F-4D97-AF65-F5344CB8AC3E}">
        <p14:creationId xmlns:p14="http://schemas.microsoft.com/office/powerpoint/2010/main" val="25256864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584908-D211-F574-FF1A-B7C7C6D77255}"/>
              </a:ext>
            </a:extLst>
          </p:cNvPr>
          <p:cNvSpPr>
            <a:spLocks noGrp="1" noRot="1" noMove="1" noResize="1" noEditPoints="1" noAdjustHandles="1" noChangeArrowheads="1" noChangeShapeType="1"/>
          </p:cNvSpPr>
          <p:nvPr>
            <p:ph type="title"/>
          </p:nvPr>
        </p:nvSpPr>
        <p:spPr/>
        <p:txBody>
          <a:bodyPr/>
          <a:lstStyle/>
          <a:p>
            <a:r>
              <a:rPr lang="en-US" dirty="0"/>
              <a:t>Citations </a:t>
            </a:r>
          </a:p>
        </p:txBody>
      </p:sp>
      <p:sp>
        <p:nvSpPr>
          <p:cNvPr id="5" name="Content Placeholder 4">
            <a:extLst>
              <a:ext uri="{FF2B5EF4-FFF2-40B4-BE49-F238E27FC236}">
                <a16:creationId xmlns:a16="http://schemas.microsoft.com/office/drawing/2014/main" id="{F3D3F224-DAA3-EF97-5C46-2F8CC2F5E2CA}"/>
              </a:ext>
            </a:extLst>
          </p:cNvPr>
          <p:cNvSpPr>
            <a:spLocks noGrp="1" noRot="1" noMove="1" noResize="1" noEditPoints="1" noAdjustHandles="1" noChangeArrowheads="1" noChangeShapeType="1"/>
          </p:cNvSpPr>
          <p:nvPr>
            <p:ph sz="half" idx="1"/>
          </p:nvPr>
        </p:nvSpPr>
        <p:spPr>
          <a:xfrm>
            <a:off x="838199" y="1480930"/>
            <a:ext cx="5194989" cy="4696033"/>
          </a:xfrm>
        </p:spPr>
        <p:txBody>
          <a:bodyPr>
            <a:normAutofit fontScale="25000" lnSpcReduction="20000"/>
          </a:bodyPr>
          <a:lstStyle/>
          <a:p>
            <a:pPr marL="0" indent="0">
              <a:buNone/>
            </a:pPr>
            <a:r>
              <a:rPr lang="en-US" sz="4000" dirty="0"/>
              <a:t>TN Council on Developmental Disabilities. (2023, July 19). </a:t>
            </a:r>
            <a:r>
              <a:rPr lang="en-US" sz="4000" i="1" dirty="0"/>
              <a:t>What is developmental disability?</a:t>
            </a:r>
            <a:r>
              <a:rPr lang="en-US" sz="4000" dirty="0"/>
              <a:t> YouTube. </a:t>
            </a:r>
            <a:r>
              <a:rPr lang="en-US" sz="4000" dirty="0">
                <a:hlinkClick r:id="rId4">
                  <a:extLst>
                    <a:ext uri="{A12FA001-AC4F-418D-AE19-62706E023703}">
                      <ahyp:hlinkClr xmlns:ahyp="http://schemas.microsoft.com/office/drawing/2018/hyperlinkcolor" val="tx"/>
                    </a:ext>
                  </a:extLst>
                </a:hlinkClick>
              </a:rPr>
              <a:t>https://www.youtube.com/watch?v=NqLRV_lXVBQ</a:t>
            </a:r>
            <a:r>
              <a:rPr lang="en-US" sz="4000" dirty="0"/>
              <a:t> </a:t>
            </a:r>
          </a:p>
          <a:p>
            <a:pPr marL="0" indent="0">
              <a:buNone/>
            </a:pPr>
            <a:r>
              <a:rPr lang="en-US" sz="4000" dirty="0"/>
              <a:t>‌</a:t>
            </a:r>
          </a:p>
          <a:p>
            <a:pPr marL="0" indent="0">
              <a:buNone/>
            </a:pPr>
            <a:r>
              <a:rPr lang="en-US" sz="4000" dirty="0"/>
              <a:t>Hub, P. (2021). What is IDD? In </a:t>
            </a:r>
            <a:r>
              <a:rPr lang="en-US" sz="4000" i="1" dirty="0"/>
              <a:t>YouTube</a:t>
            </a:r>
            <a:r>
              <a:rPr lang="en-US" sz="4000" dirty="0"/>
              <a:t>. </a:t>
            </a:r>
            <a:r>
              <a:rPr lang="en-US" sz="4000" dirty="0">
                <a:hlinkClick r:id="rId5">
                  <a:extLst>
                    <a:ext uri="{A12FA001-AC4F-418D-AE19-62706E023703}">
                      <ahyp:hlinkClr xmlns:ahyp="http://schemas.microsoft.com/office/drawing/2018/hyperlinkcolor" val="tx"/>
                    </a:ext>
                  </a:extLst>
                </a:hlinkClick>
              </a:rPr>
              <a:t>https://www.youtube.com/watch?v=rymHXQmiugI</a:t>
            </a:r>
            <a:r>
              <a:rPr lang="en-US" sz="4000" dirty="0"/>
              <a:t> </a:t>
            </a:r>
          </a:p>
          <a:p>
            <a:pPr marL="0" indent="0">
              <a:buNone/>
            </a:pPr>
            <a:r>
              <a:rPr lang="en-US" sz="4000" dirty="0"/>
              <a:t>‌</a:t>
            </a:r>
          </a:p>
          <a:p>
            <a:pPr marL="0" indent="0">
              <a:buNone/>
            </a:pPr>
            <a:r>
              <a:rPr lang="en-US" sz="4000" dirty="0"/>
              <a:t>KOAT. (2025, March 1). </a:t>
            </a:r>
            <a:r>
              <a:rPr lang="en-US" sz="4000" i="1" dirty="0"/>
              <a:t>Turquoise Alert Bill passes Senate unanimously</a:t>
            </a:r>
            <a:r>
              <a:rPr lang="en-US" sz="4000" dirty="0"/>
              <a:t>. YouTube. </a:t>
            </a:r>
            <a:r>
              <a:rPr lang="en-US" sz="4000" dirty="0">
                <a:hlinkClick r:id="rId6">
                  <a:extLst>
                    <a:ext uri="{A12FA001-AC4F-418D-AE19-62706E023703}">
                      <ahyp:hlinkClr xmlns:ahyp="http://schemas.microsoft.com/office/drawing/2018/hyperlinkcolor" val="tx"/>
                    </a:ext>
                  </a:extLst>
                </a:hlinkClick>
              </a:rPr>
              <a:t>https://www.youtube.com/watch?v=GwToaB7Kecg</a:t>
            </a:r>
            <a:endParaRPr lang="en-US" sz="4000" dirty="0"/>
          </a:p>
          <a:p>
            <a:pPr marL="0" indent="0">
              <a:buNone/>
            </a:pPr>
            <a:endParaRPr lang="en-US" sz="4000" dirty="0"/>
          </a:p>
          <a:p>
            <a:pPr marL="0" indent="0">
              <a:buNone/>
            </a:pPr>
            <a:r>
              <a:rPr lang="en-US" sz="4000" dirty="0"/>
              <a:t>‌Begay, M. (2025, March 25). </a:t>
            </a:r>
            <a:r>
              <a:rPr lang="en-US" sz="4000" i="1" dirty="0"/>
              <a:t>New Turquoise Alert system awaits governor’s signature</a:t>
            </a:r>
            <a:r>
              <a:rPr lang="en-US" sz="4000" dirty="0"/>
              <a:t>. KOB.com. </a:t>
            </a:r>
            <a:r>
              <a:rPr lang="en-US" sz="4000" dirty="0">
                <a:hlinkClick r:id="rId7">
                  <a:extLst>
                    <a:ext uri="{A12FA001-AC4F-418D-AE19-62706E023703}">
                      <ahyp:hlinkClr xmlns:ahyp="http://schemas.microsoft.com/office/drawing/2018/hyperlinkcolor" val="tx"/>
                    </a:ext>
                  </a:extLst>
                </a:hlinkClick>
              </a:rPr>
              <a:t>https://www.kob.com/new-mexico/four-corners/new-turquoise-alert-system-awaits-governors-signature/</a:t>
            </a:r>
            <a:r>
              <a:rPr lang="en-US" sz="4000" dirty="0"/>
              <a:t> </a:t>
            </a:r>
          </a:p>
          <a:p>
            <a:pPr marL="0" indent="0">
              <a:buNone/>
            </a:pPr>
            <a:r>
              <a:rPr lang="en-US" sz="4000" dirty="0"/>
              <a:t>‌</a:t>
            </a:r>
          </a:p>
          <a:p>
            <a:pPr marL="0" indent="0">
              <a:buNone/>
            </a:pPr>
            <a:r>
              <a:rPr lang="en-US" sz="4000" dirty="0"/>
              <a:t>Missing Persons &amp; Alerts - NM Department of Public Safety. (2022, June 15). NM Department of Public Safety. </a:t>
            </a:r>
            <a:r>
              <a:rPr lang="en-US" sz="4000" dirty="0">
                <a:hlinkClick r:id="rId8">
                  <a:extLst>
                    <a:ext uri="{A12FA001-AC4F-418D-AE19-62706E023703}">
                      <ahyp:hlinkClr xmlns:ahyp="http://schemas.microsoft.com/office/drawing/2018/hyperlinkcolor" val="tx"/>
                    </a:ext>
                  </a:extLst>
                </a:hlinkClick>
              </a:rPr>
              <a:t>https://www.dps.nm.gov/law-enforcement-records-bureau/missing-persons-alerts/</a:t>
            </a:r>
            <a:r>
              <a:rPr lang="en-US" sz="4000" dirty="0"/>
              <a:t> </a:t>
            </a:r>
          </a:p>
          <a:p>
            <a:pPr marL="0" indent="0">
              <a:buNone/>
            </a:pPr>
            <a:endParaRPr lang="en-US" sz="4000" dirty="0"/>
          </a:p>
          <a:p>
            <a:pPr marL="0" indent="0">
              <a:buNone/>
            </a:pPr>
            <a:r>
              <a:rPr lang="en-US" sz="4000" dirty="0"/>
              <a:t>‌New Mexico Department of Public Safety. (2016). OPR 43: Missing and Endangered Persons Investigations Alerts and Advisories.</a:t>
            </a:r>
          </a:p>
          <a:p>
            <a:pPr marL="0" indent="0">
              <a:buNone/>
            </a:pPr>
            <a:endParaRPr lang="en-US" sz="4000" dirty="0"/>
          </a:p>
          <a:p>
            <a:pPr marL="0" indent="0">
              <a:buNone/>
            </a:pPr>
            <a:r>
              <a:rPr lang="en-US" sz="4000" dirty="0"/>
              <a:t>‘What is NCIC?’ Overview video | law enforcement (no date) FBI.gov. Available at: </a:t>
            </a:r>
            <a:r>
              <a:rPr lang="en-US" sz="4000" dirty="0">
                <a:hlinkClick r:id="rId9">
                  <a:extLst>
                    <a:ext uri="{A12FA001-AC4F-418D-AE19-62706E023703}">
                      <ahyp:hlinkClr xmlns:ahyp="http://schemas.microsoft.com/office/drawing/2018/hyperlinkcolor" val="tx"/>
                    </a:ext>
                  </a:extLst>
                </a:hlinkClick>
              </a:rPr>
              <a:t>https://le.fbi.gov/video-repository/what-is-ncic-overview-video-110923.mp4/view</a:t>
            </a:r>
            <a:r>
              <a:rPr lang="en-US" sz="4000" dirty="0"/>
              <a:t>  (Accessed: August 2025).</a:t>
            </a:r>
          </a:p>
          <a:p>
            <a:pPr marL="0" indent="0">
              <a:buNone/>
            </a:pPr>
            <a:endParaRPr lang="en-US" sz="4000" dirty="0"/>
          </a:p>
          <a:p>
            <a:pPr>
              <a:buNone/>
            </a:pPr>
            <a:r>
              <a:rPr lang="en-US" sz="4000" b="0" i="0" dirty="0">
                <a:effectLst/>
              </a:rPr>
              <a:t>‌International Association of Chiefs of Police. (2021). Missing persons. www.theICAP.org. https://www.theiacp.org/sites/default/files/2021-12/Missing%20Persons%2012-2021%20to%20publish.pdf </a:t>
            </a:r>
          </a:p>
          <a:p>
            <a:pPr marL="0" indent="0">
              <a:buNone/>
            </a:pPr>
            <a:endParaRPr lang="en-US" sz="4000" dirty="0"/>
          </a:p>
          <a:p>
            <a:pPr marL="0" indent="0">
              <a:buNone/>
            </a:pPr>
            <a:endParaRPr lang="en-US" sz="4000" dirty="0"/>
          </a:p>
          <a:p>
            <a:pPr marL="0" indent="0">
              <a:buNone/>
            </a:pPr>
            <a:endParaRPr lang="en-US" sz="4000" dirty="0"/>
          </a:p>
          <a:p>
            <a:pPr marL="0" indent="0">
              <a:buNone/>
            </a:pPr>
            <a:r>
              <a:rPr lang="en-US" sz="4000" dirty="0"/>
              <a:t>‌</a:t>
            </a:r>
          </a:p>
          <a:p>
            <a:pPr marL="0" indent="0">
              <a:buNone/>
            </a:pPr>
            <a:endParaRPr lang="en-US" dirty="0"/>
          </a:p>
        </p:txBody>
      </p:sp>
      <p:sp>
        <p:nvSpPr>
          <p:cNvPr id="7" name="TextBox 6">
            <a:extLst>
              <a:ext uri="{FF2B5EF4-FFF2-40B4-BE49-F238E27FC236}">
                <a16:creationId xmlns:a16="http://schemas.microsoft.com/office/drawing/2014/main" id="{F8373941-D05E-ED3F-75BC-236609AA200B}"/>
              </a:ext>
            </a:extLst>
          </p:cNvPr>
          <p:cNvSpPr txBox="1">
            <a:spLocks noGrp="1" noRot="1" noMove="1" noResize="1" noEditPoints="1" noAdjustHandles="1" noChangeArrowheads="1" noChangeShapeType="1"/>
          </p:cNvSpPr>
          <p:nvPr/>
        </p:nvSpPr>
        <p:spPr>
          <a:xfrm>
            <a:off x="6158812" y="1355049"/>
            <a:ext cx="5472134" cy="523220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National Institute on Aging. (2022, December 8). </a:t>
            </a:r>
            <a:r>
              <a:rPr kumimoji="0" lang="en-US" sz="1000" b="0" i="1"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What Is Dementia? Symptoms, types, and Diagnosis</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 National Institute on Aging.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hlinkClick r:id="rId10">
                  <a:extLst>
                    <a:ext uri="{A12FA001-AC4F-418D-AE19-62706E023703}">
                      <ahyp:hlinkClr xmlns:ahyp="http://schemas.microsoft.com/office/drawing/2018/hyperlinkcolor" val="tx"/>
                    </a:ext>
                  </a:extLst>
                </a:hlinkClick>
              </a:rPr>
              <a:t>https://www.nia.nih.gov/health/alzheimers-and-dementia/what-dementia-symptoms-types-and-diagnosis</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National Institute on Aging. (2024, July 9). </a:t>
            </a:r>
            <a:r>
              <a:rPr kumimoji="0" lang="en-US" sz="1000" b="0" i="1"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Coping With Alzheimer’s Behaviors: Wandering and Getting Lost</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 National Institute on Aging.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hlinkClick r:id="rId11">
                  <a:extLst>
                    <a:ext uri="{A12FA001-AC4F-418D-AE19-62706E023703}">
                      <ahyp:hlinkClr xmlns:ahyp="http://schemas.microsoft.com/office/drawing/2018/hyperlinkcolor" val="tx"/>
                    </a:ext>
                  </a:extLst>
                </a:hlinkClick>
              </a:rPr>
              <a:t>https://www.nia.nih.gov/health/alzheimers-changes-behavior-and-communication/coping-alzheimers-behaviors-wandering-and</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1" u="none" strike="noStrike" kern="1200" cap="none" spc="0" normalizeH="0" baseline="0" noProof="0" dirty="0">
                <a:ln>
                  <a:noFill/>
                </a:ln>
                <a:solidFill>
                  <a:schemeClr val="bg1"/>
                </a:solidFill>
                <a:effectLst/>
                <a:uLnTx/>
                <a:uFillTx/>
                <a:latin typeface="Montserrat" panose="02000505000000020004" pitchFamily="2" charset="0"/>
              </a:rPr>
              <a:t>Silver Alert Information - NM Department of Public Safety</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(2022, December 23). </a:t>
            </a:r>
            <a:r>
              <a:rPr kumimoji="0" lang="en-US" sz="1000" b="0" i="0" strike="noStrike" kern="1200" cap="none" spc="0" normalizeH="0" baseline="0" noProof="0" dirty="0">
                <a:ln>
                  <a:noFill/>
                </a:ln>
                <a:solidFill>
                  <a:schemeClr val="bg1"/>
                </a:solidFill>
                <a:effectLst/>
                <a:uLnTx/>
                <a:uFillTx/>
                <a:latin typeface="Montserrat" panose="02000505000000020004" pitchFamily="2" charset="0"/>
              </a:rPr>
              <a:t>NM Department of Public Safety. </a:t>
            </a:r>
            <a:r>
              <a:rPr kumimoji="0" lang="en-US" sz="1000" b="0" i="0" strike="noStrike" kern="1200" cap="none" spc="0" normalizeH="0" baseline="0" noProof="0" dirty="0">
                <a:ln>
                  <a:noFill/>
                </a:ln>
                <a:solidFill>
                  <a:schemeClr val="bg1"/>
                </a:solidFill>
                <a:effectLst/>
                <a:uLnTx/>
                <a:uFillTx/>
                <a:latin typeface="Montserrat" panose="02000505000000020004" pitchFamily="2" charset="0"/>
                <a:hlinkClick r:id="rId12">
                  <a:extLst>
                    <a:ext uri="{A12FA001-AC4F-418D-AE19-62706E023703}">
                      <ahyp:hlinkClr xmlns:ahyp="http://schemas.microsoft.com/office/drawing/2018/hyperlinkcolor" val="tx"/>
                    </a:ext>
                  </a:extLst>
                </a:hlinkClick>
              </a:rPr>
              <a:t>https://www.dps.nm.gov/law-enforcement-records-bureau/missing-persons-alerts/silver-alert-information/</a:t>
            </a:r>
            <a:r>
              <a:rPr kumimoji="0" lang="en-US" sz="1000" b="0" i="0" strike="noStrike" kern="1200" cap="none" spc="0" normalizeH="0" baseline="0" noProof="0" dirty="0">
                <a:ln>
                  <a:noFill/>
                </a:ln>
                <a:solidFill>
                  <a:schemeClr val="bg1"/>
                </a:solidFill>
                <a:effectLst/>
                <a:uLnTx/>
                <a:uFillTx/>
                <a:latin typeface="Montserrat" panose="02000505000000020004" pitchFamily="2"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strike="noStrike" kern="1200" cap="none" spc="0" normalizeH="0" baseline="0" noProof="0" dirty="0">
              <a:ln>
                <a:noFill/>
              </a:ln>
              <a:solidFill>
                <a:schemeClr val="bg1"/>
              </a:solidFill>
              <a:effectLst/>
              <a:uLnTx/>
              <a:uFillTx/>
              <a:latin typeface="Montserrat" panose="02000505000000020004"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Department of Justice. (2020). </a:t>
            </a:r>
            <a:r>
              <a:rPr kumimoji="0" lang="en-US" sz="1000" b="0" i="1" u="none" strike="noStrike" kern="1200" cap="none" spc="0" normalizeH="0" baseline="0" noProof="0" dirty="0">
                <a:ln>
                  <a:noFill/>
                </a:ln>
                <a:solidFill>
                  <a:schemeClr val="bg1"/>
                </a:solidFill>
                <a:effectLst/>
                <a:uLnTx/>
                <a:uFillTx/>
                <a:latin typeface="Montserrat" panose="02000505000000020004" pitchFamily="2" charset="0"/>
              </a:rPr>
              <a:t>Guidelines for Issuing AMBER Alerts | AMBER Alert</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AMBER Alert.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hlinkClick r:id="rId13">
                  <a:extLst>
                    <a:ext uri="{A12FA001-AC4F-418D-AE19-62706E023703}">
                      <ahyp:hlinkClr xmlns:ahyp="http://schemas.microsoft.com/office/drawing/2018/hyperlinkcolor" val="tx"/>
                    </a:ext>
                  </a:extLst>
                </a:hlinkClick>
              </a:rPr>
              <a:t>https://amberalert.ojp.gov/about/guidelines-for-issuing-alerts</a:t>
            </a: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About AMBER Alert. (2019, October 20). AMBER Alert.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hlinkClick r:id="rId14">
                  <a:extLst>
                    <a:ext uri="{A12FA001-AC4F-418D-AE19-62706E023703}">
                      <ahyp:hlinkClr xmlns:ahyp="http://schemas.microsoft.com/office/drawing/2018/hyperlinkcolor" val="tx"/>
                    </a:ext>
                  </a:extLst>
                </a:hlinkClick>
              </a:rPr>
              <a:t>https://amberalert.ojp.gov/about</a:t>
            </a: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ndParaRPr>
          </a:p>
          <a:p>
            <a:pPr marL="457200" marR="0" lvl="0" indent="-457200" defTabSz="914400" rtl="0" eaLnBrk="1" fontAlgn="auto" latinLnBrk="0" hangingPunct="1">
              <a:spcBef>
                <a:spcPts val="1000"/>
              </a:spcBef>
              <a:spcAft>
                <a:spcPts val="0"/>
              </a:spcAft>
              <a:buClrTx/>
              <a:buSzTx/>
              <a:buFont typeface="Arial" panose="020B0604020202020204" pitchFamily="34" charset="0"/>
              <a:buNone/>
              <a:tabLst/>
              <a:defRPr/>
            </a:pPr>
            <a:r>
              <a:rPr kumimoji="0" lang="en-US" sz="1000" b="0" i="1" u="none" strike="noStrike" kern="1200" cap="none" spc="0" normalizeH="0" baseline="0" noProof="0" dirty="0">
                <a:ln>
                  <a:noFill/>
                </a:ln>
                <a:solidFill>
                  <a:schemeClr val="bg1"/>
                </a:solidFill>
                <a:effectLst/>
                <a:uLnTx/>
                <a:uFillTx/>
                <a:latin typeface="Montserrat" panose="02000505000000020004" pitchFamily="2" charset="0"/>
              </a:rPr>
              <a:t>Keeping Hope Alive: The AMBER Alert Program</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(2025, January 13). AMBER Alert.</a:t>
            </a:r>
            <a:r>
              <a:rPr lang="en-US" sz="1000" dirty="0">
                <a:solidFill>
                  <a:schemeClr val="bg1"/>
                </a:solidFill>
                <a:latin typeface="Montserrat" panose="02000505000000020004" pitchFamily="2" charset="0"/>
              </a:rPr>
              <a:t>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hlinkClick r:id="rId15">
                  <a:extLst>
                    <a:ext uri="{A12FA001-AC4F-418D-AE19-62706E023703}">
                      <ahyp:hlinkClr xmlns:ahyp="http://schemas.microsoft.com/office/drawing/2018/hyperlinkcolor" val="tx"/>
                    </a:ext>
                  </a:extLst>
                </a:hlinkClick>
              </a:rPr>
              <a:t>https://amberalert.ojp.gov/media/video/806</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000" dirty="0">
              <a:solidFill>
                <a:schemeClr val="bg1"/>
              </a:solidFill>
              <a:latin typeface="Montserrat" panose="02000505000000020004" pitchFamily="2" charset="0"/>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Turquoise Alert Final. (2025, July 15). New Mexico State Police. </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hlinkClick r:id="rId16">
                  <a:extLst>
                    <a:ext uri="{A12FA001-AC4F-418D-AE19-62706E023703}">
                      <ahyp:hlinkClr xmlns:ahyp="http://schemas.microsoft.com/office/drawing/2018/hyperlinkcolor" val="tx"/>
                    </a:ext>
                  </a:extLst>
                </a:hlinkClick>
              </a:rPr>
              <a:t>https://youtu.be/SoH0mLRVjKM?si=j9xes0pVULFHLDHL</a:t>
            </a: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rPr>
              <a:t>   </a:t>
            </a:r>
          </a:p>
        </p:txBody>
      </p:sp>
    </p:spTree>
    <p:custDataLst>
      <p:tags r:id="rId1"/>
    </p:custDataLst>
    <p:extLst>
      <p:ext uri="{BB962C8B-B14F-4D97-AF65-F5344CB8AC3E}">
        <p14:creationId xmlns:p14="http://schemas.microsoft.com/office/powerpoint/2010/main" val="67559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FE4E4-B3C7-2B3A-E1D1-FD2D79A5AE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F6B426-151B-2080-388B-54157923C3C1}"/>
              </a:ext>
            </a:extLst>
          </p:cNvPr>
          <p:cNvSpPr>
            <a:spLocks noGrp="1" noRot="1" noMove="1" noResize="1" noEditPoints="1" noAdjustHandles="1" noChangeArrowheads="1" noChangeShapeType="1"/>
          </p:cNvSpPr>
          <p:nvPr>
            <p:ph type="title"/>
          </p:nvPr>
        </p:nvSpPr>
        <p:spPr/>
        <p:txBody>
          <a:bodyPr/>
          <a:lstStyle/>
          <a:p>
            <a:r>
              <a:rPr lang="en-US" dirty="0"/>
              <a:t>Citations </a:t>
            </a:r>
          </a:p>
        </p:txBody>
      </p:sp>
      <p:sp>
        <p:nvSpPr>
          <p:cNvPr id="5" name="Content Placeholder 4">
            <a:extLst>
              <a:ext uri="{FF2B5EF4-FFF2-40B4-BE49-F238E27FC236}">
                <a16:creationId xmlns:a16="http://schemas.microsoft.com/office/drawing/2014/main" id="{6FBE6895-97D3-EDFE-DB10-04C0EC1DEA80}"/>
              </a:ext>
            </a:extLst>
          </p:cNvPr>
          <p:cNvSpPr>
            <a:spLocks noGrp="1" noRot="1" noMove="1" noResize="1" noEditPoints="1" noAdjustHandles="1" noChangeArrowheads="1" noChangeShapeType="1"/>
          </p:cNvSpPr>
          <p:nvPr>
            <p:ph sz="half" idx="1"/>
          </p:nvPr>
        </p:nvSpPr>
        <p:spPr>
          <a:xfrm>
            <a:off x="838199" y="1480930"/>
            <a:ext cx="5194989" cy="4696033"/>
          </a:xfrm>
        </p:spPr>
        <p:txBody>
          <a:bodyPr>
            <a:normAutofit fontScale="25000" lnSpcReduction="20000"/>
          </a:bodyPr>
          <a:lstStyle/>
          <a:p>
            <a:pPr marL="0" indent="0">
              <a:buNone/>
            </a:pPr>
            <a:r>
              <a:rPr lang="en-US" sz="4000" dirty="0"/>
              <a:t>New Mexico Statutes Annotated. § 29-15-3. “Definitions.” 2025. https://nmonesource.com/nmos/nmsa/en/item/4367/index.do#29-15-2 </a:t>
            </a:r>
          </a:p>
          <a:p>
            <a:pPr marL="0" indent="0">
              <a:buNone/>
            </a:pPr>
            <a:endParaRPr lang="en-US" sz="4000" dirty="0"/>
          </a:p>
          <a:p>
            <a:pPr marL="0" indent="0">
              <a:buNone/>
            </a:pPr>
            <a:r>
              <a:rPr lang="en-US" sz="4000" dirty="0"/>
              <a:t>New Mexico Statutes Annotated. § 29-15-3. “Missing persons information clearinghouse; function.” 2025. https://nmonesource.com/nmos/nmsa/en/item/4367/index.do#29-15-3</a:t>
            </a:r>
          </a:p>
          <a:p>
            <a:pPr marL="0" indent="0">
              <a:buNone/>
            </a:pPr>
            <a:endParaRPr lang="en-US" sz="4000" dirty="0"/>
          </a:p>
          <a:p>
            <a:pPr marL="0" indent="0">
              <a:buNone/>
            </a:pPr>
            <a:r>
              <a:rPr lang="en-US" sz="4000" dirty="0"/>
              <a:t>New Mexico Statutes Annotated. § 29-15-3. “Silver alert advisory.” 2025. https://nmonesource.com/nmos/nmsa/en/item/4367/index.do#29-15-3.2 </a:t>
            </a:r>
          </a:p>
          <a:p>
            <a:pPr marL="0" indent="0">
              <a:buNone/>
            </a:pPr>
            <a:endParaRPr lang="en-US" sz="4000" dirty="0"/>
          </a:p>
          <a:p>
            <a:pPr marL="0" indent="0">
              <a:buNone/>
            </a:pPr>
            <a:r>
              <a:rPr lang="en-US" sz="4000" dirty="0"/>
              <a:t>New Mexico Statutes Annotated. § 29-15-3.1. “Endangered person advisory.” 2025. https://nmonesource.com/nmos/nmsa/en/item/4367/index.do#29-15-3.1 </a:t>
            </a:r>
          </a:p>
          <a:p>
            <a:pPr marL="0" indent="0">
              <a:buNone/>
            </a:pPr>
            <a:endParaRPr lang="en-US" sz="4000" dirty="0"/>
          </a:p>
          <a:p>
            <a:pPr marL="0" indent="0">
              <a:buNone/>
            </a:pPr>
            <a:r>
              <a:rPr lang="en-US" sz="4000" dirty="0"/>
              <a:t>New Mexico Statutes Annotated. § 29-15-3.3. “Brittany alert advisory.” 2025. https://nmonesource.com/nmos/nmsa/en/item/4367/index.do#29-15-3.3 </a:t>
            </a:r>
          </a:p>
          <a:p>
            <a:pPr marL="0" indent="0">
              <a:buNone/>
            </a:pPr>
            <a:endParaRPr lang="en-US" sz="4000" dirty="0"/>
          </a:p>
          <a:p>
            <a:pPr marL="0" indent="0">
              <a:buNone/>
            </a:pPr>
            <a:r>
              <a:rPr lang="en-US" sz="4000" dirty="0"/>
              <a:t>New Mexico Statutes Annotated. § 29-15-3.5. “Turquoise alert advisory.” 2025. https://nmonesource.com/nmos/nmsa/en/item/4367/index.do#29-15-3.5 </a:t>
            </a:r>
          </a:p>
          <a:p>
            <a:pPr marL="0" indent="0">
              <a:buNone/>
            </a:pPr>
            <a:endParaRPr lang="en-US" sz="4000" dirty="0"/>
          </a:p>
          <a:p>
            <a:pPr marL="0" indent="0">
              <a:buNone/>
            </a:pPr>
            <a:r>
              <a:rPr lang="en-US" sz="4000" dirty="0"/>
              <a:t>New Mexico Statutes Annotated. § 29-15-7. “Law enforcement requirements; missing person reports; unidentified human remains” 2025. https://nmonesource.com/nmos/nmsa/en/item/4367/index.do#29-15-7 </a:t>
            </a:r>
          </a:p>
          <a:p>
            <a:pPr marL="0" indent="0">
              <a:buNone/>
            </a:pPr>
            <a:endParaRPr lang="en-US" sz="4000" dirty="0"/>
          </a:p>
          <a:p>
            <a:pPr marL="0" indent="0">
              <a:buNone/>
            </a:pPr>
            <a:r>
              <a:rPr lang="en-US" sz="4000" dirty="0"/>
              <a:t>New Mexico Statutes Annotated. § 29-15-7.1. “Missing child reports; law enforcement agencies; duties; registrar.” 2025. https://nmonesource.com/nmos/nmsa/en/item/4367/index.do#29-15-7.1 </a:t>
            </a:r>
          </a:p>
          <a:p>
            <a:pPr marL="0" indent="0">
              <a:buNone/>
            </a:pPr>
            <a:endParaRPr lang="en-US" dirty="0"/>
          </a:p>
        </p:txBody>
      </p:sp>
      <p:sp>
        <p:nvSpPr>
          <p:cNvPr id="7" name="TextBox 6">
            <a:extLst>
              <a:ext uri="{FF2B5EF4-FFF2-40B4-BE49-F238E27FC236}">
                <a16:creationId xmlns:a16="http://schemas.microsoft.com/office/drawing/2014/main" id="{88AE60B8-B4D8-B1BF-D6A9-DAEAF6212E3F}"/>
              </a:ext>
            </a:extLst>
          </p:cNvPr>
          <p:cNvSpPr txBox="1">
            <a:spLocks noGrp="1" noRot="1" noMove="1" noResize="1" noEditPoints="1" noAdjustHandles="1" noChangeArrowheads="1" noChangeShapeType="1"/>
          </p:cNvSpPr>
          <p:nvPr/>
        </p:nvSpPr>
        <p:spPr>
          <a:xfrm>
            <a:off x="6158812" y="1355049"/>
            <a:ext cx="5472134" cy="522194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New Mexico Statutes Annotated. § 29-15A-3. “State police; AMBER alert notification plan; declaration of AMBER alert.” 2025. https://nmonesource.com/nmos/nmsa/en/item/4367/index.do#29-15A-3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New Mexico Statutes Annotated. § 28-16A-6. “Eligibility.” 2025. https://nmonesource.com/nmos/nmsa/en/item/4365/index.do#28-16A-6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‌Vargas, P. (2025, December 8). MP LEA Curriculum [Verbal, Email to Rhonda Pierce].Communication from Lieutenant Phil Vargas PIO and Media Relations, New Mexico State Police to Rhonda Pierce, Training and Development NMLEA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000" dirty="0">
              <a:solidFill>
                <a:schemeClr val="bg1"/>
              </a:solidFill>
              <a:latin typeface="Montserrat" panose="02000505000000020004" pitchFamily="2"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Amber Alert Information - NM Department of Public Safety. (2022, December 23). NM Department of Public Safety. https://www.dps.nm.gov/law-enforcement-records-bureau/missing-persons-alerts/amber-alert-informatio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What Happens When Law Enforcement Issues an AMBER Alert - flowchart | AMBER Alert. (n.d.). Amberalert.ojp.gov. https://amberalert.ojp.gov/about/amber-alert-flowchart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‌Patrol First Responder Checklist - AMBER Advocate. (n.d.). Amberadvocate.org. https://amberadvocate.org/resources/investigative-checklists/patrol-first-responder-checklist/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chemeClr val="bg1"/>
                </a:solidFill>
                <a:effectLst/>
                <a:uLnTx/>
                <a:uFillTx/>
                <a:latin typeface="Montserrat" panose="02000505000000020004" pitchFamily="2" charset="0"/>
                <a:ea typeface="+mn-ea"/>
                <a:cs typeface="+mn-cs"/>
              </a:rPr>
              <a:t>‌</a:t>
            </a:r>
          </a:p>
        </p:txBody>
      </p:sp>
    </p:spTree>
    <p:custDataLst>
      <p:tags r:id="rId1"/>
    </p:custDataLst>
    <p:extLst>
      <p:ext uri="{BB962C8B-B14F-4D97-AF65-F5344CB8AC3E}">
        <p14:creationId xmlns:p14="http://schemas.microsoft.com/office/powerpoint/2010/main" val="36827972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AE3D6"/>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D6D8DC-60FD-9747-AFC4-EB41F5AA780F}"/>
              </a:ext>
            </a:extLst>
          </p:cNvPr>
          <p:cNvSpPr>
            <a:spLocks noGrp="1" noRot="1" noMove="1" noResize="1" noEditPoints="1" noAdjustHandles="1" noChangeArrowheads="1" noChangeShapeType="1"/>
          </p:cNvSpPr>
          <p:nvPr>
            <p:ph type="title"/>
          </p:nvPr>
        </p:nvSpPr>
        <p:spPr/>
        <p:txBody>
          <a:bodyPr/>
          <a:lstStyle/>
          <a:p>
            <a:r>
              <a:rPr lang="en-US" dirty="0">
                <a:solidFill>
                  <a:schemeClr val="tx1"/>
                </a:solidFill>
              </a:rPr>
              <a:t>NM Statutes </a:t>
            </a:r>
          </a:p>
        </p:txBody>
      </p:sp>
      <p:sp>
        <p:nvSpPr>
          <p:cNvPr id="5" name="Content Placeholder 4">
            <a:extLst>
              <a:ext uri="{FF2B5EF4-FFF2-40B4-BE49-F238E27FC236}">
                <a16:creationId xmlns:a16="http://schemas.microsoft.com/office/drawing/2014/main" id="{B4BB74AD-9BD8-B198-3EB9-CC04518030F4}"/>
              </a:ext>
            </a:extLst>
          </p:cNvPr>
          <p:cNvSpPr>
            <a:spLocks noGrp="1" noRot="1" noMove="1" noResize="1" noEditPoints="1" noAdjustHandles="1" noChangeArrowheads="1" noChangeShapeType="1"/>
          </p:cNvSpPr>
          <p:nvPr>
            <p:ph sz="half" idx="1"/>
          </p:nvPr>
        </p:nvSpPr>
        <p:spPr/>
        <p:txBody>
          <a:bodyPr>
            <a:normAutofit/>
          </a:bodyPr>
          <a:lstStyle/>
          <a:p>
            <a:pPr marL="0" indent="0">
              <a:buNone/>
            </a:pPr>
            <a:r>
              <a:rPr lang="en-US" dirty="0">
                <a:solidFill>
                  <a:schemeClr val="tx1"/>
                </a:solidFill>
              </a:rPr>
              <a:t>The Missing Persons Information and Reporting Act:</a:t>
            </a:r>
          </a:p>
          <a:p>
            <a:pPr marL="0" indent="0">
              <a:buNone/>
            </a:pPr>
            <a:r>
              <a:rPr lang="en-US" sz="2000" b="1" dirty="0">
                <a:solidFill>
                  <a:srgbClr val="0070C0"/>
                </a:solidFill>
                <a:hlinkClick r:id="rId4">
                  <a:extLst>
                    <a:ext uri="{A12FA001-AC4F-418D-AE19-62706E023703}">
                      <ahyp:hlinkClr xmlns:ahyp="http://schemas.microsoft.com/office/drawing/2018/hyperlinkcolor" val="tx"/>
                    </a:ext>
                  </a:extLst>
                </a:hlinkClick>
              </a:rPr>
              <a:t>https://nmonesource.com/nmos/nmsa/en/item/4367/index.do#a15</a:t>
            </a:r>
            <a:r>
              <a:rPr lang="en-US" sz="2000" b="1" dirty="0">
                <a:solidFill>
                  <a:srgbClr val="0070C0"/>
                </a:solidFill>
              </a:rPr>
              <a:t> </a:t>
            </a:r>
          </a:p>
          <a:p>
            <a:pPr marL="0" indent="0">
              <a:buNone/>
            </a:pPr>
            <a:endParaRPr lang="en-US" sz="2000" b="1" dirty="0">
              <a:solidFill>
                <a:srgbClr val="0070C0"/>
              </a:solidFill>
              <a:hlinkClick r:id="rId4">
                <a:extLst>
                  <a:ext uri="{A12FA001-AC4F-418D-AE19-62706E023703}">
                    <ahyp:hlinkClr xmlns:ahyp="http://schemas.microsoft.com/office/drawing/2018/hyperlinkcolor" val="tx"/>
                  </a:ext>
                </a:extLst>
              </a:hlinkClick>
            </a:endParaRPr>
          </a:p>
          <a:p>
            <a:pPr marL="0" indent="0">
              <a:buNone/>
            </a:pPr>
            <a:r>
              <a:rPr lang="en-US" sz="2000" b="1" dirty="0">
                <a:solidFill>
                  <a:srgbClr val="0070C0"/>
                </a:solidFill>
                <a:hlinkClick r:id="rId5">
                  <a:extLst>
                    <a:ext uri="{A12FA001-AC4F-418D-AE19-62706E023703}">
                      <ahyp:hlinkClr xmlns:ahyp="http://schemas.microsoft.com/office/drawing/2018/hyperlinkcolor" val="tx"/>
                    </a:ext>
                  </a:extLst>
                </a:hlinkClick>
              </a:rPr>
              <a:t>https://nmonesource.com/nmos/nmsa/en/item/4367/index.do#29-15-3</a:t>
            </a:r>
            <a:r>
              <a:rPr lang="en-US" sz="2000" b="1" dirty="0">
                <a:solidFill>
                  <a:srgbClr val="0070C0"/>
                </a:solidFill>
              </a:rPr>
              <a:t>  </a:t>
            </a:r>
          </a:p>
          <a:p>
            <a:pPr marL="0" indent="0">
              <a:buNone/>
            </a:pPr>
            <a:r>
              <a:rPr lang="en-US" sz="2000" b="1" dirty="0">
                <a:solidFill>
                  <a:srgbClr val="0070C0"/>
                </a:solidFill>
              </a:rPr>
              <a:t> </a:t>
            </a:r>
            <a:endParaRPr lang="en-US" sz="2000" b="1" dirty="0">
              <a:solidFill>
                <a:srgbClr val="0070C0"/>
              </a:solidFill>
              <a:hlinkClick r:id="rId6">
                <a:extLst>
                  <a:ext uri="{A12FA001-AC4F-418D-AE19-62706E023703}">
                    <ahyp:hlinkClr xmlns:ahyp="http://schemas.microsoft.com/office/drawing/2018/hyperlinkcolor" val="tx"/>
                  </a:ext>
                </a:extLst>
              </a:hlinkClick>
            </a:endParaRPr>
          </a:p>
          <a:p>
            <a:pPr marL="0" indent="0">
              <a:buNone/>
            </a:pPr>
            <a:r>
              <a:rPr lang="en-US" sz="2000" b="1" dirty="0">
                <a:solidFill>
                  <a:srgbClr val="0070C0"/>
                </a:solidFill>
                <a:hlinkClick r:id="rId6">
                  <a:extLst>
                    <a:ext uri="{A12FA001-AC4F-418D-AE19-62706E023703}">
                      <ahyp:hlinkClr xmlns:ahyp="http://schemas.microsoft.com/office/drawing/2018/hyperlinkcolor" val="tx"/>
                    </a:ext>
                  </a:extLst>
                </a:hlinkClick>
              </a:rPr>
              <a:t>https://nmonesource.com/nmos/nmsa/en/item/4367/index.do#29-15-7</a:t>
            </a:r>
            <a:endParaRPr lang="en-US" sz="2000" b="1" dirty="0">
              <a:solidFill>
                <a:srgbClr val="0070C0"/>
              </a:solidFill>
            </a:endParaRPr>
          </a:p>
          <a:p>
            <a:pPr marL="0" indent="0">
              <a:buNone/>
            </a:pPr>
            <a:endParaRPr lang="en-US" sz="2000" b="1" dirty="0">
              <a:solidFill>
                <a:srgbClr val="0070C0"/>
              </a:solidFill>
            </a:endParaRPr>
          </a:p>
          <a:p>
            <a:pPr marL="0" indent="0">
              <a:buNone/>
            </a:pPr>
            <a:r>
              <a:rPr lang="en-US" sz="2000" b="1" dirty="0">
                <a:solidFill>
                  <a:srgbClr val="0070C0"/>
                </a:solidFill>
                <a:hlinkClick r:id="rId7">
                  <a:extLst>
                    <a:ext uri="{A12FA001-AC4F-418D-AE19-62706E023703}">
                      <ahyp:hlinkClr xmlns:ahyp="http://schemas.microsoft.com/office/drawing/2018/hyperlinkcolor" val="tx"/>
                    </a:ext>
                  </a:extLst>
                </a:hlinkClick>
              </a:rPr>
              <a:t>https://nmonesource.com/nmos/nmsa/en/item/4367/index.do#29-15-7.1</a:t>
            </a:r>
            <a:r>
              <a:rPr lang="en-US" sz="2000" b="1" dirty="0">
                <a:solidFill>
                  <a:srgbClr val="0070C0"/>
                </a:solidFill>
              </a:rPr>
              <a:t> </a:t>
            </a:r>
          </a:p>
          <a:p>
            <a:pPr marL="0" indent="0">
              <a:buNone/>
            </a:pPr>
            <a:endParaRPr lang="en-US" sz="2000" b="1" dirty="0">
              <a:solidFill>
                <a:srgbClr val="0070C0"/>
              </a:solidFill>
            </a:endParaRPr>
          </a:p>
          <a:p>
            <a:pPr marL="0" indent="0">
              <a:buNone/>
            </a:pPr>
            <a:r>
              <a:rPr lang="en-US" sz="2000" b="1" dirty="0">
                <a:solidFill>
                  <a:srgbClr val="0070C0"/>
                </a:solidFill>
                <a:hlinkClick r:id="rId8">
                  <a:extLst>
                    <a:ext uri="{A12FA001-AC4F-418D-AE19-62706E023703}">
                      <ahyp:hlinkClr xmlns:ahyp="http://schemas.microsoft.com/office/drawing/2018/hyperlinkcolor" val="tx"/>
                    </a:ext>
                  </a:extLst>
                </a:hlinkClick>
              </a:rPr>
              <a:t>https://nmonesource.com/nmos/nmsa/en/item/4367/index.do#a15A</a:t>
            </a:r>
            <a:r>
              <a:rPr lang="en-US" sz="2000" b="1" dirty="0">
                <a:solidFill>
                  <a:srgbClr val="0070C0"/>
                </a:solidFill>
              </a:rPr>
              <a:t>   </a:t>
            </a:r>
          </a:p>
          <a:p>
            <a:pPr marL="0" indent="0">
              <a:buNone/>
            </a:pPr>
            <a:endParaRPr lang="en-US" sz="2000" dirty="0">
              <a:solidFill>
                <a:srgbClr val="0070C0"/>
              </a:solidFill>
            </a:endParaRPr>
          </a:p>
          <a:p>
            <a:pPr marL="0" indent="0">
              <a:buNone/>
            </a:pPr>
            <a:endParaRPr lang="en-US" dirty="0">
              <a:solidFill>
                <a:srgbClr val="0070C0"/>
              </a:solidFill>
            </a:endParaRPr>
          </a:p>
        </p:txBody>
      </p:sp>
    </p:spTree>
    <p:custDataLst>
      <p:tags r:id="rId1"/>
    </p:custDataLst>
    <p:extLst>
      <p:ext uri="{BB962C8B-B14F-4D97-AF65-F5344CB8AC3E}">
        <p14:creationId xmlns:p14="http://schemas.microsoft.com/office/powerpoint/2010/main" val="415789362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Main Box">
            <a:extLst>
              <a:ext uri="{FF2B5EF4-FFF2-40B4-BE49-F238E27FC236}">
                <a16:creationId xmlns:a16="http://schemas.microsoft.com/office/drawing/2014/main" id="{12E8CD4E-6381-4807-AA5B-CE0024A8B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urquoise Box">
            <a:extLst>
              <a:ext uri="{FF2B5EF4-FFF2-40B4-BE49-F238E27FC236}">
                <a16:creationId xmlns:a16="http://schemas.microsoft.com/office/drawing/2014/main" id="{D28445F8-F032-43C9-8D0F-A5155F525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59"/>
            <a:ext cx="5538555" cy="28870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d Hand Logo">
            <a:extLst>
              <a:ext uri="{FF2B5EF4-FFF2-40B4-BE49-F238E27FC236}">
                <a16:creationId xmlns:a16="http://schemas.microsoft.com/office/drawing/2014/main" id="{ACF9D4E4-91E2-75ED-A7F7-FC9098A196E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27819" b="27819"/>
          <a:stretch/>
        </p:blipFill>
        <p:spPr>
          <a:xfrm>
            <a:off x="641179" y="670772"/>
            <a:ext cx="5212080" cy="2507234"/>
          </a:xfrm>
          <a:prstGeom prst="rect">
            <a:avLst/>
          </a:prstGeom>
          <a:solidFill>
            <a:srgbClr val="23C9C9"/>
          </a:solidFill>
        </p:spPr>
      </p:pic>
      <p:sp>
        <p:nvSpPr>
          <p:cNvPr id="16" name="Brittany Box">
            <a:extLst>
              <a:ext uri="{FF2B5EF4-FFF2-40B4-BE49-F238E27FC236}">
                <a16:creationId xmlns:a16="http://schemas.microsoft.com/office/drawing/2014/main" id="{36A325B5-56A3-425A-B9A3-0CEB7CA1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2" y="480060"/>
            <a:ext cx="5538555" cy="28870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rittany Logo" descr="Text&#10;&#10;AI-generated content may be incorrect.">
            <a:extLst>
              <a:ext uri="{FF2B5EF4-FFF2-40B4-BE49-F238E27FC236}">
                <a16:creationId xmlns:a16="http://schemas.microsoft.com/office/drawing/2014/main" id="{D9711F25-A265-7D43-654D-FD48327E5DA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185" r="-1" b="2055"/>
          <a:stretch>
            <a:fillRect/>
          </a:stretch>
        </p:blipFill>
        <p:spPr>
          <a:xfrm>
            <a:off x="6421288" y="981533"/>
            <a:ext cx="5212080" cy="1847038"/>
          </a:xfrm>
          <a:prstGeom prst="rect">
            <a:avLst/>
          </a:prstGeom>
        </p:spPr>
      </p:pic>
      <p:sp>
        <p:nvSpPr>
          <p:cNvPr id="18" name="AMBER Box">
            <a:extLst>
              <a:ext uri="{FF2B5EF4-FFF2-40B4-BE49-F238E27FC236}">
                <a16:creationId xmlns:a16="http://schemas.microsoft.com/office/drawing/2014/main" id="{B80DE958-9D45-4CAD-BF1F-FA2ED970B7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3" y="3527956"/>
            <a:ext cx="5538554" cy="28499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MBER Logo" descr="Text&#10;&#10;AI-generated content may be incorrect.">
            <a:hlinkClick r:id="rId6" action="ppaction://hlinksldjump"/>
            <a:extLst>
              <a:ext uri="{FF2B5EF4-FFF2-40B4-BE49-F238E27FC236}">
                <a16:creationId xmlns:a16="http://schemas.microsoft.com/office/drawing/2014/main" id="{B935BC2A-ED6F-4DAB-397E-000110AEBB48}"/>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t="1797" r="-1" b="443"/>
          <a:stretch>
            <a:fillRect/>
          </a:stretch>
        </p:blipFill>
        <p:spPr>
          <a:xfrm>
            <a:off x="641179" y="4010091"/>
            <a:ext cx="5212080" cy="1847039"/>
          </a:xfrm>
          <a:prstGeom prst="rect">
            <a:avLst/>
          </a:prstGeom>
        </p:spPr>
      </p:pic>
      <p:sp>
        <p:nvSpPr>
          <p:cNvPr id="21" name="Amber cover box">
            <a:extLst>
              <a:ext uri="{FF2B5EF4-FFF2-40B4-BE49-F238E27FC236}">
                <a16:creationId xmlns:a16="http://schemas.microsoft.com/office/drawing/2014/main" id="{37DCB416-E3E6-2728-A631-AF4BEDD4ACD3}"/>
              </a:ext>
            </a:extLst>
          </p:cNvPr>
          <p:cNvSpPr>
            <a:spLocks noGrp="1" noRot="1" noMove="1" noResize="1" noEditPoints="1" noAdjustHandles="1" noChangeArrowheads="1" noChangeShapeType="1"/>
          </p:cNvSpPr>
          <p:nvPr/>
        </p:nvSpPr>
        <p:spPr>
          <a:xfrm>
            <a:off x="3458817" y="5387009"/>
            <a:ext cx="1754362" cy="278295"/>
          </a:xfrm>
          <a:prstGeom prst="rect">
            <a:avLst/>
          </a:prstGeom>
          <a:solidFill>
            <a:srgbClr val="3C1506"/>
          </a:solidFill>
          <a:ln>
            <a:solidFill>
              <a:srgbClr val="0C050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ilver Box">
            <a:extLst>
              <a:ext uri="{FF2B5EF4-FFF2-40B4-BE49-F238E27FC236}">
                <a16:creationId xmlns:a16="http://schemas.microsoft.com/office/drawing/2014/main" id="{BB93B4BF-AD35-4E52-8131-161C5FB9C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6432" y="3527956"/>
            <a:ext cx="5538555" cy="28499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Brittany cover Box">
            <a:extLst>
              <a:ext uri="{FF2B5EF4-FFF2-40B4-BE49-F238E27FC236}">
                <a16:creationId xmlns:a16="http://schemas.microsoft.com/office/drawing/2014/main" id="{A04AB07C-07DE-CBE9-C988-32F43C8181E7}"/>
              </a:ext>
            </a:extLst>
          </p:cNvPr>
          <p:cNvSpPr>
            <a:spLocks noGrp="1" noRot="1" noMove="1" noResize="1" noEditPoints="1" noAdjustHandles="1" noChangeArrowheads="1" noChangeShapeType="1"/>
          </p:cNvSpPr>
          <p:nvPr/>
        </p:nvSpPr>
        <p:spPr>
          <a:xfrm>
            <a:off x="6985989" y="2445026"/>
            <a:ext cx="1770385" cy="402882"/>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ilver Logo" descr="Text&#10;&#10;AI-generated content may be incorrect.">
            <a:extLst>
              <a:ext uri="{FF2B5EF4-FFF2-40B4-BE49-F238E27FC236}">
                <a16:creationId xmlns:a16="http://schemas.microsoft.com/office/drawing/2014/main" id="{6D8BA2DC-9D55-CD6B-4083-8DA856A13461}"/>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t="2241" r="-1" b="-1"/>
          <a:stretch>
            <a:fillRect/>
          </a:stretch>
        </p:blipFill>
        <p:spPr>
          <a:xfrm>
            <a:off x="6339669" y="4029429"/>
            <a:ext cx="5212080" cy="1847038"/>
          </a:xfrm>
          <a:prstGeom prst="rect">
            <a:avLst/>
          </a:prstGeom>
        </p:spPr>
      </p:pic>
      <p:pic>
        <p:nvPicPr>
          <p:cNvPr id="19" name="Silver cover box">
            <a:extLst>
              <a:ext uri="{FF2B5EF4-FFF2-40B4-BE49-F238E27FC236}">
                <a16:creationId xmlns:a16="http://schemas.microsoft.com/office/drawing/2014/main" id="{5A5E6ABF-3FAA-17CA-9E0D-6A85BCB1B39B}"/>
              </a:ext>
            </a:extLst>
          </p:cNvPr>
          <p:cNvPicPr>
            <a:picLocks noGrp="1" noRot="1" noChangeAspect="1" noMove="1" noResize="1" noEditPoints="1" noAdjustHandles="1" noChangeArrowheads="1" noChangeShapeType="1" noCrop="1"/>
          </p:cNvPicPr>
          <p:nvPr/>
        </p:nvPicPr>
        <p:blipFill>
          <a:blip r:embed="rId9">
            <a:duotone>
              <a:schemeClr val="accent2">
                <a:shade val="45000"/>
                <a:satMod val="135000"/>
              </a:schemeClr>
              <a:prstClr val="white"/>
            </a:duotone>
          </a:blip>
          <a:stretch>
            <a:fillRect/>
          </a:stretch>
        </p:blipFill>
        <p:spPr>
          <a:xfrm>
            <a:off x="7117954" y="5307495"/>
            <a:ext cx="1886898" cy="568971"/>
          </a:xfrm>
          <a:prstGeom prst="rect">
            <a:avLst/>
          </a:prstGeom>
        </p:spPr>
      </p:pic>
      <p:sp>
        <p:nvSpPr>
          <p:cNvPr id="2" name="Link Next Page">
            <a:hlinkClick r:id="rId10" action="ppaction://hlinksldjump" tooltip="Skip"/>
            <a:extLst>
              <a:ext uri="{FF2B5EF4-FFF2-40B4-BE49-F238E27FC236}">
                <a16:creationId xmlns:a16="http://schemas.microsoft.com/office/drawing/2014/main" id="{444BCC7A-4FAA-5109-5603-9571DE3C819E}"/>
              </a:ext>
            </a:extLst>
          </p:cNvPr>
          <p:cNvSpPr>
            <a:spLocks noGrp="1" noRot="1" noMove="1" noResize="1" noEditPoints="1" noAdjustHandles="1" noChangeArrowheads="1" noChangeShapeType="1"/>
          </p:cNvSpPr>
          <p:nvPr/>
        </p:nvSpPr>
        <p:spPr>
          <a:xfrm>
            <a:off x="10248912" y="6062601"/>
            <a:ext cx="1704582" cy="690286"/>
          </a:xfrm>
          <a:prstGeom prst="rightArrow">
            <a:avLst/>
          </a:prstGeom>
          <a:solidFill>
            <a:srgbClr val="FFC000"/>
          </a:solidFill>
          <a:ln w="38100">
            <a:solidFill>
              <a:srgbClr val="C00000"/>
            </a:solidFill>
          </a:ln>
          <a:effectLst>
            <a:glow rad="228600">
              <a:schemeClr val="accent4">
                <a:satMod val="175000"/>
                <a:alpha val="40000"/>
              </a:schemeClr>
            </a:glow>
          </a:effectLst>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3600" b="1" dirty="0">
                <a:solidFill>
                  <a:srgbClr val="FF0000"/>
                </a:solidFill>
                <a:latin typeface="Montserrat" panose="02000505000000020004" pitchFamily="2" charset="0"/>
              </a:rPr>
              <a:t>Skip</a:t>
            </a:r>
          </a:p>
        </p:txBody>
      </p:sp>
      <p:sp>
        <p:nvSpPr>
          <p:cNvPr id="11" name="Title">
            <a:extLst>
              <a:ext uri="{FF2B5EF4-FFF2-40B4-BE49-F238E27FC236}">
                <a16:creationId xmlns:a16="http://schemas.microsoft.com/office/drawing/2014/main" id="{113B769A-3390-1909-CB99-B2BC50E3E32D}"/>
              </a:ext>
            </a:extLst>
          </p:cNvPr>
          <p:cNvSpPr txBox="1">
            <a:spLocks noGrp="1" noRot="1" noMove="1" noResize="1" noEditPoints="1" noAdjustHandles="1" noChangeArrowheads="1" noChangeShapeType="1"/>
          </p:cNvSpPr>
          <p:nvPr/>
        </p:nvSpPr>
        <p:spPr>
          <a:xfrm>
            <a:off x="-1750459" y="-638954"/>
            <a:ext cx="7633252" cy="369332"/>
          </a:xfrm>
          <a:prstGeom prst="rect">
            <a:avLst/>
          </a:prstGeom>
          <a:noFill/>
        </p:spPr>
        <p:txBody>
          <a:bodyPr wrap="square" rtlCol="0">
            <a:spAutoFit/>
          </a:bodyPr>
          <a:lstStyle/>
          <a:p>
            <a:r>
              <a:rPr lang="en-US" dirty="0"/>
              <a:t>Types of Alerts</a:t>
            </a:r>
          </a:p>
        </p:txBody>
      </p:sp>
      <p:sp>
        <p:nvSpPr>
          <p:cNvPr id="25" name="Title 24">
            <a:extLst>
              <a:ext uri="{FF2B5EF4-FFF2-40B4-BE49-F238E27FC236}">
                <a16:creationId xmlns:a16="http://schemas.microsoft.com/office/drawing/2014/main" id="{1681FA1D-C4C3-182C-DCFA-93DDD28CEB61}"/>
              </a:ext>
            </a:extLst>
          </p:cNvPr>
          <p:cNvSpPr>
            <a:spLocks noGrp="1" noRot="1" noMove="1" noResize="1" noEditPoints="1" noAdjustHandles="1" noChangeArrowheads="1" noChangeShapeType="1"/>
          </p:cNvSpPr>
          <p:nvPr>
            <p:ph type="title"/>
          </p:nvPr>
        </p:nvSpPr>
        <p:spPr>
          <a:xfrm>
            <a:off x="-5359287" y="7160777"/>
            <a:ext cx="10515600" cy="1325563"/>
          </a:xfrm>
        </p:spPr>
        <p:txBody>
          <a:bodyPr/>
          <a:lstStyle/>
          <a:p>
            <a:r>
              <a:rPr lang="en-US" dirty="0"/>
              <a:t>Types of Alerts</a:t>
            </a:r>
          </a:p>
        </p:txBody>
      </p:sp>
      <p:sp>
        <p:nvSpPr>
          <p:cNvPr id="32" name="TextBox 31">
            <a:extLst>
              <a:ext uri="{FF2B5EF4-FFF2-40B4-BE49-F238E27FC236}">
                <a16:creationId xmlns:a16="http://schemas.microsoft.com/office/drawing/2014/main" id="{B59DCCFE-3947-0C4E-38C7-54D141DFADB2}"/>
              </a:ext>
            </a:extLst>
          </p:cNvPr>
          <p:cNvSpPr txBox="1">
            <a:spLocks noGrp="1" noRot="1" noMove="1" noResize="1" noEditPoints="1" noAdjustHandles="1" noChangeArrowheads="1" noChangeShapeType="1"/>
          </p:cNvSpPr>
          <p:nvPr/>
        </p:nvSpPr>
        <p:spPr>
          <a:xfrm>
            <a:off x="894102" y="1542883"/>
            <a:ext cx="4778991" cy="769441"/>
          </a:xfrm>
          <a:prstGeom prst="rect">
            <a:avLst/>
          </a:prstGeom>
          <a:noFill/>
        </p:spPr>
        <p:txBody>
          <a:bodyPr wrap="square">
            <a:spAutoFit/>
          </a:bodyPr>
          <a:lstStyle/>
          <a:p>
            <a:r>
              <a:rPr kumimoji="0" lang="en-US" sz="4400" b="1" i="0" u="none" strike="noStrike" kern="1200" cap="none" spc="0" normalizeH="0" baseline="0" noProof="0" dirty="0">
                <a:ln>
                  <a:noFill/>
                </a:ln>
                <a:solidFill>
                  <a:srgbClr val="29758C"/>
                </a:solidFill>
                <a:effectLst/>
                <a:highlight>
                  <a:srgbClr val="0A0A0B"/>
                </a:highlight>
                <a:uLnTx/>
                <a:uFillTx/>
                <a:latin typeface="Montserrat" panose="02000505000000020004" pitchFamily="2" charset="0"/>
                <a:ea typeface="+mj-ea"/>
                <a:cs typeface="+mj-cs"/>
              </a:rPr>
              <a:t>Turquoise Alert</a:t>
            </a:r>
            <a:endParaRPr lang="en-US" dirty="0">
              <a:highlight>
                <a:srgbClr val="0A0A0B"/>
              </a:highlight>
            </a:endParaRPr>
          </a:p>
        </p:txBody>
      </p:sp>
      <p:pic>
        <p:nvPicPr>
          <p:cNvPr id="34" name="Silver Link" descr="Customer review with solid fill">
            <a:hlinkClick r:id="rId11" action="ppaction://hlinksldjump"/>
            <a:extLst>
              <a:ext uri="{FF2B5EF4-FFF2-40B4-BE49-F238E27FC236}">
                <a16:creationId xmlns:a16="http://schemas.microsoft.com/office/drawing/2014/main" id="{BD0024BF-0317-B8F3-E214-D721CF8E383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2"/>
              </a:ext>
            </a:extLst>
          </a:blip>
          <a:stretch>
            <a:fillRect/>
          </a:stretch>
        </p:blipFill>
        <p:spPr>
          <a:xfrm>
            <a:off x="7741362" y="5217049"/>
            <a:ext cx="640081" cy="640081"/>
          </a:xfrm>
          <a:prstGeom prst="rect">
            <a:avLst/>
          </a:prstGeom>
          <a:effectLst>
            <a:glow rad="228600">
              <a:schemeClr val="accent5">
                <a:satMod val="175000"/>
                <a:alpha val="40000"/>
              </a:schemeClr>
            </a:glow>
          </a:effectLst>
        </p:spPr>
      </p:pic>
      <p:pic>
        <p:nvPicPr>
          <p:cNvPr id="35" name="Brittany Link" descr="Customer review with solid fill">
            <a:hlinkClick r:id="rId13" action="ppaction://hlinksldjump"/>
            <a:extLst>
              <a:ext uri="{FF2B5EF4-FFF2-40B4-BE49-F238E27FC236}">
                <a16:creationId xmlns:a16="http://schemas.microsoft.com/office/drawing/2014/main" id="{A9C00A52-CE4D-3429-526C-0222480AA19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2"/>
              </a:ext>
            </a:extLst>
          </a:blip>
          <a:stretch>
            <a:fillRect/>
          </a:stretch>
        </p:blipFill>
        <p:spPr>
          <a:xfrm>
            <a:off x="9299134" y="2006386"/>
            <a:ext cx="640081" cy="640081"/>
          </a:xfrm>
          <a:prstGeom prst="rect">
            <a:avLst/>
          </a:prstGeom>
          <a:effectLst>
            <a:glow rad="228600">
              <a:schemeClr val="accent5">
                <a:satMod val="175000"/>
                <a:alpha val="40000"/>
              </a:schemeClr>
            </a:glow>
          </a:effectLst>
        </p:spPr>
      </p:pic>
      <p:pic>
        <p:nvPicPr>
          <p:cNvPr id="36" name="AMBER LINK" descr="Customer review with solid fill">
            <a:extLst>
              <a:ext uri="{FF2B5EF4-FFF2-40B4-BE49-F238E27FC236}">
                <a16:creationId xmlns:a16="http://schemas.microsoft.com/office/drawing/2014/main" id="{BAB06688-6513-0427-C6E8-0C51EDBD4E24}"/>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2"/>
              </a:ext>
            </a:extLst>
          </a:blip>
          <a:stretch>
            <a:fillRect/>
          </a:stretch>
        </p:blipFill>
        <p:spPr>
          <a:xfrm>
            <a:off x="4099559" y="4632907"/>
            <a:ext cx="640081" cy="640081"/>
          </a:xfrm>
          <a:prstGeom prst="rect">
            <a:avLst/>
          </a:prstGeom>
          <a:effectLst>
            <a:glow rad="228600">
              <a:schemeClr val="accent5">
                <a:satMod val="175000"/>
                <a:alpha val="40000"/>
              </a:schemeClr>
            </a:glow>
          </a:effectLst>
        </p:spPr>
      </p:pic>
      <p:pic>
        <p:nvPicPr>
          <p:cNvPr id="37" name="Turquoise Link" descr="Customer review with solid fill">
            <a:hlinkClick r:id="rId14" action="ppaction://hlinksldjump"/>
            <a:extLst>
              <a:ext uri="{FF2B5EF4-FFF2-40B4-BE49-F238E27FC236}">
                <a16:creationId xmlns:a16="http://schemas.microsoft.com/office/drawing/2014/main" id="{FFF7C28B-8BAE-4990-086C-146F5250C15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2"/>
              </a:ext>
            </a:extLst>
          </a:blip>
          <a:stretch>
            <a:fillRect/>
          </a:stretch>
        </p:blipFill>
        <p:spPr>
          <a:xfrm>
            <a:off x="1426086" y="2377492"/>
            <a:ext cx="640081" cy="640081"/>
          </a:xfrm>
          <a:prstGeom prst="rect">
            <a:avLst/>
          </a:prstGeom>
          <a:effectLst>
            <a:glow rad="228600">
              <a:schemeClr val="accent5">
                <a:satMod val="175000"/>
                <a:alpha val="40000"/>
              </a:schemeClr>
            </a:glow>
          </a:effectLst>
        </p:spPr>
      </p:pic>
      <p:sp>
        <p:nvSpPr>
          <p:cNvPr id="3" name="Rectangle 2">
            <a:hlinkClick r:id="rId14" action="ppaction://hlinksldjump" tooltip="Turquoise Alert"/>
            <a:extLst>
              <a:ext uri="{FF2B5EF4-FFF2-40B4-BE49-F238E27FC236}">
                <a16:creationId xmlns:a16="http://schemas.microsoft.com/office/drawing/2014/main" id="{BF48984D-94D9-E7E5-25DE-E999D30702A7}"/>
              </a:ext>
            </a:extLst>
          </p:cNvPr>
          <p:cNvSpPr>
            <a:spLocks noGrp="1" noRot="1" noMove="1" noResize="1" noEditPoints="1" noAdjustHandles="1" noChangeArrowheads="1" noChangeShapeType="1"/>
          </p:cNvSpPr>
          <p:nvPr/>
        </p:nvSpPr>
        <p:spPr>
          <a:xfrm>
            <a:off x="641179" y="670772"/>
            <a:ext cx="5212080" cy="2507234"/>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11" action="ppaction://hlinksldjump" tooltip="Silver Alert"/>
            <a:extLst>
              <a:ext uri="{FF2B5EF4-FFF2-40B4-BE49-F238E27FC236}">
                <a16:creationId xmlns:a16="http://schemas.microsoft.com/office/drawing/2014/main" id="{6E093429-B5A0-DE8D-98D7-CA3EDBE82047}"/>
              </a:ext>
            </a:extLst>
          </p:cNvPr>
          <p:cNvSpPr>
            <a:spLocks noGrp="1" noRot="1" noMove="1" noResize="1" noEditPoints="1" noAdjustHandles="1" noChangeArrowheads="1" noChangeShapeType="1"/>
          </p:cNvSpPr>
          <p:nvPr/>
        </p:nvSpPr>
        <p:spPr>
          <a:xfrm>
            <a:off x="6327272" y="3698241"/>
            <a:ext cx="5212080" cy="2158889"/>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6" action="ppaction://hlinksldjump" tooltip="Amber Alert"/>
            <a:extLst>
              <a:ext uri="{FF2B5EF4-FFF2-40B4-BE49-F238E27FC236}">
                <a16:creationId xmlns:a16="http://schemas.microsoft.com/office/drawing/2014/main" id="{4F5608F9-2739-0B5A-7F9B-71CF42EE5965}"/>
              </a:ext>
            </a:extLst>
          </p:cNvPr>
          <p:cNvSpPr>
            <a:spLocks noGrp="1" noRot="1" noMove="1" noResize="1" noEditPoints="1" noAdjustHandles="1" noChangeArrowheads="1" noChangeShapeType="1"/>
          </p:cNvSpPr>
          <p:nvPr/>
        </p:nvSpPr>
        <p:spPr>
          <a:xfrm>
            <a:off x="652648" y="3658635"/>
            <a:ext cx="5212080" cy="2507234"/>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13" action="ppaction://hlinksldjump" tooltip="Brittany Alert"/>
            <a:extLst>
              <a:ext uri="{FF2B5EF4-FFF2-40B4-BE49-F238E27FC236}">
                <a16:creationId xmlns:a16="http://schemas.microsoft.com/office/drawing/2014/main" id="{291689BF-F7C3-08B7-8000-296DC6166411}"/>
              </a:ext>
            </a:extLst>
          </p:cNvPr>
          <p:cNvSpPr>
            <a:spLocks noGrp="1" noRot="1" noMove="1" noResize="1" noEditPoints="1" noAdjustHandles="1" noChangeArrowheads="1" noChangeShapeType="1"/>
          </p:cNvSpPr>
          <p:nvPr/>
        </p:nvSpPr>
        <p:spPr>
          <a:xfrm>
            <a:off x="6416589" y="666616"/>
            <a:ext cx="5212080" cy="2507234"/>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8990440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A983C4-D555-E38E-4F18-3CCDBC396A45}"/>
              </a:ext>
            </a:extLst>
          </p:cNvPr>
          <p:cNvSpPr>
            <a:spLocks noGrp="1" noRot="1" noMove="1" noResize="1" noEditPoints="1" noAdjustHandles="1" noChangeArrowheads="1" noChangeShapeType="1"/>
          </p:cNvSpPr>
          <p:nvPr>
            <p:ph type="title"/>
          </p:nvPr>
        </p:nvSpPr>
        <p:spPr>
          <a:xfrm>
            <a:off x="609599" y="1"/>
            <a:ext cx="10515600" cy="887896"/>
          </a:xfrm>
        </p:spPr>
        <p:txBody>
          <a:bodyPr>
            <a:normAutofit/>
          </a:bodyPr>
          <a:lstStyle/>
          <a:p>
            <a:r>
              <a:rPr lang="en-US" sz="3600" dirty="0"/>
              <a:t>Summary</a:t>
            </a:r>
          </a:p>
        </p:txBody>
      </p:sp>
      <p:sp>
        <p:nvSpPr>
          <p:cNvPr id="2" name="Content Placeholder 1">
            <a:extLst>
              <a:ext uri="{FF2B5EF4-FFF2-40B4-BE49-F238E27FC236}">
                <a16:creationId xmlns:a16="http://schemas.microsoft.com/office/drawing/2014/main" id="{EF389D7E-B257-4A7A-6F5B-697EA8701356}"/>
              </a:ext>
            </a:extLst>
          </p:cNvPr>
          <p:cNvSpPr>
            <a:spLocks noGrp="1" noRot="1" noMove="1" noResize="1" noEditPoints="1" noAdjustHandles="1" noChangeArrowheads="1" noChangeShapeType="1"/>
          </p:cNvSpPr>
          <p:nvPr>
            <p:ph sz="half" idx="1"/>
          </p:nvPr>
        </p:nvSpPr>
        <p:spPr>
          <a:xfrm>
            <a:off x="609599" y="887898"/>
            <a:ext cx="11025809" cy="5526154"/>
          </a:xfrm>
        </p:spPr>
        <p:txBody>
          <a:bodyPr>
            <a:normAutofit fontScale="85000" lnSpcReduction="20000"/>
          </a:bodyPr>
          <a:lstStyle/>
          <a:p>
            <a:pPr marL="0" indent="0">
              <a:lnSpc>
                <a:spcPct val="170000"/>
              </a:lnSpc>
              <a:buNone/>
            </a:pPr>
            <a:r>
              <a:rPr lang="en-US" sz="1300" dirty="0"/>
              <a:t>T</a:t>
            </a:r>
            <a:r>
              <a:rPr lang="en-US" sz="1500" dirty="0"/>
              <a:t>he New Mexico Missing Persons Clearinghouse (MPCH)  is the Department of Public Safety's centralize repository of information regarding missing persons for use by all New Mexico Law Enforcement agencies.</a:t>
            </a:r>
          </a:p>
          <a:p>
            <a:pPr marL="0" indent="0">
              <a:lnSpc>
                <a:spcPct val="170000"/>
              </a:lnSpc>
              <a:buNone/>
            </a:pPr>
            <a:endParaRPr lang="en-US" sz="800" dirty="0"/>
          </a:p>
          <a:p>
            <a:pPr marL="0" indent="0">
              <a:lnSpc>
                <a:spcPct val="170000"/>
              </a:lnSpc>
              <a:buNone/>
            </a:pPr>
            <a:r>
              <a:rPr lang="en-US" sz="1500" dirty="0"/>
              <a:t>New Mexico Law Enforcement should gather information about the missing person and surrounding circumstances when conducting a missing persons investigation.  New Mexico Law Enforcement should notify appropriate organizations such as the State Police, other local law enforcement agencies, the Missing Persons Clearinghouse (MPCH) and the National Crime Information Center (NCIC), and if applicable, the FBI.</a:t>
            </a:r>
          </a:p>
          <a:p>
            <a:pPr marL="0" indent="0">
              <a:lnSpc>
                <a:spcPct val="170000"/>
              </a:lnSpc>
              <a:buNone/>
            </a:pPr>
            <a:endParaRPr lang="en-US" sz="800" dirty="0"/>
          </a:p>
          <a:p>
            <a:pPr marL="0" indent="0">
              <a:lnSpc>
                <a:spcPct val="170000"/>
              </a:lnSpc>
              <a:buNone/>
            </a:pPr>
            <a:r>
              <a:rPr lang="en-US" sz="1600" dirty="0"/>
              <a:t>AMBER Alert, Brittany Alert, Silver Alert, Turquoise Alert, and Endangered Persons Advisory are determined by New Mexico state statutes and guidelines. </a:t>
            </a:r>
          </a:p>
          <a:p>
            <a:pPr marL="0" indent="0">
              <a:lnSpc>
                <a:spcPct val="170000"/>
              </a:lnSpc>
              <a:buNone/>
            </a:pPr>
            <a:endParaRPr lang="en-US" sz="700" dirty="0"/>
          </a:p>
          <a:p>
            <a:pPr marL="0" indent="0">
              <a:lnSpc>
                <a:spcPct val="170000"/>
              </a:lnSpc>
              <a:buNone/>
            </a:pPr>
            <a:r>
              <a:rPr lang="en-US" sz="1600" dirty="0"/>
              <a:t>New Mexico Law Enforcement should notify State Police for Alerts and Advisory.  State Police will determine the validity for an alert or  advisory.  </a:t>
            </a:r>
          </a:p>
          <a:p>
            <a:pPr marL="0" indent="0">
              <a:lnSpc>
                <a:spcPct val="170000"/>
              </a:lnSpc>
              <a:buNone/>
            </a:pPr>
            <a:endParaRPr lang="en-US" sz="600" dirty="0"/>
          </a:p>
          <a:p>
            <a:pPr marL="0" indent="0">
              <a:lnSpc>
                <a:spcPct val="170000"/>
              </a:lnSpc>
              <a:buNone/>
            </a:pPr>
            <a:r>
              <a:rPr lang="en-US" sz="1600" dirty="0"/>
              <a:t>New Mexico Law Enforcement will submit the appropriate forms  to the New Mexico Missing Persons Clearing House (MPCH) regarding a missing person.</a:t>
            </a:r>
          </a:p>
        </p:txBody>
      </p:sp>
    </p:spTree>
    <p:custDataLst>
      <p:tags r:id="rId1"/>
    </p:custDataLst>
    <p:extLst>
      <p:ext uri="{BB962C8B-B14F-4D97-AF65-F5344CB8AC3E}">
        <p14:creationId xmlns:p14="http://schemas.microsoft.com/office/powerpoint/2010/main" val="34799600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3646"/>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F529B23B-46EC-742E-D3A4-D57259BBE429}"/>
              </a:ext>
            </a:extLst>
          </p:cNvPr>
          <p:cNvSpPr>
            <a:spLocks noGrp="1"/>
          </p:cNvSpPr>
          <p:nvPr>
            <p:ph type="title"/>
          </p:nvPr>
        </p:nvSpPr>
        <p:spPr>
          <a:xfrm>
            <a:off x="77287" y="-190382"/>
            <a:ext cx="7235685" cy="1899912"/>
          </a:xfrm>
        </p:spPr>
        <p:txBody>
          <a:bodyPr vert="horz" lIns="91440" tIns="45720" rIns="91440" bIns="45720" rtlCol="0" anchor="ctr">
            <a:normAutofit/>
          </a:bodyPr>
          <a:lstStyle/>
          <a:p>
            <a:pPr algn="ctr"/>
            <a:r>
              <a:rPr lang="en-US" sz="4400" b="1" dirty="0">
                <a:solidFill>
                  <a:srgbClr val="29758C"/>
                </a:solidFill>
                <a:highlight>
                  <a:srgbClr val="0E3646"/>
                </a:highlight>
              </a:rPr>
              <a:t>Turquoise Alert</a:t>
            </a:r>
          </a:p>
        </p:txBody>
      </p:sp>
      <p:graphicFrame>
        <p:nvGraphicFramePr>
          <p:cNvPr id="3" name="Text Placeholder 5">
            <a:extLst>
              <a:ext uri="{FF2B5EF4-FFF2-40B4-BE49-F238E27FC236}">
                <a16:creationId xmlns:a16="http://schemas.microsoft.com/office/drawing/2014/main" id="{DF173476-45F3-24FB-C806-C7F33135BCEC}"/>
              </a:ext>
            </a:extLst>
          </p:cNvPr>
          <p:cNvGraphicFramePr>
            <a:graphicFrameLocks noGrp="1" noDrilldown="1" noMove="1" noResize="1"/>
          </p:cNvGraphicFramePr>
          <p:nvPr>
            <p:extLst>
              <p:ext uri="{D42A27DB-BD31-4B8C-83A1-F6EECF244321}">
                <p14:modId xmlns:p14="http://schemas.microsoft.com/office/powerpoint/2010/main" val="2152379439"/>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4" name="Picture Placeholder 13">
            <a:extLst>
              <a:ext uri="{FF2B5EF4-FFF2-40B4-BE49-F238E27FC236}">
                <a16:creationId xmlns:a16="http://schemas.microsoft.com/office/drawing/2014/main" id="{881A9F0C-57CA-4ADF-122D-E687AE59A05E}"/>
              </a:ext>
            </a:extLst>
          </p:cNvPr>
          <p:cNvPicPr>
            <a:picLocks noGrp="1" noRot="1" noChangeAspect="1" noMove="1" noResize="1" noEditPoints="1" noAdjustHandles="1" noChangeArrowheads="1" noChangeShapeType="1" noCrop="1"/>
          </p:cNvPicPr>
          <p:nvPr>
            <p:ph type="pic" idx="1"/>
          </p:nvPr>
        </p:nvPicPr>
        <p:blipFill>
          <a:blip r:embed="rId9">
            <a:duotone>
              <a:prstClr val="black"/>
              <a:srgbClr val="236980">
                <a:tint val="45000"/>
                <a:satMod val="400000"/>
              </a:srgbClr>
            </a:duotone>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t="13590" b="13590"/>
          <a:stretch>
            <a:fillRect/>
          </a:stretch>
        </p:blipFill>
        <p:spPr>
          <a:xfrm>
            <a:off x="7709015" y="1750892"/>
            <a:ext cx="4876497" cy="3850526"/>
          </a:xfrm>
        </p:spPr>
      </p:pic>
      <p:sp>
        <p:nvSpPr>
          <p:cNvPr id="16" name="Back Arrow">
            <a:hlinkClick r:id="rId11" action="ppaction://hlinksldjump" tooltip="Click Here"/>
            <a:extLst>
              <a:ext uri="{FF2B5EF4-FFF2-40B4-BE49-F238E27FC236}">
                <a16:creationId xmlns:a16="http://schemas.microsoft.com/office/drawing/2014/main" id="{7194502B-1D18-670C-88A0-0C597DCE2398}"/>
              </a:ext>
            </a:extLst>
          </p:cNvPr>
          <p:cNvSpPr>
            <a:spLocks noGrp="1" noRot="1" noMove="1" noResize="1" noEditPoints="1" noAdjustHandles="1" noChangeArrowheads="1" noChangeShapeType="1"/>
          </p:cNvSpPr>
          <p:nvPr/>
        </p:nvSpPr>
        <p:spPr>
          <a:xfrm>
            <a:off x="8744583" y="336751"/>
            <a:ext cx="1851113" cy="1093075"/>
          </a:xfrm>
          <a:prstGeom prst="leftArrow">
            <a:avLst/>
          </a:prstGeom>
          <a:solidFill>
            <a:srgbClr val="FFC000"/>
          </a:solidFill>
          <a:effectLst>
            <a:glow rad="2286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Back">
            <a:hlinkClick r:id="rId11" action="ppaction://hlinksldjump" tooltip="Click Here"/>
            <a:extLst>
              <a:ext uri="{FF2B5EF4-FFF2-40B4-BE49-F238E27FC236}">
                <a16:creationId xmlns:a16="http://schemas.microsoft.com/office/drawing/2014/main" id="{3A22E3DD-2C6C-3F67-9E7F-91BCE99B8C9F}"/>
              </a:ext>
            </a:extLst>
          </p:cNvPr>
          <p:cNvSpPr txBox="1">
            <a:spLocks noGrp="1" noRot="1" noMove="1" noResize="1" noEditPoints="1" noAdjustHandles="1" noChangeArrowheads="1" noChangeShapeType="1"/>
          </p:cNvSpPr>
          <p:nvPr/>
        </p:nvSpPr>
        <p:spPr>
          <a:xfrm>
            <a:off x="9350208" y="657817"/>
            <a:ext cx="1175331" cy="461665"/>
          </a:xfrm>
          <a:prstGeom prst="rect">
            <a:avLst/>
          </a:prstGeom>
          <a:noFill/>
        </p:spPr>
        <p:txBody>
          <a:bodyPr wrap="square" rtlCol="0">
            <a:spAutoFit/>
          </a:bodyPr>
          <a:lstStyle/>
          <a:p>
            <a:r>
              <a:rPr lang="en-US" sz="2400" b="1" dirty="0">
                <a:solidFill>
                  <a:srgbClr val="C00000"/>
                </a:solidFill>
                <a:latin typeface="Montserrat" panose="02000505000000020004" pitchFamily="2" charset="0"/>
              </a:rPr>
              <a:t>Back</a:t>
            </a:r>
          </a:p>
        </p:txBody>
      </p:sp>
      <p:sp>
        <p:nvSpPr>
          <p:cNvPr id="19" name="TextBox 18">
            <a:extLst>
              <a:ext uri="{FF2B5EF4-FFF2-40B4-BE49-F238E27FC236}">
                <a16:creationId xmlns:a16="http://schemas.microsoft.com/office/drawing/2014/main" id="{3E2A23E4-7BCA-7EC0-C9CA-ABC79DA65D57}"/>
              </a:ext>
            </a:extLst>
          </p:cNvPr>
          <p:cNvSpPr txBox="1">
            <a:spLocks noGrp="1" noRot="1" noMove="1" noResize="1" noEditPoints="1" noAdjustHandles="1" noChangeArrowheads="1" noChangeShapeType="1"/>
          </p:cNvSpPr>
          <p:nvPr/>
        </p:nvSpPr>
        <p:spPr>
          <a:xfrm>
            <a:off x="8608721" y="5996241"/>
            <a:ext cx="2324323" cy="407883"/>
          </a:xfrm>
          <a:prstGeom prst="rect">
            <a:avLst/>
          </a:prstGeom>
          <a:noFill/>
        </p:spPr>
        <p:txBody>
          <a:bodyPr wrap="square">
            <a:spAutoFit/>
          </a:bodyPr>
          <a:lstStyle/>
          <a:p>
            <a:pPr>
              <a:spcAft>
                <a:spcPts val="600"/>
              </a:spcAft>
            </a:pPr>
            <a:r>
              <a:rPr lang="en-US" sz="1000" b="1" dirty="0">
                <a:solidFill>
                  <a:srgbClr val="FFFF99"/>
                </a:solidFill>
                <a:hlinkClick r:id="rId12">
                  <a:extLst>
                    <a:ext uri="{A12FA001-AC4F-418D-AE19-62706E023703}">
                      <ahyp:hlinkClr xmlns:ahyp="http://schemas.microsoft.com/office/drawing/2018/hyperlinkcolor" val="tx"/>
                    </a:ext>
                  </a:extLst>
                </a:hlinkClick>
              </a:rPr>
              <a:t>https://nmonesource.com/nmos/nmsa/en/item/4367/index.do#29-15-2</a:t>
            </a:r>
            <a:endParaRPr lang="en-US" sz="1000" b="1" dirty="0">
              <a:solidFill>
                <a:srgbClr val="FFFF99"/>
              </a:solidFill>
            </a:endParaRPr>
          </a:p>
        </p:txBody>
      </p:sp>
    </p:spTree>
    <p:custDataLst>
      <p:tags r:id="rId1"/>
    </p:custDataLst>
    <p:extLst>
      <p:ext uri="{BB962C8B-B14F-4D97-AF65-F5344CB8AC3E}">
        <p14:creationId xmlns:p14="http://schemas.microsoft.com/office/powerpoint/2010/main" val="37842642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5DDBCD8-E5CF-5ED9-A919-5F5117E56792}"/>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C5C2C00-E9B2-480C-7278-367C1A48D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AA7223E-5988-4354-F59E-7F1CAC445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D8770700-FA01-C926-5CF0-99349561C190}"/>
              </a:ext>
            </a:extLst>
          </p:cNvPr>
          <p:cNvSpPr>
            <a:spLocks noGrp="1" noRot="1" noMove="1" noResize="1" noEditPoints="1" noAdjustHandles="1" noChangeArrowheads="1" noChangeShapeType="1"/>
          </p:cNvSpPr>
          <p:nvPr>
            <p:ph type="title"/>
          </p:nvPr>
        </p:nvSpPr>
        <p:spPr>
          <a:xfrm>
            <a:off x="77287" y="-190382"/>
            <a:ext cx="7235685" cy="1899912"/>
          </a:xfrm>
        </p:spPr>
        <p:txBody>
          <a:bodyPr vert="horz" lIns="91440" tIns="45720" rIns="91440" bIns="45720" rtlCol="0" anchor="ctr">
            <a:normAutofit/>
          </a:bodyPr>
          <a:lstStyle/>
          <a:p>
            <a:pPr algn="ctr"/>
            <a:r>
              <a:rPr lang="en-US" sz="4400" b="1" dirty="0">
                <a:highlight>
                  <a:srgbClr val="000000"/>
                </a:highlight>
              </a:rPr>
              <a:t>Brittany Alert</a:t>
            </a:r>
          </a:p>
        </p:txBody>
      </p:sp>
      <p:sp>
        <p:nvSpPr>
          <p:cNvPr id="8" name="TextBox 7">
            <a:extLst>
              <a:ext uri="{FF2B5EF4-FFF2-40B4-BE49-F238E27FC236}">
                <a16:creationId xmlns:a16="http://schemas.microsoft.com/office/drawing/2014/main" id="{C92AEB35-7684-58C6-3686-4F12F0038AC2}"/>
              </a:ext>
            </a:extLst>
          </p:cNvPr>
          <p:cNvSpPr txBox="1">
            <a:spLocks noGrp="1" noRot="1" noMove="1" noResize="1" noEditPoints="1" noAdjustHandles="1" noChangeArrowheads="1" noChangeShapeType="1"/>
          </p:cNvSpPr>
          <p:nvPr/>
        </p:nvSpPr>
        <p:spPr>
          <a:xfrm>
            <a:off x="8608721" y="5996241"/>
            <a:ext cx="2324323" cy="407883"/>
          </a:xfrm>
          <a:prstGeom prst="rect">
            <a:avLst/>
          </a:prstGeom>
          <a:noFill/>
        </p:spPr>
        <p:txBody>
          <a:bodyPr wrap="square">
            <a:spAutoFit/>
          </a:bodyPr>
          <a:lstStyle/>
          <a:p>
            <a:pPr>
              <a:spcAft>
                <a:spcPts val="600"/>
              </a:spcAft>
            </a:pPr>
            <a:r>
              <a:rPr lang="en-US" sz="1000" b="1" dirty="0">
                <a:solidFill>
                  <a:srgbClr val="FFFF99"/>
                </a:solidFill>
                <a:hlinkClick r:id="rId4">
                  <a:extLst>
                    <a:ext uri="{A12FA001-AC4F-418D-AE19-62706E023703}">
                      <ahyp:hlinkClr xmlns:ahyp="http://schemas.microsoft.com/office/drawing/2018/hyperlinkcolor" val="tx"/>
                    </a:ext>
                  </a:extLst>
                </a:hlinkClick>
              </a:rPr>
              <a:t>https://nmonesource.com/nmos/nmsa/en/item/4367/index.do#29-15-2</a:t>
            </a:r>
            <a:endParaRPr lang="en-US" sz="1000" b="1" dirty="0">
              <a:solidFill>
                <a:srgbClr val="FFFF99"/>
              </a:solidFill>
            </a:endParaRPr>
          </a:p>
        </p:txBody>
      </p:sp>
      <p:graphicFrame>
        <p:nvGraphicFramePr>
          <p:cNvPr id="17" name="Text Placeholder 5">
            <a:extLst>
              <a:ext uri="{FF2B5EF4-FFF2-40B4-BE49-F238E27FC236}">
                <a16:creationId xmlns:a16="http://schemas.microsoft.com/office/drawing/2014/main" id="{B595790A-11BF-37EA-4EE6-B4A73DE28E16}"/>
              </a:ext>
            </a:extLst>
          </p:cNvPr>
          <p:cNvGraphicFramePr>
            <a:graphicFrameLocks noGrp="1" noDrilldown="1" noMove="1" noResize="1"/>
          </p:cNvGraphicFramePr>
          <p:nvPr>
            <p:extLst>
              <p:ext uri="{D42A27DB-BD31-4B8C-83A1-F6EECF244321}">
                <p14:modId xmlns:p14="http://schemas.microsoft.com/office/powerpoint/2010/main" val="937523726"/>
              </p:ext>
            </p:extLst>
          </p:nvPr>
        </p:nvGraphicFramePr>
        <p:xfrm>
          <a:off x="396560" y="1150123"/>
          <a:ext cx="7235686" cy="55862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6" name="Arrow: Left 15">
            <a:hlinkClick r:id="rId10" action="ppaction://hlinksldjump" tooltip="Click Here"/>
            <a:extLst>
              <a:ext uri="{FF2B5EF4-FFF2-40B4-BE49-F238E27FC236}">
                <a16:creationId xmlns:a16="http://schemas.microsoft.com/office/drawing/2014/main" id="{CE1613BB-8948-C719-D551-8A8499ED51F2}"/>
              </a:ext>
            </a:extLst>
          </p:cNvPr>
          <p:cNvSpPr>
            <a:spLocks noGrp="1" noRot="1" noMove="1" noResize="1" noEditPoints="1" noAdjustHandles="1" noChangeArrowheads="1" noChangeShapeType="1"/>
          </p:cNvSpPr>
          <p:nvPr/>
        </p:nvSpPr>
        <p:spPr>
          <a:xfrm>
            <a:off x="8744583" y="336751"/>
            <a:ext cx="1851113" cy="1093075"/>
          </a:xfrm>
          <a:prstGeom prst="leftArrow">
            <a:avLst/>
          </a:prstGeom>
          <a:solidFill>
            <a:srgbClr val="FFC000"/>
          </a:solidFill>
          <a:effectLst>
            <a:glow rad="228600">
              <a:schemeClr val="bg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hlinkClick r:id="rId10" action="ppaction://hlinksldjump"/>
            <a:extLst>
              <a:ext uri="{FF2B5EF4-FFF2-40B4-BE49-F238E27FC236}">
                <a16:creationId xmlns:a16="http://schemas.microsoft.com/office/drawing/2014/main" id="{854CC830-5407-1DB1-1EFA-BCF9713769CB}"/>
              </a:ext>
            </a:extLst>
          </p:cNvPr>
          <p:cNvSpPr txBox="1">
            <a:spLocks noGrp="1" noRot="1" noMove="1" noResize="1" noEditPoints="1" noAdjustHandles="1" noChangeArrowheads="1" noChangeShapeType="1"/>
          </p:cNvSpPr>
          <p:nvPr/>
        </p:nvSpPr>
        <p:spPr>
          <a:xfrm>
            <a:off x="9350209" y="657817"/>
            <a:ext cx="1115696" cy="461665"/>
          </a:xfrm>
          <a:prstGeom prst="rect">
            <a:avLst/>
          </a:prstGeom>
          <a:noFill/>
        </p:spPr>
        <p:txBody>
          <a:bodyPr wrap="square" rtlCol="0">
            <a:spAutoFit/>
          </a:bodyPr>
          <a:lstStyle/>
          <a:p>
            <a:r>
              <a:rPr lang="en-US" sz="2400" b="1" dirty="0">
                <a:solidFill>
                  <a:srgbClr val="C00000"/>
                </a:solidFill>
                <a:latin typeface="Montserrat" panose="02000505000000020004" pitchFamily="2" charset="0"/>
                <a:hlinkClick r:id="rId10" action="ppaction://hlinksldjump" tooltip="Click Here">
                  <a:extLst>
                    <a:ext uri="{A12FA001-AC4F-418D-AE19-62706E023703}">
                      <ahyp:hlinkClr xmlns:ahyp="http://schemas.microsoft.com/office/drawing/2018/hyperlinkcolor" val="tx"/>
                    </a:ext>
                  </a:extLst>
                </a:hlinkClick>
              </a:rPr>
              <a:t>Back</a:t>
            </a:r>
            <a:endParaRPr lang="en-US" sz="2400" b="1" dirty="0">
              <a:solidFill>
                <a:srgbClr val="C00000"/>
              </a:solidFill>
              <a:latin typeface="Montserrat" panose="02000505000000020004" pitchFamily="2" charset="0"/>
            </a:endParaRPr>
          </a:p>
        </p:txBody>
      </p:sp>
      <p:pic>
        <p:nvPicPr>
          <p:cNvPr id="6" name="Picture Placeholder 5" descr="Text&#10;&#10;AI-generated content may be incorrect.">
            <a:extLst>
              <a:ext uri="{FF2B5EF4-FFF2-40B4-BE49-F238E27FC236}">
                <a16:creationId xmlns:a16="http://schemas.microsoft.com/office/drawing/2014/main" id="{956F0C31-1431-5E52-A860-EA5381ADE225}"/>
              </a:ext>
            </a:extLst>
          </p:cNvPr>
          <p:cNvPicPr>
            <a:picLocks noGrp="1" noRot="1" noChangeAspect="1" noMove="1" noResize="1" noEditPoints="1" noAdjustHandles="1" noChangeArrowheads="1" noChangeShapeType="1" noCrop="1"/>
          </p:cNvPicPr>
          <p:nvPr>
            <p:ph type="pic" idx="1"/>
          </p:nvPr>
        </p:nvPicPr>
        <p:blipFill>
          <a:blip r:embed="rId11">
            <a:extLst>
              <a:ext uri="{28A0092B-C50C-407E-A947-70E740481C1C}">
                <a14:useLocalDpi xmlns:a14="http://schemas.microsoft.com/office/drawing/2010/main" val="0"/>
              </a:ext>
            </a:extLst>
          </a:blip>
          <a:srcRect l="58971" t="-1" r="-3748" b="-5008"/>
          <a:stretch>
            <a:fillRect/>
          </a:stretch>
        </p:blipFill>
        <p:spPr>
          <a:xfrm>
            <a:off x="8000497" y="2057400"/>
            <a:ext cx="3823252" cy="3177508"/>
          </a:xfrm>
        </p:spPr>
      </p:pic>
    </p:spTree>
    <p:custDataLst>
      <p:tags r:id="rId1"/>
    </p:custDataLst>
    <p:extLst>
      <p:ext uri="{BB962C8B-B14F-4D97-AF65-F5344CB8AC3E}">
        <p14:creationId xmlns:p14="http://schemas.microsoft.com/office/powerpoint/2010/main" val="19140817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UID" val="{3FFB2938-F083-48D7-B996-817ABE2CE926}"/>
  <p:tag name="ISPRING_PROJECT_VERSION" val="9.3"/>
  <p:tag name="ISPRING_PROJECT_FOLDER_UPDATED" val="1"/>
  <p:tag name="ISPRING_RESOURCE_FOLDER_TIP_DIALOG_SHOWN" val="1"/>
  <p:tag name="ISPRING_PRESENTATION_TITLE" val="Missing Persons"/>
  <p:tag name="ISPRING_FIRST_PUBLISH" val="1"/>
  <p:tag name="ISPRING_LMS_API_VERSION" val="SCORM 2004 (4th edition)"/>
  <p:tag name="ISPRING_ULTRA_SCORM_COURSE_ID" val="C677E481-B197-4301-A8B2-9FC4B49A4EB4"/>
  <p:tag name="ISPRING_CMI5_LAUNCH_METHOD" val="any window"/>
  <p:tag name="ISPRING_SCORM_REPORT_STATUS" val="0"/>
  <p:tag name="ISPRINGCLOUDFOLDERID" val="1"/>
  <p:tag name="ISPRINGONLINEFOLDERID" val="1"/>
  <p:tag name="ISPRING-SUITE_ISPRING_GRADING_SETTINGS_V2" val="{&quot;alternatives&quot;:[{&quot;slides&quot;:{&quot;slides_to_view&quot;:{&quot;percent&quot;:100},&quot;group_id&quot;:&quot;all slides&quot;},&quot;pass_materials&quot;:{&quot;slide_uids&quot;:[&quot;{DCB6BC31-453C-4FDE-AB14-70C6DD83F96D}&quot;]},&quot;name&quot;:&quot;&quot;}]}"/>
  <p:tag name="ISPRING-SUITE_ISPRING_CURRENT_GRADING_VERSION" val="v2"/>
  <p:tag name="ISPRING_PRESENTER_PHOTO_0" val="png|iVBORw0KGgoAAAANSUhEUgAAA4wAAAN3CAYAAAB5n9R4AAAACXBIWXMAACE3AAAhNwEzWJ96AAAg&#10;AElEQVR4nOy9fYxd1X3vvRwMGAJ4UrhgCJQxrYAEiKeKnsbQFyYiKf4DsNvkQsI/DE1JA9UtRkjV&#10;jUtqQ8iL1Fg2UUXSQmv7nwRQ0pgXCVclynB1H3CrVhk/IQhSCYaGNpCb3NgkAUOb+tH3zFln1jne&#10;L2vvvfb75yMdeTxzztl7r7332r/v+r2tOHLkiAEAAAAAAGgPK6aMMTOcsMwsGHPkYJYPrYz+9QoN&#10;/lQNBwAA6TBBQpvh+oUmcTlnAwD6xwp7xC8tCUgzb4zZa8yRxaihcDyMK6aNMduMMTdw1QAAAAAA&#10;APSKJ40xm405suAe9FAwrphdUpVmNdcEAAAAAABAb7nRmCO77X+sYJT78dx69wsAAAAAAAAawB8Z&#10;c+ResyQYzSZjzDc4KwAAAAAAADBknTFH/r+3UXwAAAAAAAAAJnjADKuk/j+MDAAAAAAAtI0DB9aY&#10;gwdXcd48mZ4+aM4917urxruMWfEeCcZ3Rv315z8/zvzTP51V8SEAQBoLC0yM0G64hqEpLC5ODV4A&#10;AH1kdnbRzMy8Yv7kT/5fc+aZP40bgY8rh3FhKT51HKn1mZlPcPEAAAAAAAB0lKmpw+bFF3cO/o3g&#10;pbdx4gEAAAAAAPqJon4efvjCuGOfQjACAAAAAAD0mIRUkdUIRgAAAAAAgB6TVFsAwQgAAAAAAACR&#10;IBgBAAAAAAAgEgQjAAAAAAAARIJgBAAAAAAAgEgQjAAAAAAAABAJghEAAAAAAAAiQTACAAAAAABA&#10;JAhGAAAAAAAAiATBCAAAAAAAAJEgGAEAAAAAACCSWMG4cuV/MWIAAAAAAAA9RoJxIerwTzrpLa4L&#10;AAAAAACAHkNIKgAAAAAAAESCYAQAAAAAAIBIEIwAAAAAAAAQCYIRAAAAAAAAIkEwAgAAAAAAQCQI&#10;RgAAAAAAAIgEwQgAAAAAAACRIBgBAAAAAAAgEgQjAAAAAAAARIJgBAAAAAAAgEhWNn1YpqYOm5mZ&#10;VzJ9ZnFxavDKy/T0wcErD1m3rWPTMTaFqP0vso9Fz0UoZmcXc3/T/Px07ftvct4LSYQ6riJj63Lw&#10;4CqzsLAm02eafv+EGJsi56nINZN2PorMky5VzRE6F3afJ6+byy8fP0+HDo0fu91H/c7+2yTscdnr&#10;zb3u9Ptzzx0/Ty+9ND7mOh6db11rTZmzAQCgOUgwRj7x16z5WSN2Ug/2b31rd6bPHDiwxszMfCL3&#10;NufmFszWrfO5PnvnnbNm27ZZ7/fv3LnvKGOlTqL2v8g++o6HjLef/OTzmb577drNXoaNDKas15DL&#10;ihXbcn82JHnuhSR+7dc+Udjw1XkLtU9PPjltZmfnMn2m6ffPtm3zhffvxhs3md27Z3J9VuNzww0L&#10;uT6rY0m6PorMk5PbyTJn+qL7Rfso8bRuXTbRvHr14bHzdvnlR79H1+vevRcOXlULLN13mzY9Nzg2&#10;vSYFYRp6v/sZe6xbty79X4JZ4tEen8QkAAD0l7fFCcbjj//P1g6KjIPNm/c3YE+6QRFR4ethyeMF&#10;8f1MES+IjMKuIoOzKCG+o8ts3ryh8NFJdObxouq6zysWJRh27lyf67N1onGSSFxc3Gm+/e0vm1tv&#10;3Z9ZLPoikbVjxz7z4os7zfz87mCe9iR0Tnfv3js4vl279g7Ob1ax6IME88aNzw22oYW8vXsfqOT4&#10;AACgmXQ2hzGvkQVHU2T13Pcc5DFGfAVjEUOny6FZIQxAjMhktNiyZ08+76BFgiDPAliRRTOJxbZ5&#10;laxQlMgpQ0QlIfEoT7uEY8iwcYvmUQlFiVOJRAm6KpF4LPP4AACg2XRWMOqBqnAsKE4RD6Pv6n4e&#10;L6CvWCmycNBlwRgilBMPYzoKt5THrggSf1nuEetpy0PbvIs6VgkZCcWqhdQkuqfk2QwZ4aJ5TkI4&#10;r7c4JGUcHwAANJ9OV0nVAxYPSHGK5rn5GLplhqQWWRFvSsGbsigi+DSudRvobUCLDkUFmMZZURO+&#10;yKDPe27alLNmxWKT8liFQlXlESyKRL88e027z0IdHwAAtIPOt9XAy1gcGY9FPCQ+gjFPnpGMKB/v&#10;YZEcxq5XCyyyoIJ30R8JRlWmLEKWBbAiHqAyCtCUgRWLZeUoFkXnq8h5kFiU17Sp6PgQjQAA/aDz&#10;gpECOGEo4mVM8/AV8QD6fLZIPhOCMR4Eoz9adAkhxHy8jBIaeT1SyrdsyzWvQixNFYsWeeLyRk+0&#10;YbGzqCgGAIB20IvG/RTAKU7RXnBJFBGMaYKnyHc3rUJqGcUmZHDnuTf0maYb601DrTHU8qcICr1M&#10;y03MErp69Gfb4V3UGDQtDDWOPMJPn2lLuLeutxD9OAEAoLk0vnF/CGwBnLm5Te0/mBhkiIbIO4rz&#10;LhTxOqSJuiLGRpqI6lLBm7IWPeQpzNrnr2vexbLvH4vabBTtWykDPS7PUEIqr0f94Yer7yeYlyKi&#10;eBId92QvRdvDMcSiiISt5kDfRTe9N5QYVipBVC9F3b96hagma/Nru/x8BQDoO70QjGaUbzHT2SIm&#10;MkTLPLYyW2sUCYtME4y01EhHY5RVMJZRTKpOj1HZ949F25BAUZuCvNg2G1HewLyVUc0wz7INFBHF&#10;LhJTs7NzkeH2Ok8aD42zwkqLon32vb5CiWEtgmza9JHIeUz7omteOYghqq8uhaZuoME/AEBH6UVI&#10;qoUCOPkpYkynrdIXCbWU4ZgkSIt4L7teIdWSR/yRv5ifEM38o9psFPFMKfy6Ldd7qGtPYiotN1ui&#10;MURouu8+65yGWjiJE4su8gqGCr1nTgAA6C69EowUwClGkSqPccJNYq9ork6S4KRCajoS3VnGiXYa&#10;xdB1dc894dts9CF30QybyBdF3jdfgRzC86rz5bMwFspznyW8OJRnGcEIANBdeiUYDQVwClFEQMUJ&#10;khCFXJK+o8j390UwmoyGKoZhcUI083fbbBTxTLXJuxhKUGU53qJ9aC0+izKhji/LPoc69/Q8BgDo&#10;Lr0TjLYADmSniGERJ9xCGBlJojCvJ6xpFVLLJosIRDAWJ3SbjSLexaz5q3USqlJwlly7UAtHPvse&#10;qtpolrk6VN6h5lqqpQIAdJPeCUaTsQE2LFNG4ZsQBkYZYrRP3kWTYax0vminEYYQzfzlVZRYzFu4&#10;RNtvk2AMJUhCeQ1D05ZWIXEgGAEAukkvBaMJXJa9L5TRWiOExyBOwHSppUbZVJ1jBUuEKICzdWs/&#10;chdNTR5GAACAvtNbwejTABvGKaN5fyhvVZSQKWJc9qVCqouPGCQcNSzqj1dX+HPbvIvQfFhQAgDo&#10;Jr0VjGbYZoMCONnIG0IXJQxDeQvivqtrFVLLvlZ9xCAGYXhCeBnz0DbvIgAAANRDrwVjVGl6SCZk&#10;pdSQgjFKHHZNMIYcryjS8qckFmmnER7l0+3ZU62nTxVa5d0EAAAASKPXglHceuv+0g3xLlEkVHNS&#10;wIUskBB1DvOe175VSHVJ8iBWEY7a13tRXsaibTayoII75PEBAACADysZpaXQ1NnZuQbsSfMpUl1Q&#10;YsAVnCHDGye9YwrfzOsN61LBGzXwztLoXKIwblEgy/mS+Mkz/n0NEZd4k4grUsDGF52bUM3a+0KI&#10;RaS+FdICAIDugGB0CuBQACKdkK01QnuT9H1W0NKwfwmNR5ZQ0jhRmLWdhkRnFqEKS14/zUPnnltu&#10;awK8i9lhQREAAPoMgnGIvIzK6WmrISVDM4/HTiI5i0Aq4mF096+IBzAOVzAWCXftWoXULOJNolDn&#10;ZvI+yHpt6V5qk2Cs6v5Jwjbz37Vrb5DviwPvIgAAAGQBwTjEFsCpq2JhUfI27paYyGrwHjiwJlc7&#10;DNfDmMUD6Bve6IrErhW8KUJWb5+E02RBlCz5izpfElJlC5+QVHn/JKFxk3gtq4G7iuvgXQQAAIAs&#10;9L7ojQsFcPzIayC7ItPXm6M2Hr5eTfc7CUldJqvHNOrcZPG+9bGHZUjKbHdBKw0AAADICoJxAoWm&#10;QjJFwlKt58/XA6ht+QoQVyTmLZ7SxQqpGsMsFTgnvYlZ22kgGIuh8VOxotDIu0jhFQAAAMgKgnEC&#10;WwAH4gkhGH09gNqW7/Ykauz35w3pK3JsTcSGH2YRcSq64gr6rO00EIzFKaMAF95FAAAAyAOCMYKy&#10;qxS2nSJeCisUfXMgJT6yiDh9f5HWDF3zwNixKxKWmrWdRtdEdx1s3rw/6FblscS7CAAAAHnovGBU&#10;GBaEpYggkJjLkl8oI1cv35BKfXeR/MUmi50ihVAmi9ikYUVinnYaUAyNfeiiN1RGBQAAgLx0XjAq&#10;DCtL/hb4oUqpeZAx7CvodN6sVyRL4ZuuCsYiaBxVQMgXG4aatdWEO3558kH72rjfRdWaQ6J7FSEP&#10;AAAAeem8YJShzOp6ePKGt0kQZCl4Y/E1ePXdeUWHBGqXWw5kEQ3KB5Xwrjp/se9VisvwLspD3Pdx&#10;BQAAgPz0og+jBKNygkI3im8SeSsg5hV+EnN5GrPLePUVZa748PX8Kf80q8jJuo22ovHM0m9Q4iWr&#10;h7Gtnqyq7584yqrSrO+dnZ0r5bsBAACg2/RCMEqgqCF/mxqJZ0VVFas01ouIK19vh2uMZ9lelpw7&#10;lz4IxiwoNDLLIkubW5JUff9EoerMea/dNOS11EJK1lxWAAAAgN5USZVBmCWHC5IpIq58RYi7jSyF&#10;b/LS9SqSWfMYs3rkyZMrRujcxUnoMQsAAAB56FVbjbm5TQ3Yi25QhbiaFKVlewD70A6iTFGHYMyP&#10;vItlt/PR95ctSgEAAKB79CIk1SKDVmFzoYtK9JUyxzIqvFHnr8xz10XBOCniFJKYJY+xyLa0qHD5&#10;5aVsqnNUJeSUy62c7i4XdyqDrLm8UdgWQQAAAG2jV4LRDAymDebb3/5yA/ak/ZQpCKIMqzIFXdcr&#10;pFrK8gJGCXyMYz+q8C5aFGas0FSiLbLxrW/tLvwdd945O2jzBAAA0DZ6FZJqhqKDZv5hKFMQRInD&#10;MgVjH8JRzbAAVN4emkkQjpqfqsNE5WGmzQYAAAD40jvBaGjmH4wyRUKUgCuz8E3TBWNIA7+M84Zg&#10;zEeV3kUXCuAAAACAL70UjDTzD0PVHsak3xel6eGTU1PheogiGJtDXUVobJsNAAAAgDQkGMupgNFw&#10;JBjxMhajLJGl1g9x+YRlCZO+hKSaEsYwZP/FEMVF2kIR72KIsGK8jAAAAOCDBGP18VANwDbzh2KU&#10;0aw9SbyVJez6JBhD5zHGCVAqcSZTxLu4adNHCudi02YDQkOkAQBAN+llSKqFZv7FKcPLWLVg7EuF&#10;VJeQhl3V4cNdoIh3UUJR912IXGy12QgZ7lw2oa6pNh0zAABA3fRaMBqa+RemasFYRuGbrgqbJO+v&#10;+jGGAq9Cdop49mxrhhC52Gqz0SYvY6iFnaZWiS0jYqNKaKUDANBNei8YbTN/yD9+oUkTcKEFXh89&#10;YaHOm0JbCT3NRgjvokXisWiUxK237jfT0+3ITAh13WbxMIYSlz77HkpwZdnnUOdeC3kIRgCAbtJ7&#10;wWiGzfwhH6ENBB+jI7RI7auRE2KhBO9idkJ4F11CzF+7d+8t/B1VEOp6y1JcKZRg9JlnQh1fln0O&#10;VWiKuQAAoLsgGGnmX4jQIaI+3r7QAq+vuXYhDDyMxGyE9C5aFF5cVPyrzUZbKtQ+/HDxcOp1617x&#10;Pl6ds6LIC+wzb4UKFVfLFF8vqvJYQxAyzB0AAJoFgnEIzfzzE1Jw+XwXIalhQDBWT2jvoqVPXsZQ&#10;wmTv3gdSPXE6XxLTxbflt88K7w4hiJWbOj+/O1U06pxLPIcAwQgA0F1Wcm6XsAUktm5tZ5l5rYKH&#10;8BBoHFQ9NgsSXCGMKlODYGxLhdQycsyKir20/MU2CfEq7p8yvIsWGyVxww35vWHaN3mbihbSKRuN&#10;r4Rc3rG0SFR9+9tfHoyb7gV3fCUkdb5CiaksY6r3btz4XOFtat8XF3cOxkvH596r8kDqVXQMLRpD&#10;cpkBALoLgtFBD2oZTDIk2kYRQ9FFoW1ZBWPIEFFfkaH9DCFS2yJqyipKIm9GXuM0TXC2yYCs4v4p&#10;y7tokZdRIqDI/KV91P43/dxpPHbtCuMR1bkPdf6j0D2WZY60hdhCzG+6FlTUSK+y0KKbz/UJAADt&#10;hZBUB5r556PqkNQs76vqe9pKES9jGeGoTW13UJQyvYsWzV99abMhUduG6tYSU3meKfpMW1IkJBap&#10;jgoA0G0QjBPQzD87oUSXQhx9CbXNLhs6PoKuaYKxjd59H8r2Lrrv7UubjU2bPpJpzqgDCb88c4zm&#10;tzYsXmoxo+khzAAAUJxEwZilV1WXoJl/NuTZCLEankUE4mEMg44/z7mj/6I/VXgXXfpSAEfXn+bq&#10;porGG2/clDm830Wf1Xc0FV2bPCsBAPpBomDsanhYGjTzz04I4YVgrIc8nkKqo/qhRbeqvIuWPrXZ&#10;0P07OzvXqPlaCzBFxaJF3/G7v/uRxoWn3nnnLGIRAKBHEJIaA7mM2ahaMJoAjecVuoeXLJ/48z1X&#10;fW9VoyJaVXoXl7fbnzYbuoclGm+7rf68P81JMzOfCCIWLVoA0HeGaLdRFB3f+98/R5EbAICegWCM&#10;gWb+2QiRC5hVMBYVqRRqWKJMD2OfPbjyLhZpil7EKNe433NPsdwy22ajLSiXbnp688D7VXUeuhVS&#10;Eq5lzCv6TuVsaht1PJd0fPKa6viILgAA6B8IxgRo5u9PUWGQx9tXdJsYPktkzWPUuUJsp1OkRY/E&#10;XtExDjF/KZy2TbnsmkN03BKOCuWUuCpLPEpEyau5du3myoSUtqFQ0He8438OBJy8jmU9oyaPL6TX&#10;FAAA2sWKI0eMlrG/FbXXWs2s26iWsVIkl7Lo/mvbWQwmGXlZDL2s3182MrjyCLGi5ynPdotuM+u5&#10;qhNVrcxauTLL8WW5DrOcqzzXd5Z7tsn3T5F903eECJcOMT5x+5LnmoyiivvQ7qvyMt39Tut16C6O&#10;2Ob3Go+mLTbpPOul47LnXC8170+iLccHAADlo0XirVuj6y40XjACAAAAAABAeSQJRkJSAQAAAAAA&#10;IBIEIwAAAAAAAESCYAQAAAAAAIBIEIwAAAAAAAAQCYIRAAAAAAAAIkEwAgAAAAAAQCQIRgAAAAAA&#10;AIgEwQgAAAAAAACRIBgBAAAAAAAgEgQjAAAAAAAARIJgBAAAAAAAgEgQjAAAAAAAABAJghEAAAAA&#10;AAAiWcmwAECTmJ4+OHjNzLxipqYOR+7Z/Py0OXhwlVlYWMO5m8CO3+zsYuTf7bgtLk4NXgAASWgu&#10;sfNKFJpPNK9oXgaAbtIqwbht27zZunU+8T3vf/9cbZPW4uJOc+650ROqeOmlKTM9vTn398/NLZhd&#10;u/bG/n3Fim25v1evKGZn53J95/z8bnP55dEG6z33rDebN2/I9b0hth+CpOvsyJHo83DnnbNm27bZ&#10;QltPugeefHLa63yVPTZ5rsNNm54bvVavjhaJLlu3Lv3n0KElI2Xv3gvN7t0zBfZ6ySj61rd2F/oO&#10;3eMSYVaQad+qELVZx8+i/bVjV2Q/4675UCRdUz7n7eGHLzSbNn0k6D5pMeMnP/l84nt870lT4xgm&#10;jd/atZsLLyokHVfcnFj2HJVlX6rk4MHPJ96/Bw6sMTMznyh9jyQMNZfILli37pVMn9W9pjlFL4nI&#10;Minb5nIJ8XwwE88IvfSMCLFwF2r/4kiby3zs89tu22B27lwfdL90nX7jGw8kvifu3vaZw3/t1z4R&#10;5Bm+sPDlxHtpz54ZMze3qfB2ygQPYyA0wSZNXEJ/1/vyTg5pn9OEkUcs66EQ93CWlyfPzRLnGTLD&#10;1cg+onGu2yBpGktjMp9678Qh42rjxucGr5079w3GN/QDKQs6Dr3c+8mKMu1XaI+eHpY67rzjp8/d&#10;euv+wUsGgRZyunh/xnlbm/adTUP3ZtONmK6gZ23aYo8MTj1byxJi+m7NJzfcEL2A7MPyfLxqMOeV&#10;9cyrwuYqg7hnhMZKC3dli+w60ZwZ+vlcZB7WWGuBQ9drHLJRijo4dA2mLbzUabf4Qg5jIHwv2iIX&#10;d5oYjAsXSUMPqjiS/pZE0s3R1zA4PSTiPLl9Q4aJvAjymOcVO5PI2NqxY99gJS/vvVAGVpS9+OLO&#10;gTGWtJjii75j794HBiurocZPBsy3v/3lTl6jujZCXxN9EIwSDk26l7pMFTZEElp8kseuiFh00T0n&#10;j5Pm4xBz3iR1j1dINIfr2aXx1yJNV2niwp0Wc5PQfVGUtO/QgkEbFmoRjIHwvWjzCjCLQlLiyPNg&#10;12eSVjXz7G/aZ/qc59Dlh4EvuubKDDnTYoWMlKL3WhlIOBbdNyu2k1ZFiyAR30XRGNpY6YNgNMMV&#10;digf3zmhjOtO51iLT1nC2X3RfKz5KrRorMrmqhIrsssYr6YcX8gFKI1R1pDpSeTVVWpLHBLzRUVj&#10;2hxaNJ2mKhCMgahqsk/yzuX57rT9zjPZJk0IWknpM333MlrPWNFJPg09mJr60NU1oH3La8hUMX4S&#10;jSFWVptESEM7hKHSFjZv3t9J47Vp1CWAtN2k2ggh0L2ieSskdQrsstFialdFY8jzEeq7yvQy+oSj&#10;tkUwksMYgCzGQ9EcBLmt4zwLeVZu0m64PF6gpImcqpZLBljTJwjls5WBQjKzGtruvvjk+Vj0Phkp&#10;eQs3RWELFkzik08zuW+7d+8d7FuWuUDXTtZ7Mu/46VzZarRdoImGShvQ9aLrjvzr8sgyf4SMzJAt&#10;onkoC+4cmMX20X7rOgqRq1WlzVUXVmSHfH41Ac2doeyfUPOw9icpFLuIYEz7rKIG25KmhWAMQNaL&#10;Vu9PW9GIQwacrRA5SZ5cJp9VuqyFb9oiGPNWlS2KHgR5CxRVRRkPKR2zT36MwkNsAYA4cabv8imW&#10;IyNFE3be+20S7VOS4az9stUFfQpYZDHEZfT4hjSrKpyOOep+0/gtJfLvT9xH6w0PYeBlqRZaFiEL&#10;YNQR5lbnGFpDvyqj2/c4fSozNqH6aRpZr6dQzw+dVx+7QUatxjBuAUlzns9ils5XiPmkSpsrC0n3&#10;qOZvnWe9fKvPajz13lACqwn3QsjFtlDzsK5rLYTE3Qt6Tua1I9IiytpQ7MZCSGoAsl60RS5yn0qp&#10;WfBZrcy6v1RITaePuYwyKNKQYaIy6HqoxV3r+r0eoCovrwpnaVQ51nrwqKKajkFlstPIEu7nI0Il&#10;tlUGXOMXd69p/PR3GTZJuRvG85y1iVDGSp88jMYxmKAc8gigEPjc35rHNNcmtcnQ3zSfpM15uo5C&#10;pGRUaXOFwvaplEDQeKo1V9r8azpoK9iFuxCE9LanifI885+uu7SFgSoWMkKBYAxAlZO9jL2kSSbL&#10;jVhWDkDSTUyj8CU0Rn0yOnVdphVp0XWdJURT71PJ/7S8WE3YVRsMdt/SBG0WQ9zHuFOvQd9FGb0v&#10;rVy4Hu5tKhqRRqhjqbpHYBOgYFd51CEYfRag5DHL0lbFZz4OsfBQl8AOicSjz6JdF+sehJiHQ59T&#10;H8GYNac07bxpgaVNodIIxgBkNR6KGhtJBmEZgjHLzZ22fTyMy3TNe5OEj5GQJ+RN7/cJsanrgevT&#10;v8lnbHxynGTcZQ1T00OyCgOvKYQwMvrmXbT0vWBXWeQpoFSVwZ0nfDHtMyGqO1dtc5WF7CGfkEQK&#10;kJXzHS5yZiR1IcgTZZH2/jZ5Fw2CsTh5L9oiF3uS6MryIPF9b5aHWZJgLKuQSlvRg7MvPc58rve8&#10;eRo+n6vLyNdDKO2699k3nwdV3vFLE5ld8jDaAhhF6KtgNHgZSyHP/SXjteh96dMbLk+epM9niux7&#10;HTZXmfgIxq7NOU1duEs7F1kEo67xpEVeeZYRjD2jjskrKayzDA+jCdQkl3DUo+mLAZZ2rcVVH/Ul&#10;TZTV2QIhzYCS8ZcmYnzu1bxFMNLGvWuLGkUNjSyf71pZ/BA9yWCcOmyItP7LpsT5xBScU/Ied1MX&#10;vhQlk/b8CrFA0CRCLNxl8Rr7bitNwGmRP0vNgSTa0krDBcFYkKSbOCl/qcjNn+RhzGIYZ7nhfPc3&#10;6WZCMB6Nqob2wcuYFk5Z9NrwCXWu64EbYt98rpG8Y5i2f03vN5inwmQRssybXezV2KdQ+ipIuh6T&#10;hESR+azM+cQMi5clUWTf89pcTfbS+Twjmm4nVDkPZ/2s775JvKcVbvJdMEt7H4KxhyRduEkXRJGb&#10;JUQIWVk3XNL7mtxGok66boD5XGtFc1t9ch/r8vaESGr38dDmpe19FrOe1zrC4bpE3wp2lU3SAkRS&#10;iFyRc+BzDxSZk8ucU+qwucrGZ7ya7mHMOg9XKRizkOZl9MnjTgtH1fO6jfU8EIwFSGuCrQsvrgJW&#10;0RCDJAPRZyWqrNUgmvZnRxNQ10LXslKFaGmzJzctfAzvvT9FCmB0KSysCOQyhiHpekrLcSrSnsDn&#10;edPEhaQ6ba4y6eP8XZaXuShJ15AZPj/S7rsu9V50QTAWIOmitaEkoQrUTFL0e+PeExdKoodT2kNG&#10;f4+bzHUDtt2TURYaM8K8yqcvBYYgna4VzqgaH6MJ0km6nuwzPikstW/XY502V5n0UTAWWbgr+7ov&#10;2pOxa9VRLQjGAvhM9klhmHVWSo17j743znuZ9r14F/OTpYE79Auui/zErRSHFIw+zbe7CF7G4iRd&#10;h9Z2KEMAtVXs12lzQX5CzsNxXuaQ83CaYEzyIEosJoWjamGjrQsECMYC+ExeSZN9WYLR52EQV4xB&#10;k23cd6ftL4IxP5oA6XHWTYquahMGmZ+4ldyQhkpfc7P7UrCrTOqyIbosGMuyuSA/IefhuM+EnIeT&#10;HCdmaD/H3UNdLHZjQTDmJK2Rts/kVSQHIWmFIq0yX9qkG7fPaYZrkicEwZgOYandpMyWGJBMXDPm&#10;POFQVRgqTSTJcMLLmJ+01hY+NkSI9gRtoW6bC/LTNsFoCvRk7Go4qhkKRpZccpBmBNpJSwZLkqs8&#10;r/cgTYAlfW+aJzDuxkvbV3owpqNwhDgDTA8zvIzdI+2hWKTCKaQTN59lNVb6KgBQU3QAACAASURB&#10;VBiTVsTlZSRkOh9J159sBvvM1DM5yYboi9esbpsL8qP6FWUu3Ol8h3ZKpAm7qAV+icWkRSC17Ghz&#10;LY+3GXMEwZiDLL2TyoqpT0qGT1pFi9tmWtJ4WuGbpG3iQVlm27bZhL+xYt8ltACQ1oOybu+7tv/+&#10;988lvtpM3gWwSaoyVJqGxi/pWUNkRD58wivj/u/SRAG0efOGxPkkT1heE2wuyE+IebjKtAAtPCT1&#10;9dRzfXLfu+xdNISk5ifUZF9k8kry2uXxMNr9jFsNMin7G2cY40EZJ6lsM17G7qD7bOfOfanHU/dD&#10;RPe7HrhJrzYTwsMYFz7YdgPAl6RFLgp25SNLz+K2CSAbqRT3yhNx1ASbC/ITYh6Ou2fKekZl7cmY&#10;JBjT2uS0AQRjTpLyBCcnq6SLuUgOQp5VR20rTti535c1j5FwVH9koCfFxyMY24/O4fz87tT+iV14&#10;iDSduAWwLIZKX8NRLTrOuIU/2gJlR8/hLDZE0rO+SHuCNtEEmwvyE0Iwxr23rGdoWk9GVyCmhaO2&#10;udiNBcGYg7QLPMtkb0rKY4wLD/Vd1cxaKZVw1GxIMMZNRDIAWAVtF7qvdM7kUVxc3Gl27dqbKhbN&#10;8DqgP2n5RM1BWRp5910wGg8vI/gT2obo+vOiKTYX5KeshTstZJXllNA+J4lRNyy1y9VRLSubsRvt&#10;IuvkpYtOF3WcZ0/fl8fwSKueFretKNwk+6TvjptokwRjU3N85AHKgm74UDe9nYhUNCIK5TLOztaX&#10;O5ZlbHR+lbPSB7ZunR+8QqCHZ5IR3iU0b2S933RN+cwdPlUPNb/eeuvRokbzoc82ihgqeef3SfKM&#10;Ycg5RHOf5qWo55htC9QFo6gKfAveWGwhl7hFqFDXWFNpis3VdnSPZi/25TeH+M7Dk7apXbhLm4fj&#10;quT6nMciXvgkO80Mx1TP8STBqGuxC7nuCMYcZEm+tuhiSZq88pA2KUbdhGn5i5a4m1A3t27cyQda&#10;0opdU0NSs04ioR8wmmTiJiLrZazrodaXMKe60H1b54JA1WjeyHpN+YaN+RoqUSx5hZPLpxcxVEKS&#10;ZwxDozlL3vMoJCYRjH7k6Vms38ed/657zJpic7UdjUdaEba8+HxvkYW7uqI8JBiT7GwJRu17UkRR&#10;2jOmLRCSmoOkh3bSZB9HESMgSYxFGVxZkobjCt9EfUcbPYx1o3OnMstxkMvYTWTgzMx8glDUCokL&#10;h/IxtH0Mlb4U9qJgVxiSnvlxBnCfK382yeaC/BSplJo2D5dpZyaFpUoophW360qdAgRjRnx7AU2S&#10;tgqSd8LP8hBJanwbtd9Z8hjjQmDjRCcskRSSKO8jTYa7g+6FG2/cNPAsIharJ2qu9Gnk7bPI1pfC&#10;XmkFu2gLlE7W8Mq035uM+bhto2k2F+SnSB5j1HXgpgWU+UxN8xAmeRfVmqMrzwcEY0bKmOxNgZCS&#10;pAtx0hDKGgbjuxqUJ7wGltD5S+pxhgHWDeSVkVeRkL36yFulr+pCC00nqWCXBDiGeDJl2RBdHfem&#10;2VxQjDwLd3FVhatKC9Bcn9f50aUq6AjGjOSdvGy+YRx5J/sslVLjJsg44yfuuyfDOZJudFpqpIOX&#10;sT3oXpHAj3ol0WUPQFvIIxjrNlSaSFrlQBa5kkmaB6IK3lj0+yQboqvzS9NsLihGnnm4CVWq8yz2&#10;dq1tFkVvMpI0KacZjbq444qclCEYJ4Vd3DbyrNC5BXWyNCBuEitWbGvE3miMdO3E5VXYKlxV0pSx&#10;aRpLlSKjz8XBg59PDE3ReexLNdlJdH3XXeTHhkNNCsCmGyqWJoyhpckFu5pOlgb0UX/vWyGXIjYX&#10;hW/GufPO2dorcycJxjhR1hTBuGNHcq7iJBKLXUo/wcOYgaQcQOM52cdRxAOR5Cp3vVO+FVJd4iZk&#10;97vwMBYnafVKPc5oNNx80lYS0/o0QXgm55+4cKi4+4v+i9GkFeyiL2M0em4mLSqlXVdJz2qffNy2&#10;UdTmShpPoj6qwxVNeQqQNSEtQPutfMQsdMm7aNIEIzfTOHlDI3z/XmYDf/0b96BKmlR9+jHGPaSS&#10;wmtgHAnGuPAZnTcMsOaT9nBwm/xCNfgIRpMwt0f9XsYO81pyIYiNG58jlD6CojZE3wq5NNXmgmz4&#10;tG1T5EfUwl1cWkAdYixLWKrsuV4JRrwa4zR1sk8yXux35i1M41MpNS6UkoI32UgKFcHL2Hx8Hg7k&#10;zdRL3DmKOi/kLyaj+Z2CXdnIW/HT9+9dE0AI7G6SZR5uUpRHUluhqPd2DUJSM1B0sjcp4aNltNaw&#10;q7xx361VkKQY67hjsoYU/RfDodWruMlIXkZCGptPWsgKferqJ0rkRM2PWXrW9hUKdmUj6RnvE5HT&#10;t0IuTbW5oBhZIj2aNg/7CsEuVkRHMHoSt9psSUu+tqTlIOTxIvm01sh702l/40SMbm7yF8NCj7N2&#10;k/Yw0RzSNCNa9/GRI9sSX13CNxyK/MV0NBZJBjlz1jJF8/F83hcX1lc18/O7E+cTn+uiyTYXFMd3&#10;4S4uLaCuYjJpPRnNcP+66DChSqonaStREmSaJNNIMxa1nayubAkzibqoHEUbLlokbFTvifq8jjlp&#10;ssXDmB1NRgo/jTqXerjhoWo2und37UreRXmKfR464EdWg08iZ+vWo38/OfeGMlSWng3dFZm6lnft&#10;2hv5N6Iilknzlsk2CGFDdOV6a7LNBePkEd26RiftSrvg4c6xUbZnnuvbrexfBJ/v6Or1hGD0JG2y&#10;l4EfJ8qykHfyihN1JuWh7XPxR93YZjgmScYTK/HZ0XgqlOHWW6OL3CStUEP9xLVucNE9jmAMR9JY&#10;RxE3L2k+c+feUIZK1z0YS61m5iPnpqSKoH0jTQBp/ELM711padJ0mwuWyZM7G7dw5y54hIzywJNc&#10;HEJSPakq1r2MfoxJgtHnxkuqlBo3USTlWUAyiIl2k5a7oAqSPLzqJS0cinDUbNTd260NNN2GaBqM&#10;V7fxyWNkHm4WCEZPQqxk+ZB1tdySJBjjGiwn5Z74fLf2NU4wkr+Yn7QeZ9BsfFars4TqcS+FJ8rg&#10;cOd4DJVsJBXsgvR8vJD42CptaCbedJsLipNn4a7O/MW+g2D0oOoVqDzby2NU+ho/Nkcyijy9HSEd&#10;Vuzbi+6XNA97lnscwRietNVtDJXsEBkRT9XtLoq2o6ibNthcUJy0hbtQaQEQBgSjB22YvPLcRFke&#10;GlkfMBS8KYZEQlqLBshGlddkmpeRYiD1kiYYowz8pDmW+W5JMOJljKZqG6Lt/Rj7Jhi71j/Tl6R5&#10;OE9lf9+oOcgHRW88SLuZf/d3P5IpaVo3w7e+FV/dK+/klVZsY5IsRk5c4Zs48IoURwaY8t3ajo9X&#10;popWE1V6hzQfxBUuMk5fTd95I64KsqWvBkcRFA41OadZQyVqrJMMFTyP6QW7+kzaM/3975/LtOjr&#10;Y0MkeXybMifH0RabKxQ+Oe1d9KwlCca4a5R5uD7wMHoQOrwj7cbPG7ufVaRlFYxlfTfEj7lvr6km&#10;43MtFDVOfD5f5SKGzl2atyWLlzFtDItUo0yb37pawCpqTpOhGjceVFJMh7DUaNKe6aFtiBA2S5E5&#10;Oe140+bitthcofAZ666KoSgbJ24e1nsRhfWBYEwhbrXZIqMwjyGa5jrP4zHIMolmFSJZvpuwgHB0&#10;xQBLuya6JhiNh8DIsqrtc/+V5WXsarRAlBGpuV59UCfpwsJNFVCw62jS7kstyOQxgpPmVF3HSdv1&#10;uafLjFpI2n6bbK5Q+Gy7q4vwUfOwno1Rz0fyF+sFwZhC2o2c9wJOu/nzhEiUmZOoB5qvpwHvYjgk&#10;Orrg4Um7JtR/LK9oVDhP2gpxHQZ/mmDUMfsaKT73VN6wqrYXyMhL3Nwd1QsPQ8UfCnaNU9b9lfa5&#10;NMEYsjBX1s8l7XubbK4Q6LmXlkrU5XoGcQt3WdMCoHwQjCnUNdmXLRjLLJJD/mJYumCA+Vxvc3PR&#10;7V/S8AntrCOcMOQx+3xXnkI6PmK7zYIxbS7yXUjAUPFHY45Hdpm0Z3nea6toWGfadmWw57FD0uah&#10;NI9qm2yuEPg8A9o8/6QtTGQ5NubhekEwplDWZF/G5JVFqOWZdH0/w00dFhWSaLuX0UewKRQwq5dR&#10;gmfbtvkg2w+NjKK0lWFfkad7Oy2kSsIv67wRFX45SZvv57Q50ffYmNOygZdxmbIEUNE8Rp850Wdu&#10;ddF8nCaAiobqd8nDKG+qzxwsG6Ct+NilPgtMLELVD4IxARmvUeFJLmVN9lrdyxOi53NT5c0ByNK3&#10;EcLS5geGGYqntNwmXfN79z7gVTHODI2T+fndqfeo7om6rkmfsFTf+9wnn1Xj5xvm6mOs1Dl2VeBj&#10;NBc1VOqsNlkXXSnYVRSd+7SCVGUJoLS5xSfdQYtQu3fv9d4nvTfteJPuuTbaXHnR/KvnV9p46bnZ&#10;9UIvPvNw0UW7Ps7DoUEwJlBWsrolzWNQVlhqWSEdpoAYhWS60OPMx+ugXI7FxZ2Dle24Cd6uYi8s&#10;fNmrjUyd3o6QoaQ+nmYZHzJCksZPv9ffv/3tL6caK01fqCjqFdCclnZfYajkg4qp6ddnkQJxPnUF&#10;0mwYn7nxhhsWBnNK0jylv2k+TmsDpf1Nup/aaHNlRWMlYe0z/2puaoO3vmjBIJ85lnm4fjrXh3Hn&#10;zn2FJpTZ2Tnn53JCIywyVpIMXm0/q8HmI9by7rfGNa3XY5vynfQQzIvOS5XGtMZeBtjWrdlChJqE&#10;rs177lmf2qdND1Edp14yENxrWmIxS69RhYTWGU5oQ0mT9lni19e43rx5g/nGNx5IfE/S+Pms4Fu0&#10;36Gucbuanhcdd1lzi66PJEO3KeGoTR7DKKwHy/d66yJlF5TS55PGV9tP8t7o/laUQdqcKk+jzXWe&#10;9BxnaUmhazCJNtpcLkn3aFr11yg0XiEX4PWsKSKKXfvYxTcqKA67cJc0PqQF1E/nBGMWYzKNKib7&#10;G26I/3vTPIzGY8Jtk2As0nupjslLD7I2C0YzXNHWde17n8oYymtwylidm9uU67Mh0XnbsWNf7Ddq&#10;LPTA9VnokvGnECWt+vtQZPxCjp0MgSL3W1GDJIm2CMYmj2Ecut937fIPaewaZVX8tOh5m3Tt+tgQ&#10;us99QiMtea9BLd4VzV9sos3lUvQeddE8H3pRusjzoGyS5mHC25sBIakJpBm1ISavJHRjZ33I++xT&#10;kYdU2vcTjloeXehxJlGkVcqye3VqtXLTpo80IvcjdIVTGXhlj9+NN27qTXucpPPT5XL2VdCFgl15&#10;8YmGKHqPpc0tdjEqbR/KXljTfOWzjTbaXGWgSJwmLHZWSdK1XEfROjgaBGMMPitNRVcHfT6fdcUr&#10;La+haA5A2oRLD8Zy6UL1QSsay1o1lHEyM/OJxlyL2o80ozlrSwwdX1mLBxKLbS+ylIWkPEbCoIrT&#10;p2vJpWg/Qh98Pu+TXyaD/Nd+7ROl5MlrPtZ8n2Z3tNXmComeE+9//1xq6G4XSTo3zMPNAMEYQ5nJ&#10;6lm+J3R7jbJXNLmxy6ULXkbjiMbbbtsQzEjR99x55+xATDXN0522QqpQnKwr21qB/t3f/UgwD44E&#10;vIzGPhr4cfMW81lxulCwKw9pz+4QC2Y+hW98bQjZBtPTm4M9X9z52GeRus02V1G0T1qo0/j3dc6J&#10;W7jT73BENAMEYwxlJ19b0m6EPNWnkvYtxI0XN+H2NfSoarpk0MuYnJr6n4OHZd7wP/dh21QPrE9I&#10;TR5DRd+r4847fnoY63Na1ZaA7+uDOWrOxFAJgy3Y1TfSnt2hrq2Q/QV1rrQQtXbt5kFYZJ5nuuZj&#10;LQRmnY/bbHNlQfOKFgskzDVva6wlqvvqiXeJOscs2jWHFUeOHBn8E7VHWh2iAS8AVIkMBz205XFT&#10;VU+3HLY8h3rJsNGDX6+u96jKSpbx42EMAElo/tB8YoXUpLCzc4idj6ljANBe1HIrrrhi56qkAkC7&#10;kQGCkMkP4wcAobCLTBQeAeg3hKQCAAAAAABAJAhGAAAAAAAAiATBCAAAAAAAAJEgGAEAAAAAACAS&#10;BCMAAAAAAABEgmAEAAAAAACASBCMAAAAAAAAEAmCEQAAAAAAACJBMAIAAAAAAEAkCEYAAAAAAACI&#10;BMEIAAAAAAAAkSAYAQAAAAAAIBIEIwAAAAAAAESCYAQAAAAAAIBIEIwAAAAAAAAQiRWMr0b9cXr6&#10;IKMGAAAAAADQU6xgPMwFAAAAAAAAAC4rGQ0AAADw5xVjzHMR7542xqwxxqxiLAEAOgSCEQBiUEj6&#10;wtA4tEEIq4YG4dTw3zUMHkCv0JywN+WANS9cOHwxRwAAtB0EIwBEkGQUup6FVUOvwrTjXQCA7jLv&#10;cWSvDF/zwzniQucFAABtA8EIABPIm7jPc1AODwWkFZFWQFoDkdA0gO6wMIw8MObUU08109PToyP7&#10;6U9/av793//d/OxnP5s42sPDzy044nE9i0sAAC0CwQgAEyyHoJ5yyinmpptuMhdddNHg5+9+97vm&#10;tddeM0899dTo53EmBaSMwpmhkTjFQAO0muXK6WeeeaZ573vfe9TBSDj+4Ac/MIuLiwMB+dZbbzl/&#10;dcXj1FA4zrCwBADQcBCMABCLROLtt98++vNll102+Nf+TqJR4lGvp59+OkJAvjL0Vu5zxCMGIkA7&#10;WfYKShDa+cDl5JNPHrzOP//80fvsa1w8HnTmhhm8jgAADQbBCAATLIeZvfzyywMxGGUYCnke9ZIX&#10;0gwF5L59+8zjjz9unn322Yl3u+LxQsfzCADtYHluUOipRKAblhqF/m7fo/d/73vfG/w7jvU66n2z&#10;Y9sBAID6QTACQAQXjsJKt2/fHisYJ7ECUh7I73//+wPx+OCDD0aIRxu2usoJSyNkFaDZrBreqwuD&#10;vdRi0llnnWWOO+44r7224lGexueff9585zvfmch5lJDcPZwLLnRC2ZkbAADqZMWRI0f0j2bpcyf3&#10;Y8+eGTM3t4kTBNA7rOG2hASgG5qaFSse77vvvoHXMpo1TqXVthmIGLVgOThcDDncwBHxqXCaDYWe&#10;zs7O5v68vI0Sjsp7hDoJOYe90tDrv+vo+Tk3doznnz++mLN69THmlFPeljgOxx+/wpx+enh/0n/8&#10;xxHz2mv/ZV5//b/M97//H7Hve+ONI4l/h/LYtm3ebN0a/ZzAwwgAEUwPPX/7B3+Sl1Geww0bNuQa&#10;rHPOOWcQtqqXwlYlHCUgx3MebSl+AGgLCjGVl9HmLGbFeh1//OMfD4Sjvg/q4OBYUSOoH1Ui1sty&#10;4oknDp6lLuPvUQTAqebEE1eYs88+tnNn8Hvfe2vs/xKVEpfCFaEIznLAwwgAMRweehmXRJwK4Hz9&#10;618fCMcQSCwq11Hi8eiQVQBoEx/60IfGjNu8KFzVVli1FVcBuoYWWCT+JALdxZa8Cy8QzY9//IvB&#10;6403JCj/c/Ce559/c/DvpACFZA9jomD8+tffbT784WsZQoDe8spQNC632QgpGi0KWVU+lC2y0yYO&#10;HTqE4IUxLr74YnPJJZc0blC++tWvjn5+9NFHC33Xz3/+c/Oxj31s8K9QHuPVV18dRDRC9cjD++ab&#10;bwbf7mmnnead49pFjjnmmIEoVOXgE044YfBzXeNRh/dex3v22WcPftY1pmrqJkUYu58pG+uNtMLS&#10;/txXD6WPYFQG+7rJPx44sMbMzHyiin0EgMZSjWgEaAvyjv/Zn/2Zeeihh8b2+PTTTzebN29upFgU&#10;EnSWooJRvPDCC2bLli2IRoAhugdsaxkJH4nEIkyKPC2uvvHGG6P/v/7664PfTaLFV/3tL//yL0d/&#10;+cM//MPKT5OEoa1/oGNRekuR73K54IILRv+Tt9aOtftzEeSBtOJRrz54JMlhBIACrBkm0i+JRhnL&#10;H/zgB82OHTvMddddx8BCr1DurUThZM/Rj370o+b666/v1Vicd9555k//9E8HotEMw0klRBGN0Bfk&#10;QZyamhqJRF/voQSdPG4Se3pJ3BlH6MHRTIpnH4+pFZk2/NfmfE7mh0Z/dulcXnrpsviUaLTiUS/l&#10;TvYFBCMAeDAuGsVtt902KGBz1113MYDQeSQQb731VvN3f/d3Y4eq8FPdC/Iu9hF5UyWgd+7cOTh6&#10;KxrViod8LOgiEh4SiXr5eLIkAq0w1IvCTtVhxzpuzK03Ut5KKyKT5i2JSL2uuOLtw+99yywsHB4J&#10;yS6DYAQAT44Wjffff/9ANMpYnKzeBtAVoryKb3/72wdexY0bN/b+PF9xxRUDwfyZz3xmEJ4q0Tg/&#10;Pz8oWvPe9763AXsIUAyJw3e84x2DlIyVK5NNZ4kTvaw4xGPYXGw476SglHCUTWNfEpFRiwNWQJph&#10;gR2Jx6effqOT4hHBCAAZkGjcPFY9VUnsClGVaMzbdgOgicR5Fd/3vveZj3/84731KkYhT+NnP/vZ&#10;sZzGf/7nfx5UO73yyit7XfgE2okVifr3bW+L710oD+Lzzz8/EB0LCwuc7Q6gcGG93PMpESlPpMSj&#10;XpMhraeeeszA86jXyy//h3nqqTcG4rErYasIRgDIiHo9qRjWXmPM0mQqw/r3f//3B4bhPffcM1iF&#10;BWgzqtYrr6KMQYu8iuolKo8aHI1yGr/4xS+au+++27z44ouDv6stxle+8hXyGqEV2Dy3X/qlX4r1&#10;JKrojBWHEooSFtB9dJ71XLCV3K2AnJmZMevWjdcNVR/Ma6891lx99ckDr+Ojj/504IFsMwhGAMiJ&#10;erReOBSOSyGq8sT8+q//OlVUodWoAqrCrV36nqvoi8bnc5/73KC/6je/+c3Bp2yIqkQjnkZoGrZw&#10;zZo1a8yqVasi904iUQLRvgBcAamFBgnHSfF4wgkrBkVz9PrmN39uHnvsZ631OCIYAaAAFw5DVB8w&#10;xiwOvkbexhtvvNE88cQTeBqhVSgfVyGobl9NchWzozGz7UVsMRwZV9/5znfIaYTGoMWLs846axB2&#10;GhVyikgEX5Sn6orHSy+9dBCJ4kZVKFT1sstOHHgbJR7bBoIRAAqyalgMZ7/Kgwy+SmF8X/jCF6ig&#10;Cq3hwQcfNFu3bh0rbLN27dqB8FGoJWRHBtOrr75qvvrVrw4+q/A9BCPUjdpfSCiedNJJkXty4MCB&#10;gUC0oYcAWZB4VHSFXqoWfdVVV42EozyO1157irngguPM7t2HWuVtRDACQCDWD79mSTSqqTmCEZpO&#10;XGGba665ZpCvCMWQZ9YKxp/97GeDyqky2AGqRkb7O9/5TnPssccetWV5wFXATSKRnEQIhfU6Sjhe&#10;e+21o0qr69atMnfccaz50pd+0pqKqghGAAiIROP8qMG/nSgBmohCUBU+PVnYRs3oFU4JxdF4ylNr&#10;i+AgGKFqkoSiitdYoQhQFrq+5LWem5sb5Tiqqurtt59qtm//cStEI4IRAAKzZpTPCNBUokJQVdjm&#10;jjvuGIgcCAfjCXUgoXj22WdHVjuVSFTIoO3DB1A2ClW99957B4voN9xww2BrClFti2hEMAIAQK9Q&#10;XqJCpl1U2Ob666/nQgBoOfJgK+84Tig++uijhJ1CbcjbqIWK22+/fRCi2hbRiGAEAIBeIG/i7/3e&#10;7x1VBZUQVID2I6H4y7/8y5GtMRCK0CQkGLdv394q0Xh0HWEAAICOoXxF9Qh1xaJCUP/6r/8asQjQ&#10;YtQeQw3Uzz///KPEooTili1bzO7duxGL0CisaFT7FuOEpyq3sYkgGAEAoNMoX/GDH/zgWL6iqqCq&#10;wTz5dQDtRA33f+VXfmWw4DPZIgOhCG0gSjTecss7zIknNk+eEZIKAACd5c/+7M/M/fffP3Z4ymFU&#10;j0AAaCeqenrGGWeYFStWjO2/qp4q9FT/ArQBiUYtbNx8882DvT377GMHvRp37z7YqL1HMAIAQCeZ&#10;LG4jb+JnP/tZGvEDtJRTTjllcP/Ku+giL6LudbUuAGgbum51/apXo7j00hMGuYzf/ObPG3MkCEYA&#10;AOgUUcVt1AuQEFSAdqI8RYWfnnjiiWP7r1A+tceQVxGgzeg6Puecc8yll146OAp5Gb/3vbcaUwQH&#10;wQgAAJ0hSiy+733vM7fddhtiEaCFnHvuuea00047aseVpyivjPrbAXQBXc8SjeofKm6++R3m7rt/&#10;ZF5//b9qPzqK3gAAQCeIEovKVaQZP0D7UJuMmZmZo8Tiyy+/PCgUorwvxCJ0CV3Puq5tERxVTJ2b&#10;W92II8TDCAAArSdKLKoS6k033cTJBWgRyk/81V/91aMqnxJ+Cn1ARXB0jdt8xnXrVpmZmVVmYeFw&#10;rUePYAQAgFYTJRaphArQPn7pl37JTE9PR1Y/pUUG9AUtjKi36Lp16wZHPDc3ZbZs+WGtoamEpAIA&#10;QGtBLAK0H+tVVHEqVyzKq/ilL31pEIKKWIQ+4Yamqj9j3aGpCEYAAGgliEWA9rN69Wrznve8Z/Cv&#10;y4EDBwbN92mVAX3E5jNabGhqXRCSCgAArURN+RGLAO1FrTKmpqbG9l9eFRnKCEXoO7oHFI59/vnn&#10;D0bCttqoIzQVDyMAALQOhai5TflV4AaxCNAO1E9R+VmTYlHGMV5FgGUmq6ZeddVJtYwOghEAAFrF&#10;U089NRCMFglFqqECtIMzzjjDXHjhhWblyuUgNxnEWgDSfU2rDIBllLurIjiWK654uznnnGMrHyEE&#10;IwAAtAblLSr01KIiGYhFgOajwjYKrVNTcrewje2r6BrFALCM2my4RZ8Umlo1CEYAAGgN991338DA&#10;FGrGL/FIU36AZnPccceZiy++eNCM30Ui8dOf/vSg9xwAxOMWwDn//OMqL4CDYAQAgFYgo9INRf3o&#10;Rz9qzjvvPE4eQIORSJRYnAxBVbsMNw8ZAOJRfq8qB1vkZTzxxOpkHIIRAABagWtcnn766Wbjxo2c&#10;OIAGc+aZZw7CUCdDUOVVpLANQDYefPDB0ftVAEf5jFWBYAQAgMaj3EWFo1quv/56ThpAg1Ej/rPO&#10;OmtsB59++mma8APkRPfNY489NvqwBGNVXkYEIwAANB6trEo0mqF3kRYan0ys2AAAIABJREFUAM1F&#10;VVAnG/ErQkB5WFRBBciP8n5tm40TTlhRWQEcBCMAADQe17uIWARoJqqE+p73vGesEJWMW6qgAoRB&#10;Cy6qmmq59NITBuGpZYNgBACARiPvolsZldxFgOahSqiXXHKJOfbY5R5xtmWGCnYAQBi0+OKGdV99&#10;9cmljyyCEQAAGo1b7Gb9+vW00QBoGBKLF1100cDDaLFikZYZAOFxcxnlZSy7mT+CEQAAGst3v/vd&#10;QaEMC8VuAJqFFYtve9uySal7VpVQyVcEKIennnpqFHljKmjmv9LjPa1mdnax8bu/uDg1eAEAwDhu&#10;7qJ6uangDQA0gzix6DYZB4ByULrG7bffPvhuNfPX63vfe6uUbXVeMH7rW+2ctF56aVlEWkE5+QIA&#10;6DKqirpv377REZK7CNAcFH46KRb37Nkz8HwAQPkoN1gv9To1w1zG7dvLaVnTecHYVs499+DgJS6/&#10;PPognnxy2iwsrBl7AQB0hccff3yslYbyFwGgfiQW5fFHLALUiyqmVuFlRDC2mMsvXxy8LIcOrTJ7&#10;915o5uenB/8ePLiq70MEAC2GVhoAzcOKxZUrl01IxCJAPVTlZaToTYdYvfqwueGGBbNr117zk598&#10;3uzd+4CZm1swU1OH+z40ANAyVOzm2WefHe30Bz7wAU4hQAN497vfjVgEaBBuX0brZQwNgrHDbNz4&#10;3EA8Li7uNLt37zXT0wf7PiQA0BJc7+L73vc+it0ANIBf/dVfHRS6sajlDWIRoF6sl9Fy2WUnBt8f&#10;KxhfifojnqluYD2PL76IcASAduAWu8G7CFA/a9asMatXrx7th6qhqoE4ANSP62VUX8ZTTz0m6D4l&#10;CkboHlY4bts2z4IAADQSlQq3xW7UpJ9iNwD1cuKJJ5p3vvOdo304cOAArTMAGoQ8jD/+8XLuonIZ&#10;Q0JIak/ZunXeLCx82czMsFYAAM3C9S5S7AagfhSKapFRilgEaB6PPfbYaJ9CexkRjD1GbTu+/e0v&#10;m82b9/d9KACgIciz+Hd/93ejnUEwAtTLmWeeaY499tjRPkgsvv7665wVgIahfOKyvIwIRjA7duwb&#10;5DYCANSNwlEtKnRz3nnncU4AakS5ixblLbrFNQCgWbhexpmZVebEE8NIPQQjDFBuI6IRAOrGFYzX&#10;XHMN5wOgRs4666yx5vxuYQ0AaB7yMr7xxhuD/TrhhBXmiiveHmQfEYwwAtEIAHXy/e9/f6z34qWX&#10;Xsr5AKgJtc9QOKqLit8AQLNxqxcjGKEUEI0AUBdusZu1a9fSexGgRqanp4/a+O23327OOeccTgtA&#10;g5FgdL2Ml112QuGdRTDCUUg0zs0tMDAAUCluOCrFbgDq4+STTx68LG+++ebgpxNOOMHcfPPNeBoB&#10;GoyKUi0sLNvxV11VvPgNghEi2blzHw3+AaAyCEcFaA6uF1E9F//iL/5i9P9TTz114GlENAI0Fzff&#10;WO01zj//uEL7imCESFavPkxoKgBUBuGoAM1AglCeRIs8/6qMumfPntHvzj77bEQjQINRew0t9lg+&#10;8IFiuYwIRojl8ssXCU0FgEqgWT9AM1BlVIvaaNi+bqq+iGgEaA9PPPHEaF/XrVtVqJE/ghES2bZt&#10;3kxNHWaQAKA01KxfhqmFcFSAelDeoqqjWibbaCAaAdqDIgNefvnl0f4WqZiKYIREzj33IF5GACiV&#10;xx9/fPT1CkUlHBWgHtw2Gq530QXRCNAe3BYbl112Yu5G/ghGSGXz5v0MEgCUhutdXL9+PQMNUAPy&#10;LLqVUV1DcxJEI0A7mGzkPzNzfK79toIxshzmmjU/43IAvIwAUCpu/iKCEaAezjjjjNF2FcqmysVJ&#10;xIlG+jQCNAt38Sdvi41EwXj88f/JKYcBmzY9x0AAQHBkdCqHUbz97W83l1xyCYMMUANTU1Ojjbpe&#10;/yQQjQDNR/epJW+LjZWc53J58slpMz8/HbkNFZOZmXll8LN6HsqT11Q2bnxusI+Li1ON3UcAaB+u&#10;YXrxxRdzBgFqQGLRFrtR+Jrb9DsNa4zecMMNg3/VkkOicfv27aleSgAoH9tiY926dYNtKZfxe997&#10;K9N2EYwlI7G4bdus10asgJQ3T6+mCUjt086dhIsBQDjcgjdURwWoB9e7KLH4+uuvZ9oPicaZmZmR&#10;QYpoBGgWarFh789LLz3BPPTQa+b11//Lex8petMgDh5cNRCYmzdvMNPTm82NN24yhw6taswOzs4u&#10;NmAvAKArKBT12WefHR0N4agA9TApGPPwox/9aOxTVjRKSAJAvSgv2a16LNGYBQRjg9m9e2YgHA8c&#10;WNOInVRYKgBAKNy8irVr19JOA6AGJBaPOWapobcMyjyCUdVRL7vsstH/33zzzcG/Eo0333zz2N8A&#10;oB7c4jdZezIiGBuOvI6zs3ONEY14GQEgFK5gxLsIUA8hvItXXHHFQByaoSfjz//8z0el/M0wvxHR&#10;CFAvbs2ArMVvEIwtQKJRYapNAMEIAKFw22kgGAHqIU91VJdTTz3VXHXVVaPfPPjgg4O8ReUvTorG&#10;a6+9lrMMUBPKTXbvcRW/8QXB2BKU2/jwwxfWvrMIRgAIgQzKl19+efRNCEaA6nHDUSXu8hSoufrq&#10;q0c/K2rA3tdWNLp5U/JEzs3NcaYBasKN7FEe44kn+klBBGOLUE5j3ai1BgBAUSbzF9WDEQCqpWg4&#10;qvotutWNH3vssbG/SzTefffdY4tDev8tt9wyyHsEgGrJW/wGwdgi9u6t38OoVh9q/wEAUITvfve7&#10;o0/jXQSoh6KCUR5Dy6OPPjpmiFoUBidPoysaVd5fFVQRjQDVk6f4DYKxZTz55HTtO6xekQAARaDg&#10;DUC9SKy54ahZBaM+73oXXSN0Eisa3fyps88+eyAa5aUEgOqYLH5zzjnHpm4bwdgyFhenat9hwlIB&#10;oAj0XwSoH9e7qDC1rLhiUQtAboGbKCQad+/ejWgEqJnJ4jc+XkYEY8tAMAJA23nmmWdGR0D+IkA9&#10;FA1HddtkZKmuKtH40EMPjf5vG/zTdgOgOtx7fmZmVep2EYwtQy026gbBCABFcI3L8847j7EEqBiF&#10;otq+ieL555/PtAPyCMo7aIbN/rN6KBW+umfPntH/tS9qu+HmRAJAeUgw2pzjE05YYS67LLn4DYKx&#10;ZSws1N/AH8EIAEUgfxGgXlzvoorRRBWrScIVdu79nAV9ThVU3VBW9Wmk7QZANWTxMiIYAQCgUtwK&#10;qQpJBYBqOfnkk0fby+pdNAPjcrnNV55m/xbbq3Gy7canPvUpKqgClIxbqGrdulUDT2McCEbIDFVS&#10;ASAvEosqemMhJBWgelzBmDV/8fzzzx+Fs072dMtDlGhUuOsdd9xBMRyAEtG96953a9asjN0YghEy&#10;s3o1fRgBIB9uwZuLL76YUQSomOOOO27wsmTNP7zgggtGP+fxTkahqo2f/vSnJ8r9nzoohuN6MwEg&#10;LK6X8bzzjov9bgQjAABUBg37AerF9S7maachD2ORzycRVUH15ptvNldffTVXDUAJuBEGhKQCAEAj&#10;cAUj4agA1dNkwWiGHo8vfelLY8VwrrrqKnPLLbeQ1wgQmMmejHEgGAEAoDJoqQFQL0UK3pQtFi3y&#10;ekzmNa5bt44m/wAl4JPHjGCEXMzOLjJwAJAJFbewqFn/6aefzgACVEgT8xfjsMVwDhw4MHqHiuGQ&#10;1wgQFglG16MfBYIRAAAqgXYaAPXS9HDUSRQud++995rHHnts9Beb16iejQAQhjQvI4IRAAAqgfxF&#10;gHpxcwBdj78vVQtGy6OPPnpUXuMVV1wx6NeoaqoAUAy3WmoUCEYAAKiEp556arQZBCNA9dj+iSaH&#10;4HPDQLP2bgyBtqnWG5P9GiUaCVEFKIYWkJLCUhGMAABQCa5Hg/xFgOpxQ1KzehhdUVald9FFjcYl&#10;Gl1viBuiShVVgPy88sorsZ9FMAIAQCW4ngF6MPaHH/7wh30fgkbgikV5EiS+suAKRjdaoA7UqzEq&#10;RJUqqgD5SVpEQjACQGAOMqBwFK6BScGb/iCx6ArGs846q+9DUhtuOGoe76L9vE9FxSqIC1G94447&#10;aPQPkIPXXnst9kMIRgAIyOKYYLzssssYXBjgFrwhHLU/PPzww6NjpThJvRx//PGj7bctfzEOG6Lq&#10;VlE1w0b/ym3E2wgQBgQjAATisDFm7+irKHkOLq5Hg4I3/UB5Zo888sjoWAlDrpeiHkZLkwSjRVVU&#10;77777lhvI7mNAMVAMAJAAJQovXvMu6hcEgALLTX6hcTizp07R8cs76LbkgGqJ2/BmyaGo0ahY4rz&#10;Nko4UkkVID8IRgAoyHNDsbhcXWvHjh2EAsEYhKT2h0mxeNxxx5nZ2dm+D0ut6By4ZCl403Tv4iRR&#10;3kYtWKiSqhYyWbgAyA6CEQAKMG+MeWAYjrqExOJ1113HoMIIJdK7yfR4GLuLhOKkWFRIIPmL9dLF&#10;/MUkrLdR1VRdj6jEokTj3Nwci5oAGVjJYAFAdg4PheLi6JOnnHKK+Zu/+RsK3cBRPPPMM6NfUSG1&#10;u0gouv3xJBIlFie9W1A9bjhqVu9iG8JR49D1+PTTTw9y6i+99NLRu/SzXhLPek9bhDBAXSAYASAj&#10;rwzF4nK+4rvf/W6za9cuVmwhEsJRu83Pf/7zQQiguzCAWGwW7nnocjhqFK+//rrZvXv3QBhKOLoh&#10;qfpZLwlhHZ8EpP7VZwBgGQQjAGRABsO+sRBUPYDvuuuugYcRIAoqpHYXicVPfvKT5sUXXxwd4/T0&#10;9CBnEbHYHNxz8fzzz3vtlyqLdkEwWjQPbd++fSAQP/CBD5h169aN/iYvqvU66pkmcalcSABYAsEI&#10;AJ5IKO4fe+udd95pbrrpJgYQEqFCajeJEosyxilw0zzcthK+YaVqS9HmcNQ45EXUS17wK664YiCK&#10;3RxbHbMqq+r39957byaPLEBXQTACQAq2v+Jzo7eRrwhZUA6RhZDUbvDCCy+YLVu2DESjBbHYXI45&#10;5pjRvvm21Ljgggsyf6ZNSAiqKI5eSqeQd9EVjxLMav4vr2QXjx8gC1RJBYAEbH/FZbGofMW///u/&#10;RyyCF5OGFh7G9hMlFiUUEYvNxPUuZvGWuV63rJVV24bmKQlHXdduH0d5G1VVlcb/0HcQjAAQw9H9&#10;FZXb8bd/+7cUtwFv3HDUiy++mIFrOfv3748Ui/S2ay6udzGLYHTn+T552JS7uGfPntH/rWgE6DMI&#10;RgCI4Oj+ispXVNl8ittAFshf7A4qBPKZz3xmJBZVSOV3fud3EIsNx+Yhmgz5i/KoKSTTDKuMdiV/&#10;0ZennnpqTDRqLFT1F6CvIBgBwMH2V5wf/UoC8Wtf+xrFbSAXMrwsCMb2IrEY1ZBfFVGh2axcuVyu&#10;wtdT6C4CdD0cNQ7NXW7+tQrkuGG6AH0CwQgAQ8hXhLC89tprYwbXJZdcwgi3kPvuuy9SLGI8twM3&#10;JNUXBOMSymu0Ybzy1OJlhL6CYAQA8hWhFB5//PHR16o6KhVS24eE4iOPPDLab4nED33oQ4jFFuGG&#10;pOapkOrbt7GLKBzXLYKjSqpc+9BHEIwAvWc/+YpQCipHb1m/fj2D3DI0BygU1SJDWR6Wk08+ue9D&#10;01okgHxw8xdffvnlXo+ZQlPdYkF4GaGPIBgBeovtr7hvNAC2vyL5ilCUBx98cMzQ3LhxI2PaEmxD&#10;/iixqHBU6DZuOGrfxaLF9TKqVyNtNqBvIBgBesnBYQjqwujgla/49a9/3WzYsIFLAgqj3B+LikUQ&#10;jtoOrFh85plnRvsrAYFYbC+uR9hHAJ522mmjn/scjuriehkV4ivRCNAnEIwAvWPRGPPlsXzFK6+8&#10;cpCveNFFF3E5QGGUJ+UWu7n++usZ1AbgivbvfOc7R+2QFYsvvvji6HcSi+qziFjsBj4hqW6OXpa+&#10;jV1nsmJq26jDK0oNhO6AYAToFfuHnsXlfEU1JN61axf5ihAMt5XG2rVr8S42BNdz9MILL4ztlP7/&#10;sY99LFIsQr9wjXwE4zLuvKYczzYUv3E9yjYvtUpYfOgOVjAu9n0gALrP0fmKO3bsGAhGgJC4zfop&#10;dtMc/tt/+2+jfdm/f//oZ4nFLVu2jBryCwlFxGI/cY1836qqfUCCxxVgbQhL/b//9/+Ofq5jf91q&#10;u4cOHap8+xAOBCNA5zk8DEFdzlfUSqPyFa+77jpOPwTHFYz0XmwOrsGmHEWFpcaJRbfwCfQHhS26&#10;FVLfeOMNzr6D62Vsg2B0w1DVT7nKsFTNIa5Xk0iTdkNIKkCnUZ7izrF8RfWReuKJJ8hXBOgREoQL&#10;CwtjB6wIg1tvvRWxCCNo2J+Mew9prJpeLdUVbCrWU2Xu5WT7kXe9612VbRvCg2AE6CwLQ8/icr7i&#10;H/zBHww8i+QrAvQLLRJN8n/+z/8Z/UZFbdSQH7HYb1yv2eQCAxwdltrk+0XnctWqVWO/u+qqqyrZ&#10;ZwnTye1IsMrLCe0EwQjQSfYNcxaXkTfhrrvu4nQD9BC3p+K55547NgASi/IGtKGIB5QLgjEdt9VI&#10;0wWjxY0iuOWWW0qtXipReO21147+7y5M0Y6kvSAYATrF4WEV1OWCFvIm/v3f/z35ilAZrgd7shon&#10;VM8Pf/jDseqnL7300uhnxCJYZMzLC2SGYpH8xWjcUF23qEuTUKis0k8sX/nKV0bnU+dYxe5Ch6dq&#10;mxKKN9xww+h38sbu2bNn9P9169Y1PowXokEwAnSGV4YhqMs1rNSM/x//8R/JV4RKufjii0ebc4UK&#10;VI/E4t133x25XYlE9chELPaHJGPd9f6QvxiPOzZ1tKrw4Td+4zdG71IY7T/90z+Z7du3j4lGiTsJ&#10;xxBeUnkV77jjjjERqu3ee++95l/+5V/GWmrgZWwnK/s+AADdYGEYhrqcr6iHwc6dOzm/UDkbNmwY&#10;GCdmon0DVIdC0B5++GHzyCOPjIWjWSQS5VmkIX/3+elPf2pOPvnkwXFK4MSJQVc4EI4aj6rHSgDZ&#10;hRaNW1MEtr2vXe+iPZdqkaJ5WSLRepK17/q/jkfvk0fwRz/6kde2FNaql+uZtuh7tC2NlXj66acH&#10;+ZPiwx/+8CCsl76M7QLBCNB65oevZZSvSAgq1IU82gpLfe211wZiRflzVVbn6ztql6HFInkXozjz&#10;zDPNlVdeiVjsCb/4xS9GB3raaadFihsZ/lYASVhgzCejMbSiTGGpTRCMEoqaZyfFm5u/rHOrNjpa&#10;UHZFpc59iDlaHkxt79FHHx37vdqRWMH49re/3Xz2s581jz322FHvg+ZCSCpAa7H5istiUUb61772&#10;NcQi1I5b9CCqQieER+L8vvvuGxiEcWJRHgU8i/3CzUWMC6F0xYO8QZCMhJelzAIyPmj7n/rUpwaC&#10;LMrTNyn+5fXbvXv3YJ4Ida6tUPz0pz8dKQInq8uaYcVWCce6xw/8wMMI0EoOGmMeGOuvqHzFXbt2&#10;MflCI7jpppvM/fffP9gVNYlXaOr69es5OSWh4kLyKibljEosqs/iJG+99ZZ3GNrxxx9PzmPLsGGB&#10;JqFIi/t7wlHTcQVjnfeDvILu4pz4z//8T7Ny5ZJ5L89eHBJxEo4PPfTQYG6Q7ZAln1EiUeOg8FIf&#10;D6v2ZXJfNXbKfcTb2HwQjACtZFwsyrOopHNN/Gb4MHMfaGWj3o4ALjI+ZBzYa1Ker0suuWQQjgRh&#10;kRiXWHRzFW1IsIuMujpD52Qc6qXrANFZHcphtMjDqMI3rog0jufR5udBMq63rI7CNzqHc3Nzg6qj&#10;Lipy9+u//uuj3/iIf51zva/shQJ5MycFo8X2h/zSl7501LUJzQDBCNA65sfEopBhaL05VSPPJkAU&#10;Kqawb9++wfWpEEmVdpfnEcKhMLDJ4lYf/ehHzVe/+tXGjbKEiF4SraqkSxPvalAOo7xBNlxRRUpc&#10;z5PrVZoMG4RoJGrcMdUCWVWLtFpsUS9FV6hab6FbgfTAgQONEv8aM+2TFbkSt7/yK78yVjxI3kaJ&#10;xioXvMEPchgBWscaY8yqxuz06tWrG7AX0ERkRLkCURU7qZoaDglFVyzKe/unf/qng1YZn//8580x&#10;xxzjvS0JOJ/X6aefHmT/FaasyASFw0L5uF7GybBDN43BbUoPydQRlmrzFV2xKBGm1jlaiHEFYxND&#10;i919kljUfrt5lBpHLTSSWtM88DACtI4LjTH/0xjz3PAlpiIOYrrEA5sf9XvESwBJ6OH/+OOPm2ef&#10;fXbwLgkcFTo477zzGLcCaBzd6odr1641mzdvHo3rK6+8MqqOOTU1Zf7kT/5kEApaFwqXVfVWtfqQ&#10;WDRDr4jylj70oQ+1Z+Bbisbaiv3JPniucY5nxx+NlRXfGsOyBZq24bbEEG7un/bFFa5NFIw2j1HH&#10;oH3VPsszqrG04ar6m45TbTm4HptDqodxaupwg3YXAJaRcNw0fM1GvKZLfC2HxLrV9QCiUDEm5dSZ&#10;oXCYzLeDbESJxc997nNjItxdtf/t3/7tWsWiGXo/VfRI+znZ3Ht+fj7xs1AchQPaBQQZ5K5odAUj&#10;Ian+uNVny/YwRonFPXv2jBWKcRdvdf83NRfQFbL2OtR8puOxY2pFI57G5pAqGGdmXmnQ7gJA/bwy&#10;bOmxBB5GSEMPfTd0UpU8P/nJTyIacyAPXZRYdIsJaVz/4R/+YfT/pvXAlCfU3SeF0v3zP/9zrfvU&#10;B9x8Njtvy8NDwZt8uOG7ZQrGSbEoUSXv22QF1KaHo1qiBKMZeh91XIjGZkIOIwBkZHH0djX/BvBh&#10;w4YNZseOHaN3IhqzI6HoFreKEotmou+l3tPE8F+Jxve9732j/0swNqH5eZdxxaAKj9hKmxZ3IQKy&#10;UZZgtDl9k2Jx8l6R8HLf03TBaK9F7bO76KwQVERjM0EwAkBGlgUj3kXIwnXXXWf+4A/+YPQJRKM/&#10;6rOo1iSWOLFoJgz/pnkXXW677bbBcVgUmoqHqzzkQXSLDEksWqGjcUcwZsMVbWUIRgl6VUN1w1Dv&#10;vffeyLw+91mc1HuxKcR5GU2MaNS1qvGA+kAwAkBGnhu9HcEIWbnrrrvGenFJNH7sYx8bCCKIRoL6&#10;M5/5zEhYSySq/HyUWFT7Erd5f5NzjLX/Er2uIUg+Y7m8+uqro+9/17veNfr5wQcfHMvJg+yEFjSa&#10;J91qqMrxi/LCa7tuP0Y3f7mpuPtovd0uEo22h68Z9rp0veFQPQhGAMjAsndRRUwuuugiBg8yo3zG&#10;O++8c/QxCaEtW7bQciMGhfJKCFpUZTauvYUbjhqyDUZZWNFokaeLfMbycD24xx133OhntWaA7JTV&#10;wF+RAe5ij6qhxnkOXQ+dzm8bKotqH91rMWphS8frikYJy6uvvrqyfYRxEIwAkIFlwaicNIC8qD+j&#10;m9NovWhu2CUshZe6BWwU0puUk+iGFX7gAx9oxQjqeH7rt35r9H8JRrdvIIRDlVIJ+w1HGZVIla/n&#10;RmFIzLvVUCdxxVYbvIsWd66Ki1bSe9xjuuqqq8hnrAkEIwBkYFkw0k4DiqKcxq997Wujlhtm2Nxf&#10;lUBhKbzUFdAqErNx48bYkVFYr+uJVBuLtvBHf/RHZsWKFaO9xctYHv/+7//e1UOrHDeM97TTTguy&#10;eTf0UuJefQrjsL0MLW3IX7S4eYzyzsblgcrL6Hpyb7755qp2ERwQjACQAQreQFh0Hf3jP/6jefe7&#10;3z363q9+9asUwjHG/NVf/dVY3qKKxCThrthLXEblODYV7asbWqdcLbyM5aDCN5NjGzKcsk+44Z8h&#10;Ct8o5NI9FxKLSV5M956RqGqT91j76grBOJtCx++KZo0zoanVg2AEAE8Ojr2NsBAIhTyMf/u3fzvW&#10;3N/Nxesj3/nOd8ZCUdWGIk0AtjEc1WWyqMXi4mLaRyAnP/jBD8Y+eMEFFzCUNSMh5FY11v2c1mrG&#10;fX+bvIsWd85KilqSMFcep0WhqWX2voSjQTACgCfLgpFwVAiNxKLyGi19L/GvwkAWFa9JCy9VwSDX&#10;G9mmcFSLchlPOumk0f8RjOUhD6MbTtnk9ittoaiAUYi+baEh75srkKLQoq27zTblL1rcsFQdS9JC&#10;tPI4XQ8qVVOrBcEIAJ4sG294F6EMJtttuPl4fUJi2T32tFBU4eZ9tlEsWn7zN39z9DPFWcplMpwS&#10;0Zid559/fvSZIoJReYhuawzl7aUV1HEXblUYp4wCPGWjfXYr9KYtRruhqRozN38TygXBCACeLHsY&#10;EYxQBrquXIPB7RnXJ77yla+Mjvaaa65JbY0hsfjMM8+M/t9mw/+///f/PvrZbTIP4ZGX8fDhw6Pv&#10;nez7B9Xh5uQpDNX1vEUhoeTe52nvbzJuKK3yGJP6WWpsXIFJLmN1IBgBwJNXRm8jJBXKwl2MUB5f&#10;33C9iwotvf766xNHQO9VkSCLjMhLLrmktaPWpkI9XeBf//Vfx47i9ttvJzesYiY9ZUktNMywUb8b&#10;jqnCMW0WjNp3Gx6tkNy0UNMHH3xw9DNexupAMAKABwfHBKNyqgDK4NChQ6NvPeOMM3o3xpPexTQB&#10;pV6WNndRnkg3D7SNKBfTgnApH3kZf/azn422IzFC24JqcQtUyYPmU+jGvTfSKqm2AVckKzQ3SQQq&#10;VN3N18TLWA0IRgDwYH70FoUsuX3zAELx2muvjRkCaaGYXUMeVTd3Ma3SqcSVG4rqU0m1yUj4uoL5&#10;zDPP5N6qgMm+jPLyqwolpOO2hcjj6ZLwc3MX07yLer97blQYx81FbSuTFWHTvIzuOGncSZMpHwQj&#10;AKQg7+JyuItClgDK4Atf+MJANJphaGKbQyvz4FaGlRchTTBPNvVv+3jpeFzB3LfzXyXHHXfcaGvy&#10;Mk72ZdT1Zyt2QjxFPXtuHqKPd3GyqX+awGwTk70Wk3KxdexuLiMFm8oHwQgAKTw3+rO8iyr9DRAa&#10;5aXcf//9o29VOGafkHdtUjAmMVlJ9eMf/3irR0ttRNzjf+9732tOPvnkWvepyyj0dHp6enSEky1M&#10;9Pe4RuoQDneM09piTObruQKrC0y2ElGoaVIBHLdYzszMTOJ7oThDbgGyAAAgAElEQVQIRsjF/Pw0&#10;A9cblg2JtudHQTORWHRbR6xduza12EvXcHP35FlM8665bTR8vJFNZlIsKhRVghHK4xe/+MXAi2NF&#10;oyrSTrYxwWtTLhI51ouroi9pjfddcenjjWwjmgfcAjgaozhULMdes2nvheIgGAEgheWy6xdddBGD&#10;BUGZFIsKRb3jjjt6N8hPPPHE6Oc076pyHdWn0tJWcS2v6t133z0mFiVirrzyylr3qw/YUEpXNCqX&#10;UULSor9REbs8XAGYJhYnz0WXQlFddF2680FaLq3rlUUwlguCEQBSmBr9OS1kBiALKtIyKRY/+9nP&#10;9q7YjYSTW7wmzUh3DSrlLrZxvHTMn/zkJ80//MM/jH4nz6LC0Nz8OiiHSWEo0SgvoxvmbKhAWSpu&#10;sZu0Z6vr7VWhnS56Fy2TC0hJQtAV2hpPwlLLA8EIACksC0a35QFAXlTYRmLxoYceGn2DwlC/+MUv&#10;mvPOO6934+qGo2ockgSghJb7/rRKqk1EokRi0fWSKjcLsVgtbqEbKxpfffXVgXB0f4+XMTyuCFJY&#10;ZVqlU/f9rqDqIvIy+noONXZupVq8jOWBYITMHDq0ikHrFWtGB5sWNgOQhsTi7/3e7x0lFj/3uc/1&#10;zrNoUYipJS13UWLR7bu4fv36ivYyDC+88IL54z/+46PE4uzsbKuOowu4XkYzFIdqTzDZZgMjPDxu&#10;8Zq0pvsaf9t3Ufl9bW7S74tra2jBIslz+Pzzz49+pol/eSAYITMLC2sYtF6xXODo2WefRTRCbr77&#10;3e8OxKKuI4tCreRZbHP/wKK4gjFNAGZ5b9OQWNyyZctI8AoJRcRiPdjiIi4SJqpO63ofMcLDc8EF&#10;F4y+My281BXsEottb9Lvg8bELcKUVvzGwrVaHghGAEhBHuULR2/Zvn07AwaZkVj80Ic+dJRYVGhq&#10;n1F4Zpbeg244apsEo8Lobr311qPEIgZefbz55pujbbvGuUTjkSNHRv+Xd4eejOHQeKpFlSVNMGbx&#10;RnYJXyHojp+uXeuNhbAgGFvG9PTB2nd4cXHK413QLZYNU+UWIBohC6qEKrFom/KbYcGbvotFM/S6&#10;WS6++OLU91rBJY9sWxrbSyyqdYZFeYqqfohYrBc3V1E5dG5fv1NOOWVs3xSqCmFwxaLy75I8hpMC&#10;CMEYjSsauVbLAcHYMhCMUA/TY6JRglEeI4A0bNsMKxYldCQU6fG2hCsY0wr+uOGoaeKyKdx3331H&#10;iUUVtznrrLNasf9dxhUq8nppMbBrzeCrxkesuOGobv5d2nu7XBk1iiyeQwRj+SAYITMHD1L0pp/M&#10;jlVMVXgZQBJxbTMQi8tkEYxuoZg2VJOVUHzkkUdG/5fBJ08zIWPNwC16Yz04iMbsuGLFJ3TXFTRu&#10;KHAUWUJXu4ivEHSrzBK5UA4IxpYxO7tY+w5T9KavaKHgI6NjVy6avEcAk8S1zZBY7GPbjCTc/MW0&#10;KrFqeWBpcjhqXEN+eRZVUAWaw2RrDeOIRp0/veSJTGv7AP64CyZp4+qKpD6eA/eYkwTjZA4uhGcl&#10;Y9ouZmZeqX1/EYx9Rude1cqWcgskCK677rq+Dwo42LYZbnEb2zajz5VQ48jiNXSb+59xxhlV7+pR&#10;SEwoTFZCVvsmwStj7d/+7d/G8lXVkP/KK6+kx2IDcfMY1b7gscceG/ws0Wh74bkLP1CcyRzGJJom&#10;GBW6LA+eu192QaEMD6grBH09jAjGckAwtgiJxdWrD9e6w+rBSEhq35kdCUYZFJqoyRkAM3xo33jj&#10;jUdVQr3pppsQix5kGaM6e1aqUqtyE13vqImo+Grosdh4ZJBbA1v3qgqNpIkYGMdtT6KcwyThNNlP&#10;MK1Fhhvimha+Wiba72uvvXawqBCHxsH1SofAFYJp4b7avn2PbBK84mEhJLVFbNr0XO07i3cRlvIY&#10;l3szynAEUBGkD37wg5FtMxCL0bhFbOSFTcLNdaxTLOp+/8xnPnOUMIwCsdh8FJJ68OBSMT2Jgttv&#10;v33MAwbpZBEmWbyLbi5enWJRPRCVTpAkFs1Q0Kn6sa6hUIvIvh5Gk1FcQnYQjC1ibq7+csrz89Me&#10;74Lus9xEl3Al2LdvH20zCpImqt3+hXUJxocffnisiI32+ZprrjH/43/8j6M8JzTkbw+Li4sjL5kV&#10;jYT1+eN607IIpSxeuLoEo0TrzTfffJSnU15EhS/rpUgj18sqURzqGnKPGxFYLwjGlrBt27w599z6&#10;W2rgYYQlZoZFcJZy1ih+01907n//93//KLFIJdRuIY/i/fffPzomeUS/+MUvDvIu/+Zv/mbM+KUh&#10;f7tQtVSJRls1VaJRIgH86KpnS9fBLbfcMvq/ROGePXvMli1bBgvFjz766OClAkn6nc1/NcNxmJub&#10;q3R/s3gjITsIxhag3MWtW+cbsaN4GGEZvIx9R/04J9tm3HPPPYjFDiLvokUeThUxUkitWmdY7ycN&#10;+duLBL9y76xolMHNfeyHK1TSrv0sLTXqRuffCmCJRc33Tz31VORe6fqReJSgdMeiyrnAHc/JiAco&#10;DoKx4ShvcX6+GT2RDhxYQ8GbXrLfGBNVnXe5kb8tfgP9QV5EGRAW22ORthn+uHmJTah6moTbIuP6&#10;6683TzzxBA35O4aMfnkaLTL2CQNMR0LFDclM8m65QqbpgtHNWZQY9HnGS1Da6rrisssuK23/oFoQ&#10;jA1levqg2b17r/nGNx6ovTKqZe/eC5s5WFAyuv4eGP7rMjVss7FE3MojdAuFnqoS6mSPxb/+679G&#10;LGakCXmJPqgqqt1XLQzIs+iGp5500kkDsUjeW/txm/mr2MmnPvUpRKMHvv0C24KOwb2fXRGYhirt&#10;WpgTugNtNRqEmvIr/FTFbdatq7/f4iQIxr4iUaj8WXm650a5i0tcOPI+qkomdJuoHosXX3yxueOO&#10;O6iEmgNXYLsVU5uGBKPllFNOiWzIT4/FbiAvo9ueQMa/6z2DaBTOa8Mv9W/bF1Bd7+KBAwcyFegJ&#10;1VIDmgWCsWQk/iQEk7j88uS/N4GXXpqi4E1vsQJRwnCfAqWdgVi+JhCM3Ubn99Zbb41smwH5yCuy&#10;Xc9kFbiC8Qc/+MHoZ8Ri9zjmmGNGYtHmpUE6zz///CB/1ww9sz402XPrHoPrMfThtNNOG72LxYbu&#10;gGAsGVU2bUJ106Ls3Lm+3A1Ag3EXChaGAnLD8P/L3sZDhw5xEjuKxOJk2wy1U1BDfqgG1xv54osv&#10;VrZdNxzVRV4U5SchFrvF9PRyYTt5kjH4/ZCH0Xpm9YprHO8Ky7TQVXfsqwzt1L1tt6d9yCoYXbFZ&#10;tLZBluI1hE6XCzmM4MXu3X4rZtBFJgsd7R8KRzMmJl3PE3SHuB6LiMVqmfRGVuVl/N//+38f9Tvb&#10;kB+x2C0kYE4++eTBMcm76IYeQzqusApRYdYVW1UKRrdQjY4pS4ipBN66devGPl8E9XS0SJQn4Qpw&#10;CXMIC4IRUtmzZ4bqqL1namIA9g5DVJsfTg35ocdiubiVUX28hiouZHErrJaFPMv/63/9r7FvV84q&#10;Dfm7x9TU1FjhJfXWw7uYDVccycsWorVDHV7GIuGo7mdVBbaoh9ENb4V6QTBCKtu2YRzApGAUXx5W&#10;T4Uuct9999FjsWRcA93HY+i+v2zBqO/funWrOXLkyOh3EoqUye8eEjaToagqdALZkLiyrTIUHhk1&#10;V7788sujn316FFZdfVWCz+29mFUwusVyslRWjcMVyWkeRve9LHaEB8EIici7uLgYJRagX6RfA+6D&#10;AtqNvIgSCxZ6LJaHG2r6wx/+MHE7VeUxqmLrli1bzJtvvjn6ncQiDfm7icSiit2YoVHutsyBbLgi&#10;SYJx0suYtYJoHYLRklUsSrC5c0SISrHu96V5K13BSF/o8CAYIZZDh1aZzZs3MEAgkyJ1EMhp6wYS&#10;i/RYrA43zPTVV19N3O4ll1wy+rmsNhzyLkksWo+n8hQRi93lrLPOGquKeu+99/Z9SArhFgrSuNoC&#10;Ny5ZvIxZPZJFCRWOqv223tYi+ApGV0zjXSwHqqRCLApFJXcRlrhw6GVcrvi7Y8eOQW6bXhdddJHZ&#10;sIHFhTYT1WNRYuZzn/scPRZLRHmMzzzzzGADEoGuKJzE/Zu8kXqFbPgvY3fnzp2j/0ss0pC/u8j7&#10;deaZZ46Oj7zF4thWJNdee+3gu+RllPBywyldL6Ny9JJCLd3iLWULRoWb28UDib2sgtENVw/tXdT+&#10;JAlQvIvlg4cRInn44QtppQEObiuNJRR6I6/i7bffjlhsOVFiUYYOYrF8shayUdEZS4gcIQtisV8o&#10;BJW8xXLQWLqewVtuuWUsNNUViG4V0CgmhZJvj8c8FA1HdY+laHVUM7E/WSqkIhjLAcEIR6Em/XNz&#10;mxgYmEBexuVFBIUtqjAKtBtVwowSiwpNRSyWT9a8xPXrl+/BUG0PJBRdsXjSSSchFjuMxOIFF1ww&#10;5k2iQX9YXG+txlkLq1Y0Zs1LnKy+WgaT7TCyLkaVEY6aRTC63khXrEM4EIwwhvIWN236CKGoEMOG&#10;oXBcYvv27QxUi7EN+V2x+NGPfnQgFqEaosJMk3CLS0lgpr0/DQlFV3hKJH74wx9GLHYYeRYn8xYJ&#10;RQ2LRKGbCy7vmxWNrmD0CTN1xVKodh2TFG2H4VaEDbGQJSHtzkFpHks8jOVjBePBOncCmoHE4uzs&#10;nFlYWMMZgQQ2jZr5K5RRjd2hfVixONlj8frrr+dsVowbZppWzEY5i24Y6xNPPJF7Z6PEojyLNOTv&#10;LhKL6rlo0aIfHplyUB7fY489NvpuVzS6Hrg00TjZrqMML2ORcNSs4s4HV4AqVDqpuqy277YCQTCW&#10;w1AwHil+dqHVIBbBH4nF5YfLF77whYH4gPaghvwf/OAHacjfELJWP924cePo50ceeSTzQagCKmKx&#10;f6giqmvYK2wSsVguCvV1wzutaPzRj340+p2PAJxs1xGSouGobtRDmrjzQfvjjklaAZ0soauQH0JS&#10;AbEIOVheoVY4ozxVeBrbgcTiZEN+9VhELNaHm5e4f//+1P3QubL5pRJ/WULA9P5PfvKTY5+RhwOx&#10;2G0kFCcrooYsmgTxaKz37Nkz+ru8YcohtfgIRlc0SXSGrJg6mX+Y1UNXxDsZhea3LNVaQ28fokEw&#10;9pwnn5w209ObEYuQkfVjuYzyVB06dIhBbDhxYjGplQOUjwrfuALQRzRec801o5+/8pWveO2jFYtu&#10;cR0ZnuqziFjsLgpBdSuiSnwgFqtFY67w36hcUYn5tJxhCSf3nGmBJxTuYmHWdhihw1HlXcySDzlZ&#10;ndVtQwJhQTD2FHkVb7ttw8CzSIEbyMfi6FPqOXXdddcxjg1GIaeuWFQunMQiDfmbQVYvo8JSrchU&#10;4Zs00ZgkFqG7yACfFIuutwuqQ+GSW7ZsiQyb9InwcCvZ6t4N4WUs2g4jdDiq612UuE5b2CijOitE&#10;g2DsIeqxODPzCfosQgH0UDk8+Pgpp5xi7rrrLgazwUgsuhX7VDTli1/8ImKxQbgGowSjBF4SEouu&#10;l1G5jHEVUxGL/URiUedZbTTMsHokYrFeJKjkadR8/NZbb432xScsddLLODc3V/hYigqukM36JV6v&#10;uuqq0f/lXUwToEW8o5ANBGOPUPjp+98/N2ibsbg41ffhgEIsr0LKuyjRCM0kSizSkL95KCxYXl+T&#10;ISxVXkb3M3/1V3911HteeOEF88d//MdjYlFeAcRit7GN+V2xSBuk5iAx9P+z9y6wdtVl/v4XqhQZ&#10;LkeDUgjCQRxLoNgz1pkWolJjpXWktBYCFp1pEToBzEgREwUqLQgUJ5IWZwaMrXJI/rZSqbalaEGc&#10;HMVgqzLTKpfijPToKBQlzuESbZH+/OdZ3e8637269j5r7du6fZ5k5dz3Xrez93rWe7v11lvdvn37&#10;gnVClpJEDP0oozWqaod2hA/Z9KOB7aaj+gKcZDYo+8tPh1WadXeRMJYcUk/vvnvA/c3fXBaknw4N&#10;9Vd6f4hOsLMuHXXRokXaqzmEulKaEUkWi4N/tzxJXSLH0f//27ZtW13ND7JICpwfeUQUVbNabqKD&#10;+S2qpVmL+eK3v/2t+/GPfxyu04wZM8ZcP0TKH9VBRC7J8P842k1H7WSzGV77fGGmUdBY+LKLLLab&#10;DiuaI2EsKaSdXnzx3KChzcKFc9XURnQI0lBHu6ESqWj1zUp0D2Rx3rx5B7RiJw1Vsphf/HEZSF6S&#10;ERvUPk6dOjX8etWqVYEomiz6qa3IYie7K4p84s+lkyzmG/8GD6Mtxmp+42p/46eOEplrZZi/L1zU&#10;VaZNR+2UMHK++pFSaiHHGo/BfvLrJ5WO2n0kjCVhx44J7vbbp7kPfejD7vWv/0yQdjo4OKCGNqLD&#10;DDnnRoKHJA2VWW4iX5gsMu7EQBZJTRX5BplPG2UEmhn5XVb/5V/+JahZlCxWj2jXyjvvvFOzFnMM&#10;qcK+HCVJMeUmAMfVIErYSj2jL1xp0zk7lY6K6LLu/mMliS76+4nzW/MXu4+EsWCQYkotImmmdDml&#10;JvGgg5YFTWwWL57lNmw4RZIougRpqKN1VQwfVnQxX0gWi89FF10UbsNjjz2WKMqILF533XXh16S6&#10;+elZksVqwOux1bS6WlqfLqTzj1+rh8QliTIimn5qKtFJ+gkkpd1xGJ2KLl5++eV1abF33HHHmKml&#10;0ehimjm0onVeU/Z9h1wVDRrSWFMa5M/SSVV/KLJlQ/jsvFirdjFfPP744+7iiy+uiybMnz+/TkBE&#10;/uGCH8m3iyBSTEklHgvqEj/0oQ+5b33rW+FvMlsRWfTHKohywjH2BYDzR01AigFSz2I3dYieJYmy&#10;IZqIH7LoajcHef1Pkp7ZzjgMooKdEDYii/6NLOrtk9zg8KOLpNEqHbU3jCmMfX17Cr2BNHoRQrTL&#10;aCoqKBU1XyCLNLghwmgQVUwy20vkDyTfLsLobsrnYx1LahYffPDB8GtkkQurJNEKUWyissgFtN/s&#10;SuQf5I+sHVeTOY5hEnlCLPk7i9ItWLAgPAea0U6E0P9bhI1oZ1qQxWhKbBLxRJD9v/OjrKK7jJmS&#10;OjCwW4dAiEqzR6moOQZJvPLKKyWLJYIooz9jkShjs7mM0QY3ksXqECeLmrVYPCzKaFx44YWJtsGa&#10;GvmZJUhjs/TULNNRiU5eccUVB8hikoiqq43xMthfii72DtUwCiHGYEvdkH6louYLZNGvWZQslgOi&#10;jH4jmxUrVsRuFz+7+eabJYsVRLJYLvyoMBHDpDMW46SR9wDELK57qv/+kHYcBY9nKbAuZbMczlVu&#10;OEf/PqksRkdvjDWnUXQWCaMQogk764b033DDDRrSnyNIRX3ggQfCFbr00ksliyUhbsZi3DD/jRs3&#10;1s1ZPPvssyWLFUCyWD5I7fTTMtPMWIyTRsRsyZIlBzxGFumo/N1nP/vZugY3aWSRc90XaPaTGjr1&#10;FgmjEKIBI3WNbk499dTEaTKiN2zZMjoTc9KkSXVz/ETxQf45rga1w9HUVL+L6pQpU9xxxx2nI19y&#10;OMa+LBJpkSyWA2ryojMWk2LSSBMbg/MEaUS2iA62Ow4j7SgOnp9IJ91Q7XldbTuTyiLwGP56q3ax&#10;90gYhRAN+HpdKupdd92lHZUz/GgvzVGa1bmJYhKdsch8xUYoslh+OMbHHntsuJ2kMeriuTwgfb5I&#10;pZ2xyN8zmiJ6ThCtRBzJQDDSyiLnnp8S2qx+EDlFUokq+imoyB4zJNOkk1K36Ecm2T9p0mhFZ5Aw&#10;CiFiIHI12vCKyIYa3eSPWbNmhetkMkEDFFEeaIDjz9HkxoDfpfiYY44JPx8aGqqLTohywUW4/zrM&#10;Bbtm0JUPUi194SOqd+aZZ6baToTspptuqns9QPhOPvnk8Ot20lFJfY17rbHU0VtuuSWQVD+qyHZ9&#10;7nOfS/W8bLdfZsH53s7cR9E645YtW1b74xuWxT0Kcww1/0+IKrGzJoz7oS5OjW7yyVFHHRWsl6UG&#10;jYyMuIcffti99rWvdaecckrVd09p4O46NwSeeuqpYJOQRkTxLW95SyCUlpq8b98+9+STTwaNb3yR&#10;FOXgr//6r4Nj62oX30RqRDnh+E6cODHMGkDWSDX1u2GPBb+LYB100EHBjQbeFwwifWlSQuGjH/1o&#10;mNXCaw6vQ652I+Nv//ZvA1H8yEc+EkQh/edCLL/xjW8E0XCeNymsM9ce9lhIqs757jJ9+v4lDgmj&#10;EMKDusX/zzn3avAt6haVippv7M6zSeOf//xn95//+Z9BgxREQ+JQDqhP5JhyUwD4nGPL9/noN8Th&#10;wuqZZ55xRx99dGyXRFE8EIc3vvGNwXqTjnfrrbe6V199VUeyxCCIZ511VihMSBmNztJIo6vJ509+&#10;8hP3N3/zN2HE7wc/+EHwWEnh/PvQhz4U/vbOnTuD15558+YFKaMI7YQJE+oeDTmkKRv1tWkzX5BF&#10;Oqr6dYvUZ6YRTpEeCaMQIiGD4YB+7iSuX78+jGKJ/II02rBnu5hALLi7TAdNIlFWByeKy3ve8x73&#10;6KOPHiCNpGxNmzYtuFFgdawvv/xyEG3cu3dv8Dvjxo3TkS8wb33rW8Nj+LWvfS2M7ojyws0/pA5R&#10;RBpZWpVGooy+8K1ZsybVY/Aec9ppp4VfczOZ95W4rukWUeQ8ZV3ZjjQ0ksXduzUXvts0E0bVMAoh&#10;aqhuscjwhv7QQw8FKcQ+SOMll1wS22FTFAukn3pGX/45rhxjLt6++MUv1g38h8ceeyy4OEQ0RTEh&#10;SmypqFyMp5l9J4oNYytoYmMgUchU2vfmVsdhGGONa+IxeR2ibvLaa68Nbl620pgmKouu1tgp7fqK&#10;zqMIoxBCdYslYfz48e69731v0Aznf/7nf+pmchGR+M53vuNeeeWVQC7sAlQUi9e//vXuHe94R1Cr&#10;anfuLdJIzRNpYqeffnqQAmaRSGobn3322aAGknNE3VSLBcfcr1dOk0ooig8y9oc//CGUvlYijdQX&#10;Wspo2nMIifMbrPHe8vzzzwePgyR+61vfCpr0tBL5jD5PVBZJZ23WjVV0FqWkCiGaoLrFskEjFGZm&#10;kkJEZMnexBEMIk6IoxrjFJdG0kgE2WoaP/CBDwSRSCTRfoebBcPDw0F94xFHHBEsIv+84Q1vCKPK&#10;XJyrE271IMIWlUZS1PneWNE3ItQLFiwIv06bjooscpPR1eoqb7/99kAWqY0kTbQTdYVslz9r0UkW&#10;M0EpqUKIJmjeYlnhjf7HP/6xW7FiRd0cK8Ri9erVQaqq2vIXEy7gaF3PzQFj06ZNwWgVSz2eM2eO&#10;+8pXvuLmz59fl8ZKtJGIAK33X3rpparvytzjX0SL6hInT4ggTWea0W46qv/33RhpQfQzOthfspg/&#10;JIxCVJoh1S1WAKKN1DeS7uM3KaAhDscccdy4caNqHAuG1S2edNJJ4YoTQeZ4/vznPw++RhQvuuii&#10;4PeidUiI49q1a4P5jRLH/EJkWIhG8H/NgPxGqebROYZp4HrAf9xOCiOPy3sS8xoNopXUQUoW84eE&#10;UYjKMlwTxv1Qt+jXKYhygSjy5kzEMU4cLeJIupLEsTgghMuXL6+7KOT40XjCb3REJBJxjIPUMsSR&#10;iCPpqiJf+MKoG3rC8GvUySBBGqM3hZAyP7skrfDRfdsgHbWVRjZxmOQys9HfHrqhqsFNPpEwClFJ&#10;9tRSUfdD3eKNN96oU6ECNBNH5AJx+MQnPhFGqET+se6p0Q6q1iHXogp+d81jjz3WTZo0qW7bLFX1&#10;wQcfVMQxR/gX6X56oKgWUbn63Oc+VxcxJKWT9FRfxPzzhb9JW//q/30non7W2Ib19FNQeW2SLOYb&#10;Nb0RopKsrpu3SN2iXwslyg/dMhnF8Y//+I/B53S4Y2afq4kjFyI0T7FmByL/cKxohkOjG+uQSsMb&#10;GuJwPBm2bfLx4Q9/2H384x8POqo+99xzQZTZ4G+JOvb19QWLyJY9e/YE/4sHH3xwEDHi4loDzKsH&#10;x57XbKDZjHU7RQS5+WMD/nlP5/dOOOGE4GawNbfasmVLqvmdyCKNdVwtVXRwcLDlfc66UxrxkY98&#10;pC7Flcclu4V1SzuvUXQeNb0RQnhsqKtbvOGGG+oG8opqEY04+tiMP1EcrK6RFHM/2ogQ/v73vw+/&#10;tlQzhJGUVhro+BFH0iCJNCKOInt8oV+4cKGOiAghzZQU9Oh8zsmTJweZBP7vpaETzW6IdHK+8vri&#10;p7e6Woor692NRjqi87xG+1SIKkHN4uiLM2kh3PUTwsSROtaLL744rI9BGl2Cwc0iX9AhdcaMGW7V&#10;qlUHSP/UqVMPyCgwcSQa6dc+0hDHRdLhRO8hCswxGzduXHAs+H/UzRxhkDlABJC0UbqORv9fufHT&#10;TjpqGqkjgsjfEuX06yf9daFeWjejioWEUYjKsL2uyc3MmTNDGRDCINpMR9V58+a5J554Ivgu0oFQ&#10;KG25WFhtI81uSD8ltdFFGllEmTZtWhAN4LXB0teQxsMPP9wdd9xxVd+lmbFv376gvqu/f3+JEDf7&#10;kIRoVElUGySMWkCEkVp0S1NNe54gfFZjSNroWMLI802cODH4uzhJdLWRHtRIqwNqMZEwClEJdtdS&#10;UfdDXQPDd4WIg2jjN7/5Tfd3f/d3wYBnok3MciQCJYrHyy+/HMqiq0lhM0hr5VhzwWmpkEjj+eef&#10;7w455BCdARnBBTf1aFYDZqmpkkYRBckzWXQdSEelWY0J5GGHHRaO22AZK/uA1FNuQiqiWGwkjEKU&#10;HmRxtFjdZMDvjilEFM6Pr371q4EkuNp8PzqnEmkUxcJPXSQd1a9tbAS/c91117lrrrkmiGQhnRz/&#10;KVOm6OhnyPDwcHDBbhfvSCNfKz1V+LQzDoPzyRdGHqtZVkIclDQQSUQ206bCinyipjdClJo9tcji&#10;/ugCErB+/XrJokgENSikvhnMaBTFg7pEI82FH5HGt7/97eHXCKOGyGcPXXD9Lqn8j15++eV1YwpE&#10;tWmnYY2fjpoUzkfEdN26dUEjGxv5IVksD4owClFqhuo6ojqkfaoAACAASURBVFKXpI6oIg00wuEi&#10;wNWijKQoqpaxODz99NN1HTbHSkeN8pe//CX8DrKIrCjKnC3UM1JfTD2jpadykU/tKY1PuHAX1cXS&#10;RY120lFJZT/00EMD8fPlj3paJJHXg+jPRDmRMApRWoaJLYQbZx0whUgDFx/UvFoDHOql6MApisGm&#10;TZvC9aSzZpJ0VIPa1W3bttV9jzokCWM+ID2VVEP+R10tlfCKK64IjtE999wTdjoW1cLvaM3rddp0&#10;VMZxGF/4whc0TF8EKCVViNIy2uSGNLTojD0hkuKPXvHTG0X+8Y9X2uhi3LEmkvDSSy/pyOcEosdP&#10;Pvlk3TGhCclnP/tZt2DBgrpIkyg2dCE1mjWQaTcd1eB/XbIoDAmjEKWEN4mRcMM0PkO0A7WMBmmp&#10;ohggfDZPkchiWmH0u2/29fWFnz/77LM6A3IEESQEgot70lUN/m9JUz3nnHNU31gR0o7DiNKJYf2i&#10;nEgYhSglo5EBGiJYypIQrUDdq98oibo4kX/aiS4SufLTUd/znveEnz/zzDM6+jmEY0ZjoqjQM8gd&#10;cVTEsfy0I3ycG346qjrvCh8JoxClY6Su0Y1SUUUn8Jsl2UB3kW/aEUY/unjSSSfV/b0aXOQXIowI&#10;PeLoHydq0yziKHEsL51KR6X+Vf/nwkfCKETpGJVFmpUouig6gS+Mzz33nPZpzmk3HdWPLtBE45hj&#10;jgm/1oVk/qGjLU1xouLoaqmqS5Yscccff3zVd1OpaDcd1S89YIaiED4SRiFKx6gw+m8AQrTDUUcd&#10;pf1XINpNR/WjyDTNio5SUeObYuCLI8fVahyJOJJ9okhjefAjhGmFj/PAv4Gg+kURRcIoRInRRb7o&#10;FLTpF8WAyKIfITz33HNTrXc0HdVkkc8NCWOxQBxpikNzHF8auRkgioE/HiMq+tFj6f8PJ0HpqGIs&#10;KjGHsb9/JFjKwvBwX7AIMRYvvPCC9pFom9tuu61uplvaiJXoLX50Edl7y1vekur5o+moQITKjzqO&#10;Hz9eR7WAIB1EHE8++eRg5RVhLA7+iIvocWt3HIbSUcVYVEIYFy7c7pYuHcrBmnSeF1441G3fPsGN&#10;jOz/yIJM8lFUldFjrxd+0S6LFy9269atCx9l0qRJqQVE9BY/utBuOuqMGTOCiOWqVavC7x1yyCES&#10;jQIzbty4cOUVSSoH7TS7oc+Bn46aNjopqkElhLHMHHXUHnfWWcPBFs6ZszPcUkRyaKg/WDZsOEUR&#10;yUoxKoxPPPFEcKdRjW9EK0RlkZREmmWI/ILc+eMwLEKYlI0bN4a/OXXq1ODjNddcUyeRU6ZM0RlQ&#10;YEhfNDSYvfhwPP1xGGmFz09l3bFjR13qqxCGahhLCiKJQK5YscXt2rXSbd/+Jbd48VbX17en6rum&#10;AvTVSaN/wS9EUuJkcfny5UHHTZFf2k1H9f/+He94xwGy+La3vc2dfvrpOgMKzBFHHBGuvJ9qLopJ&#10;u+moGtYvkuBHGCl2OqBDxoQJL2tHloDJk3cH8rhs2VAQcVy2bLqijqWGNLQNwQaSSqbh/SINUVkk&#10;SrVo0SLJYg55+umnA6GjxtA+N9JGF/l7UlKNb3/72+5Xv/pV+DWRRUUXiw3pxDZ6AblQSmoxOfzw&#10;w93s2bODGzgsRtroItcFfnq5hFE0whfGkThhPPTQV7XzSgSRxwULtgfL3XcPuMWLZwX1j6JscMdw&#10;KPi3fvHFFwMBWL9+vY6yGBO6oUZlkfNHZA/ppiaG1oTGZi3GQf1hGvxmN6S5+bI4ffr0ugtTUUz6&#10;+kZvFD/11FM6igWA/zvEjoi/cdxxxwVLlLR9C5SOKpKiGsYKgzTOnbsziDauXKmuh+VjrnNuMNgq&#10;7jpy0b9y5cqq7xQxBtE0VMlidvhiaHP0kkAqKs1uorMTx8JPR/UvHCWL5YBmN8ccc0y4LWpukj+I&#10;9k2cODFoQoMkJv2/s0H9aSPGSkcVSZEwVhwijqSqIo5z535Y0cZS0V+LNO5/EzARkDSKZvgXkXPm&#10;zNG+6hHIIIJokvjYY48lemLShBF76gpZqFlsJXU4mo5qEIGQLJYDRISUVFdrdsNMRpEt/G9xXEwO&#10;LV14LKg9JUJsH1tJLUYWLR0V4VRXddEMCaMIoNPq8PBKN336Qo3kKBVEGXfXFkmjSIfmLXaPaGpp&#10;0ughcogUIof2eSfYtGnTAY+CXKjBTTno7+8PZYTo8eDgYNV3Sc9BCk0Mo6MsmoEMmhh2UvQVXRRp&#10;kDCKEKKNQ0ODQV3j4OCAdkxpWFhLTR2VRt507rrrLnfkkUdWfeeICJwT1L3Cc889p5mLHcCihyaJ&#10;aaKHNveynejhWLB+fjqqochiOaBu0W9swnuAuqN2F2qAEUKihyaISaOHCKGJIR+70ZiI80HCKNIg&#10;YRR1II133bW/u6aksSwceoA0knZIQwwijWeeeWbVd5DwIAXxgQceCL5B1Ek1jOlBDH05bNaYxsdS&#10;S00Q09YgtgLrdtNNN4XreNRRR7kXXngh+FwdNMuB3yH7vvvuU+1iF/Ajh3z0Bb0Z/I9FBbHbILNX&#10;XHFFXbdcCaMYCwmjiAVppJ6RERyiDJg0bglrGrnDfP7557tLL73UfepTn1K0UQQwPsOEka6ZdElV&#10;WmJjiM5F00uTgAz66aW93scIIlFFxu74QvsP//AP7t/+7d+Cz5999ln30ksv1c3tE8WCY2d1i4jB&#10;5s2bdQTbBBmMCmISqBP0xZCPve5Kyg3ic84554CIsxBjIWEUDRkc3KCaxlJxaK2mcUJNHPezevVq&#10;t2XLFkUbRQDnAFFGi0JwXnzxi1/UDMaaZJkYJhlr4RNNLe1F9NDHRnI0S4s999xz3cyZM939998f&#10;iu+jjz4adEkVxcRPgyS6KNJjYmjdS5NGD7kp6wtiL6KHPknSYnmdV3RRJEHCKBpCeuqGDV93AwOX&#10;qXtqqZhW66C6IUxRtWgjF4s33nijhvxXHM6B97///cFOIIK2YsUKt2TJksrtlGZD8ZuBDPpNabKI&#10;0KZpqsPNACLLNuj/oosucjfffHPwORe7XGzGzXwT+Wf8+PHhOirFeGz8sRb2MQlED00MrXtpr6OH&#10;aZrqsL7cQPBnrwrRDAmjaMqJJ44EkUZGbogyQZTxstpw/6Fwu0hFZFGaarU57bTT3NVXX+1uu+22&#10;YD9s27YtiDSWuZ4xOhQ/aWMaV4se+rWHvY7GttpUx+Y1Mj7Fj3jyPbbJHufBBx8MJNJSG0VxSNpo&#10;pYr4Ebgsxlq0A+vup8SmndeILOoGgkiDhFGMyZw5O4M5japnLCPTa7MaiTYOh9tHmip1DUjCrFmz&#10;qr6TKgnCyN1yq2+xO9FlkcZWh+Jb1NBvUNNr/NTStCM5kjbVueqqq9wnPvGJQKRfeeWV4AJz9uzZ&#10;kkZRWPI21iINts5pm+pknRYryoMvjCMElKJbNjCwW4dbBFHG/v7FSk0tJX21hjg7a7WNI8FGMlrh&#10;Yx/7WJCOeOGFF1Z9J1USbhgQZXriiSeCzTdpJH2xSDWN7Yy16MRQ/HbIqqkOf89xtpmtXDRLGovH&#10;yy+/HDYtSioZZSAagUs71sIXrF5H4jrRVCertFhRXhRhFImgnnHx4q1u2TI1Pygvp9SWrbU01T3B&#10;lhJpID2NNEVRPb75zW+6efPm1Ukj8rJ8+fLcSmPehuInJW9NdahpZBbn2rVrg68ljcXDFwbm7pV1&#10;pEaRxlpEYX0tLTZNUx1u6v7kJz8Jo4iKHopuImEUiUEYV66cpihj6ZlWE8evh01xvvCFLwSD/kX1&#10;oI4VabzyyivDcRuIzDXXXJMLafQjcO0Mxc+iMU07TXWi6aXdgtpF9rFFl00a6ZxapYhVUWEsioEw&#10;EmUjElVkihyBs7TSVpvq/PnPf3bvfOc7g+/t3r1bIzFEz5AwisQoylglSFOdVRv270JRENUEaeSG&#10;wfXXXx/Ut7qaNG7cuDEQil5CxO2hhx4KG9OkjcD1cii+T7SpTtroYZZNdaxuNSqNRBoljflm3759&#10;wfGy48QxK5pkkF7KqJ8yjrVoRDTqaWmxPI4JoxC9RMIoUqEoY5Xor/oOEB6PPPJIMK/TZ9OmTT0T&#10;RuRqzZo1wXOORS8jcI1otamOP5Ijq6Y6cSCNrJulp9IIhxtJvb5hINLzzDPPhJJFmjFdMrNo3JIW&#10;hIsh8zbupRnRsRZZbJ8f9exWUx2/nlLjr0QvkTCKVBBlpGPq4OCAdpwQFcGPLPowfqEXIIukwDZK&#10;2cx6KL411Uk7kiMPTXXSwPgNf/toqGJzGkV+Qe45R+3/4vLLLw9G5iApeQVZpFNzI+kyOSzaWAsX&#10;aarDxzRpsf52amSK6CUSRpEaoowSRiGqAZGlaAobd/yJLPVKzKKyyPOee+65mY61KGJTnXbYunVr&#10;0DE1mkZL9ErCmH84TnRLRTJMxu68887cRhqjsogokRKd9ViLVtNiO9lUx08xZr2KEC0WxUfC2CO+&#10;//306X1nnTWc4Ld6z+TJu11//4gbHu7L5fqJTjF6/iVNrRHlYtWqVXWyiOQsWbKkpxE8LhJ9WZw/&#10;f35P0yA71VQn79HDZnAMbLyGcfjhhwe1VJLFYkAtI5E4hMeXRo5t3moazzzzzLr3HNbP6md7Qd6b&#10;6vjCKESvkDD2iOnTF7b0RH19e9z06cNBGigLKaF5gHWhllGUmdEZrKqVqCakrRlTp04NZLHX+GMA&#10;LLLZTfyh+Gma6qQZil8korLIOI0pU6ZkUhcq2gNpHBkZqUtlzOMoBrq5Gps3b+66LPpjLfg8aaqn&#10;pcP2Oi2WY2YSy3orwih6gYQx59BcZsOGU4IFeSQdlCVrcZQwVoFRYeSOr6gWNLlhzperRcuYx5kF&#10;vrB1umbSRlm0OhQ/y6Y6vYB9T5TZIKpx9tlnh4PgRbEYN25c3Y2MwcHBXM5l9IUNEesk1pDGoodp&#10;G9Nk2VTH8MeiKNIoeoWEsUAgj4y0QB4HBzcEqaFZQbosAqtuqWVmNCWVluaiuiBHWaVTImOWBso4&#10;jValMW9D8YsA+9v2EZFFDewvNsgF0uhqN4TyOsTfj6DNmDGjZTnrxliLPICw0j3WSRhFD5EwFpDt&#10;2ycEKa7bt3/JnXjiSGYbQKos8irKCDcjRs8tRRirTVKx6gYIoo1y2LZtm7vpppuCaOdYAtvOUHy/&#10;KU2VUy9pdGOQhipZLDZ+ZJjRGnkFSbNRGpMnT3YLFy4M6hjHqgeM1h0mlSlk0J/VmPcUT19eVUMs&#10;eoWEsaAQ2Zs798Puv/7rS5ltwMDAbgljaRm9UJw5c2bVd0Yl8etWTbyykCekjfpJZNHVpPHDH/5w&#10;cEHp1wrSnOa5555LNdbC5WAoflFQJKP4WHTRRdIa84bNiTQZIsOFukb7/vPPPx98/+ijjw7Oy16O&#10;tcgD0Wgn+yBPEVBRTiSMBYZI4913D7gFC7K5U0iEUZSRnZxd4XZdeOGFOsoVBGHkQs3S1qhlW758&#10;eSZCRURxxYoVoTS6WjOWtM0wLGqYt6H4ecU/1sPDw+64446r+i4RPYKRH8yLNBEklZTXo7TlEVZ3&#10;6EcQy4Av1LxWSxhFt5EwFhxqGrMSRiKMomzQTGlDuE28Oc+aNUtHuaLQdv/8888PNp4oI9LIXMZe&#10;g7jQoRVBXLNmTaK5h0Ubip9H+P83SecClTEaSkstLnRJLQpE/ejSTDkE9XpJItxETU0MuznWIg/4&#10;dZ4IY55TjEU5kDAWHGYh7tgxIZMGOHRqVeObsrGlJo3OHXnkkQfMXhPVgou1Sy+91K1evTrYbovo&#10;ZSGNrjZWg4WaROrr+Gj1lcggUnjMMccUbih+XqF+lP3KPn7llVeCRinTp0+v+m4pLAhVX9/++clF&#10;STHmnGPxR19Y4xqbe0h0rZdjLfIAMmyojlH0AgljCRgcHHArVmzJZEOIMg4N9Zdsj1aVkbpU1Btu&#10;uEHzF4W78cYbg/EaNtwbaaRWkIhfVhE7ZFBC2H04vvPnzw9vGBC9oXEKDXBE8di7d2+4zkWrSbW6&#10;Q7Eff9yIhFH0goO1l4sPtYxZ0d+fXZdW0WlGZZFUNNUuCoNI8wUXXBB+TVOZSy65JIjwiXIzZ86c&#10;oDGQ8eijjwaNhUTxIEpsEK0TxYVoqt+4SDd3RbeRMJaALCN8EsYyMdrEyJcDIVyMNJKmePPNN2c6&#10;ckP0BqLJpPkaNEIaGhqqExCRf1566aVwHYlKJZ1JKPKJH3FVlFF0GwljSfjVr/oy2RBqGEVZGD2W&#10;ulsp4kAa6VZq0Hxm48aN2lclh9RUOuT60sjF6n333SdpLBh+nd/s2bOrvjsKjZ+Wqoix6DYSxpJA&#10;85ssUKfUMiFhFGNDqjL1rcamTZu01yqASaOfnop8/PSnP636rikUvjBaEylRTPwI4+TJk3UURVeR&#10;MAohaozedCjLrCrRHRYtWhR00XW11FTVMlYDk0ZfMqhn1Qy44kBa6rPPPhuuL2nmzDtUemrx4H3a&#10;r2McGBio+i4RXUTCWBKybHwjysLoeJTHH39cR1U05bTTTgt/rDrGasFYFT/S6KfGifzzzDPP1Ek+&#10;osHMVUlj8fDnL6qOUXQTCWNJyGoWolJSy8Ro86R77rmn6jtDjIFFGF2tllFUC7qnGoowFo/h4eG6&#10;TBLKECSNxcMXRkUYRTeRMIq2YHi/KAunhNvxxBNPKC1VNMWvc2Uuo6gW/hxMP8VRFAdu9Dz55JNu&#10;3759wTrzP60O2cXCr2Nktqb6D4huIWEUQtToq4syXn/99doxoiF+2rKG6FePN73pTVXfBaXgj3/8&#10;o/vlL38ZbsqZZ56pBioFguO3Y8eOcIWZoSxEN5AwCiE8poefPvDAA0pNFQ3xI9A0QxFCFJNoIxw6&#10;IYvi8Mgjj4TrivAL0Q0kjEIIj/66KOPSpUvr3oyEcLULlN/85jfhvjj99NO1XyqGGh2VCxrh2ExN&#10;UhsVqSoO1DFat1RqUCWNohtIGIUQEeaGHVNffPFFd/755yvSKOpYtWpV+OXUqVO1cyqIP0oFwRDF&#10;B2k0NJ+xWPg3diX7ohtIGIUQEahlXFg3ZuOqq65STaMI2LJlS5CubPjdMkV12Lp1a7itEsZyQLdb&#10;vwGOOqYWh+9973vhujJeQyM2RKeRMAohYmCu56y6b69evVrzGSsOx58ZfAaz+JSOWj1IR/UvUPv7&#10;+6u+S0rDyMhIuCnquFkckP0f/ehH4frOnj276rtEdBgJY0mYPn04kw3ZsWNCCfemcI5xKUPhfmDm&#10;3r333ls3rF1UC2TxvPPOC9KUXa3RDZFnUT1ISbYaxsMPP1zCWCKsjtFpEHzhuO+++8JV5tipllF0&#10;EgmjaIuRkUO1A0sJ6Wajd5rXr1+vN58KgyReeeWVoSzCLbfcotEKFYTIoh9dfOc731n1XSJELohG&#10;GZmpedhhh+ngiI4gYRRCxLA9/NbVV1+tyGKFQRLnzZvnnnjiiXAnkJaq2YvVg7rFlStXhtt97LHH&#10;KgolRI5Yt25dXcfUhQsX6vCIjiBhLAlnnZVNSqoijGVlNLq4aNGiqu+MytJIFtVBsXrQFdWXxUMO&#10;OcTNnDmz6rul1PizVkUxYJC/n5o6efJkZQeJjiBhLAF9fXsy24jt21XDWD5Gbz5Qu8giqgmdcX1Z&#10;nD9/vmSxgiCL1157bVi3iCzSVIOPolxQk2pYpEoUC1LGf/GLX4TrTGqqGhiJdpEwloCBgd1V3wWi&#10;oyhqLPbP9SK9yUAUL7roIu2ZioEk3nzzzXWD+s8++2yN0igp48ePDzfMlw5RLO6888661FRKS1TP&#10;KNpBwlgCsuqQCkND6o5XPkajxn6TE1Et/LmbjM/wx2mI6nDNNde43/3ud+H2Tp8+3R133HE6A0rI&#10;uHHjwqgxDVREcSE19bbbbgvXX9Io2kXCWALmzt2Z2UaohrH8SBqrByM0/FRUjc+oJmvWrHG7du0K&#10;tx1ZVJOb8uLLhOoXiw/H8O677w634/jjj5c0ipbxhfF/4h4ky/o4MTb9/SNu8uTsUlJVw1hWRo/r&#10;Y489VvWdUTm2bNkSbvLUqVM1PqOCkIK6adOmcMOJMksWy41fkyphLAfR0gJJo2gVXxhf1l4sHsuW&#10;DWW2zhraX2ZGI8dEm0S14CLDOOOMM3T0K8hDDz1UN5xf8xbLj1+/qJTU8kATHH8+o6RRtIJSUgsM&#10;zW4WLNie2QYoulhmRmtTfXkQ1UPRxWriD+c//fTT1RG1YkgYy8Xg4OAB0njLLbeoe6pIjISxoJAq&#10;PDi4IdOVV8ObMnNKuG0PPPCApFGIiuHXLk6cOFGHvwL4IzVE+UAa/fRUa4SjOY0iCRLGAkLd4tDQ&#10;YKa1i07CWHIm1EUZP/axj0kaK4rfIVNUg5///OfhdiIRii5WA81dLD9kDviNcJDGBQsWBLMahWiG&#10;hLFgLF681W3f/qXMZfFXv+pzw8N9BdyDIjlzw1pGOqWef/757p577tH+qwD+HWdfHkT1OOKII3TU&#10;K8K+ffuqvgsqATd/Gbnh3yBgzi7RRs1XFY2QMOYcoomMzVi5cosbGbnVrVixxR11VPadazdsOCXB&#10;b4liww2BhXUNcJYuXaomOBXgtNNOCzdy69atdUPbRfn5q7/6q3AbX3rpJR3xCqKOuOXmF7/4hfvc&#10;5z7nfvOb34TbyTH/7Gc/6wYGBqq+e0QMr9FO6Q2kkKYBUTzxxJEcb4/SUavBhJo0cv7uCSKNF198&#10;cdBB8cgjj6z6zikts2bNCo4vxxtZRBq5Ay2qwVve8pZwO19++WX3yiuvKC21AnBz4Nhjjw02VJGm&#10;8kNjIyKNpKNaN2xSVC+//PKgQQ71jn/84x+rvptEDQljjzjrrOHSbAvpqIowVgmTxi8F28wdyS98&#10;4QvuxhtvrPqOKTWLFi0KLiZg1apVbtq0aXWRJ1FuTjrppLDxzfDwsCJOFWDv3r3hRqrRUTVACGmG&#10;s337drdw4cJAGF1tnBL/8/yMaKQQSkkVqRkcVLpC9UAap4dbvXr1ag12LjkIo0WRiTKuWbOm6ruk&#10;UjBKw3jqqaeqvjsqAZFkFleLMCrKWB0QRlJUfTnk+FPXSARSMxuFhFGkRsJYVabXxHE/Fn0S5QRZ&#10;5GLB2LRpkxrgVIg5c+aEG/vss8+6Z555puq7pBKMjIyWwqiWrVpYiiqpqNGGOMxs1PlQbSSMIhV3&#10;3z2g7qiVZla48bypKMpYbogynnrqqeE2rly5Ug1wKsKb3vQmN3Xq1HBj/aHforz4A/tVt1xNGL0R&#10;jTZabaM6qVYXXxhjO6wwIF4IY9my6doXlaa/Lsq4ZcuWqu+Q0nP77beHm8hMRuoZRTW46KKLwu1E&#10;JBRhLj/UtPlpqZMnT676LqkkjaKN1kl19uzZVd9FlWNMYczDCAeRDxRdFPsZTUuRMJYfRmz4qanc&#10;fd64cWPVd0sloFvqueeeG27qo48+qjEbFcBPP5YYVBuLNu7YsSPcD0QbzznnnEAc1QyrOiglVSTi&#10;hRcOdYsXz9LOEs650Q65SlOrBgjjzJkzw22l6REXEqL8EGW07rhEnoaGhnTUSw7RJYsyvvnNb1Zq&#10;asXhfLjjjjvcnXfeWZeyfPzxx6spToWQMIpEkIo6MnKodpaoDfQfjTQ/8sgj2ikVgNTUaD2jUhTL&#10;D7K4ePHicDtpgEOkUZQbP8pINEl1a4JOqjfddNMBNwvVFKcaSBjFmHz/+/1u5cpp2lHCQ6nJVYOu&#10;qUijjdqAm2++ORjqL8oNMzj9KBPCyGxGUV6IJFn6MdEjGp7YjD5RXahxpa4RcWQms2FNca644gpF&#10;G0uKhFE0hSH9c+d+WDtJCBHUM65fv75uPiPSqPTU8kPHXIb5G6Sm+ulponz88pe/dPv27Qu2i9RU&#10;Ug+FADqkU9sYbYpDkyRFG8uJhFE0hLpFZFGpqEIIIyqNrpaeqsH+5cZSU/16xvvuu0/SWGKQRaTR&#10;OPPMM92CBQuqvluER7MRHIo2lgsJo4gFWZw+faHbvn2CdpAQoo44aVy7dm2QpqQ5jeWFrqlEDwxJ&#10;Y/khLdVPP0YalyxZovRUEWIjOGiKE402cq6ok2o5OOgvf/lLbUMOWuacWxq3VQcFPyouy5YNuaVL&#10;1dktKZJFMTaDzrn9FxH33ntvcBEhqgdpSRdffLF74oknwm1n4DuRqNNPP11nREkhqkBU2TjkkEOC&#10;8QtqjFJeOLb9/f3h9lHLhiD4kaUiwfbY+Uq6rS/AfP/oo48Ov+Zn/E4jbB+wT3hNZKG+r4o3Uqze&#10;NSqJpK6qdCH/LFvm3NJYE5QwighWsyhZFM251Tm3f0brd7/73SDiJKrJiy++6K688kr3wAMP1G0/&#10;8/v8kQyiXMRJIzeOFE0oL319fYE0jhs3LtxGOmciA3mVI5M9FkSQj706R9kn7B/+V6omjzTJita8&#10;MoaLcwWxFvlEwihhTATdUFWzKJIx+prgt18X1WXVqlVuaeSdBlnkwoEum6QzSh7LBRfCHHc/DXnK&#10;lCnBIsoJESSkMZqSynglzge/c2avMAG0SCEfWU8/ipg1RCHvueeeTPZPVnAciDb6x4DtJ31V0phP&#10;JIwSxqaQgsqcRY3OEMkYrqWk7h/c++Mf/1j7TQQ8/vjjQbTRT1EtG0ivjZlQ2q1zTz/9tLv22mvr&#10;pPHYY49106dPd0cccUSm6ya6x3HHHRekn/vRRldLUyeSRGStE1E1E0BfBC09tJ1IIbWZ1OCyGHv3&#10;7q37mqY/ScWGCPv48eOD9WQdOff5XhRqfjdv3tzyehcN9sXChQuDekZD0phfJIwSxobcffdAIIvD&#10;w5qrJ5Ky3Tm3IfjdM844I2h+IoQPFwNEnkhXLTOk3TJuour87ne/Cxoe7dq1K9wTSlEtPxxjxLFR&#10;FA9htJo+g8/9xiiGRQOtfrBT0UGeCxHkI4LC4kthN/GjnL5YE2284447YvdDWUEauV4wJI35RMIo&#10;YTwAiaJonaHa4tzVV18dLELEQQoW0YbHHnustFHH+fPnB7WaVYcIIzcJoo0tDj/88CASy0UzciHK&#10;B+J4zDHHBDWOcVG1boJ0vfrqq8FHIoIWJYxGC7MEYcHTvwAAIABJREFUWbSIrIE4c5OlSkTHskga&#10;80czYXxNpfdMxaChzYYNpwSppxJF0Toj2nciERdeeGGwlAlqta6//vpQgBknwsUyKapVxuY0kq5L&#10;MxxLUX355ZeDmwZlAgmeOHFiIMK9FqQ8gphZJBFpJB2Tpd3RG35KKOeRq6WS+h+LANvBvmFbSKdF&#10;IPlIUxiawFQFXjvBpJGSFiKPRFtF/pEwlhyTxKGh/uCjEO0zKox+iokQVYC75N/85jfdvHnzQmm0&#10;bqFVl0ZAGL/yla/ERhvLAvLy6KOPup///OcaJxJhZGQkWFwtsmaD25PUs/qRwjJGnUjRZdtOPvnk&#10;4GteL6rWQRVp5P/lnHPOCb6mtpH/IWo7Rb6RMJYMOp0SPUQQWRRJFEKIznLkkUcG0jhjxoyw6yGC&#10;dNJJJwXdYKuORRtJ1SW6iFhR30itY5kgssaFrqQxHuSoiBHBboJM839g6amI0913313WzY2F/xn+&#10;X+yGM/uAJkl+ravIHxLGgrBjx4S6cReIIAvfY2aifS2EEKL7II133XWXO++884LmPqRg0i30lltu&#10;kTTW4KJ4zpw5wVImNm7cGKQic8yRRmaQnn/++UpPFYlgFJUJIxkLpKVWqQGOqw3ypyGW3WghPZd6&#10;RpFfJIw9ouiNg4QQQtRz2mmnBV2CJY3VAgHm+HKsXS1F1SKNkkYxFkReiTRS7wkDAwOlq/MdC1KO&#10;BwcHw6Z5yCMLHWRFPjlYx0UIkY7RSLdSSETVMWkk4uhq3UIRCeYTivJCwxvSbg3q0IaG1I1dJMNP&#10;z+ZGQxVBDn1Rrup+KAoSRiFESiaEv271W0JUGaTxhhtuCPeApLEa0LSEWZzG8PCwpFEkgppOS0P1&#10;6/mqht/sxk9RFflDwiiESMloray1yRai6jA+ZMWKFeFekDRWg0WLFtV1xyVqQgdVIcbiueeeC3+j&#10;qh2Wicz7aaik54p8ImEUQqRkVBgff/xx7TwhakgaqwmpqXTINRBG1WKJsUCWaJoEzGUkwlZF/LRU&#10;CWN+kTAKIVLSH/46jT4kjUKMImmsJsuXL6+TRlJTJY1iLPwZjFVNS33qqafCz6sqzUVAwiiEaIFT&#10;wj9RWqoQ9UgaqwezJyWNIi1+WiojNl73utdVbh/60uxqNZ0if0gYhRAtMBplZGC5EKKeRtK4detW&#10;7amSYtLIR0PSKJrBiA1fmJDGKuL/j0gY84mEUQjRAqN1BnRKVZRRiANBGr/61a/Wjdy4+eab3fe+&#10;9z3trZKCLDKHU9IokuILY1Wb34j8I2EUQrTAoXVpqbfddpt2ohAxzJo1q25OI6xcuTJYEEhRPhjq&#10;L2kUSWHEhjW/Ibp2/PHHa9+J3CFhFEK0yLTwz+hypiijEPHYcH//QpAo4yc+8Yngoz/EW5SDRtKo&#10;kRsiDkUZRd6RMAohWqS/rpbx+uuv144UogFI40MPPeROPfXU8BcQRSKNl1xyibvmmmskjiXDpDE6&#10;ckPD/UWU559/PvxOFUdLqG4x/0gYhRBtMCv80yeeeEKpqUI0gbRUpPHqq68+4Jcee+yxIOIoaSwX&#10;SGO0eyqpqffdd1+YhigE5wKpqXDYYYe5yZMnV2qf+MKo1O188pqq7wAhRDtMqKWm7u/8iDAyS6qq&#10;nd6ESALCeMEFF7gtW7YEXYZpHOVqTXHorIpgiPJg3VOJIu/atSvYrmeffdbde++9bvr06e64447T&#10;0W4AqZp79+4NhCo6fiEtxx57bPAX48ePz2VEi+074ogjgs95D92xY0fm69QL3vzmN4fP8qc//anM&#10;m1poJIxCiDaZ7pwbds7tDh7mYx/7WFCvRQqeECIeLpIWLVoULGeddZb77//+7+D3iDQSZXzTm95U&#10;qj3HNjGHkoXPmT+HIJtAtQPRO6SMhYjeMcccE+y/008/PctNroN1++IXvxikIFuX3Jdfftlt3rzZ&#10;HX744YE0TpkyJRSGKoIwPfPMM4FMk6LJ/ukmhxxySCCOLEcffXQglFnu/5GRkWDMxrhx44K0VGYy&#10;VkGgfHn/3//930zXRTRGwiiEaBM6ps51zg065/a4F1980Z133nmFlEbWnQt24/HHHw++By+88ELw&#10;dSMQABbSDtluRVlFUs4999y6dG6aSM2ZM6fw+4+Zkyw///nPu5pq60vntm3b6n42adKkQCKnTZuW&#10;C4FcvHhxILirV68Ov4cYkYY3PDzsZs+eXal6LiSR84Nt73WKLs+HnLIYyHt/f7+bOHFiz48Dsog0&#10;2vPyHlKFETx+hFHCmF8kjEKIDkBq6sI6aXz/+9/vbrjhhiCCkjcQP8SQC3M+Un/ZLjxWlJkzZwZj&#10;FT7wgQ/UjVUQohlFHreBGG7cuDG40M3DdvD/zbJp06Ygyoc4IuhIZFZwM4DU/TVr1tQJAQJDbeNF&#10;F10URL/KDIKMKI6VZmpRQFeLRJFO2gpELg2es5GcIu92ziCP3GRAHnt1PHxh5BypmjC2m3YsuoeE&#10;UQjRIeqlEZYuXRrUaZGG5b8p9AqLGHLXEklkiRO7bvHAAw8EC/uBmrVPfepTEkcxJlxIFw1EMSpA&#10;USzah7hZtM++bhVSXE1M7XOLaEajmvyM9WNhXWbMmJHZCANSZok2slDHitC6mjT+9Kc/LW2GApFE&#10;RjDFpZsiZaTmkhqKNHWytpN03yjICY1m/FRYH9aR9ws623K+snRbHBFGzgGeh/dM9kPZJUopqcVA&#10;wiiE6CAmjV/nrS94WN5wp06dGggTzT46LY6+FNI8hM/5Xuti2O993ldb4n7msyes4Ryt59xTt46k&#10;oK1bty6Iul544YUtrpuoAtTgFQUkjIji2rVrD1hji+jZ0g38SGE05dTk0VJj/YinRZGQXCJ6Wc6+&#10;IwsDgbQ0VaSqbMKImDFOJCplQAro2972tuBjL7H6RZ4XoUTUEEf2v58iy0ekkXOpF+KINFoNM+cl&#10;7xtlxp9Paw3ARP6QMAohOgzSeJlzboNzbmf40LzpsZBmgzxyQZRUHqNSyB1qagpbTyU9tLaeNkty&#10;Qu177XBK5G9317Z/eyjPbMdVV10VyCxRVyHiKErDGy6gOY+jkTzWP2sJcxFhdV5NpR8FtVmYjDtB&#10;3LJKVSVN1YSRyBaCVZYGOJwnCFc0DRRJzFOjHyQQeWRhXZFGor0WDfXFke623RJcGkLZawDvl2UW&#10;xmiH1D/+8Y+Zro9ojIRRCNEFkK8P16JtG0JhcrWIox/94w2xGe2nkJoM9teihf2RqGG3mFBbptek&#10;cUsYdbQLAEmjiKMIEUY/jdLgIhfp6lY0sV1MHpFZBJH1t6gjN6SuvPLKoL6Rn7eTJtsqpMla060y&#10;CCOCRVQR8fJBtHjdz/P2IY8ILQv1llFxfPDBB4PUWcSx09vB4yNPdEllJqOtQxlROmpxkDAKIboI&#10;cra4JkxbvbTNUTpTU9jvRQ3tYzSdNEsGahHIr9cker80cnc1boi7qBZcFPrkaRxEFC6cmRVp3YON&#10;+fPnB6JVBCwCSlQP8fUjjkgkUUhqC/N8HPKK1QMi4r/97W/r6u+QsG5G5rqFiWM0Ukp6Ld3Au7FN&#10;jBWx6BsjNsoqjOqQWhwkjEKIHjBQW0Zq8jgcilNy+mNksBOppL3i0Fp954baPnDBKAXutGsER7V5&#10;+OGHw+1n5ELeUlItlfO//uu/3B/+8Ie6n7G+yFWWXUdbhSgi605UEXG06B5pqtdee22hJDhLrOYP&#10;USQK95rXvMYddNBB7s9//nO4VggVYlXk7q/WMdWPmlq0EaHkdbxT20cdoy+MZU1LZb8Zql/MN74w&#10;pr16E0KIlPTVUjSNPbFRx3qKJIVJmFXb5v3bjTRKGKvLPffcE1yAGnmZv2iSGG0W44No5XFsTlqQ&#10;3eXLl4fNe2x7+Zzt52e9SFH1Z8AySD6vkC5LdM1EMcqrr75a9x1uipUlWosQnn322cF2839r0UYi&#10;gERTkeJOzG/001J5PBrDlFGo/H1FVFXkFwmjECJDDm3SebSssM1znXNfCraPlFya+Egaq8f1119f&#10;N8CdGrasGsU06ygaBXlCFLNuatNpkHXEhtriXbt2BY/Ox0suucTdcsstXY2iss8NpCRvkThkyAQx&#10;6ZgHk6tOjsfIC0RMiT4zNsk6v7JfmKPZqRRVxBxhdLUoY9mEkVR8XxjLmnZbFpSSKoQQPWdCLUV3&#10;f2oq6UYSxmpBKqSfZkZq55IlS3q6D5BCRIWbFtu2bUv0N8hit+UpS9iuL37xi3VNfdhPNMThmHVL&#10;kn1hzEuNHwL01FNPBZIYNzexGQy9nzlzZkeibXkFIZ49e3ZQ18jivBRVpNFPt2wF9r+lpyOMmzdv&#10;LtX+0ziNYiFhFEKITBgVxi1btugQVASaxVx88cV1zZ6QxV6lPboG4yWicKE6bty4url5JrVFGfvR&#10;DjZiA3G0aCuRx6effrrjabg8pn8sshRGiyL6cwjjQAQRIqJgfiqtq/0MkSpyvWIaGA3CNvspqnxO&#10;TSfi2CqMmCjzEH+/4U2ZtqusSBiFECITrInPnkAikMZZs2bpUJQYjvO8efPq5odOnTo1mM3ZbVlM&#10;UpOICDJ2giga0TVfYnottXmA/cB20wDH9pmN4iDa2AmQRR7fsEHyvSSpJNqMQsZJ2CiJaDOWqsmi&#10;wX5hu0lRtWispVi2I43+EH8icmUVRnVIzT8SRiGEyIxTwigjzU8kjOUlThYRkk6JRxzIiI2JSCKJ&#10;lmZKJK3qsmiwT77yla+4a665JqxrZN+wb9vdJyaL/rFpRy7SkEQSbZA9NYh8jEogUTSExkAkSUOt&#10;miwayPL5558f1DGa2FkznFYleu/eveHnCNaOHTs6vdqZ4acrk/os8o2EUQghMmNaKIzcmeYuq3/X&#10;VZSDxx9/PEhD9et0uiWLjISg2yeSyOdxIDk8vy+JRlQW+R1SMKsoiwbbjhzedNNNYfol8ohEtiqN&#10;7GP2tU+nOmw2wmoSkZixJNGWRiCLfpMS0lN7Jbt5xuoa45rhtCKNdEo1yvbe4Nd4KiU1/0gYhRAi&#10;MybUlv0jNkhLLcOYAjEKsnjeeefVDbrvdPMUIlQPPfRQICEWBYuC1BBJtCWOOFnsZgS0SJg0+vuo&#10;VWmMyqJJRjdkkRpDut82a1yTVBINyWJz7Hj6+6lVaaSO0SiTMPrbghRLGPOPhFEIITKF5jf7m96Q&#10;liphLA/dlkXEY6wOpzxXM0k0JIvJsH3SqjT2QhaJHloksdGFeFpJNCSLybH90o407tu3L2x8wznC&#10;mA0/6lhUVL9YPCSMQgiRKaPCSH0bknHaaafpkBScbslikrpEGukwLB1JTCIxUVnk7yWLjWlVGtes&#10;WePWrl0bft3p0ROISaNh+gZyiOS10lgnKovULEoWm9MJaSRKbOcIx64MdYz+SA3NXywGEkYhhMiU&#10;Q2vNb3YGK0GU8cYbb9QhKTCdlkVLOUUUG9Ul0piGx0cU04y9QGKiDW7o2iqak1Yao1LeqW6iCIil&#10;nDaqS/Qjia0+H8/hX9iz/siuGJt2pdEXxokTJ5ZCGDVSo3gkEsa+vj1uZOTQqu8rIYToEqPCSB2j&#10;hLG4PPLII+5jH/tYKIvtDLoniogoNko5bda8JgkIjB/xqnI31FZIKo2dlsUkKadEL08//fRAEm0E&#10;RqvwPP7c0KqOzmiHdqQRYTT8RjFFRimpxSORMA4M7HZDQ9kNkhVCiHJzSrh1dNJUWmoxITrsR+da&#10;kUUiiNbAplE0kZTRGTNmjFmX2IxoLZ1ksTXGksZOyiKD4BGORil8PCZCQRSqk2mupKIaksXWaVUa&#10;uUFQpgH+VotpSBiLgVJShRAic5SWWnTalUWkAlG0sQ1RSDM999xzA1FsV+qIXEoWO0cjaTzhhBPc&#10;97///fB5WpEtiyaSEtqoy2k7dYnNQFAli52lVWmM1jH6Ed+i4UcXVb9YHCSMQgiRC0aFkbRGURxa&#10;lUWbmYhoxDWwsVEYiGIrKadx0DTHl0WeY8mSJZLFNomTRn/ESVrZGiua2MmU0zgQmQcffDD8CeuN&#10;7ORNFm22pNVwmjwfd9xxOVi7eOKkkdf8Zg2ERkZGQmEcGBgojTAqulgcJIxCCJELRtNS6ZaqIf7F&#10;IK0sIoZE+BDFRjMTifjNmTMncZfTpCCL1157bSintq5pmuSIxkSl0Ugqi0miichQt4XIol7WRKeb&#10;cyJbgWgbghhXw2mSjVAjj0h1N4S6XaLSaB8bSaNfx4gwFhm/DpMSDFEMJIxCCJELSEslpWx/S3wN&#10;8c8/aWQRSWSJyoT/t52OJvogiXGy2I3nEqMkkUVk4NFHH23Y6dSiidQmdjvCx/M/8MADuZNF1sdG&#10;hjQbG2Ig3KR3s7DulrKbJ3lEDm273BjSyDxGoox9fX3B13RDLmqU0b8R+vzzz2e6LiI5EkYhhMgN&#10;p4TCqCH++SaJLBLRQxARxUYNbCZNmhTUJXZqmH8cSCI1dX7aK9EwyWJniTa4YU4hoycaSR6iQDTx&#10;2Wefjf15L6KJPsgLkUU/unnmmWdmKosmiM1q3fyRIXG/SxQSuWLpxIiRToIcss8tUsq6c7zjuqH6&#10;wljUtNTDDjusruGNahiLg4RRCCFywyl1Q/wZzXDkkUfq8OSMqCySQmoChhhyIddsZiIpoAgiotjt&#10;dFCTRT/9lXVtp8OqOJCoLHLBHxcpGivtlGgikUQiir0WGl9cXE1mshjjkGS2ZKOoIV8juY2ikf73&#10;7O873SwoDRbB9fe9NRqK7nuE0UAYEa8//elPma17K/gD+5WOWiwkjEIIkRu4ezzBObc7WKHvfOc7&#10;7sILL9ThyRHXX3+9W716dbhCyOInP/nJYJg20tCoLtFSThFFZKBXrFq1qm6dLr300q5GM6tIElkc&#10;K+2UaKQ1sckCJMWXxSlTpvRUFtk/RJuQ6Ub1m0nrEm28CEuSesdujCNJg0njvffeG247x4N18dcn&#10;mpZaxCgjMm+o4U2xkDAKIUSu6A+FkTpGCWN+IDK3bt26cH3e+MY3Bnf5//mf/7nhOjIzkXqjLCQt&#10;KjKsA810RPf2cVQW6XZKHV1c3R2igAAhZ1nW1iEnfmog28A6dRuLtsbJnGH7qNXUXPYrgsnid1T1&#10;pZT1sHpHi/DyfL08Jmwn6ct+syEbt+FLI9tQNGEkDdVeA/1tkTAWCwmjEELkCjrgbQ1WiOYTIh8Q&#10;WfRlEX7/+98HS5RudTlNg43rMLhYsy6eojM0k0UkiLTKOBHKMu00SnR0R6NU2k6RtHlNN2ZLIitE&#10;uFhsbEk04otIEglmsbTXXjQbcl6DJJNGa0B0/vnnh89PhJFI47hx43KflkpzG153kMU4JIzFQsIo&#10;hBC5YkItNXV/vQpRxlmzZukQZQR1pP/6r/9al4YaB5JoF0dZj6lAYqJps2qg1FniZBEBJFrXKO0U&#10;IeB3sqgLjANhig7m91MGO4kviY3qEknLRc560ZCGaKVFLC1lNSqwcc1yun3s7BjYcUFgo4P98z6T&#10;kfXntdCvV4xDDW+KhYRRCCFyxylhlFHC2HuQROpH2ffNoryIIWMw8iCJBlEtfzA/srh8+XIN5u8g&#10;UVl8/etfH0as4kA06Iabp2HyyFBUFpPMikz7HHEpoD42MqSdkRdWp8jCY6RtZGO/b9HPuMiwPT4D&#10;9v1Oq93ApNSOT3SwP9trwpiX2ZisB5KILPpdUA22gf8Pizaq4U3xkDAKIUTu6K8TRtF90kiiNa/J&#10;21gKxnjcfPPN4ddI4pIlSySLHYKOszQRis7S/L//+78DniCrWrgk2GB+A0k8++yzOyKLJm+NusA6&#10;r3lNO01mTO4QUn8sCZ/7g/vTPEdcs5zodvC8lsbbie1oBOvAjELqKl0tGsd5RG2pH6HluTdv3tzR&#10;5067nnR7njx5cuzPaQaG7G7fvj24IWEoHbV4SBiFECJ3nFIb5L8nEBnecLuVKlZluGhBEFmapXXl&#10;WRKNRoP58xL5LDKIOOJADSv/j42wBi1Zj2pohs1ajA7mb0dqm0XmjE7tm0bpo1HaHdyfpFmO/xyd&#10;iJRG4TWf57BttbrKk08+OfzNuGheL2DdzjnnnFhRpqaS9yxurPjngz+wX8JYPCSMQgiRS5DG7cGK&#10;ITMSxs5gksgsRWZdNqIIkmjEDea/7rrrNJi/RZififywbN26tW6/RimCJBpRWXS1WYutRseSyFsn&#10;av+SzmXkeSwy6P+eX4vYSp2k3yynUS0mYtfOczQiOtjfxm1Y4xtfwroN3U55PWSJE1XSTJFEZDEO&#10;v6ZRwlg8JIxCCJFL+kNhJFXy6quv1mFqkccffzwQRC5kmkki9X5IIkuRZOumm246YDB/L2c9Fh2E&#10;0OSQjwhjMywVkZrEvEuiD6nW0cH8ade/UXdRn050F0X8TBLTzmVs1omVlFVLYW2lE2u03rEbz+Fj&#10;6cLr168PO6fef//9wTb7dYyNIrudYKxup0gyr63Nmtggm/6NCTW8KR4SRiGEyCWjFxhIDqlwRx55&#10;pA5VQkwSiSY2a7CQp+6mrUADFqtzgvnz52swfwJ8QfRlOw4u2pFDIkedTDnsJUSm/Fq/NIP5kzav&#10;abdms9mQfcMiur4wxf2O1SI2m/VospfkMTv1HK3Mk2R/IvcPPvhg8DXvBX4DmW4II4JHB9ZG3U4b&#10;pZ02wn8MNbwpJhJGIYTIJX114zV4c1a31OZYPSJLs1qzokuiEW3AwjZddNFFWa9WLiGKiCASDUGw&#10;m6WZOi/FEUnMU3fTVohGf5IM5k8qbxZJbLd5zVhzGS1KlzZSxzpaLWKjqGVcI5to1DLNc/A4CGQn&#10;n4Pf55hRx+hqEm8QAexExM4kkaVRExuelyY7NLH54x//mPixOUcMpaMWEwmjEELkltHxGhLGA/E7&#10;myICzSRx6tSpgSBmOUy/kyCKmzZtqts+Deavh9RSzgtE0Y/CxuGnmbJkPVC/UyAS/razjY0G83db&#10;3nyymMuInFktYqO6yE40y0HsWDr9HDwmj8Xj+tLVTuMbnt8ksVnE2e922gpqeFN8JIxCCJFb+uuE&#10;USTvbIoUIofcxS+LJBoIUHTW4lVXXZX1auUCP5K4bdu2hqtkaaYWRSximulYIBfRWYuNZDE6xD+K&#10;39inVXmz1Faea6z6x26n/vr7wsQ1GqWLG9yftllO2ucYq97R6hn96F6a0RpEES2VFklsFhkmddQk&#10;sd2UVzW8KT4SRiGEyC31dYy80fayK15eSNq0hvRSE0SWMsKIB18W2WYN5t8fTVyzZk3TrqYWRbRI&#10;YpmJDuZn25sN5ieVMkon5K1RimbccenGPMMk2DlhXVCjsx1dTC1i2ghr9Dniorh8vXfv3qaPG61n&#10;dAmG91vasIliMzopiYYa3pQDCaMQQuQWZjFOcM7tDlawisJImiXz7xpRpPEX7YIsRmctMj6jyrJI&#10;yh+i2Cjl1ObjIYhZyEgW2GB+f9bizJkzE0fGiLgiJa1KYpq5jK00gekWcYP7ozWcfi1iKzWcSZ5j&#10;LEw+aTxDOmr0uXmPsAhiksZGpJsiyZ2URB81vCkHEkYhhMg1/aEwVmkeI/WIF198cWza6aRJkwJJ&#10;LHrTmjQgiUQW/egZg/mrOmuxmSh2ohlLUUFoiCz6KZ9EFtPsBwSuFVm0cRvdnsvYC5IM7mcf+4P7&#10;03aJtefg2CRNKTUQ+t/+9rfurW99a/CdD37wg+7EE08Mnn+smka2BznkeLVak5gGNbwpBxJGIYTI&#10;NYeGK1eVN1tkcd68eXXpp0jijBkzSlePmAQbzB+dtVhFWST1dMWKFbGiaE1S8i4j3cIG80dnLXZT&#10;mpM0r+H5EaNONa/pNf7g/kZzKBFJOpiy9GJ7eY6jjz46/Prcc89t+LtEIk0QEd9uzmyMQw1vyoGE&#10;UQghcs1oPUsV3mzjZJF00yp3AGV8hi+Ll156aSVnLRJRXLt27QHfRxDTzNArK9Se+TJABL4b8px0&#10;LqNJU5kaClkXXdckourXj3YyotrX1xcu48aNa/q7lmbKOmb9vqGGN+VAwiiEELmmL1w5mr+UGcni&#10;gZCGGp21OGfOnPysYA+wRj/RAftciCNFZexwmpa4WYsIWyeh5o5mK92cy1gk/MH9jWo2TSg5PjZ7&#10;Mc2+4dzm98eSRGoDrQ4xT01l1PCmPFRCGIeH+9z3v9/6vCAhhMiOUWFEqMra+EayeCCIoi+LVZy1&#10;yPYTYfVrN4lekWpZ9k6nSYnOWrSmNZ0GYYwKUatdQ8tEXCMb5DFucL8JYDMQw2OOOSb4vUYpraSZ&#10;Wg1i2iH6vUQNb8pDJYRxcHAgWIQQophwIbY/7YkoY9mEUbJ4IJq1GJ+CakPRxX6oqYvOWqQjardB&#10;2t/5zncWti6xW8Q1y2k2d9KHYzd37tygu2kcVotoSxFQw5vyoJRUIYTIPRPqhHHWrFmlOWSSxQOJ&#10;zlqkyU/VZi1GU3GREoaWK6o4CkLiz+OzfdQLgUOMqtpcKCnWLGf8+PFBM5xGkLa5cOHCIL06DjpF&#10;F0kSfdTwpjxIGIUQIvdMCFeQWpirr766FIcsThYRxSo2dDFIvYzOWmR8RpVlkQvvZkPnqwgRqwce&#10;eKBu1iL7SPWcxYHUU4QqLkWVmwH8DyCLeU03TYIa3pQHCaMQQuSeUWGMm0tYRIiUMmfRr2uRLO4f&#10;n+HX61VtfMbGjRsliwlAFv0aOSJZVe8SWySYH0u0PNrIhvRVzv8iRhOjcD6q4U15kDAKIUTumVCb&#10;x7gnWFFk67TTTivsYWP9zzvvvCDCaFRdFl3M+Az2CXMnqwIXyqtXrw63VrIYDzWLzz77bPgzajqV&#10;HloMLJU3GglGppihWSap8tNR1fCm+EgYhRCiEND4ZmewoqSlFlEYSUn6xje+4W6//Xb35z//Ofy+&#10;ZHF/g5fo+Iwq7ZNo3aZkMR6EIjo+Q02AigHHihtl/jlN6um6detKEVGM4gsjzX9EsZEwCiFEIagX&#10;xkWLFhVirYkifuc73wmiZ36tolF1WUSU1q9f737wgx+E35s0aVKlmv6wD6jbNHrZvKVI+APhnddU&#10;ReQfjtOCBQvq1pMbRJs3by50jWIz/Ki3IozzK0WcAAAgAElEQVTFR8IohBCFYHTGGfVLeYdoIpLI&#10;3XM/9dSnirJIfSIz2hibwcff/e53dT9nfMaSJUsyW79ew/64+eabw7pNNW+Jh+Y2pCwakuriwExM&#10;X54YjzE4OFjKqKKPOqSWCwmjEEIUggm1If4jwcpu2bIll+M1kMPrr78+EMVmVEkWiaCZJPoD1qPQ&#10;CZX9UpWOqNbkx5dmLq7VvOVA/I6ogCxKqvMPcyr985lI2x133BFEi8sM2/y6170u3EIJY/doVL/M&#10;udbJ6LWEUQghCgNRxv13pUlLzZsw3nbbbUFUMRpRPPjgg93/+3//L/gcGSKdtsyyOFYUsRFV64ga&#10;bfKDLHKBLephhp/f5IZ5fZpHmX+iXUK5gOc1sqwpqD5+dFHdUTsL+5bXgIkTJ9aNLYmDGxOcd0Sz&#10;qSNt50aFhFEIIQrDKaEwEmG88cYbc7HiyCuyE61TmTBhgnvhhReCFCznzRQsoxQRRUQQWXwJioOW&#10;+n19fXUXUvPnz69UR9TorEXukqvT54E888wzdUPfEerTTz89PysoYkEU/ZsfVZJFp3TUjnPYYYcF&#10;N1kRxTQZGHbTYvLkycHXvOcwmguBTHsuShiFEKIw1F+A8EbsvzH3GiKJX/jCF+pGIbjaxcJ73/te&#10;t2HDhtLKIlFDooe8+ZJm6s9OjGPq1KnBhT5v+MzPu/LKK8Pf4mcXXXRR7zciI6KzFhFFoouiHlJQ&#10;/SY3hx9+uPZTAeDiPjpSokqy6NTwpmNYt2jeNxpB1DAaOeQcjIs+2o25Cy64ILjRy+uw/7f704j/&#10;FPtMEkYhhCgMh9akcThYYaKMWXVLjRu8D9SkvfGNb3Sf/OQnw++VRRYtxZQlSRSRiCGS6EcOrW7P&#10;/72rrrqqq+udJ+JmLarTZzxc0PnD+WfOnKkmNzmHC3UuyG0gvzW4qZIsuogwKsKYHososvi1oK52&#10;ThEhZCFi2Ozc4jiQujowMFAnkDymPb6N6uG1+H3ve945tzn2sSSMQghRKE4JhTGr8RrUni1durTu&#10;e4jRnXfeGcjU5ZdfHn6/yLJozWpYtm3b1vR32U7GYXAnmH2BCMbBvvNrGq+77rrKNLlhP2rW4tgQ&#10;WeR/209ZTpuKJnoPkkgaqi+LRBarJkx+dJV9IGFMB5K3cOHCA/7fuTnLDTdeG5JiMkiH5f1C+L7g&#10;Bp0vofXlAPc1fGRPGP8y5NxBWe0fIYQQichuvAYpqKRSRp+XiBnL1772tULLYtpmNYzAsChikroy&#10;HtdPxbz00ksr0+QG+WZ8hqGxEAfy0ksvBRd3nHt+R9Rjjz1WdYs5B0kkkuNfiNMpuoqypPrF1iCq&#10;eM455xzQEI6UUaLU7TYP4nE4J1mQRp5nrKY5PoowCiFEoZhQS03dE6x0r+oY41JQed61a9e6t7/9&#10;7e5nP/uZ+/SnPx3+rCiyaM1quEhvNvLC1dJHTQ4RxTSRQWTUj64RjZwzZ05b614UbDC/Zi3GgyjS&#10;2CbugpB9pbrF/ENk0ZfFu+++O1UkqEz4EqIOqcngvZSoor/viM4SGfRvMnYKzk0WS6G2a4hXXvmR&#10;mzIl/kkkjEIIUTgmhGmpvRDGFStWuNtvv70u6vHBD37QfelLX3JHHXVUIIt///d/H47TyLMsIi0m&#10;iHwcq1kNYmdRxHa2Z82aNeFzsX+qUrdIlNaXRUAWlV7p3PDwcHAe+iMzokyZMkVinXOQRboeGzTC&#10;qqosOkUYU0N9IbLo33BAtIkqdnteJ/WPVg/pgtebxr8rYRRCiMJxaLjC3XpDJqJ4zz33BKITLaq/&#10;9dZb3RVXXBF8ztgM0lDzLItpR17ENatpB6Rp06ZN4SMwQqNRjWOZQBJvuummOlms+mB+browDw1R&#10;9BvaxEFXVKWi5hvmYfrnM7LIhX6VUcOb5JAWSsdSn82bNweRxbwhYRRCiMJBhHFnsNKdbFlukkj3&#10;1bjHPfLII923v/3tIAXV1WSRyCIXvwZNeLKWxTRRRGtWYyMvuiFyRGgN6h6rkIpq3WCjg/mrOmuR&#10;SAHnI1FFP1LfDKWi5htEkfpSg9dMyeLo/zcpld2OkBUZoor+uAz21x133JHbNF4JoxBCFI7ORRjH&#10;kkQDoUIWSUE1qFn0ZZHh/dGC/V6RJoqItFkEsdsRnGhtZFZjUHqJZHEULv6IKDZKO6VmiRss3Iwh&#10;Lcz+BxERolcinzQazF91/HRU1S/GQ90gUUVfFu1mQ54jshJGIYQoHBPCFW7lDSapJBoMlf/85z9f&#10;J4vLly8P0lUNm+nUK9J0NE068qIbMKTesEhmmZEs7o8mIolcMMdFE0k1paMm54J1ieX3/P/FKc2K&#10;iUSmRAfz2/iMqs1ajEP1i83h3Ln66qvrmtvYzYa8nz8SRiGEKBzpI4xpJdHw6xUNxmcgjMbUqVOD&#10;6GK3QQqpEUoyF7GXUcRGsL7+eiLeZabKsojwWRObRml4Nh7Dj0wZCKZB9ErRxXwSN5hfsjjKW9/6&#10;1vBz/5wW8bLI+xljLopw/kgYhRCicIxGGJvJHzLJoPixJJGOp1z4/Md//Ef4PVLkiCp+5CMfqftd&#10;OqL6sxYRs252/EyTaoq4ZhFFbESVooscJ8aGVE0WkUSWRul3RBDZBxz7Zt1O/b9Xo5t80kgWFUlz&#10;4Vy/N77xjeH3OllfX3QayWKRal4ljEIIUXD80Rp8jiASTXziiScabhiSyJDg97znPcFA9fvvvz/8&#10;WbS5jfHrX/86aHJjkOpJpDHNPMIk+A1rmqWadqOjaSdh/Y0ZM2bkbv06RXTOoiu5LFrKKaLYqNMp&#10;0UTSTpPsA+Yw+lHJuAikyJaoLAINSqosi0TCEUVu0kU7H3M+K+q6nzLIopMwCiFEUekPZzEy9DuN&#10;JLJQjxjX5RT5Yhj/CSecUPe3/C7jIKLjMzolixZFHKurKRFN7mS3Oxex2yBRJrvso6yaAXUbzh1u&#10;OJRdFpE6iySa3Fn9oWG1iWx7mtmJPK6BLEYfV2QLknjyySfXySKD+ava1IXz20SxEWp4s5+yyKKT&#10;MAohRFF5NVzvaI2hT1QSDUst9WXxXe96VyCL/u8Zl112WUfHZ9joC948x6pHtFRTooidjmZ2Cz+6&#10;SDpqGfne974XpKH6lEkW4yTRh7rF17zmNcH/Advcat2h30HVH9MgsgdJ5CaAL/HIYtUG8yM+vAZz&#10;4ytujirpuUTbLSVVabrlkkUnYRRCiCIxUpu/uN05t7vhejeSRANZJLJo0UJXa8jypS99KfbxGJ/h&#10;p6xeeumlLUXMkkoiUogc2lJEfLludie+qCCKCKPBBfXs2bMLP5R/LEmMQnt8Iovt8Pzzz4d/rWY3&#10;+YELfiK+r3vd68J1qposjhVN5H+EQfOMhFmyZEn4/aoLY9lk0SUVxunTh93QkHLqhRCi9ySTRFI0&#10;aVDDEieJBh1OEUBfFuM6ofq/f+edd4ZfI4ppBs8nlUSrR8yyq2kn8Zu/kEZbFuI6oSJMM2fOLKws&#10;ctFrzWuaSSLb95e//MX94Q9/CL7mYrpdWSRK6ddBFl24y0JczWJVZLFZbaLB6zn7wlJP+T3/d6uc&#10;klpGWXSKMAohRB5JJ4lEEqM1h3Egf36HU0AGo51QDSKRyKWB+CQdPE/0KakkIqF5rkdMC7WLfk1f&#10;WbYtrl6RFEpksWh1d8jhM88807RxjatdCCMORJrGjx9fd9HXiRsbfnRR6aj5oIqyyDYPDAwEktgo&#10;pZybKfa6Hm1o489frHp31DLKopMwCiFEXthda2LTWUk0ED8/UtioE6oR1+RmrI6oSRrXlFUSfZ57&#10;7rnwq7LULzKeZdOmTXXfY9uIRBQBUk2pFTRRjBuob/iS6Dev8dOMiSx2IhroRzQRUpEtHO+4Bjdl&#10;lUUk0RY/9dYnGk2MwxfGKs9fXLhwYSll0UkYhRAiS3bWJHFnLaoYT6uSaNCwZs2aNeHXY8miq/2N&#10;X4fSqCMq3UC568xSZUn0aTYKpGjEzVckmogo5r25jckhojhWPSJyyEKUr1GH027MSvTFVemo2cL+&#10;j440KaMsIndEEvkfbiSJRAl5Tac2Mcl4DP+1oKoRRmTRr/Uskyw6CWN+oE40iupGhSgbI54g8nFP&#10;w+1rVxKdFyX84Q9/WPe4yGKzOkciidEmN77oIUS8GRJxaiZHXJh86lOfqoQk+vgRxqLWYyL/Gzdu&#10;DLrm+nBRffbZZ6caG9ErTA7tYzOQXpNEGs2MlVLbrVmJSRrriO7DaxU3toyyDeU3SSSS2OjGBOci&#10;gogopj0vfWGsWsMb0nmRxcmTJ4ffK5ssOgljb0AGBwZ2u76+PaEYnnXWgYLYjB07JriRkUPd9u0T&#10;3PBwX/BRQilEEfAFsXGqqUvQ3TQNjWYsjiWL1C0ijAYjLazJDRcSDz30kHvsscdi//aggw4KmoK4&#10;Wr1jN4b6i+7DOUNUMXozYMqUKcGSF9IIovMiSCxpo3n+rET+tlPCvHfv3vBz1TD2HlJPOR/6+vrC&#10;5y6LLCJxlm7a6HxnW5FEW1rBT0fl8aokjGVtcBOHhLHDmBTaMnly8wvEpNjjREXz+9/vdxs2nBIs&#10;iKQQImv21ARx7CgiqaEmiO9+97vblkQD6SOy6L9xNxubYVhE0uCOO7KIPDSrS0R0SV188skng6+R&#10;xMWLF1dWFtkXRQRB/PKXv3xAoyIuNpmvmGXKJKmbiCGRj6SCSJ0h0cOkUcRm+OmoZZkzWXW42Kde&#10;0T8vSKdEFpOkYeaRJDWJriY17Uiijy+MksVyyqKTMHYGJHHu3J3BMmfOzp4+NwLJsmLFliAKuXLl&#10;tEAeiUYKIXrFbk8Sm98kIsqHICJZzWoIWyVuxiKdUT//+c+P+YjUKfpv+Ajitdde23A7GMXBttxx&#10;xx11KaztDvUvOr5YFyEllfWlxjXa1MZlGFU0OTRBbNbJ1ODCHzEkUhdtWNMO3UpHdbXHFr2Hm2Gc&#10;K35zGy72161bVyhZ5CbOxIkTA0H0UyLj2LFjRyiJndxG/wZKVcZpsN95/6uKLDoJY3uQZrp48Va3&#10;YEH7d2g6AVHIu+7a4FauPDQQRxaJoxDdwo8iNm5YY1FEIoidSDVtBgOUaVbjy2KzsRk+v/71r+u6&#10;qLqI+Ni28Fgf//jHw7rKhx9+uC6FlcY2rQz1F73H6hQRxeixRrqIKvaiVtGXQ1uSQATx6KOPDtaV&#10;i/9uRUC7lY4KvgirS2r3iUtBBUSRlPsiYKmmiKIvLFE6kW6ahKp1SGV7iSz6EVzOHc6hMiNhbAFS&#10;TZctG0pdh9grjjpqj1u6dCiQ2WXLpgfiKIToBDu9pXnDmne9612hKPaCtDMWoyB+jSAaag14fEhh&#10;RVCNNHMaRXY0E0UkDFFEwDqNRepsiUbuxsKGg1sUsVeNd/z0126mo6pLandBEpFFP6rI+cfrZJ5T&#10;KREUzjsEcawoojWuIdLXTUk0SMv0pbXsHVLpLHvBBRfUyWLZZ3QaEsYU9PePuJUrt/Q87bRVEEdS&#10;VRcu3O4WLpwbNMoRQqRld2024vamkmgNaxDEVruatgoRPj/Kl2RsRpRo6iQXKR/96EcDUWy0PdHR&#10;G1WuWywC1CjStChOFDs5KsPmHJoY0tglSc2hj0UPkSjkkM/bqUFsFbbDjzB2Mh1V9AbOG17PolFF&#10;UjRJIcxbCqqlmfK/yDLWjQQkzaKIvRZfXxb5Xy9q7WcSEEU/e4YILudPL8Q8D0gYE0JEkYgdElY0&#10;SFUdGhp0ixfPcoODA4VbfyGygTeBrQ1rEv2GNdHIWy9pZcZiHPw+dYiM4LA6y2ZE6xajozdEfqAJ&#10;D5IYl3LHxTTHmyWpkBEZZDEptK/5vNlA/Eb4cmhLXsZ2IL8G65nHcSKiMXG1ilzokz6Yl6gQMmtR&#10;xCSCaKmmFkXMUtIQW6Os9Yscm+hA/iJEpjuNhHEMiCoODm7IbfppUhBd6htJpyXaKISIY09NErfG&#10;RhPzIolGVBaTjM1oBtHRJCm0NNb5zGc+E37tj94Q+aHZGJRGomiCZDLoahdHRAmRwiTNZ5phqaQm&#10;hllFDpOi6OIofo1l3pv1cI5xvKLnFlJDVCjL+ZeWXmqS2KybqWFyyMc8SUrZ5y/Onj07iCr6x4hj&#10;gCyWOZoah4SxCcjVhg1fL2RUsRHWoEfSKIRPc1G0dNOk9YDdptUZi52A5/ZrJbmDf9VVV+lsygmk&#10;nVKfiCw2GoPiamlvyCFC1OmLZ+qaOA8tUmgfixid84WxG3WdRcKPfLV746BbcI7F1bdmlT5o0UOi&#10;U2M1qfFBSlhoIpPnyJ3f8KZMEUZEmKhiNNpLY7n77rsvs/XKEgljA6j7IyJXRiSNQvjw/7DlAFEk&#10;mkg30GY1fFkQJ4s02Fm7dm3XZdHVRm/4z626xexBDJmTiSju2rUr0fqkrSmMMmnSpOA7r3/96+sa&#10;Jp1xxhmFGCWSBD/FlkhVpyOMWUa5yoaNVIlL5+TmCRf63Y4IIRlEzJFCix4mpSiC6MM2+pG3MkQY&#10;OWZEFaPHjjpRbjhUKQU1ioQxhjLLooE0MnKDukYhqsnumijWp5vzJmii2AsBS0OcLCYZyN8puOjy&#10;R28w5L8sclBEOA+4GEYWm0UT00CnW7sBYMf2mGOOCSLJfN+vU+U5L7nkkvBrIjtlOh/8+sVuRBdJ&#10;8zXy1CHVX6+8QzSbczNu/3Ur/ZT3CJ7Pood8njRy6Go3ChAQk8OiSkgZooucP1Y7yqiS6HlEZJrX&#10;2KpGFX0kjBGqIIvGlVduDTqnqhGOqB5ba7I4ikUUr7nmmlzujaxlkTmN/ggNIkw8v+gtSJp1OiX9&#10;1OCimSWOqMSZABpIYCtR4hUrVoSiSoSHcRxlwk9HRYa7SdZ1nP6FchEin41ST11NXrjAb0dibFyE&#10;NWNqRQxdTTgQQhNDPpal9q1oA/vtmFr9KJ83u1HDIH7OI2UC7EfC6EHNYlVk0WBMyNBQvxse7kv2&#10;B0IUGtJON9RmKY5CTd61116bu4iikbUsulqDnRdffDH4HLlQ3WI2sO9pMJR1kyGimtu2bQu/njJl&#10;Sqk6iJKK6qftlr3hTZ4bDxl0OmU0BtHeuPVNI4r+/EDr9GkC1OpoGRsjY3LIUlbZYP8RkTPyNrDf&#10;0oMRQj6Pps82Q6IYj4SxBt1QaXBTNWjoQxfY6dMXVm7bRdXYXZPF0TEZvIkgXb0art8KeZBFZjwy&#10;bsOgbrFRNEuUH6KKK1euDLezbKmoTuM0cgVySFSci39/PIbhi6IJApgwOK/eLjpovhUsamhCyEdS&#10;TKvUNZNaZRMwk+QsiIqhdV9Og58eXKYIcKeRMNYoWzfUNDAyhFRcpaaK8oIkDtY1tkG6Pv/5z+c2&#10;quhyIouM0EAYDVqMT5s2rWfPL/JH2VNRXY/GafidRv2RFWI0mjjWTE7kDVG4+uqrO77XTAKRCKTo&#10;+eefr5wYNsIfYB8337WTmOT7taOtiKGrHVOTfUsRFsmQMNaG8jPcvsqQmrphwylBIxwhysWBskjj&#10;lryMyGhEHmSRdaCxjUFUcdGiRT17fpE/yp6KanS74Y2LzDLMU9ObpLD+nT72NoYFWYyLJkZJmmYY&#10;h8mfpZJKCpPhN4dB2Enh7ARxQthOerDz/q9+8IMfuK997Ws920dlpPLCSCrq0qVDOViTbCG6unjx&#10;VrdsWfnuFIsqUy+LNLZBuPIwdL8ZeZBFVxuh4Xfwu+666zRCo8IQVVy1alW4A8qYiupqIuRH/6o+&#10;f9GHY261nZ0SRqLUCCJpp+3WUu7bty+UPT4/+OCDg9d9g9EzzKsVreNHF5lrmUauTQSpG0X224kW&#10;ukjdqAm/RQ0Zj2Hv9VZ/L1qn8sJI/Z7YD8K4cuU0RRlFSThQFrlQePvb3577zaPBTNayGDdCwx+p&#10;IKrHmjVrws6sZU1FdTHdUYvQEKaIEEG0aKKrjfOwkR7IHtGrOPzILCAs/H4Ujtupp54afnfHjh2S&#10;xQ7gR/3ixk2YACKDNrai3dpRor5WL8piqcKid1RaGOmKSv2e2A9RRmoZkUYhig2S+PXCyuL9998f&#10;fp2FLBLh9EdoMJtPIzSqDTcwGOVhlDUVFXrVHdXvwljFpjpIHjcg/PEwnYRjZ2mtyCczGUVnufDC&#10;CwOBs6ZCraaQOi9a6DcTsu+J7Km0MFK7KOqxKKMQxQZZHAm3AOEqgixSY0EUx8hCFl3MCI0lS5b0&#10;fB1EfqhCV1SfXtQvusiAfDqxZgmdJg1fmIsKUUtfwpFF1SV2BgTOUkgnT54cLEmxDrO+HHYrWujL&#10;q6SzfSorjAMDuxVdjOHEE0eCyCuzGYUoJgzkH/3fJq0y7zWL8PDDDwfzIA0uyOni2mvuuOOOuggn&#10;TW40QqPaUPflR4HOPPPM0u4PZJEZjK6W0ljEZjStUKa0W6KKfmSYVFRq7URn4D2VrrTNGg4hgP74&#10;kaxTSKltFO1RWWEkkibiIS1VwiiKCRcFo//bROjy3g3VxXQjJb2HFNpej/z49a9/HTS6MaZOnVrX&#10;4EBUj6efftqtXbs23G5SUcssUVUa1l9WeP1UKmr3QACZxWvNa/hoDWeUQlpeKimMfX173Ny5O3Ow&#10;JvlE+0YUk9216OJ+iNBlkc7ZCn4KKPWWXKBnMR8ymop61VVX9XwdRL7wU1G5MEQYy4zf8Kbb3VF9&#10;Oa1iDWM3sLEcBk1ZlIraHRDDRx55pIybJmKopDAiRHka0v/CC4e67dsnhF8z6oPU0Kxg3ygtVRQL&#10;/p831DW58aMieSaaAkoaahb1lqzHD3/4w/Br7iBrhEa1IRV1165d4T4444wzSr0/SEX1oyPUavaK&#10;Igojwpu3kSN+VJgUyG4PlReiKlRSGJGhPLBjx4Rg7iED86NQY0lTnjlzson2IdUSRlEcNtQijPtB&#10;Fk844YTcrz2pqH4K6Ac/+MFMUmh/9rOfuc985jPh16ShTpum5ldVhkY3/k2XSZMmlX4eoR9dJEql&#10;qN+BcA5YZPTRRx8Naj6pac1DmjLr5tdirlu3LtP1EaJMHFzFo5mHlMu77x5wAwOXxcqiC4ahTnBz&#10;537YXXzx3J6vm8uRVAsxNnQ7Hv2fvvXWW9273/3uQuy3T3/603WpqFml0PrNdmhwQ6MbUW1WrFgR&#10;SKOrNUR55zvfWfr94XdH7WV0sUhE51Iij+vXrw/k0ZoFZQHr5DfnYo4stXZCiM5QOWEkcpd1Oiqy&#10;uHBhMhEcHBxwN9zQ++HIkyfvDmo9hcg3O2vCuB8idFdccUUhjhkNZvwRGshiFnWLy5cvD2bsGUpF&#10;FZwP27ZtC/cDEaQqDK/3hbFbDW8YOk8k87vf/W74vSI1ESKKRzOx6Lw9hPHee+/NrBOm3+iGtGKl&#10;ogr//4rmR6I9KpeSmnXk7Fe/6nOLF89K9TekrdK5tNd1jci10lJFftldS0XdT5Ga3ICfivqud70r&#10;k9EfpKIijMa5555b6vl6IhnRmYvtDOMuCkjGyy+/HK5tJ9JvibjROZIoHDLKc8RF4fIi49bt0tXk&#10;udE+YH2nT58enBc/+tGPwr9h/w0NDbmnnnqqp2mqpA4zd9EgFVWNboR//ina3D6VE0YkKEuQv5GR&#10;Q1OvAX93110bEvxm51DjG5FfDmxyw2yoLCJ0rRCNLl5zzTWZrEc0FZXIgag2nJf+zEXEoAp0IrrI&#10;YyCHNmLAF9AikFZcEcrzzjsviEj7KamWpopQ9iI6HW10o5mLQnQeCWMPoRsqKaatwN+tXLmlp+m0&#10;Wcu1EI2pb3JDZDGLzqKtQn2NQXQxi5pLpaKKKIjipk2bwu8yQqMqjV/8hjdJ6heRQosapp09x+O/&#10;9rWvDW4clQGyEpjHx4gFPyWVz9mv/JylG+LIjS7/cTVzsZqQkswNCj6yHH/88VXfJR2ncsJIbV5W&#10;tCqLBg1yFizo3Z0zxnsIkT/qm9wQncsinbMd/v3f/z3866y6oioVVUT58pe/HDa6OfzwwytzThAZ&#10;azawn7pDfm6Dyf3fHQvS4liIxtnnrlbzZ8KYxxpGZO/oo49OLHmN0lTZt2wraao0TupkejM1i37a&#10;LHWLGhpffnwpNFEU3adSwpi1ALWb3snf91IYs5RrIeI5sMlNVumcrcJFol9PkYXsKhVVRKlqoxsX&#10;SUclyo50IEzN6g7jQLKRLCKIJolJGD9+fI+2NDm2/ZwHaVJ0LU2VvyfiaPvO6hs5z5jn2YkaUR7D&#10;Gt3Q1MTP3BDlgP8jE0TEUHKYHRLGHtKuMPrD/XsF+2x4uK/nzyvEgRS7yY3hX9QgvL2uu2RAv1JR&#10;RZRVq1aF30F4utUlNE/4TWne8IY3BFJDhPXBBx8ccy2RaZNC9leaaFxeIQU52sSGfcH2ET1Mk57M&#10;hT3nEK81LCaOPDavgTwmz9eqOEbHaNx3331qdFNwDjvssDCt1D6+7nWvS7RR3DDgRiw3Kohm/+Y3&#10;vwlGA4nOUcnB/VnRSrMbHwmjqC7U7n69sE1ufB5++OHwq17XXRLd9LuzKhW1Ozz22GPh477lLW/J&#10;/fqSyrdr167wa6JKZSRac5i27tBPK223tnPv3r2528PNmtisXbs2ELw0tYj8Hn/DxT+P59c38pjt&#10;iCMyYWiMRvFADkkppfbV0kuTpmb7cshHFqUid59KCWMZmrjs2DGhp6mimsUosodzkEYGoxkCXLwU&#10;qcmND/WDBg1veslll13mXnzxxeAZiSoqFbX75D16S0TNjy5ycV+kuYCNMCFste7QooZ+3WGn189I&#10;0mSnlyCFRAeJNvrNgKwWMW2aKnJNhBIxJC3VPxatiGN0jIYa3eQfvyFN2tcYE0OihiaIY+GnrvJ3&#10;on0qJYxlkJ92o5RpQbJptiNEdmyp64hKZDGLrqKdwn+z66X0clH2wx/+MPxaqagCNm7cGDa6ISJU&#10;xOgiTWlMEG20RVKoO/Qjh52orSsDSNnZZ58d7E8kz0aE+GmqaWct8pizZ88OHhP5bFUcfcFGJvzI&#10;pciedjqWmhT60cN2UapyZ1BKasEgPfSss6q+F0R1oGZxtNETEbEsuop2Cj8dlbTaXqXUvvDCC0F0&#10;0Zg6daqbNm1aT55b5BdE0R+j0a3RBxXPnV8AACAASURBVJ3Erzs0QUzblMaPIFalsU+rIG687iJ4&#10;fi1iO7MWeUyWZuLIMeJ8jDY5QTr9dGBqF0V2tNOx1I8YmiSK/CJhLBiqJxTVYfsBsljEJjc+iJvR&#10;y+gidYt+Kuo//dM/de25Vq5c6Z577rmuPb7oHKSi5n2Mhl93yOdJh+H7TWk6VXfYSYiKFgmrRYym&#10;qfqzFvmdNDQTR443kU06rZo4cvz8VNgdO3ZIMnpIOx1LOZ4miNaURpG/YhEVRq5mDrjlrTq2zlDE&#10;BjLTpw8n+C0hOs32Azqifv7zny/8Xva7k55wwgk9eU6imqTxGvPnz6/rLthJGPyu5hPFIHqsmJGX&#10;dbTNF8NWmtJwQdvNusNO4otvUdJg/TTVTs5a9MUxmmJqj81Cky5fSu+5554Obp3w6XTHUslh8YkK&#10;44iEsXuo46gQSThQFr/97W8XsiNqM0488cSePM9nPvOZ8POTTjrJzZkzp2vP5QuxyDdr1qwJ14/o&#10;Yq/nm1ndoclhK8PwVXeYDWPNWkQSWul8auLI3/JawuP76cZ+Gr0vrKI91LFUJEEpqT2EaF0nhvcv&#10;XVqwDRciMbtrTW72Q50fHVHLIot+DWMvtilu5mI34SLOeN/73hcsVeTaa6/N9VZHo4vdbnTDRb+J&#10;YavD8K3uUHKYH/xZi0QADb+BTdrGOK4WyeTviFaS7srjIzP+46h2sXV63bFUlAMJYw8pSnrnr37V&#10;F0RCWdoVXCGSs7s2PmN01iKRxV6lbvaabteLUS8ZnbnY7ZmA/vxBZFEzHvOJH13s9pB+xDDp2INo&#10;3SEfy9iUxq9fLPr2jTVr0Rrj8Dtpa0h5bKuVO/XUU8PvK7qYnLx1LO0V3GQyiIKK9qmUMGYdnTvr&#10;rOEgvbfXozGi+EIYtwjRe+JlsaizFhvhz2DsNp/+9Kd7OnPx6aefDhuo8HySxXwSjS6mbVSSFjqa&#10;NsLqDk0Q89SUppv4wliGmZfOm7XI/z1pqn6KsdUltiqO7COrn+Pif926dR1f/zKgjqWj+P9XioJ2&#10;BkUYe8zcuTvd4OBAV5+U4f5IqYRQFIOdtZrF8soi0b5vfOMbocBBN2dJIqZ+FGnRokVdn7m4devW&#10;8PNJkyZ19blE60Sji91O8fQjQTYqoQhNaURrcFwbzVpsVRz9c5SbHWqgcmDH0jRNadSxVLRCpYQx&#10;D7K0ePHWtoXRhHD79viPQhSH+gY3ZZNFaha/9rWvBfU8vix2m2ijm17UEvrCeMYZZ/RsW0VyotHF&#10;XkSB/Wgaqa+9bq4jssEa2FCDSMTR7wqbRhwRI0vbJbqoLsz7ufDCC93kyZPH/D11LBWdQsLYYyZP&#10;3t1W8xv+bmDgsgS/KUTeKacsEt0zSWyUCtPNC3We94c//GH4NdHFbkMq6q5du3qyfaJ1HnroofBv&#10;aSbTzdpFIxphFPX7pOxpuJxjLAjLT3/601hx5OdkJcRFu/3vIZ6Snf3E/S+pY6noJpVLSSU6h7Rl&#10;ycqVWyR9ouJsqBvKX3RZ/PWvfx2IGqLYaLQEsw+J8Lgud0ildtHoVeMZP7pIRLNbcx5F6yD1mzZt&#10;Cv+eDpS9oEpylBS/Q2xV9ok1r4kTR6KQLKRI0w31/2/v3mLjqvI9jy9jOjYhxCWBIMkEYjLqBGka&#10;YomX0CLC3aAW6gQlR0dITSI1pjUPQ1ArOU9NeOn0S0OeCCOF5GE0OKPmon455jq0NK02ik9PenQk&#10;TIJGEecI7ATl0hMkO9dyQuLRv6rWrn9Vdt33Ze29vh/JckE7rrV3VWj//F/r/7dVaF1dNJXtqCjT&#10;zWsOHz5Mx1LEzrvAKFXGtAOjPL9sTd2/f2MbXw3kSbESFk8E1ySBRkZnZK0bajshUUizmS1btpRC&#10;4ubNm2Ndk6xF/9AQd6MbS18/1UU3Sai3TYls98m4STDS4YgKI3RwlC2S+oyjPJYPCZQSHH/5y18G&#10;/xudUav03yOpKkrlFYibd4FRtnRu3Xqija+M1969k2Zi4iGa0MAjZythsfoLm6wN5ZftprLds1VI&#10;lGAoIdEGRVM3gzEu9WM0kqr06QqjHq4Nd7z//vvBWpIK9bpDqlSPAMsGR2mOI+N4pMJoSfVxYGDA&#10;DA5WezIwd7GKDqBIg5eB0QVDQ0UzMfEeW1PhienKQP5icLlS/Tp06JDzly9BTyqJzc4kmsoP4Tt2&#10;7Ch9hAVg6ZQaJ11dTGKMhsU4DffJa6TPmCbVeEZXj9iOWsU23SrbHEeaI0lXVQmOUpXWjbOoLtaS&#10;6qvFfQmn/xtHqI6Gd4FROonOzw+WAlvaZGvq+PiEGRvblvpagHgUK0Fxuua7v/baa2bnzp1O3nMJ&#10;dhIObVBs1t3UhkSpJLbaUqsrknGM1KivLsY9RsNinIb79NkvaTCSVEjRHVJ9D0bawsJC8E/SfAjV&#10;OY4SFqWxjf6Bn+piLV1hJDC2RqOkaHg5h9GVbani+eenS+uJezYjkLyZyhbUueCZpbmNnFeMcwZh&#10;NyQcylZTCYjNtpoatd1UrsGVc5f11cWtW7cm9tw6MEqlUc/5a0VXJ5HMa5REZ1RLB0a2pKIdcr5W&#10;/+KJ6uKtdGCUc6BAEuoDY2jZbcWKS4ksJilydtCVwCjeeqs8WoDQiHyQ/4xMyo+pNVfz+OOPl8Ki&#10;C+cV7VlECYry0ayKKCHXBkR9JtElaVUX68dpyFkk+YA7JJTb7rwm4cDIllR0SgKjfq/Q0OVWMqTf&#10;kqY3QBK8DYxvveXAQhRCI/Lh1qqicWALaicB0VS2mkrAtUHRZa5UF+EmXTGXsKjHFMRJVxcNgbGG&#10;DtL33HOPE2tyhZ67aOc0omrp0qXmjjvuCP6Z83lIipdbUufmBs3hwyOl7aAuITQiu+YqZxVrK/cS&#10;vA4ePJj4fEW7xVSCYjsBUX6Itu3/f/rTn5qJiYmEVto7CYyWdChNqrpoKrMln3vuua7//H333ZfL&#10;mY2vvPKKA6so04ExyW2hehsh21EbSyrAZ4HcC73dkrmLt9LzF7/99lt3FuYYCdaIlpeB0VRCmWuB&#10;0RAakTnFytbTo7dsUNizZ0/pI24SCuWHYltFbHUG0bIVRPn84osvBn/u2WefjWXFc3NzbXxVZ2QW&#10;pFyzlVRnVEt+IUBXVLfpLcK6ehM3HRiZv4h26GqrvH+mp937GS1t+h7RzKVMtujKh4Rp+ZxUF2jf&#10;eBsYpdHM7GzBrFkT/Q9xvSI0IhtuHZVhKkFMxmXE0RBGh0P5rMNSM3IOUaqcsr1U1qe3mUro0iFT&#10;QmQc4hhuf+DAgeCxNIrIY7UO3dNNheqrN3FjdEQ4u5MBtfr7+2v++yUNyHAr/XfYx+26cv02FLYb&#10;DjnnGQ1vA6MpDc8fDcKZa2Rdo6MzjNyAg6YrTW1qf9ki//Het29fJIFLAqENcvpxu2QtOiA22xKr&#10;B+pLkEuiqU1Uz6F/qHrqqaci+Z7ID92QKOkqnz7DSIWx6vz588Fj7ktVoVAohUZT+QGfZjfhdEDK&#10;e/dYGw51QNTnN9vFOc9oeB0YpYK3d++kk1VGUxm5IXbvfrp07hJIV3hQlOrdSy+91PH2UwmBs7Oz&#10;pc/yIcFNZiB2EgxNXfVQAp887qS6qQOjhMuskHum/49Qzi8CmlQYrSS3o5q6H2Zp7BKO84tV+v3J&#10;2cXG9C8Z9C8fsk7OHMqW0vXr1wfbS9v9hYr8gkH+v1AqrvJZPnTncETD68BoHK8ymkpoHBk5a0ZH&#10;xwiNSEGxEhSP3hIUTeWconQ/DauYSWVQAqANhHKGT8JgN6HQ6jUchtGBMa7tqHHQ1UXZjppksxtk&#10;gw6MaW1HlVDkczCSeyEf8sO9dEdlpuCtZMuyfo9QXWwsL1tSbcVQAmIn4dBUrltCoTT9kTmU/J1K&#10;hveBUaqMY2PT5oknZhxYTbgNG86ayclxs23bL8zMTMHFJSJ35iohcbrRtJ2gwYr8Js8GQKkYRrn9&#10;QzqW/uxnPwvCYdTbReurdK6P0NB00KW6iDC64U2SgdHX7ahy3TYgnj59umZ8BhrTZxcZ1N9YVucv&#10;2nCom9O0y4ZC+Wyrh0iH94HRVLZ8fv75IQdW0piExunpQ6VK4/T0CleXicybqQTFEy0v5J133ong&#10;YmWIuFTOZcuahM754H+RcRw7duyI9YZmdTuqCTl7CWh6WL9JuPGMDx1SpXmNrRpKOJRr7rShTdLb&#10;hF0klUU5v2hRXWxM/11yNTj10rFUh0K7xRTuIDBKDWV6hXnjjY1m1y63h1APDRVLlUZphDMx8ZAD&#10;K0I+FCsB8dbzib0pVD5MJRiGfTaV5x9PPCyautAVd3VRd3TtdS6lVEb1bMm1a9f29P0QHb3d+sEH&#10;H0ztzp47dy54nPQcRAlQVl7OL9pQKAFRguKlS5fa+nO2O62EQ/ks30dXfn0ns1gtCQyEhMZ0hdGF&#10;wNhNx1JL/i7ZgCgVRF539xEYK+Qso3QllUqeyyQ0/vM/v2deeGEbYzfQo9bbTqt0+DOVqqCudA83&#10;eNyO94wx1b93SYVFk2KFsdettXI+1JLzi3BTmudKdXBNeqyF3pK6bNmyRJ87CnpbqX3cLgnn8oO0&#10;BGV5XH/v2W5Zi0H97dP3Kuktqb10LJW12nOHdntpnDMkGdofDwJjhTSUkcqd61tTLWnUI81wZDst&#10;0B0JjA9VPqz6IBi3ico22DI5F5lUWMzy+UUdBqguIoydv2hSCIy6+ub6tksJt7ZqaCuI7ZIfou2H&#10;rSC283wok/vFKI326feXBK+4RN2xNOlfkugzklQuo0NgVGRr6j/909Pm9dc/dWZNzcgW2kKhyKxG&#10;dKnTSmDUPq1UN8skLMrA/6ToKl3WzgDqyiiBEWF0h9Qkt6Tq7aiuVRfljKGtGnZ67lCuRaqG8oOz&#10;3M9ug7AOjElvFXaNDiGExdbimsFIx1K0g8BYZ//+jaXKnZ2B6DpZ5/DwXKmDKmM3kB12VEfZ5s2b&#10;Ew2LJuMNb3TYTfOcHNylm94MDAwktk5dXUy6sqnppjS2criwsFA6U9gqJOpzhxLqJCgyMzFaUsXS&#10;7w+2ozZXv82y22BGx1J0i8AYQip2EhpdP89oyUgQaYbDrEZkw0xlK2qZVPeSDoumbltnlrajChre&#10;oBUdGNMaqZHkdlR93rDZucOwsGjPHdptpWkGXV/oURpSpaIy1Vw32yzpWIooERgbkPAlISwroVHW&#10;OTOzn7EbcNzZSpObMhnE/8knn0Q+X7EdUXYtbUVXBHWnu27oyijVRYTRYTHpypjekhpX8NLD8Ds9&#10;d2gqVRYbDpMe+6EDdZKVX9foURoyexHNtZrBSMdSxI3A2IBtgiOhUTqTZoEduyHbUycn0z6fBtQr&#10;ViqL5b9PaYZFHbpkHQ888ECszzc/Xx0ZsmbNmp6+lzTrsdLswgl36ZEaSQeiqGcw9jIMX84dSjDs&#10;6+sLmoTIvxsdHe15Xd3SW3bzOqOyFZrddE6/V6TD6MjISCY6liI/CIxNSKXOVhqzFBr/8pdxxm7A&#10;QRM14zNkG2rclb1GsrwdVQdGBvYjTFrnF2W7p97y2Wkgqj93KAGx3aY0Ukm1VcP6c4c6kDAsP30M&#10;6u+crjA+9thjpY9WXOhYivwgMLaQxdBoKmM3pIOqNPEB0jdpjDkRrGLPnj1my5Ytqa1KbxFNK7R2&#10;a3Z2NviTVBgRJq0Ko4S9Tp5XnzuUx90Ow2917lBXJQmM6ZLKog6MNLtpTzt/n+hYWqbDNQE5OgTG&#10;NmQ1NMp4EGnew9gNpGumEhjLZHyGBMY0ZblDqq4w0vAGYfQMxiTpH87CBtZHMQy/03OHUqHUzzU8&#10;nN5xDb0OX7uu6rAowYYf6NtT/56nY2ljuqMs76/oEBjbZEPj+PhEZhrhmMrYDVPp/Aokb66myY1s&#10;ody3b1+qr4OcJ8zqwH5TV2EEwqQ1g7F+KL1sN+xlGL6tIvZCN+GR75dmUJOxHnotPmI7auekYiaN&#10;gehYijQRGDugK42ERqAd79U0uTl48GAqTW60NAb26zOTvTbY0WGXM4xwif5t/szMTMuVRTUMvxkd&#10;GH0flO8CHRgJPu2R/+aPj49nYanIMQJjh6R7qq00bt16ItLvHSdCI5L3qTNNbjQ9TiOpwBVVl1T9&#10;fYBGvvzyy+B/SXKmYLPtX/XnDuVzEtU+zi+6Q78X5b3CNkogOwiMXZDQKKMrJDTaIJYFhEYkR36Z&#10;cjR4thdffDHVJjdalhve6LX/6Ec/SnUtyIakAqNsR9UdTV0Yhl9/fjHtbaDNznj6QF8z1UUgWwiM&#10;PSjPaRwudSTNCgmNEnh37346mzcdGWDnLZa5cG5Ry3LDG6CVtBreCJlvmMYw/EZ011bZ/pp2SNOB&#10;2sfAKK+BRWAEsuU2Xq/eyKzDf/iHX5j5+cHMrHnXrqNmbCw7lVFkTe25xXfffdeZ9UuH0QsXLgT/&#10;nLUKoz4LyUgNhNENb5IMbhKAZIi4S81c2I7qFh2SpcMnEIc77riD+xoDAmMEJiYeKp1rzFJolKro&#10;6GjrpgRAZyYrYzTK5Nxir01eoqS3dGaxuqjPMDJSA634OrrB0g1vCIzp0qMOZKA84w4QFz2HkV9M&#10;RIfAGBHpoDoy8l/MF1+syMyaJybeK81pBKJx9pZ5i66cW7R0hS7JDqN6FEbaXWKRb2luSXWNS+cX&#10;TciID5/oqg/NboDsITBGaGamUKo0ZiU0Dg0VS417CoWiA6tB9lXPLcpv+Fw6t2jp84tJbkfVw/Z7&#10;Cap6/ffdd1/P60L+6C2pPlfVJCzqM4OuBTTfqr8DAwPBY84vAtlDYIyYNJSRSuPhwyOZWK/Mk9y/&#10;/1MHVoJsqx2hIecWXaykpTGDMS733ntvptcPxElXF5m/mD7d8IbtqED2EBhjIh1U33hjYybWKp1T&#10;aYKD7s3UjNDYs2ePk81kJCxmueEN0A62pJbpDqmcX3SLfm0AZAOBMUYyuuKFF7Ix81CqjMPDcw6s&#10;BNly6wgNCYwu0ucXszpOQ1dI6ZKKMGl1SXWNa+cXTV3X1nvuuSfVtSRNd0j99ttvfblsIDcIjDHL&#10;ytgNe54R6Iw0uan+ouHgwYPO3j8dtjZt2pTqWrqlK6R0SUUrPndJ1eHMxeDs82tz5coVB1YBoBME&#10;xgRkZezGE0/MmG3bTjiwEmRDNraiWml1SDV0SQUSdfHixZqn83FIvkv0SA3OLyJueqwG77foEBgT&#10;ImM3hod3O99Bla6paF+1WZLLW1Gtqamp4HHSwVa3kefsJOL0zTffBN9dd6b0iYsNb3THVt/09/cH&#10;V8wP8IibHuHC+y06BMYESQdVqTR+9tmws2uUram7dx9t4yvht8marqgub0U1ddtRly9fbh544IFU&#10;19MNfQ10SEUjuumNr2cYXTy/qBu90LUVQNYQGBNmQ6PLYzckMFJlRGNzNQP6Xd+KalKuLkZlfn4+&#10;+E4ERqAxHRjZjgoAvSMwpkTGbrgaGqXKyGxGNFY7oH/nzp3O36ukG97IgP1XX33VPPfcc2b16tWx&#10;Px+AKn2G0edOsa7QoV1vzweQHbfzWqVHQqNUHHftcm8LqDS/kSqjrA+omq40uyk7dOhQJpq4xDlS&#10;Qyp/EhDlQ55HVzPhH/1eS7qTrR6p4XMXTl1hdGV8xaVLlxxYRfquXr3q+y0AMonAmDKZ1SgNcd56&#10;y62RFvYs4969ow6sBm4o1jS62bx5c2bGU+gf4nvdkirVSvl+NiQm9RtzvSUV2ZD0rEzOL97aIdWV&#10;4KzXtWrVqlTXAgCdIjA6QGY1joycda7SSGBErclKaCw3jpHqYhZIqLNkC22nFVH581I1lKAoj/Us&#10;xEbkeSRMSziV0PDrX/+69JW9VDfTrFwBWaGDGc1lAL+wBT0+BEZHSKVRtoA+//y0M2uSKuPY2HQp&#10;0MJ3Z2tmLr7yyiuZmSfYSXXRbi+1FcR2t5fKWBEJg/L9JSjqLqw6sEYl6coVkBV6O6qvY0UAX+nA&#10;+NVXX/E+iBCB0SFyplFC49at7gzPl7OMBEbUz1zMQqMbSwe2+i20J0+erDl/qMNlMxIO5XvZkMgw&#10;frhAb0n1lZ536FK1QVc+fT5fCiCbCIyOkdA4OTluNmw468TCJLzS/MZ3tY1uXnvttUzdD90hVbz5&#10;5ptBSGx3e6mtHNqACLhIN73hDKNbwYzOrQCyjMDoGAlmNjTKllAXUGX0WbFm5uL27dsz0+hGtpf+&#10;6U9/qmlK8/LLL7f8c822lwJZ4et2TIKZe+Q1sedJ161b5/vtADKJwOgg6ZoqZxpd6ZxKYPTZ0cqg&#10;/nKjGzm76Cq7vVQqinL2sNPtpRIU5XPU20vpbgoAALKsPjD+uzFmQ/31yJZEtDY8PFf6kI6n8llC&#10;X7ckoElQc+E84+joTBtfhfyZq2l089JLLzlVbbPB0IbEdsZbSOiVUKgDYtx0cJXn7JY+i0mXVCDc&#10;mTNngn/vygxGQzMeABlXHxiZLNuChGcbCHU4DDtzKKFPqoXdksApYS3trany/HKdvVwLsqg6RkPO&#10;8e3Zsye1a5AqnQ6InXQvtcHQhe2lhUIhku9Dl1SgNZfOMLrajCdpS5cu9euCgZxgS2oDNgjWh8NO&#10;wluvldmZmYLZv3+j+e1vJ9v46nhJcCUw+mSm0uymLOmtqK5uLwVcpv+e3HXXXbxWcMKVK1eCZaxe&#10;vZoXBbFZv3598K3b2XWE9nkdGOurhPbzmjVzDqyuTAKjDNBPu8oogVHWAl9Uf0khIWzHjh2xXrdU&#10;EN9+++1gOH4n20ulOY0NigDKli1b5t2dYHSFm27cuOH7LUAKrl69ym2PkFeBUYbQy7nARltIXSRd&#10;U2Vr665dR1Ndndwz+GKmZoxGEltRJSi26mAq22L1+UPGWwDQXO2Qqs8v+hjkTSU09vf3lx7La6Pv&#10;CQD3eRcYn3giew1cpLKXdmDMSsBGFKrdeTdv3px4YxhLqob6/CHbSwFk0cLCQrBqX7cKy7ZUe+0E&#10;RiB7bvPpNUv6DJ5scY2CnGX84ov0zw9GdT1w2XQwRkPs27cvkbXOzs4Gj2XWowzU/+STT0rPv2XL&#10;lkyHRd3dtJcuqQCQVXpbqkvdawG0x6vAKNs7kxTlOBIX5iAyXsUHtUP6k+oqqiuMEhDziiopAB/p&#10;82Q+d4kFssqrwJhlExMPpb56Kox5N53akH5dYXRp1iOQJd98802wWrqkukPPhvT1dfn++++Dx3Ie&#10;HUC2EBhjFOXAe9mWOj+fbIW0HhXGPJPX9tPg+pIe0q+7otLMJpx0krWYw4gwly9fDv4tgdFNvr4u&#10;VBiRBP3e0uNc0DvOMGYIcxARn6PBkH6pLu7cuTOxe63P+PGb58b0tt21a9e6t0AAaIBZjEiCDozM&#10;YYwWZxhjFHVH1snJ4UTXD18UK4GxTKqLSZ61kyH91po1a3jXAUDOSNMb3fiGXw4C2UJgjFme5hdG&#10;ucUWLkmvumjqAmMeh+/LjEmLQAz45/Tp08E1+7wdU1cZ2ZYKZAtbUmMWZaMYtqQieulWF01doMpj&#10;F1EZEWLR0Afw25IlS7y9fn2OkQojkC1tBcbBwe/b+KpsSLpxTJSBMY0KKfIu3eqiqaswMqcQAPJJ&#10;VxjXrVvHqwxkSH1gDN1zeN99l3LzmiZdpdu27USizwe0L/3qoqlr5kKHVAB5c+3aNV5TKoxApnk3&#10;VkPGUyRpw4azuRlHQdOdvHGruihrYLA90B39ixfOh7nlu+++C9azatUqb++DVBht45s77riD0Ahk&#10;CIExAVQZ4abpYFVpVRf1wH6qi0A0fD4nB7fpbakERkRNb3X+9ttvub8R8i4wplElGxubbuOrWqNL&#10;KaIj78lyB9+0qotiamoqeJzHhjC6oQ8/HAHw3aVL1SNOnGNEnBjcHy0qjAmQeYxRjNdIe0QHXVrz&#10;ZDK4lrSqi6auwpjHkRPz8/PBY0ZqAP7h/GKtixcvBv9MYASyw8vAODubfGjcu3eyja9qLu0KI11a&#10;86JaXRRpVRdN3RnGxx9/PLV1AEAczp8/H3zXlStXen+PdWCUs7actwWywbvAaFKqlD3//HRPgU+q&#10;i2vWpFthpOlNXlQ7o27fvj3VRjN5n8EI/+jmM2vXruUdANTRoXH9+vXcHiADvAyMaQWf8fGJrjum&#10;RlGh7MUXX7AdNR/klxbV2aCvvPJKalcl2zX1UHua3iBv7rzzTl5ToA7nGIHsITAmSCqEk5PjHYdG&#10;qUxKhTJNnF/Mi+ovHqS6mGajGV1dZGA/gDzS4WhgYIDXuK7CODIykupaALTH2y2paZxjNJW5jBIa&#10;221gMzJy1kxMvBf7ulphO2oenK1UGMvSPLto6s4v5rFDqqm7RrbcAv6pP7OH8j1hHiOipv9+Xb16&#10;lfsbMS8Do0k5AElo/Oab/aUtqhIIw0ig3L//U/P554fM0FD6g/8JjHlQPbsoDWbS3gKqw1Ret6P6&#10;cI0A0CmqjIiaDoynTp3i/kbs9lxdTQcmJh5KfZunPL98zM8P1mz5dKHBjSbnF9MYR4IozdUM6k+7&#10;uiiOHDkSPM5rhfHcuXMOrAIA3DI3N2cKhfLPFRIYP/zwQ14hwGFeB0YJai5U72QNMqvRVePj/PYv&#10;+6phUbb/bNmyJfUr0jMY8xIYJQRPTU2VzmfKY93UB4jT119/HXz3VatWca8doStpS5Ys8fxuVOn7&#10;snr16lJ16Lvvvkt/YQBCeRsYTSUI7dp1tI2v9BuBMQ+q7/M0O6NqesvIpk2bXFhSR6TLq4RC+ZBR&#10;ChIUgbRcvnyZe+8gzjCGu3btWumcmZxhNJUq45///Gf3FgqgxOvAuH//RgJjC4cPjzCwP/Okuliu&#10;pC9fvtyJ6qLukCprygJZswRDGxLbOSMhXREXFhYycX0AkKTz588HDW9kHiOBEXCX14FRzuV99tmw&#10;09tB00Z1MQ+qozReeuklJ7p1ZqEZTDfbS+WHH7keqZhKY6E333zTvPPOO6X/jS6pAFAl5xhtYNyw&#10;YYNZunSpuXLlCncIcJDXgdGUBuKPmr/8ZdyBlbhHwjTdUbNuptLwpmzHjh1OXI9U6iwXZjDa7aW2&#10;gtju9lJZu+04KyGx/iymDsbMEV/6swAAExxJREFUmgT8o8/l3XXXXbwDFNmWKh/2bKdsS/3rX//q&#10;yOqQNfILB8TH+8AogYgqYzgJ08i6arObtAf1a7rhzZo1axJ/fgly+vyhDrDNSDi01UMJiVQNATQj&#10;gcgiMN5KAvXKlStL//6xxx4jMKJrep4nYzWi531gNFQZQ8nZRaqLWVc7SsOV6qJJofKmq4fdbi9l&#10;jiIAREvOMdrAuG7dOrqlIhIM7o8egZEq4y1k3Mju3U87tip0rnaUhkudSPWWz6grjHFtLwUARItu&#10;qUA2EBgrxsa2menpQ07MZUybhEU6o+ZBNTC6MkrD1FUXTQQzGO32UmlOI+Gw0+2lEhTlM9tLAUTp&#10;9OnTwXdbtmwZ97YB3S31xz/+MYERcBCBsUI6psrW1Ndf/9SJ9aTl/fcfojNqLpwImt24MkrD0ucX&#10;JbR1ygZDGxLbOasg90BCoQ6ISZBqJwBwfrEx3S1VhvjLY86gAW4hMCoyl3HbthPebk394osVpUor&#10;8qBaXZSw6FL1TFcAW61LApcOiJ1sL7XBMM3tpfpaew2p+oeor7/+2qxdu7bn9QFA2mRbqoTGQqFQ&#10;Wok0vyEwAm4hMNbZtu0Xpa2pa9bMdfTnsk7OLUpYZCtqHhQrFcaynTt3OnVNusJY30im2+2l1qOP&#10;PmomJiZyub1UznraH6IuX76c+noAICo6MMq21D/+8Y/cW8AhBMY6EpgkNE5OjntznlHC4ujomJme&#10;XuHAatC7ali0nT5dUh8CZbi9HY7fyfZSuS7Z0vrqq68Glcdnn32Ws4gAnHDmzJlgGdL9E41JZ1T5&#10;/6v+/v5SAxwJjYzYQCf0WA067UaPwBhCgpMEKB9CI2Exj6qB0aWzi5auMErYa8V2eLXnD+sD8ObN&#10;m4PH3ZyJBIC4DQwMcI9bkB/y77333tIXMZMRnbKddk2lkRKiRWBswIfQSFjMq2pgdGn2otWqiiih&#10;T58/bFYxlMqkJZVHZiUCMHUD85EN586dCwIjMxkBtxAYm8hzaLQNbgiLeVNt2OTidlTZdqrVby/t&#10;tDGMboLj2rXSIRVIlu5E6kLQWFhYSH0NWSIh/+LFi8Hr+OSTT3KWEXAEgbEFCVTDw7vNxMR7ueme&#10;KqMzaHCTV9X3qEuD+i2pFm7fvj0IiL2GPF1hdO169dqkYgogXq6NrtChlTOM7ZF7Zl9HOcf40Ucf&#10;mStXrri/cCDnbuMFbk2ClVQaf/e7UdeX2pRsQX3hhW2lpj6ExbxyOzBKQDx06FCpc2sUFUHpqmq5&#10;fH6RRjyA35YsWeL7LWiLBMYbN26UvlTOpI2MMBcacAGBsQMy2P/BB3ebzz4bzsyarcOHR0qVUoby&#10;553bgTFqekuqjJ0AAGTb3//+92D9LjZuA3xEYOzQzEyhVG38yU/GMhEcZY2yVrag+uBscI1yNjCt&#10;YfVJ0dVFH64XQLbQeKc7usOlbOWlyoh2LF26lPsUIwJjlyYnh4PgKGcCXSMVRVlbuWlP9iqi6EY1&#10;MPrQLVSP56A7KgDX6DOMq1at4vVpkwRtfe+k+Q3QyurVq4Ov+Oqrr7hfEaPpTY8kjMlHoVA0Y2PT&#10;pY8NG87G+pyNSOdT2XI6MfFQqRIK38wF1+vbdlSqiwCQH7It1TYKkhEb0vW71UgmAPEhMEZEtnvu&#10;37+x9CHhcXR0JviIK0BKExsbWAmJ0OcXfQhQc3PVgOzi+UUdaKPokirfw37P48eP03kVQG5JZ9T6&#10;ERvj4+O84EBKCIwxkPAoAU4+rJGRs2Z4eK70WQKlfBbyuFWglMqhfE8JhPIhoz7sZ6CqOivUh8Ao&#10;oclyPTwVCr3/MieK74H4ffnll8FzrF27ljvuKQk7Fh1Su3PmzJkgMD722GPmww8/ZJA/kBICY0Ik&#10;3MmHDpFAtPw6w6gH4zO2Ai668847eV08pQMjMxi7I/fw6tWrpfEa4plnnqHKCKSEpjdALhRrLsKH&#10;AKUrjD6c2QQA35w7dy64YqkyEr6BdBAYgVyoVhd9ONumq4sAgHySLah6PIlUGQEkj8AI5IwP1cVj&#10;x44Fj2n+AsA1ly5dClY0MDDA69OD06dPB3+YKiPCSBddi3Ou8SAwAsg0VwOyDrWM/QCSocOEDhpJ&#10;4wxjdKgyohV7ztUQGGNDYARywa+RGvr8oquBUW+bJTACyaAjaT5RZQTSRWAEcsbFmYRR02HMh46w&#10;pm7rrQ7MAJB3VBmBdBEYASADGB0CZIfeFmdnCaI3p06dCv48VUYgWQRGAJlz5MiRYMls9wRg6QYz&#10;uiKVtIWFheAZly1bxusTgbm5uZqzoWNjYxm+GiBbGNwPILP27jXmySePmIGBk85dwq9+ddI89VT5&#10;8Q9/+LYZGJjq6fv98IezpesV9977d7Nu3TsRrBK9uHz5culDs6+RSPI1+sd/PG7Wry8/XrnytFm1&#10;ys+X9tFHF8yZM+XHK1ceN6tWpdMAY926i8Y2Sr377v/N2cqISLV23bp1pW/26KPGDA/fTZMTmLvv&#10;/s48+uiHpRsxPPydoajfndHRxn+sb3FxUf+j/F/db0O/sG9v2L8G4ITJyocxe/bsKX3k2c9//nMz&#10;NTVl5BfMb73FOxAAACAm/48tqQAyx46sGB835t/+7RVeQAAAgHicrA+MM9xoAK67cOFCsMIVK142&#10;xeJBXjMAAIDofUlgBJB516/vIDQCAABEb5ItqUAuFIKLsNs1fUNoBAAAiNRnxiyOExiBXKgGRj3U&#10;Po90IF6+fHnNFRIaAQAAeiY/TB42xmwzjNUAkDU6ED/yyCO3rF5CY3//EfODHzQdaXDDGPPfjDFn&#10;eQMAAAAEpo1ZnND/gsAI5MJgcBGzs7Pev6TF4qHS5yahsV+mc0jmNGZxLsm1AQAAZAlbUoFcWBFc&#10;xKlTp3hJK6Hx+vXtzb7kftnhakxfodkXAQAA+IzACCC3CI0AAAC9ITACuVGtMh45ciS3L2unTX0I&#10;jQAAAN0jMAK5MejFS3n8+PHg8cMPP9zWnyE0AgAAdIfACORGtcI4NTXlxctaKLSf7wiNAAAAnSMw&#10;ArlBp9RW2gyN/+rEYgEAABxAYARyYzi4kJMnT/KyNiCh8fvvNzf7kv9oTN8Haa4RAADAFQRGIDeq&#10;OymPHTvGy9qEhMabN5uef3yG0AgAAEBgBHKkGhgvXLhAlbGJxcUhc+XKJ4RGAACAFtoOjCMjZ7mX&#10;gPOq21I5x9gcoREAAKC1tgNjoVDkdgLOq1YZfemU2osOQuN/d/5iAAAAYsCWVCBXqqM1OMfYnjZD&#10;4wvG9O10aNkAAACJIDACuVINjEeOHMnlS6uvq93B/a3Y0Li4uLzZVx4gNAIAAN8QGIFcqZ5h9KHx&#10;zdDQUGTfi9AIAABwKwIjkDvV0JjXKmNcbt58hNAIAACgEBiB3Mn/ttQ4tRkaXzembyTzFwsAANAC&#10;gRHIHSqMvWojNC4xxvyN0AgAAPKOwAjkTjUwnjp1igH+XZLQuLCwr9kfJjQCAIDcIzACuTPIttSI&#10;XL++wxSLB5t9MwmNR43pK0T5vAAAAK4gMAK5xLbUqLQRGgdk7CWhEQAA5BGBEcilh4KL+uijj3iJ&#10;e9RGaLyf0AgAAPKIwAjk0nBla2p5HuOxY8d4mXskofH69e3NvgmhEQAA5A6BEcit6rbUjz/+mJc5&#10;AsXioXZC4//IyvUAAAC0QmAEcottqXFoIzQ+Y0zfB5m9QAAAAIXACORWtcJ4/PhxxmtESELjjRuP&#10;N/uGhEYAAJALBEYgtwo14zWoMkbr6tV3zc2bDzf7nhIad2bw0gAAAAIERiDXqjPl3377bV7qCC0u&#10;DpkrVz5pFRoPEBoBAECWERiBXKueY2RbavSqofH+Zt+b0AgAADKLwAjkGttS4yahUbanLi4ub/ZM&#10;bxjTN5LIggAAACJEYARyj22pcbt585FSpbFJaLzdGPM3QiMAAMgaAiOQe/naljo0NBQ8np+fT3Ut&#10;mg2NTSwhNAIAgKwhMAK5V6gZsZH1KuMjjzwSPJYA7BIJjcXiwWYrktD4sTF9BacWDgAA0ACBEfBC&#10;taj1hz/8gZc8Rtev72gVGlcZY44RGgEAQBYQGAEvVLelnjp1yhw5coSXPUYSGhcWXmv2BPeXQyMA&#10;AIDbCIyAFwZpfpOwa9d2muvXtzd70vuN6fsgj9cOAADyg8AIeKMaGN955x2nGsbkVbF4qFVofIbQ&#10;CAAAXEZgBLwxXGmAU0aVMRkSGm/ceLzZc0lo3J+jSwYAADlCYAS8Uq0yHjhwgJc+ITLY/+bNh5s9&#10;2S5j+nbm6ZoBAEA+EBgBr2wMLpbmN8lZXBwqzWhsERoPEBoBAIBrCIyAV2qb37z55pu8/AmR0CiV&#10;xsXF5Q2fcHHR/FcG+wMAAJcQGAHvVPPIxx9/bE6ePMlbICE3bz5QqjQ2Co19fabfGPM3QiMAAHAF&#10;gRHwjjS/WRFcNGcZk3Xz5iOl0NjEkkpoHPbmpgAAAGcRGAEvVc8ySrfULI3YePjh6jnArJ7BlNBY&#10;LB5s9iUSGv/FmL5Csy8CAACIG4ER8NJI5TyjMRcuXMjUiI2hoSEHVtG769d3tAqNq4wxxwiNAAAg&#10;TQRGwFvVKiPbUtMhofHatT3Nnvt+Y8xUjm8BAABwHIER8NbGoMooIzYY5J+OhYU95vr17c2e+z8Z&#10;0/dBjm8BAABwGIER8JaExYeCi//973/PWyElxeKhVqHxGUIjAABIA4ER8NpocPFSZfzoo498vyGp&#10;kdDYYrC/hMam+1cBAACiRmAEvFZgkL9DZNxGi9D4e2P6dvp2XwAAQHoIjID3qlXGqampTI2qmJ2d&#10;dWAV0VlcHGonNB4gNAIAgKQQGAHv1VYZX331VadvyKZNm4LHso02byQ0Xr160CwuLm94ZTdumDeM&#10;6RvJ3cUDAADnEBgBZLrKmEcy2F8qjY1CY3+/uf3GDfN/CI0AACBuBEYAt1QZX375ZW5KymxobKS/&#10;3/ygEhqH/b1LAAAgbgRGABXVKuPx48eZy+gACY3F4sGGC6mExr8a01fw6LYAAIAEERgBVNRWGZnL&#10;6Ibr13e0Co0rb9wwXxIaAQBAHAiMAJTauYxZqDLOz887sIp4SWi8dq3xCMb+fvMfyqERAAAgWgRG&#10;AEqhJjT+5je/cTKQPfxwdezEsWPHUl1LUhYW9pjr17c3fDYJjcVi3//M23UDAIB0ERgB1NlojBks&#10;/asLFy44Ocx/aGjIgVUkr1g81DQ0Dg6ap43p+yC/dwAAACStLjAuTvIKAL4brITGMpnLePLkSd9v&#10;ijMkNN648Xiz5TxDaAQAAFGhwgggxGhle2qZbE2FO65efdfcvPlws/VIaNzJSwYAAHp1O3cQYYaH&#10;58y2bSdMoVB0+v7MzQ2a6ekVDqwk28Lv49PGmPdKjz7++OPSMP9Nmzb5fqucsLg4VJrRuHTpz81t&#10;tx1vtKQDxvTJV7u3pxgAAGQGgRE1JCCOj0+YrVtPcGNQZ7MzN+TIEf1P7qyrHYuLy0vzFRNCaAQA&#10;AD0hMKLG7t1HCYtAjPr6Lpj+/qkkb7GExv/LGXUAANANzjCixq9+9Tk3BMiZa9fM/zKmb4TXFQAA&#10;dIrAiMDo6Iy5//78D0EHfLNkiem/ds38K6ERAAB0isCIgARGAPlEaAQAAN0gMAKAJyQ0StNbY/oK&#10;vOYAAKAdNL1Bu37n8J0adWANefCE7zfAE6uMMduNMXROBQAALREY0abFvdwpIAql6l7a20LnUn5+&#10;AACQEQRGAEjUooQ1RlwAAIBM4AwjAAAAACAUgREAAAAAEKrtwFgoFLmDOTc4+L3vtwAAAACA0nZg&#10;HBk5y33LuRUrLjW6wFnf7w0AAADgI7akItAkMAIAAADwEIERgSaBkRb8AAAAgIcIjAAAAACAUARG&#10;AAAAAEAoAiMAAAAAIBSBEQAAAAAQisAIAAAAAAhFYAQAAAAAhCIwAgAAAABCERgBAAAAAKEIjAAA&#10;AACAUARGAAAAAEAoAiMAAAAAIBSBEQAAAAAQisCIwLJl1xrdjEvcJQAAAMA/BEYEbr/9ZqOb8e/c&#10;JQAAAMA/BEYAAAAAQCgCIwKDg99zMwAAAAAECIwI3Hdfw6OKZ7lLAAAAgH8IjGhHkbsEAAAA+IfA&#10;CAAAAAAIRWAEAAAAAIQiMAIAAAAAQhEYAQAAAAChCIwAAAAAgFAERgAAAABAKAIjAAAAACAUgREA&#10;AAAAEIrACAAAAAAIRWAEAAAAAIQiMAIAAAAAQhEYAQAAAAChCIwAAAAAgFAERgAAAABAKAIjAAAA&#10;ACAUgREAAAAAEIrAiHZMcpcAAAAA/xAYAQAAAAChCIwAAAAAgFAERgAAAABAKAIjSkZHZ7gRAAAA&#10;AGoQGAEAAAAAoQiMAAAAAIBQBEYAAAAAQKjb270tw8NznHPLsZGRs77fAgAAAAB1+hYXF2/5V9wk&#10;1PmJMYsM7wcAAAA8E7YldYE3AQAAAAAgLDCyNxEAAAAAEBoYp7ktqDPHDQEAAAD8E3aGsWCMOW+M&#10;6ef9AGPMF8YsjnAjAAAAAP+EVBgXpZr0n3kvwBgzb4wZ40YAAAAAfgqpMFp9w8aYvTJRg/eGl2Rr&#10;8n5jFpmlAgAAAPjIGPP/ASivE4jeFDHbAAAAAElFTkSuQmCC"/>
  <p:tag name="ISPRING_COMPANY_LOGO" val="ISPRING_PRESENTER_PHOTO_0"/>
  <p:tag name="ISPRING_WEBLINKS_TARGET" val="_blank"/>
  <p:tag name="ISPRING_WEBLINKS_TARGETMJT" val="_self"/>
  <p:tag name="ISPRING-SUITE_ISPRING_CURRENT_PLAYER_ID" val="universal"/>
  <p:tag name="ISPRING-SUITE_ISPRING_PLAYERS_CUSTOMIZATION_2" val="{&quot;universal&quot;:{&quot;skinSettings&quot;:{&quot;borderRadius&quot;:10,&quot;colors&quot;:{&quot;asideBackground&quot;:{&quot;color&quot;:&quot;#353535&quot;,&quot;opacity&quot;:1,&quot;type&quot;:&quot;SOLID&quot;},&quot;asideElementBackgroundActive&quot;:{&quot;color&quot;:&quot;#9F834B&quot;,&quot;opacity&quot;:1,&quot;type&quot;:&quot;SOLID&quot;},&quot;asideElementBackgroundHover&quot;:{&quot;color&quot;:&quot;#5D5D5D&quot;,&quot;opacity&quot;:1,&quot;type&quot;:&quot;SOLID&quot;},&quot;asideElementText&quot;:{&quot;color&quot;:&quot;#D8D8D8&quot;,&quot;opacity&quot;:1,&quot;type&quot;:&quot;SOLID&quot;},&quot;asideElementTextActive&quot;:{&quot;color&quot;:&quot;#F4F4F4&quot;,&quot;opacity&quot;:1,&quot;type&quot;:&quot;SOLID&quot;},&quot;asideElementTextHover&quot;:{&quot;color&quot;:&quot;#D8D8D8&quot;,&quot;opacity&quot;:1,&quot;type&quot;:&quot;SOLID&quot;},&quot;asideLogoBackground&quot;:{&quot;color&quot;:&quot;#353535&quot;,&quot;opacity&quot;:1,&quot;type&quot;:&quot;SOLID&quot;},&quot;pageBackground&quot;:{&quot;color&quot;:&quot;#DCDEE0&quot;,&quot;opacity&quot;:1,&quot;type&quot;:&quot;SOLID&quot;},&quot;playerBackground&quot;:{&quot;color&quot;:&quot;#202024&quot;,&quot;opacity&quot;:1,&quot;type&quot;:&quot;SOLID&quot;},&quot;playerText&quot;:{&quot;color&quot;:&quot;#C9C9C9&quot;,&quot;opacity&quot;:1,&quot;type&quot;:&quot;SOLID&quot;},&quot;primaryButtonBackground&quot;:{&quot;color&quot;:&quot;#202024&quot;,&quot;opacity&quot;:1,&quot;type&quot;:&quot;SOLID&quot;},&quot;primaryButtonBackgroundHover&quot;:{&quot;color&quot;:&quot;#F4C567&quot;,&quot;opacity&quot;:1,&quot;type&quot;:&quot;SOLID&quot;},&quot;primaryButtonBorder&quot;:{&quot;color&quot;:&quot;#F4C567&quot;,&quot;opacity&quot;:0.60000000000000009,&quot;type&quot;:&quot;SOLID&quot;},&quot;primaryButtonBorderHover&quot;:{&quot;color&quot;:&quot;#F4C567&quot;,&quot;opacity&quot;:1,&quot;type&quot;:&quot;SOLID&quot;},&quot;primaryButtonText&quot;:{&quot;color&quot;:&quot;#F4C567&quot;,&quot;opacity&quot;:1,&quot;type&quot;:&quot;SOLID&quot;},&quot;primaryButtonTextHover&quot;:{&quot;color&quot;:&quot;#202024&quot;,&quot;opacity&quot;:1,&quot;type&quot;:&quot;SOLID&quot;},&quot;secondaryButtonBackground&quot;:{&quot;color&quot;:&quot;#202024&quot;,&quot;opacity&quot;:1,&quot;type&quot;:&quot;SOLID&quot;},&quot;secondaryButtonBackgroundHover&quot;:{&quot;color&quot;:&quot;#4F4F4F&quot;,&quot;opacity&quot;:1,&quot;type&quot;:&quot;SOLID&quot;},&quot;secondaryButtonBorder&quot;:{&quot;color&quot;:&quot;#4F4F4F&quot;,&quot;opacity&quot;:1,&quot;type&quot;:&quot;SOLID&quot;},&quot;secondaryButtonBorderHover&quot;:{&quot;color&quot;:&quot;#5C5C62&quot;,&quot;opacity&quot;:1,&quot;type&quot;:&quot;SOLID&quot;},&quot;secondaryButtonText&quot;:{&quot;color&quot;:&quot;#DADADA&quot;,&quot;opacity&quot;:1,&quot;type&quot;:&quot;SOLID&quot;},&quot;secondaryButtonTextHover&quot;:{&quot;color&quot;:&quot;#DADADA&quot;,&quot;opacity&quot;:1,&quot;type&quot;:&quot;SOLID&quot;}},&quot;controlPanel&quot;:{&quot;navigationMode&quot;:&quot;bySlides&quot;,&quot;progressBar&quot;:{&quot;enabled&quot;:true,&quot;mode&quot;:&quot;slideTimeline&quot;,&quot;showLabels&quot;:true,&quot;visible&quot;:true},&quot;showCCButton&quot;:false,&quot;showNextButton&quot;:true,&quot;showOutline&quot;:false,&quot;showPlayPause&quot;:true,&quot;showPlaybackRateButton&quot;:false,&quot;showPrevButton&quot;:true,&quot;showRewind&quot;:true,&quot;showSlideNumbers&quot;:true,&quot;showSlideOnlyButton&quot;:false,&quot;showSubtitlesButton&quot;:false,&quot;showTimer&quot;:false,&quot;showVolumeControl&quot;:true,&quot;visible&quot;:true},&quot;fontFamily&quot;:&quot;Arial&quot;,&quot;miniskinCustomizationEnabled&quot;:false,&quot;outlinePanel&quot;:{&quot;highlightViewedEntries&quot;:false,&quot;multilevel&quot;:true,&quot;numberEntries&quot;:true,&quot;search&quot;:false,&quot;thumbnails&quot;:true},&quot;rotatePromptEnabled&quot;:true,&quot;sidePanel&quot;:{&quot;showAtLeft&quot;:true,&quot;showLogo&quot;:true,&quot;showNotes&quot;:false,&quot;showOutline&quot;:true,&quot;showPresenterInfo&quot;:false,&quot;showPresenterVideo&quot;:false,&quot;visible&quot;:true},&quot;titlePanel&quot;:{&quot;buttons&quot;:[&quot;attachments&quot;],&quot;buttonsAtLeft&quot;:false,&quot;courseTitleVisible&quot;:true,&quot;showLogo&quot;:false,&quot;visible&quot;:true},&quot;version&quot;:&quot;1.3&quot;},&quot;skinMessages&quot;:{&quot;PB_ACCESSIBLE_ARIA_LABEL_BACK_TO_BEGIN&quot;:&quot;Go to the beginning of the slide&quot;,&quot;PB_ACCESSIBLE_ARIA_LABEL_BOTTOM_PANEL&quot;:&quot;Bottom Bar&quot;,&quot;PB_ACCESSIBLE_ARIA_LABEL_NAVIGATION_BUTTONS&quot;:&quot;Navigation buttons&quot;,&quot;PB_ACCESSIBLE_ARIA_LABEL_SETTINGS&quot;:&quot;Accessibility Settings&quot;,&quot;PB_ACCESSIBLE_ARIA_LABEL_SLIDE&quot;:&quot;Slide&quot;,&quot;PB_ACCESSIBLE_ARIA_LABEL_TOP_PANEL&quot;:&quot;Top Bar&quot;,&quot;PB_ACCESSIBLE_AUDIO_NARRATION_LABEL&quot;:&quot;Audio narration&quot;,&quot;PB_ACCESSIBLE_AUDIO_SUBTITLES_LABEL&quot;:&quot;Closed Captions&quot;,&quot;PB_ACCESSIBLE_NAVIGATION_NEXT_BUTTON&quot;:&quot;Next&quot;,&quot;PB_ACCESSIBLE_NAVIGATION_PREV_BUTTON&quot;:&quot;Previous&quot;,&quot;PB_ACCESSIBLE_SKIN_ENABLE_ACCESSIBILITY_MODE&quot;:&quot;Turn on accessibility mode&quot;,&quot;PB_ACCESSIBLE_SKIN_ENABLE_NORMAL_MODE&quot;:&quot;Turn off accessibility mode&quot;,&quot;PB_ACCESSIBLE_SKIN_PRESENTER_PHOTO&quot;:&quot;Presenter photo&quot;,&quot;PB_ACCESSIBLE_SLIDE_N_OF_COUNT&quot;:&quot;Slide %SLIDE_NUMBER% of %TOTAL_SLIDES%&quot;,&quot;PB_ACCESSIBLE_VIDEO_NARRATION_LABEL&quot;:&quot;Video narration&quot;,&quot;PB_ACCESSIBLE_WATERMARK_SKIN_CREATED_WITH&quot;:&quot;Created with iSpring evaluation version&quot;,&quot;PB_ATTACHMENT_DOCUMENT_SUBTITLE&quot;:&quot;Document&quot;,&quot;PB_ATTACHMENT_FILE_SUBTITLE&quot;:&quot;File&quot;,&quot;PB_ATTACHMENT_IMAGE_SUBTITLE&quot;:&quot;Picture&quot;,&quot;PB_ATTACHMENT_LINK_SUBTITLE&quot;:&quot;Link&quot;,&quot;PB_ATTACHMENT_VIDEO_SUBTITLE&quot;:&quot;Video&quot;,&quot;PB_BACK_TO_APP_BUTTON_LABEL&quot;:&quot;Go back&quot;,&quot;PB_CONTROL_PANEL_CLOSED_CAPTIONS&quot;:&quot;Notes&quot;,&quot;PB_CONTROL_PANEL_EXIT_FULL_SCREEN&quot;:&quot;Exit full screen&quot;,&quot;PB_CONTROL_PANEL_FULL_SCREEN&quot;:&quot;Full screen&quot;,&quot;PB_CONTROL_PANEL_NEXT&quot;:&quot;Next&quot;,&quot;PB_CONTROL_PANEL_OUTLINE&quot;:&quot;Outline&quot;,&quot;PB_CONTROL_PANEL_PREV&quot;:&quot;&quot;,&quot;PB_CONTROL_PANEL_REPLAY&quot;:&quot;Replay&quot;,&quot;PB_CONTROL_PANEL_SLIDE_COUNTER&quot;:&quot;%SLIDE_NUMBER% of %TOTAL_SLIDES%&quot;,&quot;PB_CONTROL_PANEL_SUBTITLES&quot;:&quot;Closed Captions&quot;,&quot;PB_CONTROL_PANEL_VOLUME_CONTROL&quot;:&quot;Volume&quot;,&quot;PB_CURRENT_SLIDE_IS_NOT_COMPLETED&quot;:&quot;Complete the slide to go to the next one.&quot;,&quot;PB_DOMAIN_RESTRICTION&quot;:&quot;Sorry, the content author has prohibited sharing the presentation on this domain.&quot;,&quot;PB_DRAWING_TOOLS_END_DRAWING&quot;:&quot;Finish drawing&quot;,&quot;PB_DRAWING_TOOLS_ERASER&quot;:&quot;Eraser&quot;,&quot;PB_DRAWING_TOOLS_ERASE_ALL&quot;:&quot;Erase all&quot;,&quot;PB_DRAWING_TOOLS_HIGHLIGHTER&quot;:&quot;Highlighter&quot;,&quot;PB_DRAWING_TOOLS_PEN&quot;:&quot;Pen&quot;,&quot;PB_ENTER_PASSWORD&quot;:&quot;Enter the password to view this presentation.&quot;,&quot;PB_INCORRECT_PASSWORD&quot;:&quot;Incorrect password.&quot;,&quot;PB_INTERACTION_SLIDE_WINDOW_TEXT&quot;:&quot;To advance to the next slide, complete this interaction.&quot;,&quot;PB_MESSAGE_BOX_NO&quot;:&quot;No&quot;,&quot;PB_MESSAGE_BOX_OK&quot;:&quot;OK&quot;,&quot;PB_MESSAGE_BOX_YES&quot;:&quot;Yes&quot;,&quot;PB_NAVIGATION_IS_RESTRICTED&quot;:&quot;You can only view slides in order.&quot;,&quot;PB_NAVIGATION_IS_SEQUENTIAL&quot;:&quot;You can only view slides in order.&quot;,&quot;PB_PLAYBACK_RATE_MENU_CAPTION&quot;:&quot;Speed&quot;,&quot;PB_POPUP_ROTATE_SCREEN_PROMPT_LANDSCAPE&quot;:&quot;Rotate your device to landscape mode&quot;,&quot;PB_POPUP_ROTATE_SCREEN_PROMPT_PORTRAIT&quot;:&quot;Rotate your device to the portrait mode&quot;,&quot;PB_PRECEDING_QUIZ_FAILED_WINDOW_TEXT&quot;:&quot;You haven't passed the quiz on slide %SLIDE_INDEX% and can't advance to the next slide.&quot;,&quot;PB_PRECEDING_QUIZ_NOT_COMPLETED_WINDOW_TEXT&quot;:&quot;To advance to this slide, complete the quiz on slide %SLIDE_INDEX%.&quot;,&quot;PB_PRECEDING_QUIZ_NOT_PASSED_WINDOW_TEXT&quot;:&quot;To advance to this slide, you need to pass the quiz on slide %SLIDE_INDEX%.&quot;,&quot;PB_PRECEDING_SCENARIO_FAILED_WINDOW_TEXT&quot;:&quot;You haven't passed the role-play on slide %SLIDE_INDEX% and can't advance to the next slide.&quot;,&quot;PB_PRECEDING_SCENARIO_NOT_COMPLETED_WINDOW_TEXT&quot;:&quot;To advance to this slide, complete the role-play on slide %SLIDE_INDEX%.&quot;,&quot;PB_PRECEDING_SCENARIO_NOT_PASSED_WINDOW_TEXT&quot;:&quot;To advance to this slide, you need to pass the role-play on slide %SLIDE_INDEX%.&quot;,&quot;PB_PRESENTER_COLLAPSE_BIO&quot;:&quot;Show less&quot;,&quot;PB_PRESENTER_EMAIL&quot;:&quot;Email&quot;,&quot;PB_PRESENTER_EXPAND_BIO&quot;:&quot;Show more&quot;,&quot;PB_PRESENTER_NO_INFO&quot;:&quot;No presenter info.&quot;,&quot;PB_PRESENTER_WEBSITE&quot;:&quot;Website&quot;,&quot;PB_QUIZ_SLIDE_WINDOW_TEXT&quot;:&quot;To advance to the next slide, complete this quiz.&quot;,&quot;PB_RATE_MENU_CAPTION&quot;:&quot;Speed&quot;,&quot;PB_RATE_MENU_DEFAULT_RATE&quot;:&quot;Normal&quot;,&quot;PB_RESUME_PRESENTATION_WINDOW_TEXT&quot;:&quot;Do you want to resume where you left off?&quot;,&quot;PB_SCENARIO_SLIDE_WINDOW_TEXT&quot;:&quot;To advance to the next slide, complete this role-play.&quot;,&quot;PB_SEARCH_CANCEL&quot;:&quot;Cancel&quot;,&quot;PB_SEARCH_NO_RESULTS_LABEL&quot;:&quot;No matches found.&quot;,&quot;PB_SEARCH_PANEL_DEFAULT_TEXT&quot;:&quot;Search…&quot;,&quot;PB_SEARCH_RESULTS_LABEL&quot;:&quot;Search results&quot;,&quot;PB_SEARCH_RESULT_IN_NOTES&quot;:&quot;in notes&quot;,&quot;PB_SEARCH_RESULT_IN_TEXT_LABEL&quot;:&quot;in slide&quot;,&quot;PB_SUBTITLES_MENU_CAPTION&quot;:&quot;Subtitles&quot;,&quot;PB_SUBTITLES_OFF&quot;:&quot;Off&quot;,&quot;PB_TAB_NOTES_LABEL&quot;:&quot;Notes&quot;,&quot;PB_TAB_OUTLINE_LABEL&quot;:&quot;Slides&quot;,&quot;PB_TIME_RESTRICTION&quot;:&quot;Sorry, the content author has prohibited viewing the presentation at this time.&quot;,&quot;PB_TITLE_PANEL_ATTACHMENTS&quot;:&quot;Resources&quot;,&quot;PB_TITLE_PANEL_MARKER_TOOLS&quot;:&quot;Drawing&quot;,&quot;PB_TITLE_PANEL_NOTES&quot;:&quot;Notes&quot;,&quot;PB_TITLE_PANEL_OUTLINE&quot;:&quot;Outline&quot;,&quot;PB_TITLE_PANEL_PRESENTER_INFO&quot;:&quot;Presenter Info&quot;,&quot;PB_TREE_CONTROL_LOADING&quot;:&quot;Loading…&quot;,&quot;PB_VIDEO_WINDOW_NO_VIDEO_LABEL&quot;:&quot;No video&quot;},&quot;playbackAndNavigationSettings&quot;:{&quot;autoStart&quot;:true,&quot;saveAnimationStates&quot;:true,&quot;loopPresentation&quot;:false,&quot;autoPlayAnimations&quot;:false,&quot;autoPlayAnimationsTime&quot;:1,&quot;navigationType&quot;:&quot;LIMITED&quot;,&quot;resumeMode&quot;:&quot;PROMPT&quot;,&quot;enableKeyboardNavigation&quot;:true},&quot;keyboardSettings&quot;:&quot;&quot;,&quot;skinVersion&quot;:4,&quot;skinCompatibleVersion&quot;:0,&quot;publishSettings&quot;:{&quot;backgroundColor&quot;:&quot;#DCDEE0&quot;,&quot;playerDimensions&quot;:{&quot;height&quot;:144,&quot;width&quot;:296},&quot;playerModule&quot;:&quot;UniversalHtml&quot;,&quot;presentationContent&quot;:{&quot;metadata&quot;:{&quot;references&quot;:true,&quot;texts&quot;:[&quot;DT_COMPANY_WEBSITE&quot;,&quot;DT_COURSE_TITLE&quot;,&quot;DT_REFERENCE_URL&quot;,&quot;DT_REFERENCE_TITLE&quot;,&quot;DT_SLIDE_TITLE&quot;,&quot;DT_HYPERLINK_TOOLTIP&quot;]},&quot;resources&quot;:{&quot;attachments&quot;:true,&quot;companyLogos&quot;:{&quot;enlargeToFit&quot;:false,&quot;height&quot;:156,&quot;jpegQuality&quot;:100,&quot;keepAspectRatio&quot;:true,&quot;width&quot;:266},&quot;fonts&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quot;,&quot;fontFamily&quot;:&quot;Arial&quot;,&quot;isBold&quot;:false,&quot;isItalic&quot;:false,&quot;isSemibold&quot;:false,&quot;substituteFontFamily&quot;:&quot;Arial&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quot;,&quot;fontFamily&quot;:&quot;Arial&quot;,&quot;isBold&quot;:true,&quot;isItalic&quot;:false,&quot;isSemibold&quot;:false,&quot;substituteFontFamily&quot;:&quot;Arial&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i&quot;,&quot;fontFamily&quot;:&quot;Arial&quot;,&quot;isBold&quot;:false,&quot;isItalic&quot;:true,&quot;isSemibold&quot;:false,&quot;substituteFontFamily&quot;:&quot;Arial&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bi&quot;,&quot;fontFamily&quot;:&quot;Arial&quot;,&quot;isBold&quot;:true,&quot;isItalic&quot;:true,&quot;isSemibold&quot;:false,&quot;substituteFontFamily&quot;:&quot;Arial&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quot;,&quot;fontFamily&quot;:&quot;Arial&quot;,&quot;isBold&quot;:false,&quot;isItalic&quot;:false,&quot;isSemibold&quot;:true,&quot;substituteFontFamily&quot;:&quot;Arial&quot;},{&quot;charsets&quot;:{&quot;dynamicFormatted&quot;:[&quot;DCT_INTERACTIVITY_TEXT&quot;,&quot;DCT_INTERACTIVITY_SEMIBOLD_TEXT&quot;],&quot;dynamicPlain&quot;:[&quot;DCT_COMPANY_WEBSITE&quot;,&quot;DCT_COURSE_TITLE&quot;,&quot;DCT_REFERENCE_URL&quot;,&quot;DCT_REFERENCE_TITLE&quot;,&quot;DCT_SLIDE_TITLE&quot;,&quot;DCT_HYPERLINK_TOOLTIP&quot;],&quot;static&quot;:[&quot;Resources&quot;,&quot;Link&quot;,&quot;Picture&quot;,&quot;Video&quot;,&quot;Document&quot;,&quot;File&quot;,&quot;1234567890&quot;,&quot;Slides&quot;,&quot;Next&quot;,&quot;Volume&quot;,&quot;Replay&quot;,&quot;%SLIDE_NUMBER% of %TOTAL_SLIDES%&quot;,&quot;Yes&quot;,&quot;No&quot;,&quot;OK&quot;,&quot;Do you want to resume where you left off?&quot;,&quot;Rotate your device to the portrait mode&quot;,&quot;Rotate your device to landscape mode&quot;,&quot;Complete the slide to go to the next one.&quot;,&quot;You can only view slides in order.&quot;,&quot;To advance to the next slide, complete this quiz.&quot;,&quot;To advance to this slide, you need to pass the quiz on slide %SLIDE_INDEX%.&quot;,&quot;To advance to this slide, complete the quiz on slide %SLIDE_INDEX%.&quot;,&quot;You haven't passed the quiz on slide %SLIDE_INDEX% and can't advance to the next slide.&quot;,&quot;To advance to the next slide, complete this interaction.&quot;,&quot;To advance to the next slide, complete this role-play.&quot;,&quot;To advance to this slide, you need to pass the role-play on slide %SLIDE_INDEX%.&quot;,&quot;To advance to this slide, complete the role-play on slide %SLIDE_INDEX%.&quot;,&quot;You haven't passed the role-play on slide %SLIDE_INDEX% and can't advance to the next slide.&quot;,&quot;Enter the password to view this presentation.&quot;,&quot;Incorrect password.&quot;,&quot;Sorry, the content author has prohibited sharing the presentation on this domain.&quot;,&quot;Sorry, the content author has prohibited viewing the presentation at this time.&quot;,&quot;Go back&quot;]},&quot;embedName&quot;:&quot;PFnsbi&quot;,&quot;fontFamily&quot;:&quot;Arial&quot;,&quot;isBold&quot;:false,&quot;isItalic&quot;:true,&quot;isSemibold&quot;:true,&quot;substituteFontFamily&quot;:&quot;Arial&quot;}],&quot;interactivity&quot;:{&quot;fullSupport&quot;:true},&quot;slideThumbnails&quot;:{&quot;enlargeToFit&quot;:false,&quot;height&quot;:59,&quot;jpegQuality&quot;:100,&quot;keepAspectRatio&quot;:true,&quot;width&quot;:78}}}},&quot;ceipData&quot;:{&quot;enableMiniSkinCustomization&quot;:false,&quot;playerLayout&quot;:&quot;custom&quot;,&quot;playerLayoutFooter&quot;:&quot;playAndPause,replay,volumeControl,slideNumber,goToPrev,goToNext&quot;,&quot;playerLayoutHeader&quot;:&quot;resources,title&quot;,&quot;playerLayoutHeaderButtonsPosition&quot;:&quot;right&quot;,&quot;playerLayoutOutline&quot;:&quot;showThumbnails,showSlideNumber,enableMultilevel&quot;,&quot;playerLayoutProgress&quot;:&quot;enabledNavigation,showLabels&quot;,&quot;playerLayoutProgressMode&quot;:&quot;slideTimeline&quot;,&quot;playerLayoutSidebar&quot;:&quot;logo,outline&quot;,&quot;playerLayoutSidebarPosition&quot;:&quot;left&quot;,&quot;playerMessages&quot;:&quot;builtin.en&quot;,&quot;playerNavigationAutoStart&quot;:true,&quot;playerNavigationEnableKeyboardNavigation&quot;:true,&quot;playerNavigationMode&quot;:&quot;bySlides&quot;,&quot;playerNavigationOnRestart&quot;:&quot;prompt&quot;,&quot;playerNavigationSaveAnimationStates&quot;:true,&quot;playerNavigationType&quot;:&quot;restricted&quot;,&quot;playerTheme&quot;:&quot;custom&quot;,&quot;playerThemeBorderRadius&quot;:10,&quot;playerThemeColorScheme&quot;:&quot;builtin.darkYellow&quot;,&quot;playerThemeFont&quot;:&quot;Arial&quot;}}}"/>
  <p:tag name="FLASHSPRING_PRESENTATION_REFERENCES" val="F&#10;Missing Persons Forms &amp; Checklists.pdf&#10;C:\Users\jmarchant\OneDrive - State of New Mexico\Desktop\Desktop Files\Missing Person ispring files\Missing Persons\attachment\03e77a6d\Missing Persons Forms &amp; Checklists.pdf&#10;_blank&#10;|&#10;F&#10;Missing-Persons-Reference-Manual.pdf&#10;C:\Users\jmarchant\OneDrive - State of New Mexico\Desktop\Desktop Files\Missing Person ispring files\Missing Persons\attachment\0fc850b9\Missing-Persons-Reference-Manual.pdf&#10;_blank&#10;|&#10;F&#10;patrol_first_responder_checklist_condensed.pdf&#10;C:\Users\jmarchant\OneDrive - State of New Mexico\Desktop\Desktop Files\Missing Person ispring files\Missing Persons\attachment\8e76fad0\patrol_first_responder_checklist_condensed.pdf&#10;_blank&#10;|&#10;F&#10;investigative_officer_checklist_condensed.pdf&#10;C:\Users\jmarchant\OneDrive - State of New Mexico\Desktop\Desktop Files\Missing Person ispring files\Missing Persons\attachment\48928986\investigative_officer_checklist_condensed.pdf&#10;_blank&#10;|&#10;"/>
  <p:tag name="ISPRING_RESOURCE_FOLDER" val="C:\Users\jmarchant\OneDrive - State of New Mexico\Desktop\Desktop Files\Missing Person ispring files\Missing Persons"/>
  <p:tag name="ISPRING_PRESENTATION_PATH" val="C:\Users\jmarchant\OneDrive - State of New Mexico\Desktop\Desktop Files\Missing Person ispring files\Missing Persons.pptx"/>
  <p:tag name="ISPRING_SCREEN_RECS_UPDATED" val="C:\Users\jmarchant\OneDrive - State of New Mexico\Desktop\Desktop Files\Missing Person ispring files\Missing Persons"/>
  <p:tag name="ISPRING_OUTPUT_FOLDER" val="[[&quot;\uFFFD~V7{E10B7852-8F92-46B8-BFC5-077D45E466B5}&quot;,&quot;C:\\Users\\jmarchant\\OneDrive - State of New Mexico\\Desktop\\Desktop Files\\Missing Person ispring files&quot;]]"/>
  <p:tag name="ISPRING_PRESENTATION_COURSE_TITLE" val="Missing Persons NM260004"/>
  <p:tag name="FLASHSPRING_ZOOM_TAG" val="87"/>
  <p:tag name="ISPRING_SCORM_ENDPOINT" val="&lt;endpoint&gt;&lt;enable&gt;0&lt;/enable&gt;&lt;lrs&gt;https://&lt;/lrs&gt;&lt;auth&gt;0&lt;/auth&gt;&lt;login&gt;&lt;/login&gt;&lt;password&gt;&lt;/password&gt;&lt;key&gt;&lt;/key&gt;&lt;name&gt;&lt;/name&gt;&lt;email&gt;&lt;/email&gt;&lt;/endpoint&gt;&#10;"/>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invertReadingOrder&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0&quot;,&quot;uploadSources&quot;:true}}"/>
  <p:tag name="ISPRING_PRESENTATION_INFO_2" val="&lt;?xml version=&quot;1.0&quot; encoding=&quot;UTF-8&quot; standalone=&quot;no&quot; ?&gt;&#10;&lt;presentation2&gt;&#10;&#10;  &lt;slides&gt;&#10;    &lt;slide id=&quot;{47122BC1-9D4F-4490-B525-8E9BD5C2FA8E}&quot; pptId=&quot;256&quot;/&gt;&#10;    &lt;slide id=&quot;{CE5132C1-386E-446D-869B-27D4396E6EEA}&quot; pptId=&quot;259&quot;/&gt;&#10;    &lt;slide id=&quot;{439A58D1-ECF2-42B4-88EE-67A843E7EE78}&quot; pptId=&quot;258&quot;/&gt;&#10;    &lt;slide id=&quot;{211C6362-7E49-4EB9-AB90-9C1AE8BA1D23}&quot; pptId=&quot;401&quot;/&gt;&#10;    &lt;slide id=&quot;{F6B45990-DABF-4C69-9645-06356C050F6D}&quot; pptId=&quot;392&quot;/&gt;&#10;    &lt;slide id=&quot;{B5130E45-A0AE-4C9F-8195-C3B11D4EAF8E}&quot; pptId=&quot;393&quot;/&gt;&#10;    &lt;slide id=&quot;{8A2BF374-E684-471F-8E00-EF7EE0EB4CCF}&quot; pptId=&quot;402&quot;/&gt;&#10;    &lt;slide id=&quot;{CC895CEB-47B7-4228-9745-B6F3BACF173F}&quot; pptId=&quot;263&quot;/&gt;&#10;    &lt;slide id=&quot;{72F4052F-F8C2-4D42-8F33-782808C8FFFA}&quot; pptId=&quot;315&quot;/&gt;&#10;    &lt;slide id=&quot;{2CE99F71-EECD-4043-8E30-D07C79566271}&quot; pptId=&quot;349&quot;/&gt;&#10;    &lt;slide id=&quot;{E6BCB82B-1B83-45A1-A2A3-4A83B32E6CB4}&quot; pptId=&quot;350&quot;/&gt;&#10;    &lt;slide id=&quot;{99F70500-F784-4057-9A14-378F867F6C5F}&quot; pptId=&quot;351&quot;/&gt;&#10;    &lt;slide id=&quot;{72D8A541-9340-43B7-A77A-8E76D2772F18}&quot; pptId=&quot;352&quot;/&gt;&#10;    &lt;slide id=&quot;{FDADC5A0-FA8A-457B-8EA9-2ECC924C6D59}&quot; pptId=&quot;369&quot;/&gt;&#10;    &lt;slide id=&quot;{7C74F855-2766-436C-BC07-6754D2056649}&quot; pptId=&quot;370&quot;/&gt;&#10;    &lt;slide id=&quot;{B7138BD5-33C9-46DB-9749-128D021CE6B6}&quot; pptId=&quot;262&quot;/&gt;&#10;    &lt;slide id=&quot;{3B7A151B-9F0F-400B-B8C0-9918C39E537E}&quot; pptId=&quot;266&quot;/&gt;&#10;    &lt;slide id=&quot;{5C24FDF2-95B8-45ED-B08B-875744E6B1CA}&quot; pptId=&quot;270&quot;/&gt;&#10;    &lt;slide id=&quot;{B1EFDA24-2C49-4F84-BADE-F163AF667E58}&quot; pptId=&quot;279&quot;/&gt;&#10;    &lt;slide id=&quot;{745707E9-6210-4A16-9BDA-B0CC655B1DDC}&quot; pptId=&quot;386&quot;/&gt;&#10;    &lt;slide id=&quot;{7548B678-4821-4ED0-ADDC-9F127F6800EE}&quot; pptId=&quot;261&quot;/&gt;&#10;    &lt;slide id=&quot;{E407BBF6-A634-4D61-B40E-5581A094EF5C}&quot; pptId=&quot;278&quot;/&gt;&#10;    &lt;slide id=&quot;{18636A38-BBA0-4578-BF6B-4F26B30BEFE1}&quot; pptId=&quot;303&quot;/&gt;&#10;    &lt;slide id=&quot;{28CB25AE-7291-4C89-9794-A352F8C96AFF}&quot; pptId=&quot;304&quot;/&gt;&#10;    &lt;slide id=&quot;{8AB07412-98F6-437B-8F4F-CD7CF4E85CC9}&quot; pptId=&quot;309&quot;/&gt;&#10;    &lt;slide id=&quot;{96BC9BBF-F198-46A5-87CD-C229B72D3CDD}&quot; pptId=&quot;394&quot;/&gt;&#10;    &lt;slide id=&quot;{DAD661D0-77BF-4CAE-9932-15BD9AC46C9F}&quot; pptId=&quot;308&quot;/&gt;&#10;    &lt;slide id=&quot;{9F4E8B91-A10A-4C36-AA24-D5643D08E708}&quot; pptId=&quot;305&quot;/&gt;&#10;    &lt;slide id=&quot;{6DCD2707-C21D-4B94-BCD6-CC8B5262F81D}&quot; pptId=&quot;306&quot;/&gt;&#10;    &lt;slide id=&quot;{DA17BD0C-E10E-4BAF-8BA2-5B1171B71ACD}&quot; pptId=&quot;311&quot;/&gt;&#10;    &lt;slide id=&quot;{9B97D9B6-E703-40BD-A5A6-5925CC51F029}&quot; pptId=&quot;329&quot;/&gt;&#10;    &lt;slide id=&quot;{A58F98A5-ABD1-4745-9D42-DA8802633C17}&quot; pptId=&quot;269&quot;/&gt;&#10;    &lt;slide id=&quot;{B0EFBBE4-7F76-46A0-AC63-2D3045A9038C}&quot; pptId=&quot;330&quot;/&gt;&#10;    &lt;slide id=&quot;{ED867FBE-CD20-4D73-9B6D-0CCE343E221F}&quot; pptId=&quot;322&quot;/&gt;&#10;    &lt;slide id=&quot;{7A5065BE-5EBB-46C2-A06B-D30727C4E4FB}&quot; pptId=&quot;378&quot;/&gt;&#10;    &lt;slide id=&quot;{4B5E57B8-2703-4758-85E2-EA90E9FD3AB2}&quot; pptId=&quot;284&quot;/&gt;&#10;    &lt;slide id=&quot;{311E0481-C579-46FE-A443-0F671AB28A3C}&quot; pptId=&quot;334&quot;/&gt;&#10;    &lt;slide id=&quot;{B72AEC24-385A-4422-A5AC-054CECFD96A5}&quot; pptId=&quot;353&quot;/&gt;&#10;    &lt;slide id=&quot;{76494EBC-C1CC-4146-A5EF-325914719731}&quot; pptId=&quot;336&quot;/&gt;&#10;    &lt;slide id=&quot;{40BFC15C-ACB8-4FB2-BB5E-0FBBF68443D6}&quot; pptId=&quot;335&quot;/&gt;&#10;    &lt;slide id=&quot;{DAB4583F-989A-4045-A5FF-4AA68E903A54}&quot; pptId=&quot;346&quot;/&gt;&#10;    &lt;slide id=&quot;{AA9B6BA4-714F-456E-BAC4-CE7BD8569040}&quot; pptId=&quot;325&quot;/&gt;&#10;    &lt;slide id=&quot;{B9905142-9532-4823-BC6A-62BEFF337B8B}&quot; pptId=&quot;354&quot;/&gt;&#10;    &lt;slide id=&quot;{B141336B-CF3F-480F-AEA0-D3E58DD03307}&quot; pptId=&quot;385&quot;/&gt;&#10;    &lt;slide id=&quot;{05B25F3F-DB93-45E7-8004-3603B7CE8A29}&quot; pptId=&quot;356&quot;/&gt;&#10;    &lt;slide id=&quot;{E26126ED-3DF4-466B-8C48-156CCC63BA17}&quot; pptId=&quot;358&quot;/&gt;&#10;    &lt;slide id=&quot;{437073AD-63FC-4BB1-AF1A-42ABE024A69C}&quot; pptId=&quot;355&quot;/&gt;&#10;    &lt;slide id=&quot;{23C7131A-AE38-4BFB-92C2-0FE748B085CD}&quot; pptId=&quot;382&quot;/&gt;&#10;    &lt;slide id=&quot;{8969950A-5195-4733-82E0-2CB09C599B73}&quot; pptId=&quot;359&quot;/&gt;&#10;    &lt;slide id=&quot;{53C3574D-67D3-496B-BB0B-31645E750D31}&quot; pptId=&quot;324&quot;/&gt;&#10;    &lt;slide id=&quot;{0EBEEBF6-431D-4DE2-9B07-56832024FF74}&quot; pptId=&quot;294&quot;/&gt;&#10;    &lt;slide id=&quot;{97E3B2B7-6C42-46B1-84A0-6A82681E52A6}&quot; pptId=&quot;361&quot;/&gt;&#10;    &lt;slide id=&quot;{A848A4B3-5393-4C5A-9333-27EAC5BC673A}&quot; pptId=&quot;360&quot;/&gt;&#10;    &lt;slide id=&quot;{55DA3550-70A7-4EB4-865D-561CE30D17C1}&quot; pptId=&quot;383&quot;/&gt;&#10;    &lt;slide id=&quot;{722F506E-11B3-48C3-859A-835FDF748BEA}&quot; pptId=&quot;366&quot;/&gt;&#10;    &lt;slide id=&quot;{D1C5A219-F861-414D-A57B-AAB50BD6DE63}&quot; pptId=&quot;348&quot;/&gt;&#10;    &lt;slide id=&quot;{EDB3379A-F56B-4459-8B43-505430312B41}&quot; pptId=&quot;367&quot;/&gt;&#10;    &lt;slide id=&quot;{D368BA35-24FE-402D-B1B2-9D81AA9D87A3}&quot; pptId=&quot;320&quot;/&gt;&#10;    &lt;slide id=&quot;{20B48B60-A514-4F15-8C02-C11884AAE7AE}&quot; pptId=&quot;341&quot;/&gt;&#10;    &lt;slide id=&quot;{F8888DEC-91A6-466C-969B-760244E04603}&quot; pptId=&quot;344&quot;/&gt;&#10;    &lt;slide id=&quot;{D8E823D8-3A37-4A8D-BC71-A9F650CD96BC}&quot; pptId=&quot;379&quot;/&gt;&#10;    &lt;slide id=&quot;{D6A097B7-BEC8-4531-AF49-7839E65E0DC3}&quot; pptId=&quot;373&quot;/&gt;&#10;    &lt;slide id=&quot;{2259A394-654B-4910-9A9C-FD19F561CFBA}&quot; pptId=&quot;298&quot;/&gt;&#10;    &lt;slide id=&quot;{EC42D702-BA3D-4E24-97A7-1FAFC3C1E4FE}&quot; pptId=&quot;371&quot;/&gt;&#10;    &lt;slide id=&quot;{DC23371E-515B-4105-B266-B946C61CA2C5}&quot; pptId=&quot;372&quot;/&gt;&#10;    &lt;slide id=&quot;{6B06EAD3-150E-442B-898F-19F427EBCBA4}&quot; pptId=&quot;316&quot;/&gt;&#10;    &lt;slide id=&quot;{9697A33A-9A29-4B78-A230-B0A0DEA2EB52}&quot; pptId=&quot;384&quot;/&gt;&#10;    &lt;slide id=&quot;{45B0B885-B211-4BB4-86DA-282D6A997B10}&quot; pptId=&quot;375&quot;/&gt;&#10;    &lt;slide id=&quot;{43322B61-8FAB-46AA-8CD4-47B3CD4B14D9}&quot; pptId=&quot;338&quot;/&gt;&#10;    &lt;slide id=&quot;{BD5FE064-A170-4E89-9BAE-900352972F37}&quot; pptId=&quot;377&quot;/&gt;&#10;    &lt;slide id=&quot;{283BBE47-D076-4FF7-86B8-82931E1A9D9B}&quot; pptId=&quot;397&quot;/&gt;&#10;    &lt;slide id=&quot;{EDEF6293-2548-43E6-8ABA-49A67EA9CBC3}&quot; pptId=&quot;368&quot;/&gt;&#10;    &lt;slide id=&quot;{970B14F5-1ABC-41C7-B16D-E729E1FBD19C}&quot; pptId=&quot;398&quot;/&gt;&#10;    &lt;slide id=&quot;{83D285A3-5D75-4EC8-BFE7-14CC9050D970}&quot; pptId=&quot;328&quot;/&gt;&#10;    &lt;slide id=&quot;{07E10E8B-3E6F-4407-9001-DB1F7E6CE954}&quot; pptId=&quot;376&quot;/&gt;&#10;  &lt;/slides&gt;&#10;&#10;  &lt;narration&gt;&#10;    &lt;audioTracks&gt;&#10;      &lt;audioTrack duration=&quot;77808&quot; muted=&quot;false&quot; name=&quot;Text-to-speech clip — Audio  1&quot; resource=&quot;a30135a3&quot; slideId=&quot;{AA9B6BA4-714F-456E-BAC4-CE7BD8569040}&quot; startTime=&quot;0&quot; stepIndex=&quot;0&quot; volume=&quot;1&quot;&gt;&#10;        &lt;audio channels=&quot;1&quot; format=&quot;fltp&quot; sampleRate=&quot;24000&quot;/&gt;&#10;      &lt;/audioTrack&gt;&#10;      &lt;audioTrack duration=&quot;101928&quot; muted=&quot;false&quot; name=&quot;Text-to-speech clip — Audio  2&quot; resource=&quot;c847d0ce&quot; slideId=&quot;{4B5E57B8-2703-4758-85E2-EA90E9FD3AB2}&quot; startTime=&quot;0&quot; stepIndex=&quot;0&quot; volume=&quot;1&quot;&gt;&#10;        &lt;audio channels=&quot;1&quot; format=&quot;fltp&quot; sampleRate=&quot;24000&quot;/&gt;&#10;      &lt;/audioTrack&gt;&#10;      &lt;audioTrack duration=&quot;58464&quot; muted=&quot;false&quot; name=&quot;Text-to-speech clip — Audio  3&quot; resource=&quot;6ac5669a&quot; slideId=&quot;{83D285A3-5D75-4EC8-BFE7-14CC9050D970}&quot; startTime=&quot;3036&quot; stepIndex=&quot;0&quot; volume=&quot;1&quot;&gt;&#10;        &lt;audio channels=&quot;1&quot; format=&quot;fltp&quot; sampleRate=&quot;24000&quot;/&gt;&#10;      &lt;/audioTrack&gt;&#10;      &lt;audioTrack duration=&quot;16656&quot; muted=&quot;false&quot; name=&quot;Text-to-speech clip — Audio  4&quot; resource=&quot;466f96db&quot; slideId=&quot;{3B7A151B-9F0F-400B-B8C0-9918C39E537E}&quot; startTime=&quot;704&quot; stepIndex=&quot;0&quot; volume=&quot;1&quot;&gt;&#10;        &lt;audio channels=&quot;1&quot; format=&quot;fltp&quot; sampleRate=&quot;24000&quot;/&gt;&#10;      &lt;/audioTrack&gt;&#10;      &lt;audioTrack duration=&quot;30264&quot; muted=&quot;false&quot; name=&quot;Text-to-speech clip — Audio  5&quot; resource=&quot;23baebdd&quot; slideId=&quot;{5C24FDF2-95B8-45ED-B08B-875744E6B1CA}&quot; startTime=&quot;0&quot; stepIndex=&quot;0&quot; volume=&quot;1&quot;&gt;&#10;        &lt;audio channels=&quot;1&quot; format=&quot;fltp&quot; sampleRate=&quot;24000&quot;/&gt;&#10;      &lt;/audioTrack&gt;&#10;      &lt;audioTrack duration=&quot;25056&quot; muted=&quot;false&quot; name=&quot;Text-to-speech clip — Audio  6&quot; resource=&quot;72a1dfaf&quot; slideId=&quot;{B1EFDA24-2C49-4F84-BADE-F163AF667E58}&quot; startTime=&quot;0&quot; stepIndex=&quot;0&quot; volume=&quot;1&quot;&gt;&#10;        &lt;audio channels=&quot;1&quot; format=&quot;fltp&quot; sampleRate=&quot;24000&quot;/&gt;&#10;      &lt;/audioTrack&gt;&#10;      &lt;audioTrack duration=&quot;56736&quot; muted=&quot;false&quot; name=&quot;Text-to-speech clip — Audio  7&quot; resource=&quot;453e5ae7&quot; slideId=&quot;{7548B678-4821-4ED0-ADDC-9F127F6800EE}&quot; startTime=&quot;1457&quot; stepIndex=&quot;0&quot; volume=&quot;1&quot;&gt;&#10;        &lt;audio channels=&quot;1&quot; format=&quot;fltp&quot; sampleRate=&quot;24000&quot;/&gt;&#10;      &lt;/audioTrack&gt;&#10;      &lt;audioTrack duration=&quot;35304&quot; muted=&quot;false&quot; name=&quot;Text-to-speech clip — Audio  8&quot; resource=&quot;58f9fc20&quot; slideId=&quot;{E407BBF6-A634-4D61-B40E-5581A094EF5C}&quot; startTime=&quot;1144&quot; stepIndex=&quot;0&quot; volume=&quot;1&quot;&gt;&#10;        &lt;audio channels=&quot;1&quot; format=&quot;fltp&quot; sampleRate=&quot;24000&quot;/&gt;&#10;      &lt;/audioTrack&gt;&#10;      &lt;audioTrack duration=&quot;38544&quot; muted=&quot;false&quot; name=&quot;Text-to-speech clip — Audio  9&quot; resource=&quot;93c4bd56&quot; slideId=&quot;{18636A38-BBA0-4578-BF6B-4F26B30BEFE1}&quot; startTime=&quot;1802&quot; stepIndex=&quot;0&quot; volume=&quot;1&quot;&gt;&#10;        &lt;audio channels=&quot;1&quot; format=&quot;fltp&quot; sampleRate=&quot;24000&quot;/&gt;&#10;      &lt;/audioTrack&gt;&#10;      &lt;audioTrack duration=&quot;10968&quot; muted=&quot;false&quot; name=&quot;Text-to-speech clip — Audio  10&quot; resource=&quot;10c99476&quot; slideId=&quot;{28CB25AE-7291-4C89-9794-A352F8C96AFF}&quot; startTime=&quot;1060&quot; stepIndex=&quot;0&quot; volume=&quot;1&quot;&gt;&#10;        &lt;audio channels=&quot;1&quot; format=&quot;fltp&quot; sampleRate=&quot;24000&quot;/&gt;&#10;      &lt;/audioTrack&gt;&#10;      &lt;audioTrack duration=&quot;40008&quot; muted=&quot;false&quot; name=&quot;Text-to-speech clip — Audio  11&quot; resource=&quot;d1ceff41&quot; slideId=&quot;{8AB07412-98F6-437B-8F4F-CD7CF4E85CC9}&quot; startTime=&quot;1440&quot; stepIndex=&quot;0&quot; volume=&quot;1&quot;&gt;&#10;        &lt;audio channels=&quot;1&quot; format=&quot;fltp&quot; sampleRate=&quot;24000&quot;/&gt;&#10;      &lt;/audioTrack&gt;&#10;      &lt;audioTrack duration=&quot;33816&quot; muted=&quot;false&quot; name=&quot;Text-to-speech clip — Audio  12&quot; resource=&quot;cc62c296&quot; slideId=&quot;{DAD661D0-77BF-4CAE-9932-15BD9AC46C9F}&quot; startTime=&quot;954&quot; stepIndex=&quot;0&quot; volume=&quot;1&quot;&gt;&#10;        &lt;audio channels=&quot;1&quot; format=&quot;fltp&quot; sampleRate=&quot;24000&quot;/&gt;&#10;      &lt;/audioTrack&gt;&#10;      &lt;audioTrack duration=&quot;23856&quot; muted=&quot;false&quot; name=&quot;Text-to-speech clip — Audio  13&quot; resource=&quot;798ebc07&quot; slideId=&quot;{9F4E8B91-A10A-4C36-AA24-D5643D08E708}&quot; startTime=&quot;1051&quot; stepIndex=&quot;0&quot; volume=&quot;1&quot;&gt;&#10;        &lt;audio channels=&quot;1&quot; format=&quot;fltp&quot; sampleRate=&quot;24000&quot;/&gt;&#10;      &lt;/audioTrack&gt;&#10;      &lt;audioTrack duration=&quot;39984&quot; muted=&quot;false&quot; name=&quot;Text-to-speech clip — Audio  14&quot; resource=&quot;ba29d5ec&quot; slideId=&quot;{6DCD2707-C21D-4B94-BCD6-CC8B5262F81D}&quot; startTime=&quot;974&quot; stepIndex=&quot;0&quot; volume=&quot;1&quot;&gt;&#10;        &lt;audio channels=&quot;1&quot; format=&quot;fltp&quot; sampleRate=&quot;24000&quot;/&gt;&#10;      &lt;/audioTrack&gt;&#10;      &lt;audioTrack duration=&quot;27384&quot; muted=&quot;false&quot; name=&quot;Text-to-speech clip — Audio  15&quot; resource=&quot;1a0ba376&quot; slideId=&quot;{DA17BD0C-E10E-4BAF-8BA2-5B1171B71ACD}&quot; startTime=&quot;630&quot; stepIndex=&quot;0&quot; volume=&quot;1&quot;&gt;&#10;        &lt;audio channels=&quot;1&quot; format=&quot;fltp&quot; sampleRate=&quot;24000&quot;/&gt;&#10;      &lt;/audioTrack&gt;&#10;      &lt;audioTrack duration=&quot;9096&quot; muted=&quot;false&quot; name=&quot;Text-to-speech clip — Audio  16&quot; resource=&quot;22683218&quot; slideId=&quot;{9B97D9B6-E703-40BD-A5A6-5925CC51F029}&quot; startTime=&quot;963&quot; stepIndex=&quot;0&quot; volume=&quot;1&quot;&gt;&#10;        &lt;audio channels=&quot;1&quot; format=&quot;fltp&quot; sampleRate=&quot;24000&quot;/&gt;&#10;      &lt;/audioTrack&gt;&#10;      &lt;audioTrack duration=&quot;43056&quot; muted=&quot;false&quot; name=&quot;Text-to-speech clip — Audio  17&quot; resource=&quot;bb2baa57&quot; slideId=&quot;{A58F98A5-ABD1-4745-9D42-DA8802633C17}&quot; startTime=&quot;1453&quot; stepIndex=&quot;0&quot; volume=&quot;1&quot;&gt;&#10;        &lt;audio channels=&quot;1&quot; format=&quot;fltp&quot; sampleRate=&quot;24000&quot;/&gt;&#10;      &lt;/audioTrack&gt;&#10;      &lt;audioTrack duration=&quot;29376&quot; muted=&quot;false&quot; name=&quot;Text-to-speech clip — Audio  18&quot; resource=&quot;758f5cc8&quot; slideId=&quot;{7A5065BE-5EBB-46C2-A06B-D30727C4E4FB}&quot; startTime=&quot;1272&quot; stepIndex=&quot;0&quot; volume=&quot;1&quot;&gt;&#10;        &lt;audio channels=&quot;1&quot; format=&quot;fltp&quot; sampleRate=&quot;24000&quot;/&gt;&#10;      &lt;/audioTrack&gt;&#10;      &lt;audioTrack duration=&quot;24888&quot; muted=&quot;false&quot; name=&quot;Text-to-speech clip — Audio  19&quot; resource=&quot;b7de844a&quot; slideId=&quot;{311E0481-C579-46FE-A443-0F671AB28A3C}&quot; startTime=&quot;1495&quot; stepIndex=&quot;0&quot; volume=&quot;1&quot;&gt;&#10;        &lt;audio channels=&quot;1&quot; format=&quot;fltp&quot; sampleRate=&quot;24000&quot;/&gt;&#10;      &lt;/audioTrack&gt;&#10;      &lt;audioTrack duration=&quot;14424&quot; muted=&quot;false&quot; name=&quot;Text-to-speech clip — Audio  20&quot; resource=&quot;03e8867e&quot; slideId=&quot;{B72AEC24-385A-4422-A5AC-054CECFD96A5}&quot; startTime=&quot;1378&quot; stepIndex=&quot;0&quot; volume=&quot;1&quot;&gt;&#10;        &lt;audio channels=&quot;1&quot; format=&quot;fltp&quot; sampleRate=&quot;24000&quot;/&gt;&#10;      &lt;/audioTrack&gt;&#10;      &lt;audioTrack duration=&quot;23904&quot; muted=&quot;false&quot; name=&quot;Text-to-speech clip — Audio  21&quot; resource=&quot;591b5e19&quot; slideId=&quot;{40BFC15C-ACB8-4FB2-BB5E-0FBBF68443D6}&quot; startTime=&quot;848&quot; stepIndex=&quot;0&quot; volume=&quot;1&quot;&gt;&#10;        &lt;audio channels=&quot;1&quot; format=&quot;fltp&quot; sampleRate=&quot;24000&quot;/&gt;&#10;      &lt;/audioTrack&gt;&#10;      &lt;audioTrack duration=&quot;20496&quot; muted=&quot;false&quot; name=&quot;Text-to-speech clip — Audio  22&quot; resource=&quot;324a743c&quot; slideId=&quot;{B9905142-9532-4823-BC6A-62BEFF337B8B}&quot; startTime=&quot;1700&quot; stepIndex=&quot;0&quot; volume=&quot;1&quot;&gt;&#10;        &lt;audio channels=&quot;1&quot; format=&quot;fltp&quot; sampleRate=&quot;24000&quot;/&gt;&#10;      &lt;/audioTrack&gt;&#10;      &lt;audioTrack duration=&quot;18456&quot; muted=&quot;false&quot; name=&quot;Text-to-speech clip — Audio  23&quot; resource=&quot;90b63b01&quot; slideId=&quot;{05B25F3F-DB93-45E7-8004-3603B7CE8A29}&quot; startTime=&quot;954&quot; stepIndex=&quot;0&quot; volume=&quot;1&quot;&gt;&#10;        &lt;audio channels=&quot;1&quot; format=&quot;fltp&quot; sampleRate=&quot;24000&quot;/&gt;&#10;      &lt;/audioTrack&gt;&#10;      &lt;audioTrack duration=&quot;20256&quot; muted=&quot;false&quot; name=&quot;Text-to-speech clip — Audio  24&quot; resource=&quot;37f69796&quot; slideId=&quot;{E26126ED-3DF4-466B-8C48-156CCC63BA17}&quot; startTime=&quot;2120&quot; stepIndex=&quot;0&quot; volume=&quot;1&quot;&gt;&#10;        &lt;audio channels=&quot;1&quot; format=&quot;fltp&quot; sampleRate=&quot;24000&quot;/&gt;&#10;      &lt;/audioTrack&gt;&#10;      &lt;audioTrack duration=&quot;22104&quot; muted=&quot;false&quot; name=&quot;Text-to-speech clip — Audio  25&quot; resource=&quot;1080fb8a&quot; slideId=&quot;{437073AD-63FC-4BB1-AF1A-42ABE024A69C}&quot; startTime=&quot;1219&quot; stepIndex=&quot;0&quot; volume=&quot;1&quot;&gt;&#10;        &lt;audio channels=&quot;1&quot; format=&quot;fltp&quot; sampleRate=&quot;24000&quot;/&gt;&#10;      &lt;/audioTrack&gt;&#10;      &lt;audioTrack duration=&quot;23184&quot; muted=&quot;false&quot; name=&quot;Text-to-speech clip — Audio  26&quot; resource=&quot;6da28c34&quot; slideId=&quot;{8969950A-5195-4733-82E0-2CB09C599B73}&quot; startTime=&quot;1643&quot; stepIndex=&quot;0&quot; volume=&quot;1&quot;&gt;&#10;        &lt;audio channels=&quot;1&quot; format=&quot;fltp&quot; sampleRate=&quot;24000&quot;/&gt;&#10;      &lt;/audioTrack&gt;&#10;      &lt;audioTrack duration=&quot;28944&quot; muted=&quot;false&quot; name=&quot;Text-to-speech clip — Audio  27&quot; resource=&quot;c4cea6c6&quot; slideId=&quot;{0EBEEBF6-431D-4DE2-9B07-56832024FF74}&quot; startTime=&quot;0&quot; stepIndex=&quot;0&quot; volume=&quot;1&quot;&gt;&#10;        &lt;audio channels=&quot;1&quot; format=&quot;fltp&quot; sampleRate=&quot;24000&quot;/&gt;&#10;      &lt;/audioTrack&gt;&#10;      &lt;audioTrack duration=&quot;21768&quot; muted=&quot;false&quot; name=&quot;Text-to-speech clip — Audio  28&quot; resource=&quot;f6b1fba9&quot; slideId=&quot;{97E3B2B7-6C42-46B1-84A0-6A82681E52A6}&quot; startTime=&quot;720&quot; stepIndex=&quot;0&quot; volume=&quot;1&quot;&gt;&#10;        &lt;audio channels=&quot;1&quot; format=&quot;fltp&quot; sampleRate=&quot;24000&quot;/&gt;&#10;      &lt;/audioTrack&gt;&#10;      &lt;audioTrack duration=&quot;17976&quot; muted=&quot;false&quot; name=&quot;Text-to-speech clip — Audio  29&quot; resource=&quot;2b18da04&quot; slideId=&quot;{A848A4B3-5393-4C5A-9333-27EAC5BC673A}&quot; startTime=&quot;572&quot; stepIndex=&quot;0&quot; volume=&quot;1&quot;&gt;&#10;        &lt;audio channels=&quot;1&quot; format=&quot;fltp&quot; sampleRate=&quot;24000&quot;/&gt;&#10;      &lt;/audioTrack&gt;&#10;      &lt;audioTrack duration=&quot;22608&quot; muted=&quot;false&quot; name=&quot;Text-to-speech clip — Audio  30&quot; resource=&quot;8f7dfaa5&quot; slideId=&quot;{55DA3550-70A7-4EB4-865D-561CE30D17C1}&quot; startTime=&quot;2174&quot; stepIndex=&quot;0&quot; volume=&quot;1&quot;&gt;&#10;        &lt;audio channels=&quot;1&quot; format=&quot;fltp&quot; sampleRate=&quot;24000&quot;/&gt;&#10;      &lt;/audioTrack&gt;&#10;      &lt;audioTrack duration=&quot;24024&quot; muted=&quot;false&quot; name=&quot;Text-to-speech clip — Audio  31&quot; resource=&quot;965d30d6&quot; slideId=&quot;{722F506E-11B3-48C3-859A-835FDF748BEA}&quot; startTime=&quot;1261&quot; stepIndex=&quot;0&quot; volume=&quot;1&quot;&gt;&#10;        &lt;audio channels=&quot;1&quot; format=&quot;fltp&quot; sampleRate=&quot;24000&quot;/&gt;&#10;      &lt;/audioTrack&gt;&#10;      &lt;audioTrack duration=&quot;28416&quot; muted=&quot;false&quot; name=&quot;Text-to-speech clip — Audio  32&quot; resource=&quot;5637464c&quot; slideId=&quot;{EDB3379A-F56B-4459-8B43-505430312B41}&quot; startTime=&quot;1855&quot; stepIndex=&quot;0&quot; volume=&quot;1&quot;&gt;&#10;        &lt;audio channels=&quot;1&quot; format=&quot;fltp&quot; sampleRate=&quot;24000&quot;/&gt;&#10;      &lt;/audioTrack&gt;&#10;      &lt;audioTrack duration=&quot;20568&quot; muted=&quot;false&quot; name=&quot;Text-to-speech clip — Audio  33&quot; resource=&quot;b3409c26&quot; slideId=&quot;{20B48B60-A514-4F15-8C02-C11884AAE7AE}&quot; startTime=&quot;1219&quot; stepIndex=&quot;0&quot; volume=&quot;1&quot;&gt;&#10;        &lt;audio channels=&quot;1&quot; format=&quot;fltp&quot; sampleRate=&quot;24000&quot;/&gt;&#10;      &lt;/audioTrack&gt;&#10;      &lt;audioTrack duration=&quot;10968&quot; muted=&quot;false&quot; name=&quot;Text-to-speech clip — Audio  34&quot; resource=&quot;01da9f88&quot; slideId=&quot;{F8888DEC-91A6-466C-969B-760244E04603}&quot; startTime=&quot;0&quot; stepIndex=&quot;0&quot; volume=&quot;1&quot;&gt;&#10;        &lt;audio channels=&quot;1&quot; format=&quot;fltp&quot; sampleRate=&quot;24000&quot;/&gt;&#10;      &lt;/audioTrack&gt;&#10;      &lt;audioTrack duration=&quot;21336&quot; muted=&quot;false&quot; name=&quot;Text-to-speech clip — Audio  35&quot; resource=&quot;6914fcfa&quot; slideId=&quot;{2259A394-654B-4910-9A9C-FD19F561CFBA}&quot; startTime=&quot;1219&quot; stepIndex=&quot;0&quot; volume=&quot;1&quot;&gt;&#10;        &lt;audio channels=&quot;1&quot; format=&quot;fltp&quot; sampleRate=&quot;24000&quot;/&gt;&#10;      &lt;/audioTrack&gt;&#10;      &lt;audioTrack duration=&quot;24144&quot; muted=&quot;false&quot; name=&quot;Text-to-speech clip — Audio  36&quot; resource=&quot;56f1d8fd&quot; slideId=&quot;{EC42D702-BA3D-4E24-97A7-1FAFC3C1E4FE}&quot; startTime=&quot;1707&quot; stepIndex=&quot;0&quot; volume=&quot;1&quot;&gt;&#10;        &lt;audio channels=&quot;1&quot; format=&quot;fltp&quot; sampleRate=&quot;24000&quot;/&gt;&#10;      &lt;/audioTrack&gt;&#10;      &lt;audioTrack duration=&quot;23784&quot; muted=&quot;false&quot; name=&quot;Text-to-speech clip — Audio  37&quot; resource=&quot;4428be3d&quot; slideId=&quot;{DC23371E-515B-4105-B266-B946C61CA2C5}&quot; startTime=&quot;2067&quot; stepIndex=&quot;0&quot; volume=&quot;1&quot;&gt;&#10;        &lt;audio channels=&quot;1&quot; format=&quot;fltp&quot; sampleRate=&quot;24000&quot;/&gt;&#10;      &lt;/audioTrack&gt;&#10;      &lt;audioTrack duration=&quot;23064&quot; muted=&quot;false&quot; name=&quot;Text-to-speech clip — Audio  38&quot; resource=&quot;5017885a&quot; slideId=&quot;{6B06EAD3-150E-442B-898F-19F427EBCBA4}&quot; startTime=&quot;1813&quot; stepIndex=&quot;0&quot; volume=&quot;1&quot;&gt;&#10;        &lt;audio channels=&quot;1&quot; format=&quot;fltp&quot; sampleRate=&quot;24000&quot;/&gt;&#10;      &lt;/audioTrack&gt;&#10;      &lt;audioTrack duration=&quot;26736&quot; muted=&quot;false&quot; name=&quot;Text-to-speech clip — Audio  39&quot; resource=&quot;2d489f9f&quot; slideId=&quot;{9697A33A-9A29-4B78-A230-B0A0DEA2EB52}&quot; startTime=&quot;1643&quot; stepIndex=&quot;0&quot; volume=&quot;1&quot;&gt;&#10;        &lt;audio channels=&quot;1&quot; format=&quot;fltp&quot; sampleRate=&quot;24000&quot;/&gt;&#10;      &lt;/audioTrack&gt;&#10;      &lt;audioTrack duration=&quot;27768&quot; muted=&quot;false&quot; name=&quot;Text-to-speech clip — Audio  40&quot; resource=&quot;7916c828&quot; slideId=&quot;{45B0B885-B211-4BB4-86DA-282D6A997B10}&quot; startTime=&quot;1951&quot; stepIndex=&quot;0&quot; volume=&quot;1&quot;&gt;&#10;        &lt;audio channels=&quot;1&quot; format=&quot;fltp&quot; sampleRate=&quot;24000&quot;/&gt;&#10;      &lt;/audioTrack&gt;&#10;      &lt;audioTrack duration=&quot;21288&quot; muted=&quot;false&quot; name=&quot;Text-to-speech clip — Audio  41&quot; resource=&quot;5cc40fa2&quot; slideId=&quot;{43322B61-8FAB-46AA-8CD4-47B3CD4B14D9}&quot; startTime=&quot;1279&quot; stepIndex=&quot;0&quot; volume=&quot;1&quot;&gt;&#10;        &lt;audio channels=&quot;1&quot; format=&quot;fltp&quot; sampleRate=&quot;24000&quot;/&gt;&#10;      &lt;/audioTrack&gt;&#10;      &lt;audioTrack duration=&quot;3696&quot; muted=&quot;false&quot; name=&quot;Text-to-speech clip — Audio  42&quot; resource=&quot;c924973e&quot; slideId=&quot;{B0EFBBE4-7F76-46A0-AC63-2D3045A9038C}&quot; startTime=&quot;1646&quot; stepIndex=&quot;0&quot; volume=&quot;1&quot;&gt;&#10;        &lt;audio channels=&quot;1&quot; format=&quot;fltp&quot; sampleRate=&quot;24000&quot;/&gt;&#10;      &lt;/audioTrack&gt;&#10;      &lt;audioTrack duration=&quot;2496&quot; muted=&quot;false&quot; name=&quot;Text-to-speech clip — Audio  43&quot; resource=&quot;1bc8c3fc&quot; slideId=&quot;{DAB4583F-989A-4045-A5FF-4AA68E903A54}&quot; startTime=&quot;1007&quot; stepIndex=&quot;0&quot; volume=&quot;1&quot;&gt;&#10;        &lt;audio channels=&quot;1&quot; format=&quot;fltp&quot; sampleRate=&quot;24000&quot;/&gt;&#10;      &lt;/audioTrack&gt;&#10;      &lt;audioTrack duration=&quot;3288&quot; muted=&quot;false&quot; name=&quot;Text-to-speech clip — Audio  44&quot; resource=&quot;8a33d9eb&quot; slideId=&quot;{23C7131A-AE38-4BFB-92C2-0FE748B085CD}&quot; startTime=&quot;1007&quot; stepIndex=&quot;0&quot; volume=&quot;1&quot;&gt;&#10;        &lt;audio channels=&quot;1&quot; format=&quot;fltp&quot; sampleRate=&quot;24000&quot;/&gt;&#10;      &lt;/audioTrack&gt;&#10;      &lt;audioTrack duration=&quot;3216&quot; muted=&quot;false&quot; name=&quot;Text-to-speech clip — Audio  45&quot; resource=&quot;f862c426&quot; slideId=&quot;{D1C5A219-F861-414D-A57B-AAB50BD6DE63}&quot; startTime=&quot;954&quot; stepIndex=&quot;0&quot; volume=&quot;1&quot;&gt;&#10;        &lt;audio channels=&quot;1&quot; format=&quot;fltp&quot; sampleRate=&quot;24000&quot;/&gt;&#10;      &lt;/audioTrack&gt;&#10;      &lt;audioTrack duration=&quot;3528&quot; muted=&quot;false&quot; name=&quot;Text-to-speech clip — Audio  46&quot; resource=&quot;3936c3a6&quot; slideId=&quot;{D6A097B7-BEC8-4531-AF49-7839E65E0DC3}&quot; startTime=&quot;1166&quot; stepIndex=&quot;0&quot; volume=&quot;1&quot;&gt;&#10;        &lt;audio channels=&quot;1&quot; format=&quot;fltp&quot; sampleRate=&quot;24000&quot;/&gt;&#10;      &lt;/audioTrack&gt;&#10;      &lt;audioTrack duration=&quot;13824&quot; muted=&quot;false&quot; name=&quot;Text-to-speech clip — Audio  48&quot; resource=&quot;82e44a71&quot; slideId=&quot;&quot; startTime=&quot;30048&quot; volume=&quot;1&quot;&gt;&#10;        &lt;audio channels=&quot;1&quot; format=&quot;fltp&quot; sampleRate=&quot;24000&quot;/&gt;&#10;      &lt;/audioTrack&gt;&#10;      &lt;audioTrack duration=&quot;19056&quot; muted=&quot;false&quot; name=&quot;Text-to-speech clip — Audio  49&quot; resource=&quot;b936eb63&quot; slideId=&quot;{CC895CEB-47B7-4228-9745-B6F3BACF173F}&quot; startTime=&quot;752&quot; stepIndex=&quot;0&quot; volume=&quot;1&quot;&gt;&#10;        &lt;audio channels=&quot;1&quot; format=&quot;fltp&quot; sampleRate=&quot;24000&quot;/&gt;&#10;      &lt;/audioTrack&gt;&#10;      &lt;audioTrack duration=&quot;10368&quot; muted=&quot;false&quot; name=&quot;Text-to-speech clip — Audio  50&quot; resource=&quot;2dbb5c14&quot; slideId=&quot;{47122BC1-9D4F-4490-B525-8E9BD5C2FA8E}&quot; startTime=&quot;1431&quot; stepIndex=&quot;0&quot; volume=&quot;1&quot;&gt;&#10;        &lt;audio channels=&quot;1&quot; format=&quot;fltp&quot; sampleRate=&quot;24000&quot;/&gt;&#10;      &lt;/audioTrack&gt;&#10;      &lt;audioTrack duration=&quot;9216&quot; muted=&quot;false&quot; name=&quot;Text-to-speech clip — Audio  51&quot; resource=&quot;48f03e01&quot; slideId=&quot;{CE5132C1-386E-446D-869B-27D4396E6EEA}&quot; startTime=&quot;843&quot; stepIndex=&quot;0&quot; volume=&quot;1&quot;&gt;&#10;        &lt;audio channels=&quot;1&quot; format=&quot;fltp&quot; sampleRate=&quot;24000&quot;/&gt;&#10;      &lt;/audioTrack&gt;&#10;      &lt;audioTrack duration=&quot;27048&quot; muted=&quot;false&quot; name=&quot;Text-to-speech clip — Audio  52&quot; resource=&quot;b70480e1&quot; slideId=&quot;{439A58D1-ECF2-42B4-88EE-67A843E7EE78}&quot; startTime=&quot;1855&quot; stepIndex=&quot;0&quot; volume=&quot;1&quot;&gt;&#10;        &lt;audio channels=&quot;1&quot; format=&quot;fltp&quot; sampleRate=&quot;24000&quot;/&gt;&#10;      &lt;/audioTrack&gt;&#10;      &lt;audioTrack duration=&quot;27096&quot; muted=&quot;false&quot; name=&quot;Text-to-speech clip — Audio  53&quot; resource=&quot;3332e18b&quot; slideId=&quot;{211C6362-7E49-4EB9-AB90-9C1AE8BA1D23}&quot; startTime=&quot;0&quot; stepIndex=&quot;0&quot; volume=&quot;1&quot;&gt;&#10;        &lt;audio channels=&quot;1&quot; format=&quot;fltp&quot; sampleRate=&quot;24000&quot;/&gt;&#10;      &lt;/audioTrack&gt;&#10;      &lt;audioTrack duration=&quot;30048&quot; muted=&quot;false&quot; name=&quot;Text-to-speech clip — Audio  54&quot; resource=&quot;fca6c260&quot; slideId=&quot;&quot; startTime=&quot;0&quot; volume=&quot;1&quot;&gt;&#10;        &lt;audio channels=&quot;1&quot; format=&quot;fltp&quot; sampleRate=&quot;24000&quot;/&gt;&#10;      &lt;/audioTrack&gt;&#10;      &lt;audioTrack duration=&quot;28416&quot; muted=&quot;false&quot; name=&quot;Text-to-speech clip — Audio  55&quot; resource=&quot;8da703dc&quot; slideId=&quot;&quot; startTime=&quot;43872&quot; volume=&quot;1&quot;&gt;&#10;        &lt;audio channels=&quot;1&quot; format=&quot;fltp&quot; sampleRate=&quot;24000&quot;/&gt;&#10;      &lt;/audioTrack&gt;&#10;      &lt;audioTrack duration=&quot;27408&quot; muted=&quot;false&quot; name=&quot;Text-to-speech clip — Audio  56&quot; resource=&quot;d3d0d1eb&quot; slideId=&quot;{F6B45990-DABF-4C69-9645-06356C050F6D}&quot; startTime=&quot;0&quot; stepIndex=&quot;0&quot; volume=&quot;1&quot;&gt;&#10;        &lt;audio channels=&quot;1&quot; format=&quot;fltp&quot; sampleRate=&quot;24000&quot;/&gt;&#10;      &lt;/audioTrack&gt;&#10;      &lt;audioTrack duration=&quot;18288&quot; muted=&quot;false&quot; name=&quot;Text-to-speech clip — Audio  57&quot; resource=&quot;839f7b0e&quot; slideId=&quot;{B5130E45-A0AE-4C9F-8195-C3B11D4EAF8E}&quot; startTime=&quot;1&quot; stepIndex=&quot;0&quot; volume=&quot;1&quot;&gt;&#10;        &lt;audio channels=&quot;1&quot; format=&quot;fltp&quot; sampleRate=&quot;24000&quot;/&gt;&#10;      &lt;/audioTrack&gt;&#10;      &lt;audioTrack duration=&quot;37296&quot; muted=&quot;false&quot; name=&quot;Text-to-speech clip — Audio  58&quot; resource=&quot;624bb989&quot; slideId=&quot;{96BC9BBF-F198-46A5-87CD-C229B72D3CDD}&quot; startTime=&quot;0&quot; stepIndex=&quot;0&quot; volume=&quot;1&quot;&gt;&#10;        &lt;audio channels=&quot;1&quot; format=&quot;fltp&quot; sampleRate=&quot;24000&quot;/&gt;&#10;      &lt;/audioTrack&gt;&#10;      &lt;audioTrack duration=&quot;44688&quot; muted=&quot;false&quot; name=&quot;Text-to-speech clip — Audio  59&quot; resource=&quot;fbe1113c&quot; slideId=&quot;{8A2BF374-E684-471F-8E00-EF7EE0EB4CCF}&quot; startTime=&quot;1372&quot; stepIndex=&quot;0&quot; volume=&quot;1&quot;&gt;&#10;        &lt;audio channels=&quot;1&quot; format=&quot;fltp&quot; sampleRate=&quot;24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GENSWF_SLIDE_UID" val="{C50C3D5B-71F9-41A3-A83C-97917EF10071}:350"/>
  <p:tag name="ISPRING_SLIDE_INDENT_LEVEL" val="0"/>
  <p:tag name="ISPRING_CUSTOM_TIMING_USED" val="1"/>
  <p:tag name="GENSWF_ADVANCE_TIME" val="3.275"/>
  <p:tag name="TIMING" val="|2.48"/>
  <p:tag name="ISPRING_SLIDE_BRANCHING_PROPERTIES" val="&lt;BranchingProperties&gt;&lt;nextAction&gt;&lt;action&gt;1&lt;/action&gt;&lt;/nextAction&gt;&lt;prevAction&gt;&lt;action&gt;1&lt;/action&gt;&lt;/prevAction&gt;&lt;lock&gt;0&lt;/lock&gt;&lt;/BranchingProperties&gt;&#10;"/>
  <p:tag name="ISPRING_SLIDE_ID_2" val="{E6BCB82B-1B83-45A1-A2A3-4A83B32E6CB4}"/>
</p:tagLst>
</file>

<file path=ppt/tags/tag11.xml><?xml version="1.0" encoding="utf-8"?>
<p:tagLst xmlns:a="http://schemas.openxmlformats.org/drawingml/2006/main" xmlns:r="http://schemas.openxmlformats.org/officeDocument/2006/relationships" xmlns:p="http://schemas.openxmlformats.org/presentationml/2006/main">
  <p:tag name="GENSWF_SLIDE_UID" val="{2E949CF6-8B58-475A-A31C-77BEDDE7360B}:351"/>
  <p:tag name="ISPRING_SLIDE_INDENT_LEVEL" val="0"/>
  <p:tag name="ISPRING_CUSTOM_TIMING_USED" val="1"/>
  <p:tag name="GENSWF_ADVANCE_TIME" val="3.328"/>
  <p:tag name="TIMING" val="|2.533"/>
  <p:tag name="ISPRING_SLIDE_BRANCHING_PROPERTIES" val="&lt;BranchingProperties&gt;&lt;nextAction&gt;&lt;action&gt;1&lt;/action&gt;&lt;/nextAction&gt;&lt;prevAction&gt;&lt;action&gt;1&lt;/action&gt;&lt;/prevAction&gt;&lt;lock&gt;0&lt;/lock&gt;&lt;/BranchingProperties&gt;&#10;"/>
  <p:tag name="ISPRING_SLIDE_ID_2" val="{99F70500-F784-4057-9A14-378F867F6C5F}"/>
</p:tagLst>
</file>

<file path=ppt/tags/tag12.xml><?xml version="1.0" encoding="utf-8"?>
<p:tagLst xmlns:a="http://schemas.openxmlformats.org/drawingml/2006/main" xmlns:r="http://schemas.openxmlformats.org/officeDocument/2006/relationships" xmlns:p="http://schemas.openxmlformats.org/presentationml/2006/main">
  <p:tag name="GENSWF_SLIDE_UID" val="{1BBCCFC0-F163-4F1F-BBB2-A77DE5FD38A4}:352"/>
  <p:tag name="ISPRING_SLIDE_INDENT_LEVEL" val="0"/>
  <p:tag name="ISPRING_CUSTOM_TIMING_USED" val="1"/>
  <p:tag name="GENSWF_ADVANCE_TIME" val="3.328"/>
  <p:tag name="TIMING" val="|2.586"/>
  <p:tag name="ISPRING_SLIDE_BRANCHING_PROPERTIES" val="&lt;BranchingProperties&gt;&lt;nextAction&gt;&lt;action&gt;1&lt;/action&gt;&lt;/nextAction&gt;&lt;prevAction&gt;&lt;action&gt;1&lt;/action&gt;&lt;/prevAction&gt;&lt;lock&gt;0&lt;/lock&gt;&lt;/BranchingProperties&gt;&#10;"/>
  <p:tag name="ISPRING_SLIDE_ID_2" val="{72D8A541-9340-43B7-A77A-8E76D2772F18}"/>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AC77326E-2022-44E7-A6D6-3A6369F60441}:266"/>
  <p:tag name="ISPRING_SLIDE_INDENT_LEVEL" val="0"/>
  <p:tag name="GENSWF_ADVANCE_TIME" val="21.206"/>
  <p:tag name="ISPRING_SLIDE_ID_2" val="{3B7A151B-9F0F-400B-B8C0-9918C39E537E}"/>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7B296440-2805-47EC-83D6-EC2149D34B85}:270"/>
  <p:tag name="GENSWF_ADVANCE_TIME" val="30.264"/>
  <p:tag name="TIMING" val="|2.224|4.59|7.82|9.316"/>
  <p:tag name="ISPRING_SLIDE_INDENT_LEVEL" val="0"/>
  <p:tag name="ISPRING_SLIDE_ID_2" val="{5C24FDF2-95B8-45ED-B08B-875744E6B1CA}"/>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093216EA-41D0-498D-9E93-422C5C924F0E}:279"/>
  <p:tag name="GENSWF_ADVANCE_TIME" val="25.056"/>
  <p:tag name="TIMING" val="|2.411|8.85|5.28"/>
  <p:tag name="ISPRING_SLIDE_INDENT_LEVEL" val="0"/>
  <p:tag name="ISPRING_SLIDE_ID_2" val="{B1EFDA24-2C49-4F84-BADE-F163AF667E58}"/>
</p:tagLst>
</file>

<file path=ppt/tags/tag16.xml><?xml version="1.0" encoding="utf-8"?>
<p:tagLst xmlns:a="http://schemas.openxmlformats.org/drawingml/2006/main" xmlns:r="http://schemas.openxmlformats.org/officeDocument/2006/relationships" xmlns:p="http://schemas.openxmlformats.org/presentationml/2006/main">
  <p:tag name="GENSWF_ADVANCE_TIME" val="49.272"/>
  <p:tag name="ISPRING_CUSTOM_TIMING_USED" val="1"/>
  <p:tag name="GENSWF_SLIDE_TITLE" val="Video: NCIC"/>
  <p:tag name="ISPRING_SLIDE_INDENT_LEVEL" val="0"/>
  <p:tag name="GENSWF_SLIDE_UID" val="{90CA475D-4C89-4B35-B874-7620350B4249}:386"/>
  <p:tag name="TIMING" val="|0.001"/>
  <p:tag name="ISPRING_SLIDE_ID_2" val="{745707E9-6210-4A16-9BDA-B0CC655B1DDC}"/>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A892CFB1-407D-45E8-876E-DD1620D472B8}:261"/>
  <p:tag name="ISPRING_SLIDE_INDENT_LEVEL" val="0"/>
  <p:tag name="GENSWF_ADVANCE_TIME" val="65.868"/>
  <p:tag name="ISPRING_SLIDE_ID_2" val="{7548B678-4821-4ED0-ADDC-9F127F6800EE}"/>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DD9F3172-82F7-4E38-92EB-449AE63835AC}:278"/>
  <p:tag name="ISPRING_SLIDE_INDENT_LEVEL" val="0"/>
  <p:tag name="GENSWF_ADVANCE_TIME" val="38.732"/>
  <p:tag name="ISPRING_SLIDE_ID_2" val="{E407BBF6-A634-4D61-B40E-5581A094EF5C}"/>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4563DF4A-1CDE-40C6-9C89-7B2041312AC8}:303"/>
  <p:tag name="ISPRING_SLIDE_INDENT_LEVEL" val="0"/>
  <p:tag name="GENSWF_ADVANCE_TIME" val="43.327"/>
  <p:tag name="ISPRING_SLIDE_ID_2" val="{18636A38-BBA0-4578-BF6B-4F26B30BEFE1}"/>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F2236C48-CD3D-446D-9B83-094A7CA15565}:256"/>
  <p:tag name="GENSWF_ADVANCE_TIME" val="13.356"/>
  <p:tag name="ISPRING_SLIDE_INDENT_LEVEL" val="0"/>
  <p:tag name="ISPRING_SLIDE_ID_2" val="{47122BC1-9D4F-4490-B525-8E9BD5C2FA8E}"/>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060F2519-7572-430F-BB10-69E9134CB1E2}:304"/>
  <p:tag name="ISPRING_SLIDE_INDENT_LEVEL" val="0"/>
  <p:tag name="GENSWF_ADVANCE_TIME" val="12.974"/>
  <p:tag name="ISPRING_SLIDE_ID_2" val="{28CB25AE-7291-4C89-9794-A352F8C96AFF}"/>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43858C58-0CC0-4E14-9D58-A5679C2A45BC}:309"/>
  <p:tag name="GENSWF_ADVANCE_TIME" val="43.368"/>
  <p:tag name="ISPRING_SLIDE_INDENT_LEVEL" val="0"/>
  <p:tag name="ISPRING_SLIDE_ID_2" val="{8AB07412-98F6-437B-8F4F-CD7CF4E85CC9}"/>
</p:tagLst>
</file>

<file path=ppt/tags/tag2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79A635DE-A330-43C8-9FE1-660BD480B4DB}:394"/>
  <p:tag name="GENSWF_SLIDE_TITLE" val="Flyers"/>
  <p:tag name="ISPRING_SLIDE_INDENT_LEVEL" val="0"/>
  <p:tag name="GENSWF_ADVANCE_TIME" val="38.557"/>
  <p:tag name="ISPRING_SLIDE_ID_2" val="{96BC9BBF-F198-46A5-87CD-C229B72D3CDD}"/>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252BBC60-108B-49AE-ADE8-0917AD1AC7AD}:308"/>
  <p:tag name="ISPRING_SLIDE_INDENT_LEVEL" val="0"/>
  <p:tag name="GENSWF_ADVANCE_TIME" val="36.252"/>
  <p:tag name="ISPRING_SLIDE_ID_2" val="{DAD661D0-77BF-4CAE-9932-15BD9AC46C9F}"/>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F9E17BE4-E271-45CF-A267-FC751096CF09}:305"/>
  <p:tag name="ISPRING_SLIDE_INDENT_LEVEL" val="0"/>
  <p:tag name="GENSWF_ADVANCE_TIME" val="24.907"/>
  <p:tag name="ISPRING_SLIDE_ID_2" val="{9F4E8B91-A10A-4C36-AA24-D5643D08E708}"/>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2BACB434-FD48-4FDB-96EE-7EE9956EE4F5}:306"/>
  <p:tag name="ISPRING_SLIDE_INDENT_LEVEL" val="0"/>
  <p:tag name="GENSWF_ADVANCE_TIME" val="41.965"/>
  <p:tag name="ISPRING_SLIDE_ID_2" val="{6DCD2707-C21D-4B94-BCD6-CC8B5262F81D}"/>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0549C06B-9CFE-431A-A7D4-B5A0051BB05B}:311"/>
  <p:tag name="ISPRING_SLIDE_INDENT_LEVEL" val="0"/>
  <p:tag name="GENSWF_ADVANCE_TIME" val="28.220"/>
  <p:tag name="ISPRING_SLIDE_ID_2" val="{DA17BD0C-E10E-4BAF-8BA2-5B1171B71ACD}"/>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CAE63A0B-C3E8-4A6A-974D-675A64A2487E}:329"/>
  <p:tag name="ISPRING_SLIDE_INDENT_LEVEL" val="0"/>
  <p:tag name="GENSWF_ADVANCE_TIME" val="11.596"/>
  <p:tag name="ISPRING_SLIDE_ID_2" val="{9B97D9B6-E703-40BD-A5A6-5925CC51F029}"/>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110C9E54-3D0E-40C4-83A2-F3BCA25E4430}:269"/>
  <p:tag name="ISPRING_SLIDE_INDENT_LEVEL" val="0"/>
  <p:tag name="GENSWF_ADVANCE_TIME" val="45.569"/>
  <p:tag name="ISPRING_SLIDE_ID_2" val="{A58F98A5-ABD1-4745-9D42-DA8802633C17}"/>
</p:tagLst>
</file>

<file path=ppt/tags/tag29.xml><?xml version="1.0" encoding="utf-8"?>
<p:tagLst xmlns:a="http://schemas.openxmlformats.org/drawingml/2006/main" xmlns:r="http://schemas.openxmlformats.org/officeDocument/2006/relationships" xmlns:p="http://schemas.openxmlformats.org/presentationml/2006/main">
  <p:tag name="GENSWF_SLIDE_UID" val="{19D3BFA6-0168-45BA-AE76-90997C16F0F3}:330"/>
  <p:tag name="ISPRING_CUSTOM_TIMING_USED" val="1"/>
  <p:tag name="ISPRING_SLIDE_INDENT_LEVEL" val="0"/>
  <p:tag name="GENSWF_ADVANCE_TIME" val="6.243"/>
  <p:tag name="ISPRING_SLIDE_ID_2" val="{B0EFBBE4-7F76-46A0-AC63-2D3045A9038C}"/>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71A9572E-4B54-4D92-AF5B-329087F646B0}:259"/>
  <p:tag name="GENSWF_ADVANCE_TIME" val="11.013"/>
  <p:tag name="ISPRING_SLIDE_INDENT_LEVEL" val="0"/>
  <p:tag name="ISPRING_SLIDE_ID_2" val="{CE5132C1-386E-446D-869B-27D4396E6EEA}"/>
</p:tagLst>
</file>

<file path=ppt/tags/tag30.xml><?xml version="1.0" encoding="utf-8"?>
<p:tagLst xmlns:a="http://schemas.openxmlformats.org/drawingml/2006/main" xmlns:r="http://schemas.openxmlformats.org/officeDocument/2006/relationships" xmlns:p="http://schemas.openxmlformats.org/presentationml/2006/main">
  <p:tag name="GENSWF_ADVANCE_TIME" val="179.003"/>
  <p:tag name="ISPRING_CUSTOM_TIMING_USED" val="1"/>
  <p:tag name="GENSWF_SLIDE_UID" val="{A389BDD5-3242-49E3-89DA-5E0F5D6F9194}:322"/>
  <p:tag name="ISPRING_SLIDE_INDENT_LEVEL" val="0"/>
  <p:tag name="ISPRING_SLIDE_ID_2" val="{ED867FBE-CD20-4D73-9B6D-0CCE343E221F}"/>
</p:tagLst>
</file>

<file path=ppt/tags/tag31.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ISPRING_SLIDE_BRANCHING_PROPERTIES" val="&lt;BranchingProperties&gt;&lt;nextAction&gt;&lt;action&gt;0&lt;/action&gt;&lt;/nextAction&gt;&lt;prevAction&gt;&lt;action&gt;0&lt;/action&gt;&lt;/prevAction&gt;&lt;lock&gt;0&lt;/lock&gt;&lt;/BranchingProperties&gt;&#10;"/>
  <p:tag name="GENSWF_SLIDE_UID" val="{88F0D329-8705-41D0-9E16-107BB62FA69C}:378"/>
  <p:tag name="GENSWF_ADVANCE_TIME" val="33.061"/>
  <p:tag name="ISPRING_SLIDE_ID_2" val="{7A5065BE-5EBB-46C2-A06B-D30727C4E4FB}"/>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1EDA89C7-EB6C-48A8-9C3D-1650432D2504}:334"/>
  <p:tag name="ISPRING_SLIDE_INDENT_LEVEL" val="0"/>
  <p:tag name="GENSWF_ADVANCE_TIME" val="27.390"/>
  <p:tag name="ISPRING_SLIDE_ID_2" val="{311E0481-C579-46FE-A443-0F671AB28A3C}"/>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3A885896-06A6-4AEB-B959-C0A0EC585AAD}:353"/>
  <p:tag name="GENSWF_ADVANCE_TIME" val="17.064"/>
  <p:tag name="ISPRING_SLIDE_INDENT_LEVEL" val="0"/>
  <p:tag name="ISPRING_SLIDE_ID_2" val="{B72AEC24-385A-4422-A5AC-054CECFD96A5}"/>
</p:tagLst>
</file>

<file path=ppt/tags/tag34.xml><?xml version="1.0" encoding="utf-8"?>
<p:tagLst xmlns:a="http://schemas.openxmlformats.org/drawingml/2006/main" xmlns:r="http://schemas.openxmlformats.org/officeDocument/2006/relationships" xmlns:p="http://schemas.openxmlformats.org/presentationml/2006/main">
  <p:tag name="GENSWF_SLIDE_UID" val="{51B2D4AB-3F83-415C-8791-B958DC81CAA2}:336"/>
  <p:tag name="ISPRING_CUSTOM_TIMING_USED" val="1"/>
  <p:tag name="GENSWF_ADVANCE_TIME" val="3.000"/>
  <p:tag name="ISPRING_SLIDE_INDENT_LEVEL" val="0"/>
  <p:tag name="ISPRING_SLIDE_ID_2" val="{76494EBC-C1CC-4146-A5EF-325914719731}"/>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8D02E29-866A-40DD-8E1B-472E6B0DF192}:335"/>
  <p:tag name="GENSWF_ADVANCE_TIME" val="25.950"/>
  <p:tag name="ISPRING_SLIDE_INDENT_LEVEL" val="0"/>
  <p:tag name="ISPRING_SLIDE_ID_2" val="{40BFC15C-ACB8-4FB2-BB5E-0FBBF68443D6}"/>
</p:tagLst>
</file>

<file path=ppt/tags/tag36.xml><?xml version="1.0" encoding="utf-8"?>
<p:tagLst xmlns:a="http://schemas.openxmlformats.org/drawingml/2006/main" xmlns:r="http://schemas.openxmlformats.org/officeDocument/2006/relationships" xmlns:p="http://schemas.openxmlformats.org/presentationml/2006/main">
  <p:tag name="GENSWF_SLIDE_UID" val="{49DAD3CC-A0E7-4508-9D8D-2B6F67BE8A43}:346"/>
  <p:tag name="GENSWF_ADVANCE_TIME" val="5.000"/>
  <p:tag name="ISPRING_CUSTOM_TIMING_USED" val="1"/>
  <p:tag name="ISPRING_SLIDE_INDENT_LEVEL" val="0"/>
  <p:tag name="ISPRING_SLIDE_ID_2" val="{DAB4583F-989A-4045-A5FF-4AA68E903A54}"/>
</p:tagLst>
</file>

<file path=ppt/tags/tag37.xml><?xml version="1.0" encoding="utf-8"?>
<p:tagLst xmlns:a="http://schemas.openxmlformats.org/drawingml/2006/main" xmlns:r="http://schemas.openxmlformats.org/officeDocument/2006/relationships" xmlns:p="http://schemas.openxmlformats.org/presentationml/2006/main">
  <p:tag name="ISPRING_SLIDE_BRANCHING_PROPERTIES" val="&lt;BranchingProperties&gt;&lt;nextAction&gt;&lt;action&gt;0&lt;/action&gt;&lt;/nextAction&gt;&lt;prevAction&gt;&lt;action&gt;0&lt;/action&gt;&lt;/prevAction&gt;&lt;lock&gt;0&lt;/lock&gt;&lt;/BranchingProperties&gt;&#10;"/>
  <p:tag name="GENSWF_SLIDE_UID" val="{027BD8B6-00C1-4C0B-9F8E-D88269C83BE5}:354"/>
  <p:tag name="ISPRING_CUSTOM_TIMING_USED" val="1"/>
  <p:tag name="ISPRING_SLIDE_INDENT_LEVEL" val="0"/>
  <p:tag name="GENSWF_ADVANCE_TIME" val="24.422"/>
  <p:tag name="ISPRING_SLIDE_ID_2" val="{B9905142-9532-4823-BC6A-62BEFF337B8B}"/>
</p:tagLst>
</file>

<file path=ppt/tags/tag38.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150.000"/>
  <p:tag name="GENSWF_SLIDE_TITLE" val="Video: What is Dementia?"/>
  <p:tag name="GENSWF_SLIDE_UID" val="{7771BF69-D153-4896-8538-F36DDA369DA6}:385"/>
  <p:tag name="ISPRING_CUSTOM_TIMING_USED" val="1"/>
  <p:tag name="ISPRING_SLIDE_ID_2" val="{B141336B-CF3F-480F-AEA0-D3E58DD03307}"/>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777E2383-2114-4C43-BEA6-58A7947EA6BC}:356"/>
  <p:tag name="ISPRING_SLIDE_INDENT_LEVEL" val="0"/>
  <p:tag name="GENSWF_ADVANCE_TIME" val="20.606"/>
  <p:tag name="ISPRING_SLIDE_ID_2" val="{05B25F3F-DB93-45E7-8004-3603B7CE8A29}"/>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BB79026F-85C3-406E-978B-E05CFDF5647A}:258"/>
  <p:tag name="ISPRING_SLIDE_INDENT_LEVEL" val="0"/>
  <p:tag name="GENSWF_ADVANCE_TIME" val="30.093"/>
  <p:tag name="ISPRING_SLIDE_ID_2" val="{439A58D1-ECF2-42B4-88EE-67A843E7EE78}"/>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4C5824DC-1FED-49CE-B4CD-CCCE04A295C8}:358"/>
  <p:tag name="ISPRING_SLIDE_INDENT_LEVEL" val="0"/>
  <p:tag name="GENSWF_ADVANCE_TIME" val="23.492"/>
  <p:tag name="ISPRING_SLIDE_ID_2" val="{E26126ED-3DF4-466B-8C48-156CCC63BA17}"/>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D8E8E57D-0250-4F6E-A40A-6C9366CA62A7}:355"/>
  <p:tag name="GENSWF_ADVANCE_TIME" val="24.661"/>
  <p:tag name="ISPRING_SLIDE_INDENT_LEVEL" val="0"/>
  <p:tag name="ISPRING_SLIDE_ID_2" val="{437073AD-63FC-4BB1-AF1A-42ABE024A69C}"/>
</p:tagLst>
</file>

<file path=ppt/tags/tag4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5EC4742A-AC8C-4B3E-8131-7E5A2E9A9A95}:382"/>
  <p:tag name="ISPRING_SLIDE_INDENT_LEVEL" val="0"/>
  <p:tag name="GENSWF_ADVANCE_TIME" val="5.289"/>
  <p:tag name="ISPRING_SLIDE_ID_2" val="{23C7131A-AE38-4BFB-92C2-0FE748B085CD}"/>
</p:tagLst>
</file>

<file path=ppt/tags/tag43.xml><?xml version="1.0" encoding="utf-8"?>
<p:tagLst xmlns:a="http://schemas.openxmlformats.org/drawingml/2006/main" xmlns:r="http://schemas.openxmlformats.org/officeDocument/2006/relationships" xmlns:p="http://schemas.openxmlformats.org/presentationml/2006/main">
  <p:tag name="ISPRING_SLIDE_BRANCHING_PROPERTIES" val="&lt;BranchingProperties&gt;&lt;nextAction&gt;&lt;action&gt;0&lt;/action&gt;&lt;/nextAction&gt;&lt;prevAction&gt;&lt;action&gt;0&lt;/action&gt;&lt;/prevAction&gt;&lt;lock&gt;0&lt;/lock&gt;&lt;/BranchingProperties&gt;&#10;"/>
  <p:tag name="GENSWF_SLIDE_UID" val="{0671D2F6-2809-4A11-BB6A-B0571792E1B8}:359"/>
  <p:tag name="ISPRING_CUSTOM_TIMING_USED" val="1"/>
  <p:tag name="ISPRING_SLIDE_INDENT_LEVEL" val="0"/>
  <p:tag name="GENSWF_ADVANCE_TIME" val="26.699"/>
  <p:tag name="ISPRING_SLIDE_ID_2" val="{8969950A-5195-4733-82E0-2CB09C599B73}"/>
</p:tagLst>
</file>

<file path=ppt/tags/tag44.xml><?xml version="1.0" encoding="utf-8"?>
<p:tagLst xmlns:a="http://schemas.openxmlformats.org/drawingml/2006/main" xmlns:r="http://schemas.openxmlformats.org/officeDocument/2006/relationships" xmlns:p="http://schemas.openxmlformats.org/presentationml/2006/main">
  <p:tag name="GENSWF_ADVANCE_TIME" val="164.467"/>
  <p:tag name="ISPRING_CUSTOM_TIMING_USED" val="1"/>
  <p:tag name="GENSWF_SLIDE_UID" val="{8D06B151-5379-42E1-AAC6-1DF04761A8BD}:324"/>
  <p:tag name="ISPRING_SLIDE_INDENT_LEVEL" val="0"/>
  <p:tag name="GENSWF_SLIDE_TITLE" val="Video: What is IDD?"/>
  <p:tag name="ISPRING_SLIDE_ID_2" val="{53C3574D-67D3-496B-BB0B-31645E750D31}"/>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5F5185B-4F95-4E8A-A0EC-B8E118490721}:294"/>
  <p:tag name="GENSWF_ADVANCE_TIME" val="28.944"/>
  <p:tag name="ISPRING_SLIDE_INDENT_LEVEL" val="0"/>
  <p:tag name="ISPRING_SLIDE_ID_2" val="{0EBEEBF6-431D-4DE2-9B07-56832024FF74}"/>
</p:tagLst>
</file>

<file path=ppt/tags/tag46.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6B424B39-4B5B-46A5-9C2E-968536302ABE}:361"/>
  <p:tag name="ISPRING_SLIDE_INDENT_LEVEL" val="0"/>
  <p:tag name="GENSWF_ADVANCE_TIME" val="23.769"/>
  <p:tag name="ISPRING_SLIDE_ID_2" val="{97E3B2B7-6C42-46B1-84A0-6A82681E52A6}"/>
</p:tagLst>
</file>

<file path=ppt/tags/tag47.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B9536D47-5BBD-4B90-AAD4-B3FA12CB5B2F}:360"/>
  <p:tag name="ISPRING_SLIDE_INDENT_LEVEL" val="0"/>
  <p:tag name="GENSWF_ADVANCE_TIME" val="19.220"/>
  <p:tag name="ISPRING_SLIDE_ID_2" val="{A848A4B3-5393-4C5A-9333-27EAC5BC673A}"/>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19149234-169C-486B-9AF8-488CC5F8B2F4}:383"/>
  <p:tag name="ISPRING_SLIDE_INDENT_LEVEL" val="0"/>
  <p:tag name="GENSWF_ADVANCE_TIME" val="27.019"/>
  <p:tag name="ISPRING_SLIDE_ID_2" val="{55DA3550-70A7-4EB4-865D-561CE30D17C1}"/>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1EA3EFD-1FCE-4669-813E-52FF979B7D8F}:366"/>
  <p:tag name="ISPRING_SLIDE_INDENT_LEVEL" val="0"/>
  <p:tag name="GENSWF_ADVANCE_TIME" val="26.528"/>
  <p:tag name="ISPRING_SLIDE_ID_2" val="{722F506E-11B3-48C3-859A-835FDF748BEA}"/>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TIMING" val="|11.143|8"/>
  <p:tag name="GENSWF_ADVANCE_TIME" val="27.796"/>
  <p:tag name="GENSWF_SLIDE_UID" val="{8DDECC94-11E1-47E2-822B-5A7C011D1CC0}:401"/>
  <p:tag name="ISPRING_SLIDE_ID_2" val="{211C6362-7E49-4EB9-AB90-9C1AE8BA1D23}"/>
</p:tagLst>
</file>

<file path=ppt/tags/tag50.xml><?xml version="1.0" encoding="utf-8"?>
<p:tagLst xmlns:a="http://schemas.openxmlformats.org/drawingml/2006/main" xmlns:r="http://schemas.openxmlformats.org/officeDocument/2006/relationships" xmlns:p="http://schemas.openxmlformats.org/presentationml/2006/main">
  <p:tag name="GENSWF_SLIDE_UID" val="{0C74C5CF-6B9A-449C-A06F-0BE7B1D4ABE6}:348"/>
  <p:tag name="GENSWF_ADVANCE_TIME" val="5.000"/>
  <p:tag name="ISPRING_CUSTOM_TIMING_USED" val="1"/>
  <p:tag name="ISPRING_SLIDE_INDENT_LEVEL" val="0"/>
  <p:tag name="ISPRING_SLIDE_ID_2" val="{D1C5A219-F861-414D-A57B-AAB50BD6DE63}"/>
</p:tagLst>
</file>

<file path=ppt/tags/tag51.xml><?xml version="1.0" encoding="utf-8"?>
<p:tagLst xmlns:a="http://schemas.openxmlformats.org/drawingml/2006/main" xmlns:r="http://schemas.openxmlformats.org/officeDocument/2006/relationships" xmlns:p="http://schemas.openxmlformats.org/presentationml/2006/main">
  <p:tag name="ISPRING_SLIDE_BRANCHING_PROPERTIES" val="&lt;BranchingProperties&gt;&lt;nextAction&gt;&lt;action&gt;0&lt;/action&gt;&lt;/nextAction&gt;&lt;prevAction&gt;&lt;action&gt;0&lt;/action&gt;&lt;/prevAction&gt;&lt;lock&gt;0&lt;/lock&gt;&lt;/BranchingProperties&gt;&#10;"/>
  <p:tag name="GENSWF_SLIDE_UID" val="{6EDE212E-DE52-44FF-8221-BB7960550248}:367"/>
  <p:tag name="ISPRING_CUSTOM_TIMING_USED" val="1"/>
  <p:tag name="ISPRING_SLIDE_INDENT_LEVEL" val="0"/>
  <p:tag name="GENSWF_ADVANCE_TIME" val="31.736"/>
  <p:tag name="ISPRING_SLIDE_ID_2" val="{EDB3379A-F56B-4459-8B43-505430312B41}"/>
</p:tagLst>
</file>

<file path=ppt/tags/tag5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E9C1948B-641E-4E47-97BF-DB431B5B2518}:320"/>
  <p:tag name="ISPRING_SLIDE_INDENT_LEVEL" val="0"/>
  <p:tag name="GENSWF_ADVANCE_TIME" val="98.000"/>
  <p:tag name="ISPRING_SLIDE_ID_2" val="{D368BA35-24FE-402D-B1B2-9D81AA9D87A3}"/>
</p:tagLst>
</file>

<file path=ppt/tags/tag53.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0F869A65-EF5C-450D-8DB4-352E5CB6C7A6}:341"/>
  <p:tag name="ISPRING_SLIDE_INDENT_LEVEL" val="0"/>
  <p:tag name="GENSWF_ADVANCE_TIME" val="22.962"/>
  <p:tag name="ISPRING_SLIDE_ID_2" val="{20B48B60-A514-4F15-8C02-C11884AAE7AE}"/>
</p:tagLst>
</file>

<file path=ppt/tags/tag54.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A802EE72-7516-4B18-8CBB-4B206352D1D5}:344"/>
  <p:tag name="GENSWF_ADVANCE_TIME" val="10.968"/>
  <p:tag name="ISPRING_SLIDE_INDENT_LEVEL" val="0"/>
  <p:tag name="ISPRING_SLIDE_ID_2" val="{F8888DEC-91A6-466C-969B-760244E04603}"/>
</p:tagLst>
</file>

<file path=ppt/tags/tag55.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BFC7F1B0-BE59-4FCA-A5E6-B75756CD6D8B}:379"/>
  <p:tag name="GENSWF_SLIDE_TITLE" val="Video: NMSP Turquoise Alert"/>
  <p:tag name="ISPRING_SLIDE_INDENT_LEVEL" val="0"/>
  <p:tag name="GENSWF_ADVANCE_TIME" val="100.000"/>
  <p:tag name="ISPRING_SLIDE_ID_2" val="{D8E823D8-3A37-4A8D-BC71-A9F650CD96BC}"/>
</p:tagLst>
</file>

<file path=ppt/tags/tag56.xml><?xml version="1.0" encoding="utf-8"?>
<p:tagLst xmlns:a="http://schemas.openxmlformats.org/drawingml/2006/main" xmlns:r="http://schemas.openxmlformats.org/officeDocument/2006/relationships" xmlns:p="http://schemas.openxmlformats.org/presentationml/2006/main">
  <p:tag name="GENSWF_SLIDE_UID" val="{0115E629-18F5-4A5A-B071-800958DEF45C}:373"/>
  <p:tag name="ISPRING_CUSTOM_TIMING_USED" val="1"/>
  <p:tag name="ISPRING_SLIDE_INDENT_LEVEL" val="0"/>
  <p:tag name="GENSWF_ADVANCE_TIME" val="6.773"/>
  <p:tag name="ISPRING_SLIDE_ID_2" val="{D6A097B7-BEC8-4531-AF49-7839E65E0DC3}"/>
</p:tagLst>
</file>

<file path=ppt/tags/tag57.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FFCCD265-74D3-4299-A80D-3DEDF591FFC0}:298"/>
  <p:tag name="GENSWF_ADVANCE_TIME" val="24.528"/>
  <p:tag name="ISPRING_SLIDE_INDENT_LEVEL" val="0"/>
  <p:tag name="ISPRING_SLIDE_ID_2" val="{2259A394-654B-4910-9A9C-FD19F561CFBA}"/>
</p:tagLst>
</file>

<file path=ppt/tags/tag5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ISPRING_SLIDE_BRANCHING_PROPERTIES" val="&lt;BranchingProperties&gt;&lt;nextAction&gt;&lt;action&gt;0&lt;/action&gt;&lt;/nextAction&gt;&lt;prevAction&gt;&lt;action&gt;0&lt;/action&gt;&lt;/prevAction&gt;&lt;lock&gt;0&lt;/lock&gt;&lt;/BranchingProperties&gt;&#10;"/>
  <p:tag name="GENSWF_SLIDE_UID" val="{5A04E7F8-34DF-4BE4-8935-4F5CEA2759D0}:371"/>
  <p:tag name="GENSWF_ADVANCE_TIME" val="27.231"/>
  <p:tag name="ISPRING_SLIDE_ID_2" val="{EC42D702-BA3D-4E24-97A7-1FAFC3C1E4FE}"/>
</p:tagLst>
</file>

<file path=ppt/tags/tag5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ISPRING_SLIDE_BRANCHING_PROPERTIES" val="&lt;BranchingProperties&gt;&lt;nextAction&gt;&lt;action&gt;0&lt;/action&gt;&lt;/nextAction&gt;&lt;prevAction&gt;&lt;action&gt;0&lt;/action&gt;&lt;/prevAction&gt;&lt;lock&gt;0&lt;/lock&gt;&lt;/BranchingProperties&gt;&#10;"/>
  <p:tag name="GENSWF_SLIDE_UID" val="{845051AB-BC2A-40EA-9485-F9752A9BDC5D}:372"/>
  <p:tag name="GENSWF_ADVANCE_TIME" val="27.867"/>
  <p:tag name="ISPRING_SLIDE_ID_2" val="{DC23371E-515B-4105-B266-B946C61CA2C5}"/>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Endangered Persons-Statute Definition"/>
  <p:tag name="ISPRING_SLIDE_INDENT_LEVEL" val="0"/>
  <p:tag name="GENSWF_ADVANCE_TIME" val="47.271"/>
  <p:tag name="TIMING" val="|5.736|4.019|3.706|5.955|8.4|5.88|6.975"/>
  <p:tag name="GENSWF_SLIDE_UID" val="{B32EA1A2-41A4-4CCB-BBE3-3801399703E7}:402"/>
  <p:tag name="ISPRING_SLIDE_ID_2" val="{8A2BF374-E684-471F-8E00-EF7EE0EB4CCF}"/>
</p:tagLst>
</file>

<file path=ppt/tags/tag60.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97DFEE2F-E1F4-46A6-973E-EA086737ABD8}:316"/>
  <p:tag name="ISPRING_SLIDE_INDENT_LEVEL" val="0"/>
  <p:tag name="GENSWF_ADVANCE_TIME" val="26.966"/>
  <p:tag name="ISPRING_SLIDE_ID_2" val="{6B06EAD3-150E-442B-898F-19F427EBCBA4}"/>
</p:tagLst>
</file>

<file path=ppt/tags/tag61.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A2B7453B-E0B3-4BBC-98AA-118E481A234E}:384"/>
  <p:tag name="ISPRING_SLIDE_INDENT_LEVEL" val="0"/>
  <p:tag name="GENSWF_ADVANCE_TIME" val="29.828"/>
  <p:tag name="ISPRING_SLIDE_ID_2" val="{9697A33A-9A29-4B78-A230-B0A0DEA2EB52}"/>
</p:tagLst>
</file>

<file path=ppt/tags/tag62.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878B9DE0-FBDD-40D4-ABE2-FFB67D6E4A48}:375"/>
  <p:tag name="ISPRING_SLIDE_INDENT_LEVEL" val="0"/>
  <p:tag name="GENSWF_ADVANCE_TIME" val="31.471"/>
  <p:tag name="ISPRING_SLIDE_ID_2" val="{45B0B885-B211-4BB4-86DA-282D6A997B10}"/>
</p:tagLst>
</file>

<file path=ppt/tags/tag63.xml><?xml version="1.0" encoding="utf-8"?>
<p:tagLst xmlns:a="http://schemas.openxmlformats.org/drawingml/2006/main" xmlns:r="http://schemas.openxmlformats.org/officeDocument/2006/relationships" xmlns:p="http://schemas.openxmlformats.org/presentationml/2006/main">
  <p:tag name="GENSWF_SLIDE_UID" val="{DA58523C-4647-4639-9415-3611F189252A}:338"/>
  <p:tag name="ISPRING_CUSTOM_TIMING_USED" val="1"/>
  <p:tag name="ISPRING_SLIDE_INDENT_LEVEL" val="0"/>
  <p:tag name="GENSWF_ADVANCE_TIME" val="24.104"/>
  <p:tag name="ISPRING_SLIDE_ID_2" val="{43322B61-8FAB-46AA-8CD4-47B3CD4B14D9}"/>
</p:tagLst>
</file>

<file path=ppt/tags/tag64.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GENSWF_SLIDE_UID" val="{FFE54D65-B382-4E5E-8AD1-3C5A96B6B6E9}:377"/>
  <p:tag name="ISPRING_SLIDE_INDENT_LEVEL" val="0"/>
  <p:tag name="ISPRING_SLIDE_ID_2" val="{BD5FE064-A170-4E89-9BAE-900352972F37}"/>
</p:tagLst>
</file>

<file path=ppt/tags/tag65.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NDENT_LEVEL" val="0"/>
  <p:tag name="GENSWF_SLIDE_UID" val="{01A69676-1FC8-403D-909F-F07A7D842711}:397"/>
  <p:tag name="ISPRING_SLIDE_ID_2" val="{283BBE47-D076-4FF7-86B8-82931E1A9D9B}"/>
</p:tagLst>
</file>

<file path=ppt/tags/tag66.xml><?xml version="1.0" encoding="utf-8"?>
<p:tagLst xmlns:a="http://schemas.openxmlformats.org/drawingml/2006/main" xmlns:r="http://schemas.openxmlformats.org/officeDocument/2006/relationships" xmlns:p="http://schemas.openxmlformats.org/presentationml/2006/main">
  <p:tag name="GENSWF_SLIDE_UID" val="{3C508034-BD0F-45DE-84EB-4B7825180116}:368"/>
  <p:tag name="GENSWF_ADVANCE_TIME" val="5.000"/>
  <p:tag name="ISPRING_CUSTOM_TIMING_USED" val="1"/>
  <p:tag name="ISPRING_SLIDE_INDENT_LEVEL" val="0"/>
  <p:tag name="ISPRING_SLIDE_ID_2" val="{EDEF6293-2548-43E6-8ABA-49A67EA9CBC3}"/>
</p:tagLst>
</file>

<file path=ppt/tags/tag67.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NDENT_LEVEL" val="0"/>
  <p:tag name="GENSWF_SLIDE_UID" val="{3A1224F0-35AE-47CC-B3BC-9F6D951BD1A4}:398"/>
  <p:tag name="ISPRING_SLIDE_ID_2" val="{970B14F5-1ABC-41C7-B16D-E729E1FBD19C}"/>
</p:tagLst>
</file>

<file path=ppt/tags/tag68.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GENSWF_SLIDE_UID" val="{5AEE202C-FA3C-4823-8076-77E13D5307C7}:262"/>
  <p:tag name="ISPRING_SLIDE_INDENT_LEVEL" val="0"/>
  <p:tag name="ISPRING_SLIDE_ID_2" val="{B7138BD5-33C9-46DB-9749-128D021CE6B6}"/>
</p:tagLst>
</file>

<file path=ppt/tags/tag69.xml><?xml version="1.0" encoding="utf-8"?>
<p:tagLst xmlns:a="http://schemas.openxmlformats.org/drawingml/2006/main" xmlns:r="http://schemas.openxmlformats.org/officeDocument/2006/relationships" xmlns:p="http://schemas.openxmlformats.org/presentationml/2006/main">
  <p:tag name="GENSWF_SLIDE_UID" val="{6B1783CA-520C-48BB-95C2-B1E38139CB18}:328"/>
  <p:tag name="ISPRING_CUSTOM_TIMING_USED" val="1"/>
  <p:tag name="ISPRING_SLIDE_INDENT_LEVEL" val="0"/>
  <p:tag name="GENSWF_ADVANCE_TIME" val="63.170"/>
  <p:tag name="ISPRING_SLIDE_ID_2" val="{83D285A3-5D75-4EC8-BFE7-14CC9050D970}"/>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27A2B09F-FCA2-437F-8C6E-7125106E160F}:263"/>
  <p:tag name="ISPRING_SLIDE_INDENT_LEVEL" val="0"/>
  <p:tag name="GENSWF_ADVANCE_TIME" val="28.860"/>
  <p:tag name="ISPRING_SLIDE_ID_2" val="{CC895CEB-47B7-4228-9745-B6F3BACF173F}"/>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GENSWF_SLIDE_UID" val="{018E247E-8938-4B79-8A33-33F252B6A9E2}:315"/>
  <p:tag name="GENSWF_SLIDE_TITLE" val="Types of Alerts"/>
  <p:tag name="ISPRING_SLIDE_INDENT_LEVEL" val="0"/>
  <p:tag name="ISPRING_SLIDE_BRANCHING_PROPERTIES" val="&lt;BranchingProperties&gt;&lt;nextAction&gt;&lt;action&gt;1&lt;/action&gt;&lt;/nextAction&gt;&lt;prevAction&gt;&lt;action&gt;0&lt;/action&gt;&lt;/prevAction&gt;&lt;lock&gt;0&lt;/lock&gt;&lt;/BranchingProperties&gt;&#10;"/>
  <p:tag name="ISPRING_SLIDE_ID_2" val="{72F4052F-F8C2-4D42-8F33-782808C8FFFA}"/>
</p:tagLst>
</file>

<file path=ppt/tags/tag9.xml><?xml version="1.0" encoding="utf-8"?>
<p:tagLst xmlns:a="http://schemas.openxmlformats.org/drawingml/2006/main" xmlns:r="http://schemas.openxmlformats.org/officeDocument/2006/relationships" xmlns:p="http://schemas.openxmlformats.org/presentationml/2006/main">
  <p:tag name="GENSWF_SLIDE_UID" val="{4DAD8537-D5A4-40AC-A362-144D0987B82B}:349"/>
  <p:tag name="ISPRING_SLIDE_INDENT_LEVEL" val="0"/>
  <p:tag name="ISPRING_CUSTOM_TIMING_USED" val="1"/>
  <p:tag name="GENSWF_ADVANCE_TIME" val="3.540"/>
  <p:tag name="TIMING" val="|2.533"/>
  <p:tag name="ISPRING_SLIDE_BRANCHING_PROPERTIES" val="&lt;BranchingProperties&gt;&lt;nextAction&gt;&lt;action&gt;1&lt;/action&gt;&lt;/nextAction&gt;&lt;prevAction&gt;&lt;action&gt;1&lt;/action&gt;&lt;/prevAction&gt;&lt;lock&gt;0&lt;/lock&gt;&lt;/BranchingProperties&gt;&#10;"/>
  <p:tag name="ISPRING_SLIDE_ID_2" val="{2CE99F71-EECD-4043-8E30-D07C79566271}"/>
</p:tagLst>
</file>

<file path=ppt/theme/theme1.xml><?xml version="1.0" encoding="utf-8"?>
<a:theme xmlns:a="http://schemas.openxmlformats.org/drawingml/2006/main" name="Office Theme">
  <a:themeElements>
    <a:clrScheme name="Custom 3">
      <a:dk1>
        <a:sysClr val="windowText" lastClr="000000"/>
      </a:dk1>
      <a:lt1>
        <a:sysClr val="window" lastClr="FFFFFF"/>
      </a:lt1>
      <a:dk2>
        <a:srgbClr val="2A343B"/>
      </a:dk2>
      <a:lt2>
        <a:srgbClr val="E5DFDD"/>
      </a:lt2>
      <a:accent1>
        <a:srgbClr val="646E78"/>
      </a:accent1>
      <a:accent2>
        <a:srgbClr val="8D98A7"/>
      </a:accent2>
      <a:accent3>
        <a:srgbClr val="DCCCBB"/>
      </a:accent3>
      <a:accent4>
        <a:srgbClr val="EAB464"/>
      </a:accent4>
      <a:accent5>
        <a:srgbClr val="A7754D"/>
      </a:accent5>
      <a:accent6>
        <a:srgbClr val="7B5742"/>
      </a:accent6>
      <a:hlink>
        <a:srgbClr val="0558FF"/>
      </a:hlink>
      <a:folHlink>
        <a:srgbClr val="FFC000"/>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emplate/>
  <TotalTime>11675</TotalTime>
  <Words>9241</Words>
  <Application>Microsoft Office PowerPoint</Application>
  <PresentationFormat>Widescreen</PresentationFormat>
  <Paragraphs>910</Paragraphs>
  <Slides>70</Slides>
  <Notes>70</Notes>
  <HiddenSlides>0</HiddenSlides>
  <MMClips>8</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0" baseType="lpstr">
      <vt:lpstr>Aptos</vt:lpstr>
      <vt:lpstr>Aptos Display</vt:lpstr>
      <vt:lpstr>Arial</vt:lpstr>
      <vt:lpstr>Calibri</vt:lpstr>
      <vt:lpstr>Courier New</vt:lpstr>
      <vt:lpstr>Montserrat</vt:lpstr>
      <vt:lpstr>Montserrat SemiBold</vt:lpstr>
      <vt:lpstr>Wingdings</vt:lpstr>
      <vt:lpstr>Office Theme</vt:lpstr>
      <vt:lpstr>Adobe Acrobat Document</vt:lpstr>
      <vt:lpstr>Missing Persons   </vt:lpstr>
      <vt:lpstr>Course Goal</vt:lpstr>
      <vt:lpstr>Objectives</vt:lpstr>
      <vt:lpstr>Missing Persons –Statute Definition</vt:lpstr>
      <vt:lpstr>PowerPoint Presentation</vt:lpstr>
      <vt:lpstr>Missing Persons Information and Reporting Act:  NMSA 29-15</vt:lpstr>
      <vt:lpstr>Types of Alerts</vt:lpstr>
      <vt:lpstr>Turquoise Alert</vt:lpstr>
      <vt:lpstr>Brittany Alert</vt:lpstr>
      <vt:lpstr>AMBER Alert</vt:lpstr>
      <vt:lpstr>Silver Alert</vt:lpstr>
      <vt:lpstr>The Missing Persons Information Clearinghouse </vt:lpstr>
      <vt:lpstr>The Missing Persons Information Clearinghouse </vt:lpstr>
      <vt:lpstr>The Missing Persons Information Clearinghouse </vt:lpstr>
      <vt:lpstr>PowerPoint Presentation</vt:lpstr>
      <vt:lpstr>29-15-7 NMSA Missing Persons – Law Enforcement Requirements  Receiving a Report of a Missing Person</vt:lpstr>
      <vt:lpstr>We need current pictures of the missing person.</vt:lpstr>
      <vt:lpstr>Missing Person’s Investigation Recommended Procedures Telecommunication Personnel</vt:lpstr>
      <vt:lpstr>Missing Person’s Investigation Recommended Procedures  Law Enforcement Personnel:</vt:lpstr>
      <vt:lpstr>Missing Person’s Investigation Recommended Procedures  Law Enforcement Personnel:</vt:lpstr>
      <vt:lpstr>Missing Person’s Investigation Recommended Procedures  Law Enforcement Personnel:</vt:lpstr>
      <vt:lpstr>PowerPoint Presentation</vt:lpstr>
      <vt:lpstr>Missing Person’s Investigation Recommended Procedures  Law Enforcement Personnel:</vt:lpstr>
      <vt:lpstr>Missing Person’s Investigation Recommended Procedures  Law Enforcement Personnel:</vt:lpstr>
      <vt:lpstr>Missing Person’s Investigation Recommended Procedures  Law Enforcement Personnel:</vt:lpstr>
      <vt:lpstr>Missing Person’s Investigation Recommended Procedures  Law Enforcement Personnel:</vt:lpstr>
      <vt:lpstr>Immediately After a Missing Person/Child is Located the Investigating Officer/Agent Shall:  </vt:lpstr>
      <vt:lpstr>Immediately After a Missing Person/Child is Located the Investigating Officer/Agent Shall:  </vt:lpstr>
      <vt:lpstr>PowerPoint Presentation</vt:lpstr>
      <vt:lpstr>AMBER Alert</vt:lpstr>
      <vt:lpstr>Video: The AMBER Alert Program</vt:lpstr>
      <vt:lpstr>AMBER Alert</vt:lpstr>
      <vt:lpstr>AMBER ALERTS PROCEDURES </vt:lpstr>
      <vt:lpstr>AMBER ALERTS PROCEDURES </vt:lpstr>
      <vt:lpstr>During an AMBER Alert</vt:lpstr>
      <vt:lpstr>AMBER ALERTS DEACTIVATION PROCEDURES </vt:lpstr>
      <vt:lpstr>Silver Alert</vt:lpstr>
      <vt:lpstr>Silver Alert</vt:lpstr>
      <vt:lpstr>PowerPoint Presentation</vt:lpstr>
      <vt:lpstr>Silver Alert Procedures </vt:lpstr>
      <vt:lpstr>Silver Alert Procedures </vt:lpstr>
      <vt:lpstr>Silver Alert Deactivation Procedures </vt:lpstr>
      <vt:lpstr>Brittany Alerts</vt:lpstr>
      <vt:lpstr>Brittany Alert</vt:lpstr>
      <vt:lpstr>What is IDD?</vt:lpstr>
      <vt:lpstr>Definition Developmental Disability </vt:lpstr>
      <vt:lpstr>Definition Developmental Disability </vt:lpstr>
      <vt:lpstr>Brittany Alerts Procedures </vt:lpstr>
      <vt:lpstr>Brittany Alerts Procedures </vt:lpstr>
      <vt:lpstr>Brittany Alerts  DEACTIVATION PROCEDURES </vt:lpstr>
      <vt:lpstr>Turquoise Alert</vt:lpstr>
      <vt:lpstr>Turquoise Alert</vt:lpstr>
      <vt:lpstr>Video: Turquoise Alert </vt:lpstr>
      <vt:lpstr>Turquois Alert</vt:lpstr>
      <vt:lpstr>Turquoise Alert Deactivation </vt:lpstr>
      <vt:lpstr>PowerPoint Presentation</vt:lpstr>
      <vt:lpstr>Endangered Person  Advisory</vt:lpstr>
      <vt:lpstr>Endangered Person Advisory</vt:lpstr>
      <vt:lpstr>Endangered Person Advisory</vt:lpstr>
      <vt:lpstr>Endangered Person Advisory Pt 2 </vt:lpstr>
      <vt:lpstr>Endangered Person Advisory Procedures</vt:lpstr>
      <vt:lpstr>Endangered Person Advisory Procedures</vt:lpstr>
      <vt:lpstr>Endangered Person Advisory DEACTIVATION PROCEDURES</vt:lpstr>
      <vt:lpstr>Unidentified Bodies  </vt:lpstr>
      <vt:lpstr>Contacts</vt:lpstr>
      <vt:lpstr>Contacts New Mexico State Police </vt:lpstr>
      <vt:lpstr>Citations </vt:lpstr>
      <vt:lpstr>Citations </vt:lpstr>
      <vt:lpstr>NM Statutes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Missing Persons</dc:title>
  <dc:creator>Janole Marchant</dc:creator>
  <cp:lastModifiedBy>Marchant, Janole, DPS</cp:lastModifiedBy>
  <cp:revision>510</cp:revision>
  <cp:lastPrinted>2026-02-13T17:26:56Z</cp:lastPrinted>
  <dcterms:created xsi:type="dcterms:W3CDTF">2025-07-18T13:44:21Z</dcterms:created>
  <dcterms:modified xsi:type="dcterms:W3CDTF">2026-08-26T21:14:09Z</dcterms:modified>
</cp:coreProperties>
</file>