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84" r:id="rId5"/>
  </p:sldMasterIdLst>
  <p:notesMasterIdLst>
    <p:notesMasterId r:id="rId46"/>
  </p:notesMasterIdLst>
  <p:handoutMasterIdLst>
    <p:handoutMasterId r:id="rId47"/>
  </p:handoutMasterIdLst>
  <p:sldIdLst>
    <p:sldId id="275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5" r:id="rId17"/>
    <p:sldId id="301" r:id="rId18"/>
    <p:sldId id="302" r:id="rId19"/>
    <p:sldId id="303" r:id="rId20"/>
    <p:sldId id="304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322" r:id="rId38"/>
    <p:sldId id="323" r:id="rId39"/>
    <p:sldId id="324" r:id="rId40"/>
    <p:sldId id="325" r:id="rId41"/>
    <p:sldId id="326" r:id="rId42"/>
    <p:sldId id="327" r:id="rId43"/>
    <p:sldId id="328" r:id="rId44"/>
    <p:sldId id="329" r:id="rId4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yn" initials="C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F91"/>
    <a:srgbClr val="D7DDE4"/>
    <a:srgbClr val="31393E"/>
    <a:srgbClr val="000808"/>
    <a:srgbClr val="00127F"/>
    <a:srgbClr val="0936A6"/>
    <a:srgbClr val="DAC59D"/>
    <a:srgbClr val="A4500A"/>
    <a:srgbClr val="C52B41"/>
    <a:srgbClr val="6C2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0EB422-BB7F-4DF1-9731-035E8C412917}" v="1" dt="2026-01-13T22:54:52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4" autoAdjust="0"/>
    <p:restoredTop sz="74455" autoAdjust="0"/>
  </p:normalViewPr>
  <p:slideViewPr>
    <p:cSldViewPr snapToGrid="0" snapToObjects="1">
      <p:cViewPr varScale="1">
        <p:scale>
          <a:sx n="79" d="100"/>
          <a:sy n="79" d="100"/>
        </p:scale>
        <p:origin x="169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8274"/>
    </p:cViewPr>
  </p:sorterViewPr>
  <p:notesViewPr>
    <p:cSldViewPr snapToGrid="0" snapToObjects="1">
      <p:cViewPr varScale="1">
        <p:scale>
          <a:sx n="85" d="100"/>
          <a:sy n="85" d="100"/>
        </p:scale>
        <p:origin x="384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commentAuthors" Target="commentAuthors.xml"/><Relationship Id="rId8" Type="http://schemas.openxmlformats.org/officeDocument/2006/relationships/slide" Target="slides/slide3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A0569D-B073-F1E4-CD52-75B2C8ED92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2BD0B-6DD7-B6A4-1B7A-8EE47ABFE6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8C4D-7056-40C1-8DE8-28160F0BE75E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434AA-6DA0-1708-B4C6-9CD883A7DC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78D37-4702-F058-0AAC-042D179253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5E246-0F03-4D72-B307-F974BD9AE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71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12A2FA-F986-43D3-BCDD-568743B24C3B}" type="datetimeFigureOut">
              <a:rPr lang="en-US" smtClean="0"/>
              <a:t>3/10/2026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B10E7-6FF0-4C2F-82A5-893CBD48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6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CB10E7-6FF0-4C2F-82A5-893CBD4850D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070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C612A-ACFC-4FED-510F-C5E10891F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7D3993-BE0C-27C1-583D-8B2B9ACD8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5FDCEA-ECAC-545A-2C3E-1B422179BA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7D78A-4112-5C44-2792-ADD85E95B5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59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690C5-392E-0079-E635-9E260CE9A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05C5EE-7523-0C12-B112-67C777C30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CEA38B-A59E-A95F-D721-7B20714C3C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2A455-9D8D-2DDF-D1AD-D50CF2621B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835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6C388-2BF2-5DB8-1995-812EFFF9E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9ED954-D2F6-ABC8-1159-D869113E5C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E1F133-542E-64F0-10CF-97B1E3A4DB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004136-E0D0-4F36-D0B7-86B92FE840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85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27A55-72F2-3AE2-D0F9-BD4EFAE08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75EA93-6682-E0D6-F55F-C11B19BB9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2D3DC9-547A-43EF-748C-6A49947DBD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59203-0C0F-7F43-F941-0877B80EDE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56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00132-D7F4-7C74-AD71-7612DE21D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BFF529-11DE-D9B4-0052-114BDE98F9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492480-42A9-1597-AF48-4398C2A35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29EB7-72CF-D908-0C1B-F24A76E20F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332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57E9B-5030-FC1F-C0F4-83148CFCD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BD91B5-6EC7-84B1-05CF-34FF6842CB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72E03C-7911-8E7A-2C74-1DA06B8EE6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BBF2A-57A4-5F9F-1C90-487B174CB8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21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33F26-AD14-E7E5-4140-693FEA909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9E1A03-AEEB-3742-6923-A0AEF66C9B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5D6FE4-ABB6-07AA-53AE-EC5F170F9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F3794E-47C2-0451-26A0-744715DD9D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8398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F8596-CB95-F672-C298-87E1F517A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2D32BE-B540-D8F0-0328-69A5706B2E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1F29AA-5840-0588-F158-A69C81919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9F22C-2C8F-6C98-F40B-7A4DD3CA2C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303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5FFF1-7CBA-E9FC-26FD-DD825A8C6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3AD230-FBCC-4F75-A286-DA8CAF97F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A2910D-16E3-D48F-A5C0-3C93D08737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F1B0BE-B65D-AE4F-AE5F-B4A4D26E4E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345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4F553-1A99-C265-5944-5D0553052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18627A-1767-CCA2-F4B8-8F6EEE976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FE01A9-D27C-35B8-3895-F2F0BB449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73F5BC-7D3E-D67D-74EB-57EA5EF775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34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008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5ED98-07B5-5593-5E9D-B4E9E2CDB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47B74A-1398-0A30-3AA7-95E923B446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EA938-F4C9-C5FF-A883-E6E6DEC93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0053E-983A-C6CC-3A6E-D486D688C1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957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7A067-F719-BC40-1760-C20D0E8CF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10FC0A-2F8B-F10B-3C4C-BA2B01B8AA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C543CE-1CA9-F14E-2118-C1D3B7D8A1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0A103C-6737-6178-ACC5-900404195D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703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03AA9-C36A-FFD9-0A06-B421A3FEC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DA33C9-DE0D-E7E4-4ABE-57E8F9B51A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4A10DC-3C74-FFCC-04DD-808C0B393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FC3D1-567C-14AF-53A3-B52654154D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6369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9C3D7-5350-2187-77CB-3F4B19AAB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5883A5-A2D2-79E7-2C36-21AB17184F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5088EE-DB00-B726-9253-636C687346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335EB-A5D3-EEB2-96A5-1B08D2D089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217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1C8FE-D5E1-9B2E-31A3-8FAFD3907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F61582-C532-4218-CCE6-B4C15EA2CB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F17417-FB5F-DAD9-3877-5EDC24E03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602DD-0909-6E60-F619-A743E84AD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3175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F21CB-06C5-6D82-D3C2-01A3F5CDF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FC508C-049F-ADD2-DD8F-80381BFC23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A4A63E-B5AD-7B67-82CD-1ADBB2ADC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A6091-08D2-F2DF-4801-7156A899B1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775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AA09C-303B-A425-30BE-086543907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DAF27B-0360-0465-98B2-9A385DC8E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B918CC-E74A-D2FF-2B27-F69BAD0EF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C90D1-6C7A-F813-BF02-725D8C92A7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745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C7686-4BDC-FC80-1896-3556EEBDC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F61BAB-C92E-CFBE-DDE9-142BA97FE4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1D8613-CF93-2961-E159-0329AD2A9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8BD0F-0A5D-F20E-1A9C-5779C859C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6396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34745-3053-F020-9D65-B1B5231CA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A43A51-2B6E-62A0-F088-2F25651AFF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E5A343-9C57-A2D4-D6F1-428FB5DA6F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6D8A1-EAF0-DC58-1F33-9AE3926ADE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3937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5BAD0-FEE7-BCCA-9304-277BE0BCD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CBB36A-C8B4-35F3-50A0-4544788D25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D909CC-17E2-29B0-096B-A1B9FB53F0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1CF3A1-1878-9A27-A9FC-5EBA90756E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8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C73BF-2FDA-08C5-4429-D8AAA1B9A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843FF-44C7-8490-BF2C-43F76A338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9091CF-F8C8-01E8-9516-D520491306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17B98-8B0F-0EE6-673D-E58668AD9B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5288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DB609-5641-BC87-D450-CB396E471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9B48B6-F30E-E970-C36F-28447C9C79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61D3EB-377A-D975-757F-A94ED952D2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6AAF9-186A-DEF5-5A20-A8A7E1506A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006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87641-2D2F-0541-FB17-773C88C09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FA78D6-06F9-D9D5-EE6D-AAE7B3CC2C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80FBD2-CA0C-691F-4FA3-F0D50BA9D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38A53-3247-6FAE-8D05-D1C82310A5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545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54CD7-2C41-F217-4FF2-8CA515AE4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C7676-3671-B037-9DD4-70712B36E7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C0F26D-FC34-6818-53B3-B30A4E3EC8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9997C-6F77-B5E4-63E6-6CD5FCADD5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633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48370-B25F-F6DA-7566-8B920919D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86D85A-3337-A2E9-2A43-D3F27324C7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7A5B41-E755-9498-D0AA-F37B920AB2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D63C4-A1BD-133A-E158-2F17CFBF53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2169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BAAD8-4445-5550-D205-249AF9353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63C7D5-F190-7F95-5007-4D5666ACCB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90FCC0-41AF-8906-94DD-71BC8CAC2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99817-E8CD-EDD3-CB6D-02C6BB9BFB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0752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548BF-1536-F456-D580-756776A56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76F1FE-968D-580F-6FCA-62AE108CF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44B084-8AC5-3C04-086C-4CF065FFD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E44DA-7CA2-AA84-9B50-CAFD359740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5304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497C3-0062-8988-54C2-6F96BD416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F955A8-C2F8-7F23-AE32-F15A7E77B8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5E9B30-BEA2-AED6-00E2-ED5A632CE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F1F7D4-7C7D-B6AE-E256-10B5745A1A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3948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D068A-2DE9-A1F0-783C-38042A375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9EF580-F734-8D8F-08F9-BE387F942A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0B4E3E-965C-5D7A-9C37-410ADA199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56052-2188-0D34-921C-BFAD7077D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427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5C35D-047F-CD50-E653-994494331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5DF231-30CE-2F6F-B2CF-54269BF267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58FBBC-DB56-574C-DDA3-D4210609B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AE08B3-4409-BF83-B195-01F6EA7690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834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B41BA-F9DA-B396-2759-EEAD35BB3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C1A04D-6FF8-92E7-A68C-6328DCDF6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0EA52-2147-5B10-BE9C-EBF137E62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AEACA6-988A-F8B8-098E-50BDFC23CC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47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6167F-94C6-B06D-AEE0-9016BA465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8963F4-E753-EE1C-ECCB-CCB032ED16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210087-F424-ABA6-F24E-6B6BF4AF9D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0029D-9D4B-13E3-071D-8B21823231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435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DEF91-C531-E6E8-EF64-2B734532E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7D58E6-F4CD-7DB5-A2D5-48143E6310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D0B30E-90EC-FB70-8604-D7FFA0138E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734C6-B797-0DB8-2DC9-6BF38A7164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16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A487C-C315-16B9-2FDE-3AE811381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2C3BFF-0135-B1ED-6ABB-1BD16B4DAC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FE7994-8206-AE5F-1B31-F1598A764B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3421FB-2EF6-53E1-64F2-CBEFA54A09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61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2E10D-06F6-2C27-E8AF-F0D720032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D583AA-BE01-AA9A-FDCE-4741135C37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EC2C7C-3110-20C4-8FC4-87A80A122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DAD44-35FD-BDD6-06CC-FC005E3FD2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042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E2EF7-FEC3-E836-22F5-542FDE0D9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E2091-DD30-6D95-F367-9B0C2044F7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F1A35A-00B5-4889-9454-664CF677AD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59A19-D616-E85C-0593-B0582BA0F5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95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99F13-6507-ACEE-2C01-52A8B8BB6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0F6EF6-26AB-B3A7-BE2D-B7A56F2F5A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B0FC33-DE35-33AB-DC11-B1C04F1D2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EF390-B75C-13B4-D89A-BFCAB798B8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181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3FAA9-E961-805B-7562-BE824BF07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EC1BC3-0117-F266-2A8B-F0968016A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58D13A-64D3-D2D0-2B0D-2B1478ED0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F8D28-856B-6359-A46F-B663A9A189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81628-5A4B-4DF4-A2F4-24AEEA81AD1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3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006601"/>
            <a:ext cx="12192000" cy="10818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aseline="0"/>
            </a:lvl1pPr>
          </a:lstStyle>
          <a:p>
            <a:pPr lvl="0"/>
            <a:r>
              <a:rPr lang="en-US" dirty="0"/>
              <a:t>[Main Topic]</a:t>
            </a:r>
          </a:p>
        </p:txBody>
      </p:sp>
    </p:spTree>
    <p:extLst>
      <p:ext uri="{BB962C8B-B14F-4D97-AF65-F5344CB8AC3E}">
        <p14:creationId xmlns:p14="http://schemas.microsoft.com/office/powerpoint/2010/main" val="22791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8276"/>
            <a:ext cx="12192000" cy="8493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/>
            </a:lvl1pPr>
          </a:lstStyle>
          <a:p>
            <a:pPr lvl="0"/>
            <a:r>
              <a:rPr lang="en-US" dirty="0"/>
              <a:t>[Sub Topic]</a:t>
            </a:r>
          </a:p>
        </p:txBody>
      </p:sp>
    </p:spTree>
    <p:extLst>
      <p:ext uri="{BB962C8B-B14F-4D97-AF65-F5344CB8AC3E}">
        <p14:creationId xmlns:p14="http://schemas.microsoft.com/office/powerpoint/2010/main" val="396695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8276"/>
            <a:ext cx="12192000" cy="8493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/>
            </a:lvl1pPr>
          </a:lstStyle>
          <a:p>
            <a:pPr lvl="0"/>
            <a:r>
              <a:rPr lang="en-US" dirty="0"/>
              <a:t>[Sub Topic]</a:t>
            </a:r>
          </a:p>
        </p:txBody>
      </p:sp>
    </p:spTree>
    <p:extLst>
      <p:ext uri="{BB962C8B-B14F-4D97-AF65-F5344CB8AC3E}">
        <p14:creationId xmlns:p14="http://schemas.microsoft.com/office/powerpoint/2010/main" val="405443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006601"/>
            <a:ext cx="12192000" cy="10818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aseline="0"/>
            </a:lvl1pPr>
          </a:lstStyle>
          <a:p>
            <a:pPr lvl="0"/>
            <a:r>
              <a:rPr lang="en-US" dirty="0"/>
              <a:t>[Main Topic]</a:t>
            </a:r>
          </a:p>
        </p:txBody>
      </p:sp>
    </p:spTree>
    <p:extLst>
      <p:ext uri="{BB962C8B-B14F-4D97-AF65-F5344CB8AC3E}">
        <p14:creationId xmlns:p14="http://schemas.microsoft.com/office/powerpoint/2010/main" val="41038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8276"/>
            <a:ext cx="12192000" cy="8493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1"/>
            </a:lvl1pPr>
          </a:lstStyle>
          <a:p>
            <a:pPr lvl="0"/>
            <a:r>
              <a:rPr lang="en-US" dirty="0"/>
              <a:t>[Sub Topic]</a:t>
            </a:r>
          </a:p>
        </p:txBody>
      </p:sp>
    </p:spTree>
    <p:extLst>
      <p:ext uri="{BB962C8B-B14F-4D97-AF65-F5344CB8AC3E}">
        <p14:creationId xmlns:p14="http://schemas.microsoft.com/office/powerpoint/2010/main" val="61304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ubTo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4638"/>
            <a:ext cx="12192000" cy="73306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[Sub Topic]</a:t>
            </a:r>
          </a:p>
        </p:txBody>
      </p:sp>
    </p:spTree>
    <p:extLst>
      <p:ext uri="{BB962C8B-B14F-4D97-AF65-F5344CB8AC3E}">
        <p14:creationId xmlns:p14="http://schemas.microsoft.com/office/powerpoint/2010/main" val="57280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7704F66-DDAB-4BCC-B011-EE99A9C18E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A24C80B-2E07-43EE-90C7-C7DD3DF6B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F62B47-DB60-465E-B073-51CFD17DAC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4385A-16FE-401C-B7F9-67D7250E8F0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77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1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52400"/>
            <a:ext cx="12192000" cy="715962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[Title] </a:t>
            </a:r>
          </a:p>
        </p:txBody>
      </p:sp>
    </p:spTree>
    <p:extLst>
      <p:ext uri="{BB962C8B-B14F-4D97-AF65-F5344CB8AC3E}">
        <p14:creationId xmlns:p14="http://schemas.microsoft.com/office/powerpoint/2010/main" val="2566846587"/>
      </p:ext>
    </p:extLst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B6071B-5929-75F9-2120-B60BA7F847E6}"/>
              </a:ext>
            </a:extLst>
          </p:cNvPr>
          <p:cNvSpPr txBox="1"/>
          <p:nvPr userDrawn="1"/>
        </p:nvSpPr>
        <p:spPr>
          <a:xfrm>
            <a:off x="11954" y="6180019"/>
            <a:ext cx="4655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endParaRPr lang="en-US" sz="1200" baseline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</a:pPr>
            <a:r>
              <a:rPr lang="en-US" sz="12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NMLEA Accreditation: NM240020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1E323-BA62-BFEE-21CF-ECC2F1351875}"/>
              </a:ext>
            </a:extLst>
          </p:cNvPr>
          <p:cNvSpPr/>
          <p:nvPr userDrawn="1"/>
        </p:nvSpPr>
        <p:spPr>
          <a:xfrm>
            <a:off x="0" y="1"/>
            <a:ext cx="12192000" cy="365760"/>
          </a:xfrm>
          <a:prstGeom prst="rect">
            <a:avLst/>
          </a:prstGeom>
          <a:solidFill>
            <a:srgbClr val="0012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group of people in uniform&#10;&#10;AI-generated content may be incorrect.">
            <a:extLst>
              <a:ext uri="{FF2B5EF4-FFF2-40B4-BE49-F238E27FC236}">
                <a16:creationId xmlns:a16="http://schemas.microsoft.com/office/drawing/2014/main" id="{E612317B-A07D-8EDD-9531-66D86D1893C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489" y="5237687"/>
            <a:ext cx="1468120" cy="143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75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0" r:id="rId2"/>
    <p:sldLayoutId id="2147483683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B6071B-5929-75F9-2120-B60BA7F847E6}"/>
              </a:ext>
            </a:extLst>
          </p:cNvPr>
          <p:cNvSpPr txBox="1"/>
          <p:nvPr userDrawn="1"/>
        </p:nvSpPr>
        <p:spPr>
          <a:xfrm>
            <a:off x="11954" y="6180019"/>
            <a:ext cx="4655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A2028</a:t>
            </a:r>
            <a:endParaRPr lang="en-US" sz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12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1.7. Report Writing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0"/>
              </a:spcAft>
            </a:pPr>
            <a:r>
              <a:rPr lang="en-US" sz="12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Volume 1.0. Law Enforcement in New Mexico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1E323-BA62-BFEE-21CF-ECC2F1351875}"/>
              </a:ext>
            </a:extLst>
          </p:cNvPr>
          <p:cNvSpPr/>
          <p:nvPr userDrawn="1"/>
        </p:nvSpPr>
        <p:spPr>
          <a:xfrm>
            <a:off x="0" y="1"/>
            <a:ext cx="12192000" cy="365760"/>
          </a:xfrm>
          <a:prstGeom prst="rect">
            <a:avLst/>
          </a:prstGeom>
          <a:solidFill>
            <a:srgbClr val="0012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group of people in uniform&#10;&#10;AI-generated content may be incorrect.">
            <a:extLst>
              <a:ext uri="{FF2B5EF4-FFF2-40B4-BE49-F238E27FC236}">
                <a16:creationId xmlns:a16="http://schemas.microsoft.com/office/drawing/2014/main" id="{E612317B-A07D-8EDD-9531-66D86D1893C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489" y="5237687"/>
            <a:ext cx="1468120" cy="143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69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MLjRmlmusM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31CC86-2A0E-545D-E257-78560109A090}"/>
              </a:ext>
            </a:extLst>
          </p:cNvPr>
          <p:cNvSpPr/>
          <p:nvPr/>
        </p:nvSpPr>
        <p:spPr>
          <a:xfrm>
            <a:off x="-1" y="0"/>
            <a:ext cx="12191999" cy="365760"/>
          </a:xfrm>
          <a:prstGeom prst="rect">
            <a:avLst/>
          </a:prstGeom>
          <a:solidFill>
            <a:srgbClr val="0B36A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oup of people in uniform&#10;&#10;AI-generated content may be incorrect.">
            <a:extLst>
              <a:ext uri="{FF2B5EF4-FFF2-40B4-BE49-F238E27FC236}">
                <a16:creationId xmlns:a16="http://schemas.microsoft.com/office/drawing/2014/main" id="{C4FEAB4D-8054-A38C-9033-CD6F11F84E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874" y="2784474"/>
            <a:ext cx="3972251" cy="388012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BADD9C5-E0BF-56CF-F373-EECEFD9A9C71}"/>
              </a:ext>
            </a:extLst>
          </p:cNvPr>
          <p:cNvSpPr/>
          <p:nvPr/>
        </p:nvSpPr>
        <p:spPr>
          <a:xfrm>
            <a:off x="137623" y="5339614"/>
            <a:ext cx="2243328" cy="5933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91FBAF0-50C7-B2BF-08D4-0D0F704A0964}"/>
              </a:ext>
            </a:extLst>
          </p:cNvPr>
          <p:cNvSpPr txBox="1">
            <a:spLocks/>
          </p:cNvSpPr>
          <p:nvPr/>
        </p:nvSpPr>
        <p:spPr>
          <a:xfrm>
            <a:off x="-14908" y="631769"/>
            <a:ext cx="12206908" cy="109533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Safe Pursuit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1BD36F-ECC0-1786-A258-08649CD39927}"/>
              </a:ext>
            </a:extLst>
          </p:cNvPr>
          <p:cNvSpPr/>
          <p:nvPr/>
        </p:nvSpPr>
        <p:spPr>
          <a:xfrm>
            <a:off x="10145949" y="4980562"/>
            <a:ext cx="1974715" cy="184002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681DE4-D03A-B75B-C696-00E0EEC38F37}"/>
              </a:ext>
            </a:extLst>
          </p:cNvPr>
          <p:cNvSpPr/>
          <p:nvPr/>
        </p:nvSpPr>
        <p:spPr>
          <a:xfrm>
            <a:off x="-2716" y="5933001"/>
            <a:ext cx="3331132" cy="8875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Accreditation # NM260011</a:t>
            </a:r>
          </a:p>
        </p:txBody>
      </p:sp>
    </p:spTree>
    <p:extLst>
      <p:ext uri="{BB962C8B-B14F-4D97-AF65-F5344CB8AC3E}">
        <p14:creationId xmlns:p14="http://schemas.microsoft.com/office/powerpoint/2010/main" val="262347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03636-A539-3B32-0772-D8F16B2DA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6EF35B-0958-7268-3251-E7F293ACD57A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73B4FA-00E2-E1E4-3B98-3CCF9246DE7B}"/>
              </a:ext>
            </a:extLst>
          </p:cNvPr>
          <p:cNvSpPr/>
          <p:nvPr/>
        </p:nvSpPr>
        <p:spPr>
          <a:xfrm>
            <a:off x="565264" y="2049767"/>
            <a:ext cx="1077967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	The policy shall specify, at a minimum: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a)	the conditions under which a law enforcement 				officer may engage in a high-speed pursuit and 				the conditions when the officer shall terminate a 			high-speed pursuit;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b)	measures other than a high-speed pursuit that 				may be employed to apprehend a suspect in a 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fleeing motor vehicle or to impede the 					movement of the vehicle;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B85AD4-765C-43D7-F6DC-B730186CD36C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219597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E61AF-09A4-50E7-58AD-5F6C64119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A2D2E8-E584-5D1F-24EF-942032818EB0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A1BDB3-C35A-590C-D10C-B8A527E7B509}"/>
              </a:ext>
            </a:extLst>
          </p:cNvPr>
          <p:cNvSpPr/>
          <p:nvPr/>
        </p:nvSpPr>
        <p:spPr>
          <a:xfrm>
            <a:off x="565264" y="1976615"/>
            <a:ext cx="107796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	The written policy shall, at a minimum, require that: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c)	the coordination and responsibility, including control 			over the high-speed pursuit, of supervisory personnel 			and the law enforcement officers engaged in the 			pursuit; and 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d)	the procedures to be followed to notify and coordinate 		high-speed pursuits with law enforcement agencies in 		other jurisdictions, including tribal jurisdictions.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4BD664-2512-360F-FAB5-172974162D44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160820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4C6D3-AB39-10BC-5B4C-BEF76CBAC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4B0487-6300-7523-9484-A24420D017FB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240239-966D-5448-767A-77C83843318D}"/>
              </a:ext>
            </a:extLst>
          </p:cNvPr>
          <p:cNvSpPr/>
          <p:nvPr/>
        </p:nvSpPr>
        <p:spPr>
          <a:xfrm>
            <a:off x="565264" y="1976615"/>
            <a:ext cx="107796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	The written policy shall, at a minimum, require that: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a)	a law enforcement officer may initiate a high-				speed pursuit to apprehend a suspect who the 				officer has reasonable grounds to believe poses 			a clear and immediate threat of death or serious 			injury to others or who the officer has probable 				cause to believe poses a clear and immediate 				threat to the safety of others that is ongoing and 			that existed prior to the high-speed pursuit;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2F920B-E6EF-126E-5AE9-8BDFB8186485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363809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A4E6C-A33A-6524-9E31-FBE2EC2AB3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96B82E-41CF-F537-65A3-CD157DCCE324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C1F5DB-2283-C826-991A-25296973E40E}"/>
              </a:ext>
            </a:extLst>
          </p:cNvPr>
          <p:cNvSpPr/>
          <p:nvPr/>
        </p:nvSpPr>
        <p:spPr>
          <a:xfrm>
            <a:off x="565264" y="1903463"/>
            <a:ext cx="1077967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written policy shall, at a minimum, require that: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b)	a law enforcement officer shall not initiate or continue a 		high-speed pursuit when the immediate danger to the 			officer and the public created by the high-speed pursuit 		exceeds the immediate danger to the public if the 			occupants of the motor vehicle being pursued remain 			at large;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7659D4-5100-C12B-59E4-3ECFD41A99A9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118798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99F58-FFF4-6FD6-C651-5369E0A45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422663-E428-ADC7-E2D1-D0D035CDC411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7CFC0C-BBB4-390A-35A0-16196CEB1523}"/>
              </a:ext>
            </a:extLst>
          </p:cNvPr>
          <p:cNvSpPr/>
          <p:nvPr/>
        </p:nvSpPr>
        <p:spPr>
          <a:xfrm>
            <a:off x="565264" y="1854695"/>
            <a:ext cx="1077967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	The written policy shall, at a minimum, require that: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c)	when deciding whether to initiate or continue a 				high-speed pursuit, the following factors, at a 				minimum, shall be taken into consideration: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(1)	the seriousness of the offense for 						which the high-speed pursuit was 						initiated;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(2)	whether a suspect poses a clear and 					immediate threat of death or serious 					injury to others;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F3EB49-58E4-3629-323B-2B185A2A9B71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2970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E38A-0DB8-6905-76AB-BE7B06DE3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AAE1EB-13EB-8EBB-49B9-18D04971B599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A79CC9-DF2A-8BC1-986F-51BB5BFA131C}"/>
              </a:ext>
            </a:extLst>
          </p:cNvPr>
          <p:cNvSpPr/>
          <p:nvPr/>
        </p:nvSpPr>
        <p:spPr>
          <a:xfrm>
            <a:off x="565264" y="1769351"/>
            <a:ext cx="1118782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	The written policy shall, at a minimum, require that: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(3)	road, weather, environmental and vehicle 					conditions;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(4)	the amount of motor vehicle and pedestrian traffic; 			and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	(5)	knowledge of the suspect's identity, 	possible 				destination and previous activities that may make 			apprehension at a later time feasible; and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d)	no more than two law enforcement vehicles shall become 		actively involved in a high-speed pursuit, unless 			specifically authorized by a supervisor.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D5C300-EC47-8106-5FB0-07C85ACF5E26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137311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AA45B-0013-879D-2286-4B514DBFA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312EC6-366B-79A7-5798-E8025D159B90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66EE4C-9107-CE31-4CD4-8DE248D44283}"/>
              </a:ext>
            </a:extLst>
          </p:cNvPr>
          <p:cNvSpPr/>
          <p:nvPr/>
        </p:nvSpPr>
        <p:spPr>
          <a:xfrm>
            <a:off x="565264" y="1769351"/>
            <a:ext cx="1118782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Conduct a complete review of the Officer’s Departmental Pursuit policy. Discuss the Policy and apply it to the standards as required in the Safe Pursuit Act.</a:t>
            </a:r>
          </a:p>
          <a:p>
            <a:pPr marL="514350" indent="-514350" defTabSz="948197">
              <a:buClr>
                <a:schemeClr val="tx1"/>
              </a:buClr>
              <a:buSzPct val="125000"/>
              <a:buAutoNum type="alphaUcPeriod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B.	Enter into dialog with the students in comparing their policy to the requirements of the statutory requirements: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EAD13CD-4F76-1842-BB79-6BADC3BB9846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Agency Policy Discussion</a:t>
            </a:r>
          </a:p>
        </p:txBody>
      </p:sp>
    </p:spTree>
    <p:extLst>
      <p:ext uri="{BB962C8B-B14F-4D97-AF65-F5344CB8AC3E}">
        <p14:creationId xmlns:p14="http://schemas.microsoft.com/office/powerpoint/2010/main" val="23233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98262-045B-EDFD-4267-6BF9B2FC1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DEC7F49-90AC-5C5A-9177-3E982C4A4702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43A132-D474-B508-6A19-9B7DD99697D7}"/>
              </a:ext>
            </a:extLst>
          </p:cNvPr>
          <p:cNvSpPr/>
          <p:nvPr/>
        </p:nvSpPr>
        <p:spPr>
          <a:xfrm>
            <a:off x="565264" y="1769351"/>
            <a:ext cx="1118782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When to initiate a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When to terminate a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Evaluating risks due to conditions of the vehicle, driver, 	roadway, weather and traffic during a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Evaluating dangers to uninvolved motorists and bystanders 	during a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The number of law enforcement units permitted to participate in 	the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The responsibilities of primary, secondary and supervisory law 	enforcement units during a high-speed pursuit;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21C415D-3686-931D-6627-D32370A31F06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Agency Policy Discussion</a:t>
            </a:r>
          </a:p>
        </p:txBody>
      </p:sp>
    </p:spTree>
    <p:extLst>
      <p:ext uri="{BB962C8B-B14F-4D97-AF65-F5344CB8AC3E}">
        <p14:creationId xmlns:p14="http://schemas.microsoft.com/office/powerpoint/2010/main" val="150027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D389B-E0A6-F802-621A-FF83E969C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CB1C5A-00E2-3206-D570-A2B8EBA942ED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3A52E7-6A7C-09B2-1CB7-F13D014C35A0}"/>
              </a:ext>
            </a:extLst>
          </p:cNvPr>
          <p:cNvSpPr/>
          <p:nvPr/>
        </p:nvSpPr>
        <p:spPr>
          <a:xfrm>
            <a:off x="565264" y="1769351"/>
            <a:ext cx="1118782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indent="-514350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Proper communication and coordination procedures when a high-speed pursuit enters another law enforcement agency's jurisdiction, including a tribal jurisdiction;</a:t>
            </a:r>
          </a:p>
          <a:p>
            <a:pPr marL="1028700" indent="-514350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Driving tactics during a high-speed pursuit;</a:t>
            </a:r>
          </a:p>
          <a:p>
            <a:pPr marL="1028700" indent="-514350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Communications during a high-speed pursuit;</a:t>
            </a:r>
          </a:p>
          <a:p>
            <a:pPr marL="1028700" indent="-514350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Capture of suspects following a high-speed pursuit;</a:t>
            </a:r>
          </a:p>
          <a:p>
            <a:pPr marL="1028700" indent="-514350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Supervisory responsibilities during a high-speed pursuit;</a:t>
            </a:r>
          </a:p>
          <a:p>
            <a:pPr marL="1146175" indent="-631825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of blocking, ramming, boxing and roadblocks as high-     speed pursuit tactics;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 startAt="7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984164-B2B8-89C3-B97B-0BE217D38693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Agency Policy Discussion</a:t>
            </a:r>
          </a:p>
        </p:txBody>
      </p:sp>
    </p:spTree>
    <p:extLst>
      <p:ext uri="{BB962C8B-B14F-4D97-AF65-F5344CB8AC3E}">
        <p14:creationId xmlns:p14="http://schemas.microsoft.com/office/powerpoint/2010/main" val="313961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B3928-4255-57EF-3E82-58A407380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631F65-0837-E38C-0E00-897E6F8C2B95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8192CD-86B2-7BEF-F53A-CB6347575D3C}"/>
              </a:ext>
            </a:extLst>
          </p:cNvPr>
          <p:cNvSpPr/>
          <p:nvPr/>
        </p:nvSpPr>
        <p:spPr>
          <a:xfrm>
            <a:off x="565264" y="1769351"/>
            <a:ext cx="11187824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6175" indent="-631825" defTabSz="948197">
              <a:buClr>
                <a:schemeClr val="tx1"/>
              </a:buClr>
              <a:buSzPct val="100000"/>
              <a:buFont typeface="+mj-lt"/>
              <a:buAutoNum type="arabicPeriod" startAt="13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Use of alternative methods and technologies for apprehending  suspects during a high-speed pursuit; and</a:t>
            </a:r>
          </a:p>
          <a:p>
            <a:pPr marL="1146175" indent="-631825" defTabSz="948197">
              <a:buClr>
                <a:schemeClr val="tx1"/>
              </a:buClr>
              <a:buSzPct val="100000"/>
              <a:buFont typeface="+mj-lt"/>
              <a:buAutoNum type="arabicPeriod" startAt="13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Preparing a report and evaluation and analysis of a high-speed pursuit after it has concluded.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 startAt="13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356673-3761-8CD9-904D-7BBF72BF59B5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Agency Policy Discussion</a:t>
            </a:r>
          </a:p>
        </p:txBody>
      </p:sp>
    </p:spTree>
    <p:extLst>
      <p:ext uri="{BB962C8B-B14F-4D97-AF65-F5344CB8AC3E}">
        <p14:creationId xmlns:p14="http://schemas.microsoft.com/office/powerpoint/2010/main" val="132331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D4EE74-3D17-6BCB-D78F-E3FE566B5F28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65264" y="1609856"/>
            <a:ext cx="105050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48197">
              <a:buClr>
                <a:srgbClr val="0936A6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This unit of instruction provides the student with a fundamental understanding of the dynamics and decision-making processes of initiating and terminating a pursuit. It also instructs the student about how to successfully conclude a pursuit, including documentation and review/analysis of the pursuit.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933BDCC-3EE5-9F5E-EAED-944165D01533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Instructional Goals</a:t>
            </a:r>
          </a:p>
        </p:txBody>
      </p:sp>
    </p:spTree>
    <p:extLst>
      <p:ext uri="{BB962C8B-B14F-4D97-AF65-F5344CB8AC3E}">
        <p14:creationId xmlns:p14="http://schemas.microsoft.com/office/powerpoint/2010/main" val="166020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A9357-F79A-5704-5D5C-39D83B457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6298D4-481F-858B-80C8-4CA41A0C96E9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5A6842-88A6-88EC-9958-F36981B83AFA}"/>
              </a:ext>
            </a:extLst>
          </p:cNvPr>
          <p:cNvSpPr/>
          <p:nvPr/>
        </p:nvSpPr>
        <p:spPr>
          <a:xfrm>
            <a:off x="565264" y="1769351"/>
            <a:ext cx="1118782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2763" indent="-512763" defTabSz="948197">
              <a:buClr>
                <a:schemeClr val="tx1"/>
              </a:buClr>
              <a:buSzPct val="100000"/>
              <a:buFont typeface="+mj-lt"/>
              <a:buAutoNum type="alphaUcPeriod" startAt="3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Each one of the 14 objectives of the Act will be met and all questions answered as you work through each objective.</a:t>
            </a:r>
          </a:p>
          <a:p>
            <a:pPr indent="514350" defTabSz="512763">
              <a:buClr>
                <a:schemeClr val="tx1"/>
              </a:buClr>
              <a:buSzPct val="100000"/>
              <a:buFont typeface="+mj-lt"/>
              <a:buAutoNum type="alphaUcPeriod" startAt="3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there is a difference between Agency Policy and the statutory 	requirements; then the statutory requirements shall prevail.</a:t>
            </a:r>
          </a:p>
          <a:p>
            <a:pPr marL="514350" indent="58738" defTabSz="948197">
              <a:buClr>
                <a:schemeClr val="tx1"/>
              </a:buClr>
              <a:buSzPct val="100000"/>
              <a:buFont typeface="+mj-lt"/>
              <a:buAutoNum type="arabicPeriod" startAt="13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This section should take about 45 minutes to work through.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FC341C-3921-2764-ADB0-BE41333FBD13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Agency Policy Discussion</a:t>
            </a:r>
          </a:p>
        </p:txBody>
      </p:sp>
    </p:spTree>
    <p:extLst>
      <p:ext uri="{BB962C8B-B14F-4D97-AF65-F5344CB8AC3E}">
        <p14:creationId xmlns:p14="http://schemas.microsoft.com/office/powerpoint/2010/main" val="8934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01B86-687E-4922-57DD-305067DAB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D49ED3-FA1B-A883-A929-CEFF78F74E1F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DB2E6C-737B-CE4C-756E-51C2B5308FB3}"/>
              </a:ext>
            </a:extLst>
          </p:cNvPr>
          <p:cNvSpPr/>
          <p:nvPr/>
        </p:nvSpPr>
        <p:spPr>
          <a:xfrm>
            <a:off x="565264" y="1769351"/>
            <a:ext cx="111878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48197">
              <a:buClr>
                <a:schemeClr val="tx1"/>
              </a:buClr>
              <a:buSzPct val="100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ACTIONS CONSISTENT WITH TRAINING/POLICY; BENEFIT MUST OUTWEIGH RISK; MUST HAVE CLEAR COMPELLING REASON TO BEGIN &amp; CONTINUE</a:t>
            </a:r>
          </a:p>
          <a:p>
            <a:pPr marL="509588" indent="-509588" defTabSz="948197">
              <a:buClr>
                <a:schemeClr val="tx1"/>
              </a:buClr>
              <a:buSzPct val="125000"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D54E935-8A98-AD6A-07D6-F1A28743908F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Pursuit Tactics</a:t>
            </a:r>
          </a:p>
        </p:txBody>
      </p:sp>
    </p:spTree>
    <p:extLst>
      <p:ext uri="{BB962C8B-B14F-4D97-AF65-F5344CB8AC3E}">
        <p14:creationId xmlns:p14="http://schemas.microsoft.com/office/powerpoint/2010/main" val="355801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CEEF6-E451-340D-A804-FFFE7FA7C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822246-8058-E7DB-BF55-C68BFB88C424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72E1C-3419-2FE4-3C7D-47BB8E6EA697}"/>
              </a:ext>
            </a:extLst>
          </p:cNvPr>
          <p:cNvSpPr/>
          <p:nvPr/>
        </p:nvSpPr>
        <p:spPr>
          <a:xfrm>
            <a:off x="565264" y="1537703"/>
            <a:ext cx="1118782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When possible, offset your vehicle 2-3 feet left of suspect vehicle and 5-7 car lengths behind.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indent="404813" defTabSz="948197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oncoming motorists a better view of your emergency equipment and gives you a better view of suspect vehicle.</a:t>
            </a:r>
          </a:p>
          <a:p>
            <a:pPr marL="509588" indent="404813" defTabSz="948197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00000"/>
              <a:buFont typeface="+mj-lt"/>
              <a:buAutoNum type="arabicPeriod" startAt="2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that pursuit driving is one of the most dangerous activities associated with law enforcement.</a:t>
            </a:r>
          </a:p>
          <a:p>
            <a:pPr marL="512763" indent="-512763" defTabSz="948197">
              <a:buClr>
                <a:schemeClr val="tx1"/>
              </a:buClr>
              <a:buSzPct val="100000"/>
              <a:buFont typeface="+mj-lt"/>
              <a:buAutoNum type="arabicPeriod" startAt="2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Understand, evaluate and demonstrate when to initiate and when to terminate a pursuit, as illustrated in the students’ departmental policies.</a:t>
            </a: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3E52EA5-C94D-62FE-9DA0-50290754AAF8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Pursuit Position</a:t>
            </a:r>
          </a:p>
        </p:txBody>
      </p:sp>
    </p:spTree>
    <p:extLst>
      <p:ext uri="{BB962C8B-B14F-4D97-AF65-F5344CB8AC3E}">
        <p14:creationId xmlns:p14="http://schemas.microsoft.com/office/powerpoint/2010/main" val="139732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1C2F0-31D0-F31D-B7AB-940B1C7D2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D4EADC-77E0-471D-A745-322C25DF6160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033F7B-290D-6697-2448-BB87972AB5A7}"/>
              </a:ext>
            </a:extLst>
          </p:cNvPr>
          <p:cNvSpPr/>
          <p:nvPr/>
        </p:nvSpPr>
        <p:spPr>
          <a:xfrm>
            <a:off x="565264" y="1367015"/>
            <a:ext cx="1118782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Personal Challenge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Don’t notify dispatcher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Ignore pursuit policy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Invincibility syndrome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lphaU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you have engaged your warning equipment and the violator refuses to stop, you are in a pursuit.</a:t>
            </a: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 not try and articulate your way around it.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“Attempting to stop” or “trying to catch”, etc.</a:t>
            </a: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COPS Pursuit video: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https://www.youtube.com/watch?v=UMLjRmlmusM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EF4FD3-F69E-6A60-8004-70DBA34FE393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Pitfalls of Pursuit</a:t>
            </a:r>
          </a:p>
        </p:txBody>
      </p:sp>
    </p:spTree>
    <p:extLst>
      <p:ext uri="{BB962C8B-B14F-4D97-AF65-F5344CB8AC3E}">
        <p14:creationId xmlns:p14="http://schemas.microsoft.com/office/powerpoint/2010/main" val="95814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C502C-712B-6C2A-BF21-B4636D985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8A23CDE-A134-CBE6-6E63-1C19EE6AB343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2644AF-71BF-7ADE-A244-E50CF9ACEBBC}"/>
              </a:ext>
            </a:extLst>
          </p:cNvPr>
          <p:cNvSpPr/>
          <p:nvPr/>
        </p:nvSpPr>
        <p:spPr>
          <a:xfrm>
            <a:off x="565264" y="1866887"/>
            <a:ext cx="1118782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Remember – who is the trained driver?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Don’t allow yourself to follow this driver no matter how he chooses to drive.  Emotions will be high and it will be tempting.  Don’t let it happen.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Understand, identify and evaluate risks of a pursuit due to the conditions of the vehicle, driver, roadway, weather, traffic, pedestrian traffic, and the potential dangers to uninvolved motorists or bystanders.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2200CD-4793-0ED0-9D43-59017F457407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Tracking the Violator</a:t>
            </a:r>
          </a:p>
        </p:txBody>
      </p:sp>
    </p:spTree>
    <p:extLst>
      <p:ext uri="{BB962C8B-B14F-4D97-AF65-F5344CB8AC3E}">
        <p14:creationId xmlns:p14="http://schemas.microsoft.com/office/powerpoint/2010/main" val="714279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F99C7-2F76-905D-26A1-73DAE1F36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3FDE8E-F68E-20C0-0DEF-BCBABD165C2E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3044BE-40C7-2488-E34B-2855FE289800}"/>
              </a:ext>
            </a:extLst>
          </p:cNvPr>
          <p:cNvSpPr/>
          <p:nvPr/>
        </p:nvSpPr>
        <p:spPr>
          <a:xfrm>
            <a:off x="565264" y="1866887"/>
            <a:ext cx="11187824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are the good guy (Psychological)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are not impaired (Alcohol/Drugs)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are familiar with area (Probably better than suspect)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Your vehicle is designed for pursuit (Police package)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have communication (Radio)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have emergency equipment (Light/siren)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214724-D9CA-3B24-5DA3-BC06BC140BE4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Advantages while in Pursuit</a:t>
            </a:r>
          </a:p>
        </p:txBody>
      </p:sp>
    </p:spTree>
    <p:extLst>
      <p:ext uri="{BB962C8B-B14F-4D97-AF65-F5344CB8AC3E}">
        <p14:creationId xmlns:p14="http://schemas.microsoft.com/office/powerpoint/2010/main" val="20743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17663-C9AD-8798-468E-49D107F86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81E155C-850C-7DA9-B73B-8886E4AD2FCE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15FE7D-6BCC-F7F0-A448-01F4BD6A6E46}"/>
              </a:ext>
            </a:extLst>
          </p:cNvPr>
          <p:cNvSpPr/>
          <p:nvPr/>
        </p:nvSpPr>
        <p:spPr>
          <a:xfrm>
            <a:off x="565264" y="1866887"/>
            <a:ext cx="11187824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have assistance (Officers/Dispatch/Supervisors)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have guidelines to follow (Department policy/State Statute)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 are a trained emergency vehicle operator (Attitude/Knowledge/Skill)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that no more than two law enforcement units are permitted to participate in a pursuit, unless a departmental supervisor authorizes additional units.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3954FA-D7BE-7E9A-063B-BB39921F3F27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Advantages while in Pursuit</a:t>
            </a:r>
          </a:p>
        </p:txBody>
      </p:sp>
    </p:spTree>
    <p:extLst>
      <p:ext uri="{BB962C8B-B14F-4D97-AF65-F5344CB8AC3E}">
        <p14:creationId xmlns:p14="http://schemas.microsoft.com/office/powerpoint/2010/main" val="343538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90D26-8BFF-F965-7829-43D9202BD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F3FAE0-B8CA-BAA1-C63C-2E562733DAE7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C09FEB-5527-F3C2-0C0F-0922B8780365}"/>
              </a:ext>
            </a:extLst>
          </p:cNvPr>
          <p:cNvSpPr/>
          <p:nvPr/>
        </p:nvSpPr>
        <p:spPr>
          <a:xfrm>
            <a:off x="565264" y="1110983"/>
            <a:ext cx="11187824" cy="898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the responsibilities of the primary, secondary, and supervisor law enforcement units in a pursuit.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and demonstrate the ability to properly communicate and coordination with other area law enforcement agencies, jurisdictions and tribal agencies.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Discuss the supervisory responsibilities during a pursuit.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Discuss the use of blocking, ramming, boxing, roadblocks, and alternative methods or technologies for apprehending suspects during a pursuit.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B23F454-7350-535D-FFE7-29BFDB13BF49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Advantages while in Pursuit</a:t>
            </a:r>
          </a:p>
        </p:txBody>
      </p:sp>
    </p:spTree>
    <p:extLst>
      <p:ext uri="{BB962C8B-B14F-4D97-AF65-F5344CB8AC3E}">
        <p14:creationId xmlns:p14="http://schemas.microsoft.com/office/powerpoint/2010/main" val="292079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1D1D3-8129-17B5-19F4-52C84DC34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C8A38E-9CD1-BBF1-7AD2-E86878444E20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198EC5-E439-6EFF-A9D5-98692BF37BDD}"/>
              </a:ext>
            </a:extLst>
          </p:cNvPr>
          <p:cNvSpPr/>
          <p:nvPr/>
        </p:nvSpPr>
        <p:spPr>
          <a:xfrm>
            <a:off x="565264" y="1110983"/>
            <a:ext cx="11187824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how to prepare a report and an after-incident analysis or evaluation of a pursuit.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department policy, agency resources and operational considerations associated with pursuit management.</a:t>
            </a:r>
          </a:p>
          <a:p>
            <a:pPr marL="457200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Understand the psychological and emotional pressures of pursuit and how it can affect mental processing and physical behavior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E866C3-9BEC-1F77-4614-56B9C0862987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Advantages while in Pursuit</a:t>
            </a:r>
          </a:p>
        </p:txBody>
      </p:sp>
    </p:spTree>
    <p:extLst>
      <p:ext uri="{BB962C8B-B14F-4D97-AF65-F5344CB8AC3E}">
        <p14:creationId xmlns:p14="http://schemas.microsoft.com/office/powerpoint/2010/main" val="34862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7273A-4AD3-8062-679A-8C5136EEB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5399DBB-AD9C-5057-1451-3D65E04DF169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D0D556-24E2-955A-34B3-D6A65EA263D7}"/>
              </a:ext>
            </a:extLst>
          </p:cNvPr>
          <p:cNvSpPr/>
          <p:nvPr/>
        </p:nvSpPr>
        <p:spPr>
          <a:xfrm>
            <a:off x="565264" y="2342375"/>
            <a:ext cx="11187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Emergency vehicle operation is one of the most litigated areas of law enforcement.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an officer you must understand the legal risks associated with emergency vehicle operation.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D26791-9A68-BB90-A530-45C1246FD5B0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194922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10E3A-0904-8F5C-E007-D0FB4B7FF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B3562C9-F3D2-2ECD-EF28-A124C80C2FBC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E8FCD3-2AB6-6A9F-D4EC-7CACE43DAEF3}"/>
              </a:ext>
            </a:extLst>
          </p:cNvPr>
          <p:cNvSpPr/>
          <p:nvPr/>
        </p:nvSpPr>
        <p:spPr>
          <a:xfrm>
            <a:off x="565264" y="1609856"/>
            <a:ext cx="107796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when to initiate and terminate a 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risks due to condition of the vehicle (s), driver, roadway, weather, vehicle and pedestrian traffic during a 	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the need to evaluate the dangers to uninvolved motorists and bystanders (innocent third parties) during a 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the number of law enforcement units permitted to participate in the 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List the responsibilities of the primary, secondary and supervisory law enforcement units during a high-speed pursuit.</a:t>
            </a:r>
          </a:p>
          <a:p>
            <a:pPr marL="514350" indent="-514350" defTabSz="948197">
              <a:buClr>
                <a:schemeClr val="tx1"/>
              </a:buClr>
              <a:buSzPct val="125000"/>
              <a:buFont typeface="+mj-lt"/>
              <a:buAutoNum type="arabicPeriod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1A361A-111F-21A7-AC81-C83F214F17AB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77539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248FF-BC3A-5DE4-8756-BFA138E51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9A20A5-569B-16F2-2C02-B65CAD318F6D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55397F-202E-3CC2-C498-4D7C8E9028CB}"/>
              </a:ext>
            </a:extLst>
          </p:cNvPr>
          <p:cNvSpPr/>
          <p:nvPr/>
        </p:nvSpPr>
        <p:spPr>
          <a:xfrm>
            <a:off x="565264" y="2342375"/>
            <a:ext cx="111878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2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you are named as a defendant in an 	E.V.O. lawsuit that involves injury, the plaintiff will attempt to prove you were in some way liable.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If it is determined that you were liable the plaintiff will be entitled to compensation.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Simply stated, this means you did or did not do something that resulted in the plaintiff’s injury.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598E43-9E24-9D37-28F8-FDE4DEA4631D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145350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63A08-337A-1D1C-4642-D2833FDBD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BA25ED-61AC-1771-AA27-7927B3032C38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A28654-AAC4-4278-74DC-E502B11BB987}"/>
              </a:ext>
            </a:extLst>
          </p:cNvPr>
          <p:cNvSpPr/>
          <p:nvPr/>
        </p:nvSpPr>
        <p:spPr>
          <a:xfrm>
            <a:off x="565264" y="2342375"/>
            <a:ext cx="1118782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3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establishes officer liability?</a:t>
            </a:r>
          </a:p>
          <a:p>
            <a:pPr marL="971550" lvl="1" indent="-51435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Careless</a:t>
            </a:r>
          </a:p>
          <a:p>
            <a:pPr marL="971550" lvl="1" indent="-51435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Reckless</a:t>
            </a:r>
          </a:p>
          <a:p>
            <a:pPr marL="971550" lvl="1" indent="-51435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Endangering</a:t>
            </a:r>
          </a:p>
          <a:p>
            <a:pPr marL="971550" lvl="1" indent="-51435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Foreseeable</a:t>
            </a:r>
          </a:p>
          <a:p>
            <a:pPr marL="971550" lvl="1" indent="-51435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Underlying cause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3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EC4B45-9C43-1A15-95B6-16D1797264D1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405589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2C630-6D3E-8AA9-9191-2D9800133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171C20-70B8-5B1D-E3E6-A1855D719249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0F5FA1-1A3F-04E8-03C0-11A43FF3FC23}"/>
              </a:ext>
            </a:extLst>
          </p:cNvPr>
          <p:cNvSpPr/>
          <p:nvPr/>
        </p:nvSpPr>
        <p:spPr>
          <a:xfrm>
            <a:off x="565264" y="1586471"/>
            <a:ext cx="111878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4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There are two types of direct liability: 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negligence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willful misconduct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AutoNum type="alphaLcParenR"/>
              <a:defRPr/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Negligence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determined by what would be considered reasonable under the circumstances.</a:t>
            </a:r>
          </a:p>
          <a:p>
            <a:pPr marL="1885950" lvl="3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85950" lvl="3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Your department policies and procedures are based on reasonableness.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4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F25645-4BCA-5A58-8EF2-739B516132BC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85676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11867-23E0-4EEA-304A-C79681955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8E7C83-BF17-6683-28F8-97FD64F36F1D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E7531C-DB7A-94C1-21E4-C9D896B48CB9}"/>
              </a:ext>
            </a:extLst>
          </p:cNvPr>
          <p:cNvSpPr/>
          <p:nvPr/>
        </p:nvSpPr>
        <p:spPr>
          <a:xfrm>
            <a:off x="565264" y="1586471"/>
            <a:ext cx="111878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48197">
              <a:buClr>
                <a:schemeClr val="tx1"/>
              </a:buClr>
              <a:buSzPct val="100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Factors that would determine degrees of negligence are:</a:t>
            </a:r>
          </a:p>
          <a:p>
            <a:pPr marL="971550" lvl="1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89125" lvl="2" indent="-401638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Type of emergency</a:t>
            </a:r>
          </a:p>
          <a:p>
            <a:pPr marL="1889125" lvl="2" indent="-401638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Vehicle speed</a:t>
            </a:r>
          </a:p>
          <a:p>
            <a:pPr marL="1889125" lvl="2" indent="-401638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Weather</a:t>
            </a:r>
          </a:p>
          <a:p>
            <a:pPr marL="1889125" lvl="2" indent="-401638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Traffic density</a:t>
            </a:r>
          </a:p>
          <a:p>
            <a:pPr marL="1889125" lvl="2" indent="-401638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Presence of pedestrians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rabicPeriod" startAt="4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AC0AAC-DEC0-30E4-AE33-68742F96671D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106964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FF66A-14BF-F646-7A41-4B6DD8040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55E2C81-AF27-41BF-1593-439CA61BC558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B1677C-4AC6-7241-3D01-CBBE9BBD276A}"/>
              </a:ext>
            </a:extLst>
          </p:cNvPr>
          <p:cNvSpPr/>
          <p:nvPr/>
        </p:nvSpPr>
        <p:spPr>
          <a:xfrm>
            <a:off x="565264" y="1586471"/>
            <a:ext cx="1118782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750" lvl="2" indent="-514350" defTabSz="948197">
              <a:buClr>
                <a:schemeClr val="tx1"/>
              </a:buClr>
              <a:buSzPct val="100000"/>
              <a:buFont typeface="+mj-lt"/>
              <a:buAutoNum type="alphaLcParenR" startAt="2"/>
              <a:defRPr/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Willful misconduct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the other form of direct liability, differs from negligence because it involves a conscious decision or intent to engage in injury causing behavior.</a:t>
            </a:r>
          </a:p>
          <a:p>
            <a:pPr marL="1428750" lvl="2" indent="-514350" defTabSz="948197">
              <a:buClr>
                <a:schemeClr val="tx1"/>
              </a:buClr>
              <a:buSzPct val="100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85950" lvl="3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punishment in cases of willful misconduct is usually rewarding the plaintiff additional money in the form of 	punitive damages.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AB71DE-7D5E-A78C-4234-FB215303F263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1890994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3B955-A7E0-E14B-9AA2-FBDF0AE7E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521BAA-F31F-652D-D7E0-36E8CED933FB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C511C4-B361-601F-D3C5-0D0BCF3C76B0}"/>
              </a:ext>
            </a:extLst>
          </p:cNvPr>
          <p:cNvSpPr/>
          <p:nvPr/>
        </p:nvSpPr>
        <p:spPr>
          <a:xfrm>
            <a:off x="565264" y="2086343"/>
            <a:ext cx="1118782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Gross negligence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would be conduct or behavior that was so extreme that you should have known an injury was likely to occur, or “shock the conscience” of a similarly trained police officer.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FB63B6-7220-77EA-3E7A-B5EC58BAE8FF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370679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555C8-A8D3-D1D6-BBDA-D25453227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2F9C49-61C7-EF91-D481-D1B682074DB3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5268C3-9742-C8C3-1F2A-17B2811D1CE8}"/>
              </a:ext>
            </a:extLst>
          </p:cNvPr>
          <p:cNvSpPr/>
          <p:nvPr/>
        </p:nvSpPr>
        <p:spPr>
          <a:xfrm>
            <a:off x="565264" y="2086343"/>
            <a:ext cx="1118782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Due Regard Considerations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Would a properly trained reasonable officer, doing similar duties, do it the same way you did?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Was your action necessary?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Did you give enough notice?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Were your intentions made clear?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737120-3B5B-7170-FD35-54BF20B4ADD1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 Aspects</a:t>
            </a:r>
          </a:p>
        </p:txBody>
      </p:sp>
    </p:spTree>
    <p:extLst>
      <p:ext uri="{BB962C8B-B14F-4D97-AF65-F5344CB8AC3E}">
        <p14:creationId xmlns:p14="http://schemas.microsoft.com/office/powerpoint/2010/main" val="428237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CBBCE-C183-B0EE-95AC-833C773BD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D3E169-F421-3B66-0C79-B6B00770961C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C90F791-7E33-5A98-EEAD-9E0A8952A121}"/>
              </a:ext>
            </a:extLst>
          </p:cNvPr>
          <p:cNvSpPr/>
          <p:nvPr/>
        </p:nvSpPr>
        <p:spPr>
          <a:xfrm>
            <a:off x="565264" y="2086343"/>
            <a:ext cx="1037096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Emergency is a situation in which there is a high probability of death or serious injury to an individual, or significant property loss and action by an emergency vehicle operator may reduce the seriousness of the situation.</a:t>
            </a: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EE69BE-1D06-EDB3-D1F8-406150BA68A8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Emergency</a:t>
            </a:r>
          </a:p>
        </p:txBody>
      </p:sp>
    </p:spTree>
    <p:extLst>
      <p:ext uri="{BB962C8B-B14F-4D97-AF65-F5344CB8AC3E}">
        <p14:creationId xmlns:p14="http://schemas.microsoft.com/office/powerpoint/2010/main" val="196121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1E4D3-B662-D7C8-EB69-6D61D6418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0787CF-ACBF-15D3-67BA-3BE61220F432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79F15A-C2BF-F366-F62D-28F5ADC07178}"/>
              </a:ext>
            </a:extLst>
          </p:cNvPr>
          <p:cNvSpPr/>
          <p:nvPr/>
        </p:nvSpPr>
        <p:spPr>
          <a:xfrm>
            <a:off x="565264" y="2086343"/>
            <a:ext cx="1037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lvl="2" indent="-45720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Department approved E.V.O. Policy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Adherence to E.V.O. policy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Adherence to all laws related to E.V.O.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Maintain total control of emergency vehicle at all times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Ensure the safety of all parties involved</a:t>
            </a:r>
          </a:p>
          <a:p>
            <a:pPr marL="1371600" lvl="2" indent="-457200" defTabSz="948197">
              <a:lnSpc>
                <a:spcPct val="150000"/>
              </a:lnSpc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2543FC-C9D8-E3A6-F32F-FD369C8CDFC9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Protect Yourself from Liability</a:t>
            </a:r>
          </a:p>
        </p:txBody>
      </p:sp>
    </p:spTree>
    <p:extLst>
      <p:ext uri="{BB962C8B-B14F-4D97-AF65-F5344CB8AC3E}">
        <p14:creationId xmlns:p14="http://schemas.microsoft.com/office/powerpoint/2010/main" val="98197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D7F98-738D-1799-C86A-11A926446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02122A-7ABB-F169-FE1B-1EE593DF1351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AF3A548-A396-7D5F-7681-4E6ECA5CD858}"/>
              </a:ext>
            </a:extLst>
          </p:cNvPr>
          <p:cNvSpPr/>
          <p:nvPr/>
        </p:nvSpPr>
        <p:spPr>
          <a:xfrm>
            <a:off x="565264" y="2086343"/>
            <a:ext cx="103709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Due to the increasing danger to the police officer and the public, in most cases, the benefits of terminating the pursuit may outweigh the continuation.</a:t>
            </a: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FCB109F-7C45-BCC9-AEAD-3C7B79D748E4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93403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A5897-F189-F6B3-3A83-502916F25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AE1072-E333-1633-E852-75126742783B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C59339-7791-5C06-2B7F-F1C0DF3FB890}"/>
              </a:ext>
            </a:extLst>
          </p:cNvPr>
          <p:cNvSpPr/>
          <p:nvPr/>
        </p:nvSpPr>
        <p:spPr>
          <a:xfrm>
            <a:off x="565264" y="1609856"/>
            <a:ext cx="107796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defTabSz="948197">
              <a:buClr>
                <a:schemeClr val="tx1"/>
              </a:buClr>
              <a:buSzPct val="125000"/>
              <a:buFont typeface="+mj-lt"/>
              <a:buAutoNum type="arabicPeriod" startAt="5"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the proper communication and coordination procedures when a high-speed pursuit approaches and enters another law enforcement agency’s jurisdiction, to include tribal jurisdictions.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how to employ sound driving tactics during a 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the role of communications during a high-speed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State the need to properly employ sound decision-making and tactics for apprehending suspect(s) upon the conclusion of a high speed pursuit.</a:t>
            </a: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00000"/>
              <a:buFont typeface="+mj-lt"/>
              <a:buAutoNum type="arabicPeriod" startAt="6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List the roles and responsibilities of a supervisor during a high speed pursuit.</a:t>
            </a:r>
          </a:p>
          <a:p>
            <a:pPr marL="514350" indent="-514350" defTabSz="948197">
              <a:buClr>
                <a:schemeClr val="tx1"/>
              </a:buClr>
              <a:buSzPct val="125000"/>
              <a:buFont typeface="+mj-lt"/>
              <a:buAutoNum type="arabicPeriod" startAt="6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defTabSz="948197">
              <a:buClr>
                <a:schemeClr val="tx1"/>
              </a:buClr>
              <a:buSzPct val="125000"/>
              <a:buFont typeface="+mj-lt"/>
              <a:buAutoNum type="arabicPeriod" startAt="6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2F5084-1DF9-7DD2-8727-F61C0515BEC9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114408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6E9CE-1ECD-051E-F8D0-7C7CB589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A74846-371D-5006-7180-FC1955A480C6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AB3AD9-846D-B4C6-8DAF-DD4C7FADA7BB}"/>
              </a:ext>
            </a:extLst>
          </p:cNvPr>
          <p:cNvSpPr/>
          <p:nvPr/>
        </p:nvSpPr>
        <p:spPr>
          <a:xfrm>
            <a:off x="2930512" y="2708135"/>
            <a:ext cx="1037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defTabSz="948197">
              <a:buClr>
                <a:schemeClr val="tx1"/>
              </a:buClr>
              <a:buSzPct val="100000"/>
              <a:defRPr/>
            </a:pP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?????</a:t>
            </a: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lnSpc>
                <a:spcPct val="150000"/>
              </a:lnSpc>
              <a:buClr>
                <a:schemeClr val="tx1"/>
              </a:buClr>
              <a:buSzPct val="100000"/>
              <a:defRPr/>
            </a:pP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defTabSz="948197">
              <a:buClr>
                <a:schemeClr val="tx1"/>
              </a:buClr>
              <a:buSzPct val="100000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defTabSz="948197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2763" indent="-512763" defTabSz="948197">
              <a:buClr>
                <a:schemeClr val="tx1"/>
              </a:buClr>
              <a:buSzPct val="125000"/>
              <a:buFont typeface="+mj-lt"/>
              <a:buAutoNum type="alphaLcParenR" startAt="2"/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6F6C287-5258-BA5B-ACF2-3036E95A67C5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19125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C3B7D-637D-B7D3-A8A5-48D72BE59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D99823-C6FC-7434-BDFB-76FECBE5FD79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29701A-5779-2BB1-B6F6-7479C886F640}"/>
              </a:ext>
            </a:extLst>
          </p:cNvPr>
          <p:cNvSpPr/>
          <p:nvPr/>
        </p:nvSpPr>
        <p:spPr>
          <a:xfrm>
            <a:off x="565264" y="1609856"/>
            <a:ext cx="107796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4538" indent="-744538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the tactics of blocking, ramming, boxing in, and roadblocks during a high-speed pursuit.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4538" indent="-744538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the alternative methods and technologies for apprehending suspects during a high-speed pursuit.</a:t>
            </a:r>
          </a:p>
          <a:p>
            <a:pPr marL="457200" indent="-457200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4538" indent="-744538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Relate the necessity for completing comprehensive and timely reports, evaluation and analysis upon the conclusion of a pursuit.</a:t>
            </a:r>
          </a:p>
          <a:p>
            <a:pPr marL="744538" indent="-744538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4538" indent="-744538" defTabSz="948197">
              <a:buClr>
                <a:schemeClr val="tx1"/>
              </a:buClr>
              <a:buSzPct val="100000"/>
              <a:buFont typeface="+mj-lt"/>
              <a:buAutoNum type="arabicPeriod" startAt="11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14.	Identify the necessity of having a thorough knowledge of departmental pursuit policies.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E9159A-6404-6369-DDFE-8263E74B1B79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25539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5A9E9-97DC-AA3F-714C-234779D83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2FD74E-E20F-0246-587D-A9A2016AE90A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3527B2-3146-0917-FDAB-DC0FE274A35D}"/>
              </a:ext>
            </a:extLst>
          </p:cNvPr>
          <p:cNvSpPr/>
          <p:nvPr/>
        </p:nvSpPr>
        <p:spPr>
          <a:xfrm>
            <a:off x="565264" y="1609856"/>
            <a:ext cx="107796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 active attempt by a police officer operating an authorized emergency vehicle to apprehend one or more occupants of a motor vehicle when the driver of the vehicle is resisting the apprehension by maintaining or increasing his speed or by ignoring the police officers audible and visual signals to stop.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14DA14-A3B3-A3AC-D0A2-1A303654C6B2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 of Pursuit</a:t>
            </a:r>
          </a:p>
        </p:txBody>
      </p:sp>
    </p:spTree>
    <p:extLst>
      <p:ext uri="{BB962C8B-B14F-4D97-AF65-F5344CB8AC3E}">
        <p14:creationId xmlns:p14="http://schemas.microsoft.com/office/powerpoint/2010/main" val="216582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EBE39-1FBD-09BE-64CD-77FE7524B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61A614-C8E8-7DC0-D018-720E5ADFD6C2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CBBD16-4B11-AC11-090F-7916A25CBA50}"/>
              </a:ext>
            </a:extLst>
          </p:cNvPr>
          <p:cNvSpPr/>
          <p:nvPr/>
        </p:nvSpPr>
        <p:spPr>
          <a:xfrm>
            <a:off x="565264" y="1609856"/>
            <a:ext cx="107796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A. No later than December 31, 2004, the New Mexico law enforcement academy board shall develop and incorporate into the basic law enforcement training required pursuant to the Law Enforcement Training Act [29-7-1 NMSA 1978] a course of instruction of at least sixteen hours concerning the safe initiation and conduct of high-speed pursuits.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BC424DC-DC23-F660-0D0D-F5E72072B80F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403283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F364E-224A-EEC7-5448-04DDC81C1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DEEC84A-D998-1143-A28C-2FBFE828201D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51E4B0-B0F7-9A1A-FE20-49D4703A382E}"/>
              </a:ext>
            </a:extLst>
          </p:cNvPr>
          <p:cNvSpPr/>
          <p:nvPr/>
        </p:nvSpPr>
        <p:spPr>
          <a:xfrm>
            <a:off x="565264" y="1609856"/>
            <a:ext cx="107796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B. This course of instruction shall emphasize the importance of protecting the public at all times and the need to balance the known offense and risk posed by a fleeing suspect against the danger to law enforcement officers and other people by initiating a high-speed pursuit.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4AC28B-A290-C422-5E60-03D8D64DDF02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29-20-3. Police training</a:t>
            </a:r>
          </a:p>
        </p:txBody>
      </p:sp>
    </p:spTree>
    <p:extLst>
      <p:ext uri="{BB962C8B-B14F-4D97-AF65-F5344CB8AC3E}">
        <p14:creationId xmlns:p14="http://schemas.microsoft.com/office/powerpoint/2010/main" val="257099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FA6B2-AD60-DDE3-51DE-1B9B419F2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F882FA-36C1-40FA-3290-C13C81112634}"/>
              </a:ext>
            </a:extLst>
          </p:cNvPr>
          <p:cNvSpPr/>
          <p:nvPr/>
        </p:nvSpPr>
        <p:spPr>
          <a:xfrm>
            <a:off x="0" y="5052447"/>
            <a:ext cx="12192000" cy="18055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2E55C-8FE5-F909-60BF-E2CA41CC3357}"/>
              </a:ext>
            </a:extLst>
          </p:cNvPr>
          <p:cNvSpPr/>
          <p:nvPr/>
        </p:nvSpPr>
        <p:spPr>
          <a:xfrm>
            <a:off x="565264" y="1988807"/>
            <a:ext cx="107796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509588" defTabSz="948197">
              <a:buClr>
                <a:schemeClr val="tx1"/>
              </a:buClr>
              <a:buSzPct val="125000"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The chief law enforcement officer of every state, county and municipal law enforcement agency shall establish and enforce a written policy governing the conduct of law enforcement officers employed by the agency who are involved in high-speed pursuits. A copy of the written policy shall be submitted to the director of the New Mexico law enforcement academy and the traffic safety bureau of the state highway and transportation department.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FCCFE2-6940-2ED5-7C8C-7013D8D0A92A}"/>
              </a:ext>
            </a:extLst>
          </p:cNvPr>
          <p:cNvSpPr txBox="1">
            <a:spLocks/>
          </p:cNvSpPr>
          <p:nvPr/>
        </p:nvSpPr>
        <p:spPr>
          <a:xfrm>
            <a:off x="565264" y="419949"/>
            <a:ext cx="11626735" cy="768279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Requirement For Pursuit </a:t>
            </a:r>
          </a:p>
          <a:p>
            <a:pPr algn="l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Policies 29-20-4. </a:t>
            </a:r>
          </a:p>
        </p:txBody>
      </p:sp>
    </p:spTree>
    <p:extLst>
      <p:ext uri="{BB962C8B-B14F-4D97-AF65-F5344CB8AC3E}">
        <p14:creationId xmlns:p14="http://schemas.microsoft.com/office/powerpoint/2010/main" val="144658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F5BDD4FB9AA14A93AE8FAFE9C565D1" ma:contentTypeVersion="7" ma:contentTypeDescription="Create a new document." ma:contentTypeScope="" ma:versionID="17657939117eca3040e5f84c2bdf9067">
  <xsd:schema xmlns:xsd="http://www.w3.org/2001/XMLSchema" xmlns:xs="http://www.w3.org/2001/XMLSchema" xmlns:p="http://schemas.microsoft.com/office/2006/metadata/properties" xmlns:ns2="37c4fadd-5a29-44f2-a79c-711b4d293e71" targetNamespace="http://schemas.microsoft.com/office/2006/metadata/properties" ma:root="true" ma:fieldsID="4a9770562be1df197b5138855134b2f8" ns2:_="">
    <xsd:import namespace="37c4fadd-5a29-44f2-a79c-711b4d293e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c4fadd-5a29-44f2-a79c-711b4d293e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933E6F-0BF9-4377-B46A-AE7C723FB5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ABED70-F0BA-426C-8BF4-4095CE3E8A43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37c4fadd-5a29-44f2-a79c-711b4d293e7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9706E81-FED0-46D2-A23E-F81F423565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c4fadd-5a29-44f2-a79c-711b4d293e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4aa6bf4-d436-426f-bfa4-04b7a70e60ff}" enabled="0" method="" siteId="{04aa6bf4-d436-426f-bfa4-04b7a70e60f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15538</TotalTime>
  <Words>2528</Words>
  <Application>Microsoft Office PowerPoint</Application>
  <PresentationFormat>Widescreen</PresentationFormat>
  <Paragraphs>359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Main</vt:lpstr>
      <vt:lpstr>1_Main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1.7. Report Writing</dc:title>
  <dc:subject>Presentation Slides</dc:subject>
  <dc:creator>NMLEA</dc:creator>
  <cp:keywords/>
  <dc:description/>
  <cp:lastModifiedBy>Pierce, Rhonda, DPS</cp:lastModifiedBy>
  <cp:revision>450</cp:revision>
  <cp:lastPrinted>2026-01-13T22:42:09Z</cp:lastPrinted>
  <dcterms:created xsi:type="dcterms:W3CDTF">2015-06-24T15:23:38Z</dcterms:created>
  <dcterms:modified xsi:type="dcterms:W3CDTF">2026-03-10T15:49:35Z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on Blum">
    <vt:lpwstr>Author</vt:lpwstr>
  </property>
  <property fmtid="{D5CDD505-2E9C-101B-9397-08002B2CF9AE}" pid="3" name="jon@force-concepts.com">
    <vt:lpwstr>Email</vt:lpwstr>
  </property>
  <property fmtid="{D5CDD505-2E9C-101B-9397-08002B2CF9AE}" pid="4" name="ContentTypeId">
    <vt:lpwstr>0x010100C5F5BDD4FB9AA14A93AE8FAFE9C565D1</vt:lpwstr>
  </property>
</Properties>
</file>