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4.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98" r:id="rId1"/>
  </p:sldMasterIdLst>
  <p:notesMasterIdLst>
    <p:notesMasterId r:id="rId49"/>
  </p:notesMasterIdLst>
  <p:sldIdLst>
    <p:sldId id="256" r:id="rId2"/>
    <p:sldId id="259" r:id="rId3"/>
    <p:sldId id="853" r:id="rId4"/>
    <p:sldId id="785" r:id="rId5"/>
    <p:sldId id="261" r:id="rId6"/>
    <p:sldId id="262" r:id="rId7"/>
    <p:sldId id="867" r:id="rId8"/>
    <p:sldId id="328" r:id="rId9"/>
    <p:sldId id="854" r:id="rId10"/>
    <p:sldId id="857" r:id="rId11"/>
    <p:sldId id="859" r:id="rId12"/>
    <p:sldId id="872" r:id="rId13"/>
    <p:sldId id="873" r:id="rId14"/>
    <p:sldId id="324" r:id="rId15"/>
    <p:sldId id="868" r:id="rId16"/>
    <p:sldId id="786" r:id="rId17"/>
    <p:sldId id="329" r:id="rId18"/>
    <p:sldId id="332" r:id="rId19"/>
    <p:sldId id="271" r:id="rId20"/>
    <p:sldId id="858" r:id="rId21"/>
    <p:sldId id="806" r:id="rId22"/>
    <p:sldId id="275" r:id="rId23"/>
    <p:sldId id="276" r:id="rId24"/>
    <p:sldId id="768" r:id="rId25"/>
    <p:sldId id="322" r:id="rId26"/>
    <p:sldId id="816" r:id="rId27"/>
    <p:sldId id="829" r:id="rId28"/>
    <p:sldId id="769" r:id="rId29"/>
    <p:sldId id="863" r:id="rId30"/>
    <p:sldId id="860" r:id="rId31"/>
    <p:sldId id="843" r:id="rId32"/>
    <p:sldId id="861" r:id="rId33"/>
    <p:sldId id="844" r:id="rId34"/>
    <p:sldId id="862" r:id="rId35"/>
    <p:sldId id="864" r:id="rId36"/>
    <p:sldId id="865" r:id="rId37"/>
    <p:sldId id="866" r:id="rId38"/>
    <p:sldId id="826" r:id="rId39"/>
    <p:sldId id="828" r:id="rId40"/>
    <p:sldId id="825" r:id="rId41"/>
    <p:sldId id="770" r:id="rId42"/>
    <p:sldId id="771" r:id="rId43"/>
    <p:sldId id="772" r:id="rId44"/>
    <p:sldId id="773" r:id="rId45"/>
    <p:sldId id="774" r:id="rId46"/>
    <p:sldId id="871" r:id="rId47"/>
    <p:sldId id="294"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 userDrawn="1">
          <p15:clr>
            <a:srgbClr val="A4A3A4"/>
          </p15:clr>
        </p15:guide>
        <p15:guide id="2" orient="horz" pos="2160">
          <p15:clr>
            <a:srgbClr val="A4A3A4"/>
          </p15:clr>
        </p15:guide>
        <p15:guide id="3" pos="3840" userDrawn="1">
          <p15:clr>
            <a:srgbClr val="A4A3A4"/>
          </p15:clr>
        </p15:guide>
        <p15:guide id="4" orient="horz" pos="1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D00"/>
    <a:srgbClr val="FFFF66"/>
    <a:srgbClr val="FCCF00"/>
    <a:srgbClr val="FFFFCC"/>
    <a:srgbClr val="FFFF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0399" autoAdjust="0"/>
  </p:normalViewPr>
  <p:slideViewPr>
    <p:cSldViewPr snapToGrid="0">
      <p:cViewPr varScale="1">
        <p:scale>
          <a:sx n="47" d="100"/>
          <a:sy n="47" d="100"/>
        </p:scale>
        <p:origin x="1889" y="34"/>
      </p:cViewPr>
      <p:guideLst>
        <p:guide pos="576"/>
        <p:guide orient="horz" pos="2160"/>
        <p:guide pos="3840"/>
        <p:guide orient="horz" pos="1104"/>
      </p:guideLst>
    </p:cSldViewPr>
  </p:slideViewPr>
  <p:outlineViewPr>
    <p:cViewPr>
      <p:scale>
        <a:sx n="33" d="100"/>
        <a:sy n="33" d="100"/>
      </p:scale>
      <p:origin x="0" y="-536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9.xml"/><Relationship Id="rId18" Type="http://schemas.openxmlformats.org/officeDocument/2006/relationships/slide" Target="slides/slide24.xml"/><Relationship Id="rId26" Type="http://schemas.openxmlformats.org/officeDocument/2006/relationships/slide" Target="slides/slide42.xml"/><Relationship Id="rId3" Type="http://schemas.openxmlformats.org/officeDocument/2006/relationships/slide" Target="slides/slide3.xml"/><Relationship Id="rId21" Type="http://schemas.openxmlformats.org/officeDocument/2006/relationships/slide" Target="slides/slide27.xml"/><Relationship Id="rId7" Type="http://schemas.openxmlformats.org/officeDocument/2006/relationships/slide" Target="slides/slide8.xml"/><Relationship Id="rId12" Type="http://schemas.openxmlformats.org/officeDocument/2006/relationships/slide" Target="slides/slide18.xml"/><Relationship Id="rId17" Type="http://schemas.openxmlformats.org/officeDocument/2006/relationships/slide" Target="slides/slide23.xml"/><Relationship Id="rId25" Type="http://schemas.openxmlformats.org/officeDocument/2006/relationships/slide" Target="slides/slide41.xml"/><Relationship Id="rId2" Type="http://schemas.openxmlformats.org/officeDocument/2006/relationships/slide" Target="slides/slide2.xml"/><Relationship Id="rId16" Type="http://schemas.openxmlformats.org/officeDocument/2006/relationships/slide" Target="slides/slide22.xml"/><Relationship Id="rId20" Type="http://schemas.openxmlformats.org/officeDocument/2006/relationships/slide" Target="slides/slide26.xml"/><Relationship Id="rId29" Type="http://schemas.openxmlformats.org/officeDocument/2006/relationships/slide" Target="slides/slide45.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7.xml"/><Relationship Id="rId24" Type="http://schemas.openxmlformats.org/officeDocument/2006/relationships/slide" Target="slides/slide39.xml"/><Relationship Id="rId5" Type="http://schemas.openxmlformats.org/officeDocument/2006/relationships/slide" Target="slides/slide5.xml"/><Relationship Id="rId15" Type="http://schemas.openxmlformats.org/officeDocument/2006/relationships/slide" Target="slides/slide21.xml"/><Relationship Id="rId23" Type="http://schemas.openxmlformats.org/officeDocument/2006/relationships/slide" Target="slides/slide38.xml"/><Relationship Id="rId28" Type="http://schemas.openxmlformats.org/officeDocument/2006/relationships/slide" Target="slides/slide44.xml"/><Relationship Id="rId10" Type="http://schemas.openxmlformats.org/officeDocument/2006/relationships/slide" Target="slides/slide16.xml"/><Relationship Id="rId19" Type="http://schemas.openxmlformats.org/officeDocument/2006/relationships/slide" Target="slides/slide25.xml"/><Relationship Id="rId4" Type="http://schemas.openxmlformats.org/officeDocument/2006/relationships/slide" Target="slides/slide4.xml"/><Relationship Id="rId9" Type="http://schemas.openxmlformats.org/officeDocument/2006/relationships/slide" Target="slides/slide14.xml"/><Relationship Id="rId14" Type="http://schemas.openxmlformats.org/officeDocument/2006/relationships/slide" Target="slides/slide20.xml"/><Relationship Id="rId22" Type="http://schemas.openxmlformats.org/officeDocument/2006/relationships/slide" Target="slides/slide28.xml"/><Relationship Id="rId27" Type="http://schemas.openxmlformats.org/officeDocument/2006/relationships/slide" Target="slides/slide43.xml"/><Relationship Id="rId30"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E3553-AAD5-4143-BDC6-54705689051E}" type="doc">
      <dgm:prSet loTypeId="urn:microsoft.com/office/officeart/2009/3/layout/PieProcess" loCatId="list" qsTypeId="urn:microsoft.com/office/officeart/2005/8/quickstyle/simple3" qsCatId="simple" csTypeId="urn:microsoft.com/office/officeart/2005/8/colors/accent4_1" csCatId="accent4" phldr="1"/>
      <dgm:spPr/>
      <dgm:t>
        <a:bodyPr/>
        <a:lstStyle/>
        <a:p>
          <a:endParaRPr lang="en-US"/>
        </a:p>
      </dgm:t>
    </dgm:pt>
    <dgm:pt modelId="{D9ABF178-A065-4EBD-89CF-179354F02C16}">
      <dgm:prSet phldrT="[Text]" phldr="0" custT="1"/>
      <dgm:spPr/>
      <dgm:t>
        <a:bodyPr/>
        <a:lstStyle/>
        <a:p>
          <a:r>
            <a:rPr lang="en-US" sz="2800" b="1" cap="none" spc="50" dirty="0">
              <a:ln w="0"/>
              <a:effectLst>
                <a:innerShdw blurRad="63500" dist="50800" dir="13500000">
                  <a:srgbClr val="000000">
                    <a:alpha val="50000"/>
                  </a:srgbClr>
                </a:innerShdw>
              </a:effectLst>
            </a:rPr>
            <a:t>Physical Health Issues</a:t>
          </a:r>
        </a:p>
      </dgm:t>
    </dgm:pt>
    <dgm:pt modelId="{A4396D8E-F346-4029-87FE-7F23F50CCB64}" type="parTrans" cxnId="{79E0052C-9706-472D-A2C5-301BF9F2DD74}">
      <dgm:prSet/>
      <dgm:spPr/>
      <dgm:t>
        <a:bodyPr/>
        <a:lstStyle/>
        <a:p>
          <a:endParaRPr lang="en-US"/>
        </a:p>
      </dgm:t>
    </dgm:pt>
    <dgm:pt modelId="{EA7837FB-6C03-4EB4-9939-395DA67C0917}" type="sibTrans" cxnId="{79E0052C-9706-472D-A2C5-301BF9F2DD74}">
      <dgm:prSet/>
      <dgm:spPr/>
      <dgm:t>
        <a:bodyPr/>
        <a:lstStyle/>
        <a:p>
          <a:endParaRPr lang="en-US"/>
        </a:p>
      </dgm:t>
    </dgm:pt>
    <dgm:pt modelId="{6A8A4AE4-AA79-41E2-A9B6-A79473F22CD4}">
      <dgm:prSet phldrT="[Text]">
        <dgm:style>
          <a:lnRef idx="1">
            <a:schemeClr val="accent1"/>
          </a:lnRef>
          <a:fillRef idx="3">
            <a:schemeClr val="accent1"/>
          </a:fillRef>
          <a:effectRef idx="2">
            <a:schemeClr val="accent1"/>
          </a:effectRef>
          <a:fontRef idx="minor">
            <a:schemeClr val="lt1"/>
          </a:fontRef>
        </dgm:style>
      </dgm:prSet>
      <dgm:spPr/>
      <dgm:t>
        <a:bodyPr/>
        <a:lstStyle/>
        <a:p>
          <a:r>
            <a:rPr lang="en-US" b="1" cap="none" spc="50" dirty="0">
              <a:ln w="0"/>
              <a:effectLst>
                <a:innerShdw blurRad="63500" dist="50800" dir="13500000">
                  <a:srgbClr val="000000">
                    <a:alpha val="50000"/>
                  </a:srgbClr>
                </a:innerShdw>
              </a:effectLst>
            </a:rPr>
            <a:t>Possible Risk  Outcomes:</a:t>
          </a:r>
        </a:p>
      </dgm:t>
    </dgm:pt>
    <dgm:pt modelId="{5BF6A197-654A-40D9-83C7-DB5E92199514}" type="parTrans" cxnId="{6CFAC88B-2CEB-48C0-8078-F5DDD81E4138}">
      <dgm:prSet/>
      <dgm:spPr/>
      <dgm:t>
        <a:bodyPr/>
        <a:lstStyle/>
        <a:p>
          <a:endParaRPr lang="en-US"/>
        </a:p>
      </dgm:t>
    </dgm:pt>
    <dgm:pt modelId="{49DA5857-41C5-48CA-A190-A9ACF79D4229}" type="sibTrans" cxnId="{6CFAC88B-2CEB-48C0-8078-F5DDD81E4138}">
      <dgm:prSet/>
      <dgm:spPr/>
      <dgm:t>
        <a:bodyPr/>
        <a:lstStyle/>
        <a:p>
          <a:endParaRPr lang="en-US"/>
        </a:p>
      </dgm:t>
    </dgm:pt>
    <dgm:pt modelId="{E8239CBF-CABE-4E30-9848-F7C2B7339615}">
      <dgm:prSet phldrT="[Text]" phldr="0" custT="1"/>
      <dgm:spPr/>
      <dgm:t>
        <a:bodyPr/>
        <a:lstStyle/>
        <a:p>
          <a:r>
            <a:rPr lang="en-US" sz="2800" b="1" cap="none" spc="50" dirty="0">
              <a:ln w="0"/>
              <a:effectLst>
                <a:innerShdw blurRad="63500" dist="50800" dir="13500000">
                  <a:srgbClr val="000000">
                    <a:alpha val="50000"/>
                  </a:srgbClr>
                </a:innerShdw>
              </a:effectLst>
            </a:rPr>
            <a:t>Behavioral Health Issues</a:t>
          </a:r>
        </a:p>
      </dgm:t>
    </dgm:pt>
    <dgm:pt modelId="{C9ACA087-82ED-4016-8B7F-60F6130653FD}" type="parTrans" cxnId="{A671ABC3-6ACC-418C-8BD8-42817541BC5D}">
      <dgm:prSet/>
      <dgm:spPr/>
      <dgm:t>
        <a:bodyPr/>
        <a:lstStyle/>
        <a:p>
          <a:endParaRPr lang="en-US"/>
        </a:p>
      </dgm:t>
    </dgm:pt>
    <dgm:pt modelId="{CB4897E3-31FE-4B72-8852-3EB726864A98}" type="sibTrans" cxnId="{A671ABC3-6ACC-418C-8BD8-42817541BC5D}">
      <dgm:prSet/>
      <dgm:spPr/>
      <dgm:t>
        <a:bodyPr/>
        <a:lstStyle/>
        <a:p>
          <a:endParaRPr lang="en-US"/>
        </a:p>
      </dgm:t>
    </dgm:pt>
    <dgm:pt modelId="{C5AFDE4E-4AE1-4857-81C8-27E111311199}">
      <dgm:prSet phldrT="[Text]">
        <dgm:style>
          <a:lnRef idx="1">
            <a:schemeClr val="accent1"/>
          </a:lnRef>
          <a:fillRef idx="3">
            <a:schemeClr val="accent1"/>
          </a:fillRef>
          <a:effectRef idx="2">
            <a:schemeClr val="accent1"/>
          </a:effectRef>
          <a:fontRef idx="minor">
            <a:schemeClr val="lt1"/>
          </a:fontRef>
        </dgm:style>
      </dgm:prSet>
      <dgm:spPr/>
      <dgm:t>
        <a:bodyPr/>
        <a:lstStyle/>
        <a:p>
          <a:r>
            <a:rPr lang="en-US" b="1" cap="none" spc="50" dirty="0">
              <a:ln w="0"/>
              <a:effectLst>
                <a:innerShdw blurRad="63500" dist="50800" dir="13500000">
                  <a:srgbClr val="000000">
                    <a:alpha val="50000"/>
                  </a:srgbClr>
                </a:innerShdw>
              </a:effectLst>
            </a:rPr>
            <a:t>Possible Risk  Outcomes:</a:t>
          </a:r>
        </a:p>
      </dgm:t>
    </dgm:pt>
    <dgm:pt modelId="{F2EB7714-F497-44CF-8245-0C7D41A967BD}" type="parTrans" cxnId="{8311F9DE-D03F-4BF6-8D5E-46842FB4BD85}">
      <dgm:prSet/>
      <dgm:spPr/>
      <dgm:t>
        <a:bodyPr/>
        <a:lstStyle/>
        <a:p>
          <a:endParaRPr lang="en-US"/>
        </a:p>
      </dgm:t>
    </dgm:pt>
    <dgm:pt modelId="{2E7779EC-CC5D-4FE9-8E2D-A179C721E542}" type="sibTrans" cxnId="{8311F9DE-D03F-4BF6-8D5E-46842FB4BD85}">
      <dgm:prSet/>
      <dgm:spPr/>
      <dgm:t>
        <a:bodyPr/>
        <a:lstStyle/>
        <a:p>
          <a:endParaRPr lang="en-US"/>
        </a:p>
      </dgm:t>
    </dgm:pt>
    <dgm:pt modelId="{0571803A-90CF-42B7-8D64-2D22F702F853}">
      <dgm:prSet phldrT="[Text]">
        <dgm:style>
          <a:lnRef idx="1">
            <a:schemeClr val="accent1"/>
          </a:lnRef>
          <a:fillRef idx="3">
            <a:schemeClr val="accent1"/>
          </a:fillRef>
          <a:effectRef idx="2">
            <a:schemeClr val="accent1"/>
          </a:effectRef>
          <a:fontRef idx="minor">
            <a:schemeClr val="lt1"/>
          </a:fontRef>
        </dgm:style>
      </dgm:prSet>
      <dgm:spPr/>
      <dgm:t>
        <a:bodyPr/>
        <a:lstStyle/>
        <a:p>
          <a:r>
            <a:rPr lang="en-US" b="1" cap="none" spc="50" dirty="0">
              <a:ln w="0"/>
              <a:effectLst>
                <a:innerShdw blurRad="63500" dist="50800" dir="13500000">
                  <a:srgbClr val="000000">
                    <a:alpha val="50000"/>
                  </a:srgbClr>
                </a:innerShdw>
              </a:effectLst>
            </a:rPr>
            <a:t>Possible Risk  Outcomes:</a:t>
          </a:r>
        </a:p>
      </dgm:t>
    </dgm:pt>
    <dgm:pt modelId="{7FCD4D1F-6E2A-45A4-81AD-C3768BE3F2C9}" type="parTrans" cxnId="{42294BD6-DBFE-42E5-A1F7-6F287F654D24}">
      <dgm:prSet/>
      <dgm:spPr/>
      <dgm:t>
        <a:bodyPr/>
        <a:lstStyle/>
        <a:p>
          <a:endParaRPr lang="en-US"/>
        </a:p>
      </dgm:t>
    </dgm:pt>
    <dgm:pt modelId="{BCDF9592-F510-420E-A009-B267AC178A9E}" type="sibTrans" cxnId="{42294BD6-DBFE-42E5-A1F7-6F287F654D24}">
      <dgm:prSet/>
      <dgm:spPr/>
      <dgm:t>
        <a:bodyPr/>
        <a:lstStyle/>
        <a:p>
          <a:endParaRPr lang="en-US"/>
        </a:p>
      </dgm:t>
    </dgm:pt>
    <dgm:pt modelId="{B193FCB3-7431-4DA9-BA85-4003B325A7F1}">
      <dgm:prSet>
        <dgm:style>
          <a:lnRef idx="1">
            <a:schemeClr val="accent1"/>
          </a:lnRef>
          <a:fillRef idx="3">
            <a:schemeClr val="accent1"/>
          </a:fillRef>
          <a:effectRef idx="2">
            <a:schemeClr val="accent1"/>
          </a:effectRef>
          <a:fontRef idx="minor">
            <a:schemeClr val="lt1"/>
          </a:fontRef>
        </dgm:style>
      </dgm:prSet>
      <dgm:spPr/>
      <dgm:t>
        <a:bodyPr/>
        <a:lstStyle/>
        <a:p>
          <a:r>
            <a:rPr lang="en-US" dirty="0"/>
            <a:t>Cardiovascular Disease</a:t>
          </a:r>
        </a:p>
      </dgm:t>
    </dgm:pt>
    <dgm:pt modelId="{6D930232-900B-490A-AD43-F87B5C524F8A}" type="parTrans" cxnId="{21257BAF-62E0-4AD1-AE60-5419C1BD85AF}">
      <dgm:prSet/>
      <dgm:spPr/>
      <dgm:t>
        <a:bodyPr/>
        <a:lstStyle/>
        <a:p>
          <a:endParaRPr lang="en-US"/>
        </a:p>
      </dgm:t>
    </dgm:pt>
    <dgm:pt modelId="{FBC8BCAA-6266-4425-BAEE-21B177D013C7}" type="sibTrans" cxnId="{21257BAF-62E0-4AD1-AE60-5419C1BD85AF}">
      <dgm:prSet/>
      <dgm:spPr/>
      <dgm:t>
        <a:bodyPr/>
        <a:lstStyle/>
        <a:p>
          <a:endParaRPr lang="en-US"/>
        </a:p>
      </dgm:t>
    </dgm:pt>
    <dgm:pt modelId="{F8DF862B-9E01-4407-B9D0-8DA01516170B}">
      <dgm:prSet>
        <dgm:style>
          <a:lnRef idx="1">
            <a:schemeClr val="accent1"/>
          </a:lnRef>
          <a:fillRef idx="3">
            <a:schemeClr val="accent1"/>
          </a:fillRef>
          <a:effectRef idx="2">
            <a:schemeClr val="accent1"/>
          </a:effectRef>
          <a:fontRef idx="minor">
            <a:schemeClr val="lt1"/>
          </a:fontRef>
        </dgm:style>
      </dgm:prSet>
      <dgm:spPr/>
      <dgm:t>
        <a:bodyPr/>
        <a:lstStyle/>
        <a:p>
          <a:r>
            <a:rPr lang="en-US" dirty="0"/>
            <a:t>Cancer</a:t>
          </a:r>
        </a:p>
      </dgm:t>
    </dgm:pt>
    <dgm:pt modelId="{EAC3690B-349C-41DF-99D5-15F7246DA6BE}" type="parTrans" cxnId="{0C1FDDA1-67C0-4AB7-B2AC-542AB2C4F35B}">
      <dgm:prSet/>
      <dgm:spPr/>
      <dgm:t>
        <a:bodyPr/>
        <a:lstStyle/>
        <a:p>
          <a:endParaRPr lang="en-US"/>
        </a:p>
      </dgm:t>
    </dgm:pt>
    <dgm:pt modelId="{84AAB126-5E80-4CF6-8523-5D36AF4B7FCB}" type="sibTrans" cxnId="{0C1FDDA1-67C0-4AB7-B2AC-542AB2C4F35B}">
      <dgm:prSet/>
      <dgm:spPr/>
      <dgm:t>
        <a:bodyPr/>
        <a:lstStyle/>
        <a:p>
          <a:endParaRPr lang="en-US"/>
        </a:p>
      </dgm:t>
    </dgm:pt>
    <dgm:pt modelId="{B04FAB5F-EA0B-4D1B-A63B-EE2FF01A6254}">
      <dgm:prSet>
        <dgm:style>
          <a:lnRef idx="1">
            <a:schemeClr val="accent1"/>
          </a:lnRef>
          <a:fillRef idx="3">
            <a:schemeClr val="accent1"/>
          </a:fillRef>
          <a:effectRef idx="2">
            <a:schemeClr val="accent1"/>
          </a:effectRef>
          <a:fontRef idx="minor">
            <a:schemeClr val="lt1"/>
          </a:fontRef>
        </dgm:style>
      </dgm:prSet>
      <dgm:spPr/>
      <dgm:t>
        <a:bodyPr/>
        <a:lstStyle/>
        <a:p>
          <a:r>
            <a:rPr lang="en-US" dirty="0"/>
            <a:t>Diabetes</a:t>
          </a:r>
        </a:p>
      </dgm:t>
    </dgm:pt>
    <dgm:pt modelId="{0C2E341E-301E-495A-B07E-3DACFE50476B}" type="parTrans" cxnId="{A3BC8C9E-453D-4F47-8F81-31D828B9BDA4}">
      <dgm:prSet/>
      <dgm:spPr/>
      <dgm:t>
        <a:bodyPr/>
        <a:lstStyle/>
        <a:p>
          <a:endParaRPr lang="en-US"/>
        </a:p>
      </dgm:t>
    </dgm:pt>
    <dgm:pt modelId="{0961CE32-CE2D-458F-B76D-8243BB0D61E5}" type="sibTrans" cxnId="{A3BC8C9E-453D-4F47-8F81-31D828B9BDA4}">
      <dgm:prSet/>
      <dgm:spPr/>
      <dgm:t>
        <a:bodyPr/>
        <a:lstStyle/>
        <a:p>
          <a:endParaRPr lang="en-US"/>
        </a:p>
      </dgm:t>
    </dgm:pt>
    <dgm:pt modelId="{2F756E37-5530-49F0-BEA9-2E3AAFF452D8}">
      <dgm:prSet>
        <dgm:style>
          <a:lnRef idx="1">
            <a:schemeClr val="accent1"/>
          </a:lnRef>
          <a:fillRef idx="3">
            <a:schemeClr val="accent1"/>
          </a:fillRef>
          <a:effectRef idx="2">
            <a:schemeClr val="accent1"/>
          </a:effectRef>
          <a:fontRef idx="minor">
            <a:schemeClr val="lt1"/>
          </a:fontRef>
        </dgm:style>
      </dgm:prSet>
      <dgm:spPr/>
      <dgm:t>
        <a:bodyPr/>
        <a:lstStyle/>
        <a:p>
          <a:r>
            <a:rPr lang="en-US" dirty="0"/>
            <a:t>Stroke</a:t>
          </a:r>
        </a:p>
      </dgm:t>
    </dgm:pt>
    <dgm:pt modelId="{A04EF2F1-6D94-440E-8F43-49C2140CA326}" type="parTrans" cxnId="{FBD586C0-8F99-47AB-A868-99D288E0377B}">
      <dgm:prSet/>
      <dgm:spPr/>
      <dgm:t>
        <a:bodyPr/>
        <a:lstStyle/>
        <a:p>
          <a:endParaRPr lang="en-US"/>
        </a:p>
      </dgm:t>
    </dgm:pt>
    <dgm:pt modelId="{14EE8DDB-B58F-44CE-A101-543E3E46DEF9}" type="sibTrans" cxnId="{FBD586C0-8F99-47AB-A868-99D288E0377B}">
      <dgm:prSet/>
      <dgm:spPr/>
      <dgm:t>
        <a:bodyPr/>
        <a:lstStyle/>
        <a:p>
          <a:endParaRPr lang="en-US"/>
        </a:p>
      </dgm:t>
    </dgm:pt>
    <dgm:pt modelId="{1A04B059-2D3F-4730-98C1-EBE450F00767}">
      <dgm:prSet>
        <dgm:style>
          <a:lnRef idx="1">
            <a:schemeClr val="accent1"/>
          </a:lnRef>
          <a:fillRef idx="3">
            <a:schemeClr val="accent1"/>
          </a:fillRef>
          <a:effectRef idx="2">
            <a:schemeClr val="accent1"/>
          </a:effectRef>
          <a:fontRef idx="minor">
            <a:schemeClr val="lt1"/>
          </a:fontRef>
        </dgm:style>
      </dgm:prSet>
      <dgm:spPr/>
      <dgm:t>
        <a:bodyPr/>
        <a:lstStyle/>
        <a:p>
          <a:r>
            <a:rPr lang="en-US" dirty="0"/>
            <a:t>Autoimmune Disorders</a:t>
          </a:r>
        </a:p>
      </dgm:t>
    </dgm:pt>
    <dgm:pt modelId="{076892B8-F47F-426F-A997-FF1A9D286578}" type="parTrans" cxnId="{240D1400-BA3B-46DA-ABED-CA18D3CBB621}">
      <dgm:prSet/>
      <dgm:spPr/>
      <dgm:t>
        <a:bodyPr/>
        <a:lstStyle/>
        <a:p>
          <a:endParaRPr lang="en-US"/>
        </a:p>
      </dgm:t>
    </dgm:pt>
    <dgm:pt modelId="{17D96B12-8A35-4B70-979C-5791AB2C5CB0}" type="sibTrans" cxnId="{240D1400-BA3B-46DA-ABED-CA18D3CBB621}">
      <dgm:prSet/>
      <dgm:spPr/>
      <dgm:t>
        <a:bodyPr/>
        <a:lstStyle/>
        <a:p>
          <a:endParaRPr lang="en-US"/>
        </a:p>
      </dgm:t>
    </dgm:pt>
    <dgm:pt modelId="{3EA7CAD3-B53D-49F4-8922-E47366179C1E}">
      <dgm:prSet>
        <dgm:style>
          <a:lnRef idx="1">
            <a:schemeClr val="accent1"/>
          </a:lnRef>
          <a:fillRef idx="3">
            <a:schemeClr val="accent1"/>
          </a:fillRef>
          <a:effectRef idx="2">
            <a:schemeClr val="accent1"/>
          </a:effectRef>
          <a:fontRef idx="minor">
            <a:schemeClr val="lt1"/>
          </a:fontRef>
        </dgm:style>
      </dgm:prSet>
      <dgm:spPr/>
      <dgm:t>
        <a:bodyPr/>
        <a:lstStyle/>
        <a:p>
          <a:r>
            <a:rPr lang="en-US" dirty="0"/>
            <a:t>Obesity</a:t>
          </a:r>
        </a:p>
      </dgm:t>
    </dgm:pt>
    <dgm:pt modelId="{B28B8DD7-12B2-43D8-97EF-24BEB40C6C43}" type="parTrans" cxnId="{FCBEA724-6406-4976-A0B6-E7770F60BEA6}">
      <dgm:prSet/>
      <dgm:spPr/>
      <dgm:t>
        <a:bodyPr/>
        <a:lstStyle/>
        <a:p>
          <a:endParaRPr lang="en-US"/>
        </a:p>
      </dgm:t>
    </dgm:pt>
    <dgm:pt modelId="{5FBC98D7-0C1E-4F1B-A862-FD56ECFF7B73}" type="sibTrans" cxnId="{FCBEA724-6406-4976-A0B6-E7770F60BEA6}">
      <dgm:prSet/>
      <dgm:spPr/>
      <dgm:t>
        <a:bodyPr/>
        <a:lstStyle/>
        <a:p>
          <a:endParaRPr lang="en-US"/>
        </a:p>
      </dgm:t>
    </dgm:pt>
    <dgm:pt modelId="{261D6B97-3FE2-4F9C-B29B-9172747DFE0D}">
      <dgm:prSet custT="1"/>
      <dgm:spPr/>
      <dgm:t>
        <a:bodyPr/>
        <a:lstStyle/>
        <a:p>
          <a:r>
            <a:rPr lang="en-US" sz="2800" b="1" cap="none" spc="50" dirty="0">
              <a:ln w="0"/>
              <a:effectLst>
                <a:innerShdw blurRad="63500" dist="50800" dir="13500000">
                  <a:srgbClr val="000000">
                    <a:alpha val="50000"/>
                  </a:srgbClr>
                </a:innerShdw>
              </a:effectLst>
            </a:rPr>
            <a:t>Mental Health Issues</a:t>
          </a:r>
          <a:endParaRPr lang="en-US" sz="2600" b="1" cap="none" spc="50" dirty="0">
            <a:ln w="0"/>
            <a:effectLst>
              <a:innerShdw blurRad="63500" dist="50800" dir="13500000">
                <a:srgbClr val="000000">
                  <a:alpha val="50000"/>
                </a:srgbClr>
              </a:innerShdw>
            </a:effectLst>
          </a:endParaRPr>
        </a:p>
      </dgm:t>
    </dgm:pt>
    <dgm:pt modelId="{3F43AD49-8C89-48AE-B68D-107B9FC63D8B}" type="parTrans" cxnId="{E29747D6-A63E-415C-AE0C-7A578CD41480}">
      <dgm:prSet/>
      <dgm:spPr/>
      <dgm:t>
        <a:bodyPr/>
        <a:lstStyle/>
        <a:p>
          <a:endParaRPr lang="en-US"/>
        </a:p>
      </dgm:t>
    </dgm:pt>
    <dgm:pt modelId="{46AC8C56-999E-43C5-9E0F-B9230CC30880}" type="sibTrans" cxnId="{E29747D6-A63E-415C-AE0C-7A578CD41480}">
      <dgm:prSet/>
      <dgm:spPr/>
      <dgm:t>
        <a:bodyPr/>
        <a:lstStyle/>
        <a:p>
          <a:endParaRPr lang="en-US"/>
        </a:p>
      </dgm:t>
    </dgm:pt>
    <dgm:pt modelId="{875585BB-973A-426F-9140-E88FE541808C}">
      <dgm:prSet>
        <dgm:style>
          <a:lnRef idx="1">
            <a:schemeClr val="accent1"/>
          </a:lnRef>
          <a:fillRef idx="3">
            <a:schemeClr val="accent1"/>
          </a:fillRef>
          <a:effectRef idx="2">
            <a:schemeClr val="accent1"/>
          </a:effectRef>
          <a:fontRef idx="minor">
            <a:schemeClr val="lt1"/>
          </a:fontRef>
        </dgm:style>
      </dgm:prSet>
      <dgm:spPr/>
      <dgm:t>
        <a:bodyPr/>
        <a:lstStyle/>
        <a:p>
          <a:r>
            <a:rPr lang="en-US" dirty="0"/>
            <a:t>Post-Traumatic Stress Disorder (PTSD) </a:t>
          </a:r>
        </a:p>
      </dgm:t>
    </dgm:pt>
    <dgm:pt modelId="{10B36D3F-3B1E-4137-85DA-F4FFC6E251F6}" type="parTrans" cxnId="{5CF7D505-5648-4ED2-A8B3-9E765585B673}">
      <dgm:prSet/>
      <dgm:spPr/>
      <dgm:t>
        <a:bodyPr/>
        <a:lstStyle/>
        <a:p>
          <a:endParaRPr lang="en-US"/>
        </a:p>
      </dgm:t>
    </dgm:pt>
    <dgm:pt modelId="{FB403374-C4B6-41BF-95EB-E4F193BD51C0}" type="sibTrans" cxnId="{5CF7D505-5648-4ED2-A8B3-9E765585B673}">
      <dgm:prSet/>
      <dgm:spPr/>
      <dgm:t>
        <a:bodyPr/>
        <a:lstStyle/>
        <a:p>
          <a:endParaRPr lang="en-US"/>
        </a:p>
      </dgm:t>
    </dgm:pt>
    <dgm:pt modelId="{2E34C52F-AB0B-4569-A1B1-BF3265BEB3EE}">
      <dgm:prSet>
        <dgm:style>
          <a:lnRef idx="1">
            <a:schemeClr val="accent1"/>
          </a:lnRef>
          <a:fillRef idx="3">
            <a:schemeClr val="accent1"/>
          </a:fillRef>
          <a:effectRef idx="2">
            <a:schemeClr val="accent1"/>
          </a:effectRef>
          <a:fontRef idx="minor">
            <a:schemeClr val="lt1"/>
          </a:fontRef>
        </dgm:style>
      </dgm:prSet>
      <dgm:spPr/>
      <dgm:t>
        <a:bodyPr/>
        <a:lstStyle/>
        <a:p>
          <a:r>
            <a:rPr lang="en-US" dirty="0"/>
            <a:t>Anxiety Disorders </a:t>
          </a:r>
        </a:p>
      </dgm:t>
    </dgm:pt>
    <dgm:pt modelId="{912192DA-B73A-433D-AA25-9A0B99A29A4E}" type="parTrans" cxnId="{A84E8137-8B86-4326-961D-0C0B5644D2D0}">
      <dgm:prSet/>
      <dgm:spPr/>
      <dgm:t>
        <a:bodyPr/>
        <a:lstStyle/>
        <a:p>
          <a:endParaRPr lang="en-US"/>
        </a:p>
      </dgm:t>
    </dgm:pt>
    <dgm:pt modelId="{DEEF3784-B4BB-43D0-9052-6DB2478E42C3}" type="sibTrans" cxnId="{A84E8137-8B86-4326-961D-0C0B5644D2D0}">
      <dgm:prSet/>
      <dgm:spPr/>
      <dgm:t>
        <a:bodyPr/>
        <a:lstStyle/>
        <a:p>
          <a:endParaRPr lang="en-US"/>
        </a:p>
      </dgm:t>
    </dgm:pt>
    <dgm:pt modelId="{3358B593-4855-42C2-BB60-2DA50F414CEF}">
      <dgm:prSet>
        <dgm:style>
          <a:lnRef idx="1">
            <a:schemeClr val="accent1"/>
          </a:lnRef>
          <a:fillRef idx="3">
            <a:schemeClr val="accent1"/>
          </a:fillRef>
          <a:effectRef idx="2">
            <a:schemeClr val="accent1"/>
          </a:effectRef>
          <a:fontRef idx="minor">
            <a:schemeClr val="lt1"/>
          </a:fontRef>
        </dgm:style>
      </dgm:prSet>
      <dgm:spPr/>
      <dgm:t>
        <a:bodyPr/>
        <a:lstStyle/>
        <a:p>
          <a:r>
            <a:rPr lang="en-US" dirty="0"/>
            <a:t>Mood Disorders</a:t>
          </a:r>
        </a:p>
      </dgm:t>
    </dgm:pt>
    <dgm:pt modelId="{F12C7B2B-11B0-4705-AA15-6A9EB7C9C929}" type="parTrans" cxnId="{004593AF-1BB7-4135-8030-5BE24995BD18}">
      <dgm:prSet/>
      <dgm:spPr/>
      <dgm:t>
        <a:bodyPr/>
        <a:lstStyle/>
        <a:p>
          <a:endParaRPr lang="en-US"/>
        </a:p>
      </dgm:t>
    </dgm:pt>
    <dgm:pt modelId="{2905CD60-7236-46E3-9DAB-B865591FDBDC}" type="sibTrans" cxnId="{004593AF-1BB7-4135-8030-5BE24995BD18}">
      <dgm:prSet/>
      <dgm:spPr/>
      <dgm:t>
        <a:bodyPr/>
        <a:lstStyle/>
        <a:p>
          <a:endParaRPr lang="en-US"/>
        </a:p>
      </dgm:t>
    </dgm:pt>
    <dgm:pt modelId="{6BE93AD3-AB47-4937-AF8B-06DA366ED6E1}">
      <dgm:prSet>
        <dgm:style>
          <a:lnRef idx="1">
            <a:schemeClr val="accent1"/>
          </a:lnRef>
          <a:fillRef idx="3">
            <a:schemeClr val="accent1"/>
          </a:fillRef>
          <a:effectRef idx="2">
            <a:schemeClr val="accent1"/>
          </a:effectRef>
          <a:fontRef idx="minor">
            <a:schemeClr val="lt1"/>
          </a:fontRef>
        </dgm:style>
      </dgm:prSet>
      <dgm:spPr/>
      <dgm:t>
        <a:bodyPr/>
        <a:lstStyle/>
        <a:p>
          <a:r>
            <a:rPr lang="en-US" dirty="0"/>
            <a:t>Depression Disorders</a:t>
          </a:r>
        </a:p>
      </dgm:t>
    </dgm:pt>
    <dgm:pt modelId="{C44E408E-2F98-4915-A58D-23E7DC3738FE}" type="parTrans" cxnId="{331C5B46-EA73-436C-96A1-AFFEA1114AC2}">
      <dgm:prSet/>
      <dgm:spPr/>
      <dgm:t>
        <a:bodyPr/>
        <a:lstStyle/>
        <a:p>
          <a:endParaRPr lang="en-US"/>
        </a:p>
      </dgm:t>
    </dgm:pt>
    <dgm:pt modelId="{6B955974-19A8-4330-9053-DB4CABF83DB4}" type="sibTrans" cxnId="{331C5B46-EA73-436C-96A1-AFFEA1114AC2}">
      <dgm:prSet/>
      <dgm:spPr/>
      <dgm:t>
        <a:bodyPr/>
        <a:lstStyle/>
        <a:p>
          <a:endParaRPr lang="en-US"/>
        </a:p>
      </dgm:t>
    </dgm:pt>
    <dgm:pt modelId="{057AB24D-A7A8-4B71-9FC0-77892003E0DC}">
      <dgm:prSet>
        <dgm:style>
          <a:lnRef idx="1">
            <a:schemeClr val="accent1"/>
          </a:lnRef>
          <a:fillRef idx="3">
            <a:schemeClr val="accent1"/>
          </a:fillRef>
          <a:effectRef idx="2">
            <a:schemeClr val="accent1"/>
          </a:effectRef>
          <a:fontRef idx="minor">
            <a:schemeClr val="lt1"/>
          </a:fontRef>
        </dgm:style>
      </dgm:prSet>
      <dgm:spPr/>
      <dgm:t>
        <a:bodyPr/>
        <a:lstStyle/>
        <a:p>
          <a:r>
            <a:rPr lang="en-US" dirty="0"/>
            <a:t>Substance Use Disorder</a:t>
          </a:r>
        </a:p>
      </dgm:t>
    </dgm:pt>
    <dgm:pt modelId="{5AB5EA9E-BB19-4CCD-8745-594468FC373D}" type="parTrans" cxnId="{BD801AD1-D5B0-44ED-9D20-962431865BBC}">
      <dgm:prSet/>
      <dgm:spPr/>
      <dgm:t>
        <a:bodyPr/>
        <a:lstStyle/>
        <a:p>
          <a:endParaRPr lang="en-US"/>
        </a:p>
      </dgm:t>
    </dgm:pt>
    <dgm:pt modelId="{DF250B70-1188-4D43-80AC-6BB0BB80FDFC}" type="sibTrans" cxnId="{BD801AD1-D5B0-44ED-9D20-962431865BBC}">
      <dgm:prSet/>
      <dgm:spPr/>
      <dgm:t>
        <a:bodyPr/>
        <a:lstStyle/>
        <a:p>
          <a:endParaRPr lang="en-US"/>
        </a:p>
      </dgm:t>
    </dgm:pt>
    <dgm:pt modelId="{E96A27E2-0546-4CED-ABC8-6207F7D032F4}">
      <dgm:prSet>
        <dgm:style>
          <a:lnRef idx="1">
            <a:schemeClr val="accent1"/>
          </a:lnRef>
          <a:fillRef idx="3">
            <a:schemeClr val="accent1"/>
          </a:fillRef>
          <a:effectRef idx="2">
            <a:schemeClr val="accent1"/>
          </a:effectRef>
          <a:fontRef idx="minor">
            <a:schemeClr val="lt1"/>
          </a:fontRef>
        </dgm:style>
      </dgm:prSet>
      <dgm:spPr/>
      <dgm:t>
        <a:bodyPr/>
        <a:lstStyle/>
        <a:p>
          <a:r>
            <a:rPr lang="en-US" dirty="0"/>
            <a:t>Domestic Violence: </a:t>
          </a:r>
        </a:p>
      </dgm:t>
    </dgm:pt>
    <dgm:pt modelId="{DF50CBB8-6C03-4DDF-B3FB-965419E49436}" type="parTrans" cxnId="{7A1385C7-1765-424C-BA1F-96D49A0178F2}">
      <dgm:prSet/>
      <dgm:spPr/>
      <dgm:t>
        <a:bodyPr/>
        <a:lstStyle/>
        <a:p>
          <a:endParaRPr lang="en-US"/>
        </a:p>
      </dgm:t>
    </dgm:pt>
    <dgm:pt modelId="{A701E0C1-0645-4B66-98EA-EB18B2DC236D}" type="sibTrans" cxnId="{7A1385C7-1765-424C-BA1F-96D49A0178F2}">
      <dgm:prSet/>
      <dgm:spPr/>
      <dgm:t>
        <a:bodyPr/>
        <a:lstStyle/>
        <a:p>
          <a:endParaRPr lang="en-US"/>
        </a:p>
      </dgm:t>
    </dgm:pt>
    <dgm:pt modelId="{7D6F6A05-0017-436A-A283-7D43B3FC0B07}">
      <dgm:prSet>
        <dgm:style>
          <a:lnRef idx="1">
            <a:schemeClr val="accent1"/>
          </a:lnRef>
          <a:fillRef idx="3">
            <a:schemeClr val="accent1"/>
          </a:fillRef>
          <a:effectRef idx="2">
            <a:schemeClr val="accent1"/>
          </a:effectRef>
          <a:fontRef idx="minor">
            <a:schemeClr val="lt1"/>
          </a:fontRef>
        </dgm:style>
      </dgm:prSet>
      <dgm:spPr/>
      <dgm:t>
        <a:bodyPr/>
        <a:lstStyle/>
        <a:p>
          <a:r>
            <a:rPr lang="en-US" dirty="0"/>
            <a:t>(Victimization &amp; Perpetration)</a:t>
          </a:r>
        </a:p>
      </dgm:t>
    </dgm:pt>
    <dgm:pt modelId="{A57877EF-EA10-4B97-B84C-F77ABDD8D186}" type="parTrans" cxnId="{E98F6012-6854-4A6F-BCF9-CB3898BC8B6C}">
      <dgm:prSet/>
      <dgm:spPr/>
      <dgm:t>
        <a:bodyPr/>
        <a:lstStyle/>
        <a:p>
          <a:endParaRPr lang="en-US"/>
        </a:p>
      </dgm:t>
    </dgm:pt>
    <dgm:pt modelId="{02FF918F-59A1-46A4-9C34-221501593ECB}" type="sibTrans" cxnId="{E98F6012-6854-4A6F-BCF9-CB3898BC8B6C}">
      <dgm:prSet/>
      <dgm:spPr/>
      <dgm:t>
        <a:bodyPr/>
        <a:lstStyle/>
        <a:p>
          <a:endParaRPr lang="en-US"/>
        </a:p>
      </dgm:t>
    </dgm:pt>
    <dgm:pt modelId="{89524480-5B88-453E-A2BF-BC4B3A6F214E}">
      <dgm:prSet>
        <dgm:style>
          <a:lnRef idx="1">
            <a:schemeClr val="accent1"/>
          </a:lnRef>
          <a:fillRef idx="3">
            <a:schemeClr val="accent1"/>
          </a:fillRef>
          <a:effectRef idx="2">
            <a:schemeClr val="accent1"/>
          </a:effectRef>
          <a:fontRef idx="minor">
            <a:schemeClr val="lt1"/>
          </a:fontRef>
        </dgm:style>
      </dgm:prSet>
      <dgm:spPr/>
      <dgm:t>
        <a:bodyPr/>
        <a:lstStyle/>
        <a:p>
          <a:r>
            <a:rPr lang="en-US" dirty="0"/>
            <a:t>Eating Disorders</a:t>
          </a:r>
        </a:p>
      </dgm:t>
    </dgm:pt>
    <dgm:pt modelId="{5B1DCFFF-B113-411A-AD48-E450BBB7964C}" type="parTrans" cxnId="{2C4161A7-D93D-4337-BDF3-0F405A157F02}">
      <dgm:prSet/>
      <dgm:spPr/>
      <dgm:t>
        <a:bodyPr/>
        <a:lstStyle/>
        <a:p>
          <a:endParaRPr lang="en-US"/>
        </a:p>
      </dgm:t>
    </dgm:pt>
    <dgm:pt modelId="{06F965E2-BC82-4D5A-916B-D592C72D861B}" type="sibTrans" cxnId="{2C4161A7-D93D-4337-BDF3-0F405A157F02}">
      <dgm:prSet/>
      <dgm:spPr/>
      <dgm:t>
        <a:bodyPr/>
        <a:lstStyle/>
        <a:p>
          <a:endParaRPr lang="en-US"/>
        </a:p>
      </dgm:t>
    </dgm:pt>
    <dgm:pt modelId="{FA9BEBA0-ED84-44D1-B93B-31CD9DC38E83}">
      <dgm:prSet>
        <dgm:style>
          <a:lnRef idx="1">
            <a:schemeClr val="accent1"/>
          </a:lnRef>
          <a:fillRef idx="3">
            <a:schemeClr val="accent1"/>
          </a:fillRef>
          <a:effectRef idx="2">
            <a:schemeClr val="accent1"/>
          </a:effectRef>
          <a:fontRef idx="minor">
            <a:schemeClr val="lt1"/>
          </a:fontRef>
        </dgm:style>
      </dgm:prSet>
      <dgm:spPr/>
      <dgm:t>
        <a:bodyPr/>
        <a:lstStyle/>
        <a:p>
          <a:r>
            <a:rPr lang="en-US" dirty="0"/>
            <a:t>Criminal Behavior</a:t>
          </a:r>
        </a:p>
      </dgm:t>
    </dgm:pt>
    <dgm:pt modelId="{0514A018-E0CC-43FC-9447-C7D75008EFDA}" type="parTrans" cxnId="{87CFF801-D885-46D5-B194-E5B4F0916E0D}">
      <dgm:prSet/>
      <dgm:spPr/>
      <dgm:t>
        <a:bodyPr/>
        <a:lstStyle/>
        <a:p>
          <a:endParaRPr lang="en-US"/>
        </a:p>
      </dgm:t>
    </dgm:pt>
    <dgm:pt modelId="{B336B0CF-157A-4DA5-87FE-846E6366146A}" type="sibTrans" cxnId="{87CFF801-D885-46D5-B194-E5B4F0916E0D}">
      <dgm:prSet/>
      <dgm:spPr/>
      <dgm:t>
        <a:bodyPr/>
        <a:lstStyle/>
        <a:p>
          <a:endParaRPr lang="en-US"/>
        </a:p>
      </dgm:t>
    </dgm:pt>
    <dgm:pt modelId="{898F991E-1BEF-4A7F-9239-A9A5AB0D1079}">
      <dgm:prSet>
        <dgm:style>
          <a:lnRef idx="1">
            <a:schemeClr val="accent1"/>
          </a:lnRef>
          <a:fillRef idx="3">
            <a:schemeClr val="accent1"/>
          </a:fillRef>
          <a:effectRef idx="2">
            <a:schemeClr val="accent1"/>
          </a:effectRef>
          <a:fontRef idx="minor">
            <a:schemeClr val="lt1"/>
          </a:fontRef>
        </dgm:style>
      </dgm:prSet>
      <dgm:spPr/>
      <dgm:t>
        <a:bodyPr/>
        <a:lstStyle/>
        <a:p>
          <a:r>
            <a:rPr lang="en-US" dirty="0"/>
            <a:t>Self-harm</a:t>
          </a:r>
        </a:p>
      </dgm:t>
    </dgm:pt>
    <dgm:pt modelId="{6F48EDEC-A3C3-4716-85AB-E0820B0C3741}" type="parTrans" cxnId="{06D78427-F77A-4A6B-9D74-B65577B99B84}">
      <dgm:prSet/>
      <dgm:spPr/>
      <dgm:t>
        <a:bodyPr/>
        <a:lstStyle/>
        <a:p>
          <a:endParaRPr lang="en-US"/>
        </a:p>
      </dgm:t>
    </dgm:pt>
    <dgm:pt modelId="{986615EC-C154-412B-B5D8-7547A7BB8369}" type="sibTrans" cxnId="{06D78427-F77A-4A6B-9D74-B65577B99B84}">
      <dgm:prSet/>
      <dgm:spPr/>
      <dgm:t>
        <a:bodyPr/>
        <a:lstStyle/>
        <a:p>
          <a:endParaRPr lang="en-US"/>
        </a:p>
      </dgm:t>
    </dgm:pt>
    <dgm:pt modelId="{CF60B995-A3EE-4D42-BA3E-B15BB9B0F60E}">
      <dgm:prSet>
        <dgm:style>
          <a:lnRef idx="1">
            <a:schemeClr val="accent1"/>
          </a:lnRef>
          <a:fillRef idx="3">
            <a:schemeClr val="accent1"/>
          </a:fillRef>
          <a:effectRef idx="2">
            <a:schemeClr val="accent1"/>
          </a:effectRef>
          <a:fontRef idx="minor">
            <a:schemeClr val="lt1"/>
          </a:fontRef>
        </dgm:style>
      </dgm:prSet>
      <dgm:spPr/>
      <dgm:t>
        <a:bodyPr/>
        <a:lstStyle/>
        <a:p>
          <a:r>
            <a:rPr lang="en-US" dirty="0"/>
            <a:t>Suicide</a:t>
          </a:r>
        </a:p>
      </dgm:t>
    </dgm:pt>
    <dgm:pt modelId="{D2AEF463-FEE6-420A-8A61-0C34C5E8CC15}" type="parTrans" cxnId="{EA163D26-D2AD-4262-A44E-0684B72A1417}">
      <dgm:prSet/>
      <dgm:spPr/>
      <dgm:t>
        <a:bodyPr/>
        <a:lstStyle/>
        <a:p>
          <a:endParaRPr lang="en-US"/>
        </a:p>
      </dgm:t>
    </dgm:pt>
    <dgm:pt modelId="{A1506561-497F-4A43-8C87-5C9548405530}" type="sibTrans" cxnId="{EA163D26-D2AD-4262-A44E-0684B72A1417}">
      <dgm:prSet/>
      <dgm:spPr/>
      <dgm:t>
        <a:bodyPr/>
        <a:lstStyle/>
        <a:p>
          <a:endParaRPr lang="en-US"/>
        </a:p>
      </dgm:t>
    </dgm:pt>
    <dgm:pt modelId="{AE31F3E7-8A52-4C73-8FCB-2647D2A683D5}" type="pres">
      <dgm:prSet presAssocID="{D12E3553-AAD5-4143-BDC6-54705689051E}" presName="Name0" presStyleCnt="0">
        <dgm:presLayoutVars>
          <dgm:chMax val="7"/>
          <dgm:chPref val="7"/>
          <dgm:dir/>
          <dgm:animOne val="branch"/>
          <dgm:animLvl val="lvl"/>
        </dgm:presLayoutVars>
      </dgm:prSet>
      <dgm:spPr/>
    </dgm:pt>
    <dgm:pt modelId="{31FE117B-2832-483F-9B0C-2907F3B7E6A2}" type="pres">
      <dgm:prSet presAssocID="{D9ABF178-A065-4EBD-89CF-179354F02C16}" presName="ParentComposite" presStyleCnt="0"/>
      <dgm:spPr/>
    </dgm:pt>
    <dgm:pt modelId="{B594C53E-7641-4EBC-8479-D40E5AA49CEC}" type="pres">
      <dgm:prSet presAssocID="{D9ABF178-A065-4EBD-89CF-179354F02C16}" presName="Chord" presStyleLbl="bgShp" presStyleIdx="0" presStyleCnt="3"/>
      <dgm:spPr/>
    </dgm:pt>
    <dgm:pt modelId="{2579CEDE-FB01-4EA4-A816-14A026332E62}" type="pres">
      <dgm:prSet presAssocID="{D9ABF178-A065-4EBD-89CF-179354F02C16}" presName="Pie" presStyleLbl="alignNode1" presStyleIdx="0" presStyleCnt="3"/>
      <dgm:spPr/>
    </dgm:pt>
    <dgm:pt modelId="{67C459F1-7F77-4A6E-B7E1-3BA8DE0F4C94}" type="pres">
      <dgm:prSet presAssocID="{D9ABF178-A065-4EBD-89CF-179354F02C16}" presName="Parent" presStyleLbl="revTx" presStyleIdx="0" presStyleCnt="6">
        <dgm:presLayoutVars>
          <dgm:chMax val="1"/>
          <dgm:chPref val="1"/>
          <dgm:bulletEnabled val="1"/>
        </dgm:presLayoutVars>
      </dgm:prSet>
      <dgm:spPr/>
    </dgm:pt>
    <dgm:pt modelId="{27C5A7C5-CA89-4082-BF92-503B3086286A}" type="pres">
      <dgm:prSet presAssocID="{BCDF9592-F510-420E-A009-B267AC178A9E}" presName="negSibTrans" presStyleCnt="0"/>
      <dgm:spPr/>
    </dgm:pt>
    <dgm:pt modelId="{0A49EA02-299A-41BF-A2D1-A03B0488E567}" type="pres">
      <dgm:prSet presAssocID="{D9ABF178-A065-4EBD-89CF-179354F02C16}" presName="composite" presStyleCnt="0"/>
      <dgm:spPr/>
    </dgm:pt>
    <dgm:pt modelId="{C2D36383-E7FA-4D10-B8A9-7C6AB7DB3F95}" type="pres">
      <dgm:prSet presAssocID="{D9ABF178-A065-4EBD-89CF-179354F02C16}" presName="Child" presStyleLbl="revTx" presStyleIdx="1" presStyleCnt="6">
        <dgm:presLayoutVars>
          <dgm:chMax val="0"/>
          <dgm:chPref val="0"/>
          <dgm:bulletEnabled val="1"/>
        </dgm:presLayoutVars>
      </dgm:prSet>
      <dgm:spPr/>
    </dgm:pt>
    <dgm:pt modelId="{4A28C79D-3F33-41A7-8159-DE2022EC2D37}" type="pres">
      <dgm:prSet presAssocID="{EA7837FB-6C03-4EB4-9939-395DA67C0917}" presName="sibTrans" presStyleCnt="0"/>
      <dgm:spPr/>
    </dgm:pt>
    <dgm:pt modelId="{51A647B4-A54B-4EAE-AA85-5521C1C74D09}" type="pres">
      <dgm:prSet presAssocID="{261D6B97-3FE2-4F9C-B29B-9172747DFE0D}" presName="ParentComposite" presStyleCnt="0"/>
      <dgm:spPr/>
    </dgm:pt>
    <dgm:pt modelId="{0045A633-1667-458F-BA5A-A499FE832E96}" type="pres">
      <dgm:prSet presAssocID="{261D6B97-3FE2-4F9C-B29B-9172747DFE0D}" presName="Chord" presStyleLbl="bgShp" presStyleIdx="1" presStyleCnt="3"/>
      <dgm:spPr/>
    </dgm:pt>
    <dgm:pt modelId="{39347185-7D2D-4665-A8D9-2826E5323D8C}" type="pres">
      <dgm:prSet presAssocID="{261D6B97-3FE2-4F9C-B29B-9172747DFE0D}" presName="Pie" presStyleLbl="alignNode1" presStyleIdx="1" presStyleCnt="3"/>
      <dgm:spPr/>
    </dgm:pt>
    <dgm:pt modelId="{649F77E5-0EE6-41F4-9F79-AAB8F68B4B74}" type="pres">
      <dgm:prSet presAssocID="{261D6B97-3FE2-4F9C-B29B-9172747DFE0D}" presName="Parent" presStyleLbl="revTx" presStyleIdx="2" presStyleCnt="6">
        <dgm:presLayoutVars>
          <dgm:chMax val="1"/>
          <dgm:chPref val="1"/>
          <dgm:bulletEnabled val="1"/>
        </dgm:presLayoutVars>
      </dgm:prSet>
      <dgm:spPr/>
    </dgm:pt>
    <dgm:pt modelId="{77FF8C6E-DC1A-4235-9956-00A335A4DD66}" type="pres">
      <dgm:prSet presAssocID="{49DA5857-41C5-48CA-A190-A9ACF79D4229}" presName="negSibTrans" presStyleCnt="0"/>
      <dgm:spPr/>
    </dgm:pt>
    <dgm:pt modelId="{68D4D346-F179-4527-9575-EEB893F2E5D0}" type="pres">
      <dgm:prSet presAssocID="{261D6B97-3FE2-4F9C-B29B-9172747DFE0D}" presName="composite" presStyleCnt="0"/>
      <dgm:spPr/>
    </dgm:pt>
    <dgm:pt modelId="{67D61473-3808-484D-90EA-ACC394C050E6}" type="pres">
      <dgm:prSet presAssocID="{261D6B97-3FE2-4F9C-B29B-9172747DFE0D}" presName="Child" presStyleLbl="revTx" presStyleIdx="3" presStyleCnt="6">
        <dgm:presLayoutVars>
          <dgm:chMax val="0"/>
          <dgm:chPref val="0"/>
          <dgm:bulletEnabled val="1"/>
        </dgm:presLayoutVars>
      </dgm:prSet>
      <dgm:spPr/>
    </dgm:pt>
    <dgm:pt modelId="{EB52E146-D9A1-4E0E-828A-914923271CAD}" type="pres">
      <dgm:prSet presAssocID="{46AC8C56-999E-43C5-9E0F-B9230CC30880}" presName="sibTrans" presStyleCnt="0"/>
      <dgm:spPr/>
    </dgm:pt>
    <dgm:pt modelId="{C5B991DA-0E5F-4D8B-B40A-161D0665BE0A}" type="pres">
      <dgm:prSet presAssocID="{E8239CBF-CABE-4E30-9848-F7C2B7339615}" presName="ParentComposite" presStyleCnt="0"/>
      <dgm:spPr/>
    </dgm:pt>
    <dgm:pt modelId="{77DD8355-625E-4037-B20E-DB28D651AA13}" type="pres">
      <dgm:prSet presAssocID="{E8239CBF-CABE-4E30-9848-F7C2B7339615}" presName="Chord" presStyleLbl="bgShp" presStyleIdx="2" presStyleCnt="3"/>
      <dgm:spPr/>
    </dgm:pt>
    <dgm:pt modelId="{6229CEF2-8C0B-40DA-A0A9-9B431E695B14}" type="pres">
      <dgm:prSet presAssocID="{E8239CBF-CABE-4E30-9848-F7C2B7339615}" presName="Pie" presStyleLbl="alignNode1" presStyleIdx="2" presStyleCnt="3"/>
      <dgm:spPr/>
    </dgm:pt>
    <dgm:pt modelId="{9C5C4951-B1C7-4E4C-B7A5-BE9FDEE3757E}" type="pres">
      <dgm:prSet presAssocID="{E8239CBF-CABE-4E30-9848-F7C2B7339615}" presName="Parent" presStyleLbl="revTx" presStyleIdx="4" presStyleCnt="6">
        <dgm:presLayoutVars>
          <dgm:chMax val="1"/>
          <dgm:chPref val="1"/>
          <dgm:bulletEnabled val="1"/>
        </dgm:presLayoutVars>
      </dgm:prSet>
      <dgm:spPr/>
    </dgm:pt>
    <dgm:pt modelId="{A0AE88B6-C13F-47E5-B08A-476F9DC5E2C2}" type="pres">
      <dgm:prSet presAssocID="{2E7779EC-CC5D-4FE9-8E2D-A179C721E542}" presName="negSibTrans" presStyleCnt="0"/>
      <dgm:spPr/>
    </dgm:pt>
    <dgm:pt modelId="{4AA69FBA-6E8C-4C0A-8AB6-121835D2A909}" type="pres">
      <dgm:prSet presAssocID="{E8239CBF-CABE-4E30-9848-F7C2B7339615}" presName="composite" presStyleCnt="0"/>
      <dgm:spPr/>
    </dgm:pt>
    <dgm:pt modelId="{70D2A91C-54A0-4EA2-AE6E-4536BBCA4FF6}" type="pres">
      <dgm:prSet presAssocID="{E8239CBF-CABE-4E30-9848-F7C2B7339615}" presName="Child" presStyleLbl="revTx" presStyleIdx="5" presStyleCnt="6">
        <dgm:presLayoutVars>
          <dgm:chMax val="0"/>
          <dgm:chPref val="0"/>
          <dgm:bulletEnabled val="1"/>
        </dgm:presLayoutVars>
      </dgm:prSet>
      <dgm:spPr/>
    </dgm:pt>
  </dgm:ptLst>
  <dgm:cxnLst>
    <dgm:cxn modelId="{240D1400-BA3B-46DA-ABED-CA18D3CBB621}" srcId="{D9ABF178-A065-4EBD-89CF-179354F02C16}" destId="{1A04B059-2D3F-4730-98C1-EBE450F00767}" srcOrd="5" destOrd="0" parTransId="{076892B8-F47F-426F-A997-FF1A9D286578}" sibTransId="{17D96B12-8A35-4B70-979C-5791AB2C5CB0}"/>
    <dgm:cxn modelId="{87CFF801-D885-46D5-B194-E5B4F0916E0D}" srcId="{E8239CBF-CABE-4E30-9848-F7C2B7339615}" destId="{FA9BEBA0-ED84-44D1-B93B-31CD9DC38E83}" srcOrd="4" destOrd="0" parTransId="{0514A018-E0CC-43FC-9447-C7D75008EFDA}" sibTransId="{B336B0CF-157A-4DA5-87FE-846E6366146A}"/>
    <dgm:cxn modelId="{1BF16505-A2DE-48B1-88D7-F07900327B61}" type="presOf" srcId="{3358B593-4855-42C2-BB60-2DA50F414CEF}" destId="{67D61473-3808-484D-90EA-ACC394C050E6}" srcOrd="0" destOrd="3" presId="urn:microsoft.com/office/officeart/2009/3/layout/PieProcess"/>
    <dgm:cxn modelId="{5CF7D505-5648-4ED2-A8B3-9E765585B673}" srcId="{261D6B97-3FE2-4F9C-B29B-9172747DFE0D}" destId="{875585BB-973A-426F-9140-E88FE541808C}" srcOrd="1" destOrd="0" parTransId="{10B36D3F-3B1E-4137-85DA-F4FFC6E251F6}" sibTransId="{FB403374-C4B6-41BF-95EB-E4F193BD51C0}"/>
    <dgm:cxn modelId="{B27C720B-7804-415D-B476-80A596922F6A}" type="presOf" srcId="{898F991E-1BEF-4A7F-9239-A9A5AB0D1079}" destId="{70D2A91C-54A0-4EA2-AE6E-4536BBCA4FF6}" srcOrd="0" destOrd="6" presId="urn:microsoft.com/office/officeart/2009/3/layout/PieProcess"/>
    <dgm:cxn modelId="{DF49D310-698E-4AF7-BDFD-F8BD7874F393}" type="presOf" srcId="{261D6B97-3FE2-4F9C-B29B-9172747DFE0D}" destId="{649F77E5-0EE6-41F4-9F79-AAB8F68B4B74}" srcOrd="0" destOrd="0" presId="urn:microsoft.com/office/officeart/2009/3/layout/PieProcess"/>
    <dgm:cxn modelId="{E98F6012-6854-4A6F-BCF9-CB3898BC8B6C}" srcId="{E96A27E2-0546-4CED-ABC8-6207F7D032F4}" destId="{7D6F6A05-0017-436A-A283-7D43B3FC0B07}" srcOrd="0" destOrd="0" parTransId="{A57877EF-EA10-4B97-B84C-F77ABDD8D186}" sibTransId="{02FF918F-59A1-46A4-9C34-221501593ECB}"/>
    <dgm:cxn modelId="{BB00E615-77AC-49D3-B5FA-F1A78B493A70}" type="presOf" srcId="{7D6F6A05-0017-436A-A283-7D43B3FC0B07}" destId="{70D2A91C-54A0-4EA2-AE6E-4536BBCA4FF6}" srcOrd="0" destOrd="3" presId="urn:microsoft.com/office/officeart/2009/3/layout/PieProcess"/>
    <dgm:cxn modelId="{FCBEA724-6406-4976-A0B6-E7770F60BEA6}" srcId="{D9ABF178-A065-4EBD-89CF-179354F02C16}" destId="{3EA7CAD3-B53D-49F4-8922-E47366179C1E}" srcOrd="6" destOrd="0" parTransId="{B28B8DD7-12B2-43D8-97EF-24BEB40C6C43}" sibTransId="{5FBC98D7-0C1E-4F1B-A862-FD56ECFF7B73}"/>
    <dgm:cxn modelId="{EA163D26-D2AD-4262-A44E-0684B72A1417}" srcId="{E8239CBF-CABE-4E30-9848-F7C2B7339615}" destId="{CF60B995-A3EE-4D42-BA3E-B15BB9B0F60E}" srcOrd="6" destOrd="0" parTransId="{D2AEF463-FEE6-420A-8A61-0C34C5E8CC15}" sibTransId="{A1506561-497F-4A43-8C87-5C9548405530}"/>
    <dgm:cxn modelId="{06D78427-F77A-4A6B-9D74-B65577B99B84}" srcId="{E8239CBF-CABE-4E30-9848-F7C2B7339615}" destId="{898F991E-1BEF-4A7F-9239-A9A5AB0D1079}" srcOrd="5" destOrd="0" parTransId="{6F48EDEC-A3C3-4716-85AB-E0820B0C3741}" sibTransId="{986615EC-C154-412B-B5D8-7547A7BB8369}"/>
    <dgm:cxn modelId="{79E0052C-9706-472D-A2C5-301BF9F2DD74}" srcId="{D12E3553-AAD5-4143-BDC6-54705689051E}" destId="{D9ABF178-A065-4EBD-89CF-179354F02C16}" srcOrd="0" destOrd="0" parTransId="{A4396D8E-F346-4029-87FE-7F23F50CCB64}" sibTransId="{EA7837FB-6C03-4EB4-9939-395DA67C0917}"/>
    <dgm:cxn modelId="{A84E8137-8B86-4326-961D-0C0B5644D2D0}" srcId="{261D6B97-3FE2-4F9C-B29B-9172747DFE0D}" destId="{2E34C52F-AB0B-4569-A1B1-BF3265BEB3EE}" srcOrd="2" destOrd="0" parTransId="{912192DA-B73A-433D-AA25-9A0B99A29A4E}" sibTransId="{DEEF3784-B4BB-43D0-9052-6DB2478E42C3}"/>
    <dgm:cxn modelId="{B9FFEE5F-7150-4487-8C2D-50EA6A608997}" type="presOf" srcId="{E96A27E2-0546-4CED-ABC8-6207F7D032F4}" destId="{70D2A91C-54A0-4EA2-AE6E-4536BBCA4FF6}" srcOrd="0" destOrd="2" presId="urn:microsoft.com/office/officeart/2009/3/layout/PieProcess"/>
    <dgm:cxn modelId="{E5196D42-5F09-4811-A1BC-AFA87403F0CE}" type="presOf" srcId="{D12E3553-AAD5-4143-BDC6-54705689051E}" destId="{AE31F3E7-8A52-4C73-8FCB-2647D2A683D5}" srcOrd="0" destOrd="0" presId="urn:microsoft.com/office/officeart/2009/3/layout/PieProcess"/>
    <dgm:cxn modelId="{07E39A45-D04B-4BC2-9D6B-4476C70B9497}" type="presOf" srcId="{1A04B059-2D3F-4730-98C1-EBE450F00767}" destId="{C2D36383-E7FA-4D10-B8A9-7C6AB7DB3F95}" srcOrd="0" destOrd="5" presId="urn:microsoft.com/office/officeart/2009/3/layout/PieProcess"/>
    <dgm:cxn modelId="{331C5B46-EA73-436C-96A1-AFFEA1114AC2}" srcId="{261D6B97-3FE2-4F9C-B29B-9172747DFE0D}" destId="{6BE93AD3-AB47-4937-AF8B-06DA366ED6E1}" srcOrd="4" destOrd="0" parTransId="{C44E408E-2F98-4915-A58D-23E7DC3738FE}" sibTransId="{6B955974-19A8-4330-9053-DB4CABF83DB4}"/>
    <dgm:cxn modelId="{7FE42E67-D384-4241-A8BC-533DC5E87269}" type="presOf" srcId="{FA9BEBA0-ED84-44D1-B93B-31CD9DC38E83}" destId="{70D2A91C-54A0-4EA2-AE6E-4536BBCA4FF6}" srcOrd="0" destOrd="5" presId="urn:microsoft.com/office/officeart/2009/3/layout/PieProcess"/>
    <dgm:cxn modelId="{60CC0D51-79BA-445C-BA08-5627579500F2}" type="presOf" srcId="{B04FAB5F-EA0B-4D1B-A63B-EE2FF01A6254}" destId="{C2D36383-E7FA-4D10-B8A9-7C6AB7DB3F95}" srcOrd="0" destOrd="3" presId="urn:microsoft.com/office/officeart/2009/3/layout/PieProcess"/>
    <dgm:cxn modelId="{987C3A58-E6E1-4C06-804B-0FB341346517}" type="presOf" srcId="{F8DF862B-9E01-4407-B9D0-8DA01516170B}" destId="{C2D36383-E7FA-4D10-B8A9-7C6AB7DB3F95}" srcOrd="0" destOrd="2" presId="urn:microsoft.com/office/officeart/2009/3/layout/PieProcess"/>
    <dgm:cxn modelId="{CD8D2084-80B7-44FA-AEF0-CDA3971D4A43}" type="presOf" srcId="{0571803A-90CF-42B7-8D64-2D22F702F853}" destId="{C2D36383-E7FA-4D10-B8A9-7C6AB7DB3F95}" srcOrd="0" destOrd="0" presId="urn:microsoft.com/office/officeart/2009/3/layout/PieProcess"/>
    <dgm:cxn modelId="{C9D71A86-F6FF-42F9-A30D-39469C6DBC6A}" type="presOf" srcId="{E8239CBF-CABE-4E30-9848-F7C2B7339615}" destId="{9C5C4951-B1C7-4E4C-B7A5-BE9FDEE3757E}" srcOrd="0" destOrd="0" presId="urn:microsoft.com/office/officeart/2009/3/layout/PieProcess"/>
    <dgm:cxn modelId="{F3CFAE8A-F288-4701-AADF-A9D0766C9F62}" type="presOf" srcId="{2E34C52F-AB0B-4569-A1B1-BF3265BEB3EE}" destId="{67D61473-3808-484D-90EA-ACC394C050E6}" srcOrd="0" destOrd="2" presId="urn:microsoft.com/office/officeart/2009/3/layout/PieProcess"/>
    <dgm:cxn modelId="{6CFAC88B-2CEB-48C0-8078-F5DDD81E4138}" srcId="{261D6B97-3FE2-4F9C-B29B-9172747DFE0D}" destId="{6A8A4AE4-AA79-41E2-A9B6-A79473F22CD4}" srcOrd="0" destOrd="0" parTransId="{5BF6A197-654A-40D9-83C7-DB5E92199514}" sibTransId="{49DA5857-41C5-48CA-A190-A9ACF79D4229}"/>
    <dgm:cxn modelId="{EB10BB9A-15A3-4DFF-873A-D75FA03EC5A8}" type="presOf" srcId="{C5AFDE4E-4AE1-4857-81C8-27E111311199}" destId="{70D2A91C-54A0-4EA2-AE6E-4536BBCA4FF6}" srcOrd="0" destOrd="0" presId="urn:microsoft.com/office/officeart/2009/3/layout/PieProcess"/>
    <dgm:cxn modelId="{A3BC8C9E-453D-4F47-8F81-31D828B9BDA4}" srcId="{D9ABF178-A065-4EBD-89CF-179354F02C16}" destId="{B04FAB5F-EA0B-4D1B-A63B-EE2FF01A6254}" srcOrd="3" destOrd="0" parTransId="{0C2E341E-301E-495A-B07E-3DACFE50476B}" sibTransId="{0961CE32-CE2D-458F-B76D-8243BB0D61E5}"/>
    <dgm:cxn modelId="{867951A1-678D-4D2E-9481-EBB92FBF9FA6}" type="presOf" srcId="{6BE93AD3-AB47-4937-AF8B-06DA366ED6E1}" destId="{67D61473-3808-484D-90EA-ACC394C050E6}" srcOrd="0" destOrd="4" presId="urn:microsoft.com/office/officeart/2009/3/layout/PieProcess"/>
    <dgm:cxn modelId="{0C1FDDA1-67C0-4AB7-B2AC-542AB2C4F35B}" srcId="{D9ABF178-A065-4EBD-89CF-179354F02C16}" destId="{F8DF862B-9E01-4407-B9D0-8DA01516170B}" srcOrd="2" destOrd="0" parTransId="{EAC3690B-349C-41DF-99D5-15F7246DA6BE}" sibTransId="{84AAB126-5E80-4CF6-8523-5D36AF4B7FCB}"/>
    <dgm:cxn modelId="{3FD2E8A6-EB67-4B40-ABBF-45232FDA87D4}" type="presOf" srcId="{D9ABF178-A065-4EBD-89CF-179354F02C16}" destId="{67C459F1-7F77-4A6E-B7E1-3BA8DE0F4C94}" srcOrd="0" destOrd="0" presId="urn:microsoft.com/office/officeart/2009/3/layout/PieProcess"/>
    <dgm:cxn modelId="{2C4161A7-D93D-4337-BDF3-0F405A157F02}" srcId="{E8239CBF-CABE-4E30-9848-F7C2B7339615}" destId="{89524480-5B88-453E-A2BF-BC4B3A6F214E}" srcOrd="3" destOrd="0" parTransId="{5B1DCFFF-B113-411A-AD48-E450BBB7964C}" sibTransId="{06F965E2-BC82-4D5A-916B-D592C72D861B}"/>
    <dgm:cxn modelId="{E1D185AB-5CA0-415F-B5CD-1630358CAE1A}" type="presOf" srcId="{89524480-5B88-453E-A2BF-BC4B3A6F214E}" destId="{70D2A91C-54A0-4EA2-AE6E-4536BBCA4FF6}" srcOrd="0" destOrd="4" presId="urn:microsoft.com/office/officeart/2009/3/layout/PieProcess"/>
    <dgm:cxn modelId="{21257BAF-62E0-4AD1-AE60-5419C1BD85AF}" srcId="{D9ABF178-A065-4EBD-89CF-179354F02C16}" destId="{B193FCB3-7431-4DA9-BA85-4003B325A7F1}" srcOrd="1" destOrd="0" parTransId="{6D930232-900B-490A-AD43-F87B5C524F8A}" sibTransId="{FBC8BCAA-6266-4425-BAEE-21B177D013C7}"/>
    <dgm:cxn modelId="{004593AF-1BB7-4135-8030-5BE24995BD18}" srcId="{261D6B97-3FE2-4F9C-B29B-9172747DFE0D}" destId="{3358B593-4855-42C2-BB60-2DA50F414CEF}" srcOrd="3" destOrd="0" parTransId="{F12C7B2B-11B0-4705-AA15-6A9EB7C9C929}" sibTransId="{2905CD60-7236-46E3-9DAB-B865591FDBDC}"/>
    <dgm:cxn modelId="{7F4739BD-55CE-4A0C-9554-1039204022AF}" type="presOf" srcId="{057AB24D-A7A8-4B71-9FC0-77892003E0DC}" destId="{70D2A91C-54A0-4EA2-AE6E-4536BBCA4FF6}" srcOrd="0" destOrd="1" presId="urn:microsoft.com/office/officeart/2009/3/layout/PieProcess"/>
    <dgm:cxn modelId="{7E8F75BD-6C0E-4F83-AA36-2994B9212E4C}" type="presOf" srcId="{2F756E37-5530-49F0-BEA9-2E3AAFF452D8}" destId="{C2D36383-E7FA-4D10-B8A9-7C6AB7DB3F95}" srcOrd="0" destOrd="4" presId="urn:microsoft.com/office/officeart/2009/3/layout/PieProcess"/>
    <dgm:cxn modelId="{FBD586C0-8F99-47AB-A868-99D288E0377B}" srcId="{D9ABF178-A065-4EBD-89CF-179354F02C16}" destId="{2F756E37-5530-49F0-BEA9-2E3AAFF452D8}" srcOrd="4" destOrd="0" parTransId="{A04EF2F1-6D94-440E-8F43-49C2140CA326}" sibTransId="{14EE8DDB-B58F-44CE-A101-543E3E46DEF9}"/>
    <dgm:cxn modelId="{7316B9C2-323D-4346-AE9F-FCDDFA6B5F5D}" type="presOf" srcId="{3EA7CAD3-B53D-49F4-8922-E47366179C1E}" destId="{C2D36383-E7FA-4D10-B8A9-7C6AB7DB3F95}" srcOrd="0" destOrd="6" presId="urn:microsoft.com/office/officeart/2009/3/layout/PieProcess"/>
    <dgm:cxn modelId="{A671ABC3-6ACC-418C-8BD8-42817541BC5D}" srcId="{D12E3553-AAD5-4143-BDC6-54705689051E}" destId="{E8239CBF-CABE-4E30-9848-F7C2B7339615}" srcOrd="2" destOrd="0" parTransId="{C9ACA087-82ED-4016-8B7F-60F6130653FD}" sibTransId="{CB4897E3-31FE-4B72-8852-3EB726864A98}"/>
    <dgm:cxn modelId="{7A1385C7-1765-424C-BA1F-96D49A0178F2}" srcId="{E8239CBF-CABE-4E30-9848-F7C2B7339615}" destId="{E96A27E2-0546-4CED-ABC8-6207F7D032F4}" srcOrd="2" destOrd="0" parTransId="{DF50CBB8-6C03-4DDF-B3FB-965419E49436}" sibTransId="{A701E0C1-0645-4B66-98EA-EB18B2DC236D}"/>
    <dgm:cxn modelId="{BD801AD1-D5B0-44ED-9D20-962431865BBC}" srcId="{E8239CBF-CABE-4E30-9848-F7C2B7339615}" destId="{057AB24D-A7A8-4B71-9FC0-77892003E0DC}" srcOrd="1" destOrd="0" parTransId="{5AB5EA9E-BB19-4CCD-8745-594468FC373D}" sibTransId="{DF250B70-1188-4D43-80AC-6BB0BB80FDFC}"/>
    <dgm:cxn modelId="{E29747D6-A63E-415C-AE0C-7A578CD41480}" srcId="{D12E3553-AAD5-4143-BDC6-54705689051E}" destId="{261D6B97-3FE2-4F9C-B29B-9172747DFE0D}" srcOrd="1" destOrd="0" parTransId="{3F43AD49-8C89-48AE-B68D-107B9FC63D8B}" sibTransId="{46AC8C56-999E-43C5-9E0F-B9230CC30880}"/>
    <dgm:cxn modelId="{42294BD6-DBFE-42E5-A1F7-6F287F654D24}" srcId="{D9ABF178-A065-4EBD-89CF-179354F02C16}" destId="{0571803A-90CF-42B7-8D64-2D22F702F853}" srcOrd="0" destOrd="0" parTransId="{7FCD4D1F-6E2A-45A4-81AD-C3768BE3F2C9}" sibTransId="{BCDF9592-F510-420E-A009-B267AC178A9E}"/>
    <dgm:cxn modelId="{8311F9DE-D03F-4BF6-8D5E-46842FB4BD85}" srcId="{E8239CBF-CABE-4E30-9848-F7C2B7339615}" destId="{C5AFDE4E-4AE1-4857-81C8-27E111311199}" srcOrd="0" destOrd="0" parTransId="{F2EB7714-F497-44CF-8245-0C7D41A967BD}" sibTransId="{2E7779EC-CC5D-4FE9-8E2D-A179C721E542}"/>
    <dgm:cxn modelId="{C99BC1E0-69BB-4A0F-B16D-155741DB4558}" type="presOf" srcId="{6A8A4AE4-AA79-41E2-A9B6-A79473F22CD4}" destId="{67D61473-3808-484D-90EA-ACC394C050E6}" srcOrd="0" destOrd="0" presId="urn:microsoft.com/office/officeart/2009/3/layout/PieProcess"/>
    <dgm:cxn modelId="{391BF2E5-556E-44E9-8E87-6417B3194171}" type="presOf" srcId="{CF60B995-A3EE-4D42-BA3E-B15BB9B0F60E}" destId="{70D2A91C-54A0-4EA2-AE6E-4536BBCA4FF6}" srcOrd="0" destOrd="7" presId="urn:microsoft.com/office/officeart/2009/3/layout/PieProcess"/>
    <dgm:cxn modelId="{D8DD2AE8-1512-4AF9-BE55-882F94AF476B}" type="presOf" srcId="{875585BB-973A-426F-9140-E88FE541808C}" destId="{67D61473-3808-484D-90EA-ACC394C050E6}" srcOrd="0" destOrd="1" presId="urn:microsoft.com/office/officeart/2009/3/layout/PieProcess"/>
    <dgm:cxn modelId="{2CCA0DF7-81A4-4EF3-9A7E-2EDC80663BB3}" type="presOf" srcId="{B193FCB3-7431-4DA9-BA85-4003B325A7F1}" destId="{C2D36383-E7FA-4D10-B8A9-7C6AB7DB3F95}" srcOrd="0" destOrd="1" presId="urn:microsoft.com/office/officeart/2009/3/layout/PieProcess"/>
    <dgm:cxn modelId="{72886B01-8AFB-49B8-95A1-58D15DE4B6CE}" type="presParOf" srcId="{AE31F3E7-8A52-4C73-8FCB-2647D2A683D5}" destId="{31FE117B-2832-483F-9B0C-2907F3B7E6A2}" srcOrd="0" destOrd="0" presId="urn:microsoft.com/office/officeart/2009/3/layout/PieProcess"/>
    <dgm:cxn modelId="{BD8D2E55-4008-4A86-86BC-B8B039F8338D}" type="presParOf" srcId="{31FE117B-2832-483F-9B0C-2907F3B7E6A2}" destId="{B594C53E-7641-4EBC-8479-D40E5AA49CEC}" srcOrd="0" destOrd="0" presId="urn:microsoft.com/office/officeart/2009/3/layout/PieProcess"/>
    <dgm:cxn modelId="{C0C45B9F-31F8-460C-9F4C-8186397A1CB9}" type="presParOf" srcId="{31FE117B-2832-483F-9B0C-2907F3B7E6A2}" destId="{2579CEDE-FB01-4EA4-A816-14A026332E62}" srcOrd="1" destOrd="0" presId="urn:microsoft.com/office/officeart/2009/3/layout/PieProcess"/>
    <dgm:cxn modelId="{97F145B8-4369-4616-AFA8-95FAB2C90860}" type="presParOf" srcId="{31FE117B-2832-483F-9B0C-2907F3B7E6A2}" destId="{67C459F1-7F77-4A6E-B7E1-3BA8DE0F4C94}" srcOrd="2" destOrd="0" presId="urn:microsoft.com/office/officeart/2009/3/layout/PieProcess"/>
    <dgm:cxn modelId="{4B36BA1E-E639-48AC-B485-69156347AF49}" type="presParOf" srcId="{AE31F3E7-8A52-4C73-8FCB-2647D2A683D5}" destId="{27C5A7C5-CA89-4082-BF92-503B3086286A}" srcOrd="1" destOrd="0" presId="urn:microsoft.com/office/officeart/2009/3/layout/PieProcess"/>
    <dgm:cxn modelId="{86CD7873-68DF-41E9-9658-C17DEED31680}" type="presParOf" srcId="{AE31F3E7-8A52-4C73-8FCB-2647D2A683D5}" destId="{0A49EA02-299A-41BF-A2D1-A03B0488E567}" srcOrd="2" destOrd="0" presId="urn:microsoft.com/office/officeart/2009/3/layout/PieProcess"/>
    <dgm:cxn modelId="{D5B5C1FE-8C22-4137-8613-AF86B259E710}" type="presParOf" srcId="{0A49EA02-299A-41BF-A2D1-A03B0488E567}" destId="{C2D36383-E7FA-4D10-B8A9-7C6AB7DB3F95}" srcOrd="0" destOrd="0" presId="urn:microsoft.com/office/officeart/2009/3/layout/PieProcess"/>
    <dgm:cxn modelId="{518D8124-B10D-4E59-B48E-72C888D0980E}" type="presParOf" srcId="{AE31F3E7-8A52-4C73-8FCB-2647D2A683D5}" destId="{4A28C79D-3F33-41A7-8159-DE2022EC2D37}" srcOrd="3" destOrd="0" presId="urn:microsoft.com/office/officeart/2009/3/layout/PieProcess"/>
    <dgm:cxn modelId="{6039FA6D-BABB-4E92-975A-A6684E4A7EDB}" type="presParOf" srcId="{AE31F3E7-8A52-4C73-8FCB-2647D2A683D5}" destId="{51A647B4-A54B-4EAE-AA85-5521C1C74D09}" srcOrd="4" destOrd="0" presId="urn:microsoft.com/office/officeart/2009/3/layout/PieProcess"/>
    <dgm:cxn modelId="{8199EC7D-6C61-4FA8-9479-A7E361944DB5}" type="presParOf" srcId="{51A647B4-A54B-4EAE-AA85-5521C1C74D09}" destId="{0045A633-1667-458F-BA5A-A499FE832E96}" srcOrd="0" destOrd="0" presId="urn:microsoft.com/office/officeart/2009/3/layout/PieProcess"/>
    <dgm:cxn modelId="{B9B9070D-E604-482E-AE64-CAB78140D11D}" type="presParOf" srcId="{51A647B4-A54B-4EAE-AA85-5521C1C74D09}" destId="{39347185-7D2D-4665-A8D9-2826E5323D8C}" srcOrd="1" destOrd="0" presId="urn:microsoft.com/office/officeart/2009/3/layout/PieProcess"/>
    <dgm:cxn modelId="{EBA81E3F-E3DB-4983-84FF-38DB09FCB092}" type="presParOf" srcId="{51A647B4-A54B-4EAE-AA85-5521C1C74D09}" destId="{649F77E5-0EE6-41F4-9F79-AAB8F68B4B74}" srcOrd="2" destOrd="0" presId="urn:microsoft.com/office/officeart/2009/3/layout/PieProcess"/>
    <dgm:cxn modelId="{35CE2E3A-20C5-450C-98D5-3358EE8898C2}" type="presParOf" srcId="{AE31F3E7-8A52-4C73-8FCB-2647D2A683D5}" destId="{77FF8C6E-DC1A-4235-9956-00A335A4DD66}" srcOrd="5" destOrd="0" presId="urn:microsoft.com/office/officeart/2009/3/layout/PieProcess"/>
    <dgm:cxn modelId="{9A527F5C-917C-4773-A4E1-EBCEE66AC0D8}" type="presParOf" srcId="{AE31F3E7-8A52-4C73-8FCB-2647D2A683D5}" destId="{68D4D346-F179-4527-9575-EEB893F2E5D0}" srcOrd="6" destOrd="0" presId="urn:microsoft.com/office/officeart/2009/3/layout/PieProcess"/>
    <dgm:cxn modelId="{990E12CA-BEB7-414D-9301-22AE0A924C9C}" type="presParOf" srcId="{68D4D346-F179-4527-9575-EEB893F2E5D0}" destId="{67D61473-3808-484D-90EA-ACC394C050E6}" srcOrd="0" destOrd="0" presId="urn:microsoft.com/office/officeart/2009/3/layout/PieProcess"/>
    <dgm:cxn modelId="{A0D0B254-3B06-4F10-87C1-8A1BCCE2D4E3}" type="presParOf" srcId="{AE31F3E7-8A52-4C73-8FCB-2647D2A683D5}" destId="{EB52E146-D9A1-4E0E-828A-914923271CAD}" srcOrd="7" destOrd="0" presId="urn:microsoft.com/office/officeart/2009/3/layout/PieProcess"/>
    <dgm:cxn modelId="{7525E39A-80D4-4EB9-8CE7-C76D08DD16BA}" type="presParOf" srcId="{AE31F3E7-8A52-4C73-8FCB-2647D2A683D5}" destId="{C5B991DA-0E5F-4D8B-B40A-161D0665BE0A}" srcOrd="8" destOrd="0" presId="urn:microsoft.com/office/officeart/2009/3/layout/PieProcess"/>
    <dgm:cxn modelId="{2605262B-9E92-4D2D-BA0C-9881C4E10B1B}" type="presParOf" srcId="{C5B991DA-0E5F-4D8B-B40A-161D0665BE0A}" destId="{77DD8355-625E-4037-B20E-DB28D651AA13}" srcOrd="0" destOrd="0" presId="urn:microsoft.com/office/officeart/2009/3/layout/PieProcess"/>
    <dgm:cxn modelId="{01B3656E-3E23-4B63-86DE-998025DE84D3}" type="presParOf" srcId="{C5B991DA-0E5F-4D8B-B40A-161D0665BE0A}" destId="{6229CEF2-8C0B-40DA-A0A9-9B431E695B14}" srcOrd="1" destOrd="0" presId="urn:microsoft.com/office/officeart/2009/3/layout/PieProcess"/>
    <dgm:cxn modelId="{BA3D825E-CD0D-4B0F-AA8D-286A75FBE44C}" type="presParOf" srcId="{C5B991DA-0E5F-4D8B-B40A-161D0665BE0A}" destId="{9C5C4951-B1C7-4E4C-B7A5-BE9FDEE3757E}" srcOrd="2" destOrd="0" presId="urn:microsoft.com/office/officeart/2009/3/layout/PieProcess"/>
    <dgm:cxn modelId="{BF8FE747-34C2-40D2-951E-BDA78E021ED7}" type="presParOf" srcId="{AE31F3E7-8A52-4C73-8FCB-2647D2A683D5}" destId="{A0AE88B6-C13F-47E5-B08A-476F9DC5E2C2}" srcOrd="9" destOrd="0" presId="urn:microsoft.com/office/officeart/2009/3/layout/PieProcess"/>
    <dgm:cxn modelId="{A581619B-2B42-43EB-BFAC-9A98CE26E1AF}" type="presParOf" srcId="{AE31F3E7-8A52-4C73-8FCB-2647D2A683D5}" destId="{4AA69FBA-6E8C-4C0A-8AB6-121835D2A909}" srcOrd="10" destOrd="0" presId="urn:microsoft.com/office/officeart/2009/3/layout/PieProcess"/>
    <dgm:cxn modelId="{4822D26F-8770-4C97-97A2-ADA04800E3BB}" type="presParOf" srcId="{4AA69FBA-6E8C-4C0A-8AB6-121835D2A909}" destId="{70D2A91C-54A0-4EA2-AE6E-4536BBCA4FF6}" srcOrd="0" destOrd="0" presId="urn:microsoft.com/office/officeart/2009/3/layout/Pi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2948F9-48D4-4201-9986-99EE91680012}"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22F80548-27FC-4C7D-9370-DC221997B117}">
      <dgm:prSet phldrT="[Text]" phldr="0"/>
      <dgm:spPr/>
      <dgm:t>
        <a:bodyPr/>
        <a:lstStyle/>
        <a:p>
          <a:r>
            <a:rPr lang="en-US" b="1" dirty="0"/>
            <a:t>Parent’s Wishes</a:t>
          </a:r>
        </a:p>
      </dgm:t>
    </dgm:pt>
    <dgm:pt modelId="{A72F9B54-78D3-47A1-9DBF-E8E26C5D3CBB}" type="parTrans" cxnId="{FC40B87C-8C01-4DA2-8754-9F4088498EA4}">
      <dgm:prSet/>
      <dgm:spPr/>
      <dgm:t>
        <a:bodyPr/>
        <a:lstStyle/>
        <a:p>
          <a:endParaRPr lang="en-US"/>
        </a:p>
      </dgm:t>
    </dgm:pt>
    <dgm:pt modelId="{005A2D49-590E-4DEE-A9CB-08234B7E1A09}" type="sibTrans" cxnId="{FC40B87C-8C01-4DA2-8754-9F4088498EA4}">
      <dgm:prSet/>
      <dgm:spPr/>
      <dgm:t>
        <a:bodyPr/>
        <a:lstStyle/>
        <a:p>
          <a:endParaRPr lang="en-US"/>
        </a:p>
      </dgm:t>
    </dgm:pt>
    <dgm:pt modelId="{2415A2A0-0519-47E4-BC11-ACF34856BD5E}">
      <dgm:prSet phldrT="[Text]"/>
      <dgm:spPr/>
      <dgm:t>
        <a:bodyPr/>
        <a:lstStyle/>
        <a:p>
          <a:r>
            <a:rPr lang="en-US" dirty="0"/>
            <a:t>Barring drug use, weapons or criminal behavior, a parent’s wishes shall be respected in regard to their children’s care.</a:t>
          </a:r>
        </a:p>
      </dgm:t>
    </dgm:pt>
    <dgm:pt modelId="{DE011213-5F76-40D7-862E-7AEB58FC6E3F}" type="parTrans" cxnId="{4B7640A5-7B6F-4522-B50C-40EFE9BC5BF4}">
      <dgm:prSet/>
      <dgm:spPr/>
      <dgm:t>
        <a:bodyPr/>
        <a:lstStyle/>
        <a:p>
          <a:endParaRPr lang="en-US"/>
        </a:p>
      </dgm:t>
    </dgm:pt>
    <dgm:pt modelId="{3D91B678-0656-4C69-A1DF-868FD6BDA08D}" type="sibTrans" cxnId="{4B7640A5-7B6F-4522-B50C-40EFE9BC5BF4}">
      <dgm:prSet/>
      <dgm:spPr/>
      <dgm:t>
        <a:bodyPr/>
        <a:lstStyle/>
        <a:p>
          <a:endParaRPr lang="en-US"/>
        </a:p>
      </dgm:t>
    </dgm:pt>
    <dgm:pt modelId="{C827F862-06E5-4E26-8C82-EF4C83B0FE2A}">
      <dgm:prSet phldrT="[Text]" phldr="0"/>
      <dgm:spPr/>
      <dgm:t>
        <a:bodyPr/>
        <a:lstStyle/>
        <a:p>
          <a:r>
            <a:rPr lang="en-US" b="1" dirty="0"/>
            <a:t>Determining if a Co-Parent is Available</a:t>
          </a:r>
        </a:p>
      </dgm:t>
    </dgm:pt>
    <dgm:pt modelId="{6278F7FC-F3BC-4E5C-9A3E-0E07918AC3FE}" type="parTrans" cxnId="{BCD21B0E-B845-4AA7-9C6D-C89957A7D1CD}">
      <dgm:prSet/>
      <dgm:spPr/>
      <dgm:t>
        <a:bodyPr/>
        <a:lstStyle/>
        <a:p>
          <a:endParaRPr lang="en-US"/>
        </a:p>
      </dgm:t>
    </dgm:pt>
    <dgm:pt modelId="{4D548F42-34A4-42BD-AF04-202555A567AF}" type="sibTrans" cxnId="{BCD21B0E-B845-4AA7-9C6D-C89957A7D1CD}">
      <dgm:prSet/>
      <dgm:spPr/>
      <dgm:t>
        <a:bodyPr/>
        <a:lstStyle/>
        <a:p>
          <a:endParaRPr lang="en-US"/>
        </a:p>
      </dgm:t>
    </dgm:pt>
    <dgm:pt modelId="{01ED7FBC-C9C2-4CD6-A76B-A040F287D557}">
      <dgm:prSet phldrT="[Text]" phldr="0"/>
      <dgm:spPr/>
      <dgm:t>
        <a:bodyPr/>
        <a:lstStyle/>
        <a:p>
          <a:pPr>
            <a:lnSpc>
              <a:spcPct val="150000"/>
            </a:lnSpc>
          </a:pPr>
          <a:r>
            <a:rPr lang="en-US" dirty="0"/>
            <a:t> The officer shall determine if co-parent or legal guardian is available.</a:t>
          </a:r>
        </a:p>
      </dgm:t>
    </dgm:pt>
    <dgm:pt modelId="{687E5785-EDE8-47DD-B029-64E762881CD4}" type="parTrans" cxnId="{FB1BA5D6-4258-4F2D-9C67-096617FA49D3}">
      <dgm:prSet/>
      <dgm:spPr/>
      <dgm:t>
        <a:bodyPr/>
        <a:lstStyle/>
        <a:p>
          <a:endParaRPr lang="en-US"/>
        </a:p>
      </dgm:t>
    </dgm:pt>
    <dgm:pt modelId="{548139A5-FF89-493F-AEFB-32E620545EDC}" type="sibTrans" cxnId="{FB1BA5D6-4258-4F2D-9C67-096617FA49D3}">
      <dgm:prSet/>
      <dgm:spPr/>
      <dgm:t>
        <a:bodyPr/>
        <a:lstStyle/>
        <a:p>
          <a:endParaRPr lang="en-US"/>
        </a:p>
      </dgm:t>
    </dgm:pt>
    <dgm:pt modelId="{3627D2EB-1654-435C-BAEA-A5CFB03C5762}">
      <dgm:prSet/>
      <dgm:spPr/>
      <dgm:t>
        <a:bodyPr/>
        <a:lstStyle/>
        <a:p>
          <a:r>
            <a:rPr lang="en-US" dirty="0"/>
            <a:t>The arrested parent may risk being charged with abuse and neglect, if information is withheld regarding their children.</a:t>
          </a:r>
        </a:p>
      </dgm:t>
    </dgm:pt>
    <dgm:pt modelId="{10B480C1-3114-4971-AED4-E6C510084BF6}" type="parTrans" cxnId="{C12F6B2B-08D4-46E6-8C77-1F6D569B30C4}">
      <dgm:prSet/>
      <dgm:spPr/>
      <dgm:t>
        <a:bodyPr/>
        <a:lstStyle/>
        <a:p>
          <a:endParaRPr lang="en-US"/>
        </a:p>
      </dgm:t>
    </dgm:pt>
    <dgm:pt modelId="{A6877C57-12B1-4813-B492-D485E34C1EF6}" type="sibTrans" cxnId="{C12F6B2B-08D4-46E6-8C77-1F6D569B30C4}">
      <dgm:prSet/>
      <dgm:spPr/>
      <dgm:t>
        <a:bodyPr/>
        <a:lstStyle/>
        <a:p>
          <a:endParaRPr lang="en-US"/>
        </a:p>
      </dgm:t>
    </dgm:pt>
    <dgm:pt modelId="{F8690B1B-C37B-4FC5-A661-918AB0ED7D6D}">
      <dgm:prSet/>
      <dgm:spPr/>
      <dgm:t>
        <a:bodyPr/>
        <a:lstStyle/>
        <a:p>
          <a:pPr>
            <a:lnSpc>
              <a:spcPct val="90000"/>
            </a:lnSpc>
          </a:pPr>
          <a:endParaRPr lang="en-US" dirty="0"/>
        </a:p>
      </dgm:t>
    </dgm:pt>
    <dgm:pt modelId="{4992FCB3-0A96-4F8F-8100-3829299A1999}" type="parTrans" cxnId="{FE1922D3-EC2A-4030-83F5-4A715FE9F033}">
      <dgm:prSet/>
      <dgm:spPr/>
      <dgm:t>
        <a:bodyPr/>
        <a:lstStyle/>
        <a:p>
          <a:endParaRPr lang="en-US"/>
        </a:p>
      </dgm:t>
    </dgm:pt>
    <dgm:pt modelId="{399672D2-DD21-4E9F-B1B2-C294D989DD07}" type="sibTrans" cxnId="{FE1922D3-EC2A-4030-83F5-4A715FE9F033}">
      <dgm:prSet/>
      <dgm:spPr/>
      <dgm:t>
        <a:bodyPr/>
        <a:lstStyle/>
        <a:p>
          <a:endParaRPr lang="en-US"/>
        </a:p>
      </dgm:t>
    </dgm:pt>
    <dgm:pt modelId="{EFD562CA-9392-4939-857C-2F54D869321C}" type="pres">
      <dgm:prSet presAssocID="{9F2948F9-48D4-4201-9986-99EE91680012}" presName="Name0" presStyleCnt="0">
        <dgm:presLayoutVars>
          <dgm:dir/>
          <dgm:animLvl val="lvl"/>
          <dgm:resizeHandles val="exact"/>
        </dgm:presLayoutVars>
      </dgm:prSet>
      <dgm:spPr/>
    </dgm:pt>
    <dgm:pt modelId="{981D0038-46C7-49C7-AC98-AE76E400DF3E}" type="pres">
      <dgm:prSet presAssocID="{22F80548-27FC-4C7D-9370-DC221997B117}" presName="composite" presStyleCnt="0"/>
      <dgm:spPr/>
    </dgm:pt>
    <dgm:pt modelId="{756012E4-9B1C-4957-B2CE-E3D541A8E625}" type="pres">
      <dgm:prSet presAssocID="{22F80548-27FC-4C7D-9370-DC221997B117}" presName="parTx" presStyleLbl="alignNode1" presStyleIdx="0" presStyleCnt="2">
        <dgm:presLayoutVars>
          <dgm:chMax val="0"/>
          <dgm:chPref val="0"/>
          <dgm:bulletEnabled val="1"/>
        </dgm:presLayoutVars>
      </dgm:prSet>
      <dgm:spPr/>
    </dgm:pt>
    <dgm:pt modelId="{1D94C692-AD17-49F9-BA9D-D9E01B03A5C5}" type="pres">
      <dgm:prSet presAssocID="{22F80548-27FC-4C7D-9370-DC221997B117}" presName="desTx" presStyleLbl="alignAccFollowNode1" presStyleIdx="0" presStyleCnt="2">
        <dgm:presLayoutVars>
          <dgm:bulletEnabled val="1"/>
        </dgm:presLayoutVars>
      </dgm:prSet>
      <dgm:spPr/>
    </dgm:pt>
    <dgm:pt modelId="{4709024A-247E-4978-BC60-B09D893FF0C6}" type="pres">
      <dgm:prSet presAssocID="{005A2D49-590E-4DEE-A9CB-08234B7E1A09}" presName="space" presStyleCnt="0"/>
      <dgm:spPr/>
    </dgm:pt>
    <dgm:pt modelId="{665CC115-37AA-4739-89D5-B0DF441843C6}" type="pres">
      <dgm:prSet presAssocID="{C827F862-06E5-4E26-8C82-EF4C83B0FE2A}" presName="composite" presStyleCnt="0"/>
      <dgm:spPr/>
    </dgm:pt>
    <dgm:pt modelId="{A0780877-E9B1-4794-977E-FC0AD04BE693}" type="pres">
      <dgm:prSet presAssocID="{C827F862-06E5-4E26-8C82-EF4C83B0FE2A}" presName="parTx" presStyleLbl="alignNode1" presStyleIdx="1" presStyleCnt="2">
        <dgm:presLayoutVars>
          <dgm:chMax val="0"/>
          <dgm:chPref val="0"/>
          <dgm:bulletEnabled val="1"/>
        </dgm:presLayoutVars>
      </dgm:prSet>
      <dgm:spPr/>
    </dgm:pt>
    <dgm:pt modelId="{FA354BD7-90E3-4C44-82CA-AD5550EB484A}" type="pres">
      <dgm:prSet presAssocID="{C827F862-06E5-4E26-8C82-EF4C83B0FE2A}" presName="desTx" presStyleLbl="alignAccFollowNode1" presStyleIdx="1" presStyleCnt="2">
        <dgm:presLayoutVars>
          <dgm:bulletEnabled val="1"/>
        </dgm:presLayoutVars>
      </dgm:prSet>
      <dgm:spPr/>
    </dgm:pt>
  </dgm:ptLst>
  <dgm:cxnLst>
    <dgm:cxn modelId="{ED8FC607-FCB9-4BD5-9A40-C28BDE245421}" type="presOf" srcId="{2415A2A0-0519-47E4-BC11-ACF34856BD5E}" destId="{1D94C692-AD17-49F9-BA9D-D9E01B03A5C5}" srcOrd="0" destOrd="0" presId="urn:microsoft.com/office/officeart/2005/8/layout/hList1"/>
    <dgm:cxn modelId="{ACD55808-2F9E-4A57-84BE-2E48B12B46B9}" type="presOf" srcId="{22F80548-27FC-4C7D-9370-DC221997B117}" destId="{756012E4-9B1C-4957-B2CE-E3D541A8E625}" srcOrd="0" destOrd="0" presId="urn:microsoft.com/office/officeart/2005/8/layout/hList1"/>
    <dgm:cxn modelId="{BCD21B0E-B845-4AA7-9C6D-C89957A7D1CD}" srcId="{9F2948F9-48D4-4201-9986-99EE91680012}" destId="{C827F862-06E5-4E26-8C82-EF4C83B0FE2A}" srcOrd="1" destOrd="0" parTransId="{6278F7FC-F3BC-4E5C-9A3E-0E07918AC3FE}" sibTransId="{4D548F42-34A4-42BD-AF04-202555A567AF}"/>
    <dgm:cxn modelId="{C12F6B2B-08D4-46E6-8C77-1F6D569B30C4}" srcId="{22F80548-27FC-4C7D-9370-DC221997B117}" destId="{3627D2EB-1654-435C-BAEA-A5CFB03C5762}" srcOrd="1" destOrd="0" parTransId="{10B480C1-3114-4971-AED4-E6C510084BF6}" sibTransId="{A6877C57-12B1-4813-B492-D485E34C1EF6}"/>
    <dgm:cxn modelId="{E064B979-2524-48A0-96B7-69F4FFB76206}" type="presOf" srcId="{3627D2EB-1654-435C-BAEA-A5CFB03C5762}" destId="{1D94C692-AD17-49F9-BA9D-D9E01B03A5C5}" srcOrd="0" destOrd="1" presId="urn:microsoft.com/office/officeart/2005/8/layout/hList1"/>
    <dgm:cxn modelId="{FC40B87C-8C01-4DA2-8754-9F4088498EA4}" srcId="{9F2948F9-48D4-4201-9986-99EE91680012}" destId="{22F80548-27FC-4C7D-9370-DC221997B117}" srcOrd="0" destOrd="0" parTransId="{A72F9B54-78D3-47A1-9DBF-E8E26C5D3CBB}" sibTransId="{005A2D49-590E-4DEE-A9CB-08234B7E1A09}"/>
    <dgm:cxn modelId="{64DE9F9A-C5A7-4EAF-AD51-2B18C102E11B}" type="presOf" srcId="{F8690B1B-C37B-4FC5-A661-918AB0ED7D6D}" destId="{FA354BD7-90E3-4C44-82CA-AD5550EB484A}" srcOrd="0" destOrd="1" presId="urn:microsoft.com/office/officeart/2005/8/layout/hList1"/>
    <dgm:cxn modelId="{F90563A0-D2DB-4B92-B758-FA4E71886D23}" type="presOf" srcId="{01ED7FBC-C9C2-4CD6-A76B-A040F287D557}" destId="{FA354BD7-90E3-4C44-82CA-AD5550EB484A}" srcOrd="0" destOrd="0" presId="urn:microsoft.com/office/officeart/2005/8/layout/hList1"/>
    <dgm:cxn modelId="{4B7640A5-7B6F-4522-B50C-40EFE9BC5BF4}" srcId="{22F80548-27FC-4C7D-9370-DC221997B117}" destId="{2415A2A0-0519-47E4-BC11-ACF34856BD5E}" srcOrd="0" destOrd="0" parTransId="{DE011213-5F76-40D7-862E-7AEB58FC6E3F}" sibTransId="{3D91B678-0656-4C69-A1DF-868FD6BDA08D}"/>
    <dgm:cxn modelId="{FE1922D3-EC2A-4030-83F5-4A715FE9F033}" srcId="{C827F862-06E5-4E26-8C82-EF4C83B0FE2A}" destId="{F8690B1B-C37B-4FC5-A661-918AB0ED7D6D}" srcOrd="1" destOrd="0" parTransId="{4992FCB3-0A96-4F8F-8100-3829299A1999}" sibTransId="{399672D2-DD21-4E9F-B1B2-C294D989DD07}"/>
    <dgm:cxn modelId="{FB1BA5D6-4258-4F2D-9C67-096617FA49D3}" srcId="{C827F862-06E5-4E26-8C82-EF4C83B0FE2A}" destId="{01ED7FBC-C9C2-4CD6-A76B-A040F287D557}" srcOrd="0" destOrd="0" parTransId="{687E5785-EDE8-47DD-B029-64E762881CD4}" sibTransId="{548139A5-FF89-493F-AEFB-32E620545EDC}"/>
    <dgm:cxn modelId="{8551CDDF-4759-4FFE-8991-1CDC78C45B7D}" type="presOf" srcId="{9F2948F9-48D4-4201-9986-99EE91680012}" destId="{EFD562CA-9392-4939-857C-2F54D869321C}" srcOrd="0" destOrd="0" presId="urn:microsoft.com/office/officeart/2005/8/layout/hList1"/>
    <dgm:cxn modelId="{917013FF-0032-43E5-BACD-F8DA0BF5592A}" type="presOf" srcId="{C827F862-06E5-4E26-8C82-EF4C83B0FE2A}" destId="{A0780877-E9B1-4794-977E-FC0AD04BE693}" srcOrd="0" destOrd="0" presId="urn:microsoft.com/office/officeart/2005/8/layout/hList1"/>
    <dgm:cxn modelId="{1DE7A085-1A4D-4954-8C5E-D6645A7857FF}" type="presParOf" srcId="{EFD562CA-9392-4939-857C-2F54D869321C}" destId="{981D0038-46C7-49C7-AC98-AE76E400DF3E}" srcOrd="0" destOrd="0" presId="urn:microsoft.com/office/officeart/2005/8/layout/hList1"/>
    <dgm:cxn modelId="{EA6C5060-078D-4F5A-9818-4DA22DB891B5}" type="presParOf" srcId="{981D0038-46C7-49C7-AC98-AE76E400DF3E}" destId="{756012E4-9B1C-4957-B2CE-E3D541A8E625}" srcOrd="0" destOrd="0" presId="urn:microsoft.com/office/officeart/2005/8/layout/hList1"/>
    <dgm:cxn modelId="{E9258AE3-D498-49DC-9A01-7EF08383D263}" type="presParOf" srcId="{981D0038-46C7-49C7-AC98-AE76E400DF3E}" destId="{1D94C692-AD17-49F9-BA9D-D9E01B03A5C5}" srcOrd="1" destOrd="0" presId="urn:microsoft.com/office/officeart/2005/8/layout/hList1"/>
    <dgm:cxn modelId="{2162F582-CA4B-47BD-BDB3-4C91657FC949}" type="presParOf" srcId="{EFD562CA-9392-4939-857C-2F54D869321C}" destId="{4709024A-247E-4978-BC60-B09D893FF0C6}" srcOrd="1" destOrd="0" presId="urn:microsoft.com/office/officeart/2005/8/layout/hList1"/>
    <dgm:cxn modelId="{564D8353-3B10-48FE-946F-46F051D2E24C}" type="presParOf" srcId="{EFD562CA-9392-4939-857C-2F54D869321C}" destId="{665CC115-37AA-4739-89D5-B0DF441843C6}" srcOrd="2" destOrd="0" presId="urn:microsoft.com/office/officeart/2005/8/layout/hList1"/>
    <dgm:cxn modelId="{1FAF300F-888B-4BD4-9E0A-501D20730263}" type="presParOf" srcId="{665CC115-37AA-4739-89D5-B0DF441843C6}" destId="{A0780877-E9B1-4794-977E-FC0AD04BE693}" srcOrd="0" destOrd="0" presId="urn:microsoft.com/office/officeart/2005/8/layout/hList1"/>
    <dgm:cxn modelId="{EA2F9B85-7158-47DA-B02B-A7126D7548F9}" type="presParOf" srcId="{665CC115-37AA-4739-89D5-B0DF441843C6}" destId="{FA354BD7-90E3-4C44-82CA-AD5550EB484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F2948F9-48D4-4201-9986-99EE91680012}"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22F80548-27FC-4C7D-9370-DC221997B117}">
      <dgm:prSet phldrT="[Text]" phldr="0"/>
      <dgm:spPr/>
      <dgm:t>
        <a:bodyPr/>
        <a:lstStyle/>
        <a:p>
          <a:r>
            <a:rPr lang="en-US" b="1" dirty="0"/>
            <a:t>Finding Relatives or Fictive Kin</a:t>
          </a:r>
        </a:p>
      </dgm:t>
    </dgm:pt>
    <dgm:pt modelId="{A72F9B54-78D3-47A1-9DBF-E8E26C5D3CBB}" type="parTrans" cxnId="{FC40B87C-8C01-4DA2-8754-9F4088498EA4}">
      <dgm:prSet/>
      <dgm:spPr/>
      <dgm:t>
        <a:bodyPr/>
        <a:lstStyle/>
        <a:p>
          <a:endParaRPr lang="en-US"/>
        </a:p>
      </dgm:t>
    </dgm:pt>
    <dgm:pt modelId="{005A2D49-590E-4DEE-A9CB-08234B7E1A09}" type="sibTrans" cxnId="{FC40B87C-8C01-4DA2-8754-9F4088498EA4}">
      <dgm:prSet/>
      <dgm:spPr/>
      <dgm:t>
        <a:bodyPr/>
        <a:lstStyle/>
        <a:p>
          <a:endParaRPr lang="en-US"/>
        </a:p>
      </dgm:t>
    </dgm:pt>
    <dgm:pt modelId="{2415A2A0-0519-47E4-BC11-ACF34856BD5E}">
      <dgm:prSet phldrT="[Text]"/>
      <dgm:spPr/>
      <dgm:t>
        <a:bodyPr/>
        <a:lstStyle/>
        <a:p>
          <a:pPr algn="l">
            <a:lnSpc>
              <a:spcPct val="90000"/>
            </a:lnSpc>
          </a:pPr>
          <a:endParaRPr lang="en-US" dirty="0"/>
        </a:p>
      </dgm:t>
    </dgm:pt>
    <dgm:pt modelId="{DE011213-5F76-40D7-862E-7AEB58FC6E3F}" type="parTrans" cxnId="{4B7640A5-7B6F-4522-B50C-40EFE9BC5BF4}">
      <dgm:prSet/>
      <dgm:spPr/>
      <dgm:t>
        <a:bodyPr/>
        <a:lstStyle/>
        <a:p>
          <a:endParaRPr lang="en-US"/>
        </a:p>
      </dgm:t>
    </dgm:pt>
    <dgm:pt modelId="{3D91B678-0656-4C69-A1DF-868FD6BDA08D}" type="sibTrans" cxnId="{4B7640A5-7B6F-4522-B50C-40EFE9BC5BF4}">
      <dgm:prSet/>
      <dgm:spPr/>
      <dgm:t>
        <a:bodyPr/>
        <a:lstStyle/>
        <a:p>
          <a:endParaRPr lang="en-US"/>
        </a:p>
      </dgm:t>
    </dgm:pt>
    <dgm:pt modelId="{F8690B1B-C37B-4FC5-A661-918AB0ED7D6D}">
      <dgm:prSet/>
      <dgm:spPr/>
      <dgm:t>
        <a:bodyPr/>
        <a:lstStyle/>
        <a:p>
          <a:endParaRPr lang="en-US" dirty="0"/>
        </a:p>
      </dgm:t>
    </dgm:pt>
    <dgm:pt modelId="{4992FCB3-0A96-4F8F-8100-3829299A1999}" type="parTrans" cxnId="{FE1922D3-EC2A-4030-83F5-4A715FE9F033}">
      <dgm:prSet/>
      <dgm:spPr/>
      <dgm:t>
        <a:bodyPr/>
        <a:lstStyle/>
        <a:p>
          <a:endParaRPr lang="en-US"/>
        </a:p>
      </dgm:t>
    </dgm:pt>
    <dgm:pt modelId="{399672D2-DD21-4E9F-B1B2-C294D989DD07}" type="sibTrans" cxnId="{FE1922D3-EC2A-4030-83F5-4A715FE9F033}">
      <dgm:prSet/>
      <dgm:spPr/>
      <dgm:t>
        <a:bodyPr/>
        <a:lstStyle/>
        <a:p>
          <a:endParaRPr lang="en-US"/>
        </a:p>
      </dgm:t>
    </dgm:pt>
    <dgm:pt modelId="{BEE7C2CB-5623-46DF-86D4-FA38ADD9485C}">
      <dgm:prSet/>
      <dgm:spPr/>
      <dgm:t>
        <a:bodyPr/>
        <a:lstStyle/>
        <a:p>
          <a:pPr algn="ctr">
            <a:lnSpc>
              <a:spcPct val="150000"/>
            </a:lnSpc>
            <a:buFontTx/>
            <a:buNone/>
          </a:pPr>
          <a:r>
            <a:rPr lang="en-US" dirty="0"/>
            <a:t>Find other adult relatives or fictive kin willing to take the child.</a:t>
          </a:r>
        </a:p>
      </dgm:t>
    </dgm:pt>
    <dgm:pt modelId="{11EA5F6B-8D54-487D-880D-467BBA0AB116}" type="parTrans" cxnId="{41D5D6D2-7CBD-4EF9-BFA5-6B94BA06CD40}">
      <dgm:prSet/>
      <dgm:spPr/>
      <dgm:t>
        <a:bodyPr/>
        <a:lstStyle/>
        <a:p>
          <a:endParaRPr lang="en-US"/>
        </a:p>
      </dgm:t>
    </dgm:pt>
    <dgm:pt modelId="{E1163874-BE6C-42B0-AA95-CDACE43F12BB}" type="sibTrans" cxnId="{41D5D6D2-7CBD-4EF9-BFA5-6B94BA06CD40}">
      <dgm:prSet/>
      <dgm:spPr/>
      <dgm:t>
        <a:bodyPr/>
        <a:lstStyle/>
        <a:p>
          <a:endParaRPr lang="en-US"/>
        </a:p>
      </dgm:t>
    </dgm:pt>
    <dgm:pt modelId="{8241C898-2B5E-4702-BCDA-0D27B2E72725}">
      <dgm:prSet/>
      <dgm:spPr/>
      <dgm:t>
        <a:bodyPr/>
        <a:lstStyle/>
        <a:p>
          <a:pPr algn="l">
            <a:lnSpc>
              <a:spcPct val="90000"/>
            </a:lnSpc>
          </a:pPr>
          <a:endParaRPr lang="en-US" dirty="0"/>
        </a:p>
      </dgm:t>
    </dgm:pt>
    <dgm:pt modelId="{C2F834CF-4628-481A-AD61-D0F6CC72DE69}" type="parTrans" cxnId="{1F54D66D-1EA5-49BC-8572-BD2316DB5ACA}">
      <dgm:prSet/>
      <dgm:spPr/>
      <dgm:t>
        <a:bodyPr/>
        <a:lstStyle/>
        <a:p>
          <a:endParaRPr lang="en-US"/>
        </a:p>
      </dgm:t>
    </dgm:pt>
    <dgm:pt modelId="{44805C96-BC62-4EE0-B5D3-C0264C7CC646}" type="sibTrans" cxnId="{1F54D66D-1EA5-49BC-8572-BD2316DB5ACA}">
      <dgm:prSet/>
      <dgm:spPr/>
      <dgm:t>
        <a:bodyPr/>
        <a:lstStyle/>
        <a:p>
          <a:endParaRPr lang="en-US"/>
        </a:p>
      </dgm:t>
    </dgm:pt>
    <dgm:pt modelId="{EFD562CA-9392-4939-857C-2F54D869321C}" type="pres">
      <dgm:prSet presAssocID="{9F2948F9-48D4-4201-9986-99EE91680012}" presName="Name0" presStyleCnt="0">
        <dgm:presLayoutVars>
          <dgm:dir/>
          <dgm:animLvl val="lvl"/>
          <dgm:resizeHandles val="exact"/>
        </dgm:presLayoutVars>
      </dgm:prSet>
      <dgm:spPr/>
    </dgm:pt>
    <dgm:pt modelId="{981D0038-46C7-49C7-AC98-AE76E400DF3E}" type="pres">
      <dgm:prSet presAssocID="{22F80548-27FC-4C7D-9370-DC221997B117}" presName="composite" presStyleCnt="0"/>
      <dgm:spPr/>
    </dgm:pt>
    <dgm:pt modelId="{756012E4-9B1C-4957-B2CE-E3D541A8E625}" type="pres">
      <dgm:prSet presAssocID="{22F80548-27FC-4C7D-9370-DC221997B117}" presName="parTx" presStyleLbl="alignNode1" presStyleIdx="0" presStyleCnt="2">
        <dgm:presLayoutVars>
          <dgm:chMax val="0"/>
          <dgm:chPref val="0"/>
          <dgm:bulletEnabled val="1"/>
        </dgm:presLayoutVars>
      </dgm:prSet>
      <dgm:spPr/>
    </dgm:pt>
    <dgm:pt modelId="{1D94C692-AD17-49F9-BA9D-D9E01B03A5C5}" type="pres">
      <dgm:prSet presAssocID="{22F80548-27FC-4C7D-9370-DC221997B117}" presName="desTx" presStyleLbl="alignAccFollowNode1" presStyleIdx="0" presStyleCnt="2">
        <dgm:presLayoutVars>
          <dgm:bulletEnabled val="1"/>
        </dgm:presLayoutVars>
      </dgm:prSet>
      <dgm:spPr/>
    </dgm:pt>
    <dgm:pt modelId="{4709024A-247E-4978-BC60-B09D893FF0C6}" type="pres">
      <dgm:prSet presAssocID="{005A2D49-590E-4DEE-A9CB-08234B7E1A09}" presName="space" presStyleCnt="0"/>
      <dgm:spPr/>
    </dgm:pt>
    <dgm:pt modelId="{5144A7D5-7494-4FE9-8D6F-5BB6AC24E64B}" type="pres">
      <dgm:prSet presAssocID="{F8690B1B-C37B-4FC5-A661-918AB0ED7D6D}" presName="composite" presStyleCnt="0"/>
      <dgm:spPr/>
    </dgm:pt>
    <dgm:pt modelId="{DADA4CCA-E6AE-4303-8008-BE2D4D35F46E}" type="pres">
      <dgm:prSet presAssocID="{F8690B1B-C37B-4FC5-A661-918AB0ED7D6D}" presName="parTx" presStyleLbl="alignNode1" presStyleIdx="1" presStyleCnt="2">
        <dgm:presLayoutVars>
          <dgm:chMax val="0"/>
          <dgm:chPref val="0"/>
          <dgm:bulletEnabled val="1"/>
        </dgm:presLayoutVars>
      </dgm:prSet>
      <dgm:spPr/>
    </dgm:pt>
    <dgm:pt modelId="{6600981A-7572-473F-ACCA-20F35C889536}" type="pres">
      <dgm:prSet presAssocID="{F8690B1B-C37B-4FC5-A661-918AB0ED7D6D}" presName="desTx" presStyleLbl="alignAccFollowNode1" presStyleIdx="1" presStyleCnt="2">
        <dgm:presLayoutVars>
          <dgm:bulletEnabled val="1"/>
        </dgm:presLayoutVars>
      </dgm:prSet>
      <dgm:spPr/>
    </dgm:pt>
  </dgm:ptLst>
  <dgm:cxnLst>
    <dgm:cxn modelId="{ED8FC607-FCB9-4BD5-9A40-C28BDE245421}" type="presOf" srcId="{2415A2A0-0519-47E4-BC11-ACF34856BD5E}" destId="{1D94C692-AD17-49F9-BA9D-D9E01B03A5C5}" srcOrd="0" destOrd="0" presId="urn:microsoft.com/office/officeart/2005/8/layout/hList1"/>
    <dgm:cxn modelId="{ACD55808-2F9E-4A57-84BE-2E48B12B46B9}" type="presOf" srcId="{22F80548-27FC-4C7D-9370-DC221997B117}" destId="{756012E4-9B1C-4957-B2CE-E3D541A8E625}" srcOrd="0" destOrd="0" presId="urn:microsoft.com/office/officeart/2005/8/layout/hList1"/>
    <dgm:cxn modelId="{BEBB2E2F-EF1B-49EC-8AF4-5B45EFE54C84}" type="presOf" srcId="{BEE7C2CB-5623-46DF-86D4-FA38ADD9485C}" destId="{1D94C692-AD17-49F9-BA9D-D9E01B03A5C5}" srcOrd="0" destOrd="1" presId="urn:microsoft.com/office/officeart/2005/8/layout/hList1"/>
    <dgm:cxn modelId="{1F54D66D-1EA5-49BC-8572-BD2316DB5ACA}" srcId="{22F80548-27FC-4C7D-9370-DC221997B117}" destId="{8241C898-2B5E-4702-BCDA-0D27B2E72725}" srcOrd="2" destOrd="0" parTransId="{C2F834CF-4628-481A-AD61-D0F6CC72DE69}" sibTransId="{44805C96-BC62-4EE0-B5D3-C0264C7CC646}"/>
    <dgm:cxn modelId="{FC40B87C-8C01-4DA2-8754-9F4088498EA4}" srcId="{9F2948F9-48D4-4201-9986-99EE91680012}" destId="{22F80548-27FC-4C7D-9370-DC221997B117}" srcOrd="0" destOrd="0" parTransId="{A72F9B54-78D3-47A1-9DBF-E8E26C5D3CBB}" sibTransId="{005A2D49-590E-4DEE-A9CB-08234B7E1A09}"/>
    <dgm:cxn modelId="{372EBC97-FCB9-4563-AA78-26AA723515EA}" type="presOf" srcId="{8241C898-2B5E-4702-BCDA-0D27B2E72725}" destId="{1D94C692-AD17-49F9-BA9D-D9E01B03A5C5}" srcOrd="0" destOrd="2" presId="urn:microsoft.com/office/officeart/2005/8/layout/hList1"/>
    <dgm:cxn modelId="{4B7640A5-7B6F-4522-B50C-40EFE9BC5BF4}" srcId="{22F80548-27FC-4C7D-9370-DC221997B117}" destId="{2415A2A0-0519-47E4-BC11-ACF34856BD5E}" srcOrd="0" destOrd="0" parTransId="{DE011213-5F76-40D7-862E-7AEB58FC6E3F}" sibTransId="{3D91B678-0656-4C69-A1DF-868FD6BDA08D}"/>
    <dgm:cxn modelId="{41D5D6D2-7CBD-4EF9-BFA5-6B94BA06CD40}" srcId="{22F80548-27FC-4C7D-9370-DC221997B117}" destId="{BEE7C2CB-5623-46DF-86D4-FA38ADD9485C}" srcOrd="1" destOrd="0" parTransId="{11EA5F6B-8D54-487D-880D-467BBA0AB116}" sibTransId="{E1163874-BE6C-42B0-AA95-CDACE43F12BB}"/>
    <dgm:cxn modelId="{FE1922D3-EC2A-4030-83F5-4A715FE9F033}" srcId="{9F2948F9-48D4-4201-9986-99EE91680012}" destId="{F8690B1B-C37B-4FC5-A661-918AB0ED7D6D}" srcOrd="1" destOrd="0" parTransId="{4992FCB3-0A96-4F8F-8100-3829299A1999}" sibTransId="{399672D2-DD21-4E9F-B1B2-C294D989DD07}"/>
    <dgm:cxn modelId="{8551CDDF-4759-4FFE-8991-1CDC78C45B7D}" type="presOf" srcId="{9F2948F9-48D4-4201-9986-99EE91680012}" destId="{EFD562CA-9392-4939-857C-2F54D869321C}" srcOrd="0" destOrd="0" presId="urn:microsoft.com/office/officeart/2005/8/layout/hList1"/>
    <dgm:cxn modelId="{AA08BBF8-D5AC-4A7E-A779-298FEDAF4DEF}" type="presOf" srcId="{F8690B1B-C37B-4FC5-A661-918AB0ED7D6D}" destId="{DADA4CCA-E6AE-4303-8008-BE2D4D35F46E}" srcOrd="0" destOrd="0" presId="urn:microsoft.com/office/officeart/2005/8/layout/hList1"/>
    <dgm:cxn modelId="{1DE7A085-1A4D-4954-8C5E-D6645A7857FF}" type="presParOf" srcId="{EFD562CA-9392-4939-857C-2F54D869321C}" destId="{981D0038-46C7-49C7-AC98-AE76E400DF3E}" srcOrd="0" destOrd="0" presId="urn:microsoft.com/office/officeart/2005/8/layout/hList1"/>
    <dgm:cxn modelId="{EA6C5060-078D-4F5A-9818-4DA22DB891B5}" type="presParOf" srcId="{981D0038-46C7-49C7-AC98-AE76E400DF3E}" destId="{756012E4-9B1C-4957-B2CE-E3D541A8E625}" srcOrd="0" destOrd="0" presId="urn:microsoft.com/office/officeart/2005/8/layout/hList1"/>
    <dgm:cxn modelId="{E9258AE3-D498-49DC-9A01-7EF08383D263}" type="presParOf" srcId="{981D0038-46C7-49C7-AC98-AE76E400DF3E}" destId="{1D94C692-AD17-49F9-BA9D-D9E01B03A5C5}" srcOrd="1" destOrd="0" presId="urn:microsoft.com/office/officeart/2005/8/layout/hList1"/>
    <dgm:cxn modelId="{2162F582-CA4B-47BD-BDB3-4C91657FC949}" type="presParOf" srcId="{EFD562CA-9392-4939-857C-2F54D869321C}" destId="{4709024A-247E-4978-BC60-B09D893FF0C6}" srcOrd="1" destOrd="0" presId="urn:microsoft.com/office/officeart/2005/8/layout/hList1"/>
    <dgm:cxn modelId="{7B16DA8E-2EC2-437B-8123-1CD2480A1003}" type="presParOf" srcId="{EFD562CA-9392-4939-857C-2F54D869321C}" destId="{5144A7D5-7494-4FE9-8D6F-5BB6AC24E64B}" srcOrd="2" destOrd="0" presId="urn:microsoft.com/office/officeart/2005/8/layout/hList1"/>
    <dgm:cxn modelId="{D5157A95-175C-4AD1-95FB-A67D001690AC}" type="presParOf" srcId="{5144A7D5-7494-4FE9-8D6F-5BB6AC24E64B}" destId="{DADA4CCA-E6AE-4303-8008-BE2D4D35F46E}" srcOrd="0" destOrd="0" presId="urn:microsoft.com/office/officeart/2005/8/layout/hList1"/>
    <dgm:cxn modelId="{9098666F-89A7-4012-A26E-906B96E1AABD}" type="presParOf" srcId="{5144A7D5-7494-4FE9-8D6F-5BB6AC24E64B}" destId="{6600981A-7572-473F-ACCA-20F35C88953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F2948F9-48D4-4201-9986-99EE91680012}"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22F80548-27FC-4C7D-9370-DC221997B117}">
      <dgm:prSet phldrT="[Text]" phldr="0"/>
      <dgm:spPr/>
      <dgm:t>
        <a:bodyPr/>
        <a:lstStyle/>
        <a:p>
          <a:r>
            <a:rPr lang="en-US" dirty="0"/>
            <a:t>Check Criminal History</a:t>
          </a:r>
        </a:p>
      </dgm:t>
    </dgm:pt>
    <dgm:pt modelId="{A72F9B54-78D3-47A1-9DBF-E8E26C5D3CBB}" type="parTrans" cxnId="{FC40B87C-8C01-4DA2-8754-9F4088498EA4}">
      <dgm:prSet/>
      <dgm:spPr/>
      <dgm:t>
        <a:bodyPr/>
        <a:lstStyle/>
        <a:p>
          <a:endParaRPr lang="en-US"/>
        </a:p>
      </dgm:t>
    </dgm:pt>
    <dgm:pt modelId="{005A2D49-590E-4DEE-A9CB-08234B7E1A09}" type="sibTrans" cxnId="{FC40B87C-8C01-4DA2-8754-9F4088498EA4}">
      <dgm:prSet/>
      <dgm:spPr/>
      <dgm:t>
        <a:bodyPr/>
        <a:lstStyle/>
        <a:p>
          <a:endParaRPr lang="en-US"/>
        </a:p>
      </dgm:t>
    </dgm:pt>
    <dgm:pt modelId="{2415A2A0-0519-47E4-BC11-ACF34856BD5E}">
      <dgm:prSet phldrT="[Text]"/>
      <dgm:spPr/>
      <dgm:t>
        <a:bodyPr/>
        <a:lstStyle/>
        <a:p>
          <a:pPr algn="ctr">
            <a:buFontTx/>
            <a:buNone/>
          </a:pPr>
          <a:r>
            <a:rPr lang="en-US" dirty="0"/>
            <a:t>Adults with criminal history of sexual crimes or crimes against children are ineligible as child placements.</a:t>
          </a:r>
        </a:p>
      </dgm:t>
    </dgm:pt>
    <dgm:pt modelId="{DE011213-5F76-40D7-862E-7AEB58FC6E3F}" type="parTrans" cxnId="{4B7640A5-7B6F-4522-B50C-40EFE9BC5BF4}">
      <dgm:prSet/>
      <dgm:spPr/>
      <dgm:t>
        <a:bodyPr/>
        <a:lstStyle/>
        <a:p>
          <a:endParaRPr lang="en-US"/>
        </a:p>
      </dgm:t>
    </dgm:pt>
    <dgm:pt modelId="{3D91B678-0656-4C69-A1DF-868FD6BDA08D}" type="sibTrans" cxnId="{4B7640A5-7B6F-4522-B50C-40EFE9BC5BF4}">
      <dgm:prSet/>
      <dgm:spPr/>
      <dgm:t>
        <a:bodyPr/>
        <a:lstStyle/>
        <a:p>
          <a:endParaRPr lang="en-US"/>
        </a:p>
      </dgm:t>
    </dgm:pt>
    <dgm:pt modelId="{F8690B1B-C37B-4FC5-A661-918AB0ED7D6D}">
      <dgm:prSet/>
      <dgm:spPr/>
      <dgm:t>
        <a:bodyPr/>
        <a:lstStyle/>
        <a:p>
          <a:endParaRPr lang="en-US" dirty="0"/>
        </a:p>
      </dgm:t>
    </dgm:pt>
    <dgm:pt modelId="{4992FCB3-0A96-4F8F-8100-3829299A1999}" type="parTrans" cxnId="{FE1922D3-EC2A-4030-83F5-4A715FE9F033}">
      <dgm:prSet/>
      <dgm:spPr/>
      <dgm:t>
        <a:bodyPr/>
        <a:lstStyle/>
        <a:p>
          <a:endParaRPr lang="en-US"/>
        </a:p>
      </dgm:t>
    </dgm:pt>
    <dgm:pt modelId="{399672D2-DD21-4E9F-B1B2-C294D989DD07}" type="sibTrans" cxnId="{FE1922D3-EC2A-4030-83F5-4A715FE9F033}">
      <dgm:prSet/>
      <dgm:spPr/>
      <dgm:t>
        <a:bodyPr/>
        <a:lstStyle/>
        <a:p>
          <a:endParaRPr lang="en-US"/>
        </a:p>
      </dgm:t>
    </dgm:pt>
    <dgm:pt modelId="{EFD562CA-9392-4939-857C-2F54D869321C}" type="pres">
      <dgm:prSet presAssocID="{9F2948F9-48D4-4201-9986-99EE91680012}" presName="Name0" presStyleCnt="0">
        <dgm:presLayoutVars>
          <dgm:dir/>
          <dgm:animLvl val="lvl"/>
          <dgm:resizeHandles val="exact"/>
        </dgm:presLayoutVars>
      </dgm:prSet>
      <dgm:spPr/>
    </dgm:pt>
    <dgm:pt modelId="{981D0038-46C7-49C7-AC98-AE76E400DF3E}" type="pres">
      <dgm:prSet presAssocID="{22F80548-27FC-4C7D-9370-DC221997B117}" presName="composite" presStyleCnt="0"/>
      <dgm:spPr/>
    </dgm:pt>
    <dgm:pt modelId="{756012E4-9B1C-4957-B2CE-E3D541A8E625}" type="pres">
      <dgm:prSet presAssocID="{22F80548-27FC-4C7D-9370-DC221997B117}" presName="parTx" presStyleLbl="alignNode1" presStyleIdx="0" presStyleCnt="2">
        <dgm:presLayoutVars>
          <dgm:chMax val="0"/>
          <dgm:chPref val="0"/>
          <dgm:bulletEnabled val="1"/>
        </dgm:presLayoutVars>
      </dgm:prSet>
      <dgm:spPr/>
    </dgm:pt>
    <dgm:pt modelId="{1D94C692-AD17-49F9-BA9D-D9E01B03A5C5}" type="pres">
      <dgm:prSet presAssocID="{22F80548-27FC-4C7D-9370-DC221997B117}" presName="desTx" presStyleLbl="alignAccFollowNode1" presStyleIdx="0" presStyleCnt="2">
        <dgm:presLayoutVars>
          <dgm:bulletEnabled val="1"/>
        </dgm:presLayoutVars>
      </dgm:prSet>
      <dgm:spPr/>
    </dgm:pt>
    <dgm:pt modelId="{4709024A-247E-4978-BC60-B09D893FF0C6}" type="pres">
      <dgm:prSet presAssocID="{005A2D49-590E-4DEE-A9CB-08234B7E1A09}" presName="space" presStyleCnt="0"/>
      <dgm:spPr/>
    </dgm:pt>
    <dgm:pt modelId="{915A2E86-4DAF-470E-BC3E-DEA484623CD2}" type="pres">
      <dgm:prSet presAssocID="{F8690B1B-C37B-4FC5-A661-918AB0ED7D6D}" presName="composite" presStyleCnt="0"/>
      <dgm:spPr/>
    </dgm:pt>
    <dgm:pt modelId="{915773C9-861B-4E5F-9CC1-070D0198521B}" type="pres">
      <dgm:prSet presAssocID="{F8690B1B-C37B-4FC5-A661-918AB0ED7D6D}" presName="parTx" presStyleLbl="alignNode1" presStyleIdx="1" presStyleCnt="2">
        <dgm:presLayoutVars>
          <dgm:chMax val="0"/>
          <dgm:chPref val="0"/>
          <dgm:bulletEnabled val="1"/>
        </dgm:presLayoutVars>
      </dgm:prSet>
      <dgm:spPr/>
    </dgm:pt>
    <dgm:pt modelId="{D2CAC226-F807-496A-B8B5-83E762847C90}" type="pres">
      <dgm:prSet presAssocID="{F8690B1B-C37B-4FC5-A661-918AB0ED7D6D}" presName="desTx" presStyleLbl="alignAccFollowNode1" presStyleIdx="1" presStyleCnt="2">
        <dgm:presLayoutVars>
          <dgm:bulletEnabled val="1"/>
        </dgm:presLayoutVars>
      </dgm:prSet>
      <dgm:spPr/>
    </dgm:pt>
  </dgm:ptLst>
  <dgm:cxnLst>
    <dgm:cxn modelId="{ED8FC607-FCB9-4BD5-9A40-C28BDE245421}" type="presOf" srcId="{2415A2A0-0519-47E4-BC11-ACF34856BD5E}" destId="{1D94C692-AD17-49F9-BA9D-D9E01B03A5C5}" srcOrd="0" destOrd="0" presId="urn:microsoft.com/office/officeart/2005/8/layout/hList1"/>
    <dgm:cxn modelId="{ACD55808-2F9E-4A57-84BE-2E48B12B46B9}" type="presOf" srcId="{22F80548-27FC-4C7D-9370-DC221997B117}" destId="{756012E4-9B1C-4957-B2CE-E3D541A8E625}" srcOrd="0" destOrd="0" presId="urn:microsoft.com/office/officeart/2005/8/layout/hList1"/>
    <dgm:cxn modelId="{FC40B87C-8C01-4DA2-8754-9F4088498EA4}" srcId="{9F2948F9-48D4-4201-9986-99EE91680012}" destId="{22F80548-27FC-4C7D-9370-DC221997B117}" srcOrd="0" destOrd="0" parTransId="{A72F9B54-78D3-47A1-9DBF-E8E26C5D3CBB}" sibTransId="{005A2D49-590E-4DEE-A9CB-08234B7E1A09}"/>
    <dgm:cxn modelId="{191C9E9B-F16D-478F-B9A2-0A40A23B430B}" type="presOf" srcId="{F8690B1B-C37B-4FC5-A661-918AB0ED7D6D}" destId="{915773C9-861B-4E5F-9CC1-070D0198521B}" srcOrd="0" destOrd="0" presId="urn:microsoft.com/office/officeart/2005/8/layout/hList1"/>
    <dgm:cxn modelId="{4B7640A5-7B6F-4522-B50C-40EFE9BC5BF4}" srcId="{22F80548-27FC-4C7D-9370-DC221997B117}" destId="{2415A2A0-0519-47E4-BC11-ACF34856BD5E}" srcOrd="0" destOrd="0" parTransId="{DE011213-5F76-40D7-862E-7AEB58FC6E3F}" sibTransId="{3D91B678-0656-4C69-A1DF-868FD6BDA08D}"/>
    <dgm:cxn modelId="{FE1922D3-EC2A-4030-83F5-4A715FE9F033}" srcId="{9F2948F9-48D4-4201-9986-99EE91680012}" destId="{F8690B1B-C37B-4FC5-A661-918AB0ED7D6D}" srcOrd="1" destOrd="0" parTransId="{4992FCB3-0A96-4F8F-8100-3829299A1999}" sibTransId="{399672D2-DD21-4E9F-B1B2-C294D989DD07}"/>
    <dgm:cxn modelId="{8551CDDF-4759-4FFE-8991-1CDC78C45B7D}" type="presOf" srcId="{9F2948F9-48D4-4201-9986-99EE91680012}" destId="{EFD562CA-9392-4939-857C-2F54D869321C}" srcOrd="0" destOrd="0" presId="urn:microsoft.com/office/officeart/2005/8/layout/hList1"/>
    <dgm:cxn modelId="{1DE7A085-1A4D-4954-8C5E-D6645A7857FF}" type="presParOf" srcId="{EFD562CA-9392-4939-857C-2F54D869321C}" destId="{981D0038-46C7-49C7-AC98-AE76E400DF3E}" srcOrd="0" destOrd="0" presId="urn:microsoft.com/office/officeart/2005/8/layout/hList1"/>
    <dgm:cxn modelId="{EA6C5060-078D-4F5A-9818-4DA22DB891B5}" type="presParOf" srcId="{981D0038-46C7-49C7-AC98-AE76E400DF3E}" destId="{756012E4-9B1C-4957-B2CE-E3D541A8E625}" srcOrd="0" destOrd="0" presId="urn:microsoft.com/office/officeart/2005/8/layout/hList1"/>
    <dgm:cxn modelId="{E9258AE3-D498-49DC-9A01-7EF08383D263}" type="presParOf" srcId="{981D0038-46C7-49C7-AC98-AE76E400DF3E}" destId="{1D94C692-AD17-49F9-BA9D-D9E01B03A5C5}" srcOrd="1" destOrd="0" presId="urn:microsoft.com/office/officeart/2005/8/layout/hList1"/>
    <dgm:cxn modelId="{2162F582-CA4B-47BD-BDB3-4C91657FC949}" type="presParOf" srcId="{EFD562CA-9392-4939-857C-2F54D869321C}" destId="{4709024A-247E-4978-BC60-B09D893FF0C6}" srcOrd="1" destOrd="0" presId="urn:microsoft.com/office/officeart/2005/8/layout/hList1"/>
    <dgm:cxn modelId="{932CDF8B-44A5-4CDD-8512-EF7326C350D5}" type="presParOf" srcId="{EFD562CA-9392-4939-857C-2F54D869321C}" destId="{915A2E86-4DAF-470E-BC3E-DEA484623CD2}" srcOrd="2" destOrd="0" presId="urn:microsoft.com/office/officeart/2005/8/layout/hList1"/>
    <dgm:cxn modelId="{96004BA3-B46E-496B-836B-877824384BAD}" type="presParOf" srcId="{915A2E86-4DAF-470E-BC3E-DEA484623CD2}" destId="{915773C9-861B-4E5F-9CC1-070D0198521B}" srcOrd="0" destOrd="0" presId="urn:microsoft.com/office/officeart/2005/8/layout/hList1"/>
    <dgm:cxn modelId="{994E6831-0030-45DA-9626-3070552613E9}" type="presParOf" srcId="{915A2E86-4DAF-470E-BC3E-DEA484623CD2}" destId="{D2CAC226-F807-496A-B8B5-83E762847C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CB9D60F-FF35-425B-AE6B-DCE5B986B2D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CEF644D-6BD7-48A1-83F3-CA88BA4A4827}">
      <dgm:prSet phldrT="[Text]" phldr="0"/>
      <dgm:spPr/>
      <dgm:t>
        <a:bodyPr/>
        <a:lstStyle/>
        <a:p>
          <a:pPr algn="r"/>
          <a:r>
            <a:rPr lang="en-US" dirty="0"/>
            <a:t>Child</a:t>
          </a:r>
        </a:p>
      </dgm:t>
    </dgm:pt>
    <dgm:pt modelId="{78A49B18-1B32-4141-8847-46EE7F39290D}" type="parTrans" cxnId="{F4BA64C4-F099-4C3B-B350-4A7A739A76B9}">
      <dgm:prSet/>
      <dgm:spPr/>
      <dgm:t>
        <a:bodyPr/>
        <a:lstStyle/>
        <a:p>
          <a:endParaRPr lang="en-US"/>
        </a:p>
      </dgm:t>
    </dgm:pt>
    <dgm:pt modelId="{8A0674C2-192E-4897-B4D2-C2FFD79DA901}" type="sibTrans" cxnId="{F4BA64C4-F099-4C3B-B350-4A7A739A76B9}">
      <dgm:prSet/>
      <dgm:spPr/>
      <dgm:t>
        <a:bodyPr/>
        <a:lstStyle/>
        <a:p>
          <a:endParaRPr lang="en-US"/>
        </a:p>
      </dgm:t>
    </dgm:pt>
    <dgm:pt modelId="{93972F6B-0F73-462D-838C-0554A9EA2F5F}">
      <dgm:prSet phldrT="[Text]" custT="1"/>
      <dgm:spPr/>
      <dgm:t>
        <a:bodyPr/>
        <a:lstStyle/>
        <a:p>
          <a:r>
            <a:rPr lang="en-US" sz="2000" dirty="0"/>
            <a:t>Always ask if the arrestee is the parent or guardian of minor or dependent children.</a:t>
          </a:r>
        </a:p>
      </dgm:t>
    </dgm:pt>
    <dgm:pt modelId="{3E4F05C4-93A6-4B10-80C9-540A164349DE}" type="parTrans" cxnId="{6033FE95-9876-46E2-A19B-4B8A2EF7758F}">
      <dgm:prSet/>
      <dgm:spPr/>
      <dgm:t>
        <a:bodyPr/>
        <a:lstStyle/>
        <a:p>
          <a:endParaRPr lang="en-US"/>
        </a:p>
      </dgm:t>
    </dgm:pt>
    <dgm:pt modelId="{ACC24A37-1B42-4E0C-A58B-95F9FCE2E593}" type="sibTrans" cxnId="{6033FE95-9876-46E2-A19B-4B8A2EF7758F}">
      <dgm:prSet/>
      <dgm:spPr/>
      <dgm:t>
        <a:bodyPr/>
        <a:lstStyle/>
        <a:p>
          <a:endParaRPr lang="en-US"/>
        </a:p>
      </dgm:t>
    </dgm:pt>
    <dgm:pt modelId="{AD77441B-285A-446A-9D00-F3CEED5B7E62}">
      <dgm:prSet phldrT="[Text]" phldr="0"/>
      <dgm:spPr/>
      <dgm:t>
        <a:bodyPr/>
        <a:lstStyle/>
        <a:p>
          <a:pPr algn="r"/>
          <a:r>
            <a:rPr lang="en-US" dirty="0"/>
            <a:t>Responsible Adult</a:t>
          </a:r>
        </a:p>
      </dgm:t>
    </dgm:pt>
    <dgm:pt modelId="{EC0BEE8C-7D1A-4C23-972C-A9BFDADC8B58}" type="parTrans" cxnId="{BEB9BD89-9A41-4355-9CAA-2D8898964B6E}">
      <dgm:prSet/>
      <dgm:spPr/>
      <dgm:t>
        <a:bodyPr/>
        <a:lstStyle/>
        <a:p>
          <a:endParaRPr lang="en-US"/>
        </a:p>
      </dgm:t>
    </dgm:pt>
    <dgm:pt modelId="{45315CEE-995A-427A-A98F-9BB0E32836FA}" type="sibTrans" cxnId="{BEB9BD89-9A41-4355-9CAA-2D8898964B6E}">
      <dgm:prSet/>
      <dgm:spPr/>
      <dgm:t>
        <a:bodyPr/>
        <a:lstStyle/>
        <a:p>
          <a:endParaRPr lang="en-US"/>
        </a:p>
      </dgm:t>
    </dgm:pt>
    <dgm:pt modelId="{7A396887-A510-4E18-A195-F0C7676AC692}">
      <dgm:prSet phldrT="[Text]"/>
      <dgm:spPr/>
      <dgm:t>
        <a:bodyPr/>
        <a:lstStyle/>
        <a:p>
          <a:r>
            <a:rPr lang="en-US" dirty="0"/>
            <a:t>Identify an alternate caregiver.</a:t>
          </a:r>
        </a:p>
      </dgm:t>
    </dgm:pt>
    <dgm:pt modelId="{42AB29EA-FCD6-4B2F-95FD-73F19A35338F}" type="parTrans" cxnId="{EF3B742F-641A-4355-9821-0AE8628BF320}">
      <dgm:prSet/>
      <dgm:spPr/>
      <dgm:t>
        <a:bodyPr/>
        <a:lstStyle/>
        <a:p>
          <a:endParaRPr lang="en-US"/>
        </a:p>
      </dgm:t>
    </dgm:pt>
    <dgm:pt modelId="{3AE3E241-EDCD-4666-9C70-753FA51CEBCF}" type="sibTrans" cxnId="{EF3B742F-641A-4355-9821-0AE8628BF320}">
      <dgm:prSet/>
      <dgm:spPr/>
      <dgm:t>
        <a:bodyPr/>
        <a:lstStyle/>
        <a:p>
          <a:endParaRPr lang="en-US"/>
        </a:p>
      </dgm:t>
    </dgm:pt>
    <dgm:pt modelId="{3B55B78D-D048-4AB6-B5BC-078D1CA62B00}">
      <dgm:prSet phldrT="[Text]" phldr="0"/>
      <dgm:spPr/>
      <dgm:t>
        <a:bodyPr/>
        <a:lstStyle/>
        <a:p>
          <a:pPr algn="r"/>
          <a:r>
            <a:rPr lang="en-US" dirty="0"/>
            <a:t>Ensure Child Safety</a:t>
          </a:r>
        </a:p>
      </dgm:t>
    </dgm:pt>
    <dgm:pt modelId="{7703B19C-970F-4915-9CF1-670CBE55B79E}" type="parTrans" cxnId="{AF8963E8-6F8F-4DA3-83B1-81F4821E2AF4}">
      <dgm:prSet/>
      <dgm:spPr/>
      <dgm:t>
        <a:bodyPr/>
        <a:lstStyle/>
        <a:p>
          <a:endParaRPr lang="en-US"/>
        </a:p>
      </dgm:t>
    </dgm:pt>
    <dgm:pt modelId="{D3C81487-DAB7-46D3-B114-B80C0BAF1335}" type="sibTrans" cxnId="{AF8963E8-6F8F-4DA3-83B1-81F4821E2AF4}">
      <dgm:prSet/>
      <dgm:spPr/>
      <dgm:t>
        <a:bodyPr/>
        <a:lstStyle/>
        <a:p>
          <a:endParaRPr lang="en-US"/>
        </a:p>
      </dgm:t>
    </dgm:pt>
    <dgm:pt modelId="{3EC348EE-1DA9-43FA-BD79-EA88768DF2BD}">
      <dgm:prSet phldrT="[Text]"/>
      <dgm:spPr/>
      <dgm:t>
        <a:bodyPr/>
        <a:lstStyle/>
        <a:p>
          <a:r>
            <a:rPr lang="en-US" dirty="0"/>
            <a:t>If no alternate caregiver can be located, contact CYFD.</a:t>
          </a:r>
        </a:p>
      </dgm:t>
    </dgm:pt>
    <dgm:pt modelId="{E171B599-D7AC-4C01-B6A8-20D0275DD81F}" type="parTrans" cxnId="{B7E980D7-4434-4B77-B9B9-50FFBF886DA1}">
      <dgm:prSet/>
      <dgm:spPr/>
      <dgm:t>
        <a:bodyPr/>
        <a:lstStyle/>
        <a:p>
          <a:endParaRPr lang="en-US"/>
        </a:p>
      </dgm:t>
    </dgm:pt>
    <dgm:pt modelId="{645B265B-CE43-4484-B055-D2924EE5DDDF}" type="sibTrans" cxnId="{B7E980D7-4434-4B77-B9B9-50FFBF886DA1}">
      <dgm:prSet/>
      <dgm:spPr/>
      <dgm:t>
        <a:bodyPr/>
        <a:lstStyle/>
        <a:p>
          <a:endParaRPr lang="en-US"/>
        </a:p>
      </dgm:t>
    </dgm:pt>
    <dgm:pt modelId="{065A1DBB-E55F-4D97-8D82-21E972D528CA}">
      <dgm:prSet/>
      <dgm:spPr/>
      <dgm:t>
        <a:bodyPr/>
        <a:lstStyle/>
        <a:p>
          <a:pPr algn="r"/>
          <a:r>
            <a:rPr lang="en-US" dirty="0"/>
            <a:t>Assess Arrest Conditions</a:t>
          </a:r>
        </a:p>
      </dgm:t>
    </dgm:pt>
    <dgm:pt modelId="{3EA48876-6781-43EF-9078-D224C7EA9E5A}" type="parTrans" cxnId="{B8CF9B19-16F2-4433-A5A1-DFFBEE98A9E7}">
      <dgm:prSet/>
      <dgm:spPr/>
      <dgm:t>
        <a:bodyPr/>
        <a:lstStyle/>
        <a:p>
          <a:endParaRPr lang="en-US"/>
        </a:p>
      </dgm:t>
    </dgm:pt>
    <dgm:pt modelId="{CBDD2B85-EB01-4F10-A151-68972C5266EB}" type="sibTrans" cxnId="{B8CF9B19-16F2-4433-A5A1-DFFBEE98A9E7}">
      <dgm:prSet/>
      <dgm:spPr/>
      <dgm:t>
        <a:bodyPr/>
        <a:lstStyle/>
        <a:p>
          <a:endParaRPr lang="en-US"/>
        </a:p>
      </dgm:t>
    </dgm:pt>
    <dgm:pt modelId="{5773F13B-0A49-4841-BB36-D733B3026803}">
      <dgm:prSet/>
      <dgm:spPr/>
      <dgm:t>
        <a:bodyPr/>
        <a:lstStyle/>
        <a:p>
          <a:r>
            <a:rPr lang="en-US" dirty="0"/>
            <a:t>If it is safe to do so, make the arrest away from the child.</a:t>
          </a:r>
        </a:p>
      </dgm:t>
    </dgm:pt>
    <dgm:pt modelId="{95B64DEF-C7AF-4B2E-90E3-2C62F1EEE450}" type="parTrans" cxnId="{299F6E91-4489-493D-B70B-55C64B54D178}">
      <dgm:prSet/>
      <dgm:spPr/>
      <dgm:t>
        <a:bodyPr/>
        <a:lstStyle/>
        <a:p>
          <a:endParaRPr lang="en-US"/>
        </a:p>
      </dgm:t>
    </dgm:pt>
    <dgm:pt modelId="{C3B62214-67FA-438B-A0D6-2D148301EE36}" type="sibTrans" cxnId="{299F6E91-4489-493D-B70B-55C64B54D178}">
      <dgm:prSet/>
      <dgm:spPr/>
      <dgm:t>
        <a:bodyPr/>
        <a:lstStyle/>
        <a:p>
          <a:endParaRPr lang="en-US"/>
        </a:p>
      </dgm:t>
    </dgm:pt>
    <dgm:pt modelId="{7AE72D00-ED63-464D-91EA-5440ED66B22B}">
      <dgm:prSet/>
      <dgm:spPr/>
      <dgm:t>
        <a:bodyPr/>
        <a:lstStyle/>
        <a:p>
          <a:r>
            <a:rPr lang="en-US" dirty="0"/>
            <a:t>If it is safe to do so, allow the arrestee to explain to his or her child that they will be cared for.</a:t>
          </a:r>
        </a:p>
      </dgm:t>
    </dgm:pt>
    <dgm:pt modelId="{67360CF3-F72E-4D93-A843-98E2DF8509B6}" type="parTrans" cxnId="{C76A6681-2279-4C69-9045-F05EA27E649B}">
      <dgm:prSet/>
      <dgm:spPr/>
      <dgm:t>
        <a:bodyPr/>
        <a:lstStyle/>
        <a:p>
          <a:endParaRPr lang="en-US"/>
        </a:p>
      </dgm:t>
    </dgm:pt>
    <dgm:pt modelId="{20F3E27C-A417-4937-9EF6-5B220337DD4B}" type="sibTrans" cxnId="{C76A6681-2279-4C69-9045-F05EA27E649B}">
      <dgm:prSet/>
      <dgm:spPr/>
      <dgm:t>
        <a:bodyPr/>
        <a:lstStyle/>
        <a:p>
          <a:endParaRPr lang="en-US"/>
        </a:p>
      </dgm:t>
    </dgm:pt>
    <dgm:pt modelId="{0B3D7120-1EC0-43DC-95BC-E7326E889F11}">
      <dgm:prSet/>
      <dgm:spPr/>
      <dgm:t>
        <a:bodyPr/>
        <a:lstStyle/>
        <a:p>
          <a:r>
            <a:rPr lang="en-US" dirty="0"/>
            <a:t>Confirm that adult is appropriate. </a:t>
          </a:r>
        </a:p>
      </dgm:t>
    </dgm:pt>
    <dgm:pt modelId="{7AC37D85-24D0-4AF9-940B-E4C3A7B1927C}" type="parTrans" cxnId="{A17E0903-52A8-4161-8FE2-5D92C64A173E}">
      <dgm:prSet/>
      <dgm:spPr/>
      <dgm:t>
        <a:bodyPr/>
        <a:lstStyle/>
        <a:p>
          <a:endParaRPr lang="en-US"/>
        </a:p>
      </dgm:t>
    </dgm:pt>
    <dgm:pt modelId="{0CD9C370-7086-42C3-A52E-53DD86A5E1AA}" type="sibTrans" cxnId="{A17E0903-52A8-4161-8FE2-5D92C64A173E}">
      <dgm:prSet/>
      <dgm:spPr/>
      <dgm:t>
        <a:bodyPr/>
        <a:lstStyle/>
        <a:p>
          <a:endParaRPr lang="en-US"/>
        </a:p>
      </dgm:t>
    </dgm:pt>
    <dgm:pt modelId="{1EA42367-65CF-45DE-9084-8BFE8741F2DE}">
      <dgm:prSet/>
      <dgm:spPr/>
      <dgm:t>
        <a:bodyPr/>
        <a:lstStyle/>
        <a:p>
          <a:r>
            <a:rPr lang="en-US" dirty="0"/>
            <a:t>The officer is responsible for the well-being of the child until transfer of custody.</a:t>
          </a:r>
        </a:p>
      </dgm:t>
    </dgm:pt>
    <dgm:pt modelId="{C6E514ED-CE5C-4AE5-9D8B-6369399C70EA}" type="parTrans" cxnId="{BBFB5300-9C8E-4028-9248-94DFA2048950}">
      <dgm:prSet/>
      <dgm:spPr/>
      <dgm:t>
        <a:bodyPr/>
        <a:lstStyle/>
        <a:p>
          <a:endParaRPr lang="en-US"/>
        </a:p>
      </dgm:t>
    </dgm:pt>
    <dgm:pt modelId="{836A287D-F0E7-4893-B8A2-30C4FB2E761D}" type="sibTrans" cxnId="{BBFB5300-9C8E-4028-9248-94DFA2048950}">
      <dgm:prSet/>
      <dgm:spPr/>
      <dgm:t>
        <a:bodyPr/>
        <a:lstStyle/>
        <a:p>
          <a:endParaRPr lang="en-US"/>
        </a:p>
      </dgm:t>
    </dgm:pt>
    <dgm:pt modelId="{3459564D-AC11-47E7-8F08-3D7DC2E490BE}" type="pres">
      <dgm:prSet presAssocID="{1CB9D60F-FF35-425B-AE6B-DCE5B986B2DE}" presName="theList" presStyleCnt="0">
        <dgm:presLayoutVars>
          <dgm:dir/>
          <dgm:animLvl val="lvl"/>
          <dgm:resizeHandles val="exact"/>
        </dgm:presLayoutVars>
      </dgm:prSet>
      <dgm:spPr/>
    </dgm:pt>
    <dgm:pt modelId="{E813F8FC-8046-4D2C-821D-3781A09D2B6A}" type="pres">
      <dgm:prSet presAssocID="{FCEF644D-6BD7-48A1-83F3-CA88BA4A4827}" presName="compNode" presStyleCnt="0"/>
      <dgm:spPr/>
    </dgm:pt>
    <dgm:pt modelId="{6D2D6F62-1515-43B4-8B92-C2353C0F426E}" type="pres">
      <dgm:prSet presAssocID="{FCEF644D-6BD7-48A1-83F3-CA88BA4A4827}" presName="aNode" presStyleLbl="bgShp" presStyleIdx="0" presStyleCnt="4"/>
      <dgm:spPr/>
    </dgm:pt>
    <dgm:pt modelId="{51A34548-F468-4B6B-B07E-8AC3DAD13BB5}" type="pres">
      <dgm:prSet presAssocID="{FCEF644D-6BD7-48A1-83F3-CA88BA4A4827}" presName="textNode" presStyleLbl="bgShp" presStyleIdx="0" presStyleCnt="4"/>
      <dgm:spPr/>
    </dgm:pt>
    <dgm:pt modelId="{BFB27795-DE85-4608-B2E1-6A65EB6D5071}" type="pres">
      <dgm:prSet presAssocID="{FCEF644D-6BD7-48A1-83F3-CA88BA4A4827}" presName="compChildNode" presStyleCnt="0"/>
      <dgm:spPr/>
    </dgm:pt>
    <dgm:pt modelId="{D2E7FB78-78D0-46D9-8928-DDDA43A8FCCC}" type="pres">
      <dgm:prSet presAssocID="{FCEF644D-6BD7-48A1-83F3-CA88BA4A4827}" presName="theInnerList" presStyleCnt="0"/>
      <dgm:spPr/>
    </dgm:pt>
    <dgm:pt modelId="{EA9396CF-05D5-4937-8849-36F2977B586F}" type="pres">
      <dgm:prSet presAssocID="{93972F6B-0F73-462D-838C-0554A9EA2F5F}" presName="childNode" presStyleLbl="node1" presStyleIdx="0" presStyleCnt="7">
        <dgm:presLayoutVars>
          <dgm:bulletEnabled val="1"/>
        </dgm:presLayoutVars>
      </dgm:prSet>
      <dgm:spPr/>
    </dgm:pt>
    <dgm:pt modelId="{41D6B379-B9E6-47A3-B42E-857E37978A14}" type="pres">
      <dgm:prSet presAssocID="{FCEF644D-6BD7-48A1-83F3-CA88BA4A4827}" presName="aSpace" presStyleCnt="0"/>
      <dgm:spPr/>
    </dgm:pt>
    <dgm:pt modelId="{9C6E4616-16A2-4EFB-8D26-9ACC8538BA1D}" type="pres">
      <dgm:prSet presAssocID="{065A1DBB-E55F-4D97-8D82-21E972D528CA}" presName="compNode" presStyleCnt="0"/>
      <dgm:spPr/>
    </dgm:pt>
    <dgm:pt modelId="{9CD359F8-754C-4A43-83F0-456FFA4733B9}" type="pres">
      <dgm:prSet presAssocID="{065A1DBB-E55F-4D97-8D82-21E972D528CA}" presName="aNode" presStyleLbl="bgShp" presStyleIdx="1" presStyleCnt="4"/>
      <dgm:spPr/>
    </dgm:pt>
    <dgm:pt modelId="{5BE74DFD-3B94-48AE-9F55-06F1D1D33F73}" type="pres">
      <dgm:prSet presAssocID="{065A1DBB-E55F-4D97-8D82-21E972D528CA}" presName="textNode" presStyleLbl="bgShp" presStyleIdx="1" presStyleCnt="4"/>
      <dgm:spPr/>
    </dgm:pt>
    <dgm:pt modelId="{85A22525-BA21-4541-8611-C7B803A70550}" type="pres">
      <dgm:prSet presAssocID="{065A1DBB-E55F-4D97-8D82-21E972D528CA}" presName="compChildNode" presStyleCnt="0"/>
      <dgm:spPr/>
    </dgm:pt>
    <dgm:pt modelId="{D8C66CEE-CF41-4580-98D1-7074715AE08D}" type="pres">
      <dgm:prSet presAssocID="{065A1DBB-E55F-4D97-8D82-21E972D528CA}" presName="theInnerList" presStyleCnt="0"/>
      <dgm:spPr/>
    </dgm:pt>
    <dgm:pt modelId="{FE55B488-605C-4F51-A5AA-D25A5DE0DEB3}" type="pres">
      <dgm:prSet presAssocID="{5773F13B-0A49-4841-BB36-D733B3026803}" presName="childNode" presStyleLbl="node1" presStyleIdx="1" presStyleCnt="7">
        <dgm:presLayoutVars>
          <dgm:bulletEnabled val="1"/>
        </dgm:presLayoutVars>
      </dgm:prSet>
      <dgm:spPr/>
    </dgm:pt>
    <dgm:pt modelId="{2A16520D-0B47-4626-81B1-14B6B69600F8}" type="pres">
      <dgm:prSet presAssocID="{5773F13B-0A49-4841-BB36-D733B3026803}" presName="aSpace2" presStyleCnt="0"/>
      <dgm:spPr/>
    </dgm:pt>
    <dgm:pt modelId="{696AC0D0-BEB9-4117-A075-023660DB43E9}" type="pres">
      <dgm:prSet presAssocID="{7AE72D00-ED63-464D-91EA-5440ED66B22B}" presName="childNode" presStyleLbl="node1" presStyleIdx="2" presStyleCnt="7">
        <dgm:presLayoutVars>
          <dgm:bulletEnabled val="1"/>
        </dgm:presLayoutVars>
      </dgm:prSet>
      <dgm:spPr/>
    </dgm:pt>
    <dgm:pt modelId="{3E420C2B-705C-4ACB-8CB8-C79A167ADCC2}" type="pres">
      <dgm:prSet presAssocID="{065A1DBB-E55F-4D97-8D82-21E972D528CA}" presName="aSpace" presStyleCnt="0"/>
      <dgm:spPr/>
    </dgm:pt>
    <dgm:pt modelId="{BD6C3287-103C-4F4E-A58A-22611922603C}" type="pres">
      <dgm:prSet presAssocID="{AD77441B-285A-446A-9D00-F3CEED5B7E62}" presName="compNode" presStyleCnt="0"/>
      <dgm:spPr/>
    </dgm:pt>
    <dgm:pt modelId="{0BC188E0-3D6A-4F91-BAFF-0B4B38A5AA98}" type="pres">
      <dgm:prSet presAssocID="{AD77441B-285A-446A-9D00-F3CEED5B7E62}" presName="aNode" presStyleLbl="bgShp" presStyleIdx="2" presStyleCnt="4"/>
      <dgm:spPr/>
    </dgm:pt>
    <dgm:pt modelId="{6AB0BBC2-43E9-4501-874C-3F211113D2A8}" type="pres">
      <dgm:prSet presAssocID="{AD77441B-285A-446A-9D00-F3CEED5B7E62}" presName="textNode" presStyleLbl="bgShp" presStyleIdx="2" presStyleCnt="4"/>
      <dgm:spPr/>
    </dgm:pt>
    <dgm:pt modelId="{C9324EAF-1138-479E-A0A9-9E75718052AD}" type="pres">
      <dgm:prSet presAssocID="{AD77441B-285A-446A-9D00-F3CEED5B7E62}" presName="compChildNode" presStyleCnt="0"/>
      <dgm:spPr/>
    </dgm:pt>
    <dgm:pt modelId="{AFB92B9C-22D1-464C-8587-639B6400A722}" type="pres">
      <dgm:prSet presAssocID="{AD77441B-285A-446A-9D00-F3CEED5B7E62}" presName="theInnerList" presStyleCnt="0"/>
      <dgm:spPr/>
    </dgm:pt>
    <dgm:pt modelId="{EFA6E96E-8CB6-497B-B461-106ACD9970E9}" type="pres">
      <dgm:prSet presAssocID="{7A396887-A510-4E18-A195-F0C7676AC692}" presName="childNode" presStyleLbl="node1" presStyleIdx="3" presStyleCnt="7">
        <dgm:presLayoutVars>
          <dgm:bulletEnabled val="1"/>
        </dgm:presLayoutVars>
      </dgm:prSet>
      <dgm:spPr/>
    </dgm:pt>
    <dgm:pt modelId="{175A04F5-7DB9-487B-A2EC-893BCE3DCA25}" type="pres">
      <dgm:prSet presAssocID="{7A396887-A510-4E18-A195-F0C7676AC692}" presName="aSpace2" presStyleCnt="0"/>
      <dgm:spPr/>
    </dgm:pt>
    <dgm:pt modelId="{9842E888-1077-4DAC-BDEA-47F1E68F5273}" type="pres">
      <dgm:prSet presAssocID="{0B3D7120-1EC0-43DC-95BC-E7326E889F11}" presName="childNode" presStyleLbl="node1" presStyleIdx="4" presStyleCnt="7">
        <dgm:presLayoutVars>
          <dgm:bulletEnabled val="1"/>
        </dgm:presLayoutVars>
      </dgm:prSet>
      <dgm:spPr/>
    </dgm:pt>
    <dgm:pt modelId="{A38E1633-143E-4B1A-8737-ACA4D000F105}" type="pres">
      <dgm:prSet presAssocID="{AD77441B-285A-446A-9D00-F3CEED5B7E62}" presName="aSpace" presStyleCnt="0"/>
      <dgm:spPr/>
    </dgm:pt>
    <dgm:pt modelId="{67B5CE2A-638F-43CA-992D-C3F73933D44A}" type="pres">
      <dgm:prSet presAssocID="{3B55B78D-D048-4AB6-B5BC-078D1CA62B00}" presName="compNode" presStyleCnt="0"/>
      <dgm:spPr/>
    </dgm:pt>
    <dgm:pt modelId="{E6B26106-E862-4C2C-88B5-3356897EA7C9}" type="pres">
      <dgm:prSet presAssocID="{3B55B78D-D048-4AB6-B5BC-078D1CA62B00}" presName="aNode" presStyleLbl="bgShp" presStyleIdx="3" presStyleCnt="4"/>
      <dgm:spPr/>
    </dgm:pt>
    <dgm:pt modelId="{AFB3729A-C15C-462C-9B95-4D531BBD3ED5}" type="pres">
      <dgm:prSet presAssocID="{3B55B78D-D048-4AB6-B5BC-078D1CA62B00}" presName="textNode" presStyleLbl="bgShp" presStyleIdx="3" presStyleCnt="4"/>
      <dgm:spPr/>
    </dgm:pt>
    <dgm:pt modelId="{0490A9C2-E4CA-4707-AFB8-121F83916DC8}" type="pres">
      <dgm:prSet presAssocID="{3B55B78D-D048-4AB6-B5BC-078D1CA62B00}" presName="compChildNode" presStyleCnt="0"/>
      <dgm:spPr/>
    </dgm:pt>
    <dgm:pt modelId="{B852FECB-51F2-4A5B-A65C-12C3DC864CD5}" type="pres">
      <dgm:prSet presAssocID="{3B55B78D-D048-4AB6-B5BC-078D1CA62B00}" presName="theInnerList" presStyleCnt="0"/>
      <dgm:spPr/>
    </dgm:pt>
    <dgm:pt modelId="{26510CCE-8FB5-4E7D-8EFB-060AD80D89B2}" type="pres">
      <dgm:prSet presAssocID="{3EC348EE-1DA9-43FA-BD79-EA88768DF2BD}" presName="childNode" presStyleLbl="node1" presStyleIdx="5" presStyleCnt="7">
        <dgm:presLayoutVars>
          <dgm:bulletEnabled val="1"/>
        </dgm:presLayoutVars>
      </dgm:prSet>
      <dgm:spPr/>
    </dgm:pt>
    <dgm:pt modelId="{A08689A9-B727-4DD6-A0EB-C0AE7AFF4908}" type="pres">
      <dgm:prSet presAssocID="{3EC348EE-1DA9-43FA-BD79-EA88768DF2BD}" presName="aSpace2" presStyleCnt="0"/>
      <dgm:spPr/>
    </dgm:pt>
    <dgm:pt modelId="{563F5E8C-3D36-40F7-AA21-7A7C156DAE0D}" type="pres">
      <dgm:prSet presAssocID="{1EA42367-65CF-45DE-9084-8BFE8741F2DE}" presName="childNode" presStyleLbl="node1" presStyleIdx="6" presStyleCnt="7">
        <dgm:presLayoutVars>
          <dgm:bulletEnabled val="1"/>
        </dgm:presLayoutVars>
      </dgm:prSet>
      <dgm:spPr/>
    </dgm:pt>
  </dgm:ptLst>
  <dgm:cxnLst>
    <dgm:cxn modelId="{BBFB5300-9C8E-4028-9248-94DFA2048950}" srcId="{3B55B78D-D048-4AB6-B5BC-078D1CA62B00}" destId="{1EA42367-65CF-45DE-9084-8BFE8741F2DE}" srcOrd="1" destOrd="0" parTransId="{C6E514ED-CE5C-4AE5-9D8B-6369399C70EA}" sibTransId="{836A287D-F0E7-4893-B8A2-30C4FB2E761D}"/>
    <dgm:cxn modelId="{A17E0903-52A8-4161-8FE2-5D92C64A173E}" srcId="{AD77441B-285A-446A-9D00-F3CEED5B7E62}" destId="{0B3D7120-1EC0-43DC-95BC-E7326E889F11}" srcOrd="1" destOrd="0" parTransId="{7AC37D85-24D0-4AF9-940B-E4C3A7B1927C}" sibTransId="{0CD9C370-7086-42C3-A52E-53DD86A5E1AA}"/>
    <dgm:cxn modelId="{6324FB0E-C813-4283-BDFD-CF2E1D35D99A}" type="presOf" srcId="{3B55B78D-D048-4AB6-B5BC-078D1CA62B00}" destId="{AFB3729A-C15C-462C-9B95-4D531BBD3ED5}" srcOrd="1" destOrd="0" presId="urn:microsoft.com/office/officeart/2005/8/layout/lProcess2"/>
    <dgm:cxn modelId="{B8CF9B19-16F2-4433-A5A1-DFFBEE98A9E7}" srcId="{1CB9D60F-FF35-425B-AE6B-DCE5B986B2DE}" destId="{065A1DBB-E55F-4D97-8D82-21E972D528CA}" srcOrd="1" destOrd="0" parTransId="{3EA48876-6781-43EF-9078-D224C7EA9E5A}" sibTransId="{CBDD2B85-EB01-4F10-A151-68972C5266EB}"/>
    <dgm:cxn modelId="{EF3B742F-641A-4355-9821-0AE8628BF320}" srcId="{AD77441B-285A-446A-9D00-F3CEED5B7E62}" destId="{7A396887-A510-4E18-A195-F0C7676AC692}" srcOrd="0" destOrd="0" parTransId="{42AB29EA-FCD6-4B2F-95FD-73F19A35338F}" sibTransId="{3AE3E241-EDCD-4666-9C70-753FA51CEBCF}"/>
    <dgm:cxn modelId="{772CE35F-81F7-494F-A14E-1CE9BF33D0B8}" type="presOf" srcId="{93972F6B-0F73-462D-838C-0554A9EA2F5F}" destId="{EA9396CF-05D5-4937-8849-36F2977B586F}" srcOrd="0" destOrd="0" presId="urn:microsoft.com/office/officeart/2005/8/layout/lProcess2"/>
    <dgm:cxn modelId="{B253D063-057A-4DE4-B6FD-198DEC9B9D36}" type="presOf" srcId="{FCEF644D-6BD7-48A1-83F3-CA88BA4A4827}" destId="{6D2D6F62-1515-43B4-8B92-C2353C0F426E}" srcOrd="0" destOrd="0" presId="urn:microsoft.com/office/officeart/2005/8/layout/lProcess2"/>
    <dgm:cxn modelId="{684A7365-6FE7-47EF-AED4-68A8ED3C0B16}" type="presOf" srcId="{1CB9D60F-FF35-425B-AE6B-DCE5B986B2DE}" destId="{3459564D-AC11-47E7-8F08-3D7DC2E490BE}" srcOrd="0" destOrd="0" presId="urn:microsoft.com/office/officeart/2005/8/layout/lProcess2"/>
    <dgm:cxn modelId="{A6FFB86C-E1D5-4A83-B705-FCA1E4110172}" type="presOf" srcId="{065A1DBB-E55F-4D97-8D82-21E972D528CA}" destId="{9CD359F8-754C-4A43-83F0-456FFA4733B9}" srcOrd="0" destOrd="0" presId="urn:microsoft.com/office/officeart/2005/8/layout/lProcess2"/>
    <dgm:cxn modelId="{8D6CCB6E-0ABE-44A4-8D0E-C0E1AE31F5A8}" type="presOf" srcId="{3EC348EE-1DA9-43FA-BD79-EA88768DF2BD}" destId="{26510CCE-8FB5-4E7D-8EFB-060AD80D89B2}" srcOrd="0" destOrd="0" presId="urn:microsoft.com/office/officeart/2005/8/layout/lProcess2"/>
    <dgm:cxn modelId="{18E6DA50-D356-403C-89F0-09FBF1DC8BC2}" type="presOf" srcId="{065A1DBB-E55F-4D97-8D82-21E972D528CA}" destId="{5BE74DFD-3B94-48AE-9F55-06F1D1D33F73}" srcOrd="1" destOrd="0" presId="urn:microsoft.com/office/officeart/2005/8/layout/lProcess2"/>
    <dgm:cxn modelId="{5AD7127F-0FB2-4A37-AC9E-83FA2D7E7085}" type="presOf" srcId="{3B55B78D-D048-4AB6-B5BC-078D1CA62B00}" destId="{E6B26106-E862-4C2C-88B5-3356897EA7C9}" srcOrd="0" destOrd="0" presId="urn:microsoft.com/office/officeart/2005/8/layout/lProcess2"/>
    <dgm:cxn modelId="{C76A6681-2279-4C69-9045-F05EA27E649B}" srcId="{065A1DBB-E55F-4D97-8D82-21E972D528CA}" destId="{7AE72D00-ED63-464D-91EA-5440ED66B22B}" srcOrd="1" destOrd="0" parTransId="{67360CF3-F72E-4D93-A843-98E2DF8509B6}" sibTransId="{20F3E27C-A417-4937-9EF6-5B220337DD4B}"/>
    <dgm:cxn modelId="{25421D83-35A1-416B-B2CF-E642626997F8}" type="presOf" srcId="{7A396887-A510-4E18-A195-F0C7676AC692}" destId="{EFA6E96E-8CB6-497B-B461-106ACD9970E9}" srcOrd="0" destOrd="0" presId="urn:microsoft.com/office/officeart/2005/8/layout/lProcess2"/>
    <dgm:cxn modelId="{BEB9BD89-9A41-4355-9CAA-2D8898964B6E}" srcId="{1CB9D60F-FF35-425B-AE6B-DCE5B986B2DE}" destId="{AD77441B-285A-446A-9D00-F3CEED5B7E62}" srcOrd="2" destOrd="0" parTransId="{EC0BEE8C-7D1A-4C23-972C-A9BFDADC8B58}" sibTransId="{45315CEE-995A-427A-A98F-9BB0E32836FA}"/>
    <dgm:cxn modelId="{F765EE8D-C81F-4C7B-BD80-74C9E8C86123}" type="presOf" srcId="{FCEF644D-6BD7-48A1-83F3-CA88BA4A4827}" destId="{51A34548-F468-4B6B-B07E-8AC3DAD13BB5}" srcOrd="1" destOrd="0" presId="urn:microsoft.com/office/officeart/2005/8/layout/lProcess2"/>
    <dgm:cxn modelId="{299F6E91-4489-493D-B70B-55C64B54D178}" srcId="{065A1DBB-E55F-4D97-8D82-21E972D528CA}" destId="{5773F13B-0A49-4841-BB36-D733B3026803}" srcOrd="0" destOrd="0" parTransId="{95B64DEF-C7AF-4B2E-90E3-2C62F1EEE450}" sibTransId="{C3B62214-67FA-438B-A0D6-2D148301EE36}"/>
    <dgm:cxn modelId="{6033FE95-9876-46E2-A19B-4B8A2EF7758F}" srcId="{FCEF644D-6BD7-48A1-83F3-CA88BA4A4827}" destId="{93972F6B-0F73-462D-838C-0554A9EA2F5F}" srcOrd="0" destOrd="0" parTransId="{3E4F05C4-93A6-4B10-80C9-540A164349DE}" sibTransId="{ACC24A37-1B42-4E0C-A58B-95F9FCE2E593}"/>
    <dgm:cxn modelId="{95A0699C-E704-4684-A55E-E6D512D171AF}" type="presOf" srcId="{5773F13B-0A49-4841-BB36-D733B3026803}" destId="{FE55B488-605C-4F51-A5AA-D25A5DE0DEB3}" srcOrd="0" destOrd="0" presId="urn:microsoft.com/office/officeart/2005/8/layout/lProcess2"/>
    <dgm:cxn modelId="{03A3AFB7-8A08-4E40-9C3E-7C6C9A81CCFD}" type="presOf" srcId="{AD77441B-285A-446A-9D00-F3CEED5B7E62}" destId="{0BC188E0-3D6A-4F91-BAFF-0B4B38A5AA98}" srcOrd="0" destOrd="0" presId="urn:microsoft.com/office/officeart/2005/8/layout/lProcess2"/>
    <dgm:cxn modelId="{F4BA64C4-F099-4C3B-B350-4A7A739A76B9}" srcId="{1CB9D60F-FF35-425B-AE6B-DCE5B986B2DE}" destId="{FCEF644D-6BD7-48A1-83F3-CA88BA4A4827}" srcOrd="0" destOrd="0" parTransId="{78A49B18-1B32-4141-8847-46EE7F39290D}" sibTransId="{8A0674C2-192E-4897-B4D2-C2FFD79DA901}"/>
    <dgm:cxn modelId="{91E6FAC4-E268-4752-B579-251F719B8E72}" type="presOf" srcId="{AD77441B-285A-446A-9D00-F3CEED5B7E62}" destId="{6AB0BBC2-43E9-4501-874C-3F211113D2A8}" srcOrd="1" destOrd="0" presId="urn:microsoft.com/office/officeart/2005/8/layout/lProcess2"/>
    <dgm:cxn modelId="{B7E980D7-4434-4B77-B9B9-50FFBF886DA1}" srcId="{3B55B78D-D048-4AB6-B5BC-078D1CA62B00}" destId="{3EC348EE-1DA9-43FA-BD79-EA88768DF2BD}" srcOrd="0" destOrd="0" parTransId="{E171B599-D7AC-4C01-B6A8-20D0275DD81F}" sibTransId="{645B265B-CE43-4484-B055-D2924EE5DDDF}"/>
    <dgm:cxn modelId="{AF8963E8-6F8F-4DA3-83B1-81F4821E2AF4}" srcId="{1CB9D60F-FF35-425B-AE6B-DCE5B986B2DE}" destId="{3B55B78D-D048-4AB6-B5BC-078D1CA62B00}" srcOrd="3" destOrd="0" parTransId="{7703B19C-970F-4915-9CF1-670CBE55B79E}" sibTransId="{D3C81487-DAB7-46D3-B114-B80C0BAF1335}"/>
    <dgm:cxn modelId="{4711D4EE-0EB3-4BF2-9FFC-15AFB82581D1}" type="presOf" srcId="{1EA42367-65CF-45DE-9084-8BFE8741F2DE}" destId="{563F5E8C-3D36-40F7-AA21-7A7C156DAE0D}" srcOrd="0" destOrd="0" presId="urn:microsoft.com/office/officeart/2005/8/layout/lProcess2"/>
    <dgm:cxn modelId="{9DF423F1-D987-4586-AB47-0ADC1E1DDAEB}" type="presOf" srcId="{0B3D7120-1EC0-43DC-95BC-E7326E889F11}" destId="{9842E888-1077-4DAC-BDEA-47F1E68F5273}" srcOrd="0" destOrd="0" presId="urn:microsoft.com/office/officeart/2005/8/layout/lProcess2"/>
    <dgm:cxn modelId="{F25F44F6-C784-4ED4-A169-8E17F1DE5063}" type="presOf" srcId="{7AE72D00-ED63-464D-91EA-5440ED66B22B}" destId="{696AC0D0-BEB9-4117-A075-023660DB43E9}" srcOrd="0" destOrd="0" presId="urn:microsoft.com/office/officeart/2005/8/layout/lProcess2"/>
    <dgm:cxn modelId="{EDF742E8-2D94-4BC5-B646-B880F2218368}" type="presParOf" srcId="{3459564D-AC11-47E7-8F08-3D7DC2E490BE}" destId="{E813F8FC-8046-4D2C-821D-3781A09D2B6A}" srcOrd="0" destOrd="0" presId="urn:microsoft.com/office/officeart/2005/8/layout/lProcess2"/>
    <dgm:cxn modelId="{64706712-5651-4098-A66F-8751C7E516B2}" type="presParOf" srcId="{E813F8FC-8046-4D2C-821D-3781A09D2B6A}" destId="{6D2D6F62-1515-43B4-8B92-C2353C0F426E}" srcOrd="0" destOrd="0" presId="urn:microsoft.com/office/officeart/2005/8/layout/lProcess2"/>
    <dgm:cxn modelId="{6E870856-B529-4F4C-97A3-AB7CD5983801}" type="presParOf" srcId="{E813F8FC-8046-4D2C-821D-3781A09D2B6A}" destId="{51A34548-F468-4B6B-B07E-8AC3DAD13BB5}" srcOrd="1" destOrd="0" presId="urn:microsoft.com/office/officeart/2005/8/layout/lProcess2"/>
    <dgm:cxn modelId="{00B97304-318A-4C96-A4CE-155D8018AD4E}" type="presParOf" srcId="{E813F8FC-8046-4D2C-821D-3781A09D2B6A}" destId="{BFB27795-DE85-4608-B2E1-6A65EB6D5071}" srcOrd="2" destOrd="0" presId="urn:microsoft.com/office/officeart/2005/8/layout/lProcess2"/>
    <dgm:cxn modelId="{16457969-D9F5-4A52-A726-D9937ACD2AC4}" type="presParOf" srcId="{BFB27795-DE85-4608-B2E1-6A65EB6D5071}" destId="{D2E7FB78-78D0-46D9-8928-DDDA43A8FCCC}" srcOrd="0" destOrd="0" presId="urn:microsoft.com/office/officeart/2005/8/layout/lProcess2"/>
    <dgm:cxn modelId="{D223A563-5341-4EF9-96C1-CC6C7244E6A7}" type="presParOf" srcId="{D2E7FB78-78D0-46D9-8928-DDDA43A8FCCC}" destId="{EA9396CF-05D5-4937-8849-36F2977B586F}" srcOrd="0" destOrd="0" presId="urn:microsoft.com/office/officeart/2005/8/layout/lProcess2"/>
    <dgm:cxn modelId="{D3D1C315-6EE1-447E-A200-DD66A6F362D3}" type="presParOf" srcId="{3459564D-AC11-47E7-8F08-3D7DC2E490BE}" destId="{41D6B379-B9E6-47A3-B42E-857E37978A14}" srcOrd="1" destOrd="0" presId="urn:microsoft.com/office/officeart/2005/8/layout/lProcess2"/>
    <dgm:cxn modelId="{BDA48597-C09F-4F6A-A212-DBCB7F2C9707}" type="presParOf" srcId="{3459564D-AC11-47E7-8F08-3D7DC2E490BE}" destId="{9C6E4616-16A2-4EFB-8D26-9ACC8538BA1D}" srcOrd="2" destOrd="0" presId="urn:microsoft.com/office/officeart/2005/8/layout/lProcess2"/>
    <dgm:cxn modelId="{817BF8DC-E983-4878-869A-2B11D983C584}" type="presParOf" srcId="{9C6E4616-16A2-4EFB-8D26-9ACC8538BA1D}" destId="{9CD359F8-754C-4A43-83F0-456FFA4733B9}" srcOrd="0" destOrd="0" presId="urn:microsoft.com/office/officeart/2005/8/layout/lProcess2"/>
    <dgm:cxn modelId="{78F24C65-6DE6-4E4C-B71C-85F34C505C65}" type="presParOf" srcId="{9C6E4616-16A2-4EFB-8D26-9ACC8538BA1D}" destId="{5BE74DFD-3B94-48AE-9F55-06F1D1D33F73}" srcOrd="1" destOrd="0" presId="urn:microsoft.com/office/officeart/2005/8/layout/lProcess2"/>
    <dgm:cxn modelId="{E34AE895-F8B4-4D02-82D7-B5A187B50BA7}" type="presParOf" srcId="{9C6E4616-16A2-4EFB-8D26-9ACC8538BA1D}" destId="{85A22525-BA21-4541-8611-C7B803A70550}" srcOrd="2" destOrd="0" presId="urn:microsoft.com/office/officeart/2005/8/layout/lProcess2"/>
    <dgm:cxn modelId="{7A0C3040-7355-4E41-A0EC-C73FC6C8B8D0}" type="presParOf" srcId="{85A22525-BA21-4541-8611-C7B803A70550}" destId="{D8C66CEE-CF41-4580-98D1-7074715AE08D}" srcOrd="0" destOrd="0" presId="urn:microsoft.com/office/officeart/2005/8/layout/lProcess2"/>
    <dgm:cxn modelId="{FC5E270D-4620-4DF1-BF69-F6E2C5CB75B9}" type="presParOf" srcId="{D8C66CEE-CF41-4580-98D1-7074715AE08D}" destId="{FE55B488-605C-4F51-A5AA-D25A5DE0DEB3}" srcOrd="0" destOrd="0" presId="urn:microsoft.com/office/officeart/2005/8/layout/lProcess2"/>
    <dgm:cxn modelId="{7B0F714F-CD46-4E09-AEB3-61B1040B075D}" type="presParOf" srcId="{D8C66CEE-CF41-4580-98D1-7074715AE08D}" destId="{2A16520D-0B47-4626-81B1-14B6B69600F8}" srcOrd="1" destOrd="0" presId="urn:microsoft.com/office/officeart/2005/8/layout/lProcess2"/>
    <dgm:cxn modelId="{E042C55B-CCEC-44FF-BDA6-4899C4577725}" type="presParOf" srcId="{D8C66CEE-CF41-4580-98D1-7074715AE08D}" destId="{696AC0D0-BEB9-4117-A075-023660DB43E9}" srcOrd="2" destOrd="0" presId="urn:microsoft.com/office/officeart/2005/8/layout/lProcess2"/>
    <dgm:cxn modelId="{6F3E9351-7A54-4412-BD7F-3A9AAAD7390D}" type="presParOf" srcId="{3459564D-AC11-47E7-8F08-3D7DC2E490BE}" destId="{3E420C2B-705C-4ACB-8CB8-C79A167ADCC2}" srcOrd="3" destOrd="0" presId="urn:microsoft.com/office/officeart/2005/8/layout/lProcess2"/>
    <dgm:cxn modelId="{D4F9F9E4-E574-4D3F-896B-29B441B18606}" type="presParOf" srcId="{3459564D-AC11-47E7-8F08-3D7DC2E490BE}" destId="{BD6C3287-103C-4F4E-A58A-22611922603C}" srcOrd="4" destOrd="0" presId="urn:microsoft.com/office/officeart/2005/8/layout/lProcess2"/>
    <dgm:cxn modelId="{AB0F9D81-98B6-4FF1-A87B-E26900EF74DA}" type="presParOf" srcId="{BD6C3287-103C-4F4E-A58A-22611922603C}" destId="{0BC188E0-3D6A-4F91-BAFF-0B4B38A5AA98}" srcOrd="0" destOrd="0" presId="urn:microsoft.com/office/officeart/2005/8/layout/lProcess2"/>
    <dgm:cxn modelId="{D9031F40-C2DA-42B6-B7CE-1471093F554E}" type="presParOf" srcId="{BD6C3287-103C-4F4E-A58A-22611922603C}" destId="{6AB0BBC2-43E9-4501-874C-3F211113D2A8}" srcOrd="1" destOrd="0" presId="urn:microsoft.com/office/officeart/2005/8/layout/lProcess2"/>
    <dgm:cxn modelId="{38C62310-E4AA-47F2-A743-ED14DD2574A7}" type="presParOf" srcId="{BD6C3287-103C-4F4E-A58A-22611922603C}" destId="{C9324EAF-1138-479E-A0A9-9E75718052AD}" srcOrd="2" destOrd="0" presId="urn:microsoft.com/office/officeart/2005/8/layout/lProcess2"/>
    <dgm:cxn modelId="{8D8AEEE4-A79D-43EA-97C6-54EAB0DE3C03}" type="presParOf" srcId="{C9324EAF-1138-479E-A0A9-9E75718052AD}" destId="{AFB92B9C-22D1-464C-8587-639B6400A722}" srcOrd="0" destOrd="0" presId="urn:microsoft.com/office/officeart/2005/8/layout/lProcess2"/>
    <dgm:cxn modelId="{E35C50BA-61EF-4219-AE6F-947233FC8D3C}" type="presParOf" srcId="{AFB92B9C-22D1-464C-8587-639B6400A722}" destId="{EFA6E96E-8CB6-497B-B461-106ACD9970E9}" srcOrd="0" destOrd="0" presId="urn:microsoft.com/office/officeart/2005/8/layout/lProcess2"/>
    <dgm:cxn modelId="{91CD49BA-7FA2-4936-AB49-71D8EF3E55C6}" type="presParOf" srcId="{AFB92B9C-22D1-464C-8587-639B6400A722}" destId="{175A04F5-7DB9-487B-A2EC-893BCE3DCA25}" srcOrd="1" destOrd="0" presId="urn:microsoft.com/office/officeart/2005/8/layout/lProcess2"/>
    <dgm:cxn modelId="{066460F9-0510-4D3A-99C8-6687F1ACD9D1}" type="presParOf" srcId="{AFB92B9C-22D1-464C-8587-639B6400A722}" destId="{9842E888-1077-4DAC-BDEA-47F1E68F5273}" srcOrd="2" destOrd="0" presId="urn:microsoft.com/office/officeart/2005/8/layout/lProcess2"/>
    <dgm:cxn modelId="{8485CA2B-AABB-493F-906C-6112AD0A1A19}" type="presParOf" srcId="{3459564D-AC11-47E7-8F08-3D7DC2E490BE}" destId="{A38E1633-143E-4B1A-8737-ACA4D000F105}" srcOrd="5" destOrd="0" presId="urn:microsoft.com/office/officeart/2005/8/layout/lProcess2"/>
    <dgm:cxn modelId="{65E29608-2467-44EE-8E2A-EE7721CAA52F}" type="presParOf" srcId="{3459564D-AC11-47E7-8F08-3D7DC2E490BE}" destId="{67B5CE2A-638F-43CA-992D-C3F73933D44A}" srcOrd="6" destOrd="0" presId="urn:microsoft.com/office/officeart/2005/8/layout/lProcess2"/>
    <dgm:cxn modelId="{8927E04C-B5FB-495D-B3C3-B269913E0729}" type="presParOf" srcId="{67B5CE2A-638F-43CA-992D-C3F73933D44A}" destId="{E6B26106-E862-4C2C-88B5-3356897EA7C9}" srcOrd="0" destOrd="0" presId="urn:microsoft.com/office/officeart/2005/8/layout/lProcess2"/>
    <dgm:cxn modelId="{F2F0DC10-3F26-49DD-8388-A7B9A6FC8C20}" type="presParOf" srcId="{67B5CE2A-638F-43CA-992D-C3F73933D44A}" destId="{AFB3729A-C15C-462C-9B95-4D531BBD3ED5}" srcOrd="1" destOrd="0" presId="urn:microsoft.com/office/officeart/2005/8/layout/lProcess2"/>
    <dgm:cxn modelId="{9C5750B2-FE66-4B62-9416-E4452DA65445}" type="presParOf" srcId="{67B5CE2A-638F-43CA-992D-C3F73933D44A}" destId="{0490A9C2-E4CA-4707-AFB8-121F83916DC8}" srcOrd="2" destOrd="0" presId="urn:microsoft.com/office/officeart/2005/8/layout/lProcess2"/>
    <dgm:cxn modelId="{08185BD6-B7FA-4AEB-AECB-6DC10796C24E}" type="presParOf" srcId="{0490A9C2-E4CA-4707-AFB8-121F83916DC8}" destId="{B852FECB-51F2-4A5B-A65C-12C3DC864CD5}" srcOrd="0" destOrd="0" presId="urn:microsoft.com/office/officeart/2005/8/layout/lProcess2"/>
    <dgm:cxn modelId="{E63D41AC-51BD-4406-96A5-51C110CFEB24}" type="presParOf" srcId="{B852FECB-51F2-4A5B-A65C-12C3DC864CD5}" destId="{26510CCE-8FB5-4E7D-8EFB-060AD80D89B2}" srcOrd="0" destOrd="0" presId="urn:microsoft.com/office/officeart/2005/8/layout/lProcess2"/>
    <dgm:cxn modelId="{27C5FA0C-9367-45CB-A999-C3607C412781}" type="presParOf" srcId="{B852FECB-51F2-4A5B-A65C-12C3DC864CD5}" destId="{A08689A9-B727-4DD6-A0EB-C0AE7AFF4908}" srcOrd="1" destOrd="0" presId="urn:microsoft.com/office/officeart/2005/8/layout/lProcess2"/>
    <dgm:cxn modelId="{D3B5EB62-562C-43F5-B79A-51B61B42F53E}" type="presParOf" srcId="{B852FECB-51F2-4A5B-A65C-12C3DC864CD5}" destId="{563F5E8C-3D36-40F7-AA21-7A7C156DAE0D}"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4C53E-7641-4EBC-8479-D40E5AA49CEC}">
      <dsp:nvSpPr>
        <dsp:cNvPr id="0" name=""/>
        <dsp:cNvSpPr/>
      </dsp:nvSpPr>
      <dsp:spPr>
        <a:xfrm>
          <a:off x="2716" y="667764"/>
          <a:ext cx="1178929" cy="1178929"/>
        </a:xfrm>
        <a:prstGeom prst="chord">
          <a:avLst>
            <a:gd name="adj1" fmla="val 4800000"/>
            <a:gd name="adj2" fmla="val 1680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2579CEDE-FB01-4EA4-A816-14A026332E62}">
      <dsp:nvSpPr>
        <dsp:cNvPr id="0" name=""/>
        <dsp:cNvSpPr/>
      </dsp:nvSpPr>
      <dsp:spPr>
        <a:xfrm>
          <a:off x="120609" y="785657"/>
          <a:ext cx="943143" cy="943143"/>
        </a:xfrm>
        <a:prstGeom prst="pie">
          <a:avLst>
            <a:gd name="adj1" fmla="val 12600000"/>
            <a:gd name="adj2" fmla="val 16200000"/>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4">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67C459F1-7F77-4A6E-B7E1-3BA8DE0F4C94}">
      <dsp:nvSpPr>
        <dsp:cNvPr id="0" name=""/>
        <dsp:cNvSpPr/>
      </dsp:nvSpPr>
      <dsp:spPr>
        <a:xfrm rot="16200000">
          <a:off x="-1353052" y="3320356"/>
          <a:ext cx="3418896" cy="707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244600">
            <a:lnSpc>
              <a:spcPct val="90000"/>
            </a:lnSpc>
            <a:spcBef>
              <a:spcPct val="0"/>
            </a:spcBef>
            <a:spcAft>
              <a:spcPct val="35000"/>
            </a:spcAft>
            <a:buNone/>
          </a:pPr>
          <a:r>
            <a:rPr lang="en-US" sz="2800" b="1" kern="1200" cap="none" spc="50" dirty="0">
              <a:ln w="0"/>
              <a:effectLst>
                <a:innerShdw blurRad="63500" dist="50800" dir="13500000">
                  <a:srgbClr val="000000">
                    <a:alpha val="50000"/>
                  </a:srgbClr>
                </a:innerShdw>
              </a:effectLst>
            </a:rPr>
            <a:t>Physical Health Issues</a:t>
          </a:r>
        </a:p>
      </dsp:txBody>
      <dsp:txXfrm>
        <a:off x="-1353052" y="3320356"/>
        <a:ext cx="3418896" cy="707357"/>
      </dsp:txXfrm>
    </dsp:sp>
    <dsp:sp modelId="{C2D36383-E7FA-4D10-B8A9-7C6AB7DB3F95}">
      <dsp:nvSpPr>
        <dsp:cNvPr id="0" name=""/>
        <dsp:cNvSpPr/>
      </dsp:nvSpPr>
      <dsp:spPr>
        <a:xfrm>
          <a:off x="827967" y="667764"/>
          <a:ext cx="2357859" cy="4715718"/>
        </a:xfrm>
        <a:prstGeom prst="rect">
          <a:avLst/>
        </a:prstGeom>
        <a:gradFill rotWithShape="1">
          <a:gsLst>
            <a:gs pos="0">
              <a:schemeClr val="accent1">
                <a:tint val="96000"/>
                <a:lumMod val="104000"/>
              </a:schemeClr>
            </a:gs>
            <a:gs pos="100000">
              <a:schemeClr val="accent1">
                <a:shade val="90000"/>
                <a:lumMod val="90000"/>
              </a:schemeClr>
            </a:gs>
          </a:gsLst>
          <a:lin ang="5400000" scaled="0"/>
        </a:gradFill>
        <a:ln w="9525" cap="rnd" cmpd="sng" algn="ctr">
          <a:solidFill>
            <a:schemeClr val="accent1">
              <a:shade val="90000"/>
            </a:schemeClr>
          </a:solidFill>
          <a:prstDash val="solid"/>
        </a:ln>
        <a:effectLst>
          <a:outerShdw blurRad="63500" dist="25400" dir="5400000"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pPr>
          <a:r>
            <a:rPr lang="en-US" sz="2300" b="1" kern="1200" cap="none" spc="50" dirty="0">
              <a:ln w="0"/>
              <a:effectLst>
                <a:innerShdw blurRad="63500" dist="50800" dir="13500000">
                  <a:srgbClr val="000000">
                    <a:alpha val="50000"/>
                  </a:srgbClr>
                </a:innerShdw>
              </a:effectLst>
            </a:rPr>
            <a:t>Possible Risk  Outcomes:</a:t>
          </a:r>
        </a:p>
        <a:p>
          <a:pPr marL="0" lvl="0" indent="0" algn="l" defTabSz="1022350">
            <a:lnSpc>
              <a:spcPct val="90000"/>
            </a:lnSpc>
            <a:spcBef>
              <a:spcPct val="0"/>
            </a:spcBef>
            <a:spcAft>
              <a:spcPct val="35000"/>
            </a:spcAft>
            <a:buNone/>
          </a:pPr>
          <a:r>
            <a:rPr lang="en-US" sz="2300" kern="1200" dirty="0"/>
            <a:t>Cardiovascular Disease</a:t>
          </a:r>
        </a:p>
        <a:p>
          <a:pPr marL="0" lvl="0" indent="0" algn="l" defTabSz="1022350">
            <a:lnSpc>
              <a:spcPct val="90000"/>
            </a:lnSpc>
            <a:spcBef>
              <a:spcPct val="0"/>
            </a:spcBef>
            <a:spcAft>
              <a:spcPct val="35000"/>
            </a:spcAft>
            <a:buNone/>
          </a:pPr>
          <a:r>
            <a:rPr lang="en-US" sz="2300" kern="1200" dirty="0"/>
            <a:t>Cancer</a:t>
          </a:r>
        </a:p>
        <a:p>
          <a:pPr marL="0" lvl="0" indent="0" algn="l" defTabSz="1022350">
            <a:lnSpc>
              <a:spcPct val="90000"/>
            </a:lnSpc>
            <a:spcBef>
              <a:spcPct val="0"/>
            </a:spcBef>
            <a:spcAft>
              <a:spcPct val="35000"/>
            </a:spcAft>
            <a:buNone/>
          </a:pPr>
          <a:r>
            <a:rPr lang="en-US" sz="2300" kern="1200" dirty="0"/>
            <a:t>Diabetes</a:t>
          </a:r>
        </a:p>
        <a:p>
          <a:pPr marL="0" lvl="0" indent="0" algn="l" defTabSz="1022350">
            <a:lnSpc>
              <a:spcPct val="90000"/>
            </a:lnSpc>
            <a:spcBef>
              <a:spcPct val="0"/>
            </a:spcBef>
            <a:spcAft>
              <a:spcPct val="35000"/>
            </a:spcAft>
            <a:buNone/>
          </a:pPr>
          <a:r>
            <a:rPr lang="en-US" sz="2300" kern="1200" dirty="0"/>
            <a:t>Stroke</a:t>
          </a:r>
        </a:p>
        <a:p>
          <a:pPr marL="0" lvl="0" indent="0" algn="l" defTabSz="1022350">
            <a:lnSpc>
              <a:spcPct val="90000"/>
            </a:lnSpc>
            <a:spcBef>
              <a:spcPct val="0"/>
            </a:spcBef>
            <a:spcAft>
              <a:spcPct val="35000"/>
            </a:spcAft>
            <a:buNone/>
          </a:pPr>
          <a:r>
            <a:rPr lang="en-US" sz="2300" kern="1200" dirty="0"/>
            <a:t>Autoimmune Disorders</a:t>
          </a:r>
        </a:p>
        <a:p>
          <a:pPr marL="0" lvl="0" indent="0" algn="l" defTabSz="1022350">
            <a:lnSpc>
              <a:spcPct val="90000"/>
            </a:lnSpc>
            <a:spcBef>
              <a:spcPct val="0"/>
            </a:spcBef>
            <a:spcAft>
              <a:spcPct val="35000"/>
            </a:spcAft>
            <a:buNone/>
          </a:pPr>
          <a:r>
            <a:rPr lang="en-US" sz="2300" kern="1200" dirty="0"/>
            <a:t>Obesity</a:t>
          </a:r>
        </a:p>
      </dsp:txBody>
      <dsp:txXfrm>
        <a:off x="827967" y="667764"/>
        <a:ext cx="2357859" cy="4715718"/>
      </dsp:txXfrm>
    </dsp:sp>
    <dsp:sp modelId="{0045A633-1667-458F-BA5A-A499FE832E96}">
      <dsp:nvSpPr>
        <dsp:cNvPr id="0" name=""/>
        <dsp:cNvSpPr/>
      </dsp:nvSpPr>
      <dsp:spPr>
        <a:xfrm>
          <a:off x="3524730" y="667764"/>
          <a:ext cx="1178929" cy="1178929"/>
        </a:xfrm>
        <a:prstGeom prst="chord">
          <a:avLst>
            <a:gd name="adj1" fmla="val 4800000"/>
            <a:gd name="adj2" fmla="val 1680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9347185-7D2D-4665-A8D9-2826E5323D8C}">
      <dsp:nvSpPr>
        <dsp:cNvPr id="0" name=""/>
        <dsp:cNvSpPr/>
      </dsp:nvSpPr>
      <dsp:spPr>
        <a:xfrm>
          <a:off x="3642623" y="785657"/>
          <a:ext cx="943143" cy="943143"/>
        </a:xfrm>
        <a:prstGeom prst="pie">
          <a:avLst>
            <a:gd name="adj1" fmla="val 9000000"/>
            <a:gd name="adj2" fmla="val 16200000"/>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4">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649F77E5-0EE6-41F4-9F79-AAB8F68B4B74}">
      <dsp:nvSpPr>
        <dsp:cNvPr id="0" name=""/>
        <dsp:cNvSpPr/>
      </dsp:nvSpPr>
      <dsp:spPr>
        <a:xfrm rot="16200000">
          <a:off x="2168961" y="3320356"/>
          <a:ext cx="3418896" cy="707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244600">
            <a:lnSpc>
              <a:spcPct val="90000"/>
            </a:lnSpc>
            <a:spcBef>
              <a:spcPct val="0"/>
            </a:spcBef>
            <a:spcAft>
              <a:spcPct val="35000"/>
            </a:spcAft>
            <a:buNone/>
          </a:pPr>
          <a:r>
            <a:rPr lang="en-US" sz="2800" b="1" kern="1200" cap="none" spc="50" dirty="0">
              <a:ln w="0"/>
              <a:effectLst>
                <a:innerShdw blurRad="63500" dist="50800" dir="13500000">
                  <a:srgbClr val="000000">
                    <a:alpha val="50000"/>
                  </a:srgbClr>
                </a:innerShdw>
              </a:effectLst>
            </a:rPr>
            <a:t>Mental Health Issues</a:t>
          </a:r>
          <a:endParaRPr lang="en-US" sz="2600" b="1" kern="1200" cap="none" spc="50" dirty="0">
            <a:ln w="0"/>
            <a:effectLst>
              <a:innerShdw blurRad="63500" dist="50800" dir="13500000">
                <a:srgbClr val="000000">
                  <a:alpha val="50000"/>
                </a:srgbClr>
              </a:innerShdw>
            </a:effectLst>
          </a:endParaRPr>
        </a:p>
      </dsp:txBody>
      <dsp:txXfrm>
        <a:off x="2168961" y="3320356"/>
        <a:ext cx="3418896" cy="707357"/>
      </dsp:txXfrm>
    </dsp:sp>
    <dsp:sp modelId="{67D61473-3808-484D-90EA-ACC394C050E6}">
      <dsp:nvSpPr>
        <dsp:cNvPr id="0" name=""/>
        <dsp:cNvSpPr/>
      </dsp:nvSpPr>
      <dsp:spPr>
        <a:xfrm>
          <a:off x="4349981" y="667764"/>
          <a:ext cx="2357859" cy="4715718"/>
        </a:xfrm>
        <a:prstGeom prst="rect">
          <a:avLst/>
        </a:prstGeom>
        <a:gradFill rotWithShape="1">
          <a:gsLst>
            <a:gs pos="0">
              <a:schemeClr val="accent1">
                <a:tint val="96000"/>
                <a:lumMod val="104000"/>
              </a:schemeClr>
            </a:gs>
            <a:gs pos="100000">
              <a:schemeClr val="accent1">
                <a:shade val="90000"/>
                <a:lumMod val="90000"/>
              </a:schemeClr>
            </a:gs>
          </a:gsLst>
          <a:lin ang="5400000" scaled="0"/>
        </a:gradFill>
        <a:ln w="9525" cap="rnd" cmpd="sng" algn="ctr">
          <a:solidFill>
            <a:schemeClr val="accent1">
              <a:shade val="90000"/>
            </a:schemeClr>
          </a:solidFill>
          <a:prstDash val="solid"/>
        </a:ln>
        <a:effectLst>
          <a:outerShdw blurRad="63500" dist="25400" dir="5400000"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pPr>
          <a:r>
            <a:rPr lang="en-US" sz="2300" b="1" kern="1200" cap="none" spc="50" dirty="0">
              <a:ln w="0"/>
              <a:effectLst>
                <a:innerShdw blurRad="63500" dist="50800" dir="13500000">
                  <a:srgbClr val="000000">
                    <a:alpha val="50000"/>
                  </a:srgbClr>
                </a:innerShdw>
              </a:effectLst>
            </a:rPr>
            <a:t>Possible Risk  Outcomes:</a:t>
          </a:r>
        </a:p>
        <a:p>
          <a:pPr marL="0" lvl="0" indent="0" algn="l" defTabSz="1022350">
            <a:lnSpc>
              <a:spcPct val="90000"/>
            </a:lnSpc>
            <a:spcBef>
              <a:spcPct val="0"/>
            </a:spcBef>
            <a:spcAft>
              <a:spcPct val="35000"/>
            </a:spcAft>
            <a:buNone/>
          </a:pPr>
          <a:r>
            <a:rPr lang="en-US" sz="2300" kern="1200" dirty="0"/>
            <a:t>Post-Traumatic Stress Disorder (PTSD) </a:t>
          </a:r>
        </a:p>
        <a:p>
          <a:pPr marL="0" lvl="0" indent="0" algn="l" defTabSz="1022350">
            <a:lnSpc>
              <a:spcPct val="90000"/>
            </a:lnSpc>
            <a:spcBef>
              <a:spcPct val="0"/>
            </a:spcBef>
            <a:spcAft>
              <a:spcPct val="35000"/>
            </a:spcAft>
            <a:buNone/>
          </a:pPr>
          <a:r>
            <a:rPr lang="en-US" sz="2300" kern="1200" dirty="0"/>
            <a:t>Anxiety Disorders </a:t>
          </a:r>
        </a:p>
        <a:p>
          <a:pPr marL="0" lvl="0" indent="0" algn="l" defTabSz="1022350">
            <a:lnSpc>
              <a:spcPct val="90000"/>
            </a:lnSpc>
            <a:spcBef>
              <a:spcPct val="0"/>
            </a:spcBef>
            <a:spcAft>
              <a:spcPct val="35000"/>
            </a:spcAft>
            <a:buNone/>
          </a:pPr>
          <a:r>
            <a:rPr lang="en-US" sz="2300" kern="1200" dirty="0"/>
            <a:t>Mood Disorders</a:t>
          </a:r>
        </a:p>
        <a:p>
          <a:pPr marL="0" lvl="0" indent="0" algn="l" defTabSz="1022350">
            <a:lnSpc>
              <a:spcPct val="90000"/>
            </a:lnSpc>
            <a:spcBef>
              <a:spcPct val="0"/>
            </a:spcBef>
            <a:spcAft>
              <a:spcPct val="35000"/>
            </a:spcAft>
            <a:buNone/>
          </a:pPr>
          <a:r>
            <a:rPr lang="en-US" sz="2300" kern="1200" dirty="0"/>
            <a:t>Depression Disorders</a:t>
          </a:r>
        </a:p>
      </dsp:txBody>
      <dsp:txXfrm>
        <a:off x="4349981" y="667764"/>
        <a:ext cx="2357859" cy="4715718"/>
      </dsp:txXfrm>
    </dsp:sp>
    <dsp:sp modelId="{77DD8355-625E-4037-B20E-DB28D651AA13}">
      <dsp:nvSpPr>
        <dsp:cNvPr id="0" name=""/>
        <dsp:cNvSpPr/>
      </dsp:nvSpPr>
      <dsp:spPr>
        <a:xfrm>
          <a:off x="7046744" y="667764"/>
          <a:ext cx="1178929" cy="1178929"/>
        </a:xfrm>
        <a:prstGeom prst="chord">
          <a:avLst>
            <a:gd name="adj1" fmla="val 4800000"/>
            <a:gd name="adj2" fmla="val 1680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229CEF2-8C0B-40DA-A0A9-9B431E695B14}">
      <dsp:nvSpPr>
        <dsp:cNvPr id="0" name=""/>
        <dsp:cNvSpPr/>
      </dsp:nvSpPr>
      <dsp:spPr>
        <a:xfrm>
          <a:off x="7164637" y="785657"/>
          <a:ext cx="943143" cy="943143"/>
        </a:xfrm>
        <a:prstGeom prst="pie">
          <a:avLst>
            <a:gd name="adj1" fmla="val 5400000"/>
            <a:gd name="adj2" fmla="val 16200000"/>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4">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C5C4951-B1C7-4E4C-B7A5-BE9FDEE3757E}">
      <dsp:nvSpPr>
        <dsp:cNvPr id="0" name=""/>
        <dsp:cNvSpPr/>
      </dsp:nvSpPr>
      <dsp:spPr>
        <a:xfrm rot="16200000">
          <a:off x="5690975" y="3320356"/>
          <a:ext cx="3418896" cy="707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244600">
            <a:lnSpc>
              <a:spcPct val="90000"/>
            </a:lnSpc>
            <a:spcBef>
              <a:spcPct val="0"/>
            </a:spcBef>
            <a:spcAft>
              <a:spcPct val="35000"/>
            </a:spcAft>
            <a:buNone/>
          </a:pPr>
          <a:r>
            <a:rPr lang="en-US" sz="2800" b="1" kern="1200" cap="none" spc="50" dirty="0">
              <a:ln w="0"/>
              <a:effectLst>
                <a:innerShdw blurRad="63500" dist="50800" dir="13500000">
                  <a:srgbClr val="000000">
                    <a:alpha val="50000"/>
                  </a:srgbClr>
                </a:innerShdw>
              </a:effectLst>
            </a:rPr>
            <a:t>Behavioral Health Issues</a:t>
          </a:r>
        </a:p>
      </dsp:txBody>
      <dsp:txXfrm>
        <a:off x="5690975" y="3320356"/>
        <a:ext cx="3418896" cy="707357"/>
      </dsp:txXfrm>
    </dsp:sp>
    <dsp:sp modelId="{70D2A91C-54A0-4EA2-AE6E-4536BBCA4FF6}">
      <dsp:nvSpPr>
        <dsp:cNvPr id="0" name=""/>
        <dsp:cNvSpPr/>
      </dsp:nvSpPr>
      <dsp:spPr>
        <a:xfrm>
          <a:off x="7871995" y="667764"/>
          <a:ext cx="2357859" cy="4715718"/>
        </a:xfrm>
        <a:prstGeom prst="rect">
          <a:avLst/>
        </a:prstGeom>
        <a:gradFill rotWithShape="1">
          <a:gsLst>
            <a:gs pos="0">
              <a:schemeClr val="accent1">
                <a:tint val="96000"/>
                <a:lumMod val="104000"/>
              </a:schemeClr>
            </a:gs>
            <a:gs pos="100000">
              <a:schemeClr val="accent1">
                <a:shade val="90000"/>
                <a:lumMod val="90000"/>
              </a:schemeClr>
            </a:gs>
          </a:gsLst>
          <a:lin ang="5400000" scaled="0"/>
        </a:gradFill>
        <a:ln w="9525" cap="rnd" cmpd="sng" algn="ctr">
          <a:solidFill>
            <a:schemeClr val="accent1">
              <a:shade val="90000"/>
            </a:schemeClr>
          </a:solidFill>
          <a:prstDash val="solid"/>
        </a:ln>
        <a:effectLst>
          <a:outerShdw blurRad="63500" dist="25400" dir="5400000"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pPr>
          <a:r>
            <a:rPr lang="en-US" sz="2300" b="1" kern="1200" cap="none" spc="50" dirty="0">
              <a:ln w="0"/>
              <a:effectLst>
                <a:innerShdw blurRad="63500" dist="50800" dir="13500000">
                  <a:srgbClr val="000000">
                    <a:alpha val="50000"/>
                  </a:srgbClr>
                </a:innerShdw>
              </a:effectLst>
            </a:rPr>
            <a:t>Possible Risk  Outcomes:</a:t>
          </a:r>
        </a:p>
        <a:p>
          <a:pPr marL="0" lvl="0" indent="0" algn="l" defTabSz="1022350">
            <a:lnSpc>
              <a:spcPct val="90000"/>
            </a:lnSpc>
            <a:spcBef>
              <a:spcPct val="0"/>
            </a:spcBef>
            <a:spcAft>
              <a:spcPct val="35000"/>
            </a:spcAft>
            <a:buNone/>
          </a:pPr>
          <a:r>
            <a:rPr lang="en-US" sz="2300" kern="1200" dirty="0"/>
            <a:t>Substance Use Disorder</a:t>
          </a:r>
        </a:p>
        <a:p>
          <a:pPr marL="0" lvl="0" indent="0" algn="l" defTabSz="1022350">
            <a:lnSpc>
              <a:spcPct val="90000"/>
            </a:lnSpc>
            <a:spcBef>
              <a:spcPct val="0"/>
            </a:spcBef>
            <a:spcAft>
              <a:spcPct val="35000"/>
            </a:spcAft>
            <a:buNone/>
          </a:pPr>
          <a:r>
            <a:rPr lang="en-US" sz="2300" kern="1200" dirty="0"/>
            <a:t>Domestic Violence: </a:t>
          </a:r>
        </a:p>
        <a:p>
          <a:pPr marL="228600" lvl="1" indent="-228600" algn="l" defTabSz="1022350">
            <a:lnSpc>
              <a:spcPct val="90000"/>
            </a:lnSpc>
            <a:spcBef>
              <a:spcPct val="0"/>
            </a:spcBef>
            <a:spcAft>
              <a:spcPct val="15000"/>
            </a:spcAft>
            <a:buChar char="•"/>
          </a:pPr>
          <a:r>
            <a:rPr lang="en-US" sz="2300" kern="1200" dirty="0"/>
            <a:t>(Victimization &amp; Perpetration)</a:t>
          </a:r>
        </a:p>
        <a:p>
          <a:pPr marL="0" lvl="0" indent="0" algn="l" defTabSz="1022350">
            <a:lnSpc>
              <a:spcPct val="90000"/>
            </a:lnSpc>
            <a:spcBef>
              <a:spcPct val="0"/>
            </a:spcBef>
            <a:spcAft>
              <a:spcPct val="35000"/>
            </a:spcAft>
            <a:buNone/>
          </a:pPr>
          <a:r>
            <a:rPr lang="en-US" sz="2300" kern="1200" dirty="0"/>
            <a:t>Eating Disorders</a:t>
          </a:r>
        </a:p>
        <a:p>
          <a:pPr marL="0" lvl="0" indent="0" algn="l" defTabSz="1022350">
            <a:lnSpc>
              <a:spcPct val="90000"/>
            </a:lnSpc>
            <a:spcBef>
              <a:spcPct val="0"/>
            </a:spcBef>
            <a:spcAft>
              <a:spcPct val="35000"/>
            </a:spcAft>
            <a:buNone/>
          </a:pPr>
          <a:r>
            <a:rPr lang="en-US" sz="2300" kern="1200" dirty="0"/>
            <a:t>Criminal Behavior</a:t>
          </a:r>
        </a:p>
        <a:p>
          <a:pPr marL="0" lvl="0" indent="0" algn="l" defTabSz="1022350">
            <a:lnSpc>
              <a:spcPct val="90000"/>
            </a:lnSpc>
            <a:spcBef>
              <a:spcPct val="0"/>
            </a:spcBef>
            <a:spcAft>
              <a:spcPct val="35000"/>
            </a:spcAft>
            <a:buNone/>
          </a:pPr>
          <a:r>
            <a:rPr lang="en-US" sz="2300" kern="1200" dirty="0"/>
            <a:t>Self-harm</a:t>
          </a:r>
        </a:p>
        <a:p>
          <a:pPr marL="0" lvl="0" indent="0" algn="l" defTabSz="1022350">
            <a:lnSpc>
              <a:spcPct val="90000"/>
            </a:lnSpc>
            <a:spcBef>
              <a:spcPct val="0"/>
            </a:spcBef>
            <a:spcAft>
              <a:spcPct val="35000"/>
            </a:spcAft>
            <a:buNone/>
          </a:pPr>
          <a:r>
            <a:rPr lang="en-US" sz="2300" kern="1200" dirty="0"/>
            <a:t>Suicide</a:t>
          </a:r>
        </a:p>
      </dsp:txBody>
      <dsp:txXfrm>
        <a:off x="7871995" y="667764"/>
        <a:ext cx="2357859" cy="4715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12E4-9B1C-4957-B2CE-E3D541A8E625}">
      <dsp:nvSpPr>
        <dsp:cNvPr id="0" name=""/>
        <dsp:cNvSpPr/>
      </dsp:nvSpPr>
      <dsp:spPr>
        <a:xfrm>
          <a:off x="52" y="32917"/>
          <a:ext cx="5007486" cy="1054161"/>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b="1" kern="1200" dirty="0"/>
            <a:t>Parent’s Wishes</a:t>
          </a:r>
        </a:p>
      </dsp:txBody>
      <dsp:txXfrm>
        <a:off x="52" y="32917"/>
        <a:ext cx="5007486" cy="1054161"/>
      </dsp:txXfrm>
    </dsp:sp>
    <dsp:sp modelId="{1D94C692-AD17-49F9-BA9D-D9E01B03A5C5}">
      <dsp:nvSpPr>
        <dsp:cNvPr id="0" name=""/>
        <dsp:cNvSpPr/>
      </dsp:nvSpPr>
      <dsp:spPr>
        <a:xfrm>
          <a:off x="52" y="1087079"/>
          <a:ext cx="5007486" cy="429867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Barring drug use, weapons or criminal behavior, a parent’s wishes shall be respected in regard to their children’s care.</a:t>
          </a:r>
        </a:p>
        <a:p>
          <a:pPr marL="285750" lvl="1" indent="-285750" algn="l" defTabSz="1289050">
            <a:lnSpc>
              <a:spcPct val="90000"/>
            </a:lnSpc>
            <a:spcBef>
              <a:spcPct val="0"/>
            </a:spcBef>
            <a:spcAft>
              <a:spcPct val="15000"/>
            </a:spcAft>
            <a:buChar char="•"/>
          </a:pPr>
          <a:r>
            <a:rPr lang="en-US" sz="2900" kern="1200" dirty="0"/>
            <a:t>The arrested parent may risk being charged with abuse and neglect, if information is withheld regarding their children.</a:t>
          </a:r>
        </a:p>
      </dsp:txBody>
      <dsp:txXfrm>
        <a:off x="52" y="1087079"/>
        <a:ext cx="5007486" cy="4298670"/>
      </dsp:txXfrm>
    </dsp:sp>
    <dsp:sp modelId="{A0780877-E9B1-4794-977E-FC0AD04BE693}">
      <dsp:nvSpPr>
        <dsp:cNvPr id="0" name=""/>
        <dsp:cNvSpPr/>
      </dsp:nvSpPr>
      <dsp:spPr>
        <a:xfrm>
          <a:off x="5708587" y="32917"/>
          <a:ext cx="5007486" cy="1054161"/>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b="1" kern="1200" dirty="0"/>
            <a:t>Determining if a Co-Parent is Available</a:t>
          </a:r>
        </a:p>
      </dsp:txBody>
      <dsp:txXfrm>
        <a:off x="5708587" y="32917"/>
        <a:ext cx="5007486" cy="1054161"/>
      </dsp:txXfrm>
    </dsp:sp>
    <dsp:sp modelId="{FA354BD7-90E3-4C44-82CA-AD5550EB484A}">
      <dsp:nvSpPr>
        <dsp:cNvPr id="0" name=""/>
        <dsp:cNvSpPr/>
      </dsp:nvSpPr>
      <dsp:spPr>
        <a:xfrm>
          <a:off x="5708587" y="1087079"/>
          <a:ext cx="5007486" cy="429867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150000"/>
            </a:lnSpc>
            <a:spcBef>
              <a:spcPct val="0"/>
            </a:spcBef>
            <a:spcAft>
              <a:spcPct val="15000"/>
            </a:spcAft>
            <a:buChar char="•"/>
          </a:pPr>
          <a:r>
            <a:rPr lang="en-US" sz="2900" kern="1200" dirty="0"/>
            <a:t> The officer shall determine if co-parent or legal guardian is available.</a:t>
          </a:r>
        </a:p>
        <a:p>
          <a:pPr marL="285750" lvl="1" indent="-285750" algn="l" defTabSz="1289050">
            <a:lnSpc>
              <a:spcPct val="90000"/>
            </a:lnSpc>
            <a:spcBef>
              <a:spcPct val="0"/>
            </a:spcBef>
            <a:spcAft>
              <a:spcPct val="15000"/>
            </a:spcAft>
            <a:buChar char="•"/>
          </a:pPr>
          <a:endParaRPr lang="en-US" sz="2900" kern="1200" dirty="0"/>
        </a:p>
      </dsp:txBody>
      <dsp:txXfrm>
        <a:off x="5708587" y="1087079"/>
        <a:ext cx="5007486" cy="4298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12E4-9B1C-4957-B2CE-E3D541A8E625}">
      <dsp:nvSpPr>
        <dsp:cNvPr id="0" name=""/>
        <dsp:cNvSpPr/>
      </dsp:nvSpPr>
      <dsp:spPr>
        <a:xfrm>
          <a:off x="52" y="194490"/>
          <a:ext cx="5007486" cy="1203155"/>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b="1" kern="1200" dirty="0"/>
            <a:t>Finding Relatives or Fictive Kin</a:t>
          </a:r>
        </a:p>
      </dsp:txBody>
      <dsp:txXfrm>
        <a:off x="52" y="194490"/>
        <a:ext cx="5007486" cy="1203155"/>
      </dsp:txXfrm>
    </dsp:sp>
    <dsp:sp modelId="{1D94C692-AD17-49F9-BA9D-D9E01B03A5C5}">
      <dsp:nvSpPr>
        <dsp:cNvPr id="0" name=""/>
        <dsp:cNvSpPr/>
      </dsp:nvSpPr>
      <dsp:spPr>
        <a:xfrm>
          <a:off x="52" y="1397646"/>
          <a:ext cx="5007486" cy="382653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endParaRPr lang="en-US" sz="3400" kern="1200" dirty="0"/>
        </a:p>
        <a:p>
          <a:pPr marL="285750" lvl="1" indent="-285750" algn="ctr" defTabSz="1511300">
            <a:lnSpc>
              <a:spcPct val="150000"/>
            </a:lnSpc>
            <a:spcBef>
              <a:spcPct val="0"/>
            </a:spcBef>
            <a:spcAft>
              <a:spcPct val="15000"/>
            </a:spcAft>
            <a:buFontTx/>
            <a:buNone/>
          </a:pPr>
          <a:r>
            <a:rPr lang="en-US" sz="3400" kern="1200" dirty="0"/>
            <a:t>Find other adult relatives or fictive kin willing to take the child.</a:t>
          </a:r>
        </a:p>
        <a:p>
          <a:pPr marL="285750" lvl="1" indent="-285750" algn="l" defTabSz="1511300">
            <a:lnSpc>
              <a:spcPct val="90000"/>
            </a:lnSpc>
            <a:spcBef>
              <a:spcPct val="0"/>
            </a:spcBef>
            <a:spcAft>
              <a:spcPct val="15000"/>
            </a:spcAft>
            <a:buChar char="•"/>
          </a:pPr>
          <a:endParaRPr lang="en-US" sz="3400" kern="1200" dirty="0"/>
        </a:p>
      </dsp:txBody>
      <dsp:txXfrm>
        <a:off x="52" y="1397646"/>
        <a:ext cx="5007486" cy="3826530"/>
      </dsp:txXfrm>
    </dsp:sp>
    <dsp:sp modelId="{DADA4CCA-E6AE-4303-8008-BE2D4D35F46E}">
      <dsp:nvSpPr>
        <dsp:cNvPr id="0" name=""/>
        <dsp:cNvSpPr/>
      </dsp:nvSpPr>
      <dsp:spPr>
        <a:xfrm>
          <a:off x="5708587" y="194490"/>
          <a:ext cx="5007486" cy="1203155"/>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5708587" y="194490"/>
        <a:ext cx="5007486" cy="1203155"/>
      </dsp:txXfrm>
    </dsp:sp>
    <dsp:sp modelId="{6600981A-7572-473F-ACCA-20F35C889536}">
      <dsp:nvSpPr>
        <dsp:cNvPr id="0" name=""/>
        <dsp:cNvSpPr/>
      </dsp:nvSpPr>
      <dsp:spPr>
        <a:xfrm>
          <a:off x="5708587" y="1397646"/>
          <a:ext cx="5007486" cy="382653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12E4-9B1C-4957-B2CE-E3D541A8E625}">
      <dsp:nvSpPr>
        <dsp:cNvPr id="0" name=""/>
        <dsp:cNvSpPr/>
      </dsp:nvSpPr>
      <dsp:spPr>
        <a:xfrm>
          <a:off x="52" y="147062"/>
          <a:ext cx="5007486" cy="1391342"/>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kern="1200" dirty="0"/>
            <a:t>Check Criminal History</a:t>
          </a:r>
        </a:p>
      </dsp:txBody>
      <dsp:txXfrm>
        <a:off x="52" y="147062"/>
        <a:ext cx="5007486" cy="1391342"/>
      </dsp:txXfrm>
    </dsp:sp>
    <dsp:sp modelId="{1D94C692-AD17-49F9-BA9D-D9E01B03A5C5}">
      <dsp:nvSpPr>
        <dsp:cNvPr id="0" name=""/>
        <dsp:cNvSpPr/>
      </dsp:nvSpPr>
      <dsp:spPr>
        <a:xfrm>
          <a:off x="52" y="1538404"/>
          <a:ext cx="5007486" cy="3733199"/>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FontTx/>
            <a:buNone/>
          </a:pPr>
          <a:r>
            <a:rPr lang="en-US" sz="4000" kern="1200" dirty="0"/>
            <a:t>Adults with criminal history of sexual crimes or crimes against children are ineligible as child placements.</a:t>
          </a:r>
        </a:p>
      </dsp:txBody>
      <dsp:txXfrm>
        <a:off x="52" y="1538404"/>
        <a:ext cx="5007486" cy="3733199"/>
      </dsp:txXfrm>
    </dsp:sp>
    <dsp:sp modelId="{915773C9-861B-4E5F-9CC1-070D0198521B}">
      <dsp:nvSpPr>
        <dsp:cNvPr id="0" name=""/>
        <dsp:cNvSpPr/>
      </dsp:nvSpPr>
      <dsp:spPr>
        <a:xfrm>
          <a:off x="5708587" y="147062"/>
          <a:ext cx="5007486" cy="1391342"/>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5708587" y="147062"/>
        <a:ext cx="5007486" cy="1391342"/>
      </dsp:txXfrm>
    </dsp:sp>
    <dsp:sp modelId="{D2CAC226-F807-496A-B8B5-83E762847C90}">
      <dsp:nvSpPr>
        <dsp:cNvPr id="0" name=""/>
        <dsp:cNvSpPr/>
      </dsp:nvSpPr>
      <dsp:spPr>
        <a:xfrm>
          <a:off x="5708587" y="1538404"/>
          <a:ext cx="5007486" cy="3733199"/>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D6F62-1515-43B4-8B92-C2353C0F426E}">
      <dsp:nvSpPr>
        <dsp:cNvPr id="0" name=""/>
        <dsp:cNvSpPr/>
      </dsp:nvSpPr>
      <dsp:spPr>
        <a:xfrm>
          <a:off x="2939" y="0"/>
          <a:ext cx="2884289" cy="6858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r" defTabSz="1778000">
            <a:lnSpc>
              <a:spcPct val="90000"/>
            </a:lnSpc>
            <a:spcBef>
              <a:spcPct val="0"/>
            </a:spcBef>
            <a:spcAft>
              <a:spcPct val="35000"/>
            </a:spcAft>
            <a:buNone/>
          </a:pPr>
          <a:r>
            <a:rPr lang="en-US" sz="4000" kern="1200" dirty="0"/>
            <a:t>Child</a:t>
          </a:r>
        </a:p>
      </dsp:txBody>
      <dsp:txXfrm>
        <a:off x="2939" y="0"/>
        <a:ext cx="2884289" cy="2057400"/>
      </dsp:txXfrm>
    </dsp:sp>
    <dsp:sp modelId="{EA9396CF-05D5-4937-8849-36F2977B586F}">
      <dsp:nvSpPr>
        <dsp:cNvPr id="0" name=""/>
        <dsp:cNvSpPr/>
      </dsp:nvSpPr>
      <dsp:spPr>
        <a:xfrm>
          <a:off x="291368" y="2057400"/>
          <a:ext cx="2307431" cy="445770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Always ask if the arrestee is the parent or guardian of minor or dependent children.</a:t>
          </a:r>
        </a:p>
      </dsp:txBody>
      <dsp:txXfrm>
        <a:off x="358950" y="2124982"/>
        <a:ext cx="2172267" cy="4322536"/>
      </dsp:txXfrm>
    </dsp:sp>
    <dsp:sp modelId="{9CD359F8-754C-4A43-83F0-456FFA4733B9}">
      <dsp:nvSpPr>
        <dsp:cNvPr id="0" name=""/>
        <dsp:cNvSpPr/>
      </dsp:nvSpPr>
      <dsp:spPr>
        <a:xfrm>
          <a:off x="3103550" y="0"/>
          <a:ext cx="2884289" cy="6858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r" defTabSz="1778000">
            <a:lnSpc>
              <a:spcPct val="90000"/>
            </a:lnSpc>
            <a:spcBef>
              <a:spcPct val="0"/>
            </a:spcBef>
            <a:spcAft>
              <a:spcPct val="35000"/>
            </a:spcAft>
            <a:buNone/>
          </a:pPr>
          <a:r>
            <a:rPr lang="en-US" sz="4000" kern="1200" dirty="0"/>
            <a:t>Assess Arrest Conditions</a:t>
          </a:r>
        </a:p>
      </dsp:txBody>
      <dsp:txXfrm>
        <a:off x="3103550" y="0"/>
        <a:ext cx="2884289" cy="2057400"/>
      </dsp:txXfrm>
    </dsp:sp>
    <dsp:sp modelId="{FE55B488-605C-4F51-A5AA-D25A5DE0DEB3}">
      <dsp:nvSpPr>
        <dsp:cNvPr id="0" name=""/>
        <dsp:cNvSpPr/>
      </dsp:nvSpPr>
      <dsp:spPr>
        <a:xfrm>
          <a:off x="3391979" y="2059409"/>
          <a:ext cx="2307431" cy="20677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If it is safe to do so, make the arrest away from the child.</a:t>
          </a:r>
        </a:p>
      </dsp:txBody>
      <dsp:txXfrm>
        <a:off x="3452542" y="2119972"/>
        <a:ext cx="2186305" cy="1946654"/>
      </dsp:txXfrm>
    </dsp:sp>
    <dsp:sp modelId="{696AC0D0-BEB9-4117-A075-023660DB43E9}">
      <dsp:nvSpPr>
        <dsp:cNvPr id="0" name=""/>
        <dsp:cNvSpPr/>
      </dsp:nvSpPr>
      <dsp:spPr>
        <a:xfrm>
          <a:off x="3391979" y="4445310"/>
          <a:ext cx="2307431" cy="20677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If it is safe to do so, allow the arrestee to explain to his or her child that they will be cared for.</a:t>
          </a:r>
        </a:p>
      </dsp:txBody>
      <dsp:txXfrm>
        <a:off x="3452542" y="4505873"/>
        <a:ext cx="2186305" cy="1946654"/>
      </dsp:txXfrm>
    </dsp:sp>
    <dsp:sp modelId="{0BC188E0-3D6A-4F91-BAFF-0B4B38A5AA98}">
      <dsp:nvSpPr>
        <dsp:cNvPr id="0" name=""/>
        <dsp:cNvSpPr/>
      </dsp:nvSpPr>
      <dsp:spPr>
        <a:xfrm>
          <a:off x="6204160" y="0"/>
          <a:ext cx="2884289" cy="6858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r" defTabSz="1778000">
            <a:lnSpc>
              <a:spcPct val="90000"/>
            </a:lnSpc>
            <a:spcBef>
              <a:spcPct val="0"/>
            </a:spcBef>
            <a:spcAft>
              <a:spcPct val="35000"/>
            </a:spcAft>
            <a:buNone/>
          </a:pPr>
          <a:r>
            <a:rPr lang="en-US" sz="4000" kern="1200" dirty="0"/>
            <a:t>Responsible Adult</a:t>
          </a:r>
        </a:p>
      </dsp:txBody>
      <dsp:txXfrm>
        <a:off x="6204160" y="0"/>
        <a:ext cx="2884289" cy="2057400"/>
      </dsp:txXfrm>
    </dsp:sp>
    <dsp:sp modelId="{EFA6E96E-8CB6-497B-B461-106ACD9970E9}">
      <dsp:nvSpPr>
        <dsp:cNvPr id="0" name=""/>
        <dsp:cNvSpPr/>
      </dsp:nvSpPr>
      <dsp:spPr>
        <a:xfrm>
          <a:off x="6492589" y="2059409"/>
          <a:ext cx="2307431" cy="20677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Identify an alternate caregiver.</a:t>
          </a:r>
        </a:p>
      </dsp:txBody>
      <dsp:txXfrm>
        <a:off x="6553152" y="2119972"/>
        <a:ext cx="2186305" cy="1946654"/>
      </dsp:txXfrm>
    </dsp:sp>
    <dsp:sp modelId="{9842E888-1077-4DAC-BDEA-47F1E68F5273}">
      <dsp:nvSpPr>
        <dsp:cNvPr id="0" name=""/>
        <dsp:cNvSpPr/>
      </dsp:nvSpPr>
      <dsp:spPr>
        <a:xfrm>
          <a:off x="6492589" y="4445310"/>
          <a:ext cx="2307431" cy="20677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Confirm that adult is appropriate. </a:t>
          </a:r>
        </a:p>
      </dsp:txBody>
      <dsp:txXfrm>
        <a:off x="6553152" y="4505873"/>
        <a:ext cx="2186305" cy="1946654"/>
      </dsp:txXfrm>
    </dsp:sp>
    <dsp:sp modelId="{E6B26106-E862-4C2C-88B5-3356897EA7C9}">
      <dsp:nvSpPr>
        <dsp:cNvPr id="0" name=""/>
        <dsp:cNvSpPr/>
      </dsp:nvSpPr>
      <dsp:spPr>
        <a:xfrm>
          <a:off x="9304771" y="0"/>
          <a:ext cx="2884289" cy="6858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r" defTabSz="1778000">
            <a:lnSpc>
              <a:spcPct val="90000"/>
            </a:lnSpc>
            <a:spcBef>
              <a:spcPct val="0"/>
            </a:spcBef>
            <a:spcAft>
              <a:spcPct val="35000"/>
            </a:spcAft>
            <a:buNone/>
          </a:pPr>
          <a:r>
            <a:rPr lang="en-US" sz="4000" kern="1200" dirty="0"/>
            <a:t>Ensure Child Safety</a:t>
          </a:r>
        </a:p>
      </dsp:txBody>
      <dsp:txXfrm>
        <a:off x="9304771" y="0"/>
        <a:ext cx="2884289" cy="2057400"/>
      </dsp:txXfrm>
    </dsp:sp>
    <dsp:sp modelId="{26510CCE-8FB5-4E7D-8EFB-060AD80D89B2}">
      <dsp:nvSpPr>
        <dsp:cNvPr id="0" name=""/>
        <dsp:cNvSpPr/>
      </dsp:nvSpPr>
      <dsp:spPr>
        <a:xfrm>
          <a:off x="9593200" y="2059409"/>
          <a:ext cx="2307431" cy="20677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If no alternate caregiver can be located, contact CYFD.</a:t>
          </a:r>
        </a:p>
      </dsp:txBody>
      <dsp:txXfrm>
        <a:off x="9653763" y="2119972"/>
        <a:ext cx="2186305" cy="1946654"/>
      </dsp:txXfrm>
    </dsp:sp>
    <dsp:sp modelId="{563F5E8C-3D36-40F7-AA21-7A7C156DAE0D}">
      <dsp:nvSpPr>
        <dsp:cNvPr id="0" name=""/>
        <dsp:cNvSpPr/>
      </dsp:nvSpPr>
      <dsp:spPr>
        <a:xfrm>
          <a:off x="9593200" y="4445310"/>
          <a:ext cx="2307431" cy="20677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The officer is responsible for the well-being of the child until transfer of custody.</a:t>
          </a:r>
        </a:p>
      </dsp:txBody>
      <dsp:txXfrm>
        <a:off x="9653763" y="4505873"/>
        <a:ext cx="2186305" cy="1946654"/>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BA704-EF4A-483E-AAE8-441C0D46B5AC}"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8020E-1C4D-441D-A083-34862AC61E89}" type="slidenum">
              <a:rPr lang="en-US" smtClean="0"/>
              <a:t>‹#›</a:t>
            </a:fld>
            <a:endParaRPr lang="en-US"/>
          </a:p>
        </p:txBody>
      </p:sp>
    </p:spTree>
    <p:extLst>
      <p:ext uri="{BB962C8B-B14F-4D97-AF65-F5344CB8AC3E}">
        <p14:creationId xmlns:p14="http://schemas.microsoft.com/office/powerpoint/2010/main" val="116740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1</a:t>
            </a:fld>
            <a:endParaRPr lang="en-US" dirty="0"/>
          </a:p>
        </p:txBody>
      </p:sp>
    </p:spTree>
    <p:extLst>
      <p:ext uri="{BB962C8B-B14F-4D97-AF65-F5344CB8AC3E}">
        <p14:creationId xmlns:p14="http://schemas.microsoft.com/office/powerpoint/2010/main" val="1294854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E97EC-D53B-77E7-E4A5-2CC79C388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A208F-393B-C893-CF00-3FA3ED95D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D0DA8-CA71-749A-B8B4-27EDA05B5B01}"/>
              </a:ext>
            </a:extLst>
          </p:cNvPr>
          <p:cNvSpPr>
            <a:spLocks noGrp="1"/>
          </p:cNvSpPr>
          <p:nvPr>
            <p:ph type="body" idx="1"/>
          </p:nvPr>
        </p:nvSpPr>
        <p:spPr/>
        <p:txBody>
          <a:bodyPr/>
          <a:lstStyle/>
          <a:p>
            <a:r>
              <a:rPr lang="en-US" sz="1200" b="1" dirty="0">
                <a:effectLst/>
              </a:rPr>
              <a:t>SLIDE</a:t>
            </a:r>
          </a:p>
          <a:p>
            <a:r>
              <a:rPr lang="en-US" sz="1200" b="0" dirty="0">
                <a:effectLst/>
              </a:rPr>
              <a:t>Take the ACE Self-Survey</a:t>
            </a:r>
          </a:p>
          <a:p>
            <a:endParaRPr lang="en-US" sz="1200" b="1" dirty="0">
              <a:effectLst/>
            </a:endParaRPr>
          </a:p>
          <a:p>
            <a:r>
              <a:rPr lang="en-US" sz="1200" b="0" dirty="0">
                <a:effectLst/>
              </a:rPr>
              <a:t>This is a self-survey for adults and will not be shared out to the instructor or audience.</a:t>
            </a:r>
          </a:p>
          <a:p>
            <a:r>
              <a:rPr lang="en-US" sz="1200" b="0" dirty="0">
                <a:effectLst/>
              </a:rPr>
              <a:t>This survey is help you understand Adverse Childhood Experiences in your own life and in the lives of the children in the community you serve.</a:t>
            </a:r>
          </a:p>
          <a:p>
            <a:endParaRPr lang="en-US" sz="1200" b="1" dirty="0">
              <a:effectLst/>
            </a:endParaRPr>
          </a:p>
          <a:p>
            <a:r>
              <a:rPr lang="en-US" sz="1200" b="1" dirty="0">
                <a:effectLst/>
              </a:rPr>
              <a:t>INSTRUCTOR NOTE:  </a:t>
            </a:r>
          </a:p>
          <a:p>
            <a:r>
              <a:rPr lang="en-US" sz="1200" b="0" dirty="0">
                <a:effectLst/>
              </a:rPr>
              <a:t>Emphasize this is a private survey and is not to be shared out.  </a:t>
            </a:r>
          </a:p>
          <a:p>
            <a:r>
              <a:rPr lang="en-US" sz="1200" b="0" dirty="0">
                <a:effectLst/>
              </a:rPr>
              <a:t>Pass out copies of the ACEs self survey, which individuals can read through and make a mental tally of their own score</a:t>
            </a:r>
          </a:p>
          <a:p>
            <a:endParaRPr lang="en-US" sz="1200" b="1" dirty="0">
              <a:effectLst/>
            </a:endParaRPr>
          </a:p>
          <a:p>
            <a:r>
              <a:rPr lang="en-US" dirty="0"/>
              <a:t>Instructions:</a:t>
            </a:r>
          </a:p>
          <a:p>
            <a:r>
              <a:rPr lang="en-US" dirty="0"/>
              <a:t>The following is a self-survey questionnaire for Adults about Adverse Childhood Experiences during their childhoods.</a:t>
            </a:r>
          </a:p>
          <a:p>
            <a:r>
              <a:rPr lang="en-US" dirty="0"/>
              <a:t>For each Yes or No answer of the 10 questions, each "Yes" answer will be given one (1) point.</a:t>
            </a:r>
          </a:p>
          <a:p>
            <a:r>
              <a:rPr lang="en-US" dirty="0"/>
              <a:t>The total points determine an adult's ACE Score (0 to 10).</a:t>
            </a:r>
          </a:p>
          <a:p>
            <a:endParaRPr lang="en-US" dirty="0"/>
          </a:p>
          <a:p>
            <a:r>
              <a:rPr lang="en-US" dirty="0"/>
              <a:t>This is a self-assessment and no data is collected.</a:t>
            </a:r>
          </a:p>
          <a:p>
            <a:endParaRPr lang="en-US" dirty="0"/>
          </a:p>
        </p:txBody>
      </p:sp>
      <p:sp>
        <p:nvSpPr>
          <p:cNvPr id="4" name="Slide Number Placeholder 3">
            <a:extLst>
              <a:ext uri="{FF2B5EF4-FFF2-40B4-BE49-F238E27FC236}">
                <a16:creationId xmlns:a16="http://schemas.microsoft.com/office/drawing/2014/main" id="{5ABB8DC5-8D51-9407-4AF7-76A7E1BEEAC2}"/>
              </a:ext>
            </a:extLst>
          </p:cNvPr>
          <p:cNvSpPr>
            <a:spLocks noGrp="1"/>
          </p:cNvSpPr>
          <p:nvPr>
            <p:ph type="sldNum" sz="quarter" idx="5"/>
          </p:nvPr>
        </p:nvSpPr>
        <p:spPr/>
        <p:txBody>
          <a:bodyPr/>
          <a:lstStyle/>
          <a:p>
            <a:fld id="{3C78020E-1C4D-441D-A083-34862AC61E89}" type="slidenum">
              <a:rPr lang="en-US" smtClean="0"/>
              <a:t>10</a:t>
            </a:fld>
            <a:endParaRPr lang="en-US"/>
          </a:p>
        </p:txBody>
      </p:sp>
    </p:spTree>
    <p:extLst>
      <p:ext uri="{BB962C8B-B14F-4D97-AF65-F5344CB8AC3E}">
        <p14:creationId xmlns:p14="http://schemas.microsoft.com/office/powerpoint/2010/main" val="261687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6749E-BBC5-A35D-5217-D691A35E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13C13-13CF-9E2F-6212-06FA0E48C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ECC7B-B92D-7E09-D751-C17AD0B51ECF}"/>
              </a:ext>
            </a:extLst>
          </p:cNvPr>
          <p:cNvSpPr>
            <a:spLocks noGrp="1"/>
          </p:cNvSpPr>
          <p:nvPr>
            <p:ph type="body" idx="1"/>
          </p:nvPr>
        </p:nvSpPr>
        <p:spPr/>
        <p:txBody>
          <a:bodyPr/>
          <a:lstStyle/>
          <a:p>
            <a:r>
              <a:rPr lang="en-US" b="1" dirty="0"/>
              <a:t>SLIDE</a:t>
            </a:r>
          </a:p>
          <a:p>
            <a:r>
              <a:rPr lang="en-US" dirty="0"/>
              <a:t>ACE questions</a:t>
            </a:r>
          </a:p>
          <a:p>
            <a:endParaRPr lang="en-US" dirty="0"/>
          </a:p>
          <a:p>
            <a:r>
              <a:rPr lang="en-US" sz="1200" kern="1200" dirty="0">
                <a:solidFill>
                  <a:schemeClr val="tx1"/>
                </a:solidFill>
                <a:effectLst/>
                <a:latin typeface="+mn-lt"/>
                <a:ea typeface="+mn-ea"/>
                <a:cs typeface="+mn-cs"/>
              </a:rPr>
              <a:t>1. Did you feel that you didn’t have enough to eat, had to wear dirty clothes, or had no one to protect or take care of you?</a:t>
            </a:r>
          </a:p>
          <a:p>
            <a:r>
              <a:rPr lang="en-US" sz="1200" kern="1200" dirty="0">
                <a:solidFill>
                  <a:schemeClr val="tx1"/>
                </a:solidFill>
                <a:effectLst/>
                <a:latin typeface="+mn-lt"/>
                <a:ea typeface="+mn-ea"/>
                <a:cs typeface="+mn-cs"/>
              </a:rPr>
              <a:t>2. Did you lose a parent through divorce, abandonment, death, or other reason?</a:t>
            </a:r>
          </a:p>
          <a:p>
            <a:r>
              <a:rPr lang="en-US" sz="1200" kern="1200" dirty="0">
                <a:solidFill>
                  <a:schemeClr val="tx1"/>
                </a:solidFill>
                <a:effectLst/>
                <a:latin typeface="+mn-lt"/>
                <a:ea typeface="+mn-ea"/>
                <a:cs typeface="+mn-cs"/>
              </a:rPr>
              <a:t>3. Did you live with anyone who was depressed, mentally ill, or attempted suicide?</a:t>
            </a:r>
          </a:p>
          <a:p>
            <a:r>
              <a:rPr lang="en-US" sz="1200" kern="1200" dirty="0">
                <a:solidFill>
                  <a:schemeClr val="tx1"/>
                </a:solidFill>
                <a:effectLst/>
                <a:latin typeface="+mn-lt"/>
                <a:ea typeface="+mn-ea"/>
                <a:cs typeface="+mn-cs"/>
              </a:rPr>
              <a:t>4. Did you live with anyone who had a problem with drinking or using drugs, including prescription drugs?</a:t>
            </a:r>
          </a:p>
          <a:p>
            <a:r>
              <a:rPr lang="en-US" sz="1200" kern="1200" dirty="0">
                <a:solidFill>
                  <a:schemeClr val="tx1"/>
                </a:solidFill>
                <a:effectLst/>
                <a:latin typeface="+mn-lt"/>
                <a:ea typeface="+mn-ea"/>
                <a:cs typeface="+mn-cs"/>
              </a:rPr>
              <a:t>5. Did your parents or adults in your home ever hit, punch, beat, or threaten to harm each other?</a:t>
            </a:r>
          </a:p>
          <a:p>
            <a:r>
              <a:rPr lang="en-US" sz="1200" kern="1200" dirty="0">
                <a:solidFill>
                  <a:schemeClr val="tx1"/>
                </a:solidFill>
                <a:effectLst/>
                <a:latin typeface="+mn-lt"/>
                <a:ea typeface="+mn-ea"/>
                <a:cs typeface="+mn-cs"/>
              </a:rPr>
              <a:t>6. Did you live with anyone who went to jail or prison?</a:t>
            </a:r>
          </a:p>
          <a:p>
            <a:r>
              <a:rPr lang="en-US" sz="1200" kern="1200" dirty="0">
                <a:solidFill>
                  <a:schemeClr val="tx1"/>
                </a:solidFill>
                <a:effectLst/>
                <a:latin typeface="+mn-lt"/>
                <a:ea typeface="+mn-ea"/>
                <a:cs typeface="+mn-cs"/>
              </a:rPr>
              <a:t>7. Did a parent or adult in your home ever swear at you, insult you, or put you down?</a:t>
            </a:r>
          </a:p>
          <a:p>
            <a:r>
              <a:rPr lang="en-US" sz="1200" kern="1200" dirty="0">
                <a:solidFill>
                  <a:schemeClr val="tx1"/>
                </a:solidFill>
                <a:effectLst/>
                <a:latin typeface="+mn-lt"/>
                <a:ea typeface="+mn-ea"/>
                <a:cs typeface="+mn-cs"/>
              </a:rPr>
              <a:t>8. Did a parent or adult in your home ever hit, beat, kick, or physically hurt you in any way?</a:t>
            </a:r>
          </a:p>
          <a:p>
            <a:r>
              <a:rPr lang="en-US" sz="1200" kern="1200" dirty="0">
                <a:solidFill>
                  <a:schemeClr val="tx1"/>
                </a:solidFill>
                <a:effectLst/>
                <a:latin typeface="+mn-lt"/>
                <a:ea typeface="+mn-ea"/>
                <a:cs typeface="+mn-cs"/>
              </a:rPr>
              <a:t>9. Did you feel that no one in your family loved you or thought you were special?</a:t>
            </a:r>
          </a:p>
          <a:p>
            <a:r>
              <a:rPr lang="en-US" sz="1200" kern="1200" dirty="0">
                <a:solidFill>
                  <a:schemeClr val="tx1"/>
                </a:solidFill>
                <a:effectLst/>
                <a:latin typeface="+mn-lt"/>
                <a:ea typeface="+mn-ea"/>
                <a:cs typeface="+mn-cs"/>
              </a:rPr>
              <a:t>10. Did you experience unwanted sexual contact (such as fondling or oral/anal/vaginal intercourse/penetration)?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15209FE-50A9-18DC-C41B-D9662684D128}"/>
              </a:ext>
            </a:extLst>
          </p:cNvPr>
          <p:cNvSpPr>
            <a:spLocks noGrp="1"/>
          </p:cNvSpPr>
          <p:nvPr>
            <p:ph type="sldNum" sz="quarter" idx="5"/>
          </p:nvPr>
        </p:nvSpPr>
        <p:spPr/>
        <p:txBody>
          <a:bodyPr/>
          <a:lstStyle/>
          <a:p>
            <a:fld id="{3C78020E-1C4D-441D-A083-34862AC61E89}" type="slidenum">
              <a:rPr lang="en-US" smtClean="0"/>
              <a:t>11</a:t>
            </a:fld>
            <a:endParaRPr lang="en-US"/>
          </a:p>
        </p:txBody>
      </p:sp>
    </p:spTree>
    <p:extLst>
      <p:ext uri="{BB962C8B-B14F-4D97-AF65-F5344CB8AC3E}">
        <p14:creationId xmlns:p14="http://schemas.microsoft.com/office/powerpoint/2010/main" val="3753302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87DA-9F89-07B7-BB89-2AECB4164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AC3E8-AC91-20A8-CE7A-1D4146EED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6A03F-1B1D-95E3-3D32-B1148A58937E}"/>
              </a:ext>
            </a:extLst>
          </p:cNvPr>
          <p:cNvSpPr>
            <a:spLocks noGrp="1"/>
          </p:cNvSpPr>
          <p:nvPr>
            <p:ph type="body" idx="1"/>
          </p:nvPr>
        </p:nvSpPr>
        <p:spPr/>
        <p:txBody>
          <a:bodyPr/>
          <a:lstStyle/>
          <a:p>
            <a:r>
              <a:rPr lang="en-US" b="1" dirty="0"/>
              <a:t>SLIDE</a:t>
            </a:r>
          </a:p>
          <a:p>
            <a:r>
              <a:rPr lang="en-US" dirty="0"/>
              <a:t>What does the score mean?</a:t>
            </a:r>
          </a:p>
          <a:p>
            <a:r>
              <a:rPr lang="en-US" dirty="0"/>
              <a:t>According to studies,  Adults with ACEs scores of 4 or more have an increased risk of negative adult health outcomes, including physical health issues, alcoholism, drug abuse, and depression.</a:t>
            </a:r>
          </a:p>
          <a:p>
            <a:endParaRPr lang="en-US" dirty="0"/>
          </a:p>
          <a:p>
            <a:r>
              <a:rPr lang="en-US" b="1" dirty="0"/>
              <a:t>INSTRUCTOR NOTES</a:t>
            </a:r>
          </a:p>
          <a:p>
            <a:r>
              <a:rPr lang="en-US" dirty="0"/>
              <a:t>There are ways to counter the impact of ACEs – (see next slide)</a:t>
            </a:r>
          </a:p>
          <a:p>
            <a:endParaRPr lang="en-US" dirty="0"/>
          </a:p>
          <a:p>
            <a:r>
              <a:rPr lang="en-US" dirty="0"/>
              <a:t>For more about ACEs and other resources see the links below.</a:t>
            </a:r>
          </a:p>
          <a:p>
            <a:r>
              <a:rPr lang="en-US" dirty="0"/>
              <a:t>More About ACEs and Other Resources</a:t>
            </a:r>
          </a:p>
          <a:p>
            <a:r>
              <a:rPr lang="en-US" dirty="0"/>
              <a:t>https://www.cdc.gov/aces/about/index.html </a:t>
            </a:r>
          </a:p>
          <a:p>
            <a:r>
              <a:rPr lang="en-US" dirty="0"/>
              <a:t>https://988nm.org/ </a:t>
            </a:r>
          </a:p>
          <a:p>
            <a:r>
              <a:rPr lang="en-US" dirty="0"/>
              <a:t>https://www.cdc.gov/vitalsigns/aces/index.html </a:t>
            </a:r>
          </a:p>
          <a:p>
            <a:r>
              <a:rPr lang="en-US" dirty="0"/>
              <a:t>https://www.sciencedirect.com/science/article/abs/pii/S0145213419302662  </a:t>
            </a:r>
          </a:p>
          <a:p>
            <a:r>
              <a:rPr lang="en-US" dirty="0"/>
              <a:t>https://developingchild.harvard.edu/resources/handouts-tools/take-the-aces-quiz/ </a:t>
            </a:r>
          </a:p>
          <a:p>
            <a:endParaRPr lang="en-US" dirty="0"/>
          </a:p>
        </p:txBody>
      </p:sp>
      <p:sp>
        <p:nvSpPr>
          <p:cNvPr id="4" name="Slide Number Placeholder 3">
            <a:extLst>
              <a:ext uri="{FF2B5EF4-FFF2-40B4-BE49-F238E27FC236}">
                <a16:creationId xmlns:a16="http://schemas.microsoft.com/office/drawing/2014/main" id="{E794630E-0355-2FB3-10AE-2C01B964D081}"/>
              </a:ext>
            </a:extLst>
          </p:cNvPr>
          <p:cNvSpPr>
            <a:spLocks noGrp="1"/>
          </p:cNvSpPr>
          <p:nvPr>
            <p:ph type="sldNum" sz="quarter" idx="5"/>
          </p:nvPr>
        </p:nvSpPr>
        <p:spPr/>
        <p:txBody>
          <a:bodyPr/>
          <a:lstStyle/>
          <a:p>
            <a:fld id="{3C78020E-1C4D-441D-A083-34862AC61E89}" type="slidenum">
              <a:rPr lang="en-US" smtClean="0"/>
              <a:t>12</a:t>
            </a:fld>
            <a:endParaRPr lang="en-US"/>
          </a:p>
        </p:txBody>
      </p:sp>
    </p:spTree>
    <p:extLst>
      <p:ext uri="{BB962C8B-B14F-4D97-AF65-F5344CB8AC3E}">
        <p14:creationId xmlns:p14="http://schemas.microsoft.com/office/powerpoint/2010/main" val="307231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86ECB-7C02-D946-9EEB-AD0A423EB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D3994-DEDF-4171-D835-6EE51BA1D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FDC74-6AF5-59C0-895B-319237FB8628}"/>
              </a:ext>
            </a:extLst>
          </p:cNvPr>
          <p:cNvSpPr>
            <a:spLocks noGrp="1"/>
          </p:cNvSpPr>
          <p:nvPr>
            <p:ph type="body" idx="1"/>
          </p:nvPr>
        </p:nvSpPr>
        <p:spPr/>
        <p:txBody>
          <a:bodyPr/>
          <a:lstStyle/>
          <a:p>
            <a:r>
              <a:rPr lang="en-US" b="1" dirty="0"/>
              <a:t>INSTRUCTOR</a:t>
            </a:r>
          </a:p>
          <a:p>
            <a:r>
              <a:rPr lang="en-US" dirty="0"/>
              <a:t>Studies have also shown that Positive Childhood Experiences, such as feeling safe and protected by an adult in the home, feeling supported by friends and family, and having non-parent adults take a genuine interest in your well being as a child, and feeling a sense of belonging and community can help counter such outcomes of ACEs.</a:t>
            </a:r>
          </a:p>
          <a:p>
            <a:endParaRPr lang="en-US" dirty="0"/>
          </a:p>
          <a:p>
            <a:r>
              <a:rPr lang="en-US" b="1" dirty="0"/>
              <a:t>SLIDE</a:t>
            </a:r>
          </a:p>
          <a:p>
            <a:r>
              <a:rPr lang="en-US" dirty="0"/>
              <a:t>Positive Childhood Experiences</a:t>
            </a:r>
          </a:p>
          <a:p>
            <a:endParaRPr lang="en-US" dirty="0"/>
          </a:p>
          <a:p>
            <a:r>
              <a:rPr lang="en-US" dirty="0"/>
              <a:t>Can help to mitigate the outcomes of ACEs</a:t>
            </a:r>
          </a:p>
          <a:p>
            <a:endParaRPr lang="en-US" dirty="0"/>
          </a:p>
          <a:p>
            <a:r>
              <a:rPr lang="en-US" dirty="0"/>
              <a:t>Feeling safe and protected by an adult in the home</a:t>
            </a:r>
          </a:p>
          <a:p>
            <a:r>
              <a:rPr lang="en-US" dirty="0"/>
              <a:t>Feeling supported by friends and family</a:t>
            </a:r>
          </a:p>
          <a:p>
            <a:r>
              <a:rPr lang="en-US" dirty="0"/>
              <a:t>Having non-parent adults take a genuine interest in your well being as a child</a:t>
            </a:r>
          </a:p>
          <a:p>
            <a:r>
              <a:rPr lang="en-US" dirty="0"/>
              <a:t>Feeling a sense of belonging and community</a:t>
            </a:r>
          </a:p>
          <a:p>
            <a:endParaRPr lang="en-US" b="1" dirty="0"/>
          </a:p>
          <a:p>
            <a:r>
              <a:rPr lang="en-US" b="1" dirty="0"/>
              <a:t>INSTRUCTOR</a:t>
            </a:r>
          </a:p>
          <a:p>
            <a:r>
              <a:rPr lang="en-US" dirty="0"/>
              <a:t>Examples of:</a:t>
            </a:r>
          </a:p>
          <a:p>
            <a:endParaRPr lang="en-US" dirty="0"/>
          </a:p>
          <a:p>
            <a:r>
              <a:rPr lang="en-US" dirty="0"/>
              <a:t>Positive Childhood Experiences</a:t>
            </a:r>
          </a:p>
          <a:p>
            <a:r>
              <a:rPr lang="en-US" dirty="0"/>
              <a:t>Felt able to talk to their family about feelings</a:t>
            </a:r>
          </a:p>
          <a:p>
            <a:r>
              <a:rPr lang="en-US" dirty="0"/>
              <a:t>Felt their family stood by them during difficult times</a:t>
            </a:r>
          </a:p>
          <a:p>
            <a:r>
              <a:rPr lang="en-US" dirty="0"/>
              <a:t>Enjoyed participating in community traditions</a:t>
            </a:r>
          </a:p>
          <a:p>
            <a:r>
              <a:rPr lang="en-US" dirty="0"/>
              <a:t>Felt a sense of belonging in high school</a:t>
            </a:r>
          </a:p>
          <a:p>
            <a:r>
              <a:rPr lang="en-US" dirty="0"/>
              <a:t>Felt supported by friends</a:t>
            </a:r>
          </a:p>
          <a:p>
            <a:r>
              <a:rPr lang="en-US" dirty="0"/>
              <a:t>Had at least two non-parent adults who took genuine interest in them</a:t>
            </a:r>
          </a:p>
          <a:p>
            <a:r>
              <a:rPr lang="en-US" dirty="0"/>
              <a:t>Felt safe and protected by an adult in their home</a:t>
            </a:r>
          </a:p>
          <a:p>
            <a:endParaRPr lang="en-US" dirty="0"/>
          </a:p>
          <a:p>
            <a:r>
              <a:rPr lang="en-US" dirty="0"/>
              <a:t>Tree analogy video </a:t>
            </a:r>
          </a:p>
          <a:p>
            <a:r>
              <a:rPr lang="en-US" dirty="0"/>
              <a:t>https://www.youtube.com/watch?v=AfX0wBWpfLU&amp;t=39s</a:t>
            </a:r>
          </a:p>
          <a:p>
            <a:endParaRPr lang="en-US" dirty="0"/>
          </a:p>
          <a:p>
            <a:r>
              <a:rPr lang="en-US" dirty="0"/>
              <a:t>https://childwellbeingandtrauma.org/healing-and-prevention/positive-childhood-experiences/</a:t>
            </a:r>
          </a:p>
          <a:p>
            <a:endParaRPr lang="en-US" dirty="0"/>
          </a:p>
          <a:p>
            <a:endParaRPr lang="en-US" dirty="0"/>
          </a:p>
        </p:txBody>
      </p:sp>
      <p:sp>
        <p:nvSpPr>
          <p:cNvPr id="4" name="Slide Number Placeholder 3">
            <a:extLst>
              <a:ext uri="{FF2B5EF4-FFF2-40B4-BE49-F238E27FC236}">
                <a16:creationId xmlns:a16="http://schemas.microsoft.com/office/drawing/2014/main" id="{BC71B5C3-D65A-2FBA-04BC-9B8E74474E73}"/>
              </a:ext>
            </a:extLst>
          </p:cNvPr>
          <p:cNvSpPr>
            <a:spLocks noGrp="1"/>
          </p:cNvSpPr>
          <p:nvPr>
            <p:ph type="sldNum" sz="quarter" idx="5"/>
          </p:nvPr>
        </p:nvSpPr>
        <p:spPr/>
        <p:txBody>
          <a:bodyPr/>
          <a:lstStyle/>
          <a:p>
            <a:fld id="{3C78020E-1C4D-441D-A083-34862AC61E89}" type="slidenum">
              <a:rPr lang="en-US" smtClean="0"/>
              <a:t>13</a:t>
            </a:fld>
            <a:endParaRPr lang="en-US"/>
          </a:p>
        </p:txBody>
      </p:sp>
    </p:spTree>
    <p:extLst>
      <p:ext uri="{BB962C8B-B14F-4D97-AF65-F5344CB8AC3E}">
        <p14:creationId xmlns:p14="http://schemas.microsoft.com/office/powerpoint/2010/main" val="389989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06070"/>
            <a:r>
              <a:rPr lang="en-US" sz="1800" b="1" kern="150" dirty="0">
                <a:effectLst/>
                <a:latin typeface="Calibri" panose="020F0502020204030204" pitchFamily="34" charset="0"/>
                <a:ea typeface="Calibri" panose="020F0502020204030204" pitchFamily="34" charset="0"/>
              </a:rPr>
              <a:t>SLIDE</a:t>
            </a:r>
          </a:p>
          <a:p>
            <a:pPr marL="342900" marR="0" indent="-306070"/>
            <a:r>
              <a:rPr lang="en-US" sz="1800" kern="150" dirty="0">
                <a:effectLst/>
                <a:latin typeface="Calibri" panose="020F0502020204030204" pitchFamily="34" charset="0"/>
                <a:ea typeface="Calibri" panose="020F0502020204030204" pitchFamily="34" charset="0"/>
              </a:rPr>
              <a:t>Building Resilience</a:t>
            </a:r>
          </a:p>
          <a:p>
            <a:pPr marL="342900" marR="0" indent="-306070"/>
            <a:r>
              <a:rPr lang="en-US" sz="1800" kern="150" dirty="0">
                <a:effectLst/>
                <a:latin typeface="Calibri" panose="020F0502020204030204" pitchFamily="34" charset="0"/>
                <a:ea typeface="Calibri" panose="020F0502020204030204" pitchFamily="34" charset="0"/>
              </a:rPr>
              <a:t>Resilience is the ability to recover from life’s difficulties.</a:t>
            </a:r>
          </a:p>
          <a:p>
            <a:pPr marL="342900" marR="0" indent="-306070"/>
            <a:r>
              <a:rPr lang="en-US" sz="1800" kern="150" dirty="0">
                <a:effectLst/>
                <a:latin typeface="Calibri" panose="020F0502020204030204" pitchFamily="34" charset="0"/>
                <a:ea typeface="Calibri" panose="020F0502020204030204" pitchFamily="34" charset="0"/>
              </a:rPr>
              <a:t>Protective factors can help children build resilience and cope with the negative effects of </a:t>
            </a:r>
          </a:p>
          <a:p>
            <a:pPr marL="342900" marR="0" indent="-306070"/>
            <a:r>
              <a:rPr lang="en-US" sz="1800" kern="150" dirty="0">
                <a:effectLst/>
                <a:latin typeface="Calibri" panose="020F0502020204030204" pitchFamily="34" charset="0"/>
                <a:ea typeface="Calibri" panose="020F0502020204030204" pitchFamily="34" charset="0"/>
              </a:rPr>
              <a:t>Adverse Childhood Experiences (ACEs). </a:t>
            </a:r>
          </a:p>
          <a:p>
            <a:pPr marL="342900" marR="0" indent="-306070"/>
            <a:endParaRPr lang="en-US" sz="1800" kern="150" dirty="0">
              <a:effectLst/>
              <a:latin typeface="Calibri" panose="020F0502020204030204" pitchFamily="34" charset="0"/>
              <a:ea typeface="Calibri" panose="020F0502020204030204" pitchFamily="34" charset="0"/>
            </a:endParaRPr>
          </a:p>
          <a:p>
            <a:pPr marL="342900" marR="0" indent="-306070"/>
            <a:r>
              <a:rPr lang="en-US" sz="1800" b="1" kern="150" dirty="0">
                <a:effectLst/>
                <a:latin typeface="Calibri" panose="020F0502020204030204" pitchFamily="34" charset="0"/>
                <a:ea typeface="Calibri" panose="020F0502020204030204" pitchFamily="34" charset="0"/>
              </a:rPr>
              <a:t>INSTRUCTOR</a:t>
            </a:r>
          </a:p>
          <a:p>
            <a:pPr marL="342900" marR="0" indent="-306070"/>
            <a:r>
              <a:rPr lang="en-US" sz="1800" kern="150" dirty="0">
                <a:effectLst/>
                <a:latin typeface="Calibri" panose="020F0502020204030204" pitchFamily="34" charset="0"/>
                <a:ea typeface="Calibri" panose="020F0502020204030204" pitchFamily="34" charset="0"/>
              </a:rPr>
              <a:t>Not every child who experiences one or more ACEs, however, has poor long-term health outcomes. Children may cope successfully with these traumatic experiences. This process of overcoming adversity is called resilience. </a:t>
            </a:r>
          </a:p>
          <a:p>
            <a:pPr marL="342900" marR="0" indent="-306070"/>
            <a:r>
              <a:rPr lang="en-US" sz="1800" kern="150" dirty="0">
                <a:effectLst/>
                <a:latin typeface="Calibri" panose="020F0502020204030204" pitchFamily="34" charset="0"/>
                <a:ea typeface="Calibri" panose="020F0502020204030204" pitchFamily="34" charset="0"/>
              </a:rPr>
              <a:t>Resilience is the ability to recover from life’s difficulties.  Resilience is created by positive childhood experiences which include external protective factors, and also internal factors, like the individual’s personality, </a:t>
            </a:r>
            <a:r>
              <a:rPr lang="en-US" sz="1200" b="0" i="0" kern="1200" dirty="0">
                <a:solidFill>
                  <a:schemeClr val="tx1"/>
                </a:solidFill>
                <a:effectLst/>
                <a:latin typeface="+mn-lt"/>
                <a:ea typeface="+mn-ea"/>
                <a:cs typeface="+mn-cs"/>
              </a:rPr>
              <a:t>temperament</a:t>
            </a:r>
            <a:r>
              <a:rPr lang="en-US" sz="1800" kern="150" dirty="0">
                <a:effectLst/>
                <a:latin typeface="Calibri" panose="020F0502020204030204" pitchFamily="34" charset="0"/>
                <a:ea typeface="Calibri" panose="020F0502020204030204" pitchFamily="34" charset="0"/>
              </a:rPr>
              <a:t>, and character </a:t>
            </a:r>
          </a:p>
          <a:p>
            <a:pPr marL="342900" marR="0" indent="-306070"/>
            <a:endParaRPr lang="en-US" sz="1800" kern="150" dirty="0">
              <a:effectLst/>
              <a:latin typeface="Calibri" panose="020F0502020204030204" pitchFamily="34" charset="0"/>
              <a:ea typeface="Calibri" panose="020F0502020204030204" pitchFamily="34" charset="0"/>
            </a:endParaRPr>
          </a:p>
          <a:p>
            <a:pPr marL="342900" marR="0" indent="-306070"/>
            <a:r>
              <a:rPr lang="en-US" sz="1800" kern="150" dirty="0">
                <a:effectLst/>
                <a:latin typeface="Calibri" panose="020F0502020204030204" pitchFamily="34" charset="0"/>
                <a:ea typeface="Calibri" panose="020F0502020204030204" pitchFamily="34" charset="0"/>
              </a:rPr>
              <a:t>Protective factors can help children build resilience and cope with the negative effects of adverse childhood experiences (ACEs).  (Protective Factors are the bricks that create positive childhood experiences)</a:t>
            </a:r>
          </a:p>
          <a:p>
            <a:pPr marL="342900" marR="0" indent="-306070"/>
            <a:r>
              <a:rPr lang="en-US" sz="1800" kern="150" dirty="0">
                <a:effectLst/>
                <a:latin typeface="Calibri" panose="020F0502020204030204" pitchFamily="34" charset="0"/>
                <a:ea typeface="Calibri" panose="020F0502020204030204" pitchFamily="34" charset="0"/>
              </a:rPr>
              <a:t>Protective factors, such as the present of an adult who makes a child feel safe, can build resilience.</a:t>
            </a:r>
          </a:p>
          <a:p>
            <a:r>
              <a:rPr lang="en-US" dirty="0"/>
              <a:t>https://pmc.ncbi.nlm.nih.gov/articles/PMC7163854/#CR53</a:t>
            </a:r>
          </a:p>
          <a:p>
            <a:endParaRPr lang="en-US" dirty="0"/>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14</a:t>
            </a:fld>
            <a:endParaRPr lang="en-US" dirty="0"/>
          </a:p>
        </p:txBody>
      </p:sp>
    </p:spTree>
    <p:extLst>
      <p:ext uri="{BB962C8B-B14F-4D97-AF65-F5344CB8AC3E}">
        <p14:creationId xmlns:p14="http://schemas.microsoft.com/office/powerpoint/2010/main" val="260144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F5E21-EADA-2E25-2926-EC53FC1F8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6FBA3-2DD9-FCBE-4171-BB4290FE2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89DDA-E26F-3328-7600-63FCB0CB5760}"/>
              </a:ext>
            </a:extLst>
          </p:cNvPr>
          <p:cNvSpPr>
            <a:spLocks noGrp="1"/>
          </p:cNvSpPr>
          <p:nvPr>
            <p:ph type="body" idx="1"/>
          </p:nvPr>
        </p:nvSpPr>
        <p:spPr/>
        <p:txBody>
          <a:bodyPr/>
          <a:lstStyle/>
          <a:p>
            <a:r>
              <a:rPr lang="en-US" b="1" dirty="0"/>
              <a:t>SLIDE</a:t>
            </a:r>
          </a:p>
          <a:p>
            <a:endParaRPr lang="en-US" b="1" dirty="0"/>
          </a:p>
          <a:p>
            <a:r>
              <a:rPr lang="en-US" b="0" dirty="0"/>
              <a:t>Questions</a:t>
            </a:r>
          </a:p>
          <a:p>
            <a:r>
              <a:rPr lang="en-US" b="0" dirty="0"/>
              <a:t>What is the difference between stress and trauma?</a:t>
            </a:r>
          </a:p>
          <a:p>
            <a:r>
              <a:rPr lang="en-US" b="0" dirty="0"/>
              <a:t>What are ACEs?  Why are they relevant?</a:t>
            </a:r>
          </a:p>
          <a:p>
            <a:r>
              <a:rPr lang="en-US" b="0" dirty="0"/>
              <a:t>What is resilience?</a:t>
            </a:r>
          </a:p>
          <a:p>
            <a:r>
              <a:rPr lang="en-US" b="0" dirty="0"/>
              <a:t>What are protective factors?  Examples?</a:t>
            </a:r>
          </a:p>
          <a:p>
            <a:endParaRPr lang="en-US" b="1" dirty="0"/>
          </a:p>
          <a:p>
            <a:r>
              <a:rPr lang="en-US" b="1" dirty="0"/>
              <a:t>INSTRUCTOR NOTES</a:t>
            </a:r>
          </a:p>
          <a:p>
            <a:r>
              <a:rPr lang="en-US" dirty="0"/>
              <a:t>Answer is small groups or as a class discussion.  </a:t>
            </a:r>
          </a:p>
        </p:txBody>
      </p:sp>
      <p:sp>
        <p:nvSpPr>
          <p:cNvPr id="4" name="Slide Number Placeholder 3">
            <a:extLst>
              <a:ext uri="{FF2B5EF4-FFF2-40B4-BE49-F238E27FC236}">
                <a16:creationId xmlns:a16="http://schemas.microsoft.com/office/drawing/2014/main" id="{75A87D83-B3D0-78F3-F709-9A50467FC47C}"/>
              </a:ext>
            </a:extLst>
          </p:cNvPr>
          <p:cNvSpPr>
            <a:spLocks noGrp="1"/>
          </p:cNvSpPr>
          <p:nvPr>
            <p:ph type="sldNum" sz="quarter" idx="5"/>
          </p:nvPr>
        </p:nvSpPr>
        <p:spPr/>
        <p:txBody>
          <a:bodyPr/>
          <a:lstStyle/>
          <a:p>
            <a:fld id="{3C78020E-1C4D-441D-A083-34862AC61E89}" type="slidenum">
              <a:rPr lang="en-US" smtClean="0"/>
              <a:t>15</a:t>
            </a:fld>
            <a:endParaRPr lang="en-US"/>
          </a:p>
        </p:txBody>
      </p:sp>
    </p:spTree>
    <p:extLst>
      <p:ext uri="{BB962C8B-B14F-4D97-AF65-F5344CB8AC3E}">
        <p14:creationId xmlns:p14="http://schemas.microsoft.com/office/powerpoint/2010/main" val="4135433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E139-067E-0D84-20F4-DDFA76149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62731-6876-806B-39C7-346F33545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A1093-AEBC-B345-6409-FC43939AFA89}"/>
              </a:ext>
            </a:extLst>
          </p:cNvPr>
          <p:cNvSpPr>
            <a:spLocks noGrp="1"/>
          </p:cNvSpPr>
          <p:nvPr>
            <p:ph type="body" idx="1"/>
          </p:nvPr>
        </p:nvSpPr>
        <p:spPr/>
        <p:txBody>
          <a:bodyPr/>
          <a:lstStyle/>
          <a:p>
            <a:r>
              <a:rPr lang="en-US" b="1" dirty="0">
                <a:solidFill>
                  <a:srgbClr val="000000"/>
                </a:solidFill>
                <a:latin typeface="Aptos" panose="020B0004020202020204" pitchFamily="34" charset="0"/>
                <a:sym typeface=""/>
              </a:rPr>
              <a:t>SLIDE</a:t>
            </a:r>
          </a:p>
          <a:p>
            <a:r>
              <a:rPr lang="en-US" dirty="0">
                <a:solidFill>
                  <a:srgbClr val="000000"/>
                </a:solidFill>
                <a:latin typeface="Aptos" panose="020B0004020202020204" pitchFamily="34" charset="0"/>
                <a:sym typeface=""/>
              </a:rPr>
              <a:t>Trauma Associated with arrest of a parent</a:t>
            </a:r>
          </a:p>
          <a:p>
            <a:endParaRPr lang="en-US" dirty="0">
              <a:solidFill>
                <a:srgbClr val="000000"/>
              </a:solidFill>
              <a:latin typeface="Aptos" panose="020B0004020202020204" pitchFamily="34" charset="0"/>
              <a:sym typeface=""/>
            </a:endParaRPr>
          </a:p>
          <a:p>
            <a:r>
              <a:rPr lang="en-US" b="1" dirty="0">
                <a:solidFill>
                  <a:srgbClr val="000000"/>
                </a:solidFill>
                <a:latin typeface="Aptos" panose="020B0004020202020204" pitchFamily="34" charset="0"/>
                <a:sym typeface=""/>
              </a:rPr>
              <a:t>INSTRUCTOR</a:t>
            </a:r>
          </a:p>
          <a:p>
            <a:r>
              <a:rPr lang="en-US" dirty="0">
                <a:solidFill>
                  <a:srgbClr val="000000"/>
                </a:solidFill>
                <a:latin typeface="Aptos" panose="020B0004020202020204" pitchFamily="34" charset="0"/>
                <a:sym typeface=""/>
              </a:rPr>
              <a:t>In this section, we will be discussing how parental arrest is traumatic for children, and how law enforcement, by following state statutes and best practices, can be a protective factor for children during this stressful situation. </a:t>
            </a:r>
          </a:p>
          <a:p>
            <a:endParaRPr lang="en-US" dirty="0">
              <a:solidFill>
                <a:srgbClr val="000000"/>
              </a:solidFill>
              <a:latin typeface="Aptos" panose="020B0004020202020204" pitchFamily="34" charset="0"/>
              <a:sym typeface=""/>
            </a:endParaRPr>
          </a:p>
        </p:txBody>
      </p:sp>
      <p:sp>
        <p:nvSpPr>
          <p:cNvPr id="4" name="Slide Number Placeholder 3">
            <a:extLst>
              <a:ext uri="{FF2B5EF4-FFF2-40B4-BE49-F238E27FC236}">
                <a16:creationId xmlns:a16="http://schemas.microsoft.com/office/drawing/2014/main" id="{A58E9ECB-D17E-FCA7-2F85-6AACC15A2786}"/>
              </a:ext>
            </a:extLst>
          </p:cNvPr>
          <p:cNvSpPr>
            <a:spLocks noGrp="1"/>
          </p:cNvSpPr>
          <p:nvPr>
            <p:ph type="sldNum" sz="quarter" idx="5"/>
          </p:nvPr>
        </p:nvSpPr>
        <p:spPr/>
        <p:txBody>
          <a:bodyPr/>
          <a:lstStyle/>
          <a:p>
            <a:fld id="{3C78020E-1C4D-441D-A083-34862AC61E89}" type="slidenum">
              <a:rPr lang="en-US" smtClean="0"/>
              <a:t>16</a:t>
            </a:fld>
            <a:endParaRPr lang="en-US"/>
          </a:p>
        </p:txBody>
      </p:sp>
    </p:spTree>
    <p:extLst>
      <p:ext uri="{BB962C8B-B14F-4D97-AF65-F5344CB8AC3E}">
        <p14:creationId xmlns:p14="http://schemas.microsoft.com/office/powerpoint/2010/main" val="143976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Discussion question</a:t>
            </a:r>
          </a:p>
          <a:p>
            <a:r>
              <a:rPr lang="en-US" dirty="0"/>
              <a:t>When a child is experiencing the arrest of their parents, what can be traumatic for a child?</a:t>
            </a:r>
            <a:br>
              <a:rPr lang="en-US" dirty="0"/>
            </a:br>
            <a:endParaRPr lang="en-US" dirty="0"/>
          </a:p>
          <a:p>
            <a:r>
              <a:rPr lang="en-US" b="1" dirty="0"/>
              <a:t>INSTRUCTOR</a:t>
            </a:r>
            <a:r>
              <a:rPr lang="en-US" dirty="0"/>
              <a:t> </a:t>
            </a:r>
          </a:p>
          <a:p>
            <a:r>
              <a:rPr lang="en-US" dirty="0"/>
              <a:t>Facilitate discussion about what can be traumatic for a child during a parent's arrest</a:t>
            </a:r>
          </a:p>
          <a:p>
            <a:r>
              <a:rPr lang="en-US" dirty="0"/>
              <a:t>Examples</a:t>
            </a:r>
          </a:p>
          <a:p>
            <a:r>
              <a:rPr lang="en-US" dirty="0"/>
              <a:t>Seeing a parent arrested by police</a:t>
            </a:r>
          </a:p>
          <a:p>
            <a:r>
              <a:rPr lang="en-US" dirty="0"/>
              <a:t>Seeing a parent upset or hurt</a:t>
            </a:r>
          </a:p>
          <a:p>
            <a:r>
              <a:rPr lang="en-US" dirty="0"/>
              <a:t>Being separated from a parent</a:t>
            </a:r>
          </a:p>
          <a:p>
            <a:r>
              <a:rPr lang="en-US" dirty="0"/>
              <a:t>Scary chaotic situation</a:t>
            </a:r>
          </a:p>
          <a:p>
            <a:r>
              <a:rPr lang="en-US" dirty="0"/>
              <a:t>Fear</a:t>
            </a:r>
          </a:p>
          <a:p>
            <a:r>
              <a:rPr lang="en-US" dirty="0"/>
              <a:t>Feelings of helplessness</a:t>
            </a:r>
          </a:p>
          <a:p>
            <a:r>
              <a:rPr lang="en-US" dirty="0"/>
              <a:t>Not knowing what will happen next</a:t>
            </a: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17</a:t>
            </a:fld>
            <a:endParaRPr lang="en-US"/>
          </a:p>
        </p:txBody>
      </p:sp>
    </p:spTree>
    <p:extLst>
      <p:ext uri="{BB962C8B-B14F-4D97-AF65-F5344CB8AC3E}">
        <p14:creationId xmlns:p14="http://schemas.microsoft.com/office/powerpoint/2010/main" val="2691599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F280-E201-5109-3D19-C7F6EB3B6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0759A-587B-645D-0FCD-DC6039849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4964F-489D-B513-4D41-6CECC10F9B91}"/>
              </a:ext>
            </a:extLst>
          </p:cNvPr>
          <p:cNvSpPr>
            <a:spLocks noGrp="1"/>
          </p:cNvSpPr>
          <p:nvPr>
            <p:ph type="body" idx="1"/>
          </p:nvPr>
        </p:nvSpPr>
        <p:spPr/>
        <p:txBody>
          <a:bodyPr/>
          <a:lstStyle/>
          <a:p>
            <a:r>
              <a:rPr lang="en-US" b="1" dirty="0">
                <a:solidFill>
                  <a:srgbClr val="000000"/>
                </a:solidFill>
                <a:latin typeface="Aptos" panose="020B0004020202020204" pitchFamily="34" charset="0"/>
                <a:sym typeface=""/>
              </a:rPr>
              <a:t>SLIDE</a:t>
            </a:r>
          </a:p>
          <a:p>
            <a:r>
              <a:rPr lang="en-US" dirty="0">
                <a:solidFill>
                  <a:srgbClr val="000000"/>
                </a:solidFill>
                <a:latin typeface="Aptos" panose="020B0004020202020204" pitchFamily="34" charset="0"/>
                <a:sym typeface=""/>
              </a:rPr>
              <a:t>Witnessing a violent crime or other event, such as the arrest of a parent, are causes of emotional harm to children.</a:t>
            </a:r>
          </a:p>
          <a:p>
            <a:endParaRPr lang="en-US" dirty="0">
              <a:solidFill>
                <a:srgbClr val="000000"/>
              </a:solidFill>
              <a:latin typeface="Aptos" panose="020B0004020202020204" pitchFamily="34" charset="0"/>
              <a:sym typeface=""/>
            </a:endParaRPr>
          </a:p>
          <a:p>
            <a:r>
              <a:rPr lang="en-US" dirty="0">
                <a:solidFill>
                  <a:srgbClr val="000000"/>
                </a:solidFill>
                <a:latin typeface="Aptos" panose="020B0004020202020204" pitchFamily="34" charset="0"/>
                <a:sym typeface=""/>
              </a:rPr>
              <a:t>Law enforcement can assist in reducing the long-term effects of the trauma for children. </a:t>
            </a:r>
          </a:p>
          <a:p>
            <a:endParaRPr lang="en-US" dirty="0">
              <a:solidFill>
                <a:srgbClr val="000000"/>
              </a:solidFill>
              <a:latin typeface="Aptos" panose="020B0004020202020204" pitchFamily="34" charset="0"/>
              <a:sym typeface=""/>
            </a:endParaRPr>
          </a:p>
          <a:p>
            <a:endParaRPr lang="en-US" dirty="0">
              <a:solidFill>
                <a:srgbClr val="000000"/>
              </a:solidFill>
              <a:latin typeface="Aptos" panose="020B0004020202020204" pitchFamily="34" charset="0"/>
              <a:sym typeface=""/>
            </a:endParaRPr>
          </a:p>
        </p:txBody>
      </p:sp>
      <p:sp>
        <p:nvSpPr>
          <p:cNvPr id="4" name="Slide Number Placeholder 3">
            <a:extLst>
              <a:ext uri="{FF2B5EF4-FFF2-40B4-BE49-F238E27FC236}">
                <a16:creationId xmlns:a16="http://schemas.microsoft.com/office/drawing/2014/main" id="{4E46AAD6-AE3A-7277-9A7A-927D2523F2E8}"/>
              </a:ext>
            </a:extLst>
          </p:cNvPr>
          <p:cNvSpPr>
            <a:spLocks noGrp="1"/>
          </p:cNvSpPr>
          <p:nvPr>
            <p:ph type="sldNum" sz="quarter" idx="5"/>
          </p:nvPr>
        </p:nvSpPr>
        <p:spPr/>
        <p:txBody>
          <a:bodyPr/>
          <a:lstStyle/>
          <a:p>
            <a:fld id="{3C78020E-1C4D-441D-A083-34862AC61E89}" type="slidenum">
              <a:rPr lang="en-US" smtClean="0"/>
              <a:t>18</a:t>
            </a:fld>
            <a:endParaRPr lang="en-US"/>
          </a:p>
        </p:txBody>
      </p:sp>
    </p:spTree>
    <p:extLst>
      <p:ext uri="{BB962C8B-B14F-4D97-AF65-F5344CB8AC3E}">
        <p14:creationId xmlns:p14="http://schemas.microsoft.com/office/powerpoint/2010/main" val="3146543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law enforcement officer is one of the protective factors that children have in decreasing the harm of a traumatic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19</a:t>
            </a:fld>
            <a:endParaRPr lang="en-US"/>
          </a:p>
        </p:txBody>
      </p:sp>
    </p:spTree>
    <p:extLst>
      <p:ext uri="{BB962C8B-B14F-4D97-AF65-F5344CB8AC3E}">
        <p14:creationId xmlns:p14="http://schemas.microsoft.com/office/powerpoint/2010/main" val="136982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Course Goal</a:t>
            </a:r>
          </a:p>
          <a:p>
            <a:r>
              <a:rPr lang="en-US" dirty="0"/>
              <a:t>To provide law enforcement personnel with information regarding their responsibilities as they pertain to the identification of dependent children when the parents are arrested</a:t>
            </a: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2</a:t>
            </a:fld>
            <a:endParaRPr lang="en-US" dirty="0"/>
          </a:p>
        </p:txBody>
      </p:sp>
    </p:spTree>
    <p:extLst>
      <p:ext uri="{BB962C8B-B14F-4D97-AF65-F5344CB8AC3E}">
        <p14:creationId xmlns:p14="http://schemas.microsoft.com/office/powerpoint/2010/main" val="3660585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9D856-D66B-9D48-A495-D8134E410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A7846-7D33-DC8B-92C7-57B31B2AEB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E1D93-A986-668C-C1A7-4A3119CA75B9}"/>
              </a:ext>
            </a:extLst>
          </p:cNvPr>
          <p:cNvSpPr>
            <a:spLocks noGrp="1"/>
          </p:cNvSpPr>
          <p:nvPr>
            <p:ph type="body" idx="1"/>
          </p:nvPr>
        </p:nvSpPr>
        <p:spPr/>
        <p:txBody>
          <a:bodyPr/>
          <a:lstStyle/>
          <a:p>
            <a:r>
              <a:rPr lang="en-US" b="1" dirty="0"/>
              <a:t>SLIDE</a:t>
            </a:r>
          </a:p>
          <a:p>
            <a:r>
              <a:rPr lang="en-US" dirty="0"/>
              <a:t>What does “mitigating a child’s trauma” mean?</a:t>
            </a:r>
          </a:p>
          <a:p>
            <a:endParaRPr lang="en-US" dirty="0"/>
          </a:p>
          <a:p>
            <a:r>
              <a:rPr lang="en-US" dirty="0"/>
              <a:t>What steps can a law enforcement officer take to mitigate a child’s trauma during the arrest of a parent?</a:t>
            </a:r>
          </a:p>
          <a:p>
            <a:endParaRPr lang="en-US" dirty="0"/>
          </a:p>
          <a:p>
            <a:r>
              <a:rPr lang="en-US" b="1" dirty="0"/>
              <a:t>INSTRUCTOR</a:t>
            </a:r>
          </a:p>
          <a:p>
            <a:r>
              <a:rPr lang="en-US" dirty="0"/>
              <a:t>Mitigating a child’s trauma means making the traumatic event less harmful or less painful for children</a:t>
            </a:r>
          </a:p>
          <a:p>
            <a:endParaRPr lang="en-US" dirty="0"/>
          </a:p>
          <a:p>
            <a:r>
              <a:rPr lang="en-US" dirty="0"/>
              <a:t>Discussion as a class or in small groups</a:t>
            </a:r>
          </a:p>
          <a:p>
            <a:endParaRPr lang="en-US" dirty="0"/>
          </a:p>
          <a:p>
            <a:r>
              <a:rPr lang="en-US" dirty="0"/>
              <a:t>Some examples on the following slide</a:t>
            </a:r>
          </a:p>
        </p:txBody>
      </p:sp>
      <p:sp>
        <p:nvSpPr>
          <p:cNvPr id="4" name="Slide Number Placeholder 3">
            <a:extLst>
              <a:ext uri="{FF2B5EF4-FFF2-40B4-BE49-F238E27FC236}">
                <a16:creationId xmlns:a16="http://schemas.microsoft.com/office/drawing/2014/main" id="{F6F0BCE9-3929-B5C7-F7A8-8285C0A77CCB}"/>
              </a:ext>
            </a:extLst>
          </p:cNvPr>
          <p:cNvSpPr>
            <a:spLocks noGrp="1"/>
          </p:cNvSpPr>
          <p:nvPr>
            <p:ph type="sldNum" sz="quarter" idx="5"/>
          </p:nvPr>
        </p:nvSpPr>
        <p:spPr/>
        <p:txBody>
          <a:bodyPr/>
          <a:lstStyle/>
          <a:p>
            <a:fld id="{3C78020E-1C4D-441D-A083-34862AC61E89}" type="slidenum">
              <a:rPr lang="en-US" smtClean="0"/>
              <a:t>20</a:t>
            </a:fld>
            <a:endParaRPr lang="en-US"/>
          </a:p>
        </p:txBody>
      </p:sp>
    </p:spTree>
    <p:extLst>
      <p:ext uri="{BB962C8B-B14F-4D97-AF65-F5344CB8AC3E}">
        <p14:creationId xmlns:p14="http://schemas.microsoft.com/office/powerpoint/2010/main" val="2213994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b="0" dirty="0"/>
              <a:t>The Role of Law Enforcement is Mitigating the Trauma for Children</a:t>
            </a:r>
          </a:p>
          <a:p>
            <a:endParaRPr lang="en-US" b="0" dirty="0"/>
          </a:p>
          <a:p>
            <a:r>
              <a:rPr lang="en-US" b="0" dirty="0"/>
              <a:t>When planning arrest/search warrant, consider age and location of children.</a:t>
            </a:r>
          </a:p>
          <a:p>
            <a:endParaRPr lang="en-US" b="0" dirty="0"/>
          </a:p>
          <a:p>
            <a:r>
              <a:rPr lang="en-US" b="0" dirty="0"/>
              <a:t>Do not arrest parents in front of their children if it is at all possible.   </a:t>
            </a:r>
          </a:p>
          <a:p>
            <a:endParaRPr lang="en-US" b="0" dirty="0"/>
          </a:p>
          <a:p>
            <a:r>
              <a:rPr lang="en-US" b="0" dirty="0"/>
              <a:t>Avoid sirens and lights in a non-emergency situation and where the use is discretionary.</a:t>
            </a:r>
          </a:p>
        </p:txBody>
      </p:sp>
      <p:sp>
        <p:nvSpPr>
          <p:cNvPr id="4" name="Slide Number Placeholder 3"/>
          <p:cNvSpPr>
            <a:spLocks noGrp="1"/>
          </p:cNvSpPr>
          <p:nvPr>
            <p:ph type="sldNum" sz="quarter" idx="5"/>
          </p:nvPr>
        </p:nvSpPr>
        <p:spPr/>
        <p:txBody>
          <a:bodyPr/>
          <a:lstStyle/>
          <a:p>
            <a:fld id="{3C78020E-1C4D-441D-A083-34862AC61E89}" type="slidenum">
              <a:rPr lang="en-US" smtClean="0"/>
              <a:t>21</a:t>
            </a:fld>
            <a:endParaRPr lang="en-US"/>
          </a:p>
        </p:txBody>
      </p:sp>
    </p:spTree>
    <p:extLst>
      <p:ext uri="{BB962C8B-B14F-4D97-AF65-F5344CB8AC3E}">
        <p14:creationId xmlns:p14="http://schemas.microsoft.com/office/powerpoint/2010/main" val="298856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Procedures Regarding Children of Arrested Parents</a:t>
            </a:r>
          </a:p>
          <a:p>
            <a:endParaRPr lang="en-US" dirty="0"/>
          </a:p>
          <a:p>
            <a:r>
              <a:rPr lang="en-US" b="1" dirty="0"/>
              <a:t>INSTRUCTOR</a:t>
            </a:r>
          </a:p>
          <a:p>
            <a:r>
              <a:rPr lang="en-US" dirty="0"/>
              <a:t>In this section we will be discussing some procedures regarding the children of arrested parents. The goal of the responding officer is to minimize the trauma of the actual arrest for the children and the disruption it causes to their lives.  Officers must provide the most supportive environment possible for the children and determine what the best alternative care is.</a:t>
            </a:r>
          </a:p>
          <a:p>
            <a:endParaRPr lang="en-US" dirty="0"/>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22</a:t>
            </a:fld>
            <a:endParaRPr lang="en-US"/>
          </a:p>
        </p:txBody>
      </p:sp>
    </p:spTree>
    <p:extLst>
      <p:ext uri="{BB962C8B-B14F-4D97-AF65-F5344CB8AC3E}">
        <p14:creationId xmlns:p14="http://schemas.microsoft.com/office/powerpoint/2010/main" val="391849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Section 31-1-8 NMSA </a:t>
            </a:r>
          </a:p>
          <a:p>
            <a:r>
              <a:rPr lang="en-US" dirty="0"/>
              <a:t>A state or local law enforcement officer who arrests a person shall, at the time of the arrest, inquire whether the person is a parent or guardian of minor or dependent children who may be at risk as a result of the arrest. </a:t>
            </a:r>
          </a:p>
          <a:p>
            <a:endParaRPr lang="en-US" dirty="0"/>
          </a:p>
          <a:p>
            <a:endParaRPr lang="en-US" dirty="0"/>
          </a:p>
          <a:p>
            <a:r>
              <a:rPr lang="en-US" b="1" dirty="0"/>
              <a:t>INSTRUCTOR NOTE</a:t>
            </a:r>
          </a:p>
          <a:p>
            <a:r>
              <a:rPr lang="en-US" dirty="0"/>
              <a:t>The officer should document they asked and document the response.</a:t>
            </a: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23</a:t>
            </a:fld>
            <a:endParaRPr lang="en-US"/>
          </a:p>
        </p:txBody>
      </p:sp>
    </p:spTree>
    <p:extLst>
      <p:ext uri="{BB962C8B-B14F-4D97-AF65-F5344CB8AC3E}">
        <p14:creationId xmlns:p14="http://schemas.microsoft.com/office/powerpoint/2010/main" val="25862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Things to Look For</a:t>
            </a:r>
          </a:p>
          <a:p>
            <a:r>
              <a:rPr lang="en-US" dirty="0"/>
              <a:t>Car Seats</a:t>
            </a:r>
          </a:p>
          <a:p>
            <a:r>
              <a:rPr lang="en-US" dirty="0"/>
              <a:t>Toys</a:t>
            </a:r>
          </a:p>
          <a:p>
            <a:r>
              <a:rPr lang="en-US" dirty="0"/>
              <a:t>Clothes</a:t>
            </a:r>
          </a:p>
          <a:p>
            <a:r>
              <a:rPr lang="en-US" dirty="0"/>
              <a:t>Bottles</a:t>
            </a:r>
          </a:p>
          <a:p>
            <a:r>
              <a:rPr lang="en-US" dirty="0"/>
              <a:t>Indoor Swings/Chairs</a:t>
            </a:r>
          </a:p>
          <a:p>
            <a:r>
              <a:rPr lang="en-US" dirty="0"/>
              <a:t>Outdoor Children’s Items</a:t>
            </a:r>
          </a:p>
          <a:p>
            <a:endParaRPr lang="en-US" dirty="0"/>
          </a:p>
          <a:p>
            <a:r>
              <a:rPr lang="en-US" b="1" dirty="0"/>
              <a:t>INSTRUCTOR</a:t>
            </a:r>
          </a:p>
          <a:p>
            <a:r>
              <a:rPr lang="en-US" dirty="0"/>
              <a:t>Awareness of children's items on the scene, before or at the time of arrest, may indicate a child is or is likely to be present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8369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Things to Ask Arrestee:</a:t>
            </a:r>
          </a:p>
          <a:p>
            <a:r>
              <a:rPr lang="en-US" dirty="0"/>
              <a:t>“Do you have any children that depend on you to take care of them?” </a:t>
            </a:r>
          </a:p>
          <a:p>
            <a:r>
              <a:rPr lang="en-US" dirty="0"/>
              <a:t>“Are there any children in the house?”</a:t>
            </a:r>
          </a:p>
          <a:p>
            <a:r>
              <a:rPr lang="en-US" dirty="0"/>
              <a:t>“Where are they?”</a:t>
            </a:r>
          </a:p>
          <a:p>
            <a:endParaRPr lang="en-US" dirty="0"/>
          </a:p>
          <a:p>
            <a:r>
              <a:rPr lang="en-US" dirty="0"/>
              <a:t>The inquiry should include any child who may not be present at the time of parental arrest.</a:t>
            </a:r>
          </a:p>
          <a:p>
            <a:endParaRPr lang="en-US" dirty="0"/>
          </a:p>
          <a:p>
            <a:r>
              <a:rPr lang="en-US" b="1" dirty="0"/>
              <a:t>INSTRUCTOR</a:t>
            </a:r>
          </a:p>
          <a:p>
            <a:r>
              <a:rPr lang="en-US" dirty="0"/>
              <a:t>There are questions officers should ask the arrestee at every arrest: such as</a:t>
            </a:r>
          </a:p>
          <a:p>
            <a:r>
              <a:rPr lang="en-US" dirty="0"/>
              <a:t>Do you have children that depend on you to take care of them? </a:t>
            </a:r>
          </a:p>
          <a:p>
            <a:r>
              <a:rPr lang="en-US" dirty="0"/>
              <a:t>Note that parents will not always tell you whether they have children who live with them. Some parents may fear the child will be taken away by Child Protective Services, or that the arrest may result in a loss of custody. </a:t>
            </a:r>
          </a:p>
          <a:p>
            <a:endParaRPr lang="en-US" dirty="0"/>
          </a:p>
          <a:p>
            <a:r>
              <a:rPr lang="en-US" dirty="0"/>
              <a:t>Officer should also ask:</a:t>
            </a:r>
          </a:p>
          <a:p>
            <a:r>
              <a:rPr lang="en-US" dirty="0"/>
              <a:t>Where are the children?</a:t>
            </a:r>
          </a:p>
          <a:p>
            <a:r>
              <a:rPr lang="en-US" dirty="0"/>
              <a:t>Who can take care of them?</a:t>
            </a:r>
          </a:p>
          <a:p>
            <a:r>
              <a:rPr lang="en-US" dirty="0"/>
              <a:t>The inquiry includes any child who may not be present at the time of arrest, but is expected to be picked up from or is returning</a:t>
            </a:r>
          </a:p>
          <a:p>
            <a:r>
              <a:rPr lang="en-US" dirty="0"/>
              <a:t>home from school, a babysitter, a friend’s house, or any other location or activity.</a:t>
            </a:r>
          </a:p>
          <a:p>
            <a:endParaRPr lang="en-US" dirty="0"/>
          </a:p>
          <a:p>
            <a:r>
              <a:rPr lang="en-US" dirty="0"/>
              <a:t>This New Mexico statute requirement of asking the parent at the time of arrest is to ensure no child is at home alone without appropriate supervision or care.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445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C641-FC07-8F1D-9302-728768373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5A482-5084-0EBD-FF52-645689F2E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1FD34-84A4-49ED-65AF-4030A390C199}"/>
              </a:ext>
            </a:extLst>
          </p:cNvPr>
          <p:cNvSpPr>
            <a:spLocks noGrp="1"/>
          </p:cNvSpPr>
          <p:nvPr>
            <p:ph type="body" idx="1"/>
          </p:nvPr>
        </p:nvSpPr>
        <p:spPr/>
        <p:txBody>
          <a:bodyPr/>
          <a:lstStyle/>
          <a:p>
            <a:r>
              <a:rPr lang="en-US" b="1" dirty="0">
                <a:solidFill>
                  <a:srgbClr val="000000"/>
                </a:solidFill>
                <a:latin typeface="Aptos" panose="020B0004020202020204" pitchFamily="34" charset="0"/>
                <a:sym typeface=""/>
              </a:rPr>
              <a:t>SLIDE</a:t>
            </a:r>
          </a:p>
          <a:p>
            <a:r>
              <a:rPr lang="en-US" dirty="0">
                <a:solidFill>
                  <a:srgbClr val="000000"/>
                </a:solidFill>
                <a:latin typeface="Aptos" panose="020B0004020202020204" pitchFamily="34" charset="0"/>
                <a:sym typeface=""/>
              </a:rPr>
              <a:t>Section 31-1-8 NMSA </a:t>
            </a:r>
          </a:p>
          <a:p>
            <a:r>
              <a:rPr lang="en-US" dirty="0">
                <a:solidFill>
                  <a:srgbClr val="000000"/>
                </a:solidFill>
                <a:latin typeface="Aptos" panose="020B0004020202020204" pitchFamily="34" charset="0"/>
                <a:sym typeface=""/>
              </a:rPr>
              <a:t>Identification of minor or dependent children at the time of parental arrest</a:t>
            </a:r>
          </a:p>
          <a:p>
            <a:endParaRPr lang="en-US" dirty="0">
              <a:solidFill>
                <a:srgbClr val="000000"/>
              </a:solidFill>
              <a:latin typeface="Aptos" panose="020B0004020202020204" pitchFamily="34" charset="0"/>
              <a:sym typeface=""/>
            </a:endParaRPr>
          </a:p>
          <a:p>
            <a:r>
              <a:rPr lang="en-US" dirty="0">
                <a:solidFill>
                  <a:srgbClr val="000000"/>
                </a:solidFill>
                <a:latin typeface="Aptos" panose="020B0004020202020204" pitchFamily="34" charset="0"/>
                <a:sym typeface=""/>
              </a:rPr>
              <a:t>The officer shall make reasonable efforts to ensure the safety of minor or dependent children at risk as a result of an arrest</a:t>
            </a:r>
          </a:p>
          <a:p>
            <a:endParaRPr lang="en-US" dirty="0">
              <a:solidFill>
                <a:srgbClr val="000000"/>
              </a:solidFill>
              <a:latin typeface="Aptos" panose="020B0004020202020204" pitchFamily="34" charset="0"/>
              <a:sym typeface=""/>
            </a:endParaRPr>
          </a:p>
        </p:txBody>
      </p:sp>
      <p:sp>
        <p:nvSpPr>
          <p:cNvPr id="4" name="Slide Number Placeholder 3">
            <a:extLst>
              <a:ext uri="{FF2B5EF4-FFF2-40B4-BE49-F238E27FC236}">
                <a16:creationId xmlns:a16="http://schemas.microsoft.com/office/drawing/2014/main" id="{4AD8F98B-5457-7788-C468-0A71340DA00C}"/>
              </a:ext>
            </a:extLst>
          </p:cNvPr>
          <p:cNvSpPr>
            <a:spLocks noGrp="1"/>
          </p:cNvSpPr>
          <p:nvPr>
            <p:ph type="sldNum" sz="quarter" idx="5"/>
          </p:nvPr>
        </p:nvSpPr>
        <p:spPr/>
        <p:txBody>
          <a:bodyPr/>
          <a:lstStyle/>
          <a:p>
            <a:fld id="{3C78020E-1C4D-441D-A083-34862AC61E89}" type="slidenum">
              <a:rPr lang="en-US" smtClean="0"/>
              <a:t>26</a:t>
            </a:fld>
            <a:endParaRPr lang="en-US"/>
          </a:p>
        </p:txBody>
      </p:sp>
    </p:spTree>
    <p:extLst>
      <p:ext uri="{BB962C8B-B14F-4D97-AF65-F5344CB8AC3E}">
        <p14:creationId xmlns:p14="http://schemas.microsoft.com/office/powerpoint/2010/main" val="2128337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F672-500D-CF99-4051-B3EE7F687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E48B8-3AB9-9939-9007-733AD1472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83614-2D31-A33B-5CB1-517586B9B920}"/>
              </a:ext>
            </a:extLst>
          </p:cNvPr>
          <p:cNvSpPr>
            <a:spLocks noGrp="1"/>
          </p:cNvSpPr>
          <p:nvPr>
            <p:ph type="body" idx="1"/>
          </p:nvPr>
        </p:nvSpPr>
        <p:spPr/>
        <p:txBody>
          <a:bodyPr/>
          <a:lstStyle/>
          <a:p>
            <a:r>
              <a:rPr lang="en-US" b="1" dirty="0">
                <a:solidFill>
                  <a:srgbClr val="000000"/>
                </a:solidFill>
                <a:latin typeface="Aptos" panose="020B0004020202020204" pitchFamily="34" charset="0"/>
                <a:sym typeface=""/>
              </a:rPr>
              <a:t>SLIDE</a:t>
            </a:r>
          </a:p>
          <a:p>
            <a:r>
              <a:rPr lang="en-US" dirty="0">
                <a:solidFill>
                  <a:srgbClr val="000000"/>
                </a:solidFill>
                <a:latin typeface="Aptos" panose="020B0004020202020204" pitchFamily="34" charset="0"/>
                <a:sym typeface=""/>
              </a:rPr>
              <a:t>Section 31-1-8 NMSA </a:t>
            </a:r>
          </a:p>
          <a:p>
            <a:endParaRPr lang="en-US" dirty="0">
              <a:solidFill>
                <a:srgbClr val="000000"/>
              </a:solidFill>
              <a:latin typeface="Aptos" panose="020B0004020202020204" pitchFamily="34" charset="0"/>
              <a:sym typeface=""/>
            </a:endParaRPr>
          </a:p>
          <a:p>
            <a:r>
              <a:rPr lang="en-US" dirty="0">
                <a:solidFill>
                  <a:srgbClr val="000000"/>
                </a:solidFill>
                <a:latin typeface="Aptos" panose="020B0004020202020204" pitchFamily="34" charset="0"/>
                <a:sym typeface=""/>
              </a:rPr>
              <a:t>The officer shall make reasonable efforts to ensure the safety of minor or dependent children at risk as a result of an arrest</a:t>
            </a:r>
          </a:p>
          <a:p>
            <a:endParaRPr lang="en-US" b="1" dirty="0">
              <a:solidFill>
                <a:srgbClr val="000000"/>
              </a:solidFill>
              <a:latin typeface="Aptos" panose="020B0004020202020204" pitchFamily="34" charset="0"/>
              <a:sym typeface=""/>
            </a:endParaRPr>
          </a:p>
          <a:p>
            <a:r>
              <a:rPr lang="en-US" b="1" dirty="0">
                <a:solidFill>
                  <a:srgbClr val="000000"/>
                </a:solidFill>
                <a:latin typeface="Aptos" panose="020B0004020202020204" pitchFamily="34" charset="0"/>
                <a:sym typeface=""/>
              </a:rPr>
              <a:t>INSTRUCTOR</a:t>
            </a:r>
          </a:p>
          <a:p>
            <a:r>
              <a:rPr lang="en-US" dirty="0">
                <a:solidFill>
                  <a:srgbClr val="000000"/>
                </a:solidFill>
                <a:latin typeface="Aptos" panose="020B0004020202020204" pitchFamily="34" charset="0"/>
                <a:sym typeface=""/>
              </a:rPr>
              <a:t>What are reasonable efforts?</a:t>
            </a:r>
          </a:p>
          <a:p>
            <a:endParaRPr lang="en-US" dirty="0">
              <a:solidFill>
                <a:srgbClr val="000000"/>
              </a:solidFill>
              <a:latin typeface="Aptos" panose="020B0004020202020204" pitchFamily="34" charset="0"/>
              <a:sym typeface=""/>
            </a:endParaRPr>
          </a:p>
          <a:p>
            <a:r>
              <a:rPr lang="en-US" dirty="0">
                <a:solidFill>
                  <a:srgbClr val="000000"/>
                </a:solidFill>
                <a:latin typeface="Aptos" panose="020B0004020202020204" pitchFamily="34" charset="0"/>
                <a:sym typeface=""/>
              </a:rPr>
              <a:t>Reasonable is defined  as:</a:t>
            </a:r>
          </a:p>
          <a:p>
            <a:r>
              <a:rPr lang="en-US" dirty="0">
                <a:solidFill>
                  <a:srgbClr val="000000"/>
                </a:solidFill>
                <a:latin typeface="Aptos" panose="020B0004020202020204" pitchFamily="34" charset="0"/>
                <a:sym typeface=""/>
              </a:rPr>
              <a:t>Just, proper, fit and appropriate to the end</a:t>
            </a:r>
          </a:p>
          <a:p>
            <a:r>
              <a:rPr lang="en-US" dirty="0">
                <a:solidFill>
                  <a:srgbClr val="000000"/>
                </a:solidFill>
                <a:latin typeface="Aptos" panose="020B0004020202020204" pitchFamily="34" charset="0"/>
                <a:sym typeface=""/>
              </a:rPr>
              <a:t>or</a:t>
            </a:r>
          </a:p>
          <a:p>
            <a:r>
              <a:rPr lang="en-US" dirty="0">
                <a:solidFill>
                  <a:srgbClr val="000000"/>
                </a:solidFill>
                <a:latin typeface="Aptos" panose="020B0004020202020204" pitchFamily="34" charset="0"/>
                <a:sym typeface=""/>
              </a:rPr>
              <a:t>appropriate in the circumstances, moderate, fair, equitable.</a:t>
            </a:r>
          </a:p>
          <a:p>
            <a:r>
              <a:rPr lang="en-US" dirty="0">
                <a:solidFill>
                  <a:srgbClr val="000000"/>
                </a:solidFill>
                <a:latin typeface="Aptos" panose="020B0004020202020204" pitchFamily="34" charset="0"/>
                <a:sym typeface=""/>
              </a:rPr>
              <a:t>The officer establishes this “reasonable effort” by such actions as:</a:t>
            </a:r>
          </a:p>
          <a:p>
            <a:r>
              <a:rPr lang="en-US" dirty="0">
                <a:solidFill>
                  <a:srgbClr val="000000"/>
                </a:solidFill>
                <a:latin typeface="Aptos" panose="020B0004020202020204" pitchFamily="34" charset="0"/>
                <a:sym typeface=""/>
              </a:rPr>
              <a:t>First asking the arrestee if there are any minor or dependent children at risk because of the arrest,</a:t>
            </a:r>
          </a:p>
          <a:p>
            <a:r>
              <a:rPr lang="en-US" dirty="0">
                <a:solidFill>
                  <a:srgbClr val="000000"/>
                </a:solidFill>
                <a:latin typeface="Aptos" panose="020B0004020202020204" pitchFamily="34" charset="0"/>
                <a:sym typeface=""/>
              </a:rPr>
              <a:t>and,</a:t>
            </a:r>
          </a:p>
          <a:p>
            <a:r>
              <a:rPr lang="en-US" dirty="0">
                <a:solidFill>
                  <a:srgbClr val="000000"/>
                </a:solidFill>
                <a:latin typeface="Aptos" panose="020B0004020202020204" pitchFamily="34" charset="0"/>
                <a:sym typeface=""/>
              </a:rPr>
              <a:t>If an alternative care giver is located, ensuring a “background check” through Children Youth and Families Department Statewide Central Intake, Sky, is completed and at a minimum a local arrest history check is made</a:t>
            </a:r>
          </a:p>
          <a:p>
            <a:endParaRPr lang="en-US" dirty="0">
              <a:solidFill>
                <a:srgbClr val="000000"/>
              </a:solidFill>
              <a:latin typeface="Aptos" panose="020B0004020202020204" pitchFamily="34" charset="0"/>
              <a:sym typeface=""/>
            </a:endParaRPr>
          </a:p>
          <a:p>
            <a:endParaRPr lang="en-US" dirty="0">
              <a:solidFill>
                <a:srgbClr val="000000"/>
              </a:solidFill>
              <a:latin typeface="Aptos" panose="020B0004020202020204" pitchFamily="34" charset="0"/>
              <a:sym typeface=""/>
            </a:endParaRPr>
          </a:p>
        </p:txBody>
      </p:sp>
      <p:sp>
        <p:nvSpPr>
          <p:cNvPr id="4" name="Slide Number Placeholder 3">
            <a:extLst>
              <a:ext uri="{FF2B5EF4-FFF2-40B4-BE49-F238E27FC236}">
                <a16:creationId xmlns:a16="http://schemas.microsoft.com/office/drawing/2014/main" id="{CCBCFBD8-A47F-62F6-225A-DF545C827509}"/>
              </a:ext>
            </a:extLst>
          </p:cNvPr>
          <p:cNvSpPr>
            <a:spLocks noGrp="1"/>
          </p:cNvSpPr>
          <p:nvPr>
            <p:ph type="sldNum" sz="quarter" idx="5"/>
          </p:nvPr>
        </p:nvSpPr>
        <p:spPr/>
        <p:txBody>
          <a:bodyPr/>
          <a:lstStyle/>
          <a:p>
            <a:fld id="{3C78020E-1C4D-441D-A083-34862AC61E89}" type="slidenum">
              <a:rPr lang="en-US" smtClean="0"/>
              <a:t>27</a:t>
            </a:fld>
            <a:endParaRPr lang="en-US"/>
          </a:p>
        </p:txBody>
      </p:sp>
    </p:spTree>
    <p:extLst>
      <p:ext uri="{BB962C8B-B14F-4D97-AF65-F5344CB8AC3E}">
        <p14:creationId xmlns:p14="http://schemas.microsoft.com/office/powerpoint/2010/main" val="361570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Mitigating Trauma for Children at the time of parental arrest:</a:t>
            </a:r>
          </a:p>
          <a:p>
            <a:r>
              <a:rPr lang="en-US" dirty="0"/>
              <a:t>If it is safe, the parent should be allowed to explain to the child what is happening.</a:t>
            </a:r>
          </a:p>
          <a:p>
            <a:endParaRPr lang="en-US" dirty="0"/>
          </a:p>
          <a:p>
            <a:r>
              <a:rPr lang="en-US" dirty="0"/>
              <a:t>If it’s not safe, the officer will explain to the child.</a:t>
            </a:r>
          </a:p>
          <a:p>
            <a:r>
              <a:rPr lang="en-US" dirty="0"/>
              <a:t>Use Age-appropriate language</a:t>
            </a:r>
          </a:p>
          <a:p>
            <a:r>
              <a:rPr lang="en-US" dirty="0"/>
              <a:t>Reassure the child that parent and child will be taken care of.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0165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4822B-91ED-953E-4AEB-E002C9419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1A3D2-304D-52C2-562A-971BE0206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E702F-7A6A-1FF9-BA12-4FFDBD5D6EE5}"/>
              </a:ext>
            </a:extLst>
          </p:cNvPr>
          <p:cNvSpPr>
            <a:spLocks noGrp="1"/>
          </p:cNvSpPr>
          <p:nvPr>
            <p:ph type="body" idx="1"/>
          </p:nvPr>
        </p:nvSpPr>
        <p:spPr/>
        <p:txBody>
          <a:bodyPr/>
          <a:lstStyle/>
          <a:p>
            <a:r>
              <a:rPr lang="en-US" b="1" dirty="0"/>
              <a:t>SLIDE</a:t>
            </a:r>
          </a:p>
          <a:p>
            <a:r>
              <a:rPr lang="en-US" b="0" dirty="0"/>
              <a:t>Talking to Children: </a:t>
            </a:r>
          </a:p>
          <a:p>
            <a:r>
              <a:rPr lang="en-US" b="0" dirty="0"/>
              <a:t>Introductions.</a:t>
            </a:r>
          </a:p>
          <a:p>
            <a:r>
              <a:rPr lang="en-US" b="0" dirty="0"/>
              <a:t>Introduce yourself:  </a:t>
            </a:r>
          </a:p>
          <a:p>
            <a:r>
              <a:rPr lang="en-US" b="0" dirty="0"/>
              <a:t>	Hi,  I am Officer ___________</a:t>
            </a:r>
          </a:p>
          <a:p>
            <a:r>
              <a:rPr lang="en-US" b="0" dirty="0"/>
              <a:t>Use the child’s name.</a:t>
            </a:r>
          </a:p>
          <a:p>
            <a:r>
              <a:rPr lang="en-US" b="0" dirty="0"/>
              <a:t>Use simple, age-appropriate language. </a:t>
            </a:r>
          </a:p>
          <a:p>
            <a:r>
              <a:rPr lang="en-US" b="0" dirty="0"/>
              <a:t>Sit at the child’s physical eye level</a:t>
            </a:r>
          </a:p>
          <a:p>
            <a:endParaRPr lang="en-US" dirty="0"/>
          </a:p>
          <a:p>
            <a:r>
              <a:rPr lang="en-US" b="1" dirty="0"/>
              <a:t>INSTRUCTOR NOTES</a:t>
            </a:r>
            <a:br>
              <a:rPr lang="en-US" dirty="0"/>
            </a:br>
            <a:endParaRPr lang="en-US" dirty="0"/>
          </a:p>
          <a:p>
            <a:r>
              <a:rPr lang="en-US" dirty="0"/>
              <a:t>Sitting at the child’s physical eye level helps to create a more positive interaction.</a:t>
            </a:r>
          </a:p>
          <a:p>
            <a:endParaRPr lang="en-US" dirty="0"/>
          </a:p>
          <a:p>
            <a:endParaRPr lang="en-US" dirty="0"/>
          </a:p>
        </p:txBody>
      </p:sp>
      <p:sp>
        <p:nvSpPr>
          <p:cNvPr id="4" name="Slide Number Placeholder 3">
            <a:extLst>
              <a:ext uri="{FF2B5EF4-FFF2-40B4-BE49-F238E27FC236}">
                <a16:creationId xmlns:a16="http://schemas.microsoft.com/office/drawing/2014/main" id="{B45A6CAA-179E-0D4F-18DF-FD9362DDD31F}"/>
              </a:ext>
            </a:extLst>
          </p:cNvPr>
          <p:cNvSpPr>
            <a:spLocks noGrp="1"/>
          </p:cNvSpPr>
          <p:nvPr>
            <p:ph type="sldNum" sz="quarter" idx="5"/>
          </p:nvPr>
        </p:nvSpPr>
        <p:spPr/>
        <p:txBody>
          <a:bodyPr/>
          <a:lstStyle/>
          <a:p>
            <a:fld id="{3C78020E-1C4D-441D-A083-34862AC61E89}" type="slidenum">
              <a:rPr lang="en-US" smtClean="0"/>
              <a:t>29</a:t>
            </a:fld>
            <a:endParaRPr lang="en-US"/>
          </a:p>
        </p:txBody>
      </p:sp>
    </p:spTree>
    <p:extLst>
      <p:ext uri="{BB962C8B-B14F-4D97-AF65-F5344CB8AC3E}">
        <p14:creationId xmlns:p14="http://schemas.microsoft.com/office/powerpoint/2010/main" val="197506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CDAE2-C9A0-F187-C77A-472601877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0F9D2-AA58-6E48-020A-151D63B93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484E07-31C1-07D0-BFBC-0C133DB80117}"/>
              </a:ext>
            </a:extLst>
          </p:cNvPr>
          <p:cNvSpPr>
            <a:spLocks noGrp="1"/>
          </p:cNvSpPr>
          <p:nvPr>
            <p:ph type="body" idx="1"/>
          </p:nvPr>
        </p:nvSpPr>
        <p:spPr/>
        <p:txBody>
          <a:bodyPr/>
          <a:lstStyle/>
          <a:p>
            <a:r>
              <a:rPr lang="en-US" b="1" dirty="0"/>
              <a:t>SLIDE</a:t>
            </a:r>
          </a:p>
          <a:p>
            <a:r>
              <a:rPr lang="en-US" dirty="0"/>
              <a:t>Objectives</a:t>
            </a:r>
          </a:p>
          <a:p>
            <a:endParaRPr lang="en-US" dirty="0"/>
          </a:p>
          <a:p>
            <a:r>
              <a:rPr lang="en-US" dirty="0"/>
              <a:t>1</a:t>
            </a:r>
          </a:p>
          <a:p>
            <a:r>
              <a:rPr lang="en-US" dirty="0"/>
              <a:t>Identify the elements of </a:t>
            </a:r>
          </a:p>
          <a:p>
            <a:r>
              <a:rPr lang="en-US" dirty="0"/>
              <a:t>a. 29-7-7.3 NMSA 1978</a:t>
            </a:r>
          </a:p>
          <a:p>
            <a:r>
              <a:rPr lang="en-US" dirty="0"/>
              <a:t>b.  31-1-8 NMSA 1978</a:t>
            </a:r>
          </a:p>
          <a:p>
            <a:endParaRPr lang="en-US" dirty="0"/>
          </a:p>
          <a:p>
            <a:r>
              <a:rPr lang="en-US" dirty="0"/>
              <a:t>2</a:t>
            </a:r>
          </a:p>
          <a:p>
            <a:r>
              <a:rPr lang="en-US" dirty="0"/>
              <a:t>Discuss how the arrest and specific actions made by officers can be traumatic to children and how officers can assist in mitigating any long-term effects.</a:t>
            </a:r>
          </a:p>
          <a:p>
            <a:endParaRPr lang="en-US" dirty="0"/>
          </a:p>
          <a:p>
            <a:r>
              <a:rPr lang="en-US" dirty="0"/>
              <a:t>3</a:t>
            </a:r>
          </a:p>
          <a:p>
            <a:r>
              <a:rPr lang="en-US" dirty="0"/>
              <a:t>Identify the procedures required to meet statute to include making arrangements for the temporary care of a child</a:t>
            </a:r>
          </a:p>
          <a:p>
            <a:endParaRPr lang="en-US" dirty="0"/>
          </a:p>
        </p:txBody>
      </p:sp>
      <p:sp>
        <p:nvSpPr>
          <p:cNvPr id="4" name="Slide Number Placeholder 3">
            <a:extLst>
              <a:ext uri="{FF2B5EF4-FFF2-40B4-BE49-F238E27FC236}">
                <a16:creationId xmlns:a16="http://schemas.microsoft.com/office/drawing/2014/main" id="{CFFEC26A-B60C-D3AB-8A45-DA261F9D9334}"/>
              </a:ext>
            </a:extLst>
          </p:cNvPr>
          <p:cNvSpPr>
            <a:spLocks noGrp="1"/>
          </p:cNvSpPr>
          <p:nvPr>
            <p:ph type="sldNum" sz="quarter" idx="5"/>
          </p:nvPr>
        </p:nvSpPr>
        <p:spPr/>
        <p:txBody>
          <a:bodyPr/>
          <a:lstStyle/>
          <a:p>
            <a:fld id="{3C78020E-1C4D-441D-A083-34862AC61E89}" type="slidenum">
              <a:rPr lang="en-US" smtClean="0"/>
              <a:t>3</a:t>
            </a:fld>
            <a:endParaRPr lang="en-US" dirty="0"/>
          </a:p>
        </p:txBody>
      </p:sp>
    </p:spTree>
    <p:extLst>
      <p:ext uri="{BB962C8B-B14F-4D97-AF65-F5344CB8AC3E}">
        <p14:creationId xmlns:p14="http://schemas.microsoft.com/office/powerpoint/2010/main" val="19134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43A7-1D93-B551-BCE2-6BCCCBFF0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2C7CA-AD95-15BE-F6C9-0D1E23451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4E4ED-3D1D-13DB-C685-9B8FE0700CD1}"/>
              </a:ext>
            </a:extLst>
          </p:cNvPr>
          <p:cNvSpPr>
            <a:spLocks noGrp="1"/>
          </p:cNvSpPr>
          <p:nvPr>
            <p:ph type="body" idx="1"/>
          </p:nvPr>
        </p:nvSpPr>
        <p:spPr/>
        <p:txBody>
          <a:bodyPr/>
          <a:lstStyle/>
          <a:p>
            <a:r>
              <a:rPr lang="en-US" b="1" dirty="0"/>
              <a:t>SLIDE</a:t>
            </a:r>
          </a:p>
          <a:p>
            <a:r>
              <a:rPr lang="en-US" dirty="0"/>
              <a:t>Talking to Children: The Role of a Police Officer.</a:t>
            </a:r>
          </a:p>
          <a:p>
            <a:r>
              <a:rPr lang="en-US" dirty="0"/>
              <a:t>Explain that your role as a police officer is to keep the child safe.</a:t>
            </a:r>
          </a:p>
          <a:p>
            <a:r>
              <a:rPr lang="en-US" dirty="0"/>
              <a:t>Acknowledge the child’s right to remain silent with child friendly statements like    </a:t>
            </a:r>
          </a:p>
          <a:p>
            <a:r>
              <a:rPr lang="en-US" dirty="0"/>
              <a:t>"It's alright if you don't want to talk..."</a:t>
            </a:r>
          </a:p>
          <a:p>
            <a:r>
              <a:rPr lang="en-US" dirty="0"/>
              <a:t>Recognize the child’s loyalty to the parent.</a:t>
            </a:r>
          </a:p>
          <a:p>
            <a:r>
              <a:rPr lang="en-US" dirty="0"/>
              <a:t>Don’t criticize the parent(s) in front of the child.</a:t>
            </a:r>
          </a:p>
          <a:p>
            <a:endParaRPr lang="en-US" dirty="0"/>
          </a:p>
        </p:txBody>
      </p:sp>
      <p:sp>
        <p:nvSpPr>
          <p:cNvPr id="4" name="Slide Number Placeholder 3">
            <a:extLst>
              <a:ext uri="{FF2B5EF4-FFF2-40B4-BE49-F238E27FC236}">
                <a16:creationId xmlns:a16="http://schemas.microsoft.com/office/drawing/2014/main" id="{EE392A60-F481-FE52-F848-772C0618361C}"/>
              </a:ext>
            </a:extLst>
          </p:cNvPr>
          <p:cNvSpPr>
            <a:spLocks noGrp="1"/>
          </p:cNvSpPr>
          <p:nvPr>
            <p:ph type="sldNum" sz="quarter" idx="5"/>
          </p:nvPr>
        </p:nvSpPr>
        <p:spPr/>
        <p:txBody>
          <a:bodyPr/>
          <a:lstStyle/>
          <a:p>
            <a:fld id="{3C78020E-1C4D-441D-A083-34862AC61E89}" type="slidenum">
              <a:rPr lang="en-US" smtClean="0"/>
              <a:t>30</a:t>
            </a:fld>
            <a:endParaRPr lang="en-US"/>
          </a:p>
        </p:txBody>
      </p:sp>
    </p:spTree>
    <p:extLst>
      <p:ext uri="{BB962C8B-B14F-4D97-AF65-F5344CB8AC3E}">
        <p14:creationId xmlns:p14="http://schemas.microsoft.com/office/powerpoint/2010/main" val="3793636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5041E-733A-A7C8-1436-03366E8BF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6828A-C293-CA7C-8EF0-DEC06C5BB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5C61B-92C0-F2BB-604C-B6D58D2426A4}"/>
              </a:ext>
            </a:extLst>
          </p:cNvPr>
          <p:cNvSpPr>
            <a:spLocks noGrp="1"/>
          </p:cNvSpPr>
          <p:nvPr>
            <p:ph type="body" idx="1"/>
          </p:nvPr>
        </p:nvSpPr>
        <p:spPr/>
        <p:txBody>
          <a:bodyPr/>
          <a:lstStyle/>
          <a:p>
            <a:r>
              <a:rPr lang="en-US" b="1" dirty="0"/>
              <a:t>SLIDE</a:t>
            </a:r>
          </a:p>
          <a:p>
            <a:r>
              <a:rPr lang="en-US" dirty="0"/>
              <a:t>Talking to Children: Asking and Answering Questions;</a:t>
            </a:r>
          </a:p>
          <a:p>
            <a:r>
              <a:rPr lang="en-US" dirty="0"/>
              <a:t>Limit the use of questions that require just a yes/no answer;</a:t>
            </a:r>
          </a:p>
          <a:p>
            <a:r>
              <a:rPr lang="en-US" dirty="0"/>
              <a:t>Ask open-ended questions: </a:t>
            </a:r>
          </a:p>
          <a:p>
            <a:r>
              <a:rPr lang="en-US" dirty="0"/>
              <a:t>“ Tell me about______.” </a:t>
            </a:r>
          </a:p>
          <a:p>
            <a:r>
              <a:rPr lang="en-US" dirty="0"/>
              <a:t>“What happened when______?”</a:t>
            </a:r>
          </a:p>
          <a:p>
            <a:r>
              <a:rPr lang="en-US" dirty="0"/>
              <a:t>Use simple reflection, by repeating or restating what the child said in your own words, to make sure there is clarity.</a:t>
            </a:r>
          </a:p>
          <a:p>
            <a:r>
              <a:rPr lang="en-US" dirty="0"/>
              <a:t>"So you said &lt;this happened&gt; then &lt;this happened&gt;... did I get that right?"</a:t>
            </a:r>
          </a:p>
          <a:p>
            <a:endParaRPr lang="en-US" dirty="0"/>
          </a:p>
          <a:p>
            <a:r>
              <a:rPr lang="en-US" b="1" dirty="0"/>
              <a:t>INSTRUCTOR NOTES</a:t>
            </a:r>
          </a:p>
          <a:p>
            <a:r>
              <a:rPr lang="en-US" dirty="0"/>
              <a:t>Ask open-ended questions, that give the child more space for a thoughtful response: </a:t>
            </a:r>
          </a:p>
          <a:p>
            <a:r>
              <a:rPr lang="en-US" dirty="0"/>
              <a:t>Prompts like “ Tell me about....”; </a:t>
            </a:r>
          </a:p>
          <a:p>
            <a:r>
              <a:rPr lang="en-US" dirty="0"/>
              <a:t>Or “What happened when....”; are examples of opened-ended questions.</a:t>
            </a:r>
          </a:p>
          <a:p>
            <a:r>
              <a:rPr lang="en-US" dirty="0"/>
              <a:t>Use simple reflection, by repeating or restating what the child said to you, in your own words; This makes sure there is clarity and let's the child know you have been listening to them;</a:t>
            </a:r>
          </a:p>
          <a:p>
            <a:endParaRPr lang="en-US" dirty="0"/>
          </a:p>
          <a:p>
            <a:r>
              <a:rPr lang="en-US" dirty="0"/>
              <a:t>"So you said ...then repeat or rephrase what the child said,... did I get that right;" is an example of a simple reflective statement.</a:t>
            </a:r>
          </a:p>
          <a:p>
            <a:endParaRPr lang="en-US" dirty="0"/>
          </a:p>
        </p:txBody>
      </p:sp>
      <p:sp>
        <p:nvSpPr>
          <p:cNvPr id="4" name="Slide Number Placeholder 3">
            <a:extLst>
              <a:ext uri="{FF2B5EF4-FFF2-40B4-BE49-F238E27FC236}">
                <a16:creationId xmlns:a16="http://schemas.microsoft.com/office/drawing/2014/main" id="{90D926DC-9CFC-2792-22EC-0E7030B13C03}"/>
              </a:ext>
            </a:extLst>
          </p:cNvPr>
          <p:cNvSpPr>
            <a:spLocks noGrp="1"/>
          </p:cNvSpPr>
          <p:nvPr>
            <p:ph type="sldNum" sz="quarter" idx="5"/>
          </p:nvPr>
        </p:nvSpPr>
        <p:spPr/>
        <p:txBody>
          <a:bodyPr/>
          <a:lstStyle/>
          <a:p>
            <a:fld id="{3C78020E-1C4D-441D-A083-34862AC61E89}" type="slidenum">
              <a:rPr lang="en-US" smtClean="0"/>
              <a:t>31</a:t>
            </a:fld>
            <a:endParaRPr lang="en-US"/>
          </a:p>
        </p:txBody>
      </p:sp>
    </p:spTree>
    <p:extLst>
      <p:ext uri="{BB962C8B-B14F-4D97-AF65-F5344CB8AC3E}">
        <p14:creationId xmlns:p14="http://schemas.microsoft.com/office/powerpoint/2010/main" val="3691391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A1A14-71BD-0BB9-6997-132163DDF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BDB96-A3E0-2BB3-23D9-0AD391E82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1B829-3AFC-511C-D149-35E9A30BCF29}"/>
              </a:ext>
            </a:extLst>
          </p:cNvPr>
          <p:cNvSpPr>
            <a:spLocks noGrp="1"/>
          </p:cNvSpPr>
          <p:nvPr>
            <p:ph type="body" idx="1"/>
          </p:nvPr>
        </p:nvSpPr>
        <p:spPr/>
        <p:txBody>
          <a:bodyPr/>
          <a:lstStyle/>
          <a:p>
            <a:r>
              <a:rPr lang="en-US" b="1" dirty="0"/>
              <a:t>SLIDE</a:t>
            </a:r>
          </a:p>
          <a:p>
            <a:r>
              <a:rPr lang="en-US" dirty="0"/>
              <a:t>Talking to Children: Asking and Answering Questions;</a:t>
            </a:r>
          </a:p>
          <a:p>
            <a:r>
              <a:rPr lang="en-US" dirty="0"/>
              <a:t>Answer any questions that the child may have.</a:t>
            </a:r>
          </a:p>
          <a:p>
            <a:r>
              <a:rPr lang="en-US" dirty="0"/>
              <a:t>Ask one question at a time.</a:t>
            </a:r>
          </a:p>
          <a:p>
            <a:r>
              <a:rPr lang="en-US" dirty="0"/>
              <a:t>Check that the child understands your question. </a:t>
            </a:r>
          </a:p>
          <a:p>
            <a:r>
              <a:rPr lang="en-US" dirty="0"/>
              <a:t>Give the child permission to tell you when the child doesn't know the answer or does not understand a word or a question.</a:t>
            </a:r>
          </a:p>
          <a:p>
            <a:r>
              <a:rPr lang="en-US" dirty="0"/>
              <a:t>Avoid “why” questions.</a:t>
            </a:r>
          </a:p>
          <a:p>
            <a:r>
              <a:rPr lang="en-US" dirty="0"/>
              <a:t>Wait for the child to listen to your question, to think about it, and then to respond to it.</a:t>
            </a:r>
          </a:p>
          <a:p>
            <a:endParaRPr lang="en-US" dirty="0"/>
          </a:p>
          <a:p>
            <a:r>
              <a:rPr lang="en-US" b="1" dirty="0"/>
              <a:t>INSTRUCTOR NOTE</a:t>
            </a:r>
          </a:p>
          <a:p>
            <a:r>
              <a:rPr lang="en-US" dirty="0"/>
              <a:t>Why should you avoid WHY questions with Children?</a:t>
            </a:r>
          </a:p>
          <a:p>
            <a:endParaRPr lang="en-US" dirty="0"/>
          </a:p>
          <a:p>
            <a:r>
              <a:rPr lang="en-US" dirty="0"/>
              <a:t>Avoid “why” questions,  </a:t>
            </a:r>
          </a:p>
          <a:p>
            <a:r>
              <a:rPr lang="en-US" dirty="0"/>
              <a:t>1. They are difficult for young children to understand and answer, depending on the child’s age and their cognitive development</a:t>
            </a:r>
          </a:p>
          <a:p>
            <a:r>
              <a:rPr lang="en-US" dirty="0"/>
              <a:t>	“What” and “Where” questions – 2 to 3 years old</a:t>
            </a:r>
          </a:p>
          <a:p>
            <a:r>
              <a:rPr lang="en-US" dirty="0"/>
              <a:t>	“Who” questions – 3 to 4 years old</a:t>
            </a:r>
          </a:p>
          <a:p>
            <a:r>
              <a:rPr lang="en-US" dirty="0"/>
              <a:t>	“Why”  and “How” questions – 4 to 5 years old</a:t>
            </a:r>
          </a:p>
          <a:p>
            <a:r>
              <a:rPr lang="en-US" dirty="0"/>
              <a:t>	</a:t>
            </a:r>
          </a:p>
          <a:p>
            <a:r>
              <a:rPr lang="en-US" dirty="0"/>
              <a:t>2. They make older children feel judged, defensive, and/or guilty, for themselves or their parents, and shuts down communication</a:t>
            </a:r>
          </a:p>
          <a:p>
            <a:r>
              <a:rPr lang="en-US" dirty="0"/>
              <a:t>	</a:t>
            </a:r>
          </a:p>
          <a:p>
            <a:endParaRPr lang="en-US" dirty="0"/>
          </a:p>
        </p:txBody>
      </p:sp>
      <p:sp>
        <p:nvSpPr>
          <p:cNvPr id="4" name="Slide Number Placeholder 3">
            <a:extLst>
              <a:ext uri="{FF2B5EF4-FFF2-40B4-BE49-F238E27FC236}">
                <a16:creationId xmlns:a16="http://schemas.microsoft.com/office/drawing/2014/main" id="{58A9BDDD-A2DE-9BAC-B9D6-1A9D4F132352}"/>
              </a:ext>
            </a:extLst>
          </p:cNvPr>
          <p:cNvSpPr>
            <a:spLocks noGrp="1"/>
          </p:cNvSpPr>
          <p:nvPr>
            <p:ph type="sldNum" sz="quarter" idx="5"/>
          </p:nvPr>
        </p:nvSpPr>
        <p:spPr/>
        <p:txBody>
          <a:bodyPr/>
          <a:lstStyle/>
          <a:p>
            <a:fld id="{3C78020E-1C4D-441D-A083-34862AC61E89}" type="slidenum">
              <a:rPr lang="en-US" smtClean="0"/>
              <a:t>32</a:t>
            </a:fld>
            <a:endParaRPr lang="en-US"/>
          </a:p>
        </p:txBody>
      </p:sp>
    </p:spTree>
    <p:extLst>
      <p:ext uri="{BB962C8B-B14F-4D97-AF65-F5344CB8AC3E}">
        <p14:creationId xmlns:p14="http://schemas.microsoft.com/office/powerpoint/2010/main" val="169087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6FCED-9854-6881-A356-349507FAD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83277-DF37-9BB0-4139-681AB6D54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AC6F0-0CD4-D818-0B28-FAA45C085081}"/>
              </a:ext>
            </a:extLst>
          </p:cNvPr>
          <p:cNvSpPr>
            <a:spLocks noGrp="1"/>
          </p:cNvSpPr>
          <p:nvPr>
            <p:ph type="body" idx="1"/>
          </p:nvPr>
        </p:nvSpPr>
        <p:spPr/>
        <p:txBody>
          <a:bodyPr/>
          <a:lstStyle/>
          <a:p>
            <a:r>
              <a:rPr lang="en-US" b="1" dirty="0"/>
              <a:t>SLIDE</a:t>
            </a:r>
          </a:p>
          <a:p>
            <a:r>
              <a:rPr lang="en-US" dirty="0"/>
              <a:t>Talking to Children: Listening.</a:t>
            </a:r>
          </a:p>
          <a:p>
            <a:r>
              <a:rPr lang="en-US" dirty="0"/>
              <a:t>Avoid rushing the child; let them have time to process thoughts and feelings;</a:t>
            </a:r>
          </a:p>
          <a:p>
            <a:r>
              <a:rPr lang="en-US" dirty="0"/>
              <a:t>Observe non-verbal communication;</a:t>
            </a:r>
          </a:p>
          <a:p>
            <a:endParaRPr lang="en-US" dirty="0"/>
          </a:p>
          <a:p>
            <a:r>
              <a:rPr lang="en-US" dirty="0"/>
              <a:t>REMEMBER:</a:t>
            </a:r>
          </a:p>
          <a:p>
            <a:endParaRPr lang="en-US" dirty="0"/>
          </a:p>
          <a:p>
            <a:r>
              <a:rPr lang="en-US" dirty="0"/>
              <a:t>The child’s body is responding to the stressful situation, and this may affect his or her ability to listen, reason and retain information.</a:t>
            </a:r>
          </a:p>
          <a:p>
            <a:r>
              <a:rPr lang="en-US" dirty="0"/>
              <a:t>This may also affect the child’s emotional and physical responses to what is happening.</a:t>
            </a:r>
          </a:p>
          <a:p>
            <a:endParaRPr lang="en-US" dirty="0"/>
          </a:p>
          <a:p>
            <a:endParaRPr lang="en-US" dirty="0"/>
          </a:p>
        </p:txBody>
      </p:sp>
      <p:sp>
        <p:nvSpPr>
          <p:cNvPr id="4" name="Slide Number Placeholder 3">
            <a:extLst>
              <a:ext uri="{FF2B5EF4-FFF2-40B4-BE49-F238E27FC236}">
                <a16:creationId xmlns:a16="http://schemas.microsoft.com/office/drawing/2014/main" id="{39FE9BB5-1F2B-CC56-302E-9C6DAAFE8D97}"/>
              </a:ext>
            </a:extLst>
          </p:cNvPr>
          <p:cNvSpPr>
            <a:spLocks noGrp="1"/>
          </p:cNvSpPr>
          <p:nvPr>
            <p:ph type="sldNum" sz="quarter" idx="5"/>
          </p:nvPr>
        </p:nvSpPr>
        <p:spPr/>
        <p:txBody>
          <a:bodyPr/>
          <a:lstStyle/>
          <a:p>
            <a:fld id="{3C78020E-1C4D-441D-A083-34862AC61E89}" type="slidenum">
              <a:rPr lang="en-US" smtClean="0"/>
              <a:t>33</a:t>
            </a:fld>
            <a:endParaRPr lang="en-US" dirty="0"/>
          </a:p>
        </p:txBody>
      </p:sp>
    </p:spTree>
    <p:extLst>
      <p:ext uri="{BB962C8B-B14F-4D97-AF65-F5344CB8AC3E}">
        <p14:creationId xmlns:p14="http://schemas.microsoft.com/office/powerpoint/2010/main" val="3268682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A106C-DFFF-A53E-362B-C38E4B419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F4D58-3D26-4736-5E36-CA831F674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3C741-0F98-A379-B844-ED9538386BB8}"/>
              </a:ext>
            </a:extLst>
          </p:cNvPr>
          <p:cNvSpPr>
            <a:spLocks noGrp="1"/>
          </p:cNvSpPr>
          <p:nvPr>
            <p:ph type="body" idx="1"/>
          </p:nvPr>
        </p:nvSpPr>
        <p:spPr/>
        <p:txBody>
          <a:bodyPr/>
          <a:lstStyle/>
          <a:p>
            <a:r>
              <a:rPr lang="en-US" b="1" dirty="0"/>
              <a:t>SLIDE</a:t>
            </a:r>
          </a:p>
          <a:p>
            <a:r>
              <a:rPr lang="en-US" dirty="0"/>
              <a:t>Talking to Children: Other Tips.</a:t>
            </a:r>
          </a:p>
          <a:p>
            <a:endParaRPr lang="en-US" dirty="0"/>
          </a:p>
          <a:p>
            <a:r>
              <a:rPr lang="en-US" dirty="0"/>
              <a:t>Make no assumptions about the child’s abilities based on age.</a:t>
            </a:r>
          </a:p>
          <a:p>
            <a:endParaRPr lang="en-US" dirty="0"/>
          </a:p>
          <a:p>
            <a:r>
              <a:rPr lang="en-US" dirty="0"/>
              <a:t>Allow the child to hold onto a stuffed animal or other object for comfort. </a:t>
            </a:r>
          </a:p>
          <a:p>
            <a:endParaRPr lang="en-US" dirty="0"/>
          </a:p>
          <a:p>
            <a:r>
              <a:rPr lang="en-US" dirty="0"/>
              <a:t>Do not make promises that you will not be able to fulfill.</a:t>
            </a:r>
          </a:p>
        </p:txBody>
      </p:sp>
      <p:sp>
        <p:nvSpPr>
          <p:cNvPr id="4" name="Slide Number Placeholder 3">
            <a:extLst>
              <a:ext uri="{FF2B5EF4-FFF2-40B4-BE49-F238E27FC236}">
                <a16:creationId xmlns:a16="http://schemas.microsoft.com/office/drawing/2014/main" id="{36D1C735-5317-706A-5979-B676AA214B27}"/>
              </a:ext>
            </a:extLst>
          </p:cNvPr>
          <p:cNvSpPr>
            <a:spLocks noGrp="1"/>
          </p:cNvSpPr>
          <p:nvPr>
            <p:ph type="sldNum" sz="quarter" idx="5"/>
          </p:nvPr>
        </p:nvSpPr>
        <p:spPr/>
        <p:txBody>
          <a:bodyPr/>
          <a:lstStyle/>
          <a:p>
            <a:fld id="{3C78020E-1C4D-441D-A083-34862AC61E89}" type="slidenum">
              <a:rPr lang="en-US" smtClean="0"/>
              <a:t>34</a:t>
            </a:fld>
            <a:endParaRPr lang="en-US" dirty="0"/>
          </a:p>
        </p:txBody>
      </p:sp>
    </p:spTree>
    <p:extLst>
      <p:ext uri="{BB962C8B-B14F-4D97-AF65-F5344CB8AC3E}">
        <p14:creationId xmlns:p14="http://schemas.microsoft.com/office/powerpoint/2010/main" val="3520280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Finding a Caregiver for the Child</a:t>
            </a:r>
          </a:p>
          <a:p>
            <a:r>
              <a:rPr lang="en-US" dirty="0"/>
              <a:t>Parent's Wishes</a:t>
            </a:r>
          </a:p>
          <a:p>
            <a:r>
              <a:rPr lang="en-US" dirty="0"/>
              <a:t>Barring drug use, weapons or criminal behavior, a parent’s wishes shall be respected in regard to their children’s care.</a:t>
            </a:r>
          </a:p>
          <a:p>
            <a:r>
              <a:rPr lang="en-US" dirty="0"/>
              <a:t>The arrested parent may risk being charged with abuse and neglect, if information is withheld regarding their children.</a:t>
            </a:r>
          </a:p>
          <a:p>
            <a:endParaRPr lang="en-US" dirty="0"/>
          </a:p>
          <a:p>
            <a:r>
              <a:rPr lang="en-US" dirty="0"/>
              <a:t>Determining if a Co-Parent is Available</a:t>
            </a:r>
          </a:p>
          <a:p>
            <a:r>
              <a:rPr lang="en-US" dirty="0"/>
              <a:t>The officer shall determine if co-parent or legal guardian is available.</a:t>
            </a:r>
          </a:p>
          <a:p>
            <a:endParaRPr lang="en-US" dirty="0"/>
          </a:p>
          <a:p>
            <a:r>
              <a:rPr lang="en-US" b="1" dirty="0"/>
              <a:t>INSTRUCTOR</a:t>
            </a:r>
          </a:p>
          <a:p>
            <a:r>
              <a:rPr lang="en-US" dirty="0"/>
              <a:t>The individual being arrested should be asked if there is a co-parent or legal guardian who can be contacted to care for the child. If a co-parent or legal guardian is not available, the officer should determine whether or not there is a relative who could be contacted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35</a:t>
            </a:fld>
            <a:endParaRPr lang="en-US"/>
          </a:p>
        </p:txBody>
      </p:sp>
    </p:spTree>
    <p:extLst>
      <p:ext uri="{BB962C8B-B14F-4D97-AF65-F5344CB8AC3E}">
        <p14:creationId xmlns:p14="http://schemas.microsoft.com/office/powerpoint/2010/main" val="29134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2D752-5F4C-EEB0-5EB7-75CF36848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20319-51A9-BD34-CDCA-A9E6214E2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4F801-D063-9D66-5AEC-3FB9D07ED095}"/>
              </a:ext>
            </a:extLst>
          </p:cNvPr>
          <p:cNvSpPr>
            <a:spLocks noGrp="1"/>
          </p:cNvSpPr>
          <p:nvPr>
            <p:ph type="body" idx="1"/>
          </p:nvPr>
        </p:nvSpPr>
        <p:spPr/>
        <p:txBody>
          <a:bodyPr/>
          <a:lstStyle/>
          <a:p>
            <a:r>
              <a:rPr lang="en-US" b="1" dirty="0"/>
              <a:t>SLIDE</a:t>
            </a:r>
          </a:p>
          <a:p>
            <a:r>
              <a:rPr lang="en-US" dirty="0"/>
              <a:t>Finding a Caregiver for the Child</a:t>
            </a:r>
          </a:p>
          <a:p>
            <a:endParaRPr lang="en-US" dirty="0"/>
          </a:p>
          <a:p>
            <a:r>
              <a:rPr lang="en-US" dirty="0"/>
              <a:t>Finding Relatives or Fictive Kin</a:t>
            </a:r>
          </a:p>
          <a:p>
            <a:r>
              <a:rPr lang="en-US" dirty="0"/>
              <a:t>Find other adult relatives or fictive kin willing to take the child.</a:t>
            </a:r>
          </a:p>
          <a:p>
            <a:endParaRPr lang="en-US" dirty="0"/>
          </a:p>
          <a:p>
            <a:r>
              <a:rPr lang="en-US" b="1" dirty="0"/>
              <a:t>INSTRUCTOR</a:t>
            </a:r>
          </a:p>
          <a:p>
            <a:r>
              <a:rPr lang="en-US" dirty="0"/>
              <a:t>If a co-parent is not available, an officer can identify a relative to care for the child.</a:t>
            </a:r>
          </a:p>
          <a:p>
            <a:r>
              <a:rPr lang="en-US" dirty="0"/>
              <a:t>if neither  co-parent nor a relative can be identified, then an officer should attempt to identify a “fictive kin” who could be contacted to care for the child. </a:t>
            </a:r>
          </a:p>
          <a:p>
            <a:endParaRPr lang="en-US" dirty="0"/>
          </a:p>
          <a:p>
            <a:r>
              <a:rPr lang="en-US" dirty="0"/>
              <a:t>What does Fictive kin mean?</a:t>
            </a:r>
          </a:p>
          <a:p>
            <a:r>
              <a:rPr lang="en-US" dirty="0"/>
              <a:t>Who are “Fictive KIN”?</a:t>
            </a:r>
          </a:p>
          <a:p>
            <a:endParaRPr lang="en-US" dirty="0"/>
          </a:p>
          <a:p>
            <a:r>
              <a:rPr lang="en-US" b="1" dirty="0"/>
              <a:t>SLIDE</a:t>
            </a:r>
          </a:p>
          <a:p>
            <a:r>
              <a:rPr lang="en-US" dirty="0"/>
              <a:t>Who are Fictive Kin?</a:t>
            </a:r>
          </a:p>
          <a:p>
            <a:r>
              <a:rPr lang="en-US" dirty="0"/>
              <a:t>Fictive Kin are not related to the child by blood, marriage, or adoption, but they have a strong emotional connection.</a:t>
            </a:r>
          </a:p>
          <a:p>
            <a:endParaRPr lang="en-US" dirty="0"/>
          </a:p>
          <a:p>
            <a:r>
              <a:rPr lang="en-US" b="1" dirty="0"/>
              <a:t>INSTRUCTOR</a:t>
            </a:r>
          </a:p>
          <a:p>
            <a:r>
              <a:rPr lang="en-US" dirty="0"/>
              <a:t>Fictive kin</a:t>
            </a:r>
          </a:p>
          <a:p>
            <a:r>
              <a:rPr lang="en-US" dirty="0"/>
              <a:t>is anyone who is known to and in a trusted relationship with the child but is not a blood relative.</a:t>
            </a:r>
          </a:p>
          <a:p>
            <a:r>
              <a:rPr lang="en-US" dirty="0"/>
              <a:t>Some examples of fictive kinship are godparents, close family friends, long-time neighbors, or mentors.</a:t>
            </a:r>
          </a:p>
          <a:p>
            <a:endParaRPr lang="en-US" dirty="0"/>
          </a:p>
        </p:txBody>
      </p:sp>
      <p:sp>
        <p:nvSpPr>
          <p:cNvPr id="4" name="Slide Number Placeholder 3">
            <a:extLst>
              <a:ext uri="{FF2B5EF4-FFF2-40B4-BE49-F238E27FC236}">
                <a16:creationId xmlns:a16="http://schemas.microsoft.com/office/drawing/2014/main" id="{DEF4ED06-51CE-BB02-61F7-1AD0E38908FA}"/>
              </a:ext>
            </a:extLst>
          </p:cNvPr>
          <p:cNvSpPr>
            <a:spLocks noGrp="1"/>
          </p:cNvSpPr>
          <p:nvPr>
            <p:ph type="sldNum" sz="quarter" idx="5"/>
          </p:nvPr>
        </p:nvSpPr>
        <p:spPr/>
        <p:txBody>
          <a:bodyPr/>
          <a:lstStyle/>
          <a:p>
            <a:fld id="{3C78020E-1C4D-441D-A083-34862AC61E89}" type="slidenum">
              <a:rPr lang="en-US" smtClean="0"/>
              <a:t>36</a:t>
            </a:fld>
            <a:endParaRPr lang="en-US"/>
          </a:p>
        </p:txBody>
      </p:sp>
    </p:spTree>
    <p:extLst>
      <p:ext uri="{BB962C8B-B14F-4D97-AF65-F5344CB8AC3E}">
        <p14:creationId xmlns:p14="http://schemas.microsoft.com/office/powerpoint/2010/main" val="2808409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02C9-9468-557D-2ACE-89629E2A8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345C1-0115-744A-5875-EC0628BE4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BAD66-6B1D-1B5E-42D6-338D9C5A7F50}"/>
              </a:ext>
            </a:extLst>
          </p:cNvPr>
          <p:cNvSpPr>
            <a:spLocks noGrp="1"/>
          </p:cNvSpPr>
          <p:nvPr>
            <p:ph type="body" idx="1"/>
          </p:nvPr>
        </p:nvSpPr>
        <p:spPr/>
        <p:txBody>
          <a:bodyPr/>
          <a:lstStyle/>
          <a:p>
            <a:r>
              <a:rPr lang="en-US" b="1" dirty="0"/>
              <a:t>SLIDE</a:t>
            </a:r>
          </a:p>
          <a:p>
            <a:r>
              <a:rPr lang="en-US" dirty="0"/>
              <a:t>Finding a Caregiver for the Child</a:t>
            </a:r>
          </a:p>
          <a:p>
            <a:endParaRPr lang="en-US" dirty="0"/>
          </a:p>
          <a:p>
            <a:r>
              <a:rPr lang="en-US" dirty="0"/>
              <a:t>Check Criminal History</a:t>
            </a:r>
          </a:p>
          <a:p>
            <a:r>
              <a:rPr lang="en-US" dirty="0"/>
              <a:t>Adults with criminal histories of sexual crimes or crimes against children are ineligible as child placements.</a:t>
            </a:r>
          </a:p>
          <a:p>
            <a:endParaRPr lang="en-US" b="1" dirty="0"/>
          </a:p>
          <a:p>
            <a:r>
              <a:rPr lang="en-US" b="1" dirty="0"/>
              <a:t>INSTRUCTOR</a:t>
            </a:r>
          </a:p>
          <a:p>
            <a:r>
              <a:rPr lang="en-US" dirty="0"/>
              <a:t>Prior to placing a child with an alternative caregiver, law enforcement must contact CYFD Statewide Central Intake (SCI) (</a:t>
            </a:r>
            <a:r>
              <a:rPr lang="en-US" dirty="0" err="1"/>
              <a:t>SkY</a:t>
            </a:r>
            <a:r>
              <a:rPr lang="en-US" dirty="0"/>
              <a:t>) for an abuse/neglect background check and conduct a local check</a:t>
            </a:r>
          </a:p>
          <a:p>
            <a:endParaRPr lang="en-US" dirty="0"/>
          </a:p>
          <a:p>
            <a:endParaRPr lang="en-US" dirty="0"/>
          </a:p>
        </p:txBody>
      </p:sp>
      <p:sp>
        <p:nvSpPr>
          <p:cNvPr id="4" name="Slide Number Placeholder 3">
            <a:extLst>
              <a:ext uri="{FF2B5EF4-FFF2-40B4-BE49-F238E27FC236}">
                <a16:creationId xmlns:a16="http://schemas.microsoft.com/office/drawing/2014/main" id="{26250213-0282-7029-521E-F56FB5FDB6C3}"/>
              </a:ext>
            </a:extLst>
          </p:cNvPr>
          <p:cNvSpPr>
            <a:spLocks noGrp="1"/>
          </p:cNvSpPr>
          <p:nvPr>
            <p:ph type="sldNum" sz="quarter" idx="5"/>
          </p:nvPr>
        </p:nvSpPr>
        <p:spPr/>
        <p:txBody>
          <a:bodyPr/>
          <a:lstStyle/>
          <a:p>
            <a:fld id="{3C78020E-1C4D-441D-A083-34862AC61E89}" type="slidenum">
              <a:rPr lang="en-US" smtClean="0"/>
              <a:t>37</a:t>
            </a:fld>
            <a:endParaRPr lang="en-US"/>
          </a:p>
        </p:txBody>
      </p:sp>
    </p:spTree>
    <p:extLst>
      <p:ext uri="{BB962C8B-B14F-4D97-AF65-F5344CB8AC3E}">
        <p14:creationId xmlns:p14="http://schemas.microsoft.com/office/powerpoint/2010/main" val="4246970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8CA8F-2E4A-E6D7-7146-DEF6CEB6A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3248D-9827-4C5D-B7C4-FE7B3CC33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0A1F8-0203-49C1-4A7C-C4E9F15F8777}"/>
              </a:ext>
            </a:extLst>
          </p:cNvPr>
          <p:cNvSpPr>
            <a:spLocks noGrp="1"/>
          </p:cNvSpPr>
          <p:nvPr>
            <p:ph type="body" idx="1"/>
          </p:nvPr>
        </p:nvSpPr>
        <p:spPr/>
        <p:txBody>
          <a:bodyPr/>
          <a:lstStyle/>
          <a:p>
            <a:pPr marL="228600" marR="0" indent="0">
              <a:lnSpc>
                <a:spcPct val="107000"/>
              </a:lnSpc>
              <a:spcAft>
                <a:spcPts val="1000"/>
              </a:spcAft>
              <a:buNone/>
            </a:pPr>
            <a:r>
              <a:rPr lang="en-US" sz="3600" b="1" kern="100" dirty="0">
                <a:effectLst/>
                <a:latin typeface="Calibri" panose="020F0502020204030204" pitchFamily="34" charset="0"/>
                <a:ea typeface="Calibri" panose="020F0502020204030204" pitchFamily="34" charset="0"/>
              </a:rPr>
              <a:t>SLIDE</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When an Alternative Caregiver is Located</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Provide the alternative caregiver with as much information as possible regarding:</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The arrest of the parent/guardian of the child</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Location of the jail </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Charges </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Estimated amount of time the parent/guardian could be in jail </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 </a:t>
            </a:r>
          </a:p>
          <a:p>
            <a:pPr marL="228600" marR="0" indent="0">
              <a:lnSpc>
                <a:spcPct val="107000"/>
              </a:lnSpc>
              <a:spcAft>
                <a:spcPts val="1000"/>
              </a:spcAft>
              <a:buNone/>
            </a:pPr>
            <a:r>
              <a:rPr lang="en-US" sz="3600" b="1" kern="100" dirty="0">
                <a:effectLst/>
                <a:latin typeface="Calibri" panose="020F0502020204030204" pitchFamily="34" charset="0"/>
                <a:ea typeface="Calibri" panose="020F0502020204030204" pitchFamily="34" charset="0"/>
              </a:rPr>
              <a:t>INSTRUCTOR</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Once the officer feels the alternative caregiver can provide a safe environment for the child, the officer must provide the caregiver with as much information as possible regarding the arrest of the parent or guardian.  This information should include but is not limited to:</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The Location of the jail</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and Charges</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The alternative care giver should also be advised about the amount of time the parent or guardian could possibly spend in jail, which is dependent upon the charges and whether the parent can make bond</a:t>
            </a:r>
          </a:p>
          <a:p>
            <a:pPr marL="228600" marR="0" indent="0">
              <a:lnSpc>
                <a:spcPct val="107000"/>
              </a:lnSpc>
              <a:spcAft>
                <a:spcPts val="1000"/>
              </a:spcAft>
              <a:buNone/>
            </a:pPr>
            <a:r>
              <a:rPr lang="en-US" sz="3600" kern="1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97FD11E1-9C21-E49C-880D-326BA69490C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8397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B6C15-9C36-D328-0E14-D68F95406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DA6C1-FD40-7D56-2394-DBD7E91F9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A3D62-2FF2-FD5B-8DB4-012A0A62910B}"/>
              </a:ext>
            </a:extLst>
          </p:cNvPr>
          <p:cNvSpPr>
            <a:spLocks noGrp="1"/>
          </p:cNvSpPr>
          <p:nvPr>
            <p:ph type="body" idx="1"/>
          </p:nvPr>
        </p:nvSpPr>
        <p:spPr/>
        <p:txBody>
          <a:bodyPr/>
          <a:lstStyle/>
          <a:p>
            <a:pPr marL="6350" marR="0" indent="-6350">
              <a:lnSpc>
                <a:spcPct val="149000"/>
              </a:lnSpc>
              <a:spcAft>
                <a:spcPts val="1190"/>
              </a:spcAft>
              <a:buNone/>
            </a:pPr>
            <a:r>
              <a:rPr lang="en-US" sz="3600" b="1" kern="100" dirty="0">
                <a:effectLst/>
                <a:latin typeface="Calibri" panose="020F0502020204030204" pitchFamily="34" charset="0"/>
                <a:ea typeface="Calibri" panose="020F0502020204030204" pitchFamily="34" charset="0"/>
              </a:rPr>
              <a:t>SLIDE</a:t>
            </a:r>
          </a:p>
          <a:p>
            <a:pPr marL="6350" marR="0" indent="-6350">
              <a:lnSpc>
                <a:spcPct val="149000"/>
              </a:lnSpc>
              <a:spcAft>
                <a:spcPts val="1190"/>
              </a:spcAft>
              <a:buNone/>
            </a:pPr>
            <a:r>
              <a:rPr lang="en-US" sz="3600" kern="100" dirty="0">
                <a:effectLst/>
                <a:latin typeface="Calibri" panose="020F0502020204030204" pitchFamily="34" charset="0"/>
                <a:ea typeface="Calibri" panose="020F0502020204030204" pitchFamily="34" charset="0"/>
              </a:rPr>
              <a:t>The Alternative Caregiver Should Be Advised</a:t>
            </a:r>
          </a:p>
          <a:p>
            <a:pPr marL="6350" marR="0" indent="-6350">
              <a:lnSpc>
                <a:spcPct val="149000"/>
              </a:lnSpc>
              <a:spcAft>
                <a:spcPts val="1190"/>
              </a:spcAft>
              <a:buNone/>
            </a:pPr>
            <a:endParaRPr lang="en-US" sz="3600" kern="100" dirty="0">
              <a:effectLst/>
              <a:latin typeface="Calibri" panose="020F0502020204030204" pitchFamily="34" charset="0"/>
              <a:ea typeface="Calibri" panose="020F0502020204030204" pitchFamily="34" charset="0"/>
            </a:endParaRPr>
          </a:p>
          <a:p>
            <a:pPr marL="6350" marR="0" indent="-6350">
              <a:lnSpc>
                <a:spcPct val="149000"/>
              </a:lnSpc>
              <a:spcAft>
                <a:spcPts val="1190"/>
              </a:spcAft>
              <a:buNone/>
            </a:pPr>
            <a:r>
              <a:rPr lang="en-US" sz="3600" kern="100" dirty="0">
                <a:effectLst/>
                <a:latin typeface="Calibri" panose="020F0502020204030204" pitchFamily="34" charset="0"/>
                <a:ea typeface="Calibri" panose="020F0502020204030204" pitchFamily="34" charset="0"/>
              </a:rPr>
              <a:t>The alternative caregiver is accepting responsibility for the child while the parent/guardian is in jail </a:t>
            </a:r>
          </a:p>
          <a:p>
            <a:pPr marL="6350" marR="0" indent="-6350">
              <a:lnSpc>
                <a:spcPct val="149000"/>
              </a:lnSpc>
              <a:spcAft>
                <a:spcPts val="1190"/>
              </a:spcAft>
              <a:buNone/>
            </a:pPr>
            <a:endParaRPr lang="en-US" sz="3600" kern="100" dirty="0">
              <a:effectLst/>
              <a:latin typeface="Calibri" panose="020F0502020204030204" pitchFamily="34" charset="0"/>
              <a:ea typeface="Calibri" panose="020F0502020204030204" pitchFamily="34" charset="0"/>
            </a:endParaRPr>
          </a:p>
          <a:p>
            <a:pPr marL="6350" marR="0" indent="-6350">
              <a:lnSpc>
                <a:spcPct val="149000"/>
              </a:lnSpc>
              <a:spcAft>
                <a:spcPts val="1190"/>
              </a:spcAft>
              <a:buNone/>
            </a:pPr>
            <a:r>
              <a:rPr lang="en-US" sz="3600" kern="100" dirty="0">
                <a:effectLst/>
                <a:latin typeface="Calibri" panose="020F0502020204030204" pitchFamily="34" charset="0"/>
                <a:ea typeface="Calibri" panose="020F0502020204030204" pitchFamily="34" charset="0"/>
              </a:rPr>
              <a:t>About any information pertaining to the child’s physical health, medications, etc. </a:t>
            </a:r>
          </a:p>
          <a:p>
            <a:pPr marL="6350" marR="0" indent="-6350">
              <a:lnSpc>
                <a:spcPct val="149000"/>
              </a:lnSpc>
              <a:spcAft>
                <a:spcPts val="1190"/>
              </a:spcAft>
              <a:buNone/>
            </a:pPr>
            <a:endParaRPr lang="en-US" sz="3600" kern="100" dirty="0">
              <a:effectLst/>
              <a:latin typeface="Calibri" panose="020F0502020204030204" pitchFamily="34" charset="0"/>
              <a:ea typeface="Calibri" panose="020F0502020204030204" pitchFamily="34" charset="0"/>
            </a:endParaRPr>
          </a:p>
          <a:p>
            <a:pPr marL="914400" marR="0" indent="-342900">
              <a:lnSpc>
                <a:spcPct val="116000"/>
              </a:lnSpc>
              <a:spcAft>
                <a:spcPts val="1000"/>
              </a:spcAft>
            </a:pPr>
            <a:endParaRPr lang="en-US" sz="3600" kern="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A3A499D3-D059-17CA-6C4B-35E12072E5B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624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New Mexico Statute 29-7-7.3. </a:t>
            </a:r>
            <a:br>
              <a:rPr lang="en-US" sz="1200" b="0" dirty="0"/>
            </a:br>
            <a:r>
              <a:rPr lang="en-US" sz="1200" b="0" dirty="0"/>
              <a:t>Ensuring child safety upon arrest; training</a:t>
            </a:r>
            <a:r>
              <a:rPr lang="en-US" sz="1600" b="0" dirty="0"/>
              <a:t>.</a:t>
            </a:r>
            <a:br>
              <a:rPr lang="en-US" b="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Training for ensuring child safety upon the arrest of a parent or guardian shall be included in the curriculum of each basic law enforcement training class and as a component of in-service training each year for certified police officers.</a:t>
            </a: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4</a:t>
            </a:fld>
            <a:endParaRPr lang="en-US" dirty="0"/>
          </a:p>
        </p:txBody>
      </p:sp>
    </p:spTree>
    <p:extLst>
      <p:ext uri="{BB962C8B-B14F-4D97-AF65-F5344CB8AC3E}">
        <p14:creationId xmlns:p14="http://schemas.microsoft.com/office/powerpoint/2010/main" val="3079382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Children Youth and Families Department should be called if an alternative care giver cannot be located; however, CYFD is a last resort.</a:t>
            </a:r>
          </a:p>
          <a:p>
            <a:endParaRPr lang="en-US" dirty="0"/>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40</a:t>
            </a:fld>
            <a:endParaRPr lang="en-US"/>
          </a:p>
        </p:txBody>
      </p:sp>
    </p:spTree>
    <p:extLst>
      <p:ext uri="{BB962C8B-B14F-4D97-AF65-F5344CB8AC3E}">
        <p14:creationId xmlns:p14="http://schemas.microsoft.com/office/powerpoint/2010/main" val="3228259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child is placed with an adult other than the non-arrested parent, officers must check with New Mexico's Children, Youth,  and  Families, Department, State Centralized Intake (SCI  </a:t>
            </a:r>
            <a:r>
              <a:rPr lang="en-US" i="1" dirty="0"/>
              <a:t>sky</a:t>
            </a:r>
            <a:r>
              <a:rPr lang="en-US" dirty="0"/>
              <a:t>) regarding that adult's possible history of child abuse or neglect.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1-855-333-7233 (Statewide)</a:t>
            </a:r>
          </a:p>
          <a:p>
            <a:endParaRPr lang="en-US" dirty="0"/>
          </a:p>
          <a:p>
            <a:r>
              <a:rPr lang="en-US" dirty="0"/>
              <a:t>505-841-6100 (Albuquerque)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0895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Procedures </a:t>
            </a:r>
          </a:p>
          <a:p>
            <a:r>
              <a:rPr lang="en-US" dirty="0"/>
              <a:t>CYFD’s State Centralized Intake (SCI) will ask to verify your identity</a:t>
            </a:r>
          </a:p>
          <a:p>
            <a:endParaRPr lang="en-US" dirty="0"/>
          </a:p>
          <a:p>
            <a:r>
              <a:rPr lang="en-US" dirty="0"/>
              <a:t>If no one is available, SCI will provide numbers to local shelters</a:t>
            </a:r>
          </a:p>
          <a:p>
            <a:endParaRPr lang="en-US" dirty="0"/>
          </a:p>
          <a:p>
            <a:endParaRPr lang="en-US" dirty="0"/>
          </a:p>
          <a:p>
            <a:r>
              <a:rPr lang="en-US" b="1" dirty="0"/>
              <a:t>INSTRUCTOR</a:t>
            </a:r>
          </a:p>
          <a:p>
            <a:r>
              <a:rPr lang="en-US" dirty="0"/>
              <a:t>When calling Statewide Central Intake (SCI </a:t>
            </a:r>
            <a:r>
              <a:rPr lang="en-US" i="1" dirty="0"/>
              <a:t>Sky</a:t>
            </a:r>
            <a:r>
              <a:rPr lang="en-US" dirty="0"/>
              <a:t>), the officer should select the Law Enforcement option. </a:t>
            </a:r>
          </a:p>
          <a:p>
            <a:r>
              <a:rPr lang="en-US" dirty="0"/>
              <a:t>During the intake:</a:t>
            </a:r>
          </a:p>
          <a:p>
            <a:r>
              <a:rPr lang="en-US" dirty="0"/>
              <a:t> </a:t>
            </a:r>
          </a:p>
          <a:p>
            <a:r>
              <a:rPr lang="en-US" dirty="0"/>
              <a:t>the Intake Worker will ask for the officer's badge number and phone number; and may ask for the officer's supervisor's name and phone number.</a:t>
            </a:r>
          </a:p>
          <a:p>
            <a:r>
              <a:rPr lang="en-US" dirty="0"/>
              <a:t>The officer should provide as much information about the alternative caregiver as possible, including name, date of birth, and address.</a:t>
            </a:r>
          </a:p>
          <a:p>
            <a:r>
              <a:rPr lang="en-US" dirty="0"/>
              <a:t>The intake worker should be told what type of information is being sought about the individual in question (outstanding referrals, substantiated cases, etc.) Sky can also provide a list of shelters, if applicable to the situation, for older children.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3582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Procedures</a:t>
            </a:r>
          </a:p>
          <a:p>
            <a:r>
              <a:rPr lang="en-US" dirty="0"/>
              <a:t>If an officer believes protective custody is necessary: </a:t>
            </a:r>
          </a:p>
          <a:p>
            <a:r>
              <a:rPr lang="en-US" dirty="0"/>
              <a:t>SCI, will notify the Protective Services Division of the Children Youth and Families Department.</a:t>
            </a:r>
          </a:p>
          <a:p>
            <a:endParaRPr lang="en-US" dirty="0"/>
          </a:p>
          <a:p>
            <a:r>
              <a:rPr lang="en-US" dirty="0"/>
              <a:t>The Officer will be asked for a “Statement of Reasonable Grounds for Emergency Custody”:</a:t>
            </a:r>
          </a:p>
          <a:p>
            <a:endParaRPr lang="en-US" dirty="0"/>
          </a:p>
          <a:p>
            <a:r>
              <a:rPr lang="en-US" b="1" dirty="0"/>
              <a:t>INSTRUCTOR NOTE</a:t>
            </a:r>
          </a:p>
          <a:p>
            <a:r>
              <a:rPr lang="en-US" dirty="0"/>
              <a:t>Student materials have a copy of the Statement of Reasonable Grounds form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9728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Procedures</a:t>
            </a:r>
          </a:p>
          <a:p>
            <a:r>
              <a:rPr lang="en-US" dirty="0"/>
              <a:t>If children are in school, the officer shall contact the school</a:t>
            </a:r>
          </a:p>
          <a:p>
            <a:endParaRPr lang="en-US" dirty="0"/>
          </a:p>
          <a:p>
            <a:r>
              <a:rPr lang="en-US" dirty="0"/>
              <a:t>Notify principal, school resource officer and parent’s preference for placement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8856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Procedures</a:t>
            </a:r>
          </a:p>
          <a:p>
            <a:r>
              <a:rPr lang="en-US" dirty="0"/>
              <a:t>Officer’s report should include:</a:t>
            </a:r>
          </a:p>
          <a:p>
            <a:endParaRPr lang="en-US" dirty="0"/>
          </a:p>
          <a:p>
            <a:r>
              <a:rPr lang="en-US" dirty="0"/>
              <a:t>Names and contact info where </a:t>
            </a:r>
          </a:p>
          <a:p>
            <a:r>
              <a:rPr lang="en-US" dirty="0"/>
              <a:t>child is placed</a:t>
            </a:r>
          </a:p>
          <a:p>
            <a:endParaRPr lang="en-US" dirty="0"/>
          </a:p>
          <a:p>
            <a:r>
              <a:rPr lang="en-US" dirty="0"/>
              <a:t>Names of CYFD and school 	</a:t>
            </a:r>
          </a:p>
          <a:p>
            <a:r>
              <a:rPr lang="en-US" dirty="0"/>
              <a:t>workers contacted</a:t>
            </a:r>
          </a:p>
          <a:p>
            <a:endParaRPr lang="en-US" dirty="0"/>
          </a:p>
          <a:p>
            <a:r>
              <a:rPr lang="en-US" dirty="0"/>
              <a:t>Names of family members mentioned regardless if children are placed with them or not. </a:t>
            </a:r>
          </a:p>
          <a:p>
            <a:r>
              <a:rPr lang="en-US" dirty="0"/>
              <a:t>(Important for possible future placement)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999DD4-950C-4279-84EC-404296A52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9275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CARE</a:t>
            </a:r>
          </a:p>
          <a:p>
            <a:r>
              <a:rPr lang="en-US" dirty="0"/>
              <a:t>C - Child</a:t>
            </a:r>
          </a:p>
          <a:p>
            <a:pPr lvl="0"/>
            <a:r>
              <a:rPr lang="en-US" sz="1200" dirty="0"/>
              <a:t> Always ask if the arrestee is the parent or guardian of minor or dependent children.</a:t>
            </a:r>
          </a:p>
          <a:p>
            <a:endParaRPr lang="en-US" dirty="0"/>
          </a:p>
          <a:p>
            <a:r>
              <a:rPr lang="en-US" b="1" dirty="0"/>
              <a:t>INSTRUCTOR NOTE</a:t>
            </a:r>
          </a:p>
          <a:p>
            <a:r>
              <a:rPr lang="en-US" dirty="0"/>
              <a:t>If the officer observes car seats, children’s toys, etc., in the vehicle or immediate area of the arrest, the officer may ask where the children are and who is taking care of them.</a:t>
            </a:r>
          </a:p>
          <a:p>
            <a:endParaRPr lang="en-US" dirty="0"/>
          </a:p>
          <a:p>
            <a:r>
              <a:rPr lang="en-US" b="1" dirty="0"/>
              <a:t>SLIDE</a:t>
            </a:r>
          </a:p>
          <a:p>
            <a:r>
              <a:rPr lang="en-US" dirty="0"/>
              <a:t>A - Assess Arrest Conditions</a:t>
            </a:r>
          </a:p>
          <a:p>
            <a:r>
              <a:rPr lang="en-US" dirty="0"/>
              <a:t>If it is safe to do so, make the arrest away from the child.</a:t>
            </a:r>
          </a:p>
          <a:p>
            <a:endParaRPr lang="en-US" dirty="0"/>
          </a:p>
          <a:p>
            <a:r>
              <a:rPr lang="en-US" dirty="0"/>
              <a:t>If it is safe to do so, allow the arrestee to explain to his or her child that they will be cared for.</a:t>
            </a:r>
          </a:p>
          <a:p>
            <a:endParaRPr lang="en-US" dirty="0"/>
          </a:p>
          <a:p>
            <a:r>
              <a:rPr lang="en-US" b="1" dirty="0"/>
              <a:t>INSTRUCTOR NOTE</a:t>
            </a:r>
          </a:p>
          <a:p>
            <a:r>
              <a:rPr lang="en-US" dirty="0"/>
              <a:t>When possible, consider the ages and location of children when deciding when and where to make the arrest.</a:t>
            </a:r>
          </a:p>
          <a:p>
            <a:endParaRPr lang="en-US" dirty="0"/>
          </a:p>
          <a:p>
            <a:r>
              <a:rPr lang="en-US" b="1" dirty="0"/>
              <a:t>SLIDE</a:t>
            </a:r>
          </a:p>
          <a:p>
            <a:r>
              <a:rPr lang="en-US" dirty="0"/>
              <a:t>R - Responsible Adult</a:t>
            </a:r>
          </a:p>
          <a:p>
            <a:r>
              <a:rPr lang="en-US" dirty="0"/>
              <a:t>Identify an alternate caregiver.</a:t>
            </a:r>
          </a:p>
          <a:p>
            <a:r>
              <a:rPr lang="en-US" dirty="0"/>
              <a:t>Confirm that adult is appropriate. </a:t>
            </a:r>
          </a:p>
          <a:p>
            <a:endParaRPr lang="en-US" dirty="0"/>
          </a:p>
          <a:p>
            <a:r>
              <a:rPr lang="en-US" b="1" dirty="0"/>
              <a:t>INSTRUCTOR NOTE</a:t>
            </a:r>
          </a:p>
          <a:p>
            <a:r>
              <a:rPr lang="en-US" dirty="0"/>
              <a:t>If children are present at the time of arrest, or if the arrestee indicates that there are children who will be left unattended, identify an alternate caregiver.</a:t>
            </a:r>
          </a:p>
          <a:p>
            <a:r>
              <a:rPr lang="en-US" dirty="0"/>
              <a:t>Confirm that adult is appropriate. </a:t>
            </a:r>
          </a:p>
          <a:p>
            <a:r>
              <a:rPr lang="en-US" dirty="0"/>
              <a:t>When placing a child with someone other than a parent or guardian, confirm that the adult is appropriate (any history of sexual crimes or violence against children will make the adult ineligible to assume custodial care):</a:t>
            </a:r>
          </a:p>
          <a:p>
            <a:r>
              <a:rPr lang="en-US" dirty="0"/>
              <a:t>1. Contact SCI for an abuse/neglect background check.</a:t>
            </a:r>
          </a:p>
          <a:p>
            <a:r>
              <a:rPr lang="en-US" dirty="0"/>
              <a:t>#SAFE (#7233) from a mobile phone </a:t>
            </a:r>
          </a:p>
          <a:p>
            <a:r>
              <a:rPr lang="en-US" dirty="0"/>
              <a:t>or 1-855-333-SAFE (7233)</a:t>
            </a:r>
          </a:p>
          <a:p>
            <a:r>
              <a:rPr lang="en-US" dirty="0"/>
              <a:t>2. Complete a preliminary criminal background check.</a:t>
            </a:r>
          </a:p>
          <a:p>
            <a:endParaRPr lang="en-US" dirty="0"/>
          </a:p>
          <a:p>
            <a:endParaRPr lang="en-US" dirty="0"/>
          </a:p>
          <a:p>
            <a:r>
              <a:rPr lang="en-US" b="1" dirty="0"/>
              <a:t>SLIDE</a:t>
            </a:r>
          </a:p>
          <a:p>
            <a:r>
              <a:rPr lang="en-US" dirty="0"/>
              <a:t>E - Ensure Child Safety</a:t>
            </a:r>
          </a:p>
          <a:p>
            <a:r>
              <a:rPr lang="en-US" dirty="0"/>
              <a:t>If no alternate caregiver can be located, contact CYFD.</a:t>
            </a:r>
          </a:p>
          <a:p>
            <a:r>
              <a:rPr lang="en-US" dirty="0"/>
              <a:t>The officer is responsible for the well-being of the child until transfer of custody.</a:t>
            </a:r>
          </a:p>
          <a:p>
            <a:endParaRPr lang="en-US" dirty="0"/>
          </a:p>
          <a:p>
            <a:r>
              <a:rPr lang="en-US" b="1" dirty="0"/>
              <a:t>INSTRUCTOR NOTE</a:t>
            </a:r>
          </a:p>
          <a:p>
            <a:r>
              <a:rPr lang="en-US" dirty="0"/>
              <a:t>The officer is responsible for identifying an alternate caregiver. If an alternate caregiver cannot be identified, then CYFD should be contacted. CYFD should be the last resource utilized.</a:t>
            </a:r>
          </a:p>
          <a:p>
            <a:r>
              <a:rPr lang="en-US" dirty="0"/>
              <a:t>The officer is responsible for the well-being of the child until transfer of custody.</a:t>
            </a:r>
          </a:p>
          <a:p>
            <a:r>
              <a:rPr lang="en-US" dirty="0"/>
              <a:t>The officer must make arrangements for transportation, if needed.</a:t>
            </a: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46</a:t>
            </a:fld>
            <a:endParaRPr lang="en-US"/>
          </a:p>
        </p:txBody>
      </p:sp>
    </p:spTree>
    <p:extLst>
      <p:ext uri="{BB962C8B-B14F-4D97-AF65-F5344CB8AC3E}">
        <p14:creationId xmlns:p14="http://schemas.microsoft.com/office/powerpoint/2010/main" val="3635590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Summary</a:t>
            </a:r>
          </a:p>
          <a:p>
            <a:endParaRPr lang="en-US" dirty="0"/>
          </a:p>
          <a:p>
            <a:r>
              <a:rPr lang="en-US" dirty="0"/>
              <a:t>Having a parent arrested can be traumatic for children and can cause long-term negative consequences for them even as adults. </a:t>
            </a:r>
          </a:p>
          <a:p>
            <a:endParaRPr lang="en-US" dirty="0"/>
          </a:p>
          <a:p>
            <a:r>
              <a:rPr lang="en-US" dirty="0"/>
              <a:t>Law enforcement officers can assist in mitigating long term effects of trauma for children by assessing situations, communicating using appropriate language, and follow NM statutes and best practices.</a:t>
            </a:r>
          </a:p>
          <a:p>
            <a:endParaRPr lang="en-US" dirty="0"/>
          </a:p>
          <a:p>
            <a:r>
              <a:rPr lang="en-US" dirty="0"/>
              <a:t>Law enforcement officers are required by NM statute to ask arrestees if they have children under their care or supervision.</a:t>
            </a:r>
          </a:p>
          <a:p>
            <a:endParaRPr lang="en-US" dirty="0"/>
          </a:p>
          <a:p>
            <a:r>
              <a:rPr lang="en-US" dirty="0"/>
              <a:t>Law enforcement officers are required make reasonable efforts to ensure the safety of minor or dependent children at risk as a result of an arrest, including finding appropriate caregivers for the children.</a:t>
            </a: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47</a:t>
            </a:fld>
            <a:endParaRPr lang="en-US"/>
          </a:p>
        </p:txBody>
      </p:sp>
    </p:spTree>
    <p:extLst>
      <p:ext uri="{BB962C8B-B14F-4D97-AF65-F5344CB8AC3E}">
        <p14:creationId xmlns:p14="http://schemas.microsoft.com/office/powerpoint/2010/main" val="3657389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Childhood Trauma</a:t>
            </a:r>
          </a:p>
          <a:p>
            <a:endParaRPr lang="en-US" dirty="0"/>
          </a:p>
          <a:p>
            <a:endParaRPr lang="en-US" b="1" dirty="0"/>
          </a:p>
          <a:p>
            <a:r>
              <a:rPr lang="en-US" b="1" dirty="0"/>
              <a:t>INSTRUCTOR</a:t>
            </a:r>
          </a:p>
          <a:p>
            <a:r>
              <a:rPr lang="en-US" dirty="0"/>
              <a:t>In this section, we will be discussing trauma,  the effect of trauma on children, and the long-term effects of childhood trauma on adults.</a:t>
            </a:r>
          </a:p>
        </p:txBody>
      </p:sp>
      <p:sp>
        <p:nvSpPr>
          <p:cNvPr id="4" name="Slide Number Placeholder 3"/>
          <p:cNvSpPr>
            <a:spLocks noGrp="1"/>
          </p:cNvSpPr>
          <p:nvPr>
            <p:ph type="sldNum" sz="quarter" idx="5"/>
          </p:nvPr>
        </p:nvSpPr>
        <p:spPr/>
        <p:txBody>
          <a:bodyPr/>
          <a:lstStyle/>
          <a:p>
            <a:fld id="{3C78020E-1C4D-441D-A083-34862AC61E89}" type="slidenum">
              <a:rPr lang="en-US" smtClean="0"/>
              <a:t>5</a:t>
            </a:fld>
            <a:endParaRPr lang="en-US" dirty="0"/>
          </a:p>
        </p:txBody>
      </p:sp>
    </p:spTree>
    <p:extLst>
      <p:ext uri="{BB962C8B-B14F-4D97-AF65-F5344CB8AC3E}">
        <p14:creationId xmlns:p14="http://schemas.microsoft.com/office/powerpoint/2010/main" val="429087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a:t>
            </a:r>
          </a:p>
          <a:p>
            <a:r>
              <a:rPr lang="en-US" sz="1200" dirty="0"/>
              <a:t>What is trauma?</a:t>
            </a:r>
          </a:p>
          <a:p>
            <a:endParaRPr lang="en-US" sz="1200" dirty="0"/>
          </a:p>
          <a:p>
            <a:r>
              <a:rPr lang="en-US" sz="1200" dirty="0"/>
              <a:t> Trauma is an experience(s) that causes intense physical or emotional stress.</a:t>
            </a:r>
          </a:p>
          <a:p>
            <a:endParaRPr lang="en-US" sz="1200" dirty="0"/>
          </a:p>
          <a:p>
            <a:r>
              <a:rPr lang="en-US" sz="1200" dirty="0"/>
              <a:t>It can have lasting negative effects on a person’s well-being.</a:t>
            </a:r>
          </a:p>
          <a:p>
            <a:endParaRPr lang="en-US" sz="1200" dirty="0">
              <a:effectLst/>
              <a:latin typeface="Calibri Light" panose="020F0302020204030204" pitchFamily="34" charset="0"/>
              <a:ea typeface="Calibri" panose="020F0502020204030204" pitchFamily="34" charset="0"/>
              <a:cs typeface="Times New Roman" panose="02020603050405020304" pitchFamily="18" charset="0"/>
            </a:endParaRPr>
          </a:p>
          <a:p>
            <a:r>
              <a:rPr lang="en-US" sz="1200" b="1" dirty="0">
                <a:effectLst/>
                <a:latin typeface="Calibri Light" panose="020F0302020204030204" pitchFamily="34" charset="0"/>
                <a:ea typeface="Calibri" panose="020F0502020204030204" pitchFamily="34" charset="0"/>
                <a:cs typeface="Times New Roman" panose="02020603050405020304" pitchFamily="18" charset="0"/>
              </a:rPr>
              <a:t>Instructor Note:</a:t>
            </a:r>
          </a:p>
          <a:p>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Light" panose="020F0302020204030204" pitchFamily="34" charset="0"/>
                <a:ea typeface="Calibri" panose="020F0502020204030204" pitchFamily="34" charset="0"/>
                <a:cs typeface="Times New Roman" panose="02020603050405020304" pitchFamily="18" charset="0"/>
              </a:rPr>
              <a:t>It is important to know that individuals can heal and recover from psychological trauma.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Trauma results when an individual is exposed to an event that overwhelms their ability to cope. Whether an individual experiences trauma reactions depends on both characteristics of the event and characteristics of the individual. There are risk factors that contribute to whether or not a child develops trauma, such as preexisting mental health conditions, the physical or emotional proximity to the event, and the resources the child has around them to help them cope with and process difficult events.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6</a:t>
            </a:fld>
            <a:endParaRPr lang="en-US" dirty="0"/>
          </a:p>
        </p:txBody>
      </p:sp>
    </p:spTree>
    <p:extLst>
      <p:ext uri="{BB962C8B-B14F-4D97-AF65-F5344CB8AC3E}">
        <p14:creationId xmlns:p14="http://schemas.microsoft.com/office/powerpoint/2010/main" val="250255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E565C-2668-79C2-5488-68D621EC7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43823-8E27-77EA-A0B8-2E4C8E60A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B0E52-352F-DA03-BE33-6A823DD3C9A9}"/>
              </a:ext>
            </a:extLst>
          </p:cNvPr>
          <p:cNvSpPr>
            <a:spLocks noGrp="1"/>
          </p:cNvSpPr>
          <p:nvPr>
            <p:ph type="body" idx="1"/>
          </p:nvPr>
        </p:nvSpPr>
        <p:spPr/>
        <p:txBody>
          <a:bodyPr/>
          <a:lstStyle/>
          <a:p>
            <a:r>
              <a:rPr lang="en-US" b="1" dirty="0"/>
              <a:t>SLIDE</a:t>
            </a:r>
          </a:p>
          <a:p>
            <a:r>
              <a:rPr lang="en-US" dirty="0"/>
              <a:t>What is the difference between stress and trauma?</a:t>
            </a:r>
          </a:p>
          <a:p>
            <a:endParaRPr lang="en-US" dirty="0"/>
          </a:p>
          <a:p>
            <a:r>
              <a:rPr lang="en-US" dirty="0"/>
              <a:t>Stress</a:t>
            </a:r>
          </a:p>
          <a:p>
            <a:r>
              <a:rPr lang="en-US" dirty="0"/>
              <a:t>Stress is your body’s natural response to pressure. It is a state of worry or tension caused by a difficult or challenging situation.</a:t>
            </a:r>
          </a:p>
          <a:p>
            <a:endParaRPr lang="en-US" dirty="0"/>
          </a:p>
          <a:p>
            <a:r>
              <a:rPr lang="en-US" b="1" dirty="0"/>
              <a:t>INSTRUCTOR NOTES</a:t>
            </a:r>
          </a:p>
          <a:p>
            <a:r>
              <a:rPr lang="en-US" dirty="0"/>
              <a:t>What are some examples of childhood stress?</a:t>
            </a:r>
          </a:p>
          <a:p>
            <a:r>
              <a:rPr lang="en-US" dirty="0"/>
              <a:t>Child Examples of Stress</a:t>
            </a:r>
          </a:p>
          <a:p>
            <a:r>
              <a:rPr lang="en-US" dirty="0"/>
              <a:t>Moving to a new school</a:t>
            </a:r>
          </a:p>
          <a:p>
            <a:r>
              <a:rPr lang="en-US" dirty="0"/>
              <a:t>• Taking tests</a:t>
            </a:r>
          </a:p>
          <a:p>
            <a:r>
              <a:rPr lang="en-US" dirty="0"/>
              <a:t>• Making new friends</a:t>
            </a:r>
          </a:p>
          <a:p>
            <a:r>
              <a:rPr lang="en-US" dirty="0"/>
              <a:t>• A new sibling arriving</a:t>
            </a:r>
          </a:p>
          <a:p>
            <a:r>
              <a:rPr lang="en-US" dirty="0"/>
              <a:t>• Arguing with friends</a:t>
            </a:r>
          </a:p>
          <a:p>
            <a:endParaRPr lang="en-US" dirty="0"/>
          </a:p>
          <a:p>
            <a:r>
              <a:rPr lang="en-US" dirty="0"/>
              <a:t>What are some examples of adult stress?</a:t>
            </a:r>
          </a:p>
          <a:p>
            <a:r>
              <a:rPr lang="en-US" dirty="0"/>
              <a:t>Adult Examples of Stress</a:t>
            </a:r>
          </a:p>
          <a:p>
            <a:r>
              <a:rPr lang="en-US" dirty="0"/>
              <a:t>• Work deadlines</a:t>
            </a:r>
          </a:p>
          <a:p>
            <a:r>
              <a:rPr lang="en-US" dirty="0"/>
              <a:t>• Dealing with coworkers</a:t>
            </a:r>
          </a:p>
          <a:p>
            <a:r>
              <a:rPr lang="en-US" dirty="0"/>
              <a:t>• Taking exams</a:t>
            </a:r>
          </a:p>
          <a:p>
            <a:r>
              <a:rPr lang="en-US" dirty="0"/>
              <a:t>• Parenting challenges</a:t>
            </a:r>
          </a:p>
          <a:p>
            <a:r>
              <a:rPr lang="en-US" dirty="0"/>
              <a:t>• Moving to a new city</a:t>
            </a:r>
          </a:p>
          <a:p>
            <a:endParaRPr lang="en-US" dirty="0"/>
          </a:p>
          <a:p>
            <a:r>
              <a:rPr lang="en-US" b="1" dirty="0"/>
              <a:t>SLIDE</a:t>
            </a:r>
          </a:p>
          <a:p>
            <a:r>
              <a:rPr lang="en-US" dirty="0"/>
              <a:t>A traumatic event is a frightening, dangerous, or violent event that poses a threat to a person’s life or bodily integrity.</a:t>
            </a:r>
          </a:p>
          <a:p>
            <a:endParaRPr lang="en-US" dirty="0"/>
          </a:p>
          <a:p>
            <a:r>
              <a:rPr lang="en-US" b="1" dirty="0"/>
              <a:t>INSTRUCTOR NOTE</a:t>
            </a:r>
          </a:p>
          <a:p>
            <a:r>
              <a:rPr lang="en-US" dirty="0"/>
              <a:t>Trauma  is an experience or experiences that cause intense physical and/or emotional stress.</a:t>
            </a:r>
          </a:p>
          <a:p>
            <a:endParaRPr lang="en-US" dirty="0"/>
          </a:p>
          <a:p>
            <a:r>
              <a:rPr lang="en-US" dirty="0"/>
              <a:t>What are some examples of traumatic experiences?</a:t>
            </a:r>
          </a:p>
          <a:p>
            <a:r>
              <a:rPr lang="en-US" dirty="0"/>
              <a:t>EXAMPLES OF TRAUMATIC EXPERIENCES</a:t>
            </a:r>
          </a:p>
          <a:p>
            <a:r>
              <a:rPr lang="en-US" dirty="0"/>
              <a:t>• Abuse and neglect</a:t>
            </a:r>
          </a:p>
          <a:p>
            <a:r>
              <a:rPr lang="en-US" dirty="0"/>
              <a:t>• Disasters and terrorism</a:t>
            </a:r>
          </a:p>
          <a:p>
            <a:r>
              <a:rPr lang="en-US" dirty="0"/>
              <a:t>• Family or community violence</a:t>
            </a:r>
          </a:p>
          <a:p>
            <a:r>
              <a:rPr lang="en-US" dirty="0"/>
              <a:t>• Traumatic separation</a:t>
            </a:r>
          </a:p>
          <a:p>
            <a:r>
              <a:rPr lang="en-US" dirty="0"/>
              <a:t>• Serious accidents</a:t>
            </a:r>
          </a:p>
          <a:p>
            <a:endParaRPr lang="en-US" dirty="0"/>
          </a:p>
          <a:p>
            <a:r>
              <a:rPr lang="en-US" dirty="0"/>
              <a:t>Witnessing a traumatic event that threatens life or physical security of a loved one can also be traumatic. This is important for young children whose sense of safety depend on the perceived safety of their parents and caregivers.</a:t>
            </a:r>
          </a:p>
          <a:p>
            <a:endParaRPr lang="en-US" dirty="0"/>
          </a:p>
          <a:p>
            <a:r>
              <a:rPr lang="en-US" dirty="0"/>
              <a:t>https://www.nctsn.org/resources/understanding-stress-vs-trauma</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983C054-46D5-41B2-0DB0-3EBD2F7132DD}"/>
              </a:ext>
            </a:extLst>
          </p:cNvPr>
          <p:cNvSpPr>
            <a:spLocks noGrp="1"/>
          </p:cNvSpPr>
          <p:nvPr>
            <p:ph type="sldNum" sz="quarter" idx="5"/>
          </p:nvPr>
        </p:nvSpPr>
        <p:spPr/>
        <p:txBody>
          <a:bodyPr/>
          <a:lstStyle/>
          <a:p>
            <a:fld id="{3C78020E-1C4D-441D-A083-34862AC61E89}" type="slidenum">
              <a:rPr lang="en-US" smtClean="0"/>
              <a:t>7</a:t>
            </a:fld>
            <a:endParaRPr lang="en-US"/>
          </a:p>
        </p:txBody>
      </p:sp>
    </p:spTree>
    <p:extLst>
      <p:ext uri="{BB962C8B-B14F-4D97-AF65-F5344CB8AC3E}">
        <p14:creationId xmlns:p14="http://schemas.microsoft.com/office/powerpoint/2010/main" val="2691859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a:t>
            </a:r>
          </a:p>
          <a:p>
            <a:r>
              <a:rPr lang="en-US" dirty="0"/>
              <a:t>What are adverse childhood experiences?</a:t>
            </a:r>
          </a:p>
          <a:p>
            <a:r>
              <a:rPr lang="en-US" dirty="0"/>
              <a:t>Adverse childhood experiences, or ACEs, are potentially traumatic events that occur in childhood (0-18 years). </a:t>
            </a:r>
          </a:p>
          <a:p>
            <a:endParaRPr lang="en-US" dirty="0"/>
          </a:p>
          <a:p>
            <a:r>
              <a:rPr lang="en-US" b="1" dirty="0"/>
              <a:t>INSTRUCTOR NOTES:</a:t>
            </a:r>
          </a:p>
          <a:p>
            <a:r>
              <a:rPr lang="en-US" dirty="0"/>
              <a:t>Examples include:</a:t>
            </a:r>
          </a:p>
          <a:p>
            <a:r>
              <a:rPr lang="en-US" dirty="0"/>
              <a:t>•	Experiencing violence, child abuse, child sexual abuse, or neglect.</a:t>
            </a:r>
          </a:p>
          <a:p>
            <a:r>
              <a:rPr lang="en-US" dirty="0"/>
              <a:t>•	Witnessing violence in the home or community.</a:t>
            </a:r>
          </a:p>
          <a:p>
            <a:r>
              <a:rPr lang="en-US" dirty="0"/>
              <a:t>•	Having a family member attempt or die by suicide.</a:t>
            </a:r>
          </a:p>
          <a:p>
            <a:endParaRPr lang="en-US" dirty="0"/>
          </a:p>
          <a:p>
            <a:r>
              <a:rPr lang="en-US" dirty="0"/>
              <a:t>Also included are aspects of the child’s environment that can undermine their sense of safety, stability, and bonding. Examples can include growing up in a household with:</a:t>
            </a:r>
          </a:p>
          <a:p>
            <a:r>
              <a:rPr lang="en-US" dirty="0"/>
              <a:t>•	Substance use problems such as a drug addicted parent or alcoholic family member.</a:t>
            </a:r>
          </a:p>
          <a:p>
            <a:r>
              <a:rPr lang="en-US" dirty="0"/>
              <a:t>•	Mental health problems.</a:t>
            </a:r>
          </a:p>
          <a:p>
            <a:r>
              <a:rPr lang="en-US" dirty="0"/>
              <a:t>•	Instability due to parental separation.</a:t>
            </a:r>
          </a:p>
          <a:p>
            <a:r>
              <a:rPr lang="en-US" dirty="0"/>
              <a:t>•	Instability due to household members being in jail or prison</a:t>
            </a:r>
          </a:p>
          <a:p>
            <a:endParaRPr lang="en-US" dirty="0"/>
          </a:p>
          <a:p>
            <a:r>
              <a:rPr lang="en-US" dirty="0"/>
              <a:t>https://www.cdc.gov/aces/about/index.html</a:t>
            </a:r>
          </a:p>
          <a:p>
            <a:endParaRPr lang="en-US" dirty="0"/>
          </a:p>
        </p:txBody>
      </p:sp>
      <p:sp>
        <p:nvSpPr>
          <p:cNvPr id="4" name="Slide Number Placeholder 3"/>
          <p:cNvSpPr>
            <a:spLocks noGrp="1"/>
          </p:cNvSpPr>
          <p:nvPr>
            <p:ph type="sldNum" sz="quarter" idx="5"/>
          </p:nvPr>
        </p:nvSpPr>
        <p:spPr/>
        <p:txBody>
          <a:bodyPr/>
          <a:lstStyle/>
          <a:p>
            <a:fld id="{3C78020E-1C4D-441D-A083-34862AC61E89}" type="slidenum">
              <a:rPr lang="en-US" smtClean="0"/>
              <a:t>8</a:t>
            </a:fld>
            <a:endParaRPr lang="en-US" dirty="0"/>
          </a:p>
        </p:txBody>
      </p:sp>
    </p:spTree>
    <p:extLst>
      <p:ext uri="{BB962C8B-B14F-4D97-AF65-F5344CB8AC3E}">
        <p14:creationId xmlns:p14="http://schemas.microsoft.com/office/powerpoint/2010/main" val="48141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F8C1C-0ECD-846E-CEC8-72988E71F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4549E-66C6-5228-138D-DA30D49EC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944DA-629C-7726-E082-043C57F74347}"/>
              </a:ext>
            </a:extLst>
          </p:cNvPr>
          <p:cNvSpPr>
            <a:spLocks noGrp="1"/>
          </p:cNvSpPr>
          <p:nvPr>
            <p:ph type="body" idx="1"/>
          </p:nvPr>
        </p:nvSpPr>
        <p:spPr/>
        <p:txBody>
          <a:bodyPr/>
          <a:lstStyle/>
          <a:p>
            <a:r>
              <a:rPr lang="en-US" b="1" dirty="0"/>
              <a:t>SLIDE</a:t>
            </a:r>
          </a:p>
          <a:p>
            <a:r>
              <a:rPr lang="en-US" dirty="0"/>
              <a:t>Negative Impacts of Adverse Childhood Experiences on Adults</a:t>
            </a:r>
          </a:p>
          <a:p>
            <a:endParaRPr lang="en-US" dirty="0"/>
          </a:p>
          <a:p>
            <a:r>
              <a:rPr lang="en-US" u="sng" dirty="0"/>
              <a:t>Physical Health Issues</a:t>
            </a:r>
          </a:p>
          <a:p>
            <a:r>
              <a:rPr lang="en-US" dirty="0"/>
              <a:t>Possible Risk  Outcomes:</a:t>
            </a:r>
          </a:p>
          <a:p>
            <a:r>
              <a:rPr lang="en-US" dirty="0"/>
              <a:t>Cardiovascular Disease</a:t>
            </a:r>
          </a:p>
          <a:p>
            <a:r>
              <a:rPr lang="en-US" dirty="0"/>
              <a:t>Cancer</a:t>
            </a:r>
          </a:p>
          <a:p>
            <a:r>
              <a:rPr lang="en-US" dirty="0"/>
              <a:t>Diabetes</a:t>
            </a:r>
          </a:p>
          <a:p>
            <a:r>
              <a:rPr lang="en-US" dirty="0"/>
              <a:t>Stroke</a:t>
            </a:r>
          </a:p>
          <a:p>
            <a:r>
              <a:rPr lang="en-US" dirty="0"/>
              <a:t>Autoimmune Disorders</a:t>
            </a:r>
          </a:p>
          <a:p>
            <a:r>
              <a:rPr lang="en-US" dirty="0"/>
              <a:t>Obesity</a:t>
            </a:r>
          </a:p>
          <a:p>
            <a:endParaRPr lang="en-US" dirty="0"/>
          </a:p>
          <a:p>
            <a:endParaRPr lang="en-US" dirty="0"/>
          </a:p>
          <a:p>
            <a:r>
              <a:rPr lang="en-US" u="sng" dirty="0"/>
              <a:t>Mental Health Issues</a:t>
            </a:r>
          </a:p>
          <a:p>
            <a:r>
              <a:rPr lang="en-US" dirty="0"/>
              <a:t>Possible Risk  Outcomes:</a:t>
            </a:r>
          </a:p>
          <a:p>
            <a:r>
              <a:rPr lang="en-US" dirty="0"/>
              <a:t>Post-Traumatic Stress Disorder (PTSD) </a:t>
            </a:r>
          </a:p>
          <a:p>
            <a:r>
              <a:rPr lang="en-US" dirty="0"/>
              <a:t>Anxiety Disorders </a:t>
            </a:r>
          </a:p>
          <a:p>
            <a:r>
              <a:rPr lang="en-US" dirty="0"/>
              <a:t>Mood Disorders</a:t>
            </a:r>
          </a:p>
          <a:p>
            <a:r>
              <a:rPr lang="en-US" dirty="0"/>
              <a:t>Depression Disorders</a:t>
            </a:r>
          </a:p>
          <a:p>
            <a:endParaRPr lang="en-US" dirty="0"/>
          </a:p>
          <a:p>
            <a:r>
              <a:rPr lang="en-US" u="sng" dirty="0"/>
              <a:t>Behavioral Health Issues</a:t>
            </a:r>
          </a:p>
          <a:p>
            <a:r>
              <a:rPr lang="en-US" dirty="0"/>
              <a:t>Possible Risk  Outcomes:</a:t>
            </a:r>
          </a:p>
          <a:p>
            <a:r>
              <a:rPr lang="en-US" dirty="0"/>
              <a:t>Substance Use Disorder</a:t>
            </a:r>
          </a:p>
          <a:p>
            <a:r>
              <a:rPr lang="en-US" dirty="0"/>
              <a:t>Domestic Violence:   </a:t>
            </a:r>
          </a:p>
          <a:p>
            <a:r>
              <a:rPr lang="en-US" dirty="0"/>
              <a:t>(Victimization &amp; Perpetration)</a:t>
            </a:r>
          </a:p>
          <a:p>
            <a:r>
              <a:rPr lang="en-US" dirty="0"/>
              <a:t>Eating Disorders</a:t>
            </a:r>
          </a:p>
          <a:p>
            <a:r>
              <a:rPr lang="en-US" dirty="0"/>
              <a:t>Criminal Behavior</a:t>
            </a:r>
          </a:p>
          <a:p>
            <a:r>
              <a:rPr lang="en-US" dirty="0"/>
              <a:t>Self-harm</a:t>
            </a:r>
          </a:p>
          <a:p>
            <a:r>
              <a:rPr lang="en-US" dirty="0"/>
              <a:t>Suicide</a:t>
            </a:r>
          </a:p>
          <a:p>
            <a:endParaRPr lang="en-US" dirty="0"/>
          </a:p>
        </p:txBody>
      </p:sp>
      <p:sp>
        <p:nvSpPr>
          <p:cNvPr id="4" name="Slide Number Placeholder 3">
            <a:extLst>
              <a:ext uri="{FF2B5EF4-FFF2-40B4-BE49-F238E27FC236}">
                <a16:creationId xmlns:a16="http://schemas.microsoft.com/office/drawing/2014/main" id="{17636DFD-FE81-8FBB-819E-C934320EB731}"/>
              </a:ext>
            </a:extLst>
          </p:cNvPr>
          <p:cNvSpPr>
            <a:spLocks noGrp="1"/>
          </p:cNvSpPr>
          <p:nvPr>
            <p:ph type="sldNum" sz="quarter" idx="5"/>
          </p:nvPr>
        </p:nvSpPr>
        <p:spPr/>
        <p:txBody>
          <a:bodyPr/>
          <a:lstStyle/>
          <a:p>
            <a:fld id="{3C78020E-1C4D-441D-A083-34862AC61E89}" type="slidenum">
              <a:rPr lang="en-US" smtClean="0"/>
              <a:t>9</a:t>
            </a:fld>
            <a:endParaRPr lang="en-US" dirty="0"/>
          </a:p>
        </p:txBody>
      </p:sp>
    </p:spTree>
    <p:extLst>
      <p:ext uri="{BB962C8B-B14F-4D97-AF65-F5344CB8AC3E}">
        <p14:creationId xmlns:p14="http://schemas.microsoft.com/office/powerpoint/2010/main" val="556008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
        <p:nvSpPr>
          <p:cNvPr id="7" name="Date Placeholder 3" hidden="1">
            <a:extLst>
              <a:ext uri="{FF2B5EF4-FFF2-40B4-BE49-F238E27FC236}">
                <a16:creationId xmlns:a16="http://schemas.microsoft.com/office/drawing/2014/main" id="{E5D10481-14A0-AA2E-128A-DE1813E2FE67}"/>
              </a:ext>
            </a:extLst>
          </p:cNvPr>
          <p:cNvSpPr txBox="1">
            <a:spLocks/>
          </p:cNvSpPr>
          <p:nvPr userDrawn="1"/>
        </p:nvSpPr>
        <p:spPr>
          <a:xfrm>
            <a:off x="1" y="1"/>
            <a:ext cx="1370369" cy="244475"/>
          </a:xfrm>
          <a:prstGeom prst="rect">
            <a:avLst/>
          </a:prstGeom>
          <a:solidFill>
            <a:schemeClr val="bg2"/>
          </a:solidFill>
          <a:ln>
            <a:noFill/>
          </a:ln>
        </p:spPr>
        <p:txBody>
          <a:bodyPr vert="horz" lIns="91440" tIns="45720" rIns="91440" bIns="45720" rtlCol="0" anchor="ctr"/>
          <a:lstStyle>
            <a:defPPr>
              <a:defRPr lang="en-US"/>
            </a:defPPr>
            <a:lvl1pPr marL="0" algn="l" defTabSz="914400" rtl="0" eaLnBrk="1" latinLnBrk="0" hangingPunct="1">
              <a:defRPr sz="14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NMLEA 4/2022</a:t>
            </a:r>
          </a:p>
        </p:txBody>
      </p:sp>
    </p:spTree>
    <p:extLst>
      <p:ext uri="{BB962C8B-B14F-4D97-AF65-F5344CB8AC3E}">
        <p14:creationId xmlns:p14="http://schemas.microsoft.com/office/powerpoint/2010/main" val="41119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6668664"/>
      </p:ext>
    </p:extLst>
  </p:cSld>
  <p:clrMapOvr>
    <a:masterClrMapping/>
  </p:clrMapOvr>
  <p:hf sldNum="0" hd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1439772"/>
      </p:ext>
    </p:extLst>
  </p:cSld>
  <p:clrMapOvr>
    <a:masterClrMapping/>
  </p:clrMapOvr>
  <p:hf sldNum="0" hd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05934050"/>
      </p:ext>
    </p:extLst>
  </p:cSld>
  <p:clrMapOvr>
    <a:masterClrMapping/>
  </p:clrMapOvr>
  <p:hf sldNum="0" hd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8104061"/>
      </p:ext>
    </p:extLst>
  </p:cSld>
  <p:clrMapOvr>
    <a:masterClrMapping/>
  </p:clrMapOvr>
  <p:hf sldNum="0" hdr="0" dt="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1157647"/>
      </p:ext>
    </p:extLst>
  </p:cSld>
  <p:clrMapOvr>
    <a:masterClrMapping/>
  </p:clrMapOvr>
  <p:hf sldNum="0" hd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3316779"/>
      </p:ext>
    </p:extLst>
  </p:cSld>
  <p:clrMapOvr>
    <a:masterClrMapping/>
  </p:clrMapOvr>
  <p:hf sldNum="0" hd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45464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4279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hidden="1">
            <a:extLst>
              <a:ext uri="{FF2B5EF4-FFF2-40B4-BE49-F238E27FC236}">
                <a16:creationId xmlns:a16="http://schemas.microsoft.com/office/drawing/2014/main" id="{F0A90F54-3731-70FF-F8C6-F058795EC395}"/>
              </a:ext>
            </a:extLst>
          </p:cNvPr>
          <p:cNvSpPr txBox="1">
            <a:spLocks/>
          </p:cNvSpPr>
          <p:nvPr userDrawn="1"/>
        </p:nvSpPr>
        <p:spPr>
          <a:xfrm>
            <a:off x="1" y="1"/>
            <a:ext cx="1370369" cy="244475"/>
          </a:xfrm>
          <a:prstGeom prst="rect">
            <a:avLst/>
          </a:prstGeom>
          <a:solidFill>
            <a:schemeClr val="bg2"/>
          </a:solidFill>
          <a:ln>
            <a:noFill/>
          </a:ln>
        </p:spPr>
        <p:txBody>
          <a:bodyPr vert="horz" lIns="91440" tIns="45720" rIns="91440" bIns="45720" rtlCol="0" anchor="ctr"/>
          <a:lstStyle>
            <a:defPPr>
              <a:defRPr lang="en-US"/>
            </a:defPPr>
            <a:lvl1pPr marL="0" algn="l" defTabSz="914400" rtl="0" eaLnBrk="1" latinLnBrk="0" hangingPunct="1">
              <a:defRPr sz="14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NMLEA 4/2022</a:t>
            </a:r>
          </a:p>
        </p:txBody>
      </p:sp>
      <p:sp>
        <p:nvSpPr>
          <p:cNvPr id="4" name="Title 3">
            <a:extLst>
              <a:ext uri="{FF2B5EF4-FFF2-40B4-BE49-F238E27FC236}">
                <a16:creationId xmlns:a16="http://schemas.microsoft.com/office/drawing/2014/main" id="{959EFB03-02B4-4DA7-1699-9C37003D663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920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itle 8">
            <a:extLst>
              <a:ext uri="{FF2B5EF4-FFF2-40B4-BE49-F238E27FC236}">
                <a16:creationId xmlns:a16="http://schemas.microsoft.com/office/drawing/2014/main" id="{9DC9E639-8CAD-A79D-F5C1-9A8EC4D5DC6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350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99278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85828"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10585829"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906352" y="2336877"/>
            <a:ext cx="4472327" cy="693135"/>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0"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4" y="3030012"/>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0"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5" y="3030012"/>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08688AD2-9426-4974-BE13-1B2B060E19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841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437BC-855C-4E9B-AF36-E7D91A8D66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337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2530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03927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
        <p:nvSpPr>
          <p:cNvPr id="10" name="Rectangle 9">
            <a:extLst>
              <a:ext uri="{FF2B5EF4-FFF2-40B4-BE49-F238E27FC236}">
                <a16:creationId xmlns:a16="http://schemas.microsoft.com/office/drawing/2014/main" id="{7E23E575-0444-ED99-A564-853310D548D7}"/>
              </a:ext>
            </a:extLst>
          </p:cNvPr>
          <p:cNvSpPr/>
          <p:nvPr userDrawn="1"/>
        </p:nvSpPr>
        <p:spPr>
          <a:xfrm>
            <a:off x="10585829"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4883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9989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49516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26721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453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smtClean="0"/>
              <a:pPr/>
              <a:t>3/11/2026</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51608455"/>
      </p:ext>
    </p:extLst>
  </p:cSld>
  <p:clrMap bg1="dk1" tx1="lt1" bg2="dk2"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3891" r:id="rId18"/>
    <p:sldLayoutId id="2147483893" r:id="rId19"/>
    <p:sldLayoutId id="2147483749" r:id="rId20"/>
    <p:sldLayoutId id="214748375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hyperlink" Target="https://www.cyfd.nm.gov/" TargetMode="Externa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41.png"/><Relationship Id="rId4" Type="http://schemas.openxmlformats.org/officeDocument/2006/relationships/hyperlink" Target="https://www.lea.nm.gov/wp-content/uploads/sites/4/2024/01/2024-2025_Statement_of_Reasonable_Grounds.pdf"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1.xml"/><Relationship Id="rId11" Type="http://schemas.openxmlformats.org/officeDocument/2006/relationships/image" Target="../media/image16.jpeg"/><Relationship Id="rId5" Type="http://schemas.openxmlformats.org/officeDocument/2006/relationships/diagramLayout" Target="../diagrams/layout1.xml"/><Relationship Id="rId10" Type="http://schemas.openxmlformats.org/officeDocument/2006/relationships/image" Target="../media/image15.png"/><Relationship Id="rId4" Type="http://schemas.openxmlformats.org/officeDocument/2006/relationships/diagramData" Target="../diagrams/data1.xml"/><Relationship Id="rId9" Type="http://schemas.openxmlformats.org/officeDocument/2006/relationships/image" Target="../media/image14.b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ctrTitle"/>
          </p:nvPr>
        </p:nvSpPr>
        <p:spPr>
          <a:xfrm>
            <a:off x="1370693" y="1017296"/>
            <a:ext cx="9440034" cy="4995027"/>
          </a:xfrm>
          <a:noFill/>
        </p:spPr>
        <p:txBody>
          <a:bodyPr lIns="457200" tIns="0" rIns="91440" anchor="ctr">
            <a:normAutofit/>
          </a:bodyPr>
          <a:lstStyle/>
          <a:p>
            <a:pPr marL="228600" indent="-228600">
              <a:spcBef>
                <a:spcPts val="1000"/>
              </a:spcBef>
              <a:spcAft>
                <a:spcPts val="600"/>
              </a:spcAft>
            </a:pPr>
            <a:r>
              <a:rPr lang="en-US" sz="5200" dirty="0">
                <a:ln>
                  <a:noFill/>
                </a:ln>
                <a:solidFill>
                  <a:schemeClr val="tx1"/>
                </a:solidFill>
              </a:rPr>
              <a:t> </a:t>
            </a:r>
            <a:r>
              <a:rPr lang="en-US" sz="5200" dirty="0">
                <a:ln w="3175">
                  <a:noFill/>
                </a:ln>
                <a:solidFill>
                  <a:schemeClr val="tx1"/>
                </a:solidFill>
                <a:effectLst/>
              </a:rPr>
              <a:t>Ensuring Child Safety Upon</a:t>
            </a:r>
            <a:br>
              <a:rPr lang="en-US" sz="5200" dirty="0">
                <a:ln w="3175">
                  <a:noFill/>
                </a:ln>
                <a:solidFill>
                  <a:schemeClr val="tx1"/>
                </a:solidFill>
                <a:effectLst/>
              </a:rPr>
            </a:br>
            <a:r>
              <a:rPr lang="en-US" sz="5200" dirty="0">
                <a:ln w="3175">
                  <a:noFill/>
                </a:ln>
                <a:solidFill>
                  <a:schemeClr val="tx1"/>
                </a:solidFill>
                <a:effectLst/>
              </a:rPr>
              <a:t>Parental Arrest</a:t>
            </a:r>
          </a:p>
        </p:txBody>
      </p:sp>
      <p:pic>
        <p:nvPicPr>
          <p:cNvPr id="4" name="Picture 3" descr="A picture containing text&#10;&#10;AI-generated content may be incorrect.">
            <a:extLst>
              <a:ext uri="{FF2B5EF4-FFF2-40B4-BE49-F238E27FC236}">
                <a16:creationId xmlns:a16="http://schemas.microsoft.com/office/drawing/2014/main" id="{A9837E3D-19C6-FDF7-EA36-D663BA0D3FDE}"/>
              </a:ext>
            </a:extLst>
          </p:cNvPr>
          <p:cNvPicPr>
            <a:picLocks noGrp="1" noRot="1" noChangeAspect="1" noMove="1" noResize="1" noEditPoints="1" noAdjustHandles="1" noChangeArrowheads="1" noChangeShapeType="1" noCrop="1"/>
          </p:cNvPicPr>
          <p:nvPr/>
        </p:nvPicPr>
        <p:blipFill>
          <a:blip r:embed="rId4"/>
          <a:stretch>
            <a:fillRect/>
          </a:stretch>
        </p:blipFill>
        <p:spPr>
          <a:xfrm>
            <a:off x="643057" y="2804001"/>
            <a:ext cx="1455271" cy="1421615"/>
          </a:xfrm>
          <a:prstGeom prst="rect">
            <a:avLst/>
          </a:prstGeom>
        </p:spPr>
      </p:pic>
      <p:sp>
        <p:nvSpPr>
          <p:cNvPr id="5" name="TextBox 4">
            <a:extLst>
              <a:ext uri="{FF2B5EF4-FFF2-40B4-BE49-F238E27FC236}">
                <a16:creationId xmlns:a16="http://schemas.microsoft.com/office/drawing/2014/main" id="{9C48F152-D8D4-D41F-4114-668E44F077B5}"/>
              </a:ext>
            </a:extLst>
          </p:cNvPr>
          <p:cNvSpPr txBox="1">
            <a:spLocks noGrp="1" noRot="1" noMove="1" noResize="1" noEditPoints="1" noAdjustHandles="1" noChangeArrowheads="1" noChangeShapeType="1"/>
          </p:cNvSpPr>
          <p:nvPr/>
        </p:nvSpPr>
        <p:spPr>
          <a:xfrm>
            <a:off x="3809949" y="5840704"/>
            <a:ext cx="4572103" cy="369332"/>
          </a:xfrm>
          <a:prstGeom prst="rect">
            <a:avLst/>
          </a:prstGeom>
          <a:noFill/>
        </p:spPr>
        <p:txBody>
          <a:bodyPr wrap="square">
            <a:spAutoFit/>
          </a:bodyPr>
          <a:lstStyle/>
          <a:p>
            <a:r>
              <a:rPr lang="en-US" dirty="0"/>
              <a:t>NMLEA Accreditation Number: NM260013</a:t>
            </a:r>
          </a:p>
        </p:txBody>
      </p:sp>
      <p:sp>
        <p:nvSpPr>
          <p:cNvPr id="7" name="TextBox 6">
            <a:extLst>
              <a:ext uri="{FF2B5EF4-FFF2-40B4-BE49-F238E27FC236}">
                <a16:creationId xmlns:a16="http://schemas.microsoft.com/office/drawing/2014/main" id="{185B6966-5F72-CCDF-2CAA-169E1F71A410}"/>
              </a:ext>
            </a:extLst>
          </p:cNvPr>
          <p:cNvSpPr txBox="1">
            <a:spLocks noGrp="1" noRot="1" noMove="1" noResize="1" noEditPoints="1" noAdjustHandles="1" noChangeArrowheads="1" noChangeShapeType="1"/>
          </p:cNvSpPr>
          <p:nvPr/>
        </p:nvSpPr>
        <p:spPr>
          <a:xfrm>
            <a:off x="1752626" y="5458325"/>
            <a:ext cx="8686748" cy="369332"/>
          </a:xfrm>
          <a:prstGeom prst="rect">
            <a:avLst/>
          </a:prstGeom>
          <a:noFill/>
        </p:spPr>
        <p:txBody>
          <a:bodyPr wrap="square">
            <a:spAutoFit/>
          </a:bodyPr>
          <a:lstStyle/>
          <a:p>
            <a:r>
              <a:rPr lang="en-US" dirty="0"/>
              <a:t>New Mexico Law Enforcement Academy Annual In-Service Training Curriculum 2025</a:t>
            </a:r>
          </a:p>
        </p:txBody>
      </p:sp>
    </p:spTree>
    <p:custDataLst>
      <p:tags r:id="rId1"/>
    </p:custDataLst>
    <p:extLst>
      <p:ext uri="{BB962C8B-B14F-4D97-AF65-F5344CB8AC3E}">
        <p14:creationId xmlns:p14="http://schemas.microsoft.com/office/powerpoint/2010/main" val="33872608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220C-BA1C-1711-A432-8B9FB52E3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9C1FC-FEEA-303D-63A5-DC4428D49F9A}"/>
              </a:ext>
            </a:extLst>
          </p:cNvPr>
          <p:cNvSpPr>
            <a:spLocks noGrp="1" noRot="1" noMove="1" noResize="1" noEditPoints="1" noAdjustHandles="1" noChangeArrowheads="1" noChangeShapeType="1"/>
          </p:cNvSpPr>
          <p:nvPr>
            <p:ph type="title"/>
          </p:nvPr>
        </p:nvSpPr>
        <p:spPr/>
        <p:txBody>
          <a:bodyPr>
            <a:normAutofit fontScale="90000"/>
          </a:bodyPr>
          <a:lstStyle/>
          <a:p>
            <a:r>
              <a:rPr lang="en-US" sz="4900" b="1" dirty="0">
                <a:effectLst/>
              </a:rPr>
              <a:t>Take the ACE Self-Survey</a:t>
            </a:r>
            <a:br>
              <a:rPr lang="en-US" dirty="0"/>
            </a:br>
            <a:endParaRPr lang="en-US" dirty="0"/>
          </a:p>
        </p:txBody>
      </p:sp>
      <p:sp>
        <p:nvSpPr>
          <p:cNvPr id="9" name="Text Placeholder 8">
            <a:extLst>
              <a:ext uri="{FF2B5EF4-FFF2-40B4-BE49-F238E27FC236}">
                <a16:creationId xmlns:a16="http://schemas.microsoft.com/office/drawing/2014/main" id="{A6DE2161-9DCF-D074-98C1-9E766E8915C1}"/>
              </a:ext>
            </a:extLst>
          </p:cNvPr>
          <p:cNvSpPr>
            <a:spLocks noGrp="1" noRot="1" noMove="1" noResize="1" noEditPoints="1" noAdjustHandles="1" noChangeArrowheads="1" noChangeShapeType="1"/>
          </p:cNvSpPr>
          <p:nvPr>
            <p:ph type="body" sz="half" idx="2"/>
          </p:nvPr>
        </p:nvSpPr>
        <p:spPr>
          <a:xfrm>
            <a:off x="913795" y="2439260"/>
            <a:ext cx="5934949" cy="3977581"/>
          </a:xfrm>
        </p:spPr>
        <p:txBody>
          <a:bodyPr>
            <a:normAutofit/>
          </a:bodyPr>
          <a:lstStyle/>
          <a:p>
            <a:r>
              <a:rPr lang="en-US" sz="2800" dirty="0"/>
              <a:t>This is a self-survey for adults and </a:t>
            </a:r>
            <a:r>
              <a:rPr lang="en-US" sz="2800" b="1" u="sng" dirty="0"/>
              <a:t>will not be </a:t>
            </a:r>
            <a:r>
              <a:rPr lang="en-US" sz="2800" dirty="0"/>
              <a:t>shared out to the instructor or audience.</a:t>
            </a:r>
          </a:p>
          <a:p>
            <a:r>
              <a:rPr lang="en-US" sz="2800" dirty="0"/>
              <a:t>This survey is help you understand Adverse Childhood Experiences in your own life and in the lives of the children in the community you serve.</a:t>
            </a:r>
          </a:p>
        </p:txBody>
      </p:sp>
      <p:pic>
        <p:nvPicPr>
          <p:cNvPr id="4" name="Picture 3" descr="Table&#10;&#10;AI-generated content may be incorrect.">
            <a:extLst>
              <a:ext uri="{FF2B5EF4-FFF2-40B4-BE49-F238E27FC236}">
                <a16:creationId xmlns:a16="http://schemas.microsoft.com/office/drawing/2014/main" id="{7CADB60F-F68E-B239-9956-3781574B6BCD}"/>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7186863" y="747709"/>
            <a:ext cx="3990809" cy="5164576"/>
          </a:xfrm>
          <a:prstGeom prst="rect">
            <a:avLst/>
          </a:prstGeom>
        </p:spPr>
      </p:pic>
    </p:spTree>
    <p:custDataLst>
      <p:tags r:id="rId1"/>
    </p:custDataLst>
    <p:extLst>
      <p:ext uri="{BB962C8B-B14F-4D97-AF65-F5344CB8AC3E}">
        <p14:creationId xmlns:p14="http://schemas.microsoft.com/office/powerpoint/2010/main" val="1664492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9B232-E691-CD48-002C-CDAE5D7E97AA}"/>
            </a:ext>
          </a:extLst>
        </p:cNvPr>
        <p:cNvGrpSpPr/>
        <p:nvPr/>
      </p:nvGrpSpPr>
      <p:grpSpPr>
        <a:xfrm>
          <a:off x="0" y="0"/>
          <a:ext cx="0" cy="0"/>
          <a:chOff x="0" y="0"/>
          <a:chExt cx="0" cy="0"/>
        </a:xfrm>
      </p:grpSpPr>
      <p:pic>
        <p:nvPicPr>
          <p:cNvPr id="5" name="Content Placeholder 4" descr="Table&#10;&#10;AI-generated content may be incorrect.">
            <a:extLst>
              <a:ext uri="{FF2B5EF4-FFF2-40B4-BE49-F238E27FC236}">
                <a16:creationId xmlns:a16="http://schemas.microsoft.com/office/drawing/2014/main" id="{F1EC7FF8-D06D-B0A0-1A5C-0F1D99E982DC}"/>
              </a:ext>
            </a:extLst>
          </p:cNvPr>
          <p:cNvPicPr>
            <a:picLocks noGrp="1" noChangeAspect="1"/>
          </p:cNvPicPr>
          <p:nvPr>
            <p:ph idx="1"/>
          </p:nvPr>
        </p:nvPicPr>
        <p:blipFill>
          <a:blip r:embed="rId4" cstate="screen">
            <a:extLst>
              <a:ext uri="{28A0092B-C50C-407E-A947-70E740481C1C}">
                <a14:useLocalDpi xmlns:a14="http://schemas.microsoft.com/office/drawing/2010/main" val="0"/>
              </a:ext>
            </a:extLst>
          </a:blip>
          <a:stretch>
            <a:fillRect/>
          </a:stretch>
        </p:blipFill>
        <p:spPr>
          <a:xfrm>
            <a:off x="3556825" y="-1541671"/>
            <a:ext cx="8599482" cy="11128742"/>
          </a:xfrm>
        </p:spPr>
      </p:pic>
      <p:pic>
        <p:nvPicPr>
          <p:cNvPr id="9" name="Picture 8">
            <a:extLst>
              <a:ext uri="{FF2B5EF4-FFF2-40B4-BE49-F238E27FC236}">
                <a16:creationId xmlns:a16="http://schemas.microsoft.com/office/drawing/2014/main" id="{E4B240D5-DC2D-DD98-05B7-F5DF0F26965D}"/>
              </a:ext>
            </a:extLst>
          </p:cNvPr>
          <p:cNvPicPr>
            <a:picLocks noChangeAspect="1"/>
          </p:cNvPicPr>
          <p:nvPr/>
        </p:nvPicPr>
        <p:blipFill>
          <a:blip r:embed="rId5"/>
          <a:srcRect l="11764" t="7230" r="9197" b="7244"/>
          <a:stretch>
            <a:fillRect/>
          </a:stretch>
        </p:blipFill>
        <p:spPr>
          <a:xfrm>
            <a:off x="-40945" y="2918362"/>
            <a:ext cx="3597769" cy="3939638"/>
          </a:xfrm>
          <a:prstGeom prst="rect">
            <a:avLst/>
          </a:prstGeom>
        </p:spPr>
      </p:pic>
      <p:pic>
        <p:nvPicPr>
          <p:cNvPr id="10" name="Picture 9">
            <a:extLst>
              <a:ext uri="{FF2B5EF4-FFF2-40B4-BE49-F238E27FC236}">
                <a16:creationId xmlns:a16="http://schemas.microsoft.com/office/drawing/2014/main" id="{2204859F-550E-AD56-9E44-4673490AF223}"/>
              </a:ext>
            </a:extLst>
          </p:cNvPr>
          <p:cNvPicPr>
            <a:picLocks noChangeAspect="1"/>
          </p:cNvPicPr>
          <p:nvPr/>
        </p:nvPicPr>
        <p:blipFill>
          <a:blip r:embed="rId6">
            <a:grayscl/>
          </a:blip>
          <a:srcRect l="5070" t="65702" r="48212"/>
          <a:stretch>
            <a:fillRect/>
          </a:stretch>
        </p:blipFill>
        <p:spPr>
          <a:xfrm>
            <a:off x="21575" y="27439"/>
            <a:ext cx="3597769" cy="1509374"/>
          </a:xfrm>
          <a:prstGeom prst="rect">
            <a:avLst/>
          </a:prstGeom>
        </p:spPr>
      </p:pic>
    </p:spTree>
    <p:custDataLst>
      <p:tags r:id="rId1"/>
    </p:custDataLst>
    <p:extLst>
      <p:ext uri="{BB962C8B-B14F-4D97-AF65-F5344CB8AC3E}">
        <p14:creationId xmlns:p14="http://schemas.microsoft.com/office/powerpoint/2010/main" val="802458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1F639-6A4E-C78B-FA12-E11C76F1BB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9BC91E-B3D9-C0D6-163E-91579668FFB6}"/>
              </a:ext>
            </a:extLst>
          </p:cNvPr>
          <p:cNvSpPr>
            <a:spLocks noGrp="1" noRot="1" noMove="1" noResize="1" noEditPoints="1" noAdjustHandles="1" noChangeArrowheads="1" noChangeShapeType="1"/>
          </p:cNvSpPr>
          <p:nvPr>
            <p:ph idx="1"/>
          </p:nvPr>
        </p:nvSpPr>
        <p:spPr/>
        <p:txBody>
          <a:bodyPr/>
          <a:lstStyle/>
          <a:p>
            <a:pPr marL="36900" indent="0">
              <a:buNone/>
            </a:pPr>
            <a:r>
              <a:rPr lang="en-US" sz="4800" dirty="0"/>
              <a:t>What does the score mean?</a:t>
            </a:r>
          </a:p>
          <a:p>
            <a:endParaRPr lang="en-US" dirty="0"/>
          </a:p>
        </p:txBody>
      </p:sp>
      <p:sp>
        <p:nvSpPr>
          <p:cNvPr id="5" name="TextBox 4">
            <a:extLst>
              <a:ext uri="{FF2B5EF4-FFF2-40B4-BE49-F238E27FC236}">
                <a16:creationId xmlns:a16="http://schemas.microsoft.com/office/drawing/2014/main" id="{607C36CE-D5C8-B913-C7F4-34512FE5941F}"/>
              </a:ext>
            </a:extLst>
          </p:cNvPr>
          <p:cNvSpPr txBox="1">
            <a:spLocks noGrp="1" noRot="1" noMove="1" noResize="1" noEditPoints="1" noAdjustHandles="1" noChangeArrowheads="1" noChangeShapeType="1"/>
          </p:cNvSpPr>
          <p:nvPr/>
        </p:nvSpPr>
        <p:spPr>
          <a:xfrm>
            <a:off x="1036320" y="671632"/>
            <a:ext cx="6096000" cy="846386"/>
          </a:xfrm>
          <a:prstGeom prst="rect">
            <a:avLst/>
          </a:prstGeom>
          <a:noFill/>
        </p:spPr>
        <p:txBody>
          <a:bodyPr wrap="square">
            <a:spAutoFit/>
          </a:bodyPr>
          <a:lstStyle/>
          <a:p>
            <a:r>
              <a:rPr kumimoji="0" lang="en-US" sz="49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sto MT" panose="02040603050505030304"/>
                <a:ea typeface="+mj-ea"/>
              </a:rPr>
              <a:t>ACE Self-Survey</a:t>
            </a:r>
            <a:endParaRPr lang="en-US" dirty="0"/>
          </a:p>
        </p:txBody>
      </p:sp>
      <p:sp>
        <p:nvSpPr>
          <p:cNvPr id="7" name="TextBox 6">
            <a:extLst>
              <a:ext uri="{FF2B5EF4-FFF2-40B4-BE49-F238E27FC236}">
                <a16:creationId xmlns:a16="http://schemas.microsoft.com/office/drawing/2014/main" id="{1EEC586D-E214-6A26-3109-6192C2D74FED}"/>
              </a:ext>
            </a:extLst>
          </p:cNvPr>
          <p:cNvSpPr txBox="1">
            <a:spLocks noGrp="1" noRot="1" noMove="1" noResize="1" noEditPoints="1" noAdjustHandles="1" noChangeArrowheads="1" noChangeShapeType="1"/>
          </p:cNvSpPr>
          <p:nvPr/>
        </p:nvSpPr>
        <p:spPr>
          <a:xfrm>
            <a:off x="913795" y="2909390"/>
            <a:ext cx="10343114" cy="2062103"/>
          </a:xfrm>
          <a:prstGeom prst="rect">
            <a:avLst/>
          </a:prstGeom>
          <a:noFill/>
        </p:spPr>
        <p:txBody>
          <a:bodyPr wrap="square">
            <a:spAutoFit/>
          </a:bodyPr>
          <a:lstStyle/>
          <a:p>
            <a:pPr algn="ctr"/>
            <a:r>
              <a:rPr lang="en-US" sz="3200" dirty="0"/>
              <a:t>According to studies,  Adults with ACEs scores of 4 or more have an increased risk of negative adult health outcomes, including physical health issues, alcoholism, drug abuse, and depression.</a:t>
            </a:r>
          </a:p>
        </p:txBody>
      </p:sp>
    </p:spTree>
    <p:custDataLst>
      <p:tags r:id="rId1"/>
    </p:custDataLst>
    <p:extLst>
      <p:ext uri="{BB962C8B-B14F-4D97-AF65-F5344CB8AC3E}">
        <p14:creationId xmlns:p14="http://schemas.microsoft.com/office/powerpoint/2010/main" val="2289507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a:extLst>
            <a:ext uri="{FF2B5EF4-FFF2-40B4-BE49-F238E27FC236}">
              <a16:creationId xmlns:a16="http://schemas.microsoft.com/office/drawing/2014/main" id="{9C1AE274-7710-A64D-7A66-1C7394715B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F59B65E-2339-3141-A482-C784CC948533}"/>
              </a:ext>
            </a:extLst>
          </p:cNvPr>
          <p:cNvSpPr txBox="1">
            <a:spLocks noGrp="1" noRot="1" noMove="1" noResize="1" noEditPoints="1" noAdjustHandles="1" noChangeArrowheads="1" noChangeShapeType="1"/>
          </p:cNvSpPr>
          <p:nvPr/>
        </p:nvSpPr>
        <p:spPr>
          <a:xfrm>
            <a:off x="913795" y="609599"/>
            <a:ext cx="5978072" cy="1030775"/>
          </a:xfrm>
          <a:prstGeom prst="rect">
            <a:avLst/>
          </a:prstGeom>
        </p:spPr>
        <p:txBody>
          <a:bodyPr vert="horz" lIns="91440" tIns="45720" rIns="91440" bIns="45720" rtlCol="0" anchor="ctr">
            <a:normAutofit fontScale="92500" lnSpcReduction="20000"/>
          </a:bodyPr>
          <a:lstStyle/>
          <a:p>
            <a:pPr algn="ctr">
              <a:spcBef>
                <a:spcPct val="0"/>
              </a:spcBef>
              <a:spcAft>
                <a:spcPts val="600"/>
              </a:spcAft>
            </a:pPr>
            <a:r>
              <a:rPr kumimoji="0" lang="en-US" sz="4000" b="1" i="0" u="none" strike="noStrike"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j-lt"/>
                <a:ea typeface="+mj-ea"/>
              </a:rPr>
              <a:t>Positive Childhood Experiences</a:t>
            </a:r>
            <a:endParaRPr lang="en-US" sz="4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endParaRPr>
          </a:p>
        </p:txBody>
      </p:sp>
      <p:sp>
        <p:nvSpPr>
          <p:cNvPr id="3" name="Content Placeholder 2">
            <a:extLst>
              <a:ext uri="{FF2B5EF4-FFF2-40B4-BE49-F238E27FC236}">
                <a16:creationId xmlns:a16="http://schemas.microsoft.com/office/drawing/2014/main" id="{F6AA7267-709B-8CAA-6ACD-3D2291959B42}"/>
              </a:ext>
            </a:extLst>
          </p:cNvPr>
          <p:cNvSpPr>
            <a:spLocks noGrp="1" noRot="1" noMove="1" noResize="1" noEditPoints="1" noAdjustHandles="1" noChangeArrowheads="1" noChangeShapeType="1"/>
          </p:cNvSpPr>
          <p:nvPr>
            <p:ph idx="1"/>
          </p:nvPr>
        </p:nvSpPr>
        <p:spPr>
          <a:xfrm>
            <a:off x="913795" y="1828801"/>
            <a:ext cx="5978072" cy="4711336"/>
          </a:xfrm>
        </p:spPr>
        <p:txBody>
          <a:bodyPr vert="horz" lIns="91440" tIns="45720" rIns="91440" bIns="45720" rtlCol="0" anchor="ctr">
            <a:normAutofit fontScale="77500" lnSpcReduction="20000"/>
          </a:bodyPr>
          <a:lstStyle/>
          <a:p>
            <a:pPr>
              <a:lnSpc>
                <a:spcPct val="150000"/>
              </a:lnSpc>
              <a:buFont typeface="Arial" panose="020B0604020202020204" pitchFamily="34" charset="0"/>
              <a:buChar char="•"/>
            </a:pPr>
            <a:r>
              <a:rPr lang="en-US" sz="3100" dirty="0">
                <a:effectLst/>
              </a:rPr>
              <a:t>Feeling safe and protected by an adult in the home</a:t>
            </a:r>
          </a:p>
          <a:p>
            <a:pPr>
              <a:lnSpc>
                <a:spcPct val="150000"/>
              </a:lnSpc>
              <a:buFont typeface="Arial" panose="020B0604020202020204" pitchFamily="34" charset="0"/>
              <a:buChar char="•"/>
            </a:pPr>
            <a:r>
              <a:rPr lang="en-US" sz="3100" dirty="0">
                <a:effectLst/>
              </a:rPr>
              <a:t>Feeling supported by friends and family</a:t>
            </a:r>
          </a:p>
          <a:p>
            <a:pPr>
              <a:lnSpc>
                <a:spcPct val="150000"/>
              </a:lnSpc>
              <a:buFont typeface="Arial" panose="020B0604020202020204" pitchFamily="34" charset="0"/>
              <a:buChar char="•"/>
            </a:pPr>
            <a:r>
              <a:rPr lang="en-US" sz="3100" dirty="0">
                <a:effectLst/>
              </a:rPr>
              <a:t> Having non-parent adults take a genuine interest in your well being as a child</a:t>
            </a:r>
          </a:p>
          <a:p>
            <a:pPr>
              <a:lnSpc>
                <a:spcPct val="150000"/>
              </a:lnSpc>
              <a:buFont typeface="Arial" panose="020B0604020202020204" pitchFamily="34" charset="0"/>
              <a:buChar char="•"/>
            </a:pPr>
            <a:r>
              <a:rPr lang="en-US" sz="3100" dirty="0">
                <a:effectLst/>
              </a:rPr>
              <a:t>Feeling a sense of belonging and community</a:t>
            </a:r>
          </a:p>
          <a:p>
            <a:pPr marL="36900" indent="0">
              <a:buFont typeface="Wingdings 2" charset="2"/>
              <a:buNone/>
            </a:pPr>
            <a:endParaRPr lang="en-US" dirty="0"/>
          </a:p>
        </p:txBody>
      </p:sp>
      <p:pic>
        <p:nvPicPr>
          <p:cNvPr id="4" name="Picture 3" descr="Close-up of orchard in Canada">
            <a:extLst>
              <a:ext uri="{FF2B5EF4-FFF2-40B4-BE49-F238E27FC236}">
                <a16:creationId xmlns:a16="http://schemas.microsoft.com/office/drawing/2014/main" id="{CEA152C4-D24A-2051-CEB1-A98F73E08B3E}"/>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val="0"/>
              </a:ext>
            </a:extLst>
          </a:blip>
          <a:srcRect b="-1"/>
          <a:stretch>
            <a:fillRect/>
          </a:stretch>
        </p:blipFill>
        <p:spPr>
          <a:xfrm>
            <a:off x="7620351" y="10"/>
            <a:ext cx="4571649" cy="6857990"/>
          </a:xfrm>
          <a:prstGeom prst="rect">
            <a:avLst/>
          </a:prstGeom>
        </p:spPr>
      </p:pic>
      <p:pic>
        <p:nvPicPr>
          <p:cNvPr id="10" name="Picture 9">
            <a:extLst>
              <a:ext uri="{FF2B5EF4-FFF2-40B4-BE49-F238E27FC236}">
                <a16:creationId xmlns:a16="http://schemas.microsoft.com/office/drawing/2014/main" id="{C5418205-ADF0-47E3-8B0C-9A6BC610B2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val="0"/>
              </a:ext>
            </a:extLst>
          </a:blip>
          <a:srcRect/>
          <a:stretch/>
        </p:blipFill>
        <p:spPr>
          <a:xfrm>
            <a:off x="7501468" y="1"/>
            <a:ext cx="4690532" cy="6858000"/>
          </a:xfrm>
          <a:prstGeom prst="rect">
            <a:avLst/>
          </a:prstGeom>
        </p:spPr>
      </p:pic>
      <p:sp>
        <p:nvSpPr>
          <p:cNvPr id="6" name="TextBox 5">
            <a:extLst>
              <a:ext uri="{FF2B5EF4-FFF2-40B4-BE49-F238E27FC236}">
                <a16:creationId xmlns:a16="http://schemas.microsoft.com/office/drawing/2014/main" id="{336C6012-A1BC-67EB-D506-AF0C4513B146}"/>
              </a:ext>
            </a:extLst>
          </p:cNvPr>
          <p:cNvSpPr txBox="1">
            <a:spLocks noGrp="1" noRot="1" noMove="1" noResize="1" noEditPoints="1" noAdjustHandles="1" noChangeArrowheads="1" noChangeShapeType="1"/>
          </p:cNvSpPr>
          <p:nvPr/>
        </p:nvSpPr>
        <p:spPr>
          <a:xfrm>
            <a:off x="1428252" y="1492233"/>
            <a:ext cx="5262480" cy="369332"/>
          </a:xfrm>
          <a:prstGeom prst="rect">
            <a:avLst/>
          </a:prstGeom>
          <a:noFill/>
        </p:spPr>
        <p:txBody>
          <a:bodyPr wrap="square">
            <a:spAutoFit/>
          </a:bodyPr>
          <a:lstStyle/>
          <a:p>
            <a:pPr algn="ctr"/>
            <a:r>
              <a:rPr lang="en-US" dirty="0"/>
              <a:t>Can help to mitigate the outcomes of ACEs</a:t>
            </a:r>
          </a:p>
        </p:txBody>
      </p:sp>
      <p:sp useBgFill="1">
        <p:nvSpPr>
          <p:cNvPr id="9" name="Box 2">
            <a:extLst>
              <a:ext uri="{FF2B5EF4-FFF2-40B4-BE49-F238E27FC236}">
                <a16:creationId xmlns:a16="http://schemas.microsoft.com/office/drawing/2014/main" id="{09646497-F14A-4552-7D58-4A0D1E77FDF4}"/>
              </a:ext>
            </a:extLst>
          </p:cNvPr>
          <p:cNvSpPr>
            <a:spLocks noGrp="1" noRot="1" noMove="1" noResize="1" noEditPoints="1" noAdjustHandles="1" noChangeArrowheads="1" noChangeShapeType="1"/>
          </p:cNvSpPr>
          <p:nvPr/>
        </p:nvSpPr>
        <p:spPr>
          <a:xfrm>
            <a:off x="617890" y="4789715"/>
            <a:ext cx="6478210" cy="17504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Box 3">
            <a:extLst>
              <a:ext uri="{FF2B5EF4-FFF2-40B4-BE49-F238E27FC236}">
                <a16:creationId xmlns:a16="http://schemas.microsoft.com/office/drawing/2014/main" id="{6F7FBE92-7BDE-5AA9-02E3-066DA1B607CB}"/>
              </a:ext>
            </a:extLst>
          </p:cNvPr>
          <p:cNvSpPr>
            <a:spLocks noGrp="1" noRot="1" noMove="1" noResize="1" noEditPoints="1" noAdjustHandles="1" noChangeArrowheads="1" noChangeShapeType="1"/>
          </p:cNvSpPr>
          <p:nvPr/>
        </p:nvSpPr>
        <p:spPr>
          <a:xfrm>
            <a:off x="364922" y="3810000"/>
            <a:ext cx="6478210" cy="26452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Box 4">
            <a:extLst>
              <a:ext uri="{FF2B5EF4-FFF2-40B4-BE49-F238E27FC236}">
                <a16:creationId xmlns:a16="http://schemas.microsoft.com/office/drawing/2014/main" id="{4A492E12-9CAD-0ED5-800F-2D2D86218718}"/>
              </a:ext>
            </a:extLst>
          </p:cNvPr>
          <p:cNvSpPr>
            <a:spLocks noGrp="1" noRot="1" noMove="1" noResize="1" noEditPoints="1" noAdjustHandles="1" noChangeArrowheads="1" noChangeShapeType="1"/>
          </p:cNvSpPr>
          <p:nvPr/>
        </p:nvSpPr>
        <p:spPr>
          <a:xfrm>
            <a:off x="515582" y="3254828"/>
            <a:ext cx="6478210" cy="34737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Box 5">
            <a:extLst>
              <a:ext uri="{FF2B5EF4-FFF2-40B4-BE49-F238E27FC236}">
                <a16:creationId xmlns:a16="http://schemas.microsoft.com/office/drawing/2014/main" id="{C761A2B4-55FA-FDC0-A249-A4090CCE866E}"/>
              </a:ext>
            </a:extLst>
          </p:cNvPr>
          <p:cNvSpPr>
            <a:spLocks noGrp="1" noRot="1" noMove="1" noResize="1" noEditPoints="1" noAdjustHandles="1" noChangeArrowheads="1" noChangeShapeType="1"/>
          </p:cNvSpPr>
          <p:nvPr/>
        </p:nvSpPr>
        <p:spPr>
          <a:xfrm>
            <a:off x="820387" y="2049993"/>
            <a:ext cx="6478210" cy="46785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98567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1"/>
                                        </p:tgtEl>
                                      </p:cBhvr>
                                    </p:animEffect>
                                    <p:anim calcmode="lin" valueType="num">
                                      <p:cBhvr>
                                        <p:cTn id="21" dur="1000"/>
                                        <p:tgtEl>
                                          <p:spTgt spid="11"/>
                                        </p:tgtEl>
                                        <p:attrNameLst>
                                          <p:attrName>ppt_x</p:attrName>
                                        </p:attrNameLst>
                                      </p:cBhvr>
                                      <p:tavLst>
                                        <p:tav tm="0">
                                          <p:val>
                                            <p:strVal val="ppt_x"/>
                                          </p:val>
                                        </p:tav>
                                        <p:tav tm="100000">
                                          <p:val>
                                            <p:strVal val="ppt_x"/>
                                          </p:val>
                                        </p:tav>
                                      </p:tavLst>
                                    </p:anim>
                                    <p:anim calcmode="lin" valueType="num">
                                      <p:cBhvr>
                                        <p:cTn id="22" dur="1000"/>
                                        <p:tgtEl>
                                          <p:spTgt spid="11"/>
                                        </p:tgtEl>
                                        <p:attrNameLst>
                                          <p:attrName>ppt_y</p:attrName>
                                        </p:attrNameLst>
                                      </p:cBhvr>
                                      <p:tavLst>
                                        <p:tav tm="0">
                                          <p:val>
                                            <p:strVal val="ppt_y"/>
                                          </p:val>
                                        </p:tav>
                                        <p:tav tm="100000">
                                          <p:val>
                                            <p:strVal val="ppt_y+.1"/>
                                          </p:val>
                                        </p:tav>
                                      </p:tavLst>
                                    </p:anim>
                                    <p:set>
                                      <p:cBhvr>
                                        <p:cTn id="23" dur="1" fill="hold">
                                          <p:stCondLst>
                                            <p:cond delay="9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3187-7C1E-D63B-3B10-2C6F2723DA1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76EBFC1-AA5A-0A5D-38FE-CCEC38483A1A}"/>
              </a:ext>
            </a:extLst>
          </p:cNvPr>
          <p:cNvSpPr txBox="1">
            <a:spLocks noGrp="1" noRot="1" noMove="1" noResize="1" noEditPoints="1" noAdjustHandles="1" noChangeArrowheads="1" noChangeShapeType="1"/>
          </p:cNvSpPr>
          <p:nvPr/>
        </p:nvSpPr>
        <p:spPr>
          <a:xfrm>
            <a:off x="1174376" y="3711981"/>
            <a:ext cx="9986683" cy="1754326"/>
          </a:xfrm>
          <a:prstGeom prst="rect">
            <a:avLst/>
          </a:prstGeom>
          <a:noFill/>
        </p:spPr>
        <p:txBody>
          <a:bodyPr wrap="square">
            <a:spAutoFit/>
          </a:bodyPr>
          <a:lstStyle/>
          <a:p>
            <a:pPr algn="ctr"/>
            <a:r>
              <a:rPr lang="en-US" sz="3600" b="1" dirty="0">
                <a:solidFill>
                  <a:srgbClr val="FFC000"/>
                </a:solidFill>
              </a:rPr>
              <a:t>Protective factors </a:t>
            </a:r>
            <a:r>
              <a:rPr lang="en-US" sz="3600" dirty="0"/>
              <a:t>can help children build resilience and cope with the negative effects of </a:t>
            </a:r>
          </a:p>
          <a:p>
            <a:pPr algn="ctr"/>
            <a:r>
              <a:rPr lang="en-US" sz="3600" dirty="0"/>
              <a:t>Adverse Childhood Experiences (ACEs). </a:t>
            </a:r>
          </a:p>
        </p:txBody>
      </p:sp>
      <p:sp>
        <p:nvSpPr>
          <p:cNvPr id="3" name="TextBox 2">
            <a:extLst>
              <a:ext uri="{FF2B5EF4-FFF2-40B4-BE49-F238E27FC236}">
                <a16:creationId xmlns:a16="http://schemas.microsoft.com/office/drawing/2014/main" id="{4494E12D-2380-93D3-707E-52CC327E40AD}"/>
              </a:ext>
            </a:extLst>
          </p:cNvPr>
          <p:cNvSpPr txBox="1">
            <a:spLocks noGrp="1" noRot="1" noMove="1" noResize="1" noEditPoints="1" noAdjustHandles="1" noChangeArrowheads="1" noChangeShapeType="1"/>
          </p:cNvSpPr>
          <p:nvPr/>
        </p:nvSpPr>
        <p:spPr>
          <a:xfrm>
            <a:off x="1052322" y="1634197"/>
            <a:ext cx="10198383" cy="1323439"/>
          </a:xfrm>
          <a:prstGeom prst="rect">
            <a:avLst/>
          </a:prstGeom>
          <a:noFill/>
        </p:spPr>
        <p:txBody>
          <a:bodyPr wrap="square">
            <a:spAutoFit/>
          </a:bodyPr>
          <a:lstStyle/>
          <a:p>
            <a:pPr algn="ctr"/>
            <a:r>
              <a:rPr lang="en-US" sz="4000" b="1" dirty="0">
                <a:solidFill>
                  <a:srgbClr val="FFFF00"/>
                </a:solidFill>
              </a:rPr>
              <a:t>Resilience</a:t>
            </a:r>
            <a:r>
              <a:rPr lang="en-US" sz="4000" dirty="0"/>
              <a:t> is the ability to recover from life’s difficulties.</a:t>
            </a:r>
          </a:p>
        </p:txBody>
      </p:sp>
      <p:sp>
        <p:nvSpPr>
          <p:cNvPr id="9" name="Rectangle 8">
            <a:extLst>
              <a:ext uri="{FF2B5EF4-FFF2-40B4-BE49-F238E27FC236}">
                <a16:creationId xmlns:a16="http://schemas.microsoft.com/office/drawing/2014/main" id="{9C75EF10-0CA7-0AAF-F38B-5CBA437F4F57}"/>
              </a:ext>
            </a:extLst>
          </p:cNvPr>
          <p:cNvSpPr>
            <a:spLocks noGrp="1" noRot="1" noMove="1" noResize="1" noEditPoints="1" noAdjustHandles="1" noChangeArrowheads="1" noChangeShapeType="1"/>
          </p:cNvSpPr>
          <p:nvPr/>
        </p:nvSpPr>
        <p:spPr>
          <a:xfrm>
            <a:off x="2700645" y="124148"/>
            <a:ext cx="6170087" cy="923330"/>
          </a:xfrm>
          <a:prstGeom prst="rect">
            <a:avLst/>
          </a:prstGeom>
          <a:noFill/>
        </p:spPr>
        <p:txBody>
          <a:bodyPr wrap="none" lIns="91440" tIns="45720" rIns="91440" bIns="45720">
            <a:spAutoFit/>
          </a:bodyPr>
          <a:lstStyle/>
          <a:p>
            <a:pPr algn="ctr"/>
            <a:r>
              <a:rPr lang="en-US" sz="5400" b="1" cap="none" spc="50" dirty="0">
                <a:ln w="0"/>
                <a:effectLst>
                  <a:innerShdw blurRad="63500" dist="50800" dir="13500000">
                    <a:srgbClr val="000000">
                      <a:alpha val="50000"/>
                    </a:srgbClr>
                  </a:innerShdw>
                </a:effectLst>
              </a:rPr>
              <a:t>Building Resilience</a:t>
            </a:r>
          </a:p>
        </p:txBody>
      </p:sp>
      <p:pic>
        <p:nvPicPr>
          <p:cNvPr id="4" name="Graphic 3" descr="Building Brick Wall with solid fill">
            <a:extLst>
              <a:ext uri="{FF2B5EF4-FFF2-40B4-BE49-F238E27FC236}">
                <a16:creationId xmlns:a16="http://schemas.microsoft.com/office/drawing/2014/main" id="{25CB90B5-2EB5-9CFC-2D7C-74431ACEC7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25072" y="4748679"/>
            <a:ext cx="1471973" cy="1471973"/>
          </a:xfrm>
          <a:prstGeom prst="rect">
            <a:avLst/>
          </a:prstGeom>
        </p:spPr>
      </p:pic>
    </p:spTree>
    <p:custDataLst>
      <p:tags r:id="rId1"/>
    </p:custDataLst>
    <p:extLst>
      <p:ext uri="{BB962C8B-B14F-4D97-AF65-F5344CB8AC3E}">
        <p14:creationId xmlns:p14="http://schemas.microsoft.com/office/powerpoint/2010/main" val="31754042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17010-C027-2B4A-C69A-CB99456F6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09550-4D3D-5D5C-ED71-2FABC5B070F3}"/>
              </a:ext>
            </a:extLst>
          </p:cNvPr>
          <p:cNvSpPr>
            <a:spLocks noGrp="1" noRot="1" noMove="1" noResize="1" noEditPoints="1" noAdjustHandles="1" noChangeArrowheads="1" noChangeShapeType="1"/>
          </p:cNvSpPr>
          <p:nvPr>
            <p:ph type="title"/>
          </p:nvPr>
        </p:nvSpPr>
        <p:spPr>
          <a:xfrm>
            <a:off x="-996458" y="949566"/>
            <a:ext cx="7198574" cy="93786"/>
          </a:xfrm>
        </p:spPr>
        <p:txBody>
          <a:bodyPr>
            <a:normAutofit fontScale="90000"/>
          </a:bodyPr>
          <a:lstStyle/>
          <a:p>
            <a:r>
              <a:rPr lang="en-US" sz="4900" b="1" dirty="0">
                <a:effectLst/>
              </a:rPr>
              <a:t>Questions</a:t>
            </a:r>
            <a:br>
              <a:rPr lang="en-US" dirty="0"/>
            </a:br>
            <a:endParaRPr lang="en-US" dirty="0"/>
          </a:p>
        </p:txBody>
      </p:sp>
      <p:sp>
        <p:nvSpPr>
          <p:cNvPr id="6" name="Content Placeholder 5">
            <a:extLst>
              <a:ext uri="{FF2B5EF4-FFF2-40B4-BE49-F238E27FC236}">
                <a16:creationId xmlns:a16="http://schemas.microsoft.com/office/drawing/2014/main" id="{748055CC-53FE-B076-436E-98BFD55892A3}"/>
              </a:ext>
            </a:extLst>
          </p:cNvPr>
          <p:cNvSpPr>
            <a:spLocks noGrp="1" noRot="1" noMove="1" noResize="1" noEditPoints="1" noAdjustHandles="1" noChangeArrowheads="1" noChangeShapeType="1"/>
          </p:cNvSpPr>
          <p:nvPr>
            <p:ph idx="1"/>
          </p:nvPr>
        </p:nvSpPr>
        <p:spPr>
          <a:xfrm>
            <a:off x="1149531" y="1512931"/>
            <a:ext cx="9892938" cy="3832139"/>
          </a:xfrm>
          <a:ln/>
        </p:spPr>
        <p:style>
          <a:lnRef idx="0">
            <a:schemeClr val="dk1"/>
          </a:lnRef>
          <a:fillRef idx="3">
            <a:schemeClr val="dk1"/>
          </a:fillRef>
          <a:effectRef idx="3">
            <a:schemeClr val="dk1"/>
          </a:effectRef>
          <a:fontRef idx="minor">
            <a:schemeClr val="lt1"/>
          </a:fontRef>
        </p:style>
        <p:txBody>
          <a:bodyPr>
            <a:normAutofit/>
          </a:bodyPr>
          <a:lstStyle/>
          <a:p>
            <a:pPr marL="36900" indent="0">
              <a:buNone/>
            </a:pPr>
            <a:endParaRPr lang="en-US" sz="1400" dirty="0"/>
          </a:p>
          <a:p>
            <a:pPr marL="36900" indent="0">
              <a:buNone/>
            </a:pPr>
            <a:r>
              <a:rPr lang="en-US" sz="3600" dirty="0"/>
              <a:t>What is the difference between stress and trauma?</a:t>
            </a:r>
          </a:p>
          <a:p>
            <a:pPr marL="36900" indent="0">
              <a:buNone/>
            </a:pPr>
            <a:r>
              <a:rPr lang="en-US" sz="3600" dirty="0"/>
              <a:t>What are ACEs?  Why are they relevant?</a:t>
            </a:r>
          </a:p>
          <a:p>
            <a:pPr marL="36900" indent="0">
              <a:buNone/>
            </a:pPr>
            <a:r>
              <a:rPr lang="en-US" sz="3600" dirty="0"/>
              <a:t>What is resilience?</a:t>
            </a:r>
          </a:p>
          <a:p>
            <a:pPr marL="36900" indent="0">
              <a:buNone/>
            </a:pPr>
            <a:r>
              <a:rPr lang="en-US" sz="3600" dirty="0"/>
              <a:t>What are protective factors?  Examples?</a:t>
            </a:r>
          </a:p>
          <a:p>
            <a:pPr marL="36900" indent="0">
              <a:buNone/>
            </a:pPr>
            <a:endParaRPr lang="en-US" sz="2400" dirty="0"/>
          </a:p>
          <a:p>
            <a:pPr marL="36900" indent="0">
              <a:buNone/>
            </a:pPr>
            <a:endParaRPr lang="en-US" sz="2400" dirty="0"/>
          </a:p>
          <a:p>
            <a:pPr marL="36900" indent="0">
              <a:buNone/>
            </a:pPr>
            <a:endParaRPr lang="en-US" sz="2400" dirty="0"/>
          </a:p>
        </p:txBody>
      </p:sp>
    </p:spTree>
    <p:custDataLst>
      <p:tags r:id="rId1"/>
    </p:custDataLst>
    <p:extLst>
      <p:ext uri="{BB962C8B-B14F-4D97-AF65-F5344CB8AC3E}">
        <p14:creationId xmlns:p14="http://schemas.microsoft.com/office/powerpoint/2010/main" val="1933103267"/>
      </p:ext>
    </p:extLst>
  </p:cSld>
  <p:clrMapOvr>
    <a:masterClrMapping/>
  </p:clrMapOvr>
  <mc:AlternateContent xmlns:mc="http://schemas.openxmlformats.org/markup-compatibility/2006" xmlns:p14="http://schemas.microsoft.com/office/powerpoint/2010/main">
    <mc:Choice Requires="p14">
      <p:transition spd="med" p14:dur="699"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66E27-FF35-B5D7-09DD-65E969862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D5B02-49E0-3927-EF82-989AD62C6DFC}"/>
              </a:ext>
            </a:extLst>
          </p:cNvPr>
          <p:cNvSpPr>
            <a:spLocks noGrp="1" noRot="1" noMove="1" noResize="1" noEditPoints="1" noAdjustHandles="1" noChangeArrowheads="1" noChangeShapeType="1"/>
          </p:cNvSpPr>
          <p:nvPr>
            <p:ph type="ctrTitle"/>
          </p:nvPr>
        </p:nvSpPr>
        <p:spPr>
          <a:xfrm>
            <a:off x="5139236" y="1097280"/>
            <a:ext cx="6043875" cy="4626864"/>
          </a:xfrm>
        </p:spPr>
        <p:txBody>
          <a:bodyPr vert="horz" lIns="91440" tIns="45720" rIns="91440" bIns="45720" rtlCol="0" anchor="ctr">
            <a:normAutofit/>
          </a:bodyPr>
          <a:lstStyle/>
          <a:p>
            <a:pPr algn="l"/>
            <a:r>
              <a:rPr lang="en-US" sz="5400">
                <a:ln>
                  <a:solidFill>
                    <a:schemeClr val="bg1">
                      <a:lumMod val="75000"/>
                      <a:lumOff val="25000"/>
                      <a:alpha val="10000"/>
                    </a:schemeClr>
                  </a:solidFill>
                </a:ln>
                <a:solidFill>
                  <a:schemeClr val="tx2"/>
                </a:solidFill>
              </a:rPr>
              <a:t>Trauma</a:t>
            </a:r>
            <a:br>
              <a:rPr lang="en-US" sz="5400">
                <a:ln>
                  <a:solidFill>
                    <a:schemeClr val="bg1">
                      <a:lumMod val="75000"/>
                      <a:lumOff val="25000"/>
                      <a:alpha val="10000"/>
                    </a:schemeClr>
                  </a:solidFill>
                </a:ln>
                <a:solidFill>
                  <a:schemeClr val="tx2"/>
                </a:solidFill>
              </a:rPr>
            </a:br>
            <a:r>
              <a:rPr lang="en-US" sz="5400">
                <a:ln>
                  <a:solidFill>
                    <a:schemeClr val="bg1">
                      <a:lumMod val="75000"/>
                      <a:lumOff val="25000"/>
                      <a:alpha val="10000"/>
                    </a:schemeClr>
                  </a:solidFill>
                </a:ln>
                <a:solidFill>
                  <a:schemeClr val="tx2"/>
                </a:solidFill>
              </a:rPr>
              <a:t>Associated </a:t>
            </a:r>
            <a:br>
              <a:rPr lang="en-US" sz="5400">
                <a:ln>
                  <a:solidFill>
                    <a:schemeClr val="bg1">
                      <a:lumMod val="75000"/>
                      <a:lumOff val="25000"/>
                      <a:alpha val="10000"/>
                    </a:schemeClr>
                  </a:solidFill>
                </a:ln>
                <a:solidFill>
                  <a:schemeClr val="tx2"/>
                </a:solidFill>
              </a:rPr>
            </a:br>
            <a:r>
              <a:rPr lang="en-US" sz="5400">
                <a:ln>
                  <a:solidFill>
                    <a:schemeClr val="bg1">
                      <a:lumMod val="75000"/>
                      <a:lumOff val="25000"/>
                      <a:alpha val="10000"/>
                    </a:schemeClr>
                  </a:solidFill>
                </a:ln>
                <a:solidFill>
                  <a:schemeClr val="tx2"/>
                </a:solidFill>
              </a:rPr>
              <a:t>with </a:t>
            </a:r>
            <a:br>
              <a:rPr lang="en-US" sz="5400">
                <a:ln>
                  <a:solidFill>
                    <a:schemeClr val="bg1">
                      <a:lumMod val="75000"/>
                      <a:lumOff val="25000"/>
                      <a:alpha val="10000"/>
                    </a:schemeClr>
                  </a:solidFill>
                </a:ln>
                <a:solidFill>
                  <a:schemeClr val="tx2"/>
                </a:solidFill>
              </a:rPr>
            </a:br>
            <a:r>
              <a:rPr lang="en-US" sz="5400">
                <a:ln>
                  <a:solidFill>
                    <a:schemeClr val="bg1">
                      <a:lumMod val="75000"/>
                      <a:lumOff val="25000"/>
                      <a:alpha val="10000"/>
                    </a:schemeClr>
                  </a:solidFill>
                </a:ln>
                <a:solidFill>
                  <a:schemeClr val="tx2"/>
                </a:solidFill>
              </a:rPr>
              <a:t>Arrest of a Parent</a:t>
            </a:r>
          </a:p>
        </p:txBody>
      </p:sp>
    </p:spTree>
    <p:custDataLst>
      <p:tags r:id="rId1"/>
    </p:custDataLst>
    <p:extLst>
      <p:ext uri="{BB962C8B-B14F-4D97-AF65-F5344CB8AC3E}">
        <p14:creationId xmlns:p14="http://schemas.microsoft.com/office/powerpoint/2010/main" val="36618035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0FB6-6E86-D9F0-3AF8-EC963067D9E2}"/>
              </a:ext>
            </a:extLst>
          </p:cNvPr>
          <p:cNvSpPr>
            <a:spLocks noGrp="1" noRot="1" noMove="1" noResize="1" noEditPoints="1" noAdjustHandles="1" noChangeArrowheads="1" noChangeShapeType="1"/>
          </p:cNvSpPr>
          <p:nvPr>
            <p:ph type="title"/>
          </p:nvPr>
        </p:nvSpPr>
        <p:spPr>
          <a:xfrm>
            <a:off x="822960" y="1155655"/>
            <a:ext cx="10546080" cy="4546689"/>
          </a:xfrm>
        </p:spPr>
        <p:txBody>
          <a:bodyPr>
            <a:normAutofit/>
          </a:bodyPr>
          <a:lstStyle/>
          <a:p>
            <a:r>
              <a:rPr lang="en-US" sz="4900" b="1" dirty="0">
                <a:effectLst/>
              </a:rPr>
              <a:t>When a child is experiencing the arrest of a parent, </a:t>
            </a:r>
            <a:br>
              <a:rPr lang="en-US" sz="4900" b="1" dirty="0">
                <a:effectLst/>
              </a:rPr>
            </a:br>
            <a:r>
              <a:rPr lang="en-US" sz="4900" b="1" dirty="0">
                <a:effectLst/>
              </a:rPr>
              <a:t>what can be traumatic for a child?</a:t>
            </a:r>
            <a:br>
              <a:rPr lang="en-US" dirty="0">
                <a:effectLst/>
              </a:rPr>
            </a:br>
            <a:endParaRPr lang="en-US" dirty="0">
              <a:effectLst/>
            </a:endParaRPr>
          </a:p>
        </p:txBody>
      </p:sp>
      <p:sp>
        <p:nvSpPr>
          <p:cNvPr id="6" name="TextBox 5">
            <a:extLst>
              <a:ext uri="{FF2B5EF4-FFF2-40B4-BE49-F238E27FC236}">
                <a16:creationId xmlns:a16="http://schemas.microsoft.com/office/drawing/2014/main" id="{B8228893-504A-5D8E-39AF-61E1E1986CB5}"/>
              </a:ext>
            </a:extLst>
          </p:cNvPr>
          <p:cNvSpPr txBox="1">
            <a:spLocks noGrp="1" noRot="1" noMove="1" noResize="1" noEditPoints="1" noAdjustHandles="1" noChangeArrowheads="1" noChangeShapeType="1"/>
          </p:cNvSpPr>
          <p:nvPr/>
        </p:nvSpPr>
        <p:spPr>
          <a:xfrm>
            <a:off x="914400" y="125446"/>
            <a:ext cx="6096000" cy="846386"/>
          </a:xfrm>
          <a:prstGeom prst="rect">
            <a:avLst/>
          </a:prstGeom>
          <a:noFill/>
        </p:spPr>
        <p:txBody>
          <a:bodyPr wrap="square">
            <a:spAutoFit/>
          </a:bodyPr>
          <a:lstStyle/>
          <a:p>
            <a:r>
              <a:rPr kumimoji="0" lang="en-US" sz="4900" b="1" i="0" u="none" strike="noStrike" kern="1200" cap="none" spc="0" normalizeH="0" baseline="0" noProof="0" dirty="0">
                <a:ln>
                  <a:solidFill>
                    <a:prstClr val="black">
                      <a:lumMod val="75000"/>
                      <a:lumOff val="25000"/>
                      <a:alpha val="10000"/>
                    </a:prstClr>
                  </a:solidFill>
                </a:ln>
                <a:solidFill>
                  <a:srgbClr val="FFFFFF"/>
                </a:solidFill>
                <a:effectLst/>
                <a:uLnTx/>
                <a:uFillTx/>
                <a:latin typeface="Calisto MT" panose="02040603050505030304"/>
                <a:ea typeface="+mj-ea"/>
              </a:rPr>
              <a:t>Discussion Question</a:t>
            </a:r>
            <a:endParaRPr lang="en-US" dirty="0"/>
          </a:p>
        </p:txBody>
      </p:sp>
    </p:spTree>
    <p:custDataLst>
      <p:tags r:id="rId1"/>
    </p:custDataLst>
    <p:extLst>
      <p:ext uri="{BB962C8B-B14F-4D97-AF65-F5344CB8AC3E}">
        <p14:creationId xmlns:p14="http://schemas.microsoft.com/office/powerpoint/2010/main" val="21076892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03307-8E39-6DAA-A4CF-9DD6BD3FF4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E31289-40DD-9273-29BE-9EA2FE99938A}"/>
              </a:ext>
            </a:extLst>
          </p:cNvPr>
          <p:cNvSpPr txBox="1">
            <a:spLocks noGrp="1" noRot="1" noMove="1" noResize="1" noEditPoints="1" noAdjustHandles="1" noChangeArrowheads="1" noChangeShapeType="1"/>
          </p:cNvSpPr>
          <p:nvPr/>
        </p:nvSpPr>
        <p:spPr>
          <a:xfrm>
            <a:off x="928321" y="938671"/>
            <a:ext cx="10335358" cy="4980659"/>
          </a:xfrm>
          <a:prstGeom prst="rect">
            <a:avLst/>
          </a:prstGeom>
          <a:noFill/>
        </p:spPr>
        <p:txBody>
          <a:bodyPr wrap="square" rtlCol="0">
            <a:spAutoFit/>
          </a:bodyPr>
          <a:lstStyle/>
          <a:p>
            <a:pPr>
              <a:lnSpc>
                <a:spcPct val="150000"/>
              </a:lnSpc>
            </a:pPr>
            <a:r>
              <a:rPr lang="en-US" sz="3600" dirty="0"/>
              <a:t>Witnessing a violent crime or other event, such as the arrest of a parent, can cause emotional harm to children.</a:t>
            </a:r>
          </a:p>
          <a:p>
            <a:pPr>
              <a:lnSpc>
                <a:spcPct val="150000"/>
              </a:lnSpc>
            </a:pPr>
            <a:endParaRPr lang="en-US" sz="3600" dirty="0"/>
          </a:p>
          <a:p>
            <a:pPr>
              <a:lnSpc>
                <a:spcPct val="150000"/>
              </a:lnSpc>
            </a:pPr>
            <a:r>
              <a:rPr lang="en-US" sz="3600" dirty="0"/>
              <a:t>Law Enforcement Officers can assist in reducing the long-term effects of the trauma for children.</a:t>
            </a:r>
          </a:p>
        </p:txBody>
      </p:sp>
    </p:spTree>
    <p:custDataLst>
      <p:tags r:id="rId1"/>
    </p:custDataLst>
    <p:extLst>
      <p:ext uri="{BB962C8B-B14F-4D97-AF65-F5344CB8AC3E}">
        <p14:creationId xmlns:p14="http://schemas.microsoft.com/office/powerpoint/2010/main" val="755633357"/>
      </p:ext>
    </p:extLst>
  </p:cSld>
  <p:clrMapOvr>
    <a:masterClrMapping/>
  </p:clrMapOvr>
  <mc:AlternateContent xmlns:mc="http://schemas.openxmlformats.org/markup-compatibility/2006" xmlns:p14="http://schemas.microsoft.com/office/powerpoint/2010/main">
    <mc:Choice Requires="p14">
      <p:transition spd="med" p14:dur="698"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Move="1" noResize="1" noEditPoints="1" noAdjustHandles="1" noChangeArrowheads="1" noChangeShapeType="1"/>
          </p:cNvSpPr>
          <p:nvPr>
            <p:ph idx="1"/>
          </p:nvPr>
        </p:nvSpPr>
        <p:spPr/>
        <p:txBody>
          <a:bodyPr>
            <a:normAutofit/>
          </a:bodyPr>
          <a:lstStyle/>
          <a:p>
            <a:pPr marL="36900" indent="0" algn="ctr">
              <a:lnSpc>
                <a:spcPct val="150000"/>
              </a:lnSpc>
              <a:buNone/>
            </a:pPr>
            <a:r>
              <a:rPr lang="en-US" sz="4000" dirty="0">
                <a:effectLst/>
              </a:rPr>
              <a:t>The law enforcement officer is one of the protective factors that children have in decreasing a potential harmful event. </a:t>
            </a:r>
          </a:p>
          <a:p>
            <a:pPr lvl="1"/>
            <a:endParaRPr lang="en-US" dirty="0"/>
          </a:p>
        </p:txBody>
      </p:sp>
      <p:sp>
        <p:nvSpPr>
          <p:cNvPr id="6" name="Title 5">
            <a:extLst>
              <a:ext uri="{FF2B5EF4-FFF2-40B4-BE49-F238E27FC236}">
                <a16:creationId xmlns:a16="http://schemas.microsoft.com/office/drawing/2014/main" id="{7CD6661C-B303-E0FA-0B04-BAADB4462959}"/>
              </a:ext>
            </a:extLst>
          </p:cNvPr>
          <p:cNvSpPr>
            <a:spLocks noGrp="1" noRot="1" noMove="1" noResize="1" noEditPoints="1" noAdjustHandles="1" noChangeArrowheads="1" noChangeShapeType="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1206246134"/>
      </p:ext>
    </p:extLst>
  </p:cSld>
  <p:clrMapOvr>
    <a:masterClrMapping/>
  </p:clrMapOvr>
  <mc:AlternateContent xmlns:mc="http://schemas.openxmlformats.org/markup-compatibility/2006" xmlns:p14="http://schemas.microsoft.com/office/powerpoint/2010/main">
    <mc:Choice Requires="p14">
      <p:transition spd="med" p14:dur="625"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p:txBody>
          <a:bodyPr>
            <a:normAutofit/>
          </a:bodyPr>
          <a:lstStyle/>
          <a:p>
            <a:r>
              <a:rPr lang="en-US" sz="4000" dirty="0"/>
              <a:t>Course Goal</a:t>
            </a:r>
          </a:p>
        </p:txBody>
      </p:sp>
      <p:sp>
        <p:nvSpPr>
          <p:cNvPr id="3" name="Content Placeholder 2"/>
          <p:cNvSpPr>
            <a:spLocks noGrp="1" noRot="1" noMove="1" noResize="1" noEditPoints="1" noAdjustHandles="1" noChangeArrowheads="1" noChangeShapeType="1"/>
          </p:cNvSpPr>
          <p:nvPr>
            <p:ph idx="1"/>
          </p:nvPr>
        </p:nvSpPr>
        <p:spPr/>
        <p:txBody>
          <a:bodyPr>
            <a:normAutofit/>
          </a:bodyPr>
          <a:lstStyle/>
          <a:p>
            <a:pPr marL="0" algn="ctr">
              <a:lnSpc>
                <a:spcPct val="150000"/>
              </a:lnSpc>
              <a:buNone/>
            </a:pPr>
            <a:r>
              <a:rPr lang="en-US" sz="4000" dirty="0"/>
              <a:t>To provide law enforcement </a:t>
            </a:r>
            <a:r>
              <a:rPr lang="en-US" sz="4000" dirty="0">
                <a:ln>
                  <a:noFill/>
                </a:ln>
                <a:solidFill>
                  <a:schemeClr val="tx1"/>
                </a:solidFill>
              </a:rPr>
              <a:t>personnel</a:t>
            </a:r>
            <a:r>
              <a:rPr lang="en-US" sz="4000" dirty="0"/>
              <a:t> with information regarding their responsibilities as they pertain to the identification of dependent children when the parents are arrested</a:t>
            </a:r>
          </a:p>
        </p:txBody>
      </p:sp>
    </p:spTree>
    <p:custDataLst>
      <p:tags r:id="rId1"/>
    </p:custDataLst>
    <p:extLst>
      <p:ext uri="{BB962C8B-B14F-4D97-AF65-F5344CB8AC3E}">
        <p14:creationId xmlns:p14="http://schemas.microsoft.com/office/powerpoint/2010/main" val="42009945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14AC5-E7E0-86A2-525A-F8C3FAA8C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01106-D239-6C2D-F9CB-CCA740D53E4F}"/>
              </a:ext>
            </a:extLst>
          </p:cNvPr>
          <p:cNvSpPr>
            <a:spLocks noGrp="1" noRot="1" noMove="1" noResize="1" noEditPoints="1" noAdjustHandles="1" noChangeArrowheads="1" noChangeShapeType="1"/>
          </p:cNvSpPr>
          <p:nvPr>
            <p:ph type="title"/>
          </p:nvPr>
        </p:nvSpPr>
        <p:spPr>
          <a:xfrm>
            <a:off x="913795" y="549861"/>
            <a:ext cx="10353762" cy="433754"/>
          </a:xfrm>
        </p:spPr>
        <p:txBody>
          <a:bodyPr>
            <a:normAutofit fontScale="90000"/>
          </a:bodyPr>
          <a:lstStyle/>
          <a:p>
            <a:br>
              <a:rPr lang="en-US" dirty="0"/>
            </a:br>
            <a:endParaRPr lang="en-US" dirty="0"/>
          </a:p>
        </p:txBody>
      </p:sp>
      <p:sp>
        <p:nvSpPr>
          <p:cNvPr id="4" name="TextBox 3">
            <a:extLst>
              <a:ext uri="{FF2B5EF4-FFF2-40B4-BE49-F238E27FC236}">
                <a16:creationId xmlns:a16="http://schemas.microsoft.com/office/drawing/2014/main" id="{025C801D-86BE-B412-CEEE-63FF206861A3}"/>
              </a:ext>
            </a:extLst>
          </p:cNvPr>
          <p:cNvSpPr txBox="1">
            <a:spLocks noGrp="1" noRot="1" noMove="1" noResize="1" noEditPoints="1" noAdjustHandles="1" noChangeArrowheads="1" noChangeShapeType="1"/>
          </p:cNvSpPr>
          <p:nvPr/>
        </p:nvSpPr>
        <p:spPr>
          <a:xfrm>
            <a:off x="919119" y="1166843"/>
            <a:ext cx="10353762" cy="4524315"/>
          </a:xfrm>
          <a:prstGeom prst="rect">
            <a:avLst/>
          </a:prstGeom>
          <a:noFill/>
        </p:spPr>
        <p:txBody>
          <a:bodyPr wrap="square">
            <a:spAutoFit/>
          </a:bodyPr>
          <a:lstStyle/>
          <a:p>
            <a:pPr algn="ctr"/>
            <a:r>
              <a:rPr lang="en-US" sz="4800" dirty="0"/>
              <a:t>What does “mitigating a child’s trauma” mean?</a:t>
            </a:r>
          </a:p>
          <a:p>
            <a:pPr algn="ctr"/>
            <a:endParaRPr lang="en-US" sz="4800" dirty="0"/>
          </a:p>
          <a:p>
            <a:pPr algn="ctr"/>
            <a:r>
              <a:rPr lang="en-US" sz="4800" dirty="0"/>
              <a:t>What steps can a law enforcement officer take to mitigate a child’s trauma during the arrest of a parent?</a:t>
            </a:r>
          </a:p>
        </p:txBody>
      </p:sp>
    </p:spTree>
    <p:custDataLst>
      <p:tags r:id="rId1"/>
    </p:custDataLst>
    <p:extLst>
      <p:ext uri="{BB962C8B-B14F-4D97-AF65-F5344CB8AC3E}">
        <p14:creationId xmlns:p14="http://schemas.microsoft.com/office/powerpoint/2010/main" val="359185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01E2-00E7-2B81-68DF-E68B15CE55DF}"/>
              </a:ext>
            </a:extLst>
          </p:cNvPr>
          <p:cNvSpPr>
            <a:spLocks noGrp="1" noRot="1" noMove="1" noResize="1" noEditPoints="1" noAdjustHandles="1" noChangeArrowheads="1" noChangeShapeType="1"/>
          </p:cNvSpPr>
          <p:nvPr>
            <p:ph type="title"/>
          </p:nvPr>
        </p:nvSpPr>
        <p:spPr>
          <a:xfrm>
            <a:off x="539262" y="685800"/>
            <a:ext cx="11125200" cy="970450"/>
          </a:xfrm>
        </p:spPr>
        <p:txBody>
          <a:bodyPr>
            <a:normAutofit fontScale="90000"/>
          </a:bodyPr>
          <a:lstStyle/>
          <a:p>
            <a:r>
              <a:rPr lang="en-US" sz="4900" dirty="0"/>
              <a:t>The Role of Law Enforcement is Mitigating the Trauma for Children</a:t>
            </a:r>
            <a:br>
              <a:rPr lang="en-US" dirty="0"/>
            </a:br>
            <a:endParaRPr lang="en-US" dirty="0"/>
          </a:p>
        </p:txBody>
      </p:sp>
      <p:sp>
        <p:nvSpPr>
          <p:cNvPr id="10" name="TextBox 9">
            <a:extLst>
              <a:ext uri="{FF2B5EF4-FFF2-40B4-BE49-F238E27FC236}">
                <a16:creationId xmlns:a16="http://schemas.microsoft.com/office/drawing/2014/main" id="{91FE41A3-903F-88EE-EEA6-29E959A1670C}"/>
              </a:ext>
            </a:extLst>
          </p:cNvPr>
          <p:cNvSpPr txBox="1">
            <a:spLocks noGrp="1" noRot="1" noMove="1" noResize="1" noEditPoints="1" noAdjustHandles="1" noChangeArrowheads="1" noChangeShapeType="1"/>
          </p:cNvSpPr>
          <p:nvPr/>
        </p:nvSpPr>
        <p:spPr>
          <a:xfrm>
            <a:off x="914399" y="1944740"/>
            <a:ext cx="10750061" cy="5509200"/>
          </a:xfrm>
          <a:prstGeom prst="rect">
            <a:avLst/>
          </a:prstGeom>
          <a:noFill/>
        </p:spPr>
        <p:txBody>
          <a:bodyPr wrap="square">
            <a:spAutoFit/>
          </a:bodyPr>
          <a:lstStyle/>
          <a:p>
            <a:r>
              <a:rPr lang="en-US" sz="3600" dirty="0"/>
              <a:t>When planning arrest/search warrant, consider age and location of children.</a:t>
            </a:r>
          </a:p>
          <a:p>
            <a:endParaRPr lang="en-US" sz="3600" dirty="0"/>
          </a:p>
          <a:p>
            <a:r>
              <a:rPr lang="en-US" sz="3600" dirty="0"/>
              <a:t>Do not to arrest parents in front of children, if possible.</a:t>
            </a:r>
          </a:p>
          <a:p>
            <a:endParaRPr lang="en-US" sz="3600" dirty="0"/>
          </a:p>
          <a:p>
            <a:r>
              <a:rPr lang="en-US" sz="3600" dirty="0"/>
              <a:t>Avoid sirens and lights in a non-emergency situation and where the use is discretionary.</a:t>
            </a:r>
          </a:p>
          <a:p>
            <a:endParaRPr lang="en-US" sz="3200" dirty="0"/>
          </a:p>
          <a:p>
            <a:endParaRPr lang="en-US" sz="3200" dirty="0"/>
          </a:p>
        </p:txBody>
      </p:sp>
    </p:spTree>
    <p:custDataLst>
      <p:tags r:id="rId1"/>
    </p:custDataLst>
    <p:extLst>
      <p:ext uri="{BB962C8B-B14F-4D97-AF65-F5344CB8AC3E}">
        <p14:creationId xmlns:p14="http://schemas.microsoft.com/office/powerpoint/2010/main" val="3543384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a:xfrm>
            <a:off x="401440" y="2254394"/>
            <a:ext cx="11338560" cy="1969007"/>
          </a:xfrm>
        </p:spPr>
        <p:txBody>
          <a:bodyPr bIns="0" anchor="ctr" anchorCtr="0">
            <a:normAutofit/>
          </a:bodyPr>
          <a:lstStyle/>
          <a:p>
            <a:r>
              <a:rPr lang="en-US" sz="4800" dirty="0"/>
              <a:t>Procedures Regarding </a:t>
            </a:r>
            <a:br>
              <a:rPr lang="en-US" sz="4800" dirty="0"/>
            </a:br>
            <a:r>
              <a:rPr lang="en-US" sz="4800" dirty="0"/>
              <a:t>Children of Arrested Parents</a:t>
            </a:r>
          </a:p>
        </p:txBody>
      </p:sp>
    </p:spTree>
    <p:custDataLst>
      <p:tags r:id="rId1"/>
    </p:custDataLst>
    <p:extLst>
      <p:ext uri="{BB962C8B-B14F-4D97-AF65-F5344CB8AC3E}">
        <p14:creationId xmlns:p14="http://schemas.microsoft.com/office/powerpoint/2010/main" val="38363582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p:txBody>
          <a:bodyPr>
            <a:normAutofit/>
          </a:bodyPr>
          <a:lstStyle/>
          <a:p>
            <a:r>
              <a:rPr lang="en-US" sz="4000" b="1" dirty="0"/>
              <a:t>Section 31-1-8 NMSA </a:t>
            </a:r>
          </a:p>
        </p:txBody>
      </p:sp>
      <p:sp>
        <p:nvSpPr>
          <p:cNvPr id="3" name="Content Placeholder 2"/>
          <p:cNvSpPr>
            <a:spLocks noGrp="1" noRot="1" noMove="1" noResize="1" noEditPoints="1" noAdjustHandles="1" noChangeArrowheads="1" noChangeShapeType="1"/>
          </p:cNvSpPr>
          <p:nvPr>
            <p:ph idx="1"/>
          </p:nvPr>
        </p:nvSpPr>
        <p:spPr>
          <a:xfrm>
            <a:off x="913795" y="1732449"/>
            <a:ext cx="10353762" cy="4515951"/>
          </a:xfrm>
        </p:spPr>
        <p:txBody>
          <a:bodyPr>
            <a:normAutofit lnSpcReduction="10000"/>
          </a:bodyPr>
          <a:lstStyle/>
          <a:p>
            <a:pPr marL="0" indent="0" algn="ctr">
              <a:lnSpc>
                <a:spcPct val="150000"/>
              </a:lnSpc>
              <a:buNone/>
            </a:pPr>
            <a:r>
              <a:rPr lang="en-US" sz="4000" dirty="0"/>
              <a:t>A state or local law enforcement officer who arrests a person shall, at the time of the arrest, inquire whether the person is a parent or guardian of minor or dependent children who may be at risk as a result of the arrest. </a:t>
            </a:r>
          </a:p>
        </p:txBody>
      </p:sp>
      <p:pic>
        <p:nvPicPr>
          <p:cNvPr id="4" name="Picture 3" descr="Logo&#10;&#10;AI-generated content may be incorrect.">
            <a:extLst>
              <a:ext uri="{FF2B5EF4-FFF2-40B4-BE49-F238E27FC236}">
                <a16:creationId xmlns:a16="http://schemas.microsoft.com/office/drawing/2014/main" id="{D0BCD937-A293-3AE4-AD10-D6C87B10C6F2}"/>
              </a:ext>
            </a:extLst>
          </p:cNvPr>
          <p:cNvPicPr>
            <a:picLocks noGrp="1" noRot="1" noChangeAspect="1" noMove="1" noResize="1" noEditPoints="1" noAdjustHandles="1" noChangeArrowheads="1" noChangeShapeType="1" noCrop="1"/>
          </p:cNvPicPr>
          <p:nvPr/>
        </p:nvPicPr>
        <p:blipFill>
          <a:blip r:embed="rId4"/>
          <a:stretch>
            <a:fillRect/>
          </a:stretch>
        </p:blipFill>
        <p:spPr>
          <a:xfrm>
            <a:off x="1720619" y="609600"/>
            <a:ext cx="1166018" cy="777345"/>
          </a:xfrm>
          <a:prstGeom prst="rect">
            <a:avLst/>
          </a:prstGeom>
        </p:spPr>
      </p:pic>
    </p:spTree>
    <p:custDataLst>
      <p:tags r:id="rId1"/>
    </p:custDataLst>
    <p:extLst>
      <p:ext uri="{BB962C8B-B14F-4D97-AF65-F5344CB8AC3E}">
        <p14:creationId xmlns:p14="http://schemas.microsoft.com/office/powerpoint/2010/main" val="1267351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B193-498B-4915-8E8C-13FF75A456BB}"/>
              </a:ext>
            </a:extLst>
          </p:cNvPr>
          <p:cNvSpPr>
            <a:spLocks noGrp="1" noRot="1" noMove="1" noResize="1" noEditPoints="1" noAdjustHandles="1" noChangeArrowheads="1" noChangeShapeType="1"/>
          </p:cNvSpPr>
          <p:nvPr>
            <p:ph type="title"/>
          </p:nvPr>
        </p:nvSpPr>
        <p:spPr>
          <a:xfrm>
            <a:off x="259225" y="115732"/>
            <a:ext cx="5185561" cy="970450"/>
          </a:xfrm>
        </p:spPr>
        <p:txBody>
          <a:bodyPr>
            <a:normAutofit fontScale="90000"/>
          </a:bodyPr>
          <a:lstStyle/>
          <a:p>
            <a:pPr algn="l"/>
            <a:r>
              <a:rPr lang="en-US" sz="4800" dirty="0"/>
              <a:t>Things to Look For:</a:t>
            </a:r>
          </a:p>
        </p:txBody>
      </p:sp>
      <p:pic>
        <p:nvPicPr>
          <p:cNvPr id="4" name="CS">
            <a:extLst>
              <a:ext uri="{FF2B5EF4-FFF2-40B4-BE49-F238E27FC236}">
                <a16:creationId xmlns:a16="http://schemas.microsoft.com/office/drawing/2014/main" id="{C85660B5-3752-A76B-3D25-8E785997033D}"/>
              </a:ext>
            </a:extLst>
          </p:cNvPr>
          <p:cNvPicPr>
            <a:picLocks noGrp="1" noRot="1" noChangeAspect="1" noMove="1" noResize="1" noEditPoints="1" noAdjustHandles="1" noChangeArrowheads="1" noChangeShapeType="1" noCrop="1"/>
          </p:cNvPicPr>
          <p:nvPr/>
        </p:nvPicPr>
        <p:blipFill>
          <a:blip r:embed="rId4"/>
          <a:stretch>
            <a:fillRect/>
          </a:stretch>
        </p:blipFill>
        <p:spPr>
          <a:xfrm>
            <a:off x="2917497" y="1285824"/>
            <a:ext cx="1371600" cy="1371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T">
            <a:extLst>
              <a:ext uri="{FF2B5EF4-FFF2-40B4-BE49-F238E27FC236}">
                <a16:creationId xmlns:a16="http://schemas.microsoft.com/office/drawing/2014/main" id="{3373E5C4-3437-C1ED-8F78-B4035837265D}"/>
              </a:ext>
            </a:extLst>
          </p:cNvPr>
          <p:cNvPicPr>
            <a:picLocks noGrp="1" noRot="1" noChangeAspect="1" noMove="1" noResize="1" noEditPoints="1" noAdjustHandles="1" noChangeArrowheads="1" noChangeShapeType="1" noCrop="1"/>
          </p:cNvPicPr>
          <p:nvPr/>
        </p:nvPicPr>
        <p:blipFill>
          <a:blip r:embed="rId5"/>
          <a:stretch>
            <a:fillRect/>
          </a:stretch>
        </p:blipFill>
        <p:spPr>
          <a:xfrm>
            <a:off x="2050569" y="2992879"/>
            <a:ext cx="2042492" cy="1371600"/>
          </a:xfrm>
          <a:prstGeom prst="roundRect">
            <a:avLst>
              <a:gd name="adj" fmla="val 5000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B">
            <a:extLst>
              <a:ext uri="{FF2B5EF4-FFF2-40B4-BE49-F238E27FC236}">
                <a16:creationId xmlns:a16="http://schemas.microsoft.com/office/drawing/2014/main" id="{32C5E8D3-40E1-58DB-EFD3-54D6E2C3266E}"/>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32123" y="4950177"/>
            <a:ext cx="1831157" cy="1371600"/>
          </a:xfrm>
          <a:prstGeom prst="roundRect">
            <a:avLst>
              <a:gd name="adj" fmla="val 4335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 name="Bot">
            <a:extLst>
              <a:ext uri="{FF2B5EF4-FFF2-40B4-BE49-F238E27FC236}">
                <a16:creationId xmlns:a16="http://schemas.microsoft.com/office/drawing/2014/main" id="{A9C6F9AB-F3BC-FA62-AC51-A15396B2B7C5}"/>
              </a:ext>
            </a:extLst>
          </p:cNvPr>
          <p:cNvPicPr>
            <a:picLocks noGrp="1" noRot="1" noChangeAspect="1" noMove="1" noResize="1" noEditPoints="1" noAdjustHandles="1" noChangeArrowheads="1" noChangeShapeType="1" noCrop="1"/>
          </p:cNvPicPr>
          <p:nvPr/>
        </p:nvPicPr>
        <p:blipFill>
          <a:blip r:embed="rId7"/>
          <a:stretch>
            <a:fillRect/>
          </a:stretch>
        </p:blipFill>
        <p:spPr>
          <a:xfrm>
            <a:off x="8532488" y="1211647"/>
            <a:ext cx="1390053" cy="1371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S">
            <a:extLst>
              <a:ext uri="{FF2B5EF4-FFF2-40B4-BE49-F238E27FC236}">
                <a16:creationId xmlns:a16="http://schemas.microsoft.com/office/drawing/2014/main" id="{6EE8FBF4-EA2F-40FB-4143-9AEB39FAF279}"/>
              </a:ext>
            </a:extLst>
          </p:cNvPr>
          <p:cNvPicPr>
            <a:picLocks noGrp="1" noRot="1" noChangeAspect="1" noMove="1" noResize="1" noEditPoints="1" noAdjustHandles="1" noChangeArrowheads="1" noChangeShapeType="1" noCrop="1"/>
          </p:cNvPicPr>
          <p:nvPr/>
        </p:nvPicPr>
        <p:blipFill>
          <a:blip r:embed="rId8"/>
          <a:stretch>
            <a:fillRect/>
          </a:stretch>
        </p:blipFill>
        <p:spPr>
          <a:xfrm>
            <a:off x="6677737" y="5068976"/>
            <a:ext cx="1840088" cy="1371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C">
            <a:extLst>
              <a:ext uri="{FF2B5EF4-FFF2-40B4-BE49-F238E27FC236}">
                <a16:creationId xmlns:a16="http://schemas.microsoft.com/office/drawing/2014/main" id="{27D0E49A-B3CB-0C1C-8806-F8F36E35C1BC}"/>
              </a:ext>
            </a:extLst>
          </p:cNvPr>
          <p:cNvPicPr>
            <a:picLocks noGrp="1" noRot="1" noChangeAspect="1" noMove="1" noResize="1" noEditPoints="1" noAdjustHandles="1" noChangeArrowheads="1" noChangeShapeType="1" noCrop="1"/>
          </p:cNvPicPr>
          <p:nvPr/>
        </p:nvPicPr>
        <p:blipFill>
          <a:blip r:embed="rId9"/>
          <a:stretch>
            <a:fillRect/>
          </a:stretch>
        </p:blipFill>
        <p:spPr>
          <a:xfrm>
            <a:off x="2684183" y="4886376"/>
            <a:ext cx="1838228" cy="1371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30" name="D">
            <a:extLst>
              <a:ext uri="{FF2B5EF4-FFF2-40B4-BE49-F238E27FC236}">
                <a16:creationId xmlns:a16="http://schemas.microsoft.com/office/drawing/2014/main" id="{97E8B788-26F9-0EB9-5F8E-0357A8FD9EB0}"/>
              </a:ext>
            </a:extLst>
          </p:cNvPr>
          <p:cNvPicPr>
            <a:picLocks noGrp="1" noRot="1" noChangeAspect="1" noMove="1" noResize="1" noEditPoints="1" noAdjustHandles="1" noChangeArrowheads="1" noChangeShapeType="1" noCrop="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8687972" y="4960553"/>
            <a:ext cx="1346163" cy="1371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69F9A25-6A48-F8B3-5784-3F3A33B8D5CB}"/>
              </a:ext>
            </a:extLst>
          </p:cNvPr>
          <p:cNvPicPr>
            <a:picLocks noGrp="1" noRot="1" noChangeAspect="1" noMove="1" noResize="1" noEditPoints="1" noAdjustHandles="1" noChangeArrowheads="1" noChangeShapeType="1" noCrop="1"/>
          </p:cNvPicPr>
          <p:nvPr/>
        </p:nvPicPr>
        <p:blipFill>
          <a:blip r:embed="rId11"/>
          <a:stretch>
            <a:fillRect/>
          </a:stretch>
        </p:blipFill>
        <p:spPr>
          <a:xfrm>
            <a:off x="10462687" y="2373702"/>
            <a:ext cx="1151965" cy="17450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TextBox 11">
            <a:extLst>
              <a:ext uri="{FF2B5EF4-FFF2-40B4-BE49-F238E27FC236}">
                <a16:creationId xmlns:a16="http://schemas.microsoft.com/office/drawing/2014/main" id="{C101F4A4-D95E-802C-91F2-AE837B033AD2}"/>
              </a:ext>
            </a:extLst>
          </p:cNvPr>
          <p:cNvSpPr txBox="1">
            <a:spLocks noGrp="1" noRot="1" noMove="1" noResize="1" noEditPoints="1" noAdjustHandles="1" noChangeArrowheads="1" noChangeShapeType="1"/>
          </p:cNvSpPr>
          <p:nvPr/>
        </p:nvSpPr>
        <p:spPr>
          <a:xfrm>
            <a:off x="6563134" y="774957"/>
            <a:ext cx="5317041" cy="4102149"/>
          </a:xfrm>
          <a:prstGeom prst="rect">
            <a:avLst/>
          </a:prstGeom>
          <a:noFill/>
        </p:spPr>
        <p:txBody>
          <a:bodyPr wrap="square">
            <a:spAutoFit/>
          </a:bodyPr>
          <a:lstStyle/>
          <a:p>
            <a:pPr marL="285750" marR="0" lvl="0" indent="-285750" algn="l" defTabSz="457200" rtl="0" eaLnBrk="1" fontAlgn="auto" latinLnBrk="0" hangingPunct="1">
              <a:lnSpc>
                <a:spcPct val="25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white"/>
                </a:solidFill>
                <a:effectLst/>
                <a:uLnTx/>
                <a:uFillTx/>
                <a:latin typeface="Calisto MT" panose="02040603050505030304"/>
                <a:ea typeface="+mn-ea"/>
                <a:cs typeface="+mn-cs"/>
              </a:rPr>
              <a:t>Bottles</a:t>
            </a:r>
          </a:p>
          <a:p>
            <a:pPr marL="285750" marR="0" lvl="0" indent="-285750" algn="l" defTabSz="457200" rtl="0" eaLnBrk="1" fontAlgn="auto" latinLnBrk="0" hangingPunct="1">
              <a:lnSpc>
                <a:spcPct val="4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white"/>
                </a:solidFill>
                <a:effectLst/>
                <a:uLnTx/>
                <a:uFillTx/>
                <a:latin typeface="Calisto MT" panose="02040603050505030304"/>
                <a:ea typeface="+mn-ea"/>
                <a:cs typeface="+mn-cs"/>
              </a:rPr>
              <a:t>Indoor Swings/Chairs</a:t>
            </a:r>
          </a:p>
          <a:p>
            <a:pPr marL="285750" marR="0" lvl="0" indent="-285750" algn="l" defTabSz="457200" rtl="0" eaLnBrk="1" fontAlgn="auto" latinLnBrk="0" hangingPunct="1">
              <a:lnSpc>
                <a:spcPct val="3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white"/>
                </a:solidFill>
                <a:effectLst/>
                <a:uLnTx/>
                <a:uFillTx/>
                <a:latin typeface="Calisto MT" panose="02040603050505030304"/>
                <a:ea typeface="+mn-ea"/>
                <a:cs typeface="+mn-cs"/>
              </a:rPr>
              <a:t>Outdoor Children’s Items</a:t>
            </a:r>
          </a:p>
        </p:txBody>
      </p:sp>
      <p:sp>
        <p:nvSpPr>
          <p:cNvPr id="7" name="TextBox 6">
            <a:extLst>
              <a:ext uri="{FF2B5EF4-FFF2-40B4-BE49-F238E27FC236}">
                <a16:creationId xmlns:a16="http://schemas.microsoft.com/office/drawing/2014/main" id="{7A84C4A6-55CD-0CDD-856B-60C233D2D6D5}"/>
              </a:ext>
            </a:extLst>
          </p:cNvPr>
          <p:cNvSpPr txBox="1">
            <a:spLocks noGrp="1" noRot="1" noMove="1" noResize="1" noEditPoints="1" noAdjustHandles="1" noChangeArrowheads="1" noChangeShapeType="1"/>
          </p:cNvSpPr>
          <p:nvPr/>
        </p:nvSpPr>
        <p:spPr>
          <a:xfrm>
            <a:off x="437769" y="1017863"/>
            <a:ext cx="6724794" cy="4252896"/>
          </a:xfrm>
          <a:prstGeom prst="rect">
            <a:avLst/>
          </a:prstGeom>
          <a:noFill/>
        </p:spPr>
        <p:txBody>
          <a:bodyPr wrap="square" rtlCol="0">
            <a:spAutoFit/>
          </a:bodyPr>
          <a:lstStyle/>
          <a:p>
            <a:pPr marL="457200" indent="-457200">
              <a:lnSpc>
                <a:spcPct val="300000"/>
              </a:lnSpc>
              <a:buSzPct val="100000"/>
              <a:buFont typeface="Wingdings" panose="05000000000000000000" pitchFamily="2" charset="2"/>
              <a:buChar char="Ø"/>
            </a:pPr>
            <a:r>
              <a:rPr lang="en-US" sz="3200" dirty="0"/>
              <a:t>Cars Seats</a:t>
            </a:r>
          </a:p>
          <a:p>
            <a:pPr marL="457200" indent="-457200">
              <a:lnSpc>
                <a:spcPct val="300000"/>
              </a:lnSpc>
              <a:buFont typeface="Wingdings" panose="05000000000000000000" pitchFamily="2" charset="2"/>
              <a:buChar char="Ø"/>
            </a:pPr>
            <a:r>
              <a:rPr lang="en-US" sz="3200" dirty="0"/>
              <a:t>Toys</a:t>
            </a:r>
          </a:p>
          <a:p>
            <a:pPr marL="457200" indent="-457200">
              <a:lnSpc>
                <a:spcPct val="300000"/>
              </a:lnSpc>
              <a:buFont typeface="Wingdings" panose="05000000000000000000" pitchFamily="2" charset="2"/>
              <a:buChar char="Ø"/>
            </a:pPr>
            <a:r>
              <a:rPr lang="en-US" sz="3200" dirty="0"/>
              <a:t>Clothing</a:t>
            </a:r>
          </a:p>
        </p:txBody>
      </p:sp>
    </p:spTree>
    <p:custDataLst>
      <p:tags r:id="rId1"/>
    </p:custDataLst>
    <p:extLst>
      <p:ext uri="{BB962C8B-B14F-4D97-AF65-F5344CB8AC3E}">
        <p14:creationId xmlns:p14="http://schemas.microsoft.com/office/powerpoint/2010/main" val="12207044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B193-498B-4915-8E8C-13FF75A456BB}"/>
              </a:ext>
            </a:extLst>
          </p:cNvPr>
          <p:cNvSpPr>
            <a:spLocks noGrp="1" noRot="1" noMove="1" noResize="1" noEditPoints="1" noAdjustHandles="1" noChangeArrowheads="1" noChangeShapeType="1"/>
          </p:cNvSpPr>
          <p:nvPr>
            <p:ph type="title"/>
          </p:nvPr>
        </p:nvSpPr>
        <p:spPr>
          <a:xfrm>
            <a:off x="327641" y="211015"/>
            <a:ext cx="5978072" cy="970450"/>
          </a:xfrm>
        </p:spPr>
        <p:txBody>
          <a:bodyPr>
            <a:normAutofit/>
          </a:bodyPr>
          <a:lstStyle/>
          <a:p>
            <a:r>
              <a:rPr lang="en-US" sz="4400" dirty="0"/>
              <a:t>Things to Ask Arrestee:</a:t>
            </a:r>
          </a:p>
        </p:txBody>
      </p:sp>
      <p:sp>
        <p:nvSpPr>
          <p:cNvPr id="3" name="Content Placeholder 2">
            <a:extLst>
              <a:ext uri="{FF2B5EF4-FFF2-40B4-BE49-F238E27FC236}">
                <a16:creationId xmlns:a16="http://schemas.microsoft.com/office/drawing/2014/main" id="{65A28737-7780-438E-8864-94242ADC02C2}"/>
              </a:ext>
            </a:extLst>
          </p:cNvPr>
          <p:cNvSpPr>
            <a:spLocks noGrp="1" noRot="1" noMove="1" noResize="1" noEditPoints="1" noAdjustHandles="1" noChangeArrowheads="1" noChangeShapeType="1"/>
          </p:cNvSpPr>
          <p:nvPr>
            <p:ph idx="1"/>
          </p:nvPr>
        </p:nvSpPr>
        <p:spPr>
          <a:xfrm>
            <a:off x="468318" y="1181465"/>
            <a:ext cx="7033150" cy="5231058"/>
          </a:xfrm>
        </p:spPr>
        <p:txBody>
          <a:bodyPr anchor="ctr">
            <a:normAutofit lnSpcReduction="10000"/>
          </a:bodyPr>
          <a:lstStyle/>
          <a:p>
            <a:pPr marL="530100" lvl="1" indent="-571500">
              <a:lnSpc>
                <a:spcPct val="150000"/>
              </a:lnSpc>
              <a:buClr>
                <a:srgbClr val="6882A0"/>
              </a:buClr>
              <a:buFont typeface="Arial" panose="020B0604020202020204" pitchFamily="34" charset="0"/>
              <a:buChar char="•"/>
            </a:pPr>
            <a:r>
              <a:rPr lang="en-US" sz="3600" dirty="0"/>
              <a:t>“Do you have any children that depend on you to take care of them?” </a:t>
            </a:r>
          </a:p>
          <a:p>
            <a:pPr marL="530100" lvl="1" indent="-571500">
              <a:lnSpc>
                <a:spcPct val="150000"/>
              </a:lnSpc>
              <a:buClr>
                <a:srgbClr val="6882A0"/>
              </a:buClr>
              <a:buFont typeface="Arial" panose="020B0604020202020204" pitchFamily="34" charset="0"/>
              <a:buChar char="•"/>
            </a:pPr>
            <a:r>
              <a:rPr lang="en-US" sz="3600" dirty="0"/>
              <a:t>“Are there any children in the house?”</a:t>
            </a:r>
          </a:p>
          <a:p>
            <a:pPr marL="530100" lvl="1" indent="-571500">
              <a:lnSpc>
                <a:spcPct val="150000"/>
              </a:lnSpc>
              <a:buClr>
                <a:srgbClr val="6882A0"/>
              </a:buClr>
              <a:buFont typeface="Arial" panose="020B0604020202020204" pitchFamily="34" charset="0"/>
              <a:buChar char="•"/>
            </a:pPr>
            <a:r>
              <a:rPr lang="en-US" sz="3600" dirty="0"/>
              <a:t>“Where are they?”</a:t>
            </a:r>
          </a:p>
        </p:txBody>
      </p:sp>
      <p:sp>
        <p:nvSpPr>
          <p:cNvPr id="5" name="TextBox 4">
            <a:extLst>
              <a:ext uri="{FF2B5EF4-FFF2-40B4-BE49-F238E27FC236}">
                <a16:creationId xmlns:a16="http://schemas.microsoft.com/office/drawing/2014/main" id="{FB54D8D8-9D92-508E-7B21-4AB22C32F886}"/>
              </a:ext>
            </a:extLst>
          </p:cNvPr>
          <p:cNvSpPr txBox="1">
            <a:spLocks noGrp="1" noRot="1" noMove="1" noResize="1" noEditPoints="1" noAdjustHandles="1" noChangeArrowheads="1" noChangeShapeType="1"/>
          </p:cNvSpPr>
          <p:nvPr/>
        </p:nvSpPr>
        <p:spPr>
          <a:xfrm>
            <a:off x="8252099" y="1443841"/>
            <a:ext cx="3579159" cy="3970318"/>
          </a:xfrm>
          <a:prstGeom prst="rect">
            <a:avLst/>
          </a:prstGeom>
          <a:noFill/>
        </p:spPr>
        <p:txBody>
          <a:bodyPr wrap="square">
            <a:spAutoFit/>
          </a:bodyPr>
          <a:lstStyle/>
          <a:p>
            <a:r>
              <a:rPr lang="en-US" sz="3600" b="1" spc="50" dirty="0">
                <a:ln w="9525" cmpd="sng">
                  <a:solidFill>
                    <a:srgbClr val="00B0F0"/>
                  </a:solidFill>
                  <a:prstDash val="solid"/>
                </a:ln>
                <a:solidFill>
                  <a:srgbClr val="70AD47">
                    <a:tint val="1000"/>
                  </a:srgbClr>
                </a:solidFill>
                <a:effectLst>
                  <a:glow rad="38100">
                    <a:schemeClr val="accent1">
                      <a:alpha val="40000"/>
                    </a:schemeClr>
                  </a:glow>
                </a:effectLst>
              </a:rPr>
              <a:t>The inquiry should include any child who may not be present at the time of parental arrest.</a:t>
            </a:r>
          </a:p>
        </p:txBody>
      </p:sp>
    </p:spTree>
    <p:custDataLst>
      <p:tags r:id="rId1"/>
    </p:custDataLst>
    <p:extLst>
      <p:ext uri="{BB962C8B-B14F-4D97-AF65-F5344CB8AC3E}">
        <p14:creationId xmlns:p14="http://schemas.microsoft.com/office/powerpoint/2010/main" val="7847165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09AA-55C7-81D5-FF4A-FEE52961F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85E40-1EC8-DC40-49E7-F823627BD739}"/>
              </a:ext>
            </a:extLst>
          </p:cNvPr>
          <p:cNvSpPr>
            <a:spLocks noGrp="1" noRot="1" noMove="1" noResize="1" noEditPoints="1" noAdjustHandles="1" noChangeArrowheads="1" noChangeShapeType="1"/>
          </p:cNvSpPr>
          <p:nvPr>
            <p:ph type="title"/>
          </p:nvPr>
        </p:nvSpPr>
        <p:spPr/>
        <p:txBody>
          <a:bodyPr>
            <a:normAutofit/>
          </a:bodyPr>
          <a:lstStyle/>
          <a:p>
            <a:r>
              <a:rPr lang="en-US" sz="4000" b="1" dirty="0"/>
              <a:t>Section 31-1-8 NMSA </a:t>
            </a:r>
          </a:p>
        </p:txBody>
      </p:sp>
      <p:pic>
        <p:nvPicPr>
          <p:cNvPr id="4" name="Picture 3" descr="Logo&#10;&#10;AI-generated content may be incorrect.">
            <a:extLst>
              <a:ext uri="{FF2B5EF4-FFF2-40B4-BE49-F238E27FC236}">
                <a16:creationId xmlns:a16="http://schemas.microsoft.com/office/drawing/2014/main" id="{C68B2335-F30B-6AC4-E2FE-1B1E4FA143A7}"/>
              </a:ext>
            </a:extLst>
          </p:cNvPr>
          <p:cNvPicPr>
            <a:picLocks noGrp="1" noRot="1" noChangeAspect="1" noMove="1" noResize="1" noEditPoints="1" noAdjustHandles="1" noChangeArrowheads="1" noChangeShapeType="1" noCrop="1"/>
          </p:cNvPicPr>
          <p:nvPr/>
        </p:nvPicPr>
        <p:blipFill>
          <a:blip r:embed="rId4"/>
          <a:stretch>
            <a:fillRect/>
          </a:stretch>
        </p:blipFill>
        <p:spPr>
          <a:xfrm>
            <a:off x="2016454" y="706152"/>
            <a:ext cx="1166018" cy="777345"/>
          </a:xfrm>
          <a:prstGeom prst="rect">
            <a:avLst/>
          </a:prstGeom>
        </p:spPr>
      </p:pic>
      <p:sp>
        <p:nvSpPr>
          <p:cNvPr id="6" name="TextBox 5">
            <a:extLst>
              <a:ext uri="{FF2B5EF4-FFF2-40B4-BE49-F238E27FC236}">
                <a16:creationId xmlns:a16="http://schemas.microsoft.com/office/drawing/2014/main" id="{02C457E8-2939-B931-FF0A-76BED26C6FD0}"/>
              </a:ext>
            </a:extLst>
          </p:cNvPr>
          <p:cNvSpPr txBox="1">
            <a:spLocks noGrp="1" noRot="1" noMove="1" noResize="1" noEditPoints="1" noAdjustHandles="1" noChangeArrowheads="1" noChangeShapeType="1"/>
          </p:cNvSpPr>
          <p:nvPr/>
        </p:nvSpPr>
        <p:spPr>
          <a:xfrm>
            <a:off x="726831" y="1963506"/>
            <a:ext cx="10738339" cy="3785652"/>
          </a:xfrm>
          <a:prstGeom prst="rect">
            <a:avLst/>
          </a:prstGeom>
          <a:noFill/>
        </p:spPr>
        <p:txBody>
          <a:bodyPr wrap="square">
            <a:spAutoFit/>
          </a:bodyPr>
          <a:lstStyle/>
          <a:p>
            <a:pPr marL="742950" indent="-742950">
              <a:buFont typeface="+mj-lt"/>
              <a:buAutoNum type="arabicPeriod"/>
            </a:pPr>
            <a:r>
              <a:rPr lang="en-US" sz="4000" dirty="0"/>
              <a:t>Identification of minor or dependent children at the time of parental arrest</a:t>
            </a:r>
          </a:p>
          <a:p>
            <a:pPr marL="742950" indent="-742950">
              <a:buFont typeface="+mj-lt"/>
              <a:buAutoNum type="arabicPeriod"/>
            </a:pPr>
            <a:endParaRPr lang="en-US" sz="4000" dirty="0"/>
          </a:p>
          <a:p>
            <a:pPr marL="742950" indent="-742950">
              <a:buFont typeface="+mj-lt"/>
              <a:buAutoNum type="arabicPeriod"/>
            </a:pPr>
            <a:r>
              <a:rPr lang="en-US" sz="4000" dirty="0"/>
              <a:t>The officer shall make reasonable efforts to ensure the safety of minor or dependent children at risk as a result of an arrest</a:t>
            </a:r>
          </a:p>
        </p:txBody>
      </p:sp>
    </p:spTree>
    <p:custDataLst>
      <p:tags r:id="rId1"/>
    </p:custDataLst>
    <p:extLst>
      <p:ext uri="{BB962C8B-B14F-4D97-AF65-F5344CB8AC3E}">
        <p14:creationId xmlns:p14="http://schemas.microsoft.com/office/powerpoint/2010/main" val="26821317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8344-DBB0-5972-38A9-A76CE77E6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0D0B0-3C09-4852-769E-6E5345CD0007}"/>
              </a:ext>
            </a:extLst>
          </p:cNvPr>
          <p:cNvSpPr>
            <a:spLocks noGrp="1" noRot="1" noMove="1" noResize="1" noEditPoints="1" noAdjustHandles="1" noChangeArrowheads="1" noChangeShapeType="1"/>
          </p:cNvSpPr>
          <p:nvPr>
            <p:ph type="title"/>
          </p:nvPr>
        </p:nvSpPr>
        <p:spPr/>
        <p:txBody>
          <a:bodyPr>
            <a:normAutofit/>
          </a:bodyPr>
          <a:lstStyle/>
          <a:p>
            <a:r>
              <a:rPr lang="en-US" sz="4000" b="1" dirty="0"/>
              <a:t>Section 31-1-8 NMSA </a:t>
            </a:r>
          </a:p>
        </p:txBody>
      </p:sp>
      <p:pic>
        <p:nvPicPr>
          <p:cNvPr id="4" name="Picture 3" descr="Logo&#10;&#10;AI-generated content may be incorrect.">
            <a:extLst>
              <a:ext uri="{FF2B5EF4-FFF2-40B4-BE49-F238E27FC236}">
                <a16:creationId xmlns:a16="http://schemas.microsoft.com/office/drawing/2014/main" id="{897D8B54-D39F-26A9-241F-47E2F9EDDCDD}"/>
              </a:ext>
            </a:extLst>
          </p:cNvPr>
          <p:cNvPicPr>
            <a:picLocks noGrp="1" noRot="1" noChangeAspect="1" noMove="1" noResize="1" noEditPoints="1" noAdjustHandles="1" noChangeArrowheads="1" noChangeShapeType="1" noCrop="1"/>
          </p:cNvPicPr>
          <p:nvPr/>
        </p:nvPicPr>
        <p:blipFill>
          <a:blip r:embed="rId4"/>
          <a:stretch>
            <a:fillRect/>
          </a:stretch>
        </p:blipFill>
        <p:spPr>
          <a:xfrm>
            <a:off x="2016454" y="706152"/>
            <a:ext cx="1166018" cy="777345"/>
          </a:xfrm>
          <a:prstGeom prst="rect">
            <a:avLst/>
          </a:prstGeom>
        </p:spPr>
      </p:pic>
      <p:sp>
        <p:nvSpPr>
          <p:cNvPr id="6" name="TextBox 5">
            <a:extLst>
              <a:ext uri="{FF2B5EF4-FFF2-40B4-BE49-F238E27FC236}">
                <a16:creationId xmlns:a16="http://schemas.microsoft.com/office/drawing/2014/main" id="{1AD97B1E-9D27-48D1-A67A-9200542373A7}"/>
              </a:ext>
            </a:extLst>
          </p:cNvPr>
          <p:cNvSpPr txBox="1">
            <a:spLocks noGrp="1" noRot="1" noMove="1" noResize="1" noEditPoints="1" noAdjustHandles="1" noChangeArrowheads="1" noChangeShapeType="1"/>
          </p:cNvSpPr>
          <p:nvPr/>
        </p:nvSpPr>
        <p:spPr>
          <a:xfrm>
            <a:off x="726831" y="1744276"/>
            <a:ext cx="10738339" cy="3369449"/>
          </a:xfrm>
          <a:prstGeom prst="rect">
            <a:avLst/>
          </a:prstGeom>
          <a:noFill/>
        </p:spPr>
        <p:txBody>
          <a:bodyPr wrap="square">
            <a:spAutoFit/>
          </a:bodyPr>
          <a:lstStyle/>
          <a:p>
            <a:endParaRPr lang="en-US" sz="4000" dirty="0"/>
          </a:p>
          <a:p>
            <a:pPr marL="742950" indent="-742950">
              <a:lnSpc>
                <a:spcPct val="150000"/>
              </a:lnSpc>
              <a:buFont typeface="+mj-lt"/>
              <a:buAutoNum type="arabicPeriod" startAt="2"/>
            </a:pPr>
            <a:r>
              <a:rPr lang="en-US" sz="4000" dirty="0"/>
              <a:t>The officer shall make reasonable efforts to ensure the safety of minor or dependent children at risk as a result of an arrest</a:t>
            </a:r>
          </a:p>
        </p:txBody>
      </p:sp>
      <p:sp>
        <p:nvSpPr>
          <p:cNvPr id="9" name="TextBox 8">
            <a:extLst>
              <a:ext uri="{FF2B5EF4-FFF2-40B4-BE49-F238E27FC236}">
                <a16:creationId xmlns:a16="http://schemas.microsoft.com/office/drawing/2014/main" id="{E1C1DF0D-F74C-AECC-F57E-EB48A099E3BE}"/>
              </a:ext>
            </a:extLst>
          </p:cNvPr>
          <p:cNvSpPr txBox="1">
            <a:spLocks noGrp="1" noRot="1" noMove="1" noResize="1" noEditPoints="1" noAdjustHandles="1" noChangeArrowheads="1" noChangeShapeType="1"/>
          </p:cNvSpPr>
          <p:nvPr/>
        </p:nvSpPr>
        <p:spPr>
          <a:xfrm>
            <a:off x="6377353" y="2562473"/>
            <a:ext cx="4255477" cy="707886"/>
          </a:xfrm>
          <a:prstGeom prst="rect">
            <a:avLst/>
          </a:prstGeom>
          <a:noFill/>
        </p:spPr>
        <p:txBody>
          <a:bodyPr wrap="square" rtlCol="0">
            <a:spAutoFit/>
          </a:bodyPr>
          <a:lstStyle/>
          <a:p>
            <a:r>
              <a:rPr lang="en-US" sz="4000" dirty="0">
                <a:solidFill>
                  <a:srgbClr val="FFFF00"/>
                </a:solidFill>
              </a:rPr>
              <a:t>reasonable efforts</a:t>
            </a:r>
          </a:p>
        </p:txBody>
      </p:sp>
    </p:spTree>
    <p:custDataLst>
      <p:tags r:id="rId1"/>
    </p:custDataLst>
    <p:extLst>
      <p:ext uri="{BB962C8B-B14F-4D97-AF65-F5344CB8AC3E}">
        <p14:creationId xmlns:p14="http://schemas.microsoft.com/office/powerpoint/2010/main" val="2948518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936" advClick="0">
        <p159:morph option="byObject"/>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2B8F8C-DDBF-F3A4-961D-0BB40207DFAB}"/>
              </a:ext>
            </a:extLst>
          </p:cNvPr>
          <p:cNvSpPr>
            <a:spLocks noGrp="1" noRot="1" noMove="1" noResize="1" noEditPoints="1" noAdjustHandles="1" noChangeArrowheads="1" noChangeShapeType="1"/>
          </p:cNvSpPr>
          <p:nvPr>
            <p:ph type="title"/>
          </p:nvPr>
        </p:nvSpPr>
        <p:spPr>
          <a:xfrm>
            <a:off x="0" y="448234"/>
            <a:ext cx="12065000" cy="970450"/>
          </a:xfrm>
        </p:spPr>
        <p:txBody>
          <a:bodyPr>
            <a:noAutofit/>
          </a:bodyPr>
          <a:lstStyle/>
          <a:p>
            <a:r>
              <a:rPr lang="en-US" sz="4400" dirty="0">
                <a:effectLst/>
              </a:rPr>
              <a:t>Mitigating Trauma for Children </a:t>
            </a:r>
            <a:br>
              <a:rPr lang="en-US" sz="4400" dirty="0">
                <a:effectLst/>
              </a:rPr>
            </a:br>
            <a:r>
              <a:rPr lang="en-US" sz="4400" dirty="0">
                <a:effectLst/>
              </a:rPr>
              <a:t>at the Time of Parental Arrest</a:t>
            </a:r>
          </a:p>
        </p:txBody>
      </p:sp>
      <p:sp>
        <p:nvSpPr>
          <p:cNvPr id="3" name="Content Placeholder 2">
            <a:extLst>
              <a:ext uri="{FF2B5EF4-FFF2-40B4-BE49-F238E27FC236}">
                <a16:creationId xmlns:a16="http://schemas.microsoft.com/office/drawing/2014/main" id="{BAD564EB-2A7B-423E-899D-0FAC5E1F3458}"/>
              </a:ext>
            </a:extLst>
          </p:cNvPr>
          <p:cNvSpPr>
            <a:spLocks noGrp="1" noRot="1" noMove="1" noResize="1" noEditPoints="1" noAdjustHandles="1" noChangeArrowheads="1" noChangeShapeType="1"/>
          </p:cNvSpPr>
          <p:nvPr>
            <p:ph idx="1"/>
          </p:nvPr>
        </p:nvSpPr>
        <p:spPr>
          <a:xfrm>
            <a:off x="304800" y="1896258"/>
            <a:ext cx="8712200" cy="4513508"/>
          </a:xfrm>
        </p:spPr>
        <p:txBody>
          <a:bodyPr>
            <a:noAutofit/>
          </a:bodyPr>
          <a:lstStyle/>
          <a:p>
            <a:pPr marL="36900" indent="0">
              <a:lnSpc>
                <a:spcPct val="100000"/>
              </a:lnSpc>
              <a:buNone/>
            </a:pPr>
            <a:r>
              <a:rPr lang="en-US" sz="3200" dirty="0">
                <a:effectLst/>
              </a:rPr>
              <a:t>If it is safe, the parent should be allowed to explain to the child what is happening.</a:t>
            </a:r>
          </a:p>
          <a:p>
            <a:pPr>
              <a:lnSpc>
                <a:spcPct val="100000"/>
              </a:lnSpc>
              <a:buFont typeface="Wingdings" panose="05000000000000000000" pitchFamily="2" charset="2"/>
              <a:buChar char="Ø"/>
            </a:pPr>
            <a:endParaRPr lang="en-US" sz="1800" dirty="0">
              <a:effectLst/>
            </a:endParaRPr>
          </a:p>
          <a:p>
            <a:pPr marL="36900" indent="0">
              <a:lnSpc>
                <a:spcPct val="100000"/>
              </a:lnSpc>
              <a:buNone/>
            </a:pPr>
            <a:r>
              <a:rPr lang="en-US" sz="3200" dirty="0">
                <a:effectLst/>
              </a:rPr>
              <a:t>If it’s not safe, the officer will explain to the child.</a:t>
            </a:r>
          </a:p>
          <a:p>
            <a:pPr lvl="1">
              <a:lnSpc>
                <a:spcPct val="100000"/>
              </a:lnSpc>
              <a:buFont typeface="Wingdings" panose="05000000000000000000" pitchFamily="2" charset="2"/>
              <a:buChar char="Ø"/>
            </a:pPr>
            <a:r>
              <a:rPr lang="en-US" sz="3200" dirty="0">
                <a:effectLst/>
              </a:rPr>
              <a:t>Use age-appropriate language</a:t>
            </a:r>
          </a:p>
          <a:p>
            <a:pPr lvl="1">
              <a:lnSpc>
                <a:spcPct val="100000"/>
              </a:lnSpc>
              <a:buFont typeface="Wingdings" panose="05000000000000000000" pitchFamily="2" charset="2"/>
              <a:buChar char="Ø"/>
            </a:pPr>
            <a:r>
              <a:rPr lang="en-US" sz="3200" dirty="0">
                <a:effectLst/>
              </a:rPr>
              <a:t>Reassure the child that parent and child 		will be taken care of </a:t>
            </a:r>
          </a:p>
        </p:txBody>
      </p:sp>
      <p:pic>
        <p:nvPicPr>
          <p:cNvPr id="6" name="Picture 5" descr="A picture containing person&#10;&#10;AI-generated content may be incorrect.">
            <a:extLst>
              <a:ext uri="{FF2B5EF4-FFF2-40B4-BE49-F238E27FC236}">
                <a16:creationId xmlns:a16="http://schemas.microsoft.com/office/drawing/2014/main" id="{071A77EE-FC40-C465-3616-DA512B882087}"/>
              </a:ext>
            </a:extLst>
          </p:cNvPr>
          <p:cNvPicPr>
            <a:picLocks noGrp="1" noRot="1" noChangeAspect="1" noMove="1" noResize="1" noEditPoints="1" noAdjustHandles="1" noChangeArrowheads="1" noChangeShapeType="1" noCrop="1"/>
          </p:cNvPicPr>
          <p:nvPr/>
        </p:nvPicPr>
        <p:blipFill>
          <a:blip r:embed="rId4">
            <a:duotone>
              <a:prstClr val="black"/>
              <a:srgbClr val="D9C3A5">
                <a:tint val="50000"/>
                <a:satMod val="180000"/>
              </a:srgbClr>
            </a:duotone>
          </a:blip>
          <a:srcRect l="19737" r="13514"/>
          <a:stretch/>
        </p:blipFill>
        <p:spPr>
          <a:xfrm>
            <a:off x="8826049" y="1828800"/>
            <a:ext cx="3365951" cy="5029200"/>
          </a:xfrm>
          <a:prstGeom prst="rect">
            <a:avLst/>
          </a:prstGeom>
        </p:spPr>
      </p:pic>
      <p:sp useBgFill="1">
        <p:nvSpPr>
          <p:cNvPr id="2" name="Rectangle 1" hidden="1">
            <a:extLst>
              <a:ext uri="{FF2B5EF4-FFF2-40B4-BE49-F238E27FC236}">
                <a16:creationId xmlns:a16="http://schemas.microsoft.com/office/drawing/2014/main" id="{AC4B57E4-B95B-9CCB-7536-C2A58A2793F3}"/>
              </a:ext>
            </a:extLst>
          </p:cNvPr>
          <p:cNvSpPr>
            <a:spLocks noGrp="1" noRot="1" noMove="1" noResize="1" noEditPoints="1" noAdjustHandles="1" noChangeArrowheads="1" noChangeShapeType="1"/>
          </p:cNvSpPr>
          <p:nvPr/>
        </p:nvSpPr>
        <p:spPr>
          <a:xfrm>
            <a:off x="148045" y="3429000"/>
            <a:ext cx="8168641" cy="43955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hidden="1">
            <a:extLst>
              <a:ext uri="{FF2B5EF4-FFF2-40B4-BE49-F238E27FC236}">
                <a16:creationId xmlns:a16="http://schemas.microsoft.com/office/drawing/2014/main" id="{0791477C-ADAB-EF51-D307-B87F7786A38F}"/>
              </a:ext>
            </a:extLst>
          </p:cNvPr>
          <p:cNvSpPr>
            <a:spLocks noGrp="1" noRot="1" noMove="1" noResize="1" noEditPoints="1" noAdjustHandles="1" noChangeArrowheads="1" noChangeShapeType="1"/>
          </p:cNvSpPr>
          <p:nvPr/>
        </p:nvSpPr>
        <p:spPr>
          <a:xfrm>
            <a:off x="0" y="4660225"/>
            <a:ext cx="8482149" cy="43955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03700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2"/>
                                        </p:tgtEl>
                                        <p:attrNameLst>
                                          <p:attrName>ppt_x</p:attrName>
                                        </p:attrNameLst>
                                      </p:cBhvr>
                                      <p:tavLst>
                                        <p:tav tm="0">
                                          <p:val>
                                            <p:strVal val="ppt_x"/>
                                          </p:val>
                                        </p:tav>
                                        <p:tav tm="100000">
                                          <p:val>
                                            <p:strVal val="ppt_x"/>
                                          </p:val>
                                        </p:tav>
                                      </p:tavLst>
                                    </p:anim>
                                    <p:anim calcmode="lin" valueType="num">
                                      <p:cBhvr additive="base">
                                        <p:cTn id="7" dur="2000"/>
                                        <p:tgtEl>
                                          <p:spTgt spid="2"/>
                                        </p:tgtEl>
                                        <p:attrNameLst>
                                          <p:attrName>ppt_y</p:attrName>
                                        </p:attrNameLst>
                                      </p:cBhvr>
                                      <p:tavLst>
                                        <p:tav tm="0">
                                          <p:val>
                                            <p:strVal val="ppt_y"/>
                                          </p:val>
                                        </p:tav>
                                        <p:tav tm="100000">
                                          <p:val>
                                            <p:strVal val="1+ppt_h/2"/>
                                          </p:val>
                                        </p:tav>
                                      </p:tavLst>
                                    </p:anim>
                                    <p:set>
                                      <p:cBhvr>
                                        <p:cTn id="8" dur="1" fill="hold">
                                          <p:stCondLst>
                                            <p:cond delay="19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00"/>
                                        <p:tgtEl>
                                          <p:spTgt spid="4"/>
                                        </p:tgtEl>
                                        <p:attrNameLst>
                                          <p:attrName>ppt_x</p:attrName>
                                        </p:attrNameLst>
                                      </p:cBhvr>
                                      <p:tavLst>
                                        <p:tav tm="0">
                                          <p:val>
                                            <p:strVal val="ppt_x"/>
                                          </p:val>
                                        </p:tav>
                                        <p:tav tm="100000">
                                          <p:val>
                                            <p:strVal val="ppt_x"/>
                                          </p:val>
                                        </p:tav>
                                      </p:tavLst>
                                    </p:anim>
                                    <p:anim calcmode="lin" valueType="num">
                                      <p:cBhvr additive="base">
                                        <p:cTn id="13" dur="1000"/>
                                        <p:tgtEl>
                                          <p:spTgt spid="4"/>
                                        </p:tgtEl>
                                        <p:attrNameLst>
                                          <p:attrName>ppt_y</p:attrName>
                                        </p:attrNameLst>
                                      </p:cBhvr>
                                      <p:tavLst>
                                        <p:tav tm="0">
                                          <p:val>
                                            <p:strVal val="ppt_y"/>
                                          </p:val>
                                        </p:tav>
                                        <p:tav tm="100000">
                                          <p:val>
                                            <p:strVal val="1+ppt_h/2"/>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0025-80B0-84CD-F337-3F1BF90BB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FE6C1-4E56-8A99-490A-407E2D791536}"/>
              </a:ext>
            </a:extLst>
          </p:cNvPr>
          <p:cNvSpPr>
            <a:spLocks noGrp="1" noRot="1" noMove="1" noResize="1" noEditPoints="1" noAdjustHandles="1" noChangeArrowheads="1" noChangeShapeType="1"/>
          </p:cNvSpPr>
          <p:nvPr>
            <p:ph type="title"/>
          </p:nvPr>
        </p:nvSpPr>
        <p:spPr>
          <a:xfrm>
            <a:off x="0" y="43053"/>
            <a:ext cx="5129662" cy="970450"/>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Talking to Children</a:t>
            </a:r>
          </a:p>
        </p:txBody>
      </p:sp>
      <p:sp useBgFill="1">
        <p:nvSpPr>
          <p:cNvPr id="3" name="Rectangle 2">
            <a:extLst>
              <a:ext uri="{FF2B5EF4-FFF2-40B4-BE49-F238E27FC236}">
                <a16:creationId xmlns:a16="http://schemas.microsoft.com/office/drawing/2014/main" id="{3E75BF4C-A2EC-9CE0-A2F6-B62767FB603F}"/>
              </a:ext>
            </a:extLst>
          </p:cNvPr>
          <p:cNvSpPr>
            <a:spLocks noGrp="1" noRot="1" noMove="1" noResize="1" noEditPoints="1" noAdjustHandles="1" noChangeArrowheads="1" noChangeShapeType="1"/>
          </p:cNvSpPr>
          <p:nvPr/>
        </p:nvSpPr>
        <p:spPr>
          <a:xfrm>
            <a:off x="209006" y="1619794"/>
            <a:ext cx="7423654" cy="44587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34E4AD1-BB97-CD03-DEE0-1A071033FE31}"/>
              </a:ext>
            </a:extLst>
          </p:cNvPr>
          <p:cNvSpPr>
            <a:spLocks noGrp="1" noRot="1" noMove="1" noResize="1" noEditPoints="1" noAdjustHandles="1" noChangeArrowheads="1" noChangeShapeType="1"/>
          </p:cNvSpPr>
          <p:nvPr>
            <p:ph type="body" idx="1"/>
          </p:nvPr>
        </p:nvSpPr>
        <p:spPr>
          <a:xfrm>
            <a:off x="925459" y="1150904"/>
            <a:ext cx="2860431" cy="544884"/>
          </a:xfrm>
        </p:spPr>
        <p:style>
          <a:lnRef idx="2">
            <a:schemeClr val="accent2">
              <a:shade val="15000"/>
            </a:schemeClr>
          </a:lnRef>
          <a:fillRef idx="1">
            <a:schemeClr val="accent2"/>
          </a:fillRef>
          <a:effectRef idx="0">
            <a:schemeClr val="accent2"/>
          </a:effectRef>
          <a:fontRef idx="minor">
            <a:schemeClr val="lt1"/>
          </a:fontRef>
        </p:style>
        <p:txBody>
          <a:bodyPr/>
          <a:lstStyle/>
          <a:p>
            <a:pPr algn="l"/>
            <a:r>
              <a:rPr lang="en-US" sz="3600" dirty="0"/>
              <a:t>Introductions</a:t>
            </a:r>
          </a:p>
        </p:txBody>
      </p:sp>
      <p:sp>
        <p:nvSpPr>
          <p:cNvPr id="5" name="Content Placeholder 4">
            <a:extLst>
              <a:ext uri="{FF2B5EF4-FFF2-40B4-BE49-F238E27FC236}">
                <a16:creationId xmlns:a16="http://schemas.microsoft.com/office/drawing/2014/main" id="{6A9DE844-F95F-5BCF-0DFF-7D218C691303}"/>
              </a:ext>
            </a:extLst>
          </p:cNvPr>
          <p:cNvSpPr>
            <a:spLocks noGrp="1" noRot="1" noMove="1" noResize="1" noEditPoints="1" noAdjustHandles="1" noChangeArrowheads="1" noChangeShapeType="1"/>
          </p:cNvSpPr>
          <p:nvPr>
            <p:ph sz="half" idx="2"/>
          </p:nvPr>
        </p:nvSpPr>
        <p:spPr>
          <a:xfrm>
            <a:off x="914673" y="1752599"/>
            <a:ext cx="6936797" cy="4728411"/>
          </a:xfrm>
          <a:noFill/>
          <a:ln>
            <a:noFill/>
          </a:ln>
        </p:spPr>
        <p:style>
          <a:lnRef idx="2">
            <a:schemeClr val="accent3">
              <a:shade val="15000"/>
            </a:schemeClr>
          </a:lnRef>
          <a:fillRef idx="1">
            <a:schemeClr val="accent3"/>
          </a:fillRef>
          <a:effectRef idx="0">
            <a:schemeClr val="accent3"/>
          </a:effectRef>
          <a:fontRef idx="minor">
            <a:schemeClr val="lt1"/>
          </a:fontRef>
        </p:style>
        <p:txBody>
          <a:bodyPr>
            <a:normAutofit/>
          </a:bodyPr>
          <a:lstStyle/>
          <a:p>
            <a:pPr>
              <a:buFont typeface="Arial" panose="020B0604020202020204" pitchFamily="34" charset="0"/>
              <a:buChar char="•"/>
            </a:pPr>
            <a:r>
              <a:rPr lang="en-US" sz="3200" dirty="0"/>
              <a:t>Introduce yourself:  </a:t>
            </a:r>
          </a:p>
          <a:p>
            <a:pPr marL="450000" lvl="1" indent="0">
              <a:buNone/>
            </a:pPr>
            <a:r>
              <a:rPr lang="en-US" sz="3000" dirty="0"/>
              <a:t>		Hi,  I am Officer ___________</a:t>
            </a:r>
          </a:p>
          <a:p>
            <a:pPr>
              <a:buFont typeface="Arial" panose="020B0604020202020204" pitchFamily="34" charset="0"/>
              <a:buChar char="•"/>
            </a:pPr>
            <a:r>
              <a:rPr lang="en-US" sz="3200" dirty="0"/>
              <a:t>Use the child’s name.</a:t>
            </a:r>
          </a:p>
          <a:p>
            <a:pPr>
              <a:buFont typeface="Arial" panose="020B0604020202020204" pitchFamily="34" charset="0"/>
              <a:buChar char="•"/>
            </a:pPr>
            <a:r>
              <a:rPr lang="en-US" sz="3200" dirty="0"/>
              <a:t>Use simple, age-appropriate language. </a:t>
            </a:r>
          </a:p>
          <a:p>
            <a:pPr>
              <a:buFont typeface="Arial" panose="020B0604020202020204" pitchFamily="34" charset="0"/>
              <a:buChar char="•"/>
            </a:pPr>
            <a:r>
              <a:rPr lang="en-US" sz="3200" dirty="0"/>
              <a:t>Sit at the child’s physical eye level.</a:t>
            </a:r>
          </a:p>
          <a:p>
            <a:pPr>
              <a:buFont typeface="Arial" panose="020B0604020202020204" pitchFamily="34" charset="0"/>
              <a:buChar char="•"/>
            </a:pPr>
            <a:endParaRPr lang="en-US" dirty="0"/>
          </a:p>
          <a:p>
            <a:endParaRPr lang="en-US" dirty="0"/>
          </a:p>
        </p:txBody>
      </p:sp>
      <p:pic>
        <p:nvPicPr>
          <p:cNvPr id="12" name="Content Placeholder 11" descr="A picture containing person, person, outdoor, standing&#10;&#10;AI-generated content may be incorrect.">
            <a:extLst>
              <a:ext uri="{FF2B5EF4-FFF2-40B4-BE49-F238E27FC236}">
                <a16:creationId xmlns:a16="http://schemas.microsoft.com/office/drawing/2014/main" id="{BAB69381-64E8-E713-92CB-9BFA5613E00E}"/>
              </a:ext>
            </a:extLst>
          </p:cNvPr>
          <p:cNvPicPr>
            <a:picLocks noGrp="1" noRot="1" noChangeAspect="1" noMove="1" noResize="1" noEditPoints="1" noAdjustHandles="1" noChangeArrowheads="1" noChangeShapeType="1" noCrop="1"/>
          </p:cNvPicPr>
          <p:nvPr>
            <p:ph sz="quarter" idx="4"/>
          </p:nvPr>
        </p:nvPicPr>
        <p:blipFill>
          <a:blip r:embed="rId4" cstate="screen">
            <a:extLst>
              <a:ext uri="{28A0092B-C50C-407E-A947-70E740481C1C}">
                <a14:useLocalDpi xmlns:a14="http://schemas.microsoft.com/office/drawing/2010/main" val="0"/>
              </a:ext>
            </a:extLst>
          </a:blip>
          <a:stretch>
            <a:fillRect/>
          </a:stretch>
        </p:blipFill>
        <p:spPr>
          <a:xfrm>
            <a:off x="7632660" y="-21116"/>
            <a:ext cx="4632959" cy="6949440"/>
          </a:xfrm>
        </p:spPr>
      </p:pic>
    </p:spTree>
    <p:custDataLst>
      <p:tags r:id="rId1"/>
    </p:custDataLst>
    <p:extLst>
      <p:ext uri="{BB962C8B-B14F-4D97-AF65-F5344CB8AC3E}">
        <p14:creationId xmlns:p14="http://schemas.microsoft.com/office/powerpoint/2010/main" val="22761172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A64A5-9D9C-B0FB-70F8-7E44F2090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928E5-391A-3031-8CF4-DD047AEF6E86}"/>
              </a:ext>
            </a:extLst>
          </p:cNvPr>
          <p:cNvSpPr>
            <a:spLocks noGrp="1" noRot="1" noMove="1" noResize="1" noEditPoints="1" noAdjustHandles="1" noChangeArrowheads="1" noChangeShapeType="1"/>
          </p:cNvSpPr>
          <p:nvPr>
            <p:ph type="title"/>
          </p:nvPr>
        </p:nvSpPr>
        <p:spPr/>
        <p:txBody>
          <a:bodyPr>
            <a:normAutofit/>
          </a:bodyPr>
          <a:lstStyle/>
          <a:p>
            <a:r>
              <a:rPr lang="en-US" sz="4000" dirty="0"/>
              <a:t>Objectives</a:t>
            </a:r>
          </a:p>
        </p:txBody>
      </p:sp>
      <p:sp>
        <p:nvSpPr>
          <p:cNvPr id="3" name="Content Placeholder 2">
            <a:extLst>
              <a:ext uri="{FF2B5EF4-FFF2-40B4-BE49-F238E27FC236}">
                <a16:creationId xmlns:a16="http://schemas.microsoft.com/office/drawing/2014/main" id="{435981A4-10D2-D16B-39F1-B94A0FBB6042}"/>
              </a:ext>
            </a:extLst>
          </p:cNvPr>
          <p:cNvSpPr>
            <a:spLocks noGrp="1" noRot="1" noMove="1" noResize="1" noEditPoints="1" noAdjustHandles="1" noChangeArrowheads="1" noChangeShapeType="1"/>
          </p:cNvSpPr>
          <p:nvPr>
            <p:ph idx="1"/>
          </p:nvPr>
        </p:nvSpPr>
        <p:spPr>
          <a:xfrm>
            <a:off x="913795" y="1601814"/>
            <a:ext cx="10353762" cy="4581265"/>
          </a:xfrm>
        </p:spPr>
        <p:txBody>
          <a:bodyPr>
            <a:noAutofit/>
          </a:bodyPr>
          <a:lstStyle/>
          <a:p>
            <a:pPr marL="514350" indent="-514350">
              <a:buFont typeface="+mj-lt"/>
              <a:buAutoNum type="arabicPeriod"/>
            </a:pPr>
            <a:r>
              <a:rPr lang="en-US" sz="2800" dirty="0">
                <a:effectLst/>
              </a:rPr>
              <a:t>Identify the elements of 29-7-7.3 NMSA 1978 and  31-1-8 NMSA 1978</a:t>
            </a:r>
          </a:p>
          <a:p>
            <a:pPr marL="514350" indent="-514350">
              <a:buFont typeface="+mj-lt"/>
              <a:buAutoNum type="arabicPeriod"/>
            </a:pPr>
            <a:endParaRPr lang="en-US" sz="2800" dirty="0">
              <a:effectLst/>
            </a:endParaRPr>
          </a:p>
          <a:p>
            <a:pPr marL="514350" indent="-514350">
              <a:buFont typeface="+mj-lt"/>
              <a:buAutoNum type="arabicPeriod"/>
            </a:pPr>
            <a:r>
              <a:rPr lang="en-US" sz="2800" dirty="0">
                <a:effectLst/>
              </a:rPr>
              <a:t>Discuss how the arrest and specific actions made by officers can be traumatic to children and how officers can assist in mitigating any long-term effects.</a:t>
            </a:r>
          </a:p>
          <a:p>
            <a:pPr marL="514350" indent="-514350">
              <a:buFont typeface="+mj-lt"/>
              <a:buAutoNum type="arabicPeriod"/>
            </a:pPr>
            <a:endParaRPr lang="en-US" sz="2800" dirty="0">
              <a:effectLst/>
            </a:endParaRPr>
          </a:p>
          <a:p>
            <a:pPr marL="514350" indent="-514350">
              <a:buFont typeface="+mj-lt"/>
              <a:buAutoNum type="arabicPeriod"/>
            </a:pPr>
            <a:r>
              <a:rPr lang="en-US" sz="2800" dirty="0">
                <a:effectLst/>
              </a:rPr>
              <a:t>Identify the procedures required to meet statute to include making arrangements for the temporary care of a child</a:t>
            </a:r>
          </a:p>
        </p:txBody>
      </p:sp>
    </p:spTree>
    <p:custDataLst>
      <p:tags r:id="rId1"/>
    </p:custDataLst>
    <p:extLst>
      <p:ext uri="{BB962C8B-B14F-4D97-AF65-F5344CB8AC3E}">
        <p14:creationId xmlns:p14="http://schemas.microsoft.com/office/powerpoint/2010/main" val="32760551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2F944-4766-C77A-86B0-46D523582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DDEE9-D458-51DA-060F-252139D8EB0B}"/>
              </a:ext>
            </a:extLst>
          </p:cNvPr>
          <p:cNvSpPr>
            <a:spLocks noGrp="1" noRot="1" noMove="1" noResize="1" noEditPoints="1" noAdjustHandles="1" noChangeArrowheads="1" noChangeShapeType="1"/>
          </p:cNvSpPr>
          <p:nvPr>
            <p:ph type="title"/>
          </p:nvPr>
        </p:nvSpPr>
        <p:spPr>
          <a:xfrm>
            <a:off x="0" y="43053"/>
            <a:ext cx="5129662" cy="970450"/>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Talking to Children</a:t>
            </a:r>
          </a:p>
        </p:txBody>
      </p:sp>
      <p:sp useBgFill="1">
        <p:nvSpPr>
          <p:cNvPr id="3" name="Rectangle 2">
            <a:extLst>
              <a:ext uri="{FF2B5EF4-FFF2-40B4-BE49-F238E27FC236}">
                <a16:creationId xmlns:a16="http://schemas.microsoft.com/office/drawing/2014/main" id="{97B015D5-519D-C5C7-AD9D-CEDFC4E2E386}"/>
              </a:ext>
            </a:extLst>
          </p:cNvPr>
          <p:cNvSpPr>
            <a:spLocks noGrp="1" noRot="1" noMove="1" noResize="1" noEditPoints="1" noAdjustHandles="1" noChangeArrowheads="1" noChangeShapeType="1"/>
          </p:cNvSpPr>
          <p:nvPr/>
        </p:nvSpPr>
        <p:spPr>
          <a:xfrm>
            <a:off x="209006" y="1639569"/>
            <a:ext cx="11982994" cy="43606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6CE2C4E-AFF7-2F4F-ABBD-5594D1E02395}"/>
              </a:ext>
            </a:extLst>
          </p:cNvPr>
          <p:cNvSpPr>
            <a:spLocks noGrp="1" noRot="1" noMove="1" noResize="1" noEditPoints="1" noAdjustHandles="1" noChangeArrowheads="1" noChangeShapeType="1"/>
          </p:cNvSpPr>
          <p:nvPr>
            <p:ph type="body" sz="quarter" idx="3"/>
          </p:nvPr>
        </p:nvSpPr>
        <p:spPr>
          <a:xfrm>
            <a:off x="5548698" y="1207717"/>
            <a:ext cx="5732584" cy="544883"/>
          </a:xfrm>
        </p:spPr>
        <p:style>
          <a:lnRef idx="2">
            <a:schemeClr val="accent2">
              <a:shade val="15000"/>
            </a:schemeClr>
          </a:lnRef>
          <a:fillRef idx="1">
            <a:schemeClr val="accent2"/>
          </a:fillRef>
          <a:effectRef idx="0">
            <a:schemeClr val="accent2"/>
          </a:effectRef>
          <a:fontRef idx="minor">
            <a:schemeClr val="lt1"/>
          </a:fontRef>
        </p:style>
        <p:txBody>
          <a:bodyPr/>
          <a:lstStyle/>
          <a:p>
            <a:pPr algn="l"/>
            <a:r>
              <a:rPr lang="en-US" sz="3600" dirty="0"/>
              <a:t>The Role of a Police Officer</a:t>
            </a:r>
          </a:p>
        </p:txBody>
      </p:sp>
      <p:sp>
        <p:nvSpPr>
          <p:cNvPr id="7" name="Content Placeholder 6">
            <a:extLst>
              <a:ext uri="{FF2B5EF4-FFF2-40B4-BE49-F238E27FC236}">
                <a16:creationId xmlns:a16="http://schemas.microsoft.com/office/drawing/2014/main" id="{65C61BC9-4A3C-7C56-4FD3-04251480F431}"/>
              </a:ext>
            </a:extLst>
          </p:cNvPr>
          <p:cNvSpPr>
            <a:spLocks noGrp="1" noRot="1" noMove="1" noResize="1" noEditPoints="1" noAdjustHandles="1" noChangeArrowheads="1" noChangeShapeType="1"/>
          </p:cNvSpPr>
          <p:nvPr>
            <p:ph sz="quarter" idx="4"/>
          </p:nvPr>
        </p:nvSpPr>
        <p:spPr>
          <a:xfrm>
            <a:off x="914401" y="1840875"/>
            <a:ext cx="10914184" cy="4360633"/>
          </a:xfrm>
          <a:noFill/>
          <a:ln>
            <a:noFill/>
          </a:ln>
        </p:spPr>
        <p:style>
          <a:lnRef idx="2">
            <a:schemeClr val="accent3">
              <a:shade val="15000"/>
            </a:schemeClr>
          </a:lnRef>
          <a:fillRef idx="1">
            <a:schemeClr val="accent3"/>
          </a:fillRef>
          <a:effectRef idx="0">
            <a:schemeClr val="accent3"/>
          </a:effectRef>
          <a:fontRef idx="minor">
            <a:schemeClr val="lt1"/>
          </a:fontRef>
        </p:style>
        <p:txBody>
          <a:bodyPr>
            <a:normAutofit/>
          </a:bodyPr>
          <a:lstStyle/>
          <a:p>
            <a:pPr>
              <a:buFont typeface="Arial" panose="020B0604020202020204" pitchFamily="34" charset="0"/>
              <a:buChar char="•"/>
            </a:pPr>
            <a:r>
              <a:rPr lang="en-US" sz="3300" dirty="0"/>
              <a:t>Explain that your role as a police officer is to keep the child safe.</a:t>
            </a:r>
          </a:p>
          <a:p>
            <a:pPr>
              <a:buFont typeface="Arial" panose="020B0604020202020204" pitchFamily="34" charset="0"/>
              <a:buChar char="•"/>
            </a:pPr>
            <a:r>
              <a:rPr lang="en-US" sz="3300" dirty="0"/>
              <a:t>Acknowledge the child’s right to remain silent.  </a:t>
            </a:r>
          </a:p>
          <a:p>
            <a:pPr marL="450000" lvl="1" indent="0">
              <a:buNone/>
            </a:pPr>
            <a:r>
              <a:rPr lang="en-US" sz="3100" dirty="0"/>
              <a:t>			"It's alright if you don't want to talk..."</a:t>
            </a:r>
          </a:p>
          <a:p>
            <a:pPr>
              <a:buFont typeface="Arial" panose="020B0604020202020204" pitchFamily="34" charset="0"/>
              <a:buChar char="•"/>
            </a:pPr>
            <a:r>
              <a:rPr lang="en-US" sz="3300" dirty="0"/>
              <a:t>Recognize the child’s loyalty to the parent.</a:t>
            </a:r>
          </a:p>
          <a:p>
            <a:pPr>
              <a:buFont typeface="Arial" panose="020B0604020202020204" pitchFamily="34" charset="0"/>
              <a:buChar char="•"/>
            </a:pPr>
            <a:r>
              <a:rPr lang="en-US" sz="3300" dirty="0"/>
              <a:t>Don’t criticize the parent(s).</a:t>
            </a:r>
            <a:endParaRPr lang="en-US" sz="2400" dirty="0"/>
          </a:p>
        </p:txBody>
      </p:sp>
    </p:spTree>
    <p:custDataLst>
      <p:tags r:id="rId1"/>
    </p:custDataLst>
    <p:extLst>
      <p:ext uri="{BB962C8B-B14F-4D97-AF65-F5344CB8AC3E}">
        <p14:creationId xmlns:p14="http://schemas.microsoft.com/office/powerpoint/2010/main" val="275924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D0DA2-6E29-6C71-522E-FFB3C0299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415AF6-D5F6-F1B4-8BED-A142D696361E}"/>
              </a:ext>
            </a:extLst>
          </p:cNvPr>
          <p:cNvSpPr>
            <a:spLocks noGrp="1" noRot="1" noMove="1" noResize="1" noEditPoints="1" noAdjustHandles="1" noChangeArrowheads="1" noChangeShapeType="1"/>
          </p:cNvSpPr>
          <p:nvPr>
            <p:ph type="title"/>
          </p:nvPr>
        </p:nvSpPr>
        <p:spPr>
          <a:xfrm>
            <a:off x="0" y="43053"/>
            <a:ext cx="5129662" cy="970450"/>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Talking to Children</a:t>
            </a:r>
          </a:p>
        </p:txBody>
      </p:sp>
      <p:sp useBgFill="1">
        <p:nvSpPr>
          <p:cNvPr id="3" name="Rectangle 2">
            <a:extLst>
              <a:ext uri="{FF2B5EF4-FFF2-40B4-BE49-F238E27FC236}">
                <a16:creationId xmlns:a16="http://schemas.microsoft.com/office/drawing/2014/main" id="{3AD9F805-BFCE-ECB6-2DB3-9EFCC40EC685}"/>
              </a:ext>
            </a:extLst>
          </p:cNvPr>
          <p:cNvSpPr>
            <a:spLocks noGrp="1" noRot="1" noMove="1" noResize="1" noEditPoints="1" noAdjustHandles="1" noChangeArrowheads="1" noChangeShapeType="1"/>
          </p:cNvSpPr>
          <p:nvPr/>
        </p:nvSpPr>
        <p:spPr>
          <a:xfrm>
            <a:off x="209006" y="1626326"/>
            <a:ext cx="11982994" cy="48006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16CA595-16F9-A3BC-0789-D2E1831E8D87}"/>
              </a:ext>
            </a:extLst>
          </p:cNvPr>
          <p:cNvSpPr>
            <a:spLocks noGrp="1" noRot="1" noMove="1" noResize="1" noEditPoints="1" noAdjustHandles="1" noChangeArrowheads="1" noChangeShapeType="1"/>
          </p:cNvSpPr>
          <p:nvPr>
            <p:ph type="body" idx="1"/>
          </p:nvPr>
        </p:nvSpPr>
        <p:spPr>
          <a:xfrm>
            <a:off x="951583" y="1150904"/>
            <a:ext cx="6365628" cy="544884"/>
          </a:xfrm>
        </p:spPr>
        <p:style>
          <a:lnRef idx="2">
            <a:schemeClr val="accent2">
              <a:shade val="15000"/>
            </a:schemeClr>
          </a:lnRef>
          <a:fillRef idx="1">
            <a:schemeClr val="accent2"/>
          </a:fillRef>
          <a:effectRef idx="0">
            <a:schemeClr val="accent2"/>
          </a:effectRef>
          <a:fontRef idx="minor">
            <a:schemeClr val="lt1"/>
          </a:fontRef>
        </p:style>
        <p:txBody>
          <a:bodyPr/>
          <a:lstStyle/>
          <a:p>
            <a:pPr algn="l"/>
            <a:r>
              <a:rPr lang="en-US" sz="3600" dirty="0"/>
              <a:t>Asking &amp; Answering Questions</a:t>
            </a:r>
          </a:p>
        </p:txBody>
      </p:sp>
      <p:sp>
        <p:nvSpPr>
          <p:cNvPr id="5" name="Content Placeholder 4">
            <a:extLst>
              <a:ext uri="{FF2B5EF4-FFF2-40B4-BE49-F238E27FC236}">
                <a16:creationId xmlns:a16="http://schemas.microsoft.com/office/drawing/2014/main" id="{D8B38372-6D17-5C87-545F-F0E19E3EB03B}"/>
              </a:ext>
            </a:extLst>
          </p:cNvPr>
          <p:cNvSpPr>
            <a:spLocks noGrp="1" noRot="1" noMove="1" noResize="1" noEditPoints="1" noAdjustHandles="1" noChangeArrowheads="1" noChangeShapeType="1"/>
          </p:cNvSpPr>
          <p:nvPr>
            <p:ph sz="half" idx="2"/>
          </p:nvPr>
        </p:nvSpPr>
        <p:spPr>
          <a:xfrm>
            <a:off x="920632" y="1904998"/>
            <a:ext cx="10348259" cy="4800601"/>
          </a:xfrm>
          <a:noFill/>
          <a:ln>
            <a:noFill/>
          </a:ln>
        </p:spPr>
        <p:style>
          <a:lnRef idx="2">
            <a:schemeClr val="accent3">
              <a:shade val="15000"/>
            </a:schemeClr>
          </a:lnRef>
          <a:fillRef idx="1">
            <a:schemeClr val="accent3"/>
          </a:fillRef>
          <a:effectRef idx="0">
            <a:schemeClr val="accent3"/>
          </a:effectRef>
          <a:fontRef idx="minor">
            <a:schemeClr val="lt1"/>
          </a:fontRef>
        </p:style>
        <p:txBody>
          <a:bodyPr>
            <a:normAutofit fontScale="85000" lnSpcReduction="20000"/>
          </a:bodyPr>
          <a:lstStyle/>
          <a:p>
            <a:pPr>
              <a:buFont typeface="Arial" panose="020B0604020202020204" pitchFamily="34" charset="0"/>
              <a:buChar char="•"/>
            </a:pPr>
            <a:r>
              <a:rPr lang="en-US" sz="3800" dirty="0"/>
              <a:t>Limit the use of questions that require a yes/no answer.</a:t>
            </a:r>
          </a:p>
          <a:p>
            <a:pPr>
              <a:buFont typeface="Arial" panose="020B0604020202020204" pitchFamily="34" charset="0"/>
              <a:buChar char="•"/>
            </a:pPr>
            <a:r>
              <a:rPr lang="en-US" sz="3800" dirty="0"/>
              <a:t>Ask open-ended questions: </a:t>
            </a:r>
          </a:p>
          <a:p>
            <a:pPr marL="450000" lvl="1" indent="0">
              <a:buNone/>
            </a:pPr>
            <a:r>
              <a:rPr lang="en-US" sz="3600" dirty="0"/>
              <a:t>“ Tell me about______.” </a:t>
            </a:r>
          </a:p>
          <a:p>
            <a:pPr marL="450000" lvl="1" indent="0">
              <a:buNone/>
            </a:pPr>
            <a:r>
              <a:rPr lang="en-US" sz="3600" dirty="0"/>
              <a:t>“What happened when______?”</a:t>
            </a:r>
          </a:p>
          <a:p>
            <a:pPr>
              <a:buFont typeface="Arial" panose="020B0604020202020204" pitchFamily="34" charset="0"/>
              <a:buChar char="•"/>
            </a:pPr>
            <a:r>
              <a:rPr lang="en-US" sz="3800" dirty="0"/>
              <a:t>Use simple reflection, by repeating or restating what the child said in your own words, to make sure there is clarity.</a:t>
            </a:r>
          </a:p>
          <a:p>
            <a:pPr marL="450000" lvl="1" indent="0">
              <a:buNone/>
            </a:pPr>
            <a:r>
              <a:rPr lang="en-US" sz="3600" dirty="0"/>
              <a:t>		"So you said &lt;this happened&gt; then &lt;this happened&gt;... 			did I get that right?"</a:t>
            </a:r>
          </a:p>
          <a:p>
            <a:endParaRPr lang="en-US" dirty="0"/>
          </a:p>
        </p:txBody>
      </p:sp>
    </p:spTree>
    <p:custDataLst>
      <p:tags r:id="rId1"/>
    </p:custDataLst>
    <p:extLst>
      <p:ext uri="{BB962C8B-B14F-4D97-AF65-F5344CB8AC3E}">
        <p14:creationId xmlns:p14="http://schemas.microsoft.com/office/powerpoint/2010/main" val="11909333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3659-D6A3-E177-2743-ED54C1341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804F4-555E-734A-0375-08FBC81A4C4E}"/>
              </a:ext>
            </a:extLst>
          </p:cNvPr>
          <p:cNvSpPr>
            <a:spLocks noGrp="1" noRot="1" noMove="1" noResize="1" noEditPoints="1" noAdjustHandles="1" noChangeArrowheads="1" noChangeShapeType="1"/>
          </p:cNvSpPr>
          <p:nvPr>
            <p:ph type="title"/>
          </p:nvPr>
        </p:nvSpPr>
        <p:spPr>
          <a:xfrm>
            <a:off x="0" y="43053"/>
            <a:ext cx="5129662" cy="970450"/>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Talking to Children</a:t>
            </a:r>
          </a:p>
        </p:txBody>
      </p:sp>
      <p:sp useBgFill="1">
        <p:nvSpPr>
          <p:cNvPr id="3" name="Rectangle 2">
            <a:extLst>
              <a:ext uri="{FF2B5EF4-FFF2-40B4-BE49-F238E27FC236}">
                <a16:creationId xmlns:a16="http://schemas.microsoft.com/office/drawing/2014/main" id="{D92218A8-6815-48EB-D0D0-8990767DC8A0}"/>
              </a:ext>
            </a:extLst>
          </p:cNvPr>
          <p:cNvSpPr>
            <a:spLocks noGrp="1" noRot="1" noMove="1" noResize="1" noEditPoints="1" noAdjustHandles="1" noChangeArrowheads="1" noChangeShapeType="1"/>
          </p:cNvSpPr>
          <p:nvPr/>
        </p:nvSpPr>
        <p:spPr>
          <a:xfrm>
            <a:off x="209006" y="1602377"/>
            <a:ext cx="11982994" cy="46764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73501EC-BF3B-EDC3-220D-B0EDCDEFB2AE}"/>
              </a:ext>
            </a:extLst>
          </p:cNvPr>
          <p:cNvSpPr>
            <a:spLocks noGrp="1" noRot="1" noMove="1" noResize="1" noEditPoints="1" noAdjustHandles="1" noChangeArrowheads="1" noChangeShapeType="1"/>
          </p:cNvSpPr>
          <p:nvPr>
            <p:ph type="body" idx="1"/>
          </p:nvPr>
        </p:nvSpPr>
        <p:spPr>
          <a:xfrm>
            <a:off x="4957536" y="1150904"/>
            <a:ext cx="6365628" cy="544884"/>
          </a:xfrm>
        </p:spPr>
        <p:style>
          <a:lnRef idx="2">
            <a:schemeClr val="accent2">
              <a:shade val="15000"/>
            </a:schemeClr>
          </a:lnRef>
          <a:fillRef idx="1">
            <a:schemeClr val="accent2"/>
          </a:fillRef>
          <a:effectRef idx="0">
            <a:schemeClr val="accent2"/>
          </a:effectRef>
          <a:fontRef idx="minor">
            <a:schemeClr val="lt1"/>
          </a:fontRef>
        </p:style>
        <p:txBody>
          <a:bodyPr/>
          <a:lstStyle/>
          <a:p>
            <a:pPr algn="l"/>
            <a:r>
              <a:rPr lang="en-US" sz="3600" dirty="0"/>
              <a:t>Asking &amp; Answering Questions</a:t>
            </a:r>
          </a:p>
        </p:txBody>
      </p:sp>
      <p:sp>
        <p:nvSpPr>
          <p:cNvPr id="7" name="Content Placeholder 6">
            <a:extLst>
              <a:ext uri="{FF2B5EF4-FFF2-40B4-BE49-F238E27FC236}">
                <a16:creationId xmlns:a16="http://schemas.microsoft.com/office/drawing/2014/main" id="{47AC85E8-1E70-92B6-2E92-9684420A71E7}"/>
              </a:ext>
            </a:extLst>
          </p:cNvPr>
          <p:cNvSpPr>
            <a:spLocks noGrp="1" noRot="1" noMove="1" noResize="1" noEditPoints="1" noAdjustHandles="1" noChangeArrowheads="1" noChangeShapeType="1"/>
          </p:cNvSpPr>
          <p:nvPr>
            <p:ph sz="quarter" idx="4"/>
          </p:nvPr>
        </p:nvSpPr>
        <p:spPr>
          <a:xfrm>
            <a:off x="914400" y="1833189"/>
            <a:ext cx="10820725" cy="5610348"/>
          </a:xfrm>
          <a:noFill/>
          <a:ln>
            <a:noFill/>
          </a:ln>
        </p:spPr>
        <p:style>
          <a:lnRef idx="2">
            <a:schemeClr val="accent3">
              <a:shade val="15000"/>
            </a:schemeClr>
          </a:lnRef>
          <a:fillRef idx="1">
            <a:schemeClr val="accent3"/>
          </a:fillRef>
          <a:effectRef idx="0">
            <a:schemeClr val="accent3"/>
          </a:effectRef>
          <a:fontRef idx="minor">
            <a:schemeClr val="lt1"/>
          </a:fontRef>
        </p:style>
        <p:txBody>
          <a:bodyPr>
            <a:noAutofit/>
          </a:bodyPr>
          <a:lstStyle/>
          <a:p>
            <a:pPr>
              <a:buFont typeface="Arial" panose="020B0604020202020204" pitchFamily="34" charset="0"/>
              <a:buChar char="•"/>
            </a:pPr>
            <a:r>
              <a:rPr lang="en-US" sz="2800" dirty="0"/>
              <a:t>Answer any questions that the child may have.</a:t>
            </a:r>
          </a:p>
          <a:p>
            <a:pPr>
              <a:buFont typeface="Arial" panose="020B0604020202020204" pitchFamily="34" charset="0"/>
              <a:buChar char="•"/>
            </a:pPr>
            <a:r>
              <a:rPr lang="en-US" sz="2800" dirty="0"/>
              <a:t>Ask one question at a time.</a:t>
            </a:r>
          </a:p>
          <a:p>
            <a:pPr>
              <a:buFont typeface="Arial" panose="020B0604020202020204" pitchFamily="34" charset="0"/>
              <a:buChar char="•"/>
            </a:pPr>
            <a:r>
              <a:rPr lang="en-US" sz="2800" dirty="0"/>
              <a:t>Check that the child understands your question. </a:t>
            </a:r>
          </a:p>
          <a:p>
            <a:pPr>
              <a:buFont typeface="Arial" panose="020B0604020202020204" pitchFamily="34" charset="0"/>
              <a:buChar char="•"/>
            </a:pPr>
            <a:r>
              <a:rPr lang="en-US" sz="2800" dirty="0"/>
              <a:t>Give the child permission to tell you when the child doesn't know the answer or does not understand a word or a question.</a:t>
            </a:r>
          </a:p>
          <a:p>
            <a:pPr>
              <a:buFont typeface="Arial" panose="020B0604020202020204" pitchFamily="34" charset="0"/>
              <a:buChar char="•"/>
            </a:pPr>
            <a:r>
              <a:rPr lang="en-US" sz="2800" dirty="0"/>
              <a:t>Avoid “why” questions.</a:t>
            </a:r>
          </a:p>
          <a:p>
            <a:pPr>
              <a:buFont typeface="Arial" panose="020B0604020202020204" pitchFamily="34" charset="0"/>
              <a:buChar char="•"/>
            </a:pPr>
            <a:r>
              <a:rPr lang="en-US" sz="2800" dirty="0"/>
              <a:t>Wait for the child to listen to your question, to think about it, and then to respond to it.</a:t>
            </a:r>
          </a:p>
        </p:txBody>
      </p:sp>
    </p:spTree>
    <p:custDataLst>
      <p:tags r:id="rId1"/>
    </p:custDataLst>
    <p:extLst>
      <p:ext uri="{BB962C8B-B14F-4D97-AF65-F5344CB8AC3E}">
        <p14:creationId xmlns:p14="http://schemas.microsoft.com/office/powerpoint/2010/main" val="14672145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D0EE7-51EF-700D-E374-48D187EEC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E1E11-6ACB-D1DE-445C-08ED0CCEF6F0}"/>
              </a:ext>
            </a:extLst>
          </p:cNvPr>
          <p:cNvSpPr>
            <a:spLocks noGrp="1" noRot="1" noMove="1" noResize="1" noEditPoints="1" noAdjustHandles="1" noChangeArrowheads="1" noChangeShapeType="1"/>
          </p:cNvSpPr>
          <p:nvPr>
            <p:ph type="title"/>
          </p:nvPr>
        </p:nvSpPr>
        <p:spPr>
          <a:xfrm>
            <a:off x="0" y="43053"/>
            <a:ext cx="5129662" cy="970450"/>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Talking to Children</a:t>
            </a:r>
          </a:p>
        </p:txBody>
      </p:sp>
      <p:sp useBgFill="1">
        <p:nvSpPr>
          <p:cNvPr id="3" name="Rectangle 2">
            <a:extLst>
              <a:ext uri="{FF2B5EF4-FFF2-40B4-BE49-F238E27FC236}">
                <a16:creationId xmlns:a16="http://schemas.microsoft.com/office/drawing/2014/main" id="{15969CDA-B47E-B684-6E17-7FF2081116F6}"/>
              </a:ext>
            </a:extLst>
          </p:cNvPr>
          <p:cNvSpPr>
            <a:spLocks noGrp="1" noRot="1" noMove="1" noResize="1" noEditPoints="1" noAdjustHandles="1" noChangeArrowheads="1" noChangeShapeType="1"/>
          </p:cNvSpPr>
          <p:nvPr/>
        </p:nvSpPr>
        <p:spPr>
          <a:xfrm>
            <a:off x="209006" y="1584960"/>
            <a:ext cx="11982994" cy="49551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7019FE0-4515-51BC-2714-9AA650613348}"/>
              </a:ext>
            </a:extLst>
          </p:cNvPr>
          <p:cNvSpPr>
            <a:spLocks noGrp="1" noRot="1" noMove="1" noResize="1" noEditPoints="1" noAdjustHandles="1" noChangeArrowheads="1" noChangeShapeType="1"/>
          </p:cNvSpPr>
          <p:nvPr>
            <p:ph type="body" idx="1"/>
          </p:nvPr>
        </p:nvSpPr>
        <p:spPr>
          <a:xfrm>
            <a:off x="928472" y="1150904"/>
            <a:ext cx="2063259" cy="544884"/>
          </a:xfrm>
        </p:spPr>
        <p:style>
          <a:lnRef idx="2">
            <a:schemeClr val="accent2">
              <a:shade val="15000"/>
            </a:schemeClr>
          </a:lnRef>
          <a:fillRef idx="1">
            <a:schemeClr val="accent2"/>
          </a:fillRef>
          <a:effectRef idx="0">
            <a:schemeClr val="accent2"/>
          </a:effectRef>
          <a:fontRef idx="minor">
            <a:schemeClr val="lt1"/>
          </a:fontRef>
        </p:style>
        <p:txBody>
          <a:bodyPr/>
          <a:lstStyle/>
          <a:p>
            <a:pPr algn="l"/>
            <a:r>
              <a:rPr lang="en-US" sz="3600" dirty="0"/>
              <a:t>Listening</a:t>
            </a:r>
          </a:p>
        </p:txBody>
      </p:sp>
      <p:sp>
        <p:nvSpPr>
          <p:cNvPr id="5" name="Content Placeholder 4">
            <a:extLst>
              <a:ext uri="{FF2B5EF4-FFF2-40B4-BE49-F238E27FC236}">
                <a16:creationId xmlns:a16="http://schemas.microsoft.com/office/drawing/2014/main" id="{2168FF8F-30C5-9D19-C6EE-F08DFB80B232}"/>
              </a:ext>
            </a:extLst>
          </p:cNvPr>
          <p:cNvSpPr>
            <a:spLocks noGrp="1" noRot="1" noMove="1" noResize="1" noEditPoints="1" noAdjustHandles="1" noChangeArrowheads="1" noChangeShapeType="1"/>
          </p:cNvSpPr>
          <p:nvPr>
            <p:ph sz="half" idx="2"/>
          </p:nvPr>
        </p:nvSpPr>
        <p:spPr>
          <a:xfrm>
            <a:off x="522782" y="1822937"/>
            <a:ext cx="5303913" cy="4859215"/>
          </a:xfrm>
          <a:noFill/>
          <a:ln>
            <a:noFill/>
          </a:ln>
        </p:spPr>
        <p:style>
          <a:lnRef idx="2">
            <a:schemeClr val="accent3">
              <a:shade val="15000"/>
            </a:schemeClr>
          </a:lnRef>
          <a:fillRef idx="1">
            <a:schemeClr val="accent3"/>
          </a:fillRef>
          <a:effectRef idx="0">
            <a:schemeClr val="accent3"/>
          </a:effectRef>
          <a:fontRef idx="minor">
            <a:schemeClr val="lt1"/>
          </a:fontRef>
        </p:style>
        <p:txBody>
          <a:bodyPr>
            <a:normAutofit fontScale="77500" lnSpcReduction="20000"/>
          </a:bodyPr>
          <a:lstStyle/>
          <a:p>
            <a:pPr>
              <a:lnSpc>
                <a:spcPct val="120000"/>
              </a:lnSpc>
              <a:buFont typeface="Arial" panose="020B0604020202020204" pitchFamily="34" charset="0"/>
              <a:buChar char="•"/>
            </a:pPr>
            <a:r>
              <a:rPr lang="en-US" sz="4600" dirty="0"/>
              <a:t>Avoid rushing the child; let them have time to process thoughts and feelings.</a:t>
            </a:r>
          </a:p>
          <a:p>
            <a:pPr>
              <a:lnSpc>
                <a:spcPct val="120000"/>
              </a:lnSpc>
              <a:buFont typeface="Arial" panose="020B0604020202020204" pitchFamily="34" charset="0"/>
              <a:buChar char="•"/>
            </a:pPr>
            <a:r>
              <a:rPr lang="en-US" sz="4600" dirty="0"/>
              <a:t>Observe non-verbal communication.</a:t>
            </a:r>
          </a:p>
          <a:p>
            <a:endParaRPr lang="en-US" sz="3400" dirty="0"/>
          </a:p>
          <a:p>
            <a:endParaRPr lang="en-US" dirty="0"/>
          </a:p>
          <a:p>
            <a:endParaRPr lang="en-US" dirty="0"/>
          </a:p>
        </p:txBody>
      </p:sp>
      <p:sp>
        <p:nvSpPr>
          <p:cNvPr id="7" name="Content Placeholder 6">
            <a:extLst>
              <a:ext uri="{FF2B5EF4-FFF2-40B4-BE49-F238E27FC236}">
                <a16:creationId xmlns:a16="http://schemas.microsoft.com/office/drawing/2014/main" id="{138FA92E-26B8-83A3-3DD6-732A871AB072}"/>
              </a:ext>
            </a:extLst>
          </p:cNvPr>
          <p:cNvSpPr>
            <a:spLocks noGrp="1" noRot="1" noMove="1" noResize="1" noEditPoints="1" noAdjustHandles="1" noChangeArrowheads="1" noChangeShapeType="1"/>
          </p:cNvSpPr>
          <p:nvPr>
            <p:ph sz="quarter" idx="4"/>
          </p:nvPr>
        </p:nvSpPr>
        <p:spPr>
          <a:xfrm>
            <a:off x="6236679" y="1822936"/>
            <a:ext cx="5639125" cy="4656241"/>
          </a:xfrm>
          <a:noFill/>
          <a:ln>
            <a:noFill/>
          </a:ln>
        </p:spPr>
        <p:style>
          <a:lnRef idx="2">
            <a:schemeClr val="accent3">
              <a:shade val="15000"/>
            </a:schemeClr>
          </a:lnRef>
          <a:fillRef idx="1">
            <a:schemeClr val="accent3"/>
          </a:fillRef>
          <a:effectRef idx="0">
            <a:schemeClr val="accent3"/>
          </a:effectRef>
          <a:fontRef idx="minor">
            <a:schemeClr val="lt1"/>
          </a:fontRef>
        </p:style>
        <p:txBody>
          <a:bodyPr>
            <a:normAutofit fontScale="77500" lnSpcReduction="20000"/>
          </a:bodyPr>
          <a:lstStyle/>
          <a:p>
            <a:pPr marL="36900" indent="0">
              <a:buNone/>
            </a:pPr>
            <a:r>
              <a:rPr lang="en-US" sz="4000" dirty="0"/>
              <a:t>REMEMBER:</a:t>
            </a:r>
          </a:p>
          <a:p>
            <a:pPr marL="36900" indent="0">
              <a:buNone/>
            </a:pPr>
            <a:r>
              <a:rPr lang="en-US" sz="4000" dirty="0"/>
              <a:t>The child’s body is responding to the stressful situation, and this may affect his or her ability to listen, reason, and retain information.</a:t>
            </a:r>
          </a:p>
          <a:p>
            <a:pPr marL="36900" indent="0">
              <a:buNone/>
            </a:pPr>
            <a:endParaRPr lang="en-US" sz="4000" dirty="0"/>
          </a:p>
          <a:p>
            <a:pPr marL="36900" indent="0">
              <a:buNone/>
            </a:pPr>
            <a:r>
              <a:rPr lang="en-US" sz="4000" dirty="0"/>
              <a:t>This may also affect the child’s emotional and physical responses to what is happening.</a:t>
            </a:r>
          </a:p>
          <a:p>
            <a:endParaRPr lang="en-US" sz="3300" dirty="0"/>
          </a:p>
          <a:p>
            <a:endParaRPr lang="en-US" sz="3300" dirty="0"/>
          </a:p>
        </p:txBody>
      </p:sp>
    </p:spTree>
    <p:custDataLst>
      <p:tags r:id="rId1"/>
    </p:custDataLst>
    <p:extLst>
      <p:ext uri="{BB962C8B-B14F-4D97-AF65-F5344CB8AC3E}">
        <p14:creationId xmlns:p14="http://schemas.microsoft.com/office/powerpoint/2010/main" val="22712204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535AB-1476-3025-E4F5-12D95ED52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BE5C2-BC58-9ED0-BF89-28620BDA3A49}"/>
              </a:ext>
            </a:extLst>
          </p:cNvPr>
          <p:cNvSpPr>
            <a:spLocks noGrp="1" noRot="1" noMove="1" noResize="1" noEditPoints="1" noAdjustHandles="1" noChangeArrowheads="1" noChangeShapeType="1"/>
          </p:cNvSpPr>
          <p:nvPr>
            <p:ph type="title"/>
          </p:nvPr>
        </p:nvSpPr>
        <p:spPr>
          <a:xfrm>
            <a:off x="0" y="43053"/>
            <a:ext cx="5129662" cy="970450"/>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Talking to Children</a:t>
            </a:r>
          </a:p>
        </p:txBody>
      </p:sp>
      <p:sp useBgFill="1">
        <p:nvSpPr>
          <p:cNvPr id="3" name="Rectangle 2">
            <a:extLst>
              <a:ext uri="{FF2B5EF4-FFF2-40B4-BE49-F238E27FC236}">
                <a16:creationId xmlns:a16="http://schemas.microsoft.com/office/drawing/2014/main" id="{3EA10B07-409C-97A4-B323-3C2D553AAF4B}"/>
              </a:ext>
            </a:extLst>
          </p:cNvPr>
          <p:cNvSpPr>
            <a:spLocks noGrp="1" noRot="1" noMove="1" noResize="1" noEditPoints="1" noAdjustHandles="1" noChangeArrowheads="1" noChangeShapeType="1"/>
          </p:cNvSpPr>
          <p:nvPr/>
        </p:nvSpPr>
        <p:spPr>
          <a:xfrm>
            <a:off x="209004" y="1672047"/>
            <a:ext cx="11982995" cy="44326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624F6C5-9F96-64F7-B4AF-F71B41D13D47}"/>
              </a:ext>
            </a:extLst>
          </p:cNvPr>
          <p:cNvSpPr>
            <a:spLocks noGrp="1" noRot="1" noMove="1" noResize="1" noEditPoints="1" noAdjustHandles="1" noChangeArrowheads="1" noChangeShapeType="1"/>
          </p:cNvSpPr>
          <p:nvPr>
            <p:ph type="body" sz="quarter" idx="3"/>
          </p:nvPr>
        </p:nvSpPr>
        <p:spPr>
          <a:xfrm>
            <a:off x="8892804" y="1207717"/>
            <a:ext cx="2297721" cy="544883"/>
          </a:xfrm>
        </p:spPr>
        <p:style>
          <a:lnRef idx="2">
            <a:schemeClr val="accent2">
              <a:shade val="15000"/>
            </a:schemeClr>
          </a:lnRef>
          <a:fillRef idx="1">
            <a:schemeClr val="accent2"/>
          </a:fillRef>
          <a:effectRef idx="0">
            <a:schemeClr val="accent2"/>
          </a:effectRef>
          <a:fontRef idx="minor">
            <a:schemeClr val="lt1"/>
          </a:fontRef>
        </p:style>
        <p:txBody>
          <a:bodyPr/>
          <a:lstStyle/>
          <a:p>
            <a:pPr algn="l"/>
            <a:r>
              <a:rPr lang="en-US" sz="3600" dirty="0"/>
              <a:t>Other Tips</a:t>
            </a:r>
          </a:p>
        </p:txBody>
      </p:sp>
      <p:sp>
        <p:nvSpPr>
          <p:cNvPr id="7" name="Content Placeholder 6">
            <a:extLst>
              <a:ext uri="{FF2B5EF4-FFF2-40B4-BE49-F238E27FC236}">
                <a16:creationId xmlns:a16="http://schemas.microsoft.com/office/drawing/2014/main" id="{0C1CC3C5-98E4-6476-4E3C-E9EDC19CA936}"/>
              </a:ext>
            </a:extLst>
          </p:cNvPr>
          <p:cNvSpPr>
            <a:spLocks noGrp="1" noRot="1" noMove="1" noResize="1" noEditPoints="1" noAdjustHandles="1" noChangeArrowheads="1" noChangeShapeType="1"/>
          </p:cNvSpPr>
          <p:nvPr>
            <p:ph sz="quarter" idx="4"/>
          </p:nvPr>
        </p:nvSpPr>
        <p:spPr>
          <a:xfrm>
            <a:off x="914401" y="1822937"/>
            <a:ext cx="10293530" cy="3827346"/>
          </a:xfrm>
          <a:noFill/>
          <a:ln>
            <a:noFill/>
          </a:ln>
        </p:spPr>
        <p:style>
          <a:lnRef idx="2">
            <a:schemeClr val="accent3">
              <a:shade val="15000"/>
            </a:schemeClr>
          </a:lnRef>
          <a:fillRef idx="1">
            <a:schemeClr val="accent3"/>
          </a:fillRef>
          <a:effectRef idx="0">
            <a:schemeClr val="accent3"/>
          </a:effectRef>
          <a:fontRef idx="minor">
            <a:schemeClr val="lt1"/>
          </a:fontRef>
        </p:style>
        <p:txBody>
          <a:bodyPr>
            <a:normAutofit fontScale="92500" lnSpcReduction="10000"/>
          </a:bodyPr>
          <a:lstStyle/>
          <a:p>
            <a:pPr>
              <a:buFont typeface="Arial" panose="020B0604020202020204" pitchFamily="34" charset="0"/>
              <a:buChar char="•"/>
            </a:pPr>
            <a:r>
              <a:rPr lang="en-US" sz="4000" dirty="0">
                <a:effectLst/>
              </a:rPr>
              <a:t>Make no assumptions about the child’s abilities based on age.</a:t>
            </a:r>
          </a:p>
          <a:p>
            <a:pPr>
              <a:buFont typeface="Arial" panose="020B0604020202020204" pitchFamily="34" charset="0"/>
              <a:buChar char="•"/>
            </a:pPr>
            <a:r>
              <a:rPr lang="en-US" sz="4000" dirty="0">
                <a:effectLst/>
              </a:rPr>
              <a:t>Allow the child to hold onto a stuffed animal or other object for comfort. </a:t>
            </a:r>
          </a:p>
          <a:p>
            <a:pPr>
              <a:buFont typeface="Arial" panose="020B0604020202020204" pitchFamily="34" charset="0"/>
              <a:buChar char="•"/>
            </a:pPr>
            <a:r>
              <a:rPr lang="en-US" sz="4000" dirty="0">
                <a:effectLst/>
              </a:rPr>
              <a:t>Do not make promises that you will not be able to fulfill.</a:t>
            </a:r>
          </a:p>
          <a:p>
            <a:endParaRPr lang="en-US" sz="3300" dirty="0"/>
          </a:p>
          <a:p>
            <a:endParaRPr lang="en-US" sz="3300" dirty="0"/>
          </a:p>
        </p:txBody>
      </p:sp>
      <p:pic>
        <p:nvPicPr>
          <p:cNvPr id="8" name="Picture 7" descr="A person holding a stuffed animal&#10;&#10;AI-generated content may be incorrect.">
            <a:extLst>
              <a:ext uri="{FF2B5EF4-FFF2-40B4-BE49-F238E27FC236}">
                <a16:creationId xmlns:a16="http://schemas.microsoft.com/office/drawing/2014/main" id="{920B6F28-BB61-12B3-A9F0-76C3E310CBDB}"/>
              </a:ext>
            </a:extLst>
          </p:cNvPr>
          <p:cNvPicPr>
            <a:picLocks noGrp="1" noRot="1" noChangeAspect="1" noMove="1" noResize="1" noEditPoints="1" noAdjustHandles="1" noChangeArrowheads="1" noChangeShapeType="1" noCrop="1"/>
          </p:cNvPicPr>
          <p:nvPr/>
        </p:nvPicPr>
        <p:blipFill>
          <a:blip r:embed="rId4"/>
          <a:stretch>
            <a:fillRect/>
          </a:stretch>
        </p:blipFill>
        <p:spPr>
          <a:xfrm>
            <a:off x="8409762" y="4818185"/>
            <a:ext cx="3747069" cy="2028092"/>
          </a:xfrm>
          <a:prstGeom prst="rect">
            <a:avLst/>
          </a:prstGeom>
        </p:spPr>
      </p:pic>
    </p:spTree>
    <p:custDataLst>
      <p:tags r:id="rId1"/>
    </p:custDataLst>
    <p:extLst>
      <p:ext uri="{BB962C8B-B14F-4D97-AF65-F5344CB8AC3E}">
        <p14:creationId xmlns:p14="http://schemas.microsoft.com/office/powerpoint/2010/main" val="41683356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7E713BD-BAB5-EC29-9954-FF4E2BFD614B}"/>
              </a:ext>
            </a:extLst>
          </p:cNvPr>
          <p:cNvSpPr>
            <a:spLocks noGrp="1" noRot="1" noMove="1" noResize="1" noEditPoints="1" noAdjustHandles="1" noChangeArrowheads="1" noChangeShapeType="1"/>
          </p:cNvSpPr>
          <p:nvPr>
            <p:ph type="title"/>
          </p:nvPr>
        </p:nvSpPr>
        <p:spPr>
          <a:xfrm>
            <a:off x="945880" y="240634"/>
            <a:ext cx="10353762" cy="970450"/>
          </a:xfrm>
        </p:spPr>
        <p:txBody>
          <a:bodyPr/>
          <a:lstStyle/>
          <a:p>
            <a:r>
              <a:rPr lang="en-US" dirty="0"/>
              <a:t>Finding a Caregiver for the Child</a:t>
            </a:r>
          </a:p>
        </p:txBody>
      </p:sp>
      <p:graphicFrame>
        <p:nvGraphicFramePr>
          <p:cNvPr id="28" name="Diagram 27">
            <a:extLst>
              <a:ext uri="{FF2B5EF4-FFF2-40B4-BE49-F238E27FC236}">
                <a16:creationId xmlns:a16="http://schemas.microsoft.com/office/drawing/2014/main" id="{AB3488AA-61A5-0045-A22D-AE7BA8DE9454}"/>
              </a:ext>
            </a:extLst>
          </p:cNvPr>
          <p:cNvGraphicFramePr>
            <a:graphicFrameLocks noGrp="1" noDrilldown="1" noMove="1" noResize="1"/>
          </p:cNvGraphicFramePr>
          <p:nvPr>
            <p:extLst>
              <p:ext uri="{D42A27DB-BD31-4B8C-83A1-F6EECF244321}">
                <p14:modId xmlns:p14="http://schemas.microsoft.com/office/powerpoint/2010/main" val="265186948"/>
              </p:ext>
            </p:extLst>
          </p:nvPr>
        </p:nvGraphicFramePr>
        <p:xfrm>
          <a:off x="737937" y="1355462"/>
          <a:ext cx="1071612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useBgFill="1">
        <p:nvSpPr>
          <p:cNvPr id="3" name="Rectangle 2">
            <a:extLst>
              <a:ext uri="{FF2B5EF4-FFF2-40B4-BE49-F238E27FC236}">
                <a16:creationId xmlns:a16="http://schemas.microsoft.com/office/drawing/2014/main" id="{E3C748C7-7166-9F36-213E-00109103F734}"/>
              </a:ext>
            </a:extLst>
          </p:cNvPr>
          <p:cNvSpPr>
            <a:spLocks noGrp="1" noRot="1" noMove="1" noResize="1" noEditPoints="1" noAdjustHandles="1" noChangeArrowheads="1" noChangeShapeType="1"/>
          </p:cNvSpPr>
          <p:nvPr/>
        </p:nvSpPr>
        <p:spPr>
          <a:xfrm>
            <a:off x="644434" y="2378580"/>
            <a:ext cx="5207725" cy="43955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B131BC88-7123-3E61-A823-A9F5D5577A08}"/>
              </a:ext>
            </a:extLst>
          </p:cNvPr>
          <p:cNvSpPr>
            <a:spLocks noGrp="1" noRot="1" noMove="1" noResize="1" noEditPoints="1" noAdjustHandles="1" noChangeArrowheads="1" noChangeShapeType="1"/>
          </p:cNvSpPr>
          <p:nvPr/>
        </p:nvSpPr>
        <p:spPr>
          <a:xfrm>
            <a:off x="583474" y="4490409"/>
            <a:ext cx="5207725" cy="2367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5E724225-182D-0C70-2A2D-10F25B835356}"/>
              </a:ext>
            </a:extLst>
          </p:cNvPr>
          <p:cNvSpPr>
            <a:spLocks noGrp="1" noRot="1" noMove="1" noResize="1" noEditPoints="1" noAdjustHandles="1" noChangeArrowheads="1" noChangeShapeType="1"/>
          </p:cNvSpPr>
          <p:nvPr/>
        </p:nvSpPr>
        <p:spPr>
          <a:xfrm>
            <a:off x="6339841" y="2420516"/>
            <a:ext cx="5207725" cy="43955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33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3"/>
                                        </p:tgtEl>
                                        <p:attrNameLst>
                                          <p:attrName>ppt_x</p:attrName>
                                        </p:attrNameLst>
                                      </p:cBhvr>
                                      <p:tavLst>
                                        <p:tav tm="0">
                                          <p:val>
                                            <p:strVal val="ppt_x"/>
                                          </p:val>
                                        </p:tav>
                                        <p:tav tm="100000">
                                          <p:val>
                                            <p:strVal val="ppt_x"/>
                                          </p:val>
                                        </p:tav>
                                      </p:tavLst>
                                    </p:anim>
                                    <p:anim calcmode="lin" valueType="num">
                                      <p:cBhvr additive="base">
                                        <p:cTn id="7" dur="1000"/>
                                        <p:tgtEl>
                                          <p:spTgt spid="3"/>
                                        </p:tgtEl>
                                        <p:attrNameLst>
                                          <p:attrName>ppt_y</p:attrName>
                                        </p:attrNameLst>
                                      </p:cBhvr>
                                      <p:tavLst>
                                        <p:tav tm="0">
                                          <p:val>
                                            <p:strVal val="ppt_y"/>
                                          </p:val>
                                        </p:tav>
                                        <p:tav tm="100000">
                                          <p:val>
                                            <p:strVal val="1+ppt_h/2"/>
                                          </p:val>
                                        </p:tav>
                                      </p:tavLst>
                                    </p:anim>
                                    <p:set>
                                      <p:cBhvr>
                                        <p:cTn id="8" dur="1" fill="hold">
                                          <p:stCondLst>
                                            <p:cond delay="9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00"/>
                                        <p:tgtEl>
                                          <p:spTgt spid="4"/>
                                        </p:tgtEl>
                                        <p:attrNameLst>
                                          <p:attrName>ppt_x</p:attrName>
                                        </p:attrNameLst>
                                      </p:cBhvr>
                                      <p:tavLst>
                                        <p:tav tm="0">
                                          <p:val>
                                            <p:strVal val="ppt_x"/>
                                          </p:val>
                                        </p:tav>
                                        <p:tav tm="100000">
                                          <p:val>
                                            <p:strVal val="ppt_x"/>
                                          </p:val>
                                        </p:tav>
                                      </p:tavLst>
                                    </p:anim>
                                    <p:anim calcmode="lin" valueType="num">
                                      <p:cBhvr additive="base">
                                        <p:cTn id="13" dur="1000"/>
                                        <p:tgtEl>
                                          <p:spTgt spid="4"/>
                                        </p:tgtEl>
                                        <p:attrNameLst>
                                          <p:attrName>ppt_y</p:attrName>
                                        </p:attrNameLst>
                                      </p:cBhvr>
                                      <p:tavLst>
                                        <p:tav tm="0">
                                          <p:val>
                                            <p:strVal val="ppt_y"/>
                                          </p:val>
                                        </p:tav>
                                        <p:tav tm="100000">
                                          <p:val>
                                            <p:strVal val="1+ppt_h/2"/>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1000"/>
                                        <p:tgtEl>
                                          <p:spTgt spid="5"/>
                                        </p:tgtEl>
                                        <p:attrNameLst>
                                          <p:attrName>ppt_x</p:attrName>
                                        </p:attrNameLst>
                                      </p:cBhvr>
                                      <p:tavLst>
                                        <p:tav tm="0">
                                          <p:val>
                                            <p:strVal val="ppt_x"/>
                                          </p:val>
                                        </p:tav>
                                        <p:tav tm="100000">
                                          <p:val>
                                            <p:strVal val="ppt_x"/>
                                          </p:val>
                                        </p:tav>
                                      </p:tavLst>
                                    </p:anim>
                                    <p:anim calcmode="lin" valueType="num">
                                      <p:cBhvr additive="base">
                                        <p:cTn id="19" dur="1000"/>
                                        <p:tgtEl>
                                          <p:spTgt spid="5"/>
                                        </p:tgtEl>
                                        <p:attrNameLst>
                                          <p:attrName>ppt_y</p:attrName>
                                        </p:attrNameLst>
                                      </p:cBhvr>
                                      <p:tavLst>
                                        <p:tav tm="0">
                                          <p:val>
                                            <p:strVal val="ppt_y"/>
                                          </p:val>
                                        </p:tav>
                                        <p:tav tm="100000">
                                          <p:val>
                                            <p:strVal val="1+ppt_h/2"/>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7C445-3E0E-7611-6FFC-C214062D3764}"/>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55BE5FDE-FDCF-F8B9-2F82-61B2DB1D19D8}"/>
              </a:ext>
            </a:extLst>
          </p:cNvPr>
          <p:cNvSpPr>
            <a:spLocks noGrp="1" noRot="1" noMove="1" noResize="1" noEditPoints="1" noAdjustHandles="1" noChangeArrowheads="1" noChangeShapeType="1"/>
          </p:cNvSpPr>
          <p:nvPr>
            <p:ph type="title"/>
          </p:nvPr>
        </p:nvSpPr>
        <p:spPr>
          <a:xfrm>
            <a:off x="945880" y="240634"/>
            <a:ext cx="10353762" cy="970450"/>
          </a:xfrm>
        </p:spPr>
        <p:txBody>
          <a:bodyPr/>
          <a:lstStyle/>
          <a:p>
            <a:r>
              <a:rPr lang="en-US" dirty="0"/>
              <a:t>Finding a Caregiver for the Child</a:t>
            </a:r>
          </a:p>
        </p:txBody>
      </p:sp>
      <p:graphicFrame>
        <p:nvGraphicFramePr>
          <p:cNvPr id="28" name="Diagram 27">
            <a:extLst>
              <a:ext uri="{FF2B5EF4-FFF2-40B4-BE49-F238E27FC236}">
                <a16:creationId xmlns:a16="http://schemas.microsoft.com/office/drawing/2014/main" id="{6D7155E2-55F2-A18F-70F0-3A8D7D888217}"/>
              </a:ext>
            </a:extLst>
          </p:cNvPr>
          <p:cNvGraphicFramePr>
            <a:graphicFrameLocks noGrp="1" noDrilldown="1" noMove="1" noResize="1"/>
          </p:cNvGraphicFramePr>
          <p:nvPr>
            <p:extLst>
              <p:ext uri="{D42A27DB-BD31-4B8C-83A1-F6EECF244321}">
                <p14:modId xmlns:p14="http://schemas.microsoft.com/office/powerpoint/2010/main" val="2853205620"/>
              </p:ext>
            </p:extLst>
          </p:nvPr>
        </p:nvGraphicFramePr>
        <p:xfrm>
          <a:off x="737937" y="1355462"/>
          <a:ext cx="1071612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C52F17F-6A2B-7FCE-6459-C0D206B191EE}"/>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6437143" y="1355462"/>
            <a:ext cx="5177541" cy="5502538"/>
          </a:xfrm>
          <a:prstGeom prst="rect">
            <a:avLst/>
          </a:prstGeom>
        </p:spPr>
      </p:pic>
      <p:sp useBgFill="1">
        <p:nvSpPr>
          <p:cNvPr id="2" name="Rectangle 1">
            <a:extLst>
              <a:ext uri="{FF2B5EF4-FFF2-40B4-BE49-F238E27FC236}">
                <a16:creationId xmlns:a16="http://schemas.microsoft.com/office/drawing/2014/main" id="{5F12919E-FB91-C7B2-5EB9-72D6A98D9C28}"/>
              </a:ext>
            </a:extLst>
          </p:cNvPr>
          <p:cNvSpPr>
            <a:spLocks noGrp="1" noRot="1" noMove="1" noResize="1" noEditPoints="1" noAdjustHandles="1" noChangeArrowheads="1" noChangeShapeType="1"/>
          </p:cNvSpPr>
          <p:nvPr/>
        </p:nvSpPr>
        <p:spPr>
          <a:xfrm>
            <a:off x="486173" y="2753049"/>
            <a:ext cx="5479198" cy="43955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73C1D278-854E-E6B4-0F42-68DF71628AFE}"/>
              </a:ext>
            </a:extLst>
          </p:cNvPr>
          <p:cNvSpPr>
            <a:spLocks noGrp="1" noRot="1" noMove="1" noResize="1" noEditPoints="1" noAdjustHandles="1" noChangeArrowheads="1" noChangeShapeType="1"/>
          </p:cNvSpPr>
          <p:nvPr/>
        </p:nvSpPr>
        <p:spPr>
          <a:xfrm>
            <a:off x="6406959" y="4804603"/>
            <a:ext cx="5207725" cy="43955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81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2"/>
                                        </p:tgtEl>
                                        <p:attrNameLst>
                                          <p:attrName>ppt_x</p:attrName>
                                        </p:attrNameLst>
                                      </p:cBhvr>
                                      <p:tavLst>
                                        <p:tav tm="0">
                                          <p:val>
                                            <p:strVal val="ppt_x"/>
                                          </p:val>
                                        </p:tav>
                                        <p:tav tm="100000">
                                          <p:val>
                                            <p:strVal val="ppt_x"/>
                                          </p:val>
                                        </p:tav>
                                      </p:tavLst>
                                    </p:anim>
                                    <p:anim calcmode="lin" valueType="num">
                                      <p:cBhvr additive="base">
                                        <p:cTn id="7" dur="1000"/>
                                        <p:tgtEl>
                                          <p:spTgt spid="2"/>
                                        </p:tgtEl>
                                        <p:attrNameLst>
                                          <p:attrName>ppt_y</p:attrName>
                                        </p:attrNameLst>
                                      </p:cBhvr>
                                      <p:tavLst>
                                        <p:tav tm="0">
                                          <p:val>
                                            <p:strVal val="ppt_y"/>
                                          </p:val>
                                        </p:tav>
                                        <p:tav tm="100000">
                                          <p:val>
                                            <p:strVal val="1+ppt_h/2"/>
                                          </p:val>
                                        </p:tav>
                                      </p:tavLst>
                                    </p:anim>
                                    <p:set>
                                      <p:cBhvr>
                                        <p:cTn id="8" dur="1" fill="hold">
                                          <p:stCondLst>
                                            <p:cond delay="9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00"/>
                                        <p:tgtEl>
                                          <p:spTgt spid="4"/>
                                        </p:tgtEl>
                                        <p:attrNameLst>
                                          <p:attrName>ppt_x</p:attrName>
                                        </p:attrNameLst>
                                      </p:cBhvr>
                                      <p:tavLst>
                                        <p:tav tm="0">
                                          <p:val>
                                            <p:strVal val="ppt_x"/>
                                          </p:val>
                                        </p:tav>
                                        <p:tav tm="100000">
                                          <p:val>
                                            <p:strVal val="ppt_x"/>
                                          </p:val>
                                        </p:tav>
                                      </p:tavLst>
                                    </p:anim>
                                    <p:anim calcmode="lin" valueType="num">
                                      <p:cBhvr additive="base">
                                        <p:cTn id="13" dur="1000"/>
                                        <p:tgtEl>
                                          <p:spTgt spid="4"/>
                                        </p:tgtEl>
                                        <p:attrNameLst>
                                          <p:attrName>ppt_y</p:attrName>
                                        </p:attrNameLst>
                                      </p:cBhvr>
                                      <p:tavLst>
                                        <p:tav tm="0">
                                          <p:val>
                                            <p:strVal val="ppt_y"/>
                                          </p:val>
                                        </p:tav>
                                        <p:tav tm="100000">
                                          <p:val>
                                            <p:strVal val="1+ppt_h/2"/>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C0F32-2D79-B301-D7EE-D2C9E5548B5D}"/>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5E9DDFAA-8F82-F32C-36E7-2290786E5B68}"/>
              </a:ext>
            </a:extLst>
          </p:cNvPr>
          <p:cNvSpPr>
            <a:spLocks noGrp="1" noRot="1" noMove="1" noResize="1" noEditPoints="1" noAdjustHandles="1" noChangeArrowheads="1" noChangeShapeType="1"/>
          </p:cNvSpPr>
          <p:nvPr>
            <p:ph type="title"/>
          </p:nvPr>
        </p:nvSpPr>
        <p:spPr>
          <a:xfrm>
            <a:off x="945880" y="240634"/>
            <a:ext cx="10353762" cy="970450"/>
          </a:xfrm>
        </p:spPr>
        <p:txBody>
          <a:bodyPr/>
          <a:lstStyle/>
          <a:p>
            <a:r>
              <a:rPr lang="en-US" dirty="0"/>
              <a:t>Finding a Caregiver for the Child</a:t>
            </a:r>
          </a:p>
        </p:txBody>
      </p:sp>
      <p:graphicFrame>
        <p:nvGraphicFramePr>
          <p:cNvPr id="28" name="Diagram 27">
            <a:extLst>
              <a:ext uri="{FF2B5EF4-FFF2-40B4-BE49-F238E27FC236}">
                <a16:creationId xmlns:a16="http://schemas.microsoft.com/office/drawing/2014/main" id="{5DE44AB1-5330-C310-8F92-07272DCDA25D}"/>
              </a:ext>
            </a:extLst>
          </p:cNvPr>
          <p:cNvGraphicFramePr>
            <a:graphicFrameLocks noGrp="1" noDrilldown="1" noMove="1" noResize="1"/>
          </p:cNvGraphicFramePr>
          <p:nvPr>
            <p:extLst>
              <p:ext uri="{D42A27DB-BD31-4B8C-83A1-F6EECF244321}">
                <p14:modId xmlns:p14="http://schemas.microsoft.com/office/powerpoint/2010/main" val="3576502534"/>
              </p:ext>
            </p:extLst>
          </p:nvPr>
        </p:nvGraphicFramePr>
        <p:xfrm>
          <a:off x="737937" y="1355462"/>
          <a:ext cx="1071612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Magnifying glasses on yellow backdrop">
            <a:extLst>
              <a:ext uri="{FF2B5EF4-FFF2-40B4-BE49-F238E27FC236}">
                <a16:creationId xmlns:a16="http://schemas.microsoft.com/office/drawing/2014/main" id="{46E96D8C-854A-5E10-4D81-16973096CB3C}"/>
              </a:ext>
            </a:extLst>
          </p:cNvPr>
          <p:cNvPicPr>
            <a:picLocks noGrp="1" noRot="1" noChangeAspect="1" noMove="1" noResize="1" noEditPoints="1" noAdjustHandles="1" noChangeArrowheads="1" noChangeShapeType="1" noCrop="1"/>
          </p:cNvPicPr>
          <p:nvPr/>
        </p:nvPicPr>
        <p:blipFill>
          <a:blip r:embed="rId8"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59709" y="1636295"/>
            <a:ext cx="4994354" cy="4844715"/>
          </a:xfrm>
          <a:prstGeom prst="rect">
            <a:avLst/>
          </a:prstGeom>
        </p:spPr>
      </p:pic>
      <p:sp useBgFill="1">
        <p:nvSpPr>
          <p:cNvPr id="2" name="Rectangle 1">
            <a:extLst>
              <a:ext uri="{FF2B5EF4-FFF2-40B4-BE49-F238E27FC236}">
                <a16:creationId xmlns:a16="http://schemas.microsoft.com/office/drawing/2014/main" id="{E18CBDB2-6DF1-B8DE-E987-F1EC873E87A4}"/>
              </a:ext>
            </a:extLst>
          </p:cNvPr>
          <p:cNvSpPr>
            <a:spLocks noGrp="1" noRot="1" noMove="1" noResize="1" noEditPoints="1" noAdjustHandles="1" noChangeArrowheads="1" noChangeShapeType="1"/>
          </p:cNvSpPr>
          <p:nvPr/>
        </p:nvSpPr>
        <p:spPr>
          <a:xfrm>
            <a:off x="600891" y="2857551"/>
            <a:ext cx="5207725" cy="43955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6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2"/>
                                        </p:tgtEl>
                                        <p:attrNameLst>
                                          <p:attrName>ppt_x</p:attrName>
                                        </p:attrNameLst>
                                      </p:cBhvr>
                                      <p:tavLst>
                                        <p:tav tm="0">
                                          <p:val>
                                            <p:strVal val="ppt_x"/>
                                          </p:val>
                                        </p:tav>
                                        <p:tav tm="100000">
                                          <p:val>
                                            <p:strVal val="ppt_x"/>
                                          </p:val>
                                        </p:tav>
                                      </p:tavLst>
                                    </p:anim>
                                    <p:anim calcmode="lin" valueType="num">
                                      <p:cBhvr additive="base">
                                        <p:cTn id="7" dur="1000"/>
                                        <p:tgtEl>
                                          <p:spTgt spid="2"/>
                                        </p:tgtEl>
                                        <p:attrNameLst>
                                          <p:attrName>ppt_y</p:attrName>
                                        </p:attrNameLst>
                                      </p:cBhvr>
                                      <p:tavLst>
                                        <p:tav tm="0">
                                          <p:val>
                                            <p:strVal val="ppt_y"/>
                                          </p:val>
                                        </p:tav>
                                        <p:tav tm="100000">
                                          <p:val>
                                            <p:strVal val="1+ppt_h/2"/>
                                          </p:val>
                                        </p:tav>
                                      </p:tavLst>
                                    </p:anim>
                                    <p:set>
                                      <p:cBhvr>
                                        <p:cTn id="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1DCB7-06EA-B7E0-5298-4BFAAF1E3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31ED3-E6FC-A294-7636-A6B7B65890F1}"/>
              </a:ext>
            </a:extLst>
          </p:cNvPr>
          <p:cNvSpPr>
            <a:spLocks noGrp="1" noRot="1" noMove="1" noResize="1" noEditPoints="1" noAdjustHandles="1" noChangeArrowheads="1" noChangeShapeType="1"/>
          </p:cNvSpPr>
          <p:nvPr>
            <p:ph type="title"/>
          </p:nvPr>
        </p:nvSpPr>
        <p:spPr>
          <a:xfrm>
            <a:off x="913795" y="313765"/>
            <a:ext cx="10353762" cy="970450"/>
          </a:xfrm>
        </p:spPr>
        <p:txBody>
          <a:bodyPr>
            <a:normAutofit/>
          </a:bodyPr>
          <a:lstStyle/>
          <a:p>
            <a:r>
              <a:rPr lang="en-US" sz="4400" dirty="0"/>
              <a:t>When an Alternative Caregiver is Located</a:t>
            </a:r>
          </a:p>
        </p:txBody>
      </p:sp>
      <p:sp>
        <p:nvSpPr>
          <p:cNvPr id="3" name="Content Placeholder 2">
            <a:extLst>
              <a:ext uri="{FF2B5EF4-FFF2-40B4-BE49-F238E27FC236}">
                <a16:creationId xmlns:a16="http://schemas.microsoft.com/office/drawing/2014/main" id="{1295ACB6-8692-66AC-AB47-8C056B666B63}"/>
              </a:ext>
            </a:extLst>
          </p:cNvPr>
          <p:cNvSpPr>
            <a:spLocks noGrp="1" noRot="1" noMove="1" noResize="1" noEditPoints="1" noAdjustHandles="1" noChangeArrowheads="1" noChangeShapeType="1"/>
          </p:cNvSpPr>
          <p:nvPr>
            <p:ph idx="1"/>
          </p:nvPr>
        </p:nvSpPr>
        <p:spPr>
          <a:xfrm>
            <a:off x="919119" y="1458270"/>
            <a:ext cx="10353762" cy="5628330"/>
          </a:xfrm>
        </p:spPr>
        <p:txBody>
          <a:bodyPr anchor="ctr">
            <a:normAutofit fontScale="92500"/>
          </a:bodyPr>
          <a:lstStyle/>
          <a:p>
            <a:pPr marL="6350" marR="0" indent="-6350">
              <a:spcAft>
                <a:spcPts val="1190"/>
              </a:spcAft>
              <a:buNone/>
            </a:pPr>
            <a:r>
              <a:rPr lang="en-US" sz="3900" kern="100" dirty="0">
                <a:effectLst/>
                <a:ea typeface="Calibri" panose="020F0502020204030204" pitchFamily="34" charset="0"/>
              </a:rPr>
              <a:t>Provide the alternative caregiver with as much information as possible regarding:</a:t>
            </a:r>
          </a:p>
          <a:p>
            <a:pPr marL="1254600" lvl="2" indent="-571500">
              <a:spcAft>
                <a:spcPts val="1190"/>
              </a:spcAft>
              <a:buFont typeface="Arial" panose="020B0604020202020204" pitchFamily="34" charset="0"/>
              <a:buChar char="•"/>
            </a:pPr>
            <a:r>
              <a:rPr lang="en-US" sz="3900" kern="100" dirty="0">
                <a:effectLst/>
                <a:ea typeface="Calibri" panose="020F0502020204030204" pitchFamily="34" charset="0"/>
              </a:rPr>
              <a:t>The arrest of the parent/guardian of the child</a:t>
            </a:r>
          </a:p>
          <a:p>
            <a:pPr marL="1254600" lvl="2" indent="-571500">
              <a:spcAft>
                <a:spcPts val="1190"/>
              </a:spcAft>
              <a:buFont typeface="Arial" panose="020B0604020202020204" pitchFamily="34" charset="0"/>
              <a:buChar char="•"/>
            </a:pPr>
            <a:r>
              <a:rPr lang="en-US" sz="3900" kern="100" dirty="0">
                <a:effectLst/>
                <a:ea typeface="Calibri" panose="020F0502020204030204" pitchFamily="34" charset="0"/>
              </a:rPr>
              <a:t>Location of the jail </a:t>
            </a:r>
          </a:p>
          <a:p>
            <a:pPr marL="1260950" lvl="2" indent="-571500">
              <a:spcAft>
                <a:spcPts val="1580"/>
              </a:spcAft>
              <a:buFont typeface="Arial" panose="020B0604020202020204" pitchFamily="34" charset="0"/>
              <a:buChar char="•"/>
              <a:tabLst>
                <a:tab pos="803910" algn="ctr"/>
              </a:tabLst>
            </a:pPr>
            <a:r>
              <a:rPr lang="en-US" sz="3900" kern="100" dirty="0">
                <a:effectLst/>
                <a:ea typeface="Calibri" panose="020F0502020204030204" pitchFamily="34" charset="0"/>
              </a:rPr>
              <a:t>Charges </a:t>
            </a:r>
          </a:p>
          <a:p>
            <a:pPr marL="1260950" lvl="2" indent="-571500">
              <a:spcAft>
                <a:spcPts val="1000"/>
              </a:spcAft>
              <a:buFont typeface="Arial" panose="020B0604020202020204" pitchFamily="34" charset="0"/>
              <a:buChar char="•"/>
              <a:tabLst>
                <a:tab pos="2757805" algn="ctr"/>
              </a:tabLst>
            </a:pPr>
            <a:r>
              <a:rPr lang="en-US" sz="3900" kern="100" dirty="0">
                <a:effectLst/>
                <a:ea typeface="Arial" panose="020B0604020202020204" pitchFamily="34" charset="0"/>
              </a:rPr>
              <a:t>	E</a:t>
            </a:r>
            <a:r>
              <a:rPr lang="en-US" sz="3900" kern="100" dirty="0">
                <a:effectLst/>
                <a:ea typeface="Calibri" panose="020F0502020204030204" pitchFamily="34" charset="0"/>
              </a:rPr>
              <a:t>stimated amount of time the parent/guardian could be in jail </a:t>
            </a:r>
          </a:p>
          <a:p>
            <a:pPr marL="571500" indent="-342900">
              <a:spcAft>
                <a:spcPts val="1000"/>
              </a:spcAft>
              <a:buFont typeface="Arial" panose="020B0604020202020204" pitchFamily="34" charset="0"/>
              <a:buChar char="•"/>
            </a:pPr>
            <a:r>
              <a:rPr lang="en-US" kern="100" dirty="0">
                <a:effectLst/>
                <a:latin typeface="Calibri" panose="020F0502020204030204" pitchFamily="34" charset="0"/>
                <a:ea typeface="Calibri" panose="020F0502020204030204" pitchFamily="34" charset="0"/>
              </a:rPr>
              <a:t> </a:t>
            </a:r>
            <a:endParaRPr lang="en-US" dirty="0"/>
          </a:p>
        </p:txBody>
      </p:sp>
    </p:spTree>
    <p:custDataLst>
      <p:tags r:id="rId1"/>
    </p:custDataLst>
    <p:extLst>
      <p:ext uri="{BB962C8B-B14F-4D97-AF65-F5344CB8AC3E}">
        <p14:creationId xmlns:p14="http://schemas.microsoft.com/office/powerpoint/2010/main" val="2952522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5A422-61FB-F910-AFF2-09704BB6B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74771-B058-31A4-139F-3660876DF982}"/>
              </a:ext>
            </a:extLst>
          </p:cNvPr>
          <p:cNvSpPr>
            <a:spLocks noGrp="1" noRot="1" noMove="1" noResize="1" noEditPoints="1" noAdjustHandles="1" noChangeArrowheads="1" noChangeShapeType="1"/>
          </p:cNvSpPr>
          <p:nvPr>
            <p:ph type="title"/>
          </p:nvPr>
        </p:nvSpPr>
        <p:spPr>
          <a:xfrm>
            <a:off x="203200" y="487810"/>
            <a:ext cx="11633200" cy="970450"/>
          </a:xfrm>
        </p:spPr>
        <p:txBody>
          <a:bodyPr>
            <a:normAutofit/>
          </a:bodyPr>
          <a:lstStyle/>
          <a:p>
            <a:pPr marL="914400" marR="0" indent="-914400">
              <a:spcAft>
                <a:spcPts val="1000"/>
              </a:spcAft>
            </a:pPr>
            <a:r>
              <a:rPr lang="en-US" sz="4400" kern="100" dirty="0">
                <a:effectLst/>
                <a:ea typeface="Calibri" panose="020F0502020204030204" pitchFamily="34" charset="0"/>
              </a:rPr>
              <a:t>The Alternative Caregiver Should Be Advised</a:t>
            </a:r>
          </a:p>
        </p:txBody>
      </p:sp>
      <p:sp>
        <p:nvSpPr>
          <p:cNvPr id="3" name="Content Placeholder 2">
            <a:extLst>
              <a:ext uri="{FF2B5EF4-FFF2-40B4-BE49-F238E27FC236}">
                <a16:creationId xmlns:a16="http://schemas.microsoft.com/office/drawing/2014/main" id="{108A8855-D320-ABE6-0930-447F1DD19E21}"/>
              </a:ext>
            </a:extLst>
          </p:cNvPr>
          <p:cNvSpPr>
            <a:spLocks noGrp="1" noRot="1" noMove="1" noResize="1" noEditPoints="1" noAdjustHandles="1" noChangeArrowheads="1" noChangeShapeType="1"/>
          </p:cNvSpPr>
          <p:nvPr>
            <p:ph idx="1"/>
          </p:nvPr>
        </p:nvSpPr>
        <p:spPr>
          <a:xfrm>
            <a:off x="910036" y="4115930"/>
            <a:ext cx="6544864" cy="1990165"/>
          </a:xfrm>
        </p:spPr>
        <p:txBody>
          <a:bodyPr anchor="ctr">
            <a:normAutofit fontScale="25000" lnSpcReduction="20000"/>
          </a:bodyPr>
          <a:lstStyle/>
          <a:p>
            <a:pPr marL="571500" marR="0" indent="0">
              <a:lnSpc>
                <a:spcPct val="120000"/>
              </a:lnSpc>
              <a:spcAft>
                <a:spcPts val="1000"/>
              </a:spcAft>
              <a:buClr>
                <a:srgbClr val="EAB35C"/>
              </a:buClr>
              <a:buNone/>
            </a:pPr>
            <a:r>
              <a:rPr lang="en-US" sz="15200" kern="100" dirty="0">
                <a:effectLst/>
                <a:ea typeface="Calibri" panose="020F0502020204030204" pitchFamily="34" charset="0"/>
              </a:rPr>
              <a:t>About any information pertaining to the child’s physical health, medications, etc. </a:t>
            </a:r>
          </a:p>
          <a:p>
            <a:pPr marL="914400" marR="0" indent="-342900">
              <a:lnSpc>
                <a:spcPct val="90000"/>
              </a:lnSpc>
              <a:spcAft>
                <a:spcPts val="1000"/>
              </a:spcAft>
              <a:buClr>
                <a:srgbClr val="EAB35C"/>
              </a:buClr>
            </a:pPr>
            <a:endParaRPr lang="en-US" kern="100" dirty="0">
              <a:effectLst/>
              <a:latin typeface="Calibri" panose="020F0502020204030204" pitchFamily="34" charset="0"/>
              <a:ea typeface="Calibri" panose="020F0502020204030204" pitchFamily="34" charset="0"/>
            </a:endParaRPr>
          </a:p>
          <a:p>
            <a:pPr>
              <a:lnSpc>
                <a:spcPct val="90000"/>
              </a:lnSpc>
              <a:buClr>
                <a:srgbClr val="EAB35C"/>
              </a:buClr>
            </a:pPr>
            <a:endParaRPr lang="en-US" dirty="0"/>
          </a:p>
        </p:txBody>
      </p:sp>
      <p:pic>
        <p:nvPicPr>
          <p:cNvPr id="15" name="Picture 14">
            <a:extLst>
              <a:ext uri="{FF2B5EF4-FFF2-40B4-BE49-F238E27FC236}">
                <a16:creationId xmlns:a16="http://schemas.microsoft.com/office/drawing/2014/main" id="{C627B02C-B016-9E1E-AC01-7CE6DE8D9687}"/>
              </a:ext>
            </a:extLst>
          </p:cNvPr>
          <p:cNvPicPr>
            <a:picLocks noGrp="1" noRot="1" noChangeAspect="1" noMove="1" noResize="1" noEditPoints="1" noAdjustHandles="1" noChangeArrowheads="1" noChangeShapeType="1" noCrop="1"/>
          </p:cNvPicPr>
          <p:nvPr/>
        </p:nvPicPr>
        <p:blipFill>
          <a:blip r:embed="rId4"/>
          <a:stretch>
            <a:fillRect/>
          </a:stretch>
        </p:blipFill>
        <p:spPr>
          <a:xfrm>
            <a:off x="7362395" y="3579179"/>
            <a:ext cx="4731535" cy="3063669"/>
          </a:xfrm>
          <a:prstGeom prst="rect">
            <a:avLst/>
          </a:prstGeom>
        </p:spPr>
      </p:pic>
      <p:sp>
        <p:nvSpPr>
          <p:cNvPr id="17" name="TextBox 16">
            <a:extLst>
              <a:ext uri="{FF2B5EF4-FFF2-40B4-BE49-F238E27FC236}">
                <a16:creationId xmlns:a16="http://schemas.microsoft.com/office/drawing/2014/main" id="{19450E4B-C4C6-C102-9F76-25966872BA55}"/>
              </a:ext>
            </a:extLst>
          </p:cNvPr>
          <p:cNvSpPr txBox="1">
            <a:spLocks noGrp="1" noRot="1" noMove="1" noResize="1" noEditPoints="1" noAdjustHandles="1" noChangeArrowheads="1" noChangeShapeType="1"/>
          </p:cNvSpPr>
          <p:nvPr/>
        </p:nvSpPr>
        <p:spPr>
          <a:xfrm>
            <a:off x="1231900" y="1740755"/>
            <a:ext cx="10604500" cy="1261884"/>
          </a:xfrm>
          <a:prstGeom prst="rect">
            <a:avLst/>
          </a:prstGeom>
          <a:noFill/>
        </p:spPr>
        <p:txBody>
          <a:bodyPr wrap="square">
            <a:spAutoFit/>
          </a:bodyPr>
          <a:lstStyle/>
          <a:p>
            <a:pPr algn="ctr"/>
            <a:r>
              <a:rPr lang="en-US" sz="3800" dirty="0"/>
              <a:t>The alternative caregiver is accepting responsibility for the child while the parent/guardian is in jail </a:t>
            </a:r>
          </a:p>
        </p:txBody>
      </p:sp>
    </p:spTree>
    <p:custDataLst>
      <p:tags r:id="rId1"/>
    </p:custDataLst>
    <p:extLst>
      <p:ext uri="{BB962C8B-B14F-4D97-AF65-F5344CB8AC3E}">
        <p14:creationId xmlns:p14="http://schemas.microsoft.com/office/powerpoint/2010/main" val="3832491178"/>
      </p:ext>
    </p:extLst>
  </p:cSld>
  <p:clrMapOvr>
    <a:masterClrMapping/>
  </p:clrMapOvr>
  <mc:AlternateContent xmlns:mc="http://schemas.openxmlformats.org/markup-compatibility/2006" xmlns:p14="http://schemas.microsoft.com/office/powerpoint/2010/main">
    <mc:Choice Requires="p14">
      <p:transition spd="slow" p14:dur="1146" advClick="0">
        <p:fade/>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36B7-F169-AA7C-5751-4CC58ABD19FD}"/>
              </a:ext>
            </a:extLst>
          </p:cNvPr>
          <p:cNvSpPr>
            <a:spLocks noGrp="1" noRot="1" noMove="1" noResize="1" noEditPoints="1" noAdjustHandles="1" noChangeArrowheads="1" noChangeShapeType="1"/>
          </p:cNvSpPr>
          <p:nvPr>
            <p:ph type="title"/>
          </p:nvPr>
        </p:nvSpPr>
        <p:spPr>
          <a:xfrm>
            <a:off x="913795" y="820615"/>
            <a:ext cx="10353762" cy="970450"/>
          </a:xfrm>
        </p:spPr>
        <p:txBody>
          <a:bodyPr>
            <a:normAutofit fontScale="90000"/>
          </a:bodyPr>
          <a:lstStyle/>
          <a:p>
            <a:r>
              <a:rPr lang="en-US" sz="4400" b="1" dirty="0"/>
              <a:t>New Mexico Statute 29-7-7.3. </a:t>
            </a:r>
            <a:br>
              <a:rPr lang="en-US" sz="4400" b="1" dirty="0"/>
            </a:br>
            <a:r>
              <a:rPr lang="en-US" sz="4400" b="1" dirty="0"/>
              <a:t>Ensuring child safety upon arrest; training</a:t>
            </a:r>
            <a:r>
              <a:rPr lang="en-US" sz="5300" b="1" dirty="0"/>
              <a:t>.</a:t>
            </a:r>
            <a:br>
              <a:rPr lang="en-US" dirty="0"/>
            </a:br>
            <a:endParaRPr lang="en-US" dirty="0"/>
          </a:p>
        </p:txBody>
      </p:sp>
      <p:sp>
        <p:nvSpPr>
          <p:cNvPr id="3" name="Content Placeholder 2">
            <a:extLst>
              <a:ext uri="{FF2B5EF4-FFF2-40B4-BE49-F238E27FC236}">
                <a16:creationId xmlns:a16="http://schemas.microsoft.com/office/drawing/2014/main" id="{FFDD7CF4-DB2C-6945-6CB0-841FFE877790}"/>
              </a:ext>
            </a:extLst>
          </p:cNvPr>
          <p:cNvSpPr>
            <a:spLocks noGrp="1" noRot="1" noMove="1" noResize="1" noEditPoints="1" noAdjustHandles="1" noChangeArrowheads="1" noChangeShapeType="1"/>
          </p:cNvSpPr>
          <p:nvPr>
            <p:ph idx="1"/>
          </p:nvPr>
        </p:nvSpPr>
        <p:spPr>
          <a:xfrm>
            <a:off x="913795" y="2072053"/>
            <a:ext cx="10353762" cy="2362200"/>
          </a:xfrm>
        </p:spPr>
        <p:txBody>
          <a:bodyPr>
            <a:noAutofit/>
          </a:bodyPr>
          <a:lstStyle/>
          <a:p>
            <a:pPr marL="36900" indent="0" algn="ctr">
              <a:lnSpc>
                <a:spcPct val="150000"/>
              </a:lnSpc>
              <a:buNone/>
            </a:pPr>
            <a:r>
              <a:rPr lang="en-US" sz="3600" dirty="0"/>
              <a:t>Training for ensuring child safety upon the arrest of a parent or guardian shall be included in the curriculum of each basic law enforcement training class and as a component of in-service training each year for certified police officers.</a:t>
            </a:r>
          </a:p>
        </p:txBody>
      </p:sp>
      <p:pic>
        <p:nvPicPr>
          <p:cNvPr id="5" name="Picture 4" descr="Logo&#10;&#10;AI-generated content may be incorrect.">
            <a:extLst>
              <a:ext uri="{FF2B5EF4-FFF2-40B4-BE49-F238E27FC236}">
                <a16:creationId xmlns:a16="http://schemas.microsoft.com/office/drawing/2014/main" id="{B82A0487-CEA5-EB89-3384-7F39E730FB42}"/>
              </a:ext>
            </a:extLst>
          </p:cNvPr>
          <p:cNvPicPr>
            <a:picLocks noGrp="1" noRot="1" noChangeAspect="1" noMove="1" noResize="1" noEditPoints="1" noAdjustHandles="1" noChangeArrowheads="1" noChangeShapeType="1" noCrop="1"/>
          </p:cNvPicPr>
          <p:nvPr/>
        </p:nvPicPr>
        <p:blipFill>
          <a:blip r:embed="rId4"/>
          <a:stretch>
            <a:fillRect/>
          </a:stretch>
        </p:blipFill>
        <p:spPr>
          <a:xfrm>
            <a:off x="1326172" y="150954"/>
            <a:ext cx="1166018" cy="777345"/>
          </a:xfrm>
          <a:prstGeom prst="rect">
            <a:avLst/>
          </a:prstGeom>
        </p:spPr>
      </p:pic>
    </p:spTree>
    <p:custDataLst>
      <p:tags r:id="rId1"/>
    </p:custDataLst>
    <p:extLst>
      <p:ext uri="{BB962C8B-B14F-4D97-AF65-F5344CB8AC3E}">
        <p14:creationId xmlns:p14="http://schemas.microsoft.com/office/powerpoint/2010/main" val="34440843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E193-E5D8-EF4E-F9F2-9657733F047D}"/>
              </a:ext>
            </a:extLst>
          </p:cNvPr>
          <p:cNvSpPr>
            <a:spLocks noGrp="1" noRot="1" noMove="1" noResize="1" noEditPoints="1" noAdjustHandles="1" noChangeArrowheads="1" noChangeShapeType="1"/>
          </p:cNvSpPr>
          <p:nvPr>
            <p:ph type="title"/>
          </p:nvPr>
        </p:nvSpPr>
        <p:spPr>
          <a:xfrm>
            <a:off x="914400" y="829236"/>
            <a:ext cx="10540999" cy="5199529"/>
          </a:xfrm>
        </p:spPr>
        <p:txBody>
          <a:bodyPr vert="horz" lIns="91440" tIns="45720" rIns="91440" bIns="45720" rtlCol="0" anchor="b">
            <a:normAutofit fontScale="90000"/>
          </a:bodyPr>
          <a:lstStyle/>
          <a:p>
            <a:pPr marL="6350" marR="2540" indent="-6350">
              <a:lnSpc>
                <a:spcPct val="90000"/>
              </a:lnSpc>
              <a:spcAft>
                <a:spcPts val="70"/>
              </a:spcAft>
            </a:pPr>
            <a:r>
              <a:rPr lang="en-US" sz="6000" dirty="0">
                <a:ln>
                  <a:solidFill>
                    <a:schemeClr val="bg1">
                      <a:lumMod val="75000"/>
                      <a:lumOff val="25000"/>
                      <a:alpha val="10000"/>
                    </a:schemeClr>
                  </a:solidFill>
                </a:ln>
                <a:solidFill>
                  <a:schemeClr val="tx2"/>
                </a:solidFill>
              </a:rPr>
              <a:t>Children, Youth &amp; Families Department </a:t>
            </a:r>
            <a:br>
              <a:rPr lang="en-US" sz="6000" dirty="0">
                <a:ln>
                  <a:solidFill>
                    <a:schemeClr val="bg1">
                      <a:lumMod val="75000"/>
                      <a:lumOff val="25000"/>
                      <a:alpha val="10000"/>
                    </a:schemeClr>
                  </a:solidFill>
                </a:ln>
                <a:solidFill>
                  <a:schemeClr val="tx2"/>
                </a:solidFill>
              </a:rPr>
            </a:br>
            <a:r>
              <a:rPr lang="en-US" sz="6000" dirty="0">
                <a:ln>
                  <a:solidFill>
                    <a:schemeClr val="bg1">
                      <a:lumMod val="75000"/>
                      <a:lumOff val="25000"/>
                      <a:alpha val="10000"/>
                    </a:schemeClr>
                  </a:solidFill>
                </a:ln>
                <a:solidFill>
                  <a:schemeClr val="tx2"/>
                </a:solidFill>
              </a:rPr>
              <a:t>should be called if an alternative caregiver cannot be located. </a:t>
            </a:r>
            <a:br>
              <a:rPr lang="en-US" sz="6000" dirty="0">
                <a:ln>
                  <a:solidFill>
                    <a:schemeClr val="bg1">
                      <a:lumMod val="75000"/>
                      <a:lumOff val="25000"/>
                      <a:alpha val="10000"/>
                    </a:schemeClr>
                  </a:solidFill>
                </a:ln>
                <a:solidFill>
                  <a:schemeClr val="tx2"/>
                </a:solidFill>
              </a:rPr>
            </a:br>
            <a:br>
              <a:rPr lang="en-US" sz="6000" dirty="0">
                <a:ln>
                  <a:solidFill>
                    <a:schemeClr val="bg1">
                      <a:lumMod val="75000"/>
                      <a:lumOff val="25000"/>
                      <a:alpha val="10000"/>
                    </a:schemeClr>
                  </a:solidFill>
                </a:ln>
                <a:solidFill>
                  <a:schemeClr val="tx2"/>
                </a:solidFill>
              </a:rPr>
            </a:br>
            <a:r>
              <a:rPr lang="en-US" sz="6000" dirty="0">
                <a:ln>
                  <a:solidFill>
                    <a:schemeClr val="bg1">
                      <a:lumMod val="75000"/>
                      <a:lumOff val="25000"/>
                      <a:alpha val="10000"/>
                    </a:schemeClr>
                  </a:solidFill>
                </a:ln>
                <a:solidFill>
                  <a:schemeClr val="tx2"/>
                </a:solidFill>
              </a:rPr>
              <a:t>However, CYFD is a last resort. </a:t>
            </a:r>
            <a:br>
              <a:rPr lang="en-US" sz="5400" dirty="0">
                <a:ln>
                  <a:solidFill>
                    <a:schemeClr val="bg1">
                      <a:lumMod val="75000"/>
                      <a:lumOff val="25000"/>
                      <a:alpha val="10000"/>
                    </a:schemeClr>
                  </a:solidFill>
                </a:ln>
                <a:solidFill>
                  <a:schemeClr val="tx2"/>
                </a:solidFill>
              </a:rPr>
            </a:br>
            <a:endParaRPr lang="en-US" sz="5400" dirty="0">
              <a:ln>
                <a:solidFill>
                  <a:schemeClr val="bg1">
                    <a:lumMod val="75000"/>
                    <a:lumOff val="25000"/>
                    <a:alpha val="10000"/>
                  </a:schemeClr>
                </a:solidFill>
              </a:ln>
              <a:solidFill>
                <a:schemeClr val="tx2"/>
              </a:solidFill>
            </a:endParaRPr>
          </a:p>
        </p:txBody>
      </p:sp>
    </p:spTree>
    <p:custDataLst>
      <p:tags r:id="rId1"/>
    </p:custDataLst>
    <p:extLst>
      <p:ext uri="{BB962C8B-B14F-4D97-AF65-F5344CB8AC3E}">
        <p14:creationId xmlns:p14="http://schemas.microsoft.com/office/powerpoint/2010/main" val="28781721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58-2902-4B55-B893-4863DEA190D5}"/>
              </a:ext>
            </a:extLst>
          </p:cNvPr>
          <p:cNvSpPr>
            <a:spLocks noGrp="1" noRot="1" noMove="1" noResize="1" noEditPoints="1" noAdjustHandles="1" noChangeArrowheads="1" noChangeShapeType="1"/>
          </p:cNvSpPr>
          <p:nvPr>
            <p:ph type="title"/>
          </p:nvPr>
        </p:nvSpPr>
        <p:spPr>
          <a:xfrm>
            <a:off x="460703" y="212759"/>
            <a:ext cx="3829943" cy="1080938"/>
          </a:xfrm>
        </p:spPr>
        <p:txBody>
          <a:bodyPr>
            <a:normAutofit/>
          </a:bodyPr>
          <a:lstStyle/>
          <a:p>
            <a:r>
              <a:rPr lang="en-US" sz="4800" dirty="0"/>
              <a:t>Procedures </a:t>
            </a:r>
          </a:p>
        </p:txBody>
      </p:sp>
      <p:sp>
        <p:nvSpPr>
          <p:cNvPr id="3" name="Content Placeholder 2">
            <a:extLst>
              <a:ext uri="{FF2B5EF4-FFF2-40B4-BE49-F238E27FC236}">
                <a16:creationId xmlns:a16="http://schemas.microsoft.com/office/drawing/2014/main" id="{BAD564EB-2A7B-423E-899D-0FAC5E1F3458}"/>
              </a:ext>
            </a:extLst>
          </p:cNvPr>
          <p:cNvSpPr>
            <a:spLocks noGrp="1" noRot="1" noMove="1" noResize="1" noEditPoints="1" noAdjustHandles="1" noChangeArrowheads="1" noChangeShapeType="1"/>
          </p:cNvSpPr>
          <p:nvPr>
            <p:ph idx="1"/>
          </p:nvPr>
        </p:nvSpPr>
        <p:spPr>
          <a:xfrm>
            <a:off x="483326" y="1402080"/>
            <a:ext cx="11225348" cy="4833263"/>
          </a:xfrm>
        </p:spPr>
        <p:txBody>
          <a:bodyPr>
            <a:normAutofit fontScale="32500" lnSpcReduction="20000"/>
          </a:bodyPr>
          <a:lstStyle/>
          <a:p>
            <a:pPr marL="36900" indent="0" algn="ctr">
              <a:lnSpc>
                <a:spcPct val="120000"/>
              </a:lnSpc>
              <a:buNone/>
            </a:pPr>
            <a:r>
              <a:rPr lang="en-US" sz="9200" dirty="0"/>
              <a:t>If a child is placed with an adult other than the non-arrested parent, officers shall check with CYFD’s State Centralized Intake (SCI) regarding history of child abuse or neglect.</a:t>
            </a:r>
          </a:p>
          <a:p>
            <a:pPr algn="ctr">
              <a:lnSpc>
                <a:spcPct val="120000"/>
              </a:lnSpc>
            </a:pPr>
            <a:endParaRPr lang="en-US" sz="6700" dirty="0"/>
          </a:p>
          <a:p>
            <a:pPr marL="0" indent="0" algn="r">
              <a:lnSpc>
                <a:spcPct val="120000"/>
              </a:lnSpc>
              <a:buNone/>
            </a:pPr>
            <a:r>
              <a:rPr lang="en-US" sz="9000" dirty="0"/>
              <a:t>1-855-333-7233 (Statewide)</a:t>
            </a:r>
          </a:p>
          <a:p>
            <a:pPr marL="0" indent="0" algn="r">
              <a:lnSpc>
                <a:spcPct val="120000"/>
              </a:lnSpc>
              <a:buNone/>
            </a:pPr>
            <a:endParaRPr lang="en-US" sz="9000" dirty="0"/>
          </a:p>
          <a:p>
            <a:pPr marL="0" indent="0" algn="r">
              <a:lnSpc>
                <a:spcPct val="120000"/>
              </a:lnSpc>
              <a:buNone/>
            </a:pPr>
            <a:r>
              <a:rPr lang="en-US" sz="9000" dirty="0"/>
              <a:t>505-841-6100 (Albuquerque)</a:t>
            </a:r>
          </a:p>
          <a:p>
            <a:endParaRPr lang="en-US" sz="3600" dirty="0"/>
          </a:p>
          <a:p>
            <a:pPr marL="0" indent="0">
              <a:buNone/>
            </a:pPr>
            <a:endParaRPr lang="en-US" sz="3600" dirty="0"/>
          </a:p>
        </p:txBody>
      </p:sp>
      <p:pic>
        <p:nvPicPr>
          <p:cNvPr id="5" name="Picture 4">
            <a:extLst>
              <a:ext uri="{FF2B5EF4-FFF2-40B4-BE49-F238E27FC236}">
                <a16:creationId xmlns:a16="http://schemas.microsoft.com/office/drawing/2014/main" id="{627C8F41-2272-1315-2FF0-FDED2947DDDF}"/>
              </a:ext>
            </a:extLst>
          </p:cNvPr>
          <p:cNvPicPr>
            <a:picLocks noGrp="1" noRot="1" noChangeAspect="1" noMove="1" noResize="1" noEditPoints="1" noAdjustHandles="1" noChangeArrowheads="1" noChangeShapeType="1" noCrop="1"/>
          </p:cNvPicPr>
          <p:nvPr/>
        </p:nvPicPr>
        <p:blipFill>
          <a:blip r:embed="rId4"/>
          <a:stretch>
            <a:fillRect/>
          </a:stretch>
        </p:blipFill>
        <p:spPr>
          <a:xfrm>
            <a:off x="1009343" y="3021401"/>
            <a:ext cx="5713674" cy="3213942"/>
          </a:xfrm>
          <a:prstGeom prst="rect">
            <a:avLst/>
          </a:prstGeom>
        </p:spPr>
      </p:pic>
      <p:sp>
        <p:nvSpPr>
          <p:cNvPr id="7" name="TextBox 6">
            <a:extLst>
              <a:ext uri="{FF2B5EF4-FFF2-40B4-BE49-F238E27FC236}">
                <a16:creationId xmlns:a16="http://schemas.microsoft.com/office/drawing/2014/main" id="{17519D85-1757-418D-D44A-696BEBCA4B9F}"/>
              </a:ext>
            </a:extLst>
          </p:cNvPr>
          <p:cNvSpPr txBox="1">
            <a:spLocks noGrp="1" noRot="1" noMove="1" noResize="1" noEditPoints="1" noAdjustHandles="1" noChangeArrowheads="1" noChangeShapeType="1"/>
          </p:cNvSpPr>
          <p:nvPr/>
        </p:nvSpPr>
        <p:spPr>
          <a:xfrm>
            <a:off x="1730002" y="6316316"/>
            <a:ext cx="2981335" cy="369332"/>
          </a:xfrm>
          <a:prstGeom prst="rect">
            <a:avLst/>
          </a:prstGeom>
          <a:noFill/>
        </p:spPr>
        <p:txBody>
          <a:bodyPr wrap="square">
            <a:spAutoFit/>
          </a:bodyPr>
          <a:lstStyle/>
          <a:p>
            <a:r>
              <a:rPr lang="en-US" dirty="0">
                <a:highlight>
                  <a:srgbClr val="808080"/>
                </a:highlight>
                <a:hlinkClick r:id="rId5">
                  <a:extLst>
                    <a:ext uri="{A12FA001-AC4F-418D-AE19-62706E023703}">
                      <ahyp:hlinkClr xmlns:ahyp="http://schemas.microsoft.com/office/drawing/2018/hyperlinkcolor" val="tx"/>
                    </a:ext>
                  </a:extLst>
                </a:hlinkClick>
              </a:rPr>
              <a:t>https://www.cyfd.nm.gov/</a:t>
            </a:r>
            <a:r>
              <a:rPr lang="en-US" dirty="0">
                <a:highlight>
                  <a:srgbClr val="808080"/>
                </a:highlight>
              </a:rPr>
              <a:t> </a:t>
            </a:r>
          </a:p>
        </p:txBody>
      </p:sp>
    </p:spTree>
    <p:custDataLst>
      <p:tags r:id="rId1"/>
    </p:custDataLst>
    <p:extLst>
      <p:ext uri="{BB962C8B-B14F-4D97-AF65-F5344CB8AC3E}">
        <p14:creationId xmlns:p14="http://schemas.microsoft.com/office/powerpoint/2010/main" val="25231127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DA62212-0D1C-E0C0-A048-6C3B38D8DD37}"/>
              </a:ext>
            </a:extLst>
          </p:cNvPr>
          <p:cNvSpPr>
            <a:spLocks noGrp="1" noRot="1" noMove="1" noResize="1" noEditPoints="1" noAdjustHandles="1" noChangeArrowheads="1" noChangeShapeType="1"/>
          </p:cNvSpPr>
          <p:nvPr>
            <p:ph type="title"/>
          </p:nvPr>
        </p:nvSpPr>
        <p:spPr>
          <a:xfrm>
            <a:off x="-2801207" y="268003"/>
            <a:ext cx="10353762" cy="970450"/>
          </a:xfrm>
        </p:spPr>
        <p:txBody>
          <a:bodyPr>
            <a:normAutofit/>
          </a:bodyPr>
          <a:lstStyle/>
          <a:p>
            <a:r>
              <a:rPr lang="en-US" sz="4800" dirty="0"/>
              <a:t>Procedures</a:t>
            </a:r>
          </a:p>
        </p:txBody>
      </p:sp>
      <p:sp>
        <p:nvSpPr>
          <p:cNvPr id="3" name="Content Placeholder 2">
            <a:extLst>
              <a:ext uri="{FF2B5EF4-FFF2-40B4-BE49-F238E27FC236}">
                <a16:creationId xmlns:a16="http://schemas.microsoft.com/office/drawing/2014/main" id="{BAD564EB-2A7B-423E-899D-0FAC5E1F3458}"/>
              </a:ext>
            </a:extLst>
          </p:cNvPr>
          <p:cNvSpPr>
            <a:spLocks noGrp="1" noRot="1" noMove="1" noResize="1" noEditPoints="1" noAdjustHandles="1" noChangeArrowheads="1" noChangeShapeType="1"/>
          </p:cNvSpPr>
          <p:nvPr>
            <p:ph idx="1"/>
          </p:nvPr>
        </p:nvSpPr>
        <p:spPr>
          <a:xfrm>
            <a:off x="1019175" y="2081591"/>
            <a:ext cx="10106025" cy="4133501"/>
          </a:xfrm>
        </p:spPr>
        <p:txBody>
          <a:bodyPr>
            <a:normAutofit/>
          </a:bodyPr>
          <a:lstStyle/>
          <a:p>
            <a:pPr marL="36900" indent="0">
              <a:lnSpc>
                <a:spcPct val="110000"/>
              </a:lnSpc>
              <a:buNone/>
            </a:pPr>
            <a:r>
              <a:rPr lang="en-US" sz="3600" dirty="0"/>
              <a:t>CYFD’s State Centralized Intake (SCI) will ask to verify your identity</a:t>
            </a:r>
          </a:p>
          <a:p>
            <a:pPr marL="36900" indent="0">
              <a:lnSpc>
                <a:spcPct val="110000"/>
              </a:lnSpc>
              <a:buNone/>
            </a:pPr>
            <a:endParaRPr lang="en-US" sz="3600" dirty="0"/>
          </a:p>
          <a:p>
            <a:pPr marL="36900" indent="0">
              <a:lnSpc>
                <a:spcPct val="110000"/>
              </a:lnSpc>
              <a:buNone/>
            </a:pPr>
            <a:r>
              <a:rPr lang="en-US" sz="3600" dirty="0"/>
              <a:t>If no one is available, SCI will provide numbers to local shelters</a:t>
            </a:r>
          </a:p>
        </p:txBody>
      </p:sp>
      <p:pic>
        <p:nvPicPr>
          <p:cNvPr id="5" name="Picture 4">
            <a:extLst>
              <a:ext uri="{FF2B5EF4-FFF2-40B4-BE49-F238E27FC236}">
                <a16:creationId xmlns:a16="http://schemas.microsoft.com/office/drawing/2014/main" id="{70EDDBFC-92B1-FB3A-360F-CC00BA2B1E38}"/>
              </a:ext>
            </a:extLst>
          </p:cNvPr>
          <p:cNvPicPr>
            <a:picLocks noGrp="1" noRot="1" noChangeAspect="1" noMove="1" noResize="1" noEditPoints="1" noAdjustHandles="1" noChangeArrowheads="1" noChangeShapeType="1" noCrop="1"/>
          </p:cNvPicPr>
          <p:nvPr/>
        </p:nvPicPr>
        <p:blipFill>
          <a:blip r:embed="rId4"/>
          <a:srcRect l="5280"/>
          <a:stretch/>
        </p:blipFill>
        <p:spPr>
          <a:xfrm>
            <a:off x="7968343" y="2891743"/>
            <a:ext cx="2872887" cy="1074513"/>
          </a:xfrm>
          <a:prstGeom prst="rect">
            <a:avLst/>
          </a:prstGeom>
        </p:spPr>
      </p:pic>
      <p:sp>
        <p:nvSpPr>
          <p:cNvPr id="6" name="Title 1">
            <a:extLst>
              <a:ext uri="{FF2B5EF4-FFF2-40B4-BE49-F238E27FC236}">
                <a16:creationId xmlns:a16="http://schemas.microsoft.com/office/drawing/2014/main" id="{D36375F7-F2BC-3BA2-636F-BE669BA06F63}"/>
              </a:ext>
            </a:extLst>
          </p:cNvPr>
          <p:cNvSpPr txBox="1">
            <a:spLocks noGrp="1" noRot="1" noMove="1" noResize="1" noEditPoints="1" noAdjustHandles="1" noChangeArrowheads="1" noChangeShapeType="1"/>
          </p:cNvSpPr>
          <p:nvPr/>
        </p:nvSpPr>
        <p:spPr>
          <a:xfrm>
            <a:off x="460703" y="212759"/>
            <a:ext cx="3829943" cy="1080938"/>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noFill/>
                </a:ln>
                <a:solidFill>
                  <a:schemeClr val="tx1"/>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Procedures </a:t>
            </a:r>
          </a:p>
        </p:txBody>
      </p:sp>
    </p:spTree>
    <p:custDataLst>
      <p:tags r:id="rId1"/>
    </p:custDataLst>
    <p:extLst>
      <p:ext uri="{BB962C8B-B14F-4D97-AF65-F5344CB8AC3E}">
        <p14:creationId xmlns:p14="http://schemas.microsoft.com/office/powerpoint/2010/main" val="8806615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564EB-2A7B-423E-899D-0FAC5E1F3458}"/>
              </a:ext>
            </a:extLst>
          </p:cNvPr>
          <p:cNvSpPr>
            <a:spLocks noGrp="1" noRot="1" noMove="1" noResize="1" noEditPoints="1" noAdjustHandles="1" noChangeArrowheads="1" noChangeShapeType="1"/>
          </p:cNvSpPr>
          <p:nvPr>
            <p:ph idx="1"/>
          </p:nvPr>
        </p:nvSpPr>
        <p:spPr>
          <a:xfrm>
            <a:off x="1019176" y="1272989"/>
            <a:ext cx="6771154" cy="4942104"/>
          </a:xfrm>
        </p:spPr>
        <p:txBody>
          <a:bodyPr>
            <a:normAutofit fontScale="92500"/>
          </a:bodyPr>
          <a:lstStyle/>
          <a:p>
            <a:pPr marL="0" indent="0">
              <a:lnSpc>
                <a:spcPct val="110000"/>
              </a:lnSpc>
              <a:buNone/>
            </a:pPr>
            <a:r>
              <a:rPr lang="en-US" sz="3600" dirty="0"/>
              <a:t>If an officer believes protective custody is necessary:</a:t>
            </a:r>
          </a:p>
          <a:p>
            <a:pPr lvl="1">
              <a:lnSpc>
                <a:spcPct val="110000"/>
              </a:lnSpc>
              <a:buFont typeface="Wingdings" panose="05000000000000000000" pitchFamily="2" charset="2"/>
              <a:buChar char="Ø"/>
            </a:pPr>
            <a:r>
              <a:rPr lang="en-US" sz="3200" dirty="0"/>
              <a:t>SCI will notify the Protective Services Division of CYFD</a:t>
            </a:r>
          </a:p>
          <a:p>
            <a:pPr lvl="1">
              <a:lnSpc>
                <a:spcPct val="110000"/>
              </a:lnSpc>
              <a:buFont typeface="Wingdings" panose="05000000000000000000" pitchFamily="2" charset="2"/>
              <a:buChar char="Ø"/>
            </a:pPr>
            <a:endParaRPr lang="en-US" sz="3200" dirty="0"/>
          </a:p>
          <a:p>
            <a:pPr lvl="1">
              <a:lnSpc>
                <a:spcPct val="110000"/>
              </a:lnSpc>
              <a:buFont typeface="Wingdings" panose="05000000000000000000" pitchFamily="2" charset="2"/>
              <a:buChar char="Ø"/>
            </a:pPr>
            <a:r>
              <a:rPr lang="en-US" sz="3200" dirty="0"/>
              <a:t>Officer will be asked for “Statement of Reasonable Grounds for Emergency Custody”</a:t>
            </a:r>
          </a:p>
        </p:txBody>
      </p:sp>
      <p:pic>
        <p:nvPicPr>
          <p:cNvPr id="5" name="Picture 4">
            <a:hlinkClick r:id="rId4"/>
            <a:extLst>
              <a:ext uri="{FF2B5EF4-FFF2-40B4-BE49-F238E27FC236}">
                <a16:creationId xmlns:a16="http://schemas.microsoft.com/office/drawing/2014/main" id="{12AB5657-8553-BDE8-5F12-1B064EA8B3EF}"/>
              </a:ext>
            </a:extLst>
          </p:cNvPr>
          <p:cNvPicPr>
            <a:picLocks noGrp="1" noRot="1" noChangeAspect="1" noMove="1" noResize="1" noEditPoints="1" noAdjustHandles="1" noChangeArrowheads="1" noChangeShapeType="1" noCrop="1"/>
          </p:cNvPicPr>
          <p:nvPr/>
        </p:nvPicPr>
        <p:blipFill>
          <a:blip r:embed="rId5"/>
          <a:stretch>
            <a:fillRect/>
          </a:stretch>
        </p:blipFill>
        <p:spPr>
          <a:xfrm>
            <a:off x="7802053" y="905627"/>
            <a:ext cx="4131687" cy="5035648"/>
          </a:xfrm>
          <a:prstGeom prst="rect">
            <a:avLst/>
          </a:prstGeom>
        </p:spPr>
      </p:pic>
      <p:sp>
        <p:nvSpPr>
          <p:cNvPr id="6" name="Title 1">
            <a:extLst>
              <a:ext uri="{FF2B5EF4-FFF2-40B4-BE49-F238E27FC236}">
                <a16:creationId xmlns:a16="http://schemas.microsoft.com/office/drawing/2014/main" id="{E71EDB00-94AC-CBD7-641C-2E6B1EA19552}"/>
              </a:ext>
            </a:extLst>
          </p:cNvPr>
          <p:cNvSpPr txBox="1">
            <a:spLocks noGrp="1" noRot="1" noMove="1" noResize="1" noEditPoints="1" noAdjustHandles="1" noChangeArrowheads="1" noChangeShapeType="1"/>
          </p:cNvSpPr>
          <p:nvPr/>
        </p:nvSpPr>
        <p:spPr>
          <a:xfrm>
            <a:off x="466522" y="139350"/>
            <a:ext cx="3829943" cy="1080938"/>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noFill/>
                </a:ln>
                <a:solidFill>
                  <a:schemeClr val="tx1"/>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Procedures </a:t>
            </a:r>
          </a:p>
        </p:txBody>
      </p:sp>
    </p:spTree>
    <p:custDataLst>
      <p:tags r:id="rId1"/>
    </p:custDataLst>
    <p:extLst>
      <p:ext uri="{BB962C8B-B14F-4D97-AF65-F5344CB8AC3E}">
        <p14:creationId xmlns:p14="http://schemas.microsoft.com/office/powerpoint/2010/main" val="24785712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58-2902-4B55-B893-4863DEA190D5}"/>
              </a:ext>
            </a:extLst>
          </p:cNvPr>
          <p:cNvSpPr>
            <a:spLocks noGrp="1" noRot="1" noMove="1" noResize="1" noEditPoints="1" noAdjustHandles="1" noChangeArrowheads="1" noChangeShapeType="1"/>
          </p:cNvSpPr>
          <p:nvPr>
            <p:ph type="title"/>
          </p:nvPr>
        </p:nvSpPr>
        <p:spPr>
          <a:xfrm>
            <a:off x="-2485412" y="212759"/>
            <a:ext cx="9722172" cy="1080938"/>
          </a:xfrm>
        </p:spPr>
        <p:txBody>
          <a:bodyPr>
            <a:normAutofit/>
          </a:bodyPr>
          <a:lstStyle/>
          <a:p>
            <a:r>
              <a:rPr lang="en-US" sz="4800" dirty="0"/>
              <a:t>Procedures</a:t>
            </a:r>
          </a:p>
        </p:txBody>
      </p:sp>
      <p:sp>
        <p:nvSpPr>
          <p:cNvPr id="3" name="Content Placeholder 2">
            <a:extLst>
              <a:ext uri="{FF2B5EF4-FFF2-40B4-BE49-F238E27FC236}">
                <a16:creationId xmlns:a16="http://schemas.microsoft.com/office/drawing/2014/main" id="{BAD564EB-2A7B-423E-899D-0FAC5E1F3458}"/>
              </a:ext>
            </a:extLst>
          </p:cNvPr>
          <p:cNvSpPr>
            <a:spLocks noGrp="1" noRot="1" noMove="1" noResize="1" noEditPoints="1" noAdjustHandles="1" noChangeArrowheads="1" noChangeShapeType="1"/>
          </p:cNvSpPr>
          <p:nvPr>
            <p:ph idx="1"/>
          </p:nvPr>
        </p:nvSpPr>
        <p:spPr>
          <a:xfrm>
            <a:off x="1490598" y="1760348"/>
            <a:ext cx="8993688" cy="4627925"/>
          </a:xfrm>
        </p:spPr>
        <p:txBody>
          <a:bodyPr>
            <a:normAutofit/>
          </a:bodyPr>
          <a:lstStyle/>
          <a:p>
            <a:pPr marL="0" indent="0">
              <a:lnSpc>
                <a:spcPct val="100000"/>
              </a:lnSpc>
              <a:buNone/>
            </a:pPr>
            <a:r>
              <a:rPr lang="en-US" sz="4000" b="1" dirty="0">
                <a:ln>
                  <a:solidFill>
                    <a:srgbClr val="00B0F0"/>
                  </a:solidFill>
                </a:ln>
              </a:rPr>
              <a:t>If children are in school, the officer shall contact the school</a:t>
            </a:r>
          </a:p>
          <a:p>
            <a:pPr marL="0" indent="0">
              <a:lnSpc>
                <a:spcPct val="100000"/>
              </a:lnSpc>
              <a:buNone/>
            </a:pPr>
            <a:endParaRPr lang="en-US" sz="4000" b="1" dirty="0">
              <a:ln>
                <a:solidFill>
                  <a:srgbClr val="00B0F0"/>
                </a:solidFill>
              </a:ln>
            </a:endParaRPr>
          </a:p>
          <a:p>
            <a:pPr marL="72900" indent="0">
              <a:buNone/>
            </a:pPr>
            <a:r>
              <a:rPr lang="en-US" sz="4000" b="1" dirty="0">
                <a:ln>
                  <a:solidFill>
                    <a:srgbClr val="00B0F0"/>
                  </a:solidFill>
                </a:ln>
              </a:rPr>
              <a:t>Notify principal, school resource officer and parent’s preference for placement</a:t>
            </a:r>
          </a:p>
          <a:p>
            <a:endParaRPr lang="en-US" sz="3600" dirty="0"/>
          </a:p>
        </p:txBody>
      </p:sp>
      <p:sp>
        <p:nvSpPr>
          <p:cNvPr id="14" name="Title 1">
            <a:extLst>
              <a:ext uri="{FF2B5EF4-FFF2-40B4-BE49-F238E27FC236}">
                <a16:creationId xmlns:a16="http://schemas.microsoft.com/office/drawing/2014/main" id="{A5FF62B1-3FF2-9D02-5B5F-723B6AA56453}"/>
              </a:ext>
            </a:extLst>
          </p:cNvPr>
          <p:cNvSpPr txBox="1">
            <a:spLocks noGrp="1" noRot="1" noMove="1" noResize="1" noEditPoints="1" noAdjustHandles="1" noChangeArrowheads="1" noChangeShapeType="1"/>
          </p:cNvSpPr>
          <p:nvPr/>
        </p:nvSpPr>
        <p:spPr>
          <a:xfrm>
            <a:off x="460703" y="212759"/>
            <a:ext cx="3829943" cy="1080938"/>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noFill/>
                </a:ln>
                <a:solidFill>
                  <a:schemeClr val="tx1"/>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Procedures </a:t>
            </a:r>
          </a:p>
        </p:txBody>
      </p:sp>
    </p:spTree>
    <p:custDataLst>
      <p:tags r:id="rId1"/>
    </p:custDataLst>
    <p:extLst>
      <p:ext uri="{BB962C8B-B14F-4D97-AF65-F5344CB8AC3E}">
        <p14:creationId xmlns:p14="http://schemas.microsoft.com/office/powerpoint/2010/main" val="28398003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58-2902-4B55-B893-4863DEA190D5}"/>
              </a:ext>
            </a:extLst>
          </p:cNvPr>
          <p:cNvSpPr>
            <a:spLocks noGrp="1" noRot="1" noMove="1" noResize="1" noEditPoints="1" noAdjustHandles="1" noChangeArrowheads="1" noChangeShapeType="1"/>
          </p:cNvSpPr>
          <p:nvPr>
            <p:ph type="title"/>
          </p:nvPr>
        </p:nvSpPr>
        <p:spPr>
          <a:xfrm>
            <a:off x="0" y="0"/>
            <a:ext cx="4152900" cy="1080938"/>
          </a:xfrm>
        </p:spPr>
        <p:txBody>
          <a:bodyPr>
            <a:normAutofit/>
          </a:bodyPr>
          <a:lstStyle/>
          <a:p>
            <a:r>
              <a:rPr lang="en-US" sz="4800" dirty="0"/>
              <a:t>Procedures</a:t>
            </a:r>
          </a:p>
        </p:txBody>
      </p:sp>
      <p:sp>
        <p:nvSpPr>
          <p:cNvPr id="3" name="Content Placeholder 2">
            <a:extLst>
              <a:ext uri="{FF2B5EF4-FFF2-40B4-BE49-F238E27FC236}">
                <a16:creationId xmlns:a16="http://schemas.microsoft.com/office/drawing/2014/main" id="{BAD564EB-2A7B-423E-899D-0FAC5E1F3458}"/>
              </a:ext>
            </a:extLst>
          </p:cNvPr>
          <p:cNvSpPr>
            <a:spLocks noGrp="1" noRot="1" noMove="1" noResize="1" noEditPoints="1" noAdjustHandles="1" noChangeArrowheads="1" noChangeShapeType="1"/>
          </p:cNvSpPr>
          <p:nvPr>
            <p:ph idx="1"/>
          </p:nvPr>
        </p:nvSpPr>
        <p:spPr>
          <a:xfrm>
            <a:off x="914400" y="1080938"/>
            <a:ext cx="11202489" cy="5537926"/>
          </a:xfrm>
        </p:spPr>
        <p:txBody>
          <a:bodyPr>
            <a:normAutofit fontScale="70000" lnSpcReduction="20000"/>
          </a:bodyPr>
          <a:lstStyle/>
          <a:p>
            <a:pPr marL="0" indent="0">
              <a:lnSpc>
                <a:spcPct val="100000"/>
              </a:lnSpc>
              <a:buNone/>
            </a:pPr>
            <a:r>
              <a:rPr lang="en-US" sz="4200" dirty="0"/>
              <a:t>Officer’s report should include:</a:t>
            </a:r>
          </a:p>
          <a:p>
            <a:pPr marL="0" indent="0">
              <a:lnSpc>
                <a:spcPct val="100000"/>
              </a:lnSpc>
              <a:buNone/>
            </a:pPr>
            <a:endParaRPr lang="en-US" sz="1300" dirty="0"/>
          </a:p>
          <a:p>
            <a:pPr lvl="1">
              <a:lnSpc>
                <a:spcPct val="100000"/>
              </a:lnSpc>
              <a:buFont typeface="Wingdings" panose="05000000000000000000" pitchFamily="2" charset="2"/>
              <a:buChar char="Ø"/>
            </a:pPr>
            <a:r>
              <a:rPr lang="en-US" sz="4200" dirty="0"/>
              <a:t>Names and contact info where </a:t>
            </a:r>
          </a:p>
          <a:p>
            <a:pPr marL="450000" lvl="1" indent="0">
              <a:lnSpc>
                <a:spcPct val="100000"/>
              </a:lnSpc>
              <a:buNone/>
            </a:pPr>
            <a:r>
              <a:rPr lang="en-US" sz="4200" dirty="0"/>
              <a:t>		child is placed</a:t>
            </a:r>
          </a:p>
          <a:p>
            <a:pPr lvl="1">
              <a:lnSpc>
                <a:spcPct val="100000"/>
              </a:lnSpc>
              <a:buFont typeface="Wingdings" panose="05000000000000000000" pitchFamily="2" charset="2"/>
              <a:buChar char="Ø"/>
            </a:pPr>
            <a:endParaRPr lang="en-US" sz="1300" dirty="0"/>
          </a:p>
          <a:p>
            <a:pPr lvl="1">
              <a:lnSpc>
                <a:spcPct val="100000"/>
              </a:lnSpc>
              <a:buFont typeface="Wingdings" panose="05000000000000000000" pitchFamily="2" charset="2"/>
              <a:buChar char="Ø"/>
            </a:pPr>
            <a:r>
              <a:rPr lang="en-US" sz="4200" dirty="0"/>
              <a:t>Names of CYFD and school 	</a:t>
            </a:r>
          </a:p>
          <a:p>
            <a:pPr marL="450000" lvl="1" indent="0">
              <a:lnSpc>
                <a:spcPct val="100000"/>
              </a:lnSpc>
              <a:buNone/>
            </a:pPr>
            <a:r>
              <a:rPr lang="en-US" sz="4200" dirty="0"/>
              <a:t>		workers contacted</a:t>
            </a:r>
          </a:p>
          <a:p>
            <a:pPr lvl="1">
              <a:lnSpc>
                <a:spcPct val="100000"/>
              </a:lnSpc>
              <a:buFont typeface="Wingdings" panose="05000000000000000000" pitchFamily="2" charset="2"/>
              <a:buChar char="Ø"/>
            </a:pPr>
            <a:endParaRPr lang="en-US" sz="1400" dirty="0"/>
          </a:p>
          <a:p>
            <a:pPr lvl="1">
              <a:lnSpc>
                <a:spcPct val="170000"/>
              </a:lnSpc>
              <a:buFont typeface="Wingdings" panose="05000000000000000000" pitchFamily="2" charset="2"/>
              <a:buChar char="Ø"/>
            </a:pPr>
            <a:r>
              <a:rPr lang="en-US" sz="4200" dirty="0"/>
              <a:t>Names of family members mentioned regardless if children are 	placed with them or not. </a:t>
            </a:r>
          </a:p>
          <a:p>
            <a:pPr marL="450000" lvl="1" indent="0">
              <a:lnSpc>
                <a:spcPct val="100000"/>
              </a:lnSpc>
              <a:buNone/>
            </a:pPr>
            <a:r>
              <a:rPr lang="en-US" sz="4200" dirty="0"/>
              <a:t>			(Important for possible future placement)</a:t>
            </a:r>
          </a:p>
          <a:p>
            <a:endParaRPr lang="en-US" sz="3600" dirty="0"/>
          </a:p>
        </p:txBody>
      </p:sp>
      <p:pic>
        <p:nvPicPr>
          <p:cNvPr id="8" name="Picture 7" descr="Close-up of person writing">
            <a:extLst>
              <a:ext uri="{FF2B5EF4-FFF2-40B4-BE49-F238E27FC236}">
                <a16:creationId xmlns:a16="http://schemas.microsoft.com/office/drawing/2014/main" id="{EF89AA90-796C-C3A2-F7AA-4854AE3E662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rcRect/>
          <a:stretch>
            <a:fillRect/>
          </a:stretch>
        </p:blipFill>
        <p:spPr>
          <a:xfrm>
            <a:off x="7829005" y="689769"/>
            <a:ext cx="4066903" cy="2125661"/>
          </a:xfrm>
          <a:prstGeom prst="rect">
            <a:avLst/>
          </a:prstGeom>
          <a:ln>
            <a:noFill/>
          </a:ln>
          <a:effectLst>
            <a:reflection blurRad="12700" stA="30000" endPos="30000" dist="5000" dir="5400000" sy="-100000" algn="bl" rotWithShape="0"/>
          </a:effectLst>
          <a:scene3d>
            <a:camera prst="perspectiveAbove"/>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242153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FDA2101-C508-88FF-47F6-1BB3137D21FD}"/>
              </a:ext>
            </a:extLst>
          </p:cNvPr>
          <p:cNvGraphicFramePr>
            <a:graphicFrameLocks noGrp="1" noDrilldown="1" noMove="1" noResize="1"/>
          </p:cNvGraphicFramePr>
          <p:nvPr>
            <p:ph idx="1"/>
            <p:extLst>
              <p:ext uri="{D42A27DB-BD31-4B8C-83A1-F6EECF244321}">
                <p14:modId xmlns:p14="http://schemas.microsoft.com/office/powerpoint/2010/main" val="18279877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FA43837-6A25-8C24-0807-2B6EA4A11F8A}"/>
              </a:ext>
            </a:extLst>
          </p:cNvPr>
          <p:cNvSpPr>
            <a:spLocks noGrp="1" noRot="1" noMove="1" noResize="1" noEditPoints="1" noAdjustHandles="1" noChangeArrowheads="1" noChangeShapeType="1"/>
          </p:cNvSpPr>
          <p:nvPr/>
        </p:nvSpPr>
        <p:spPr>
          <a:xfrm>
            <a:off x="183441" y="0"/>
            <a:ext cx="1305165" cy="1862048"/>
          </a:xfrm>
          <a:prstGeom prst="rect">
            <a:avLst/>
          </a:prstGeom>
          <a:noFill/>
        </p:spPr>
        <p:txBody>
          <a:bodyPr wrap="none" lIns="91440" tIns="45720" rIns="91440" bIns="45720">
            <a:spAutoFit/>
          </a:bodyPr>
          <a:lstStyle/>
          <a:p>
            <a:pPr algn="ctr"/>
            <a:r>
              <a:rPr lang="en-US" sz="11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t>
            </a:r>
          </a:p>
        </p:txBody>
      </p:sp>
      <p:sp>
        <p:nvSpPr>
          <p:cNvPr id="3" name="Rectangle 2">
            <a:extLst>
              <a:ext uri="{FF2B5EF4-FFF2-40B4-BE49-F238E27FC236}">
                <a16:creationId xmlns:a16="http://schemas.microsoft.com/office/drawing/2014/main" id="{5A8127FD-A7FC-5970-06B2-2E15C1434725}"/>
              </a:ext>
            </a:extLst>
          </p:cNvPr>
          <p:cNvSpPr>
            <a:spLocks noGrp="1" noRot="1" noMove="1" noResize="1" noEditPoints="1" noAdjustHandles="1" noChangeArrowheads="1" noChangeShapeType="1"/>
          </p:cNvSpPr>
          <p:nvPr/>
        </p:nvSpPr>
        <p:spPr>
          <a:xfrm>
            <a:off x="3258687" y="-217725"/>
            <a:ext cx="1321196" cy="1862048"/>
          </a:xfrm>
          <a:prstGeom prst="rect">
            <a:avLst/>
          </a:prstGeom>
          <a:noFill/>
        </p:spPr>
        <p:txBody>
          <a:bodyPr wrap="squar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rPr>
              <a:t>A</a:t>
            </a:r>
          </a:p>
        </p:txBody>
      </p:sp>
      <p:sp>
        <p:nvSpPr>
          <p:cNvPr id="6" name="TextBox 5">
            <a:extLst>
              <a:ext uri="{FF2B5EF4-FFF2-40B4-BE49-F238E27FC236}">
                <a16:creationId xmlns:a16="http://schemas.microsoft.com/office/drawing/2014/main" id="{73F2C7A0-673F-3079-6A95-154EEAEAC204}"/>
              </a:ext>
            </a:extLst>
          </p:cNvPr>
          <p:cNvSpPr txBox="1">
            <a:spLocks noGrp="1" noRot="1" noMove="1" noResize="1" noEditPoints="1" noAdjustHandles="1" noChangeArrowheads="1" noChangeShapeType="1"/>
          </p:cNvSpPr>
          <p:nvPr/>
        </p:nvSpPr>
        <p:spPr>
          <a:xfrm>
            <a:off x="6096000" y="713299"/>
            <a:ext cx="1728931"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FFFFFF">
                      <a:lumMod val="75000"/>
                    </a:srgbClr>
                  </a:solidFill>
                  <a:prstDash val="solid"/>
                </a:ln>
                <a:pattFill prst="dkUpDiag">
                  <a:fgClr>
                    <a:srgbClr val="FFFFFF"/>
                  </a:fgClr>
                  <a:bgClr>
                    <a:srgbClr val="FFFFFF">
                      <a:lumMod val="20000"/>
                      <a:lumOff val="80000"/>
                    </a:srgbClr>
                  </a:bgClr>
                </a:pattFill>
                <a:effectLst>
                  <a:outerShdw dist="38100" dir="2640000" algn="bl" rotWithShape="0">
                    <a:srgbClr val="FFFFFF">
                      <a:lumMod val="75000"/>
                    </a:srgbClr>
                  </a:outerShdw>
                </a:effectLst>
                <a:uLnTx/>
                <a:uFillTx/>
                <a:latin typeface="Calisto MT" panose="02040603050505030304"/>
                <a:ea typeface="+mn-ea"/>
                <a:cs typeface="+mn-cs"/>
              </a:rPr>
              <a:t>R</a:t>
            </a:r>
          </a:p>
        </p:txBody>
      </p:sp>
      <p:sp>
        <p:nvSpPr>
          <p:cNvPr id="8" name="TextBox 7">
            <a:extLst>
              <a:ext uri="{FF2B5EF4-FFF2-40B4-BE49-F238E27FC236}">
                <a16:creationId xmlns:a16="http://schemas.microsoft.com/office/drawing/2014/main" id="{2A695750-56B7-AA24-779D-3EF30C7128CA}"/>
              </a:ext>
            </a:extLst>
          </p:cNvPr>
          <p:cNvSpPr txBox="1">
            <a:spLocks noGrp="1" noRot="1" noMove="1" noResize="1" noEditPoints="1" noAdjustHandles="1" noChangeArrowheads="1" noChangeShapeType="1"/>
          </p:cNvSpPr>
          <p:nvPr/>
        </p:nvSpPr>
        <p:spPr>
          <a:xfrm>
            <a:off x="9364735" y="131421"/>
            <a:ext cx="1461785"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FFFFFF">
                      <a:lumMod val="75000"/>
                    </a:srgbClr>
                  </a:solidFill>
                  <a:prstDash val="solid"/>
                </a:ln>
                <a:pattFill prst="dkUpDiag">
                  <a:fgClr>
                    <a:srgbClr val="FFFFFF"/>
                  </a:fgClr>
                  <a:bgClr>
                    <a:srgbClr val="FFFFFF">
                      <a:lumMod val="20000"/>
                      <a:lumOff val="80000"/>
                    </a:srgbClr>
                  </a:bgClr>
                </a:pattFill>
                <a:effectLst>
                  <a:outerShdw dist="38100" dir="2640000" algn="bl" rotWithShape="0">
                    <a:srgbClr val="FFFFFF">
                      <a:lumMod val="75000"/>
                    </a:srgbClr>
                  </a:outerShdw>
                </a:effectLst>
                <a:uLnTx/>
                <a:uFillTx/>
                <a:latin typeface="Calisto MT" panose="02040603050505030304"/>
                <a:ea typeface="+mn-ea"/>
                <a:cs typeface="+mn-cs"/>
              </a:rPr>
              <a:t>E</a:t>
            </a:r>
          </a:p>
        </p:txBody>
      </p:sp>
    </p:spTree>
    <p:extLst>
      <p:ext uri="{BB962C8B-B14F-4D97-AF65-F5344CB8AC3E}">
        <p14:creationId xmlns:p14="http://schemas.microsoft.com/office/powerpoint/2010/main" val="9116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a:xfrm>
            <a:off x="0" y="0"/>
            <a:ext cx="3035896" cy="1049235"/>
          </a:xfrm>
        </p:spPr>
        <p:txBody>
          <a:bodyPr>
            <a:normAutofit/>
          </a:bodyPr>
          <a:lstStyle/>
          <a:p>
            <a:r>
              <a:rPr lang="en-US" sz="4400" u="sng" dirty="0"/>
              <a:t>Summary</a:t>
            </a:r>
          </a:p>
        </p:txBody>
      </p:sp>
      <p:sp>
        <p:nvSpPr>
          <p:cNvPr id="3" name="Content Placeholder 2"/>
          <p:cNvSpPr>
            <a:spLocks noGrp="1" noRot="1" noMove="1" noResize="1" noEditPoints="1" noAdjustHandles="1" noChangeArrowheads="1" noChangeShapeType="1"/>
          </p:cNvSpPr>
          <p:nvPr>
            <p:ph idx="1"/>
          </p:nvPr>
        </p:nvSpPr>
        <p:spPr>
          <a:xfrm>
            <a:off x="382186" y="1060397"/>
            <a:ext cx="11430000" cy="5378823"/>
          </a:xfrm>
        </p:spPr>
        <p:txBody>
          <a:bodyPr>
            <a:noAutofit/>
          </a:bodyPr>
          <a:lstStyle/>
          <a:p>
            <a:pPr>
              <a:spcAft>
                <a:spcPts val="400"/>
              </a:spcAft>
              <a:buFont typeface="Arial" panose="020B0604020202020204" pitchFamily="34" charset="0"/>
              <a:buChar char="•"/>
            </a:pPr>
            <a:r>
              <a:rPr lang="en-US" sz="2200" dirty="0">
                <a:effectLst/>
              </a:rPr>
              <a:t>Having a parent arrested can be traumatic for children and can cause long-term negative consequences to their health and well-being as adults.</a:t>
            </a:r>
          </a:p>
          <a:p>
            <a:pPr>
              <a:spcAft>
                <a:spcPts val="400"/>
              </a:spcAft>
              <a:buFont typeface="Arial" panose="020B0604020202020204" pitchFamily="34" charset="0"/>
              <a:buChar char="•"/>
            </a:pPr>
            <a:endParaRPr lang="en-US" sz="2200" dirty="0">
              <a:effectLst/>
            </a:endParaRPr>
          </a:p>
          <a:p>
            <a:pPr>
              <a:spcAft>
                <a:spcPts val="400"/>
              </a:spcAft>
              <a:buFont typeface="Arial" panose="020B0604020202020204" pitchFamily="34" charset="0"/>
              <a:buChar char="•"/>
            </a:pPr>
            <a:r>
              <a:rPr lang="en-US" sz="2200" dirty="0">
                <a:effectLst/>
              </a:rPr>
              <a:t>Law enforcement officers can assist in mitigating the long-term effects of trauma for children by assessing situations, communicating using appropriate language, and by following NM statutes and best practices.</a:t>
            </a:r>
          </a:p>
          <a:p>
            <a:pPr>
              <a:spcAft>
                <a:spcPts val="400"/>
              </a:spcAft>
              <a:buFont typeface="Arial" panose="020B0604020202020204" pitchFamily="34" charset="0"/>
              <a:buChar char="•"/>
            </a:pPr>
            <a:endParaRPr lang="en-US" sz="2200" dirty="0">
              <a:effectLst/>
            </a:endParaRPr>
          </a:p>
          <a:p>
            <a:pPr>
              <a:spcAft>
                <a:spcPts val="400"/>
              </a:spcAft>
              <a:buFont typeface="Arial" panose="020B0604020202020204" pitchFamily="34" charset="0"/>
              <a:buChar char="•"/>
            </a:pPr>
            <a:r>
              <a:rPr lang="en-US" sz="2200" dirty="0">
                <a:effectLst/>
              </a:rPr>
              <a:t>Law enforcement officers are required by NM statute to ask arrestees if they have children under their care or supervision who will be put at risk due to parent's arrest.</a:t>
            </a:r>
          </a:p>
          <a:p>
            <a:pPr>
              <a:spcAft>
                <a:spcPts val="400"/>
              </a:spcAft>
              <a:buFont typeface="Arial" panose="020B0604020202020204" pitchFamily="34" charset="0"/>
              <a:buChar char="•"/>
            </a:pPr>
            <a:endParaRPr lang="en-US" sz="2200" dirty="0">
              <a:effectLst/>
            </a:endParaRPr>
          </a:p>
          <a:p>
            <a:pPr>
              <a:spcAft>
                <a:spcPts val="400"/>
              </a:spcAft>
              <a:buFont typeface="Arial" panose="020B0604020202020204" pitchFamily="34" charset="0"/>
              <a:buChar char="•"/>
            </a:pPr>
            <a:r>
              <a:rPr lang="en-US" sz="2200" dirty="0">
                <a:effectLst/>
              </a:rPr>
              <a:t>Law enforcement officers are required to make reasonable efforts to ensure the safety of minor or dependent children at risk as a result of an arrest, including finding appropriate caregivers for the children.</a:t>
            </a:r>
          </a:p>
        </p:txBody>
      </p:sp>
    </p:spTree>
    <p:custDataLst>
      <p:tags r:id="rId1"/>
    </p:custDataLst>
    <p:extLst>
      <p:ext uri="{BB962C8B-B14F-4D97-AF65-F5344CB8AC3E}">
        <p14:creationId xmlns:p14="http://schemas.microsoft.com/office/powerpoint/2010/main" val="2826931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ctrTitle"/>
          </p:nvPr>
        </p:nvSpPr>
        <p:spPr>
          <a:xfrm>
            <a:off x="3596027" y="2975430"/>
            <a:ext cx="9440034" cy="1936539"/>
          </a:xfrm>
        </p:spPr>
        <p:txBody>
          <a:bodyPr>
            <a:normAutofit fontScale="90000"/>
          </a:bodyPr>
          <a:lstStyle/>
          <a:p>
            <a:r>
              <a:rPr lang="en-US" sz="8000" dirty="0"/>
              <a:t>Childhood </a:t>
            </a:r>
            <a:br>
              <a:rPr lang="en-US" sz="8000" dirty="0"/>
            </a:br>
            <a:r>
              <a:rPr lang="en-US" sz="8000" dirty="0"/>
              <a:t>Trauma</a:t>
            </a:r>
            <a:br>
              <a:rPr lang="en-US" dirty="0"/>
            </a:br>
            <a:endParaRPr lang="en-US" dirty="0"/>
          </a:p>
        </p:txBody>
      </p:sp>
      <p:pic>
        <p:nvPicPr>
          <p:cNvPr id="4" name="Picture 3" descr="A picture containing person&#10;&#10;AI-generated content may be incorrect.">
            <a:extLst>
              <a:ext uri="{FF2B5EF4-FFF2-40B4-BE49-F238E27FC236}">
                <a16:creationId xmlns:a16="http://schemas.microsoft.com/office/drawing/2014/main" id="{477DD2C6-8DB5-2142-6388-674E7B23C88A}"/>
              </a:ext>
            </a:extLst>
          </p:cNvPr>
          <p:cNvPicPr>
            <a:picLocks noGrp="1" noRot="1" noChangeAspect="1" noMove="1" noResize="1" noEditPoints="1" noAdjustHandles="1" noChangeArrowheads="1" noChangeShapeType="1" noCrop="1"/>
          </p:cNvPicPr>
          <p:nvPr/>
        </p:nvPicPr>
        <p:blipFill>
          <a:blip r:embed="rId4"/>
          <a:stretch>
            <a:fillRect/>
          </a:stretch>
        </p:blipFill>
        <p:spPr>
          <a:xfrm>
            <a:off x="703384" y="966038"/>
            <a:ext cx="5053602" cy="4925924"/>
          </a:xfrm>
          <a:prstGeom prst="rect">
            <a:avLst/>
          </a:prstGeom>
        </p:spPr>
      </p:pic>
    </p:spTree>
    <p:custDataLst>
      <p:tags r:id="rId1"/>
    </p:custDataLst>
    <p:extLst>
      <p:ext uri="{BB962C8B-B14F-4D97-AF65-F5344CB8AC3E}">
        <p14:creationId xmlns:p14="http://schemas.microsoft.com/office/powerpoint/2010/main" val="42456328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noEditPoints="1" noAdjustHandles="1" noChangeArrowheads="1" noChangeShapeType="1"/>
          </p:cNvSpPr>
          <p:nvPr>
            <p:ph type="title"/>
          </p:nvPr>
        </p:nvSpPr>
        <p:spPr>
          <a:xfrm>
            <a:off x="746881" y="268515"/>
            <a:ext cx="10353762" cy="970450"/>
          </a:xfrm>
        </p:spPr>
        <p:txBody>
          <a:bodyPr>
            <a:normAutofit/>
          </a:bodyPr>
          <a:lstStyle/>
          <a:p>
            <a:pPr algn="l"/>
            <a:r>
              <a:rPr lang="en-US" sz="5400" dirty="0"/>
              <a:t>What is Trauma? </a:t>
            </a:r>
          </a:p>
        </p:txBody>
      </p:sp>
      <p:sp>
        <p:nvSpPr>
          <p:cNvPr id="2" name="TextBox 1">
            <a:extLst>
              <a:ext uri="{FF2B5EF4-FFF2-40B4-BE49-F238E27FC236}">
                <a16:creationId xmlns:a16="http://schemas.microsoft.com/office/drawing/2014/main" id="{D956BAAB-FA6E-F7BD-9F07-65B153E789F9}"/>
              </a:ext>
            </a:extLst>
          </p:cNvPr>
          <p:cNvSpPr txBox="1">
            <a:spLocks noGrp="1" noRot="1" noMove="1" noResize="1" noEditPoints="1" noAdjustHandles="1" noChangeArrowheads="1" noChangeShapeType="1"/>
          </p:cNvSpPr>
          <p:nvPr/>
        </p:nvSpPr>
        <p:spPr>
          <a:xfrm>
            <a:off x="919119" y="1720406"/>
            <a:ext cx="10353761" cy="3785652"/>
          </a:xfrm>
          <a:prstGeom prst="rect">
            <a:avLst/>
          </a:prstGeom>
          <a:noFill/>
        </p:spPr>
        <p:txBody>
          <a:bodyPr wrap="square" rtlCol="0">
            <a:spAutoFit/>
          </a:bodyPr>
          <a:lstStyle/>
          <a:p>
            <a:r>
              <a:rPr lang="en-US" sz="4800" dirty="0"/>
              <a:t>Trauma is an experience(s) that causes intense physical or emotional stress.</a:t>
            </a:r>
          </a:p>
          <a:p>
            <a:endParaRPr lang="en-US" sz="4800" dirty="0"/>
          </a:p>
          <a:p>
            <a:r>
              <a:rPr lang="en-US" sz="4800" dirty="0"/>
              <a:t>It can have lasting negative effects on a person’s well- being.</a:t>
            </a:r>
          </a:p>
        </p:txBody>
      </p:sp>
    </p:spTree>
    <p:custDataLst>
      <p:tags r:id="rId1"/>
    </p:custDataLst>
    <p:extLst>
      <p:ext uri="{BB962C8B-B14F-4D97-AF65-F5344CB8AC3E}">
        <p14:creationId xmlns:p14="http://schemas.microsoft.com/office/powerpoint/2010/main" val="32315077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987B9-60D6-8AC4-0BDF-1A45A97CE52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3CCE355-5103-F351-AF9E-AF19403E7038}"/>
              </a:ext>
            </a:extLst>
          </p:cNvPr>
          <p:cNvSpPr>
            <a:spLocks noGrp="1" noRot="1" noMove="1" noResize="1" noEditPoints="1" noAdjustHandles="1" noChangeArrowheads="1" noChangeShapeType="1"/>
          </p:cNvSpPr>
          <p:nvPr>
            <p:ph idx="1"/>
          </p:nvPr>
        </p:nvSpPr>
        <p:spPr>
          <a:xfrm>
            <a:off x="914400" y="519875"/>
            <a:ext cx="2717074" cy="5818248"/>
          </a:xfrm>
          <a:ln/>
        </p:spPr>
        <p:style>
          <a:lnRef idx="0">
            <a:schemeClr val="dk1"/>
          </a:lnRef>
          <a:fillRef idx="3">
            <a:schemeClr val="dk1"/>
          </a:fillRef>
          <a:effectRef idx="3">
            <a:schemeClr val="dk1"/>
          </a:effectRef>
          <a:fontRef idx="minor">
            <a:schemeClr val="lt1"/>
          </a:fontRef>
        </p:style>
        <p:txBody>
          <a:bodyPr>
            <a:normAutofit/>
          </a:bodyPr>
          <a:lstStyle/>
          <a:p>
            <a:pPr marL="36900" indent="0" algn="ctr">
              <a:buNone/>
            </a:pPr>
            <a:endParaRPr lang="en-US" sz="3600" dirty="0"/>
          </a:p>
          <a:p>
            <a:pPr marL="36900" indent="0" algn="ctr">
              <a:buNone/>
            </a:pPr>
            <a:endParaRPr lang="en-US" sz="3600" dirty="0"/>
          </a:p>
          <a:p>
            <a:pPr marL="36900" indent="0" algn="ctr">
              <a:buNone/>
            </a:pPr>
            <a:r>
              <a:rPr lang="en-US" sz="3600" dirty="0"/>
              <a:t>What is the difference between stress and trauma?</a:t>
            </a:r>
          </a:p>
          <a:p>
            <a:pPr marL="36900" indent="0" algn="ctr">
              <a:buNone/>
            </a:pPr>
            <a:endParaRPr lang="en-US" sz="2400" dirty="0"/>
          </a:p>
          <a:p>
            <a:pPr marL="36900" indent="0" algn="ctr">
              <a:buNone/>
            </a:pPr>
            <a:endParaRPr lang="en-US" sz="2400" dirty="0"/>
          </a:p>
          <a:p>
            <a:pPr marL="36900" indent="0" algn="ctr">
              <a:buNone/>
            </a:pPr>
            <a:endParaRPr lang="en-US" sz="2400" dirty="0"/>
          </a:p>
        </p:txBody>
      </p:sp>
      <p:pic>
        <p:nvPicPr>
          <p:cNvPr id="4" name="Picture 3">
            <a:extLst>
              <a:ext uri="{FF2B5EF4-FFF2-40B4-BE49-F238E27FC236}">
                <a16:creationId xmlns:a16="http://schemas.microsoft.com/office/drawing/2014/main" id="{F8DBC9AC-6F33-D37C-114C-A3CFF41F1197}"/>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rcRect/>
          <a:stretch>
            <a:fillRect/>
          </a:stretch>
        </p:blipFill>
        <p:spPr>
          <a:xfrm>
            <a:off x="8194816" y="519874"/>
            <a:ext cx="3738596" cy="5815584"/>
          </a:xfrm>
          <a:prstGeom prst="rect">
            <a:avLst/>
          </a:prstGeom>
        </p:spPr>
      </p:pic>
      <p:pic>
        <p:nvPicPr>
          <p:cNvPr id="5" name="Picture 4">
            <a:extLst>
              <a:ext uri="{FF2B5EF4-FFF2-40B4-BE49-F238E27FC236}">
                <a16:creationId xmlns:a16="http://schemas.microsoft.com/office/drawing/2014/main" id="{B838739C-BB1B-DC98-FCB4-3119DE3DCFFE}"/>
              </a:ext>
            </a:extLst>
          </p:cNvPr>
          <p:cNvPicPr>
            <a:picLocks noGrp="1" noRot="1" noChangeAspect="1" noMove="1" noResize="1" noEditPoints="1" noAdjustHandles="1" noChangeArrowheads="1" noChangeShapeType="1" noCrop="1"/>
          </p:cNvPicPr>
          <p:nvPr/>
        </p:nvPicPr>
        <p:blipFill>
          <a:blip r:embed="rId5"/>
          <a:srcRect t="33841" r="49729" b="4317"/>
          <a:stretch>
            <a:fillRect/>
          </a:stretch>
        </p:blipFill>
        <p:spPr>
          <a:xfrm>
            <a:off x="4023385" y="519875"/>
            <a:ext cx="3657600" cy="5818247"/>
          </a:xfrm>
          <a:prstGeom prst="rect">
            <a:avLst/>
          </a:prstGeom>
        </p:spPr>
      </p:pic>
      <p:sp>
        <p:nvSpPr>
          <p:cNvPr id="7" name="Title 6">
            <a:extLst>
              <a:ext uri="{FF2B5EF4-FFF2-40B4-BE49-F238E27FC236}">
                <a16:creationId xmlns:a16="http://schemas.microsoft.com/office/drawing/2014/main" id="{7BE5EE5E-3E0E-7709-961F-2A1A2C3A9216}"/>
              </a:ext>
            </a:extLst>
          </p:cNvPr>
          <p:cNvSpPr>
            <a:spLocks noGrp="1" noRot="1" noMove="1" noResize="1" noEditPoints="1" noAdjustHandles="1" noChangeArrowheads="1" noChangeShapeType="1"/>
          </p:cNvSpPr>
          <p:nvPr>
            <p:ph type="title"/>
          </p:nvPr>
        </p:nvSpPr>
        <p:spPr/>
        <p:txBody>
          <a:bodyPr>
            <a:normAutofit fontScale="90000"/>
          </a:bodyPr>
          <a:lstStyle/>
          <a:p>
            <a:br>
              <a:rPr lang="en-US" dirty="0"/>
            </a:br>
            <a:endParaRPr lang="en-US" dirty="0"/>
          </a:p>
        </p:txBody>
      </p:sp>
      <p:sp>
        <p:nvSpPr>
          <p:cNvPr id="8" name="Rectangle 7">
            <a:extLst>
              <a:ext uri="{FF2B5EF4-FFF2-40B4-BE49-F238E27FC236}">
                <a16:creationId xmlns:a16="http://schemas.microsoft.com/office/drawing/2014/main" id="{2D5F798B-39E0-2761-BF98-59C14963F14D}"/>
              </a:ext>
            </a:extLst>
          </p:cNvPr>
          <p:cNvSpPr>
            <a:spLocks noGrp="1" noRot="1" noMove="1" noResize="1" noEditPoints="1" noAdjustHandles="1" noChangeArrowheads="1" noChangeShapeType="1"/>
          </p:cNvSpPr>
          <p:nvPr/>
        </p:nvSpPr>
        <p:spPr>
          <a:xfrm>
            <a:off x="4397829" y="1580050"/>
            <a:ext cx="3039291" cy="4481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Stress is your body’s natural response to pressure. It is a state of worry or tension caused by a difficult or challenging situation.</a:t>
            </a:r>
          </a:p>
        </p:txBody>
      </p:sp>
      <p:sp>
        <p:nvSpPr>
          <p:cNvPr id="10" name="Rectangle 9">
            <a:extLst>
              <a:ext uri="{FF2B5EF4-FFF2-40B4-BE49-F238E27FC236}">
                <a16:creationId xmlns:a16="http://schemas.microsoft.com/office/drawing/2014/main" id="{C6EE9A3D-DAC9-E5E6-DDAE-2493742AB084}"/>
              </a:ext>
            </a:extLst>
          </p:cNvPr>
          <p:cNvSpPr>
            <a:spLocks noGrp="1" noRot="1" noMove="1" noResize="1" noEditPoints="1" noAdjustHandles="1" noChangeArrowheads="1" noChangeShapeType="1"/>
          </p:cNvSpPr>
          <p:nvPr/>
        </p:nvSpPr>
        <p:spPr>
          <a:xfrm>
            <a:off x="8424222" y="1580050"/>
            <a:ext cx="3149470" cy="4481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A traumatic event is a frightening, dangerous, or violent event that poses a threat to a person’s life or bodily integrity.</a:t>
            </a:r>
          </a:p>
        </p:txBody>
      </p:sp>
    </p:spTree>
    <p:custDataLst>
      <p:tags r:id="rId1"/>
    </p:custDataLst>
    <p:extLst>
      <p:ext uri="{BB962C8B-B14F-4D97-AF65-F5344CB8AC3E}">
        <p14:creationId xmlns:p14="http://schemas.microsoft.com/office/powerpoint/2010/main" val="3190426518"/>
      </p:ext>
    </p:extLst>
  </p:cSld>
  <p:clrMapOvr>
    <a:masterClrMapping/>
  </p:clrMapOvr>
  <mc:AlternateContent xmlns:mc="http://schemas.openxmlformats.org/markup-compatibility/2006" xmlns:p14="http://schemas.microsoft.com/office/powerpoint/2010/main">
    <mc:Choice Requires="p14">
      <p:transition spd="med" p14:dur="699"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A1406-6E13-F42D-79D2-B57FDEB69ED9}"/>
              </a:ext>
            </a:extLst>
          </p:cNvPr>
          <p:cNvSpPr>
            <a:spLocks noGrp="1" noRot="1" noMove="1" noResize="1" noEditPoints="1" noAdjustHandles="1" noChangeArrowheads="1" noChangeShapeType="1"/>
          </p:cNvSpPr>
          <p:nvPr>
            <p:ph type="title"/>
          </p:nvPr>
        </p:nvSpPr>
        <p:spPr>
          <a:xfrm>
            <a:off x="0" y="375140"/>
            <a:ext cx="12192000" cy="970450"/>
          </a:xfrm>
        </p:spPr>
        <p:txBody>
          <a:bodyPr>
            <a:noAutofit/>
          </a:bodyPr>
          <a:lstStyle/>
          <a:p>
            <a:pPr marL="0" marR="0">
              <a:lnSpc>
                <a:spcPct val="107000"/>
              </a:lnSpc>
              <a:spcAft>
                <a:spcPts val="800"/>
              </a:spcAft>
            </a:pPr>
            <a:r>
              <a:rPr lang="en-US" sz="4800" kern="0" dirty="0">
                <a:solidFill>
                  <a:schemeClr val="tx1"/>
                </a:solidFill>
                <a:effectLst/>
                <a:ea typeface="Times New Roman" panose="02020603050405020304" pitchFamily="18" charset="0"/>
                <a:cs typeface="Times New Roman" panose="02020603050405020304" pitchFamily="18" charset="0"/>
              </a:rPr>
              <a:t>What are Adverse Childhood Experiences?</a:t>
            </a:r>
            <a:endParaRPr lang="en-US" sz="4800" dirty="0">
              <a:solidFill>
                <a:schemeClr val="tx1"/>
              </a:solidFill>
            </a:endParaRPr>
          </a:p>
        </p:txBody>
      </p:sp>
      <p:pic>
        <p:nvPicPr>
          <p:cNvPr id="6" name="Content Placeholder 8">
            <a:extLst>
              <a:ext uri="{FF2B5EF4-FFF2-40B4-BE49-F238E27FC236}">
                <a16:creationId xmlns:a16="http://schemas.microsoft.com/office/drawing/2014/main" id="{0CA6E7DC-C641-632E-752B-E2A6ECA8E852}"/>
              </a:ext>
            </a:extLst>
          </p:cNvPr>
          <p:cNvPicPr>
            <a:picLocks noGrp="1" noRot="1" noChangeAspect="1" noMove="1" noResize="1" noEditPoints="1" noAdjustHandles="1" noChangeArrowheads="1" noChangeShapeType="1" noCrop="1"/>
          </p:cNvPicPr>
          <p:nvPr/>
        </p:nvPicPr>
        <p:blipFill>
          <a:blip r:embed="rId4"/>
          <a:stretch>
            <a:fillRect/>
          </a:stretch>
        </p:blipFill>
        <p:spPr>
          <a:xfrm>
            <a:off x="5326383" y="1580050"/>
            <a:ext cx="6700004" cy="4997483"/>
          </a:xfrm>
          <a:prstGeom prst="rect">
            <a:avLst/>
          </a:prstGeom>
        </p:spPr>
      </p:pic>
      <p:sp>
        <p:nvSpPr>
          <p:cNvPr id="4" name="TextBox 3">
            <a:extLst>
              <a:ext uri="{FF2B5EF4-FFF2-40B4-BE49-F238E27FC236}">
                <a16:creationId xmlns:a16="http://schemas.microsoft.com/office/drawing/2014/main" id="{4871CC86-9E75-5B74-9CBC-B27F08B51EBF}"/>
              </a:ext>
            </a:extLst>
          </p:cNvPr>
          <p:cNvSpPr txBox="1">
            <a:spLocks noGrp="1" noRot="1" noMove="1" noResize="1" noEditPoints="1" noAdjustHandles="1" noChangeArrowheads="1" noChangeShapeType="1"/>
          </p:cNvSpPr>
          <p:nvPr/>
        </p:nvSpPr>
        <p:spPr>
          <a:xfrm>
            <a:off x="589390" y="1751462"/>
            <a:ext cx="4451532" cy="3698898"/>
          </a:xfrm>
          <a:prstGeom prst="rect">
            <a:avLst/>
          </a:prstGeom>
          <a:noFill/>
        </p:spPr>
        <p:txBody>
          <a:bodyPr wrap="square" rtlCol="0">
            <a:spAutoFit/>
          </a:bodyPr>
          <a:lstStyle/>
          <a:p>
            <a:pPr>
              <a:lnSpc>
                <a:spcPct val="150000"/>
              </a:lnSpc>
            </a:pPr>
            <a:r>
              <a:rPr lang="en-US" sz="3200" dirty="0"/>
              <a:t>Adverse  Childhood Experiences, or ACEs, are potentially traumatic events that occur in childhood (0-18 years).</a:t>
            </a:r>
          </a:p>
        </p:txBody>
      </p:sp>
    </p:spTree>
    <p:custDataLst>
      <p:tags r:id="rId1"/>
    </p:custDataLst>
    <p:extLst>
      <p:ext uri="{BB962C8B-B14F-4D97-AF65-F5344CB8AC3E}">
        <p14:creationId xmlns:p14="http://schemas.microsoft.com/office/powerpoint/2010/main" val="19565998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F143B-0DE9-770D-5272-78BFB78A5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CB6BF-0B9E-5237-899A-C9E4D783884C}"/>
              </a:ext>
            </a:extLst>
          </p:cNvPr>
          <p:cNvSpPr>
            <a:spLocks noGrp="1" noRot="1" noMove="1" noResize="1" noEditPoints="1" noAdjustHandles="1" noChangeArrowheads="1" noChangeShapeType="1"/>
          </p:cNvSpPr>
          <p:nvPr>
            <p:ph type="title"/>
          </p:nvPr>
        </p:nvSpPr>
        <p:spPr>
          <a:xfrm>
            <a:off x="0" y="146167"/>
            <a:ext cx="12192000" cy="970450"/>
          </a:xfrm>
        </p:spPr>
        <p:txBody>
          <a:bodyPr>
            <a:noAutofit/>
          </a:bodyPr>
          <a:lstStyle/>
          <a:p>
            <a:pPr marL="0" marR="0">
              <a:lnSpc>
                <a:spcPct val="107000"/>
              </a:lnSpc>
              <a:spcAft>
                <a:spcPts val="800"/>
              </a:spcAft>
            </a:pPr>
            <a:r>
              <a:rPr lang="en-US" sz="3200" kern="0" dirty="0">
                <a:solidFill>
                  <a:schemeClr val="tx1"/>
                </a:solidFill>
                <a:effectLst/>
                <a:ea typeface="Times New Roman" panose="02020603050405020304" pitchFamily="18" charset="0"/>
                <a:cs typeface="Times New Roman" panose="02020603050405020304" pitchFamily="18" charset="0"/>
              </a:rPr>
              <a:t>Negative Impacts of Adverse Childhood Experiences on Adults</a:t>
            </a:r>
            <a:endParaRPr lang="en-US" sz="3200" dirty="0">
              <a:solidFill>
                <a:schemeClr val="tx1"/>
              </a:solidFill>
            </a:endParaRPr>
          </a:p>
        </p:txBody>
      </p:sp>
      <p:graphicFrame>
        <p:nvGraphicFramePr>
          <p:cNvPr id="15" name="Diagram 14">
            <a:extLst>
              <a:ext uri="{FF2B5EF4-FFF2-40B4-BE49-F238E27FC236}">
                <a16:creationId xmlns:a16="http://schemas.microsoft.com/office/drawing/2014/main" id="{2C00B29B-CF43-6758-634A-C96DF91BA9B1}"/>
              </a:ext>
            </a:extLst>
          </p:cNvPr>
          <p:cNvGraphicFramePr>
            <a:graphicFrameLocks noGrp="1" noDrilldown="1" noMove="1" noResize="1"/>
          </p:cNvGraphicFramePr>
          <p:nvPr>
            <p:extLst>
              <p:ext uri="{D42A27DB-BD31-4B8C-83A1-F6EECF244321}">
                <p14:modId xmlns:p14="http://schemas.microsoft.com/office/powerpoint/2010/main" val="4113596592"/>
              </p:ext>
            </p:extLst>
          </p:nvPr>
        </p:nvGraphicFramePr>
        <p:xfrm>
          <a:off x="1110343" y="719666"/>
          <a:ext cx="10232571" cy="6051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A picture containing text&#10;&#10;AI-generated content may be incorrect.">
            <a:extLst>
              <a:ext uri="{FF2B5EF4-FFF2-40B4-BE49-F238E27FC236}">
                <a16:creationId xmlns:a16="http://schemas.microsoft.com/office/drawing/2014/main" id="{0C7C90C9-1BFD-2C60-91D1-56B37BA26EEE}"/>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5554065" y="4612597"/>
            <a:ext cx="2194560" cy="1460381"/>
          </a:xfrm>
          <a:prstGeom prst="rect">
            <a:avLst/>
          </a:prstGeom>
        </p:spPr>
      </p:pic>
      <p:pic>
        <p:nvPicPr>
          <p:cNvPr id="14" name="Picture 13" descr="Icon&#10;&#10;AI-generated content may be incorrect.">
            <a:extLst>
              <a:ext uri="{FF2B5EF4-FFF2-40B4-BE49-F238E27FC236}">
                <a16:creationId xmlns:a16="http://schemas.microsoft.com/office/drawing/2014/main" id="{398F03EA-AB64-B5A5-F256-D7617424851F}"/>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val="0"/>
              </a:ext>
            </a:extLst>
          </a:blip>
          <a:stretch>
            <a:fillRect/>
          </a:stretch>
        </p:blipFill>
        <p:spPr>
          <a:xfrm>
            <a:off x="1951731" y="5212869"/>
            <a:ext cx="2286000" cy="925465"/>
          </a:xfrm>
          <a:prstGeom prst="rect">
            <a:avLst/>
          </a:prstGeom>
          <a:ln>
            <a:solidFill>
              <a:schemeClr val="accent3"/>
            </a:solidFill>
          </a:ln>
        </p:spPr>
      </p:pic>
      <p:pic>
        <p:nvPicPr>
          <p:cNvPr id="10" name="Picture 9" descr="A picture containing text&#10;&#10;AI-generated content may be incorrect.">
            <a:extLst>
              <a:ext uri="{FF2B5EF4-FFF2-40B4-BE49-F238E27FC236}">
                <a16:creationId xmlns:a16="http://schemas.microsoft.com/office/drawing/2014/main" id="{691484DB-73D4-B468-FE28-2064E3DA242F}"/>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val="0"/>
              </a:ext>
            </a:extLst>
          </a:blip>
          <a:stretch>
            <a:fillRect/>
          </a:stretch>
        </p:blipFill>
        <p:spPr>
          <a:xfrm>
            <a:off x="9984241" y="5223042"/>
            <a:ext cx="1665799" cy="1371600"/>
          </a:xfrm>
          <a:prstGeom prst="rect">
            <a:avLst/>
          </a:prstGeom>
          <a:ln w="28575">
            <a:solidFill>
              <a:schemeClr val="accent1"/>
            </a:solidFill>
          </a:ln>
        </p:spPr>
      </p:pic>
      <p:sp useBgFill="1">
        <p:nvSpPr>
          <p:cNvPr id="4" name="Rectangle 3">
            <a:extLst>
              <a:ext uri="{FF2B5EF4-FFF2-40B4-BE49-F238E27FC236}">
                <a16:creationId xmlns:a16="http://schemas.microsoft.com/office/drawing/2014/main" id="{CFEFEA26-E787-08DE-75FC-44F1A158CF46}"/>
              </a:ext>
            </a:extLst>
          </p:cNvPr>
          <p:cNvSpPr>
            <a:spLocks noGrp="1" noRot="1" noMove="1" noResize="1" noEditPoints="1" noAdjustHandles="1" noChangeArrowheads="1" noChangeShapeType="1"/>
          </p:cNvSpPr>
          <p:nvPr/>
        </p:nvSpPr>
        <p:spPr>
          <a:xfrm>
            <a:off x="1846217" y="1236617"/>
            <a:ext cx="2629989" cy="52164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DC08B9F7-EE9B-E113-FFEF-11B5FF9091DB}"/>
              </a:ext>
            </a:extLst>
          </p:cNvPr>
          <p:cNvSpPr>
            <a:spLocks noGrp="1" noRot="1" noMove="1" noResize="1" noEditPoints="1" noAdjustHandles="1" noChangeArrowheads="1" noChangeShapeType="1"/>
          </p:cNvSpPr>
          <p:nvPr/>
        </p:nvSpPr>
        <p:spPr>
          <a:xfrm>
            <a:off x="5348074" y="1335548"/>
            <a:ext cx="2629989" cy="52164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5F8CF2C2-C1DE-610D-1430-08BB4C59BCCC}"/>
              </a:ext>
            </a:extLst>
          </p:cNvPr>
          <p:cNvSpPr>
            <a:spLocks noGrp="1" noRot="1" noMove="1" noResize="1" noEditPoints="1" noAdjustHandles="1" noChangeArrowheads="1" noChangeShapeType="1"/>
          </p:cNvSpPr>
          <p:nvPr/>
        </p:nvSpPr>
        <p:spPr>
          <a:xfrm>
            <a:off x="8925274" y="1335548"/>
            <a:ext cx="2970635" cy="54353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014963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ppt_x"/>
                                          </p:val>
                                        </p:tav>
                                      </p:tavLst>
                                    </p:anim>
                                    <p:anim calcmode="lin" valueType="num">
                                      <p:cBhvr additive="base">
                                        <p:cTn id="7" dur="1000"/>
                                        <p:tgtEl>
                                          <p:spTgt spid="4"/>
                                        </p:tgtEl>
                                        <p:attrNameLst>
                                          <p:attrName>ppt_y</p:attrName>
                                        </p:attrNameLst>
                                      </p:cBhvr>
                                      <p:tavLst>
                                        <p:tav tm="0">
                                          <p:val>
                                            <p:strVal val="ppt_y"/>
                                          </p:val>
                                        </p:tav>
                                        <p:tav tm="100000">
                                          <p:val>
                                            <p:strVal val="1+ppt_h/2"/>
                                          </p:val>
                                        </p:tav>
                                      </p:tavLst>
                                    </p:anim>
                                    <p:set>
                                      <p:cBhvr>
                                        <p:cTn id="8" dur="1" fill="hold">
                                          <p:stCondLst>
                                            <p:cond delay="9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1000"/>
                                        <p:tgtEl>
                                          <p:spTgt spid="6"/>
                                        </p:tgtEl>
                                        <p:attrNameLst>
                                          <p:attrName>ppt_x</p:attrName>
                                        </p:attrNameLst>
                                      </p:cBhvr>
                                      <p:tavLst>
                                        <p:tav tm="0">
                                          <p:val>
                                            <p:strVal val="ppt_x"/>
                                          </p:val>
                                        </p:tav>
                                        <p:tav tm="100000">
                                          <p:val>
                                            <p:strVal val="ppt_x"/>
                                          </p:val>
                                        </p:tav>
                                      </p:tavLst>
                                    </p:anim>
                                    <p:anim calcmode="lin" valueType="num">
                                      <p:cBhvr additive="base">
                                        <p:cTn id="19" dur="1000"/>
                                        <p:tgtEl>
                                          <p:spTgt spid="6"/>
                                        </p:tgtEl>
                                        <p:attrNameLst>
                                          <p:attrName>ppt_y</p:attrName>
                                        </p:attrNameLst>
                                      </p:cBhvr>
                                      <p:tavLst>
                                        <p:tav tm="0">
                                          <p:val>
                                            <p:strVal val="ppt_y"/>
                                          </p:val>
                                        </p:tav>
                                        <p:tav tm="100000">
                                          <p:val>
                                            <p:strVal val="1+ppt_h/2"/>
                                          </p:val>
                                        </p:tav>
                                      </p:tavLst>
                                    </p:anim>
                                    <p:set>
                                      <p:cBhvr>
                                        <p:cTn id="2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9AD61688-5596-4741-A247-256358FEC1E1}"/>
  <p:tag name="ISPRING_PROJECT_VERSION" val="9.3"/>
  <p:tag name="ISPRING_PROJECT_FOLDER_UPDATED" val="1"/>
  <p:tag name="ISPRING_FIRST_PUBLISH" val="1"/>
  <p:tag name="ISPRING_WEBLINKS_TARGET" val="_blank"/>
  <p:tag name="ISPRING_WEBLINKS_TARGETMJT" val="_self"/>
  <p:tag name="ISPRING_COMPANY_LOGO" val="ISPRING_PRESENTER_PHOTO_0"/>
  <p:tag name="ISPRING-SUITE_ISPRING_CURRENT_PLAYER_ID" val="universal"/>
  <p:tag name="ISPRING_PRESENTATION_COURSE_TITLE" val="Ensuring Child Safety Upon Parental Arrest: NM250003"/>
  <p:tag name="ISPRING_PRESENTER_PHOTO_0" val="png|iVBORw0KGgoAAAANSUhEUgAAAN0AAADYCAYAAABvCeapAAAAAXNSR0IArs4c6QAAAARnQU1BAACx&#10;jwv8YQUAAAAJcEhZcwAAITcAACE3ATNYn3oAAG04SURBVHhe7Z0HmFRF1oZBcpAooGAAkYxkJQcB&#10;QUwgKEhOkpOAktMkktkVV1kD6rr7m3NOiCiYEBOYUdE1rCIqphWp/7xVU9O3L9U93dNpdLqf53tm&#10;+t66qfp8dWLVLXbgQLF2ShW7RHDFXxSXC66W57xRcFNhhtznBvn7b8G9gvsKIe6Ve3xcsLEI4DnB&#10;K/LM2+OAbXKuJ+TvUkEFSPfugQPF1a+/lvxL45df0ogHfv65VJHBnj3l1OefH6r+85/Y8MUXFdVP&#10;P5VS8Ez4dmOxP/4ovu/xx+urxo2nqWbNpv7l0Lz5VNWgwQx15JFzVO3ahR81alyoKlZcpCpUWFzo&#10;ULHiYlWixDJVrFhmGlHikEOWq0ceaaD++KPYL5DuxzvvbCo7sgQZf2GsSCONFCJDXXNNWyFdceUh&#10;HYx0NU4jjTRiR4a69toA6X6466406dJII7HwkG7//uJf3HtvY9mYJt2fBwU1mdOmduoQrOkiJJ39&#10;wVw/XCTbQ8HVzns8vqZFqPPa7aHgb8+z+o/zt4lkvx/5nYf/7bX92/2w+yw4LksVL75ClSy5TJUq&#10;tUz+X5673fU8gG1m3yGHLNPHmUCIPR/wH5NGYuDTdPff30g2hvoBMlSFCotUp07j1EknjVIdOoxT&#10;NWteKNvNj1mlygJ14okTVI8eo1SvXiNV3bqzco/LVI0bT5djRqvu3d3gfETqGjWaobp1G5O3vXz5&#10;xfoc1arNV+3aTVBt205Uxx03U1+vVKmlOirJsaBNm4mqdOmlel/wfVtkqIYNp6uePUfqc/foMVp1&#10;7TpGVa68UO8zbbJ0lNNeH3TrNlYEFKFeoQW9S5dxQfu94Nm5D87ZpctYfQ3ujXs31zF9dfTRs3V/&#10;0J521avP19uPP36ybs+5evYcperVm+Uhh0GdOnPlGpNU//5D1ejRA9S4cf3VoEGDVfv250mfny+E&#10;4l69fZChypVbLH07XT/L0KGD1PjxZ6pRo85Sp5wyXK45RR122Dx5No4J1XdpxA9Bmq7Yx489dpxs&#10;DEW6LNWq1WS1b19ppVQxnavJyemqtxcrlqNOPnmk+vDDqnofyM7uljsCr1X/93/N87aHQtu2k9RV&#10;V52ofv/9EP2dm+rYcbwW+PPPPyWv3Rtv1JRzrtLC99xzR+dt53+I6xYctmWp9evb5LW3OPXU4Xqf&#10;aZejtm07/KA25rwr9L2QY/Hv92LbtiN0P23demTetv/+t7yaNOl0OcdKPZBcc027vH1vv11DBrDz&#10;ZF+GevTR+nnbwcUXd1KVKgUGBQYz2uzfb/rIC/rr5ZdrC6nODiIqhJo/v7f6+OPKBx0Dvv++jLrp&#10;ppaayPaYNBIJH+kefTQ86Y4/fqr66qsKeT/Ym2/WVJ07j5d9a2TUHqN27jwsb19WVrfc49ao669v&#10;nbcd7N1bVshTS73yyhHq1VeP0ILHSDxixECdwKYNwj1y5ABtCv3jH4Hjd++upLcxqu/aVSVv+113&#10;NZFrrc69ph8IbeZB9wHmzTtZlS27RPZnaS36ySfBwvnbbyWDSPfdd2Xz9tFxJE1feaW2fo7XX68l&#10;A0wzrXHPOGOo7A+c58kn62mN1qvX6KD7XrKkZ9656X+7Haxc2UUdeiikMwOet+9//72EJtmWLUfm&#10;DYQAEjEAcgwEX7iwV94+8PXX5fUAxW8l1k3e9ieeOFb/BoEBKI3EIEbSgZtvbiH7MsV0GRcx6dCo&#10;xqy5UNWqdYE6/PALdNKwdevJOmNPmwMHzDkQ4BdfrJ13LEKDmUmi22777bcS6pJLOsq1VuVe048M&#10;LdQ339wy7xiLe+5prBPmaKHJk08LIpVFKNL9+msJtXp1F1W16vy856hefZ60zZT/52kNYtvyXNnZ&#10;XXV7u41Bq0sXBq2VeiAJTbqVug//97+AhnvttcN1Ap0B44EHGuZth0hmAFqljjnmfF0JYfdRXbFm&#10;TWfZl63N2w8+CFgmYMaMfvpaB/dfGvFDHEj3n/9UVOecc4725yIlHUJRqxZ+DD9wtsBck2oHRmra&#10;QLp//et4vc0/kuOTnHDChLxt33xTXk2bdlru+fz3DTK0UN9yS4u8YywQypYtp0ibter225vpzvC3&#10;CUU6TOwFC3rLPsjOcwBr3mZp7b9nT6A99+klwapVXXQghOcPT7pVMvDUCdqHiVqypPEzc3K6Be3D&#10;xEXro7m82/mthg8fKPvWyKA1Uz3ySPD1Au6Cy0RPIz6IA+nAffc1EtPwLLV9e628beFIx3VatJii&#10;R+ojjpibK3i0zQ4iLmYbwQ/vsQg6AgfR7TbMtb59R+jjg+/ZIkMHE/7974Bv+fPPJfP8x9NOGy4a&#10;Y7HascNcG5MS0tu2Rnut0NrYr+nWrOmiAz1oOfynwDUzdfBk9erOee29eP/9aqp379HSjoHCDAqh&#10;Sbc6qG/BunUn6GMg3dixA7T5iokIrryyvT4vASzvMdT+jRx5lj4fhKStd/9ll3XQz5gmXSIRJ9Ih&#10;iE8/XVf7ZnZbONJ9+mkldccdTbX5dfvtTXPNO9pmBmkbzjts2ED9P9u+/bac/h9f5sILT847H8GV&#10;hg1n6HsMvmeLTK2tbrutWd4x+GBffllR/7906Unq3HPPVp99ZrTQSy/VyfMtwVFHmfvzkw5T7rXX&#10;aqkNG1qqW29tLpoL080rsNmikSeqd96pnneMxeWXt8/1JWmfP+kwJ737rr7akI7rMKDgL1qY4EtW&#10;1KTDRIfEadIlEjGSDm1hhRANZP0xEI50fnBe80NnqhUrugdFMBFo/t+3r1SeT8Y177gjQKDnnz8q&#10;nxE6U6c0qLixx/ztbydq4vE/mppB4McfjRm7fHkPXVlu2+IbcR4/6fxg0DH3YO8jS8y4WYpCcm87&#10;gi9nnTVU9lsfNDbS2b7zI026wogYSYefccMNbkKFIx1mHAGFRYt6qczM7rn5PtpmiNk4WP3vfyV0&#10;O0y8L78010ObEd3kf0j5zTcBUtx9N0n9UJFLkKmvQR7SHkOOC7LxP8KIFuV6RE379Ruht9m2zLzg&#10;PH7ScR8I7sKFvdWyZSepyZNJC3ivmyEadFBQAARw7rPPHiz7c/LaxUY6fjPrU1qkSVc4EUy6T6Il&#10;HZqHELg30GERjnR33EEghcT3WgFksT9yhhYGfCVve4T7hhta6et7twM07EUXdZJjQ0UuQaaOLnqj&#10;fBCLwIGfEOTp8DfRRnZb06Zo4oNJx7Uxc4sVu1jAc3APJpFOf9WrN1s99FCDvPZe0AfkGmkXC+kg&#10;Se/eo3RelD4HEyeeIcfkRE26Sy9Nky7xCCbdO9GS7p//bKEjei7zMRzp0DAEHlzXotLERjAtIOHM&#10;mafogIXXhAVEBI2GsVrDhSztl3mjdaeeOkJXdXjJBUjQ1649N8+/AyTuEUYX6Uyeze1LUv1h26JJ&#10;P/usUtCxJmHOsflFLw8m3bp1J+aSbnlQGgIYM3f1QaQjeomPzD584MceCzZ7165l8IJwadIlDsGk&#10;2x4t6ag0KVbsUq01vEIK8td0hOHXCNAOwF43S23fHixgEI3wOwGC558PVHoAktknnzxKjgsVuQRZ&#10;2i/zVnycfvowHTn1XwuiEJjwkpECgFCkM5ruIoF9DqKRWapu3dlBJL/33kZq6tTTgs77zDN1VfPm&#10;JKTzy9OtUg8/zMTHQDqDgatUqRy5p5UyUJyQtx3z+Mknj9XHkOz3Vq9gkk+bBtGvVC1bztCJdbsP&#10;LF7MABJu8EojdvhIh5BET7qLVPnyS7Q/4P0Bw5HO69OhKVas6KHrDK1pg9nqLbf64YfSqkqV+brC&#10;4u9/D5RQAUb1evUIdIS6b2CqTQir2+OoGOHeEGbv+Vq0wJTMkUEkoJWoWXSRzuvT8Rz4dWgvalS9&#10;KQ2E/bzzztT3QgDHbgdUjHDu8BUp2WrMmAHSDwELAA2fldVd+rCn2rUrkOQmuDV3bl99DCkMAkR2&#10;H9HWzZuPUuef31f/JvSr3ffRR1W19g+d60wjPvCRjpE3HOlatpwcZPoZ0qGtcnQhMBUWdp+39vLW&#10;W4/P2x4KffuO1ELNTSFI3lGdFAPXx/ScOPH0oOMI75t7DmcSZeni6E2bArWaZ555rmy/RNc32vQA&#10;BDbpgdW63My2pT6TZ4EYfh/QD8rbOncep5599pi8bZhxDBpoHwj81luB1Ao5RrQ49+8n3dq1nXPD&#10;/5m6SODiizse5O96wSBw440tddqA83HPFEL7NZofmJ3Tp58qGt6mMFx9mEZ84CPdCy8cKRtDkS5T&#10;HP85WqNdf30b0Uatch12k9yFEJhmaCl8vf79EWqOW6lGjz5LRzn/8Y+2uWijrrsuAI5p2nRaLkkz&#10;dHXLtde2023Xr2+rZs06RbZnao1AJJFrs4/7MPvyM4kyxZS8QEzBPvpYkuvMJuDeOnUaL8/USW+f&#10;MOGM3OqTbD1ocG833NBGa3iuzf1dcUUHz3MEP8uNN7ZWGRndtaBz/9zf3/9+ghAcrYr5Sz8tE7/K&#10;9NN117VVN93UStdKUqQ8a1Y//Z3zcj8DBw7JzeWZZ8CnpV8hIwMeJAVosyuuOFENGTLIE5zhGAI0&#10;K/SzYtpyr0zfIoXx0EMN5Xc6XrRzD9Wz52hVuTLPHSrPmUb84CMdI2Jo0pn5W1RnUElCCN5bAc9x&#10;5csv1dtr1rxAj8xme4Y2kdjOcS6wz0zLMdeBwN79xsQy+9A2nN/uC76H0ECoydXZ+7DTgCABwmzu&#10;eZEmF9upp7TX8N4bJpvd7gLn4tkJFNnv3uNNPy3Ju49atcwz8FyVKwfuj7/mfmw01BwLeStVWqQL&#10;CurXn6nBVKGqVRfIPkjjIk6W/HaZ+rwUimNqH3vsLB0w4l7MgBD6d08jnoiSdAbst/ALO99d+7zb&#10;QyHUeYD/Ot59wLsvHLzH2HN6r+W9jret3ebfHgr53X+o/fkdZ2HbWZLZ9q62Xth23uNCXSONxKDA&#10;pCNKFy5ayA/Jfm9U0gJT0JikgW0IgN+Bt9tC3Q/nZ78XnNsKJN85h/cY7znRIPa7H97j7HNY2GvY&#10;/fyf3zn8be25/O24L9s/Xti+tvcbqu9te3t/4Z6PNlzLfy57DH9D3Q/w94MLtq3rN7TXZ7/tD67p&#10;bwfYzn7Xc4fqL/+9+dsAjmWflRf73QvvfdLOtvVfw9vOf20vCkA6EseXXdZeFziH6kzMIvJB1Be2&#10;bs3kSNuZmXr6DJMqrbPPNnwaoni2mh/ga1ESxhSgwLkNypRZovr1G66r9PG9iPJRWMx5yU1hbhEZ&#10;7dOHVILtSKazjNFtzTlX6uAPQRuS5JwL4LNyzyaok60GDBiqt1Esfd11rdW0aafqKKrtWEw2rk20&#10;1txPV93GzFzw/ogmjUCKwdRqHq/vHV/W9GOmTljPnt1H309OThd9r+TOzjrrXG3aE4RZvry7Gjv2&#10;TP09cO4VYoIv0u0XLuypTWPMUiamcm+2j6gNpU85D6Y293nOOWd7zpOl2rWbqDIzu+lgELP/Z83q&#10;q9as6aSfi+1ZWaaviNSGM+35jbjukiUn6dRMcLtMOXaJTtTjX1MTS1SXmexmv7dttv6tkSX2c97A&#10;/gwdLaavuD+eER+VmRTWfaAdfjG+NvdP35q+6KJmzmQqk4lsE6SaOvVUOX/gOO6TOMb06f30vMv6&#10;9Wfp/CbPRKWRcXtom6H7YsqU03S/mBy09xm8KADphgwxofC77qL0CjL5T26inERCaUc4HR/NtFul&#10;nX7qKJs2tRMmc/RUH0LdEM36MMz72ru3jC4YDr6G8RERJkLgX31VXr33XjW1a1dlPTkTYjHjnIgc&#10;c+XwW8wzrdLEJsJnSrAu0jPSqdKg1IzpMJS1EX00s8kzdVqDvBoRw3ffra7TBYTZyYMh5NwLROE5&#10;mcLDpNydO6vr53vnncNy56dBvGzVtu1ktXFjXX0urvfpp5X1/La33qqpuncnerlGC9eOHTX08TzP&#10;++9X1ZFbBAUhuuCCk9W335bVs8CNL2b6hD7r1WuUjqySL8Vvw0dEqO29vftuNfXhh1V0Od2ECWfq&#10;NqQPXnqptk7+m5F7pRC6v74+ASoCWg8/XF/fC7PfyZdy7x99VEXXrYYTLqZeERX+73/LaQENyFWG&#10;HnCZJUFfUu/6wQfVdFScdNTcuX2kjR2kM/QAR4CK52CgOuqo2bKdc3HdTOnTY7Qc7N59qO4vJkhT&#10;N/vcc8fkFdLjK5trldJ9QDvmElItxO9DRQ/np2+Q3cD1c2TgHqnncPL79+49UhNv06ZjdKTezPin&#10;37LVaacN0/1CgMpcNxSPCkA6Im/coLlhF+lW6hyVzXOhIQI3sUpPH2E7D2o7zs6kZuQxI3iGXgWX&#10;yakVKwaCKAZmVLn8cnMeZipALEYgs6bIcn1uhAThYQ0RY5qs1vlAjmFGAaVbaB1IQK4OAUNDEmAg&#10;dI5GRwgQZASaczdpMk0TE+LOmYNwZOptnBMSESVEmLkm2yAh89YIzjACso1ZFEzAPfzwubp8jW1E&#10;RBmYmGJEv7HsBVOVuCZTmwiqcC2S1yTkOcaWpgGCRGgwtiNwth8gENv4XSmD47qM6lgU3Cvb2c8s&#10;CzM4rNIRabZhKdAP9An3autUEZhWrSbp3Khf21owCMye3Ve3p/8gmBFO9mdoTcs+BJnCA8hL5JvB&#10;gf4lvWNki9zwFD2Y0p4Bid/JnMvIjp1nyCDBAIgcQES2ob24R7Q6Qo48Yd0cd9wM3Rc8G+eBWLRH&#10;ZpirafqCe80STWr6Axk1ud1AMQKDl7mXNaKp2+ttDLQBJRPcLwYJId1qnShmVOTE5L5YmMfcXI5+&#10;CASd0i1MOMxBm3C/6aYWeebDxx8zIlXT/wef32g6S7rLLmPGOLlC7huY9VrQYOxndDTz4dbq2QNs&#10;85KOH4Lwe61atOEeOUeWnhTLSI3GLluWTiRlkaFHYs5hCgmy80gHUSpU4N5ztEDSl199VVGnCzBB&#10;0bqMyJgg9BECThkamoMQPqH+U04ZoTUrebyGDVmAiR+f+6EPTBrD5hT5wY0JbKK9Tz9tBA1t3KzZ&#10;NL3Pks5UqFDnGugjBhVmZ7AfITWCvlanTdhmqlPob9qv1SkOtmPGsay6+e29v0sAXPvOOxvr9iTx&#10;WcbCPEuGNvXmzDGExKw0fZGjNcjjjx+rfzeTbqJ9jho4cLDW3gw2YMAAuy+YdFgvhxzCthxdSIDl&#10;hNXB9SzpOJ5ocaAfzDLnkIlzMJhi7pp7MjNTrrjCkInBEGWChQQHGNDpE6LTKAEGBrah4cP1Dfft&#10;Jd3rsZPOFO6ifXburKHI+/GgZoSgo8xs6q+/rqAuvbSDJhi5JSotPvmkkja1MCcw3SDm3Xez7EB+&#10;pOsg29Bkdn8w6SD04MF01qUhSYf2QRMEnj1b+3rMdmC+nxkIzCztcePO1OegFtJLOio6jI1Pydls&#10;9dRT9XQlCsLAd0wSTChmShhnO0ebkyTh+cHQkBQIIGAMVIzawT9ets7Pcb/0KT+41TRoLgY5tmNe&#10;sZ7KwaRDkOy5soJIx2CAZqJPDiYd/b86b9Y9vlDAl7HnCwb3Rb+jHRhs0L5WW3Os1fDkI81vl6nL&#10;9JgFQlvz+9BHq7SfznNBSM7JdzPYcP0A6XB70O5sYykKzFZcDLS1JR0DlsljBu6VY84+27hMlMzx&#10;Oxk54LednlefijyZ+1qt75Xfl98Kvxl3BBOUQYR8sDk+uE8C8JDuwIFim1nBKvwB+ZEuS6t3fkz2&#10;IyTMQEA7GF8tSzvVaDDMR4QFJ53RmWAFo1PNmvNEM07So44pJQtPOirjzSjOvZjOgnQQmx+JziAx&#10;z3EIEse4NR2BHTuChiYd5gfnMKN3sKYzGnGltvXx1/A1MYcwZRAOCGGWSzCRMH48zscIyojMjxfQ&#10;dCxhaNqZ5zako1+eeKK+vl7p0oZ0XbuO1dOS8BkZwNykoz7U9pEh3datdXQfYRpTzgYxmPLEMbGQ&#10;jgIGiEzfLVjQS5PGFAhk6dn0zGznXBQ+GNKZ35QqIQJt9BdtMZspV2OJC6wn6mT/9a/mub6keRYX&#10;6Vj60EU67gP5Msca2eUYBmUI98ILR+nfzAS3Vmk3hcEVecX0DAwGK9XKlV31deGDdZnMbxu6Xww8&#10;pJODNsZOuhwtOPyQVOufccYw7SSzeJEd6WjDzG+2E2VjxvmWLXXUWWcN0Z1C8TKrgAUCHsHXtz+Q&#10;fVB+CLQm0a8hQ+iUNZp0BGEYZYkUonGw5S+4wJiGXtIxKHzwQRX941LXyX1wHXyaaEiHo04lDr4P&#10;o7VYDjrayfPiPx1MOuP7YBqa5SqydX9RwI1G5Fw8EyYlJgznufLKEzW5uDcGC/wzzgFBuCYlbZg4&#10;BJK8pCMYg3/Dj21mZKzRpCN4BNn4rbAs+G0JenBMLKSjjxBi+heT2R7HM7hJZ45DQ9IfRpOZqCKa&#10;BzJgIWHSYwVw7/RXtKTjnm68sZV+XgJ1aD2uNWrUAN1vDM74jXb603nnnaEDJgzKWBKsFWp+uxwd&#10;OOG34t74S2CGwc5w4uA+CSDupFulHUn2U3SLsGA6ceOm7Ir2q8TPaqFVffPmU7TvRnkSoxfChkAR&#10;mYR0+HveaxsEkw5CYZbyYxCsYESHdJCAkiqIyCCAL0IUkGO8pEMzENXCqWcgYBsjLJHOaEjHgIE5&#10;zTn4zqJKpm+ydTDARbpg5GjS0R8IB6Mr68XgU5oI7Er9Y3FuNBtWAcLCvfJbMFeQSDEalgV7IaMl&#10;HQJFZA7tyDw8+siQ7nDtTzLQvPzyEVq4CK0T/IiFdAg2fYfwY9lwHLWoPEM40gWDyOEITRz8ciwB&#10;WzjP78v+aElHET1RXArucaUw4TkGkxpSYfY++GCD3DVmMvSgh8mLD8qxJihnrA+sNKLuXBsgj6Yq&#10;KHS/GPhIZwSpoKTjb0Zeh5ow8UX6h+Q79X1mdFqpo2WYH5idmJYmuJChw/WkFB54oIEmQ2DBIi+C&#10;zUs6hnvmRzFRI+PT0elcGw27YUMr3dEIMA/rNy/pPPyugNbJitq8xH9Bc3NtvgeKx/Mjne0/Qzr8&#10;BMgGKSAUJivX5TyWdNwrJjzfmYaElps9+xQ9ULhI9/TT9fTx9JHJX2XnkY4gCu/DI7/Fb8F3SBoL&#10;6RgwGIQOPRT/fKEmOz4R98r38KQzcsT2KVNMcTtRZ1wIno/vbDdtsqIiHQM90Wl+T0C/8psTseWZ&#10;mbMJ8bC+jjzSTM1CAdh1egKk4z6Nv4n8sM8Ef/LTcsBHOn7sgpMuS4dgGXExgZi7hjmEFqI9AmDa&#10;5ogPM1hrqJdfNh1GQpbjKRpGTfMjvfTSkbnC5kcw6UIFUuh0CMw2fhAWIUJ7cgzfvaSLJpASinQE&#10;UviBicKhrXiGjh3J46wKQTruc5TWjDjl5J9IE4QLpNh1NGmLv/vmmzXkGuP0M5BfgigIO/Mbuddg&#10;n+7gQAqkQwMR0cMP5ZloD9Capi2/WeSkw2RjQP3pp5JCqjbavMcng9DkIwmUHUy6TC07DH6Q05j4&#10;q3RhAO0w4RhcbeqAFAQDHH0SLemCAykZ8tsu1dYZmo7fZtCgc/SgRwECPi/+NmYl1zCmuZU1k8Mj&#10;N0f7yExLEFfSZUunjtU2MQ+A4Lz66uFaAGlP6NV2FKYmQsp2fC9TsZClKwLMyFFc+0PxIB2EodMh&#10;D+2BiWaGJx2VHZDuzjubOElHUpl2XtIhUJgYCBMEN2tirtEEQvOhvUeODJCOaCX+AIKP0IUnXU6e&#10;1UBblljHDCQAxTG8GGTePBPpM9HiyElnEs5Z2jemPTD3TtvoSMeAikARwGLZQIhMhJb7gsj4bVSE&#10;cC7cCi/pmOjLYIzWwDXBJ6cdmhNZwlqB0JDPBFtynKQ75ZSRorlKiy97qNbu4UjHfiwuZBaCMXhx&#10;3/jm3DsF5Ta4xPSngKxl6/wtgyvtTJVT0knHFB5zc7xp0pRKmakzdBqjFYlijsHEsRoQVW4CBZm6&#10;+oSHZzvVIv5rG0RHOkrSEBrKhdjGMfmTLks/J/dC5YVN0GPu4fNg35P0p52XdKaMLUOfn20PPMAL&#10;WVbqczONhm1UlVjScQ38WISL2QsEHSIlHet04ot+/31pHajCnGTERrCiJZ1Z7Wy1TmHwW3FMwUiX&#10;oX8XiEHpFP3JQMU6OhyLIHNtm4B/9FFkiL4w8x3xsxik8VlZxfu996rrqhnyjrQjlUTgh8EQuWKb&#10;i3TIDr/rU08dqzVZJKTDvIR0+M+PP24mO2O1cQ3yflhvpsIohaRjQmijRtN0Z/G2GRLQtuIDYTad&#10;aVbhoi0PbMwt/LrV2qSiLSO1IUaGJiMmGNt79qQ0ynUPwaRDGOrVm6kfmlA1nUhnBJMuW4/mjzxi&#10;ci6DBwf7dCznZ8LQ9tmZ2rMgr1KG/B7mw8CB58pIXF6TkblutPeSzgij8Ze++66MJo/5MXLyJt8y&#10;6ZbKE5KodnUyfBV+MJaQIAmLyXL66UP189C3VhOhCWhvHPZM0Z719I9H7pAoHELB8xifNUA6BBNi&#10;Ebhq1myKtjj43QiHB0iXrf0b5gByTEFJt21bbR0IYk6h3YYgcyz9yXcsnX37yui+JEhBiJ5V4WjD&#10;YM7gxTPwnaCMqfHkt1mVZ2KbZwyYl/yWLVpM1hFvUiBsoz6YfrGko29IA9AH9AXVPpASs5zBj4gk&#10;Vg2pGY43C15dmtePkNNLOs4F6YhF8JsnjHR2FEfweAjAd4IVaB1sdxPqh3Qck5P3g5lcDedfKW07&#10;apOD8h+b5OWmyTVBGKN5gq9tAOkW6bpIflyieNwDD4EZw/3xg+MbcF0zrw8BWaVTBgQazP1dpEuH&#10;WDCIRHMgpWGvk6lOPXWYCEpVGTBK6GsxwlKqxKRX2xaNxLOhuU09ZpYmMBE3qk0gBELL+fFlOBem&#10;J+fjL6+cNhaA0TSch+ehne1bor0IBz4P2xAinolIL/1NcIBRHp+D57GkI/SNVmYU5ziuh9lF0AQi&#10;o0XwvQ2pze/CaI9pOH8+A6fpb+4NU5A+RtNbjR7oKwMGOPJZmIjWJKcd94s2gHSUkKGVIQSuBX1q&#10;+qK4jrAaLb1Wk4hnJ8+HDJlzBZLlDPAMsAzePBvbbL9xD+y3eUyuD6mQK9oArolW5/4oYCY/Sv9z&#10;LQZl8rzG979IFzRwn6aAIEA60hhE5on6B0rXAv3hRgFIh//FKEzFtwXCycjNu9m4kcAMAo7J1DdE&#10;Z1J1YXIwmSIoM/WxxrS058/QoxWhYn6YwPZgQFI0DCOTvYd+/Ybpd7pxf2gCTEx+YExCc1yGNuFw&#10;5k0IniXyZulr8eISU13uv1amOOKLtI8xfvwZWsuTO/J2boUKC3V/cF4zeJBwXSa+wAy5v6H6Pk2f&#10;snwCs7iniLnSX/uGmEjlypkSM/ZDTM7Ds3j7lueg3wg48d1GdRmYcObNuZdrjcXzWBOKCnnuwZ4L&#10;4DfiDxFJZCbBiSeep//nHKB8efMOQuoT7TNyfy1bTtH9jXYIDJLBYHIt5zcF3IHttEc++E1q12Yw&#10;Ndfi/ulT8mFo+Ro1TCkeAwgyQ79iSpv+4VyZuo6X83A/aOYOHcbrPuHZIA3XNoQPyHHJkkvlvgJ9&#10;EGhLRH2F7g+Kme3Ai5xg4polNrJy+3G4HtwC50We5uvrkQMOrf39KADpDGjjh+lI87+/vd3uvan8&#10;2vq3+2Hb+WGv4f3fC+92ew5XOwvbBqKFOyfwbgt1br5zLuDaZ8/lhW1nv/vb+797z2uP8SLU+bzH&#10;eM8BXOd2IdQ5Qx3PNlffhmrv387/fnjbW7jaAfb5z5nfd4tQ28OhwKRLI400CgYf6ZgDVjRJZ0es&#10;aEetvwq8z18Uf/9kwkO6AweKPUliumh2Oj4KvgN+DD4H/qQ1eVzt/0qAcPh0+Kr4n8x9DPiZ7mPS&#10;KDiCSfeoCekWNdJBrgnioPdTjRufpo46arCqUGGcKl6ckDeOs23zVwOpG/6SvxutqlRpJH3QTP52&#10;UqVLU8LHbHICGxCPtomA655iBedBhi24fzt4+INzfPfDv9/7PR5Ik07AD3WWGjVqktq8+Wl17713&#10;qPnzZ6pevfqrY48doMqUYYb7OAHJ2EgBYZMN8kSErfnfdU9e8DyjZWChRpP2nVSzZserCRPGqmHD&#10;BquOHVsJARurihX7qBIlWPWZaCSRvniCc3IfFmMFrnaRgN8IjJb7JZI4XVWvPkdHIw8/fL6qXXuh&#10;qlNnpTzTSlWv3hr5Xdeo+vXXqIYNA2jQgO2rVN26zJdbrY4+eo20XyPHrpFzrFY1aqxSlSvnyIAE&#10;qUOROBIE+3SPmJWUixrp6MBl0pmd1MUXX6I+/3y3+vnnn9XevXvUAw/craZNG69OO+1cHcbPD6ec&#10;Mkz17j1c9ew5Mmk4+eQxqk+fsSIYbVWlSo1Vu3a9VNeufUKie/d+qnnzliJ8teS5eqq+fbvJvfdS&#10;7du3V126dFHjxo1TM2fOVBMnEorvrVq1aiQWwDFxR6NG9UTQG3rQQIS/nrOtC40aUZxxtGratJ5q&#10;3bqx3H8LjZYtG6pu3U7Qz3bmmSdrnHFGb/k7Xl1wwWp17rkT1PDhE9Xo0ZPU+PGTNcaNm6SmTJmp&#10;Fi1aoUaMmKIGDjxPDRgwSZ1++hQ5doYcO0f+n6dOOmm+9MdC6b8Vct3VQtK1moysKRo5AYM13UNU&#10;CBQ90gGeeZ4Qr6OaN2+xevXVl9V//vMf9c0336gff/xRSLhPwN/I8MsvycH+/b+qr776j7r99n+r&#10;SZPOkwFiknr44QfVxo1Pq2eeecqJ559/Tq1Zg/Cdq7Zu3aqefvpptWnTJnXzzTers846S3Xu3FmN&#10;HDlSTZ48WQRxipxzmpo+fXpCMGPGwXC184L7mTFjhvxO89TSpUv13zlz5uj7HTNmjAxEPVWLFi2E&#10;kI3EVThKVatWTZUrV06IcYiaNQufvZgTVatWFWKdKtq9QtD2MmWY+FpNNOPRQrZGYgW0FlL2lT4a&#10;rgYNIqc8V3XosEI1abJGlS+P1eSSLy98pCOTXzRJB3huAgqdVf/+I9TOnTvVF198oclX2MB9ffvt&#10;t0KiZ8QUni8a9hR11VVXqSeffFI9+OCDoqEfCInHHntMZWRkiMAMUk899VTQ9n/9618yqp8pI/pJ&#10;6rzzzhMiTxKNN7FQwN7PBRewPP6FmoCQjHutV6+ekKqk/HbBRPLikEMgHT66ez/kHDBggCafa78L&#10;pUuXFFO0tlgKPdSQIePEalghJukquZY1P11Ik84Hnp1Fjo6W0X9zoSTdl19+qTXwP//5Ty10aKX7&#10;7rtPPfLII0HkCoVQpAOQds2aNWJWnqqGDh2qtYeLAMnEhAkT9N+5c+fqAQbte8YZZ4jmqZ8v0bxI&#10;BOm8gIDdu58o/bZABoGVYYiXJp0D1Pk1F7PrWSGdW/BTBQj32Wefqcsvv1y0cX+1fPly9cQTT+Sr&#10;3bwIR7pHH31UrV27Vsys07X5mWrSod0gyqJFi7RmYzCoVYt5jG7BD4dEk86idesm4jMuEh87lKmZ&#10;Jp0DkK6ZmG6bCpWms/eSmZmpR/r169drknhJEwnyIx2aLtWkQ7tx7YULF2qfjXs9+uijVfHiIqgO&#10;QY8EySId6NKlndxzljr0UBfx0qRzoHCS7r///a/WbGeffba69dZb1cMPPxxEmEhR2ElntRtBEr63&#10;atVKTLfS8pu4BTxSJJN0YPDgQerEE1fmRja98pUmnQOFj3QETW644QZtUkK4hx56KIgs0aCwkg7t&#10;BtBsixcv1gGdGjV4d7pbqKNFsklXuXJFeZ55Yg77tV3MpMNZpH1+oJ2F6zyFCYWLdPYeevfurdat&#10;WxcT4UBhJB1kIzKJOUlk8oQTTlBlypSR38Et0AVBskkHunfvKH7oSlW2LAl1K18xko6Z3tWqzZMb&#10;nR8SzJdj0qOdR2cmtzIR0Mwsd503tShcpCNSiZYbNWqUuvPOO6MKmrhQ2Ejn9d8Ilhx3HMvVu4U4&#10;FqSCdIccUlyebaaqU8er7YJJ93B0pMvWL4JgKQam2IcDa2OwdAKr8/JObGYDsya9WXuksJGvcJHu&#10;+++/V6eddpr629/+FkSQgqIwkc5qOFIBfK9dm8We3AIcK1JBOtCqVTPp61UebRdMunu+/TYa0q1U&#10;LOSqqCCLEiwZQJ0nC+YwBZ7XJhce4hUe0n311Vdq8+bNcfHlLAqbpiP/hoY74ogjpN/dghsPpIp0&#10;YOrUmerwwx2kEzLczqKlySCdF6yTgQY0Szy4rpNsFB7S7d27Vwal2Tpqec8998RsWoLCQjq0HDWe&#10;CxYs0BFKl7DGE6kkXevWx6szz1wl7hjcCtZ0t6WCdBYsUVe+vFljxH29ZKHwkI6o5cknn6yuueaa&#10;uGg5UFhIh1lJzSSpAcxnl7DGE6kkHZg1a56qUsVHOhH8lGg6L/DzTMDFdb1koXCQ7uuvv9ZlWcOG&#10;DVO33HLLX4p0aDkIgBanMLlPnz4JJ16qSdejRxfVvTsBxEy9LqzVdLfga8WTdLydh6W1Wb6N/1n6&#10;zNXOgpdZmNWxXNdLFgoH6b777jtd/oRpeffdd8fFtASFRdOdf/75um4UgTz00EP1NZnlADn8AhsP&#10;pJp0pUuXkkEmSyfLvaS7iTUh40k63uHFIrSkDXhZHqsbs6aiqy1gjUaz6KvreslC4SAdU4oo9yJq&#10;GS8tBwoD6ZieA+lat+ZVYsV0eRfz+Shx49rxztGBVJMOnHPOQNHsK0URtUsc6VgM1fhonDNLHnyF&#10;TjG42lqwbmK4NS8Tj9STjsLm9957TwvBP/7xjwKXfLmQatJhWkI4/Dlb3sW8NypQjjzySG1qDh48&#10;WFWqxIRqt/AWBIWBdDVr1lCjR1+irrsugaTj7ZmmrQ2OrBH/pKXWaK72gKXBzZr03mslE6knHXWW&#10;d911lxZ6pvD81TQdwj92LMszGGE8/vjjtcDzf6lSpfQcuREjRsQ1jVAYSAemTDlf3XZbUkm3Skdu&#10;7CurXODNo6FWEE4OUk86/Llly5Zpfw7yxcufA6kmHfPhEP6uXbtKPxfTGq1bt26qWTNe+m8EE4JQ&#10;CjZ+/HgdaLHbY0FhIV379p3Uyy931Iqn0JCOF4MUddL98MMPehIp8+biqeVAqklHIpyEeJ06daSf&#10;i2mTkuQ/Syr4BZSSMGYddOzIe+WD90WLwkK6UqXKqpdeal24SMd7v1NLOsrSUks6gigI4hVXXBFX&#10;fw5EQjrC94kgnU0VUNRshZAZ4FzLK5heQAbSJvRHxYoVnW0iQWEhHbj11opCOvk/TTrAs18oP25D&#10;9dprr+mAhosUiQTXZH0WBJGkeLJIhwnLkg/4UqwKBkFcxIkVaDr+InxEKTEjO3XiLUgHC6dFiRK8&#10;v7yHmjp1aoHNzcJEumuvLSY+nfyfJh3PPUEddlgz9X//9396WQQXKRINgiiYlGiZDRs2JMW8hHCs&#10;szJ8+HBdkkX+LBGLEnFOVvIiH4fwsfQCGqxy5cr6e36gPevCYHI2bdpUB11c7VxIk67QkY5n7i8C&#10;11lt3PhMysxKsGfPHm1WMpnztttui2sQBfhJB6mZMoRmbdOmjRbqRBAOEEQhXYAmRfiOOeYY7bv6&#10;hTI/MBuB9+ihlSGLq40fadIVGtJxX6QnOsqPOFy9+eYbKTEpvSCIgpZbvXq1kzSxwks61rz897//&#10;rTUPGo5oYaIIBzAPyc+RIkD4MBXRdH6hjBQsVETks2zZss79XqRJVyhIxz1dKD9GC7V06TL14Ycf&#10;ppxwXJ/74Me/7LLLIl5WLxpAuhUrVui1VtBwVL2g4SBFIgkHqEQhcskiQ/hzRCVjmWHAEnwMFJHM&#10;w4uEdAw+SSWdCPw1RYN03AuYLP5ba7V+/bXaf0ulSWnBrAIWfEU44lnk7AWko6azefPmugqkbdu2&#10;CUkNuADpWCz28MMP135cv379Yk6Ao7GbNGmiSeXab8F+NC3VL679pC7oh3hXwrjgJd0VRUfTDRMT&#10;p5t6+OEH9HIITBZFy4BUkg/SMVkVvycRpMM/hNQIKj8+phnRRDScHy7SxAov6SAbPplfIKMFhGP9&#10;mAoVgpdD94LaToqqlyxZogM5hx12mM4LAkxTvqP57fosrnPEE0WIdPYeeqj27Q3h3nvvXfXGG6/n&#10;4fXXX9c1j59//rmTFIkG5H/jjTd0cOHKK6+MW7rABmNIQSCgmGWYdpRiEbH0AzJgtrmIEwvQNEzn&#10;wadjKXTMaJdQRoPy5cvr/qpevbpzP89KLtAuP891uQcioKw7w3MyEJx44ona7IWYvMwkP80ZCxyk&#10;s8KZH/5spGNxmHGqVKnG4gM0k9GtiYyO9VTFisfmgmW6q4lpN1t98MH7Ka1Gwe9BKxC9jFXbWcKx&#10;cjNRQ8xJRn2Er2HDhqply5Y6/E4kkSoRULduXdW9e/e4RzI5F5oGkjCrABPXJZTRgpyia+VnCNeh&#10;QwdtrrPwERrN38YL9tuKGcrUYlncNhyCSPfLLyXFwV0iO1xC68ef0bxEi1Pm5cJaQTe5vw1q9+5P&#10;U0Y6rouPiWAiLBDPT6RoAOkIypBcxpdjlGc05009LMnuBZNmiWhyHKVgmJ9ohHgRD3IwmOTk5KiB&#10;AwfGVGHiBefGZPVvJ+mOJqtSpYomk3+/HwR3GJQIqODv8gYgV7tYcRDpKlTgzTUugfXjz+zTucBq&#10;vE31QkBff/2VkxDJAmbmBx98oKe4IFB33HFHgfJ1aMkbb7xRCxAF1JiXlHhxvnAalKgpr86CdAQ7&#10;4hloIVdHIbd3lkGswCTGNPRuQ4tjzqLtIA8az7s/FI499lhtXhPoIReYiPVb0qTT4P6WSAf3Vtu2&#10;vayF3kWGZIJ7IFGOwPz973+P2syEpCxmRJIdrYUGYxEgm59zHePFxo0btbZFQ8Y7f4e2RYtT3uUS&#10;ymjBoELOz/phnJdr4OdBOq6F7+c/zgVMTDu3D9+Ouk/McVfbgqLQkW7duhNSQDqWRxshI9w0tXPn&#10;2ynP1wHuAdINGTKkQGteQtLrr79ez00jYnn11VdrrcXf/AI0HEvxMwTp27ev1krxNjHjuSARizfh&#10;H0IwvuO7sg3yoeEYaCL1zyAueUvMX/7Ht4u3mVnoSHfJJR1TQDpmFpyg1q/fIP7U7pTn7NBy+HU3&#10;3XSTJgp/o9V0999/v65qIWIHgagEgcC8SNLV3sISMjs7W0f0qBjBJHQRqKCAdNwbSfr8ghuRADMY&#10;M9DWYrK0H+Yh3wmKRFKx4kXNmjX1c2OyNm7cWPt40dR55oekk279+vCkW7GiRwpIRyDlZJWRsUZ9&#10;8skuIV3qNB0Fz7t27dJvVu3Vq5fWTNH6c7QnAMP7wyn5si8f4W8oLQepSZzfe++9OuDC+iVoongn&#10;zu30Hp4vKytLm74uwYwGRFq5XzQdQZPRo0froAiRWUrFChL+53ykNMj/8TvgI7raFQRJJt0a9X//&#10;19zZ1mLSpNNTsFwD9zdHRjYKnjeKaZcaTUdyfMeOHTq6h7Bcd911BSoFg0AEQjANb7/9dm2e4pv5&#10;588BS2iS8RCcKJ8VODSSizixANKRNiCwg+ZFE7sEMxpgTqKVMSfbtWunv0M0/DE7WdYF2pOkJ/Jp&#10;TVMLSEYgBbMUExVie/fHgoSSbuFCFiYiTI/PlKOX19u6tY6zrUXnzmPlQV3XSzR47XFvtXhxlvro&#10;ow+TamKSjGeJhldeeUVXRfBjU5mCWegnSSSAdEQtCZmTBmAGOgTkf39bNB9aBxMKX4aX5HP9RBDO&#10;AmIT6EATRRrgCAdMS0gBcTDHyTuyHXKHercdhOM4Bhc0OsTyakQCKQx83B9phHj5nyChpLvook6i&#10;PWarevVmqWbNpoqf0FVG83LOtuDnn0vqJfvc10skGBjI48yRH6yn2r49uRNYIdxzzz2nBRKTkJB+&#10;LMXOXtKRf7vooot0RM5POtpR9EzQALMMLUH4nVC7nyjxBNoOHxPEI1dHwTODBr4b5Vwk+tmObxfK&#10;F6OwmetTJECUkjmE/G/3o/1YmYx2DEaQ2Xt8LEgo6d58s6aYN83EqW+kNRyL2braWfBmn7JlU7HY&#10;LNUqjGRMM6mitmzZmpS0AdoUwqHRyA0hJCwsG+vsAks6Sr1ID5AcR9P5zUtIyPIMmFJoOMqiEk04&#10;C5s2CFW+FS2IrlKsDPkseUJpOrQcREKT8R1tht9mNSTALMX0xafzto0HEkq6aLB//yFiIowR0zIV&#10;y+9h/o4R86K6aOTWouleT7im4/wUWxO4IAlODo2IYzzqLSEds86J6kFofDr+92o6giakFBAsTCs0&#10;bLyjlC7YlAG1kPEsLkaT49dRW8oAwjYGESKR/rZoRNIglvBEUKm88WpFFkWyheHcZzx8Twsv6S5N&#10;JenWru0snQHhbNAlmeCaaNgmaunS5eLTfZRQnw7CAYIdmENEGCEK8JKnoCA4gk+I0Fx77bWaXN7o&#10;JZqU7ZhPBB1Ifidjeg+E4zpER+OpOQBaDmsBYAqizSALGswfvYRsEJ//CZSg6Qm6eNtAXEs6cnXx&#10;WJHMIo90Bw4UW5kK0uHjrVnTWVWuvMBxjWQCE3OEjJjD1I4diUuQY7ZCaCKTmEJEKiFCvAgHIB3r&#10;ZRKUQdD5jv+CYOE7EjghaY72s0RwkSSe4DqYgGh0opaJWDod7cQzcg2m7WA2+k1MyIiva6ORmI+k&#10;LbwpASa0MihgbuLboeXCRUGjhZd0WZCufPnkkO7tt2vICNxKDR16dq4flwoN5wVvVOklP9KFKlGz&#10;DCAckUqEnuDFxRdfrLWODdvHE5wTs9IGUyglQ5AQQiosIB1kiGd5V36gJI2ZC4mcKIqpiBazk1Ux&#10;N4k82ooUCIjfagM4EAyz2h6PVsSHY2DgOxFOBke7Px44iHSVK/NKYpdQ+pEtvsB5+tXGt956fFj8&#10;61/Hi2PfSr9QZObMfmLO9BeVPU5VqbJAOgMNE+kcvkQBn26WatDgJPX885sTouUg8SeffKIXHeJH&#10;JIyPv5UIwgE0J+VfLDhEyRXkhnCM3JRIQbZkEg4fDuGORwVKfqBoGX8OgqFR+Z/Bh301atTQmp3/&#10;IRjazJqR1tQkgktElMEBLUfKwJ47Hggi3a+/llS1akX61pwMUeFLRO3OUUccMTcsateeKw97YW6l&#10;iX3RP1UgqdZuFpCurWiGqxNWBkYdJe8l4AfmpSBoHxdZ4o1LL71Ua7Z169ZpsuPHIfzJIhzXYZIo&#10;10zkO8X9wLcjyQ+RmGuH74xfS8DFBnAwLfk9ICIExXeDcNbUpB37/T5hrDiIdBDELZguQBq0VKQo&#10;LCTzgqR4L/mRJqp33tmZsFQB1SZEJ/nRWY6B/x9//HEnUeIF69uRisB/g3CM2gROEpn89oLrUP+Y&#10;6HeK+0GwBDOSJDff0bAMPtR7Wh8P05LXcxFsQRtiijKBl33k7iBgqDVVYkGMpPuzA607WrVrd6ra&#10;tInyr8SlCax5SdAE0rEKlzX7CN+7SBMPYGayeC4BBkZufEkicdbETGRezmq5eJZQRQM0Fs8HgdB4&#10;FDBzX+wjoMIAxKDAOiuYmXYKD0XOpBS8wZV4ogiTDs17oapataP4nf8Uwn2RELPSC87Pa41ZBwVT&#10;k3IowtuYgIkkHhoP/w6B69y5s85nkUAmSMD1E6X1IB0RVAITLuFLBgjeUG2ChUFwxCbAiWxSGO3V&#10;wARXCLrQnnVV7PZ4o4iSDjOXnGB7lZGRrT799JOkVKBYQDy0Ku9LIIeGv0EkM9Eaj5IvtCvBASao&#10;rlq1SptUmF2JIh4DC+atN2yfTHBtTEzMa2aso+HYTnkXFoctf6MGkwQ5g5IroR5PFFHSYVZ2F4GY&#10;q957752kEs4LyEdVCn4FAsCMgERFMwHRUpLiVMAQRaVEjPwdGg//JRH5OmtiQmrrLyUTkA6ioeFs&#10;ApzvkIt7wsxG22NSQs5o594VBHEgHVojGrjOkUwQqRynevQYrp5//lkt+C5CJAuQjoQ1vgd5tVjr&#10;LsMBTYp2Q8ggIIEcSMfITm1movw7iEetJUDw45lozg92WQhSJ7YmE2JxT0Q1meyKLxfvCGU4xES6&#10;EiWWyQ0vFBU9PyJUrTpPlSxJItybNsC3cp8/MeDavdWyZRepzz77NKHBk0jApFXW2ySiyDJ5kMFF&#10;mFiBecmaKWgd6izRctRnkrsjtE79ZaJMTAs7pYfrJCIq6AKkY8oPg4slFpFMb0I82fCSLgPSHXnk&#10;bNkRiUbKUs2bTxVzqIH6/PND1a5dVSLChx9WVe+/X03t2HGY+DGdxLSZJORF+yRLC5KMH6jGjp2r&#10;3nnn7ZRqOgjPql/4Eph2+FzxNC/RmpCYnCD/49NgTrEqGDMO0Hos/EqdIT4NgjjRQZZ4AuJBAP/q&#10;XYkCJEezE0jhO1qPCb0MMv62yYKXdIshHXPfIiNAtmrbdpLavv1wZ5lXJGD+3J495dTNN7dQFStS&#10;fpYM4nGN5TL6naAuu+wSHVFMlU/3/fff67VCGPljfS0WmsySDLMR/xDhxqxi0R4iiJh2aDpLRIiO&#10;aYVAYm65SBJvoHnwX13CGA9gulLixnMzyKDVGVDsjAICOvh5iaj9jBRe0i2CdMceGznp2rSZpLZt&#10;KzjpLP74o7jatOkYId4iOW8yiGfSBaVKtdV+zPvvv6t9KxcxEgnm0lGHifCTQohmWg9tAX4af1mG&#10;nbpGIpMEBMgDEhJnAiuvwyJXh3lJW75jzpK/gpBEMpOh5RhcIH28AiqYjQwm+KOkJiAzBCMvSHSS&#10;AYXpOtaspF9IGxBI8p8rmcgjnQj/AkjXqBEzqJNLOourrjpRRqJkTWLlGZeKuTFI1a9Pfeg/xcdL&#10;7tt7MC+5JgTAxGQCKxrLRTK2Qxi0FO0wmyh1IuoGcdBiCDXkhWBUovB2VSpfICQEpPICgYeYDDaY&#10;mSSBiV5CikRrO/xHyGGLj6MFOTVC/0RaWWOFZ2JwYXYBOTYCJHatE8xI8pFU4UB0qmLIwbHNvx5K&#10;suHVdPN++62k2Pc4mKkhndyDatqUeU6u6yUCPCf5OsLmfdTLLydnxrgXXI930pErg3gQzG9mYjYi&#10;NMwSoGAZHwXtdMkll2gzEl8QLQbBWOoBs5IRvVmzZnoRVoQUkjLHzrZn8ixEhqDUZFKdYaffuAgT&#10;D0B0niPSdxgQ8MD/4hiS3Kzdwvw/TEXMRL8Wow8ZfJguxV+m7PA89AGEpD1k9F8n2Ugo6QicXHtt&#10;O5WV1U1lZnaXH7uJ+uGHMs62FgRXkr8E33LRGCepF198IemBFV4YgkDhV7HEgl/TYT6ijUigM+kV&#10;LQfB0GLsxzylbhBCUriLFrNmJe3QeLY9ZPYSGs1JBNMuVZDIVx9b4NPxMo/8Xr5IXSQlaxQhQxa0&#10;kyUMhGOQ4JmZO4f2ZOCgLSYl+2kPIfHv4j1LIFYklHRPPlkvV3NlSgeYWeFEPN99t7qzPdixo4Y4&#10;uclcJ8Us1TBo0AT11luJX6bBC0xZfEmEEeFxpQsgHRoQM4qEttesxKxC42FWWp8NDWbNSv+5/CCY&#10;gh+EUCbDpwOYmHZqTThQKUKFP9FWpurgp/HczLJHI6PF2G61FwRzma3UVWIZFNSkTQQSTLpj5aHx&#10;ERFse9xKUf9d1U8/lXIeA6pWTeYs8mz5wVro4MIXX7jJkUjs3btX+1w49+vXr9fax08OtjGaI3SY&#10;ipSMWWJFQq5QIMq5ePFi/doq6g2TEcEkZQBpXMLoB2YkPhxWABUkEJHt0RAIX4/nKuKkyxZTabBo&#10;lIrOY0CrVoyE3mslCkQxZ4h5NUy9+upLKU0dsCoXgh9uCXW/eRgrOBekJZDDGpSYqYkkHmRD0zGh&#10;1YbwkwEGLOv7FQakgHRZ4vCOVrt3V3IeA3r0SNaCszznYnG0e6tNm55JGem47s6dO7XAJ+oF/6Fg&#10;iQzh0SaJKgXzgkAPxEt0YbEFARjSI659qUBKSNejx5iwpOvbd2SSSAcoC+sifsb54mu+k5KyMPw6&#10;CIBAEsZ3mZiJAoSD5ARRkkU6gG9K4tollPEGaRLM8sJiYqbEvOzXb7guHXMdA7p2TebS6piYTHTs&#10;oDZvfjYlKQPeX0AFBcGUeJqPkQDC4SMSsCCxnIiZBn5gZkI6TM1kmX0MJsmq98wPKQmkTJlymi7/&#10;ch0DmjRJZq7OvLFn9eq/5b6xJ3nJca6FZmXER9jxr5JJOjQq8/mYU2enurhIEm9Y0kEEl1AmAuQ3&#10;MWvt7PBUwku68yFdy5YEMeJDuieeOFY1bjxD2trZBBQbZ6jbb28qFy3uPMasvUk5mOuaiQD3NEgE&#10;br6eW5dM8xKzEpIx4jPPLRW+HISnlCpZhAOQjnwdJq1LKBMBTEtmUzC42ShoquAl3VRI17r1JNkR&#10;H9I9//xR6pRTRohNfb5q2HC6rutcvvwk0XJlne3Bs88ek8RSMMCzLlDVqp2olzRgXcpkaTtIR26O&#10;AlzWpUwm6dByt9xyi67cSORculDgmQneuIQyUYB4zKhgkCPHl6rZ7AeRDiLFi3S8/PGHH0qr774r&#10;qzWYXMPZzotp005VyX8/HebvFNWoUTf14otbk6btLLkZfSl1IlWQLPOS65BMR9OxJmQySWfNS7Sr&#10;SygTCYiHb8fzskBTMlMXFnmkE4Gf+NtvFImeJzviQ7po8fHHVdRhh813XCsZWC1orTZsuDWphc+s&#10;h0mim8Q3uTo0ULKIR3Kct6EifNRqJqsqBUA4qmEw+VyCmWig5Ui6Y+JS3ROP9+RFCi/pxkG6jh3H&#10;y47kk47AyjnnDBYt57pWMoBvd6ZaunS12rUruS+F3Ldvn16qAcFfuXKlDqhACErAIgVmarRkte0h&#10;G34d5l6yiGf9Okw9Zg9EGs6ncJm6TWoz0VJeUBLmOiYUuCbvsqM4gPpTlm9wtYs3CgXp3nuvuuK1&#10;x6VKRXLdRAHS9VFr1yY/iokfCfHI0UE8CqB5sw0J5EiBxsJcjJZ4aFZmHkA4VsWi3tHOZCdZHwlo&#10;C1zkyg9Mu8HUpP6TCaheElHAzQxz6ift2pT4n+TcsAzwR6k95S/3D3FYByXaNAQTWpmhQKF4MhZP&#10;Sjrp8Ot4Uw+m5Esv1VHXX99atW9/nmg4/KpUko4I6wnq3/++S4jw+UHESAZ+/PFHtWXLFl2fiAAx&#10;rYUq+UhAxT0mG6SLlngEcJi9AAnw7yAeQoxgRwJmAzALAgL6SZUfIDgajxXR+AuB7Hm5B7Yxu571&#10;Y2jDEoIMSmznedHMEB5TlWJoBquCLN+O1mMKEMTzvpE1EUgo6b74oqL8qA3VLbe00C8R2bChpbrs&#10;svbixJ4mP9QQHc0sUQJhR8u4rpFMUJnSQu73EZWqF/2j8ZhaxHSfn3/+OSq89957enoLwgiRoiUe&#10;QRxMVGYykM9CA0UC6hoJxuCboaULovEwNa12hTxoPksq9ttJvha0B/5z0A5CQtiCRiaZg0gNaqTm&#10;bkGQUNI9/HAD1aABLyS5WMA7AwABCwQcsnmT5qkG99NVrVt3vdq9+9OkmpfxABHXN998U1eVoCkh&#10;XUFSEByDPxkNWFmM6CvEw9wrqKkJLKFcxIoEHMMkVkxTl8DnB3J4VOdgzrr2xwMJJZ27IqWwguT9&#10;WHX66eeqDz98P6pyMAhKe5bTQ1OlirAQ79VXX9UaB43A24Fcc/TCAY0H8TjOhVBEhnwIvdV4hOQL&#10;Ym5aQFxMR87jBdusSek6DtIxSZZlGgoyS5xgDEElTHbX/nggTbogZEintxU/8zr1zTf/1STyCjWE&#10;4u07gEWF8MF+/HGvkGy32rHjDfFRX1Cvv/6qEJAZ4d8ntbrFAvLzrgSEkoADM8sjKaCGbLyTnOUe&#10;mOnA8nxoDAuiqqQ0CPZAPCKmfhOWbVyXF5VQWgbxXcQIBwgFWSEua5pY3xYwkRUtxARWZg7Qjvb+&#10;c7Ad4hVktWaOYX6hfZ9dIpAmXRC4z8nquOP6qYsvXqNee+0lTaqffvpB7d37rQjzNhnRWYXrHnXT&#10;TdeKU79QfIg18iOvECGYqfr2Hav692d0XqyuvvpK8bPePYi4yQCDw8cff6x9HIIiaCEvObyAbKyB&#10;ybop+EMQleUh8K0ISliwDxKR1wIsDATp/ITmWvh5vAuO5RMi0Xa0sVqM+2VNShYQ4nhAHhGwHeIx&#10;sRViQG6IyfFezYe2y87O1jPro/XNMC8heqLe2AO8pBubJh3AtztPOv9UdcopE9TMmbxnIEOc+kwZ&#10;YSfJDz1YtWo1QR155Ahp11XQX8CSbucKWCsfDFCVKp2k5sxZoHbt+ijpGo/rffrpp5os+Fh+0kEW&#10;tkE2NBsEgmxoF4Io5AztexUsWAbihhtu0NoOISdYQaSRgmk/8VgGgkWQiCKGMgMt0QiWQHKWo2DR&#10;IRa/hWAkrtnuNS0t2I7vSpE2qQYISqTTS3AGDWZuRGtiUhjNuVlu3bU/HvCS7tw06SyIpi4RjBLw&#10;vukBgrMFwwVU7FwowAe0ASHae8H2C1SdOqeJUF6tl2RwkSMRwJ9E07EUH4LLEhC2vAyfzGo1zC+i&#10;jphrzBpHy1B7yn7MR47xEonjIRcmJG1YRAkhZ/0RViXz+nr8jxnK66b8pIM0EM0uCYi2gjgkpgnV&#10;Qz6OoZ2XRF6wnfslYMRAgdYj6sj/9npoOxabjTaKSZ6OAcW1L17II92BA8UGpknnBX0AgSCVl1g8&#10;SyT9Q7tRYnYOU3v2fJuU4IolHDMWGK3xw/DTACQiz0U4HOFEcBFwiEHk0ZLFEic/0BYSs8YKxOXc&#10;dtvVV1+tTUHOz3UgAkTDPKUt62yindBomIqYgVSGsE6MTRNECsjHefH5yLPh63E9G8VEc7kEPxTo&#10;D7Sma1+84CXdoP/9r4TY0ONkR5p0sYNnniICdrZ67rmnE+7bWcKxyBH+FCYibwPC/EMI8X0wyyAY&#10;ZCSRDDExLSGkX7NFArQfpiTnQ+ipiuEFl5CJQAoEAtwP1S5ENiEj1R9oYUxalgzEpLSrmvlJBWmt&#10;dgyl/SyxuSYEhnhsx7zmXiL166hk4V4I1Lj2xwsHka5PH1ieJl3soA+XqGrVhokflKET3i6yxAMQ&#10;jmlCRB3RYhAO0wqi4XcxjQaNdN1112mtx+JHaCGS25CnIITzApOTa+OTEW63wQ3IhfaBcJiSbMd0&#10;g0BoKL6zHw0HobwksuYjZijBE7Qj58MkZjv7bXt7DMQjVYC2gsTUdRJMirQsjBf/E7jhWq798cJB&#10;pGP+W5p08QLPPVSIMFr8uj0JMTEhGzMVKJWiNhHBR4MhrJRMUWHCgrMETtBKEI79CDmF1bESDkC6&#10;devW6Ygf10eb4WMR6IAEkApiQBSIAUHQfmglopWWcOyDUJiL+IrMfeOZIB1lbpybGQGQwhIbAnOc&#10;JR//Y8IyXw4zkShmuXLl5Hc4WPj9wK9kkCpoYj1SpEmXUPDcE8V/Gaq2bt0cNxOT87BsH9qTaUGU&#10;TFEYjHmFiQcBWbnZJrRtEIS1PREq/DqKoyPJ34UC/htE3rhxozYp0S5U/luNhPnIdSzRLCkgCuYf&#10;7WkDaazmg4CYoKzcBWEhGoSlPeSFqLTB/IPYnINAjNWU1vwEJLfZv2TJEk1el/ADtCBLsnNuex+u&#10;dvFEmnQJBf24UB1xxHB19dWXFjiKac1HSAbQXJiGmIhoNPwyQvkQDUJANC+h0GZELBFGCpNJE0QT&#10;NLHgGMxTopcQDbJjjmFSopFs0hqTDuHlepZslnD4cWghNBXmH+YmQRVLIKsZMQ/5n/cecG4ilBCS&#10;/yEk1+FZaEP0k8gn2+kPtCXXgpjcn2uFZ1IJRG1t+gHNjP/HvXvbJQJp0iUcPDsj8TS1b9+PTlKF&#10;AxUm5N0I52N2MSIjqAQvWMULP40cmiUaWs1LFL6zn4Q1QQuWX4+WcJz3mWeeUZdffrkuqkY4bXQS&#10;bYXwo9XQaMBPNks4kupoMcw/fE/8OYQdrcR3novzoZkgISSCnBAMU5G8G9fHzMSUhZD4imhv2mCG&#10;so1rcE/4f2hejoV0lHjhX7KP6CbThLgO04h49wH1lokOooCYSNeu3UT1xhs1nYQDzzxTVzqVKflF&#10;mXSkGYaLMI1Xn38e3euWMSMpYsakQiCZ3kJZFzkyzErI4yKahd1OpJIRnzVRIKe/XThQzAzZIAYa&#10;CaJxPxAAoQ5HNAv2oUEgGPfBNs6D1uK5IAxkQFuh7Rgc2IbWoq09v70W5EUbMgAxAJBuQNtCGAgI&#10;WRkUuD9MTqwAoracE6JxHebueVcGY+a4Ddh4CZIIxEC6TP1+8mnTTpOH6qJycroFYe3aLvLQ/cUp&#10;nafbus9RFMCAM0FG59HqlVe26LC+i2B+YE6+9dZbWgApweKNPZAAkkUa/KCdDeGTu4uWcARIEHrI&#10;hsbBNETb5kcyL2jHMZAJ8xANw3bOxzbMSAIq+KNoO7QSbbiG/1wWloD8j4aFgJyPIAv+JOTDbMQa&#10;YD+ExG/D5yRC6SIC+9CivJ7LtT+eiIF0K8QJXa7KlVus36DqQrlyS3Qb17FFBww4c8QcGqFuv/2f&#10;OtLoIpkF5iSzyJ9//nntr5BrIugRTZQRDUikkhwdhIF40ZqUaDiEH18KDWGF3Sv8kYBzQCjMQbQd&#10;ZGGbJR0TYDEz2W7JHM11LAH5i4bjfPQZWotoJCSLJGXAkhFoRte+eCMm0gVAexdcbYsiMsR8Gawy&#10;M5fomQkushEsIUiCNsIEohyJyBtmZCjz0QJCQiqiiQRZqJ8keIAZRZDFG1SJBBAOHxATDS1itUpB&#10;gCmKKYepaMnkJR37MTsJfviPjQZoU8iGhqMKJdr1UtCEHOvaV1BAdrQ7JjW+pq0DveaaAOnOLjjp&#10;0ggP/LqzxZSaJObllwfl6/DdmBVANI/RGsKRYwu34jNEgmiQlIAKQk0gAPMKMxDSYbpFSzg0JLkt&#10;prYQ1YtG61hY7YNpB+EIXHjPE2/SQTiS//zFTPQLf34giEIkE1PetT9acD5MVe6NwBD+MH+JOA8Y&#10;MEh+kyP1siWQ7uQ06RIF/LrxqkePceLXbdV+HcTDlGReHuTBD0FD8QNBOMjmJRz/W6IR/qeKnigg&#10;phmCi0YjUHLbbbfpgAuBCS+ZIgE+HKYoxIe00RLOko1gBkJMcIJR3q8p40k6zoVWpu8KmtTGBCUK&#10;SmDHtT8aYKYSvGHQ4t14aFxA4TXXqVPnaHEzqhrSKVWsd5p0iQJ+3XRx6MeIJnlYm5GE4FkLhPA2&#10;GgrCIKwETayGA5iOaDNKuxAwfCPqHNFszCCAZJiU9h3iTMnBFyTiGI0fCOG4BiSBzNEQzpKN66Kl&#10;CcMT1ocE3LO/fbxIx3kYfBikMA9dJIgEaEf6PlSQJVIwANIX4efxFZffrbgxL9OkSyQg3QLxNQao&#10;/v1P0T4boXKidWg4ks2YloyQrMplfTRC3fhUEJNj8PHI19EGkkEWrzYEzHkjeAKJvNvDgba8o5yg&#10;CYSL1IejHWYUfgvvmiPcblMJmLlETV3kjQfpOAd9RjoEkrsFPDzQQAxgmKYMgK42kYKBk3uKZAm/&#10;vEAKpPv99xLyI58jO+JDOl535YKr7V8X/Jgni6lh1mxknhtmJcsh4PO8++67egoKuSe0lH0VMqMm&#10;7SEe5qR93bGLNBYQETOTc0FaVxsvrDbFPLPV9eEIh1DxlxwbVSAklSFMpUqVdITT7ucvCW4iiYkg&#10;Hcej4SBctDO8CW5QEWNfTUaUk0Etluk8HI8/yXld+/04iHRDhjBZs+Cks8Qihzds2CAZnXuKj9FZ&#10;rVt3glq5sotatIgRcLxONfz1CLhMsFh+2EmCrqpqVSocztBVIyzVTiqA9VWYAYAw7t69W6cDEHaC&#10;FggqfhCzAtBmLqKEA8dQfoWJml8ABbKRZEf4GaUJvkA4BNoCQeIvxMDsZBTHZ4EkEI8UAAMHUVIi&#10;f15SoH0QZC9ZvPsLSjqOZZBA6+en4TDxIBlRQxLo9DPHEdixGgltx32g8fzHRwJIj2aPRtvGmXQZ&#10;4oSPEx+kvn55iJwzJFjVmWuRy3Of68+C5YJF8sOOF2e5g/yYjWUUniVkulsHSSAaaQL+Eqlkxjak&#10;Yo3LAwcOaMGFbCS/EXqEzy6V4CJLOEA6zseEUhfp0JRoTGo08WEgC4EbjgEQB3MRgpFQZrkFwu8E&#10;GBBKTGIvAbhfJqECCOolBj6Wd5sXBSUd11uxYoUeWPyvTrYEI3IIkRi8bI4Rnw/rgeS5P2dHsIPI&#10;IqT0bo8E9BHPSD+69odCnEiXoZPhK1Z012/n8RMsHLKyuulj3ect7FgoZBuiatVqpubOnaU2b96s&#10;F3796aefNNFsgTKEIyVAKRIgQc429jFb4H//+58OhqBt7GpbfsJEgnCkw/RkRjejPYvvEDzARETg&#10;IRfbCHxAMCJvmIYIFBrZwk8ChN+aat7tkAqN6DrG7o+WdEQnMScJ60MoyENEkNW7+EtqAvIzaKDN&#10;6AcisPm915x+4D5DBz6MSYq2tJFIjkFb8nsVJGIaB9JlyEMvlQ7p7iRVJBg37kx5GEwz1/kLK2aL&#10;+dhezZo1XXy0L2Ww+SWPSF6wbdeuXXkrIvPd247j8OsYiZmWE00AxA8X6dCYmLAEStiHaYbwEqkk&#10;YgoZ2U9QB7L556eFA6TktVPexDeAVJAgFOkA2oW0QijScaw1lZmqxHc0CwMF4X3Ih/kKwbAc0Gho&#10;Y0gQjkB+cP/0C/9bLcm7DSA2wF9FQxJg4hqQn9kVWCfRLnpkEQfSZUvHDdbvoPOTKVLwxp46debI&#10;uQruSyYP3ONs0W6txVS7R8zo34O0mheQ65NPPtEmJdExNKCXcPzPsQg6P2S4ZHgkCKfpiIiyDfA/&#10;4FqQHEHCFPOTJxwgJtoKEuDTePflRzq2U6xM8AaNAeks0TkWshHkINjEYEENJc9EkAmCkY6ALAVZ&#10;19IL++IQBhu0F5qXtAcDAoMAFS4EpSC41c6u80SLGEmXKer7QnHIWznJZPHTT+bFkOH8PN5v8OfQ&#10;dgtU5crtxe+6Tf36669BJPMCQlFpwkpZhLYxO72EA7/99pt+AytCy4xuP1GiRX4+nR+Yscz4ZhRH&#10;sEhZ+AkSChDDzuBGINkGmSzRwpEOgqHhMGXR8JCO+/ZqWM4J0KbsY1CCcJGE5CMFmgric360GH1A&#10;+oNXcfl9P0ri6CfvtoIiRtJlq+7dx4j5VMVJJPDRR1VlpO+lteEjjxwn/oubeI89dpxK7rvGC4Il&#10;Mjr2Ed91mSaMl0B+YDYi2GgPgiZoOe9+CPviiy9qE4kR3b82ZUEQDenQdJiWRB8Z4aMhHIB0aBuO&#10;hywMHDwrfg5EIpCSH+mImvL81CViGnIuiOY6jgAKGsklxMkA2pXCbde+aBEj6XLEiR7kJJHF5MlM&#10;CqT2cJWMbNPV22/XcLbbu5eX/S2QdoXXxCxe/GwZEQdpQnkJ5AcajcAJJVVUjfzxxx9B+yEgU3fQ&#10;gIze3sAJJl9BgW8WKemocqEdgkwk06tl/LAajDYAYuADEvHDFCOQgkBiokIk/CoCLOFIh1lJmJ1z&#10;QVa0JuF3Aj3WzLXXwjyHzGgglxDHE/iDmJ34cjwH0Vu0K32EKeo6JlrESLosbRb6CWTx9dflxUZm&#10;wVbWjaT9Sj2x1dUWHH30+bntChvoj9GqY8ceitdoeQnkAqRkag5+Abk4v5ZDSxKlJERPstxLELQP&#10;KQPKu6IF50I40JxoMi/JvOB6rMCM4DOCe4MYfoKxDb8Goac9ZhhrlxBIQBgxIyEahMPUhPTcA9tC&#10;kY7ttg0+IZqRbWg/iAcBITMpCjQqvhVBF5cAxwqCJ5ZgaGcGEippeBY0L/4298L/JNJd54gWeaQ7&#10;cKBYT0g3dOgg2REJ6TJkVFih5s3r7SQQ+PrrCmIHe0m3Wt15ZxNnW8BM9MKXMKdY+TwRkE7qrbfe&#10;PMgvc4EUAKVdCCsf7z4I99prr2lfhSgiVf2WDGgfqlMgAVowWiCgFCuzHF440qFZCVTYSaVecnBf&#10;CBjkIvyOwBGKt+uYUFdIMTX+DRqJayKYmKeWpARJIE4o0gHbFkFGK5IvhNjcD6SGfBCbvoDssQZN&#10;AH4as8UhGAMG4D5JLXANngMNzvOyz+vX8fxs956voPCSrjOkGzOGJcQjIx2YPbtvHmlcMCTGvOSY&#10;Veryyzuozz6rJOZXZfX667VEIxylNm6sK0LSQDVuPL0QkY7nM4SrX7+j3OMzB2ksL4hCouEAswgI&#10;jCBUfLxtyMvhnyDcaBzMQksGIokIM8KOsCHI0YDrYS5i1oYiHdekEoUKGExCe5wlAsLHOQhuQDI0&#10;DMSAhJDIEgyyhSIVQoyQhiOdBeeC5KQDbGgeLQj5yBVCRMjnEt5IQLCEldIYLPAdiU5Caq6NJoXs&#10;aNz8SE2fUDTg2hctvOZlF0g3enSkpAPUDPbPI5gL111HMex8aYsAZ8lIPF4TsV+/EfKjzpROIWKJ&#10;JuRlkYVlWQd7H6NEELqpxx9/TEcf/SRjGwERtBdTdQiMkOQmIokgEYrnY49BA0IyzEraoNm8ZCB5&#10;jSBQnbJp0ya9vF00gLRoH+bXhSIdWo7clksTQSg0JaYigRGIzzYIZjVTJMD3QUAjIR2wZMbMJJoI&#10;OTgHeU0GAUxAl/BGApL0WAH0C4RDu2NOutqGAtfHDKdfXPujxUGabuxY3kITOen69Ruu9uwJnaOj&#10;QmXixNPlxmlvtYd9NwDCHem1kgHuhXubKxgko1s/Ef6NQqxftJZDi0EwcnOQ6O2339ZVKPhTrEFC&#10;IheTksQzwISj1Iu2NoVA3SVCzFJ2XjJgZiLYaCDKlkgIY37SPlLg+yCsoTQd21j7kgEBIULQvcLP&#10;dyKZjP7+fdHARvpc+8KB50fzQTQEnL9oQJfgRgq7DF80CXM/IB1+HtrbtT9aeEnXkTzapElEGyPV&#10;OFmqQYMZOhXgIpwFaYNhwwaqMmU4prBoMy8s2aijHCPmyBAhxlS1e/fHcv9KE+3DDz9Ur7zyitYU&#10;1C4SiLA1fTjdaKlt27bp9mg/NB6ksZFLiIqWw2zCvPMGTwApAzQjpMOU47wUFXPuSEGeCS0Ryqfj&#10;3lnxGXMRjerXRHxHsPxmZyTgWEjDgGKDKq52kQITnKhoQd8dboFPyiwA175wgKTMr0NTYmJj6sZi&#10;5nrhJV2H/fsPkc4+VXZESgyjpebM6SOi5iacBT7c+PFnqvLlMScLE/HQvKQqWB+jmzj1reV5pqin&#10;n35Y3XnnrWIeb9BVEWgeyrQQBojDlBvmrkGQnTt3yjMqrQmtRmPeG5UU+/fvz/P3mFhKXoogi58Q&#10;ACJaPw9gfkLGSMExnD+UeYn5yT1hwvk1GaSBiHY9S8jj3e+Fl2CcB4Ki4ekLyEYEECF1HRsJOC/l&#10;avEw5zhfJOYk5V+kB5hSxcBDsIjACSYpUVV8cHw/17HRIkbSgWy5mRliHh2bR7BQ+PbbctKZJ6tD&#10;D10sxxUG4jFokKbgHXTNBbVE6M5VffvOUU2bDpMBgvdOl9fmFgR79tlnNaEwGQFrWKIV0ITWb4Ng&#10;zJcjkILGQcNhmpK3g7Tz58/Xwu8nBLBks3C1CQe0KxoSbRbKvGTCJtrQTzoEnQAOAQPOYX04P8Hw&#10;8xh0iPKhRdCamLTW54G0lFSxPov3/JEC4cYsxwSO1vdyAevBXyOJFmOlMIIr3DPPDLAUCORAMuYy&#10;2pkW5AfxdeOxnAOIA+lAloxww8UEq+okmxf4eKtXd5EHIbiSauJBuskC3p46WsA69qxIfYGAexsi&#10;AnWOeu+99zR5MBttyoAo5EsvvaSja9bHA+ynAoWkOC/aJ3iCltu6dasevfH1vMnweILJroTryQH6&#10;SQeJISWkwT/xm498ZwDB/yHXBsEAhOMZMXsZfCy58P0QRAST7xQhQ1oCMAgzpPGeP1JAckjHvbgE&#10;NhpANsrHWMuS6TfWX+X5IRiDBZqZaCb7SF24opiQjsEFLejfVxDEiXQZ8oDLdbph9+5KTrL5QVSz&#10;du3CUOTMsxLUAZiafMe/O0/MsJ7q5ZdfdKYKmIwKsSjChVR2O6QjIY7g4/tBOjQhZiPagmXNXVoo&#10;HoB0kIPIqP8afMcPJYrHaM69eIUdgkEihI8ABm0QTksyNAHfyV9BKtICEMtqQEjL/5CG8jA0lvf8&#10;kQANSmE4/xdkfpsfaDMqfrhXyMbAAMF4HvKAkWpSSAvpopmoGg5xIh3IVGXKLBWf4iz1/vvVnETz&#10;4/bbmxXC2QU8+zxVvXp7df/99wrhzEwAL+GsCYmwocGs9rOkYyoPJh4v6rDRTshGqiBRWg6EIx2k&#10;J4CD6YRZaM1HC0gD6RAsCMb/mIoIG4JKUIM2VJDg81mz03sOC6pUXNvzA0QlAot56xLWaMF7w0kR&#10;YBbGsnIzc/IgLQOOa3+0iCPpQKZovBXq9NOH6cS3i2h+3HprC1WlykI5trAQD23XXofdLcEsoSzY&#10;Rl4OJ5s38Xj3oRU/+OADHXzBpMMkhXTk3jDT/KmCeCI/0pHWwKzCH/MTBhIh7OyHmJiJkIyBBQ1G&#10;e/7HBLOJcu/xXhSUdAATnH51CWuqQAQTUzSWFce8iDPpAOShkHa82rTpaCfR/MjJ6arKlSOqmWri&#10;8YJ+1uwfL6T6T5AG8+Ojjz7SJpjXnwOQDh+QaCe5N0hHBBNTE22RKtKhYXn5CJrLFhT7BR5iQTT+&#10;+vfzHU2NX8NzJIJ0XBufE23qEtZUgeeBdNG+vzwUEkA6AHmyVJMm09S99zYWoQu/XgrBFaYIpfa9&#10;B9zzbBnJu4of97IQzj0xFaDdCNFT6QCp2AbZ8N/4fPrppzo0T9Ez/h7biX4mg3QEM8gZukhHygKT&#10;Ed/JJfThABEhNKF00hKhSIeJiEZw7QsH7on+5DrxCljEC5SR4Q/G6+UiCSKdRY7c8BwxIY8X36ZE&#10;HslcYDGjChVYpChV2o7gSVt13XU3qO+/3+s0Ky1Y44RcGLMB+JAAR/Mh9BQsk6PCBOM1V5AOQmLa&#10;oWESRTpMWa5PNI4Xh/hTDuT8uGd8HDSKS/DDARMTv4Z5b2i8UKQjuIIJ6toXDpCOZfX4G48gSjxB&#10;5JNoKqkQ1/5o4SVdx9hJZzScEWDAebLFJr5A3X13Y3XgQPE8krnQtm2qZhkQuRwiWmK0+uSTXZok&#10;XpJBQMiDKcmHmktC85iQ+CAIIWFutBslYfiDhN1JmnMcmhHTDoHyziqIJyAZgRvyS/iPLtLhZ1JV&#10;gW/mEvxwgKikBwiqhNOU+IskkV37wsFLOqKfLmFNFYjWQjrv++xiQR7pROjbQLoZM/rJjmhIB8ko&#10;Vl6tk96tWk3S9ZgjRgyUm50p2zlXjvwQ09Vrr4V+aytYuvSkFCzZwECxTLRsW20yYlZ6tRzmI8Sh&#10;ABltReUFJhRhdZZiIPeFUGNKvvPOO5qwvFeOVb+IYnIssw4w7fBXuIaXDPFCJKTjHQfMHigI6TiG&#10;WQCYr+H8OUxQyqZc+8IBshHe59zxCs3HC5i7+O8sVOTaHy28pGsO6WbO5M0lkZEOrdSnz0gZ3ZuJ&#10;z3Cc2rq1jtqx4zDxaSrpekuimEbj0X6lWrSolwhyGSfhwGOP1U/BOpirBL3VBRcs0RNU/eF/qlDQ&#10;ZFS845cxyZRXSb3++uuaVLQhLWDNSP6SNIdgrHOJVqRyBe1HojaVpKN0DS1UUNKR22Kwwe9ytQFo&#10;QsqoXPvCAdLRZ2hUBgaXsKYK9BkR1VjrQC1iIJ3xvebODT2fbuhQZqETEaR9loyAk8XkOszZFlDR&#10;UqECJWL+ayUKPMMCcfy7iqbafJBZCWEQVMwySAaJaIP2Yx//+30/SLdlyxYtmCw2SzuOQytSkpRK&#10;0mEOQ5xEko6AAwl11778wHkZmEjCu4Q1VaBsjn4t6JJ7fsSk6fCFJk06w0kgYPxDO4HVrI/54ot1&#10;nG3Bjz+WTvLCs2i5riojY42YgF8GaTlLIPJVaC4IFi6FYMExTPfhODQgxxHNhLzh6i5jRaSko+Ie&#10;jeIS+nCIlHQQjvC6a19+QNsxPYoKEpewpgqYy/Sra19B4A2kNIR08+aRmIyUdCsVLxxxEQhceWV7&#10;VbkyiW/Oh1bJ1DPFXW0BBdHJIx33M1/VrXuS3NNzWiP5CYRGw4GmrMu/LxQgHf4fkUqKoiEda18i&#10;8ARbUkU6kuMsRIRflihNhz+GaYmJ6dqfH/CVKcgm8usS1lSBiC9FA659BYGXdA0g3fz5rO0XuaY7&#10;6aTR2odzkejDD6uobt1YPReNkq3q1Jmrtm8PHUx5660a4qwmy7zE7O2hli1b7dRyAE1FiByfLFwK&#10;wQsv6fgkm3RoGSaq+klH3o6JrpREJZJ0aAWCLa79+QFNRzSYYFUyVv6KFCTr46l9YyRd/pNYn332&#10;GD1ynXDCBLVhQ0vRKKHfdXDTTS1VmTLJCKSg5RarI47orp5++glNFD95IBmBEkqjiD7mRzrIhWbk&#10;Qz0mCWQ+ySQdeUNmCZCvSxXpOD9pA9f+/GCDKVyLOX8ugU0FKAgoRKQzwZTFi3uKeLmJxDl/+KG0&#10;Xjo9vwT5qacOS1JVChHV0+UHXqw+++wTTQwXicipQRTWqPTug4Dsh6xoQ2YcsOYk74bDvGNkpM6S&#10;T7JJh09FGsNLOv5nyXaKiVkbJZGkI9zPgOPaHwkgHvcZT3MuVhQy0gGzyvM774SOSkaCl16qk1v4&#10;7LpGvJElGrWDuvfee4Q07qXR8fFIaDN9hygk5GEb2gwfj0mq5OKoyMecIgBAOoFlHfCfqMzgU1hI&#10;xyuyWLQV/ySRpAv3iqxIwLF2cdl45cViBdOd8FNd+wqCOJDOaDuOc5EpEvDaZQqkixdPhpYjmT9a&#10;9e8/Se3Y8YYzgAIgF+Fr8nTbt2/X8+MQCHJITI3BVCNfhwmKz8eMcsjJcfh0lnT4irwQksQ0ub5E&#10;pgwKA+mYaY22cu2PBBxr1/EkVO8S2mSjEGo6kKkOPXSRXtPSRapwoNj5zDOHqpIlk1WJQgClk9zr&#10;NUII99QdQJEyS3xjKhIUIc9G/g3NxsxwTEo7rYdz2PNgckJUG0iBdDY5TpnTn5l0pBsSTTrA4Iap&#10;Th2pS2iTjUJKOpChJ7Hy7gIWk3URzEKupf++8MLRqk0bXhWczNkF2apSpZNEGO/RxPISzQtIRH4N&#10;cqHBIBi+HdHMcPk6jiMnRkCAlMFfiXTJ0HSA4zHdqV9lWo1LcJOJQkw6iwy9/gm1lxs2tFKvvHJE&#10;7muySqjvvy+jk+N//zsrLY3VyXL3ORIFTOELRfCGqOefZz3L0K+6cgEzkyBBKNJBONZOQcipPmH2&#10;AW0xPam9RHATTTo0Mb6lf18ySAfw6WIlHeAcLIrLIOcS3GTiT0A6LxByF1xtkwH8OQqyJ6s33tjm&#10;TBWEA4KL2fPjj5AOczIYbP/uu73qnnvuFQFfJB17QG/bs+c79be/XaU1QSJnGTDDoU2btgcFa9h3&#10;//33qQULFqpWrWIj3aBBoUk3atRoPa0nHqTDxKSCh5xdfq8wTjTatTtB9e1baJLjfzaYIMqQIXPU&#10;u+/uCBlECQUimVdffakQ6Wv5/tVBYPs33+xWd9xxs1q7NkO0O9rPtF2//go1ZcoY9fTTvBH1rrjj&#10;kUfuVnfeeYtoutZC7PsP2vfgg3eqpUsvVB06tFSzZkGicVHh/PMniX/bVJ1zzunO/WDUqHOE1I3U&#10;1KljnfujBefJzFyoevXqpEqUKKbKlUs+ypYtprp2RdP1EDfI3SYalC7NolwB0h1XNEg3Sg0bdoF6&#10;//2dUZMuOztLPfdcH7V//ykC/vaRzusjvlsA+/f3Fh+utdq1q5H4rf30NqX6ip97vGjXOuIjnijm&#10;ZruE4NNPm6nNmw8NcY228sz1xayupN5++2j11ltHRQWO2by5knr11VrO/YCpWxs3lhOXomZc8PLL&#10;NfR1Oe8TT5SUAaSYDCDJBdd84YUq6qWXqquHHnK3iQacb/duHdf4GdLVKBqkGysm0vlq5863oiYd&#10;ubgnnrhViNbGBoT2C74WfCnf00gjYojMXF9ESMdzTVUnnzxRbd/+ctQ+HXO9tmzZKibju0K8lpDu&#10;G0E/6cSyQP4vl0YaEaCM+HbFigjpCOLMVy1anCOm0jNRRy/JvTGv7ocfWAvzHSGdJt7XQrguuhPT&#10;n/Qnmg+k++OPQ9SSJbxX+a9KOpCjqlbtKfb5fer330Pn6VwgXcBSDOb7PrVv33YxM5tBvN2C9rld&#10;mf6kP5F9LOlWruRtk39l0jHNqL26/vqb1W+/RWdeMluChWQD2yDeK0K8BhDvfdF4rXK7M/1Jf/L/&#10;WNKx8OtfXdOxoOzcuVnqiy8+C5nodoGay+AJreTn9qmfftosxDsW4r0haJrbpelP+hP+U3RIx7NN&#10;1ZNvt29/JapgCsvuURoWvN0Q7+efHxfiHQXxtgoa5nZr+pP+hP4UHdKBLFWhQmf14IP36/lwwSQK&#10;DTTdwaQDpiLll1/uEuIdcUDMTGFgsaNzuzb9SX/cn6JFOvy6HvKsl6tvv/1vxCYmL9ZgJWfXPrQd&#10;f3/5ZYNou8PI3wkDix2e273pT/pz8Kdokc6YmF26DNE1mJGmDpgjF4heusAM9O9Ee14hGq/Sb9Kn&#10;NwjxquZ2cfqT/gR/ihbpAPPqTlC33Xa7cr2DzoXglEEo/Czn+lb9/vsK0Xjl90m/XizEq5jbzelP&#10;+hP4FD3SsR7nOWr06Fnq448/jKgkjPld27Ztc+4Lxi9CvC/V/v2zReOV3COkWywom9vV6U/6Yz5F&#10;j3RUpyxXFSu213PcIiEdE1NZSNa172Bgsn4q2m68EE/X200XHJLb3elP+lMUSQfI2Z2hpk2bpz7/&#10;fLdeRMhNIANmMz/11FMRmaLg++9/k7YfCOnOIZXw6f79xUbldnf6k/5o0tVMLem4JrMAkglMzAxV&#10;rlxH9dBDjwtB0E7k7dxYujRT3Xffw/m2CwDtuV/t27dTiHcmxPvw99+LDczt8vSnqH/E9KmYStJV&#10;qbJANW06VTVvPiUsmjWbohe45TVc8UD9+nNV1aq9RYudJ9pui2i7d4VUO5246qoF6sEHWdDoHef+&#10;YHCejwW7BV/KeUmed4B4O4R4fXK7Pf0pyh8hXanUkS5DrV/fRr344lFq+/bweO21o9TWrXXjhi1b&#10;6qmNG+vJtauoX37pJMRgKcHeTnzxRSO1Z09L576DwXn6CU4X8JKVMwVNBHoe3ptp4qU/KSRdhn5p&#10;yDffVEAg3xbcIrgpDG4W3CEg+RwP3C14VEAVyeNCiJCIpI0HTwieFTznw2bBi3/8USxT/tbM7f70&#10;pyh+RJg06Vav7ixESC7pDjtsnvruu/KQbp0I4lHy9/BQkP1HyN+j5e8x8YCcq678bShoFE/IeRvL&#10;32aC5g60yN1/aG73pz9F8SNCUIp3gl955YlChOSSrm7d2er778tBukzuI/eW0p/056/9saRbt+4E&#10;IUJySUdg5IcfNOlWpEmX/hSZT5p06U/6k+RPKknXsGEe6ZalSZf+FJlPKknXvPk09eOPmnQXCErm&#10;3lL6k/78tT+pI12matlystq3ryykm5kmXfpTZD6pJF2rVnmkm5EmXfpTZD5p0qU/6U+SP4WEdGnz&#10;Mv0pOp9CQrrRghK5t5T+pD9/7Y8l3VVXUZHClBeIlwxkq86dx6uff9akG5UmXfpTZD6GdMXUl19W&#10;VFu21FFbtyYHXGvHjhpCuEOovk+TLv0pOh+EXYSeCv+98ve7ZCL3mrxyqo38Xzz3ltKf9Ocv/ClW&#10;7P8BJXED62TKsGUAAAAASUVORK5CYII="/>
  <p:tag name="ISPRING_LMS_API_VERSION" val="SCORM 2004 (4th edition)"/>
  <p:tag name="ISPRING_ULTRA_SCORM_COURSE_ID" val="C2BF553B-86FE-4514-B377-115677A05873"/>
  <p:tag name="ISPRING_CMI5_LAUNCH_METHOD" val="any window"/>
  <p:tag name="ISPRINGCLOUDFOLDERID" val="1"/>
  <p:tag name="ISPRINGONLINEFOLDERID" val="1"/>
  <p:tag name="ISPRING_SCORM_RATE_SLIDES" val="0"/>
  <p:tag name="ISPRING_ULTRA_SCORM_COURCE_TITLE" val="Ensuring Child Safety Upon Parental Arrest NM250003"/>
  <p:tag name="ISPRING_PRESENTATION_TITLE" val="Ensuring Child Safety Upon Parental Arrest NM250003"/>
  <p:tag name="ISPRING-SUITE_ISPRING_PLAYERS_CUSTOMIZATION_2" val="{&quot;universal&quot;:{&quot;skinSettings&quot;:{&quot;borderRadius&quot;:0,&quot;colors&quot;:{&quot;asideBackground&quot;:{&quot;color&quot;:&quot;#353535&quot;,&quot;opacity&quot;:1,&quot;type&quot;:&quot;SOLID&quot;},&quot;asideElementBackgroundActive&quot;:{&quot;color&quot;:&quot;#9F834B&quot;,&quot;opacity&quot;:1,&quot;type&quot;:&quot;SOLID&quot;},&quot;asideElementBackgroundHover&quot;:{&quot;color&quot;:&quot;#5D5D5D&quot;,&quot;opacity&quot;:1,&quot;type&quot;:&quot;SOLID&quot;},&quot;asideElementText&quot;:{&quot;color&quot;:&quot;#D8D8D8&quot;,&quot;opacity&quot;:1,&quot;type&quot;:&quot;SOLID&quot;},&quot;asideElementTextActive&quot;:{&quot;color&quot;:&quot;#F4F4F4&quot;,&quot;opacity&quot;:1,&quot;type&quot;:&quot;SOLID&quot;},&quot;asideElementTextHover&quot;:{&quot;color&quot;:&quot;#D8D8D8&quot;,&quot;opacity&quot;:1,&quot;type&quot;:&quot;SOLID&quot;},&quot;asideLogoBackground&quot;:{&quot;color&quot;:&quot;#353535&quot;,&quot;opacity&quot;:1,&quot;type&quot;:&quot;SOLID&quot;},&quot;pageBackground&quot;:{&quot;color&quot;:&quot;#DCDEE0&quot;,&quot;opacity&quot;:1,&quot;type&quot;:&quot;SOLID&quot;},&quot;playerBackground&quot;:{&quot;color&quot;:&quot;#202024&quot;,&quot;opacity&quot;:1,&quot;type&quot;:&quot;SOLID&quot;},&quot;playerText&quot;:{&quot;color&quot;:&quot;#C9C9C9&quot;,&quot;opacity&quot;:1,&quot;type&quot;:&quot;SOLID&quot;},&quot;primaryButtonBackground&quot;:{&quot;color&quot;:&quot;#202024&quot;,&quot;opacity&quot;:1,&quot;type&quot;:&quot;SOLID&quot;},&quot;primaryButtonBackgroundHover&quot;:{&quot;color&quot;:&quot;#F4C567&quot;,&quot;opacity&quot;:1,&quot;type&quot;:&quot;SOLID&quot;},&quot;primaryButtonBorder&quot;:{&quot;color&quot;:&quot;#F4C567&quot;,&quot;opacity&quot;:0.60000000000000009,&quot;type&quot;:&quot;SOLID&quot;},&quot;primaryButtonBorderHover&quot;:{&quot;color&quot;:&quot;#F4C567&quot;,&quot;opacity&quot;:1,&quot;type&quot;:&quot;SOLID&quot;},&quot;primaryButtonText&quot;:{&quot;color&quot;:&quot;#F4C567&quot;,&quot;opacity&quot;:1,&quot;type&quot;:&quot;SOLID&quot;},&quot;primaryButtonTextHover&quot;:{&quot;color&quot;:&quot;#202024&quot;,&quot;opacity&quot;:1,&quot;type&quot;:&quot;SOLID&quot;},&quot;secondaryButtonBackground&quot;:{&quot;color&quot;:&quot;#202024&quot;,&quot;opacity&quot;:1,&quot;type&quot;:&quot;SOLID&quot;},&quot;secondaryButtonBackgroundHover&quot;:{&quot;color&quot;:&quot;#4F4F4F&quot;,&quot;opacity&quot;:1,&quot;type&quot;:&quot;SOLID&quot;},&quot;secondaryButtonBorder&quot;:{&quot;color&quot;:&quot;#4F4F4F&quot;,&quot;opacity&quot;:1,&quot;type&quot;:&quot;SOLID&quot;},&quot;secondaryButtonBorderHover&quot;:{&quot;color&quot;:&quot;#5C5C62&quot;,&quot;opacity&quot;:1,&quot;type&quot;:&quot;SOLID&quot;},&quot;secondaryButtonText&quot;:{&quot;color&quot;:&quot;#DADADA&quot;,&quot;opacity&quot;:1,&quot;type&quot;:&quot;SOLID&quot;},&quot;secondaryButtonTextHover&quot;:{&quot;color&quot;:&quot;#DADADA&quot;,&quot;opacity&quot;:1,&quot;type&quot;:&quot;SOLID&quot;}},&quot;controlPanel&quot;:{&quot;navigationMode&quot;:&quot;bySlides&quot;,&quot;progressBar&quot;:{&quot;enabled&quot;:false,&quot;mode&quot;:&quot;slideTimeline&quot;,&quot;showLabels&quot;:false,&quot;visible&quot;:true},&quot;showCCButton&quot;:false,&quot;showNextButton&quot;:true,&quot;showOutline&quot;:false,&quot;showPlayPause&quot;:true,&quot;showPlaybackRateButton&quot;:false,&quot;showPrevButton&quot;:true,&quot;showRewind&quot;:true,&quot;showSlideNumbers&quot;:true,&quot;showSlideOnlyButton&quot;:true,&quot;showSubtitlesButton&quot;:false,&quot;showTimer&quot;:false,&quot;showVolumeControl&quot;:true,&quot;visible&quot;:true},&quot;fontFamily&quot;:&quot;Arial&quot;,&quot;miniskinCustomizationEnabled&quot;:false,&quot;outlinePanel&quot;:{&quot;highlightViewedEntries&quot;:true,&quot;multilevel&quot;:true,&quot;numberEntries&quot;:true,&quot;search&quot;:true,&quot;thumbnails&quot;:true},&quot;rotatePromptEnabled&quot;:true,&quot;sidePanel&quot;:{&quot;showAtLeft&quot;:true,&quot;showLogo&quot;:true,&quot;showNotes&quot;:false,&quot;showOutline&quot;:true,&quot;showPresenterInfo&quot;:false,&quot;showPresenterVideo&quot;:false,&quot;visible&quot;:true},&quot;titlePanel&quot;:{&quot;buttons&quot;:[&quot;attachments&quot;],&quot;buttonsAtLeft&quot;:false,&quot;courseTitleVisible&quot;:true,&quot;showLogo&quot;:false,&quot;visible&quot;:tru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LIMITED&quot;,&quot;resumeMode&quot;:&quot;PROMPT&quot;,&quot;enableKeyboardNavigation&quot;:false},&quot;keyboardSettings&quot;:&quot;&quot;,&quot;skinVersion&quot;:4,&quot;skinCompatibleVersion&quot;:0,&quot;publishSettings&quot;:{&quot;backgroundColor&quot;:&quot;#DCDEE0&quot;,&quot;playerDimensions&quot;:{&quot;height&quot;:144,&quot;width&quot;:296},&quot;playerModule&quot;:&quot;UniversalHtml&quot;,&quot;presentationContent&quot;:{&quot;metadata&quot;:{&quot;references&quot;:true,&quot;texts&quot;:[&quot;DT_COMPANY_WEBSITE&quot;,&quot;DT_COURSE_TITLE&quot;,&quot;DT_REFERENCE_URL&quot;,&quot;DT_REFERENCE_TITLE&quot;,&quot;DT_SLIDE_TITLE&quot;,&quot;DT_SLIDE_NOTES_TEXT&quot;,&quot;DT_SLIDE_TEXT&quot;,&quot;DT_HYPERLINK_TOOLTIP&quot;]},&quot;resources&quot;:{&quot;attachments&quot;:tru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1234567890&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1234567890&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1234567890&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1234567890&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1234567890&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1234567890&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false,&quot;playerLayout&quot;:&quot;custom&quot;,&quot;playerLayoutFooter&quot;:&quot;playAndPause,replay,fullscreen,volumeControl,slideNumber,goToPrev,goToNext&quot;,&quot;playerLayoutHeader&quot;:&quot;resources,title&quot;,&quot;playerLayoutHeaderButtonsPosition&quot;:&quot;right&quot;,&quot;playerLayoutOutline&quot;:&quot;enableSearch,showThumbnails,showSlideNumber,highlightViewedSlides,enableMultilevel&quot;,&quot;playerLayoutProgress&quot;:&quot;&quot;,&quot;playerLayoutProgressMode&quot;:&quot;slideTimeline&quot;,&quot;playerLayoutSidebar&quot;:&quot;logo,outline&quot;,&quot;playerLayoutSidebarPosition&quot;:&quot;left&quot;,&quot;playerMessages&quot;:&quot;builtin.en&quot;,&quot;playerNavigationAutoStart&quot;:true,&quot;playerNavigationEnableKeyboardNavigation&quot;:false,&quot;playerNavigationMode&quot;:&quot;bySlides&quot;,&quot;playerNavigationOnRestart&quot;:&quot;prompt&quot;,&quot;playerNavigationSaveAnimationStates&quot;:true,&quot;playerNavigationType&quot;:&quot;restricted&quot;,&quot;playerTheme&quot;:&quot;custom&quot;,&quot;playerThemeBorderRadius&quot;:0,&quot;playerThemeColorScheme&quot;:&quot;builtin.darkYellow&quot;,&quot;playerThemeFont&quot;:&quot;Arial&quot;}}}"/>
  <p:tag name="ISPRING_SCORM_PASSING_SCORE" val="70.000000"/>
  <p:tag name="FLASHSPRING_ZOOM_TAG" val="73"/>
  <p:tag name="ISPRING_PRESENTATION_INFO_2" val="&lt;?xml version=&quot;1.0&quot; encoding=&quot;UTF-8&quot; standalone=&quot;no&quot; ?&gt;&#10;&lt;presentation2&gt;&#10;&#10;  &lt;slides&gt;&#10;    &lt;slide id=&quot;{E0702972-1055-422E-A404-DF69234A6A78}&quot; pptId=&quot;256&quot;/&gt;&#10;    &lt;slide id=&quot;{A9EAAD7E-3C6A-49E9-A0C1-7EEAAD60A9CB}&quot; pptId=&quot;259&quot;/&gt;&#10;    &lt;slide id=&quot;{2C430C46-1190-48EA-A4F1-E9262425D3F2}&quot; pptId=&quot;315&quot;/&gt;&#10;    &lt;slide id=&quot;{E591EAEC-AF55-44FE-BD82-F7773A41855D}&quot; pptId=&quot;785&quot;/&gt;&#10;    &lt;slide id=&quot;{C81EE9BF-8ED4-487B-A9F5-AFC06FB34B8E}&quot; pptId=&quot;311&quot;/&gt;&#10;    &lt;slide id=&quot;{CC778213-1067-4D36-9900-CE49463FF968}&quot; pptId=&quot;261&quot;/&gt;&#10;    &lt;slide id=&quot;{FDAA6D3E-9839-4027-AB7A-D39D15FF4DFA}&quot; pptId=&quot;262&quot;/&gt;&#10;    &lt;slide id=&quot;{0652C424-C994-4A00-9F96-6B3CF1E0409A}&quot; pptId=&quot;328&quot;/&gt;&#10;    &lt;slide id=&quot;{A1E22788-E7D8-4FF7-8C47-D54259DCE937}&quot; pptId=&quot;321&quot;/&gt;&#10;    &lt;slide id=&quot;{0BDD90B8-4D72-42DF-AA9D-594908B75C3D}&quot; pptId=&quot;324&quot;/&gt;&#10;    &lt;slide id=&quot;{C78B5060-F263-4216-B64A-FEA259FA3227}&quot; pptId=&quot;837&quot;/&gt;&#10;    &lt;slide id=&quot;{2E04A1DF-0B80-46D3-B869-AFD8B6DEC7CF}&quot; pptId=&quot;836&quot;/&gt;&#10;    &lt;slide id=&quot;{CDB87926-C384-4F5E-8194-E0567FC5F8B7}&quot; pptId=&quot;838&quot;/&gt;&#10;    &lt;slide id=&quot;{0DEE7111-123B-49BC-9BD4-5137AF224F55}&quot; pptId=&quot;839&quot;/&gt;&#10;    &lt;slide id=&quot;{FDE6174F-4F88-4B14-9681-26B810C50691}&quot; pptId=&quot;840&quot;/&gt;&#10;    &lt;slide id=&quot;{FBEC8D2D-80F6-41C3-AABF-FA9AB9DA0157}&quot; pptId=&quot;333&quot;/&gt;&#10;    &lt;slide id=&quot;{03AF1233-1ED9-4DBC-9C92-B497964E52A9}&quot; pptId=&quot;818&quot;/&gt;&#10;    &lt;slide id=&quot;{C786DF31-604F-4903-B83A-56C84AC8AF57}&quot; pptId=&quot;845&quot;/&gt;&#10;    &lt;slide id=&quot;{AD7688C1-A4D6-4406-8FDA-55FDBE2F2F2E}&quot; pptId=&quot;786&quot;/&gt;&#10;    &lt;slide id=&quot;{17851F71-1287-44C9-ACF2-36D1DC48E0A4}&quot; pptId=&quot;329&quot;/&gt;&#10;    &lt;slide id=&quot;{36E6ED06-B7D4-4976-8BE5-576070EFDB25}&quot; pptId=&quot;332&quot;/&gt;&#10;    &lt;slide id=&quot;{933A1332-5EAE-4675-8D52-E10966483426}&quot; pptId=&quot;271&quot;/&gt;&#10;    &lt;slide id=&quot;{91885ECF-10BE-47A7-8134-09A6D052A9D0}&quot; pptId=&quot;788&quot;/&gt;&#10;    &lt;slide id=&quot;{87454BAD-7438-4ABD-9E99-C7B47EBE2C8F}&quot; pptId=&quot;824&quot;/&gt;&#10;    &lt;slide id=&quot;{40CE21C5-2BC2-47F8-9285-3ACB6BBF62CB}&quot; pptId=&quot;275&quot;/&gt;&#10;    &lt;slide id=&quot;{3BB54CC4-9A82-43E7-8969-FA1010E72D72}&quot; pptId=&quot;276&quot;/&gt;&#10;    &lt;slide id=&quot;{8EEC4621-3020-4FD0-B63E-0C1FA3BBA85A}&quot; pptId=&quot;806&quot;/&gt;&#10;    &lt;slide id=&quot;{9EB1B28F-6F55-4670-885E-58EB2A1FFC0A}&quot; pptId=&quot;815&quot;/&gt;&#10;    &lt;slide id=&quot;{22369D43-A79A-4D05-8A59-277D407397C6}&quot; pptId=&quot;846&quot;/&gt;&#10;    &lt;slide id=&quot;{38BE0EA8-0395-4219-BF80-D7106BB5320D}&quot; pptId=&quot;790&quot;/&gt;&#10;    &lt;slide id=&quot;{0F6C2FED-DD63-430E-B460-147BDD98840F}&quot; pptId=&quot;768&quot;/&gt;&#10;    &lt;slide id=&quot;{89298C2D-131F-4BAE-A858-6E50E70DA3B7}&quot; pptId=&quot;322&quot;/&gt;&#10;    &lt;slide id=&quot;{E70F0EA2-9382-4318-8B3B-CCBB8178F310}&quot; pptId=&quot;819&quot;/&gt;&#10;    &lt;slide id=&quot;{31AE61F4-F2E9-4226-8A8B-70D7BBAB5E15}&quot; pptId=&quot;816&quot;/&gt;&#10;    &lt;slide id=&quot;{DCBD90CF-3A3C-498F-8DE2-50777F185014}&quot; pptId=&quot;829&quot;/&gt;&#10;    &lt;slide id=&quot;{FC721F4F-84E0-4728-BDFF-2F1EECCA62C8}&quot; pptId=&quot;797&quot;/&gt;&#10;    &lt;slide id=&quot;{E5E14135-4B07-48BD-8D72-A9EA410E64E5}&quot; pptId=&quot;769&quot;/&gt;&#10;    &lt;slide id=&quot;{7D933B0F-7A3B-43B4-9550-A7B0A7F5332D}&quot; pptId=&quot;812&quot;/&gt;&#10;    &lt;slide id=&quot;{43FFE4A7-C0A8-4AE0-875D-11494727C952}&quot; pptId=&quot;842&quot;/&gt;&#10;    &lt;slide id=&quot;{578A8334-2F17-4941-9C92-93620456C13C}&quot; pptId=&quot;843&quot;/&gt;&#10;    &lt;slide id=&quot;{2DE55766-52D4-46DB-9CE2-6BB477065CD3}&quot; pptId=&quot;844&quot;/&gt;&#10;    &lt;slide id=&quot;{62F9FEF4-AA5C-4B76-B42A-3C452655ED2D}&quot; pptId=&quot;798&quot;/&gt;&#10;    &lt;slide id=&quot;{CFEDE997-F025-4B89-B2C2-3C6876A7833E}&quot; pptId=&quot;817&quot;/&gt;&#10;    &lt;slide id=&quot;{338B5D4C-3952-4AA4-A157-ACD8E8DAD018}&quot; pptId=&quot;826&quot;/&gt;&#10;    &lt;slide id=&quot;{E1650C31-3FB6-4D20-B571-D8A3C13E9F76}&quot; pptId=&quot;828&quot;/&gt;&#10;    &lt;slide id=&quot;{EF99B372-9B66-46D4-B9DA-0526464AB9F3}&quot; pptId=&quot;825&quot;/&gt;&#10;    &lt;slide id=&quot;{EB1BC403-5BDD-4EDC-891D-B9CE8539C8A6}&quot; pptId=&quot;821&quot;/&gt;&#10;    &lt;slide id=&quot;{54ABA664-3F08-43B0-8ADB-A358587005DE}&quot; pptId=&quot;770&quot;/&gt;&#10;    &lt;slide id=&quot;{1E0257FA-8A85-4F1E-8292-3D16D952373B}&quot; pptId=&quot;771&quot;/&gt;&#10;    &lt;slide id=&quot;{DD504305-F429-4460-8D72-7524D9236C37}&quot; pptId=&quot;772&quot;/&gt;&#10;    &lt;slide id=&quot;{CB7C0AE5-7B34-4B7B-808E-7ED60CC1F901}&quot; pptId=&quot;773&quot;/&gt;&#10;    &lt;slide id=&quot;{D63A49A2-1688-4F69-A30C-13665D48E6F8}&quot; pptId=&quot;774&quot;/&gt;&#10;    &lt;slide id=&quot;{1A82BF91-6DC4-43CF-93A9-1B58C43B6231}&quot; pptId=&quot;796&quot;/&gt;&#10;    &lt;slide id=&quot;{D92476F3-854E-4BA3-A79C-31A906FB880A}&quot; pptId=&quot;809&quot;/&gt;&#10;    &lt;slide id=&quot;{2A6EDACC-F1A0-49E1-B2CE-CCC922934CD3}&quot; pptId=&quot;847&quot;/&gt;&#10;    &lt;slide id=&quot;{D5971AE7-11B2-40C8-B3E8-C599919F658A}&quot; pptId=&quot;795&quot;/&gt;&#10;    &lt;slide id=&quot;{2A482330-1DE7-4B3F-BA25-CDC66AD062E0}&quot; pptId=&quot;791&quot;/&gt;&#10;    &lt;slide id=&quot;{A342B7B0-2895-4E3B-B44F-DD3CBD38BFC1}&quot; pptId=&quot;294&quot;/&gt;&#10;    &lt;slide id=&quot;{DB28B288-0713-4B87-AFF5-54845AB0FABC}&quot; pptId=&quot;794&quot;/&gt;&#10;    &lt;slide id=&quot;{7CFCBC45-319B-4E71-A733-EF412758C03A}&quot; pptId=&quot;830&quot;/&gt;&#10;  &lt;/slides&gt;&#10;&#10;  &lt;narration&gt;&#10;    &lt;audioTracks&gt;&#10;      &lt;audioTrack muted=&quot;false&quot; name=&quot;Text-to-speech clip — Audio  1&quot; resource=&quot;60cb9f32&quot; slideId=&quot;{CC778213-1067-4D36-9900-CE49463FF968}&quot; startTime=&quot;44&quot; stepIndex=&quot;0&quot; volume=&quot;1&quot;&gt;&#10;        &lt;audio channels=&quot;1&quot; format=&quot;fltp&quot; sampleRate=&quot;24000&quot;/&gt;&#10;      &lt;/audioTrack&gt;&#10;      &lt;audioTrack muted=&quot;false&quot; name=&quot;Audio what is trauma&quot; resource=&quot;292b57d6&quot; slideId=&quot;{FDAA6D3E-9839-4027-AB7A-D39D15FF4DFA}&quot; startTime=&quot;0&quot; stepIndex=&quot;0&quot; volume=&quot;1&quot;&gt;&#10;        &lt;audio channels=&quot;1&quot; format=&quot;fltp&quot; sampleRate=&quot;44100&quot;/&gt;&#10;      &lt;/audioTrack&gt;&#10;      &lt;audioTrack muted=&quot;false&quot; name=&quot;Audio ACEs&quot; resource=&quot;8fc8a96c&quot; slideId=&quot;{0652C424-C994-4A00-9F96-6B3CF1E0409A}&quot; startTime=&quot;0&quot; stepIndex=&quot;0&quot; volume=&quot;1&quot;&gt;&#10;        &lt;audio channels=&quot;1&quot; format=&quot;fltp&quot; sampleRate=&quot;44100&quot;/&gt;&#10;      &lt;/audioTrack&gt;&#10;      &lt;audioTrack muted=&quot;false&quot; name=&quot;Audio Building resilience&quot; resource=&quot;9f3c4072&quot; slideId=&quot;{0BDD90B8-4D72-42DF-AA9D-594908B75C3D}&quot; startTime=&quot;0&quot; stepIndex=&quot;0&quot; volume=&quot;1&quot;&gt;&#10;        &lt;audio channels=&quot;1&quot; format=&quot;fltp&quot; sampleRate=&quot;44100&quot;/&gt;&#10;      &lt;/audioTrack&gt;&#10;      &lt;audioTrack muted=&quot;false&quot; name=&quot;Text-to-speech clip — Audio  2&quot; resource=&quot;018a090d&quot; slideId=&quot;{3BB54CC4-9A82-43E7-8969-FA1010E72D72}&quot; startTime=&quot;380&quot; stepIndex=&quot;0&quot; volume=&quot;1&quot;&gt;&#10;        &lt;audio channels=&quot;1&quot; format=&quot;fltp&quot; sampleRate=&quot;24000&quot;/&gt;&#10;      &lt;/audioTrack&gt;&#10;      &lt;audioTrack muted=&quot;false&quot; name=&quot;Text-to-speech clip — Audio  4&quot; resource=&quot;69ba8d3d&quot; slideId=&quot;{8EEC4621-3020-4FD0-B63E-0C1FA3BBA85A}&quot; startTime=&quot;0&quot; stepIndex=&quot;0&quot; volume=&quot;1&quot;&gt;&#10;        &lt;audio channels=&quot;1&quot; format=&quot;fltp&quot; sampleRate=&quot;24000&quot;/&gt;&#10;      &lt;/audioTrack&gt;&#10;      &lt;audioTrack muted=&quot;false&quot; name=&quot;Text-to-speech clip — Audio  5&quot; resource=&quot;eef4a00b&quot; slideId=&quot;{AD7688C1-A4D6-4406-8FDA-55FDBE2F2F2E}&quot; startTime=&quot;0&quot; stepIndex=&quot;0&quot; volume=&quot;1&quot;&gt;&#10;        &lt;audio channels=&quot;1&quot; format=&quot;fltp&quot; sampleRate=&quot;24000&quot;/&gt;&#10;      &lt;/audioTrack&gt;&#10;      &lt;audioTrack muted=&quot;false&quot; name=&quot;Text-to-speech clip — Audio  6&quot; resource=&quot;862ec864&quot; slideId=&quot;{36E6ED06-B7D4-4976-8BE5-576070EFDB25}&quot; startTime=&quot;0&quot; stepIndex=&quot;1&quot; volume=&quot;1&quot;&gt;&#10;        &lt;audio channels=&quot;1&quot; format=&quot;fltp&quot; sampleRate=&quot;24000&quot;/&gt;&#10;      &lt;/audioTrack&gt;&#10;      &lt;audioTrack muted=&quot;false&quot; name=&quot;Text-to-speech clip — Audio  7&quot; resource=&quot;a68eb7b2&quot; slideId=&quot;{933A1332-5EAE-4675-8D52-E10966483426}&quot; startTime=&quot;0&quot; stepIndex=&quot;0&quot; volume=&quot;1&quot;&gt;&#10;        &lt;audio channels=&quot;1&quot; format=&quot;fltp&quot; sampleRate=&quot;24000&quot;/&gt;&#10;      &lt;/audioTrack&gt;&#10;      &lt;audioTrack muted=&quot;false&quot; name=&quot;Text-to-speech clip — Audio  8&quot; resource=&quot;637a633a&quot; slideId=&quot;{31AE61F4-F2E9-4226-8A8B-70D7BBAB5E15}&quot; startTime=&quot;0&quot; stepIndex=&quot;0&quot; volume=&quot;1&quot;&gt;&#10;        &lt;audio channels=&quot;1&quot; format=&quot;fltp&quot; sampleRate=&quot;24000&quot;/&gt;&#10;      &lt;/audioTrack&gt;&#10;      &lt;audioTrack muted=&quot;false&quot; name=&quot;Text-to-speech clip — Audio  9&quot; resource=&quot;3bf181da&quot; slideId=&quot;{40CE21C5-2BC2-47F8-9285-3ACB6BBF62CB}&quot; startTime=&quot;0&quot; stepIndex=&quot;0&quot; volume=&quot;1&quot;&gt;&#10;        &lt;audio channels=&quot;1&quot; format=&quot;fltp&quot; sampleRate=&quot;24000&quot;/&gt;&#10;      &lt;/audioTrack&gt;&#10;      &lt;audioTrack muted=&quot;false&quot; name=&quot;Text-to-speech clip — Audio  10&quot; resource=&quot;314b14be&quot; slideId=&quot;{89298C2D-131F-4BAE-A858-6E50E70DA3B7}&quot; startTime=&quot;0&quot; stepIndex=&quot;0&quot; volume=&quot;1&quot;&gt;&#10;        &lt;audio channels=&quot;1&quot; format=&quot;fltp&quot; sampleRate=&quot;24000&quot;/&gt;&#10;      &lt;/audioTrack&gt;&#10;      &lt;audioTrack muted=&quot;false&quot; name=&quot;Text-to-speech clip — Audio  11&quot; resource=&quot;da0a3426&quot; slideId=&quot;{54ABA664-3F08-43B0-8ADB-A358587005DE}&quot; startTime=&quot;0&quot; stepIndex=&quot;0&quot; volume=&quot;1&quot;&gt;&#10;        &lt;audio channels=&quot;1&quot; format=&quot;fltp&quot; sampleRate=&quot;24000&quot;/&gt;&#10;      &lt;/audioTrack&gt;&#10;      &lt;audioTrack muted=&quot;false&quot; name=&quot;Text-to-speech clip — Audio  12&quot; resource=&quot;5a8851a3&quot; slideId=&quot;{1E0257FA-8A85-4F1E-8292-3D16D952373B}&quot; startTime=&quot;0&quot; stepIndex=&quot;0&quot; volume=&quot;1&quot;&gt;&#10;        &lt;audio channels=&quot;1&quot; format=&quot;fltp&quot; sampleRate=&quot;24000&quot;/&gt;&#10;      &lt;/audioTrack&gt;&#10;      &lt;audioTrack muted=&quot;false&quot; name=&quot;Text-to-speech clip — Audio  13&quot; resource=&quot;a0280f8c&quot; slideId=&quot;{A342B7B0-2895-4E3B-B44F-DD3CBD38BFC1}&quot; startTime=&quot;0&quot; stepIndex=&quot;0&quot; volume=&quot;1&quot;&gt;&#10;        &lt;audio channels=&quot;1&quot; format=&quot;fltp&quot; sampleRate=&quot;24000&quot;/&gt;&#10;      &lt;/audioTrack&gt;&#10;      &lt;audioTrack muted=&quot;false&quot; name=&quot;Text-to-speech clip — Audio  14&quot; resource=&quot;8777a69c&quot; slideId=&quot;{A9EAAD7E-3C6A-49E9-A0C1-7EEAAD60A9CB}&quot; startTime=&quot;0&quot; stepIndex=&quot;0&quot; volume=&quot;1&quot;&gt;&#10;        &lt;audio channels=&quot;1&quot; format=&quot;fltp&quot; sampleRate=&quot;24000&quot;/&gt;&#10;      &lt;/audioTrack&gt;&#10;      &lt;audioTrack muted=&quot;false&quot; name=&quot;Text-to-speech clip — Audio  15&quot; resource=&quot;3477f3a1&quot; slideId=&quot;{E591EAEC-AF55-44FE-BD82-F7773A41855D}&quot; startTime=&quot;0&quot; stepIndex=&quot;0&quot; volume=&quot;1&quot;&gt;&#10;        &lt;audio channels=&quot;1&quot; format=&quot;fltp&quot; sampleRate=&quot;24000&quot;/&gt;&#10;      &lt;/audioTrack&gt;&#10;      &lt;audioTrack muted=&quot;false&quot; name=&quot;Text-to-speech clip — Audio  16&quot; resource=&quot;bb9bced6&quot; slideId=&quot;{E5E14135-4B07-48BD-8D72-A9EA410E64E5}&quot; startTime=&quot;0&quot; stepIndex=&quot;0&quot; volume=&quot;1&quot;&gt;&#10;        &lt;audio channels=&quot;1&quot; format=&quot;fltp&quot; sampleRate=&quot;24000&quot;/&gt;&#10;      &lt;/audioTrack&gt;&#10;      &lt;audioTrack muted=&quot;false&quot; name=&quot;Text-to-speech clip — Audio  17&quot; resource=&quot;30b31710&quot; slideId=&quot;{DD504305-F429-4460-8D72-7524D9236C37}&quot; startTime=&quot;0&quot; stepIndex=&quot;0&quot; volume=&quot;1&quot;&gt;&#10;        &lt;audio channels=&quot;1&quot; format=&quot;fltp&quot; sampleRate=&quot;24000&quot;/&gt;&#10;      &lt;/audioTrack&gt;&#10;      &lt;audioTrack muted=&quot;false&quot; name=&quot;Text-to-speech clip — Audio  18&quot; resource=&quot;adff3195&quot; slideId=&quot;{338B5D4C-3952-4AA4-A157-ACD8E8DAD018}&quot; startTime=&quot;0&quot; stepIndex=&quot;0&quot; volume=&quot;1&quot;&gt;&#10;        &lt;audio channels=&quot;1&quot; format=&quot;fltp&quot; sampleRate=&quot;24000&quot;/&gt;&#10;      &lt;/audioTrack&gt;&#10;      &lt;audioTrack muted=&quot;false&quot; name=&quot;Text-to-speech clip — Audio  19&quot; resource=&quot;0445f791&quot; slideId=&quot;{E1650C31-3FB6-4D20-B571-D8A3C13E9F76}&quot; startTime=&quot;0&quot; stepIndex=&quot;0&quot; volume=&quot;1&quot;&gt;&#10;        &lt;audio channels=&quot;1&quot; format=&quot;fltp&quot; sampleRate=&quot;24000&quot;/&gt;&#10;      &lt;/audioTrack&gt;&#10;      &lt;audioTrack muted=&quot;false&quot; name=&quot;Text-to-speech clip — Audio  20&quot; resource=&quot;fd4d9a17&quot; slideId=&quot;{EF99B372-9B66-46D4-B9DA-0526464AB9F3}&quot; startTime=&quot;0&quot; stepIndex=&quot;0&quot; volume=&quot;1&quot;&gt;&#10;        &lt;audio channels=&quot;1&quot; format=&quot;fltp&quot; sampleRate=&quot;24000&quot;/&gt;&#10;      &lt;/audioTrack&gt;&#10;      &lt;audioTrack muted=&quot;false&quot; name=&quot;Text-to-speech clip — Audio  21&quot; resource=&quot;f021b340&quot; slideId=&quot;{CB7C0AE5-7B34-4B7B-808E-7ED60CC1F901}&quot; startTime=&quot;0&quot; stepIndex=&quot;0&quot; volume=&quot;1&quot;&gt;&#10;        &lt;audio channels=&quot;1&quot; format=&quot;fltp&quot; sampleRate=&quot;24000&quot;/&gt;&#10;      &lt;/audioTrack&gt;&#10;      &lt;audioTrack muted=&quot;false&quot; name=&quot;Text-to-speech clip — Audio  22&quot; resource=&quot;5cd06abd&quot; slideId=&quot;{D63A49A2-1688-4F69-A30C-13665D48E6F8}&quot; startTime=&quot;0&quot; stepIndex=&quot;0&quot; volume=&quot;1&quot;&gt;&#10;        &lt;audio channels=&quot;1&quot; format=&quot;fltp&quot; sampleRate=&quot;24000&quot;/&gt;&#10;      &lt;/audioTrack&gt;&#10;      &lt;audioTrack muted=&quot;false&quot; name=&quot;Text-to-speech clip — Audio  23&quot; resource=&quot;abf53d49&quot; slideId=&quot;{17851F71-1287-44C9-ACF2-36D1DC48E0A4}&quot; startTime=&quot;0&quot; stepIndex=&quot;0&quot; volume=&quot;1&quot;&gt;&#10;        &lt;audio channels=&quot;1&quot; format=&quot;fltp&quot; sampleRate=&quot;24000&quot;/&gt;&#10;      &lt;/audioTrack&gt;&#10;      &lt;audioTrack muted=&quot;false&quot; name=&quot;Text-to-speech clip — Audio  24&quot; resource=&quot;e36efc6b&quot; slideId=&quot;{0F6C2FED-DD63-430E-B460-147BDD98840F}&quot; startTime=&quot;0&quot; stepIndex=&quot;0&quot; volume=&quot;1&quot;&gt;&#10;        &lt;audio channels=&quot;1&quot; format=&quot;fltp&quot; sampleRate=&quot;24000&quot;/&gt;&#10;      &lt;/audioTrack&gt;&#10;      &lt;audioTrack muted=&quot;false&quot; name=&quot;Text-to-speech clip — Audio  25&quot; resource=&quot;0e9b0a11&quot; slideId=&quot;{DCBD90CF-3A3C-498F-8DE2-50777F185014}&quot; startTime=&quot;0&quot; stepIndex=&quot;0&quot; volume=&quot;1&quot;&gt;&#10;        &lt;audio channels=&quot;1&quot; format=&quot;fltp&quot; sampleRate=&quot;24000&quot;/&gt;&#10;      &lt;/audioTrack&gt;&#10;      &lt;audioTrack muted=&quot;false&quot; name=&quot;Text-to-speech clip — Audio  26&quot; resource=&quot;4a0b2b53&quot; slideId=&quot;{C78B5060-F263-4216-B64A-FEA259FA3227}&quot; startTime=&quot;0&quot; stepIndex=&quot;0&quot; volume=&quot;1&quot;&gt;&#10;        &lt;audio channels=&quot;1&quot; format=&quot;fltp&quot; sampleRate=&quot;24000&quot;/&gt;&#10;      &lt;/audioTrack&gt;&#10;      &lt;audioTrack muted=&quot;false&quot; name=&quot;Text-to-speech clip — Audio  27&quot; resource=&quot;f01508eb&quot; slideId=&quot;{2E04A1DF-0B80-46D3-B869-AFD8B6DEC7CF}&quot; startTime=&quot;1&quot; stepIndex=&quot;0&quot; volume=&quot;1&quot;&gt;&#10;        &lt;audio channels=&quot;1&quot; format=&quot;fltp&quot; sampleRate=&quot;24000&quot;/&gt;&#10;      &lt;/audioTrack&gt;&#10;      &lt;audioTrack muted=&quot;false&quot; name=&quot;Text-to-speech clip — Audio  28&quot; resource=&quot;afc6192d&quot; slideId=&quot;{CDB87926-C384-4F5E-8194-E0567FC5F8B7}&quot; startTime=&quot;0&quot; stepIndex=&quot;0&quot; volume=&quot;1&quot;&gt;&#10;        &lt;audio channels=&quot;1&quot; format=&quot;fltp&quot; sampleRate=&quot;24000&quot;/&gt;&#10;      &lt;/audioTrack&gt;&#10;      &lt;audioTrack muted=&quot;false&quot; name=&quot;Text-to-speech clip — Audio  29&quot; resource=&quot;2ba6118a&quot; slideId=&quot;{0DEE7111-123B-49BC-9BD4-5137AF224F55}&quot; startTime=&quot;0&quot; stepIndex=&quot;0&quot; volume=&quot;1&quot;&gt;&#10;        &lt;audio channels=&quot;1&quot; format=&quot;fltp&quot; sampleRate=&quot;24000&quot;/&gt;&#10;      &lt;/audioTrack&gt;&#10;      &lt;audioTrack muted=&quot;false&quot; name=&quot;Text-to-speech clip — Audio  30&quot; resource=&quot;7e88c6b5&quot; slideId=&quot;{FDE6174F-4F88-4B14-9681-26B810C50691}&quot; startTime=&quot;0&quot; stepIndex=&quot;0&quot; volume=&quot;1&quot;&gt;&#10;        &lt;audio channels=&quot;1&quot; format=&quot;fltp&quot; sampleRate=&quot;24000&quot;/&gt;&#10;      &lt;/audioTrack&gt;&#10;      &lt;audioTrack muted=&quot;false&quot; name=&quot;Text-to-speech clip — Audio  31&quot; resource=&quot;ff4196e4&quot; slideId=&quot;{43FFE4A7-C0A8-4AE0-875D-11494727C952}&quot; startTime=&quot;0&quot; stepIndex=&quot;0&quot; volume=&quot;1&quot;&gt;&#10;        &lt;audio channels=&quot;1&quot; format=&quot;fltp&quot; sampleRate=&quot;24000&quot;/&gt;&#10;      &lt;/audioTrack&gt;&#10;      &lt;audioTrack muted=&quot;false&quot; name=&quot;Text-to-speech clip — Audio  32&quot; resource=&quot;0fcdd416&quot; slideId=&quot;{578A8334-2F17-4941-9C92-93620456C13C}&quot; startTime=&quot;0&quot; stepIndex=&quot;0&quot; volume=&quot;1&quot;&gt;&#10;        &lt;audio channels=&quot;1&quot; format=&quot;fltp&quot; sampleRate=&quot;24000&quot;/&gt;&#10;      &lt;/audioTrack&gt;&#10;      &lt;audioTrack muted=&quot;false&quot; name=&quot;Text-to-speech clip — Audio  33&quot; resource=&quot;73ca96ac&quot; slideId=&quot;{2DE55766-52D4-46DB-9CE2-6BB477065CD3}&quot; startTime=&quot;0&quot; stepIndex=&quot;0&quot; volume=&quot;1&quot;&gt;&#10;        &lt;audio channels=&quot;1&quot; format=&quot;fltp&quot; sampleRate=&quot;24000&quot;/&gt;&#10;      &lt;/audioTrack&gt;&#10;      &lt;audioTrack muted=&quot;false&quot; name=&quot;Text-to-speech clip — Audio  34&quot; resource=&quot;890328cf&quot; slideId=&quot;{2A6EDACC-F1A0-49E1-B2CE-CCC922934CD3}&quot; startTime=&quot;0&quot; stepIndex=&quot;0&quot; volume=&quot;1&quot;&gt;&#10;        &lt;audio channels=&quot;1&quot; format=&quot;fltp&quot; sampleRate=&quot;24000&quot;/&gt;&#10;      &lt;/audioTrack&gt;&#10;    &lt;/audioTracks&gt;&#10;    &lt;videoTracks/&gt;&#10;  &lt;/narration&gt;&#10;&#10;&lt;/presentation2&gt;&#10;"/>
  <p:tag name="ISPRING_RESOURCE_FOLDER_TIP_DIALOG_SHOWN" val="1"/>
  <p:tag name="ISPRING_SCORM_REPORT_STATUS" val="0"/>
  <p:tag name="ISPRING_ULTRA_SCORM_DURATION" val="3600"/>
  <p:tag name="ISPRING_SCORM_USE_GRADE" val="1"/>
  <p:tag name="ISPRING_SCORM_USE_CUSTOM_PASSING_SCORE" val="1"/>
  <p:tag name="ISPRING_TERMINATE_LESSON_ON_TIMEOUT" val="0"/>
  <p:tag name="ISPRING_SHOW_MESSAGE_ON_TIMEOUT" val="0"/>
  <p:tag name="ISPRING_SCORM_RATE_QUIZZES" val="1"/>
  <p:tag name="ISPRING-SUITE_ISPRING_CURRENT_GRADING_VERSION" val="v1"/>
  <p:tag name="ISPRING_ULTRA_SCORM_SLIDE_COUNT" val="53"/>
  <p:tag name="FLASHSPRING_PRESENTATION_REFERENCES" val="F&#10;ACE-Questionnaire-for-Adults-Identified-English-rev.7.26.22.pdf&#10;C:\Users\jmarchant\OneDrive - State of New Mexico\Desktop\Ensuring Child Safety Final version with revisions\2025 Ensuring Child Safety upon parental arrest\attachment\att2\ACE-Questionnaire-for-Adults-Identified-English-rev.7.26.22.pdf&#10;_blank&#10;|&#10;F&#10;IACP-SafeguardingChildrenofArrestedParents.pdf&#10;C:\Users\jmarchant\OneDrive - State of New Mexico\Desktop\Ensuring Child Safety Final version with revisions\2025 Ensuring Child Safety upon parental arrest\attachment\att3\IACP-SafeguardingChildrenofArrestedParents.pdf&#10;_blank&#10;|&#10;F&#10;2024-2025_Statement_of_Reasonable_Grounds.pdf&#10;C:\Users\jmarchant\OneDrive - State of New Mexico\Desktop\Ensuring Child Safety Final version with revisions\2025 Ensuring Child Safety upon parental arrest\attachment\att4\2024-2025_Statement_of_Reasonable_Grounds.pdf&#10;_blank&#10;|&#10;F&#10;SCI-Protocol.pdf&#10;C:\Users\jmarchant\OneDrive - State of New Mexico\Desktop\Ensuring Child Safety Final version with revisions\2025 Ensuring Child Safety upon parental arrest\attachment\att5\SCI-Protocol.pdf&#10;_blank&#10;|&#10;F&#10;Children-of-Arrested-Parents-Protocol.pdf&#10;C:\Users\jmarchant\OneDrive - State of New Mexico\Desktop\Ensuring Child Safety Final version with revisions\2025 Ensuring Child Safety upon parental arrest\attachment\att6\Children-of-Arrested-Parents-Protocol.pdf&#10;_blank&#10;|&#10;F&#10;Childrens-Bill-of-Rights.pdf&#10;C:\Users\jmarchant\OneDrive - State of New Mexico\Desktop\Ensuring Child Safety Final version with revisions\2025 Ensuring Child Safety upon parental arrest\attachment\att7\Childrens-Bill-of-Rights.pdf&#10;_blank&#10;|&#10;F&#10;Key-Factors-in-Interviewing-Children.pdf&#10;C:\Users\jmarchant\OneDrive - State of New Mexico\Desktop\Ensuring Child Safety Final version with revisions\2025 Ensuring Child Safety upon parental arrest\attachment\att8\Key-Factors-in-Interviewing-Children.pdf&#10;_blank&#10;|&#10;F&#10;Law-re-Arresting-Parents.pdf&#10;C:\Users\jmarchant\OneDrive - State of New Mexico\Desktop\Ensuring Child Safety Final version with revisions\2025 Ensuring Child Safety upon parental arrest\attachment\att9\Law-re-Arresting-Parents.pdf&#10;_blank&#10;|&#10;"/>
  <p:tag name="ISPRING_RESOURCE_FOLDER" val="C:\Users\jmarchant\OneDrive - State of New Mexico\Desktop\Ensuring Child Safety Final version with revisions\2025 Ensuring Child Safety upon parental arrest"/>
  <p:tag name="ISPRING_PRESENTATION_PATH" val="C:\Users\jmarchant\OneDrive - State of New Mexico\Desktop\Ensuring Child Safety Final version with revisions\2025 Ensuring Child Safety upon parental arrest.pptx"/>
  <p:tag name="ISPRING_SCREEN_RECS_UPDATED" val="C:\Users\jmarchant\OneDrive - State of New Mexico\Desktop\Ensuring Child Safety Final version with revisions\2025 Ensuring Child Safety upon parental arrest"/>
  <p:tag name="ISPRING_SCORM_ENDPOINT" val="&lt;endpoint&gt;&lt;enable&gt;0&lt;/enable&gt;&lt;lrs&gt;https://&lt;/lrs&gt;&lt;auth&gt;0&lt;/auth&gt;&lt;login&gt;&lt;/login&gt;&lt;password&gt;&lt;/password&gt;&lt;key&gt;&lt;/key&gt;&lt;name&gt;&lt;/name&gt;&lt;email&gt;&lt;/email&gt;&lt;/endpoint&gt;&#10;"/>
  <p:tag name="ISPRING_OUTPUT_FOLDER" val="[[&quot;\uFFFD~V7{E10B7852-8F92-46B8-BFC5-077D45E466B5}&quot;,&quot;C:\\Users\\jmarchant\\OneDrive - State of New Mexico\\Desktop&quot;],[&quot;[0\uFFFD\uFFFD{7E7A2BC4-BB34-4FDE-9895-540078CB16CC}&quot;,&quot;C:\\Users\\Jmarchant\\Desktop\\Ispring files ensuring child safety elearning\\2025 Ensuring Child Safety upon parental arres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language&quot;:&quot;EN&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D81B093-D9CD-4964-B1AD-CC6D46096130}:328"/>
  <p:tag name="TIMING" val="|3.018|7.706"/>
  <p:tag name="GENSWF_ADVANCE_TIME" val="47.000"/>
  <p:tag name="ISPRING_SLIDE_INDENT_LEVEL" val="0"/>
  <p:tag name="ISPRING_SLIDE_ID_2" val="{0652C424-C994-4A00-9F96-6B3CF1E0409A}"/>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863"/>
  <p:tag name="GENSWF_SLIDE_UID" val="{6433BDE4-31CC-4237-AC73-02301591D1F9}:837"/>
  <p:tag name="ISPRING_SLIDE_ID_2" val="{C78B5060-F263-4216-B64A-FEA259FA3227}"/>
  <p:tag name="ISPRING_SLIDE_INDENT_LEVEL" val="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863"/>
  <p:tag name="GENSWF_SLIDE_UID" val="{6433BDE4-31CC-4237-AC73-02301591D1F9}:837"/>
  <p:tag name="ISPRING_SLIDE_ID_2" val="{C78B5060-F263-4216-B64A-FEA259FA3227}"/>
  <p:tag name="ISPRING_SLIDE_INDENT_LEVEL" val="0"/>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863"/>
  <p:tag name="GENSWF_SLIDE_UID" val="{6433BDE4-31CC-4237-AC73-02301591D1F9}:837"/>
  <p:tag name="ISPRING_SLIDE_ID_2" val="{C78B5060-F263-4216-B64A-FEA259FA3227}"/>
  <p:tag name="ISPRING_SLIDE_INDENT_LEVEL" val="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863"/>
  <p:tag name="GENSWF_SLIDE_UID" val="{6433BDE4-31CC-4237-AC73-02301591D1F9}:837"/>
  <p:tag name="ISPRING_SLIDE_ID_2" val="{C78B5060-F263-4216-B64A-FEA259FA3227}"/>
  <p:tag name="ISPRING_SLIDE_INDENT_LEVEL" val="0"/>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EA294B6-44E6-4D42-A02D-1F3EABBD2905}:324"/>
  <p:tag name="GENSWF_ADVANCE_TIME" val="29.000"/>
  <p:tag name="ISPRING_SLIDE_INDENT_LEVEL" val="0"/>
  <p:tag name="TIMING" val="|10.307|7.315"/>
  <p:tag name="ISPRING_SLIDE_ID_2" val="{0BDD90B8-4D72-42DF-AA9D-594908B75C3D}"/>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911"/>
  <p:tag name="GENSWF_SLIDE_UID" val="{BAD0AF79-681C-4987-B5BF-F85EB9911EBE}:840"/>
  <p:tag name="ISPRING_SLIDE_ID_2" val="{FDE6174F-4F88-4B14-9681-26B810C50691}"/>
  <p:tag name="ISPRING_SLIDE_INDENT_LEVEL" val="0"/>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35BEF77-30FB-49DA-A190-41EEB802C69E}:786"/>
  <p:tag name="GENSWF_ADVANCE_TIME" val="14.000"/>
  <p:tag name="ISPRING_SLIDE_INDENT_LEVEL" val="0"/>
  <p:tag name="ISPRING_SLIDE_ID_2" val="{AD7688C1-A4D6-4406-8FDA-55FDBE2F2F2E}"/>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B40218E-6F41-425D-9260-62F547D7D31A}:329"/>
  <p:tag name="TIMING" val="|8.188|2.64|2.508|2.068|2.288|1.056|1.716"/>
  <p:tag name="GENSWF_ADVANCE_TIME" val="23.000"/>
  <p:tag name="ISPRING_SLIDE_INDENT_LEVEL" val="0"/>
  <p:tag name="ISPRING_SLIDE_ID_2" val="{17851F71-1287-44C9-ACF2-36D1DC48E0A4}"/>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D83DF94-E274-4BD2-AE2E-12E803C3CCAC}:332"/>
  <p:tag name="ISPRING_SLIDE_INDENT_LEVEL" val="0"/>
  <p:tag name="GENSWF_ADVANCE_TIME" val="15.846"/>
  <p:tag name="TIMING" val="|0.001|10.618"/>
  <p:tag name="ISPRING_SLIDE_ID_2" val="{36E6ED06-B7D4-4976-8BE5-576070EFDB25}"/>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GENSWF_SLIDE_UID" val="{D0D2753D-30BC-467D-94AC-4DB768627AC4}:256"/>
  <p:tag name="ISPRING_SLIDE_INDENT_LEVEL" val="0"/>
  <p:tag name="ISPRING_SLIDE_ID_2" val="{E0702972-1055-422E-A404-DF69234A6A78}"/>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5EF66F-222D-427F-B354-E2A83C6B1A60}:271"/>
  <p:tag name="ISPRING_SLIDE_INDENT_LEVEL" val="0"/>
  <p:tag name="GENSWF_ADVANCE_TIME" val="10.715"/>
  <p:tag name="ISPRING_SLIDE_ID_2" val="{933A1332-5EAE-4675-8D52-E1096648342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EF264B8-7B7F-4B70-B473-D9FCFFE7B85D}:824"/>
  <p:tag name="GENSWF_ADVANCE_TIME" val="9.000"/>
  <p:tag name="ISPRING_SLIDE_INDENT_LEVEL" val="0"/>
  <p:tag name="ISPRING_SLIDE_ID_2" val="{87454BAD-7438-4ABD-9E99-C7B47EBE2C8F}"/>
  <p:tag name="GENSWF_SLIDE_TITLE" val="Thought Question"/>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F59F903-FBF7-48CB-AE0C-4809158627CB}:806"/>
  <p:tag name="TIMING" val="|6.721|8.307"/>
  <p:tag name="ISPRING_SLIDE_INDENT_LEVEL" val="0"/>
  <p:tag name="GENSWF_ADVANCE_TIME" val="19.000"/>
  <p:tag name="ISPRING_SLIDE_ID_2" val="{8EEC4621-3020-4FD0-B63E-0C1FA3BBA85A}"/>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BBDCD6D-03AA-4FEB-9098-98DC1A49D6D0}:275"/>
  <p:tag name="GENSWF_ADVANCE_TIME" val="22.000"/>
  <p:tag name="ISPRING_SLIDE_INDENT_LEVEL" val="0"/>
  <p:tag name="ISPRING_SLIDE_ID_2" val="{40CE21C5-2BC2-47F8-9285-3ACB6BBF62CB}"/>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E4EB6B6-E57C-46B1-910C-6567C5C4AEAC}:276"/>
  <p:tag name="GENSWF_ADVANCE_TIME" val="23.000"/>
  <p:tag name="ISPRING_SLIDE_INDENT_LEVEL" val="0"/>
  <p:tag name="ISPRING_SLIDE_ID_2" val="{3BB54CC4-9A82-43E7-8969-FA1010E72D72}"/>
</p:tagLst>
</file>

<file path=ppt/tags/tag25.xml><?xml version="1.0" encoding="utf-8"?>
<p:tagLst xmlns:a="http://schemas.openxmlformats.org/drawingml/2006/main" xmlns:r="http://schemas.openxmlformats.org/officeDocument/2006/relationships" xmlns:p="http://schemas.openxmlformats.org/presentationml/2006/main">
  <p:tag name="GENSWF_SLIDE_UID" val="{FD4D7027-9634-49EB-8ED2-4173BA82C593}:768"/>
  <p:tag name="ISPRING_CUSTOM_TIMING_USED" val="1"/>
  <p:tag name="ISPRING_SLIDE_INDENT_LEVEL" val="0"/>
  <p:tag name="TIMING" val="|8.686|1.103|0.769|1.3|1.092|2.704"/>
  <p:tag name="GENSWF_ADVANCE_TIME" val="21.500"/>
  <p:tag name="ISPRING_SLIDE_ID_2" val="{0F6C2FED-DD63-430E-B460-147BDD98840F}"/>
</p:tagLst>
</file>

<file path=ppt/tags/tag26.xml><?xml version="1.0" encoding="utf-8"?>
<p:tagLst xmlns:a="http://schemas.openxmlformats.org/drawingml/2006/main" xmlns:r="http://schemas.openxmlformats.org/officeDocument/2006/relationships" xmlns:p="http://schemas.openxmlformats.org/presentationml/2006/main">
  <p:tag name="GENSWF_SLIDE_UID" val="{F9507FEC-6A49-4206-9F2B-67A6EF3FFD52}:322"/>
  <p:tag name="ISPRING_CUSTOM_TIMING_USED" val="1"/>
  <p:tag name="ISPRING_SLIDE_INDENT_LEVEL" val="0"/>
  <p:tag name="GENSWF_ADVANCE_TIME" val="44.000"/>
  <p:tag name="TIMING" val="|22.216|0.001"/>
  <p:tag name="ISPRING_SLIDE_ID_2" val="{89298C2D-131F-4BAE-A858-6E50E70DA3B7}"/>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0BE355D-FD36-43BF-B16D-8EBDAD0DB663}:816"/>
  <p:tag name="TIMING" val="|8.96"/>
  <p:tag name="GENSWF_ADVANCE_TIME" val="18.000"/>
  <p:tag name="ISPRING_SLIDE_INDENT_LEVEL" val="0"/>
  <p:tag name="ISPRING_SLIDE_ID_2" val="{31AE61F4-F2E9-4226-8A8B-70D7BBAB5E15}"/>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5229FA4-DB44-472D-99E9-D2BFBDC5B1AC}:829"/>
  <p:tag name="ISPRING_SLIDE_INDENT_LEVEL" val="0"/>
  <p:tag name="GENSWF_ADVANCE_TIME" val="33.702"/>
  <p:tag name="TIMING" val="|12.427"/>
  <p:tag name="ISPRING_SLIDE_ID_2" val="{DCBD90CF-3A3C-498F-8DE2-50777F185014}"/>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3446CEF-A9B6-4D9E-A915-AE29639958B3}:769"/>
  <p:tag name="ISPRING_SLIDE_INDENT_LEVEL" val="0"/>
  <p:tag name="GENSWF_ADVANCE_TIME" val="19.000"/>
  <p:tag name="ISPRING_SLIDE_ID_2" val="{E5E14135-4B07-48BD-8D72-A9EA410E64E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9FA4209-A9C0-4532-8C2C-C913696904CB}:259"/>
  <p:tag name="GENSWF_ADVANCE_TIME" val="12.000"/>
  <p:tag name="ISPRING_SLIDE_INDENT_LEVEL" val="0"/>
  <p:tag name="ISPRING_SLIDE_ID_2" val="{A9EAAD7E-3C6A-49E9-A0C1-7EEAAD60A9CB}"/>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35.435"/>
  <p:tag name="ISPRING_CUSTOM_TIMING_USED" val="1"/>
  <p:tag name="GENSWF_SLIDE_UID" val="{FBB0D028-8C92-4CD8-A378-89CC7ADF145C}:842"/>
  <p:tag name="ISPRING_SLIDE_ID_2" val="{43FFE4A7-C0A8-4AE0-875D-11494727C952}"/>
  <p:tag name="ISPRING_SLIDE_INDENT_LEVEL" val="0"/>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35.435"/>
  <p:tag name="ISPRING_CUSTOM_TIMING_USED" val="1"/>
  <p:tag name="GENSWF_SLIDE_UID" val="{FBB0D028-8C92-4CD8-A378-89CC7ADF145C}:842"/>
  <p:tag name="ISPRING_SLIDE_ID_2" val="{43FFE4A7-C0A8-4AE0-875D-11494727C952}"/>
  <p:tag name="ISPRING_SLIDE_INDENT_LEVEL" val="0"/>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TIMING" val="|37.111"/>
  <p:tag name="GENSWF_ADVANCE_TIME" val="66.241"/>
  <p:tag name="GENSWF_SLIDE_UID" val="{526C96BF-8275-4C8C-AF09-5926017EDBE6}:843"/>
  <p:tag name="ISPRING_SLIDE_ID_2" val="{578A8334-2F17-4941-9C92-93620456C13C}"/>
  <p:tag name="ISPRING_SLIDE_INDENT_LEVEL" val="0"/>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TIMING" val="|37.111"/>
  <p:tag name="GENSWF_ADVANCE_TIME" val="66.241"/>
  <p:tag name="GENSWF_SLIDE_UID" val="{526C96BF-8275-4C8C-AF09-5926017EDBE6}:843"/>
  <p:tag name="ISPRING_SLIDE_ID_2" val="{578A8334-2F17-4941-9C92-93620456C13C}"/>
  <p:tag name="ISPRING_SLIDE_INDENT_LEVEL" val="0"/>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128"/>
  <p:tag name="GENSWF_SLIDE_UID" val="{D1EA4843-6463-439F-8CF0-CC85D05C5032}:844"/>
  <p:tag name="ISPRING_SLIDE_ID_2" val="{2DE55766-52D4-46DB-9CE2-6BB477065CD3}"/>
  <p:tag name="ISPRING_SLIDE_INDENT_LEVEL" val="0"/>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128"/>
  <p:tag name="GENSWF_SLIDE_UID" val="{D1EA4843-6463-439F-8CF0-CC85D05C5032}:844"/>
  <p:tag name="ISPRING_SLIDE_ID_2" val="{2DE55766-52D4-46DB-9CE2-6BB477065CD3}"/>
  <p:tag name="ISPRING_SLIDE_INDENT_LEVEL" val="0"/>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CD66A77-ACF7-46D3-99CF-6B65FF7E13BC}:826"/>
  <p:tag name="GENSWF_ADVANCE_TIME" val="30.000"/>
  <p:tag name="ISPRING_SLIDE_INDENT_LEVEL" val="0"/>
  <p:tag name="ISPRING_SLIDE_ID_2" val="{338B5D4C-3952-4AA4-A157-ACD8E8DAD018}"/>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746E75A-BF67-4602-ACF2-9A3A363D2D2E}:828"/>
  <p:tag name="GENSWF_ADVANCE_TIME" val="21.000"/>
  <p:tag name="ISPRING_SLIDE_INDENT_LEVEL" val="0"/>
  <p:tag name="ISPRING_SLIDE_ID_2" val="{E1650C31-3FB6-4D20-B571-D8A3C13E9F76}"/>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9F19057-F9F7-4AB4-AAA2-B35246A6AB37}:825"/>
  <p:tag name="GENSWF_ADVANCE_TIME" val="9.000"/>
  <p:tag name="ISPRING_SLIDE_INDENT_LEVEL" val="0"/>
  <p:tag name="ISPRING_SLIDE_ID_2" val="{EF99B372-9B66-46D4-B9DA-0526464AB9F3}"/>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CD139B-732E-4DE9-96C4-ED39F10B4C7B}:770"/>
  <p:tag name="GENSWF_ADVANCE_TIME" val="23.000"/>
  <p:tag name="ISPRING_SLIDE_INDENT_LEVEL" val="0"/>
  <p:tag name="ISPRING_SLIDE_ID_2" val="{54ABA664-3F08-43B0-8ADB-A358587005DE}"/>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9FA4209-A9C0-4532-8C2C-C913696904CB}:259"/>
  <p:tag name="GENSWF_ADVANCE_TIME" val="12.000"/>
  <p:tag name="ISPRING_SLIDE_INDENT_LEVEL" val="0"/>
  <p:tag name="ISPRING_SLIDE_ID_2" val="{A9EAAD7E-3C6A-49E9-A0C1-7EEAAD60A9CB}"/>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10FD195-2639-4D59-92A5-0A3842574426}:771"/>
  <p:tag name="ISPRING_SLIDE_INDENT_LEVEL" val="0"/>
  <p:tag name="GENSWF_ADVANCE_TIME" val="38.000"/>
  <p:tag name="ISPRING_SLIDE_ID_2" val="{1E0257FA-8A85-4F1E-8292-3D16D952373B}"/>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7BB0F0D-D98F-4D13-9D9F-67A75693CE1A}:772"/>
  <p:tag name="GENSWF_ADVANCE_TIME" val="20.000"/>
  <p:tag name="ISPRING_SLIDE_INDENT_LEVEL" val="0"/>
  <p:tag name="GENSWF_SLIDE_TITLE" val="Procedures"/>
  <p:tag name="ISPRING_SLIDE_ID_2" val="{DD504305-F429-4460-8D72-7524D9236C37}"/>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D76E2AF-CF39-44A5-93A1-9071C7EC25D7}:773"/>
  <p:tag name="ISPRING_SLIDE_INDENT_LEVEL" val="0"/>
  <p:tag name="GENSWF_ADVANCE_TIME" val="11.000"/>
  <p:tag name="ISPRING_SLIDE_ID_2" val="{CB7C0AE5-7B34-4B7B-808E-7ED60CC1F901}"/>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4950264-5751-4361-AC88-1AFB04506597}:774"/>
  <p:tag name="GENSWF_ADVANCE_TIME" val="22.000"/>
  <p:tag name="ISPRING_SLIDE_INDENT_LEVEL" val="0"/>
  <p:tag name="ISPRING_SLIDE_ID_2" val="{D63A49A2-1688-4F69-A30C-13665D48E6F8}"/>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F82119C-2E57-4F9D-B9EF-615FD71902FC}:294"/>
  <p:tag name="ISPRING_SLIDE_INDENT_LEVEL" val="0"/>
  <p:tag name="GENSWF_ADVANCE_TIME" val="45.500"/>
  <p:tag name="ISPRING_SLIDE_ID_2" val="{A342B7B0-2895-4E3B-B44F-DD3CBD38BFC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C9471CD-B417-4BAE-A605-DCEB8B9A800C}:785"/>
  <p:tag name="GENSWF_ADVANCE_TIME" val="21.000"/>
  <p:tag name="ISPRING_SLIDE_INDENT_LEVEL" val="0"/>
  <p:tag name="ISPRING_SLIDE_ID_2" val="{E591EAEC-AF55-44FE-BD82-F7773A41855D}"/>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C972627-69A9-4220-805F-A680B71F5866}:261"/>
  <p:tag name="ISPRING_SLIDE_INDENT_LEVEL" val="0"/>
  <p:tag name="GENSWF_ADVANCE_TIME" val="9.000"/>
  <p:tag name="ISPRING_SLIDE_ID_2" val="{CC778213-1067-4D36-9900-CE49463FF968}"/>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B288207-0B81-4A2D-B376-38CD1020EDD6}:262"/>
  <p:tag name="TIMING" val="|1.313|5.886"/>
  <p:tag name="GENSWF_ADVANCE_TIME" val="48.000"/>
  <p:tag name="ISPRING_SLIDE_INDENT_LEVEL" val="0"/>
  <p:tag name="ISPRING_SLIDE_ID_2" val="{FDAA6D3E-9839-4027-AB7A-D39D15FF4DFA}"/>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911"/>
  <p:tag name="GENSWF_SLIDE_UID" val="{BAD0AF79-681C-4987-B5BF-F85EB9911EBE}:840"/>
  <p:tag name="ISPRING_SLIDE_ID_2" val="{FDE6174F-4F88-4B14-9681-26B810C50691}"/>
  <p:tag name="ISPRING_SLIDE_INDENT_LEVEL" val="0"/>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D81B093-D9CD-4964-B1AD-CC6D46096130}:328"/>
  <p:tag name="TIMING" val="|3.018|7.706"/>
  <p:tag name="GENSWF_ADVANCE_TIME" val="47.000"/>
  <p:tag name="ISPRING_SLIDE_INDENT_LEVEL" val="0"/>
  <p:tag name="ISPRING_SLIDE_ID_2" val="{0652C424-C994-4A00-9F96-6B3CF1E0409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Custom 4">
      <a:dk1>
        <a:sysClr val="windowText" lastClr="000000"/>
      </a:dk1>
      <a:lt1>
        <a:sysClr val="window" lastClr="FFFFFF"/>
      </a:lt1>
      <a:dk2>
        <a:srgbClr val="0E2841"/>
      </a:dk2>
      <a:lt2>
        <a:srgbClr val="FFFFFF"/>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TM04033929[[fn=Slate]]</Template>
  <TotalTime>101042</TotalTime>
  <Words>6638</Words>
  <Application>Microsoft Office PowerPoint</Application>
  <PresentationFormat>Widescreen</PresentationFormat>
  <Paragraphs>859</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Aptos</vt:lpstr>
      <vt:lpstr>Arial</vt:lpstr>
      <vt:lpstr>Calibri</vt:lpstr>
      <vt:lpstr>Calibri Light</vt:lpstr>
      <vt:lpstr>Calisto MT</vt:lpstr>
      <vt:lpstr>Times New Roman</vt:lpstr>
      <vt:lpstr>Wingdings</vt:lpstr>
      <vt:lpstr>Wingdings 2</vt:lpstr>
      <vt:lpstr>Slate</vt:lpstr>
      <vt:lpstr> Ensuring Child Safety Upon Parental Arrest</vt:lpstr>
      <vt:lpstr>Course Goal</vt:lpstr>
      <vt:lpstr>Objectives</vt:lpstr>
      <vt:lpstr>New Mexico Statute 29-7-7.3.  Ensuring child safety upon arrest; training. </vt:lpstr>
      <vt:lpstr>Childhood  Trauma </vt:lpstr>
      <vt:lpstr>What is Trauma? </vt:lpstr>
      <vt:lpstr> </vt:lpstr>
      <vt:lpstr>What are Adverse Childhood Experiences?</vt:lpstr>
      <vt:lpstr>Negative Impacts of Adverse Childhood Experiences on Adults</vt:lpstr>
      <vt:lpstr>Take the ACE Self-Survey </vt:lpstr>
      <vt:lpstr>PowerPoint Presentation</vt:lpstr>
      <vt:lpstr>PowerPoint Presentation</vt:lpstr>
      <vt:lpstr>PowerPoint Presentation</vt:lpstr>
      <vt:lpstr>PowerPoint Presentation</vt:lpstr>
      <vt:lpstr>Questions </vt:lpstr>
      <vt:lpstr>Trauma Associated  with  Arrest of a Parent</vt:lpstr>
      <vt:lpstr>When a child is experiencing the arrest of a parent,  what can be traumatic for a child? </vt:lpstr>
      <vt:lpstr>PowerPoint Presentation</vt:lpstr>
      <vt:lpstr>PowerPoint Presentation</vt:lpstr>
      <vt:lpstr> </vt:lpstr>
      <vt:lpstr>The Role of Law Enforcement is Mitigating the Trauma for Children </vt:lpstr>
      <vt:lpstr>Procedures Regarding  Children of Arrested Parents</vt:lpstr>
      <vt:lpstr>Section 31-1-8 NMSA </vt:lpstr>
      <vt:lpstr>Things to Look For:</vt:lpstr>
      <vt:lpstr>Things to Ask Arrestee:</vt:lpstr>
      <vt:lpstr>Section 31-1-8 NMSA </vt:lpstr>
      <vt:lpstr>Section 31-1-8 NMSA </vt:lpstr>
      <vt:lpstr>Mitigating Trauma for Children  at the Time of Parental Arrest</vt:lpstr>
      <vt:lpstr>Talking to Children</vt:lpstr>
      <vt:lpstr>Talking to Children</vt:lpstr>
      <vt:lpstr>Talking to Children</vt:lpstr>
      <vt:lpstr>Talking to Children</vt:lpstr>
      <vt:lpstr>Talking to Children</vt:lpstr>
      <vt:lpstr>Talking to Children</vt:lpstr>
      <vt:lpstr>Finding a Caregiver for the Child</vt:lpstr>
      <vt:lpstr>Finding a Caregiver for the Child</vt:lpstr>
      <vt:lpstr>Finding a Caregiver for the Child</vt:lpstr>
      <vt:lpstr>When an Alternative Caregiver is Located</vt:lpstr>
      <vt:lpstr>The Alternative Caregiver Should Be Advised</vt:lpstr>
      <vt:lpstr>Children, Youth &amp; Families Department  should be called if an alternative caregiver cannot be located.   However, CYFD is a last resort.  </vt:lpstr>
      <vt:lpstr>Procedures </vt:lpstr>
      <vt:lpstr>Procedures</vt:lpstr>
      <vt:lpstr>PowerPoint Presentation</vt:lpstr>
      <vt:lpstr>Procedures</vt:lpstr>
      <vt:lpstr>Procedures</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Child Safety Upon Parental Arrest NM250003</dc:title>
  <dc:creator>Janole L. Marchant</dc:creator>
  <cp:lastModifiedBy>Marchant, Janole, DPS</cp:lastModifiedBy>
  <cp:revision>930</cp:revision>
  <dcterms:created xsi:type="dcterms:W3CDTF">2024-02-21T23:23:52Z</dcterms:created>
  <dcterms:modified xsi:type="dcterms:W3CDTF">2026-03-11T20:19:32Z</dcterms:modified>
</cp:coreProperties>
</file>