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84" r:id="rId5"/>
  </p:sldMasterIdLst>
  <p:notesMasterIdLst>
    <p:notesMasterId r:id="rId36"/>
  </p:notesMasterIdLst>
  <p:handoutMasterIdLst>
    <p:handoutMasterId r:id="rId37"/>
  </p:handoutMasterIdLst>
  <p:sldIdLst>
    <p:sldId id="275" r:id="rId6"/>
    <p:sldId id="292" r:id="rId7"/>
    <p:sldId id="293" r:id="rId8"/>
    <p:sldId id="4709" r:id="rId9"/>
    <p:sldId id="294" r:id="rId10"/>
    <p:sldId id="4710" r:id="rId11"/>
    <p:sldId id="4711" r:id="rId12"/>
    <p:sldId id="4712" r:id="rId13"/>
    <p:sldId id="4713" r:id="rId14"/>
    <p:sldId id="4714" r:id="rId15"/>
    <p:sldId id="4715" r:id="rId16"/>
    <p:sldId id="4716" r:id="rId17"/>
    <p:sldId id="4717" r:id="rId18"/>
    <p:sldId id="4718" r:id="rId19"/>
    <p:sldId id="4719" r:id="rId20"/>
    <p:sldId id="4720" r:id="rId21"/>
    <p:sldId id="4721" r:id="rId22"/>
    <p:sldId id="4722" r:id="rId23"/>
    <p:sldId id="4723" r:id="rId24"/>
    <p:sldId id="4724" r:id="rId25"/>
    <p:sldId id="4725" r:id="rId26"/>
    <p:sldId id="4726" r:id="rId27"/>
    <p:sldId id="4727" r:id="rId28"/>
    <p:sldId id="4728" r:id="rId29"/>
    <p:sldId id="4729" r:id="rId30"/>
    <p:sldId id="4730" r:id="rId31"/>
    <p:sldId id="4731" r:id="rId32"/>
    <p:sldId id="4732" r:id="rId33"/>
    <p:sldId id="4733" r:id="rId34"/>
    <p:sldId id="4734" r:id="rId3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 initials="C"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AEAF91"/>
    <a:srgbClr val="D7DDE4"/>
    <a:srgbClr val="31393E"/>
    <a:srgbClr val="000808"/>
    <a:srgbClr val="00127F"/>
    <a:srgbClr val="0936A6"/>
    <a:srgbClr val="DAC59D"/>
    <a:srgbClr val="A4500A"/>
    <a:srgbClr val="C52B4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0EB422-BB7F-4DF1-9731-035E8C412917}" v="41" dt="2026-01-21T17:50:48.2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4" autoAdjust="0"/>
    <p:restoredTop sz="74455" autoAdjust="0"/>
  </p:normalViewPr>
  <p:slideViewPr>
    <p:cSldViewPr snapToGrid="0" snapToObjects="1">
      <p:cViewPr varScale="1">
        <p:scale>
          <a:sx n="79" d="100"/>
          <a:sy n="79" d="100"/>
        </p:scale>
        <p:origin x="1704" y="78"/>
      </p:cViewPr>
      <p:guideLst>
        <p:guide orient="horz" pos="2160"/>
        <p:guide pos="3840"/>
      </p:guideLst>
    </p:cSldViewPr>
  </p:slideViewPr>
  <p:notesTextViewPr>
    <p:cViewPr>
      <p:scale>
        <a:sx n="3" d="2"/>
        <a:sy n="3" d="2"/>
      </p:scale>
      <p:origin x="0" y="0"/>
    </p:cViewPr>
  </p:notesTextViewPr>
  <p:sorterViewPr>
    <p:cViewPr varScale="1">
      <p:scale>
        <a:sx n="1" d="1"/>
        <a:sy n="1" d="1"/>
      </p:scale>
      <p:origin x="0" y="-38274"/>
    </p:cViewPr>
  </p:sorterViewPr>
  <p:notesViewPr>
    <p:cSldViewPr snapToGrid="0" snapToObjects="1">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A0569D-B073-F1E4-CD52-75B2C8ED924B}"/>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002BD0B-6DD7-B6A4-1B7A-8EE47ABFE6BF}"/>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9BE8C4D-7056-40C1-8DE8-28160F0BE75E}" type="datetimeFigureOut">
              <a:rPr lang="en-US" smtClean="0"/>
              <a:t>1/22/2026</a:t>
            </a:fld>
            <a:endParaRPr lang="en-US"/>
          </a:p>
        </p:txBody>
      </p:sp>
      <p:sp>
        <p:nvSpPr>
          <p:cNvPr id="4" name="Footer Placeholder 3">
            <a:extLst>
              <a:ext uri="{FF2B5EF4-FFF2-40B4-BE49-F238E27FC236}">
                <a16:creationId xmlns:a16="http://schemas.microsoft.com/office/drawing/2014/main" id="{185434AA-6DA0-1708-B4C6-9CD883A7DC6B}"/>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C978D37-4702-F058-0AAC-042D17925364}"/>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A35E246-0F03-4D72-B307-F974BD9AE2A7}" type="slidenum">
              <a:rPr lang="en-US" smtClean="0"/>
              <a:t>‹#›</a:t>
            </a:fld>
            <a:endParaRPr lang="en-US"/>
          </a:p>
        </p:txBody>
      </p:sp>
    </p:spTree>
    <p:extLst>
      <p:ext uri="{BB962C8B-B14F-4D97-AF65-F5344CB8AC3E}">
        <p14:creationId xmlns:p14="http://schemas.microsoft.com/office/powerpoint/2010/main" val="1924471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012A2FA-F986-43D3-BCDD-568743B24C3B}" type="datetimeFigureOut">
              <a:rPr lang="en-US" smtClean="0"/>
              <a:t>1/22/2026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2CB10E7-6FF0-4C2F-82A5-893CBD4850D7}" type="slidenum">
              <a:rPr lang="en-US" smtClean="0"/>
              <a:t>‹#›</a:t>
            </a:fld>
            <a:endParaRPr lang="en-US" dirty="0"/>
          </a:p>
        </p:txBody>
      </p:sp>
    </p:spTree>
    <p:extLst>
      <p:ext uri="{BB962C8B-B14F-4D97-AF65-F5344CB8AC3E}">
        <p14:creationId xmlns:p14="http://schemas.microsoft.com/office/powerpoint/2010/main" val="1952769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B10E7-6FF0-4C2F-82A5-893CBD4850D7}" type="slidenum">
              <a:rPr lang="en-US" smtClean="0"/>
              <a:t>1</a:t>
            </a:fld>
            <a:endParaRPr lang="en-US" dirty="0"/>
          </a:p>
        </p:txBody>
      </p:sp>
    </p:spTree>
    <p:extLst>
      <p:ext uri="{BB962C8B-B14F-4D97-AF65-F5344CB8AC3E}">
        <p14:creationId xmlns:p14="http://schemas.microsoft.com/office/powerpoint/2010/main" val="3876070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4C6B7-C511-214A-66AB-BB33F6D272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9DB16-43D8-4B75-FEFD-A855478818C3}"/>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8513E67-1A20-85FB-EC4F-D7665DB4606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B894657-4130-40A0-D79B-3C08DC03324C}"/>
              </a:ext>
            </a:extLst>
          </p:cNvPr>
          <p:cNvSpPr>
            <a:spLocks noGrp="1"/>
          </p:cNvSpPr>
          <p:nvPr>
            <p:ph type="sldNum" sz="quarter" idx="10"/>
          </p:nvPr>
        </p:nvSpPr>
        <p:spPr/>
        <p:txBody>
          <a:bodyPr/>
          <a:lstStyle/>
          <a:p>
            <a:fld id="{32F81628-5A4B-4DF4-A2F4-24AEEA81AD16}" type="slidenum">
              <a:rPr lang="en-US" smtClean="0"/>
              <a:pPr/>
              <a:t>10</a:t>
            </a:fld>
            <a:endParaRPr lang="en-US" dirty="0"/>
          </a:p>
        </p:txBody>
      </p:sp>
    </p:spTree>
    <p:extLst>
      <p:ext uri="{BB962C8B-B14F-4D97-AF65-F5344CB8AC3E}">
        <p14:creationId xmlns:p14="http://schemas.microsoft.com/office/powerpoint/2010/main" val="10125926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CBA68-CB8C-1028-C616-93ACA7063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4731FF-AD0A-5BCF-CE99-7A384B6B21D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547818D-D684-7370-F5E2-96C09CD9B23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EC04540-E733-1C6A-E5C3-5FC0B9E78C4D}"/>
              </a:ext>
            </a:extLst>
          </p:cNvPr>
          <p:cNvSpPr>
            <a:spLocks noGrp="1"/>
          </p:cNvSpPr>
          <p:nvPr>
            <p:ph type="sldNum" sz="quarter" idx="10"/>
          </p:nvPr>
        </p:nvSpPr>
        <p:spPr/>
        <p:txBody>
          <a:bodyPr/>
          <a:lstStyle/>
          <a:p>
            <a:fld id="{32F81628-5A4B-4DF4-A2F4-24AEEA81AD16}" type="slidenum">
              <a:rPr lang="en-US" smtClean="0"/>
              <a:pPr/>
              <a:t>11</a:t>
            </a:fld>
            <a:endParaRPr lang="en-US" dirty="0"/>
          </a:p>
        </p:txBody>
      </p:sp>
    </p:spTree>
    <p:extLst>
      <p:ext uri="{BB962C8B-B14F-4D97-AF65-F5344CB8AC3E}">
        <p14:creationId xmlns:p14="http://schemas.microsoft.com/office/powerpoint/2010/main" val="719496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8D221-99B4-7E84-4312-0C68BE5395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98FB4-515C-0413-64DF-88BA4460F02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0BB5AB2-3245-7CAB-B4F2-3E3D31232CD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D92603E-9D83-8FDB-2911-C1C1C4F18F97}"/>
              </a:ext>
            </a:extLst>
          </p:cNvPr>
          <p:cNvSpPr>
            <a:spLocks noGrp="1"/>
          </p:cNvSpPr>
          <p:nvPr>
            <p:ph type="sldNum" sz="quarter" idx="10"/>
          </p:nvPr>
        </p:nvSpPr>
        <p:spPr/>
        <p:txBody>
          <a:bodyPr/>
          <a:lstStyle/>
          <a:p>
            <a:fld id="{32F81628-5A4B-4DF4-A2F4-24AEEA81AD16}" type="slidenum">
              <a:rPr lang="en-US" smtClean="0"/>
              <a:pPr/>
              <a:t>12</a:t>
            </a:fld>
            <a:endParaRPr lang="en-US" dirty="0"/>
          </a:p>
        </p:txBody>
      </p:sp>
    </p:spTree>
    <p:extLst>
      <p:ext uri="{BB962C8B-B14F-4D97-AF65-F5344CB8AC3E}">
        <p14:creationId xmlns:p14="http://schemas.microsoft.com/office/powerpoint/2010/main" val="4093516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21398-4395-58DD-0258-1D42079ED7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9D6B5-A416-ED66-6BB9-EA5F8FAA322D}"/>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24C962D5-9A62-5618-0CA4-37ADF477293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D45E49B-15FE-23EB-115A-86263AFC465F}"/>
              </a:ext>
            </a:extLst>
          </p:cNvPr>
          <p:cNvSpPr>
            <a:spLocks noGrp="1"/>
          </p:cNvSpPr>
          <p:nvPr>
            <p:ph type="sldNum" sz="quarter" idx="10"/>
          </p:nvPr>
        </p:nvSpPr>
        <p:spPr/>
        <p:txBody>
          <a:bodyPr/>
          <a:lstStyle/>
          <a:p>
            <a:fld id="{32F81628-5A4B-4DF4-A2F4-24AEEA81AD16}" type="slidenum">
              <a:rPr lang="en-US" smtClean="0"/>
              <a:pPr/>
              <a:t>13</a:t>
            </a:fld>
            <a:endParaRPr lang="en-US" dirty="0"/>
          </a:p>
        </p:txBody>
      </p:sp>
    </p:spTree>
    <p:extLst>
      <p:ext uri="{BB962C8B-B14F-4D97-AF65-F5344CB8AC3E}">
        <p14:creationId xmlns:p14="http://schemas.microsoft.com/office/powerpoint/2010/main" val="3005122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8D345-6A3D-1BFE-CF15-20276E4B5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B5375-256D-1B89-BB79-F8C0A5ECF2E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AE35AFA7-343C-3F95-30A9-3B91E0F1C2F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1ECEA2B4-3038-8617-A5B1-1224AAA8063F}"/>
              </a:ext>
            </a:extLst>
          </p:cNvPr>
          <p:cNvSpPr>
            <a:spLocks noGrp="1"/>
          </p:cNvSpPr>
          <p:nvPr>
            <p:ph type="sldNum" sz="quarter" idx="10"/>
          </p:nvPr>
        </p:nvSpPr>
        <p:spPr/>
        <p:txBody>
          <a:bodyPr/>
          <a:lstStyle/>
          <a:p>
            <a:fld id="{32F81628-5A4B-4DF4-A2F4-24AEEA81AD16}" type="slidenum">
              <a:rPr lang="en-US" smtClean="0"/>
              <a:pPr/>
              <a:t>14</a:t>
            </a:fld>
            <a:endParaRPr lang="en-US" dirty="0"/>
          </a:p>
        </p:txBody>
      </p:sp>
    </p:spTree>
    <p:extLst>
      <p:ext uri="{BB962C8B-B14F-4D97-AF65-F5344CB8AC3E}">
        <p14:creationId xmlns:p14="http://schemas.microsoft.com/office/powerpoint/2010/main" val="3463269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5E61A-0224-4BD3-03B1-1F8DEC4AD6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D16444-C6A1-A0FA-4D49-5B2CFB95C54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7B633C6-B93C-D7CE-14B6-07DFA3E5D5B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1C27396-939E-BE29-68C8-D8C5557078A7}"/>
              </a:ext>
            </a:extLst>
          </p:cNvPr>
          <p:cNvSpPr>
            <a:spLocks noGrp="1"/>
          </p:cNvSpPr>
          <p:nvPr>
            <p:ph type="sldNum" sz="quarter" idx="10"/>
          </p:nvPr>
        </p:nvSpPr>
        <p:spPr/>
        <p:txBody>
          <a:bodyPr/>
          <a:lstStyle/>
          <a:p>
            <a:fld id="{32F81628-5A4B-4DF4-A2F4-24AEEA81AD16}" type="slidenum">
              <a:rPr lang="en-US" smtClean="0"/>
              <a:pPr/>
              <a:t>15</a:t>
            </a:fld>
            <a:endParaRPr lang="en-US" dirty="0"/>
          </a:p>
        </p:txBody>
      </p:sp>
    </p:spTree>
    <p:extLst>
      <p:ext uri="{BB962C8B-B14F-4D97-AF65-F5344CB8AC3E}">
        <p14:creationId xmlns:p14="http://schemas.microsoft.com/office/powerpoint/2010/main" val="37840797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E4D2F-5CF1-EEAA-5A79-51B707BA67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7320E-3A3C-BB57-F42B-2438BE1D8040}"/>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1B8D769-BDF0-DEBB-43ED-D8999FBC910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E057037-AA27-1C6C-F508-55734217EB62}"/>
              </a:ext>
            </a:extLst>
          </p:cNvPr>
          <p:cNvSpPr>
            <a:spLocks noGrp="1"/>
          </p:cNvSpPr>
          <p:nvPr>
            <p:ph type="sldNum" sz="quarter" idx="10"/>
          </p:nvPr>
        </p:nvSpPr>
        <p:spPr/>
        <p:txBody>
          <a:bodyPr/>
          <a:lstStyle/>
          <a:p>
            <a:fld id="{32F81628-5A4B-4DF4-A2F4-24AEEA81AD16}" type="slidenum">
              <a:rPr lang="en-US" smtClean="0"/>
              <a:pPr/>
              <a:t>16</a:t>
            </a:fld>
            <a:endParaRPr lang="en-US" dirty="0"/>
          </a:p>
        </p:txBody>
      </p:sp>
    </p:spTree>
    <p:extLst>
      <p:ext uri="{BB962C8B-B14F-4D97-AF65-F5344CB8AC3E}">
        <p14:creationId xmlns:p14="http://schemas.microsoft.com/office/powerpoint/2010/main" val="20740018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4C4DE-4A32-C90D-C914-85A282A70D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8836F0-BD5A-C538-C228-9873B11D155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AA95F1E-7A1A-25F2-022A-B197A69C554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CE12528-7B7F-F037-D749-E9763AD0D28C}"/>
              </a:ext>
            </a:extLst>
          </p:cNvPr>
          <p:cNvSpPr>
            <a:spLocks noGrp="1"/>
          </p:cNvSpPr>
          <p:nvPr>
            <p:ph type="sldNum" sz="quarter" idx="10"/>
          </p:nvPr>
        </p:nvSpPr>
        <p:spPr/>
        <p:txBody>
          <a:bodyPr/>
          <a:lstStyle/>
          <a:p>
            <a:fld id="{32F81628-5A4B-4DF4-A2F4-24AEEA81AD16}" type="slidenum">
              <a:rPr lang="en-US" smtClean="0"/>
              <a:pPr/>
              <a:t>17</a:t>
            </a:fld>
            <a:endParaRPr lang="en-US" dirty="0"/>
          </a:p>
        </p:txBody>
      </p:sp>
    </p:spTree>
    <p:extLst>
      <p:ext uri="{BB962C8B-B14F-4D97-AF65-F5344CB8AC3E}">
        <p14:creationId xmlns:p14="http://schemas.microsoft.com/office/powerpoint/2010/main" val="1293940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05B9C-9828-5871-DAB4-B6BD0A0F0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C3276-91EE-E694-9243-081B6F86E9A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796131E5-5888-E3E7-7063-187FEDD9060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CDF6F96-73BE-4B7A-F3D6-431E9B7CBDFA}"/>
              </a:ext>
            </a:extLst>
          </p:cNvPr>
          <p:cNvSpPr>
            <a:spLocks noGrp="1"/>
          </p:cNvSpPr>
          <p:nvPr>
            <p:ph type="sldNum" sz="quarter" idx="10"/>
          </p:nvPr>
        </p:nvSpPr>
        <p:spPr/>
        <p:txBody>
          <a:bodyPr/>
          <a:lstStyle/>
          <a:p>
            <a:fld id="{32F81628-5A4B-4DF4-A2F4-24AEEA81AD16}" type="slidenum">
              <a:rPr lang="en-US" smtClean="0"/>
              <a:pPr/>
              <a:t>18</a:t>
            </a:fld>
            <a:endParaRPr lang="en-US" dirty="0"/>
          </a:p>
        </p:txBody>
      </p:sp>
    </p:spTree>
    <p:extLst>
      <p:ext uri="{BB962C8B-B14F-4D97-AF65-F5344CB8AC3E}">
        <p14:creationId xmlns:p14="http://schemas.microsoft.com/office/powerpoint/2010/main" val="986809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07C05-0430-BBC4-6C05-FC739C747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CDA01-D67B-4FE2-08CA-049E6045B97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3E66F19-9BC5-5AB9-9AC8-A966AFE6B07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992D1D5-1212-5822-5610-256D27FC171F}"/>
              </a:ext>
            </a:extLst>
          </p:cNvPr>
          <p:cNvSpPr>
            <a:spLocks noGrp="1"/>
          </p:cNvSpPr>
          <p:nvPr>
            <p:ph type="sldNum" sz="quarter" idx="10"/>
          </p:nvPr>
        </p:nvSpPr>
        <p:spPr/>
        <p:txBody>
          <a:bodyPr/>
          <a:lstStyle/>
          <a:p>
            <a:fld id="{32F81628-5A4B-4DF4-A2F4-24AEEA81AD16}" type="slidenum">
              <a:rPr lang="en-US" smtClean="0"/>
              <a:pPr/>
              <a:t>19</a:t>
            </a:fld>
            <a:endParaRPr lang="en-US" dirty="0"/>
          </a:p>
        </p:txBody>
      </p:sp>
    </p:spTree>
    <p:extLst>
      <p:ext uri="{BB962C8B-B14F-4D97-AF65-F5344CB8AC3E}">
        <p14:creationId xmlns:p14="http://schemas.microsoft.com/office/powerpoint/2010/main" val="394264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C73BF-2FDA-08C5-4429-D8AAA1B9A4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843FF-44C7-8490-BF2C-43F76A338EEC}"/>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579091CF-F8C8-01E8-9516-D5204913061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C017B98-8B0F-0EE6-673D-E58668AD9BDD}"/>
              </a:ext>
            </a:extLst>
          </p:cNvPr>
          <p:cNvSpPr>
            <a:spLocks noGrp="1"/>
          </p:cNvSpPr>
          <p:nvPr>
            <p:ph type="sldNum" sz="quarter" idx="10"/>
          </p:nvPr>
        </p:nvSpPr>
        <p:spPr/>
        <p:txBody>
          <a:bodyPr/>
          <a:lstStyle/>
          <a:p>
            <a:fld id="{32F81628-5A4B-4DF4-A2F4-24AEEA81AD16}" type="slidenum">
              <a:rPr lang="en-US" smtClean="0"/>
              <a:pPr/>
              <a:t>2</a:t>
            </a:fld>
            <a:endParaRPr lang="en-US" dirty="0"/>
          </a:p>
        </p:txBody>
      </p:sp>
    </p:spTree>
    <p:extLst>
      <p:ext uri="{BB962C8B-B14F-4D97-AF65-F5344CB8AC3E}">
        <p14:creationId xmlns:p14="http://schemas.microsoft.com/office/powerpoint/2010/main" val="10405288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5E49F-933E-2FD2-4B34-DB4ADD5790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095F9-A15E-513B-8C02-C0F8DA4B292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A4C7D6C3-68D6-D893-A45C-E4445F68996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C0DE11B-6BE5-4B76-544A-09BD11758AEC}"/>
              </a:ext>
            </a:extLst>
          </p:cNvPr>
          <p:cNvSpPr>
            <a:spLocks noGrp="1"/>
          </p:cNvSpPr>
          <p:nvPr>
            <p:ph type="sldNum" sz="quarter" idx="10"/>
          </p:nvPr>
        </p:nvSpPr>
        <p:spPr/>
        <p:txBody>
          <a:bodyPr/>
          <a:lstStyle/>
          <a:p>
            <a:fld id="{32F81628-5A4B-4DF4-A2F4-24AEEA81AD16}" type="slidenum">
              <a:rPr lang="en-US" smtClean="0"/>
              <a:pPr/>
              <a:t>20</a:t>
            </a:fld>
            <a:endParaRPr lang="en-US" dirty="0"/>
          </a:p>
        </p:txBody>
      </p:sp>
    </p:spTree>
    <p:extLst>
      <p:ext uri="{BB962C8B-B14F-4D97-AF65-F5344CB8AC3E}">
        <p14:creationId xmlns:p14="http://schemas.microsoft.com/office/powerpoint/2010/main" val="3014427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FE6B1-7FF6-F36F-443B-F0814178CC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18059-B78C-0019-8C63-34167A89237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29FE61D7-05D9-D534-AED7-6993726C427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336B9A5-AFCA-E98F-6B5B-6BEBC54664EC}"/>
              </a:ext>
            </a:extLst>
          </p:cNvPr>
          <p:cNvSpPr>
            <a:spLocks noGrp="1"/>
          </p:cNvSpPr>
          <p:nvPr>
            <p:ph type="sldNum" sz="quarter" idx="10"/>
          </p:nvPr>
        </p:nvSpPr>
        <p:spPr/>
        <p:txBody>
          <a:bodyPr/>
          <a:lstStyle/>
          <a:p>
            <a:fld id="{32F81628-5A4B-4DF4-A2F4-24AEEA81AD16}" type="slidenum">
              <a:rPr lang="en-US" smtClean="0"/>
              <a:pPr/>
              <a:t>21</a:t>
            </a:fld>
            <a:endParaRPr lang="en-US" dirty="0"/>
          </a:p>
        </p:txBody>
      </p:sp>
    </p:spTree>
    <p:extLst>
      <p:ext uri="{BB962C8B-B14F-4D97-AF65-F5344CB8AC3E}">
        <p14:creationId xmlns:p14="http://schemas.microsoft.com/office/powerpoint/2010/main" val="1658551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95A8-EE95-16AA-CF05-3F3F0F0317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CE8944-B297-B798-DB91-024BABC2BAB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2E34EECE-B04A-8BFB-7BE5-949675611EF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DFE4FCE-7BCA-C72C-9E25-B314467BCDC0}"/>
              </a:ext>
            </a:extLst>
          </p:cNvPr>
          <p:cNvSpPr>
            <a:spLocks noGrp="1"/>
          </p:cNvSpPr>
          <p:nvPr>
            <p:ph type="sldNum" sz="quarter" idx="10"/>
          </p:nvPr>
        </p:nvSpPr>
        <p:spPr/>
        <p:txBody>
          <a:bodyPr/>
          <a:lstStyle/>
          <a:p>
            <a:fld id="{32F81628-5A4B-4DF4-A2F4-24AEEA81AD16}" type="slidenum">
              <a:rPr lang="en-US" smtClean="0"/>
              <a:pPr/>
              <a:t>22</a:t>
            </a:fld>
            <a:endParaRPr lang="en-US" dirty="0"/>
          </a:p>
        </p:txBody>
      </p:sp>
    </p:spTree>
    <p:extLst>
      <p:ext uri="{BB962C8B-B14F-4D97-AF65-F5344CB8AC3E}">
        <p14:creationId xmlns:p14="http://schemas.microsoft.com/office/powerpoint/2010/main" val="30562949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FF4E0-AE8C-6D94-FE8F-E90FED7800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C42868-532E-FAA7-88CF-3A1ED15CD493}"/>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C547E489-22A2-27D7-243A-38E5ED84DC9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15160E4-CD36-AE45-A8E0-6B8AC5C84DB6}"/>
              </a:ext>
            </a:extLst>
          </p:cNvPr>
          <p:cNvSpPr>
            <a:spLocks noGrp="1"/>
          </p:cNvSpPr>
          <p:nvPr>
            <p:ph type="sldNum" sz="quarter" idx="10"/>
          </p:nvPr>
        </p:nvSpPr>
        <p:spPr/>
        <p:txBody>
          <a:bodyPr/>
          <a:lstStyle/>
          <a:p>
            <a:fld id="{32F81628-5A4B-4DF4-A2F4-24AEEA81AD16}" type="slidenum">
              <a:rPr lang="en-US" smtClean="0"/>
              <a:pPr/>
              <a:t>23</a:t>
            </a:fld>
            <a:endParaRPr lang="en-US" dirty="0"/>
          </a:p>
        </p:txBody>
      </p:sp>
    </p:spTree>
    <p:extLst>
      <p:ext uri="{BB962C8B-B14F-4D97-AF65-F5344CB8AC3E}">
        <p14:creationId xmlns:p14="http://schemas.microsoft.com/office/powerpoint/2010/main" val="14004923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F14BB-BFBE-8075-FAE5-D72B707E88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22838E-086C-CF85-CE73-D547FA9DF00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E4A6642-6A2A-D7C8-6421-F2C4280B2FC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A5692A9-E980-F354-A5BE-6128EB78BF96}"/>
              </a:ext>
            </a:extLst>
          </p:cNvPr>
          <p:cNvSpPr>
            <a:spLocks noGrp="1"/>
          </p:cNvSpPr>
          <p:nvPr>
            <p:ph type="sldNum" sz="quarter" idx="10"/>
          </p:nvPr>
        </p:nvSpPr>
        <p:spPr/>
        <p:txBody>
          <a:bodyPr/>
          <a:lstStyle/>
          <a:p>
            <a:fld id="{32F81628-5A4B-4DF4-A2F4-24AEEA81AD16}" type="slidenum">
              <a:rPr lang="en-US" smtClean="0"/>
              <a:pPr/>
              <a:t>24</a:t>
            </a:fld>
            <a:endParaRPr lang="en-US" dirty="0"/>
          </a:p>
        </p:txBody>
      </p:sp>
    </p:spTree>
    <p:extLst>
      <p:ext uri="{BB962C8B-B14F-4D97-AF65-F5344CB8AC3E}">
        <p14:creationId xmlns:p14="http://schemas.microsoft.com/office/powerpoint/2010/main" val="3477555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C34FF-4704-7548-6380-34CF47311D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E660F-E955-52D2-D577-23F72C80A482}"/>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492552D-CF8C-0D69-C316-FFC09797FD7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4FA2F9D-F9BF-8A17-0C6E-FD06B7D57C59}"/>
              </a:ext>
            </a:extLst>
          </p:cNvPr>
          <p:cNvSpPr>
            <a:spLocks noGrp="1"/>
          </p:cNvSpPr>
          <p:nvPr>
            <p:ph type="sldNum" sz="quarter" idx="10"/>
          </p:nvPr>
        </p:nvSpPr>
        <p:spPr/>
        <p:txBody>
          <a:bodyPr/>
          <a:lstStyle/>
          <a:p>
            <a:fld id="{32F81628-5A4B-4DF4-A2F4-24AEEA81AD16}" type="slidenum">
              <a:rPr lang="en-US" smtClean="0"/>
              <a:pPr/>
              <a:t>25</a:t>
            </a:fld>
            <a:endParaRPr lang="en-US" dirty="0"/>
          </a:p>
        </p:txBody>
      </p:sp>
    </p:spTree>
    <p:extLst>
      <p:ext uri="{BB962C8B-B14F-4D97-AF65-F5344CB8AC3E}">
        <p14:creationId xmlns:p14="http://schemas.microsoft.com/office/powerpoint/2010/main" val="11598204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7374D-655C-D073-8CB0-07B06F1D1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CD314D-E509-A9B6-B388-1E63A0A871A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CCE3F94B-DC69-50C4-0BE3-7E59B83A8C8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6896EF4-7779-4606-4989-D38FC9D953D1}"/>
              </a:ext>
            </a:extLst>
          </p:cNvPr>
          <p:cNvSpPr>
            <a:spLocks noGrp="1"/>
          </p:cNvSpPr>
          <p:nvPr>
            <p:ph type="sldNum" sz="quarter" idx="10"/>
          </p:nvPr>
        </p:nvSpPr>
        <p:spPr/>
        <p:txBody>
          <a:bodyPr/>
          <a:lstStyle/>
          <a:p>
            <a:fld id="{32F81628-5A4B-4DF4-A2F4-24AEEA81AD16}" type="slidenum">
              <a:rPr lang="en-US" smtClean="0"/>
              <a:pPr/>
              <a:t>26</a:t>
            </a:fld>
            <a:endParaRPr lang="en-US" dirty="0"/>
          </a:p>
        </p:txBody>
      </p:sp>
    </p:spTree>
    <p:extLst>
      <p:ext uri="{BB962C8B-B14F-4D97-AF65-F5344CB8AC3E}">
        <p14:creationId xmlns:p14="http://schemas.microsoft.com/office/powerpoint/2010/main" val="38382180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5B341-89F4-AA98-FA9C-5E73EE488A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875478-8FAC-D148-A508-67A5BBFA8639}"/>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672546D8-A516-3D65-2806-7AA52A38884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C1D9D6D-8DC6-1ECC-4BA6-F7FC7071D165}"/>
              </a:ext>
            </a:extLst>
          </p:cNvPr>
          <p:cNvSpPr>
            <a:spLocks noGrp="1"/>
          </p:cNvSpPr>
          <p:nvPr>
            <p:ph type="sldNum" sz="quarter" idx="10"/>
          </p:nvPr>
        </p:nvSpPr>
        <p:spPr/>
        <p:txBody>
          <a:bodyPr/>
          <a:lstStyle/>
          <a:p>
            <a:fld id="{32F81628-5A4B-4DF4-A2F4-24AEEA81AD16}" type="slidenum">
              <a:rPr lang="en-US" smtClean="0"/>
              <a:pPr/>
              <a:t>27</a:t>
            </a:fld>
            <a:endParaRPr lang="en-US" dirty="0"/>
          </a:p>
        </p:txBody>
      </p:sp>
    </p:spTree>
    <p:extLst>
      <p:ext uri="{BB962C8B-B14F-4D97-AF65-F5344CB8AC3E}">
        <p14:creationId xmlns:p14="http://schemas.microsoft.com/office/powerpoint/2010/main" val="38913318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1E2F2-A9D4-D830-34DE-49E0EC40C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72E397-8D9D-DBAA-5AA1-8CDC4BB934BB}"/>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991D57D-CAE1-688D-F863-60742C32B55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FA58259-1802-AEFF-A059-2B13F980C4B1}"/>
              </a:ext>
            </a:extLst>
          </p:cNvPr>
          <p:cNvSpPr>
            <a:spLocks noGrp="1"/>
          </p:cNvSpPr>
          <p:nvPr>
            <p:ph type="sldNum" sz="quarter" idx="10"/>
          </p:nvPr>
        </p:nvSpPr>
        <p:spPr/>
        <p:txBody>
          <a:bodyPr/>
          <a:lstStyle/>
          <a:p>
            <a:fld id="{32F81628-5A4B-4DF4-A2F4-24AEEA81AD16}" type="slidenum">
              <a:rPr lang="en-US" smtClean="0"/>
              <a:pPr/>
              <a:t>28</a:t>
            </a:fld>
            <a:endParaRPr lang="en-US" dirty="0"/>
          </a:p>
        </p:txBody>
      </p:sp>
    </p:spTree>
    <p:extLst>
      <p:ext uri="{BB962C8B-B14F-4D97-AF65-F5344CB8AC3E}">
        <p14:creationId xmlns:p14="http://schemas.microsoft.com/office/powerpoint/2010/main" val="7814541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0ECDF-8AFF-8336-1282-2D3B598698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CF154-7C8D-32D4-EBD2-28CE4E511F0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D826318-A39F-327B-4E1B-D19FDFEDBD2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6329639-1844-96AE-D983-1C461BE09DB4}"/>
              </a:ext>
            </a:extLst>
          </p:cNvPr>
          <p:cNvSpPr>
            <a:spLocks noGrp="1"/>
          </p:cNvSpPr>
          <p:nvPr>
            <p:ph type="sldNum" sz="quarter" idx="10"/>
          </p:nvPr>
        </p:nvSpPr>
        <p:spPr/>
        <p:txBody>
          <a:bodyPr/>
          <a:lstStyle/>
          <a:p>
            <a:fld id="{32F81628-5A4B-4DF4-A2F4-24AEEA81AD16}" type="slidenum">
              <a:rPr lang="en-US" smtClean="0"/>
              <a:pPr/>
              <a:t>29</a:t>
            </a:fld>
            <a:endParaRPr lang="en-US" dirty="0"/>
          </a:p>
        </p:txBody>
      </p:sp>
    </p:spTree>
    <p:extLst>
      <p:ext uri="{BB962C8B-B14F-4D97-AF65-F5344CB8AC3E}">
        <p14:creationId xmlns:p14="http://schemas.microsoft.com/office/powerpoint/2010/main" val="1905728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6167F-94C6-B06D-AEE0-9016BA4656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8963F4-E753-EE1C-ECCB-CCB032ED16E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F4210087-F424-ABA6-F24E-6B6BF4AF9D0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1A0029D-9D4B-13E3-071D-8B218232313D}"/>
              </a:ext>
            </a:extLst>
          </p:cNvPr>
          <p:cNvSpPr>
            <a:spLocks noGrp="1"/>
          </p:cNvSpPr>
          <p:nvPr>
            <p:ph type="sldNum" sz="quarter" idx="10"/>
          </p:nvPr>
        </p:nvSpPr>
        <p:spPr/>
        <p:txBody>
          <a:bodyPr/>
          <a:lstStyle/>
          <a:p>
            <a:fld id="{32F81628-5A4B-4DF4-A2F4-24AEEA81AD16}" type="slidenum">
              <a:rPr lang="en-US" smtClean="0"/>
              <a:pPr/>
              <a:t>3</a:t>
            </a:fld>
            <a:endParaRPr lang="en-US" dirty="0"/>
          </a:p>
        </p:txBody>
      </p:sp>
    </p:spTree>
    <p:extLst>
      <p:ext uri="{BB962C8B-B14F-4D97-AF65-F5344CB8AC3E}">
        <p14:creationId xmlns:p14="http://schemas.microsoft.com/office/powerpoint/2010/main" val="9624435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0B5C2-82BD-FE45-3507-089060622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CF2C9F-8FBB-120B-F01C-E326F6BC038D}"/>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EB351F4-80B8-EAF3-6E88-068F5725340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ACCA00C-086F-9950-9D49-688E21CE8CA0}"/>
              </a:ext>
            </a:extLst>
          </p:cNvPr>
          <p:cNvSpPr>
            <a:spLocks noGrp="1"/>
          </p:cNvSpPr>
          <p:nvPr>
            <p:ph type="sldNum" sz="quarter" idx="10"/>
          </p:nvPr>
        </p:nvSpPr>
        <p:spPr/>
        <p:txBody>
          <a:bodyPr/>
          <a:lstStyle/>
          <a:p>
            <a:fld id="{32F81628-5A4B-4DF4-A2F4-24AEEA81AD16}" type="slidenum">
              <a:rPr lang="en-US" smtClean="0"/>
              <a:pPr/>
              <a:t>30</a:t>
            </a:fld>
            <a:endParaRPr lang="en-US" dirty="0"/>
          </a:p>
        </p:txBody>
      </p:sp>
    </p:spTree>
    <p:extLst>
      <p:ext uri="{BB962C8B-B14F-4D97-AF65-F5344CB8AC3E}">
        <p14:creationId xmlns:p14="http://schemas.microsoft.com/office/powerpoint/2010/main" val="23647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EFE99-4C65-E9BC-7D8F-1146823A6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9D03FB-389F-8970-B377-8B97EA2C118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8EA0435B-1B72-DCC9-2100-26D57A3322A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4067475-C4AA-C123-ED6A-36D55710CC2D}"/>
              </a:ext>
            </a:extLst>
          </p:cNvPr>
          <p:cNvSpPr>
            <a:spLocks noGrp="1"/>
          </p:cNvSpPr>
          <p:nvPr>
            <p:ph type="sldNum" sz="quarter" idx="10"/>
          </p:nvPr>
        </p:nvSpPr>
        <p:spPr/>
        <p:txBody>
          <a:bodyPr/>
          <a:lstStyle/>
          <a:p>
            <a:fld id="{32F81628-5A4B-4DF4-A2F4-24AEEA81AD16}" type="slidenum">
              <a:rPr lang="en-US" smtClean="0"/>
              <a:pPr/>
              <a:t>4</a:t>
            </a:fld>
            <a:endParaRPr lang="en-US" dirty="0"/>
          </a:p>
        </p:txBody>
      </p:sp>
    </p:spTree>
    <p:extLst>
      <p:ext uri="{BB962C8B-B14F-4D97-AF65-F5344CB8AC3E}">
        <p14:creationId xmlns:p14="http://schemas.microsoft.com/office/powerpoint/2010/main" val="973768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487C-C315-16B9-2FDE-3AE811381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C3BFF-0135-B1ED-6ABB-1BD16B4DACB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34FE7994-8206-AE5F-1B31-F1598A764B4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B3421FB-2EF6-53E1-64F2-CBEFA54A0904}"/>
              </a:ext>
            </a:extLst>
          </p:cNvPr>
          <p:cNvSpPr>
            <a:spLocks noGrp="1"/>
          </p:cNvSpPr>
          <p:nvPr>
            <p:ph type="sldNum" sz="quarter" idx="10"/>
          </p:nvPr>
        </p:nvSpPr>
        <p:spPr/>
        <p:txBody>
          <a:bodyPr/>
          <a:lstStyle/>
          <a:p>
            <a:fld id="{32F81628-5A4B-4DF4-A2F4-24AEEA81AD16}" type="slidenum">
              <a:rPr lang="en-US" smtClean="0"/>
              <a:pPr/>
              <a:t>5</a:t>
            </a:fld>
            <a:endParaRPr lang="en-US" dirty="0"/>
          </a:p>
        </p:txBody>
      </p:sp>
    </p:spTree>
    <p:extLst>
      <p:ext uri="{BB962C8B-B14F-4D97-AF65-F5344CB8AC3E}">
        <p14:creationId xmlns:p14="http://schemas.microsoft.com/office/powerpoint/2010/main" val="2748261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BADC8-D219-EA76-1844-5E01A1FC20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9BA4AF-790C-E13C-211F-51262608149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BE4DAEC-4867-AA72-4DDA-03AF41AEC32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5109CC1-813E-EA2B-6095-65DC4268638D}"/>
              </a:ext>
            </a:extLst>
          </p:cNvPr>
          <p:cNvSpPr>
            <a:spLocks noGrp="1"/>
          </p:cNvSpPr>
          <p:nvPr>
            <p:ph type="sldNum" sz="quarter" idx="10"/>
          </p:nvPr>
        </p:nvSpPr>
        <p:spPr/>
        <p:txBody>
          <a:bodyPr/>
          <a:lstStyle/>
          <a:p>
            <a:fld id="{32F81628-5A4B-4DF4-A2F4-24AEEA81AD16}" type="slidenum">
              <a:rPr lang="en-US" smtClean="0"/>
              <a:pPr/>
              <a:t>6</a:t>
            </a:fld>
            <a:endParaRPr lang="en-US" dirty="0"/>
          </a:p>
        </p:txBody>
      </p:sp>
    </p:spTree>
    <p:extLst>
      <p:ext uri="{BB962C8B-B14F-4D97-AF65-F5344CB8AC3E}">
        <p14:creationId xmlns:p14="http://schemas.microsoft.com/office/powerpoint/2010/main" val="3728761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752F-D90D-54C9-F0A1-4B3250DAAF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3C3ED4-A3F4-5057-FDB4-79287E6B3BAA}"/>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4ED8E1C4-74D5-4C79-D247-89DBB7F5001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4AED9A5-0293-6165-DCB8-DE8E591B7B21}"/>
              </a:ext>
            </a:extLst>
          </p:cNvPr>
          <p:cNvSpPr>
            <a:spLocks noGrp="1"/>
          </p:cNvSpPr>
          <p:nvPr>
            <p:ph type="sldNum" sz="quarter" idx="10"/>
          </p:nvPr>
        </p:nvSpPr>
        <p:spPr/>
        <p:txBody>
          <a:bodyPr/>
          <a:lstStyle/>
          <a:p>
            <a:fld id="{32F81628-5A4B-4DF4-A2F4-24AEEA81AD16}" type="slidenum">
              <a:rPr lang="en-US" smtClean="0"/>
              <a:pPr/>
              <a:t>7</a:t>
            </a:fld>
            <a:endParaRPr lang="en-US" dirty="0"/>
          </a:p>
        </p:txBody>
      </p:sp>
    </p:spTree>
    <p:extLst>
      <p:ext uri="{BB962C8B-B14F-4D97-AF65-F5344CB8AC3E}">
        <p14:creationId xmlns:p14="http://schemas.microsoft.com/office/powerpoint/2010/main" val="4065182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B95C2-4A0D-2D93-E802-90DB8E9A38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7AA32-9BB6-7F27-A99B-A8E88FD8F150}"/>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DC28702-011C-7F07-0995-A191F8FB81C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73BF9346-14AC-83D9-9319-CD288FA878D5}"/>
              </a:ext>
            </a:extLst>
          </p:cNvPr>
          <p:cNvSpPr>
            <a:spLocks noGrp="1"/>
          </p:cNvSpPr>
          <p:nvPr>
            <p:ph type="sldNum" sz="quarter" idx="10"/>
          </p:nvPr>
        </p:nvSpPr>
        <p:spPr/>
        <p:txBody>
          <a:bodyPr/>
          <a:lstStyle/>
          <a:p>
            <a:fld id="{32F81628-5A4B-4DF4-A2F4-24AEEA81AD16}" type="slidenum">
              <a:rPr lang="en-US" smtClean="0"/>
              <a:pPr/>
              <a:t>8</a:t>
            </a:fld>
            <a:endParaRPr lang="en-US" dirty="0"/>
          </a:p>
        </p:txBody>
      </p:sp>
    </p:spTree>
    <p:extLst>
      <p:ext uri="{BB962C8B-B14F-4D97-AF65-F5344CB8AC3E}">
        <p14:creationId xmlns:p14="http://schemas.microsoft.com/office/powerpoint/2010/main" val="2144214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827D2-42E1-7A33-3343-6F038EF38F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0FB442-6620-1D5B-1085-66A6D146460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DA087C03-B5A8-0184-7B29-A645C5B1D81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9308FCB-FE66-E5B3-BADC-C6F5A951C993}"/>
              </a:ext>
            </a:extLst>
          </p:cNvPr>
          <p:cNvSpPr>
            <a:spLocks noGrp="1"/>
          </p:cNvSpPr>
          <p:nvPr>
            <p:ph type="sldNum" sz="quarter" idx="10"/>
          </p:nvPr>
        </p:nvSpPr>
        <p:spPr/>
        <p:txBody>
          <a:bodyPr/>
          <a:lstStyle/>
          <a:p>
            <a:fld id="{32F81628-5A4B-4DF4-A2F4-24AEEA81AD16}" type="slidenum">
              <a:rPr lang="en-US" smtClean="0"/>
              <a:pPr/>
              <a:t>9</a:t>
            </a:fld>
            <a:endParaRPr lang="en-US" dirty="0"/>
          </a:p>
        </p:txBody>
      </p:sp>
    </p:spTree>
    <p:extLst>
      <p:ext uri="{BB962C8B-B14F-4D97-AF65-F5344CB8AC3E}">
        <p14:creationId xmlns:p14="http://schemas.microsoft.com/office/powerpoint/2010/main" val="3219738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227916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3966956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405443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41038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61304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ubTop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733068"/>
          </a:xfrm>
          <a:prstGeom prst="rect">
            <a:avLst/>
          </a:prstGeom>
        </p:spPr>
        <p:txBody>
          <a:bodyPr/>
          <a:lstStyle>
            <a:lvl1pPr>
              <a:defRPr b="1">
                <a:latin typeface="Arial" panose="020B0604020202020204" pitchFamily="34" charset="0"/>
                <a:cs typeface="Arial" panose="020B0604020202020204" pitchFamily="34" charset="0"/>
              </a:defRPr>
            </a:lvl1pPr>
          </a:lstStyle>
          <a:p>
            <a:r>
              <a:rPr lang="en-US" dirty="0"/>
              <a:t>[Sub Topic]</a:t>
            </a:r>
          </a:p>
        </p:txBody>
      </p:sp>
    </p:spTree>
    <p:extLst>
      <p:ext uri="{BB962C8B-B14F-4D97-AF65-F5344CB8AC3E}">
        <p14:creationId xmlns:p14="http://schemas.microsoft.com/office/powerpoint/2010/main" val="57280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7704F66-DDAB-4BCC-B011-EE99A9C18E7F}"/>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a:extLst>
              <a:ext uri="{FF2B5EF4-FFF2-40B4-BE49-F238E27FC236}">
                <a16:creationId xmlns:a16="http://schemas.microsoft.com/office/drawing/2014/main" id="{7A24C80B-2E07-43EE-90C7-C7DD3DF6B19C}"/>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a:extLst>
              <a:ext uri="{FF2B5EF4-FFF2-40B4-BE49-F238E27FC236}">
                <a16:creationId xmlns:a16="http://schemas.microsoft.com/office/drawing/2014/main" id="{1AF62B47-DB60-465E-B073-51CFD17DAC04}"/>
              </a:ext>
            </a:extLst>
          </p:cNvPr>
          <p:cNvSpPr>
            <a:spLocks noGrp="1" noChangeArrowheads="1"/>
          </p:cNvSpPr>
          <p:nvPr>
            <p:ph type="sldNum" sz="quarter" idx="12"/>
          </p:nvPr>
        </p:nvSpPr>
        <p:spPr>
          <a:ln/>
        </p:spPr>
        <p:txBody>
          <a:bodyPr/>
          <a:lstStyle>
            <a:lvl1pPr>
              <a:defRPr/>
            </a:lvl1pPr>
          </a:lstStyle>
          <a:p>
            <a:fld id="{75F4385A-16FE-401C-B7F9-67D7250E8F0D}" type="slidenum">
              <a:rPr lang="en-US" altLang="en-US"/>
              <a:pPr/>
              <a:t>‹#›</a:t>
            </a:fld>
            <a:endParaRPr lang="en-US" altLang="en-US" dirty="0"/>
          </a:p>
        </p:txBody>
      </p:sp>
    </p:spTree>
    <p:extLst>
      <p:ext uri="{BB962C8B-B14F-4D97-AF65-F5344CB8AC3E}">
        <p14:creationId xmlns:p14="http://schemas.microsoft.com/office/powerpoint/2010/main" val="12777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Text 1 (Red)">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52400"/>
            <a:ext cx="12192000" cy="715962"/>
          </a:xfrm>
          <a:prstGeom prst="rect">
            <a:avLst/>
          </a:prstGeom>
        </p:spPr>
        <p:txBody>
          <a:bodyPr/>
          <a:lstStyle>
            <a:lvl1pPr>
              <a:defRPr sz="6000" b="1">
                <a:solidFill>
                  <a:srgbClr val="FF0000"/>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[Title] </a:t>
            </a:r>
          </a:p>
        </p:txBody>
      </p:sp>
    </p:spTree>
    <p:extLst>
      <p:ext uri="{BB962C8B-B14F-4D97-AF65-F5344CB8AC3E}">
        <p14:creationId xmlns:p14="http://schemas.microsoft.com/office/powerpoint/2010/main" val="2566846587"/>
      </p:ext>
    </p:extLst>
  </p:cSld>
  <p:clrMapOvr>
    <a:masterClrMapping/>
  </p:clrMapOvr>
  <p:transition spd="slow">
    <p:wipe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1.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461665"/>
          </a:xfrm>
          <a:prstGeom prst="rect">
            <a:avLst/>
          </a:prstGeom>
          <a:noFill/>
        </p:spPr>
        <p:txBody>
          <a:bodyPr wrap="square" rtlCol="0">
            <a:spAutoFit/>
          </a:bodyPr>
          <a:lstStyle/>
          <a:p>
            <a:pPr>
              <a:spcAft>
                <a:spcPts val="0"/>
              </a:spcAft>
            </a:pPr>
            <a:endParaRPr lang="en-US" sz="1200" baseline="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NMLEA Accreditation: NM240020</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861753824"/>
      </p:ext>
    </p:extLst>
  </p:cSld>
  <p:clrMap bg1="lt1" tx1="dk1" bg2="lt2" tx2="dk2" accent1="accent1" accent2="accent2" accent3="accent3" accent4="accent4" accent5="accent5" accent6="accent6" hlink="hlink" folHlink="folHlink"/>
  <p:sldLayoutIdLst>
    <p:sldLayoutId id="2147483663" r:id="rId1"/>
    <p:sldLayoutId id="2147483660" r:id="rId2"/>
    <p:sldLayoutId id="2147483683"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646331"/>
          </a:xfrm>
          <a:prstGeom prst="rect">
            <a:avLst/>
          </a:prstGeom>
          <a:noFill/>
        </p:spPr>
        <p:txBody>
          <a:bodyPr wrap="square" rtlCol="0">
            <a:spAutoFit/>
          </a:bodyPr>
          <a:lstStyle/>
          <a:p>
            <a:pPr>
              <a:spcAft>
                <a:spcPts val="0"/>
              </a:spcAft>
            </a:pPr>
            <a:r>
              <a:rPr lang="en-US" sz="1200" dirty="0">
                <a:solidFill>
                  <a:schemeClr val="tx1"/>
                </a:solidFill>
                <a:latin typeface="Arial" pitchFamily="34" charset="0"/>
                <a:cs typeface="Arial" pitchFamily="34" charset="0"/>
              </a:rPr>
              <a:t>A2028</a:t>
            </a:r>
            <a:endParaRPr lang="en-US"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1200" baseline="0" dirty="0">
                <a:solidFill>
                  <a:schemeClr val="tx1"/>
                </a:solidFill>
                <a:latin typeface="Arial" pitchFamily="34" charset="0"/>
                <a:cs typeface="Arial" pitchFamily="34" charset="0"/>
              </a:rPr>
              <a:t>1.7. Report Writing </a:t>
            </a:r>
            <a:endParaRPr lang="en-US" sz="120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Volume 1.0. Law Enforcement in New Mexico</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0876996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631CC86-2A0E-545D-E257-78560109A090}"/>
              </a:ext>
            </a:extLst>
          </p:cNvPr>
          <p:cNvSpPr/>
          <p:nvPr/>
        </p:nvSpPr>
        <p:spPr>
          <a:xfrm>
            <a:off x="-1" y="0"/>
            <a:ext cx="12191999" cy="365760"/>
          </a:xfrm>
          <a:prstGeom prst="rect">
            <a:avLst/>
          </a:prstGeom>
          <a:solidFill>
            <a:srgbClr val="0B36A6"/>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A group of people in uniform&#10;&#10;AI-generated content may be incorrect.">
            <a:extLst>
              <a:ext uri="{FF2B5EF4-FFF2-40B4-BE49-F238E27FC236}">
                <a16:creationId xmlns:a16="http://schemas.microsoft.com/office/drawing/2014/main" id="{C4FEAB4D-8054-A38C-9033-CD6F11F84E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19605" y="2803487"/>
            <a:ext cx="3972251" cy="3880124"/>
          </a:xfrm>
          <a:prstGeom prst="rect">
            <a:avLst/>
          </a:prstGeom>
        </p:spPr>
      </p:pic>
      <p:sp>
        <p:nvSpPr>
          <p:cNvPr id="2" name="Rectangle 1">
            <a:extLst>
              <a:ext uri="{FF2B5EF4-FFF2-40B4-BE49-F238E27FC236}">
                <a16:creationId xmlns:a16="http://schemas.microsoft.com/office/drawing/2014/main" id="{CBADD9C5-E0BF-56CF-F373-EECEFD9A9C71}"/>
              </a:ext>
            </a:extLst>
          </p:cNvPr>
          <p:cNvSpPr/>
          <p:nvPr/>
        </p:nvSpPr>
        <p:spPr>
          <a:xfrm>
            <a:off x="137623" y="5339614"/>
            <a:ext cx="2243328" cy="593387"/>
          </a:xfrm>
          <a:prstGeom prst="rect">
            <a:avLst/>
          </a:prstGeom>
          <a:solidFill>
            <a:schemeClr val="bg1"/>
          </a:solidFill>
          <a:ln>
            <a:noFill/>
          </a:ln>
          <a:effectLst>
            <a:outerShdw blurRad="40000" dist="23000" dir="5400000" rotWithShape="0">
              <a:schemeClr val="bg1">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A91FBAF0-50C7-B2BF-08D4-0D0F704A0964}"/>
              </a:ext>
            </a:extLst>
          </p:cNvPr>
          <p:cNvSpPr txBox="1">
            <a:spLocks/>
          </p:cNvSpPr>
          <p:nvPr/>
        </p:nvSpPr>
        <p:spPr>
          <a:xfrm>
            <a:off x="-14908" y="631769"/>
            <a:ext cx="12206908" cy="1095338"/>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r>
              <a:rPr lang="it-IT" sz="6000" dirty="0">
                <a:effectLst>
                  <a:outerShdw blurRad="38100" dist="38100" dir="2700000" algn="tl">
                    <a:srgbClr val="000000">
                      <a:alpha val="43137"/>
                    </a:srgbClr>
                  </a:outerShdw>
                </a:effectLst>
              </a:rPr>
              <a:t>2026-2027 Semi-Auto </a:t>
            </a:r>
          </a:p>
          <a:p>
            <a:r>
              <a:rPr lang="it-IT" sz="6000" dirty="0">
                <a:effectLst>
                  <a:outerShdw blurRad="38100" dist="38100" dir="2700000" algn="tl">
                    <a:srgbClr val="000000">
                      <a:alpha val="43137"/>
                    </a:srgbClr>
                  </a:outerShdw>
                </a:effectLst>
              </a:rPr>
              <a:t>In-Service Handgun Training</a:t>
            </a:r>
            <a:endParaRPr lang="en-US" sz="6000" dirty="0">
              <a:effectLst>
                <a:outerShdw blurRad="38100" dist="38100" dir="2700000" algn="tl">
                  <a:srgbClr val="000000">
                    <a:alpha val="43137"/>
                  </a:srgbClr>
                </a:outerShdw>
              </a:effectLst>
            </a:endParaRPr>
          </a:p>
        </p:txBody>
      </p:sp>
      <p:sp>
        <p:nvSpPr>
          <p:cNvPr id="3" name="Rectangle 2">
            <a:extLst>
              <a:ext uri="{FF2B5EF4-FFF2-40B4-BE49-F238E27FC236}">
                <a16:creationId xmlns:a16="http://schemas.microsoft.com/office/drawing/2014/main" id="{AA1BD36F-ECC0-1786-A258-08649CD39927}"/>
              </a:ext>
            </a:extLst>
          </p:cNvPr>
          <p:cNvSpPr/>
          <p:nvPr/>
        </p:nvSpPr>
        <p:spPr>
          <a:xfrm>
            <a:off x="10145949" y="4980562"/>
            <a:ext cx="1974715" cy="18400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7681DE4-D03A-B75B-C696-00E0EEC38F37}"/>
              </a:ext>
            </a:extLst>
          </p:cNvPr>
          <p:cNvSpPr/>
          <p:nvPr/>
        </p:nvSpPr>
        <p:spPr>
          <a:xfrm>
            <a:off x="-2716" y="5933001"/>
            <a:ext cx="3331132" cy="8875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9" name="TextBox 8">
            <a:extLst>
              <a:ext uri="{FF2B5EF4-FFF2-40B4-BE49-F238E27FC236}">
                <a16:creationId xmlns:a16="http://schemas.microsoft.com/office/drawing/2014/main" id="{42073E9F-7C1D-3944-6534-2FFE35180CB3}"/>
              </a:ext>
            </a:extLst>
          </p:cNvPr>
          <p:cNvSpPr txBox="1"/>
          <p:nvPr/>
        </p:nvSpPr>
        <p:spPr>
          <a:xfrm>
            <a:off x="7570325" y="5606393"/>
            <a:ext cx="5505585" cy="1077218"/>
          </a:xfrm>
          <a:prstGeom prst="rect">
            <a:avLst/>
          </a:prstGeom>
          <a:noFill/>
        </p:spPr>
        <p:txBody>
          <a:bodyPr wrap="square">
            <a:spAutoFit/>
          </a:bodyPr>
          <a:lstStyle/>
          <a:p>
            <a:br>
              <a:rPr lang="it-IT" sz="3200" dirty="0">
                <a:latin typeface="Arial" panose="020B0604020202020204" pitchFamily="34" charset="0"/>
                <a:cs typeface="Arial" panose="020B0604020202020204" pitchFamily="34" charset="0"/>
              </a:rPr>
            </a:br>
            <a:r>
              <a:rPr lang="it-IT" sz="3200" dirty="0">
                <a:latin typeface="Arial" panose="020B0604020202020204" pitchFamily="34" charset="0"/>
                <a:cs typeface="Arial" panose="020B0604020202020204" pitchFamily="34" charset="0"/>
              </a:rPr>
              <a:t>accreditation#260024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347416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18A22-2938-0EF7-EF31-824B29F7274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536C690-5402-A046-773B-A88F44F724A2}"/>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F0078B6B-4380-C14A-9D4E-BB94C2FD7CFA}"/>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7E6B976B-10A2-3127-B2A1-14E5E79296B1}"/>
              </a:ext>
            </a:extLst>
          </p:cNvPr>
          <p:cNvSpPr txBox="1"/>
          <p:nvPr/>
        </p:nvSpPr>
        <p:spPr>
          <a:xfrm>
            <a:off x="565264" y="1326434"/>
            <a:ext cx="10956176" cy="4985980"/>
          </a:xfrm>
          <a:prstGeom prst="rect">
            <a:avLst/>
          </a:prstGeom>
          <a:noFill/>
        </p:spPr>
        <p:txBody>
          <a:bodyPr wrap="square" rtlCol="0">
            <a:spAutoFit/>
          </a:bodyPr>
          <a:lstStyle/>
          <a:p>
            <a:pPr marL="742950" indent="-742950">
              <a:lnSpc>
                <a:spcPct val="150000"/>
              </a:lnSpc>
              <a:buFont typeface="+mj-lt"/>
              <a:buAutoNum type="arabicPeriod" startAt="5"/>
            </a:pPr>
            <a:r>
              <a:rPr lang="en-US" sz="3200" b="1" dirty="0">
                <a:latin typeface="Arial" panose="020B0604020202020204" pitchFamily="34" charset="0"/>
                <a:cs typeface="Arial" panose="020B0604020202020204" pitchFamily="34" charset="0"/>
              </a:rPr>
              <a:t>Breath Control</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Proper breathing allows the shooter to fire more accurately. This is critical as the range to the target increases, or the precision of the shot becomes more important (head shot, hostage situation).</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If possible, the shooter should attempt to fire during the ‘respiratory pause’ between breaths.</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Under street conditions, this may be difficult. The shooter should at least try to hold his/he breath while actually pressing the trigger.</a:t>
            </a:r>
          </a:p>
          <a:p>
            <a:endParaRPr lang="en-US" dirty="0"/>
          </a:p>
        </p:txBody>
      </p:sp>
    </p:spTree>
    <p:extLst>
      <p:ext uri="{BB962C8B-B14F-4D97-AF65-F5344CB8AC3E}">
        <p14:creationId xmlns:p14="http://schemas.microsoft.com/office/powerpoint/2010/main" val="66501845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B3AF0-3D7F-ED05-FE73-F19773BDFBB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B338425-F724-3B0B-70DA-C8276E8734E2}"/>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A20D4E36-E67A-FF87-315F-3DBDA3DE04D8}"/>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D9E1F5FB-0653-A445-D5C7-B49F1548E05B}"/>
              </a:ext>
            </a:extLst>
          </p:cNvPr>
          <p:cNvSpPr txBox="1"/>
          <p:nvPr/>
        </p:nvSpPr>
        <p:spPr>
          <a:xfrm>
            <a:off x="565264" y="1326434"/>
            <a:ext cx="10956176" cy="5262979"/>
          </a:xfrm>
          <a:prstGeom prst="rect">
            <a:avLst/>
          </a:prstGeom>
          <a:noFill/>
        </p:spPr>
        <p:txBody>
          <a:bodyPr wrap="square" rtlCol="0">
            <a:spAutoFit/>
          </a:bodyPr>
          <a:lstStyle/>
          <a:p>
            <a:pPr marL="742950" indent="-742950">
              <a:lnSpc>
                <a:spcPct val="150000"/>
              </a:lnSpc>
              <a:buFont typeface="+mj-lt"/>
              <a:buAutoNum type="arabicPeriod" startAt="6"/>
            </a:pPr>
            <a:r>
              <a:rPr lang="en-US" sz="3200" b="1" dirty="0">
                <a:latin typeface="Arial" panose="020B0604020202020204" pitchFamily="34" charset="0"/>
                <a:cs typeface="Arial" panose="020B0604020202020204" pitchFamily="34" charset="0"/>
              </a:rPr>
              <a:t>Trigger Control</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Trigger control is the most critical fundamental of marksmanship. The best sight alignment and picture will be wasted if the shooter slaps the trigger.</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trigger must be pressed straight to the rear, without allowing the sights to be misaligned. The actual firing of the weapon should be a surprise.</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This ‘surprise break’ occurs whenever increasing pressure is applied to the trigger. The time frame is short, a fraction of a second, but the firing of the weapons is still a ‘surprise.’ </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finger should be placed in the trigger to allow a straight press to the rear. For S/A pistols, this is most often the first pad – for revolvers, the first joint.</a:t>
            </a:r>
          </a:p>
          <a:p>
            <a:endParaRPr lang="en-US" dirty="0"/>
          </a:p>
        </p:txBody>
      </p:sp>
    </p:spTree>
    <p:extLst>
      <p:ext uri="{BB962C8B-B14F-4D97-AF65-F5344CB8AC3E}">
        <p14:creationId xmlns:p14="http://schemas.microsoft.com/office/powerpoint/2010/main" val="408285681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CFF9B-E6B8-D464-2D0E-445FDF4D46A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189BF8F-BAA4-AD31-573F-A8C027E1F623}"/>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DC073065-FDB8-4888-28C5-03C9BDD19E67}"/>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BA165274-00D4-7BFD-4F14-7442C8322EFF}"/>
              </a:ext>
            </a:extLst>
          </p:cNvPr>
          <p:cNvSpPr txBox="1"/>
          <p:nvPr/>
        </p:nvSpPr>
        <p:spPr>
          <a:xfrm>
            <a:off x="565264" y="1326434"/>
            <a:ext cx="10956176" cy="4801314"/>
          </a:xfrm>
          <a:prstGeom prst="rect">
            <a:avLst/>
          </a:prstGeom>
          <a:noFill/>
        </p:spPr>
        <p:txBody>
          <a:bodyPr wrap="square" rtlCol="0">
            <a:spAutoFit/>
          </a:bodyPr>
          <a:lstStyle/>
          <a:p>
            <a:pPr marL="742950" indent="-742950">
              <a:lnSpc>
                <a:spcPct val="150000"/>
              </a:lnSpc>
              <a:buFont typeface="+mj-lt"/>
              <a:buAutoNum type="arabicPeriod" startAt="7"/>
            </a:pPr>
            <a:r>
              <a:rPr lang="en-US" sz="3200" b="1" dirty="0">
                <a:latin typeface="Arial" panose="020B0604020202020204" pitchFamily="34" charset="0"/>
                <a:cs typeface="Arial" panose="020B0604020202020204" pitchFamily="34" charset="0"/>
              </a:rPr>
              <a:t>Follow-through</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After the weapon fires, the front sight is held or placed directly over the original point of aim. This helps alleviate the muzzle moving during dwell time (the time after detonation but before the bullet leaves the barrel) as well as prepares the shooter for a second shot.</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For one shot, the shooter should have two sight pictures. For three shots, the shooter should have four sight pictures.</a:t>
            </a:r>
          </a:p>
          <a:p>
            <a:pPr marL="1257300" lvl="2" indent="-342900">
              <a:lnSpc>
                <a:spcPct val="150000"/>
              </a:lnSpc>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Questions? </a:t>
            </a:r>
          </a:p>
          <a:p>
            <a:endParaRPr lang="en-US" dirty="0"/>
          </a:p>
        </p:txBody>
      </p:sp>
    </p:spTree>
    <p:extLst>
      <p:ext uri="{BB962C8B-B14F-4D97-AF65-F5344CB8AC3E}">
        <p14:creationId xmlns:p14="http://schemas.microsoft.com/office/powerpoint/2010/main" val="324734043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F93C8-350A-0061-CE9A-015DC86CB10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8BD0724-D933-60D2-953A-EA55136F61AB}"/>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7D2DC575-9E76-D0F4-1619-EF4CD2A85559}"/>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Shooting on the Move</a:t>
            </a:r>
          </a:p>
        </p:txBody>
      </p:sp>
      <p:sp>
        <p:nvSpPr>
          <p:cNvPr id="6" name="TextBox 5">
            <a:extLst>
              <a:ext uri="{FF2B5EF4-FFF2-40B4-BE49-F238E27FC236}">
                <a16:creationId xmlns:a16="http://schemas.microsoft.com/office/drawing/2014/main" id="{17B83D3D-1066-9E30-D2EE-79CD69AA7746}"/>
              </a:ext>
            </a:extLst>
          </p:cNvPr>
          <p:cNvSpPr txBox="1"/>
          <p:nvPr/>
        </p:nvSpPr>
        <p:spPr>
          <a:xfrm>
            <a:off x="565264" y="1326434"/>
            <a:ext cx="10956176" cy="5447645"/>
          </a:xfrm>
          <a:prstGeom prst="rect">
            <a:avLst/>
          </a:prstGeom>
          <a:noFill/>
        </p:spPr>
        <p:txBody>
          <a:bodyPr wrap="square" rtlCol="0">
            <a:spAutoFit/>
          </a:bodyPr>
          <a:lstStyle/>
          <a:p>
            <a:pPr lvl="2">
              <a:lnSpc>
                <a:spcPct val="150000"/>
              </a:lnSpc>
            </a:pPr>
            <a:r>
              <a:rPr lang="en-US" sz="2000" b="1" dirty="0">
                <a:latin typeface="Arial" panose="020B0604020202020204" pitchFamily="34" charset="0"/>
                <a:cs typeface="Arial" panose="020B0604020202020204" pitchFamily="34" charset="0"/>
              </a:rPr>
              <a:t>When? </a:t>
            </a:r>
          </a:p>
          <a:p>
            <a:pPr lvl="2">
              <a:lnSpc>
                <a:spcPct val="150000"/>
              </a:lnSpc>
            </a:pP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One possible scenario – if being attacked while moving to, or between positions of 	cover.</a:t>
            </a:r>
          </a:p>
          <a:p>
            <a:pPr lvl="2">
              <a:lnSpc>
                <a:spcPct val="150000"/>
              </a:lnSpc>
            </a:pPr>
            <a:r>
              <a:rPr lang="en-US" sz="2000" b="1" dirty="0">
                <a:latin typeface="Arial" panose="020B0604020202020204" pitchFamily="34" charset="0"/>
                <a:cs typeface="Arial" panose="020B0604020202020204" pitchFamily="34" charset="0"/>
              </a:rPr>
              <a:t>How? </a:t>
            </a:r>
          </a:p>
          <a:p>
            <a:pPr lvl="2">
              <a:lnSpc>
                <a:spcPct val="150000"/>
              </a:lnSpc>
            </a:pP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Must maintain a stable upper body or shooting platform. The officer is in the 	modified Weaver, Isosceles, or low ready. The officer bends his/her knees and 	walks with the weapon on target or low ready. When the decision is made to fire, 	the weapon is brought to eye level, and the arms lock out in the traditional manner.</a:t>
            </a:r>
          </a:p>
          <a:p>
            <a:pPr marL="1257300" lvl="2" indent="-342900">
              <a:lnSpc>
                <a:spcPct val="150000"/>
              </a:lnSpc>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lvl="2">
              <a:lnSpc>
                <a:spcPct val="150000"/>
              </a:lnSpc>
            </a:pPr>
            <a:r>
              <a:rPr lang="en-US" sz="200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It is preferable to move diagonally when moving forward or to the rear rather 	than straight forward or straight to the rear.</a:t>
            </a:r>
          </a:p>
          <a:p>
            <a:endParaRPr lang="en-US" dirty="0"/>
          </a:p>
        </p:txBody>
      </p:sp>
    </p:spTree>
    <p:extLst>
      <p:ext uri="{BB962C8B-B14F-4D97-AF65-F5344CB8AC3E}">
        <p14:creationId xmlns:p14="http://schemas.microsoft.com/office/powerpoint/2010/main" val="381655377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EDD5D-2449-374B-4AA9-42BA996F7C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73D63A4-A96A-8E16-B141-50B9ACAD5553}"/>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13CCFB73-3D51-6948-B76A-B0262F8658E4}"/>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Barricade Shooting</a:t>
            </a:r>
          </a:p>
        </p:txBody>
      </p:sp>
      <p:sp>
        <p:nvSpPr>
          <p:cNvPr id="6" name="TextBox 5">
            <a:extLst>
              <a:ext uri="{FF2B5EF4-FFF2-40B4-BE49-F238E27FC236}">
                <a16:creationId xmlns:a16="http://schemas.microsoft.com/office/drawing/2014/main" id="{9B9FA4DD-AE4B-5281-9A5A-1C225DEDD59D}"/>
              </a:ext>
            </a:extLst>
          </p:cNvPr>
          <p:cNvSpPr txBox="1"/>
          <p:nvPr/>
        </p:nvSpPr>
        <p:spPr>
          <a:xfrm>
            <a:off x="565264" y="1326434"/>
            <a:ext cx="10956176" cy="4247317"/>
          </a:xfrm>
          <a:prstGeom prst="rect">
            <a:avLst/>
          </a:prstGeom>
          <a:noFill/>
        </p:spPr>
        <p:txBody>
          <a:bodyPr wrap="square" rtlCol="0">
            <a:spAutoFit/>
          </a:bodyPr>
          <a:lstStyle/>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Cover and Concealment</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Primary use of barricades is to reduce the size of the target presented by the officer.</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Hands may rest against the barricade, but the weapon should not touch as it may cause a malfunction of S/A pistols. </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When shooting around left barricades, cant the weapon to minimize spent shells from bouncing back into the action.</a:t>
            </a:r>
          </a:p>
          <a:p>
            <a:endParaRPr lang="en-US" dirty="0"/>
          </a:p>
        </p:txBody>
      </p:sp>
    </p:spTree>
    <p:extLst>
      <p:ext uri="{BB962C8B-B14F-4D97-AF65-F5344CB8AC3E}">
        <p14:creationId xmlns:p14="http://schemas.microsoft.com/office/powerpoint/2010/main" val="45631782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A14C4-5D17-64B8-3C2B-DB2B2D1C7A3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EC8E087-42A4-C219-FC16-BD462C550760}"/>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345AF35A-65EE-9B1F-B651-9B5D7A93A6EB}"/>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Positional Barricade Shooting</a:t>
            </a:r>
          </a:p>
        </p:txBody>
      </p:sp>
      <p:sp>
        <p:nvSpPr>
          <p:cNvPr id="6" name="TextBox 5">
            <a:extLst>
              <a:ext uri="{FF2B5EF4-FFF2-40B4-BE49-F238E27FC236}">
                <a16:creationId xmlns:a16="http://schemas.microsoft.com/office/drawing/2014/main" id="{54A989FF-B2C7-B498-B6F1-80005F567449}"/>
              </a:ext>
            </a:extLst>
          </p:cNvPr>
          <p:cNvSpPr txBox="1"/>
          <p:nvPr/>
        </p:nvSpPr>
        <p:spPr>
          <a:xfrm>
            <a:off x="565264" y="1326434"/>
            <a:ext cx="10956176" cy="5539978"/>
          </a:xfrm>
          <a:prstGeom prst="rect">
            <a:avLst/>
          </a:prstGeom>
          <a:noFill/>
        </p:spPr>
        <p:txBody>
          <a:bodyPr wrap="square" rtlCol="0">
            <a:spAutoFit/>
          </a:bodyPr>
          <a:lstStyle/>
          <a:p>
            <a:pPr lvl="2">
              <a:lnSpc>
                <a:spcPct val="150000"/>
              </a:lnSpc>
            </a:pPr>
            <a:r>
              <a:rPr lang="en-US" sz="2400" b="1" dirty="0">
                <a:latin typeface="Arial" panose="020B0604020202020204" pitchFamily="34" charset="0"/>
                <a:cs typeface="Arial" panose="020B0604020202020204" pitchFamily="34" charset="0"/>
              </a:rPr>
              <a:t>Standing</a:t>
            </a:r>
          </a:p>
          <a:p>
            <a:pPr marL="1714500" lvl="3"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Press the knuckles or back of the hand against the barricade or roll out slightly and shoot w/no support [unstable barricade].</a:t>
            </a:r>
          </a:p>
          <a:p>
            <a:pPr lvl="2">
              <a:lnSpc>
                <a:spcPct val="150000"/>
              </a:lnSpc>
            </a:pPr>
            <a:r>
              <a:rPr lang="en-US" sz="2400" b="1" dirty="0">
                <a:latin typeface="Arial" panose="020B0604020202020204" pitchFamily="34" charset="0"/>
                <a:cs typeface="Arial" panose="020B0604020202020204" pitchFamily="34" charset="0"/>
              </a:rPr>
              <a:t>Kneeling</a:t>
            </a:r>
          </a:p>
          <a:p>
            <a:pPr marL="1714500" lvl="3"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Make use of medium-height barricades. Stay behind the barricade. It is generally better to shoot around instead of over barricades. Recovery is the same.</a:t>
            </a:r>
          </a:p>
          <a:p>
            <a:pPr marL="914400" lvl="3">
              <a:lnSpc>
                <a:spcPct val="150000"/>
              </a:lnSpc>
            </a:pPr>
            <a:r>
              <a:rPr lang="en-US" sz="2400" b="1" dirty="0">
                <a:latin typeface="Arial" panose="020B0604020202020204" pitchFamily="34" charset="0"/>
                <a:cs typeface="Arial" panose="020B0604020202020204" pitchFamily="34" charset="0"/>
              </a:rPr>
              <a:t>Prone</a:t>
            </a:r>
          </a:p>
          <a:p>
            <a:pPr marL="1377950" indent="341313">
              <a:buFont typeface="Arial" panose="020B0604020202020204" pitchFamily="34" charset="0"/>
              <a:buChar char="•"/>
            </a:pPr>
            <a:r>
              <a:rPr lang="en-US" sz="2400" dirty="0">
                <a:latin typeface="Arial" panose="020B0604020202020204" pitchFamily="34" charset="0"/>
                <a:cs typeface="Arial" panose="020B0604020202020204" pitchFamily="34" charset="0"/>
              </a:rPr>
              <a:t>Position is assumed in the normal manner, keeping the body 	behind the barricade. Recovery is the same.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3817826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58FB5-1054-47E7-331B-42699CD1854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27A97CA-7A83-8F7E-4D10-D98E25F4277B}"/>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85897B58-5D6C-C106-5C21-1678235C5362}"/>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Semi-Auto Pistol Malfunctions</a:t>
            </a:r>
          </a:p>
        </p:txBody>
      </p:sp>
      <p:sp>
        <p:nvSpPr>
          <p:cNvPr id="6" name="TextBox 5">
            <a:extLst>
              <a:ext uri="{FF2B5EF4-FFF2-40B4-BE49-F238E27FC236}">
                <a16:creationId xmlns:a16="http://schemas.microsoft.com/office/drawing/2014/main" id="{1BEEC4F0-E48C-3ED3-73D8-5997A4F2AA86}"/>
              </a:ext>
            </a:extLst>
          </p:cNvPr>
          <p:cNvSpPr txBox="1"/>
          <p:nvPr/>
        </p:nvSpPr>
        <p:spPr>
          <a:xfrm>
            <a:off x="565264" y="1326434"/>
            <a:ext cx="10956176" cy="5909310"/>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CLASS 1 – Failure to Fire</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Causes: Shooter error [failure to seat magazine] or defective ammo</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Indicators: Hammer falls and you hear only a click. May have slack in the trigger and hammer won’t fall [magazine disconnect feature]</a:t>
            </a:r>
          </a:p>
          <a:p>
            <a:pPr marL="1255713" lvl="3" indent="-341313">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Clearance:</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Tap</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Roll</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Rack</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Assess</a:t>
            </a:r>
          </a:p>
          <a:p>
            <a:pPr marL="1371600" lvl="4" indent="34766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Fire/Press [if necessary]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7667294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EA3D5-AD33-E9BE-C27C-3E7F9F70C5E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5551B46-E572-3C09-1B5F-73DF90048533}"/>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C240ED4A-C581-62AE-4A77-77F3B11E0B1C}"/>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Semi-Auto Pistol Malfunctions</a:t>
            </a:r>
          </a:p>
        </p:txBody>
      </p:sp>
      <p:sp>
        <p:nvSpPr>
          <p:cNvPr id="6" name="TextBox 5">
            <a:extLst>
              <a:ext uri="{FF2B5EF4-FFF2-40B4-BE49-F238E27FC236}">
                <a16:creationId xmlns:a16="http://schemas.microsoft.com/office/drawing/2014/main" id="{A6BEECE5-A314-C755-3795-6FC381080774}"/>
              </a:ext>
            </a:extLst>
          </p:cNvPr>
          <p:cNvSpPr txBox="1"/>
          <p:nvPr/>
        </p:nvSpPr>
        <p:spPr>
          <a:xfrm>
            <a:off x="565264" y="1326434"/>
            <a:ext cx="10956176" cy="5355312"/>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CLASS 2 – Failure to Eject</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Causes: Defective ammo, dirty, faulty ejector, poor grip, bad position</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Indicators: Slack in the trigger, brass partially ejected</a:t>
            </a:r>
          </a:p>
          <a:p>
            <a:pPr marL="1255713" lvl="3" indent="-341313">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Clearance: - </a:t>
            </a:r>
            <a:r>
              <a:rPr lang="en-US" sz="2400" dirty="0">
                <a:latin typeface="Arial" panose="020B0604020202020204" pitchFamily="34" charset="0"/>
                <a:cs typeface="Arial" panose="020B0604020202020204" pitchFamily="34" charset="0"/>
              </a:rPr>
              <a:t>same as Class 1 malfunction</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Tap</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Roll</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Rack</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Assess</a:t>
            </a:r>
          </a:p>
          <a:p>
            <a:pPr marL="1371600" lvl="4" indent="28575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Fire/Press [if necessary]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8471151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DB711-65A7-2DBA-9D9C-F89E5DDC30D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4ABADB-98F1-5C47-6BD3-7FF211CAA2DA}"/>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C8640D7E-6FF7-C4D6-BBB0-CB0A64CD01A0}"/>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Semi-Auto Pistol Malfunctions</a:t>
            </a:r>
          </a:p>
        </p:txBody>
      </p:sp>
      <p:sp>
        <p:nvSpPr>
          <p:cNvPr id="6" name="TextBox 5">
            <a:extLst>
              <a:ext uri="{FF2B5EF4-FFF2-40B4-BE49-F238E27FC236}">
                <a16:creationId xmlns:a16="http://schemas.microsoft.com/office/drawing/2014/main" id="{E6CA5F97-37F4-8D41-75AF-4A411448B110}"/>
              </a:ext>
            </a:extLst>
          </p:cNvPr>
          <p:cNvSpPr txBox="1"/>
          <p:nvPr/>
        </p:nvSpPr>
        <p:spPr>
          <a:xfrm>
            <a:off x="565264" y="1326434"/>
            <a:ext cx="10956176" cy="5909310"/>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CLASS 3 – Failure to Extract</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Causes: Broken extractor, ruptured case, dirty, faulty magazine</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Indicators: Slack in the trigger, out of battery</a:t>
            </a:r>
          </a:p>
          <a:p>
            <a:pPr marL="1255713" lvl="3" indent="-341313">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Clearance: Lock</a:t>
            </a:r>
            <a:endParaRPr lang="en-US" sz="2400" dirty="0">
              <a:latin typeface="Arial" panose="020B0604020202020204" pitchFamily="34" charset="0"/>
              <a:cs typeface="Arial" panose="020B0604020202020204" pitchFamily="34" charset="0"/>
            </a:endParaRP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Strip</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Work</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Tap</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Rack</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Assess</a:t>
            </a:r>
          </a:p>
          <a:p>
            <a:pPr marL="1371600" lvl="4" indent="28575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Fire/Press, if necessary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9292812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18EC1-230A-D87F-C92C-07B0D9E345C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6DB0EC1-DE3F-E8C9-8F50-B15F5E9A5E5E}"/>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23B6A964-7919-E619-F6AF-11BF9DBE4A89}"/>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Semi-Auto Pistol Malfunctions</a:t>
            </a:r>
          </a:p>
        </p:txBody>
      </p:sp>
      <p:sp>
        <p:nvSpPr>
          <p:cNvPr id="6" name="TextBox 5">
            <a:extLst>
              <a:ext uri="{FF2B5EF4-FFF2-40B4-BE49-F238E27FC236}">
                <a16:creationId xmlns:a16="http://schemas.microsoft.com/office/drawing/2014/main" id="{DDC74E42-994B-2870-1142-AD825615D933}"/>
              </a:ext>
            </a:extLst>
          </p:cNvPr>
          <p:cNvSpPr txBox="1"/>
          <p:nvPr/>
        </p:nvSpPr>
        <p:spPr>
          <a:xfrm>
            <a:off x="565264" y="1326434"/>
            <a:ext cx="10956176" cy="5018682"/>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Alternative Method: (Speed Clearance)</a:t>
            </a:r>
          </a:p>
          <a:p>
            <a:pPr lvl="2" indent="-401638">
              <a:lnSpc>
                <a:spcPct val="150000"/>
              </a:lnSpc>
            </a:pPr>
            <a:endParaRPr lang="en-US" sz="1200" b="1"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Fully depress the magazine release with your strong thumb and simultaneously work/Cycle the slide at least three (3) times vigorously to clear the chambered round.  This will also release the spring pressure and remove the second round that is attempting to occupy the same space. Retain the magazine if live rounds remain.</a:t>
            </a:r>
          </a:p>
          <a:p>
            <a:pPr lvl="2" indent="-401638">
              <a:lnSpc>
                <a:spcPct val="150000"/>
              </a:lnSpc>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Perform a speed load to with a fresh magazine and rack/cycle the slide to chamber a round.  Assess and press, if necessary.</a:t>
            </a:r>
            <a:endParaRPr lang="en-US" dirty="0"/>
          </a:p>
        </p:txBody>
      </p:sp>
    </p:spTree>
    <p:extLst>
      <p:ext uri="{BB962C8B-B14F-4D97-AF65-F5344CB8AC3E}">
        <p14:creationId xmlns:p14="http://schemas.microsoft.com/office/powerpoint/2010/main" val="115486824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10E3A-0904-8F5C-E007-D0FB4B7FF29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B3562C9-F3D2-2ECD-EF28-A124C80C2FBC}"/>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9E8FCD3-2AB6-6A9F-D4EC-7CACE43DAEF3}"/>
              </a:ext>
            </a:extLst>
          </p:cNvPr>
          <p:cNvSpPr/>
          <p:nvPr/>
        </p:nvSpPr>
        <p:spPr>
          <a:xfrm>
            <a:off x="565264" y="1609856"/>
            <a:ext cx="10779676" cy="4708981"/>
          </a:xfrm>
          <a:prstGeom prst="rect">
            <a:avLst/>
          </a:prstGeom>
        </p:spPr>
        <p:txBody>
          <a:bodyPr wrap="square">
            <a:spAutoFit/>
          </a:bodyPr>
          <a:lstStyle/>
          <a:p>
            <a:pPr marL="514350" indent="-514350" defTabSz="948197">
              <a:lnSpc>
                <a:spcPct val="150000"/>
              </a:lnSpc>
              <a:buClr>
                <a:schemeClr val="tx1"/>
              </a:buClr>
              <a:buSzPct val="100000"/>
              <a:buFont typeface="+mj-lt"/>
              <a:buAutoNum type="arabicPeriod"/>
              <a:defRPr/>
            </a:pPr>
            <a:r>
              <a:rPr lang="en-US" sz="2400" dirty="0">
                <a:latin typeface="Arial" panose="020B0604020202020204" pitchFamily="34" charset="0"/>
                <a:cs typeface="Arial" panose="020B0604020202020204" pitchFamily="34" charset="0"/>
              </a:rPr>
              <a:t>Recite the four general firearms safety rules.</a:t>
            </a:r>
          </a:p>
          <a:p>
            <a:pPr marL="514350" indent="-514350" defTabSz="948197">
              <a:lnSpc>
                <a:spcPct val="150000"/>
              </a:lnSpc>
              <a:buClr>
                <a:schemeClr val="tx1"/>
              </a:buClr>
              <a:buSzPct val="100000"/>
              <a:buFont typeface="+mj-lt"/>
              <a:buAutoNum type="arabicPeriod"/>
              <a:defRPr/>
            </a:pPr>
            <a:r>
              <a:rPr lang="en-US" sz="2400" dirty="0">
                <a:latin typeface="Arial" panose="020B0604020202020204" pitchFamily="34" charset="0"/>
                <a:cs typeface="Arial" panose="020B0604020202020204" pitchFamily="34" charset="0"/>
              </a:rPr>
              <a:t>List and demonstrate the 7 fundamentals of handgun marksmanship.</a:t>
            </a:r>
          </a:p>
          <a:p>
            <a:pPr marL="514350" indent="-514350" defTabSz="948197">
              <a:lnSpc>
                <a:spcPct val="150000"/>
              </a:lnSpc>
              <a:buClr>
                <a:schemeClr val="tx1"/>
              </a:buClr>
              <a:buSzPct val="100000"/>
              <a:buFont typeface="+mj-lt"/>
              <a:buAutoNum type="arabicPeriod"/>
              <a:defRPr/>
            </a:pPr>
            <a:r>
              <a:rPr lang="en-US" sz="2400" dirty="0">
                <a:latin typeface="Arial" panose="020B0604020202020204" pitchFamily="34" charset="0"/>
                <a:cs typeface="Arial" panose="020B0604020202020204" pitchFamily="34" charset="0"/>
              </a:rPr>
              <a:t>Demonstrate the ability to shoot on the move, laterally, forward &amp; rear and diagonally, while maintaining shot placement, accuracy and accountability.</a:t>
            </a:r>
          </a:p>
          <a:p>
            <a:pPr marL="514350" indent="-514350" defTabSz="948197">
              <a:lnSpc>
                <a:spcPct val="150000"/>
              </a:lnSpc>
              <a:buClr>
                <a:schemeClr val="tx1"/>
              </a:buClr>
              <a:buSzPct val="100000"/>
              <a:buFont typeface="+mj-lt"/>
              <a:buAutoNum type="arabicPeriod"/>
              <a:defRPr/>
            </a:pPr>
            <a:r>
              <a:rPr lang="en-US" sz="2400" dirty="0">
                <a:latin typeface="Arial" panose="020B0604020202020204" pitchFamily="34" charset="0"/>
                <a:cs typeface="Arial" panose="020B0604020202020204" pitchFamily="34" charset="0"/>
              </a:rPr>
              <a:t>Demonstrate the ability to properly utilize cover (barricade or vehicle) and fire from cover in standing, kneeling &amp; prone positions from the officers “strong” and “off” sides in all positions.</a:t>
            </a:r>
          </a:p>
          <a:p>
            <a:pPr marL="514350" indent="-514350" defTabSz="948197">
              <a:buClr>
                <a:schemeClr val="tx1"/>
              </a:buClr>
              <a:buSzPct val="100000"/>
              <a:buFont typeface="+mj-lt"/>
              <a:buAutoNum type="arabicPeriod"/>
              <a:defRPr/>
            </a:pPr>
            <a:endParaRPr lang="en-US" sz="2400" dirty="0">
              <a:latin typeface="Arial" panose="020B0604020202020204" pitchFamily="34" charset="0"/>
              <a:cs typeface="Arial" panose="020B0604020202020204" pitchFamily="34" charset="0"/>
            </a:endParaRPr>
          </a:p>
          <a:p>
            <a:pPr marL="514350" indent="-514350" defTabSz="948197">
              <a:buClr>
                <a:schemeClr val="tx1"/>
              </a:buClr>
              <a:buSzPct val="125000"/>
              <a:buFont typeface="+mj-lt"/>
              <a:buAutoNum type="arabicPeriod"/>
              <a:defRPr/>
            </a:pPr>
            <a:endParaRPr lang="en-US" sz="24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781A361A-111F-21A7-AC81-C83F214F17AB}"/>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77539599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E8DA2-CCFA-A06B-8024-9E1AF28F558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DE6FCEA-4045-F0B8-A9FE-535BA358124D}"/>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7423A118-B103-C8FE-35AB-9369D0AE9133}"/>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Semi-Auto Pistol Malfunctions</a:t>
            </a:r>
          </a:p>
        </p:txBody>
      </p:sp>
      <p:sp>
        <p:nvSpPr>
          <p:cNvPr id="6" name="TextBox 5">
            <a:extLst>
              <a:ext uri="{FF2B5EF4-FFF2-40B4-BE49-F238E27FC236}">
                <a16:creationId xmlns:a16="http://schemas.microsoft.com/office/drawing/2014/main" id="{9050A06B-BFAC-AC15-0A7F-12A58F19B42D}"/>
              </a:ext>
            </a:extLst>
          </p:cNvPr>
          <p:cNvSpPr txBox="1"/>
          <p:nvPr/>
        </p:nvSpPr>
        <p:spPr>
          <a:xfrm>
            <a:off x="565264" y="1326434"/>
            <a:ext cx="10956176" cy="5355312"/>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CLASS 4 – Out of Battery</a:t>
            </a:r>
          </a:p>
          <a:p>
            <a:pPr marL="1255713" lvl="3"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Clearance is the same as for a Condition 1 or 2 malfunction: </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Tap</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Roll</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Rack</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Assess</a:t>
            </a:r>
          </a:p>
          <a:p>
            <a:pPr marL="17129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Fire/Press [if necessary]</a:t>
            </a:r>
          </a:p>
          <a:p>
            <a:pPr marL="1255713" lvl="4" indent="-341313">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If this does not return the weapon to an operational condition, transition to an alternate system as the gun is probably broken.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397342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7BB9F-CB2C-0566-A620-3E80BD000BF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D91ABB9-3E67-DFE4-ACE7-3CA657234147}"/>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F7B0E443-F852-C699-13A4-33E321FB9F94}"/>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Reloading</a:t>
            </a:r>
          </a:p>
        </p:txBody>
      </p:sp>
      <p:sp>
        <p:nvSpPr>
          <p:cNvPr id="6" name="TextBox 5">
            <a:extLst>
              <a:ext uri="{FF2B5EF4-FFF2-40B4-BE49-F238E27FC236}">
                <a16:creationId xmlns:a16="http://schemas.microsoft.com/office/drawing/2014/main" id="{61A39418-4AC1-35DF-E389-628EFA179EC2}"/>
              </a:ext>
            </a:extLst>
          </p:cNvPr>
          <p:cNvSpPr txBox="1"/>
          <p:nvPr/>
        </p:nvSpPr>
        <p:spPr>
          <a:xfrm>
            <a:off x="565264" y="1326434"/>
            <a:ext cx="10956176" cy="5355312"/>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Basically, two operational concepts in reloading:</a:t>
            </a:r>
          </a:p>
          <a:p>
            <a:pPr lvl="2" indent="-401638">
              <a:lnSpc>
                <a:spcPct val="150000"/>
              </a:lnSpc>
            </a:pPr>
            <a:endParaRPr lang="en-US" sz="1200" dirty="0">
              <a:latin typeface="Arial" panose="020B0604020202020204" pitchFamily="34" charset="0"/>
              <a:cs typeface="Arial" panose="020B0604020202020204" pitchFamily="34" charset="0"/>
            </a:endParaRPr>
          </a:p>
          <a:p>
            <a:pPr marL="969962" lvl="2" indent="-457200">
              <a:lnSpc>
                <a:spcPct val="150000"/>
              </a:lnSpc>
              <a:buFont typeface="+mj-lt"/>
              <a:buAutoNum type="arabicPeriod"/>
            </a:pPr>
            <a:r>
              <a:rPr lang="en-US" sz="2400" dirty="0">
                <a:latin typeface="Arial" panose="020B0604020202020204" pitchFamily="34" charset="0"/>
                <a:cs typeface="Arial" panose="020B0604020202020204" pitchFamily="34" charset="0"/>
              </a:rPr>
              <a:t>Speed loading – the main purpose of which is to get the weapon reloaded with fresh ammunition as quickly as possible. Reserved for emergency use.</a:t>
            </a:r>
          </a:p>
          <a:p>
            <a:pPr lvl="2" indent="-401638">
              <a:lnSpc>
                <a:spcPct val="150000"/>
              </a:lnSpc>
            </a:pPr>
            <a:endParaRPr lang="en-US" sz="1200" dirty="0">
              <a:latin typeface="Arial" panose="020B0604020202020204" pitchFamily="34" charset="0"/>
              <a:cs typeface="Arial" panose="020B0604020202020204" pitchFamily="34" charset="0"/>
            </a:endParaRPr>
          </a:p>
          <a:p>
            <a:pPr marL="969962" lvl="2" indent="-457200">
              <a:lnSpc>
                <a:spcPct val="150000"/>
              </a:lnSpc>
              <a:buFont typeface="+mj-lt"/>
              <a:buAutoNum type="arabicPeriod" startAt="2"/>
            </a:pPr>
            <a:r>
              <a:rPr lang="en-US" sz="2400" dirty="0">
                <a:latin typeface="Arial" panose="020B0604020202020204" pitchFamily="34" charset="0"/>
                <a:cs typeface="Arial" panose="020B0604020202020204" pitchFamily="34" charset="0"/>
              </a:rPr>
              <a:t>Tactical Reloading – the main purpose of which is to conserve ammunition that is left in a partially expended magazine. Possibly used after engaging a suspect who is down, during a significant lull in the fight, or before moving from cover to cover.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1251415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A2192-F08E-B479-38EB-424935FEE73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30EC2F2-2700-162A-2C1A-8BBE3D836C39}"/>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382044DC-6680-F02D-5080-DDF179C90EE6}"/>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Weapon Retention Shooting</a:t>
            </a:r>
          </a:p>
        </p:txBody>
      </p:sp>
      <p:sp>
        <p:nvSpPr>
          <p:cNvPr id="6" name="TextBox 5">
            <a:extLst>
              <a:ext uri="{FF2B5EF4-FFF2-40B4-BE49-F238E27FC236}">
                <a16:creationId xmlns:a16="http://schemas.microsoft.com/office/drawing/2014/main" id="{7A740CFE-6EF5-7DD1-0606-F69F3999A111}"/>
              </a:ext>
            </a:extLst>
          </p:cNvPr>
          <p:cNvSpPr txBox="1"/>
          <p:nvPr/>
        </p:nvSpPr>
        <p:spPr>
          <a:xfrm>
            <a:off x="565264" y="1326434"/>
            <a:ext cx="11273168" cy="4801314"/>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Shooting at close distance [muzzle contact to one arms length]</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Attempt to increase distance if possible. If not, maintain a defensive stance</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For safety in training, the weak hand goes above the shoulder. </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Handgun goes to the rock and lock position</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Two rounds fired toward center mass of target</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After firing, large step back w/strong foot and small step back with support foot re-establishing a defensive stance. May vary in the field.</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Assess and perform a failure drill, if necessary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4615657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AAA5C-BC36-E830-DF8E-44D1EEDFDA3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863B177-96A6-48DF-9C08-9587482FFDBC}"/>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5D77C839-6881-8C74-F64B-1BE74EF38311}"/>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Multiple Adversaries</a:t>
            </a:r>
          </a:p>
        </p:txBody>
      </p:sp>
      <p:sp>
        <p:nvSpPr>
          <p:cNvPr id="6" name="TextBox 5">
            <a:extLst>
              <a:ext uri="{FF2B5EF4-FFF2-40B4-BE49-F238E27FC236}">
                <a16:creationId xmlns:a16="http://schemas.microsoft.com/office/drawing/2014/main" id="{5726548F-829C-A1E9-48EF-5ACACAF19FCD}"/>
              </a:ext>
            </a:extLst>
          </p:cNvPr>
          <p:cNvSpPr txBox="1"/>
          <p:nvPr/>
        </p:nvSpPr>
        <p:spPr>
          <a:xfrm>
            <a:off x="565264" y="1326434"/>
            <a:ext cx="11273168" cy="4801314"/>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Target Engagement – firing at the target once the decision has been made to use deadly force</a:t>
            </a:r>
          </a:p>
          <a:p>
            <a:pPr lvl="2" indent="-401638">
              <a:lnSpc>
                <a:spcPct val="150000"/>
              </a:lnSpc>
              <a:buFont typeface="Arial" panose="020B0604020202020204" pitchFamily="34" charset="0"/>
              <a:buChar char="•"/>
            </a:pPr>
            <a:r>
              <a:rPr lang="en-US" sz="2400" i="1" u="sng" dirty="0">
                <a:latin typeface="Arial" panose="020B0604020202020204" pitchFamily="34" charset="0"/>
                <a:cs typeface="Arial" panose="020B0604020202020204" pitchFamily="34" charset="0"/>
              </a:rPr>
              <a:t>You are responsible for the terminal resting place of every round you fire!</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You should have a defensive response plan, at least to a certain extent understanding that all situations vary.</a:t>
            </a:r>
          </a:p>
          <a:p>
            <a:pPr lvl="2" indent="-401638">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Multiple Target Engagement –  In this case, you have to make a decision: which target poses the greatest threat?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7345985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B4770-669D-35CD-D89A-07806EA2D4E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888626B-7384-6080-43EB-9F6C7ADB3B86}"/>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8D178A1A-2D53-3FF4-2B88-2E859D26101B}"/>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Multiple Adversaries</a:t>
            </a:r>
          </a:p>
        </p:txBody>
      </p:sp>
      <p:sp>
        <p:nvSpPr>
          <p:cNvPr id="6" name="TextBox 5">
            <a:extLst>
              <a:ext uri="{FF2B5EF4-FFF2-40B4-BE49-F238E27FC236}">
                <a16:creationId xmlns:a16="http://schemas.microsoft.com/office/drawing/2014/main" id="{6CEFBD9C-C872-58F1-598D-2ABACD4B4FD7}"/>
              </a:ext>
            </a:extLst>
          </p:cNvPr>
          <p:cNvSpPr txBox="1"/>
          <p:nvPr/>
        </p:nvSpPr>
        <p:spPr>
          <a:xfrm>
            <a:off x="565264" y="1326434"/>
            <a:ext cx="11273168" cy="4247317"/>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Determine the Greatest Threat. Consider the following three factors:</a:t>
            </a:r>
          </a:p>
          <a:p>
            <a:pPr marL="969962" lvl="2" indent="-457200">
              <a:lnSpc>
                <a:spcPct val="150000"/>
              </a:lnSpc>
              <a:buFont typeface="+mj-lt"/>
              <a:buAutoNum type="arabicPeriod"/>
            </a:pPr>
            <a:r>
              <a:rPr lang="en-US" sz="2400" dirty="0">
                <a:latin typeface="Arial" panose="020B0604020202020204" pitchFamily="34" charset="0"/>
                <a:cs typeface="Arial" panose="020B0604020202020204" pitchFamily="34" charset="0"/>
              </a:rPr>
              <a:t>Weaponry – what type of weapon does the target have? Which one presents the greater threat?</a:t>
            </a:r>
          </a:p>
          <a:p>
            <a:pPr marL="969962" lvl="2" indent="-457200">
              <a:lnSpc>
                <a:spcPct val="150000"/>
              </a:lnSpc>
              <a:buFont typeface="+mj-lt"/>
              <a:buAutoNum type="arabicPeriod"/>
            </a:pPr>
            <a:r>
              <a:rPr lang="en-US" sz="2400" dirty="0">
                <a:latin typeface="Arial" panose="020B0604020202020204" pitchFamily="34" charset="0"/>
                <a:cs typeface="Arial" panose="020B0604020202020204" pitchFamily="34" charset="0"/>
              </a:rPr>
              <a:t>Proximity – what are the distances between you and the target(s). Which one presents the greater threat?</a:t>
            </a:r>
          </a:p>
          <a:p>
            <a:pPr marL="969962" lvl="2" indent="-457200">
              <a:lnSpc>
                <a:spcPct val="150000"/>
              </a:lnSpc>
              <a:buFont typeface="+mj-lt"/>
              <a:buAutoNum type="arabicPeriod"/>
            </a:pPr>
            <a:r>
              <a:rPr lang="en-US" sz="2400" dirty="0">
                <a:latin typeface="Arial" panose="020B0604020202020204" pitchFamily="34" charset="0"/>
                <a:cs typeface="Arial" panose="020B0604020202020204" pitchFamily="34" charset="0"/>
              </a:rPr>
              <a:t>Posture or Intent – what are the adversary's threats or actions against you? Which one presents the greater threat?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702844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5A9F8-AC02-E1ED-6732-A851E48668E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A8A2185-ECB2-639E-F8CA-02716B3DBE1E}"/>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85B16233-1746-C60C-3424-6FF06BD405AC}"/>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Multiple Target Techniques</a:t>
            </a:r>
          </a:p>
        </p:txBody>
      </p:sp>
      <p:sp>
        <p:nvSpPr>
          <p:cNvPr id="6" name="TextBox 5">
            <a:extLst>
              <a:ext uri="{FF2B5EF4-FFF2-40B4-BE49-F238E27FC236}">
                <a16:creationId xmlns:a16="http://schemas.microsoft.com/office/drawing/2014/main" id="{51D12D03-9BE8-B3C1-80A1-9E28BCE4D759}"/>
              </a:ext>
            </a:extLst>
          </p:cNvPr>
          <p:cNvSpPr txBox="1"/>
          <p:nvPr/>
        </p:nvSpPr>
        <p:spPr>
          <a:xfrm>
            <a:off x="85345" y="1326434"/>
            <a:ext cx="11753088" cy="5909310"/>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After deciding which target is the greatest threat, how do you engage them:</a:t>
            </a:r>
          </a:p>
          <a:p>
            <a:pPr marL="855662"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Two (deadly threat) targets – standard defensive response to each target. Evaluate and fire a failure drill to remaining threats</a:t>
            </a:r>
          </a:p>
          <a:p>
            <a:pPr marL="855662"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Three or more (deadly threat) targets – engage each target with one shot, beginning with the greatest threat. Immediately evaluate and fire failure drills to any remaining threats.</a:t>
            </a:r>
          </a:p>
          <a:p>
            <a:pPr marL="855662" lvl="2"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804863" lvl="3" indent="-292100">
              <a:lnSpc>
                <a:spcPct val="150000"/>
              </a:lnSpc>
              <a:buFont typeface="Arial" panose="020B0604020202020204" pitchFamily="34" charset="0"/>
              <a:buChar char="•"/>
            </a:pPr>
            <a:r>
              <a:rPr lang="en-US" sz="2400" b="1" i="1" dirty="0">
                <a:latin typeface="Arial" panose="020B0604020202020204" pitchFamily="34" charset="0"/>
                <a:cs typeface="Arial" panose="020B0604020202020204" pitchFamily="34" charset="0"/>
              </a:rPr>
              <a:t>These strategies may not be appropriate for all situations, but they are a tentative plan of action which is better than no plan at all.</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5408769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ADB9A-4105-1555-E99E-C909A58278C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E00C670-5085-EECC-A7C2-8C2A2BC4ACD0}"/>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B72B5E60-D31D-A34F-87BB-35E7FF45B087}"/>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One-hand Shooting Techniques</a:t>
            </a:r>
          </a:p>
        </p:txBody>
      </p:sp>
      <p:sp>
        <p:nvSpPr>
          <p:cNvPr id="6" name="TextBox 5">
            <a:extLst>
              <a:ext uri="{FF2B5EF4-FFF2-40B4-BE49-F238E27FC236}">
                <a16:creationId xmlns:a16="http://schemas.microsoft.com/office/drawing/2014/main" id="{8C82C0E4-3BB1-304D-50DE-E108C0914189}"/>
              </a:ext>
            </a:extLst>
          </p:cNvPr>
          <p:cNvSpPr txBox="1"/>
          <p:nvPr/>
        </p:nvSpPr>
        <p:spPr>
          <a:xfrm>
            <a:off x="85345" y="1326434"/>
            <a:ext cx="11753088" cy="5355312"/>
          </a:xfrm>
          <a:prstGeom prst="rect">
            <a:avLst/>
          </a:prstGeom>
          <a:noFill/>
        </p:spPr>
        <p:txBody>
          <a:bodyPr wrap="square" rtlCol="0">
            <a:spAutoFit/>
          </a:bodyPr>
          <a:lstStyle/>
          <a:p>
            <a:pPr lvl="2" indent="-401638">
              <a:lnSpc>
                <a:spcPct val="150000"/>
              </a:lnSpc>
            </a:pPr>
            <a:r>
              <a:rPr lang="en-US" sz="2400" b="1" dirty="0">
                <a:latin typeface="Arial" panose="020B0604020202020204" pitchFamily="34" charset="0"/>
                <a:cs typeface="Arial" panose="020B0604020202020204" pitchFamily="34" charset="0"/>
              </a:rPr>
              <a:t>Many officers are shot in the weapon hand or arm during deadly force situations. For that reason, it is imperative that officers learn to shoot with one hand, both strong and support hand only.</a:t>
            </a:r>
          </a:p>
          <a:p>
            <a:pPr lvl="2" indent="-401638">
              <a:lnSpc>
                <a:spcPct val="150000"/>
              </a:lnSpc>
            </a:pPr>
            <a:endParaRPr lang="en-US" sz="2400" b="1"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STRONG HAND ONLY – </a:t>
            </a:r>
            <a:r>
              <a:rPr lang="en-US" sz="2400" dirty="0">
                <a:latin typeface="Arial" panose="020B0604020202020204" pitchFamily="34" charset="0"/>
                <a:cs typeface="Arial" panose="020B0604020202020204" pitchFamily="34" charset="0"/>
              </a:rPr>
              <a:t>Same as normal with no assistance from support  hand. Take a step forward with strong foot.  Weapon is canted slightly in toward the shooters center line (more strength to control recoil).</a:t>
            </a:r>
          </a:p>
          <a:p>
            <a:pPr lvl="2" indent="-401638">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SUPPORT HAND ONLY – </a:t>
            </a:r>
            <a:r>
              <a:rPr lang="en-US" sz="2400" dirty="0">
                <a:latin typeface="Arial" panose="020B0604020202020204" pitchFamily="34" charset="0"/>
                <a:cs typeface="Arial" panose="020B0604020202020204" pitchFamily="34" charset="0"/>
              </a:rPr>
              <a:t>Discuss technique and safety issues</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8571643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E5213-1535-E2A9-EFAC-078078451CD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FB7DE7E-7DC1-0327-1539-494BD3CAFC31}"/>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9A943284-8CD2-EC19-0E1A-E7E436787D8E}"/>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One-hand Shooting Techniques</a:t>
            </a:r>
          </a:p>
        </p:txBody>
      </p:sp>
      <p:sp>
        <p:nvSpPr>
          <p:cNvPr id="6" name="TextBox 5">
            <a:extLst>
              <a:ext uri="{FF2B5EF4-FFF2-40B4-BE49-F238E27FC236}">
                <a16:creationId xmlns:a16="http://schemas.microsoft.com/office/drawing/2014/main" id="{ADBBB970-D51D-D03F-1257-2154AD6034CD}"/>
              </a:ext>
            </a:extLst>
          </p:cNvPr>
          <p:cNvSpPr txBox="1"/>
          <p:nvPr/>
        </p:nvSpPr>
        <p:spPr>
          <a:xfrm>
            <a:off x="85345" y="1326434"/>
            <a:ext cx="11753088" cy="3139321"/>
          </a:xfrm>
          <a:prstGeom prst="rect">
            <a:avLst/>
          </a:prstGeom>
          <a:noFill/>
        </p:spPr>
        <p:txBody>
          <a:bodyPr wrap="square" rtlCol="0">
            <a:spAutoFit/>
          </a:bodyPr>
          <a:lstStyle/>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Reloading</a:t>
            </a:r>
          </a:p>
          <a:p>
            <a:pPr marL="969962" lvl="3">
              <a:lnSpc>
                <a:spcPct val="150000"/>
              </a:lnSpc>
            </a:pPr>
            <a:r>
              <a:rPr lang="en-US" sz="2400" dirty="0">
                <a:latin typeface="Arial" panose="020B0604020202020204" pitchFamily="34" charset="0"/>
                <a:cs typeface="Arial" panose="020B0604020202020204" pitchFamily="34" charset="0"/>
              </a:rPr>
              <a:t>Recommendation: If possible, go to a backup weapon. If not …..</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STRONG HAND ONLY</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SUPPORT HAND ONLY</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6685194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CEAB5-A149-6D56-722C-709CF75383D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ABB34D8-2799-AC85-FFD3-9C00E143441C}"/>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4CB37A84-FD45-C8F0-4E11-CFB33604CEF4}"/>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Handgun Low-Light Techniques</a:t>
            </a:r>
          </a:p>
        </p:txBody>
      </p:sp>
      <p:sp>
        <p:nvSpPr>
          <p:cNvPr id="6" name="TextBox 5">
            <a:extLst>
              <a:ext uri="{FF2B5EF4-FFF2-40B4-BE49-F238E27FC236}">
                <a16:creationId xmlns:a16="http://schemas.microsoft.com/office/drawing/2014/main" id="{B37264CB-D8F2-2EF1-5869-EFC387F2B543}"/>
              </a:ext>
            </a:extLst>
          </p:cNvPr>
          <p:cNvSpPr txBox="1"/>
          <p:nvPr/>
        </p:nvSpPr>
        <p:spPr>
          <a:xfrm>
            <a:off x="85345" y="1326434"/>
            <a:ext cx="11753088" cy="4801314"/>
          </a:xfrm>
          <a:prstGeom prst="rect">
            <a:avLst/>
          </a:prstGeom>
          <a:noFill/>
        </p:spPr>
        <p:txBody>
          <a:bodyPr wrap="square" rtlCol="0">
            <a:spAutoFit/>
          </a:bodyPr>
          <a:lstStyle/>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Problems associated with low-light shooting are largely reduced by the proper use of a flashlight. </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Handgun Mounted Lights – generally considered to the best system available. Requires no change in shooting technique from day-night. </a:t>
            </a:r>
          </a:p>
          <a:p>
            <a:pPr lvl="2" indent="-401638">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b="1" i="1" dirty="0">
                <a:latin typeface="Arial" panose="020B0604020202020204" pitchFamily="34" charset="0"/>
                <a:cs typeface="Arial" panose="020B0604020202020204" pitchFamily="34" charset="0"/>
              </a:rPr>
              <a:t>One important consideration – the light cannot be used as a regular flashlight.</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5117459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5F56F-3E67-C1B1-CA89-EC5F8F6CC90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6B3545F-A278-9722-AAB4-CCB074A5AC72}"/>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C39B9039-D380-21FB-05EE-6D2885173A2D}"/>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Handgun Low-Light Techniques</a:t>
            </a:r>
          </a:p>
        </p:txBody>
      </p:sp>
      <p:sp>
        <p:nvSpPr>
          <p:cNvPr id="6" name="TextBox 5">
            <a:extLst>
              <a:ext uri="{FF2B5EF4-FFF2-40B4-BE49-F238E27FC236}">
                <a16:creationId xmlns:a16="http://schemas.microsoft.com/office/drawing/2014/main" id="{9774664A-B03C-3646-057D-4826558540AC}"/>
              </a:ext>
            </a:extLst>
          </p:cNvPr>
          <p:cNvSpPr txBox="1"/>
          <p:nvPr/>
        </p:nvSpPr>
        <p:spPr>
          <a:xfrm>
            <a:off x="85345" y="1326434"/>
            <a:ext cx="11753088" cy="4801314"/>
          </a:xfrm>
          <a:prstGeom prst="rect">
            <a:avLst/>
          </a:prstGeom>
          <a:noFill/>
        </p:spPr>
        <p:txBody>
          <a:bodyPr wrap="square" rtlCol="0">
            <a:spAutoFit/>
          </a:bodyPr>
          <a:lstStyle/>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Harries Technique</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Chapman Technique</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Mini-Flashlight/ Rogers Variant</a:t>
            </a: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Surefire Neck Index</a:t>
            </a:r>
          </a:p>
          <a:p>
            <a:pPr marL="969962" lvl="3">
              <a:lnSpc>
                <a:spcPct val="150000"/>
              </a:lnSpc>
            </a:pPr>
            <a:r>
              <a:rPr lang="en-US" sz="2400" dirty="0">
                <a:latin typeface="Arial" panose="020B0604020202020204" pitchFamily="34" charset="0"/>
                <a:cs typeface="Arial" panose="020B0604020202020204" pitchFamily="34" charset="0"/>
              </a:rPr>
              <a:t>The primary reasons for carrying the flashlight is to positively identify the target as threat or not. When using the flashlight, use it sparingly so you don’t compromise your position but leave it on long enough to identify your target. </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1543631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A5897-F189-F6B3-3A83-502916F2501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0AE1072-E333-1633-E852-75126742783B}"/>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A9C59339-7791-5C06-2B7F-F1C0DF3FB890}"/>
              </a:ext>
            </a:extLst>
          </p:cNvPr>
          <p:cNvSpPr/>
          <p:nvPr/>
        </p:nvSpPr>
        <p:spPr>
          <a:xfrm>
            <a:off x="565264" y="1317248"/>
            <a:ext cx="10779676" cy="6093976"/>
          </a:xfrm>
          <a:prstGeom prst="rect">
            <a:avLst/>
          </a:prstGeom>
        </p:spPr>
        <p:txBody>
          <a:bodyPr wrap="square">
            <a:spAutoFit/>
          </a:bodyPr>
          <a:lstStyle/>
          <a:p>
            <a:pPr marL="514350" indent="-514350" defTabSz="948197">
              <a:buClr>
                <a:schemeClr val="tx1"/>
              </a:buClr>
              <a:buSzPct val="125000"/>
              <a:buFont typeface="+mj-lt"/>
              <a:buAutoNum type="arabicPeriod" startAt="5"/>
              <a:defRPr/>
            </a:pPr>
            <a:endParaRPr lang="en-US" sz="1400" dirty="0">
              <a:latin typeface="Arial" panose="020B0604020202020204" pitchFamily="34" charset="0"/>
              <a:cs typeface="Arial" panose="020B0604020202020204" pitchFamily="34" charset="0"/>
            </a:endParaRPr>
          </a:p>
          <a:p>
            <a:pPr marL="514350" indent="-514350" defTabSz="948197">
              <a:lnSpc>
                <a:spcPct val="150000"/>
              </a:lnSpc>
              <a:buClr>
                <a:schemeClr val="tx1"/>
              </a:buClr>
              <a:buSzPct val="100000"/>
              <a:buFont typeface="+mj-lt"/>
              <a:buAutoNum type="arabicPeriod" startAt="5"/>
              <a:defRPr/>
            </a:pPr>
            <a:r>
              <a:rPr lang="en-US" sz="2400" dirty="0">
                <a:latin typeface="Arial" panose="020B0604020202020204" pitchFamily="34" charset="0"/>
                <a:cs typeface="Arial" panose="020B0604020202020204" pitchFamily="34" charset="0"/>
              </a:rPr>
              <a:t>Demonstrate, articulate, identify and resolve the 4 primary weapon system malfunctions: failure to fire, failure to eject, failure to extract, and out of battery.</a:t>
            </a:r>
          </a:p>
          <a:p>
            <a:pPr marL="514350" indent="-514350" defTabSz="948197">
              <a:lnSpc>
                <a:spcPct val="150000"/>
              </a:lnSpc>
              <a:buClr>
                <a:schemeClr val="tx1"/>
              </a:buClr>
              <a:buSzPct val="100000"/>
              <a:buFont typeface="+mj-lt"/>
              <a:buAutoNum type="arabicPeriod" startAt="5"/>
              <a:defRPr/>
            </a:pPr>
            <a:r>
              <a:rPr lang="en-US" sz="2400" dirty="0">
                <a:latin typeface="Arial" panose="020B0604020202020204" pitchFamily="34" charset="0"/>
                <a:cs typeface="Arial" panose="020B0604020202020204" pitchFamily="34" charset="0"/>
              </a:rPr>
              <a:t>Demonstrate proficiency in performing a tactical or speed re-load, including discussing when each would be performed.</a:t>
            </a:r>
          </a:p>
          <a:p>
            <a:pPr marL="514350" indent="-514350" defTabSz="948197">
              <a:lnSpc>
                <a:spcPct val="150000"/>
              </a:lnSpc>
              <a:buClr>
                <a:schemeClr val="tx1"/>
              </a:buClr>
              <a:buSzPct val="100000"/>
              <a:buFont typeface="+mj-lt"/>
              <a:buAutoNum type="arabicPeriod" startAt="5"/>
              <a:defRPr/>
            </a:pPr>
            <a:r>
              <a:rPr lang="en-US" sz="2400" dirty="0">
                <a:latin typeface="Arial" panose="020B0604020202020204" pitchFamily="34" charset="0"/>
                <a:cs typeface="Arial" panose="020B0604020202020204" pitchFamily="34" charset="0"/>
              </a:rPr>
              <a:t>Demonstrate the ability to engage targets at varying distances and threat levels to include prioritizing their target engagement. </a:t>
            </a:r>
          </a:p>
          <a:p>
            <a:pPr marL="514350" indent="-514350" defTabSz="948197">
              <a:lnSpc>
                <a:spcPct val="150000"/>
              </a:lnSpc>
              <a:buClr>
                <a:schemeClr val="tx1"/>
              </a:buClr>
              <a:buSzPct val="100000"/>
              <a:buFont typeface="+mj-lt"/>
              <a:buAutoNum type="arabicPeriod" startAt="5"/>
              <a:defRPr/>
            </a:pPr>
            <a:r>
              <a:rPr lang="en-US" sz="2400" dirty="0">
                <a:latin typeface="Arial" panose="020B0604020202020204" pitchFamily="34" charset="0"/>
                <a:cs typeface="Arial" panose="020B0604020202020204" pitchFamily="34" charset="0"/>
              </a:rPr>
              <a:t>Demonstrate the ability to correctly identify and engage threat and no threat targets</a:t>
            </a:r>
          </a:p>
          <a:p>
            <a:pPr marL="514350" indent="-514350" defTabSz="948197">
              <a:buClr>
                <a:schemeClr val="tx1"/>
              </a:buClr>
              <a:buSzPct val="125000"/>
              <a:buFont typeface="+mj-lt"/>
              <a:buAutoNum type="arabicPeriod" startAt="5"/>
              <a:defRPr/>
            </a:pPr>
            <a:endParaRPr lang="en-US" sz="2400" dirty="0">
              <a:latin typeface="Arial" panose="020B0604020202020204" pitchFamily="34" charset="0"/>
              <a:cs typeface="Arial" panose="020B0604020202020204" pitchFamily="34" charset="0"/>
            </a:endParaRPr>
          </a:p>
          <a:p>
            <a:pPr marL="514350" indent="-514350" defTabSz="948197">
              <a:buClr>
                <a:schemeClr val="tx1"/>
              </a:buClr>
              <a:buSzPct val="125000"/>
              <a:buFont typeface="+mj-lt"/>
              <a:buAutoNum type="arabicPeriod" startAt="5"/>
              <a:defRPr/>
            </a:pPr>
            <a:endParaRPr lang="en-US" sz="28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342F5084-1DF9-7DD2-8727-F61C0515BEC9}"/>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11440895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08776-B806-4DD5-B21C-77F7D459F6C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306EB87-A46A-A640-FF3A-5EB6BD3CDD5F}"/>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408AC3E1-58B1-7106-933A-C02B5626A0EB}"/>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endParaRPr lang="en-US" sz="4400" dirty="0">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CFBF94D9-93B3-2D36-E11F-1AC650B1FFA3}"/>
              </a:ext>
            </a:extLst>
          </p:cNvPr>
          <p:cNvSpPr txBox="1"/>
          <p:nvPr/>
        </p:nvSpPr>
        <p:spPr>
          <a:xfrm>
            <a:off x="85345" y="1326434"/>
            <a:ext cx="11753088" cy="3693319"/>
          </a:xfrm>
          <a:prstGeom prst="rect">
            <a:avLst/>
          </a:prstGeom>
          <a:noFill/>
        </p:spPr>
        <p:txBody>
          <a:bodyPr wrap="square" rtlCol="0">
            <a:spAutoFit/>
          </a:bodyPr>
          <a:lstStyle/>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Training Simulations</a:t>
            </a:r>
          </a:p>
          <a:p>
            <a:pPr lvl="2" indent="-401638">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END</a:t>
            </a:r>
          </a:p>
          <a:p>
            <a:pPr lvl="2" indent="-401638">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lvl="2" indent="-401638">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Questions?</a:t>
            </a:r>
          </a:p>
          <a:p>
            <a:pPr marL="1312862" lvl="3" indent="-342900">
              <a:lnSpc>
                <a:spcPct val="15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2460675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BC628-72DD-CA0E-2FD5-3A8CDA05173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2E71B68-5FB6-36BB-0925-8FEE14A11AF4}"/>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B2EEE3DC-A864-E373-2642-F9744B6F6F7C}"/>
              </a:ext>
            </a:extLst>
          </p:cNvPr>
          <p:cNvSpPr/>
          <p:nvPr/>
        </p:nvSpPr>
        <p:spPr>
          <a:xfrm>
            <a:off x="565264" y="1317248"/>
            <a:ext cx="10779676" cy="6093976"/>
          </a:xfrm>
          <a:prstGeom prst="rect">
            <a:avLst/>
          </a:prstGeom>
        </p:spPr>
        <p:txBody>
          <a:bodyPr wrap="square">
            <a:spAutoFit/>
          </a:bodyPr>
          <a:lstStyle/>
          <a:p>
            <a:pPr marL="514350" indent="-514350" defTabSz="948197">
              <a:buClr>
                <a:schemeClr val="tx1"/>
              </a:buClr>
              <a:buSzPct val="125000"/>
              <a:buFont typeface="+mj-lt"/>
              <a:buAutoNum type="arabicPeriod" startAt="5"/>
              <a:defRPr/>
            </a:pPr>
            <a:endParaRPr lang="en-US" sz="1400" dirty="0">
              <a:latin typeface="Arial" panose="020B0604020202020204" pitchFamily="34" charset="0"/>
              <a:cs typeface="Arial" panose="020B0604020202020204" pitchFamily="34" charset="0"/>
            </a:endParaRPr>
          </a:p>
          <a:p>
            <a:pPr marL="514350" indent="-514350" defTabSz="948197">
              <a:lnSpc>
                <a:spcPct val="150000"/>
              </a:lnSpc>
              <a:buClr>
                <a:schemeClr val="tx1"/>
              </a:buClr>
              <a:buSzPct val="100000"/>
              <a:buFont typeface="+mj-lt"/>
              <a:buAutoNum type="arabicPeriod" startAt="9"/>
              <a:defRPr/>
            </a:pPr>
            <a:r>
              <a:rPr lang="en-US" sz="2400" dirty="0">
                <a:latin typeface="Arial" panose="020B0604020202020204" pitchFamily="34" charset="0"/>
                <a:cs typeface="Arial" panose="020B0604020202020204" pitchFamily="34" charset="0"/>
              </a:rPr>
              <a:t>Demonstrate the ability to operate and maintain the operation of their weapon system with strong and weak/off hand only include: draw from holster, reloading and malfunction clearances of failure to fire, eject &amp; extract while maintaining shot placement accuracy and accountability.</a:t>
            </a:r>
          </a:p>
          <a:p>
            <a:pPr marL="514350" indent="-514350" defTabSz="948197">
              <a:lnSpc>
                <a:spcPct val="150000"/>
              </a:lnSpc>
              <a:buClr>
                <a:schemeClr val="tx1"/>
              </a:buClr>
              <a:buSzPct val="100000"/>
              <a:buFont typeface="+mj-lt"/>
              <a:buAutoNum type="arabicPeriod" startAt="9"/>
              <a:defRPr/>
            </a:pPr>
            <a:r>
              <a:rPr lang="en-US" sz="2400" dirty="0">
                <a:latin typeface="Arial" panose="020B0604020202020204" pitchFamily="34" charset="0"/>
                <a:cs typeface="Arial" panose="020B0604020202020204" pitchFamily="34" charset="0"/>
              </a:rPr>
              <a:t>Demonstrate weapon retention shooting and articulate when or where this technique would be used while maintaining shot placement accuracy and accountability.</a:t>
            </a:r>
          </a:p>
          <a:p>
            <a:pPr marL="514350" indent="-514350" defTabSz="948197">
              <a:lnSpc>
                <a:spcPct val="150000"/>
              </a:lnSpc>
              <a:buClr>
                <a:schemeClr val="tx1"/>
              </a:buClr>
              <a:buSzPct val="100000"/>
              <a:buFont typeface="+mj-lt"/>
              <a:buAutoNum type="arabicPeriod" startAt="9"/>
              <a:defRPr/>
            </a:pPr>
            <a:r>
              <a:rPr lang="en-US" sz="2400" dirty="0">
                <a:latin typeface="Arial" panose="020B0604020202020204" pitchFamily="34" charset="0"/>
                <a:cs typeface="Arial" panose="020B0604020202020204" pitchFamily="34" charset="0"/>
              </a:rPr>
              <a:t>Demonstrate the ability to perform all of these same techniques in low light conditions while utilizing a flashlight.</a:t>
            </a:r>
          </a:p>
          <a:p>
            <a:pPr marL="514350" indent="-514350" defTabSz="948197">
              <a:buClr>
                <a:schemeClr val="tx1"/>
              </a:buClr>
              <a:buSzPct val="125000"/>
              <a:buFont typeface="+mj-lt"/>
              <a:buAutoNum type="arabicPeriod" startAt="9"/>
              <a:defRPr/>
            </a:pPr>
            <a:endParaRPr lang="en-US" sz="2400" dirty="0">
              <a:latin typeface="Arial" panose="020B0604020202020204" pitchFamily="34" charset="0"/>
              <a:cs typeface="Arial" panose="020B0604020202020204" pitchFamily="34" charset="0"/>
            </a:endParaRPr>
          </a:p>
          <a:p>
            <a:pPr marL="514350" indent="-514350" defTabSz="948197">
              <a:buClr>
                <a:schemeClr val="tx1"/>
              </a:buClr>
              <a:buSzPct val="125000"/>
              <a:buFont typeface="+mj-lt"/>
              <a:buAutoNum type="arabicPeriod" startAt="9"/>
              <a:defRPr/>
            </a:pPr>
            <a:endParaRPr lang="en-US" sz="28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96EFDAF0-D9A3-0136-4F0D-1B5045B4301A}"/>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99208356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C3B7D-637D-B7D3-A8A5-48D72BE59FF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ED99823-C6FC-7434-BDFB-76FECBE5FD79}"/>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E9E9159A-6404-6369-DDFE-8263E74B1B79}"/>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Four General Firearm Safety Rules</a:t>
            </a:r>
          </a:p>
        </p:txBody>
      </p:sp>
      <p:sp>
        <p:nvSpPr>
          <p:cNvPr id="6" name="TextBox 5">
            <a:extLst>
              <a:ext uri="{FF2B5EF4-FFF2-40B4-BE49-F238E27FC236}">
                <a16:creationId xmlns:a16="http://schemas.microsoft.com/office/drawing/2014/main" id="{A78F1E35-E04F-844F-55DD-A39AEA6CBC7B}"/>
              </a:ext>
            </a:extLst>
          </p:cNvPr>
          <p:cNvSpPr txBox="1"/>
          <p:nvPr/>
        </p:nvSpPr>
        <p:spPr>
          <a:xfrm>
            <a:off x="565264" y="1472738"/>
            <a:ext cx="10651376" cy="4801314"/>
          </a:xfrm>
          <a:prstGeom prst="rect">
            <a:avLst/>
          </a:prstGeom>
          <a:noFill/>
        </p:spPr>
        <p:txBody>
          <a:bodyPr wrap="square" rtlCol="0">
            <a:spAutoFit/>
          </a:bodyPr>
          <a:lstStyle/>
          <a:p>
            <a:pPr marL="742950" indent="-742950">
              <a:lnSpc>
                <a:spcPct val="150000"/>
              </a:lnSpc>
              <a:buFont typeface="+mj-lt"/>
              <a:buAutoNum type="arabicPeriod"/>
            </a:pPr>
            <a:r>
              <a:rPr lang="en-US" sz="3200" i="1" dirty="0">
                <a:solidFill>
                  <a:srgbClr val="C00000"/>
                </a:solidFill>
                <a:latin typeface="Arial" panose="020B0604020202020204" pitchFamily="34" charset="0"/>
                <a:cs typeface="Arial" panose="020B0604020202020204" pitchFamily="34" charset="0"/>
              </a:rPr>
              <a:t>All Guns Are Always Loaded</a:t>
            </a:r>
          </a:p>
          <a:p>
            <a:pPr marL="742950" indent="-742950">
              <a:lnSpc>
                <a:spcPct val="150000"/>
              </a:lnSpc>
              <a:buFont typeface="+mj-lt"/>
              <a:buAutoNum type="arabicPeriod"/>
            </a:pPr>
            <a:r>
              <a:rPr lang="en-US" sz="3200" i="1" dirty="0">
                <a:solidFill>
                  <a:srgbClr val="C00000"/>
                </a:solidFill>
                <a:latin typeface="Arial" panose="020B0604020202020204" pitchFamily="34" charset="0"/>
                <a:cs typeface="Arial" panose="020B0604020202020204" pitchFamily="34" charset="0"/>
              </a:rPr>
              <a:t>Never Let The Muzzle Cover Anything You Are Not Willing To Destroy</a:t>
            </a:r>
          </a:p>
          <a:p>
            <a:pPr marL="742950" indent="-742950">
              <a:lnSpc>
                <a:spcPct val="150000"/>
              </a:lnSpc>
              <a:buFont typeface="+mj-lt"/>
              <a:buAutoNum type="arabicPeriod"/>
            </a:pPr>
            <a:r>
              <a:rPr lang="en-US" sz="3200" i="1" dirty="0">
                <a:solidFill>
                  <a:srgbClr val="C00000"/>
                </a:solidFill>
                <a:latin typeface="Arial" panose="020B0604020202020204" pitchFamily="34" charset="0"/>
                <a:cs typeface="Arial" panose="020B0604020202020204" pitchFamily="34" charset="0"/>
              </a:rPr>
              <a:t>Keep Your Finger Off The Trigger Unless Your Sights Are On Target And You’ve Made The Decision To Fire</a:t>
            </a:r>
          </a:p>
          <a:p>
            <a:pPr marL="742950" indent="-742950">
              <a:lnSpc>
                <a:spcPct val="150000"/>
              </a:lnSpc>
              <a:buFont typeface="+mj-lt"/>
              <a:buAutoNum type="arabicPeriod"/>
            </a:pPr>
            <a:r>
              <a:rPr lang="en-US" sz="3200" i="1" dirty="0">
                <a:solidFill>
                  <a:srgbClr val="C00000"/>
                </a:solidFill>
                <a:latin typeface="Arial" panose="020B0604020202020204" pitchFamily="34" charset="0"/>
                <a:cs typeface="Arial" panose="020B0604020202020204" pitchFamily="34" charset="0"/>
              </a:rPr>
              <a:t>Be Sure Of Your Target</a:t>
            </a:r>
          </a:p>
          <a:p>
            <a:endParaRPr lang="en-US" dirty="0"/>
          </a:p>
        </p:txBody>
      </p:sp>
    </p:spTree>
    <p:extLst>
      <p:ext uri="{BB962C8B-B14F-4D97-AF65-F5344CB8AC3E}">
        <p14:creationId xmlns:p14="http://schemas.microsoft.com/office/powerpoint/2010/main" val="25539868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3A2D6-A577-4779-6E8E-E64DF306348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647BD18-437B-E574-8DB3-1B3463D95F02}"/>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2D81E7E5-BC16-0DED-FF82-49309FB88E4C}"/>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A7677468-A084-BC2B-5D4F-FDB4261EE1B0}"/>
              </a:ext>
            </a:extLst>
          </p:cNvPr>
          <p:cNvSpPr txBox="1"/>
          <p:nvPr/>
        </p:nvSpPr>
        <p:spPr>
          <a:xfrm>
            <a:off x="565264" y="1472738"/>
            <a:ext cx="10651376" cy="2215991"/>
          </a:xfrm>
          <a:prstGeom prst="rect">
            <a:avLst/>
          </a:prstGeom>
          <a:noFill/>
        </p:spPr>
        <p:txBody>
          <a:bodyPr wrap="square" rtlCol="0">
            <a:spAutoFit/>
          </a:bodyPr>
          <a:lstStyle/>
          <a:p>
            <a:pPr marL="742950" indent="-742950">
              <a:lnSpc>
                <a:spcPct val="150000"/>
              </a:lnSpc>
              <a:buFont typeface="+mj-lt"/>
              <a:buAutoNum type="arabicPeriod"/>
            </a:pPr>
            <a:r>
              <a:rPr lang="en-US" sz="3200" b="1" dirty="0">
                <a:latin typeface="Arial" panose="020B0604020202020204" pitchFamily="34" charset="0"/>
                <a:cs typeface="Arial" panose="020B0604020202020204" pitchFamily="34" charset="0"/>
              </a:rPr>
              <a:t>The Stance</a:t>
            </a:r>
          </a:p>
          <a:p>
            <a:pPr lvl="2">
              <a:lnSpc>
                <a:spcPct val="150000"/>
              </a:lnSpc>
            </a:pPr>
            <a:r>
              <a:rPr lang="en-US" sz="2400" dirty="0">
                <a:latin typeface="Arial" panose="020B0604020202020204" pitchFamily="34" charset="0"/>
                <a:cs typeface="Arial" panose="020B0604020202020204" pitchFamily="34" charset="0"/>
              </a:rPr>
              <a:t>A constant, stable shooting platform is essential. Utilizing the ‘natural point of aim.’ One recommended stance is the Weaver. </a:t>
            </a:r>
          </a:p>
          <a:p>
            <a:endParaRPr lang="en-US" dirty="0"/>
          </a:p>
        </p:txBody>
      </p:sp>
    </p:spTree>
    <p:extLst>
      <p:ext uri="{BB962C8B-B14F-4D97-AF65-F5344CB8AC3E}">
        <p14:creationId xmlns:p14="http://schemas.microsoft.com/office/powerpoint/2010/main" val="423221923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21096-2696-ECB3-29DA-E88AB14B27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FC4E10A-DD1A-DA03-57A8-666E7BAE1B91}"/>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A8FB0672-6B42-4046-8DCB-A5588578DFA2}"/>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B416FAD6-873F-5686-2446-84C3B73A708B}"/>
              </a:ext>
            </a:extLst>
          </p:cNvPr>
          <p:cNvSpPr txBox="1"/>
          <p:nvPr/>
        </p:nvSpPr>
        <p:spPr>
          <a:xfrm>
            <a:off x="565264" y="1326434"/>
            <a:ext cx="10651376" cy="5724644"/>
          </a:xfrm>
          <a:prstGeom prst="rect">
            <a:avLst/>
          </a:prstGeom>
          <a:noFill/>
        </p:spPr>
        <p:txBody>
          <a:bodyPr wrap="square" rtlCol="0">
            <a:spAutoFit/>
          </a:bodyPr>
          <a:lstStyle/>
          <a:p>
            <a:pPr marL="742950" indent="-742950">
              <a:lnSpc>
                <a:spcPct val="150000"/>
              </a:lnSpc>
              <a:buFont typeface="+mj-lt"/>
              <a:buAutoNum type="arabicPeriod" startAt="2"/>
            </a:pPr>
            <a:r>
              <a:rPr lang="en-US" sz="3200" b="1" dirty="0">
                <a:latin typeface="Arial" panose="020B0604020202020204" pitchFamily="34" charset="0"/>
                <a:cs typeface="Arial" panose="020B0604020202020204" pitchFamily="34" charset="0"/>
              </a:rPr>
              <a:t>The Grip</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 consistent and stable grip is mandatory to afford proper shooting</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strong hand must be as high on the stocks as possible, allowing recoil to be absorbed straight back rather than the weapon rocking excessively in the hands</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support hand supports the strong hand with the fingers wrapped around the strong hand fingers. The meaty part of the thumbs should be touching.</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 push-pull effect occurs with the support hand pulling back and the strong hand pushing forward. You must have ‘power in the hands’ to control recoil</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strong-arm should be as straight as possible and the support arm should be bent down and in. A goose-neck is formed in the support hand</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Isosceles position may also be used.</a:t>
            </a:r>
          </a:p>
          <a:p>
            <a:endParaRPr lang="en-US" dirty="0"/>
          </a:p>
        </p:txBody>
      </p:sp>
    </p:spTree>
    <p:extLst>
      <p:ext uri="{BB962C8B-B14F-4D97-AF65-F5344CB8AC3E}">
        <p14:creationId xmlns:p14="http://schemas.microsoft.com/office/powerpoint/2010/main" val="268578821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05381-C670-726B-1D95-0739FE852C8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A4A2194-B560-9ACE-6C42-055108D398F0}"/>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F7A87841-0729-E76D-7BD8-DC974158F35D}"/>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DAA53EDA-8D57-A85F-4B30-7EEFF1D5C96E}"/>
              </a:ext>
            </a:extLst>
          </p:cNvPr>
          <p:cNvSpPr txBox="1"/>
          <p:nvPr/>
        </p:nvSpPr>
        <p:spPr>
          <a:xfrm>
            <a:off x="565264" y="1326434"/>
            <a:ext cx="10651376" cy="3323987"/>
          </a:xfrm>
          <a:prstGeom prst="rect">
            <a:avLst/>
          </a:prstGeom>
          <a:noFill/>
        </p:spPr>
        <p:txBody>
          <a:bodyPr wrap="square" rtlCol="0">
            <a:spAutoFit/>
          </a:bodyPr>
          <a:lstStyle/>
          <a:p>
            <a:pPr marL="742950" indent="-742950">
              <a:lnSpc>
                <a:spcPct val="150000"/>
              </a:lnSpc>
              <a:buFont typeface="+mj-lt"/>
              <a:buAutoNum type="arabicPeriod" startAt="3"/>
            </a:pPr>
            <a:r>
              <a:rPr lang="en-US" sz="3200" b="1" dirty="0">
                <a:latin typeface="Arial" panose="020B0604020202020204" pitchFamily="34" charset="0"/>
                <a:cs typeface="Arial" panose="020B0604020202020204" pitchFamily="34" charset="0"/>
              </a:rPr>
              <a:t>Sight Alignment</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Relationship of the front sight to the rear sight</a:t>
            </a:r>
          </a:p>
          <a:p>
            <a:pPr marL="1257300" lvl="2"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When looking through the rear sight, the front and rear sights are aligned so that the tops of the two sights are flush and there is an equal amount of daylight [space] on either side of the front sight.</a:t>
            </a:r>
          </a:p>
          <a:p>
            <a:endParaRPr lang="en-US" dirty="0"/>
          </a:p>
        </p:txBody>
      </p:sp>
    </p:spTree>
    <p:extLst>
      <p:ext uri="{BB962C8B-B14F-4D97-AF65-F5344CB8AC3E}">
        <p14:creationId xmlns:p14="http://schemas.microsoft.com/office/powerpoint/2010/main" val="380633643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6C20B-841E-E809-B7D2-BDE398AB283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4A524CA-03D6-8D63-8F8E-9D157E971E20}"/>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E69C1339-998D-B33C-3E12-AA17FBF7353A}"/>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Seven Fundamentals of Marksmanship</a:t>
            </a:r>
          </a:p>
        </p:txBody>
      </p:sp>
      <p:sp>
        <p:nvSpPr>
          <p:cNvPr id="6" name="TextBox 5">
            <a:extLst>
              <a:ext uri="{FF2B5EF4-FFF2-40B4-BE49-F238E27FC236}">
                <a16:creationId xmlns:a16="http://schemas.microsoft.com/office/drawing/2014/main" id="{785D92A2-1203-F48A-5942-E109F1EE7CDD}"/>
              </a:ext>
            </a:extLst>
          </p:cNvPr>
          <p:cNvSpPr txBox="1"/>
          <p:nvPr/>
        </p:nvSpPr>
        <p:spPr>
          <a:xfrm>
            <a:off x="565264" y="1326434"/>
            <a:ext cx="10956176" cy="5724644"/>
          </a:xfrm>
          <a:prstGeom prst="rect">
            <a:avLst/>
          </a:prstGeom>
          <a:noFill/>
        </p:spPr>
        <p:txBody>
          <a:bodyPr wrap="square" rtlCol="0">
            <a:spAutoFit/>
          </a:bodyPr>
          <a:lstStyle/>
          <a:p>
            <a:pPr marL="742950" indent="-742950">
              <a:lnSpc>
                <a:spcPct val="150000"/>
              </a:lnSpc>
              <a:buFont typeface="+mj-lt"/>
              <a:buAutoNum type="arabicPeriod" startAt="4"/>
            </a:pPr>
            <a:r>
              <a:rPr lang="en-US" sz="3200" b="1" dirty="0">
                <a:latin typeface="Arial" panose="020B0604020202020204" pitchFamily="34" charset="0"/>
                <a:cs typeface="Arial" panose="020B0604020202020204" pitchFamily="34" charset="0"/>
              </a:rPr>
              <a:t>Sight Picture</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Placing the sights on the target is called sight picture. Correct placement of the sights is between the shoulders of the adversary. This is known as a “high center mass” hold. Police weapons should be zeroed so the bullets strike the target directly under the area covered by the front sight. This is known as a “Combat Zero.” </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human eye can only focus on one focal plane at any given time. Since the rear sight, front sight and target are all at different distances, the eye is not able to focus on them all perfectly at once.</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All focus and concentration must be on the front sight to maintain good accuracy.</a:t>
            </a:r>
          </a:p>
          <a:p>
            <a:pPr marL="1257300" lvl="2"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As the weapon is brought up on target, the focus moves from the target to the front sight as the decision to fire is made. This is known as “Flash Sight Picture.”</a:t>
            </a:r>
          </a:p>
          <a:p>
            <a:endParaRPr lang="en-US" dirty="0"/>
          </a:p>
        </p:txBody>
      </p:sp>
    </p:spTree>
    <p:extLst>
      <p:ext uri="{BB962C8B-B14F-4D97-AF65-F5344CB8AC3E}">
        <p14:creationId xmlns:p14="http://schemas.microsoft.com/office/powerpoint/2010/main" val="31713883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theme/theme1.xml><?xml version="1.0" encoding="utf-8"?>
<a:theme xmlns:a="http://schemas.openxmlformats.org/drawingml/2006/main" name="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5F5BDD4FB9AA14A93AE8FAFE9C565D1" ma:contentTypeVersion="7" ma:contentTypeDescription="Create a new document." ma:contentTypeScope="" ma:versionID="17657939117eca3040e5f84c2bdf9067">
  <xsd:schema xmlns:xsd="http://www.w3.org/2001/XMLSchema" xmlns:xs="http://www.w3.org/2001/XMLSchema" xmlns:p="http://schemas.microsoft.com/office/2006/metadata/properties" xmlns:ns2="37c4fadd-5a29-44f2-a79c-711b4d293e71" targetNamespace="http://schemas.microsoft.com/office/2006/metadata/properties" ma:root="true" ma:fieldsID="4a9770562be1df197b5138855134b2f8" ns2:_="">
    <xsd:import namespace="37c4fadd-5a29-44f2-a79c-711b4d293e7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c4fadd-5a29-44f2-a79c-711b4d293e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933E6F-0BF9-4377-B46A-AE7C723FB599}">
  <ds:schemaRefs>
    <ds:schemaRef ds:uri="http://schemas.microsoft.com/sharepoint/v3/contenttype/forms"/>
  </ds:schemaRefs>
</ds:datastoreItem>
</file>

<file path=customXml/itemProps2.xml><?xml version="1.0" encoding="utf-8"?>
<ds:datastoreItem xmlns:ds="http://schemas.openxmlformats.org/officeDocument/2006/customXml" ds:itemID="{B7ABED70-F0BA-426C-8BF4-4095CE3E8A43}">
  <ds:schemaRefs>
    <ds:schemaRef ds:uri="37c4fadd-5a29-44f2-a79c-711b4d293e71"/>
    <ds:schemaRef ds:uri="http://purl.org/dc/elements/1.1/"/>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F9706E81-FED0-46D2-A23E-F81F423565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c4fadd-5a29-44f2-a79c-711b4d293e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4aa6bf4-d436-426f-bfa4-04b7a70e60ff}" enabled="0" method="" siteId="{04aa6bf4-d436-426f-bfa4-04b7a70e60ff}" removed="1"/>
</clbl:labelList>
</file>

<file path=docProps/app.xml><?xml version="1.0" encoding="utf-8"?>
<Properties xmlns="http://schemas.openxmlformats.org/officeDocument/2006/extended-properties" xmlns:vt="http://schemas.openxmlformats.org/officeDocument/2006/docPropsVTypes">
  <TotalTime>16750</TotalTime>
  <Words>2282</Words>
  <Application>Microsoft Office PowerPoint</Application>
  <PresentationFormat>Widescreen</PresentationFormat>
  <Paragraphs>214</Paragraphs>
  <Slides>30</Slides>
  <Notes>30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30</vt:i4>
      </vt:variant>
    </vt:vector>
  </HeadingPairs>
  <TitlesOfParts>
    <vt:vector size="34" baseType="lpstr">
      <vt:lpstr>Arial</vt:lpstr>
      <vt:lpstr>Calibri</vt:lpstr>
      <vt:lpstr>Main</vt:lpstr>
      <vt:lpstr>1_Main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Report Writing</dc:title>
  <dc:subject>Presentation Slides</dc:subject>
  <dc:creator>NMLEA</dc:creator>
  <cp:keywords/>
  <dc:description/>
  <cp:lastModifiedBy>Pierce, Rhonda, DPS</cp:lastModifiedBy>
  <cp:revision>449</cp:revision>
  <cp:lastPrinted>2026-01-22T16:03:10Z</cp:lastPrinted>
  <dcterms:created xsi:type="dcterms:W3CDTF">2015-06-24T15:23:38Z</dcterms:created>
  <dcterms:modified xsi:type="dcterms:W3CDTF">2026-01-22T16:39:59Z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on Blum">
    <vt:lpwstr>Author</vt:lpwstr>
  </property>
  <property fmtid="{D5CDD505-2E9C-101B-9397-08002B2CF9AE}" pid="3" name="jon@force-concepts.com">
    <vt:lpwstr>Email</vt:lpwstr>
  </property>
  <property fmtid="{D5CDD505-2E9C-101B-9397-08002B2CF9AE}" pid="4" name="ContentTypeId">
    <vt:lpwstr>0x010100C5F5BDD4FB9AA14A93AE8FAFE9C565D1</vt:lpwstr>
  </property>
</Properties>
</file>