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51" r:id="rId2"/>
  </p:sldMasterIdLst>
  <p:notesMasterIdLst>
    <p:notesMasterId r:id="rId29"/>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80" r:id="rId23"/>
    <p:sldId id="276" r:id="rId24"/>
    <p:sldId id="277" r:id="rId25"/>
    <p:sldId id="281" r:id="rId26"/>
    <p:sldId id="279" r:id="rId27"/>
    <p:sldId id="278" r:id="rId28"/>
  </p:sldIdLst>
  <p:sldSz cx="12192000" cy="6858000"/>
  <p:notesSz cx="6858000" cy="9144000"/>
  <p:embeddedFontLst>
    <p:embeddedFont>
      <p:font typeface="Figtree" charset="0"/>
      <p:regular r:id="rId30"/>
      <p:bold r:id="rId31"/>
      <p:italic r:id="rId32"/>
      <p:boldItalic r:id="rId33"/>
    </p:embeddedFont>
    <p:embeddedFont>
      <p:font typeface="Helvetica Neue" panose="020B0604020202020204" charset="0"/>
      <p:regular r:id="rId34"/>
      <p:bold r:id="rId35"/>
      <p:italic r:id="rId36"/>
      <p:boldItalic r:id="rId3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modifyVerifier cryptProviderType="rsaAES" cryptAlgorithmClass="hash" cryptAlgorithmType="typeAny" cryptAlgorithmSid="14" spinCount="100000" saltData="0xzt8T9CjClEfIRGmN4rJQ==" hashData="f5Ov0pbUDlzjX2izUV8DzroTu+iTnyL+H0aQwcFWujztlRD1KieeUFIqiPgOgrQrY20QJVFqdYQkhA67y4jzTQ=="/>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8" roundtripDataSignature="AMtx7mjcv6WryA/VrgvefkxbsTbTW1EN7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F0000"/>
    <a:srgbClr val="E8E9E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489"/>
    <p:restoredTop sz="78928" autoAdjust="0"/>
  </p:normalViewPr>
  <p:slideViewPr>
    <p:cSldViewPr snapToGrid="0">
      <p:cViewPr varScale="1">
        <p:scale>
          <a:sx n="87" d="100"/>
          <a:sy n="87" d="100"/>
        </p:scale>
        <p:origin x="1422" y="90"/>
      </p:cViewPr>
      <p:guideLst>
        <p:guide orient="horz" pos="2160"/>
        <p:guide pos="3840"/>
      </p:guideLst>
    </p:cSldViewPr>
  </p:slideViewPr>
  <p:notesTextViewPr>
    <p:cViewPr>
      <p:scale>
        <a:sx n="110" d="100"/>
        <a:sy n="11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presProps" Target="presProps.xml"/><Relationship Id="rId21" Type="http://schemas.openxmlformats.org/officeDocument/2006/relationships/slide" Target="slides/slide19.xml"/><Relationship Id="rId34" Type="http://schemas.openxmlformats.org/officeDocument/2006/relationships/font" Target="fonts/font5.fntdata"/><Relationship Id="rId42"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7.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2.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font" Target="fonts/font1.fntdata"/><Relationship Id="rId35" Type="http://schemas.openxmlformats.org/officeDocument/2006/relationships/font" Target="fonts/font6.fntdata"/><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4.fntdata"/><Relationship Id="rId38" Type="http://customschemas.google.com/relationships/presentationmetadata" Target="meta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5" name="Google Shape;5;n"/>
          <p:cNvSpPr>
            <a:spLocks noGrp="1" noRot="1" noChangeAspect="1"/>
          </p:cNvSpPr>
          <p:nvPr>
            <p:ph type="sldImg" idx="3"/>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dirty="0">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fontAlgn="base">
              <a:buFont typeface="Symbol" panose="05050102010706020507" pitchFamily="18" charset="2"/>
              <a:buNone/>
            </a:pPr>
            <a:r>
              <a:rPr lang="en-US" sz="1200" b="1" dirty="0">
                <a:solidFill>
                  <a:srgbClr val="000000"/>
                </a:solidFill>
                <a:effectLst/>
                <a:latin typeface="Calibri" panose="020F0502020204030204" pitchFamily="34" charset="0"/>
                <a:ea typeface="Times New Roman" panose="02020603050405020304" pitchFamily="18" charset="0"/>
              </a:rPr>
              <a:t>STOP THE BLEED Title Slide</a:t>
            </a:r>
            <a:endParaRPr lang="en-US" sz="1200" dirty="0">
              <a:effectLst/>
              <a:latin typeface="Times New Roman" panose="02020603050405020304" pitchFamily="18" charset="0"/>
              <a:ea typeface="Times New Roman" panose="02020603050405020304" pitchFamily="18" charset="0"/>
            </a:endParaRPr>
          </a:p>
          <a:p>
            <a:pPr marL="0" marR="0" lvl="0" indent="0" fontAlgn="base">
              <a:buFont typeface="Symbol" panose="05050102010706020507" pitchFamily="18" charset="2"/>
              <a:buNone/>
            </a:pPr>
            <a:r>
              <a:rPr lang="en-US" sz="1200" b="1" dirty="0">
                <a:solidFill>
                  <a:srgbClr val="000000"/>
                </a:solidFill>
                <a:effectLst/>
                <a:latin typeface="Calibri" panose="020F0502020204030204" pitchFamily="34" charset="0"/>
                <a:ea typeface="Times New Roman" panose="02020603050405020304" pitchFamily="18" charset="0"/>
              </a:rPr>
              <a:t>Key content elements</a:t>
            </a:r>
            <a:endParaRPr lang="en-US" sz="1200" b="1" dirty="0">
              <a:effectLst/>
              <a:latin typeface="Times New Roman" panose="02020603050405020304" pitchFamily="18" charset="0"/>
              <a:ea typeface="Times New Roman" panose="02020603050405020304" pitchFamily="18" charset="0"/>
            </a:endParaRPr>
          </a:p>
          <a:p>
            <a:pPr marL="742950" marR="0" lvl="1" indent="-285750" fontAlgn="base">
              <a:buFont typeface="Courier New" panose="02070309020205020404" pitchFamily="49" charset="0"/>
              <a:buChar char="o"/>
            </a:pPr>
            <a:r>
              <a:rPr lang="en-US" sz="1200" dirty="0">
                <a:solidFill>
                  <a:srgbClr val="000000"/>
                </a:solidFill>
                <a:effectLst/>
                <a:latin typeface="Calibri" panose="020F0502020204030204" pitchFamily="34" charset="0"/>
                <a:ea typeface="Times New Roman" panose="02020603050405020304" pitchFamily="18" charset="0"/>
              </a:rPr>
              <a:t>URL, Logos, ACS Branding</a:t>
            </a:r>
            <a:endParaRPr lang="en-US" sz="1200" dirty="0">
              <a:effectLst/>
              <a:latin typeface="Times New Roman" panose="02020603050405020304" pitchFamily="18" charset="0"/>
              <a:ea typeface="Times New Roman" panose="02020603050405020304" pitchFamily="18" charset="0"/>
            </a:endParaRPr>
          </a:p>
          <a:p>
            <a:pPr marL="0" marR="0" lvl="0" indent="0" fontAlgn="base">
              <a:buFont typeface="Symbol" panose="05050102010706020507" pitchFamily="18" charset="2"/>
              <a:buNone/>
            </a:pPr>
            <a:r>
              <a:rPr lang="en-US" sz="1200" b="1" dirty="0">
                <a:solidFill>
                  <a:srgbClr val="000000"/>
                </a:solidFill>
                <a:effectLst/>
                <a:latin typeface="Calibri" panose="020F0502020204030204" pitchFamily="34" charset="0"/>
                <a:ea typeface="Times New Roman" panose="02020603050405020304" pitchFamily="18" charset="0"/>
              </a:rPr>
              <a:t>Instructor considerations</a:t>
            </a:r>
            <a:endParaRPr lang="en-US" sz="1200" b="1" dirty="0">
              <a:effectLst/>
              <a:latin typeface="Times New Roman" panose="02020603050405020304" pitchFamily="18" charset="0"/>
              <a:ea typeface="Times New Roman" panose="02020603050405020304" pitchFamily="18" charset="0"/>
            </a:endParaRPr>
          </a:p>
          <a:p>
            <a:pPr marL="742950" marR="0" lvl="1" indent="-285750" fontAlgn="base">
              <a:buFont typeface="Courier New" panose="02070309020205020404" pitchFamily="49" charset="0"/>
              <a:buChar char="o"/>
            </a:pPr>
            <a:r>
              <a:rPr lang="en-US" sz="1200" dirty="0">
                <a:solidFill>
                  <a:srgbClr val="000000"/>
                </a:solidFill>
                <a:effectLst/>
                <a:latin typeface="Calibri" panose="020F0502020204030204" pitchFamily="34" charset="0"/>
                <a:ea typeface="Times New Roman" panose="02020603050405020304" pitchFamily="18" charset="0"/>
              </a:rPr>
              <a:t>Remember to point out the proprietary nature of this presentation and must be used appropriately.</a:t>
            </a:r>
            <a:endParaRPr lang="en-US" sz="1200" dirty="0">
              <a:effectLst/>
              <a:latin typeface="Times New Roman" panose="02020603050405020304" pitchFamily="18" charset="0"/>
              <a:ea typeface="Times New Roman" panose="02020603050405020304" pitchFamily="18" charset="0"/>
            </a:endParaRPr>
          </a:p>
          <a:p>
            <a:pPr marL="0" marR="0" lvl="0" indent="0" fontAlgn="base">
              <a:buFont typeface="Symbol" panose="05050102010706020507" pitchFamily="18" charset="2"/>
              <a:buNone/>
            </a:pPr>
            <a:r>
              <a:rPr lang="en-US" sz="1200" b="1" dirty="0">
                <a:solidFill>
                  <a:srgbClr val="000000"/>
                </a:solidFill>
                <a:effectLst/>
                <a:latin typeface="Calibri" panose="020F0502020204030204" pitchFamily="34" charset="0"/>
                <a:ea typeface="Times New Roman" panose="02020603050405020304" pitchFamily="18" charset="0"/>
              </a:rPr>
              <a:t>Situational scenarios for presenting</a:t>
            </a:r>
            <a:endParaRPr lang="en-US" sz="1200" b="1" dirty="0">
              <a:effectLst/>
              <a:latin typeface="Times New Roman" panose="02020603050405020304" pitchFamily="18" charset="0"/>
              <a:ea typeface="Times New Roman" panose="02020603050405020304" pitchFamily="18" charset="0"/>
            </a:endParaRPr>
          </a:p>
          <a:p>
            <a:pPr marL="742950" marR="0" lvl="1" indent="-285750" fontAlgn="base">
              <a:buFont typeface="Courier New" panose="02070309020205020404" pitchFamily="49" charset="0"/>
              <a:buChar char="o"/>
            </a:pPr>
            <a:r>
              <a:rPr lang="en-US" sz="1200" dirty="0">
                <a:solidFill>
                  <a:srgbClr val="000000"/>
                </a:solidFill>
                <a:effectLst/>
                <a:latin typeface="Calibri" panose="020F0502020204030204" pitchFamily="34" charset="0"/>
                <a:ea typeface="Times New Roman" panose="02020603050405020304" pitchFamily="18" charset="0"/>
              </a:rPr>
              <a:t>N/A</a:t>
            </a:r>
            <a:endParaRPr lang="en-US" sz="1200" dirty="0">
              <a:effectLst/>
              <a:latin typeface="Times New Roman" panose="02020603050405020304" pitchFamily="18" charset="0"/>
              <a:ea typeface="Times New Roman" panose="02020603050405020304" pitchFamily="18" charset="0"/>
            </a:endParaRPr>
          </a:p>
          <a:p>
            <a:pPr marL="0" marR="0" lvl="0" indent="0" fontAlgn="base">
              <a:buFont typeface="Symbol" panose="05050102010706020507" pitchFamily="18" charset="2"/>
              <a:buNone/>
            </a:pPr>
            <a:r>
              <a:rPr lang="en-US" sz="1200" b="1" dirty="0">
                <a:solidFill>
                  <a:srgbClr val="000000"/>
                </a:solidFill>
                <a:effectLst/>
                <a:latin typeface="Calibri" panose="020F0502020204030204" pitchFamily="34" charset="0"/>
                <a:ea typeface="Times New Roman" panose="02020603050405020304" pitchFamily="18" charset="0"/>
              </a:rPr>
              <a:t>Guiding discussion areas</a:t>
            </a:r>
            <a:endParaRPr lang="en-US" sz="1200" b="1" dirty="0">
              <a:effectLst/>
              <a:latin typeface="Times New Roman" panose="02020603050405020304" pitchFamily="18" charset="0"/>
              <a:ea typeface="Times New Roman" panose="02020603050405020304" pitchFamily="18" charset="0"/>
            </a:endParaRPr>
          </a:p>
          <a:p>
            <a:pPr marL="742950" marR="0" lvl="1" indent="-285750" fontAlgn="base">
              <a:buFont typeface="Courier New" panose="02070309020205020404" pitchFamily="49" charset="0"/>
              <a:buChar char="o"/>
            </a:pPr>
            <a:r>
              <a:rPr lang="en-US" sz="1200" dirty="0">
                <a:solidFill>
                  <a:srgbClr val="000000"/>
                </a:solidFill>
                <a:effectLst/>
                <a:latin typeface="Calibri" panose="020F0502020204030204" pitchFamily="34" charset="0"/>
                <a:ea typeface="Times New Roman" panose="02020603050405020304" pitchFamily="18" charset="0"/>
              </a:rPr>
              <a:t>Why are we here? This is an important empowerment step before you even start the presentation.</a:t>
            </a:r>
            <a:endParaRPr lang="en-US" sz="1200" dirty="0">
              <a:effectLst/>
              <a:latin typeface="Times New Roman" panose="02020603050405020304" pitchFamily="18" charset="0"/>
              <a:ea typeface="Times New Roman" panose="02020603050405020304" pitchFamily="18" charset="0"/>
            </a:endParaRPr>
          </a:p>
          <a:p>
            <a:pPr marL="742950" marR="0" lvl="1" indent="-285750" fontAlgn="base">
              <a:buFont typeface="Courier New" panose="02070309020205020404" pitchFamily="49" charset="0"/>
              <a:buChar char="o"/>
            </a:pPr>
            <a:r>
              <a:rPr lang="en-US" sz="1200" dirty="0">
                <a:solidFill>
                  <a:srgbClr val="000000"/>
                </a:solidFill>
                <a:effectLst/>
                <a:latin typeface="Calibri" panose="020F0502020204030204" pitchFamily="34" charset="0"/>
                <a:ea typeface="Times New Roman" panose="02020603050405020304" pitchFamily="18" charset="0"/>
              </a:rPr>
              <a:t>The instructor notes will ensure all instructors address key content elements and maintain the ACS STB Course continuity. They are not intended to be read but should be used as guidance. The instructor should be responsive to the audience and the environment and make necessary and appropriate adjustments.</a:t>
            </a:r>
            <a:endParaRPr lang="en-US" sz="1200" dirty="0">
              <a:effectLst/>
              <a:latin typeface="Times New Roman" panose="02020603050405020304" pitchFamily="18" charset="0"/>
              <a:ea typeface="Times New Roman" panose="02020603050405020304" pitchFamily="18" charset="0"/>
            </a:endParaRPr>
          </a:p>
          <a:p>
            <a:pPr marL="742950" marR="0" lvl="1" indent="-285750" fontAlgn="base">
              <a:buFont typeface="Courier New" panose="02070309020205020404" pitchFamily="49" charset="0"/>
              <a:buChar char="o"/>
            </a:pPr>
            <a:r>
              <a:rPr lang="en-US" sz="1200" dirty="0">
                <a:solidFill>
                  <a:srgbClr val="000000"/>
                </a:solidFill>
                <a:effectLst/>
                <a:latin typeface="Calibri" panose="020F0502020204030204" pitchFamily="34" charset="0"/>
                <a:ea typeface="Times New Roman" panose="02020603050405020304" pitchFamily="18" charset="0"/>
              </a:rPr>
              <a:t>This presentation includes the slide set you will need to deliver the didactic portion of the </a:t>
            </a:r>
            <a:r>
              <a:rPr lang="en-US" sz="1200" i="1" dirty="0">
                <a:solidFill>
                  <a:srgbClr val="000000"/>
                </a:solidFill>
                <a:effectLst/>
                <a:latin typeface="Calibri" panose="020F0502020204030204" pitchFamily="34" charset="0"/>
                <a:ea typeface="Times New Roman" panose="02020603050405020304" pitchFamily="18" charset="0"/>
              </a:rPr>
              <a:t>Version 3 (late 2024) </a:t>
            </a:r>
            <a:r>
              <a:rPr lang="en-US" sz="1200" dirty="0">
                <a:solidFill>
                  <a:srgbClr val="000000"/>
                </a:solidFill>
                <a:effectLst/>
                <a:latin typeface="Calibri" panose="020F0502020204030204" pitchFamily="34" charset="0"/>
                <a:ea typeface="Times New Roman" panose="02020603050405020304" pitchFamily="18" charset="0"/>
              </a:rPr>
              <a:t>ACS Stop the Bleed Basic course and key instructor notes to assist you with the delivery of this material. </a:t>
            </a:r>
            <a:r>
              <a:rPr lang="en-US" sz="1200" dirty="0">
                <a:effectLst/>
                <a:latin typeface="Calibri" panose="020F0502020204030204" pitchFamily="34" charset="0"/>
                <a:ea typeface="Times New Roman" panose="02020603050405020304" pitchFamily="18" charset="0"/>
              </a:rPr>
              <a:t>​</a:t>
            </a:r>
            <a:r>
              <a:rPr lang="en-US" sz="1200" dirty="0">
                <a:solidFill>
                  <a:srgbClr val="000000"/>
                </a:solidFill>
                <a:effectLst/>
                <a:latin typeface="Calibri" panose="020F0502020204030204" pitchFamily="34" charset="0"/>
                <a:ea typeface="Times New Roman" panose="02020603050405020304" pitchFamily="18" charset="0"/>
              </a:rPr>
              <a:t> Consider downloading and printing these slides as a handout for course participants. </a:t>
            </a:r>
            <a:r>
              <a:rPr lang="en-US" sz="1200" i="1" dirty="0">
                <a:solidFill>
                  <a:srgbClr val="000000"/>
                </a:solidFill>
                <a:effectLst/>
                <a:latin typeface="Calibri" panose="020F0502020204030204" pitchFamily="34" charset="0"/>
                <a:ea typeface="Times New Roman" panose="02020603050405020304" pitchFamily="18" charset="0"/>
              </a:rPr>
              <a:t>Please note that all material included in this slide presentation and all content on the instructor portal is proprietary to the American College of Surgeons, trademarked by the ACS, and any use outside of instruction with the ACS is strictly forbidden, and will be met with legal action. </a:t>
            </a:r>
            <a:r>
              <a:rPr lang="en-US" sz="1200" dirty="0">
                <a:effectLst/>
                <a:latin typeface="Calibri" panose="020F0502020204030204" pitchFamily="34" charset="0"/>
                <a:ea typeface="Times New Roman" panose="02020603050405020304" pitchFamily="18" charset="0"/>
              </a:rPr>
              <a:t>​</a:t>
            </a:r>
            <a:endParaRPr lang="en-US" sz="1200" dirty="0">
              <a:effectLst/>
              <a:latin typeface="Times New Roman" panose="02020603050405020304" pitchFamily="18" charset="0"/>
              <a:ea typeface="Times New Roman" panose="02020603050405020304" pitchFamily="18" charset="0"/>
            </a:endParaRPr>
          </a:p>
          <a:p>
            <a:pPr marL="0" lvl="0" indent="0" algn="l" rtl="0">
              <a:spcBef>
                <a:spcPts val="0"/>
              </a:spcBef>
              <a:spcAft>
                <a:spcPts val="0"/>
              </a:spcAft>
              <a:buNone/>
            </a:pPr>
            <a:endParaRPr dirty="0"/>
          </a:p>
        </p:txBody>
      </p:sp>
      <p:sp>
        <p:nvSpPr>
          <p:cNvPr id="87" name="Google Shape;87;p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1" name="Google Shape;161;p1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fontAlgn="base">
              <a:buFont typeface="Symbol" panose="05050102010706020507" pitchFamily="18" charset="2"/>
              <a:buNone/>
            </a:pPr>
            <a:r>
              <a:rPr lang="en-US" sz="1200" b="1" dirty="0">
                <a:effectLst/>
                <a:latin typeface="Calibri" panose="020F0502020204030204" pitchFamily="34" charset="0"/>
                <a:ea typeface="Times New Roman" panose="02020603050405020304" pitchFamily="18" charset="0"/>
              </a:rPr>
              <a:t>Personal Safety/Hygiene</a:t>
            </a:r>
          </a:p>
          <a:p>
            <a:pPr marL="0" marR="0" lvl="0" indent="0" fontAlgn="base">
              <a:buFont typeface="Symbol" panose="05050102010706020507" pitchFamily="18" charset="2"/>
              <a:buNone/>
            </a:pPr>
            <a:endParaRPr lang="en-US" sz="1200" dirty="0">
              <a:effectLst/>
              <a:latin typeface="Times New Roman" panose="02020603050405020304" pitchFamily="18" charset="0"/>
              <a:ea typeface="Times New Roman" panose="02020603050405020304" pitchFamily="18" charset="0"/>
            </a:endParaRPr>
          </a:p>
          <a:p>
            <a:pPr marL="0" marR="0" lvl="0" indent="0" fontAlgn="base">
              <a:buFont typeface="Symbol" panose="05050102010706020507" pitchFamily="18" charset="2"/>
              <a:buNone/>
            </a:pPr>
            <a:r>
              <a:rPr lang="en-US" sz="1200" b="1" dirty="0">
                <a:effectLst/>
                <a:latin typeface="Calibri" panose="020F0502020204030204" pitchFamily="34" charset="0"/>
                <a:ea typeface="Times New Roman" panose="02020603050405020304" pitchFamily="18" charset="0"/>
              </a:rPr>
              <a:t>Key content elements</a:t>
            </a:r>
            <a:endParaRPr lang="en-US" sz="1200" b="1" dirty="0">
              <a:effectLst/>
              <a:latin typeface="Times New Roman" panose="02020603050405020304" pitchFamily="18" charset="0"/>
              <a:ea typeface="Times New Roman" panose="02020603050405020304" pitchFamily="18" charset="0"/>
            </a:endParaRPr>
          </a:p>
          <a:p>
            <a:pPr marL="742950" marR="0" lvl="1" indent="-285750" fontAlgn="base">
              <a:buFont typeface="Courier New" panose="02070309020205020404" pitchFamily="49" charset="0"/>
              <a:buChar char="o"/>
            </a:pPr>
            <a:r>
              <a:rPr lang="en-US" sz="1200" dirty="0">
                <a:effectLst/>
                <a:latin typeface="Calibri" panose="020F0502020204030204" pitchFamily="34" charset="0"/>
                <a:ea typeface="Times New Roman" panose="02020603050405020304" pitchFamily="18" charset="0"/>
              </a:rPr>
              <a:t>Keeping rescuers/immediate responders safer</a:t>
            </a:r>
            <a:endParaRPr lang="en-US" sz="1200" dirty="0">
              <a:effectLst/>
              <a:latin typeface="Times New Roman" panose="02020603050405020304" pitchFamily="18" charset="0"/>
              <a:ea typeface="Times New Roman" panose="02020603050405020304" pitchFamily="18" charset="0"/>
            </a:endParaRPr>
          </a:p>
          <a:p>
            <a:pPr marL="0" marR="0" lvl="0" indent="0" fontAlgn="base">
              <a:buFont typeface="Symbol" panose="05050102010706020507" pitchFamily="18" charset="2"/>
              <a:buNone/>
            </a:pPr>
            <a:r>
              <a:rPr lang="en-US" sz="1200" b="1" dirty="0">
                <a:effectLst/>
                <a:latin typeface="Calibri" panose="020F0502020204030204" pitchFamily="34" charset="0"/>
                <a:ea typeface="Times New Roman" panose="02020603050405020304" pitchFamily="18" charset="0"/>
              </a:rPr>
              <a:t>Instructor considerations</a:t>
            </a:r>
            <a:endParaRPr lang="en-US" sz="1200" b="1" dirty="0">
              <a:effectLst/>
              <a:latin typeface="Times New Roman" panose="02020603050405020304" pitchFamily="18" charset="0"/>
              <a:ea typeface="Times New Roman" panose="02020603050405020304" pitchFamily="18" charset="0"/>
            </a:endParaRPr>
          </a:p>
          <a:p>
            <a:pPr marL="742950" marR="0" lvl="1" indent="-285750" fontAlgn="base">
              <a:spcBef>
                <a:spcPts val="0"/>
              </a:spcBef>
              <a:spcAft>
                <a:spcPts val="0"/>
              </a:spcAft>
              <a:buFont typeface="Courier New" panose="02070309020205020404" pitchFamily="49" charset="0"/>
              <a:buChar char="o"/>
            </a:pPr>
            <a:r>
              <a:rPr lang="en-US" sz="1200" dirty="0">
                <a:solidFill>
                  <a:srgbClr val="000000"/>
                </a:solidFill>
                <a:effectLst/>
                <a:latin typeface="Calibri" panose="020F0502020204030204" pitchFamily="34" charset="0"/>
                <a:ea typeface="Times New Roman" panose="02020603050405020304" pitchFamily="18" charset="0"/>
              </a:rPr>
              <a:t>Note that we already spoke about scene safety, but it’s important to remember personal safety. Whenever possible, it's a good idea to wear gloves when helping someone who is bleeding. This will help protect you from germs and diseases in the blood. If you don't have gloves, don't let that stop you from helping! You can use a clean cloth or even a piece of clothing to apply pressure to the wound. The most important thing is to stop the bleeding. However, if you do have contact with someone's blood, be sure to tell a medical professional later. They can advise you on any precautions you might need to take.</a:t>
            </a:r>
            <a:r>
              <a:rPr lang="en-US" sz="1200" dirty="0">
                <a:effectLst/>
                <a:latin typeface="Calibri" panose="020F0502020204030204" pitchFamily="34" charset="0"/>
                <a:ea typeface="Times New Roman" panose="02020603050405020304" pitchFamily="18" charset="0"/>
              </a:rPr>
              <a:t>​</a:t>
            </a:r>
          </a:p>
          <a:p>
            <a:pPr marL="742950" marR="0" lvl="1" indent="-285750" algn="l" defTabSz="914400" rtl="0" eaLnBrk="1" fontAlgn="base" latinLnBrk="0" hangingPunct="1">
              <a:lnSpc>
                <a:spcPct val="100000"/>
              </a:lnSpc>
              <a:spcBef>
                <a:spcPts val="0"/>
              </a:spcBef>
              <a:spcAft>
                <a:spcPts val="0"/>
              </a:spcAft>
              <a:buClr>
                <a:srgbClr val="000000"/>
              </a:buClr>
              <a:buSzPts val="1400"/>
              <a:buFont typeface="Courier New" panose="02070309020205020404" pitchFamily="49" charset="0"/>
              <a:buChar char="o"/>
              <a:tabLst/>
              <a:defRPr/>
            </a:pPr>
            <a:r>
              <a:rPr lang="en-US" sz="1200" dirty="0">
                <a:effectLst/>
                <a:latin typeface="Calibri" panose="020F0502020204030204" pitchFamily="34" charset="0"/>
                <a:ea typeface="Times New Roman" panose="02020603050405020304" pitchFamily="18" charset="0"/>
              </a:rPr>
              <a:t>Handwashing (before/after) should be encouraged here.</a:t>
            </a:r>
            <a:endParaRPr lang="en-US" sz="1200" dirty="0">
              <a:effectLst/>
              <a:latin typeface="Times New Roman" panose="02020603050405020304" pitchFamily="18" charset="0"/>
              <a:ea typeface="Times New Roman" panose="02020603050405020304" pitchFamily="18" charset="0"/>
            </a:endParaRPr>
          </a:p>
          <a:p>
            <a:pPr marL="0" marR="0" lvl="0" indent="0" fontAlgn="base">
              <a:buFont typeface="Symbol" panose="05050102010706020507" pitchFamily="18" charset="2"/>
              <a:buNone/>
            </a:pPr>
            <a:r>
              <a:rPr lang="en-US" sz="1200" b="1" dirty="0">
                <a:effectLst/>
                <a:latin typeface="Calibri" panose="020F0502020204030204" pitchFamily="34" charset="0"/>
                <a:ea typeface="Times New Roman" panose="02020603050405020304" pitchFamily="18" charset="0"/>
              </a:rPr>
              <a:t>Situational scenarios for presenting</a:t>
            </a:r>
            <a:endParaRPr lang="en-US" sz="1200" b="1" dirty="0">
              <a:effectLst/>
              <a:latin typeface="Times New Roman" panose="02020603050405020304" pitchFamily="18" charset="0"/>
              <a:ea typeface="Times New Roman" panose="02020603050405020304" pitchFamily="18" charset="0"/>
            </a:endParaRPr>
          </a:p>
          <a:p>
            <a:pPr marL="742950" marR="0" lvl="1" indent="-285750" fontAlgn="base">
              <a:buFont typeface="Courier New" panose="02070309020205020404" pitchFamily="49" charset="0"/>
              <a:buChar char="o"/>
            </a:pPr>
            <a:r>
              <a:rPr lang="en-US" sz="1200" dirty="0">
                <a:effectLst/>
                <a:latin typeface="Calibri" panose="020F0502020204030204" pitchFamily="34" charset="0"/>
                <a:ea typeface="Times New Roman" panose="02020603050405020304" pitchFamily="18" charset="0"/>
              </a:rPr>
              <a:t> It is reasonable to discuss getting attention for yourself afterward.</a:t>
            </a:r>
            <a:endParaRPr lang="en-US" sz="1200" dirty="0">
              <a:effectLst/>
              <a:latin typeface="Times New Roman" panose="02020603050405020304" pitchFamily="18" charset="0"/>
              <a:ea typeface="Times New Roman" panose="02020603050405020304" pitchFamily="18" charset="0"/>
            </a:endParaRPr>
          </a:p>
          <a:p>
            <a:pPr marL="0" marR="0" lvl="0" indent="0" fontAlgn="base">
              <a:buFont typeface="Symbol" panose="05050102010706020507" pitchFamily="18" charset="2"/>
              <a:buNone/>
            </a:pPr>
            <a:r>
              <a:rPr lang="en-US" sz="1200" b="1" dirty="0">
                <a:effectLst/>
                <a:latin typeface="Calibri" panose="020F0502020204030204" pitchFamily="34" charset="0"/>
                <a:ea typeface="Times New Roman" panose="02020603050405020304" pitchFamily="18" charset="0"/>
              </a:rPr>
              <a:t>Guiding discussion areas</a:t>
            </a:r>
            <a:endParaRPr lang="en-US" sz="1200" b="1" dirty="0">
              <a:effectLst/>
              <a:latin typeface="Times New Roman" panose="02020603050405020304" pitchFamily="18" charset="0"/>
              <a:ea typeface="Times New Roman" panose="02020603050405020304" pitchFamily="18" charset="0"/>
            </a:endParaRPr>
          </a:p>
          <a:p>
            <a:pPr marL="742950" marR="0" lvl="1" indent="-285750" fontAlgn="base">
              <a:buFont typeface="Courier New" panose="02070309020205020404" pitchFamily="49" charset="0"/>
              <a:buChar char="o"/>
            </a:pPr>
            <a:r>
              <a:rPr lang="en-US" dirty="0"/>
              <a:t>In a situation where gloves or other PPE is unavailable, what alternative actions can you take to reduce the risk of exposure to bloodborne pathogens?</a:t>
            </a:r>
          </a:p>
          <a:p>
            <a:pPr marL="0" lvl="0" indent="0" algn="l" rtl="0">
              <a:spcBef>
                <a:spcPts val="0"/>
              </a:spcBef>
              <a:spcAft>
                <a:spcPts val="0"/>
              </a:spcAft>
              <a:buNone/>
            </a:pPr>
            <a:endParaRPr dirty="0"/>
          </a:p>
        </p:txBody>
      </p:sp>
      <p:sp>
        <p:nvSpPr>
          <p:cNvPr id="162" name="Google Shape;162;p1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latin typeface="Calibri"/>
                <a:ea typeface="Calibri"/>
                <a:cs typeface="Calibri"/>
                <a:sym typeface="Calibri"/>
              </a:rPr>
              <a:t>10</a:t>
            </a:fld>
            <a:endParaRPr dirty="0">
              <a:solidFill>
                <a:srgbClr val="000000"/>
              </a:solidFill>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8" name="Google Shape;168;p1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fontAlgn="base">
              <a:buFont typeface="Symbol" panose="05050102010706020507" pitchFamily="18" charset="2"/>
              <a:buNone/>
            </a:pPr>
            <a:r>
              <a:rPr lang="en-US" sz="1200" b="1" dirty="0">
                <a:effectLst/>
                <a:latin typeface="Calibri" panose="020F0502020204030204" pitchFamily="34" charset="0"/>
                <a:ea typeface="Times New Roman" panose="02020603050405020304" pitchFamily="18" charset="0"/>
              </a:rPr>
              <a:t>Bleeding Anatomy</a:t>
            </a:r>
          </a:p>
          <a:p>
            <a:pPr marL="0" marR="0" lvl="0" indent="0" fontAlgn="base">
              <a:buFont typeface="Symbol" panose="05050102010706020507" pitchFamily="18" charset="2"/>
              <a:buNone/>
            </a:pPr>
            <a:endParaRPr lang="en-US" sz="1200" dirty="0">
              <a:effectLst/>
              <a:latin typeface="Times New Roman" panose="02020603050405020304" pitchFamily="18" charset="0"/>
              <a:ea typeface="Times New Roman" panose="02020603050405020304" pitchFamily="18" charset="0"/>
            </a:endParaRPr>
          </a:p>
          <a:p>
            <a:pPr marL="0" marR="0" lvl="0" indent="0" fontAlgn="base">
              <a:buFont typeface="Symbol" panose="05050102010706020507" pitchFamily="18" charset="2"/>
              <a:buNone/>
            </a:pPr>
            <a:r>
              <a:rPr lang="en-US" sz="1200" b="1" dirty="0">
                <a:effectLst/>
                <a:latin typeface="Calibri" panose="020F0502020204030204" pitchFamily="34" charset="0"/>
                <a:ea typeface="Times New Roman" panose="02020603050405020304" pitchFamily="18" charset="0"/>
              </a:rPr>
              <a:t>Key content elements</a:t>
            </a:r>
            <a:endParaRPr lang="en-US" sz="1200" b="1" dirty="0">
              <a:effectLst/>
              <a:latin typeface="Times New Roman" panose="02020603050405020304" pitchFamily="18" charset="0"/>
              <a:ea typeface="Times New Roman" panose="02020603050405020304" pitchFamily="18" charset="0"/>
            </a:endParaRPr>
          </a:p>
          <a:p>
            <a:pPr marL="742950" marR="0" lvl="1" indent="-285750" fontAlgn="base">
              <a:buFont typeface="Courier New" panose="02070309020205020404" pitchFamily="49" charset="0"/>
              <a:buChar char="o"/>
            </a:pPr>
            <a:r>
              <a:rPr lang="en-US" sz="1200" dirty="0">
                <a:effectLst/>
                <a:latin typeface="Calibri" panose="020F0502020204030204" pitchFamily="34" charset="0"/>
                <a:ea typeface="Times New Roman" panose="02020603050405020304" pitchFamily="18" charset="0"/>
              </a:rPr>
              <a:t>Clarify blood flowing and how bleeding results in loss of blood</a:t>
            </a:r>
            <a:endParaRPr lang="en-US" sz="1200" dirty="0">
              <a:effectLst/>
              <a:latin typeface="Times New Roman" panose="02020603050405020304" pitchFamily="18" charset="0"/>
              <a:ea typeface="Times New Roman" panose="02020603050405020304" pitchFamily="18" charset="0"/>
            </a:endParaRPr>
          </a:p>
          <a:p>
            <a:pPr marL="0" marR="0" lvl="0" indent="0" fontAlgn="base">
              <a:buFont typeface="Symbol" panose="05050102010706020507" pitchFamily="18" charset="2"/>
              <a:buNone/>
            </a:pPr>
            <a:r>
              <a:rPr lang="en-US" sz="1200" b="1" dirty="0">
                <a:effectLst/>
                <a:latin typeface="Calibri" panose="020F0502020204030204" pitchFamily="34" charset="0"/>
                <a:ea typeface="Times New Roman" panose="02020603050405020304" pitchFamily="18" charset="0"/>
              </a:rPr>
              <a:t>Instructor considerations</a:t>
            </a:r>
            <a:endParaRPr lang="en-US" sz="1200" b="1" dirty="0">
              <a:effectLst/>
              <a:latin typeface="Times New Roman" panose="02020603050405020304" pitchFamily="18" charset="0"/>
              <a:ea typeface="Times New Roman" panose="02020603050405020304" pitchFamily="18" charset="0"/>
            </a:endParaRPr>
          </a:p>
          <a:p>
            <a:pPr marL="742950" marR="0" lvl="1" indent="-285750" fontAlgn="base">
              <a:buFont typeface="Courier New" panose="02070309020205020404" pitchFamily="49" charset="0"/>
              <a:buChar char="o"/>
            </a:pPr>
            <a:r>
              <a:rPr lang="en-US" sz="1200" dirty="0">
                <a:effectLst/>
                <a:latin typeface="Calibri" panose="020F0502020204030204" pitchFamily="34" charset="0"/>
                <a:ea typeface="Times New Roman" panose="02020603050405020304" pitchFamily="18" charset="0"/>
              </a:rPr>
              <a:t>Our bodies have an amazing system for delivering blood throughout our body. Think of it like a giant highway. The heart acts like a pump, pushing blood out to all our organs and tissues. This blood carries oxygen and nutrients that our cells need to function. Understanding how blood flows will help us control bleeding more effectively. By applying pressure in the right spot, we can slow down or even stop the blood flow to the wound.</a:t>
            </a:r>
            <a:endParaRPr lang="en-US" sz="1200" dirty="0">
              <a:effectLst/>
              <a:latin typeface="Times New Roman" panose="02020603050405020304" pitchFamily="18" charset="0"/>
              <a:ea typeface="Times New Roman" panose="02020603050405020304" pitchFamily="18" charset="0"/>
            </a:endParaRPr>
          </a:p>
          <a:p>
            <a:pPr marL="0" marR="0" lvl="0" indent="0" fontAlgn="base">
              <a:buFont typeface="Symbol" panose="05050102010706020507" pitchFamily="18" charset="2"/>
              <a:buNone/>
            </a:pPr>
            <a:r>
              <a:rPr lang="en-US" sz="1200" b="1" dirty="0">
                <a:effectLst/>
                <a:latin typeface="Calibri" panose="020F0502020204030204" pitchFamily="34" charset="0"/>
                <a:ea typeface="Times New Roman" panose="02020603050405020304" pitchFamily="18" charset="0"/>
              </a:rPr>
              <a:t>Situational scenarios for presenting</a:t>
            </a:r>
            <a:endParaRPr lang="en-US" sz="1200" b="1" dirty="0">
              <a:effectLst/>
              <a:latin typeface="Times New Roman" panose="02020603050405020304" pitchFamily="18" charset="0"/>
              <a:ea typeface="Times New Roman" panose="02020603050405020304" pitchFamily="18" charset="0"/>
            </a:endParaRPr>
          </a:p>
          <a:p>
            <a:pPr marL="742950" marR="0" lvl="1" indent="-285750" fontAlgn="base">
              <a:buFont typeface="Courier New" panose="02070309020205020404" pitchFamily="49" charset="0"/>
              <a:buChar char="o"/>
            </a:pPr>
            <a:r>
              <a:rPr lang="en-US" sz="1200" dirty="0">
                <a:effectLst/>
                <a:latin typeface="Calibri" panose="020F0502020204030204" pitchFamily="34" charset="0"/>
                <a:ea typeface="Times New Roman" panose="02020603050405020304" pitchFamily="18" charset="0"/>
              </a:rPr>
              <a:t>Note the arrows directing blood from the heart, pumped to other parts of the body</a:t>
            </a:r>
            <a:endParaRPr lang="en-US" sz="1200" dirty="0">
              <a:effectLst/>
              <a:latin typeface="Times New Roman" panose="02020603050405020304" pitchFamily="18" charset="0"/>
              <a:ea typeface="Times New Roman" panose="02020603050405020304" pitchFamily="18" charset="0"/>
            </a:endParaRPr>
          </a:p>
          <a:p>
            <a:pPr marL="0" marR="0" lvl="0" indent="0" fontAlgn="base">
              <a:buFont typeface="Symbol" panose="05050102010706020507" pitchFamily="18" charset="2"/>
              <a:buNone/>
            </a:pPr>
            <a:r>
              <a:rPr lang="en-US" sz="1200" b="1" dirty="0">
                <a:effectLst/>
                <a:latin typeface="Calibri" panose="020F0502020204030204" pitchFamily="34" charset="0"/>
                <a:ea typeface="Times New Roman" panose="02020603050405020304" pitchFamily="18" charset="0"/>
              </a:rPr>
              <a:t>Guiding discussion areas</a:t>
            </a:r>
            <a:endParaRPr lang="en-US" sz="1200" b="1" dirty="0">
              <a:effectLst/>
              <a:latin typeface="Times New Roman" panose="02020603050405020304" pitchFamily="18" charset="0"/>
              <a:ea typeface="Times New Roman" panose="02020603050405020304" pitchFamily="18" charset="0"/>
            </a:endParaRPr>
          </a:p>
          <a:p>
            <a:pPr marL="742950" marR="0" lvl="1" indent="-285750" fontAlgn="base">
              <a:buFont typeface="Courier New" panose="02070309020205020404" pitchFamily="49" charset="0"/>
              <a:buChar char="o"/>
            </a:pPr>
            <a:r>
              <a:rPr lang="en-US" sz="1200" i="1" dirty="0">
                <a:effectLst/>
                <a:highlight>
                  <a:srgbClr val="FFFF00"/>
                </a:highlight>
                <a:latin typeface="Calibri" panose="020F0502020204030204" pitchFamily="34" charset="0"/>
                <a:ea typeface="Times New Roman" panose="02020603050405020304" pitchFamily="18" charset="0"/>
              </a:rPr>
              <a:t>Consider "blood flow anatomy" instead, but it works. The arrows help to set up the next slide.</a:t>
            </a:r>
            <a:endParaRPr lang="en-US" sz="1200" dirty="0">
              <a:effectLst/>
              <a:latin typeface="Times New Roman" panose="02020603050405020304" pitchFamily="18" charset="0"/>
              <a:ea typeface="Times New Roman" panose="02020603050405020304" pitchFamily="18" charset="0"/>
            </a:endParaRPr>
          </a:p>
          <a:p>
            <a:pPr marL="0" lvl="0" indent="0" algn="l" rtl="0">
              <a:spcBef>
                <a:spcPts val="0"/>
              </a:spcBef>
              <a:spcAft>
                <a:spcPts val="0"/>
              </a:spcAft>
              <a:buNone/>
            </a:pPr>
            <a:endParaRPr dirty="0"/>
          </a:p>
        </p:txBody>
      </p:sp>
      <p:sp>
        <p:nvSpPr>
          <p:cNvPr id="169" name="Google Shape;169;p1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1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marR="0" lvl="0" indent="0" fontAlgn="base">
              <a:buFont typeface="Symbol" panose="05050102010706020507" pitchFamily="18" charset="2"/>
              <a:buNone/>
            </a:pPr>
            <a:r>
              <a:rPr lang="en-US" sz="1200" b="1" dirty="0">
                <a:effectLst/>
                <a:latin typeface="Calibri" panose="020F0502020204030204" pitchFamily="34" charset="0"/>
                <a:ea typeface="Times New Roman" panose="02020603050405020304" pitchFamily="18" charset="0"/>
              </a:rPr>
              <a:t>Uncontrolled Bleeding</a:t>
            </a:r>
          </a:p>
          <a:p>
            <a:pPr marL="0" marR="0" lvl="0" indent="0" fontAlgn="base">
              <a:buFont typeface="Symbol" panose="05050102010706020507" pitchFamily="18" charset="2"/>
              <a:buNone/>
            </a:pPr>
            <a:endParaRPr lang="en-US" sz="1200" dirty="0">
              <a:effectLst/>
              <a:latin typeface="Times New Roman" panose="02020603050405020304" pitchFamily="18" charset="0"/>
              <a:ea typeface="Times New Roman" panose="02020603050405020304" pitchFamily="18" charset="0"/>
            </a:endParaRPr>
          </a:p>
          <a:p>
            <a:pPr marL="0" marR="0" lvl="0" indent="0" fontAlgn="base">
              <a:buFont typeface="Symbol" panose="05050102010706020507" pitchFamily="18" charset="2"/>
              <a:buNone/>
            </a:pPr>
            <a:r>
              <a:rPr lang="en-US" sz="1200" b="1" dirty="0">
                <a:effectLst/>
                <a:latin typeface="Calibri" panose="020F0502020204030204" pitchFamily="34" charset="0"/>
                <a:ea typeface="Times New Roman" panose="02020603050405020304" pitchFamily="18" charset="0"/>
              </a:rPr>
              <a:t>Key content elements</a:t>
            </a:r>
            <a:endParaRPr lang="en-US" sz="1200" b="1" dirty="0">
              <a:effectLst/>
              <a:latin typeface="Times New Roman" panose="02020603050405020304" pitchFamily="18" charset="0"/>
              <a:ea typeface="Times New Roman" panose="02020603050405020304" pitchFamily="18" charset="0"/>
            </a:endParaRPr>
          </a:p>
          <a:p>
            <a:pPr marL="742950" marR="0" lvl="1" indent="-285750" fontAlgn="base">
              <a:buFont typeface="Courier New" panose="02070309020205020404" pitchFamily="49" charset="0"/>
              <a:buChar char="o"/>
            </a:pPr>
            <a:r>
              <a:rPr lang="en-US" sz="1200" dirty="0">
                <a:effectLst/>
                <a:latin typeface="Calibri" panose="020F0502020204030204" pitchFamily="34" charset="0"/>
                <a:ea typeface="Times New Roman" panose="02020603050405020304" pitchFamily="18" charset="0"/>
              </a:rPr>
              <a:t>Recognizing bleeding</a:t>
            </a:r>
            <a:endParaRPr lang="en-US" sz="1200" dirty="0">
              <a:effectLst/>
              <a:latin typeface="Times New Roman" panose="02020603050405020304" pitchFamily="18" charset="0"/>
              <a:ea typeface="Times New Roman" panose="02020603050405020304" pitchFamily="18" charset="0"/>
            </a:endParaRPr>
          </a:p>
          <a:p>
            <a:pPr marL="0" marR="0" lvl="0" indent="0" fontAlgn="base">
              <a:buFont typeface="Symbol" panose="05050102010706020507" pitchFamily="18" charset="2"/>
              <a:buNone/>
            </a:pPr>
            <a:r>
              <a:rPr lang="en-US" sz="1200" b="1" dirty="0">
                <a:effectLst/>
                <a:latin typeface="Calibri" panose="020F0502020204030204" pitchFamily="34" charset="0"/>
                <a:ea typeface="Times New Roman" panose="02020603050405020304" pitchFamily="18" charset="0"/>
              </a:rPr>
              <a:t>Instructor considerations</a:t>
            </a:r>
            <a:endParaRPr lang="en-US" sz="1200" b="1" dirty="0">
              <a:effectLst/>
              <a:latin typeface="Times New Roman" panose="02020603050405020304" pitchFamily="18" charset="0"/>
              <a:ea typeface="Times New Roman" panose="02020603050405020304" pitchFamily="18" charset="0"/>
            </a:endParaRPr>
          </a:p>
          <a:p>
            <a:pPr marL="742950" marR="0" lvl="1" indent="-285750" fontAlgn="base">
              <a:buFont typeface="Courier New" panose="02070309020205020404" pitchFamily="49" charset="0"/>
              <a:buChar char="o"/>
            </a:pPr>
            <a:r>
              <a:rPr lang="en-US" sz="1200" dirty="0">
                <a:effectLst/>
                <a:latin typeface="Calibri" panose="020F0502020204030204" pitchFamily="34" charset="0"/>
                <a:ea typeface="Times New Roman" panose="02020603050405020304" pitchFamily="18" charset="0"/>
              </a:rPr>
              <a:t>A sign of severe bleeding is a large pool of blood forming around the wound or on the ground around the victim. Also, be concerned if the person’s clothing is soaked with </a:t>
            </a:r>
            <a:r>
              <a:rPr lang="en-US" sz="1200" dirty="0" err="1">
                <a:effectLst/>
                <a:latin typeface="Calibri" panose="020F0502020204030204" pitchFamily="34" charset="0"/>
                <a:ea typeface="Times New Roman" panose="02020603050405020304" pitchFamily="18" charset="0"/>
              </a:rPr>
              <a:t>blood.The</a:t>
            </a:r>
            <a:r>
              <a:rPr lang="en-US" sz="1200" dirty="0">
                <a:effectLst/>
                <a:latin typeface="Calibri" panose="020F0502020204030204" pitchFamily="34" charset="0"/>
                <a:ea typeface="Times New Roman" panose="02020603050405020304" pitchFamily="18" charset="0"/>
              </a:rPr>
              <a:t> participant will learn how to identify severe bleeding. In a bad injury, blood might spurt out in pulses. This happens because the blood comes from a large artery, which carries blood with a lot of force from the heart. If you see either of these signs, acting quickly to control the bleeding is essential.</a:t>
            </a:r>
            <a:endParaRPr lang="en-US" sz="1200" dirty="0">
              <a:effectLst/>
              <a:latin typeface="Times New Roman" panose="02020603050405020304" pitchFamily="18" charset="0"/>
              <a:ea typeface="Times New Roman" panose="02020603050405020304" pitchFamily="18" charset="0"/>
            </a:endParaRPr>
          </a:p>
          <a:p>
            <a:pPr marL="0" marR="0" lvl="0" indent="0" fontAlgn="base">
              <a:buFont typeface="Symbol" panose="05050102010706020507" pitchFamily="18" charset="2"/>
              <a:buNone/>
            </a:pPr>
            <a:r>
              <a:rPr lang="en-US" sz="1200" b="1" dirty="0">
                <a:effectLst/>
                <a:latin typeface="Calibri" panose="020F0502020204030204" pitchFamily="34" charset="0"/>
                <a:ea typeface="Times New Roman" panose="02020603050405020304" pitchFamily="18" charset="0"/>
              </a:rPr>
              <a:t>Situational scenarios for presenting</a:t>
            </a:r>
            <a:endParaRPr lang="en-US" sz="1200" b="1" dirty="0">
              <a:effectLst/>
              <a:latin typeface="Times New Roman" panose="02020603050405020304" pitchFamily="18" charset="0"/>
              <a:ea typeface="Times New Roman" panose="02020603050405020304" pitchFamily="18" charset="0"/>
            </a:endParaRPr>
          </a:p>
          <a:p>
            <a:pPr marL="742950" marR="0" lvl="1" indent="-285750" fontAlgn="base">
              <a:buFont typeface="Courier New" panose="02070309020205020404" pitchFamily="49" charset="0"/>
              <a:buChar char="o"/>
            </a:pPr>
            <a:r>
              <a:rPr lang="en-US" dirty="0"/>
              <a:t>Uncontrolled bleeding can occur in many different scenarios, and recognizing these situations is crucial for immediate response and intervention.</a:t>
            </a:r>
            <a:r>
              <a:rPr lang="en-US" sz="1200" dirty="0">
                <a:effectLst/>
                <a:latin typeface="Calibri" panose="020F0502020204030204" pitchFamily="34"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pPr marL="0" marR="0" lvl="0" indent="0" fontAlgn="base">
              <a:buFont typeface="Symbol" panose="05050102010706020507" pitchFamily="18" charset="2"/>
              <a:buNone/>
            </a:pPr>
            <a:r>
              <a:rPr lang="en-US" sz="1200" b="1" dirty="0">
                <a:effectLst/>
                <a:latin typeface="Calibri" panose="020F0502020204030204" pitchFamily="34" charset="0"/>
                <a:ea typeface="Times New Roman" panose="02020603050405020304" pitchFamily="18" charset="0"/>
              </a:rPr>
              <a:t>Guiding discussion areas</a:t>
            </a:r>
            <a:endParaRPr lang="en-US" sz="1200" b="1" dirty="0">
              <a:effectLst/>
              <a:latin typeface="Times New Roman" panose="02020603050405020304" pitchFamily="18" charset="0"/>
              <a:ea typeface="Times New Roman" panose="02020603050405020304" pitchFamily="18" charset="0"/>
            </a:endParaRPr>
          </a:p>
          <a:p>
            <a:pPr marL="742950" marR="0" lvl="1" indent="-285750" fontAlgn="base">
              <a:buFont typeface="Courier New" panose="02070309020205020404" pitchFamily="49" charset="0"/>
              <a:buChar char="o"/>
            </a:pPr>
            <a:r>
              <a:rPr lang="en-US" sz="1200" dirty="0">
                <a:effectLst/>
                <a:latin typeface="Calibri" panose="020F0502020204030204" pitchFamily="34" charset="0"/>
                <a:ea typeface="Times New Roman" panose="02020603050405020304" pitchFamily="18" charset="0"/>
              </a:rPr>
              <a:t>Notice the blood flow demonstrated by arrows and how there are no arrows beyond the injury (i.e., no or limited blood flow)</a:t>
            </a:r>
            <a:endParaRPr lang="en-US" sz="1200" dirty="0">
              <a:effectLst/>
              <a:latin typeface="Times New Roman" panose="02020603050405020304" pitchFamily="18" charset="0"/>
              <a:ea typeface="Times New Roman" panose="02020603050405020304" pitchFamily="18" charset="0"/>
            </a:endParaRPr>
          </a:p>
          <a:p>
            <a:pPr marL="0" lvl="0" indent="0" algn="l" rtl="0">
              <a:spcBef>
                <a:spcPts val="0"/>
              </a:spcBef>
              <a:spcAft>
                <a:spcPts val="0"/>
              </a:spcAft>
              <a:buNone/>
            </a:pPr>
            <a:endParaRPr dirty="0"/>
          </a:p>
        </p:txBody>
      </p:sp>
      <p:sp>
        <p:nvSpPr>
          <p:cNvPr id="176" name="Google Shape;176;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1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marR="0" lvl="0" indent="0" fontAlgn="base">
              <a:buFont typeface="Symbol" panose="05050102010706020507" pitchFamily="18" charset="2"/>
              <a:buNone/>
            </a:pPr>
            <a:r>
              <a:rPr lang="en-US" sz="1200" b="1" dirty="0">
                <a:effectLst/>
                <a:latin typeface="Calibri" panose="020F0502020204030204" pitchFamily="34" charset="0"/>
                <a:ea typeface="Times New Roman" panose="02020603050405020304" pitchFamily="18" charset="0"/>
              </a:rPr>
              <a:t>Direct Pressure</a:t>
            </a:r>
          </a:p>
          <a:p>
            <a:pPr marL="0" marR="0" lvl="0" indent="0" fontAlgn="base">
              <a:buFont typeface="Symbol" panose="05050102010706020507" pitchFamily="18" charset="2"/>
              <a:buNone/>
            </a:pPr>
            <a:endParaRPr lang="en-US" sz="1200" dirty="0">
              <a:effectLst/>
              <a:latin typeface="Times New Roman" panose="02020603050405020304" pitchFamily="18" charset="0"/>
              <a:ea typeface="Times New Roman" panose="02020603050405020304" pitchFamily="18" charset="0"/>
            </a:endParaRPr>
          </a:p>
          <a:p>
            <a:pPr marL="0" marR="0" lvl="0" indent="0" fontAlgn="base">
              <a:buFont typeface="Symbol" panose="05050102010706020507" pitchFamily="18" charset="2"/>
              <a:buNone/>
            </a:pPr>
            <a:r>
              <a:rPr lang="en-US" sz="1200" b="1" dirty="0">
                <a:effectLst/>
                <a:latin typeface="Calibri" panose="020F0502020204030204" pitchFamily="34" charset="0"/>
                <a:ea typeface="Times New Roman" panose="02020603050405020304" pitchFamily="18" charset="0"/>
              </a:rPr>
              <a:t>Key content elements</a:t>
            </a:r>
            <a:endParaRPr lang="en-US" sz="1200" b="1" dirty="0">
              <a:effectLst/>
              <a:latin typeface="Times New Roman" panose="02020603050405020304" pitchFamily="18" charset="0"/>
              <a:ea typeface="Times New Roman" panose="02020603050405020304" pitchFamily="18" charset="0"/>
            </a:endParaRPr>
          </a:p>
          <a:p>
            <a:pPr marL="742950" marR="0" lvl="1" indent="-285750" fontAlgn="base">
              <a:buFont typeface="Courier New" panose="02070309020205020404" pitchFamily="49" charset="0"/>
              <a:buChar char="o"/>
            </a:pPr>
            <a:r>
              <a:rPr lang="en-US" sz="1200" dirty="0">
                <a:effectLst/>
                <a:latin typeface="Calibri" panose="020F0502020204030204" pitchFamily="34" charset="0"/>
                <a:ea typeface="Times New Roman" panose="02020603050405020304" pitchFamily="18" charset="0"/>
              </a:rPr>
              <a:t>Demonstrate direct pressure as the first step</a:t>
            </a:r>
            <a:endParaRPr lang="en-US" sz="1200" dirty="0">
              <a:effectLst/>
              <a:latin typeface="Times New Roman" panose="02020603050405020304" pitchFamily="18" charset="0"/>
              <a:ea typeface="Times New Roman" panose="02020603050405020304" pitchFamily="18" charset="0"/>
            </a:endParaRPr>
          </a:p>
          <a:p>
            <a:pPr marL="0" marR="0" lvl="0" indent="0" fontAlgn="base">
              <a:buFont typeface="Symbol" panose="05050102010706020507" pitchFamily="18" charset="2"/>
              <a:buNone/>
            </a:pPr>
            <a:r>
              <a:rPr lang="en-US" sz="1200" b="1" dirty="0">
                <a:effectLst/>
                <a:latin typeface="Calibri" panose="020F0502020204030204" pitchFamily="34" charset="0"/>
                <a:ea typeface="Times New Roman" panose="02020603050405020304" pitchFamily="18" charset="0"/>
              </a:rPr>
              <a:t>Instructor considerations</a:t>
            </a:r>
            <a:endParaRPr lang="en-US" sz="1200" b="1" dirty="0">
              <a:effectLst/>
              <a:latin typeface="Times New Roman" panose="02020603050405020304" pitchFamily="18" charset="0"/>
              <a:ea typeface="Times New Roman" panose="02020603050405020304" pitchFamily="18" charset="0"/>
            </a:endParaRPr>
          </a:p>
          <a:p>
            <a:pPr marL="742950" marR="0" lvl="1" indent="-285750" fontAlgn="base">
              <a:buFont typeface="Courier New" panose="02070309020205020404" pitchFamily="49" charset="0"/>
              <a:buChar char="o"/>
            </a:pPr>
            <a:r>
              <a:rPr lang="en-US" sz="1200" dirty="0">
                <a:effectLst/>
                <a:latin typeface="Calibri" panose="020F0502020204030204" pitchFamily="34" charset="0"/>
                <a:ea typeface="Times New Roman" panose="02020603050405020304" pitchFamily="18" charset="0"/>
              </a:rPr>
              <a:t>An effective step to control bleeding is called direct pressure. This means placing a cloth or towel directly, anything that is absorbent, over the wound and applying firm, steady pressure with your hand. The pressure helps to close off the blood vessels around the wound, slowing down or stopping the blood flow. The key is to push down hard and hold it there. Don't be afraid to press firmly – it might feel uncomfortable for the injured person, but stopping the bleeding is essential.</a:t>
            </a:r>
          </a:p>
          <a:p>
            <a:pPr marL="742950" marR="0" lvl="1" indent="-285750" fontAlgn="base">
              <a:buFont typeface="Courier New" panose="02070309020205020404" pitchFamily="49" charset="0"/>
              <a:buChar char="o"/>
            </a:pPr>
            <a:r>
              <a:rPr lang="en-US" sz="1200" dirty="0">
                <a:effectLst/>
                <a:latin typeface="Calibri" panose="020F0502020204030204" pitchFamily="34" charset="0"/>
                <a:ea typeface="Times New Roman" panose="02020603050405020304" pitchFamily="18" charset="0"/>
              </a:rPr>
              <a:t>Once you begin holding pressure, you should maintain it until help arrives, or you need to use another bleeding control mechanism, such as wound packing or tourniquet application.</a:t>
            </a:r>
          </a:p>
          <a:p>
            <a:pPr marL="742950" marR="0" lvl="1" indent="-285750" fontAlgn="base">
              <a:buFont typeface="Courier New" panose="02070309020205020404" pitchFamily="49" charset="0"/>
              <a:buChar char="o"/>
            </a:pPr>
            <a:r>
              <a:rPr lang="en-US" dirty="0"/>
              <a:t>Do not lift the dressing to check; maintain </a:t>
            </a:r>
            <a:r>
              <a:rPr lang="en-US" b="1" dirty="0"/>
              <a:t>steady pressure.</a:t>
            </a:r>
            <a:endParaRPr lang="en-US" sz="1200" dirty="0">
              <a:effectLst/>
              <a:latin typeface="Calibri" panose="020F0502020204030204" pitchFamily="34" charset="0"/>
              <a:ea typeface="Times New Roman" panose="02020603050405020304" pitchFamily="18" charset="0"/>
            </a:endParaRPr>
          </a:p>
          <a:p>
            <a:pPr marL="742950" marR="0" lvl="1" indent="-285750" fontAlgn="base">
              <a:buFont typeface="Courier New" panose="02070309020205020404" pitchFamily="49" charset="0"/>
              <a:buChar char="o"/>
            </a:pPr>
            <a:r>
              <a:rPr lang="en-US" dirty="0"/>
              <a:t>In emergencies where medical supplies are unavailable, several non-medical materials can help control bleeding.</a:t>
            </a:r>
            <a:endParaRPr lang="en-US" sz="1200" dirty="0">
              <a:effectLst/>
              <a:latin typeface="Times New Roman" panose="02020603050405020304" pitchFamily="18" charset="0"/>
              <a:ea typeface="Times New Roman" panose="02020603050405020304" pitchFamily="18" charset="0"/>
            </a:endParaRPr>
          </a:p>
          <a:p>
            <a:pPr marL="0" marR="0" lvl="0" indent="0" fontAlgn="base">
              <a:buFont typeface="Symbol" panose="05050102010706020507" pitchFamily="18" charset="2"/>
              <a:buNone/>
            </a:pPr>
            <a:r>
              <a:rPr lang="en-US" sz="1200" b="1" dirty="0">
                <a:effectLst/>
                <a:latin typeface="Calibri" panose="020F0502020204030204" pitchFamily="34" charset="0"/>
                <a:ea typeface="Times New Roman" panose="02020603050405020304" pitchFamily="18" charset="0"/>
              </a:rPr>
              <a:t>Situational scenarios for presenting</a:t>
            </a:r>
            <a:endParaRPr lang="en-US" sz="1200" b="1" dirty="0">
              <a:effectLst/>
              <a:latin typeface="Times New Roman" panose="02020603050405020304" pitchFamily="18" charset="0"/>
              <a:ea typeface="Times New Roman" panose="02020603050405020304" pitchFamily="18" charset="0"/>
            </a:endParaRPr>
          </a:p>
          <a:p>
            <a:pPr marL="742950" marR="0" lvl="1" indent="-285750" fontAlgn="base">
              <a:buFont typeface="Courier New" panose="02070309020205020404" pitchFamily="49" charset="0"/>
              <a:buChar char="o"/>
            </a:pPr>
            <a:r>
              <a:rPr lang="en-US" sz="1200" dirty="0">
                <a:effectLst/>
                <a:latin typeface="Calibri" panose="020F0502020204030204" pitchFamily="34" charset="0"/>
                <a:ea typeface="Times New Roman" panose="02020603050405020304" pitchFamily="18" charset="0"/>
              </a:rPr>
              <a:t>Notice the rescuer is wearing a glove and has a small amount of material between the hand and the wound</a:t>
            </a:r>
            <a:endParaRPr lang="en-US" sz="1200" dirty="0">
              <a:effectLst/>
              <a:latin typeface="Times New Roman" panose="02020603050405020304" pitchFamily="18" charset="0"/>
              <a:ea typeface="Times New Roman" panose="02020603050405020304" pitchFamily="18" charset="0"/>
            </a:endParaRPr>
          </a:p>
          <a:p>
            <a:pPr marL="0" marR="0" lvl="0" indent="0" fontAlgn="base">
              <a:buFont typeface="Symbol" panose="05050102010706020507" pitchFamily="18" charset="2"/>
              <a:buNone/>
            </a:pPr>
            <a:r>
              <a:rPr lang="en-US" sz="1200" b="1" dirty="0">
                <a:effectLst/>
                <a:latin typeface="Calibri" panose="020F0502020204030204" pitchFamily="34" charset="0"/>
                <a:ea typeface="Times New Roman" panose="02020603050405020304" pitchFamily="18" charset="0"/>
              </a:rPr>
              <a:t>Guiding discussion areas</a:t>
            </a:r>
            <a:endParaRPr lang="en-US" sz="1200" b="1" dirty="0">
              <a:effectLst/>
              <a:latin typeface="Times New Roman" panose="02020603050405020304" pitchFamily="18" charset="0"/>
              <a:ea typeface="Times New Roman" panose="02020603050405020304" pitchFamily="18" charset="0"/>
            </a:endParaRPr>
          </a:p>
          <a:p>
            <a:pPr marL="742950" marR="0" lvl="1" indent="-285750" fontAlgn="base">
              <a:buFont typeface="Courier New" panose="02070309020205020404" pitchFamily="49" charset="0"/>
              <a:buChar char="o"/>
            </a:pPr>
            <a:r>
              <a:rPr lang="en-US" sz="1200" dirty="0">
                <a:effectLst/>
                <a:latin typeface="Calibri" panose="020F0502020204030204" pitchFamily="34" charset="0"/>
                <a:ea typeface="Times New Roman" panose="02020603050405020304" pitchFamily="18" charset="0"/>
              </a:rPr>
              <a:t>Note that the blood vessel is compressed or flattened, reducing the loss of blood</a:t>
            </a:r>
          </a:p>
          <a:p>
            <a:pPr marL="742950" marR="0" lvl="1" indent="-285750" fontAlgn="base">
              <a:buFont typeface="Courier New" panose="02070309020205020404" pitchFamily="49" charset="0"/>
              <a:buChar char="o"/>
            </a:pPr>
            <a:r>
              <a:rPr lang="en-US" sz="1200" dirty="0">
                <a:effectLst/>
                <a:latin typeface="Calibri" panose="020F0502020204030204" pitchFamily="34" charset="0"/>
                <a:ea typeface="Times New Roman" panose="02020603050405020304" pitchFamily="18" charset="0"/>
              </a:rPr>
              <a:t>What materials do you have now that can be used to stop bleeding?</a:t>
            </a:r>
            <a:endParaRPr lang="en-US" sz="1200" dirty="0">
              <a:effectLst/>
              <a:latin typeface="Times New Roman" panose="02020603050405020304" pitchFamily="18" charset="0"/>
              <a:ea typeface="Times New Roman" panose="02020603050405020304" pitchFamily="18" charset="0"/>
            </a:endParaRPr>
          </a:p>
          <a:p>
            <a:pPr marL="0" lvl="0" indent="0" algn="l" rtl="0">
              <a:spcBef>
                <a:spcPts val="0"/>
              </a:spcBef>
              <a:spcAft>
                <a:spcPts val="0"/>
              </a:spcAft>
              <a:buNone/>
            </a:pPr>
            <a:endParaRPr dirty="0"/>
          </a:p>
        </p:txBody>
      </p:sp>
      <p:sp>
        <p:nvSpPr>
          <p:cNvPr id="182" name="Google Shape;182;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1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marR="0" lvl="0" indent="0" fontAlgn="base">
              <a:buFont typeface="Symbol" panose="05050102010706020507" pitchFamily="18" charset="2"/>
              <a:buNone/>
            </a:pPr>
            <a:r>
              <a:rPr lang="en-US" sz="1200" b="1" dirty="0">
                <a:solidFill>
                  <a:srgbClr val="000000"/>
                </a:solidFill>
                <a:effectLst/>
                <a:latin typeface="Calibri" panose="020F0502020204030204" pitchFamily="34" charset="0"/>
                <a:ea typeface="Times New Roman" panose="02020603050405020304" pitchFamily="18" charset="0"/>
              </a:rPr>
              <a:t>Wound Packing</a:t>
            </a:r>
          </a:p>
          <a:p>
            <a:pPr marL="0" marR="0" lvl="0" indent="0" fontAlgn="base">
              <a:buFont typeface="Symbol" panose="05050102010706020507" pitchFamily="18" charset="2"/>
              <a:buNone/>
            </a:pPr>
            <a:endParaRPr lang="en-US" sz="1200" dirty="0">
              <a:effectLst/>
              <a:latin typeface="Times New Roman" panose="02020603050405020304" pitchFamily="18" charset="0"/>
              <a:ea typeface="Times New Roman" panose="02020603050405020304" pitchFamily="18" charset="0"/>
            </a:endParaRPr>
          </a:p>
          <a:p>
            <a:pPr marL="0" marR="0" lvl="0" indent="0" fontAlgn="base">
              <a:buFont typeface="Symbol" panose="05050102010706020507" pitchFamily="18" charset="2"/>
              <a:buNone/>
            </a:pPr>
            <a:r>
              <a:rPr lang="en-US" sz="1200" b="1" dirty="0">
                <a:solidFill>
                  <a:srgbClr val="000000"/>
                </a:solidFill>
                <a:effectLst/>
                <a:latin typeface="Calibri" panose="020F0502020204030204" pitchFamily="34" charset="0"/>
                <a:ea typeface="Times New Roman" panose="02020603050405020304" pitchFamily="18" charset="0"/>
              </a:rPr>
              <a:t>Key content elements</a:t>
            </a:r>
            <a:endParaRPr lang="en-US" sz="1200" b="1" dirty="0">
              <a:effectLst/>
              <a:latin typeface="Times New Roman" panose="02020603050405020304" pitchFamily="18" charset="0"/>
              <a:ea typeface="Times New Roman" panose="02020603050405020304" pitchFamily="18" charset="0"/>
            </a:endParaRPr>
          </a:p>
          <a:p>
            <a:pPr marL="742950" marR="0" lvl="1" indent="-285750" fontAlgn="base">
              <a:buFont typeface="Courier New" panose="02070309020205020404" pitchFamily="49" charset="0"/>
              <a:buChar char="o"/>
            </a:pPr>
            <a:r>
              <a:rPr lang="en-US" sz="1200" dirty="0">
                <a:solidFill>
                  <a:srgbClr val="000000"/>
                </a:solidFill>
                <a:effectLst/>
                <a:latin typeface="Calibri" panose="020F0502020204030204" pitchFamily="34" charset="0"/>
                <a:ea typeface="Times New Roman" panose="02020603050405020304" pitchFamily="18" charset="0"/>
              </a:rPr>
              <a:t>Demonstrate how to pack a wound if the direct pressure step does not stop bleeding</a:t>
            </a:r>
            <a:endParaRPr lang="en-US" sz="1200" dirty="0">
              <a:effectLst/>
              <a:latin typeface="Times New Roman" panose="02020603050405020304" pitchFamily="18" charset="0"/>
              <a:ea typeface="Times New Roman" panose="02020603050405020304" pitchFamily="18" charset="0"/>
            </a:endParaRPr>
          </a:p>
          <a:p>
            <a:pPr marL="0" marR="0" lvl="0" indent="0" fontAlgn="base">
              <a:buFont typeface="Symbol" panose="05050102010706020507" pitchFamily="18" charset="2"/>
              <a:buNone/>
            </a:pPr>
            <a:r>
              <a:rPr lang="en-US" sz="1200" b="1" dirty="0">
                <a:solidFill>
                  <a:srgbClr val="000000"/>
                </a:solidFill>
                <a:effectLst/>
                <a:latin typeface="Calibri" panose="020F0502020204030204" pitchFamily="34" charset="0"/>
                <a:ea typeface="Times New Roman" panose="02020603050405020304" pitchFamily="18" charset="0"/>
              </a:rPr>
              <a:t>Instructor considerations</a:t>
            </a:r>
            <a:endParaRPr lang="en-US" sz="1200" b="1" dirty="0">
              <a:effectLst/>
              <a:latin typeface="Times New Roman" panose="02020603050405020304" pitchFamily="18" charset="0"/>
              <a:ea typeface="Times New Roman" panose="02020603050405020304" pitchFamily="18" charset="0"/>
            </a:endParaRPr>
          </a:p>
          <a:p>
            <a:pPr marL="742950" marR="0" lvl="1" indent="-285750" fontAlgn="base">
              <a:spcBef>
                <a:spcPts val="0"/>
              </a:spcBef>
              <a:spcAft>
                <a:spcPts val="0"/>
              </a:spcAft>
              <a:buFont typeface="Courier New" panose="02070309020205020404" pitchFamily="49" charset="0"/>
              <a:buChar char="o"/>
            </a:pPr>
            <a:r>
              <a:rPr lang="en-US" sz="1200" dirty="0">
                <a:solidFill>
                  <a:srgbClr val="000000"/>
                </a:solidFill>
                <a:effectLst/>
                <a:latin typeface="Calibri" panose="020F0502020204030204" pitchFamily="34" charset="0"/>
                <a:ea typeface="Times New Roman" panose="02020603050405020304" pitchFamily="18" charset="0"/>
              </a:rPr>
              <a:t>If direct pressure with a cloth isn't enough to stop the bleeding, there's another technique we can use called wound packing. This is important if direct pressure over the wound does not stop the bleeding. Wound packing involves gently stuffing gauze or some cloth directly into the wound.  Packing the wound creates pressure from the inside, which can control the bleeding. This can be very effective for deep wounds or spurting blood. If gauze is not available, any available cloth can be used.</a:t>
            </a:r>
            <a:r>
              <a:rPr lang="en-US" sz="1200" dirty="0">
                <a:effectLst/>
                <a:latin typeface="Calibri" panose="020F0502020204030204" pitchFamily="34" charset="0"/>
                <a:ea typeface="Times New Roman" panose="02020603050405020304" pitchFamily="18" charset="0"/>
              </a:rPr>
              <a:t>​</a:t>
            </a:r>
          </a:p>
          <a:p>
            <a:pPr marL="742950" marR="0" lvl="1" indent="-285750" fontAlgn="base">
              <a:spcBef>
                <a:spcPts val="0"/>
              </a:spcBef>
              <a:spcAft>
                <a:spcPts val="0"/>
              </a:spcAft>
              <a:buFont typeface="Courier New" panose="02070309020205020404" pitchFamily="49" charset="0"/>
              <a:buChar char="o"/>
            </a:pPr>
            <a:r>
              <a:rPr lang="en-US" dirty="0"/>
              <a:t>Do not lift the dressing to check; maintain </a:t>
            </a:r>
            <a:r>
              <a:rPr lang="en-US" b="1" dirty="0"/>
              <a:t>steady pressure.</a:t>
            </a:r>
            <a:endParaRPr lang="en-US" sz="1200" dirty="0">
              <a:effectLst/>
              <a:latin typeface="Times New Roman" panose="02020603050405020304" pitchFamily="18" charset="0"/>
              <a:ea typeface="Times New Roman" panose="02020603050405020304" pitchFamily="18" charset="0"/>
            </a:endParaRPr>
          </a:p>
          <a:p>
            <a:pPr marL="0" marR="0" lvl="0" indent="0" fontAlgn="base">
              <a:spcBef>
                <a:spcPts val="0"/>
              </a:spcBef>
              <a:spcAft>
                <a:spcPts val="0"/>
              </a:spcAft>
              <a:buFont typeface="Symbol" panose="05050102010706020507" pitchFamily="18" charset="2"/>
              <a:buNone/>
            </a:pPr>
            <a:r>
              <a:rPr lang="en-US" sz="1200" b="1" dirty="0">
                <a:solidFill>
                  <a:srgbClr val="000000"/>
                </a:solidFill>
                <a:effectLst/>
                <a:latin typeface="Calibri" panose="020F0502020204030204" pitchFamily="34" charset="0"/>
                <a:ea typeface="Times New Roman" panose="02020603050405020304" pitchFamily="18" charset="0"/>
              </a:rPr>
              <a:t>Situational scenarios for presenting</a:t>
            </a:r>
            <a:endParaRPr lang="en-US" sz="1200" b="1" dirty="0">
              <a:effectLst/>
              <a:latin typeface="Times New Roman" panose="02020603050405020304" pitchFamily="18" charset="0"/>
              <a:ea typeface="Times New Roman" panose="02020603050405020304" pitchFamily="18" charset="0"/>
            </a:endParaRPr>
          </a:p>
          <a:p>
            <a:pPr marL="742950" marR="0" lvl="1" indent="-285750" fontAlgn="base">
              <a:buFont typeface="Courier New" panose="02070309020205020404" pitchFamily="49" charset="0"/>
              <a:buChar char="o"/>
            </a:pPr>
            <a:r>
              <a:rPr lang="en-US" sz="1200" dirty="0">
                <a:solidFill>
                  <a:srgbClr val="000000"/>
                </a:solidFill>
                <a:effectLst/>
                <a:latin typeface="Calibri" panose="020F0502020204030204" pitchFamily="34" charset="0"/>
                <a:ea typeface="Times New Roman" panose="02020603050405020304" pitchFamily="18" charset="0"/>
              </a:rPr>
              <a:t>Using some of that material or gauze from the STB kit to fill up the wound</a:t>
            </a:r>
          </a:p>
          <a:p>
            <a:pPr marL="742950" marR="0" lvl="1" indent="-285750" fontAlgn="base">
              <a:buFont typeface="Courier New" panose="02070309020205020404" pitchFamily="49" charset="0"/>
              <a:buChar char="o"/>
            </a:pPr>
            <a:r>
              <a:rPr lang="en-US" sz="1200" dirty="0">
                <a:solidFill>
                  <a:srgbClr val="000000"/>
                </a:solidFill>
                <a:effectLst/>
                <a:latin typeface="Calibri" panose="020F0502020204030204" pitchFamily="34" charset="0"/>
                <a:ea typeface="Times New Roman" panose="02020603050405020304" pitchFamily="18" charset="0"/>
              </a:rPr>
              <a:t>If you do not have a bleeding control kit, </a:t>
            </a:r>
            <a:r>
              <a:rPr lang="en-US" dirty="0"/>
              <a:t>several non-medical materials can help control bleeding.</a:t>
            </a:r>
            <a:endParaRPr lang="en-US" sz="1200" dirty="0">
              <a:effectLst/>
              <a:latin typeface="Times New Roman" panose="02020603050405020304" pitchFamily="18" charset="0"/>
              <a:ea typeface="Times New Roman" panose="02020603050405020304" pitchFamily="18" charset="0"/>
            </a:endParaRPr>
          </a:p>
          <a:p>
            <a:pPr marL="0" marR="0" lvl="0" indent="0" fontAlgn="base">
              <a:buFont typeface="Symbol" panose="05050102010706020507" pitchFamily="18" charset="2"/>
              <a:buNone/>
            </a:pPr>
            <a:r>
              <a:rPr lang="en-US" sz="1200" b="1" dirty="0">
                <a:solidFill>
                  <a:srgbClr val="000000"/>
                </a:solidFill>
                <a:effectLst/>
                <a:latin typeface="Calibri" panose="020F0502020204030204" pitchFamily="34" charset="0"/>
                <a:ea typeface="Times New Roman" panose="02020603050405020304" pitchFamily="18" charset="0"/>
              </a:rPr>
              <a:t>Guiding discussion areas</a:t>
            </a:r>
            <a:endParaRPr lang="en-US" sz="1200" b="1" dirty="0">
              <a:effectLst/>
              <a:latin typeface="Times New Roman" panose="02020603050405020304" pitchFamily="18" charset="0"/>
              <a:ea typeface="Times New Roman" panose="02020603050405020304" pitchFamily="18" charset="0"/>
            </a:endParaRPr>
          </a:p>
          <a:p>
            <a:pPr marL="742950" marR="0" lvl="1" indent="-285750" fontAlgn="base">
              <a:buFont typeface="Courier New" panose="02070309020205020404" pitchFamily="49" charset="0"/>
              <a:buChar char="o"/>
            </a:pPr>
            <a:r>
              <a:rPr lang="en-US" sz="1200" dirty="0">
                <a:solidFill>
                  <a:srgbClr val="000000"/>
                </a:solidFill>
                <a:effectLst/>
                <a:latin typeface="Calibri" panose="020F0502020204030204" pitchFamily="34" charset="0"/>
                <a:ea typeface="Times New Roman" panose="02020603050405020304" pitchFamily="18" charset="0"/>
              </a:rPr>
              <a:t>What could be used as packing?</a:t>
            </a:r>
          </a:p>
          <a:p>
            <a:pPr marL="742950" marR="0" lvl="1" indent="-285750" fontAlgn="base">
              <a:buFont typeface="Courier New" panose="02070309020205020404" pitchFamily="49" charset="0"/>
              <a:buChar char="o"/>
            </a:pPr>
            <a:r>
              <a:rPr lang="en-US" sz="1200" dirty="0">
                <a:solidFill>
                  <a:srgbClr val="000000"/>
                </a:solidFill>
                <a:effectLst/>
                <a:latin typeface="Calibri" panose="020F0502020204030204" pitchFamily="34" charset="0"/>
                <a:ea typeface="Times New Roman" panose="02020603050405020304" pitchFamily="18" charset="0"/>
              </a:rPr>
              <a:t>If you had to use something you are wearing now to pack a wound, what would it be?</a:t>
            </a:r>
          </a:p>
          <a:p>
            <a:pPr marL="742950" marR="0" lvl="1" indent="-285750" fontAlgn="base">
              <a:buFont typeface="Courier New" panose="02070309020205020404" pitchFamily="49" charset="0"/>
              <a:buChar char="o"/>
            </a:pPr>
            <a:r>
              <a:rPr lang="en-US" sz="1200" dirty="0">
                <a:solidFill>
                  <a:srgbClr val="000000"/>
                </a:solidFill>
                <a:effectLst/>
                <a:latin typeface="Calibri" panose="020F0502020204030204" pitchFamily="34" charset="0"/>
                <a:ea typeface="Times New Roman" panose="02020603050405020304" pitchFamily="18" charset="0"/>
              </a:rPr>
              <a:t>Look around the room; what could be used to pack a wound?</a:t>
            </a:r>
            <a:endParaRPr lang="en-US" sz="1200" dirty="0">
              <a:effectLst/>
              <a:latin typeface="Times New Roman" panose="02020603050405020304" pitchFamily="18" charset="0"/>
              <a:ea typeface="Times New Roman" panose="02020603050405020304" pitchFamily="18" charset="0"/>
            </a:endParaRPr>
          </a:p>
          <a:p>
            <a:pPr marL="0" lvl="0" indent="0" algn="l" rtl="0">
              <a:spcBef>
                <a:spcPts val="0"/>
              </a:spcBef>
              <a:spcAft>
                <a:spcPts val="0"/>
              </a:spcAft>
              <a:buNone/>
            </a:pPr>
            <a:endParaRPr dirty="0"/>
          </a:p>
        </p:txBody>
      </p:sp>
      <p:sp>
        <p:nvSpPr>
          <p:cNvPr id="188" name="Google Shape;188;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p1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marR="0" lvl="0" indent="0" fontAlgn="base">
              <a:buFont typeface="Symbol" panose="05050102010706020507" pitchFamily="18" charset="2"/>
              <a:buNone/>
            </a:pPr>
            <a:r>
              <a:rPr lang="en-US" sz="1200" b="1" dirty="0">
                <a:solidFill>
                  <a:srgbClr val="000000"/>
                </a:solidFill>
                <a:effectLst/>
                <a:latin typeface="Calibri" panose="020F0502020204030204" pitchFamily="34" charset="0"/>
                <a:ea typeface="Times New Roman" panose="02020603050405020304" pitchFamily="18" charset="0"/>
              </a:rPr>
              <a:t>Apply Pressure after Packing</a:t>
            </a:r>
          </a:p>
          <a:p>
            <a:pPr marL="0" marR="0" lvl="0" indent="0" fontAlgn="base">
              <a:buFont typeface="Symbol" panose="05050102010706020507" pitchFamily="18" charset="2"/>
              <a:buNone/>
            </a:pPr>
            <a:endParaRPr lang="en-US" sz="1200" b="1" dirty="0">
              <a:effectLst/>
              <a:latin typeface="Times New Roman" panose="02020603050405020304" pitchFamily="18" charset="0"/>
              <a:ea typeface="Times New Roman" panose="02020603050405020304" pitchFamily="18" charset="0"/>
            </a:endParaRPr>
          </a:p>
          <a:p>
            <a:pPr marL="0" marR="0" lvl="0" indent="0" fontAlgn="base">
              <a:buFont typeface="Symbol" panose="05050102010706020507" pitchFamily="18" charset="2"/>
              <a:buNone/>
            </a:pPr>
            <a:r>
              <a:rPr lang="en-US" sz="1200" b="1" dirty="0">
                <a:solidFill>
                  <a:srgbClr val="000000"/>
                </a:solidFill>
                <a:effectLst/>
                <a:latin typeface="Calibri" panose="020F0502020204030204" pitchFamily="34" charset="0"/>
                <a:ea typeface="Times New Roman" panose="02020603050405020304" pitchFamily="18" charset="0"/>
              </a:rPr>
              <a:t>Key content elements</a:t>
            </a:r>
            <a:endParaRPr lang="en-US" sz="1200" b="1" dirty="0">
              <a:effectLst/>
              <a:latin typeface="Times New Roman" panose="02020603050405020304" pitchFamily="18" charset="0"/>
              <a:ea typeface="Times New Roman" panose="02020603050405020304" pitchFamily="18" charset="0"/>
            </a:endParaRPr>
          </a:p>
          <a:p>
            <a:pPr marL="742950" marR="0" lvl="1" indent="-285750" fontAlgn="base">
              <a:buFont typeface="Courier New" panose="02070309020205020404" pitchFamily="49" charset="0"/>
              <a:buChar char="o"/>
            </a:pPr>
            <a:r>
              <a:rPr lang="en-US" sz="1200" dirty="0">
                <a:solidFill>
                  <a:srgbClr val="000000"/>
                </a:solidFill>
                <a:effectLst/>
                <a:latin typeface="Calibri" panose="020F0502020204030204" pitchFamily="34" charset="0"/>
                <a:ea typeface="Times New Roman" panose="02020603050405020304" pitchFamily="18" charset="0"/>
              </a:rPr>
              <a:t>After packing the wound, direct pressure is re-applied and continued.</a:t>
            </a:r>
            <a:endParaRPr lang="en-US" sz="1200" dirty="0">
              <a:effectLst/>
              <a:latin typeface="Times New Roman" panose="02020603050405020304" pitchFamily="18" charset="0"/>
              <a:ea typeface="Times New Roman" panose="02020603050405020304" pitchFamily="18" charset="0"/>
            </a:endParaRPr>
          </a:p>
          <a:p>
            <a:pPr marL="0" marR="0" lvl="0" indent="0" fontAlgn="base">
              <a:buFont typeface="Symbol" panose="05050102010706020507" pitchFamily="18" charset="2"/>
              <a:buNone/>
            </a:pPr>
            <a:r>
              <a:rPr lang="en-US" sz="1200" b="1" dirty="0">
                <a:solidFill>
                  <a:srgbClr val="000000"/>
                </a:solidFill>
                <a:effectLst/>
                <a:latin typeface="Calibri" panose="020F0502020204030204" pitchFamily="34" charset="0"/>
                <a:ea typeface="Times New Roman" panose="02020603050405020304" pitchFamily="18" charset="0"/>
              </a:rPr>
              <a:t>Instructor considerations</a:t>
            </a:r>
            <a:endParaRPr lang="en-US" sz="1200" b="1" dirty="0">
              <a:effectLst/>
              <a:latin typeface="Times New Roman" panose="02020603050405020304" pitchFamily="18" charset="0"/>
              <a:ea typeface="Times New Roman" panose="02020603050405020304" pitchFamily="18" charset="0"/>
            </a:endParaRPr>
          </a:p>
          <a:p>
            <a:pPr marL="742950" marR="0" lvl="1" indent="-285750" fontAlgn="base">
              <a:buFont typeface="Courier New" panose="02070309020205020404" pitchFamily="49" charset="0"/>
              <a:buChar char="o"/>
            </a:pPr>
            <a:r>
              <a:rPr lang="en-US" sz="1200" dirty="0">
                <a:solidFill>
                  <a:srgbClr val="000000"/>
                </a:solidFill>
                <a:effectLst/>
                <a:latin typeface="Calibri" panose="020F0502020204030204" pitchFamily="34" charset="0"/>
                <a:ea typeface="Times New Roman" panose="02020603050405020304" pitchFamily="18" charset="0"/>
              </a:rPr>
              <a:t>If a wound has been packed, you should still apply direct pressure over the packing. Place a clean cloth or towel over the gauze and press down firmly with your hand. This will help maintain the pressure on the wound and slow the bleeding. Your goal is to keep pressure on the wound until help arrives. Don't remove the packing – medical professionals will take care of that.</a:t>
            </a:r>
            <a:endParaRPr lang="en-US" sz="1200" dirty="0">
              <a:effectLst/>
              <a:latin typeface="Times New Roman" panose="02020603050405020304" pitchFamily="18" charset="0"/>
              <a:ea typeface="Times New Roman" panose="02020603050405020304" pitchFamily="18" charset="0"/>
            </a:endParaRPr>
          </a:p>
          <a:p>
            <a:pPr marL="0" marR="0" lvl="0" indent="0" fontAlgn="base">
              <a:buFont typeface="Symbol" panose="05050102010706020507" pitchFamily="18" charset="2"/>
              <a:buNone/>
            </a:pPr>
            <a:r>
              <a:rPr lang="en-US" sz="1200" b="1" dirty="0">
                <a:solidFill>
                  <a:srgbClr val="000000"/>
                </a:solidFill>
                <a:effectLst/>
                <a:latin typeface="Calibri" panose="020F0502020204030204" pitchFamily="34" charset="0"/>
                <a:ea typeface="Times New Roman" panose="02020603050405020304" pitchFamily="18" charset="0"/>
              </a:rPr>
              <a:t>Situational scenarios for presenting</a:t>
            </a:r>
            <a:endParaRPr lang="en-US" sz="1200" b="1" dirty="0">
              <a:effectLst/>
              <a:latin typeface="Times New Roman" panose="02020603050405020304" pitchFamily="18" charset="0"/>
              <a:ea typeface="Times New Roman" panose="02020603050405020304" pitchFamily="18" charset="0"/>
            </a:endParaRPr>
          </a:p>
          <a:p>
            <a:pPr marL="742950" marR="0" lvl="1" indent="-285750" fontAlgn="base">
              <a:spcBef>
                <a:spcPts val="0"/>
              </a:spcBef>
              <a:spcAft>
                <a:spcPts val="0"/>
              </a:spcAft>
              <a:buFont typeface="Courier New" panose="02070309020205020404" pitchFamily="49" charset="0"/>
              <a:buChar char="o"/>
            </a:pPr>
            <a:r>
              <a:rPr lang="en-US" sz="1200" i="1" dirty="0">
                <a:solidFill>
                  <a:srgbClr val="000000"/>
                </a:solidFill>
                <a:effectLst/>
                <a:latin typeface="Calibri" panose="020F0502020204030204" pitchFamily="34" charset="0"/>
                <a:ea typeface="Times New Roman" panose="02020603050405020304" pitchFamily="18" charset="0"/>
              </a:rPr>
              <a:t> It is crucial not to REMOVE the packing to check the wound and maintain pressure until help arrives.</a:t>
            </a:r>
          </a:p>
          <a:p>
            <a:pPr marL="742950" marR="0" lvl="1" indent="-285750" algn="l" defTabSz="914400" rtl="0" eaLnBrk="1" fontAlgn="base" latinLnBrk="0" hangingPunct="1">
              <a:lnSpc>
                <a:spcPct val="100000"/>
              </a:lnSpc>
              <a:spcBef>
                <a:spcPts val="0"/>
              </a:spcBef>
              <a:spcAft>
                <a:spcPts val="0"/>
              </a:spcAft>
              <a:buClr>
                <a:srgbClr val="000000"/>
              </a:buClr>
              <a:buSzPts val="1400"/>
              <a:buFont typeface="Courier New" panose="02070309020205020404" pitchFamily="49" charset="0"/>
              <a:buChar char="o"/>
              <a:tabLst/>
              <a:defRPr/>
            </a:pPr>
            <a:r>
              <a:rPr lang="en-US" sz="1200" i="0" dirty="0">
                <a:solidFill>
                  <a:srgbClr val="000000"/>
                </a:solidFill>
                <a:effectLst/>
                <a:latin typeface="Calibri" panose="020F0502020204030204" pitchFamily="34" charset="0"/>
                <a:ea typeface="Times New Roman" panose="02020603050405020304" pitchFamily="18" charset="0"/>
              </a:rPr>
              <a:t>WHAT IF I AM BY MYSELF? WHAT DO I DO? (This is a frequently asked question.)</a:t>
            </a:r>
          </a:p>
          <a:p>
            <a:pPr marL="1200150" marR="0" lvl="2" indent="-285750" algn="l" defTabSz="914400" rtl="0" eaLnBrk="1" fontAlgn="base" latinLnBrk="0" hangingPunct="1">
              <a:lnSpc>
                <a:spcPct val="100000"/>
              </a:lnSpc>
              <a:spcBef>
                <a:spcPts val="0"/>
              </a:spcBef>
              <a:spcAft>
                <a:spcPts val="0"/>
              </a:spcAft>
              <a:buClr>
                <a:srgbClr val="000000"/>
              </a:buClr>
              <a:buSzPts val="1400"/>
              <a:buFont typeface="Courier New" panose="02070309020205020404" pitchFamily="49" charset="0"/>
              <a:buChar char="o"/>
              <a:tabLst/>
              <a:defRPr/>
            </a:pPr>
            <a:r>
              <a:rPr lang="en-US" b="0" dirty="0"/>
              <a:t>If you are alone and there is severe bleeding, you must act quickly to stop the bleeding. If you must leave to find help, ensure the wound is securely bandaged and pressure is maintained. If they are conscious and stable, instruct them to maintain pressure while you go. Look for other people nearby who may assist or help contact emergency services.</a:t>
            </a:r>
            <a:endParaRPr lang="en-US" sz="1200" b="0" i="0" dirty="0">
              <a:effectLst/>
              <a:latin typeface="Times New Roman" panose="02020603050405020304" pitchFamily="18" charset="0"/>
              <a:ea typeface="Times New Roman" panose="02020603050405020304" pitchFamily="18" charset="0"/>
            </a:endParaRPr>
          </a:p>
          <a:p>
            <a:pPr marL="0" marR="0" lvl="0" indent="0" fontAlgn="base">
              <a:buFont typeface="Symbol" panose="05050102010706020507" pitchFamily="18" charset="2"/>
              <a:buNone/>
            </a:pPr>
            <a:r>
              <a:rPr lang="en-US" sz="1200" b="1" dirty="0">
                <a:solidFill>
                  <a:srgbClr val="000000"/>
                </a:solidFill>
                <a:effectLst/>
                <a:latin typeface="Calibri" panose="020F0502020204030204" pitchFamily="34" charset="0"/>
                <a:ea typeface="Times New Roman" panose="02020603050405020304" pitchFamily="18" charset="0"/>
              </a:rPr>
              <a:t>Guiding discussion areas</a:t>
            </a:r>
            <a:endParaRPr lang="en-US" sz="1200" b="0" dirty="0">
              <a:solidFill>
                <a:srgbClr val="000000"/>
              </a:solidFill>
              <a:effectLst/>
              <a:latin typeface="Calibri" panose="020F0502020204030204" pitchFamily="34" charset="0"/>
              <a:ea typeface="Times New Roman" panose="02020603050405020304" pitchFamily="18" charset="0"/>
            </a:endParaRPr>
          </a:p>
          <a:p>
            <a:pPr marL="628650" marR="0" lvl="1" indent="-171450" fontAlgn="base">
              <a:buFont typeface="Courier New" panose="02070309020205020404" pitchFamily="49" charset="0"/>
              <a:buChar char="o"/>
            </a:pPr>
            <a:r>
              <a:rPr lang="en-US" sz="1200" b="0" dirty="0">
                <a:solidFill>
                  <a:srgbClr val="000000"/>
                </a:solidFill>
                <a:effectLst/>
                <a:latin typeface="Calibri" panose="020F0502020204030204" pitchFamily="34" charset="0"/>
                <a:ea typeface="Times New Roman" panose="02020603050405020304" pitchFamily="18" charset="0"/>
              </a:rPr>
              <a:t>Respond to any questions or concern expressed by participants.</a:t>
            </a:r>
            <a:endParaRPr lang="en-US" sz="1200" b="1" dirty="0">
              <a:effectLst/>
              <a:latin typeface="Times New Roman" panose="02020603050405020304" pitchFamily="18" charset="0"/>
              <a:ea typeface="Times New Roman" panose="02020603050405020304" pitchFamily="18" charset="0"/>
            </a:endParaRPr>
          </a:p>
          <a:p>
            <a:pPr marL="742950" marR="0" lvl="1" indent="-285750" fontAlgn="base">
              <a:buFont typeface="Courier New" panose="02070309020205020404" pitchFamily="49" charset="0"/>
              <a:buChar char="o"/>
            </a:pPr>
            <a:endParaRPr lang="en-US" sz="1200" dirty="0">
              <a:effectLst/>
              <a:latin typeface="Times New Roman" panose="02020603050405020304" pitchFamily="18" charset="0"/>
              <a:ea typeface="Times New Roman" panose="02020603050405020304" pitchFamily="18" charset="0"/>
            </a:endParaRPr>
          </a:p>
          <a:p>
            <a:pPr marL="0" lvl="0" indent="0" algn="l" rtl="0">
              <a:spcBef>
                <a:spcPts val="0"/>
              </a:spcBef>
              <a:spcAft>
                <a:spcPts val="0"/>
              </a:spcAft>
              <a:buNone/>
            </a:pPr>
            <a:endParaRPr dirty="0"/>
          </a:p>
        </p:txBody>
      </p:sp>
      <p:sp>
        <p:nvSpPr>
          <p:cNvPr id="194" name="Google Shape;194;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p1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marR="0" lvl="0" indent="0" fontAlgn="base">
              <a:buFont typeface="Symbol" panose="05050102010706020507" pitchFamily="18" charset="2"/>
              <a:buNone/>
            </a:pPr>
            <a:r>
              <a:rPr lang="en-US" sz="1200" b="1" dirty="0">
                <a:solidFill>
                  <a:srgbClr val="000000"/>
                </a:solidFill>
                <a:effectLst/>
                <a:latin typeface="Calibri" panose="020F0502020204030204" pitchFamily="34" charset="0"/>
                <a:ea typeface="Times New Roman" panose="02020603050405020304" pitchFamily="18" charset="0"/>
              </a:rPr>
              <a:t>Tourniquet Application</a:t>
            </a:r>
          </a:p>
          <a:p>
            <a:pPr marL="0" marR="0" lvl="0" indent="0" fontAlgn="base">
              <a:buFont typeface="Symbol" panose="05050102010706020507" pitchFamily="18" charset="2"/>
              <a:buNone/>
            </a:pPr>
            <a:endParaRPr lang="en-US" sz="1200" dirty="0">
              <a:effectLst/>
              <a:latin typeface="Times New Roman" panose="02020603050405020304" pitchFamily="18" charset="0"/>
              <a:ea typeface="Times New Roman" panose="02020603050405020304" pitchFamily="18" charset="0"/>
            </a:endParaRPr>
          </a:p>
          <a:p>
            <a:pPr marL="0" marR="0" lvl="0" indent="0" fontAlgn="base">
              <a:buFont typeface="Symbol" panose="05050102010706020507" pitchFamily="18" charset="2"/>
              <a:buNone/>
            </a:pPr>
            <a:r>
              <a:rPr lang="en-US" sz="1200" b="1" dirty="0">
                <a:solidFill>
                  <a:srgbClr val="000000"/>
                </a:solidFill>
                <a:effectLst/>
                <a:latin typeface="Calibri" panose="020F0502020204030204" pitchFamily="34" charset="0"/>
                <a:ea typeface="Times New Roman" panose="02020603050405020304" pitchFamily="18" charset="0"/>
              </a:rPr>
              <a:t>Key content elements</a:t>
            </a:r>
            <a:endParaRPr lang="en-US" sz="1200" b="1" dirty="0">
              <a:effectLst/>
              <a:latin typeface="Times New Roman" panose="02020603050405020304" pitchFamily="18" charset="0"/>
              <a:ea typeface="Times New Roman" panose="02020603050405020304" pitchFamily="18" charset="0"/>
            </a:endParaRPr>
          </a:p>
          <a:p>
            <a:pPr marL="742950" marR="0" lvl="1" indent="-285750" fontAlgn="base">
              <a:buFont typeface="Courier New" panose="02070309020205020404" pitchFamily="49" charset="0"/>
              <a:buChar char="o"/>
            </a:pPr>
            <a:r>
              <a:rPr lang="en-US" sz="1200" dirty="0">
                <a:solidFill>
                  <a:srgbClr val="000000"/>
                </a:solidFill>
                <a:effectLst/>
                <a:latin typeface="Calibri" panose="020F0502020204030204" pitchFamily="34" charset="0"/>
                <a:ea typeface="Times New Roman" panose="02020603050405020304" pitchFamily="18" charset="0"/>
              </a:rPr>
              <a:t>Last resort, application in severe injuries only</a:t>
            </a:r>
            <a:endParaRPr lang="en-US" sz="1200" dirty="0">
              <a:effectLst/>
              <a:latin typeface="Times New Roman" panose="02020603050405020304" pitchFamily="18" charset="0"/>
              <a:ea typeface="Times New Roman" panose="02020603050405020304" pitchFamily="18" charset="0"/>
            </a:endParaRPr>
          </a:p>
          <a:p>
            <a:pPr marL="0" marR="0" lvl="0" indent="0" fontAlgn="base">
              <a:buFont typeface="Symbol" panose="05050102010706020507" pitchFamily="18" charset="2"/>
              <a:buNone/>
            </a:pPr>
            <a:r>
              <a:rPr lang="en-US" sz="1200" b="1" dirty="0">
                <a:solidFill>
                  <a:srgbClr val="000000"/>
                </a:solidFill>
                <a:effectLst/>
                <a:latin typeface="Calibri" panose="020F0502020204030204" pitchFamily="34" charset="0"/>
                <a:ea typeface="Times New Roman" panose="02020603050405020304" pitchFamily="18" charset="0"/>
              </a:rPr>
              <a:t>Instructor considerations</a:t>
            </a:r>
            <a:endParaRPr lang="en-US" sz="1200" b="1" dirty="0">
              <a:effectLst/>
              <a:latin typeface="Times New Roman" panose="02020603050405020304" pitchFamily="18" charset="0"/>
              <a:ea typeface="Times New Roman" panose="02020603050405020304" pitchFamily="18" charset="0"/>
            </a:endParaRPr>
          </a:p>
          <a:p>
            <a:pPr marL="742950" marR="0" lvl="1" indent="-285750" fontAlgn="base">
              <a:buFont typeface="Courier New" panose="02070309020205020404" pitchFamily="49" charset="0"/>
              <a:buChar char="o"/>
            </a:pPr>
            <a:r>
              <a:rPr lang="en-US" sz="1200" dirty="0">
                <a:solidFill>
                  <a:srgbClr val="000000"/>
                </a:solidFill>
                <a:effectLst/>
                <a:latin typeface="Calibri" panose="020F0502020204030204" pitchFamily="34" charset="0"/>
                <a:ea typeface="Times New Roman" panose="02020603050405020304" pitchFamily="18" charset="0"/>
              </a:rPr>
              <a:t>Tourniquets are a last resort for controlling bleeding. They are typically used in severe injuries to the arms or legs where direct pressure or wound packing isn't working. A tourniquet cuts off blood flow completely by squeezing the blood vessels shut. This can be very effective for stopping life-threatening bleeding, but using a tourniquet properly is critical. Using a tourniquet incorrectly can cause further damage to the limb or worsen the bleeding.</a:t>
            </a:r>
            <a:endParaRPr lang="en-US" sz="1200" dirty="0">
              <a:effectLst/>
              <a:latin typeface="Times New Roman" panose="02020603050405020304" pitchFamily="18" charset="0"/>
              <a:ea typeface="Times New Roman" panose="02020603050405020304" pitchFamily="18" charset="0"/>
            </a:endParaRPr>
          </a:p>
          <a:p>
            <a:pPr marL="0" marR="0" lvl="0" indent="0" fontAlgn="base">
              <a:buFont typeface="Symbol" panose="05050102010706020507" pitchFamily="18" charset="2"/>
              <a:buNone/>
            </a:pPr>
            <a:r>
              <a:rPr lang="en-US" sz="1200" b="1" dirty="0">
                <a:solidFill>
                  <a:srgbClr val="000000"/>
                </a:solidFill>
                <a:effectLst/>
                <a:latin typeface="Calibri" panose="020F0502020204030204" pitchFamily="34" charset="0"/>
                <a:ea typeface="Times New Roman" panose="02020603050405020304" pitchFamily="18" charset="0"/>
              </a:rPr>
              <a:t>Situational scenarios for presenting</a:t>
            </a:r>
            <a:endParaRPr lang="en-US" sz="1200" b="1" dirty="0">
              <a:effectLst/>
              <a:latin typeface="Times New Roman" panose="02020603050405020304" pitchFamily="18" charset="0"/>
              <a:ea typeface="Times New Roman" panose="02020603050405020304" pitchFamily="18" charset="0"/>
            </a:endParaRPr>
          </a:p>
          <a:p>
            <a:pPr marL="742950" marR="0" lvl="1" indent="-285750" fontAlgn="base">
              <a:buFont typeface="Courier New" panose="02070309020205020404" pitchFamily="49" charset="0"/>
              <a:buChar char="o"/>
            </a:pPr>
            <a:r>
              <a:rPr lang="en-US" sz="1200" dirty="0">
                <a:solidFill>
                  <a:srgbClr val="000000"/>
                </a:solidFill>
                <a:effectLst/>
                <a:latin typeface="Calibri" panose="020F0502020204030204" pitchFamily="34" charset="0"/>
                <a:ea typeface="Times New Roman" panose="02020603050405020304" pitchFamily="18" charset="0"/>
              </a:rPr>
              <a:t>Imagine the tourniquet in orange, black, and red; notice no blood flow beyond TOURNIQUET above wound;</a:t>
            </a:r>
            <a:endParaRPr lang="en-US" sz="1200" dirty="0">
              <a:effectLst/>
              <a:latin typeface="Times New Roman" panose="02020603050405020304" pitchFamily="18" charset="0"/>
              <a:ea typeface="Times New Roman" panose="02020603050405020304" pitchFamily="18" charset="0"/>
            </a:endParaRPr>
          </a:p>
          <a:p>
            <a:pPr marL="0" marR="0" lvl="0" indent="0" fontAlgn="base">
              <a:buFont typeface="Symbol" panose="05050102010706020507" pitchFamily="18" charset="2"/>
              <a:buNone/>
            </a:pPr>
            <a:r>
              <a:rPr lang="en-US" sz="1200" b="1" dirty="0">
                <a:solidFill>
                  <a:srgbClr val="000000"/>
                </a:solidFill>
                <a:effectLst/>
                <a:latin typeface="Calibri" panose="020F0502020204030204" pitchFamily="34" charset="0"/>
                <a:ea typeface="Times New Roman" panose="02020603050405020304" pitchFamily="18" charset="0"/>
              </a:rPr>
              <a:t>Guiding discussion areas</a:t>
            </a:r>
            <a:endParaRPr lang="en-US" sz="1200" b="1" dirty="0">
              <a:effectLst/>
              <a:latin typeface="Times New Roman" panose="02020603050405020304" pitchFamily="18" charset="0"/>
              <a:ea typeface="Times New Roman" panose="02020603050405020304" pitchFamily="18" charset="0"/>
            </a:endParaRPr>
          </a:p>
          <a:p>
            <a:pPr marL="742950" marR="0" lvl="1" indent="-285750" fontAlgn="base">
              <a:buFont typeface="Courier New" panose="02070309020205020404" pitchFamily="49" charset="0"/>
              <a:buChar char="o"/>
            </a:pPr>
            <a:r>
              <a:rPr lang="en-US" sz="1200" dirty="0">
                <a:solidFill>
                  <a:srgbClr val="000000"/>
                </a:solidFill>
                <a:effectLst/>
                <a:highlight>
                  <a:srgbClr val="FFFF00"/>
                </a:highlight>
                <a:latin typeface="Calibri" panose="020F0502020204030204" pitchFamily="34" charset="0"/>
                <a:ea typeface="Times New Roman" panose="02020603050405020304" pitchFamily="18" charset="0"/>
              </a:rPr>
              <a:t>This slide has a black tourniquet, but the next page is orange— the instructor should be prepared to discuss the different colors and why the colors are important to understand.</a:t>
            </a:r>
          </a:p>
          <a:p>
            <a:pPr marL="742950" marR="0" lvl="1" indent="-285750" fontAlgn="base">
              <a:buFont typeface="Courier New" panose="02070309020205020404" pitchFamily="49" charset="0"/>
              <a:buChar char="o"/>
            </a:pPr>
            <a:r>
              <a:rPr lang="en-US" dirty="0"/>
              <a:t>The Combat Application Tourniquet (CAT) has three distinct colors that serve specific purposes, helping users apply it effectively during trauma care</a:t>
            </a:r>
            <a:r>
              <a:rPr lang="en-US" sz="1200" dirty="0">
                <a:solidFill>
                  <a:srgbClr val="000000"/>
                </a:solidFill>
                <a:effectLst/>
                <a:highlight>
                  <a:srgbClr val="FFFF00"/>
                </a:highlight>
                <a:latin typeface="Calibri" panose="020F0502020204030204" pitchFamily="34" charset="0"/>
              </a:rPr>
              <a:t>:</a:t>
            </a:r>
          </a:p>
          <a:p>
            <a:pPr marL="1200150" marR="0" lvl="2" indent="-285750" fontAlgn="base">
              <a:buFont typeface="Courier New" panose="02070309020205020404" pitchFamily="49" charset="0"/>
              <a:buChar char="o"/>
            </a:pPr>
            <a:r>
              <a:rPr lang="en-US" sz="1200" dirty="0">
                <a:solidFill>
                  <a:srgbClr val="000000"/>
                </a:solidFill>
                <a:effectLst/>
                <a:highlight>
                  <a:srgbClr val="FFFF00"/>
                </a:highlight>
                <a:latin typeface="Calibri" panose="020F0502020204030204" pitchFamily="34" charset="0"/>
                <a:ea typeface="Times New Roman" panose="02020603050405020304" pitchFamily="18" charset="0"/>
              </a:rPr>
              <a:t>Black is used by military and law enforcement </a:t>
            </a:r>
            <a:r>
              <a:rPr lang="en-US" b="0" i="0" dirty="0">
                <a:solidFill>
                  <a:srgbClr val="001D35"/>
                </a:solidFill>
                <a:effectLst/>
                <a:latin typeface="Google Sans"/>
              </a:rPr>
              <a:t>because the color is more subdued and blends seamlessly with their uniforms and camouflage patterns, allowing them to discreetly carry and deploy the medical device without drawing unnecessary attention in field operation.</a:t>
            </a:r>
          </a:p>
          <a:p>
            <a:pPr marL="1200150" marR="0" lvl="2" indent="-285750" fontAlgn="base">
              <a:buFont typeface="Courier New" panose="02070309020205020404" pitchFamily="49" charset="0"/>
              <a:buChar char="o"/>
            </a:pPr>
            <a:r>
              <a:rPr lang="en-US" sz="1200" b="0" i="0" dirty="0">
                <a:solidFill>
                  <a:srgbClr val="001D35"/>
                </a:solidFill>
                <a:effectLst/>
                <a:latin typeface="Google Sans"/>
                <a:ea typeface="Times New Roman" panose="02020603050405020304" pitchFamily="18" charset="0"/>
              </a:rPr>
              <a:t>Orange is used by the lay public </a:t>
            </a:r>
            <a:r>
              <a:rPr lang="en-US" dirty="0"/>
              <a:t>because it is easily recognized by medical professionals, making it a clear and identifiable marker of care provided for a severe bleeding emergency.</a:t>
            </a:r>
          </a:p>
          <a:p>
            <a:pPr marL="1200150" marR="0" lvl="2" indent="-285750" fontAlgn="base">
              <a:buFont typeface="Courier New" panose="02070309020205020404" pitchFamily="49" charset="0"/>
              <a:buChar char="o"/>
            </a:pPr>
            <a:r>
              <a:rPr lang="en-US" dirty="0"/>
              <a:t>Blue tourniquet indicates a training tourniquet and should not be used in a real-life situation.</a:t>
            </a:r>
          </a:p>
          <a:p>
            <a:pPr marL="1200150" marR="0" lvl="2" indent="-285750" fontAlgn="base">
              <a:buFont typeface="Courier New" panose="02070309020205020404" pitchFamily="49" charset="0"/>
              <a:buChar char="o"/>
            </a:pPr>
            <a:endParaRPr lang="en-US" sz="1200" dirty="0">
              <a:effectLst/>
              <a:latin typeface="Times New Roman" panose="02020603050405020304" pitchFamily="18" charset="0"/>
              <a:ea typeface="Times New Roman" panose="02020603050405020304" pitchFamily="18" charset="0"/>
            </a:endParaRPr>
          </a:p>
          <a:p>
            <a:pPr marL="0" lvl="0" indent="0" algn="l" rtl="0">
              <a:spcBef>
                <a:spcPts val="0"/>
              </a:spcBef>
              <a:spcAft>
                <a:spcPts val="0"/>
              </a:spcAft>
              <a:buNone/>
            </a:pPr>
            <a:endParaRPr dirty="0"/>
          </a:p>
        </p:txBody>
      </p:sp>
      <p:sp>
        <p:nvSpPr>
          <p:cNvPr id="200" name="Google Shape;200;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p1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marR="0" lvl="0" indent="0">
              <a:lnSpc>
                <a:spcPct val="107000"/>
              </a:lnSpc>
              <a:spcBef>
                <a:spcPts val="0"/>
              </a:spcBef>
              <a:spcAft>
                <a:spcPts val="800"/>
              </a:spcAft>
              <a:buFont typeface="Symbol" panose="05050102010706020507" pitchFamily="18" charset="2"/>
              <a:buNone/>
            </a:pPr>
            <a:r>
              <a:rPr lang="en-US" sz="1100" b="1" dirty="0">
                <a:effectLst/>
                <a:latin typeface="Calibri" panose="020F0502020204030204" pitchFamily="34" charset="0"/>
                <a:ea typeface="Calibri" panose="020F0502020204030204" pitchFamily="34" charset="0"/>
                <a:cs typeface="Times New Roman" panose="02020603050405020304" pitchFamily="18" charset="0"/>
              </a:rPr>
              <a:t>Tourniquet steps: wrapping the tourniquet</a:t>
            </a:r>
          </a:p>
          <a:p>
            <a:pPr marL="0" marR="0" lvl="0" indent="0">
              <a:lnSpc>
                <a:spcPct val="107000"/>
              </a:lnSpc>
              <a:spcBef>
                <a:spcPts val="0"/>
              </a:spcBef>
              <a:spcAft>
                <a:spcPts val="800"/>
              </a:spcAft>
              <a:buFont typeface="Symbol" panose="05050102010706020507" pitchFamily="18" charset="2"/>
              <a:buNone/>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800"/>
              </a:spcAft>
              <a:buFont typeface="Symbol" panose="05050102010706020507" pitchFamily="18" charset="2"/>
              <a:buNone/>
            </a:pPr>
            <a:r>
              <a:rPr lang="en-US" sz="1100" dirty="0">
                <a:effectLst/>
                <a:latin typeface="Calibri" panose="020F0502020204030204" pitchFamily="34" charset="0"/>
                <a:ea typeface="Calibri" panose="020F0502020204030204" pitchFamily="34" charset="0"/>
                <a:cs typeface="Times New Roman" panose="02020603050405020304" pitchFamily="18" charset="0"/>
              </a:rPr>
              <a:t>Key content elements</a:t>
            </a:r>
          </a:p>
          <a:p>
            <a:pPr marL="742950" marR="0" lvl="1" indent="-285750">
              <a:lnSpc>
                <a:spcPct val="107000"/>
              </a:lnSpc>
              <a:spcBef>
                <a:spcPts val="0"/>
              </a:spcBef>
              <a:spcAft>
                <a:spcPts val="80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Applying the tourniquet; </a:t>
            </a:r>
          </a:p>
          <a:p>
            <a:pPr marL="0" marR="0" lvl="0" indent="0">
              <a:lnSpc>
                <a:spcPct val="107000"/>
              </a:lnSpc>
              <a:spcBef>
                <a:spcPts val="0"/>
              </a:spcBef>
              <a:spcAft>
                <a:spcPts val="800"/>
              </a:spcAft>
              <a:buFont typeface="Symbol" panose="05050102010706020507" pitchFamily="18" charset="2"/>
              <a:buNone/>
            </a:pPr>
            <a:r>
              <a:rPr lang="en-US" sz="1100" dirty="0">
                <a:effectLst/>
                <a:latin typeface="Calibri" panose="020F0502020204030204" pitchFamily="34" charset="0"/>
                <a:ea typeface="Calibri" panose="020F0502020204030204" pitchFamily="34" charset="0"/>
                <a:cs typeface="Times New Roman" panose="02020603050405020304" pitchFamily="18" charset="0"/>
              </a:rPr>
              <a:t>Instructor considerations</a:t>
            </a:r>
          </a:p>
          <a:p>
            <a:pPr marL="742950" marR="0" lvl="1" indent="-285750">
              <a:lnSpc>
                <a:spcPct val="107000"/>
              </a:lnSpc>
              <a:spcBef>
                <a:spcPts val="0"/>
              </a:spcBef>
              <a:spcAft>
                <a:spcPts val="80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In a severe bleeding emergency where direct pressure and wound packing aren't working, a tourniquet might be used as a last resort to stop life-threatening bleeding from an arm or leg. Here's an overview of proper placement, and you will be practicing this during the skills portion of the course.</a:t>
            </a:r>
          </a:p>
          <a:p>
            <a:pPr marL="742950" marR="0" lvl="1" indent="-285750">
              <a:lnSpc>
                <a:spcPct val="107000"/>
              </a:lnSpc>
              <a:spcBef>
                <a:spcPts val="0"/>
              </a:spcBef>
              <a:spcAft>
                <a:spcPts val="80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Talk to the victim and reassure them you are helping them. Let them know what you are doing. Talk to them throughout the application. You can have someone assist with talking to the victim and use those around you to help.</a:t>
            </a:r>
          </a:p>
          <a:p>
            <a:pPr marL="742950" marR="0" lvl="1" indent="-285750">
              <a:lnSpc>
                <a:spcPct val="107000"/>
              </a:lnSpc>
              <a:spcBef>
                <a:spcPts val="0"/>
              </a:spcBef>
              <a:spcAft>
                <a:spcPts val="800"/>
              </a:spcAft>
              <a:buFont typeface="Courier New" panose="02070309020205020404" pitchFamily="49" charset="0"/>
              <a:buChar char="o"/>
            </a:pPr>
            <a:r>
              <a:rPr lang="en-US" sz="1600" dirty="0"/>
              <a:t>Place the tourniquet </a:t>
            </a:r>
            <a:r>
              <a:rPr lang="en-US" sz="1600" b="1" dirty="0"/>
              <a:t>2-3 inches above</a:t>
            </a:r>
            <a:r>
              <a:rPr lang="en-US" sz="1600" dirty="0"/>
              <a:t> the wound, avoiding joints (never place over a knee or elbow). If the wound is near a joint, place the tourniquet </a:t>
            </a:r>
            <a:r>
              <a:rPr lang="en-US" sz="1600" b="1" dirty="0"/>
              <a:t>above the joint</a:t>
            </a:r>
            <a:r>
              <a:rPr lang="en-US" sz="1600" dirty="0"/>
              <a:t> on the upper portion of the limb. </a:t>
            </a:r>
            <a:r>
              <a:rPr lang="en-US" sz="1100" dirty="0">
                <a:effectLst/>
                <a:latin typeface="Calibri" panose="020F0502020204030204" pitchFamily="34" charset="0"/>
                <a:ea typeface="Calibri" panose="020F0502020204030204" pitchFamily="34" charset="0"/>
                <a:cs typeface="Times New Roman" panose="02020603050405020304" pitchFamily="18" charset="0"/>
              </a:rPr>
              <a:t>Think back to what we learned about blood flow – by putting the tourniquet higher up, we can cut off the blood supply to the wound. The strap is then threaded through the buckle and tightened securely around the limb. Situational scenarios for presenting</a:t>
            </a:r>
          </a:p>
          <a:p>
            <a:pPr marL="742950" marR="0" lvl="1" indent="-285750">
              <a:lnSpc>
                <a:spcPct val="107000"/>
              </a:lnSpc>
              <a:spcBef>
                <a:spcPts val="0"/>
              </a:spcBef>
              <a:spcAft>
                <a:spcPts val="800"/>
              </a:spcAft>
              <a:buFont typeface="Courier New" panose="02070309020205020404" pitchFamily="49" charset="0"/>
              <a:buChar char="o"/>
            </a:pPr>
            <a:r>
              <a:rPr lang="en-US" sz="1100" b="1" dirty="0">
                <a:effectLst/>
                <a:latin typeface="Calibri" panose="020F0502020204030204" pitchFamily="34" charset="0"/>
                <a:ea typeface="Calibri" panose="020F0502020204030204" pitchFamily="34" charset="0"/>
                <a:cs typeface="Times New Roman" panose="02020603050405020304" pitchFamily="18" charset="0"/>
              </a:rPr>
              <a:t>DURING SKILLS, REMEMBER THAT THE INJURY IS ON AN EXTREMITY, AND YOU MUST PUT THE TOURNIQUET ON AS IF IT IS AN EXTREMITY. </a:t>
            </a:r>
          </a:p>
          <a:p>
            <a:pPr marL="0" marR="0" lvl="0" indent="0">
              <a:lnSpc>
                <a:spcPct val="107000"/>
              </a:lnSpc>
              <a:spcBef>
                <a:spcPts val="0"/>
              </a:spcBef>
              <a:spcAft>
                <a:spcPts val="800"/>
              </a:spcAft>
              <a:buFont typeface="Symbol" panose="05050102010706020507" pitchFamily="18" charset="2"/>
              <a:buNone/>
            </a:pPr>
            <a:r>
              <a:rPr lang="en-US" sz="1100" dirty="0">
                <a:effectLst/>
                <a:latin typeface="Calibri" panose="020F0502020204030204" pitchFamily="34" charset="0"/>
                <a:ea typeface="Calibri" panose="020F0502020204030204" pitchFamily="34" charset="0"/>
                <a:cs typeface="Times New Roman" panose="02020603050405020304" pitchFamily="18" charset="0"/>
              </a:rPr>
              <a:t>Guiding discussion areas</a:t>
            </a:r>
          </a:p>
          <a:p>
            <a:pPr marL="742950" marR="0" lvl="1" indent="-285750">
              <a:lnSpc>
                <a:spcPct val="107000"/>
              </a:lnSpc>
              <a:spcBef>
                <a:spcPts val="0"/>
              </a:spcBef>
              <a:spcAft>
                <a:spcPts val="80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N/A</a:t>
            </a:r>
          </a:p>
          <a:p>
            <a:pPr marL="0" lvl="0" indent="0" algn="l" rtl="0">
              <a:spcBef>
                <a:spcPts val="800"/>
              </a:spcBef>
              <a:spcAft>
                <a:spcPts val="0"/>
              </a:spcAft>
              <a:buNone/>
            </a:pPr>
            <a:endParaRPr dirty="0"/>
          </a:p>
        </p:txBody>
      </p:sp>
      <p:sp>
        <p:nvSpPr>
          <p:cNvPr id="206" name="Google Shape;206;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p1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marR="0" lvl="0" indent="0">
              <a:lnSpc>
                <a:spcPct val="107000"/>
              </a:lnSpc>
              <a:spcBef>
                <a:spcPts val="0"/>
              </a:spcBef>
              <a:spcAft>
                <a:spcPts val="800"/>
              </a:spcAft>
              <a:buFont typeface="Symbol" panose="05050102010706020507" pitchFamily="18" charset="2"/>
              <a:buNone/>
            </a:pPr>
            <a:r>
              <a:rPr lang="en-US" sz="1100" b="1" dirty="0">
                <a:effectLst/>
                <a:latin typeface="Calibri" panose="020F0502020204030204" pitchFamily="34" charset="0"/>
                <a:ea typeface="Calibri" panose="020F0502020204030204" pitchFamily="34" charset="0"/>
                <a:cs typeface="Times New Roman" panose="02020603050405020304" pitchFamily="18" charset="0"/>
              </a:rPr>
              <a:t>Tourniquet steps: pull tight</a:t>
            </a:r>
          </a:p>
          <a:p>
            <a:pPr marL="0" marR="0" lvl="0" indent="0">
              <a:lnSpc>
                <a:spcPct val="107000"/>
              </a:lnSpc>
              <a:spcBef>
                <a:spcPts val="0"/>
              </a:spcBef>
              <a:spcAft>
                <a:spcPts val="800"/>
              </a:spcAft>
              <a:buFont typeface="Symbol" panose="05050102010706020507" pitchFamily="18" charset="2"/>
              <a:buNone/>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800"/>
              </a:spcAft>
              <a:buFont typeface="Symbol" panose="05050102010706020507" pitchFamily="18" charset="2"/>
              <a:buNone/>
            </a:pPr>
            <a:r>
              <a:rPr lang="en-US" sz="1100" dirty="0">
                <a:effectLst/>
                <a:latin typeface="Calibri" panose="020F0502020204030204" pitchFamily="34" charset="0"/>
                <a:ea typeface="Calibri" panose="020F0502020204030204" pitchFamily="34" charset="0"/>
                <a:cs typeface="Times New Roman" panose="02020603050405020304" pitchFamily="18" charset="0"/>
              </a:rPr>
              <a:t>Key content elements</a:t>
            </a:r>
          </a:p>
          <a:p>
            <a:pPr marL="742950" marR="0" lvl="1" indent="-285750">
              <a:lnSpc>
                <a:spcPct val="107000"/>
              </a:lnSpc>
              <a:spcBef>
                <a:spcPts val="0"/>
              </a:spcBef>
              <a:spcAft>
                <a:spcPts val="80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Understand that applying a tourniquet requires a TIGHT application</a:t>
            </a:r>
          </a:p>
          <a:p>
            <a:pPr marL="0" marR="0" lvl="0" indent="0">
              <a:lnSpc>
                <a:spcPct val="107000"/>
              </a:lnSpc>
              <a:spcBef>
                <a:spcPts val="0"/>
              </a:spcBef>
              <a:spcAft>
                <a:spcPts val="800"/>
              </a:spcAft>
              <a:buFont typeface="Symbol" panose="05050102010706020507" pitchFamily="18" charset="2"/>
              <a:buNone/>
            </a:pPr>
            <a:r>
              <a:rPr lang="en-US" sz="1100" dirty="0">
                <a:effectLst/>
                <a:latin typeface="Calibri" panose="020F0502020204030204" pitchFamily="34" charset="0"/>
                <a:ea typeface="Calibri" panose="020F0502020204030204" pitchFamily="34" charset="0"/>
                <a:cs typeface="Times New Roman" panose="02020603050405020304" pitchFamily="18" charset="0"/>
              </a:rPr>
              <a:t>Instructor considerations</a:t>
            </a:r>
          </a:p>
          <a:p>
            <a:pPr marL="742950" marR="0" lvl="1" indent="-285750">
              <a:lnSpc>
                <a:spcPct val="107000"/>
              </a:lnSpc>
              <a:spcBef>
                <a:spcPts val="0"/>
              </a:spcBef>
              <a:spcAft>
                <a:spcPts val="800"/>
              </a:spcAft>
              <a:buFont typeface="Courier New" panose="02070309020205020404" pitchFamily="49" charset="0"/>
              <a:buChar char="o"/>
            </a:pPr>
            <a:r>
              <a:rPr lang="en-U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Continuing our overview of the tourniquet application, </a:t>
            </a:r>
            <a:r>
              <a:rPr lang="en-US" sz="1600" dirty="0"/>
              <a:t>Route the self-adhering band around the limb and pass the free end through the buckle. Pull the band tight until it is snug around the limb. Secure the band back onto itself using the hook and loop fastener. O</a:t>
            </a:r>
            <a:r>
              <a:rPr lang="en-U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nce the strap is threaded through the buckle, pull it tight around the limb. You should not be able to slip a finger between the strap and the skin. This ensures there is no slack in the tourniquet strap. </a:t>
            </a:r>
            <a:endParaRPr lang="en-US" sz="1100" dirty="0">
              <a:effectLst/>
              <a:latin typeface="Calibri" panose="020F0502020204030204" pitchFamily="34" charset="0"/>
              <a:ea typeface="Calibri" panose="020F0502020204030204" pitchFamily="34" charset="0"/>
              <a:cs typeface="Calibri" panose="020F0502020204030204" pitchFamily="34" charset="0"/>
            </a:endParaRPr>
          </a:p>
          <a:p>
            <a:pPr marL="742950" marR="0" lvl="1" indent="-285750">
              <a:lnSpc>
                <a:spcPct val="107000"/>
              </a:lnSpc>
              <a:spcBef>
                <a:spcPts val="0"/>
              </a:spcBef>
              <a:spcAft>
                <a:spcPts val="800"/>
              </a:spcAft>
              <a:buFont typeface="Courier New" panose="02070309020205020404" pitchFamily="49" charset="0"/>
              <a:buChar char="o"/>
            </a:pPr>
            <a:r>
              <a:rPr lang="en-US" sz="1600" b="0" i="0" dirty="0">
                <a:solidFill>
                  <a:srgbClr val="E8E8E8"/>
                </a:solidFill>
                <a:effectLst/>
                <a:latin typeface="Google Sans"/>
              </a:rPr>
              <a:t>Use your free hand to pull the band, tightening it around the limb. Wrap the band around the limb and tighten it firmly; don't cover the windlass or clips. Fasten the band using the hook-and-loop fastener (Velcro).</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800"/>
              </a:spcAft>
              <a:buFont typeface="Symbol" panose="05050102010706020507" pitchFamily="18" charset="2"/>
              <a:buNone/>
            </a:pPr>
            <a:r>
              <a:rPr lang="en-US" sz="1100" dirty="0">
                <a:effectLst/>
                <a:latin typeface="Calibri" panose="020F0502020204030204" pitchFamily="34" charset="0"/>
                <a:ea typeface="Calibri" panose="020F0502020204030204" pitchFamily="34" charset="0"/>
                <a:cs typeface="Times New Roman" panose="02020603050405020304" pitchFamily="18" charset="0"/>
              </a:rPr>
              <a:t>Situational scenarios for presenting</a:t>
            </a:r>
          </a:p>
          <a:p>
            <a:pPr marL="742950" marR="0" lvl="1" indent="-285750">
              <a:lnSpc>
                <a:spcPct val="107000"/>
              </a:lnSpc>
              <a:spcBef>
                <a:spcPts val="0"/>
              </a:spcBef>
              <a:spcAft>
                <a:spcPts val="80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Discuss different colors and styles of tourniquet.</a:t>
            </a:r>
          </a:p>
          <a:p>
            <a:pPr marL="0" marR="0" lvl="0" indent="0">
              <a:lnSpc>
                <a:spcPct val="107000"/>
              </a:lnSpc>
              <a:spcBef>
                <a:spcPts val="0"/>
              </a:spcBef>
              <a:spcAft>
                <a:spcPts val="800"/>
              </a:spcAft>
              <a:buFont typeface="Symbol" panose="05050102010706020507" pitchFamily="18" charset="2"/>
              <a:buNone/>
            </a:pPr>
            <a:r>
              <a:rPr lang="en-US" sz="1100" dirty="0">
                <a:effectLst/>
                <a:latin typeface="Calibri" panose="020F0502020204030204" pitchFamily="34" charset="0"/>
                <a:ea typeface="Calibri" panose="020F0502020204030204" pitchFamily="34" charset="0"/>
                <a:cs typeface="Times New Roman" panose="02020603050405020304" pitchFamily="18" charset="0"/>
              </a:rPr>
              <a:t>Guiding discussion areas</a:t>
            </a:r>
          </a:p>
          <a:p>
            <a:pPr marL="742950" marR="0" lvl="1" indent="-285750">
              <a:lnSpc>
                <a:spcPct val="107000"/>
              </a:lnSpc>
              <a:spcBef>
                <a:spcPts val="0"/>
              </a:spcBef>
              <a:spcAft>
                <a:spcPts val="80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These questions are intended to engage the participants and promote understanding and application of the key elements.</a:t>
            </a:r>
          </a:p>
          <a:p>
            <a:pPr marL="742950" marR="0" lvl="1" indent="-285750">
              <a:lnSpc>
                <a:spcPct val="107000"/>
              </a:lnSpc>
              <a:spcBef>
                <a:spcPts val="0"/>
              </a:spcBef>
              <a:spcAft>
                <a:spcPts val="800"/>
              </a:spcAft>
              <a:buFont typeface="Courier New" panose="02070309020205020404" pitchFamily="49" charset="0"/>
              <a:buChar char="o"/>
            </a:pPr>
            <a:r>
              <a:rPr lang="en-US" sz="1100" dirty="0">
                <a:solidFill>
                  <a:srgbClr val="000000"/>
                </a:solidFill>
                <a:effectLst/>
                <a:highlight>
                  <a:srgbClr val="FFFF00"/>
                </a:highlight>
                <a:latin typeface="Calibri" panose="020F0502020204030204" pitchFamily="34" charset="0"/>
                <a:ea typeface="Calibri" panose="020F0502020204030204" pitchFamily="34" charset="0"/>
                <a:cs typeface="Calibri" panose="020F0502020204030204" pitchFamily="34" charset="0"/>
              </a:rPr>
              <a:t>Do all tourniquets have "</a:t>
            </a:r>
            <a:r>
              <a:rPr lang="en-US" sz="1100" dirty="0" err="1">
                <a:solidFill>
                  <a:srgbClr val="000000"/>
                </a:solidFill>
                <a:effectLst/>
                <a:highlight>
                  <a:srgbClr val="FFFF00"/>
                </a:highlight>
                <a:latin typeface="Calibri" panose="020F0502020204030204" pitchFamily="34" charset="0"/>
                <a:ea typeface="Calibri" panose="020F0502020204030204" pitchFamily="34" charset="0"/>
                <a:cs typeface="Calibri" panose="020F0502020204030204" pitchFamily="34" charset="0"/>
              </a:rPr>
              <a:t>velcro</a:t>
            </a:r>
            <a:r>
              <a:rPr lang="en-US" sz="1100" dirty="0">
                <a:solidFill>
                  <a:srgbClr val="000000"/>
                </a:solidFill>
                <a:effectLst/>
                <a:highlight>
                  <a:srgbClr val="FFFF00"/>
                </a:highlight>
                <a:latin typeface="Calibri" panose="020F0502020204030204" pitchFamily="34" charset="0"/>
                <a:ea typeface="Calibri" panose="020F0502020204030204" pitchFamily="34" charset="0"/>
                <a:cs typeface="Calibri" panose="020F0502020204030204" pitchFamily="34" charset="0"/>
              </a:rPr>
              <a:t>" and does the term apply universally, or should we say 'hook and loop' closure? Or both?</a:t>
            </a:r>
            <a:r>
              <a:rPr lang="en-US" sz="11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800"/>
              </a:spcBef>
              <a:spcAft>
                <a:spcPts val="0"/>
              </a:spcAft>
              <a:buNone/>
            </a:pPr>
            <a:endParaRPr dirty="0"/>
          </a:p>
        </p:txBody>
      </p:sp>
      <p:sp>
        <p:nvSpPr>
          <p:cNvPr id="211" name="Google Shape;211;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p1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marR="0" lvl="0" indent="0">
              <a:lnSpc>
                <a:spcPct val="107000"/>
              </a:lnSpc>
              <a:spcBef>
                <a:spcPts val="0"/>
              </a:spcBef>
              <a:spcAft>
                <a:spcPts val="800"/>
              </a:spcAft>
              <a:buFont typeface="Symbol" panose="05050102010706020507" pitchFamily="18" charset="2"/>
              <a:buNone/>
            </a:pPr>
            <a:r>
              <a:rPr lang="en-US" sz="1100" b="1" dirty="0">
                <a:effectLst/>
                <a:latin typeface="Calibri" panose="020F0502020204030204" pitchFamily="34" charset="0"/>
                <a:ea typeface="Calibri" panose="020F0502020204030204" pitchFamily="34" charset="0"/>
                <a:cs typeface="Times New Roman" panose="02020603050405020304" pitchFamily="18" charset="0"/>
              </a:rPr>
              <a:t>Tourniquet Steps: Windlass</a:t>
            </a:r>
          </a:p>
          <a:p>
            <a:pPr marL="0" marR="0" lvl="0" indent="0">
              <a:lnSpc>
                <a:spcPct val="107000"/>
              </a:lnSpc>
              <a:spcBef>
                <a:spcPts val="0"/>
              </a:spcBef>
              <a:spcAft>
                <a:spcPts val="800"/>
              </a:spcAft>
              <a:buFont typeface="Symbol" panose="05050102010706020507" pitchFamily="18" charset="2"/>
              <a:buNone/>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800"/>
              </a:spcAft>
              <a:buFont typeface="Symbol" panose="05050102010706020507" pitchFamily="18" charset="2"/>
              <a:buNone/>
            </a:pPr>
            <a:r>
              <a:rPr lang="en-US" sz="1100" b="1" dirty="0">
                <a:effectLst/>
                <a:latin typeface="Calibri" panose="020F0502020204030204" pitchFamily="34" charset="0"/>
                <a:ea typeface="Calibri" panose="020F0502020204030204" pitchFamily="34" charset="0"/>
                <a:cs typeface="Times New Roman" panose="02020603050405020304" pitchFamily="18" charset="0"/>
              </a:rPr>
              <a:t>Key content elements</a:t>
            </a:r>
          </a:p>
          <a:p>
            <a:pPr marL="742950" marR="0" lvl="1" indent="-285750">
              <a:lnSpc>
                <a:spcPct val="107000"/>
              </a:lnSpc>
              <a:spcBef>
                <a:spcPts val="0"/>
              </a:spcBef>
              <a:spcAft>
                <a:spcPts val="80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Tightening the tourniquet causes pain</a:t>
            </a:r>
          </a:p>
          <a:p>
            <a:pPr marL="0" marR="0" lvl="0" indent="0">
              <a:lnSpc>
                <a:spcPct val="107000"/>
              </a:lnSpc>
              <a:spcBef>
                <a:spcPts val="0"/>
              </a:spcBef>
              <a:spcAft>
                <a:spcPts val="800"/>
              </a:spcAft>
              <a:buFont typeface="Symbol" panose="05050102010706020507" pitchFamily="18" charset="2"/>
              <a:buNone/>
            </a:pPr>
            <a:r>
              <a:rPr lang="en-US" sz="1100" b="1" dirty="0">
                <a:effectLst/>
                <a:latin typeface="Calibri" panose="020F0502020204030204" pitchFamily="34" charset="0"/>
                <a:ea typeface="Calibri" panose="020F0502020204030204" pitchFamily="34" charset="0"/>
                <a:cs typeface="Times New Roman" panose="02020603050405020304" pitchFamily="18" charset="0"/>
              </a:rPr>
              <a:t>Instructor considerations</a:t>
            </a:r>
          </a:p>
          <a:p>
            <a:pPr marL="742950" marR="0" lvl="1" indent="-285750" fontAlgn="base">
              <a:spcBef>
                <a:spcPts val="0"/>
              </a:spcBef>
              <a:spcAft>
                <a:spcPts val="0"/>
              </a:spcAft>
              <a:buFont typeface="Courier New" panose="02070309020205020404" pitchFamily="49" charset="0"/>
              <a:buChar char="o"/>
            </a:pPr>
            <a:r>
              <a:rPr lang="en-US" sz="1200" dirty="0">
                <a:solidFill>
                  <a:srgbClr val="000000"/>
                </a:solidFill>
                <a:effectLst/>
                <a:latin typeface="Calibri" panose="020F0502020204030204" pitchFamily="34" charset="0"/>
                <a:ea typeface="Times New Roman" panose="02020603050405020304" pitchFamily="18" charset="0"/>
              </a:rPr>
              <a:t>Once the strap is secure, locate the windlass rod on the tourniquet. This is the rod you'll twist to tighten the tourniquet further. </a:t>
            </a:r>
            <a:r>
              <a:rPr lang="en-US" dirty="0"/>
              <a:t>Twist the windlass rod until the bleeding </a:t>
            </a:r>
            <a:r>
              <a:rPr lang="en-US" b="1" dirty="0"/>
              <a:t>stops</a:t>
            </a:r>
            <a:r>
              <a:rPr lang="en-US" dirty="0"/>
              <a:t>. </a:t>
            </a:r>
            <a:r>
              <a:rPr lang="en-US" sz="1200" dirty="0">
                <a:solidFill>
                  <a:srgbClr val="000000"/>
                </a:solidFill>
                <a:effectLst/>
                <a:latin typeface="Calibri" panose="020F0502020204030204" pitchFamily="34" charset="0"/>
                <a:ea typeface="Times New Roman" panose="02020603050405020304" pitchFamily="18" charset="0"/>
              </a:rPr>
              <a:t>The windlass can be turned in either direction. It's important to be aware that a properly applied tourniquet will cause significant pain to the injured person. Once the bleeding stops, secure the windlass rod in the </a:t>
            </a:r>
            <a:r>
              <a:rPr lang="en-US" dirty="0"/>
              <a:t>clip to maintain pressure. Wrap the remaining strap over the windlass rod and secure it with the remaining strap. Place the white tab, that indicates time over the rod to ensure the tourniquet remains tight and in place.</a:t>
            </a:r>
          </a:p>
          <a:p>
            <a:pPr marL="742950" marR="0" lvl="1" indent="-285750" fontAlgn="base">
              <a:spcBef>
                <a:spcPts val="0"/>
              </a:spcBef>
              <a:spcAft>
                <a:spcPts val="0"/>
              </a:spcAft>
              <a:buFont typeface="Courier New" panose="02070309020205020404" pitchFamily="49" charset="0"/>
              <a:buChar char="o"/>
            </a:pPr>
            <a:r>
              <a:rPr lang="en-US" sz="1200" dirty="0">
                <a:solidFill>
                  <a:srgbClr val="000000"/>
                </a:solidFill>
                <a:effectLst/>
                <a:latin typeface="Calibri" panose="020F0502020204030204" pitchFamily="34" charset="0"/>
                <a:ea typeface="Times New Roman" panose="02020603050405020304" pitchFamily="18" charset="0"/>
              </a:rPr>
              <a:t>Continue talking to the victim, reassuring them that help is coming.</a:t>
            </a:r>
          </a:p>
          <a:p>
            <a:pPr marL="742950" marR="0" lvl="1" indent="-285750" fontAlgn="base">
              <a:spcBef>
                <a:spcPts val="0"/>
              </a:spcBef>
              <a:spcAft>
                <a:spcPts val="0"/>
              </a:spcAft>
              <a:buFont typeface="Courier New" panose="02070309020205020404" pitchFamily="49" charset="0"/>
              <a:buChar char="o"/>
            </a:pPr>
            <a:r>
              <a:rPr lang="en-US" sz="1200" dirty="0">
                <a:solidFill>
                  <a:srgbClr val="000000"/>
                </a:solidFill>
                <a:effectLst/>
                <a:latin typeface="Calibri" panose="020F0502020204030204" pitchFamily="34" charset="0"/>
                <a:ea typeface="Times New Roman" panose="02020603050405020304" pitchFamily="18" charset="0"/>
              </a:rPr>
              <a:t>Emergency Medical professionals can manage pain, if applicable</a:t>
            </a:r>
            <a:r>
              <a:rPr lang="en-US" sz="1200" dirty="0">
                <a:effectLst/>
                <a:latin typeface="Calibri" panose="020F0502020204030204" pitchFamily="34" charset="0"/>
                <a:ea typeface="Times New Roman" panose="02020603050405020304" pitchFamily="18" charset="0"/>
              </a:rPr>
              <a:t>​.</a:t>
            </a:r>
            <a:endParaRPr lang="en-US" sz="1200" dirty="0">
              <a:effectLst/>
              <a:latin typeface="Times New Roman" panose="02020603050405020304" pitchFamily="18" charset="0"/>
              <a:ea typeface="Times New Roman" panose="02020603050405020304" pitchFamily="18" charset="0"/>
            </a:endParaRPr>
          </a:p>
          <a:p>
            <a:pPr marL="742950" marR="0" lvl="1" indent="-285750" fontAlgn="base">
              <a:spcBef>
                <a:spcPts val="0"/>
              </a:spcBef>
              <a:spcAft>
                <a:spcPts val="0"/>
              </a:spcAft>
              <a:buFont typeface="Courier New" panose="02070309020205020404" pitchFamily="49" charset="0"/>
              <a:buChar char="o"/>
            </a:pPr>
            <a:r>
              <a:rPr lang="en-US" sz="1200" b="1" dirty="0">
                <a:solidFill>
                  <a:srgbClr val="000000"/>
                </a:solidFill>
                <a:effectLst/>
                <a:latin typeface="Calibri" panose="020F0502020204030204" pitchFamily="34" charset="0"/>
                <a:ea typeface="Times New Roman" panose="02020603050405020304" pitchFamily="18" charset="0"/>
              </a:rPr>
              <a:t>Never loosen or remove a tourniquet once it has been applied.</a:t>
            </a:r>
            <a:r>
              <a:rPr lang="en-US" sz="1200" dirty="0">
                <a:solidFill>
                  <a:srgbClr val="000000"/>
                </a:solidFill>
                <a:effectLst/>
                <a:latin typeface="Calibri" panose="020F0502020204030204" pitchFamily="34" charset="0"/>
                <a:ea typeface="Times New Roman" panose="02020603050405020304" pitchFamily="18" charset="0"/>
              </a:rPr>
              <a:t> This information is critical! Loosening the tourniquet could cause renewed bleeding, which can be very dangerous. Medical professionals will remove the tourniquet once they arrive on the scene.</a:t>
            </a:r>
            <a:endParaRPr lang="en-US" sz="1200" dirty="0">
              <a:effectLst/>
              <a:latin typeface="Times New Roman" panose="02020603050405020304" pitchFamily="18" charset="0"/>
              <a:ea typeface="Times New Roman" panose="02020603050405020304" pitchFamily="18" charset="0"/>
            </a:endParaRPr>
          </a:p>
          <a:p>
            <a:pPr marL="0" marR="0" lvl="0" indent="0">
              <a:lnSpc>
                <a:spcPct val="107000"/>
              </a:lnSpc>
              <a:spcBef>
                <a:spcPts val="0"/>
              </a:spcBef>
              <a:spcAft>
                <a:spcPts val="800"/>
              </a:spcAft>
              <a:buFont typeface="Symbol" panose="05050102010706020507" pitchFamily="18" charset="2"/>
              <a:buNone/>
            </a:pPr>
            <a:r>
              <a:rPr lang="en-US" sz="1100" b="1" dirty="0">
                <a:effectLst/>
                <a:latin typeface="Calibri" panose="020F0502020204030204" pitchFamily="34" charset="0"/>
                <a:ea typeface="Calibri" panose="020F0502020204030204" pitchFamily="34" charset="0"/>
                <a:cs typeface="Times New Roman" panose="02020603050405020304" pitchFamily="18" charset="0"/>
              </a:rPr>
              <a:t>Situational scenarios for presenting</a:t>
            </a:r>
          </a:p>
          <a:p>
            <a:pPr marL="742950" marR="0" lvl="1" indent="-285750">
              <a:lnSpc>
                <a:spcPct val="107000"/>
              </a:lnSpc>
              <a:spcBef>
                <a:spcPts val="0"/>
              </a:spcBef>
              <a:spcAft>
                <a:spcPts val="80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Draw attention to the twisting and the buckle—they are ‘up’ and facing the rescuer</a:t>
            </a:r>
          </a:p>
          <a:p>
            <a:pPr marL="0" marR="0" lvl="0" indent="0">
              <a:lnSpc>
                <a:spcPct val="107000"/>
              </a:lnSpc>
              <a:spcBef>
                <a:spcPts val="0"/>
              </a:spcBef>
              <a:spcAft>
                <a:spcPts val="800"/>
              </a:spcAft>
              <a:buFont typeface="Symbol" panose="05050102010706020507" pitchFamily="18" charset="2"/>
              <a:buNone/>
            </a:pPr>
            <a:r>
              <a:rPr lang="en-US" sz="1100" b="1" dirty="0">
                <a:effectLst/>
                <a:latin typeface="Calibri" panose="020F0502020204030204" pitchFamily="34" charset="0"/>
                <a:ea typeface="Calibri" panose="020F0502020204030204" pitchFamily="34" charset="0"/>
                <a:cs typeface="Times New Roman" panose="02020603050405020304" pitchFamily="18" charset="0"/>
              </a:rPr>
              <a:t>Guiding discussion areas</a:t>
            </a:r>
          </a:p>
          <a:p>
            <a:pPr marL="742950" marR="0" lvl="1" indent="-285750">
              <a:lnSpc>
                <a:spcPct val="107000"/>
              </a:lnSpc>
              <a:spcBef>
                <a:spcPts val="0"/>
              </a:spcBef>
              <a:spcAft>
                <a:spcPts val="80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N/A</a:t>
            </a:r>
          </a:p>
          <a:p>
            <a:pPr marL="0" lvl="0" indent="0" algn="l" rtl="0">
              <a:spcBef>
                <a:spcPts val="0"/>
              </a:spcBef>
              <a:spcAft>
                <a:spcPts val="0"/>
              </a:spcAft>
              <a:buNone/>
            </a:pPr>
            <a:endParaRPr dirty="0"/>
          </a:p>
        </p:txBody>
      </p:sp>
      <p:sp>
        <p:nvSpPr>
          <p:cNvPr id="216" name="Google Shape;216;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 name="Google Shape;98;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fontAlgn="base">
              <a:buFont typeface="Symbol" panose="05050102010706020507" pitchFamily="18" charset="2"/>
              <a:buNone/>
            </a:pPr>
            <a:r>
              <a:rPr lang="en-US" sz="1200" b="1" dirty="0">
                <a:solidFill>
                  <a:srgbClr val="000000"/>
                </a:solidFill>
                <a:effectLst/>
                <a:latin typeface="Calibri" panose="020F0502020204030204" pitchFamily="34" charset="0"/>
                <a:ea typeface="Times New Roman" panose="02020603050405020304" pitchFamily="18" charset="0"/>
              </a:rPr>
              <a:t>Graphic Images Noted</a:t>
            </a:r>
          </a:p>
          <a:p>
            <a:pPr marL="0" marR="0" lvl="0" indent="0" fontAlgn="base">
              <a:buFont typeface="Symbol" panose="05050102010706020507" pitchFamily="18" charset="2"/>
              <a:buNone/>
            </a:pPr>
            <a:endParaRPr lang="en-US" sz="1200" dirty="0">
              <a:effectLst/>
              <a:latin typeface="Times New Roman" panose="02020603050405020304" pitchFamily="18" charset="0"/>
              <a:ea typeface="Times New Roman" panose="02020603050405020304" pitchFamily="18" charset="0"/>
            </a:endParaRPr>
          </a:p>
          <a:p>
            <a:pPr marL="0" marR="0" lvl="0" indent="0" fontAlgn="base">
              <a:buFont typeface="Symbol" panose="05050102010706020507" pitchFamily="18" charset="2"/>
              <a:buNone/>
            </a:pPr>
            <a:r>
              <a:rPr lang="en-US" sz="1200" b="1" dirty="0">
                <a:solidFill>
                  <a:srgbClr val="000000"/>
                </a:solidFill>
                <a:effectLst/>
                <a:latin typeface="Calibri" panose="020F0502020204030204" pitchFamily="34" charset="0"/>
                <a:ea typeface="Times New Roman" panose="02020603050405020304" pitchFamily="18" charset="0"/>
              </a:rPr>
              <a:t>Key content elements</a:t>
            </a:r>
            <a:endParaRPr lang="en-US" sz="1200" b="1" dirty="0">
              <a:effectLst/>
              <a:latin typeface="Times New Roman" panose="02020603050405020304" pitchFamily="18" charset="0"/>
              <a:ea typeface="Times New Roman" panose="02020603050405020304" pitchFamily="18" charset="0"/>
            </a:endParaRPr>
          </a:p>
          <a:p>
            <a:pPr marL="742950" marR="0" lvl="1" indent="-285750" fontAlgn="base">
              <a:buFont typeface="Courier New" panose="02070309020205020404" pitchFamily="49" charset="0"/>
              <a:buChar char="o"/>
            </a:pPr>
            <a:r>
              <a:rPr lang="en-US" sz="1200" dirty="0">
                <a:solidFill>
                  <a:srgbClr val="000000"/>
                </a:solidFill>
                <a:effectLst/>
                <a:latin typeface="Calibri" panose="020F0502020204030204" pitchFamily="34" charset="0"/>
                <a:ea typeface="Times New Roman" panose="02020603050405020304" pitchFamily="18" charset="0"/>
              </a:rPr>
              <a:t> It Is essential to note that images may be disturbing but preparing learners for what they might see is necessary. </a:t>
            </a:r>
            <a:endParaRPr lang="en-US" sz="1200" dirty="0">
              <a:effectLst/>
              <a:latin typeface="Times New Roman" panose="02020603050405020304" pitchFamily="18" charset="0"/>
              <a:ea typeface="Times New Roman" panose="02020603050405020304" pitchFamily="18" charset="0"/>
            </a:endParaRPr>
          </a:p>
          <a:p>
            <a:pPr marL="0" marR="0" lvl="0" indent="0" fontAlgn="base">
              <a:buFont typeface="Symbol" panose="05050102010706020507" pitchFamily="18" charset="2"/>
              <a:buNone/>
            </a:pPr>
            <a:r>
              <a:rPr lang="en-US" sz="1200" b="1" dirty="0">
                <a:solidFill>
                  <a:srgbClr val="000000"/>
                </a:solidFill>
                <a:effectLst/>
                <a:latin typeface="Calibri" panose="020F0502020204030204" pitchFamily="34" charset="0"/>
                <a:ea typeface="Times New Roman" panose="02020603050405020304" pitchFamily="18" charset="0"/>
              </a:rPr>
              <a:t>Instructor considerations</a:t>
            </a:r>
            <a:endParaRPr lang="en-US" sz="1200" b="1" dirty="0">
              <a:effectLst/>
              <a:latin typeface="Times New Roman" panose="02020603050405020304" pitchFamily="18" charset="0"/>
              <a:ea typeface="Times New Roman" panose="02020603050405020304" pitchFamily="18" charset="0"/>
            </a:endParaRPr>
          </a:p>
          <a:p>
            <a:pPr marL="742950" marR="0" lvl="1" indent="-285750" fontAlgn="base">
              <a:buFont typeface="Courier New" panose="02070309020205020404" pitchFamily="49" charset="0"/>
              <a:buChar char="o"/>
            </a:pPr>
            <a:r>
              <a:rPr lang="en-US" sz="1200" dirty="0">
                <a:solidFill>
                  <a:srgbClr val="000000"/>
                </a:solidFill>
                <a:effectLst/>
                <a:latin typeface="Calibri" panose="020F0502020204030204" pitchFamily="34" charset="0"/>
                <a:ea typeface="Times New Roman" panose="02020603050405020304" pitchFamily="18" charset="0"/>
              </a:rPr>
              <a:t>Injuries vary—important to impart that some can be serious, and others not as much, but all bleeding should be stopped. Keeping calm is an important step. </a:t>
            </a:r>
            <a:endParaRPr lang="en-US" sz="1200" dirty="0">
              <a:effectLst/>
              <a:latin typeface="Times New Roman" panose="02020603050405020304" pitchFamily="18" charset="0"/>
              <a:ea typeface="Times New Roman" panose="02020603050405020304" pitchFamily="18" charset="0"/>
            </a:endParaRPr>
          </a:p>
          <a:p>
            <a:pPr marL="0" marR="0" lvl="0" indent="0" fontAlgn="base">
              <a:buFont typeface="Symbol" panose="05050102010706020507" pitchFamily="18" charset="2"/>
              <a:buNone/>
            </a:pPr>
            <a:r>
              <a:rPr lang="en-US" sz="1200" b="1" dirty="0">
                <a:solidFill>
                  <a:srgbClr val="000000"/>
                </a:solidFill>
                <a:effectLst/>
                <a:latin typeface="Calibri" panose="020F0502020204030204" pitchFamily="34" charset="0"/>
                <a:ea typeface="Times New Roman" panose="02020603050405020304" pitchFamily="18" charset="0"/>
              </a:rPr>
              <a:t>Situational scenarios for presenting</a:t>
            </a:r>
            <a:endParaRPr lang="en-US" sz="1200" b="1" dirty="0">
              <a:effectLst/>
              <a:latin typeface="Times New Roman" panose="02020603050405020304" pitchFamily="18" charset="0"/>
              <a:ea typeface="Times New Roman" panose="02020603050405020304" pitchFamily="18" charset="0"/>
            </a:endParaRPr>
          </a:p>
          <a:p>
            <a:pPr marL="742950" marR="0" lvl="1" indent="-285750" fontAlgn="base">
              <a:buFont typeface="Courier New" panose="02070309020205020404" pitchFamily="49" charset="0"/>
              <a:buChar char="o"/>
            </a:pPr>
            <a:r>
              <a:rPr lang="en-US" sz="1200" dirty="0">
                <a:solidFill>
                  <a:srgbClr val="000000"/>
                </a:solidFill>
                <a:effectLst/>
                <a:latin typeface="Calibri" panose="020F0502020204030204" pitchFamily="34" charset="0"/>
                <a:ea typeface="Times New Roman" panose="02020603050405020304" pitchFamily="18" charset="0"/>
              </a:rPr>
              <a:t>No matter the setting, we must be prepared, and the steps are simple enough.</a:t>
            </a:r>
            <a:endParaRPr lang="en-US" sz="1200" dirty="0">
              <a:effectLst/>
              <a:latin typeface="Times New Roman" panose="02020603050405020304" pitchFamily="18" charset="0"/>
              <a:ea typeface="Times New Roman" panose="02020603050405020304" pitchFamily="18" charset="0"/>
            </a:endParaRPr>
          </a:p>
          <a:p>
            <a:pPr marL="0" marR="0" lvl="0" indent="0" fontAlgn="base">
              <a:buFont typeface="Symbol" panose="05050102010706020507" pitchFamily="18" charset="2"/>
              <a:buNone/>
            </a:pPr>
            <a:r>
              <a:rPr lang="en-US" sz="1200" b="1" dirty="0">
                <a:solidFill>
                  <a:srgbClr val="000000"/>
                </a:solidFill>
                <a:effectLst/>
                <a:latin typeface="Calibri" panose="020F0502020204030204" pitchFamily="34" charset="0"/>
                <a:ea typeface="Times New Roman" panose="02020603050405020304" pitchFamily="18" charset="0"/>
              </a:rPr>
              <a:t>Guiding discussion areas</a:t>
            </a:r>
            <a:endParaRPr lang="en-US" sz="1200" b="1" dirty="0">
              <a:effectLst/>
              <a:latin typeface="Times New Roman" panose="02020603050405020304" pitchFamily="18" charset="0"/>
              <a:ea typeface="Times New Roman" panose="02020603050405020304" pitchFamily="18" charset="0"/>
            </a:endParaRPr>
          </a:p>
          <a:p>
            <a:pPr marL="742950" marR="0" lvl="1" indent="-285750" fontAlgn="base">
              <a:buFont typeface="Courier New" panose="02070309020205020404" pitchFamily="49" charset="0"/>
              <a:buChar char="o"/>
            </a:pPr>
            <a:r>
              <a:rPr lang="en-US" sz="1200" dirty="0">
                <a:solidFill>
                  <a:srgbClr val="000000"/>
                </a:solidFill>
                <a:effectLst/>
                <a:latin typeface="Calibri" panose="020F0502020204030204" pitchFamily="34" charset="0"/>
                <a:ea typeface="Times New Roman" panose="02020603050405020304" pitchFamily="18" charset="0"/>
              </a:rPr>
              <a:t>Perhaps asking about possible scenarios they may encounter in THEIR everyday lives—students, workplace, community, sports, outdoors, crafts/avocations, etc. </a:t>
            </a:r>
            <a:endParaRPr lang="en-US" sz="1200" dirty="0">
              <a:effectLst/>
              <a:latin typeface="Times New Roman" panose="02020603050405020304" pitchFamily="18" charset="0"/>
              <a:ea typeface="Times New Roman" panose="02020603050405020304" pitchFamily="18" charset="0"/>
            </a:endParaRPr>
          </a:p>
          <a:p>
            <a:pPr marL="742950" marR="0" lvl="1" indent="-285750" fontAlgn="base">
              <a:buFont typeface="Courier New" panose="02070309020205020404" pitchFamily="49" charset="0"/>
              <a:buChar char="o"/>
            </a:pPr>
            <a:r>
              <a:rPr lang="en-US" sz="1200" dirty="0">
                <a:solidFill>
                  <a:srgbClr val="000000"/>
                </a:solidFill>
                <a:effectLst/>
                <a:latin typeface="Calibri" panose="020F0502020204030204" pitchFamily="34" charset="0"/>
                <a:ea typeface="Times New Roman" panose="02020603050405020304" pitchFamily="18" charset="0"/>
              </a:rPr>
              <a:t>This presentation will involve artistic drawings and descriptions of injuries and bleeding. Although this may be disturbing to some people, it is necessary to effectively prepare students for actual bleeding situations. The following few slides might show some images of bleeding injuries. These injuries can look severe or appear serious,</a:t>
            </a:r>
            <a:r>
              <a:rPr lang="en-US" sz="1200" b="1" i="1" dirty="0">
                <a:solidFill>
                  <a:srgbClr val="000000"/>
                </a:solidFill>
                <a:effectLst/>
                <a:latin typeface="Calibri" panose="020F0502020204030204" pitchFamily="34" charset="0"/>
                <a:ea typeface="Times New Roman" panose="02020603050405020304" pitchFamily="18" charset="0"/>
              </a:rPr>
              <a:t> </a:t>
            </a:r>
            <a:r>
              <a:rPr lang="en-US" sz="1200" dirty="0">
                <a:solidFill>
                  <a:srgbClr val="000000"/>
                </a:solidFill>
                <a:effectLst/>
                <a:latin typeface="Calibri" panose="020F0502020204030204" pitchFamily="34" charset="0"/>
                <a:ea typeface="Times New Roman" panose="02020603050405020304" pitchFamily="18" charset="0"/>
              </a:rPr>
              <a:t>and that's okay. Being prepared for what you might see in an emergency is vital.</a:t>
            </a:r>
            <a:r>
              <a:rPr lang="en-US" sz="1200" dirty="0">
                <a:effectLst/>
                <a:latin typeface="Calibri" panose="020F0502020204030204" pitchFamily="34" charset="0"/>
                <a:ea typeface="Times New Roman" panose="02020603050405020304" pitchFamily="18" charset="0"/>
              </a:rPr>
              <a:t>​</a:t>
            </a:r>
            <a:r>
              <a:rPr lang="en-US" sz="1200" dirty="0">
                <a:solidFill>
                  <a:srgbClr val="000000"/>
                </a:solidFill>
                <a:effectLst/>
                <a:latin typeface="Calibri" panose="020F0502020204030204" pitchFamily="34" charset="0"/>
                <a:ea typeface="Times New Roman" panose="02020603050405020304" pitchFamily="18" charset="0"/>
              </a:rPr>
              <a:t> Remember, the goal is to stay calm and help the person control their bleeding until help arrives. We'll walk you through some simple steps that anyone can learn.</a:t>
            </a:r>
            <a:r>
              <a:rPr lang="en-US" sz="1200" dirty="0">
                <a:effectLst/>
                <a:latin typeface="Calibri" panose="020F0502020204030204" pitchFamily="34" charset="0"/>
                <a:ea typeface="Times New Roman" panose="02020603050405020304" pitchFamily="18" charset="0"/>
              </a:rPr>
              <a:t>​</a:t>
            </a:r>
            <a:endParaRPr lang="en-US" sz="1200" dirty="0">
              <a:effectLst/>
              <a:latin typeface="Times New Roman" panose="02020603050405020304" pitchFamily="18" charset="0"/>
              <a:ea typeface="Times New Roman" panose="02020603050405020304" pitchFamily="18" charset="0"/>
            </a:endParaRPr>
          </a:p>
          <a:p>
            <a:pPr marL="0" lvl="0" indent="0" algn="l" rtl="0">
              <a:spcBef>
                <a:spcPts val="0"/>
              </a:spcBef>
              <a:spcAft>
                <a:spcPts val="0"/>
              </a:spcAft>
              <a:buNone/>
            </a:pPr>
            <a:endParaRPr dirty="0"/>
          </a:p>
        </p:txBody>
      </p:sp>
      <p:sp>
        <p:nvSpPr>
          <p:cNvPr id="99" name="Google Shape;99;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latin typeface="Calibri"/>
                <a:ea typeface="Calibri"/>
                <a:cs typeface="Calibri"/>
                <a:sym typeface="Calibri"/>
              </a:rPr>
              <a:t>2</a:t>
            </a:fld>
            <a:endParaRPr dirty="0">
              <a:solidFill>
                <a:srgbClr val="000000"/>
              </a:solidFill>
              <a:latin typeface="Calibri"/>
              <a:ea typeface="Calibri"/>
              <a:cs typeface="Calibri"/>
              <a:sym typeface="Calibri"/>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p2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marR="0" lvl="0" indent="0">
              <a:lnSpc>
                <a:spcPct val="107000"/>
              </a:lnSpc>
              <a:spcBef>
                <a:spcPts val="0"/>
              </a:spcBef>
              <a:spcAft>
                <a:spcPts val="800"/>
              </a:spcAft>
              <a:buFont typeface="Symbol" panose="05050102010706020507" pitchFamily="18" charset="2"/>
              <a:buNone/>
            </a:pPr>
            <a:r>
              <a:rPr lang="en-US" sz="1100" b="1" dirty="0">
                <a:effectLst/>
                <a:latin typeface="Calibri" panose="020F0502020204030204" pitchFamily="34" charset="0"/>
                <a:ea typeface="Calibri" panose="020F0502020204030204" pitchFamily="34" charset="0"/>
                <a:cs typeface="Times New Roman" panose="02020603050405020304" pitchFamily="18" charset="0"/>
              </a:rPr>
              <a:t>Completed Tourniquet</a:t>
            </a:r>
          </a:p>
          <a:p>
            <a:pPr marL="0" marR="0" lvl="0" indent="0">
              <a:lnSpc>
                <a:spcPct val="107000"/>
              </a:lnSpc>
              <a:spcBef>
                <a:spcPts val="0"/>
              </a:spcBef>
              <a:spcAft>
                <a:spcPts val="800"/>
              </a:spcAft>
              <a:buFont typeface="Symbol" panose="05050102010706020507" pitchFamily="18" charset="2"/>
              <a:buNone/>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800"/>
              </a:spcAft>
              <a:buFont typeface="Symbol" panose="05050102010706020507" pitchFamily="18" charset="2"/>
              <a:buNone/>
            </a:pPr>
            <a:r>
              <a:rPr lang="en-US" sz="1100" b="1" dirty="0">
                <a:effectLst/>
                <a:latin typeface="Calibri" panose="020F0502020204030204" pitchFamily="34" charset="0"/>
                <a:ea typeface="Calibri" panose="020F0502020204030204" pitchFamily="34" charset="0"/>
                <a:cs typeface="Times New Roman" panose="02020603050405020304" pitchFamily="18" charset="0"/>
              </a:rPr>
              <a:t>Key content elements</a:t>
            </a:r>
          </a:p>
          <a:p>
            <a:pPr marL="742950" marR="0" lvl="1" indent="-285750">
              <a:lnSpc>
                <a:spcPct val="107000"/>
              </a:lnSpc>
              <a:spcBef>
                <a:spcPts val="0"/>
              </a:spcBef>
              <a:spcAft>
                <a:spcPts val="80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Remember to discuss marking time, and NEVER remove a tourniquet</a:t>
            </a:r>
          </a:p>
          <a:p>
            <a:pPr marL="0" marR="0" lvl="0" indent="0">
              <a:lnSpc>
                <a:spcPct val="107000"/>
              </a:lnSpc>
              <a:spcBef>
                <a:spcPts val="0"/>
              </a:spcBef>
              <a:spcAft>
                <a:spcPts val="800"/>
              </a:spcAft>
              <a:buFont typeface="Symbol" panose="05050102010706020507" pitchFamily="18" charset="2"/>
              <a:buNone/>
            </a:pPr>
            <a:r>
              <a:rPr lang="en-US" sz="1100" b="1" dirty="0">
                <a:effectLst/>
                <a:latin typeface="Calibri" panose="020F0502020204030204" pitchFamily="34" charset="0"/>
                <a:ea typeface="Calibri" panose="020F0502020204030204" pitchFamily="34" charset="0"/>
                <a:cs typeface="Times New Roman" panose="02020603050405020304" pitchFamily="18" charset="0"/>
              </a:rPr>
              <a:t>Instructor considerations</a:t>
            </a:r>
          </a:p>
          <a:p>
            <a:pPr marL="742950" marR="0" lvl="1" indent="-285750">
              <a:lnSpc>
                <a:spcPct val="107000"/>
              </a:lnSpc>
              <a:spcBef>
                <a:spcPts val="0"/>
              </a:spcBef>
              <a:spcAft>
                <a:spcPts val="80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Once you've tightened the tourniquet and secured the windlass rod, w</a:t>
            </a:r>
            <a:r>
              <a:rPr lang="en-US" sz="1600" dirty="0"/>
              <a:t>rite the time of application on the tourniquet. </a:t>
            </a:r>
            <a:r>
              <a:rPr lang="en-US" sz="1100" dirty="0">
                <a:effectLst/>
                <a:latin typeface="Calibri" panose="020F0502020204030204" pitchFamily="34" charset="0"/>
                <a:ea typeface="Calibri" panose="020F0502020204030204" pitchFamily="34" charset="0"/>
                <a:cs typeface="Times New Roman" panose="02020603050405020304" pitchFamily="18" charset="0"/>
              </a:rPr>
              <a:t>If you do not have a pen or marker, note when you put the tourniquet on the victim and let emergency responders know when they arrive. This is essential information for medical professionals, as it helps them determine how long the limb has been deprived of blood flow. If you don't have a pen, don't worry! Make a mental note of the time and tell the medical professionals when they arrive exactly when you applied the tourniquet.</a:t>
            </a:r>
          </a:p>
          <a:p>
            <a:pPr marL="0" marR="0" lvl="0" indent="0">
              <a:lnSpc>
                <a:spcPct val="107000"/>
              </a:lnSpc>
              <a:spcBef>
                <a:spcPts val="0"/>
              </a:spcBef>
              <a:spcAft>
                <a:spcPts val="800"/>
              </a:spcAft>
              <a:buFont typeface="Symbol" panose="05050102010706020507" pitchFamily="18" charset="2"/>
              <a:buNone/>
            </a:pPr>
            <a:r>
              <a:rPr lang="en-US" sz="1100" b="1" dirty="0">
                <a:effectLst/>
                <a:latin typeface="Calibri" panose="020F0502020204030204" pitchFamily="34" charset="0"/>
                <a:ea typeface="Calibri" panose="020F0502020204030204" pitchFamily="34" charset="0"/>
                <a:cs typeface="Times New Roman" panose="02020603050405020304" pitchFamily="18" charset="0"/>
              </a:rPr>
              <a:t>Situational scenarios for presenting</a:t>
            </a:r>
          </a:p>
          <a:p>
            <a:pPr marL="742950" marR="0" lvl="1" indent="-285750">
              <a:lnSpc>
                <a:spcPct val="107000"/>
              </a:lnSpc>
              <a:spcBef>
                <a:spcPts val="0"/>
              </a:spcBef>
              <a:spcAft>
                <a:spcPts val="80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 The victim may experience severe pain and scream and tell and ask the rescuer to remove the tourniquet due to pain; it’s very important to remain calm and help them stay calm.</a:t>
            </a:r>
          </a:p>
          <a:p>
            <a:pPr marL="0" marR="0" lvl="0" indent="0">
              <a:lnSpc>
                <a:spcPct val="107000"/>
              </a:lnSpc>
              <a:spcBef>
                <a:spcPts val="0"/>
              </a:spcBef>
              <a:spcAft>
                <a:spcPts val="800"/>
              </a:spcAft>
              <a:buFont typeface="Symbol" panose="05050102010706020507" pitchFamily="18" charset="2"/>
              <a:buNone/>
            </a:pPr>
            <a:r>
              <a:rPr lang="en-US" sz="1100" b="1" dirty="0">
                <a:effectLst/>
                <a:latin typeface="Calibri" panose="020F0502020204030204" pitchFamily="34" charset="0"/>
                <a:ea typeface="Calibri" panose="020F0502020204030204" pitchFamily="34" charset="0"/>
                <a:cs typeface="Times New Roman" panose="02020603050405020304" pitchFamily="18" charset="0"/>
              </a:rPr>
              <a:t>Guiding discussion areas</a:t>
            </a:r>
          </a:p>
          <a:p>
            <a:pPr marL="742950" marR="0" lvl="1" indent="-285750">
              <a:lnSpc>
                <a:spcPct val="107000"/>
              </a:lnSpc>
              <a:spcBef>
                <a:spcPts val="0"/>
              </a:spcBef>
              <a:spcAft>
                <a:spcPts val="80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If you need to apply another tourniquet because bleeding hasn’t stopped, what should you do?</a:t>
            </a:r>
          </a:p>
          <a:p>
            <a:pPr marL="0" lvl="0" indent="0" algn="l" rtl="0">
              <a:spcBef>
                <a:spcPts val="800"/>
              </a:spcBef>
              <a:spcAft>
                <a:spcPts val="0"/>
              </a:spcAft>
              <a:buNone/>
            </a:pPr>
            <a:endParaRPr dirty="0"/>
          </a:p>
        </p:txBody>
      </p:sp>
      <p:sp>
        <p:nvSpPr>
          <p:cNvPr id="221" name="Google Shape;221;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07000"/>
              </a:lnSpc>
              <a:spcBef>
                <a:spcPts val="0"/>
              </a:spcBef>
              <a:spcAft>
                <a:spcPts val="800"/>
              </a:spcAft>
              <a:buFont typeface="Symbol" panose="05050102010706020507" pitchFamily="18" charset="2"/>
              <a:buNone/>
            </a:pPr>
            <a:r>
              <a:rPr lang="en-US" sz="1100" b="1" dirty="0">
                <a:effectLst/>
                <a:latin typeface="Calibri" panose="020F0502020204030204" pitchFamily="34" charset="0"/>
                <a:ea typeface="Calibri" panose="020F0502020204030204" pitchFamily="34" charset="0"/>
                <a:cs typeface="Times New Roman" panose="02020603050405020304" pitchFamily="18" charset="0"/>
              </a:rPr>
              <a:t>Key content elements</a:t>
            </a:r>
          </a:p>
          <a:p>
            <a:pPr marL="742950" marR="0" lvl="1" indent="-285750">
              <a:lnSpc>
                <a:spcPct val="107000"/>
              </a:lnSpc>
              <a:spcBef>
                <a:spcPts val="0"/>
              </a:spcBef>
              <a:spcAft>
                <a:spcPts val="80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Address if the first tourniquet does not stop bleeding; another can be applied above the initial tourniquet.</a:t>
            </a:r>
          </a:p>
          <a:p>
            <a:pPr marL="742950" marR="0" lvl="1" indent="-285750">
              <a:lnSpc>
                <a:spcPct val="107000"/>
              </a:lnSpc>
              <a:spcBef>
                <a:spcPts val="0"/>
              </a:spcBef>
              <a:spcAft>
                <a:spcPts val="80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Apply the second tourniquet in the same manner as the first one. </a:t>
            </a:r>
          </a:p>
          <a:p>
            <a:pPr marL="0" marR="0" lvl="0" indent="0">
              <a:lnSpc>
                <a:spcPct val="107000"/>
              </a:lnSpc>
              <a:spcBef>
                <a:spcPts val="0"/>
              </a:spcBef>
              <a:spcAft>
                <a:spcPts val="800"/>
              </a:spcAft>
              <a:buFont typeface="Symbol" panose="05050102010706020507" pitchFamily="18" charset="2"/>
              <a:buNone/>
            </a:pPr>
            <a:r>
              <a:rPr lang="en-US" sz="1100" b="1" dirty="0">
                <a:effectLst/>
                <a:latin typeface="Calibri" panose="020F0502020204030204" pitchFamily="34" charset="0"/>
                <a:ea typeface="Calibri" panose="020F0502020204030204" pitchFamily="34" charset="0"/>
                <a:cs typeface="Times New Roman" panose="02020603050405020304" pitchFamily="18" charset="0"/>
              </a:rPr>
              <a:t>Instructor considerations</a:t>
            </a:r>
            <a:endParaRPr lang="en-US" sz="1100" b="0" dirty="0">
              <a:effectLst/>
              <a:latin typeface="Calibri" panose="020F0502020204030204" pitchFamily="34" charset="0"/>
              <a:ea typeface="Calibri" panose="020F0502020204030204" pitchFamily="34" charset="0"/>
              <a:cs typeface="Times New Roman" panose="02020603050405020304" pitchFamily="18" charset="0"/>
            </a:endParaRPr>
          </a:p>
          <a:p>
            <a:pPr marL="628650" marR="0" lvl="1" indent="-171450">
              <a:lnSpc>
                <a:spcPct val="107000"/>
              </a:lnSpc>
              <a:spcBef>
                <a:spcPts val="0"/>
              </a:spcBef>
              <a:spcAft>
                <a:spcPts val="800"/>
              </a:spcAft>
              <a:buFont typeface="Courier New" panose="02070309020205020404" pitchFamily="49" charset="0"/>
              <a:buChar char="o"/>
            </a:pPr>
            <a:r>
              <a:rPr lang="en-US" sz="1600" dirty="0"/>
              <a:t>The first tourniquet </a:t>
            </a:r>
            <a:r>
              <a:rPr lang="en-US" sz="1600" b="1" dirty="0"/>
              <a:t>does not fully stop bleeding</a:t>
            </a:r>
            <a:r>
              <a:rPr lang="en-US" sz="1600" dirty="0"/>
              <a:t> (continued bright red or spurting blood).</a:t>
            </a:r>
          </a:p>
          <a:p>
            <a:pPr marL="628650" marR="0" lvl="1" indent="-171450">
              <a:lnSpc>
                <a:spcPct val="107000"/>
              </a:lnSpc>
              <a:spcBef>
                <a:spcPts val="0"/>
              </a:spcBef>
              <a:spcAft>
                <a:spcPts val="800"/>
              </a:spcAft>
              <a:buFont typeface="Courier New" panose="02070309020205020404" pitchFamily="49" charset="0"/>
              <a:buChar char="o"/>
            </a:pPr>
            <a:r>
              <a:rPr lang="en-US" sz="1600" dirty="0"/>
              <a:t>The first tourniquet </a:t>
            </a:r>
            <a:r>
              <a:rPr lang="en-US" sz="1600" b="1" dirty="0"/>
              <a:t>cannot be tightened any further,</a:t>
            </a:r>
            <a:r>
              <a:rPr lang="en-US" sz="1600" dirty="0"/>
              <a:t> and bleeding persists.</a:t>
            </a:r>
          </a:p>
          <a:p>
            <a:pPr marL="628650" marR="0" lvl="1" indent="-171450">
              <a:lnSpc>
                <a:spcPct val="107000"/>
              </a:lnSpc>
              <a:spcBef>
                <a:spcPts val="0"/>
              </a:spcBef>
              <a:spcAft>
                <a:spcPts val="800"/>
              </a:spcAft>
              <a:buFont typeface="Courier New" panose="02070309020205020404" pitchFamily="49" charset="0"/>
              <a:buChar char="o"/>
            </a:pPr>
            <a:r>
              <a:rPr lang="en-US" sz="1600" dirty="0"/>
              <a:t>The injury is </a:t>
            </a:r>
            <a:r>
              <a:rPr lang="en-US" sz="1600" b="1" dirty="0"/>
              <a:t>on a large limb</a:t>
            </a:r>
            <a:r>
              <a:rPr lang="en-US" sz="1600" dirty="0"/>
              <a:t>, such as the thigh, where one tourniquet may not generate enough pressure.</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800"/>
              </a:spcAft>
              <a:buFont typeface="Symbol" panose="05050102010706020507" pitchFamily="18" charset="2"/>
              <a:buNone/>
            </a:pPr>
            <a:r>
              <a:rPr lang="en-US" sz="1100" b="1" dirty="0">
                <a:effectLst/>
                <a:latin typeface="Calibri" panose="020F0502020204030204" pitchFamily="34" charset="0"/>
                <a:ea typeface="Calibri" panose="020F0502020204030204" pitchFamily="34" charset="0"/>
                <a:cs typeface="Times New Roman" panose="02020603050405020304" pitchFamily="18" charset="0"/>
              </a:rPr>
              <a:t>Situational scenarios for presenting</a:t>
            </a:r>
            <a:endParaRPr lang="en-US" sz="1100" b="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800"/>
              </a:spcAft>
              <a:buFont typeface="Courier New" panose="02070309020205020404" pitchFamily="49" charset="0"/>
              <a:buChar char="o"/>
            </a:pPr>
            <a:r>
              <a:rPr lang="en-US" sz="1600" dirty="0"/>
              <a:t>Recognizing when </a:t>
            </a:r>
            <a:r>
              <a:rPr lang="en-US" sz="1600" b="1" dirty="0"/>
              <a:t>one tourniquet is not enough</a:t>
            </a:r>
            <a:r>
              <a:rPr lang="en-US" sz="1600" dirty="0"/>
              <a:t> and the need for a second.</a:t>
            </a:r>
          </a:p>
          <a:p>
            <a:pPr marL="742950" marR="0" lvl="1" indent="-285750">
              <a:lnSpc>
                <a:spcPct val="107000"/>
              </a:lnSpc>
              <a:spcBef>
                <a:spcPts val="0"/>
              </a:spcBef>
              <a:spcAft>
                <a:spcPts val="800"/>
              </a:spcAft>
              <a:buFont typeface="Courier New" panose="02070309020205020404" pitchFamily="49" charset="0"/>
              <a:buChar char="o"/>
            </a:pPr>
            <a:r>
              <a:rPr lang="en-US" sz="1600" dirty="0"/>
              <a:t>Proper </a:t>
            </a:r>
            <a:r>
              <a:rPr lang="en-US" sz="1600" b="1" dirty="0"/>
              <a:t>placement and spacing</a:t>
            </a:r>
            <a:r>
              <a:rPr lang="en-US" sz="1600" dirty="0"/>
              <a:t> of the second tourniquet.</a:t>
            </a:r>
          </a:p>
          <a:p>
            <a:pPr marL="742950" marR="0" lvl="1" indent="-285750">
              <a:lnSpc>
                <a:spcPct val="107000"/>
              </a:lnSpc>
              <a:spcBef>
                <a:spcPts val="0"/>
              </a:spcBef>
              <a:spcAft>
                <a:spcPts val="800"/>
              </a:spcAft>
              <a:buFont typeface="Courier New" panose="02070309020205020404" pitchFamily="49" charset="0"/>
              <a:buChar char="o"/>
            </a:pPr>
            <a:r>
              <a:rPr lang="en-US" sz="1600" dirty="0"/>
              <a:t>The </a:t>
            </a:r>
            <a:r>
              <a:rPr lang="en-US" sz="1600" b="1" dirty="0"/>
              <a:t>importance of reassessment</a:t>
            </a:r>
            <a:r>
              <a:rPr lang="en-US" sz="1600" dirty="0"/>
              <a:t> to confirm bleeding control.</a:t>
            </a:r>
          </a:p>
          <a:p>
            <a:pPr marL="742950" marR="0" lvl="1" indent="-285750">
              <a:lnSpc>
                <a:spcPct val="107000"/>
              </a:lnSpc>
              <a:spcBef>
                <a:spcPts val="0"/>
              </a:spcBef>
              <a:spcAft>
                <a:spcPts val="800"/>
              </a:spcAft>
              <a:buFont typeface="Courier New" panose="02070309020205020404" pitchFamily="49" charset="0"/>
              <a:buChar char="o"/>
            </a:pPr>
            <a:r>
              <a:rPr lang="en-US" sz="1600" dirty="0"/>
              <a:t>Effective </a:t>
            </a:r>
            <a:r>
              <a:rPr lang="en-US" sz="1600" b="1" dirty="0"/>
              <a:t>communication with EMS</a:t>
            </a:r>
            <a:r>
              <a:rPr lang="en-US" sz="1600" dirty="0"/>
              <a:t>, ensuring timely and accurate patient care.</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800"/>
              </a:spcAft>
              <a:buFont typeface="Symbol" panose="05050102010706020507" pitchFamily="18" charset="2"/>
              <a:buNone/>
            </a:pPr>
            <a:r>
              <a:rPr lang="en-US" sz="1100" b="1" dirty="0">
                <a:effectLst/>
                <a:latin typeface="Calibri" panose="020F0502020204030204" pitchFamily="34" charset="0"/>
                <a:ea typeface="Calibri" panose="020F0502020204030204" pitchFamily="34" charset="0"/>
                <a:cs typeface="Times New Roman" panose="02020603050405020304" pitchFamily="18" charset="0"/>
              </a:rPr>
              <a:t>Guiding discussion areas</a:t>
            </a:r>
            <a:endParaRPr lang="en-US" sz="1100" b="0" dirty="0">
              <a:effectLst/>
              <a:latin typeface="Calibri" panose="020F0502020204030204" pitchFamily="34" charset="0"/>
              <a:ea typeface="Calibri" panose="020F0502020204030204" pitchFamily="34" charset="0"/>
              <a:cs typeface="Times New Roman" panose="02020603050405020304" pitchFamily="18" charset="0"/>
            </a:endParaRPr>
          </a:p>
          <a:p>
            <a:pPr marL="628650" marR="0" lvl="1" indent="-171450">
              <a:lnSpc>
                <a:spcPct val="107000"/>
              </a:lnSpc>
              <a:spcBef>
                <a:spcPts val="0"/>
              </a:spcBef>
              <a:spcAft>
                <a:spcPts val="800"/>
              </a:spcAft>
              <a:buFont typeface="Courier New" panose="02070309020205020404" pitchFamily="49" charset="0"/>
              <a:buChar char="o"/>
            </a:pPr>
            <a:r>
              <a:rPr lang="en-US" sz="1600" dirty="0"/>
              <a:t>How do you determine that a second tourniquet is needed?</a:t>
            </a:r>
          </a:p>
          <a:p>
            <a:pPr marL="628650" marR="0" lvl="1" indent="-171450">
              <a:lnSpc>
                <a:spcPct val="107000"/>
              </a:lnSpc>
              <a:spcBef>
                <a:spcPts val="0"/>
              </a:spcBef>
              <a:spcAft>
                <a:spcPts val="800"/>
              </a:spcAft>
              <a:buFont typeface="Courier New" panose="02070309020205020404" pitchFamily="49" charset="0"/>
              <a:buChar char="o"/>
            </a:pPr>
            <a:r>
              <a:rPr lang="en-US" sz="1600" dirty="0"/>
              <a:t>What are the signs that the first tourniquet is insufficient (e.g., continued bleeding, inadequate pressure)?</a:t>
            </a:r>
          </a:p>
          <a:p>
            <a:pPr marL="628650" marR="0" lvl="1" indent="-171450">
              <a:lnSpc>
                <a:spcPct val="107000"/>
              </a:lnSpc>
              <a:spcBef>
                <a:spcPts val="0"/>
              </a:spcBef>
              <a:spcAft>
                <a:spcPts val="800"/>
              </a:spcAft>
              <a:buFont typeface="Courier New" panose="02070309020205020404" pitchFamily="49" charset="0"/>
              <a:buChar char="o"/>
            </a:pPr>
            <a:r>
              <a:rPr lang="en-US" sz="1600" dirty="0"/>
              <a:t>Where should the second tourniquet be placed in relation to the first?</a:t>
            </a:r>
          </a:p>
          <a:p>
            <a:pPr marL="628650" marR="0" lvl="1" indent="-171450">
              <a:lnSpc>
                <a:spcPct val="107000"/>
              </a:lnSpc>
              <a:spcBef>
                <a:spcPts val="0"/>
              </a:spcBef>
              <a:spcAft>
                <a:spcPts val="800"/>
              </a:spcAft>
              <a:buFont typeface="Courier New" panose="02070309020205020404" pitchFamily="49" charset="0"/>
              <a:buChar char="o"/>
            </a:pPr>
            <a:r>
              <a:rPr lang="en-US" sz="1600" dirty="0"/>
              <a:t>What considerations should be taken to avoid placing the tourniquet over joints, wounds, or prosthetics?</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21</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544988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6" name="Google Shape;226;p2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nSpc>
                <a:spcPct val="107000"/>
              </a:lnSpc>
              <a:spcBef>
                <a:spcPts val="0"/>
              </a:spcBef>
              <a:spcAft>
                <a:spcPts val="800"/>
              </a:spcAft>
              <a:buFont typeface="Symbol" panose="05050102010706020507" pitchFamily="18" charset="2"/>
              <a:buNone/>
            </a:pPr>
            <a:r>
              <a:rPr lang="en-US" sz="1100" b="1" dirty="0">
                <a:effectLst/>
                <a:latin typeface="Calibri" panose="020F0502020204030204" pitchFamily="34" charset="0"/>
                <a:ea typeface="Calibri" panose="020F0502020204030204" pitchFamily="34" charset="0"/>
                <a:cs typeface="Times New Roman" panose="02020603050405020304" pitchFamily="18" charset="0"/>
              </a:rPr>
              <a:t>FAQ</a:t>
            </a:r>
          </a:p>
          <a:p>
            <a:pPr marL="0" marR="0" lvl="0" indent="0">
              <a:lnSpc>
                <a:spcPct val="107000"/>
              </a:lnSpc>
              <a:spcBef>
                <a:spcPts val="0"/>
              </a:spcBef>
              <a:spcAft>
                <a:spcPts val="800"/>
              </a:spcAft>
              <a:buFont typeface="Symbol" panose="05050102010706020507" pitchFamily="18" charset="2"/>
              <a:buNone/>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800"/>
              </a:spcAft>
              <a:buFont typeface="Symbol" panose="05050102010706020507" pitchFamily="18" charset="2"/>
              <a:buNone/>
            </a:pPr>
            <a:r>
              <a:rPr lang="en-US" sz="1100" b="1" dirty="0">
                <a:effectLst/>
                <a:latin typeface="Calibri" panose="020F0502020204030204" pitchFamily="34" charset="0"/>
                <a:ea typeface="Calibri" panose="020F0502020204030204" pitchFamily="34" charset="0"/>
                <a:cs typeface="Times New Roman" panose="02020603050405020304" pitchFamily="18" charset="0"/>
              </a:rPr>
              <a:t>Key content elements</a:t>
            </a:r>
          </a:p>
          <a:p>
            <a:pPr marL="742950" marR="0" lvl="1" indent="-285750">
              <a:lnSpc>
                <a:spcPct val="107000"/>
              </a:lnSpc>
              <a:spcBef>
                <a:spcPts val="0"/>
              </a:spcBef>
              <a:spcAft>
                <a:spcPts val="80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Address frequent questions and ask for more, empowering rescuers at the start and end of the </a:t>
            </a:r>
            <a:r>
              <a:rPr lang="en-US" sz="1100">
                <a:effectLst/>
                <a:latin typeface="Calibri" panose="020F0502020204030204" pitchFamily="34" charset="0"/>
                <a:ea typeface="Calibri" panose="020F0502020204030204" pitchFamily="34" charset="0"/>
                <a:cs typeface="Times New Roman" panose="02020603050405020304" pitchFamily="18" charset="0"/>
              </a:rPr>
              <a:t>program.</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800"/>
              </a:spcAft>
              <a:buFont typeface="Symbol" panose="05050102010706020507" pitchFamily="18" charset="2"/>
              <a:buNone/>
            </a:pPr>
            <a:r>
              <a:rPr lang="en-US" sz="1100" b="1" dirty="0">
                <a:effectLst/>
                <a:latin typeface="Calibri" panose="020F0502020204030204" pitchFamily="34" charset="0"/>
                <a:ea typeface="Calibri" panose="020F0502020204030204" pitchFamily="34" charset="0"/>
                <a:cs typeface="Times New Roman" panose="02020603050405020304" pitchFamily="18" charset="0"/>
              </a:rPr>
              <a:t>Instructor considerations</a:t>
            </a:r>
          </a:p>
          <a:p>
            <a:pPr marL="742950" marR="0" lvl="1" indent="-285750">
              <a:lnSpc>
                <a:spcPct val="107000"/>
              </a:lnSpc>
              <a:spcBef>
                <a:spcPts val="0"/>
              </a:spcBef>
              <a:spcAft>
                <a:spcPts val="80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We've learned that tourniquets are important for severe bleeding in the arms and legs. However, they are not appropriate for all wounds. This slide shows some examples, like chest wounds, abdominal wounds, groin wounds, scalp wounds,  neck wounds and even injuries to infants. You won’t be able to use a tourniquet effectively for these types of injuries. The best course of action is to apply direct pressure with a clean cloth or towel and hold pressure until help arrives. By applying firm and steady pressure, you can make a big difference. It is important to speak to the victim and let them know that professional help is on the way.</a:t>
            </a:r>
          </a:p>
          <a:p>
            <a:pPr marL="742950" marR="0" lvl="1" indent="-285750">
              <a:lnSpc>
                <a:spcPct val="107000"/>
              </a:lnSpc>
              <a:spcBef>
                <a:spcPts val="0"/>
              </a:spcBef>
              <a:spcAft>
                <a:spcPts val="800"/>
              </a:spcAft>
              <a:buFont typeface="Courier New" panose="02070309020205020404" pitchFamily="49" charset="0"/>
              <a:buChar char="o"/>
            </a:pPr>
            <a:r>
              <a:rPr lang="en-US" sz="1100" b="1" dirty="0">
                <a:effectLst/>
                <a:latin typeface="Calibri" panose="020F0502020204030204" pitchFamily="34" charset="0"/>
                <a:ea typeface="Calibri" panose="020F0502020204030204" pitchFamily="34" charset="0"/>
                <a:cs typeface="Times New Roman" panose="02020603050405020304" pitchFamily="18" charset="0"/>
              </a:rPr>
              <a:t>IF THE PARTICIPANT HAS ADDITIONAL QUESTIONS, ONLY ANSWER THOSE YOU ARE COMFORTABLE WITH ANSWERING. IF YOU CANNOT ANSWER THE QUESTION, SEND THE QUESTION TO ACS STAFF, AND THEY WILL PROVIDE AN ANSWER. </a:t>
            </a:r>
            <a:r>
              <a:rPr lang="en-US" sz="1100" b="1" i="1" dirty="0">
                <a:effectLst/>
                <a:latin typeface="Calibri" panose="020F0502020204030204" pitchFamily="34" charset="0"/>
                <a:ea typeface="Calibri" panose="020F0502020204030204" pitchFamily="34" charset="0"/>
                <a:cs typeface="Times New Roman" panose="02020603050405020304" pitchFamily="18" charset="0"/>
              </a:rPr>
              <a:t>Send questions to stopthebleed@facs.org.</a:t>
            </a:r>
          </a:p>
          <a:p>
            <a:pPr marL="0" marR="0" lvl="0" indent="0">
              <a:lnSpc>
                <a:spcPct val="107000"/>
              </a:lnSpc>
              <a:spcBef>
                <a:spcPts val="0"/>
              </a:spcBef>
              <a:spcAft>
                <a:spcPts val="800"/>
              </a:spcAft>
              <a:buFont typeface="Symbol" panose="05050102010706020507" pitchFamily="18" charset="2"/>
              <a:buNone/>
            </a:pPr>
            <a:r>
              <a:rPr lang="en-US" sz="1100" b="1" dirty="0">
                <a:effectLst/>
                <a:latin typeface="Calibri" panose="020F0502020204030204" pitchFamily="34" charset="0"/>
                <a:ea typeface="Calibri" panose="020F0502020204030204" pitchFamily="34" charset="0"/>
                <a:cs typeface="Times New Roman" panose="02020603050405020304" pitchFamily="18" charset="0"/>
              </a:rPr>
              <a:t>Situational scenarios for presenting</a:t>
            </a:r>
          </a:p>
          <a:p>
            <a:pPr marL="742950" marR="0" lvl="1" indent="-285750">
              <a:lnSpc>
                <a:spcPct val="107000"/>
              </a:lnSpc>
              <a:spcBef>
                <a:spcPts val="0"/>
              </a:spcBef>
              <a:spcAft>
                <a:spcPts val="80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Chest, head/scalp, neck, trunk/torso, groin, children</a:t>
            </a:r>
          </a:p>
          <a:p>
            <a:pPr marL="0" marR="0" lvl="0" indent="0">
              <a:lnSpc>
                <a:spcPct val="107000"/>
              </a:lnSpc>
              <a:spcBef>
                <a:spcPts val="0"/>
              </a:spcBef>
              <a:spcAft>
                <a:spcPts val="800"/>
              </a:spcAft>
              <a:buFont typeface="Symbol" panose="05050102010706020507" pitchFamily="18" charset="2"/>
              <a:buNone/>
            </a:pPr>
            <a:r>
              <a:rPr lang="en-US" sz="1100" b="1" dirty="0">
                <a:effectLst/>
                <a:latin typeface="Calibri" panose="020F0502020204030204" pitchFamily="34" charset="0"/>
                <a:ea typeface="Calibri" panose="020F0502020204030204" pitchFamily="34" charset="0"/>
                <a:cs typeface="Times New Roman" panose="02020603050405020304" pitchFamily="18" charset="0"/>
              </a:rPr>
              <a:t>Guiding discussion areas</a:t>
            </a:r>
          </a:p>
          <a:p>
            <a:pPr marL="742950" marR="0" lvl="1" indent="-285750">
              <a:lnSpc>
                <a:spcPct val="107000"/>
              </a:lnSpc>
              <a:spcBef>
                <a:spcPts val="0"/>
              </a:spcBef>
              <a:spcAft>
                <a:spcPts val="80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Does anyone have additional questions that have not been answered?</a:t>
            </a:r>
          </a:p>
          <a:p>
            <a:pPr marL="0" lvl="0" indent="0" algn="l" rtl="0">
              <a:spcBef>
                <a:spcPts val="0"/>
              </a:spcBef>
              <a:spcAft>
                <a:spcPts val="0"/>
              </a:spcAft>
              <a:buNone/>
            </a:pPr>
            <a:endParaRPr dirty="0"/>
          </a:p>
        </p:txBody>
      </p:sp>
      <p:sp>
        <p:nvSpPr>
          <p:cNvPr id="227" name="Google Shape;227;p2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3" name="Google Shape;233;p2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fontAlgn="base">
              <a:buFont typeface="Symbol" panose="05050102010706020507" pitchFamily="18" charset="2"/>
              <a:buNone/>
            </a:pPr>
            <a:r>
              <a:rPr lang="en-US" sz="1200" b="1" dirty="0">
                <a:effectLst/>
                <a:latin typeface="Calibri" panose="020F0502020204030204" pitchFamily="34" charset="0"/>
                <a:ea typeface="Times New Roman" panose="02020603050405020304" pitchFamily="18" charset="0"/>
              </a:rPr>
              <a:t>Disclaimer</a:t>
            </a:r>
          </a:p>
          <a:p>
            <a:pPr marL="0" marR="0" lvl="0" indent="0" fontAlgn="base">
              <a:buFont typeface="Symbol" panose="05050102010706020507" pitchFamily="18" charset="2"/>
              <a:buNone/>
            </a:pPr>
            <a:endParaRPr lang="en-US" sz="1200" dirty="0">
              <a:effectLst/>
              <a:latin typeface="Times New Roman" panose="02020603050405020304" pitchFamily="18" charset="0"/>
              <a:ea typeface="Times New Roman" panose="02020603050405020304" pitchFamily="18" charset="0"/>
            </a:endParaRPr>
          </a:p>
          <a:p>
            <a:pPr marL="0" marR="0" lvl="0" indent="0" fontAlgn="base">
              <a:buFont typeface="Symbol" panose="05050102010706020507" pitchFamily="18" charset="2"/>
              <a:buNone/>
            </a:pPr>
            <a:r>
              <a:rPr lang="en-US" sz="1200" b="1" dirty="0">
                <a:effectLst/>
                <a:latin typeface="Calibri" panose="020F0502020204030204" pitchFamily="34" charset="0"/>
                <a:ea typeface="Times New Roman" panose="02020603050405020304" pitchFamily="18" charset="0"/>
              </a:rPr>
              <a:t>Key content elements</a:t>
            </a:r>
            <a:endParaRPr lang="en-US" sz="1200" b="1" dirty="0">
              <a:effectLst/>
              <a:latin typeface="Times New Roman" panose="02020603050405020304" pitchFamily="18" charset="0"/>
              <a:ea typeface="Times New Roman" panose="02020603050405020304" pitchFamily="18" charset="0"/>
            </a:endParaRPr>
          </a:p>
          <a:p>
            <a:pPr marL="742950" marR="0" lvl="1" indent="-285750" fontAlgn="base">
              <a:buFont typeface="Courier New" panose="02070309020205020404" pitchFamily="49" charset="0"/>
              <a:buChar char="o"/>
            </a:pPr>
            <a:r>
              <a:rPr lang="en-US" sz="1200" dirty="0">
                <a:effectLst/>
                <a:latin typeface="Calibri" panose="020F0502020204030204" pitchFamily="34" charset="0"/>
                <a:ea typeface="Times New Roman" panose="02020603050405020304" pitchFamily="18" charset="0"/>
              </a:rPr>
              <a:t>Key points—tourniquet applications vary; improvised devices are important to discuss, and removal/conversion should only be removed by trained surgeons. </a:t>
            </a:r>
            <a:endParaRPr lang="en-US" sz="1200" dirty="0">
              <a:effectLst/>
              <a:latin typeface="Times New Roman" panose="02020603050405020304" pitchFamily="18" charset="0"/>
              <a:ea typeface="Times New Roman" panose="02020603050405020304" pitchFamily="18" charset="0"/>
            </a:endParaRPr>
          </a:p>
          <a:p>
            <a:pPr marL="0" marR="0" lvl="0" indent="0" fontAlgn="base">
              <a:buFont typeface="Symbol" panose="05050102010706020507" pitchFamily="18" charset="2"/>
              <a:buNone/>
            </a:pPr>
            <a:r>
              <a:rPr lang="en-US" sz="1200" b="1" dirty="0">
                <a:effectLst/>
                <a:latin typeface="Calibri" panose="020F0502020204030204" pitchFamily="34" charset="0"/>
                <a:ea typeface="Times New Roman" panose="02020603050405020304" pitchFamily="18" charset="0"/>
              </a:rPr>
              <a:t>Instructor considerations</a:t>
            </a:r>
            <a:endParaRPr lang="en-US" sz="1200" b="1" dirty="0">
              <a:effectLst/>
              <a:latin typeface="Times New Roman" panose="02020603050405020304" pitchFamily="18" charset="0"/>
              <a:ea typeface="Times New Roman" panose="02020603050405020304" pitchFamily="18" charset="0"/>
            </a:endParaRPr>
          </a:p>
          <a:p>
            <a:pPr marL="742950" marR="0" lvl="1" indent="-285750" fontAlgn="base">
              <a:spcBef>
                <a:spcPts val="0"/>
              </a:spcBef>
              <a:spcAft>
                <a:spcPts val="0"/>
              </a:spcAft>
              <a:buFont typeface="Courier New" panose="02070309020205020404" pitchFamily="49" charset="0"/>
              <a:buChar char="o"/>
            </a:pPr>
            <a:r>
              <a:rPr lang="en-US" sz="1200" dirty="0">
                <a:solidFill>
                  <a:srgbClr val="000000"/>
                </a:solidFill>
                <a:effectLst/>
                <a:latin typeface="Calibri" panose="020F0502020204030204" pitchFamily="34" charset="0"/>
                <a:ea typeface="Times New Roman" panose="02020603050405020304" pitchFamily="18" charset="0"/>
              </a:rPr>
              <a:t>Do your research regarding tourniquets in your local areas. What is being used? Where they can be found. If there are guidelines or legislation, this would be a good time to speak to the legislation, specifically if you are training identified individuals impacted by the legislation, i.e., Texas schools, Colorado schools, and California building requirements.</a:t>
            </a:r>
            <a:r>
              <a:rPr lang="en-US" sz="1200" dirty="0">
                <a:effectLst/>
                <a:latin typeface="Calibri" panose="020F0502020204030204" pitchFamily="34" charset="0"/>
                <a:ea typeface="Times New Roman" panose="02020603050405020304" pitchFamily="18" charset="0"/>
              </a:rPr>
              <a:t>​</a:t>
            </a:r>
          </a:p>
          <a:p>
            <a:pPr marL="742950" marR="0" lvl="1" indent="-285750" fontAlgn="base">
              <a:spcBef>
                <a:spcPts val="0"/>
              </a:spcBef>
              <a:spcAft>
                <a:spcPts val="0"/>
              </a:spcAft>
              <a:buFont typeface="Courier New" panose="02070309020205020404" pitchFamily="49" charset="0"/>
              <a:buChar char="o"/>
            </a:pPr>
            <a:r>
              <a:rPr lang="en-US" sz="1200" dirty="0">
                <a:effectLst/>
                <a:latin typeface="Calibri" panose="020F0502020204030204" pitchFamily="34" charset="0"/>
                <a:ea typeface="Times New Roman" panose="02020603050405020304" pitchFamily="18" charset="0"/>
              </a:rPr>
              <a:t>Review Good Samaritan Acts as they differ globally. Be prepared to speak to the specific laws</a:t>
            </a:r>
            <a:endParaRPr lang="en-US" sz="1200" dirty="0">
              <a:effectLst/>
              <a:latin typeface="Times New Roman" panose="02020603050405020304" pitchFamily="18" charset="0"/>
              <a:ea typeface="Times New Roman" panose="02020603050405020304" pitchFamily="18" charset="0"/>
            </a:endParaRPr>
          </a:p>
          <a:p>
            <a:pPr marL="742950" marR="0" lvl="1" indent="-285750" fontAlgn="base">
              <a:spcBef>
                <a:spcPts val="0"/>
              </a:spcBef>
              <a:spcAft>
                <a:spcPts val="0"/>
              </a:spcAft>
              <a:buFont typeface="Courier New" panose="02070309020205020404" pitchFamily="49" charset="0"/>
              <a:buChar char="o"/>
            </a:pPr>
            <a:r>
              <a:rPr lang="en-US" sz="1200" dirty="0">
                <a:solidFill>
                  <a:srgbClr val="000000"/>
                </a:solidFill>
                <a:effectLst/>
                <a:latin typeface="Calibri" panose="020F0502020204030204" pitchFamily="34" charset="0"/>
                <a:ea typeface="Times New Roman" panose="02020603050405020304" pitchFamily="18" charset="0"/>
              </a:rPr>
              <a:t>The ACS does not advocate using improvised tourniquets as the efficacy is not guaranteed. Commercial-grade tourniquets should be used. Remember that you have learned two other processes during the course, direct pressure and wound packing, that will help stop bleeding. </a:t>
            </a:r>
            <a:r>
              <a:rPr lang="en-US" sz="1200" dirty="0">
                <a:effectLst/>
                <a:latin typeface="Calibri" panose="020F0502020204030204" pitchFamily="34" charset="0"/>
                <a:ea typeface="Times New Roman" panose="02020603050405020304" pitchFamily="18" charset="0"/>
              </a:rPr>
              <a:t>​</a:t>
            </a:r>
            <a:endParaRPr lang="en-US" sz="1200" dirty="0">
              <a:effectLst/>
              <a:latin typeface="Times New Roman" panose="02020603050405020304" pitchFamily="18" charset="0"/>
              <a:ea typeface="Times New Roman" panose="02020603050405020304" pitchFamily="18" charset="0"/>
            </a:endParaRPr>
          </a:p>
          <a:p>
            <a:pPr marL="742950" marR="0" lvl="1" indent="-285750" fontAlgn="base">
              <a:spcBef>
                <a:spcPts val="0"/>
              </a:spcBef>
              <a:spcAft>
                <a:spcPts val="0"/>
              </a:spcAft>
              <a:buFont typeface="Courier New" panose="02070309020205020404" pitchFamily="49" charset="0"/>
              <a:buChar char="o"/>
            </a:pPr>
            <a:r>
              <a:rPr lang="en-US" sz="1200" dirty="0">
                <a:solidFill>
                  <a:srgbClr val="000000"/>
                </a:solidFill>
                <a:effectLst/>
                <a:latin typeface="Calibri" panose="020F0502020204030204" pitchFamily="34" charset="0"/>
                <a:ea typeface="Times New Roman" panose="02020603050405020304" pitchFamily="18" charset="0"/>
              </a:rPr>
              <a:t>As discussed in the course, you should never remove a tourniquet; only trained medical professionals should do so. Reiterate not to remove a tourniquet.</a:t>
            </a:r>
            <a:endParaRPr lang="en-US" sz="1200" dirty="0">
              <a:effectLst/>
              <a:latin typeface="Times New Roman" panose="02020603050405020304" pitchFamily="18" charset="0"/>
              <a:ea typeface="Times New Roman" panose="02020603050405020304" pitchFamily="18" charset="0"/>
            </a:endParaRPr>
          </a:p>
          <a:p>
            <a:pPr marL="0" marR="0" lvl="0" indent="0" fontAlgn="base">
              <a:buFont typeface="Symbol" panose="05050102010706020507" pitchFamily="18" charset="2"/>
              <a:buNone/>
            </a:pPr>
            <a:r>
              <a:rPr lang="en-US" sz="1200" b="1" dirty="0">
                <a:effectLst/>
                <a:latin typeface="Calibri" panose="020F0502020204030204" pitchFamily="34" charset="0"/>
                <a:ea typeface="Times New Roman" panose="02020603050405020304" pitchFamily="18" charset="0"/>
              </a:rPr>
              <a:t>Situational scenarios for presenting</a:t>
            </a:r>
            <a:endParaRPr lang="en-US" sz="1200" b="1" dirty="0">
              <a:effectLst/>
              <a:latin typeface="Times New Roman" panose="02020603050405020304" pitchFamily="18" charset="0"/>
              <a:ea typeface="Times New Roman" panose="02020603050405020304" pitchFamily="18" charset="0"/>
            </a:endParaRPr>
          </a:p>
          <a:p>
            <a:pPr marL="742950" marR="0" lvl="1" indent="-285750" fontAlgn="base">
              <a:buFont typeface="Courier New" panose="02070309020205020404" pitchFamily="49" charset="0"/>
              <a:buChar char="o"/>
            </a:pPr>
            <a:r>
              <a:rPr lang="en-US" sz="1200" dirty="0">
                <a:effectLst/>
                <a:latin typeface="Calibri" panose="020F0502020204030204" pitchFamily="34" charset="0"/>
                <a:ea typeface="Times New Roman" panose="02020603050405020304" pitchFamily="18" charset="0"/>
              </a:rPr>
              <a:t>N/A</a:t>
            </a:r>
            <a:endParaRPr lang="en-US" sz="1200" dirty="0">
              <a:effectLst/>
              <a:latin typeface="Times New Roman" panose="02020603050405020304" pitchFamily="18" charset="0"/>
              <a:ea typeface="Times New Roman" panose="02020603050405020304" pitchFamily="18" charset="0"/>
            </a:endParaRPr>
          </a:p>
          <a:p>
            <a:pPr marL="0" marR="0" lvl="0" indent="0" fontAlgn="base">
              <a:buFont typeface="Symbol" panose="05050102010706020507" pitchFamily="18" charset="2"/>
              <a:buNone/>
            </a:pPr>
            <a:r>
              <a:rPr lang="en-US" sz="1200" b="1" dirty="0">
                <a:effectLst/>
                <a:latin typeface="Calibri" panose="020F0502020204030204" pitchFamily="34" charset="0"/>
                <a:ea typeface="Times New Roman" panose="02020603050405020304" pitchFamily="18" charset="0"/>
              </a:rPr>
              <a:t>Guiding discussion areas</a:t>
            </a:r>
            <a:endParaRPr lang="en-US" sz="1200" b="1" dirty="0">
              <a:effectLst/>
              <a:latin typeface="Times New Roman" panose="02020603050405020304" pitchFamily="18" charset="0"/>
              <a:ea typeface="Times New Roman" panose="02020603050405020304" pitchFamily="18" charset="0"/>
            </a:endParaRPr>
          </a:p>
          <a:p>
            <a:pPr marL="742950" marR="0" lvl="1" indent="-285750" fontAlgn="base">
              <a:buFont typeface="Courier New" panose="02070309020205020404" pitchFamily="49" charset="0"/>
              <a:buChar char="o"/>
            </a:pPr>
            <a:r>
              <a:rPr lang="en-US" sz="1200" dirty="0">
                <a:effectLst/>
                <a:latin typeface="Calibri" panose="020F0502020204030204" pitchFamily="34" charset="0"/>
                <a:ea typeface="Times New Roman" panose="02020603050405020304" pitchFamily="18" charset="0"/>
              </a:rPr>
              <a:t>What types of tourniquets are being used in your area?</a:t>
            </a:r>
          </a:p>
          <a:p>
            <a:pPr marL="742950" marR="0" lvl="1" indent="-285750" fontAlgn="base">
              <a:buFont typeface="Courier New" panose="02070309020205020404" pitchFamily="49" charset="0"/>
              <a:buChar char="o"/>
            </a:pPr>
            <a:r>
              <a:rPr lang="en-US" sz="1200" dirty="0">
                <a:effectLst/>
                <a:latin typeface="Calibri" panose="020F0502020204030204" pitchFamily="34" charset="0"/>
                <a:ea typeface="Times New Roman" panose="02020603050405020304" pitchFamily="18" charset="0"/>
              </a:rPr>
              <a:t>Do you have bleeding control equipment accessible in your community?</a:t>
            </a:r>
            <a:endParaRPr lang="en-US" sz="1200" dirty="0">
              <a:effectLst/>
              <a:latin typeface="Times New Roman" panose="02020603050405020304" pitchFamily="18" charset="0"/>
              <a:ea typeface="Times New Roman" panose="02020603050405020304" pitchFamily="18" charset="0"/>
            </a:endParaRPr>
          </a:p>
          <a:p>
            <a:pPr marL="0" lvl="0" indent="0" algn="l" rtl="0">
              <a:spcBef>
                <a:spcPts val="0"/>
              </a:spcBef>
              <a:spcAft>
                <a:spcPts val="0"/>
              </a:spcAft>
              <a:buNone/>
            </a:pPr>
            <a:endParaRPr dirty="0"/>
          </a:p>
        </p:txBody>
      </p:sp>
      <p:sp>
        <p:nvSpPr>
          <p:cNvPr id="234" name="Google Shape;234;p2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a:extLst>
            <a:ext uri="{FF2B5EF4-FFF2-40B4-BE49-F238E27FC236}">
              <a16:creationId xmlns:a16="http://schemas.microsoft.com/office/drawing/2014/main" id="{B46A9182-21F6-F274-1BF4-6A5A4700E03E}"/>
            </a:ext>
          </a:extLst>
        </p:cNvPr>
        <p:cNvGrpSpPr/>
        <p:nvPr/>
      </p:nvGrpSpPr>
      <p:grpSpPr>
        <a:xfrm>
          <a:off x="0" y="0"/>
          <a:ext cx="0" cy="0"/>
          <a:chOff x="0" y="0"/>
          <a:chExt cx="0" cy="0"/>
        </a:xfrm>
      </p:grpSpPr>
      <p:sp>
        <p:nvSpPr>
          <p:cNvPr id="232" name="Google Shape;232;p22:notes">
            <a:extLst>
              <a:ext uri="{FF2B5EF4-FFF2-40B4-BE49-F238E27FC236}">
                <a16:creationId xmlns:a16="http://schemas.microsoft.com/office/drawing/2014/main" id="{A8A77FAB-6A13-EF2D-411A-18D54277753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3" name="Google Shape;233;p22:notes">
            <a:extLst>
              <a:ext uri="{FF2B5EF4-FFF2-40B4-BE49-F238E27FC236}">
                <a16:creationId xmlns:a16="http://schemas.microsoft.com/office/drawing/2014/main" id="{2370D32A-4E57-A32D-4766-4205734E1027}"/>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fontAlgn="base">
              <a:buFont typeface="Symbol" panose="05050102010706020507" pitchFamily="18" charset="2"/>
              <a:buNone/>
            </a:pPr>
            <a:r>
              <a:rPr lang="en-US" sz="1200" b="1" dirty="0">
                <a:effectLst/>
                <a:latin typeface="Calibri" panose="020F0502020204030204" pitchFamily="34" charset="0"/>
                <a:ea typeface="Times New Roman" panose="02020603050405020304" pitchFamily="18" charset="0"/>
              </a:rPr>
              <a:t>Disclaimer</a:t>
            </a:r>
          </a:p>
          <a:p>
            <a:pPr marL="0" marR="0" lvl="0" indent="0" fontAlgn="base">
              <a:buFont typeface="Symbol" panose="05050102010706020507" pitchFamily="18" charset="2"/>
              <a:buNone/>
            </a:pPr>
            <a:endParaRPr lang="en-US" sz="1200" dirty="0">
              <a:effectLst/>
              <a:latin typeface="Times New Roman" panose="02020603050405020304" pitchFamily="18" charset="0"/>
              <a:ea typeface="Times New Roman" panose="02020603050405020304" pitchFamily="18" charset="0"/>
            </a:endParaRPr>
          </a:p>
          <a:p>
            <a:pPr marL="0" marR="0"/>
            <a:r>
              <a:rPr lang="en-US" sz="1400" b="1" dirty="0">
                <a:effectLst/>
                <a:latin typeface="Arial" panose="020B0604020202020204" pitchFamily="34" charset="0"/>
                <a:ea typeface="Aptos" panose="020B0004020202020204" pitchFamily="34" charset="0"/>
                <a:cs typeface="Aptos" panose="020B0004020202020204" pitchFamily="34" charset="0"/>
              </a:rPr>
              <a:t>Key content elements</a:t>
            </a:r>
            <a:endParaRPr lang="en-US" sz="1200" dirty="0">
              <a:effectLst/>
              <a:latin typeface="Aptos" panose="020B0004020202020204" pitchFamily="34" charset="0"/>
              <a:ea typeface="Aptos" panose="020B0004020202020204" pitchFamily="34" charset="0"/>
              <a:cs typeface="Aptos" panose="020B0004020202020204" pitchFamily="34" charset="0"/>
            </a:endParaRPr>
          </a:p>
          <a:p>
            <a:pPr marL="742950" marR="0" lvl="1" indent="-285750">
              <a:buFont typeface="Courier New" panose="02070309020205020404" pitchFamily="49" charset="0"/>
              <a:buChar char="o"/>
              <a:tabLst>
                <a:tab pos="914400" algn="l"/>
              </a:tabLst>
            </a:pPr>
            <a:r>
              <a:rPr lang="en-US" sz="1400" dirty="0">
                <a:effectLst/>
                <a:latin typeface="Arial" panose="020B0604020202020204" pitchFamily="34" charset="0"/>
                <a:ea typeface="Times New Roman" panose="02020603050405020304" pitchFamily="18" charset="0"/>
                <a:cs typeface="Times New Roman" panose="02020603050405020304" pitchFamily="18" charset="0"/>
              </a:rPr>
              <a:t>Key points—critical techniques for bleeding control include the application of pressure, packing of wounds and tourniquet application </a:t>
            </a:r>
            <a:endParaRPr lang="en-US" sz="1200" dirty="0">
              <a:effectLst/>
              <a:latin typeface="Aptos" panose="020B0004020202020204" pitchFamily="34" charset="0"/>
              <a:ea typeface="Aptos" panose="020B0004020202020204" pitchFamily="34" charset="0"/>
              <a:cs typeface="Times New Roman" panose="02020603050405020304" pitchFamily="18" charset="0"/>
            </a:endParaRPr>
          </a:p>
          <a:p>
            <a:pPr marL="0" marR="0"/>
            <a:r>
              <a:rPr lang="en-US" sz="1400" b="1" dirty="0">
                <a:effectLst/>
                <a:latin typeface="Arial" panose="020B0604020202020204" pitchFamily="34" charset="0"/>
                <a:ea typeface="Aptos" panose="020B0004020202020204" pitchFamily="34" charset="0"/>
                <a:cs typeface="Aptos" panose="020B0004020202020204" pitchFamily="34" charset="0"/>
              </a:rPr>
              <a:t>Instructor considerations</a:t>
            </a:r>
            <a:endParaRPr lang="en-US" sz="1200" dirty="0">
              <a:effectLst/>
              <a:latin typeface="Aptos" panose="020B0004020202020204" pitchFamily="34" charset="0"/>
              <a:ea typeface="Aptos" panose="020B0004020202020204" pitchFamily="34" charset="0"/>
              <a:cs typeface="Aptos" panose="020B0004020202020204" pitchFamily="34" charset="0"/>
            </a:endParaRPr>
          </a:p>
          <a:p>
            <a:pPr marL="742950" marR="0" lvl="1" indent="-285750">
              <a:buFont typeface="Courier New" panose="02070309020205020404" pitchFamily="49" charset="0"/>
              <a:buChar char="o"/>
              <a:tabLst>
                <a:tab pos="914400" algn="l"/>
              </a:tabLst>
            </a:pPr>
            <a:r>
              <a:rPr lang="en-US" sz="1400" dirty="0">
                <a:effectLst/>
                <a:latin typeface="Arial" panose="020B0604020202020204" pitchFamily="34" charset="0"/>
                <a:ea typeface="Times New Roman" panose="02020603050405020304" pitchFamily="18" charset="0"/>
                <a:cs typeface="Times New Roman" panose="02020603050405020304" pitchFamily="18" charset="0"/>
              </a:rPr>
              <a:t>Do your research regarding tourniquets in your local areas. What is being used? Where can they be found?  Remember the ACS COT as a source for tourniquets </a:t>
            </a:r>
            <a:endParaRPr lang="en-US" sz="12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buFont typeface="Courier New" panose="02070309020205020404" pitchFamily="49" charset="0"/>
              <a:buChar char="o"/>
              <a:tabLst>
                <a:tab pos="914400" algn="l"/>
              </a:tabLst>
            </a:pPr>
            <a:r>
              <a:rPr lang="en-US" sz="1400" dirty="0">
                <a:effectLst/>
                <a:latin typeface="Arial" panose="020B0604020202020204" pitchFamily="34" charset="0"/>
                <a:ea typeface="Times New Roman" panose="02020603050405020304" pitchFamily="18" charset="0"/>
                <a:cs typeface="Times New Roman" panose="02020603050405020304" pitchFamily="18" charset="0"/>
              </a:rPr>
              <a:t>If there are local guidelines or legislation, this would be a good time to speak to this, especially if you are training individuals impacted by the legislation, i.e., Texas schools, Colorado schools, and California building requirements.​</a:t>
            </a:r>
            <a:endParaRPr lang="en-US" sz="12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buFont typeface="Courier New" panose="02070309020205020404" pitchFamily="49" charset="0"/>
              <a:buChar char="o"/>
              <a:tabLst>
                <a:tab pos="914400" algn="l"/>
              </a:tabLst>
            </a:pPr>
            <a:r>
              <a:rPr lang="en-US" sz="1400" dirty="0">
                <a:effectLst/>
                <a:latin typeface="Arial" panose="020B0604020202020204" pitchFamily="34" charset="0"/>
                <a:ea typeface="Times New Roman" panose="02020603050405020304" pitchFamily="18" charset="0"/>
                <a:cs typeface="Times New Roman" panose="02020603050405020304" pitchFamily="18" charset="0"/>
              </a:rPr>
              <a:t>Review Good Samaritan Acts as they differ globally. Be prepared to speak to local laws.</a:t>
            </a:r>
            <a:endParaRPr lang="en-US" sz="12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buFont typeface="Courier New" panose="02070309020205020404" pitchFamily="49" charset="0"/>
              <a:buChar char="o"/>
              <a:tabLst>
                <a:tab pos="914400" algn="l"/>
              </a:tabLst>
            </a:pPr>
            <a:r>
              <a:rPr lang="en-US" sz="1400" dirty="0">
                <a:effectLst/>
                <a:latin typeface="Arial" panose="020B0604020202020204" pitchFamily="34" charset="0"/>
                <a:ea typeface="Times New Roman" panose="02020603050405020304" pitchFamily="18" charset="0"/>
                <a:cs typeface="Times New Roman" panose="02020603050405020304" pitchFamily="18" charset="0"/>
              </a:rPr>
              <a:t>The ACS does not advocate using improvised tourniquets as efficacy is not guaranteed. Commercial-grade tourniquets should be used. Remember that you have learned two other processes during the course, direct pressure and wound packing, that will help stop bleeding. ​</a:t>
            </a:r>
            <a:endParaRPr lang="en-US" sz="12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buFont typeface="Courier New" panose="02070309020205020404" pitchFamily="49" charset="0"/>
              <a:buChar char="o"/>
              <a:tabLst>
                <a:tab pos="914400" algn="l"/>
              </a:tabLst>
            </a:pPr>
            <a:r>
              <a:rPr lang="en-US" sz="1400" dirty="0">
                <a:effectLst/>
                <a:latin typeface="Arial" panose="020B0604020202020204" pitchFamily="34" charset="0"/>
                <a:ea typeface="Times New Roman" panose="02020603050405020304" pitchFamily="18" charset="0"/>
                <a:cs typeface="Times New Roman" panose="02020603050405020304" pitchFamily="18" charset="0"/>
              </a:rPr>
              <a:t>As discussed in the course, you should never remove a tourniquet; only trained medical professionals should do so. Reiterate not to remove a tourniquet.</a:t>
            </a:r>
            <a:endParaRPr lang="en-US" sz="1200" dirty="0">
              <a:effectLst/>
              <a:latin typeface="Aptos" panose="020B0004020202020204" pitchFamily="34" charset="0"/>
              <a:ea typeface="Aptos" panose="020B0004020202020204" pitchFamily="34" charset="0"/>
              <a:cs typeface="Times New Roman" panose="02020603050405020304" pitchFamily="18" charset="0"/>
            </a:endParaRPr>
          </a:p>
          <a:p>
            <a:pPr marL="0" marR="0"/>
            <a:r>
              <a:rPr lang="en-US" sz="1400" b="1" dirty="0">
                <a:effectLst/>
                <a:latin typeface="Arial" panose="020B0604020202020204" pitchFamily="34" charset="0"/>
                <a:ea typeface="Aptos" panose="020B0004020202020204" pitchFamily="34" charset="0"/>
                <a:cs typeface="Aptos" panose="020B0004020202020204" pitchFamily="34" charset="0"/>
              </a:rPr>
              <a:t>Situational scenarios for presenting</a:t>
            </a:r>
            <a:endParaRPr lang="en-US" sz="1200" dirty="0">
              <a:effectLst/>
              <a:latin typeface="Aptos" panose="020B0004020202020204" pitchFamily="34" charset="0"/>
              <a:ea typeface="Aptos" panose="020B0004020202020204" pitchFamily="34" charset="0"/>
              <a:cs typeface="Aptos" panose="020B0004020202020204" pitchFamily="34" charset="0"/>
            </a:endParaRPr>
          </a:p>
          <a:p>
            <a:pPr marL="742950" marR="0" lvl="1" indent="-285750">
              <a:buFont typeface="Courier New" panose="02070309020205020404" pitchFamily="49" charset="0"/>
              <a:buChar char="o"/>
              <a:tabLst>
                <a:tab pos="914400" algn="l"/>
              </a:tabLst>
            </a:pPr>
            <a:r>
              <a:rPr lang="en-US" sz="1400" dirty="0">
                <a:effectLst/>
                <a:latin typeface="Arial" panose="020B0604020202020204" pitchFamily="34" charset="0"/>
                <a:ea typeface="Times New Roman" panose="02020603050405020304" pitchFamily="18" charset="0"/>
                <a:cs typeface="Times New Roman" panose="02020603050405020304" pitchFamily="18" charset="0"/>
              </a:rPr>
              <a:t>N/A</a:t>
            </a:r>
            <a:endParaRPr lang="en-US" sz="1200" dirty="0">
              <a:effectLst/>
              <a:latin typeface="Aptos" panose="020B0004020202020204" pitchFamily="34" charset="0"/>
              <a:ea typeface="Aptos" panose="020B0004020202020204" pitchFamily="34" charset="0"/>
              <a:cs typeface="Times New Roman" panose="02020603050405020304" pitchFamily="18" charset="0"/>
            </a:endParaRPr>
          </a:p>
          <a:p>
            <a:pPr marL="0" marR="0"/>
            <a:r>
              <a:rPr lang="en-US" sz="1400" b="1" dirty="0">
                <a:effectLst/>
                <a:latin typeface="Arial" panose="020B0604020202020204" pitchFamily="34" charset="0"/>
                <a:ea typeface="Aptos" panose="020B0004020202020204" pitchFamily="34" charset="0"/>
                <a:cs typeface="Aptos" panose="020B0004020202020204" pitchFamily="34" charset="0"/>
              </a:rPr>
              <a:t>Guiding discussion areas</a:t>
            </a:r>
            <a:endParaRPr lang="en-US" sz="1200" dirty="0">
              <a:effectLst/>
              <a:latin typeface="Aptos" panose="020B0004020202020204" pitchFamily="34" charset="0"/>
              <a:ea typeface="Aptos" panose="020B0004020202020204" pitchFamily="34" charset="0"/>
              <a:cs typeface="Aptos" panose="020B0004020202020204" pitchFamily="34" charset="0"/>
            </a:endParaRPr>
          </a:p>
          <a:p>
            <a:pPr marL="742950" marR="0" lvl="1" indent="-285750">
              <a:buFont typeface="Courier New" panose="02070309020205020404" pitchFamily="49" charset="0"/>
              <a:buChar char="o"/>
              <a:tabLst>
                <a:tab pos="914400" algn="l"/>
              </a:tabLst>
            </a:pPr>
            <a:r>
              <a:rPr lang="en-US" sz="1400" dirty="0">
                <a:effectLst/>
                <a:latin typeface="Arial" panose="020B0604020202020204" pitchFamily="34" charset="0"/>
                <a:ea typeface="Times New Roman" panose="02020603050405020304" pitchFamily="18" charset="0"/>
                <a:cs typeface="Times New Roman" panose="02020603050405020304" pitchFamily="18" charset="0"/>
              </a:rPr>
              <a:t>WHAT TYPES OF TOURNIQUETS ARE BEING USED IN YOUR AREA?</a:t>
            </a:r>
            <a:endParaRPr lang="en-US" sz="1200" dirty="0">
              <a:effectLst/>
              <a:latin typeface="Aptos" panose="020B0004020202020204" pitchFamily="34" charset="0"/>
              <a:ea typeface="Aptos" panose="020B0004020202020204" pitchFamily="34" charset="0"/>
              <a:cs typeface="Times New Roman" panose="02020603050405020304" pitchFamily="18" charset="0"/>
            </a:endParaRPr>
          </a:p>
          <a:p>
            <a:pPr marL="0" lvl="0" indent="0" algn="l" rtl="0">
              <a:spcBef>
                <a:spcPts val="0"/>
              </a:spcBef>
              <a:spcAft>
                <a:spcPts val="0"/>
              </a:spcAft>
              <a:buNone/>
            </a:pPr>
            <a:endParaRPr dirty="0"/>
          </a:p>
        </p:txBody>
      </p:sp>
      <p:sp>
        <p:nvSpPr>
          <p:cNvPr id="234" name="Google Shape;234;p22:notes">
            <a:extLst>
              <a:ext uri="{FF2B5EF4-FFF2-40B4-BE49-F238E27FC236}">
                <a16:creationId xmlns:a16="http://schemas.microsoft.com/office/drawing/2014/main" id="{F06BCE92-5254-E8FD-53E8-15286BDDEF68}"/>
              </a:ext>
            </a:extLst>
          </p:cNvPr>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24</a:t>
            </a:fld>
            <a:endParaRPr/>
          </a:p>
        </p:txBody>
      </p:sp>
    </p:spTree>
    <p:extLst>
      <p:ext uri="{BB962C8B-B14F-4D97-AF65-F5344CB8AC3E}">
        <p14:creationId xmlns:p14="http://schemas.microsoft.com/office/powerpoint/2010/main" val="33667686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7" name="Google Shape;247;p2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nSpc>
                <a:spcPct val="107000"/>
              </a:lnSpc>
              <a:spcBef>
                <a:spcPts val="0"/>
              </a:spcBef>
              <a:spcAft>
                <a:spcPts val="800"/>
              </a:spcAft>
              <a:buFont typeface="Symbol" panose="05050102010706020507" pitchFamily="18" charset="2"/>
              <a:buNone/>
            </a:pPr>
            <a:r>
              <a:rPr lang="en-US" sz="1100" b="1" dirty="0">
                <a:effectLst/>
                <a:latin typeface="Calibri" panose="020F0502020204030204" pitchFamily="34" charset="0"/>
                <a:ea typeface="Calibri" panose="020F0502020204030204" pitchFamily="34" charset="0"/>
                <a:cs typeface="Times New Roman" panose="02020603050405020304" pitchFamily="18" charset="0"/>
              </a:rPr>
              <a:t>For more information</a:t>
            </a:r>
          </a:p>
          <a:p>
            <a:pPr marL="0" marR="0" lvl="0" indent="0">
              <a:lnSpc>
                <a:spcPct val="107000"/>
              </a:lnSpc>
              <a:spcBef>
                <a:spcPts val="0"/>
              </a:spcBef>
              <a:spcAft>
                <a:spcPts val="800"/>
              </a:spcAft>
              <a:buFont typeface="Symbol" panose="05050102010706020507" pitchFamily="18" charset="2"/>
              <a:buNone/>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800"/>
              </a:spcAft>
              <a:buFont typeface="Symbol" panose="05050102010706020507" pitchFamily="18" charset="2"/>
              <a:buNone/>
            </a:pPr>
            <a:r>
              <a:rPr lang="en-US" sz="1100" b="1" dirty="0">
                <a:effectLst/>
                <a:latin typeface="Calibri" panose="020F0502020204030204" pitchFamily="34" charset="0"/>
                <a:ea typeface="Calibri" panose="020F0502020204030204" pitchFamily="34" charset="0"/>
                <a:cs typeface="Times New Roman" panose="02020603050405020304" pitchFamily="18" charset="0"/>
              </a:rPr>
              <a:t>Key content elements</a:t>
            </a:r>
          </a:p>
          <a:p>
            <a:pPr marL="742950" marR="0" lvl="1" indent="-285750">
              <a:lnSpc>
                <a:spcPct val="107000"/>
              </a:lnSpc>
              <a:spcBef>
                <a:spcPts val="0"/>
              </a:spcBef>
              <a:spcAft>
                <a:spcPts val="80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Participant learning objective</a:t>
            </a:r>
          </a:p>
          <a:p>
            <a:pPr marL="0" marR="0" lvl="0" indent="0">
              <a:lnSpc>
                <a:spcPct val="107000"/>
              </a:lnSpc>
              <a:spcBef>
                <a:spcPts val="0"/>
              </a:spcBef>
              <a:spcAft>
                <a:spcPts val="800"/>
              </a:spcAft>
              <a:buFont typeface="Symbol" panose="05050102010706020507" pitchFamily="18" charset="2"/>
              <a:buNone/>
            </a:pPr>
            <a:r>
              <a:rPr lang="en-US" sz="1100" b="1" dirty="0">
                <a:effectLst/>
                <a:latin typeface="Calibri" panose="020F0502020204030204" pitchFamily="34" charset="0"/>
                <a:ea typeface="Calibri" panose="020F0502020204030204" pitchFamily="34" charset="0"/>
                <a:cs typeface="Times New Roman" panose="02020603050405020304" pitchFamily="18" charset="0"/>
              </a:rPr>
              <a:t>Instructor considerations</a:t>
            </a:r>
          </a:p>
          <a:p>
            <a:pPr marL="742950" marR="0" lvl="1" indent="-285750" fontAlgn="base">
              <a:spcBef>
                <a:spcPts val="0"/>
              </a:spcBef>
              <a:spcAft>
                <a:spcPts val="0"/>
              </a:spcAft>
              <a:buFont typeface="Courier New" panose="02070309020205020404" pitchFamily="49" charset="0"/>
              <a:buChar char="o"/>
            </a:pPr>
            <a:r>
              <a:rPr lang="en-US" sz="1200" dirty="0">
                <a:solidFill>
                  <a:srgbClr val="000000"/>
                </a:solidFill>
                <a:effectLst/>
                <a:latin typeface="Calibri" panose="020F0502020204030204" pitchFamily="34" charset="0"/>
                <a:ea typeface="Times New Roman" panose="02020603050405020304" pitchFamily="18" charset="0"/>
              </a:rPr>
              <a:t>This program's goals were to recognize life-threatening bleeding and take the appropriate steps to control bleeding until help arrives.</a:t>
            </a:r>
            <a:r>
              <a:rPr lang="en-US" sz="1200" dirty="0">
                <a:effectLst/>
                <a:latin typeface="Calibri" panose="020F0502020204030204" pitchFamily="34" charset="0"/>
                <a:ea typeface="Times New Roman" panose="02020603050405020304" pitchFamily="18" charset="0"/>
              </a:rPr>
              <a:t>​</a:t>
            </a:r>
            <a:endParaRPr lang="en-US" sz="1200" dirty="0">
              <a:effectLst/>
              <a:latin typeface="Times New Roman" panose="02020603050405020304" pitchFamily="18" charset="0"/>
              <a:ea typeface="Times New Roman" panose="02020603050405020304" pitchFamily="18" charset="0"/>
            </a:endParaRPr>
          </a:p>
          <a:p>
            <a:pPr marL="742950" marR="0" lvl="1" indent="-285750" fontAlgn="base">
              <a:spcBef>
                <a:spcPts val="0"/>
              </a:spcBef>
              <a:spcAft>
                <a:spcPts val="0"/>
              </a:spcAft>
              <a:buFont typeface="Courier New" panose="02070309020205020404" pitchFamily="49" charset="0"/>
              <a:buChar char="o"/>
            </a:pPr>
            <a:r>
              <a:rPr lang="en-US" sz="1200" dirty="0">
                <a:solidFill>
                  <a:srgbClr val="000000"/>
                </a:solidFill>
                <a:effectLst/>
                <a:latin typeface="Calibri" panose="020F0502020204030204" pitchFamily="34" charset="0"/>
                <a:ea typeface="Times New Roman" panose="02020603050405020304" pitchFamily="18" charset="0"/>
              </a:rPr>
              <a:t>With this training, you can save lives.</a:t>
            </a:r>
            <a:r>
              <a:rPr lang="en-US" sz="1200" dirty="0">
                <a:effectLst/>
                <a:latin typeface="Calibri" panose="020F0502020204030204" pitchFamily="34" charset="0"/>
                <a:ea typeface="Times New Roman" panose="02020603050405020304" pitchFamily="18" charset="0"/>
              </a:rPr>
              <a:t>​</a:t>
            </a:r>
            <a:endParaRPr lang="en-US" sz="1200" dirty="0">
              <a:effectLst/>
              <a:latin typeface="Times New Roman" panose="02020603050405020304" pitchFamily="18" charset="0"/>
              <a:ea typeface="Times New Roman" panose="02020603050405020304" pitchFamily="18" charset="0"/>
            </a:endParaRPr>
          </a:p>
          <a:p>
            <a:pPr marL="742950" marR="0" lvl="1" indent="-285750" fontAlgn="base">
              <a:spcBef>
                <a:spcPts val="0"/>
              </a:spcBef>
              <a:spcAft>
                <a:spcPts val="0"/>
              </a:spcAft>
              <a:buFont typeface="Courier New" panose="02070309020205020404" pitchFamily="49" charset="0"/>
              <a:buChar char="o"/>
            </a:pPr>
            <a:r>
              <a:rPr lang="en-US" sz="1200" b="0" i="0" dirty="0">
                <a:solidFill>
                  <a:srgbClr val="000000"/>
                </a:solidFill>
                <a:effectLst/>
                <a:latin typeface="Calibri" panose="020F0502020204030204" pitchFamily="34" charset="0"/>
                <a:ea typeface="Times New Roman" panose="02020603050405020304" pitchFamily="18" charset="0"/>
              </a:rPr>
              <a:t>The QR codes allow participants to go to the shop page of the ACS Stop the Bleed website to purchase kits and direct the participant to the ACS Stop the Bleed Interactive Course.  The instructor should speak to the sales of all kits supporting the ACS Stop the Bleed Program to fund research, updated program requirements, and new course materials. </a:t>
            </a:r>
          </a:p>
          <a:p>
            <a:pPr marL="742950" marR="0" lvl="1" indent="-285750" fontAlgn="base">
              <a:spcBef>
                <a:spcPts val="0"/>
              </a:spcBef>
              <a:spcAft>
                <a:spcPts val="0"/>
              </a:spcAft>
              <a:buFont typeface="Courier New" panose="02070309020205020404" pitchFamily="49" charset="0"/>
              <a:buChar char="o"/>
            </a:pPr>
            <a:r>
              <a:rPr lang="en-US" sz="1200" b="0" i="0" dirty="0">
                <a:solidFill>
                  <a:srgbClr val="000000"/>
                </a:solidFill>
                <a:effectLst/>
                <a:latin typeface="Calibri" panose="020F0502020204030204" pitchFamily="34" charset="0"/>
                <a:ea typeface="Times New Roman" panose="02020603050405020304" pitchFamily="18" charset="0"/>
              </a:rPr>
              <a:t>Additionally, the participant can visit the webpage for information.</a:t>
            </a:r>
            <a:endParaRPr lang="en-US" sz="1200" b="0" i="0" dirty="0">
              <a:effectLst/>
              <a:latin typeface="Times New Roman" panose="02020603050405020304" pitchFamily="18" charset="0"/>
              <a:ea typeface="Times New Roman" panose="02020603050405020304" pitchFamily="18" charset="0"/>
            </a:endParaRPr>
          </a:p>
          <a:p>
            <a:pPr marL="0" marR="0" lvl="0" indent="0">
              <a:lnSpc>
                <a:spcPct val="107000"/>
              </a:lnSpc>
              <a:spcBef>
                <a:spcPts val="0"/>
              </a:spcBef>
              <a:spcAft>
                <a:spcPts val="800"/>
              </a:spcAft>
              <a:buFont typeface="Symbol" panose="05050102010706020507" pitchFamily="18" charset="2"/>
              <a:buNone/>
            </a:pPr>
            <a:r>
              <a:rPr lang="en-US" sz="1100" b="1" dirty="0">
                <a:effectLst/>
                <a:latin typeface="Calibri" panose="020F0502020204030204" pitchFamily="34" charset="0"/>
                <a:ea typeface="Calibri" panose="020F0502020204030204" pitchFamily="34" charset="0"/>
                <a:cs typeface="Times New Roman" panose="02020603050405020304" pitchFamily="18" charset="0"/>
              </a:rPr>
              <a:t>Situational scenarios for presenting</a:t>
            </a:r>
          </a:p>
          <a:p>
            <a:pPr marL="742950" marR="0" lvl="1" indent="-285750">
              <a:lnSpc>
                <a:spcPct val="107000"/>
              </a:lnSpc>
              <a:spcBef>
                <a:spcPts val="0"/>
              </a:spcBef>
              <a:spcAft>
                <a:spcPts val="80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N/A</a:t>
            </a:r>
          </a:p>
          <a:p>
            <a:pPr marL="0" marR="0" lvl="0" indent="0">
              <a:lnSpc>
                <a:spcPct val="107000"/>
              </a:lnSpc>
              <a:spcBef>
                <a:spcPts val="0"/>
              </a:spcBef>
              <a:spcAft>
                <a:spcPts val="800"/>
              </a:spcAft>
              <a:buFont typeface="Symbol" panose="05050102010706020507" pitchFamily="18" charset="2"/>
              <a:buNone/>
            </a:pPr>
            <a:r>
              <a:rPr lang="en-US" sz="1100" b="1" dirty="0">
                <a:effectLst/>
                <a:latin typeface="Calibri" panose="020F0502020204030204" pitchFamily="34" charset="0"/>
                <a:ea typeface="Calibri" panose="020F0502020204030204" pitchFamily="34" charset="0"/>
                <a:cs typeface="Times New Roman" panose="02020603050405020304" pitchFamily="18" charset="0"/>
              </a:rPr>
              <a:t>Guiding discussion areas</a:t>
            </a:r>
          </a:p>
          <a:p>
            <a:pPr marL="742950" marR="0" lvl="1" indent="-285750">
              <a:lnSpc>
                <a:spcPct val="107000"/>
              </a:lnSpc>
              <a:spcBef>
                <a:spcPts val="0"/>
              </a:spcBef>
              <a:spcAft>
                <a:spcPts val="80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RECRUIT INSTRUCTORS</a:t>
            </a:r>
          </a:p>
          <a:p>
            <a:pPr marL="0" lvl="0" indent="0" algn="l" rtl="0">
              <a:spcBef>
                <a:spcPts val="0"/>
              </a:spcBef>
              <a:spcAft>
                <a:spcPts val="0"/>
              </a:spcAft>
              <a:buNone/>
            </a:pPr>
            <a:endParaRPr dirty="0"/>
          </a:p>
        </p:txBody>
      </p:sp>
      <p:sp>
        <p:nvSpPr>
          <p:cNvPr id="248" name="Google Shape;248;p2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25</a:t>
            </a:fld>
            <a:endParaRPr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p2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marR="0" lvl="0" indent="0">
              <a:lnSpc>
                <a:spcPct val="107000"/>
              </a:lnSpc>
              <a:spcBef>
                <a:spcPts val="0"/>
              </a:spcBef>
              <a:spcAft>
                <a:spcPts val="800"/>
              </a:spcAft>
              <a:buFont typeface="Symbol" panose="05050102010706020507" pitchFamily="18" charset="2"/>
              <a:buNone/>
            </a:pPr>
            <a:r>
              <a:rPr lang="en-US" sz="1100" b="1" dirty="0">
                <a:effectLst/>
                <a:latin typeface="Calibri" panose="020F0502020204030204" pitchFamily="34" charset="0"/>
                <a:ea typeface="Calibri" panose="020F0502020204030204" pitchFamily="34" charset="0"/>
                <a:cs typeface="Times New Roman" panose="02020603050405020304" pitchFamily="18" charset="0"/>
              </a:rPr>
              <a:t>The only thing more tragic</a:t>
            </a:r>
          </a:p>
          <a:p>
            <a:pPr marL="0" marR="0" lvl="0" indent="0">
              <a:lnSpc>
                <a:spcPct val="107000"/>
              </a:lnSpc>
              <a:spcBef>
                <a:spcPts val="0"/>
              </a:spcBef>
              <a:spcAft>
                <a:spcPts val="800"/>
              </a:spcAft>
              <a:buFont typeface="Symbol" panose="05050102010706020507" pitchFamily="18" charset="2"/>
              <a:buNone/>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800"/>
              </a:spcAft>
              <a:buFont typeface="Symbol" panose="05050102010706020507" pitchFamily="18" charset="2"/>
              <a:buNone/>
            </a:pPr>
            <a:r>
              <a:rPr lang="en-US" sz="1100" b="1" dirty="0">
                <a:effectLst/>
                <a:latin typeface="Calibri" panose="020F0502020204030204" pitchFamily="34" charset="0"/>
                <a:ea typeface="Calibri" panose="020F0502020204030204" pitchFamily="34" charset="0"/>
                <a:cs typeface="Times New Roman" panose="02020603050405020304" pitchFamily="18" charset="0"/>
              </a:rPr>
              <a:t>Key content elements</a:t>
            </a:r>
          </a:p>
          <a:p>
            <a:pPr marL="742950" marR="0" lvl="1" indent="-285750">
              <a:lnSpc>
                <a:spcPct val="107000"/>
              </a:lnSpc>
              <a:spcBef>
                <a:spcPts val="0"/>
              </a:spcBef>
              <a:spcAft>
                <a:spcPts val="800"/>
              </a:spcAft>
              <a:buFont typeface="Courier New" panose="02070309020205020404" pitchFamily="49" charset="0"/>
              <a:buChar char="o"/>
            </a:pPr>
            <a:r>
              <a:rPr lang="en-US" sz="1600" dirty="0"/>
              <a:t>Participants can utilize the QR code to access the ACS Stop the Bleed Interactive Course to reinforce their knowledge of bleeding control techniques.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800"/>
              </a:spcAft>
              <a:buFont typeface="Symbol" panose="05050102010706020507" pitchFamily="18" charset="2"/>
              <a:buNone/>
            </a:pPr>
            <a:r>
              <a:rPr lang="en-US" sz="1100" b="1" dirty="0">
                <a:effectLst/>
                <a:latin typeface="Calibri" panose="020F0502020204030204" pitchFamily="34" charset="0"/>
                <a:ea typeface="Calibri" panose="020F0502020204030204" pitchFamily="34" charset="0"/>
                <a:cs typeface="Times New Roman" panose="02020603050405020304" pitchFamily="18" charset="0"/>
              </a:rPr>
              <a:t>Instructor considerations</a:t>
            </a:r>
          </a:p>
          <a:p>
            <a:pPr marL="742950" marR="0" lvl="1" indent="-285750" algn="l" defTabSz="914400" rtl="0" eaLnBrk="1" fontAlgn="base" latinLnBrk="0" hangingPunct="1">
              <a:lnSpc>
                <a:spcPct val="100000"/>
              </a:lnSpc>
              <a:spcBef>
                <a:spcPts val="0"/>
              </a:spcBef>
              <a:spcAft>
                <a:spcPts val="0"/>
              </a:spcAft>
              <a:buClr>
                <a:srgbClr val="000000"/>
              </a:buClr>
              <a:buSzPts val="1400"/>
              <a:buFont typeface="Courier New" panose="02070309020205020404" pitchFamily="49" charset="0"/>
              <a:buChar char="o"/>
              <a:tabLst/>
              <a:defRPr/>
            </a:pPr>
            <a:r>
              <a:rPr lang="en-US" sz="1200" dirty="0"/>
              <a:t>Remind the participant, through the interactive course they can review the necessary steps to control bleeding and be encouraged to promote the course to others, fostering broader awareness and competency in bleeding control.</a:t>
            </a:r>
          </a:p>
          <a:p>
            <a:pPr marL="0" marR="0" lvl="0" indent="0">
              <a:lnSpc>
                <a:spcPct val="107000"/>
              </a:lnSpc>
              <a:spcBef>
                <a:spcPts val="0"/>
              </a:spcBef>
              <a:spcAft>
                <a:spcPts val="800"/>
              </a:spcAft>
              <a:buFont typeface="Symbol" panose="05050102010706020507" pitchFamily="18" charset="2"/>
              <a:buNone/>
            </a:pPr>
            <a:r>
              <a:rPr lang="en-US" sz="1100" b="1" dirty="0">
                <a:effectLst/>
                <a:latin typeface="Calibri" panose="020F0502020204030204" pitchFamily="34" charset="0"/>
                <a:ea typeface="Calibri" panose="020F0502020204030204" pitchFamily="34" charset="0"/>
                <a:cs typeface="Times New Roman" panose="02020603050405020304" pitchFamily="18" charset="0"/>
              </a:rPr>
              <a:t>Situational scenarios for presenting</a:t>
            </a:r>
          </a:p>
          <a:p>
            <a:pPr marL="742950" marR="0" lvl="1" indent="-285750">
              <a:lnSpc>
                <a:spcPct val="107000"/>
              </a:lnSpc>
              <a:spcBef>
                <a:spcPts val="0"/>
              </a:spcBef>
              <a:spcAft>
                <a:spcPts val="80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N/A</a:t>
            </a:r>
          </a:p>
          <a:p>
            <a:pPr marL="0" marR="0" lvl="0" indent="0">
              <a:lnSpc>
                <a:spcPct val="107000"/>
              </a:lnSpc>
              <a:spcBef>
                <a:spcPts val="0"/>
              </a:spcBef>
              <a:spcAft>
                <a:spcPts val="800"/>
              </a:spcAft>
              <a:buFont typeface="Symbol" panose="05050102010706020507" pitchFamily="18" charset="2"/>
              <a:buNone/>
            </a:pPr>
            <a:r>
              <a:rPr lang="en-US" sz="1100" b="1" dirty="0">
                <a:effectLst/>
                <a:latin typeface="Calibri" panose="020F0502020204030204" pitchFamily="34" charset="0"/>
                <a:ea typeface="Calibri" panose="020F0502020204030204" pitchFamily="34" charset="0"/>
                <a:cs typeface="Times New Roman" panose="02020603050405020304" pitchFamily="18" charset="0"/>
              </a:rPr>
              <a:t>Guiding discussion areas</a:t>
            </a:r>
          </a:p>
          <a:p>
            <a:pPr marL="742950" marR="0" lvl="1" indent="-285750">
              <a:lnSpc>
                <a:spcPct val="107000"/>
              </a:lnSpc>
              <a:spcBef>
                <a:spcPts val="0"/>
              </a:spcBef>
              <a:spcAft>
                <a:spcPts val="80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Encourage the participant to promote the ACS Stop the Bleed Program and encourage others to take the course.  </a:t>
            </a:r>
          </a:p>
          <a:p>
            <a:pPr marL="0" lvl="0" indent="0" algn="l" rtl="0">
              <a:spcBef>
                <a:spcPts val="0"/>
              </a:spcBef>
              <a:spcAft>
                <a:spcPts val="0"/>
              </a:spcAft>
              <a:buNone/>
            </a:pPr>
            <a:endParaRPr dirty="0"/>
          </a:p>
        </p:txBody>
      </p:sp>
      <p:sp>
        <p:nvSpPr>
          <p:cNvPr id="240" name="Google Shape;240;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 name="Google Shape;105;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fontAlgn="base">
              <a:buFont typeface="Symbol" panose="05050102010706020507" pitchFamily="18" charset="2"/>
              <a:buNone/>
            </a:pPr>
            <a:r>
              <a:rPr lang="en-US" sz="1200" b="1" dirty="0">
                <a:solidFill>
                  <a:srgbClr val="000000"/>
                </a:solidFill>
                <a:effectLst/>
                <a:latin typeface="Calibri" panose="020F0502020204030204" pitchFamily="34" charset="0"/>
                <a:ea typeface="Times New Roman" panose="02020603050405020304" pitchFamily="18" charset="0"/>
              </a:rPr>
              <a:t>Bleeding can kill</a:t>
            </a:r>
          </a:p>
          <a:p>
            <a:pPr marL="0" marR="0" lvl="0" indent="0" fontAlgn="base">
              <a:buFont typeface="Symbol" panose="05050102010706020507" pitchFamily="18" charset="2"/>
              <a:buNone/>
            </a:pPr>
            <a:endParaRPr lang="en-US" sz="1200" dirty="0">
              <a:effectLst/>
              <a:latin typeface="Times New Roman" panose="02020603050405020304" pitchFamily="18" charset="0"/>
              <a:ea typeface="Times New Roman" panose="02020603050405020304" pitchFamily="18" charset="0"/>
            </a:endParaRPr>
          </a:p>
          <a:p>
            <a:pPr marL="0" marR="0" lvl="0" indent="0" fontAlgn="base">
              <a:buFont typeface="Symbol" panose="05050102010706020507" pitchFamily="18" charset="2"/>
              <a:buNone/>
            </a:pPr>
            <a:r>
              <a:rPr lang="en-US" sz="1200" b="1" dirty="0">
                <a:solidFill>
                  <a:srgbClr val="000000"/>
                </a:solidFill>
                <a:effectLst/>
                <a:latin typeface="Calibri" panose="020F0502020204030204" pitchFamily="34" charset="0"/>
                <a:ea typeface="Times New Roman" panose="02020603050405020304" pitchFamily="18" charset="0"/>
              </a:rPr>
              <a:t>Key content elements</a:t>
            </a:r>
            <a:endParaRPr lang="en-US" sz="1200" b="1" dirty="0">
              <a:effectLst/>
              <a:latin typeface="Times New Roman" panose="02020603050405020304" pitchFamily="18" charset="0"/>
              <a:ea typeface="Times New Roman" panose="02020603050405020304" pitchFamily="18" charset="0"/>
            </a:endParaRPr>
          </a:p>
          <a:p>
            <a:pPr marL="742950" marR="0" lvl="1" indent="-285750" fontAlgn="base">
              <a:buFont typeface="Courier New" panose="02070309020205020404" pitchFamily="49" charset="0"/>
              <a:buChar char="o"/>
            </a:pPr>
            <a:r>
              <a:rPr lang="en-US" sz="1200" dirty="0">
                <a:solidFill>
                  <a:srgbClr val="000000"/>
                </a:solidFill>
                <a:effectLst/>
                <a:latin typeface="Calibri" panose="020F0502020204030204" pitchFamily="34" charset="0"/>
                <a:ea typeface="Times New Roman" panose="02020603050405020304" pitchFamily="18" charset="0"/>
              </a:rPr>
              <a:t>Image of bleeding and a person acting with gloves; puddle of blood, open wound with active bleeding, cut clothing, tourniquet application.</a:t>
            </a:r>
            <a:endParaRPr lang="en-US" sz="1200" dirty="0">
              <a:effectLst/>
              <a:latin typeface="Times New Roman" panose="02020603050405020304" pitchFamily="18" charset="0"/>
              <a:ea typeface="Times New Roman" panose="02020603050405020304" pitchFamily="18" charset="0"/>
            </a:endParaRPr>
          </a:p>
          <a:p>
            <a:pPr marL="0" marR="0" lvl="0" indent="0" fontAlgn="base">
              <a:buFont typeface="Symbol" panose="05050102010706020507" pitchFamily="18" charset="2"/>
              <a:buNone/>
            </a:pPr>
            <a:r>
              <a:rPr lang="en-US" sz="1200" b="1" dirty="0">
                <a:solidFill>
                  <a:srgbClr val="000000"/>
                </a:solidFill>
                <a:effectLst/>
                <a:latin typeface="Calibri" panose="020F0502020204030204" pitchFamily="34" charset="0"/>
                <a:ea typeface="Times New Roman" panose="02020603050405020304" pitchFamily="18" charset="0"/>
              </a:rPr>
              <a:t>Instructor considerations</a:t>
            </a:r>
            <a:endParaRPr lang="en-US" sz="1200" b="1" dirty="0">
              <a:effectLst/>
              <a:latin typeface="Times New Roman" panose="02020603050405020304" pitchFamily="18" charset="0"/>
              <a:ea typeface="Times New Roman" panose="02020603050405020304" pitchFamily="18" charset="0"/>
            </a:endParaRPr>
          </a:p>
          <a:p>
            <a:pPr marL="742950" marR="0" lvl="1" indent="-285750" fontAlgn="base">
              <a:spcBef>
                <a:spcPts val="0"/>
              </a:spcBef>
              <a:spcAft>
                <a:spcPts val="0"/>
              </a:spcAft>
              <a:buFont typeface="Courier New" panose="02070309020205020404" pitchFamily="49" charset="0"/>
              <a:buChar char="o"/>
            </a:pPr>
            <a:r>
              <a:rPr lang="en-US" sz="1200" dirty="0">
                <a:solidFill>
                  <a:srgbClr val="000000"/>
                </a:solidFill>
                <a:effectLst/>
                <a:latin typeface="Calibri" panose="020F0502020204030204" pitchFamily="34" charset="0"/>
                <a:ea typeface="Times New Roman" panose="02020603050405020304" pitchFamily="18" charset="0"/>
              </a:rPr>
              <a:t>This slide is about empowerment. Bleeding is one of the biggest dangers after a serious injury. If someone loses too much blood, they can go into shock or even die. Severe bleeding can lead to death in just a few minutes. The good news is that you can be a hero in an emergency! This course will teach you some simple steps to control bleeding until help arrives. By applying pressure directly to the wound</a:t>
            </a:r>
            <a:r>
              <a:rPr lang="en-US" sz="1200" b="1" i="1" dirty="0">
                <a:solidFill>
                  <a:srgbClr val="000000"/>
                </a:solidFill>
                <a:effectLst/>
                <a:latin typeface="Calibri" panose="020F0502020204030204" pitchFamily="34" charset="0"/>
                <a:ea typeface="Times New Roman" panose="02020603050405020304" pitchFamily="18" charset="0"/>
              </a:rPr>
              <a:t> and following the other steps, </a:t>
            </a:r>
            <a:r>
              <a:rPr lang="en-US" sz="1200" dirty="0">
                <a:solidFill>
                  <a:srgbClr val="000000"/>
                </a:solidFill>
                <a:effectLst/>
                <a:latin typeface="Calibri" panose="020F0502020204030204" pitchFamily="34" charset="0"/>
                <a:ea typeface="Times New Roman" panose="02020603050405020304" pitchFamily="18" charset="0"/>
              </a:rPr>
              <a:t>you can Stop the Bleed and save someone's life.</a:t>
            </a:r>
            <a:r>
              <a:rPr lang="en-US" sz="1200" dirty="0">
                <a:effectLst/>
                <a:latin typeface="Calibri" panose="020F0502020204030204" pitchFamily="34" charset="0"/>
                <a:ea typeface="Times New Roman" panose="02020603050405020304" pitchFamily="18" charset="0"/>
              </a:rPr>
              <a:t>​</a:t>
            </a:r>
            <a:endParaRPr lang="en-US" sz="1200" dirty="0">
              <a:effectLst/>
              <a:latin typeface="Times New Roman" panose="02020603050405020304" pitchFamily="18" charset="0"/>
              <a:ea typeface="Times New Roman" panose="02020603050405020304" pitchFamily="18" charset="0"/>
            </a:endParaRPr>
          </a:p>
          <a:p>
            <a:pPr marL="0" marR="0" lvl="0" indent="0" fontAlgn="base">
              <a:buFont typeface="Symbol" panose="05050102010706020507" pitchFamily="18" charset="2"/>
              <a:buNone/>
            </a:pPr>
            <a:r>
              <a:rPr lang="en-US" sz="1200" b="1" dirty="0">
                <a:solidFill>
                  <a:srgbClr val="000000"/>
                </a:solidFill>
                <a:effectLst/>
                <a:latin typeface="Calibri" panose="020F0502020204030204" pitchFamily="34" charset="0"/>
                <a:ea typeface="Times New Roman" panose="02020603050405020304" pitchFamily="18" charset="0"/>
              </a:rPr>
              <a:t>Situational scenarios for presenting</a:t>
            </a:r>
            <a:endParaRPr lang="en-US" sz="1200" b="1" dirty="0">
              <a:effectLst/>
              <a:latin typeface="Times New Roman" panose="02020603050405020304" pitchFamily="18" charset="0"/>
              <a:ea typeface="Times New Roman" panose="02020603050405020304" pitchFamily="18" charset="0"/>
            </a:endParaRPr>
          </a:p>
          <a:p>
            <a:pPr marL="742950" marR="0" lvl="1" indent="-285750" fontAlgn="base">
              <a:buFont typeface="Courier New" panose="02070309020205020404" pitchFamily="49" charset="0"/>
              <a:buChar char="o"/>
            </a:pPr>
            <a:r>
              <a:rPr lang="en-US" sz="1200" dirty="0">
                <a:solidFill>
                  <a:srgbClr val="000000"/>
                </a:solidFill>
                <a:effectLst/>
                <a:latin typeface="Calibri" panose="020F0502020204030204" pitchFamily="34" charset="0"/>
                <a:ea typeface="Times New Roman" panose="02020603050405020304" pitchFamily="18" charset="0"/>
              </a:rPr>
              <a:t>N/A</a:t>
            </a:r>
            <a:endParaRPr lang="en-US" sz="1200" dirty="0">
              <a:effectLst/>
              <a:latin typeface="Times New Roman" panose="02020603050405020304" pitchFamily="18" charset="0"/>
              <a:ea typeface="Times New Roman" panose="02020603050405020304" pitchFamily="18" charset="0"/>
            </a:endParaRPr>
          </a:p>
          <a:p>
            <a:pPr marL="0" marR="0" lvl="0" indent="0" fontAlgn="base">
              <a:buFont typeface="Symbol" panose="05050102010706020507" pitchFamily="18" charset="2"/>
              <a:buNone/>
            </a:pPr>
            <a:r>
              <a:rPr lang="en-US" sz="1200" b="1" dirty="0">
                <a:solidFill>
                  <a:srgbClr val="000000"/>
                </a:solidFill>
                <a:effectLst/>
                <a:latin typeface="Calibri" panose="020F0502020204030204" pitchFamily="34" charset="0"/>
                <a:ea typeface="Times New Roman" panose="02020603050405020304" pitchFamily="18" charset="0"/>
              </a:rPr>
              <a:t>Guiding discussion areas</a:t>
            </a:r>
            <a:endParaRPr lang="en-US" sz="1200" b="1" dirty="0">
              <a:effectLst/>
              <a:latin typeface="Times New Roman" panose="02020603050405020304" pitchFamily="18" charset="0"/>
              <a:ea typeface="Times New Roman" panose="02020603050405020304" pitchFamily="18" charset="0"/>
            </a:endParaRPr>
          </a:p>
          <a:p>
            <a:pPr marL="742950" marR="0" lvl="1" indent="-285750" fontAlgn="base">
              <a:buFont typeface="Courier New" panose="02070309020205020404" pitchFamily="49" charset="0"/>
              <a:buChar char="o"/>
            </a:pPr>
            <a:r>
              <a:rPr lang="en-US" sz="1800" dirty="0">
                <a:solidFill>
                  <a:srgbClr val="000000"/>
                </a:solidFill>
                <a:effectLst/>
                <a:highlight>
                  <a:srgbClr val="FFFF00"/>
                </a:highlight>
                <a:latin typeface="Calibri" panose="020F0502020204030204" pitchFamily="34" charset="0"/>
                <a:ea typeface="Times New Roman" panose="02020603050405020304" pitchFamily="18" charset="0"/>
              </a:rPr>
              <a:t>Speak to the importance of acting quickly to identify and stop the bleeding </a:t>
            </a:r>
            <a:r>
              <a:rPr lang="en-US" sz="1800" b="1" i="1" dirty="0">
                <a:solidFill>
                  <a:srgbClr val="000000"/>
                </a:solidFill>
                <a:effectLst/>
                <a:highlight>
                  <a:srgbClr val="FFFF00"/>
                </a:highlight>
                <a:latin typeface="Calibri" panose="020F0502020204030204" pitchFamily="34" charset="0"/>
                <a:ea typeface="Times New Roman" panose="02020603050405020304" pitchFamily="18" charset="0"/>
              </a:rPr>
              <a:t>empowerment and enabling.</a:t>
            </a:r>
            <a:endParaRPr lang="en-US" sz="1800" b="0" i="0" dirty="0">
              <a:solidFill>
                <a:srgbClr val="000000"/>
              </a:solidFill>
              <a:effectLst/>
              <a:highlight>
                <a:srgbClr val="FFFF00"/>
              </a:highlight>
              <a:latin typeface="Calibri" panose="020F0502020204030204" pitchFamily="34" charset="0"/>
              <a:ea typeface="Times New Roman" panose="02020603050405020304" pitchFamily="18" charset="0"/>
            </a:endParaRPr>
          </a:p>
          <a:p>
            <a:pPr marL="742950" marR="0" lvl="1" indent="-285750" fontAlgn="base">
              <a:buFont typeface="Courier New" panose="02070309020205020404" pitchFamily="49" charset="0"/>
              <a:buChar char="o"/>
            </a:pPr>
            <a:r>
              <a:rPr lang="en-US" sz="1800" b="0" i="0" dirty="0">
                <a:solidFill>
                  <a:srgbClr val="000000"/>
                </a:solidFill>
                <a:effectLst/>
                <a:highlight>
                  <a:srgbClr val="FFFF00"/>
                </a:highlight>
                <a:latin typeface="Calibri" panose="020F0502020204030204" pitchFamily="34" charset="0"/>
                <a:ea typeface="Times New Roman" panose="02020603050405020304" pitchFamily="18" charset="0"/>
              </a:rPr>
              <a:t>Upon completion, the participant can be an immediate responder.</a:t>
            </a:r>
          </a:p>
          <a:p>
            <a:pPr marL="742950" marR="0" lvl="1" indent="-285750" fontAlgn="base">
              <a:buFont typeface="Courier New" panose="02070309020205020404" pitchFamily="49" charset="0"/>
              <a:buChar char="o"/>
            </a:pPr>
            <a:r>
              <a:rPr lang="en-US" sz="1800" b="0" i="0" dirty="0">
                <a:solidFill>
                  <a:srgbClr val="000000"/>
                </a:solidFill>
                <a:effectLst/>
                <a:highlight>
                  <a:srgbClr val="FFFF00"/>
                </a:highlight>
                <a:latin typeface="Calibri" panose="020F0502020204030204" pitchFamily="34" charset="0"/>
                <a:ea typeface="Times New Roman" panose="02020603050405020304" pitchFamily="18" charset="0"/>
              </a:rPr>
              <a:t>This course will provide the participant three mechanisms to effectively control bleeding: direct pressure, wound packing, and tourniquet application. </a:t>
            </a:r>
          </a:p>
          <a:p>
            <a:pPr marL="742950" marR="0" lvl="1" indent="-285750" fontAlgn="base">
              <a:buFont typeface="Courier New" panose="02070309020205020404" pitchFamily="49" charset="0"/>
              <a:buChar char="o"/>
            </a:pPr>
            <a:endParaRPr lang="en-US" sz="1800" b="0" i="0" dirty="0">
              <a:solidFill>
                <a:srgbClr val="000000"/>
              </a:solidFill>
              <a:effectLst/>
              <a:highlight>
                <a:srgbClr val="FFFF00"/>
              </a:highlight>
              <a:latin typeface="Calibri" panose="020F0502020204030204" pitchFamily="34" charset="0"/>
              <a:ea typeface="Times New Roman" panose="02020603050405020304" pitchFamily="18" charset="0"/>
            </a:endParaRPr>
          </a:p>
          <a:p>
            <a:pPr marL="457200" marR="0" lvl="1" indent="0" fontAlgn="base">
              <a:buFont typeface="Courier New" panose="02070309020205020404" pitchFamily="49" charset="0"/>
              <a:buNone/>
            </a:pPr>
            <a:endParaRPr lang="en-US" sz="1800" dirty="0">
              <a:effectLst/>
              <a:latin typeface="Times New Roman" panose="02020603050405020304" pitchFamily="18" charset="0"/>
              <a:ea typeface="Times New Roman" panose="02020603050405020304" pitchFamily="18" charset="0"/>
            </a:endParaRPr>
          </a:p>
          <a:p>
            <a:pPr marL="0" lvl="0" indent="0" algn="l" rtl="0">
              <a:spcBef>
                <a:spcPts val="0"/>
              </a:spcBef>
              <a:spcAft>
                <a:spcPts val="0"/>
              </a:spcAft>
              <a:buNone/>
            </a:pPr>
            <a:endParaRPr dirty="0"/>
          </a:p>
        </p:txBody>
      </p:sp>
      <p:sp>
        <p:nvSpPr>
          <p:cNvPr id="106" name="Google Shape;106;p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latin typeface="Calibri"/>
                <a:ea typeface="Calibri"/>
                <a:cs typeface="Calibri"/>
                <a:sym typeface="Calibri"/>
              </a:rPr>
              <a:t>3</a:t>
            </a:fld>
            <a:endParaRPr dirty="0">
              <a:solidFill>
                <a:srgbClr val="000000"/>
              </a:solidFill>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2" name="Google Shape;112;p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fontAlgn="base">
              <a:buFont typeface="Symbol" panose="05050102010706020507" pitchFamily="18" charset="2"/>
              <a:buNone/>
            </a:pPr>
            <a:r>
              <a:rPr lang="en-US" sz="1200" b="1" dirty="0">
                <a:solidFill>
                  <a:srgbClr val="000000"/>
                </a:solidFill>
                <a:effectLst/>
                <a:latin typeface="Calibri" panose="020F0502020204030204" pitchFamily="34" charset="0"/>
                <a:ea typeface="Times New Roman" panose="02020603050405020304" pitchFamily="18" charset="0"/>
              </a:rPr>
              <a:t>Where can you use this training?</a:t>
            </a:r>
          </a:p>
          <a:p>
            <a:pPr marL="0" marR="0" lvl="0" indent="0" fontAlgn="base">
              <a:buFont typeface="Symbol" panose="05050102010706020507" pitchFamily="18" charset="2"/>
              <a:buNone/>
            </a:pPr>
            <a:endParaRPr lang="en-US" sz="1200" dirty="0">
              <a:effectLst/>
              <a:latin typeface="Times New Roman" panose="02020603050405020304" pitchFamily="18" charset="0"/>
              <a:ea typeface="Times New Roman" panose="02020603050405020304" pitchFamily="18" charset="0"/>
            </a:endParaRPr>
          </a:p>
          <a:p>
            <a:pPr marL="0" marR="0" lvl="0" indent="0" fontAlgn="base">
              <a:buFont typeface="Symbol" panose="05050102010706020507" pitchFamily="18" charset="2"/>
              <a:buNone/>
            </a:pPr>
            <a:r>
              <a:rPr lang="en-US" sz="1200" b="1" dirty="0">
                <a:solidFill>
                  <a:srgbClr val="000000"/>
                </a:solidFill>
                <a:effectLst/>
                <a:latin typeface="Calibri" panose="020F0502020204030204" pitchFamily="34" charset="0"/>
                <a:ea typeface="Times New Roman" panose="02020603050405020304" pitchFamily="18" charset="0"/>
              </a:rPr>
              <a:t>Key content elements</a:t>
            </a:r>
            <a:endParaRPr lang="en-US" sz="1200" b="1" dirty="0">
              <a:effectLst/>
              <a:latin typeface="Times New Roman" panose="02020603050405020304" pitchFamily="18" charset="0"/>
              <a:ea typeface="Times New Roman" panose="02020603050405020304" pitchFamily="18" charset="0"/>
            </a:endParaRPr>
          </a:p>
          <a:p>
            <a:pPr marL="742950" marR="0" lvl="1" indent="-285750" fontAlgn="base">
              <a:buFont typeface="Courier New" panose="02070309020205020404" pitchFamily="49" charset="0"/>
              <a:buChar char="o"/>
            </a:pPr>
            <a:r>
              <a:rPr lang="en-US" sz="1200" dirty="0">
                <a:solidFill>
                  <a:srgbClr val="000000"/>
                </a:solidFill>
                <a:effectLst/>
                <a:latin typeface="Calibri" panose="020F0502020204030204" pitchFamily="34" charset="0"/>
                <a:ea typeface="Times New Roman" panose="02020603050405020304" pitchFamily="18" charset="0"/>
              </a:rPr>
              <a:t>Words only— you should engage the audience for their first steps. ASK THEM THIS QUESTION and hear a few answers.</a:t>
            </a:r>
            <a:endParaRPr lang="en-US" sz="1200" dirty="0">
              <a:effectLst/>
              <a:latin typeface="Times New Roman" panose="02020603050405020304" pitchFamily="18" charset="0"/>
              <a:ea typeface="Times New Roman" panose="02020603050405020304" pitchFamily="18" charset="0"/>
            </a:endParaRPr>
          </a:p>
          <a:p>
            <a:pPr marL="0" marR="0" lvl="0" indent="0" fontAlgn="base">
              <a:buFont typeface="Symbol" panose="05050102010706020507" pitchFamily="18" charset="2"/>
              <a:buNone/>
            </a:pPr>
            <a:r>
              <a:rPr lang="en-US" sz="1200" b="1" dirty="0">
                <a:solidFill>
                  <a:srgbClr val="000000"/>
                </a:solidFill>
                <a:effectLst/>
                <a:latin typeface="Calibri" panose="020F0502020204030204" pitchFamily="34" charset="0"/>
                <a:ea typeface="Times New Roman" panose="02020603050405020304" pitchFamily="18" charset="0"/>
              </a:rPr>
              <a:t>Instructor considerations</a:t>
            </a:r>
            <a:endParaRPr lang="en-US" sz="1200" b="1" dirty="0">
              <a:effectLst/>
              <a:latin typeface="Times New Roman" panose="02020603050405020304" pitchFamily="18" charset="0"/>
              <a:ea typeface="Times New Roman" panose="02020603050405020304" pitchFamily="18" charset="0"/>
            </a:endParaRPr>
          </a:p>
          <a:p>
            <a:pPr marL="742950" marR="0" lvl="1" indent="-285750" fontAlgn="base">
              <a:spcBef>
                <a:spcPts val="0"/>
              </a:spcBef>
              <a:spcAft>
                <a:spcPts val="0"/>
              </a:spcAft>
              <a:buFont typeface="Courier New" panose="02070309020205020404" pitchFamily="49" charset="0"/>
              <a:buChar char="o"/>
            </a:pPr>
            <a:r>
              <a:rPr lang="en-US" sz="1200" dirty="0">
                <a:solidFill>
                  <a:srgbClr val="000000"/>
                </a:solidFill>
                <a:effectLst/>
                <a:latin typeface="Calibri" panose="020F0502020204030204" pitchFamily="34" charset="0"/>
                <a:ea typeface="Times New Roman" panose="02020603050405020304" pitchFamily="18" charset="0"/>
              </a:rPr>
              <a:t>Know and understand your audience and use examples that reflect where bleeding control may be necessary for their environment, use relevant examples, i.e., schools and playgrounds, manufacturing machinery, restaurants and kitchen injuries, home projects, etc.</a:t>
            </a:r>
            <a:r>
              <a:rPr lang="en-US" sz="1200" b="1" i="1" dirty="0">
                <a:solidFill>
                  <a:srgbClr val="000000"/>
                </a:solidFill>
                <a:effectLst/>
                <a:latin typeface="Calibri" panose="020F0502020204030204" pitchFamily="34" charset="0"/>
                <a:ea typeface="Times New Roman" panose="02020603050405020304" pitchFamily="18" charset="0"/>
              </a:rPr>
              <a:t> Understand your audience—include age level, environmental examples, everyday or unusual possibilities.</a:t>
            </a:r>
            <a:r>
              <a:rPr lang="en-US" sz="1200" dirty="0">
                <a:effectLst/>
                <a:latin typeface="Calibri" panose="020F0502020204030204" pitchFamily="34" charset="0"/>
                <a:ea typeface="Times New Roman" panose="02020603050405020304" pitchFamily="18" charset="0"/>
              </a:rPr>
              <a:t>​ Speak to the importance </a:t>
            </a:r>
            <a:endParaRPr lang="en-US" sz="1200" dirty="0">
              <a:effectLst/>
              <a:latin typeface="Times New Roman" panose="02020603050405020304" pitchFamily="18" charset="0"/>
              <a:ea typeface="Times New Roman" panose="02020603050405020304" pitchFamily="18" charset="0"/>
            </a:endParaRPr>
          </a:p>
          <a:p>
            <a:pPr marL="0" marR="0" lvl="0" indent="0" fontAlgn="base">
              <a:buFont typeface="Symbol" panose="05050102010706020507" pitchFamily="18" charset="2"/>
              <a:buNone/>
            </a:pPr>
            <a:r>
              <a:rPr lang="en-US" sz="1200" b="1" dirty="0">
                <a:solidFill>
                  <a:srgbClr val="000000"/>
                </a:solidFill>
                <a:effectLst/>
                <a:latin typeface="Calibri" panose="020F0502020204030204" pitchFamily="34" charset="0"/>
                <a:ea typeface="Times New Roman" panose="02020603050405020304" pitchFamily="18" charset="0"/>
              </a:rPr>
              <a:t>Situational scenarios for presenting</a:t>
            </a:r>
            <a:endParaRPr lang="en-US" sz="1200" b="1" dirty="0">
              <a:effectLst/>
              <a:latin typeface="Times New Roman" panose="02020603050405020304" pitchFamily="18" charset="0"/>
              <a:ea typeface="Times New Roman" panose="02020603050405020304" pitchFamily="18" charset="0"/>
            </a:endParaRPr>
          </a:p>
          <a:p>
            <a:pPr marL="742950" marR="0" lvl="1" indent="-285750" fontAlgn="base">
              <a:buFont typeface="Courier New" panose="02070309020205020404" pitchFamily="49" charset="0"/>
              <a:buChar char="o"/>
            </a:pPr>
            <a:r>
              <a:rPr lang="en-US" sz="1200" dirty="0">
                <a:solidFill>
                  <a:srgbClr val="000000"/>
                </a:solidFill>
                <a:effectLst/>
                <a:latin typeface="Calibri" panose="020F0502020204030204" pitchFamily="34" charset="0"/>
                <a:ea typeface="Times New Roman" panose="02020603050405020304" pitchFamily="18" charset="0"/>
              </a:rPr>
              <a:t>NA</a:t>
            </a:r>
            <a:endParaRPr lang="en-US" sz="1200" dirty="0">
              <a:effectLst/>
              <a:latin typeface="Times New Roman" panose="02020603050405020304" pitchFamily="18" charset="0"/>
              <a:ea typeface="Times New Roman" panose="02020603050405020304" pitchFamily="18" charset="0"/>
            </a:endParaRPr>
          </a:p>
          <a:p>
            <a:pPr marL="0" marR="0" lvl="0" indent="0" fontAlgn="base">
              <a:buFont typeface="Symbol" panose="05050102010706020507" pitchFamily="18" charset="2"/>
              <a:buNone/>
            </a:pPr>
            <a:r>
              <a:rPr lang="en-US" sz="1200" b="1" dirty="0">
                <a:solidFill>
                  <a:srgbClr val="000000"/>
                </a:solidFill>
                <a:effectLst/>
                <a:latin typeface="Calibri" panose="020F0502020204030204" pitchFamily="34" charset="0"/>
                <a:ea typeface="Times New Roman" panose="02020603050405020304" pitchFamily="18" charset="0"/>
              </a:rPr>
              <a:t>Guiding discussion areas</a:t>
            </a:r>
            <a:endParaRPr lang="en-US" sz="1200" b="1" dirty="0">
              <a:effectLst/>
              <a:latin typeface="Times New Roman" panose="02020603050405020304" pitchFamily="18" charset="0"/>
              <a:ea typeface="Times New Roman" panose="02020603050405020304" pitchFamily="18" charset="0"/>
            </a:endParaRPr>
          </a:p>
          <a:p>
            <a:pPr lvl="1">
              <a:buFont typeface="Courier New" panose="02070309020205020404" pitchFamily="49" charset="0"/>
              <a:buChar char="o"/>
            </a:pPr>
            <a:r>
              <a:rPr lang="en-US" dirty="0"/>
              <a:t>What are some everyday situations where serious bleeding might occur? </a:t>
            </a:r>
          </a:p>
          <a:p>
            <a:pPr lvl="2">
              <a:buFont typeface="Courier New" panose="02070309020205020404" pitchFamily="49" charset="0"/>
              <a:buChar char="o"/>
            </a:pPr>
            <a:r>
              <a:rPr lang="en-US" i="1" dirty="0"/>
              <a:t>(Examples: car accidents, kitchen injuries, falls, active violence, workplace accidents, natural disasters, etc.)</a:t>
            </a:r>
          </a:p>
          <a:p>
            <a:pPr lvl="1">
              <a:buFont typeface="Courier New" panose="02070309020205020404" pitchFamily="49" charset="0"/>
              <a:buChar char="o"/>
            </a:pPr>
            <a:r>
              <a:rPr lang="en-US" dirty="0"/>
              <a:t>How much time do you think a person has before severe bleeding becomes life-threatening? </a:t>
            </a:r>
          </a:p>
          <a:p>
            <a:pPr lvl="2">
              <a:buFont typeface="Courier New" panose="02070309020205020404" pitchFamily="49" charset="0"/>
              <a:buChar char="o"/>
            </a:pPr>
            <a:r>
              <a:rPr lang="en-US" i="1" dirty="0"/>
              <a:t>(Answer: In some cases, as little as 3-5 minutes.)</a:t>
            </a:r>
            <a:endParaRPr lang="en-US" sz="1200" i="1" dirty="0">
              <a:solidFill>
                <a:schemeClr val="dk1"/>
              </a:solidFill>
              <a:effectLst/>
              <a:latin typeface="Calibri"/>
              <a:ea typeface="Calibri"/>
            </a:endParaRPr>
          </a:p>
          <a:p>
            <a:pPr lvl="1">
              <a:buFont typeface="Courier New" panose="02070309020205020404" pitchFamily="49" charset="0"/>
              <a:buChar char="o"/>
            </a:pPr>
            <a:r>
              <a:rPr lang="en-US" sz="1200" dirty="0">
                <a:solidFill>
                  <a:srgbClr val="000000"/>
                </a:solidFill>
                <a:effectLst/>
                <a:highlight>
                  <a:srgbClr val="FFFF00"/>
                </a:highlight>
                <a:latin typeface="Calibri" panose="020F0502020204030204" pitchFamily="34" charset="0"/>
                <a:ea typeface="Times New Roman" panose="02020603050405020304" pitchFamily="18" charset="0"/>
              </a:rPr>
              <a:t>Speak about the importance of quickly identifying and stopping bleeding. Use this course to empower and enable the participant to act during a bleeding emergency.</a:t>
            </a:r>
            <a:endParaRPr lang="en-US" sz="1200" dirty="0">
              <a:effectLst/>
              <a:latin typeface="Times New Roman" panose="02020603050405020304" pitchFamily="18" charset="0"/>
              <a:ea typeface="Times New Roman" panose="02020603050405020304" pitchFamily="18" charset="0"/>
            </a:endParaRPr>
          </a:p>
        </p:txBody>
      </p:sp>
      <p:sp>
        <p:nvSpPr>
          <p:cNvPr id="113" name="Google Shape;113;p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latin typeface="Calibri"/>
                <a:ea typeface="Calibri"/>
                <a:cs typeface="Calibri"/>
                <a:sym typeface="Calibri"/>
              </a:rPr>
              <a:t>4</a:t>
            </a:fld>
            <a:endParaRPr dirty="0">
              <a:solidFill>
                <a:srgbClr val="000000"/>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8" name="Google Shape;118;p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fontAlgn="base">
              <a:buFont typeface="Symbol" panose="05050102010706020507" pitchFamily="18" charset="2"/>
              <a:buNone/>
            </a:pPr>
            <a:r>
              <a:rPr lang="en-US" sz="1200" b="1" dirty="0">
                <a:solidFill>
                  <a:srgbClr val="000000"/>
                </a:solidFill>
                <a:effectLst/>
                <a:latin typeface="Calibri" panose="020F0502020204030204" pitchFamily="34" charset="0"/>
                <a:ea typeface="Times New Roman" panose="02020603050405020304" pitchFamily="18" charset="0"/>
              </a:rPr>
              <a:t>Bleeding emergency examples</a:t>
            </a:r>
          </a:p>
          <a:p>
            <a:pPr marL="0" marR="0" lvl="0" indent="0" fontAlgn="base">
              <a:buFont typeface="Symbol" panose="05050102010706020507" pitchFamily="18" charset="2"/>
              <a:buNone/>
            </a:pPr>
            <a:endParaRPr lang="en-US" sz="1200" dirty="0">
              <a:effectLst/>
              <a:latin typeface="Times New Roman" panose="02020603050405020304" pitchFamily="18" charset="0"/>
              <a:ea typeface="Times New Roman" panose="02020603050405020304" pitchFamily="18" charset="0"/>
            </a:endParaRPr>
          </a:p>
          <a:p>
            <a:pPr marL="0" marR="0" lvl="0" indent="0" fontAlgn="base">
              <a:buFont typeface="Symbol" panose="05050102010706020507" pitchFamily="18" charset="2"/>
              <a:buNone/>
            </a:pPr>
            <a:r>
              <a:rPr lang="en-US" sz="1200" b="1" dirty="0">
                <a:solidFill>
                  <a:srgbClr val="000000"/>
                </a:solidFill>
                <a:effectLst/>
                <a:latin typeface="Calibri" panose="020F0502020204030204" pitchFamily="34" charset="0"/>
                <a:ea typeface="Times New Roman" panose="02020603050405020304" pitchFamily="18" charset="0"/>
              </a:rPr>
              <a:t>Key content elements</a:t>
            </a:r>
            <a:endParaRPr lang="en-US" sz="1200" b="1" dirty="0">
              <a:effectLst/>
              <a:latin typeface="Times New Roman" panose="02020603050405020304" pitchFamily="18" charset="0"/>
              <a:ea typeface="Times New Roman" panose="02020603050405020304" pitchFamily="18" charset="0"/>
            </a:endParaRPr>
          </a:p>
          <a:p>
            <a:pPr marL="742950" marR="0" lvl="1" indent="-285750" fontAlgn="base">
              <a:buFont typeface="Courier New" panose="02070309020205020404" pitchFamily="49" charset="0"/>
              <a:buChar char="o"/>
            </a:pPr>
            <a:r>
              <a:rPr lang="en-US" sz="1200" dirty="0">
                <a:solidFill>
                  <a:srgbClr val="000000"/>
                </a:solidFill>
                <a:effectLst/>
                <a:latin typeface="Calibri" panose="020F0502020204030204" pitchFamily="34" charset="0"/>
                <a:ea typeface="Times New Roman" panose="02020603050405020304" pitchFamily="18" charset="0"/>
              </a:rPr>
              <a:t>Images to demonstrate the diversity of injury causes (from 12:00 around knives/sharps, sport and boating, farming, carpentry and woodshop, automobile crashes, broken class, violence, and more</a:t>
            </a:r>
            <a:endParaRPr lang="en-US" sz="1200" dirty="0">
              <a:effectLst/>
              <a:latin typeface="Times New Roman" panose="02020603050405020304" pitchFamily="18" charset="0"/>
              <a:ea typeface="Times New Roman" panose="02020603050405020304" pitchFamily="18" charset="0"/>
            </a:endParaRPr>
          </a:p>
          <a:p>
            <a:pPr marL="0" marR="0" lvl="0" indent="0" fontAlgn="base">
              <a:buFont typeface="Symbol" panose="05050102010706020507" pitchFamily="18" charset="2"/>
              <a:buNone/>
            </a:pPr>
            <a:r>
              <a:rPr lang="en-US" sz="1200" b="1" dirty="0">
                <a:solidFill>
                  <a:srgbClr val="000000"/>
                </a:solidFill>
                <a:effectLst/>
                <a:latin typeface="Calibri" panose="020F0502020204030204" pitchFamily="34" charset="0"/>
                <a:ea typeface="Times New Roman" panose="02020603050405020304" pitchFamily="18" charset="0"/>
              </a:rPr>
              <a:t>Instructor considerations</a:t>
            </a:r>
            <a:endParaRPr lang="en-US" sz="1200" b="1" dirty="0">
              <a:effectLst/>
              <a:latin typeface="Times New Roman" panose="02020603050405020304" pitchFamily="18" charset="0"/>
              <a:ea typeface="Times New Roman" panose="02020603050405020304" pitchFamily="18" charset="0"/>
            </a:endParaRPr>
          </a:p>
          <a:p>
            <a:pPr marL="742950" marR="0" lvl="1" indent="-285750" fontAlgn="base">
              <a:spcBef>
                <a:spcPts val="0"/>
              </a:spcBef>
              <a:spcAft>
                <a:spcPts val="0"/>
              </a:spcAft>
              <a:buFont typeface="Courier New" panose="02070309020205020404" pitchFamily="49" charset="0"/>
              <a:buChar char="o"/>
            </a:pPr>
            <a:r>
              <a:rPr lang="en-US" sz="1200" dirty="0">
                <a:solidFill>
                  <a:srgbClr val="000000"/>
                </a:solidFill>
                <a:effectLst/>
                <a:latin typeface="Calibri" panose="020F0502020204030204" pitchFamily="34" charset="0"/>
                <a:ea typeface="Times New Roman" panose="02020603050405020304" pitchFamily="18" charset="0"/>
              </a:rPr>
              <a:t>Bleeding emergencies can happen anywhere, at any time. These pictures show just a few examples, from accidents in the kitchen or while biking to injuries from tools or even a fall. That's why it's important to be prepared to act quickly if you see someone bleeding badly. Knowing what to do lets you take control of the situation and help save a life, no matter where the injury happens.</a:t>
            </a:r>
            <a:r>
              <a:rPr lang="en-US" sz="1200" dirty="0">
                <a:effectLst/>
                <a:latin typeface="Calibri" panose="020F0502020204030204" pitchFamily="34" charset="0"/>
                <a:ea typeface="Times New Roman" panose="02020603050405020304" pitchFamily="18" charset="0"/>
              </a:rPr>
              <a:t>​</a:t>
            </a:r>
            <a:endParaRPr lang="en-US" sz="1200" dirty="0">
              <a:solidFill>
                <a:srgbClr val="000000"/>
              </a:solidFill>
              <a:effectLst/>
              <a:latin typeface="Calibri" panose="020F0502020204030204" pitchFamily="34" charset="0"/>
              <a:ea typeface="Times New Roman" panose="02020603050405020304" pitchFamily="18" charset="0"/>
            </a:endParaRPr>
          </a:p>
          <a:p>
            <a:pPr marL="742950" marR="0" lvl="1" indent="-285750" fontAlgn="base">
              <a:spcBef>
                <a:spcPts val="0"/>
              </a:spcBef>
              <a:spcAft>
                <a:spcPts val="0"/>
              </a:spcAft>
              <a:buFont typeface="Courier New" panose="02070309020205020404" pitchFamily="49" charset="0"/>
              <a:buChar char="o"/>
            </a:pPr>
            <a:r>
              <a:rPr lang="en-US" sz="1200" dirty="0">
                <a:solidFill>
                  <a:srgbClr val="000000"/>
                </a:solidFill>
                <a:effectLst/>
                <a:latin typeface="Calibri" panose="020F0502020204030204" pitchFamily="34" charset="0"/>
                <a:ea typeface="Times New Roman" panose="02020603050405020304" pitchFamily="18" charset="0"/>
              </a:rPr>
              <a:t>This slide indicates the varying causes of severe bleeding. If the instructor wants to add a different mechanism, they should contact the ACS Stop the Bleed Program and stopthebleed@facs.org</a:t>
            </a:r>
            <a:endParaRPr lang="en-US" sz="1200" dirty="0">
              <a:effectLst/>
              <a:latin typeface="Times New Roman" panose="02020603050405020304" pitchFamily="18" charset="0"/>
              <a:ea typeface="Times New Roman" panose="02020603050405020304" pitchFamily="18" charset="0"/>
            </a:endParaRPr>
          </a:p>
          <a:p>
            <a:pPr marL="0" marR="0" lvl="0" indent="0" fontAlgn="base">
              <a:buFont typeface="Symbol" panose="05050102010706020507" pitchFamily="18" charset="2"/>
              <a:buNone/>
            </a:pPr>
            <a:r>
              <a:rPr lang="en-US" sz="1200" b="1" dirty="0">
                <a:solidFill>
                  <a:srgbClr val="000000"/>
                </a:solidFill>
                <a:effectLst/>
                <a:latin typeface="Calibri" panose="020F0502020204030204" pitchFamily="34" charset="0"/>
                <a:ea typeface="Times New Roman" panose="02020603050405020304" pitchFamily="18" charset="0"/>
              </a:rPr>
              <a:t>Situational scenarios for presenting</a:t>
            </a:r>
            <a:endParaRPr lang="en-US" sz="1200" b="1" dirty="0">
              <a:effectLst/>
              <a:latin typeface="Times New Roman" panose="02020603050405020304" pitchFamily="18" charset="0"/>
              <a:ea typeface="Times New Roman" panose="02020603050405020304" pitchFamily="18" charset="0"/>
            </a:endParaRPr>
          </a:p>
          <a:p>
            <a:pPr marL="742950" marR="0" lvl="1" indent="-285750" fontAlgn="base">
              <a:buFont typeface="Courier New" panose="02070309020205020404" pitchFamily="49" charset="0"/>
              <a:buChar char="o"/>
            </a:pPr>
            <a:r>
              <a:rPr lang="en-US" sz="1200" dirty="0">
                <a:solidFill>
                  <a:srgbClr val="000000"/>
                </a:solidFill>
                <a:effectLst/>
                <a:latin typeface="Calibri" panose="020F0502020204030204" pitchFamily="34" charset="0"/>
                <a:ea typeface="Times New Roman" panose="02020603050405020304" pitchFamily="18" charset="0"/>
              </a:rPr>
              <a:t>Imagine your last 48 hours—were you in any of these environments? Were your parents? Kids? Siblings? Students? Coworkers or friends?</a:t>
            </a:r>
            <a:endParaRPr lang="en-US" sz="1200" dirty="0">
              <a:effectLst/>
              <a:latin typeface="Times New Roman" panose="02020603050405020304" pitchFamily="18" charset="0"/>
              <a:ea typeface="Times New Roman" panose="02020603050405020304" pitchFamily="18" charset="0"/>
            </a:endParaRPr>
          </a:p>
          <a:p>
            <a:pPr marL="0" marR="0" lvl="0" indent="0" fontAlgn="base">
              <a:buFont typeface="Symbol" panose="05050102010706020507" pitchFamily="18" charset="2"/>
              <a:buNone/>
            </a:pPr>
            <a:r>
              <a:rPr lang="en-US" sz="1200" b="1" dirty="0">
                <a:solidFill>
                  <a:srgbClr val="000000"/>
                </a:solidFill>
                <a:effectLst/>
                <a:latin typeface="Calibri" panose="020F0502020204030204" pitchFamily="34" charset="0"/>
                <a:ea typeface="Times New Roman" panose="02020603050405020304" pitchFamily="18" charset="0"/>
              </a:rPr>
              <a:t>Guiding discussion areas</a:t>
            </a:r>
            <a:endParaRPr lang="en-US" sz="1200" b="0" dirty="0">
              <a:solidFill>
                <a:srgbClr val="000000"/>
              </a:solidFill>
              <a:effectLst/>
              <a:latin typeface="Calibri" panose="020F0502020204030204" pitchFamily="34" charset="0"/>
              <a:ea typeface="Times New Roman" panose="02020603050405020304" pitchFamily="18" charset="0"/>
            </a:endParaRPr>
          </a:p>
          <a:p>
            <a:pPr lvl="1">
              <a:buFont typeface="Courier New" panose="02070309020205020404" pitchFamily="49" charset="0"/>
              <a:buChar char="o"/>
            </a:pPr>
            <a:r>
              <a:rPr lang="en-US" dirty="0"/>
              <a:t>Can you think of situations where severe bleeding might occur (e.g., car accidents, workplace injuries, active shooter events)?</a:t>
            </a:r>
          </a:p>
          <a:p>
            <a:pPr lvl="1">
              <a:buFont typeface="Courier New" panose="02070309020205020404" pitchFamily="49" charset="0"/>
              <a:buChar char="o"/>
            </a:pPr>
            <a:r>
              <a:rPr lang="en-US" dirty="0"/>
              <a:t>Why is immediate action crucial in severe bleeding situations?</a:t>
            </a:r>
          </a:p>
          <a:p>
            <a:pPr lvl="1">
              <a:buFont typeface="Courier New" panose="02070309020205020404" pitchFamily="49" charset="0"/>
              <a:buChar char="o"/>
            </a:pPr>
            <a:r>
              <a:rPr lang="en-US" dirty="0"/>
              <a:t>Why do you think knowing how to stop severe bleeding is important?</a:t>
            </a:r>
          </a:p>
          <a:p>
            <a:pPr marL="228600" lvl="0" indent="0">
              <a:buFont typeface="Courier New" panose="02070309020205020404" pitchFamily="49" charset="0"/>
              <a:buNone/>
            </a:pPr>
            <a:endParaRPr lang="en-US" dirty="0"/>
          </a:p>
          <a:p>
            <a:pPr marL="228600" lvl="0" indent="0">
              <a:buFont typeface="Courier New" panose="02070309020205020404" pitchFamily="49" charset="0"/>
              <a:buNone/>
            </a:pPr>
            <a:endParaRPr lang="en-US" dirty="0"/>
          </a:p>
          <a:p>
            <a:pPr marL="0" marR="0" lvl="0" indent="0" fontAlgn="base">
              <a:buFont typeface="Symbol" panose="05050102010706020507" pitchFamily="18" charset="2"/>
              <a:buNone/>
            </a:pPr>
            <a:endParaRPr lang="en-US" sz="1200" b="1" dirty="0">
              <a:effectLst/>
              <a:latin typeface="Times New Roman" panose="02020603050405020304" pitchFamily="18" charset="0"/>
              <a:ea typeface="Times New Roman" panose="02020603050405020304" pitchFamily="18" charset="0"/>
            </a:endParaRPr>
          </a:p>
          <a:p>
            <a:pPr marL="0" lvl="0" indent="0" algn="l" rtl="0">
              <a:spcBef>
                <a:spcPts val="0"/>
              </a:spcBef>
              <a:spcAft>
                <a:spcPts val="0"/>
              </a:spcAft>
              <a:buNone/>
            </a:pPr>
            <a:endParaRPr lang="en-US" dirty="0"/>
          </a:p>
        </p:txBody>
      </p:sp>
      <p:sp>
        <p:nvSpPr>
          <p:cNvPr id="119" name="Google Shape;119;p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latin typeface="Calibri"/>
                <a:ea typeface="Calibri"/>
                <a:cs typeface="Calibri"/>
                <a:sym typeface="Calibri"/>
              </a:rPr>
              <a:t>5</a:t>
            </a:fld>
            <a:endParaRPr dirty="0">
              <a:solidFill>
                <a:srgbClr val="000000"/>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2" name="Google Shape;132;p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nSpc>
                <a:spcPct val="107000"/>
              </a:lnSpc>
              <a:spcBef>
                <a:spcPts val="0"/>
              </a:spcBef>
              <a:spcAft>
                <a:spcPts val="800"/>
              </a:spcAft>
              <a:buFont typeface="Symbol" panose="05050102010706020507" pitchFamily="18" charset="2"/>
              <a:buNone/>
            </a:pPr>
            <a:r>
              <a:rPr lang="en-US" sz="1100" b="1" dirty="0">
                <a:effectLst/>
                <a:latin typeface="Calibri" panose="020F0502020204030204" pitchFamily="34" charset="0"/>
                <a:ea typeface="Calibri" panose="020F0502020204030204" pitchFamily="34" charset="0"/>
                <a:cs typeface="Times New Roman" panose="02020603050405020304" pitchFamily="18" charset="0"/>
              </a:rPr>
              <a:t>Time—the clock</a:t>
            </a:r>
          </a:p>
          <a:p>
            <a:pPr marL="0" marR="0" lvl="0" indent="0">
              <a:lnSpc>
                <a:spcPct val="107000"/>
              </a:lnSpc>
              <a:spcBef>
                <a:spcPts val="0"/>
              </a:spcBef>
              <a:spcAft>
                <a:spcPts val="800"/>
              </a:spcAft>
              <a:buFont typeface="Symbol" panose="05050102010706020507" pitchFamily="18" charset="2"/>
              <a:buNone/>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800"/>
              </a:spcAft>
              <a:buFont typeface="Symbol" panose="05050102010706020507" pitchFamily="18" charset="2"/>
              <a:buNone/>
            </a:pPr>
            <a:r>
              <a:rPr lang="en-US" sz="1100" b="1" dirty="0">
                <a:effectLst/>
                <a:latin typeface="Calibri" panose="020F0502020204030204" pitchFamily="34" charset="0"/>
                <a:ea typeface="Calibri" panose="020F0502020204030204" pitchFamily="34" charset="0"/>
                <a:cs typeface="Times New Roman" panose="02020603050405020304" pitchFamily="18" charset="0"/>
              </a:rPr>
              <a:t>Key content elements</a:t>
            </a:r>
          </a:p>
          <a:p>
            <a:pPr marL="742950" marR="0" lvl="1" indent="-285750">
              <a:lnSpc>
                <a:spcPct val="107000"/>
              </a:lnSpc>
              <a:spcBef>
                <a:spcPts val="0"/>
              </a:spcBef>
              <a:spcAft>
                <a:spcPts val="800"/>
              </a:spcAft>
              <a:buFont typeface="Courier New" panose="02070309020205020404" pitchFamily="49" charset="0"/>
              <a:buChar char="o"/>
            </a:pPr>
            <a:r>
              <a:rPr lang="en-US" sz="1600" b="1" dirty="0"/>
              <a:t>Severe bleeding can become fatal in as little as 3-5 minutes.</a:t>
            </a:r>
          </a:p>
          <a:p>
            <a:pPr marL="742950" marR="0" lvl="1" indent="-285750">
              <a:lnSpc>
                <a:spcPct val="107000"/>
              </a:lnSpc>
              <a:spcBef>
                <a:spcPts val="0"/>
              </a:spcBef>
              <a:spcAft>
                <a:spcPts val="800"/>
              </a:spcAft>
              <a:buFont typeface="Courier New" panose="02070309020205020404" pitchFamily="49" charset="0"/>
              <a:buChar char="o"/>
            </a:pPr>
            <a:r>
              <a:rPr lang="en-US" sz="1600" dirty="0"/>
              <a:t>This is </a:t>
            </a:r>
            <a:r>
              <a:rPr lang="en-US" sz="1600" b="1" dirty="0"/>
              <a:t>faster than most emergency medical services (EMS) can arrive</a:t>
            </a:r>
            <a:r>
              <a:rPr lang="en-US" sz="1600" dirty="0"/>
              <a:t>, making </a:t>
            </a:r>
            <a:r>
              <a:rPr lang="en-US" sz="1600" b="1" dirty="0"/>
              <a:t>bystander intervention crucial</a:t>
            </a:r>
            <a:r>
              <a:rPr lang="en-US" sz="1600" dirty="0"/>
              <a:t> in saving lives.</a:t>
            </a:r>
          </a:p>
          <a:p>
            <a:pPr marL="742950" marR="0" lvl="1" indent="-285750">
              <a:lnSpc>
                <a:spcPct val="107000"/>
              </a:lnSpc>
              <a:spcBef>
                <a:spcPts val="0"/>
              </a:spcBef>
              <a:spcAft>
                <a:spcPts val="800"/>
              </a:spcAft>
              <a:buFont typeface="Courier New" panose="02070309020205020404" pitchFamily="49" charset="0"/>
              <a:buChar char="o"/>
            </a:pPr>
            <a:r>
              <a:rPr lang="en-US" sz="1600" b="1" dirty="0"/>
              <a:t>Example:</a:t>
            </a:r>
            <a:r>
              <a:rPr lang="en-US" sz="1600" dirty="0"/>
              <a:t> If someone suffers a deep wound in a car accident, waiting for paramedics </a:t>
            </a:r>
            <a:r>
              <a:rPr lang="en-US" sz="1600" b="1" dirty="0"/>
              <a:t>without intervention</a:t>
            </a:r>
            <a:r>
              <a:rPr lang="en-US" sz="1600" dirty="0"/>
              <a:t> could lead to life-threatening blood loss before they arrive.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800"/>
              </a:spcAft>
              <a:buFont typeface="Symbol" panose="05050102010706020507" pitchFamily="18" charset="2"/>
              <a:buNone/>
            </a:pPr>
            <a:r>
              <a:rPr lang="en-US" sz="1100" b="1" dirty="0">
                <a:effectLst/>
                <a:latin typeface="Calibri" panose="020F0502020204030204" pitchFamily="34" charset="0"/>
                <a:ea typeface="Calibri" panose="020F0502020204030204" pitchFamily="34" charset="0"/>
                <a:cs typeface="Times New Roman" panose="02020603050405020304" pitchFamily="18" charset="0"/>
              </a:rPr>
              <a:t>Instructor considerations</a:t>
            </a:r>
          </a:p>
          <a:p>
            <a:pPr marL="742950" marR="0" lvl="1" indent="-285750">
              <a:lnSpc>
                <a:spcPct val="107000"/>
              </a:lnSpc>
              <a:spcBef>
                <a:spcPts val="0"/>
              </a:spcBef>
              <a:spcAft>
                <a:spcPts val="80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Too late is too little. It’s important to remember that time is blood loss, and STB can help you help others. Time is critical to the victim, and acting quickly is important.</a:t>
            </a:r>
          </a:p>
          <a:p>
            <a:pPr marL="742950" marR="0" lvl="1" indent="-285750">
              <a:lnSpc>
                <a:spcPct val="107000"/>
              </a:lnSpc>
              <a:spcBef>
                <a:spcPts val="0"/>
              </a:spcBef>
              <a:spcAft>
                <a:spcPts val="800"/>
              </a:spcAft>
              <a:buFont typeface="Courier New" panose="02070309020205020404" pitchFamily="49" charset="0"/>
              <a:buChar char="o"/>
            </a:pPr>
            <a:r>
              <a:rPr lang="en-US" sz="1600" dirty="0"/>
              <a:t>Controlling bleeding </a:t>
            </a:r>
            <a:r>
              <a:rPr lang="en-US" sz="1600" b="1" dirty="0"/>
              <a:t>within the first few minutes</a:t>
            </a:r>
            <a:r>
              <a:rPr lang="en-US" sz="1600" dirty="0"/>
              <a:t> dramatically increases survival chances.</a:t>
            </a:r>
          </a:p>
          <a:p>
            <a:pPr marL="742950" marR="0" lvl="1" indent="-285750">
              <a:lnSpc>
                <a:spcPct val="107000"/>
              </a:lnSpc>
              <a:spcBef>
                <a:spcPts val="0"/>
              </a:spcBef>
              <a:spcAft>
                <a:spcPts val="800"/>
              </a:spcAft>
              <a:buFont typeface="Courier New" panose="02070309020205020404" pitchFamily="49" charset="0"/>
              <a:buChar char="o"/>
            </a:pPr>
            <a:r>
              <a:rPr lang="en-US" sz="1600" b="1" dirty="0"/>
              <a:t>Acting within the first 60 seconds</a:t>
            </a:r>
            <a:r>
              <a:rPr lang="en-US" sz="1600" dirty="0"/>
              <a:t>—by applying pressure, packing the wound, or using a tourniquet—can be the difference between life and death.</a:t>
            </a:r>
          </a:p>
          <a:p>
            <a:pPr marL="742950" marR="0" lvl="1" indent="-285750">
              <a:lnSpc>
                <a:spcPct val="107000"/>
              </a:lnSpc>
              <a:spcBef>
                <a:spcPts val="0"/>
              </a:spcBef>
              <a:spcAft>
                <a:spcPts val="800"/>
              </a:spcAft>
              <a:buFont typeface="Courier New" panose="02070309020205020404" pitchFamily="49" charset="0"/>
              <a:buChar char="o"/>
            </a:pPr>
            <a:r>
              <a:rPr lang="en-US" sz="1600" dirty="0"/>
              <a:t>The </a:t>
            </a:r>
            <a:r>
              <a:rPr lang="en-US" sz="1600" b="1" dirty="0"/>
              <a:t>average EMS response time in the U.S. is 7-10 minutes</a:t>
            </a:r>
            <a:r>
              <a:rPr lang="en-US" sz="1600" dirty="0"/>
              <a:t> but varies by location and traffic conditions.</a:t>
            </a:r>
          </a:p>
          <a:p>
            <a:pPr marL="1200150" marR="0" lvl="2" indent="-285750">
              <a:lnSpc>
                <a:spcPct val="107000"/>
              </a:lnSpc>
              <a:spcBef>
                <a:spcPts val="0"/>
              </a:spcBef>
              <a:spcAft>
                <a:spcPts val="800"/>
              </a:spcAft>
              <a:buFont typeface="Courier New" panose="02070309020205020404" pitchFamily="49" charset="0"/>
              <a:buChar char="o"/>
            </a:pPr>
            <a:r>
              <a:rPr lang="en-US" sz="1600" dirty="0"/>
              <a:t>In remote areas or mass casualty events, it could take even longer.</a:t>
            </a:r>
          </a:p>
          <a:p>
            <a:pPr marL="1200150" marR="0" lvl="2" indent="-285750">
              <a:lnSpc>
                <a:spcPct val="107000"/>
              </a:lnSpc>
              <a:spcBef>
                <a:spcPts val="0"/>
              </a:spcBef>
              <a:spcAft>
                <a:spcPts val="800"/>
              </a:spcAft>
              <a:buFont typeface="Courier New" panose="02070309020205020404" pitchFamily="49" charset="0"/>
              <a:buChar char="o"/>
            </a:pPr>
            <a:r>
              <a:rPr lang="en-US" sz="1600" b="1" dirty="0"/>
              <a:t>Every second counts!</a:t>
            </a:r>
            <a:r>
              <a:rPr lang="en-US" sz="1600" dirty="0"/>
              <a:t> Bystanders must </a:t>
            </a:r>
            <a:r>
              <a:rPr lang="en-US" sz="1600" b="1" dirty="0"/>
              <a:t>act immediately</a:t>
            </a:r>
            <a:r>
              <a:rPr lang="en-US" sz="1600" dirty="0"/>
              <a:t> rather than waiting for help.</a:t>
            </a:r>
          </a:p>
          <a:p>
            <a:pPr marL="0" marR="0" lvl="0" indent="0">
              <a:lnSpc>
                <a:spcPct val="107000"/>
              </a:lnSpc>
              <a:spcBef>
                <a:spcPts val="0"/>
              </a:spcBef>
              <a:spcAft>
                <a:spcPts val="800"/>
              </a:spcAft>
              <a:buFont typeface="Symbol" panose="05050102010706020507" pitchFamily="18" charset="2"/>
              <a:buNone/>
            </a:pPr>
            <a:r>
              <a:rPr lang="en-US" sz="1100" b="1" dirty="0">
                <a:effectLst/>
                <a:latin typeface="Calibri" panose="020F0502020204030204" pitchFamily="34" charset="0"/>
                <a:ea typeface="Calibri" panose="020F0502020204030204" pitchFamily="34" charset="0"/>
                <a:cs typeface="Times New Roman" panose="02020603050405020304" pitchFamily="18" charset="0"/>
              </a:rPr>
              <a:t>Situational scenarios for presenting</a:t>
            </a:r>
          </a:p>
          <a:p>
            <a:pPr marL="742950" marR="0" lvl="1" indent="-285750">
              <a:lnSpc>
                <a:spcPct val="107000"/>
              </a:lnSpc>
              <a:spcBef>
                <a:spcPts val="0"/>
              </a:spcBef>
              <a:spcAft>
                <a:spcPts val="800"/>
              </a:spcAft>
              <a:buFont typeface="Courier New" panose="02070309020205020404" pitchFamily="49" charset="0"/>
              <a:buChar char="o"/>
            </a:pPr>
            <a:r>
              <a:rPr lang="en-US" sz="1600" dirty="0"/>
              <a:t>When presenting bleeding emergencies, use </a:t>
            </a:r>
            <a:r>
              <a:rPr lang="en-US" sz="1600" b="1" dirty="0"/>
              <a:t>situational scenarios</a:t>
            </a:r>
            <a:r>
              <a:rPr lang="en-US" sz="1600" dirty="0"/>
              <a:t> that help make the training engaging and practical. These scenarios should be </a:t>
            </a:r>
            <a:r>
              <a:rPr lang="en-US" sz="1600" b="1" dirty="0"/>
              <a:t>realistic, relatable, and applicable to everyday life</a:t>
            </a:r>
            <a:r>
              <a:rPr lang="en-US" sz="1600" dirty="0"/>
              <a:t>. </a:t>
            </a:r>
            <a:r>
              <a:rPr lang="en-US" sz="1100" b="1" dirty="0">
                <a:effectLst/>
                <a:latin typeface="Calibri" panose="020F0502020204030204" pitchFamily="34" charset="0"/>
                <a:ea typeface="Calibri" panose="020F0502020204030204" pitchFamily="34" charset="0"/>
                <a:cs typeface="Times New Roman" panose="02020603050405020304" pitchFamily="18" charset="0"/>
              </a:rPr>
              <a:t>Guiding discussion areas</a:t>
            </a:r>
          </a:p>
        </p:txBody>
      </p:sp>
      <p:sp>
        <p:nvSpPr>
          <p:cNvPr id="133" name="Google Shape;133;p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latin typeface="Calibri"/>
                <a:ea typeface="Calibri"/>
                <a:cs typeface="Calibri"/>
                <a:sym typeface="Calibri"/>
              </a:rPr>
              <a:t>6</a:t>
            </a:fld>
            <a:endParaRPr dirty="0">
              <a:solidFill>
                <a:srgbClr val="000000"/>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8" name="Google Shape;138;p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nSpc>
                <a:spcPct val="107000"/>
              </a:lnSpc>
              <a:spcBef>
                <a:spcPts val="0"/>
              </a:spcBef>
              <a:spcAft>
                <a:spcPts val="800"/>
              </a:spcAft>
              <a:buFont typeface="Symbol" panose="05050102010706020507" pitchFamily="18" charset="2"/>
              <a:buNone/>
            </a:pPr>
            <a:r>
              <a:rPr lang="en-US" sz="1100" b="1" dirty="0">
                <a:effectLst/>
                <a:latin typeface="Calibri" panose="020F0502020204030204" pitchFamily="34" charset="0"/>
                <a:ea typeface="Calibri" panose="020F0502020204030204" pitchFamily="34" charset="0"/>
                <a:cs typeface="Times New Roman" panose="02020603050405020304" pitchFamily="18" charset="0"/>
              </a:rPr>
              <a:t>Initial Steps: Calling EMS</a:t>
            </a:r>
          </a:p>
          <a:p>
            <a:pPr marL="0" marR="0" lvl="0" indent="0">
              <a:lnSpc>
                <a:spcPct val="107000"/>
              </a:lnSpc>
              <a:spcBef>
                <a:spcPts val="0"/>
              </a:spcBef>
              <a:spcAft>
                <a:spcPts val="800"/>
              </a:spcAft>
              <a:buFont typeface="Symbol" panose="05050102010706020507" pitchFamily="18" charset="2"/>
              <a:buNone/>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800"/>
              </a:spcAft>
              <a:buFont typeface="Symbol" panose="05050102010706020507" pitchFamily="18" charset="2"/>
              <a:buNone/>
            </a:pPr>
            <a:r>
              <a:rPr lang="en-US" sz="1100" b="1" dirty="0">
                <a:effectLst/>
                <a:latin typeface="Calibri" panose="020F0502020204030204" pitchFamily="34" charset="0"/>
                <a:ea typeface="Calibri" panose="020F0502020204030204" pitchFamily="34" charset="0"/>
                <a:cs typeface="Times New Roman" panose="02020603050405020304" pitchFamily="18" charset="0"/>
              </a:rPr>
              <a:t>Key content elements</a:t>
            </a:r>
          </a:p>
          <a:p>
            <a:pPr marL="742950" marR="0" lvl="1" indent="-285750">
              <a:lnSpc>
                <a:spcPct val="107000"/>
              </a:lnSpc>
              <a:spcBef>
                <a:spcPts val="0"/>
              </a:spcBef>
              <a:spcAft>
                <a:spcPts val="80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You are being empowered and trained to help, but your help is a bridge.  </a:t>
            </a:r>
          </a:p>
          <a:p>
            <a:pPr marL="0" marR="0" lvl="0" indent="0">
              <a:lnSpc>
                <a:spcPct val="107000"/>
              </a:lnSpc>
              <a:spcBef>
                <a:spcPts val="0"/>
              </a:spcBef>
              <a:spcAft>
                <a:spcPts val="800"/>
              </a:spcAft>
              <a:buFont typeface="Symbol" panose="05050102010706020507" pitchFamily="18" charset="2"/>
              <a:buNone/>
            </a:pPr>
            <a:r>
              <a:rPr lang="en-US" sz="1100" b="1" dirty="0">
                <a:effectLst/>
                <a:latin typeface="Calibri" panose="020F0502020204030204" pitchFamily="34" charset="0"/>
                <a:ea typeface="Calibri" panose="020F0502020204030204" pitchFamily="34" charset="0"/>
                <a:cs typeface="Times New Roman" panose="02020603050405020304" pitchFamily="18" charset="0"/>
              </a:rPr>
              <a:t>Instructor considerations</a:t>
            </a:r>
          </a:p>
          <a:p>
            <a:pPr marL="742950" marR="0" lvl="1" indent="-285750" fontAlgn="base">
              <a:spcBef>
                <a:spcPts val="0"/>
              </a:spcBef>
              <a:spcAft>
                <a:spcPts val="0"/>
              </a:spcAft>
              <a:buFont typeface="Courier New" panose="02070309020205020404" pitchFamily="49" charset="0"/>
              <a:buChar char="o"/>
            </a:pPr>
            <a:r>
              <a:rPr lang="en-US" sz="1200" dirty="0">
                <a:solidFill>
                  <a:srgbClr val="000000"/>
                </a:solidFill>
                <a:effectLst/>
                <a:latin typeface="Calibri" panose="020F0502020204030204" pitchFamily="34" charset="0"/>
                <a:ea typeface="Times New Roman" panose="02020603050405020304" pitchFamily="18" charset="0"/>
              </a:rPr>
              <a:t>Even though you can take steps to control bleeding, it’s vital to call for help as soon as possible as the victim requires advanced medical care. The process for alerting emergency medical services can vary depending on your location. EMS professionals are specially trained to provide advanced care and transport the injured person to the nearest hospital or facility. </a:t>
            </a:r>
            <a:r>
              <a:rPr lang="en-US" dirty="0"/>
              <a:t>Law enforcement is critical in responding to bleeding emergencies, often arriving before EMS. Their involvement can significantly impact survival outcomes by providing immediate aid and securing the area for further medical response. </a:t>
            </a:r>
            <a:r>
              <a:rPr lang="en-US" sz="1200" dirty="0">
                <a:solidFill>
                  <a:srgbClr val="000000"/>
                </a:solidFill>
                <a:effectLst/>
                <a:latin typeface="Calibri" panose="020F0502020204030204" pitchFamily="34" charset="0"/>
                <a:ea typeface="Times New Roman" panose="02020603050405020304" pitchFamily="18" charset="0"/>
              </a:rPr>
              <a:t>In an emergency, every minute counts. Remember, your quick action in calling for help can make a big difference.</a:t>
            </a:r>
            <a:endParaRPr lang="en-US" sz="1200" dirty="0">
              <a:effectLst/>
              <a:latin typeface="Times New Roman" panose="02020603050405020304" pitchFamily="18" charset="0"/>
              <a:ea typeface="Times New Roman" panose="02020603050405020304" pitchFamily="18" charset="0"/>
            </a:endParaRPr>
          </a:p>
          <a:p>
            <a:pPr marL="0" marR="0" lvl="0" indent="0">
              <a:lnSpc>
                <a:spcPct val="107000"/>
              </a:lnSpc>
              <a:spcBef>
                <a:spcPts val="0"/>
              </a:spcBef>
              <a:spcAft>
                <a:spcPts val="800"/>
              </a:spcAft>
              <a:buFont typeface="Symbol" panose="05050102010706020507" pitchFamily="18" charset="2"/>
              <a:buNone/>
            </a:pPr>
            <a:r>
              <a:rPr lang="en-US" sz="1100" b="1" dirty="0">
                <a:effectLst/>
                <a:latin typeface="Calibri" panose="020F0502020204030204" pitchFamily="34" charset="0"/>
                <a:ea typeface="Calibri" panose="020F0502020204030204" pitchFamily="34" charset="0"/>
                <a:cs typeface="Times New Roman" panose="02020603050405020304" pitchFamily="18" charset="0"/>
              </a:rPr>
              <a:t>Situational scenarios for presenting</a:t>
            </a:r>
          </a:p>
          <a:p>
            <a:pPr marL="742950" marR="0" lvl="1" indent="-285750">
              <a:lnSpc>
                <a:spcPct val="107000"/>
              </a:lnSpc>
              <a:spcBef>
                <a:spcPts val="0"/>
              </a:spcBef>
              <a:spcAft>
                <a:spcPts val="80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N/A</a:t>
            </a:r>
          </a:p>
          <a:p>
            <a:pPr marL="0" marR="0" lvl="0" indent="0">
              <a:lnSpc>
                <a:spcPct val="107000"/>
              </a:lnSpc>
              <a:spcBef>
                <a:spcPts val="0"/>
              </a:spcBef>
              <a:spcAft>
                <a:spcPts val="800"/>
              </a:spcAft>
              <a:buFont typeface="Symbol" panose="05050102010706020507" pitchFamily="18" charset="2"/>
              <a:buNone/>
            </a:pPr>
            <a:r>
              <a:rPr lang="en-US" sz="1100" b="1" dirty="0">
                <a:effectLst/>
                <a:latin typeface="Calibri" panose="020F0502020204030204" pitchFamily="34" charset="0"/>
                <a:ea typeface="Calibri" panose="020F0502020204030204" pitchFamily="34" charset="0"/>
                <a:cs typeface="Times New Roman" panose="02020603050405020304" pitchFamily="18" charset="0"/>
              </a:rPr>
              <a:t>Guiding discussion areas</a:t>
            </a:r>
          </a:p>
          <a:p>
            <a:pPr marL="742950" marR="0" lvl="1" indent="-285750" fontAlgn="base">
              <a:spcBef>
                <a:spcPts val="0"/>
              </a:spcBef>
              <a:spcAft>
                <a:spcPts val="0"/>
              </a:spcAft>
              <a:buFont typeface="Courier New" panose="02070309020205020404" pitchFamily="49" charset="0"/>
              <a:buChar char="o"/>
            </a:pPr>
            <a:r>
              <a:rPr lang="en-US" sz="1100" dirty="0">
                <a:effectLst/>
                <a:latin typeface="Calibri" panose="020F0502020204030204" pitchFamily="34" charset="0"/>
                <a:ea typeface="Times New Roman" panose="02020603050405020304" pitchFamily="18" charset="0"/>
              </a:rPr>
              <a:t>N/A</a:t>
            </a:r>
            <a:endParaRPr lang="en-US" sz="1200" dirty="0">
              <a:effectLst/>
              <a:latin typeface="Times New Roman" panose="02020603050405020304" pitchFamily="18" charset="0"/>
              <a:ea typeface="Times New Roman" panose="02020603050405020304" pitchFamily="18" charset="0"/>
            </a:endParaRPr>
          </a:p>
          <a:p>
            <a:pPr marL="0" lvl="0" indent="0" algn="l" rtl="0">
              <a:spcBef>
                <a:spcPts val="0"/>
              </a:spcBef>
              <a:spcAft>
                <a:spcPts val="0"/>
              </a:spcAft>
              <a:buNone/>
            </a:pPr>
            <a:endParaRPr dirty="0"/>
          </a:p>
        </p:txBody>
      </p:sp>
      <p:sp>
        <p:nvSpPr>
          <p:cNvPr id="139" name="Google Shape;139;p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6" name="Google Shape;146;p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fontAlgn="base">
              <a:buFont typeface="Symbol" panose="05050102010706020507" pitchFamily="18" charset="2"/>
              <a:buNone/>
            </a:pPr>
            <a:r>
              <a:rPr lang="en-US" sz="1200" b="1" dirty="0">
                <a:effectLst/>
                <a:latin typeface="Calibri" panose="020F0502020204030204" pitchFamily="34" charset="0"/>
                <a:ea typeface="Times New Roman" panose="02020603050405020304" pitchFamily="18" charset="0"/>
              </a:rPr>
              <a:t>Assess the scene for safety.</a:t>
            </a:r>
          </a:p>
          <a:p>
            <a:pPr marL="0" marR="0" lvl="0" indent="0" fontAlgn="base">
              <a:buFont typeface="Symbol" panose="05050102010706020507" pitchFamily="18" charset="2"/>
              <a:buNone/>
            </a:pPr>
            <a:endParaRPr lang="en-US" sz="1200" dirty="0">
              <a:effectLst/>
              <a:latin typeface="Times New Roman" panose="02020603050405020304" pitchFamily="18" charset="0"/>
              <a:ea typeface="Times New Roman" panose="02020603050405020304" pitchFamily="18" charset="0"/>
            </a:endParaRPr>
          </a:p>
          <a:p>
            <a:pPr marL="0" marR="0" lvl="0" indent="0" fontAlgn="base">
              <a:buFont typeface="Symbol" panose="05050102010706020507" pitchFamily="18" charset="2"/>
              <a:buNone/>
            </a:pPr>
            <a:r>
              <a:rPr lang="en-US" sz="1200" b="1" dirty="0">
                <a:effectLst/>
                <a:latin typeface="Calibri" panose="020F0502020204030204" pitchFamily="34" charset="0"/>
                <a:ea typeface="Times New Roman" panose="02020603050405020304" pitchFamily="18" charset="0"/>
              </a:rPr>
              <a:t>Key content elements</a:t>
            </a:r>
            <a:endParaRPr lang="en-US" sz="1200" b="1" dirty="0">
              <a:effectLst/>
              <a:latin typeface="Times New Roman" panose="02020603050405020304" pitchFamily="18" charset="0"/>
              <a:ea typeface="Times New Roman" panose="02020603050405020304" pitchFamily="18" charset="0"/>
            </a:endParaRPr>
          </a:p>
          <a:p>
            <a:pPr marL="742950" marR="0" lvl="1" indent="-285750" fontAlgn="base">
              <a:buFont typeface="Courier New" panose="02070309020205020404" pitchFamily="49" charset="0"/>
              <a:buChar char="o"/>
            </a:pPr>
            <a:r>
              <a:rPr lang="en-US" sz="1200" dirty="0">
                <a:effectLst/>
                <a:latin typeface="Calibri" panose="020F0502020204030204" pitchFamily="34" charset="0"/>
                <a:ea typeface="Times New Roman" panose="02020603050405020304" pitchFamily="18" charset="0"/>
              </a:rPr>
              <a:t>You can’t help if you’re also injured.</a:t>
            </a:r>
          </a:p>
          <a:p>
            <a:pPr marL="742950" marR="0" lvl="1" indent="-285750" fontAlgn="base">
              <a:buFont typeface="Courier New" panose="02070309020205020404" pitchFamily="49" charset="0"/>
              <a:buChar char="o"/>
            </a:pPr>
            <a:r>
              <a:rPr lang="en-US" dirty="0"/>
              <a:t>In a bleeding emergency, ensuring scene safety is paramount and a critical step before moving into action. This ensures that the responder and the victim are protected from additional harm. </a:t>
            </a:r>
            <a:endParaRPr lang="en-US" sz="1200" dirty="0">
              <a:effectLst/>
              <a:latin typeface="Times New Roman" panose="02020603050405020304" pitchFamily="18" charset="0"/>
              <a:ea typeface="Times New Roman" panose="02020603050405020304" pitchFamily="18" charset="0"/>
            </a:endParaRPr>
          </a:p>
          <a:p>
            <a:pPr marL="0" marR="0" lvl="0" indent="0" fontAlgn="base">
              <a:buFont typeface="Symbol" panose="05050102010706020507" pitchFamily="18" charset="2"/>
              <a:buNone/>
            </a:pPr>
            <a:r>
              <a:rPr lang="en-US" sz="1200" b="1" dirty="0">
                <a:effectLst/>
                <a:latin typeface="Calibri" panose="020F0502020204030204" pitchFamily="34" charset="0"/>
                <a:ea typeface="Times New Roman" panose="02020603050405020304" pitchFamily="18" charset="0"/>
              </a:rPr>
              <a:t>Instructor considerations</a:t>
            </a:r>
            <a:endParaRPr lang="en-US" sz="1200" b="1" dirty="0">
              <a:effectLst/>
              <a:latin typeface="Times New Roman" panose="02020603050405020304" pitchFamily="18" charset="0"/>
              <a:ea typeface="Times New Roman" panose="02020603050405020304" pitchFamily="18" charset="0"/>
            </a:endParaRPr>
          </a:p>
          <a:p>
            <a:pPr marL="742950" marR="0" lvl="1" indent="-285750" fontAlgn="base">
              <a:spcBef>
                <a:spcPts val="0"/>
              </a:spcBef>
              <a:spcAft>
                <a:spcPts val="0"/>
              </a:spcAft>
              <a:buFont typeface="Courier New" panose="02070309020205020404" pitchFamily="49" charset="0"/>
              <a:buChar char="o"/>
            </a:pPr>
            <a:r>
              <a:rPr lang="en-US" sz="1200" dirty="0">
                <a:solidFill>
                  <a:srgbClr val="000000"/>
                </a:solidFill>
                <a:effectLst/>
                <a:latin typeface="Calibri" panose="020F0502020204030204" pitchFamily="34" charset="0"/>
                <a:ea typeface="Times New Roman" panose="02020603050405020304" pitchFamily="18" charset="0"/>
              </a:rPr>
              <a:t>Before you help someone who is bleeding, ensuring the scene is safe for you is crucial. This means looking out for any dangers that could also hurt you. For example, is there traffic nearby? Are there any electrical hazards? Waiting for help to arrive is best if the scene isn't safe. You can't help someone if you get hurt yourself!</a:t>
            </a:r>
            <a:r>
              <a:rPr lang="en-US" sz="1200" dirty="0">
                <a:effectLst/>
                <a:latin typeface="Calibri" panose="020F0502020204030204" pitchFamily="34" charset="0"/>
                <a:ea typeface="Times New Roman" panose="02020603050405020304" pitchFamily="18" charset="0"/>
              </a:rPr>
              <a:t>​</a:t>
            </a:r>
          </a:p>
          <a:p>
            <a:pPr marL="742950" marR="0" lvl="1" indent="-285750" fontAlgn="base">
              <a:spcBef>
                <a:spcPts val="0"/>
              </a:spcBef>
              <a:spcAft>
                <a:spcPts val="0"/>
              </a:spcAft>
              <a:buFont typeface="Courier New" panose="02070309020205020404" pitchFamily="49" charset="0"/>
              <a:buChar char="o"/>
            </a:pPr>
            <a:r>
              <a:rPr lang="en-US" sz="1200" dirty="0">
                <a:effectLst/>
                <a:latin typeface="Calibri" panose="020F0502020204030204" pitchFamily="34" charset="0"/>
                <a:ea typeface="Times New Roman" panose="02020603050405020304" pitchFamily="18" charset="0"/>
              </a:rPr>
              <a:t>Remember that something caused the victim to bleed, and that mechanism of injury is still present and could potentially hurt you or others.</a:t>
            </a:r>
          </a:p>
          <a:p>
            <a:pPr marL="742950" marR="0" lvl="1" indent="-285750" fontAlgn="base">
              <a:spcBef>
                <a:spcPts val="0"/>
              </a:spcBef>
              <a:spcAft>
                <a:spcPts val="0"/>
              </a:spcAft>
              <a:buFont typeface="Courier New" panose="02070309020205020404" pitchFamily="49" charset="0"/>
              <a:buChar char="o"/>
            </a:pPr>
            <a:r>
              <a:rPr lang="en-US" dirty="0"/>
              <a:t>Effective scene safety and bleeding control can be the difference between life and death in trauma situations, especially when first responders are unavailable or delayed. </a:t>
            </a:r>
            <a:endParaRPr lang="en-US" sz="1200" dirty="0">
              <a:effectLst/>
              <a:latin typeface="Times New Roman" panose="02020603050405020304" pitchFamily="18" charset="0"/>
              <a:ea typeface="Times New Roman" panose="02020603050405020304" pitchFamily="18" charset="0"/>
            </a:endParaRPr>
          </a:p>
          <a:p>
            <a:pPr marL="0" marR="0" lvl="0" indent="0" fontAlgn="base">
              <a:buFont typeface="Symbol" panose="05050102010706020507" pitchFamily="18" charset="2"/>
              <a:buNone/>
            </a:pPr>
            <a:r>
              <a:rPr lang="en-US" sz="1200" b="1" dirty="0">
                <a:effectLst/>
                <a:latin typeface="Calibri" panose="020F0502020204030204" pitchFamily="34" charset="0"/>
                <a:ea typeface="Times New Roman" panose="02020603050405020304" pitchFamily="18" charset="0"/>
              </a:rPr>
              <a:t>Situational scenarios for presenting</a:t>
            </a:r>
            <a:endParaRPr lang="en-US" sz="1200" b="1" dirty="0">
              <a:effectLst/>
              <a:latin typeface="Times New Roman" panose="02020603050405020304" pitchFamily="18" charset="0"/>
              <a:ea typeface="Times New Roman" panose="02020603050405020304" pitchFamily="18" charset="0"/>
            </a:endParaRPr>
          </a:p>
          <a:p>
            <a:pPr marL="742950" marR="0" lvl="1" indent="-285750" fontAlgn="base">
              <a:spcBef>
                <a:spcPts val="0"/>
              </a:spcBef>
              <a:spcAft>
                <a:spcPts val="0"/>
              </a:spcAft>
              <a:buFont typeface="Courier New" panose="02070309020205020404" pitchFamily="49" charset="0"/>
              <a:buChar char="o"/>
            </a:pPr>
            <a:r>
              <a:rPr lang="en-US" sz="1200" dirty="0">
                <a:solidFill>
                  <a:srgbClr val="000000"/>
                </a:solidFill>
                <a:effectLst/>
                <a:latin typeface="Calibri" panose="020F0502020204030204" pitchFamily="34" charset="0"/>
                <a:ea typeface="Times New Roman" panose="02020603050405020304" pitchFamily="18" charset="0"/>
              </a:rPr>
              <a:t>Provide examples for scene safety. </a:t>
            </a:r>
            <a:endParaRPr lang="en-US" sz="1200" dirty="0">
              <a:effectLst/>
              <a:latin typeface="Times New Roman" panose="02020603050405020304" pitchFamily="18" charset="0"/>
              <a:ea typeface="Times New Roman" panose="02020603050405020304" pitchFamily="18" charset="0"/>
            </a:endParaRPr>
          </a:p>
          <a:p>
            <a:pPr marL="1143000" marR="0" lvl="2" indent="-228600" fontAlgn="base">
              <a:buFont typeface="Wingdings" panose="05000000000000000000" pitchFamily="2" charset="2"/>
              <a:buChar char=""/>
            </a:pPr>
            <a:r>
              <a:rPr lang="en-US" sz="1200" dirty="0">
                <a:effectLst/>
                <a:latin typeface="Calibri" panose="020F0502020204030204" pitchFamily="34" charset="0"/>
                <a:ea typeface="Times New Roman" panose="02020603050405020304" pitchFamily="18" charset="0"/>
              </a:rPr>
              <a:t>Traffic and cars, industrial dangers, fire/smoke, outdoor and weather, glass, violence, etc., nearby.</a:t>
            </a:r>
            <a:endParaRPr lang="en-US" sz="1200" dirty="0">
              <a:effectLst/>
              <a:latin typeface="Times New Roman" panose="02020603050405020304" pitchFamily="18" charset="0"/>
              <a:ea typeface="Times New Roman" panose="02020603050405020304" pitchFamily="18" charset="0"/>
            </a:endParaRPr>
          </a:p>
          <a:p>
            <a:pPr marL="0" marR="0" lvl="0" indent="0" fontAlgn="base">
              <a:buFont typeface="Symbol" panose="05050102010706020507" pitchFamily="18" charset="2"/>
              <a:buNone/>
            </a:pPr>
            <a:r>
              <a:rPr lang="en-US" sz="1200" b="1" dirty="0">
                <a:effectLst/>
                <a:latin typeface="Calibri" panose="020F0502020204030204" pitchFamily="34" charset="0"/>
                <a:ea typeface="Times New Roman" panose="02020603050405020304" pitchFamily="18" charset="0"/>
              </a:rPr>
              <a:t>Guiding discussion areas</a:t>
            </a:r>
            <a:endParaRPr lang="en-US" sz="1200" b="1" dirty="0">
              <a:effectLst/>
              <a:latin typeface="Times New Roman" panose="02020603050405020304" pitchFamily="18" charset="0"/>
              <a:ea typeface="Times New Roman" panose="02020603050405020304" pitchFamily="18" charset="0"/>
            </a:endParaRPr>
          </a:p>
          <a:p>
            <a:pPr marL="742950" marR="0" lvl="1" indent="-285750" fontAlgn="base">
              <a:buFont typeface="Courier New" panose="02070309020205020404" pitchFamily="49" charset="0"/>
              <a:buChar char="o"/>
            </a:pPr>
            <a:r>
              <a:rPr lang="en-US" dirty="0"/>
              <a:t>What are the first things you should assess when you arrive at the scene of a bleeding emergency?</a:t>
            </a:r>
          </a:p>
          <a:p>
            <a:pPr marL="742950" marR="0" lvl="1" indent="-285750" fontAlgn="base">
              <a:buFont typeface="Courier New" panose="02070309020205020404" pitchFamily="49" charset="0"/>
              <a:buChar char="o"/>
            </a:pPr>
            <a:r>
              <a:rPr lang="en-US" dirty="0"/>
              <a:t>How would you determine if there are immediate hazards to your safety or the victim’s safety at the scene?</a:t>
            </a:r>
          </a:p>
          <a:p>
            <a:pPr marL="742950" marR="0" lvl="1" indent="-285750" fontAlgn="base">
              <a:buFont typeface="Courier New" panose="02070309020205020404" pitchFamily="49" charset="0"/>
              <a:buChar char="o"/>
            </a:pPr>
            <a:r>
              <a:rPr lang="en-US" dirty="0"/>
              <a:t>How does the presence of bystanders affect your ability to manage the situation safely?</a:t>
            </a:r>
          </a:p>
          <a:p>
            <a:pPr marL="742950" marR="0" lvl="1" indent="-285750" fontAlgn="base">
              <a:buFont typeface="Courier New" panose="02070309020205020404" pitchFamily="49" charset="0"/>
              <a:buChar char="o"/>
            </a:pPr>
            <a:r>
              <a:rPr lang="en-US" dirty="0"/>
              <a:t>How can you ensure that you do not become another victim while managing a bleeding emergency, especially in environments with traffic, dangerous debris, or unstable structures?</a:t>
            </a:r>
          </a:p>
          <a:p>
            <a:pPr marL="742950" marR="0" lvl="1" indent="-285750" fontAlgn="base">
              <a:buFont typeface="Courier New" panose="02070309020205020404" pitchFamily="49" charset="0"/>
              <a:buChar char="o"/>
            </a:pPr>
            <a:r>
              <a:rPr lang="en-US" dirty="0"/>
              <a:t>In what situations might you need to move the victim?</a:t>
            </a:r>
          </a:p>
          <a:p>
            <a:pPr marL="0" marR="0" lvl="0" indent="0" fontAlgn="base">
              <a:buFont typeface="Courier New" panose="02070309020205020404" pitchFamily="49" charset="0"/>
              <a:buNone/>
            </a:pPr>
            <a:endParaRPr lang="en-US" dirty="0"/>
          </a:p>
          <a:p>
            <a:pPr marL="0" marR="0" lvl="0" indent="0" fontAlgn="base">
              <a:buFont typeface="Courier New" panose="02070309020205020404" pitchFamily="49" charset="0"/>
              <a:buNone/>
            </a:pPr>
            <a:r>
              <a:rPr lang="en-US" dirty="0"/>
              <a:t>These questions encourage critical thinking and open discussion about the importance of scene safety and its role in successful trauma care.</a:t>
            </a:r>
            <a:endParaRPr dirty="0"/>
          </a:p>
        </p:txBody>
      </p:sp>
      <p:sp>
        <p:nvSpPr>
          <p:cNvPr id="147" name="Google Shape;147;p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4" name="Google Shape;154;p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dirty="0"/>
              <a:t>Look for bleeding control kits. They can be found as wall-mounted or individual kits. They will contain gloves, wound packing materials, and a tourniquet if available. If no kit is available, you can use whatever cloth material you have to pack a bleeding wound.</a:t>
            </a:r>
          </a:p>
          <a:p>
            <a:pPr marL="0" lvl="0" indent="0" algn="l" rtl="0">
              <a:lnSpc>
                <a:spcPct val="115000"/>
              </a:lnSpc>
              <a:spcBef>
                <a:spcPts val="0"/>
              </a:spcBef>
              <a:spcAft>
                <a:spcPts val="0"/>
              </a:spcAft>
              <a:buClr>
                <a:schemeClr val="dk1"/>
              </a:buClr>
              <a:buSzPts val="1100"/>
              <a:buFont typeface="Arial"/>
              <a:buNone/>
            </a:pPr>
            <a:endParaRPr lang="en-US" dirty="0"/>
          </a:p>
          <a:p>
            <a:pPr marL="0" lvl="0" indent="0" algn="l" rtl="0">
              <a:lnSpc>
                <a:spcPct val="115000"/>
              </a:lnSpc>
              <a:spcBef>
                <a:spcPts val="0"/>
              </a:spcBef>
              <a:spcAft>
                <a:spcPts val="0"/>
              </a:spcAft>
              <a:buClr>
                <a:schemeClr val="dk1"/>
              </a:buClr>
              <a:buSzPts val="1100"/>
              <a:buFont typeface="Arial"/>
              <a:buNone/>
            </a:pPr>
            <a:r>
              <a:rPr lang="en-US" b="1" dirty="0"/>
              <a:t>ACS Stop the Bleed equipment </a:t>
            </a:r>
          </a:p>
          <a:p>
            <a:pPr marL="0" lvl="0" indent="0" algn="l" rtl="0">
              <a:lnSpc>
                <a:spcPct val="115000"/>
              </a:lnSpc>
              <a:spcBef>
                <a:spcPts val="0"/>
              </a:spcBef>
              <a:spcAft>
                <a:spcPts val="0"/>
              </a:spcAft>
              <a:buClr>
                <a:schemeClr val="dk1"/>
              </a:buClr>
              <a:buSzPts val="1100"/>
              <a:buFont typeface="Arial"/>
              <a:buNone/>
            </a:pPr>
            <a:r>
              <a:rPr lang="en-US" b="1" dirty="0"/>
              <a:t> </a:t>
            </a:r>
          </a:p>
          <a:p>
            <a:pPr marL="0" marR="0" lvl="0" indent="0">
              <a:lnSpc>
                <a:spcPct val="107000"/>
              </a:lnSpc>
              <a:spcBef>
                <a:spcPts val="0"/>
              </a:spcBef>
              <a:spcAft>
                <a:spcPts val="800"/>
              </a:spcAft>
              <a:buFont typeface="Symbol" panose="05050102010706020507" pitchFamily="18" charset="2"/>
              <a:buNone/>
            </a:pPr>
            <a:r>
              <a:rPr lang="en-US" sz="1100" b="1" dirty="0">
                <a:effectLst/>
                <a:latin typeface="Calibri" panose="020F0502020204030204" pitchFamily="34" charset="0"/>
                <a:ea typeface="Calibri" panose="020F0502020204030204" pitchFamily="34" charset="0"/>
                <a:cs typeface="Times New Roman" panose="02020603050405020304" pitchFamily="18" charset="0"/>
              </a:rPr>
              <a:t>Key content elements</a:t>
            </a:r>
          </a:p>
          <a:p>
            <a:pPr marL="742950" marR="0" lvl="1" indent="-285750">
              <a:lnSpc>
                <a:spcPct val="107000"/>
              </a:lnSpc>
              <a:spcBef>
                <a:spcPts val="0"/>
              </a:spcBef>
              <a:spcAft>
                <a:spcPts val="80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The American College of Surgeons, Committee on Tactical Combat Casualty Care, and Combat Casualty Care Research Program have recommended tourniquets based on testing and use. </a:t>
            </a:r>
          </a:p>
          <a:p>
            <a:pPr marL="0" marR="0" lvl="0" indent="0">
              <a:lnSpc>
                <a:spcPct val="107000"/>
              </a:lnSpc>
              <a:spcBef>
                <a:spcPts val="0"/>
              </a:spcBef>
              <a:spcAft>
                <a:spcPts val="800"/>
              </a:spcAft>
              <a:buFont typeface="Symbol" panose="05050102010706020507" pitchFamily="18" charset="2"/>
              <a:buNone/>
            </a:pPr>
            <a:r>
              <a:rPr lang="en-US" sz="1100" b="1" dirty="0">
                <a:effectLst/>
                <a:latin typeface="Calibri" panose="020F0502020204030204" pitchFamily="34" charset="0"/>
                <a:ea typeface="Calibri" panose="020F0502020204030204" pitchFamily="34" charset="0"/>
                <a:cs typeface="Times New Roman" panose="02020603050405020304" pitchFamily="18" charset="0"/>
              </a:rPr>
              <a:t>Instructor considerations</a:t>
            </a:r>
          </a:p>
          <a:p>
            <a:pPr marL="742950" marR="0" lvl="1" indent="-285750" fontAlgn="base">
              <a:spcBef>
                <a:spcPts val="0"/>
              </a:spcBef>
              <a:spcAft>
                <a:spcPts val="0"/>
              </a:spcAft>
              <a:buFont typeface="Courier New" panose="02070309020205020404" pitchFamily="49" charset="0"/>
              <a:buChar char="o"/>
            </a:pPr>
            <a:r>
              <a:rPr lang="en-US" sz="1200" dirty="0">
                <a:solidFill>
                  <a:srgbClr val="000000"/>
                </a:solidFill>
                <a:effectLst/>
                <a:latin typeface="Calibri" panose="020F0502020204030204" pitchFamily="34" charset="0"/>
                <a:ea typeface="Times New Roman" panose="02020603050405020304" pitchFamily="18" charset="0"/>
              </a:rPr>
              <a:t>There are other options when purchasing bleeding control equipment; however, the quality of the equipment may not be tested, resulting in faulty equipment. If the equipment does not have the DoD or ACS STB logo, it has not been vetted and may fail during use.</a:t>
            </a:r>
            <a:endParaRPr lang="en-US" sz="1200" dirty="0">
              <a:effectLst/>
              <a:latin typeface="Times New Roman" panose="02020603050405020304" pitchFamily="18" charset="0"/>
              <a:ea typeface="Times New Roman" panose="02020603050405020304" pitchFamily="18" charset="0"/>
            </a:endParaRPr>
          </a:p>
          <a:p>
            <a:pPr marL="742950" marR="0" lvl="1" indent="-285750" fontAlgn="base">
              <a:spcBef>
                <a:spcPts val="0"/>
              </a:spcBef>
              <a:spcAft>
                <a:spcPts val="0"/>
              </a:spcAft>
              <a:buFont typeface="Courier New" panose="02070309020205020404" pitchFamily="49" charset="0"/>
              <a:buChar char="o"/>
            </a:pPr>
            <a:r>
              <a:rPr lang="en-US" sz="1200" dirty="0">
                <a:solidFill>
                  <a:srgbClr val="000000"/>
                </a:solidFill>
                <a:effectLst/>
                <a:latin typeface="Calibri" panose="020F0502020204030204" pitchFamily="34" charset="0"/>
                <a:ea typeface="Times New Roman" panose="02020603050405020304" pitchFamily="18" charset="0"/>
              </a:rPr>
              <a:t>Equipment can be ordered through stopthebleed.org by viewing the shop tab at the top of the website.</a:t>
            </a:r>
          </a:p>
          <a:p>
            <a:pPr marL="742950" marR="0" lvl="1" indent="-285750" fontAlgn="base">
              <a:spcBef>
                <a:spcPts val="0"/>
              </a:spcBef>
              <a:spcAft>
                <a:spcPts val="0"/>
              </a:spcAft>
              <a:buFont typeface="Courier New" panose="02070309020205020404" pitchFamily="49" charset="0"/>
              <a:buChar char="o"/>
            </a:pPr>
            <a:r>
              <a:rPr lang="en-US" sz="1200" dirty="0">
                <a:solidFill>
                  <a:srgbClr val="000000"/>
                </a:solidFill>
                <a:effectLst/>
                <a:latin typeface="Calibri" panose="020F0502020204030204" pitchFamily="34" charset="0"/>
                <a:ea typeface="Times New Roman" panose="02020603050405020304" pitchFamily="18" charset="0"/>
              </a:rPr>
              <a:t>The QR Code will take the participant to the ACS STB storefront to order approved ACS equipment.</a:t>
            </a:r>
            <a:endParaRPr lang="en-US" sz="1200" dirty="0">
              <a:effectLst/>
              <a:latin typeface="Times New Roman" panose="02020603050405020304" pitchFamily="18" charset="0"/>
              <a:ea typeface="Times New Roman" panose="02020603050405020304" pitchFamily="18" charset="0"/>
            </a:endParaRPr>
          </a:p>
          <a:p>
            <a:pPr marL="0" marR="0" lvl="0" indent="0">
              <a:lnSpc>
                <a:spcPct val="107000"/>
              </a:lnSpc>
              <a:spcBef>
                <a:spcPts val="0"/>
              </a:spcBef>
              <a:spcAft>
                <a:spcPts val="800"/>
              </a:spcAft>
              <a:buFont typeface="Symbol" panose="05050102010706020507" pitchFamily="18" charset="2"/>
              <a:buNone/>
            </a:pPr>
            <a:r>
              <a:rPr lang="en-US" sz="1100" b="1" dirty="0">
                <a:effectLst/>
                <a:latin typeface="Calibri" panose="020F0502020204030204" pitchFamily="34" charset="0"/>
                <a:ea typeface="Calibri" panose="020F0502020204030204" pitchFamily="34" charset="0"/>
                <a:cs typeface="Times New Roman" panose="02020603050405020304" pitchFamily="18" charset="0"/>
              </a:rPr>
              <a:t>Situational scenarios for presenting</a:t>
            </a:r>
          </a:p>
          <a:p>
            <a:pPr marL="742950" marR="0" lvl="1" indent="-285750">
              <a:lnSpc>
                <a:spcPct val="107000"/>
              </a:lnSpc>
              <a:spcBef>
                <a:spcPts val="0"/>
              </a:spcBef>
              <a:spcAft>
                <a:spcPts val="80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Non-recommended tourniquets have failed when applied, causing further injury and not stopping bleeding. </a:t>
            </a:r>
          </a:p>
          <a:p>
            <a:pPr marL="0" marR="0" lvl="0" indent="0">
              <a:lnSpc>
                <a:spcPct val="107000"/>
              </a:lnSpc>
              <a:spcBef>
                <a:spcPts val="0"/>
              </a:spcBef>
              <a:spcAft>
                <a:spcPts val="800"/>
              </a:spcAft>
              <a:buFont typeface="Symbol" panose="05050102010706020507" pitchFamily="18" charset="2"/>
              <a:buNone/>
            </a:pPr>
            <a:r>
              <a:rPr lang="en-US" sz="1100" b="1" dirty="0">
                <a:effectLst/>
                <a:latin typeface="Calibri" panose="020F0502020204030204" pitchFamily="34" charset="0"/>
                <a:ea typeface="Calibri" panose="020F0502020204030204" pitchFamily="34" charset="0"/>
                <a:cs typeface="Times New Roman" panose="02020603050405020304" pitchFamily="18" charset="0"/>
              </a:rPr>
              <a:t>Guiding discussion areas</a:t>
            </a:r>
          </a:p>
          <a:p>
            <a:pPr marL="742950" marR="0" lvl="1" indent="-285750">
              <a:lnSpc>
                <a:spcPct val="107000"/>
              </a:lnSpc>
              <a:spcBef>
                <a:spcPts val="0"/>
              </a:spcBef>
              <a:spcAft>
                <a:spcPts val="80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None</a:t>
            </a:r>
          </a:p>
          <a:p>
            <a:pPr marL="0" lvl="0" indent="0" algn="l" rtl="0">
              <a:lnSpc>
                <a:spcPct val="115000"/>
              </a:lnSpc>
              <a:spcBef>
                <a:spcPts val="0"/>
              </a:spcBef>
              <a:spcAft>
                <a:spcPts val="0"/>
              </a:spcAft>
              <a:buClr>
                <a:schemeClr val="dk1"/>
              </a:buClr>
              <a:buSzPts val="1100"/>
              <a:buFont typeface="Arial"/>
              <a:buNone/>
            </a:pPr>
            <a:r>
              <a:rPr lang="en-US" dirty="0"/>
              <a:t>  </a:t>
            </a:r>
            <a:endParaRPr dirty="0"/>
          </a:p>
          <a:p>
            <a:pPr marL="0" lvl="0" indent="0" algn="l" rtl="0">
              <a:spcBef>
                <a:spcPts val="0"/>
              </a:spcBef>
              <a:spcAft>
                <a:spcPts val="0"/>
              </a:spcAft>
              <a:buNone/>
            </a:pPr>
            <a:endParaRPr dirty="0"/>
          </a:p>
        </p:txBody>
      </p:sp>
      <p:sp>
        <p:nvSpPr>
          <p:cNvPr id="155" name="Google Shape;155;p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Only" userDrawn="1">
  <p:cSld name="TITLE_ONLY">
    <p:spTree>
      <p:nvGrpSpPr>
        <p:cNvPr id="1" name="Shape 15"/>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userDrawn="1">
  <p:cSld name="OBJECT">
    <p:spTree>
      <p:nvGrpSpPr>
        <p:cNvPr id="1" name="Shape 20"/>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897517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3" name="Google Shape;90;p1">
            <a:extLst>
              <a:ext uri="{FF2B5EF4-FFF2-40B4-BE49-F238E27FC236}">
                <a16:creationId xmlns:a16="http://schemas.microsoft.com/office/drawing/2014/main" id="{96FCA2F9-AC17-1851-7E73-86D14635FA74}"/>
              </a:ext>
            </a:extLst>
          </p:cNvPr>
          <p:cNvSpPr txBox="1"/>
          <p:nvPr userDrawn="1"/>
        </p:nvSpPr>
        <p:spPr>
          <a:xfrm>
            <a:off x="447261" y="6422117"/>
            <a:ext cx="7996591" cy="116406"/>
          </a:xfrm>
          <a:prstGeom prst="rect">
            <a:avLst/>
          </a:prstGeom>
          <a:noFill/>
          <a:ln>
            <a:noFill/>
          </a:ln>
        </p:spPr>
        <p:txBody>
          <a:bodyPr spcFirstLastPara="1" wrap="square" lIns="0" tIns="8600" rIns="0" bIns="0" anchor="t" anchorCtr="0">
            <a:spAutoFit/>
          </a:bodyPr>
          <a:lstStyle/>
          <a:p>
            <a:pPr marL="8604" marR="0" lvl="0" indent="0" rtl="0">
              <a:spcBef>
                <a:spcPts val="0"/>
              </a:spcBef>
              <a:spcAft>
                <a:spcPts val="0"/>
              </a:spcAft>
              <a:buNone/>
            </a:pPr>
            <a:r>
              <a:rPr lang="en-US" sz="700" b="0" i="0" dirty="0">
                <a:solidFill>
                  <a:schemeClr val="bg1">
                    <a:lumMod val="65000"/>
                  </a:schemeClr>
                </a:solidFill>
                <a:effectLst/>
                <a:latin typeface="Calibri" panose="020F0502020204030204" pitchFamily="34" charset="0"/>
                <a:cs typeface="Calibri" panose="020F0502020204030204" pitchFamily="34" charset="0"/>
              </a:rPr>
              <a:t>Content and Illustrations © American College of Surgeons (ACS). All rights reserved. Material cannot be used, reproduced, distributed, or displayed without the express written permission of the ACS.</a:t>
            </a:r>
            <a:endParaRPr sz="700" b="0" i="0" u="none" strike="noStrike" cap="none" dirty="0">
              <a:solidFill>
                <a:schemeClr val="bg1">
                  <a:lumMod val="65000"/>
                </a:schemeClr>
              </a:solidFill>
              <a:latin typeface="Calibri" panose="020F0502020204030204" pitchFamily="34" charset="0"/>
              <a:ea typeface="Helvetica Neue"/>
              <a:cs typeface="Calibri" panose="020F0502020204030204" pitchFamily="34" charset="0"/>
              <a:sym typeface="Helvetica Neue"/>
            </a:endParaRPr>
          </a:p>
        </p:txBody>
      </p:sp>
      <p:pic>
        <p:nvPicPr>
          <p:cNvPr id="5" name="Picture 4" descr="A black background with red text&#10;&#10;Description automatically generated">
            <a:extLst>
              <a:ext uri="{FF2B5EF4-FFF2-40B4-BE49-F238E27FC236}">
                <a16:creationId xmlns:a16="http://schemas.microsoft.com/office/drawing/2014/main" id="{AE03F722-4058-180A-D7F7-5A447949BADD}"/>
              </a:ext>
            </a:extLst>
          </p:cNvPr>
          <p:cNvPicPr>
            <a:picLocks noChangeAspect="1"/>
          </p:cNvPicPr>
          <p:nvPr userDrawn="1"/>
        </p:nvPicPr>
        <p:blipFill>
          <a:blip r:embed="rId4"/>
          <a:stretch>
            <a:fillRect/>
          </a:stretch>
        </p:blipFill>
        <p:spPr>
          <a:xfrm>
            <a:off x="9762880" y="6080734"/>
            <a:ext cx="1987390" cy="543620"/>
          </a:xfrm>
          <a:prstGeom prst="rect">
            <a:avLst/>
          </a:prstGeom>
        </p:spPr>
      </p:pic>
    </p:spTree>
  </p:cSld>
  <p:clrMap bg1="lt1" tx1="dk1" bg2="dk2" tx2="lt2" accent1="accent1" accent2="accent2" accent3="accent3" accent4="accent4" accent5="accent5" accent6="accent6" hlink="hlink" folHlink="folHlink"/>
  <p:sldLayoutIdLst>
    <p:sldLayoutId id="2147483649" r:id="rId1"/>
    <p:sldLayoutId id="2147483650"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44053299"/>
      </p:ext>
    </p:extLst>
  </p:cSld>
  <p:clrMap bg1="lt1" tx1="dk1" bg2="lt2" tx2="dk2" accent1="accent1" accent2="accent2" accent3="accent3" accent4="accent4" accent5="accent5" accent6="accent6" hlink="hlink" folHlink="folHlink"/>
  <p:sldLayoutIdLst>
    <p:sldLayoutId id="2147483652"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5.png"/></Relationships>
</file>

<file path=ppt/slides/_rels/slide2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25.jpg"/></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35.svg"/><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image" Target="../media/image34.png"/><Relationship Id="rId5" Type="http://schemas.openxmlformats.org/officeDocument/2006/relationships/image" Target="../media/image1.png"/><Relationship Id="rId4" Type="http://schemas.openxmlformats.org/officeDocument/2006/relationships/image" Target="../media/image33.pn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jp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3.jpg"/><Relationship Id="rId3" Type="http://schemas.openxmlformats.org/officeDocument/2006/relationships/image" Target="../media/image8.jpg"/><Relationship Id="rId7" Type="http://schemas.openxmlformats.org/officeDocument/2006/relationships/image" Target="../media/image12.jp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1.jpg"/><Relationship Id="rId11" Type="http://schemas.openxmlformats.org/officeDocument/2006/relationships/image" Target="../media/image16.jpg"/><Relationship Id="rId5" Type="http://schemas.openxmlformats.org/officeDocument/2006/relationships/image" Target="../media/image10.jpg"/><Relationship Id="rId10" Type="http://schemas.openxmlformats.org/officeDocument/2006/relationships/image" Target="../media/image15.jpg"/><Relationship Id="rId4" Type="http://schemas.openxmlformats.org/officeDocument/2006/relationships/image" Target="../media/image9.jpg"/><Relationship Id="rId9" Type="http://schemas.openxmlformats.org/officeDocument/2006/relationships/image" Target="../media/image14.jp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22.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2" name="Google Shape;250;p24">
            <a:extLst>
              <a:ext uri="{FF2B5EF4-FFF2-40B4-BE49-F238E27FC236}">
                <a16:creationId xmlns:a16="http://schemas.microsoft.com/office/drawing/2014/main" id="{2682D428-8060-2280-D213-EFE48B42C68F}"/>
              </a:ext>
            </a:extLst>
          </p:cNvPr>
          <p:cNvSpPr>
            <a:spLocks noGrp="1" noRot="1" noMove="1" noResize="1" noEditPoints="1" noAdjustHandles="1" noChangeArrowheads="1" noChangeShapeType="1"/>
          </p:cNvSpPr>
          <p:nvPr/>
        </p:nvSpPr>
        <p:spPr>
          <a:xfrm>
            <a:off x="0" y="245414"/>
            <a:ext cx="12192000" cy="6873240"/>
          </a:xfrm>
          <a:custGeom>
            <a:avLst/>
            <a:gdLst/>
            <a:ahLst/>
            <a:cxnLst/>
            <a:rect l="l" t="t" r="r" b="b"/>
            <a:pathLst>
              <a:path w="16256000" h="10160000" extrusionOk="0">
                <a:moveTo>
                  <a:pt x="0" y="0"/>
                </a:moveTo>
                <a:lnTo>
                  <a:pt x="0" y="10160000"/>
                </a:lnTo>
                <a:lnTo>
                  <a:pt x="16256000" y="10160000"/>
                </a:lnTo>
                <a:lnTo>
                  <a:pt x="16256000" y="0"/>
                </a:lnTo>
                <a:lnTo>
                  <a:pt x="0" y="0"/>
                </a:lnTo>
                <a:close/>
              </a:path>
            </a:pathLst>
          </a:custGeom>
          <a:solidFill>
            <a:schemeClr val="bg1"/>
          </a:solidFill>
          <a:ln>
            <a:noFill/>
          </a:ln>
        </p:spPr>
        <p:txBody>
          <a:bodyPr spcFirstLastPara="1" wrap="square" lIns="0" tIns="0" rIns="0" bIns="0" anchor="t" anchorCtr="0">
            <a:noAutofit/>
          </a:bodyPr>
          <a:lstStyle/>
          <a:p>
            <a:endParaRPr sz="1013">
              <a:solidFill>
                <a:schemeClr val="dk1"/>
              </a:solidFill>
              <a:latin typeface="Calibri"/>
              <a:ea typeface="Calibri"/>
              <a:cs typeface="Calibri"/>
              <a:sym typeface="Calibri"/>
            </a:endParaRPr>
          </a:p>
        </p:txBody>
      </p:sp>
      <p:sp>
        <p:nvSpPr>
          <p:cNvPr id="90" name="Google Shape;90;p1"/>
          <p:cNvSpPr txBox="1"/>
          <p:nvPr/>
        </p:nvSpPr>
        <p:spPr>
          <a:xfrm>
            <a:off x="499872" y="6140640"/>
            <a:ext cx="11350752" cy="378016"/>
          </a:xfrm>
          <a:prstGeom prst="rect">
            <a:avLst/>
          </a:prstGeom>
          <a:noFill/>
          <a:ln>
            <a:noFill/>
          </a:ln>
        </p:spPr>
        <p:txBody>
          <a:bodyPr spcFirstLastPara="1" wrap="square" lIns="0" tIns="8600" rIns="0" bIns="0" anchor="t" anchorCtr="0">
            <a:spAutoFit/>
          </a:bodyPr>
          <a:lstStyle/>
          <a:p>
            <a:pPr marL="8604" algn="ctr"/>
            <a:r>
              <a:rPr lang="en-US" sz="800" dirty="0">
                <a:solidFill>
                  <a:schemeClr val="bg1">
                    <a:lumMod val="50000"/>
                  </a:schemeClr>
                </a:solidFill>
                <a:latin typeface="Figtree" pitchFamily="2" charset="0"/>
                <a:cs typeface="Calibri" panose="020F0502020204030204" pitchFamily="34" charset="0"/>
              </a:rPr>
              <a:t>Content and Illustrations © American College of Surgeons (ACS). All rights reserved. Material cannot be used, reproduced, distributed, or displayed without the express written permission of the ACS.</a:t>
            </a:r>
          </a:p>
          <a:p>
            <a:pPr marL="0" marR="0" algn="ctr"/>
            <a:r>
              <a:rPr lang="en-US" sz="800" u="none" strike="noStrike" dirty="0">
                <a:solidFill>
                  <a:schemeClr val="bg1">
                    <a:lumMod val="50000"/>
                  </a:schemeClr>
                </a:solidFill>
                <a:effectLst/>
                <a:latin typeface="Figtree" pitchFamily="2" charset="0"/>
              </a:rPr>
              <a:t>STOP THE BLEED</a:t>
            </a:r>
            <a:r>
              <a:rPr lang="en-US" sz="800" u="none" strike="noStrike" baseline="30000" dirty="0">
                <a:solidFill>
                  <a:schemeClr val="bg1">
                    <a:lumMod val="50000"/>
                  </a:schemeClr>
                </a:solidFill>
                <a:effectLst/>
                <a:latin typeface="Figtree" pitchFamily="2" charset="0"/>
              </a:rPr>
              <a:t>®</a:t>
            </a:r>
            <a:r>
              <a:rPr lang="en-US" sz="800" u="none" strike="noStrike" dirty="0">
                <a:solidFill>
                  <a:schemeClr val="bg1">
                    <a:lumMod val="50000"/>
                  </a:schemeClr>
                </a:solidFill>
                <a:effectLst/>
                <a:latin typeface="Figtree" pitchFamily="2" charset="0"/>
              </a:rPr>
              <a:t> is a registered trademark of the U.S. Department of Defense, Defense Health Agency. All rights reserved. © DoD.</a:t>
            </a:r>
          </a:p>
          <a:p>
            <a:pPr marL="0" marR="0" algn="ctr"/>
            <a:r>
              <a:rPr lang="en-US" sz="800" u="none" strike="noStrike" dirty="0">
                <a:solidFill>
                  <a:schemeClr val="bg1">
                    <a:lumMod val="50000"/>
                  </a:schemeClr>
                </a:solidFill>
                <a:effectLst/>
                <a:latin typeface="Figtree" pitchFamily="2" charset="0"/>
              </a:rPr>
              <a:t>The American College of Surgeons’ Stop the Bleed program is operated pursuant to a licensing agreement granted it by the Department of Defense</a:t>
            </a:r>
          </a:p>
        </p:txBody>
      </p:sp>
      <p:sp>
        <p:nvSpPr>
          <p:cNvPr id="91" name="Google Shape;91;p1"/>
          <p:cNvSpPr txBox="1"/>
          <p:nvPr/>
        </p:nvSpPr>
        <p:spPr>
          <a:xfrm>
            <a:off x="10662737" y="153191"/>
            <a:ext cx="1331814" cy="247219"/>
          </a:xfrm>
          <a:prstGeom prst="rect">
            <a:avLst/>
          </a:prstGeom>
          <a:noFill/>
          <a:ln>
            <a:noFill/>
          </a:ln>
        </p:spPr>
        <p:txBody>
          <a:bodyPr spcFirstLastPara="1" wrap="square" lIns="61925" tIns="30950" rIns="61925" bIns="30950" anchor="t" anchorCtr="0">
            <a:spAutoFit/>
          </a:bodyPr>
          <a:lstStyle/>
          <a:p>
            <a:pPr algn="r"/>
            <a:r>
              <a:rPr lang="en-US" sz="1200">
                <a:solidFill>
                  <a:schemeClr val="bg1">
                    <a:lumMod val="65000"/>
                  </a:schemeClr>
                </a:solidFill>
                <a:latin typeface="Calibri"/>
                <a:ea typeface="Calibri"/>
                <a:cs typeface="Calibri"/>
                <a:sym typeface="Calibri"/>
              </a:rPr>
              <a:t>Version 3</a:t>
            </a:r>
            <a:endParaRPr dirty="0">
              <a:solidFill>
                <a:schemeClr val="bg1">
                  <a:lumMod val="65000"/>
                </a:schemeClr>
              </a:solidFill>
            </a:endParaRPr>
          </a:p>
        </p:txBody>
      </p:sp>
      <p:pic>
        <p:nvPicPr>
          <p:cNvPr id="3" name="Picture 2" descr="A black background with red text&#10;&#10;Description automatically generated">
            <a:extLst>
              <a:ext uri="{FF2B5EF4-FFF2-40B4-BE49-F238E27FC236}">
                <a16:creationId xmlns:a16="http://schemas.microsoft.com/office/drawing/2014/main" id="{853E0BD0-48D7-D0E3-E315-57097A3732A3}"/>
              </a:ext>
            </a:extLst>
          </p:cNvPr>
          <p:cNvPicPr>
            <a:picLocks noChangeAspect="1"/>
          </p:cNvPicPr>
          <p:nvPr/>
        </p:nvPicPr>
        <p:blipFill>
          <a:blip r:embed="rId3"/>
          <a:stretch>
            <a:fillRect/>
          </a:stretch>
        </p:blipFill>
        <p:spPr>
          <a:xfrm>
            <a:off x="2584401" y="1427620"/>
            <a:ext cx="7023198" cy="1921088"/>
          </a:xfrm>
          <a:prstGeom prst="rect">
            <a:avLst/>
          </a:prstGeom>
        </p:spPr>
      </p:pic>
      <p:pic>
        <p:nvPicPr>
          <p:cNvPr id="5" name="Picture 4" descr="A logo with a red stripe&#10;&#10;Description automatically generated">
            <a:extLst>
              <a:ext uri="{FF2B5EF4-FFF2-40B4-BE49-F238E27FC236}">
                <a16:creationId xmlns:a16="http://schemas.microsoft.com/office/drawing/2014/main" id="{572A1757-3FAB-51BD-C78F-523635A2BFA5}"/>
              </a:ext>
            </a:extLst>
          </p:cNvPr>
          <p:cNvPicPr>
            <a:picLocks noChangeAspect="1"/>
          </p:cNvPicPr>
          <p:nvPr/>
        </p:nvPicPr>
        <p:blipFill>
          <a:blip r:embed="rId4"/>
          <a:stretch>
            <a:fillRect/>
          </a:stretch>
        </p:blipFill>
        <p:spPr>
          <a:xfrm>
            <a:off x="3250908" y="4093741"/>
            <a:ext cx="2070140" cy="614300"/>
          </a:xfrm>
          <a:prstGeom prst="rect">
            <a:avLst/>
          </a:prstGeom>
        </p:spPr>
      </p:pic>
      <p:sp>
        <p:nvSpPr>
          <p:cNvPr id="9" name="Google Shape;101;p2">
            <a:extLst>
              <a:ext uri="{FF2B5EF4-FFF2-40B4-BE49-F238E27FC236}">
                <a16:creationId xmlns:a16="http://schemas.microsoft.com/office/drawing/2014/main" id="{6BBD6D1A-0806-FBEF-99F6-705A20BA295B}"/>
              </a:ext>
            </a:extLst>
          </p:cNvPr>
          <p:cNvSpPr txBox="1"/>
          <p:nvPr/>
        </p:nvSpPr>
        <p:spPr>
          <a:xfrm>
            <a:off x="4735699" y="5413341"/>
            <a:ext cx="2720602" cy="394445"/>
          </a:xfrm>
          <a:prstGeom prst="rect">
            <a:avLst/>
          </a:prstGeom>
          <a:noFill/>
          <a:ln>
            <a:noFill/>
          </a:ln>
        </p:spPr>
        <p:txBody>
          <a:bodyPr spcFirstLastPara="1" wrap="square" lIns="55375" tIns="27675" rIns="55375" bIns="27675" anchor="t" anchorCtr="0">
            <a:spAutoFit/>
          </a:bodyPr>
          <a:lstStyle/>
          <a:p>
            <a:r>
              <a:rPr lang="en-US" sz="2200" i="1" kern="300" spc="40" dirty="0">
                <a:solidFill>
                  <a:schemeClr val="dk1"/>
                </a:solidFill>
                <a:latin typeface="Calibri"/>
                <a:ea typeface="Calibri"/>
                <a:cs typeface="Calibri"/>
                <a:sym typeface="Calibri"/>
              </a:rPr>
              <a:t>StoptheBleed.org</a:t>
            </a:r>
            <a:endParaRPr sz="2200" i="1" kern="300" spc="40" dirty="0">
              <a:solidFill>
                <a:schemeClr val="dk1"/>
              </a:solidFill>
              <a:latin typeface="Calibri"/>
              <a:ea typeface="Calibri"/>
              <a:cs typeface="Calibri"/>
              <a:sym typeface="Calibri"/>
            </a:endParaRPr>
          </a:p>
        </p:txBody>
      </p:sp>
      <p:pic>
        <p:nvPicPr>
          <p:cNvPr id="8" name="Picture 7" descr="A red and black sign with white text&#10;&#10;Description automatically generated">
            <a:extLst>
              <a:ext uri="{FF2B5EF4-FFF2-40B4-BE49-F238E27FC236}">
                <a16:creationId xmlns:a16="http://schemas.microsoft.com/office/drawing/2014/main" id="{FD083600-135B-C438-8CF5-ECD7077DB6B0}"/>
              </a:ext>
            </a:extLst>
          </p:cNvPr>
          <p:cNvPicPr>
            <a:picLocks noChangeAspect="1"/>
          </p:cNvPicPr>
          <p:nvPr/>
        </p:nvPicPr>
        <p:blipFill>
          <a:blip r:embed="rId5"/>
          <a:stretch>
            <a:fillRect/>
          </a:stretch>
        </p:blipFill>
        <p:spPr>
          <a:xfrm>
            <a:off x="6870954" y="3845308"/>
            <a:ext cx="1781708" cy="1071433"/>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pic>
        <p:nvPicPr>
          <p:cNvPr id="164" name="Google Shape;164;p10"/>
          <p:cNvPicPr preferRelativeResize="0"/>
          <p:nvPr/>
        </p:nvPicPr>
        <p:blipFill rotWithShape="1">
          <a:blip r:embed="rId3">
            <a:alphaModFix/>
          </a:blip>
          <a:srcRect l="1761" t="6894" r="-1761" b="1862"/>
          <a:stretch/>
        </p:blipFill>
        <p:spPr>
          <a:xfrm>
            <a:off x="3749039" y="1109988"/>
            <a:ext cx="4924314" cy="5107932"/>
          </a:xfrm>
          <a:prstGeom prst="rect">
            <a:avLst/>
          </a:prstGeom>
          <a:noFill/>
          <a:ln>
            <a:noFill/>
          </a:ln>
        </p:spPr>
      </p:pic>
      <p:sp>
        <p:nvSpPr>
          <p:cNvPr id="4" name="Google Shape;90;p1">
            <a:extLst>
              <a:ext uri="{FF2B5EF4-FFF2-40B4-BE49-F238E27FC236}">
                <a16:creationId xmlns:a16="http://schemas.microsoft.com/office/drawing/2014/main" id="{FBB9F08A-F9BC-D81F-093E-334EFAD5A094}"/>
              </a:ext>
            </a:extLst>
          </p:cNvPr>
          <p:cNvSpPr txBox="1"/>
          <p:nvPr/>
        </p:nvSpPr>
        <p:spPr>
          <a:xfrm>
            <a:off x="7873615" y="5393011"/>
            <a:ext cx="451678" cy="116406"/>
          </a:xfrm>
          <a:prstGeom prst="rect">
            <a:avLst/>
          </a:prstGeom>
          <a:noFill/>
          <a:ln>
            <a:noFill/>
          </a:ln>
        </p:spPr>
        <p:txBody>
          <a:bodyPr spcFirstLastPara="1" wrap="square" lIns="0" tIns="8600" rIns="0" bIns="0" anchor="t" anchorCtr="0">
            <a:spAutoFit/>
          </a:bodyPr>
          <a:lstStyle/>
          <a:p>
            <a:pPr marL="8604"/>
            <a:r>
              <a:rPr lang="en-US" sz="700" dirty="0">
                <a:solidFill>
                  <a:schemeClr val="bg1">
                    <a:lumMod val="65000"/>
                  </a:schemeClr>
                </a:solidFill>
                <a:latin typeface="Figtree" pitchFamily="2" charset="0"/>
              </a:rPr>
              <a:t>©ACS</a:t>
            </a:r>
            <a:endParaRPr lang="en-US" sz="700" dirty="0">
              <a:solidFill>
                <a:schemeClr val="bg1">
                  <a:lumMod val="65000"/>
                </a:schemeClr>
              </a:solidFill>
              <a:latin typeface="Helvetica Neue"/>
              <a:ea typeface="Helvetica Neue"/>
              <a:cs typeface="Helvetica Neue"/>
              <a:sym typeface="Helvetica Neue"/>
            </a:endParaRPr>
          </a:p>
        </p:txBody>
      </p:sp>
      <p:sp>
        <p:nvSpPr>
          <p:cNvPr id="2" name="Google Shape;171;p11">
            <a:extLst>
              <a:ext uri="{FF2B5EF4-FFF2-40B4-BE49-F238E27FC236}">
                <a16:creationId xmlns:a16="http://schemas.microsoft.com/office/drawing/2014/main" id="{5A384B56-4671-85FF-8343-FF307A3B4743}"/>
              </a:ext>
            </a:extLst>
          </p:cNvPr>
          <p:cNvSpPr txBox="1">
            <a:spLocks/>
          </p:cNvSpPr>
          <p:nvPr/>
        </p:nvSpPr>
        <p:spPr>
          <a:xfrm>
            <a:off x="1981200" y="121023"/>
            <a:ext cx="8229600" cy="1143000"/>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buClr>
                <a:schemeClr val="dk1"/>
              </a:buClr>
              <a:buSzPts val="4400"/>
            </a:pPr>
            <a:r>
              <a:rPr lang="en-US" sz="4200" b="1" dirty="0"/>
              <a:t>Personal Protective Equipment</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p11"/>
          <p:cNvSpPr txBox="1">
            <a:spLocks noGrp="1"/>
          </p:cNvSpPr>
          <p:nvPr>
            <p:ph type="title" idx="4294967295"/>
          </p:nvPr>
        </p:nvSpPr>
        <p:spPr>
          <a:xfrm>
            <a:off x="2462840" y="117027"/>
            <a:ext cx="7266317" cy="1143000"/>
          </a:xfrm>
          <a:prstGeom prst="rect">
            <a:avLst/>
          </a:prstGeom>
          <a:noFill/>
          <a:ln>
            <a:noFill/>
          </a:ln>
        </p:spPr>
        <p:txBody>
          <a:bodyPr spcFirstLastPara="1" wrap="square" lIns="91425" tIns="45700" rIns="91425" bIns="45700" anchor="ctr" anchorCtr="0">
            <a:normAutofit/>
          </a:bodyPr>
          <a:lstStyle/>
          <a:p>
            <a:pPr algn="ctr">
              <a:buClr>
                <a:schemeClr val="dk1"/>
              </a:buClr>
              <a:buSzPts val="4400"/>
            </a:pPr>
            <a:r>
              <a:rPr lang="en-US" sz="4200" b="1" dirty="0"/>
              <a:t>Bleeding Anatomy</a:t>
            </a:r>
            <a:endParaRPr sz="4200" b="1" dirty="0"/>
          </a:p>
        </p:txBody>
      </p:sp>
      <p:pic>
        <p:nvPicPr>
          <p:cNvPr id="1026" name="Picture 2">
            <a:extLst>
              <a:ext uri="{FF2B5EF4-FFF2-40B4-BE49-F238E27FC236}">
                <a16:creationId xmlns:a16="http://schemas.microsoft.com/office/drawing/2014/main" id="{8D9D1976-84E1-A628-480A-05C242A760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80593" y="1268019"/>
            <a:ext cx="3830813" cy="4957793"/>
          </a:xfrm>
          <a:prstGeom prst="rect">
            <a:avLst/>
          </a:prstGeom>
          <a:noFill/>
          <a:extLst>
            <a:ext uri="{909E8E84-426E-40DD-AFC4-6F175D3DCCD1}">
              <a14:hiddenFill xmlns:a14="http://schemas.microsoft.com/office/drawing/2010/main">
                <a:solidFill>
                  <a:srgbClr val="FFFFFF"/>
                </a:solidFill>
              </a14:hiddenFill>
            </a:ext>
          </a:extLst>
        </p:spPr>
      </p:pic>
      <p:sp>
        <p:nvSpPr>
          <p:cNvPr id="5" name="Google Shape;90;p1">
            <a:extLst>
              <a:ext uri="{FF2B5EF4-FFF2-40B4-BE49-F238E27FC236}">
                <a16:creationId xmlns:a16="http://schemas.microsoft.com/office/drawing/2014/main" id="{10E5F2E5-0D0A-1577-F7D1-3CCF6117142B}"/>
              </a:ext>
            </a:extLst>
          </p:cNvPr>
          <p:cNvSpPr txBox="1"/>
          <p:nvPr/>
        </p:nvSpPr>
        <p:spPr>
          <a:xfrm>
            <a:off x="7219624" y="5748543"/>
            <a:ext cx="464131" cy="116406"/>
          </a:xfrm>
          <a:prstGeom prst="rect">
            <a:avLst/>
          </a:prstGeom>
          <a:noFill/>
          <a:ln>
            <a:noFill/>
          </a:ln>
        </p:spPr>
        <p:txBody>
          <a:bodyPr spcFirstLastPara="1" wrap="square" lIns="0" tIns="8600" rIns="0" bIns="0" anchor="t" anchorCtr="0">
            <a:spAutoFit/>
          </a:bodyPr>
          <a:lstStyle/>
          <a:p>
            <a:pPr marL="8604"/>
            <a:r>
              <a:rPr lang="en-US" sz="700" dirty="0">
                <a:solidFill>
                  <a:schemeClr val="bg1">
                    <a:lumMod val="65000"/>
                  </a:schemeClr>
                </a:solidFill>
                <a:latin typeface="Figtree" pitchFamily="2" charset="0"/>
              </a:rPr>
              <a:t>©ACS</a:t>
            </a:r>
            <a:endParaRPr lang="en-US" sz="700" dirty="0">
              <a:solidFill>
                <a:schemeClr val="bg1">
                  <a:lumMod val="65000"/>
                </a:schemeClr>
              </a:solidFill>
              <a:latin typeface="Helvetica Neue"/>
              <a:ea typeface="Helvetica Neue"/>
              <a:cs typeface="Helvetica Neue"/>
              <a:sym typeface="Helvetica Neue"/>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p12"/>
          <p:cNvSpPr txBox="1">
            <a:spLocks noGrp="1"/>
          </p:cNvSpPr>
          <p:nvPr>
            <p:ph type="title" idx="4294967295"/>
          </p:nvPr>
        </p:nvSpPr>
        <p:spPr>
          <a:xfrm>
            <a:off x="1981200" y="203388"/>
            <a:ext cx="8229600" cy="1143000"/>
          </a:xfrm>
          <a:prstGeom prst="rect">
            <a:avLst/>
          </a:prstGeom>
          <a:noFill/>
          <a:ln>
            <a:noFill/>
          </a:ln>
        </p:spPr>
        <p:txBody>
          <a:bodyPr spcFirstLastPara="1" wrap="square" lIns="91425" tIns="45700" rIns="91425" bIns="45700" anchor="ctr" anchorCtr="0">
            <a:normAutofit/>
          </a:bodyPr>
          <a:lstStyle/>
          <a:p>
            <a:pPr algn="ctr">
              <a:buClr>
                <a:schemeClr val="dk1"/>
              </a:buClr>
              <a:buSzPts val="4400"/>
            </a:pPr>
            <a:r>
              <a:rPr lang="en-US" sz="4200" b="1" dirty="0"/>
              <a:t>Uncontrolled Bleeding</a:t>
            </a:r>
            <a:endParaRPr sz="4200" b="1" dirty="0"/>
          </a:p>
        </p:txBody>
      </p:sp>
      <p:pic>
        <p:nvPicPr>
          <p:cNvPr id="179" name="Google Shape;179;p12" descr="A diagram of blood flow on a person's arm&#10;&#10;Description automatically generated"/>
          <p:cNvPicPr preferRelativeResize="0"/>
          <p:nvPr/>
        </p:nvPicPr>
        <p:blipFill rotWithShape="1">
          <a:blip r:embed="rId3">
            <a:alphaModFix/>
          </a:blip>
          <a:srcRect r="1120" b="3361"/>
          <a:stretch/>
        </p:blipFill>
        <p:spPr>
          <a:xfrm>
            <a:off x="2509219" y="1111170"/>
            <a:ext cx="7301088" cy="4921036"/>
          </a:xfrm>
          <a:prstGeom prst="rect">
            <a:avLst/>
          </a:prstGeom>
          <a:noFill/>
          <a:ln>
            <a:noFill/>
          </a:ln>
        </p:spPr>
      </p:pic>
      <p:sp>
        <p:nvSpPr>
          <p:cNvPr id="5" name="Google Shape;90;p1">
            <a:extLst>
              <a:ext uri="{FF2B5EF4-FFF2-40B4-BE49-F238E27FC236}">
                <a16:creationId xmlns:a16="http://schemas.microsoft.com/office/drawing/2014/main" id="{5615AA4A-2094-DDEE-C553-B8D05C28BBBC}"/>
              </a:ext>
            </a:extLst>
          </p:cNvPr>
          <p:cNvSpPr txBox="1"/>
          <p:nvPr/>
        </p:nvSpPr>
        <p:spPr>
          <a:xfrm>
            <a:off x="8355408" y="5733846"/>
            <a:ext cx="464131" cy="116406"/>
          </a:xfrm>
          <a:prstGeom prst="rect">
            <a:avLst/>
          </a:prstGeom>
          <a:noFill/>
          <a:ln>
            <a:noFill/>
          </a:ln>
        </p:spPr>
        <p:txBody>
          <a:bodyPr spcFirstLastPara="1" wrap="square" lIns="0" tIns="8600" rIns="0" bIns="0" anchor="t" anchorCtr="0">
            <a:spAutoFit/>
          </a:bodyPr>
          <a:lstStyle/>
          <a:p>
            <a:pPr marL="8604"/>
            <a:r>
              <a:rPr lang="en-US" sz="700" dirty="0">
                <a:solidFill>
                  <a:schemeClr val="bg1">
                    <a:lumMod val="65000"/>
                  </a:schemeClr>
                </a:solidFill>
                <a:latin typeface="Figtree" pitchFamily="2" charset="0"/>
              </a:rPr>
              <a:t>©ACS</a:t>
            </a:r>
            <a:endParaRPr lang="en-US" sz="700" dirty="0">
              <a:solidFill>
                <a:schemeClr val="bg1">
                  <a:lumMod val="65000"/>
                </a:schemeClr>
              </a:solidFill>
              <a:latin typeface="Helvetica Neue"/>
              <a:ea typeface="Helvetica Neue"/>
              <a:cs typeface="Helvetica Neue"/>
              <a:sym typeface="Helvetica Neue"/>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13"/>
          <p:cNvSpPr txBox="1">
            <a:spLocks noGrp="1"/>
          </p:cNvSpPr>
          <p:nvPr>
            <p:ph type="title" idx="4294967295"/>
          </p:nvPr>
        </p:nvSpPr>
        <p:spPr>
          <a:xfrm>
            <a:off x="1981200" y="203388"/>
            <a:ext cx="8229600" cy="1143000"/>
          </a:xfrm>
          <a:prstGeom prst="rect">
            <a:avLst/>
          </a:prstGeom>
          <a:noFill/>
          <a:ln>
            <a:noFill/>
          </a:ln>
        </p:spPr>
        <p:txBody>
          <a:bodyPr spcFirstLastPara="1" wrap="square" lIns="91425" tIns="45700" rIns="91425" bIns="45700" anchor="ctr" anchorCtr="0">
            <a:normAutofit/>
          </a:bodyPr>
          <a:lstStyle/>
          <a:p>
            <a:pPr algn="ctr">
              <a:buClr>
                <a:schemeClr val="dk1"/>
              </a:buClr>
              <a:buSzPts val="4400"/>
            </a:pPr>
            <a:r>
              <a:rPr lang="en-US" sz="4200" b="1" dirty="0"/>
              <a:t>Direct Pressure</a:t>
            </a:r>
            <a:endParaRPr sz="4200" b="1" dirty="0"/>
          </a:p>
        </p:txBody>
      </p:sp>
      <p:sp>
        <p:nvSpPr>
          <p:cNvPr id="5" name="Google Shape;90;p1">
            <a:extLst>
              <a:ext uri="{FF2B5EF4-FFF2-40B4-BE49-F238E27FC236}">
                <a16:creationId xmlns:a16="http://schemas.microsoft.com/office/drawing/2014/main" id="{2B279905-FD57-2A72-6FB9-8F2FB6757C8C}"/>
              </a:ext>
            </a:extLst>
          </p:cNvPr>
          <p:cNvSpPr txBox="1"/>
          <p:nvPr/>
        </p:nvSpPr>
        <p:spPr>
          <a:xfrm>
            <a:off x="4923944" y="5704350"/>
            <a:ext cx="464131" cy="116406"/>
          </a:xfrm>
          <a:prstGeom prst="rect">
            <a:avLst/>
          </a:prstGeom>
          <a:noFill/>
          <a:ln>
            <a:noFill/>
          </a:ln>
        </p:spPr>
        <p:txBody>
          <a:bodyPr spcFirstLastPara="1" wrap="square" lIns="0" tIns="8600" rIns="0" bIns="0" anchor="t" anchorCtr="0">
            <a:spAutoFit/>
          </a:bodyPr>
          <a:lstStyle/>
          <a:p>
            <a:pPr marL="8604"/>
            <a:r>
              <a:rPr lang="en-US" sz="700" dirty="0">
                <a:solidFill>
                  <a:schemeClr val="bg1">
                    <a:lumMod val="65000"/>
                  </a:schemeClr>
                </a:solidFill>
                <a:latin typeface="Figtree" pitchFamily="2" charset="0"/>
              </a:rPr>
              <a:t>©ACS</a:t>
            </a:r>
            <a:endParaRPr lang="en-US" sz="700" dirty="0">
              <a:solidFill>
                <a:schemeClr val="bg1">
                  <a:lumMod val="65000"/>
                </a:schemeClr>
              </a:solidFill>
              <a:latin typeface="Helvetica Neue"/>
              <a:ea typeface="Helvetica Neue"/>
              <a:cs typeface="Helvetica Neue"/>
              <a:sym typeface="Helvetica Neue"/>
            </a:endParaRPr>
          </a:p>
        </p:txBody>
      </p:sp>
      <p:pic>
        <p:nvPicPr>
          <p:cNvPr id="4" name="Google Shape;185;p13">
            <a:extLst>
              <a:ext uri="{FF2B5EF4-FFF2-40B4-BE49-F238E27FC236}">
                <a16:creationId xmlns:a16="http://schemas.microsoft.com/office/drawing/2014/main" id="{9371FC33-6E3B-96C4-0FC0-A8990D71BF06}"/>
              </a:ext>
            </a:extLst>
          </p:cNvPr>
          <p:cNvPicPr preferRelativeResize="0"/>
          <p:nvPr/>
        </p:nvPicPr>
        <p:blipFill rotWithShape="1">
          <a:blip r:embed="rId3">
            <a:alphaModFix/>
          </a:blip>
          <a:srcRect/>
          <a:stretch/>
        </p:blipFill>
        <p:spPr>
          <a:xfrm>
            <a:off x="2509219" y="1127760"/>
            <a:ext cx="7173562" cy="4973066"/>
          </a:xfrm>
          <a:prstGeom prst="rect">
            <a:avLst/>
          </a:prstGeom>
          <a:noFill/>
          <a:ln>
            <a:noFill/>
          </a:ln>
        </p:spPr>
      </p:pic>
      <p:sp>
        <p:nvSpPr>
          <p:cNvPr id="11" name="TextBox 10">
            <a:extLst>
              <a:ext uri="{FF2B5EF4-FFF2-40B4-BE49-F238E27FC236}">
                <a16:creationId xmlns:a16="http://schemas.microsoft.com/office/drawing/2014/main" id="{A00255F9-1ACE-46E3-0CCF-155B9140D74A}"/>
              </a:ext>
            </a:extLst>
          </p:cNvPr>
          <p:cNvSpPr txBox="1"/>
          <p:nvPr/>
        </p:nvSpPr>
        <p:spPr>
          <a:xfrm>
            <a:off x="4590197" y="5704350"/>
            <a:ext cx="6096000" cy="215444"/>
          </a:xfrm>
          <a:prstGeom prst="rect">
            <a:avLst/>
          </a:prstGeom>
          <a:noFill/>
        </p:spPr>
        <p:txBody>
          <a:bodyPr wrap="square">
            <a:spAutoFit/>
          </a:bodyPr>
          <a:lstStyle/>
          <a:p>
            <a:pPr marL="8604"/>
            <a:r>
              <a:rPr lang="en-US" sz="800" dirty="0">
                <a:solidFill>
                  <a:schemeClr val="bg1">
                    <a:lumMod val="65000"/>
                  </a:schemeClr>
                </a:solidFill>
                <a:latin typeface="Figtree" pitchFamily="2" charset="0"/>
              </a:rPr>
              <a:t>©ACS</a:t>
            </a:r>
            <a:endParaRPr lang="en-US" sz="800" dirty="0">
              <a:solidFill>
                <a:schemeClr val="bg1">
                  <a:lumMod val="65000"/>
                </a:schemeClr>
              </a:solidFill>
              <a:latin typeface="Helvetica Neue"/>
              <a:ea typeface="Helvetica Neue"/>
              <a:cs typeface="Helvetica Neue"/>
              <a:sym typeface="Helvetica Neue"/>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pic>
        <p:nvPicPr>
          <p:cNvPr id="191" name="Google Shape;191;p14" descr="A drawing of a person's arm&#10;&#10;Description automatically generated"/>
          <p:cNvPicPr preferRelativeResize="0"/>
          <p:nvPr/>
        </p:nvPicPr>
        <p:blipFill rotWithShape="1">
          <a:blip r:embed="rId3">
            <a:alphaModFix/>
          </a:blip>
          <a:srcRect l="1025" t="-3640" r="-1025" b="3640"/>
          <a:stretch/>
        </p:blipFill>
        <p:spPr>
          <a:xfrm>
            <a:off x="2468880" y="914400"/>
            <a:ext cx="7406062" cy="5107497"/>
          </a:xfrm>
          <a:prstGeom prst="rect">
            <a:avLst/>
          </a:prstGeom>
          <a:noFill/>
          <a:ln>
            <a:noFill/>
          </a:ln>
        </p:spPr>
      </p:pic>
      <p:sp>
        <p:nvSpPr>
          <p:cNvPr id="190" name="Google Shape;190;p14"/>
          <p:cNvSpPr txBox="1">
            <a:spLocks noGrp="1"/>
          </p:cNvSpPr>
          <p:nvPr>
            <p:ph type="title" idx="4294967295"/>
          </p:nvPr>
        </p:nvSpPr>
        <p:spPr>
          <a:xfrm>
            <a:off x="1981200" y="203388"/>
            <a:ext cx="8229600" cy="1143000"/>
          </a:xfrm>
          <a:prstGeom prst="rect">
            <a:avLst/>
          </a:prstGeom>
          <a:noFill/>
          <a:ln>
            <a:noFill/>
          </a:ln>
        </p:spPr>
        <p:txBody>
          <a:bodyPr spcFirstLastPara="1" wrap="square" lIns="91425" tIns="45700" rIns="91425" bIns="45700" anchor="ctr" anchorCtr="0">
            <a:normAutofit/>
          </a:bodyPr>
          <a:lstStyle/>
          <a:p>
            <a:pPr algn="ctr">
              <a:buClr>
                <a:schemeClr val="dk1"/>
              </a:buClr>
              <a:buSzPts val="4400"/>
            </a:pPr>
            <a:r>
              <a:rPr lang="en-US" sz="4200" b="1" dirty="0"/>
              <a:t>Wound Packing</a:t>
            </a:r>
            <a:endParaRPr sz="4200" b="1" dirty="0"/>
          </a:p>
        </p:txBody>
      </p:sp>
      <p:sp>
        <p:nvSpPr>
          <p:cNvPr id="5" name="Google Shape;90;p1">
            <a:extLst>
              <a:ext uri="{FF2B5EF4-FFF2-40B4-BE49-F238E27FC236}">
                <a16:creationId xmlns:a16="http://schemas.microsoft.com/office/drawing/2014/main" id="{2CFEE136-5085-5D44-9A1A-2D6255A2AF3C}"/>
              </a:ext>
            </a:extLst>
          </p:cNvPr>
          <p:cNvSpPr txBox="1"/>
          <p:nvPr/>
        </p:nvSpPr>
        <p:spPr>
          <a:xfrm>
            <a:off x="4520820" y="5743678"/>
            <a:ext cx="464131" cy="116406"/>
          </a:xfrm>
          <a:prstGeom prst="rect">
            <a:avLst/>
          </a:prstGeom>
          <a:noFill/>
          <a:ln>
            <a:noFill/>
          </a:ln>
        </p:spPr>
        <p:txBody>
          <a:bodyPr spcFirstLastPara="1" wrap="square" lIns="0" tIns="8600" rIns="0" bIns="0" anchor="t" anchorCtr="0">
            <a:spAutoFit/>
          </a:bodyPr>
          <a:lstStyle/>
          <a:p>
            <a:pPr marL="8604"/>
            <a:r>
              <a:rPr lang="en-US" sz="700" dirty="0">
                <a:solidFill>
                  <a:schemeClr val="bg1">
                    <a:lumMod val="65000"/>
                  </a:schemeClr>
                </a:solidFill>
                <a:latin typeface="Figtree" pitchFamily="2" charset="0"/>
              </a:rPr>
              <a:t>©ACS</a:t>
            </a:r>
            <a:endParaRPr lang="en-US" sz="700" dirty="0">
              <a:solidFill>
                <a:schemeClr val="bg1">
                  <a:lumMod val="65000"/>
                </a:schemeClr>
              </a:solidFill>
              <a:latin typeface="Helvetica Neue"/>
              <a:ea typeface="Helvetica Neue"/>
              <a:cs typeface="Helvetica Neue"/>
              <a:sym typeface="Helvetica Neue"/>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Google Shape;196;p15"/>
          <p:cNvSpPr txBox="1">
            <a:spLocks noGrp="1"/>
          </p:cNvSpPr>
          <p:nvPr>
            <p:ph type="title" idx="4294967295"/>
          </p:nvPr>
        </p:nvSpPr>
        <p:spPr>
          <a:xfrm>
            <a:off x="1981200" y="203388"/>
            <a:ext cx="8229600" cy="1143000"/>
          </a:xfrm>
          <a:prstGeom prst="rect">
            <a:avLst/>
          </a:prstGeom>
          <a:noFill/>
          <a:ln>
            <a:noFill/>
          </a:ln>
        </p:spPr>
        <p:txBody>
          <a:bodyPr spcFirstLastPara="1" wrap="square" lIns="91425" tIns="45700" rIns="91425" bIns="45700" anchor="ctr" anchorCtr="0">
            <a:normAutofit/>
          </a:bodyPr>
          <a:lstStyle/>
          <a:p>
            <a:pPr algn="ctr">
              <a:buClr>
                <a:schemeClr val="dk1"/>
              </a:buClr>
              <a:buSzPts val="4400"/>
            </a:pPr>
            <a:r>
              <a:rPr lang="en-US" sz="4200" b="1" dirty="0"/>
              <a:t>Apply Pressure After Packing</a:t>
            </a:r>
            <a:endParaRPr sz="4200" b="1" dirty="0"/>
          </a:p>
        </p:txBody>
      </p:sp>
      <p:pic>
        <p:nvPicPr>
          <p:cNvPr id="197" name="Google Shape;197;p15"/>
          <p:cNvPicPr preferRelativeResize="0"/>
          <p:nvPr/>
        </p:nvPicPr>
        <p:blipFill rotWithShape="1">
          <a:blip r:embed="rId3">
            <a:alphaModFix/>
          </a:blip>
          <a:srcRect/>
          <a:stretch/>
        </p:blipFill>
        <p:spPr>
          <a:xfrm>
            <a:off x="2509219" y="1180075"/>
            <a:ext cx="7173562" cy="4922314"/>
          </a:xfrm>
          <a:prstGeom prst="rect">
            <a:avLst/>
          </a:prstGeom>
          <a:noFill/>
          <a:ln>
            <a:noFill/>
          </a:ln>
        </p:spPr>
      </p:pic>
      <p:sp>
        <p:nvSpPr>
          <p:cNvPr id="5" name="Google Shape;90;p1">
            <a:extLst>
              <a:ext uri="{FF2B5EF4-FFF2-40B4-BE49-F238E27FC236}">
                <a16:creationId xmlns:a16="http://schemas.microsoft.com/office/drawing/2014/main" id="{FD6EEE05-B438-F186-828D-C1A6BC6F814A}"/>
              </a:ext>
            </a:extLst>
          </p:cNvPr>
          <p:cNvSpPr txBox="1"/>
          <p:nvPr/>
        </p:nvSpPr>
        <p:spPr>
          <a:xfrm>
            <a:off x="4613203" y="5684686"/>
            <a:ext cx="464131" cy="116406"/>
          </a:xfrm>
          <a:prstGeom prst="rect">
            <a:avLst/>
          </a:prstGeom>
          <a:noFill/>
          <a:ln>
            <a:noFill/>
          </a:ln>
        </p:spPr>
        <p:txBody>
          <a:bodyPr spcFirstLastPara="1" wrap="square" lIns="0" tIns="8600" rIns="0" bIns="0" anchor="t" anchorCtr="0">
            <a:spAutoFit/>
          </a:bodyPr>
          <a:lstStyle/>
          <a:p>
            <a:pPr marL="8604"/>
            <a:r>
              <a:rPr lang="en-US" sz="700" dirty="0">
                <a:solidFill>
                  <a:schemeClr val="bg1">
                    <a:lumMod val="65000"/>
                  </a:schemeClr>
                </a:solidFill>
                <a:latin typeface="Figtree" pitchFamily="2" charset="0"/>
              </a:rPr>
              <a:t>©ACS</a:t>
            </a:r>
            <a:endParaRPr lang="en-US" sz="700" dirty="0">
              <a:solidFill>
                <a:schemeClr val="bg1">
                  <a:lumMod val="65000"/>
                </a:schemeClr>
              </a:solidFill>
              <a:latin typeface="Helvetica Neue"/>
              <a:ea typeface="Helvetica Neue"/>
              <a:cs typeface="Helvetica Neue"/>
              <a:sym typeface="Helvetica Neue"/>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Google Shape;202;p16"/>
          <p:cNvSpPr txBox="1">
            <a:spLocks noGrp="1"/>
          </p:cNvSpPr>
          <p:nvPr>
            <p:ph type="title" idx="4294967295"/>
          </p:nvPr>
        </p:nvSpPr>
        <p:spPr>
          <a:xfrm>
            <a:off x="1981200" y="203388"/>
            <a:ext cx="8229600" cy="1143000"/>
          </a:xfrm>
          <a:prstGeom prst="rect">
            <a:avLst/>
          </a:prstGeom>
          <a:noFill/>
          <a:ln>
            <a:noFill/>
          </a:ln>
        </p:spPr>
        <p:txBody>
          <a:bodyPr spcFirstLastPara="1" wrap="square" lIns="91425" tIns="45700" rIns="91425" bIns="45700" anchor="ctr" anchorCtr="0">
            <a:normAutofit/>
          </a:bodyPr>
          <a:lstStyle/>
          <a:p>
            <a:pPr algn="ctr">
              <a:buClr>
                <a:schemeClr val="dk1"/>
              </a:buClr>
              <a:buSzPts val="4400"/>
            </a:pPr>
            <a:r>
              <a:rPr lang="en-US" sz="4200" b="1" dirty="0"/>
              <a:t>Tourniquet Application</a:t>
            </a:r>
            <a:endParaRPr sz="4200" b="1" dirty="0"/>
          </a:p>
        </p:txBody>
      </p:sp>
      <p:pic>
        <p:nvPicPr>
          <p:cNvPr id="203" name="Google Shape;203;p16" descr="A diagram of a person's arm&#10;&#10;Description automatically generated"/>
          <p:cNvPicPr preferRelativeResize="0"/>
          <p:nvPr/>
        </p:nvPicPr>
        <p:blipFill rotWithShape="1">
          <a:blip r:embed="rId3">
            <a:alphaModFix/>
          </a:blip>
          <a:srcRect/>
          <a:stretch/>
        </p:blipFill>
        <p:spPr>
          <a:xfrm>
            <a:off x="2484492" y="1149657"/>
            <a:ext cx="7223017" cy="4981263"/>
          </a:xfrm>
          <a:prstGeom prst="rect">
            <a:avLst/>
          </a:prstGeom>
          <a:noFill/>
          <a:ln>
            <a:noFill/>
          </a:ln>
        </p:spPr>
      </p:pic>
      <p:sp>
        <p:nvSpPr>
          <p:cNvPr id="5" name="Google Shape;90;p1">
            <a:extLst>
              <a:ext uri="{FF2B5EF4-FFF2-40B4-BE49-F238E27FC236}">
                <a16:creationId xmlns:a16="http://schemas.microsoft.com/office/drawing/2014/main" id="{F1D4A83A-705B-154D-B9E4-5B6A6BA83482}"/>
              </a:ext>
            </a:extLst>
          </p:cNvPr>
          <p:cNvSpPr txBox="1"/>
          <p:nvPr/>
        </p:nvSpPr>
        <p:spPr>
          <a:xfrm>
            <a:off x="4628975" y="5708343"/>
            <a:ext cx="464131" cy="116406"/>
          </a:xfrm>
          <a:prstGeom prst="rect">
            <a:avLst/>
          </a:prstGeom>
          <a:noFill/>
          <a:ln>
            <a:noFill/>
          </a:ln>
        </p:spPr>
        <p:txBody>
          <a:bodyPr spcFirstLastPara="1" wrap="square" lIns="0" tIns="8600" rIns="0" bIns="0" anchor="t" anchorCtr="0">
            <a:spAutoFit/>
          </a:bodyPr>
          <a:lstStyle/>
          <a:p>
            <a:pPr marL="8604"/>
            <a:r>
              <a:rPr lang="en-US" sz="700" dirty="0">
                <a:solidFill>
                  <a:schemeClr val="bg1">
                    <a:lumMod val="65000"/>
                  </a:schemeClr>
                </a:solidFill>
                <a:latin typeface="Figtree" pitchFamily="2" charset="0"/>
              </a:rPr>
              <a:t>©ACS</a:t>
            </a:r>
            <a:endParaRPr lang="en-US" sz="700" dirty="0">
              <a:solidFill>
                <a:schemeClr val="bg1">
                  <a:lumMod val="65000"/>
                </a:schemeClr>
              </a:solidFill>
              <a:latin typeface="Helvetica Neue"/>
              <a:ea typeface="Helvetica Neue"/>
              <a:cs typeface="Helvetica Neue"/>
              <a:sym typeface="Helvetica Neue"/>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pic>
        <p:nvPicPr>
          <p:cNvPr id="208" name="Google Shape;208;p17" descr="A person with gloves on holding a bandaged leg&#10;&#10;Description automatically generated with medium confidence"/>
          <p:cNvPicPr preferRelativeResize="0"/>
          <p:nvPr/>
        </p:nvPicPr>
        <p:blipFill rotWithShape="1">
          <a:blip r:embed="rId3">
            <a:alphaModFix/>
          </a:blip>
          <a:srcRect l="17175" t="13555" r="17572" b="14928"/>
          <a:stretch/>
        </p:blipFill>
        <p:spPr>
          <a:xfrm>
            <a:off x="2153392" y="306385"/>
            <a:ext cx="7970522" cy="5760720"/>
          </a:xfrm>
          <a:prstGeom prst="rect">
            <a:avLst/>
          </a:prstGeom>
          <a:noFill/>
          <a:ln>
            <a:noFill/>
          </a:ln>
        </p:spPr>
      </p:pic>
      <p:sp>
        <p:nvSpPr>
          <p:cNvPr id="5" name="Google Shape;90;p1">
            <a:extLst>
              <a:ext uri="{FF2B5EF4-FFF2-40B4-BE49-F238E27FC236}">
                <a16:creationId xmlns:a16="http://schemas.microsoft.com/office/drawing/2014/main" id="{2DE0A769-525E-D3CE-B3BF-F3C004B2611A}"/>
              </a:ext>
            </a:extLst>
          </p:cNvPr>
          <p:cNvSpPr txBox="1"/>
          <p:nvPr/>
        </p:nvSpPr>
        <p:spPr>
          <a:xfrm>
            <a:off x="7264024" y="5724014"/>
            <a:ext cx="464131" cy="116406"/>
          </a:xfrm>
          <a:prstGeom prst="rect">
            <a:avLst/>
          </a:prstGeom>
          <a:noFill/>
          <a:ln>
            <a:noFill/>
          </a:ln>
        </p:spPr>
        <p:txBody>
          <a:bodyPr spcFirstLastPara="1" wrap="square" lIns="0" tIns="8600" rIns="0" bIns="0" anchor="t" anchorCtr="0">
            <a:spAutoFit/>
          </a:bodyPr>
          <a:lstStyle/>
          <a:p>
            <a:pPr marL="8604"/>
            <a:r>
              <a:rPr lang="en-US" sz="700" dirty="0">
                <a:solidFill>
                  <a:schemeClr val="bg1">
                    <a:lumMod val="65000"/>
                  </a:schemeClr>
                </a:solidFill>
                <a:latin typeface="Figtree" pitchFamily="2" charset="0"/>
              </a:rPr>
              <a:t>©ACS</a:t>
            </a:r>
            <a:endParaRPr lang="en-US" sz="700" dirty="0">
              <a:solidFill>
                <a:schemeClr val="bg1">
                  <a:lumMod val="65000"/>
                </a:schemeClr>
              </a:solidFill>
              <a:latin typeface="Helvetica Neue"/>
              <a:ea typeface="Helvetica Neue"/>
              <a:cs typeface="Helvetica Neue"/>
              <a:sym typeface="Helvetica Neue"/>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pic>
        <p:nvPicPr>
          <p:cNvPr id="213" name="Google Shape;213;p18" descr="A person with gloves and a bandage on their leg&#10;&#10;Description automatically generated with medium confidence"/>
          <p:cNvPicPr preferRelativeResize="0"/>
          <p:nvPr/>
        </p:nvPicPr>
        <p:blipFill rotWithShape="1">
          <a:blip r:embed="rId3">
            <a:alphaModFix/>
          </a:blip>
          <a:srcRect l="12322" t="15946" r="24280" b="12634"/>
          <a:stretch/>
        </p:blipFill>
        <p:spPr>
          <a:xfrm>
            <a:off x="1948175" y="167208"/>
            <a:ext cx="7805425" cy="5974512"/>
          </a:xfrm>
          <a:prstGeom prst="rect">
            <a:avLst/>
          </a:prstGeom>
          <a:noFill/>
          <a:ln>
            <a:noFill/>
          </a:ln>
        </p:spPr>
      </p:pic>
      <p:sp>
        <p:nvSpPr>
          <p:cNvPr id="6" name="Google Shape;90;p1">
            <a:extLst>
              <a:ext uri="{FF2B5EF4-FFF2-40B4-BE49-F238E27FC236}">
                <a16:creationId xmlns:a16="http://schemas.microsoft.com/office/drawing/2014/main" id="{E8425441-AF3A-F5AB-3535-8AF2E11E4513}"/>
              </a:ext>
            </a:extLst>
          </p:cNvPr>
          <p:cNvSpPr txBox="1"/>
          <p:nvPr/>
        </p:nvSpPr>
        <p:spPr>
          <a:xfrm>
            <a:off x="7293521" y="5783007"/>
            <a:ext cx="464131" cy="116406"/>
          </a:xfrm>
          <a:prstGeom prst="rect">
            <a:avLst/>
          </a:prstGeom>
          <a:noFill/>
          <a:ln>
            <a:noFill/>
          </a:ln>
        </p:spPr>
        <p:txBody>
          <a:bodyPr spcFirstLastPara="1" wrap="square" lIns="0" tIns="8600" rIns="0" bIns="0" anchor="t" anchorCtr="0">
            <a:spAutoFit/>
          </a:bodyPr>
          <a:lstStyle/>
          <a:p>
            <a:pPr marL="8604"/>
            <a:r>
              <a:rPr lang="en-US" sz="700" dirty="0">
                <a:solidFill>
                  <a:schemeClr val="bg1">
                    <a:lumMod val="65000"/>
                  </a:schemeClr>
                </a:solidFill>
                <a:latin typeface="Figtree" pitchFamily="2" charset="0"/>
              </a:rPr>
              <a:t>©ACS</a:t>
            </a:r>
            <a:endParaRPr lang="en-US" sz="700" dirty="0">
              <a:solidFill>
                <a:schemeClr val="bg1">
                  <a:lumMod val="65000"/>
                </a:schemeClr>
              </a:solidFill>
              <a:latin typeface="Helvetica Neue"/>
              <a:ea typeface="Helvetica Neue"/>
              <a:cs typeface="Helvetica Neue"/>
              <a:sym typeface="Helvetica Neue"/>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pic>
        <p:nvPicPr>
          <p:cNvPr id="218" name="Google Shape;218;p19" descr="A drawing of a person's knee being cut&#10;&#10;Description automatically generated"/>
          <p:cNvPicPr preferRelativeResize="0"/>
          <p:nvPr/>
        </p:nvPicPr>
        <p:blipFill rotWithShape="1">
          <a:blip r:embed="rId3">
            <a:alphaModFix/>
          </a:blip>
          <a:srcRect l="6001" t="5936" r="13994" b="16759"/>
          <a:stretch/>
        </p:blipFill>
        <p:spPr>
          <a:xfrm>
            <a:off x="1559625" y="497003"/>
            <a:ext cx="8898384" cy="5561490"/>
          </a:xfrm>
          <a:prstGeom prst="rect">
            <a:avLst/>
          </a:prstGeom>
          <a:noFill/>
          <a:ln>
            <a:noFill/>
          </a:ln>
        </p:spPr>
      </p:pic>
      <p:sp>
        <p:nvSpPr>
          <p:cNvPr id="6" name="Google Shape;90;p1">
            <a:extLst>
              <a:ext uri="{FF2B5EF4-FFF2-40B4-BE49-F238E27FC236}">
                <a16:creationId xmlns:a16="http://schemas.microsoft.com/office/drawing/2014/main" id="{A3DD9D40-630B-4BE0-362D-B0C4C02E650B}"/>
              </a:ext>
            </a:extLst>
          </p:cNvPr>
          <p:cNvSpPr txBox="1"/>
          <p:nvPr/>
        </p:nvSpPr>
        <p:spPr>
          <a:xfrm>
            <a:off x="7421341" y="4848939"/>
            <a:ext cx="464131" cy="116406"/>
          </a:xfrm>
          <a:prstGeom prst="rect">
            <a:avLst/>
          </a:prstGeom>
          <a:noFill/>
          <a:ln>
            <a:noFill/>
          </a:ln>
        </p:spPr>
        <p:txBody>
          <a:bodyPr spcFirstLastPara="1" wrap="square" lIns="0" tIns="8600" rIns="0" bIns="0" anchor="t" anchorCtr="0">
            <a:spAutoFit/>
          </a:bodyPr>
          <a:lstStyle/>
          <a:p>
            <a:pPr marL="8604"/>
            <a:r>
              <a:rPr lang="en-US" sz="700" dirty="0">
                <a:solidFill>
                  <a:schemeClr val="bg1">
                    <a:lumMod val="65000"/>
                  </a:schemeClr>
                </a:solidFill>
                <a:latin typeface="Figtree" pitchFamily="2" charset="0"/>
              </a:rPr>
              <a:t>©ACS</a:t>
            </a:r>
            <a:endParaRPr lang="en-US" sz="700" dirty="0">
              <a:solidFill>
                <a:schemeClr val="bg1">
                  <a:lumMod val="65000"/>
                </a:schemeClr>
              </a:solidFill>
              <a:latin typeface="Helvetica Neue"/>
              <a:ea typeface="Helvetica Neue"/>
              <a:cs typeface="Helvetica Neue"/>
              <a:sym typeface="Helvetica Neue"/>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2"/>
          <p:cNvSpPr txBox="1"/>
          <p:nvPr/>
        </p:nvSpPr>
        <p:spPr>
          <a:xfrm>
            <a:off x="1756192" y="916800"/>
            <a:ext cx="8679617" cy="1348552"/>
          </a:xfrm>
          <a:prstGeom prst="rect">
            <a:avLst/>
          </a:prstGeom>
          <a:noFill/>
          <a:ln>
            <a:noFill/>
          </a:ln>
        </p:spPr>
        <p:txBody>
          <a:bodyPr spcFirstLastPara="1" wrap="square" lIns="55375" tIns="27675" rIns="55375" bIns="27675" anchor="t" anchorCtr="0">
            <a:spAutoFit/>
          </a:bodyPr>
          <a:lstStyle/>
          <a:p>
            <a:pPr algn="ctr"/>
            <a:r>
              <a:rPr lang="en-US" sz="4200" b="1" dirty="0">
                <a:solidFill>
                  <a:schemeClr val="dk1"/>
                </a:solidFill>
                <a:latin typeface="Arial" panose="020B0604020202020204" pitchFamily="34" charset="0"/>
                <a:ea typeface="Calibri"/>
                <a:cs typeface="Arial" panose="020B0604020202020204" pitchFamily="34" charset="0"/>
                <a:sym typeface="Calibri"/>
              </a:rPr>
              <a:t>Bleeding emergencies can be graphic and disturbing </a:t>
            </a:r>
            <a:endParaRPr sz="4200" b="1" dirty="0">
              <a:solidFill>
                <a:schemeClr val="dk1"/>
              </a:solidFill>
              <a:latin typeface="Arial" panose="020B0604020202020204" pitchFamily="34" charset="0"/>
              <a:ea typeface="Calibri"/>
              <a:cs typeface="Arial" panose="020B0604020202020204" pitchFamily="34" charset="0"/>
              <a:sym typeface="Calibri"/>
            </a:endParaRPr>
          </a:p>
        </p:txBody>
      </p:sp>
      <p:pic>
        <p:nvPicPr>
          <p:cNvPr id="102" name="Google Shape;102;p2" descr="caution.png"/>
          <p:cNvPicPr preferRelativeResize="0"/>
          <p:nvPr/>
        </p:nvPicPr>
        <p:blipFill rotWithShape="1">
          <a:blip r:embed="rId3">
            <a:alphaModFix/>
          </a:blip>
          <a:srcRect l="-293" t="9265" r="293" b="12508"/>
          <a:stretch/>
        </p:blipFill>
        <p:spPr>
          <a:xfrm>
            <a:off x="4134020" y="2649290"/>
            <a:ext cx="3923960" cy="307560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pic>
        <p:nvPicPr>
          <p:cNvPr id="223" name="Google Shape;223;p20" descr="A cartoon of a wrist with a wound and blood on it&#10;&#10;Description automatically generated"/>
          <p:cNvPicPr preferRelativeResize="0"/>
          <p:nvPr/>
        </p:nvPicPr>
        <p:blipFill rotWithShape="1">
          <a:blip r:embed="rId3">
            <a:alphaModFix/>
          </a:blip>
          <a:srcRect b="13499"/>
          <a:stretch/>
        </p:blipFill>
        <p:spPr>
          <a:xfrm>
            <a:off x="1524000" y="469076"/>
            <a:ext cx="9151682" cy="5120640"/>
          </a:xfrm>
          <a:prstGeom prst="rect">
            <a:avLst/>
          </a:prstGeom>
          <a:noFill/>
          <a:ln>
            <a:noFill/>
          </a:ln>
        </p:spPr>
      </p:pic>
      <p:sp>
        <p:nvSpPr>
          <p:cNvPr id="5" name="Google Shape;90;p1">
            <a:extLst>
              <a:ext uri="{FF2B5EF4-FFF2-40B4-BE49-F238E27FC236}">
                <a16:creationId xmlns:a16="http://schemas.microsoft.com/office/drawing/2014/main" id="{9BD600F6-5400-EB51-1061-B7812E0D67FD}"/>
              </a:ext>
            </a:extLst>
          </p:cNvPr>
          <p:cNvSpPr txBox="1"/>
          <p:nvPr/>
        </p:nvSpPr>
        <p:spPr>
          <a:xfrm>
            <a:off x="7185367" y="4947265"/>
            <a:ext cx="464131" cy="116406"/>
          </a:xfrm>
          <a:prstGeom prst="rect">
            <a:avLst/>
          </a:prstGeom>
          <a:noFill/>
          <a:ln>
            <a:noFill/>
          </a:ln>
        </p:spPr>
        <p:txBody>
          <a:bodyPr spcFirstLastPara="1" wrap="square" lIns="0" tIns="8600" rIns="0" bIns="0" anchor="t" anchorCtr="0">
            <a:spAutoFit/>
          </a:bodyPr>
          <a:lstStyle/>
          <a:p>
            <a:pPr marL="8604"/>
            <a:r>
              <a:rPr lang="en-US" sz="700" dirty="0">
                <a:solidFill>
                  <a:schemeClr val="bg1">
                    <a:lumMod val="65000"/>
                  </a:schemeClr>
                </a:solidFill>
                <a:latin typeface="Figtree" pitchFamily="2" charset="0"/>
              </a:rPr>
              <a:t>©ACS</a:t>
            </a:r>
            <a:endParaRPr lang="en-US" sz="700" dirty="0">
              <a:solidFill>
                <a:schemeClr val="bg1">
                  <a:lumMod val="65000"/>
                </a:schemeClr>
              </a:solidFill>
              <a:latin typeface="Helvetica Neue"/>
              <a:ea typeface="Helvetica Neue"/>
              <a:cs typeface="Helvetica Neue"/>
              <a:sym typeface="Helvetica Neue"/>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a:extLst>
              <a:ext uri="{FF2B5EF4-FFF2-40B4-BE49-F238E27FC236}">
                <a16:creationId xmlns:a16="http://schemas.microsoft.com/office/drawing/2014/main" id="{CC664278-67E3-99FE-5FB0-807E4C73016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7380"/>
          <a:stretch/>
        </p:blipFill>
        <p:spPr bwMode="auto">
          <a:xfrm>
            <a:off x="1453798" y="254971"/>
            <a:ext cx="9284404" cy="5524727"/>
          </a:xfrm>
          <a:prstGeom prst="rect">
            <a:avLst/>
          </a:prstGeom>
          <a:noFill/>
          <a:extLst>
            <a:ext uri="{909E8E84-426E-40DD-AFC4-6F175D3DCCD1}">
              <a14:hiddenFill xmlns:a14="http://schemas.microsoft.com/office/drawing/2010/main">
                <a:solidFill>
                  <a:srgbClr val="FFFFFF"/>
                </a:solidFill>
              </a14:hiddenFill>
            </a:ext>
          </a:extLst>
        </p:spPr>
      </p:pic>
      <p:sp>
        <p:nvSpPr>
          <p:cNvPr id="3" name="Google Shape;90;p1">
            <a:extLst>
              <a:ext uri="{FF2B5EF4-FFF2-40B4-BE49-F238E27FC236}">
                <a16:creationId xmlns:a16="http://schemas.microsoft.com/office/drawing/2014/main" id="{941BC882-F074-B685-D2F8-98E11DA1F55B}"/>
              </a:ext>
            </a:extLst>
          </p:cNvPr>
          <p:cNvSpPr txBox="1"/>
          <p:nvPr/>
        </p:nvSpPr>
        <p:spPr>
          <a:xfrm>
            <a:off x="7271631" y="4904133"/>
            <a:ext cx="464131" cy="116406"/>
          </a:xfrm>
          <a:prstGeom prst="rect">
            <a:avLst/>
          </a:prstGeom>
          <a:noFill/>
          <a:ln>
            <a:noFill/>
          </a:ln>
        </p:spPr>
        <p:txBody>
          <a:bodyPr spcFirstLastPara="1" wrap="square" lIns="0" tIns="8600" rIns="0" bIns="0" anchor="t" anchorCtr="0">
            <a:spAutoFit/>
          </a:bodyPr>
          <a:lstStyle/>
          <a:p>
            <a:pPr marL="8604"/>
            <a:r>
              <a:rPr lang="en-US" sz="700" dirty="0">
                <a:solidFill>
                  <a:schemeClr val="bg1">
                    <a:lumMod val="65000"/>
                  </a:schemeClr>
                </a:solidFill>
                <a:latin typeface="Figtree" pitchFamily="2" charset="0"/>
              </a:rPr>
              <a:t>©ACS</a:t>
            </a:r>
            <a:endParaRPr lang="en-US" sz="700" dirty="0">
              <a:solidFill>
                <a:schemeClr val="bg1">
                  <a:lumMod val="65000"/>
                </a:schemeClr>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32445373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 name="Google Shape;229;p21">
            <a:extLst>
              <a:ext uri="{FF2B5EF4-FFF2-40B4-BE49-F238E27FC236}">
                <a16:creationId xmlns:a16="http://schemas.microsoft.com/office/drawing/2014/main" id="{23E2CE6E-F348-892B-348E-47D31D46867F}"/>
              </a:ext>
            </a:extLst>
          </p:cNvPr>
          <p:cNvSpPr txBox="1"/>
          <p:nvPr/>
        </p:nvSpPr>
        <p:spPr>
          <a:xfrm>
            <a:off x="2053899" y="329185"/>
            <a:ext cx="8084203" cy="669374"/>
          </a:xfrm>
          <a:prstGeom prst="rect">
            <a:avLst/>
          </a:prstGeom>
          <a:noFill/>
          <a:ln>
            <a:noFill/>
          </a:ln>
        </p:spPr>
        <p:txBody>
          <a:bodyPr spcFirstLastPara="1" wrap="square" lIns="91425" tIns="45700" rIns="91425" bIns="45700" anchor="t" anchorCtr="0">
            <a:spAutoFit/>
          </a:bodyPr>
          <a:lstStyle/>
          <a:p>
            <a:pPr algn="ctr">
              <a:lnSpc>
                <a:spcPts val="4500"/>
              </a:lnSpc>
            </a:pPr>
            <a:r>
              <a:rPr lang="en-US" sz="4200" b="1" dirty="0">
                <a:solidFill>
                  <a:schemeClr val="dk1"/>
                </a:solidFill>
                <a:latin typeface="Arial" panose="020B0604020202020204" pitchFamily="34" charset="0"/>
                <a:ea typeface="Calibri"/>
                <a:cs typeface="Arial" panose="020B0604020202020204" pitchFamily="34" charset="0"/>
                <a:sym typeface="Calibri"/>
              </a:rPr>
              <a:t>Frequently Asked Questions</a:t>
            </a:r>
            <a:endParaRPr sz="4200" b="1" dirty="0">
              <a:latin typeface="Arial" panose="020B0604020202020204" pitchFamily="34" charset="0"/>
              <a:cs typeface="Arial" panose="020B0604020202020204" pitchFamily="34" charset="0"/>
            </a:endParaRPr>
          </a:p>
        </p:txBody>
      </p:sp>
      <p:sp>
        <p:nvSpPr>
          <p:cNvPr id="6" name="Google Shape;90;p1">
            <a:extLst>
              <a:ext uri="{FF2B5EF4-FFF2-40B4-BE49-F238E27FC236}">
                <a16:creationId xmlns:a16="http://schemas.microsoft.com/office/drawing/2014/main" id="{7B0611B4-E4D1-523F-6E0F-344E1B073F1D}"/>
              </a:ext>
            </a:extLst>
          </p:cNvPr>
          <p:cNvSpPr txBox="1"/>
          <p:nvPr/>
        </p:nvSpPr>
        <p:spPr>
          <a:xfrm>
            <a:off x="9287879" y="5653743"/>
            <a:ext cx="464131" cy="116406"/>
          </a:xfrm>
          <a:prstGeom prst="rect">
            <a:avLst/>
          </a:prstGeom>
          <a:noFill/>
          <a:ln>
            <a:noFill/>
          </a:ln>
        </p:spPr>
        <p:txBody>
          <a:bodyPr spcFirstLastPara="1" wrap="square" lIns="0" tIns="8600" rIns="0" bIns="0" anchor="t" anchorCtr="0">
            <a:spAutoFit/>
          </a:bodyPr>
          <a:lstStyle/>
          <a:p>
            <a:pPr marL="8604"/>
            <a:r>
              <a:rPr lang="en-US" sz="700" dirty="0">
                <a:solidFill>
                  <a:schemeClr val="bg1">
                    <a:lumMod val="65000"/>
                  </a:schemeClr>
                </a:solidFill>
                <a:latin typeface="Figtree" pitchFamily="2" charset="0"/>
              </a:rPr>
              <a:t>©ACS</a:t>
            </a:r>
            <a:endParaRPr lang="en-US" sz="700" dirty="0">
              <a:solidFill>
                <a:schemeClr val="bg1">
                  <a:lumMod val="65000"/>
                </a:schemeClr>
              </a:solidFill>
              <a:latin typeface="Helvetica Neue"/>
              <a:ea typeface="Helvetica Neue"/>
              <a:cs typeface="Helvetica Neue"/>
              <a:sym typeface="Helvetica Neue"/>
            </a:endParaRPr>
          </a:p>
        </p:txBody>
      </p:sp>
      <p:pic>
        <p:nvPicPr>
          <p:cNvPr id="3074" name="Picture 2">
            <a:extLst>
              <a:ext uri="{FF2B5EF4-FFF2-40B4-BE49-F238E27FC236}">
                <a16:creationId xmlns:a16="http://schemas.microsoft.com/office/drawing/2014/main" id="{251DFA68-8785-9FB2-C0E7-4B6A528192A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780" b="5220"/>
          <a:stretch/>
        </p:blipFill>
        <p:spPr bwMode="auto">
          <a:xfrm>
            <a:off x="1879600" y="1320764"/>
            <a:ext cx="8432800" cy="4665968"/>
          </a:xfrm>
          <a:prstGeom prst="rect">
            <a:avLst/>
          </a:prstGeom>
          <a:noFill/>
          <a:extLst>
            <a:ext uri="{909E8E84-426E-40DD-AFC4-6F175D3DCCD1}">
              <a14:hiddenFill xmlns:a14="http://schemas.microsoft.com/office/drawing/2010/main">
                <a:solidFill>
                  <a:srgbClr val="FFFFFF"/>
                </a:solidFill>
              </a14:hiddenFill>
            </a:ext>
          </a:extLst>
        </p:spPr>
      </p:pic>
      <p:sp>
        <p:nvSpPr>
          <p:cNvPr id="4" name="Google Shape;90;p1">
            <a:extLst>
              <a:ext uri="{FF2B5EF4-FFF2-40B4-BE49-F238E27FC236}">
                <a16:creationId xmlns:a16="http://schemas.microsoft.com/office/drawing/2014/main" id="{9AB7EDF5-821A-3548-0BA3-B4210CF7002D}"/>
              </a:ext>
            </a:extLst>
          </p:cNvPr>
          <p:cNvSpPr txBox="1"/>
          <p:nvPr/>
        </p:nvSpPr>
        <p:spPr>
          <a:xfrm>
            <a:off x="3950462" y="3135718"/>
            <a:ext cx="464131" cy="116406"/>
          </a:xfrm>
          <a:prstGeom prst="rect">
            <a:avLst/>
          </a:prstGeom>
          <a:noFill/>
          <a:ln>
            <a:noFill/>
          </a:ln>
        </p:spPr>
        <p:txBody>
          <a:bodyPr spcFirstLastPara="1" wrap="square" lIns="0" tIns="8600" rIns="0" bIns="0" anchor="t" anchorCtr="0">
            <a:spAutoFit/>
          </a:bodyPr>
          <a:lstStyle/>
          <a:p>
            <a:pPr marL="8604"/>
            <a:r>
              <a:rPr lang="en-US" sz="700" dirty="0">
                <a:solidFill>
                  <a:schemeClr val="bg1">
                    <a:lumMod val="65000"/>
                  </a:schemeClr>
                </a:solidFill>
                <a:latin typeface="Figtree" pitchFamily="2" charset="0"/>
              </a:rPr>
              <a:t>©ACS</a:t>
            </a:r>
            <a:endParaRPr lang="en-US" sz="700" dirty="0">
              <a:solidFill>
                <a:schemeClr val="bg1">
                  <a:lumMod val="65000"/>
                </a:schemeClr>
              </a:solidFill>
              <a:latin typeface="Helvetica Neue"/>
              <a:ea typeface="Helvetica Neue"/>
              <a:cs typeface="Helvetica Neue"/>
              <a:sym typeface="Helvetica Neue"/>
            </a:endParaRPr>
          </a:p>
        </p:txBody>
      </p:sp>
      <p:sp>
        <p:nvSpPr>
          <p:cNvPr id="5" name="Google Shape;90;p1">
            <a:extLst>
              <a:ext uri="{FF2B5EF4-FFF2-40B4-BE49-F238E27FC236}">
                <a16:creationId xmlns:a16="http://schemas.microsoft.com/office/drawing/2014/main" id="{6D8BEDD9-A70D-FC06-21B6-3064D4DA5486}"/>
              </a:ext>
            </a:extLst>
          </p:cNvPr>
          <p:cNvSpPr txBox="1"/>
          <p:nvPr/>
        </p:nvSpPr>
        <p:spPr>
          <a:xfrm>
            <a:off x="6253389" y="3135718"/>
            <a:ext cx="464131" cy="116406"/>
          </a:xfrm>
          <a:prstGeom prst="rect">
            <a:avLst/>
          </a:prstGeom>
          <a:noFill/>
          <a:ln>
            <a:noFill/>
          </a:ln>
        </p:spPr>
        <p:txBody>
          <a:bodyPr spcFirstLastPara="1" wrap="square" lIns="0" tIns="8600" rIns="0" bIns="0" anchor="t" anchorCtr="0">
            <a:spAutoFit/>
          </a:bodyPr>
          <a:lstStyle/>
          <a:p>
            <a:pPr marL="8604"/>
            <a:r>
              <a:rPr lang="en-US" sz="700" dirty="0">
                <a:solidFill>
                  <a:schemeClr val="bg1">
                    <a:lumMod val="65000"/>
                  </a:schemeClr>
                </a:solidFill>
                <a:latin typeface="Figtree" pitchFamily="2" charset="0"/>
              </a:rPr>
              <a:t>©ACS</a:t>
            </a:r>
            <a:endParaRPr lang="en-US" sz="700" dirty="0">
              <a:solidFill>
                <a:schemeClr val="bg1">
                  <a:lumMod val="65000"/>
                </a:schemeClr>
              </a:solidFill>
              <a:latin typeface="Helvetica Neue"/>
              <a:ea typeface="Helvetica Neue"/>
              <a:cs typeface="Helvetica Neue"/>
              <a:sym typeface="Helvetica Neue"/>
            </a:endParaRPr>
          </a:p>
        </p:txBody>
      </p:sp>
      <p:sp>
        <p:nvSpPr>
          <p:cNvPr id="7" name="Google Shape;90;p1">
            <a:extLst>
              <a:ext uri="{FF2B5EF4-FFF2-40B4-BE49-F238E27FC236}">
                <a16:creationId xmlns:a16="http://schemas.microsoft.com/office/drawing/2014/main" id="{B8528624-3EE9-4F22-019C-7AEC6C94ED2A}"/>
              </a:ext>
            </a:extLst>
          </p:cNvPr>
          <p:cNvSpPr txBox="1"/>
          <p:nvPr/>
        </p:nvSpPr>
        <p:spPr>
          <a:xfrm>
            <a:off x="9168792" y="3135718"/>
            <a:ext cx="464131" cy="116406"/>
          </a:xfrm>
          <a:prstGeom prst="rect">
            <a:avLst/>
          </a:prstGeom>
          <a:noFill/>
          <a:ln>
            <a:noFill/>
          </a:ln>
        </p:spPr>
        <p:txBody>
          <a:bodyPr spcFirstLastPara="1" wrap="square" lIns="0" tIns="8600" rIns="0" bIns="0" anchor="t" anchorCtr="0">
            <a:spAutoFit/>
          </a:bodyPr>
          <a:lstStyle/>
          <a:p>
            <a:pPr marL="8604"/>
            <a:r>
              <a:rPr lang="en-US" sz="700" dirty="0">
                <a:solidFill>
                  <a:schemeClr val="bg1">
                    <a:lumMod val="65000"/>
                  </a:schemeClr>
                </a:solidFill>
                <a:latin typeface="Figtree" pitchFamily="2" charset="0"/>
              </a:rPr>
              <a:t>©ACS</a:t>
            </a:r>
            <a:endParaRPr lang="en-US" sz="700" dirty="0">
              <a:solidFill>
                <a:schemeClr val="bg1">
                  <a:lumMod val="65000"/>
                </a:schemeClr>
              </a:solidFill>
              <a:latin typeface="Helvetica Neue"/>
              <a:ea typeface="Helvetica Neue"/>
              <a:cs typeface="Helvetica Neue"/>
              <a:sym typeface="Helvetica Neue"/>
            </a:endParaRPr>
          </a:p>
        </p:txBody>
      </p:sp>
      <p:sp>
        <p:nvSpPr>
          <p:cNvPr id="8" name="Google Shape;90;p1">
            <a:extLst>
              <a:ext uri="{FF2B5EF4-FFF2-40B4-BE49-F238E27FC236}">
                <a16:creationId xmlns:a16="http://schemas.microsoft.com/office/drawing/2014/main" id="{6806D284-B1E1-8CB4-B2BF-08D2DFE62BC6}"/>
              </a:ext>
            </a:extLst>
          </p:cNvPr>
          <p:cNvSpPr txBox="1"/>
          <p:nvPr/>
        </p:nvSpPr>
        <p:spPr>
          <a:xfrm>
            <a:off x="3950462" y="5653743"/>
            <a:ext cx="464131" cy="116406"/>
          </a:xfrm>
          <a:prstGeom prst="rect">
            <a:avLst/>
          </a:prstGeom>
          <a:noFill/>
          <a:ln>
            <a:noFill/>
          </a:ln>
        </p:spPr>
        <p:txBody>
          <a:bodyPr spcFirstLastPara="1" wrap="square" lIns="0" tIns="8600" rIns="0" bIns="0" anchor="t" anchorCtr="0">
            <a:spAutoFit/>
          </a:bodyPr>
          <a:lstStyle/>
          <a:p>
            <a:pPr marL="8604"/>
            <a:r>
              <a:rPr lang="en-US" sz="700" dirty="0">
                <a:solidFill>
                  <a:schemeClr val="bg1">
                    <a:lumMod val="65000"/>
                  </a:schemeClr>
                </a:solidFill>
                <a:latin typeface="Figtree" pitchFamily="2" charset="0"/>
              </a:rPr>
              <a:t>©ACS</a:t>
            </a:r>
            <a:endParaRPr lang="en-US" sz="700" dirty="0">
              <a:solidFill>
                <a:schemeClr val="bg1">
                  <a:lumMod val="65000"/>
                </a:schemeClr>
              </a:solidFill>
              <a:latin typeface="Helvetica Neue"/>
              <a:ea typeface="Helvetica Neue"/>
              <a:cs typeface="Helvetica Neue"/>
              <a:sym typeface="Helvetica Neue"/>
            </a:endParaRPr>
          </a:p>
        </p:txBody>
      </p:sp>
      <p:sp>
        <p:nvSpPr>
          <p:cNvPr id="9" name="Google Shape;90;p1">
            <a:extLst>
              <a:ext uri="{FF2B5EF4-FFF2-40B4-BE49-F238E27FC236}">
                <a16:creationId xmlns:a16="http://schemas.microsoft.com/office/drawing/2014/main" id="{2DE6A701-A60B-E374-EC0A-460034976288}"/>
              </a:ext>
            </a:extLst>
          </p:cNvPr>
          <p:cNvSpPr txBox="1"/>
          <p:nvPr/>
        </p:nvSpPr>
        <p:spPr>
          <a:xfrm>
            <a:off x="7133283" y="5653743"/>
            <a:ext cx="464131" cy="116406"/>
          </a:xfrm>
          <a:prstGeom prst="rect">
            <a:avLst/>
          </a:prstGeom>
          <a:noFill/>
          <a:ln>
            <a:noFill/>
          </a:ln>
        </p:spPr>
        <p:txBody>
          <a:bodyPr spcFirstLastPara="1" wrap="square" lIns="0" tIns="8600" rIns="0" bIns="0" anchor="t" anchorCtr="0">
            <a:spAutoFit/>
          </a:bodyPr>
          <a:lstStyle/>
          <a:p>
            <a:pPr marL="8604"/>
            <a:r>
              <a:rPr lang="en-US" sz="700" dirty="0">
                <a:solidFill>
                  <a:schemeClr val="bg1">
                    <a:lumMod val="65000"/>
                  </a:schemeClr>
                </a:solidFill>
                <a:latin typeface="Figtree" pitchFamily="2" charset="0"/>
              </a:rPr>
              <a:t>©ACS</a:t>
            </a:r>
            <a:endParaRPr lang="en-US" sz="700" dirty="0">
              <a:solidFill>
                <a:schemeClr val="bg1">
                  <a:lumMod val="65000"/>
                </a:schemeClr>
              </a:solidFill>
              <a:latin typeface="Helvetica Neue"/>
              <a:ea typeface="Helvetica Neue"/>
              <a:cs typeface="Helvetica Neue"/>
              <a:sym typeface="Helvetica Neue"/>
            </a:endParaRPr>
          </a:p>
        </p:txBody>
      </p:sp>
      <p:sp>
        <p:nvSpPr>
          <p:cNvPr id="10" name="Google Shape;90;p1">
            <a:extLst>
              <a:ext uri="{FF2B5EF4-FFF2-40B4-BE49-F238E27FC236}">
                <a16:creationId xmlns:a16="http://schemas.microsoft.com/office/drawing/2014/main" id="{C4E1EEE0-A1FA-1E92-062E-DFCDCE4538EA}"/>
              </a:ext>
            </a:extLst>
          </p:cNvPr>
          <p:cNvSpPr txBox="1"/>
          <p:nvPr/>
        </p:nvSpPr>
        <p:spPr>
          <a:xfrm>
            <a:off x="9389461" y="5653743"/>
            <a:ext cx="464131" cy="116406"/>
          </a:xfrm>
          <a:prstGeom prst="rect">
            <a:avLst/>
          </a:prstGeom>
          <a:noFill/>
          <a:ln>
            <a:noFill/>
          </a:ln>
        </p:spPr>
        <p:txBody>
          <a:bodyPr spcFirstLastPara="1" wrap="square" lIns="0" tIns="8600" rIns="0" bIns="0" anchor="t" anchorCtr="0">
            <a:spAutoFit/>
          </a:bodyPr>
          <a:lstStyle/>
          <a:p>
            <a:pPr marL="8604"/>
            <a:r>
              <a:rPr lang="en-US" sz="700" dirty="0">
                <a:solidFill>
                  <a:schemeClr val="bg1">
                    <a:lumMod val="65000"/>
                  </a:schemeClr>
                </a:solidFill>
                <a:latin typeface="Figtree" pitchFamily="2" charset="0"/>
              </a:rPr>
              <a:t>©ACS</a:t>
            </a:r>
            <a:endParaRPr lang="en-US" sz="700" dirty="0">
              <a:solidFill>
                <a:schemeClr val="bg1">
                  <a:lumMod val="65000"/>
                </a:schemeClr>
              </a:solidFill>
              <a:latin typeface="Helvetica Neue"/>
              <a:ea typeface="Helvetica Neue"/>
              <a:cs typeface="Helvetica Neue"/>
              <a:sym typeface="Helvetica Neue"/>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Google Shape;236;p22"/>
          <p:cNvSpPr txBox="1">
            <a:spLocks noGrp="1"/>
          </p:cNvSpPr>
          <p:nvPr>
            <p:ph type="title" idx="4294967295"/>
          </p:nvPr>
        </p:nvSpPr>
        <p:spPr>
          <a:xfrm>
            <a:off x="1619250" y="344674"/>
            <a:ext cx="8953500" cy="656590"/>
          </a:xfrm>
          <a:prstGeom prst="rect">
            <a:avLst/>
          </a:prstGeom>
          <a:noFill/>
          <a:ln>
            <a:noFill/>
          </a:ln>
        </p:spPr>
        <p:txBody>
          <a:bodyPr spcFirstLastPara="1" wrap="square" lIns="91425" tIns="45700" rIns="91425" bIns="45700" anchor="ctr" anchorCtr="0">
            <a:noAutofit/>
          </a:bodyPr>
          <a:lstStyle/>
          <a:p>
            <a:pPr algn="ctr">
              <a:buClr>
                <a:schemeClr val="dk1"/>
              </a:buClr>
              <a:buSzPts val="6000"/>
            </a:pPr>
            <a:r>
              <a:rPr lang="en-US" sz="4200" b="1" dirty="0">
                <a:latin typeface="Arial" panose="020B0604020202020204" pitchFamily="34" charset="0"/>
                <a:ea typeface="Calibri"/>
                <a:cs typeface="Arial" panose="020B0604020202020204" pitchFamily="34" charset="0"/>
                <a:sym typeface="Calibri"/>
              </a:rPr>
              <a:t>Summary</a:t>
            </a:r>
            <a:endParaRPr sz="4200" dirty="0">
              <a:latin typeface="Arial" panose="020B0604020202020204" pitchFamily="34" charset="0"/>
              <a:cs typeface="Arial" panose="020B0604020202020204" pitchFamily="34" charset="0"/>
            </a:endParaRPr>
          </a:p>
        </p:txBody>
      </p:sp>
      <p:grpSp>
        <p:nvGrpSpPr>
          <p:cNvPr id="13" name="Group 12">
            <a:extLst>
              <a:ext uri="{FF2B5EF4-FFF2-40B4-BE49-F238E27FC236}">
                <a16:creationId xmlns:a16="http://schemas.microsoft.com/office/drawing/2014/main" id="{7D8C856D-F057-62CF-4A2F-1F1BA52F9D68}"/>
              </a:ext>
            </a:extLst>
          </p:cNvPr>
          <p:cNvGrpSpPr/>
          <p:nvPr/>
        </p:nvGrpSpPr>
        <p:grpSpPr>
          <a:xfrm>
            <a:off x="0" y="2113471"/>
            <a:ext cx="4045117" cy="2274439"/>
            <a:chOff x="1488055" y="1097605"/>
            <a:chExt cx="8836326" cy="4968383"/>
          </a:xfrm>
        </p:grpSpPr>
        <p:pic>
          <p:nvPicPr>
            <p:cNvPr id="14" name="Google Shape;151;p8" descr="site safety.jpg">
              <a:extLst>
                <a:ext uri="{FF2B5EF4-FFF2-40B4-BE49-F238E27FC236}">
                  <a16:creationId xmlns:a16="http://schemas.microsoft.com/office/drawing/2014/main" id="{4B0DABC7-1B49-FB40-ED82-2EE06EF94C6A}"/>
                </a:ext>
              </a:extLst>
            </p:cNvPr>
            <p:cNvPicPr preferRelativeResize="0"/>
            <p:nvPr/>
          </p:nvPicPr>
          <p:blipFill rotWithShape="1">
            <a:blip r:embed="rId3">
              <a:alphaModFix/>
            </a:blip>
            <a:srcRect r="5000" b="4426"/>
            <a:stretch/>
          </p:blipFill>
          <p:spPr>
            <a:xfrm>
              <a:off x="1488055" y="1097605"/>
              <a:ext cx="8836326" cy="4968383"/>
            </a:xfrm>
            <a:prstGeom prst="rect">
              <a:avLst/>
            </a:prstGeom>
            <a:noFill/>
            <a:ln>
              <a:noFill/>
            </a:ln>
          </p:spPr>
        </p:pic>
        <p:sp>
          <p:nvSpPr>
            <p:cNvPr id="15" name="Google Shape;90;p1">
              <a:extLst>
                <a:ext uri="{FF2B5EF4-FFF2-40B4-BE49-F238E27FC236}">
                  <a16:creationId xmlns:a16="http://schemas.microsoft.com/office/drawing/2014/main" id="{1BEB6CE4-E3A8-B83F-6FD7-D0789FD9E7E7}"/>
                </a:ext>
              </a:extLst>
            </p:cNvPr>
            <p:cNvSpPr txBox="1"/>
            <p:nvPr/>
          </p:nvSpPr>
          <p:spPr>
            <a:xfrm>
              <a:off x="8101340" y="5562429"/>
              <a:ext cx="451679" cy="184308"/>
            </a:xfrm>
            <a:prstGeom prst="rect">
              <a:avLst/>
            </a:prstGeom>
            <a:noFill/>
            <a:ln>
              <a:noFill/>
            </a:ln>
          </p:spPr>
          <p:txBody>
            <a:bodyPr spcFirstLastPara="1" wrap="square" lIns="0" tIns="8600" rIns="0" bIns="0" anchor="t" anchorCtr="0">
              <a:spAutoFit/>
            </a:bodyPr>
            <a:lstStyle/>
            <a:p>
              <a:pPr marL="8604"/>
              <a:r>
                <a:rPr lang="en-US" sz="500" dirty="0">
                  <a:solidFill>
                    <a:schemeClr val="bg1">
                      <a:lumMod val="65000"/>
                    </a:schemeClr>
                  </a:solidFill>
                  <a:latin typeface="Figtree" pitchFamily="2" charset="0"/>
                </a:rPr>
                <a:t>©ACS</a:t>
              </a:r>
              <a:endParaRPr lang="en-US" sz="500" dirty="0">
                <a:solidFill>
                  <a:schemeClr val="bg1">
                    <a:lumMod val="65000"/>
                  </a:schemeClr>
                </a:solidFill>
                <a:latin typeface="Helvetica Neue"/>
                <a:ea typeface="Helvetica Neue"/>
                <a:cs typeface="Helvetica Neue"/>
                <a:sym typeface="Helvetica Neue"/>
              </a:endParaRPr>
            </a:p>
          </p:txBody>
        </p:sp>
        <p:sp>
          <p:nvSpPr>
            <p:cNvPr id="16" name="Google Shape;90;p1">
              <a:extLst>
                <a:ext uri="{FF2B5EF4-FFF2-40B4-BE49-F238E27FC236}">
                  <a16:creationId xmlns:a16="http://schemas.microsoft.com/office/drawing/2014/main" id="{F1A8EAF6-9B78-C4FB-5901-7395BC51F1B8}"/>
                </a:ext>
              </a:extLst>
            </p:cNvPr>
            <p:cNvSpPr txBox="1"/>
            <p:nvPr/>
          </p:nvSpPr>
          <p:spPr>
            <a:xfrm>
              <a:off x="5139604" y="5562431"/>
              <a:ext cx="451679" cy="184308"/>
            </a:xfrm>
            <a:prstGeom prst="rect">
              <a:avLst/>
            </a:prstGeom>
            <a:noFill/>
            <a:ln>
              <a:noFill/>
            </a:ln>
          </p:spPr>
          <p:txBody>
            <a:bodyPr spcFirstLastPara="1" wrap="square" lIns="0" tIns="8600" rIns="0" bIns="0" anchor="t" anchorCtr="0">
              <a:spAutoFit/>
            </a:bodyPr>
            <a:lstStyle/>
            <a:p>
              <a:pPr marL="8604"/>
              <a:r>
                <a:rPr lang="en-US" sz="500" dirty="0">
                  <a:solidFill>
                    <a:schemeClr val="bg1">
                      <a:lumMod val="65000"/>
                    </a:schemeClr>
                  </a:solidFill>
                  <a:latin typeface="Figtree" pitchFamily="2" charset="0"/>
                </a:rPr>
                <a:t>©ACS</a:t>
              </a:r>
              <a:endParaRPr lang="en-US" sz="500" dirty="0">
                <a:solidFill>
                  <a:schemeClr val="bg1">
                    <a:lumMod val="65000"/>
                  </a:schemeClr>
                </a:solidFill>
                <a:latin typeface="Helvetica Neue"/>
                <a:ea typeface="Helvetica Neue"/>
                <a:cs typeface="Helvetica Neue"/>
                <a:sym typeface="Helvetica Neue"/>
              </a:endParaRPr>
            </a:p>
          </p:txBody>
        </p:sp>
        <p:sp>
          <p:nvSpPr>
            <p:cNvPr id="17" name="Google Shape;90;p1">
              <a:extLst>
                <a:ext uri="{FF2B5EF4-FFF2-40B4-BE49-F238E27FC236}">
                  <a16:creationId xmlns:a16="http://schemas.microsoft.com/office/drawing/2014/main" id="{C79F4869-5486-A649-6F5A-D4BA5DCD7B3A}"/>
                </a:ext>
              </a:extLst>
            </p:cNvPr>
            <p:cNvSpPr txBox="1"/>
            <p:nvPr/>
          </p:nvSpPr>
          <p:spPr>
            <a:xfrm>
              <a:off x="9452810" y="3519279"/>
              <a:ext cx="451679" cy="184308"/>
            </a:xfrm>
            <a:prstGeom prst="rect">
              <a:avLst/>
            </a:prstGeom>
            <a:noFill/>
            <a:ln>
              <a:noFill/>
            </a:ln>
          </p:spPr>
          <p:txBody>
            <a:bodyPr spcFirstLastPara="1" wrap="square" lIns="0" tIns="8600" rIns="0" bIns="0" anchor="t" anchorCtr="0">
              <a:spAutoFit/>
            </a:bodyPr>
            <a:lstStyle/>
            <a:p>
              <a:pPr marL="8604"/>
              <a:r>
                <a:rPr lang="en-US" sz="500" dirty="0">
                  <a:solidFill>
                    <a:schemeClr val="bg1">
                      <a:lumMod val="65000"/>
                    </a:schemeClr>
                  </a:solidFill>
                  <a:latin typeface="Figtree" pitchFamily="2" charset="0"/>
                </a:rPr>
                <a:t>©ACS</a:t>
              </a:r>
              <a:endParaRPr lang="en-US" sz="500" dirty="0">
                <a:solidFill>
                  <a:schemeClr val="bg1">
                    <a:lumMod val="65000"/>
                  </a:schemeClr>
                </a:solidFill>
                <a:latin typeface="Helvetica Neue"/>
                <a:ea typeface="Helvetica Neue"/>
                <a:cs typeface="Helvetica Neue"/>
                <a:sym typeface="Helvetica Neue"/>
              </a:endParaRPr>
            </a:p>
          </p:txBody>
        </p:sp>
        <p:sp>
          <p:nvSpPr>
            <p:cNvPr id="18" name="Google Shape;90;p1">
              <a:extLst>
                <a:ext uri="{FF2B5EF4-FFF2-40B4-BE49-F238E27FC236}">
                  <a16:creationId xmlns:a16="http://schemas.microsoft.com/office/drawing/2014/main" id="{4A419D31-F789-E3F7-591A-E78E991A44AE}"/>
                </a:ext>
              </a:extLst>
            </p:cNvPr>
            <p:cNvSpPr txBox="1"/>
            <p:nvPr/>
          </p:nvSpPr>
          <p:spPr>
            <a:xfrm>
              <a:off x="6620470" y="3519279"/>
              <a:ext cx="451679" cy="184308"/>
            </a:xfrm>
            <a:prstGeom prst="rect">
              <a:avLst/>
            </a:prstGeom>
            <a:noFill/>
            <a:ln>
              <a:noFill/>
            </a:ln>
          </p:spPr>
          <p:txBody>
            <a:bodyPr spcFirstLastPara="1" wrap="square" lIns="0" tIns="8600" rIns="0" bIns="0" anchor="t" anchorCtr="0">
              <a:spAutoFit/>
            </a:bodyPr>
            <a:lstStyle/>
            <a:p>
              <a:pPr marL="8604"/>
              <a:r>
                <a:rPr lang="en-US" sz="500" dirty="0">
                  <a:solidFill>
                    <a:schemeClr val="bg1">
                      <a:lumMod val="65000"/>
                    </a:schemeClr>
                  </a:solidFill>
                  <a:latin typeface="Figtree" pitchFamily="2" charset="0"/>
                </a:rPr>
                <a:t>©ACS</a:t>
              </a:r>
              <a:endParaRPr lang="en-US" sz="500" dirty="0">
                <a:solidFill>
                  <a:schemeClr val="bg1">
                    <a:lumMod val="65000"/>
                  </a:schemeClr>
                </a:solidFill>
                <a:latin typeface="Helvetica Neue"/>
                <a:ea typeface="Helvetica Neue"/>
                <a:cs typeface="Helvetica Neue"/>
                <a:sym typeface="Helvetica Neue"/>
              </a:endParaRPr>
            </a:p>
          </p:txBody>
        </p:sp>
        <p:sp>
          <p:nvSpPr>
            <p:cNvPr id="19" name="Google Shape;90;p1">
              <a:extLst>
                <a:ext uri="{FF2B5EF4-FFF2-40B4-BE49-F238E27FC236}">
                  <a16:creationId xmlns:a16="http://schemas.microsoft.com/office/drawing/2014/main" id="{44C7EF83-8B90-4EB1-C131-86DA1E04C138}"/>
                </a:ext>
              </a:extLst>
            </p:cNvPr>
            <p:cNvSpPr txBox="1"/>
            <p:nvPr/>
          </p:nvSpPr>
          <p:spPr>
            <a:xfrm>
              <a:off x="3828423" y="3519279"/>
              <a:ext cx="451679" cy="184308"/>
            </a:xfrm>
            <a:prstGeom prst="rect">
              <a:avLst/>
            </a:prstGeom>
            <a:noFill/>
            <a:ln>
              <a:noFill/>
            </a:ln>
          </p:spPr>
          <p:txBody>
            <a:bodyPr spcFirstLastPara="1" wrap="square" lIns="0" tIns="8600" rIns="0" bIns="0" anchor="t" anchorCtr="0">
              <a:spAutoFit/>
            </a:bodyPr>
            <a:lstStyle/>
            <a:p>
              <a:pPr marL="8604"/>
              <a:r>
                <a:rPr lang="en-US" sz="500" dirty="0">
                  <a:solidFill>
                    <a:schemeClr val="bg1">
                      <a:lumMod val="65000"/>
                    </a:schemeClr>
                  </a:solidFill>
                  <a:latin typeface="Figtree" pitchFamily="2" charset="0"/>
                </a:rPr>
                <a:t>©ACS</a:t>
              </a:r>
              <a:endParaRPr lang="en-US" sz="500" dirty="0">
                <a:solidFill>
                  <a:schemeClr val="bg1">
                    <a:lumMod val="65000"/>
                  </a:schemeClr>
                </a:solidFill>
                <a:latin typeface="Helvetica Neue"/>
                <a:ea typeface="Helvetica Neue"/>
                <a:cs typeface="Helvetica Neue"/>
                <a:sym typeface="Helvetica Neue"/>
              </a:endParaRPr>
            </a:p>
          </p:txBody>
        </p:sp>
      </p:grpSp>
      <p:grpSp>
        <p:nvGrpSpPr>
          <p:cNvPr id="23" name="Group 22">
            <a:extLst>
              <a:ext uri="{FF2B5EF4-FFF2-40B4-BE49-F238E27FC236}">
                <a16:creationId xmlns:a16="http://schemas.microsoft.com/office/drawing/2014/main" id="{483B873D-0A30-2837-5CA9-B870F1FFF96F}"/>
              </a:ext>
            </a:extLst>
          </p:cNvPr>
          <p:cNvGrpSpPr/>
          <p:nvPr/>
        </p:nvGrpSpPr>
        <p:grpSpPr>
          <a:xfrm>
            <a:off x="8383479" y="1566066"/>
            <a:ext cx="3273997" cy="3396078"/>
            <a:chOff x="7835423" y="-590496"/>
            <a:chExt cx="4924314" cy="5107932"/>
          </a:xfrm>
        </p:grpSpPr>
        <p:pic>
          <p:nvPicPr>
            <p:cNvPr id="24" name="Google Shape;164;p10">
              <a:extLst>
                <a:ext uri="{FF2B5EF4-FFF2-40B4-BE49-F238E27FC236}">
                  <a16:creationId xmlns:a16="http://schemas.microsoft.com/office/drawing/2014/main" id="{D557519E-037E-B5CB-CEA8-0ABAB0A89D4C}"/>
                </a:ext>
              </a:extLst>
            </p:cNvPr>
            <p:cNvPicPr preferRelativeResize="0"/>
            <p:nvPr/>
          </p:nvPicPr>
          <p:blipFill rotWithShape="1">
            <a:blip r:embed="rId4">
              <a:alphaModFix/>
            </a:blip>
            <a:srcRect l="1761" t="6894" r="-1761" b="1862"/>
            <a:stretch/>
          </p:blipFill>
          <p:spPr>
            <a:xfrm>
              <a:off x="7835423" y="-590496"/>
              <a:ext cx="4924314" cy="5107932"/>
            </a:xfrm>
            <a:prstGeom prst="rect">
              <a:avLst/>
            </a:prstGeom>
            <a:noFill/>
            <a:ln>
              <a:noFill/>
            </a:ln>
          </p:spPr>
        </p:pic>
        <p:sp>
          <p:nvSpPr>
            <p:cNvPr id="25" name="Google Shape;90;p1">
              <a:extLst>
                <a:ext uri="{FF2B5EF4-FFF2-40B4-BE49-F238E27FC236}">
                  <a16:creationId xmlns:a16="http://schemas.microsoft.com/office/drawing/2014/main" id="{FF03041F-8F4A-4E7E-E833-A794F93C2240}"/>
                </a:ext>
              </a:extLst>
            </p:cNvPr>
            <p:cNvSpPr txBox="1"/>
            <p:nvPr/>
          </p:nvSpPr>
          <p:spPr>
            <a:xfrm>
              <a:off x="11959998" y="3653749"/>
              <a:ext cx="451677" cy="116406"/>
            </a:xfrm>
            <a:prstGeom prst="rect">
              <a:avLst/>
            </a:prstGeom>
            <a:noFill/>
            <a:ln>
              <a:noFill/>
            </a:ln>
          </p:spPr>
          <p:txBody>
            <a:bodyPr spcFirstLastPara="1" wrap="square" lIns="0" tIns="8600" rIns="0" bIns="0" anchor="t" anchorCtr="0">
              <a:spAutoFit/>
            </a:bodyPr>
            <a:lstStyle/>
            <a:p>
              <a:pPr marL="8604"/>
              <a:r>
                <a:rPr lang="en-US" sz="700" dirty="0">
                  <a:solidFill>
                    <a:schemeClr val="bg1">
                      <a:lumMod val="65000"/>
                    </a:schemeClr>
                  </a:solidFill>
                  <a:latin typeface="Figtree" pitchFamily="2" charset="0"/>
                </a:rPr>
                <a:t>©ACS</a:t>
              </a:r>
              <a:endParaRPr lang="en-US" sz="700" dirty="0">
                <a:solidFill>
                  <a:schemeClr val="bg1">
                    <a:lumMod val="65000"/>
                  </a:schemeClr>
                </a:solidFill>
                <a:latin typeface="Helvetica Neue"/>
                <a:ea typeface="Helvetica Neue"/>
                <a:cs typeface="Helvetica Neue"/>
                <a:sym typeface="Helvetica Neue"/>
              </a:endParaRPr>
            </a:p>
          </p:txBody>
        </p:sp>
      </p:grpSp>
      <p:pic>
        <p:nvPicPr>
          <p:cNvPr id="7" name="Picture 2">
            <a:extLst>
              <a:ext uri="{FF2B5EF4-FFF2-40B4-BE49-F238E27FC236}">
                <a16:creationId xmlns:a16="http://schemas.microsoft.com/office/drawing/2014/main" id="{239E017C-91D7-C362-23AA-EB3ABE72952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66009" y="2113471"/>
            <a:ext cx="3659982" cy="250691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35">
          <a:extLst>
            <a:ext uri="{FF2B5EF4-FFF2-40B4-BE49-F238E27FC236}">
              <a16:creationId xmlns:a16="http://schemas.microsoft.com/office/drawing/2014/main" id="{04B607A4-1F96-884C-B637-34DFF038D209}"/>
            </a:ext>
          </a:extLst>
        </p:cNvPr>
        <p:cNvGrpSpPr/>
        <p:nvPr/>
      </p:nvGrpSpPr>
      <p:grpSpPr>
        <a:xfrm>
          <a:off x="0" y="0"/>
          <a:ext cx="0" cy="0"/>
          <a:chOff x="0" y="0"/>
          <a:chExt cx="0" cy="0"/>
        </a:xfrm>
      </p:grpSpPr>
      <p:pic>
        <p:nvPicPr>
          <p:cNvPr id="4" name="Google Shape;185;p13">
            <a:extLst>
              <a:ext uri="{FF2B5EF4-FFF2-40B4-BE49-F238E27FC236}">
                <a16:creationId xmlns:a16="http://schemas.microsoft.com/office/drawing/2014/main" id="{2EC0FD43-5374-D11A-BE08-9ECA264A19CB}"/>
              </a:ext>
            </a:extLst>
          </p:cNvPr>
          <p:cNvPicPr preferRelativeResize="0"/>
          <p:nvPr/>
        </p:nvPicPr>
        <p:blipFill rotWithShape="1">
          <a:blip r:embed="rId3">
            <a:alphaModFix/>
          </a:blip>
          <a:srcRect/>
          <a:stretch/>
        </p:blipFill>
        <p:spPr>
          <a:xfrm>
            <a:off x="4344303" y="2290870"/>
            <a:ext cx="3686889" cy="2580627"/>
          </a:xfrm>
          <a:prstGeom prst="rect">
            <a:avLst/>
          </a:prstGeom>
          <a:noFill/>
          <a:ln>
            <a:noFill/>
          </a:ln>
        </p:spPr>
      </p:pic>
      <p:pic>
        <p:nvPicPr>
          <p:cNvPr id="9" name="Google Shape;191;p14" descr="A drawing of a person's arm">
            <a:extLst>
              <a:ext uri="{FF2B5EF4-FFF2-40B4-BE49-F238E27FC236}">
                <a16:creationId xmlns:a16="http://schemas.microsoft.com/office/drawing/2014/main" id="{F2FA3B45-D956-31AE-4093-0E4269A2093F}"/>
              </a:ext>
            </a:extLst>
          </p:cNvPr>
          <p:cNvPicPr preferRelativeResize="0"/>
          <p:nvPr/>
        </p:nvPicPr>
        <p:blipFill rotWithShape="1">
          <a:blip r:embed="rId4">
            <a:alphaModFix/>
          </a:blip>
          <a:srcRect/>
          <a:stretch/>
        </p:blipFill>
        <p:spPr>
          <a:xfrm>
            <a:off x="360622" y="2137802"/>
            <a:ext cx="3434381" cy="2725015"/>
          </a:xfrm>
          <a:prstGeom prst="rect">
            <a:avLst/>
          </a:prstGeom>
          <a:noFill/>
          <a:ln>
            <a:noFill/>
          </a:ln>
        </p:spPr>
      </p:pic>
      <p:pic>
        <p:nvPicPr>
          <p:cNvPr id="10" name="Google Shape;223;p20" descr="A cartoon of a wrist with a wound and blood on it&#10;&#10;Description automatically generated">
            <a:extLst>
              <a:ext uri="{FF2B5EF4-FFF2-40B4-BE49-F238E27FC236}">
                <a16:creationId xmlns:a16="http://schemas.microsoft.com/office/drawing/2014/main" id="{410ED13F-215A-BD9D-4405-BB29FA01BB52}"/>
              </a:ext>
            </a:extLst>
          </p:cNvPr>
          <p:cNvPicPr preferRelativeResize="0"/>
          <p:nvPr/>
        </p:nvPicPr>
        <p:blipFill rotWithShape="1">
          <a:blip r:embed="rId5">
            <a:alphaModFix/>
          </a:blip>
          <a:srcRect l="7970" r="13858"/>
          <a:stretch/>
        </p:blipFill>
        <p:spPr>
          <a:xfrm>
            <a:off x="7970243" y="1986708"/>
            <a:ext cx="3796715" cy="3141737"/>
          </a:xfrm>
          <a:prstGeom prst="rect">
            <a:avLst/>
          </a:prstGeom>
          <a:noFill/>
          <a:ln>
            <a:noFill/>
          </a:ln>
        </p:spPr>
      </p:pic>
      <p:sp>
        <p:nvSpPr>
          <p:cNvPr id="7" name="Google Shape;236;p22">
            <a:extLst>
              <a:ext uri="{FF2B5EF4-FFF2-40B4-BE49-F238E27FC236}">
                <a16:creationId xmlns:a16="http://schemas.microsoft.com/office/drawing/2014/main" id="{0C36D639-2CDB-A734-3942-E1A14476029C}"/>
              </a:ext>
            </a:extLst>
          </p:cNvPr>
          <p:cNvSpPr txBox="1">
            <a:spLocks/>
          </p:cNvSpPr>
          <p:nvPr/>
        </p:nvSpPr>
        <p:spPr>
          <a:xfrm>
            <a:off x="1619250" y="325060"/>
            <a:ext cx="8953500" cy="65659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buClr>
                <a:schemeClr val="dk1"/>
              </a:buClr>
              <a:buSzPts val="6000"/>
            </a:pPr>
            <a:r>
              <a:rPr lang="en-US" sz="4200" b="1">
                <a:latin typeface="Arial" panose="020B0604020202020204" pitchFamily="34" charset="0"/>
                <a:ea typeface="Calibri"/>
                <a:cs typeface="Arial" panose="020B0604020202020204" pitchFamily="34" charset="0"/>
                <a:sym typeface="Calibri"/>
              </a:rPr>
              <a:t>Summary</a:t>
            </a:r>
            <a:endParaRPr lang="en-US" sz="4200" dirty="0">
              <a:latin typeface="Arial" panose="020B0604020202020204" pitchFamily="34" charset="0"/>
              <a:cs typeface="Arial" panose="020B0604020202020204" pitchFamily="34" charset="0"/>
            </a:endParaRPr>
          </a:p>
        </p:txBody>
      </p:sp>
      <p:sp>
        <p:nvSpPr>
          <p:cNvPr id="11" name="Google Shape;90;p1">
            <a:extLst>
              <a:ext uri="{FF2B5EF4-FFF2-40B4-BE49-F238E27FC236}">
                <a16:creationId xmlns:a16="http://schemas.microsoft.com/office/drawing/2014/main" id="{2E8BC5A8-16DA-63C9-6765-518EF3B90655}"/>
              </a:ext>
            </a:extLst>
          </p:cNvPr>
          <p:cNvSpPr txBox="1"/>
          <p:nvPr/>
        </p:nvSpPr>
        <p:spPr>
          <a:xfrm>
            <a:off x="1459052" y="4610967"/>
            <a:ext cx="464131" cy="116406"/>
          </a:xfrm>
          <a:prstGeom prst="rect">
            <a:avLst/>
          </a:prstGeom>
          <a:noFill/>
          <a:ln>
            <a:noFill/>
          </a:ln>
        </p:spPr>
        <p:txBody>
          <a:bodyPr spcFirstLastPara="1" wrap="square" lIns="0" tIns="8600" rIns="0" bIns="0" anchor="t" anchorCtr="0">
            <a:spAutoFit/>
          </a:bodyPr>
          <a:lstStyle/>
          <a:p>
            <a:pPr marL="8604"/>
            <a:r>
              <a:rPr lang="en-US" sz="700" dirty="0">
                <a:solidFill>
                  <a:schemeClr val="bg1">
                    <a:lumMod val="65000"/>
                  </a:schemeClr>
                </a:solidFill>
                <a:latin typeface="Figtree" pitchFamily="2" charset="0"/>
              </a:rPr>
              <a:t>©ACS</a:t>
            </a:r>
            <a:endParaRPr lang="en-US" sz="700" dirty="0">
              <a:solidFill>
                <a:schemeClr val="bg1">
                  <a:lumMod val="65000"/>
                </a:schemeClr>
              </a:solidFill>
              <a:latin typeface="Helvetica Neue"/>
              <a:ea typeface="Helvetica Neue"/>
              <a:cs typeface="Helvetica Neue"/>
              <a:sym typeface="Helvetica Neue"/>
            </a:endParaRPr>
          </a:p>
        </p:txBody>
      </p:sp>
      <p:sp>
        <p:nvSpPr>
          <p:cNvPr id="12" name="Google Shape;90;p1">
            <a:extLst>
              <a:ext uri="{FF2B5EF4-FFF2-40B4-BE49-F238E27FC236}">
                <a16:creationId xmlns:a16="http://schemas.microsoft.com/office/drawing/2014/main" id="{8B14F59D-6D58-6EEC-5B0D-DCE36EECEFCA}"/>
              </a:ext>
            </a:extLst>
          </p:cNvPr>
          <p:cNvSpPr txBox="1"/>
          <p:nvPr/>
        </p:nvSpPr>
        <p:spPr>
          <a:xfrm>
            <a:off x="5513141" y="4610967"/>
            <a:ext cx="464131" cy="116406"/>
          </a:xfrm>
          <a:prstGeom prst="rect">
            <a:avLst/>
          </a:prstGeom>
          <a:noFill/>
          <a:ln>
            <a:noFill/>
          </a:ln>
        </p:spPr>
        <p:txBody>
          <a:bodyPr spcFirstLastPara="1" wrap="square" lIns="0" tIns="8600" rIns="0" bIns="0" anchor="t" anchorCtr="0">
            <a:spAutoFit/>
          </a:bodyPr>
          <a:lstStyle/>
          <a:p>
            <a:pPr marL="8604"/>
            <a:r>
              <a:rPr lang="en-US" sz="700" dirty="0">
                <a:solidFill>
                  <a:schemeClr val="bg1">
                    <a:lumMod val="65000"/>
                  </a:schemeClr>
                </a:solidFill>
                <a:latin typeface="Figtree" pitchFamily="2" charset="0"/>
              </a:rPr>
              <a:t>©ACS</a:t>
            </a:r>
            <a:endParaRPr lang="en-US" sz="700" dirty="0">
              <a:solidFill>
                <a:schemeClr val="bg1">
                  <a:lumMod val="65000"/>
                </a:schemeClr>
              </a:solidFill>
              <a:latin typeface="Helvetica Neue"/>
              <a:ea typeface="Helvetica Neue"/>
              <a:cs typeface="Helvetica Neue"/>
              <a:sym typeface="Helvetica Neue"/>
            </a:endParaRPr>
          </a:p>
        </p:txBody>
      </p:sp>
      <p:sp>
        <p:nvSpPr>
          <p:cNvPr id="13" name="Google Shape;90;p1">
            <a:extLst>
              <a:ext uri="{FF2B5EF4-FFF2-40B4-BE49-F238E27FC236}">
                <a16:creationId xmlns:a16="http://schemas.microsoft.com/office/drawing/2014/main" id="{6E52A013-59F4-9826-14AE-5739EA3B21F1}"/>
              </a:ext>
            </a:extLst>
          </p:cNvPr>
          <p:cNvSpPr txBox="1"/>
          <p:nvPr/>
        </p:nvSpPr>
        <p:spPr>
          <a:xfrm>
            <a:off x="10524509" y="4610967"/>
            <a:ext cx="464131" cy="116406"/>
          </a:xfrm>
          <a:prstGeom prst="rect">
            <a:avLst/>
          </a:prstGeom>
          <a:noFill/>
          <a:ln>
            <a:noFill/>
          </a:ln>
        </p:spPr>
        <p:txBody>
          <a:bodyPr spcFirstLastPara="1" wrap="square" lIns="0" tIns="8600" rIns="0" bIns="0" anchor="t" anchorCtr="0">
            <a:spAutoFit/>
          </a:bodyPr>
          <a:lstStyle/>
          <a:p>
            <a:pPr marL="8604"/>
            <a:r>
              <a:rPr lang="en-US" sz="700" dirty="0">
                <a:solidFill>
                  <a:schemeClr val="bg1">
                    <a:lumMod val="65000"/>
                  </a:schemeClr>
                </a:solidFill>
                <a:latin typeface="Figtree" pitchFamily="2" charset="0"/>
              </a:rPr>
              <a:t>©ACS</a:t>
            </a:r>
            <a:endParaRPr lang="en-US" sz="700" dirty="0">
              <a:solidFill>
                <a:schemeClr val="bg1">
                  <a:lumMod val="65000"/>
                </a:schemeClr>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27650198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1" name="Google Shape;251;p24"/>
          <p:cNvSpPr txBox="1">
            <a:spLocks noGrp="1"/>
          </p:cNvSpPr>
          <p:nvPr>
            <p:ph type="title" idx="4294967295"/>
          </p:nvPr>
        </p:nvSpPr>
        <p:spPr>
          <a:xfrm>
            <a:off x="841521" y="5968487"/>
            <a:ext cx="5833681" cy="339593"/>
          </a:xfrm>
          <a:prstGeom prst="rect">
            <a:avLst/>
          </a:prstGeom>
          <a:noFill/>
          <a:ln>
            <a:noFill/>
          </a:ln>
        </p:spPr>
        <p:txBody>
          <a:bodyPr spcFirstLastPara="1" wrap="square" lIns="0" tIns="7125" rIns="0" bIns="0" anchor="ctr" anchorCtr="0">
            <a:spAutoFit/>
          </a:bodyPr>
          <a:lstStyle/>
          <a:p>
            <a:pPr marL="7143">
              <a:buClr>
                <a:schemeClr val="dk1"/>
              </a:buClr>
              <a:buSzPts val="3318"/>
            </a:pPr>
            <a:r>
              <a:rPr lang="en-US" sz="2400" noProof="0" dirty="0">
                <a:latin typeface="Arial" panose="020B0604020202020204" pitchFamily="34" charset="0"/>
                <a:cs typeface="Arial" panose="020B0604020202020204" pitchFamily="34" charset="0"/>
              </a:rPr>
              <a:t>For more information: </a:t>
            </a:r>
            <a:r>
              <a:rPr lang="en-US" sz="2400" i="1" noProof="0" dirty="0" err="1">
                <a:latin typeface="Arial" panose="020B0604020202020204" pitchFamily="34" charset="0"/>
                <a:cs typeface="Arial" panose="020B0604020202020204" pitchFamily="34" charset="0"/>
              </a:rPr>
              <a:t>Stopthe</a:t>
            </a:r>
            <a:r>
              <a:rPr lang="en-US" sz="2400" i="1" dirty="0" err="1">
                <a:latin typeface="Arial" panose="020B0604020202020204" pitchFamily="34" charset="0"/>
                <a:cs typeface="Arial" panose="020B0604020202020204" pitchFamily="34" charset="0"/>
              </a:rPr>
              <a:t>Bleed.org</a:t>
            </a:r>
            <a:endParaRPr lang="en-US" sz="2400" i="1" noProof="0" dirty="0">
              <a:latin typeface="Arial" panose="020B0604020202020204" pitchFamily="34" charset="0"/>
              <a:cs typeface="Arial" panose="020B0604020202020204" pitchFamily="34" charset="0"/>
            </a:endParaRPr>
          </a:p>
        </p:txBody>
      </p:sp>
      <p:sp>
        <p:nvSpPr>
          <p:cNvPr id="252" name="Google Shape;252;p24"/>
          <p:cNvSpPr txBox="1">
            <a:spLocks noGrp="1"/>
          </p:cNvSpPr>
          <p:nvPr>
            <p:ph type="ftr" idx="4294967295"/>
          </p:nvPr>
        </p:nvSpPr>
        <p:spPr>
          <a:xfrm>
            <a:off x="0" y="9639300"/>
            <a:ext cx="2373313" cy="523875"/>
          </a:xfrm>
          <a:prstGeom prst="rect">
            <a:avLst/>
          </a:prstGeom>
          <a:noFill/>
          <a:ln>
            <a:noFill/>
          </a:ln>
        </p:spPr>
        <p:txBody>
          <a:bodyPr spcFirstLastPara="1" wrap="square" lIns="0" tIns="0" rIns="0" bIns="0" anchor="ctr" anchorCtr="0">
            <a:spAutoFit/>
          </a:bodyPr>
          <a:lstStyle/>
          <a:p>
            <a:pPr marL="7143"/>
            <a:r>
              <a:rPr lang="en-US" sz="1700" b="1" noProof="0" dirty="0">
                <a:solidFill>
                  <a:srgbClr val="27306B"/>
                </a:solidFill>
                <a:latin typeface="Helvetica Neue"/>
                <a:ea typeface="Helvetica Neue"/>
                <a:cs typeface="Helvetica Neue"/>
                <a:sym typeface="Helvetica Neue"/>
              </a:rPr>
              <a:t>Bleeding Control Basic v. 2.0</a:t>
            </a:r>
          </a:p>
        </p:txBody>
      </p:sp>
      <p:pic>
        <p:nvPicPr>
          <p:cNvPr id="9" name="Picture 8">
            <a:extLst>
              <a:ext uri="{FF2B5EF4-FFF2-40B4-BE49-F238E27FC236}">
                <a16:creationId xmlns:a16="http://schemas.microsoft.com/office/drawing/2014/main" id="{3964E5C3-2BE7-36BD-02F5-396D3A09726A}"/>
              </a:ext>
            </a:extLst>
          </p:cNvPr>
          <p:cNvPicPr>
            <a:picLocks noChangeAspect="1"/>
          </p:cNvPicPr>
          <p:nvPr/>
        </p:nvPicPr>
        <p:blipFill>
          <a:blip r:embed="rId3"/>
          <a:stretch>
            <a:fillRect/>
          </a:stretch>
        </p:blipFill>
        <p:spPr>
          <a:xfrm>
            <a:off x="2918314" y="3844627"/>
            <a:ext cx="1535083" cy="1582683"/>
          </a:xfrm>
          <a:prstGeom prst="rect">
            <a:avLst/>
          </a:prstGeom>
        </p:spPr>
      </p:pic>
      <p:pic>
        <p:nvPicPr>
          <p:cNvPr id="3" name="Picture 2">
            <a:extLst>
              <a:ext uri="{FF2B5EF4-FFF2-40B4-BE49-F238E27FC236}">
                <a16:creationId xmlns:a16="http://schemas.microsoft.com/office/drawing/2014/main" id="{5847F252-B00B-08F9-C08D-C1E25691946E}"/>
              </a:ext>
            </a:extLst>
          </p:cNvPr>
          <p:cNvPicPr>
            <a:picLocks noChangeAspect="1"/>
          </p:cNvPicPr>
          <p:nvPr/>
        </p:nvPicPr>
        <p:blipFill>
          <a:blip r:embed="rId4"/>
          <a:stretch>
            <a:fillRect/>
          </a:stretch>
        </p:blipFill>
        <p:spPr>
          <a:xfrm>
            <a:off x="7750335" y="3844627"/>
            <a:ext cx="1535084" cy="1532592"/>
          </a:xfrm>
          <a:prstGeom prst="rect">
            <a:avLst/>
          </a:prstGeom>
        </p:spPr>
      </p:pic>
      <p:sp>
        <p:nvSpPr>
          <p:cNvPr id="7" name="TextBox 6">
            <a:extLst>
              <a:ext uri="{FF2B5EF4-FFF2-40B4-BE49-F238E27FC236}">
                <a16:creationId xmlns:a16="http://schemas.microsoft.com/office/drawing/2014/main" id="{F7262B43-E04C-6FC2-FB99-14F49261656B}"/>
              </a:ext>
            </a:extLst>
          </p:cNvPr>
          <p:cNvSpPr txBox="1"/>
          <p:nvPr/>
        </p:nvSpPr>
        <p:spPr>
          <a:xfrm>
            <a:off x="1726433" y="2106613"/>
            <a:ext cx="3918847" cy="954107"/>
          </a:xfrm>
          <a:prstGeom prst="rect">
            <a:avLst/>
          </a:prstGeom>
          <a:noFill/>
        </p:spPr>
        <p:txBody>
          <a:bodyPr wrap="square" rtlCol="0">
            <a:spAutoFit/>
          </a:bodyPr>
          <a:lstStyle/>
          <a:p>
            <a:pPr algn="ctr"/>
            <a:r>
              <a:rPr lang="en-US" sz="2800" noProof="0" dirty="0">
                <a:solidFill>
                  <a:schemeClr val="tx1"/>
                </a:solidFill>
              </a:rPr>
              <a:t>ACS Stop the Bleed </a:t>
            </a:r>
            <a:r>
              <a:rPr lang="en-US" sz="2800" b="1" noProof="0" dirty="0">
                <a:solidFill>
                  <a:schemeClr val="tx1"/>
                </a:solidFill>
              </a:rPr>
              <a:t>Equipment</a:t>
            </a:r>
          </a:p>
        </p:txBody>
      </p:sp>
      <p:sp>
        <p:nvSpPr>
          <p:cNvPr id="8" name="TextBox 7">
            <a:extLst>
              <a:ext uri="{FF2B5EF4-FFF2-40B4-BE49-F238E27FC236}">
                <a16:creationId xmlns:a16="http://schemas.microsoft.com/office/drawing/2014/main" id="{FC2045F6-3952-9B0F-BFAE-C0670A21E64D}"/>
              </a:ext>
            </a:extLst>
          </p:cNvPr>
          <p:cNvSpPr txBox="1"/>
          <p:nvPr/>
        </p:nvSpPr>
        <p:spPr>
          <a:xfrm>
            <a:off x="6467559" y="2106514"/>
            <a:ext cx="4088717" cy="954107"/>
          </a:xfrm>
          <a:prstGeom prst="rect">
            <a:avLst/>
          </a:prstGeom>
          <a:noFill/>
        </p:spPr>
        <p:txBody>
          <a:bodyPr wrap="square" rtlCol="0">
            <a:spAutoFit/>
          </a:bodyPr>
          <a:lstStyle/>
          <a:p>
            <a:pPr algn="ctr"/>
            <a:r>
              <a:rPr lang="en-US" sz="2800" noProof="0" dirty="0">
                <a:solidFill>
                  <a:schemeClr val="tx1"/>
                </a:solidFill>
              </a:rPr>
              <a:t>ACS Stop the Bleed </a:t>
            </a:r>
            <a:r>
              <a:rPr lang="en-US" sz="2800" b="1" noProof="0" dirty="0">
                <a:solidFill>
                  <a:schemeClr val="tx1"/>
                </a:solidFill>
              </a:rPr>
              <a:t>Interactive Course</a:t>
            </a:r>
          </a:p>
        </p:txBody>
      </p:sp>
      <p:sp>
        <p:nvSpPr>
          <p:cNvPr id="13" name="Triangle 12">
            <a:extLst>
              <a:ext uri="{FF2B5EF4-FFF2-40B4-BE49-F238E27FC236}">
                <a16:creationId xmlns:a16="http://schemas.microsoft.com/office/drawing/2014/main" id="{D78E0C24-1059-E806-65A7-444845EDD5ED}"/>
              </a:ext>
            </a:extLst>
          </p:cNvPr>
          <p:cNvSpPr/>
          <p:nvPr/>
        </p:nvSpPr>
        <p:spPr>
          <a:xfrm rot="10800000">
            <a:off x="3440693" y="3342926"/>
            <a:ext cx="490327" cy="243660"/>
          </a:xfrm>
          <a:prstGeom prst="triangle">
            <a:avLst/>
          </a:prstGeom>
          <a:solidFill>
            <a:srgbClr val="C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riangle 13">
            <a:extLst>
              <a:ext uri="{FF2B5EF4-FFF2-40B4-BE49-F238E27FC236}">
                <a16:creationId xmlns:a16="http://schemas.microsoft.com/office/drawing/2014/main" id="{16E2C739-84B6-48B8-7B0B-644A6E4F2413}"/>
              </a:ext>
            </a:extLst>
          </p:cNvPr>
          <p:cNvSpPr/>
          <p:nvPr/>
        </p:nvSpPr>
        <p:spPr>
          <a:xfrm rot="10800000">
            <a:off x="8266754" y="3330794"/>
            <a:ext cx="490327" cy="243660"/>
          </a:xfrm>
          <a:prstGeom prst="triangle">
            <a:avLst/>
          </a:prstGeom>
          <a:solidFill>
            <a:srgbClr val="C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black background with red text&#10;&#10;Description automatically generated">
            <a:extLst>
              <a:ext uri="{FF2B5EF4-FFF2-40B4-BE49-F238E27FC236}">
                <a16:creationId xmlns:a16="http://schemas.microsoft.com/office/drawing/2014/main" id="{96627CCD-3295-6E9D-6683-9459333F3D7E}"/>
              </a:ext>
            </a:extLst>
          </p:cNvPr>
          <p:cNvPicPr>
            <a:picLocks noChangeAspect="1"/>
          </p:cNvPicPr>
          <p:nvPr/>
        </p:nvPicPr>
        <p:blipFill>
          <a:blip r:embed="rId5"/>
          <a:stretch>
            <a:fillRect/>
          </a:stretch>
        </p:blipFill>
        <p:spPr>
          <a:xfrm>
            <a:off x="4051641" y="604108"/>
            <a:ext cx="4088717" cy="1118406"/>
          </a:xfrm>
          <a:prstGeom prst="rect">
            <a:avLst/>
          </a:prstGeom>
        </p:spPr>
      </p:pic>
      <p:pic>
        <p:nvPicPr>
          <p:cNvPr id="10" name="Graphic 9">
            <a:extLst>
              <a:ext uri="{FF2B5EF4-FFF2-40B4-BE49-F238E27FC236}">
                <a16:creationId xmlns:a16="http://schemas.microsoft.com/office/drawing/2014/main" id="{598676C4-6D64-C800-30CD-826276C0F4F6}"/>
              </a:ext>
            </a:extLst>
          </p:cNvPr>
          <p:cNvPicPr>
            <a:picLocks noChangeAspect="1"/>
          </p:cNvPicPr>
          <p:nvPr/>
        </p:nvPicPr>
        <p:blipFill>
          <a:blip r:embed="rId6">
            <a:extLst>
              <a:ext uri="{96DAC541-7B7A-43D3-8B79-37D633B846F1}">
                <asvg:svgBlip xmlns:asvg="http://schemas.microsoft.com/office/drawing/2016/SVG/main" r:embed="rId7"/>
              </a:ext>
            </a:extLst>
          </a:blip>
          <a:srcRect t="39621" b="39321"/>
          <a:stretch/>
        </p:blipFill>
        <p:spPr>
          <a:xfrm>
            <a:off x="8140358" y="5792655"/>
            <a:ext cx="3282587" cy="691255"/>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7" name="Google Shape;250;p24">
            <a:extLst>
              <a:ext uri="{FF2B5EF4-FFF2-40B4-BE49-F238E27FC236}">
                <a16:creationId xmlns:a16="http://schemas.microsoft.com/office/drawing/2014/main" id="{CB921406-2537-D8F7-F1D4-EE64194E1E45}"/>
              </a:ext>
            </a:extLst>
          </p:cNvPr>
          <p:cNvSpPr/>
          <p:nvPr/>
        </p:nvSpPr>
        <p:spPr>
          <a:xfrm>
            <a:off x="0" y="5004486"/>
            <a:ext cx="12192000" cy="1853514"/>
          </a:xfrm>
          <a:custGeom>
            <a:avLst/>
            <a:gdLst/>
            <a:ahLst/>
            <a:cxnLst/>
            <a:rect l="l" t="t" r="r" b="b"/>
            <a:pathLst>
              <a:path w="16256000" h="10160000" extrusionOk="0">
                <a:moveTo>
                  <a:pt x="0" y="0"/>
                </a:moveTo>
                <a:lnTo>
                  <a:pt x="0" y="10160000"/>
                </a:lnTo>
                <a:lnTo>
                  <a:pt x="16256000" y="10160000"/>
                </a:lnTo>
                <a:lnTo>
                  <a:pt x="16256000" y="0"/>
                </a:lnTo>
                <a:lnTo>
                  <a:pt x="0" y="0"/>
                </a:lnTo>
                <a:close/>
              </a:path>
            </a:pathLst>
          </a:custGeom>
          <a:solidFill>
            <a:schemeClr val="bg1"/>
          </a:solidFill>
          <a:ln>
            <a:noFill/>
          </a:ln>
        </p:spPr>
        <p:txBody>
          <a:bodyPr spcFirstLastPara="1" wrap="square" lIns="0" tIns="0" rIns="0" bIns="0" anchor="t" anchorCtr="0">
            <a:noAutofit/>
          </a:bodyPr>
          <a:lstStyle/>
          <a:p>
            <a:endParaRPr sz="1013">
              <a:solidFill>
                <a:schemeClr val="dk1"/>
              </a:solidFill>
              <a:latin typeface="Calibri"/>
              <a:ea typeface="Calibri"/>
              <a:cs typeface="Calibri"/>
              <a:sym typeface="Calibri"/>
            </a:endParaRPr>
          </a:p>
        </p:txBody>
      </p:sp>
      <p:sp>
        <p:nvSpPr>
          <p:cNvPr id="242" name="Google Shape;242;p23"/>
          <p:cNvSpPr txBox="1">
            <a:spLocks noGrp="1"/>
          </p:cNvSpPr>
          <p:nvPr>
            <p:ph type="body" idx="4294967295"/>
          </p:nvPr>
        </p:nvSpPr>
        <p:spPr>
          <a:xfrm>
            <a:off x="1239795" y="2542901"/>
            <a:ext cx="9712411" cy="1102507"/>
          </a:xfrm>
          <a:prstGeom prst="rect">
            <a:avLst/>
          </a:prstGeom>
          <a:noFill/>
          <a:ln>
            <a:noFill/>
          </a:ln>
        </p:spPr>
        <p:txBody>
          <a:bodyPr spcFirstLastPara="1" wrap="square" lIns="91425" tIns="45700" rIns="91425" bIns="45700" anchor="t" anchorCtr="0">
            <a:noAutofit/>
          </a:bodyPr>
          <a:lstStyle/>
          <a:p>
            <a:pPr algn="ctr">
              <a:buClr>
                <a:schemeClr val="dk1"/>
              </a:buClr>
              <a:buSzPts val="3200"/>
            </a:pPr>
            <a:r>
              <a:rPr lang="en-US" sz="3000" b="1" dirty="0"/>
              <a:t>The only thing more tragic than a death is a death that </a:t>
            </a:r>
            <a:r>
              <a:rPr lang="en-US" sz="3000" b="1" dirty="0">
                <a:solidFill>
                  <a:srgbClr val="E91F00"/>
                </a:solidFill>
              </a:rPr>
              <a:t>could have been prevented</a:t>
            </a:r>
            <a:r>
              <a:rPr lang="en-US" sz="3000" dirty="0"/>
              <a:t>.</a:t>
            </a:r>
            <a:endParaRPr sz="3000" dirty="0"/>
          </a:p>
        </p:txBody>
      </p:sp>
      <p:pic>
        <p:nvPicPr>
          <p:cNvPr id="2" name="Picture 1" descr="A black background with red text&#10;&#10;Description automatically generated">
            <a:extLst>
              <a:ext uri="{FF2B5EF4-FFF2-40B4-BE49-F238E27FC236}">
                <a16:creationId xmlns:a16="http://schemas.microsoft.com/office/drawing/2014/main" id="{4851BF62-6DBA-F061-F32D-CC1C7FABB372}"/>
              </a:ext>
            </a:extLst>
          </p:cNvPr>
          <p:cNvPicPr>
            <a:picLocks noChangeAspect="1"/>
          </p:cNvPicPr>
          <p:nvPr/>
        </p:nvPicPr>
        <p:blipFill>
          <a:blip r:embed="rId3"/>
          <a:stretch>
            <a:fillRect/>
          </a:stretch>
        </p:blipFill>
        <p:spPr>
          <a:xfrm>
            <a:off x="3781874" y="805731"/>
            <a:ext cx="4628252" cy="1265987"/>
          </a:xfrm>
          <a:prstGeom prst="rect">
            <a:avLst/>
          </a:prstGeom>
        </p:spPr>
      </p:pic>
      <p:pic>
        <p:nvPicPr>
          <p:cNvPr id="4" name="Picture 3" descr="A red and black sign with white text&#10;&#10;Description automatically generated">
            <a:extLst>
              <a:ext uri="{FF2B5EF4-FFF2-40B4-BE49-F238E27FC236}">
                <a16:creationId xmlns:a16="http://schemas.microsoft.com/office/drawing/2014/main" id="{09101128-6743-D0AD-AF65-EBE67F4996A9}"/>
              </a:ext>
            </a:extLst>
          </p:cNvPr>
          <p:cNvPicPr>
            <a:picLocks noChangeAspect="1"/>
          </p:cNvPicPr>
          <p:nvPr/>
        </p:nvPicPr>
        <p:blipFill>
          <a:blip r:embed="rId4"/>
          <a:stretch>
            <a:fillRect/>
          </a:stretch>
        </p:blipFill>
        <p:spPr>
          <a:xfrm>
            <a:off x="4699597" y="4062121"/>
            <a:ext cx="2792806" cy="1679458"/>
          </a:xfrm>
          <a:prstGeom prst="rect">
            <a:avLst/>
          </a:prstGeom>
        </p:spPr>
      </p:pic>
      <p:sp>
        <p:nvSpPr>
          <p:cNvPr id="5" name="Google Shape;90;p1">
            <a:extLst>
              <a:ext uri="{FF2B5EF4-FFF2-40B4-BE49-F238E27FC236}">
                <a16:creationId xmlns:a16="http://schemas.microsoft.com/office/drawing/2014/main" id="{F581CCA8-A691-F514-FE04-A8FD92FAEA62}"/>
              </a:ext>
            </a:extLst>
          </p:cNvPr>
          <p:cNvSpPr txBox="1"/>
          <p:nvPr/>
        </p:nvSpPr>
        <p:spPr>
          <a:xfrm>
            <a:off x="420624" y="6140640"/>
            <a:ext cx="11350752" cy="378016"/>
          </a:xfrm>
          <a:prstGeom prst="rect">
            <a:avLst/>
          </a:prstGeom>
          <a:noFill/>
          <a:ln>
            <a:noFill/>
          </a:ln>
        </p:spPr>
        <p:txBody>
          <a:bodyPr spcFirstLastPara="1" wrap="square" lIns="0" tIns="8600" rIns="0" bIns="0" anchor="t" anchorCtr="0">
            <a:spAutoFit/>
          </a:bodyPr>
          <a:lstStyle/>
          <a:p>
            <a:pPr marL="8604" algn="ctr"/>
            <a:r>
              <a:rPr lang="en-US" sz="800" dirty="0">
                <a:solidFill>
                  <a:schemeClr val="bg1">
                    <a:lumMod val="50000"/>
                  </a:schemeClr>
                </a:solidFill>
                <a:latin typeface="Figtree" pitchFamily="2" charset="0"/>
                <a:cs typeface="Calibri" panose="020F0502020204030204" pitchFamily="34" charset="0"/>
              </a:rPr>
              <a:t>Content and Illustrations © American College of Surgeons (ACS). All rights reserved. Material cannot be used, reproduced, distributed, or displayed without the express written permission of the ACS.</a:t>
            </a:r>
          </a:p>
          <a:p>
            <a:pPr marL="0" marR="0" algn="ctr"/>
            <a:r>
              <a:rPr lang="en-US" sz="800" u="none" strike="noStrike" dirty="0">
                <a:solidFill>
                  <a:schemeClr val="bg1">
                    <a:lumMod val="50000"/>
                  </a:schemeClr>
                </a:solidFill>
                <a:effectLst/>
                <a:latin typeface="Figtree" pitchFamily="2" charset="0"/>
              </a:rPr>
              <a:t>STOP THE BLEED</a:t>
            </a:r>
            <a:r>
              <a:rPr lang="en-US" sz="800" u="none" strike="noStrike" baseline="30000" dirty="0">
                <a:solidFill>
                  <a:schemeClr val="bg1">
                    <a:lumMod val="50000"/>
                  </a:schemeClr>
                </a:solidFill>
                <a:effectLst/>
                <a:latin typeface="Figtree" pitchFamily="2" charset="0"/>
              </a:rPr>
              <a:t>®</a:t>
            </a:r>
            <a:r>
              <a:rPr lang="en-US" sz="800" u="none" strike="noStrike" dirty="0">
                <a:solidFill>
                  <a:schemeClr val="bg1">
                    <a:lumMod val="50000"/>
                  </a:schemeClr>
                </a:solidFill>
                <a:effectLst/>
                <a:latin typeface="Figtree" pitchFamily="2" charset="0"/>
              </a:rPr>
              <a:t> is a registered trademark of the U.S. Department of Defense, Defense Health Agency. All rights reserved. © DoD.</a:t>
            </a:r>
          </a:p>
          <a:p>
            <a:pPr marL="0" marR="0" algn="ctr"/>
            <a:r>
              <a:rPr lang="en-US" sz="800" u="none" strike="noStrike" dirty="0">
                <a:solidFill>
                  <a:schemeClr val="bg1">
                    <a:lumMod val="50000"/>
                  </a:schemeClr>
                </a:solidFill>
                <a:effectLst/>
                <a:latin typeface="Figtree" pitchFamily="2" charset="0"/>
              </a:rPr>
              <a:t>The American College of Surgeons’ Stop the Bleed program is operated pursuant to a licensing agreement granted it by the Department of Defense</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p3"/>
          <p:cNvSpPr txBox="1"/>
          <p:nvPr/>
        </p:nvSpPr>
        <p:spPr>
          <a:xfrm>
            <a:off x="2200399" y="606600"/>
            <a:ext cx="8058020" cy="1338293"/>
          </a:xfrm>
          <a:prstGeom prst="rect">
            <a:avLst/>
          </a:prstGeom>
          <a:noFill/>
          <a:ln>
            <a:noFill/>
          </a:ln>
        </p:spPr>
        <p:txBody>
          <a:bodyPr spcFirstLastPara="1" wrap="square" lIns="55375" tIns="27675" rIns="55375" bIns="27675" anchor="t" anchorCtr="0">
            <a:spAutoFit/>
          </a:bodyPr>
          <a:lstStyle/>
          <a:p>
            <a:pPr algn="ctr">
              <a:lnSpc>
                <a:spcPts val="5000"/>
              </a:lnSpc>
            </a:pPr>
            <a:r>
              <a:rPr lang="en-US" sz="4200" b="1" dirty="0">
                <a:solidFill>
                  <a:schemeClr val="dk1"/>
                </a:solidFill>
                <a:latin typeface="Arial" panose="020B0604020202020204" pitchFamily="34" charset="0"/>
                <a:ea typeface="Calibri"/>
                <a:cs typeface="Arial" panose="020B0604020202020204" pitchFamily="34" charset="0"/>
                <a:sym typeface="Calibri"/>
              </a:rPr>
              <a:t>Bleeding can kill, but </a:t>
            </a:r>
            <a:r>
              <a:rPr lang="en-US" sz="4800" b="1" dirty="0">
                <a:solidFill>
                  <a:srgbClr val="FF0000"/>
                </a:solidFill>
                <a:latin typeface="Arial" panose="020B0604020202020204" pitchFamily="34" charset="0"/>
                <a:ea typeface="Calibri"/>
                <a:cs typeface="Arial" panose="020B0604020202020204" pitchFamily="34" charset="0"/>
                <a:sym typeface="Calibri"/>
              </a:rPr>
              <a:t>YOU</a:t>
            </a:r>
            <a:r>
              <a:rPr lang="en-US" sz="4000" b="1" dirty="0">
                <a:solidFill>
                  <a:schemeClr val="dk1"/>
                </a:solidFill>
                <a:latin typeface="Arial" panose="020B0604020202020204" pitchFamily="34" charset="0"/>
                <a:ea typeface="Calibri"/>
                <a:cs typeface="Arial" panose="020B0604020202020204" pitchFamily="34" charset="0"/>
                <a:sym typeface="Calibri"/>
              </a:rPr>
              <a:t> </a:t>
            </a:r>
            <a:r>
              <a:rPr lang="en-US" sz="4200" b="1" dirty="0">
                <a:solidFill>
                  <a:schemeClr val="dk1"/>
                </a:solidFill>
                <a:latin typeface="Arial" panose="020B0604020202020204" pitchFamily="34" charset="0"/>
                <a:ea typeface="Calibri"/>
                <a:cs typeface="Arial" panose="020B0604020202020204" pitchFamily="34" charset="0"/>
                <a:sym typeface="Calibri"/>
              </a:rPr>
              <a:t>can</a:t>
            </a:r>
          </a:p>
          <a:p>
            <a:pPr algn="ctr">
              <a:lnSpc>
                <a:spcPts val="5000"/>
              </a:lnSpc>
            </a:pPr>
            <a:r>
              <a:rPr lang="en-US" sz="4800" b="1" dirty="0">
                <a:solidFill>
                  <a:srgbClr val="E91F00"/>
                </a:solidFill>
                <a:latin typeface="Arial" panose="020B0604020202020204" pitchFamily="34" charset="0"/>
                <a:ea typeface="Calibri"/>
                <a:cs typeface="Arial" panose="020B0604020202020204" pitchFamily="34" charset="0"/>
                <a:sym typeface="Calibri"/>
              </a:rPr>
              <a:t>Stop the Bleed </a:t>
            </a:r>
            <a:endParaRPr sz="4800" dirty="0">
              <a:solidFill>
                <a:srgbClr val="E91F00"/>
              </a:solidFill>
              <a:latin typeface="Arial" panose="020B0604020202020204" pitchFamily="34" charset="0"/>
              <a:cs typeface="Arial" panose="020B0604020202020204" pitchFamily="34" charset="0"/>
            </a:endParaRPr>
          </a:p>
        </p:txBody>
      </p:sp>
      <p:pic>
        <p:nvPicPr>
          <p:cNvPr id="3" name="Google Shape;164;p10">
            <a:extLst>
              <a:ext uri="{FF2B5EF4-FFF2-40B4-BE49-F238E27FC236}">
                <a16:creationId xmlns:a16="http://schemas.microsoft.com/office/drawing/2014/main" id="{68422F33-AE9C-911B-C6CD-9EC803ECE4E2}"/>
              </a:ext>
            </a:extLst>
          </p:cNvPr>
          <p:cNvPicPr preferRelativeResize="0"/>
          <p:nvPr/>
        </p:nvPicPr>
        <p:blipFill rotWithShape="1">
          <a:blip r:embed="rId3">
            <a:alphaModFix/>
          </a:blip>
          <a:srcRect l="1761" t="6894" r="-1761" b="1862"/>
          <a:stretch/>
        </p:blipFill>
        <p:spPr>
          <a:xfrm>
            <a:off x="4514592" y="2551007"/>
            <a:ext cx="3429634" cy="2793710"/>
          </a:xfrm>
          <a:prstGeom prst="rect">
            <a:avLst/>
          </a:prstGeom>
          <a:noFill/>
          <a:ln>
            <a:noFill/>
          </a:ln>
        </p:spPr>
      </p:pic>
      <p:pic>
        <p:nvPicPr>
          <p:cNvPr id="2" name="Google Shape;185;p13">
            <a:extLst>
              <a:ext uri="{FF2B5EF4-FFF2-40B4-BE49-F238E27FC236}">
                <a16:creationId xmlns:a16="http://schemas.microsoft.com/office/drawing/2014/main" id="{CB6AB76A-5930-F52C-782A-1EE68C921F51}"/>
              </a:ext>
            </a:extLst>
          </p:cNvPr>
          <p:cNvPicPr preferRelativeResize="0"/>
          <p:nvPr/>
        </p:nvPicPr>
        <p:blipFill rotWithShape="1">
          <a:blip r:embed="rId4">
            <a:alphaModFix/>
          </a:blip>
          <a:srcRect/>
          <a:stretch/>
        </p:blipFill>
        <p:spPr>
          <a:xfrm>
            <a:off x="703904" y="2551007"/>
            <a:ext cx="3429634" cy="2793710"/>
          </a:xfrm>
          <a:prstGeom prst="rect">
            <a:avLst/>
          </a:prstGeom>
          <a:noFill/>
          <a:ln>
            <a:noFill/>
          </a:ln>
        </p:spPr>
      </p:pic>
      <p:pic>
        <p:nvPicPr>
          <p:cNvPr id="6" name="Google Shape;223;p20" descr="A cartoon of a wrist with a wound and blood on it&#10;&#10;Description automatically generated">
            <a:extLst>
              <a:ext uri="{FF2B5EF4-FFF2-40B4-BE49-F238E27FC236}">
                <a16:creationId xmlns:a16="http://schemas.microsoft.com/office/drawing/2014/main" id="{17570B14-6EF7-3C29-7DD1-05105EA746F4}"/>
              </a:ext>
            </a:extLst>
          </p:cNvPr>
          <p:cNvPicPr preferRelativeResize="0"/>
          <p:nvPr/>
        </p:nvPicPr>
        <p:blipFill rotWithShape="1">
          <a:blip r:embed="rId5">
            <a:alphaModFix/>
          </a:blip>
          <a:srcRect b="13499"/>
          <a:stretch/>
        </p:blipFill>
        <p:spPr>
          <a:xfrm>
            <a:off x="8059248" y="2449406"/>
            <a:ext cx="3764412" cy="2703479"/>
          </a:xfrm>
          <a:prstGeom prst="rect">
            <a:avLst/>
          </a:prstGeom>
          <a:noFill/>
          <a:ln>
            <a:noFill/>
          </a:ln>
        </p:spPr>
      </p:pic>
      <p:sp>
        <p:nvSpPr>
          <p:cNvPr id="4" name="Google Shape;90;p1">
            <a:extLst>
              <a:ext uri="{FF2B5EF4-FFF2-40B4-BE49-F238E27FC236}">
                <a16:creationId xmlns:a16="http://schemas.microsoft.com/office/drawing/2014/main" id="{35FDEC09-A78C-746E-2DAB-7F6614EF5260}"/>
              </a:ext>
            </a:extLst>
          </p:cNvPr>
          <p:cNvSpPr txBox="1"/>
          <p:nvPr/>
        </p:nvSpPr>
        <p:spPr>
          <a:xfrm>
            <a:off x="10513406" y="4941589"/>
            <a:ext cx="451678" cy="116406"/>
          </a:xfrm>
          <a:prstGeom prst="rect">
            <a:avLst/>
          </a:prstGeom>
          <a:noFill/>
          <a:ln>
            <a:noFill/>
          </a:ln>
        </p:spPr>
        <p:txBody>
          <a:bodyPr spcFirstLastPara="1" wrap="square" lIns="0" tIns="8600" rIns="0" bIns="0" anchor="t" anchorCtr="0">
            <a:spAutoFit/>
          </a:bodyPr>
          <a:lstStyle/>
          <a:p>
            <a:pPr marL="8604" algn="r"/>
            <a:r>
              <a:rPr lang="en-US" sz="700" dirty="0">
                <a:solidFill>
                  <a:schemeClr val="bg1">
                    <a:lumMod val="65000"/>
                  </a:schemeClr>
                </a:solidFill>
                <a:latin typeface="Figtree" pitchFamily="2" charset="0"/>
              </a:rPr>
              <a:t>©ACS</a:t>
            </a:r>
            <a:endParaRPr sz="700" dirty="0">
              <a:solidFill>
                <a:schemeClr val="bg1">
                  <a:lumMod val="65000"/>
                </a:schemeClr>
              </a:solidFill>
              <a:latin typeface="Helvetica Neue"/>
              <a:ea typeface="Helvetica Neue"/>
              <a:cs typeface="Helvetica Neue"/>
              <a:sym typeface="Helvetica Neue"/>
            </a:endParaRPr>
          </a:p>
        </p:txBody>
      </p:sp>
      <p:sp>
        <p:nvSpPr>
          <p:cNvPr id="5" name="Google Shape;90;p1">
            <a:extLst>
              <a:ext uri="{FF2B5EF4-FFF2-40B4-BE49-F238E27FC236}">
                <a16:creationId xmlns:a16="http://schemas.microsoft.com/office/drawing/2014/main" id="{134355F3-439E-5B21-B53F-AB070A0ED44F}"/>
              </a:ext>
            </a:extLst>
          </p:cNvPr>
          <p:cNvSpPr txBox="1"/>
          <p:nvPr/>
        </p:nvSpPr>
        <p:spPr>
          <a:xfrm>
            <a:off x="7396395" y="4802220"/>
            <a:ext cx="451678" cy="116406"/>
          </a:xfrm>
          <a:prstGeom prst="rect">
            <a:avLst/>
          </a:prstGeom>
          <a:noFill/>
          <a:ln>
            <a:noFill/>
          </a:ln>
        </p:spPr>
        <p:txBody>
          <a:bodyPr spcFirstLastPara="1" wrap="square" lIns="0" tIns="8600" rIns="0" bIns="0" anchor="t" anchorCtr="0">
            <a:spAutoFit/>
          </a:bodyPr>
          <a:lstStyle/>
          <a:p>
            <a:pPr marL="8604" algn="r"/>
            <a:r>
              <a:rPr lang="en-US" sz="700" dirty="0">
                <a:solidFill>
                  <a:schemeClr val="bg1">
                    <a:lumMod val="65000"/>
                  </a:schemeClr>
                </a:solidFill>
                <a:latin typeface="Figtree" pitchFamily="2" charset="0"/>
              </a:rPr>
              <a:t>©ACS</a:t>
            </a:r>
            <a:endParaRPr sz="700" dirty="0">
              <a:solidFill>
                <a:schemeClr val="bg1">
                  <a:lumMod val="65000"/>
                </a:schemeClr>
              </a:solidFill>
              <a:latin typeface="Helvetica Neue"/>
              <a:ea typeface="Helvetica Neue"/>
              <a:cs typeface="Helvetica Neue"/>
              <a:sym typeface="Helvetica Neue"/>
            </a:endParaRPr>
          </a:p>
        </p:txBody>
      </p:sp>
      <p:sp>
        <p:nvSpPr>
          <p:cNvPr id="7" name="Google Shape;90;p1">
            <a:extLst>
              <a:ext uri="{FF2B5EF4-FFF2-40B4-BE49-F238E27FC236}">
                <a16:creationId xmlns:a16="http://schemas.microsoft.com/office/drawing/2014/main" id="{EF896322-A9C4-98D6-30AC-5117EB5B87B9}"/>
              </a:ext>
            </a:extLst>
          </p:cNvPr>
          <p:cNvSpPr txBox="1"/>
          <p:nvPr/>
        </p:nvSpPr>
        <p:spPr>
          <a:xfrm>
            <a:off x="3947892" y="4802220"/>
            <a:ext cx="451678" cy="116406"/>
          </a:xfrm>
          <a:prstGeom prst="rect">
            <a:avLst/>
          </a:prstGeom>
          <a:noFill/>
          <a:ln>
            <a:noFill/>
          </a:ln>
        </p:spPr>
        <p:txBody>
          <a:bodyPr spcFirstLastPara="1" wrap="square" lIns="0" tIns="8600" rIns="0" bIns="0" anchor="t" anchorCtr="0">
            <a:spAutoFit/>
          </a:bodyPr>
          <a:lstStyle/>
          <a:p>
            <a:pPr marL="8604" algn="r"/>
            <a:r>
              <a:rPr lang="en-US" sz="700" dirty="0">
                <a:solidFill>
                  <a:schemeClr val="bg1">
                    <a:lumMod val="65000"/>
                  </a:schemeClr>
                </a:solidFill>
                <a:latin typeface="Figtree" pitchFamily="2" charset="0"/>
              </a:rPr>
              <a:t>©ACS</a:t>
            </a:r>
            <a:endParaRPr sz="700" dirty="0">
              <a:solidFill>
                <a:schemeClr val="bg1">
                  <a:lumMod val="65000"/>
                </a:schemeClr>
              </a:solidFill>
              <a:latin typeface="Helvetica Neue"/>
              <a:ea typeface="Helvetica Neue"/>
              <a:cs typeface="Helvetica Neue"/>
              <a:sym typeface="Helvetica Neue"/>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4"/>
          <p:cNvSpPr txBox="1"/>
          <p:nvPr/>
        </p:nvSpPr>
        <p:spPr>
          <a:xfrm>
            <a:off x="2511182" y="2459524"/>
            <a:ext cx="7169636" cy="1938952"/>
          </a:xfrm>
          <a:prstGeom prst="rect">
            <a:avLst/>
          </a:prstGeom>
          <a:noFill/>
          <a:ln w="9525" cap="flat" cmpd="sng">
            <a:noFill/>
            <a:prstDash val="solid"/>
            <a:round/>
            <a:headEnd type="none" w="sm" len="sm"/>
            <a:tailEnd type="none" w="sm" len="sm"/>
          </a:ln>
        </p:spPr>
        <p:txBody>
          <a:bodyPr spcFirstLastPara="1" wrap="square" lIns="91425" tIns="45700" rIns="91425" bIns="45700" anchor="t" anchorCtr="0">
            <a:spAutoFit/>
          </a:bodyPr>
          <a:lstStyle/>
          <a:p>
            <a:pPr algn="ctr"/>
            <a:r>
              <a:rPr lang="en-US" sz="6000" b="1" dirty="0">
                <a:solidFill>
                  <a:schemeClr val="dk1"/>
                </a:solidFill>
              </a:rPr>
              <a:t>Where can you use this training?</a:t>
            </a:r>
            <a:endParaRPr sz="6000" b="1"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pic>
        <p:nvPicPr>
          <p:cNvPr id="126" name="Google Shape;126;p5" descr="The front end of a car&#10;&#10;Description automatically generated"/>
          <p:cNvPicPr preferRelativeResize="0"/>
          <p:nvPr/>
        </p:nvPicPr>
        <p:blipFill rotWithShape="1">
          <a:blip r:embed="rId3">
            <a:alphaModFix/>
          </a:blip>
          <a:srcRect l="16449" t="1353" r="1562" b="1690"/>
          <a:stretch/>
        </p:blipFill>
        <p:spPr>
          <a:xfrm>
            <a:off x="8847739" y="151492"/>
            <a:ext cx="3278946" cy="2908256"/>
          </a:xfrm>
          <a:prstGeom prst="rect">
            <a:avLst/>
          </a:prstGeom>
          <a:noFill/>
          <a:ln w="76200">
            <a:noFill/>
          </a:ln>
        </p:spPr>
      </p:pic>
      <p:pic>
        <p:nvPicPr>
          <p:cNvPr id="127" name="Google Shape;127;p5" descr="An object with a silencer and ammo&#10;&#10;Description automatically generated with low confidence"/>
          <p:cNvPicPr preferRelativeResize="0"/>
          <p:nvPr/>
        </p:nvPicPr>
        <p:blipFill rotWithShape="1">
          <a:blip r:embed="rId4">
            <a:alphaModFix/>
          </a:blip>
          <a:srcRect l="1148" t="2945" r="159" b="1639"/>
          <a:stretch/>
        </p:blipFill>
        <p:spPr>
          <a:xfrm>
            <a:off x="3206655" y="113388"/>
            <a:ext cx="3069771" cy="2222938"/>
          </a:xfrm>
          <a:prstGeom prst="rect">
            <a:avLst/>
          </a:prstGeom>
          <a:noFill/>
          <a:ln>
            <a:noFill/>
          </a:ln>
        </p:spPr>
      </p:pic>
      <p:pic>
        <p:nvPicPr>
          <p:cNvPr id="121" name="Google Shape;121;p5" descr="Tucson Window Repair"/>
          <p:cNvPicPr preferRelativeResize="0"/>
          <p:nvPr/>
        </p:nvPicPr>
        <p:blipFill rotWithShape="1">
          <a:blip r:embed="rId5">
            <a:alphaModFix/>
          </a:blip>
          <a:srcRect l="16309" t="18587" r="12992" b="3658"/>
          <a:stretch/>
        </p:blipFill>
        <p:spPr>
          <a:xfrm>
            <a:off x="91440" y="96046"/>
            <a:ext cx="3017520" cy="4480560"/>
          </a:xfrm>
          <a:prstGeom prst="rect">
            <a:avLst/>
          </a:prstGeom>
          <a:noFill/>
          <a:ln w="9525" cap="flat" cmpd="sng">
            <a:noFill/>
            <a:prstDash val="solid"/>
            <a:round/>
            <a:headEnd type="none" w="sm" len="sm"/>
            <a:tailEnd type="none" w="sm" len="sm"/>
          </a:ln>
        </p:spPr>
      </p:pic>
      <p:pic>
        <p:nvPicPr>
          <p:cNvPr id="124" name="Google Shape;124;p5" descr="A close up of a boat propeller&#10;&#10;Description automatically generated"/>
          <p:cNvPicPr preferRelativeResize="0"/>
          <p:nvPr/>
        </p:nvPicPr>
        <p:blipFill rotWithShape="1">
          <a:blip r:embed="rId6">
            <a:alphaModFix/>
          </a:blip>
          <a:srcRect l="22473" t="25255" r="5326" b="-394"/>
          <a:stretch/>
        </p:blipFill>
        <p:spPr>
          <a:xfrm rot="5400000">
            <a:off x="8778169" y="3445050"/>
            <a:ext cx="3770952" cy="2926080"/>
          </a:xfrm>
          <a:prstGeom prst="rect">
            <a:avLst/>
          </a:prstGeom>
          <a:solidFill>
            <a:schemeClr val="bg1"/>
          </a:solidFill>
          <a:ln w="76200">
            <a:noFill/>
          </a:ln>
        </p:spPr>
      </p:pic>
      <p:pic>
        <p:nvPicPr>
          <p:cNvPr id="123" name="Google Shape;123;p5" descr="A tractor pulling a plow&#10;&#10;Description automatically generated"/>
          <p:cNvPicPr preferRelativeResize="0"/>
          <p:nvPr/>
        </p:nvPicPr>
        <p:blipFill rotWithShape="1">
          <a:blip r:embed="rId7">
            <a:alphaModFix/>
          </a:blip>
          <a:srcRect l="1074" t="7585" r="669" b="25806"/>
          <a:stretch/>
        </p:blipFill>
        <p:spPr>
          <a:xfrm>
            <a:off x="78378" y="4050366"/>
            <a:ext cx="5394960" cy="2743200"/>
          </a:xfrm>
          <a:prstGeom prst="rect">
            <a:avLst/>
          </a:prstGeom>
          <a:noFill/>
          <a:ln w="76200">
            <a:noFill/>
          </a:ln>
        </p:spPr>
      </p:pic>
      <p:pic>
        <p:nvPicPr>
          <p:cNvPr id="129" name="Google Shape;129;p5" descr="A bicycle parked in a garage&#10;&#10;Description automatically generated"/>
          <p:cNvPicPr preferRelativeResize="0"/>
          <p:nvPr/>
        </p:nvPicPr>
        <p:blipFill rotWithShape="1">
          <a:blip r:embed="rId8">
            <a:alphaModFix/>
          </a:blip>
          <a:srcRect l="22" t="-996" r="745" b="-180"/>
          <a:stretch/>
        </p:blipFill>
        <p:spPr>
          <a:xfrm>
            <a:off x="5555624" y="4050853"/>
            <a:ext cx="3586625" cy="2742713"/>
          </a:xfrm>
          <a:prstGeom prst="rect">
            <a:avLst/>
          </a:prstGeom>
          <a:noFill/>
          <a:ln w="76200">
            <a:noFill/>
          </a:ln>
        </p:spPr>
      </p:pic>
      <p:pic>
        <p:nvPicPr>
          <p:cNvPr id="128" name="Google Shape;128;p5" descr="A knife on a yellow surface&#10;&#10;Description automatically generated"/>
          <p:cNvPicPr preferRelativeResize="0"/>
          <p:nvPr/>
        </p:nvPicPr>
        <p:blipFill rotWithShape="1">
          <a:blip r:embed="rId9">
            <a:alphaModFix/>
          </a:blip>
          <a:srcRect l="1092" t="2" r="174" b="7421"/>
          <a:stretch/>
        </p:blipFill>
        <p:spPr>
          <a:xfrm>
            <a:off x="3206655" y="2422958"/>
            <a:ext cx="3068599" cy="2157984"/>
          </a:xfrm>
          <a:prstGeom prst="rect">
            <a:avLst/>
          </a:prstGeom>
          <a:noFill/>
          <a:ln w="76200">
            <a:noFill/>
          </a:ln>
        </p:spPr>
      </p:pic>
      <p:pic>
        <p:nvPicPr>
          <p:cNvPr id="125" name="Google Shape;125;p5" descr="A circular saw on a table&#10;&#10;Description automatically generated"/>
          <p:cNvPicPr preferRelativeResize="0"/>
          <p:nvPr/>
        </p:nvPicPr>
        <p:blipFill rotWithShape="1">
          <a:blip r:embed="rId10">
            <a:alphaModFix/>
          </a:blip>
          <a:srcRect l="12983" t="1311" r="1017" b="53356"/>
          <a:stretch/>
        </p:blipFill>
        <p:spPr>
          <a:xfrm>
            <a:off x="6374121" y="3026462"/>
            <a:ext cx="3931920" cy="1554480"/>
          </a:xfrm>
          <a:prstGeom prst="rect">
            <a:avLst/>
          </a:prstGeom>
          <a:noFill/>
          <a:ln w="76200">
            <a:noFill/>
          </a:ln>
        </p:spPr>
      </p:pic>
      <p:sp>
        <p:nvSpPr>
          <p:cNvPr id="2" name="Rectangle 1">
            <a:extLst>
              <a:ext uri="{FF2B5EF4-FFF2-40B4-BE49-F238E27FC236}">
                <a16:creationId xmlns:a16="http://schemas.microsoft.com/office/drawing/2014/main" id="{E5383BF9-B153-8D2E-4F1E-EB5BED7B727D}"/>
              </a:ext>
            </a:extLst>
          </p:cNvPr>
          <p:cNvSpPr/>
          <p:nvPr/>
        </p:nvSpPr>
        <p:spPr>
          <a:xfrm>
            <a:off x="-2375" y="0"/>
            <a:ext cx="13716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20191EC0-9444-D715-4A99-D0EFDFC5BC0F}"/>
              </a:ext>
            </a:extLst>
          </p:cNvPr>
          <p:cNvSpPr/>
          <p:nvPr/>
        </p:nvSpPr>
        <p:spPr>
          <a:xfrm>
            <a:off x="12054840" y="0"/>
            <a:ext cx="13716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943385E7-C22E-3A7C-F77C-ADD76ED3E9D1}"/>
              </a:ext>
            </a:extLst>
          </p:cNvPr>
          <p:cNvSpPr/>
          <p:nvPr/>
        </p:nvSpPr>
        <p:spPr>
          <a:xfrm rot="5400000">
            <a:off x="6033516" y="-6021324"/>
            <a:ext cx="137160" cy="1217980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0A15FB2C-5762-8623-A559-D666580F5FD1}"/>
              </a:ext>
            </a:extLst>
          </p:cNvPr>
          <p:cNvSpPr/>
          <p:nvPr/>
        </p:nvSpPr>
        <p:spPr>
          <a:xfrm rot="5400000">
            <a:off x="6018949" y="698250"/>
            <a:ext cx="137160" cy="1217980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523662B8-6935-AF5E-EB1F-1048B0AA3876}"/>
              </a:ext>
            </a:extLst>
          </p:cNvPr>
          <p:cNvSpPr/>
          <p:nvPr/>
        </p:nvSpPr>
        <p:spPr>
          <a:xfrm rot="5400000">
            <a:off x="1579805" y="2450166"/>
            <a:ext cx="137160" cy="32004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BCB0F75-6EE6-2F87-24B9-AE3647F263F9}"/>
              </a:ext>
            </a:extLst>
          </p:cNvPr>
          <p:cNvSpPr/>
          <p:nvPr/>
        </p:nvSpPr>
        <p:spPr>
          <a:xfrm rot="10800000">
            <a:off x="3122022" y="0"/>
            <a:ext cx="137160" cy="4572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1A2831C-D05C-9561-28B1-D3C83EB9C91A}"/>
              </a:ext>
            </a:extLst>
          </p:cNvPr>
          <p:cNvSpPr/>
          <p:nvPr/>
        </p:nvSpPr>
        <p:spPr>
          <a:xfrm rot="10800000">
            <a:off x="6260185" y="0"/>
            <a:ext cx="137160" cy="4572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6D8725F-3394-5708-7001-91B78A543B34}"/>
              </a:ext>
            </a:extLst>
          </p:cNvPr>
          <p:cNvSpPr/>
          <p:nvPr/>
        </p:nvSpPr>
        <p:spPr>
          <a:xfrm rot="10800000">
            <a:off x="8695509" y="96534"/>
            <a:ext cx="137160" cy="29260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3.2"3.2"</a:t>
            </a:r>
          </a:p>
        </p:txBody>
      </p:sp>
      <p:sp>
        <p:nvSpPr>
          <p:cNvPr id="10" name="Rectangle 9">
            <a:extLst>
              <a:ext uri="{FF2B5EF4-FFF2-40B4-BE49-F238E27FC236}">
                <a16:creationId xmlns:a16="http://schemas.microsoft.com/office/drawing/2014/main" id="{D185CA2C-A828-BC40-0981-68A6C1D9473C}"/>
              </a:ext>
            </a:extLst>
          </p:cNvPr>
          <p:cNvSpPr/>
          <p:nvPr/>
        </p:nvSpPr>
        <p:spPr>
          <a:xfrm rot="16200000">
            <a:off x="6665321" y="927652"/>
            <a:ext cx="137160" cy="722376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3ACFA6F-E91D-5EE6-30E0-06572683696C}"/>
              </a:ext>
            </a:extLst>
          </p:cNvPr>
          <p:cNvSpPr/>
          <p:nvPr/>
        </p:nvSpPr>
        <p:spPr>
          <a:xfrm rot="16200000">
            <a:off x="9132754" y="96534"/>
            <a:ext cx="137160" cy="585216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4DAB235-AFBB-48CA-408F-20E8BACD407C}"/>
              </a:ext>
            </a:extLst>
          </p:cNvPr>
          <p:cNvSpPr/>
          <p:nvPr/>
        </p:nvSpPr>
        <p:spPr>
          <a:xfrm rot="10800000">
            <a:off x="10277329" y="2959445"/>
            <a:ext cx="137160" cy="164592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499BF18-31B0-394A-00FC-5F10B4ACC128}"/>
              </a:ext>
            </a:extLst>
          </p:cNvPr>
          <p:cNvSpPr/>
          <p:nvPr/>
        </p:nvSpPr>
        <p:spPr>
          <a:xfrm rot="10800000">
            <a:off x="5436296" y="4519470"/>
            <a:ext cx="137160" cy="2286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1C370CDE-ACB2-79BE-98D2-CB60C8F1F724}"/>
              </a:ext>
            </a:extLst>
          </p:cNvPr>
          <p:cNvSpPr/>
          <p:nvPr/>
        </p:nvSpPr>
        <p:spPr>
          <a:xfrm rot="10800000">
            <a:off x="9123983" y="4520749"/>
            <a:ext cx="137160" cy="2286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An axe stuck in a tree stump&#10;&#10;Description automatically generated">
            <a:extLst>
              <a:ext uri="{FF2B5EF4-FFF2-40B4-BE49-F238E27FC236}">
                <a16:creationId xmlns:a16="http://schemas.microsoft.com/office/drawing/2014/main" id="{5B3AC785-FBC8-A69F-22CA-77362FD43201}"/>
              </a:ext>
            </a:extLst>
          </p:cNvPr>
          <p:cNvPicPr>
            <a:picLocks noChangeAspect="1"/>
          </p:cNvPicPr>
          <p:nvPr/>
        </p:nvPicPr>
        <p:blipFill>
          <a:blip r:embed="rId11"/>
          <a:srcRect t="9806" b="-302"/>
          <a:stretch/>
        </p:blipFill>
        <p:spPr>
          <a:xfrm>
            <a:off x="6375291" y="151492"/>
            <a:ext cx="2319487" cy="2798693"/>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4"/>
        <p:cNvGrpSpPr/>
        <p:nvPr/>
      </p:nvGrpSpPr>
      <p:grpSpPr>
        <a:xfrm>
          <a:off x="0" y="0"/>
          <a:ext cx="0" cy="0"/>
          <a:chOff x="0" y="0"/>
          <a:chExt cx="0" cy="0"/>
        </a:xfrm>
      </p:grpSpPr>
      <p:pic>
        <p:nvPicPr>
          <p:cNvPr id="3" name="Picture 2">
            <a:extLst>
              <a:ext uri="{FF2B5EF4-FFF2-40B4-BE49-F238E27FC236}">
                <a16:creationId xmlns:a16="http://schemas.microsoft.com/office/drawing/2014/main" id="{F4F99658-C6A8-1167-7F98-E90A34DCD613}"/>
              </a:ext>
            </a:extLst>
          </p:cNvPr>
          <p:cNvPicPr>
            <a:picLocks noChangeAspect="1"/>
          </p:cNvPicPr>
          <p:nvPr/>
        </p:nvPicPr>
        <p:blipFill>
          <a:blip r:embed="rId3"/>
          <a:stretch>
            <a:fillRect/>
          </a:stretch>
        </p:blipFill>
        <p:spPr>
          <a:xfrm>
            <a:off x="4449040" y="664234"/>
            <a:ext cx="3293920" cy="5315373"/>
          </a:xfrm>
          <a:prstGeom prst="rect">
            <a:avLst/>
          </a:prstGeom>
        </p:spPr>
      </p:pic>
      <p:sp>
        <p:nvSpPr>
          <p:cNvPr id="5" name="Google Shape;90;p1">
            <a:extLst>
              <a:ext uri="{FF2B5EF4-FFF2-40B4-BE49-F238E27FC236}">
                <a16:creationId xmlns:a16="http://schemas.microsoft.com/office/drawing/2014/main" id="{B0A566F3-8863-7C57-F0CB-4F91D1E5EC59}"/>
              </a:ext>
            </a:extLst>
          </p:cNvPr>
          <p:cNvSpPr txBox="1"/>
          <p:nvPr/>
        </p:nvSpPr>
        <p:spPr>
          <a:xfrm>
            <a:off x="7517121" y="5535466"/>
            <a:ext cx="451678" cy="116406"/>
          </a:xfrm>
          <a:prstGeom prst="rect">
            <a:avLst/>
          </a:prstGeom>
          <a:noFill/>
          <a:ln>
            <a:noFill/>
          </a:ln>
        </p:spPr>
        <p:txBody>
          <a:bodyPr spcFirstLastPara="1" wrap="square" lIns="0" tIns="8600" rIns="0" bIns="0" anchor="t" anchorCtr="0">
            <a:spAutoFit/>
          </a:bodyPr>
          <a:lstStyle/>
          <a:p>
            <a:pPr marL="8604" algn="r"/>
            <a:r>
              <a:rPr lang="en-US" sz="700" dirty="0">
                <a:solidFill>
                  <a:schemeClr val="bg1">
                    <a:lumMod val="65000"/>
                  </a:schemeClr>
                </a:solidFill>
                <a:latin typeface="Figtree" pitchFamily="2" charset="0"/>
              </a:rPr>
              <a:t>©ACS</a:t>
            </a:r>
            <a:endParaRPr sz="700" dirty="0">
              <a:solidFill>
                <a:schemeClr val="bg1">
                  <a:lumMod val="65000"/>
                </a:schemeClr>
              </a:solidFill>
              <a:latin typeface="Helvetica Neue"/>
              <a:ea typeface="Helvetica Neue"/>
              <a:cs typeface="Helvetica Neue"/>
              <a:sym typeface="Helvetica Neue"/>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2" name="Rectangle 1">
            <a:extLst>
              <a:ext uri="{FF2B5EF4-FFF2-40B4-BE49-F238E27FC236}">
                <a16:creationId xmlns:a16="http://schemas.microsoft.com/office/drawing/2014/main" id="{C5E4B301-0AD9-CE5D-2AC5-B76EBE2BB9DF}"/>
              </a:ext>
            </a:extLst>
          </p:cNvPr>
          <p:cNvSpPr/>
          <p:nvPr/>
        </p:nvSpPr>
        <p:spPr>
          <a:xfrm>
            <a:off x="0" y="0"/>
            <a:ext cx="12192000" cy="5865542"/>
          </a:xfrm>
          <a:prstGeom prst="rect">
            <a:avLst/>
          </a:prstGeom>
          <a:solidFill>
            <a:srgbClr val="C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Google Shape;141;p7"/>
          <p:cNvSpPr txBox="1">
            <a:spLocks noGrp="1"/>
          </p:cNvSpPr>
          <p:nvPr>
            <p:ph type="title" idx="4294967295"/>
          </p:nvPr>
        </p:nvSpPr>
        <p:spPr>
          <a:xfrm>
            <a:off x="1311088" y="337858"/>
            <a:ext cx="9569824" cy="1143000"/>
          </a:xfrm>
          <a:prstGeom prst="rect">
            <a:avLst/>
          </a:prstGeom>
          <a:noFill/>
          <a:ln>
            <a:noFill/>
          </a:ln>
        </p:spPr>
        <p:txBody>
          <a:bodyPr spcFirstLastPara="1" wrap="square" lIns="91425" tIns="45700" rIns="91425" bIns="45700" anchor="ctr" anchorCtr="0">
            <a:noAutofit/>
          </a:bodyPr>
          <a:lstStyle/>
          <a:p>
            <a:pPr algn="ctr">
              <a:buClr>
                <a:schemeClr val="dk1"/>
              </a:buClr>
              <a:buSzPts val="4400"/>
            </a:pPr>
            <a:r>
              <a:rPr lang="en-US" sz="4200" b="1" dirty="0">
                <a:solidFill>
                  <a:schemeClr val="bg1"/>
                </a:solidFill>
              </a:rPr>
              <a:t>Alert Emergency Medical Services</a:t>
            </a:r>
            <a:endParaRPr sz="4200" b="1" dirty="0">
              <a:solidFill>
                <a:schemeClr val="bg1"/>
              </a:solidFill>
            </a:endParaRPr>
          </a:p>
        </p:txBody>
      </p:sp>
      <p:pic>
        <p:nvPicPr>
          <p:cNvPr id="1026" name="Picture 2">
            <a:extLst>
              <a:ext uri="{FF2B5EF4-FFF2-40B4-BE49-F238E27FC236}">
                <a16:creationId xmlns:a16="http://schemas.microsoft.com/office/drawing/2014/main" id="{314A6083-715F-8CEC-B91F-A76439ECF1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41159" y="1353925"/>
            <a:ext cx="6309681" cy="432183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pic>
        <p:nvPicPr>
          <p:cNvPr id="151" name="Google Shape;151;p8" descr="site safety.jpg"/>
          <p:cNvPicPr preferRelativeResize="0"/>
          <p:nvPr/>
        </p:nvPicPr>
        <p:blipFill rotWithShape="1">
          <a:blip r:embed="rId3">
            <a:alphaModFix/>
          </a:blip>
          <a:srcRect r="5000" b="4426"/>
          <a:stretch/>
        </p:blipFill>
        <p:spPr>
          <a:xfrm>
            <a:off x="1488055" y="1097605"/>
            <a:ext cx="8836326" cy="4968383"/>
          </a:xfrm>
          <a:prstGeom prst="rect">
            <a:avLst/>
          </a:prstGeom>
          <a:noFill/>
          <a:ln>
            <a:noFill/>
          </a:ln>
        </p:spPr>
      </p:pic>
      <p:sp>
        <p:nvSpPr>
          <p:cNvPr id="149" name="Google Shape;149;p8"/>
          <p:cNvSpPr txBox="1">
            <a:spLocks noGrp="1"/>
          </p:cNvSpPr>
          <p:nvPr>
            <p:ph type="title" idx="4294967295"/>
          </p:nvPr>
        </p:nvSpPr>
        <p:spPr>
          <a:xfrm>
            <a:off x="1981200" y="178789"/>
            <a:ext cx="8229600" cy="1143000"/>
          </a:xfrm>
          <a:prstGeom prst="rect">
            <a:avLst/>
          </a:prstGeom>
          <a:noFill/>
          <a:ln>
            <a:noFill/>
          </a:ln>
        </p:spPr>
        <p:txBody>
          <a:bodyPr spcFirstLastPara="1" wrap="square" lIns="91425" tIns="45700" rIns="91425" bIns="45700" anchor="ctr" anchorCtr="0">
            <a:normAutofit/>
          </a:bodyPr>
          <a:lstStyle/>
          <a:p>
            <a:pPr algn="ctr">
              <a:buClr>
                <a:schemeClr val="dk1"/>
              </a:buClr>
              <a:buSzPts val="4400"/>
            </a:pPr>
            <a:r>
              <a:rPr lang="en-US" sz="4200" b="1" dirty="0"/>
              <a:t>Scene Safety</a:t>
            </a:r>
            <a:endParaRPr sz="4200" b="1" dirty="0"/>
          </a:p>
        </p:txBody>
      </p:sp>
      <p:sp>
        <p:nvSpPr>
          <p:cNvPr id="2" name="Google Shape;90;p1">
            <a:extLst>
              <a:ext uri="{FF2B5EF4-FFF2-40B4-BE49-F238E27FC236}">
                <a16:creationId xmlns:a16="http://schemas.microsoft.com/office/drawing/2014/main" id="{9B9953F8-909B-CE95-4961-4BDD304B0E24}"/>
              </a:ext>
            </a:extLst>
          </p:cNvPr>
          <p:cNvSpPr txBox="1"/>
          <p:nvPr/>
        </p:nvSpPr>
        <p:spPr>
          <a:xfrm>
            <a:off x="8101339" y="5562430"/>
            <a:ext cx="451678" cy="116406"/>
          </a:xfrm>
          <a:prstGeom prst="rect">
            <a:avLst/>
          </a:prstGeom>
          <a:noFill/>
          <a:ln>
            <a:noFill/>
          </a:ln>
        </p:spPr>
        <p:txBody>
          <a:bodyPr spcFirstLastPara="1" wrap="square" lIns="0" tIns="8600" rIns="0" bIns="0" anchor="t" anchorCtr="0">
            <a:spAutoFit/>
          </a:bodyPr>
          <a:lstStyle/>
          <a:p>
            <a:pPr marL="8604"/>
            <a:r>
              <a:rPr lang="en-US" sz="700" dirty="0">
                <a:solidFill>
                  <a:schemeClr val="bg1">
                    <a:lumMod val="65000"/>
                  </a:schemeClr>
                </a:solidFill>
                <a:latin typeface="Figtree" pitchFamily="2" charset="0"/>
              </a:rPr>
              <a:t>©ACS</a:t>
            </a:r>
            <a:endParaRPr lang="en-US" sz="700" dirty="0">
              <a:solidFill>
                <a:schemeClr val="bg1">
                  <a:lumMod val="65000"/>
                </a:schemeClr>
              </a:solidFill>
              <a:latin typeface="Helvetica Neue"/>
              <a:ea typeface="Helvetica Neue"/>
              <a:cs typeface="Helvetica Neue"/>
              <a:sym typeface="Helvetica Neue"/>
            </a:endParaRPr>
          </a:p>
        </p:txBody>
      </p:sp>
      <p:sp>
        <p:nvSpPr>
          <p:cNvPr id="3" name="Google Shape;90;p1">
            <a:extLst>
              <a:ext uri="{FF2B5EF4-FFF2-40B4-BE49-F238E27FC236}">
                <a16:creationId xmlns:a16="http://schemas.microsoft.com/office/drawing/2014/main" id="{526A8A99-B35C-1925-CB49-0928D19D42C1}"/>
              </a:ext>
            </a:extLst>
          </p:cNvPr>
          <p:cNvSpPr txBox="1"/>
          <p:nvPr/>
        </p:nvSpPr>
        <p:spPr>
          <a:xfrm>
            <a:off x="5139604" y="5562430"/>
            <a:ext cx="451678" cy="116406"/>
          </a:xfrm>
          <a:prstGeom prst="rect">
            <a:avLst/>
          </a:prstGeom>
          <a:noFill/>
          <a:ln>
            <a:noFill/>
          </a:ln>
        </p:spPr>
        <p:txBody>
          <a:bodyPr spcFirstLastPara="1" wrap="square" lIns="0" tIns="8600" rIns="0" bIns="0" anchor="t" anchorCtr="0">
            <a:spAutoFit/>
          </a:bodyPr>
          <a:lstStyle/>
          <a:p>
            <a:pPr marL="8604"/>
            <a:r>
              <a:rPr lang="en-US" sz="700" dirty="0">
                <a:solidFill>
                  <a:schemeClr val="bg1">
                    <a:lumMod val="65000"/>
                  </a:schemeClr>
                </a:solidFill>
                <a:latin typeface="Figtree" pitchFamily="2" charset="0"/>
              </a:rPr>
              <a:t>©ACS</a:t>
            </a:r>
            <a:endParaRPr lang="en-US" sz="700" dirty="0">
              <a:solidFill>
                <a:schemeClr val="bg1">
                  <a:lumMod val="65000"/>
                </a:schemeClr>
              </a:solidFill>
              <a:latin typeface="Helvetica Neue"/>
              <a:ea typeface="Helvetica Neue"/>
              <a:cs typeface="Helvetica Neue"/>
              <a:sym typeface="Helvetica Neue"/>
            </a:endParaRPr>
          </a:p>
        </p:txBody>
      </p:sp>
      <p:sp>
        <p:nvSpPr>
          <p:cNvPr id="4" name="Google Shape;90;p1">
            <a:extLst>
              <a:ext uri="{FF2B5EF4-FFF2-40B4-BE49-F238E27FC236}">
                <a16:creationId xmlns:a16="http://schemas.microsoft.com/office/drawing/2014/main" id="{B9A84344-F26C-31E6-5A07-495EDB9C8813}"/>
              </a:ext>
            </a:extLst>
          </p:cNvPr>
          <p:cNvSpPr txBox="1"/>
          <p:nvPr/>
        </p:nvSpPr>
        <p:spPr>
          <a:xfrm>
            <a:off x="9452810" y="3519279"/>
            <a:ext cx="451678" cy="116406"/>
          </a:xfrm>
          <a:prstGeom prst="rect">
            <a:avLst/>
          </a:prstGeom>
          <a:noFill/>
          <a:ln>
            <a:noFill/>
          </a:ln>
        </p:spPr>
        <p:txBody>
          <a:bodyPr spcFirstLastPara="1" wrap="square" lIns="0" tIns="8600" rIns="0" bIns="0" anchor="t" anchorCtr="0">
            <a:spAutoFit/>
          </a:bodyPr>
          <a:lstStyle/>
          <a:p>
            <a:pPr marL="8604"/>
            <a:r>
              <a:rPr lang="en-US" sz="700" dirty="0">
                <a:solidFill>
                  <a:schemeClr val="bg1">
                    <a:lumMod val="65000"/>
                  </a:schemeClr>
                </a:solidFill>
                <a:latin typeface="Figtree" pitchFamily="2" charset="0"/>
              </a:rPr>
              <a:t>©ACS</a:t>
            </a:r>
            <a:endParaRPr lang="en-US" sz="700" dirty="0">
              <a:solidFill>
                <a:schemeClr val="bg1">
                  <a:lumMod val="65000"/>
                </a:schemeClr>
              </a:solidFill>
              <a:latin typeface="Helvetica Neue"/>
              <a:ea typeface="Helvetica Neue"/>
              <a:cs typeface="Helvetica Neue"/>
              <a:sym typeface="Helvetica Neue"/>
            </a:endParaRPr>
          </a:p>
        </p:txBody>
      </p:sp>
      <p:sp>
        <p:nvSpPr>
          <p:cNvPr id="5" name="Google Shape;90;p1">
            <a:extLst>
              <a:ext uri="{FF2B5EF4-FFF2-40B4-BE49-F238E27FC236}">
                <a16:creationId xmlns:a16="http://schemas.microsoft.com/office/drawing/2014/main" id="{069E35EB-FB6E-2AE8-8D85-FC2A96498B9F}"/>
              </a:ext>
            </a:extLst>
          </p:cNvPr>
          <p:cNvSpPr txBox="1"/>
          <p:nvPr/>
        </p:nvSpPr>
        <p:spPr>
          <a:xfrm>
            <a:off x="6620470" y="3519279"/>
            <a:ext cx="451678" cy="116406"/>
          </a:xfrm>
          <a:prstGeom prst="rect">
            <a:avLst/>
          </a:prstGeom>
          <a:noFill/>
          <a:ln>
            <a:noFill/>
          </a:ln>
        </p:spPr>
        <p:txBody>
          <a:bodyPr spcFirstLastPara="1" wrap="square" lIns="0" tIns="8600" rIns="0" bIns="0" anchor="t" anchorCtr="0">
            <a:spAutoFit/>
          </a:bodyPr>
          <a:lstStyle/>
          <a:p>
            <a:pPr marL="8604"/>
            <a:r>
              <a:rPr lang="en-US" sz="700" dirty="0">
                <a:solidFill>
                  <a:schemeClr val="bg1">
                    <a:lumMod val="65000"/>
                  </a:schemeClr>
                </a:solidFill>
                <a:latin typeface="Figtree" pitchFamily="2" charset="0"/>
              </a:rPr>
              <a:t>©ACS</a:t>
            </a:r>
            <a:endParaRPr lang="en-US" sz="700" dirty="0">
              <a:solidFill>
                <a:schemeClr val="bg1">
                  <a:lumMod val="65000"/>
                </a:schemeClr>
              </a:solidFill>
              <a:latin typeface="Helvetica Neue"/>
              <a:ea typeface="Helvetica Neue"/>
              <a:cs typeface="Helvetica Neue"/>
              <a:sym typeface="Helvetica Neue"/>
            </a:endParaRPr>
          </a:p>
        </p:txBody>
      </p:sp>
      <p:sp>
        <p:nvSpPr>
          <p:cNvPr id="6" name="Google Shape;90;p1">
            <a:extLst>
              <a:ext uri="{FF2B5EF4-FFF2-40B4-BE49-F238E27FC236}">
                <a16:creationId xmlns:a16="http://schemas.microsoft.com/office/drawing/2014/main" id="{B6167D54-C79C-9AF3-4F54-6CB02F1CF73C}"/>
              </a:ext>
            </a:extLst>
          </p:cNvPr>
          <p:cNvSpPr txBox="1"/>
          <p:nvPr/>
        </p:nvSpPr>
        <p:spPr>
          <a:xfrm>
            <a:off x="3828424" y="3519279"/>
            <a:ext cx="451678" cy="116406"/>
          </a:xfrm>
          <a:prstGeom prst="rect">
            <a:avLst/>
          </a:prstGeom>
          <a:noFill/>
          <a:ln>
            <a:noFill/>
          </a:ln>
        </p:spPr>
        <p:txBody>
          <a:bodyPr spcFirstLastPara="1" wrap="square" lIns="0" tIns="8600" rIns="0" bIns="0" anchor="t" anchorCtr="0">
            <a:spAutoFit/>
          </a:bodyPr>
          <a:lstStyle/>
          <a:p>
            <a:pPr marL="8604"/>
            <a:r>
              <a:rPr lang="en-US" sz="700" dirty="0">
                <a:solidFill>
                  <a:schemeClr val="bg1">
                    <a:lumMod val="65000"/>
                  </a:schemeClr>
                </a:solidFill>
                <a:latin typeface="Figtree" pitchFamily="2" charset="0"/>
              </a:rPr>
              <a:t>©ACS</a:t>
            </a:r>
            <a:endParaRPr lang="en-US" sz="700" dirty="0">
              <a:solidFill>
                <a:schemeClr val="bg1">
                  <a:lumMod val="65000"/>
                </a:schemeClr>
              </a:solidFill>
              <a:latin typeface="Helvetica Neue"/>
              <a:ea typeface="Helvetica Neue"/>
              <a:cs typeface="Helvetica Neue"/>
              <a:sym typeface="Helvetica Neue"/>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pic>
        <p:nvPicPr>
          <p:cNvPr id="7" name="Picture 6">
            <a:extLst>
              <a:ext uri="{FF2B5EF4-FFF2-40B4-BE49-F238E27FC236}">
                <a16:creationId xmlns:a16="http://schemas.microsoft.com/office/drawing/2014/main" id="{D104798B-847C-95E6-61A4-1EFD40A21099}"/>
              </a:ext>
            </a:extLst>
          </p:cNvPr>
          <p:cNvPicPr>
            <a:picLocks noChangeAspect="1"/>
          </p:cNvPicPr>
          <p:nvPr/>
        </p:nvPicPr>
        <p:blipFill>
          <a:blip r:embed="rId3"/>
          <a:stretch>
            <a:fillRect/>
          </a:stretch>
        </p:blipFill>
        <p:spPr>
          <a:xfrm>
            <a:off x="8729585" y="2168122"/>
            <a:ext cx="2639902" cy="2721760"/>
          </a:xfrm>
          <a:prstGeom prst="rect">
            <a:avLst/>
          </a:prstGeom>
        </p:spPr>
      </p:pic>
      <p:pic>
        <p:nvPicPr>
          <p:cNvPr id="9" name="Picture 8">
            <a:extLst>
              <a:ext uri="{FF2B5EF4-FFF2-40B4-BE49-F238E27FC236}">
                <a16:creationId xmlns:a16="http://schemas.microsoft.com/office/drawing/2014/main" id="{361F1AAD-0AD8-8111-333B-B140165B2C5B}"/>
              </a:ext>
            </a:extLst>
          </p:cNvPr>
          <p:cNvPicPr>
            <a:picLocks noChangeAspect="1"/>
          </p:cNvPicPr>
          <p:nvPr/>
        </p:nvPicPr>
        <p:blipFill>
          <a:blip r:embed="rId4"/>
          <a:stretch>
            <a:fillRect/>
          </a:stretch>
        </p:blipFill>
        <p:spPr>
          <a:xfrm>
            <a:off x="4986897" y="2415746"/>
            <a:ext cx="3149857" cy="2026507"/>
          </a:xfrm>
          <a:prstGeom prst="rect">
            <a:avLst/>
          </a:prstGeom>
        </p:spPr>
      </p:pic>
      <p:pic>
        <p:nvPicPr>
          <p:cNvPr id="11" name="Picture 10">
            <a:extLst>
              <a:ext uri="{FF2B5EF4-FFF2-40B4-BE49-F238E27FC236}">
                <a16:creationId xmlns:a16="http://schemas.microsoft.com/office/drawing/2014/main" id="{8DA392A3-B3DE-22C0-4AFA-02430AE1CEF3}"/>
              </a:ext>
            </a:extLst>
          </p:cNvPr>
          <p:cNvPicPr>
            <a:picLocks noChangeAspect="1"/>
          </p:cNvPicPr>
          <p:nvPr/>
        </p:nvPicPr>
        <p:blipFill>
          <a:blip r:embed="rId5"/>
          <a:stretch>
            <a:fillRect/>
          </a:stretch>
        </p:blipFill>
        <p:spPr>
          <a:xfrm>
            <a:off x="684818" y="1188791"/>
            <a:ext cx="3836253" cy="4245851"/>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12960</TotalTime>
  <Words>5742</Words>
  <Application>Microsoft Office PowerPoint</Application>
  <PresentationFormat>Widescreen</PresentationFormat>
  <Paragraphs>418</Paragraphs>
  <Slides>26</Slides>
  <Notes>26</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26</vt:i4>
      </vt:variant>
    </vt:vector>
  </HeadingPairs>
  <TitlesOfParts>
    <vt:vector size="38" baseType="lpstr">
      <vt:lpstr>Times New Roman</vt:lpstr>
      <vt:lpstr>Wingdings</vt:lpstr>
      <vt:lpstr>Figtree</vt:lpstr>
      <vt:lpstr>Symbol</vt:lpstr>
      <vt:lpstr>Arial</vt:lpstr>
      <vt:lpstr>Helvetica Neue</vt:lpstr>
      <vt:lpstr>Calibri</vt:lpstr>
      <vt:lpstr>Google Sans</vt:lpstr>
      <vt:lpstr>Courier New</vt:lpstr>
      <vt:lpstr>Aptos</vt:lpstr>
      <vt:lpstr>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Alert Emergency Medical Services</vt:lpstr>
      <vt:lpstr>Scene Safety</vt:lpstr>
      <vt:lpstr>PowerPoint Presentation</vt:lpstr>
      <vt:lpstr>PowerPoint Presentation</vt:lpstr>
      <vt:lpstr>Bleeding Anatomy</vt:lpstr>
      <vt:lpstr>Uncontrolled Bleeding</vt:lpstr>
      <vt:lpstr>Direct Pressure</vt:lpstr>
      <vt:lpstr>Wound Packing</vt:lpstr>
      <vt:lpstr>Apply Pressure After Packing</vt:lpstr>
      <vt:lpstr>Tourniquet Application</vt:lpstr>
      <vt:lpstr>PowerPoint Presentation</vt:lpstr>
      <vt:lpstr>PowerPoint Presentation</vt:lpstr>
      <vt:lpstr>PowerPoint Presentation</vt:lpstr>
      <vt:lpstr>PowerPoint Presentation</vt:lpstr>
      <vt:lpstr>PowerPoint Presentation</vt:lpstr>
      <vt:lpstr>PowerPoint Presentation</vt:lpstr>
      <vt:lpstr>Summary</vt:lpstr>
      <vt:lpstr>PowerPoint Presentation</vt:lpstr>
      <vt:lpstr>For more information: StoptheBleed.org</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Tim Browder</dc:creator>
  <cp:lastModifiedBy>Anna Stimac</cp:lastModifiedBy>
  <cp:revision>73</cp:revision>
  <dcterms:created xsi:type="dcterms:W3CDTF">2023-09-07T20:26:59Z</dcterms:created>
  <dcterms:modified xsi:type="dcterms:W3CDTF">2025-07-15T21:06:53Z</dcterms:modified>
  <cp:contentStatus/>
</cp:coreProperties>
</file>