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4"/>
  </p:notesMasterIdLst>
  <p:handoutMasterIdLst>
    <p:handoutMasterId r:id="rId85"/>
  </p:handoutMasterIdLst>
  <p:sldIdLst>
    <p:sldId id="265" r:id="rId3"/>
    <p:sldId id="320" r:id="rId4"/>
    <p:sldId id="321" r:id="rId5"/>
    <p:sldId id="404" r:id="rId6"/>
    <p:sldId id="322" r:id="rId7"/>
    <p:sldId id="323" r:id="rId8"/>
    <p:sldId id="324" r:id="rId9"/>
    <p:sldId id="390" r:id="rId10"/>
    <p:sldId id="391" r:id="rId11"/>
    <p:sldId id="392" r:id="rId12"/>
    <p:sldId id="339" r:id="rId13"/>
    <p:sldId id="340" r:id="rId14"/>
    <p:sldId id="341" r:id="rId15"/>
    <p:sldId id="393" r:id="rId16"/>
    <p:sldId id="394" r:id="rId17"/>
    <p:sldId id="395" r:id="rId18"/>
    <p:sldId id="396" r:id="rId19"/>
    <p:sldId id="342" r:id="rId20"/>
    <p:sldId id="397" r:id="rId21"/>
    <p:sldId id="398" r:id="rId22"/>
    <p:sldId id="343" r:id="rId23"/>
    <p:sldId id="325" r:id="rId24"/>
    <p:sldId id="326" r:id="rId25"/>
    <p:sldId id="344" r:id="rId26"/>
    <p:sldId id="345" r:id="rId27"/>
    <p:sldId id="346" r:id="rId28"/>
    <p:sldId id="405" r:id="rId29"/>
    <p:sldId id="327" r:id="rId30"/>
    <p:sldId id="400" r:id="rId31"/>
    <p:sldId id="401" r:id="rId32"/>
    <p:sldId id="402" r:id="rId33"/>
    <p:sldId id="331" r:id="rId34"/>
    <p:sldId id="353" r:id="rId35"/>
    <p:sldId id="355" r:id="rId36"/>
    <p:sldId id="357" r:id="rId37"/>
    <p:sldId id="359" r:id="rId38"/>
    <p:sldId id="361" r:id="rId39"/>
    <p:sldId id="328" r:id="rId40"/>
    <p:sldId id="347" r:id="rId41"/>
    <p:sldId id="348" r:id="rId42"/>
    <p:sldId id="349" r:id="rId43"/>
    <p:sldId id="350" r:id="rId44"/>
    <p:sldId id="351" r:id="rId45"/>
    <p:sldId id="329" r:id="rId46"/>
    <p:sldId id="330" r:id="rId47"/>
    <p:sldId id="332" r:id="rId48"/>
    <p:sldId id="362" r:id="rId49"/>
    <p:sldId id="403" r:id="rId50"/>
    <p:sldId id="333" r:id="rId51"/>
    <p:sldId id="363" r:id="rId52"/>
    <p:sldId id="364" r:id="rId53"/>
    <p:sldId id="365" r:id="rId54"/>
    <p:sldId id="366" r:id="rId55"/>
    <p:sldId id="367" r:id="rId56"/>
    <p:sldId id="368" r:id="rId57"/>
    <p:sldId id="369" r:id="rId58"/>
    <p:sldId id="370" r:id="rId59"/>
    <p:sldId id="371" r:id="rId60"/>
    <p:sldId id="334" r:id="rId61"/>
    <p:sldId id="372" r:id="rId62"/>
    <p:sldId id="373" r:id="rId63"/>
    <p:sldId id="374" r:id="rId64"/>
    <p:sldId id="335" r:id="rId65"/>
    <p:sldId id="337" r:id="rId66"/>
    <p:sldId id="378" r:id="rId67"/>
    <p:sldId id="376" r:id="rId68"/>
    <p:sldId id="377" r:id="rId69"/>
    <p:sldId id="379" r:id="rId70"/>
    <p:sldId id="399" r:id="rId71"/>
    <p:sldId id="375" r:id="rId72"/>
    <p:sldId id="380" r:id="rId73"/>
    <p:sldId id="381" r:id="rId74"/>
    <p:sldId id="382" r:id="rId75"/>
    <p:sldId id="383" r:id="rId76"/>
    <p:sldId id="384" r:id="rId77"/>
    <p:sldId id="385" r:id="rId78"/>
    <p:sldId id="386" r:id="rId79"/>
    <p:sldId id="387" r:id="rId80"/>
    <p:sldId id="338" r:id="rId81"/>
    <p:sldId id="388" r:id="rId82"/>
    <p:sldId id="389" r:id="rId83"/>
  </p:sldIdLst>
  <p:sldSz cx="12188825" cy="6858000"/>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72" d="100"/>
          <a:sy n="72" d="100"/>
        </p:scale>
        <p:origin x="72" y="61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5/10/2024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5/10/2024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USE OF FORCE</a:t>
            </a:r>
          </a:p>
        </p:txBody>
      </p:sp>
      <p:sp>
        <p:nvSpPr>
          <p:cNvPr id="5" name="Rectangle 6"/>
          <p:cNvSpPr>
            <a:spLocks noGrp="1" noChangeArrowheads="1"/>
          </p:cNvSpPr>
          <p:nvPr>
            <p:ph type="ftr" sz="quarter" idx="4"/>
          </p:nvPr>
        </p:nvSpPr>
        <p:spPr>
          <a:ln/>
        </p:spPr>
        <p:txBody>
          <a:bodyPr/>
          <a:lstStyle/>
          <a:p>
            <a:r>
              <a:rPr lang="en-US"/>
              <a:t>CITIZENS' POLICE ACADEMY</a:t>
            </a:r>
          </a:p>
        </p:txBody>
      </p:sp>
      <p:sp>
        <p:nvSpPr>
          <p:cNvPr id="6" name="Rectangle 7"/>
          <p:cNvSpPr>
            <a:spLocks noGrp="1" noChangeArrowheads="1"/>
          </p:cNvSpPr>
          <p:nvPr>
            <p:ph type="sldNum" sz="quarter" idx="5"/>
          </p:nvPr>
        </p:nvSpPr>
        <p:spPr>
          <a:ln/>
        </p:spPr>
        <p:txBody>
          <a:bodyPr/>
          <a:lstStyle/>
          <a:p>
            <a:fld id="{A640CF21-3080-4A32-BDE1-0D9302E8F9CE}" type="slidenum">
              <a:rPr lang="en-US"/>
              <a:pPr/>
              <a:t>34</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6988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1725" y="228600"/>
            <a:ext cx="10969943"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575583" y="6229350"/>
            <a:ext cx="2539339" cy="457200"/>
          </a:xfrm>
        </p:spPr>
        <p:txBody>
          <a:bodyPr/>
          <a:lstStyle>
            <a:lvl1pPr>
              <a:defRPr/>
            </a:lvl1pPr>
          </a:lstStyle>
          <a:p>
            <a:endParaRPr lang="en-US"/>
          </a:p>
        </p:txBody>
      </p:sp>
      <p:sp>
        <p:nvSpPr>
          <p:cNvPr id="4" name="Footer Placeholder 3"/>
          <p:cNvSpPr>
            <a:spLocks noGrp="1"/>
          </p:cNvSpPr>
          <p:nvPr>
            <p:ph type="ftr" sz="quarter" idx="11"/>
          </p:nvPr>
        </p:nvSpPr>
        <p:spPr>
          <a:xfrm>
            <a:off x="4164515" y="6229350"/>
            <a:ext cx="3859795" cy="457200"/>
          </a:xfrm>
        </p:spPr>
        <p:txBody>
          <a:bodyPr/>
          <a:lstStyle>
            <a:lvl1pPr>
              <a:defRPr/>
            </a:lvl1pPr>
          </a:lstStyle>
          <a:p>
            <a:r>
              <a:rPr lang="en-US"/>
              <a:t>USE OF FORCE</a:t>
            </a:r>
          </a:p>
        </p:txBody>
      </p:sp>
      <p:sp>
        <p:nvSpPr>
          <p:cNvPr id="5" name="Slide Number Placeholder 4"/>
          <p:cNvSpPr>
            <a:spLocks noGrp="1"/>
          </p:cNvSpPr>
          <p:nvPr>
            <p:ph type="sldNum" sz="quarter" idx="12"/>
          </p:nvPr>
        </p:nvSpPr>
        <p:spPr>
          <a:xfrm>
            <a:off x="8972329" y="6229350"/>
            <a:ext cx="2539339" cy="457200"/>
          </a:xfrm>
        </p:spPr>
        <p:txBody>
          <a:bodyPr/>
          <a:lstStyle>
            <a:lvl1pPr>
              <a:defRPr/>
            </a:lvl1pPr>
          </a:lstStyle>
          <a:p>
            <a:fld id="{6FC13638-4641-4F38-A5CD-7102A24808E0}" type="slidenum">
              <a:rPr lang="en-US"/>
              <a:pPr/>
              <a:t>‹#›</a:t>
            </a:fld>
            <a:endParaRPr lang="en-US"/>
          </a:p>
        </p:txBody>
      </p:sp>
    </p:spTree>
    <p:extLst>
      <p:ext uri="{BB962C8B-B14F-4D97-AF65-F5344CB8AC3E}">
        <p14:creationId xmlns:p14="http://schemas.microsoft.com/office/powerpoint/2010/main" val="180220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5/10/2024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5/10/2024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5/10/2024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5/10/2024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5/10/2024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5/10/2024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5/10/2024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5/10/2024</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jcLsUcsDEGA&amp;feature=youtu.be&amp;list=PL5y0uA-XbTYrSWvc6Jl3dCFL3tWrn-fJD" TargetMode="External"/><Relationship Id="rId2" Type="http://schemas.openxmlformats.org/officeDocument/2006/relationships/hyperlink" Target="http://blutube.policeone.com/videos/1000931420001-what-force-option-would-you-use-in-this-situation-4/" TargetMode="External"/><Relationship Id="rId1" Type="http://schemas.openxmlformats.org/officeDocument/2006/relationships/slideLayout" Target="../slideLayouts/slideLayout2.xml"/><Relationship Id="rId4" Type="http://schemas.openxmlformats.org/officeDocument/2006/relationships/hyperlink" Target="https://www.youtube.com/watch?v=GXF3hf87em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1967aWfwNk" TargetMode="External"/><Relationship Id="rId2" Type="http://schemas.openxmlformats.org/officeDocument/2006/relationships/hyperlink" Target="https://www.youtube.com/watch?v=ZO8jGsyx4zY"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of Force</a:t>
            </a:r>
          </a:p>
        </p:txBody>
      </p:sp>
      <p:sp>
        <p:nvSpPr>
          <p:cNvPr id="4" name="Subtitle 3"/>
          <p:cNvSpPr>
            <a:spLocks noGrp="1"/>
          </p:cNvSpPr>
          <p:nvPr>
            <p:ph type="subTitle" idx="1"/>
          </p:nvPr>
        </p:nvSpPr>
        <p:spPr/>
        <p:txBody>
          <a:bodyPr/>
          <a:lstStyle/>
          <a:p>
            <a:endParaRPr lang="it-IT" dirty="0"/>
          </a:p>
          <a:p>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tx2">
                    <a:lumMod val="75000"/>
                  </a:schemeClr>
                </a:solidFill>
              </a:rPr>
              <a:t>More officers arrived, physical altercation between officers and Graham</a:t>
            </a:r>
          </a:p>
          <a:p>
            <a:r>
              <a:rPr lang="en-US" dirty="0">
                <a:solidFill>
                  <a:schemeClr val="tx2">
                    <a:lumMod val="75000"/>
                  </a:schemeClr>
                </a:solidFill>
              </a:rPr>
              <a:t>Graham was handcuffed and placed in a patrol unit. Graham sustained a broken foot, cuts on his wrists, bruised forehead, and loud ringing in his right ear.</a:t>
            </a:r>
          </a:p>
          <a:p>
            <a:r>
              <a:rPr lang="en-US" dirty="0">
                <a:solidFill>
                  <a:schemeClr val="tx2">
                    <a:lumMod val="75000"/>
                  </a:schemeClr>
                </a:solidFill>
              </a:rPr>
              <a:t>Officers were informed Graham had done nothing wrong at the store. He was taken home and released. </a:t>
            </a:r>
          </a:p>
          <a:p>
            <a:endParaRPr lang="en-US" dirty="0"/>
          </a:p>
        </p:txBody>
      </p:sp>
    </p:spTree>
    <p:extLst>
      <p:ext uri="{BB962C8B-B14F-4D97-AF65-F5344CB8AC3E}">
        <p14:creationId xmlns:p14="http://schemas.microsoft.com/office/powerpoint/2010/main" val="29990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normAutofit fontScale="92500" lnSpcReduction="10000"/>
          </a:bodyPr>
          <a:lstStyle/>
          <a:p>
            <a:r>
              <a:rPr lang="en-US" dirty="0">
                <a:solidFill>
                  <a:schemeClr val="accent1"/>
                </a:solidFill>
              </a:rPr>
              <a:t>Case Overview</a:t>
            </a:r>
          </a:p>
          <a:p>
            <a:r>
              <a:rPr lang="en-US" u="sng" dirty="0">
                <a:solidFill>
                  <a:schemeClr val="accent1"/>
                </a:solidFill>
              </a:rPr>
              <a:t>Court Determination: The reasonableness of a particular use of force must be:</a:t>
            </a:r>
          </a:p>
          <a:p>
            <a:r>
              <a:rPr lang="en-US" dirty="0">
                <a:solidFill>
                  <a:schemeClr val="accent3">
                    <a:lumMod val="20000"/>
                    <a:lumOff val="80000"/>
                  </a:schemeClr>
                </a:solidFill>
              </a:rPr>
              <a:t>(1) 	Judged from the perspective of a reasonable officer</a:t>
            </a:r>
          </a:p>
          <a:p>
            <a:r>
              <a:rPr lang="en-US" dirty="0">
                <a:solidFill>
                  <a:schemeClr val="accent3">
                    <a:lumMod val="20000"/>
                    <a:lumOff val="80000"/>
                  </a:schemeClr>
                </a:solidFill>
              </a:rPr>
              <a:t>(2)	examined through the eyes of the officer on the scene at the time the force was applied, not the 20/20 vision of hindsight</a:t>
            </a:r>
          </a:p>
          <a:p>
            <a:r>
              <a:rPr lang="en-US" dirty="0">
                <a:solidFill>
                  <a:schemeClr val="accent3">
                    <a:lumMod val="20000"/>
                    <a:lumOff val="80000"/>
                  </a:schemeClr>
                </a:solidFill>
              </a:rPr>
              <a:t>(3)	Based on the facts and circumstances confronting the officer without regard to the officer’s underlying intent or motivation</a:t>
            </a:r>
          </a:p>
          <a:p>
            <a:r>
              <a:rPr lang="en-US" dirty="0">
                <a:solidFill>
                  <a:schemeClr val="accent3">
                    <a:lumMod val="20000"/>
                    <a:lumOff val="80000"/>
                  </a:schemeClr>
                </a:solidFill>
              </a:rPr>
              <a:t>(4)	Based on the knowledge that the officer acted properly under the established law at the time.</a:t>
            </a:r>
          </a:p>
        </p:txBody>
      </p:sp>
    </p:spTree>
    <p:extLst>
      <p:ext uri="{BB962C8B-B14F-4D97-AF65-F5344CB8AC3E}">
        <p14:creationId xmlns:p14="http://schemas.microsoft.com/office/powerpoint/2010/main" val="17274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accent1"/>
                </a:solidFill>
              </a:rPr>
              <a:t>Further, the USSC laid out the issues to consider when deciding if a particular use of force is reasonable *[also, known as the ‘Graham Factors’:</a:t>
            </a:r>
          </a:p>
          <a:p>
            <a:r>
              <a:rPr lang="en-US" dirty="0">
                <a:solidFill>
                  <a:schemeClr val="accent3">
                    <a:lumMod val="20000"/>
                    <a:lumOff val="80000"/>
                  </a:schemeClr>
                </a:solidFill>
              </a:rPr>
              <a:t>(1)  what is the severity of the alleged crime at issue</a:t>
            </a:r>
          </a:p>
          <a:p>
            <a:r>
              <a:rPr lang="en-US" dirty="0">
                <a:solidFill>
                  <a:schemeClr val="accent3">
                    <a:lumMod val="20000"/>
                    <a:lumOff val="80000"/>
                  </a:schemeClr>
                </a:solidFill>
              </a:rPr>
              <a:t>(2)	whether the suspect poses an imminent threat to the safety of officers and/or others</a:t>
            </a:r>
          </a:p>
          <a:p>
            <a:r>
              <a:rPr lang="en-US" dirty="0">
                <a:solidFill>
                  <a:schemeClr val="accent3">
                    <a:lumMod val="20000"/>
                    <a:lumOff val="80000"/>
                  </a:schemeClr>
                </a:solidFill>
              </a:rPr>
              <a:t>(3)	whether the suspect is actively resisting or attempting to evade arrest by flight</a:t>
            </a:r>
          </a:p>
        </p:txBody>
      </p:sp>
    </p:spTree>
    <p:extLst>
      <p:ext uri="{BB962C8B-B14F-4D97-AF65-F5344CB8AC3E}">
        <p14:creationId xmlns:p14="http://schemas.microsoft.com/office/powerpoint/2010/main" val="73347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accent1"/>
                </a:solidFill>
              </a:rPr>
              <a:t>The Court also ruled that reasonableness should be judged under the </a:t>
            </a:r>
            <a:r>
              <a:rPr lang="en-US" i="1" u="sng" dirty="0">
                <a:solidFill>
                  <a:schemeClr val="accent1"/>
                </a:solidFill>
              </a:rPr>
              <a:t>totality of the circumstances from the perspective of a reasonable officer at the scene with similar training and experience. </a:t>
            </a:r>
          </a:p>
          <a:p>
            <a:r>
              <a:rPr lang="en-US" i="1" dirty="0">
                <a:solidFill>
                  <a:schemeClr val="accent1"/>
                </a:solidFill>
              </a:rPr>
              <a:t>The court also found that</a:t>
            </a:r>
            <a:r>
              <a:rPr lang="en-US" i="1" u="sng" dirty="0">
                <a:solidFill>
                  <a:schemeClr val="accent1"/>
                </a:solidFill>
              </a:rPr>
              <a:t> officers must often make split-second decisions that involve situations that are tense, uncertain, and rapidly evolving.</a:t>
            </a:r>
          </a:p>
          <a:p>
            <a:r>
              <a:rPr lang="en-US" dirty="0">
                <a:solidFill>
                  <a:schemeClr val="accent1"/>
                </a:solidFill>
              </a:rPr>
              <a:t>Reasonable force </a:t>
            </a:r>
            <a:r>
              <a:rPr lang="en-US" i="1" u="sng" dirty="0">
                <a:solidFill>
                  <a:schemeClr val="accent1"/>
                </a:solidFill>
              </a:rPr>
              <a:t>must be based on the facts and circumstances known to the officer at the time the force was used.</a:t>
            </a:r>
          </a:p>
        </p:txBody>
      </p:sp>
    </p:spTree>
    <p:extLst>
      <p:ext uri="{BB962C8B-B14F-4D97-AF65-F5344CB8AC3E}">
        <p14:creationId xmlns:p14="http://schemas.microsoft.com/office/powerpoint/2010/main" val="350890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sz="2800" u="sng" dirty="0">
                <a:solidFill>
                  <a:schemeClr val="accent5">
                    <a:lumMod val="75000"/>
                  </a:schemeClr>
                </a:solidFill>
              </a:rPr>
              <a:t>Legal Understanding Highlights</a:t>
            </a:r>
            <a:r>
              <a:rPr lang="en-US" sz="2800" dirty="0">
                <a:solidFill>
                  <a:schemeClr val="accent5">
                    <a:lumMod val="75000"/>
                  </a:schemeClr>
                </a:solidFill>
              </a:rPr>
              <a:t>:</a:t>
            </a:r>
          </a:p>
          <a:p>
            <a:pPr marL="0" indent="0">
              <a:buNone/>
            </a:pPr>
            <a:endParaRPr lang="en-US" sz="2800" dirty="0">
              <a:solidFill>
                <a:schemeClr val="accent5">
                  <a:lumMod val="75000"/>
                </a:schemeClr>
              </a:solidFill>
            </a:endParaRPr>
          </a:p>
          <a:p>
            <a:pPr lvl="1"/>
            <a:r>
              <a:rPr lang="en-US" sz="2200" dirty="0">
                <a:solidFill>
                  <a:schemeClr val="accent3">
                    <a:lumMod val="20000"/>
                    <a:lumOff val="80000"/>
                  </a:schemeClr>
                </a:solidFill>
              </a:rPr>
              <a:t>Based on 4</a:t>
            </a:r>
            <a:r>
              <a:rPr lang="en-US" sz="2200" baseline="30000" dirty="0">
                <a:solidFill>
                  <a:schemeClr val="accent3">
                    <a:lumMod val="20000"/>
                    <a:lumOff val="80000"/>
                  </a:schemeClr>
                </a:solidFill>
              </a:rPr>
              <a:t>th</a:t>
            </a:r>
            <a:r>
              <a:rPr lang="en-US" sz="2200" dirty="0">
                <a:solidFill>
                  <a:schemeClr val="accent3">
                    <a:lumMod val="20000"/>
                    <a:lumOff val="80000"/>
                  </a:schemeClr>
                </a:solidFill>
              </a:rPr>
              <a:t> amendment</a:t>
            </a:r>
          </a:p>
          <a:p>
            <a:pPr lvl="1"/>
            <a:r>
              <a:rPr lang="en-US" sz="2200" u="sng" dirty="0">
                <a:solidFill>
                  <a:schemeClr val="accent3">
                    <a:lumMod val="20000"/>
                    <a:lumOff val="80000"/>
                  </a:schemeClr>
                </a:solidFill>
              </a:rPr>
              <a:t>Objective</a:t>
            </a:r>
            <a:r>
              <a:rPr lang="en-US" sz="2200" dirty="0">
                <a:solidFill>
                  <a:schemeClr val="accent3">
                    <a:lumMod val="20000"/>
                    <a:lumOff val="80000"/>
                  </a:schemeClr>
                </a:solidFill>
              </a:rPr>
              <a:t> Reasonableness</a:t>
            </a:r>
          </a:p>
          <a:p>
            <a:pPr lvl="1"/>
            <a:r>
              <a:rPr lang="en-US" sz="2200" dirty="0">
                <a:solidFill>
                  <a:schemeClr val="accent3">
                    <a:lumMod val="20000"/>
                    <a:lumOff val="80000"/>
                  </a:schemeClr>
                </a:solidFill>
              </a:rPr>
              <a:t>Totality of Circumstances</a:t>
            </a:r>
          </a:p>
          <a:p>
            <a:pPr lvl="1"/>
            <a:r>
              <a:rPr lang="en-US" sz="2200" dirty="0">
                <a:solidFill>
                  <a:schemeClr val="accent3">
                    <a:lumMod val="20000"/>
                    <a:lumOff val="80000"/>
                  </a:schemeClr>
                </a:solidFill>
              </a:rPr>
              <a:t>Facts/Information known to the officer</a:t>
            </a:r>
          </a:p>
          <a:p>
            <a:pPr lvl="1"/>
            <a:r>
              <a:rPr lang="en-US" sz="2200" dirty="0">
                <a:solidFill>
                  <a:schemeClr val="accent3">
                    <a:lumMod val="20000"/>
                    <a:lumOff val="80000"/>
                  </a:schemeClr>
                </a:solidFill>
              </a:rPr>
              <a:t>At the moment the force was used</a:t>
            </a:r>
          </a:p>
          <a:p>
            <a:pPr lvl="1"/>
            <a:r>
              <a:rPr lang="en-US" sz="2200" dirty="0">
                <a:solidFill>
                  <a:schemeClr val="accent3">
                    <a:lumMod val="20000"/>
                    <a:lumOff val="80000"/>
                  </a:schemeClr>
                </a:solidFill>
              </a:rPr>
              <a:t>No 20/20 hindsight</a:t>
            </a:r>
          </a:p>
          <a:p>
            <a:endParaRPr lang="en-US" dirty="0"/>
          </a:p>
        </p:txBody>
      </p:sp>
    </p:spTree>
    <p:extLst>
      <p:ext uri="{BB962C8B-B14F-4D97-AF65-F5344CB8AC3E}">
        <p14:creationId xmlns:p14="http://schemas.microsoft.com/office/powerpoint/2010/main" val="50439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 (1985)</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Memphis Tennessee officers responded to a possible burglary in progress</a:t>
            </a:r>
          </a:p>
          <a:p>
            <a:r>
              <a:rPr lang="en-US" dirty="0">
                <a:solidFill>
                  <a:schemeClr val="accent1"/>
                </a:solidFill>
              </a:rPr>
              <a:t>Officer went to the back of the house and saw a suspect (Garner) run across the yard and attempt to scale a fence</a:t>
            </a:r>
          </a:p>
          <a:p>
            <a:r>
              <a:rPr lang="en-US" dirty="0">
                <a:solidFill>
                  <a:schemeClr val="accent1"/>
                </a:solidFill>
              </a:rPr>
              <a:t>Officer ordered him to stop and said he was reasonably sure he was unarmed but would escape if he made it over the fence</a:t>
            </a:r>
          </a:p>
          <a:p>
            <a:r>
              <a:rPr lang="en-US" dirty="0">
                <a:solidFill>
                  <a:schemeClr val="accent1"/>
                </a:solidFill>
              </a:rPr>
              <a:t>Officer shot and killed Garner. </a:t>
            </a:r>
          </a:p>
          <a:p>
            <a:endParaRPr lang="en-US" dirty="0"/>
          </a:p>
        </p:txBody>
      </p:sp>
    </p:spTree>
    <p:extLst>
      <p:ext uri="{BB962C8B-B14F-4D97-AF65-F5344CB8AC3E}">
        <p14:creationId xmlns:p14="http://schemas.microsoft.com/office/powerpoint/2010/main" val="37362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a:t>
            </a:r>
          </a:p>
        </p:txBody>
      </p:sp>
      <p:sp>
        <p:nvSpPr>
          <p:cNvPr id="3" name="Content Placeholder 2"/>
          <p:cNvSpPr>
            <a:spLocks noGrp="1"/>
          </p:cNvSpPr>
          <p:nvPr>
            <p:ph idx="1"/>
          </p:nvPr>
        </p:nvSpPr>
        <p:spPr/>
        <p:txBody>
          <a:bodyPr/>
          <a:lstStyle/>
          <a:p>
            <a:r>
              <a:rPr lang="en-US" dirty="0">
                <a:solidFill>
                  <a:schemeClr val="accent1"/>
                </a:solidFill>
              </a:rPr>
              <a:t>At the time, officer acted according to Tennessee state statute and Memphis Police Dept. policy authorizing all necessary means to effect the arrest of a fleeing or forcibly resisting subject.</a:t>
            </a:r>
          </a:p>
          <a:p>
            <a:r>
              <a:rPr lang="en-US" dirty="0">
                <a:solidFill>
                  <a:schemeClr val="accent1"/>
                </a:solidFill>
              </a:rPr>
              <a:t>Upon review, the USSC determined that apprehension by use of deadly force is a seizure subject to the reasonableness standard of the 4</a:t>
            </a:r>
            <a:r>
              <a:rPr lang="en-US" baseline="30000" dirty="0">
                <a:solidFill>
                  <a:schemeClr val="accent1"/>
                </a:solidFill>
              </a:rPr>
              <a:t>th</a:t>
            </a:r>
            <a:r>
              <a:rPr lang="en-US" dirty="0">
                <a:solidFill>
                  <a:schemeClr val="accent1"/>
                </a:solidFill>
              </a:rPr>
              <a:t> amendment thereby addressing the legal issue as whether or not the totality of the circumstances justified the seizure.</a:t>
            </a:r>
          </a:p>
          <a:p>
            <a:r>
              <a:rPr lang="en-US" dirty="0">
                <a:solidFill>
                  <a:schemeClr val="accent1"/>
                </a:solidFill>
              </a:rPr>
              <a:t>Further, the courts must weigh the intrusion of the suspect’s 4</a:t>
            </a:r>
            <a:r>
              <a:rPr lang="en-US" baseline="30000" dirty="0">
                <a:solidFill>
                  <a:schemeClr val="accent1"/>
                </a:solidFill>
              </a:rPr>
              <a:t>th</a:t>
            </a:r>
            <a:r>
              <a:rPr lang="en-US" dirty="0">
                <a:solidFill>
                  <a:schemeClr val="accent1"/>
                </a:solidFill>
              </a:rPr>
              <a:t> amendment rights against the government’s interests which justified the intrusion. </a:t>
            </a:r>
          </a:p>
          <a:p>
            <a:endParaRPr lang="en-US" dirty="0"/>
          </a:p>
        </p:txBody>
      </p:sp>
    </p:spTree>
    <p:extLst>
      <p:ext uri="{BB962C8B-B14F-4D97-AF65-F5344CB8AC3E}">
        <p14:creationId xmlns:p14="http://schemas.microsoft.com/office/powerpoint/2010/main" val="257260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a:t>
            </a:r>
          </a:p>
        </p:txBody>
      </p:sp>
      <p:sp>
        <p:nvSpPr>
          <p:cNvPr id="3" name="Content Placeholder 2"/>
          <p:cNvSpPr>
            <a:spLocks noGrp="1"/>
          </p:cNvSpPr>
          <p:nvPr>
            <p:ph idx="1"/>
          </p:nvPr>
        </p:nvSpPr>
        <p:spPr>
          <a:xfrm>
            <a:off x="1522413" y="1904999"/>
            <a:ext cx="9134391" cy="4572001"/>
          </a:xfrm>
        </p:spPr>
        <p:txBody>
          <a:bodyPr>
            <a:normAutofit lnSpcReduction="10000"/>
          </a:bodyPr>
          <a:lstStyle/>
          <a:p>
            <a:endParaRPr lang="en-US" dirty="0">
              <a:solidFill>
                <a:schemeClr val="tx2">
                  <a:lumMod val="75000"/>
                </a:schemeClr>
              </a:solidFill>
            </a:endParaRPr>
          </a:p>
          <a:p>
            <a:r>
              <a:rPr lang="en-US" dirty="0">
                <a:solidFill>
                  <a:schemeClr val="tx2">
                    <a:lumMod val="75000"/>
                  </a:schemeClr>
                </a:solidFill>
              </a:rPr>
              <a:t>The use of deadly force to prevent the escape of all felony suspects, whatever the circumstances, is constitutionally unreasonable. It is not better that all felony suspects die than that they escape. Where the suspect poses no immediate threat to the officer and no threat to others, the harm resulting from failing to apprehend him does not justify the use of deadly force to do so. It is no doubt unfortunate when a suspect who is in sight escapes, but the fact that the police arrive a little late or are a little slower afoot does not always justify killing the suspect. A police officer may not seize an unarmed, non-dangerous suspect by shooting him dead. </a:t>
            </a:r>
          </a:p>
          <a:p>
            <a:r>
              <a:rPr lang="en-US" dirty="0"/>
              <a:t>Tennessee v. Garner (1985)</a:t>
            </a:r>
            <a:br>
              <a:rPr lang="en-US" dirty="0"/>
            </a:br>
            <a:r>
              <a:rPr lang="en-US" dirty="0"/>
              <a:t>Key Considerations</a:t>
            </a:r>
          </a:p>
        </p:txBody>
      </p:sp>
    </p:spTree>
    <p:extLst>
      <p:ext uri="{BB962C8B-B14F-4D97-AF65-F5344CB8AC3E}">
        <p14:creationId xmlns:p14="http://schemas.microsoft.com/office/powerpoint/2010/main" val="346984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a:t>
            </a:r>
          </a:p>
        </p:txBody>
      </p:sp>
      <p:sp>
        <p:nvSpPr>
          <p:cNvPr id="3" name="Content Placeholder 2"/>
          <p:cNvSpPr>
            <a:spLocks noGrp="1"/>
          </p:cNvSpPr>
          <p:nvPr>
            <p:ph idx="1"/>
          </p:nvPr>
        </p:nvSpPr>
        <p:spPr>
          <a:xfrm>
            <a:off x="1522413" y="1904999"/>
            <a:ext cx="9134391" cy="4800601"/>
          </a:xfrm>
        </p:spPr>
        <p:txBody>
          <a:bodyPr>
            <a:normAutofit fontScale="92500" lnSpcReduction="20000"/>
          </a:bodyPr>
          <a:lstStyle/>
          <a:p>
            <a:r>
              <a:rPr lang="en-US" dirty="0">
                <a:solidFill>
                  <a:schemeClr val="accent1"/>
                </a:solidFill>
              </a:rPr>
              <a:t>Case Overview</a:t>
            </a:r>
          </a:p>
          <a:p>
            <a:r>
              <a:rPr lang="en-US" dirty="0">
                <a:solidFill>
                  <a:schemeClr val="accent1"/>
                </a:solidFill>
              </a:rPr>
              <a:t>Court Determination: </a:t>
            </a:r>
            <a:r>
              <a:rPr lang="en-US" i="1" dirty="0">
                <a:solidFill>
                  <a:schemeClr val="accent1"/>
                </a:solidFill>
              </a:rPr>
              <a:t>“The use of deadly force to prevent the escape of all felony suspects, whatever the circumstances, is constitutionally </a:t>
            </a:r>
            <a:r>
              <a:rPr lang="en-US" i="1" u="sng" dirty="0">
                <a:solidFill>
                  <a:schemeClr val="accent1"/>
                </a:solidFill>
              </a:rPr>
              <a:t>unreasonable</a:t>
            </a:r>
            <a:r>
              <a:rPr lang="en-US" i="1" dirty="0">
                <a:solidFill>
                  <a:schemeClr val="accent1"/>
                </a:solidFill>
              </a:rPr>
              <a:t>.”</a:t>
            </a:r>
          </a:p>
          <a:p>
            <a:r>
              <a:rPr lang="en-US" dirty="0">
                <a:solidFill>
                  <a:schemeClr val="accent1"/>
                </a:solidFill>
              </a:rPr>
              <a:t>The USSC suggested there are three circumstances when an officer can lawfully used deadly force:</a:t>
            </a:r>
          </a:p>
          <a:p>
            <a:r>
              <a:rPr lang="en-US" i="1" dirty="0">
                <a:solidFill>
                  <a:schemeClr val="accent3">
                    <a:lumMod val="20000"/>
                    <a:lumOff val="80000"/>
                  </a:schemeClr>
                </a:solidFill>
              </a:rPr>
              <a:t>(1)	when the officer is threatened with a deadly weapon</a:t>
            </a:r>
          </a:p>
          <a:p>
            <a:r>
              <a:rPr lang="en-US" i="1" dirty="0">
                <a:solidFill>
                  <a:schemeClr val="accent3">
                    <a:lumMod val="20000"/>
                    <a:lumOff val="80000"/>
                  </a:schemeClr>
                </a:solidFill>
              </a:rPr>
              <a:t>(2)	when the officer has </a:t>
            </a:r>
            <a:r>
              <a:rPr lang="en-US" i="1" u="sng" dirty="0">
                <a:solidFill>
                  <a:schemeClr val="accent3">
                    <a:lumMod val="20000"/>
                    <a:lumOff val="80000"/>
                  </a:schemeClr>
                </a:solidFill>
              </a:rPr>
              <a:t>probable cause </a:t>
            </a:r>
            <a:r>
              <a:rPr lang="en-US" i="1" dirty="0">
                <a:solidFill>
                  <a:schemeClr val="accent3">
                    <a:lumMod val="20000"/>
                    <a:lumOff val="80000"/>
                  </a:schemeClr>
                </a:solidFill>
              </a:rPr>
              <a:t>to believe that the suspect poses a 	threat serious physical harm or death to an officer or another person.</a:t>
            </a:r>
          </a:p>
          <a:p>
            <a:r>
              <a:rPr lang="en-US" i="1" dirty="0">
                <a:solidFill>
                  <a:schemeClr val="accent3">
                    <a:lumMod val="20000"/>
                    <a:lumOff val="80000"/>
                  </a:schemeClr>
                </a:solidFill>
              </a:rPr>
              <a:t>(3) 	To prevent escape when an officer has </a:t>
            </a:r>
            <a:r>
              <a:rPr lang="en-US" i="1" u="sng" dirty="0">
                <a:solidFill>
                  <a:schemeClr val="accent3">
                    <a:lumMod val="20000"/>
                    <a:lumOff val="80000"/>
                  </a:schemeClr>
                </a:solidFill>
              </a:rPr>
              <a:t>probable cause </a:t>
            </a:r>
            <a:r>
              <a:rPr lang="en-US" i="1" dirty="0">
                <a:solidFill>
                  <a:schemeClr val="accent3">
                    <a:lumMod val="20000"/>
                    <a:lumOff val="80000"/>
                  </a:schemeClr>
                </a:solidFill>
              </a:rPr>
              <a:t>to believe the 	suspect has committed a crime involving threatened or actual serious 	physical harm or death to another person.</a:t>
            </a:r>
          </a:p>
          <a:p>
            <a:r>
              <a:rPr lang="en-US" i="1" dirty="0"/>
              <a:t>*</a:t>
            </a:r>
            <a:r>
              <a:rPr lang="en-US" sz="1900" i="1" dirty="0"/>
              <a:t>Note: Verbal warning if feasible</a:t>
            </a:r>
          </a:p>
        </p:txBody>
      </p:sp>
    </p:spTree>
    <p:extLst>
      <p:ext uri="{BB962C8B-B14F-4D97-AF65-F5344CB8AC3E}">
        <p14:creationId xmlns:p14="http://schemas.microsoft.com/office/powerpoint/2010/main" val="37774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Tennessee v. Garner (1985)</a:t>
            </a:r>
          </a:p>
        </p:txBody>
      </p:sp>
      <p:sp>
        <p:nvSpPr>
          <p:cNvPr id="3" name="Content Placeholder 2"/>
          <p:cNvSpPr>
            <a:spLocks noGrp="1"/>
          </p:cNvSpPr>
          <p:nvPr>
            <p:ph idx="1"/>
          </p:nvPr>
        </p:nvSpPr>
        <p:spPr>
          <a:xfrm>
            <a:off x="1522413" y="1904999"/>
            <a:ext cx="9134391" cy="4724401"/>
          </a:xfrm>
        </p:spPr>
        <p:txBody>
          <a:bodyPr/>
          <a:lstStyle/>
          <a:p>
            <a:r>
              <a:rPr lang="en-US" u="sng" dirty="0">
                <a:solidFill>
                  <a:schemeClr val="accent5">
                    <a:lumMod val="75000"/>
                  </a:schemeClr>
                </a:solidFill>
              </a:rPr>
              <a:t>Legal Understanding Highlights</a:t>
            </a:r>
            <a:r>
              <a:rPr lang="en-US" dirty="0">
                <a:solidFill>
                  <a:schemeClr val="accent5">
                    <a:lumMod val="75000"/>
                  </a:schemeClr>
                </a:solidFill>
              </a:rPr>
              <a:t>:</a:t>
            </a:r>
            <a:endParaRPr lang="en-US" dirty="0"/>
          </a:p>
          <a:p>
            <a:r>
              <a:rPr lang="en-US" dirty="0">
                <a:solidFill>
                  <a:schemeClr val="accent3">
                    <a:lumMod val="20000"/>
                    <a:lumOff val="80000"/>
                  </a:schemeClr>
                </a:solidFill>
              </a:rPr>
              <a:t>The standard is probable cause – </a:t>
            </a:r>
            <a:r>
              <a:rPr lang="en-US" dirty="0">
                <a:solidFill>
                  <a:srgbClr val="C00000"/>
                </a:solidFill>
              </a:rPr>
              <a:t>not certainty</a:t>
            </a:r>
          </a:p>
          <a:p>
            <a:r>
              <a:rPr lang="en-US" dirty="0">
                <a:solidFill>
                  <a:schemeClr val="accent3">
                    <a:lumMod val="20000"/>
                    <a:lumOff val="80000"/>
                  </a:schemeClr>
                </a:solidFill>
              </a:rPr>
              <a:t>Threat of – </a:t>
            </a:r>
            <a:r>
              <a:rPr lang="en-US" dirty="0">
                <a:solidFill>
                  <a:srgbClr val="FF0000"/>
                </a:solidFill>
              </a:rPr>
              <a:t>not actual harm</a:t>
            </a:r>
          </a:p>
          <a:p>
            <a:r>
              <a:rPr lang="en-US" dirty="0">
                <a:solidFill>
                  <a:schemeClr val="accent3">
                    <a:lumMod val="20000"/>
                    <a:lumOff val="80000"/>
                  </a:schemeClr>
                </a:solidFill>
              </a:rPr>
              <a:t>Serious physical harm – </a:t>
            </a:r>
            <a:r>
              <a:rPr lang="en-US" dirty="0">
                <a:solidFill>
                  <a:srgbClr val="FF0000"/>
                </a:solidFill>
              </a:rPr>
              <a:t>not just death</a:t>
            </a:r>
          </a:p>
          <a:p>
            <a:r>
              <a:rPr lang="en-US" dirty="0">
                <a:solidFill>
                  <a:schemeClr val="accent3">
                    <a:lumMod val="20000"/>
                    <a:lumOff val="80000"/>
                  </a:schemeClr>
                </a:solidFill>
              </a:rPr>
              <a:t>Officer or others – </a:t>
            </a:r>
            <a:r>
              <a:rPr lang="en-US" dirty="0">
                <a:solidFill>
                  <a:srgbClr val="FF0000"/>
                </a:solidFill>
              </a:rPr>
              <a:t>not just self</a:t>
            </a:r>
          </a:p>
          <a:p>
            <a:r>
              <a:rPr lang="en-US" dirty="0">
                <a:solidFill>
                  <a:schemeClr val="accent3">
                    <a:lumMod val="20000"/>
                    <a:lumOff val="80000"/>
                  </a:schemeClr>
                </a:solidFill>
              </a:rPr>
              <a:t>Warning –</a:t>
            </a:r>
            <a:r>
              <a:rPr lang="en-US" dirty="0">
                <a:solidFill>
                  <a:schemeClr val="tx2"/>
                </a:solidFill>
              </a:rPr>
              <a:t> </a:t>
            </a:r>
            <a:r>
              <a:rPr lang="en-US" dirty="0">
                <a:solidFill>
                  <a:srgbClr val="FF0000"/>
                </a:solidFill>
              </a:rPr>
              <a:t>if feasible</a:t>
            </a:r>
          </a:p>
          <a:p>
            <a:r>
              <a:rPr lang="en-US" dirty="0"/>
              <a:t>Tennessee v. Garner (1985)</a:t>
            </a:r>
            <a:br>
              <a:rPr lang="en-US" dirty="0"/>
            </a:br>
            <a:r>
              <a:rPr lang="en-US" dirty="0"/>
              <a:t>Key Points Overview</a:t>
            </a:r>
          </a:p>
          <a:p>
            <a:pPr lvl="1"/>
            <a:r>
              <a:rPr lang="en-US" dirty="0"/>
              <a:t>**Review Department of Justice Deadly Force Policy</a:t>
            </a:r>
          </a:p>
        </p:txBody>
      </p:sp>
    </p:spTree>
    <p:extLst>
      <p:ext uri="{BB962C8B-B14F-4D97-AF65-F5344CB8AC3E}">
        <p14:creationId xmlns:p14="http://schemas.microsoft.com/office/powerpoint/2010/main" val="33291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522413" y="1904999"/>
            <a:ext cx="9134391" cy="4572001"/>
          </a:xfrm>
        </p:spPr>
        <p:txBody>
          <a:bodyPr>
            <a:noAutofit/>
          </a:bodyPr>
          <a:lstStyle/>
          <a:p>
            <a:r>
              <a:rPr lang="en-US" sz="2800" dirty="0">
                <a:solidFill>
                  <a:schemeClr val="accent1"/>
                </a:solidFill>
              </a:rPr>
              <a:t>Law enforcement duties may require an officer to exert control over people by giving them orders, directing their movement or taking them into custody.</a:t>
            </a:r>
          </a:p>
          <a:p>
            <a:r>
              <a:rPr lang="en-US" sz="2800" dirty="0">
                <a:solidFill>
                  <a:schemeClr val="accent1"/>
                </a:solidFill>
              </a:rPr>
              <a:t>The officer’s goal is always to get subjects to comply </a:t>
            </a:r>
            <a:r>
              <a:rPr lang="en-US" sz="2800" i="1" dirty="0">
                <a:solidFill>
                  <a:schemeClr val="accent1"/>
                </a:solidFill>
              </a:rPr>
              <a:t>voluntarily</a:t>
            </a:r>
            <a:r>
              <a:rPr lang="en-US" sz="2800" dirty="0">
                <a:solidFill>
                  <a:schemeClr val="accent1"/>
                </a:solidFill>
              </a:rPr>
              <a:t>.</a:t>
            </a:r>
          </a:p>
          <a:p>
            <a:r>
              <a:rPr lang="en-US" sz="2800" dirty="0">
                <a:solidFill>
                  <a:schemeClr val="accent1"/>
                </a:solidFill>
              </a:rPr>
              <a:t>Unfortunately, even the best efforts of the most skilled officer to gain voluntary compliance do not always work. Sometimes, a peace officer will have to use physical force to achieve control and accomplish his/her legitimate law enforcement objective…</a:t>
            </a:r>
          </a:p>
        </p:txBody>
      </p:sp>
    </p:spTree>
    <p:extLst>
      <p:ext uri="{BB962C8B-B14F-4D97-AF65-F5344CB8AC3E}">
        <p14:creationId xmlns:p14="http://schemas.microsoft.com/office/powerpoint/2010/main" val="339023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Methodology</a:t>
            </a:r>
          </a:p>
        </p:txBody>
      </p:sp>
      <p:sp>
        <p:nvSpPr>
          <p:cNvPr id="3" name="Content Placeholder 2"/>
          <p:cNvSpPr>
            <a:spLocks noGrp="1"/>
          </p:cNvSpPr>
          <p:nvPr>
            <p:ph idx="1"/>
          </p:nvPr>
        </p:nvSpPr>
        <p:spPr/>
        <p:txBody>
          <a:bodyPr>
            <a:normAutofit/>
          </a:bodyPr>
          <a:lstStyle/>
          <a:p>
            <a:endParaRPr lang="en-US" dirty="0">
              <a:solidFill>
                <a:schemeClr val="tx2">
                  <a:lumMod val="75000"/>
                </a:schemeClr>
              </a:solidFill>
            </a:endParaRPr>
          </a:p>
          <a:p>
            <a:r>
              <a:rPr lang="en-US" dirty="0">
                <a:solidFill>
                  <a:schemeClr val="tx2">
                    <a:lumMod val="75000"/>
                  </a:schemeClr>
                </a:solidFill>
              </a:rPr>
              <a:t>Ensure legal understanding of Graham v. Connor (1989) and Tennessee v. Garner (1985). Officers need to understand what they can do as well as what they cannot do. </a:t>
            </a:r>
          </a:p>
          <a:p>
            <a:r>
              <a:rPr lang="en-US" dirty="0">
                <a:solidFill>
                  <a:schemeClr val="tx2">
                    <a:lumMod val="75000"/>
                  </a:schemeClr>
                </a:solidFill>
              </a:rPr>
              <a:t>Maximize mental preparation</a:t>
            </a:r>
          </a:p>
          <a:p>
            <a:r>
              <a:rPr lang="en-US" dirty="0">
                <a:solidFill>
                  <a:schemeClr val="tx2">
                    <a:lumMod val="75000"/>
                  </a:schemeClr>
                </a:solidFill>
              </a:rPr>
              <a:t>Spend time on Report Writing skills – </a:t>
            </a:r>
            <a:r>
              <a:rPr lang="en-US" u="sng" dirty="0">
                <a:solidFill>
                  <a:srgbClr val="FF0000"/>
                </a:solidFill>
              </a:rPr>
              <a:t>this is critical</a:t>
            </a:r>
          </a:p>
          <a:p>
            <a:r>
              <a:rPr lang="en-US" dirty="0">
                <a:solidFill>
                  <a:schemeClr val="tx2">
                    <a:lumMod val="75000"/>
                  </a:schemeClr>
                </a:solidFill>
              </a:rPr>
              <a:t>Conduct practical application training</a:t>
            </a:r>
          </a:p>
          <a:p>
            <a:pPr marL="0" indent="0">
              <a:buNone/>
            </a:pPr>
            <a:r>
              <a:rPr lang="en-US" dirty="0"/>
              <a:t>A Reasonable Training Methodology for  [Use of Force]</a:t>
            </a:r>
          </a:p>
        </p:txBody>
      </p:sp>
    </p:spTree>
    <p:extLst>
      <p:ext uri="{BB962C8B-B14F-4D97-AF65-F5344CB8AC3E}">
        <p14:creationId xmlns:p14="http://schemas.microsoft.com/office/powerpoint/2010/main" val="397585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Constitutional Amendments</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5</a:t>
            </a:r>
            <a:r>
              <a:rPr lang="en-US" baseline="30000" dirty="0">
                <a:solidFill>
                  <a:schemeClr val="accent1"/>
                </a:solidFill>
              </a:rPr>
              <a:t>th</a:t>
            </a:r>
            <a:r>
              <a:rPr lang="en-US" dirty="0">
                <a:solidFill>
                  <a:schemeClr val="accent1"/>
                </a:solidFill>
              </a:rPr>
              <a:t> and 14</a:t>
            </a:r>
            <a:r>
              <a:rPr lang="en-US" baseline="30000" dirty="0">
                <a:solidFill>
                  <a:schemeClr val="accent1"/>
                </a:solidFill>
              </a:rPr>
              <a:t>th</a:t>
            </a:r>
            <a:r>
              <a:rPr lang="en-US" dirty="0">
                <a:solidFill>
                  <a:schemeClr val="accent1"/>
                </a:solidFill>
              </a:rPr>
              <a:t> Amendments:</a:t>
            </a:r>
          </a:p>
          <a:p>
            <a:pPr lvl="1"/>
            <a:r>
              <a:rPr lang="en-US" sz="2400" i="1" dirty="0">
                <a:solidFill>
                  <a:schemeClr val="accent2">
                    <a:lumMod val="60000"/>
                    <a:lumOff val="40000"/>
                  </a:schemeClr>
                </a:solidFill>
              </a:rPr>
              <a:t>“No person shall be … deprived of life, liberty or property without </a:t>
            </a:r>
            <a:r>
              <a:rPr lang="en-US" sz="2400" i="1" u="sng" dirty="0">
                <a:solidFill>
                  <a:schemeClr val="accent2">
                    <a:lumMod val="60000"/>
                    <a:lumOff val="40000"/>
                  </a:schemeClr>
                </a:solidFill>
              </a:rPr>
              <a:t>due process of law.”</a:t>
            </a:r>
          </a:p>
          <a:p>
            <a:r>
              <a:rPr lang="en-US" dirty="0">
                <a:solidFill>
                  <a:schemeClr val="accent1"/>
                </a:solidFill>
              </a:rPr>
              <a:t>8</a:t>
            </a:r>
            <a:r>
              <a:rPr lang="en-US" baseline="30000" dirty="0">
                <a:solidFill>
                  <a:schemeClr val="accent1"/>
                </a:solidFill>
              </a:rPr>
              <a:t>th</a:t>
            </a:r>
            <a:r>
              <a:rPr lang="en-US" dirty="0">
                <a:solidFill>
                  <a:schemeClr val="accent1"/>
                </a:solidFill>
              </a:rPr>
              <a:t> Amendment:</a:t>
            </a:r>
          </a:p>
          <a:p>
            <a:pPr lvl="1"/>
            <a:r>
              <a:rPr lang="en-US" sz="2400" i="1" dirty="0">
                <a:solidFill>
                  <a:schemeClr val="accent2">
                    <a:lumMod val="60000"/>
                    <a:lumOff val="40000"/>
                  </a:schemeClr>
                </a:solidFill>
              </a:rPr>
              <a:t>“Excessive bail shall not be required, nor excessive fines imposed, nor cruel and unusual punishments inflicted.”</a:t>
            </a:r>
          </a:p>
        </p:txBody>
      </p:sp>
    </p:spTree>
    <p:extLst>
      <p:ext uri="{BB962C8B-B14F-4D97-AF65-F5344CB8AC3E}">
        <p14:creationId xmlns:p14="http://schemas.microsoft.com/office/powerpoint/2010/main" val="32315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Subject’s Resistance</a:t>
            </a:r>
          </a:p>
        </p:txBody>
      </p:sp>
      <p:sp>
        <p:nvSpPr>
          <p:cNvPr id="3" name="Content Placeholder 2"/>
          <p:cNvSpPr>
            <a:spLocks noGrp="1"/>
          </p:cNvSpPr>
          <p:nvPr>
            <p:ph idx="1"/>
          </p:nvPr>
        </p:nvSpPr>
        <p:spPr/>
        <p:txBody>
          <a:bodyPr/>
          <a:lstStyle/>
          <a:p>
            <a:r>
              <a:rPr lang="en-US" dirty="0">
                <a:solidFill>
                  <a:schemeClr val="accent1"/>
                </a:solidFill>
              </a:rPr>
              <a:t>A subject’s level of resistance to a lawful detention or arrest will determine the type of force used by peace officers.</a:t>
            </a:r>
          </a:p>
          <a:p>
            <a:r>
              <a:rPr lang="en-US" i="1" u="sng" dirty="0">
                <a:solidFill>
                  <a:schemeClr val="accent3">
                    <a:lumMod val="20000"/>
                    <a:lumOff val="80000"/>
                  </a:schemeClr>
                </a:solidFill>
              </a:rPr>
              <a:t>*Important note</a:t>
            </a:r>
            <a:r>
              <a:rPr lang="en-US" i="1" dirty="0">
                <a:solidFill>
                  <a:schemeClr val="accent3">
                    <a:lumMod val="20000"/>
                    <a:lumOff val="80000"/>
                  </a:schemeClr>
                </a:solidFill>
              </a:rPr>
              <a:t>: Officers must take into account the ‘totality of the circumstances’ when selecting a reasonable force option.</a:t>
            </a:r>
          </a:p>
          <a:p>
            <a:r>
              <a:rPr lang="en-US" u="sng" dirty="0">
                <a:solidFill>
                  <a:schemeClr val="accent1"/>
                </a:solidFill>
              </a:rPr>
              <a:t>Discuss examples to include</a:t>
            </a:r>
            <a:r>
              <a:rPr lang="en-US" dirty="0">
                <a:solidFill>
                  <a:schemeClr val="accent1"/>
                </a:solidFill>
              </a:rPr>
              <a:t>:</a:t>
            </a:r>
          </a:p>
          <a:p>
            <a:pPr lvl="1"/>
            <a:r>
              <a:rPr lang="en-US" sz="2400" dirty="0">
                <a:solidFill>
                  <a:schemeClr val="accent1"/>
                </a:solidFill>
              </a:rPr>
              <a:t>Subject’s Actions/Description (Cooperative, Passive Non-Compliance, Active Resistance, Assaultive, Life-Threatening</a:t>
            </a:r>
          </a:p>
          <a:p>
            <a:pPr lvl="1"/>
            <a:r>
              <a:rPr lang="en-US" sz="2400" dirty="0">
                <a:solidFill>
                  <a:schemeClr val="accent1"/>
                </a:solidFill>
              </a:rPr>
              <a:t>Possible Response Options (with the understanding that conditions may change [escalate or de-escalate] rapidly)</a:t>
            </a:r>
          </a:p>
        </p:txBody>
      </p:sp>
    </p:spTree>
    <p:extLst>
      <p:ext uri="{BB962C8B-B14F-4D97-AF65-F5344CB8AC3E}">
        <p14:creationId xmlns:p14="http://schemas.microsoft.com/office/powerpoint/2010/main" val="12337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p:txBody>
          <a:bodyPr/>
          <a:lstStyle/>
          <a:p>
            <a:r>
              <a:rPr lang="en-US" dirty="0">
                <a:solidFill>
                  <a:schemeClr val="accent1"/>
                </a:solidFill>
              </a:rPr>
              <a:t>Peace officers have a range of force options available to them; however, in all cases, the use of force must be reasonable compared to the threat, resistance, and other circumstances known to the officer at the time the force was used.</a:t>
            </a:r>
          </a:p>
          <a:p>
            <a:r>
              <a:rPr lang="en-US" u="sng" dirty="0">
                <a:solidFill>
                  <a:schemeClr val="accent1"/>
                </a:solidFill>
              </a:rPr>
              <a:t>Force options include</a:t>
            </a:r>
            <a:r>
              <a:rPr lang="en-US" dirty="0">
                <a:solidFill>
                  <a:schemeClr val="accent1"/>
                </a:solidFill>
              </a:rPr>
              <a:t>:</a:t>
            </a:r>
          </a:p>
          <a:p>
            <a:r>
              <a:rPr lang="en-US" i="1" dirty="0">
                <a:solidFill>
                  <a:schemeClr val="accent1"/>
                </a:solidFill>
              </a:rPr>
              <a:t>Show of Force: (Definition – Demonstrating the ability to use force but not putting it into action. There is no tissue damage and the action can be recalled) Examples …..</a:t>
            </a:r>
          </a:p>
          <a:p>
            <a:r>
              <a:rPr lang="en-US" i="1" dirty="0">
                <a:solidFill>
                  <a:schemeClr val="accent1"/>
                </a:solidFill>
              </a:rPr>
              <a:t>Use of Force: (Definition – Any action that has the potential for tissue damage that cannot be recalled) Examples …</a:t>
            </a:r>
          </a:p>
          <a:p>
            <a:endParaRPr lang="en-US" dirty="0"/>
          </a:p>
        </p:txBody>
      </p:sp>
    </p:spTree>
    <p:extLst>
      <p:ext uri="{BB962C8B-B14F-4D97-AF65-F5344CB8AC3E}">
        <p14:creationId xmlns:p14="http://schemas.microsoft.com/office/powerpoint/2010/main" val="252598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p:txBody>
          <a:bodyPr/>
          <a:lstStyle/>
          <a:p>
            <a:r>
              <a:rPr lang="en-US" u="sng" dirty="0">
                <a:solidFill>
                  <a:schemeClr val="accent1"/>
                </a:solidFill>
              </a:rPr>
              <a:t>Peace officers are required to:</a:t>
            </a:r>
          </a:p>
          <a:p>
            <a:r>
              <a:rPr lang="en-US" dirty="0">
                <a:solidFill>
                  <a:schemeClr val="accent3">
                    <a:lumMod val="20000"/>
                    <a:lumOff val="80000"/>
                  </a:schemeClr>
                </a:solidFill>
              </a:rPr>
              <a:t>(1)	use the type of force which is objectively reasonable under the 	circumstances</a:t>
            </a:r>
          </a:p>
          <a:p>
            <a:r>
              <a:rPr lang="en-US" dirty="0">
                <a:solidFill>
                  <a:schemeClr val="accent3">
                    <a:lumMod val="20000"/>
                    <a:lumOff val="80000"/>
                  </a:schemeClr>
                </a:solidFill>
              </a:rPr>
              <a:t>(2) 	use only the amount of force which is objectively reasonable to 	overcome resistance and gain or maintain control of a subject 	and/or situation</a:t>
            </a:r>
          </a:p>
          <a:p>
            <a:r>
              <a:rPr lang="en-US" dirty="0">
                <a:solidFill>
                  <a:schemeClr val="accent3">
                    <a:lumMod val="20000"/>
                    <a:lumOff val="80000"/>
                  </a:schemeClr>
                </a:solidFill>
              </a:rPr>
              <a:t>(3) 	conform to agency policy and federal and state law.</a:t>
            </a:r>
          </a:p>
        </p:txBody>
      </p:sp>
    </p:spTree>
    <p:extLst>
      <p:ext uri="{BB962C8B-B14F-4D97-AF65-F5344CB8AC3E}">
        <p14:creationId xmlns:p14="http://schemas.microsoft.com/office/powerpoint/2010/main" val="124391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a:xfrm>
            <a:off x="1522413" y="1904999"/>
            <a:ext cx="9134391" cy="4800601"/>
          </a:xfrm>
        </p:spPr>
        <p:txBody>
          <a:bodyPr>
            <a:normAutofit fontScale="92500" lnSpcReduction="10000"/>
          </a:bodyPr>
          <a:lstStyle/>
          <a:p>
            <a:r>
              <a:rPr lang="en-US" u="sng" dirty="0">
                <a:solidFill>
                  <a:schemeClr val="accent1"/>
                </a:solidFill>
              </a:rPr>
              <a:t>Factors which can affect which force option is selected/used</a:t>
            </a:r>
            <a:r>
              <a:rPr lang="en-US" dirty="0">
                <a:solidFill>
                  <a:schemeClr val="accent1"/>
                </a:solidFill>
              </a:rPr>
              <a:t>:</a:t>
            </a:r>
          </a:p>
          <a:p>
            <a:pPr lvl="1"/>
            <a:r>
              <a:rPr lang="en-US" dirty="0">
                <a:solidFill>
                  <a:schemeClr val="accent5">
                    <a:lumMod val="60000"/>
                    <a:lumOff val="40000"/>
                  </a:schemeClr>
                </a:solidFill>
              </a:rPr>
              <a:t>*Note: There are a number of factors that can affect which response option is selected. This list identifies but is not limited to some of the more critical factors and considerations.</a:t>
            </a:r>
          </a:p>
          <a:p>
            <a:r>
              <a:rPr lang="en-US" dirty="0">
                <a:solidFill>
                  <a:schemeClr val="accent3">
                    <a:lumMod val="20000"/>
                    <a:lumOff val="80000"/>
                  </a:schemeClr>
                </a:solidFill>
              </a:rPr>
              <a:t>What action is required for self-defense or defense of others?</a:t>
            </a:r>
          </a:p>
          <a:p>
            <a:r>
              <a:rPr lang="en-US" dirty="0">
                <a:solidFill>
                  <a:schemeClr val="accent3">
                    <a:lumMod val="20000"/>
                    <a:lumOff val="80000"/>
                  </a:schemeClr>
                </a:solidFill>
              </a:rPr>
              <a:t>What is the amount and nature of the resistance to be overcome?</a:t>
            </a:r>
          </a:p>
          <a:p>
            <a:r>
              <a:rPr lang="en-US" dirty="0">
                <a:solidFill>
                  <a:schemeClr val="accent3">
                    <a:lumMod val="20000"/>
                    <a:lumOff val="80000"/>
                  </a:schemeClr>
                </a:solidFill>
              </a:rPr>
              <a:t>Is there the presence of a weapon and what type of weapon?</a:t>
            </a:r>
          </a:p>
          <a:p>
            <a:r>
              <a:rPr lang="en-US" dirty="0">
                <a:solidFill>
                  <a:schemeClr val="accent3">
                    <a:lumMod val="20000"/>
                    <a:lumOff val="80000"/>
                  </a:schemeClr>
                </a:solidFill>
              </a:rPr>
              <a:t>What is the seriousness and nature of the offense?</a:t>
            </a:r>
          </a:p>
          <a:p>
            <a:r>
              <a:rPr lang="en-US" dirty="0">
                <a:solidFill>
                  <a:schemeClr val="accent3">
                    <a:lumMod val="20000"/>
                    <a:lumOff val="80000"/>
                  </a:schemeClr>
                </a:solidFill>
              </a:rPr>
              <a:t>What are the characteristics of the subject compared to the officer?</a:t>
            </a:r>
          </a:p>
          <a:p>
            <a:r>
              <a:rPr lang="en-US" dirty="0">
                <a:solidFill>
                  <a:schemeClr val="accent3">
                    <a:lumMod val="20000"/>
                    <a:lumOff val="80000"/>
                  </a:schemeClr>
                </a:solidFill>
              </a:rPr>
              <a:t>What the availability of assistance?</a:t>
            </a:r>
          </a:p>
          <a:p>
            <a:r>
              <a:rPr lang="en-US" dirty="0">
                <a:solidFill>
                  <a:schemeClr val="accent3">
                    <a:lumMod val="20000"/>
                    <a:lumOff val="80000"/>
                  </a:schemeClr>
                </a:solidFill>
              </a:rPr>
              <a:t>What is the nature and condition of the location and surroundings?</a:t>
            </a:r>
          </a:p>
        </p:txBody>
      </p:sp>
    </p:spTree>
    <p:extLst>
      <p:ext uri="{BB962C8B-B14F-4D97-AF65-F5344CB8AC3E}">
        <p14:creationId xmlns:p14="http://schemas.microsoft.com/office/powerpoint/2010/main" val="309790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Options</a:t>
            </a:r>
          </a:p>
        </p:txBody>
      </p:sp>
      <p:sp>
        <p:nvSpPr>
          <p:cNvPr id="3" name="Content Placeholder 2"/>
          <p:cNvSpPr>
            <a:spLocks noGrp="1"/>
          </p:cNvSpPr>
          <p:nvPr>
            <p:ph idx="1"/>
          </p:nvPr>
        </p:nvSpPr>
        <p:spPr>
          <a:xfrm>
            <a:off x="1522413" y="1904999"/>
            <a:ext cx="9134391" cy="4800601"/>
          </a:xfrm>
        </p:spPr>
        <p:txBody>
          <a:bodyPr>
            <a:normAutofit/>
          </a:bodyPr>
          <a:lstStyle/>
          <a:p>
            <a:r>
              <a:rPr lang="en-US" u="sng" dirty="0">
                <a:solidFill>
                  <a:schemeClr val="accent1"/>
                </a:solidFill>
              </a:rPr>
              <a:t>Response Options may include:</a:t>
            </a:r>
          </a:p>
          <a:p>
            <a:pPr lvl="1"/>
            <a:r>
              <a:rPr lang="en-US" dirty="0">
                <a:solidFill>
                  <a:schemeClr val="accent3">
                    <a:lumMod val="20000"/>
                    <a:lumOff val="80000"/>
                  </a:schemeClr>
                </a:solidFill>
              </a:rPr>
              <a:t>Mere professional appearance</a:t>
            </a:r>
          </a:p>
          <a:p>
            <a:pPr lvl="1"/>
            <a:r>
              <a:rPr lang="en-US" dirty="0">
                <a:solidFill>
                  <a:schemeClr val="accent3">
                    <a:lumMod val="20000"/>
                    <a:lumOff val="80000"/>
                  </a:schemeClr>
                </a:solidFill>
              </a:rPr>
              <a:t>Verbal requests and/or commands</a:t>
            </a:r>
          </a:p>
          <a:p>
            <a:pPr lvl="1"/>
            <a:r>
              <a:rPr lang="en-US" dirty="0">
                <a:solidFill>
                  <a:schemeClr val="accent3">
                    <a:lumMod val="20000"/>
                    <a:lumOff val="80000"/>
                  </a:schemeClr>
                </a:solidFill>
              </a:rPr>
              <a:t>Officer’s strength to take physical control</a:t>
            </a:r>
          </a:p>
          <a:p>
            <a:pPr lvl="1"/>
            <a:r>
              <a:rPr lang="en-US" dirty="0">
                <a:solidFill>
                  <a:schemeClr val="accent3">
                    <a:lumMod val="20000"/>
                    <a:lumOff val="80000"/>
                  </a:schemeClr>
                </a:solidFill>
              </a:rPr>
              <a:t>Empty-hand control holds and techniques to direct movement, immobilize a subject, control the subject and/or situation</a:t>
            </a:r>
          </a:p>
          <a:p>
            <a:pPr lvl="1"/>
            <a:r>
              <a:rPr lang="en-US" dirty="0">
                <a:solidFill>
                  <a:schemeClr val="accent3">
                    <a:lumMod val="20000"/>
                    <a:lumOff val="80000"/>
                  </a:schemeClr>
                </a:solidFill>
              </a:rPr>
              <a:t>Use of personal body weapons in self-defense and to gain advantage over the subject</a:t>
            </a:r>
          </a:p>
          <a:p>
            <a:pPr lvl="1"/>
            <a:r>
              <a:rPr lang="en-US" dirty="0">
                <a:solidFill>
                  <a:schemeClr val="accent3">
                    <a:lumMod val="20000"/>
                    <a:lumOff val="80000"/>
                  </a:schemeClr>
                </a:solidFill>
              </a:rPr>
              <a:t>Use of devices (baton, Taser, OC, etc.) to secure compliance and ultimately gain control of a person and/or situation</a:t>
            </a:r>
          </a:p>
          <a:p>
            <a:pPr lvl="1"/>
            <a:r>
              <a:rPr lang="en-US" dirty="0">
                <a:solidFill>
                  <a:schemeClr val="accent3">
                    <a:lumMod val="20000"/>
                    <a:lumOff val="80000"/>
                  </a:schemeClr>
                </a:solidFill>
              </a:rPr>
              <a:t>Utilizing firearms or other available weapon or action in defense of self or others</a:t>
            </a:r>
          </a:p>
          <a:p>
            <a:endParaRPr lang="en-US" dirty="0">
              <a:solidFill>
                <a:schemeClr val="accent1"/>
              </a:solidFill>
            </a:endParaRPr>
          </a:p>
        </p:txBody>
      </p:sp>
    </p:spTree>
    <p:extLst>
      <p:ext uri="{BB962C8B-B14F-4D97-AF65-F5344CB8AC3E}">
        <p14:creationId xmlns:p14="http://schemas.microsoft.com/office/powerpoint/2010/main" val="9420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76EA-D169-9025-6844-3921DA5F78DC}"/>
              </a:ext>
            </a:extLst>
          </p:cNvPr>
          <p:cNvSpPr>
            <a:spLocks noGrp="1"/>
          </p:cNvSpPr>
          <p:nvPr>
            <p:ph type="title"/>
          </p:nvPr>
        </p:nvSpPr>
        <p:spPr/>
        <p:txBody>
          <a:bodyPr/>
          <a:lstStyle/>
          <a:p>
            <a:r>
              <a:rPr lang="en-US" u="sng" dirty="0"/>
              <a:t>Use of Vascular Neck Restraint Techniques</a:t>
            </a:r>
          </a:p>
        </p:txBody>
      </p:sp>
      <p:sp>
        <p:nvSpPr>
          <p:cNvPr id="3" name="Content Placeholder 2">
            <a:extLst>
              <a:ext uri="{FF2B5EF4-FFF2-40B4-BE49-F238E27FC236}">
                <a16:creationId xmlns:a16="http://schemas.microsoft.com/office/drawing/2014/main" id="{70366054-6C64-2179-EEDD-9A89F1F54CF6}"/>
              </a:ext>
            </a:extLst>
          </p:cNvPr>
          <p:cNvSpPr>
            <a:spLocks noGrp="1"/>
          </p:cNvSpPr>
          <p:nvPr>
            <p:ph idx="1"/>
          </p:nvPr>
        </p:nvSpPr>
        <p:spPr/>
        <p:txBody>
          <a:bodyPr>
            <a:normAutofit fontScale="92500" lnSpcReduction="10000"/>
          </a:bodyPr>
          <a:lstStyle/>
          <a:p>
            <a:r>
              <a:rPr lang="en-US" b="1" i="1" u="sng" dirty="0"/>
              <a:t>A law enforcement officer shall not</a:t>
            </a:r>
            <a:r>
              <a:rPr lang="en-US" b="1" dirty="0"/>
              <a:t>:  Use a vascular neck restraint, unless a person's attack poses a threat of imminent harm to the officer or another person; provided that an officer shall cease the use of a vascular neck restraint as soon as the person no longer poses a threat of imminent harm to the officer or another person. (</a:t>
            </a:r>
            <a:r>
              <a:rPr lang="en-US" dirty="0"/>
              <a:t>29-7D-3) Article 7D Use of Force Procedures</a:t>
            </a:r>
          </a:p>
          <a:p>
            <a:r>
              <a:rPr lang="en-US" dirty="0"/>
              <a:t>The use of vascular neck restraints as a force option should only be considered in a deadly force situation. (</a:t>
            </a:r>
            <a:r>
              <a:rPr lang="en-US" i="1" u="sng" dirty="0"/>
              <a:t>Tennessee v. Garner</a:t>
            </a:r>
            <a:r>
              <a:rPr lang="en-US" dirty="0"/>
              <a:t>) (</a:t>
            </a:r>
            <a:r>
              <a:rPr lang="en-US" i="1" u="sng" dirty="0"/>
              <a:t>Graham v. Conner</a:t>
            </a:r>
            <a:r>
              <a:rPr lang="en-US" dirty="0"/>
              <a:t>)</a:t>
            </a:r>
          </a:p>
          <a:p>
            <a:r>
              <a:rPr lang="en-US" b="1" dirty="0"/>
              <a:t>Vascular neck restraints have a high probability for great bodily injury or death and should not be categorized or viewed as a pain compliance technique such as escort holds or wrist locks</a:t>
            </a:r>
            <a:r>
              <a:rPr lang="en-US" dirty="0"/>
              <a:t>. </a:t>
            </a:r>
          </a:p>
        </p:txBody>
      </p:sp>
    </p:spTree>
    <p:extLst>
      <p:ext uri="{BB962C8B-B14F-4D97-AF65-F5344CB8AC3E}">
        <p14:creationId xmlns:p14="http://schemas.microsoft.com/office/powerpoint/2010/main" val="42682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Force Option Related Case Law</a:t>
            </a:r>
          </a:p>
        </p:txBody>
      </p:sp>
      <p:sp>
        <p:nvSpPr>
          <p:cNvPr id="3" name="Content Placeholder 2"/>
          <p:cNvSpPr>
            <a:spLocks noGrp="1"/>
          </p:cNvSpPr>
          <p:nvPr>
            <p:ph idx="1"/>
          </p:nvPr>
        </p:nvSpPr>
        <p:spPr/>
        <p:txBody>
          <a:bodyPr/>
          <a:lstStyle/>
          <a:p>
            <a:r>
              <a:rPr lang="en-US" u="sng" dirty="0">
                <a:solidFill>
                  <a:schemeClr val="accent1"/>
                </a:solidFill>
              </a:rPr>
              <a:t>Review and discuss with the class as per the handouts:</a:t>
            </a:r>
          </a:p>
          <a:p>
            <a:r>
              <a:rPr lang="en-US" dirty="0">
                <a:solidFill>
                  <a:schemeClr val="accent1"/>
                </a:solidFill>
              </a:rPr>
              <a:t>Impact Munitions Case law</a:t>
            </a:r>
          </a:p>
          <a:p>
            <a:r>
              <a:rPr lang="en-US" dirty="0">
                <a:solidFill>
                  <a:schemeClr val="accent1"/>
                </a:solidFill>
              </a:rPr>
              <a:t>Taser Case law</a:t>
            </a:r>
          </a:p>
          <a:p>
            <a:r>
              <a:rPr lang="en-US" dirty="0">
                <a:solidFill>
                  <a:schemeClr val="accent1"/>
                </a:solidFill>
              </a:rPr>
              <a:t>Suicide/Mentally Ill Case Law</a:t>
            </a:r>
          </a:p>
        </p:txBody>
      </p:sp>
    </p:spTree>
    <p:extLst>
      <p:ext uri="{BB962C8B-B14F-4D97-AF65-F5344CB8AC3E}">
        <p14:creationId xmlns:p14="http://schemas.microsoft.com/office/powerpoint/2010/main" val="227168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Handcuffing as Use of Force</a:t>
            </a:r>
          </a:p>
        </p:txBody>
      </p:sp>
      <p:sp>
        <p:nvSpPr>
          <p:cNvPr id="3" name="Content Placeholder 2"/>
          <p:cNvSpPr>
            <a:spLocks noGrp="1"/>
          </p:cNvSpPr>
          <p:nvPr>
            <p:ph idx="1"/>
          </p:nvPr>
        </p:nvSpPr>
        <p:spPr>
          <a:xfrm>
            <a:off x="1522413" y="1904999"/>
            <a:ext cx="9134391" cy="4343401"/>
          </a:xfrm>
        </p:spPr>
        <p:txBody>
          <a:bodyPr>
            <a:normAutofit fontScale="62500" lnSpcReduction="20000"/>
          </a:bodyPr>
          <a:lstStyle/>
          <a:p>
            <a:r>
              <a:rPr lang="en-US" sz="2600" dirty="0"/>
              <a:t>US v. Albert, (2009): “A Terry stop does not become unreasonable just because police officers use handcuffs on a subject.” Neff, 300 F.3d at 1220. However, the use of handcuffs is greater than a de </a:t>
            </a:r>
            <a:r>
              <a:rPr lang="en-US" sz="2600" dirty="0" err="1"/>
              <a:t>minimus</a:t>
            </a:r>
            <a:r>
              <a:rPr lang="en-US" sz="2600" dirty="0"/>
              <a:t> intrusion and thus “requires the  government to demonstrate that the facts available to the officer would warrant a man of reasonable caution in the belief that the action taken was appropriate.:” Melendez-Garcia, 28 F.3d at 1052.</a:t>
            </a:r>
          </a:p>
          <a:p>
            <a:r>
              <a:rPr lang="en-US" dirty="0"/>
              <a:t> </a:t>
            </a:r>
            <a:r>
              <a:rPr lang="en-US" u="sng" dirty="0"/>
              <a:t>Considerations: </a:t>
            </a:r>
          </a:p>
          <a:p>
            <a:pPr lvl="0"/>
            <a:r>
              <a:rPr lang="en-US" dirty="0"/>
              <a:t>Threat of harm to the officer, public and/or subject.</a:t>
            </a:r>
          </a:p>
          <a:p>
            <a:pPr lvl="0"/>
            <a:r>
              <a:rPr lang="en-US" dirty="0"/>
              <a:t>What gives the officer reason to believe there is a threat of harm?</a:t>
            </a:r>
          </a:p>
          <a:p>
            <a:pPr lvl="0"/>
            <a:r>
              <a:rPr lang="en-US" dirty="0"/>
              <a:t>If the officer cannot justify the use of handcuffs, don’t use them.</a:t>
            </a:r>
          </a:p>
          <a:p>
            <a:pPr lvl="0"/>
            <a:r>
              <a:rPr lang="en-US" dirty="0"/>
              <a:t>Consider disparity of force (positive v. negative) i.e., large male officer v. petite female</a:t>
            </a:r>
          </a:p>
          <a:p>
            <a:pPr lvl="0"/>
            <a:r>
              <a:rPr lang="en-US" dirty="0"/>
              <a:t>Is there an attempt at flight?</a:t>
            </a:r>
          </a:p>
          <a:p>
            <a:pPr lvl="0"/>
            <a:r>
              <a:rPr lang="en-US" dirty="0"/>
              <a:t>What is the level of resistance?</a:t>
            </a:r>
          </a:p>
          <a:p>
            <a:pPr lvl="0"/>
            <a:r>
              <a:rPr lang="en-US" dirty="0"/>
              <a:t>What can you explain to a jury in plain English that would justify the use of handcuffs? Especially if there is no crime.</a:t>
            </a:r>
          </a:p>
          <a:p>
            <a:endParaRPr lang="en-US" dirty="0"/>
          </a:p>
          <a:p>
            <a:endParaRPr lang="en-US" dirty="0"/>
          </a:p>
        </p:txBody>
      </p:sp>
    </p:spTree>
    <p:extLst>
      <p:ext uri="{BB962C8B-B14F-4D97-AF65-F5344CB8AC3E}">
        <p14:creationId xmlns:p14="http://schemas.microsoft.com/office/powerpoint/2010/main" val="24060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1598612" y="2133600"/>
            <a:ext cx="9134391" cy="4114801"/>
          </a:xfrm>
        </p:spPr>
        <p:txBody>
          <a:bodyPr/>
          <a:lstStyle/>
          <a:p>
            <a:pPr marL="0" indent="0">
              <a:buNone/>
            </a:pPr>
            <a:endParaRPr lang="en-US" dirty="0"/>
          </a:p>
          <a:p>
            <a:pPr marL="0" indent="0">
              <a:buNone/>
            </a:pPr>
            <a:endParaRPr lang="en-US" dirty="0"/>
          </a:p>
          <a:p>
            <a:pPr marL="0" indent="0">
              <a:buNone/>
            </a:pPr>
            <a:r>
              <a:rPr lang="en-US" sz="2800" dirty="0">
                <a:solidFill>
                  <a:schemeClr val="accent1"/>
                </a:solidFill>
              </a:rPr>
              <a:t>Importantly, before you learn how to use force options, you must learn when it is appropriate and lawful to use force.</a:t>
            </a:r>
          </a:p>
        </p:txBody>
      </p:sp>
    </p:spTree>
    <p:extLst>
      <p:ext uri="{BB962C8B-B14F-4D97-AF65-F5344CB8AC3E}">
        <p14:creationId xmlns:p14="http://schemas.microsoft.com/office/powerpoint/2010/main" val="118322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Handcuffing as a Use of Force</a:t>
            </a:r>
          </a:p>
        </p:txBody>
      </p:sp>
      <p:sp>
        <p:nvSpPr>
          <p:cNvPr id="3" name="Content Placeholder 2"/>
          <p:cNvSpPr>
            <a:spLocks noGrp="1"/>
          </p:cNvSpPr>
          <p:nvPr>
            <p:ph idx="1"/>
          </p:nvPr>
        </p:nvSpPr>
        <p:spPr/>
        <p:txBody>
          <a:bodyPr>
            <a:normAutofit fontScale="85000" lnSpcReduction="10000"/>
          </a:bodyPr>
          <a:lstStyle/>
          <a:p>
            <a:r>
              <a:rPr lang="en-US" u="sng" dirty="0"/>
              <a:t>Handcuffing as an excessive use of force:</a:t>
            </a:r>
          </a:p>
          <a:p>
            <a:pPr lvl="0"/>
            <a:r>
              <a:rPr lang="en-US" dirty="0" err="1"/>
              <a:t>Turek</a:t>
            </a:r>
            <a:r>
              <a:rPr lang="en-US" dirty="0"/>
              <a:t> v. </a:t>
            </a:r>
            <a:r>
              <a:rPr lang="en-US" dirty="0" err="1"/>
              <a:t>Saluga</a:t>
            </a:r>
            <a:r>
              <a:rPr lang="en-US" dirty="0"/>
              <a:t>, 2002) AELA Monthly Law journal 2008 (10) – Federal court of appeals found that a deputy sheriff handcuffed an arrestee too tightly and refused to loosen the handcuffs. Also, after learning of pre-existing injuries, and the arrestee posed no threat to the officer and was not resisting, the deputy still refused to loosen the handcuffs. A neurologist found a new injury to the arrestee’s ulnar nerve resulting in the loss of function of the right hand.</a:t>
            </a:r>
          </a:p>
          <a:p>
            <a:pPr lvl="0"/>
            <a:r>
              <a:rPr lang="en-US" dirty="0"/>
              <a:t>Use of force after handcuffing AELE Monthly Law Journal 2008 (11) and AELE Monthly Law Journal 2012 (9) – When the subject is handcuffed and the threat of harm has been stopped, the use of force also stops. Exception: When the threat continues. If, after the subject is handcuffed and in custody but continues to be a threat with personal weapons other than hands, the officer is justified to use a reasonable amount of force to stop the threat. The officer will need to be able to explain his/her actions/use of force in response to the continued threat.</a:t>
            </a:r>
          </a:p>
          <a:p>
            <a:endParaRPr lang="en-US" dirty="0"/>
          </a:p>
        </p:txBody>
      </p:sp>
    </p:spTree>
    <p:extLst>
      <p:ext uri="{BB962C8B-B14F-4D97-AF65-F5344CB8AC3E}">
        <p14:creationId xmlns:p14="http://schemas.microsoft.com/office/powerpoint/2010/main" val="343667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Sudden and Unexpected Death Proximal to Restraint</a:t>
            </a:r>
          </a:p>
        </p:txBody>
      </p:sp>
      <p:sp>
        <p:nvSpPr>
          <p:cNvPr id="3" name="Content Placeholder 2"/>
          <p:cNvSpPr>
            <a:spLocks noGrp="1"/>
          </p:cNvSpPr>
          <p:nvPr>
            <p:ph idx="1"/>
          </p:nvPr>
        </p:nvSpPr>
        <p:spPr/>
        <p:txBody>
          <a:bodyPr>
            <a:normAutofit fontScale="70000" lnSpcReduction="20000"/>
          </a:bodyPr>
          <a:lstStyle/>
          <a:p>
            <a:r>
              <a:rPr lang="en-US" sz="2900" dirty="0"/>
              <a:t>Discuss research, symptoms and effects</a:t>
            </a:r>
          </a:p>
          <a:p>
            <a:r>
              <a:rPr lang="en-US" sz="2900" u="sng" dirty="0"/>
              <a:t>If the officer suspects </a:t>
            </a:r>
            <a:r>
              <a:rPr lang="en-US" sz="2900" u="sng" dirty="0" err="1"/>
              <a:t>ExDS</a:t>
            </a:r>
            <a:r>
              <a:rPr lang="en-US" sz="2900" u="sng" dirty="0"/>
              <a:t>:</a:t>
            </a:r>
          </a:p>
          <a:p>
            <a:pPr lvl="0"/>
            <a:r>
              <a:rPr lang="en-US" dirty="0"/>
              <a:t>Have a medic unit on standby (defer custody attempts until a medic unit is on site if possible)</a:t>
            </a:r>
          </a:p>
          <a:p>
            <a:pPr lvl="0"/>
            <a:r>
              <a:rPr lang="en-US" dirty="0"/>
              <a:t>Control the subject as quickly and safely as possible</a:t>
            </a:r>
          </a:p>
          <a:p>
            <a:pPr lvl="0"/>
            <a:r>
              <a:rPr lang="en-US" dirty="0"/>
              <a:t>Minimize struggle during restraint </a:t>
            </a:r>
          </a:p>
          <a:p>
            <a:pPr lvl="0"/>
            <a:r>
              <a:rPr lang="en-US" dirty="0"/>
              <a:t>Get medical attention as soon as possible </a:t>
            </a:r>
          </a:p>
          <a:p>
            <a:r>
              <a:rPr lang="en-US" dirty="0"/>
              <a:t>If a medical unit has not arrived and you have the subject in custody, focus on:</a:t>
            </a:r>
          </a:p>
          <a:p>
            <a:pPr lvl="0"/>
            <a:r>
              <a:rPr lang="en-US" dirty="0"/>
              <a:t>Calming techniques</a:t>
            </a:r>
          </a:p>
          <a:p>
            <a:pPr lvl="0"/>
            <a:r>
              <a:rPr lang="en-US" dirty="0"/>
              <a:t>Cooling techniques</a:t>
            </a:r>
          </a:p>
          <a:p>
            <a:pPr lvl="0"/>
            <a:r>
              <a:rPr lang="en-US" dirty="0"/>
              <a:t>Transport to hospital as soon as possible</a:t>
            </a:r>
          </a:p>
          <a:p>
            <a:endParaRPr lang="en-US" dirty="0"/>
          </a:p>
        </p:txBody>
      </p:sp>
    </p:spTree>
    <p:extLst>
      <p:ext uri="{BB962C8B-B14F-4D97-AF65-F5344CB8AC3E}">
        <p14:creationId xmlns:p14="http://schemas.microsoft.com/office/powerpoint/2010/main" val="36477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Confrontational Dynamics: Key Considerations</a:t>
            </a:r>
          </a:p>
        </p:txBody>
      </p:sp>
      <p:sp>
        <p:nvSpPr>
          <p:cNvPr id="3" name="Content Placeholder 2"/>
          <p:cNvSpPr>
            <a:spLocks noGrp="1"/>
          </p:cNvSpPr>
          <p:nvPr>
            <p:ph idx="1"/>
          </p:nvPr>
        </p:nvSpPr>
        <p:spPr>
          <a:xfrm>
            <a:off x="1522413" y="1904999"/>
            <a:ext cx="9134391" cy="4800601"/>
          </a:xfrm>
        </p:spPr>
        <p:txBody>
          <a:bodyPr>
            <a:normAutofit/>
          </a:bodyPr>
          <a:lstStyle/>
          <a:p>
            <a:r>
              <a:rPr lang="en-US" b="1" u="sng" dirty="0">
                <a:solidFill>
                  <a:schemeClr val="accent1"/>
                </a:solidFill>
              </a:rPr>
              <a:t>Closing Distance</a:t>
            </a:r>
            <a:r>
              <a:rPr lang="en-US" dirty="0">
                <a:solidFill>
                  <a:schemeClr val="accent1"/>
                </a:solidFill>
              </a:rPr>
              <a:t>:</a:t>
            </a:r>
          </a:p>
          <a:p>
            <a:r>
              <a:rPr lang="en-US" dirty="0">
                <a:solidFill>
                  <a:schemeClr val="accent2">
                    <a:lumMod val="60000"/>
                    <a:lumOff val="40000"/>
                  </a:schemeClr>
                </a:solidFill>
              </a:rPr>
              <a:t>An Overt Action is an act that moves the subject from threatening to attacking</a:t>
            </a:r>
          </a:p>
          <a:p>
            <a:r>
              <a:rPr lang="en-US" dirty="0">
                <a:solidFill>
                  <a:schemeClr val="accent2">
                    <a:lumMod val="60000"/>
                    <a:lumOff val="40000"/>
                  </a:schemeClr>
                </a:solidFill>
              </a:rPr>
              <a:t>Overt Action – shows intent to attack</a:t>
            </a:r>
          </a:p>
          <a:p>
            <a:r>
              <a:rPr lang="en-US" dirty="0">
                <a:solidFill>
                  <a:schemeClr val="accent2">
                    <a:lumMod val="60000"/>
                    <a:lumOff val="40000"/>
                  </a:schemeClr>
                </a:solidFill>
              </a:rPr>
              <a:t>Overt Action – creates or causes opportunity to complete an attack</a:t>
            </a:r>
          </a:p>
          <a:p>
            <a:r>
              <a:rPr lang="en-US" dirty="0">
                <a:solidFill>
                  <a:schemeClr val="accent1"/>
                </a:solidFill>
              </a:rPr>
              <a:t>IAMO (Subject has the …..)</a:t>
            </a:r>
          </a:p>
          <a:p>
            <a:pPr lvl="1"/>
            <a:r>
              <a:rPr lang="en-US" dirty="0">
                <a:solidFill>
                  <a:schemeClr val="accent3">
                    <a:lumMod val="20000"/>
                    <a:lumOff val="80000"/>
                  </a:schemeClr>
                </a:solidFill>
              </a:rPr>
              <a:t>Intent</a:t>
            </a:r>
          </a:p>
          <a:p>
            <a:pPr lvl="1"/>
            <a:r>
              <a:rPr lang="en-US" dirty="0">
                <a:solidFill>
                  <a:schemeClr val="accent3">
                    <a:lumMod val="20000"/>
                    <a:lumOff val="80000"/>
                  </a:schemeClr>
                </a:solidFill>
              </a:rPr>
              <a:t>Ability</a:t>
            </a:r>
          </a:p>
          <a:p>
            <a:pPr lvl="1"/>
            <a:r>
              <a:rPr lang="en-US" dirty="0">
                <a:solidFill>
                  <a:schemeClr val="accent3">
                    <a:lumMod val="20000"/>
                    <a:lumOff val="80000"/>
                  </a:schemeClr>
                </a:solidFill>
              </a:rPr>
              <a:t>Means</a:t>
            </a:r>
          </a:p>
          <a:p>
            <a:pPr lvl="1"/>
            <a:r>
              <a:rPr lang="en-US" dirty="0">
                <a:solidFill>
                  <a:schemeClr val="accent3">
                    <a:lumMod val="20000"/>
                    <a:lumOff val="80000"/>
                  </a:schemeClr>
                </a:solidFill>
              </a:rPr>
              <a:t>Opportunity</a:t>
            </a:r>
          </a:p>
        </p:txBody>
      </p:sp>
    </p:spTree>
    <p:extLst>
      <p:ext uri="{BB962C8B-B14F-4D97-AF65-F5344CB8AC3E}">
        <p14:creationId xmlns:p14="http://schemas.microsoft.com/office/powerpoint/2010/main" val="188110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US"/>
              <a:t>USE OF FORCE</a:t>
            </a:r>
          </a:p>
        </p:txBody>
      </p:sp>
      <p:sp>
        <p:nvSpPr>
          <p:cNvPr id="13" name="Slide Number Placeholder 4"/>
          <p:cNvSpPr>
            <a:spLocks noGrp="1"/>
          </p:cNvSpPr>
          <p:nvPr>
            <p:ph type="sldNum" sz="quarter" idx="12"/>
          </p:nvPr>
        </p:nvSpPr>
        <p:spPr/>
        <p:txBody>
          <a:bodyPr/>
          <a:lstStyle/>
          <a:p>
            <a:fld id="{B9495502-47D1-4147-AB10-9FC7E930CAEF}" type="slidenum">
              <a:rPr lang="en-US"/>
              <a:pPr/>
              <a:t>33</a:t>
            </a:fld>
            <a:endParaRPr lang="en-US"/>
          </a:p>
        </p:txBody>
      </p:sp>
      <p:sp>
        <p:nvSpPr>
          <p:cNvPr id="365570" name="Rectangle 2"/>
          <p:cNvSpPr>
            <a:spLocks noGrp="1" noChangeArrowheads="1"/>
          </p:cNvSpPr>
          <p:nvPr>
            <p:ph type="title"/>
          </p:nvPr>
        </p:nvSpPr>
        <p:spPr/>
        <p:txBody>
          <a:bodyPr/>
          <a:lstStyle/>
          <a:p>
            <a:r>
              <a:rPr lang="en-US"/>
              <a:t>Threatening vs. Attacking</a:t>
            </a:r>
          </a:p>
        </p:txBody>
      </p:sp>
      <p:sp>
        <p:nvSpPr>
          <p:cNvPr id="365571" name="AutoShape 3"/>
          <p:cNvSpPr>
            <a:spLocks noChangeArrowheads="1"/>
          </p:cNvSpPr>
          <p:nvPr/>
        </p:nvSpPr>
        <p:spPr bwMode="auto">
          <a:xfrm>
            <a:off x="2817812" y="2971801"/>
            <a:ext cx="6553200" cy="942975"/>
          </a:xfrm>
          <a:prstGeom prst="rightArrow">
            <a:avLst>
              <a:gd name="adj1" fmla="val 50000"/>
              <a:gd name="adj2" fmla="val 173737"/>
            </a:avLst>
          </a:prstGeom>
          <a:noFill/>
          <a:ln w="28575">
            <a:solidFill>
              <a:srgbClr val="FF0000"/>
            </a:solidFill>
            <a:miter lim="800000"/>
            <a:headEnd/>
            <a:tailEnd/>
          </a:ln>
          <a:effectLst/>
        </p:spPr>
        <p:txBody>
          <a:bodyPr wrap="none" anchor="ctr"/>
          <a:lstStyle/>
          <a:p>
            <a:endParaRPr lang="en-US"/>
          </a:p>
        </p:txBody>
      </p:sp>
      <p:sp>
        <p:nvSpPr>
          <p:cNvPr id="365572" name="Text Box 4"/>
          <p:cNvSpPr txBox="1">
            <a:spLocks noChangeArrowheads="1"/>
          </p:cNvSpPr>
          <p:nvPr/>
        </p:nvSpPr>
        <p:spPr bwMode="auto">
          <a:xfrm>
            <a:off x="2114701" y="3886201"/>
            <a:ext cx="1387175" cy="646331"/>
          </a:xfrm>
          <a:prstGeom prst="rect">
            <a:avLst/>
          </a:prstGeom>
          <a:noFill/>
          <a:ln w="9525">
            <a:noFill/>
            <a:miter lim="800000"/>
            <a:headEnd/>
            <a:tailEnd/>
          </a:ln>
          <a:effectLst/>
        </p:spPr>
        <p:txBody>
          <a:bodyPr wrap="none">
            <a:spAutoFit/>
          </a:bodyPr>
          <a:lstStyle/>
          <a:p>
            <a:pPr algn="ctr"/>
            <a:r>
              <a:rPr lang="en-US">
                <a:solidFill>
                  <a:schemeClr val="tx2"/>
                </a:solidFill>
              </a:rPr>
              <a:t>SUBJECT</a:t>
            </a:r>
          </a:p>
          <a:p>
            <a:pPr algn="ctr"/>
            <a:r>
              <a:rPr lang="en-US">
                <a:solidFill>
                  <a:schemeClr val="tx2"/>
                </a:solidFill>
              </a:rPr>
              <a:t> Threatening</a:t>
            </a:r>
          </a:p>
        </p:txBody>
      </p:sp>
      <p:sp>
        <p:nvSpPr>
          <p:cNvPr id="365573" name="Text Box 5"/>
          <p:cNvSpPr txBox="1">
            <a:spLocks noChangeArrowheads="1"/>
          </p:cNvSpPr>
          <p:nvPr/>
        </p:nvSpPr>
        <p:spPr bwMode="auto">
          <a:xfrm>
            <a:off x="8837613" y="4114800"/>
            <a:ext cx="1042273" cy="369332"/>
          </a:xfrm>
          <a:prstGeom prst="rect">
            <a:avLst/>
          </a:prstGeom>
          <a:noFill/>
          <a:ln w="9525">
            <a:noFill/>
            <a:miter lim="800000"/>
            <a:headEnd/>
            <a:tailEnd/>
          </a:ln>
          <a:effectLst/>
        </p:spPr>
        <p:txBody>
          <a:bodyPr wrap="none">
            <a:spAutoFit/>
          </a:bodyPr>
          <a:lstStyle/>
          <a:p>
            <a:r>
              <a:rPr lang="en-US">
                <a:solidFill>
                  <a:schemeClr val="tx2"/>
                </a:solidFill>
              </a:rPr>
              <a:t>OFFICER</a:t>
            </a:r>
          </a:p>
        </p:txBody>
      </p:sp>
      <p:sp>
        <p:nvSpPr>
          <p:cNvPr id="365574" name="Line 6"/>
          <p:cNvSpPr>
            <a:spLocks noChangeShapeType="1"/>
          </p:cNvSpPr>
          <p:nvPr/>
        </p:nvSpPr>
        <p:spPr bwMode="auto">
          <a:xfrm>
            <a:off x="9447212" y="2438400"/>
            <a:ext cx="0" cy="1524000"/>
          </a:xfrm>
          <a:prstGeom prst="line">
            <a:avLst/>
          </a:prstGeom>
          <a:noFill/>
          <a:ln w="9525">
            <a:solidFill>
              <a:schemeClr val="tx1"/>
            </a:solidFill>
            <a:round/>
            <a:headEnd/>
            <a:tailEnd/>
          </a:ln>
          <a:effectLst/>
        </p:spPr>
        <p:txBody>
          <a:bodyPr wrap="none" anchor="ctr"/>
          <a:lstStyle/>
          <a:p>
            <a:endParaRPr lang="en-US"/>
          </a:p>
        </p:txBody>
      </p:sp>
      <p:sp>
        <p:nvSpPr>
          <p:cNvPr id="365575" name="Line 7"/>
          <p:cNvSpPr>
            <a:spLocks noChangeShapeType="1"/>
          </p:cNvSpPr>
          <p:nvPr/>
        </p:nvSpPr>
        <p:spPr bwMode="auto">
          <a:xfrm>
            <a:off x="2665412" y="2438400"/>
            <a:ext cx="0" cy="1524000"/>
          </a:xfrm>
          <a:prstGeom prst="line">
            <a:avLst/>
          </a:prstGeom>
          <a:noFill/>
          <a:ln w="9525">
            <a:solidFill>
              <a:schemeClr val="tx1"/>
            </a:solidFill>
            <a:round/>
            <a:headEnd/>
            <a:tailEnd/>
          </a:ln>
          <a:effectLst/>
        </p:spPr>
        <p:txBody>
          <a:bodyPr wrap="none" anchor="ctr"/>
          <a:lstStyle/>
          <a:p>
            <a:endParaRPr lang="en-US"/>
          </a:p>
        </p:txBody>
      </p:sp>
      <p:sp>
        <p:nvSpPr>
          <p:cNvPr id="365576" name="Text Box 8"/>
          <p:cNvSpPr txBox="1">
            <a:spLocks noChangeArrowheads="1"/>
          </p:cNvSpPr>
          <p:nvPr/>
        </p:nvSpPr>
        <p:spPr bwMode="auto">
          <a:xfrm>
            <a:off x="4113212" y="3276600"/>
            <a:ext cx="2515432" cy="369332"/>
          </a:xfrm>
          <a:prstGeom prst="rect">
            <a:avLst/>
          </a:prstGeom>
          <a:noFill/>
          <a:ln w="9525">
            <a:noFill/>
            <a:miter lim="800000"/>
            <a:headEnd/>
            <a:tailEnd/>
          </a:ln>
          <a:effectLst/>
        </p:spPr>
        <p:txBody>
          <a:bodyPr wrap="none">
            <a:spAutoFit/>
          </a:bodyPr>
          <a:lstStyle/>
          <a:p>
            <a:r>
              <a:rPr lang="en-US" i="1">
                <a:solidFill>
                  <a:srgbClr val="FF0000"/>
                </a:solidFill>
              </a:rPr>
              <a:t>Intensity/Speed of Attack</a:t>
            </a:r>
            <a:endParaRPr lang="en-US"/>
          </a:p>
        </p:txBody>
      </p:sp>
      <p:sp>
        <p:nvSpPr>
          <p:cNvPr id="365577" name="Text Box 9"/>
          <p:cNvSpPr txBox="1">
            <a:spLocks noChangeArrowheads="1"/>
          </p:cNvSpPr>
          <p:nvPr/>
        </p:nvSpPr>
        <p:spPr bwMode="auto">
          <a:xfrm>
            <a:off x="4265612" y="2590800"/>
            <a:ext cx="2234330" cy="369332"/>
          </a:xfrm>
          <a:prstGeom prst="rect">
            <a:avLst/>
          </a:prstGeom>
          <a:noFill/>
          <a:ln w="9525">
            <a:noFill/>
            <a:miter lim="800000"/>
            <a:headEnd/>
            <a:tailEnd/>
          </a:ln>
          <a:effectLst/>
        </p:spPr>
        <p:txBody>
          <a:bodyPr wrap="none">
            <a:spAutoFit/>
          </a:bodyPr>
          <a:lstStyle/>
          <a:p>
            <a:r>
              <a:rPr lang="en-US" b="1"/>
              <a:t>CLOSING DISTANCE</a:t>
            </a:r>
            <a:endParaRPr lang="en-US"/>
          </a:p>
        </p:txBody>
      </p:sp>
      <p:sp>
        <p:nvSpPr>
          <p:cNvPr id="365578" name="Line 10"/>
          <p:cNvSpPr>
            <a:spLocks noChangeShapeType="1"/>
          </p:cNvSpPr>
          <p:nvPr/>
        </p:nvSpPr>
        <p:spPr bwMode="auto">
          <a:xfrm flipV="1">
            <a:off x="7618412" y="2133600"/>
            <a:ext cx="0" cy="2819400"/>
          </a:xfrm>
          <a:prstGeom prst="line">
            <a:avLst/>
          </a:prstGeom>
          <a:noFill/>
          <a:ln w="57150">
            <a:solidFill>
              <a:srgbClr val="00FF00"/>
            </a:solidFill>
            <a:round/>
            <a:headEnd/>
            <a:tailEnd/>
          </a:ln>
          <a:effectLst/>
        </p:spPr>
        <p:txBody>
          <a:bodyPr wrap="none" anchor="ctr"/>
          <a:lstStyle/>
          <a:p>
            <a:endParaRPr lang="en-US"/>
          </a:p>
        </p:txBody>
      </p:sp>
      <p:sp>
        <p:nvSpPr>
          <p:cNvPr id="365579" name="Text Box 11"/>
          <p:cNvSpPr txBox="1">
            <a:spLocks noChangeArrowheads="1"/>
          </p:cNvSpPr>
          <p:nvPr/>
        </p:nvSpPr>
        <p:spPr bwMode="auto">
          <a:xfrm>
            <a:off x="5637213" y="5257800"/>
            <a:ext cx="2858539" cy="369332"/>
          </a:xfrm>
          <a:prstGeom prst="rect">
            <a:avLst/>
          </a:prstGeom>
          <a:noFill/>
          <a:ln w="9525">
            <a:noFill/>
            <a:miter lim="800000"/>
            <a:headEnd/>
            <a:tailEnd/>
          </a:ln>
          <a:effectLst/>
        </p:spPr>
        <p:txBody>
          <a:bodyPr wrap="none">
            <a:spAutoFit/>
          </a:bodyPr>
          <a:lstStyle/>
          <a:p>
            <a:r>
              <a:rPr lang="en-US"/>
              <a:t>POINT OF ZERO REACTION</a:t>
            </a:r>
          </a:p>
        </p:txBody>
      </p:sp>
    </p:spTree>
    <p:extLst>
      <p:ext uri="{BB962C8B-B14F-4D97-AF65-F5344CB8AC3E}">
        <p14:creationId xmlns:p14="http://schemas.microsoft.com/office/powerpoint/2010/main" val="353801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557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557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6557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65574"/>
                                        </p:tgtEl>
                                        <p:attrNameLst>
                                          <p:attrName>style.visibility</p:attrName>
                                        </p:attrNameLst>
                                      </p:cBhvr>
                                      <p:to>
                                        <p:strVal val="visible"/>
                                      </p:to>
                                    </p:set>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365571"/>
                                        </p:tgtEl>
                                        <p:attrNameLst>
                                          <p:attrName>style.visibility</p:attrName>
                                        </p:attrNameLst>
                                      </p:cBhvr>
                                      <p:to>
                                        <p:strVal val="visible"/>
                                      </p:to>
                                    </p:set>
                                    <p:anim calcmode="lin" valueType="num">
                                      <p:cBhvr additive="base">
                                        <p:cTn id="19" dur="500" fill="hold"/>
                                        <p:tgtEl>
                                          <p:spTgt spid="365571"/>
                                        </p:tgtEl>
                                        <p:attrNameLst>
                                          <p:attrName>ppt_x</p:attrName>
                                        </p:attrNameLst>
                                      </p:cBhvr>
                                      <p:tavLst>
                                        <p:tav tm="0">
                                          <p:val>
                                            <p:strVal val="0-#ppt_w/2"/>
                                          </p:val>
                                        </p:tav>
                                        <p:tav tm="100000">
                                          <p:val>
                                            <p:strVal val="#ppt_x"/>
                                          </p:val>
                                        </p:tav>
                                      </p:tavLst>
                                    </p:anim>
                                    <p:anim calcmode="lin" valueType="num">
                                      <p:cBhvr additive="base">
                                        <p:cTn id="20" dur="500" fill="hold"/>
                                        <p:tgtEl>
                                          <p:spTgt spid="36557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365577"/>
                                        </p:tgtEl>
                                        <p:attrNameLst>
                                          <p:attrName>style.visibility</p:attrName>
                                        </p:attrNameLst>
                                      </p:cBhvr>
                                      <p:to>
                                        <p:strVal val="visible"/>
                                      </p:to>
                                    </p:set>
                                    <p:anim calcmode="lin" valueType="num">
                                      <p:cBhvr additive="base">
                                        <p:cTn id="24" dur="500" fill="hold"/>
                                        <p:tgtEl>
                                          <p:spTgt spid="365577"/>
                                        </p:tgtEl>
                                        <p:attrNameLst>
                                          <p:attrName>ppt_x</p:attrName>
                                        </p:attrNameLst>
                                      </p:cBhvr>
                                      <p:tavLst>
                                        <p:tav tm="0">
                                          <p:val>
                                            <p:strVal val="0-#ppt_w/2"/>
                                          </p:val>
                                        </p:tav>
                                        <p:tav tm="100000">
                                          <p:val>
                                            <p:strVal val="#ppt_x"/>
                                          </p:val>
                                        </p:tav>
                                      </p:tavLst>
                                    </p:anim>
                                    <p:anim calcmode="lin" valueType="num">
                                      <p:cBhvr additive="base">
                                        <p:cTn id="25" dur="500" fill="hold"/>
                                        <p:tgtEl>
                                          <p:spTgt spid="36557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6" fill="hold" grpId="0" nodeType="afterEffect">
                                  <p:stCondLst>
                                    <p:cond delay="0"/>
                                  </p:stCondLst>
                                  <p:childTnLst>
                                    <p:set>
                                      <p:cBhvr>
                                        <p:cTn id="28" dur="1" fill="hold">
                                          <p:stCondLst>
                                            <p:cond delay="0"/>
                                          </p:stCondLst>
                                        </p:cTn>
                                        <p:tgtEl>
                                          <p:spTgt spid="365576"/>
                                        </p:tgtEl>
                                        <p:attrNameLst>
                                          <p:attrName>style.visibility</p:attrName>
                                        </p:attrNameLst>
                                      </p:cBhvr>
                                      <p:to>
                                        <p:strVal val="visible"/>
                                      </p:to>
                                    </p:set>
                                    <p:anim calcmode="lin" valueType="num">
                                      <p:cBhvr additive="base">
                                        <p:cTn id="29" dur="500" fill="hold"/>
                                        <p:tgtEl>
                                          <p:spTgt spid="365576"/>
                                        </p:tgtEl>
                                        <p:attrNameLst>
                                          <p:attrName>ppt_x</p:attrName>
                                        </p:attrNameLst>
                                      </p:cBhvr>
                                      <p:tavLst>
                                        <p:tav tm="0">
                                          <p:val>
                                            <p:strVal val="1+#ppt_w/2"/>
                                          </p:val>
                                        </p:tav>
                                        <p:tav tm="100000">
                                          <p:val>
                                            <p:strVal val="#ppt_x"/>
                                          </p:val>
                                        </p:tav>
                                      </p:tavLst>
                                    </p:anim>
                                    <p:anim calcmode="lin" valueType="num">
                                      <p:cBhvr additive="base">
                                        <p:cTn id="30" dur="500" fill="hold"/>
                                        <p:tgtEl>
                                          <p:spTgt spid="365576"/>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7" presetClass="entr" presetSubtype="4" fill="hold" grpId="0" nodeType="afterEffect">
                                  <p:stCondLst>
                                    <p:cond delay="0"/>
                                  </p:stCondLst>
                                  <p:childTnLst>
                                    <p:set>
                                      <p:cBhvr>
                                        <p:cTn id="33" dur="1" fill="hold">
                                          <p:stCondLst>
                                            <p:cond delay="0"/>
                                          </p:stCondLst>
                                        </p:cTn>
                                        <p:tgtEl>
                                          <p:spTgt spid="365578"/>
                                        </p:tgtEl>
                                        <p:attrNameLst>
                                          <p:attrName>style.visibility</p:attrName>
                                        </p:attrNameLst>
                                      </p:cBhvr>
                                      <p:to>
                                        <p:strVal val="visible"/>
                                      </p:to>
                                    </p:set>
                                    <p:anim calcmode="lin" valueType="num">
                                      <p:cBhvr additive="base">
                                        <p:cTn id="34" dur="1000" fill="hold"/>
                                        <p:tgtEl>
                                          <p:spTgt spid="365578"/>
                                        </p:tgtEl>
                                        <p:attrNameLst>
                                          <p:attrName>ppt_x</p:attrName>
                                        </p:attrNameLst>
                                      </p:cBhvr>
                                      <p:tavLst>
                                        <p:tav tm="0">
                                          <p:val>
                                            <p:strVal val="#ppt_x"/>
                                          </p:val>
                                        </p:tav>
                                        <p:tav tm="100000">
                                          <p:val>
                                            <p:strVal val="#ppt_x"/>
                                          </p:val>
                                        </p:tav>
                                      </p:tavLst>
                                    </p:anim>
                                    <p:anim calcmode="lin" valueType="num">
                                      <p:cBhvr additive="base">
                                        <p:cTn id="35" dur="1000" fill="hold"/>
                                        <p:tgtEl>
                                          <p:spTgt spid="365578"/>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55" presetClass="entr" presetSubtype="0" fill="hold" grpId="0" nodeType="afterEffect">
                                  <p:stCondLst>
                                    <p:cond delay="0"/>
                                  </p:stCondLst>
                                  <p:childTnLst>
                                    <p:set>
                                      <p:cBhvr>
                                        <p:cTn id="38" dur="1" fill="hold">
                                          <p:stCondLst>
                                            <p:cond delay="0"/>
                                          </p:stCondLst>
                                        </p:cTn>
                                        <p:tgtEl>
                                          <p:spTgt spid="365579"/>
                                        </p:tgtEl>
                                        <p:attrNameLst>
                                          <p:attrName>style.visibility</p:attrName>
                                        </p:attrNameLst>
                                      </p:cBhvr>
                                      <p:to>
                                        <p:strVal val="visible"/>
                                      </p:to>
                                    </p:set>
                                    <p:anim calcmode="lin" valueType="num">
                                      <p:cBhvr>
                                        <p:cTn id="39" dur="1000" fill="hold"/>
                                        <p:tgtEl>
                                          <p:spTgt spid="365579"/>
                                        </p:tgtEl>
                                        <p:attrNameLst>
                                          <p:attrName>ppt_w</p:attrName>
                                        </p:attrNameLst>
                                      </p:cBhvr>
                                      <p:tavLst>
                                        <p:tav tm="0">
                                          <p:val>
                                            <p:strVal val="#ppt_w*0.70"/>
                                          </p:val>
                                        </p:tav>
                                        <p:tav tm="100000">
                                          <p:val>
                                            <p:strVal val="#ppt_w"/>
                                          </p:val>
                                        </p:tav>
                                      </p:tavLst>
                                    </p:anim>
                                    <p:anim calcmode="lin" valueType="num">
                                      <p:cBhvr>
                                        <p:cTn id="40" dur="1000" fill="hold"/>
                                        <p:tgtEl>
                                          <p:spTgt spid="365579"/>
                                        </p:tgtEl>
                                        <p:attrNameLst>
                                          <p:attrName>ppt_h</p:attrName>
                                        </p:attrNameLst>
                                      </p:cBhvr>
                                      <p:tavLst>
                                        <p:tav tm="0">
                                          <p:val>
                                            <p:strVal val="#ppt_h"/>
                                          </p:val>
                                        </p:tav>
                                        <p:tav tm="100000">
                                          <p:val>
                                            <p:strVal val="#ppt_h"/>
                                          </p:val>
                                        </p:tav>
                                      </p:tavLst>
                                    </p:anim>
                                    <p:animEffect transition="in" filter="fade">
                                      <p:cBhvr>
                                        <p:cTn id="41" dur="1000"/>
                                        <p:tgtEl>
                                          <p:spTgt spid="365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animBg="1"/>
      <p:bldP spid="365572" grpId="0" autoUpdateAnimBg="0"/>
      <p:bldP spid="365573" grpId="0" autoUpdateAnimBg="0"/>
      <p:bldP spid="365574" grpId="0" animBg="1"/>
      <p:bldP spid="365575" grpId="0" animBg="1"/>
      <p:bldP spid="365576" grpId="0" autoUpdateAnimBg="0"/>
      <p:bldP spid="365577" grpId="0" autoUpdateAnimBg="0"/>
      <p:bldP spid="365578" grpId="0" animBg="1"/>
      <p:bldP spid="36557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Footer Placeholder 3"/>
          <p:cNvSpPr>
            <a:spLocks noGrp="1"/>
          </p:cNvSpPr>
          <p:nvPr>
            <p:ph type="ftr" sz="quarter" idx="11"/>
          </p:nvPr>
        </p:nvSpPr>
        <p:spPr/>
        <p:txBody>
          <a:bodyPr/>
          <a:lstStyle/>
          <a:p>
            <a:r>
              <a:rPr lang="en-US"/>
              <a:t>USE OF FORCE</a:t>
            </a:r>
          </a:p>
        </p:txBody>
      </p:sp>
      <p:sp>
        <p:nvSpPr>
          <p:cNvPr id="17" name="Slide Number Placeholder 4"/>
          <p:cNvSpPr>
            <a:spLocks noGrp="1"/>
          </p:cNvSpPr>
          <p:nvPr>
            <p:ph type="sldNum" sz="quarter" idx="12"/>
          </p:nvPr>
        </p:nvSpPr>
        <p:spPr/>
        <p:txBody>
          <a:bodyPr/>
          <a:lstStyle/>
          <a:p>
            <a:fld id="{5F463B69-45C2-4D0D-AFB5-B17682CCA00A}" type="slidenum">
              <a:rPr lang="en-US"/>
              <a:pPr/>
              <a:t>34</a:t>
            </a:fld>
            <a:endParaRPr lang="en-US"/>
          </a:p>
        </p:txBody>
      </p:sp>
      <p:sp>
        <p:nvSpPr>
          <p:cNvPr id="185346" name="Text Box 2"/>
          <p:cNvSpPr txBox="1">
            <a:spLocks noChangeArrowheads="1"/>
          </p:cNvSpPr>
          <p:nvPr/>
        </p:nvSpPr>
        <p:spPr bwMode="auto">
          <a:xfrm>
            <a:off x="2665412" y="304800"/>
            <a:ext cx="6934200" cy="369332"/>
          </a:xfrm>
          <a:prstGeom prst="rect">
            <a:avLst/>
          </a:prstGeom>
          <a:noFill/>
          <a:ln w="9525">
            <a:noFill/>
            <a:miter lim="800000"/>
            <a:headEnd/>
            <a:tailEnd/>
          </a:ln>
          <a:effectLst/>
        </p:spPr>
        <p:txBody>
          <a:bodyPr>
            <a:spAutoFit/>
          </a:bodyPr>
          <a:lstStyle/>
          <a:p>
            <a:pPr algn="ctr">
              <a:spcBef>
                <a:spcPct val="50000"/>
              </a:spcBef>
            </a:pPr>
            <a:r>
              <a:rPr lang="en-US" b="1"/>
              <a:t>DYNAMICS OF CLOSING DISTANCE</a:t>
            </a:r>
            <a:endParaRPr lang="en-US"/>
          </a:p>
        </p:txBody>
      </p:sp>
      <p:pic>
        <p:nvPicPr>
          <p:cNvPr id="185347" name="Picture 3" descr="3"/>
          <p:cNvPicPr>
            <a:picLocks noGrp="1" noChangeAspect="1" noChangeArrowheads="1"/>
          </p:cNvPicPr>
          <p:nvPr>
            <p:ph/>
          </p:nvPr>
        </p:nvPicPr>
        <p:blipFill>
          <a:blip r:embed="rId3"/>
          <a:srcRect/>
          <a:stretch>
            <a:fillRect/>
          </a:stretch>
        </p:blipFill>
        <p:spPr>
          <a:xfrm>
            <a:off x="13179425" y="1600200"/>
            <a:ext cx="914400" cy="1600200"/>
          </a:xfrm>
        </p:spPr>
      </p:pic>
      <p:pic>
        <p:nvPicPr>
          <p:cNvPr id="185348" name="Picture 4" descr="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22412" y="3048000"/>
            <a:ext cx="914400" cy="1447800"/>
          </a:xfrm>
          <a:prstGeom prst="rect">
            <a:avLst/>
          </a:prstGeom>
          <a:noFill/>
        </p:spPr>
      </p:pic>
      <p:sp>
        <p:nvSpPr>
          <p:cNvPr id="185349" name="AutoShape 5"/>
          <p:cNvSpPr>
            <a:spLocks noChangeArrowheads="1"/>
          </p:cNvSpPr>
          <p:nvPr/>
        </p:nvSpPr>
        <p:spPr bwMode="auto">
          <a:xfrm>
            <a:off x="1979612" y="3581400"/>
            <a:ext cx="76200" cy="762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85350" name="AutoShape 6"/>
          <p:cNvSpPr>
            <a:spLocks noChangeArrowheads="1"/>
          </p:cNvSpPr>
          <p:nvPr/>
        </p:nvSpPr>
        <p:spPr bwMode="auto">
          <a:xfrm>
            <a:off x="2436812" y="3048000"/>
            <a:ext cx="7162800" cy="1295400"/>
          </a:xfrm>
          <a:prstGeom prst="rightArrow">
            <a:avLst>
              <a:gd name="adj1" fmla="val 50000"/>
              <a:gd name="adj2" fmla="val 138235"/>
            </a:avLst>
          </a:prstGeom>
          <a:solidFill>
            <a:srgbClr val="FF3300"/>
          </a:solidFill>
          <a:ln w="9525">
            <a:solidFill>
              <a:schemeClr val="tx1"/>
            </a:solidFill>
            <a:miter lim="800000"/>
            <a:headEnd/>
            <a:tailEnd/>
          </a:ln>
          <a:effectLst/>
        </p:spPr>
        <p:txBody>
          <a:bodyPr wrap="none" anchor="ctr"/>
          <a:lstStyle/>
          <a:p>
            <a:r>
              <a:rPr lang="en-US" b="1"/>
              <a:t>Subject Closes Distance - Intensity/Speed of Attack</a:t>
            </a:r>
            <a:endParaRPr lang="en-US"/>
          </a:p>
        </p:txBody>
      </p:sp>
      <p:pic>
        <p:nvPicPr>
          <p:cNvPr id="185351" name="Picture 7"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675812" y="2895600"/>
            <a:ext cx="762000" cy="1524000"/>
          </a:xfrm>
          <a:prstGeom prst="rect">
            <a:avLst/>
          </a:prstGeom>
          <a:noFill/>
        </p:spPr>
      </p:pic>
      <p:sp>
        <p:nvSpPr>
          <p:cNvPr id="185352" name="Text Box 8"/>
          <p:cNvSpPr txBox="1">
            <a:spLocks noChangeArrowheads="1"/>
          </p:cNvSpPr>
          <p:nvPr/>
        </p:nvSpPr>
        <p:spPr bwMode="auto">
          <a:xfrm>
            <a:off x="9066212" y="2209801"/>
            <a:ext cx="1600200" cy="366713"/>
          </a:xfrm>
          <a:prstGeom prst="rect">
            <a:avLst/>
          </a:prstGeom>
          <a:noFill/>
          <a:ln w="9525">
            <a:noFill/>
            <a:miter lim="800000"/>
            <a:headEnd/>
            <a:tailEnd/>
          </a:ln>
          <a:effectLst/>
        </p:spPr>
        <p:txBody>
          <a:bodyPr>
            <a:spAutoFit/>
          </a:bodyPr>
          <a:lstStyle/>
          <a:p>
            <a:pPr algn="ctr">
              <a:spcBef>
                <a:spcPct val="50000"/>
              </a:spcBef>
            </a:pPr>
            <a:r>
              <a:rPr lang="en-US" b="1"/>
              <a:t>OFFICER</a:t>
            </a:r>
          </a:p>
        </p:txBody>
      </p:sp>
      <p:sp>
        <p:nvSpPr>
          <p:cNvPr id="185353" name="Text Box 9"/>
          <p:cNvSpPr txBox="1">
            <a:spLocks noChangeArrowheads="1"/>
          </p:cNvSpPr>
          <p:nvPr/>
        </p:nvSpPr>
        <p:spPr bwMode="auto">
          <a:xfrm>
            <a:off x="1522412" y="2438401"/>
            <a:ext cx="2133600" cy="366713"/>
          </a:xfrm>
          <a:prstGeom prst="rect">
            <a:avLst/>
          </a:prstGeom>
          <a:noFill/>
          <a:ln w="9525">
            <a:noFill/>
            <a:miter lim="800000"/>
            <a:headEnd/>
            <a:tailEnd/>
          </a:ln>
          <a:effectLst/>
        </p:spPr>
        <p:txBody>
          <a:bodyPr>
            <a:spAutoFit/>
          </a:bodyPr>
          <a:lstStyle/>
          <a:p>
            <a:pPr>
              <a:spcBef>
                <a:spcPct val="50000"/>
              </a:spcBef>
            </a:pPr>
            <a:r>
              <a:rPr lang="en-US" b="1"/>
              <a:t>ASSAILANT</a:t>
            </a:r>
          </a:p>
        </p:txBody>
      </p:sp>
      <p:sp>
        <p:nvSpPr>
          <p:cNvPr id="185354" name="Text Box 10"/>
          <p:cNvSpPr txBox="1">
            <a:spLocks noChangeArrowheads="1"/>
          </p:cNvSpPr>
          <p:nvPr/>
        </p:nvSpPr>
        <p:spPr bwMode="auto">
          <a:xfrm>
            <a:off x="1522412" y="5029201"/>
            <a:ext cx="1905000" cy="779463"/>
          </a:xfrm>
          <a:prstGeom prst="rect">
            <a:avLst/>
          </a:prstGeom>
          <a:noFill/>
          <a:ln w="9525">
            <a:noFill/>
            <a:miter lim="800000"/>
            <a:headEnd/>
            <a:tailEnd/>
          </a:ln>
          <a:effectLst/>
        </p:spPr>
        <p:txBody>
          <a:bodyPr>
            <a:spAutoFit/>
          </a:bodyPr>
          <a:lstStyle/>
          <a:p>
            <a:pPr>
              <a:spcBef>
                <a:spcPct val="50000"/>
              </a:spcBef>
            </a:pPr>
            <a:r>
              <a:rPr lang="en-US" b="1"/>
              <a:t>“THREAT</a:t>
            </a:r>
          </a:p>
          <a:p>
            <a:pPr>
              <a:spcBef>
                <a:spcPct val="50000"/>
              </a:spcBef>
            </a:pPr>
            <a:r>
              <a:rPr lang="en-US" b="1"/>
              <a:t>(ABILITY)</a:t>
            </a:r>
          </a:p>
        </p:txBody>
      </p:sp>
      <p:sp>
        <p:nvSpPr>
          <p:cNvPr id="185355" name="Text Box 11"/>
          <p:cNvSpPr txBox="1">
            <a:spLocks noChangeArrowheads="1"/>
          </p:cNvSpPr>
          <p:nvPr/>
        </p:nvSpPr>
        <p:spPr bwMode="auto">
          <a:xfrm>
            <a:off x="3427412" y="4953000"/>
            <a:ext cx="3657600" cy="369332"/>
          </a:xfrm>
          <a:prstGeom prst="rect">
            <a:avLst/>
          </a:prstGeom>
          <a:noFill/>
          <a:ln w="9525">
            <a:noFill/>
            <a:miter lim="800000"/>
            <a:headEnd/>
            <a:tailEnd/>
          </a:ln>
          <a:effectLst/>
        </p:spPr>
        <p:txBody>
          <a:bodyPr>
            <a:spAutoFit/>
          </a:bodyPr>
          <a:lstStyle/>
          <a:p>
            <a:pPr>
              <a:spcBef>
                <a:spcPct val="50000"/>
              </a:spcBef>
            </a:pPr>
            <a:r>
              <a:rPr lang="en-US" b="1"/>
              <a:t>“Attacking” Shows Intent</a:t>
            </a:r>
          </a:p>
        </p:txBody>
      </p:sp>
      <p:sp>
        <p:nvSpPr>
          <p:cNvPr id="185356" name="Text Box 12"/>
          <p:cNvSpPr txBox="1">
            <a:spLocks noChangeArrowheads="1"/>
          </p:cNvSpPr>
          <p:nvPr/>
        </p:nvSpPr>
        <p:spPr bwMode="auto">
          <a:xfrm>
            <a:off x="3427412" y="5410200"/>
            <a:ext cx="3505200" cy="784830"/>
          </a:xfrm>
          <a:prstGeom prst="rect">
            <a:avLst/>
          </a:prstGeom>
          <a:noFill/>
          <a:ln w="9525">
            <a:noFill/>
            <a:miter lim="800000"/>
            <a:headEnd/>
            <a:tailEnd/>
          </a:ln>
          <a:effectLst/>
        </p:spPr>
        <p:txBody>
          <a:bodyPr>
            <a:spAutoFit/>
          </a:bodyPr>
          <a:lstStyle/>
          <a:p>
            <a:pPr algn="ctr">
              <a:spcBef>
                <a:spcPct val="50000"/>
              </a:spcBef>
            </a:pPr>
            <a:r>
              <a:rPr lang="en-US" b="1"/>
              <a:t>“Critical” Danger</a:t>
            </a:r>
          </a:p>
          <a:p>
            <a:pPr algn="ctr">
              <a:spcBef>
                <a:spcPct val="50000"/>
              </a:spcBef>
            </a:pPr>
            <a:r>
              <a:rPr lang="en-US" b="1"/>
              <a:t>(Gaining Opportunity)</a:t>
            </a:r>
            <a:endParaRPr lang="en-US"/>
          </a:p>
        </p:txBody>
      </p:sp>
      <p:sp>
        <p:nvSpPr>
          <p:cNvPr id="185357" name="Text Box 13"/>
          <p:cNvSpPr txBox="1">
            <a:spLocks noChangeArrowheads="1"/>
          </p:cNvSpPr>
          <p:nvPr/>
        </p:nvSpPr>
        <p:spPr bwMode="auto">
          <a:xfrm>
            <a:off x="8456612" y="4419600"/>
            <a:ext cx="1981200" cy="523220"/>
          </a:xfrm>
          <a:prstGeom prst="rect">
            <a:avLst/>
          </a:prstGeom>
          <a:noFill/>
          <a:ln w="9525">
            <a:noFill/>
            <a:miter lim="800000"/>
            <a:headEnd/>
            <a:tailEnd/>
          </a:ln>
          <a:effectLst/>
        </p:spPr>
        <p:txBody>
          <a:bodyPr>
            <a:spAutoFit/>
          </a:bodyPr>
          <a:lstStyle/>
          <a:p>
            <a:pPr algn="ctr">
              <a:spcBef>
                <a:spcPct val="50000"/>
              </a:spcBef>
              <a:buFontTx/>
              <a:buChar char="•"/>
            </a:pPr>
            <a:r>
              <a:rPr lang="en-US" sz="1400" b="1"/>
              <a:t>POINT OF ZERO        REACTION</a:t>
            </a:r>
            <a:endParaRPr lang="en-US" sz="1400"/>
          </a:p>
        </p:txBody>
      </p:sp>
      <p:sp>
        <p:nvSpPr>
          <p:cNvPr id="185358" name="Text Box 14"/>
          <p:cNvSpPr txBox="1">
            <a:spLocks noChangeArrowheads="1"/>
          </p:cNvSpPr>
          <p:nvPr/>
        </p:nvSpPr>
        <p:spPr bwMode="auto">
          <a:xfrm>
            <a:off x="8532812" y="5257801"/>
            <a:ext cx="2133600" cy="703263"/>
          </a:xfrm>
          <a:prstGeom prst="rect">
            <a:avLst/>
          </a:prstGeom>
          <a:noFill/>
          <a:ln w="9525">
            <a:noFill/>
            <a:miter lim="800000"/>
            <a:headEnd/>
            <a:tailEnd/>
          </a:ln>
          <a:effectLst/>
        </p:spPr>
        <p:txBody>
          <a:bodyPr>
            <a:spAutoFit/>
          </a:bodyPr>
          <a:lstStyle/>
          <a:p>
            <a:pPr algn="ctr">
              <a:spcBef>
                <a:spcPct val="50000"/>
              </a:spcBef>
            </a:pPr>
            <a:r>
              <a:rPr lang="en-US" sz="1600" b="1"/>
              <a:t>ATTACK WILL BE</a:t>
            </a:r>
          </a:p>
          <a:p>
            <a:pPr algn="ctr">
              <a:spcBef>
                <a:spcPct val="50000"/>
              </a:spcBef>
            </a:pPr>
            <a:r>
              <a:rPr lang="en-US" sz="1600" b="1"/>
              <a:t> COMPLETED</a:t>
            </a:r>
            <a:endParaRPr lang="en-US" sz="1600"/>
          </a:p>
        </p:txBody>
      </p:sp>
      <p:sp>
        <p:nvSpPr>
          <p:cNvPr id="185359" name="Line 15"/>
          <p:cNvSpPr>
            <a:spLocks noChangeShapeType="1"/>
          </p:cNvSpPr>
          <p:nvPr/>
        </p:nvSpPr>
        <p:spPr bwMode="auto">
          <a:xfrm>
            <a:off x="8685212" y="2362200"/>
            <a:ext cx="0" cy="3200400"/>
          </a:xfrm>
          <a:prstGeom prst="line">
            <a:avLst/>
          </a:prstGeom>
          <a:noFill/>
          <a:ln w="952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8069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5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85351"/>
                                        </p:tgtEl>
                                        <p:attrNameLst>
                                          <p:attrName>style.visibility</p:attrName>
                                        </p:attrNameLst>
                                      </p:cBhvr>
                                      <p:to>
                                        <p:strVal val="visible"/>
                                      </p:to>
                                    </p:set>
                                    <p:anim calcmode="lin" valueType="num">
                                      <p:cBhvr additive="base">
                                        <p:cTn id="11" dur="500" fill="hold"/>
                                        <p:tgtEl>
                                          <p:spTgt spid="185351"/>
                                        </p:tgtEl>
                                        <p:attrNameLst>
                                          <p:attrName>ppt_x</p:attrName>
                                        </p:attrNameLst>
                                      </p:cBhvr>
                                      <p:tavLst>
                                        <p:tav tm="0">
                                          <p:val>
                                            <p:strVal val="1+#ppt_w/2"/>
                                          </p:val>
                                        </p:tav>
                                        <p:tav tm="100000">
                                          <p:val>
                                            <p:strVal val="#ppt_x"/>
                                          </p:val>
                                        </p:tav>
                                      </p:tavLst>
                                    </p:anim>
                                    <p:anim calcmode="lin" valueType="num">
                                      <p:cBhvr additive="base">
                                        <p:cTn id="12" dur="500" fill="hold"/>
                                        <p:tgtEl>
                                          <p:spTgt spid="18535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53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499"/>
                                          </p:stCondLst>
                                        </p:cTn>
                                        <p:tgtEl>
                                          <p:spTgt spid="1853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5348"/>
                                        </p:tgtEl>
                                        <p:attrNameLst>
                                          <p:attrName>style.visibility</p:attrName>
                                        </p:attrNameLst>
                                      </p:cBhvr>
                                      <p:to>
                                        <p:strVal val="visible"/>
                                      </p:to>
                                    </p:set>
                                    <p:anim calcmode="lin" valueType="num">
                                      <p:cBhvr additive="base">
                                        <p:cTn id="25" dur="500" fill="hold"/>
                                        <p:tgtEl>
                                          <p:spTgt spid="185348"/>
                                        </p:tgtEl>
                                        <p:attrNameLst>
                                          <p:attrName>ppt_x</p:attrName>
                                        </p:attrNameLst>
                                      </p:cBhvr>
                                      <p:tavLst>
                                        <p:tav tm="0">
                                          <p:val>
                                            <p:strVal val="0-#ppt_w/2"/>
                                          </p:val>
                                        </p:tav>
                                        <p:tav tm="100000">
                                          <p:val>
                                            <p:strVal val="#ppt_x"/>
                                          </p:val>
                                        </p:tav>
                                      </p:tavLst>
                                    </p:anim>
                                    <p:anim calcmode="lin" valueType="num">
                                      <p:cBhvr additive="base">
                                        <p:cTn id="26" dur="500" fill="hold"/>
                                        <p:tgtEl>
                                          <p:spTgt spid="1853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53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5354"/>
                                        </p:tgtEl>
                                        <p:attrNameLst>
                                          <p:attrName>style.visibility</p:attrName>
                                        </p:attrNameLst>
                                      </p:cBhvr>
                                      <p:to>
                                        <p:strVal val="visible"/>
                                      </p:to>
                                    </p:set>
                                  </p:childTnLst>
                                  <p:subTnLst>
                                    <p:animClr clrSpc="rgb" dir="cw">
                                      <p:cBhvr override="childStyle">
                                        <p:cTn dur="1" fill="hold" display="0" masterRel="nextClick" afterEffect="1"/>
                                        <p:tgtEl>
                                          <p:spTgt spid="185354"/>
                                        </p:tgtEl>
                                        <p:attrNameLst>
                                          <p:attrName>ppt_c</p:attrName>
                                        </p:attrNameLst>
                                      </p:cBhvr>
                                      <p:to>
                                        <a:srgbClr val="DDDDDD"/>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5350"/>
                                        </p:tgtEl>
                                        <p:attrNameLst>
                                          <p:attrName>style.visibility</p:attrName>
                                        </p:attrNameLst>
                                      </p:cBhvr>
                                      <p:to>
                                        <p:strVal val="visible"/>
                                      </p:to>
                                    </p:set>
                                    <p:anim calcmode="lin" valueType="num">
                                      <p:cBhvr additive="base">
                                        <p:cTn id="39" dur="500" fill="hold"/>
                                        <p:tgtEl>
                                          <p:spTgt spid="185350"/>
                                        </p:tgtEl>
                                        <p:attrNameLst>
                                          <p:attrName>ppt_x</p:attrName>
                                        </p:attrNameLst>
                                      </p:cBhvr>
                                      <p:tavLst>
                                        <p:tav tm="0">
                                          <p:val>
                                            <p:strVal val="0-#ppt_w/2"/>
                                          </p:val>
                                        </p:tav>
                                        <p:tav tm="100000">
                                          <p:val>
                                            <p:strVal val="#ppt_x"/>
                                          </p:val>
                                        </p:tav>
                                      </p:tavLst>
                                    </p:anim>
                                    <p:anim calcmode="lin" valueType="num">
                                      <p:cBhvr additive="base">
                                        <p:cTn id="40" dur="500" fill="hold"/>
                                        <p:tgtEl>
                                          <p:spTgt spid="18535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5355"/>
                                        </p:tgtEl>
                                        <p:attrNameLst>
                                          <p:attrName>style.visibility</p:attrName>
                                        </p:attrNameLst>
                                      </p:cBhvr>
                                      <p:to>
                                        <p:strVal val="visible"/>
                                      </p:to>
                                    </p:set>
                                  </p:childTnLst>
                                  <p:subTnLst>
                                    <p:animClr clrSpc="rgb" dir="cw">
                                      <p:cBhvr override="childStyle">
                                        <p:cTn dur="1" fill="hold" display="0" masterRel="nextClick" afterEffect="1"/>
                                        <p:tgtEl>
                                          <p:spTgt spid="185355"/>
                                        </p:tgtEl>
                                        <p:attrNameLst>
                                          <p:attrName>ppt_c</p:attrName>
                                        </p:attrNameLst>
                                      </p:cBhvr>
                                      <p:to>
                                        <a:srgbClr val="DDDDDD"/>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85356"/>
                                        </p:tgtEl>
                                        <p:attrNameLst>
                                          <p:attrName>style.visibility</p:attrName>
                                        </p:attrNameLst>
                                      </p:cBhvr>
                                      <p:to>
                                        <p:strVal val="visible"/>
                                      </p:to>
                                    </p:set>
                                  </p:childTnLst>
                                  <p:subTnLst>
                                    <p:animClr clrSpc="rgb" dir="cw">
                                      <p:cBhvr override="childStyle">
                                        <p:cTn dur="1" fill="hold" display="0" masterRel="nextClick" afterEffect="1"/>
                                        <p:tgtEl>
                                          <p:spTgt spid="185356"/>
                                        </p:tgtEl>
                                        <p:attrNameLst>
                                          <p:attrName>ppt_c</p:attrName>
                                        </p:attrNameLst>
                                      </p:cBhvr>
                                      <p:to>
                                        <a:srgbClr val="DDDDDD"/>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53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8535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85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utoUpdateAnimBg="0"/>
      <p:bldP spid="185347" grpId="0" autoUpdateAnimBg="0"/>
      <p:bldP spid="185350" grpId="0" animBg="1" autoUpdateAnimBg="0"/>
      <p:bldP spid="185352" grpId="0" autoUpdateAnimBg="0"/>
      <p:bldP spid="185353" grpId="0" autoUpdateAnimBg="0"/>
      <p:bldP spid="185354" grpId="0" autoUpdateAnimBg="0"/>
      <p:bldP spid="185355" grpId="0" autoUpdateAnimBg="0"/>
      <p:bldP spid="185356" grpId="0" autoUpdateAnimBg="0"/>
      <p:bldP spid="185357" grpId="0" autoUpdateAnimBg="0"/>
      <p:bldP spid="185358" grpId="0" autoUpdateAnimBg="0"/>
      <p:bldP spid="18535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oter Placeholder 3"/>
          <p:cNvSpPr>
            <a:spLocks noGrp="1"/>
          </p:cNvSpPr>
          <p:nvPr>
            <p:ph type="ftr" sz="quarter" idx="11"/>
          </p:nvPr>
        </p:nvSpPr>
        <p:spPr/>
        <p:txBody>
          <a:bodyPr/>
          <a:lstStyle/>
          <a:p>
            <a:r>
              <a:rPr lang="en-US"/>
              <a:t>USE OF FORCE</a:t>
            </a:r>
          </a:p>
        </p:txBody>
      </p:sp>
      <p:sp>
        <p:nvSpPr>
          <p:cNvPr id="13" name="Slide Number Placeholder 4"/>
          <p:cNvSpPr>
            <a:spLocks noGrp="1"/>
          </p:cNvSpPr>
          <p:nvPr>
            <p:ph type="sldNum" sz="quarter" idx="12"/>
          </p:nvPr>
        </p:nvSpPr>
        <p:spPr/>
        <p:txBody>
          <a:bodyPr/>
          <a:lstStyle/>
          <a:p>
            <a:fld id="{4F433633-04AE-4262-9825-261B23B6BABC}" type="slidenum">
              <a:rPr lang="en-US"/>
              <a:pPr/>
              <a:t>35</a:t>
            </a:fld>
            <a:endParaRPr lang="en-US"/>
          </a:p>
        </p:txBody>
      </p:sp>
      <p:sp>
        <p:nvSpPr>
          <p:cNvPr id="187394" name="Text Box 2"/>
          <p:cNvSpPr txBox="1">
            <a:spLocks noChangeArrowheads="1"/>
          </p:cNvSpPr>
          <p:nvPr/>
        </p:nvSpPr>
        <p:spPr bwMode="auto">
          <a:xfrm>
            <a:off x="2284412" y="152401"/>
            <a:ext cx="7010400" cy="646331"/>
          </a:xfrm>
          <a:prstGeom prst="rect">
            <a:avLst/>
          </a:prstGeom>
          <a:noFill/>
          <a:ln w="9525">
            <a:noFill/>
            <a:miter lim="800000"/>
            <a:headEnd/>
            <a:tailEnd/>
          </a:ln>
          <a:effectLst/>
        </p:spPr>
        <p:txBody>
          <a:bodyPr>
            <a:spAutoFit/>
          </a:bodyPr>
          <a:lstStyle/>
          <a:p>
            <a:pPr algn="ctr">
              <a:spcBef>
                <a:spcPct val="50000"/>
              </a:spcBef>
            </a:pPr>
            <a:r>
              <a:rPr lang="en-US" b="1"/>
              <a:t>OFFICER’S </a:t>
            </a:r>
            <a:r>
              <a:rPr lang="en-US" b="1" u="sng"/>
              <a:t>THREE STAGE PROCESS</a:t>
            </a:r>
            <a:r>
              <a:rPr lang="en-US" b="1"/>
              <a:t> TO REACTING TO A </a:t>
            </a:r>
            <a:r>
              <a:rPr lang="en-US" b="1" u="sng"/>
              <a:t>SUSPECT CLOSING DISTANCE</a:t>
            </a:r>
            <a:endParaRPr lang="en-US" b="1"/>
          </a:p>
        </p:txBody>
      </p:sp>
      <p:sp>
        <p:nvSpPr>
          <p:cNvPr id="187395" name="AutoShape 3"/>
          <p:cNvSpPr>
            <a:spLocks noChangeArrowheads="1"/>
          </p:cNvSpPr>
          <p:nvPr/>
        </p:nvSpPr>
        <p:spPr bwMode="auto">
          <a:xfrm>
            <a:off x="1522412" y="2438400"/>
            <a:ext cx="7620000" cy="1371600"/>
          </a:xfrm>
          <a:prstGeom prst="leftArrow">
            <a:avLst>
              <a:gd name="adj1" fmla="val 50000"/>
              <a:gd name="adj2" fmla="val 138889"/>
            </a:avLst>
          </a:prstGeom>
          <a:solidFill>
            <a:srgbClr val="FF3300"/>
          </a:solidFill>
          <a:ln w="9525">
            <a:solidFill>
              <a:schemeClr val="tx1"/>
            </a:solidFill>
            <a:miter lim="800000"/>
            <a:headEnd/>
            <a:tailEnd/>
          </a:ln>
          <a:effectLst/>
        </p:spPr>
        <p:txBody>
          <a:bodyPr wrap="none" anchor="ctr"/>
          <a:lstStyle/>
          <a:p>
            <a:r>
              <a:rPr lang="en-US"/>
              <a:t> </a:t>
            </a:r>
          </a:p>
        </p:txBody>
      </p:sp>
      <p:sp>
        <p:nvSpPr>
          <p:cNvPr id="187396" name="Rectangle 4"/>
          <p:cNvSpPr>
            <a:spLocks noChangeArrowheads="1"/>
          </p:cNvSpPr>
          <p:nvPr/>
        </p:nvSpPr>
        <p:spPr bwMode="auto">
          <a:xfrm>
            <a:off x="9545637" y="2854325"/>
            <a:ext cx="184150" cy="641350"/>
          </a:xfrm>
          <a:prstGeom prst="rect">
            <a:avLst/>
          </a:prstGeom>
          <a:noFill/>
          <a:ln w="9525">
            <a:noFill/>
            <a:miter lim="800000"/>
            <a:headEnd/>
            <a:tailEnd/>
          </a:ln>
          <a:effectLst/>
        </p:spPr>
        <p:txBody>
          <a:bodyPr wrap="none">
            <a:spAutoFit/>
          </a:bodyPr>
          <a:lstStyle/>
          <a:p>
            <a:endParaRPr lang="en-US"/>
          </a:p>
          <a:p>
            <a:endParaRPr lang="en-US"/>
          </a:p>
        </p:txBody>
      </p:sp>
      <p:sp>
        <p:nvSpPr>
          <p:cNvPr id="187397" name="Text Box 5"/>
          <p:cNvSpPr txBox="1">
            <a:spLocks noChangeArrowheads="1"/>
          </p:cNvSpPr>
          <p:nvPr/>
        </p:nvSpPr>
        <p:spPr bwMode="auto">
          <a:xfrm>
            <a:off x="2436812" y="4648200"/>
            <a:ext cx="7391400" cy="369332"/>
          </a:xfrm>
          <a:prstGeom prst="rect">
            <a:avLst/>
          </a:prstGeom>
          <a:noFill/>
          <a:ln w="9525">
            <a:noFill/>
            <a:miter lim="800000"/>
            <a:headEnd/>
            <a:tailEnd/>
          </a:ln>
          <a:effectLst/>
        </p:spPr>
        <p:txBody>
          <a:bodyPr>
            <a:spAutoFit/>
          </a:bodyPr>
          <a:lstStyle/>
          <a:p>
            <a:pPr algn="ctr">
              <a:spcBef>
                <a:spcPct val="50000"/>
              </a:spcBef>
            </a:pPr>
            <a:r>
              <a:rPr lang="en-US" b="1"/>
              <a:t>TIME DISTANCE RELATIONSHIP</a:t>
            </a:r>
            <a:endParaRPr lang="en-US"/>
          </a:p>
        </p:txBody>
      </p:sp>
      <p:pic>
        <p:nvPicPr>
          <p:cNvPr id="187398" name="Picture 6" descr="3"/>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9447212" y="2590800"/>
            <a:ext cx="838200" cy="1371600"/>
          </a:xfrm>
          <a:noFill/>
        </p:spPr>
      </p:pic>
      <p:sp>
        <p:nvSpPr>
          <p:cNvPr id="187399" name="Text Box 7"/>
          <p:cNvSpPr txBox="1">
            <a:spLocks noChangeArrowheads="1"/>
          </p:cNvSpPr>
          <p:nvPr/>
        </p:nvSpPr>
        <p:spPr bwMode="auto">
          <a:xfrm>
            <a:off x="3579812" y="2133600"/>
            <a:ext cx="5181600" cy="336550"/>
          </a:xfrm>
          <a:prstGeom prst="rect">
            <a:avLst/>
          </a:prstGeom>
          <a:noFill/>
          <a:ln w="9525">
            <a:noFill/>
            <a:miter lim="800000"/>
            <a:headEnd/>
            <a:tailEnd/>
          </a:ln>
          <a:effectLst/>
        </p:spPr>
        <p:txBody>
          <a:bodyPr>
            <a:spAutoFit/>
          </a:bodyPr>
          <a:lstStyle/>
          <a:p>
            <a:pPr algn="ctr">
              <a:spcBef>
                <a:spcPct val="50000"/>
              </a:spcBef>
            </a:pPr>
            <a:r>
              <a:rPr lang="en-US" sz="1600" b="1"/>
              <a:t>EACH SUB-PROCESS  TAKES  TIME</a:t>
            </a:r>
            <a:endParaRPr lang="en-US" sz="1600"/>
          </a:p>
        </p:txBody>
      </p:sp>
      <p:sp>
        <p:nvSpPr>
          <p:cNvPr id="187400" name="Text Box 8"/>
          <p:cNvSpPr txBox="1">
            <a:spLocks noChangeArrowheads="1"/>
          </p:cNvSpPr>
          <p:nvPr/>
        </p:nvSpPr>
        <p:spPr bwMode="auto">
          <a:xfrm>
            <a:off x="4570412" y="5791200"/>
            <a:ext cx="3657600" cy="369332"/>
          </a:xfrm>
          <a:prstGeom prst="rect">
            <a:avLst/>
          </a:prstGeom>
          <a:noFill/>
          <a:ln w="9525">
            <a:noFill/>
            <a:miter lim="800000"/>
            <a:headEnd/>
            <a:tailEnd/>
          </a:ln>
          <a:effectLst/>
        </p:spPr>
        <p:txBody>
          <a:bodyPr>
            <a:spAutoFit/>
          </a:bodyPr>
          <a:lstStyle/>
          <a:p>
            <a:pPr algn="ctr">
              <a:spcBef>
                <a:spcPct val="50000"/>
              </a:spcBef>
            </a:pPr>
            <a:r>
              <a:rPr lang="en-US" b="1"/>
              <a:t>RESPONSE TIME</a:t>
            </a:r>
          </a:p>
        </p:txBody>
      </p:sp>
      <p:sp>
        <p:nvSpPr>
          <p:cNvPr id="187401" name="Text Box 9"/>
          <p:cNvSpPr txBox="1">
            <a:spLocks noChangeArrowheads="1"/>
          </p:cNvSpPr>
          <p:nvPr/>
        </p:nvSpPr>
        <p:spPr bwMode="auto">
          <a:xfrm>
            <a:off x="7085012" y="2743201"/>
            <a:ext cx="1981200" cy="703263"/>
          </a:xfrm>
          <a:prstGeom prst="rect">
            <a:avLst/>
          </a:prstGeom>
          <a:noFill/>
          <a:ln w="9525">
            <a:noFill/>
            <a:miter lim="800000"/>
            <a:headEnd/>
            <a:tailEnd/>
          </a:ln>
          <a:effectLst/>
        </p:spPr>
        <p:txBody>
          <a:bodyPr>
            <a:spAutoFit/>
          </a:bodyPr>
          <a:lstStyle/>
          <a:p>
            <a:pPr>
              <a:spcBef>
                <a:spcPct val="50000"/>
              </a:spcBef>
            </a:pPr>
            <a:r>
              <a:rPr lang="en-US" sz="1600" b="1"/>
              <a:t>Perception of </a:t>
            </a:r>
          </a:p>
          <a:p>
            <a:pPr>
              <a:spcBef>
                <a:spcPct val="50000"/>
              </a:spcBef>
            </a:pPr>
            <a:r>
              <a:rPr lang="en-US" sz="1600" b="1"/>
              <a:t>      Threat</a:t>
            </a:r>
            <a:endParaRPr lang="en-US" sz="1600"/>
          </a:p>
        </p:txBody>
      </p:sp>
      <p:sp>
        <p:nvSpPr>
          <p:cNvPr id="187402" name="Text Box 10"/>
          <p:cNvSpPr txBox="1">
            <a:spLocks noChangeArrowheads="1"/>
          </p:cNvSpPr>
          <p:nvPr/>
        </p:nvSpPr>
        <p:spPr bwMode="auto">
          <a:xfrm>
            <a:off x="5180012" y="2743200"/>
            <a:ext cx="1905000" cy="336550"/>
          </a:xfrm>
          <a:prstGeom prst="rect">
            <a:avLst/>
          </a:prstGeom>
          <a:noFill/>
          <a:ln w="9525">
            <a:noFill/>
            <a:miter lim="800000"/>
            <a:headEnd/>
            <a:tailEnd/>
          </a:ln>
          <a:effectLst/>
        </p:spPr>
        <p:txBody>
          <a:bodyPr>
            <a:spAutoFit/>
          </a:bodyPr>
          <a:lstStyle/>
          <a:p>
            <a:pPr>
              <a:spcBef>
                <a:spcPct val="50000"/>
              </a:spcBef>
            </a:pPr>
            <a:r>
              <a:rPr lang="en-US" sz="1600" b="1"/>
              <a:t>Response Decision</a:t>
            </a:r>
            <a:endParaRPr lang="en-US" sz="1600"/>
          </a:p>
        </p:txBody>
      </p:sp>
      <p:sp>
        <p:nvSpPr>
          <p:cNvPr id="187403" name="Text Box 11"/>
          <p:cNvSpPr txBox="1">
            <a:spLocks noChangeArrowheads="1"/>
          </p:cNvSpPr>
          <p:nvPr/>
        </p:nvSpPr>
        <p:spPr bwMode="auto">
          <a:xfrm>
            <a:off x="3122612" y="2743201"/>
            <a:ext cx="2057400" cy="703263"/>
          </a:xfrm>
          <a:prstGeom prst="rect">
            <a:avLst/>
          </a:prstGeom>
          <a:noFill/>
          <a:ln w="9525">
            <a:noFill/>
            <a:miter lim="800000"/>
            <a:headEnd/>
            <a:tailEnd/>
          </a:ln>
          <a:effectLst/>
        </p:spPr>
        <p:txBody>
          <a:bodyPr>
            <a:spAutoFit/>
          </a:bodyPr>
          <a:lstStyle/>
          <a:p>
            <a:pPr>
              <a:spcBef>
                <a:spcPct val="50000"/>
              </a:spcBef>
            </a:pPr>
            <a:r>
              <a:rPr lang="en-US" sz="1600" b="1"/>
              <a:t>Performance Action</a:t>
            </a:r>
          </a:p>
          <a:p>
            <a:pPr>
              <a:spcBef>
                <a:spcPct val="50000"/>
              </a:spcBef>
            </a:pPr>
            <a:r>
              <a:rPr lang="en-US" sz="1600" b="1"/>
              <a:t>     (Use of Force)</a:t>
            </a:r>
            <a:endParaRPr lang="en-US" sz="1600"/>
          </a:p>
        </p:txBody>
      </p:sp>
    </p:spTree>
    <p:extLst>
      <p:ext uri="{BB962C8B-B14F-4D97-AF65-F5344CB8AC3E}">
        <p14:creationId xmlns:p14="http://schemas.microsoft.com/office/powerpoint/2010/main" val="3634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 calcmode="lin" valueType="num">
                                      <p:cBhvr additive="base">
                                        <p:cTn id="7" dur="500" fill="hold"/>
                                        <p:tgtEl>
                                          <p:spTgt spid="187395"/>
                                        </p:tgtEl>
                                        <p:attrNameLst>
                                          <p:attrName>ppt_x</p:attrName>
                                        </p:attrNameLst>
                                      </p:cBhvr>
                                      <p:tavLst>
                                        <p:tav tm="0">
                                          <p:val>
                                            <p:strVal val="1+#ppt_w/2"/>
                                          </p:val>
                                        </p:tav>
                                        <p:tav tm="100000">
                                          <p:val>
                                            <p:strVal val="#ppt_x"/>
                                          </p:val>
                                        </p:tav>
                                      </p:tavLst>
                                    </p:anim>
                                    <p:anim calcmode="lin" valueType="num">
                                      <p:cBhvr additive="base">
                                        <p:cTn id="8" dur="500" fill="hold"/>
                                        <p:tgtEl>
                                          <p:spTgt spid="1873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874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74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74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873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75"/>
                                  </p:iterate>
                                  <p:childTnLst>
                                    <p:set>
                                      <p:cBhvr>
                                        <p:cTn id="28" dur="1" fill="hold">
                                          <p:stCondLst>
                                            <p:cond delay="74"/>
                                          </p:stCondLst>
                                        </p:cTn>
                                        <p:tgtEl>
                                          <p:spTgt spid="1873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87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autoUpdateAnimBg="0"/>
      <p:bldP spid="187397" grpId="0" autoUpdateAnimBg="0"/>
      <p:bldP spid="187399" grpId="0" autoUpdateAnimBg="0"/>
      <p:bldP spid="187400" grpId="0" autoUpdateAnimBg="0"/>
      <p:bldP spid="187401" grpId="0" autoUpdateAnimBg="0"/>
      <p:bldP spid="187402" grpId="0" autoUpdateAnimBg="0"/>
      <p:bldP spid="18740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a:t>USE OF FORCE</a:t>
            </a:r>
          </a:p>
        </p:txBody>
      </p:sp>
      <p:sp>
        <p:nvSpPr>
          <p:cNvPr id="9" name="Slide Number Placeholder 3"/>
          <p:cNvSpPr>
            <a:spLocks noGrp="1"/>
          </p:cNvSpPr>
          <p:nvPr>
            <p:ph type="sldNum" sz="quarter" idx="12"/>
          </p:nvPr>
        </p:nvSpPr>
        <p:spPr/>
        <p:txBody>
          <a:bodyPr/>
          <a:lstStyle/>
          <a:p>
            <a:fld id="{8E80F6C5-FF51-4656-9521-C97DCFE50ABC}" type="slidenum">
              <a:rPr lang="en-US"/>
              <a:pPr/>
              <a:t>36</a:t>
            </a:fld>
            <a:endParaRPr lang="en-US"/>
          </a:p>
        </p:txBody>
      </p:sp>
      <p:pic>
        <p:nvPicPr>
          <p:cNvPr id="188418" name="Picture 2"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523412" y="2743200"/>
            <a:ext cx="914400" cy="1828800"/>
          </a:xfrm>
          <a:prstGeom prst="rect">
            <a:avLst/>
          </a:prstGeom>
          <a:noFill/>
        </p:spPr>
      </p:pic>
      <p:sp>
        <p:nvSpPr>
          <p:cNvPr id="188419" name="Text Box 3"/>
          <p:cNvSpPr txBox="1">
            <a:spLocks noChangeArrowheads="1"/>
          </p:cNvSpPr>
          <p:nvPr/>
        </p:nvSpPr>
        <p:spPr bwMode="auto">
          <a:xfrm>
            <a:off x="2817812" y="457200"/>
            <a:ext cx="6781800" cy="369332"/>
          </a:xfrm>
          <a:prstGeom prst="rect">
            <a:avLst/>
          </a:prstGeom>
          <a:noFill/>
          <a:ln w="9525">
            <a:noFill/>
            <a:miter lim="800000"/>
            <a:headEnd/>
            <a:tailEnd/>
          </a:ln>
          <a:effectLst/>
        </p:spPr>
        <p:txBody>
          <a:bodyPr>
            <a:spAutoFit/>
          </a:bodyPr>
          <a:lstStyle/>
          <a:p>
            <a:pPr algn="ctr">
              <a:spcBef>
                <a:spcPct val="50000"/>
              </a:spcBef>
            </a:pPr>
            <a:r>
              <a:rPr lang="en-US" b="1"/>
              <a:t>DYNAMICS OF CLOSING DISTANCE</a:t>
            </a:r>
            <a:endParaRPr lang="en-US"/>
          </a:p>
        </p:txBody>
      </p:sp>
      <p:pic>
        <p:nvPicPr>
          <p:cNvPr id="188420" name="Picture 4" descr="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51012" y="2895600"/>
            <a:ext cx="990600" cy="1524000"/>
          </a:xfrm>
          <a:prstGeom prst="rect">
            <a:avLst/>
          </a:prstGeom>
          <a:noFill/>
        </p:spPr>
      </p:pic>
      <p:sp>
        <p:nvSpPr>
          <p:cNvPr id="188421" name="AutoShape 5"/>
          <p:cNvSpPr>
            <a:spLocks noChangeArrowheads="1"/>
          </p:cNvSpPr>
          <p:nvPr/>
        </p:nvSpPr>
        <p:spPr bwMode="auto">
          <a:xfrm>
            <a:off x="2436812" y="3048000"/>
            <a:ext cx="7696200" cy="1371600"/>
          </a:xfrm>
          <a:prstGeom prst="rightArrow">
            <a:avLst>
              <a:gd name="adj1" fmla="val 50000"/>
              <a:gd name="adj2" fmla="val 140278"/>
            </a:avLst>
          </a:prstGeom>
          <a:solidFill>
            <a:srgbClr val="FF3300"/>
          </a:solidFill>
          <a:ln w="9525">
            <a:solidFill>
              <a:schemeClr val="tx1"/>
            </a:solidFill>
            <a:miter lim="800000"/>
            <a:headEnd/>
            <a:tailEnd/>
          </a:ln>
          <a:effectLst/>
        </p:spPr>
        <p:txBody>
          <a:bodyPr wrap="none" anchor="ctr"/>
          <a:lstStyle/>
          <a:p>
            <a:pPr algn="ctr"/>
            <a:r>
              <a:rPr lang="en-US"/>
              <a:t>SUSPECT CLOSES DISTANCE</a:t>
            </a:r>
          </a:p>
          <a:p>
            <a:pPr algn="ctr"/>
            <a:r>
              <a:rPr lang="en-US"/>
              <a:t>(A PERFORMANCE ACTION) </a:t>
            </a:r>
          </a:p>
        </p:txBody>
      </p:sp>
      <p:sp>
        <p:nvSpPr>
          <p:cNvPr id="188422" name="AutoShape 6"/>
          <p:cNvSpPr>
            <a:spLocks noChangeArrowheads="1"/>
          </p:cNvSpPr>
          <p:nvPr/>
        </p:nvSpPr>
        <p:spPr bwMode="auto">
          <a:xfrm>
            <a:off x="2436812" y="1524000"/>
            <a:ext cx="7924800" cy="1219200"/>
          </a:xfrm>
          <a:prstGeom prst="leftArrow">
            <a:avLst>
              <a:gd name="adj1" fmla="val 50000"/>
              <a:gd name="adj2" fmla="val 162500"/>
            </a:avLst>
          </a:prstGeom>
          <a:solidFill>
            <a:srgbClr val="FF3300"/>
          </a:solidFill>
          <a:ln w="9525">
            <a:solidFill>
              <a:schemeClr val="tx1"/>
            </a:solidFill>
            <a:miter lim="800000"/>
            <a:headEnd/>
            <a:tailEnd/>
          </a:ln>
          <a:effectLst/>
        </p:spPr>
        <p:txBody>
          <a:bodyPr wrap="none" anchor="ctr"/>
          <a:lstStyle/>
          <a:p>
            <a:r>
              <a:rPr lang="en-US"/>
              <a:t>                   PERCEPTION OF      RESPONSE              PERFORMANCE </a:t>
            </a:r>
          </a:p>
          <a:p>
            <a:r>
              <a:rPr lang="en-US"/>
              <a:t>                          THREAT              DECISION                      ACTION</a:t>
            </a:r>
          </a:p>
        </p:txBody>
      </p:sp>
      <p:sp>
        <p:nvSpPr>
          <p:cNvPr id="188423" name="Text Box 7"/>
          <p:cNvSpPr txBox="1">
            <a:spLocks noChangeArrowheads="1"/>
          </p:cNvSpPr>
          <p:nvPr/>
        </p:nvSpPr>
        <p:spPr bwMode="auto">
          <a:xfrm>
            <a:off x="2055812" y="5029201"/>
            <a:ext cx="7467600" cy="854075"/>
          </a:xfrm>
          <a:prstGeom prst="rect">
            <a:avLst/>
          </a:prstGeom>
          <a:noFill/>
          <a:ln w="9525">
            <a:noFill/>
            <a:miter lim="800000"/>
            <a:headEnd/>
            <a:tailEnd/>
          </a:ln>
          <a:effectLst/>
        </p:spPr>
        <p:txBody>
          <a:bodyPr>
            <a:spAutoFit/>
          </a:bodyPr>
          <a:lstStyle/>
          <a:p>
            <a:pPr algn="ctr">
              <a:spcBef>
                <a:spcPct val="50000"/>
              </a:spcBef>
            </a:pPr>
            <a:r>
              <a:rPr lang="en-US" sz="2000" b="1">
                <a:solidFill>
                  <a:srgbClr val="FF3300"/>
                </a:solidFill>
              </a:rPr>
              <a:t>WHICH TOTAL PERFORMANCE TAKES MORE TIME?</a:t>
            </a:r>
          </a:p>
          <a:p>
            <a:pPr algn="ctr">
              <a:spcBef>
                <a:spcPct val="50000"/>
              </a:spcBef>
            </a:pPr>
            <a:r>
              <a:rPr lang="en-US" sz="2000" b="1">
                <a:solidFill>
                  <a:srgbClr val="FF3300"/>
                </a:solidFill>
              </a:rPr>
              <a:t>WHY?</a:t>
            </a:r>
            <a:endParaRPr lang="en-US" sz="2000"/>
          </a:p>
        </p:txBody>
      </p:sp>
    </p:spTree>
    <p:extLst>
      <p:ext uri="{BB962C8B-B14F-4D97-AF65-F5344CB8AC3E}">
        <p14:creationId xmlns:p14="http://schemas.microsoft.com/office/powerpoint/2010/main" val="17022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additive="base">
                                        <p:cTn id="7" dur="500" fill="hold"/>
                                        <p:tgtEl>
                                          <p:spTgt spid="188418"/>
                                        </p:tgtEl>
                                        <p:attrNameLst>
                                          <p:attrName>ppt_x</p:attrName>
                                        </p:attrNameLst>
                                      </p:cBhvr>
                                      <p:tavLst>
                                        <p:tav tm="0">
                                          <p:val>
                                            <p:strVal val="1+#ppt_w/2"/>
                                          </p:val>
                                        </p:tav>
                                        <p:tav tm="100000">
                                          <p:val>
                                            <p:strVal val="#ppt_x"/>
                                          </p:val>
                                        </p:tav>
                                      </p:tavLst>
                                    </p:anim>
                                    <p:anim calcmode="lin" valueType="num">
                                      <p:cBhvr additive="base">
                                        <p:cTn id="8" dur="500" fill="hold"/>
                                        <p:tgtEl>
                                          <p:spTgt spid="1884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88420"/>
                                        </p:tgtEl>
                                        <p:attrNameLst>
                                          <p:attrName>style.visibility</p:attrName>
                                        </p:attrNameLst>
                                      </p:cBhvr>
                                      <p:to>
                                        <p:strVal val="visible"/>
                                      </p:to>
                                    </p:set>
                                    <p:anim calcmode="lin" valueType="num">
                                      <p:cBhvr additive="base">
                                        <p:cTn id="13" dur="500" fill="hold"/>
                                        <p:tgtEl>
                                          <p:spTgt spid="188420"/>
                                        </p:tgtEl>
                                        <p:attrNameLst>
                                          <p:attrName>ppt_x</p:attrName>
                                        </p:attrNameLst>
                                      </p:cBhvr>
                                      <p:tavLst>
                                        <p:tav tm="0">
                                          <p:val>
                                            <p:strVal val="0-#ppt_w/2"/>
                                          </p:val>
                                        </p:tav>
                                        <p:tav tm="100000">
                                          <p:val>
                                            <p:strVal val="#ppt_x"/>
                                          </p:val>
                                        </p:tav>
                                      </p:tavLst>
                                    </p:anim>
                                    <p:anim calcmode="lin" valueType="num">
                                      <p:cBhvr additive="base">
                                        <p:cTn id="14" dur="500" fill="hold"/>
                                        <p:tgtEl>
                                          <p:spTgt spid="1884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8421"/>
                                        </p:tgtEl>
                                        <p:attrNameLst>
                                          <p:attrName>style.visibility</p:attrName>
                                        </p:attrNameLst>
                                      </p:cBhvr>
                                      <p:to>
                                        <p:strVal val="visible"/>
                                      </p:to>
                                    </p:set>
                                    <p:anim calcmode="lin" valueType="num">
                                      <p:cBhvr additive="base">
                                        <p:cTn id="19" dur="500" fill="hold"/>
                                        <p:tgtEl>
                                          <p:spTgt spid="188421"/>
                                        </p:tgtEl>
                                        <p:attrNameLst>
                                          <p:attrName>ppt_x</p:attrName>
                                        </p:attrNameLst>
                                      </p:cBhvr>
                                      <p:tavLst>
                                        <p:tav tm="0">
                                          <p:val>
                                            <p:strVal val="0-#ppt_w/2"/>
                                          </p:val>
                                        </p:tav>
                                        <p:tav tm="100000">
                                          <p:val>
                                            <p:strVal val="#ppt_x"/>
                                          </p:val>
                                        </p:tav>
                                      </p:tavLst>
                                    </p:anim>
                                    <p:anim calcmode="lin" valueType="num">
                                      <p:cBhvr additive="base">
                                        <p:cTn id="20" dur="500" fill="hold"/>
                                        <p:tgtEl>
                                          <p:spTgt spid="1884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8422"/>
                                        </p:tgtEl>
                                        <p:attrNameLst>
                                          <p:attrName>style.visibility</p:attrName>
                                        </p:attrNameLst>
                                      </p:cBhvr>
                                      <p:to>
                                        <p:strVal val="visible"/>
                                      </p:to>
                                    </p:set>
                                    <p:anim calcmode="lin" valueType="num">
                                      <p:cBhvr additive="base">
                                        <p:cTn id="25" dur="500" fill="hold"/>
                                        <p:tgtEl>
                                          <p:spTgt spid="188422"/>
                                        </p:tgtEl>
                                        <p:attrNameLst>
                                          <p:attrName>ppt_x</p:attrName>
                                        </p:attrNameLst>
                                      </p:cBhvr>
                                      <p:tavLst>
                                        <p:tav tm="0">
                                          <p:val>
                                            <p:strVal val="1+#ppt_w/2"/>
                                          </p:val>
                                        </p:tav>
                                        <p:tav tm="100000">
                                          <p:val>
                                            <p:strVal val="#ppt_x"/>
                                          </p:val>
                                        </p:tav>
                                      </p:tavLst>
                                    </p:anim>
                                    <p:anim calcmode="lin" valueType="num">
                                      <p:cBhvr additive="base">
                                        <p:cTn id="26" dur="500" fill="hold"/>
                                        <p:tgtEl>
                                          <p:spTgt spid="1884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8423"/>
                                        </p:tgtEl>
                                        <p:attrNameLst>
                                          <p:attrName>style.visibility</p:attrName>
                                        </p:attrNameLst>
                                      </p:cBhvr>
                                      <p:to>
                                        <p:strVal val="visible"/>
                                      </p:to>
                                    </p:set>
                                    <p:anim calcmode="lin" valueType="num">
                                      <p:cBhvr additive="base">
                                        <p:cTn id="31" dur="500" fill="hold"/>
                                        <p:tgtEl>
                                          <p:spTgt spid="188423"/>
                                        </p:tgtEl>
                                        <p:attrNameLst>
                                          <p:attrName>ppt_x</p:attrName>
                                        </p:attrNameLst>
                                      </p:cBhvr>
                                      <p:tavLst>
                                        <p:tav tm="0">
                                          <p:val>
                                            <p:strVal val="#ppt_x"/>
                                          </p:val>
                                        </p:tav>
                                        <p:tav tm="100000">
                                          <p:val>
                                            <p:strVal val="#ppt_x"/>
                                          </p:val>
                                        </p:tav>
                                      </p:tavLst>
                                    </p:anim>
                                    <p:anim calcmode="lin" valueType="num">
                                      <p:cBhvr additive="base">
                                        <p:cTn id="32" dur="500" fill="hold"/>
                                        <p:tgtEl>
                                          <p:spTgt spid="188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autoUpdateAnimBg="0"/>
      <p:bldP spid="188422" grpId="0" animBg="1" autoUpdateAnimBg="0"/>
      <p:bldP spid="18842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a:t>USE OF FORCE</a:t>
            </a:r>
          </a:p>
        </p:txBody>
      </p:sp>
      <p:sp>
        <p:nvSpPr>
          <p:cNvPr id="13" name="Slide Number Placeholder 3"/>
          <p:cNvSpPr>
            <a:spLocks noGrp="1"/>
          </p:cNvSpPr>
          <p:nvPr>
            <p:ph type="sldNum" sz="quarter" idx="12"/>
          </p:nvPr>
        </p:nvSpPr>
        <p:spPr/>
        <p:txBody>
          <a:bodyPr/>
          <a:lstStyle/>
          <a:p>
            <a:fld id="{C5524B87-7529-45DB-BB0B-8DBC9FD15496}" type="slidenum">
              <a:rPr lang="en-US"/>
              <a:pPr/>
              <a:t>37</a:t>
            </a:fld>
            <a:endParaRPr lang="en-US"/>
          </a:p>
        </p:txBody>
      </p:sp>
      <p:pic>
        <p:nvPicPr>
          <p:cNvPr id="206850" name="Picture 2" descr="Kill Zone"/>
          <p:cNvPicPr>
            <a:picLocks noChangeAspect="1" noChangeArrowheads="1"/>
          </p:cNvPicPr>
          <p:nvPr/>
        </p:nvPicPr>
        <p:blipFill>
          <a:blip r:embed="rId2"/>
          <a:srcRect/>
          <a:stretch>
            <a:fillRect/>
          </a:stretch>
        </p:blipFill>
        <p:spPr bwMode="auto">
          <a:xfrm>
            <a:off x="2589212" y="1524000"/>
            <a:ext cx="6934200" cy="5334000"/>
          </a:xfrm>
          <a:prstGeom prst="rect">
            <a:avLst/>
          </a:prstGeom>
          <a:noFill/>
        </p:spPr>
      </p:pic>
      <p:sp>
        <p:nvSpPr>
          <p:cNvPr id="206851" name="Text Box 3"/>
          <p:cNvSpPr txBox="1">
            <a:spLocks noChangeArrowheads="1"/>
          </p:cNvSpPr>
          <p:nvPr/>
        </p:nvSpPr>
        <p:spPr bwMode="auto">
          <a:xfrm>
            <a:off x="2589212" y="228600"/>
            <a:ext cx="7543800" cy="78483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DYNAMICS OF CLOSING DISTANCE WITH</a:t>
            </a:r>
          </a:p>
          <a:p>
            <a:pPr algn="ctr">
              <a:spcBef>
                <a:spcPct val="50000"/>
              </a:spcBef>
            </a:pPr>
            <a:r>
              <a:rPr lang="en-US" b="1"/>
              <a:t>FIREARMS</a:t>
            </a:r>
          </a:p>
        </p:txBody>
      </p:sp>
      <p:sp>
        <p:nvSpPr>
          <p:cNvPr id="206852" name="Text Box 4"/>
          <p:cNvSpPr txBox="1">
            <a:spLocks noChangeArrowheads="1"/>
          </p:cNvSpPr>
          <p:nvPr/>
        </p:nvSpPr>
        <p:spPr bwMode="auto">
          <a:xfrm>
            <a:off x="2589212" y="1828801"/>
            <a:ext cx="137160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t>THREAT</a:t>
            </a:r>
          </a:p>
        </p:txBody>
      </p:sp>
      <p:sp>
        <p:nvSpPr>
          <p:cNvPr id="206853" name="Text Box 5"/>
          <p:cNvSpPr txBox="1">
            <a:spLocks noChangeArrowheads="1"/>
          </p:cNvSpPr>
          <p:nvPr/>
        </p:nvSpPr>
        <p:spPr bwMode="auto">
          <a:xfrm>
            <a:off x="2741612" y="6400800"/>
            <a:ext cx="12192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t>     SUBJECT</a:t>
            </a:r>
          </a:p>
        </p:txBody>
      </p:sp>
      <p:sp>
        <p:nvSpPr>
          <p:cNvPr id="206854" name="Text Box 6"/>
          <p:cNvSpPr txBox="1">
            <a:spLocks noChangeArrowheads="1"/>
          </p:cNvSpPr>
          <p:nvPr/>
        </p:nvSpPr>
        <p:spPr bwMode="auto">
          <a:xfrm>
            <a:off x="8380412" y="6469064"/>
            <a:ext cx="1219200" cy="274637"/>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1200" b="1"/>
              <a:t>OFFICER</a:t>
            </a:r>
          </a:p>
        </p:txBody>
      </p:sp>
      <p:sp>
        <p:nvSpPr>
          <p:cNvPr id="206855" name="Text Box 7"/>
          <p:cNvSpPr txBox="1">
            <a:spLocks noChangeArrowheads="1"/>
          </p:cNvSpPr>
          <p:nvPr/>
        </p:nvSpPr>
        <p:spPr bwMode="auto">
          <a:xfrm>
            <a:off x="6704012" y="6019801"/>
            <a:ext cx="1676400" cy="77946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ATTACK</a:t>
            </a:r>
          </a:p>
          <a:p>
            <a:pPr algn="ctr">
              <a:spcBef>
                <a:spcPct val="50000"/>
              </a:spcBef>
            </a:pPr>
            <a:r>
              <a:rPr lang="en-US" b="1"/>
              <a:t>COMPLETED</a:t>
            </a:r>
          </a:p>
        </p:txBody>
      </p:sp>
      <p:sp>
        <p:nvSpPr>
          <p:cNvPr id="206856" name="Text Box 8"/>
          <p:cNvSpPr txBox="1">
            <a:spLocks noChangeArrowheads="1"/>
          </p:cNvSpPr>
          <p:nvPr/>
        </p:nvSpPr>
        <p:spPr bwMode="auto">
          <a:xfrm>
            <a:off x="5103812" y="3352801"/>
            <a:ext cx="2362200" cy="77946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b="1"/>
              <a:t>MOVEMENT TO</a:t>
            </a:r>
          </a:p>
          <a:p>
            <a:pPr algn="ctr">
              <a:spcBef>
                <a:spcPct val="50000"/>
              </a:spcBef>
            </a:pPr>
            <a:r>
              <a:rPr lang="en-US" b="1"/>
              <a:t>TARGET</a:t>
            </a:r>
            <a:endParaRPr lang="en-US"/>
          </a:p>
        </p:txBody>
      </p:sp>
      <p:sp>
        <p:nvSpPr>
          <p:cNvPr id="206857" name="Text Box 9"/>
          <p:cNvSpPr txBox="1">
            <a:spLocks noChangeArrowheads="1"/>
          </p:cNvSpPr>
          <p:nvPr/>
        </p:nvSpPr>
        <p:spPr bwMode="auto">
          <a:xfrm>
            <a:off x="7085012" y="6034088"/>
            <a:ext cx="1600200" cy="823912"/>
          </a:xfrm>
          <a:prstGeom prst="rect">
            <a:avLst/>
          </a:prstGeom>
          <a:noFill/>
          <a:ln w="12700" cap="sq">
            <a:noFill/>
            <a:miter lim="800000"/>
            <a:headEnd type="none" w="sm" len="sm"/>
            <a:tailEnd type="none" w="sm" len="sm"/>
          </a:ln>
          <a:effectLst/>
        </p:spPr>
        <p:txBody>
          <a:bodyPr>
            <a:spAutoFit/>
          </a:bodyPr>
          <a:lstStyle/>
          <a:p>
            <a:pPr>
              <a:spcBef>
                <a:spcPct val="50000"/>
              </a:spcBef>
              <a:buFontTx/>
              <a:buChar char="•"/>
            </a:pPr>
            <a:r>
              <a:rPr lang="en-US" sz="1200"/>
              <a:t>  </a:t>
            </a:r>
            <a:r>
              <a:rPr lang="en-US" sz="1200" b="1">
                <a:solidFill>
                  <a:schemeClr val="bg1"/>
                </a:solidFill>
              </a:rPr>
              <a:t>PERCEPTION</a:t>
            </a:r>
          </a:p>
          <a:p>
            <a:pPr>
              <a:spcBef>
                <a:spcPct val="50000"/>
              </a:spcBef>
              <a:buFontTx/>
              <a:buChar char="•"/>
            </a:pPr>
            <a:r>
              <a:rPr lang="en-US" sz="1200" b="1">
                <a:solidFill>
                  <a:schemeClr val="bg1"/>
                </a:solidFill>
              </a:rPr>
              <a:t>  DECISION</a:t>
            </a:r>
          </a:p>
          <a:p>
            <a:pPr>
              <a:spcBef>
                <a:spcPct val="50000"/>
              </a:spcBef>
              <a:buFontTx/>
              <a:buChar char="•"/>
            </a:pPr>
            <a:r>
              <a:rPr lang="en-US" sz="1200" b="1">
                <a:solidFill>
                  <a:schemeClr val="bg1"/>
                </a:solidFill>
              </a:rPr>
              <a:t>  PERFORMANCE</a:t>
            </a:r>
          </a:p>
        </p:txBody>
      </p:sp>
      <p:sp>
        <p:nvSpPr>
          <p:cNvPr id="206858" name="AutoShape 10"/>
          <p:cNvSpPr>
            <a:spLocks noChangeArrowheads="1"/>
          </p:cNvSpPr>
          <p:nvPr/>
        </p:nvSpPr>
        <p:spPr bwMode="auto">
          <a:xfrm>
            <a:off x="8151812" y="2971800"/>
            <a:ext cx="1295400" cy="1447800"/>
          </a:xfrm>
          <a:prstGeom prst="downArrowCallout">
            <a:avLst>
              <a:gd name="adj1" fmla="val 25000"/>
              <a:gd name="adj2" fmla="val 25000"/>
              <a:gd name="adj3" fmla="val 18627"/>
              <a:gd name="adj4" fmla="val 66667"/>
            </a:avLst>
          </a:prstGeom>
          <a:solidFill>
            <a:srgbClr val="FF0000"/>
          </a:solidFill>
          <a:ln w="12700" cap="sq">
            <a:solidFill>
              <a:schemeClr val="tx1"/>
            </a:solidFill>
            <a:miter lim="800000"/>
            <a:headEnd type="none" w="sm" len="sm"/>
            <a:tailEnd type="none" w="sm" len="sm"/>
          </a:ln>
          <a:effectLst/>
        </p:spPr>
        <p:txBody>
          <a:bodyPr wrap="none" anchor="ctr"/>
          <a:lstStyle/>
          <a:p>
            <a:r>
              <a:rPr lang="en-US" sz="1200" b="1"/>
              <a:t>COMPRESSED</a:t>
            </a:r>
          </a:p>
          <a:p>
            <a:r>
              <a:rPr lang="en-US" sz="1200" b="1"/>
              <a:t>TIMED FRAME</a:t>
            </a:r>
          </a:p>
        </p:txBody>
      </p:sp>
      <p:sp>
        <p:nvSpPr>
          <p:cNvPr id="206859" name="Text Box 11"/>
          <p:cNvSpPr txBox="1">
            <a:spLocks noChangeArrowheads="1"/>
          </p:cNvSpPr>
          <p:nvPr/>
        </p:nvSpPr>
        <p:spPr bwMode="auto">
          <a:xfrm>
            <a:off x="2741612" y="2362201"/>
            <a:ext cx="990600" cy="5492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t>RANGE OF</a:t>
            </a:r>
          </a:p>
          <a:p>
            <a:pPr>
              <a:spcBef>
                <a:spcPct val="50000"/>
              </a:spcBef>
            </a:pPr>
            <a:r>
              <a:rPr lang="en-US" sz="1200" b="1"/>
              <a:t>WEAPON</a:t>
            </a:r>
            <a:endParaRPr lang="en-US" sz="1200"/>
          </a:p>
        </p:txBody>
      </p:sp>
    </p:spTree>
    <p:extLst>
      <p:ext uri="{BB962C8B-B14F-4D97-AF65-F5344CB8AC3E}">
        <p14:creationId xmlns:p14="http://schemas.microsoft.com/office/powerpoint/2010/main" val="30877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06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6859"/>
                                        </p:tgtEl>
                                        <p:attrNameLst>
                                          <p:attrName>style.visibility</p:attrName>
                                        </p:attrNameLst>
                                      </p:cBhvr>
                                      <p:to>
                                        <p:strVal val="visible"/>
                                      </p:to>
                                    </p:set>
                                  </p:childTnLst>
                                  <p:subTnLst>
                                    <p:animClr clrSpc="rgb" dir="cw">
                                      <p:cBhvr override="childStyle">
                                        <p:cTn dur="1" fill="hold" display="0" masterRel="nextClick" afterEffect="1"/>
                                        <p:tgtEl>
                                          <p:spTgt spid="206859"/>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2068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68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68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6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utoUpdateAnimBg="0"/>
      <p:bldP spid="206855" grpId="0" autoUpdateAnimBg="0"/>
      <p:bldP spid="206856" grpId="0" autoUpdateAnimBg="0"/>
      <p:bldP spid="206857" grpId="0" autoUpdateAnimBg="0"/>
      <p:bldP spid="206858" grpId="0" animBg="1" autoUpdateAnimBg="0"/>
      <p:bldP spid="20685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normAutofit lnSpcReduction="10000"/>
          </a:bodyPr>
          <a:lstStyle/>
          <a:p>
            <a:r>
              <a:rPr lang="en-US" i="1" dirty="0">
                <a:solidFill>
                  <a:schemeClr val="accent2">
                    <a:lumMod val="60000"/>
                    <a:lumOff val="40000"/>
                  </a:schemeClr>
                </a:solidFill>
              </a:rPr>
              <a:t>Deadly Force: (Definition – Any action by the manner in which it is used, is likely to cause serious bodily injury or death)</a:t>
            </a:r>
          </a:p>
          <a:p>
            <a:r>
              <a:rPr lang="en-US" i="1" dirty="0">
                <a:solidFill>
                  <a:schemeClr val="accent2">
                    <a:lumMod val="60000"/>
                    <a:lumOff val="40000"/>
                  </a:schemeClr>
                </a:solidFill>
              </a:rPr>
              <a:t>Serious Bodily Injury: (Definition – Bodily injury which involves substantial risk of death, protracted and obvious disfigurement, or protracted  loss or impairment of the function of a bodily member, organ or mental faculty)</a:t>
            </a:r>
          </a:p>
          <a:p>
            <a:r>
              <a:rPr lang="en-US" dirty="0">
                <a:solidFill>
                  <a:schemeClr val="accent1"/>
                </a:solidFill>
              </a:rPr>
              <a:t>Deadly force is always the last resort used in the direst of circumstances. The authority to use deadly force is a tremendous responsibility given to peace officers by people who expect them to exercise that authority judiciously. Peace officers are expected to be self-disciplined and accountable.</a:t>
            </a:r>
          </a:p>
        </p:txBody>
      </p:sp>
    </p:spTree>
    <p:extLst>
      <p:ext uri="{BB962C8B-B14F-4D97-AF65-F5344CB8AC3E}">
        <p14:creationId xmlns:p14="http://schemas.microsoft.com/office/powerpoint/2010/main" val="30872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normAutofit lnSpcReduction="10000"/>
          </a:bodyPr>
          <a:lstStyle/>
          <a:p>
            <a:r>
              <a:rPr lang="en-US" dirty="0">
                <a:solidFill>
                  <a:schemeClr val="accent1"/>
                </a:solidFill>
              </a:rPr>
              <a:t>Considerations when deciding to use force. This decision may be influenced by the officer’s:</a:t>
            </a:r>
          </a:p>
          <a:p>
            <a:r>
              <a:rPr lang="en-US" dirty="0">
                <a:solidFill>
                  <a:schemeClr val="accent3">
                    <a:lumMod val="20000"/>
                    <a:lumOff val="80000"/>
                  </a:schemeClr>
                </a:solidFill>
              </a:rPr>
              <a:t>Training and experience</a:t>
            </a:r>
          </a:p>
          <a:p>
            <a:r>
              <a:rPr lang="en-US" dirty="0">
                <a:solidFill>
                  <a:schemeClr val="accent3">
                    <a:lumMod val="20000"/>
                    <a:lumOff val="80000"/>
                  </a:schemeClr>
                </a:solidFill>
              </a:rPr>
              <a:t>Judgment</a:t>
            </a:r>
          </a:p>
          <a:p>
            <a:r>
              <a:rPr lang="en-US" dirty="0">
                <a:solidFill>
                  <a:schemeClr val="accent3">
                    <a:lumMod val="20000"/>
                    <a:lumOff val="80000"/>
                  </a:schemeClr>
                </a:solidFill>
              </a:rPr>
              <a:t>Mental alertness</a:t>
            </a:r>
          </a:p>
          <a:p>
            <a:r>
              <a:rPr lang="en-US" dirty="0">
                <a:solidFill>
                  <a:schemeClr val="accent3">
                    <a:lumMod val="20000"/>
                    <a:lumOff val="80000"/>
                  </a:schemeClr>
                </a:solidFill>
              </a:rPr>
              <a:t>Emotional maturity</a:t>
            </a:r>
          </a:p>
          <a:p>
            <a:r>
              <a:rPr lang="en-US" dirty="0">
                <a:solidFill>
                  <a:schemeClr val="accent3">
                    <a:lumMod val="20000"/>
                    <a:lumOff val="80000"/>
                  </a:schemeClr>
                </a:solidFill>
              </a:rPr>
              <a:t>Understanding of the law as it relates to agency policies concerning the use and amount of force that is objectively reasonable to achieve the law enforcement mission. </a:t>
            </a:r>
          </a:p>
        </p:txBody>
      </p:sp>
    </p:spTree>
    <p:extLst>
      <p:ext uri="{BB962C8B-B14F-4D97-AF65-F5344CB8AC3E}">
        <p14:creationId xmlns:p14="http://schemas.microsoft.com/office/powerpoint/2010/main" val="271566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D107-A469-4730-BBFA-1DE6938A2117}"/>
              </a:ext>
            </a:extLst>
          </p:cNvPr>
          <p:cNvSpPr>
            <a:spLocks noGrp="1"/>
          </p:cNvSpPr>
          <p:nvPr>
            <p:ph type="title"/>
          </p:nvPr>
        </p:nvSpPr>
        <p:spPr/>
        <p:txBody>
          <a:bodyPr/>
          <a:lstStyle/>
          <a:p>
            <a:r>
              <a:rPr lang="en-US" b="1" dirty="0"/>
              <a:t>INSTRUCTIONAL OBJECTIVES:</a:t>
            </a:r>
            <a:br>
              <a:rPr lang="en-US" dirty="0"/>
            </a:br>
            <a:endParaRPr lang="en-US" dirty="0"/>
          </a:p>
        </p:txBody>
      </p:sp>
      <p:sp>
        <p:nvSpPr>
          <p:cNvPr id="3" name="Rectangle 2">
            <a:extLst>
              <a:ext uri="{FF2B5EF4-FFF2-40B4-BE49-F238E27FC236}">
                <a16:creationId xmlns:a16="http://schemas.microsoft.com/office/drawing/2014/main" id="{6C5DB8F7-5F3F-4C70-A9D2-A009A2108EDA}"/>
              </a:ext>
            </a:extLst>
          </p:cNvPr>
          <p:cNvSpPr/>
          <p:nvPr/>
        </p:nvSpPr>
        <p:spPr>
          <a:xfrm>
            <a:off x="1217612" y="841272"/>
            <a:ext cx="7923213" cy="5175456"/>
          </a:xfrm>
          <a:prstGeom prst="rect">
            <a:avLst/>
          </a:prstGeom>
        </p:spPr>
        <p:txBody>
          <a:bodyPr wrap="square">
            <a:spAutoFit/>
          </a:bodyPr>
          <a:lstStyle/>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2286000" marR="0" indent="-2286000">
              <a:lnSpc>
                <a:spcPct val="115000"/>
              </a:lnSpc>
              <a:spcBef>
                <a:spcPts val="0"/>
              </a:spcBef>
              <a:spcAft>
                <a:spcPts val="0"/>
              </a:spcAft>
            </a:pPr>
            <a:r>
              <a:rPr lang="en-US" sz="1200" dirty="0">
                <a:latin typeface="Arial" panose="020B0604020202020204" pitchFamily="34" charset="0"/>
                <a:ea typeface="Times New Roman" panose="02020603050405020304" pitchFamily="18" charset="0"/>
                <a:cs typeface="Times New Roman" panose="02020603050405020304" pitchFamily="18" charset="0"/>
              </a:rPr>
              <a:t>Upon completion of this block of instruction the participant should be able to: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2286000" marR="0">
              <a:lnSpc>
                <a:spcPct val="115000"/>
              </a:lnSpc>
              <a:spcBef>
                <a:spcPts val="0"/>
              </a:spcBef>
              <a:spcAft>
                <a:spcPts val="0"/>
              </a:spcAft>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1.  Identify and understand selected major United States Supreme Court cases and their direct relevance to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2. Identify and understand New Mexico law that applies to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3. Identify and understand relevant court decisions that deal with mentally ill and/or suicidal subjects surrounding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4. Explain how and why civil liability may be created as a result of use of force applications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5. Discuss the importance of proper documentation of every use of force application by law enforcement.</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6. Describe reasonable force options as response to various situations and circumstances involving resistance, escape and/or flight attempts, assault/battery, and deadly force.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1200" dirty="0">
                <a:latin typeface="Arial" panose="020B0604020202020204" pitchFamily="34" charset="0"/>
                <a:ea typeface="Times New Roman" panose="02020603050405020304" pitchFamily="18" charset="0"/>
                <a:cs typeface="Times New Roman" panose="02020603050405020304" pitchFamily="18" charset="0"/>
              </a:rPr>
              <a:t>7. Identify and explain relevant factors (tactics, best practices, philosophies, training/experience, and knowledge) which should guide a peace officer in his/her use of force decision(s). </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0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lstStyle/>
          <a:p>
            <a:r>
              <a:rPr lang="en-US" u="sng" dirty="0">
                <a:solidFill>
                  <a:schemeClr val="accent1"/>
                </a:solidFill>
              </a:rPr>
              <a:t>A few agency issues that should be considered</a:t>
            </a:r>
            <a:r>
              <a:rPr lang="en-US" dirty="0">
                <a:solidFill>
                  <a:schemeClr val="accent1"/>
                </a:solidFill>
              </a:rPr>
              <a:t>:</a:t>
            </a:r>
          </a:p>
          <a:p>
            <a:r>
              <a:rPr lang="en-US" dirty="0">
                <a:solidFill>
                  <a:schemeClr val="accent3">
                    <a:lumMod val="20000"/>
                    <a:lumOff val="80000"/>
                  </a:schemeClr>
                </a:solidFill>
              </a:rPr>
              <a:t>Defense of self and others against great bodily harm</a:t>
            </a:r>
          </a:p>
          <a:p>
            <a:r>
              <a:rPr lang="en-US" dirty="0">
                <a:solidFill>
                  <a:schemeClr val="accent3">
                    <a:lumMod val="20000"/>
                    <a:lumOff val="80000"/>
                  </a:schemeClr>
                </a:solidFill>
              </a:rPr>
              <a:t>Use of warning shots</a:t>
            </a:r>
          </a:p>
          <a:p>
            <a:r>
              <a:rPr lang="en-US" dirty="0">
                <a:solidFill>
                  <a:schemeClr val="accent3">
                    <a:lumMod val="20000"/>
                    <a:lumOff val="80000"/>
                  </a:schemeClr>
                </a:solidFill>
              </a:rPr>
              <a:t>Shooting at non-violent fleeing felons and/or moving vehicles</a:t>
            </a:r>
          </a:p>
          <a:p>
            <a:r>
              <a:rPr lang="en-US" dirty="0">
                <a:solidFill>
                  <a:schemeClr val="accent3">
                    <a:lumMod val="20000"/>
                    <a:lumOff val="80000"/>
                  </a:schemeClr>
                </a:solidFill>
              </a:rPr>
              <a:t>Shooting from a moving vehicle</a:t>
            </a:r>
          </a:p>
          <a:p>
            <a:r>
              <a:rPr lang="en-US" dirty="0">
                <a:solidFill>
                  <a:schemeClr val="accent3">
                    <a:lumMod val="20000"/>
                    <a:lumOff val="80000"/>
                  </a:schemeClr>
                </a:solidFill>
              </a:rPr>
              <a:t>Intentional strikes to the head or neck with an impact weapon</a:t>
            </a:r>
          </a:p>
        </p:txBody>
      </p:sp>
    </p:spTree>
    <p:extLst>
      <p:ext uri="{BB962C8B-B14F-4D97-AF65-F5344CB8AC3E}">
        <p14:creationId xmlns:p14="http://schemas.microsoft.com/office/powerpoint/2010/main" val="76046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lstStyle/>
          <a:p>
            <a:r>
              <a:rPr lang="en-US" dirty="0">
                <a:solidFill>
                  <a:schemeClr val="accent1"/>
                </a:solidFill>
              </a:rPr>
              <a:t>In some situations, peace officers may have time to evaluate and assess all aspects of a situation. In most situations, split-second decisions must be made.</a:t>
            </a:r>
          </a:p>
          <a:p>
            <a:r>
              <a:rPr lang="en-US" dirty="0">
                <a:solidFill>
                  <a:schemeClr val="accent1"/>
                </a:solidFill>
              </a:rPr>
              <a:t>As a part of the mental process for preparing to use deadly force, peace officers should consider several important factors </a:t>
            </a:r>
            <a:r>
              <a:rPr lang="en-US" u="sng" dirty="0">
                <a:solidFill>
                  <a:schemeClr val="accent1"/>
                </a:solidFill>
              </a:rPr>
              <a:t>before</a:t>
            </a:r>
            <a:r>
              <a:rPr lang="en-US" dirty="0">
                <a:solidFill>
                  <a:schemeClr val="accent1"/>
                </a:solidFill>
              </a:rPr>
              <a:t> a situation requiring the use of deadly force arises. The following list suggests, but is not limited to, a few of the circumstances that should be considered:</a:t>
            </a:r>
          </a:p>
          <a:p>
            <a:r>
              <a:rPr lang="en-US" dirty="0">
                <a:solidFill>
                  <a:schemeClr val="accent1"/>
                </a:solidFill>
              </a:rPr>
              <a:t>See the next slide ….</a:t>
            </a:r>
          </a:p>
        </p:txBody>
      </p:sp>
    </p:spTree>
    <p:extLst>
      <p:ext uri="{BB962C8B-B14F-4D97-AF65-F5344CB8AC3E}">
        <p14:creationId xmlns:p14="http://schemas.microsoft.com/office/powerpoint/2010/main" val="2654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a:xfrm>
            <a:off x="1522413" y="1904999"/>
            <a:ext cx="9134391" cy="4800601"/>
          </a:xfrm>
        </p:spPr>
        <p:txBody>
          <a:bodyPr>
            <a:normAutofit fontScale="85000" lnSpcReduction="20000"/>
          </a:bodyPr>
          <a:lstStyle/>
          <a:p>
            <a:r>
              <a:rPr lang="en-US" dirty="0">
                <a:solidFill>
                  <a:schemeClr val="accent1"/>
                </a:solidFill>
              </a:rPr>
              <a:t>Does the subject present a credible threat to life?</a:t>
            </a:r>
          </a:p>
          <a:p>
            <a:r>
              <a:rPr lang="en-US" dirty="0">
                <a:solidFill>
                  <a:schemeClr val="accent1"/>
                </a:solidFill>
              </a:rPr>
              <a:t>Does the subject present an imminent threat to life?</a:t>
            </a:r>
          </a:p>
          <a:p>
            <a:r>
              <a:rPr lang="en-US" dirty="0">
                <a:solidFill>
                  <a:schemeClr val="accent1"/>
                </a:solidFill>
              </a:rPr>
              <a:t>Is the subject threatening with a weapon?</a:t>
            </a:r>
          </a:p>
          <a:p>
            <a:r>
              <a:rPr lang="en-US" dirty="0">
                <a:solidFill>
                  <a:schemeClr val="accent1"/>
                </a:solidFill>
              </a:rPr>
              <a:t>What is the subject’s access to weapons or potential weapons?</a:t>
            </a:r>
          </a:p>
          <a:p>
            <a:r>
              <a:rPr lang="en-US" dirty="0">
                <a:solidFill>
                  <a:schemeClr val="accent1"/>
                </a:solidFill>
              </a:rPr>
              <a:t>What is the proximity of the subject to the officer or others?</a:t>
            </a:r>
          </a:p>
          <a:p>
            <a:r>
              <a:rPr lang="en-US" dirty="0">
                <a:solidFill>
                  <a:schemeClr val="accent1"/>
                </a:solidFill>
              </a:rPr>
              <a:t>Is the nature of the crime violent or non-violent?</a:t>
            </a:r>
          </a:p>
          <a:p>
            <a:r>
              <a:rPr lang="en-US" dirty="0">
                <a:solidFill>
                  <a:schemeClr val="accent1"/>
                </a:solidFill>
              </a:rPr>
              <a:t>Is there a large number of subjects to be confronted?</a:t>
            </a:r>
          </a:p>
          <a:p>
            <a:r>
              <a:rPr lang="en-US" dirty="0">
                <a:solidFill>
                  <a:schemeClr val="accent1"/>
                </a:solidFill>
              </a:rPr>
              <a:t>Can the weapon cause serious bodily injury or death?</a:t>
            </a:r>
          </a:p>
          <a:p>
            <a:r>
              <a:rPr lang="en-US" dirty="0">
                <a:solidFill>
                  <a:schemeClr val="accent1"/>
                </a:solidFill>
              </a:rPr>
              <a:t>Does the subject demonstrate superior physical skills over the officer?</a:t>
            </a:r>
          </a:p>
          <a:p>
            <a:r>
              <a:rPr lang="en-US" dirty="0">
                <a:solidFill>
                  <a:schemeClr val="accent1"/>
                </a:solidFill>
              </a:rPr>
              <a:t>What sort of weapon or other capabilities are available to the officer?</a:t>
            </a:r>
          </a:p>
          <a:p>
            <a:r>
              <a:rPr lang="en-US" dirty="0">
                <a:solidFill>
                  <a:schemeClr val="accent1"/>
                </a:solidFill>
              </a:rPr>
              <a:t>Is there a crowd of innocent people behind the subject?</a:t>
            </a:r>
          </a:p>
          <a:p>
            <a:endParaRPr lang="en-US" dirty="0">
              <a:solidFill>
                <a:schemeClr val="accent1"/>
              </a:solidFill>
            </a:endParaRPr>
          </a:p>
        </p:txBody>
      </p:sp>
    </p:spTree>
    <p:extLst>
      <p:ext uri="{BB962C8B-B14F-4D97-AF65-F5344CB8AC3E}">
        <p14:creationId xmlns:p14="http://schemas.microsoft.com/office/powerpoint/2010/main" val="12189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Deadly Force</a:t>
            </a:r>
          </a:p>
        </p:txBody>
      </p:sp>
      <p:sp>
        <p:nvSpPr>
          <p:cNvPr id="3" name="Content Placeholder 2"/>
          <p:cNvSpPr>
            <a:spLocks noGrp="1"/>
          </p:cNvSpPr>
          <p:nvPr>
            <p:ph idx="1"/>
          </p:nvPr>
        </p:nvSpPr>
        <p:spPr/>
        <p:txBody>
          <a:bodyPr/>
          <a:lstStyle/>
          <a:p>
            <a:endParaRPr lang="en-US" dirty="0">
              <a:solidFill>
                <a:schemeClr val="tx2"/>
              </a:solidFill>
            </a:endParaRPr>
          </a:p>
          <a:p>
            <a:r>
              <a:rPr lang="en-US" u="sng" dirty="0">
                <a:solidFill>
                  <a:schemeClr val="accent1"/>
                </a:solidFill>
              </a:rPr>
              <a:t>Important Note</a:t>
            </a:r>
            <a:r>
              <a:rPr lang="en-US" dirty="0">
                <a:solidFill>
                  <a:schemeClr val="accent1"/>
                </a:solidFill>
              </a:rPr>
              <a:t>: Officers must always take into account the </a:t>
            </a:r>
            <a:r>
              <a:rPr lang="en-US" i="1" u="sng" dirty="0">
                <a:solidFill>
                  <a:schemeClr val="accent1"/>
                </a:solidFill>
              </a:rPr>
              <a:t>totality of circumstances </a:t>
            </a:r>
            <a:r>
              <a:rPr lang="en-US" dirty="0">
                <a:solidFill>
                  <a:schemeClr val="accent1"/>
                </a:solidFill>
              </a:rPr>
              <a:t>when selecting a force option. It is not the intent of the above list to imply that any one circumstance alone may or may not justify the use of deadly force.</a:t>
            </a:r>
          </a:p>
          <a:p>
            <a:pPr lvl="1"/>
            <a:r>
              <a:rPr lang="en-US" dirty="0">
                <a:solidFill>
                  <a:schemeClr val="accent3">
                    <a:lumMod val="20000"/>
                    <a:lumOff val="80000"/>
                  </a:schemeClr>
                </a:solidFill>
              </a:rPr>
              <a:t>QUESTIONS?</a:t>
            </a:r>
          </a:p>
        </p:txBody>
      </p:sp>
    </p:spTree>
    <p:extLst>
      <p:ext uri="{BB962C8B-B14F-4D97-AF65-F5344CB8AC3E}">
        <p14:creationId xmlns:p14="http://schemas.microsoft.com/office/powerpoint/2010/main" val="29083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Justifiable Homicide by a Peace Officer</a:t>
            </a:r>
          </a:p>
        </p:txBody>
      </p:sp>
      <p:sp>
        <p:nvSpPr>
          <p:cNvPr id="3" name="Content Placeholder 2"/>
          <p:cNvSpPr>
            <a:spLocks noGrp="1"/>
          </p:cNvSpPr>
          <p:nvPr>
            <p:ph idx="1"/>
          </p:nvPr>
        </p:nvSpPr>
        <p:spPr/>
        <p:txBody>
          <a:bodyPr/>
          <a:lstStyle/>
          <a:p>
            <a:endParaRPr lang="en-US" dirty="0"/>
          </a:p>
          <a:p>
            <a:endParaRPr lang="en-US" dirty="0"/>
          </a:p>
          <a:p>
            <a:r>
              <a:rPr lang="en-US" dirty="0">
                <a:solidFill>
                  <a:schemeClr val="accent1"/>
                </a:solidFill>
              </a:rPr>
              <a:t>Homicide is the lawful or unlawful killing of a human being. Under certain circumstances, homicide by a public officer </a:t>
            </a:r>
            <a:r>
              <a:rPr lang="en-US" u="sng" dirty="0">
                <a:solidFill>
                  <a:schemeClr val="accent2">
                    <a:lumMod val="60000"/>
                    <a:lumOff val="40000"/>
                  </a:schemeClr>
                </a:solidFill>
              </a:rPr>
              <a:t>can be </a:t>
            </a:r>
            <a:r>
              <a:rPr lang="en-US" dirty="0">
                <a:solidFill>
                  <a:schemeClr val="accent1"/>
                </a:solidFill>
              </a:rPr>
              <a:t>justifiable and legal.</a:t>
            </a:r>
          </a:p>
          <a:p>
            <a:r>
              <a:rPr lang="en-US" dirty="0">
                <a:solidFill>
                  <a:schemeClr val="accent1"/>
                </a:solidFill>
              </a:rPr>
              <a:t>Read and discuss Section 30-2-6, NMSA 1978</a:t>
            </a:r>
          </a:p>
        </p:txBody>
      </p:sp>
    </p:spTree>
    <p:extLst>
      <p:ext uri="{BB962C8B-B14F-4D97-AF65-F5344CB8AC3E}">
        <p14:creationId xmlns:p14="http://schemas.microsoft.com/office/powerpoint/2010/main" val="13119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Un-Justifiable Homicide by a Peace Officer</a:t>
            </a:r>
          </a:p>
        </p:txBody>
      </p:sp>
      <p:sp>
        <p:nvSpPr>
          <p:cNvPr id="3" name="Content Placeholder 2"/>
          <p:cNvSpPr>
            <a:spLocks noGrp="1"/>
          </p:cNvSpPr>
          <p:nvPr>
            <p:ph idx="1"/>
          </p:nvPr>
        </p:nvSpPr>
        <p:spPr/>
        <p:txBody>
          <a:bodyPr/>
          <a:lstStyle/>
          <a:p>
            <a:endParaRPr lang="en-US" dirty="0"/>
          </a:p>
          <a:p>
            <a:r>
              <a:rPr lang="en-US" dirty="0">
                <a:solidFill>
                  <a:schemeClr val="accent1"/>
                </a:solidFill>
              </a:rPr>
              <a:t>Discuss example circumstances under which Homicide by a Public Officer </a:t>
            </a:r>
            <a:r>
              <a:rPr lang="en-US" u="sng" dirty="0">
                <a:solidFill>
                  <a:srgbClr val="FF0000"/>
                </a:solidFill>
              </a:rPr>
              <a:t>may not </a:t>
            </a:r>
            <a:r>
              <a:rPr lang="en-US" dirty="0">
                <a:solidFill>
                  <a:schemeClr val="accent1"/>
                </a:solidFill>
              </a:rPr>
              <a:t>be justified.</a:t>
            </a:r>
          </a:p>
          <a:p>
            <a:r>
              <a:rPr lang="en-US" dirty="0">
                <a:solidFill>
                  <a:schemeClr val="accent3">
                    <a:lumMod val="20000"/>
                    <a:lumOff val="80000"/>
                  </a:schemeClr>
                </a:solidFill>
              </a:rPr>
              <a:t>QUESTIONS?</a:t>
            </a:r>
          </a:p>
          <a:p>
            <a:r>
              <a:rPr lang="en-US" dirty="0">
                <a:solidFill>
                  <a:schemeClr val="accent3">
                    <a:lumMod val="20000"/>
                    <a:lumOff val="80000"/>
                  </a:schemeClr>
                </a:solidFill>
              </a:rPr>
              <a:t>CONCERNS?</a:t>
            </a:r>
          </a:p>
          <a:p>
            <a:r>
              <a:rPr lang="en-US" dirty="0">
                <a:solidFill>
                  <a:schemeClr val="accent3">
                    <a:lumMod val="20000"/>
                    <a:lumOff val="80000"/>
                  </a:schemeClr>
                </a:solidFill>
              </a:rPr>
              <a:t>FURTHER DISCUSSION?</a:t>
            </a:r>
          </a:p>
        </p:txBody>
      </p:sp>
    </p:spTree>
    <p:extLst>
      <p:ext uri="{BB962C8B-B14F-4D97-AF65-F5344CB8AC3E}">
        <p14:creationId xmlns:p14="http://schemas.microsoft.com/office/powerpoint/2010/main" val="256650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1522413" y="1904999"/>
            <a:ext cx="9134391" cy="4724401"/>
          </a:xfrm>
        </p:spPr>
        <p:txBody>
          <a:bodyPr>
            <a:normAutofit/>
          </a:bodyPr>
          <a:lstStyle/>
          <a:p>
            <a:pPr marL="0" indent="0">
              <a:buNone/>
            </a:pPr>
            <a:r>
              <a:rPr lang="en-US" dirty="0">
                <a:solidFill>
                  <a:schemeClr val="accent1"/>
                </a:solidFill>
              </a:rPr>
              <a:t>Effective communication may enable a peace officer to gain cooperation and voluntary compliance in stressful situation (e.g., confronting a hostile subject).</a:t>
            </a:r>
          </a:p>
          <a:p>
            <a:pPr>
              <a:buFont typeface="Wingdings" panose="05000000000000000000" pitchFamily="2" charset="2"/>
              <a:buChar char="§"/>
            </a:pPr>
            <a:r>
              <a:rPr lang="en-US" u="sng" dirty="0">
                <a:solidFill>
                  <a:schemeClr val="accent1"/>
                </a:solidFill>
              </a:rPr>
              <a:t>Effective communication</a:t>
            </a:r>
            <a:r>
              <a:rPr lang="en-US" dirty="0">
                <a:solidFill>
                  <a:schemeClr val="accent1"/>
                </a:solidFill>
              </a:rPr>
              <a:t>:</a:t>
            </a:r>
          </a:p>
          <a:p>
            <a:pPr lvl="1">
              <a:buFont typeface="Wingdings" panose="05000000000000000000" pitchFamily="2" charset="2"/>
              <a:buChar char="§"/>
            </a:pPr>
            <a:r>
              <a:rPr lang="en-US" dirty="0">
                <a:solidFill>
                  <a:schemeClr val="accent3">
                    <a:lumMod val="20000"/>
                    <a:lumOff val="80000"/>
                  </a:schemeClr>
                </a:solidFill>
              </a:rPr>
              <a:t>Provides skills that reduce the likelihood of physical confrontation</a:t>
            </a:r>
          </a:p>
          <a:p>
            <a:pPr lvl="1">
              <a:buFont typeface="Wingdings" panose="05000000000000000000" pitchFamily="2" charset="2"/>
              <a:buChar char="§"/>
            </a:pPr>
            <a:r>
              <a:rPr lang="en-US" dirty="0">
                <a:solidFill>
                  <a:schemeClr val="accent3">
                    <a:lumMod val="20000"/>
                    <a:lumOff val="80000"/>
                  </a:schemeClr>
                </a:solidFill>
              </a:rPr>
              <a:t>May result in a reduction of injuries</a:t>
            </a:r>
          </a:p>
          <a:p>
            <a:pPr lvl="1">
              <a:buFont typeface="Wingdings" panose="05000000000000000000" pitchFamily="2" charset="2"/>
              <a:buChar char="§"/>
            </a:pPr>
            <a:r>
              <a:rPr lang="en-US" dirty="0">
                <a:solidFill>
                  <a:schemeClr val="accent3">
                    <a:lumMod val="20000"/>
                    <a:lumOff val="80000"/>
                  </a:schemeClr>
                </a:solidFill>
              </a:rPr>
              <a:t>Renders more effective  public service and improves community relations</a:t>
            </a:r>
          </a:p>
          <a:p>
            <a:pPr lvl="1">
              <a:buFont typeface="Wingdings" panose="05000000000000000000" pitchFamily="2" charset="2"/>
              <a:buChar char="§"/>
            </a:pPr>
            <a:r>
              <a:rPr lang="en-US" dirty="0">
                <a:solidFill>
                  <a:schemeClr val="accent3">
                    <a:lumMod val="20000"/>
                    <a:lumOff val="80000"/>
                  </a:schemeClr>
                </a:solidFill>
              </a:rPr>
              <a:t>Decreases public complaints and internal affairs/professional standards investigations</a:t>
            </a:r>
          </a:p>
          <a:p>
            <a:pPr lvl="1">
              <a:buFont typeface="Wingdings" panose="05000000000000000000" pitchFamily="2" charset="2"/>
              <a:buChar char="§"/>
            </a:pPr>
            <a:r>
              <a:rPr lang="en-US" dirty="0">
                <a:solidFill>
                  <a:schemeClr val="accent3">
                    <a:lumMod val="20000"/>
                    <a:lumOff val="80000"/>
                  </a:schemeClr>
                </a:solidFill>
              </a:rPr>
              <a:t>Decreases civil liability</a:t>
            </a:r>
          </a:p>
          <a:p>
            <a:pPr lvl="1">
              <a:buFont typeface="Wingdings" panose="05000000000000000000" pitchFamily="2" charset="2"/>
              <a:buChar char="§"/>
            </a:pPr>
            <a:r>
              <a:rPr lang="en-US" dirty="0">
                <a:solidFill>
                  <a:schemeClr val="accent3">
                    <a:lumMod val="20000"/>
                    <a:lumOff val="80000"/>
                  </a:schemeClr>
                </a:solidFill>
              </a:rPr>
              <a:t>Lessens personal and professional stress</a:t>
            </a:r>
          </a:p>
        </p:txBody>
      </p:sp>
    </p:spTree>
    <p:extLst>
      <p:ext uri="{BB962C8B-B14F-4D97-AF65-F5344CB8AC3E}">
        <p14:creationId xmlns:p14="http://schemas.microsoft.com/office/powerpoint/2010/main" val="15440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solidFill>
                  <a:schemeClr val="accent1"/>
                </a:solidFill>
              </a:rPr>
              <a:t>Law enforcement is a highly visible profession. When peace officers communicate, they represent for better or worse:</a:t>
            </a:r>
          </a:p>
          <a:p>
            <a:pPr lvl="1"/>
            <a:r>
              <a:rPr lang="en-US" sz="2400" dirty="0">
                <a:solidFill>
                  <a:schemeClr val="accent3">
                    <a:lumMod val="20000"/>
                    <a:lumOff val="80000"/>
                  </a:schemeClr>
                </a:solidFill>
              </a:rPr>
              <a:t>Themselves and their agency</a:t>
            </a:r>
          </a:p>
          <a:p>
            <a:pPr lvl="1"/>
            <a:r>
              <a:rPr lang="en-US" sz="2400" dirty="0">
                <a:solidFill>
                  <a:schemeClr val="accent3">
                    <a:lumMod val="20000"/>
                    <a:lumOff val="80000"/>
                  </a:schemeClr>
                </a:solidFill>
              </a:rPr>
              <a:t>Executive staff (Chief or Sheriff)</a:t>
            </a:r>
          </a:p>
          <a:p>
            <a:pPr lvl="1"/>
            <a:r>
              <a:rPr lang="en-US" sz="2400" dirty="0">
                <a:solidFill>
                  <a:schemeClr val="accent3">
                    <a:lumMod val="20000"/>
                    <a:lumOff val="80000"/>
                  </a:schemeClr>
                </a:solidFill>
              </a:rPr>
              <a:t>Government (City, County, State, Federal)</a:t>
            </a:r>
          </a:p>
          <a:p>
            <a:pPr lvl="1"/>
            <a:r>
              <a:rPr lang="en-US" sz="2400" dirty="0">
                <a:solidFill>
                  <a:schemeClr val="accent3">
                    <a:lumMod val="20000"/>
                    <a:lumOff val="80000"/>
                  </a:schemeClr>
                </a:solidFill>
              </a:rPr>
              <a:t>Public Interest</a:t>
            </a:r>
          </a:p>
          <a:p>
            <a:pPr lvl="1"/>
            <a:r>
              <a:rPr lang="en-US" sz="2400" dirty="0">
                <a:solidFill>
                  <a:schemeClr val="accent3">
                    <a:lumMod val="20000"/>
                    <a:lumOff val="80000"/>
                  </a:schemeClr>
                </a:solidFill>
              </a:rPr>
              <a:t>Authority (Law, the Constitution, the Bill of Rights, etc.)</a:t>
            </a:r>
          </a:p>
          <a:p>
            <a:pPr lvl="1"/>
            <a:r>
              <a:rPr lang="en-US" sz="2400" dirty="0">
                <a:solidFill>
                  <a:schemeClr val="accent3">
                    <a:lumMod val="20000"/>
                    <a:lumOff val="80000"/>
                  </a:schemeClr>
                </a:solidFill>
              </a:rPr>
              <a:t>Law enforcement profession as a whole</a:t>
            </a:r>
          </a:p>
        </p:txBody>
      </p:sp>
    </p:spTree>
    <p:extLst>
      <p:ext uri="{BB962C8B-B14F-4D97-AF65-F5344CB8AC3E}">
        <p14:creationId xmlns:p14="http://schemas.microsoft.com/office/powerpoint/2010/main" val="99731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p:txBody>
          <a:bodyPr/>
          <a:lstStyle/>
          <a:p>
            <a:r>
              <a:rPr lang="en-US" dirty="0"/>
              <a:t>There is absolutely no question but that the way an officer communicates, either verbally and/or non-verbally, can and often will affect the situation he/she finds themselves for good-bad, better or worse. </a:t>
            </a:r>
          </a:p>
          <a:p>
            <a:r>
              <a:rPr lang="en-US" dirty="0"/>
              <a:t>Discuss examples and why communication is so very critical in use of force training.</a:t>
            </a:r>
          </a:p>
          <a:p>
            <a:r>
              <a:rPr lang="en-US" dirty="0"/>
              <a:t>Recommended outstanding text: </a:t>
            </a:r>
          </a:p>
          <a:p>
            <a:pPr marL="0" indent="0">
              <a:buNone/>
            </a:pPr>
            <a:r>
              <a:rPr lang="en-US" dirty="0"/>
              <a:t>	</a:t>
            </a:r>
            <a:r>
              <a:rPr lang="en-US" u="sng" dirty="0"/>
              <a:t>Arresting Communication: Essential Interaction Skills for Law </a:t>
            </a:r>
            <a:r>
              <a:rPr lang="en-US" dirty="0"/>
              <a:t>	</a:t>
            </a:r>
            <a:r>
              <a:rPr lang="en-US" u="sng" dirty="0"/>
              <a:t>Enforcement</a:t>
            </a:r>
            <a:r>
              <a:rPr lang="en-US" dirty="0"/>
              <a:t>,  Lt. Jim </a:t>
            </a:r>
            <a:r>
              <a:rPr lang="en-US" dirty="0" err="1"/>
              <a:t>Glennon</a:t>
            </a:r>
            <a:endParaRPr lang="en-US" dirty="0"/>
          </a:p>
        </p:txBody>
      </p:sp>
    </p:spTree>
    <p:extLst>
      <p:ext uri="{BB962C8B-B14F-4D97-AF65-F5344CB8AC3E}">
        <p14:creationId xmlns:p14="http://schemas.microsoft.com/office/powerpoint/2010/main" val="341416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a:xfrm>
            <a:off x="1522413" y="1904999"/>
            <a:ext cx="9134391" cy="4800601"/>
          </a:xfrm>
        </p:spPr>
        <p:txBody>
          <a:bodyPr/>
          <a:lstStyle/>
          <a:p>
            <a:pPr marL="0" indent="0">
              <a:buNone/>
            </a:pPr>
            <a:r>
              <a:rPr lang="en-US" dirty="0">
                <a:solidFill>
                  <a:schemeClr val="accent1"/>
                </a:solidFill>
              </a:rPr>
              <a:t>The use of reasonable force is guided and restricted by ethics, laws, and agency policy. Officers study law and policy in order to act lawfully and ethically and confidently withstand the test of public scrutiny. Several additional factors may influence an officers use of force and the outcome of the event. </a:t>
            </a:r>
            <a:r>
              <a:rPr lang="en-US" u="sng" dirty="0">
                <a:solidFill>
                  <a:schemeClr val="accent1"/>
                </a:solidFill>
              </a:rPr>
              <a:t>They include</a:t>
            </a:r>
            <a:r>
              <a:rPr lang="en-US" dirty="0">
                <a:solidFill>
                  <a:schemeClr val="accent1"/>
                </a:solidFill>
              </a:rPr>
              <a:t>:</a:t>
            </a:r>
          </a:p>
          <a:p>
            <a:pPr>
              <a:buFont typeface="Wingdings" panose="05000000000000000000" pitchFamily="2" charset="2"/>
              <a:buChar char="§"/>
            </a:pPr>
            <a:r>
              <a:rPr lang="en-US" dirty="0">
                <a:solidFill>
                  <a:schemeClr val="accent3">
                    <a:lumMod val="20000"/>
                    <a:lumOff val="80000"/>
                  </a:schemeClr>
                </a:solidFill>
              </a:rPr>
              <a:t>Attitudes or prejudices toward any involved party (e.g., self, partner, subject, bystander)</a:t>
            </a:r>
          </a:p>
          <a:p>
            <a:pPr>
              <a:buFont typeface="Wingdings" panose="05000000000000000000" pitchFamily="2" charset="2"/>
              <a:buChar char="§"/>
            </a:pPr>
            <a:r>
              <a:rPr lang="en-US" dirty="0">
                <a:solidFill>
                  <a:schemeClr val="accent3">
                    <a:lumMod val="20000"/>
                    <a:lumOff val="80000"/>
                  </a:schemeClr>
                </a:solidFill>
              </a:rPr>
              <a:t>Insensitivity or arrogance, creating a negative emotional response</a:t>
            </a:r>
          </a:p>
          <a:p>
            <a:pPr>
              <a:buFont typeface="Wingdings" panose="05000000000000000000" pitchFamily="2" charset="2"/>
              <a:buChar char="§"/>
            </a:pPr>
            <a:r>
              <a:rPr lang="en-US" dirty="0">
                <a:solidFill>
                  <a:schemeClr val="accent3">
                    <a:lumMod val="20000"/>
                    <a:lumOff val="80000"/>
                  </a:schemeClr>
                </a:solidFill>
              </a:rPr>
              <a:t>Sincere and courteous behavior, reducing problems and danger associated with an arrest</a:t>
            </a:r>
          </a:p>
          <a:p>
            <a:pPr>
              <a:buFont typeface="Wingdings" panose="05000000000000000000" pitchFamily="2" charset="2"/>
              <a:buChar char="§"/>
            </a:pPr>
            <a:r>
              <a:rPr lang="en-US" dirty="0">
                <a:solidFill>
                  <a:schemeClr val="accent3">
                    <a:lumMod val="20000"/>
                    <a:lumOff val="80000"/>
                  </a:schemeClr>
                </a:solidFill>
              </a:rPr>
              <a:t>Life experience, past performance, training, etc.</a:t>
            </a:r>
          </a:p>
        </p:txBody>
      </p:sp>
    </p:spTree>
    <p:extLst>
      <p:ext uri="{BB962C8B-B14F-4D97-AF65-F5344CB8AC3E}">
        <p14:creationId xmlns:p14="http://schemas.microsoft.com/office/powerpoint/2010/main" val="26086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Legality of Police Encounters with Citizens?</a:t>
            </a:r>
          </a:p>
        </p:txBody>
      </p:sp>
      <p:sp>
        <p:nvSpPr>
          <p:cNvPr id="3" name="Content Placeholder 2"/>
          <p:cNvSpPr>
            <a:spLocks noGrp="1"/>
          </p:cNvSpPr>
          <p:nvPr>
            <p:ph idx="1"/>
          </p:nvPr>
        </p:nvSpPr>
        <p:spPr/>
        <p:txBody>
          <a:bodyPr/>
          <a:lstStyle/>
          <a:p>
            <a:endParaRPr lang="en-US" dirty="0">
              <a:solidFill>
                <a:schemeClr val="accent1"/>
              </a:solidFill>
            </a:endParaRPr>
          </a:p>
          <a:p>
            <a:r>
              <a:rPr lang="en-US" dirty="0">
                <a:solidFill>
                  <a:schemeClr val="accent1"/>
                </a:solidFill>
              </a:rPr>
              <a:t>The nature and extent of the contact is the court-based assessment.</a:t>
            </a:r>
          </a:p>
          <a:p>
            <a:r>
              <a:rPr lang="en-US" dirty="0">
                <a:solidFill>
                  <a:schemeClr val="accent1"/>
                </a:solidFill>
              </a:rPr>
              <a:t>Based on three conceptual categories:</a:t>
            </a:r>
          </a:p>
          <a:p>
            <a:r>
              <a:rPr lang="en-US" dirty="0">
                <a:solidFill>
                  <a:schemeClr val="accent3">
                    <a:lumMod val="20000"/>
                    <a:lumOff val="80000"/>
                  </a:schemeClr>
                </a:solidFill>
              </a:rPr>
              <a:t>(1)</a:t>
            </a:r>
            <a:r>
              <a:rPr lang="en-US" dirty="0">
                <a:solidFill>
                  <a:schemeClr val="accent1"/>
                </a:solidFill>
              </a:rPr>
              <a:t>	</a:t>
            </a:r>
            <a:r>
              <a:rPr lang="en-US" dirty="0">
                <a:solidFill>
                  <a:schemeClr val="accent3">
                    <a:lumMod val="20000"/>
                    <a:lumOff val="80000"/>
                  </a:schemeClr>
                </a:solidFill>
              </a:rPr>
              <a:t>Consensual Encounters (No 4</a:t>
            </a:r>
            <a:r>
              <a:rPr lang="en-US" baseline="30000" dirty="0">
                <a:solidFill>
                  <a:schemeClr val="accent3">
                    <a:lumMod val="20000"/>
                    <a:lumOff val="80000"/>
                  </a:schemeClr>
                </a:solidFill>
              </a:rPr>
              <a:t>th</a:t>
            </a:r>
            <a:r>
              <a:rPr lang="en-US" dirty="0">
                <a:solidFill>
                  <a:schemeClr val="accent3">
                    <a:lumMod val="20000"/>
                    <a:lumOff val="80000"/>
                  </a:schemeClr>
                </a:solidFill>
              </a:rPr>
              <a:t> Amendment considerations)</a:t>
            </a:r>
          </a:p>
          <a:p>
            <a:r>
              <a:rPr lang="en-US" dirty="0">
                <a:solidFill>
                  <a:schemeClr val="accent3">
                    <a:lumMod val="20000"/>
                    <a:lumOff val="80000"/>
                  </a:schemeClr>
                </a:solidFill>
              </a:rPr>
              <a:t>(2) 	Detention or Investigative Stop (Reasonable Suspicion)</a:t>
            </a:r>
          </a:p>
          <a:p>
            <a:r>
              <a:rPr lang="en-US" dirty="0">
                <a:solidFill>
                  <a:schemeClr val="accent3">
                    <a:lumMod val="20000"/>
                    <a:lumOff val="80000"/>
                  </a:schemeClr>
                </a:solidFill>
              </a:rPr>
              <a:t>(3) 	Arrest (Probable Cause)</a:t>
            </a:r>
          </a:p>
        </p:txBody>
      </p:sp>
    </p:spTree>
    <p:extLst>
      <p:ext uri="{BB962C8B-B14F-4D97-AF65-F5344CB8AC3E}">
        <p14:creationId xmlns:p14="http://schemas.microsoft.com/office/powerpoint/2010/main" val="2717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Self-control is one of a peace officer’s greatest assets in dealing with a person or situation. Self-control is maintaining composure in order to make sound judgements and decisions. </a:t>
            </a:r>
          </a:p>
          <a:p>
            <a:r>
              <a:rPr lang="en-US" u="sng" dirty="0">
                <a:solidFill>
                  <a:schemeClr val="accent1"/>
                </a:solidFill>
              </a:rPr>
              <a:t>Self-control</a:t>
            </a:r>
            <a:r>
              <a:rPr lang="en-US" dirty="0">
                <a:solidFill>
                  <a:schemeClr val="accent1"/>
                </a:solidFill>
              </a:rPr>
              <a:t>:</a:t>
            </a:r>
          </a:p>
          <a:p>
            <a:pPr lvl="1"/>
            <a:r>
              <a:rPr lang="en-US" sz="2400" dirty="0">
                <a:solidFill>
                  <a:schemeClr val="accent3">
                    <a:lumMod val="20000"/>
                    <a:lumOff val="80000"/>
                  </a:schemeClr>
                </a:solidFill>
              </a:rPr>
              <a:t>Is a result of the development of confidence in one’s skills</a:t>
            </a:r>
          </a:p>
          <a:p>
            <a:pPr lvl="1"/>
            <a:r>
              <a:rPr lang="en-US" sz="2400" dirty="0">
                <a:solidFill>
                  <a:schemeClr val="accent3">
                    <a:lumMod val="20000"/>
                    <a:lumOff val="80000"/>
                  </a:schemeClr>
                </a:solidFill>
              </a:rPr>
              <a:t>Comes through training, practice, and experience</a:t>
            </a:r>
          </a:p>
          <a:p>
            <a:pPr lvl="1"/>
            <a:r>
              <a:rPr lang="en-US" sz="2400" dirty="0">
                <a:solidFill>
                  <a:schemeClr val="accent3">
                    <a:lumMod val="20000"/>
                    <a:lumOff val="80000"/>
                  </a:schemeClr>
                </a:solidFill>
              </a:rPr>
              <a:t>Improves decision-making and reaction time.</a:t>
            </a:r>
          </a:p>
          <a:p>
            <a:pPr marL="0" indent="0">
              <a:buNone/>
            </a:pPr>
            <a:endParaRPr lang="en-US" dirty="0">
              <a:solidFill>
                <a:schemeClr val="tx2"/>
              </a:solidFill>
            </a:endParaRPr>
          </a:p>
        </p:txBody>
      </p:sp>
    </p:spTree>
    <p:extLst>
      <p:ext uri="{BB962C8B-B14F-4D97-AF65-F5344CB8AC3E}">
        <p14:creationId xmlns:p14="http://schemas.microsoft.com/office/powerpoint/2010/main" val="36411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Some subjects can be controlled by the peace officer’s command presence (which includes good self-control).</a:t>
            </a:r>
          </a:p>
          <a:p>
            <a:pPr lvl="1"/>
            <a:r>
              <a:rPr lang="en-US" sz="2400" dirty="0">
                <a:solidFill>
                  <a:schemeClr val="accent1"/>
                </a:solidFill>
              </a:rPr>
              <a:t>Professional demeanor can have a positive influence on calming a subject, making it easier to take the subject safely into custody</a:t>
            </a:r>
          </a:p>
          <a:p>
            <a:pPr lvl="1"/>
            <a:r>
              <a:rPr lang="en-US" sz="2400" dirty="0">
                <a:solidFill>
                  <a:schemeClr val="accent1"/>
                </a:solidFill>
              </a:rPr>
              <a:t>Nonprofessional demeanor can easily lead to increased conflict, encouraging dangerous behavior by the subject and resulting in poor behavior by the officer.</a:t>
            </a:r>
          </a:p>
        </p:txBody>
      </p:sp>
    </p:spTree>
    <p:extLst>
      <p:ext uri="{BB962C8B-B14F-4D97-AF65-F5344CB8AC3E}">
        <p14:creationId xmlns:p14="http://schemas.microsoft.com/office/powerpoint/2010/main" val="128675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Self-Control, Fear and Anger Management</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1"/>
                </a:solidFill>
              </a:rPr>
              <a:t>Dangerous situations and use of force may bring on emotional and physiological  responses that officers must be prepared to recognize and manage. Two major emotional factors that officers need to focus on in order to maintain self control are:</a:t>
            </a:r>
          </a:p>
          <a:p>
            <a:pPr>
              <a:buFont typeface="Wingdings" panose="05000000000000000000" pitchFamily="2" charset="2"/>
              <a:buChar char="§"/>
            </a:pPr>
            <a:r>
              <a:rPr lang="en-US" dirty="0">
                <a:solidFill>
                  <a:schemeClr val="accent1"/>
                </a:solidFill>
              </a:rPr>
              <a:t> </a:t>
            </a:r>
            <a:r>
              <a:rPr lang="en-US" b="1" u="sng" dirty="0">
                <a:solidFill>
                  <a:schemeClr val="accent2">
                    <a:lumMod val="60000"/>
                    <a:lumOff val="40000"/>
                  </a:schemeClr>
                </a:solidFill>
              </a:rPr>
              <a:t>Fear</a:t>
            </a:r>
            <a:r>
              <a:rPr lang="en-US" dirty="0">
                <a:solidFill>
                  <a:schemeClr val="accent2">
                    <a:lumMod val="60000"/>
                    <a:lumOff val="40000"/>
                  </a:schemeClr>
                </a:solidFill>
              </a:rPr>
              <a:t> – </a:t>
            </a:r>
            <a:r>
              <a:rPr lang="en-US" i="1" dirty="0">
                <a:solidFill>
                  <a:schemeClr val="accent2">
                    <a:lumMod val="60000"/>
                    <a:lumOff val="40000"/>
                  </a:schemeClr>
                </a:solidFill>
              </a:rPr>
              <a:t>an unpleasant often strong distressing emotion caused by anticipation or awareness of danger, evil, pain, etc.; the feeling or condition of being afraid.</a:t>
            </a:r>
          </a:p>
          <a:p>
            <a:pPr>
              <a:buFont typeface="Wingdings" panose="05000000000000000000" pitchFamily="2" charset="2"/>
              <a:buChar char="§"/>
            </a:pPr>
            <a:r>
              <a:rPr lang="en-US" b="1" u="sng" dirty="0">
                <a:solidFill>
                  <a:schemeClr val="accent2">
                    <a:lumMod val="60000"/>
                    <a:lumOff val="40000"/>
                  </a:schemeClr>
                </a:solidFill>
              </a:rPr>
              <a:t>Anger</a:t>
            </a:r>
            <a:r>
              <a:rPr lang="en-US" dirty="0">
                <a:solidFill>
                  <a:schemeClr val="accent2">
                    <a:lumMod val="60000"/>
                    <a:lumOff val="40000"/>
                  </a:schemeClr>
                </a:solidFill>
              </a:rPr>
              <a:t> </a:t>
            </a:r>
            <a:r>
              <a:rPr lang="en-US" i="1" dirty="0">
                <a:solidFill>
                  <a:schemeClr val="accent2">
                    <a:lumMod val="60000"/>
                    <a:lumOff val="40000"/>
                  </a:schemeClr>
                </a:solidFill>
              </a:rPr>
              <a:t>– a strong feeling of annoyance, displeasure or hostility</a:t>
            </a:r>
          </a:p>
          <a:p>
            <a:pPr>
              <a:buFont typeface="Wingdings" panose="05000000000000000000" pitchFamily="2" charset="2"/>
              <a:buChar char="§"/>
            </a:pPr>
            <a:r>
              <a:rPr lang="en-US" dirty="0">
                <a:solidFill>
                  <a:schemeClr val="accent1"/>
                </a:solidFill>
              </a:rPr>
              <a:t>Both of these emotions can affect an officer’s reaction during a dangerous situation.</a:t>
            </a:r>
          </a:p>
        </p:txBody>
      </p:sp>
    </p:spTree>
    <p:extLst>
      <p:ext uri="{BB962C8B-B14F-4D97-AF65-F5344CB8AC3E}">
        <p14:creationId xmlns:p14="http://schemas.microsoft.com/office/powerpoint/2010/main" val="364273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i="1" u="sng" dirty="0">
              <a:solidFill>
                <a:schemeClr val="tx2"/>
              </a:solidFill>
            </a:endParaRPr>
          </a:p>
          <a:p>
            <a:r>
              <a:rPr lang="en-US" i="1" u="sng" dirty="0">
                <a:solidFill>
                  <a:schemeClr val="accent1"/>
                </a:solidFill>
              </a:rPr>
              <a:t>Uncontrolled</a:t>
            </a:r>
            <a:r>
              <a:rPr lang="en-US" dirty="0">
                <a:solidFill>
                  <a:schemeClr val="accent1"/>
                </a:solidFill>
              </a:rPr>
              <a:t> fear and/or anger tend to:</a:t>
            </a:r>
          </a:p>
          <a:p>
            <a:r>
              <a:rPr lang="en-US" dirty="0">
                <a:solidFill>
                  <a:schemeClr val="accent3">
                    <a:lumMod val="20000"/>
                    <a:lumOff val="80000"/>
                  </a:schemeClr>
                </a:solidFill>
              </a:rPr>
              <a:t>(1)	 decrease an officer’s ability to make sound judgements and 	 decisions.</a:t>
            </a:r>
          </a:p>
          <a:p>
            <a:r>
              <a:rPr lang="en-US" dirty="0">
                <a:solidFill>
                  <a:schemeClr val="accent3">
                    <a:lumMod val="20000"/>
                    <a:lumOff val="80000"/>
                  </a:schemeClr>
                </a:solidFill>
              </a:rPr>
              <a:t>(2)	increase an officer’s hesitation, verbal abuse and unreasonable 	force.</a:t>
            </a:r>
          </a:p>
          <a:p>
            <a:endParaRPr lang="en-US" dirty="0"/>
          </a:p>
        </p:txBody>
      </p:sp>
    </p:spTree>
    <p:extLst>
      <p:ext uri="{BB962C8B-B14F-4D97-AF65-F5344CB8AC3E}">
        <p14:creationId xmlns:p14="http://schemas.microsoft.com/office/powerpoint/2010/main" val="11840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endParaRPr lang="en-US" dirty="0">
              <a:solidFill>
                <a:schemeClr val="tx2"/>
              </a:solidFill>
            </a:endParaRPr>
          </a:p>
          <a:p>
            <a:r>
              <a:rPr lang="en-US" i="1" u="sng" dirty="0">
                <a:solidFill>
                  <a:schemeClr val="accent1"/>
                </a:solidFill>
              </a:rPr>
              <a:t>Reasonable fear </a:t>
            </a:r>
            <a:r>
              <a:rPr lang="en-US" dirty="0">
                <a:solidFill>
                  <a:schemeClr val="accent1"/>
                </a:solidFill>
              </a:rPr>
              <a:t>– increased tension in response to a perceived threat, controlled and legitimate.</a:t>
            </a:r>
          </a:p>
          <a:p>
            <a:r>
              <a:rPr lang="en-US" i="1" u="sng" dirty="0">
                <a:solidFill>
                  <a:schemeClr val="accent1"/>
                </a:solidFill>
              </a:rPr>
              <a:t>Unreasonable fear </a:t>
            </a:r>
            <a:r>
              <a:rPr lang="en-US" dirty="0">
                <a:solidFill>
                  <a:schemeClr val="accent1"/>
                </a:solidFill>
              </a:rPr>
              <a:t>– generated in the officer’s mind with no direct correlation to facts and situations and may include overreactions to true potential threats, reactions to unreal threats based on prejudice, failure to respond or responding inappropriately (using unreasonable force).</a:t>
            </a:r>
          </a:p>
          <a:p>
            <a:endParaRPr lang="en-US" dirty="0"/>
          </a:p>
        </p:txBody>
      </p:sp>
    </p:spTree>
    <p:extLst>
      <p:ext uri="{BB962C8B-B14F-4D97-AF65-F5344CB8AC3E}">
        <p14:creationId xmlns:p14="http://schemas.microsoft.com/office/powerpoint/2010/main" val="204919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a:xfrm>
            <a:off x="1522413" y="1904999"/>
            <a:ext cx="9134391" cy="4800601"/>
          </a:xfrm>
        </p:spPr>
        <p:txBody>
          <a:bodyPr>
            <a:normAutofit/>
          </a:bodyPr>
          <a:lstStyle/>
          <a:p>
            <a:r>
              <a:rPr lang="en-US" dirty="0">
                <a:solidFill>
                  <a:schemeClr val="accent1"/>
                </a:solidFill>
              </a:rPr>
              <a:t>Several factors can lead to unreasonable fear, some physical and some social:</a:t>
            </a:r>
          </a:p>
          <a:p>
            <a:r>
              <a:rPr lang="en-US" u="sng" dirty="0">
                <a:solidFill>
                  <a:schemeClr val="accent1"/>
                </a:solidFill>
              </a:rPr>
              <a:t>Physical Sources of Unreasonable Fear:</a:t>
            </a:r>
          </a:p>
          <a:p>
            <a:pPr lvl="1"/>
            <a:r>
              <a:rPr lang="en-US" i="1" dirty="0">
                <a:solidFill>
                  <a:schemeClr val="accent3">
                    <a:lumMod val="20000"/>
                    <a:lumOff val="80000"/>
                  </a:schemeClr>
                </a:solidFill>
              </a:rPr>
              <a:t>Personal physical harm</a:t>
            </a:r>
          </a:p>
          <a:p>
            <a:pPr lvl="1"/>
            <a:r>
              <a:rPr lang="en-US" i="1" dirty="0">
                <a:solidFill>
                  <a:schemeClr val="accent3">
                    <a:lumMod val="20000"/>
                    <a:lumOff val="80000"/>
                  </a:schemeClr>
                </a:solidFill>
              </a:rPr>
              <a:t>Phobias …(e.g., claustrophobia)</a:t>
            </a:r>
          </a:p>
          <a:p>
            <a:pPr lvl="1"/>
            <a:r>
              <a:rPr lang="en-US" i="1" dirty="0">
                <a:solidFill>
                  <a:schemeClr val="accent3">
                    <a:lumMod val="20000"/>
                    <a:lumOff val="80000"/>
                  </a:schemeClr>
                </a:solidFill>
              </a:rPr>
              <a:t>Psychological … (e.g., paranoia)</a:t>
            </a:r>
          </a:p>
          <a:p>
            <a:r>
              <a:rPr lang="en-US" u="sng" dirty="0">
                <a:solidFill>
                  <a:schemeClr val="accent1"/>
                </a:solidFill>
              </a:rPr>
              <a:t>Social Sources of Unreasonable Fear:</a:t>
            </a:r>
          </a:p>
          <a:p>
            <a:pPr lvl="1"/>
            <a:r>
              <a:rPr lang="en-US" i="1" dirty="0">
                <a:solidFill>
                  <a:schemeClr val="accent3">
                    <a:lumMod val="20000"/>
                    <a:lumOff val="80000"/>
                  </a:schemeClr>
                </a:solidFill>
              </a:rPr>
              <a:t>Racial, cultural or religious based</a:t>
            </a:r>
          </a:p>
          <a:p>
            <a:pPr lvl="1"/>
            <a:r>
              <a:rPr lang="en-US" i="1" dirty="0">
                <a:solidFill>
                  <a:schemeClr val="accent3">
                    <a:lumMod val="20000"/>
                    <a:lumOff val="80000"/>
                  </a:schemeClr>
                </a:solidFill>
              </a:rPr>
              <a:t>Responsibility for making critical decision</a:t>
            </a:r>
          </a:p>
          <a:p>
            <a:pPr lvl="1"/>
            <a:r>
              <a:rPr lang="en-US" i="1" dirty="0">
                <a:solidFill>
                  <a:schemeClr val="accent3">
                    <a:lumMod val="20000"/>
                    <a:lumOff val="80000"/>
                  </a:schemeClr>
                </a:solidFill>
              </a:rPr>
              <a:t>Peer disapproval</a:t>
            </a:r>
          </a:p>
        </p:txBody>
      </p:sp>
    </p:spTree>
    <p:extLst>
      <p:ext uri="{BB962C8B-B14F-4D97-AF65-F5344CB8AC3E}">
        <p14:creationId xmlns:p14="http://schemas.microsoft.com/office/powerpoint/2010/main" val="325286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lstStyle/>
          <a:p>
            <a:r>
              <a:rPr lang="en-US" u="sng" dirty="0">
                <a:solidFill>
                  <a:schemeClr val="accent1"/>
                </a:solidFill>
              </a:rPr>
              <a:t>Methods for Effectively Controlling Fear</a:t>
            </a:r>
            <a:r>
              <a:rPr lang="en-US" dirty="0">
                <a:solidFill>
                  <a:schemeClr val="accent1"/>
                </a:solidFill>
              </a:rPr>
              <a:t>:</a:t>
            </a:r>
          </a:p>
          <a:p>
            <a:r>
              <a:rPr lang="en-US" dirty="0">
                <a:solidFill>
                  <a:schemeClr val="accent1"/>
                </a:solidFill>
              </a:rPr>
              <a:t>Honestly discuss it with others pre-event</a:t>
            </a:r>
          </a:p>
          <a:p>
            <a:r>
              <a:rPr lang="en-US" dirty="0">
                <a:solidFill>
                  <a:schemeClr val="accent1"/>
                </a:solidFill>
              </a:rPr>
              <a:t>Mental Rehearsal (what-ifs) pre-event</a:t>
            </a:r>
          </a:p>
          <a:p>
            <a:r>
              <a:rPr lang="en-US" dirty="0">
                <a:solidFill>
                  <a:schemeClr val="accent1"/>
                </a:solidFill>
              </a:rPr>
              <a:t>Follow-up assessments post event</a:t>
            </a:r>
          </a:p>
          <a:p>
            <a:r>
              <a:rPr lang="en-US" dirty="0">
                <a:solidFill>
                  <a:schemeClr val="accent1"/>
                </a:solidFill>
              </a:rPr>
              <a:t>Focus on what must be done, not only the danger</a:t>
            </a:r>
          </a:p>
          <a:p>
            <a:r>
              <a:rPr lang="en-US" dirty="0">
                <a:solidFill>
                  <a:schemeClr val="accent1"/>
                </a:solidFill>
              </a:rPr>
              <a:t>Evaluate the situation and determine what must be done</a:t>
            </a:r>
          </a:p>
          <a:p>
            <a:r>
              <a:rPr lang="en-US" dirty="0">
                <a:solidFill>
                  <a:schemeClr val="accent1"/>
                </a:solidFill>
              </a:rPr>
              <a:t>Focus on winning/surviving to control the feeling of vulnerability</a:t>
            </a:r>
          </a:p>
        </p:txBody>
      </p:sp>
    </p:spTree>
    <p:extLst>
      <p:ext uri="{BB962C8B-B14F-4D97-AF65-F5344CB8AC3E}">
        <p14:creationId xmlns:p14="http://schemas.microsoft.com/office/powerpoint/2010/main" val="30675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normAutofit/>
          </a:bodyPr>
          <a:lstStyle/>
          <a:p>
            <a:endParaRPr lang="en-US" dirty="0"/>
          </a:p>
          <a:p>
            <a:r>
              <a:rPr lang="en-US" dirty="0">
                <a:solidFill>
                  <a:schemeClr val="accent1"/>
                </a:solidFill>
              </a:rPr>
              <a:t>Police officers cannot realistically be expected to never feel anger in response to what they see or experience. It is the emotional response to anger that can either aid or hinder an officer’s performance.</a:t>
            </a:r>
          </a:p>
          <a:p>
            <a:r>
              <a:rPr lang="en-US" dirty="0">
                <a:solidFill>
                  <a:schemeClr val="accent1"/>
                </a:solidFill>
              </a:rPr>
              <a:t>Universal Anger-Provoking Situations:</a:t>
            </a:r>
          </a:p>
          <a:p>
            <a:pPr lvl="1"/>
            <a:r>
              <a:rPr lang="en-US" i="1" dirty="0">
                <a:solidFill>
                  <a:schemeClr val="accent3">
                    <a:lumMod val="20000"/>
                    <a:lumOff val="80000"/>
                  </a:schemeClr>
                </a:solidFill>
              </a:rPr>
              <a:t>Being attacked …(e.g. being shot at, hit, etc.)</a:t>
            </a:r>
          </a:p>
          <a:p>
            <a:r>
              <a:rPr lang="en-US" u="sng" dirty="0">
                <a:solidFill>
                  <a:schemeClr val="accent1"/>
                </a:solidFill>
              </a:rPr>
              <a:t>Personal Anger-Provoking Situations:</a:t>
            </a:r>
          </a:p>
          <a:p>
            <a:pPr lvl="1"/>
            <a:r>
              <a:rPr lang="en-US" i="1" dirty="0">
                <a:solidFill>
                  <a:schemeClr val="accent3">
                    <a:lumMod val="20000"/>
                    <a:lumOff val="80000"/>
                  </a:schemeClr>
                </a:solidFill>
              </a:rPr>
              <a:t>Individual sensitivities that may prompt a reaction …(e.g., history, personality, etc.)</a:t>
            </a:r>
          </a:p>
          <a:p>
            <a:pPr lvl="1"/>
            <a:r>
              <a:rPr lang="en-US" i="1" dirty="0">
                <a:solidFill>
                  <a:schemeClr val="accent3">
                    <a:lumMod val="20000"/>
                    <a:lumOff val="80000"/>
                  </a:schemeClr>
                </a:solidFill>
              </a:rPr>
              <a:t>Emotional bruises or other sources of personal vulnerability</a:t>
            </a:r>
          </a:p>
        </p:txBody>
      </p:sp>
    </p:spTree>
    <p:extLst>
      <p:ext uri="{BB962C8B-B14F-4D97-AF65-F5344CB8AC3E}">
        <p14:creationId xmlns:p14="http://schemas.microsoft.com/office/powerpoint/2010/main" val="6339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Self-Control, Fear and Anger Management</a:t>
            </a: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accent1"/>
                </a:solidFill>
              </a:rPr>
              <a:t>Few people can exercise effective emotional control when they are extremely angry. To avoid getting to this point, peace officers need to prepare themselves for dealing with anger.</a:t>
            </a:r>
          </a:p>
          <a:p>
            <a:pPr marL="0" indent="0">
              <a:buNone/>
            </a:pPr>
            <a:r>
              <a:rPr lang="en-US" u="sng" dirty="0">
                <a:solidFill>
                  <a:schemeClr val="accent1"/>
                </a:solidFill>
              </a:rPr>
              <a:t>Managing Anger …</a:t>
            </a:r>
          </a:p>
          <a:p>
            <a:r>
              <a:rPr lang="en-US" i="1" dirty="0">
                <a:solidFill>
                  <a:schemeClr val="accent3">
                    <a:lumMod val="20000"/>
                    <a:lumOff val="80000"/>
                  </a:schemeClr>
                </a:solidFill>
              </a:rPr>
              <a:t>Depersonalize</a:t>
            </a:r>
            <a:r>
              <a:rPr lang="en-US" dirty="0">
                <a:solidFill>
                  <a:schemeClr val="accent3">
                    <a:lumMod val="20000"/>
                    <a:lumOff val="80000"/>
                  </a:schemeClr>
                </a:solidFill>
              </a:rPr>
              <a:t> </a:t>
            </a:r>
            <a:r>
              <a:rPr lang="en-US" i="1" dirty="0">
                <a:solidFill>
                  <a:schemeClr val="accent3">
                    <a:lumMod val="20000"/>
                    <a:lumOff val="80000"/>
                  </a:schemeClr>
                </a:solidFill>
              </a:rPr>
              <a:t>what people say or do</a:t>
            </a:r>
          </a:p>
          <a:p>
            <a:r>
              <a:rPr lang="en-US" i="1" dirty="0">
                <a:solidFill>
                  <a:schemeClr val="accent3">
                    <a:lumMod val="20000"/>
                    <a:lumOff val="80000"/>
                  </a:schemeClr>
                </a:solidFill>
              </a:rPr>
              <a:t>Visualize anger-inducing scenarios</a:t>
            </a:r>
          </a:p>
          <a:p>
            <a:r>
              <a:rPr lang="en-US" i="1" dirty="0">
                <a:solidFill>
                  <a:schemeClr val="accent3">
                    <a:lumMod val="20000"/>
                    <a:lumOff val="80000"/>
                  </a:schemeClr>
                </a:solidFill>
              </a:rPr>
              <a:t>Develop problem-solving solutions (critical thinking)</a:t>
            </a:r>
          </a:p>
          <a:p>
            <a:r>
              <a:rPr lang="en-US" i="1" dirty="0">
                <a:solidFill>
                  <a:schemeClr val="accent3">
                    <a:lumMod val="20000"/>
                    <a:lumOff val="80000"/>
                  </a:schemeClr>
                </a:solidFill>
              </a:rPr>
              <a:t>Recognize the onset of anger (control breathing, take a step back if possible)</a:t>
            </a:r>
          </a:p>
          <a:p>
            <a:endParaRPr lang="en-US" dirty="0">
              <a:solidFill>
                <a:schemeClr val="tx2"/>
              </a:solidFill>
            </a:endParaRPr>
          </a:p>
        </p:txBody>
      </p:sp>
    </p:spTree>
    <p:extLst>
      <p:ext uri="{BB962C8B-B14F-4D97-AF65-F5344CB8AC3E}">
        <p14:creationId xmlns:p14="http://schemas.microsoft.com/office/powerpoint/2010/main" val="42147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p:txBody>
          <a:bodyPr>
            <a:normAutofit fontScale="92500" lnSpcReduction="10000"/>
          </a:bodyPr>
          <a:lstStyle/>
          <a:p>
            <a:r>
              <a:rPr lang="en-US" dirty="0">
                <a:solidFill>
                  <a:schemeClr val="accent1"/>
                </a:solidFill>
              </a:rPr>
              <a:t>Again, the objective for use of force by peace officers in any situation is to </a:t>
            </a:r>
            <a:r>
              <a:rPr lang="en-US" i="1" u="sng" dirty="0">
                <a:solidFill>
                  <a:schemeClr val="accent1"/>
                </a:solidFill>
              </a:rPr>
              <a:t>gain or maintain control of an individual and the situation</a:t>
            </a:r>
            <a:r>
              <a:rPr lang="en-US" dirty="0">
                <a:solidFill>
                  <a:schemeClr val="accent1"/>
                </a:solidFill>
              </a:rPr>
              <a:t>. As conditions change, the officer must constantly reevaluate force options. </a:t>
            </a:r>
          </a:p>
          <a:p>
            <a:r>
              <a:rPr lang="en-US" u="sng" dirty="0">
                <a:solidFill>
                  <a:schemeClr val="accent1"/>
                </a:solidFill>
              </a:rPr>
              <a:t>Peace officers are required to:</a:t>
            </a:r>
          </a:p>
          <a:p>
            <a:r>
              <a:rPr lang="en-US" dirty="0">
                <a:solidFill>
                  <a:schemeClr val="accent3">
                    <a:lumMod val="20000"/>
                    <a:lumOff val="80000"/>
                  </a:schemeClr>
                </a:solidFill>
              </a:rPr>
              <a:t>Use force only when authorized to do so …(e.g., to overcome resistance to a lawful process)</a:t>
            </a:r>
          </a:p>
          <a:p>
            <a:r>
              <a:rPr lang="en-US" dirty="0">
                <a:solidFill>
                  <a:schemeClr val="accent3">
                    <a:lumMod val="20000"/>
                    <a:lumOff val="80000"/>
                  </a:schemeClr>
                </a:solidFill>
              </a:rPr>
              <a:t>Use the type of force which is reasonable under the circumstances</a:t>
            </a:r>
          </a:p>
          <a:p>
            <a:r>
              <a:rPr lang="en-US" dirty="0">
                <a:solidFill>
                  <a:schemeClr val="accent3">
                    <a:lumMod val="20000"/>
                    <a:lumOff val="80000"/>
                  </a:schemeClr>
                </a:solidFill>
              </a:rPr>
              <a:t>Use reasonable force to overcome resistance and to gain or maintain control</a:t>
            </a:r>
          </a:p>
          <a:p>
            <a:r>
              <a:rPr lang="en-US" dirty="0">
                <a:solidFill>
                  <a:schemeClr val="accent3">
                    <a:lumMod val="20000"/>
                    <a:lumOff val="80000"/>
                  </a:schemeClr>
                </a:solidFill>
              </a:rPr>
              <a:t>Use the amount and type of force which is permitted by agency policy</a:t>
            </a:r>
          </a:p>
        </p:txBody>
      </p:sp>
    </p:spTree>
    <p:extLst>
      <p:ext uri="{BB962C8B-B14F-4D97-AF65-F5344CB8AC3E}">
        <p14:creationId xmlns:p14="http://schemas.microsoft.com/office/powerpoint/2010/main" val="252239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Officers use Force as a Lawful Use of Force?</a:t>
            </a:r>
          </a:p>
        </p:txBody>
      </p:sp>
      <p:sp>
        <p:nvSpPr>
          <p:cNvPr id="3" name="Content Placeholder 2"/>
          <p:cNvSpPr>
            <a:spLocks noGrp="1"/>
          </p:cNvSpPr>
          <p:nvPr>
            <p:ph idx="1"/>
          </p:nvPr>
        </p:nvSpPr>
        <p:spPr>
          <a:xfrm>
            <a:off x="1522413" y="1904999"/>
            <a:ext cx="9134391" cy="4800601"/>
          </a:xfrm>
        </p:spPr>
        <p:txBody>
          <a:bodyPr>
            <a:normAutofit/>
          </a:bodyPr>
          <a:lstStyle/>
          <a:p>
            <a:r>
              <a:rPr lang="en-US" dirty="0">
                <a:solidFill>
                  <a:schemeClr val="accent1"/>
                </a:solidFill>
              </a:rPr>
              <a:t>Law enforcement officers may use force lawfully when it is needed to achieve </a:t>
            </a:r>
            <a:r>
              <a:rPr lang="en-US" u="sng" dirty="0">
                <a:solidFill>
                  <a:schemeClr val="accent1"/>
                </a:solidFill>
              </a:rPr>
              <a:t>control</a:t>
            </a:r>
            <a:r>
              <a:rPr lang="en-US" dirty="0">
                <a:solidFill>
                  <a:schemeClr val="accent1"/>
                </a:solidFill>
              </a:rPr>
              <a:t> in five specific situations:</a:t>
            </a:r>
          </a:p>
          <a:p>
            <a:r>
              <a:rPr lang="en-US" dirty="0">
                <a:solidFill>
                  <a:schemeClr val="accent3">
                    <a:lumMod val="20000"/>
                    <a:lumOff val="80000"/>
                  </a:schemeClr>
                </a:solidFill>
              </a:rPr>
              <a:t>(1)	to achieve and maintain control of resistive subjects</a:t>
            </a:r>
          </a:p>
          <a:p>
            <a:r>
              <a:rPr lang="en-US" dirty="0">
                <a:solidFill>
                  <a:schemeClr val="accent3">
                    <a:lumMod val="20000"/>
                    <a:lumOff val="80000"/>
                  </a:schemeClr>
                </a:solidFill>
              </a:rPr>
              <a:t>(2) 	to detain persons reasonably suspected of criminal behavior</a:t>
            </a:r>
          </a:p>
          <a:p>
            <a:r>
              <a:rPr lang="en-US" dirty="0">
                <a:solidFill>
                  <a:schemeClr val="accent3">
                    <a:lumMod val="20000"/>
                    <a:lumOff val="80000"/>
                  </a:schemeClr>
                </a:solidFill>
              </a:rPr>
              <a:t>(3) 	to make lawful arrests</a:t>
            </a:r>
          </a:p>
          <a:p>
            <a:r>
              <a:rPr lang="en-US" dirty="0">
                <a:solidFill>
                  <a:schemeClr val="accent3">
                    <a:lumMod val="20000"/>
                    <a:lumOff val="80000"/>
                  </a:schemeClr>
                </a:solidFill>
              </a:rPr>
              <a:t>(4) 	to defend themselves or others</a:t>
            </a:r>
          </a:p>
          <a:p>
            <a:r>
              <a:rPr lang="en-US" dirty="0">
                <a:solidFill>
                  <a:schemeClr val="accent3">
                    <a:lumMod val="20000"/>
                    <a:lumOff val="80000"/>
                  </a:schemeClr>
                </a:solidFill>
              </a:rPr>
              <a:t>(5)	to prevent escape [in certain situations where there is imminent danger of serious bodily injury or death.</a:t>
            </a:r>
          </a:p>
        </p:txBody>
      </p:sp>
    </p:spTree>
    <p:extLst>
      <p:ext uri="{BB962C8B-B14F-4D97-AF65-F5344CB8AC3E}">
        <p14:creationId xmlns:p14="http://schemas.microsoft.com/office/powerpoint/2010/main" val="6652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a:xfrm>
            <a:off x="1522413" y="1904999"/>
            <a:ext cx="9134391" cy="4724401"/>
          </a:xfrm>
        </p:spPr>
        <p:txBody>
          <a:bodyPr/>
          <a:lstStyle/>
          <a:p>
            <a:endParaRPr lang="en-US" dirty="0"/>
          </a:p>
          <a:p>
            <a:r>
              <a:rPr lang="en-US" dirty="0">
                <a:solidFill>
                  <a:schemeClr val="accent1"/>
                </a:solidFill>
              </a:rPr>
              <a:t>Unreasonable force occurs when the type, degree, and duration of force employed was not necessary or appropriate.</a:t>
            </a:r>
          </a:p>
          <a:p>
            <a:r>
              <a:rPr lang="en-US" dirty="0">
                <a:solidFill>
                  <a:schemeClr val="accent1"/>
                </a:solidFill>
              </a:rPr>
              <a:t>Malicious assaults and batteries committed by peace officers constitute </a:t>
            </a:r>
            <a:r>
              <a:rPr lang="en-US" u="sng" dirty="0">
                <a:solidFill>
                  <a:schemeClr val="accent1"/>
                </a:solidFill>
              </a:rPr>
              <a:t>unlawful</a:t>
            </a:r>
            <a:r>
              <a:rPr lang="en-US" dirty="0">
                <a:solidFill>
                  <a:schemeClr val="accent1"/>
                </a:solidFill>
              </a:rPr>
              <a:t> conduct. When the force used is unreasonable, the officer can face criminal and civil liability as well as agency discipline. There may also be moral implications of guilt and embarrassment.</a:t>
            </a:r>
          </a:p>
        </p:txBody>
      </p:sp>
    </p:spTree>
    <p:extLst>
      <p:ext uri="{BB962C8B-B14F-4D97-AF65-F5344CB8AC3E}">
        <p14:creationId xmlns:p14="http://schemas.microsoft.com/office/powerpoint/2010/main" val="234355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p:txBody>
          <a:bodyPr/>
          <a:lstStyle/>
          <a:p>
            <a:endParaRPr lang="en-US" dirty="0"/>
          </a:p>
          <a:p>
            <a:r>
              <a:rPr lang="en-US" dirty="0">
                <a:solidFill>
                  <a:schemeClr val="accent1"/>
                </a:solidFill>
              </a:rPr>
              <a:t>There are two sections of United States Code that address an officer’s unlawful action(s):</a:t>
            </a:r>
          </a:p>
          <a:p>
            <a:r>
              <a:rPr lang="en-US" dirty="0">
                <a:solidFill>
                  <a:schemeClr val="accent1"/>
                </a:solidFill>
              </a:rPr>
              <a:t>United States Code, Title 18, Section 242 [Criminal]</a:t>
            </a:r>
          </a:p>
          <a:p>
            <a:pPr lvl="1"/>
            <a:r>
              <a:rPr lang="en-US" i="1" dirty="0">
                <a:solidFill>
                  <a:schemeClr val="accent3">
                    <a:lumMod val="20000"/>
                    <a:lumOff val="80000"/>
                  </a:schemeClr>
                </a:solidFill>
              </a:rPr>
              <a:t>Peace officers are prohibited from depriving citizens of their rights under color of law. If death results, officers may be punished by life imprisonment.</a:t>
            </a:r>
          </a:p>
          <a:p>
            <a:r>
              <a:rPr lang="en-US" dirty="0">
                <a:solidFill>
                  <a:schemeClr val="accent1"/>
                </a:solidFill>
              </a:rPr>
              <a:t>United States Code, Title 42, Section 1983 [Civil]</a:t>
            </a:r>
          </a:p>
          <a:p>
            <a:pPr lvl="1"/>
            <a:r>
              <a:rPr lang="en-US" i="1" dirty="0">
                <a:solidFill>
                  <a:schemeClr val="accent3">
                    <a:lumMod val="20000"/>
                    <a:lumOff val="80000"/>
                  </a:schemeClr>
                </a:solidFill>
              </a:rPr>
              <a:t>Peace officers are prohibited from depriving citizens of their rights under color of authority.</a:t>
            </a:r>
          </a:p>
        </p:txBody>
      </p:sp>
    </p:spTree>
    <p:extLst>
      <p:ext uri="{BB962C8B-B14F-4D97-AF65-F5344CB8AC3E}">
        <p14:creationId xmlns:p14="http://schemas.microsoft.com/office/powerpoint/2010/main" val="31130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Unreasonable Force</a:t>
            </a:r>
          </a:p>
        </p:txBody>
      </p:sp>
      <p:sp>
        <p:nvSpPr>
          <p:cNvPr id="3" name="Content Placeholder 2"/>
          <p:cNvSpPr>
            <a:spLocks noGrp="1"/>
          </p:cNvSpPr>
          <p:nvPr>
            <p:ph idx="1"/>
          </p:nvPr>
        </p:nvSpPr>
        <p:spPr>
          <a:xfrm>
            <a:off x="1543375" y="1905000"/>
            <a:ext cx="9134391" cy="4114801"/>
          </a:xfrm>
        </p:spPr>
        <p:txBody>
          <a:bodyPr/>
          <a:lstStyle/>
          <a:p>
            <a:pPr marL="0" indent="0">
              <a:buNone/>
            </a:pPr>
            <a:r>
              <a:rPr lang="en-US" dirty="0">
                <a:solidFill>
                  <a:schemeClr val="accent1"/>
                </a:solidFill>
              </a:rPr>
              <a:t>Qualified Immunity under United States Code, Title 42, Section 1983</a:t>
            </a:r>
          </a:p>
          <a:p>
            <a:r>
              <a:rPr lang="en-US" dirty="0">
                <a:solidFill>
                  <a:schemeClr val="accent1"/>
                </a:solidFill>
              </a:rPr>
              <a:t>Shields government officials (law enforcement officers) from liability provided their actions were:</a:t>
            </a:r>
          </a:p>
          <a:p>
            <a:pPr>
              <a:buFont typeface="Wingdings" panose="05000000000000000000" pitchFamily="2" charset="2"/>
              <a:buChar char="ü"/>
            </a:pPr>
            <a:r>
              <a:rPr lang="en-US" dirty="0">
                <a:solidFill>
                  <a:schemeClr val="accent3">
                    <a:lumMod val="20000"/>
                    <a:lumOff val="80000"/>
                  </a:schemeClr>
                </a:solidFill>
              </a:rPr>
              <a:t>Reasonable under the circumstances</a:t>
            </a:r>
          </a:p>
          <a:p>
            <a:pPr>
              <a:buFont typeface="Wingdings" panose="05000000000000000000" pitchFamily="2" charset="2"/>
              <a:buChar char="ü"/>
            </a:pPr>
            <a:r>
              <a:rPr lang="en-US" dirty="0">
                <a:solidFill>
                  <a:schemeClr val="accent3">
                    <a:lumMod val="20000"/>
                    <a:lumOff val="80000"/>
                  </a:schemeClr>
                </a:solidFill>
              </a:rPr>
              <a:t>Did not violate “clearly established law”</a:t>
            </a:r>
          </a:p>
          <a:p>
            <a:pPr marL="0" indent="0">
              <a:buNone/>
            </a:pPr>
            <a:r>
              <a:rPr lang="en-US" dirty="0">
                <a:solidFill>
                  <a:schemeClr val="accent1"/>
                </a:solidFill>
              </a:rPr>
              <a:t>Civil Liability at the state level:</a:t>
            </a:r>
          </a:p>
          <a:p>
            <a:pPr>
              <a:buFont typeface="Wingdings" panose="05000000000000000000" pitchFamily="2" charset="2"/>
              <a:buChar char="§"/>
            </a:pPr>
            <a:r>
              <a:rPr lang="en-US" dirty="0">
                <a:solidFill>
                  <a:schemeClr val="accent1"/>
                </a:solidFill>
              </a:rPr>
              <a:t>New Mexico Tort Claims Act 41-4-12</a:t>
            </a:r>
          </a:p>
        </p:txBody>
      </p:sp>
    </p:spTree>
    <p:extLst>
      <p:ext uri="{BB962C8B-B14F-4D97-AF65-F5344CB8AC3E}">
        <p14:creationId xmlns:p14="http://schemas.microsoft.com/office/powerpoint/2010/main" val="49818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Vicarious Liability</a:t>
            </a:r>
          </a:p>
        </p:txBody>
      </p:sp>
      <p:sp>
        <p:nvSpPr>
          <p:cNvPr id="3" name="Content Placeholder 2"/>
          <p:cNvSpPr>
            <a:spLocks noGrp="1"/>
          </p:cNvSpPr>
          <p:nvPr>
            <p:ph idx="1"/>
          </p:nvPr>
        </p:nvSpPr>
        <p:spPr/>
        <p:txBody>
          <a:bodyPr/>
          <a:lstStyle/>
          <a:p>
            <a:endParaRPr lang="en-US" dirty="0"/>
          </a:p>
          <a:p>
            <a:r>
              <a:rPr lang="en-US" dirty="0">
                <a:solidFill>
                  <a:schemeClr val="accent1"/>
                </a:solidFill>
              </a:rPr>
              <a:t>Vicarious liability holds an agency responsible for the conduct of its officers while acting within the scope of their authority. The agency can be:</a:t>
            </a:r>
          </a:p>
          <a:p>
            <a:pPr lvl="1"/>
            <a:r>
              <a:rPr lang="en-US" sz="2400" dirty="0">
                <a:solidFill>
                  <a:schemeClr val="accent3">
                    <a:lumMod val="20000"/>
                    <a:lumOff val="80000"/>
                  </a:schemeClr>
                </a:solidFill>
              </a:rPr>
              <a:t>Liable under Federal civil rights laws</a:t>
            </a:r>
          </a:p>
          <a:p>
            <a:pPr lvl="1"/>
            <a:r>
              <a:rPr lang="en-US" sz="2400" dirty="0">
                <a:solidFill>
                  <a:schemeClr val="accent3">
                    <a:lumMod val="20000"/>
                    <a:lumOff val="80000"/>
                  </a:schemeClr>
                </a:solidFill>
              </a:rPr>
              <a:t>Sued for negligent or inadequate training</a:t>
            </a:r>
          </a:p>
          <a:p>
            <a:pPr lvl="1"/>
            <a:r>
              <a:rPr lang="en-US" sz="2400" dirty="0">
                <a:solidFill>
                  <a:schemeClr val="accent3">
                    <a:lumMod val="20000"/>
                    <a:lumOff val="80000"/>
                  </a:schemeClr>
                </a:solidFill>
              </a:rPr>
              <a:t>Sued for failure to supervise adequately [Discuss what this means]</a:t>
            </a:r>
          </a:p>
        </p:txBody>
      </p:sp>
    </p:spTree>
    <p:extLst>
      <p:ext uri="{BB962C8B-B14F-4D97-AF65-F5344CB8AC3E}">
        <p14:creationId xmlns:p14="http://schemas.microsoft.com/office/powerpoint/2010/main" val="17116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lstStyle/>
          <a:p>
            <a:pPr marL="0" indent="0">
              <a:buNone/>
            </a:pPr>
            <a:r>
              <a:rPr lang="en-US" dirty="0">
                <a:solidFill>
                  <a:schemeClr val="accent1"/>
                </a:solidFill>
              </a:rPr>
              <a:t>Society expects that its peace officers will use reasonable force, and peace officers will intervene if reasonable force is exceeded. </a:t>
            </a:r>
          </a:p>
          <a:p>
            <a:pPr marL="0" indent="0">
              <a:buNone/>
            </a:pPr>
            <a:r>
              <a:rPr lang="en-US" dirty="0">
                <a:solidFill>
                  <a:schemeClr val="accent1"/>
                </a:solidFill>
              </a:rPr>
              <a:t>For the community and the officer’s protection, peace officers must know and understand the laws pertaining to intervention.</a:t>
            </a:r>
          </a:p>
          <a:p>
            <a:pPr marL="0" indent="0">
              <a:buNone/>
            </a:pPr>
            <a:r>
              <a:rPr lang="en-US" i="1" dirty="0">
                <a:solidFill>
                  <a:schemeClr val="accent2">
                    <a:lumMod val="60000"/>
                    <a:lumOff val="40000"/>
                  </a:schemeClr>
                </a:solidFill>
              </a:rPr>
              <a:t>Intervention: (Definition – the act of attempting to prevent or attempting to stop the inappropriate or unlawful behavior of another).</a:t>
            </a:r>
          </a:p>
          <a:p>
            <a:pPr marL="0" indent="0">
              <a:buNone/>
            </a:pPr>
            <a:r>
              <a:rPr lang="en-US" dirty="0">
                <a:solidFill>
                  <a:schemeClr val="accent1"/>
                </a:solidFill>
              </a:rPr>
              <a:t>The United States Constitution protects individuals from unlawful actions of peace officers.</a:t>
            </a:r>
          </a:p>
          <a:p>
            <a:pPr lvl="1">
              <a:buFont typeface="Wingdings" panose="05000000000000000000" pitchFamily="2" charset="2"/>
              <a:buChar char="§"/>
            </a:pPr>
            <a:r>
              <a:rPr lang="en-US" i="1" dirty="0">
                <a:solidFill>
                  <a:schemeClr val="tx2"/>
                </a:solidFill>
              </a:rPr>
              <a:t>*</a:t>
            </a:r>
            <a:r>
              <a:rPr lang="en-US" i="1" u="sng" dirty="0">
                <a:solidFill>
                  <a:schemeClr val="tx2"/>
                </a:solidFill>
              </a:rPr>
              <a:t>Note</a:t>
            </a:r>
            <a:r>
              <a:rPr lang="en-US" i="1" dirty="0">
                <a:solidFill>
                  <a:schemeClr val="tx2"/>
                </a:solidFill>
              </a:rPr>
              <a:t>: </a:t>
            </a:r>
            <a:r>
              <a:rPr lang="en-US" dirty="0">
                <a:solidFill>
                  <a:schemeClr val="tx2"/>
                </a:solidFill>
              </a:rPr>
              <a:t>The officer who fails to intervene, for whatever reason, is also held accountable by United States Code.</a:t>
            </a:r>
          </a:p>
        </p:txBody>
      </p:sp>
    </p:spTree>
    <p:extLst>
      <p:ext uri="{BB962C8B-B14F-4D97-AF65-F5344CB8AC3E}">
        <p14:creationId xmlns:p14="http://schemas.microsoft.com/office/powerpoint/2010/main" val="31332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normAutofit fontScale="92500" lnSpcReduction="10000"/>
          </a:bodyPr>
          <a:lstStyle/>
          <a:p>
            <a:r>
              <a:rPr lang="en-US" u="sng" dirty="0">
                <a:solidFill>
                  <a:schemeClr val="accent1"/>
                </a:solidFill>
              </a:rPr>
              <a:t>Intervention is necessary because</a:t>
            </a:r>
            <a:r>
              <a:rPr lang="en-US" dirty="0">
                <a:solidFill>
                  <a:schemeClr val="accent1"/>
                </a:solidFill>
              </a:rPr>
              <a:t>:</a:t>
            </a:r>
          </a:p>
          <a:p>
            <a:r>
              <a:rPr lang="en-US" dirty="0">
                <a:solidFill>
                  <a:schemeClr val="accent3">
                    <a:lumMod val="20000"/>
                    <a:lumOff val="80000"/>
                  </a:schemeClr>
                </a:solidFill>
              </a:rPr>
              <a:t>It is required by law</a:t>
            </a:r>
          </a:p>
          <a:p>
            <a:r>
              <a:rPr lang="en-US" dirty="0">
                <a:solidFill>
                  <a:schemeClr val="accent3">
                    <a:lumMod val="20000"/>
                    <a:lumOff val="80000"/>
                  </a:schemeClr>
                </a:solidFill>
              </a:rPr>
              <a:t>It is morally and ethically correct</a:t>
            </a:r>
          </a:p>
          <a:p>
            <a:r>
              <a:rPr lang="en-US" dirty="0">
                <a:solidFill>
                  <a:schemeClr val="accent3">
                    <a:lumMod val="20000"/>
                    <a:lumOff val="80000"/>
                  </a:schemeClr>
                </a:solidFill>
              </a:rPr>
              <a:t>Personal integrity demands it</a:t>
            </a:r>
          </a:p>
          <a:p>
            <a:r>
              <a:rPr lang="en-US" dirty="0">
                <a:solidFill>
                  <a:schemeClr val="accent3">
                    <a:lumMod val="20000"/>
                    <a:lumOff val="80000"/>
                  </a:schemeClr>
                </a:solidFill>
              </a:rPr>
              <a:t>It enhances officer safety</a:t>
            </a:r>
          </a:p>
          <a:p>
            <a:r>
              <a:rPr lang="en-US" dirty="0">
                <a:solidFill>
                  <a:schemeClr val="accent3">
                    <a:lumMod val="20000"/>
                    <a:lumOff val="80000"/>
                  </a:schemeClr>
                </a:solidFill>
              </a:rPr>
              <a:t>It preserves professionalism and supports the law enforcement mission.</a:t>
            </a:r>
          </a:p>
          <a:p>
            <a:r>
              <a:rPr lang="en-US" dirty="0">
                <a:solidFill>
                  <a:schemeClr val="accent3">
                    <a:lumMod val="20000"/>
                    <a:lumOff val="80000"/>
                  </a:schemeClr>
                </a:solidFill>
              </a:rPr>
              <a:t>It strengthens public confidence in law enforcement and the individual agency involved</a:t>
            </a:r>
          </a:p>
          <a:p>
            <a:r>
              <a:rPr lang="en-US" dirty="0">
                <a:solidFill>
                  <a:schemeClr val="accent3">
                    <a:lumMod val="20000"/>
                    <a:lumOff val="80000"/>
                  </a:schemeClr>
                </a:solidFill>
              </a:rPr>
              <a:t>It reduces personal and agency liability</a:t>
            </a:r>
          </a:p>
        </p:txBody>
      </p:sp>
    </p:spTree>
    <p:extLst>
      <p:ext uri="{BB962C8B-B14F-4D97-AF65-F5344CB8AC3E}">
        <p14:creationId xmlns:p14="http://schemas.microsoft.com/office/powerpoint/2010/main" val="33578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a:xfrm>
            <a:off x="1522413" y="1904999"/>
            <a:ext cx="9134391" cy="4648201"/>
          </a:xfrm>
        </p:spPr>
        <p:txBody>
          <a:bodyPr>
            <a:normAutofit lnSpcReduction="10000"/>
          </a:bodyPr>
          <a:lstStyle/>
          <a:p>
            <a:endParaRPr lang="en-US" dirty="0">
              <a:solidFill>
                <a:schemeClr val="tx2"/>
              </a:solidFill>
            </a:endParaRPr>
          </a:p>
          <a:p>
            <a:r>
              <a:rPr lang="en-US" dirty="0">
                <a:solidFill>
                  <a:schemeClr val="accent1"/>
                </a:solidFill>
              </a:rPr>
              <a:t>Intervention may take the form of one or more of the following actions:</a:t>
            </a:r>
          </a:p>
          <a:p>
            <a:pPr lvl="1"/>
            <a:r>
              <a:rPr lang="en-US" dirty="0">
                <a:solidFill>
                  <a:schemeClr val="accent3">
                    <a:lumMod val="20000"/>
                    <a:lumOff val="80000"/>
                  </a:schemeClr>
                </a:solidFill>
              </a:rPr>
              <a:t>Strongly caution the other officer</a:t>
            </a:r>
          </a:p>
          <a:p>
            <a:pPr lvl="1"/>
            <a:r>
              <a:rPr lang="en-US" dirty="0">
                <a:solidFill>
                  <a:schemeClr val="accent3">
                    <a:lumMod val="20000"/>
                    <a:lumOff val="80000"/>
                  </a:schemeClr>
                </a:solidFill>
              </a:rPr>
              <a:t>Physically restrain the other officer</a:t>
            </a:r>
          </a:p>
          <a:p>
            <a:pPr lvl="1"/>
            <a:r>
              <a:rPr lang="en-US" dirty="0">
                <a:solidFill>
                  <a:schemeClr val="accent3">
                    <a:lumMod val="20000"/>
                    <a:lumOff val="80000"/>
                  </a:schemeClr>
                </a:solidFill>
              </a:rPr>
              <a:t>Immediately report the incident</a:t>
            </a:r>
          </a:p>
          <a:p>
            <a:r>
              <a:rPr lang="en-US" dirty="0">
                <a:solidFill>
                  <a:schemeClr val="accent1"/>
                </a:solidFill>
              </a:rPr>
              <a:t>An officer may face both criminal and civil liability and disciplinary action if they fail to intervene and prevent other officers from violating anyone’s constitutional rights if they had reason to know and opportunity to act. </a:t>
            </a:r>
            <a:r>
              <a:rPr lang="en-US" sz="2000" i="1" dirty="0"/>
              <a:t>US v. Koon, 34F. 3d 1416 -1447 (9</a:t>
            </a:r>
            <a:r>
              <a:rPr lang="en-US" sz="2000" i="1" baseline="30000" dirty="0"/>
              <a:t>th</a:t>
            </a:r>
            <a:r>
              <a:rPr lang="en-US" sz="2000" i="1" dirty="0"/>
              <a:t> Circuit, 1994), Cunningham v. Gates, 229F. 3d 1271 at 1289-90 (9</a:t>
            </a:r>
            <a:r>
              <a:rPr lang="en-US" sz="2000" i="1" baseline="30000" dirty="0"/>
              <a:t>th</a:t>
            </a:r>
            <a:r>
              <a:rPr lang="en-US" sz="2000" i="1" dirty="0"/>
              <a:t> Circuit, 2000), Samuels v. Cunningham, 2003 US District LEXIS 14479 (Dist. Del), Jones v. Hartford, 2003 US District LEXIS 17340 (Dist. CT)</a:t>
            </a:r>
          </a:p>
        </p:txBody>
      </p:sp>
    </p:spTree>
    <p:extLst>
      <p:ext uri="{BB962C8B-B14F-4D97-AF65-F5344CB8AC3E}">
        <p14:creationId xmlns:p14="http://schemas.microsoft.com/office/powerpoint/2010/main" val="181403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lstStyle/>
          <a:p>
            <a:r>
              <a:rPr lang="en-US" dirty="0">
                <a:solidFill>
                  <a:schemeClr val="accent1"/>
                </a:solidFill>
              </a:rPr>
              <a:t>Samuels v. Cunningham et al: </a:t>
            </a:r>
            <a:r>
              <a:rPr lang="en-US" i="1" dirty="0">
                <a:solidFill>
                  <a:schemeClr val="accent2">
                    <a:lumMod val="60000"/>
                    <a:lumOff val="40000"/>
                  </a:schemeClr>
                </a:solidFill>
              </a:rPr>
              <a:t>‘Officers who have an opportunity to intervene in an excessive use of force must do so, or risk liability for a civil rights violation based upon their failure to intervene provided they have an opportunity to do so.’</a:t>
            </a:r>
          </a:p>
          <a:p>
            <a:r>
              <a:rPr lang="en-US" dirty="0">
                <a:solidFill>
                  <a:schemeClr val="accent1"/>
                </a:solidFill>
              </a:rPr>
              <a:t>Jones v. Hartford: </a:t>
            </a:r>
            <a:r>
              <a:rPr lang="en-US" i="1" dirty="0">
                <a:solidFill>
                  <a:schemeClr val="accent2">
                    <a:lumMod val="60000"/>
                    <a:lumOff val="40000"/>
                  </a:schemeClr>
                </a:solidFill>
              </a:rPr>
              <a:t>‘Police officers have an affirmative duty to intercede on behalf of a citizen whose constitutional rights are being violated in their presence by other officers.’</a:t>
            </a:r>
          </a:p>
        </p:txBody>
      </p:sp>
    </p:spTree>
    <p:extLst>
      <p:ext uri="{BB962C8B-B14F-4D97-AF65-F5344CB8AC3E}">
        <p14:creationId xmlns:p14="http://schemas.microsoft.com/office/powerpoint/2010/main" val="249253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Intervene/Failure to Intervene</a:t>
            </a:r>
          </a:p>
        </p:txBody>
      </p:sp>
      <p:sp>
        <p:nvSpPr>
          <p:cNvPr id="3" name="Content Placeholder 2"/>
          <p:cNvSpPr>
            <a:spLocks noGrp="1"/>
          </p:cNvSpPr>
          <p:nvPr>
            <p:ph idx="1"/>
          </p:nvPr>
        </p:nvSpPr>
        <p:spPr/>
        <p:txBody>
          <a:bodyPr/>
          <a:lstStyle/>
          <a:p>
            <a:endParaRPr lang="en-US" dirty="0"/>
          </a:p>
          <a:p>
            <a:endParaRPr lang="en-US" dirty="0"/>
          </a:p>
          <a:p>
            <a:r>
              <a:rPr lang="en-US" dirty="0">
                <a:solidFill>
                  <a:schemeClr val="accent1"/>
                </a:solidFill>
              </a:rPr>
              <a:t>Class </a:t>
            </a:r>
            <a:r>
              <a:rPr lang="en-US" i="1" u="sng" dirty="0">
                <a:solidFill>
                  <a:schemeClr val="accent1"/>
                </a:solidFill>
              </a:rPr>
              <a:t>Review and Analysis </a:t>
            </a:r>
            <a:r>
              <a:rPr lang="en-US" dirty="0">
                <a:solidFill>
                  <a:schemeClr val="accent1"/>
                </a:solidFill>
              </a:rPr>
              <a:t>of Selected Training Videos (Actual and Simulated Response to Resistance Incidents.</a:t>
            </a:r>
          </a:p>
        </p:txBody>
      </p:sp>
    </p:spTree>
    <p:extLst>
      <p:ext uri="{BB962C8B-B14F-4D97-AF65-F5344CB8AC3E}">
        <p14:creationId xmlns:p14="http://schemas.microsoft.com/office/powerpoint/2010/main" val="24850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Training Videos</a:t>
            </a:r>
          </a:p>
        </p:txBody>
      </p:sp>
      <p:sp>
        <p:nvSpPr>
          <p:cNvPr id="3" name="Content Placeholder 2"/>
          <p:cNvSpPr>
            <a:spLocks noGrp="1"/>
          </p:cNvSpPr>
          <p:nvPr>
            <p:ph idx="1"/>
          </p:nvPr>
        </p:nvSpPr>
        <p:spPr>
          <a:xfrm>
            <a:off x="1532023" y="1905000"/>
            <a:ext cx="9134391" cy="4876800"/>
          </a:xfrm>
        </p:spPr>
        <p:txBody>
          <a:bodyPr>
            <a:normAutofit fontScale="70000" lnSpcReduction="20000"/>
          </a:bodyPr>
          <a:lstStyle/>
          <a:p>
            <a:endParaRPr lang="en-US" sz="4900" u="sng" dirty="0">
              <a:latin typeface="Arial" panose="020B0604020202020204" pitchFamily="34" charset="0"/>
              <a:cs typeface="Arial" panose="020B0604020202020204" pitchFamily="34" charset="0"/>
              <a:hlinkClick r:id="rId2"/>
            </a:endParaRPr>
          </a:p>
          <a:p>
            <a:r>
              <a:rPr lang="en-US" sz="6400" u="sng">
                <a:latin typeface="Arial" panose="020B0604020202020204" pitchFamily="34" charset="0"/>
                <a:cs typeface="Arial" panose="020B0604020202020204" pitchFamily="34" charset="0"/>
                <a:hlinkClick r:id="rId3"/>
              </a:rPr>
              <a:t>https</a:t>
            </a:r>
            <a:r>
              <a:rPr lang="en-US" sz="6400" u="sng" dirty="0">
                <a:latin typeface="Arial" panose="020B0604020202020204" pitchFamily="34" charset="0"/>
                <a:cs typeface="Arial" panose="020B0604020202020204" pitchFamily="34" charset="0"/>
                <a:hlinkClick r:id="rId3"/>
              </a:rPr>
              <a:t>://www.youtube.com/watch?v=jcLsUcsDEGA&amp;feature=youtu.be&amp;list=PL5y0uA-XbTYrSWvc6Jl3dCFL3tWrn-fJD</a:t>
            </a:r>
            <a:r>
              <a:rPr lang="en-US" sz="6400" dirty="0">
                <a:latin typeface="Arial" panose="020B0604020202020204" pitchFamily="34" charset="0"/>
                <a:cs typeface="Arial" panose="020B0604020202020204" pitchFamily="34" charset="0"/>
              </a:rPr>
              <a:t> UNRULY SUBJECT RESISTING ARREST?</a:t>
            </a:r>
          </a:p>
          <a:p>
            <a:r>
              <a:rPr lang="en-US" sz="6400" u="sng" dirty="0">
                <a:latin typeface="Arial" panose="020B0604020202020204" pitchFamily="34" charset="0"/>
                <a:cs typeface="Arial" panose="020B0604020202020204" pitchFamily="34" charset="0"/>
                <a:hlinkClick r:id="rId4"/>
              </a:rPr>
              <a:t>https://www.youtube.com/watch?v=GXF3hf87emk</a:t>
            </a:r>
            <a:r>
              <a:rPr lang="en-US" sz="6400" u="sng" dirty="0">
                <a:latin typeface="Arial" panose="020B0604020202020204" pitchFamily="34" charset="0"/>
                <a:cs typeface="Arial" panose="020B0604020202020204" pitchFamily="34" charset="0"/>
              </a:rPr>
              <a:t> </a:t>
            </a:r>
            <a:r>
              <a:rPr lang="en-US" sz="6400" dirty="0">
                <a:latin typeface="Arial" panose="020B0604020202020204" pitchFamily="34" charset="0"/>
                <a:cs typeface="Arial" panose="020B0604020202020204" pitchFamily="34" charset="0"/>
              </a:rPr>
              <a:t> CHP ARREST</a:t>
            </a:r>
          </a:p>
          <a:p>
            <a:pPr marL="0" indent="0">
              <a:buNone/>
            </a:pPr>
            <a:endParaRPr lang="en-US" sz="4800" dirty="0">
              <a:latin typeface="Arial" panose="020B0604020202020204" pitchFamily="34" charset="0"/>
              <a:cs typeface="Arial" panose="020B0604020202020204" pitchFamily="34" charset="0"/>
            </a:endParaRPr>
          </a:p>
          <a:p>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8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Constitution – Fundamental Protections</a:t>
            </a:r>
          </a:p>
        </p:txBody>
      </p:sp>
      <p:sp>
        <p:nvSpPr>
          <p:cNvPr id="3" name="Content Placeholder 2"/>
          <p:cNvSpPr>
            <a:spLocks noGrp="1"/>
          </p:cNvSpPr>
          <p:nvPr>
            <p:ph idx="1"/>
          </p:nvPr>
        </p:nvSpPr>
        <p:spPr/>
        <p:txBody>
          <a:bodyPr/>
          <a:lstStyle/>
          <a:p>
            <a:r>
              <a:rPr lang="en-US" dirty="0">
                <a:solidFill>
                  <a:schemeClr val="accent1"/>
                </a:solidFill>
              </a:rPr>
              <a:t>4</a:t>
            </a:r>
            <a:r>
              <a:rPr lang="en-US" baseline="30000" dirty="0">
                <a:solidFill>
                  <a:schemeClr val="accent1"/>
                </a:solidFill>
              </a:rPr>
              <a:t>th</a:t>
            </a:r>
            <a:r>
              <a:rPr lang="en-US" dirty="0">
                <a:solidFill>
                  <a:schemeClr val="accent1"/>
                </a:solidFill>
              </a:rPr>
              <a:t> Amendment:</a:t>
            </a:r>
          </a:p>
          <a:p>
            <a:pPr lvl="1"/>
            <a:r>
              <a:rPr lang="en-US" sz="2400" i="1" dirty="0">
                <a:solidFill>
                  <a:schemeClr val="accent2">
                    <a:lumMod val="60000"/>
                    <a:lumOff val="40000"/>
                  </a:schemeClr>
                </a:solidFill>
              </a:rPr>
              <a:t>“ </a:t>
            </a:r>
            <a:r>
              <a:rPr lang="en-US" sz="2400" i="1" u="sng" dirty="0">
                <a:solidFill>
                  <a:schemeClr val="accent2">
                    <a:lumMod val="60000"/>
                    <a:lumOff val="40000"/>
                  </a:schemeClr>
                </a:solidFill>
              </a:rPr>
              <a:t>The right of the people to be secure in their persons</a:t>
            </a:r>
            <a:r>
              <a:rPr lang="en-US" sz="2400" i="1" dirty="0">
                <a:solidFill>
                  <a:schemeClr val="accent2">
                    <a:lumMod val="60000"/>
                    <a:lumOff val="40000"/>
                  </a:schemeClr>
                </a:solidFill>
              </a:rPr>
              <a:t>, houses, papers and effects, </a:t>
            </a:r>
            <a:r>
              <a:rPr lang="en-US" sz="2400" i="1" u="sng" dirty="0">
                <a:solidFill>
                  <a:schemeClr val="accent2">
                    <a:lumMod val="60000"/>
                    <a:lumOff val="40000"/>
                  </a:schemeClr>
                </a:solidFill>
              </a:rPr>
              <a:t>against unreasonable searches and seizures</a:t>
            </a:r>
            <a:r>
              <a:rPr lang="en-US" sz="2400" i="1" dirty="0">
                <a:solidFill>
                  <a:schemeClr val="accent2">
                    <a:lumMod val="60000"/>
                    <a:lumOff val="40000"/>
                  </a:schemeClr>
                </a:solidFill>
              </a:rPr>
              <a:t>, </a:t>
            </a:r>
            <a:r>
              <a:rPr lang="en-US" sz="2400" i="1" u="sng" dirty="0">
                <a:solidFill>
                  <a:schemeClr val="accent2">
                    <a:lumMod val="60000"/>
                    <a:lumOff val="40000"/>
                  </a:schemeClr>
                </a:solidFill>
              </a:rPr>
              <a:t>shall not be violated</a:t>
            </a:r>
            <a:r>
              <a:rPr lang="en-US" sz="2400" i="1" dirty="0">
                <a:solidFill>
                  <a:schemeClr val="accent2">
                    <a:lumMod val="60000"/>
                    <a:lumOff val="40000"/>
                  </a:schemeClr>
                </a:solidFill>
              </a:rPr>
              <a:t> and no warrants shall issue but upon probable cause, supported by oath or affirmation and particularly describing the place to be searched and the person or things to be seized.”</a:t>
            </a:r>
          </a:p>
          <a:p>
            <a:r>
              <a:rPr lang="en-US" dirty="0">
                <a:solidFill>
                  <a:schemeClr val="accent1"/>
                </a:solidFill>
              </a:rPr>
              <a:t>In 1989, the USSC found that law enforcement officer’s use of force against subjects was a type of seizure and therefore, under the US Constitution, had to be ‘objectively reasonable.’ </a:t>
            </a:r>
            <a:r>
              <a:rPr lang="en-US" sz="1800" dirty="0">
                <a:solidFill>
                  <a:schemeClr val="accent1"/>
                </a:solidFill>
              </a:rPr>
              <a:t>(Graham v. Connor, 490 U.S. 386, 109 S Ct. 18665)</a:t>
            </a:r>
          </a:p>
        </p:txBody>
      </p:sp>
    </p:spTree>
    <p:extLst>
      <p:ext uri="{BB962C8B-B14F-4D97-AF65-F5344CB8AC3E}">
        <p14:creationId xmlns:p14="http://schemas.microsoft.com/office/powerpoint/2010/main" val="24984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When a force option has been employed, peace officers </a:t>
            </a:r>
            <a:r>
              <a:rPr lang="en-US" i="1" u="sng" dirty="0">
                <a:solidFill>
                  <a:schemeClr val="accent1"/>
                </a:solidFill>
              </a:rPr>
              <a:t>must</a:t>
            </a:r>
            <a:r>
              <a:rPr lang="en-US" dirty="0">
                <a:solidFill>
                  <a:schemeClr val="accent1"/>
                </a:solidFill>
              </a:rPr>
              <a:t> include the critical information to ensure that the chronology, specifics of the event, and the people involved are properly documented.</a:t>
            </a:r>
          </a:p>
          <a:p>
            <a:r>
              <a:rPr lang="en-US" dirty="0">
                <a:solidFill>
                  <a:schemeClr val="accent1"/>
                </a:solidFill>
              </a:rPr>
              <a:t>The officer’s ability to clearly document facts and activities of a use of force incident not only reflects on the officer’s professionalism (or lack of it) but also on the ability of the justice system to prosecute the criminal case or limit civil liability.</a:t>
            </a:r>
          </a:p>
          <a:p>
            <a:r>
              <a:rPr lang="en-US" i="1" u="sng" dirty="0">
                <a:solidFill>
                  <a:schemeClr val="accent1"/>
                </a:solidFill>
              </a:rPr>
              <a:t>Importantly</a:t>
            </a:r>
            <a:r>
              <a:rPr lang="en-US" dirty="0">
                <a:solidFill>
                  <a:schemeClr val="accent1"/>
                </a:solidFill>
              </a:rPr>
              <a:t>, your document should contain facts and not conclusions. Discuss examples…..</a:t>
            </a:r>
          </a:p>
        </p:txBody>
      </p:sp>
    </p:spTree>
    <p:extLst>
      <p:ext uri="{BB962C8B-B14F-4D97-AF65-F5344CB8AC3E}">
        <p14:creationId xmlns:p14="http://schemas.microsoft.com/office/powerpoint/2010/main" val="4071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1"/>
                </a:solidFill>
              </a:rPr>
              <a:t>The USSC has determined that the objective reasonableness for the use of force </a:t>
            </a:r>
            <a:r>
              <a:rPr lang="en-US" i="1" u="sng" dirty="0">
                <a:solidFill>
                  <a:schemeClr val="accent1"/>
                </a:solidFill>
              </a:rPr>
              <a:t>must be fact specific</a:t>
            </a:r>
            <a:r>
              <a:rPr lang="en-US" dirty="0">
                <a:solidFill>
                  <a:schemeClr val="accent1"/>
                </a:solidFill>
              </a:rPr>
              <a:t>.</a:t>
            </a:r>
          </a:p>
          <a:p>
            <a:r>
              <a:rPr lang="en-US" dirty="0">
                <a:solidFill>
                  <a:schemeClr val="accent1"/>
                </a:solidFill>
              </a:rPr>
              <a:t>In order for the actions of the officer to be properly evaluated, the courts must rely on the documentation of all relevant factors.</a:t>
            </a:r>
          </a:p>
          <a:p>
            <a:r>
              <a:rPr lang="en-US" dirty="0">
                <a:solidFill>
                  <a:schemeClr val="accent1"/>
                </a:solidFill>
              </a:rPr>
              <a:t>It is </a:t>
            </a:r>
            <a:r>
              <a:rPr lang="en-US" u="sng" dirty="0">
                <a:solidFill>
                  <a:schemeClr val="accent1"/>
                </a:solidFill>
              </a:rPr>
              <a:t>imperative</a:t>
            </a:r>
            <a:r>
              <a:rPr lang="en-US" dirty="0">
                <a:solidFill>
                  <a:schemeClr val="accent1"/>
                </a:solidFill>
              </a:rPr>
              <a:t> that each report be thorough and comprehensive, documenting all aspects of the specific response to resistance based on the officer’s recollection.</a:t>
            </a:r>
          </a:p>
        </p:txBody>
      </p:sp>
    </p:spTree>
    <p:extLst>
      <p:ext uri="{BB962C8B-B14F-4D97-AF65-F5344CB8AC3E}">
        <p14:creationId xmlns:p14="http://schemas.microsoft.com/office/powerpoint/2010/main" val="365718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a:xfrm>
            <a:off x="1522413" y="1904999"/>
            <a:ext cx="9134391" cy="4648201"/>
          </a:xfrm>
        </p:spPr>
        <p:txBody>
          <a:bodyPr>
            <a:normAutofit fontScale="92500" lnSpcReduction="20000"/>
          </a:bodyPr>
          <a:lstStyle/>
          <a:p>
            <a:r>
              <a:rPr lang="en-US" dirty="0">
                <a:solidFill>
                  <a:schemeClr val="accent1"/>
                </a:solidFill>
              </a:rPr>
              <a:t>There are six areas that should be thoroughly addressed in the officer’s documentation:</a:t>
            </a:r>
          </a:p>
          <a:p>
            <a:r>
              <a:rPr lang="en-US" dirty="0">
                <a:solidFill>
                  <a:schemeClr val="accent3">
                    <a:lumMod val="20000"/>
                    <a:lumOff val="80000"/>
                  </a:schemeClr>
                </a:solidFill>
              </a:rPr>
              <a:t>The severity of the crime at issue</a:t>
            </a:r>
          </a:p>
          <a:p>
            <a:r>
              <a:rPr lang="en-US" dirty="0">
                <a:solidFill>
                  <a:schemeClr val="accent3">
                    <a:lumMod val="20000"/>
                    <a:lumOff val="80000"/>
                  </a:schemeClr>
                </a:solidFill>
              </a:rPr>
              <a:t>Whether the suspect poses an immediate threat to the safety of officers or others</a:t>
            </a:r>
          </a:p>
          <a:p>
            <a:r>
              <a:rPr lang="en-US" dirty="0">
                <a:solidFill>
                  <a:schemeClr val="accent3">
                    <a:lumMod val="20000"/>
                    <a:lumOff val="80000"/>
                  </a:schemeClr>
                </a:solidFill>
              </a:rPr>
              <a:t>Whether the suspect is actively resisting arrest or attempting to evade arrest by flight</a:t>
            </a:r>
          </a:p>
          <a:p>
            <a:r>
              <a:rPr lang="en-US" dirty="0">
                <a:solidFill>
                  <a:schemeClr val="accent3">
                    <a:lumMod val="20000"/>
                    <a:lumOff val="80000"/>
                  </a:schemeClr>
                </a:solidFill>
              </a:rPr>
              <a:t>The nature and quality of the intrusion on the individuals 4</a:t>
            </a:r>
            <a:r>
              <a:rPr lang="en-US" baseline="30000" dirty="0">
                <a:solidFill>
                  <a:schemeClr val="accent3">
                    <a:lumMod val="20000"/>
                    <a:lumOff val="80000"/>
                  </a:schemeClr>
                </a:solidFill>
              </a:rPr>
              <a:t>th</a:t>
            </a:r>
            <a:r>
              <a:rPr lang="en-US" dirty="0">
                <a:solidFill>
                  <a:schemeClr val="accent3">
                    <a:lumMod val="20000"/>
                    <a:lumOff val="80000"/>
                  </a:schemeClr>
                </a:solidFill>
              </a:rPr>
              <a:t> amendment interests against the countervailing governmental interests</a:t>
            </a:r>
          </a:p>
          <a:p>
            <a:r>
              <a:rPr lang="en-US" dirty="0">
                <a:solidFill>
                  <a:schemeClr val="accent3">
                    <a:lumMod val="20000"/>
                    <a:lumOff val="80000"/>
                  </a:schemeClr>
                </a:solidFill>
              </a:rPr>
              <a:t>All pre-assault indicators</a:t>
            </a:r>
          </a:p>
          <a:p>
            <a:r>
              <a:rPr lang="en-US" dirty="0">
                <a:solidFill>
                  <a:schemeClr val="accent3">
                    <a:lumMod val="20000"/>
                    <a:lumOff val="80000"/>
                  </a:schemeClr>
                </a:solidFill>
              </a:rPr>
              <a:t>Totality of circumstances …</a:t>
            </a:r>
          </a:p>
          <a:p>
            <a:r>
              <a:rPr lang="en-US" dirty="0">
                <a:solidFill>
                  <a:schemeClr val="accent1"/>
                </a:solidFill>
              </a:rPr>
              <a:t>*(Discuss examples of each of the above)</a:t>
            </a:r>
          </a:p>
        </p:txBody>
      </p:sp>
    </p:spTree>
    <p:extLst>
      <p:ext uri="{BB962C8B-B14F-4D97-AF65-F5344CB8AC3E}">
        <p14:creationId xmlns:p14="http://schemas.microsoft.com/office/powerpoint/2010/main" val="348459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r>
              <a:rPr lang="en-US" dirty="0">
                <a:solidFill>
                  <a:schemeClr val="accent1"/>
                </a:solidFill>
              </a:rPr>
              <a:t>Include information with regard to all of the following:</a:t>
            </a:r>
          </a:p>
          <a:p>
            <a:r>
              <a:rPr lang="en-US" dirty="0">
                <a:solidFill>
                  <a:schemeClr val="accent2">
                    <a:lumMod val="60000"/>
                    <a:lumOff val="40000"/>
                  </a:schemeClr>
                </a:solidFill>
              </a:rPr>
              <a:t>All </a:t>
            </a:r>
            <a:r>
              <a:rPr lang="en-US" i="1" dirty="0">
                <a:solidFill>
                  <a:schemeClr val="accent2">
                    <a:lumMod val="60000"/>
                    <a:lumOff val="40000"/>
                  </a:schemeClr>
                </a:solidFill>
              </a:rPr>
              <a:t>Precursory Acts: (Definition – all those events that led up to the encounter with the subject, including how the officer arrived at the scene as well as what observations helped the officer assess the situation.</a:t>
            </a:r>
          </a:p>
          <a:p>
            <a:r>
              <a:rPr lang="en-US" u="sng" dirty="0">
                <a:solidFill>
                  <a:schemeClr val="accent1"/>
                </a:solidFill>
              </a:rPr>
              <a:t>Orders, Commands, Requests and Responses </a:t>
            </a:r>
            <a:r>
              <a:rPr lang="en-US" dirty="0">
                <a:solidFill>
                  <a:schemeClr val="accent1"/>
                </a:solidFill>
              </a:rPr>
              <a:t>– describe the specific orders, commands, or requests given to the subject. Both the officer’s and subject’s responses and reactions to those commands should be documented including direct quotes, if possible.</a:t>
            </a:r>
          </a:p>
        </p:txBody>
      </p:sp>
    </p:spTree>
    <p:extLst>
      <p:ext uri="{BB962C8B-B14F-4D97-AF65-F5344CB8AC3E}">
        <p14:creationId xmlns:p14="http://schemas.microsoft.com/office/powerpoint/2010/main" val="308629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r>
              <a:rPr lang="en-US" u="sng" dirty="0">
                <a:solidFill>
                  <a:schemeClr val="accent1"/>
                </a:solidFill>
              </a:rPr>
              <a:t>Physical Factors and Characteristics </a:t>
            </a:r>
            <a:r>
              <a:rPr lang="en-US" dirty="0">
                <a:solidFill>
                  <a:schemeClr val="accent1"/>
                </a:solidFill>
              </a:rPr>
              <a:t>– officers need to describe factors between the subject and themselves that justify the use of force such as number of officers/subjects, height and weight, gender and age, strength and fighting skills, physical condition of each subject, etc.</a:t>
            </a:r>
          </a:p>
          <a:p>
            <a:r>
              <a:rPr lang="en-US" u="sng" dirty="0">
                <a:solidFill>
                  <a:schemeClr val="accent1"/>
                </a:solidFill>
              </a:rPr>
              <a:t>Environment</a:t>
            </a:r>
            <a:r>
              <a:rPr lang="en-US" dirty="0">
                <a:solidFill>
                  <a:schemeClr val="accent1"/>
                </a:solidFill>
              </a:rPr>
              <a:t> – details regarding the environment where the confrontation took place such as high crime area, rocky, flat, muddy, flooded, dark, subject’s potential to get away or gain assistance from friends, etc.</a:t>
            </a:r>
          </a:p>
        </p:txBody>
      </p:sp>
    </p:spTree>
    <p:extLst>
      <p:ext uri="{BB962C8B-B14F-4D97-AF65-F5344CB8AC3E}">
        <p14:creationId xmlns:p14="http://schemas.microsoft.com/office/powerpoint/2010/main" val="326545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r>
              <a:rPr lang="en-US" u="sng" dirty="0">
                <a:solidFill>
                  <a:schemeClr val="accent1"/>
                </a:solidFill>
              </a:rPr>
              <a:t>Subject Resistance and Officer Perception of Threat </a:t>
            </a:r>
            <a:r>
              <a:rPr lang="en-US" dirty="0">
                <a:solidFill>
                  <a:schemeClr val="accent1"/>
                </a:solidFill>
              </a:rPr>
              <a:t>– The resistance must be precisely defined. At each stage of the account, the officer must clearly articulate the subject’s resistance and the officer’s response to that resistance.</a:t>
            </a:r>
          </a:p>
          <a:p>
            <a:r>
              <a:rPr lang="en-US" dirty="0">
                <a:solidFill>
                  <a:schemeClr val="accent1"/>
                </a:solidFill>
              </a:rPr>
              <a:t>It is imperative that the officer document their perception of the threat. Without fear or without feeling threatened, the officer has no legal right to use higher levels of force. </a:t>
            </a:r>
            <a:r>
              <a:rPr lang="en-US" i="1" u="sng" dirty="0">
                <a:solidFill>
                  <a:schemeClr val="accent3">
                    <a:lumMod val="20000"/>
                    <a:lumOff val="80000"/>
                  </a:schemeClr>
                </a:solidFill>
              </a:rPr>
              <a:t>For every action taken by the resistor, the officer must not only state the officer’s physical response but also officer’s mental and emotional response</a:t>
            </a:r>
            <a:r>
              <a:rPr lang="en-US" dirty="0">
                <a:solidFill>
                  <a:schemeClr val="accent3">
                    <a:lumMod val="20000"/>
                    <a:lumOff val="80000"/>
                  </a:schemeClr>
                </a:solidFill>
              </a:rPr>
              <a:t>.</a:t>
            </a:r>
          </a:p>
        </p:txBody>
      </p:sp>
    </p:spTree>
    <p:extLst>
      <p:ext uri="{BB962C8B-B14F-4D97-AF65-F5344CB8AC3E}">
        <p14:creationId xmlns:p14="http://schemas.microsoft.com/office/powerpoint/2010/main" val="225864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u="sng" dirty="0">
              <a:solidFill>
                <a:schemeClr val="tx2"/>
              </a:solidFill>
            </a:endParaRPr>
          </a:p>
          <a:p>
            <a:r>
              <a:rPr lang="en-US" u="sng" dirty="0">
                <a:solidFill>
                  <a:schemeClr val="accent1"/>
                </a:solidFill>
              </a:rPr>
              <a:t>Describe the Type of Force Used </a:t>
            </a:r>
            <a:r>
              <a:rPr lang="en-US" dirty="0">
                <a:solidFill>
                  <a:schemeClr val="accent1"/>
                </a:solidFill>
              </a:rPr>
              <a:t>– Officers need to be very clear regarding the type of force applied in a given situation. </a:t>
            </a:r>
          </a:p>
          <a:p>
            <a:r>
              <a:rPr lang="en-US" u="sng" dirty="0">
                <a:solidFill>
                  <a:schemeClr val="accent1"/>
                </a:solidFill>
              </a:rPr>
              <a:t>For example</a:t>
            </a:r>
            <a:r>
              <a:rPr lang="en-US" dirty="0">
                <a:solidFill>
                  <a:schemeClr val="accent1"/>
                </a:solidFill>
              </a:rPr>
              <a:t>:</a:t>
            </a:r>
          </a:p>
          <a:p>
            <a:r>
              <a:rPr lang="en-US" dirty="0">
                <a:solidFill>
                  <a:schemeClr val="accent3">
                    <a:lumMod val="20000"/>
                    <a:lumOff val="80000"/>
                  </a:schemeClr>
                </a:solidFill>
              </a:rPr>
              <a:t>Identify techniques by their name and description</a:t>
            </a:r>
          </a:p>
          <a:p>
            <a:r>
              <a:rPr lang="en-US" dirty="0">
                <a:solidFill>
                  <a:schemeClr val="accent3">
                    <a:lumMod val="20000"/>
                    <a:lumOff val="80000"/>
                  </a:schemeClr>
                </a:solidFill>
              </a:rPr>
              <a:t>Describe the effect or non-effect on the subject</a:t>
            </a:r>
          </a:p>
          <a:p>
            <a:r>
              <a:rPr lang="en-US" dirty="0">
                <a:solidFill>
                  <a:schemeClr val="accent3">
                    <a:lumMod val="20000"/>
                    <a:lumOff val="80000"/>
                  </a:schemeClr>
                </a:solidFill>
              </a:rPr>
              <a:t>Explain the rationale for adjusting or transitioning the level of force</a:t>
            </a:r>
          </a:p>
          <a:p>
            <a:r>
              <a:rPr lang="en-US" dirty="0">
                <a:solidFill>
                  <a:schemeClr val="accent3">
                    <a:lumMod val="20000"/>
                    <a:lumOff val="80000"/>
                  </a:schemeClr>
                </a:solidFill>
              </a:rPr>
              <a:t>Communication before, during, or after the use of force</a:t>
            </a:r>
          </a:p>
        </p:txBody>
      </p:sp>
    </p:spTree>
    <p:extLst>
      <p:ext uri="{BB962C8B-B14F-4D97-AF65-F5344CB8AC3E}">
        <p14:creationId xmlns:p14="http://schemas.microsoft.com/office/powerpoint/2010/main" val="33256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u="sng" dirty="0">
              <a:solidFill>
                <a:schemeClr val="tx2"/>
              </a:solidFill>
            </a:endParaRPr>
          </a:p>
          <a:p>
            <a:r>
              <a:rPr lang="en-US" u="sng" dirty="0">
                <a:solidFill>
                  <a:schemeClr val="accent1"/>
                </a:solidFill>
              </a:rPr>
              <a:t>Post Custody Actions </a:t>
            </a:r>
            <a:r>
              <a:rPr lang="en-US" dirty="0">
                <a:solidFill>
                  <a:schemeClr val="accent1"/>
                </a:solidFill>
              </a:rPr>
              <a:t>– after the subject has been taken into custody.</a:t>
            </a:r>
          </a:p>
          <a:p>
            <a:r>
              <a:rPr lang="en-US" u="sng" dirty="0">
                <a:solidFill>
                  <a:schemeClr val="accent1"/>
                </a:solidFill>
              </a:rPr>
              <a:t>For example</a:t>
            </a:r>
            <a:r>
              <a:rPr lang="en-US" dirty="0">
                <a:solidFill>
                  <a:schemeClr val="accent1"/>
                </a:solidFill>
              </a:rPr>
              <a:t>:</a:t>
            </a:r>
          </a:p>
          <a:p>
            <a:r>
              <a:rPr lang="en-US" dirty="0">
                <a:solidFill>
                  <a:schemeClr val="accent3">
                    <a:lumMod val="20000"/>
                    <a:lumOff val="80000"/>
                  </a:schemeClr>
                </a:solidFill>
              </a:rPr>
              <a:t>Adjustment of handcuffs, double-locking to prevent injury</a:t>
            </a:r>
          </a:p>
          <a:p>
            <a:r>
              <a:rPr lang="en-US" dirty="0">
                <a:solidFill>
                  <a:schemeClr val="accent3">
                    <a:lumMod val="20000"/>
                    <a:lumOff val="80000"/>
                  </a:schemeClr>
                </a:solidFill>
              </a:rPr>
              <a:t>Administration of first aid, obtaining medical treatment</a:t>
            </a:r>
          </a:p>
          <a:p>
            <a:r>
              <a:rPr lang="en-US" dirty="0">
                <a:solidFill>
                  <a:schemeClr val="accent3">
                    <a:lumMod val="20000"/>
                    <a:lumOff val="80000"/>
                  </a:schemeClr>
                </a:solidFill>
              </a:rPr>
              <a:t>Describe damage to clothing and/or equipment</a:t>
            </a:r>
          </a:p>
          <a:p>
            <a:r>
              <a:rPr lang="en-US" dirty="0">
                <a:solidFill>
                  <a:schemeClr val="accent3">
                    <a:lumMod val="20000"/>
                    <a:lumOff val="80000"/>
                  </a:schemeClr>
                </a:solidFill>
              </a:rPr>
              <a:t>Collection of evidence (what, where and by whom)</a:t>
            </a:r>
          </a:p>
        </p:txBody>
      </p:sp>
    </p:spTree>
    <p:extLst>
      <p:ext uri="{BB962C8B-B14F-4D97-AF65-F5344CB8AC3E}">
        <p14:creationId xmlns:p14="http://schemas.microsoft.com/office/powerpoint/2010/main" val="134242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Use of Force</a:t>
            </a:r>
          </a:p>
        </p:txBody>
      </p:sp>
      <p:sp>
        <p:nvSpPr>
          <p:cNvPr id="3" name="Content Placeholder 2"/>
          <p:cNvSpPr>
            <a:spLocks noGrp="1"/>
          </p:cNvSpPr>
          <p:nvPr>
            <p:ph idx="1"/>
          </p:nvPr>
        </p:nvSpPr>
        <p:spPr/>
        <p:txBody>
          <a:bodyPr/>
          <a:lstStyle/>
          <a:p>
            <a:endParaRPr lang="en-US" u="sng" dirty="0">
              <a:solidFill>
                <a:schemeClr val="tx2"/>
              </a:solidFill>
            </a:endParaRPr>
          </a:p>
          <a:p>
            <a:r>
              <a:rPr lang="en-US" u="sng" dirty="0">
                <a:solidFill>
                  <a:schemeClr val="accent1"/>
                </a:solidFill>
              </a:rPr>
              <a:t>Witness Statements </a:t>
            </a:r>
            <a:r>
              <a:rPr lang="en-US" dirty="0">
                <a:solidFill>
                  <a:schemeClr val="accent1"/>
                </a:solidFill>
              </a:rPr>
              <a:t>– statements made immediately after the confrontation are often the most accurate since there is little time to become confused or let outside influence confuse the facts.</a:t>
            </a:r>
          </a:p>
          <a:p>
            <a:r>
              <a:rPr lang="en-US" dirty="0">
                <a:solidFill>
                  <a:schemeClr val="accent3">
                    <a:lumMod val="20000"/>
                    <a:lumOff val="80000"/>
                  </a:schemeClr>
                </a:solidFill>
              </a:rPr>
              <a:t>*</a:t>
            </a:r>
            <a:r>
              <a:rPr lang="en-US" u="sng" dirty="0">
                <a:solidFill>
                  <a:schemeClr val="accent3">
                    <a:lumMod val="20000"/>
                    <a:lumOff val="80000"/>
                  </a:schemeClr>
                </a:solidFill>
              </a:rPr>
              <a:t>Note</a:t>
            </a:r>
            <a:r>
              <a:rPr lang="en-US" dirty="0">
                <a:solidFill>
                  <a:schemeClr val="accent3">
                    <a:lumMod val="20000"/>
                    <a:lumOff val="80000"/>
                  </a:schemeClr>
                </a:solidFill>
              </a:rPr>
              <a:t>: It is important to collect all statement including those persons who claim they did not see any part of the incident.</a:t>
            </a:r>
          </a:p>
          <a:p>
            <a:r>
              <a:rPr lang="en-US" dirty="0">
                <a:solidFill>
                  <a:schemeClr val="accent1"/>
                </a:solidFill>
              </a:rPr>
              <a:t>Discuss the Response to Resistance Totality of Circumstances Documentation Checklist.</a:t>
            </a:r>
          </a:p>
        </p:txBody>
      </p:sp>
    </p:spTree>
    <p:extLst>
      <p:ext uri="{BB962C8B-B14F-4D97-AF65-F5344CB8AC3E}">
        <p14:creationId xmlns:p14="http://schemas.microsoft.com/office/powerpoint/2010/main" val="3199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endParaRPr lang="en-US" dirty="0"/>
          </a:p>
          <a:p>
            <a:r>
              <a:rPr lang="en-US" dirty="0">
                <a:solidFill>
                  <a:schemeClr val="accent1"/>
                </a:solidFill>
              </a:rPr>
              <a:t>There is no single, universally agreed-upon definition of use of force. Officers receive guidance from their individual agencies and constitutional law provided legal parameters under which police use of force [response to resistance] will be review and evaluated, but there is no absolute set of rules that govern specifically when officers should use force and how much.</a:t>
            </a:r>
          </a:p>
          <a:p>
            <a:pPr marL="0" indent="0">
              <a:buNone/>
            </a:pPr>
            <a:r>
              <a:rPr lang="en-US" dirty="0">
                <a:solidFill>
                  <a:schemeClr val="accent1"/>
                </a:solidFill>
              </a:rPr>
              <a:t> </a:t>
            </a:r>
          </a:p>
        </p:txBody>
      </p:sp>
    </p:spTree>
    <p:extLst>
      <p:ext uri="{BB962C8B-B14F-4D97-AF65-F5344CB8AC3E}">
        <p14:creationId xmlns:p14="http://schemas.microsoft.com/office/powerpoint/2010/main" val="402918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normAutofit lnSpcReduction="10000"/>
          </a:bodyPr>
          <a:lstStyle/>
          <a:p>
            <a:endParaRPr lang="en-US" dirty="0"/>
          </a:p>
          <a:p>
            <a:r>
              <a:rPr lang="en-US" u="sng" dirty="0">
                <a:hlinkClick r:id="rId2"/>
              </a:rPr>
              <a:t>https://www.youtube.com/watch?v=ZO8jGsyx4zY</a:t>
            </a:r>
            <a:r>
              <a:rPr lang="en-US" dirty="0"/>
              <a:t> Graham v. Connor (Con)</a:t>
            </a:r>
          </a:p>
          <a:p>
            <a:r>
              <a:rPr lang="en-US" u="sng" dirty="0">
                <a:hlinkClick r:id="rId3"/>
              </a:rPr>
              <a:t>https://www.youtube.com/watch?v=j1967aWfwNk</a:t>
            </a:r>
            <a:r>
              <a:rPr lang="en-US" dirty="0"/>
              <a:t> Graham v. Connor (Pro)</a:t>
            </a:r>
          </a:p>
          <a:p>
            <a:pPr marL="0" indent="0">
              <a:buNone/>
            </a:pPr>
            <a:endParaRPr lang="en-US" dirty="0"/>
          </a:p>
          <a:p>
            <a:r>
              <a:rPr lang="en-US" dirty="0"/>
              <a:t>Graham v. Connor (1989)</a:t>
            </a:r>
          </a:p>
          <a:p>
            <a:pPr lvl="1"/>
            <a:r>
              <a:rPr lang="en-US" dirty="0"/>
              <a:t>Video Overview (NCJA)</a:t>
            </a:r>
          </a:p>
          <a:p>
            <a:pPr lvl="1"/>
            <a:r>
              <a:rPr lang="en-US" dirty="0"/>
              <a:t>Video Overview (S/C Briefs)</a:t>
            </a:r>
          </a:p>
          <a:p>
            <a:endParaRPr lang="en-US" dirty="0"/>
          </a:p>
        </p:txBody>
      </p:sp>
    </p:spTree>
    <p:extLst>
      <p:ext uri="{BB962C8B-B14F-4D97-AF65-F5344CB8AC3E}">
        <p14:creationId xmlns:p14="http://schemas.microsoft.com/office/powerpoint/2010/main" val="280305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solidFill>
                  <a:schemeClr val="accent1"/>
                </a:solidFill>
              </a:rPr>
              <a:t>Context Counts – no two situations are the same nor are any two officers. Situational awareness is critical and essential. In most cases, time becomes a key variable in determining when an officer chooses to use force.</a:t>
            </a:r>
          </a:p>
          <a:p>
            <a:r>
              <a:rPr lang="en-US" dirty="0">
                <a:solidFill>
                  <a:schemeClr val="accent1"/>
                </a:solidFill>
              </a:rPr>
              <a:t>It is critically important that officers understand the law(s) under which they operate. It is equally critical that officers stay aware and vigilant. While it is our objective to resolve all incidents safely and peacefully, subject resistance can take many forms and in those specific situations, the law enforcement purpose is to respond to that resistance using a level of force that is appropriate and objectively reasonable, always considering the totality of the circumstances.</a:t>
            </a:r>
          </a:p>
        </p:txBody>
      </p:sp>
    </p:spTree>
    <p:extLst>
      <p:ext uri="{BB962C8B-B14F-4D97-AF65-F5344CB8AC3E}">
        <p14:creationId xmlns:p14="http://schemas.microsoft.com/office/powerpoint/2010/main" val="28967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endParaRPr lang="en-US" dirty="0">
              <a:solidFill>
                <a:schemeClr val="tx2"/>
              </a:solidFill>
            </a:endParaRPr>
          </a:p>
          <a:p>
            <a:r>
              <a:rPr lang="en-US" dirty="0">
                <a:solidFill>
                  <a:schemeClr val="accent3">
                    <a:lumMod val="20000"/>
                    <a:lumOff val="80000"/>
                  </a:schemeClr>
                </a:solidFill>
              </a:rPr>
              <a:t>Questions?</a:t>
            </a:r>
          </a:p>
          <a:p>
            <a:r>
              <a:rPr lang="en-US" dirty="0">
                <a:solidFill>
                  <a:schemeClr val="accent3">
                    <a:lumMod val="20000"/>
                    <a:lumOff val="80000"/>
                  </a:schemeClr>
                </a:solidFill>
              </a:rPr>
              <a:t>Concerns?</a:t>
            </a:r>
          </a:p>
          <a:p>
            <a:r>
              <a:rPr lang="en-US" dirty="0">
                <a:solidFill>
                  <a:schemeClr val="accent3">
                    <a:lumMod val="20000"/>
                    <a:lumOff val="80000"/>
                  </a:schemeClr>
                </a:solidFill>
              </a:rPr>
              <a:t>Any further discussion?</a:t>
            </a:r>
          </a:p>
        </p:txBody>
      </p:sp>
    </p:spTree>
    <p:extLst>
      <p:ext uri="{BB962C8B-B14F-4D97-AF65-F5344CB8AC3E}">
        <p14:creationId xmlns:p14="http://schemas.microsoft.com/office/powerpoint/2010/main" val="144106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Graham v. Connor</a:t>
            </a:r>
          </a:p>
        </p:txBody>
      </p:sp>
      <p:sp>
        <p:nvSpPr>
          <p:cNvPr id="3" name="Content Placeholder 2"/>
          <p:cNvSpPr>
            <a:spLocks noGrp="1"/>
          </p:cNvSpPr>
          <p:nvPr>
            <p:ph idx="1"/>
          </p:nvPr>
        </p:nvSpPr>
        <p:spPr/>
        <p:txBody>
          <a:bodyPr/>
          <a:lstStyle/>
          <a:p>
            <a:r>
              <a:rPr lang="en-US" dirty="0">
                <a:solidFill>
                  <a:schemeClr val="tx2">
                    <a:lumMod val="75000"/>
                  </a:schemeClr>
                </a:solidFill>
              </a:rPr>
              <a:t>1984 – </a:t>
            </a:r>
            <a:r>
              <a:rPr lang="en-US" dirty="0" err="1">
                <a:solidFill>
                  <a:schemeClr val="tx2">
                    <a:lumMod val="75000"/>
                  </a:schemeClr>
                </a:solidFill>
              </a:rPr>
              <a:t>Dethorne</a:t>
            </a:r>
            <a:r>
              <a:rPr lang="en-US" dirty="0">
                <a:solidFill>
                  <a:schemeClr val="tx2">
                    <a:lumMod val="75000"/>
                  </a:schemeClr>
                </a:solidFill>
              </a:rPr>
              <a:t> Graham was a diabetic</a:t>
            </a:r>
          </a:p>
          <a:p>
            <a:r>
              <a:rPr lang="en-US" dirty="0">
                <a:solidFill>
                  <a:schemeClr val="tx2">
                    <a:lumMod val="75000"/>
                  </a:schemeClr>
                </a:solidFill>
              </a:rPr>
              <a:t>Went to the store to get OJ – too many people so he quickly left to go to another store</a:t>
            </a:r>
          </a:p>
          <a:p>
            <a:r>
              <a:rPr lang="en-US" dirty="0">
                <a:solidFill>
                  <a:schemeClr val="tx2">
                    <a:lumMod val="75000"/>
                  </a:schemeClr>
                </a:solidFill>
              </a:rPr>
              <a:t>Officer Connor thought Graham’s actions were suspicious and stopped him to further investigate</a:t>
            </a:r>
          </a:p>
          <a:p>
            <a:r>
              <a:rPr lang="en-US" dirty="0">
                <a:solidFill>
                  <a:schemeClr val="tx2">
                    <a:lumMod val="75000"/>
                  </a:schemeClr>
                </a:solidFill>
              </a:rPr>
              <a:t>Connor was told Graham was a diabetic but he ordered them to wait until he found out what happened at the store</a:t>
            </a:r>
          </a:p>
          <a:p>
            <a:r>
              <a:rPr lang="en-US" dirty="0">
                <a:solidFill>
                  <a:schemeClr val="tx2">
                    <a:lumMod val="75000"/>
                  </a:schemeClr>
                </a:solidFill>
              </a:rPr>
              <a:t>Graham got out, ran around the car, sat down and passed out briefly</a:t>
            </a:r>
          </a:p>
          <a:p>
            <a:pPr marL="0" indent="0">
              <a:buNone/>
            </a:pPr>
            <a:endParaRPr lang="en-US" dirty="0"/>
          </a:p>
        </p:txBody>
      </p:sp>
    </p:spTree>
    <p:extLst>
      <p:ext uri="{BB962C8B-B14F-4D97-AF65-F5344CB8AC3E}">
        <p14:creationId xmlns:p14="http://schemas.microsoft.com/office/powerpoint/2010/main" val="197719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6430</Words>
  <Application>Microsoft Office PowerPoint</Application>
  <PresentationFormat>Custom</PresentationFormat>
  <Paragraphs>541</Paragraphs>
  <Slides>81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Corbel</vt:lpstr>
      <vt:lpstr>Wingdings</vt:lpstr>
      <vt:lpstr>Digital Blue Tunnel 16x9</vt:lpstr>
      <vt:lpstr>Use of Force</vt:lpstr>
      <vt:lpstr>Overview</vt:lpstr>
      <vt:lpstr>Overview</vt:lpstr>
      <vt:lpstr>INSTRUCTIONAL OBJECTIVES: </vt:lpstr>
      <vt:lpstr>What is the Legality of Police Encounters with Citizens?</vt:lpstr>
      <vt:lpstr>When Can Officers use Force as a Lawful Use of Force?</vt:lpstr>
      <vt:lpstr>The U.S. Constitution – Fundamental Protections</vt:lpstr>
      <vt:lpstr>Graham v. Connor</vt:lpstr>
      <vt:lpstr>Graham v. Connor</vt:lpstr>
      <vt:lpstr>Graham v. Connor</vt:lpstr>
      <vt:lpstr>Graham v. Connor</vt:lpstr>
      <vt:lpstr>Graham v. Connor</vt:lpstr>
      <vt:lpstr>Graham v. Connor</vt:lpstr>
      <vt:lpstr>Graham v. Connor</vt:lpstr>
      <vt:lpstr>Tennessee v. Garner (1985)</vt:lpstr>
      <vt:lpstr>Tennessee v. Garner</vt:lpstr>
      <vt:lpstr>Tennessee v. Garner</vt:lpstr>
      <vt:lpstr>Tennessee v. Garner</vt:lpstr>
      <vt:lpstr>Tennessee v. Garner (1985)</vt:lpstr>
      <vt:lpstr>Training Methodology</vt:lpstr>
      <vt:lpstr>Constitutional Amendments</vt:lpstr>
      <vt:lpstr>Subject’s Resistance</vt:lpstr>
      <vt:lpstr>Use of Force Options</vt:lpstr>
      <vt:lpstr>Use of Force Options</vt:lpstr>
      <vt:lpstr>Use of Force Options</vt:lpstr>
      <vt:lpstr>Use of Force Options</vt:lpstr>
      <vt:lpstr>Use of Vascular Neck Restraint Techniques</vt:lpstr>
      <vt:lpstr>Use of Force Option Related Case Law</vt:lpstr>
      <vt:lpstr>Handcuffing as Use of Force</vt:lpstr>
      <vt:lpstr>Handcuffing as a Use of Force</vt:lpstr>
      <vt:lpstr>Sudden and Unexpected Death Proximal to Restraint</vt:lpstr>
      <vt:lpstr>Confrontational Dynamics: Key Considerations</vt:lpstr>
      <vt:lpstr>Threatening vs. Attacking</vt:lpstr>
      <vt:lpstr>PowerPoint Presentation</vt:lpstr>
      <vt:lpstr>PowerPoint Presentation</vt:lpstr>
      <vt:lpstr>PowerPoint Presentation</vt:lpstr>
      <vt:lpstr>PowerPoint Presentation</vt:lpstr>
      <vt:lpstr>Deadly Force</vt:lpstr>
      <vt:lpstr>Deadly Force</vt:lpstr>
      <vt:lpstr>Deadly Force</vt:lpstr>
      <vt:lpstr>Deadly Force</vt:lpstr>
      <vt:lpstr>Deadly Force</vt:lpstr>
      <vt:lpstr>Deadly Force</vt:lpstr>
      <vt:lpstr>Justifiable Homicide by a Peace Officer</vt:lpstr>
      <vt:lpstr>Un-Justifiable Homicide by a Peace Officer</vt:lpstr>
      <vt:lpstr>Communication</vt:lpstr>
      <vt:lpstr>Communication</vt:lpstr>
      <vt:lpstr>Communication</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Self-Control, Fear and Anger Management</vt:lpstr>
      <vt:lpstr>Consequences of Unreasonable Force</vt:lpstr>
      <vt:lpstr>Consequences of Unreasonable Force</vt:lpstr>
      <vt:lpstr>Consequences of Unreasonable Force</vt:lpstr>
      <vt:lpstr>Consequences of Unreasonable Force</vt:lpstr>
      <vt:lpstr>Vicarious Liability</vt:lpstr>
      <vt:lpstr>Duty to Intervene/Failure to Intervene</vt:lpstr>
      <vt:lpstr>Duty to Intervene/Failure to Intervene</vt:lpstr>
      <vt:lpstr>Duty to Intervene/Failure to Intervene</vt:lpstr>
      <vt:lpstr>Duty to Intervene/Failure to Intervene</vt:lpstr>
      <vt:lpstr>Duty to Intervene/Failure to Intervene</vt:lpstr>
      <vt:lpstr>Selected Training Videos</vt:lpstr>
      <vt:lpstr>Documenting Use of Force</vt:lpstr>
      <vt:lpstr>Documenting Use of Force</vt:lpstr>
      <vt:lpstr>Documenting Use of Force</vt:lpstr>
      <vt:lpstr>Documenting Use of Force</vt:lpstr>
      <vt:lpstr>Documenting Use of Force</vt:lpstr>
      <vt:lpstr>Documenting Use of Force</vt:lpstr>
      <vt:lpstr>Documenting Use of Force</vt:lpstr>
      <vt:lpstr>Documenting Use of Force</vt:lpstr>
      <vt:lpstr>Documenting Use of Force</vt:lpstr>
      <vt:lpstr>Summary</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2015-08-13T20:00:03Z</dcterms:created>
  <dcterms:modified xsi:type="dcterms:W3CDTF">2024-05-10T19:10:52Z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