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  <p:sldId id="257" r:id="rId3"/>
    <p:sldId id="258" r:id="rId4"/>
    <p:sldId id="259" r:id="rId5"/>
    <p:sldId id="260" r:id="rId6"/>
    <p:sldId id="321" r:id="rId7"/>
    <p:sldId id="266" r:id="rId8"/>
    <p:sldId id="323" r:id="rId9"/>
    <p:sldId id="322" r:id="rId10"/>
    <p:sldId id="324" r:id="rId11"/>
    <p:sldId id="325" r:id="rId12"/>
    <p:sldId id="326" r:id="rId13"/>
    <p:sldId id="327" r:id="rId14"/>
    <p:sldId id="328" r:id="rId15"/>
    <p:sldId id="329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5" r:id="rId24"/>
    <p:sldId id="276" r:id="rId25"/>
    <p:sldId id="277" r:id="rId26"/>
    <p:sldId id="278" r:id="rId27"/>
    <p:sldId id="288" r:id="rId28"/>
    <p:sldId id="289" r:id="rId29"/>
    <p:sldId id="306" r:id="rId30"/>
    <p:sldId id="307" r:id="rId31"/>
    <p:sldId id="308" r:id="rId32"/>
    <p:sldId id="309" r:id="rId33"/>
    <p:sldId id="310" r:id="rId34"/>
    <p:sldId id="311" r:id="rId35"/>
    <p:sldId id="317" r:id="rId36"/>
    <p:sldId id="318" r:id="rId37"/>
    <p:sldId id="320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2012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850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16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18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474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454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835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15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980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20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63EFA5E-FA76-400D-B3DC-F0BA90E6D107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84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2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Ensuring Child Safety Upon Parental Arrest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NEW MEXICO LAW ENFORCEMENT ACADEMY </a:t>
            </a:r>
          </a:p>
          <a:p>
            <a:pPr algn="l"/>
            <a:r>
              <a:rPr lang="en-US" dirty="0"/>
              <a:t>Accreditation Number</a:t>
            </a:r>
            <a:r>
              <a:rPr lang="en-US"/>
              <a:t>: NM240013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161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97458-2902-4B55-B893-4863DEA19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6" y="753228"/>
            <a:ext cx="9722172" cy="1080938"/>
          </a:xfrm>
        </p:spPr>
        <p:txBody>
          <a:bodyPr>
            <a:normAutofit/>
          </a:bodyPr>
          <a:lstStyle/>
          <a:p>
            <a:r>
              <a:rPr lang="en-US" sz="4800" dirty="0"/>
              <a:t>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64EB-2A7B-423E-899D-0FAC5E1F3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When safe, parent shall be allowed to explain to the children</a:t>
            </a:r>
          </a:p>
          <a:p>
            <a:r>
              <a:rPr lang="en-US" sz="3600" dirty="0"/>
              <a:t>If it’s not safe, the officer will explain</a:t>
            </a:r>
          </a:p>
          <a:p>
            <a:pPr lvl="1"/>
            <a:r>
              <a:rPr lang="en-US" sz="3200" dirty="0"/>
              <a:t>Age appropriate language</a:t>
            </a:r>
          </a:p>
          <a:p>
            <a:pPr lvl="1"/>
            <a:r>
              <a:rPr lang="en-US" sz="3200" dirty="0"/>
              <a:t>Ensure parent and children will be taken care of </a:t>
            </a:r>
          </a:p>
        </p:txBody>
      </p:sp>
    </p:spTree>
    <p:extLst>
      <p:ext uri="{BB962C8B-B14F-4D97-AF65-F5344CB8AC3E}">
        <p14:creationId xmlns:p14="http://schemas.microsoft.com/office/powerpoint/2010/main" val="2080370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97458-2902-4B55-B893-4863DEA19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6" y="753228"/>
            <a:ext cx="9722172" cy="1080938"/>
          </a:xfrm>
        </p:spPr>
        <p:txBody>
          <a:bodyPr>
            <a:normAutofit/>
          </a:bodyPr>
          <a:lstStyle/>
          <a:p>
            <a:r>
              <a:rPr lang="en-US" sz="4800" dirty="0"/>
              <a:t>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64EB-2A7B-423E-899D-0FAC5E1F3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694276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When planning arrest/search warrant, consider age and location of children</a:t>
            </a:r>
          </a:p>
          <a:p>
            <a:r>
              <a:rPr lang="en-US" sz="3600" dirty="0"/>
              <a:t>If children present, officer shall determine if other parent is available, if not?</a:t>
            </a:r>
          </a:p>
          <a:p>
            <a:r>
              <a:rPr lang="en-US" sz="3600" dirty="0"/>
              <a:t>Other adult relative or fictive kin willing to take the child</a:t>
            </a:r>
          </a:p>
          <a:p>
            <a:r>
              <a:rPr lang="en-US" sz="3600" dirty="0"/>
              <a:t>Adults with criminal history of sexual crimes or crimes against children are ineligible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17020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97458-2902-4B55-B893-4863DEA19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6" y="753228"/>
            <a:ext cx="9722172" cy="1080938"/>
          </a:xfrm>
        </p:spPr>
        <p:txBody>
          <a:bodyPr>
            <a:normAutofit/>
          </a:bodyPr>
          <a:lstStyle/>
          <a:p>
            <a:r>
              <a:rPr lang="en-US" sz="4800" dirty="0"/>
              <a:t>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64EB-2A7B-423E-899D-0FAC5E1F3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/>
              <a:t>If placed with other than non-arrested parent, officers shall check with CYFD State Centralized Intake (SCI) regarding history of child abuse or neglect</a:t>
            </a:r>
          </a:p>
          <a:p>
            <a:r>
              <a:rPr lang="en-US" sz="3600" dirty="0"/>
              <a:t>1-800-797-3260 (statewide)</a:t>
            </a:r>
          </a:p>
          <a:p>
            <a:r>
              <a:rPr lang="en-US" sz="3600" dirty="0"/>
              <a:t>505-841-6100 (Albuquerque)</a:t>
            </a:r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23112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97458-2902-4B55-B893-4863DEA19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6" y="753228"/>
            <a:ext cx="9722172" cy="1080938"/>
          </a:xfrm>
        </p:spPr>
        <p:txBody>
          <a:bodyPr>
            <a:normAutofit/>
          </a:bodyPr>
          <a:lstStyle/>
          <a:p>
            <a:r>
              <a:rPr lang="en-US" sz="4800" dirty="0"/>
              <a:t>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64EB-2A7B-423E-899D-0FAC5E1F3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33501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SCI will ask to verify your identity</a:t>
            </a:r>
          </a:p>
          <a:p>
            <a:r>
              <a:rPr lang="en-US" sz="3600" dirty="0"/>
              <a:t>If no one is available, SCI will provide numbers to local shelters</a:t>
            </a:r>
          </a:p>
          <a:p>
            <a:r>
              <a:rPr lang="en-US" sz="3600" dirty="0"/>
              <a:t>If officer believes protective custody necessary:</a:t>
            </a:r>
          </a:p>
          <a:p>
            <a:pPr lvl="1"/>
            <a:r>
              <a:rPr lang="en-US" sz="3200" dirty="0"/>
              <a:t>SCI will notify CYFD</a:t>
            </a:r>
          </a:p>
          <a:p>
            <a:pPr lvl="1"/>
            <a:r>
              <a:rPr lang="en-US" sz="3200" dirty="0"/>
              <a:t>Officer will be asked for “Statement of Reasonable Grounds for Emergency Custody”</a:t>
            </a:r>
          </a:p>
        </p:txBody>
      </p:sp>
    </p:spTree>
    <p:extLst>
      <p:ext uri="{BB962C8B-B14F-4D97-AF65-F5344CB8AC3E}">
        <p14:creationId xmlns:p14="http://schemas.microsoft.com/office/powerpoint/2010/main" val="880661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97458-2902-4B55-B893-4863DEA19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6" y="753228"/>
            <a:ext cx="9722172" cy="1080938"/>
          </a:xfrm>
        </p:spPr>
        <p:txBody>
          <a:bodyPr>
            <a:normAutofit/>
          </a:bodyPr>
          <a:lstStyle/>
          <a:p>
            <a:r>
              <a:rPr lang="en-US" sz="4800" dirty="0"/>
              <a:t>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64EB-2A7B-423E-899D-0FAC5E1F3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If children are in school, officer shall contact the school</a:t>
            </a:r>
          </a:p>
          <a:p>
            <a:pPr lvl="1"/>
            <a:r>
              <a:rPr lang="en-US" sz="3200" dirty="0"/>
              <a:t>Notify principal, school resource officer or parent’s preference for placement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39800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97458-2902-4B55-B893-4863DEA19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6" y="753228"/>
            <a:ext cx="9722172" cy="1080938"/>
          </a:xfrm>
        </p:spPr>
        <p:txBody>
          <a:bodyPr>
            <a:normAutofit/>
          </a:bodyPr>
          <a:lstStyle/>
          <a:p>
            <a:r>
              <a:rPr lang="en-US" sz="4800" dirty="0"/>
              <a:t>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64EB-2A7B-423E-899D-0FAC5E1F3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Officer shall include in his report:</a:t>
            </a:r>
          </a:p>
          <a:p>
            <a:pPr lvl="1"/>
            <a:r>
              <a:rPr lang="en-US" sz="3200" dirty="0"/>
              <a:t>Names and contact info where child is left</a:t>
            </a:r>
          </a:p>
          <a:p>
            <a:pPr lvl="1"/>
            <a:r>
              <a:rPr lang="en-US" sz="3200" dirty="0"/>
              <a:t>Names of CYFD and school workers contacted</a:t>
            </a:r>
          </a:p>
          <a:p>
            <a:pPr lvl="1"/>
            <a:r>
              <a:rPr lang="en-US" sz="3200" dirty="0"/>
              <a:t>Names of family members mentioned even though children are not placed with them</a:t>
            </a:r>
          </a:p>
          <a:p>
            <a:pPr lvl="2"/>
            <a:r>
              <a:rPr lang="en-US" sz="3000" dirty="0"/>
              <a:t>Important for possible future placement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42153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810272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Trauma caused by arrest/separation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42468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400" dirty="0"/>
              <a:t>Separation from a parent is a traumatic event for children.</a:t>
            </a:r>
          </a:p>
          <a:p>
            <a:r>
              <a:rPr lang="en-US" sz="4400" dirty="0"/>
              <a:t>‏Separation Impact:</a:t>
            </a:r>
          </a:p>
          <a:p>
            <a:pPr marL="974725"/>
            <a:r>
              <a:rPr lang="en-US" sz="4400" dirty="0"/>
              <a:t>Anger</a:t>
            </a:r>
          </a:p>
          <a:p>
            <a:pPr marL="974725"/>
            <a:r>
              <a:rPr lang="en-US" sz="4400" dirty="0"/>
              <a:t>Rejection</a:t>
            </a:r>
          </a:p>
          <a:p>
            <a:pPr marL="974725"/>
            <a:r>
              <a:rPr lang="en-US" sz="4400" dirty="0"/>
              <a:t>Depression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94786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Trauma caused by arrest/separation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3716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400" dirty="0"/>
              <a:t>Separation Impact Continued:</a:t>
            </a:r>
          </a:p>
          <a:p>
            <a:r>
              <a:rPr lang="en-US" sz="4400" dirty="0"/>
              <a:t>Low self-esteem</a:t>
            </a:r>
          </a:p>
          <a:p>
            <a:r>
              <a:rPr lang="en-US" sz="4400" dirty="0"/>
              <a:t>Poor school performance</a:t>
            </a:r>
          </a:p>
          <a:p>
            <a:r>
              <a:rPr lang="en-US" sz="4400" dirty="0"/>
              <a:t>Developmental delays</a:t>
            </a:r>
          </a:p>
          <a:p>
            <a:r>
              <a:rPr lang="en-US" sz="4400" dirty="0"/>
              <a:t>Inadequate social skills</a:t>
            </a:r>
          </a:p>
          <a:p>
            <a:r>
              <a:rPr lang="en-US" sz="4400" dirty="0"/>
              <a:t>Lasting effect</a:t>
            </a:r>
          </a:p>
          <a:p>
            <a:pPr marL="0" indent="0">
              <a:buNone/>
            </a:pP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871" y="2921001"/>
            <a:ext cx="4925832" cy="2965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316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Trauma caused by arrest/separation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37166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400" dirty="0"/>
              <a:t>Children of incarcerated parents spend an average of 6 years 8 months separated from them.10% of children with incarcerated mothers will be placed in foster care. More than 60% of parents in prison are held more than 100 miles from home.</a:t>
            </a:r>
          </a:p>
        </p:txBody>
      </p:sp>
    </p:spTree>
    <p:extLst>
      <p:ext uri="{BB962C8B-B14F-4D97-AF65-F5344CB8AC3E}">
        <p14:creationId xmlns:p14="http://schemas.microsoft.com/office/powerpoint/2010/main" val="9996093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How Law Enforcement Can Mitigate The Long-term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3716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400" dirty="0"/>
              <a:t>The Impact of Trauma</a:t>
            </a:r>
          </a:p>
          <a:p>
            <a:pPr marL="0" indent="0">
              <a:buNone/>
            </a:pPr>
            <a:r>
              <a:rPr lang="en-US" sz="4400" dirty="0"/>
              <a:t>a.	Developmental trauma sets the course and direction of a person’s life. </a:t>
            </a:r>
          </a:p>
          <a:p>
            <a:pPr marL="0" indent="0">
              <a:buNone/>
            </a:pPr>
            <a:r>
              <a:rPr lang="en-US" sz="4400" dirty="0"/>
              <a:t>b.	Traumatized children are more likely to be substance abusers.</a:t>
            </a:r>
          </a:p>
          <a:p>
            <a:pPr marL="0" indent="0">
              <a:buNone/>
            </a:pPr>
            <a:r>
              <a:rPr lang="en-US" sz="4400" dirty="0"/>
              <a:t>c.	Children of incarcerated parents are 6 to 10 times more likely to end up in prison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46995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INSTRUCTIONAL GOALS: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4246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To provide law enforcement personnel with information regarding their responsibilities as they pertain to the identification of dependent children when the parents are arrested. </a:t>
            </a:r>
          </a:p>
        </p:txBody>
      </p:sp>
    </p:spTree>
    <p:extLst>
      <p:ext uri="{BB962C8B-B14F-4D97-AF65-F5344CB8AC3E}">
        <p14:creationId xmlns:p14="http://schemas.microsoft.com/office/powerpoint/2010/main" val="814577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How Law Enforcement Can Mitigate The Long-term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37166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400" dirty="0"/>
              <a:t>Stress-Trauma Continuum</a:t>
            </a:r>
          </a:p>
          <a:p>
            <a:pPr marL="0" indent="0">
              <a:buNone/>
            </a:pPr>
            <a:r>
              <a:rPr lang="en-US" sz="4400" dirty="0"/>
              <a:t>‏a.	 ACTIVITY</a:t>
            </a:r>
          </a:p>
          <a:p>
            <a:r>
              <a:rPr lang="en-US" sz="4400" dirty="0"/>
              <a:t>Identify a trauma that you have experienced. Think about what your body’s reaction was. </a:t>
            </a:r>
          </a:p>
          <a:p>
            <a:r>
              <a:rPr lang="en-US" sz="4400" dirty="0"/>
              <a:t>Can you still describe the details of the trauma today?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99896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How Law Enforcement Can Mitigate The Long-term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3626182"/>
          </a:xfrm>
        </p:spPr>
        <p:txBody>
          <a:bodyPr>
            <a:normAutofit fontScale="92500" lnSpcReduction="20000"/>
          </a:bodyPr>
          <a:lstStyle/>
          <a:p>
            <a:r>
              <a:rPr lang="en-US" sz="4400" dirty="0"/>
              <a:t>How old were you?</a:t>
            </a:r>
          </a:p>
          <a:p>
            <a:r>
              <a:rPr lang="en-US" sz="4400" dirty="0"/>
              <a:t>Does the memory of this trauma ever “pop” into your mind?</a:t>
            </a:r>
          </a:p>
          <a:p>
            <a:r>
              <a:rPr lang="en-US" sz="4400" dirty="0"/>
              <a:t>‏Has the trauma changed your life in any way?</a:t>
            </a:r>
          </a:p>
          <a:p>
            <a:r>
              <a:rPr lang="en-US" sz="4400" dirty="0"/>
              <a:t>Childhood Trauma Matters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24240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How Law Enforcement Can Mitigate The Long-term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37166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400" dirty="0"/>
              <a:t>The Role of Law Enforcement</a:t>
            </a:r>
          </a:p>
          <a:p>
            <a:r>
              <a:rPr lang="en-US" sz="4400" dirty="0"/>
              <a:t>Mitigating the Trauma</a:t>
            </a:r>
          </a:p>
          <a:p>
            <a:r>
              <a:rPr lang="en-US" sz="4400" dirty="0"/>
              <a:t>Do not to arrest parents in front of children.</a:t>
            </a:r>
          </a:p>
          <a:p>
            <a:r>
              <a:rPr lang="en-US" sz="4400" dirty="0"/>
              <a:t>Avoid sirens and lights in a non-emergency situation and where the use is discretionary.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504371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How Law Enforcement Can Mitigate The Long-term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42468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400" dirty="0"/>
              <a:t>If you need to communicate with the child</a:t>
            </a:r>
          </a:p>
          <a:p>
            <a:r>
              <a:rPr lang="en-US" sz="4400" dirty="0"/>
              <a:t>Use the child’s name</a:t>
            </a:r>
          </a:p>
          <a:p>
            <a:r>
              <a:rPr lang="en-US" sz="4400" dirty="0"/>
              <a:t>Use simple language</a:t>
            </a:r>
          </a:p>
          <a:p>
            <a:r>
              <a:rPr lang="en-US" sz="4400" dirty="0"/>
              <a:t>Sit at the child’s physical level</a:t>
            </a:r>
          </a:p>
          <a:p>
            <a:r>
              <a:rPr lang="en-US" sz="4400" dirty="0"/>
              <a:t>Explain your role as a police officer is to keep the child safe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65621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How Law Enforcement Can Mitigate The Long-term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3716608"/>
          </a:xfrm>
        </p:spPr>
        <p:txBody>
          <a:bodyPr>
            <a:normAutofit fontScale="70000" lnSpcReduction="20000"/>
          </a:bodyPr>
          <a:lstStyle/>
          <a:p>
            <a:r>
              <a:rPr lang="en-US" sz="4400" dirty="0"/>
              <a:t>Acknowledge the child’s right to not say anything</a:t>
            </a:r>
          </a:p>
          <a:p>
            <a:r>
              <a:rPr lang="en-US" sz="4400" dirty="0"/>
              <a:t>Recognize the child’s loyalty to the parent</a:t>
            </a:r>
          </a:p>
          <a:p>
            <a:r>
              <a:rPr lang="en-US" sz="4400" dirty="0"/>
              <a:t>Answer any questions the child may have</a:t>
            </a:r>
          </a:p>
          <a:p>
            <a:r>
              <a:rPr lang="en-US" sz="4400" dirty="0"/>
              <a:t>Ask one question at a time</a:t>
            </a:r>
          </a:p>
          <a:p>
            <a:r>
              <a:rPr lang="en-US" sz="4400" dirty="0"/>
              <a:t>Avoid “why” questions</a:t>
            </a:r>
          </a:p>
          <a:p>
            <a:r>
              <a:rPr lang="en-US" sz="4400" dirty="0"/>
              <a:t>Ensure that the child understands the question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305387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How Law Enforcement Can Mitigate The Long-term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3587272"/>
          </a:xfrm>
        </p:spPr>
        <p:txBody>
          <a:bodyPr>
            <a:normAutofit fontScale="62500" lnSpcReduction="20000"/>
          </a:bodyPr>
          <a:lstStyle/>
          <a:p>
            <a:r>
              <a:rPr lang="en-US" sz="4400" dirty="0"/>
              <a:t>Ask open ended questions and use simple reflection to make sure there is clarity              </a:t>
            </a:r>
          </a:p>
          <a:p>
            <a:r>
              <a:rPr lang="en-US" sz="4400" dirty="0"/>
              <a:t>Make no assumptions about the child’s abilities based on age</a:t>
            </a:r>
          </a:p>
          <a:p>
            <a:r>
              <a:rPr lang="en-US" sz="4400" dirty="0"/>
              <a:t>Allow the child to hold onto a stuffed animal or other object for comfort</a:t>
            </a:r>
          </a:p>
          <a:p>
            <a:r>
              <a:rPr lang="en-US" sz="4400" dirty="0"/>
              <a:t>Avoid rushing the child; let them have time to process thoughts and feelings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949467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How Law Enforcement Can Mitigate The Long-term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3616455"/>
          </a:xfrm>
        </p:spPr>
        <p:txBody>
          <a:bodyPr>
            <a:normAutofit fontScale="62500" lnSpcReduction="20000"/>
          </a:bodyPr>
          <a:lstStyle/>
          <a:p>
            <a:r>
              <a:rPr lang="en-US" sz="4400" dirty="0"/>
              <a:t>Observe non-verbal communication</a:t>
            </a:r>
          </a:p>
          <a:p>
            <a:r>
              <a:rPr lang="en-US" sz="4400" dirty="0"/>
              <a:t>REMEMBER</a:t>
            </a:r>
          </a:p>
          <a:p>
            <a:r>
              <a:rPr lang="en-US" sz="4400" dirty="0"/>
              <a:t>The child’s body is responding, and this may effect his/her ability to listen, reason and retain information.</a:t>
            </a:r>
          </a:p>
          <a:p>
            <a:r>
              <a:rPr lang="en-US" sz="4400" dirty="0"/>
              <a:t>This may also effect the child’s emotional and physical responses to what is happening.</a:t>
            </a:r>
          </a:p>
          <a:p>
            <a:r>
              <a:rPr lang="en-US" sz="4400" dirty="0"/>
              <a:t>The way this incident is handled will impact this child’s future.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913393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How Law Enforcement Can Mitigate The Long-term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3716608"/>
          </a:xfrm>
        </p:spPr>
        <p:txBody>
          <a:bodyPr>
            <a:normAutofit fontScale="85000" lnSpcReduction="10000"/>
          </a:bodyPr>
          <a:lstStyle/>
          <a:p>
            <a:r>
              <a:rPr lang="en-US" sz="4400" dirty="0"/>
              <a:t>As long as investigation isn’t compromised, tell caregiver what happened to the parent, how long they may be in jail and if/how they may be reached.</a:t>
            </a:r>
          </a:p>
          <a:p>
            <a:r>
              <a:rPr lang="en-US" sz="4400" dirty="0"/>
              <a:t>Be sure caregiver knows as much as possible about children – 	bedtime, medical issues, school info, and special needs.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165239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Potential Long Term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42468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400" dirty="0"/>
              <a:t>CHILDREN IN FOSTER CARE</a:t>
            </a:r>
          </a:p>
          <a:p>
            <a:r>
              <a:rPr lang="en-US" sz="4400" dirty="0"/>
              <a:t>High risk for physical health problems</a:t>
            </a:r>
          </a:p>
          <a:p>
            <a:r>
              <a:rPr lang="en-US" sz="4400" dirty="0"/>
              <a:t>High risk for mental health problems</a:t>
            </a:r>
          </a:p>
          <a:p>
            <a:r>
              <a:rPr lang="en-US" sz="4400" dirty="0"/>
              <a:t>High risk for behavioral problems</a:t>
            </a:r>
          </a:p>
          <a:p>
            <a:r>
              <a:rPr lang="en-US" sz="4400" dirty="0"/>
              <a:t>Lower educational achievement</a:t>
            </a:r>
          </a:p>
          <a:p>
            <a:r>
              <a:rPr lang="en-US" sz="4400" dirty="0"/>
              <a:t>High risk to enter the juvenile justice system</a:t>
            </a:r>
          </a:p>
          <a:p>
            <a:pPr marL="1371600" lvl="3" indent="0">
              <a:buNone/>
            </a:pPr>
            <a:r>
              <a:rPr lang="en-US" dirty="0"/>
              <a:t>					Child Welfare and Crime: Measuring the Effects of Foster Care 2007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04044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Parental Arrest And The Impact On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7" y="2336872"/>
            <a:ext cx="11756570" cy="36456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200" dirty="0"/>
              <a:t>Bruce Perry</a:t>
            </a:r>
          </a:p>
          <a:p>
            <a:pPr marL="0" indent="0">
              <a:buNone/>
            </a:pPr>
            <a:r>
              <a:rPr lang="en-US" sz="3200" dirty="0"/>
              <a:t>a.	‏Males tend to  “externalize” </a:t>
            </a:r>
          </a:p>
          <a:p>
            <a:pPr marL="0" indent="0">
              <a:buNone/>
            </a:pPr>
            <a:r>
              <a:rPr lang="en-US" sz="3200" dirty="0"/>
              <a:t>b.	‏ADHD, Oppositional Defiant Disorder, Conduct Disorder</a:t>
            </a:r>
          </a:p>
          <a:p>
            <a:pPr marL="0" indent="0">
              <a:buNone/>
            </a:pPr>
            <a:r>
              <a:rPr lang="en-US" sz="3200" dirty="0"/>
              <a:t>c.	‏More likely to be perpetrators </a:t>
            </a:r>
          </a:p>
          <a:p>
            <a:pPr marL="0" indent="0">
              <a:buNone/>
            </a:pPr>
            <a:r>
              <a:rPr lang="en-US" sz="3200" dirty="0"/>
              <a:t>d.	‏Females tend to “internalize”</a:t>
            </a:r>
          </a:p>
          <a:p>
            <a:pPr marL="0" indent="0">
              <a:buNone/>
            </a:pPr>
            <a:r>
              <a:rPr lang="en-US" sz="3200" dirty="0"/>
              <a:t>e.	‏Depression, Anxiety, and Dissociative disorders</a:t>
            </a:r>
          </a:p>
          <a:p>
            <a:pPr marL="0" indent="0">
              <a:buNone/>
            </a:pPr>
            <a:r>
              <a:rPr lang="en-US" sz="3200" dirty="0"/>
              <a:t>f.	‏More likely to be victims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26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INSTRUCTIONAL OBJECTIVES: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42468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400" dirty="0"/>
              <a:t>Upon completion of this course, the participants will be able to: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1)	Identify the elements of the statute (31-1-8)</a:t>
            </a:r>
          </a:p>
          <a:p>
            <a:pPr marL="0" indent="0">
              <a:buNone/>
            </a:pPr>
            <a:r>
              <a:rPr lang="en-US" sz="4400" dirty="0"/>
              <a:t>2)	Identify the procedures required to meet statute to include making arrangements for the temporary care of a child</a:t>
            </a:r>
          </a:p>
          <a:p>
            <a:pPr marL="0" indent="0">
              <a:buNone/>
            </a:pPr>
            <a:r>
              <a:rPr lang="en-US" sz="4400" dirty="0"/>
              <a:t>3)	Discuss how the arrest and specific actions made by officers can be traumatic to children and how officers can assist in mitigating any long-term effects.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259926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Parental Arrest And The Impact On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5" y="2336872"/>
            <a:ext cx="11756570" cy="371660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3600" dirty="0"/>
              <a:t>Post-Traumatic Stress Disorder/ Child Traumatic Stress</a:t>
            </a:r>
          </a:p>
          <a:p>
            <a:pPr marL="0" indent="0">
              <a:buNone/>
            </a:pPr>
            <a:r>
              <a:rPr lang="en-US" sz="3600" dirty="0"/>
              <a:t>Trauma Affects Behavior</a:t>
            </a:r>
          </a:p>
          <a:p>
            <a:r>
              <a:rPr lang="en-US" sz="3600" dirty="0"/>
              <a:t>Children exposed to violence within the family and/or community exhibited symptoms such as: </a:t>
            </a:r>
          </a:p>
          <a:p>
            <a:pPr lvl="1"/>
            <a:r>
              <a:rPr lang="en-US" sz="3200" dirty="0"/>
              <a:t>An inability to manage emotions</a:t>
            </a:r>
          </a:p>
          <a:p>
            <a:pPr lvl="1"/>
            <a:r>
              <a:rPr lang="en-US" sz="3200" dirty="0"/>
              <a:t>Aggressive behavior </a:t>
            </a:r>
          </a:p>
          <a:p>
            <a:pPr lvl="1"/>
            <a:r>
              <a:rPr lang="en-US" sz="3200" dirty="0"/>
              <a:t>Destructive behavior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3887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Parental Arrest And The Impact On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7" y="2336872"/>
            <a:ext cx="11756570" cy="3626183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Suicidal behavior</a:t>
            </a:r>
          </a:p>
          <a:p>
            <a:r>
              <a:rPr lang="en-US" sz="3200" dirty="0"/>
              <a:t>PTSD </a:t>
            </a:r>
          </a:p>
          <a:p>
            <a:r>
              <a:rPr lang="en-US" sz="3200" dirty="0"/>
              <a:t>Developmental challenges</a:t>
            </a:r>
          </a:p>
          <a:p>
            <a:r>
              <a:rPr lang="en-US" sz="3200" dirty="0"/>
              <a:t>Isolation and loneliness</a:t>
            </a:r>
          </a:p>
          <a:p>
            <a:r>
              <a:rPr lang="en-US" sz="3200" dirty="0"/>
              <a:t>Problems at school, home, in the community</a:t>
            </a:r>
          </a:p>
          <a:p>
            <a:r>
              <a:rPr lang="en-US" sz="3200" dirty="0"/>
              <a:t>Violent behavior</a:t>
            </a:r>
          </a:p>
          <a:p>
            <a:pPr marL="0" indent="0">
              <a:buNone/>
            </a:pPr>
            <a:r>
              <a:rPr lang="en-US" sz="3200" dirty="0"/>
              <a:t>The Resulting Emotional Response</a:t>
            </a:r>
          </a:p>
        </p:txBody>
      </p:sp>
    </p:spTree>
    <p:extLst>
      <p:ext uri="{BB962C8B-B14F-4D97-AF65-F5344CB8AC3E}">
        <p14:creationId xmlns:p14="http://schemas.microsoft.com/office/powerpoint/2010/main" val="8328366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Parental Arrest And The Impact On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7" y="2336873"/>
            <a:ext cx="11756570" cy="3606728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/>
              <a:t>Fear</a:t>
            </a:r>
          </a:p>
          <a:p>
            <a:r>
              <a:rPr lang="en-US" sz="3600" dirty="0"/>
              <a:t>Confusion</a:t>
            </a:r>
          </a:p>
          <a:p>
            <a:r>
              <a:rPr lang="en-US" sz="3600" dirty="0"/>
              <a:t>Helplessness</a:t>
            </a:r>
          </a:p>
          <a:p>
            <a:r>
              <a:rPr lang="en-US" sz="3600" dirty="0"/>
              <a:t>‏Embarrassment and/or shame</a:t>
            </a:r>
          </a:p>
          <a:p>
            <a:r>
              <a:rPr lang="en-US" sz="3600" dirty="0"/>
              <a:t>Disempowerment</a:t>
            </a:r>
          </a:p>
          <a:p>
            <a:r>
              <a:rPr lang="en-US" sz="3600" dirty="0"/>
              <a:t>‏Anger</a:t>
            </a:r>
          </a:p>
          <a:p>
            <a:r>
              <a:rPr lang="en-US" sz="3600" dirty="0"/>
              <a:t>‏Vulnerable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3842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Parental Arrest And The Impact On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7" y="2336872"/>
            <a:ext cx="11756570" cy="371660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600" dirty="0"/>
              <a:t>The Resulting Physical Response</a:t>
            </a:r>
          </a:p>
          <a:p>
            <a:r>
              <a:rPr lang="en-US" sz="3600" dirty="0"/>
              <a:t>Sleep Disturbances</a:t>
            </a:r>
          </a:p>
          <a:p>
            <a:r>
              <a:rPr lang="en-US" sz="3600" dirty="0"/>
              <a:t>Hyperactivity</a:t>
            </a:r>
          </a:p>
          <a:p>
            <a:r>
              <a:rPr lang="en-US" sz="3600" dirty="0"/>
              <a:t>Nervousness</a:t>
            </a:r>
          </a:p>
          <a:p>
            <a:r>
              <a:rPr lang="en-US" sz="3600" dirty="0"/>
              <a:t>Appetite Changes</a:t>
            </a:r>
          </a:p>
          <a:p>
            <a:r>
              <a:rPr lang="en-US" sz="3600" dirty="0"/>
              <a:t>Changes in Play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3825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Parental Arrest And The Impact On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7" y="2336872"/>
            <a:ext cx="11756570" cy="4272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 child’s age and developmental level affects their response to witnessing parental arrest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992347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Reducing Childhood Trauma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7" y="2336873"/>
            <a:ext cx="11756570" cy="3716608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In a national survey of 9-16 year olds, 25% had experienced at least one traumatic event </a:t>
            </a:r>
          </a:p>
          <a:p>
            <a:r>
              <a:rPr lang="en-US" sz="3600" dirty="0"/>
              <a:t>Incarcerated Youth 90% of juvenile detainees have experienced at least one traumatic event </a:t>
            </a:r>
          </a:p>
          <a:p>
            <a:r>
              <a:rPr lang="en-US" sz="3600" dirty="0"/>
              <a:t>Incarcerated youth have experienced 4-8 times more physical trauma than other youth.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9595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PARENTAL ARREST AND THE IMPACT ON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7" y="2336872"/>
            <a:ext cx="11756570" cy="35678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400" dirty="0"/>
              <a:t>	 PTSD- 8x higher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McNally, 1999; National Center for Mental Health and Juvenile Justice, 07 reducing child trauma ultimately reduces crime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9575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Conclusion/Questions???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What is it worth to reduce the traumatic effects an arrest can have on children?</a:t>
            </a:r>
          </a:p>
        </p:txBody>
      </p:sp>
    </p:spTree>
    <p:extLst>
      <p:ext uri="{BB962C8B-B14F-4D97-AF65-F5344CB8AC3E}">
        <p14:creationId xmlns:p14="http://schemas.microsoft.com/office/powerpoint/2010/main" val="406166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4246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Since the early 90’s, the number of children with parents in prison has steadily increased.  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73881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42468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400" dirty="0"/>
              <a:t>More than 7 million children have a parent under some form of correctional supervision.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In a recent study in California, 70% of children who were present at a parental arrest saw their parents being handcuffed. </a:t>
            </a:r>
            <a:r>
              <a:rPr lang="en-US" sz="2100" dirty="0"/>
              <a:t>Connect for Kids/Child Advocacy</a:t>
            </a: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30% of children who witnessed an arrest were confronted with drawn weapons.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74686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Statute, 31-1-8 NMSA 1978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43036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Officers are required to ask if the person being arrested is the parent of a minor/dependent child.</a:t>
            </a:r>
          </a:p>
          <a:p>
            <a:r>
              <a:rPr lang="en-US" sz="2800" dirty="0"/>
              <a:t>Officers shall make reasonable efforts to ensure the safety of those children</a:t>
            </a:r>
          </a:p>
          <a:p>
            <a:r>
              <a:rPr lang="en-US" sz="2800" dirty="0"/>
              <a:t>NMLEA shall establish guidelines and a training program to include:</a:t>
            </a:r>
          </a:p>
          <a:p>
            <a:pPr lvl="1"/>
            <a:r>
              <a:rPr lang="en-US" sz="2400" dirty="0"/>
              <a:t>Procedures to ensure officers inquire about dependent children</a:t>
            </a:r>
          </a:p>
          <a:p>
            <a:pPr lvl="1"/>
            <a:r>
              <a:rPr lang="en-US" sz="2400" dirty="0"/>
              <a:t>Procedures for the arrangements of care for those children</a:t>
            </a:r>
          </a:p>
          <a:p>
            <a:pPr lvl="1"/>
            <a:r>
              <a:rPr lang="en-US" sz="2400" dirty="0"/>
              <a:t>Education as to the effects of witnessing violent crime or other events that can cause emotional harm and how to mitigate</a:t>
            </a:r>
          </a:p>
        </p:txBody>
      </p:sp>
    </p:spTree>
    <p:extLst>
      <p:ext uri="{BB962C8B-B14F-4D97-AF65-F5344CB8AC3E}">
        <p14:creationId xmlns:p14="http://schemas.microsoft.com/office/powerpoint/2010/main" val="253565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2336873"/>
            <a:ext cx="11782697" cy="36164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400" dirty="0"/>
              <a:t>The goal of responding officers:</a:t>
            </a:r>
          </a:p>
          <a:p>
            <a:r>
              <a:rPr lang="en-US" sz="4400" dirty="0"/>
              <a:t>Minimize the disruption to children</a:t>
            </a:r>
          </a:p>
          <a:p>
            <a:r>
              <a:rPr lang="en-US" sz="4400" dirty="0"/>
              <a:t>Provide the most supportive environment possible</a:t>
            </a:r>
          </a:p>
          <a:p>
            <a:r>
              <a:rPr lang="en-US" sz="4400" dirty="0"/>
              <a:t>Minimize trauma of the arrest to children</a:t>
            </a:r>
          </a:p>
          <a:p>
            <a:r>
              <a:rPr lang="en-US" sz="4400" dirty="0"/>
              <a:t>Determine the best alternative care</a:t>
            </a:r>
          </a:p>
        </p:txBody>
      </p:sp>
    </p:spTree>
    <p:extLst>
      <p:ext uri="{BB962C8B-B14F-4D97-AF65-F5344CB8AC3E}">
        <p14:creationId xmlns:p14="http://schemas.microsoft.com/office/powerpoint/2010/main" val="562289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97458-2902-4B55-B893-4863DEA19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6" y="753228"/>
            <a:ext cx="9722172" cy="1080938"/>
          </a:xfrm>
        </p:spPr>
        <p:txBody>
          <a:bodyPr>
            <a:normAutofit/>
          </a:bodyPr>
          <a:lstStyle/>
          <a:p>
            <a:r>
              <a:rPr lang="en-US" sz="4800" dirty="0"/>
              <a:t>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64EB-2A7B-423E-899D-0FAC5E1F3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655366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Baring drug use, weapons or criminal behavior, parents wishes </a:t>
            </a:r>
            <a:r>
              <a:rPr lang="en-US" sz="3600" i="1" u="sng" dirty="0"/>
              <a:t>shall</a:t>
            </a:r>
            <a:r>
              <a:rPr lang="en-US" sz="3600" dirty="0"/>
              <a:t> be respected</a:t>
            </a:r>
          </a:p>
          <a:p>
            <a:r>
              <a:rPr lang="en-US" sz="3600" dirty="0"/>
              <a:t>Whenever safe, arrest shall be made away from children</a:t>
            </a:r>
          </a:p>
          <a:p>
            <a:r>
              <a:rPr lang="en-US" sz="3600" dirty="0"/>
              <a:t>Ask if there is anyone in the home who depends on their care</a:t>
            </a:r>
          </a:p>
          <a:p>
            <a:r>
              <a:rPr lang="en-US" sz="3600" dirty="0"/>
              <a:t>The parent may risk being charged with abuse and neglect, if information is withheld regarding their children.</a:t>
            </a:r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91277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1B193-498B-4915-8E8C-13FF75A45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look for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28737-7780-438E-8864-94242ADC0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716609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Upon arrest, take note of:</a:t>
            </a:r>
          </a:p>
          <a:p>
            <a:pPr lvl="1"/>
            <a:r>
              <a:rPr lang="en-US" sz="2400" dirty="0"/>
              <a:t>Car seats</a:t>
            </a:r>
          </a:p>
          <a:p>
            <a:pPr lvl="1"/>
            <a:r>
              <a:rPr lang="en-US" sz="2400" dirty="0"/>
              <a:t>Toys</a:t>
            </a:r>
          </a:p>
          <a:p>
            <a:pPr lvl="1"/>
            <a:r>
              <a:rPr lang="en-US" sz="2400" dirty="0"/>
              <a:t>Clothing</a:t>
            </a:r>
          </a:p>
          <a:p>
            <a:pPr lvl="1"/>
            <a:r>
              <a:rPr lang="en-US" sz="2400" dirty="0"/>
              <a:t>Bottles</a:t>
            </a:r>
          </a:p>
          <a:p>
            <a:pPr lvl="1"/>
            <a:r>
              <a:rPr lang="en-US" sz="2400" dirty="0"/>
              <a:t>Indoor swings/chairs</a:t>
            </a:r>
          </a:p>
          <a:p>
            <a:pPr lvl="1"/>
            <a:r>
              <a:rPr lang="en-US" sz="2400" dirty="0"/>
              <a:t>Outdoor </a:t>
            </a:r>
            <a:r>
              <a:rPr lang="en-US" sz="2400" dirty="0" err="1"/>
              <a:t>childrens</a:t>
            </a:r>
            <a:r>
              <a:rPr lang="en-US" sz="2400" dirty="0"/>
              <a:t> furniture</a:t>
            </a:r>
          </a:p>
          <a:p>
            <a:pPr marL="228600" lvl="1"/>
            <a:r>
              <a:rPr lang="en-US" sz="2400" dirty="0"/>
              <a:t>Ask “Do you have any children that depend on you to take care of them?” </a:t>
            </a:r>
          </a:p>
          <a:p>
            <a:pPr marL="228600" lvl="1"/>
            <a:r>
              <a:rPr lang="en-US" sz="2400" dirty="0"/>
              <a:t>“Are there any children in the house?”</a:t>
            </a:r>
          </a:p>
          <a:p>
            <a:pPr marL="228600" lvl="1"/>
            <a:r>
              <a:rPr lang="en-US" sz="2400" dirty="0"/>
              <a:t>“Where are they?”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471657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370</TotalTime>
  <Words>1574</Words>
  <Application>Microsoft Office PowerPoint</Application>
  <PresentationFormat>Widescreen</PresentationFormat>
  <Paragraphs>197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Gill Sans MT</vt:lpstr>
      <vt:lpstr>Gallery</vt:lpstr>
      <vt:lpstr>Ensuring Child Safety Upon Parental Arrest</vt:lpstr>
      <vt:lpstr>INSTRUCTIONAL GOALS:</vt:lpstr>
      <vt:lpstr>INSTRUCTIONAL OBJECTIVES:</vt:lpstr>
      <vt:lpstr>INTRODUCTION</vt:lpstr>
      <vt:lpstr>INTRODUCTION</vt:lpstr>
      <vt:lpstr>The Statute, 31-1-8 NMSA 1978</vt:lpstr>
      <vt:lpstr>Procedures</vt:lpstr>
      <vt:lpstr>Procedures</vt:lpstr>
      <vt:lpstr>Things to look for</vt:lpstr>
      <vt:lpstr>Procedures</vt:lpstr>
      <vt:lpstr>Procedures</vt:lpstr>
      <vt:lpstr>Procedures</vt:lpstr>
      <vt:lpstr>Procedures</vt:lpstr>
      <vt:lpstr>Procedures</vt:lpstr>
      <vt:lpstr>Procedures</vt:lpstr>
      <vt:lpstr>Trauma caused by arrest/separation</vt:lpstr>
      <vt:lpstr>Trauma caused by arrest/separation</vt:lpstr>
      <vt:lpstr>Trauma caused by arrest/separation</vt:lpstr>
      <vt:lpstr>How Law Enforcement Can Mitigate The Long-term Effects</vt:lpstr>
      <vt:lpstr>How Law Enforcement Can Mitigate The Long-term Effects</vt:lpstr>
      <vt:lpstr>How Law Enforcement Can Mitigate The Long-term Effects</vt:lpstr>
      <vt:lpstr>How Law Enforcement Can Mitigate The Long-term Effects</vt:lpstr>
      <vt:lpstr>How Law Enforcement Can Mitigate The Long-term Effects</vt:lpstr>
      <vt:lpstr>How Law Enforcement Can Mitigate The Long-term Effects</vt:lpstr>
      <vt:lpstr>How Law Enforcement Can Mitigate The Long-term Effects</vt:lpstr>
      <vt:lpstr>How Law Enforcement Can Mitigate The Long-term Effects</vt:lpstr>
      <vt:lpstr>How Law Enforcement Can Mitigate The Long-term Effects</vt:lpstr>
      <vt:lpstr>Potential Long Term Effects</vt:lpstr>
      <vt:lpstr>Parental Arrest And The Impact On Children</vt:lpstr>
      <vt:lpstr>Parental Arrest And The Impact On Children</vt:lpstr>
      <vt:lpstr>Parental Arrest And The Impact On Children</vt:lpstr>
      <vt:lpstr>Parental Arrest And The Impact On Children</vt:lpstr>
      <vt:lpstr>Parental Arrest And The Impact On Children</vt:lpstr>
      <vt:lpstr>Parental Arrest And The Impact On Children</vt:lpstr>
      <vt:lpstr>Reducing Childhood Trauma</vt:lpstr>
      <vt:lpstr>PARENTAL ARREST AND THE IMPACT ON CHILDREN</vt:lpstr>
      <vt:lpstr>Conclusion/Questions???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Ensuring Child Safety Upon Parental Arrest</dc:title>
  <dc:creator>Jimenez, Roger</dc:creator>
  <cp:lastModifiedBy>Calder, JoshuaM, DPS</cp:lastModifiedBy>
  <cp:revision>30</cp:revision>
  <dcterms:created xsi:type="dcterms:W3CDTF">2016-08-01T13:32:18Z</dcterms:created>
  <dcterms:modified xsi:type="dcterms:W3CDTF">2024-01-04T16:43:16Z</dcterms:modified>
</cp:coreProperties>
</file>