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34"/>
  </p:handoutMasterIdLst>
  <p:sldIdLst>
    <p:sldId id="256" r:id="rId2"/>
    <p:sldId id="257" r:id="rId3"/>
    <p:sldId id="258" r:id="rId4"/>
    <p:sldId id="259" r:id="rId5"/>
    <p:sldId id="362" r:id="rId6"/>
    <p:sldId id="363" r:id="rId7"/>
    <p:sldId id="535" r:id="rId8"/>
    <p:sldId id="494" r:id="rId9"/>
    <p:sldId id="495" r:id="rId10"/>
    <p:sldId id="364" r:id="rId11"/>
    <p:sldId id="365" r:id="rId12"/>
    <p:sldId id="514" r:id="rId13"/>
    <p:sldId id="515" r:id="rId14"/>
    <p:sldId id="513" r:id="rId15"/>
    <p:sldId id="484" r:id="rId16"/>
    <p:sldId id="510" r:id="rId17"/>
    <p:sldId id="511" r:id="rId18"/>
    <p:sldId id="517" r:id="rId19"/>
    <p:sldId id="518" r:id="rId20"/>
    <p:sldId id="507" r:id="rId21"/>
    <p:sldId id="508" r:id="rId22"/>
    <p:sldId id="509" r:id="rId23"/>
    <p:sldId id="519" r:id="rId24"/>
    <p:sldId id="538" r:id="rId25"/>
    <p:sldId id="366" r:id="rId26"/>
    <p:sldId id="485" r:id="rId27"/>
    <p:sldId id="501" r:id="rId28"/>
    <p:sldId id="500" r:id="rId29"/>
    <p:sldId id="520" r:id="rId30"/>
    <p:sldId id="367" r:id="rId31"/>
    <p:sldId id="368" r:id="rId32"/>
    <p:sldId id="369" r:id="rId33"/>
    <p:sldId id="370" r:id="rId34"/>
    <p:sldId id="536" r:id="rId35"/>
    <p:sldId id="502" r:id="rId36"/>
    <p:sldId id="521" r:id="rId37"/>
    <p:sldId id="371" r:id="rId38"/>
    <p:sldId id="372" r:id="rId39"/>
    <p:sldId id="537" r:id="rId40"/>
    <p:sldId id="374" r:id="rId41"/>
    <p:sldId id="375" r:id="rId42"/>
    <p:sldId id="496" r:id="rId43"/>
    <p:sldId id="497" r:id="rId44"/>
    <p:sldId id="522" r:id="rId45"/>
    <p:sldId id="376" r:id="rId46"/>
    <p:sldId id="486" r:id="rId47"/>
    <p:sldId id="377" r:id="rId48"/>
    <p:sldId id="477" r:id="rId49"/>
    <p:sldId id="378" r:id="rId50"/>
    <p:sldId id="379" r:id="rId51"/>
    <p:sldId id="380" r:id="rId52"/>
    <p:sldId id="382" r:id="rId53"/>
    <p:sldId id="539" r:id="rId54"/>
    <p:sldId id="498" r:id="rId55"/>
    <p:sldId id="478" r:id="rId56"/>
    <p:sldId id="384" r:id="rId57"/>
    <p:sldId id="488" r:id="rId58"/>
    <p:sldId id="489" r:id="rId59"/>
    <p:sldId id="389" r:id="rId60"/>
    <p:sldId id="392" r:id="rId61"/>
    <p:sldId id="479" r:id="rId62"/>
    <p:sldId id="393" r:id="rId63"/>
    <p:sldId id="499" r:id="rId64"/>
    <p:sldId id="395" r:id="rId65"/>
    <p:sldId id="396" r:id="rId66"/>
    <p:sldId id="397" r:id="rId67"/>
    <p:sldId id="398" r:id="rId68"/>
    <p:sldId id="490" r:id="rId69"/>
    <p:sldId id="399" r:id="rId70"/>
    <p:sldId id="400" r:id="rId71"/>
    <p:sldId id="401" r:id="rId72"/>
    <p:sldId id="403" r:id="rId73"/>
    <p:sldId id="404" r:id="rId74"/>
    <p:sldId id="405" r:id="rId75"/>
    <p:sldId id="406" r:id="rId76"/>
    <p:sldId id="407" r:id="rId77"/>
    <p:sldId id="410" r:id="rId78"/>
    <p:sldId id="491" r:id="rId79"/>
    <p:sldId id="412" r:id="rId80"/>
    <p:sldId id="487" r:id="rId81"/>
    <p:sldId id="413" r:id="rId82"/>
    <p:sldId id="523" r:id="rId83"/>
    <p:sldId id="492" r:id="rId84"/>
    <p:sldId id="414" r:id="rId85"/>
    <p:sldId id="524" r:id="rId86"/>
    <p:sldId id="525" r:id="rId87"/>
    <p:sldId id="415" r:id="rId88"/>
    <p:sldId id="416" r:id="rId89"/>
    <p:sldId id="419" r:id="rId90"/>
    <p:sldId id="420" r:id="rId91"/>
    <p:sldId id="421" r:id="rId92"/>
    <p:sldId id="422" r:id="rId93"/>
    <p:sldId id="423" r:id="rId94"/>
    <p:sldId id="425" r:id="rId95"/>
    <p:sldId id="426" r:id="rId96"/>
    <p:sldId id="427" r:id="rId97"/>
    <p:sldId id="476" r:id="rId98"/>
    <p:sldId id="529" r:id="rId99"/>
    <p:sldId id="533" r:id="rId100"/>
    <p:sldId id="530" r:id="rId101"/>
    <p:sldId id="531" r:id="rId102"/>
    <p:sldId id="532" r:id="rId103"/>
    <p:sldId id="534" r:id="rId104"/>
    <p:sldId id="503" r:id="rId105"/>
    <p:sldId id="493" r:id="rId106"/>
    <p:sldId id="453" r:id="rId107"/>
    <p:sldId id="452" r:id="rId108"/>
    <p:sldId id="454" r:id="rId109"/>
    <p:sldId id="474" r:id="rId110"/>
    <p:sldId id="455" r:id="rId111"/>
    <p:sldId id="480" r:id="rId112"/>
    <p:sldId id="481" r:id="rId113"/>
    <p:sldId id="482" r:id="rId114"/>
    <p:sldId id="483" r:id="rId115"/>
    <p:sldId id="437" r:id="rId116"/>
    <p:sldId id="438" r:id="rId117"/>
    <p:sldId id="439" r:id="rId118"/>
    <p:sldId id="440" r:id="rId119"/>
    <p:sldId id="441" r:id="rId120"/>
    <p:sldId id="443" r:id="rId121"/>
    <p:sldId id="463" r:id="rId122"/>
    <p:sldId id="464" r:id="rId123"/>
    <p:sldId id="465" r:id="rId124"/>
    <p:sldId id="528" r:id="rId125"/>
    <p:sldId id="504" r:id="rId126"/>
    <p:sldId id="467" r:id="rId127"/>
    <p:sldId id="527" r:id="rId128"/>
    <p:sldId id="468" r:id="rId129"/>
    <p:sldId id="469" r:id="rId130"/>
    <p:sldId id="470" r:id="rId131"/>
    <p:sldId id="505" r:id="rId132"/>
    <p:sldId id="506" r:id="rId13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32"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D1DBD5-95B2-40EE-A6FD-FD12F979B15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84E2F15-05FF-40C0-AD28-566157C58982}">
      <dgm:prSet/>
      <dgm:spPr/>
      <dgm:t>
        <a:bodyPr/>
        <a:lstStyle/>
        <a:p>
          <a:r>
            <a:rPr lang="en-US" baseline="0"/>
            <a:t>-Usually occurs behind closed doors</a:t>
          </a:r>
          <a:endParaRPr lang="en-US"/>
        </a:p>
      </dgm:t>
    </dgm:pt>
    <dgm:pt modelId="{AF4D2C07-A2BE-4710-9456-BF63819B38E1}" type="parTrans" cxnId="{F70A3577-AEB6-4ADA-AEC9-D5E9DC5019A1}">
      <dgm:prSet/>
      <dgm:spPr/>
      <dgm:t>
        <a:bodyPr/>
        <a:lstStyle/>
        <a:p>
          <a:endParaRPr lang="en-US"/>
        </a:p>
      </dgm:t>
    </dgm:pt>
    <dgm:pt modelId="{B05B7283-B5D2-4591-8561-D5850F77C65B}" type="sibTrans" cxnId="{F70A3577-AEB6-4ADA-AEC9-D5E9DC5019A1}">
      <dgm:prSet/>
      <dgm:spPr/>
      <dgm:t>
        <a:bodyPr/>
        <a:lstStyle/>
        <a:p>
          <a:endParaRPr lang="en-US"/>
        </a:p>
      </dgm:t>
    </dgm:pt>
    <dgm:pt modelId="{E3357611-6C03-4C1F-B4DC-5FE007EA1327}">
      <dgm:prSet/>
      <dgm:spPr/>
      <dgm:t>
        <a:bodyPr/>
        <a:lstStyle/>
        <a:p>
          <a:r>
            <a:rPr lang="en-US" baseline="0" dirty="0"/>
            <a:t>-Usually- no witnesses aside from children</a:t>
          </a:r>
          <a:endParaRPr lang="en-US" dirty="0"/>
        </a:p>
      </dgm:t>
    </dgm:pt>
    <dgm:pt modelId="{9BABEE57-A03B-4131-9A5E-672237A36E4C}" type="parTrans" cxnId="{04AD747D-E178-4EAD-8F70-BFEB6855E5C2}">
      <dgm:prSet/>
      <dgm:spPr/>
      <dgm:t>
        <a:bodyPr/>
        <a:lstStyle/>
        <a:p>
          <a:endParaRPr lang="en-US"/>
        </a:p>
      </dgm:t>
    </dgm:pt>
    <dgm:pt modelId="{43256B06-F751-449A-9A67-8F2B6755C167}" type="sibTrans" cxnId="{04AD747D-E178-4EAD-8F70-BFEB6855E5C2}">
      <dgm:prSet/>
      <dgm:spPr/>
      <dgm:t>
        <a:bodyPr/>
        <a:lstStyle/>
        <a:p>
          <a:endParaRPr lang="en-US"/>
        </a:p>
      </dgm:t>
    </dgm:pt>
    <dgm:pt modelId="{5E6B19AF-3596-42C2-B0A8-CD01CDCFD1C4}">
      <dgm:prSet/>
      <dgm:spPr/>
      <dgm:t>
        <a:bodyPr/>
        <a:lstStyle/>
        <a:p>
          <a:r>
            <a:rPr lang="en-US" baseline="0"/>
            <a:t>-Not often reported</a:t>
          </a:r>
          <a:endParaRPr lang="en-US"/>
        </a:p>
      </dgm:t>
    </dgm:pt>
    <dgm:pt modelId="{CFBB1615-2095-4110-BE5B-B163710F5DB2}" type="parTrans" cxnId="{77BFFEE3-A51D-4707-B75C-846F9F3DFFAA}">
      <dgm:prSet/>
      <dgm:spPr/>
      <dgm:t>
        <a:bodyPr/>
        <a:lstStyle/>
        <a:p>
          <a:endParaRPr lang="en-US"/>
        </a:p>
      </dgm:t>
    </dgm:pt>
    <dgm:pt modelId="{CE33E102-F157-48BE-A912-7FA56B83A06D}" type="sibTrans" cxnId="{77BFFEE3-A51D-4707-B75C-846F9F3DFFAA}">
      <dgm:prSet/>
      <dgm:spPr/>
      <dgm:t>
        <a:bodyPr/>
        <a:lstStyle/>
        <a:p>
          <a:endParaRPr lang="en-US"/>
        </a:p>
      </dgm:t>
    </dgm:pt>
    <dgm:pt modelId="{28EE37A3-B693-40F6-AC07-6AFDCA5E70B3}">
      <dgm:prSet/>
      <dgm:spPr/>
      <dgm:t>
        <a:bodyPr/>
        <a:lstStyle/>
        <a:p>
          <a:r>
            <a:rPr lang="en-US" baseline="0"/>
            <a:t>-Often concealed from relatives, coworkers, friends, social workers</a:t>
          </a:r>
          <a:endParaRPr lang="en-US"/>
        </a:p>
      </dgm:t>
    </dgm:pt>
    <dgm:pt modelId="{50A9EEF8-B6B9-404B-9BFF-BAEFAA164164}" type="parTrans" cxnId="{2956C758-320A-4A22-87EB-4B123C1F32A1}">
      <dgm:prSet/>
      <dgm:spPr/>
      <dgm:t>
        <a:bodyPr/>
        <a:lstStyle/>
        <a:p>
          <a:endParaRPr lang="en-US"/>
        </a:p>
      </dgm:t>
    </dgm:pt>
    <dgm:pt modelId="{52FF3C70-2A3C-4A4A-AB95-8972F9833D21}" type="sibTrans" cxnId="{2956C758-320A-4A22-87EB-4B123C1F32A1}">
      <dgm:prSet/>
      <dgm:spPr/>
      <dgm:t>
        <a:bodyPr/>
        <a:lstStyle/>
        <a:p>
          <a:endParaRPr lang="en-US"/>
        </a:p>
      </dgm:t>
    </dgm:pt>
    <dgm:pt modelId="{C77170AA-2F5B-4542-B7BB-E533174F031A}">
      <dgm:prSet/>
      <dgm:spPr/>
      <dgm:t>
        <a:bodyPr/>
        <a:lstStyle/>
        <a:p>
          <a:r>
            <a:rPr lang="en-US" baseline="0"/>
            <a:t>-Both victims and witnesses try to minimize or ignore the violence</a:t>
          </a:r>
          <a:endParaRPr lang="en-US"/>
        </a:p>
      </dgm:t>
    </dgm:pt>
    <dgm:pt modelId="{91F04FB3-1407-49A8-90F9-3393C2C055E5}" type="parTrans" cxnId="{FC9ADD21-D151-441F-B93B-495817D4171E}">
      <dgm:prSet/>
      <dgm:spPr/>
      <dgm:t>
        <a:bodyPr/>
        <a:lstStyle/>
        <a:p>
          <a:endParaRPr lang="en-US"/>
        </a:p>
      </dgm:t>
    </dgm:pt>
    <dgm:pt modelId="{CC40252D-FA09-4601-AD61-77DC4FBD4074}" type="sibTrans" cxnId="{FC9ADD21-D151-441F-B93B-495817D4171E}">
      <dgm:prSet/>
      <dgm:spPr/>
      <dgm:t>
        <a:bodyPr/>
        <a:lstStyle/>
        <a:p>
          <a:endParaRPr lang="en-US"/>
        </a:p>
      </dgm:t>
    </dgm:pt>
    <dgm:pt modelId="{D12DCE13-E766-4990-B384-20C72339BFDA}">
      <dgm:prSet/>
      <dgm:spPr/>
      <dgm:t>
        <a:bodyPr/>
        <a:lstStyle/>
        <a:p>
          <a:r>
            <a:rPr lang="en-US" baseline="0"/>
            <a:t>-Offenders often successfully conceal, deny, or rationalize the violence </a:t>
          </a:r>
          <a:endParaRPr lang="en-US"/>
        </a:p>
      </dgm:t>
    </dgm:pt>
    <dgm:pt modelId="{64839A8E-4A87-4B4C-A56B-6CBB31C093B9}" type="parTrans" cxnId="{2134A8C6-15E1-4831-AE9F-A9B65C8243FE}">
      <dgm:prSet/>
      <dgm:spPr/>
      <dgm:t>
        <a:bodyPr/>
        <a:lstStyle/>
        <a:p>
          <a:endParaRPr lang="en-US"/>
        </a:p>
      </dgm:t>
    </dgm:pt>
    <dgm:pt modelId="{72ADAA4C-A7C9-4BA2-8B33-0BBF6F47DC57}" type="sibTrans" cxnId="{2134A8C6-15E1-4831-AE9F-A9B65C8243FE}">
      <dgm:prSet/>
      <dgm:spPr/>
      <dgm:t>
        <a:bodyPr/>
        <a:lstStyle/>
        <a:p>
          <a:endParaRPr lang="en-US"/>
        </a:p>
      </dgm:t>
    </dgm:pt>
    <dgm:pt modelId="{8C480651-364E-4125-B132-AFC7BA41CD6C}" type="pres">
      <dgm:prSet presAssocID="{F9D1DBD5-95B2-40EE-A6FD-FD12F979B153}" presName="vert0" presStyleCnt="0">
        <dgm:presLayoutVars>
          <dgm:dir/>
          <dgm:animOne val="branch"/>
          <dgm:animLvl val="lvl"/>
        </dgm:presLayoutVars>
      </dgm:prSet>
      <dgm:spPr/>
    </dgm:pt>
    <dgm:pt modelId="{3BBBEF82-CB52-46BD-A833-F92B5D0E566B}" type="pres">
      <dgm:prSet presAssocID="{784E2F15-05FF-40C0-AD28-566157C58982}" presName="thickLine" presStyleLbl="alignNode1" presStyleIdx="0" presStyleCnt="6"/>
      <dgm:spPr/>
    </dgm:pt>
    <dgm:pt modelId="{E6769327-8476-4A0F-8AE4-D6AAA794EEC2}" type="pres">
      <dgm:prSet presAssocID="{784E2F15-05FF-40C0-AD28-566157C58982}" presName="horz1" presStyleCnt="0"/>
      <dgm:spPr/>
    </dgm:pt>
    <dgm:pt modelId="{29C5CD72-9D3A-4F68-B4E3-45FB3BCF6966}" type="pres">
      <dgm:prSet presAssocID="{784E2F15-05FF-40C0-AD28-566157C58982}" presName="tx1" presStyleLbl="revTx" presStyleIdx="0" presStyleCnt="6"/>
      <dgm:spPr/>
    </dgm:pt>
    <dgm:pt modelId="{F772BD64-57DE-49D5-8598-95995B2F6D63}" type="pres">
      <dgm:prSet presAssocID="{784E2F15-05FF-40C0-AD28-566157C58982}" presName="vert1" presStyleCnt="0"/>
      <dgm:spPr/>
    </dgm:pt>
    <dgm:pt modelId="{F0451216-E779-4CDE-9A9B-1BFEEE3F57C5}" type="pres">
      <dgm:prSet presAssocID="{E3357611-6C03-4C1F-B4DC-5FE007EA1327}" presName="thickLine" presStyleLbl="alignNode1" presStyleIdx="1" presStyleCnt="6"/>
      <dgm:spPr/>
    </dgm:pt>
    <dgm:pt modelId="{25F5C8DF-CCF9-4713-8FF1-B50216A55BB9}" type="pres">
      <dgm:prSet presAssocID="{E3357611-6C03-4C1F-B4DC-5FE007EA1327}" presName="horz1" presStyleCnt="0"/>
      <dgm:spPr/>
    </dgm:pt>
    <dgm:pt modelId="{05EB092F-FD00-4E84-BD8B-172EC04B682A}" type="pres">
      <dgm:prSet presAssocID="{E3357611-6C03-4C1F-B4DC-5FE007EA1327}" presName="tx1" presStyleLbl="revTx" presStyleIdx="1" presStyleCnt="6"/>
      <dgm:spPr/>
    </dgm:pt>
    <dgm:pt modelId="{86535F72-AE4C-4697-81DF-AC3C992F80F7}" type="pres">
      <dgm:prSet presAssocID="{E3357611-6C03-4C1F-B4DC-5FE007EA1327}" presName="vert1" presStyleCnt="0"/>
      <dgm:spPr/>
    </dgm:pt>
    <dgm:pt modelId="{0F82C53A-9DB7-4E73-9B6A-5267941B17F3}" type="pres">
      <dgm:prSet presAssocID="{5E6B19AF-3596-42C2-B0A8-CD01CDCFD1C4}" presName="thickLine" presStyleLbl="alignNode1" presStyleIdx="2" presStyleCnt="6"/>
      <dgm:spPr/>
    </dgm:pt>
    <dgm:pt modelId="{999E0718-EC41-41A0-BECB-7B43D7DF2087}" type="pres">
      <dgm:prSet presAssocID="{5E6B19AF-3596-42C2-B0A8-CD01CDCFD1C4}" presName="horz1" presStyleCnt="0"/>
      <dgm:spPr/>
    </dgm:pt>
    <dgm:pt modelId="{A5B97C86-5A97-448E-9C7A-B917D31E5D60}" type="pres">
      <dgm:prSet presAssocID="{5E6B19AF-3596-42C2-B0A8-CD01CDCFD1C4}" presName="tx1" presStyleLbl="revTx" presStyleIdx="2" presStyleCnt="6"/>
      <dgm:spPr/>
    </dgm:pt>
    <dgm:pt modelId="{C9427814-ED60-4846-9BC4-44C0C7A4D64A}" type="pres">
      <dgm:prSet presAssocID="{5E6B19AF-3596-42C2-B0A8-CD01CDCFD1C4}" presName="vert1" presStyleCnt="0"/>
      <dgm:spPr/>
    </dgm:pt>
    <dgm:pt modelId="{4147D19E-21C5-4FC2-99A3-4FEC2E8294F2}" type="pres">
      <dgm:prSet presAssocID="{28EE37A3-B693-40F6-AC07-6AFDCA5E70B3}" presName="thickLine" presStyleLbl="alignNode1" presStyleIdx="3" presStyleCnt="6"/>
      <dgm:spPr/>
    </dgm:pt>
    <dgm:pt modelId="{7ECF24B7-AE59-41BC-A051-D14494FB9262}" type="pres">
      <dgm:prSet presAssocID="{28EE37A3-B693-40F6-AC07-6AFDCA5E70B3}" presName="horz1" presStyleCnt="0"/>
      <dgm:spPr/>
    </dgm:pt>
    <dgm:pt modelId="{2BCF6A91-E8D9-4918-AD74-E4F1F71967B6}" type="pres">
      <dgm:prSet presAssocID="{28EE37A3-B693-40F6-AC07-6AFDCA5E70B3}" presName="tx1" presStyleLbl="revTx" presStyleIdx="3" presStyleCnt="6"/>
      <dgm:spPr/>
    </dgm:pt>
    <dgm:pt modelId="{9C9869D6-78FE-4E90-8286-B3014B4EC5ED}" type="pres">
      <dgm:prSet presAssocID="{28EE37A3-B693-40F6-AC07-6AFDCA5E70B3}" presName="vert1" presStyleCnt="0"/>
      <dgm:spPr/>
    </dgm:pt>
    <dgm:pt modelId="{E355B8AA-E1FE-445A-A5EE-0FD86F24AB6F}" type="pres">
      <dgm:prSet presAssocID="{C77170AA-2F5B-4542-B7BB-E533174F031A}" presName="thickLine" presStyleLbl="alignNode1" presStyleIdx="4" presStyleCnt="6"/>
      <dgm:spPr/>
    </dgm:pt>
    <dgm:pt modelId="{A7DCEF2F-12DA-441C-9EC4-EA870E1CC3E8}" type="pres">
      <dgm:prSet presAssocID="{C77170AA-2F5B-4542-B7BB-E533174F031A}" presName="horz1" presStyleCnt="0"/>
      <dgm:spPr/>
    </dgm:pt>
    <dgm:pt modelId="{9FCC7891-7F29-4D8E-83BD-1F4FC545613E}" type="pres">
      <dgm:prSet presAssocID="{C77170AA-2F5B-4542-B7BB-E533174F031A}" presName="tx1" presStyleLbl="revTx" presStyleIdx="4" presStyleCnt="6"/>
      <dgm:spPr/>
    </dgm:pt>
    <dgm:pt modelId="{8D3A5F14-AC84-4B9D-9257-72CE60AB5C13}" type="pres">
      <dgm:prSet presAssocID="{C77170AA-2F5B-4542-B7BB-E533174F031A}" presName="vert1" presStyleCnt="0"/>
      <dgm:spPr/>
    </dgm:pt>
    <dgm:pt modelId="{39986E5C-F049-4DA7-BA9D-6EA2A961F565}" type="pres">
      <dgm:prSet presAssocID="{D12DCE13-E766-4990-B384-20C72339BFDA}" presName="thickLine" presStyleLbl="alignNode1" presStyleIdx="5" presStyleCnt="6"/>
      <dgm:spPr/>
    </dgm:pt>
    <dgm:pt modelId="{50FA1AC0-B152-4C4B-BE50-8858B3082A6F}" type="pres">
      <dgm:prSet presAssocID="{D12DCE13-E766-4990-B384-20C72339BFDA}" presName="horz1" presStyleCnt="0"/>
      <dgm:spPr/>
    </dgm:pt>
    <dgm:pt modelId="{AD91AF19-57F6-4151-AA5D-FEC187D44C57}" type="pres">
      <dgm:prSet presAssocID="{D12DCE13-E766-4990-B384-20C72339BFDA}" presName="tx1" presStyleLbl="revTx" presStyleIdx="5" presStyleCnt="6"/>
      <dgm:spPr/>
    </dgm:pt>
    <dgm:pt modelId="{2F9DEE9B-2DF0-4F93-AD4A-66A4E3C9CC41}" type="pres">
      <dgm:prSet presAssocID="{D12DCE13-E766-4990-B384-20C72339BFDA}" presName="vert1" presStyleCnt="0"/>
      <dgm:spPr/>
    </dgm:pt>
  </dgm:ptLst>
  <dgm:cxnLst>
    <dgm:cxn modelId="{A5350A06-3A54-4319-A4E1-BA940C70E14F}" type="presOf" srcId="{28EE37A3-B693-40F6-AC07-6AFDCA5E70B3}" destId="{2BCF6A91-E8D9-4918-AD74-E4F1F71967B6}" srcOrd="0" destOrd="0" presId="urn:microsoft.com/office/officeart/2008/layout/LinedList"/>
    <dgm:cxn modelId="{ADE17020-FEFF-4392-BB18-5B773D3CB637}" type="presOf" srcId="{E3357611-6C03-4C1F-B4DC-5FE007EA1327}" destId="{05EB092F-FD00-4E84-BD8B-172EC04B682A}" srcOrd="0" destOrd="0" presId="urn:microsoft.com/office/officeart/2008/layout/LinedList"/>
    <dgm:cxn modelId="{99428A21-E0BA-4AC5-9DB1-7F29F6E32115}" type="presOf" srcId="{D12DCE13-E766-4990-B384-20C72339BFDA}" destId="{AD91AF19-57F6-4151-AA5D-FEC187D44C57}" srcOrd="0" destOrd="0" presId="urn:microsoft.com/office/officeart/2008/layout/LinedList"/>
    <dgm:cxn modelId="{FC9ADD21-D151-441F-B93B-495817D4171E}" srcId="{F9D1DBD5-95B2-40EE-A6FD-FD12F979B153}" destId="{C77170AA-2F5B-4542-B7BB-E533174F031A}" srcOrd="4" destOrd="0" parTransId="{91F04FB3-1407-49A8-90F9-3393C2C055E5}" sibTransId="{CC40252D-FA09-4601-AD61-77DC4FBD4074}"/>
    <dgm:cxn modelId="{15510727-F015-4541-B794-1A63958992C7}" type="presOf" srcId="{5E6B19AF-3596-42C2-B0A8-CD01CDCFD1C4}" destId="{A5B97C86-5A97-448E-9C7A-B917D31E5D60}" srcOrd="0" destOrd="0" presId="urn:microsoft.com/office/officeart/2008/layout/LinedList"/>
    <dgm:cxn modelId="{405D7A3D-6644-4216-AA45-4FB1E7C1CF2C}" type="presOf" srcId="{784E2F15-05FF-40C0-AD28-566157C58982}" destId="{29C5CD72-9D3A-4F68-B4E3-45FB3BCF6966}" srcOrd="0" destOrd="0" presId="urn:microsoft.com/office/officeart/2008/layout/LinedList"/>
    <dgm:cxn modelId="{F70A3577-AEB6-4ADA-AEC9-D5E9DC5019A1}" srcId="{F9D1DBD5-95B2-40EE-A6FD-FD12F979B153}" destId="{784E2F15-05FF-40C0-AD28-566157C58982}" srcOrd="0" destOrd="0" parTransId="{AF4D2C07-A2BE-4710-9456-BF63819B38E1}" sibTransId="{B05B7283-B5D2-4591-8561-D5850F77C65B}"/>
    <dgm:cxn modelId="{2956C758-320A-4A22-87EB-4B123C1F32A1}" srcId="{F9D1DBD5-95B2-40EE-A6FD-FD12F979B153}" destId="{28EE37A3-B693-40F6-AC07-6AFDCA5E70B3}" srcOrd="3" destOrd="0" parTransId="{50A9EEF8-B6B9-404B-9BFF-BAEFAA164164}" sibTransId="{52FF3C70-2A3C-4A4A-AB95-8972F9833D21}"/>
    <dgm:cxn modelId="{04AD747D-E178-4EAD-8F70-BFEB6855E5C2}" srcId="{F9D1DBD5-95B2-40EE-A6FD-FD12F979B153}" destId="{E3357611-6C03-4C1F-B4DC-5FE007EA1327}" srcOrd="1" destOrd="0" parTransId="{9BABEE57-A03B-4131-9A5E-672237A36E4C}" sibTransId="{43256B06-F751-449A-9A67-8F2B6755C167}"/>
    <dgm:cxn modelId="{2134A8C6-15E1-4831-AE9F-A9B65C8243FE}" srcId="{F9D1DBD5-95B2-40EE-A6FD-FD12F979B153}" destId="{D12DCE13-E766-4990-B384-20C72339BFDA}" srcOrd="5" destOrd="0" parTransId="{64839A8E-4A87-4B4C-A56B-6CBB31C093B9}" sibTransId="{72ADAA4C-A7C9-4BA2-8B33-0BBF6F47DC57}"/>
    <dgm:cxn modelId="{51D003CB-CE05-487C-8B3B-7CEF93528066}" type="presOf" srcId="{C77170AA-2F5B-4542-B7BB-E533174F031A}" destId="{9FCC7891-7F29-4D8E-83BD-1F4FC545613E}" srcOrd="0" destOrd="0" presId="urn:microsoft.com/office/officeart/2008/layout/LinedList"/>
    <dgm:cxn modelId="{77BFFEE3-A51D-4707-B75C-846F9F3DFFAA}" srcId="{F9D1DBD5-95B2-40EE-A6FD-FD12F979B153}" destId="{5E6B19AF-3596-42C2-B0A8-CD01CDCFD1C4}" srcOrd="2" destOrd="0" parTransId="{CFBB1615-2095-4110-BE5B-B163710F5DB2}" sibTransId="{CE33E102-F157-48BE-A912-7FA56B83A06D}"/>
    <dgm:cxn modelId="{43DE77F2-3EBD-4ECB-8A12-76593603274F}" type="presOf" srcId="{F9D1DBD5-95B2-40EE-A6FD-FD12F979B153}" destId="{8C480651-364E-4125-B132-AFC7BA41CD6C}" srcOrd="0" destOrd="0" presId="urn:microsoft.com/office/officeart/2008/layout/LinedList"/>
    <dgm:cxn modelId="{AEF06766-5F2C-49D2-AE73-13C9F926F443}" type="presParOf" srcId="{8C480651-364E-4125-B132-AFC7BA41CD6C}" destId="{3BBBEF82-CB52-46BD-A833-F92B5D0E566B}" srcOrd="0" destOrd="0" presId="urn:microsoft.com/office/officeart/2008/layout/LinedList"/>
    <dgm:cxn modelId="{26C93A10-075D-406F-B108-A87C6BB22186}" type="presParOf" srcId="{8C480651-364E-4125-B132-AFC7BA41CD6C}" destId="{E6769327-8476-4A0F-8AE4-D6AAA794EEC2}" srcOrd="1" destOrd="0" presId="urn:microsoft.com/office/officeart/2008/layout/LinedList"/>
    <dgm:cxn modelId="{E9485F7B-0DEF-4755-8F0D-C49BD2A11213}" type="presParOf" srcId="{E6769327-8476-4A0F-8AE4-D6AAA794EEC2}" destId="{29C5CD72-9D3A-4F68-B4E3-45FB3BCF6966}" srcOrd="0" destOrd="0" presId="urn:microsoft.com/office/officeart/2008/layout/LinedList"/>
    <dgm:cxn modelId="{95037F4F-F21C-4B1A-ADAD-9E0185341DD1}" type="presParOf" srcId="{E6769327-8476-4A0F-8AE4-D6AAA794EEC2}" destId="{F772BD64-57DE-49D5-8598-95995B2F6D63}" srcOrd="1" destOrd="0" presId="urn:microsoft.com/office/officeart/2008/layout/LinedList"/>
    <dgm:cxn modelId="{6A2561FE-3053-4F64-9873-61D67947FE3F}" type="presParOf" srcId="{8C480651-364E-4125-B132-AFC7BA41CD6C}" destId="{F0451216-E779-4CDE-9A9B-1BFEEE3F57C5}" srcOrd="2" destOrd="0" presId="urn:microsoft.com/office/officeart/2008/layout/LinedList"/>
    <dgm:cxn modelId="{9BAE9E95-3349-45ED-AE02-21FE476D6487}" type="presParOf" srcId="{8C480651-364E-4125-B132-AFC7BA41CD6C}" destId="{25F5C8DF-CCF9-4713-8FF1-B50216A55BB9}" srcOrd="3" destOrd="0" presId="urn:microsoft.com/office/officeart/2008/layout/LinedList"/>
    <dgm:cxn modelId="{D4008164-8ECE-4FDB-A071-EF827DB6B14D}" type="presParOf" srcId="{25F5C8DF-CCF9-4713-8FF1-B50216A55BB9}" destId="{05EB092F-FD00-4E84-BD8B-172EC04B682A}" srcOrd="0" destOrd="0" presId="urn:microsoft.com/office/officeart/2008/layout/LinedList"/>
    <dgm:cxn modelId="{51B2C098-EC71-4419-8AB7-AB0560E5AC23}" type="presParOf" srcId="{25F5C8DF-CCF9-4713-8FF1-B50216A55BB9}" destId="{86535F72-AE4C-4697-81DF-AC3C992F80F7}" srcOrd="1" destOrd="0" presId="urn:microsoft.com/office/officeart/2008/layout/LinedList"/>
    <dgm:cxn modelId="{3BD1E062-E249-482D-B923-1D69C2BB99C4}" type="presParOf" srcId="{8C480651-364E-4125-B132-AFC7BA41CD6C}" destId="{0F82C53A-9DB7-4E73-9B6A-5267941B17F3}" srcOrd="4" destOrd="0" presId="urn:microsoft.com/office/officeart/2008/layout/LinedList"/>
    <dgm:cxn modelId="{8B6B3BFC-12EA-4002-9A20-8B74CA8B2491}" type="presParOf" srcId="{8C480651-364E-4125-B132-AFC7BA41CD6C}" destId="{999E0718-EC41-41A0-BECB-7B43D7DF2087}" srcOrd="5" destOrd="0" presId="urn:microsoft.com/office/officeart/2008/layout/LinedList"/>
    <dgm:cxn modelId="{08F07905-E73A-447B-9A09-7A24384D6189}" type="presParOf" srcId="{999E0718-EC41-41A0-BECB-7B43D7DF2087}" destId="{A5B97C86-5A97-448E-9C7A-B917D31E5D60}" srcOrd="0" destOrd="0" presId="urn:microsoft.com/office/officeart/2008/layout/LinedList"/>
    <dgm:cxn modelId="{8CA494ED-353F-422D-8E43-3D10B14258CC}" type="presParOf" srcId="{999E0718-EC41-41A0-BECB-7B43D7DF2087}" destId="{C9427814-ED60-4846-9BC4-44C0C7A4D64A}" srcOrd="1" destOrd="0" presId="urn:microsoft.com/office/officeart/2008/layout/LinedList"/>
    <dgm:cxn modelId="{C8A5448F-D13A-4E28-B086-BDC178518D75}" type="presParOf" srcId="{8C480651-364E-4125-B132-AFC7BA41CD6C}" destId="{4147D19E-21C5-4FC2-99A3-4FEC2E8294F2}" srcOrd="6" destOrd="0" presId="urn:microsoft.com/office/officeart/2008/layout/LinedList"/>
    <dgm:cxn modelId="{86093AB6-6381-454E-A49E-B64CB8192377}" type="presParOf" srcId="{8C480651-364E-4125-B132-AFC7BA41CD6C}" destId="{7ECF24B7-AE59-41BC-A051-D14494FB9262}" srcOrd="7" destOrd="0" presId="urn:microsoft.com/office/officeart/2008/layout/LinedList"/>
    <dgm:cxn modelId="{78FFC314-5728-4499-8FE3-773AF753A0B2}" type="presParOf" srcId="{7ECF24B7-AE59-41BC-A051-D14494FB9262}" destId="{2BCF6A91-E8D9-4918-AD74-E4F1F71967B6}" srcOrd="0" destOrd="0" presId="urn:microsoft.com/office/officeart/2008/layout/LinedList"/>
    <dgm:cxn modelId="{0137CF0B-CD79-4DCF-954C-3C257A82B098}" type="presParOf" srcId="{7ECF24B7-AE59-41BC-A051-D14494FB9262}" destId="{9C9869D6-78FE-4E90-8286-B3014B4EC5ED}" srcOrd="1" destOrd="0" presId="urn:microsoft.com/office/officeart/2008/layout/LinedList"/>
    <dgm:cxn modelId="{14E923A1-1C7E-4A65-A763-4B5B01FF94FE}" type="presParOf" srcId="{8C480651-364E-4125-B132-AFC7BA41CD6C}" destId="{E355B8AA-E1FE-445A-A5EE-0FD86F24AB6F}" srcOrd="8" destOrd="0" presId="urn:microsoft.com/office/officeart/2008/layout/LinedList"/>
    <dgm:cxn modelId="{7647B86C-0D85-4834-9E84-86E7CDA1427F}" type="presParOf" srcId="{8C480651-364E-4125-B132-AFC7BA41CD6C}" destId="{A7DCEF2F-12DA-441C-9EC4-EA870E1CC3E8}" srcOrd="9" destOrd="0" presId="urn:microsoft.com/office/officeart/2008/layout/LinedList"/>
    <dgm:cxn modelId="{DD1620C2-A924-439D-A7F0-9ADC03A70672}" type="presParOf" srcId="{A7DCEF2F-12DA-441C-9EC4-EA870E1CC3E8}" destId="{9FCC7891-7F29-4D8E-83BD-1F4FC545613E}" srcOrd="0" destOrd="0" presId="urn:microsoft.com/office/officeart/2008/layout/LinedList"/>
    <dgm:cxn modelId="{22636A41-43C9-41D2-9AFC-91C50A036D2F}" type="presParOf" srcId="{A7DCEF2F-12DA-441C-9EC4-EA870E1CC3E8}" destId="{8D3A5F14-AC84-4B9D-9257-72CE60AB5C13}" srcOrd="1" destOrd="0" presId="urn:microsoft.com/office/officeart/2008/layout/LinedList"/>
    <dgm:cxn modelId="{FC46E5AB-40B0-46E3-B6F6-BFFC9D59C293}" type="presParOf" srcId="{8C480651-364E-4125-B132-AFC7BA41CD6C}" destId="{39986E5C-F049-4DA7-BA9D-6EA2A961F565}" srcOrd="10" destOrd="0" presId="urn:microsoft.com/office/officeart/2008/layout/LinedList"/>
    <dgm:cxn modelId="{5129D316-E982-4E0A-9612-666CD121E9B0}" type="presParOf" srcId="{8C480651-364E-4125-B132-AFC7BA41CD6C}" destId="{50FA1AC0-B152-4C4B-BE50-8858B3082A6F}" srcOrd="11" destOrd="0" presId="urn:microsoft.com/office/officeart/2008/layout/LinedList"/>
    <dgm:cxn modelId="{E392ABD7-AEFC-4265-8DB1-98E01BA96EB6}" type="presParOf" srcId="{50FA1AC0-B152-4C4B-BE50-8858B3082A6F}" destId="{AD91AF19-57F6-4151-AA5D-FEC187D44C57}" srcOrd="0" destOrd="0" presId="urn:microsoft.com/office/officeart/2008/layout/LinedList"/>
    <dgm:cxn modelId="{037B6448-9537-4614-8326-B227B86C71F5}" type="presParOf" srcId="{50FA1AC0-B152-4C4B-BE50-8858B3082A6F}" destId="{2F9DEE9B-2DF0-4F93-AD4A-66A4E3C9CC4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736AA09-5909-4C18-82BF-E3A714EEEBE1}"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en-US"/>
        </a:p>
      </dgm:t>
    </dgm:pt>
    <dgm:pt modelId="{39327EF0-CEA7-45AD-80D9-98E10117D317}">
      <dgm:prSet/>
      <dgm:spPr/>
      <dgm:t>
        <a:bodyPr/>
        <a:lstStyle/>
        <a:p>
          <a:r>
            <a:rPr lang="en-US"/>
            <a:t>TRUE OR FALSE?                 </a:t>
          </a:r>
        </a:p>
      </dgm:t>
    </dgm:pt>
    <dgm:pt modelId="{B2B46191-4D21-4952-9B38-13E48039911E}" type="parTrans" cxnId="{BBB8182F-2AB0-45B0-B6ED-38DA398CD9A1}">
      <dgm:prSet/>
      <dgm:spPr/>
      <dgm:t>
        <a:bodyPr/>
        <a:lstStyle/>
        <a:p>
          <a:endParaRPr lang="en-US"/>
        </a:p>
      </dgm:t>
    </dgm:pt>
    <dgm:pt modelId="{C1D3342C-0514-477E-8D5D-65A5E9C304AF}" type="sibTrans" cxnId="{BBB8182F-2AB0-45B0-B6ED-38DA398CD9A1}">
      <dgm:prSet/>
      <dgm:spPr/>
      <dgm:t>
        <a:bodyPr/>
        <a:lstStyle/>
        <a:p>
          <a:endParaRPr lang="en-US"/>
        </a:p>
      </dgm:t>
    </dgm:pt>
    <dgm:pt modelId="{9ADD89D5-5080-47CD-B987-DA4A8430D872}">
      <dgm:prSet/>
      <dgm:spPr/>
      <dgm:t>
        <a:bodyPr/>
        <a:lstStyle/>
        <a:p>
          <a:r>
            <a:rPr lang="en-US"/>
            <a:t>It takes a lot of force to strangle someone to death</a:t>
          </a:r>
        </a:p>
      </dgm:t>
    </dgm:pt>
    <dgm:pt modelId="{77D2A6DA-D991-4AC1-BECC-F039ED74F2FF}" type="parTrans" cxnId="{103BCE89-DF8A-45EA-80D6-939930264376}">
      <dgm:prSet/>
      <dgm:spPr/>
      <dgm:t>
        <a:bodyPr/>
        <a:lstStyle/>
        <a:p>
          <a:endParaRPr lang="en-US"/>
        </a:p>
      </dgm:t>
    </dgm:pt>
    <dgm:pt modelId="{14120E6E-0991-4DA3-945D-3652EF73510D}" type="sibTrans" cxnId="{103BCE89-DF8A-45EA-80D6-939930264376}">
      <dgm:prSet/>
      <dgm:spPr/>
      <dgm:t>
        <a:bodyPr/>
        <a:lstStyle/>
        <a:p>
          <a:endParaRPr lang="en-US"/>
        </a:p>
      </dgm:t>
    </dgm:pt>
    <dgm:pt modelId="{29016866-E871-4F44-892E-A6F443B85E18}" type="pres">
      <dgm:prSet presAssocID="{4736AA09-5909-4C18-82BF-E3A714EEEBE1}" presName="diagram" presStyleCnt="0">
        <dgm:presLayoutVars>
          <dgm:chPref val="1"/>
          <dgm:dir/>
          <dgm:animOne val="branch"/>
          <dgm:animLvl val="lvl"/>
          <dgm:resizeHandles/>
        </dgm:presLayoutVars>
      </dgm:prSet>
      <dgm:spPr/>
    </dgm:pt>
    <dgm:pt modelId="{BFC45D84-CD73-4594-8ED0-94D5F78B053B}" type="pres">
      <dgm:prSet presAssocID="{39327EF0-CEA7-45AD-80D9-98E10117D317}" presName="root" presStyleCnt="0"/>
      <dgm:spPr/>
    </dgm:pt>
    <dgm:pt modelId="{7F57924B-EC24-4724-901C-A50637B5020D}" type="pres">
      <dgm:prSet presAssocID="{39327EF0-CEA7-45AD-80D9-98E10117D317}" presName="rootComposite" presStyleCnt="0"/>
      <dgm:spPr/>
    </dgm:pt>
    <dgm:pt modelId="{4EEC8072-E814-481C-B510-C44BBBAEBDBB}" type="pres">
      <dgm:prSet presAssocID="{39327EF0-CEA7-45AD-80D9-98E10117D317}" presName="rootText" presStyleLbl="node1" presStyleIdx="0" presStyleCnt="2"/>
      <dgm:spPr/>
    </dgm:pt>
    <dgm:pt modelId="{E9F6CFFB-50FB-4AC3-A446-A8D69FB42583}" type="pres">
      <dgm:prSet presAssocID="{39327EF0-CEA7-45AD-80D9-98E10117D317}" presName="rootConnector" presStyleLbl="node1" presStyleIdx="0" presStyleCnt="2"/>
      <dgm:spPr/>
    </dgm:pt>
    <dgm:pt modelId="{998DEA90-26FC-4279-8290-9E6368CCBFC7}" type="pres">
      <dgm:prSet presAssocID="{39327EF0-CEA7-45AD-80D9-98E10117D317}" presName="childShape" presStyleCnt="0"/>
      <dgm:spPr/>
    </dgm:pt>
    <dgm:pt modelId="{27A32639-65FC-40E8-882D-0570C52A6414}" type="pres">
      <dgm:prSet presAssocID="{9ADD89D5-5080-47CD-B987-DA4A8430D872}" presName="root" presStyleCnt="0"/>
      <dgm:spPr/>
    </dgm:pt>
    <dgm:pt modelId="{A74E6EF2-7834-47A7-8F7C-77C2BE6FE410}" type="pres">
      <dgm:prSet presAssocID="{9ADD89D5-5080-47CD-B987-DA4A8430D872}" presName="rootComposite" presStyleCnt="0"/>
      <dgm:spPr/>
    </dgm:pt>
    <dgm:pt modelId="{1C653A25-5A23-4A99-9B5C-E8B51A230640}" type="pres">
      <dgm:prSet presAssocID="{9ADD89D5-5080-47CD-B987-DA4A8430D872}" presName="rootText" presStyleLbl="node1" presStyleIdx="1" presStyleCnt="2"/>
      <dgm:spPr/>
    </dgm:pt>
    <dgm:pt modelId="{B9EB3A6C-3023-4001-9B52-9AC838773D18}" type="pres">
      <dgm:prSet presAssocID="{9ADD89D5-5080-47CD-B987-DA4A8430D872}" presName="rootConnector" presStyleLbl="node1" presStyleIdx="1" presStyleCnt="2"/>
      <dgm:spPr/>
    </dgm:pt>
    <dgm:pt modelId="{AAA11CA0-3892-43BE-BF0E-46763EFB4FD4}" type="pres">
      <dgm:prSet presAssocID="{9ADD89D5-5080-47CD-B987-DA4A8430D872}" presName="childShape" presStyleCnt="0"/>
      <dgm:spPr/>
    </dgm:pt>
  </dgm:ptLst>
  <dgm:cxnLst>
    <dgm:cxn modelId="{7A121817-9E4D-41B7-89CB-32994DB637B6}" type="presOf" srcId="{39327EF0-CEA7-45AD-80D9-98E10117D317}" destId="{E9F6CFFB-50FB-4AC3-A446-A8D69FB42583}" srcOrd="1" destOrd="0" presId="urn:microsoft.com/office/officeart/2005/8/layout/hierarchy3"/>
    <dgm:cxn modelId="{BBB8182F-2AB0-45B0-B6ED-38DA398CD9A1}" srcId="{4736AA09-5909-4C18-82BF-E3A714EEEBE1}" destId="{39327EF0-CEA7-45AD-80D9-98E10117D317}" srcOrd="0" destOrd="0" parTransId="{B2B46191-4D21-4952-9B38-13E48039911E}" sibTransId="{C1D3342C-0514-477E-8D5D-65A5E9C304AF}"/>
    <dgm:cxn modelId="{23F6D040-5DF9-4426-817F-3754ACCCB0E5}" type="presOf" srcId="{4736AA09-5909-4C18-82BF-E3A714EEEBE1}" destId="{29016866-E871-4F44-892E-A6F443B85E18}" srcOrd="0" destOrd="0" presId="urn:microsoft.com/office/officeart/2005/8/layout/hierarchy3"/>
    <dgm:cxn modelId="{8B33D749-7309-4E13-BA2F-56904358A721}" type="presOf" srcId="{39327EF0-CEA7-45AD-80D9-98E10117D317}" destId="{4EEC8072-E814-481C-B510-C44BBBAEBDBB}" srcOrd="0" destOrd="0" presId="urn:microsoft.com/office/officeart/2005/8/layout/hierarchy3"/>
    <dgm:cxn modelId="{1F28E56B-7F2B-44F5-8B02-445C290E0759}" type="presOf" srcId="{9ADD89D5-5080-47CD-B987-DA4A8430D872}" destId="{1C653A25-5A23-4A99-9B5C-E8B51A230640}" srcOrd="0" destOrd="0" presId="urn:microsoft.com/office/officeart/2005/8/layout/hierarchy3"/>
    <dgm:cxn modelId="{103BCE89-DF8A-45EA-80D6-939930264376}" srcId="{4736AA09-5909-4C18-82BF-E3A714EEEBE1}" destId="{9ADD89D5-5080-47CD-B987-DA4A8430D872}" srcOrd="1" destOrd="0" parTransId="{77D2A6DA-D991-4AC1-BECC-F039ED74F2FF}" sibTransId="{14120E6E-0991-4DA3-945D-3652EF73510D}"/>
    <dgm:cxn modelId="{A36076C8-9EAC-42CB-977D-0BBC67EF90ED}" type="presOf" srcId="{9ADD89D5-5080-47CD-B987-DA4A8430D872}" destId="{B9EB3A6C-3023-4001-9B52-9AC838773D18}" srcOrd="1" destOrd="0" presId="urn:microsoft.com/office/officeart/2005/8/layout/hierarchy3"/>
    <dgm:cxn modelId="{7C481DFF-83C3-4FE0-9240-97891F729416}" type="presParOf" srcId="{29016866-E871-4F44-892E-A6F443B85E18}" destId="{BFC45D84-CD73-4594-8ED0-94D5F78B053B}" srcOrd="0" destOrd="0" presId="urn:microsoft.com/office/officeart/2005/8/layout/hierarchy3"/>
    <dgm:cxn modelId="{80E33AF3-8AB9-4CA5-BC91-38FB3069C1F5}" type="presParOf" srcId="{BFC45D84-CD73-4594-8ED0-94D5F78B053B}" destId="{7F57924B-EC24-4724-901C-A50637B5020D}" srcOrd="0" destOrd="0" presId="urn:microsoft.com/office/officeart/2005/8/layout/hierarchy3"/>
    <dgm:cxn modelId="{45B343A1-E7CA-4183-9458-F2A515B510C6}" type="presParOf" srcId="{7F57924B-EC24-4724-901C-A50637B5020D}" destId="{4EEC8072-E814-481C-B510-C44BBBAEBDBB}" srcOrd="0" destOrd="0" presId="urn:microsoft.com/office/officeart/2005/8/layout/hierarchy3"/>
    <dgm:cxn modelId="{297BC7F3-604D-45E0-AB4D-2F24D80940D9}" type="presParOf" srcId="{7F57924B-EC24-4724-901C-A50637B5020D}" destId="{E9F6CFFB-50FB-4AC3-A446-A8D69FB42583}" srcOrd="1" destOrd="0" presId="urn:microsoft.com/office/officeart/2005/8/layout/hierarchy3"/>
    <dgm:cxn modelId="{ACB2A725-CB93-4F16-9FC6-8D39AF9579D2}" type="presParOf" srcId="{BFC45D84-CD73-4594-8ED0-94D5F78B053B}" destId="{998DEA90-26FC-4279-8290-9E6368CCBFC7}" srcOrd="1" destOrd="0" presId="urn:microsoft.com/office/officeart/2005/8/layout/hierarchy3"/>
    <dgm:cxn modelId="{5B165A6D-A1D9-4261-BA0D-29E6BE59600C}" type="presParOf" srcId="{29016866-E871-4F44-892E-A6F443B85E18}" destId="{27A32639-65FC-40E8-882D-0570C52A6414}" srcOrd="1" destOrd="0" presId="urn:microsoft.com/office/officeart/2005/8/layout/hierarchy3"/>
    <dgm:cxn modelId="{6C316D93-A6D2-4281-9AAB-EA87BDEB26A3}" type="presParOf" srcId="{27A32639-65FC-40E8-882D-0570C52A6414}" destId="{A74E6EF2-7834-47A7-8F7C-77C2BE6FE410}" srcOrd="0" destOrd="0" presId="urn:microsoft.com/office/officeart/2005/8/layout/hierarchy3"/>
    <dgm:cxn modelId="{520CAC0D-35D8-48DB-9B05-21476F38AD4C}" type="presParOf" srcId="{A74E6EF2-7834-47A7-8F7C-77C2BE6FE410}" destId="{1C653A25-5A23-4A99-9B5C-E8B51A230640}" srcOrd="0" destOrd="0" presId="urn:microsoft.com/office/officeart/2005/8/layout/hierarchy3"/>
    <dgm:cxn modelId="{16CABE98-3DCE-4CD4-8D22-7B8B27FA844D}" type="presParOf" srcId="{A74E6EF2-7834-47A7-8F7C-77C2BE6FE410}" destId="{B9EB3A6C-3023-4001-9B52-9AC838773D18}" srcOrd="1" destOrd="0" presId="urn:microsoft.com/office/officeart/2005/8/layout/hierarchy3"/>
    <dgm:cxn modelId="{0C9C9DC8-94F4-43E9-9BC9-72530744802A}" type="presParOf" srcId="{27A32639-65FC-40E8-882D-0570C52A6414}" destId="{AAA11CA0-3892-43BE-BF0E-46763EFB4FD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706826-B8A7-4A40-B199-4CEBF68601E2}"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A887D8B1-9D2B-41C9-815A-E9E34E07B6B6}">
      <dgm:prSet/>
      <dgm:spPr/>
      <dgm:t>
        <a:bodyPr/>
        <a:lstStyle/>
        <a:p>
          <a:r>
            <a:rPr lang="x-none" b="1" dirty="0">
              <a:latin typeface="Arial" panose="020B0604020202020204" pitchFamily="34" charset="0"/>
              <a:cs typeface="Arial" panose="020B0604020202020204" pitchFamily="34" charset="0"/>
            </a:rPr>
            <a:t>Temporary order of protection (40-13-4)</a:t>
          </a:r>
          <a:endParaRPr lang="en-US" dirty="0">
            <a:latin typeface="Arial" panose="020B0604020202020204" pitchFamily="34" charset="0"/>
            <a:cs typeface="Arial" panose="020B0604020202020204" pitchFamily="34" charset="0"/>
          </a:endParaRPr>
        </a:p>
      </dgm:t>
    </dgm:pt>
    <dgm:pt modelId="{EA6BBE37-B0AD-434D-9D5F-869F8D866B15}" type="parTrans" cxnId="{B2549D23-4B15-4C7F-AB87-2BAB6DA518BB}">
      <dgm:prSet/>
      <dgm:spPr/>
      <dgm:t>
        <a:bodyPr/>
        <a:lstStyle/>
        <a:p>
          <a:endParaRPr lang="en-US"/>
        </a:p>
      </dgm:t>
    </dgm:pt>
    <dgm:pt modelId="{B80FEF4F-5065-40D5-AE74-81BA49DEE908}" type="sibTrans" cxnId="{B2549D23-4B15-4C7F-AB87-2BAB6DA518BB}">
      <dgm:prSet/>
      <dgm:spPr/>
      <dgm:t>
        <a:bodyPr/>
        <a:lstStyle/>
        <a:p>
          <a:endParaRPr lang="en-US"/>
        </a:p>
      </dgm:t>
    </dgm:pt>
    <dgm:pt modelId="{1CD4D957-9FAF-440A-AD7D-BBF024636F06}">
      <dgm:prSet/>
      <dgm:spPr/>
      <dgm:t>
        <a:bodyPr/>
        <a:lstStyle/>
        <a:p>
          <a:r>
            <a:rPr lang="en-US" b="1" dirty="0">
              <a:solidFill>
                <a:schemeClr val="bg1"/>
              </a:solidFill>
              <a:latin typeface="Arial" panose="020B0604020202020204" pitchFamily="34" charset="0"/>
              <a:cs typeface="Arial" panose="020B0604020202020204" pitchFamily="34" charset="0"/>
            </a:rPr>
            <a:t>Petition is filed by </a:t>
          </a:r>
          <a:r>
            <a:rPr lang="en-US" b="1" baseline="0" dirty="0">
              <a:solidFill>
                <a:schemeClr val="bg1"/>
              </a:solidFill>
              <a:latin typeface="Arial" panose="020B0604020202020204" pitchFamily="34" charset="0"/>
              <a:cs typeface="Arial" panose="020B0604020202020204" pitchFamily="34" charset="0"/>
            </a:rPr>
            <a:t>victim</a:t>
          </a:r>
          <a:r>
            <a:rPr lang="en-US" b="1" dirty="0">
              <a:solidFill>
                <a:schemeClr val="bg1"/>
              </a:solidFill>
              <a:latin typeface="Arial" panose="020B0604020202020204" pitchFamily="34" charset="0"/>
              <a:cs typeface="Arial" panose="020B0604020202020204" pitchFamily="34" charset="0"/>
            </a:rPr>
            <a:t> in District Court</a:t>
          </a:r>
          <a:endParaRPr lang="en-US" dirty="0">
            <a:solidFill>
              <a:schemeClr val="bg1"/>
            </a:solidFill>
            <a:latin typeface="Arial" panose="020B0604020202020204" pitchFamily="34" charset="0"/>
            <a:cs typeface="Arial" panose="020B0604020202020204" pitchFamily="34" charset="0"/>
          </a:endParaRPr>
        </a:p>
      </dgm:t>
    </dgm:pt>
    <dgm:pt modelId="{FC2E217C-37A5-4BC5-ACC0-FBAEE56A6EEC}" type="parTrans" cxnId="{4D47EE9A-5FE6-4533-B4BD-0093993C0E5F}">
      <dgm:prSet/>
      <dgm:spPr/>
      <dgm:t>
        <a:bodyPr/>
        <a:lstStyle/>
        <a:p>
          <a:endParaRPr lang="en-US"/>
        </a:p>
      </dgm:t>
    </dgm:pt>
    <dgm:pt modelId="{ECADD978-2FA9-40DD-AA6D-7312E1718164}" type="sibTrans" cxnId="{4D47EE9A-5FE6-4533-B4BD-0093993C0E5F}">
      <dgm:prSet/>
      <dgm:spPr/>
      <dgm:t>
        <a:bodyPr/>
        <a:lstStyle/>
        <a:p>
          <a:endParaRPr lang="en-US"/>
        </a:p>
      </dgm:t>
    </dgm:pt>
    <dgm:pt modelId="{D5A1BE4F-96DB-4E9C-98B8-F3FC21DCDBF9}">
      <dgm:prSet/>
      <dgm:spPr/>
      <dgm:t>
        <a:bodyPr/>
        <a:lstStyle/>
        <a:p>
          <a:r>
            <a:rPr lang="en-US" dirty="0">
              <a:latin typeface="Arial" panose="020B0604020202020204" pitchFamily="34" charset="0"/>
              <a:cs typeface="Arial" panose="020B0604020202020204" pitchFamily="34" charset="0"/>
            </a:rPr>
            <a:t>Upon a proper petition, a district court may issue a temporary order of protection that is based upon the same incident of domestic abuse that was alleged in an emergency order of protection.</a:t>
          </a:r>
        </a:p>
      </dgm:t>
    </dgm:pt>
    <dgm:pt modelId="{B96339C4-2CA4-4A0E-9EDC-BF2077ECB284}" type="parTrans" cxnId="{DADA39FA-FD00-4008-9159-45889E73C41E}">
      <dgm:prSet/>
      <dgm:spPr/>
      <dgm:t>
        <a:bodyPr/>
        <a:lstStyle/>
        <a:p>
          <a:endParaRPr lang="en-US"/>
        </a:p>
      </dgm:t>
    </dgm:pt>
    <dgm:pt modelId="{34E3FE3D-F3FC-4CF6-A67E-DC65062142B5}" type="sibTrans" cxnId="{DADA39FA-FD00-4008-9159-45889E73C41E}">
      <dgm:prSet/>
      <dgm:spPr/>
      <dgm:t>
        <a:bodyPr/>
        <a:lstStyle/>
        <a:p>
          <a:endParaRPr lang="en-US"/>
        </a:p>
      </dgm:t>
    </dgm:pt>
    <dgm:pt modelId="{68E7F5F0-16E3-4BFA-809E-0D36BB56E7B3}" type="pres">
      <dgm:prSet presAssocID="{9B706826-B8A7-4A40-B199-4CEBF68601E2}" presName="linear" presStyleCnt="0">
        <dgm:presLayoutVars>
          <dgm:animLvl val="lvl"/>
          <dgm:resizeHandles val="exact"/>
        </dgm:presLayoutVars>
      </dgm:prSet>
      <dgm:spPr/>
    </dgm:pt>
    <dgm:pt modelId="{764C1DF4-83A7-4570-9DDA-EBD8015040AB}" type="pres">
      <dgm:prSet presAssocID="{A887D8B1-9D2B-41C9-815A-E9E34E07B6B6}" presName="parentText" presStyleLbl="node1" presStyleIdx="0" presStyleCnt="3" custLinFactNeighborX="472">
        <dgm:presLayoutVars>
          <dgm:chMax val="0"/>
          <dgm:bulletEnabled val="1"/>
        </dgm:presLayoutVars>
      </dgm:prSet>
      <dgm:spPr/>
    </dgm:pt>
    <dgm:pt modelId="{FBA8226D-A2C0-4091-B22C-4A896FAC3660}" type="pres">
      <dgm:prSet presAssocID="{B80FEF4F-5065-40D5-AE74-81BA49DEE908}" presName="spacer" presStyleCnt="0"/>
      <dgm:spPr/>
    </dgm:pt>
    <dgm:pt modelId="{3C97786A-F705-4C09-A510-4A4D37307FBE}" type="pres">
      <dgm:prSet presAssocID="{1CD4D957-9FAF-440A-AD7D-BBF024636F06}" presName="parentText" presStyleLbl="node1" presStyleIdx="1" presStyleCnt="3" custLinFactY="1386" custLinFactNeighborX="472" custLinFactNeighborY="100000">
        <dgm:presLayoutVars>
          <dgm:chMax val="0"/>
          <dgm:bulletEnabled val="1"/>
        </dgm:presLayoutVars>
      </dgm:prSet>
      <dgm:spPr/>
    </dgm:pt>
    <dgm:pt modelId="{EAC8A23A-BC20-49AA-98B9-A947A79C4DD3}" type="pres">
      <dgm:prSet presAssocID="{ECADD978-2FA9-40DD-AA6D-7312E1718164}" presName="spacer" presStyleCnt="0"/>
      <dgm:spPr/>
    </dgm:pt>
    <dgm:pt modelId="{0D67AF95-ABE4-435B-B7F4-AFEA5A51B297}" type="pres">
      <dgm:prSet presAssocID="{D5A1BE4F-96DB-4E9C-98B8-F3FC21DCDBF9}" presName="parentText" presStyleLbl="node1" presStyleIdx="2" presStyleCnt="3" custLinFactY="2155" custLinFactNeighborX="472" custLinFactNeighborY="100000">
        <dgm:presLayoutVars>
          <dgm:chMax val="0"/>
          <dgm:bulletEnabled val="1"/>
        </dgm:presLayoutVars>
      </dgm:prSet>
      <dgm:spPr/>
    </dgm:pt>
  </dgm:ptLst>
  <dgm:cxnLst>
    <dgm:cxn modelId="{B2549D23-4B15-4C7F-AB87-2BAB6DA518BB}" srcId="{9B706826-B8A7-4A40-B199-4CEBF68601E2}" destId="{A887D8B1-9D2B-41C9-815A-E9E34E07B6B6}" srcOrd="0" destOrd="0" parTransId="{EA6BBE37-B0AD-434D-9D5F-869F8D866B15}" sibTransId="{B80FEF4F-5065-40D5-AE74-81BA49DEE908}"/>
    <dgm:cxn modelId="{79A0C259-3087-4161-B68B-ADA779B6F571}" type="presOf" srcId="{9B706826-B8A7-4A40-B199-4CEBF68601E2}" destId="{68E7F5F0-16E3-4BFA-809E-0D36BB56E7B3}" srcOrd="0" destOrd="0" presId="urn:microsoft.com/office/officeart/2005/8/layout/vList2"/>
    <dgm:cxn modelId="{4D47EE9A-5FE6-4533-B4BD-0093993C0E5F}" srcId="{9B706826-B8A7-4A40-B199-4CEBF68601E2}" destId="{1CD4D957-9FAF-440A-AD7D-BBF024636F06}" srcOrd="1" destOrd="0" parTransId="{FC2E217C-37A5-4BC5-ACC0-FBAEE56A6EEC}" sibTransId="{ECADD978-2FA9-40DD-AA6D-7312E1718164}"/>
    <dgm:cxn modelId="{0DB694A5-2AAD-43A7-BE93-2AE495DFB1E5}" type="presOf" srcId="{A887D8B1-9D2B-41C9-815A-E9E34E07B6B6}" destId="{764C1DF4-83A7-4570-9DDA-EBD8015040AB}" srcOrd="0" destOrd="0" presId="urn:microsoft.com/office/officeart/2005/8/layout/vList2"/>
    <dgm:cxn modelId="{8AEF1DA8-B174-4DEC-A645-DD73C8D98E76}" type="presOf" srcId="{1CD4D957-9FAF-440A-AD7D-BBF024636F06}" destId="{3C97786A-F705-4C09-A510-4A4D37307FBE}" srcOrd="0" destOrd="0" presId="urn:microsoft.com/office/officeart/2005/8/layout/vList2"/>
    <dgm:cxn modelId="{5A931AE7-51C1-481C-87F6-D4543FA517E0}" type="presOf" srcId="{D5A1BE4F-96DB-4E9C-98B8-F3FC21DCDBF9}" destId="{0D67AF95-ABE4-435B-B7F4-AFEA5A51B297}" srcOrd="0" destOrd="0" presId="urn:microsoft.com/office/officeart/2005/8/layout/vList2"/>
    <dgm:cxn modelId="{DADA39FA-FD00-4008-9159-45889E73C41E}" srcId="{9B706826-B8A7-4A40-B199-4CEBF68601E2}" destId="{D5A1BE4F-96DB-4E9C-98B8-F3FC21DCDBF9}" srcOrd="2" destOrd="0" parTransId="{B96339C4-2CA4-4A0E-9EDC-BF2077ECB284}" sibTransId="{34E3FE3D-F3FC-4CF6-A67E-DC65062142B5}"/>
    <dgm:cxn modelId="{B4D90C16-6675-4393-A940-CC17CE5CBCC5}" type="presParOf" srcId="{68E7F5F0-16E3-4BFA-809E-0D36BB56E7B3}" destId="{764C1DF4-83A7-4570-9DDA-EBD8015040AB}" srcOrd="0" destOrd="0" presId="urn:microsoft.com/office/officeart/2005/8/layout/vList2"/>
    <dgm:cxn modelId="{320E75FE-E370-4A0E-A207-E5B47DE2B83F}" type="presParOf" srcId="{68E7F5F0-16E3-4BFA-809E-0D36BB56E7B3}" destId="{FBA8226D-A2C0-4091-B22C-4A896FAC3660}" srcOrd="1" destOrd="0" presId="urn:microsoft.com/office/officeart/2005/8/layout/vList2"/>
    <dgm:cxn modelId="{3E644C03-F8E1-434A-8259-E9C2C472092E}" type="presParOf" srcId="{68E7F5F0-16E3-4BFA-809E-0D36BB56E7B3}" destId="{3C97786A-F705-4C09-A510-4A4D37307FBE}" srcOrd="2" destOrd="0" presId="urn:microsoft.com/office/officeart/2005/8/layout/vList2"/>
    <dgm:cxn modelId="{154410F3-76ED-4EAC-961A-C0F828CE3133}" type="presParOf" srcId="{68E7F5F0-16E3-4BFA-809E-0D36BB56E7B3}" destId="{EAC8A23A-BC20-49AA-98B9-A947A79C4DD3}" srcOrd="3" destOrd="0" presId="urn:microsoft.com/office/officeart/2005/8/layout/vList2"/>
    <dgm:cxn modelId="{CED0E158-146A-4CBD-AA31-335B002C6BB4}" type="presParOf" srcId="{68E7F5F0-16E3-4BFA-809E-0D36BB56E7B3}" destId="{0D67AF95-ABE4-435B-B7F4-AFEA5A51B29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1B264E-DBAF-4DFF-ABCC-0A35147269E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3B00976-405B-4283-86D7-ACA375B94904}">
      <dgm:prSet/>
      <dgm:spPr/>
      <dgm:t>
        <a:bodyPr/>
        <a:lstStyle/>
        <a:p>
          <a:r>
            <a:rPr lang="en-US" dirty="0">
              <a:latin typeface="Arial" panose="020B0604020202020204" pitchFamily="34" charset="0"/>
              <a:cs typeface="Arial" panose="020B0604020202020204" pitchFamily="34" charset="0"/>
            </a:rPr>
            <a:t>Order the restrained party to reimburse the protected party or any other household member for expenses reasonably related to the occurrence of domestic abuse, including medical expenses, counseling expenses, the expense of seeking temporary shelter, expenses for the replacement or repair  of damaged property or the expense of lost wages</a:t>
          </a:r>
        </a:p>
      </dgm:t>
    </dgm:pt>
    <dgm:pt modelId="{54AF3292-DA37-4CCD-847E-205272284EC3}" type="parTrans" cxnId="{1A780917-9AA5-440F-8F62-1A893D0C7ACF}">
      <dgm:prSet/>
      <dgm:spPr/>
      <dgm:t>
        <a:bodyPr/>
        <a:lstStyle/>
        <a:p>
          <a:endParaRPr lang="en-US"/>
        </a:p>
      </dgm:t>
    </dgm:pt>
    <dgm:pt modelId="{CABC9499-5C9B-47E4-A103-2CD007C1BDDF}" type="sibTrans" cxnId="{1A780917-9AA5-440F-8F62-1A893D0C7ACF}">
      <dgm:prSet/>
      <dgm:spPr/>
      <dgm:t>
        <a:bodyPr/>
        <a:lstStyle/>
        <a:p>
          <a:endParaRPr lang="en-US"/>
        </a:p>
      </dgm:t>
    </dgm:pt>
    <dgm:pt modelId="{CD4E9A3B-E55A-445A-A963-37196C032445}">
      <dgm:prSet/>
      <dgm:spPr/>
      <dgm:t>
        <a:bodyPr/>
        <a:lstStyle/>
        <a:p>
          <a:r>
            <a:rPr lang="en-US" dirty="0">
              <a:latin typeface="Arial" panose="020B0604020202020204" pitchFamily="34" charset="0"/>
              <a:cs typeface="Arial" panose="020B0604020202020204" pitchFamily="34" charset="0"/>
            </a:rPr>
            <a:t>Order the restrained party to participate in, at the restrained party’s expense, professional counseling programs deemed appropriate by the court, including counseling programs for perpetrators of domestic abuse, alcohol abuse or abuse of controlled substances</a:t>
          </a:r>
        </a:p>
      </dgm:t>
    </dgm:pt>
    <dgm:pt modelId="{836FF700-C891-41F3-9EE4-11AC3A011399}" type="parTrans" cxnId="{C507A566-3E71-427D-BEF4-B8F8C6C0FB30}">
      <dgm:prSet/>
      <dgm:spPr/>
      <dgm:t>
        <a:bodyPr/>
        <a:lstStyle/>
        <a:p>
          <a:endParaRPr lang="en-US"/>
        </a:p>
      </dgm:t>
    </dgm:pt>
    <dgm:pt modelId="{C4AB7D52-3CF3-4B21-9127-2E9E3A41FCE0}" type="sibTrans" cxnId="{C507A566-3E71-427D-BEF4-B8F8C6C0FB30}">
      <dgm:prSet/>
      <dgm:spPr/>
      <dgm:t>
        <a:bodyPr/>
        <a:lstStyle/>
        <a:p>
          <a:endParaRPr lang="en-US"/>
        </a:p>
      </dgm:t>
    </dgm:pt>
    <dgm:pt modelId="{80628B1D-AB78-4825-8198-61566E480933}" type="pres">
      <dgm:prSet presAssocID="{E61B264E-DBAF-4DFF-ABCC-0A35147269EC}" presName="linear" presStyleCnt="0">
        <dgm:presLayoutVars>
          <dgm:animLvl val="lvl"/>
          <dgm:resizeHandles val="exact"/>
        </dgm:presLayoutVars>
      </dgm:prSet>
      <dgm:spPr/>
    </dgm:pt>
    <dgm:pt modelId="{601D6F29-AE33-4A6E-83AB-36C3F17EC9DD}" type="pres">
      <dgm:prSet presAssocID="{93B00976-405B-4283-86D7-ACA375B94904}" presName="parentText" presStyleLbl="node1" presStyleIdx="0" presStyleCnt="2">
        <dgm:presLayoutVars>
          <dgm:chMax val="0"/>
          <dgm:bulletEnabled val="1"/>
        </dgm:presLayoutVars>
      </dgm:prSet>
      <dgm:spPr/>
    </dgm:pt>
    <dgm:pt modelId="{48C8DAE0-C094-4F6B-B049-FDCEBB623057}" type="pres">
      <dgm:prSet presAssocID="{CABC9499-5C9B-47E4-A103-2CD007C1BDDF}" presName="spacer" presStyleCnt="0"/>
      <dgm:spPr/>
    </dgm:pt>
    <dgm:pt modelId="{45D25D6C-BC1E-40A9-95F7-BD4705B7C558}" type="pres">
      <dgm:prSet presAssocID="{CD4E9A3B-E55A-445A-A963-37196C032445}" presName="parentText" presStyleLbl="node1" presStyleIdx="1" presStyleCnt="2">
        <dgm:presLayoutVars>
          <dgm:chMax val="0"/>
          <dgm:bulletEnabled val="1"/>
        </dgm:presLayoutVars>
      </dgm:prSet>
      <dgm:spPr/>
    </dgm:pt>
  </dgm:ptLst>
  <dgm:cxnLst>
    <dgm:cxn modelId="{CE26DF07-54B4-42CF-8238-6BE601052583}" type="presOf" srcId="{93B00976-405B-4283-86D7-ACA375B94904}" destId="{601D6F29-AE33-4A6E-83AB-36C3F17EC9DD}" srcOrd="0" destOrd="0" presId="urn:microsoft.com/office/officeart/2005/8/layout/vList2"/>
    <dgm:cxn modelId="{1A780917-9AA5-440F-8F62-1A893D0C7ACF}" srcId="{E61B264E-DBAF-4DFF-ABCC-0A35147269EC}" destId="{93B00976-405B-4283-86D7-ACA375B94904}" srcOrd="0" destOrd="0" parTransId="{54AF3292-DA37-4CCD-847E-205272284EC3}" sibTransId="{CABC9499-5C9B-47E4-A103-2CD007C1BDDF}"/>
    <dgm:cxn modelId="{FCBF8926-432D-48BB-8B17-C490170291E2}" type="presOf" srcId="{E61B264E-DBAF-4DFF-ABCC-0A35147269EC}" destId="{80628B1D-AB78-4825-8198-61566E480933}" srcOrd="0" destOrd="0" presId="urn:microsoft.com/office/officeart/2005/8/layout/vList2"/>
    <dgm:cxn modelId="{C507A566-3E71-427D-BEF4-B8F8C6C0FB30}" srcId="{E61B264E-DBAF-4DFF-ABCC-0A35147269EC}" destId="{CD4E9A3B-E55A-445A-A963-37196C032445}" srcOrd="1" destOrd="0" parTransId="{836FF700-C891-41F3-9EE4-11AC3A011399}" sibTransId="{C4AB7D52-3CF3-4B21-9127-2E9E3A41FCE0}"/>
    <dgm:cxn modelId="{F200176B-183F-4313-BC2E-B6CC95EFE02F}" type="presOf" srcId="{CD4E9A3B-E55A-445A-A963-37196C032445}" destId="{45D25D6C-BC1E-40A9-95F7-BD4705B7C558}" srcOrd="0" destOrd="0" presId="urn:microsoft.com/office/officeart/2005/8/layout/vList2"/>
    <dgm:cxn modelId="{3E7A39BD-936B-4690-90D5-C1C6F92A6879}" type="presParOf" srcId="{80628B1D-AB78-4825-8198-61566E480933}" destId="{601D6F29-AE33-4A6E-83AB-36C3F17EC9DD}" srcOrd="0" destOrd="0" presId="urn:microsoft.com/office/officeart/2005/8/layout/vList2"/>
    <dgm:cxn modelId="{3A331AAE-C4E7-4000-A50D-3300D5E88C92}" type="presParOf" srcId="{80628B1D-AB78-4825-8198-61566E480933}" destId="{48C8DAE0-C094-4F6B-B049-FDCEBB623057}" srcOrd="1" destOrd="0" presId="urn:microsoft.com/office/officeart/2005/8/layout/vList2"/>
    <dgm:cxn modelId="{8CDD7058-CF7D-4A74-8689-E49B4C519E1D}" type="presParOf" srcId="{80628B1D-AB78-4825-8198-61566E480933}" destId="{45D25D6C-BC1E-40A9-95F7-BD4705B7C55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CFD1DA-EE51-4286-81EB-FAC4A7816D9C}" type="doc">
      <dgm:prSet loTypeId="urn:microsoft.com/office/officeart/2005/8/layout/vList2" loCatId="list" qsTypeId="urn:microsoft.com/office/officeart/2005/8/quickstyle/simple4" qsCatId="simple" csTypeId="urn:microsoft.com/office/officeart/2005/8/colors/accent6_2" csCatId="accent6" phldr="1"/>
      <dgm:spPr/>
      <dgm:t>
        <a:bodyPr/>
        <a:lstStyle/>
        <a:p>
          <a:endParaRPr lang="en-US"/>
        </a:p>
      </dgm:t>
    </dgm:pt>
    <dgm:pt modelId="{299ACEDF-9381-4EE5-91AD-B9D77B22F15F}">
      <dgm:prSet/>
      <dgm:spPr/>
      <dgm:t>
        <a:bodyPr/>
        <a:lstStyle/>
        <a:p>
          <a:r>
            <a:rPr lang="en-US" dirty="0">
              <a:latin typeface="Arial" panose="020B0604020202020204" pitchFamily="34" charset="0"/>
              <a:cs typeface="Arial" panose="020B0604020202020204" pitchFamily="34" charset="0"/>
            </a:rPr>
            <a:t>An order of protection granted by the court involving custody or support shall be effective for a </a:t>
          </a:r>
          <a:r>
            <a:rPr lang="en-US" b="1" dirty="0">
              <a:latin typeface="Arial" panose="020B0604020202020204" pitchFamily="34" charset="0"/>
              <a:cs typeface="Arial" panose="020B0604020202020204" pitchFamily="34" charset="0"/>
            </a:rPr>
            <a:t>fixed period of time not to exceed six months</a:t>
          </a:r>
          <a:r>
            <a:rPr lang="en-US" dirty="0">
              <a:latin typeface="Arial" panose="020B0604020202020204" pitchFamily="34" charset="0"/>
              <a:cs typeface="Arial" panose="020B0604020202020204" pitchFamily="34" charset="0"/>
            </a:rPr>
            <a:t>. The order may be extended for good cause upon motion of the protected party for an additional period of time not to exceed six months. </a:t>
          </a:r>
        </a:p>
      </dgm:t>
    </dgm:pt>
    <dgm:pt modelId="{BAA29F40-CD22-4579-8A8D-1614A71B1380}" type="parTrans" cxnId="{DB3DA21B-850E-4A81-969B-B6D7D7B7A595}">
      <dgm:prSet/>
      <dgm:spPr/>
      <dgm:t>
        <a:bodyPr/>
        <a:lstStyle/>
        <a:p>
          <a:endParaRPr lang="en-US"/>
        </a:p>
      </dgm:t>
    </dgm:pt>
    <dgm:pt modelId="{7B8BBFD2-2253-4BE1-807F-E5CB45FD497C}" type="sibTrans" cxnId="{DB3DA21B-850E-4A81-969B-B6D7D7B7A595}">
      <dgm:prSet/>
      <dgm:spPr/>
      <dgm:t>
        <a:bodyPr/>
        <a:lstStyle/>
        <a:p>
          <a:endParaRPr lang="en-US"/>
        </a:p>
      </dgm:t>
    </dgm:pt>
    <dgm:pt modelId="{95C66B35-6D16-40B7-820D-9B0BE88D7607}">
      <dgm:prSet/>
      <dgm:spPr/>
      <dgm:t>
        <a:bodyPr/>
        <a:lstStyle/>
        <a:p>
          <a:r>
            <a:rPr lang="en-US" dirty="0">
              <a:latin typeface="Arial" panose="020B0604020202020204" pitchFamily="34" charset="0"/>
              <a:cs typeface="Arial" panose="020B0604020202020204" pitchFamily="34" charset="0"/>
            </a:rPr>
            <a:t>A peace officer shall arrest without a warrant and take into custody a restrained party whom the peace officer has probable cause to believe has violated an order of protection that is issued pursuant to the family violence protection act or entitled to full faith and credit.</a:t>
          </a:r>
        </a:p>
      </dgm:t>
    </dgm:pt>
    <dgm:pt modelId="{89E4CFED-B990-4712-8E00-41ACEE425DEC}" type="parTrans" cxnId="{A691C9D2-A225-4B6B-A8E7-A2E6EAC2E6DB}">
      <dgm:prSet/>
      <dgm:spPr/>
      <dgm:t>
        <a:bodyPr/>
        <a:lstStyle/>
        <a:p>
          <a:endParaRPr lang="en-US"/>
        </a:p>
      </dgm:t>
    </dgm:pt>
    <dgm:pt modelId="{A411DD51-92C7-4434-AEC0-151A25753D62}" type="sibTrans" cxnId="{A691C9D2-A225-4B6B-A8E7-A2E6EAC2E6DB}">
      <dgm:prSet/>
      <dgm:spPr/>
      <dgm:t>
        <a:bodyPr/>
        <a:lstStyle/>
        <a:p>
          <a:endParaRPr lang="en-US"/>
        </a:p>
      </dgm:t>
    </dgm:pt>
    <dgm:pt modelId="{CF041DDF-24E9-4C9E-B042-B0BCA7BDABF1}" type="pres">
      <dgm:prSet presAssocID="{C3CFD1DA-EE51-4286-81EB-FAC4A7816D9C}" presName="linear" presStyleCnt="0">
        <dgm:presLayoutVars>
          <dgm:animLvl val="lvl"/>
          <dgm:resizeHandles val="exact"/>
        </dgm:presLayoutVars>
      </dgm:prSet>
      <dgm:spPr/>
    </dgm:pt>
    <dgm:pt modelId="{4149CF31-A140-4DCA-9970-C745471887C8}" type="pres">
      <dgm:prSet presAssocID="{299ACEDF-9381-4EE5-91AD-B9D77B22F15F}" presName="parentText" presStyleLbl="node1" presStyleIdx="0" presStyleCnt="2" custLinFactNeighborX="-404" custLinFactNeighborY="-33924">
        <dgm:presLayoutVars>
          <dgm:chMax val="0"/>
          <dgm:bulletEnabled val="1"/>
        </dgm:presLayoutVars>
      </dgm:prSet>
      <dgm:spPr/>
    </dgm:pt>
    <dgm:pt modelId="{2607ACAB-112F-4BFC-BA3E-359645726E52}" type="pres">
      <dgm:prSet presAssocID="{7B8BBFD2-2253-4BE1-807F-E5CB45FD497C}" presName="spacer" presStyleCnt="0"/>
      <dgm:spPr/>
    </dgm:pt>
    <dgm:pt modelId="{92011D8D-5B32-4533-B890-37DC06CCF41D}" type="pres">
      <dgm:prSet presAssocID="{95C66B35-6D16-40B7-820D-9B0BE88D7607}" presName="parentText" presStyleLbl="node1" presStyleIdx="1" presStyleCnt="2">
        <dgm:presLayoutVars>
          <dgm:chMax val="0"/>
          <dgm:bulletEnabled val="1"/>
        </dgm:presLayoutVars>
      </dgm:prSet>
      <dgm:spPr/>
    </dgm:pt>
  </dgm:ptLst>
  <dgm:cxnLst>
    <dgm:cxn modelId="{DB3DA21B-850E-4A81-969B-B6D7D7B7A595}" srcId="{C3CFD1DA-EE51-4286-81EB-FAC4A7816D9C}" destId="{299ACEDF-9381-4EE5-91AD-B9D77B22F15F}" srcOrd="0" destOrd="0" parTransId="{BAA29F40-CD22-4579-8A8D-1614A71B1380}" sibTransId="{7B8BBFD2-2253-4BE1-807F-E5CB45FD497C}"/>
    <dgm:cxn modelId="{8F5C2436-ED1D-4B8B-8E48-70E7574C0B2C}" type="presOf" srcId="{C3CFD1DA-EE51-4286-81EB-FAC4A7816D9C}" destId="{CF041DDF-24E9-4C9E-B042-B0BCA7BDABF1}" srcOrd="0" destOrd="0" presId="urn:microsoft.com/office/officeart/2005/8/layout/vList2"/>
    <dgm:cxn modelId="{F44E9178-9863-4980-A887-041ADB04DB57}" type="presOf" srcId="{95C66B35-6D16-40B7-820D-9B0BE88D7607}" destId="{92011D8D-5B32-4533-B890-37DC06CCF41D}" srcOrd="0" destOrd="0" presId="urn:microsoft.com/office/officeart/2005/8/layout/vList2"/>
    <dgm:cxn modelId="{A691C9D2-A225-4B6B-A8E7-A2E6EAC2E6DB}" srcId="{C3CFD1DA-EE51-4286-81EB-FAC4A7816D9C}" destId="{95C66B35-6D16-40B7-820D-9B0BE88D7607}" srcOrd="1" destOrd="0" parTransId="{89E4CFED-B990-4712-8E00-41ACEE425DEC}" sibTransId="{A411DD51-92C7-4434-AEC0-151A25753D62}"/>
    <dgm:cxn modelId="{3B1401F9-A61E-4D9B-9EF0-E3AE869AD317}" type="presOf" srcId="{299ACEDF-9381-4EE5-91AD-B9D77B22F15F}" destId="{4149CF31-A140-4DCA-9970-C745471887C8}" srcOrd="0" destOrd="0" presId="urn:microsoft.com/office/officeart/2005/8/layout/vList2"/>
    <dgm:cxn modelId="{7E926059-2CEC-48CA-BEDC-2528691A88B5}" type="presParOf" srcId="{CF041DDF-24E9-4C9E-B042-B0BCA7BDABF1}" destId="{4149CF31-A140-4DCA-9970-C745471887C8}" srcOrd="0" destOrd="0" presId="urn:microsoft.com/office/officeart/2005/8/layout/vList2"/>
    <dgm:cxn modelId="{AF5B5F71-156B-4EF2-B302-2F5D14592DE5}" type="presParOf" srcId="{CF041DDF-24E9-4C9E-B042-B0BCA7BDABF1}" destId="{2607ACAB-112F-4BFC-BA3E-359645726E52}" srcOrd="1" destOrd="0" presId="urn:microsoft.com/office/officeart/2005/8/layout/vList2"/>
    <dgm:cxn modelId="{5855D24F-63B5-4C32-9E96-D19298AF0063}" type="presParOf" srcId="{CF041DDF-24E9-4C9E-B042-B0BCA7BDABF1}" destId="{92011D8D-5B32-4533-B890-37DC06CCF41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1D9118-316C-4CAC-9594-1E3982196BA2}" type="doc">
      <dgm:prSet loTypeId="urn:microsoft.com/office/officeart/2008/layout/LinedList" loCatId="list" qsTypeId="urn:microsoft.com/office/officeart/2005/8/quickstyle/simple2" qsCatId="simple" csTypeId="urn:microsoft.com/office/officeart/2005/8/colors/colorful5" csCatId="colorful"/>
      <dgm:spPr/>
      <dgm:t>
        <a:bodyPr/>
        <a:lstStyle/>
        <a:p>
          <a:endParaRPr lang="en-US"/>
        </a:p>
      </dgm:t>
    </dgm:pt>
    <dgm:pt modelId="{EFC5DC38-E4D3-4143-A409-61A823495F2F}">
      <dgm:prSet/>
      <dgm:spPr/>
      <dgm:t>
        <a:bodyPr/>
        <a:lstStyle/>
        <a:p>
          <a:r>
            <a:rPr lang="en-US" baseline="0"/>
            <a:t>In 76% of completed and 85% of attempted intimate partner femicides, victims experienced stalking the year prior to the attacks</a:t>
          </a:r>
          <a:endParaRPr lang="en-US"/>
        </a:p>
      </dgm:t>
    </dgm:pt>
    <dgm:pt modelId="{1F0D9AF7-6773-4CFC-856E-4F29613AA53B}" type="parTrans" cxnId="{0A6F0F3F-63E9-4754-AFFB-1A7D7CE35508}">
      <dgm:prSet/>
      <dgm:spPr/>
      <dgm:t>
        <a:bodyPr/>
        <a:lstStyle/>
        <a:p>
          <a:endParaRPr lang="en-US"/>
        </a:p>
      </dgm:t>
    </dgm:pt>
    <dgm:pt modelId="{E40A5863-DB2A-467A-AD27-74FBA7821B71}" type="sibTrans" cxnId="{0A6F0F3F-63E9-4754-AFFB-1A7D7CE35508}">
      <dgm:prSet/>
      <dgm:spPr/>
      <dgm:t>
        <a:bodyPr/>
        <a:lstStyle/>
        <a:p>
          <a:endParaRPr lang="en-US"/>
        </a:p>
      </dgm:t>
    </dgm:pt>
    <dgm:pt modelId="{EB0FDE56-3711-44A1-A526-96AE26CF5326}">
      <dgm:prSet/>
      <dgm:spPr/>
      <dgm:t>
        <a:bodyPr/>
        <a:lstStyle/>
        <a:p>
          <a:r>
            <a:rPr lang="en-US" baseline="0"/>
            <a:t>Identifying and intervening in stalking cases early can help prevent violence and even death</a:t>
          </a:r>
          <a:endParaRPr lang="en-US"/>
        </a:p>
      </dgm:t>
    </dgm:pt>
    <dgm:pt modelId="{07B5056B-430F-4DF9-B7A8-79D009CDE8B9}" type="parTrans" cxnId="{579644E3-BF90-4E0B-8EC6-9D0A2E5BAB11}">
      <dgm:prSet/>
      <dgm:spPr/>
      <dgm:t>
        <a:bodyPr/>
        <a:lstStyle/>
        <a:p>
          <a:endParaRPr lang="en-US"/>
        </a:p>
      </dgm:t>
    </dgm:pt>
    <dgm:pt modelId="{4CECA1DA-9943-4842-90AE-4E648C4A1384}" type="sibTrans" cxnId="{579644E3-BF90-4E0B-8EC6-9D0A2E5BAB11}">
      <dgm:prSet/>
      <dgm:spPr/>
      <dgm:t>
        <a:bodyPr/>
        <a:lstStyle/>
        <a:p>
          <a:endParaRPr lang="en-US"/>
        </a:p>
      </dgm:t>
    </dgm:pt>
    <dgm:pt modelId="{7B018D97-3286-431A-963C-6FF39E769F87}" type="pres">
      <dgm:prSet presAssocID="{C01D9118-316C-4CAC-9594-1E3982196BA2}" presName="vert0" presStyleCnt="0">
        <dgm:presLayoutVars>
          <dgm:dir/>
          <dgm:animOne val="branch"/>
          <dgm:animLvl val="lvl"/>
        </dgm:presLayoutVars>
      </dgm:prSet>
      <dgm:spPr/>
    </dgm:pt>
    <dgm:pt modelId="{44153417-6D92-42A9-A203-C92A3D91E7D1}" type="pres">
      <dgm:prSet presAssocID="{EFC5DC38-E4D3-4143-A409-61A823495F2F}" presName="thickLine" presStyleLbl="alignNode1" presStyleIdx="0" presStyleCnt="2"/>
      <dgm:spPr/>
    </dgm:pt>
    <dgm:pt modelId="{0BD7B7F9-04C6-4798-BCE1-35B6968CAB9E}" type="pres">
      <dgm:prSet presAssocID="{EFC5DC38-E4D3-4143-A409-61A823495F2F}" presName="horz1" presStyleCnt="0"/>
      <dgm:spPr/>
    </dgm:pt>
    <dgm:pt modelId="{76641866-1135-48AF-ADA4-E681B870C862}" type="pres">
      <dgm:prSet presAssocID="{EFC5DC38-E4D3-4143-A409-61A823495F2F}" presName="tx1" presStyleLbl="revTx" presStyleIdx="0" presStyleCnt="2"/>
      <dgm:spPr/>
    </dgm:pt>
    <dgm:pt modelId="{4A3DE46D-DF6F-41AC-8D48-374E8FD367EB}" type="pres">
      <dgm:prSet presAssocID="{EFC5DC38-E4D3-4143-A409-61A823495F2F}" presName="vert1" presStyleCnt="0"/>
      <dgm:spPr/>
    </dgm:pt>
    <dgm:pt modelId="{46F27614-AC9E-484A-81F2-FDF96AF2FBD7}" type="pres">
      <dgm:prSet presAssocID="{EB0FDE56-3711-44A1-A526-96AE26CF5326}" presName="thickLine" presStyleLbl="alignNode1" presStyleIdx="1" presStyleCnt="2"/>
      <dgm:spPr/>
    </dgm:pt>
    <dgm:pt modelId="{367B3FC8-3798-4B0E-A036-129B28D5AAD3}" type="pres">
      <dgm:prSet presAssocID="{EB0FDE56-3711-44A1-A526-96AE26CF5326}" presName="horz1" presStyleCnt="0"/>
      <dgm:spPr/>
    </dgm:pt>
    <dgm:pt modelId="{37219A3B-245F-459F-BFF0-B1438E0C0087}" type="pres">
      <dgm:prSet presAssocID="{EB0FDE56-3711-44A1-A526-96AE26CF5326}" presName="tx1" presStyleLbl="revTx" presStyleIdx="1" presStyleCnt="2"/>
      <dgm:spPr/>
    </dgm:pt>
    <dgm:pt modelId="{EC632E9B-4B10-417B-9113-9906461ACD3C}" type="pres">
      <dgm:prSet presAssocID="{EB0FDE56-3711-44A1-A526-96AE26CF5326}" presName="vert1" presStyleCnt="0"/>
      <dgm:spPr/>
    </dgm:pt>
  </dgm:ptLst>
  <dgm:cxnLst>
    <dgm:cxn modelId="{6CD7E236-DE5E-4996-A0E8-EF3511DA5D2A}" type="presOf" srcId="{EFC5DC38-E4D3-4143-A409-61A823495F2F}" destId="{76641866-1135-48AF-ADA4-E681B870C862}" srcOrd="0" destOrd="0" presId="urn:microsoft.com/office/officeart/2008/layout/LinedList"/>
    <dgm:cxn modelId="{0A6F0F3F-63E9-4754-AFFB-1A7D7CE35508}" srcId="{C01D9118-316C-4CAC-9594-1E3982196BA2}" destId="{EFC5DC38-E4D3-4143-A409-61A823495F2F}" srcOrd="0" destOrd="0" parTransId="{1F0D9AF7-6773-4CFC-856E-4F29613AA53B}" sibTransId="{E40A5863-DB2A-467A-AD27-74FBA7821B71}"/>
    <dgm:cxn modelId="{B90917AF-B089-430F-B840-7E725B2C273C}" type="presOf" srcId="{C01D9118-316C-4CAC-9594-1E3982196BA2}" destId="{7B018D97-3286-431A-963C-6FF39E769F87}" srcOrd="0" destOrd="0" presId="urn:microsoft.com/office/officeart/2008/layout/LinedList"/>
    <dgm:cxn modelId="{5D7AF6DF-F2EC-4936-9C00-0F1D935B1070}" type="presOf" srcId="{EB0FDE56-3711-44A1-A526-96AE26CF5326}" destId="{37219A3B-245F-459F-BFF0-B1438E0C0087}" srcOrd="0" destOrd="0" presId="urn:microsoft.com/office/officeart/2008/layout/LinedList"/>
    <dgm:cxn modelId="{579644E3-BF90-4E0B-8EC6-9D0A2E5BAB11}" srcId="{C01D9118-316C-4CAC-9594-1E3982196BA2}" destId="{EB0FDE56-3711-44A1-A526-96AE26CF5326}" srcOrd="1" destOrd="0" parTransId="{07B5056B-430F-4DF9-B7A8-79D009CDE8B9}" sibTransId="{4CECA1DA-9943-4842-90AE-4E648C4A1384}"/>
    <dgm:cxn modelId="{0F135D77-1853-4DE4-8F97-D6491BB9259A}" type="presParOf" srcId="{7B018D97-3286-431A-963C-6FF39E769F87}" destId="{44153417-6D92-42A9-A203-C92A3D91E7D1}" srcOrd="0" destOrd="0" presId="urn:microsoft.com/office/officeart/2008/layout/LinedList"/>
    <dgm:cxn modelId="{8C2EF70A-8BC1-41DD-BA06-016C18F1D9D1}" type="presParOf" srcId="{7B018D97-3286-431A-963C-6FF39E769F87}" destId="{0BD7B7F9-04C6-4798-BCE1-35B6968CAB9E}" srcOrd="1" destOrd="0" presId="urn:microsoft.com/office/officeart/2008/layout/LinedList"/>
    <dgm:cxn modelId="{EDB50046-321B-4DB6-A8F7-131F1E445483}" type="presParOf" srcId="{0BD7B7F9-04C6-4798-BCE1-35B6968CAB9E}" destId="{76641866-1135-48AF-ADA4-E681B870C862}" srcOrd="0" destOrd="0" presId="urn:microsoft.com/office/officeart/2008/layout/LinedList"/>
    <dgm:cxn modelId="{D06E5569-5C22-44DC-B650-F3B9C91C34AE}" type="presParOf" srcId="{0BD7B7F9-04C6-4798-BCE1-35B6968CAB9E}" destId="{4A3DE46D-DF6F-41AC-8D48-374E8FD367EB}" srcOrd="1" destOrd="0" presId="urn:microsoft.com/office/officeart/2008/layout/LinedList"/>
    <dgm:cxn modelId="{2FCAA54D-4C15-40AC-A01F-4615E5839CC3}" type="presParOf" srcId="{7B018D97-3286-431A-963C-6FF39E769F87}" destId="{46F27614-AC9E-484A-81F2-FDF96AF2FBD7}" srcOrd="2" destOrd="0" presId="urn:microsoft.com/office/officeart/2008/layout/LinedList"/>
    <dgm:cxn modelId="{64408541-2917-4084-A10A-33428CCA6B1C}" type="presParOf" srcId="{7B018D97-3286-431A-963C-6FF39E769F87}" destId="{367B3FC8-3798-4B0E-A036-129B28D5AAD3}" srcOrd="3" destOrd="0" presId="urn:microsoft.com/office/officeart/2008/layout/LinedList"/>
    <dgm:cxn modelId="{BCAB9DA3-DA73-4517-A2F0-236305E6A40A}" type="presParOf" srcId="{367B3FC8-3798-4B0E-A036-129B28D5AAD3}" destId="{37219A3B-245F-459F-BFF0-B1438E0C0087}" srcOrd="0" destOrd="0" presId="urn:microsoft.com/office/officeart/2008/layout/LinedList"/>
    <dgm:cxn modelId="{03179445-ED6C-43FE-BC92-A237396C4656}" type="presParOf" srcId="{367B3FC8-3798-4B0E-A036-129B28D5AAD3}" destId="{EC632E9B-4B10-417B-9113-9906461ACD3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1CF9F5-A8C5-4FF9-9CB6-D7445C727313}" type="doc">
      <dgm:prSet loTypeId="urn:microsoft.com/office/officeart/2008/layout/LinedList" loCatId="list" qsTypeId="urn:microsoft.com/office/officeart/2005/8/quickstyle/simple4" qsCatId="simple" csTypeId="urn:microsoft.com/office/officeart/2005/8/colors/colorful5" csCatId="colorful"/>
      <dgm:spPr/>
      <dgm:t>
        <a:bodyPr/>
        <a:lstStyle/>
        <a:p>
          <a:endParaRPr lang="en-US"/>
        </a:p>
      </dgm:t>
    </dgm:pt>
    <dgm:pt modelId="{65A2F6C0-D50A-48A7-8643-477742579E29}">
      <dgm:prSet/>
      <dgm:spPr/>
      <dgm:t>
        <a:bodyPr/>
        <a:lstStyle/>
        <a:p>
          <a:r>
            <a:rPr lang="en-US" b="1"/>
            <a:t>Choking:</a:t>
          </a:r>
          <a:endParaRPr lang="en-US"/>
        </a:p>
      </dgm:t>
    </dgm:pt>
    <dgm:pt modelId="{EE59E24C-BE9E-49D9-B95C-11CCD39A611D}" type="parTrans" cxnId="{015EC13B-C171-45E2-9051-70F0244A59A2}">
      <dgm:prSet/>
      <dgm:spPr/>
      <dgm:t>
        <a:bodyPr/>
        <a:lstStyle/>
        <a:p>
          <a:endParaRPr lang="en-US"/>
        </a:p>
      </dgm:t>
    </dgm:pt>
    <dgm:pt modelId="{BDC634E9-89AB-47EC-BD82-7CB1DF4091D5}" type="sibTrans" cxnId="{015EC13B-C171-45E2-9051-70F0244A59A2}">
      <dgm:prSet/>
      <dgm:spPr/>
      <dgm:t>
        <a:bodyPr/>
        <a:lstStyle/>
        <a:p>
          <a:endParaRPr lang="en-US"/>
        </a:p>
      </dgm:t>
    </dgm:pt>
    <dgm:pt modelId="{A2D8148E-185D-46B1-8D31-E5B45121B10B}">
      <dgm:prSet/>
      <dgm:spPr/>
      <dgm:t>
        <a:bodyPr/>
        <a:lstStyle/>
        <a:p>
          <a:r>
            <a:rPr lang="en-US"/>
            <a:t>Internal blockage of airway</a:t>
          </a:r>
        </a:p>
      </dgm:t>
    </dgm:pt>
    <dgm:pt modelId="{E37751E8-5926-4C3C-84D2-FD713CB0674C}" type="parTrans" cxnId="{3176ED26-95D9-4696-93CE-92F2EAD808E9}">
      <dgm:prSet/>
      <dgm:spPr/>
      <dgm:t>
        <a:bodyPr/>
        <a:lstStyle/>
        <a:p>
          <a:endParaRPr lang="en-US"/>
        </a:p>
      </dgm:t>
    </dgm:pt>
    <dgm:pt modelId="{1A528A8B-E10A-48EC-AA20-FF4ADB74F89E}" type="sibTrans" cxnId="{3176ED26-95D9-4696-93CE-92F2EAD808E9}">
      <dgm:prSet/>
      <dgm:spPr/>
      <dgm:t>
        <a:bodyPr/>
        <a:lstStyle/>
        <a:p>
          <a:endParaRPr lang="en-US"/>
        </a:p>
      </dgm:t>
    </dgm:pt>
    <dgm:pt modelId="{21C06808-03C5-4F19-9045-D47B43AA75AD}">
      <dgm:prSet/>
      <dgm:spPr/>
      <dgm:t>
        <a:bodyPr/>
        <a:lstStyle/>
        <a:p>
          <a:r>
            <a:rPr lang="en-US"/>
            <a:t>“Choking” on food, candy, etc..</a:t>
          </a:r>
        </a:p>
      </dgm:t>
    </dgm:pt>
    <dgm:pt modelId="{EAD77D04-0744-4F35-B836-44FB32B47C4D}" type="parTrans" cxnId="{3ED5D2CE-E766-423B-9C13-B1E01E250B4E}">
      <dgm:prSet/>
      <dgm:spPr/>
      <dgm:t>
        <a:bodyPr/>
        <a:lstStyle/>
        <a:p>
          <a:endParaRPr lang="en-US"/>
        </a:p>
      </dgm:t>
    </dgm:pt>
    <dgm:pt modelId="{0C6DB697-02B4-47F0-BEDE-DE56A165F49C}" type="sibTrans" cxnId="{3ED5D2CE-E766-423B-9C13-B1E01E250B4E}">
      <dgm:prSet/>
      <dgm:spPr/>
      <dgm:t>
        <a:bodyPr/>
        <a:lstStyle/>
        <a:p>
          <a:endParaRPr lang="en-US"/>
        </a:p>
      </dgm:t>
    </dgm:pt>
    <dgm:pt modelId="{84ED7F77-1CD0-4CC3-90A2-D7AE9E75EAE2}">
      <dgm:prSet/>
      <dgm:spPr/>
      <dgm:t>
        <a:bodyPr/>
        <a:lstStyle/>
        <a:p>
          <a:r>
            <a:rPr lang="en-US"/>
            <a:t>Allergic reactions – swollen shut</a:t>
          </a:r>
        </a:p>
      </dgm:t>
    </dgm:pt>
    <dgm:pt modelId="{D998544E-79F1-4388-BCD6-C43C394A252B}" type="parTrans" cxnId="{8ACB6F46-36E7-405F-AB25-6CD6AC3A7161}">
      <dgm:prSet/>
      <dgm:spPr/>
      <dgm:t>
        <a:bodyPr/>
        <a:lstStyle/>
        <a:p>
          <a:endParaRPr lang="en-US"/>
        </a:p>
      </dgm:t>
    </dgm:pt>
    <dgm:pt modelId="{F7EDEB90-ABA3-4EEB-98FA-E382E189CD01}" type="sibTrans" cxnId="{8ACB6F46-36E7-405F-AB25-6CD6AC3A7161}">
      <dgm:prSet/>
      <dgm:spPr/>
      <dgm:t>
        <a:bodyPr/>
        <a:lstStyle/>
        <a:p>
          <a:endParaRPr lang="en-US"/>
        </a:p>
      </dgm:t>
    </dgm:pt>
    <dgm:pt modelId="{8694B01A-4DF7-489D-AE43-CFA7A934A7E9}">
      <dgm:prSet/>
      <dgm:spPr/>
      <dgm:t>
        <a:bodyPr/>
        <a:lstStyle/>
        <a:p>
          <a:r>
            <a:rPr lang="en-US"/>
            <a:t>Most often accidental</a:t>
          </a:r>
        </a:p>
      </dgm:t>
    </dgm:pt>
    <dgm:pt modelId="{B8BE45C1-5E42-4C0C-BB9E-169BE830BE92}" type="parTrans" cxnId="{AE61E5A2-616D-4869-BC6D-CE314802BABA}">
      <dgm:prSet/>
      <dgm:spPr/>
      <dgm:t>
        <a:bodyPr/>
        <a:lstStyle/>
        <a:p>
          <a:endParaRPr lang="en-US"/>
        </a:p>
      </dgm:t>
    </dgm:pt>
    <dgm:pt modelId="{B0D74F83-4BD1-4691-9F96-46F2AB781512}" type="sibTrans" cxnId="{AE61E5A2-616D-4869-BC6D-CE314802BABA}">
      <dgm:prSet/>
      <dgm:spPr/>
      <dgm:t>
        <a:bodyPr/>
        <a:lstStyle/>
        <a:p>
          <a:endParaRPr lang="en-US"/>
        </a:p>
      </dgm:t>
    </dgm:pt>
    <dgm:pt modelId="{A430D534-49D6-445C-BB5C-922643329850}" type="pres">
      <dgm:prSet presAssocID="{401CF9F5-A8C5-4FF9-9CB6-D7445C727313}" presName="vert0" presStyleCnt="0">
        <dgm:presLayoutVars>
          <dgm:dir/>
          <dgm:animOne val="branch"/>
          <dgm:animLvl val="lvl"/>
        </dgm:presLayoutVars>
      </dgm:prSet>
      <dgm:spPr/>
    </dgm:pt>
    <dgm:pt modelId="{BB8246BC-AD5A-4780-89B2-EE88AFE7187D}" type="pres">
      <dgm:prSet presAssocID="{65A2F6C0-D50A-48A7-8643-477742579E29}" presName="thickLine" presStyleLbl="alignNode1" presStyleIdx="0" presStyleCnt="5"/>
      <dgm:spPr/>
    </dgm:pt>
    <dgm:pt modelId="{9AD65D3E-2525-4456-B347-5C64FB2408C5}" type="pres">
      <dgm:prSet presAssocID="{65A2F6C0-D50A-48A7-8643-477742579E29}" presName="horz1" presStyleCnt="0"/>
      <dgm:spPr/>
    </dgm:pt>
    <dgm:pt modelId="{5BA8A0ED-3439-4F50-BD8C-2CB3ADAB67B4}" type="pres">
      <dgm:prSet presAssocID="{65A2F6C0-D50A-48A7-8643-477742579E29}" presName="tx1" presStyleLbl="revTx" presStyleIdx="0" presStyleCnt="5"/>
      <dgm:spPr/>
    </dgm:pt>
    <dgm:pt modelId="{DF9B1A4B-0A0B-4517-9136-804D870789AE}" type="pres">
      <dgm:prSet presAssocID="{65A2F6C0-D50A-48A7-8643-477742579E29}" presName="vert1" presStyleCnt="0"/>
      <dgm:spPr/>
    </dgm:pt>
    <dgm:pt modelId="{E087E7BE-1FF2-45FA-B06F-C1B650DEFA36}" type="pres">
      <dgm:prSet presAssocID="{A2D8148E-185D-46B1-8D31-E5B45121B10B}" presName="thickLine" presStyleLbl="alignNode1" presStyleIdx="1" presStyleCnt="5"/>
      <dgm:spPr/>
    </dgm:pt>
    <dgm:pt modelId="{FD8017FD-2F67-4494-86FA-AB225B9297D7}" type="pres">
      <dgm:prSet presAssocID="{A2D8148E-185D-46B1-8D31-E5B45121B10B}" presName="horz1" presStyleCnt="0"/>
      <dgm:spPr/>
    </dgm:pt>
    <dgm:pt modelId="{92F73787-B778-4734-9885-8B5D0EA48D67}" type="pres">
      <dgm:prSet presAssocID="{A2D8148E-185D-46B1-8D31-E5B45121B10B}" presName="tx1" presStyleLbl="revTx" presStyleIdx="1" presStyleCnt="5"/>
      <dgm:spPr/>
    </dgm:pt>
    <dgm:pt modelId="{6D12AC77-6764-4526-998B-C17FA5B281F9}" type="pres">
      <dgm:prSet presAssocID="{A2D8148E-185D-46B1-8D31-E5B45121B10B}" presName="vert1" presStyleCnt="0"/>
      <dgm:spPr/>
    </dgm:pt>
    <dgm:pt modelId="{9AFDBF71-3CD4-422C-84E6-3BC5CDAEB981}" type="pres">
      <dgm:prSet presAssocID="{21C06808-03C5-4F19-9045-D47B43AA75AD}" presName="thickLine" presStyleLbl="alignNode1" presStyleIdx="2" presStyleCnt="5"/>
      <dgm:spPr/>
    </dgm:pt>
    <dgm:pt modelId="{DC73D642-C479-434E-8D68-301663099E6A}" type="pres">
      <dgm:prSet presAssocID="{21C06808-03C5-4F19-9045-D47B43AA75AD}" presName="horz1" presStyleCnt="0"/>
      <dgm:spPr/>
    </dgm:pt>
    <dgm:pt modelId="{2757252B-4ACB-4B33-B274-DAB68928F2C8}" type="pres">
      <dgm:prSet presAssocID="{21C06808-03C5-4F19-9045-D47B43AA75AD}" presName="tx1" presStyleLbl="revTx" presStyleIdx="2" presStyleCnt="5"/>
      <dgm:spPr/>
    </dgm:pt>
    <dgm:pt modelId="{0FFF1393-61D3-4E75-81BA-30AA9AF64CEF}" type="pres">
      <dgm:prSet presAssocID="{21C06808-03C5-4F19-9045-D47B43AA75AD}" presName="vert1" presStyleCnt="0"/>
      <dgm:spPr/>
    </dgm:pt>
    <dgm:pt modelId="{5EAA2763-152F-4659-8E2E-8B86F67A3008}" type="pres">
      <dgm:prSet presAssocID="{84ED7F77-1CD0-4CC3-90A2-D7AE9E75EAE2}" presName="thickLine" presStyleLbl="alignNode1" presStyleIdx="3" presStyleCnt="5"/>
      <dgm:spPr/>
    </dgm:pt>
    <dgm:pt modelId="{03CE5DD2-BC58-4740-8C11-404AE1FEF607}" type="pres">
      <dgm:prSet presAssocID="{84ED7F77-1CD0-4CC3-90A2-D7AE9E75EAE2}" presName="horz1" presStyleCnt="0"/>
      <dgm:spPr/>
    </dgm:pt>
    <dgm:pt modelId="{32A52554-DBE2-4138-A449-87B081EF46E7}" type="pres">
      <dgm:prSet presAssocID="{84ED7F77-1CD0-4CC3-90A2-D7AE9E75EAE2}" presName="tx1" presStyleLbl="revTx" presStyleIdx="3" presStyleCnt="5"/>
      <dgm:spPr/>
    </dgm:pt>
    <dgm:pt modelId="{D03694F2-9203-4D0B-92DC-6D8A2156ABD8}" type="pres">
      <dgm:prSet presAssocID="{84ED7F77-1CD0-4CC3-90A2-D7AE9E75EAE2}" presName="vert1" presStyleCnt="0"/>
      <dgm:spPr/>
    </dgm:pt>
    <dgm:pt modelId="{EAFD7F02-8D25-433C-8836-E786DA28EB47}" type="pres">
      <dgm:prSet presAssocID="{8694B01A-4DF7-489D-AE43-CFA7A934A7E9}" presName="thickLine" presStyleLbl="alignNode1" presStyleIdx="4" presStyleCnt="5"/>
      <dgm:spPr/>
    </dgm:pt>
    <dgm:pt modelId="{15E404E7-245E-472D-9D7A-CE307E5A90B4}" type="pres">
      <dgm:prSet presAssocID="{8694B01A-4DF7-489D-AE43-CFA7A934A7E9}" presName="horz1" presStyleCnt="0"/>
      <dgm:spPr/>
    </dgm:pt>
    <dgm:pt modelId="{42467A1D-5C45-4095-BC84-639C46A9FEA6}" type="pres">
      <dgm:prSet presAssocID="{8694B01A-4DF7-489D-AE43-CFA7A934A7E9}" presName="tx1" presStyleLbl="revTx" presStyleIdx="4" presStyleCnt="5"/>
      <dgm:spPr/>
    </dgm:pt>
    <dgm:pt modelId="{08521FC0-C420-4490-8EC7-7A9E42135362}" type="pres">
      <dgm:prSet presAssocID="{8694B01A-4DF7-489D-AE43-CFA7A934A7E9}" presName="vert1" presStyleCnt="0"/>
      <dgm:spPr/>
    </dgm:pt>
  </dgm:ptLst>
  <dgm:cxnLst>
    <dgm:cxn modelId="{3176ED26-95D9-4696-93CE-92F2EAD808E9}" srcId="{401CF9F5-A8C5-4FF9-9CB6-D7445C727313}" destId="{A2D8148E-185D-46B1-8D31-E5B45121B10B}" srcOrd="1" destOrd="0" parTransId="{E37751E8-5926-4C3C-84D2-FD713CB0674C}" sibTransId="{1A528A8B-E10A-48EC-AA20-FF4ADB74F89E}"/>
    <dgm:cxn modelId="{015EC13B-C171-45E2-9051-70F0244A59A2}" srcId="{401CF9F5-A8C5-4FF9-9CB6-D7445C727313}" destId="{65A2F6C0-D50A-48A7-8643-477742579E29}" srcOrd="0" destOrd="0" parTransId="{EE59E24C-BE9E-49D9-B95C-11CCD39A611D}" sibTransId="{BDC634E9-89AB-47EC-BD82-7CB1DF4091D5}"/>
    <dgm:cxn modelId="{8ACB6F46-36E7-405F-AB25-6CD6AC3A7161}" srcId="{401CF9F5-A8C5-4FF9-9CB6-D7445C727313}" destId="{84ED7F77-1CD0-4CC3-90A2-D7AE9E75EAE2}" srcOrd="3" destOrd="0" parTransId="{D998544E-79F1-4388-BCD6-C43C394A252B}" sibTransId="{F7EDEB90-ABA3-4EEB-98FA-E382E189CD01}"/>
    <dgm:cxn modelId="{88B58D70-2F94-4C09-B0D1-5E4014C6BA8C}" type="presOf" srcId="{8694B01A-4DF7-489D-AE43-CFA7A934A7E9}" destId="{42467A1D-5C45-4095-BC84-639C46A9FEA6}" srcOrd="0" destOrd="0" presId="urn:microsoft.com/office/officeart/2008/layout/LinedList"/>
    <dgm:cxn modelId="{6CFE718F-83A5-4464-BD19-875DF468A71A}" type="presOf" srcId="{401CF9F5-A8C5-4FF9-9CB6-D7445C727313}" destId="{A430D534-49D6-445C-BB5C-922643329850}" srcOrd="0" destOrd="0" presId="urn:microsoft.com/office/officeart/2008/layout/LinedList"/>
    <dgm:cxn modelId="{AE61E5A2-616D-4869-BC6D-CE314802BABA}" srcId="{401CF9F5-A8C5-4FF9-9CB6-D7445C727313}" destId="{8694B01A-4DF7-489D-AE43-CFA7A934A7E9}" srcOrd="4" destOrd="0" parTransId="{B8BE45C1-5E42-4C0C-BB9E-169BE830BE92}" sibTransId="{B0D74F83-4BD1-4691-9F96-46F2AB781512}"/>
    <dgm:cxn modelId="{3ED5D2CE-E766-423B-9C13-B1E01E250B4E}" srcId="{401CF9F5-A8C5-4FF9-9CB6-D7445C727313}" destId="{21C06808-03C5-4F19-9045-D47B43AA75AD}" srcOrd="2" destOrd="0" parTransId="{EAD77D04-0744-4F35-B836-44FB32B47C4D}" sibTransId="{0C6DB697-02B4-47F0-BEDE-DE56A165F49C}"/>
    <dgm:cxn modelId="{E031D5D3-6191-415E-9A89-F900875459F4}" type="presOf" srcId="{A2D8148E-185D-46B1-8D31-E5B45121B10B}" destId="{92F73787-B778-4734-9885-8B5D0EA48D67}" srcOrd="0" destOrd="0" presId="urn:microsoft.com/office/officeart/2008/layout/LinedList"/>
    <dgm:cxn modelId="{E160DADA-AF8E-4129-B74D-8615CFFA2185}" type="presOf" srcId="{21C06808-03C5-4F19-9045-D47B43AA75AD}" destId="{2757252B-4ACB-4B33-B274-DAB68928F2C8}" srcOrd="0" destOrd="0" presId="urn:microsoft.com/office/officeart/2008/layout/LinedList"/>
    <dgm:cxn modelId="{0BF178E9-E1B1-4B89-A7F0-888EFEB88D94}" type="presOf" srcId="{65A2F6C0-D50A-48A7-8643-477742579E29}" destId="{5BA8A0ED-3439-4F50-BD8C-2CB3ADAB67B4}" srcOrd="0" destOrd="0" presId="urn:microsoft.com/office/officeart/2008/layout/LinedList"/>
    <dgm:cxn modelId="{423282F0-79FC-48BB-A77C-7DE590953147}" type="presOf" srcId="{84ED7F77-1CD0-4CC3-90A2-D7AE9E75EAE2}" destId="{32A52554-DBE2-4138-A449-87B081EF46E7}" srcOrd="0" destOrd="0" presId="urn:microsoft.com/office/officeart/2008/layout/LinedList"/>
    <dgm:cxn modelId="{BD066090-E0E1-42C6-B6FA-DDEE160B7215}" type="presParOf" srcId="{A430D534-49D6-445C-BB5C-922643329850}" destId="{BB8246BC-AD5A-4780-89B2-EE88AFE7187D}" srcOrd="0" destOrd="0" presId="urn:microsoft.com/office/officeart/2008/layout/LinedList"/>
    <dgm:cxn modelId="{0A2D1809-4561-44E3-A269-85138FF17E35}" type="presParOf" srcId="{A430D534-49D6-445C-BB5C-922643329850}" destId="{9AD65D3E-2525-4456-B347-5C64FB2408C5}" srcOrd="1" destOrd="0" presId="urn:microsoft.com/office/officeart/2008/layout/LinedList"/>
    <dgm:cxn modelId="{48018163-1E25-47EA-9C84-36B25393E128}" type="presParOf" srcId="{9AD65D3E-2525-4456-B347-5C64FB2408C5}" destId="{5BA8A0ED-3439-4F50-BD8C-2CB3ADAB67B4}" srcOrd="0" destOrd="0" presId="urn:microsoft.com/office/officeart/2008/layout/LinedList"/>
    <dgm:cxn modelId="{820A7B85-A0E4-4C6C-8ECC-3774425800D2}" type="presParOf" srcId="{9AD65D3E-2525-4456-B347-5C64FB2408C5}" destId="{DF9B1A4B-0A0B-4517-9136-804D870789AE}" srcOrd="1" destOrd="0" presId="urn:microsoft.com/office/officeart/2008/layout/LinedList"/>
    <dgm:cxn modelId="{AC495B96-1D14-4AB9-AEE5-4EE13898C436}" type="presParOf" srcId="{A430D534-49D6-445C-BB5C-922643329850}" destId="{E087E7BE-1FF2-45FA-B06F-C1B650DEFA36}" srcOrd="2" destOrd="0" presId="urn:microsoft.com/office/officeart/2008/layout/LinedList"/>
    <dgm:cxn modelId="{44EFF827-71EB-4D40-A35C-8C05FCA22AC4}" type="presParOf" srcId="{A430D534-49D6-445C-BB5C-922643329850}" destId="{FD8017FD-2F67-4494-86FA-AB225B9297D7}" srcOrd="3" destOrd="0" presId="urn:microsoft.com/office/officeart/2008/layout/LinedList"/>
    <dgm:cxn modelId="{F920D763-124F-4302-90DD-07A0D946789F}" type="presParOf" srcId="{FD8017FD-2F67-4494-86FA-AB225B9297D7}" destId="{92F73787-B778-4734-9885-8B5D0EA48D67}" srcOrd="0" destOrd="0" presId="urn:microsoft.com/office/officeart/2008/layout/LinedList"/>
    <dgm:cxn modelId="{06DCBAF4-61D4-45A4-B58A-FAABC096AF4F}" type="presParOf" srcId="{FD8017FD-2F67-4494-86FA-AB225B9297D7}" destId="{6D12AC77-6764-4526-998B-C17FA5B281F9}" srcOrd="1" destOrd="0" presId="urn:microsoft.com/office/officeart/2008/layout/LinedList"/>
    <dgm:cxn modelId="{C556BF31-3ED6-45D1-BCA9-B68B36599566}" type="presParOf" srcId="{A430D534-49D6-445C-BB5C-922643329850}" destId="{9AFDBF71-3CD4-422C-84E6-3BC5CDAEB981}" srcOrd="4" destOrd="0" presId="urn:microsoft.com/office/officeart/2008/layout/LinedList"/>
    <dgm:cxn modelId="{FB99B478-43E9-4CEE-BCD1-56249126105C}" type="presParOf" srcId="{A430D534-49D6-445C-BB5C-922643329850}" destId="{DC73D642-C479-434E-8D68-301663099E6A}" srcOrd="5" destOrd="0" presId="urn:microsoft.com/office/officeart/2008/layout/LinedList"/>
    <dgm:cxn modelId="{59C216F5-EAC2-45D3-90CE-02BB45AA4613}" type="presParOf" srcId="{DC73D642-C479-434E-8D68-301663099E6A}" destId="{2757252B-4ACB-4B33-B274-DAB68928F2C8}" srcOrd="0" destOrd="0" presId="urn:microsoft.com/office/officeart/2008/layout/LinedList"/>
    <dgm:cxn modelId="{90069E08-A020-4D54-A333-5831E900C35A}" type="presParOf" srcId="{DC73D642-C479-434E-8D68-301663099E6A}" destId="{0FFF1393-61D3-4E75-81BA-30AA9AF64CEF}" srcOrd="1" destOrd="0" presId="urn:microsoft.com/office/officeart/2008/layout/LinedList"/>
    <dgm:cxn modelId="{90EF43AE-BD6D-4893-BF33-811746FDDD82}" type="presParOf" srcId="{A430D534-49D6-445C-BB5C-922643329850}" destId="{5EAA2763-152F-4659-8E2E-8B86F67A3008}" srcOrd="6" destOrd="0" presId="urn:microsoft.com/office/officeart/2008/layout/LinedList"/>
    <dgm:cxn modelId="{76AD1DE8-6487-4544-B95C-5ABD4D7ACF41}" type="presParOf" srcId="{A430D534-49D6-445C-BB5C-922643329850}" destId="{03CE5DD2-BC58-4740-8C11-404AE1FEF607}" srcOrd="7" destOrd="0" presId="urn:microsoft.com/office/officeart/2008/layout/LinedList"/>
    <dgm:cxn modelId="{5C0FE834-1589-4618-AA20-31D195D8E315}" type="presParOf" srcId="{03CE5DD2-BC58-4740-8C11-404AE1FEF607}" destId="{32A52554-DBE2-4138-A449-87B081EF46E7}" srcOrd="0" destOrd="0" presId="urn:microsoft.com/office/officeart/2008/layout/LinedList"/>
    <dgm:cxn modelId="{7A8E41DF-F533-4FA7-A637-14DFAA3A1189}" type="presParOf" srcId="{03CE5DD2-BC58-4740-8C11-404AE1FEF607}" destId="{D03694F2-9203-4D0B-92DC-6D8A2156ABD8}" srcOrd="1" destOrd="0" presId="urn:microsoft.com/office/officeart/2008/layout/LinedList"/>
    <dgm:cxn modelId="{C4758B2C-1113-4A62-8F58-3629BB6FE9E2}" type="presParOf" srcId="{A430D534-49D6-445C-BB5C-922643329850}" destId="{EAFD7F02-8D25-433C-8836-E786DA28EB47}" srcOrd="8" destOrd="0" presId="urn:microsoft.com/office/officeart/2008/layout/LinedList"/>
    <dgm:cxn modelId="{95CAA375-F155-4661-B79F-3963CF392D40}" type="presParOf" srcId="{A430D534-49D6-445C-BB5C-922643329850}" destId="{15E404E7-245E-472D-9D7A-CE307E5A90B4}" srcOrd="9" destOrd="0" presId="urn:microsoft.com/office/officeart/2008/layout/LinedList"/>
    <dgm:cxn modelId="{ED1813D3-DAE6-4CCA-A39B-7E804CFBE17F}" type="presParOf" srcId="{15E404E7-245E-472D-9D7A-CE307E5A90B4}" destId="{42467A1D-5C45-4095-BC84-639C46A9FEA6}" srcOrd="0" destOrd="0" presId="urn:microsoft.com/office/officeart/2008/layout/LinedList"/>
    <dgm:cxn modelId="{A63697F9-5BC9-4962-A5FF-59C854DF6DB9}" type="presParOf" srcId="{15E404E7-245E-472D-9D7A-CE307E5A90B4}" destId="{08521FC0-C420-4490-8EC7-7A9E4213536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424C1E-71CB-4E12-A54F-915635811367}"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EECD37AD-37FA-44EA-A906-FF8FC8537013}">
      <dgm:prSet custT="1"/>
      <dgm:spPr/>
      <dgm:t>
        <a:bodyPr/>
        <a:lstStyle/>
        <a:p>
          <a:r>
            <a:rPr lang="en-US" sz="2400" dirty="0">
              <a:latin typeface="Arial" panose="020B0604020202020204" pitchFamily="34" charset="0"/>
              <a:cs typeface="Arial" panose="020B0604020202020204" pitchFamily="34" charset="0"/>
            </a:rPr>
            <a:t>Death can occur later</a:t>
          </a:r>
        </a:p>
      </dgm:t>
    </dgm:pt>
    <dgm:pt modelId="{0514995D-F86F-4951-B72D-4B6C48D0DFCF}" type="parTrans" cxnId="{9ADB97AF-E277-45F5-9530-E1A7BA867EE5}">
      <dgm:prSet/>
      <dgm:spPr/>
      <dgm:t>
        <a:bodyPr/>
        <a:lstStyle/>
        <a:p>
          <a:endParaRPr lang="en-US" sz="2400"/>
        </a:p>
      </dgm:t>
    </dgm:pt>
    <dgm:pt modelId="{455F977D-444A-4CFE-B09C-554473A5488B}" type="sibTrans" cxnId="{9ADB97AF-E277-45F5-9530-E1A7BA867EE5}">
      <dgm:prSet/>
      <dgm:spPr/>
      <dgm:t>
        <a:bodyPr/>
        <a:lstStyle/>
        <a:p>
          <a:endParaRPr lang="en-US" sz="2400"/>
        </a:p>
      </dgm:t>
    </dgm:pt>
    <dgm:pt modelId="{C0D0CA3B-0748-4B6D-94C5-05698E02A1FE}">
      <dgm:prSet custT="1"/>
      <dgm:spPr/>
      <dgm:t>
        <a:bodyPr/>
        <a:lstStyle/>
        <a:p>
          <a:r>
            <a:rPr lang="en-US" sz="2400" dirty="0">
              <a:latin typeface="Arial" panose="020B0604020202020204" pitchFamily="34" charset="0"/>
              <a:cs typeface="Arial" panose="020B0604020202020204" pitchFamily="34" charset="0"/>
            </a:rPr>
            <a:t>15% injury photographed</a:t>
          </a:r>
        </a:p>
      </dgm:t>
    </dgm:pt>
    <dgm:pt modelId="{760A7CF2-36F1-462A-B85A-4728EEF87CAD}" type="parTrans" cxnId="{24A854C0-A4D7-4567-8875-060BE2F6E56A}">
      <dgm:prSet/>
      <dgm:spPr/>
      <dgm:t>
        <a:bodyPr/>
        <a:lstStyle/>
        <a:p>
          <a:endParaRPr lang="en-US" sz="2400"/>
        </a:p>
      </dgm:t>
    </dgm:pt>
    <dgm:pt modelId="{BD0BB06D-8477-450C-9689-0256FDD6061A}" type="sibTrans" cxnId="{24A854C0-A4D7-4567-8875-060BE2F6E56A}">
      <dgm:prSet/>
      <dgm:spPr/>
      <dgm:t>
        <a:bodyPr/>
        <a:lstStyle/>
        <a:p>
          <a:endParaRPr lang="en-US" sz="2400"/>
        </a:p>
      </dgm:t>
    </dgm:pt>
    <dgm:pt modelId="{7874A0B5-A1E6-4571-A62B-80941C9E6CAE}">
      <dgm:prSet custT="1"/>
      <dgm:spPr/>
      <dgm:t>
        <a:bodyPr/>
        <a:lstStyle/>
        <a:p>
          <a:r>
            <a:rPr lang="en-US" sz="2400" dirty="0">
              <a:latin typeface="Arial" panose="020B0604020202020204" pitchFamily="34" charset="0"/>
              <a:cs typeface="Arial" panose="020B0604020202020204" pitchFamily="34" charset="0"/>
            </a:rPr>
            <a:t>10% - 18% DV homicides</a:t>
          </a:r>
        </a:p>
      </dgm:t>
    </dgm:pt>
    <dgm:pt modelId="{504B6688-91EA-4B2B-9B78-ACCA9223EB7C}" type="parTrans" cxnId="{C31822AF-72BC-4B2C-9E9F-2B16B9393FF1}">
      <dgm:prSet/>
      <dgm:spPr/>
      <dgm:t>
        <a:bodyPr/>
        <a:lstStyle/>
        <a:p>
          <a:endParaRPr lang="en-US" sz="2400"/>
        </a:p>
      </dgm:t>
    </dgm:pt>
    <dgm:pt modelId="{D9769710-936C-4AA2-BB61-136C312F4616}" type="sibTrans" cxnId="{C31822AF-72BC-4B2C-9E9F-2B16B9393FF1}">
      <dgm:prSet/>
      <dgm:spPr/>
      <dgm:t>
        <a:bodyPr/>
        <a:lstStyle/>
        <a:p>
          <a:endParaRPr lang="en-US" sz="2400"/>
        </a:p>
      </dgm:t>
    </dgm:pt>
    <dgm:pt modelId="{16220EBD-6682-451A-A1BB-BBC65FD453E9}">
      <dgm:prSet custT="1"/>
      <dgm:spPr/>
      <dgm:t>
        <a:bodyPr/>
        <a:lstStyle/>
        <a:p>
          <a:r>
            <a:rPr lang="en-US" sz="2400" dirty="0">
              <a:latin typeface="Arial" panose="020B0604020202020204" pitchFamily="34" charset="0"/>
              <a:cs typeface="Arial" panose="020B0604020202020204" pitchFamily="34" charset="0"/>
            </a:rPr>
            <a:t>43% of homicide victims reported prior strangulation incidents</a:t>
          </a:r>
        </a:p>
      </dgm:t>
    </dgm:pt>
    <dgm:pt modelId="{01E1C65A-885C-487B-8251-CD13D69E1782}" type="parTrans" cxnId="{43FD42D5-5B76-42D2-9F43-1DAFC9768DA4}">
      <dgm:prSet/>
      <dgm:spPr/>
      <dgm:t>
        <a:bodyPr/>
        <a:lstStyle/>
        <a:p>
          <a:endParaRPr lang="en-US" sz="2400"/>
        </a:p>
      </dgm:t>
    </dgm:pt>
    <dgm:pt modelId="{B9E06A97-7A6D-48B4-A215-44F1712F3114}" type="sibTrans" cxnId="{43FD42D5-5B76-42D2-9F43-1DAFC9768DA4}">
      <dgm:prSet/>
      <dgm:spPr/>
      <dgm:t>
        <a:bodyPr/>
        <a:lstStyle/>
        <a:p>
          <a:endParaRPr lang="en-US" sz="2400"/>
        </a:p>
      </dgm:t>
    </dgm:pt>
    <dgm:pt modelId="{2DE65194-A0EE-4C50-BFEF-1999974F619B}">
      <dgm:prSet custT="1"/>
      <dgm:spPr/>
      <dgm:t>
        <a:bodyPr/>
        <a:lstStyle/>
        <a:p>
          <a:r>
            <a:rPr lang="en-US" sz="2400" dirty="0">
              <a:latin typeface="Arial" panose="020B0604020202020204" pitchFamily="34" charset="0"/>
              <a:cs typeface="Arial" panose="020B0604020202020204" pitchFamily="34" charset="0"/>
            </a:rPr>
            <a:t>1 in 5 experience strangulation in relationships</a:t>
          </a:r>
        </a:p>
      </dgm:t>
    </dgm:pt>
    <dgm:pt modelId="{A879F8F1-E6CF-464A-B6C8-C001B4441EEC}" type="parTrans" cxnId="{37BEC985-3C49-4451-B112-2C93342140F2}">
      <dgm:prSet/>
      <dgm:spPr/>
      <dgm:t>
        <a:bodyPr/>
        <a:lstStyle/>
        <a:p>
          <a:endParaRPr lang="en-US" sz="2400"/>
        </a:p>
      </dgm:t>
    </dgm:pt>
    <dgm:pt modelId="{48F4617C-D91C-412C-BB50-98A9A4F9CB80}" type="sibTrans" cxnId="{37BEC985-3C49-4451-B112-2C93342140F2}">
      <dgm:prSet/>
      <dgm:spPr/>
      <dgm:t>
        <a:bodyPr/>
        <a:lstStyle/>
        <a:p>
          <a:endParaRPr lang="en-US" sz="2400"/>
        </a:p>
      </dgm:t>
    </dgm:pt>
    <dgm:pt modelId="{5D752437-3226-4A55-AB0A-5BCAF3AECF43}">
      <dgm:prSet custT="1"/>
      <dgm:spPr/>
      <dgm:t>
        <a:bodyPr/>
        <a:lstStyle/>
        <a:p>
          <a:r>
            <a:rPr lang="en-US" sz="2400" dirty="0">
              <a:latin typeface="Arial" panose="020B0604020202020204" pitchFamily="34" charset="0"/>
              <a:cs typeface="Arial" panose="020B0604020202020204" pitchFamily="34" charset="0"/>
            </a:rPr>
            <a:t>7x more likely to be killed</a:t>
          </a:r>
        </a:p>
      </dgm:t>
    </dgm:pt>
    <dgm:pt modelId="{D1DE93C9-2B7F-4483-8626-620148416876}" type="parTrans" cxnId="{79086D41-8F8D-4BFD-BC84-4DC2A9C8DB04}">
      <dgm:prSet/>
      <dgm:spPr/>
      <dgm:t>
        <a:bodyPr/>
        <a:lstStyle/>
        <a:p>
          <a:endParaRPr lang="en-US" sz="2400"/>
        </a:p>
      </dgm:t>
    </dgm:pt>
    <dgm:pt modelId="{74B96E26-E311-472E-AB68-4D275CC817B4}" type="sibTrans" cxnId="{79086D41-8F8D-4BFD-BC84-4DC2A9C8DB04}">
      <dgm:prSet/>
      <dgm:spPr/>
      <dgm:t>
        <a:bodyPr/>
        <a:lstStyle/>
        <a:p>
          <a:endParaRPr lang="en-US" sz="2400"/>
        </a:p>
      </dgm:t>
    </dgm:pt>
    <dgm:pt modelId="{EFD5EB62-2747-4A45-A5CA-D2D738A8104F}">
      <dgm:prSet custT="1"/>
      <dgm:spPr/>
      <dgm:t>
        <a:bodyPr/>
        <a:lstStyle/>
        <a:p>
          <a:r>
            <a:rPr lang="en-US" sz="2400" dirty="0">
              <a:latin typeface="Arial" panose="020B0604020202020204" pitchFamily="34" charset="0"/>
              <a:cs typeface="Arial" panose="020B0604020202020204" pitchFamily="34" charset="0"/>
            </a:rPr>
            <a:t>After ~50 seconds unable to “bounce-back”</a:t>
          </a:r>
        </a:p>
      </dgm:t>
    </dgm:pt>
    <dgm:pt modelId="{E4C51D11-F93C-4BD2-B00D-41F608815EE4}" type="parTrans" cxnId="{731709BB-F958-4B06-A128-908B671FF809}">
      <dgm:prSet/>
      <dgm:spPr/>
      <dgm:t>
        <a:bodyPr/>
        <a:lstStyle/>
        <a:p>
          <a:endParaRPr lang="en-US" sz="2400"/>
        </a:p>
      </dgm:t>
    </dgm:pt>
    <dgm:pt modelId="{B944B2EE-11A5-4280-9898-6A9E4537055F}" type="sibTrans" cxnId="{731709BB-F958-4B06-A128-908B671FF809}">
      <dgm:prSet/>
      <dgm:spPr/>
      <dgm:t>
        <a:bodyPr/>
        <a:lstStyle/>
        <a:p>
          <a:endParaRPr lang="en-US" sz="2400"/>
        </a:p>
      </dgm:t>
    </dgm:pt>
    <dgm:pt modelId="{C59AB935-5961-4EDA-9B3B-0B07FAE477B1}" type="pres">
      <dgm:prSet presAssocID="{22424C1E-71CB-4E12-A54F-915635811367}" presName="diagram" presStyleCnt="0">
        <dgm:presLayoutVars>
          <dgm:dir/>
          <dgm:resizeHandles val="exact"/>
        </dgm:presLayoutVars>
      </dgm:prSet>
      <dgm:spPr/>
    </dgm:pt>
    <dgm:pt modelId="{B4296877-727F-41B3-9A4B-0126C111171D}" type="pres">
      <dgm:prSet presAssocID="{EECD37AD-37FA-44EA-A906-FF8FC8537013}" presName="node" presStyleLbl="node1" presStyleIdx="0" presStyleCnt="7">
        <dgm:presLayoutVars>
          <dgm:bulletEnabled val="1"/>
        </dgm:presLayoutVars>
      </dgm:prSet>
      <dgm:spPr/>
    </dgm:pt>
    <dgm:pt modelId="{4AD6D590-5483-4AC9-A945-290BC58EAF18}" type="pres">
      <dgm:prSet presAssocID="{455F977D-444A-4CFE-B09C-554473A5488B}" presName="sibTrans" presStyleCnt="0"/>
      <dgm:spPr/>
    </dgm:pt>
    <dgm:pt modelId="{7229FA04-B55A-416D-8067-EC82C2C48D09}" type="pres">
      <dgm:prSet presAssocID="{C0D0CA3B-0748-4B6D-94C5-05698E02A1FE}" presName="node" presStyleLbl="node1" presStyleIdx="1" presStyleCnt="7" custLinFactNeighborX="368" custLinFactNeighborY="2455">
        <dgm:presLayoutVars>
          <dgm:bulletEnabled val="1"/>
        </dgm:presLayoutVars>
      </dgm:prSet>
      <dgm:spPr/>
    </dgm:pt>
    <dgm:pt modelId="{671489FA-E814-4714-9AE1-63EB948846B0}" type="pres">
      <dgm:prSet presAssocID="{BD0BB06D-8477-450C-9689-0256FDD6061A}" presName="sibTrans" presStyleCnt="0"/>
      <dgm:spPr/>
    </dgm:pt>
    <dgm:pt modelId="{08877758-3E9E-4F03-9D81-254A30EFE55B}" type="pres">
      <dgm:prSet presAssocID="{7874A0B5-A1E6-4571-A62B-80941C9E6CAE}" presName="node" presStyleLbl="node1" presStyleIdx="2" presStyleCnt="7">
        <dgm:presLayoutVars>
          <dgm:bulletEnabled val="1"/>
        </dgm:presLayoutVars>
      </dgm:prSet>
      <dgm:spPr/>
    </dgm:pt>
    <dgm:pt modelId="{30656C8C-6C96-4F15-B133-F63515B8E56E}" type="pres">
      <dgm:prSet presAssocID="{D9769710-936C-4AA2-BB61-136C312F4616}" presName="sibTrans" presStyleCnt="0"/>
      <dgm:spPr/>
    </dgm:pt>
    <dgm:pt modelId="{82B1A56A-3ED8-4DC4-8E75-22202DB5550C}" type="pres">
      <dgm:prSet presAssocID="{16220EBD-6682-451A-A1BB-BBC65FD453E9}" presName="node" presStyleLbl="node1" presStyleIdx="3" presStyleCnt="7">
        <dgm:presLayoutVars>
          <dgm:bulletEnabled val="1"/>
        </dgm:presLayoutVars>
      </dgm:prSet>
      <dgm:spPr/>
    </dgm:pt>
    <dgm:pt modelId="{78C02778-5FA8-4049-B0A1-1EDE34CDAA29}" type="pres">
      <dgm:prSet presAssocID="{B9E06A97-7A6D-48B4-A215-44F1712F3114}" presName="sibTrans" presStyleCnt="0"/>
      <dgm:spPr/>
    </dgm:pt>
    <dgm:pt modelId="{5DAE3B52-2DC9-40BD-842F-A71E14B4EDE3}" type="pres">
      <dgm:prSet presAssocID="{2DE65194-A0EE-4C50-BFEF-1999974F619B}" presName="node" presStyleLbl="node1" presStyleIdx="4" presStyleCnt="7">
        <dgm:presLayoutVars>
          <dgm:bulletEnabled val="1"/>
        </dgm:presLayoutVars>
      </dgm:prSet>
      <dgm:spPr/>
    </dgm:pt>
    <dgm:pt modelId="{88D1056C-0B1E-4D1B-A1E9-F5182AAD7F90}" type="pres">
      <dgm:prSet presAssocID="{48F4617C-D91C-412C-BB50-98A9A4F9CB80}" presName="sibTrans" presStyleCnt="0"/>
      <dgm:spPr/>
    </dgm:pt>
    <dgm:pt modelId="{5E16B1E9-70D7-48FC-8821-7BD91F8F33E3}" type="pres">
      <dgm:prSet presAssocID="{5D752437-3226-4A55-AB0A-5BCAF3AECF43}" presName="node" presStyleLbl="node1" presStyleIdx="5" presStyleCnt="7">
        <dgm:presLayoutVars>
          <dgm:bulletEnabled val="1"/>
        </dgm:presLayoutVars>
      </dgm:prSet>
      <dgm:spPr/>
    </dgm:pt>
    <dgm:pt modelId="{E7C60BE7-8D82-4936-8551-335626D0ABC8}" type="pres">
      <dgm:prSet presAssocID="{74B96E26-E311-472E-AB68-4D275CC817B4}" presName="sibTrans" presStyleCnt="0"/>
      <dgm:spPr/>
    </dgm:pt>
    <dgm:pt modelId="{5D101D49-13B3-4585-A774-93BE70A43D5E}" type="pres">
      <dgm:prSet presAssocID="{EFD5EB62-2747-4A45-A5CA-D2D738A8104F}" presName="node" presStyleLbl="node1" presStyleIdx="6" presStyleCnt="7">
        <dgm:presLayoutVars>
          <dgm:bulletEnabled val="1"/>
        </dgm:presLayoutVars>
      </dgm:prSet>
      <dgm:spPr/>
    </dgm:pt>
  </dgm:ptLst>
  <dgm:cxnLst>
    <dgm:cxn modelId="{3B530F01-B41B-404F-9A22-1D4A1B54F882}" type="presOf" srcId="{C0D0CA3B-0748-4B6D-94C5-05698E02A1FE}" destId="{7229FA04-B55A-416D-8067-EC82C2C48D09}" srcOrd="0" destOrd="0" presId="urn:microsoft.com/office/officeart/2005/8/layout/default"/>
    <dgm:cxn modelId="{8FA67337-153A-4DA9-9DE0-D0697084152C}" type="presOf" srcId="{7874A0B5-A1E6-4571-A62B-80941C9E6CAE}" destId="{08877758-3E9E-4F03-9D81-254A30EFE55B}" srcOrd="0" destOrd="0" presId="urn:microsoft.com/office/officeart/2005/8/layout/default"/>
    <dgm:cxn modelId="{79086D41-8F8D-4BFD-BC84-4DC2A9C8DB04}" srcId="{22424C1E-71CB-4E12-A54F-915635811367}" destId="{5D752437-3226-4A55-AB0A-5BCAF3AECF43}" srcOrd="5" destOrd="0" parTransId="{D1DE93C9-2B7F-4483-8626-620148416876}" sibTransId="{74B96E26-E311-472E-AB68-4D275CC817B4}"/>
    <dgm:cxn modelId="{FB648F4D-7766-40EC-8A81-EBEA9F016B09}" type="presOf" srcId="{2DE65194-A0EE-4C50-BFEF-1999974F619B}" destId="{5DAE3B52-2DC9-40BD-842F-A71E14B4EDE3}" srcOrd="0" destOrd="0" presId="urn:microsoft.com/office/officeart/2005/8/layout/default"/>
    <dgm:cxn modelId="{37BEC985-3C49-4451-B112-2C93342140F2}" srcId="{22424C1E-71CB-4E12-A54F-915635811367}" destId="{2DE65194-A0EE-4C50-BFEF-1999974F619B}" srcOrd="4" destOrd="0" parTransId="{A879F8F1-E6CF-464A-B6C8-C001B4441EEC}" sibTransId="{48F4617C-D91C-412C-BB50-98A9A4F9CB80}"/>
    <dgm:cxn modelId="{87335B87-0A1F-4070-AE3E-621FA668E746}" type="presOf" srcId="{5D752437-3226-4A55-AB0A-5BCAF3AECF43}" destId="{5E16B1E9-70D7-48FC-8821-7BD91F8F33E3}" srcOrd="0" destOrd="0" presId="urn:microsoft.com/office/officeart/2005/8/layout/default"/>
    <dgm:cxn modelId="{8956B28A-87B6-4A91-AAC7-3B530F004C27}" type="presOf" srcId="{EFD5EB62-2747-4A45-A5CA-D2D738A8104F}" destId="{5D101D49-13B3-4585-A774-93BE70A43D5E}" srcOrd="0" destOrd="0" presId="urn:microsoft.com/office/officeart/2005/8/layout/default"/>
    <dgm:cxn modelId="{C31822AF-72BC-4B2C-9E9F-2B16B9393FF1}" srcId="{22424C1E-71CB-4E12-A54F-915635811367}" destId="{7874A0B5-A1E6-4571-A62B-80941C9E6CAE}" srcOrd="2" destOrd="0" parTransId="{504B6688-91EA-4B2B-9B78-ACCA9223EB7C}" sibTransId="{D9769710-936C-4AA2-BB61-136C312F4616}"/>
    <dgm:cxn modelId="{9ADB97AF-E277-45F5-9530-E1A7BA867EE5}" srcId="{22424C1E-71CB-4E12-A54F-915635811367}" destId="{EECD37AD-37FA-44EA-A906-FF8FC8537013}" srcOrd="0" destOrd="0" parTransId="{0514995D-F86F-4951-B72D-4B6C48D0DFCF}" sibTransId="{455F977D-444A-4CFE-B09C-554473A5488B}"/>
    <dgm:cxn modelId="{B6CB3FB9-7A38-463A-9C5C-A84A003E1332}" type="presOf" srcId="{EECD37AD-37FA-44EA-A906-FF8FC8537013}" destId="{B4296877-727F-41B3-9A4B-0126C111171D}" srcOrd="0" destOrd="0" presId="urn:microsoft.com/office/officeart/2005/8/layout/default"/>
    <dgm:cxn modelId="{731709BB-F958-4B06-A128-908B671FF809}" srcId="{22424C1E-71CB-4E12-A54F-915635811367}" destId="{EFD5EB62-2747-4A45-A5CA-D2D738A8104F}" srcOrd="6" destOrd="0" parTransId="{E4C51D11-F93C-4BD2-B00D-41F608815EE4}" sibTransId="{B944B2EE-11A5-4280-9898-6A9E4537055F}"/>
    <dgm:cxn modelId="{7B596CC0-6E6A-4302-AFA2-2C2585A0385D}" type="presOf" srcId="{22424C1E-71CB-4E12-A54F-915635811367}" destId="{C59AB935-5961-4EDA-9B3B-0B07FAE477B1}" srcOrd="0" destOrd="0" presId="urn:microsoft.com/office/officeart/2005/8/layout/default"/>
    <dgm:cxn modelId="{24A854C0-A4D7-4567-8875-060BE2F6E56A}" srcId="{22424C1E-71CB-4E12-A54F-915635811367}" destId="{C0D0CA3B-0748-4B6D-94C5-05698E02A1FE}" srcOrd="1" destOrd="0" parTransId="{760A7CF2-36F1-462A-B85A-4728EEF87CAD}" sibTransId="{BD0BB06D-8477-450C-9689-0256FDD6061A}"/>
    <dgm:cxn modelId="{09A796C6-7517-4BD9-B91A-87FA551B18E7}" type="presOf" srcId="{16220EBD-6682-451A-A1BB-BBC65FD453E9}" destId="{82B1A56A-3ED8-4DC4-8E75-22202DB5550C}" srcOrd="0" destOrd="0" presId="urn:microsoft.com/office/officeart/2005/8/layout/default"/>
    <dgm:cxn modelId="{43FD42D5-5B76-42D2-9F43-1DAFC9768DA4}" srcId="{22424C1E-71CB-4E12-A54F-915635811367}" destId="{16220EBD-6682-451A-A1BB-BBC65FD453E9}" srcOrd="3" destOrd="0" parTransId="{01E1C65A-885C-487B-8251-CD13D69E1782}" sibTransId="{B9E06A97-7A6D-48B4-A215-44F1712F3114}"/>
    <dgm:cxn modelId="{B2698241-EF49-4964-BF82-FFA595C90796}" type="presParOf" srcId="{C59AB935-5961-4EDA-9B3B-0B07FAE477B1}" destId="{B4296877-727F-41B3-9A4B-0126C111171D}" srcOrd="0" destOrd="0" presId="urn:microsoft.com/office/officeart/2005/8/layout/default"/>
    <dgm:cxn modelId="{0FBD0968-CAAD-4B68-BCEB-F35A55CE56F9}" type="presParOf" srcId="{C59AB935-5961-4EDA-9B3B-0B07FAE477B1}" destId="{4AD6D590-5483-4AC9-A945-290BC58EAF18}" srcOrd="1" destOrd="0" presId="urn:microsoft.com/office/officeart/2005/8/layout/default"/>
    <dgm:cxn modelId="{824050DA-1E11-4F88-A795-D91EFA70CA43}" type="presParOf" srcId="{C59AB935-5961-4EDA-9B3B-0B07FAE477B1}" destId="{7229FA04-B55A-416D-8067-EC82C2C48D09}" srcOrd="2" destOrd="0" presId="urn:microsoft.com/office/officeart/2005/8/layout/default"/>
    <dgm:cxn modelId="{EA1A71AC-71A6-4565-B96B-71F329054225}" type="presParOf" srcId="{C59AB935-5961-4EDA-9B3B-0B07FAE477B1}" destId="{671489FA-E814-4714-9AE1-63EB948846B0}" srcOrd="3" destOrd="0" presId="urn:microsoft.com/office/officeart/2005/8/layout/default"/>
    <dgm:cxn modelId="{9AD9E81C-7943-41D5-847D-33B8B2ACF430}" type="presParOf" srcId="{C59AB935-5961-4EDA-9B3B-0B07FAE477B1}" destId="{08877758-3E9E-4F03-9D81-254A30EFE55B}" srcOrd="4" destOrd="0" presId="urn:microsoft.com/office/officeart/2005/8/layout/default"/>
    <dgm:cxn modelId="{5D548E4A-92F8-464C-AD8D-C7D1C48D2955}" type="presParOf" srcId="{C59AB935-5961-4EDA-9B3B-0B07FAE477B1}" destId="{30656C8C-6C96-4F15-B133-F63515B8E56E}" srcOrd="5" destOrd="0" presId="urn:microsoft.com/office/officeart/2005/8/layout/default"/>
    <dgm:cxn modelId="{FE5BFAE3-3D59-4F31-967B-09DD8036260E}" type="presParOf" srcId="{C59AB935-5961-4EDA-9B3B-0B07FAE477B1}" destId="{82B1A56A-3ED8-4DC4-8E75-22202DB5550C}" srcOrd="6" destOrd="0" presId="urn:microsoft.com/office/officeart/2005/8/layout/default"/>
    <dgm:cxn modelId="{59AB3851-9B70-43EF-BDAC-4F188443E828}" type="presParOf" srcId="{C59AB935-5961-4EDA-9B3B-0B07FAE477B1}" destId="{78C02778-5FA8-4049-B0A1-1EDE34CDAA29}" srcOrd="7" destOrd="0" presId="urn:microsoft.com/office/officeart/2005/8/layout/default"/>
    <dgm:cxn modelId="{7AB99E3A-2FB7-48BF-B71F-853B0EE0841F}" type="presParOf" srcId="{C59AB935-5961-4EDA-9B3B-0B07FAE477B1}" destId="{5DAE3B52-2DC9-40BD-842F-A71E14B4EDE3}" srcOrd="8" destOrd="0" presId="urn:microsoft.com/office/officeart/2005/8/layout/default"/>
    <dgm:cxn modelId="{6A6F8831-7DFF-402A-8088-4313028305CA}" type="presParOf" srcId="{C59AB935-5961-4EDA-9B3B-0B07FAE477B1}" destId="{88D1056C-0B1E-4D1B-A1E9-F5182AAD7F90}" srcOrd="9" destOrd="0" presId="urn:microsoft.com/office/officeart/2005/8/layout/default"/>
    <dgm:cxn modelId="{310776BE-3BC3-4B97-BF50-33F4BD646AAE}" type="presParOf" srcId="{C59AB935-5961-4EDA-9B3B-0B07FAE477B1}" destId="{5E16B1E9-70D7-48FC-8821-7BD91F8F33E3}" srcOrd="10" destOrd="0" presId="urn:microsoft.com/office/officeart/2005/8/layout/default"/>
    <dgm:cxn modelId="{26853F4A-F17B-4F2C-8E89-69C18DDBCD75}" type="presParOf" srcId="{C59AB935-5961-4EDA-9B3B-0B07FAE477B1}" destId="{E7C60BE7-8D82-4936-8551-335626D0ABC8}" srcOrd="11" destOrd="0" presId="urn:microsoft.com/office/officeart/2005/8/layout/default"/>
    <dgm:cxn modelId="{ED69980E-8299-4731-9F80-6FA0DD5767D9}" type="presParOf" srcId="{C59AB935-5961-4EDA-9B3B-0B07FAE477B1}" destId="{5D101D49-13B3-4585-A774-93BE70A43D5E}"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199582-DF1E-440B-8FBB-0CE879EFB216}"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D766EFBA-198D-4181-838F-90178CD21CBA}">
      <dgm:prSet/>
      <dgm:spPr/>
      <dgm:t>
        <a:bodyPr/>
        <a:lstStyle/>
        <a:p>
          <a:r>
            <a:rPr lang="en-US"/>
            <a:t>15 seconds to brain infarct (stroke)</a:t>
          </a:r>
        </a:p>
      </dgm:t>
    </dgm:pt>
    <dgm:pt modelId="{566B8133-A556-4833-A386-1E7729B7FEEE}" type="parTrans" cxnId="{93081AA4-5784-4A6C-9767-DCC7063CEAAD}">
      <dgm:prSet/>
      <dgm:spPr/>
      <dgm:t>
        <a:bodyPr/>
        <a:lstStyle/>
        <a:p>
          <a:endParaRPr lang="en-US"/>
        </a:p>
      </dgm:t>
    </dgm:pt>
    <dgm:pt modelId="{2E43D8FA-9AE0-44EF-A1FF-D9B360864574}" type="sibTrans" cxnId="{93081AA4-5784-4A6C-9767-DCC7063CEAAD}">
      <dgm:prSet/>
      <dgm:spPr/>
      <dgm:t>
        <a:bodyPr/>
        <a:lstStyle/>
        <a:p>
          <a:endParaRPr lang="en-US"/>
        </a:p>
      </dgm:t>
    </dgm:pt>
    <dgm:pt modelId="{E0583F6C-EEF0-48EF-8A65-4B83CA26ED0E}">
      <dgm:prSet/>
      <dgm:spPr/>
      <dgm:t>
        <a:bodyPr/>
        <a:lstStyle/>
        <a:p>
          <a:r>
            <a:rPr lang="en-US"/>
            <a:t>1- 30 seconds to cardiac arrest</a:t>
          </a:r>
        </a:p>
      </dgm:t>
    </dgm:pt>
    <dgm:pt modelId="{5A346AFE-D73B-41C6-896B-CDED05A90A78}" type="parTrans" cxnId="{71ACC505-8AA6-43D0-8962-67D1DAF736BD}">
      <dgm:prSet/>
      <dgm:spPr/>
      <dgm:t>
        <a:bodyPr/>
        <a:lstStyle/>
        <a:p>
          <a:endParaRPr lang="en-US"/>
        </a:p>
      </dgm:t>
    </dgm:pt>
    <dgm:pt modelId="{C516126D-0A5F-43F4-8237-38761433EC20}" type="sibTrans" cxnId="{71ACC505-8AA6-43D0-8962-67D1DAF736BD}">
      <dgm:prSet/>
      <dgm:spPr/>
      <dgm:t>
        <a:bodyPr/>
        <a:lstStyle/>
        <a:p>
          <a:endParaRPr lang="en-US"/>
        </a:p>
      </dgm:t>
    </dgm:pt>
    <dgm:pt modelId="{87F0C4BB-6ACF-4035-A431-2A5D13BA383C}">
      <dgm:prSet/>
      <dgm:spPr/>
      <dgm:t>
        <a:bodyPr/>
        <a:lstStyle/>
        <a:p>
          <a:r>
            <a:rPr lang="en-US"/>
            <a:t>No Petechiae</a:t>
          </a:r>
        </a:p>
      </dgm:t>
    </dgm:pt>
    <dgm:pt modelId="{88E495E2-768B-41E3-A814-E023E00EA426}" type="parTrans" cxnId="{A606889B-CA9A-48FB-802D-9398BD61D115}">
      <dgm:prSet/>
      <dgm:spPr/>
      <dgm:t>
        <a:bodyPr/>
        <a:lstStyle/>
        <a:p>
          <a:endParaRPr lang="en-US"/>
        </a:p>
      </dgm:t>
    </dgm:pt>
    <dgm:pt modelId="{CDDDC0D3-A577-4F41-8FE9-F25265D59D21}" type="sibTrans" cxnId="{A606889B-CA9A-48FB-802D-9398BD61D115}">
      <dgm:prSet/>
      <dgm:spPr/>
      <dgm:t>
        <a:bodyPr/>
        <a:lstStyle/>
        <a:p>
          <a:endParaRPr lang="en-US"/>
        </a:p>
      </dgm:t>
    </dgm:pt>
    <dgm:pt modelId="{6F500C05-880B-4496-AB04-E64BCD2C567F}" type="pres">
      <dgm:prSet presAssocID="{33199582-DF1E-440B-8FBB-0CE879EFB216}" presName="hierChild1" presStyleCnt="0">
        <dgm:presLayoutVars>
          <dgm:chPref val="1"/>
          <dgm:dir/>
          <dgm:animOne val="branch"/>
          <dgm:animLvl val="lvl"/>
          <dgm:resizeHandles/>
        </dgm:presLayoutVars>
      </dgm:prSet>
      <dgm:spPr/>
    </dgm:pt>
    <dgm:pt modelId="{680B459F-28B8-40B3-A7F6-A814B5000241}" type="pres">
      <dgm:prSet presAssocID="{D766EFBA-198D-4181-838F-90178CD21CBA}" presName="hierRoot1" presStyleCnt="0"/>
      <dgm:spPr/>
    </dgm:pt>
    <dgm:pt modelId="{B30EAA82-400E-48B3-8765-ECD7C17C3F73}" type="pres">
      <dgm:prSet presAssocID="{D766EFBA-198D-4181-838F-90178CD21CBA}" presName="composite" presStyleCnt="0"/>
      <dgm:spPr/>
    </dgm:pt>
    <dgm:pt modelId="{DDE105A1-E580-430D-A4EA-064DEB49C24F}" type="pres">
      <dgm:prSet presAssocID="{D766EFBA-198D-4181-838F-90178CD21CBA}" presName="background" presStyleLbl="node0" presStyleIdx="0" presStyleCnt="3"/>
      <dgm:spPr/>
    </dgm:pt>
    <dgm:pt modelId="{3C7D48CD-48F3-4EB9-B931-81945B3585D2}" type="pres">
      <dgm:prSet presAssocID="{D766EFBA-198D-4181-838F-90178CD21CBA}" presName="text" presStyleLbl="fgAcc0" presStyleIdx="0" presStyleCnt="3">
        <dgm:presLayoutVars>
          <dgm:chPref val="3"/>
        </dgm:presLayoutVars>
      </dgm:prSet>
      <dgm:spPr/>
    </dgm:pt>
    <dgm:pt modelId="{0C862878-354C-4488-B376-57046DBD375E}" type="pres">
      <dgm:prSet presAssocID="{D766EFBA-198D-4181-838F-90178CD21CBA}" presName="hierChild2" presStyleCnt="0"/>
      <dgm:spPr/>
    </dgm:pt>
    <dgm:pt modelId="{15C7419A-DD24-44BD-B09A-908D676794AA}" type="pres">
      <dgm:prSet presAssocID="{E0583F6C-EEF0-48EF-8A65-4B83CA26ED0E}" presName="hierRoot1" presStyleCnt="0"/>
      <dgm:spPr/>
    </dgm:pt>
    <dgm:pt modelId="{1FB7755D-4F15-47FC-AEB5-44C6CB6D9CDF}" type="pres">
      <dgm:prSet presAssocID="{E0583F6C-EEF0-48EF-8A65-4B83CA26ED0E}" presName="composite" presStyleCnt="0"/>
      <dgm:spPr/>
    </dgm:pt>
    <dgm:pt modelId="{F9C0EA41-7A4C-4CC1-BAED-8BA520BD5412}" type="pres">
      <dgm:prSet presAssocID="{E0583F6C-EEF0-48EF-8A65-4B83CA26ED0E}" presName="background" presStyleLbl="node0" presStyleIdx="1" presStyleCnt="3"/>
      <dgm:spPr/>
    </dgm:pt>
    <dgm:pt modelId="{079E65B7-27C2-406A-B431-53443B43E34D}" type="pres">
      <dgm:prSet presAssocID="{E0583F6C-EEF0-48EF-8A65-4B83CA26ED0E}" presName="text" presStyleLbl="fgAcc0" presStyleIdx="1" presStyleCnt="3">
        <dgm:presLayoutVars>
          <dgm:chPref val="3"/>
        </dgm:presLayoutVars>
      </dgm:prSet>
      <dgm:spPr/>
    </dgm:pt>
    <dgm:pt modelId="{DA83EC53-3A38-42E5-B427-8BD6E5EF49FC}" type="pres">
      <dgm:prSet presAssocID="{E0583F6C-EEF0-48EF-8A65-4B83CA26ED0E}" presName="hierChild2" presStyleCnt="0"/>
      <dgm:spPr/>
    </dgm:pt>
    <dgm:pt modelId="{D35AFC60-56B9-4D8B-A41C-6037B6C7A126}" type="pres">
      <dgm:prSet presAssocID="{87F0C4BB-6ACF-4035-A431-2A5D13BA383C}" presName="hierRoot1" presStyleCnt="0"/>
      <dgm:spPr/>
    </dgm:pt>
    <dgm:pt modelId="{65715F76-7A1C-4279-9767-15F972448FF5}" type="pres">
      <dgm:prSet presAssocID="{87F0C4BB-6ACF-4035-A431-2A5D13BA383C}" presName="composite" presStyleCnt="0"/>
      <dgm:spPr/>
    </dgm:pt>
    <dgm:pt modelId="{A75310B6-FB2E-4040-9485-F32C3815FA81}" type="pres">
      <dgm:prSet presAssocID="{87F0C4BB-6ACF-4035-A431-2A5D13BA383C}" presName="background" presStyleLbl="node0" presStyleIdx="2" presStyleCnt="3"/>
      <dgm:spPr/>
    </dgm:pt>
    <dgm:pt modelId="{806BF57F-A2EC-4A80-B499-4760D9887D91}" type="pres">
      <dgm:prSet presAssocID="{87F0C4BB-6ACF-4035-A431-2A5D13BA383C}" presName="text" presStyleLbl="fgAcc0" presStyleIdx="2" presStyleCnt="3">
        <dgm:presLayoutVars>
          <dgm:chPref val="3"/>
        </dgm:presLayoutVars>
      </dgm:prSet>
      <dgm:spPr/>
    </dgm:pt>
    <dgm:pt modelId="{97F50ED5-3319-4CAF-9F86-5EBB3C8C4806}" type="pres">
      <dgm:prSet presAssocID="{87F0C4BB-6ACF-4035-A431-2A5D13BA383C}" presName="hierChild2" presStyleCnt="0"/>
      <dgm:spPr/>
    </dgm:pt>
  </dgm:ptLst>
  <dgm:cxnLst>
    <dgm:cxn modelId="{71ACC505-8AA6-43D0-8962-67D1DAF736BD}" srcId="{33199582-DF1E-440B-8FBB-0CE879EFB216}" destId="{E0583F6C-EEF0-48EF-8A65-4B83CA26ED0E}" srcOrd="1" destOrd="0" parTransId="{5A346AFE-D73B-41C6-896B-CDED05A90A78}" sibTransId="{C516126D-0A5F-43F4-8237-38761433EC20}"/>
    <dgm:cxn modelId="{E6F7B05B-ED43-4572-A196-7351BBFCF226}" type="presOf" srcId="{E0583F6C-EEF0-48EF-8A65-4B83CA26ED0E}" destId="{079E65B7-27C2-406A-B431-53443B43E34D}" srcOrd="0" destOrd="0" presId="urn:microsoft.com/office/officeart/2005/8/layout/hierarchy1"/>
    <dgm:cxn modelId="{2A7BAF54-1694-4E3A-A9FA-0749D808DF0A}" type="presOf" srcId="{87F0C4BB-6ACF-4035-A431-2A5D13BA383C}" destId="{806BF57F-A2EC-4A80-B499-4760D9887D91}" srcOrd="0" destOrd="0" presId="urn:microsoft.com/office/officeart/2005/8/layout/hierarchy1"/>
    <dgm:cxn modelId="{A606889B-CA9A-48FB-802D-9398BD61D115}" srcId="{33199582-DF1E-440B-8FBB-0CE879EFB216}" destId="{87F0C4BB-6ACF-4035-A431-2A5D13BA383C}" srcOrd="2" destOrd="0" parTransId="{88E495E2-768B-41E3-A814-E023E00EA426}" sibTransId="{CDDDC0D3-A577-4F41-8FE9-F25265D59D21}"/>
    <dgm:cxn modelId="{93081AA4-5784-4A6C-9767-DCC7063CEAAD}" srcId="{33199582-DF1E-440B-8FBB-0CE879EFB216}" destId="{D766EFBA-198D-4181-838F-90178CD21CBA}" srcOrd="0" destOrd="0" parTransId="{566B8133-A556-4833-A386-1E7729B7FEEE}" sibTransId="{2E43D8FA-9AE0-44EF-A1FF-D9B360864574}"/>
    <dgm:cxn modelId="{F6BCA5C5-CE0D-4051-B43A-633DE8E1FF66}" type="presOf" srcId="{D766EFBA-198D-4181-838F-90178CD21CBA}" destId="{3C7D48CD-48F3-4EB9-B931-81945B3585D2}" srcOrd="0" destOrd="0" presId="urn:microsoft.com/office/officeart/2005/8/layout/hierarchy1"/>
    <dgm:cxn modelId="{E11AFBE2-3766-4511-8FD5-D9EFD294E061}" type="presOf" srcId="{33199582-DF1E-440B-8FBB-0CE879EFB216}" destId="{6F500C05-880B-4496-AB04-E64BCD2C567F}" srcOrd="0" destOrd="0" presId="urn:microsoft.com/office/officeart/2005/8/layout/hierarchy1"/>
    <dgm:cxn modelId="{1B84F484-A1D8-43C0-9990-AB4911F443B6}" type="presParOf" srcId="{6F500C05-880B-4496-AB04-E64BCD2C567F}" destId="{680B459F-28B8-40B3-A7F6-A814B5000241}" srcOrd="0" destOrd="0" presId="urn:microsoft.com/office/officeart/2005/8/layout/hierarchy1"/>
    <dgm:cxn modelId="{BEC6B41C-7762-43FF-BC6C-82F094816C88}" type="presParOf" srcId="{680B459F-28B8-40B3-A7F6-A814B5000241}" destId="{B30EAA82-400E-48B3-8765-ECD7C17C3F73}" srcOrd="0" destOrd="0" presId="urn:microsoft.com/office/officeart/2005/8/layout/hierarchy1"/>
    <dgm:cxn modelId="{0C7FC4AA-2EBE-4BEF-842D-C7F2BE9A90DD}" type="presParOf" srcId="{B30EAA82-400E-48B3-8765-ECD7C17C3F73}" destId="{DDE105A1-E580-430D-A4EA-064DEB49C24F}" srcOrd="0" destOrd="0" presId="urn:microsoft.com/office/officeart/2005/8/layout/hierarchy1"/>
    <dgm:cxn modelId="{F79AF24A-97C6-4D2E-B316-54AE96199D8B}" type="presParOf" srcId="{B30EAA82-400E-48B3-8765-ECD7C17C3F73}" destId="{3C7D48CD-48F3-4EB9-B931-81945B3585D2}" srcOrd="1" destOrd="0" presId="urn:microsoft.com/office/officeart/2005/8/layout/hierarchy1"/>
    <dgm:cxn modelId="{B32507C8-B065-4224-9477-377E7EA42A9C}" type="presParOf" srcId="{680B459F-28B8-40B3-A7F6-A814B5000241}" destId="{0C862878-354C-4488-B376-57046DBD375E}" srcOrd="1" destOrd="0" presId="urn:microsoft.com/office/officeart/2005/8/layout/hierarchy1"/>
    <dgm:cxn modelId="{87BE497F-6019-4F61-A67A-7E1F87BD9ABB}" type="presParOf" srcId="{6F500C05-880B-4496-AB04-E64BCD2C567F}" destId="{15C7419A-DD24-44BD-B09A-908D676794AA}" srcOrd="1" destOrd="0" presId="urn:microsoft.com/office/officeart/2005/8/layout/hierarchy1"/>
    <dgm:cxn modelId="{CDF5E600-C4E5-46CA-A973-A3EAE8F95069}" type="presParOf" srcId="{15C7419A-DD24-44BD-B09A-908D676794AA}" destId="{1FB7755D-4F15-47FC-AEB5-44C6CB6D9CDF}" srcOrd="0" destOrd="0" presId="urn:microsoft.com/office/officeart/2005/8/layout/hierarchy1"/>
    <dgm:cxn modelId="{1DC5EE66-066A-443F-AE77-BDE64CA9D3A8}" type="presParOf" srcId="{1FB7755D-4F15-47FC-AEB5-44C6CB6D9CDF}" destId="{F9C0EA41-7A4C-4CC1-BAED-8BA520BD5412}" srcOrd="0" destOrd="0" presId="urn:microsoft.com/office/officeart/2005/8/layout/hierarchy1"/>
    <dgm:cxn modelId="{E938D221-FD49-4AD9-84E2-21A058ED465D}" type="presParOf" srcId="{1FB7755D-4F15-47FC-AEB5-44C6CB6D9CDF}" destId="{079E65B7-27C2-406A-B431-53443B43E34D}" srcOrd="1" destOrd="0" presId="urn:microsoft.com/office/officeart/2005/8/layout/hierarchy1"/>
    <dgm:cxn modelId="{0CBED16E-8091-4699-824D-9B15039EF4B0}" type="presParOf" srcId="{15C7419A-DD24-44BD-B09A-908D676794AA}" destId="{DA83EC53-3A38-42E5-B427-8BD6E5EF49FC}" srcOrd="1" destOrd="0" presId="urn:microsoft.com/office/officeart/2005/8/layout/hierarchy1"/>
    <dgm:cxn modelId="{59ED493A-18B1-46EC-B470-B6F0FFD847DC}" type="presParOf" srcId="{6F500C05-880B-4496-AB04-E64BCD2C567F}" destId="{D35AFC60-56B9-4D8B-A41C-6037B6C7A126}" srcOrd="2" destOrd="0" presId="urn:microsoft.com/office/officeart/2005/8/layout/hierarchy1"/>
    <dgm:cxn modelId="{A1F30925-77E9-4551-8136-A2EBF6E90EE2}" type="presParOf" srcId="{D35AFC60-56B9-4D8B-A41C-6037B6C7A126}" destId="{65715F76-7A1C-4279-9767-15F972448FF5}" srcOrd="0" destOrd="0" presId="urn:microsoft.com/office/officeart/2005/8/layout/hierarchy1"/>
    <dgm:cxn modelId="{3E33A258-4682-4DBE-82A3-F47B8044C33B}" type="presParOf" srcId="{65715F76-7A1C-4279-9767-15F972448FF5}" destId="{A75310B6-FB2E-4040-9485-F32C3815FA81}" srcOrd="0" destOrd="0" presId="urn:microsoft.com/office/officeart/2005/8/layout/hierarchy1"/>
    <dgm:cxn modelId="{1705037C-31F3-4C1D-BDC6-45DCFBAE0FAB}" type="presParOf" srcId="{65715F76-7A1C-4279-9767-15F972448FF5}" destId="{806BF57F-A2EC-4A80-B499-4760D9887D91}" srcOrd="1" destOrd="0" presId="urn:microsoft.com/office/officeart/2005/8/layout/hierarchy1"/>
    <dgm:cxn modelId="{85A78602-6E25-4D58-A08A-DDA2952ACD7D}" type="presParOf" srcId="{D35AFC60-56B9-4D8B-A41C-6037B6C7A126}" destId="{97F50ED5-3319-4CAF-9F86-5EBB3C8C480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84FE2E-11A0-40DC-8BDA-8B5EB7DE8954}" type="doc">
      <dgm:prSet loTypeId="urn:microsoft.com/office/officeart/2005/8/layout/default" loCatId="icon" qsTypeId="urn:microsoft.com/office/officeart/2005/8/quickstyle/simple1" qsCatId="simple" csTypeId="urn:microsoft.com/office/officeart/2005/8/colors/accent1_2" csCatId="colorful" phldr="1"/>
      <dgm:spPr/>
      <dgm:t>
        <a:bodyPr/>
        <a:lstStyle/>
        <a:p>
          <a:endParaRPr lang="en-US"/>
        </a:p>
      </dgm:t>
    </dgm:pt>
    <dgm:pt modelId="{8837DDA5-E430-48D2-8EA3-8C8F2E5EF750}">
      <dgm:prSet custT="1"/>
      <dgm:spPr/>
      <dgm:t>
        <a:bodyPr/>
        <a:lstStyle/>
        <a:p>
          <a:r>
            <a:rPr lang="en-US" sz="2400" dirty="0"/>
            <a:t>Jugular Vein removes deoxygenated blood from brain</a:t>
          </a:r>
        </a:p>
      </dgm:t>
    </dgm:pt>
    <dgm:pt modelId="{4547870C-5848-4DC6-B5C6-4D5D51C7956E}" type="parTrans" cxnId="{2702B5ED-11EB-46EC-BDE2-9F9B90B6CB3F}">
      <dgm:prSet/>
      <dgm:spPr/>
      <dgm:t>
        <a:bodyPr/>
        <a:lstStyle/>
        <a:p>
          <a:endParaRPr lang="en-US"/>
        </a:p>
      </dgm:t>
    </dgm:pt>
    <dgm:pt modelId="{AB69CE69-D2B8-4054-B85C-EBA69D9B4291}" type="sibTrans" cxnId="{2702B5ED-11EB-46EC-BDE2-9F9B90B6CB3F}">
      <dgm:prSet/>
      <dgm:spPr/>
      <dgm:t>
        <a:bodyPr/>
        <a:lstStyle/>
        <a:p>
          <a:endParaRPr lang="en-US"/>
        </a:p>
      </dgm:t>
    </dgm:pt>
    <dgm:pt modelId="{3FF1499F-6840-4696-81A3-18C601FD42D7}">
      <dgm:prSet custT="1"/>
      <dgm:spPr/>
      <dgm:t>
        <a:bodyPr/>
        <a:lstStyle/>
        <a:p>
          <a:r>
            <a:rPr lang="en-US" sz="2400" dirty="0"/>
            <a:t>20 – 30 seconds to Petechiae</a:t>
          </a:r>
        </a:p>
      </dgm:t>
    </dgm:pt>
    <dgm:pt modelId="{EA3057E4-A4D9-44AF-867F-79DB4985C8F2}" type="parTrans" cxnId="{9CE1140D-83F8-4CB7-A177-534293C1ED99}">
      <dgm:prSet/>
      <dgm:spPr/>
      <dgm:t>
        <a:bodyPr/>
        <a:lstStyle/>
        <a:p>
          <a:endParaRPr lang="en-US"/>
        </a:p>
      </dgm:t>
    </dgm:pt>
    <dgm:pt modelId="{7CB11502-829F-4C51-9C82-90A5A29640E2}" type="sibTrans" cxnId="{9CE1140D-83F8-4CB7-A177-534293C1ED99}">
      <dgm:prSet/>
      <dgm:spPr/>
      <dgm:t>
        <a:bodyPr/>
        <a:lstStyle/>
        <a:p>
          <a:endParaRPr lang="en-US"/>
        </a:p>
      </dgm:t>
    </dgm:pt>
    <dgm:pt modelId="{0B0FBC4B-4A4A-4E1C-92DE-4BFA54AEA953}">
      <dgm:prSet custT="1"/>
      <dgm:spPr/>
      <dgm:t>
        <a:bodyPr/>
        <a:lstStyle/>
        <a:p>
          <a:r>
            <a:rPr lang="en-US" sz="2000" dirty="0"/>
            <a:t>4.4 pounds of pressure to back up blood flow (unconsciousness, respiration, asphyxia) </a:t>
          </a:r>
        </a:p>
      </dgm:t>
    </dgm:pt>
    <dgm:pt modelId="{17F25BCE-A967-48FE-8E54-1B9B3DD78D0F}" type="parTrans" cxnId="{FF79F4FB-FB78-4280-A246-B5C82E707573}">
      <dgm:prSet/>
      <dgm:spPr/>
      <dgm:t>
        <a:bodyPr/>
        <a:lstStyle/>
        <a:p>
          <a:endParaRPr lang="en-US"/>
        </a:p>
      </dgm:t>
    </dgm:pt>
    <dgm:pt modelId="{1BC39835-FA0E-487F-BC86-32D8CD1CBC66}" type="sibTrans" cxnId="{FF79F4FB-FB78-4280-A246-B5C82E707573}">
      <dgm:prSet/>
      <dgm:spPr/>
      <dgm:t>
        <a:bodyPr/>
        <a:lstStyle/>
        <a:p>
          <a:endParaRPr lang="en-US"/>
        </a:p>
      </dgm:t>
    </dgm:pt>
    <dgm:pt modelId="{5AF094D2-D2B9-4853-90DF-A34380BACB86}" type="pres">
      <dgm:prSet presAssocID="{FF84FE2E-11A0-40DC-8BDA-8B5EB7DE8954}" presName="diagram" presStyleCnt="0">
        <dgm:presLayoutVars>
          <dgm:dir/>
          <dgm:resizeHandles val="exact"/>
        </dgm:presLayoutVars>
      </dgm:prSet>
      <dgm:spPr/>
    </dgm:pt>
    <dgm:pt modelId="{9F25C17C-48FF-4B17-8739-6418064FBC2A}" type="pres">
      <dgm:prSet presAssocID="{8837DDA5-E430-48D2-8EA3-8C8F2E5EF750}" presName="node" presStyleLbl="node1" presStyleIdx="0" presStyleCnt="3">
        <dgm:presLayoutVars>
          <dgm:bulletEnabled val="1"/>
        </dgm:presLayoutVars>
      </dgm:prSet>
      <dgm:spPr/>
    </dgm:pt>
    <dgm:pt modelId="{B111BBE1-D82E-4B69-BEA8-B9BBC5D62AE3}" type="pres">
      <dgm:prSet presAssocID="{AB69CE69-D2B8-4054-B85C-EBA69D9B4291}" presName="sibTrans" presStyleCnt="0"/>
      <dgm:spPr/>
    </dgm:pt>
    <dgm:pt modelId="{3421A46F-1A42-4498-BED8-4C4EAC3ADA06}" type="pres">
      <dgm:prSet presAssocID="{3FF1499F-6840-4696-81A3-18C601FD42D7}" presName="node" presStyleLbl="node1" presStyleIdx="1" presStyleCnt="3">
        <dgm:presLayoutVars>
          <dgm:bulletEnabled val="1"/>
        </dgm:presLayoutVars>
      </dgm:prSet>
      <dgm:spPr/>
    </dgm:pt>
    <dgm:pt modelId="{C709DD8B-D87F-45F0-AD71-54E98C089B7C}" type="pres">
      <dgm:prSet presAssocID="{7CB11502-829F-4C51-9C82-90A5A29640E2}" presName="sibTrans" presStyleCnt="0"/>
      <dgm:spPr/>
    </dgm:pt>
    <dgm:pt modelId="{4F54FCA9-D27C-4ABE-9145-F530FDE9A57F}" type="pres">
      <dgm:prSet presAssocID="{0B0FBC4B-4A4A-4E1C-92DE-4BFA54AEA953}" presName="node" presStyleLbl="node1" presStyleIdx="2" presStyleCnt="3">
        <dgm:presLayoutVars>
          <dgm:bulletEnabled val="1"/>
        </dgm:presLayoutVars>
      </dgm:prSet>
      <dgm:spPr/>
    </dgm:pt>
  </dgm:ptLst>
  <dgm:cxnLst>
    <dgm:cxn modelId="{9CE1140D-83F8-4CB7-A177-534293C1ED99}" srcId="{FF84FE2E-11A0-40DC-8BDA-8B5EB7DE8954}" destId="{3FF1499F-6840-4696-81A3-18C601FD42D7}" srcOrd="1" destOrd="0" parTransId="{EA3057E4-A4D9-44AF-867F-79DB4985C8F2}" sibTransId="{7CB11502-829F-4C51-9C82-90A5A29640E2}"/>
    <dgm:cxn modelId="{5E69B01E-19B3-486A-A304-F9D5DDB5CD6D}" type="presOf" srcId="{0B0FBC4B-4A4A-4E1C-92DE-4BFA54AEA953}" destId="{4F54FCA9-D27C-4ABE-9145-F530FDE9A57F}" srcOrd="0" destOrd="0" presId="urn:microsoft.com/office/officeart/2005/8/layout/default"/>
    <dgm:cxn modelId="{4EECFAAF-5F85-478E-A6A6-D88130B2508D}" type="presOf" srcId="{FF84FE2E-11A0-40DC-8BDA-8B5EB7DE8954}" destId="{5AF094D2-D2B9-4853-90DF-A34380BACB86}" srcOrd="0" destOrd="0" presId="urn:microsoft.com/office/officeart/2005/8/layout/default"/>
    <dgm:cxn modelId="{269B72CE-EDF9-4189-AD31-5897D9C462F2}" type="presOf" srcId="{8837DDA5-E430-48D2-8EA3-8C8F2E5EF750}" destId="{9F25C17C-48FF-4B17-8739-6418064FBC2A}" srcOrd="0" destOrd="0" presId="urn:microsoft.com/office/officeart/2005/8/layout/default"/>
    <dgm:cxn modelId="{DD78F1E2-34C6-43F4-976A-DA13B18EAB80}" type="presOf" srcId="{3FF1499F-6840-4696-81A3-18C601FD42D7}" destId="{3421A46F-1A42-4498-BED8-4C4EAC3ADA06}" srcOrd="0" destOrd="0" presId="urn:microsoft.com/office/officeart/2005/8/layout/default"/>
    <dgm:cxn modelId="{2702B5ED-11EB-46EC-BDE2-9F9B90B6CB3F}" srcId="{FF84FE2E-11A0-40DC-8BDA-8B5EB7DE8954}" destId="{8837DDA5-E430-48D2-8EA3-8C8F2E5EF750}" srcOrd="0" destOrd="0" parTransId="{4547870C-5848-4DC6-B5C6-4D5D51C7956E}" sibTransId="{AB69CE69-D2B8-4054-B85C-EBA69D9B4291}"/>
    <dgm:cxn modelId="{FF79F4FB-FB78-4280-A246-B5C82E707573}" srcId="{FF84FE2E-11A0-40DC-8BDA-8B5EB7DE8954}" destId="{0B0FBC4B-4A4A-4E1C-92DE-4BFA54AEA953}" srcOrd="2" destOrd="0" parTransId="{17F25BCE-A967-48FE-8E54-1B9B3DD78D0F}" sibTransId="{1BC39835-FA0E-487F-BC86-32D8CD1CBC66}"/>
    <dgm:cxn modelId="{36630B6B-EE65-4B3E-8673-52F2C4FB4B1C}" type="presParOf" srcId="{5AF094D2-D2B9-4853-90DF-A34380BACB86}" destId="{9F25C17C-48FF-4B17-8739-6418064FBC2A}" srcOrd="0" destOrd="0" presId="urn:microsoft.com/office/officeart/2005/8/layout/default"/>
    <dgm:cxn modelId="{53426A5B-0CB5-426A-8984-096EAB72CD41}" type="presParOf" srcId="{5AF094D2-D2B9-4853-90DF-A34380BACB86}" destId="{B111BBE1-D82E-4B69-BEA8-B9BBC5D62AE3}" srcOrd="1" destOrd="0" presId="urn:microsoft.com/office/officeart/2005/8/layout/default"/>
    <dgm:cxn modelId="{05375175-102A-46C6-806B-3D445B03B837}" type="presParOf" srcId="{5AF094D2-D2B9-4853-90DF-A34380BACB86}" destId="{3421A46F-1A42-4498-BED8-4C4EAC3ADA06}" srcOrd="2" destOrd="0" presId="urn:microsoft.com/office/officeart/2005/8/layout/default"/>
    <dgm:cxn modelId="{75DB1315-3630-48B5-8474-A1C0BE21DAE6}" type="presParOf" srcId="{5AF094D2-D2B9-4853-90DF-A34380BACB86}" destId="{C709DD8B-D87F-45F0-AD71-54E98C089B7C}" srcOrd="3" destOrd="0" presId="urn:microsoft.com/office/officeart/2005/8/layout/default"/>
    <dgm:cxn modelId="{370D9E6C-09F4-41B2-ADC3-C2358C72F8D5}" type="presParOf" srcId="{5AF094D2-D2B9-4853-90DF-A34380BACB86}" destId="{4F54FCA9-D27C-4ABE-9145-F530FDE9A57F}"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BEF82-CB52-46BD-A833-F92B5D0E566B}">
      <dsp:nvSpPr>
        <dsp:cNvPr id="0" name=""/>
        <dsp:cNvSpPr/>
      </dsp:nvSpPr>
      <dsp:spPr>
        <a:xfrm>
          <a:off x="0" y="2124"/>
          <a:ext cx="1039470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C5CD72-9D3A-4F68-B4E3-45FB3BCF6966}">
      <dsp:nvSpPr>
        <dsp:cNvPr id="0" name=""/>
        <dsp:cNvSpPr/>
      </dsp:nvSpPr>
      <dsp:spPr>
        <a:xfrm>
          <a:off x="0" y="2124"/>
          <a:ext cx="10394707" cy="724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baseline="0"/>
            <a:t>-Usually occurs behind closed doors</a:t>
          </a:r>
          <a:endParaRPr lang="en-US" sz="2800" kern="1200"/>
        </a:p>
      </dsp:txBody>
      <dsp:txXfrm>
        <a:off x="0" y="2124"/>
        <a:ext cx="10394707" cy="724479"/>
      </dsp:txXfrm>
    </dsp:sp>
    <dsp:sp modelId="{F0451216-E779-4CDE-9A9B-1BFEEE3F57C5}">
      <dsp:nvSpPr>
        <dsp:cNvPr id="0" name=""/>
        <dsp:cNvSpPr/>
      </dsp:nvSpPr>
      <dsp:spPr>
        <a:xfrm>
          <a:off x="0" y="726604"/>
          <a:ext cx="1039470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EB092F-FD00-4E84-BD8B-172EC04B682A}">
      <dsp:nvSpPr>
        <dsp:cNvPr id="0" name=""/>
        <dsp:cNvSpPr/>
      </dsp:nvSpPr>
      <dsp:spPr>
        <a:xfrm>
          <a:off x="0" y="726604"/>
          <a:ext cx="10394707" cy="724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baseline="0" dirty="0"/>
            <a:t>-Usually- no witnesses aside from children</a:t>
          </a:r>
          <a:endParaRPr lang="en-US" sz="2800" kern="1200" dirty="0"/>
        </a:p>
      </dsp:txBody>
      <dsp:txXfrm>
        <a:off x="0" y="726604"/>
        <a:ext cx="10394707" cy="724479"/>
      </dsp:txXfrm>
    </dsp:sp>
    <dsp:sp modelId="{0F82C53A-9DB7-4E73-9B6A-5267941B17F3}">
      <dsp:nvSpPr>
        <dsp:cNvPr id="0" name=""/>
        <dsp:cNvSpPr/>
      </dsp:nvSpPr>
      <dsp:spPr>
        <a:xfrm>
          <a:off x="0" y="1451084"/>
          <a:ext cx="1039470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B97C86-5A97-448E-9C7A-B917D31E5D60}">
      <dsp:nvSpPr>
        <dsp:cNvPr id="0" name=""/>
        <dsp:cNvSpPr/>
      </dsp:nvSpPr>
      <dsp:spPr>
        <a:xfrm>
          <a:off x="0" y="1451084"/>
          <a:ext cx="10394707" cy="724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baseline="0"/>
            <a:t>-Not often reported</a:t>
          </a:r>
          <a:endParaRPr lang="en-US" sz="2800" kern="1200"/>
        </a:p>
      </dsp:txBody>
      <dsp:txXfrm>
        <a:off x="0" y="1451084"/>
        <a:ext cx="10394707" cy="724479"/>
      </dsp:txXfrm>
    </dsp:sp>
    <dsp:sp modelId="{4147D19E-21C5-4FC2-99A3-4FEC2E8294F2}">
      <dsp:nvSpPr>
        <dsp:cNvPr id="0" name=""/>
        <dsp:cNvSpPr/>
      </dsp:nvSpPr>
      <dsp:spPr>
        <a:xfrm>
          <a:off x="0" y="2175563"/>
          <a:ext cx="1039470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CF6A91-E8D9-4918-AD74-E4F1F71967B6}">
      <dsp:nvSpPr>
        <dsp:cNvPr id="0" name=""/>
        <dsp:cNvSpPr/>
      </dsp:nvSpPr>
      <dsp:spPr>
        <a:xfrm>
          <a:off x="0" y="2175563"/>
          <a:ext cx="10394707" cy="724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baseline="0"/>
            <a:t>-Often concealed from relatives, coworkers, friends, social workers</a:t>
          </a:r>
          <a:endParaRPr lang="en-US" sz="2800" kern="1200"/>
        </a:p>
      </dsp:txBody>
      <dsp:txXfrm>
        <a:off x="0" y="2175563"/>
        <a:ext cx="10394707" cy="724479"/>
      </dsp:txXfrm>
    </dsp:sp>
    <dsp:sp modelId="{E355B8AA-E1FE-445A-A5EE-0FD86F24AB6F}">
      <dsp:nvSpPr>
        <dsp:cNvPr id="0" name=""/>
        <dsp:cNvSpPr/>
      </dsp:nvSpPr>
      <dsp:spPr>
        <a:xfrm>
          <a:off x="0" y="2900043"/>
          <a:ext cx="1039470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CC7891-7F29-4D8E-83BD-1F4FC545613E}">
      <dsp:nvSpPr>
        <dsp:cNvPr id="0" name=""/>
        <dsp:cNvSpPr/>
      </dsp:nvSpPr>
      <dsp:spPr>
        <a:xfrm>
          <a:off x="0" y="2900043"/>
          <a:ext cx="10394707" cy="724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baseline="0"/>
            <a:t>-Both victims and witnesses try to minimize or ignore the violence</a:t>
          </a:r>
          <a:endParaRPr lang="en-US" sz="2800" kern="1200"/>
        </a:p>
      </dsp:txBody>
      <dsp:txXfrm>
        <a:off x="0" y="2900043"/>
        <a:ext cx="10394707" cy="724479"/>
      </dsp:txXfrm>
    </dsp:sp>
    <dsp:sp modelId="{39986E5C-F049-4DA7-BA9D-6EA2A961F565}">
      <dsp:nvSpPr>
        <dsp:cNvPr id="0" name=""/>
        <dsp:cNvSpPr/>
      </dsp:nvSpPr>
      <dsp:spPr>
        <a:xfrm>
          <a:off x="0" y="3624523"/>
          <a:ext cx="1039470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91AF19-57F6-4151-AA5D-FEC187D44C57}">
      <dsp:nvSpPr>
        <dsp:cNvPr id="0" name=""/>
        <dsp:cNvSpPr/>
      </dsp:nvSpPr>
      <dsp:spPr>
        <a:xfrm>
          <a:off x="0" y="3624523"/>
          <a:ext cx="10394707" cy="724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baseline="0"/>
            <a:t>-Offenders often successfully conceal, deny, or rationalize the violence </a:t>
          </a:r>
          <a:endParaRPr lang="en-US" sz="2800" kern="1200"/>
        </a:p>
      </dsp:txBody>
      <dsp:txXfrm>
        <a:off x="0" y="3624523"/>
        <a:ext cx="10394707" cy="7244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C8072-E814-481C-B510-C44BBBAEBDBB}">
      <dsp:nvSpPr>
        <dsp:cNvPr id="0" name=""/>
        <dsp:cNvSpPr/>
      </dsp:nvSpPr>
      <dsp:spPr>
        <a:xfrm>
          <a:off x="1386" y="1156009"/>
          <a:ext cx="5048287" cy="25241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345" tIns="62230" rIns="93345" bIns="62230" numCol="1" spcCol="1270" anchor="ctr" anchorCtr="0">
          <a:noAutofit/>
        </a:bodyPr>
        <a:lstStyle/>
        <a:p>
          <a:pPr marL="0" lvl="0" indent="0" algn="ctr" defTabSz="2178050">
            <a:lnSpc>
              <a:spcPct val="90000"/>
            </a:lnSpc>
            <a:spcBef>
              <a:spcPct val="0"/>
            </a:spcBef>
            <a:spcAft>
              <a:spcPct val="35000"/>
            </a:spcAft>
            <a:buNone/>
          </a:pPr>
          <a:r>
            <a:rPr lang="en-US" sz="4900" kern="1200"/>
            <a:t>TRUE OR FALSE?                 </a:t>
          </a:r>
        </a:p>
      </dsp:txBody>
      <dsp:txXfrm>
        <a:off x="75316" y="1229939"/>
        <a:ext cx="4900427" cy="2376283"/>
      </dsp:txXfrm>
    </dsp:sp>
    <dsp:sp modelId="{1C653A25-5A23-4A99-9B5C-E8B51A230640}">
      <dsp:nvSpPr>
        <dsp:cNvPr id="0" name=""/>
        <dsp:cNvSpPr/>
      </dsp:nvSpPr>
      <dsp:spPr>
        <a:xfrm>
          <a:off x="6311745" y="1156009"/>
          <a:ext cx="5048287" cy="25241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345" tIns="62230" rIns="93345" bIns="62230" numCol="1" spcCol="1270" anchor="ctr" anchorCtr="0">
          <a:noAutofit/>
        </a:bodyPr>
        <a:lstStyle/>
        <a:p>
          <a:pPr marL="0" lvl="0" indent="0" algn="ctr" defTabSz="2178050">
            <a:lnSpc>
              <a:spcPct val="90000"/>
            </a:lnSpc>
            <a:spcBef>
              <a:spcPct val="0"/>
            </a:spcBef>
            <a:spcAft>
              <a:spcPct val="35000"/>
            </a:spcAft>
            <a:buNone/>
          </a:pPr>
          <a:r>
            <a:rPr lang="en-US" sz="4900" kern="1200"/>
            <a:t>It takes a lot of force to strangle someone to death</a:t>
          </a:r>
        </a:p>
      </dsp:txBody>
      <dsp:txXfrm>
        <a:off x="6385675" y="1229939"/>
        <a:ext cx="4900427" cy="23762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C1DF4-83A7-4570-9DDA-EBD8015040AB}">
      <dsp:nvSpPr>
        <dsp:cNvPr id="0" name=""/>
        <dsp:cNvSpPr/>
      </dsp:nvSpPr>
      <dsp:spPr>
        <a:xfrm>
          <a:off x="0" y="424337"/>
          <a:ext cx="5759656" cy="18018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x-none" sz="2200" b="1" kern="1200" dirty="0">
              <a:latin typeface="Arial" panose="020B0604020202020204" pitchFamily="34" charset="0"/>
              <a:cs typeface="Arial" panose="020B0604020202020204" pitchFamily="34" charset="0"/>
            </a:rPr>
            <a:t>Temporary order of protection (40-13-4)</a:t>
          </a:r>
          <a:endParaRPr lang="en-US" sz="2200" kern="1200" dirty="0">
            <a:latin typeface="Arial" panose="020B0604020202020204" pitchFamily="34" charset="0"/>
            <a:cs typeface="Arial" panose="020B0604020202020204" pitchFamily="34" charset="0"/>
          </a:endParaRPr>
        </a:p>
      </dsp:txBody>
      <dsp:txXfrm>
        <a:off x="87957" y="512294"/>
        <a:ext cx="5583742" cy="1625886"/>
      </dsp:txXfrm>
    </dsp:sp>
    <dsp:sp modelId="{3C97786A-F705-4C09-A510-4A4D37307FBE}">
      <dsp:nvSpPr>
        <dsp:cNvPr id="0" name=""/>
        <dsp:cNvSpPr/>
      </dsp:nvSpPr>
      <dsp:spPr>
        <a:xfrm>
          <a:off x="0" y="2377830"/>
          <a:ext cx="5759656" cy="1801800"/>
        </a:xfrm>
        <a:prstGeom prst="roundRect">
          <a:avLst/>
        </a:prstGeom>
        <a:solidFill>
          <a:schemeClr val="accent5">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bg1"/>
              </a:solidFill>
              <a:latin typeface="Arial" panose="020B0604020202020204" pitchFamily="34" charset="0"/>
              <a:cs typeface="Arial" panose="020B0604020202020204" pitchFamily="34" charset="0"/>
            </a:rPr>
            <a:t>Petition is filed by </a:t>
          </a:r>
          <a:r>
            <a:rPr lang="en-US" sz="2200" b="1" kern="1200" baseline="0" dirty="0">
              <a:solidFill>
                <a:schemeClr val="bg1"/>
              </a:solidFill>
              <a:latin typeface="Arial" panose="020B0604020202020204" pitchFamily="34" charset="0"/>
              <a:cs typeface="Arial" panose="020B0604020202020204" pitchFamily="34" charset="0"/>
            </a:rPr>
            <a:t>victim</a:t>
          </a:r>
          <a:r>
            <a:rPr lang="en-US" sz="2200" b="1" kern="1200" dirty="0">
              <a:solidFill>
                <a:schemeClr val="bg1"/>
              </a:solidFill>
              <a:latin typeface="Arial" panose="020B0604020202020204" pitchFamily="34" charset="0"/>
              <a:cs typeface="Arial" panose="020B0604020202020204" pitchFamily="34" charset="0"/>
            </a:rPr>
            <a:t> in District Court</a:t>
          </a:r>
          <a:endParaRPr lang="en-US" sz="2200" kern="1200" dirty="0">
            <a:solidFill>
              <a:schemeClr val="bg1"/>
            </a:solidFill>
            <a:latin typeface="Arial" panose="020B0604020202020204" pitchFamily="34" charset="0"/>
            <a:cs typeface="Arial" panose="020B0604020202020204" pitchFamily="34" charset="0"/>
          </a:endParaRPr>
        </a:p>
      </dsp:txBody>
      <dsp:txXfrm>
        <a:off x="87957" y="2465787"/>
        <a:ext cx="5583742" cy="1625886"/>
      </dsp:txXfrm>
    </dsp:sp>
    <dsp:sp modelId="{0D67AF95-ABE4-435B-B7F4-AFEA5A51B297}">
      <dsp:nvSpPr>
        <dsp:cNvPr id="0" name=""/>
        <dsp:cNvSpPr/>
      </dsp:nvSpPr>
      <dsp:spPr>
        <a:xfrm>
          <a:off x="0" y="4256846"/>
          <a:ext cx="5759656" cy="1801800"/>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Upon a proper petition, a district court may issue a temporary order of protection that is based upon the same incident of domestic abuse that was alleged in an emergency order of protection.</a:t>
          </a:r>
        </a:p>
      </dsp:txBody>
      <dsp:txXfrm>
        <a:off x="87957" y="4344803"/>
        <a:ext cx="5583742" cy="16258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D6F29-AE33-4A6E-83AB-36C3F17EC9DD}">
      <dsp:nvSpPr>
        <dsp:cNvPr id="0" name=""/>
        <dsp:cNvSpPr/>
      </dsp:nvSpPr>
      <dsp:spPr>
        <a:xfrm>
          <a:off x="0" y="33156"/>
          <a:ext cx="10793412" cy="26863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Order the restrained party to reimburse the protected party or any other household member for expenses reasonably related to the occurrence of domestic abuse, including medical expenses, counseling expenses, the expense of seeking temporary shelter, expenses for the replacement or repair  of damaged property or the expense of lost wages</a:t>
          </a:r>
        </a:p>
      </dsp:txBody>
      <dsp:txXfrm>
        <a:off x="131135" y="164291"/>
        <a:ext cx="10531142" cy="2424050"/>
      </dsp:txXfrm>
    </dsp:sp>
    <dsp:sp modelId="{45D25D6C-BC1E-40A9-95F7-BD4705B7C558}">
      <dsp:nvSpPr>
        <dsp:cNvPr id="0" name=""/>
        <dsp:cNvSpPr/>
      </dsp:nvSpPr>
      <dsp:spPr>
        <a:xfrm>
          <a:off x="0" y="2800116"/>
          <a:ext cx="10793412" cy="26863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Order the restrained party to participate in, at the restrained party’s expense, professional counseling programs deemed appropriate by the court, including counseling programs for perpetrators of domestic abuse, alcohol abuse or abuse of controlled substances</a:t>
          </a:r>
        </a:p>
      </dsp:txBody>
      <dsp:txXfrm>
        <a:off x="131135" y="2931251"/>
        <a:ext cx="10531142" cy="2424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9CF31-A140-4DCA-9970-C745471887C8}">
      <dsp:nvSpPr>
        <dsp:cNvPr id="0" name=""/>
        <dsp:cNvSpPr/>
      </dsp:nvSpPr>
      <dsp:spPr>
        <a:xfrm>
          <a:off x="0" y="28846"/>
          <a:ext cx="10056676" cy="2878199"/>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An order of protection granted by the court involving custody or support shall be effective for a </a:t>
          </a:r>
          <a:r>
            <a:rPr lang="en-US" sz="3000" b="1" kern="1200" dirty="0">
              <a:latin typeface="Arial" panose="020B0604020202020204" pitchFamily="34" charset="0"/>
              <a:cs typeface="Arial" panose="020B0604020202020204" pitchFamily="34" charset="0"/>
            </a:rPr>
            <a:t>fixed period of time not to exceed six months</a:t>
          </a:r>
          <a:r>
            <a:rPr lang="en-US" sz="3000" kern="1200" dirty="0">
              <a:latin typeface="Arial" panose="020B0604020202020204" pitchFamily="34" charset="0"/>
              <a:cs typeface="Arial" panose="020B0604020202020204" pitchFamily="34" charset="0"/>
            </a:rPr>
            <a:t>. The order may be extended for good cause upon motion of the protected party for an additional period of time not to exceed six months. </a:t>
          </a:r>
        </a:p>
      </dsp:txBody>
      <dsp:txXfrm>
        <a:off x="140502" y="169348"/>
        <a:ext cx="9775672" cy="2597195"/>
      </dsp:txXfrm>
    </dsp:sp>
    <dsp:sp modelId="{92011D8D-5B32-4533-B890-37DC06CCF41D}">
      <dsp:nvSpPr>
        <dsp:cNvPr id="0" name=""/>
        <dsp:cNvSpPr/>
      </dsp:nvSpPr>
      <dsp:spPr>
        <a:xfrm>
          <a:off x="0" y="3022756"/>
          <a:ext cx="10056676" cy="2878199"/>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A peace officer shall arrest without a warrant and take into custody a restrained party whom the peace officer has probable cause to believe has violated an order of protection that is issued pursuant to the family violence protection act or entitled to full faith and credit.</a:t>
          </a:r>
        </a:p>
      </dsp:txBody>
      <dsp:txXfrm>
        <a:off x="140502" y="3163258"/>
        <a:ext cx="9775672" cy="25971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53417-6D92-42A9-A203-C92A3D91E7D1}">
      <dsp:nvSpPr>
        <dsp:cNvPr id="0" name=""/>
        <dsp:cNvSpPr/>
      </dsp:nvSpPr>
      <dsp:spPr>
        <a:xfrm>
          <a:off x="0" y="0"/>
          <a:ext cx="575965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6641866-1135-48AF-ADA4-E681B870C862}">
      <dsp:nvSpPr>
        <dsp:cNvPr id="0" name=""/>
        <dsp:cNvSpPr/>
      </dsp:nvSpPr>
      <dsp:spPr>
        <a:xfrm>
          <a:off x="0" y="0"/>
          <a:ext cx="5759656" cy="2423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baseline="0"/>
            <a:t>In 76% of completed and 85% of attempted intimate partner femicides, victims experienced stalking the year prior to the attacks</a:t>
          </a:r>
          <a:endParaRPr lang="en-US" sz="3100" kern="1200"/>
        </a:p>
      </dsp:txBody>
      <dsp:txXfrm>
        <a:off x="0" y="0"/>
        <a:ext cx="5759656" cy="2423483"/>
      </dsp:txXfrm>
    </dsp:sp>
    <dsp:sp modelId="{46F27614-AC9E-484A-81F2-FDF96AF2FBD7}">
      <dsp:nvSpPr>
        <dsp:cNvPr id="0" name=""/>
        <dsp:cNvSpPr/>
      </dsp:nvSpPr>
      <dsp:spPr>
        <a:xfrm>
          <a:off x="0" y="2423483"/>
          <a:ext cx="5759656"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7219A3B-245F-459F-BFF0-B1438E0C0087}">
      <dsp:nvSpPr>
        <dsp:cNvPr id="0" name=""/>
        <dsp:cNvSpPr/>
      </dsp:nvSpPr>
      <dsp:spPr>
        <a:xfrm>
          <a:off x="0" y="2423483"/>
          <a:ext cx="5759656" cy="2423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baseline="0"/>
            <a:t>Identifying and intervening in stalking cases early can help prevent violence and even death</a:t>
          </a:r>
          <a:endParaRPr lang="en-US" sz="3100" kern="1200"/>
        </a:p>
      </dsp:txBody>
      <dsp:txXfrm>
        <a:off x="0" y="2423483"/>
        <a:ext cx="5759656" cy="24234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246BC-AD5A-4780-89B2-EE88AFE7187D}">
      <dsp:nvSpPr>
        <dsp:cNvPr id="0" name=""/>
        <dsp:cNvSpPr/>
      </dsp:nvSpPr>
      <dsp:spPr>
        <a:xfrm>
          <a:off x="0" y="394"/>
          <a:ext cx="6380777"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BA8A0ED-3439-4F50-BD8C-2CB3ADAB67B4}">
      <dsp:nvSpPr>
        <dsp:cNvPr id="0" name=""/>
        <dsp:cNvSpPr/>
      </dsp:nvSpPr>
      <dsp:spPr>
        <a:xfrm>
          <a:off x="0" y="394"/>
          <a:ext cx="6380777" cy="646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a:t>Choking:</a:t>
          </a:r>
          <a:endParaRPr lang="en-US" sz="2900" kern="1200"/>
        </a:p>
      </dsp:txBody>
      <dsp:txXfrm>
        <a:off x="0" y="394"/>
        <a:ext cx="6380777" cy="646345"/>
      </dsp:txXfrm>
    </dsp:sp>
    <dsp:sp modelId="{E087E7BE-1FF2-45FA-B06F-C1B650DEFA36}">
      <dsp:nvSpPr>
        <dsp:cNvPr id="0" name=""/>
        <dsp:cNvSpPr/>
      </dsp:nvSpPr>
      <dsp:spPr>
        <a:xfrm>
          <a:off x="0" y="646740"/>
          <a:ext cx="6380777" cy="0"/>
        </a:xfrm>
        <a:prstGeom prst="line">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w="6350" cap="flat" cmpd="sng" algn="ctr">
          <a:solidFill>
            <a:schemeClr val="accent5">
              <a:hueOff val="-1689636"/>
              <a:satOff val="-4355"/>
              <a:lumOff val="-294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2F73787-B778-4734-9885-8B5D0EA48D67}">
      <dsp:nvSpPr>
        <dsp:cNvPr id="0" name=""/>
        <dsp:cNvSpPr/>
      </dsp:nvSpPr>
      <dsp:spPr>
        <a:xfrm>
          <a:off x="0" y="646740"/>
          <a:ext cx="6380777" cy="646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Internal blockage of airway</a:t>
          </a:r>
        </a:p>
      </dsp:txBody>
      <dsp:txXfrm>
        <a:off x="0" y="646740"/>
        <a:ext cx="6380777" cy="646345"/>
      </dsp:txXfrm>
    </dsp:sp>
    <dsp:sp modelId="{9AFDBF71-3CD4-422C-84E6-3BC5CDAEB981}">
      <dsp:nvSpPr>
        <dsp:cNvPr id="0" name=""/>
        <dsp:cNvSpPr/>
      </dsp:nvSpPr>
      <dsp:spPr>
        <a:xfrm>
          <a:off x="0" y="1293086"/>
          <a:ext cx="6380777" cy="0"/>
        </a:xfrm>
        <a:prstGeom prst="line">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w="6350" cap="flat" cmpd="sng" algn="ctr">
          <a:solidFill>
            <a:schemeClr val="accent5">
              <a:hueOff val="-3379271"/>
              <a:satOff val="-8710"/>
              <a:lumOff val="-588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757252B-4ACB-4B33-B274-DAB68928F2C8}">
      <dsp:nvSpPr>
        <dsp:cNvPr id="0" name=""/>
        <dsp:cNvSpPr/>
      </dsp:nvSpPr>
      <dsp:spPr>
        <a:xfrm>
          <a:off x="0" y="1293086"/>
          <a:ext cx="6380777" cy="646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“Choking” on food, candy, etc..</a:t>
          </a:r>
        </a:p>
      </dsp:txBody>
      <dsp:txXfrm>
        <a:off x="0" y="1293086"/>
        <a:ext cx="6380777" cy="646345"/>
      </dsp:txXfrm>
    </dsp:sp>
    <dsp:sp modelId="{5EAA2763-152F-4659-8E2E-8B86F67A3008}">
      <dsp:nvSpPr>
        <dsp:cNvPr id="0" name=""/>
        <dsp:cNvSpPr/>
      </dsp:nvSpPr>
      <dsp:spPr>
        <a:xfrm>
          <a:off x="0" y="1939432"/>
          <a:ext cx="6380777" cy="0"/>
        </a:xfrm>
        <a:prstGeom prst="line">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w="6350" cap="flat" cmpd="sng" algn="ctr">
          <a:solidFill>
            <a:schemeClr val="accent5">
              <a:hueOff val="-5068907"/>
              <a:satOff val="-13064"/>
              <a:lumOff val="-882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2A52554-DBE2-4138-A449-87B081EF46E7}">
      <dsp:nvSpPr>
        <dsp:cNvPr id="0" name=""/>
        <dsp:cNvSpPr/>
      </dsp:nvSpPr>
      <dsp:spPr>
        <a:xfrm>
          <a:off x="0" y="1939432"/>
          <a:ext cx="6380777" cy="646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Allergic reactions – swollen shut</a:t>
          </a:r>
        </a:p>
      </dsp:txBody>
      <dsp:txXfrm>
        <a:off x="0" y="1939432"/>
        <a:ext cx="6380777" cy="646345"/>
      </dsp:txXfrm>
    </dsp:sp>
    <dsp:sp modelId="{EAFD7F02-8D25-433C-8836-E786DA28EB47}">
      <dsp:nvSpPr>
        <dsp:cNvPr id="0" name=""/>
        <dsp:cNvSpPr/>
      </dsp:nvSpPr>
      <dsp:spPr>
        <a:xfrm>
          <a:off x="0" y="2585778"/>
          <a:ext cx="6380777" cy="0"/>
        </a:xfrm>
        <a:prstGeom prst="lin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2467A1D-5C45-4095-BC84-639C46A9FEA6}">
      <dsp:nvSpPr>
        <dsp:cNvPr id="0" name=""/>
        <dsp:cNvSpPr/>
      </dsp:nvSpPr>
      <dsp:spPr>
        <a:xfrm>
          <a:off x="0" y="2585778"/>
          <a:ext cx="6380777" cy="646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Most often accidental</a:t>
          </a:r>
        </a:p>
      </dsp:txBody>
      <dsp:txXfrm>
        <a:off x="0" y="2585778"/>
        <a:ext cx="6380777" cy="6463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96877-727F-41B3-9A4B-0126C111171D}">
      <dsp:nvSpPr>
        <dsp:cNvPr id="0" name=""/>
        <dsp:cNvSpPr/>
      </dsp:nvSpPr>
      <dsp:spPr>
        <a:xfrm>
          <a:off x="3162" y="323606"/>
          <a:ext cx="2508625" cy="15051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Death can occur later</a:t>
          </a:r>
        </a:p>
      </dsp:txBody>
      <dsp:txXfrm>
        <a:off x="3162" y="323606"/>
        <a:ext cx="2508625" cy="1505175"/>
      </dsp:txXfrm>
    </dsp:sp>
    <dsp:sp modelId="{7229FA04-B55A-416D-8067-EC82C2C48D09}">
      <dsp:nvSpPr>
        <dsp:cNvPr id="0" name=""/>
        <dsp:cNvSpPr/>
      </dsp:nvSpPr>
      <dsp:spPr>
        <a:xfrm>
          <a:off x="2771881" y="360558"/>
          <a:ext cx="2508625" cy="1505175"/>
        </a:xfrm>
        <a:prstGeom prst="rect">
          <a:avLst/>
        </a:prstGeom>
        <a:gradFill rotWithShape="0">
          <a:gsLst>
            <a:gs pos="0">
              <a:schemeClr val="accent2">
                <a:hueOff val="-242561"/>
                <a:satOff val="-13988"/>
                <a:lumOff val="1438"/>
                <a:alphaOff val="0"/>
                <a:satMod val="103000"/>
                <a:lumMod val="102000"/>
                <a:tint val="94000"/>
              </a:schemeClr>
            </a:gs>
            <a:gs pos="50000">
              <a:schemeClr val="accent2">
                <a:hueOff val="-242561"/>
                <a:satOff val="-13988"/>
                <a:lumOff val="1438"/>
                <a:alphaOff val="0"/>
                <a:satMod val="110000"/>
                <a:lumMod val="100000"/>
                <a:shade val="100000"/>
              </a:schemeClr>
            </a:gs>
            <a:gs pos="100000">
              <a:schemeClr val="accent2">
                <a:hueOff val="-242561"/>
                <a:satOff val="-13988"/>
                <a:lumOff val="143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15% injury photographed</a:t>
          </a:r>
        </a:p>
      </dsp:txBody>
      <dsp:txXfrm>
        <a:off x="2771881" y="360558"/>
        <a:ext cx="2508625" cy="1505175"/>
      </dsp:txXfrm>
    </dsp:sp>
    <dsp:sp modelId="{08877758-3E9E-4F03-9D81-254A30EFE55B}">
      <dsp:nvSpPr>
        <dsp:cNvPr id="0" name=""/>
        <dsp:cNvSpPr/>
      </dsp:nvSpPr>
      <dsp:spPr>
        <a:xfrm>
          <a:off x="5522137" y="323606"/>
          <a:ext cx="2508625" cy="1505175"/>
        </a:xfrm>
        <a:prstGeom prst="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10% - 18% DV homicides</a:t>
          </a:r>
        </a:p>
      </dsp:txBody>
      <dsp:txXfrm>
        <a:off x="5522137" y="323606"/>
        <a:ext cx="2508625" cy="1505175"/>
      </dsp:txXfrm>
    </dsp:sp>
    <dsp:sp modelId="{82B1A56A-3ED8-4DC4-8E75-22202DB5550C}">
      <dsp:nvSpPr>
        <dsp:cNvPr id="0" name=""/>
        <dsp:cNvSpPr/>
      </dsp:nvSpPr>
      <dsp:spPr>
        <a:xfrm>
          <a:off x="8281625" y="323606"/>
          <a:ext cx="2508625" cy="1505175"/>
        </a:xfrm>
        <a:prstGeom prst="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43% of homicide victims reported prior strangulation incidents</a:t>
          </a:r>
        </a:p>
      </dsp:txBody>
      <dsp:txXfrm>
        <a:off x="8281625" y="323606"/>
        <a:ext cx="2508625" cy="1505175"/>
      </dsp:txXfrm>
    </dsp:sp>
    <dsp:sp modelId="{5DAE3B52-2DC9-40BD-842F-A71E14B4EDE3}">
      <dsp:nvSpPr>
        <dsp:cNvPr id="0" name=""/>
        <dsp:cNvSpPr/>
      </dsp:nvSpPr>
      <dsp:spPr>
        <a:xfrm>
          <a:off x="1382906" y="2079643"/>
          <a:ext cx="2508625" cy="1505175"/>
        </a:xfrm>
        <a:prstGeom prst="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1 in 5 experience strangulation in relationships</a:t>
          </a:r>
        </a:p>
      </dsp:txBody>
      <dsp:txXfrm>
        <a:off x="1382906" y="2079643"/>
        <a:ext cx="2508625" cy="1505175"/>
      </dsp:txXfrm>
    </dsp:sp>
    <dsp:sp modelId="{5E16B1E9-70D7-48FC-8821-7BD91F8F33E3}">
      <dsp:nvSpPr>
        <dsp:cNvPr id="0" name=""/>
        <dsp:cNvSpPr/>
      </dsp:nvSpPr>
      <dsp:spPr>
        <a:xfrm>
          <a:off x="4142393" y="2079643"/>
          <a:ext cx="2508625" cy="1505175"/>
        </a:xfrm>
        <a:prstGeom prst="rect">
          <a:avLst/>
        </a:prstGeom>
        <a:gradFill rotWithShape="0">
          <a:gsLst>
            <a:gs pos="0">
              <a:schemeClr val="accent2">
                <a:hueOff val="-1212803"/>
                <a:satOff val="-69940"/>
                <a:lumOff val="7190"/>
                <a:alphaOff val="0"/>
                <a:satMod val="103000"/>
                <a:lumMod val="102000"/>
                <a:tint val="94000"/>
              </a:schemeClr>
            </a:gs>
            <a:gs pos="50000">
              <a:schemeClr val="accent2">
                <a:hueOff val="-1212803"/>
                <a:satOff val="-69940"/>
                <a:lumOff val="7190"/>
                <a:alphaOff val="0"/>
                <a:satMod val="110000"/>
                <a:lumMod val="100000"/>
                <a:shade val="100000"/>
              </a:schemeClr>
            </a:gs>
            <a:gs pos="100000">
              <a:schemeClr val="accent2">
                <a:hueOff val="-1212803"/>
                <a:satOff val="-69940"/>
                <a:lumOff val="71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7x more likely to be killed</a:t>
          </a:r>
        </a:p>
      </dsp:txBody>
      <dsp:txXfrm>
        <a:off x="4142393" y="2079643"/>
        <a:ext cx="2508625" cy="1505175"/>
      </dsp:txXfrm>
    </dsp:sp>
    <dsp:sp modelId="{5D101D49-13B3-4585-A774-93BE70A43D5E}">
      <dsp:nvSpPr>
        <dsp:cNvPr id="0" name=""/>
        <dsp:cNvSpPr/>
      </dsp:nvSpPr>
      <dsp:spPr>
        <a:xfrm>
          <a:off x="6901881" y="2079643"/>
          <a:ext cx="2508625" cy="1505175"/>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After ~50 seconds unable to “bounce-back”</a:t>
          </a:r>
        </a:p>
      </dsp:txBody>
      <dsp:txXfrm>
        <a:off x="6901881" y="2079643"/>
        <a:ext cx="2508625" cy="15051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105A1-E580-430D-A4EA-064DEB49C24F}">
      <dsp:nvSpPr>
        <dsp:cNvPr id="0" name=""/>
        <dsp:cNvSpPr/>
      </dsp:nvSpPr>
      <dsp:spPr>
        <a:xfrm>
          <a:off x="0" y="573225"/>
          <a:ext cx="2923579" cy="185647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C7D48CD-48F3-4EB9-B931-81945B3585D2}">
      <dsp:nvSpPr>
        <dsp:cNvPr id="0" name=""/>
        <dsp:cNvSpPr/>
      </dsp:nvSpPr>
      <dsp:spPr>
        <a:xfrm>
          <a:off x="324842" y="881825"/>
          <a:ext cx="2923579" cy="185647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15 seconds to brain infarct (stroke)</a:t>
          </a:r>
        </a:p>
      </dsp:txBody>
      <dsp:txXfrm>
        <a:off x="379216" y="936199"/>
        <a:ext cx="2814831" cy="1747725"/>
      </dsp:txXfrm>
    </dsp:sp>
    <dsp:sp modelId="{F9C0EA41-7A4C-4CC1-BAED-8BA520BD5412}">
      <dsp:nvSpPr>
        <dsp:cNvPr id="0" name=""/>
        <dsp:cNvSpPr/>
      </dsp:nvSpPr>
      <dsp:spPr>
        <a:xfrm>
          <a:off x="3573264" y="573225"/>
          <a:ext cx="2923579" cy="185647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79E65B7-27C2-406A-B431-53443B43E34D}">
      <dsp:nvSpPr>
        <dsp:cNvPr id="0" name=""/>
        <dsp:cNvSpPr/>
      </dsp:nvSpPr>
      <dsp:spPr>
        <a:xfrm>
          <a:off x="3898106" y="881825"/>
          <a:ext cx="2923579" cy="185647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1- 30 seconds to cardiac arrest</a:t>
          </a:r>
        </a:p>
      </dsp:txBody>
      <dsp:txXfrm>
        <a:off x="3952480" y="936199"/>
        <a:ext cx="2814831" cy="1747725"/>
      </dsp:txXfrm>
    </dsp:sp>
    <dsp:sp modelId="{A75310B6-FB2E-4040-9485-F32C3815FA81}">
      <dsp:nvSpPr>
        <dsp:cNvPr id="0" name=""/>
        <dsp:cNvSpPr/>
      </dsp:nvSpPr>
      <dsp:spPr>
        <a:xfrm>
          <a:off x="7146528" y="573225"/>
          <a:ext cx="2923579" cy="185647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06BF57F-A2EC-4A80-B499-4760D9887D91}">
      <dsp:nvSpPr>
        <dsp:cNvPr id="0" name=""/>
        <dsp:cNvSpPr/>
      </dsp:nvSpPr>
      <dsp:spPr>
        <a:xfrm>
          <a:off x="7471370" y="881825"/>
          <a:ext cx="2923579" cy="185647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No Petechiae</a:t>
          </a:r>
        </a:p>
      </dsp:txBody>
      <dsp:txXfrm>
        <a:off x="7525744" y="936199"/>
        <a:ext cx="2814831" cy="17477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5C17C-48FF-4B17-8739-6418064FBC2A}">
      <dsp:nvSpPr>
        <dsp:cNvPr id="0" name=""/>
        <dsp:cNvSpPr/>
      </dsp:nvSpPr>
      <dsp:spPr>
        <a:xfrm>
          <a:off x="1013990" y="487"/>
          <a:ext cx="4174015" cy="25044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Jugular Vein removes deoxygenated blood from brain</a:t>
          </a:r>
        </a:p>
      </dsp:txBody>
      <dsp:txXfrm>
        <a:off x="1013990" y="487"/>
        <a:ext cx="4174015" cy="2504409"/>
      </dsp:txXfrm>
    </dsp:sp>
    <dsp:sp modelId="{3421A46F-1A42-4498-BED8-4C4EAC3ADA06}">
      <dsp:nvSpPr>
        <dsp:cNvPr id="0" name=""/>
        <dsp:cNvSpPr/>
      </dsp:nvSpPr>
      <dsp:spPr>
        <a:xfrm>
          <a:off x="5605407" y="487"/>
          <a:ext cx="4174015" cy="25044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20 – 30 seconds to Petechiae</a:t>
          </a:r>
        </a:p>
      </dsp:txBody>
      <dsp:txXfrm>
        <a:off x="5605407" y="487"/>
        <a:ext cx="4174015" cy="2504409"/>
      </dsp:txXfrm>
    </dsp:sp>
    <dsp:sp modelId="{4F54FCA9-D27C-4ABE-9145-F530FDE9A57F}">
      <dsp:nvSpPr>
        <dsp:cNvPr id="0" name=""/>
        <dsp:cNvSpPr/>
      </dsp:nvSpPr>
      <dsp:spPr>
        <a:xfrm>
          <a:off x="3309698" y="2922297"/>
          <a:ext cx="4174015" cy="25044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4.4 pounds of pressure to back up blood flow (unconsciousness, respiration, asphyxia) </a:t>
          </a:r>
        </a:p>
      </dsp:txBody>
      <dsp:txXfrm>
        <a:off x="3309698" y="2922297"/>
        <a:ext cx="4174015" cy="250440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748401-8C6A-3332-78F1-33713F3FBD70}"/>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0960671-96B0-93FF-58E7-7CDE70B5D21C}"/>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99FA930-215F-4E15-9ACF-DE30351EA95C}" type="datetimeFigureOut">
              <a:rPr lang="en-US" smtClean="0"/>
              <a:t>7/5/2023</a:t>
            </a:fld>
            <a:endParaRPr lang="en-US"/>
          </a:p>
        </p:txBody>
      </p:sp>
      <p:sp>
        <p:nvSpPr>
          <p:cNvPr id="4" name="Footer Placeholder 3">
            <a:extLst>
              <a:ext uri="{FF2B5EF4-FFF2-40B4-BE49-F238E27FC236}">
                <a16:creationId xmlns:a16="http://schemas.microsoft.com/office/drawing/2014/main" id="{EB9CB0D7-1A35-BC76-49D5-89AEEFDB2D69}"/>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B6FA1D3-BEE3-DAD0-97B6-51DFF5BE5057}"/>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592CC82-338B-4069-B9BB-64FC31209A27}"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7/5/2023</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7/5/2023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7/5/2023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7/5/2023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7/5/2023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7/5/2023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7/5/2023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ideo" Target="https://player.vimeo.com/video/323503757?h=30ff280018&amp;app_id=122963"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lcsun-news.com/videos/news/crime/2022/09/20/forghedaboudit-chef-bob-yacone-charged-murder-after-shootout-police/8067200001/"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ideo" Target="https://www.youtube.com/embed/t6xhX92hBT4?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ideo" Target="https://www.youtube.com/embed/W3VubTgDlVM?feature=oembed"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ideo" Target="https://player.vimeo.com/video/323513652?h=a56dc888d7&amp;app_id=12296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ideo" Target="https://player.vimeo.com/video/323524180?h=074f93b9d4&amp;app_id=122963"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theiacp.org/resources/video/the-crime-of-domestic-violence-roll-call-video" TargetMode="External"/><Relationship Id="rId2" Type="http://schemas.openxmlformats.org/officeDocument/2006/relationships/slideLayout" Target="../slideLayouts/slideLayout10.xml"/><Relationship Id="rId1" Type="http://schemas.openxmlformats.org/officeDocument/2006/relationships/video" Target="https://player.vimeo.com/video/323480899?h=0e434f8e99&amp;app_id=122963"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ideo" Target="https://www.youtube.com/embed/WtmEYUpnVfk?feature=oembed"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krqe.com/news/crime/albuquerque-police-recalls-violent-holiday-weekend/"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893722" y="662590"/>
            <a:ext cx="9755187" cy="2862888"/>
          </a:xfrm>
        </p:spPr>
        <p:txBody>
          <a:bodyPr>
            <a:noAutofit/>
          </a:bodyPr>
          <a:lstStyle/>
          <a:p>
            <a:r>
              <a:rPr lang="en-US" sz="7200" dirty="0">
                <a:latin typeface="Arial" panose="020B0604020202020204" pitchFamily="34" charset="0"/>
                <a:cs typeface="Arial" panose="020B0604020202020204" pitchFamily="34" charset="0"/>
              </a:rPr>
              <a:t>Domestic Violence and Police Response</a:t>
            </a:r>
          </a:p>
        </p:txBody>
      </p:sp>
      <p:sp>
        <p:nvSpPr>
          <p:cNvPr id="3" name="Subtitle 2"/>
          <p:cNvSpPr>
            <a:spLocks noGrp="1"/>
          </p:cNvSpPr>
          <p:nvPr>
            <p:ph type="subTitle" idx="1"/>
          </p:nvPr>
        </p:nvSpPr>
        <p:spPr/>
        <p:txBody>
          <a:bodyPr/>
          <a:lstStyle/>
          <a:p>
            <a:r>
              <a:rPr lang="en-US" dirty="0"/>
              <a:t>police officer training</a:t>
            </a:r>
          </a:p>
        </p:txBody>
      </p:sp>
    </p:spTree>
    <p:extLst>
      <p:ext uri="{BB962C8B-B14F-4D97-AF65-F5344CB8AC3E}">
        <p14:creationId xmlns:p14="http://schemas.microsoft.com/office/powerpoint/2010/main" val="1743642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92A138-EC4F-4F03-B497-EBDF2443F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685801" y="480292"/>
            <a:ext cx="5678054" cy="5606402"/>
          </a:xfrm>
        </p:spPr>
        <p:txBody>
          <a:bodyPr anchor="t">
            <a:normAutofit/>
          </a:bodyPr>
          <a:lstStyle/>
          <a:p>
            <a:pPr marL="457200" lvl="1" indent="0">
              <a:buNone/>
            </a:pPr>
            <a:r>
              <a:rPr lang="en-US" sz="2400" b="1" cap="none" dirty="0">
                <a:latin typeface="Arial" panose="020B0604020202020204" pitchFamily="34" charset="0"/>
                <a:cs typeface="Arial" panose="020B0604020202020204" pitchFamily="34" charset="0"/>
              </a:rPr>
              <a:t>Officer frustration in dealing with DV victim behaviors</a:t>
            </a:r>
          </a:p>
          <a:p>
            <a:pPr lvl="2"/>
            <a:r>
              <a:rPr lang="en-US" sz="2400" cap="none" dirty="0">
                <a:latin typeface="Arial" panose="020B0604020202020204" pitchFamily="34" charset="0"/>
                <a:cs typeface="Arial" panose="020B0604020202020204" pitchFamily="34" charset="0"/>
              </a:rPr>
              <a:t>Victim refusal to cooperate with the investigation</a:t>
            </a:r>
            <a:r>
              <a:rPr lang="x-none" sz="2400" cap="none" dirty="0">
                <a:latin typeface="Arial" panose="020B0604020202020204" pitchFamily="34" charset="0"/>
                <a:cs typeface="Arial" panose="020B0604020202020204" pitchFamily="34" charset="0"/>
              </a:rPr>
              <a:t>.</a:t>
            </a:r>
            <a:endParaRPr lang="en-US" sz="2400" b="1" cap="none" dirty="0">
              <a:latin typeface="Arial" panose="020B0604020202020204" pitchFamily="34" charset="0"/>
              <a:cs typeface="Arial" panose="020B0604020202020204" pitchFamily="34" charset="0"/>
            </a:endParaRPr>
          </a:p>
          <a:p>
            <a:pPr lvl="2"/>
            <a:r>
              <a:rPr lang="en-US" sz="2400" cap="none" dirty="0">
                <a:latin typeface="Arial" panose="020B0604020202020204" pitchFamily="34" charset="0"/>
                <a:cs typeface="Arial" panose="020B0604020202020204" pitchFamily="34" charset="0"/>
              </a:rPr>
              <a:t>Recanting statements.</a:t>
            </a:r>
            <a:endParaRPr lang="en-US" sz="2400" b="1" cap="none" dirty="0">
              <a:latin typeface="Arial" panose="020B0604020202020204" pitchFamily="34" charset="0"/>
              <a:cs typeface="Arial" panose="020B0604020202020204" pitchFamily="34" charset="0"/>
            </a:endParaRPr>
          </a:p>
          <a:p>
            <a:pPr lvl="2"/>
            <a:r>
              <a:rPr lang="en-US" sz="2400" cap="none" dirty="0">
                <a:latin typeface="Arial" panose="020B0604020202020204" pitchFamily="34" charset="0"/>
                <a:cs typeface="Arial" panose="020B0604020202020204" pitchFamily="34" charset="0"/>
              </a:rPr>
              <a:t>Refusing to testify.</a:t>
            </a:r>
            <a:endParaRPr lang="en-US" sz="2400" b="1" cap="none" dirty="0">
              <a:latin typeface="Arial" panose="020B0604020202020204" pitchFamily="34" charset="0"/>
              <a:cs typeface="Arial" panose="020B0604020202020204" pitchFamily="34" charset="0"/>
            </a:endParaRPr>
          </a:p>
          <a:p>
            <a:pPr lvl="2"/>
            <a:r>
              <a:rPr lang="en-US" sz="2400" cap="none" dirty="0">
                <a:latin typeface="Arial" panose="020B0604020202020204" pitchFamily="34" charset="0"/>
                <a:cs typeface="Arial" panose="020B0604020202020204" pitchFamily="34" charset="0"/>
              </a:rPr>
              <a:t>Refusing to end the relationship with the batterer. </a:t>
            </a:r>
            <a:endParaRPr lang="en-US" sz="2400" b="1" cap="none" dirty="0">
              <a:latin typeface="Arial" panose="020B0604020202020204" pitchFamily="34" charset="0"/>
              <a:cs typeface="Arial" panose="020B0604020202020204" pitchFamily="34" charset="0"/>
            </a:endParaRPr>
          </a:p>
          <a:p>
            <a:pPr lvl="2"/>
            <a:r>
              <a:rPr lang="x-none" sz="2400" cap="none" dirty="0">
                <a:latin typeface="Arial" panose="020B0604020202020204" pitchFamily="34" charset="0"/>
                <a:cs typeface="Arial" panose="020B0604020202020204" pitchFamily="34" charset="0"/>
              </a:rPr>
              <a:t>D</a:t>
            </a:r>
            <a:r>
              <a:rPr lang="en-US" sz="2400" cap="none" dirty="0">
                <a:latin typeface="Arial" panose="020B0604020202020204" pitchFamily="34" charset="0"/>
                <a:cs typeface="Arial" panose="020B0604020202020204" pitchFamily="34" charset="0"/>
              </a:rPr>
              <a:t>V</a:t>
            </a:r>
            <a:r>
              <a:rPr lang="x-none" sz="2400" cap="none" dirty="0">
                <a:latin typeface="Arial" panose="020B0604020202020204" pitchFamily="34" charset="0"/>
                <a:cs typeface="Arial" panose="020B0604020202020204" pitchFamily="34" charset="0"/>
              </a:rPr>
              <a:t> victims more likely to display these behaviors than victims of other crimes.</a:t>
            </a:r>
            <a:endParaRPr lang="en-US" sz="2400" b="1" cap="none" dirty="0">
              <a:latin typeface="Arial" panose="020B0604020202020204" pitchFamily="34" charset="0"/>
              <a:cs typeface="Arial" panose="020B0604020202020204" pitchFamily="34" charset="0"/>
            </a:endParaRPr>
          </a:p>
          <a:p>
            <a:endParaRPr lang="en-US" sz="1800" dirty="0"/>
          </a:p>
        </p:txBody>
      </p:sp>
      <p:pic>
        <p:nvPicPr>
          <p:cNvPr id="5" name="Picture 4" descr="A picture containing person, dark&#10;&#10;Description automatically generated">
            <a:extLst>
              <a:ext uri="{FF2B5EF4-FFF2-40B4-BE49-F238E27FC236}">
                <a16:creationId xmlns:a16="http://schemas.microsoft.com/office/drawing/2014/main" id="{CFB6EEB3-7C61-5CFA-C773-ADF6F73C3DA9}"/>
              </a:ext>
            </a:extLst>
          </p:cNvPr>
          <p:cNvPicPr>
            <a:picLocks noChangeAspect="1"/>
          </p:cNvPicPr>
          <p:nvPr/>
        </p:nvPicPr>
        <p:blipFill>
          <a:blip r:embed="rId2"/>
          <a:stretch>
            <a:fillRect/>
          </a:stretch>
        </p:blipFill>
        <p:spPr>
          <a:xfrm>
            <a:off x="6958584" y="1657080"/>
            <a:ext cx="3849624" cy="2887218"/>
          </a:xfrm>
          <a:prstGeom prst="rect">
            <a:avLst/>
          </a:prstGeom>
        </p:spPr>
      </p:pic>
    </p:spTree>
    <p:extLst>
      <p:ext uri="{BB962C8B-B14F-4D97-AF65-F5344CB8AC3E}">
        <p14:creationId xmlns:p14="http://schemas.microsoft.com/office/powerpoint/2010/main" val="134051413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830D8-271B-B306-8736-BB8F71CDD931}"/>
              </a:ext>
            </a:extLst>
          </p:cNvPr>
          <p:cNvSpPr>
            <a:spLocks noGrp="1"/>
          </p:cNvSpPr>
          <p:nvPr>
            <p:ph type="title"/>
          </p:nvPr>
        </p:nvSpPr>
        <p:spPr/>
        <p:txBody>
          <a:bodyPr/>
          <a:lstStyle/>
          <a:p>
            <a:r>
              <a:rPr lang="en-US" dirty="0"/>
              <a:t>Ages infant to 5 </a:t>
            </a:r>
          </a:p>
        </p:txBody>
      </p:sp>
      <p:sp>
        <p:nvSpPr>
          <p:cNvPr id="3" name="Content Placeholder 2">
            <a:extLst>
              <a:ext uri="{FF2B5EF4-FFF2-40B4-BE49-F238E27FC236}">
                <a16:creationId xmlns:a16="http://schemas.microsoft.com/office/drawing/2014/main" id="{1A90B8E5-268C-086B-34AF-B0F5A2599BF6}"/>
              </a:ext>
            </a:extLst>
          </p:cNvPr>
          <p:cNvSpPr>
            <a:spLocks noGrp="1"/>
          </p:cNvSpPr>
          <p:nvPr>
            <p:ph sz="quarter" idx="13"/>
          </p:nvPr>
        </p:nvSpPr>
        <p:spPr>
          <a:xfrm>
            <a:off x="685800" y="1747156"/>
            <a:ext cx="10394707" cy="4425043"/>
          </a:xfrm>
        </p:spPr>
        <p:txBody>
          <a:bodyPr>
            <a:normAutofit/>
          </a:bodyPr>
          <a:lstStyle/>
          <a:p>
            <a:pPr algn="l" fontAlgn="base">
              <a:buFont typeface="Arial" panose="020B0604020202020204" pitchFamily="34" charset="0"/>
              <a:buChar char="•"/>
            </a:pPr>
            <a:r>
              <a:rPr lang="en-US" b="0" i="0" dirty="0">
                <a:solidFill>
                  <a:srgbClr val="132C3F"/>
                </a:solidFill>
                <a:effectLst/>
                <a:latin typeface="Arial" panose="020B0604020202020204" pitchFamily="34" charset="0"/>
              </a:rPr>
              <a:t>Sleep and/or eating disruptions</a:t>
            </a:r>
          </a:p>
          <a:p>
            <a:pPr algn="l" fontAlgn="base">
              <a:buFont typeface="Arial" panose="020B0604020202020204" pitchFamily="34" charset="0"/>
              <a:buChar char="•"/>
            </a:pPr>
            <a:r>
              <a:rPr lang="en-US" b="0" i="0" dirty="0">
                <a:solidFill>
                  <a:srgbClr val="132C3F"/>
                </a:solidFill>
                <a:effectLst/>
                <a:latin typeface="Arial" panose="020B0604020202020204" pitchFamily="34" charset="0"/>
              </a:rPr>
              <a:t>Withdrawal/lack of responsiveness</a:t>
            </a:r>
          </a:p>
          <a:p>
            <a:pPr algn="l" fontAlgn="base">
              <a:buFont typeface="Arial" panose="020B0604020202020204" pitchFamily="34" charset="0"/>
              <a:buChar char="•"/>
            </a:pPr>
            <a:r>
              <a:rPr lang="en-US" b="0" i="0" dirty="0">
                <a:solidFill>
                  <a:srgbClr val="132C3F"/>
                </a:solidFill>
                <a:effectLst/>
                <a:latin typeface="Arial" panose="020B0604020202020204" pitchFamily="34" charset="0"/>
              </a:rPr>
              <a:t>Intense/pronounced separation anxiety</a:t>
            </a:r>
          </a:p>
          <a:p>
            <a:pPr algn="l" fontAlgn="base">
              <a:buFont typeface="Arial" panose="020B0604020202020204" pitchFamily="34" charset="0"/>
              <a:buChar char="•"/>
            </a:pPr>
            <a:r>
              <a:rPr lang="en-US" b="0" i="0" dirty="0">
                <a:solidFill>
                  <a:srgbClr val="132C3F"/>
                </a:solidFill>
                <a:effectLst/>
                <a:latin typeface="Arial" panose="020B0604020202020204" pitchFamily="34" charset="0"/>
              </a:rPr>
              <a:t>Inconsolable crying</a:t>
            </a:r>
          </a:p>
          <a:p>
            <a:pPr algn="l" fontAlgn="base">
              <a:buFont typeface="Arial" panose="020B0604020202020204" pitchFamily="34" charset="0"/>
              <a:buChar char="•"/>
            </a:pPr>
            <a:r>
              <a:rPr lang="en-US" b="0" i="0" dirty="0">
                <a:solidFill>
                  <a:srgbClr val="132C3F"/>
                </a:solidFill>
                <a:effectLst/>
                <a:latin typeface="Arial" panose="020B0604020202020204" pitchFamily="34" charset="0"/>
              </a:rPr>
              <a:t>Developmental regression, loss of acquired skills</a:t>
            </a:r>
          </a:p>
          <a:p>
            <a:pPr algn="l" fontAlgn="base">
              <a:buFont typeface="Arial" panose="020B0604020202020204" pitchFamily="34" charset="0"/>
              <a:buChar char="•"/>
            </a:pPr>
            <a:r>
              <a:rPr lang="en-US" b="0" i="0" dirty="0">
                <a:solidFill>
                  <a:srgbClr val="132C3F"/>
                </a:solidFill>
                <a:effectLst/>
                <a:latin typeface="Arial" panose="020B0604020202020204" pitchFamily="34" charset="0"/>
              </a:rPr>
              <a:t>Intense anxiety, worries, and/or new fears</a:t>
            </a:r>
          </a:p>
          <a:p>
            <a:pPr algn="l" fontAlgn="base">
              <a:buFont typeface="Arial" panose="020B0604020202020204" pitchFamily="34" charset="0"/>
              <a:buChar char="•"/>
            </a:pPr>
            <a:r>
              <a:rPr lang="en-US" b="0" i="0" dirty="0">
                <a:solidFill>
                  <a:srgbClr val="132C3F"/>
                </a:solidFill>
                <a:effectLst/>
                <a:latin typeface="Arial" panose="020B0604020202020204" pitchFamily="34" charset="0"/>
              </a:rPr>
              <a:t>Increased aggression and/or impulsive behavior</a:t>
            </a:r>
          </a:p>
          <a:p>
            <a:endParaRPr lang="en-US" dirty="0"/>
          </a:p>
        </p:txBody>
      </p:sp>
    </p:spTree>
    <p:extLst>
      <p:ext uri="{BB962C8B-B14F-4D97-AF65-F5344CB8AC3E}">
        <p14:creationId xmlns:p14="http://schemas.microsoft.com/office/powerpoint/2010/main" val="28449424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5" name="Picture 4" descr="Desks in empty classroom">
            <a:extLst>
              <a:ext uri="{FF2B5EF4-FFF2-40B4-BE49-F238E27FC236}">
                <a16:creationId xmlns:a16="http://schemas.microsoft.com/office/drawing/2014/main" id="{47D08C53-C03F-EA3B-184F-668A166C5C33}"/>
              </a:ext>
            </a:extLst>
          </p:cNvPr>
          <p:cNvPicPr>
            <a:picLocks noChangeAspect="1"/>
          </p:cNvPicPr>
          <p:nvPr/>
        </p:nvPicPr>
        <p:blipFill rotWithShape="1">
          <a:blip/>
          <a:srcRect t="17406" r="9091" b="14413"/>
          <a:stretch/>
        </p:blipFill>
        <p:spPr>
          <a:xfrm>
            <a:off x="20" y="10"/>
            <a:ext cx="12191980" cy="6857990"/>
          </a:xfrm>
          <a:prstGeom prst="rect">
            <a:avLst/>
          </a:prstGeom>
        </p:spPr>
      </p:pic>
      <p:sp>
        <p:nvSpPr>
          <p:cNvPr id="20" name="Rectangle 10">
            <a:extLst>
              <a:ext uri="{FF2B5EF4-FFF2-40B4-BE49-F238E27FC236}">
                <a16:creationId xmlns:a16="http://schemas.microsoft.com/office/drawing/2014/main" id="{CC146B38-3E4E-4A67-91CF-55DBCC51B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53067" y="613608"/>
            <a:ext cx="8044107"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4B310C3-5803-3CA9-49CA-7D75903605BD}"/>
              </a:ext>
            </a:extLst>
          </p:cNvPr>
          <p:cNvSpPr>
            <a:spLocks noGrp="1"/>
          </p:cNvSpPr>
          <p:nvPr>
            <p:ph type="title"/>
          </p:nvPr>
        </p:nvSpPr>
        <p:spPr>
          <a:xfrm rot="21420000">
            <a:off x="486113" y="1220999"/>
            <a:ext cx="6851188" cy="1151965"/>
          </a:xfrm>
        </p:spPr>
        <p:txBody>
          <a:bodyPr>
            <a:normAutofit/>
          </a:bodyPr>
          <a:lstStyle/>
          <a:p>
            <a:r>
              <a:rPr lang="en-US">
                <a:solidFill>
                  <a:schemeClr val="bg1"/>
                </a:solidFill>
              </a:rPr>
              <a:t>Ages 6-11</a:t>
            </a:r>
          </a:p>
        </p:txBody>
      </p:sp>
      <p:sp>
        <p:nvSpPr>
          <p:cNvPr id="3" name="Content Placeholder 2">
            <a:extLst>
              <a:ext uri="{FF2B5EF4-FFF2-40B4-BE49-F238E27FC236}">
                <a16:creationId xmlns:a16="http://schemas.microsoft.com/office/drawing/2014/main" id="{8E919A22-B90D-FABD-AD97-EB3487D7E2C8}"/>
              </a:ext>
            </a:extLst>
          </p:cNvPr>
          <p:cNvSpPr>
            <a:spLocks noGrp="1"/>
          </p:cNvSpPr>
          <p:nvPr>
            <p:ph sz="quarter" idx="13"/>
          </p:nvPr>
        </p:nvSpPr>
        <p:spPr>
          <a:xfrm rot="21420000">
            <a:off x="603803" y="2119654"/>
            <a:ext cx="7169617" cy="4227530"/>
          </a:xfrm>
        </p:spPr>
        <p:txBody>
          <a:bodyPr>
            <a:normAutofit/>
          </a:bodyPr>
          <a:lstStyle/>
          <a:p>
            <a:pPr fontAlgn="base">
              <a:buFont typeface="Courier New" panose="02070309020205020404" pitchFamily="49" charset="0"/>
              <a:buChar char="o"/>
            </a:pPr>
            <a:r>
              <a:rPr lang="en-US" sz="2400" b="0" i="0" dirty="0">
                <a:solidFill>
                  <a:schemeClr val="bg1"/>
                </a:solidFill>
                <a:effectLst/>
                <a:latin typeface="Arial" panose="020B0604020202020204" pitchFamily="34" charset="0"/>
              </a:rPr>
              <a:t>Nightmares, sleep disruptions</a:t>
            </a:r>
          </a:p>
          <a:p>
            <a:pPr fontAlgn="base">
              <a:buFont typeface="Courier New" panose="02070309020205020404" pitchFamily="49" charset="0"/>
              <a:buChar char="o"/>
            </a:pPr>
            <a:r>
              <a:rPr lang="en-US" sz="2400" b="0" i="0" dirty="0">
                <a:solidFill>
                  <a:schemeClr val="bg1"/>
                </a:solidFill>
                <a:effectLst/>
                <a:latin typeface="Arial" panose="020B0604020202020204" pitchFamily="34" charset="0"/>
              </a:rPr>
              <a:t>Aggression and difficulty with peer relationships in school</a:t>
            </a:r>
          </a:p>
          <a:p>
            <a:pPr fontAlgn="base">
              <a:buFont typeface="Courier New" panose="02070309020205020404" pitchFamily="49" charset="0"/>
              <a:buChar char="o"/>
            </a:pPr>
            <a:r>
              <a:rPr lang="en-US" sz="2400" b="0" i="0" dirty="0">
                <a:solidFill>
                  <a:schemeClr val="bg1"/>
                </a:solidFill>
                <a:effectLst/>
                <a:latin typeface="Arial" panose="020B0604020202020204" pitchFamily="34" charset="0"/>
              </a:rPr>
              <a:t>Difficulty with concentration and task completion in school</a:t>
            </a:r>
          </a:p>
          <a:p>
            <a:pPr fontAlgn="base">
              <a:buFont typeface="Courier New" panose="02070309020205020404" pitchFamily="49" charset="0"/>
              <a:buChar char="o"/>
            </a:pPr>
            <a:r>
              <a:rPr lang="en-US" sz="2400" b="0" i="0" dirty="0">
                <a:solidFill>
                  <a:schemeClr val="bg1"/>
                </a:solidFill>
                <a:effectLst/>
                <a:latin typeface="Arial" panose="020B0604020202020204" pitchFamily="34" charset="0"/>
              </a:rPr>
              <a:t>Withdrawal and/or emotional numbing</a:t>
            </a:r>
          </a:p>
          <a:p>
            <a:pPr fontAlgn="base">
              <a:buFont typeface="Courier New" panose="02070309020205020404" pitchFamily="49" charset="0"/>
              <a:buChar char="o"/>
            </a:pPr>
            <a:r>
              <a:rPr lang="en-US" sz="2400" b="0" i="0" dirty="0">
                <a:solidFill>
                  <a:schemeClr val="bg1"/>
                </a:solidFill>
                <a:effectLst/>
                <a:latin typeface="Arial" panose="020B0604020202020204" pitchFamily="34" charset="0"/>
              </a:rPr>
              <a:t>School avoidance and/or truancy</a:t>
            </a:r>
          </a:p>
          <a:p>
            <a:endParaRPr lang="en-US" sz="1800" dirty="0">
              <a:solidFill>
                <a:schemeClr val="bg1"/>
              </a:solidFill>
            </a:endParaRPr>
          </a:p>
        </p:txBody>
      </p:sp>
    </p:spTree>
    <p:extLst>
      <p:ext uri="{BB962C8B-B14F-4D97-AF65-F5344CB8AC3E}">
        <p14:creationId xmlns:p14="http://schemas.microsoft.com/office/powerpoint/2010/main" val="223548547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44EE0-D439-A4E7-4E81-682FED1A550E}"/>
              </a:ext>
            </a:extLst>
          </p:cNvPr>
          <p:cNvSpPr>
            <a:spLocks noGrp="1"/>
          </p:cNvSpPr>
          <p:nvPr>
            <p:ph type="title"/>
          </p:nvPr>
        </p:nvSpPr>
        <p:spPr>
          <a:xfrm>
            <a:off x="6179229" y="0"/>
            <a:ext cx="4903454" cy="1012371"/>
          </a:xfrm>
        </p:spPr>
        <p:txBody>
          <a:bodyPr>
            <a:normAutofit/>
          </a:bodyPr>
          <a:lstStyle/>
          <a:p>
            <a:r>
              <a:rPr lang="en-US" sz="4600" dirty="0"/>
              <a:t>Ages 12-18 </a:t>
            </a:r>
          </a:p>
        </p:txBody>
      </p:sp>
      <p:pic>
        <p:nvPicPr>
          <p:cNvPr id="5" name="Picture 4" descr="Yellow paper aeroplane flying the opposite way as many grey paper aeroplanes">
            <a:extLst>
              <a:ext uri="{FF2B5EF4-FFF2-40B4-BE49-F238E27FC236}">
                <a16:creationId xmlns:a16="http://schemas.microsoft.com/office/drawing/2014/main" id="{1B3259E0-79EC-65A8-F6B4-717F339AD97F}"/>
              </a:ext>
            </a:extLst>
          </p:cNvPr>
          <p:cNvPicPr>
            <a:picLocks noChangeAspect="1"/>
          </p:cNvPicPr>
          <p:nvPr/>
        </p:nvPicPr>
        <p:blipFill rotWithShape="1">
          <a:blip/>
          <a:srcRect l="5596" r="27514" b="-1"/>
          <a:stretch/>
        </p:blipFill>
        <p:spPr>
          <a:xfrm>
            <a:off x="404226" y="10"/>
            <a:ext cx="5312664" cy="5301586"/>
          </a:xfrm>
          <a:prstGeom prst="rect">
            <a:avLst/>
          </a:prstGeom>
          <a:ln w="57150" cmpd="thinThick">
            <a:solidFill>
              <a:schemeClr val="bg1">
                <a:lumMod val="50000"/>
              </a:schemeClr>
            </a:solidFill>
            <a:miter lim="800000"/>
          </a:ln>
        </p:spPr>
      </p:pic>
      <p:sp>
        <p:nvSpPr>
          <p:cNvPr id="3" name="Content Placeholder 2">
            <a:extLst>
              <a:ext uri="{FF2B5EF4-FFF2-40B4-BE49-F238E27FC236}">
                <a16:creationId xmlns:a16="http://schemas.microsoft.com/office/drawing/2014/main" id="{B6D44253-B214-4C0B-28AD-C80B4BAC89EC}"/>
              </a:ext>
            </a:extLst>
          </p:cNvPr>
          <p:cNvSpPr>
            <a:spLocks noGrp="1"/>
          </p:cNvSpPr>
          <p:nvPr>
            <p:ph sz="quarter" idx="13"/>
          </p:nvPr>
        </p:nvSpPr>
        <p:spPr>
          <a:xfrm>
            <a:off x="6174089" y="563337"/>
            <a:ext cx="5492675" cy="5812970"/>
          </a:xfrm>
        </p:spPr>
        <p:txBody>
          <a:bodyPr>
            <a:normAutofit/>
          </a:bodyPr>
          <a:lstStyle/>
          <a:p>
            <a:pPr fontAlgn="base">
              <a:lnSpc>
                <a:spcPct val="110000"/>
              </a:lnSpc>
              <a:buFont typeface="Arial" panose="020B0604020202020204" pitchFamily="34" charset="0"/>
              <a:buChar char="•"/>
            </a:pPr>
            <a:r>
              <a:rPr lang="en-US" sz="2200" b="0" i="0" dirty="0">
                <a:effectLst/>
                <a:latin typeface="Arial" panose="020B0604020202020204" pitchFamily="34" charset="0"/>
              </a:rPr>
              <a:t>Antisocial behavior</a:t>
            </a:r>
          </a:p>
          <a:p>
            <a:pPr fontAlgn="base">
              <a:lnSpc>
                <a:spcPct val="110000"/>
              </a:lnSpc>
              <a:buFont typeface="Arial" panose="020B0604020202020204" pitchFamily="34" charset="0"/>
              <a:buChar char="•"/>
            </a:pPr>
            <a:r>
              <a:rPr lang="en-US" sz="2200" b="0" i="0" dirty="0">
                <a:effectLst/>
                <a:latin typeface="Arial" panose="020B0604020202020204" pitchFamily="34" charset="0"/>
              </a:rPr>
              <a:t>School failure</a:t>
            </a:r>
          </a:p>
          <a:p>
            <a:pPr fontAlgn="base">
              <a:lnSpc>
                <a:spcPct val="110000"/>
              </a:lnSpc>
              <a:buFont typeface="Arial" panose="020B0604020202020204" pitchFamily="34" charset="0"/>
              <a:buChar char="•"/>
            </a:pPr>
            <a:r>
              <a:rPr lang="en-US" sz="2200" b="0" i="0" dirty="0">
                <a:effectLst/>
                <a:latin typeface="Arial" panose="020B0604020202020204" pitchFamily="34" charset="0"/>
              </a:rPr>
              <a:t>Impulsive and/or reckless behavior</a:t>
            </a:r>
          </a:p>
          <a:p>
            <a:pPr fontAlgn="base">
              <a:lnSpc>
                <a:spcPct val="110000"/>
              </a:lnSpc>
              <a:buFont typeface="Arial" panose="020B0604020202020204" pitchFamily="34" charset="0"/>
              <a:buChar char="•"/>
            </a:pPr>
            <a:r>
              <a:rPr lang="en-US" sz="2200" b="0" i="0" dirty="0">
                <a:effectLst/>
                <a:latin typeface="Arial" panose="020B0604020202020204" pitchFamily="34" charset="0"/>
              </a:rPr>
              <a:t>Substance abuse</a:t>
            </a:r>
          </a:p>
          <a:p>
            <a:pPr fontAlgn="base">
              <a:lnSpc>
                <a:spcPct val="110000"/>
              </a:lnSpc>
              <a:buFont typeface="Arial" panose="020B0604020202020204" pitchFamily="34" charset="0"/>
              <a:buChar char="•"/>
            </a:pPr>
            <a:r>
              <a:rPr lang="en-US" sz="2200" b="0" i="0" dirty="0">
                <a:effectLst/>
                <a:latin typeface="Arial" panose="020B0604020202020204" pitchFamily="34" charset="0"/>
              </a:rPr>
              <a:t>Running away</a:t>
            </a:r>
          </a:p>
          <a:p>
            <a:pPr fontAlgn="base">
              <a:lnSpc>
                <a:spcPct val="110000"/>
              </a:lnSpc>
              <a:buFont typeface="Arial" panose="020B0604020202020204" pitchFamily="34" charset="0"/>
              <a:buChar char="•"/>
            </a:pPr>
            <a:r>
              <a:rPr lang="en-US" sz="2200" b="0" i="0" dirty="0">
                <a:effectLst/>
                <a:latin typeface="Arial" panose="020B0604020202020204" pitchFamily="34" charset="0"/>
              </a:rPr>
              <a:t>Involvement in violent or abusive dating relationships</a:t>
            </a:r>
          </a:p>
          <a:p>
            <a:pPr fontAlgn="base">
              <a:lnSpc>
                <a:spcPct val="110000"/>
              </a:lnSpc>
              <a:buFont typeface="Arial" panose="020B0604020202020204" pitchFamily="34" charset="0"/>
              <a:buChar char="•"/>
            </a:pPr>
            <a:r>
              <a:rPr lang="en-US" sz="2200" b="0" i="0" dirty="0">
                <a:effectLst/>
                <a:latin typeface="Arial" panose="020B0604020202020204" pitchFamily="34" charset="0"/>
              </a:rPr>
              <a:t>Depression/ANXIETY/WITHDRAWAL</a:t>
            </a:r>
          </a:p>
          <a:p>
            <a:pPr marL="0" indent="0">
              <a:lnSpc>
                <a:spcPct val="110000"/>
              </a:lnSpc>
              <a:buNone/>
            </a:pPr>
            <a:endParaRPr lang="en-US" sz="1100" dirty="0"/>
          </a:p>
        </p:txBody>
      </p:sp>
    </p:spTree>
    <p:extLst>
      <p:ext uri="{BB962C8B-B14F-4D97-AF65-F5344CB8AC3E}">
        <p14:creationId xmlns:p14="http://schemas.microsoft.com/office/powerpoint/2010/main" val="281030206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BCAD38B-5F61-4FEB-A1D1-5FC0D666D2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Rectangle 10">
            <a:extLst>
              <a:ext uri="{FF2B5EF4-FFF2-40B4-BE49-F238E27FC236}">
                <a16:creationId xmlns:a16="http://schemas.microsoft.com/office/drawing/2014/main" id="{C04E869F-EBC2-416E-8FB7-4F6A45F66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5" name="Picture 4" descr="Exclamation mark on a yellow background">
            <a:extLst>
              <a:ext uri="{FF2B5EF4-FFF2-40B4-BE49-F238E27FC236}">
                <a16:creationId xmlns:a16="http://schemas.microsoft.com/office/drawing/2014/main" id="{DF457F86-1A4C-00CB-C2D7-FE6AAB1F736D}"/>
              </a:ext>
            </a:extLst>
          </p:cNvPr>
          <p:cNvPicPr>
            <a:picLocks noChangeAspect="1"/>
          </p:cNvPicPr>
          <p:nvPr/>
        </p:nvPicPr>
        <p:blipFill rotWithShape="1">
          <a:blip>
            <a:alphaModFix amt="43000"/>
          </a:blip>
          <a:srcRect t="27182"/>
          <a:stretch/>
        </p:blipFill>
        <p:spPr>
          <a:xfrm>
            <a:off x="20" y="10"/>
            <a:ext cx="11734780" cy="6408728"/>
          </a:xfrm>
          <a:prstGeom prst="rect">
            <a:avLst/>
          </a:prstGeom>
          <a:ln>
            <a:noFill/>
          </a:ln>
        </p:spPr>
      </p:pic>
      <p:sp>
        <p:nvSpPr>
          <p:cNvPr id="13" name="Freeform 9">
            <a:extLst>
              <a:ext uri="{FF2B5EF4-FFF2-40B4-BE49-F238E27FC236}">
                <a16:creationId xmlns:a16="http://schemas.microsoft.com/office/drawing/2014/main" id="{7D1C9B27-27B9-4E9E-82C8-6F9B7D12B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0"/>
            <a:ext cx="11763766"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7A0A4513-8883-5F43-6C78-12677CD9EA98}"/>
              </a:ext>
            </a:extLst>
          </p:cNvPr>
          <p:cNvSpPr>
            <a:spLocks noGrp="1"/>
          </p:cNvSpPr>
          <p:nvPr>
            <p:ph type="title"/>
          </p:nvPr>
        </p:nvSpPr>
        <p:spPr>
          <a:xfrm>
            <a:off x="685801" y="685800"/>
            <a:ext cx="10396882" cy="1151965"/>
          </a:xfrm>
        </p:spPr>
        <p:txBody>
          <a:bodyPr>
            <a:normAutofit/>
          </a:bodyPr>
          <a:lstStyle/>
          <a:p>
            <a:r>
              <a:rPr lang="en-US" dirty="0"/>
              <a:t>Duty to ensure safety</a:t>
            </a:r>
          </a:p>
        </p:txBody>
      </p:sp>
      <p:sp>
        <p:nvSpPr>
          <p:cNvPr id="3" name="Content Placeholder 2">
            <a:extLst>
              <a:ext uri="{FF2B5EF4-FFF2-40B4-BE49-F238E27FC236}">
                <a16:creationId xmlns:a16="http://schemas.microsoft.com/office/drawing/2014/main" id="{EEA9EBAF-CA25-3127-7511-766FE4C12AED}"/>
              </a:ext>
            </a:extLst>
          </p:cNvPr>
          <p:cNvSpPr>
            <a:spLocks noGrp="1"/>
          </p:cNvSpPr>
          <p:nvPr>
            <p:ph sz="quarter" idx="13"/>
          </p:nvPr>
        </p:nvSpPr>
        <p:spPr>
          <a:xfrm>
            <a:off x="685800" y="2063396"/>
            <a:ext cx="10394707" cy="3311189"/>
          </a:xfrm>
        </p:spPr>
        <p:txBody>
          <a:bodyPr>
            <a:normAutofit/>
          </a:bodyPr>
          <a:lstStyle/>
          <a:p>
            <a:r>
              <a:rPr lang="en-US" sz="2400" dirty="0"/>
              <a:t>Officers are tasked with making sure any juvenile dependents are safe and have basic needs met</a:t>
            </a:r>
          </a:p>
          <a:p>
            <a:r>
              <a:rPr lang="en-US" sz="2400" dirty="0"/>
              <a:t>Assist finding placement if caregivers are arrested</a:t>
            </a:r>
          </a:p>
          <a:p>
            <a:r>
              <a:rPr lang="en-US" sz="2400" dirty="0"/>
              <a:t>Departmental policy- might require </a:t>
            </a:r>
            <a:r>
              <a:rPr lang="en-US" sz="2400" dirty="0" err="1"/>
              <a:t>cyfd</a:t>
            </a:r>
            <a:r>
              <a:rPr lang="en-US" sz="2400" dirty="0"/>
              <a:t> referral depending on the circumstances</a:t>
            </a:r>
          </a:p>
        </p:txBody>
      </p:sp>
      <p:sp>
        <p:nvSpPr>
          <p:cNvPr id="15" name="Rectangle 14">
            <a:extLst>
              <a:ext uri="{FF2B5EF4-FFF2-40B4-BE49-F238E27FC236}">
                <a16:creationId xmlns:a16="http://schemas.microsoft.com/office/drawing/2014/main" id="{7E9AE32D-417D-4951-BD6D-383A7A5E6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00215"/>
            <a:ext cx="1173175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876897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62751-EF0E-6C36-11F4-A30B5B9024F0}"/>
              </a:ext>
            </a:extLst>
          </p:cNvPr>
          <p:cNvSpPr>
            <a:spLocks noGrp="1"/>
          </p:cNvSpPr>
          <p:nvPr>
            <p:ph type="ctrTitle"/>
          </p:nvPr>
        </p:nvSpPr>
        <p:spPr>
          <a:xfrm rot="21420000">
            <a:off x="1816662" y="286513"/>
            <a:ext cx="6473348" cy="3284924"/>
          </a:xfrm>
        </p:spPr>
        <p:txBody>
          <a:bodyPr>
            <a:normAutofit/>
          </a:bodyPr>
          <a:lstStyle/>
          <a:p>
            <a:r>
              <a:rPr lang="en-US" sz="6800" dirty="0"/>
              <a:t>Non-lethal strangulation</a:t>
            </a:r>
          </a:p>
        </p:txBody>
      </p:sp>
      <p:sp>
        <p:nvSpPr>
          <p:cNvPr id="3" name="Subtitle 2">
            <a:extLst>
              <a:ext uri="{FF2B5EF4-FFF2-40B4-BE49-F238E27FC236}">
                <a16:creationId xmlns:a16="http://schemas.microsoft.com/office/drawing/2014/main" id="{03579F2D-2988-E9F3-9BA2-826CD8F1B89E}"/>
              </a:ext>
            </a:extLst>
          </p:cNvPr>
          <p:cNvSpPr>
            <a:spLocks noGrp="1"/>
          </p:cNvSpPr>
          <p:nvPr>
            <p:ph type="subTitle" idx="1"/>
          </p:nvPr>
        </p:nvSpPr>
        <p:spPr>
          <a:xfrm rot="21420000">
            <a:off x="5065715" y="3674838"/>
            <a:ext cx="5681180" cy="621792"/>
          </a:xfrm>
        </p:spPr>
        <p:txBody>
          <a:bodyPr>
            <a:normAutofit/>
          </a:bodyPr>
          <a:lstStyle/>
          <a:p>
            <a:endParaRPr lang="en-US"/>
          </a:p>
        </p:txBody>
      </p:sp>
      <p:pic>
        <p:nvPicPr>
          <p:cNvPr id="4" name="Picture 3">
            <a:extLst>
              <a:ext uri="{FF2B5EF4-FFF2-40B4-BE49-F238E27FC236}">
                <a16:creationId xmlns:a16="http://schemas.microsoft.com/office/drawing/2014/main" id="{14DD2F32-3AAC-92B4-6F9D-389F7F5C0527}"/>
              </a:ext>
            </a:extLst>
          </p:cNvPr>
          <p:cNvPicPr>
            <a:picLocks noChangeAspect="1"/>
          </p:cNvPicPr>
          <p:nvPr/>
        </p:nvPicPr>
        <p:blipFill rotWithShape="1">
          <a:blip/>
          <a:srcRect t="21520" r="-1" b="2633"/>
          <a:stretch/>
        </p:blipFill>
        <p:spPr>
          <a:xfrm rot="21420000">
            <a:off x="-118586" y="237518"/>
            <a:ext cx="4633277" cy="4518254"/>
          </a:xfrm>
          <a:custGeom>
            <a:avLst/>
            <a:gdLst/>
            <a:ahLst/>
            <a:cxnLst/>
            <a:rect l="l" t="t" r="r" b="b"/>
            <a:pathLst>
              <a:path w="4633277" h="4410442">
                <a:moveTo>
                  <a:pt x="4633277" y="0"/>
                </a:moveTo>
                <a:lnTo>
                  <a:pt x="4633277" y="4410442"/>
                </a:lnTo>
                <a:lnTo>
                  <a:pt x="0" y="4410442"/>
                </a:lnTo>
                <a:lnTo>
                  <a:pt x="231142" y="0"/>
                </a:lnTo>
                <a:close/>
              </a:path>
            </a:pathLst>
          </a:custGeom>
        </p:spPr>
      </p:pic>
      <p:sp>
        <p:nvSpPr>
          <p:cNvPr id="9" name="Freeform 25">
            <a:extLst>
              <a:ext uri="{FF2B5EF4-FFF2-40B4-BE49-F238E27FC236}">
                <a16:creationId xmlns:a16="http://schemas.microsoft.com/office/drawing/2014/main" id="{07280DB5-560C-4CF6-A5D0-61550AAA6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532026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B2ED9-345E-FC37-7C94-BDA10E2A71BC}"/>
              </a:ext>
            </a:extLst>
          </p:cNvPr>
          <p:cNvSpPr>
            <a:spLocks noGrp="1"/>
          </p:cNvSpPr>
          <p:nvPr>
            <p:ph type="title"/>
          </p:nvPr>
        </p:nvSpPr>
        <p:spPr/>
        <p:txBody>
          <a:bodyPr>
            <a:normAutofit fontScale="90000"/>
          </a:bodyPr>
          <a:lstStyle/>
          <a:p>
            <a:pPr marL="0" indent="0"/>
            <a:br>
              <a:rPr lang="en-US" sz="5400" b="1" dirty="0">
                <a:latin typeface="Arial" panose="020B0604020202020204" pitchFamily="34" charset="0"/>
                <a:cs typeface="Arial" panose="020B0604020202020204" pitchFamily="34" charset="0"/>
              </a:rPr>
            </a:br>
            <a:r>
              <a:rPr lang="en-US" sz="5400" b="1" dirty="0">
                <a:latin typeface="Arial" panose="020B0604020202020204" pitchFamily="34" charset="0"/>
                <a:cs typeface="Arial" panose="020B0604020202020204" pitchFamily="34" charset="0"/>
              </a:rPr>
              <a:t>Strangulation vs choking – what is the difference?</a:t>
            </a:r>
            <a:br>
              <a:rPr lang="en-US" sz="5400" b="1" dirty="0">
                <a:latin typeface="Arial" panose="020B06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E74F22E2-69F4-B994-7C3D-7B52DA113D7C}"/>
              </a:ext>
            </a:extLst>
          </p:cNvPr>
          <p:cNvSpPr>
            <a:spLocks noGrp="1"/>
          </p:cNvSpPr>
          <p:nvPr>
            <p:ph sz="quarter" idx="13"/>
          </p:nvPr>
        </p:nvSpPr>
        <p:spPr/>
        <p:txBody>
          <a:bodyPr/>
          <a:lstStyle/>
          <a:p>
            <a:endParaRPr lang="en-US" dirty="0"/>
          </a:p>
        </p:txBody>
      </p:sp>
    </p:spTree>
    <p:extLst>
      <p:ext uri="{BB962C8B-B14F-4D97-AF65-F5344CB8AC3E}">
        <p14:creationId xmlns:p14="http://schemas.microsoft.com/office/powerpoint/2010/main" val="97060613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5D5C7B-B0A9-4D8D-0DDD-24A823C80744}"/>
              </a:ext>
            </a:extLst>
          </p:cNvPr>
          <p:cNvPicPr>
            <a:picLocks noChangeAspect="1"/>
          </p:cNvPicPr>
          <p:nvPr/>
        </p:nvPicPr>
        <p:blipFill rotWithShape="1">
          <a:blip/>
          <a:srcRect l="22018" r="27166"/>
          <a:stretch/>
        </p:blipFill>
        <p:spPr>
          <a:xfrm>
            <a:off x="404226" y="10"/>
            <a:ext cx="3840480" cy="5301586"/>
          </a:xfrm>
          <a:prstGeom prst="rect">
            <a:avLst/>
          </a:prstGeom>
          <a:ln w="57150" cmpd="thinThick">
            <a:solidFill>
              <a:schemeClr val="bg1">
                <a:lumMod val="50000"/>
              </a:schemeClr>
            </a:solidFill>
            <a:miter lim="800000"/>
          </a:ln>
        </p:spPr>
      </p:pic>
      <p:graphicFrame>
        <p:nvGraphicFramePr>
          <p:cNvPr id="5" name="Content Placeholder 2">
            <a:extLst>
              <a:ext uri="{FF2B5EF4-FFF2-40B4-BE49-F238E27FC236}">
                <a16:creationId xmlns:a16="http://schemas.microsoft.com/office/drawing/2014/main" id="{5288D72B-7D22-F23F-EA9F-0C8706C1653D}"/>
              </a:ext>
            </a:extLst>
          </p:cNvPr>
          <p:cNvGraphicFramePr>
            <a:graphicFrameLocks noGrp="1"/>
          </p:cNvGraphicFramePr>
          <p:nvPr>
            <p:ph sz="quarter" idx="13"/>
            <p:extLst>
              <p:ext uri="{D42A27DB-BD31-4B8C-83A1-F6EECF244321}">
                <p14:modId xmlns:p14="http://schemas.microsoft.com/office/powerpoint/2010/main" val="1274012355"/>
              </p:ext>
            </p:extLst>
          </p:nvPr>
        </p:nvGraphicFramePr>
        <p:xfrm>
          <a:off x="4701906" y="2142066"/>
          <a:ext cx="6380777" cy="3232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003560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68085" y="478971"/>
            <a:ext cx="11053353" cy="4825277"/>
          </a:xfrm>
        </p:spPr>
        <p:txBody>
          <a:bodyPr>
            <a:normAutofit/>
          </a:bodyPr>
          <a:lstStyle/>
          <a:p>
            <a:pPr marL="457200" lvl="1" indent="0">
              <a:buNone/>
            </a:pPr>
            <a:r>
              <a:rPr lang="en-US" sz="2800" b="1" dirty="0">
                <a:latin typeface="Arial" panose="020B0604020202020204" pitchFamily="34" charset="0"/>
                <a:cs typeface="Arial" panose="020B0604020202020204" pitchFamily="34" charset="0"/>
              </a:rPr>
              <a:t>Strangulation </a:t>
            </a:r>
            <a:r>
              <a:rPr lang="en-US" sz="2800" cap="none" dirty="0">
                <a:latin typeface="Arial" panose="020B0604020202020204" pitchFamily="34" charset="0"/>
                <a:cs typeface="Arial" panose="020B0604020202020204" pitchFamily="34" charset="0"/>
              </a:rPr>
              <a:t> closure of blood vessels and air passages in the neck caused by external forces</a:t>
            </a:r>
          </a:p>
          <a:p>
            <a:pPr marL="0" indent="0">
              <a:buNone/>
            </a:pPr>
            <a:r>
              <a:rPr lang="en-US" sz="2800" cap="none" dirty="0">
                <a:latin typeface="Arial" panose="020B0604020202020204" pitchFamily="34" charset="0"/>
                <a:cs typeface="Arial" panose="020B0604020202020204" pitchFamily="34" charset="0"/>
              </a:rPr>
              <a:t>3 types:  </a:t>
            </a:r>
          </a:p>
          <a:p>
            <a:r>
              <a:rPr lang="en-US" sz="2800" cap="none" dirty="0">
                <a:latin typeface="Arial" panose="020B0604020202020204" pitchFamily="34" charset="0"/>
                <a:cs typeface="Arial" panose="020B0604020202020204" pitchFamily="34" charset="0"/>
              </a:rPr>
              <a:t>Manual – hands, arms, legs, knees, feet, etc..</a:t>
            </a:r>
          </a:p>
          <a:p>
            <a:r>
              <a:rPr lang="en-US" sz="2800" cap="none" dirty="0">
                <a:latin typeface="Arial" panose="020B0604020202020204" pitchFamily="34" charset="0"/>
                <a:cs typeface="Arial" panose="020B0604020202020204" pitchFamily="34" charset="0"/>
              </a:rPr>
              <a:t>Ligature – necklaces, shirts, panty hose, belts, etc.</a:t>
            </a:r>
          </a:p>
          <a:p>
            <a:r>
              <a:rPr lang="en-US" sz="2800" cap="none" dirty="0">
                <a:latin typeface="Arial" panose="020B0604020202020204" pitchFamily="34" charset="0"/>
                <a:cs typeface="Arial" panose="020B0604020202020204" pitchFamily="34" charset="0"/>
              </a:rPr>
              <a:t>Hanging (usually suicidal/accidental)</a:t>
            </a:r>
          </a:p>
          <a:p>
            <a:endParaRPr lang="en-US" sz="2400" dirty="0"/>
          </a:p>
        </p:txBody>
      </p:sp>
    </p:spTree>
    <p:extLst>
      <p:ext uri="{BB962C8B-B14F-4D97-AF65-F5344CB8AC3E}">
        <p14:creationId xmlns:p14="http://schemas.microsoft.com/office/powerpoint/2010/main" val="250148498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27362" y="348343"/>
            <a:ext cx="11361420" cy="5497286"/>
          </a:xfrm>
        </p:spPr>
        <p:txBody>
          <a:bodyPr>
            <a:normAutofit/>
          </a:bodyPr>
          <a:lstStyle/>
          <a:p>
            <a:pPr marL="457200" lvl="1" indent="0">
              <a:buNone/>
            </a:pPr>
            <a:r>
              <a:rPr lang="en-US" sz="2000" b="1" dirty="0">
                <a:latin typeface="Arial" panose="020B0604020202020204" pitchFamily="34" charset="0"/>
                <a:cs typeface="Arial" panose="020B0604020202020204" pitchFamily="34" charset="0"/>
              </a:rPr>
              <a:t>Strangulation by the Numbers</a:t>
            </a:r>
            <a:r>
              <a:rPr lang="en-US" sz="2000" b="1"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Study in the Journal of Emergency Medicine </a:t>
            </a:r>
          </a:p>
          <a:p>
            <a:pPr marL="457200" lvl="1" indent="0">
              <a:buNone/>
            </a:pPr>
            <a:endParaRPr lang="en-US" cap="none" dirty="0">
              <a:latin typeface="Arial" panose="020B0604020202020204" pitchFamily="34" charset="0"/>
              <a:cs typeface="Arial" panose="020B0604020202020204" pitchFamily="34" charset="0"/>
            </a:endParaRPr>
          </a:p>
          <a:p>
            <a:pPr marL="0" indent="0">
              <a:buNone/>
            </a:pPr>
            <a:endParaRPr lang="en-US" cap="none" dirty="0">
              <a:latin typeface="Arial" panose="020B0604020202020204" pitchFamily="34" charset="0"/>
              <a:cs typeface="Arial" panose="020B0604020202020204" pitchFamily="34" charset="0"/>
            </a:endParaRPr>
          </a:p>
          <a:p>
            <a:pPr marL="0" indent="0">
              <a:buNone/>
            </a:pPr>
            <a:r>
              <a:rPr lang="en-US" sz="2400" cap="none" dirty="0">
                <a:latin typeface="Arial" panose="020B0604020202020204" pitchFamily="34" charset="0"/>
                <a:cs typeface="Arial" panose="020B0604020202020204" pitchFamily="34" charset="0"/>
              </a:rPr>
              <a:t>    97% are manual</a:t>
            </a:r>
          </a:p>
          <a:p>
            <a:pPr marL="0" indent="0">
              <a:buNone/>
            </a:pPr>
            <a:r>
              <a:rPr lang="en-US" sz="2400" cap="none" dirty="0">
                <a:latin typeface="Arial" panose="020B0604020202020204" pitchFamily="34" charset="0"/>
                <a:cs typeface="Arial" panose="020B0604020202020204" pitchFamily="34" charset="0"/>
              </a:rPr>
              <a:t>    50% of the time children were present</a:t>
            </a:r>
          </a:p>
          <a:p>
            <a:pPr marL="0" indent="0">
              <a:buNone/>
            </a:pPr>
            <a:r>
              <a:rPr lang="en-US" sz="2400" cap="none" dirty="0">
                <a:latin typeface="Arial" panose="020B0604020202020204" pitchFamily="34" charset="0"/>
                <a:cs typeface="Arial" panose="020B0604020202020204" pitchFamily="34" charset="0"/>
              </a:rPr>
              <a:t>    67% reported NO symptoms</a:t>
            </a:r>
          </a:p>
          <a:p>
            <a:pPr marL="0" indent="0">
              <a:buNone/>
            </a:pPr>
            <a:r>
              <a:rPr lang="en-US" sz="2400" cap="none" dirty="0">
                <a:latin typeface="Arial" panose="020B0604020202020204" pitchFamily="34" charset="0"/>
                <a:cs typeface="Arial" panose="020B0604020202020204" pitchFamily="34" charset="0"/>
              </a:rPr>
              <a:t>    50% NO visible injury</a:t>
            </a:r>
          </a:p>
          <a:p>
            <a:pPr marL="0" indent="0">
              <a:buNone/>
            </a:pPr>
            <a:r>
              <a:rPr lang="en-US" sz="2400" cap="none" dirty="0">
                <a:latin typeface="Arial" panose="020B0604020202020204" pitchFamily="34" charset="0"/>
                <a:cs typeface="Arial" panose="020B0604020202020204" pitchFamily="34" charset="0"/>
              </a:rPr>
              <a:t>    35% injury TOO minor to photograph</a:t>
            </a:r>
          </a:p>
          <a:p>
            <a:pPr marL="0" indent="0">
              <a:buNone/>
            </a:pPr>
            <a:r>
              <a:rPr lang="en-US" cap="none" dirty="0">
                <a:latin typeface="Arial" panose="020B0604020202020204" pitchFamily="34" charset="0"/>
                <a:cs typeface="Arial" panose="020B0604020202020204" pitchFamily="34" charset="0"/>
              </a:rPr>
              <a:t>**Huge factor in lethality</a:t>
            </a:r>
          </a:p>
          <a:p>
            <a:endParaRPr lang="en-US" sz="2400" dirty="0"/>
          </a:p>
        </p:txBody>
      </p:sp>
      <p:pic>
        <p:nvPicPr>
          <p:cNvPr id="2" name="Picture 1" descr="A person with the hands on the face&#10;&#10;Description automatically generated with medium confidence">
            <a:extLst>
              <a:ext uri="{FF2B5EF4-FFF2-40B4-BE49-F238E27FC236}">
                <a16:creationId xmlns:a16="http://schemas.microsoft.com/office/drawing/2014/main" id="{F2CA491F-F69F-EE1D-37CD-BE66DB812F0C}"/>
              </a:ext>
            </a:extLst>
          </p:cNvPr>
          <p:cNvPicPr>
            <a:picLocks noChangeAspect="1"/>
          </p:cNvPicPr>
          <p:nvPr/>
        </p:nvPicPr>
        <p:blipFill>
          <a:blip r:embed="rId2"/>
          <a:stretch>
            <a:fillRect/>
          </a:stretch>
        </p:blipFill>
        <p:spPr>
          <a:xfrm>
            <a:off x="7150713" y="1846049"/>
            <a:ext cx="3761994" cy="2501873"/>
          </a:xfrm>
          <a:prstGeom prst="rect">
            <a:avLst/>
          </a:prstGeom>
        </p:spPr>
      </p:pic>
    </p:spTree>
    <p:extLst>
      <p:ext uri="{BB962C8B-B14F-4D97-AF65-F5344CB8AC3E}">
        <p14:creationId xmlns:p14="http://schemas.microsoft.com/office/powerpoint/2010/main" val="424886851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8E665F-010A-4CF3-9B64-5888D0D74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CEC4837-E5A0-1E86-0DF2-BE9B577F9E47}"/>
              </a:ext>
            </a:extLst>
          </p:cNvPr>
          <p:cNvGraphicFramePr>
            <a:graphicFrameLocks noGrp="1"/>
          </p:cNvGraphicFramePr>
          <p:nvPr>
            <p:ph sz="quarter" idx="13"/>
            <p:extLst>
              <p:ext uri="{D42A27DB-BD31-4B8C-83A1-F6EECF244321}">
                <p14:modId xmlns:p14="http://schemas.microsoft.com/office/powerpoint/2010/main" val="435079148"/>
              </p:ext>
            </p:extLst>
          </p:nvPr>
        </p:nvGraphicFramePr>
        <p:xfrm>
          <a:off x="548640" y="948182"/>
          <a:ext cx="10793413" cy="3908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45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0019" y="-1266738"/>
            <a:ext cx="11361420" cy="7482481"/>
          </a:xfrm>
        </p:spPr>
        <p:txBody>
          <a:bodyPr>
            <a:normAutofit/>
          </a:bodyPr>
          <a:lstStyle/>
          <a:p>
            <a:pPr marL="457200" lvl="1" indent="0">
              <a:buNone/>
            </a:pPr>
            <a:r>
              <a:rPr lang="en-US" sz="3200" b="1" cap="none" dirty="0">
                <a:latin typeface="Arial" panose="020B0604020202020204" pitchFamily="34" charset="0"/>
                <a:cs typeface="Arial" panose="020B0604020202020204" pitchFamily="34" charset="0"/>
              </a:rPr>
              <a:t>Additional challenges / barriers involving DV calls </a:t>
            </a:r>
          </a:p>
          <a:p>
            <a:pPr lvl="2"/>
            <a:r>
              <a:rPr lang="en-US" sz="2800" cap="none" dirty="0">
                <a:latin typeface="Arial" panose="020B0604020202020204" pitchFamily="34" charset="0"/>
                <a:cs typeface="Arial" panose="020B0604020202020204" pitchFamily="34" charset="0"/>
              </a:rPr>
              <a:t>Deaf or hearing diminished individuals.</a:t>
            </a:r>
            <a:r>
              <a:rPr lang="x-none" sz="2800" cap="none" dirty="0">
                <a:latin typeface="Arial" panose="020B0604020202020204" pitchFamily="34" charset="0"/>
                <a:cs typeface="Arial" panose="020B0604020202020204" pitchFamily="34" charset="0"/>
              </a:rPr>
              <a:t>  </a:t>
            </a:r>
            <a:endParaRPr lang="en-US" sz="2800" b="1" cap="none" dirty="0">
              <a:latin typeface="Arial" panose="020B0604020202020204" pitchFamily="34" charset="0"/>
              <a:cs typeface="Arial" panose="020B0604020202020204" pitchFamily="34" charset="0"/>
            </a:endParaRPr>
          </a:p>
          <a:p>
            <a:pPr lvl="2"/>
            <a:r>
              <a:rPr lang="en-US" sz="2800" cap="none" dirty="0">
                <a:latin typeface="Arial" panose="020B0604020202020204" pitchFamily="34" charset="0"/>
                <a:cs typeface="Arial" panose="020B0604020202020204" pitchFamily="34" charset="0"/>
              </a:rPr>
              <a:t>Gay, lesbian, transgender, bisexual, or gender non-conforming individuals</a:t>
            </a:r>
            <a:endParaRPr lang="en-US" sz="2800" b="1" cap="none" dirty="0">
              <a:latin typeface="Arial" panose="020B0604020202020204" pitchFamily="34" charset="0"/>
              <a:cs typeface="Arial" panose="020B0604020202020204" pitchFamily="34" charset="0"/>
            </a:endParaRPr>
          </a:p>
          <a:p>
            <a:pPr lvl="2"/>
            <a:r>
              <a:rPr lang="x-none" sz="2800" cap="none" dirty="0">
                <a:latin typeface="Arial" panose="020B0604020202020204" pitchFamily="34" charset="0"/>
                <a:cs typeface="Arial" panose="020B0604020202020204" pitchFamily="34" charset="0"/>
              </a:rPr>
              <a:t>Individuals with physical or cognitive disabilities</a:t>
            </a:r>
            <a:r>
              <a:rPr lang="en-US" sz="2800" cap="none" dirty="0">
                <a:latin typeface="Arial" panose="020B0604020202020204" pitchFamily="34" charset="0"/>
                <a:cs typeface="Arial" panose="020B0604020202020204" pitchFamily="34" charset="0"/>
              </a:rPr>
              <a:t>.</a:t>
            </a:r>
            <a:endParaRPr lang="en-US" sz="2800" b="1" cap="none" dirty="0">
              <a:latin typeface="Arial" panose="020B0604020202020204" pitchFamily="34" charset="0"/>
              <a:cs typeface="Arial" panose="020B0604020202020204" pitchFamily="34" charset="0"/>
            </a:endParaRPr>
          </a:p>
          <a:p>
            <a:pPr lvl="2"/>
            <a:r>
              <a:rPr lang="en-US" sz="2800" cap="none" dirty="0">
                <a:latin typeface="Arial" panose="020B0604020202020204" pitchFamily="34" charset="0"/>
                <a:cs typeface="Arial" panose="020B0604020202020204" pitchFamily="34" charset="0"/>
              </a:rPr>
              <a:t>Older adults</a:t>
            </a:r>
            <a:endParaRPr lang="en-US" sz="2800" b="1" cap="none" dirty="0">
              <a:latin typeface="Arial" panose="020B0604020202020204" pitchFamily="34" charset="0"/>
              <a:cs typeface="Arial" panose="020B0604020202020204" pitchFamily="34" charset="0"/>
            </a:endParaRPr>
          </a:p>
          <a:p>
            <a:pPr lvl="2"/>
            <a:r>
              <a:rPr lang="en-US" sz="2800" cap="none" dirty="0">
                <a:latin typeface="Arial" panose="020B0604020202020204" pitchFamily="34" charset="0"/>
                <a:cs typeface="Arial" panose="020B0604020202020204" pitchFamily="34" charset="0"/>
              </a:rPr>
              <a:t>Non-English speakers (immigrants)</a:t>
            </a:r>
            <a:endParaRPr lang="en-US" sz="2800" b="1" cap="none" dirty="0">
              <a:latin typeface="Arial" panose="020B060402020202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131835386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809B23-EC40-425A-B89A-F9CE4F063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useBgFill="1">
        <p:nvSpPr>
          <p:cNvPr id="10" name="Freeform: Shape 9">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solidFill>
              <a:srgbClr val="7F7F7F"/>
            </a:solid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sz="quarter" idx="13"/>
          </p:nvPr>
        </p:nvSpPr>
        <p:spPr>
          <a:xfrm>
            <a:off x="1194836" y="643467"/>
            <a:ext cx="9618133" cy="6978445"/>
          </a:xfrm>
        </p:spPr>
        <p:txBody>
          <a:bodyPr>
            <a:normAutofit/>
          </a:bodyPr>
          <a:lstStyle/>
          <a:p>
            <a:pPr marL="457200" lvl="1" indent="0">
              <a:buNone/>
            </a:pPr>
            <a:r>
              <a:rPr lang="en-US" sz="2400" b="1" cap="none" dirty="0">
                <a:solidFill>
                  <a:schemeClr val="tx1">
                    <a:lumMod val="85000"/>
                    <a:lumOff val="15000"/>
                  </a:schemeClr>
                </a:solidFill>
                <a:latin typeface="Arial" panose="020B0604020202020204" pitchFamily="34" charset="0"/>
                <a:cs typeface="Arial" panose="020B0604020202020204" pitchFamily="34" charset="0"/>
              </a:rPr>
              <a:t>STRANGULATION:  THE MECHANICS</a:t>
            </a:r>
          </a:p>
          <a:p>
            <a:pPr marL="457200" lvl="1" indent="0">
              <a:buNone/>
            </a:pPr>
            <a:endParaRPr lang="en-US" sz="2400" b="1" cap="none" dirty="0">
              <a:solidFill>
                <a:schemeClr val="tx1">
                  <a:lumMod val="85000"/>
                  <a:lumOff val="15000"/>
                </a:schemeClr>
              </a:solidFill>
              <a:latin typeface="Arial" panose="020B0604020202020204" pitchFamily="34" charset="0"/>
              <a:cs typeface="Arial" panose="020B0604020202020204" pitchFamily="34" charset="0"/>
            </a:endParaRPr>
          </a:p>
          <a:p>
            <a:r>
              <a:rPr lang="en-US" sz="2400" cap="none" dirty="0">
                <a:solidFill>
                  <a:schemeClr val="tx1">
                    <a:lumMod val="85000"/>
                    <a:lumOff val="15000"/>
                  </a:schemeClr>
                </a:solidFill>
                <a:latin typeface="Arial" panose="020B0604020202020204" pitchFamily="34" charset="0"/>
                <a:cs typeface="Arial" panose="020B0604020202020204" pitchFamily="34" charset="0"/>
              </a:rPr>
              <a:t>3-6 lbs. Pressure to pull the trigger of most handguns</a:t>
            </a:r>
          </a:p>
          <a:p>
            <a:r>
              <a:rPr lang="en-US" sz="2400" cap="none" dirty="0">
                <a:solidFill>
                  <a:schemeClr val="tx1">
                    <a:lumMod val="85000"/>
                    <a:lumOff val="15000"/>
                  </a:schemeClr>
                </a:solidFill>
                <a:latin typeface="Arial" panose="020B0604020202020204" pitchFamily="34" charset="0"/>
                <a:cs typeface="Arial" panose="020B0604020202020204" pitchFamily="34" charset="0"/>
              </a:rPr>
              <a:t> 20 lbs. Pressure to open soda pop can</a:t>
            </a:r>
          </a:p>
          <a:p>
            <a:pPr marL="0" indent="0">
              <a:buNone/>
            </a:pPr>
            <a:r>
              <a:rPr lang="en-US" sz="2400" b="1" cap="none" dirty="0">
                <a:latin typeface="Arial" panose="020B0604020202020204" pitchFamily="34" charset="0"/>
                <a:cs typeface="Arial" panose="020B0604020202020204" pitchFamily="34" charset="0"/>
              </a:rPr>
              <a:t>CAROTID ARTERY:  CARRIES OXYGENATED BLOOD TO THE BRAIN</a:t>
            </a:r>
          </a:p>
          <a:p>
            <a:r>
              <a:rPr lang="en-US" sz="2400" cap="none" dirty="0">
                <a:latin typeface="Arial" panose="020B0604020202020204" pitchFamily="34" charset="0"/>
                <a:cs typeface="Arial" panose="020B0604020202020204" pitchFamily="34" charset="0"/>
              </a:rPr>
              <a:t>11 pounds of pressure to occlude (soda can = 20 pounds)</a:t>
            </a:r>
          </a:p>
          <a:p>
            <a:r>
              <a:rPr lang="en-US" sz="2400" cap="none" dirty="0">
                <a:latin typeface="Arial" panose="020B0604020202020204" pitchFamily="34" charset="0"/>
                <a:cs typeface="Arial" panose="020B0604020202020204" pitchFamily="34" charset="0"/>
              </a:rPr>
              <a:t>10 seconds to unconsciousness</a:t>
            </a:r>
          </a:p>
          <a:p>
            <a:r>
              <a:rPr lang="en-US" sz="2400" cap="none" dirty="0">
                <a:solidFill>
                  <a:schemeClr val="tx1">
                    <a:lumMod val="85000"/>
                    <a:lumOff val="15000"/>
                  </a:schemeClr>
                </a:solidFill>
                <a:latin typeface="Arial" panose="020B0604020202020204" pitchFamily="34" charset="0"/>
                <a:cs typeface="Arial" panose="020B0604020202020204" pitchFamily="34" charset="0"/>
              </a:rPr>
              <a:t>50 seconds of oxygen deprivation = point of no return – person can’t bounce back – reflexes to do so are gone.  Brain death within 4-5 minutes</a:t>
            </a:r>
          </a:p>
          <a:p>
            <a:endParaRPr lang="en-US" sz="2200" cap="none" dirty="0">
              <a:latin typeface="Arial" panose="020B0604020202020204" pitchFamily="34" charset="0"/>
              <a:cs typeface="Arial" panose="020B0604020202020204" pitchFamily="34" charset="0"/>
            </a:endParaRPr>
          </a:p>
          <a:p>
            <a:endParaRPr lang="en-US" sz="1800" cap="none" dirty="0">
              <a:solidFill>
                <a:schemeClr val="tx1">
                  <a:lumMod val="85000"/>
                  <a:lumOff val="15000"/>
                </a:schemeClr>
              </a:solidFill>
              <a:latin typeface="Arial" panose="020B0604020202020204" pitchFamily="34" charset="0"/>
              <a:cs typeface="Arial" panose="020B0604020202020204" pitchFamily="34" charset="0"/>
            </a:endParaRPr>
          </a:p>
          <a:p>
            <a:endParaRPr lang="en-US" sz="1800" cap="none" dirty="0">
              <a:solidFill>
                <a:schemeClr val="tx1">
                  <a:lumMod val="85000"/>
                  <a:lumOff val="15000"/>
                </a:schemeClr>
              </a:solidFill>
            </a:endParaRPr>
          </a:p>
        </p:txBody>
      </p:sp>
    </p:spTree>
    <p:extLst>
      <p:ext uri="{BB962C8B-B14F-4D97-AF65-F5344CB8AC3E}">
        <p14:creationId xmlns:p14="http://schemas.microsoft.com/office/powerpoint/2010/main" val="201478469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0DC62-B710-7870-792D-7C750E24AC5D}"/>
              </a:ext>
            </a:extLst>
          </p:cNvPr>
          <p:cNvSpPr>
            <a:spLocks noGrp="1"/>
          </p:cNvSpPr>
          <p:nvPr>
            <p:ph type="title"/>
          </p:nvPr>
        </p:nvSpPr>
        <p:spPr>
          <a:xfrm>
            <a:off x="685801" y="685800"/>
            <a:ext cx="10396882" cy="1151965"/>
          </a:xfrm>
        </p:spPr>
        <p:txBody>
          <a:bodyPr>
            <a:normAutofit/>
          </a:bodyPr>
          <a:lstStyle/>
          <a:p>
            <a:r>
              <a:rPr lang="en-US" dirty="0"/>
              <a:t>Carotid artery occlusion cont.</a:t>
            </a:r>
          </a:p>
        </p:txBody>
      </p:sp>
      <p:graphicFrame>
        <p:nvGraphicFramePr>
          <p:cNvPr id="5" name="Content Placeholder 2">
            <a:extLst>
              <a:ext uri="{FF2B5EF4-FFF2-40B4-BE49-F238E27FC236}">
                <a16:creationId xmlns:a16="http://schemas.microsoft.com/office/drawing/2014/main" id="{B2135581-D266-D144-3177-AB4C000EDB4F}"/>
              </a:ext>
            </a:extLst>
          </p:cNvPr>
          <p:cNvGraphicFramePr>
            <a:graphicFrameLocks noGrp="1"/>
          </p:cNvGraphicFramePr>
          <p:nvPr>
            <p:ph sz="quarter" idx="13"/>
            <p:extLst>
              <p:ext uri="{D42A27DB-BD31-4B8C-83A1-F6EECF244321}">
                <p14:modId xmlns:p14="http://schemas.microsoft.com/office/powerpoint/2010/main" val="546103656"/>
              </p:ext>
            </p:extLst>
          </p:nvPr>
        </p:nvGraphicFramePr>
        <p:xfrm>
          <a:off x="685800" y="2082038"/>
          <a:ext cx="10394950" cy="331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448685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8E665F-010A-4CF3-9B64-5888D0D74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29FC0A-E00F-49C5-B603-AE394754736D}"/>
              </a:ext>
            </a:extLst>
          </p:cNvPr>
          <p:cNvSpPr>
            <a:spLocks noGrp="1"/>
          </p:cNvSpPr>
          <p:nvPr>
            <p:ph type="title"/>
          </p:nvPr>
        </p:nvSpPr>
        <p:spPr>
          <a:xfrm>
            <a:off x="1042769" y="484632"/>
            <a:ext cx="10792837" cy="1151965"/>
          </a:xfrm>
        </p:spPr>
        <p:txBody>
          <a:bodyPr>
            <a:normAutofit/>
          </a:bodyPr>
          <a:lstStyle/>
          <a:p>
            <a:r>
              <a:rPr lang="en-US" sz="3800" dirty="0">
                <a:latin typeface="Arial" panose="020B0604020202020204" pitchFamily="34" charset="0"/>
                <a:cs typeface="Arial" panose="020B0604020202020204" pitchFamily="34" charset="0"/>
              </a:rPr>
              <a:t>Jugular Vein occlusion</a:t>
            </a:r>
            <a:br>
              <a:rPr lang="en-US" sz="3800" dirty="0">
                <a:latin typeface="Arial" panose="020B0604020202020204" pitchFamily="34" charset="0"/>
                <a:cs typeface="Arial" panose="020B0604020202020204" pitchFamily="34" charset="0"/>
              </a:rPr>
            </a:br>
            <a:endParaRPr lang="en-US" sz="3800" dirty="0"/>
          </a:p>
        </p:txBody>
      </p:sp>
      <p:graphicFrame>
        <p:nvGraphicFramePr>
          <p:cNvPr id="5" name="Content Placeholder 2">
            <a:extLst>
              <a:ext uri="{FF2B5EF4-FFF2-40B4-BE49-F238E27FC236}">
                <a16:creationId xmlns:a16="http://schemas.microsoft.com/office/drawing/2014/main" id="{53986670-94B2-E345-E9CC-9731BCD2BC33}"/>
              </a:ext>
            </a:extLst>
          </p:cNvPr>
          <p:cNvGraphicFramePr>
            <a:graphicFrameLocks noGrp="1"/>
          </p:cNvGraphicFramePr>
          <p:nvPr>
            <p:ph sz="quarter" idx="13"/>
            <p:extLst>
              <p:ext uri="{D42A27DB-BD31-4B8C-83A1-F6EECF244321}">
                <p14:modId xmlns:p14="http://schemas.microsoft.com/office/powerpoint/2010/main" val="435297500"/>
              </p:ext>
            </p:extLst>
          </p:nvPr>
        </p:nvGraphicFramePr>
        <p:xfrm>
          <a:off x="685800" y="1138066"/>
          <a:ext cx="10793413" cy="5427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858204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F9ED6-4B5F-AA3B-D777-E2BD6E7936C1}"/>
              </a:ext>
            </a:extLst>
          </p:cNvPr>
          <p:cNvSpPr>
            <a:spLocks noGrp="1"/>
          </p:cNvSpPr>
          <p:nvPr>
            <p:ph type="title"/>
          </p:nvPr>
        </p:nvSpPr>
        <p:spPr/>
        <p:txBody>
          <a:bodyPr>
            <a:normAutofit fontScale="90000"/>
          </a:bodyPr>
          <a:lstStyle/>
          <a:p>
            <a:r>
              <a:rPr lang="en-US" dirty="0"/>
              <a:t>DAMAGE TO LARYNX/TRACHEA/HYOID</a:t>
            </a:r>
          </a:p>
        </p:txBody>
      </p:sp>
      <p:sp>
        <p:nvSpPr>
          <p:cNvPr id="3" name="Content Placeholder 2">
            <a:extLst>
              <a:ext uri="{FF2B5EF4-FFF2-40B4-BE49-F238E27FC236}">
                <a16:creationId xmlns:a16="http://schemas.microsoft.com/office/drawing/2014/main" id="{AE9AEB94-B08E-C5FD-E2EA-119EF25498F0}"/>
              </a:ext>
            </a:extLst>
          </p:cNvPr>
          <p:cNvSpPr>
            <a:spLocks noGrp="1"/>
          </p:cNvSpPr>
          <p:nvPr>
            <p:ph sz="quarter" idx="13"/>
          </p:nvPr>
        </p:nvSpPr>
        <p:spPr/>
        <p:txBody>
          <a:bodyPr>
            <a:normAutofit lnSpcReduction="10000"/>
          </a:bodyPr>
          <a:lstStyle/>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cuts off air flow to lungs (33 lbs. pressure)</a:t>
            </a:r>
          </a:p>
          <a:p>
            <a:r>
              <a:rPr lang="en-US" dirty="0">
                <a:latin typeface="Arial" panose="020B0604020202020204" pitchFamily="34" charset="0"/>
                <a:cs typeface="Arial" panose="020B0604020202020204" pitchFamily="34" charset="0"/>
              </a:rPr>
              <a:t>4 – 5 minutes to brain death</a:t>
            </a:r>
          </a:p>
          <a:p>
            <a:r>
              <a:rPr lang="en-US" dirty="0">
                <a:latin typeface="Arial" panose="020B0604020202020204" pitchFamily="34" charset="0"/>
                <a:cs typeface="Arial" panose="020B0604020202020204" pitchFamily="34" charset="0"/>
              </a:rPr>
              <a:t>Usually done with 2 hands – compression to the spine</a:t>
            </a:r>
          </a:p>
          <a:p>
            <a:r>
              <a:rPr lang="en-US" dirty="0">
                <a:latin typeface="Arial" panose="020B0604020202020204" pitchFamily="34" charset="0"/>
                <a:cs typeface="Arial" panose="020B0604020202020204" pitchFamily="34" charset="0"/>
              </a:rPr>
              <a:t>Broken hyoid – often done one handed – head extended back</a:t>
            </a:r>
          </a:p>
          <a:p>
            <a:r>
              <a:rPr lang="en-US" dirty="0">
                <a:latin typeface="Arial" panose="020B0604020202020204" pitchFamily="34" charset="0"/>
                <a:cs typeface="Arial" panose="020B0604020202020204" pitchFamily="34" charset="0"/>
              </a:rPr>
              <a:t>Ear appears pale due to loss of blood</a:t>
            </a:r>
          </a:p>
          <a:p>
            <a:r>
              <a:rPr lang="en-US" dirty="0">
                <a:latin typeface="Arial" panose="020B0604020202020204" pitchFamily="34" charset="0"/>
                <a:cs typeface="Arial" panose="020B0604020202020204" pitchFamily="34" charset="0"/>
              </a:rPr>
              <a:t>Cartilage death and scarring (fibrosis)</a:t>
            </a:r>
          </a:p>
          <a:p>
            <a:endParaRPr lang="en-US" dirty="0"/>
          </a:p>
        </p:txBody>
      </p:sp>
    </p:spTree>
    <p:extLst>
      <p:ext uri="{BB962C8B-B14F-4D97-AF65-F5344CB8AC3E}">
        <p14:creationId xmlns:p14="http://schemas.microsoft.com/office/powerpoint/2010/main" val="169471934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F6A5DF-0D72-4619-0CE6-DCE7182E3B39}"/>
              </a:ext>
            </a:extLst>
          </p:cNvPr>
          <p:cNvPicPr>
            <a:picLocks noChangeAspect="1"/>
          </p:cNvPicPr>
          <p:nvPr/>
        </p:nvPicPr>
        <p:blipFill rotWithShape="1">
          <a:blip/>
          <a:srcRect t="8371" b="11558"/>
          <a:stretch/>
        </p:blipFill>
        <p:spPr>
          <a:xfrm>
            <a:off x="20" y="10"/>
            <a:ext cx="12191980" cy="6857990"/>
          </a:xfrm>
          <a:prstGeom prst="rect">
            <a:avLst/>
          </a:prstGeom>
        </p:spPr>
      </p:pic>
      <p:sp>
        <p:nvSpPr>
          <p:cNvPr id="9" name="Rectangle 10">
            <a:extLst>
              <a:ext uri="{FF2B5EF4-FFF2-40B4-BE49-F238E27FC236}">
                <a16:creationId xmlns:a16="http://schemas.microsoft.com/office/drawing/2014/main" id="{CC146B38-3E4E-4A67-91CF-55DBCC51B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53067" y="613608"/>
            <a:ext cx="8044107"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C358348-E41A-8144-BCAE-842FCCD7E198}"/>
              </a:ext>
            </a:extLst>
          </p:cNvPr>
          <p:cNvSpPr>
            <a:spLocks noGrp="1"/>
          </p:cNvSpPr>
          <p:nvPr>
            <p:ph type="title"/>
          </p:nvPr>
        </p:nvSpPr>
        <p:spPr>
          <a:xfrm rot="21420000">
            <a:off x="486113" y="1220999"/>
            <a:ext cx="6851188" cy="1151965"/>
          </a:xfrm>
        </p:spPr>
        <p:txBody>
          <a:bodyPr>
            <a:normAutofit/>
          </a:bodyPr>
          <a:lstStyle/>
          <a:p>
            <a:r>
              <a:rPr lang="en-US">
                <a:solidFill>
                  <a:schemeClr val="bg1"/>
                </a:solidFill>
              </a:rPr>
              <a:t>Talking to the victim</a:t>
            </a:r>
          </a:p>
        </p:txBody>
      </p:sp>
      <p:sp>
        <p:nvSpPr>
          <p:cNvPr id="3" name="Content Placeholder 2">
            <a:extLst>
              <a:ext uri="{FF2B5EF4-FFF2-40B4-BE49-F238E27FC236}">
                <a16:creationId xmlns:a16="http://schemas.microsoft.com/office/drawing/2014/main" id="{461C093C-14A9-655A-B649-3F8F21A38E70}"/>
              </a:ext>
            </a:extLst>
          </p:cNvPr>
          <p:cNvSpPr>
            <a:spLocks noGrp="1"/>
          </p:cNvSpPr>
          <p:nvPr>
            <p:ph sz="quarter" idx="13"/>
          </p:nvPr>
        </p:nvSpPr>
        <p:spPr>
          <a:xfrm rot="21420000">
            <a:off x="600481" y="2448105"/>
            <a:ext cx="6859199" cy="3451968"/>
          </a:xfrm>
        </p:spPr>
        <p:txBody>
          <a:bodyPr>
            <a:normAutofit/>
          </a:bodyPr>
          <a:lstStyle/>
          <a:p>
            <a:r>
              <a:rPr lang="en-US" sz="2400" cap="none" dirty="0">
                <a:solidFill>
                  <a:schemeClr val="bg1"/>
                </a:solidFill>
                <a:latin typeface="Arial" panose="020B0604020202020204" pitchFamily="34" charset="0"/>
                <a:cs typeface="Arial" panose="020B0604020202020204" pitchFamily="34" charset="0"/>
              </a:rPr>
              <a:t>Summon medical aid- remember that death can occur later</a:t>
            </a:r>
          </a:p>
          <a:p>
            <a:r>
              <a:rPr lang="en-US" sz="2400" cap="none" dirty="0">
                <a:solidFill>
                  <a:schemeClr val="bg1"/>
                </a:solidFill>
                <a:latin typeface="Arial" panose="020B0604020202020204" pitchFamily="34" charset="0"/>
                <a:cs typeface="Arial" panose="020B0604020202020204" pitchFamily="34" charset="0"/>
              </a:rPr>
              <a:t>Describe if ligature used </a:t>
            </a:r>
          </a:p>
          <a:p>
            <a:r>
              <a:rPr lang="en-US" sz="2400" cap="none" dirty="0">
                <a:solidFill>
                  <a:schemeClr val="bg1"/>
                </a:solidFill>
                <a:latin typeface="Arial" panose="020B0604020202020204" pitchFamily="34" charset="0"/>
                <a:cs typeface="Arial" panose="020B0604020202020204" pitchFamily="34" charset="0"/>
              </a:rPr>
              <a:t>Describe how strangled</a:t>
            </a:r>
          </a:p>
          <a:p>
            <a:r>
              <a:rPr lang="en-US" sz="2400" cap="none" dirty="0">
                <a:solidFill>
                  <a:schemeClr val="bg1"/>
                </a:solidFill>
                <a:latin typeface="Arial" panose="020B0604020202020204" pitchFamily="34" charset="0"/>
                <a:cs typeface="Arial" panose="020B0604020202020204" pitchFamily="34" charset="0"/>
              </a:rPr>
              <a:t>For how long?</a:t>
            </a:r>
          </a:p>
          <a:p>
            <a:r>
              <a:rPr lang="en-US" sz="2400" cap="none" dirty="0">
                <a:solidFill>
                  <a:schemeClr val="bg1"/>
                </a:solidFill>
                <a:latin typeface="Arial" panose="020B0604020202020204" pitchFamily="34" charset="0"/>
                <a:cs typeface="Arial" panose="020B0604020202020204" pitchFamily="34" charset="0"/>
              </a:rPr>
              <a:t>Describe amount of force</a:t>
            </a:r>
          </a:p>
          <a:p>
            <a:pPr marL="0" indent="0">
              <a:buNone/>
            </a:pPr>
            <a:endParaRPr lang="en-US" sz="1800" dirty="0">
              <a:solidFill>
                <a:schemeClr val="bg1"/>
              </a:solidFill>
              <a:latin typeface="Arial" panose="020B0604020202020204" pitchFamily="34" charset="0"/>
              <a:cs typeface="Arial" panose="020B0604020202020204" pitchFamily="34" charset="0"/>
            </a:endParaRPr>
          </a:p>
          <a:p>
            <a:endParaRPr lang="en-US" sz="1800" dirty="0">
              <a:solidFill>
                <a:schemeClr val="bg1"/>
              </a:solidFill>
            </a:endParaRPr>
          </a:p>
        </p:txBody>
      </p:sp>
    </p:spTree>
    <p:extLst>
      <p:ext uri="{BB962C8B-B14F-4D97-AF65-F5344CB8AC3E}">
        <p14:creationId xmlns:p14="http://schemas.microsoft.com/office/powerpoint/2010/main" val="328768559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35429" y="566057"/>
            <a:ext cx="11086010" cy="5257800"/>
          </a:xfrm>
        </p:spPr>
        <p:txBody>
          <a:bodyPr>
            <a:normAutofit fontScale="92500" lnSpcReduction="20000"/>
          </a:bodyPr>
          <a:lstStyle/>
          <a:p>
            <a:r>
              <a:rPr lang="en-US" sz="2400" cap="none" dirty="0">
                <a:latin typeface="Arial" panose="020B0604020202020204" pitchFamily="34" charset="0"/>
                <a:cs typeface="Arial" panose="020B0604020202020204" pitchFamily="34" charset="0"/>
              </a:rPr>
              <a:t>What was used to strangle the victim (one hand, two hands, forearm, other body part, ligature, etc.)?</a:t>
            </a:r>
            <a:endParaRPr lang="en-US" sz="2400" b="1" cap="none" dirty="0">
              <a:latin typeface="Arial" panose="020B0604020202020204" pitchFamily="34" charset="0"/>
              <a:cs typeface="Arial" panose="020B0604020202020204" pitchFamily="34" charset="0"/>
            </a:endParaRPr>
          </a:p>
          <a:p>
            <a:r>
              <a:rPr lang="en-US" sz="2400" cap="none" dirty="0">
                <a:latin typeface="Arial" panose="020B0604020202020204" pitchFamily="34" charset="0"/>
                <a:cs typeface="Arial" panose="020B0604020202020204" pitchFamily="34" charset="0"/>
              </a:rPr>
              <a:t>Were other weapons involved?</a:t>
            </a:r>
            <a:endParaRPr lang="en-US" sz="2400" b="1" cap="none" dirty="0">
              <a:latin typeface="Arial" panose="020B0604020202020204" pitchFamily="34" charset="0"/>
              <a:cs typeface="Arial" panose="020B0604020202020204" pitchFamily="34" charset="0"/>
            </a:endParaRPr>
          </a:p>
          <a:p>
            <a:r>
              <a:rPr lang="en-US" sz="2400" cap="none" dirty="0">
                <a:latin typeface="Arial" panose="020B0604020202020204" pitchFamily="34" charset="0"/>
                <a:cs typeface="Arial" panose="020B0604020202020204" pitchFamily="34" charset="0"/>
              </a:rPr>
              <a:t>Did the strangulation take place from the front or behind?</a:t>
            </a:r>
            <a:endParaRPr lang="en-US" sz="2400" b="1" cap="none" dirty="0">
              <a:latin typeface="Arial" panose="020B0604020202020204" pitchFamily="34" charset="0"/>
              <a:cs typeface="Arial" panose="020B0604020202020204" pitchFamily="34" charset="0"/>
            </a:endParaRPr>
          </a:p>
          <a:p>
            <a:r>
              <a:rPr lang="en-US" sz="2400" cap="none" dirty="0">
                <a:latin typeface="Arial" panose="020B0604020202020204" pitchFamily="34" charset="0"/>
                <a:cs typeface="Arial" panose="020B0604020202020204" pitchFamily="34" charset="0"/>
              </a:rPr>
              <a:t>Was the victim wearing jewelry?</a:t>
            </a:r>
            <a:endParaRPr lang="en-US" sz="2400" b="1" cap="none" dirty="0">
              <a:latin typeface="Arial" panose="020B0604020202020204" pitchFamily="34" charset="0"/>
              <a:cs typeface="Arial" panose="020B0604020202020204" pitchFamily="34" charset="0"/>
            </a:endParaRPr>
          </a:p>
          <a:p>
            <a:r>
              <a:rPr lang="en-US" sz="2400" cap="none" dirty="0">
                <a:latin typeface="Arial" panose="020B0604020202020204" pitchFamily="34" charset="0"/>
                <a:cs typeface="Arial" panose="020B0604020202020204" pitchFamily="34" charset="0"/>
              </a:rPr>
              <a:t>Was the suspect wearing jewelry?  Gloves?</a:t>
            </a:r>
            <a:endParaRPr lang="en-US" sz="2400" b="1" cap="none" dirty="0">
              <a:latin typeface="Arial" panose="020B0604020202020204" pitchFamily="34" charset="0"/>
              <a:cs typeface="Arial" panose="020B0604020202020204" pitchFamily="34" charset="0"/>
            </a:endParaRPr>
          </a:p>
          <a:p>
            <a:r>
              <a:rPr lang="en-US" sz="2400" cap="none" dirty="0">
                <a:latin typeface="Arial" panose="020B0604020202020204" pitchFamily="34" charset="0"/>
                <a:cs typeface="Arial" panose="020B0604020202020204" pitchFamily="34" charset="0"/>
              </a:rPr>
              <a:t>Is the suspect right or left-handed, if known?</a:t>
            </a:r>
            <a:endParaRPr lang="en-US" sz="2400" b="1" cap="none" dirty="0">
              <a:latin typeface="Arial" panose="020B0604020202020204" pitchFamily="34" charset="0"/>
              <a:cs typeface="Arial" panose="020B0604020202020204" pitchFamily="34" charset="0"/>
            </a:endParaRPr>
          </a:p>
          <a:p>
            <a:r>
              <a:rPr lang="en-US" sz="2400" cap="none" dirty="0">
                <a:latin typeface="Arial" panose="020B0604020202020204" pitchFamily="34" charset="0"/>
                <a:cs typeface="Arial" panose="020B0604020202020204" pitchFamily="34" charset="0"/>
              </a:rPr>
              <a:t>How long did the strangulation last?  How many times was the victim strangled?</a:t>
            </a:r>
          </a:p>
          <a:p>
            <a:r>
              <a:rPr lang="en-US" sz="2400" cap="none" dirty="0">
                <a:latin typeface="Arial" panose="020B0604020202020204" pitchFamily="34" charset="0"/>
                <a:cs typeface="Arial" panose="020B0604020202020204" pitchFamily="34" charset="0"/>
              </a:rPr>
              <a:t>Was the victim also smothered?</a:t>
            </a:r>
          </a:p>
          <a:p>
            <a:r>
              <a:rPr lang="en-US" sz="2400" cap="none" dirty="0">
                <a:latin typeface="Arial" panose="020B0604020202020204" pitchFamily="34" charset="0"/>
                <a:cs typeface="Arial" panose="020B0604020202020204" pitchFamily="34" charset="0"/>
              </a:rPr>
              <a:t>Was the victim also shaken while being strangled?</a:t>
            </a:r>
          </a:p>
          <a:p>
            <a:r>
              <a:rPr lang="en-US" sz="2400" cap="none" dirty="0">
                <a:latin typeface="Arial" panose="020B0604020202020204" pitchFamily="34" charset="0"/>
                <a:cs typeface="Arial" panose="020B0604020202020204" pitchFamily="34" charset="0"/>
              </a:rPr>
              <a:t>Was the victim’s head pushed into a wall, floor, or other surface?  </a:t>
            </a:r>
          </a:p>
          <a:p>
            <a:endParaRPr lang="en-US" sz="2400" dirty="0"/>
          </a:p>
        </p:txBody>
      </p:sp>
    </p:spTree>
    <p:extLst>
      <p:ext uri="{BB962C8B-B14F-4D97-AF65-F5344CB8AC3E}">
        <p14:creationId xmlns:p14="http://schemas.microsoft.com/office/powerpoint/2010/main" val="205569115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35429" y="370113"/>
            <a:ext cx="11086010" cy="5519057"/>
          </a:xfrm>
        </p:spPr>
        <p:txBody>
          <a:bodyPr>
            <a:normAutofit/>
          </a:bodyPr>
          <a:lstStyle/>
          <a:p>
            <a:r>
              <a:rPr lang="en-US" sz="2400" cap="none" dirty="0">
                <a:latin typeface="Arial" panose="020B0604020202020204" pitchFamily="34" charset="0"/>
                <a:cs typeface="Arial" panose="020B0604020202020204" pitchFamily="34" charset="0"/>
              </a:rPr>
              <a:t>Did the victim attempt to protect themselves?</a:t>
            </a:r>
            <a:endParaRPr lang="en-US" sz="2400" b="1" cap="none" dirty="0">
              <a:latin typeface="Arial" panose="020B0604020202020204" pitchFamily="34" charset="0"/>
              <a:cs typeface="Arial" panose="020B0604020202020204" pitchFamily="34" charset="0"/>
            </a:endParaRPr>
          </a:p>
          <a:p>
            <a:r>
              <a:rPr lang="en-US" sz="2400" cap="none" dirty="0">
                <a:latin typeface="Arial" panose="020B0604020202020204" pitchFamily="34" charset="0"/>
                <a:cs typeface="Arial" panose="020B0604020202020204" pitchFamily="34" charset="0"/>
              </a:rPr>
              <a:t>Did the suspect say anything to the victim before/while/after the strangulation occurred?</a:t>
            </a:r>
            <a:endParaRPr lang="en-US" sz="2400" b="1" cap="none" dirty="0">
              <a:latin typeface="Arial" panose="020B0604020202020204" pitchFamily="34" charset="0"/>
              <a:cs typeface="Arial" panose="020B0604020202020204" pitchFamily="34" charset="0"/>
            </a:endParaRPr>
          </a:p>
          <a:p>
            <a:r>
              <a:rPr lang="en-US" sz="2400" cap="none" dirty="0">
                <a:latin typeface="Arial" panose="020B0604020202020204" pitchFamily="34" charset="0"/>
                <a:cs typeface="Arial" panose="020B0604020202020204" pitchFamily="34" charset="0"/>
              </a:rPr>
              <a:t>What was the suspect’s demeanor before, during and after the incident?</a:t>
            </a:r>
            <a:endParaRPr lang="en-US" sz="2400" b="1" cap="none" dirty="0">
              <a:latin typeface="Arial" panose="020B0604020202020204" pitchFamily="34" charset="0"/>
              <a:cs typeface="Arial" panose="020B0604020202020204" pitchFamily="34" charset="0"/>
            </a:endParaRPr>
          </a:p>
          <a:p>
            <a:r>
              <a:rPr lang="en-US" sz="2400" cap="none" dirty="0">
                <a:latin typeface="Arial" panose="020B0604020202020204" pitchFamily="34" charset="0"/>
                <a:cs typeface="Arial" panose="020B0604020202020204" pitchFamily="34" charset="0"/>
              </a:rPr>
              <a:t>Did the victim describe what the suspect’s face looked like during the incident?</a:t>
            </a:r>
            <a:endParaRPr lang="en-US" sz="2400" b="1" cap="none" dirty="0">
              <a:latin typeface="Arial" panose="020B0604020202020204" pitchFamily="34" charset="0"/>
              <a:cs typeface="Arial" panose="020B0604020202020204" pitchFamily="34" charset="0"/>
            </a:endParaRPr>
          </a:p>
          <a:p>
            <a:r>
              <a:rPr lang="en-US" sz="2400" cap="none" dirty="0">
                <a:latin typeface="Arial" panose="020B0604020202020204" pitchFamily="34" charset="0"/>
                <a:cs typeface="Arial" panose="020B0604020202020204" pitchFamily="34" charset="0"/>
              </a:rPr>
              <a:t>Why and how did the suspect stop strangling the victim?</a:t>
            </a:r>
            <a:endParaRPr lang="en-US" sz="2400" b="1" cap="none" dirty="0">
              <a:latin typeface="Arial" panose="020B060402020202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142067635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35429" y="0"/>
            <a:ext cx="11086010" cy="6501468"/>
          </a:xfrm>
        </p:spPr>
        <p:txBody>
          <a:bodyPr>
            <a:normAutofit/>
          </a:bodyPr>
          <a:lstStyle/>
          <a:p>
            <a:pPr marL="0" indent="0">
              <a:buNone/>
            </a:pPr>
            <a:r>
              <a:rPr lang="en-US" sz="2400" b="1" dirty="0">
                <a:latin typeface="Arial" panose="020B0604020202020204" pitchFamily="34" charset="0"/>
                <a:cs typeface="Arial" panose="020B0604020202020204" pitchFamily="34" charset="0"/>
              </a:rPr>
              <a:t>Ask about and capture details regarding non-visible injuries that occur from strangulation </a:t>
            </a:r>
          </a:p>
          <a:p>
            <a:r>
              <a:rPr lang="en-US" sz="2400" cap="none" dirty="0">
                <a:latin typeface="Arial" panose="020B0604020202020204" pitchFamily="34" charset="0"/>
                <a:cs typeface="Arial" panose="020B0604020202020204" pitchFamily="34" charset="0"/>
              </a:rPr>
              <a:t>Difficulty breathing/unable to breath, hyperventilation</a:t>
            </a:r>
            <a:endParaRPr lang="en-US" sz="2400" b="1" cap="none" dirty="0">
              <a:latin typeface="Arial" panose="020B0604020202020204" pitchFamily="34" charset="0"/>
              <a:cs typeface="Arial" panose="020B0604020202020204" pitchFamily="34" charset="0"/>
            </a:endParaRPr>
          </a:p>
          <a:p>
            <a:r>
              <a:rPr lang="en-US" sz="2400" cap="none" dirty="0">
                <a:latin typeface="Arial" panose="020B0604020202020204" pitchFamily="34" charset="0"/>
                <a:cs typeface="Arial" panose="020B0604020202020204" pitchFamily="34" charset="0"/>
              </a:rPr>
              <a:t>Raspy voice, hoarse voice, coughing, unable to speak</a:t>
            </a:r>
          </a:p>
          <a:p>
            <a:r>
              <a:rPr lang="en-US" sz="2400" cap="none" dirty="0">
                <a:latin typeface="Arial" panose="020B0604020202020204" pitchFamily="34" charset="0"/>
                <a:cs typeface="Arial" panose="020B0604020202020204" pitchFamily="34" charset="0"/>
              </a:rPr>
              <a:t>Trouble swallowing, painful to swallow</a:t>
            </a:r>
          </a:p>
          <a:p>
            <a:r>
              <a:rPr lang="en-US" sz="2400" cap="none" dirty="0">
                <a:latin typeface="Arial" panose="020B0604020202020204" pitchFamily="34" charset="0"/>
                <a:cs typeface="Arial" panose="020B0604020202020204" pitchFamily="34" charset="0"/>
              </a:rPr>
              <a:t>Neck pain</a:t>
            </a:r>
          </a:p>
          <a:p>
            <a:r>
              <a:rPr lang="en-US" sz="2400" cap="none" dirty="0">
                <a:latin typeface="Arial" panose="020B0604020202020204" pitchFamily="34" charset="0"/>
                <a:cs typeface="Arial" panose="020B0604020202020204" pitchFamily="34" charset="0"/>
              </a:rPr>
              <a:t>Nausea, vomiting</a:t>
            </a:r>
          </a:p>
          <a:p>
            <a:pPr marL="0" indent="0">
              <a:buNone/>
            </a:pPr>
            <a:endParaRPr lang="en-US" sz="2400" dirty="0"/>
          </a:p>
        </p:txBody>
      </p:sp>
    </p:spTree>
    <p:extLst>
      <p:ext uri="{BB962C8B-B14F-4D97-AF65-F5344CB8AC3E}">
        <p14:creationId xmlns:p14="http://schemas.microsoft.com/office/powerpoint/2010/main" val="394855443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46313" y="0"/>
            <a:ext cx="11075125" cy="5671457"/>
          </a:xfrm>
        </p:spPr>
        <p:txBody>
          <a:bodyPr>
            <a:normAutofit/>
          </a:bodyPr>
          <a:lstStyle/>
          <a:p>
            <a:pPr marL="0" indent="0">
              <a:buNone/>
            </a:pPr>
            <a:r>
              <a:rPr lang="en-US" sz="2200" cap="none" dirty="0">
                <a:latin typeface="Arial" panose="020B0604020202020204" pitchFamily="34" charset="0"/>
                <a:cs typeface="Arial" panose="020B0604020202020204" pitchFamily="34" charset="0"/>
              </a:rPr>
              <a:t>LIST CONTINUED…</a:t>
            </a:r>
          </a:p>
          <a:p>
            <a:r>
              <a:rPr lang="en-US" sz="2200" cap="none" dirty="0">
                <a:latin typeface="Arial" panose="020B0604020202020204" pitchFamily="34" charset="0"/>
                <a:cs typeface="Arial" panose="020B0604020202020204" pitchFamily="34" charset="0"/>
              </a:rPr>
              <a:t>Involuntary urination or defecation</a:t>
            </a:r>
          </a:p>
          <a:p>
            <a:r>
              <a:rPr lang="en-US" sz="2200" cap="none" dirty="0">
                <a:latin typeface="Arial" panose="020B0604020202020204" pitchFamily="34" charset="0"/>
                <a:cs typeface="Arial" panose="020B0604020202020204" pitchFamily="34" charset="0"/>
              </a:rPr>
              <a:t>Dizziness, fainting/light-headed</a:t>
            </a:r>
          </a:p>
          <a:p>
            <a:r>
              <a:rPr lang="en-US" sz="2200" cap="none" dirty="0">
                <a:latin typeface="Arial" panose="020B0604020202020204" pitchFamily="34" charset="0"/>
                <a:cs typeface="Arial" panose="020B0604020202020204" pitchFamily="34" charset="0"/>
              </a:rPr>
              <a:t>Headaches, head “rush”, ears ringing</a:t>
            </a:r>
          </a:p>
          <a:p>
            <a:r>
              <a:rPr lang="en-US" sz="2200" cap="none" dirty="0">
                <a:latin typeface="Arial" panose="020B0604020202020204" pitchFamily="34" charset="0"/>
                <a:cs typeface="Arial" panose="020B0604020202020204" pitchFamily="34" charset="0"/>
              </a:rPr>
              <a:t>Loss of consciousness </a:t>
            </a:r>
          </a:p>
          <a:p>
            <a:r>
              <a:rPr lang="en-US" sz="2200" cap="none" dirty="0">
                <a:latin typeface="Arial" panose="020B0604020202020204" pitchFamily="34" charset="0"/>
                <a:cs typeface="Arial" panose="020B0604020202020204" pitchFamily="34" charset="0"/>
              </a:rPr>
              <a:t>Change in mental status (disoriented, combative, memory loss, “spaced out”)</a:t>
            </a:r>
          </a:p>
          <a:p>
            <a:endParaRPr lang="en-US" sz="2400" dirty="0"/>
          </a:p>
        </p:txBody>
      </p:sp>
    </p:spTree>
    <p:extLst>
      <p:ext uri="{BB962C8B-B14F-4D97-AF65-F5344CB8AC3E}">
        <p14:creationId xmlns:p14="http://schemas.microsoft.com/office/powerpoint/2010/main" val="367211202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70114" y="555171"/>
            <a:ext cx="11151324" cy="5050972"/>
          </a:xfrm>
        </p:spPr>
        <p:txBody>
          <a:bodyPr>
            <a:normAutofit fontScale="92500" lnSpcReduction="20000"/>
          </a:bodyPr>
          <a:lstStyle/>
          <a:p>
            <a:pPr marL="0" indent="0">
              <a:buNone/>
            </a:pPr>
            <a:r>
              <a:rPr lang="en-US" sz="2400" b="1" dirty="0">
                <a:latin typeface="Arial" panose="020B0604020202020204" pitchFamily="34" charset="0"/>
                <a:cs typeface="Arial" panose="020B0604020202020204" pitchFamily="34" charset="0"/>
              </a:rPr>
              <a:t>Ask about and document visible injuries from strangulation</a:t>
            </a:r>
          </a:p>
          <a:p>
            <a:r>
              <a:rPr lang="en-US" sz="2400" cap="none" dirty="0">
                <a:latin typeface="Arial" panose="020B0604020202020204" pitchFamily="34" charset="0"/>
                <a:cs typeface="Arial" panose="020B0604020202020204" pitchFamily="34" charset="0"/>
              </a:rPr>
              <a:t>Petechiae (pinpoint red spots above the area of constriction)</a:t>
            </a:r>
          </a:p>
          <a:p>
            <a:r>
              <a:rPr lang="en-US" sz="2400" cap="none" dirty="0">
                <a:latin typeface="Arial" panose="020B0604020202020204" pitchFamily="34" charset="0"/>
                <a:cs typeface="Arial" panose="020B0604020202020204" pitchFamily="34" charset="0"/>
              </a:rPr>
              <a:t>Hemorrhaging, bruising </a:t>
            </a:r>
          </a:p>
          <a:p>
            <a:r>
              <a:rPr lang="en-US" sz="2400" cap="none" dirty="0">
                <a:latin typeface="Arial" panose="020B0604020202020204" pitchFamily="34" charset="0"/>
                <a:cs typeface="Arial" panose="020B0604020202020204" pitchFamily="34" charset="0"/>
              </a:rPr>
              <a:t>Scratch marks, scrapes, abrasions</a:t>
            </a:r>
          </a:p>
          <a:p>
            <a:r>
              <a:rPr lang="en-US" sz="2400" cap="none" dirty="0">
                <a:latin typeface="Arial" panose="020B0604020202020204" pitchFamily="34" charset="0"/>
                <a:cs typeface="Arial" panose="020B0604020202020204" pitchFamily="34" charset="0"/>
              </a:rPr>
              <a:t>Bloody nose, broken nose</a:t>
            </a:r>
          </a:p>
          <a:p>
            <a:r>
              <a:rPr lang="en-US" sz="2400" cap="none" dirty="0">
                <a:latin typeface="Arial" panose="020B0604020202020204" pitchFamily="34" charset="0"/>
                <a:cs typeface="Arial" panose="020B0604020202020204" pitchFamily="34" charset="0"/>
              </a:rPr>
              <a:t>Fingernail impressions</a:t>
            </a:r>
          </a:p>
          <a:p>
            <a:r>
              <a:rPr lang="en-US" sz="2400" cap="none" dirty="0">
                <a:latin typeface="Arial" panose="020B0604020202020204" pitchFamily="34" charset="0"/>
                <a:cs typeface="Arial" panose="020B0604020202020204" pitchFamily="34" charset="0"/>
              </a:rPr>
              <a:t>Swelling of the neck or face</a:t>
            </a:r>
          </a:p>
          <a:p>
            <a:r>
              <a:rPr lang="en-US" sz="2400" cap="none" dirty="0">
                <a:latin typeface="Arial" panose="020B0604020202020204" pitchFamily="34" charset="0"/>
                <a:cs typeface="Arial" panose="020B0604020202020204" pitchFamily="34" charset="0"/>
              </a:rPr>
              <a:t>Pulled/missing hair, bumps on head</a:t>
            </a:r>
          </a:p>
          <a:p>
            <a:r>
              <a:rPr lang="en-US" sz="2400" cap="none" dirty="0">
                <a:latin typeface="Arial" panose="020B0604020202020204" pitchFamily="34" charset="0"/>
                <a:cs typeface="Arial" panose="020B0604020202020204" pitchFamily="34" charset="0"/>
              </a:rPr>
              <a:t>Skull fracture, concussion</a:t>
            </a:r>
          </a:p>
          <a:p>
            <a:r>
              <a:rPr lang="en-US" sz="2400" cap="none" dirty="0">
                <a:latin typeface="Arial" panose="020B0604020202020204" pitchFamily="34" charset="0"/>
                <a:cs typeface="Arial" panose="020B0604020202020204" pitchFamily="34" charset="0"/>
              </a:rPr>
              <a:t>Swollen tongue, swollen lips</a:t>
            </a:r>
          </a:p>
          <a:p>
            <a:r>
              <a:rPr lang="en-US" sz="2400" cap="none" dirty="0">
                <a:latin typeface="Arial" panose="020B0604020202020204" pitchFamily="34" charset="0"/>
                <a:cs typeface="Arial" panose="020B0604020202020204" pitchFamily="34" charset="0"/>
              </a:rPr>
              <a:t>Were there any existing (old) injuries? </a:t>
            </a:r>
          </a:p>
          <a:p>
            <a:endParaRPr lang="en-US" sz="2400" dirty="0"/>
          </a:p>
        </p:txBody>
      </p:sp>
    </p:spTree>
    <p:extLst>
      <p:ext uri="{BB962C8B-B14F-4D97-AF65-F5344CB8AC3E}">
        <p14:creationId xmlns:p14="http://schemas.microsoft.com/office/powerpoint/2010/main" val="2178896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FDAC-025E-2451-C0AE-D4025C67ADC9}"/>
              </a:ext>
            </a:extLst>
          </p:cNvPr>
          <p:cNvSpPr>
            <a:spLocks noGrp="1"/>
          </p:cNvSpPr>
          <p:nvPr>
            <p:ph type="ctrTitle"/>
          </p:nvPr>
        </p:nvSpPr>
        <p:spPr/>
        <p:txBody>
          <a:bodyPr>
            <a:normAutofit fontScale="90000"/>
          </a:bodyPr>
          <a:lstStyle/>
          <a:p>
            <a:r>
              <a:rPr lang="en-US" dirty="0"/>
              <a:t>Why do people commit domestic violence?</a:t>
            </a:r>
          </a:p>
        </p:txBody>
      </p:sp>
      <p:sp>
        <p:nvSpPr>
          <p:cNvPr id="3" name="Subtitle 2">
            <a:extLst>
              <a:ext uri="{FF2B5EF4-FFF2-40B4-BE49-F238E27FC236}">
                <a16:creationId xmlns:a16="http://schemas.microsoft.com/office/drawing/2014/main" id="{C8865011-7783-26CA-660C-974ED57572E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9163882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46313" y="446314"/>
            <a:ext cx="11075125" cy="4857934"/>
          </a:xfrm>
        </p:spPr>
        <p:txBody>
          <a:bodyPr>
            <a:normAutofit/>
          </a:bodyPr>
          <a:lstStyle/>
          <a:p>
            <a:pPr marL="0" indent="0">
              <a:buNone/>
            </a:pPr>
            <a:r>
              <a:rPr lang="en-US" b="1" dirty="0">
                <a:latin typeface="Arial" panose="020B0604020202020204" pitchFamily="34" charset="0"/>
                <a:cs typeface="Arial" panose="020B0604020202020204" pitchFamily="34" charset="0"/>
              </a:rPr>
              <a:t>Did you discuss the following with the victim? </a:t>
            </a:r>
            <a:endParaRPr lang="en-US"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The need for follow-up photos. </a:t>
            </a:r>
          </a:p>
          <a:p>
            <a:r>
              <a:rPr lang="en-US" cap="none" dirty="0">
                <a:latin typeface="Arial" panose="020B0604020202020204" pitchFamily="34" charset="0"/>
                <a:cs typeface="Arial" panose="020B0604020202020204" pitchFamily="34" charset="0"/>
              </a:rPr>
              <a:t>Receiving medical attention. Symptoms and injuries can occur days or weeks after the strangulation,	</a:t>
            </a:r>
          </a:p>
          <a:p>
            <a:r>
              <a:rPr lang="en-US" cap="none" dirty="0">
                <a:latin typeface="Arial" panose="020B0604020202020204" pitchFamily="34" charset="0"/>
                <a:cs typeface="Arial" panose="020B0604020202020204" pitchFamily="34" charset="0"/>
              </a:rPr>
              <a:t>Information about local service providers.</a:t>
            </a:r>
          </a:p>
          <a:p>
            <a:endParaRPr lang="en-US" sz="2400" dirty="0"/>
          </a:p>
        </p:txBody>
      </p:sp>
    </p:spTree>
    <p:extLst>
      <p:ext uri="{BB962C8B-B14F-4D97-AF65-F5344CB8AC3E}">
        <p14:creationId xmlns:p14="http://schemas.microsoft.com/office/powerpoint/2010/main" val="185152810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B6670C42-FDB2-E8E2-CED8-EEEDB61D413D}"/>
              </a:ext>
            </a:extLst>
          </p:cNvPr>
          <p:cNvGraphicFramePr>
            <a:graphicFrameLocks noGrp="1"/>
          </p:cNvGraphicFramePr>
          <p:nvPr>
            <p:ph sz="quarter" idx="13"/>
          </p:nvPr>
        </p:nvGraphicFramePr>
        <p:xfrm>
          <a:off x="160019" y="468086"/>
          <a:ext cx="11361420" cy="4836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923326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70113" y="0"/>
            <a:ext cx="11151325" cy="6400799"/>
          </a:xfrm>
        </p:spPr>
        <p:txBody>
          <a:bodyPr>
            <a:normAutofit/>
          </a:bodyPr>
          <a:lstStyle/>
          <a:p>
            <a:pPr marL="0" indent="0">
              <a:buNone/>
            </a:pPr>
            <a:r>
              <a:rPr lang="en-US" sz="2800" dirty="0">
                <a:latin typeface="Arial" panose="020B0604020202020204" pitchFamily="34" charset="0"/>
                <a:cs typeface="Arial" panose="020B0604020202020204" pitchFamily="34" charset="0"/>
              </a:rPr>
              <a:t>NM Law- STRANGULATION</a:t>
            </a:r>
          </a:p>
          <a:p>
            <a:r>
              <a:rPr lang="en-US" sz="2800" dirty="0">
                <a:latin typeface="Arial" panose="020B0604020202020204" pitchFamily="34" charset="0"/>
                <a:cs typeface="Arial" panose="020B0604020202020204" pitchFamily="34" charset="0"/>
              </a:rPr>
              <a:t> FVPA, Abuse &amp; Neglect, &amp; Crimes Against HHM Act	</a:t>
            </a:r>
          </a:p>
          <a:p>
            <a:r>
              <a:rPr lang="en-US" sz="2800" dirty="0">
                <a:latin typeface="Arial" panose="020B0604020202020204" pitchFamily="34" charset="0"/>
                <a:cs typeface="Arial" panose="020B0604020202020204" pitchFamily="34" charset="0"/>
              </a:rPr>
              <a:t>SB 61 signed into law March 2018.  Effective July 1, 2018.</a:t>
            </a:r>
          </a:p>
          <a:p>
            <a:r>
              <a:rPr lang="en-US" sz="2800" cap="none" dirty="0">
                <a:latin typeface="Arial" panose="020B0604020202020204" pitchFamily="34" charset="0"/>
                <a:cs typeface="Arial" panose="020B0604020202020204" pitchFamily="34" charset="0"/>
              </a:rPr>
              <a:t>Strangulation means the unlawful touching or application of force to another person’s neck or throat with intent to injure that person and in a manner whereby great bodily harm or death can be inflicted, the result of which impedes the person’s normal breathing or blood circulation</a:t>
            </a:r>
          </a:p>
          <a:p>
            <a:pPr marL="0" indent="0">
              <a:buNone/>
            </a:pPr>
            <a:endParaRPr lang="en-US" sz="2400" dirty="0"/>
          </a:p>
        </p:txBody>
      </p:sp>
    </p:spTree>
    <p:extLst>
      <p:ext uri="{BB962C8B-B14F-4D97-AF65-F5344CB8AC3E}">
        <p14:creationId xmlns:p14="http://schemas.microsoft.com/office/powerpoint/2010/main" val="398723891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BCAD38B-5F61-4FEB-A1D1-5FC0D666D2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Rectangle 10">
            <a:extLst>
              <a:ext uri="{FF2B5EF4-FFF2-40B4-BE49-F238E27FC236}">
                <a16:creationId xmlns:a16="http://schemas.microsoft.com/office/drawing/2014/main" id="{C04E869F-EBC2-416E-8FB7-4F6A45F66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5" name="Picture 4" descr="Exclamation mark on a yellow background">
            <a:extLst>
              <a:ext uri="{FF2B5EF4-FFF2-40B4-BE49-F238E27FC236}">
                <a16:creationId xmlns:a16="http://schemas.microsoft.com/office/drawing/2014/main" id="{23AFF42A-41AA-6555-60E4-A577600D1903}"/>
              </a:ext>
            </a:extLst>
          </p:cNvPr>
          <p:cNvPicPr>
            <a:picLocks noChangeAspect="1"/>
          </p:cNvPicPr>
          <p:nvPr/>
        </p:nvPicPr>
        <p:blipFill rotWithShape="1">
          <a:blip>
            <a:alphaModFix amt="43000"/>
          </a:blip>
          <a:srcRect t="27182"/>
          <a:stretch/>
        </p:blipFill>
        <p:spPr>
          <a:xfrm>
            <a:off x="20" y="10"/>
            <a:ext cx="11734780" cy="6408728"/>
          </a:xfrm>
          <a:prstGeom prst="rect">
            <a:avLst/>
          </a:prstGeom>
          <a:ln>
            <a:noFill/>
          </a:ln>
        </p:spPr>
      </p:pic>
      <p:sp>
        <p:nvSpPr>
          <p:cNvPr id="13" name="Freeform 9">
            <a:extLst>
              <a:ext uri="{FF2B5EF4-FFF2-40B4-BE49-F238E27FC236}">
                <a16:creationId xmlns:a16="http://schemas.microsoft.com/office/drawing/2014/main" id="{7D1C9B27-27B9-4E9E-82C8-6F9B7D12B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0"/>
            <a:ext cx="11763766"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 name="Content Placeholder 2"/>
          <p:cNvSpPr>
            <a:spLocks noGrp="1"/>
          </p:cNvSpPr>
          <p:nvPr>
            <p:ph sz="quarter" idx="13"/>
          </p:nvPr>
        </p:nvSpPr>
        <p:spPr>
          <a:xfrm>
            <a:off x="685800" y="81644"/>
            <a:ext cx="10394707" cy="5292942"/>
          </a:xfrm>
        </p:spPr>
        <p:txBody>
          <a:bodyPr>
            <a:normAutofit/>
          </a:bodyPr>
          <a:lstStyle/>
          <a:p>
            <a:pPr marL="0" indent="0">
              <a:lnSpc>
                <a:spcPct val="110000"/>
              </a:lnSpc>
              <a:buNone/>
            </a:pPr>
            <a:r>
              <a:rPr lang="en-US" sz="2800" b="1" dirty="0">
                <a:latin typeface="Arial" panose="020B0604020202020204" pitchFamily="34" charset="0"/>
                <a:cs typeface="Arial" panose="020B0604020202020204" pitchFamily="34" charset="0"/>
              </a:rPr>
              <a:t>Suffocation </a:t>
            </a:r>
          </a:p>
          <a:p>
            <a:pPr marL="0" indent="0">
              <a:lnSpc>
                <a:spcPct val="110000"/>
              </a:lnSpc>
              <a:buNone/>
            </a:pPr>
            <a:r>
              <a:rPr lang="en-US" sz="2800" cap="none" dirty="0">
                <a:latin typeface="Arial" panose="020B0604020202020204" pitchFamily="34" charset="0"/>
                <a:cs typeface="Arial" panose="020B0604020202020204" pitchFamily="34" charset="0"/>
              </a:rPr>
              <a:t>The unlawful touching or application of force that blocks the nose or mouth of another person with the intent:</a:t>
            </a:r>
          </a:p>
          <a:p>
            <a:pPr marL="0" indent="0">
              <a:lnSpc>
                <a:spcPct val="110000"/>
              </a:lnSpc>
              <a:buNone/>
            </a:pPr>
            <a:r>
              <a:rPr lang="en-US" sz="2800" b="1" cap="none" dirty="0">
                <a:latin typeface="Arial" panose="020B0604020202020204" pitchFamily="34" charset="0"/>
                <a:cs typeface="Arial" panose="020B0604020202020204" pitchFamily="34" charset="0"/>
              </a:rPr>
              <a:t>Great bodily harm</a:t>
            </a:r>
            <a:r>
              <a:rPr lang="en-US" sz="2800" cap="none" dirty="0">
                <a:latin typeface="Arial" panose="020B0604020202020204" pitchFamily="34" charset="0"/>
                <a:cs typeface="Arial" panose="020B0604020202020204" pitchFamily="34" charset="0"/>
              </a:rPr>
              <a:t>:  an injury to a person which creates a high probability of death…             </a:t>
            </a:r>
            <a:r>
              <a:rPr lang="en-US" sz="2800" b="1" cap="none" dirty="0">
                <a:latin typeface="Arial" panose="020B0604020202020204" pitchFamily="34" charset="0"/>
                <a:cs typeface="Arial" panose="020B0604020202020204" pitchFamily="34" charset="0"/>
              </a:rPr>
              <a:t>SECTION 30-1-12A NMSA 1978</a:t>
            </a:r>
          </a:p>
          <a:p>
            <a:pPr marL="0" indent="0">
              <a:lnSpc>
                <a:spcPct val="110000"/>
              </a:lnSpc>
              <a:buNone/>
            </a:pPr>
            <a:endParaRPr lang="en-US" sz="2800" b="1" cap="none" dirty="0">
              <a:latin typeface="Arial" panose="020B0604020202020204" pitchFamily="34" charset="0"/>
              <a:cs typeface="Arial" panose="020B0604020202020204" pitchFamily="34" charset="0"/>
            </a:endParaRPr>
          </a:p>
          <a:p>
            <a:pPr marL="0" indent="0">
              <a:lnSpc>
                <a:spcPct val="110000"/>
              </a:lnSpc>
              <a:buNone/>
            </a:pPr>
            <a:r>
              <a:rPr lang="en-US" sz="2800" b="1" cap="none" dirty="0">
                <a:latin typeface="Arial" panose="020B0604020202020204" pitchFamily="34" charset="0"/>
                <a:cs typeface="Arial" panose="020B0604020202020204" pitchFamily="34" charset="0"/>
              </a:rPr>
              <a:t>Aggravated battery against a household member </a:t>
            </a:r>
            <a:r>
              <a:rPr lang="en-US" sz="2800" cap="none" dirty="0">
                <a:latin typeface="Arial" panose="020B0604020202020204" pitchFamily="34" charset="0"/>
                <a:cs typeface="Arial" panose="020B0604020202020204" pitchFamily="34" charset="0"/>
              </a:rPr>
              <a:t>(GBH):  the defendant cause GBH or acted in a way that would likely result in death or GBH  </a:t>
            </a:r>
            <a:r>
              <a:rPr lang="en-US" sz="2800" b="1" dirty="0">
                <a:latin typeface="Arial" panose="020B0604020202020204" pitchFamily="34" charset="0"/>
                <a:cs typeface="Arial" panose="020B0604020202020204" pitchFamily="34" charset="0"/>
              </a:rPr>
              <a:t>Section 30-3-16(C)</a:t>
            </a:r>
          </a:p>
          <a:p>
            <a:pPr marL="0" indent="0">
              <a:lnSpc>
                <a:spcPct val="110000"/>
              </a:lnSpc>
              <a:buNone/>
            </a:pPr>
            <a:endParaRPr lang="en-US" dirty="0"/>
          </a:p>
        </p:txBody>
      </p:sp>
      <p:sp>
        <p:nvSpPr>
          <p:cNvPr id="15" name="Rectangle 14">
            <a:extLst>
              <a:ext uri="{FF2B5EF4-FFF2-40B4-BE49-F238E27FC236}">
                <a16:creationId xmlns:a16="http://schemas.microsoft.com/office/drawing/2014/main" id="{7E9AE32D-417D-4951-BD6D-383A7A5E6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00215"/>
            <a:ext cx="1173175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9227750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BCAD38B-5F61-4FEB-A1D1-5FC0D666D2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Rectangle 10">
            <a:extLst>
              <a:ext uri="{FF2B5EF4-FFF2-40B4-BE49-F238E27FC236}">
                <a16:creationId xmlns:a16="http://schemas.microsoft.com/office/drawing/2014/main" id="{C04E869F-EBC2-416E-8FB7-4F6A45F66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5" name="Picture 4" descr="Hands-on top of each other">
            <a:extLst>
              <a:ext uri="{FF2B5EF4-FFF2-40B4-BE49-F238E27FC236}">
                <a16:creationId xmlns:a16="http://schemas.microsoft.com/office/drawing/2014/main" id="{7E6FDD2E-7EC8-9E29-CCD9-FB9B645D70C5}"/>
              </a:ext>
            </a:extLst>
          </p:cNvPr>
          <p:cNvPicPr>
            <a:picLocks noChangeAspect="1"/>
          </p:cNvPicPr>
          <p:nvPr/>
        </p:nvPicPr>
        <p:blipFill rotWithShape="1">
          <a:blip>
            <a:alphaModFix amt="43000"/>
          </a:blip>
          <a:srcRect l="19891" r="-1" b="-1"/>
          <a:stretch/>
        </p:blipFill>
        <p:spPr>
          <a:xfrm>
            <a:off x="20" y="10"/>
            <a:ext cx="11734780" cy="6408728"/>
          </a:xfrm>
          <a:prstGeom prst="rect">
            <a:avLst/>
          </a:prstGeom>
          <a:ln>
            <a:noFill/>
          </a:ln>
        </p:spPr>
      </p:pic>
      <p:sp>
        <p:nvSpPr>
          <p:cNvPr id="13" name="Freeform 9">
            <a:extLst>
              <a:ext uri="{FF2B5EF4-FFF2-40B4-BE49-F238E27FC236}">
                <a16:creationId xmlns:a16="http://schemas.microsoft.com/office/drawing/2014/main" id="{7D1C9B27-27B9-4E9E-82C8-6F9B7D12B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0"/>
            <a:ext cx="11763766"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CE630C1D-3EF4-065E-442D-6E53C322D02F}"/>
              </a:ext>
            </a:extLst>
          </p:cNvPr>
          <p:cNvSpPr>
            <a:spLocks noGrp="1"/>
          </p:cNvSpPr>
          <p:nvPr>
            <p:ph type="title"/>
          </p:nvPr>
        </p:nvSpPr>
        <p:spPr>
          <a:xfrm>
            <a:off x="685801" y="685800"/>
            <a:ext cx="10396882" cy="1151965"/>
          </a:xfrm>
        </p:spPr>
        <p:txBody>
          <a:bodyPr>
            <a:normAutofit/>
          </a:bodyPr>
          <a:lstStyle/>
          <a:p>
            <a:r>
              <a:rPr lang="en-US" dirty="0"/>
              <a:t>Combatting the issue</a:t>
            </a:r>
          </a:p>
        </p:txBody>
      </p:sp>
      <p:sp>
        <p:nvSpPr>
          <p:cNvPr id="3" name="Content Placeholder 2">
            <a:extLst>
              <a:ext uri="{FF2B5EF4-FFF2-40B4-BE49-F238E27FC236}">
                <a16:creationId xmlns:a16="http://schemas.microsoft.com/office/drawing/2014/main" id="{C67378B1-1104-3E25-DA0B-FB00FEAA288D}"/>
              </a:ext>
            </a:extLst>
          </p:cNvPr>
          <p:cNvSpPr>
            <a:spLocks noGrp="1"/>
          </p:cNvSpPr>
          <p:nvPr>
            <p:ph sz="quarter" idx="13"/>
          </p:nvPr>
        </p:nvSpPr>
        <p:spPr>
          <a:xfrm>
            <a:off x="685800" y="1053193"/>
            <a:ext cx="10394707" cy="4694463"/>
          </a:xfrm>
        </p:spPr>
        <p:txBody>
          <a:bodyPr>
            <a:normAutofit/>
          </a:bodyPr>
          <a:lstStyle/>
          <a:p>
            <a:r>
              <a:rPr lang="en-US" sz="2400" cap="none" dirty="0"/>
              <a:t>Law enforcement will not solve this issue alone- nor will it likely ever be “resolved”</a:t>
            </a:r>
          </a:p>
          <a:p>
            <a:r>
              <a:rPr lang="en-US" sz="2400" cap="none" dirty="0"/>
              <a:t>Recommit our efforts</a:t>
            </a:r>
          </a:p>
          <a:p>
            <a:r>
              <a:rPr lang="en-US" sz="2400" cap="none" dirty="0"/>
              <a:t>Establish a relationship with D.A. about prosecution strengths/weaknesses</a:t>
            </a:r>
          </a:p>
          <a:p>
            <a:r>
              <a:rPr lang="en-US" sz="2400" cap="none" dirty="0"/>
              <a:t>Collaborate with community stakeholders</a:t>
            </a:r>
          </a:p>
          <a:p>
            <a:pPr marL="0" indent="0">
              <a:buNone/>
            </a:pPr>
            <a:endParaRPr lang="en-US" dirty="0"/>
          </a:p>
        </p:txBody>
      </p:sp>
      <p:sp>
        <p:nvSpPr>
          <p:cNvPr id="15" name="Rectangle 14">
            <a:extLst>
              <a:ext uri="{FF2B5EF4-FFF2-40B4-BE49-F238E27FC236}">
                <a16:creationId xmlns:a16="http://schemas.microsoft.com/office/drawing/2014/main" id="{7E9AE32D-417D-4951-BD6D-383A7A5E6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00215"/>
            <a:ext cx="1173175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924355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0B67-C502-5CE0-0CC2-E563561B70C0}"/>
              </a:ext>
            </a:extLst>
          </p:cNvPr>
          <p:cNvSpPr>
            <a:spLocks noGrp="1"/>
          </p:cNvSpPr>
          <p:nvPr>
            <p:ph type="ctrTitle"/>
          </p:nvPr>
        </p:nvSpPr>
        <p:spPr/>
        <p:txBody>
          <a:bodyPr/>
          <a:lstStyle/>
          <a:p>
            <a:r>
              <a:rPr lang="en-US" dirty="0"/>
              <a:t>resources</a:t>
            </a:r>
          </a:p>
        </p:txBody>
      </p:sp>
      <p:sp>
        <p:nvSpPr>
          <p:cNvPr id="3" name="Subtitle 2">
            <a:extLst>
              <a:ext uri="{FF2B5EF4-FFF2-40B4-BE49-F238E27FC236}">
                <a16:creationId xmlns:a16="http://schemas.microsoft.com/office/drawing/2014/main" id="{950FA1B8-AEE3-8123-C50E-C7356073425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3709747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35429" y="87086"/>
            <a:ext cx="11086010" cy="5217162"/>
          </a:xfrm>
        </p:spPr>
        <p:txBody>
          <a:bodyPr>
            <a:normAutofit/>
          </a:bodyPr>
          <a:lstStyle/>
          <a:p>
            <a:pPr marL="0" indent="0">
              <a:buNone/>
            </a:pPr>
            <a:r>
              <a:rPr lang="en-US" sz="2400" cap="none" dirty="0">
                <a:latin typeface="Arial" panose="020B0604020202020204" pitchFamily="34" charset="0"/>
                <a:cs typeface="Arial" panose="020B0604020202020204" pitchFamily="34" charset="0"/>
              </a:rPr>
              <a:t>NMLA DV helpline - assistance with legal representation for: DV order of protection hearings, advice and counsel on divorce, custody,  housing, poverty issues facing DV victims</a:t>
            </a:r>
          </a:p>
          <a:p>
            <a:r>
              <a:rPr lang="en-US" sz="2400" b="1" cap="none" dirty="0">
                <a:latin typeface="Arial" panose="020B0604020202020204" pitchFamily="34" charset="0"/>
                <a:cs typeface="Arial" panose="020B0604020202020204" pitchFamily="34" charset="0"/>
              </a:rPr>
              <a:t>1-877-974-3400 or helpline@nmlegalaid.org</a:t>
            </a:r>
            <a:endParaRPr lang="en-US" sz="2400" cap="none" dirty="0">
              <a:latin typeface="Arial" panose="020B0604020202020204" pitchFamily="34" charset="0"/>
              <a:cs typeface="Arial" panose="020B0604020202020204" pitchFamily="34" charset="0"/>
            </a:endParaRPr>
          </a:p>
          <a:p>
            <a:r>
              <a:rPr lang="en-US" sz="2400" cap="none" dirty="0">
                <a:latin typeface="Arial" panose="020B0604020202020204" pitchFamily="34" charset="0"/>
                <a:cs typeface="Arial" panose="020B0604020202020204" pitchFamily="34" charset="0"/>
              </a:rPr>
              <a:t>Monday through Friday 9am to 5pm.</a:t>
            </a:r>
          </a:p>
          <a:p>
            <a:r>
              <a:rPr lang="en-US" sz="2400" cap="none" dirty="0">
                <a:latin typeface="Arial" panose="020B0604020202020204" pitchFamily="34" charset="0"/>
                <a:cs typeface="Arial" panose="020B0604020202020204" pitchFamily="34" charset="0"/>
              </a:rPr>
              <a:t>No income guidelines</a:t>
            </a:r>
          </a:p>
          <a:p>
            <a:r>
              <a:rPr lang="en-US" sz="2400" cap="none" dirty="0">
                <a:latin typeface="Arial" panose="020B0604020202020204" pitchFamily="34" charset="0"/>
                <a:cs typeface="Arial" panose="020B0604020202020204" pitchFamily="34" charset="0"/>
              </a:rPr>
              <a:t>Funded by CVRC</a:t>
            </a:r>
          </a:p>
          <a:p>
            <a:endParaRPr lang="en-US" sz="2400" dirty="0"/>
          </a:p>
        </p:txBody>
      </p:sp>
    </p:spTree>
    <p:extLst>
      <p:ext uri="{BB962C8B-B14F-4D97-AF65-F5344CB8AC3E}">
        <p14:creationId xmlns:p14="http://schemas.microsoft.com/office/powerpoint/2010/main" val="409104555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CC5E6-89C3-B99F-D1D2-4199AAA7B7C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C88DDC3-DA8A-99A2-B5C8-6BE4F8A386BC}"/>
              </a:ext>
            </a:extLst>
          </p:cNvPr>
          <p:cNvSpPr>
            <a:spLocks noGrp="1"/>
          </p:cNvSpPr>
          <p:nvPr>
            <p:ph sz="quarter" idx="13"/>
          </p:nvPr>
        </p:nvSpPr>
        <p:spPr/>
        <p:txBody>
          <a:bodyPr>
            <a:normAutofit lnSpcReduction="10000"/>
          </a:bodyPr>
          <a:lstStyle/>
          <a:p>
            <a:pPr algn="l">
              <a:buFont typeface="Arial" panose="020B0604020202020204" pitchFamily="34" charset="0"/>
              <a:buChar char="•"/>
            </a:pPr>
            <a:r>
              <a:rPr lang="en-US" b="0" i="0" dirty="0">
                <a:solidFill>
                  <a:srgbClr val="474135"/>
                </a:solidFill>
                <a:effectLst/>
                <a:latin typeface="Helvetica" panose="020B0604020202020204" pitchFamily="34" charset="0"/>
              </a:rPr>
              <a:t>National Domestic Violence Hotline: 1-800-799-SAFE (7233)</a:t>
            </a:r>
          </a:p>
          <a:p>
            <a:pPr algn="l">
              <a:buFont typeface="Arial" panose="020B0604020202020204" pitchFamily="34" charset="0"/>
              <a:buChar char="•"/>
            </a:pPr>
            <a:r>
              <a:rPr lang="en-US" b="0" i="0" dirty="0">
                <a:solidFill>
                  <a:srgbClr val="474135"/>
                </a:solidFill>
                <a:effectLst/>
                <a:latin typeface="Helvetica" panose="020B0604020202020204" pitchFamily="34" charset="0"/>
              </a:rPr>
              <a:t>UNM Mental Health: 505-272-2800</a:t>
            </a:r>
          </a:p>
          <a:p>
            <a:pPr algn="l">
              <a:buFont typeface="Arial" panose="020B0604020202020204" pitchFamily="34" charset="0"/>
              <a:buChar char="•"/>
            </a:pPr>
            <a:r>
              <a:rPr lang="en-US" b="0" i="0" dirty="0">
                <a:solidFill>
                  <a:srgbClr val="474135"/>
                </a:solidFill>
                <a:effectLst/>
                <a:latin typeface="Helvetica" panose="020B0604020202020204" pitchFamily="34" charset="0"/>
              </a:rPr>
              <a:t>AGORA NM Crisis Center: 505-277-3013</a:t>
            </a:r>
          </a:p>
          <a:p>
            <a:pPr algn="l">
              <a:buFont typeface="Arial" panose="020B0604020202020204" pitchFamily="34" charset="0"/>
              <a:buChar char="•"/>
            </a:pPr>
            <a:r>
              <a:rPr lang="en-US" b="0" i="0" dirty="0">
                <a:solidFill>
                  <a:srgbClr val="474135"/>
                </a:solidFill>
                <a:effectLst/>
                <a:latin typeface="Helvetica" panose="020B0604020202020204" pitchFamily="34" charset="0"/>
              </a:rPr>
              <a:t>Domestic Violence Hotline: 1-800-773-3645</a:t>
            </a:r>
          </a:p>
          <a:p>
            <a:pPr algn="l">
              <a:buFont typeface="Arial" panose="020B0604020202020204" pitchFamily="34" charset="0"/>
              <a:buChar char="•"/>
            </a:pPr>
            <a:r>
              <a:rPr lang="en-US" b="0" i="0" dirty="0">
                <a:solidFill>
                  <a:srgbClr val="474135"/>
                </a:solidFill>
                <a:effectLst/>
                <a:latin typeface="Helvetica" panose="020B0604020202020204" pitchFamily="34" charset="0"/>
              </a:rPr>
              <a:t>Child Abuse Hotline: 505-841-6100</a:t>
            </a:r>
          </a:p>
          <a:p>
            <a:pPr algn="l">
              <a:buFont typeface="Arial" panose="020B0604020202020204" pitchFamily="34" charset="0"/>
              <a:buChar char="•"/>
            </a:pPr>
            <a:r>
              <a:rPr lang="en-US" b="0" i="0" dirty="0">
                <a:solidFill>
                  <a:srgbClr val="474135"/>
                </a:solidFill>
                <a:effectLst/>
                <a:latin typeface="Helvetica" panose="020B0604020202020204" pitchFamily="34" charset="0"/>
              </a:rPr>
              <a:t>Adult Protective Services: 1-866-654-3219 or 1-505-476-4912</a:t>
            </a:r>
          </a:p>
          <a:p>
            <a:pPr algn="l">
              <a:buFont typeface="Arial" panose="020B0604020202020204" pitchFamily="34" charset="0"/>
              <a:buChar char="•"/>
            </a:pPr>
            <a:r>
              <a:rPr lang="en-US" b="0" i="0" dirty="0">
                <a:solidFill>
                  <a:srgbClr val="474135"/>
                </a:solidFill>
                <a:effectLst/>
                <a:latin typeface="Helvetica" panose="020B0604020202020204" pitchFamily="34" charset="0"/>
              </a:rPr>
              <a:t>New Mexico Crisis and Access Line: 855-662-7474</a:t>
            </a:r>
          </a:p>
          <a:p>
            <a:endParaRPr lang="en-US" dirty="0"/>
          </a:p>
        </p:txBody>
      </p:sp>
    </p:spTree>
    <p:extLst>
      <p:ext uri="{BB962C8B-B14F-4D97-AF65-F5344CB8AC3E}">
        <p14:creationId xmlns:p14="http://schemas.microsoft.com/office/powerpoint/2010/main" val="248957033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5" name="Picture 4" descr="Exclamation mark on a yellow background">
            <a:extLst>
              <a:ext uri="{FF2B5EF4-FFF2-40B4-BE49-F238E27FC236}">
                <a16:creationId xmlns:a16="http://schemas.microsoft.com/office/drawing/2014/main" id="{22CBEB5B-1534-9794-4905-FB1D741EEB4B}"/>
              </a:ext>
            </a:extLst>
          </p:cNvPr>
          <p:cNvPicPr>
            <a:picLocks noChangeAspect="1"/>
          </p:cNvPicPr>
          <p:nvPr/>
        </p:nvPicPr>
        <p:blipFill rotWithShape="1">
          <a:blip/>
          <a:srcRect l="29294" r="16376"/>
          <a:stretch/>
        </p:blipFill>
        <p:spPr>
          <a:xfrm>
            <a:off x="404226" y="10"/>
            <a:ext cx="3840480" cy="5301586"/>
          </a:xfrm>
          <a:prstGeom prst="rect">
            <a:avLst/>
          </a:prstGeom>
          <a:ln w="57150" cmpd="thinThick">
            <a:solidFill>
              <a:schemeClr val="bg1">
                <a:lumMod val="50000"/>
              </a:schemeClr>
            </a:solidFill>
            <a:miter lim="800000"/>
          </a:ln>
        </p:spPr>
      </p:pic>
      <p:sp>
        <p:nvSpPr>
          <p:cNvPr id="3" name="Content Placeholder 2"/>
          <p:cNvSpPr>
            <a:spLocks noGrp="1"/>
          </p:cNvSpPr>
          <p:nvPr>
            <p:ph sz="quarter" idx="13"/>
          </p:nvPr>
        </p:nvSpPr>
        <p:spPr>
          <a:xfrm>
            <a:off x="4701906" y="220436"/>
            <a:ext cx="6380777" cy="5154149"/>
          </a:xfrm>
        </p:spPr>
        <p:txBody>
          <a:bodyPr>
            <a:normAutofit/>
          </a:bodyPr>
          <a:lstStyle/>
          <a:p>
            <a:pPr marL="0" indent="0">
              <a:buNone/>
            </a:pPr>
            <a:r>
              <a:rPr lang="en-US" b="1"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SUMMARY: </a:t>
            </a:r>
            <a:endParaRPr lang="en-US" sz="2200" dirty="0">
              <a:latin typeface="Arial" panose="020B0604020202020204" pitchFamily="34" charset="0"/>
              <a:cs typeface="Arial" panose="020B0604020202020204" pitchFamily="34" charset="0"/>
            </a:endParaRPr>
          </a:p>
          <a:p>
            <a:pPr lvl="2"/>
            <a:r>
              <a:rPr lang="x-none" sz="2200" cap="none" dirty="0">
                <a:latin typeface="Arial" panose="020B0604020202020204" pitchFamily="34" charset="0"/>
                <a:cs typeface="Arial" panose="020B0604020202020204" pitchFamily="34" charset="0"/>
              </a:rPr>
              <a:t>Officer(s) and first responders should be aware of the dynamic circumstances they are facing when heightened human emotions are at play in a call for service at domestic violence incidents. </a:t>
            </a:r>
            <a:endParaRPr lang="en-US" sz="2200" cap="none" dirty="0">
              <a:latin typeface="Arial" panose="020B0604020202020204" pitchFamily="34" charset="0"/>
              <a:cs typeface="Arial" panose="020B0604020202020204" pitchFamily="34" charset="0"/>
            </a:endParaRPr>
          </a:p>
          <a:p>
            <a:pPr lvl="2"/>
            <a:r>
              <a:rPr lang="x-none" sz="2200" cap="none" dirty="0">
                <a:latin typeface="Arial" panose="020B0604020202020204" pitchFamily="34" charset="0"/>
                <a:cs typeface="Arial" panose="020B0604020202020204" pitchFamily="34" charset="0"/>
              </a:rPr>
              <a:t> First and foremost is consideration and planning for officer safety, </a:t>
            </a:r>
            <a:r>
              <a:rPr lang="en-US" sz="2200" cap="none" dirty="0">
                <a:latin typeface="Arial" panose="020B0604020202020204" pitchFamily="34" charset="0"/>
                <a:cs typeface="Arial" panose="020B0604020202020204" pitchFamily="34" charset="0"/>
              </a:rPr>
              <a:t>and </a:t>
            </a:r>
            <a:r>
              <a:rPr lang="x-none" sz="2200" cap="none" dirty="0">
                <a:latin typeface="Arial" panose="020B0604020202020204" pitchFamily="34" charset="0"/>
                <a:cs typeface="Arial" panose="020B0604020202020204" pitchFamily="34" charset="0"/>
              </a:rPr>
              <a:t>tactical and statistical awareness that will make these calls for service challenging. </a:t>
            </a:r>
            <a:endParaRPr lang="en-US" sz="2200" b="1" cap="none"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16553240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C7827FB-B370-4007-83D5-E83AD3D2C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xclamation mark on a yellow background">
            <a:extLst>
              <a:ext uri="{FF2B5EF4-FFF2-40B4-BE49-F238E27FC236}">
                <a16:creationId xmlns:a16="http://schemas.microsoft.com/office/drawing/2014/main" id="{47C98389-D939-85B3-0E06-1B0B7F299F8C}"/>
              </a:ext>
            </a:extLst>
          </p:cNvPr>
          <p:cNvPicPr>
            <a:picLocks noChangeAspect="1"/>
          </p:cNvPicPr>
          <p:nvPr/>
        </p:nvPicPr>
        <p:blipFill rotWithShape="1">
          <a:blip>
            <a:duotone>
              <a:schemeClr val="bg2">
                <a:shade val="45000"/>
                <a:satMod val="135000"/>
              </a:schemeClr>
              <a:prstClr val="white"/>
            </a:duotone>
            <a:alphaModFix amt="40000"/>
          </a:blip>
          <a:srcRect t="25000"/>
          <a:stretch/>
        </p:blipFill>
        <p:spPr>
          <a:xfrm>
            <a:off x="20" y="10"/>
            <a:ext cx="12191980" cy="6857990"/>
          </a:xfrm>
          <a:prstGeom prst="rect">
            <a:avLst/>
          </a:prstGeom>
        </p:spPr>
      </p:pic>
      <p:sp>
        <p:nvSpPr>
          <p:cNvPr id="11" name="5-Point Star 12">
            <a:extLst>
              <a:ext uri="{FF2B5EF4-FFF2-40B4-BE49-F238E27FC236}">
                <a16:creationId xmlns:a16="http://schemas.microsoft.com/office/drawing/2014/main" id="{51E038FF-4E72-4714-B9E9-B0AC148C7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42476" y="261324"/>
            <a:ext cx="937731" cy="868975"/>
          </a:xfrm>
          <a:prstGeom prst="star5">
            <a:avLst>
              <a:gd name="adj" fmla="val 25889"/>
              <a:gd name="hf" fmla="val 105146"/>
              <a:gd name="vf" fmla="val 110557"/>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sz="quarter" idx="13"/>
          </p:nvPr>
        </p:nvSpPr>
        <p:spPr>
          <a:xfrm>
            <a:off x="685800" y="0"/>
            <a:ext cx="11152414" cy="6727371"/>
          </a:xfrm>
        </p:spPr>
        <p:txBody>
          <a:bodyPr>
            <a:normAutofit/>
          </a:bodyPr>
          <a:lstStyle/>
          <a:p>
            <a:pPr marL="0" lvl="2" indent="0">
              <a:spcBef>
                <a:spcPts val="1000"/>
              </a:spcBef>
              <a:buNone/>
            </a:pPr>
            <a:r>
              <a:rPr lang="en-US" sz="2400" cap="none" dirty="0">
                <a:latin typeface="Arial" panose="020B0604020202020204" pitchFamily="34" charset="0"/>
                <a:cs typeface="Arial" panose="020B0604020202020204" pitchFamily="34" charset="0"/>
              </a:rPr>
              <a:t>REVIEW: </a:t>
            </a:r>
          </a:p>
          <a:p>
            <a:pPr marL="342900" lvl="2" indent="-342900">
              <a:spcBef>
                <a:spcPts val="1000"/>
              </a:spcBef>
            </a:pPr>
            <a:r>
              <a:rPr lang="x-none" sz="2400" cap="none" dirty="0">
                <a:latin typeface="Arial" panose="020B0604020202020204" pitchFamily="34" charset="0"/>
                <a:cs typeface="Arial" panose="020B0604020202020204" pitchFamily="34" charset="0"/>
              </a:rPr>
              <a:t>Once the crime scene is stabilized, parties separated and identified, the officer(s) must quickly offer and provide emergency medical services and show sincere compassion and concern first for the trauma experienced by the victim(s), be they men, women, children or members of the LGBTQ community.</a:t>
            </a:r>
            <a:endParaRPr lang="en-US" sz="2400" cap="none" dirty="0">
              <a:latin typeface="Arial" panose="020B0604020202020204" pitchFamily="34" charset="0"/>
              <a:cs typeface="Arial" panose="020B0604020202020204" pitchFamily="34" charset="0"/>
            </a:endParaRPr>
          </a:p>
          <a:p>
            <a:pPr marL="342900" lvl="2" indent="-342900">
              <a:spcBef>
                <a:spcPts val="1000"/>
              </a:spcBef>
            </a:pPr>
            <a:r>
              <a:rPr lang="x-none" sz="2400" cap="none" dirty="0">
                <a:latin typeface="Arial" panose="020B0604020202020204" pitchFamily="34" charset="0"/>
                <a:cs typeface="Arial" panose="020B0604020202020204" pitchFamily="34" charset="0"/>
              </a:rPr>
              <a:t>  Connecting the victim(s) to community victim advocates, safe homes, church and other community service providers will be essential to </a:t>
            </a:r>
            <a:r>
              <a:rPr lang="en-US" sz="2400" cap="none" dirty="0">
                <a:latin typeface="Arial" panose="020B0604020202020204" pitchFamily="34" charset="0"/>
                <a:cs typeface="Arial" panose="020B0604020202020204" pitchFamily="34" charset="0"/>
              </a:rPr>
              <a:t>successfully concluding</a:t>
            </a:r>
            <a:r>
              <a:rPr lang="x-none" sz="2400" cap="none" dirty="0">
                <a:latin typeface="Arial" panose="020B0604020202020204" pitchFamily="34" charset="0"/>
                <a:cs typeface="Arial" panose="020B0604020202020204" pitchFamily="34" charset="0"/>
              </a:rPr>
              <a:t> the investigation and victim(s) assistance.    </a:t>
            </a:r>
            <a:endParaRPr lang="en-US" sz="2400" b="1" cap="none"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49049636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81B33C-27FA-5B63-A529-401D8F72BD8B}"/>
              </a:ext>
            </a:extLst>
          </p:cNvPr>
          <p:cNvSpPr>
            <a:spLocks noGrp="1"/>
          </p:cNvSpPr>
          <p:nvPr>
            <p:ph sz="quarter" idx="13"/>
          </p:nvPr>
        </p:nvSpPr>
        <p:spPr>
          <a:xfrm>
            <a:off x="685800" y="1065704"/>
            <a:ext cx="10394707" cy="4308881"/>
          </a:xfrm>
        </p:spPr>
        <p:txBody>
          <a:bodyPr>
            <a:normAutofit/>
          </a:bodyPr>
          <a:lstStyle/>
          <a:p>
            <a:pPr algn="l">
              <a:buFont typeface="Arial" panose="020B0604020202020204" pitchFamily="34" charset="0"/>
              <a:buChar char="•"/>
            </a:pPr>
            <a:r>
              <a:rPr lang="en-US" sz="2400" b="1" i="0" cap="small" dirty="0">
                <a:solidFill>
                  <a:srgbClr val="474135"/>
                </a:solidFill>
                <a:effectLst/>
                <a:latin typeface="Helvetica" panose="020B0604020202020204" pitchFamily="34" charset="0"/>
              </a:rPr>
              <a:t>abusive people believe their own feelings and needs should be the priority in the relationship.</a:t>
            </a:r>
          </a:p>
          <a:p>
            <a:pPr algn="l">
              <a:buFont typeface="Arial" panose="020B0604020202020204" pitchFamily="34" charset="0"/>
              <a:buChar char="•"/>
            </a:pPr>
            <a:r>
              <a:rPr lang="en-US" sz="2400" b="1" i="0" cap="small" dirty="0">
                <a:solidFill>
                  <a:srgbClr val="474135"/>
                </a:solidFill>
                <a:effectLst/>
                <a:latin typeface="Helvetica" panose="020B0604020202020204" pitchFamily="34" charset="0"/>
              </a:rPr>
              <a:t>abuse is a learned behavior – and it is also a choice to abuse.</a:t>
            </a:r>
          </a:p>
          <a:p>
            <a:pPr algn="l">
              <a:buFont typeface="Arial" panose="020B0604020202020204" pitchFamily="34" charset="0"/>
              <a:buChar char="•"/>
            </a:pPr>
            <a:r>
              <a:rPr lang="en-US" sz="2400" b="1" i="0" cap="small" dirty="0">
                <a:solidFill>
                  <a:srgbClr val="474135"/>
                </a:solidFill>
                <a:effectLst/>
                <a:latin typeface="Helvetica" panose="020B0604020202020204" pitchFamily="34" charset="0"/>
              </a:rPr>
              <a:t>domestic violence stems from a desire to gain and maintain power and control over an intimate partner.</a:t>
            </a:r>
          </a:p>
          <a:p>
            <a:pPr algn="l">
              <a:buFont typeface="Arial" panose="020B0604020202020204" pitchFamily="34" charset="0"/>
              <a:buChar char="•"/>
            </a:pPr>
            <a:r>
              <a:rPr lang="en-US" sz="2400" b="1" i="0" cap="small" dirty="0">
                <a:solidFill>
                  <a:srgbClr val="474135"/>
                </a:solidFill>
                <a:effectLst/>
                <a:latin typeface="Helvetica" panose="020B0604020202020204" pitchFamily="34" charset="0"/>
              </a:rPr>
              <a:t>tactics of abuse may be aimed at dismantling equality in the relationship in order to make their partners feel less valuable and undeserving of respect.</a:t>
            </a:r>
          </a:p>
          <a:p>
            <a:endParaRPr lang="en-US" dirty="0"/>
          </a:p>
        </p:txBody>
      </p:sp>
    </p:spTree>
    <p:extLst>
      <p:ext uri="{BB962C8B-B14F-4D97-AF65-F5344CB8AC3E}">
        <p14:creationId xmlns:p14="http://schemas.microsoft.com/office/powerpoint/2010/main" val="185519427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0019" y="-108857"/>
            <a:ext cx="11361420" cy="6172199"/>
          </a:xfrm>
        </p:spPr>
        <p:txBody>
          <a:bodyPr>
            <a:normAutofit/>
          </a:bodyPr>
          <a:lstStyle/>
          <a:p>
            <a:pPr marL="914400" lvl="2" indent="0">
              <a:buNone/>
            </a:pPr>
            <a:r>
              <a:rPr lang="x-none" sz="1800" cap="none" dirty="0">
                <a:latin typeface="Arial" panose="020B0604020202020204" pitchFamily="34" charset="0"/>
                <a:cs typeface="Arial" panose="020B0604020202020204" pitchFamily="34" charset="0"/>
              </a:rPr>
              <a:t>The officer(s) must be prepared to investigate and document thoroughly a variety of crimes emanating from the domestic violence call, such as sexual assault, protection order violations, illegal possession of firearms, non-lethal strangulation and stalking.  The investigation will then logically follow from understanding and addressing the trauma inflicted by the primary aggressor (batterer) and out to the essential compassionate interviews necessary to gather all the facts necessary, including the proper identifying, photographing and gathering all available evidence in order to fully document the crimes associated with domestic violence.  </a:t>
            </a:r>
            <a:endParaRPr lang="en-US" sz="1800" cap="none" dirty="0">
              <a:latin typeface="Arial" panose="020B0604020202020204" pitchFamily="34" charset="0"/>
              <a:cs typeface="Arial" panose="020B0604020202020204" pitchFamily="34" charset="0"/>
            </a:endParaRPr>
          </a:p>
          <a:p>
            <a:pPr marL="914400" lvl="2" indent="0">
              <a:buNone/>
            </a:pPr>
            <a:endParaRPr lang="en-US" sz="1800" cap="none" dirty="0">
              <a:latin typeface="Arial" panose="020B0604020202020204" pitchFamily="34" charset="0"/>
              <a:cs typeface="Arial" panose="020B0604020202020204" pitchFamily="34" charset="0"/>
            </a:endParaRPr>
          </a:p>
          <a:p>
            <a:pPr marL="914400" lvl="2" indent="0">
              <a:buNone/>
            </a:pPr>
            <a:r>
              <a:rPr lang="x-none" sz="1800" cap="none" dirty="0">
                <a:latin typeface="Arial" panose="020B0604020202020204" pitchFamily="34" charset="0"/>
                <a:cs typeface="Arial" panose="020B0604020202020204" pitchFamily="34" charset="0"/>
              </a:rPr>
              <a:t>Officer(s) and investigators should be aware of the need for follow-up</a:t>
            </a:r>
            <a:r>
              <a:rPr lang="en-US" sz="1800" cap="none" dirty="0">
                <a:latin typeface="Arial" panose="020B0604020202020204" pitchFamily="34" charset="0"/>
                <a:cs typeface="Arial" panose="020B0604020202020204" pitchFamily="34" charset="0"/>
              </a:rPr>
              <a:t>,</a:t>
            </a:r>
            <a:r>
              <a:rPr lang="x-none" sz="1800" cap="none" dirty="0">
                <a:latin typeface="Arial" panose="020B0604020202020204" pitchFamily="34" charset="0"/>
                <a:cs typeface="Arial" panose="020B0604020202020204" pitchFamily="34" charset="0"/>
              </a:rPr>
              <a:t> </a:t>
            </a:r>
            <a:r>
              <a:rPr lang="en-US" sz="1800" cap="none" dirty="0">
                <a:latin typeface="Arial" panose="020B0604020202020204" pitchFamily="34" charset="0"/>
                <a:cs typeface="Arial" panose="020B0604020202020204" pitchFamily="34" charset="0"/>
              </a:rPr>
              <a:t>and </a:t>
            </a:r>
            <a:r>
              <a:rPr lang="x-none" sz="1800" cap="none" dirty="0">
                <a:latin typeface="Arial" panose="020B0604020202020204" pitchFamily="34" charset="0"/>
                <a:cs typeface="Arial" panose="020B0604020202020204" pitchFamily="34" charset="0"/>
              </a:rPr>
              <a:t>evidence gathering, such as photographing bruises that may take hours or days to develop and gathering additional evidence of stalking, harassment, threats</a:t>
            </a:r>
            <a:r>
              <a:rPr lang="en-US" sz="1800" cap="none" dirty="0">
                <a:latin typeface="Arial" panose="020B0604020202020204" pitchFamily="34" charset="0"/>
                <a:cs typeface="Arial" panose="020B0604020202020204" pitchFamily="34" charset="0"/>
              </a:rPr>
              <a:t>,</a:t>
            </a:r>
            <a:r>
              <a:rPr lang="x-none" sz="1800" cap="none" dirty="0">
                <a:latin typeface="Arial" panose="020B0604020202020204" pitchFamily="34" charset="0"/>
                <a:cs typeface="Arial" panose="020B0604020202020204" pitchFamily="34" charset="0"/>
              </a:rPr>
              <a:t> or other crimes. </a:t>
            </a:r>
            <a:endParaRPr lang="en-US" sz="1800" b="1" cap="none"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245885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Question marks in a line and one question mark is lit">
            <a:extLst>
              <a:ext uri="{FF2B5EF4-FFF2-40B4-BE49-F238E27FC236}">
                <a16:creationId xmlns:a16="http://schemas.microsoft.com/office/drawing/2014/main" id="{240662B4-300C-F2FF-A7D7-946A704BB92B}"/>
              </a:ext>
            </a:extLst>
          </p:cNvPr>
          <p:cNvPicPr>
            <a:picLocks noChangeAspect="1"/>
          </p:cNvPicPr>
          <p:nvPr/>
        </p:nvPicPr>
        <p:blipFill rotWithShape="1">
          <a:blip/>
          <a:srcRect t="2056" b="13674"/>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CBF37E64-678E-4AAC-82EB-281D0E37B3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0505"/>
            <a:ext cx="9232232" cy="241668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A149F-604F-A88D-252C-E725B884922E}"/>
              </a:ext>
            </a:extLst>
          </p:cNvPr>
          <p:cNvSpPr>
            <a:spLocks noGrp="1"/>
          </p:cNvSpPr>
          <p:nvPr>
            <p:ph type="ctrTitle"/>
          </p:nvPr>
        </p:nvSpPr>
        <p:spPr>
          <a:xfrm>
            <a:off x="1303737" y="3593432"/>
            <a:ext cx="7768073" cy="1195136"/>
          </a:xfrm>
        </p:spPr>
        <p:txBody>
          <a:bodyPr>
            <a:normAutofit/>
          </a:bodyPr>
          <a:lstStyle/>
          <a:p>
            <a:r>
              <a:rPr lang="en-US" sz="6000">
                <a:solidFill>
                  <a:schemeClr val="tx1"/>
                </a:solidFill>
              </a:rPr>
              <a:t>QUesTIONS?</a:t>
            </a:r>
          </a:p>
        </p:txBody>
      </p:sp>
      <p:sp>
        <p:nvSpPr>
          <p:cNvPr id="3" name="Subtitle 2">
            <a:extLst>
              <a:ext uri="{FF2B5EF4-FFF2-40B4-BE49-F238E27FC236}">
                <a16:creationId xmlns:a16="http://schemas.microsoft.com/office/drawing/2014/main" id="{FBE69A99-F6B5-D1F5-90BC-3D47B5EC28D0}"/>
              </a:ext>
            </a:extLst>
          </p:cNvPr>
          <p:cNvSpPr>
            <a:spLocks noGrp="1"/>
          </p:cNvSpPr>
          <p:nvPr>
            <p:ph type="subTitle" idx="1"/>
          </p:nvPr>
        </p:nvSpPr>
        <p:spPr>
          <a:xfrm>
            <a:off x="1315453" y="4788568"/>
            <a:ext cx="7756356" cy="400939"/>
          </a:xfrm>
        </p:spPr>
        <p:txBody>
          <a:bodyPr>
            <a:normAutofit fontScale="92500" lnSpcReduction="10000"/>
          </a:bodyPr>
          <a:lstStyle/>
          <a:p>
            <a:endParaRPr lang="en-US" sz="2000">
              <a:solidFill>
                <a:schemeClr val="tx1"/>
              </a:solidFill>
            </a:endParaRPr>
          </a:p>
        </p:txBody>
      </p:sp>
      <p:sp>
        <p:nvSpPr>
          <p:cNvPr id="11" name="5-Point Star 12">
            <a:extLst>
              <a:ext uri="{FF2B5EF4-FFF2-40B4-BE49-F238E27FC236}">
                <a16:creationId xmlns:a16="http://schemas.microsoft.com/office/drawing/2014/main" id="{3F315017-1C57-42D9-9FFB-A9CFD97F95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590" y="3874678"/>
            <a:ext cx="788274" cy="730476"/>
          </a:xfrm>
          <a:prstGeom prst="star5">
            <a:avLst>
              <a:gd name="adj" fmla="val 25889"/>
              <a:gd name="hf" fmla="val 105146"/>
              <a:gd name="vf" fmla="val 110557"/>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158765880"/>
      </p:ext>
    </p:extLst>
  </p:cSld>
  <p:clrMapOvr>
    <a:overrideClrMapping bg1="dk1" tx1="lt1" bg2="dk2" tx2="lt2" accent1="accent1" accent2="accent2" accent3="accent3" accent4="accent4" accent5="accent5" accent6="accent6" hlink="hlink" folHlink="folHlink"/>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8E665F-010A-4CF3-9B64-5888D0D74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F2CFA7-5125-CB07-745F-37FD6EE556B1}"/>
              </a:ext>
            </a:extLst>
          </p:cNvPr>
          <p:cNvSpPr>
            <a:spLocks noGrp="1"/>
          </p:cNvSpPr>
          <p:nvPr>
            <p:ph type="title"/>
          </p:nvPr>
        </p:nvSpPr>
        <p:spPr>
          <a:xfrm>
            <a:off x="685800" y="685800"/>
            <a:ext cx="10792837" cy="1151965"/>
          </a:xfrm>
        </p:spPr>
        <p:txBody>
          <a:bodyPr>
            <a:normAutofit/>
          </a:bodyPr>
          <a:lstStyle/>
          <a:p>
            <a:r>
              <a:rPr lang="en-US" dirty="0"/>
              <a:t>REFERENCES</a:t>
            </a:r>
          </a:p>
        </p:txBody>
      </p:sp>
      <p:sp>
        <p:nvSpPr>
          <p:cNvPr id="3" name="Content Placeholder 2">
            <a:extLst>
              <a:ext uri="{FF2B5EF4-FFF2-40B4-BE49-F238E27FC236}">
                <a16:creationId xmlns:a16="http://schemas.microsoft.com/office/drawing/2014/main" id="{6A73284E-1B88-662E-41D7-3124E1207A0B}"/>
              </a:ext>
            </a:extLst>
          </p:cNvPr>
          <p:cNvSpPr>
            <a:spLocks noGrp="1"/>
          </p:cNvSpPr>
          <p:nvPr>
            <p:ph sz="quarter" idx="13"/>
          </p:nvPr>
        </p:nvSpPr>
        <p:spPr>
          <a:xfrm>
            <a:off x="685800" y="2196122"/>
            <a:ext cx="10394707" cy="3821723"/>
          </a:xfrm>
        </p:spPr>
        <p:txBody>
          <a:bodyPr>
            <a:normAutofit/>
          </a:bodyPr>
          <a:lstStyle/>
          <a:p>
            <a:r>
              <a:rPr lang="en-US" dirty="0"/>
              <a:t>Training Institute on strangulation prevention</a:t>
            </a:r>
          </a:p>
          <a:p>
            <a:r>
              <a:rPr lang="en-US" dirty="0"/>
              <a:t>Nm coalition against domestic violence</a:t>
            </a:r>
          </a:p>
          <a:p>
            <a:r>
              <a:rPr lang="en-US" dirty="0" err="1"/>
              <a:t>Nmsa</a:t>
            </a:r>
            <a:endParaRPr lang="en-US" dirty="0"/>
          </a:p>
          <a:p>
            <a:r>
              <a:rPr lang="en-US" dirty="0" err="1"/>
              <a:t>Iacp</a:t>
            </a:r>
            <a:r>
              <a:rPr lang="en-US" dirty="0"/>
              <a:t> domestic violence training</a:t>
            </a:r>
          </a:p>
          <a:p>
            <a:r>
              <a:rPr lang="en-US" dirty="0"/>
              <a:t>New Mexico domestic violence data central depository</a:t>
            </a:r>
          </a:p>
          <a:p>
            <a:endParaRPr lang="en-US" dirty="0"/>
          </a:p>
        </p:txBody>
      </p:sp>
    </p:spTree>
    <p:extLst>
      <p:ext uri="{BB962C8B-B14F-4D97-AF65-F5344CB8AC3E}">
        <p14:creationId xmlns:p14="http://schemas.microsoft.com/office/powerpoint/2010/main" val="105569018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E026F-FBC8-AEB7-A951-9BA6CF887DCF}"/>
              </a:ext>
            </a:extLst>
          </p:cNvPr>
          <p:cNvSpPr>
            <a:spLocks noGrp="1"/>
          </p:cNvSpPr>
          <p:nvPr>
            <p:ph type="ctrTitle"/>
          </p:nvPr>
        </p:nvSpPr>
        <p:spPr/>
        <p:txBody>
          <a:bodyPr/>
          <a:lstStyle/>
          <a:p>
            <a:r>
              <a:rPr lang="en-US" dirty="0"/>
              <a:t>Why do people stay in dv relationships?</a:t>
            </a:r>
          </a:p>
        </p:txBody>
      </p:sp>
      <p:sp>
        <p:nvSpPr>
          <p:cNvPr id="3" name="Subtitle 2">
            <a:extLst>
              <a:ext uri="{FF2B5EF4-FFF2-40B4-BE49-F238E27FC236}">
                <a16:creationId xmlns:a16="http://schemas.microsoft.com/office/drawing/2014/main" id="{B5E08F45-3023-935B-0819-C8604970344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40745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A826D-D852-8921-40F8-A36F4EBCFCC5}"/>
              </a:ext>
            </a:extLst>
          </p:cNvPr>
          <p:cNvSpPr>
            <a:spLocks noGrp="1"/>
          </p:cNvSpPr>
          <p:nvPr>
            <p:ph type="title"/>
          </p:nvPr>
        </p:nvSpPr>
        <p:spPr>
          <a:xfrm>
            <a:off x="685801" y="685800"/>
            <a:ext cx="10396882" cy="596991"/>
          </a:xfrm>
        </p:spPr>
        <p:txBody>
          <a:bodyPr>
            <a:normAutofit fontScale="90000"/>
          </a:bodyPr>
          <a:lstStyle/>
          <a:p>
            <a:r>
              <a:rPr lang="en-US" sz="5400" b="1" cap="none" dirty="0">
                <a:latin typeface="Arial" panose="020B0604020202020204" pitchFamily="34" charset="0"/>
                <a:cs typeface="Arial" panose="020B0604020202020204" pitchFamily="34" charset="0"/>
              </a:rPr>
              <a:t>Reasons for DV victim non-cooperation</a:t>
            </a:r>
            <a:br>
              <a:rPr lang="en-US" sz="5400" b="1" cap="none" dirty="0">
                <a:latin typeface="Arial" panose="020B06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466F68E6-E94D-0C68-F603-75FCB3001DC5}"/>
              </a:ext>
            </a:extLst>
          </p:cNvPr>
          <p:cNvSpPr>
            <a:spLocks noGrp="1"/>
          </p:cNvSpPr>
          <p:nvPr>
            <p:ph sz="quarter" idx="13"/>
          </p:nvPr>
        </p:nvSpPr>
        <p:spPr>
          <a:xfrm>
            <a:off x="685800" y="873579"/>
            <a:ext cx="10394707" cy="5461437"/>
          </a:xfrm>
        </p:spPr>
        <p:txBody>
          <a:bodyPr>
            <a:normAutofit/>
          </a:bodyPr>
          <a:lstStyle/>
          <a:p>
            <a:pPr lvl="2"/>
            <a:r>
              <a:rPr lang="en-US" sz="2800" cap="none" dirty="0">
                <a:latin typeface="Arial" panose="020B0604020202020204" pitchFamily="34" charset="0"/>
                <a:cs typeface="Arial" panose="020B0604020202020204" pitchFamily="34" charset="0"/>
              </a:rPr>
              <a:t>Financial dependence on the batterer – victim financially dependent – home &amp; vehicles in batterer’s name</a:t>
            </a:r>
          </a:p>
          <a:p>
            <a:pPr lvl="2"/>
            <a:r>
              <a:rPr lang="en-US" sz="2800" cap="none" dirty="0">
                <a:latin typeface="Arial" panose="020B0604020202020204" pitchFamily="34" charset="0"/>
                <a:cs typeface="Arial" panose="020B0604020202020204" pitchFamily="34" charset="0"/>
              </a:rPr>
              <a:t>Social dependence on the batterer – victim isolation by batterer –withdrawal from family &amp;  friends.</a:t>
            </a:r>
          </a:p>
          <a:p>
            <a:pPr lvl="2"/>
            <a:r>
              <a:rPr lang="en-US" sz="2800" cap="none" dirty="0">
                <a:latin typeface="Arial" panose="020B0604020202020204" pitchFamily="34" charset="0"/>
                <a:cs typeface="Arial" panose="020B0604020202020204" pitchFamily="34" charset="0"/>
              </a:rPr>
              <a:t>Religious, family, or cultural norms – can be viewed as a sin to leave a marriage even if abusive by some religions.</a:t>
            </a:r>
          </a:p>
          <a:p>
            <a:pPr lvl="2"/>
            <a:r>
              <a:rPr lang="x-none" sz="2800" cap="none" dirty="0">
                <a:latin typeface="Arial" panose="020B0604020202020204" pitchFamily="34" charset="0"/>
                <a:cs typeface="Arial" panose="020B0604020202020204" pitchFamily="34" charset="0"/>
              </a:rPr>
              <a:t>Legal dangers &amp; repercussions – child custody / property</a:t>
            </a:r>
            <a:endParaRPr lang="en-US" sz="2800" cap="none"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22279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DE6F7-DB7C-2964-52E1-771BD8ADFD05}"/>
              </a:ext>
            </a:extLst>
          </p:cNvPr>
          <p:cNvSpPr>
            <a:spLocks noGrp="1"/>
          </p:cNvSpPr>
          <p:nvPr>
            <p:ph type="title"/>
          </p:nvPr>
        </p:nvSpPr>
        <p:spPr/>
        <p:txBody>
          <a:bodyPr/>
          <a:lstStyle/>
          <a:p>
            <a:r>
              <a:rPr lang="en-US" dirty="0"/>
              <a:t>Non-cooperation cont.</a:t>
            </a:r>
          </a:p>
        </p:txBody>
      </p:sp>
      <p:sp>
        <p:nvSpPr>
          <p:cNvPr id="3" name="Content Placeholder 2">
            <a:extLst>
              <a:ext uri="{FF2B5EF4-FFF2-40B4-BE49-F238E27FC236}">
                <a16:creationId xmlns:a16="http://schemas.microsoft.com/office/drawing/2014/main" id="{1F34C58C-4868-4EAC-9ACB-AE734CFFBEF9}"/>
              </a:ext>
            </a:extLst>
          </p:cNvPr>
          <p:cNvSpPr>
            <a:spLocks noGrp="1"/>
          </p:cNvSpPr>
          <p:nvPr>
            <p:ph sz="quarter" idx="13"/>
          </p:nvPr>
        </p:nvSpPr>
        <p:spPr/>
        <p:txBody>
          <a:bodyPr>
            <a:normAutofit lnSpcReduction="10000"/>
          </a:bodyPr>
          <a:lstStyle/>
          <a:p>
            <a:r>
              <a:rPr lang="en-US" sz="2800" cap="none" dirty="0">
                <a:latin typeface="Arial" panose="020B0604020202020204" pitchFamily="34" charset="0"/>
                <a:cs typeface="Arial" panose="020B0604020202020204" pitchFamily="34" charset="0"/>
              </a:rPr>
              <a:t>Told by batterers the violence is their fault and it would stop if they behaved appropriately.</a:t>
            </a:r>
          </a:p>
          <a:p>
            <a:r>
              <a:rPr lang="en-US" sz="2800" cap="none" dirty="0">
                <a:latin typeface="Arial" panose="020B0604020202020204" pitchFamily="34" charset="0"/>
                <a:cs typeface="Arial" panose="020B0604020202020204" pitchFamily="34" charset="0"/>
              </a:rPr>
              <a:t>They may not recognize their partner’s behaviors are abnormal or abusive</a:t>
            </a:r>
          </a:p>
          <a:p>
            <a:r>
              <a:rPr lang="en-US" sz="2800" cap="none" dirty="0">
                <a:latin typeface="Arial" panose="020B0604020202020204" pitchFamily="34" charset="0"/>
                <a:cs typeface="Arial" panose="020B0604020202020204" pitchFamily="34" charset="0"/>
              </a:rPr>
              <a:t>Fear of retaliation</a:t>
            </a:r>
          </a:p>
          <a:p>
            <a:r>
              <a:rPr lang="en-US" sz="2800" cap="none" dirty="0">
                <a:latin typeface="Arial" panose="020B0604020202020204" pitchFamily="34" charset="0"/>
                <a:cs typeface="Arial" panose="020B0604020202020204" pitchFamily="34" charset="0"/>
              </a:rPr>
              <a:t>Love</a:t>
            </a:r>
          </a:p>
          <a:p>
            <a:endParaRPr lang="en-US" dirty="0"/>
          </a:p>
        </p:txBody>
      </p:sp>
    </p:spTree>
    <p:extLst>
      <p:ext uri="{BB962C8B-B14F-4D97-AF65-F5344CB8AC3E}">
        <p14:creationId xmlns:p14="http://schemas.microsoft.com/office/powerpoint/2010/main" val="935433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C57F-A057-5652-39B1-C8AE75484253}"/>
              </a:ext>
            </a:extLst>
          </p:cNvPr>
          <p:cNvSpPr>
            <a:spLocks noGrp="1"/>
          </p:cNvSpPr>
          <p:nvPr>
            <p:ph type="title"/>
          </p:nvPr>
        </p:nvSpPr>
        <p:spPr/>
        <p:txBody>
          <a:bodyPr>
            <a:normAutofit fontScale="90000"/>
          </a:bodyPr>
          <a:lstStyle/>
          <a:p>
            <a:r>
              <a:rPr lang="en-US" dirty="0"/>
              <a:t>Why is there a fear of retaliation?</a:t>
            </a:r>
          </a:p>
        </p:txBody>
      </p:sp>
      <p:sp>
        <p:nvSpPr>
          <p:cNvPr id="3" name="Content Placeholder 2">
            <a:extLst>
              <a:ext uri="{FF2B5EF4-FFF2-40B4-BE49-F238E27FC236}">
                <a16:creationId xmlns:a16="http://schemas.microsoft.com/office/drawing/2014/main" id="{2B636FD3-4830-8ABC-2B82-EB3C34E6A92F}"/>
              </a:ext>
            </a:extLst>
          </p:cNvPr>
          <p:cNvSpPr>
            <a:spLocks noGrp="1"/>
          </p:cNvSpPr>
          <p:nvPr>
            <p:ph sz="quarter" idx="13"/>
          </p:nvPr>
        </p:nvSpPr>
        <p:spPr>
          <a:xfrm>
            <a:off x="685800" y="1624694"/>
            <a:ext cx="10394707" cy="3749892"/>
          </a:xfrm>
        </p:spPr>
        <p:txBody>
          <a:bodyPr/>
          <a:lstStyle/>
          <a:p>
            <a:r>
              <a:rPr lang="en-US" dirty="0"/>
              <a:t>According to 2021 Statistics out of </a:t>
            </a:r>
            <a:r>
              <a:rPr lang="en-US" dirty="0" err="1"/>
              <a:t>apd</a:t>
            </a:r>
            <a:r>
              <a:rPr lang="en-US" dirty="0"/>
              <a:t>- 20 percent of all of their homicides were domestic violence related</a:t>
            </a:r>
          </a:p>
          <a:p>
            <a:r>
              <a:rPr lang="en-US" dirty="0"/>
              <a:t>Loss of control on the part of the suspect</a:t>
            </a:r>
          </a:p>
          <a:p>
            <a:endParaRPr lang="en-US" dirty="0"/>
          </a:p>
        </p:txBody>
      </p:sp>
    </p:spTree>
    <p:extLst>
      <p:ext uri="{BB962C8B-B14F-4D97-AF65-F5344CB8AC3E}">
        <p14:creationId xmlns:p14="http://schemas.microsoft.com/office/powerpoint/2010/main" val="1181445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28D430-56EA-45B9-8632-927BEBF029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Shape 9">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12" name="5-Point Star 24">
            <a:extLst>
              <a:ext uri="{FF2B5EF4-FFF2-40B4-BE49-F238E27FC236}">
                <a16:creationId xmlns:a16="http://schemas.microsoft.com/office/drawing/2014/main" id="{B15DEAD7-09E6-42D9-9D03-43E6EA3E0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9678" y="3748085"/>
            <a:ext cx="252644" cy="252644"/>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69B6ABC-1F5E-F969-66E4-44D9A74482C0}"/>
              </a:ext>
            </a:extLst>
          </p:cNvPr>
          <p:cNvSpPr>
            <a:spLocks noGrp="1"/>
          </p:cNvSpPr>
          <p:nvPr>
            <p:ph type="ctrTitle"/>
          </p:nvPr>
        </p:nvSpPr>
        <p:spPr>
          <a:xfrm>
            <a:off x="1218407" y="1044251"/>
            <a:ext cx="9841575" cy="1168598"/>
          </a:xfrm>
        </p:spPr>
        <p:txBody>
          <a:bodyPr>
            <a:normAutofit/>
          </a:bodyPr>
          <a:lstStyle/>
          <a:p>
            <a:pPr algn="ctr"/>
            <a:r>
              <a:rPr lang="en-US" sz="6000" dirty="0"/>
              <a:t>Crazy exes</a:t>
            </a:r>
          </a:p>
        </p:txBody>
      </p:sp>
      <p:sp>
        <p:nvSpPr>
          <p:cNvPr id="3" name="Subtitle 2">
            <a:extLst>
              <a:ext uri="{FF2B5EF4-FFF2-40B4-BE49-F238E27FC236}">
                <a16:creationId xmlns:a16="http://schemas.microsoft.com/office/drawing/2014/main" id="{D78F444B-2D52-7A94-4C0A-CB11FD0DBC7E}"/>
              </a:ext>
            </a:extLst>
          </p:cNvPr>
          <p:cNvSpPr>
            <a:spLocks noGrp="1"/>
          </p:cNvSpPr>
          <p:nvPr>
            <p:ph type="subTitle" idx="1"/>
          </p:nvPr>
        </p:nvSpPr>
        <p:spPr>
          <a:xfrm>
            <a:off x="934943" y="2600146"/>
            <a:ext cx="9841575" cy="1906814"/>
          </a:xfrm>
        </p:spPr>
        <p:txBody>
          <a:bodyPr>
            <a:normAutofit/>
          </a:bodyPr>
          <a:lstStyle/>
          <a:p>
            <a:pPr algn="ctr"/>
            <a:r>
              <a:rPr lang="en-US" dirty="0">
                <a:solidFill>
                  <a:schemeClr val="tx1">
                    <a:lumMod val="85000"/>
                    <a:lumOff val="15000"/>
                  </a:schemeClr>
                </a:solidFill>
              </a:rPr>
              <a:t>Some people do not realize they are in a dv relationship or that it is not normal</a:t>
            </a:r>
          </a:p>
        </p:txBody>
      </p:sp>
    </p:spTree>
    <p:extLst>
      <p:ext uri="{BB962C8B-B14F-4D97-AF65-F5344CB8AC3E}">
        <p14:creationId xmlns:p14="http://schemas.microsoft.com/office/powerpoint/2010/main" val="3671546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3"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7"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9"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5" name="Picture 4" descr="Water droplet and ripple">
            <a:extLst>
              <a:ext uri="{FF2B5EF4-FFF2-40B4-BE49-F238E27FC236}">
                <a16:creationId xmlns:a16="http://schemas.microsoft.com/office/drawing/2014/main" id="{161706C7-E7B4-199C-F64D-FEAD5F59C158}"/>
              </a:ext>
            </a:extLst>
          </p:cNvPr>
          <p:cNvPicPr>
            <a:picLocks noChangeAspect="1"/>
          </p:cNvPicPr>
          <p:nvPr/>
        </p:nvPicPr>
        <p:blipFill rotWithShape="1">
          <a:blip/>
          <a:srcRect t="15730"/>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CBF37E64-678E-4AAC-82EB-281D0E37B3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0505"/>
            <a:ext cx="9232232" cy="241668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CFF511-FEFB-0301-6BD0-C1418522D5DE}"/>
              </a:ext>
            </a:extLst>
          </p:cNvPr>
          <p:cNvSpPr>
            <a:spLocks noGrp="1"/>
          </p:cNvSpPr>
          <p:nvPr>
            <p:ph type="title"/>
          </p:nvPr>
        </p:nvSpPr>
        <p:spPr>
          <a:xfrm>
            <a:off x="1303737" y="3593432"/>
            <a:ext cx="7768073" cy="1195136"/>
          </a:xfrm>
        </p:spPr>
        <p:txBody>
          <a:bodyPr vert="horz" lIns="91440" tIns="45720" rIns="91440" bIns="45720" rtlCol="0" anchor="b">
            <a:normAutofit/>
          </a:bodyPr>
          <a:lstStyle/>
          <a:p>
            <a:pPr algn="r"/>
            <a:r>
              <a:rPr lang="en-US" sz="6000">
                <a:solidFill>
                  <a:schemeClr val="tx1"/>
                </a:solidFill>
              </a:rPr>
              <a:t>Cycle of violence</a:t>
            </a:r>
          </a:p>
        </p:txBody>
      </p:sp>
      <p:sp>
        <p:nvSpPr>
          <p:cNvPr id="3" name="Content Placeholder 2">
            <a:extLst>
              <a:ext uri="{FF2B5EF4-FFF2-40B4-BE49-F238E27FC236}">
                <a16:creationId xmlns:a16="http://schemas.microsoft.com/office/drawing/2014/main" id="{F3837FF2-FC90-2EEA-F07A-8BB6ECEE0E5C}"/>
              </a:ext>
            </a:extLst>
          </p:cNvPr>
          <p:cNvSpPr>
            <a:spLocks noGrp="1"/>
          </p:cNvSpPr>
          <p:nvPr>
            <p:ph sz="quarter" idx="13"/>
          </p:nvPr>
        </p:nvSpPr>
        <p:spPr>
          <a:xfrm>
            <a:off x="1315453" y="4788568"/>
            <a:ext cx="7756356" cy="400939"/>
          </a:xfrm>
        </p:spPr>
        <p:txBody>
          <a:bodyPr vert="horz" lIns="91440" tIns="45720" rIns="91440" bIns="45720" rtlCol="0" anchor="t">
            <a:normAutofit lnSpcReduction="10000"/>
          </a:bodyPr>
          <a:lstStyle/>
          <a:p>
            <a:pPr marL="0" indent="0" algn="r">
              <a:lnSpc>
                <a:spcPct val="110000"/>
              </a:lnSpc>
              <a:buNone/>
            </a:pPr>
            <a:r>
              <a:rPr lang="en-US" dirty="0"/>
              <a:t>He/she isn’t always like this</a:t>
            </a:r>
            <a:endParaRPr lang="en-US"/>
          </a:p>
        </p:txBody>
      </p:sp>
      <p:sp>
        <p:nvSpPr>
          <p:cNvPr id="23" name="5-Point Star 12">
            <a:extLst>
              <a:ext uri="{FF2B5EF4-FFF2-40B4-BE49-F238E27FC236}">
                <a16:creationId xmlns:a16="http://schemas.microsoft.com/office/drawing/2014/main" id="{3F315017-1C57-42D9-9FFB-A9CFD97F95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590" y="3874678"/>
            <a:ext cx="788274" cy="730476"/>
          </a:xfrm>
          <a:prstGeom prst="star5">
            <a:avLst>
              <a:gd name="adj" fmla="val 25889"/>
              <a:gd name="hf" fmla="val 105146"/>
              <a:gd name="vf" fmla="val 110557"/>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6" name="Picture 5" descr="A picture containing person, building, outdoor&#10;&#10;Description automatically generated">
            <a:extLst>
              <a:ext uri="{FF2B5EF4-FFF2-40B4-BE49-F238E27FC236}">
                <a16:creationId xmlns:a16="http://schemas.microsoft.com/office/drawing/2014/main" id="{17B4B117-187E-15D4-096A-52B2F46FAA60}"/>
              </a:ext>
            </a:extLst>
          </p:cNvPr>
          <p:cNvPicPr>
            <a:picLocks noChangeAspect="1"/>
          </p:cNvPicPr>
          <p:nvPr/>
        </p:nvPicPr>
        <p:blipFill>
          <a:blip r:embed="rId2"/>
          <a:stretch>
            <a:fillRect/>
          </a:stretch>
        </p:blipFill>
        <p:spPr>
          <a:xfrm>
            <a:off x="4535424" y="923704"/>
            <a:ext cx="3121152" cy="2340864"/>
          </a:xfrm>
          <a:prstGeom prst="rect">
            <a:avLst/>
          </a:prstGeom>
        </p:spPr>
      </p:pic>
    </p:spTree>
    <p:extLst>
      <p:ext uri="{BB962C8B-B14F-4D97-AF65-F5344CB8AC3E}">
        <p14:creationId xmlns:p14="http://schemas.microsoft.com/office/powerpoint/2010/main" val="174398466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6397155" cy="1151965"/>
          </a:xfrm>
        </p:spPr>
        <p:txBody>
          <a:bodyPr>
            <a:normAutofit fontScale="90000"/>
          </a:bodyPr>
          <a:lstStyle/>
          <a:p>
            <a:r>
              <a:rPr lang="en-US" dirty="0"/>
              <a:t>INSTRUCTIONAL GOALs</a:t>
            </a:r>
          </a:p>
        </p:txBody>
      </p:sp>
      <p:sp>
        <p:nvSpPr>
          <p:cNvPr id="3" name="Content Placeholder 2"/>
          <p:cNvSpPr>
            <a:spLocks noGrp="1"/>
          </p:cNvSpPr>
          <p:nvPr>
            <p:ph sz="quarter" idx="13"/>
          </p:nvPr>
        </p:nvSpPr>
        <p:spPr>
          <a:xfrm>
            <a:off x="685800" y="2076423"/>
            <a:ext cx="6397157" cy="3288739"/>
          </a:xfrm>
        </p:spPr>
        <p:txBody>
          <a:bodyPr anchor="t">
            <a:normAutofit/>
          </a:bodyPr>
          <a:lstStyle/>
          <a:p>
            <a:r>
              <a:rPr lang="en-US" b="1" cap="none" dirty="0">
                <a:latin typeface="Arial" panose="020B0604020202020204" pitchFamily="34" charset="0"/>
                <a:cs typeface="Arial" panose="020B0604020202020204" pitchFamily="34" charset="0"/>
              </a:rPr>
              <a:t>Provide the students with basic understanding of the New Mexico statutes regarding domestic violence</a:t>
            </a:r>
          </a:p>
          <a:p>
            <a:r>
              <a:rPr lang="en-US" b="1" cap="none" dirty="0">
                <a:latin typeface="Arial" panose="020B0604020202020204" pitchFamily="34" charset="0"/>
                <a:cs typeface="Arial" panose="020B0604020202020204" pitchFamily="34" charset="0"/>
              </a:rPr>
              <a:t>Provide statistics and officer safety and survival considerations during domestic violence calls for service</a:t>
            </a:r>
          </a:p>
          <a:p>
            <a:r>
              <a:rPr lang="en-US" b="1" cap="none" dirty="0">
                <a:latin typeface="Arial" panose="020B0604020202020204" pitchFamily="34" charset="0"/>
                <a:cs typeface="Arial" panose="020B0604020202020204" pitchFamily="34" charset="0"/>
              </a:rPr>
              <a:t>Recognize signs and symptoms of non-lethal strangulation.</a:t>
            </a:r>
          </a:p>
          <a:p>
            <a:pPr marL="0" indent="0">
              <a:buNone/>
            </a:pPr>
            <a:endParaRPr lang="en-US" dirty="0"/>
          </a:p>
        </p:txBody>
      </p:sp>
      <p:pic>
        <p:nvPicPr>
          <p:cNvPr id="6" name="Picture 5" descr="A picture containing person, building, outdoor&#10;&#10;Description automatically generated">
            <a:extLst>
              <a:ext uri="{FF2B5EF4-FFF2-40B4-BE49-F238E27FC236}">
                <a16:creationId xmlns:a16="http://schemas.microsoft.com/office/drawing/2014/main" id="{21EDEDEC-81E2-BDBC-CCC0-D953934CDD03}"/>
              </a:ext>
            </a:extLst>
          </p:cNvPr>
          <p:cNvPicPr>
            <a:picLocks noChangeAspect="1"/>
          </p:cNvPicPr>
          <p:nvPr/>
        </p:nvPicPr>
        <p:blipFill>
          <a:blip r:embed="rId2"/>
          <a:stretch>
            <a:fillRect/>
          </a:stretch>
        </p:blipFill>
        <p:spPr>
          <a:xfrm>
            <a:off x="7324343" y="1624362"/>
            <a:ext cx="4181856" cy="3136392"/>
          </a:xfrm>
          <a:prstGeom prst="rect">
            <a:avLst/>
          </a:prstGeom>
        </p:spPr>
      </p:pic>
    </p:spTree>
    <p:extLst>
      <p:ext uri="{BB962C8B-B14F-4D97-AF65-F5344CB8AC3E}">
        <p14:creationId xmlns:p14="http://schemas.microsoft.com/office/powerpoint/2010/main" val="3587765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EDDC0-34EB-2696-B037-5CBF43161912}"/>
              </a:ext>
            </a:extLst>
          </p:cNvPr>
          <p:cNvSpPr>
            <a:spLocks noGrp="1"/>
          </p:cNvSpPr>
          <p:nvPr>
            <p:ph type="title"/>
          </p:nvPr>
        </p:nvSpPr>
        <p:spPr>
          <a:xfrm>
            <a:off x="685801" y="203932"/>
            <a:ext cx="10396882" cy="1026232"/>
          </a:xfrm>
        </p:spPr>
        <p:txBody>
          <a:bodyPr/>
          <a:lstStyle/>
          <a:p>
            <a:r>
              <a:rPr lang="en-US" dirty="0"/>
              <a:t>CYCLE of violence</a:t>
            </a:r>
          </a:p>
        </p:txBody>
      </p:sp>
      <p:sp>
        <p:nvSpPr>
          <p:cNvPr id="3" name="Content Placeholder 2">
            <a:extLst>
              <a:ext uri="{FF2B5EF4-FFF2-40B4-BE49-F238E27FC236}">
                <a16:creationId xmlns:a16="http://schemas.microsoft.com/office/drawing/2014/main" id="{85ADBBC3-4ABF-DEB1-AB73-FE732D437985}"/>
              </a:ext>
            </a:extLst>
          </p:cNvPr>
          <p:cNvSpPr>
            <a:spLocks noGrp="1"/>
          </p:cNvSpPr>
          <p:nvPr>
            <p:ph sz="quarter" idx="13"/>
          </p:nvPr>
        </p:nvSpPr>
        <p:spPr>
          <a:xfrm>
            <a:off x="685800" y="203932"/>
            <a:ext cx="10394707" cy="5170654"/>
          </a:xfrm>
        </p:spPr>
        <p:txBody>
          <a:bodyPr>
            <a:normAutofit fontScale="55000" lnSpcReduction="2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3000" dirty="0">
              <a:latin typeface="Arial" panose="020B0604020202020204" pitchFamily="34" charset="0"/>
              <a:cs typeface="Arial" panose="020B0604020202020204" pitchFamily="34" charset="0"/>
            </a:endParaRPr>
          </a:p>
          <a:p>
            <a:pPr marL="0" indent="0">
              <a:buNone/>
            </a:pPr>
            <a:r>
              <a:rPr lang="en-US" sz="4500" dirty="0">
                <a:latin typeface="Arial" panose="020B0604020202020204" pitchFamily="34" charset="0"/>
                <a:cs typeface="Arial" panose="020B0604020202020204" pitchFamily="34" charset="0"/>
              </a:rPr>
              <a:t>PHASE I- Tension building</a:t>
            </a:r>
          </a:p>
          <a:p>
            <a:pPr>
              <a:buFontTx/>
              <a:buChar char="-"/>
            </a:pPr>
            <a:r>
              <a:rPr lang="en-US" sz="4500" cap="none" dirty="0">
                <a:latin typeface="Arial" panose="020B0604020202020204" pitchFamily="34" charset="0"/>
                <a:cs typeface="Arial" panose="020B0604020202020204" pitchFamily="34" charset="0"/>
              </a:rPr>
              <a:t>Can last hours, months, years</a:t>
            </a:r>
          </a:p>
          <a:p>
            <a:pPr>
              <a:buFontTx/>
              <a:buChar char="-"/>
            </a:pPr>
            <a:r>
              <a:rPr lang="en-US" sz="4500" cap="none" dirty="0">
                <a:latin typeface="Arial" panose="020B0604020202020204" pitchFamily="34" charset="0"/>
                <a:cs typeface="Arial" panose="020B0604020202020204" pitchFamily="34" charset="0"/>
              </a:rPr>
              <a:t>Victim describes as “walking on eggshells”</a:t>
            </a:r>
          </a:p>
          <a:p>
            <a:pPr>
              <a:buFontTx/>
              <a:buChar char="-"/>
            </a:pPr>
            <a:r>
              <a:rPr lang="en-US" sz="4500" cap="none" dirty="0">
                <a:latin typeface="Arial" panose="020B0604020202020204" pitchFamily="34" charset="0"/>
                <a:cs typeface="Arial" panose="020B0604020202020204" pitchFamily="34" charset="0"/>
              </a:rPr>
              <a:t>Minor outbursts and edginess from soon-to-be aggressor</a:t>
            </a:r>
          </a:p>
          <a:p>
            <a:pPr>
              <a:buFontTx/>
              <a:buChar char="-"/>
            </a:pPr>
            <a:r>
              <a:rPr lang="en-US" sz="4500" cap="none" dirty="0">
                <a:latin typeface="Arial" panose="020B0604020202020204" pitchFamily="34" charset="0"/>
                <a:cs typeface="Arial" panose="020B0604020202020204" pitchFamily="34" charset="0"/>
              </a:rPr>
              <a:t>Victim might withdraw or try extra hard to be compliant/nurturing to avoid confrontation</a:t>
            </a:r>
          </a:p>
          <a:p>
            <a:pPr>
              <a:buFontTx/>
              <a:buChar char="-"/>
            </a:pPr>
            <a:r>
              <a:rPr lang="en-US" sz="4500" cap="none" dirty="0">
                <a:latin typeface="Arial" panose="020B0604020202020204" pitchFamily="34" charset="0"/>
                <a:cs typeface="Arial" panose="020B0604020202020204" pitchFamily="34" charset="0"/>
              </a:rPr>
              <a:t>Futile due to unrealistic demands</a:t>
            </a:r>
          </a:p>
          <a:p>
            <a:pPr>
              <a:buFontTx/>
              <a:buChar char="-"/>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43408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116E9-A8C0-D49A-B7EC-19F2F3B770E8}"/>
              </a:ext>
            </a:extLst>
          </p:cNvPr>
          <p:cNvSpPr>
            <a:spLocks noGrp="1"/>
          </p:cNvSpPr>
          <p:nvPr>
            <p:ph type="title"/>
          </p:nvPr>
        </p:nvSpPr>
        <p:spPr>
          <a:xfrm>
            <a:off x="685801" y="1"/>
            <a:ext cx="10396882" cy="1098596"/>
          </a:xfrm>
        </p:spPr>
        <p:txBody>
          <a:bodyPr/>
          <a:lstStyle/>
          <a:p>
            <a:r>
              <a:rPr lang="en-US" dirty="0"/>
              <a:t>Cycle of violence</a:t>
            </a:r>
          </a:p>
        </p:txBody>
      </p:sp>
      <p:sp>
        <p:nvSpPr>
          <p:cNvPr id="3" name="Content Placeholder 2">
            <a:extLst>
              <a:ext uri="{FF2B5EF4-FFF2-40B4-BE49-F238E27FC236}">
                <a16:creationId xmlns:a16="http://schemas.microsoft.com/office/drawing/2014/main" id="{D6AE83F2-5C03-5F1A-C813-739F152719A2}"/>
              </a:ext>
            </a:extLst>
          </p:cNvPr>
          <p:cNvSpPr>
            <a:spLocks noGrp="1"/>
          </p:cNvSpPr>
          <p:nvPr>
            <p:ph sz="quarter" idx="13"/>
          </p:nvPr>
        </p:nvSpPr>
        <p:spPr>
          <a:xfrm>
            <a:off x="416085" y="971379"/>
            <a:ext cx="10394707" cy="4751844"/>
          </a:xfrm>
        </p:spPr>
        <p:txBody>
          <a:bodyPr/>
          <a:lstStyle/>
          <a:p>
            <a:pPr marL="0" indent="0">
              <a:buNone/>
            </a:pPr>
            <a:r>
              <a:rPr lang="en-US" sz="2600" dirty="0">
                <a:latin typeface="Arial" panose="020B0604020202020204" pitchFamily="34" charset="0"/>
                <a:cs typeface="Arial" panose="020B0604020202020204" pitchFamily="34" charset="0"/>
              </a:rPr>
              <a:t>PHASE II- ACUTE BATTERING</a:t>
            </a:r>
          </a:p>
          <a:p>
            <a:pPr marL="0" indent="0">
              <a:buNone/>
            </a:pPr>
            <a:endParaRPr lang="en-US" sz="2600" dirty="0">
              <a:latin typeface="Arial" panose="020B0604020202020204" pitchFamily="34" charset="0"/>
              <a:cs typeface="Arial" panose="020B0604020202020204" pitchFamily="34" charset="0"/>
            </a:endParaRPr>
          </a:p>
          <a:p>
            <a:pPr>
              <a:buFontTx/>
              <a:buChar char="-"/>
            </a:pPr>
            <a:r>
              <a:rPr lang="en-US" sz="2600" cap="none" dirty="0">
                <a:latin typeface="Arial" panose="020B0604020202020204" pitchFamily="34" charset="0"/>
                <a:cs typeface="Arial" panose="020B0604020202020204" pitchFamily="34" charset="0"/>
              </a:rPr>
              <a:t>Aggressor explodes- convinced themselves that violence is justified</a:t>
            </a:r>
          </a:p>
          <a:p>
            <a:pPr>
              <a:buFontTx/>
              <a:buChar char="-"/>
            </a:pPr>
            <a:r>
              <a:rPr lang="en-US" sz="2600" cap="none" dirty="0">
                <a:latin typeface="Arial" panose="020B0604020202020204" pitchFamily="34" charset="0"/>
                <a:cs typeface="Arial" panose="020B0604020202020204" pitchFamily="34" charset="0"/>
              </a:rPr>
              <a:t>Pets/property might be destroyed</a:t>
            </a:r>
          </a:p>
          <a:p>
            <a:pPr>
              <a:buFontTx/>
              <a:buChar char="-"/>
            </a:pPr>
            <a:r>
              <a:rPr lang="en-US" sz="2600" cap="none" dirty="0">
                <a:latin typeface="Arial" panose="020B0604020202020204" pitchFamily="34" charset="0"/>
                <a:cs typeface="Arial" panose="020B0604020202020204" pitchFamily="34" charset="0"/>
              </a:rPr>
              <a:t>Police normally are called in this phase</a:t>
            </a:r>
          </a:p>
          <a:p>
            <a:pPr>
              <a:buFontTx/>
              <a:buChar char="-"/>
            </a:pPr>
            <a:r>
              <a:rPr lang="en-US" sz="2600" cap="none" dirty="0">
                <a:latin typeface="Arial" panose="020B0604020202020204" pitchFamily="34" charset="0"/>
                <a:cs typeface="Arial" panose="020B0604020202020204" pitchFamily="34" charset="0"/>
              </a:rPr>
              <a:t>Aggressor is angry, victim is often fearful</a:t>
            </a:r>
          </a:p>
          <a:p>
            <a:pPr>
              <a:buFontTx/>
              <a:buChar char="-"/>
            </a:pPr>
            <a:r>
              <a:rPr lang="en-US" sz="2600" cap="none" dirty="0">
                <a:latin typeface="Arial" panose="020B0604020202020204" pitchFamily="34" charset="0"/>
                <a:cs typeface="Arial" panose="020B0604020202020204" pitchFamily="34" charset="0"/>
              </a:rPr>
              <a:t>Victim may even consciously provoke the attack to get it over with</a:t>
            </a:r>
          </a:p>
          <a:p>
            <a:pPr>
              <a:buFontTx/>
              <a:buChar char="-"/>
            </a:pPr>
            <a:endParaRPr lang="en-US" dirty="0"/>
          </a:p>
        </p:txBody>
      </p:sp>
    </p:spTree>
    <p:extLst>
      <p:ext uri="{BB962C8B-B14F-4D97-AF65-F5344CB8AC3E}">
        <p14:creationId xmlns:p14="http://schemas.microsoft.com/office/powerpoint/2010/main" val="1968953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5B085-3D55-662E-F4BD-7B8E6BD54D47}"/>
              </a:ext>
            </a:extLst>
          </p:cNvPr>
          <p:cNvSpPr>
            <a:spLocks noGrp="1"/>
          </p:cNvSpPr>
          <p:nvPr>
            <p:ph type="title"/>
          </p:nvPr>
        </p:nvSpPr>
        <p:spPr>
          <a:xfrm>
            <a:off x="685801" y="0"/>
            <a:ext cx="10396882" cy="1053193"/>
          </a:xfrm>
        </p:spPr>
        <p:txBody>
          <a:bodyPr/>
          <a:lstStyle/>
          <a:p>
            <a:r>
              <a:rPr lang="en-US" dirty="0"/>
              <a:t>Cycle of violence</a:t>
            </a:r>
          </a:p>
        </p:txBody>
      </p:sp>
      <p:sp>
        <p:nvSpPr>
          <p:cNvPr id="3" name="Content Placeholder 2">
            <a:extLst>
              <a:ext uri="{FF2B5EF4-FFF2-40B4-BE49-F238E27FC236}">
                <a16:creationId xmlns:a16="http://schemas.microsoft.com/office/drawing/2014/main" id="{5DB613FF-C02B-0667-9B7B-B238FC8FB247}"/>
              </a:ext>
            </a:extLst>
          </p:cNvPr>
          <p:cNvSpPr>
            <a:spLocks noGrp="1"/>
          </p:cNvSpPr>
          <p:nvPr>
            <p:ph sz="quarter" idx="13"/>
          </p:nvPr>
        </p:nvSpPr>
        <p:spPr>
          <a:xfrm>
            <a:off x="685800" y="1572242"/>
            <a:ext cx="10394707" cy="4681600"/>
          </a:xfrm>
        </p:spPr>
        <p:txBody>
          <a:bodyPr/>
          <a:lstStyle/>
          <a:p>
            <a:pPr marL="0" indent="0">
              <a:buNone/>
            </a:pPr>
            <a:r>
              <a:rPr lang="en-US" sz="2800" dirty="0">
                <a:latin typeface="Arial" panose="020B0604020202020204" pitchFamily="34" charset="0"/>
                <a:cs typeface="Arial" panose="020B0604020202020204" pitchFamily="34" charset="0"/>
              </a:rPr>
              <a:t>PHASE III- HONEYMOON</a:t>
            </a:r>
          </a:p>
          <a:p>
            <a:endParaRPr lang="en-US" sz="2800" dirty="0">
              <a:latin typeface="Arial" panose="020B0604020202020204" pitchFamily="34" charset="0"/>
              <a:cs typeface="Arial" panose="020B0604020202020204" pitchFamily="34" charset="0"/>
            </a:endParaRPr>
          </a:p>
          <a:p>
            <a:r>
              <a:rPr lang="en-US" sz="2800" cap="none" dirty="0">
                <a:latin typeface="Arial" panose="020B0604020202020204" pitchFamily="34" charset="0"/>
                <a:cs typeface="Arial" panose="020B0604020202020204" pitchFamily="34" charset="0"/>
              </a:rPr>
              <a:t>Loving period when the aggressor expresses regret about damages and injury</a:t>
            </a:r>
          </a:p>
          <a:p>
            <a:r>
              <a:rPr lang="en-US" sz="2800" cap="none" dirty="0">
                <a:latin typeface="Arial" panose="020B0604020202020204" pitchFamily="34" charset="0"/>
                <a:cs typeface="Arial" panose="020B0604020202020204" pitchFamily="34" charset="0"/>
              </a:rPr>
              <a:t>Apologizes and attempts to comfort the victim</a:t>
            </a:r>
          </a:p>
          <a:p>
            <a:r>
              <a:rPr lang="en-US" sz="2800" cap="none" dirty="0">
                <a:latin typeface="Arial" panose="020B0604020202020204" pitchFamily="34" charset="0"/>
                <a:cs typeface="Arial" panose="020B0604020202020204" pitchFamily="34" charset="0"/>
              </a:rPr>
              <a:t>Aggressor is loving. It may be the only time he/she is good to the victim</a:t>
            </a:r>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038123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BCAD38B-5F61-4FEB-A1D1-5FC0D666D2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Rectangle 10">
            <a:extLst>
              <a:ext uri="{FF2B5EF4-FFF2-40B4-BE49-F238E27FC236}">
                <a16:creationId xmlns:a16="http://schemas.microsoft.com/office/drawing/2014/main" id="{C04E869F-EBC2-416E-8FB7-4F6A45F66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5" name="Picture 4" descr="Solo journey">
            <a:extLst>
              <a:ext uri="{FF2B5EF4-FFF2-40B4-BE49-F238E27FC236}">
                <a16:creationId xmlns:a16="http://schemas.microsoft.com/office/drawing/2014/main" id="{4DC280EE-0248-2D3F-65C4-289391757A54}"/>
              </a:ext>
            </a:extLst>
          </p:cNvPr>
          <p:cNvPicPr>
            <a:picLocks noChangeAspect="1"/>
          </p:cNvPicPr>
          <p:nvPr/>
        </p:nvPicPr>
        <p:blipFill rotWithShape="1">
          <a:blip>
            <a:alphaModFix amt="43000"/>
          </a:blip>
          <a:srcRect t="15384" b="11798"/>
          <a:stretch/>
        </p:blipFill>
        <p:spPr>
          <a:xfrm>
            <a:off x="20" y="10"/>
            <a:ext cx="11734780" cy="6408728"/>
          </a:xfrm>
          <a:prstGeom prst="rect">
            <a:avLst/>
          </a:prstGeom>
          <a:ln>
            <a:noFill/>
          </a:ln>
        </p:spPr>
      </p:pic>
      <p:sp>
        <p:nvSpPr>
          <p:cNvPr id="13" name="Freeform 9">
            <a:extLst>
              <a:ext uri="{FF2B5EF4-FFF2-40B4-BE49-F238E27FC236}">
                <a16:creationId xmlns:a16="http://schemas.microsoft.com/office/drawing/2014/main" id="{7D1C9B27-27B9-4E9E-82C8-6F9B7D12B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0"/>
            <a:ext cx="11763766"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DE559AFB-D255-4B37-6583-8A13A6EEC58F}"/>
              </a:ext>
            </a:extLst>
          </p:cNvPr>
          <p:cNvSpPr>
            <a:spLocks noGrp="1"/>
          </p:cNvSpPr>
          <p:nvPr>
            <p:ph type="title"/>
          </p:nvPr>
        </p:nvSpPr>
        <p:spPr>
          <a:xfrm>
            <a:off x="685801" y="685800"/>
            <a:ext cx="10396882" cy="1151965"/>
          </a:xfrm>
        </p:spPr>
        <p:txBody>
          <a:bodyPr>
            <a:normAutofit/>
          </a:bodyPr>
          <a:lstStyle/>
          <a:p>
            <a:endParaRPr lang="en-US" dirty="0"/>
          </a:p>
        </p:txBody>
      </p:sp>
      <p:sp>
        <p:nvSpPr>
          <p:cNvPr id="3" name="Content Placeholder 2">
            <a:extLst>
              <a:ext uri="{FF2B5EF4-FFF2-40B4-BE49-F238E27FC236}">
                <a16:creationId xmlns:a16="http://schemas.microsoft.com/office/drawing/2014/main" id="{C8114849-6EEA-1B84-238D-E947459EBF69}"/>
              </a:ext>
            </a:extLst>
          </p:cNvPr>
          <p:cNvSpPr>
            <a:spLocks noGrp="1"/>
          </p:cNvSpPr>
          <p:nvPr>
            <p:ph sz="quarter" idx="13"/>
          </p:nvPr>
        </p:nvSpPr>
        <p:spPr>
          <a:xfrm>
            <a:off x="685800" y="2063396"/>
            <a:ext cx="10394707" cy="3311189"/>
          </a:xfrm>
        </p:spPr>
        <p:txBody>
          <a:bodyPr>
            <a:normAutofit/>
          </a:bodyPr>
          <a:lstStyle/>
          <a:p>
            <a:r>
              <a:rPr lang="en-US" dirty="0"/>
              <a:t>Cyclical behavior makes it difficult to leave, but if victims do leave they are not as safe as we assume</a:t>
            </a:r>
          </a:p>
        </p:txBody>
      </p:sp>
      <p:sp>
        <p:nvSpPr>
          <p:cNvPr id="15" name="Rectangle 14">
            <a:extLst>
              <a:ext uri="{FF2B5EF4-FFF2-40B4-BE49-F238E27FC236}">
                <a16:creationId xmlns:a16="http://schemas.microsoft.com/office/drawing/2014/main" id="{7E9AE32D-417D-4951-BD6D-383A7A5E6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00215"/>
            <a:ext cx="1173175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62525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70B4CD-535A-4FF2-B700-8C40F0031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oup 10">
            <a:extLst>
              <a:ext uri="{FF2B5EF4-FFF2-40B4-BE49-F238E27FC236}">
                <a16:creationId xmlns:a16="http://schemas.microsoft.com/office/drawing/2014/main" id="{42AB5EEF-5DB7-47EA-BB55-DC7DAC8A68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2" name="Rectangle 11">
              <a:extLst>
                <a:ext uri="{FF2B5EF4-FFF2-40B4-BE49-F238E27FC236}">
                  <a16:creationId xmlns:a16="http://schemas.microsoft.com/office/drawing/2014/main" id="{2D031218-C353-46BE-8BA0-03B929089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63018239-79C0-4159-AE08-A6113D9AD9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 name="Rectangle 13">
              <a:extLst>
                <a:ext uri="{FF2B5EF4-FFF2-40B4-BE49-F238E27FC236}">
                  <a16:creationId xmlns:a16="http://schemas.microsoft.com/office/drawing/2014/main" id="{A68094AE-62A3-4DD8-B617-758BE447B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16" name="Rectangle 15">
            <a:extLst>
              <a:ext uri="{FF2B5EF4-FFF2-40B4-BE49-F238E27FC236}">
                <a16:creationId xmlns:a16="http://schemas.microsoft.com/office/drawing/2014/main" id="{4ED2C424-5870-46BF-B77E-0C113783B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15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4B75501-2C4C-44D8-A541-FA33D7EF1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The Crime of Domestic Violence - Segment 2: On Scene Response">
            <a:hlinkClick r:id="" action="ppaction://media"/>
            <a:extLst>
              <a:ext uri="{FF2B5EF4-FFF2-40B4-BE49-F238E27FC236}">
                <a16:creationId xmlns:a16="http://schemas.microsoft.com/office/drawing/2014/main" id="{7F086BF8-F754-2570-8D78-AB802D9221EF}"/>
              </a:ext>
            </a:extLst>
          </p:cNvPr>
          <p:cNvPicPr>
            <a:picLocks noGrp="1" noRot="1" noChangeAspect="1"/>
          </p:cNvPicPr>
          <p:nvPr>
            <p:ph sz="quarter" idx="13"/>
            <a:videoFile r:link="rId1"/>
          </p:nvPr>
        </p:nvPicPr>
        <p:blipFill>
          <a:blip/>
          <a:stretch>
            <a:fillRect/>
          </a:stretch>
        </p:blipFill>
        <p:spPr>
          <a:xfrm>
            <a:off x="1143941" y="643467"/>
            <a:ext cx="9904117" cy="5571066"/>
          </a:xfrm>
          <a:prstGeom prst="rect">
            <a:avLst/>
          </a:prstGeom>
        </p:spPr>
      </p:pic>
    </p:spTree>
    <p:extLst>
      <p:ext uri="{BB962C8B-B14F-4D97-AF65-F5344CB8AC3E}">
        <p14:creationId xmlns:p14="http://schemas.microsoft.com/office/powerpoint/2010/main" val="320925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9163" y="96641"/>
            <a:ext cx="11361420" cy="6005020"/>
          </a:xfrm>
        </p:spPr>
        <p:txBody>
          <a:bodyPr>
            <a:normAutofit/>
          </a:bodyPr>
          <a:lstStyle/>
          <a:p>
            <a:pPr marL="457200" lvl="1" indent="0">
              <a:buNone/>
            </a:pPr>
            <a:r>
              <a:rPr lang="en-US" sz="2800" b="1" cap="none" dirty="0">
                <a:solidFill>
                  <a:schemeClr val="accent1">
                    <a:lumMod val="75000"/>
                  </a:schemeClr>
                </a:solidFill>
                <a:latin typeface="Arial" panose="020B0604020202020204" pitchFamily="34" charset="0"/>
                <a:cs typeface="Arial" panose="020B0604020202020204" pitchFamily="34" charset="0"/>
              </a:rPr>
              <a:t>Physical dangers of leaving </a:t>
            </a:r>
          </a:p>
          <a:p>
            <a:pPr lvl="2"/>
            <a:r>
              <a:rPr lang="en-US" sz="2800" cap="none" dirty="0">
                <a:latin typeface="Arial" panose="020B0604020202020204" pitchFamily="34" charset="0"/>
                <a:cs typeface="Arial" panose="020B0604020202020204" pitchFamily="34" charset="0"/>
              </a:rPr>
              <a:t>DV victims at greatest risk of being murdered in the first couple years after leaving their abusers</a:t>
            </a:r>
            <a:endParaRPr lang="en-US" sz="2800" b="1" cap="none" dirty="0">
              <a:latin typeface="Arial" panose="020B0604020202020204" pitchFamily="34" charset="0"/>
              <a:cs typeface="Arial" panose="020B0604020202020204" pitchFamily="34" charset="0"/>
            </a:endParaRPr>
          </a:p>
          <a:p>
            <a:pPr lvl="2"/>
            <a:r>
              <a:rPr lang="en-US" sz="2800" cap="none" dirty="0">
                <a:latin typeface="Arial" panose="020B0604020202020204" pitchFamily="34" charset="0"/>
                <a:cs typeface="Arial" panose="020B0604020202020204" pitchFamily="34" charset="0"/>
              </a:rPr>
              <a:t>Stalking often occurs or escalates after victim leaves batterer</a:t>
            </a:r>
            <a:endParaRPr lang="en-US" sz="2800" b="1" cap="none" dirty="0">
              <a:latin typeface="Arial" panose="020B0604020202020204" pitchFamily="34" charset="0"/>
              <a:cs typeface="Arial" panose="020B0604020202020204" pitchFamily="34" charset="0"/>
            </a:endParaRPr>
          </a:p>
          <a:p>
            <a:pPr lvl="2"/>
            <a:r>
              <a:rPr lang="en-US" sz="2800" cap="none" dirty="0">
                <a:latin typeface="Arial" panose="020B0604020202020204" pitchFamily="34" charset="0"/>
                <a:cs typeface="Arial" panose="020B0604020202020204" pitchFamily="34" charset="0"/>
              </a:rPr>
              <a:t>Leaving the batterer usually does not end the abuse, harassment and living in fear</a:t>
            </a:r>
            <a:endParaRPr lang="en-US" sz="2800" b="1" cap="none" dirty="0">
              <a:latin typeface="Arial" panose="020B0604020202020204" pitchFamily="34" charset="0"/>
              <a:cs typeface="Arial" panose="020B0604020202020204" pitchFamily="34" charset="0"/>
            </a:endParaRPr>
          </a:p>
          <a:p>
            <a:pPr lvl="2"/>
            <a:r>
              <a:rPr lang="en-US" sz="2800" cap="none" dirty="0">
                <a:latin typeface="Arial" panose="020B0604020202020204" pitchFamily="34" charset="0"/>
                <a:cs typeface="Arial" panose="020B0604020202020204" pitchFamily="34" charset="0"/>
              </a:rPr>
              <a:t>Leaving the batterer and assisting the police can be among the most dangerous things the victim can do</a:t>
            </a:r>
            <a:endParaRPr lang="en-US" sz="2800" b="1" cap="none"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1458459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C7827FB-B370-4007-83D5-E83AD3D2C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ight trail of road">
            <a:extLst>
              <a:ext uri="{FF2B5EF4-FFF2-40B4-BE49-F238E27FC236}">
                <a16:creationId xmlns:a16="http://schemas.microsoft.com/office/drawing/2014/main" id="{5700C98F-683B-F0B6-1DFA-89E278D251F1}"/>
              </a:ext>
            </a:extLst>
          </p:cNvPr>
          <p:cNvPicPr>
            <a:picLocks noChangeAspect="1"/>
          </p:cNvPicPr>
          <p:nvPr/>
        </p:nvPicPr>
        <p:blipFill rotWithShape="1">
          <a:blip r:embed="rId2">
            <a:duotone>
              <a:schemeClr val="bg2">
                <a:shade val="45000"/>
                <a:satMod val="135000"/>
              </a:schemeClr>
              <a:prstClr val="white"/>
            </a:duotone>
            <a:alphaModFix amt="40000"/>
          </a:blip>
          <a:srcRect t="8537"/>
          <a:stretch/>
        </p:blipFill>
        <p:spPr>
          <a:xfrm>
            <a:off x="20" y="10"/>
            <a:ext cx="12191980" cy="6857990"/>
          </a:xfrm>
          <a:prstGeom prst="rect">
            <a:avLst/>
          </a:prstGeom>
        </p:spPr>
      </p:pic>
      <p:sp>
        <p:nvSpPr>
          <p:cNvPr id="2" name="Title 1">
            <a:extLst>
              <a:ext uri="{FF2B5EF4-FFF2-40B4-BE49-F238E27FC236}">
                <a16:creationId xmlns:a16="http://schemas.microsoft.com/office/drawing/2014/main" id="{4FF0131D-562E-DADE-6D11-4B3EF2990CD0}"/>
              </a:ext>
            </a:extLst>
          </p:cNvPr>
          <p:cNvSpPr>
            <a:spLocks noGrp="1"/>
          </p:cNvSpPr>
          <p:nvPr>
            <p:ph type="title"/>
          </p:nvPr>
        </p:nvSpPr>
        <p:spPr>
          <a:xfrm>
            <a:off x="685801" y="685800"/>
            <a:ext cx="9913212" cy="1151965"/>
          </a:xfrm>
        </p:spPr>
        <p:txBody>
          <a:bodyPr>
            <a:normAutofit/>
          </a:bodyPr>
          <a:lstStyle/>
          <a:p>
            <a:r>
              <a:rPr lang="en-US">
                <a:solidFill>
                  <a:schemeClr val="tx1"/>
                </a:solidFill>
              </a:rPr>
              <a:t>Nm case IN THE NEWS</a:t>
            </a:r>
          </a:p>
        </p:txBody>
      </p:sp>
      <p:sp>
        <p:nvSpPr>
          <p:cNvPr id="11" name="5-Point Star 12">
            <a:extLst>
              <a:ext uri="{FF2B5EF4-FFF2-40B4-BE49-F238E27FC236}">
                <a16:creationId xmlns:a16="http://schemas.microsoft.com/office/drawing/2014/main" id="{51E038FF-4E72-4714-B9E9-B0AC148C7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42476" y="261324"/>
            <a:ext cx="937731" cy="868975"/>
          </a:xfrm>
          <a:prstGeom prst="star5">
            <a:avLst>
              <a:gd name="adj" fmla="val 25889"/>
              <a:gd name="hf" fmla="val 105146"/>
              <a:gd name="vf" fmla="val 110557"/>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5FAF87A-A7CE-D617-FC83-115431537670}"/>
              </a:ext>
            </a:extLst>
          </p:cNvPr>
          <p:cNvSpPr>
            <a:spLocks noGrp="1"/>
          </p:cNvSpPr>
          <p:nvPr>
            <p:ph sz="quarter" idx="13"/>
          </p:nvPr>
        </p:nvSpPr>
        <p:spPr>
          <a:xfrm>
            <a:off x="685800" y="2063396"/>
            <a:ext cx="10394707" cy="3311189"/>
          </a:xfrm>
        </p:spPr>
        <p:txBody>
          <a:bodyPr>
            <a:normAutofit/>
          </a:bodyPr>
          <a:lstStyle/>
          <a:p>
            <a:r>
              <a:rPr lang="en-US" dirty="0">
                <a:hlinkClick r:id="rId3"/>
              </a:rPr>
              <a:t>https://www.lcsun-news.com/videos/news/crime/2022/09/20/forghedaboudit-chef-bob-yacone-charged-murder-after-shootout-police/8067200001/</a:t>
            </a:r>
            <a:endParaRPr lang="en-US" dirty="0"/>
          </a:p>
        </p:txBody>
      </p:sp>
    </p:spTree>
    <p:extLst>
      <p:ext uri="{BB962C8B-B14F-4D97-AF65-F5344CB8AC3E}">
        <p14:creationId xmlns:p14="http://schemas.microsoft.com/office/powerpoint/2010/main" val="275140625"/>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2" name="Rectangle 10">
            <a:extLst>
              <a:ext uri="{FF2B5EF4-FFF2-40B4-BE49-F238E27FC236}">
                <a16:creationId xmlns:a16="http://schemas.microsoft.com/office/drawing/2014/main" id="{40EBDF3C-61A6-450C-8532-9276D9A1E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240" y="457200"/>
            <a:ext cx="7045932"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B260B2A1-13E0-63D9-F245-32814F25AD14}"/>
              </a:ext>
            </a:extLst>
          </p:cNvPr>
          <p:cNvSpPr>
            <a:spLocks noGrp="1"/>
          </p:cNvSpPr>
          <p:nvPr>
            <p:ph sz="quarter" idx="13"/>
          </p:nvPr>
        </p:nvSpPr>
        <p:spPr>
          <a:xfrm>
            <a:off x="8189472" y="685800"/>
            <a:ext cx="3076090" cy="3851433"/>
          </a:xfrm>
        </p:spPr>
        <p:txBody>
          <a:bodyPr anchor="t">
            <a:noAutofit/>
          </a:bodyPr>
          <a:lstStyle/>
          <a:p>
            <a:r>
              <a:rPr lang="en-US" sz="2400" cap="none" dirty="0"/>
              <a:t>Though we ultimately want the victim and aggressor to separate for safety, we need to realize it is a dangerous process-not a split-second solution</a:t>
            </a:r>
          </a:p>
        </p:txBody>
      </p:sp>
      <p:pic>
        <p:nvPicPr>
          <p:cNvPr id="4" name="Picture 3" descr="A picture containing person&#10;&#10;Description automatically generated">
            <a:extLst>
              <a:ext uri="{FF2B5EF4-FFF2-40B4-BE49-F238E27FC236}">
                <a16:creationId xmlns:a16="http://schemas.microsoft.com/office/drawing/2014/main" id="{95FDE639-38DF-BEF1-4410-28CDE4965498}"/>
              </a:ext>
            </a:extLst>
          </p:cNvPr>
          <p:cNvPicPr>
            <a:picLocks noChangeAspect="1"/>
          </p:cNvPicPr>
          <p:nvPr/>
        </p:nvPicPr>
        <p:blipFill>
          <a:blip r:embed="rId2"/>
          <a:stretch>
            <a:fillRect/>
          </a:stretch>
        </p:blipFill>
        <p:spPr>
          <a:xfrm>
            <a:off x="1029035" y="1182177"/>
            <a:ext cx="5964544" cy="3355056"/>
          </a:xfrm>
          <a:prstGeom prst="rect">
            <a:avLst/>
          </a:prstGeom>
        </p:spPr>
      </p:pic>
    </p:spTree>
    <p:extLst>
      <p:ext uri="{BB962C8B-B14F-4D97-AF65-F5344CB8AC3E}">
        <p14:creationId xmlns:p14="http://schemas.microsoft.com/office/powerpoint/2010/main" val="557985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0896A-24A7-760A-60F1-B2C0BBF978B2}"/>
              </a:ext>
            </a:extLst>
          </p:cNvPr>
          <p:cNvSpPr>
            <a:spLocks noGrp="1"/>
          </p:cNvSpPr>
          <p:nvPr>
            <p:ph type="ctrTitle"/>
          </p:nvPr>
        </p:nvSpPr>
        <p:spPr/>
        <p:txBody>
          <a:bodyPr/>
          <a:lstStyle/>
          <a:p>
            <a:r>
              <a:rPr lang="en-US" dirty="0"/>
              <a:t>DANGER TO OFFICERS</a:t>
            </a:r>
          </a:p>
        </p:txBody>
      </p:sp>
      <p:sp>
        <p:nvSpPr>
          <p:cNvPr id="3" name="Subtitle 2">
            <a:extLst>
              <a:ext uri="{FF2B5EF4-FFF2-40B4-BE49-F238E27FC236}">
                <a16:creationId xmlns:a16="http://schemas.microsoft.com/office/drawing/2014/main" id="{65E7C53C-9707-1C95-38DB-31A4D44B540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72280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0EB94-7388-2BE5-133E-5C10924C4B33}"/>
              </a:ext>
            </a:extLst>
          </p:cNvPr>
          <p:cNvSpPr>
            <a:spLocks noGrp="1"/>
          </p:cNvSpPr>
          <p:nvPr>
            <p:ph type="title"/>
          </p:nvPr>
        </p:nvSpPr>
        <p:spPr/>
        <p:txBody>
          <a:bodyPr/>
          <a:lstStyle/>
          <a:p>
            <a:endParaRPr lang="en-US"/>
          </a:p>
        </p:txBody>
      </p:sp>
      <p:pic>
        <p:nvPicPr>
          <p:cNvPr id="4" name="Online Media 3" title="Domestic violence calls proven to be most dangerous for responding law enforcement officers">
            <a:hlinkClick r:id="" action="ppaction://media"/>
            <a:extLst>
              <a:ext uri="{FF2B5EF4-FFF2-40B4-BE49-F238E27FC236}">
                <a16:creationId xmlns:a16="http://schemas.microsoft.com/office/drawing/2014/main" id="{D57D3EB9-F5CD-C28F-606F-EE64EBC23300}"/>
              </a:ext>
            </a:extLst>
          </p:cNvPr>
          <p:cNvPicPr>
            <a:picLocks noGrp="1" noRot="1" noChangeAspect="1"/>
          </p:cNvPicPr>
          <p:nvPr>
            <p:ph sz="quarter" idx="13"/>
            <a:videoFile r:link="rId1"/>
          </p:nvPr>
        </p:nvPicPr>
        <p:blipFill>
          <a:blip/>
          <a:stretch>
            <a:fillRect/>
          </a:stretch>
        </p:blipFill>
        <p:spPr>
          <a:xfrm>
            <a:off x="192808" y="0"/>
            <a:ext cx="11654921" cy="6585354"/>
          </a:xfrm>
          <a:prstGeom prst="rect">
            <a:avLst/>
          </a:prstGeom>
        </p:spPr>
      </p:pic>
    </p:spTree>
    <p:extLst>
      <p:ext uri="{BB962C8B-B14F-4D97-AF65-F5344CB8AC3E}">
        <p14:creationId xmlns:p14="http://schemas.microsoft.com/office/powerpoint/2010/main" val="185117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5" name="Picture 7">
            <a:extLst>
              <a:ext uri="{FF2B5EF4-FFF2-40B4-BE49-F238E27FC236}">
                <a16:creationId xmlns:a16="http://schemas.microsoft.com/office/drawing/2014/main" id="{BB28D430-56EA-45B9-8632-927BEBF029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6" name="Freeform: Shape 9">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11548533" cy="6214534"/>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85801" y="685800"/>
            <a:ext cx="10396882" cy="1151965"/>
          </a:xfrm>
        </p:spPr>
        <p:txBody>
          <a:bodyPr>
            <a:normAutofit/>
          </a:bodyPr>
          <a:lstStyle/>
          <a:p>
            <a:r>
              <a:rPr lang="en-US"/>
              <a:t>INSTRUCTIONAL OBJECTIVES:</a:t>
            </a:r>
            <a:endParaRPr lang="en-US" dirty="0"/>
          </a:p>
        </p:txBody>
      </p:sp>
      <p:sp>
        <p:nvSpPr>
          <p:cNvPr id="27" name="Content Placeholder 2"/>
          <p:cNvSpPr>
            <a:spLocks noGrp="1"/>
          </p:cNvSpPr>
          <p:nvPr>
            <p:ph sz="quarter" idx="13"/>
          </p:nvPr>
        </p:nvSpPr>
        <p:spPr>
          <a:xfrm>
            <a:off x="687976" y="1725068"/>
            <a:ext cx="10394707" cy="4108804"/>
          </a:xfrm>
        </p:spPr>
        <p:txBody>
          <a:bodyPr>
            <a:normAutofit/>
          </a:bodyPr>
          <a:lstStyle/>
          <a:p>
            <a:pPr lvl="0"/>
            <a:r>
              <a:rPr lang="en-US" sz="2800" cap="none" dirty="0">
                <a:latin typeface="Arial" panose="020B0604020202020204" pitchFamily="34" charset="0"/>
                <a:cs typeface="Arial" panose="020B0604020202020204" pitchFamily="34" charset="0"/>
              </a:rPr>
              <a:t>Know the different types of orders of protection</a:t>
            </a:r>
          </a:p>
          <a:p>
            <a:pPr lvl="0"/>
            <a:r>
              <a:rPr lang="en-US" sz="2800" cap="none" dirty="0">
                <a:latin typeface="Arial" panose="020B0604020202020204" pitchFamily="34" charset="0"/>
                <a:cs typeface="Arial" panose="020B0604020202020204" pitchFamily="34" charset="0"/>
              </a:rPr>
              <a:t>Know the elements of criminal damage to property or deprivation of property against a household member (30-3-18)</a:t>
            </a:r>
          </a:p>
          <a:p>
            <a:pPr lvl="0"/>
            <a:r>
              <a:rPr lang="en-US" sz="2800" cap="none" dirty="0">
                <a:latin typeface="Arial" panose="020B0604020202020204" pitchFamily="34" charset="0"/>
                <a:cs typeface="Arial" panose="020B0604020202020204" pitchFamily="34" charset="0"/>
              </a:rPr>
              <a:t>Know an officer's responsibilities as described in dual arrest (40-13-1.1)</a:t>
            </a:r>
          </a:p>
          <a:p>
            <a:pPr lvl="0" fontAlgn="base"/>
            <a:r>
              <a:rPr lang="en-US" sz="2800" cap="none" dirty="0">
                <a:latin typeface="Arial" panose="020B0604020202020204" pitchFamily="34" charset="0"/>
                <a:cs typeface="Arial" panose="020B0604020202020204" pitchFamily="34" charset="0"/>
              </a:rPr>
              <a:t>Know the changes to the stalking statute as it applies to domestic violence (30-3A-3)</a:t>
            </a:r>
          </a:p>
          <a:p>
            <a:endParaRPr lang="en-US" dirty="0"/>
          </a:p>
        </p:txBody>
      </p:sp>
    </p:spTree>
    <p:extLst>
      <p:ext uri="{BB962C8B-B14F-4D97-AF65-F5344CB8AC3E}">
        <p14:creationId xmlns:p14="http://schemas.microsoft.com/office/powerpoint/2010/main" val="3086989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2" name="Rectangle 19">
            <a:extLst>
              <a:ext uri="{FF2B5EF4-FFF2-40B4-BE49-F238E27FC236}">
                <a16:creationId xmlns:a16="http://schemas.microsoft.com/office/drawing/2014/main" id="{CDC8BCFB-B092-4D3E-BA0A-9843CC993E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609600"/>
            <a:ext cx="7554140" cy="5638800"/>
          </a:xfrm>
          <a:prstGeom prst="rect">
            <a:avLst/>
          </a:pr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sz="quarter" idx="13"/>
          </p:nvPr>
        </p:nvSpPr>
        <p:spPr>
          <a:xfrm>
            <a:off x="685801" y="785091"/>
            <a:ext cx="6397155" cy="4606428"/>
          </a:xfrm>
        </p:spPr>
        <p:txBody>
          <a:bodyPr>
            <a:normAutofit fontScale="92500"/>
          </a:bodyPr>
          <a:lstStyle/>
          <a:p>
            <a:pPr marL="457200" lvl="1" indent="0">
              <a:lnSpc>
                <a:spcPct val="110000"/>
              </a:lnSpc>
              <a:buNone/>
            </a:pPr>
            <a:r>
              <a:rPr lang="en-US" sz="2200" b="1" cap="none" dirty="0">
                <a:solidFill>
                  <a:schemeClr val="bg1"/>
                </a:solidFill>
                <a:latin typeface="Arial" panose="020B0604020202020204" pitchFamily="34" charset="0"/>
                <a:cs typeface="Arial" panose="020B0604020202020204" pitchFamily="34" charset="0"/>
              </a:rPr>
              <a:t>How dangerous are DV calls to officer safety?</a:t>
            </a:r>
          </a:p>
          <a:p>
            <a:pPr marL="457200" lvl="1" indent="0">
              <a:lnSpc>
                <a:spcPct val="110000"/>
              </a:lnSpc>
              <a:buNone/>
            </a:pPr>
            <a:endParaRPr lang="en-US" sz="2200" b="1" cap="none" dirty="0">
              <a:solidFill>
                <a:schemeClr val="bg1"/>
              </a:solidFill>
              <a:latin typeface="Arial" panose="020B0604020202020204" pitchFamily="34" charset="0"/>
              <a:cs typeface="Arial" panose="020B0604020202020204" pitchFamily="34" charset="0"/>
            </a:endParaRPr>
          </a:p>
          <a:p>
            <a:pPr lvl="2">
              <a:lnSpc>
                <a:spcPct val="110000"/>
              </a:lnSpc>
            </a:pPr>
            <a:r>
              <a:rPr lang="x-none" sz="2200" b="1" cap="none" dirty="0">
                <a:solidFill>
                  <a:schemeClr val="bg1"/>
                </a:solidFill>
                <a:latin typeface="Arial" panose="020B0604020202020204" pitchFamily="34" charset="0"/>
                <a:cs typeface="Arial" panose="020B0604020202020204" pitchFamily="34" charset="0"/>
              </a:rPr>
              <a:t>Averaging FBI statistics from 1980 – 2006 an average of 4,194 officer assaults and 6 officer murders annually in the U.S. </a:t>
            </a:r>
            <a:r>
              <a:rPr lang="en-US" sz="2200" b="1" cap="none" dirty="0">
                <a:solidFill>
                  <a:schemeClr val="bg1"/>
                </a:solidFill>
                <a:latin typeface="Arial" panose="020B0604020202020204" pitchFamily="34" charset="0"/>
                <a:cs typeface="Arial" panose="020B0604020202020204" pitchFamily="34" charset="0"/>
              </a:rPr>
              <a:t>f</a:t>
            </a:r>
            <a:r>
              <a:rPr lang="x-none" sz="2200" b="1" cap="none" dirty="0">
                <a:solidFill>
                  <a:schemeClr val="bg1"/>
                </a:solidFill>
                <a:latin typeface="Arial" panose="020B0604020202020204" pitchFamily="34" charset="0"/>
                <a:cs typeface="Arial" panose="020B0604020202020204" pitchFamily="34" charset="0"/>
              </a:rPr>
              <a:t>rom domestic violence calls</a:t>
            </a:r>
            <a:r>
              <a:rPr lang="en-US" sz="2200" b="1" cap="none" dirty="0">
                <a:solidFill>
                  <a:schemeClr val="bg1"/>
                </a:solidFill>
                <a:latin typeface="Arial" panose="020B0604020202020204" pitchFamily="34" charset="0"/>
                <a:cs typeface="Arial" panose="020B0604020202020204" pitchFamily="34" charset="0"/>
              </a:rPr>
              <a:t>.</a:t>
            </a:r>
          </a:p>
          <a:p>
            <a:pPr marL="914400" lvl="2" indent="0">
              <a:lnSpc>
                <a:spcPct val="110000"/>
              </a:lnSpc>
              <a:buNone/>
            </a:pPr>
            <a:endParaRPr lang="en-US" sz="2200" b="1" cap="none" dirty="0">
              <a:solidFill>
                <a:schemeClr val="bg1"/>
              </a:solidFill>
              <a:latin typeface="Arial" panose="020B0604020202020204" pitchFamily="34" charset="0"/>
              <a:cs typeface="Arial" panose="020B0604020202020204" pitchFamily="34" charset="0"/>
            </a:endParaRPr>
          </a:p>
          <a:p>
            <a:pPr lvl="2">
              <a:lnSpc>
                <a:spcPct val="110000"/>
              </a:lnSpc>
            </a:pPr>
            <a:r>
              <a:rPr lang="en-US" sz="2200" b="1" cap="none" dirty="0">
                <a:solidFill>
                  <a:schemeClr val="bg1"/>
                </a:solidFill>
                <a:latin typeface="Arial" panose="020B0604020202020204" pitchFamily="34" charset="0"/>
                <a:cs typeface="Arial" panose="020B0604020202020204" pitchFamily="34" charset="0"/>
              </a:rPr>
              <a:t>Four recent studies revealed that 46% of officers assaulted at dv calls received an injury requiring medical treatment.</a:t>
            </a:r>
          </a:p>
          <a:p>
            <a:pPr marL="0" indent="0">
              <a:lnSpc>
                <a:spcPct val="110000"/>
              </a:lnSpc>
              <a:buNone/>
            </a:pPr>
            <a:endParaRPr lang="en-US" sz="1500" dirty="0">
              <a:solidFill>
                <a:schemeClr val="bg1"/>
              </a:solidFill>
            </a:endParaRPr>
          </a:p>
        </p:txBody>
      </p:sp>
    </p:spTree>
    <p:extLst>
      <p:ext uri="{BB962C8B-B14F-4D97-AF65-F5344CB8AC3E}">
        <p14:creationId xmlns:p14="http://schemas.microsoft.com/office/powerpoint/2010/main" val="1403859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0019" y="76200"/>
            <a:ext cx="11361420" cy="6389913"/>
          </a:xfrm>
        </p:spPr>
        <p:txBody>
          <a:bodyPr>
            <a:normAutofit/>
          </a:bodyPr>
          <a:lstStyle/>
          <a:p>
            <a:pPr marL="457200" lvl="1" indent="0">
              <a:buNone/>
            </a:pPr>
            <a:r>
              <a:rPr lang="x-none" sz="2200" b="1" cap="none" dirty="0">
                <a:latin typeface="Arial" panose="020B0604020202020204" pitchFamily="34" charset="0"/>
                <a:cs typeface="Arial" panose="020B0604020202020204" pitchFamily="34" charset="0"/>
              </a:rPr>
              <a:t>Predicting assaults at DV calls</a:t>
            </a:r>
            <a:endParaRPr lang="en-US" sz="2200" b="1" cap="none" dirty="0">
              <a:latin typeface="Arial" panose="020B0604020202020204" pitchFamily="34" charset="0"/>
              <a:cs typeface="Arial" panose="020B0604020202020204" pitchFamily="34" charset="0"/>
            </a:endParaRPr>
          </a:p>
          <a:p>
            <a:pPr marL="914400" lvl="2" indent="0">
              <a:buNone/>
            </a:pPr>
            <a:r>
              <a:rPr lang="x-none" sz="2200" b="1" cap="none" dirty="0">
                <a:latin typeface="Arial" panose="020B0604020202020204" pitchFamily="34" charset="0"/>
                <a:cs typeface="Arial" panose="020B0604020202020204" pitchFamily="34" charset="0"/>
              </a:rPr>
              <a:t>F</a:t>
            </a:r>
            <a:r>
              <a:rPr lang="en-US" sz="2200" b="1" cap="none" dirty="0">
                <a:latin typeface="Arial" panose="020B0604020202020204" pitchFamily="34" charset="0"/>
                <a:cs typeface="Arial" panose="020B0604020202020204" pitchFamily="34" charset="0"/>
              </a:rPr>
              <a:t>OUR</a:t>
            </a:r>
            <a:r>
              <a:rPr lang="x-none" sz="2200" b="1" cap="none" dirty="0">
                <a:latin typeface="Arial" panose="020B0604020202020204" pitchFamily="34" charset="0"/>
                <a:cs typeface="Arial" panose="020B0604020202020204" pitchFamily="34" charset="0"/>
              </a:rPr>
              <a:t> characteristics were found to predict whether an officer assault occurred</a:t>
            </a:r>
            <a:endParaRPr lang="en-US" sz="2200" b="1" cap="none" dirty="0">
              <a:latin typeface="Arial" panose="020B0604020202020204" pitchFamily="34" charset="0"/>
              <a:cs typeface="Arial" panose="020B0604020202020204" pitchFamily="34" charset="0"/>
            </a:endParaRPr>
          </a:p>
          <a:p>
            <a:pPr marL="1828800" lvl="3" indent="-457200">
              <a:buFont typeface="+mj-lt"/>
              <a:buAutoNum type="arabicPeriod"/>
            </a:pPr>
            <a:r>
              <a:rPr lang="en-US" sz="2200" i="1" cap="none" dirty="0">
                <a:latin typeface="Arial" panose="020B0604020202020204" pitchFamily="34" charset="0"/>
                <a:cs typeface="Arial" panose="020B0604020202020204" pitchFamily="34" charset="0"/>
              </a:rPr>
              <a:t>Batterer unemployed</a:t>
            </a:r>
            <a:endParaRPr lang="en-US" sz="2200" b="1" i="1" cap="none" dirty="0">
              <a:latin typeface="Arial" panose="020B0604020202020204" pitchFamily="34" charset="0"/>
              <a:cs typeface="Arial" panose="020B0604020202020204" pitchFamily="34" charset="0"/>
            </a:endParaRPr>
          </a:p>
          <a:p>
            <a:pPr marL="1828800" lvl="3" indent="-457200">
              <a:buFont typeface="+mj-lt"/>
              <a:buAutoNum type="arabicPeriod"/>
            </a:pPr>
            <a:r>
              <a:rPr lang="en-US" sz="2200" i="1" cap="none" dirty="0">
                <a:latin typeface="Arial" panose="020B0604020202020204" pitchFamily="34" charset="0"/>
                <a:cs typeface="Arial" panose="020B0604020202020204" pitchFamily="34" charset="0"/>
              </a:rPr>
              <a:t>Batterer has damaged property during the incident</a:t>
            </a:r>
            <a:endParaRPr lang="en-US" sz="2200" b="1" i="1" cap="none" dirty="0">
              <a:latin typeface="Arial" panose="020B0604020202020204" pitchFamily="34" charset="0"/>
              <a:cs typeface="Arial" panose="020B0604020202020204" pitchFamily="34" charset="0"/>
            </a:endParaRPr>
          </a:p>
          <a:p>
            <a:pPr marL="1828800" lvl="3" indent="-457200">
              <a:buFont typeface="+mj-lt"/>
              <a:buAutoNum type="arabicPeriod"/>
            </a:pPr>
            <a:r>
              <a:rPr lang="en-US" sz="2200" i="1" cap="none" dirty="0">
                <a:latin typeface="Arial" panose="020B0604020202020204" pitchFamily="34" charset="0"/>
                <a:cs typeface="Arial" panose="020B0604020202020204" pitchFamily="34" charset="0"/>
              </a:rPr>
              <a:t>Batterer resides with the DV victim</a:t>
            </a:r>
            <a:endParaRPr lang="en-US" sz="2200" b="1" i="1" cap="none" dirty="0">
              <a:latin typeface="Arial" panose="020B0604020202020204" pitchFamily="34" charset="0"/>
              <a:cs typeface="Arial" panose="020B0604020202020204" pitchFamily="34" charset="0"/>
            </a:endParaRPr>
          </a:p>
          <a:p>
            <a:pPr marL="1828800" lvl="3" indent="-457200">
              <a:buFont typeface="+mj-lt"/>
              <a:buAutoNum type="arabicPeriod"/>
            </a:pPr>
            <a:r>
              <a:rPr lang="en-US" sz="2200" i="1" cap="none" dirty="0">
                <a:latin typeface="Arial" panose="020B0604020202020204" pitchFamily="34" charset="0"/>
                <a:cs typeface="Arial" panose="020B0604020202020204" pitchFamily="34" charset="0"/>
              </a:rPr>
              <a:t>Batterer displays hostile demeanor toward the officers upon arrival</a:t>
            </a:r>
            <a:endParaRPr lang="en-US" sz="2200" b="1" i="1" cap="none" dirty="0">
              <a:latin typeface="Arial" panose="020B0604020202020204" pitchFamily="34" charset="0"/>
              <a:cs typeface="Arial" panose="020B0604020202020204" pitchFamily="34" charset="0"/>
            </a:endParaRPr>
          </a:p>
          <a:p>
            <a:pPr lvl="2"/>
            <a:r>
              <a:rPr lang="en-US" sz="2200" cap="none" dirty="0">
                <a:latin typeface="Arial" panose="020B0604020202020204" pitchFamily="34" charset="0"/>
                <a:cs typeface="Arial" panose="020B0604020202020204" pitchFamily="34" charset="0"/>
              </a:rPr>
              <a:t>With those factors, there was a 1 in 4 chance that the batterer would assault responding officers</a:t>
            </a:r>
            <a:endParaRPr lang="en-US" sz="2200" b="1" cap="none" dirty="0">
              <a:latin typeface="Arial" panose="020B0604020202020204" pitchFamily="34" charset="0"/>
              <a:cs typeface="Arial" panose="020B0604020202020204" pitchFamily="34" charset="0"/>
            </a:endParaRPr>
          </a:p>
          <a:p>
            <a:pPr lvl="2"/>
            <a:r>
              <a:rPr lang="en-US" sz="2200" cap="none" dirty="0">
                <a:latin typeface="Arial" panose="020B0604020202020204" pitchFamily="34" charset="0"/>
                <a:cs typeface="Arial" panose="020B0604020202020204" pitchFamily="34" charset="0"/>
              </a:rPr>
              <a:t>Without those factors, odds of attack less than 1 in 2,000</a:t>
            </a:r>
            <a:endParaRPr lang="en-US" sz="2200" b="1" cap="none" dirty="0">
              <a:latin typeface="Arial" panose="020B060402020202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1986155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0019" y="-1"/>
            <a:ext cx="11361420" cy="6150429"/>
          </a:xfrm>
        </p:spPr>
        <p:txBody>
          <a:bodyPr>
            <a:normAutofit/>
          </a:bodyPr>
          <a:lstStyle/>
          <a:p>
            <a:pPr marL="457200" lvl="1" indent="0">
              <a:buNone/>
            </a:pPr>
            <a:r>
              <a:rPr lang="x-none" sz="2000" b="1" cap="none" dirty="0">
                <a:latin typeface="Arial" panose="020B0604020202020204" pitchFamily="34" charset="0"/>
                <a:cs typeface="Arial" panose="020B0604020202020204" pitchFamily="34" charset="0"/>
              </a:rPr>
              <a:t>Lethal force assaults on officers</a:t>
            </a:r>
            <a:endParaRPr lang="en-US" sz="2000" b="1" cap="none" dirty="0">
              <a:latin typeface="Arial" panose="020B0604020202020204" pitchFamily="34" charset="0"/>
              <a:cs typeface="Arial" panose="020B0604020202020204" pitchFamily="34" charset="0"/>
            </a:endParaRPr>
          </a:p>
          <a:p>
            <a:pPr lvl="2"/>
            <a:r>
              <a:rPr lang="en-US" sz="2000" cap="none" dirty="0">
                <a:latin typeface="Arial" panose="020B0604020202020204" pitchFamily="34" charset="0"/>
                <a:cs typeface="Arial" panose="020B0604020202020204" pitchFamily="34" charset="0"/>
              </a:rPr>
              <a:t>2008 study examined firearms assaults against officers at DV calls to determine the characteristics of these calls and what could increase officer survival.</a:t>
            </a:r>
            <a:endParaRPr lang="en-US" sz="2000" b="1" cap="none" dirty="0">
              <a:latin typeface="Arial" panose="020B0604020202020204" pitchFamily="34" charset="0"/>
              <a:cs typeface="Arial" panose="020B0604020202020204" pitchFamily="34" charset="0"/>
            </a:endParaRPr>
          </a:p>
          <a:p>
            <a:pPr lvl="2"/>
            <a:r>
              <a:rPr lang="en-US" sz="2000" cap="none" dirty="0">
                <a:latin typeface="Arial" panose="020B0604020202020204" pitchFamily="34" charset="0"/>
                <a:cs typeface="Arial" panose="020B0604020202020204" pitchFamily="34" charset="0"/>
              </a:rPr>
              <a:t>FBI data showed the “typical” firearms assault against a law enforcement officer most often involves a younger male assailant (usually age 15 – 35) with a lengthy criminal record.</a:t>
            </a:r>
            <a:endParaRPr lang="en-US" sz="2000" b="1" cap="none" dirty="0">
              <a:latin typeface="Arial" panose="020B0604020202020204" pitchFamily="34" charset="0"/>
              <a:cs typeface="Arial" panose="020B0604020202020204" pitchFamily="34" charset="0"/>
            </a:endParaRPr>
          </a:p>
          <a:p>
            <a:pPr lvl="2"/>
            <a:r>
              <a:rPr lang="en-US" sz="2000" cap="none" dirty="0">
                <a:latin typeface="Arial" panose="020B0604020202020204" pitchFamily="34" charset="0"/>
                <a:cs typeface="Arial" panose="020B0604020202020204" pitchFamily="34" charset="0"/>
              </a:rPr>
              <a:t>A handgun is most often used and most often opens fire at the point of arrest or bodily search and were less than 15 feet away from each other when the shootout began.</a:t>
            </a:r>
            <a:endParaRPr lang="en-US" sz="2000" b="1" cap="none" dirty="0">
              <a:latin typeface="Arial" panose="020B060402020202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3531044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0019" y="-1"/>
            <a:ext cx="11361420" cy="5736771"/>
          </a:xfrm>
        </p:spPr>
        <p:txBody>
          <a:bodyPr>
            <a:normAutofit/>
          </a:bodyPr>
          <a:lstStyle/>
          <a:p>
            <a:pPr marL="457200" lvl="1" indent="0">
              <a:buNone/>
            </a:pPr>
            <a:endParaRPr lang="en-US" sz="2000" b="1" dirty="0">
              <a:latin typeface="Arial" panose="020B0604020202020204" pitchFamily="34" charset="0"/>
              <a:cs typeface="Arial" panose="020B0604020202020204" pitchFamily="34" charset="0"/>
            </a:endParaRPr>
          </a:p>
          <a:p>
            <a:pPr marL="457200" lvl="1" indent="0">
              <a:buNone/>
            </a:pPr>
            <a:r>
              <a:rPr lang="x-none" sz="2000" b="1" cap="none" dirty="0">
                <a:latin typeface="Arial" panose="020B0604020202020204" pitchFamily="34" charset="0"/>
                <a:cs typeface="Arial" panose="020B0604020202020204" pitchFamily="34" charset="0"/>
              </a:rPr>
              <a:t>Domestic violence calls differ in firearms assaults on officers</a:t>
            </a:r>
            <a:endParaRPr lang="en-US" sz="2000" b="1" cap="none" dirty="0">
              <a:latin typeface="Arial" panose="020B0604020202020204" pitchFamily="34" charset="0"/>
              <a:cs typeface="Arial" panose="020B0604020202020204" pitchFamily="34" charset="0"/>
            </a:endParaRPr>
          </a:p>
          <a:p>
            <a:pPr lvl="2"/>
            <a:r>
              <a:rPr lang="en-US" sz="2000" cap="none" dirty="0">
                <a:latin typeface="Arial" panose="020B0604020202020204" pitchFamily="34" charset="0"/>
                <a:cs typeface="Arial" panose="020B0604020202020204" pitchFamily="34" charset="0"/>
              </a:rPr>
              <a:t>DV shootouts more likely to involve older male assailants (30’s, 40’s, or older).</a:t>
            </a:r>
            <a:endParaRPr lang="en-US" sz="2000" b="1" cap="none" dirty="0">
              <a:latin typeface="Arial" panose="020B0604020202020204" pitchFamily="34" charset="0"/>
              <a:cs typeface="Arial" panose="020B0604020202020204" pitchFamily="34" charset="0"/>
            </a:endParaRPr>
          </a:p>
          <a:p>
            <a:pPr lvl="2"/>
            <a:r>
              <a:rPr lang="en-US" sz="2000" cap="none" dirty="0">
                <a:latin typeface="Arial" panose="020B0604020202020204" pitchFamily="34" charset="0"/>
                <a:cs typeface="Arial" panose="020B0604020202020204" pitchFamily="34" charset="0"/>
              </a:rPr>
              <a:t>May or may not have a criminal history.</a:t>
            </a:r>
            <a:endParaRPr lang="en-US" sz="2000" b="1" cap="none" dirty="0">
              <a:latin typeface="Arial" panose="020B0604020202020204" pitchFamily="34" charset="0"/>
              <a:cs typeface="Arial" panose="020B0604020202020204" pitchFamily="34" charset="0"/>
            </a:endParaRPr>
          </a:p>
          <a:p>
            <a:pPr lvl="2"/>
            <a:r>
              <a:rPr lang="en-US" sz="2000" cap="none" dirty="0">
                <a:latin typeface="Arial" panose="020B0604020202020204" pitchFamily="34" charset="0"/>
                <a:cs typeface="Arial" panose="020B0604020202020204" pitchFamily="34" charset="0"/>
              </a:rPr>
              <a:t>Armed with a rifle or a shotgun.</a:t>
            </a:r>
            <a:endParaRPr lang="en-US" sz="2000" b="1" cap="none" dirty="0">
              <a:latin typeface="Arial" panose="020B0604020202020204" pitchFamily="34" charset="0"/>
              <a:cs typeface="Arial" panose="020B0604020202020204" pitchFamily="34" charset="0"/>
            </a:endParaRPr>
          </a:p>
          <a:p>
            <a:pPr lvl="2"/>
            <a:r>
              <a:rPr lang="en-US" sz="2000" cap="none" dirty="0">
                <a:latin typeface="Arial" panose="020B0604020202020204" pitchFamily="34" charset="0"/>
                <a:cs typeface="Arial" panose="020B0604020202020204" pitchFamily="34" charset="0"/>
              </a:rPr>
              <a:t>Half of firearms assaults began very shortly upon officers’ arrival with assailant firing from the front door of the residence or laying ambush outside of the home.</a:t>
            </a:r>
            <a:endParaRPr lang="en-US" sz="2000" b="1" cap="none" dirty="0">
              <a:latin typeface="Arial" panose="020B0604020202020204" pitchFamily="34" charset="0"/>
              <a:cs typeface="Arial" panose="020B0604020202020204" pitchFamily="34" charset="0"/>
            </a:endParaRPr>
          </a:p>
          <a:p>
            <a:pPr lvl="2"/>
            <a:r>
              <a:rPr lang="en-US" sz="2000" cap="none" dirty="0">
                <a:latin typeface="Arial" panose="020B0604020202020204" pitchFamily="34" charset="0"/>
                <a:cs typeface="Arial" panose="020B0604020202020204" pitchFamily="34" charset="0"/>
              </a:rPr>
              <a:t>In the majority of these firearms assaults, the officers had not entered the residence or even made contact with the batterer when they opened fire.</a:t>
            </a:r>
            <a:endParaRPr lang="en-US" sz="2000" b="1" cap="none" dirty="0">
              <a:latin typeface="Arial" panose="020B0604020202020204" pitchFamily="34" charset="0"/>
              <a:cs typeface="Arial" panose="020B0604020202020204" pitchFamily="34" charset="0"/>
            </a:endParaRPr>
          </a:p>
          <a:p>
            <a:pPr lvl="2"/>
            <a:r>
              <a:rPr lang="en-US" sz="2000" cap="none" dirty="0">
                <a:latin typeface="Arial" panose="020B0604020202020204" pitchFamily="34" charset="0"/>
                <a:cs typeface="Arial" panose="020B0604020202020204" pitchFamily="34" charset="0"/>
              </a:rPr>
              <a:t>Half of the shootings began at a distance of 50 feet.</a:t>
            </a:r>
            <a:endParaRPr lang="en-US" sz="2000" b="1" cap="none" dirty="0">
              <a:latin typeface="Arial" panose="020B060402020202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1345417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57338-A058-9B75-EC54-35CDF24ABB88}"/>
              </a:ext>
            </a:extLst>
          </p:cNvPr>
          <p:cNvSpPr>
            <a:spLocks noGrp="1"/>
          </p:cNvSpPr>
          <p:nvPr>
            <p:ph type="title"/>
          </p:nvPr>
        </p:nvSpPr>
        <p:spPr/>
        <p:txBody>
          <a:bodyPr/>
          <a:lstStyle/>
          <a:p>
            <a:endParaRPr lang="en-US"/>
          </a:p>
        </p:txBody>
      </p:sp>
      <p:pic>
        <p:nvPicPr>
          <p:cNvPr id="4" name="Online Media 3" title="Raw: Body cam captures Arizona cop's final moments">
            <a:hlinkClick r:id="" action="ppaction://media"/>
            <a:extLst>
              <a:ext uri="{FF2B5EF4-FFF2-40B4-BE49-F238E27FC236}">
                <a16:creationId xmlns:a16="http://schemas.microsoft.com/office/drawing/2014/main" id="{8B9BDD24-8690-D5F5-A9C1-18C8894F5878}"/>
              </a:ext>
            </a:extLst>
          </p:cNvPr>
          <p:cNvPicPr>
            <a:picLocks noGrp="1" noRot="1" noChangeAspect="1"/>
          </p:cNvPicPr>
          <p:nvPr>
            <p:ph sz="quarter" idx="13"/>
            <a:videoFile r:link="rId1"/>
          </p:nvPr>
        </p:nvPicPr>
        <p:blipFill>
          <a:blip/>
          <a:stretch>
            <a:fillRect/>
          </a:stretch>
        </p:blipFill>
        <p:spPr>
          <a:xfrm>
            <a:off x="513924" y="200794"/>
            <a:ext cx="10568759" cy="5971406"/>
          </a:xfrm>
          <a:prstGeom prst="rect">
            <a:avLst/>
          </a:prstGeom>
        </p:spPr>
      </p:pic>
    </p:spTree>
    <p:extLst>
      <p:ext uri="{BB962C8B-B14F-4D97-AF65-F5344CB8AC3E}">
        <p14:creationId xmlns:p14="http://schemas.microsoft.com/office/powerpoint/2010/main" val="224137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61356-C1F4-5E7C-D0E8-12227D94A628}"/>
              </a:ext>
            </a:extLst>
          </p:cNvPr>
          <p:cNvSpPr>
            <a:spLocks noGrp="1"/>
          </p:cNvSpPr>
          <p:nvPr>
            <p:ph type="ctrTitle"/>
          </p:nvPr>
        </p:nvSpPr>
        <p:spPr/>
        <p:txBody>
          <a:bodyPr/>
          <a:lstStyle/>
          <a:p>
            <a:r>
              <a:rPr lang="en-US" dirty="0"/>
              <a:t>Why are dv calls SO dangerous for </a:t>
            </a:r>
            <a:r>
              <a:rPr lang="en-US" dirty="0" err="1"/>
              <a:t>l.e</a:t>
            </a:r>
            <a:r>
              <a:rPr lang="en-US" dirty="0"/>
              <a:t>?</a:t>
            </a:r>
          </a:p>
        </p:txBody>
      </p:sp>
      <p:sp>
        <p:nvSpPr>
          <p:cNvPr id="3" name="Subtitle 2">
            <a:extLst>
              <a:ext uri="{FF2B5EF4-FFF2-40B4-BE49-F238E27FC236}">
                <a16:creationId xmlns:a16="http://schemas.microsoft.com/office/drawing/2014/main" id="{8B44E251-FC1A-436A-62DB-B9809ED990C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65758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7CD53-31B4-EE82-62A3-1B60B8911F5B}"/>
              </a:ext>
            </a:extLst>
          </p:cNvPr>
          <p:cNvSpPr>
            <a:spLocks noGrp="1"/>
          </p:cNvSpPr>
          <p:nvPr>
            <p:ph type="title"/>
          </p:nvPr>
        </p:nvSpPr>
        <p:spPr/>
        <p:txBody>
          <a:bodyPr/>
          <a:lstStyle/>
          <a:p>
            <a:r>
              <a:rPr lang="en-US" dirty="0"/>
              <a:t>dangers</a:t>
            </a:r>
          </a:p>
        </p:txBody>
      </p:sp>
      <p:sp>
        <p:nvSpPr>
          <p:cNvPr id="3" name="Content Placeholder 2">
            <a:extLst>
              <a:ext uri="{FF2B5EF4-FFF2-40B4-BE49-F238E27FC236}">
                <a16:creationId xmlns:a16="http://schemas.microsoft.com/office/drawing/2014/main" id="{1BDBADF8-13CD-D222-43C1-2CBAABE4BD86}"/>
              </a:ext>
            </a:extLst>
          </p:cNvPr>
          <p:cNvSpPr>
            <a:spLocks noGrp="1"/>
          </p:cNvSpPr>
          <p:nvPr>
            <p:ph sz="quarter" idx="13"/>
          </p:nvPr>
        </p:nvSpPr>
        <p:spPr/>
        <p:txBody>
          <a:bodyPr/>
          <a:lstStyle/>
          <a:p>
            <a:r>
              <a:rPr lang="en-US" dirty="0"/>
              <a:t>Environmental advantage by suspect</a:t>
            </a:r>
          </a:p>
          <a:p>
            <a:r>
              <a:rPr lang="en-US" dirty="0"/>
              <a:t>Highly emotionally charged</a:t>
            </a:r>
          </a:p>
          <a:p>
            <a:r>
              <a:rPr lang="en-US" dirty="0"/>
              <a:t>Access to weapons</a:t>
            </a:r>
          </a:p>
          <a:p>
            <a:r>
              <a:rPr lang="en-US" dirty="0"/>
              <a:t>Other parties involved</a:t>
            </a:r>
          </a:p>
          <a:p>
            <a:r>
              <a:rPr lang="en-US" dirty="0"/>
              <a:t>Rush in</a:t>
            </a:r>
          </a:p>
          <a:p>
            <a:pPr marL="0" indent="0">
              <a:buNone/>
            </a:pPr>
            <a:endParaRPr lang="en-US" dirty="0"/>
          </a:p>
        </p:txBody>
      </p:sp>
      <p:pic>
        <p:nvPicPr>
          <p:cNvPr id="5" name="Picture 4" descr="A person with blood on his face&#10;&#10;Description automatically generated with medium confidence">
            <a:extLst>
              <a:ext uri="{FF2B5EF4-FFF2-40B4-BE49-F238E27FC236}">
                <a16:creationId xmlns:a16="http://schemas.microsoft.com/office/drawing/2014/main" id="{6FA0F90B-EA1F-4C44-0CEA-A349557188BD}"/>
              </a:ext>
            </a:extLst>
          </p:cNvPr>
          <p:cNvPicPr>
            <a:picLocks noChangeAspect="1"/>
          </p:cNvPicPr>
          <p:nvPr/>
        </p:nvPicPr>
        <p:blipFill>
          <a:blip r:embed="rId2"/>
          <a:stretch>
            <a:fillRect/>
          </a:stretch>
        </p:blipFill>
        <p:spPr>
          <a:xfrm>
            <a:off x="6002095" y="821318"/>
            <a:ext cx="5160276" cy="4085218"/>
          </a:xfrm>
          <a:prstGeom prst="rect">
            <a:avLst/>
          </a:prstGeom>
        </p:spPr>
      </p:pic>
    </p:spTree>
    <p:extLst>
      <p:ext uri="{BB962C8B-B14F-4D97-AF65-F5344CB8AC3E}">
        <p14:creationId xmlns:p14="http://schemas.microsoft.com/office/powerpoint/2010/main" val="2436951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0019" y="-1052945"/>
            <a:ext cx="11361420" cy="7431973"/>
          </a:xfrm>
        </p:spPr>
        <p:txBody>
          <a:bodyPr>
            <a:normAutofit/>
          </a:bodyPr>
          <a:lstStyle/>
          <a:p>
            <a:pPr marL="457200" lvl="1" indent="0">
              <a:buNone/>
            </a:pPr>
            <a:r>
              <a:rPr lang="x-none" sz="2800" b="1" cap="none" dirty="0">
                <a:solidFill>
                  <a:schemeClr val="accent1">
                    <a:lumMod val="75000"/>
                  </a:schemeClr>
                </a:solidFill>
                <a:latin typeface="Arial" panose="020B0604020202020204" pitchFamily="34" charset="0"/>
                <a:cs typeface="Arial" panose="020B0604020202020204" pitchFamily="34" charset="0"/>
              </a:rPr>
              <a:t>Factors associated with officer survival during DV assaults</a:t>
            </a:r>
            <a:endParaRPr lang="en-US" sz="2800" b="1" cap="none" dirty="0">
              <a:solidFill>
                <a:schemeClr val="accent1">
                  <a:lumMod val="75000"/>
                </a:schemeClr>
              </a:solidFill>
              <a:latin typeface="Arial" panose="020B0604020202020204" pitchFamily="34" charset="0"/>
              <a:cs typeface="Arial" panose="020B0604020202020204" pitchFamily="34" charset="0"/>
            </a:endParaRPr>
          </a:p>
          <a:p>
            <a:pPr lvl="0"/>
            <a:r>
              <a:rPr lang="en-US" cap="none" dirty="0">
                <a:latin typeface="Arial" panose="020B0604020202020204" pitchFamily="34" charset="0"/>
                <a:cs typeface="Arial" panose="020B0604020202020204" pitchFamily="34" charset="0"/>
              </a:rPr>
              <a:t>Wearing body armor</a:t>
            </a:r>
            <a:endParaRPr lang="en-US" sz="1800" cap="none" dirty="0">
              <a:latin typeface="Arial" panose="020B0604020202020204" pitchFamily="34" charset="0"/>
              <a:cs typeface="Arial" panose="020B0604020202020204" pitchFamily="34" charset="0"/>
            </a:endParaRPr>
          </a:p>
          <a:p>
            <a:pPr lvl="0"/>
            <a:r>
              <a:rPr lang="en-US" cap="none" dirty="0">
                <a:latin typeface="Arial" panose="020B0604020202020204" pitchFamily="34" charset="0"/>
                <a:cs typeface="Arial" panose="020B0604020202020204" pitchFamily="34" charset="0"/>
              </a:rPr>
              <a:t>Distance between the officer and the shooter</a:t>
            </a:r>
            <a:endParaRPr lang="en-US" sz="1800" cap="none" dirty="0">
              <a:latin typeface="Arial" panose="020B0604020202020204" pitchFamily="34" charset="0"/>
              <a:cs typeface="Arial" panose="020B0604020202020204" pitchFamily="34" charset="0"/>
            </a:endParaRPr>
          </a:p>
          <a:p>
            <a:pPr lvl="0"/>
            <a:r>
              <a:rPr lang="en-US" cap="none" dirty="0">
                <a:latin typeface="Arial" panose="020B0604020202020204" pitchFamily="34" charset="0"/>
                <a:cs typeface="Arial" panose="020B0604020202020204" pitchFamily="34" charset="0"/>
              </a:rPr>
              <a:t>Returning controlled accurate fire</a:t>
            </a:r>
            <a:endParaRPr lang="en-US" sz="1800" cap="none" dirty="0">
              <a:latin typeface="Arial" panose="020B0604020202020204" pitchFamily="34" charset="0"/>
              <a:cs typeface="Arial" panose="020B0604020202020204" pitchFamily="34" charset="0"/>
            </a:endParaRPr>
          </a:p>
          <a:p>
            <a:pPr lvl="0"/>
            <a:r>
              <a:rPr lang="en-US" cap="none" dirty="0">
                <a:latin typeface="Arial" panose="020B0604020202020204" pitchFamily="34" charset="0"/>
                <a:cs typeface="Arial" panose="020B0604020202020204" pitchFamily="34" charset="0"/>
              </a:rPr>
              <a:t>A recent study showed that 225 officers that had been fired upon, that 14% were killed, anther 43% received survivable bullet wounds and another 43% survived without serious injury.</a:t>
            </a:r>
            <a:endParaRPr lang="en-US" sz="1800" cap="none" dirty="0">
              <a:latin typeface="Arial" panose="020B060402020202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2879840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3" name="Picture 7">
            <a:extLst>
              <a:ext uri="{FF2B5EF4-FFF2-40B4-BE49-F238E27FC236}">
                <a16:creationId xmlns:a16="http://schemas.microsoft.com/office/drawing/2014/main" id="{90A9C49B-76D8-4E9B-B430-D1ADF40F1C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5" name="Rectangle 9">
            <a:extLst>
              <a:ext uri="{FF2B5EF4-FFF2-40B4-BE49-F238E27FC236}">
                <a16:creationId xmlns:a16="http://schemas.microsoft.com/office/drawing/2014/main" id="{F88A5712-2FE0-4DD4-BDC6-099EA378A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9">
            <a:extLst>
              <a:ext uri="{FF2B5EF4-FFF2-40B4-BE49-F238E27FC236}">
                <a16:creationId xmlns:a16="http://schemas.microsoft.com/office/drawing/2014/main" id="{448E5503-E0F8-4B94-81A3-B1FA57623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 name="Rectangle 13">
            <a:extLst>
              <a:ext uri="{FF2B5EF4-FFF2-40B4-BE49-F238E27FC236}">
                <a16:creationId xmlns:a16="http://schemas.microsoft.com/office/drawing/2014/main" id="{CE54F896-85E7-4403-9E37-1B004731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sz="quarter" idx="13"/>
          </p:nvPr>
        </p:nvSpPr>
        <p:spPr>
          <a:xfrm>
            <a:off x="5111886" y="685800"/>
            <a:ext cx="5968621" cy="4688785"/>
          </a:xfrm>
        </p:spPr>
        <p:txBody>
          <a:bodyPr>
            <a:normAutofit fontScale="92500" lnSpcReduction="20000"/>
          </a:bodyPr>
          <a:lstStyle/>
          <a:p>
            <a:pPr lvl="0"/>
            <a:r>
              <a:rPr lang="en-US" sz="2600" cap="none" dirty="0">
                <a:latin typeface="Arial" panose="020B0604020202020204" pitchFamily="34" charset="0"/>
                <a:cs typeface="Arial" panose="020B0604020202020204" pitchFamily="34" charset="0"/>
              </a:rPr>
              <a:t>6 out of 10 officers never recognized an oncoming violent assault and 36% of the officers that were killed during a violent assault were not wearing their body armor.</a:t>
            </a:r>
          </a:p>
          <a:p>
            <a:pPr lvl="0"/>
            <a:r>
              <a:rPr lang="en-US" sz="2600" cap="none" dirty="0">
                <a:latin typeface="Arial" panose="020B0604020202020204" pitchFamily="34" charset="0"/>
                <a:cs typeface="Arial" panose="020B0604020202020204" pitchFamily="34" charset="0"/>
              </a:rPr>
              <a:t>An officer on a DV call should request and wait for backup and “slow down” their response if possible.</a:t>
            </a:r>
          </a:p>
          <a:p>
            <a:pPr lvl="0"/>
            <a:r>
              <a:rPr lang="en-US" sz="2600" cap="none" dirty="0">
                <a:latin typeface="Arial" panose="020B0604020202020204" pitchFamily="34" charset="0"/>
                <a:cs typeface="Arial" panose="020B0604020202020204" pitchFamily="34" charset="0"/>
              </a:rPr>
              <a:t>An officer should maintain their tactical advantage at all times and further avoid poor tactical positioning during a DV call.</a:t>
            </a:r>
          </a:p>
          <a:p>
            <a:endParaRPr lang="en-US" dirty="0"/>
          </a:p>
        </p:txBody>
      </p:sp>
    </p:spTree>
    <p:extLst>
      <p:ext uri="{BB962C8B-B14F-4D97-AF65-F5344CB8AC3E}">
        <p14:creationId xmlns:p14="http://schemas.microsoft.com/office/powerpoint/2010/main" val="2975312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70B4CD-535A-4FF2-B700-8C40F0031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oup 10">
            <a:extLst>
              <a:ext uri="{FF2B5EF4-FFF2-40B4-BE49-F238E27FC236}">
                <a16:creationId xmlns:a16="http://schemas.microsoft.com/office/drawing/2014/main" id="{42AB5EEF-5DB7-47EA-BB55-DC7DAC8A68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2" name="Rectangle 11">
              <a:extLst>
                <a:ext uri="{FF2B5EF4-FFF2-40B4-BE49-F238E27FC236}">
                  <a16:creationId xmlns:a16="http://schemas.microsoft.com/office/drawing/2014/main" id="{2D031218-C353-46BE-8BA0-03B929089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63018239-79C0-4159-AE08-A6113D9AD9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 name="Rectangle 13">
              <a:extLst>
                <a:ext uri="{FF2B5EF4-FFF2-40B4-BE49-F238E27FC236}">
                  <a16:creationId xmlns:a16="http://schemas.microsoft.com/office/drawing/2014/main" id="{A68094AE-62A3-4DD8-B617-758BE447B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16" name="Picture 15">
            <a:extLst>
              <a:ext uri="{FF2B5EF4-FFF2-40B4-BE49-F238E27FC236}">
                <a16:creationId xmlns:a16="http://schemas.microsoft.com/office/drawing/2014/main" id="{9F5E1885-4B77-4930-AF94-83DC34F516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8" name="Rectangle 17">
            <a:extLst>
              <a:ext uri="{FF2B5EF4-FFF2-40B4-BE49-F238E27FC236}">
                <a16:creationId xmlns:a16="http://schemas.microsoft.com/office/drawing/2014/main" id="{12CED8F1-A066-4193-A0C6-FA32AABA2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6FC2AD83-6F23-413C-AD90-9F32AF827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8" y="6581"/>
            <a:ext cx="11741281" cy="56002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The Crime of Domestic Violence - Segment 3: Offender Realities &amp; Threats to Officers">
            <a:hlinkClick r:id="" action="ppaction://media"/>
            <a:extLst>
              <a:ext uri="{FF2B5EF4-FFF2-40B4-BE49-F238E27FC236}">
                <a16:creationId xmlns:a16="http://schemas.microsoft.com/office/drawing/2014/main" id="{2BD92767-2CC2-552B-E82B-B821DAB80B53}"/>
              </a:ext>
            </a:extLst>
          </p:cNvPr>
          <p:cNvPicPr>
            <a:picLocks noGrp="1" noRot="1" noChangeAspect="1"/>
          </p:cNvPicPr>
          <p:nvPr>
            <p:ph sz="quarter" idx="13"/>
            <a:videoFile r:link="rId1"/>
          </p:nvPr>
        </p:nvPicPr>
        <p:blipFill>
          <a:blip/>
          <a:stretch>
            <a:fillRect/>
          </a:stretch>
        </p:blipFill>
        <p:spPr>
          <a:xfrm>
            <a:off x="1451227" y="321733"/>
            <a:ext cx="8823696" cy="4963329"/>
          </a:xfrm>
          <a:prstGeom prst="rect">
            <a:avLst/>
          </a:prstGeom>
        </p:spPr>
      </p:pic>
      <p:sp>
        <p:nvSpPr>
          <p:cNvPr id="22" name="Rectangle 21">
            <a:extLst>
              <a:ext uri="{FF2B5EF4-FFF2-40B4-BE49-F238E27FC236}">
                <a16:creationId xmlns:a16="http://schemas.microsoft.com/office/drawing/2014/main" id="{7367BE40-CEB0-42C0-A019-83612A9D1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527" y="6581"/>
            <a:ext cx="5051254" cy="5600215"/>
          </a:xfrm>
          <a:prstGeom prst="rect">
            <a:avLst/>
          </a:prstGeom>
          <a:gradFill flip="none" rotWithShape="1">
            <a:gsLst>
              <a:gs pos="0">
                <a:schemeClr val="tx1">
                  <a:alpha val="0"/>
                </a:schemeClr>
              </a:gs>
              <a:gs pos="54900">
                <a:srgbClr val="000000">
                  <a:alpha val="10000"/>
                </a:srgbClr>
              </a:gs>
              <a:gs pos="100000">
                <a:schemeClr val="tx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3A1CF79-E584-4525-AB80-C5E82644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0499" y="0"/>
            <a:ext cx="5051254" cy="5600215"/>
          </a:xfrm>
          <a:prstGeom prst="rect">
            <a:avLst/>
          </a:prstGeom>
          <a:gradFill flip="none" rotWithShape="1">
            <a:gsLst>
              <a:gs pos="0">
                <a:schemeClr val="tx1">
                  <a:alpha val="0"/>
                </a:schemeClr>
              </a:gs>
              <a:gs pos="54900">
                <a:srgbClr val="000000">
                  <a:alpha val="10000"/>
                </a:srgbClr>
              </a:gs>
              <a:gs pos="100000">
                <a:schemeClr val="tx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DFF68DC-7619-4C0C-B291-0018372D2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00215"/>
            <a:ext cx="1173175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8" name="Freeform 9">
            <a:extLst>
              <a:ext uri="{FF2B5EF4-FFF2-40B4-BE49-F238E27FC236}">
                <a16:creationId xmlns:a16="http://schemas.microsoft.com/office/drawing/2014/main" id="{5003435F-4995-49A0-9B3D-4955D282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63766"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Tree>
    <p:extLst>
      <p:ext uri="{BB962C8B-B14F-4D97-AF65-F5344CB8AC3E}">
        <p14:creationId xmlns:p14="http://schemas.microsoft.com/office/powerpoint/2010/main" val="65143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28D430-56EA-45B9-8632-927BEBF029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Shape 9">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11548533" cy="6214534"/>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83625" y="448056"/>
            <a:ext cx="10396882" cy="1151965"/>
          </a:xfrm>
        </p:spPr>
        <p:txBody>
          <a:bodyPr>
            <a:normAutofit/>
          </a:bodyPr>
          <a:lstStyle/>
          <a:p>
            <a:r>
              <a:rPr lang="en-US" dirty="0"/>
              <a:t>INSTRUCTIONAL OBJECTIVES:</a:t>
            </a:r>
          </a:p>
        </p:txBody>
      </p:sp>
      <p:sp>
        <p:nvSpPr>
          <p:cNvPr id="3" name="Content Placeholder 2"/>
          <p:cNvSpPr>
            <a:spLocks noGrp="1"/>
          </p:cNvSpPr>
          <p:nvPr>
            <p:ph sz="quarter" idx="13"/>
          </p:nvPr>
        </p:nvSpPr>
        <p:spPr>
          <a:xfrm>
            <a:off x="685800" y="1417321"/>
            <a:ext cx="10394707" cy="4581143"/>
          </a:xfrm>
        </p:spPr>
        <p:txBody>
          <a:bodyPr>
            <a:normAutofit/>
          </a:bodyPr>
          <a:lstStyle/>
          <a:p>
            <a:pPr lvl="0" fontAlgn="base"/>
            <a:r>
              <a:rPr lang="en-US" sz="2400" cap="none" dirty="0">
                <a:latin typeface="Arial" panose="020B0604020202020204" pitchFamily="34" charset="0"/>
                <a:cs typeface="Arial" panose="020B0604020202020204" pitchFamily="34" charset="0"/>
              </a:rPr>
              <a:t>Know the 4 key indicators associated with domestic violence calls for service wherein there is a 50% likelihood that officers will be assaulted.</a:t>
            </a:r>
          </a:p>
          <a:p>
            <a:pPr lvl="0" fontAlgn="base"/>
            <a:r>
              <a:rPr lang="en-US" sz="2400" cap="none" dirty="0">
                <a:latin typeface="Arial" panose="020B0604020202020204" pitchFamily="34" charset="0"/>
                <a:cs typeface="Arial" panose="020B0604020202020204" pitchFamily="34" charset="0"/>
              </a:rPr>
              <a:t>Know the key safety considerations for officer safety and survival during domestic violence calls for service.</a:t>
            </a:r>
          </a:p>
          <a:p>
            <a:pPr lvl="0" fontAlgn="base"/>
            <a:r>
              <a:rPr lang="en-US" sz="2400" cap="none" dirty="0">
                <a:latin typeface="Arial" panose="020B0604020202020204" pitchFamily="34" charset="0"/>
                <a:cs typeface="Arial" panose="020B0604020202020204" pitchFamily="34" charset="0"/>
              </a:rPr>
              <a:t>Understand the concept of a trauma informed interview of the victim/ victims of domestic violence.</a:t>
            </a:r>
          </a:p>
          <a:p>
            <a:pPr lvl="0" fontAlgn="base"/>
            <a:r>
              <a:rPr lang="en-US" sz="2400" cap="none" dirty="0">
                <a:latin typeface="Arial" panose="020B0604020202020204" pitchFamily="34" charset="0"/>
                <a:cs typeface="Arial" panose="020B0604020202020204" pitchFamily="34" charset="0"/>
              </a:rPr>
              <a:t>Know the New Mexico state laws governing domestic violence investigations as well as case law associated with domestic violence crime.</a:t>
            </a:r>
          </a:p>
          <a:p>
            <a:endParaRPr lang="en-US" dirty="0"/>
          </a:p>
        </p:txBody>
      </p:sp>
    </p:spTree>
    <p:extLst>
      <p:ext uri="{BB962C8B-B14F-4D97-AF65-F5344CB8AC3E}">
        <p14:creationId xmlns:p14="http://schemas.microsoft.com/office/powerpoint/2010/main" val="2406992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28D430-56EA-45B9-8632-927BEBF029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Shape 9">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17" name="Content Placeholder 2"/>
          <p:cNvSpPr>
            <a:spLocks noGrp="1"/>
          </p:cNvSpPr>
          <p:nvPr>
            <p:ph sz="quarter" idx="13"/>
          </p:nvPr>
        </p:nvSpPr>
        <p:spPr>
          <a:xfrm>
            <a:off x="1286933" y="729673"/>
            <a:ext cx="9618133" cy="5083298"/>
          </a:xfrm>
        </p:spPr>
        <p:txBody>
          <a:bodyPr>
            <a:normAutofit/>
          </a:bodyPr>
          <a:lstStyle/>
          <a:p>
            <a:r>
              <a:rPr lang="en-US" sz="2800" cap="none" dirty="0">
                <a:solidFill>
                  <a:schemeClr val="tx1">
                    <a:lumMod val="85000"/>
                    <a:lumOff val="15000"/>
                  </a:schemeClr>
                </a:solidFill>
                <a:latin typeface="Arial" panose="020B0604020202020204" pitchFamily="34" charset="0"/>
                <a:cs typeface="Arial" panose="020B0604020202020204" pitchFamily="34" charset="0"/>
              </a:rPr>
              <a:t>When responding try to approach in a safe manner with notice of avenues of ingress and egress. </a:t>
            </a:r>
          </a:p>
          <a:p>
            <a:r>
              <a:rPr lang="en-US" sz="2800" cap="none" dirty="0">
                <a:solidFill>
                  <a:schemeClr val="tx1">
                    <a:lumMod val="85000"/>
                    <a:lumOff val="15000"/>
                  </a:schemeClr>
                </a:solidFill>
                <a:latin typeface="Arial" panose="020B0604020202020204" pitchFamily="34" charset="0"/>
                <a:cs typeface="Arial" panose="020B0604020202020204" pitchFamily="34" charset="0"/>
              </a:rPr>
              <a:t>Take note of anything you see or hear that might be relevant to safety or your case</a:t>
            </a:r>
          </a:p>
          <a:p>
            <a:r>
              <a:rPr lang="en-US" sz="2800" cap="none" dirty="0">
                <a:solidFill>
                  <a:schemeClr val="tx1">
                    <a:lumMod val="85000"/>
                    <a:lumOff val="15000"/>
                  </a:schemeClr>
                </a:solidFill>
                <a:latin typeface="Arial" panose="020B0604020202020204" pitchFamily="34" charset="0"/>
                <a:cs typeface="Arial" panose="020B0604020202020204" pitchFamily="34" charset="0"/>
              </a:rPr>
              <a:t>When you make contact, separate the parties for safety and investigative purposes</a:t>
            </a:r>
          </a:p>
          <a:p>
            <a:pPr lvl="0"/>
            <a:r>
              <a:rPr lang="en-US" sz="2800" cap="none" dirty="0">
                <a:solidFill>
                  <a:schemeClr val="tx1">
                    <a:lumMod val="85000"/>
                    <a:lumOff val="15000"/>
                  </a:schemeClr>
                </a:solidFill>
                <a:latin typeface="Arial" panose="020B0604020202020204" pitchFamily="34" charset="0"/>
                <a:cs typeface="Arial" panose="020B0604020202020204" pitchFamily="34" charset="0"/>
              </a:rPr>
              <a:t>Always try to identify the</a:t>
            </a:r>
            <a:r>
              <a:rPr lang="en-US" sz="2800" dirty="0">
                <a:solidFill>
                  <a:schemeClr val="tx1">
                    <a:lumMod val="85000"/>
                    <a:lumOff val="15000"/>
                  </a:schemeClr>
                </a:solidFill>
                <a:latin typeface="Arial" panose="020B0604020202020204" pitchFamily="34" charset="0"/>
                <a:cs typeface="Arial" panose="020B0604020202020204" pitchFamily="34" charset="0"/>
              </a:rPr>
              <a:t> </a:t>
            </a:r>
            <a:r>
              <a:rPr lang="en-US" sz="2800" b="1" dirty="0">
                <a:solidFill>
                  <a:schemeClr val="tx1">
                    <a:lumMod val="85000"/>
                    <a:lumOff val="15000"/>
                  </a:schemeClr>
                </a:solidFill>
                <a:latin typeface="Arial" panose="020B0604020202020204" pitchFamily="34" charset="0"/>
                <a:cs typeface="Arial" panose="020B0604020202020204" pitchFamily="34" charset="0"/>
              </a:rPr>
              <a:t>“dominant aggressor” (bully/batterer) at a DV call.</a:t>
            </a:r>
            <a:endParaRPr lang="en-US" sz="2800" dirty="0">
              <a:solidFill>
                <a:schemeClr val="tx1">
                  <a:lumMod val="85000"/>
                  <a:lumOff val="15000"/>
                </a:schemeClr>
              </a:solidFill>
              <a:latin typeface="Arial" panose="020B0604020202020204" pitchFamily="34" charset="0"/>
              <a:cs typeface="Arial" panose="020B0604020202020204" pitchFamily="34" charset="0"/>
            </a:endParaRPr>
          </a:p>
          <a:p>
            <a:endParaRPr lang="en-US" sz="1800" dirty="0">
              <a:solidFill>
                <a:schemeClr val="tx1">
                  <a:lumMod val="85000"/>
                  <a:lumOff val="15000"/>
                </a:schemeClr>
              </a:solidFill>
            </a:endParaRPr>
          </a:p>
        </p:txBody>
      </p:sp>
    </p:spTree>
    <p:extLst>
      <p:ext uri="{BB962C8B-B14F-4D97-AF65-F5344CB8AC3E}">
        <p14:creationId xmlns:p14="http://schemas.microsoft.com/office/powerpoint/2010/main" val="1191240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0019" y="566057"/>
            <a:ext cx="11361420" cy="5399314"/>
          </a:xfrm>
        </p:spPr>
        <p:txBody>
          <a:bodyPr>
            <a:normAutofit/>
          </a:bodyPr>
          <a:lstStyle/>
          <a:p>
            <a:pPr lvl="0"/>
            <a:r>
              <a:rPr lang="en-US" sz="2400" cap="none" dirty="0">
                <a:latin typeface="Arial" panose="020B0604020202020204" pitchFamily="34" charset="0"/>
                <a:cs typeface="Arial" panose="020B0604020202020204" pitchFamily="34" charset="0"/>
              </a:rPr>
              <a:t>Trauma informed interviews of the victim(s) should be conducted by the officer utilizing compassion and care for detailing first the trauma suffered by the victim(s) and then seeking the additional facts of case after EMS has been called and other immediate needs provided i.e., water, warmth, clothing etc.</a:t>
            </a:r>
          </a:p>
          <a:p>
            <a:pPr lvl="0"/>
            <a:r>
              <a:rPr lang="en-US" sz="2400" cap="none" dirty="0">
                <a:latin typeface="Arial" panose="020B0604020202020204" pitchFamily="34" charset="0"/>
                <a:cs typeface="Arial" panose="020B0604020202020204" pitchFamily="34" charset="0"/>
              </a:rPr>
              <a:t>Remember to pull 911 calls that occur before the start of the official interview(s) as they will stand as non-testimonial evidence (Crawford / Davis vs. State of Washington) , as those calls are not violation of the confrontation clause of the U.S. Constitution per the supreme court of the united states (SCOTUS). </a:t>
            </a:r>
          </a:p>
          <a:p>
            <a:endParaRPr lang="en-US" sz="2400" dirty="0"/>
          </a:p>
        </p:txBody>
      </p:sp>
    </p:spTree>
    <p:extLst>
      <p:ext uri="{BB962C8B-B14F-4D97-AF65-F5344CB8AC3E}">
        <p14:creationId xmlns:p14="http://schemas.microsoft.com/office/powerpoint/2010/main" val="3226270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D1FA6-CAD6-79D5-32B3-029BC8CDABD6}"/>
              </a:ext>
            </a:extLst>
          </p:cNvPr>
          <p:cNvSpPr>
            <a:spLocks noGrp="1"/>
          </p:cNvSpPr>
          <p:nvPr>
            <p:ph type="title"/>
          </p:nvPr>
        </p:nvSpPr>
        <p:spPr/>
        <p:txBody>
          <a:bodyPr/>
          <a:lstStyle/>
          <a:p>
            <a:r>
              <a:rPr lang="en-US" dirty="0"/>
              <a:t>OPEN ENDED QUESTIONS</a:t>
            </a:r>
          </a:p>
        </p:txBody>
      </p:sp>
      <p:sp>
        <p:nvSpPr>
          <p:cNvPr id="3" name="Content Placeholder 2">
            <a:extLst>
              <a:ext uri="{FF2B5EF4-FFF2-40B4-BE49-F238E27FC236}">
                <a16:creationId xmlns:a16="http://schemas.microsoft.com/office/drawing/2014/main" id="{61224B23-303A-3BDF-2B73-76D5970D27E3}"/>
              </a:ext>
            </a:extLst>
          </p:cNvPr>
          <p:cNvSpPr>
            <a:spLocks noGrp="1"/>
          </p:cNvSpPr>
          <p:nvPr>
            <p:ph sz="quarter" idx="13"/>
          </p:nvPr>
        </p:nvSpPr>
        <p:spPr/>
        <p:txBody>
          <a:bodyPr/>
          <a:lstStyle/>
          <a:p>
            <a:pPr algn="l" rtl="0" fontAlgn="base">
              <a:buFont typeface="Arial" panose="020B0604020202020204" pitchFamily="34" charset="0"/>
              <a:buChar char="•"/>
            </a:pPr>
            <a:r>
              <a:rPr lang="en-US" sz="2400" b="0" i="0" dirty="0">
                <a:solidFill>
                  <a:srgbClr val="000000"/>
                </a:solidFill>
                <a:effectLst/>
                <a:latin typeface="var(--ricos-custom-p-font-family,unset)"/>
              </a:rPr>
              <a:t>"Can you tell me what happened?" </a:t>
            </a:r>
            <a:endParaRPr lang="en-US" sz="2400" b="0" i="0" dirty="0">
              <a:solidFill>
                <a:srgbClr val="3D3D3D"/>
              </a:solidFill>
              <a:effectLst/>
              <a:latin typeface="var(--ricos-custom-p-font-family,unset)"/>
            </a:endParaRPr>
          </a:p>
          <a:p>
            <a:pPr algn="l" rtl="0" fontAlgn="base">
              <a:buFont typeface="Arial" panose="020B0604020202020204" pitchFamily="34" charset="0"/>
              <a:buChar char="•"/>
            </a:pPr>
            <a:r>
              <a:rPr lang="en-US" sz="2400" b="0" i="0" dirty="0">
                <a:solidFill>
                  <a:srgbClr val="000000"/>
                </a:solidFill>
                <a:effectLst/>
                <a:latin typeface="var(--ricos-custom-p-font-family,unset)"/>
              </a:rPr>
              <a:t>"Can you </a:t>
            </a:r>
            <a:r>
              <a:rPr lang="en-US" sz="2400" b="0" i="1" dirty="0">
                <a:solidFill>
                  <a:srgbClr val="3D3D3D"/>
                </a:solidFill>
                <a:effectLst/>
                <a:latin typeface="inherit"/>
              </a:rPr>
              <a:t>remember</a:t>
            </a:r>
            <a:r>
              <a:rPr lang="en-US" sz="2400" b="0" i="0" dirty="0">
                <a:solidFill>
                  <a:srgbClr val="000000"/>
                </a:solidFill>
                <a:effectLst/>
                <a:latin typeface="var(--ricos-custom-p-font-family,unset)"/>
              </a:rPr>
              <a:t> anything about the event?"</a:t>
            </a:r>
            <a:endParaRPr lang="en-US" sz="2400" b="0" i="0" dirty="0">
              <a:solidFill>
                <a:srgbClr val="3D3D3D"/>
              </a:solidFill>
              <a:effectLst/>
              <a:latin typeface="var(--ricos-custom-p-font-family,unset)"/>
            </a:endParaRPr>
          </a:p>
          <a:p>
            <a:pPr algn="l" rtl="0" fontAlgn="base">
              <a:buFont typeface="Arial" panose="020B0604020202020204" pitchFamily="34" charset="0"/>
              <a:buChar char="•"/>
            </a:pPr>
            <a:r>
              <a:rPr lang="en-US" sz="2400" b="0" i="0" dirty="0">
                <a:solidFill>
                  <a:srgbClr val="000000"/>
                </a:solidFill>
                <a:effectLst/>
                <a:latin typeface="var(--ricos-custom-p-font-family,unset)"/>
              </a:rPr>
              <a:t>"Do you remember what you were </a:t>
            </a:r>
            <a:r>
              <a:rPr lang="en-US" sz="2400" b="0" i="1" dirty="0">
                <a:solidFill>
                  <a:srgbClr val="3D3D3D"/>
                </a:solidFill>
                <a:effectLst/>
                <a:latin typeface="inherit"/>
              </a:rPr>
              <a:t>thinking </a:t>
            </a:r>
            <a:r>
              <a:rPr lang="en-US" sz="2400" b="0" i="0" dirty="0">
                <a:solidFill>
                  <a:srgbClr val="000000"/>
                </a:solidFill>
                <a:effectLst/>
                <a:latin typeface="var(--ricos-custom-p-font-family,unset)"/>
              </a:rPr>
              <a:t>or </a:t>
            </a:r>
            <a:r>
              <a:rPr lang="en-US" sz="2400" b="0" i="1" dirty="0">
                <a:solidFill>
                  <a:srgbClr val="3D3D3D"/>
                </a:solidFill>
                <a:effectLst/>
                <a:latin typeface="inherit"/>
              </a:rPr>
              <a:t>feeling</a:t>
            </a:r>
            <a:r>
              <a:rPr lang="en-US" sz="2400" b="0" i="0" dirty="0">
                <a:solidFill>
                  <a:srgbClr val="000000"/>
                </a:solidFill>
                <a:effectLst/>
                <a:latin typeface="var(--ricos-custom-p-font-family,unset)"/>
              </a:rPr>
              <a:t> at that point?"</a:t>
            </a:r>
            <a:endParaRPr lang="en-US" sz="2400" b="0" i="0" dirty="0">
              <a:solidFill>
                <a:srgbClr val="3D3D3D"/>
              </a:solidFill>
              <a:effectLst/>
              <a:latin typeface="var(--ricos-custom-p-font-family,unset)"/>
            </a:endParaRPr>
          </a:p>
          <a:p>
            <a:pPr algn="l" rtl="0" fontAlgn="base">
              <a:buFont typeface="Arial" panose="020B0604020202020204" pitchFamily="34" charset="0"/>
              <a:buChar char="•"/>
            </a:pPr>
            <a:r>
              <a:rPr lang="en-US" sz="2400" b="0" i="0" dirty="0">
                <a:solidFill>
                  <a:srgbClr val="000000"/>
                </a:solidFill>
                <a:effectLst/>
                <a:latin typeface="var(--ricos-custom-p-font-family,unset)"/>
              </a:rPr>
              <a:t>"What do you remember </a:t>
            </a:r>
            <a:r>
              <a:rPr lang="en-US" sz="2400" b="0" i="1" dirty="0">
                <a:solidFill>
                  <a:srgbClr val="3D3D3D"/>
                </a:solidFill>
                <a:effectLst/>
                <a:latin typeface="inherit"/>
              </a:rPr>
              <a:t>saying </a:t>
            </a:r>
            <a:r>
              <a:rPr lang="en-US" sz="2400" b="0" i="0" dirty="0">
                <a:solidFill>
                  <a:srgbClr val="000000"/>
                </a:solidFill>
                <a:effectLst/>
                <a:latin typeface="var(--ricos-custom-p-font-family,unset)"/>
              </a:rPr>
              <a:t>and</a:t>
            </a:r>
            <a:r>
              <a:rPr lang="en-US" sz="2400" b="0" i="1" dirty="0">
                <a:solidFill>
                  <a:srgbClr val="3D3D3D"/>
                </a:solidFill>
                <a:effectLst/>
                <a:latin typeface="inherit"/>
              </a:rPr>
              <a:t> doing</a:t>
            </a:r>
            <a:r>
              <a:rPr lang="en-US" sz="2400" b="0" i="0" dirty="0">
                <a:solidFill>
                  <a:srgbClr val="000000"/>
                </a:solidFill>
                <a:effectLst/>
                <a:latin typeface="var(--ricos-custom-p-font-family,unset)"/>
              </a:rPr>
              <a:t> at that point?"</a:t>
            </a:r>
            <a:endParaRPr lang="en-US" sz="2400" b="0" i="0" dirty="0">
              <a:solidFill>
                <a:srgbClr val="3D3D3D"/>
              </a:solidFill>
              <a:effectLst/>
              <a:latin typeface="var(--ricos-custom-p-font-family,unset)"/>
            </a:endParaRPr>
          </a:p>
          <a:p>
            <a:endParaRPr lang="en-US" dirty="0"/>
          </a:p>
        </p:txBody>
      </p:sp>
    </p:spTree>
    <p:extLst>
      <p:ext uri="{BB962C8B-B14F-4D97-AF65-F5344CB8AC3E}">
        <p14:creationId xmlns:p14="http://schemas.microsoft.com/office/powerpoint/2010/main" val="31972091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10FF38-87BD-381D-F684-6753C8D79746}"/>
              </a:ext>
            </a:extLst>
          </p:cNvPr>
          <p:cNvSpPr>
            <a:spLocks noGrp="1"/>
          </p:cNvSpPr>
          <p:nvPr>
            <p:ph sz="quarter" idx="13"/>
          </p:nvPr>
        </p:nvSpPr>
        <p:spPr>
          <a:xfrm>
            <a:off x="685800" y="106960"/>
            <a:ext cx="10394707" cy="5267625"/>
          </a:xfrm>
        </p:spPr>
        <p:txBody>
          <a:bodyPr/>
          <a:lstStyle/>
          <a:p>
            <a:pPr algn="l" rtl="0" fontAlgn="base">
              <a:buFont typeface="Arial" panose="020B0604020202020204" pitchFamily="34" charset="0"/>
              <a:buChar char="•"/>
            </a:pPr>
            <a:r>
              <a:rPr lang="en-US" sz="2800" b="0" i="0" dirty="0">
                <a:solidFill>
                  <a:srgbClr val="3D3D3D"/>
                </a:solidFill>
                <a:effectLst/>
                <a:latin typeface="var(--ricos-custom-p-font-family,unset)"/>
              </a:rPr>
              <a:t>Example 1 - rather than asking a domestic violence victim “</a:t>
            </a:r>
            <a:r>
              <a:rPr lang="en-US" sz="2800" b="0" i="1" dirty="0">
                <a:solidFill>
                  <a:srgbClr val="3D3D3D"/>
                </a:solidFill>
                <a:effectLst/>
                <a:latin typeface="inherit"/>
              </a:rPr>
              <a:t>did he strangle you”</a:t>
            </a:r>
            <a:r>
              <a:rPr lang="en-US" sz="2800" b="0" i="0" dirty="0">
                <a:solidFill>
                  <a:srgbClr val="3D3D3D"/>
                </a:solidFill>
                <a:effectLst/>
                <a:latin typeface="var(--ricos-custom-p-font-family,unset)"/>
              </a:rPr>
              <a:t>, instead ask, </a:t>
            </a:r>
            <a:r>
              <a:rPr lang="en-US" sz="2800" b="0" i="1" dirty="0">
                <a:solidFill>
                  <a:srgbClr val="3D3D3D"/>
                </a:solidFill>
                <a:effectLst/>
                <a:latin typeface="inherit"/>
              </a:rPr>
              <a:t>“did he put his hands on your neck or body?"</a:t>
            </a:r>
            <a:r>
              <a:rPr lang="en-US" sz="2800" b="0" i="0" dirty="0">
                <a:solidFill>
                  <a:srgbClr val="3D3D3D"/>
                </a:solidFill>
                <a:effectLst/>
                <a:latin typeface="var(--ricos-custom-p-font-family,unset)"/>
              </a:rPr>
              <a:t>, </a:t>
            </a:r>
            <a:r>
              <a:rPr lang="en-US" sz="2800" b="0" i="1" dirty="0">
                <a:solidFill>
                  <a:srgbClr val="3D3D3D"/>
                </a:solidFill>
                <a:effectLst/>
                <a:latin typeface="inherit"/>
              </a:rPr>
              <a:t>"were you able to breathe at all?". </a:t>
            </a:r>
          </a:p>
          <a:p>
            <a:pPr algn="l" rtl="0" fontAlgn="base">
              <a:buFont typeface="Arial" panose="020B0604020202020204" pitchFamily="34" charset="0"/>
              <a:buChar char="•"/>
            </a:pPr>
            <a:endParaRPr lang="en-US" sz="2800" b="0" i="0" dirty="0">
              <a:solidFill>
                <a:srgbClr val="3D3D3D"/>
              </a:solidFill>
              <a:effectLst/>
              <a:latin typeface="var(--ricos-custom-p-font-family,unset)"/>
            </a:endParaRPr>
          </a:p>
          <a:p>
            <a:pPr algn="l" rtl="0" fontAlgn="base">
              <a:buFont typeface="Arial" panose="020B0604020202020204" pitchFamily="34" charset="0"/>
              <a:buChar char="•"/>
            </a:pPr>
            <a:r>
              <a:rPr lang="en-US" sz="2800" b="0" i="0" dirty="0">
                <a:solidFill>
                  <a:srgbClr val="3D3D3D"/>
                </a:solidFill>
                <a:effectLst/>
                <a:latin typeface="var(--ricos-custom-p-font-family,unset)"/>
              </a:rPr>
              <a:t>Example 2- rather than asking a victim of intimate partner violence or stalking, ”</a:t>
            </a:r>
            <a:r>
              <a:rPr lang="en-US" sz="2800" b="0" i="1" dirty="0">
                <a:solidFill>
                  <a:srgbClr val="3D3D3D"/>
                </a:solidFill>
                <a:effectLst/>
                <a:latin typeface="inherit"/>
              </a:rPr>
              <a:t>has </a:t>
            </a:r>
            <a:r>
              <a:rPr lang="en-US" sz="2800" b="0" i="1" dirty="0" err="1">
                <a:solidFill>
                  <a:srgbClr val="3D3D3D"/>
                </a:solidFill>
                <a:effectLst/>
                <a:latin typeface="inherit"/>
              </a:rPr>
              <a:t>he/SHE</a:t>
            </a:r>
            <a:r>
              <a:rPr lang="en-US" sz="2800" b="0" i="1" dirty="0">
                <a:solidFill>
                  <a:srgbClr val="3D3D3D"/>
                </a:solidFill>
                <a:effectLst/>
                <a:latin typeface="inherit"/>
              </a:rPr>
              <a:t> ever abused you or beat you?"</a:t>
            </a:r>
            <a:r>
              <a:rPr lang="en-US" sz="2800" b="0" i="0" dirty="0">
                <a:solidFill>
                  <a:srgbClr val="3D3D3D"/>
                </a:solidFill>
                <a:effectLst/>
                <a:latin typeface="var(--ricos-custom-p-font-family,unset)"/>
              </a:rPr>
              <a:t>, instead ask, </a:t>
            </a:r>
            <a:r>
              <a:rPr lang="en-US" sz="2800" b="0" i="1" dirty="0">
                <a:solidFill>
                  <a:srgbClr val="3D3D3D"/>
                </a:solidFill>
                <a:effectLst/>
                <a:latin typeface="inherit"/>
              </a:rPr>
              <a:t>“can you tell me about the times he/she hurt you or made you feel afraid?"</a:t>
            </a:r>
            <a:endParaRPr lang="en-US" sz="2800" b="0" i="0" dirty="0">
              <a:solidFill>
                <a:srgbClr val="3D3D3D"/>
              </a:solidFill>
              <a:effectLst/>
              <a:latin typeface="var(--ricos-custom-p-font-family,unset)"/>
            </a:endParaRPr>
          </a:p>
          <a:p>
            <a:endParaRPr lang="en-US" dirty="0"/>
          </a:p>
        </p:txBody>
      </p:sp>
    </p:spTree>
    <p:extLst>
      <p:ext uri="{BB962C8B-B14F-4D97-AF65-F5344CB8AC3E}">
        <p14:creationId xmlns:p14="http://schemas.microsoft.com/office/powerpoint/2010/main" val="26543555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6"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8"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0"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C30D34F-AC0A-DD06-FAF4-7A1EEFA84F52}"/>
              </a:ext>
            </a:extLst>
          </p:cNvPr>
          <p:cNvSpPr>
            <a:spLocks noGrp="1"/>
          </p:cNvSpPr>
          <p:nvPr>
            <p:ph type="title"/>
          </p:nvPr>
        </p:nvSpPr>
        <p:spPr>
          <a:xfrm rot="21420000">
            <a:off x="561208" y="615315"/>
            <a:ext cx="6967666" cy="3278684"/>
          </a:xfrm>
        </p:spPr>
        <p:txBody>
          <a:bodyPr vert="horz" lIns="91440" tIns="45720" rIns="91440" bIns="45720" rtlCol="0" anchor="b">
            <a:normAutofit/>
          </a:bodyPr>
          <a:lstStyle/>
          <a:p>
            <a:pPr algn="r"/>
            <a:r>
              <a:rPr lang="en-US" sz="6800" dirty="0"/>
              <a:t>Be wary of manipulation</a:t>
            </a:r>
          </a:p>
        </p:txBody>
      </p:sp>
    </p:spTree>
    <p:extLst>
      <p:ext uri="{BB962C8B-B14F-4D97-AF65-F5344CB8AC3E}">
        <p14:creationId xmlns:p14="http://schemas.microsoft.com/office/powerpoint/2010/main" val="16102213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0019" y="97971"/>
            <a:ext cx="11361420" cy="6085115"/>
          </a:xfrm>
        </p:spPr>
        <p:txBody>
          <a:bodyPr>
            <a:normAutofit/>
          </a:bodyPr>
          <a:lstStyle/>
          <a:p>
            <a:pPr marL="457200" lvl="1" indent="0">
              <a:buNone/>
            </a:pPr>
            <a:r>
              <a:rPr lang="x-none" sz="2000" b="1" dirty="0">
                <a:latin typeface="Arial" panose="020B0604020202020204" pitchFamily="34" charset="0"/>
                <a:cs typeface="Arial" panose="020B0604020202020204" pitchFamily="34" charset="0"/>
              </a:rPr>
              <a:t>DV Crime Scene Photography</a:t>
            </a:r>
            <a:r>
              <a:rPr lang="en-US" sz="2000" b="1" dirty="0">
                <a:latin typeface="Arial" panose="020B0604020202020204" pitchFamily="34" charset="0"/>
                <a:cs typeface="Arial" panose="020B0604020202020204" pitchFamily="34" charset="0"/>
              </a:rPr>
              <a:t>- Document</a:t>
            </a:r>
          </a:p>
          <a:p>
            <a:pPr marL="457200" lvl="1" indent="0">
              <a:buNone/>
            </a:pPr>
            <a:endParaRPr lang="en-US" sz="2000" b="1" dirty="0">
              <a:latin typeface="Arial" panose="020B0604020202020204" pitchFamily="34" charset="0"/>
              <a:cs typeface="Arial" panose="020B0604020202020204" pitchFamily="34" charset="0"/>
            </a:endParaRPr>
          </a:p>
          <a:p>
            <a:pPr lvl="2"/>
            <a:r>
              <a:rPr lang="en-US" sz="2800" cap="none" dirty="0">
                <a:latin typeface="Arial" panose="020B0604020202020204" pitchFamily="34" charset="0"/>
                <a:cs typeface="Arial" panose="020B0604020202020204" pitchFamily="34" charset="0"/>
              </a:rPr>
              <a:t>E</a:t>
            </a:r>
            <a:r>
              <a:rPr lang="x-none" sz="2800" cap="none" dirty="0">
                <a:latin typeface="Arial" panose="020B0604020202020204" pitchFamily="34" charset="0"/>
                <a:cs typeface="Arial" panose="020B0604020202020204" pitchFamily="34" charset="0"/>
              </a:rPr>
              <a:t>ntire crime scene</a:t>
            </a:r>
            <a:endParaRPr lang="en-US" sz="2800" cap="none" dirty="0">
              <a:latin typeface="Arial" panose="020B0604020202020204" pitchFamily="34" charset="0"/>
              <a:cs typeface="Arial" panose="020B0604020202020204" pitchFamily="34" charset="0"/>
            </a:endParaRPr>
          </a:p>
          <a:p>
            <a:pPr lvl="2"/>
            <a:r>
              <a:rPr lang="en-US" sz="2800" cap="none" dirty="0">
                <a:latin typeface="Arial" panose="020B0604020202020204" pitchFamily="34" charset="0"/>
                <a:cs typeface="Arial" panose="020B0604020202020204" pitchFamily="34" charset="0"/>
              </a:rPr>
              <a:t>Evidence</a:t>
            </a:r>
          </a:p>
          <a:p>
            <a:pPr marL="914400" lvl="2" indent="0">
              <a:buNone/>
            </a:pPr>
            <a:r>
              <a:rPr lang="en-US" sz="2800" cap="none" dirty="0">
                <a:latin typeface="Arial" panose="020B0604020202020204" pitchFamily="34" charset="0"/>
                <a:cs typeface="Arial" panose="020B0604020202020204" pitchFamily="34" charset="0"/>
              </a:rPr>
              <a:t>	1. </a:t>
            </a:r>
            <a:r>
              <a:rPr lang="x-none" sz="2800" cap="none" dirty="0">
                <a:latin typeface="Arial" panose="020B0604020202020204" pitchFamily="34" charset="0"/>
                <a:cs typeface="Arial" panose="020B0604020202020204" pitchFamily="34" charset="0"/>
              </a:rPr>
              <a:t>damaged property</a:t>
            </a:r>
            <a:r>
              <a:rPr lang="en-US" sz="2800" cap="none" dirty="0">
                <a:latin typeface="Arial" panose="020B0604020202020204" pitchFamily="34" charset="0"/>
                <a:cs typeface="Arial" panose="020B0604020202020204" pitchFamily="34" charset="0"/>
              </a:rPr>
              <a:t>,</a:t>
            </a:r>
            <a:r>
              <a:rPr lang="x-none" sz="2800" cap="none" dirty="0">
                <a:latin typeface="Arial" panose="020B0604020202020204" pitchFamily="34" charset="0"/>
                <a:cs typeface="Arial" panose="020B0604020202020204" pitchFamily="34" charset="0"/>
              </a:rPr>
              <a:t> damaged torn or ripped clothing</a:t>
            </a:r>
            <a:endParaRPr lang="en-US" sz="2800" cap="none" dirty="0">
              <a:latin typeface="Arial" panose="020B0604020202020204" pitchFamily="34" charset="0"/>
              <a:cs typeface="Arial" panose="020B0604020202020204" pitchFamily="34" charset="0"/>
            </a:endParaRPr>
          </a:p>
          <a:p>
            <a:pPr marL="914400" lvl="2" indent="0">
              <a:buNone/>
            </a:pPr>
            <a:r>
              <a:rPr lang="en-US" sz="2800" cap="none" dirty="0">
                <a:latin typeface="Arial" panose="020B0604020202020204" pitchFamily="34" charset="0"/>
                <a:cs typeface="Arial" panose="020B0604020202020204" pitchFamily="34" charset="0"/>
              </a:rPr>
              <a:t>	2. </a:t>
            </a:r>
            <a:r>
              <a:rPr lang="x-none" sz="2800" cap="none" dirty="0">
                <a:latin typeface="Arial" panose="020B0604020202020204" pitchFamily="34" charset="0"/>
                <a:cs typeface="Arial" panose="020B0604020202020204" pitchFamily="34" charset="0"/>
              </a:rPr>
              <a:t>crying children, so that the prosecutor, judge and jury </a:t>
            </a:r>
            <a:r>
              <a:rPr lang="en-US" sz="2800" cap="none" dirty="0">
                <a:latin typeface="Arial" panose="020B0604020202020204" pitchFamily="34" charset="0"/>
                <a:cs typeface="Arial" panose="020B0604020202020204" pitchFamily="34" charset="0"/>
              </a:rPr>
              <a:t>		</a:t>
            </a:r>
            <a:r>
              <a:rPr lang="x-none" sz="2800" cap="none" dirty="0">
                <a:latin typeface="Arial" panose="020B0604020202020204" pitchFamily="34" charset="0"/>
                <a:cs typeface="Arial" panose="020B0604020202020204" pitchFamily="34" charset="0"/>
              </a:rPr>
              <a:t>can see what you saw</a:t>
            </a:r>
            <a:endParaRPr lang="en-US" sz="2800" b="1" cap="none" dirty="0">
              <a:latin typeface="Arial" panose="020B060402020202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9779220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A71A71C-209A-4AEB-ACE5-99478391B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1" name="Rectangle 20">
            <a:extLst>
              <a:ext uri="{FF2B5EF4-FFF2-40B4-BE49-F238E27FC236}">
                <a16:creationId xmlns:a16="http://schemas.microsoft.com/office/drawing/2014/main" id="{6DE4BFA7-B82F-438B-B2B2-49906328D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5" name="Picture 4" descr="Camera lens with reflections on wooden table">
            <a:extLst>
              <a:ext uri="{FF2B5EF4-FFF2-40B4-BE49-F238E27FC236}">
                <a16:creationId xmlns:a16="http://schemas.microsoft.com/office/drawing/2014/main" id="{85AE561C-E2FF-723D-E8B3-EA4F62D11F12}"/>
              </a:ext>
            </a:extLst>
          </p:cNvPr>
          <p:cNvPicPr>
            <a:picLocks noChangeAspect="1"/>
          </p:cNvPicPr>
          <p:nvPr/>
        </p:nvPicPr>
        <p:blipFill rotWithShape="1">
          <a:blip/>
          <a:srcRect r="58381" b="-1"/>
          <a:stretch/>
        </p:blipFill>
        <p:spPr>
          <a:xfrm>
            <a:off x="7793391" y="234347"/>
            <a:ext cx="3680817" cy="5903415"/>
          </a:xfrm>
          <a:prstGeom prst="rect">
            <a:avLst/>
          </a:prstGeom>
          <a:ln>
            <a:noFill/>
          </a:ln>
        </p:spPr>
      </p:pic>
      <p:sp>
        <p:nvSpPr>
          <p:cNvPr id="23" name="Freeform 9">
            <a:extLst>
              <a:ext uri="{FF2B5EF4-FFF2-40B4-BE49-F238E27FC236}">
                <a16:creationId xmlns:a16="http://schemas.microsoft.com/office/drawing/2014/main" id="{D508A3B8-B1AA-4A53-8613-20B62ECDE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5" name="Rectangle 24">
            <a:extLst>
              <a:ext uri="{FF2B5EF4-FFF2-40B4-BE49-F238E27FC236}">
                <a16:creationId xmlns:a16="http://schemas.microsoft.com/office/drawing/2014/main" id="{5255E8F1-8D1A-4978-A5E9-DA60C55D2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755413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B578E81-F0E5-D991-E3B9-98D87D0AFD4B}"/>
              </a:ext>
            </a:extLst>
          </p:cNvPr>
          <p:cNvSpPr>
            <a:spLocks noGrp="1"/>
          </p:cNvSpPr>
          <p:nvPr>
            <p:ph type="title"/>
          </p:nvPr>
        </p:nvSpPr>
        <p:spPr>
          <a:xfrm>
            <a:off x="685798" y="45272"/>
            <a:ext cx="6382699" cy="1146825"/>
          </a:xfrm>
        </p:spPr>
        <p:txBody>
          <a:bodyPr>
            <a:normAutofit/>
          </a:bodyPr>
          <a:lstStyle/>
          <a:p>
            <a:endParaRPr lang="en-US">
              <a:solidFill>
                <a:schemeClr val="bg1"/>
              </a:solidFill>
            </a:endParaRPr>
          </a:p>
        </p:txBody>
      </p:sp>
      <p:sp>
        <p:nvSpPr>
          <p:cNvPr id="3" name="Content Placeholder 2">
            <a:extLst>
              <a:ext uri="{FF2B5EF4-FFF2-40B4-BE49-F238E27FC236}">
                <a16:creationId xmlns:a16="http://schemas.microsoft.com/office/drawing/2014/main" id="{CAB6A285-DAD4-560D-EB24-93FCC24C92EE}"/>
              </a:ext>
            </a:extLst>
          </p:cNvPr>
          <p:cNvSpPr>
            <a:spLocks noGrp="1"/>
          </p:cNvSpPr>
          <p:nvPr>
            <p:ph sz="quarter" idx="13"/>
          </p:nvPr>
        </p:nvSpPr>
        <p:spPr>
          <a:xfrm>
            <a:off x="685800" y="960583"/>
            <a:ext cx="6382697" cy="4548916"/>
          </a:xfrm>
        </p:spPr>
        <p:txBody>
          <a:bodyPr>
            <a:normAutofit lnSpcReduction="10000"/>
          </a:bodyPr>
          <a:lstStyle/>
          <a:p>
            <a:r>
              <a:rPr lang="en-US" sz="2400" cap="none" dirty="0">
                <a:solidFill>
                  <a:schemeClr val="bg1"/>
                </a:solidFill>
                <a:latin typeface="Arial" panose="020B0604020202020204" pitchFamily="34" charset="0"/>
                <a:cs typeface="Arial" panose="020B0604020202020204" pitchFamily="34" charset="0"/>
              </a:rPr>
              <a:t>Studies in Indiana found that compared to DV cases with photographic evidence were 129% more likely to result in a plea of guilty by the batterer </a:t>
            </a:r>
          </a:p>
          <a:p>
            <a:r>
              <a:rPr lang="en-US" sz="2400" cap="none" dirty="0">
                <a:solidFill>
                  <a:schemeClr val="bg1"/>
                </a:solidFill>
                <a:latin typeface="Arial" panose="020B0604020202020204" pitchFamily="34" charset="0"/>
                <a:cs typeface="Arial" panose="020B0604020202020204" pitchFamily="34" charset="0"/>
              </a:rPr>
              <a:t> 76% more likely to result in a conviction should the case go to trial. </a:t>
            </a:r>
          </a:p>
          <a:p>
            <a:r>
              <a:rPr lang="en-US" sz="2400" cap="none" dirty="0">
                <a:solidFill>
                  <a:schemeClr val="bg1"/>
                </a:solidFill>
                <a:latin typeface="Arial" panose="020B0604020202020204" pitchFamily="34" charset="0"/>
                <a:cs typeface="Arial" panose="020B0604020202020204" pitchFamily="34" charset="0"/>
              </a:rPr>
              <a:t>This study also showed that cases with photographic evidence was 205% more likely to result in a sentence of incarceration.</a:t>
            </a:r>
            <a:endParaRPr lang="en-US" sz="2400" b="1" cap="none" dirty="0">
              <a:solidFill>
                <a:schemeClr val="bg1"/>
              </a:solidFill>
              <a:latin typeface="Arial" panose="020B0604020202020204" pitchFamily="34" charset="0"/>
              <a:cs typeface="Arial" panose="020B0604020202020204" pitchFamily="34" charset="0"/>
            </a:endParaRPr>
          </a:p>
          <a:p>
            <a:endParaRPr lang="en-US" sz="1800" dirty="0">
              <a:solidFill>
                <a:schemeClr val="bg1"/>
              </a:solidFill>
            </a:endParaRPr>
          </a:p>
        </p:txBody>
      </p:sp>
      <p:pic>
        <p:nvPicPr>
          <p:cNvPr id="6" name="Picture 5">
            <a:extLst>
              <a:ext uri="{FF2B5EF4-FFF2-40B4-BE49-F238E27FC236}">
                <a16:creationId xmlns:a16="http://schemas.microsoft.com/office/drawing/2014/main" id="{6D5B6F88-9A64-D684-D697-815EA51E73B1}"/>
              </a:ext>
            </a:extLst>
          </p:cNvPr>
          <p:cNvPicPr>
            <a:picLocks noChangeAspect="1"/>
          </p:cNvPicPr>
          <p:nvPr/>
        </p:nvPicPr>
        <p:blipFill>
          <a:blip r:embed="rId2"/>
          <a:stretch>
            <a:fillRect/>
          </a:stretch>
        </p:blipFill>
        <p:spPr>
          <a:xfrm>
            <a:off x="7970137" y="1380743"/>
            <a:ext cx="3536063" cy="2652047"/>
          </a:xfrm>
          <a:prstGeom prst="rect">
            <a:avLst/>
          </a:prstGeom>
        </p:spPr>
      </p:pic>
    </p:spTree>
    <p:extLst>
      <p:ext uri="{BB962C8B-B14F-4D97-AF65-F5344CB8AC3E}">
        <p14:creationId xmlns:p14="http://schemas.microsoft.com/office/powerpoint/2010/main" val="11523159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C1CD6AA-C6A5-4977-A468-8B03371D1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46000">
                <a:schemeClr val="accent6">
                  <a:lumMod val="89000"/>
                </a:schemeClr>
              </a:gs>
              <a:gs pos="81000">
                <a:srgbClr val="231F21"/>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useBgFill="1">
        <p:nvSpPr>
          <p:cNvPr id="10" name="Freeform: Shape 9">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sz="quarter" idx="13"/>
          </p:nvPr>
        </p:nvSpPr>
        <p:spPr>
          <a:xfrm>
            <a:off x="1286933" y="323273"/>
            <a:ext cx="9618133" cy="5489698"/>
          </a:xfrm>
        </p:spPr>
        <p:txBody>
          <a:bodyPr>
            <a:normAutofit/>
          </a:bodyPr>
          <a:lstStyle/>
          <a:p>
            <a:pPr lvl="2"/>
            <a:r>
              <a:rPr lang="en-US" sz="2800" cap="none" dirty="0">
                <a:solidFill>
                  <a:schemeClr val="tx1">
                    <a:lumMod val="95000"/>
                    <a:lumOff val="5000"/>
                  </a:schemeClr>
                </a:solidFill>
                <a:latin typeface="Arial" panose="020B0604020202020204" pitchFamily="34" charset="0"/>
                <a:cs typeface="Arial" panose="020B0604020202020204" pitchFamily="34" charset="0"/>
              </a:rPr>
              <a:t>A Phoenix police department study showed that only with the use of a body worn camera as video evidence at trial resulted in a 389% more likely to result in a conviction.</a:t>
            </a:r>
          </a:p>
          <a:p>
            <a:pPr marL="914400" lvl="2" indent="0">
              <a:buNone/>
            </a:pPr>
            <a:endParaRPr lang="en-US" sz="2800" b="1" cap="none" dirty="0">
              <a:solidFill>
                <a:schemeClr val="tx1">
                  <a:lumMod val="95000"/>
                  <a:lumOff val="5000"/>
                </a:schemeClr>
              </a:solidFill>
              <a:latin typeface="Arial" panose="020B0604020202020204" pitchFamily="34" charset="0"/>
              <a:cs typeface="Arial" panose="020B0604020202020204" pitchFamily="34" charset="0"/>
            </a:endParaRPr>
          </a:p>
          <a:p>
            <a:pPr lvl="2"/>
            <a:r>
              <a:rPr lang="en-US" sz="2800" cap="none" dirty="0">
                <a:solidFill>
                  <a:schemeClr val="tx1">
                    <a:lumMod val="95000"/>
                    <a:lumOff val="5000"/>
                  </a:schemeClr>
                </a:solidFill>
                <a:latin typeface="Arial" panose="020B0604020202020204" pitchFamily="34" charset="0"/>
                <a:cs typeface="Arial" panose="020B0604020202020204" pitchFamily="34" charset="0"/>
              </a:rPr>
              <a:t>Recent studies show that mandatory arrest policies for dv offenses have shown to reduce dv homicides by 35%.</a:t>
            </a:r>
            <a:endParaRPr lang="en-US" sz="2800" b="1" cap="none" dirty="0">
              <a:solidFill>
                <a:schemeClr val="tx1">
                  <a:lumMod val="95000"/>
                  <a:lumOff val="5000"/>
                </a:schemeClr>
              </a:solidFill>
              <a:latin typeface="Arial" panose="020B0604020202020204" pitchFamily="34" charset="0"/>
              <a:cs typeface="Arial" panose="020B0604020202020204" pitchFamily="34" charset="0"/>
            </a:endParaRPr>
          </a:p>
          <a:p>
            <a:endParaRPr lang="en-US" sz="1800" dirty="0">
              <a:solidFill>
                <a:schemeClr val="tx1">
                  <a:lumMod val="95000"/>
                  <a:lumOff val="5000"/>
                </a:schemeClr>
              </a:solidFill>
            </a:endParaRPr>
          </a:p>
        </p:txBody>
      </p:sp>
    </p:spTree>
    <p:extLst>
      <p:ext uri="{BB962C8B-B14F-4D97-AF65-F5344CB8AC3E}">
        <p14:creationId xmlns:p14="http://schemas.microsoft.com/office/powerpoint/2010/main" val="6792840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6809B23-EC40-425A-B89A-F9CE4F063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useBgFill="1">
        <p:nvSpPr>
          <p:cNvPr id="12" name="Freeform: Shape 11">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solidFill>
              <a:srgbClr val="7F7F7F"/>
            </a:solid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68F9A15-0149-4CF3-73DC-A4E05E75B071}"/>
              </a:ext>
            </a:extLst>
          </p:cNvPr>
          <p:cNvSpPr>
            <a:spLocks noGrp="1"/>
          </p:cNvSpPr>
          <p:nvPr>
            <p:ph type="title"/>
          </p:nvPr>
        </p:nvSpPr>
        <p:spPr>
          <a:xfrm flipV="1">
            <a:off x="1286933" y="895927"/>
            <a:ext cx="9618133" cy="165733"/>
          </a:xfrm>
        </p:spPr>
        <p:txBody>
          <a:bodyPr>
            <a:normAutofit fontScale="90000"/>
          </a:bodyPr>
          <a:lstStyle/>
          <a:p>
            <a:pPr algn="ctr"/>
            <a:endParaRPr lang="en-US" sz="4800" dirty="0"/>
          </a:p>
        </p:txBody>
      </p:sp>
      <p:sp>
        <p:nvSpPr>
          <p:cNvPr id="3" name="Content Placeholder 2">
            <a:extLst>
              <a:ext uri="{FF2B5EF4-FFF2-40B4-BE49-F238E27FC236}">
                <a16:creationId xmlns:a16="http://schemas.microsoft.com/office/drawing/2014/main" id="{F7BBED1B-CDB7-07F4-3BB5-4B34B7B49B74}"/>
              </a:ext>
            </a:extLst>
          </p:cNvPr>
          <p:cNvSpPr>
            <a:spLocks noGrp="1"/>
          </p:cNvSpPr>
          <p:nvPr>
            <p:ph sz="quarter" idx="13"/>
          </p:nvPr>
        </p:nvSpPr>
        <p:spPr>
          <a:xfrm>
            <a:off x="1286933" y="526473"/>
            <a:ext cx="9618133" cy="5286498"/>
          </a:xfrm>
        </p:spPr>
        <p:txBody>
          <a:bodyPr>
            <a:noAutofit/>
          </a:bodyPr>
          <a:lstStyle/>
          <a:p>
            <a:pPr lvl="2"/>
            <a:r>
              <a:rPr lang="en-US" sz="2400" cap="none" dirty="0">
                <a:solidFill>
                  <a:schemeClr val="tx1">
                    <a:lumMod val="85000"/>
                    <a:lumOff val="15000"/>
                  </a:schemeClr>
                </a:solidFill>
                <a:latin typeface="Arial" panose="020B0604020202020204" pitchFamily="34" charset="0"/>
                <a:cs typeface="Arial" panose="020B0604020202020204" pitchFamily="34" charset="0"/>
              </a:rPr>
              <a:t>Some police departments in other states surveil the most dangerous batterers and utilize “threat assessment surveys” as a component of their DV investigations.</a:t>
            </a:r>
          </a:p>
          <a:p>
            <a:pPr lvl="2"/>
            <a:endParaRPr lang="en-US" sz="2400" b="1" cap="none" dirty="0">
              <a:solidFill>
                <a:schemeClr val="tx1">
                  <a:lumMod val="85000"/>
                  <a:lumOff val="15000"/>
                </a:schemeClr>
              </a:solidFill>
              <a:latin typeface="Arial" panose="020B0604020202020204" pitchFamily="34" charset="0"/>
              <a:cs typeface="Arial" panose="020B0604020202020204" pitchFamily="34" charset="0"/>
            </a:endParaRPr>
          </a:p>
          <a:p>
            <a:pPr lvl="2"/>
            <a:r>
              <a:rPr lang="en-US" sz="2400" cap="none" dirty="0">
                <a:solidFill>
                  <a:schemeClr val="tx1">
                    <a:lumMod val="85000"/>
                    <a:lumOff val="15000"/>
                  </a:schemeClr>
                </a:solidFill>
                <a:latin typeface="Arial" panose="020B0604020202020204" pitchFamily="34" charset="0"/>
                <a:cs typeface="Arial" panose="020B0604020202020204" pitchFamily="34" charset="0"/>
              </a:rPr>
              <a:t>Threat assessment tools can determine the level posed by some batterers based on past background and behavior, to include utilization access to firearms to predict future violence, which could have an effect on new acts of violence and prevent homicide</a:t>
            </a:r>
            <a:endParaRPr lang="en-US" sz="2400" cap="none" dirty="0">
              <a:solidFill>
                <a:schemeClr val="tx1">
                  <a:lumMod val="85000"/>
                  <a:lumOff val="15000"/>
                </a:schemeClr>
              </a:solidFill>
            </a:endParaRPr>
          </a:p>
        </p:txBody>
      </p:sp>
    </p:spTree>
    <p:extLst>
      <p:ext uri="{BB962C8B-B14F-4D97-AF65-F5344CB8AC3E}">
        <p14:creationId xmlns:p14="http://schemas.microsoft.com/office/powerpoint/2010/main" val="25842400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0019" y="315685"/>
            <a:ext cx="11361420" cy="5573485"/>
          </a:xfrm>
        </p:spPr>
        <p:txBody>
          <a:bodyPr>
            <a:normAutofit/>
          </a:bodyPr>
          <a:lstStyle/>
          <a:p>
            <a:pPr marL="457200" lvl="1" indent="0">
              <a:buNone/>
            </a:pPr>
            <a:r>
              <a:rPr lang="x-none" sz="2400" b="1" dirty="0">
                <a:latin typeface="Arial" panose="020B0604020202020204" pitchFamily="34" charset="0"/>
                <a:cs typeface="Arial" panose="020B0604020202020204" pitchFamily="34" charset="0"/>
              </a:rPr>
              <a:t>De-Escalation</a:t>
            </a:r>
            <a:endParaRPr lang="en-US" sz="2400" b="1" dirty="0">
              <a:latin typeface="Arial" panose="020B0604020202020204" pitchFamily="34" charset="0"/>
              <a:cs typeface="Arial" panose="020B0604020202020204" pitchFamily="34" charset="0"/>
            </a:endParaRPr>
          </a:p>
          <a:p>
            <a:r>
              <a:rPr lang="x-none" sz="2400" cap="none" dirty="0">
                <a:latin typeface="Arial" panose="020B0604020202020204" pitchFamily="34" charset="0"/>
                <a:cs typeface="Arial" panose="020B0604020202020204" pitchFamily="34" charset="0"/>
              </a:rPr>
              <a:t>During a domestic violence incident an officer can engage in de-escalation</a:t>
            </a:r>
            <a:r>
              <a:rPr lang="en-US" sz="2400" cap="none" dirty="0">
                <a:latin typeface="Arial" panose="020B0604020202020204" pitchFamily="34" charset="0"/>
                <a:cs typeface="Arial" panose="020B0604020202020204" pitchFamily="34" charset="0"/>
              </a:rPr>
              <a:t>,</a:t>
            </a:r>
            <a:r>
              <a:rPr lang="x-none" sz="2400" cap="none" dirty="0">
                <a:latin typeface="Arial" panose="020B0604020202020204" pitchFamily="34" charset="0"/>
                <a:cs typeface="Arial" panose="020B0604020202020204" pitchFamily="34" charset="0"/>
              </a:rPr>
              <a:t>“the use of words, actions and techniques to defuse a heightened emotional state, to</a:t>
            </a:r>
            <a:r>
              <a:rPr lang="en-US" sz="2400" b="1" cap="none" dirty="0">
                <a:latin typeface="Arial" panose="020B0604020202020204" pitchFamily="34" charset="0"/>
                <a:cs typeface="Arial" panose="020B0604020202020204" pitchFamily="34" charset="0"/>
              </a:rPr>
              <a:t> </a:t>
            </a:r>
            <a:r>
              <a:rPr lang="x-none" sz="2400" cap="none" dirty="0">
                <a:latin typeface="Arial" panose="020B0604020202020204" pitchFamily="34" charset="0"/>
                <a:cs typeface="Arial" panose="020B0604020202020204" pitchFamily="34" charset="0"/>
              </a:rPr>
              <a:t>facilitate calm and rational interaction and to gain suspect compliance.”  </a:t>
            </a:r>
            <a:endParaRPr lang="en-US" sz="2400" b="1" cap="none" dirty="0">
              <a:latin typeface="Arial" panose="020B0604020202020204" pitchFamily="34" charset="0"/>
              <a:cs typeface="Arial" panose="020B0604020202020204" pitchFamily="34" charset="0"/>
            </a:endParaRPr>
          </a:p>
          <a:p>
            <a:r>
              <a:rPr lang="x-none" sz="2400" cap="none" dirty="0">
                <a:latin typeface="Arial" panose="020B0604020202020204" pitchFamily="34" charset="0"/>
                <a:cs typeface="Arial" panose="020B0604020202020204" pitchFamily="34" charset="0"/>
              </a:rPr>
              <a:t>The officer on a </a:t>
            </a:r>
            <a:r>
              <a:rPr lang="en-US" sz="2400" cap="none" dirty="0">
                <a:latin typeface="Arial" panose="020B0604020202020204" pitchFamily="34" charset="0"/>
                <a:cs typeface="Arial" panose="020B0604020202020204" pitchFamily="34" charset="0"/>
              </a:rPr>
              <a:t>DV</a:t>
            </a:r>
            <a:r>
              <a:rPr lang="x-none" sz="2400" cap="none" dirty="0">
                <a:latin typeface="Arial" panose="020B0604020202020204" pitchFamily="34" charset="0"/>
                <a:cs typeface="Arial" panose="020B0604020202020204" pitchFamily="34" charset="0"/>
              </a:rPr>
              <a:t> call can use de-escalation unless: it is unsafe or not feasible to do so.</a:t>
            </a:r>
            <a:endParaRPr lang="en-US" sz="2400" b="1" cap="none" dirty="0">
              <a:latin typeface="Arial" panose="020B0604020202020204" pitchFamily="34" charset="0"/>
              <a:cs typeface="Arial" panose="020B0604020202020204" pitchFamily="34" charset="0"/>
            </a:endParaRPr>
          </a:p>
          <a:p>
            <a:r>
              <a:rPr lang="en-US" sz="2400" cap="none" dirty="0">
                <a:latin typeface="Arial" panose="020B0604020202020204" pitchFamily="34" charset="0"/>
                <a:cs typeface="Arial" panose="020B0604020202020204" pitchFamily="34" charset="0"/>
              </a:rPr>
              <a:t>The officer should remember that if there are not exigent circumstances, one should always de-escalate. </a:t>
            </a:r>
          </a:p>
          <a:p>
            <a:r>
              <a:rPr lang="en-US" sz="2400" cap="none" dirty="0">
                <a:latin typeface="Arial" panose="020B0604020202020204" pitchFamily="34" charset="0"/>
                <a:cs typeface="Arial" panose="020B0604020202020204" pitchFamily="34" charset="0"/>
              </a:rPr>
              <a:t>There has been case law in relation to officer-created jeopardy.</a:t>
            </a:r>
          </a:p>
          <a:p>
            <a:endParaRPr lang="en-US" sz="2400" dirty="0"/>
          </a:p>
        </p:txBody>
      </p:sp>
    </p:spTree>
    <p:extLst>
      <p:ext uri="{BB962C8B-B14F-4D97-AF65-F5344CB8AC3E}">
        <p14:creationId xmlns:p14="http://schemas.microsoft.com/office/powerpoint/2010/main" val="928821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6" name="Picture 7">
            <a:extLst>
              <a:ext uri="{FF2B5EF4-FFF2-40B4-BE49-F238E27FC236}">
                <a16:creationId xmlns:a16="http://schemas.microsoft.com/office/drawing/2014/main" id="{BB28D430-56EA-45B9-8632-927BEBF029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Freeform: Shape 9">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11548533" cy="6214534"/>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85801" y="685800"/>
            <a:ext cx="10396882" cy="1151965"/>
          </a:xfrm>
        </p:spPr>
        <p:txBody>
          <a:bodyPr>
            <a:normAutofit/>
          </a:bodyPr>
          <a:lstStyle/>
          <a:p>
            <a:r>
              <a:rPr lang="en-US" dirty="0"/>
              <a:t>INTRODUCTION</a:t>
            </a:r>
          </a:p>
        </p:txBody>
      </p:sp>
      <p:sp>
        <p:nvSpPr>
          <p:cNvPr id="3" name="Content Placeholder 2"/>
          <p:cNvSpPr>
            <a:spLocks noGrp="1"/>
          </p:cNvSpPr>
          <p:nvPr>
            <p:ph sz="quarter" idx="13"/>
          </p:nvPr>
        </p:nvSpPr>
        <p:spPr>
          <a:xfrm>
            <a:off x="685800" y="1686186"/>
            <a:ext cx="10394707" cy="4121947"/>
          </a:xfrm>
        </p:spPr>
        <p:txBody>
          <a:bodyPr>
            <a:normAutofit fontScale="92500" lnSpcReduction="20000"/>
          </a:bodyPr>
          <a:lstStyle/>
          <a:p>
            <a:pPr marL="0" lvl="1" indent="0">
              <a:spcBef>
                <a:spcPts val="1000"/>
              </a:spcBef>
              <a:buNone/>
            </a:pPr>
            <a:r>
              <a:rPr lang="x-none" sz="2800" cap="none" dirty="0">
                <a:latin typeface="Arial" panose="020B0604020202020204" pitchFamily="34" charset="0"/>
                <a:cs typeface="Arial" panose="020B0604020202020204" pitchFamily="34" charset="0"/>
              </a:rPr>
              <a:t>Domestic violence </a:t>
            </a:r>
            <a:r>
              <a:rPr lang="en-US" sz="2800" cap="none" dirty="0">
                <a:latin typeface="Arial" panose="020B0604020202020204" pitchFamily="34" charset="0"/>
                <a:cs typeface="Arial" panose="020B0604020202020204" pitchFamily="34" charset="0"/>
              </a:rPr>
              <a:t>calls involve crimes between people with complex relationship issues, making the investigation of these crimes difficult for responding officers. </a:t>
            </a:r>
          </a:p>
          <a:p>
            <a:pPr marL="0" lvl="1" indent="0">
              <a:spcBef>
                <a:spcPts val="1000"/>
              </a:spcBef>
              <a:buNone/>
            </a:pPr>
            <a:r>
              <a:rPr lang="en-US" sz="3200" cap="none" dirty="0">
                <a:latin typeface="Arial" panose="020B0604020202020204" pitchFamily="34" charset="0"/>
                <a:cs typeface="Arial" panose="020B0604020202020204" pitchFamily="34" charset="0"/>
              </a:rPr>
              <a:t>Domestic violence results in nearly 2,000 murders annually in the United States and is the most common violent crime encountered by police. </a:t>
            </a:r>
          </a:p>
          <a:p>
            <a:pPr marL="0" lvl="1" indent="0">
              <a:spcBef>
                <a:spcPts val="1000"/>
              </a:spcBef>
              <a:buNone/>
            </a:pPr>
            <a:r>
              <a:rPr lang="en-US" sz="3200" b="1" cap="none" dirty="0">
                <a:latin typeface="Arial" panose="020B0604020202020204" pitchFamily="34" charset="0"/>
                <a:cs typeface="Arial" panose="020B0604020202020204" pitchFamily="34" charset="0"/>
              </a:rPr>
              <a:t>46% of reported homicides of females in NM were committed by their intimate partner</a:t>
            </a:r>
          </a:p>
          <a:p>
            <a:endParaRPr lang="en-US" dirty="0"/>
          </a:p>
        </p:txBody>
      </p:sp>
    </p:spTree>
    <p:extLst>
      <p:ext uri="{BB962C8B-B14F-4D97-AF65-F5344CB8AC3E}">
        <p14:creationId xmlns:p14="http://schemas.microsoft.com/office/powerpoint/2010/main" val="26333494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0019" y="598713"/>
            <a:ext cx="11361420" cy="5138057"/>
          </a:xfrm>
        </p:spPr>
        <p:txBody>
          <a:bodyPr>
            <a:normAutofit lnSpcReduction="10000"/>
          </a:bodyPr>
          <a:lstStyle/>
          <a:p>
            <a:pPr marL="0" indent="0">
              <a:buNone/>
            </a:pPr>
            <a:r>
              <a:rPr lang="en-US" b="1" dirty="0">
                <a:latin typeface="Arial" panose="020B0604020202020204" pitchFamily="34" charset="0"/>
                <a:cs typeface="Arial" panose="020B0604020202020204" pitchFamily="34" charset="0"/>
              </a:rPr>
              <a:t>The Six Most Common Areas of Officer Liability in </a:t>
            </a:r>
          </a:p>
          <a:p>
            <a:pPr marL="0" indent="0">
              <a:buNone/>
            </a:pPr>
            <a:r>
              <a:rPr lang="en-US" b="1" dirty="0">
                <a:latin typeface="Arial" panose="020B0604020202020204" pitchFamily="34" charset="0"/>
                <a:cs typeface="Arial" panose="020B0604020202020204" pitchFamily="34" charset="0"/>
              </a:rPr>
              <a:t>Domestic Violence Cases:</a:t>
            </a:r>
            <a:endParaRPr lang="en-US" dirty="0">
              <a:latin typeface="Arial" panose="020B0604020202020204" pitchFamily="34" charset="0"/>
              <a:cs typeface="Arial" panose="020B0604020202020204" pitchFamily="34" charset="0"/>
            </a:endParaRPr>
          </a:p>
          <a:p>
            <a:pPr marL="457200" lvl="0" indent="-457200" fontAlgn="base">
              <a:buFont typeface="+mj-lt"/>
              <a:buAutoNum type="arabicPeriod"/>
            </a:pPr>
            <a:r>
              <a:rPr lang="en-US" sz="2400" cap="none" dirty="0">
                <a:latin typeface="Arial" panose="020B0604020202020204" pitchFamily="34" charset="0"/>
                <a:cs typeface="Arial" panose="020B0604020202020204" pitchFamily="34" charset="0"/>
              </a:rPr>
              <a:t>Failure to take proper actions to protect citizens</a:t>
            </a:r>
          </a:p>
          <a:p>
            <a:pPr marL="457200" lvl="0" indent="-457200" fontAlgn="base">
              <a:buFont typeface="+mj-lt"/>
              <a:buAutoNum type="arabicPeriod"/>
            </a:pPr>
            <a:r>
              <a:rPr lang="en-US" sz="2400" cap="none" dirty="0">
                <a:latin typeface="Arial" panose="020B0604020202020204" pitchFamily="34" charset="0"/>
                <a:cs typeface="Arial" panose="020B0604020202020204" pitchFamily="34" charset="0"/>
              </a:rPr>
              <a:t>Failure to appropriately enforce a court order protecting a victim of domestic abuse</a:t>
            </a:r>
          </a:p>
          <a:p>
            <a:pPr marL="457200" lvl="0" indent="-457200" fontAlgn="base">
              <a:buFont typeface="+mj-lt"/>
              <a:buAutoNum type="arabicPeriod"/>
            </a:pPr>
            <a:r>
              <a:rPr lang="en-US" sz="2400" cap="none" dirty="0">
                <a:latin typeface="Arial" panose="020B0604020202020204" pitchFamily="34" charset="0"/>
                <a:cs typeface="Arial" panose="020B0604020202020204" pitchFamily="34" charset="0"/>
              </a:rPr>
              <a:t>Failure to respond at all or in a timely manner</a:t>
            </a:r>
          </a:p>
          <a:p>
            <a:pPr marL="457200" lvl="0" indent="-457200" fontAlgn="base">
              <a:buFont typeface="+mj-lt"/>
              <a:buAutoNum type="arabicPeriod"/>
            </a:pPr>
            <a:r>
              <a:rPr lang="en-US" sz="2400" cap="none" dirty="0">
                <a:latin typeface="Arial" panose="020B0604020202020204" pitchFamily="34" charset="0"/>
                <a:cs typeface="Arial" panose="020B0604020202020204" pitchFamily="34" charset="0"/>
              </a:rPr>
              <a:t>Failure to provide information to a victim as required by law</a:t>
            </a:r>
          </a:p>
          <a:p>
            <a:pPr marL="457200" lvl="0" indent="-457200" fontAlgn="base">
              <a:buFont typeface="+mj-lt"/>
              <a:buAutoNum type="arabicPeriod"/>
            </a:pPr>
            <a:r>
              <a:rPr lang="en-US" sz="2400" cap="none" dirty="0">
                <a:latin typeface="Arial" panose="020B0604020202020204" pitchFamily="34" charset="0"/>
                <a:cs typeface="Arial" panose="020B0604020202020204" pitchFamily="34" charset="0"/>
              </a:rPr>
              <a:t>Arresting a citizen without establishing probable cause</a:t>
            </a:r>
          </a:p>
          <a:p>
            <a:pPr marL="457200" lvl="0" indent="-457200" fontAlgn="base">
              <a:buFont typeface="+mj-lt"/>
              <a:buAutoNum type="arabicPeriod"/>
            </a:pPr>
            <a:r>
              <a:rPr lang="en-US" sz="2400" cap="none" dirty="0">
                <a:latin typeface="Arial" panose="020B0604020202020204" pitchFamily="34" charset="0"/>
                <a:cs typeface="Arial" panose="020B0604020202020204" pitchFamily="34" charset="0"/>
              </a:rPr>
              <a:t>Exhibiting a pattern of differential treatment or application of the law to domestic abuse cases</a:t>
            </a:r>
          </a:p>
          <a:p>
            <a:endParaRPr lang="en-US" sz="2400" dirty="0"/>
          </a:p>
        </p:txBody>
      </p:sp>
    </p:spTree>
    <p:extLst>
      <p:ext uri="{BB962C8B-B14F-4D97-AF65-F5344CB8AC3E}">
        <p14:creationId xmlns:p14="http://schemas.microsoft.com/office/powerpoint/2010/main" val="10075389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0019" y="391885"/>
            <a:ext cx="11361420" cy="5508171"/>
          </a:xfrm>
        </p:spPr>
        <p:txBody>
          <a:bodyPr>
            <a:normAutofit/>
          </a:bodyPr>
          <a:lstStyle/>
          <a:p>
            <a:r>
              <a:rPr lang="en-US" b="1" i="1" dirty="0">
                <a:latin typeface="Arial" panose="020B0604020202020204" pitchFamily="34" charset="0"/>
                <a:cs typeface="Arial" panose="020B0604020202020204" pitchFamily="34" charset="0"/>
              </a:rPr>
              <a:t>Failure to Arrest or Restrain</a:t>
            </a:r>
            <a:r>
              <a:rPr lang="en-US" dirty="0">
                <a:latin typeface="Arial" panose="020B0604020202020204" pitchFamily="34" charset="0"/>
                <a:cs typeface="Arial" panose="020B0604020202020204" pitchFamily="34" charset="0"/>
              </a:rPr>
              <a:t>: </a:t>
            </a:r>
            <a:r>
              <a:rPr lang="en-US" i="1" cap="none" dirty="0">
                <a:latin typeface="Arial" panose="020B0604020202020204" pitchFamily="34" charset="0"/>
                <a:cs typeface="Arial" panose="020B0604020202020204" pitchFamily="34" charset="0"/>
              </a:rPr>
              <a:t>If victims can show that officer stood by when person were committing, about to commit, or threatening to commit violent crimes, some courts have held the officer/agency liable. </a:t>
            </a:r>
          </a:p>
          <a:p>
            <a:r>
              <a:rPr lang="en-US" cap="none" dirty="0">
                <a:latin typeface="Arial" panose="020B0604020202020204" pitchFamily="34" charset="0"/>
                <a:cs typeface="Arial" panose="020B0604020202020204" pitchFamily="34" charset="0"/>
              </a:rPr>
              <a:t>Ross v. Gaston</a:t>
            </a:r>
          </a:p>
          <a:p>
            <a:r>
              <a:rPr lang="en-US" cap="none" dirty="0">
                <a:latin typeface="Arial" panose="020B0604020202020204" pitchFamily="34" charset="0"/>
                <a:cs typeface="Arial" panose="020B0604020202020204" pitchFamily="34" charset="0"/>
              </a:rPr>
              <a:t>Jones V. County of Herkimer</a:t>
            </a:r>
          </a:p>
          <a:p>
            <a:r>
              <a:rPr lang="en-US" cap="none" dirty="0">
                <a:latin typeface="Arial" panose="020B0604020202020204" pitchFamily="34" charset="0"/>
                <a:cs typeface="Arial" panose="020B0604020202020204" pitchFamily="34" charset="0"/>
              </a:rPr>
              <a:t>Baker v. City of New York</a:t>
            </a:r>
          </a:p>
          <a:p>
            <a:pPr marL="0" indent="0">
              <a:buNone/>
            </a:pPr>
            <a:r>
              <a:rPr lang="en-US" cap="none" dirty="0">
                <a:latin typeface="Arial" panose="020B0604020202020204" pitchFamily="34" charset="0"/>
                <a:cs typeface="Arial" panose="020B0604020202020204" pitchFamily="34" charset="0"/>
              </a:rPr>
              <a:t>* All the above are DV homicide cases</a:t>
            </a:r>
          </a:p>
          <a:p>
            <a:endParaRPr lang="en-US" sz="2400" dirty="0"/>
          </a:p>
        </p:txBody>
      </p:sp>
    </p:spTree>
    <p:extLst>
      <p:ext uri="{BB962C8B-B14F-4D97-AF65-F5344CB8AC3E}">
        <p14:creationId xmlns:p14="http://schemas.microsoft.com/office/powerpoint/2010/main" val="32684029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0019" y="185057"/>
            <a:ext cx="11361420" cy="5595257"/>
          </a:xfrm>
        </p:spPr>
        <p:txBody>
          <a:bodyPr>
            <a:normAutofit/>
          </a:bodyPr>
          <a:lstStyle/>
          <a:p>
            <a:pPr marL="0" lvl="0" indent="0">
              <a:buNone/>
            </a:pPr>
            <a:endParaRPr lang="en-US"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 </a:t>
            </a:r>
            <a:r>
              <a:rPr lang="x-none" sz="2400" b="1" dirty="0">
                <a:latin typeface="Arial" panose="020B0604020202020204" pitchFamily="34" charset="0"/>
                <a:cs typeface="Arial" panose="020B0604020202020204" pitchFamily="34" charset="0"/>
              </a:rPr>
              <a:t>History of Violence of Against Women Act</a:t>
            </a:r>
            <a:endParaRPr lang="en-US" sz="2400" b="1" dirty="0">
              <a:latin typeface="Arial" panose="020B0604020202020204" pitchFamily="34" charset="0"/>
              <a:cs typeface="Arial" panose="020B0604020202020204" pitchFamily="34" charset="0"/>
            </a:endParaRPr>
          </a:p>
          <a:p>
            <a:r>
              <a:rPr lang="en-US" sz="2400" u="sng" dirty="0">
                <a:latin typeface="Arial" panose="020B0604020202020204" pitchFamily="34" charset="0"/>
                <a:cs typeface="Arial" panose="020B0604020202020204" pitchFamily="34" charset="0"/>
              </a:rPr>
              <a:t>The Violence against Women Act of 1994 (VAWA)</a:t>
            </a:r>
            <a:endParaRPr lang="en-US" sz="2400" dirty="0">
              <a:latin typeface="Arial" panose="020B0604020202020204" pitchFamily="34" charset="0"/>
              <a:cs typeface="Arial" panose="020B0604020202020204" pitchFamily="34" charset="0"/>
            </a:endParaRPr>
          </a:p>
          <a:p>
            <a:r>
              <a:rPr lang="en-US" sz="2400" cap="none" dirty="0">
                <a:latin typeface="Arial" panose="020B0604020202020204" pitchFamily="34" charset="0"/>
                <a:cs typeface="Arial" panose="020B0604020202020204" pitchFamily="34" charset="0"/>
              </a:rPr>
              <a:t>The first comprehensive federal legislation responding to violence against women was introduced in 1990.  During the 103</a:t>
            </a:r>
            <a:r>
              <a:rPr lang="en-US" sz="2400" cap="none" baseline="30000" dirty="0">
                <a:latin typeface="Arial" panose="020B0604020202020204" pitchFamily="34" charset="0"/>
                <a:cs typeface="Arial" panose="020B0604020202020204" pitchFamily="34" charset="0"/>
              </a:rPr>
              <a:t>rd</a:t>
            </a:r>
            <a:r>
              <a:rPr lang="en-US" sz="2400" cap="none" dirty="0">
                <a:latin typeface="Arial" panose="020B0604020202020204" pitchFamily="34" charset="0"/>
                <a:cs typeface="Arial" panose="020B0604020202020204" pitchFamily="34" charset="0"/>
              </a:rPr>
              <a:t> congress the VAWA was signed into law in august 1994 as part of the violent crime control and law enforcement act of 1994 by President Bill Clinton.  The provisions of the VAWA expired in 2000.  </a:t>
            </a:r>
          </a:p>
          <a:p>
            <a:r>
              <a:rPr lang="en-US" sz="2400" cap="none" dirty="0">
                <a:latin typeface="Arial" panose="020B0604020202020204" pitchFamily="34" charset="0"/>
                <a:cs typeface="Arial" panose="020B0604020202020204" pitchFamily="34" charset="0"/>
              </a:rPr>
              <a:t>This was considered the first vital stem in the nation’s efforts to treat domestic violence as a serious problem.</a:t>
            </a:r>
          </a:p>
          <a:p>
            <a:endParaRPr lang="en-US" cap="none" dirty="0">
              <a:latin typeface="Arial" panose="020B0604020202020204" pitchFamily="34" charset="0"/>
              <a:cs typeface="Arial" panose="020B0604020202020204" pitchFamily="34" charset="0"/>
            </a:endParaRPr>
          </a:p>
          <a:p>
            <a:pPr marL="0" indent="0">
              <a:buNone/>
            </a:pPr>
            <a:endParaRPr lang="en-US" sz="2400" dirty="0"/>
          </a:p>
        </p:txBody>
      </p:sp>
    </p:spTree>
    <p:extLst>
      <p:ext uri="{BB962C8B-B14F-4D97-AF65-F5344CB8AC3E}">
        <p14:creationId xmlns:p14="http://schemas.microsoft.com/office/powerpoint/2010/main" val="2036876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AE997-980E-8C6D-7195-C3D09F3955B8}"/>
              </a:ext>
            </a:extLst>
          </p:cNvPr>
          <p:cNvSpPr>
            <a:spLocks noGrp="1"/>
          </p:cNvSpPr>
          <p:nvPr>
            <p:ph type="title"/>
          </p:nvPr>
        </p:nvSpPr>
        <p:spPr/>
        <p:txBody>
          <a:bodyPr/>
          <a:lstStyle/>
          <a:p>
            <a:r>
              <a:rPr lang="en-US" dirty="0"/>
              <a:t>Working together-resources</a:t>
            </a:r>
          </a:p>
        </p:txBody>
      </p:sp>
      <p:pic>
        <p:nvPicPr>
          <p:cNvPr id="4" name="Online Media 3" title="The Crime of Domestic Violence - Segment 4: Working Together">
            <a:hlinkClick r:id="" action="ppaction://media"/>
            <a:extLst>
              <a:ext uri="{FF2B5EF4-FFF2-40B4-BE49-F238E27FC236}">
                <a16:creationId xmlns:a16="http://schemas.microsoft.com/office/drawing/2014/main" id="{58DC7411-7142-65A5-638A-35BF379D6E14}"/>
              </a:ext>
            </a:extLst>
          </p:cNvPr>
          <p:cNvPicPr>
            <a:picLocks noGrp="1" noRot="1" noChangeAspect="1"/>
          </p:cNvPicPr>
          <p:nvPr>
            <p:ph sz="quarter" idx="13"/>
            <a:videoFile r:link="rId1"/>
          </p:nvPr>
        </p:nvPicPr>
        <p:blipFill>
          <a:blip/>
          <a:stretch>
            <a:fillRect/>
          </a:stretch>
        </p:blipFill>
        <p:spPr>
          <a:xfrm>
            <a:off x="2940050" y="2063750"/>
            <a:ext cx="5886450" cy="3311525"/>
          </a:xfrm>
          <a:prstGeom prst="rect">
            <a:avLst/>
          </a:prstGeom>
        </p:spPr>
      </p:pic>
    </p:spTree>
    <p:extLst>
      <p:ext uri="{BB962C8B-B14F-4D97-AF65-F5344CB8AC3E}">
        <p14:creationId xmlns:p14="http://schemas.microsoft.com/office/powerpoint/2010/main" val="386333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B867B-D009-C6CF-FD66-368E12877F40}"/>
              </a:ext>
            </a:extLst>
          </p:cNvPr>
          <p:cNvSpPr>
            <a:spLocks noGrp="1"/>
          </p:cNvSpPr>
          <p:nvPr>
            <p:ph type="title"/>
          </p:nvPr>
        </p:nvSpPr>
        <p:spPr>
          <a:xfrm>
            <a:off x="685801" y="0"/>
            <a:ext cx="10396882" cy="939567"/>
          </a:xfrm>
        </p:spPr>
        <p:txBody>
          <a:bodyPr/>
          <a:lstStyle/>
          <a:p>
            <a:r>
              <a:rPr lang="en-US" dirty="0"/>
              <a:t>VAWA summary</a:t>
            </a:r>
          </a:p>
        </p:txBody>
      </p:sp>
      <p:sp>
        <p:nvSpPr>
          <p:cNvPr id="3" name="Content Placeholder 2">
            <a:extLst>
              <a:ext uri="{FF2B5EF4-FFF2-40B4-BE49-F238E27FC236}">
                <a16:creationId xmlns:a16="http://schemas.microsoft.com/office/drawing/2014/main" id="{5796FD51-D0D7-CAB7-FAC7-056C7A86390D}"/>
              </a:ext>
            </a:extLst>
          </p:cNvPr>
          <p:cNvSpPr>
            <a:spLocks noGrp="1"/>
          </p:cNvSpPr>
          <p:nvPr>
            <p:ph sz="quarter" idx="13"/>
          </p:nvPr>
        </p:nvSpPr>
        <p:spPr>
          <a:xfrm>
            <a:off x="685800" y="855678"/>
            <a:ext cx="10394707" cy="4518908"/>
          </a:xfrm>
        </p:spPr>
        <p:txBody>
          <a:bodyPr/>
          <a:lstStyle/>
          <a:p>
            <a:pPr marL="0" lvl="0" indent="0">
              <a:buNone/>
            </a:pPr>
            <a:r>
              <a:rPr lang="en-US" sz="2800" cap="none" dirty="0">
                <a:latin typeface="Arial" panose="020B0604020202020204" pitchFamily="34" charset="0"/>
                <a:cs typeface="Arial" panose="020B0604020202020204" pitchFamily="34" charset="0"/>
              </a:rPr>
              <a:t>New grant programs encouraging states to address domestic violence and sexual assault including:</a:t>
            </a:r>
          </a:p>
          <a:p>
            <a:pPr lvl="1"/>
            <a:r>
              <a:rPr lang="en-US" sz="2400" cap="none" dirty="0">
                <a:latin typeface="Arial" panose="020B0604020202020204" pitchFamily="34" charset="0"/>
                <a:cs typeface="Arial" panose="020B0604020202020204" pitchFamily="34" charset="0"/>
              </a:rPr>
              <a:t>Law enforcement prosecution grants</a:t>
            </a:r>
          </a:p>
          <a:p>
            <a:pPr lvl="1"/>
            <a:r>
              <a:rPr lang="en-US" sz="2400" cap="none" dirty="0">
                <a:latin typeface="Arial" panose="020B0604020202020204" pitchFamily="34" charset="0"/>
                <a:cs typeface="Arial" panose="020B0604020202020204" pitchFamily="34" charset="0"/>
              </a:rPr>
              <a:t>Grants to encourage arrest</a:t>
            </a:r>
          </a:p>
          <a:p>
            <a:pPr lvl="1"/>
            <a:r>
              <a:rPr lang="en-US" sz="2400" cap="none" dirty="0">
                <a:latin typeface="Arial" panose="020B0604020202020204" pitchFamily="34" charset="0"/>
                <a:cs typeface="Arial" panose="020B0604020202020204" pitchFamily="34" charset="0"/>
              </a:rPr>
              <a:t>Rural domestic violence and child abuse enforcement grants</a:t>
            </a:r>
          </a:p>
          <a:p>
            <a:pPr lvl="1"/>
            <a:r>
              <a:rPr lang="en-US" sz="2400" cap="none" dirty="0">
                <a:latin typeface="Arial" panose="020B0604020202020204" pitchFamily="34" charset="0"/>
                <a:cs typeface="Arial" panose="020B0604020202020204" pitchFamily="34" charset="0"/>
              </a:rPr>
              <a:t>The national domestic violence hotline</a:t>
            </a:r>
          </a:p>
          <a:p>
            <a:endParaRPr lang="en-US" dirty="0"/>
          </a:p>
        </p:txBody>
      </p:sp>
    </p:spTree>
    <p:extLst>
      <p:ext uri="{BB962C8B-B14F-4D97-AF65-F5344CB8AC3E}">
        <p14:creationId xmlns:p14="http://schemas.microsoft.com/office/powerpoint/2010/main" val="35490379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AD67F-AFDE-353D-2AE0-9A68187B9A23}"/>
              </a:ext>
            </a:extLst>
          </p:cNvPr>
          <p:cNvSpPr>
            <a:spLocks noGrp="1"/>
          </p:cNvSpPr>
          <p:nvPr>
            <p:ph type="title"/>
          </p:nvPr>
        </p:nvSpPr>
        <p:spPr/>
        <p:txBody>
          <a:bodyPr/>
          <a:lstStyle/>
          <a:p>
            <a:r>
              <a:rPr lang="en-US" dirty="0"/>
              <a:t>VAWA Summary CONT.</a:t>
            </a:r>
          </a:p>
        </p:txBody>
      </p:sp>
      <p:sp>
        <p:nvSpPr>
          <p:cNvPr id="3" name="Content Placeholder 2">
            <a:extLst>
              <a:ext uri="{FF2B5EF4-FFF2-40B4-BE49-F238E27FC236}">
                <a16:creationId xmlns:a16="http://schemas.microsoft.com/office/drawing/2014/main" id="{F14DBB5B-C9EB-0D79-F2D4-3F257A773473}"/>
              </a:ext>
            </a:extLst>
          </p:cNvPr>
          <p:cNvSpPr>
            <a:spLocks noGrp="1"/>
          </p:cNvSpPr>
          <p:nvPr>
            <p:ph sz="quarter" idx="13"/>
          </p:nvPr>
        </p:nvSpPr>
        <p:spPr/>
        <p:txBody>
          <a:bodyPr>
            <a:normAutofit/>
          </a:bodyPr>
          <a:lstStyle/>
          <a:p>
            <a:pPr lvl="1"/>
            <a:r>
              <a:rPr lang="en-US" sz="2400" cap="none" dirty="0">
                <a:latin typeface="Arial" panose="020B0604020202020204" pitchFamily="34" charset="0"/>
                <a:cs typeface="Arial" panose="020B0604020202020204" pitchFamily="34" charset="0"/>
              </a:rPr>
              <a:t>Grants to battered women’s shelters</a:t>
            </a:r>
          </a:p>
          <a:p>
            <a:pPr lvl="1"/>
            <a:r>
              <a:rPr lang="en-US" sz="2400" cap="none" dirty="0">
                <a:latin typeface="Arial" panose="020B0604020202020204" pitchFamily="34" charset="0"/>
                <a:cs typeface="Arial" panose="020B0604020202020204" pitchFamily="34" charset="0"/>
              </a:rPr>
              <a:t>Full faith and credit—requires all state, tribal courts and courts in U.S. Territories to accord full faith and credit to orders of protection issued from other jurisdictions.  Provides for mandatory nationwide enforcement of orders of protection for victims of crimes against women.</a:t>
            </a:r>
          </a:p>
          <a:p>
            <a:endParaRPr lang="en-US" dirty="0"/>
          </a:p>
        </p:txBody>
      </p:sp>
    </p:spTree>
    <p:extLst>
      <p:ext uri="{BB962C8B-B14F-4D97-AF65-F5344CB8AC3E}">
        <p14:creationId xmlns:p14="http://schemas.microsoft.com/office/powerpoint/2010/main" val="9813853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sz="quarter" idx="13"/>
          </p:nvPr>
        </p:nvSpPr>
        <p:spPr bwMode="auto">
          <a:xfrm>
            <a:off x="160337" y="561068"/>
            <a:ext cx="1131320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Arial" panose="020B0604020202020204" pitchFamily="34" charset="0"/>
                <a:cs typeface="Arial" panose="020B0604020202020204" pitchFamily="34" charset="0"/>
              </a:rPr>
              <a:t>VAWA has been reauthorized and updated several times</a:t>
            </a:r>
          </a:p>
          <a:p>
            <a:pPr marL="0" marR="0" lvl="0" indent="0" defTabSz="914400" rtl="0" eaLnBrk="0" fontAlgn="base" latinLnBrk="0" hangingPunct="0">
              <a:lnSpc>
                <a:spcPct val="100000"/>
              </a:lnSpc>
              <a:spcBef>
                <a:spcPct val="0"/>
              </a:spcBef>
              <a:spcAft>
                <a:spcPct val="0"/>
              </a:spcAft>
              <a:buClrTx/>
              <a:buSzTx/>
              <a:buFontTx/>
              <a:buNone/>
              <a:tabLst/>
            </a:pPr>
            <a:endParaRPr lang="en-US" altLang="en-US" sz="2800" cap="none" dirty="0">
              <a:solidFill>
                <a:schemeClr val="accent1">
                  <a:lumMod val="75000"/>
                </a:schemeClr>
              </a:solidFill>
              <a:latin typeface="Arial" panose="020B0604020202020204" pitchFamily="34" charset="0"/>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Arial" panose="020B0604020202020204" pitchFamily="34" charset="0"/>
                <a:cs typeface="Arial" panose="020B0604020202020204" pitchFamily="34" charset="0"/>
              </a:rPr>
              <a:t>Most recently was March of 2022</a:t>
            </a:r>
          </a:p>
          <a:p>
            <a:pPr marL="0" marR="0" lvl="0" indent="0" defTabSz="914400" rtl="0" eaLnBrk="0" fontAlgn="base" latinLnBrk="0" hangingPunct="0">
              <a:lnSpc>
                <a:spcPct val="100000"/>
              </a:lnSpc>
              <a:spcBef>
                <a:spcPct val="0"/>
              </a:spcBef>
              <a:spcAft>
                <a:spcPct val="0"/>
              </a:spcAft>
              <a:buClrTx/>
              <a:buSzTx/>
              <a:buFontTx/>
              <a:buNone/>
              <a:tabLst/>
            </a:pPr>
            <a:endParaRPr lang="en-US" altLang="en-US" sz="2800" cap="none" dirty="0">
              <a:latin typeface="Arial" panose="020B0604020202020204" pitchFamily="34" charset="0"/>
              <a:cs typeface="Arial" panose="020B0604020202020204" pitchFamily="34" charset="0"/>
            </a:endParaRPr>
          </a:p>
          <a:p>
            <a:pPr marR="0" lvl="0"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Reauthorized grant programs</a:t>
            </a:r>
          </a:p>
          <a:p>
            <a:pPr marR="0" lvl="0" defTabSz="914400" rtl="0" eaLnBrk="0" fontAlgn="base" latinLnBrk="0" hangingPunct="0">
              <a:lnSpc>
                <a:spcPct val="100000"/>
              </a:lnSpc>
              <a:spcBef>
                <a:spcPct val="0"/>
              </a:spcBef>
              <a:spcAft>
                <a:spcPct val="0"/>
              </a:spcAft>
              <a:buClrTx/>
              <a:buSzTx/>
              <a:buFontTx/>
              <a:buChar char="-"/>
              <a:tabLst/>
            </a:pP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R="0" lvl="0" defTabSz="914400" rtl="0" eaLnBrk="0" fontAlgn="base" latinLnBrk="0" hangingPunct="0">
              <a:lnSpc>
                <a:spcPct val="100000"/>
              </a:lnSpc>
              <a:spcBef>
                <a:spcPct val="0"/>
              </a:spcBef>
              <a:spcAft>
                <a:spcPct val="0"/>
              </a:spcAft>
              <a:buClrTx/>
              <a:buSzTx/>
              <a:buFontTx/>
              <a:buChar char="-"/>
              <a:tabLst/>
            </a:pPr>
            <a:r>
              <a:rPr lang="en-US" altLang="en-US" sz="2800" cap="none" dirty="0">
                <a:latin typeface="Arial" panose="020B0604020202020204" pitchFamily="34" charset="0"/>
                <a:cs typeface="Arial" panose="020B0604020202020204" pitchFamily="34" charset="0"/>
              </a:rPr>
              <a:t>Expansion of special criminal jurisdiction of tribal courts to cover non-Native perpetrators of sexual assault, child abuse, stalking, sex trafficking, and assaults on tribal law enforcement officers on tribal lands</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53004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91B6-CB10-27FF-792B-BA0B785A8107}"/>
              </a:ext>
            </a:extLst>
          </p:cNvPr>
          <p:cNvSpPr>
            <a:spLocks noGrp="1"/>
          </p:cNvSpPr>
          <p:nvPr>
            <p:ph type="title"/>
          </p:nvPr>
        </p:nvSpPr>
        <p:spPr>
          <a:xfrm>
            <a:off x="685802" y="0"/>
            <a:ext cx="4951408" cy="1031845"/>
          </a:xfrm>
        </p:spPr>
        <p:txBody>
          <a:bodyPr>
            <a:normAutofit/>
          </a:bodyPr>
          <a:lstStyle/>
          <a:p>
            <a:r>
              <a:rPr lang="en-US" dirty="0"/>
              <a:t>RESULTS</a:t>
            </a:r>
          </a:p>
        </p:txBody>
      </p:sp>
      <p:sp>
        <p:nvSpPr>
          <p:cNvPr id="3" name="Content Placeholder 2">
            <a:extLst>
              <a:ext uri="{FF2B5EF4-FFF2-40B4-BE49-F238E27FC236}">
                <a16:creationId xmlns:a16="http://schemas.microsoft.com/office/drawing/2014/main" id="{565D88AB-2A9E-EEED-BD97-F7E004F33173}"/>
              </a:ext>
            </a:extLst>
          </p:cNvPr>
          <p:cNvSpPr>
            <a:spLocks noGrp="1"/>
          </p:cNvSpPr>
          <p:nvPr>
            <p:ph sz="quarter" idx="13"/>
          </p:nvPr>
        </p:nvSpPr>
        <p:spPr>
          <a:xfrm>
            <a:off x="685801" y="1031845"/>
            <a:ext cx="4951410" cy="4333317"/>
          </a:xfrm>
        </p:spPr>
        <p:txBody>
          <a:bodyPr>
            <a:noAutofit/>
          </a:bodyPr>
          <a:lstStyle/>
          <a:p>
            <a:r>
              <a:rPr lang="en-US" sz="2800" cap="none" dirty="0">
                <a:latin typeface="Arial" panose="020B0604020202020204" pitchFamily="34" charset="0"/>
                <a:cs typeface="Arial" panose="020B0604020202020204" pitchFamily="34" charset="0"/>
              </a:rPr>
              <a:t>Increased services and support in underserved communities</a:t>
            </a:r>
          </a:p>
          <a:p>
            <a:r>
              <a:rPr lang="en-US" sz="2800" cap="none" dirty="0">
                <a:latin typeface="Arial" panose="020B0604020202020204" pitchFamily="34" charset="0"/>
                <a:cs typeface="Arial" panose="020B0604020202020204" pitchFamily="34" charset="0"/>
              </a:rPr>
              <a:t>Strengthening evidence-based practices</a:t>
            </a:r>
          </a:p>
          <a:p>
            <a:r>
              <a:rPr lang="en-US" sz="2800" cap="none" dirty="0">
                <a:latin typeface="Arial" panose="020B0604020202020204" pitchFamily="34" charset="0"/>
                <a:cs typeface="Arial" panose="020B0604020202020204" pitchFamily="34" charset="0"/>
              </a:rPr>
              <a:t>Improving healthcare system response to DV and sexual assault</a:t>
            </a:r>
          </a:p>
        </p:txBody>
      </p:sp>
      <p:pic>
        <p:nvPicPr>
          <p:cNvPr id="5" name="Picture 4" descr="A picture containing floor, shoes&#10;&#10;Description automatically generated">
            <a:extLst>
              <a:ext uri="{FF2B5EF4-FFF2-40B4-BE49-F238E27FC236}">
                <a16:creationId xmlns:a16="http://schemas.microsoft.com/office/drawing/2014/main" id="{5DC7A9BD-2BA2-3754-69ED-EDF8DD206E68}"/>
              </a:ext>
            </a:extLst>
          </p:cNvPr>
          <p:cNvPicPr>
            <a:picLocks noChangeAspect="1"/>
          </p:cNvPicPr>
          <p:nvPr/>
        </p:nvPicPr>
        <p:blipFill rotWithShape="1">
          <a:blip/>
          <a:srcRect r="33346" b="-1"/>
          <a:stretch/>
        </p:blipFill>
        <p:spPr>
          <a:xfrm>
            <a:off x="6094410" y="10"/>
            <a:ext cx="5310189" cy="5301586"/>
          </a:xfrm>
          <a:prstGeom prst="rect">
            <a:avLst/>
          </a:prstGeom>
          <a:ln w="57150" cmpd="thinThick">
            <a:solidFill>
              <a:schemeClr val="bg1">
                <a:lumMod val="50000"/>
              </a:schemeClr>
            </a:solidFill>
            <a:miter lim="800000"/>
          </a:ln>
        </p:spPr>
      </p:pic>
    </p:spTree>
    <p:extLst>
      <p:ext uri="{BB962C8B-B14F-4D97-AF65-F5344CB8AC3E}">
        <p14:creationId xmlns:p14="http://schemas.microsoft.com/office/powerpoint/2010/main" val="4757361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BCAD38B-5F61-4FEB-A1D1-5FC0D666D2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9" name="Rectangle 18">
            <a:extLst>
              <a:ext uri="{FF2B5EF4-FFF2-40B4-BE49-F238E27FC236}">
                <a16:creationId xmlns:a16="http://schemas.microsoft.com/office/drawing/2014/main" id="{C04E869F-EBC2-416E-8FB7-4F6A45F66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5" name="Picture 4" descr="Abstract blurred public library with bookshelves">
            <a:extLst>
              <a:ext uri="{FF2B5EF4-FFF2-40B4-BE49-F238E27FC236}">
                <a16:creationId xmlns:a16="http://schemas.microsoft.com/office/drawing/2014/main" id="{1A8244F6-C981-CDBA-0F55-7F3F7488669F}"/>
              </a:ext>
            </a:extLst>
          </p:cNvPr>
          <p:cNvPicPr>
            <a:picLocks noChangeAspect="1"/>
          </p:cNvPicPr>
          <p:nvPr/>
        </p:nvPicPr>
        <p:blipFill rotWithShape="1">
          <a:blip>
            <a:alphaModFix amt="43000"/>
          </a:blip>
          <a:srcRect t="2285" b="15897"/>
          <a:stretch/>
        </p:blipFill>
        <p:spPr>
          <a:xfrm>
            <a:off x="20" y="10"/>
            <a:ext cx="11734780" cy="6408728"/>
          </a:xfrm>
          <a:prstGeom prst="rect">
            <a:avLst/>
          </a:prstGeom>
          <a:ln>
            <a:noFill/>
          </a:ln>
        </p:spPr>
      </p:pic>
      <p:sp>
        <p:nvSpPr>
          <p:cNvPr id="21" name="Freeform 9">
            <a:extLst>
              <a:ext uri="{FF2B5EF4-FFF2-40B4-BE49-F238E27FC236}">
                <a16:creationId xmlns:a16="http://schemas.microsoft.com/office/drawing/2014/main" id="{7D1C9B27-27B9-4E9E-82C8-6F9B7D12B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0"/>
            <a:ext cx="11763766"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946C3209-00A5-D770-50AC-8CC3FA575CF1}"/>
              </a:ext>
            </a:extLst>
          </p:cNvPr>
          <p:cNvSpPr>
            <a:spLocks noGrp="1"/>
          </p:cNvSpPr>
          <p:nvPr>
            <p:ph type="title"/>
          </p:nvPr>
        </p:nvSpPr>
        <p:spPr>
          <a:xfrm>
            <a:off x="685801" y="685800"/>
            <a:ext cx="10396882" cy="1151965"/>
          </a:xfrm>
        </p:spPr>
        <p:txBody>
          <a:bodyPr>
            <a:normAutofit/>
          </a:bodyPr>
          <a:lstStyle/>
          <a:p>
            <a:r>
              <a:rPr lang="en-US"/>
              <a:t>Statute</a:t>
            </a:r>
          </a:p>
        </p:txBody>
      </p:sp>
      <p:sp>
        <p:nvSpPr>
          <p:cNvPr id="3" name="Content Placeholder 2">
            <a:extLst>
              <a:ext uri="{FF2B5EF4-FFF2-40B4-BE49-F238E27FC236}">
                <a16:creationId xmlns:a16="http://schemas.microsoft.com/office/drawing/2014/main" id="{9B5D2713-09A8-410D-5F4D-FBAB008F1B04}"/>
              </a:ext>
            </a:extLst>
          </p:cNvPr>
          <p:cNvSpPr>
            <a:spLocks noGrp="1"/>
          </p:cNvSpPr>
          <p:nvPr>
            <p:ph sz="quarter" idx="13"/>
          </p:nvPr>
        </p:nvSpPr>
        <p:spPr>
          <a:xfrm>
            <a:off x="685800" y="2063396"/>
            <a:ext cx="10394707" cy="3311189"/>
          </a:xfrm>
        </p:spPr>
        <p:txBody>
          <a:bodyPr>
            <a:normAutofit/>
          </a:bodyPr>
          <a:lstStyle/>
          <a:p>
            <a:r>
              <a:rPr lang="en-US" sz="4000" dirty="0"/>
              <a:t>Family Violence protection Act- Chapter 40, Article 13</a:t>
            </a:r>
          </a:p>
          <a:p>
            <a:endParaRPr lang="en-US" dirty="0"/>
          </a:p>
        </p:txBody>
      </p:sp>
      <p:sp>
        <p:nvSpPr>
          <p:cNvPr id="23" name="Rectangle 22">
            <a:extLst>
              <a:ext uri="{FF2B5EF4-FFF2-40B4-BE49-F238E27FC236}">
                <a16:creationId xmlns:a16="http://schemas.microsoft.com/office/drawing/2014/main" id="{7E9AE32D-417D-4951-BD6D-383A7A5E6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00215"/>
            <a:ext cx="1173175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689201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0019" y="0"/>
            <a:ext cx="11361420" cy="5802086"/>
          </a:xfrm>
        </p:spPr>
        <p:txBody>
          <a:bodyPr>
            <a:normAutofit lnSpcReduction="10000"/>
          </a:bodyPr>
          <a:lstStyle/>
          <a:p>
            <a:pPr marL="457200" lvl="1" indent="0">
              <a:buNone/>
            </a:pPr>
            <a:endParaRPr lang="en-US" dirty="0">
              <a:latin typeface="Arial" panose="020B0604020202020204" pitchFamily="34" charset="0"/>
              <a:cs typeface="Arial" panose="020B0604020202020204" pitchFamily="34" charset="0"/>
            </a:endParaRPr>
          </a:p>
          <a:p>
            <a:pPr marL="457200" lvl="1" indent="0">
              <a:buNone/>
            </a:pPr>
            <a:r>
              <a:rPr lang="en-US" sz="1600" dirty="0">
                <a:latin typeface="Arial" panose="020B0604020202020204" pitchFamily="34" charset="0"/>
                <a:cs typeface="Arial" panose="020B0604020202020204" pitchFamily="34" charset="0"/>
              </a:rPr>
              <a:t>“domestic abuse”:</a:t>
            </a:r>
          </a:p>
          <a:p>
            <a:pPr lvl="2"/>
            <a:r>
              <a:rPr lang="en-US" sz="1700" cap="none" dirty="0">
                <a:latin typeface="Arial" panose="020B0604020202020204" pitchFamily="34" charset="0"/>
                <a:cs typeface="Arial" panose="020B0604020202020204" pitchFamily="34" charset="0"/>
              </a:rPr>
              <a:t>Means an incident of stalking or sexual assault whether committed by a household member </a:t>
            </a:r>
          </a:p>
          <a:p>
            <a:pPr lvl="2"/>
            <a:r>
              <a:rPr lang="en-US" sz="1700" cap="none" dirty="0">
                <a:latin typeface="Arial" panose="020B0604020202020204" pitchFamily="34" charset="0"/>
                <a:cs typeface="Arial" panose="020B0604020202020204" pitchFamily="34" charset="0"/>
              </a:rPr>
              <a:t>Means an incident by a household member against another household member consisting of or resulting in: </a:t>
            </a:r>
          </a:p>
          <a:p>
            <a:pPr marL="1828800" lvl="4" indent="0">
              <a:buNone/>
            </a:pPr>
            <a:r>
              <a:rPr lang="en-US" sz="1700" cap="none" dirty="0">
                <a:latin typeface="Arial" panose="020B0604020202020204" pitchFamily="34" charset="0"/>
                <a:cs typeface="Arial" panose="020B0604020202020204" pitchFamily="34" charset="0"/>
              </a:rPr>
              <a:t>-Physical harm</a:t>
            </a:r>
          </a:p>
          <a:p>
            <a:pPr marL="1828800" lvl="4" indent="0">
              <a:buNone/>
            </a:pPr>
            <a:r>
              <a:rPr lang="en-US" sz="1700" cap="none" dirty="0">
                <a:latin typeface="Arial" panose="020B0604020202020204" pitchFamily="34" charset="0"/>
                <a:cs typeface="Arial" panose="020B0604020202020204" pitchFamily="34" charset="0"/>
              </a:rPr>
              <a:t>-Severe emotional distress</a:t>
            </a:r>
          </a:p>
          <a:p>
            <a:pPr marL="1828800" lvl="4" indent="0">
              <a:buNone/>
            </a:pPr>
            <a:r>
              <a:rPr lang="en-US" sz="1700" cap="none" dirty="0">
                <a:latin typeface="Arial" panose="020B0604020202020204" pitchFamily="34" charset="0"/>
                <a:cs typeface="Arial" panose="020B0604020202020204" pitchFamily="34" charset="0"/>
              </a:rPr>
              <a:t>-Bodily injury or assault</a:t>
            </a:r>
          </a:p>
          <a:p>
            <a:pPr marL="1828800" lvl="4" indent="0">
              <a:buNone/>
            </a:pPr>
            <a:r>
              <a:rPr lang="en-US" sz="1700" cap="none" dirty="0">
                <a:latin typeface="Arial" panose="020B0604020202020204" pitchFamily="34" charset="0"/>
                <a:cs typeface="Arial" panose="020B0604020202020204" pitchFamily="34" charset="0"/>
              </a:rPr>
              <a:t>-A threat causing imminent fear of bodily injury by a household member</a:t>
            </a:r>
          </a:p>
          <a:p>
            <a:pPr marL="1828800" lvl="4" indent="0">
              <a:buNone/>
            </a:pPr>
            <a:r>
              <a:rPr lang="en-US" sz="1700" cap="none" dirty="0">
                <a:latin typeface="Arial" panose="020B0604020202020204" pitchFamily="34" charset="0"/>
                <a:cs typeface="Arial" panose="020B0604020202020204" pitchFamily="34" charset="0"/>
              </a:rPr>
              <a:t>-Criminal trespass</a:t>
            </a:r>
          </a:p>
          <a:p>
            <a:pPr marL="1828800" lvl="4" indent="0">
              <a:buNone/>
            </a:pPr>
            <a:r>
              <a:rPr lang="en-US" sz="1700" cap="none" dirty="0">
                <a:latin typeface="Arial" panose="020B0604020202020204" pitchFamily="34" charset="0"/>
                <a:cs typeface="Arial" panose="020B0604020202020204" pitchFamily="34" charset="0"/>
              </a:rPr>
              <a:t>-Criminal damage to property</a:t>
            </a:r>
          </a:p>
          <a:p>
            <a:pPr marL="1828800" lvl="4" indent="0">
              <a:buNone/>
            </a:pPr>
            <a:r>
              <a:rPr lang="en-US" sz="1700" cap="none" dirty="0">
                <a:latin typeface="Arial" panose="020B0604020202020204" pitchFamily="34" charset="0"/>
                <a:cs typeface="Arial" panose="020B0604020202020204" pitchFamily="34" charset="0"/>
              </a:rPr>
              <a:t>-Repeatedly driving by a residence or workplace</a:t>
            </a:r>
          </a:p>
          <a:p>
            <a:pPr marL="1828800" lvl="4" indent="0">
              <a:buNone/>
            </a:pPr>
            <a:r>
              <a:rPr lang="en-US" sz="1700" cap="none" dirty="0">
                <a:latin typeface="Arial" panose="020B0604020202020204" pitchFamily="34" charset="0"/>
                <a:cs typeface="Arial" panose="020B0604020202020204" pitchFamily="34" charset="0"/>
              </a:rPr>
              <a:t>-Telephone harassment</a:t>
            </a:r>
          </a:p>
          <a:p>
            <a:pPr marL="1828800" lvl="4" indent="0">
              <a:buNone/>
            </a:pPr>
            <a:r>
              <a:rPr lang="en-US" sz="1700" cap="none" dirty="0">
                <a:latin typeface="Arial" panose="020B0604020202020204" pitchFamily="34" charset="0"/>
                <a:cs typeface="Arial" panose="020B0604020202020204" pitchFamily="34" charset="0"/>
              </a:rPr>
              <a:t>-Harassment </a:t>
            </a:r>
          </a:p>
          <a:p>
            <a:pPr marL="1828800" lvl="4" indent="0">
              <a:buNone/>
            </a:pPr>
            <a:r>
              <a:rPr lang="en-US" sz="1700" cap="none" dirty="0">
                <a:latin typeface="Arial" panose="020B0604020202020204" pitchFamily="34" charset="0"/>
                <a:cs typeface="Arial" panose="020B0604020202020204" pitchFamily="34" charset="0"/>
              </a:rPr>
              <a:t>-Harm or threatened harm to children as set forth in this paragraph</a:t>
            </a:r>
          </a:p>
          <a:p>
            <a:pPr marL="1828800" lvl="4" indent="0">
              <a:buNone/>
            </a:pPr>
            <a:r>
              <a:rPr lang="en-US" sz="1700" cap="none" dirty="0">
                <a:latin typeface="Arial" panose="020B0604020202020204" pitchFamily="34" charset="0"/>
                <a:cs typeface="Arial" panose="020B0604020202020204" pitchFamily="34" charset="0"/>
              </a:rPr>
              <a:t>-Does not mean the use of force in self-defense or the defense of another</a:t>
            </a:r>
          </a:p>
          <a:p>
            <a:endParaRPr lang="en-US" sz="2400" dirty="0"/>
          </a:p>
        </p:txBody>
      </p:sp>
    </p:spTree>
    <p:extLst>
      <p:ext uri="{BB962C8B-B14F-4D97-AF65-F5344CB8AC3E}">
        <p14:creationId xmlns:p14="http://schemas.microsoft.com/office/powerpoint/2010/main" val="1735854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428" y="0"/>
            <a:ext cx="10442603" cy="1632025"/>
          </a:xfrm>
        </p:spPr>
        <p:txBody>
          <a:bodyPr/>
          <a:lstStyle/>
          <a:p>
            <a:r>
              <a:rPr lang="en-US" dirty="0"/>
              <a:t>INTRODUCTION</a:t>
            </a:r>
          </a:p>
        </p:txBody>
      </p:sp>
      <p:sp>
        <p:nvSpPr>
          <p:cNvPr id="3" name="Content Placeholder 2"/>
          <p:cNvSpPr>
            <a:spLocks noGrp="1"/>
          </p:cNvSpPr>
          <p:nvPr>
            <p:ph sz="quarter" idx="13"/>
          </p:nvPr>
        </p:nvSpPr>
        <p:spPr>
          <a:xfrm>
            <a:off x="303857" y="1366157"/>
            <a:ext cx="11361420" cy="4125685"/>
          </a:xfrm>
        </p:spPr>
        <p:txBody>
          <a:bodyPr>
            <a:normAutofit fontScale="92500"/>
          </a:bodyPr>
          <a:lstStyle/>
          <a:p>
            <a:pPr marL="0" lvl="1" indent="0">
              <a:spcBef>
                <a:spcPts val="1000"/>
              </a:spcBef>
              <a:buNone/>
            </a:pPr>
            <a:r>
              <a:rPr lang="en-US" sz="2400" cap="none" dirty="0">
                <a:latin typeface="Arial" panose="020B0604020202020204" pitchFamily="34" charset="0"/>
                <a:cs typeface="Arial" panose="020B0604020202020204" pitchFamily="34" charset="0"/>
              </a:rPr>
              <a:t>This course will focus on officer safety and survival during domestic violence calls for service and strategies for facing violent assaults by DV batterers, who may well have already decided that he/she will assault officers before they arrive at the crime scene.</a:t>
            </a:r>
          </a:p>
          <a:p>
            <a:pPr marL="0" lvl="1" indent="0">
              <a:spcBef>
                <a:spcPts val="1000"/>
              </a:spcBef>
              <a:buNone/>
            </a:pPr>
            <a:endParaRPr lang="en-US" sz="2400" cap="none" dirty="0">
              <a:latin typeface="Arial" panose="020B0604020202020204" pitchFamily="34" charset="0"/>
              <a:cs typeface="Arial" panose="020B0604020202020204" pitchFamily="34" charset="0"/>
            </a:endParaRPr>
          </a:p>
          <a:p>
            <a:pPr marL="0" lvl="1" indent="0">
              <a:spcBef>
                <a:spcPts val="1000"/>
              </a:spcBef>
              <a:buNone/>
            </a:pPr>
            <a:r>
              <a:rPr lang="en-US" sz="2400" cap="none" dirty="0">
                <a:latin typeface="Arial" panose="020B0604020202020204" pitchFamily="34" charset="0"/>
                <a:cs typeface="Arial" panose="020B0604020202020204" pitchFamily="34" charset="0"/>
              </a:rPr>
              <a:t>Experts who study domestic violence relate that having a departmental domestic violence policing strategy should include a thorough investigation and photographic evidence, identifying the “predominant aggressor,” consistent and repeated enforcement of the law and an unyielding efforts to get a victim of domestic violence to accept help.</a:t>
            </a:r>
            <a:endParaRPr lang="en-US" sz="2400" b="1" cap="none" dirty="0">
              <a:latin typeface="Arial" panose="020B060402020202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15761767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0019" y="261257"/>
            <a:ext cx="11361420" cy="5342373"/>
          </a:xfrm>
        </p:spPr>
        <p:txBody>
          <a:bodyPr>
            <a:normAutofit/>
          </a:bodyPr>
          <a:lstStyle/>
          <a:p>
            <a:pPr marL="914400" lvl="1" indent="-457200">
              <a:buAutoNum type="alphaUcPeriod"/>
            </a:pPr>
            <a:r>
              <a:rPr lang="en-US" sz="2400" b="0" i="0" dirty="0">
                <a:solidFill>
                  <a:srgbClr val="000000"/>
                </a:solidFill>
                <a:effectLst/>
                <a:latin typeface="Open Sans" panose="020B0606030504020204" pitchFamily="34" charset="0"/>
              </a:rPr>
              <a:t>“</a:t>
            </a:r>
            <a:r>
              <a:rPr lang="en-US" sz="2400" b="0" i="0" cap="none" dirty="0">
                <a:solidFill>
                  <a:srgbClr val="000000"/>
                </a:solidFill>
                <a:effectLst/>
                <a:latin typeface="Open Sans" panose="020B0606030504020204" pitchFamily="34" charset="0"/>
              </a:rPr>
              <a:t>Household member" means a spouse, former spouse, parent, present or former stepparent, present or former parent in-law, grandparent, grandparent-in-law, a co-parent of a child or a person with whom a person has had a continuing personal relationship. Cohabitation is not necessary to be deemed a household member for the purposes of the crimes against household members act;</a:t>
            </a:r>
            <a:endParaRPr lang="en-US" sz="2400" b="0" i="0" cap="none" dirty="0">
              <a:solidFill>
                <a:srgbClr val="000000"/>
              </a:solidFill>
              <a:effectLst/>
              <a:latin typeface="Arial" panose="020B0604020202020204" pitchFamily="34" charset="0"/>
              <a:cs typeface="Arial" panose="020B0604020202020204" pitchFamily="34" charset="0"/>
            </a:endParaRPr>
          </a:p>
          <a:p>
            <a:pPr marL="914400" lvl="1" indent="-457200">
              <a:buAutoNum type="alphaUcPeriod"/>
            </a:pPr>
            <a:r>
              <a:rPr lang="en-US" sz="2400" b="0" i="0" cap="none" dirty="0">
                <a:solidFill>
                  <a:srgbClr val="000000"/>
                </a:solidFill>
                <a:effectLst/>
                <a:latin typeface="Open Sans" panose="020B0606030504020204" pitchFamily="34" charset="0"/>
              </a:rPr>
              <a:t> "Continuing personal relationship" means a dating or intimate relationship;</a:t>
            </a:r>
          </a:p>
          <a:p>
            <a:pPr marL="457200" lvl="1" indent="0">
              <a:buNone/>
            </a:pPr>
            <a:r>
              <a:rPr lang="en-US" sz="2400" cap="none" dirty="0">
                <a:solidFill>
                  <a:srgbClr val="000000"/>
                </a:solidFill>
                <a:latin typeface="Open Sans" panose="020B0606030504020204" pitchFamily="34" charset="0"/>
              </a:rPr>
              <a:t>NMSA 30-3-11</a:t>
            </a:r>
            <a:endParaRPr lang="en-US" sz="2400" cap="none" dirty="0"/>
          </a:p>
        </p:txBody>
      </p:sp>
    </p:spTree>
    <p:extLst>
      <p:ext uri="{BB962C8B-B14F-4D97-AF65-F5344CB8AC3E}">
        <p14:creationId xmlns:p14="http://schemas.microsoft.com/office/powerpoint/2010/main" val="42775716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28D430-56EA-45B9-8632-927BEBF029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Shape 9">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79EA1A3-DEFA-8963-812C-7853DFC6C7F7}"/>
              </a:ext>
            </a:extLst>
          </p:cNvPr>
          <p:cNvSpPr>
            <a:spLocks noGrp="1"/>
          </p:cNvSpPr>
          <p:nvPr>
            <p:ph type="title"/>
          </p:nvPr>
        </p:nvSpPr>
        <p:spPr>
          <a:xfrm>
            <a:off x="1286933" y="1061660"/>
            <a:ext cx="9618133" cy="1043108"/>
          </a:xfrm>
        </p:spPr>
        <p:txBody>
          <a:bodyPr>
            <a:normAutofit/>
          </a:bodyPr>
          <a:lstStyle/>
          <a:p>
            <a:pPr algn="ctr"/>
            <a:r>
              <a:rPr lang="en-US" sz="4800" dirty="0"/>
              <a:t>ORDERS OF PROTECTION</a:t>
            </a:r>
          </a:p>
        </p:txBody>
      </p:sp>
      <p:sp>
        <p:nvSpPr>
          <p:cNvPr id="3" name="Content Placeholder 2">
            <a:extLst>
              <a:ext uri="{FF2B5EF4-FFF2-40B4-BE49-F238E27FC236}">
                <a16:creationId xmlns:a16="http://schemas.microsoft.com/office/drawing/2014/main" id="{77884E32-8AF4-A51B-81E6-816964BDEFAA}"/>
              </a:ext>
            </a:extLst>
          </p:cNvPr>
          <p:cNvSpPr>
            <a:spLocks noGrp="1"/>
          </p:cNvSpPr>
          <p:nvPr>
            <p:ph sz="quarter" idx="13"/>
          </p:nvPr>
        </p:nvSpPr>
        <p:spPr>
          <a:xfrm>
            <a:off x="1286933" y="2226681"/>
            <a:ext cx="9618133" cy="3586290"/>
          </a:xfrm>
        </p:spPr>
        <p:txBody>
          <a:bodyPr>
            <a:normAutofit/>
          </a:bodyPr>
          <a:lstStyle/>
          <a:p>
            <a:pPr lvl="1"/>
            <a:r>
              <a:rPr lang="en-US" sz="2000" u="sng" cap="none" dirty="0">
                <a:solidFill>
                  <a:schemeClr val="tx1">
                    <a:lumMod val="85000"/>
                    <a:lumOff val="15000"/>
                  </a:schemeClr>
                </a:solidFill>
                <a:latin typeface="Arial" panose="020B0604020202020204" pitchFamily="34" charset="0"/>
                <a:cs typeface="Arial" panose="020B0604020202020204" pitchFamily="34" charset="0"/>
              </a:rPr>
              <a:t>Mutual order of protection</a:t>
            </a:r>
            <a:r>
              <a:rPr lang="en-US" sz="2000" cap="none" dirty="0">
                <a:solidFill>
                  <a:schemeClr val="tx1">
                    <a:lumMod val="85000"/>
                    <a:lumOff val="15000"/>
                  </a:schemeClr>
                </a:solidFill>
                <a:latin typeface="Arial" panose="020B0604020202020204" pitchFamily="34" charset="0"/>
                <a:cs typeface="Arial" panose="020B0604020202020204" pitchFamily="34" charset="0"/>
              </a:rPr>
              <a:t>” means an order of protection that includes provisions that protect both parties</a:t>
            </a:r>
          </a:p>
          <a:p>
            <a:pPr lvl="1"/>
            <a:r>
              <a:rPr lang="en-US" sz="2000" cap="none" dirty="0">
                <a:solidFill>
                  <a:schemeClr val="tx1">
                    <a:lumMod val="85000"/>
                    <a:lumOff val="15000"/>
                  </a:schemeClr>
                </a:solidFill>
                <a:latin typeface="Arial" panose="020B0604020202020204" pitchFamily="34" charset="0"/>
                <a:cs typeface="Arial" panose="020B0604020202020204" pitchFamily="34" charset="0"/>
              </a:rPr>
              <a:t>“</a:t>
            </a:r>
            <a:r>
              <a:rPr lang="en-US" sz="2000" u="sng" cap="none" dirty="0">
                <a:solidFill>
                  <a:schemeClr val="tx1">
                    <a:lumMod val="85000"/>
                    <a:lumOff val="15000"/>
                  </a:schemeClr>
                </a:solidFill>
                <a:latin typeface="Arial" panose="020B0604020202020204" pitchFamily="34" charset="0"/>
                <a:cs typeface="Arial" panose="020B0604020202020204" pitchFamily="34" charset="0"/>
              </a:rPr>
              <a:t>Order of protection</a:t>
            </a:r>
            <a:r>
              <a:rPr lang="en-US" sz="2000" cap="none" dirty="0">
                <a:solidFill>
                  <a:schemeClr val="tx1">
                    <a:lumMod val="85000"/>
                    <a:lumOff val="15000"/>
                  </a:schemeClr>
                </a:solidFill>
                <a:latin typeface="Arial" panose="020B0604020202020204" pitchFamily="34" charset="0"/>
                <a:cs typeface="Arial" panose="020B0604020202020204" pitchFamily="34" charset="0"/>
              </a:rPr>
              <a:t>” means an injunction, or a restraining or other court order granted for the protection of a victim of domestic abuse;</a:t>
            </a:r>
          </a:p>
          <a:p>
            <a:pPr lvl="1"/>
            <a:r>
              <a:rPr lang="en-US" sz="2000" cap="none" dirty="0">
                <a:solidFill>
                  <a:schemeClr val="tx1">
                    <a:lumMod val="85000"/>
                    <a:lumOff val="15000"/>
                  </a:schemeClr>
                </a:solidFill>
                <a:latin typeface="Arial" panose="020B0604020202020204" pitchFamily="34" charset="0"/>
                <a:cs typeface="Arial" panose="020B0604020202020204" pitchFamily="34" charset="0"/>
              </a:rPr>
              <a:t>“</a:t>
            </a:r>
            <a:r>
              <a:rPr lang="en-US" sz="2000" u="sng" cap="none" dirty="0">
                <a:solidFill>
                  <a:schemeClr val="tx1">
                    <a:lumMod val="85000"/>
                    <a:lumOff val="15000"/>
                  </a:schemeClr>
                </a:solidFill>
                <a:latin typeface="Arial" panose="020B0604020202020204" pitchFamily="34" charset="0"/>
                <a:cs typeface="Arial" panose="020B0604020202020204" pitchFamily="34" charset="0"/>
              </a:rPr>
              <a:t>Protected party</a:t>
            </a:r>
            <a:r>
              <a:rPr lang="en-US" sz="2000" cap="none" dirty="0">
                <a:solidFill>
                  <a:schemeClr val="tx1">
                    <a:lumMod val="85000"/>
                    <a:lumOff val="15000"/>
                  </a:schemeClr>
                </a:solidFill>
                <a:latin typeface="Arial" panose="020B0604020202020204" pitchFamily="34" charset="0"/>
                <a:cs typeface="Arial" panose="020B0604020202020204" pitchFamily="34" charset="0"/>
              </a:rPr>
              <a:t>” means a person protected by an order of protection; and</a:t>
            </a:r>
          </a:p>
          <a:p>
            <a:pPr lvl="1"/>
            <a:r>
              <a:rPr lang="en-US" sz="2000" cap="none" dirty="0">
                <a:solidFill>
                  <a:schemeClr val="tx1">
                    <a:lumMod val="85000"/>
                    <a:lumOff val="15000"/>
                  </a:schemeClr>
                </a:solidFill>
                <a:latin typeface="Arial" panose="020B0604020202020204" pitchFamily="34" charset="0"/>
                <a:cs typeface="Arial" panose="020B0604020202020204" pitchFamily="34" charset="0"/>
              </a:rPr>
              <a:t>“</a:t>
            </a:r>
            <a:r>
              <a:rPr lang="en-US" sz="2000" u="sng" cap="none" dirty="0">
                <a:solidFill>
                  <a:schemeClr val="tx1">
                    <a:lumMod val="85000"/>
                    <a:lumOff val="15000"/>
                  </a:schemeClr>
                </a:solidFill>
                <a:latin typeface="Arial" panose="020B0604020202020204" pitchFamily="34" charset="0"/>
                <a:cs typeface="Arial" panose="020B0604020202020204" pitchFamily="34" charset="0"/>
              </a:rPr>
              <a:t>Restrained party</a:t>
            </a:r>
            <a:r>
              <a:rPr lang="en-US" sz="2000" cap="none" dirty="0">
                <a:solidFill>
                  <a:schemeClr val="tx1">
                    <a:lumMod val="85000"/>
                    <a:lumOff val="15000"/>
                  </a:schemeClr>
                </a:solidFill>
                <a:latin typeface="Arial" panose="020B0604020202020204" pitchFamily="34" charset="0"/>
                <a:cs typeface="Arial" panose="020B0604020202020204" pitchFamily="34" charset="0"/>
              </a:rPr>
              <a:t>” means a person who is restrained who is restrained by an order of protection</a:t>
            </a:r>
          </a:p>
          <a:p>
            <a:endParaRPr lang="en-US" sz="1800" dirty="0">
              <a:solidFill>
                <a:schemeClr val="tx1">
                  <a:lumMod val="85000"/>
                  <a:lumOff val="15000"/>
                </a:schemeClr>
              </a:solidFill>
            </a:endParaRPr>
          </a:p>
        </p:txBody>
      </p:sp>
    </p:spTree>
    <p:extLst>
      <p:ext uri="{BB962C8B-B14F-4D97-AF65-F5344CB8AC3E}">
        <p14:creationId xmlns:p14="http://schemas.microsoft.com/office/powerpoint/2010/main" val="2177954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0019" y="283029"/>
            <a:ext cx="11361420" cy="5573485"/>
          </a:xfrm>
        </p:spPr>
        <p:txBody>
          <a:bodyPr>
            <a:normAutofit/>
          </a:bodyPr>
          <a:lstStyle/>
          <a:p>
            <a:pPr marL="914400" lvl="2" indent="0">
              <a:buNone/>
            </a:pPr>
            <a:r>
              <a:rPr lang="x-none" sz="2000" b="1" dirty="0">
                <a:latin typeface="Arial" panose="020B0604020202020204" pitchFamily="34" charset="0"/>
                <a:cs typeface="Arial" panose="020B0604020202020204" pitchFamily="34" charset="0"/>
              </a:rPr>
              <a:t>Ex parte emergency orders of Protections (40-13-3.2)</a:t>
            </a:r>
            <a:endParaRPr lang="en-US" sz="2000" b="1"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L.E.O. sworn statement to court in person/phone/email/fax through district court</a:t>
            </a:r>
          </a:p>
          <a:p>
            <a:r>
              <a:rPr lang="en-US" cap="none" dirty="0">
                <a:latin typeface="Arial" panose="020B0604020202020204" pitchFamily="34" charset="0"/>
                <a:cs typeface="Arial" panose="020B0604020202020204" pitchFamily="34" charset="0"/>
              </a:rPr>
              <a:t> Emergency order of protection and the court finds reasonable grounds to believe that the alleged victim or the alleged victim’s child is in immediate danger of domestic abuse following an incident of domestic abuse. The written statement shall include the location and telephone number of the alleged perpetrator, if known.</a:t>
            </a:r>
          </a:p>
          <a:p>
            <a:endParaRPr lang="en-US" sz="2400" dirty="0"/>
          </a:p>
        </p:txBody>
      </p:sp>
    </p:spTree>
    <p:extLst>
      <p:ext uri="{BB962C8B-B14F-4D97-AF65-F5344CB8AC3E}">
        <p14:creationId xmlns:p14="http://schemas.microsoft.com/office/powerpoint/2010/main" val="34851027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9556-25ED-822E-E922-E05A6C1AE54D}"/>
              </a:ext>
            </a:extLst>
          </p:cNvPr>
          <p:cNvSpPr>
            <a:spLocks noGrp="1"/>
          </p:cNvSpPr>
          <p:nvPr>
            <p:ph type="title"/>
          </p:nvPr>
        </p:nvSpPr>
        <p:spPr/>
        <p:txBody>
          <a:bodyPr>
            <a:normAutofit fontScale="90000"/>
          </a:bodyPr>
          <a:lstStyle/>
          <a:p>
            <a:r>
              <a:rPr lang="x-none" sz="3100" b="1" dirty="0">
                <a:effectLst/>
                <a:latin typeface="Calibri" panose="020F0502020204030204" pitchFamily="34" charset="0"/>
                <a:ea typeface="Calibri" panose="020F0502020204030204" pitchFamily="34" charset="0"/>
                <a:cs typeface="Times New Roman" panose="02020603050405020304" pitchFamily="18" charset="0"/>
              </a:rPr>
              <a:t>A Law enforcement officer who receives an emergency order of protection, whether in writing, by telephone or by facsimile transmission, from the court shall:</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1E8712D-F8EF-0733-D41D-C93D50F2F792}"/>
              </a:ext>
            </a:extLst>
          </p:cNvPr>
          <p:cNvSpPr>
            <a:spLocks noGrp="1"/>
          </p:cNvSpPr>
          <p:nvPr>
            <p:ph sz="quarter" idx="13"/>
          </p:nvPr>
        </p:nvSpPr>
        <p:spPr>
          <a:xfrm>
            <a:off x="685800" y="1476462"/>
            <a:ext cx="10394707" cy="4974672"/>
          </a:xfrm>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If possible, immediately serve a signed copy or the order on the restrained party and complete the appropriate affidavit of service</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Immediately provide the protected party with a signed copy of the order</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Provide the original order to the court by the close of business on the next judicial day.</a:t>
            </a:r>
          </a:p>
          <a:p>
            <a:endParaRPr lang="en-US" dirty="0"/>
          </a:p>
        </p:txBody>
      </p:sp>
    </p:spTree>
    <p:extLst>
      <p:ext uri="{BB962C8B-B14F-4D97-AF65-F5344CB8AC3E}">
        <p14:creationId xmlns:p14="http://schemas.microsoft.com/office/powerpoint/2010/main" val="1084021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39485" y="359229"/>
            <a:ext cx="11281953" cy="4945019"/>
          </a:xfrm>
        </p:spPr>
        <p:txBody>
          <a:bodyPr>
            <a:normAutofit lnSpcReduction="10000"/>
          </a:bodyPr>
          <a:lstStyle/>
          <a:p>
            <a:pPr marL="914400" lvl="2" indent="0">
              <a:buNone/>
            </a:pPr>
            <a:r>
              <a:rPr lang="en-US" sz="2000" dirty="0">
                <a:latin typeface="Arial" panose="020B0604020202020204" pitchFamily="34" charset="0"/>
                <a:cs typeface="Arial" panose="020B0604020202020204" pitchFamily="34" charset="0"/>
              </a:rPr>
              <a:t>The court may grant the following relief in an emergency order of protection upon a probable cause finding that domestic abuse has occurred:</a:t>
            </a:r>
          </a:p>
          <a:p>
            <a:pPr lvl="0"/>
            <a:r>
              <a:rPr lang="en-US" sz="2400" cap="none" dirty="0">
                <a:latin typeface="Arial" panose="020B0604020202020204" pitchFamily="34" charset="0"/>
                <a:cs typeface="Arial" panose="020B0604020202020204" pitchFamily="34" charset="0"/>
              </a:rPr>
              <a:t>BAR the restrained party from threatening to commit or committing acts of domestic abuse against the protected party or any designated household members;</a:t>
            </a:r>
          </a:p>
          <a:p>
            <a:pPr lvl="0"/>
            <a:r>
              <a:rPr lang="en-US" sz="2400" cap="none" dirty="0">
                <a:latin typeface="Arial" panose="020B0604020202020204" pitchFamily="34" charset="0"/>
                <a:cs typeface="Arial" panose="020B0604020202020204" pitchFamily="34" charset="0"/>
              </a:rPr>
              <a:t>BAR the restrained party from any contact with the protected party, including harassing, telephoning, contacting or otherwise communicating with the protected party; and</a:t>
            </a:r>
          </a:p>
          <a:p>
            <a:pPr lvl="0"/>
            <a:r>
              <a:rPr lang="en-US" sz="2400" cap="none" dirty="0">
                <a:latin typeface="Arial" panose="020B0604020202020204" pitchFamily="34" charset="0"/>
                <a:cs typeface="Arial" panose="020B0604020202020204" pitchFamily="34" charset="0"/>
              </a:rPr>
              <a:t>Grant temporary custody of any minor child in common with the parties to the protected party, if necessary.</a:t>
            </a:r>
          </a:p>
          <a:p>
            <a:endParaRPr lang="en-US" sz="2400" dirty="0"/>
          </a:p>
        </p:txBody>
      </p:sp>
    </p:spTree>
    <p:extLst>
      <p:ext uri="{BB962C8B-B14F-4D97-AF65-F5344CB8AC3E}">
        <p14:creationId xmlns:p14="http://schemas.microsoft.com/office/powerpoint/2010/main" val="33428040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29310" y="83127"/>
            <a:ext cx="6953648" cy="5282036"/>
          </a:xfrm>
        </p:spPr>
        <p:txBody>
          <a:bodyPr anchor="t">
            <a:normAutofit fontScale="92500"/>
          </a:bodyPr>
          <a:lstStyle/>
          <a:p>
            <a:pPr lvl="2">
              <a:lnSpc>
                <a:spcPct val="110000"/>
              </a:lnSpc>
            </a:pPr>
            <a:endParaRPr lang="en-US" sz="2000" cap="none" dirty="0">
              <a:latin typeface="Arial" panose="020B0604020202020204" pitchFamily="34" charset="0"/>
              <a:cs typeface="Arial" panose="020B0604020202020204" pitchFamily="34" charset="0"/>
            </a:endParaRPr>
          </a:p>
          <a:p>
            <a:pPr lvl="2">
              <a:lnSpc>
                <a:spcPct val="110000"/>
              </a:lnSpc>
            </a:pPr>
            <a:r>
              <a:rPr lang="en-US" sz="2000" cap="none" dirty="0">
                <a:latin typeface="Arial" panose="020B0604020202020204" pitchFamily="34" charset="0"/>
                <a:cs typeface="Arial" panose="020B0604020202020204" pitchFamily="34" charset="0"/>
              </a:rPr>
              <a:t>A district judge shall be available as determined by each judicial district to hear petitions for emergency orders of protection.</a:t>
            </a:r>
          </a:p>
          <a:p>
            <a:pPr lvl="2">
              <a:lnSpc>
                <a:spcPct val="110000"/>
              </a:lnSpc>
            </a:pPr>
            <a:endParaRPr lang="en-US" sz="2000" cap="none" dirty="0">
              <a:latin typeface="Arial" panose="020B0604020202020204" pitchFamily="34" charset="0"/>
              <a:cs typeface="Arial" panose="020B0604020202020204" pitchFamily="34" charset="0"/>
            </a:endParaRPr>
          </a:p>
          <a:p>
            <a:pPr lvl="2">
              <a:lnSpc>
                <a:spcPct val="110000"/>
              </a:lnSpc>
            </a:pPr>
            <a:r>
              <a:rPr lang="en-US" sz="2000" cap="none" dirty="0">
                <a:latin typeface="Arial" panose="020B0604020202020204" pitchFamily="34" charset="0"/>
                <a:cs typeface="Arial" panose="020B0604020202020204" pitchFamily="34" charset="0"/>
              </a:rPr>
              <a:t>An emergency order of protection </a:t>
            </a:r>
            <a:r>
              <a:rPr lang="en-US" sz="2000" b="1" cap="none" dirty="0">
                <a:latin typeface="Arial" panose="020B0604020202020204" pitchFamily="34" charset="0"/>
                <a:cs typeface="Arial" panose="020B0604020202020204" pitchFamily="34" charset="0"/>
              </a:rPr>
              <a:t>expires seventy-two hours after issuance or at the end of the next judicial day, whichever time is latest.</a:t>
            </a:r>
            <a:r>
              <a:rPr lang="en-US" sz="2000" cap="none" dirty="0">
                <a:latin typeface="Arial" panose="020B0604020202020204" pitchFamily="34" charset="0"/>
                <a:cs typeface="Arial" panose="020B0604020202020204" pitchFamily="34" charset="0"/>
              </a:rPr>
              <a:t>  The expiration date shall be clearly stated on the emergency order of protection.</a:t>
            </a:r>
          </a:p>
          <a:p>
            <a:pPr lvl="2">
              <a:lnSpc>
                <a:spcPct val="110000"/>
              </a:lnSpc>
            </a:pPr>
            <a:endParaRPr lang="en-US" sz="2000" cap="none" dirty="0">
              <a:latin typeface="Arial" panose="020B0604020202020204" pitchFamily="34" charset="0"/>
              <a:cs typeface="Arial" panose="020B0604020202020204" pitchFamily="34" charset="0"/>
            </a:endParaRPr>
          </a:p>
          <a:p>
            <a:pPr lvl="2">
              <a:lnSpc>
                <a:spcPct val="110000"/>
              </a:lnSpc>
            </a:pPr>
            <a:r>
              <a:rPr lang="en-US" sz="2000" cap="none" dirty="0">
                <a:latin typeface="Arial" panose="020B0604020202020204" pitchFamily="34" charset="0"/>
                <a:cs typeface="Arial" panose="020B0604020202020204" pitchFamily="34" charset="0"/>
              </a:rPr>
              <a:t>A person may appeal the issuance of an emergency order of protection to the court that issued the order. An appeal may be heard as soon as the judicial day following the issuance of the order.</a:t>
            </a:r>
          </a:p>
          <a:p>
            <a:pPr>
              <a:lnSpc>
                <a:spcPct val="110000"/>
              </a:lnSpc>
            </a:pPr>
            <a:endParaRPr lang="en-US" sz="1500" dirty="0"/>
          </a:p>
        </p:txBody>
      </p:sp>
      <p:pic>
        <p:nvPicPr>
          <p:cNvPr id="7" name="Graphic 6" descr="Gavel">
            <a:extLst>
              <a:ext uri="{FF2B5EF4-FFF2-40B4-BE49-F238E27FC236}">
                <a16:creationId xmlns:a16="http://schemas.microsoft.com/office/drawing/2014/main" id="{9DB04FEF-BF8A-EA11-8470-C408996686D7}"/>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7568124" y="958232"/>
            <a:ext cx="3836475" cy="3836475"/>
          </a:xfrm>
          <a:prstGeom prst="rect">
            <a:avLst/>
          </a:prstGeom>
          <a:ln w="57150" cmpd="thinThick">
            <a:solidFill>
              <a:schemeClr val="bg1">
                <a:lumMod val="50000"/>
              </a:schemeClr>
            </a:solidFill>
            <a:miter lim="800000"/>
          </a:ln>
        </p:spPr>
      </p:pic>
      <p:pic>
        <p:nvPicPr>
          <p:cNvPr id="4" name="Picture 3" descr="A person holding a piggy bank&#10;&#10;Description automatically generated with medium confidence">
            <a:extLst>
              <a:ext uri="{FF2B5EF4-FFF2-40B4-BE49-F238E27FC236}">
                <a16:creationId xmlns:a16="http://schemas.microsoft.com/office/drawing/2014/main" id="{09534AD9-04C6-E507-F8E7-18AFC78A2C09}"/>
              </a:ext>
            </a:extLst>
          </p:cNvPr>
          <p:cNvPicPr>
            <a:picLocks noChangeAspect="1"/>
          </p:cNvPicPr>
          <p:nvPr/>
        </p:nvPicPr>
        <p:blipFill>
          <a:blip r:embed="rId2"/>
          <a:stretch>
            <a:fillRect/>
          </a:stretch>
        </p:blipFill>
        <p:spPr>
          <a:xfrm>
            <a:off x="7647784" y="1650751"/>
            <a:ext cx="3677153" cy="2451435"/>
          </a:xfrm>
          <a:prstGeom prst="rect">
            <a:avLst/>
          </a:prstGeom>
        </p:spPr>
      </p:pic>
    </p:spTree>
    <p:extLst>
      <p:ext uri="{BB962C8B-B14F-4D97-AF65-F5344CB8AC3E}">
        <p14:creationId xmlns:p14="http://schemas.microsoft.com/office/powerpoint/2010/main" val="22826045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276CF47-78D1-45D4-B8A5-05DD68D9F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240" y="457200"/>
            <a:ext cx="5589425"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F4B6509-668C-1692-7B5F-3B74714B6CE9}"/>
              </a:ext>
            </a:extLst>
          </p:cNvPr>
          <p:cNvPicPr>
            <a:picLocks noChangeAspect="1"/>
          </p:cNvPicPr>
          <p:nvPr/>
        </p:nvPicPr>
        <p:blipFill>
          <a:blip/>
          <a:stretch>
            <a:fillRect/>
          </a:stretch>
        </p:blipFill>
        <p:spPr>
          <a:xfrm>
            <a:off x="750708" y="1366437"/>
            <a:ext cx="5099864" cy="2865475"/>
          </a:xfrm>
          <a:prstGeom prst="rect">
            <a:avLst/>
          </a:prstGeom>
        </p:spPr>
      </p:pic>
      <p:sp>
        <p:nvSpPr>
          <p:cNvPr id="3" name="Content Placeholder 2"/>
          <p:cNvSpPr>
            <a:spLocks noGrp="1"/>
          </p:cNvSpPr>
          <p:nvPr>
            <p:ph sz="quarter" idx="13"/>
          </p:nvPr>
        </p:nvSpPr>
        <p:spPr>
          <a:xfrm>
            <a:off x="6551610" y="457200"/>
            <a:ext cx="4531072" cy="4686138"/>
          </a:xfrm>
        </p:spPr>
        <p:txBody>
          <a:bodyPr anchor="t">
            <a:normAutofit/>
          </a:bodyPr>
          <a:lstStyle/>
          <a:p>
            <a:pPr lvl="2"/>
            <a:endParaRPr lang="en-US" cap="none" dirty="0">
              <a:latin typeface="Arial" panose="020B0604020202020204" pitchFamily="34" charset="0"/>
              <a:cs typeface="Arial" panose="020B0604020202020204" pitchFamily="34" charset="0"/>
            </a:endParaRPr>
          </a:p>
          <a:p>
            <a:pPr marL="914400" lvl="2" indent="0">
              <a:buNone/>
            </a:pPr>
            <a:endParaRPr lang="en-US" cap="none" dirty="0">
              <a:latin typeface="Arial" panose="020B0604020202020204" pitchFamily="34" charset="0"/>
              <a:cs typeface="Arial" panose="020B0604020202020204" pitchFamily="34" charset="0"/>
            </a:endParaRPr>
          </a:p>
          <a:p>
            <a:pPr lvl="2"/>
            <a:r>
              <a:rPr lang="en-US" sz="2400" cap="none" dirty="0">
                <a:latin typeface="Arial" panose="020B0604020202020204" pitchFamily="34" charset="0"/>
                <a:cs typeface="Arial" panose="020B0604020202020204" pitchFamily="34" charset="0"/>
              </a:rPr>
              <a:t>Emergency orders of protection are enforceable in the same manner as other orders of protection issued pursuant to the provisions of family violence protection act.</a:t>
            </a:r>
          </a:p>
          <a:p>
            <a:pPr marL="0" indent="0">
              <a:buNone/>
            </a:pPr>
            <a:endParaRPr lang="en-US" dirty="0">
              <a:latin typeface="Arial" panose="020B0604020202020204" pitchFamily="34" charset="0"/>
              <a:cs typeface="Arial" panose="020B0604020202020204" pitchFamily="34" charset="0"/>
            </a:endParaRPr>
          </a:p>
          <a:p>
            <a:endParaRPr lang="en-US" dirty="0"/>
          </a:p>
        </p:txBody>
      </p:sp>
      <p:pic>
        <p:nvPicPr>
          <p:cNvPr id="5" name="Picture 4" descr="A picture containing person, outdoor, person, cloudy&#10;&#10;Description automatically generated">
            <a:extLst>
              <a:ext uri="{FF2B5EF4-FFF2-40B4-BE49-F238E27FC236}">
                <a16:creationId xmlns:a16="http://schemas.microsoft.com/office/drawing/2014/main" id="{B1B43408-95ED-77AC-13D2-100D058418E4}"/>
              </a:ext>
            </a:extLst>
          </p:cNvPr>
          <p:cNvPicPr>
            <a:picLocks noChangeAspect="1"/>
          </p:cNvPicPr>
          <p:nvPr/>
        </p:nvPicPr>
        <p:blipFill>
          <a:blip r:embed="rId2"/>
          <a:stretch>
            <a:fillRect/>
          </a:stretch>
        </p:blipFill>
        <p:spPr>
          <a:xfrm>
            <a:off x="1109318" y="1300839"/>
            <a:ext cx="4298213" cy="2865475"/>
          </a:xfrm>
          <a:prstGeom prst="rect">
            <a:avLst/>
          </a:prstGeom>
        </p:spPr>
      </p:pic>
    </p:spTree>
    <p:extLst>
      <p:ext uri="{BB962C8B-B14F-4D97-AF65-F5344CB8AC3E}">
        <p14:creationId xmlns:p14="http://schemas.microsoft.com/office/powerpoint/2010/main" val="33587217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A9C49B-76D8-4E9B-B430-D1ADF40F1C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Rectangle 10">
            <a:extLst>
              <a:ext uri="{FF2B5EF4-FFF2-40B4-BE49-F238E27FC236}">
                <a16:creationId xmlns:a16="http://schemas.microsoft.com/office/drawing/2014/main" id="{F88A5712-2FE0-4DD4-BDC6-099EA378A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Freeform 9">
            <a:extLst>
              <a:ext uri="{FF2B5EF4-FFF2-40B4-BE49-F238E27FC236}">
                <a16:creationId xmlns:a16="http://schemas.microsoft.com/office/drawing/2014/main" id="{448E5503-E0F8-4B94-81A3-B1FA57623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5" name="Rectangle 14">
            <a:extLst>
              <a:ext uri="{FF2B5EF4-FFF2-40B4-BE49-F238E27FC236}">
                <a16:creationId xmlns:a16="http://schemas.microsoft.com/office/drawing/2014/main" id="{CE54F896-85E7-4403-9E37-1B004731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CB7C09C6-7A85-390F-6568-2D2CFCBEC006}"/>
              </a:ext>
            </a:extLst>
          </p:cNvPr>
          <p:cNvGraphicFramePr>
            <a:graphicFrameLocks noGrp="1"/>
          </p:cNvGraphicFramePr>
          <p:nvPr>
            <p:ph sz="quarter" idx="13"/>
            <p:extLst>
              <p:ext uri="{D42A27DB-BD31-4B8C-83A1-F6EECF244321}">
                <p14:modId xmlns:p14="http://schemas.microsoft.com/office/powerpoint/2010/main" val="1971164355"/>
              </p:ext>
            </p:extLst>
          </p:nvPr>
        </p:nvGraphicFramePr>
        <p:xfrm>
          <a:off x="5260552" y="38718"/>
          <a:ext cx="5759656" cy="63807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Text, whiteboard&#10;&#10;Description automatically generated">
            <a:extLst>
              <a:ext uri="{FF2B5EF4-FFF2-40B4-BE49-F238E27FC236}">
                <a16:creationId xmlns:a16="http://schemas.microsoft.com/office/drawing/2014/main" id="{52F7C09D-CCB3-8253-FDB2-729A4A67FE35}"/>
              </a:ext>
            </a:extLst>
          </p:cNvPr>
          <p:cNvPicPr>
            <a:picLocks noChangeAspect="1"/>
          </p:cNvPicPr>
          <p:nvPr/>
        </p:nvPicPr>
        <p:blipFill>
          <a:blip/>
          <a:stretch>
            <a:fillRect/>
          </a:stretch>
        </p:blipFill>
        <p:spPr>
          <a:xfrm>
            <a:off x="943711" y="2347435"/>
            <a:ext cx="2705100" cy="1685925"/>
          </a:xfrm>
          <a:prstGeom prst="rect">
            <a:avLst/>
          </a:prstGeom>
        </p:spPr>
      </p:pic>
      <p:pic>
        <p:nvPicPr>
          <p:cNvPr id="3" name="Picture 2" descr="A picture containing text, stationary, pen&#10;&#10;Description automatically generated">
            <a:extLst>
              <a:ext uri="{FF2B5EF4-FFF2-40B4-BE49-F238E27FC236}">
                <a16:creationId xmlns:a16="http://schemas.microsoft.com/office/drawing/2014/main" id="{D3E6CAE4-16F2-DED8-3A24-78CB15A2D67A}"/>
              </a:ext>
            </a:extLst>
          </p:cNvPr>
          <p:cNvPicPr>
            <a:picLocks noChangeAspect="1"/>
          </p:cNvPicPr>
          <p:nvPr/>
        </p:nvPicPr>
        <p:blipFill>
          <a:blip r:embed="rId7"/>
          <a:stretch>
            <a:fillRect/>
          </a:stretch>
        </p:blipFill>
        <p:spPr>
          <a:xfrm>
            <a:off x="687784" y="2027711"/>
            <a:ext cx="3216953" cy="2144635"/>
          </a:xfrm>
          <a:prstGeom prst="rect">
            <a:avLst/>
          </a:prstGeom>
        </p:spPr>
      </p:pic>
    </p:spTree>
    <p:extLst>
      <p:ext uri="{BB962C8B-B14F-4D97-AF65-F5344CB8AC3E}">
        <p14:creationId xmlns:p14="http://schemas.microsoft.com/office/powerpoint/2010/main" val="29498656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99A018-5BCA-B3C3-EBBA-DB3DCEB2B081}"/>
              </a:ext>
            </a:extLst>
          </p:cNvPr>
          <p:cNvSpPr>
            <a:spLocks noGrp="1"/>
          </p:cNvSpPr>
          <p:nvPr>
            <p:ph sz="quarter" idx="13"/>
          </p:nvPr>
        </p:nvSpPr>
        <p:spPr>
          <a:xfrm>
            <a:off x="685800" y="864066"/>
            <a:ext cx="10394707" cy="4907560"/>
          </a:xfrm>
        </p:spPr>
        <p:txBody>
          <a:bodyPr>
            <a:normAutofit fontScale="92500" lnSpcReduction="20000"/>
          </a:bodyPr>
          <a:lstStyle/>
          <a:p>
            <a:r>
              <a:rPr lang="en-US" sz="2500" cap="none" dirty="0">
                <a:latin typeface="Arial" panose="020B0604020202020204" pitchFamily="34" charset="0"/>
                <a:cs typeface="Arial" panose="020B0604020202020204" pitchFamily="34" charset="0"/>
              </a:rPr>
              <a:t>Order of Protection can be issued if there is probable cause to show specific facts shown by the affiant or by the petition to give the judge reason to believe that an act of domestic abuse has occurred.</a:t>
            </a:r>
          </a:p>
          <a:p>
            <a:pPr lvl="1"/>
            <a:r>
              <a:rPr lang="en-US" sz="2500" cap="none" dirty="0">
                <a:latin typeface="Arial" panose="020B0604020202020204" pitchFamily="34" charset="0"/>
                <a:cs typeface="Arial" panose="020B0604020202020204" pitchFamily="34" charset="0"/>
              </a:rPr>
              <a:t>A hearing will be held within </a:t>
            </a:r>
            <a:r>
              <a:rPr lang="en-US" sz="2500" b="1" cap="none" dirty="0">
                <a:latin typeface="Arial" panose="020B0604020202020204" pitchFamily="34" charset="0"/>
                <a:cs typeface="Arial" panose="020B0604020202020204" pitchFamily="34" charset="0"/>
              </a:rPr>
              <a:t>ten</a:t>
            </a:r>
            <a:r>
              <a:rPr lang="en-US" sz="2500" cap="none" dirty="0">
                <a:latin typeface="Arial" panose="020B0604020202020204" pitchFamily="34" charset="0"/>
                <a:cs typeface="Arial" panose="020B0604020202020204" pitchFamily="34" charset="0"/>
              </a:rPr>
              <a:t> days to question continuing the order</a:t>
            </a:r>
          </a:p>
          <a:p>
            <a:pPr lvl="1"/>
            <a:r>
              <a:rPr lang="en-US" sz="2500" cap="none" dirty="0">
                <a:latin typeface="Arial" panose="020B0604020202020204" pitchFamily="34" charset="0"/>
                <a:cs typeface="Arial" panose="020B0604020202020204" pitchFamily="34" charset="0"/>
              </a:rPr>
              <a:t>If notice of hearing cannot be served within seventy-two hours, the temporary order of protection shall be automatically extended for ten days.</a:t>
            </a:r>
          </a:p>
          <a:p>
            <a:pPr lvl="1"/>
            <a:r>
              <a:rPr lang="en-US" sz="2500" cap="none" dirty="0">
                <a:latin typeface="Arial" panose="020B0604020202020204" pitchFamily="34" charset="0"/>
                <a:cs typeface="Arial" panose="020B0604020202020204" pitchFamily="34" charset="0"/>
              </a:rPr>
              <a:t>If the court grants a temporary order of protection, it may award temporary custody and visitation of any children involved when appropriate</a:t>
            </a:r>
          </a:p>
          <a:p>
            <a:pPr lvl="1"/>
            <a:r>
              <a:rPr lang="en-US" sz="2500" cap="none" dirty="0">
                <a:latin typeface="Arial" panose="020B0604020202020204" pitchFamily="34" charset="0"/>
                <a:cs typeface="Arial" panose="020B0604020202020204" pitchFamily="34" charset="0"/>
              </a:rPr>
              <a:t>Except for petitions alleging stalking or sexual assault, if the court finds that the alleged perpetrator is not a household member, the court shall dismiss the petition.</a:t>
            </a:r>
          </a:p>
          <a:p>
            <a:endParaRPr lang="en-US" dirty="0"/>
          </a:p>
        </p:txBody>
      </p:sp>
    </p:spTree>
    <p:extLst>
      <p:ext uri="{BB962C8B-B14F-4D97-AF65-F5344CB8AC3E}">
        <p14:creationId xmlns:p14="http://schemas.microsoft.com/office/powerpoint/2010/main" val="41713741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59229" y="228600"/>
            <a:ext cx="11238410" cy="5889171"/>
          </a:xfrm>
        </p:spPr>
        <p:txBody>
          <a:bodyPr>
            <a:normAutofit/>
          </a:bodyPr>
          <a:lstStyle/>
          <a:p>
            <a:pPr marL="457200" lvl="1" indent="0">
              <a:buNone/>
            </a:pPr>
            <a:r>
              <a:rPr lang="x-none" sz="2400" b="1" dirty="0">
                <a:latin typeface="Arial" panose="020B0604020202020204" pitchFamily="34" charset="0"/>
                <a:cs typeface="Arial" panose="020B0604020202020204" pitchFamily="34" charset="0"/>
              </a:rPr>
              <a:t>Order of Protection</a:t>
            </a:r>
            <a:endParaRPr lang="en-US" sz="2400" b="1" dirty="0">
              <a:latin typeface="Arial" panose="020B0604020202020204" pitchFamily="34" charset="0"/>
              <a:cs typeface="Arial" panose="020B0604020202020204" pitchFamily="34" charset="0"/>
            </a:endParaRPr>
          </a:p>
          <a:p>
            <a:pPr marL="457200" lvl="1" indent="0">
              <a:buNone/>
            </a:pPr>
            <a:r>
              <a:rPr lang="en-US" sz="2400" cap="none" dirty="0">
                <a:latin typeface="Arial" panose="020B0604020202020204" pitchFamily="34" charset="0"/>
                <a:cs typeface="Arial" panose="020B0604020202020204" pitchFamily="34" charset="0"/>
              </a:rPr>
              <a:t>Upon finding that domestic abuse has occurred or upon stipulation of the parties, the court shall enter an order of protection ordering the restrained party to refrain from abusing the protected party or any other household member. The court shall specifically describe the acts the court has ordered the restrained party to do or refrain from doing.  As a part of any order of protection, the court may:</a:t>
            </a:r>
          </a:p>
          <a:p>
            <a:pPr lvl="1"/>
            <a:r>
              <a:rPr lang="en-US" sz="2400" cap="none" dirty="0">
                <a:latin typeface="Arial" panose="020B0604020202020204" pitchFamily="34" charset="0"/>
                <a:cs typeface="Arial" panose="020B0604020202020204" pitchFamily="34" charset="0"/>
              </a:rPr>
              <a:t>Grant sole possession of the residence or household to the protected party during the period of the order of protection is effective or order the restrained party to provide temporary suitable alternative housing for the protect party</a:t>
            </a:r>
            <a:endParaRPr lang="en-US" sz="2400" dirty="0"/>
          </a:p>
        </p:txBody>
      </p:sp>
    </p:spTree>
    <p:extLst>
      <p:ext uri="{BB962C8B-B14F-4D97-AF65-F5344CB8AC3E}">
        <p14:creationId xmlns:p14="http://schemas.microsoft.com/office/powerpoint/2010/main" val="2841942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04DD7-B951-3895-5AC6-5F1B32970987}"/>
              </a:ext>
            </a:extLst>
          </p:cNvPr>
          <p:cNvSpPr>
            <a:spLocks noGrp="1"/>
          </p:cNvSpPr>
          <p:nvPr>
            <p:ph type="title"/>
          </p:nvPr>
        </p:nvSpPr>
        <p:spPr/>
        <p:txBody>
          <a:bodyPr>
            <a:normAutofit/>
          </a:bodyPr>
          <a:lstStyle/>
          <a:p>
            <a:endParaRPr lang="en-US" dirty="0"/>
          </a:p>
        </p:txBody>
      </p:sp>
      <p:sp>
        <p:nvSpPr>
          <p:cNvPr id="3" name="Picture Placeholder 2">
            <a:extLst>
              <a:ext uri="{FF2B5EF4-FFF2-40B4-BE49-F238E27FC236}">
                <a16:creationId xmlns:a16="http://schemas.microsoft.com/office/drawing/2014/main" id="{2BD65086-A93B-142C-0F5D-7A47BAC598A0}"/>
              </a:ext>
            </a:extLst>
          </p:cNvPr>
          <p:cNvSpPr>
            <a:spLocks noGrp="1"/>
          </p:cNvSpPr>
          <p:nvPr>
            <p:ph type="pic" idx="1"/>
          </p:nvPr>
        </p:nvSpPr>
        <p:spPr/>
      </p:sp>
      <p:sp>
        <p:nvSpPr>
          <p:cNvPr id="4" name="Text Placeholder 3">
            <a:extLst>
              <a:ext uri="{FF2B5EF4-FFF2-40B4-BE49-F238E27FC236}">
                <a16:creationId xmlns:a16="http://schemas.microsoft.com/office/drawing/2014/main" id="{935E4AE4-6D49-23A1-DAF4-5F1DA75DDC65}"/>
              </a:ext>
            </a:extLst>
          </p:cNvPr>
          <p:cNvSpPr>
            <a:spLocks noGrp="1"/>
          </p:cNvSpPr>
          <p:nvPr>
            <p:ph type="body" sz="half" idx="2"/>
          </p:nvPr>
        </p:nvSpPr>
        <p:spPr/>
        <p:txBody>
          <a:bodyPr/>
          <a:lstStyle/>
          <a:p>
            <a:r>
              <a:rPr lang="en-US" dirty="0">
                <a:hlinkClick r:id="rId3"/>
              </a:rPr>
              <a:t>https://www.theiacp.org/resources/video/the-crime-of-domestic-violence-roll-call-video</a:t>
            </a:r>
            <a:endParaRPr lang="en-US" dirty="0"/>
          </a:p>
        </p:txBody>
      </p:sp>
      <p:pic>
        <p:nvPicPr>
          <p:cNvPr id="5" name="Online Media 4" title="The Crime of Domestic Violence - Segment 1: Critical Context">
            <a:hlinkClick r:id="" action="ppaction://media"/>
            <a:extLst>
              <a:ext uri="{FF2B5EF4-FFF2-40B4-BE49-F238E27FC236}">
                <a16:creationId xmlns:a16="http://schemas.microsoft.com/office/drawing/2014/main" id="{95787DA0-F8A0-1EC7-0D9E-077CD50557E9}"/>
              </a:ext>
            </a:extLst>
          </p:cNvPr>
          <p:cNvPicPr>
            <a:picLocks noRot="1" noChangeAspect="1"/>
          </p:cNvPicPr>
          <p:nvPr>
            <a:videoFile r:link="rId1"/>
          </p:nvPr>
        </p:nvPicPr>
        <p:blipFill>
          <a:blip/>
          <a:stretch>
            <a:fillRect/>
          </a:stretch>
        </p:blipFill>
        <p:spPr>
          <a:xfrm>
            <a:off x="683586" y="356635"/>
            <a:ext cx="10394728" cy="5815566"/>
          </a:xfrm>
          <a:prstGeom prst="rect">
            <a:avLst/>
          </a:prstGeom>
        </p:spPr>
      </p:pic>
    </p:spTree>
    <p:extLst>
      <p:ext uri="{BB962C8B-B14F-4D97-AF65-F5344CB8AC3E}">
        <p14:creationId xmlns:p14="http://schemas.microsoft.com/office/powerpoint/2010/main" val="6223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0019" y="206829"/>
            <a:ext cx="11361420" cy="5540828"/>
          </a:xfrm>
        </p:spPr>
        <p:txBody>
          <a:bodyPr>
            <a:normAutofit/>
          </a:bodyPr>
          <a:lstStyle/>
          <a:p>
            <a:pPr marL="457200" lvl="1" indent="0">
              <a:buNone/>
            </a:pPr>
            <a:endParaRPr lang="en-US" dirty="0"/>
          </a:p>
          <a:p>
            <a:pPr lvl="1"/>
            <a:r>
              <a:rPr lang="en-US" sz="2000" cap="none" dirty="0">
                <a:latin typeface="Arial" panose="020B0604020202020204" pitchFamily="34" charset="0"/>
                <a:cs typeface="Arial" panose="020B0604020202020204" pitchFamily="34" charset="0"/>
              </a:rPr>
              <a:t>Award temporary custody of any children involved when appropriate an provide for visitation rights, child support and temporary support for the protected party on a basis that gives primary consideration to the safety of the protected party and the children.</a:t>
            </a:r>
          </a:p>
          <a:p>
            <a:pPr marL="457200" lvl="1" indent="0">
              <a:buNone/>
            </a:pPr>
            <a:endParaRPr lang="en-US" sz="2000" cap="none" dirty="0">
              <a:latin typeface="Arial" panose="020B0604020202020204" pitchFamily="34" charset="0"/>
              <a:cs typeface="Arial" panose="020B0604020202020204" pitchFamily="34" charset="0"/>
            </a:endParaRPr>
          </a:p>
          <a:p>
            <a:pPr lvl="1"/>
            <a:r>
              <a:rPr lang="en-US" sz="2000" cap="none" dirty="0">
                <a:latin typeface="Arial" panose="020B0604020202020204" pitchFamily="34" charset="0"/>
                <a:cs typeface="Arial" panose="020B0604020202020204" pitchFamily="34" charset="0"/>
              </a:rPr>
              <a:t>Order that the restrained party shall not initiate contact with the protected party</a:t>
            </a:r>
          </a:p>
          <a:p>
            <a:endParaRPr lang="en-US" cap="none" dirty="0">
              <a:latin typeface="Arial" panose="020B0604020202020204" pitchFamily="34" charset="0"/>
              <a:cs typeface="Arial" panose="020B0604020202020204" pitchFamily="34" charset="0"/>
            </a:endParaRPr>
          </a:p>
          <a:p>
            <a:pPr lvl="1"/>
            <a:r>
              <a:rPr lang="en-US" sz="2000" cap="none" dirty="0">
                <a:latin typeface="Arial" panose="020B0604020202020204" pitchFamily="34" charset="0"/>
                <a:cs typeface="Arial" panose="020B0604020202020204" pitchFamily="34" charset="0"/>
              </a:rPr>
              <a:t>Restrain a party from transferring, concealing, encumbering or otherwise disposing of the other party’s property or the joint property of the parties except in the usual course of business or for the necessities of life and require the parties to account to the court for all such transferences, encumbrances and expenditures made after the order is served or communicated to the restrained party;</a:t>
            </a:r>
          </a:p>
          <a:p>
            <a:endParaRPr lang="en-US" sz="2400" dirty="0"/>
          </a:p>
        </p:txBody>
      </p:sp>
    </p:spTree>
    <p:extLst>
      <p:ext uri="{BB962C8B-B14F-4D97-AF65-F5344CB8AC3E}">
        <p14:creationId xmlns:p14="http://schemas.microsoft.com/office/powerpoint/2010/main" val="26357793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8E665F-010A-4CF3-9B64-5888D0D74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08B323B-2161-468E-3EA4-B8D796601F49}"/>
              </a:ext>
            </a:extLst>
          </p:cNvPr>
          <p:cNvGraphicFramePr>
            <a:graphicFrameLocks noGrp="1"/>
          </p:cNvGraphicFramePr>
          <p:nvPr>
            <p:ph sz="quarter" idx="13"/>
            <p:extLst>
              <p:ext uri="{D42A27DB-BD31-4B8C-83A1-F6EECF244321}">
                <p14:modId xmlns:p14="http://schemas.microsoft.com/office/powerpoint/2010/main" val="3479693880"/>
              </p:ext>
            </p:extLst>
          </p:nvPr>
        </p:nvGraphicFramePr>
        <p:xfrm>
          <a:off x="685800" y="452582"/>
          <a:ext cx="10793413" cy="5519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09283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0019" y="250371"/>
            <a:ext cx="11361420" cy="5769429"/>
          </a:xfrm>
        </p:spPr>
        <p:txBody>
          <a:bodyPr>
            <a:normAutofit/>
          </a:bodyPr>
          <a:lstStyle/>
          <a:p>
            <a:pPr lvl="1"/>
            <a:r>
              <a:rPr lang="x-none" sz="2000" cap="none" dirty="0">
                <a:latin typeface="Arial" panose="020B0604020202020204" pitchFamily="34" charset="0"/>
                <a:cs typeface="Arial" panose="020B0604020202020204" pitchFamily="34" charset="0"/>
              </a:rPr>
              <a:t>The order of protection shall contain a notice that violation of any provision of the order constitutes contempt of court and may result in a fine or imprisonment or both.</a:t>
            </a:r>
            <a:endParaRPr lang="en-US" sz="2000" cap="none" dirty="0">
              <a:latin typeface="Arial" panose="020B0604020202020204" pitchFamily="34" charset="0"/>
              <a:cs typeface="Arial" panose="020B0604020202020204" pitchFamily="34" charset="0"/>
            </a:endParaRPr>
          </a:p>
          <a:p>
            <a:pPr marL="457200" lvl="1" indent="0">
              <a:buNone/>
            </a:pPr>
            <a:endParaRPr lang="en-US" sz="2000" b="1" cap="none" dirty="0">
              <a:latin typeface="Arial" panose="020B0604020202020204" pitchFamily="34" charset="0"/>
              <a:cs typeface="Arial" panose="020B0604020202020204" pitchFamily="34" charset="0"/>
            </a:endParaRPr>
          </a:p>
          <a:p>
            <a:pPr lvl="1"/>
            <a:r>
              <a:rPr lang="x-none" sz="2000" cap="none" dirty="0">
                <a:latin typeface="Arial" panose="020B0604020202020204" pitchFamily="34" charset="0"/>
                <a:cs typeface="Arial" panose="020B0604020202020204" pitchFamily="34" charset="0"/>
              </a:rPr>
              <a:t> If the order of protection supersedes or alters prior orders of the court pertaining to domestic matters between the parties, the order shall say so on its face. </a:t>
            </a:r>
            <a:endParaRPr lang="en-US" sz="2000" cap="none" dirty="0">
              <a:latin typeface="Arial" panose="020B0604020202020204" pitchFamily="34" charset="0"/>
              <a:cs typeface="Arial" panose="020B0604020202020204" pitchFamily="34" charset="0"/>
            </a:endParaRPr>
          </a:p>
          <a:p>
            <a:pPr lvl="1"/>
            <a:endParaRPr lang="en-US" sz="2000" cap="none" dirty="0">
              <a:latin typeface="Arial" panose="020B0604020202020204" pitchFamily="34" charset="0"/>
              <a:cs typeface="Arial" panose="020B0604020202020204" pitchFamily="34" charset="0"/>
            </a:endParaRPr>
          </a:p>
          <a:p>
            <a:pPr lvl="1"/>
            <a:r>
              <a:rPr lang="x-none" sz="2000" cap="none" dirty="0">
                <a:latin typeface="Arial" panose="020B0604020202020204" pitchFamily="34" charset="0"/>
                <a:cs typeface="Arial" panose="020B0604020202020204" pitchFamily="34" charset="0"/>
              </a:rPr>
              <a:t> If an action relating to child custody or child support is pending or has concluded with entry of an order at the time the petition for an order of protection was filed, the court may enter an initial order of protection, but the portion of the order dealing with child custody or child support will then be transferred to the court that has or continues to have jurisdiction over the pending or prior custody or support action.</a:t>
            </a:r>
            <a:endParaRPr lang="en-US" sz="2000" b="1" cap="none" dirty="0">
              <a:latin typeface="Arial" panose="020B060402020202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6871865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0019" y="566057"/>
            <a:ext cx="11361420" cy="5246914"/>
          </a:xfrm>
        </p:spPr>
        <p:txBody>
          <a:bodyPr>
            <a:normAutofit/>
          </a:bodyPr>
          <a:lstStyle/>
          <a:p>
            <a:pPr lvl="1"/>
            <a:r>
              <a:rPr lang="x-none" sz="1900" cap="none" dirty="0">
                <a:latin typeface="Arial" panose="020B0604020202020204" pitchFamily="34" charset="0"/>
                <a:cs typeface="Arial" panose="020B0604020202020204" pitchFamily="34" charset="0"/>
              </a:rPr>
              <a:t>A </a:t>
            </a:r>
            <a:r>
              <a:rPr lang="x-none" sz="1900" u="sng" cap="none" dirty="0">
                <a:latin typeface="Arial" panose="020B0604020202020204" pitchFamily="34" charset="0"/>
                <a:cs typeface="Arial" panose="020B0604020202020204" pitchFamily="34" charset="0"/>
              </a:rPr>
              <a:t>MUTUAL ORDER OF PROTECTION</a:t>
            </a:r>
            <a:r>
              <a:rPr lang="x-none" sz="1900" cap="none" dirty="0">
                <a:latin typeface="Arial" panose="020B0604020202020204" pitchFamily="34" charset="0"/>
                <a:cs typeface="Arial" panose="020B0604020202020204" pitchFamily="34" charset="0"/>
              </a:rPr>
              <a:t> shall be issued only in cases when both parties have petitioned the court and the court makes detailed findings of fact indicating that both parties acted primarily as aggressors and that neither party acted primarily in self-defense.</a:t>
            </a:r>
            <a:endParaRPr lang="en-US" sz="1900" cap="none" dirty="0">
              <a:latin typeface="Arial" panose="020B0604020202020204" pitchFamily="34" charset="0"/>
              <a:cs typeface="Arial" panose="020B0604020202020204" pitchFamily="34" charset="0"/>
            </a:endParaRPr>
          </a:p>
          <a:p>
            <a:pPr lvl="1"/>
            <a:endParaRPr lang="en-US" sz="1900" cap="none" dirty="0">
              <a:latin typeface="Arial" panose="020B0604020202020204" pitchFamily="34" charset="0"/>
              <a:cs typeface="Arial" panose="020B0604020202020204" pitchFamily="34" charset="0"/>
            </a:endParaRPr>
          </a:p>
          <a:p>
            <a:pPr lvl="1"/>
            <a:r>
              <a:rPr lang="x-none" sz="1900" cap="none" dirty="0">
                <a:latin typeface="Arial" panose="020B0604020202020204" pitchFamily="34" charset="0"/>
                <a:cs typeface="Arial" panose="020B0604020202020204" pitchFamily="34" charset="0"/>
              </a:rPr>
              <a:t>No order issued under the family violence protection act shall affect title to any property or allow a party to transfer, conceal, encumber or otherwise dispose of another party’s property or the joint or community property of the parties.</a:t>
            </a:r>
            <a:endParaRPr lang="en-US" sz="1900" cap="none" dirty="0">
              <a:latin typeface="Arial" panose="020B0604020202020204" pitchFamily="34" charset="0"/>
              <a:cs typeface="Arial" panose="020B0604020202020204" pitchFamily="34" charset="0"/>
            </a:endParaRPr>
          </a:p>
          <a:p>
            <a:pPr lvl="1"/>
            <a:endParaRPr lang="en-US" sz="1900" cap="none" dirty="0">
              <a:latin typeface="Arial" panose="020B0604020202020204" pitchFamily="34" charset="0"/>
              <a:cs typeface="Arial" panose="020B0604020202020204" pitchFamily="34" charset="0"/>
            </a:endParaRPr>
          </a:p>
          <a:p>
            <a:pPr lvl="1"/>
            <a:r>
              <a:rPr lang="x-none" sz="1900" cap="none" dirty="0">
                <a:latin typeface="Arial" panose="020B0604020202020204" pitchFamily="34" charset="0"/>
                <a:cs typeface="Arial" panose="020B0604020202020204" pitchFamily="34" charset="0"/>
              </a:rPr>
              <a:t>Either party may request a review hearing to amend an order of protection. An order of protection involving child custody or support may be modified without proof of a substantial or material change or circumstances.</a:t>
            </a:r>
            <a:endParaRPr lang="en-US" sz="1900" cap="none" dirty="0">
              <a:latin typeface="Arial" panose="020B0604020202020204" pitchFamily="34" charset="0"/>
              <a:cs typeface="Arial" panose="020B0604020202020204" pitchFamily="34" charset="0"/>
            </a:endParaRPr>
          </a:p>
          <a:p>
            <a:pPr marL="457200" lvl="1" indent="0">
              <a:buNone/>
            </a:pPr>
            <a:endParaRPr lang="en-US" sz="1900" b="1" cap="none" dirty="0">
              <a:latin typeface="Arial" panose="020B0604020202020204" pitchFamily="34" charset="0"/>
              <a:cs typeface="Arial" panose="020B0604020202020204" pitchFamily="34" charset="0"/>
            </a:endParaRPr>
          </a:p>
          <a:p>
            <a:pPr lvl="1"/>
            <a:r>
              <a:rPr lang="x-none" sz="1900" cap="none" dirty="0">
                <a:latin typeface="Arial" panose="020B0604020202020204" pitchFamily="34" charset="0"/>
                <a:cs typeface="Arial" panose="020B0604020202020204" pitchFamily="34" charset="0"/>
              </a:rPr>
              <a:t>An order of protection shall not be issued unless a petition or a counter petition has been filed.</a:t>
            </a:r>
            <a:endParaRPr lang="en-US" sz="1900" b="1" cap="none" dirty="0">
              <a:latin typeface="Arial" panose="020B060402020202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31130607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37457" y="130630"/>
            <a:ext cx="11216640" cy="5812970"/>
          </a:xfrm>
        </p:spPr>
        <p:txBody>
          <a:bodyPr>
            <a:normAutofit/>
          </a:bodyPr>
          <a:lstStyle/>
          <a:p>
            <a:pPr marL="457200" lvl="1" indent="0">
              <a:buNone/>
            </a:pPr>
            <a:r>
              <a:rPr lang="x-none" b="1" dirty="0"/>
              <a:t> </a:t>
            </a:r>
            <a:endParaRPr lang="en-US" sz="2400" b="1" dirty="0"/>
          </a:p>
          <a:p>
            <a:pPr marL="457200" lvl="1" indent="0">
              <a:buNone/>
            </a:pPr>
            <a:r>
              <a:rPr lang="x-none" sz="2400" b="1" dirty="0">
                <a:latin typeface="Arial" panose="020B0604020202020204" pitchFamily="34" charset="0"/>
                <a:cs typeface="Arial" panose="020B0604020202020204" pitchFamily="34" charset="0"/>
              </a:rPr>
              <a:t>Service of order (40-13-6)</a:t>
            </a:r>
            <a:endParaRPr lang="en-US" sz="2400" b="1" dirty="0">
              <a:latin typeface="Arial" panose="020B0604020202020204" pitchFamily="34" charset="0"/>
              <a:cs typeface="Arial" panose="020B0604020202020204" pitchFamily="34" charset="0"/>
            </a:endParaRPr>
          </a:p>
          <a:p>
            <a:pPr lvl="0"/>
            <a:r>
              <a:rPr lang="en-US" sz="2400" cap="none" dirty="0">
                <a:latin typeface="Arial" panose="020B0604020202020204" pitchFamily="34" charset="0"/>
                <a:cs typeface="Arial" panose="020B0604020202020204" pitchFamily="34" charset="0"/>
              </a:rPr>
              <a:t> An order of protection granted under the family violence protection act shall be filed with the clerk of the court, the order shall be filed and served without cost to the protected party.</a:t>
            </a:r>
          </a:p>
          <a:p>
            <a:pPr marL="0" lvl="0" indent="0">
              <a:buNone/>
            </a:pPr>
            <a:endParaRPr lang="en-US" sz="2400" cap="none" dirty="0">
              <a:latin typeface="Arial" panose="020B0604020202020204" pitchFamily="34" charset="0"/>
              <a:cs typeface="Arial" panose="020B0604020202020204" pitchFamily="34" charset="0"/>
            </a:endParaRPr>
          </a:p>
          <a:p>
            <a:pPr lvl="0"/>
            <a:r>
              <a:rPr lang="en-US" sz="2400" cap="none" dirty="0">
                <a:latin typeface="Arial" panose="020B0604020202020204" pitchFamily="34" charset="0"/>
                <a:cs typeface="Arial" panose="020B0604020202020204" pitchFamily="34" charset="0"/>
              </a:rPr>
              <a:t> A local law enforcement agency receiving an order of protection from the clerk the court that was issued under the family violence protection act shall have the order entered in the national crime information center’s order of protection file within seventy-two hours of receipt.  </a:t>
            </a:r>
          </a:p>
          <a:p>
            <a:endParaRPr lang="en-US" sz="2400" dirty="0"/>
          </a:p>
        </p:txBody>
      </p:sp>
    </p:spTree>
    <p:extLst>
      <p:ext uri="{BB962C8B-B14F-4D97-AF65-F5344CB8AC3E}">
        <p14:creationId xmlns:p14="http://schemas.microsoft.com/office/powerpoint/2010/main" val="36108282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C7827FB-B370-4007-83D5-E83AD3D2C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2">
            <a:extLst>
              <a:ext uri="{FF2B5EF4-FFF2-40B4-BE49-F238E27FC236}">
                <a16:creationId xmlns:a16="http://schemas.microsoft.com/office/drawing/2014/main" id="{51E038FF-4E72-4714-B9E9-B0AC148C7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42476" y="261324"/>
            <a:ext cx="937731" cy="868975"/>
          </a:xfrm>
          <a:prstGeom prst="star5">
            <a:avLst>
              <a:gd name="adj" fmla="val 25889"/>
              <a:gd name="hf" fmla="val 105146"/>
              <a:gd name="vf" fmla="val 110557"/>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EAF19613-FD9C-853B-8049-FD8239BDBD1F}"/>
              </a:ext>
            </a:extLst>
          </p:cNvPr>
          <p:cNvGraphicFramePr>
            <a:graphicFrameLocks noGrp="1"/>
          </p:cNvGraphicFramePr>
          <p:nvPr>
            <p:ph sz="quarter" idx="13"/>
            <p:extLst>
              <p:ext uri="{D42A27DB-BD31-4B8C-83A1-F6EECF244321}">
                <p14:modId xmlns:p14="http://schemas.microsoft.com/office/powerpoint/2010/main" val="4002385874"/>
              </p:ext>
            </p:extLst>
          </p:nvPr>
        </p:nvGraphicFramePr>
        <p:xfrm>
          <a:off x="685801" y="637562"/>
          <a:ext cx="10056676" cy="5959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2596532"/>
      </p:ext>
    </p:extLst>
  </p:cSld>
  <p:clrMapOvr>
    <a:overrideClrMapping bg1="dk1" tx1="lt1" bg2="dk2" tx2="lt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15685" y="457199"/>
            <a:ext cx="11205753" cy="5236029"/>
          </a:xfrm>
        </p:spPr>
        <p:txBody>
          <a:bodyPr>
            <a:normAutofit/>
          </a:bodyPr>
          <a:lstStyle/>
          <a:p>
            <a:pPr marL="0" lvl="0" indent="0">
              <a:buNone/>
            </a:pPr>
            <a:r>
              <a:rPr lang="en-US" sz="2400" cap="none" dirty="0">
                <a:latin typeface="Arial" panose="020B0604020202020204" pitchFamily="34" charset="0"/>
                <a:cs typeface="Arial" panose="020B0604020202020204" pitchFamily="34" charset="0"/>
              </a:rPr>
              <a:t>State courts shall give </a:t>
            </a:r>
            <a:r>
              <a:rPr lang="en-US" sz="2400" u="sng" cap="none" dirty="0">
                <a:latin typeface="Arial" panose="020B0604020202020204" pitchFamily="34" charset="0"/>
                <a:cs typeface="Arial" panose="020B0604020202020204" pitchFamily="34" charset="0"/>
              </a:rPr>
              <a:t>full faith and credit to tribal court orders of protection and orders of protection issued by courts of other states</a:t>
            </a:r>
            <a:r>
              <a:rPr lang="en-US" sz="2400" cap="none" dirty="0">
                <a:latin typeface="Arial" panose="020B0604020202020204" pitchFamily="34" charset="0"/>
                <a:cs typeface="Arial" panose="020B0604020202020204" pitchFamily="34" charset="0"/>
              </a:rPr>
              <a:t>. </a:t>
            </a:r>
          </a:p>
          <a:p>
            <a:pPr marL="0" indent="0">
              <a:buNone/>
            </a:pPr>
            <a:r>
              <a:rPr lang="en-US" sz="2400" cap="none" dirty="0">
                <a:latin typeface="Arial" panose="020B0604020202020204" pitchFamily="34" charset="0"/>
                <a:cs typeface="Arial" panose="020B0604020202020204" pitchFamily="34" charset="0"/>
              </a:rPr>
              <a:t>A restrained party convicted of violating an order of protection granted by a court under the family violence protection act is guilty of a misdemeanor and shall be sentenced in an accordance with section 31-19-1 NMSA 1978.  Upon a second or subsequent conviction, an offender shall be sentenced to a jail term of not less than seventy-two consecutive hours that shall not be suspended, deferred or taken under advisement.</a:t>
            </a:r>
          </a:p>
          <a:p>
            <a:pPr marL="0" lvl="0" indent="0">
              <a:buNone/>
            </a:pPr>
            <a:endParaRPr lang="en-US" sz="2400" dirty="0"/>
          </a:p>
        </p:txBody>
      </p:sp>
    </p:spTree>
    <p:extLst>
      <p:ext uri="{BB962C8B-B14F-4D97-AF65-F5344CB8AC3E}">
        <p14:creationId xmlns:p14="http://schemas.microsoft.com/office/powerpoint/2010/main" val="11777073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15686" y="0"/>
            <a:ext cx="11173096" cy="6161314"/>
          </a:xfrm>
        </p:spPr>
        <p:txBody>
          <a:bodyPr>
            <a:normAutofit/>
          </a:bodyPr>
          <a:lstStyle/>
          <a:p>
            <a:pPr marL="457200" lvl="1" indent="0">
              <a:buNone/>
            </a:pPr>
            <a:endParaRPr lang="en-US" sz="1900" b="1" dirty="0">
              <a:latin typeface="Arial" panose="020B0604020202020204" pitchFamily="34" charset="0"/>
              <a:cs typeface="Arial" panose="020B0604020202020204" pitchFamily="34" charset="0"/>
            </a:endParaRPr>
          </a:p>
          <a:p>
            <a:pPr marL="457200" lvl="1" indent="0">
              <a:buNone/>
            </a:pPr>
            <a:r>
              <a:rPr lang="x-none" sz="1900" b="1" dirty="0">
                <a:latin typeface="Arial" panose="020B0604020202020204" pitchFamily="34" charset="0"/>
                <a:cs typeface="Arial" panose="020B0604020202020204" pitchFamily="34" charset="0"/>
              </a:rPr>
              <a:t>Verification of a Protection Order </a:t>
            </a:r>
            <a:endParaRPr lang="en-US" sz="1900" b="1" dirty="0">
              <a:latin typeface="Arial" panose="020B0604020202020204" pitchFamily="34" charset="0"/>
              <a:cs typeface="Arial" panose="020B0604020202020204" pitchFamily="34" charset="0"/>
            </a:endParaRPr>
          </a:p>
          <a:p>
            <a:pPr marL="0" indent="0">
              <a:buNone/>
            </a:pPr>
            <a:r>
              <a:rPr lang="en-US" sz="1900" cap="none" dirty="0">
                <a:latin typeface="Arial" panose="020B0604020202020204" pitchFamily="34" charset="0"/>
                <a:cs typeface="Arial" panose="020B0604020202020204" pitchFamily="34" charset="0"/>
              </a:rPr>
              <a:t>An order of protection issued in another jurisdiction is enforceable when:</a:t>
            </a:r>
          </a:p>
          <a:p>
            <a:pPr lvl="0"/>
            <a:r>
              <a:rPr lang="en-US" sz="1900" cap="none" dirty="0">
                <a:latin typeface="Arial" panose="020B0604020202020204" pitchFamily="34" charset="0"/>
                <a:cs typeface="Arial" panose="020B0604020202020204" pitchFamily="34" charset="0"/>
              </a:rPr>
              <a:t>The order appears to be valid</a:t>
            </a:r>
          </a:p>
          <a:p>
            <a:pPr lvl="0"/>
            <a:r>
              <a:rPr lang="en-US" sz="1900" cap="none" dirty="0">
                <a:latin typeface="Arial" panose="020B0604020202020204" pitchFamily="34" charset="0"/>
                <a:cs typeface="Arial" panose="020B0604020202020204" pitchFamily="34" charset="0"/>
              </a:rPr>
              <a:t>There is probable cause to believe that a violation of the order occurred in the enforcing jurisdiction</a:t>
            </a:r>
          </a:p>
          <a:p>
            <a:r>
              <a:rPr lang="en-US" sz="1900" cap="none" dirty="0">
                <a:latin typeface="Arial" panose="020B0604020202020204" pitchFamily="34" charset="0"/>
                <a:cs typeface="Arial" panose="020B0604020202020204" pitchFamily="34" charset="0"/>
              </a:rPr>
              <a:t>Other verification methods:</a:t>
            </a:r>
          </a:p>
          <a:p>
            <a:pPr lvl="0"/>
            <a:r>
              <a:rPr lang="en-US" sz="1900" cap="none" dirty="0">
                <a:latin typeface="Arial" panose="020B0604020202020204" pitchFamily="34" charset="0"/>
                <a:cs typeface="Arial" panose="020B0604020202020204" pitchFamily="34" charset="0"/>
              </a:rPr>
              <a:t>Confirmation of the order in NCIC</a:t>
            </a:r>
          </a:p>
          <a:p>
            <a:pPr lvl="0"/>
            <a:r>
              <a:rPr lang="en-US" sz="1900" cap="none" dirty="0">
                <a:latin typeface="Arial" panose="020B0604020202020204" pitchFamily="34" charset="0"/>
                <a:cs typeface="Arial" panose="020B0604020202020204" pitchFamily="34" charset="0"/>
              </a:rPr>
              <a:t>Confirmation through communication with the issuing agency</a:t>
            </a:r>
          </a:p>
          <a:p>
            <a:pPr lvl="0"/>
            <a:r>
              <a:rPr lang="en-US" sz="1900" cap="none" dirty="0">
                <a:latin typeface="Arial" panose="020B0604020202020204" pitchFamily="34" charset="0"/>
                <a:cs typeface="Arial" panose="020B0604020202020204" pitchFamily="34" charset="0"/>
              </a:rPr>
              <a:t>Review of the elements of an order in the state or local protection order registry of the issuing jurisdiction</a:t>
            </a:r>
          </a:p>
          <a:p>
            <a:pPr lvl="0"/>
            <a:r>
              <a:rPr lang="en-US" sz="1900" cap="none" dirty="0">
                <a:latin typeface="Arial" panose="020B0604020202020204" pitchFamily="34" charset="0"/>
                <a:cs typeface="Arial" panose="020B0604020202020204" pitchFamily="34" charset="0"/>
              </a:rPr>
              <a:t>Review of the elements of an order if previously filed with authorities in the enforcing jurisdiction</a:t>
            </a:r>
          </a:p>
          <a:p>
            <a:endParaRPr lang="en-US" sz="2400" dirty="0"/>
          </a:p>
        </p:txBody>
      </p:sp>
    </p:spTree>
    <p:extLst>
      <p:ext uri="{BB962C8B-B14F-4D97-AF65-F5344CB8AC3E}">
        <p14:creationId xmlns:p14="http://schemas.microsoft.com/office/powerpoint/2010/main" val="18471167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6"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8"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0"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4131CBF-9F1A-94DA-B73C-58BC0C06D233}"/>
              </a:ext>
            </a:extLst>
          </p:cNvPr>
          <p:cNvSpPr>
            <a:spLocks noGrp="1"/>
          </p:cNvSpPr>
          <p:nvPr>
            <p:ph type="title"/>
          </p:nvPr>
        </p:nvSpPr>
        <p:spPr>
          <a:xfrm rot="21420000">
            <a:off x="554703" y="863767"/>
            <a:ext cx="5428489" cy="3278684"/>
          </a:xfrm>
        </p:spPr>
        <p:txBody>
          <a:bodyPr vert="horz" lIns="91440" tIns="45720" rIns="91440" bIns="45720" rtlCol="0" anchor="b">
            <a:normAutofit fontScale="90000"/>
          </a:bodyPr>
          <a:lstStyle/>
          <a:p>
            <a:pPr algn="r"/>
            <a:r>
              <a:rPr lang="en-US" sz="7400" dirty="0"/>
              <a:t>Be familiar with related statutes</a:t>
            </a:r>
          </a:p>
        </p:txBody>
      </p:sp>
      <p:pic>
        <p:nvPicPr>
          <p:cNvPr id="7" name="Graphic 6" descr="Judge">
            <a:extLst>
              <a:ext uri="{FF2B5EF4-FFF2-40B4-BE49-F238E27FC236}">
                <a16:creationId xmlns:a16="http://schemas.microsoft.com/office/drawing/2014/main" id="{11961598-A428-83B2-B791-1A04F62CBDDE}"/>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rot="21420000">
            <a:off x="6539046" y="367060"/>
            <a:ext cx="3813745" cy="3813745"/>
          </a:xfrm>
          <a:prstGeom prst="rect">
            <a:avLst/>
          </a:prstGeom>
        </p:spPr>
      </p:pic>
      <p:pic>
        <p:nvPicPr>
          <p:cNvPr id="4" name="Picture 3" descr="A picture containing text, indoor, barrel&#10;&#10;Description automatically generated">
            <a:extLst>
              <a:ext uri="{FF2B5EF4-FFF2-40B4-BE49-F238E27FC236}">
                <a16:creationId xmlns:a16="http://schemas.microsoft.com/office/drawing/2014/main" id="{E1E1001A-2654-D9D4-9B40-2A79B1377FB6}"/>
              </a:ext>
            </a:extLst>
          </p:cNvPr>
          <p:cNvPicPr>
            <a:picLocks noChangeAspect="1"/>
          </p:cNvPicPr>
          <p:nvPr/>
        </p:nvPicPr>
        <p:blipFill>
          <a:blip r:embed="rId2"/>
          <a:stretch>
            <a:fillRect/>
          </a:stretch>
        </p:blipFill>
        <p:spPr>
          <a:xfrm>
            <a:off x="6893179" y="1350965"/>
            <a:ext cx="3429000" cy="2286000"/>
          </a:xfrm>
          <a:prstGeom prst="rect">
            <a:avLst/>
          </a:prstGeom>
        </p:spPr>
      </p:pic>
    </p:spTree>
    <p:extLst>
      <p:ext uri="{BB962C8B-B14F-4D97-AF65-F5344CB8AC3E}">
        <p14:creationId xmlns:p14="http://schemas.microsoft.com/office/powerpoint/2010/main" val="41768647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799" y="0"/>
            <a:ext cx="11216639" cy="6161314"/>
          </a:xfrm>
        </p:spPr>
        <p:txBody>
          <a:bodyPr>
            <a:normAutofit/>
          </a:bodyPr>
          <a:lstStyle/>
          <a:p>
            <a:pPr marL="914400" lvl="2" indent="0">
              <a:buNone/>
            </a:pPr>
            <a:r>
              <a:rPr lang="en-US" sz="2400" b="1" dirty="0">
                <a:latin typeface="Arial" panose="020B0604020202020204" pitchFamily="34" charset="0"/>
                <a:cs typeface="Arial" panose="020B0604020202020204" pitchFamily="34" charset="0"/>
              </a:rPr>
              <a:t>Criminal damage to property of household member</a:t>
            </a:r>
          </a:p>
          <a:p>
            <a:pPr marL="914400" lvl="2" indent="0">
              <a:buNone/>
            </a:pPr>
            <a:endParaRPr lang="en-US" sz="2400" b="1" dirty="0">
              <a:latin typeface="Arial" panose="020B0604020202020204" pitchFamily="34" charset="0"/>
              <a:cs typeface="Arial" panose="020B0604020202020204" pitchFamily="34" charset="0"/>
            </a:endParaRPr>
          </a:p>
          <a:p>
            <a:pPr marL="914400" lvl="2" indent="0">
              <a:buNone/>
            </a:pPr>
            <a:r>
              <a:rPr lang="en-US" sz="2400" cap="none" dirty="0">
                <a:latin typeface="Arial" panose="020B0604020202020204" pitchFamily="34" charset="0"/>
                <a:cs typeface="Arial" panose="020B0604020202020204" pitchFamily="34" charset="0"/>
              </a:rPr>
              <a:t>Criminal damage to property of a household member consists of intentionally damaging real, personal, community or jointly owned property of a household member with the intent to intimidate, threaten or harass the household member</a:t>
            </a:r>
          </a:p>
          <a:p>
            <a:pPr marL="914400" lvl="2" indent="0">
              <a:buNone/>
            </a:pPr>
            <a:endParaRPr lang="en-US" sz="2400" cap="none" dirty="0">
              <a:latin typeface="Arial" panose="020B0604020202020204" pitchFamily="34" charset="0"/>
              <a:cs typeface="Arial" panose="020B0604020202020204" pitchFamily="34" charset="0"/>
            </a:endParaRPr>
          </a:p>
          <a:p>
            <a:pPr marL="914400" lvl="2" indent="0">
              <a:buNone/>
            </a:pPr>
            <a:r>
              <a:rPr lang="en-US" sz="2400" cap="none" dirty="0">
                <a:latin typeface="Arial" panose="020B0604020202020204" pitchFamily="34" charset="0"/>
                <a:cs typeface="Arial" panose="020B0604020202020204" pitchFamily="34" charset="0"/>
              </a:rPr>
              <a:t>Whoever commits criminal damage to the property of household member is guilty of a misdemeanor, except that when the damage to the household member’s interest in the property amounts to more than one thousand dollars ($1,000), the offender is guilty of a fourth-degree felony</a:t>
            </a:r>
          </a:p>
          <a:p>
            <a:endParaRPr lang="en-US" sz="2400" dirty="0"/>
          </a:p>
        </p:txBody>
      </p:sp>
    </p:spTree>
    <p:extLst>
      <p:ext uri="{BB962C8B-B14F-4D97-AF65-F5344CB8AC3E}">
        <p14:creationId xmlns:p14="http://schemas.microsoft.com/office/powerpoint/2010/main" val="3425826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0E84B-29F0-AE8A-3393-C86E6DFF625F}"/>
              </a:ext>
            </a:extLst>
          </p:cNvPr>
          <p:cNvSpPr>
            <a:spLocks noGrp="1"/>
          </p:cNvSpPr>
          <p:nvPr>
            <p:ph type="title"/>
          </p:nvPr>
        </p:nvSpPr>
        <p:spPr>
          <a:xfrm>
            <a:off x="685801" y="83890"/>
            <a:ext cx="10396882" cy="1124125"/>
          </a:xfrm>
        </p:spPr>
        <p:txBody>
          <a:bodyPr>
            <a:normAutofit/>
          </a:bodyPr>
          <a:lstStyle/>
          <a:p>
            <a:r>
              <a:rPr lang="en-US" dirty="0"/>
              <a:t>INVISIBILITY of Domestic violence</a:t>
            </a:r>
          </a:p>
        </p:txBody>
      </p:sp>
      <p:graphicFrame>
        <p:nvGraphicFramePr>
          <p:cNvPr id="5" name="Content Placeholder 2">
            <a:extLst>
              <a:ext uri="{FF2B5EF4-FFF2-40B4-BE49-F238E27FC236}">
                <a16:creationId xmlns:a16="http://schemas.microsoft.com/office/drawing/2014/main" id="{3DB73AE7-A32C-E2D4-4151-3DD3F14CB52C}"/>
              </a:ext>
            </a:extLst>
          </p:cNvPr>
          <p:cNvGraphicFramePr>
            <a:graphicFrameLocks noGrp="1"/>
          </p:cNvGraphicFramePr>
          <p:nvPr>
            <p:ph sz="quarter" idx="13"/>
            <p:extLst>
              <p:ext uri="{D42A27DB-BD31-4B8C-83A1-F6EECF244321}">
                <p14:modId xmlns:p14="http://schemas.microsoft.com/office/powerpoint/2010/main" val="557813451"/>
              </p:ext>
            </p:extLst>
          </p:nvPr>
        </p:nvGraphicFramePr>
        <p:xfrm>
          <a:off x="685800" y="1023458"/>
          <a:ext cx="10394707" cy="435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11348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492A138-EC4F-4F03-B497-EBDF2443F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359F61-DC5A-67D1-3A59-F2760A4E60C0}"/>
              </a:ext>
            </a:extLst>
          </p:cNvPr>
          <p:cNvSpPr>
            <a:spLocks noGrp="1"/>
          </p:cNvSpPr>
          <p:nvPr>
            <p:ph type="title"/>
          </p:nvPr>
        </p:nvSpPr>
        <p:spPr>
          <a:xfrm>
            <a:off x="685800" y="685800"/>
            <a:ext cx="10792837" cy="1485900"/>
          </a:xfrm>
        </p:spPr>
        <p:txBody>
          <a:bodyPr>
            <a:normAutofit/>
          </a:bodyPr>
          <a:lstStyle/>
          <a:p>
            <a:r>
              <a:rPr lang="en-US" sz="5000">
                <a:latin typeface="Arial" panose="020B0604020202020204" pitchFamily="34" charset="0"/>
                <a:cs typeface="Arial" panose="020B0604020202020204" pitchFamily="34" charset="0"/>
              </a:rPr>
              <a:t>Deprivation of the property of a household member</a:t>
            </a:r>
            <a:endParaRPr lang="en-US" sz="5000"/>
          </a:p>
        </p:txBody>
      </p:sp>
      <p:sp>
        <p:nvSpPr>
          <p:cNvPr id="8" name="Content Placeholder 2">
            <a:extLst>
              <a:ext uri="{FF2B5EF4-FFF2-40B4-BE49-F238E27FC236}">
                <a16:creationId xmlns:a16="http://schemas.microsoft.com/office/drawing/2014/main" id="{F51F842A-A7BB-1C2C-4FAC-14A9A3692F5F}"/>
              </a:ext>
            </a:extLst>
          </p:cNvPr>
          <p:cNvSpPr>
            <a:spLocks noGrp="1"/>
          </p:cNvSpPr>
          <p:nvPr>
            <p:ph sz="quarter" idx="13"/>
          </p:nvPr>
        </p:nvSpPr>
        <p:spPr>
          <a:xfrm>
            <a:off x="685801" y="2286000"/>
            <a:ext cx="5326380" cy="3800693"/>
          </a:xfrm>
        </p:spPr>
        <p:txBody>
          <a:bodyPr anchor="t">
            <a:normAutofit fontScale="70000" lnSpcReduction="20000"/>
          </a:bodyPr>
          <a:lstStyle/>
          <a:p>
            <a:pPr lvl="0"/>
            <a:r>
              <a:rPr lang="en-US" sz="2800" cap="none" dirty="0">
                <a:latin typeface="Arial" panose="020B0604020202020204" pitchFamily="34" charset="0"/>
                <a:cs typeface="Arial" panose="020B0604020202020204" pitchFamily="34" charset="0"/>
              </a:rPr>
              <a:t>Deprivation of the property of a household member consists of intentionally depriving a household member of the use of separate, community or jointly owned personal property of the household member with the intent to intimidate or threaten that household member</a:t>
            </a:r>
          </a:p>
          <a:p>
            <a:pPr lvl="0"/>
            <a:r>
              <a:rPr lang="en-US" sz="2800" cap="none" dirty="0">
                <a:latin typeface="Arial" panose="020B0604020202020204" pitchFamily="34" charset="0"/>
                <a:cs typeface="Arial" panose="020B0604020202020204" pitchFamily="34" charset="0"/>
              </a:rPr>
              <a:t>Whoever commits deprivation of the property of a household member is guilty of a misdemeanor</a:t>
            </a:r>
          </a:p>
          <a:p>
            <a:endParaRPr lang="en-US" sz="1800" dirty="0"/>
          </a:p>
        </p:txBody>
      </p:sp>
      <p:pic>
        <p:nvPicPr>
          <p:cNvPr id="7" name="Graphic 6" descr="House">
            <a:extLst>
              <a:ext uri="{FF2B5EF4-FFF2-40B4-BE49-F238E27FC236}">
                <a16:creationId xmlns:a16="http://schemas.microsoft.com/office/drawing/2014/main" id="{F34F2D8B-70ED-208A-5648-C2DB9249EA9F}"/>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7057531" y="2286000"/>
            <a:ext cx="3800692" cy="3800692"/>
          </a:xfrm>
          <a:prstGeom prst="rect">
            <a:avLst/>
          </a:prstGeom>
        </p:spPr>
      </p:pic>
    </p:spTree>
    <p:extLst>
      <p:ext uri="{BB962C8B-B14F-4D97-AF65-F5344CB8AC3E}">
        <p14:creationId xmlns:p14="http://schemas.microsoft.com/office/powerpoint/2010/main" val="17602492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15685" y="359229"/>
            <a:ext cx="11205753" cy="5377542"/>
          </a:xfrm>
        </p:spPr>
        <p:txBody>
          <a:bodyPr>
            <a:normAutofit/>
          </a:bodyPr>
          <a:lstStyle/>
          <a:p>
            <a:pPr marL="457200" lvl="1" indent="0">
              <a:buNone/>
            </a:pPr>
            <a:r>
              <a:rPr lang="x-none" sz="1900" b="1" dirty="0">
                <a:latin typeface="Arial" panose="020B0604020202020204" pitchFamily="34" charset="0"/>
                <a:cs typeface="Arial" panose="020B0604020202020204" pitchFamily="34" charset="0"/>
              </a:rPr>
              <a:t>Stalking (30-3A-3)</a:t>
            </a:r>
            <a:endParaRPr lang="en-US" sz="1900" b="1" dirty="0">
              <a:latin typeface="Arial" panose="020B0604020202020204" pitchFamily="34" charset="0"/>
              <a:cs typeface="Arial" panose="020B0604020202020204" pitchFamily="34" charset="0"/>
            </a:endParaRPr>
          </a:p>
          <a:p>
            <a:pPr lvl="0"/>
            <a:r>
              <a:rPr lang="en-US" sz="2400" cap="none" dirty="0">
                <a:latin typeface="Arial" panose="020B0604020202020204" pitchFamily="34" charset="0"/>
                <a:cs typeface="Arial" panose="020B0604020202020204" pitchFamily="34" charset="0"/>
              </a:rPr>
              <a:t>Stalking consists of knowingly pursuing a pattern of conduct, without lawful authority, directed at a specific individual when the person intends that the pattern of conduct would place the individual in reasonable apprehension of death, bodily harm, sexual assault, confinement or restraint of the individual or another individual.</a:t>
            </a:r>
          </a:p>
          <a:p>
            <a:r>
              <a:rPr lang="en-US" sz="2400" cap="none" dirty="0">
                <a:latin typeface="Arial" panose="020B0604020202020204" pitchFamily="34" charset="0"/>
                <a:cs typeface="Arial" panose="020B0604020202020204" pitchFamily="34" charset="0"/>
              </a:rPr>
              <a:t>“Pattern of conduct” means two or more acts, on more than one occasion, in which the alleged stalker by an action, method, device or means directly, indirectly or through third parties, follows monitors, surveils, threatens or communicates to or about a person</a:t>
            </a:r>
            <a:r>
              <a:rPr lang="en-US" sz="2400" dirty="0">
                <a:latin typeface="Arial" panose="020B0604020202020204" pitchFamily="34" charset="0"/>
                <a:cs typeface="Arial" panose="020B0604020202020204" pitchFamily="34" charset="0"/>
              </a:rPr>
              <a:t>.</a:t>
            </a:r>
          </a:p>
          <a:p>
            <a:endParaRPr lang="en-US" sz="2400" dirty="0"/>
          </a:p>
        </p:txBody>
      </p:sp>
    </p:spTree>
    <p:extLst>
      <p:ext uri="{BB962C8B-B14F-4D97-AF65-F5344CB8AC3E}">
        <p14:creationId xmlns:p14="http://schemas.microsoft.com/office/powerpoint/2010/main" val="36759313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D6A51-5121-9619-0967-AD75F4A9A9CD}"/>
              </a:ext>
            </a:extLst>
          </p:cNvPr>
          <p:cNvSpPr>
            <a:spLocks noGrp="1"/>
          </p:cNvSpPr>
          <p:nvPr>
            <p:ph type="title"/>
          </p:nvPr>
        </p:nvSpPr>
        <p:spPr/>
        <p:txBody>
          <a:bodyPr/>
          <a:lstStyle/>
          <a:p>
            <a:endParaRPr lang="en-US"/>
          </a:p>
        </p:txBody>
      </p:sp>
      <p:pic>
        <p:nvPicPr>
          <p:cNvPr id="4" name="Online Media 3" title="Stalking and Intimate Partner Violence">
            <a:hlinkClick r:id="" action="ppaction://media"/>
            <a:extLst>
              <a:ext uri="{FF2B5EF4-FFF2-40B4-BE49-F238E27FC236}">
                <a16:creationId xmlns:a16="http://schemas.microsoft.com/office/drawing/2014/main" id="{E81A1E12-99E2-4832-B35A-C804890F0AE7}"/>
              </a:ext>
            </a:extLst>
          </p:cNvPr>
          <p:cNvPicPr>
            <a:picLocks noGrp="1" noRot="1" noChangeAspect="1"/>
          </p:cNvPicPr>
          <p:nvPr>
            <p:ph sz="quarter" idx="13"/>
            <a:videoFile r:link="rId1"/>
          </p:nvPr>
        </p:nvPicPr>
        <p:blipFill>
          <a:blip/>
          <a:stretch>
            <a:fillRect/>
          </a:stretch>
        </p:blipFill>
        <p:spPr>
          <a:xfrm>
            <a:off x="411075" y="184196"/>
            <a:ext cx="11223099" cy="6341112"/>
          </a:xfrm>
          <a:prstGeom prst="rect">
            <a:avLst/>
          </a:prstGeom>
        </p:spPr>
      </p:pic>
    </p:spTree>
    <p:extLst>
      <p:ext uri="{BB962C8B-B14F-4D97-AF65-F5344CB8AC3E}">
        <p14:creationId xmlns:p14="http://schemas.microsoft.com/office/powerpoint/2010/main" val="170950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D407-3A79-3D4B-3B74-18E3F9044549}"/>
              </a:ext>
            </a:extLst>
          </p:cNvPr>
          <p:cNvSpPr>
            <a:spLocks noGrp="1"/>
          </p:cNvSpPr>
          <p:nvPr>
            <p:ph type="title"/>
          </p:nvPr>
        </p:nvSpPr>
        <p:spPr>
          <a:xfrm>
            <a:off x="4708586" y="685800"/>
            <a:ext cx="6374097" cy="1151965"/>
          </a:xfrm>
        </p:spPr>
        <p:txBody>
          <a:bodyPr>
            <a:normAutofit/>
          </a:bodyPr>
          <a:lstStyle/>
          <a:p>
            <a:r>
              <a:rPr lang="en-US" dirty="0"/>
              <a:t>Stalking cont.</a:t>
            </a:r>
          </a:p>
        </p:txBody>
      </p:sp>
      <p:pic>
        <p:nvPicPr>
          <p:cNvPr id="4" name="Picture 3">
            <a:extLst>
              <a:ext uri="{FF2B5EF4-FFF2-40B4-BE49-F238E27FC236}">
                <a16:creationId xmlns:a16="http://schemas.microsoft.com/office/drawing/2014/main" id="{8334294C-D3A0-BA2D-706D-D6C521DAB398}"/>
              </a:ext>
            </a:extLst>
          </p:cNvPr>
          <p:cNvPicPr>
            <a:picLocks noChangeAspect="1"/>
          </p:cNvPicPr>
          <p:nvPr/>
        </p:nvPicPr>
        <p:blipFill rotWithShape="1">
          <a:blip/>
          <a:srcRect l="30488" r="24522" b="-2"/>
          <a:stretch/>
        </p:blipFill>
        <p:spPr>
          <a:xfrm>
            <a:off x="431935" y="240155"/>
            <a:ext cx="3840480" cy="5301586"/>
          </a:xfrm>
          <a:prstGeom prst="rect">
            <a:avLst/>
          </a:prstGeom>
          <a:ln w="57150" cmpd="thinThick">
            <a:solidFill>
              <a:schemeClr val="bg1">
                <a:lumMod val="50000"/>
              </a:schemeClr>
            </a:solidFill>
            <a:miter lim="800000"/>
          </a:ln>
        </p:spPr>
      </p:pic>
      <p:sp>
        <p:nvSpPr>
          <p:cNvPr id="3" name="Content Placeholder 2">
            <a:extLst>
              <a:ext uri="{FF2B5EF4-FFF2-40B4-BE49-F238E27FC236}">
                <a16:creationId xmlns:a16="http://schemas.microsoft.com/office/drawing/2014/main" id="{CF8E21E9-36BA-D57C-00D9-C90351B42D08}"/>
              </a:ext>
            </a:extLst>
          </p:cNvPr>
          <p:cNvSpPr>
            <a:spLocks noGrp="1"/>
          </p:cNvSpPr>
          <p:nvPr>
            <p:ph sz="quarter" idx="13"/>
          </p:nvPr>
        </p:nvSpPr>
        <p:spPr>
          <a:xfrm>
            <a:off x="4701906" y="2142066"/>
            <a:ext cx="6380777" cy="3232519"/>
          </a:xfrm>
        </p:spPr>
        <p:txBody>
          <a:bodyPr>
            <a:normAutofit fontScale="92500"/>
          </a:bodyPr>
          <a:lstStyle/>
          <a:p>
            <a:pPr lvl="0">
              <a:lnSpc>
                <a:spcPct val="110000"/>
              </a:lnSpc>
            </a:pPr>
            <a:r>
              <a:rPr lang="en-US" cap="none" dirty="0">
                <a:latin typeface="Arial" panose="020B0604020202020204" pitchFamily="34" charset="0"/>
                <a:cs typeface="Arial" panose="020B0604020202020204" pitchFamily="34" charset="0"/>
              </a:rPr>
              <a:t>Whoever commits stalking is guilty of a misdemeanor.  Upon a second or subsequent confliction, the offender is guilty of a fourth-degree felony.</a:t>
            </a:r>
          </a:p>
          <a:p>
            <a:pPr lvl="0">
              <a:lnSpc>
                <a:spcPct val="110000"/>
              </a:lnSpc>
            </a:pPr>
            <a:r>
              <a:rPr lang="en-US" cap="none" dirty="0">
                <a:latin typeface="Arial" panose="020B0604020202020204" pitchFamily="34" charset="0"/>
                <a:cs typeface="Arial" panose="020B0604020202020204" pitchFamily="34" charset="0"/>
              </a:rPr>
              <a:t>In addition to any punishment provided pursuant to the provisions of this section, the court shall order a person convicted of stalking to participate in and complete a program of professional counseling at the person’s own expense or a domestic violence offender treatment or intervention program.</a:t>
            </a:r>
          </a:p>
          <a:p>
            <a:pPr>
              <a:lnSpc>
                <a:spcPct val="110000"/>
              </a:lnSpc>
            </a:pPr>
            <a:endParaRPr lang="en-US" sz="1600" dirty="0"/>
          </a:p>
        </p:txBody>
      </p:sp>
    </p:spTree>
    <p:extLst>
      <p:ext uri="{BB962C8B-B14F-4D97-AF65-F5344CB8AC3E}">
        <p14:creationId xmlns:p14="http://schemas.microsoft.com/office/powerpoint/2010/main" val="31475263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83029" y="424542"/>
            <a:ext cx="11238410" cy="5007429"/>
          </a:xfrm>
        </p:spPr>
        <p:txBody>
          <a:bodyPr>
            <a:normAutofit lnSpcReduction="10000"/>
          </a:bodyPr>
          <a:lstStyle/>
          <a:p>
            <a:pPr marL="457200" lvl="1" indent="0">
              <a:buNone/>
            </a:pPr>
            <a:r>
              <a:rPr lang="x-none" sz="2300" b="1" dirty="0">
                <a:latin typeface="Arial" panose="020B0604020202020204" pitchFamily="34" charset="0"/>
                <a:cs typeface="Arial" panose="020B0604020202020204" pitchFamily="34" charset="0"/>
              </a:rPr>
              <a:t>Aggravated stalking (30-3A-3.1)</a:t>
            </a:r>
            <a:endParaRPr lang="en-US" sz="2300" b="1" dirty="0">
              <a:latin typeface="Arial" panose="020B0604020202020204" pitchFamily="34" charset="0"/>
              <a:cs typeface="Arial" panose="020B0604020202020204" pitchFamily="34" charset="0"/>
            </a:endParaRPr>
          </a:p>
          <a:p>
            <a:pPr lvl="0"/>
            <a:r>
              <a:rPr lang="en-US" sz="2300" cap="none" dirty="0">
                <a:latin typeface="Arial" panose="020B0604020202020204" pitchFamily="34" charset="0"/>
                <a:cs typeface="Arial" panose="020B0604020202020204" pitchFamily="34" charset="0"/>
              </a:rPr>
              <a:t>Aggravated stalking consists of stalking perpetrated by a person:</a:t>
            </a:r>
          </a:p>
          <a:p>
            <a:pPr lvl="0"/>
            <a:r>
              <a:rPr lang="en-US" sz="2300" cap="none" dirty="0">
                <a:latin typeface="Arial" panose="020B0604020202020204" pitchFamily="34" charset="0"/>
                <a:cs typeface="Arial" panose="020B0604020202020204" pitchFamily="34" charset="0"/>
              </a:rPr>
              <a:t>Who </a:t>
            </a:r>
            <a:r>
              <a:rPr lang="en-US" sz="2300" u="sng" cap="none" dirty="0">
                <a:latin typeface="Arial" panose="020B0604020202020204" pitchFamily="34" charset="0"/>
                <a:cs typeface="Arial" panose="020B0604020202020204" pitchFamily="34" charset="0"/>
              </a:rPr>
              <a:t>knowingly violates a permanent or temporary order of protection issued by a court</a:t>
            </a:r>
            <a:r>
              <a:rPr lang="en-US" sz="2300" cap="none" dirty="0">
                <a:latin typeface="Arial" panose="020B0604020202020204" pitchFamily="34" charset="0"/>
                <a:cs typeface="Arial" panose="020B0604020202020204" pitchFamily="34" charset="0"/>
              </a:rPr>
              <a:t>, except that mutual violations of such orders may constitute a defense to aggravated stalking;</a:t>
            </a:r>
          </a:p>
          <a:p>
            <a:pPr lvl="0"/>
            <a:r>
              <a:rPr lang="en-US" sz="2300" cap="none" dirty="0">
                <a:latin typeface="Arial" panose="020B0604020202020204" pitchFamily="34" charset="0"/>
                <a:cs typeface="Arial" panose="020B0604020202020204" pitchFamily="34" charset="0"/>
              </a:rPr>
              <a:t>In violation of a court order setting conditions of release and bond</a:t>
            </a:r>
          </a:p>
          <a:p>
            <a:pPr lvl="0"/>
            <a:r>
              <a:rPr lang="en-US" sz="2300" cap="none" dirty="0">
                <a:latin typeface="Arial" panose="020B0604020202020204" pitchFamily="34" charset="0"/>
                <a:cs typeface="Arial" panose="020B0604020202020204" pitchFamily="34" charset="0"/>
              </a:rPr>
              <a:t>When the person is in possession of a deadly weapon; or</a:t>
            </a:r>
          </a:p>
          <a:p>
            <a:pPr lvl="0"/>
            <a:r>
              <a:rPr lang="en-US" sz="2300" cap="none" dirty="0">
                <a:latin typeface="Arial" panose="020B0604020202020204" pitchFamily="34" charset="0"/>
                <a:cs typeface="Arial" panose="020B0604020202020204" pitchFamily="34" charset="0"/>
              </a:rPr>
              <a:t>When the victim is less than sixteen years of age.</a:t>
            </a:r>
          </a:p>
          <a:p>
            <a:pPr lvl="0"/>
            <a:r>
              <a:rPr lang="en-US" sz="2300" cap="none" dirty="0">
                <a:latin typeface="Arial" panose="020B0604020202020204" pitchFamily="34" charset="0"/>
                <a:cs typeface="Arial" panose="020B0604020202020204" pitchFamily="34" charset="0"/>
              </a:rPr>
              <a:t>Whoever commits aggravated stalking is guilty of a fourth-degree felony.  Upon a second or subsequent conviction, the offender is guilty of a third-degree felony.</a:t>
            </a:r>
          </a:p>
          <a:p>
            <a:endParaRPr lang="en-US" sz="2400" dirty="0"/>
          </a:p>
        </p:txBody>
      </p:sp>
    </p:spTree>
    <p:extLst>
      <p:ext uri="{BB962C8B-B14F-4D97-AF65-F5344CB8AC3E}">
        <p14:creationId xmlns:p14="http://schemas.microsoft.com/office/powerpoint/2010/main" val="32112027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A9C49B-76D8-4E9B-B430-D1ADF40F1C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Rectangle 10">
            <a:extLst>
              <a:ext uri="{FF2B5EF4-FFF2-40B4-BE49-F238E27FC236}">
                <a16:creationId xmlns:a16="http://schemas.microsoft.com/office/drawing/2014/main" id="{F88A5712-2FE0-4DD4-BDC6-099EA378A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Freeform 9">
            <a:extLst>
              <a:ext uri="{FF2B5EF4-FFF2-40B4-BE49-F238E27FC236}">
                <a16:creationId xmlns:a16="http://schemas.microsoft.com/office/drawing/2014/main" id="{448E5503-E0F8-4B94-81A3-B1FA57623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5" name="Rectangle 14">
            <a:extLst>
              <a:ext uri="{FF2B5EF4-FFF2-40B4-BE49-F238E27FC236}">
                <a16:creationId xmlns:a16="http://schemas.microsoft.com/office/drawing/2014/main" id="{CE54F896-85E7-4403-9E37-1B004731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BF8D574-8D56-6438-397E-8DC1F03F15A6}"/>
              </a:ext>
            </a:extLst>
          </p:cNvPr>
          <p:cNvSpPr>
            <a:spLocks noGrp="1"/>
          </p:cNvSpPr>
          <p:nvPr>
            <p:ph type="title"/>
          </p:nvPr>
        </p:nvSpPr>
        <p:spPr>
          <a:xfrm>
            <a:off x="685802" y="685800"/>
            <a:ext cx="3381946" cy="4846967"/>
          </a:xfrm>
        </p:spPr>
        <p:txBody>
          <a:bodyPr>
            <a:normAutofit/>
          </a:bodyPr>
          <a:lstStyle/>
          <a:p>
            <a:r>
              <a:rPr lang="en-US" sz="4800" dirty="0">
                <a:solidFill>
                  <a:srgbClr val="FFFFFF"/>
                </a:solidFill>
              </a:rPr>
              <a:t>Stalking cont.</a:t>
            </a:r>
          </a:p>
        </p:txBody>
      </p:sp>
      <p:graphicFrame>
        <p:nvGraphicFramePr>
          <p:cNvPr id="5" name="Content Placeholder 2">
            <a:extLst>
              <a:ext uri="{FF2B5EF4-FFF2-40B4-BE49-F238E27FC236}">
                <a16:creationId xmlns:a16="http://schemas.microsoft.com/office/drawing/2014/main" id="{E60D6F3D-3DF6-CC52-5F7E-CBFBF0E42376}"/>
              </a:ext>
            </a:extLst>
          </p:cNvPr>
          <p:cNvGraphicFramePr>
            <a:graphicFrameLocks noGrp="1"/>
          </p:cNvGraphicFramePr>
          <p:nvPr>
            <p:ph sz="quarter" idx="13"/>
            <p:extLst>
              <p:ext uri="{D42A27DB-BD31-4B8C-83A1-F6EECF244321}">
                <p14:modId xmlns:p14="http://schemas.microsoft.com/office/powerpoint/2010/main" val="3878457391"/>
              </p:ext>
            </p:extLst>
          </p:nvPr>
        </p:nvGraphicFramePr>
        <p:xfrm>
          <a:off x="5294108" y="685800"/>
          <a:ext cx="5759656" cy="4846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66904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517F4A-A186-25DF-EA0C-4CA1DEF01711}"/>
              </a:ext>
            </a:extLst>
          </p:cNvPr>
          <p:cNvPicPr>
            <a:picLocks noChangeAspect="1"/>
          </p:cNvPicPr>
          <p:nvPr/>
        </p:nvPicPr>
        <p:blipFill rotWithShape="1">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CBF37E64-678E-4AAC-82EB-281D0E37B3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0505"/>
            <a:ext cx="9232232" cy="241668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B9F579-6B37-6493-7588-ED50124AB996}"/>
              </a:ext>
            </a:extLst>
          </p:cNvPr>
          <p:cNvSpPr>
            <a:spLocks noGrp="1"/>
          </p:cNvSpPr>
          <p:nvPr>
            <p:ph type="ctrTitle"/>
          </p:nvPr>
        </p:nvSpPr>
        <p:spPr>
          <a:xfrm>
            <a:off x="1303737" y="3593432"/>
            <a:ext cx="7768073" cy="1195136"/>
          </a:xfrm>
        </p:spPr>
        <p:txBody>
          <a:bodyPr>
            <a:normAutofit/>
          </a:bodyPr>
          <a:lstStyle/>
          <a:p>
            <a:r>
              <a:rPr lang="en-US" sz="6000">
                <a:solidFill>
                  <a:schemeClr val="tx1"/>
                </a:solidFill>
              </a:rPr>
              <a:t>Dual arrests</a:t>
            </a:r>
          </a:p>
        </p:txBody>
      </p:sp>
      <p:sp>
        <p:nvSpPr>
          <p:cNvPr id="3" name="Subtitle 2">
            <a:extLst>
              <a:ext uri="{FF2B5EF4-FFF2-40B4-BE49-F238E27FC236}">
                <a16:creationId xmlns:a16="http://schemas.microsoft.com/office/drawing/2014/main" id="{5A755289-E00B-0BC2-CA48-A7845871656A}"/>
              </a:ext>
            </a:extLst>
          </p:cNvPr>
          <p:cNvSpPr>
            <a:spLocks noGrp="1"/>
          </p:cNvSpPr>
          <p:nvPr>
            <p:ph type="subTitle" idx="1"/>
          </p:nvPr>
        </p:nvSpPr>
        <p:spPr>
          <a:xfrm>
            <a:off x="1315453" y="4788568"/>
            <a:ext cx="7756356" cy="400939"/>
          </a:xfrm>
        </p:spPr>
        <p:txBody>
          <a:bodyPr>
            <a:normAutofit fontScale="92500" lnSpcReduction="10000"/>
          </a:bodyPr>
          <a:lstStyle/>
          <a:p>
            <a:endParaRPr lang="en-US" sz="2000">
              <a:solidFill>
                <a:schemeClr val="tx1"/>
              </a:solidFill>
            </a:endParaRPr>
          </a:p>
        </p:txBody>
      </p:sp>
      <p:sp>
        <p:nvSpPr>
          <p:cNvPr id="11" name="5-Point Star 12">
            <a:extLst>
              <a:ext uri="{FF2B5EF4-FFF2-40B4-BE49-F238E27FC236}">
                <a16:creationId xmlns:a16="http://schemas.microsoft.com/office/drawing/2014/main" id="{3F315017-1C57-42D9-9FFB-A9CFD97F95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590" y="3874678"/>
            <a:ext cx="788274" cy="730476"/>
          </a:xfrm>
          <a:prstGeom prst="star5">
            <a:avLst>
              <a:gd name="adj" fmla="val 25889"/>
              <a:gd name="hf" fmla="val 105146"/>
              <a:gd name="vf" fmla="val 110557"/>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640327637"/>
      </p:ext>
    </p:extLst>
  </p:cSld>
  <p:clrMapOvr>
    <a:overrideClrMapping bg1="dk1" tx1="lt1" bg2="dk2" tx2="lt2" accent1="accent1" accent2="accent2" accent3="accent3" accent4="accent4" accent5="accent5" accent6="accent6" hlink="hlink" folHlink="folHlink"/>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a:blip>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BCAD38B-5F61-4FEB-A1D1-5FC0D666D2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Rectangle 10">
            <a:extLst>
              <a:ext uri="{FF2B5EF4-FFF2-40B4-BE49-F238E27FC236}">
                <a16:creationId xmlns:a16="http://schemas.microsoft.com/office/drawing/2014/main" id="{C04E869F-EBC2-416E-8FB7-4F6A45F66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5" name="Picture 4" descr="Exclamation mark on a yellow background">
            <a:extLst>
              <a:ext uri="{FF2B5EF4-FFF2-40B4-BE49-F238E27FC236}">
                <a16:creationId xmlns:a16="http://schemas.microsoft.com/office/drawing/2014/main" id="{7026A2A4-1FAB-1820-18B5-F63524D73173}"/>
              </a:ext>
            </a:extLst>
          </p:cNvPr>
          <p:cNvPicPr>
            <a:picLocks noChangeAspect="1"/>
          </p:cNvPicPr>
          <p:nvPr/>
        </p:nvPicPr>
        <p:blipFill rotWithShape="1">
          <a:blip>
            <a:alphaModFix amt="43000"/>
          </a:blip>
          <a:srcRect t="27182"/>
          <a:stretch/>
        </p:blipFill>
        <p:spPr>
          <a:xfrm>
            <a:off x="20" y="10"/>
            <a:ext cx="11734780" cy="6408728"/>
          </a:xfrm>
          <a:prstGeom prst="rect">
            <a:avLst/>
          </a:prstGeom>
          <a:ln>
            <a:noFill/>
          </a:ln>
        </p:spPr>
      </p:pic>
      <p:sp>
        <p:nvSpPr>
          <p:cNvPr id="13" name="Freeform 9">
            <a:extLst>
              <a:ext uri="{FF2B5EF4-FFF2-40B4-BE49-F238E27FC236}">
                <a16:creationId xmlns:a16="http://schemas.microsoft.com/office/drawing/2014/main" id="{7D1C9B27-27B9-4E9E-82C8-6F9B7D12B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0"/>
            <a:ext cx="11763766"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 name="Content Placeholder 2"/>
          <p:cNvSpPr>
            <a:spLocks noGrp="1"/>
          </p:cNvSpPr>
          <p:nvPr>
            <p:ph sz="quarter" idx="13"/>
          </p:nvPr>
        </p:nvSpPr>
        <p:spPr>
          <a:xfrm>
            <a:off x="685800" y="213920"/>
            <a:ext cx="10394707" cy="5160666"/>
          </a:xfrm>
        </p:spPr>
        <p:txBody>
          <a:bodyPr>
            <a:normAutofit/>
          </a:bodyPr>
          <a:lstStyle/>
          <a:p>
            <a:pPr marL="457200" lvl="1" indent="0">
              <a:buNone/>
            </a:pPr>
            <a:r>
              <a:rPr lang="x-none" sz="2800" b="1" dirty="0">
                <a:latin typeface="Arial" panose="020B0604020202020204" pitchFamily="34" charset="0"/>
                <a:cs typeface="Arial" panose="020B0604020202020204" pitchFamily="34" charset="0"/>
              </a:rPr>
              <a:t>Dual Arrests (40-13-1.1)</a:t>
            </a:r>
            <a:endParaRPr lang="en-US" sz="2800" b="1" dirty="0">
              <a:latin typeface="Arial" panose="020B0604020202020204" pitchFamily="34" charset="0"/>
              <a:cs typeface="Arial" panose="020B0604020202020204" pitchFamily="34" charset="0"/>
            </a:endParaRPr>
          </a:p>
          <a:p>
            <a:pPr lvl="0"/>
            <a:r>
              <a:rPr lang="en-US" sz="2400" cap="none" dirty="0">
                <a:latin typeface="Arial" panose="020B0604020202020204" pitchFamily="34" charset="0"/>
                <a:cs typeface="Arial" panose="020B0604020202020204" pitchFamily="34" charset="0"/>
              </a:rPr>
              <a:t>The legislature finds that domestic abuse incidents are complex and require special training on the part of law enforcement officers to respond appropriately to domestic abuse incidents. </a:t>
            </a:r>
          </a:p>
          <a:p>
            <a:pPr lvl="0"/>
            <a:r>
              <a:rPr lang="en-US" sz="2400" cap="none" dirty="0">
                <a:latin typeface="Arial" panose="020B0604020202020204" pitchFamily="34" charset="0"/>
                <a:cs typeface="Arial" panose="020B0604020202020204" pitchFamily="34" charset="0"/>
              </a:rPr>
              <a:t> The State of New Mexico discourages dual arrests of persons involved in incidents of domestic abuse.  A law enforcement officer, in making arrests for domestic abuse, shall seek to identify and shall consider whether one of the parties acted in self-defense and identify the “primary aggressor” (bully).</a:t>
            </a:r>
          </a:p>
          <a:p>
            <a:endParaRPr lang="en-US" dirty="0"/>
          </a:p>
        </p:txBody>
      </p:sp>
      <p:sp>
        <p:nvSpPr>
          <p:cNvPr id="15" name="Rectangle 14">
            <a:extLst>
              <a:ext uri="{FF2B5EF4-FFF2-40B4-BE49-F238E27FC236}">
                <a16:creationId xmlns:a16="http://schemas.microsoft.com/office/drawing/2014/main" id="{7E9AE32D-417D-4951-BD6D-383A7A5E6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00215"/>
            <a:ext cx="1173175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278279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C7827FB-B370-4007-83D5-E83AD3D2C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ire extinguisher and hose reel in hotel corridor">
            <a:extLst>
              <a:ext uri="{FF2B5EF4-FFF2-40B4-BE49-F238E27FC236}">
                <a16:creationId xmlns:a16="http://schemas.microsoft.com/office/drawing/2014/main" id="{98B1ECFE-74C7-1130-8AE1-B2AF5F6EBDFA}"/>
              </a:ext>
            </a:extLst>
          </p:cNvPr>
          <p:cNvPicPr>
            <a:picLocks noChangeAspect="1"/>
          </p:cNvPicPr>
          <p:nvPr/>
        </p:nvPicPr>
        <p:blipFill rotWithShape="1">
          <a:blip>
            <a:duotone>
              <a:schemeClr val="bg2">
                <a:shade val="45000"/>
                <a:satMod val="135000"/>
              </a:schemeClr>
              <a:prstClr val="white"/>
            </a:duotone>
            <a:alphaModFix amt="40000"/>
          </a:blip>
          <a:srcRect t="7093" b="8637"/>
          <a:stretch/>
        </p:blipFill>
        <p:spPr>
          <a:xfrm>
            <a:off x="20" y="10"/>
            <a:ext cx="12191980" cy="6857990"/>
          </a:xfrm>
          <a:prstGeom prst="rect">
            <a:avLst/>
          </a:prstGeom>
        </p:spPr>
      </p:pic>
      <p:sp>
        <p:nvSpPr>
          <p:cNvPr id="11" name="5-Point Star 12">
            <a:extLst>
              <a:ext uri="{FF2B5EF4-FFF2-40B4-BE49-F238E27FC236}">
                <a16:creationId xmlns:a16="http://schemas.microsoft.com/office/drawing/2014/main" id="{51E038FF-4E72-4714-B9E9-B0AC148C7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42476" y="261324"/>
            <a:ext cx="937731" cy="868975"/>
          </a:xfrm>
          <a:prstGeom prst="star5">
            <a:avLst>
              <a:gd name="adj" fmla="val 25889"/>
              <a:gd name="hf" fmla="val 105146"/>
              <a:gd name="vf" fmla="val 110557"/>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sz="quarter" idx="13"/>
          </p:nvPr>
        </p:nvSpPr>
        <p:spPr>
          <a:xfrm>
            <a:off x="685800" y="400050"/>
            <a:ext cx="10394707" cy="6278336"/>
          </a:xfrm>
        </p:spPr>
        <p:txBody>
          <a:bodyPr>
            <a:normAutofit/>
          </a:bodyPr>
          <a:lstStyle/>
          <a:p>
            <a:pPr marL="457200" lvl="1" indent="0">
              <a:lnSpc>
                <a:spcPct val="110000"/>
              </a:lnSpc>
              <a:buNone/>
            </a:pPr>
            <a:r>
              <a:rPr lang="x-none" sz="2400" b="1" dirty="0">
                <a:latin typeface="Arial" panose="020B0604020202020204" pitchFamily="34" charset="0"/>
                <a:cs typeface="Arial" panose="020B0604020202020204" pitchFamily="34" charset="0"/>
              </a:rPr>
              <a:t>Emergency Assistance; providing notification to victims when an alleged perpetrator is released from detention (40-13-7)</a:t>
            </a:r>
            <a:endParaRPr lang="en-US" sz="2400" b="1" dirty="0">
              <a:latin typeface="Arial" panose="020B0604020202020204" pitchFamily="34" charset="0"/>
              <a:cs typeface="Arial" panose="020B0604020202020204" pitchFamily="34" charset="0"/>
            </a:endParaRPr>
          </a:p>
          <a:p>
            <a:pPr marL="0" lvl="0" indent="0">
              <a:lnSpc>
                <a:spcPct val="110000"/>
              </a:lnSpc>
              <a:buNone/>
            </a:pPr>
            <a:r>
              <a:rPr lang="en-US" sz="2400" cap="none" dirty="0">
                <a:latin typeface="Arial" panose="020B0604020202020204" pitchFamily="34" charset="0"/>
                <a:cs typeface="Arial" panose="020B0604020202020204" pitchFamily="34" charset="0"/>
              </a:rPr>
              <a:t>A local law enforcement officer responding to the request for assistance shall be required to take whatever steps are reasonably necessary to protect the victim from further domestic abuse, including:</a:t>
            </a:r>
          </a:p>
          <a:p>
            <a:pPr>
              <a:lnSpc>
                <a:spcPct val="110000"/>
              </a:lnSpc>
            </a:pPr>
            <a:r>
              <a:rPr lang="en-US" sz="2400" cap="none" dirty="0">
                <a:latin typeface="Arial" panose="020B0604020202020204" pitchFamily="34" charset="0"/>
                <a:cs typeface="Arial" panose="020B0604020202020204" pitchFamily="34" charset="0"/>
              </a:rPr>
              <a:t>Advising the victim of the remedies available under the family violence protection act; the right to file a written statement, a criminal complaint and a request for an arrest warrant; and the availability of domestic violence shelters, medical care, counseling and other services; </a:t>
            </a:r>
          </a:p>
          <a:p>
            <a:pPr>
              <a:lnSpc>
                <a:spcPct val="110000"/>
              </a:lnSpc>
            </a:pPr>
            <a:r>
              <a:rPr lang="en-US" sz="2400" cap="none" dirty="0">
                <a:latin typeface="Arial" panose="020B0604020202020204" pitchFamily="34" charset="0"/>
                <a:cs typeface="Arial" panose="020B0604020202020204" pitchFamily="34" charset="0"/>
              </a:rPr>
              <a:t>Upon the request of the victim, providing or arranging for transportation of the victim to a medical facility or place of shelter; </a:t>
            </a:r>
          </a:p>
          <a:p>
            <a:pPr>
              <a:lnSpc>
                <a:spcPct val="110000"/>
              </a:lnSpc>
            </a:pPr>
            <a:endParaRPr lang="en-US" sz="1500" dirty="0"/>
          </a:p>
        </p:txBody>
      </p:sp>
    </p:spTree>
    <p:extLst>
      <p:ext uri="{BB962C8B-B14F-4D97-AF65-F5344CB8AC3E}">
        <p14:creationId xmlns:p14="http://schemas.microsoft.com/office/powerpoint/2010/main" val="3515227206"/>
      </p:ext>
    </p:extLst>
  </p:cSld>
  <p:clrMapOvr>
    <a:overrideClrMapping bg1="dk1" tx1="lt1" bg2="dk2" tx2="lt2" accent1="accent1" accent2="accent2" accent3="accent3" accent4="accent4" accent5="accent5" accent6="accent6" hlink="hlink" folHlink="folHlink"/>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C7827FB-B370-4007-83D5-E83AD3D2C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ront steps and columns of a majestic city building">
            <a:extLst>
              <a:ext uri="{FF2B5EF4-FFF2-40B4-BE49-F238E27FC236}">
                <a16:creationId xmlns:a16="http://schemas.microsoft.com/office/drawing/2014/main" id="{537C43B5-D708-7F33-1560-508D7E9AB488}"/>
              </a:ext>
            </a:extLst>
          </p:cNvPr>
          <p:cNvPicPr>
            <a:picLocks noChangeAspect="1"/>
          </p:cNvPicPr>
          <p:nvPr/>
        </p:nvPicPr>
        <p:blipFill rotWithShape="1">
          <a:blip>
            <a:duotone>
              <a:schemeClr val="bg2">
                <a:shade val="45000"/>
                <a:satMod val="135000"/>
              </a:schemeClr>
              <a:prstClr val="white"/>
            </a:duotone>
            <a:alphaModFix amt="40000"/>
          </a:blip>
          <a:srcRect b="15730"/>
          <a:stretch/>
        </p:blipFill>
        <p:spPr>
          <a:xfrm>
            <a:off x="20" y="10"/>
            <a:ext cx="12191980" cy="6857990"/>
          </a:xfrm>
          <a:prstGeom prst="rect">
            <a:avLst/>
          </a:prstGeom>
        </p:spPr>
      </p:pic>
      <p:sp>
        <p:nvSpPr>
          <p:cNvPr id="11" name="5-Point Star 12">
            <a:extLst>
              <a:ext uri="{FF2B5EF4-FFF2-40B4-BE49-F238E27FC236}">
                <a16:creationId xmlns:a16="http://schemas.microsoft.com/office/drawing/2014/main" id="{51E038FF-4E72-4714-B9E9-B0AC148C7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42476" y="261324"/>
            <a:ext cx="937731" cy="868975"/>
          </a:xfrm>
          <a:prstGeom prst="star5">
            <a:avLst>
              <a:gd name="adj" fmla="val 25889"/>
              <a:gd name="hf" fmla="val 105146"/>
              <a:gd name="vf" fmla="val 110557"/>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sz="quarter" idx="13"/>
          </p:nvPr>
        </p:nvSpPr>
        <p:spPr>
          <a:xfrm>
            <a:off x="685800" y="261324"/>
            <a:ext cx="10394707" cy="6857990"/>
          </a:xfrm>
        </p:spPr>
        <p:txBody>
          <a:bodyPr>
            <a:normAutofit/>
          </a:bodyPr>
          <a:lstStyle/>
          <a:p>
            <a:pPr lvl="0">
              <a:lnSpc>
                <a:spcPct val="110000"/>
              </a:lnSpc>
            </a:pPr>
            <a:r>
              <a:rPr lang="en-US" sz="2400" cap="none" dirty="0">
                <a:latin typeface="Arial" panose="020B0604020202020204" pitchFamily="34" charset="0"/>
                <a:cs typeface="Arial" panose="020B0604020202020204" pitchFamily="34" charset="0"/>
              </a:rPr>
              <a:t>The jail or detention center shall make a reasonable attempt to notify the arresting law enforcement agency or officer when the alleged perpetrator is released from custody.  The arresting law enforcement agency shall make a reasonable attempt to notify the victim that the alleged perpetrator is released from custody.</a:t>
            </a:r>
          </a:p>
          <a:p>
            <a:pPr lvl="0">
              <a:lnSpc>
                <a:spcPct val="110000"/>
              </a:lnSpc>
            </a:pPr>
            <a:r>
              <a:rPr lang="en-US" sz="2400" cap="none" dirty="0">
                <a:latin typeface="Arial" panose="020B0604020202020204" pitchFamily="34" charset="0"/>
                <a:cs typeface="Arial" panose="020B0604020202020204" pitchFamily="34" charset="0"/>
              </a:rPr>
              <a:t>Any law enforcement officer responding to a request for assistance under the family violence protection act is immune from civil liability to the extent allowed by law.  Any jail, detention center or law enforcement agency that makes a reasonable attempt to provide notification that an alleged perpetrator is released from custody is immune from civil liability to the extent allowed by law.</a:t>
            </a:r>
          </a:p>
          <a:p>
            <a:pPr>
              <a:lnSpc>
                <a:spcPct val="110000"/>
              </a:lnSpc>
            </a:pPr>
            <a:endParaRPr lang="en-US" dirty="0"/>
          </a:p>
        </p:txBody>
      </p:sp>
    </p:spTree>
    <p:extLst>
      <p:ext uri="{BB962C8B-B14F-4D97-AF65-F5344CB8AC3E}">
        <p14:creationId xmlns:p14="http://schemas.microsoft.com/office/powerpoint/2010/main" val="395874336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2A407-B613-2F21-EE66-AAEF076A3A1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17955AA-4C5C-0D3A-3976-93C38F738AF8}"/>
              </a:ext>
            </a:extLst>
          </p:cNvPr>
          <p:cNvSpPr>
            <a:spLocks noGrp="1"/>
          </p:cNvSpPr>
          <p:nvPr>
            <p:ph sz="quarter" idx="13"/>
          </p:nvPr>
        </p:nvSpPr>
        <p:spPr/>
        <p:txBody>
          <a:bodyPr/>
          <a:lstStyle/>
          <a:p>
            <a:r>
              <a:rPr lang="en-US" dirty="0">
                <a:hlinkClick r:id="rId2"/>
              </a:rPr>
              <a:t>https://www.krqe.com/news/crime/albuquerque-police-recalls-violent-holiday-weekend/</a:t>
            </a:r>
            <a:endParaRPr lang="en-US" dirty="0"/>
          </a:p>
        </p:txBody>
      </p:sp>
    </p:spTree>
    <p:extLst>
      <p:ext uri="{BB962C8B-B14F-4D97-AF65-F5344CB8AC3E}">
        <p14:creationId xmlns:p14="http://schemas.microsoft.com/office/powerpoint/2010/main" val="12424465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48343" y="272143"/>
            <a:ext cx="11173096" cy="5331487"/>
          </a:xfrm>
        </p:spPr>
        <p:txBody>
          <a:bodyPr>
            <a:normAutofit/>
          </a:bodyPr>
          <a:lstStyle/>
          <a:p>
            <a:pPr marL="457200" lvl="1" indent="0">
              <a:buNone/>
            </a:pPr>
            <a:r>
              <a:rPr lang="x-none" sz="2000" b="1" dirty="0">
                <a:latin typeface="Arial" panose="020B0604020202020204" pitchFamily="34" charset="0"/>
                <a:cs typeface="Arial" panose="020B0604020202020204" pitchFamily="34" charset="0"/>
              </a:rPr>
              <a:t>Entry into domestic violence safe house or shelter; search warrant</a:t>
            </a:r>
            <a:endParaRPr lang="en-US" sz="2000" b="1" dirty="0">
              <a:latin typeface="Arial" panose="020B0604020202020204" pitchFamily="34" charset="0"/>
              <a:cs typeface="Arial" panose="020B0604020202020204" pitchFamily="34" charset="0"/>
            </a:endParaRPr>
          </a:p>
          <a:p>
            <a:pPr lvl="0"/>
            <a:r>
              <a:rPr lang="en-US" cap="none" dirty="0">
                <a:latin typeface="Arial" panose="020B0604020202020204" pitchFamily="34" charset="0"/>
                <a:cs typeface="Arial" panose="020B0604020202020204" pitchFamily="34" charset="0"/>
              </a:rPr>
              <a:t>It is not a violation of section 30-22-1 or section 30-22-4 NMSA 1978 for a person who is a member, resident, employee or volunteer of or is otherwise associated with a domestic violence safe house or shelter to request that a law enforcement officer show a valid search warrant before allowing the officer to enter the domestic violence safe house or shelter.  Nothing in this section shall prevent a law enforcement officer from executing a valid search warrant.</a:t>
            </a:r>
          </a:p>
          <a:p>
            <a:pPr lvl="0"/>
            <a:r>
              <a:rPr lang="en-US" cap="none" dirty="0">
                <a:latin typeface="Arial" panose="020B0604020202020204" pitchFamily="34" charset="0"/>
                <a:cs typeface="Arial" panose="020B0604020202020204" pitchFamily="34" charset="0"/>
              </a:rPr>
              <a:t>Prior to attempting to serve an arrest warrant within a domestic violence safe house or shelter, a law enforcement officer shall obtain a valid search warrant, unless exigent circumstances exist necessitating immediate entry.</a:t>
            </a:r>
          </a:p>
          <a:p>
            <a:endParaRPr lang="en-US" sz="2400" dirty="0"/>
          </a:p>
        </p:txBody>
      </p:sp>
    </p:spTree>
    <p:extLst>
      <p:ext uri="{BB962C8B-B14F-4D97-AF65-F5344CB8AC3E}">
        <p14:creationId xmlns:p14="http://schemas.microsoft.com/office/powerpoint/2010/main" val="15407965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8E665F-010A-4CF3-9B64-5888D0D74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685800" y="0"/>
            <a:ext cx="10394707" cy="7176407"/>
          </a:xfrm>
        </p:spPr>
        <p:txBody>
          <a:bodyPr>
            <a:normAutofit/>
          </a:bodyPr>
          <a:lstStyle/>
          <a:p>
            <a:pPr marL="0" lvl="0" indent="0">
              <a:lnSpc>
                <a:spcPct val="110000"/>
              </a:lnSpc>
              <a:buNone/>
            </a:pPr>
            <a:r>
              <a:rPr lang="x-none" sz="2400" b="1" dirty="0">
                <a:latin typeface="Arial" panose="020B0604020202020204" pitchFamily="34" charset="0"/>
                <a:cs typeface="Arial" panose="020B0604020202020204" pitchFamily="34" charset="0"/>
              </a:rPr>
              <a:t>Domestic Violence Report Review Checklist:</a:t>
            </a:r>
            <a:endParaRPr lang="en-US" sz="2400" b="1" dirty="0">
              <a:latin typeface="Arial" panose="020B0604020202020204" pitchFamily="34" charset="0"/>
              <a:cs typeface="Arial" panose="020B0604020202020204" pitchFamily="34" charset="0"/>
            </a:endParaRPr>
          </a:p>
          <a:p>
            <a:pPr>
              <a:lnSpc>
                <a:spcPct val="110000"/>
              </a:lnSpc>
            </a:pPr>
            <a:r>
              <a:rPr lang="en-US" sz="2400" cap="none" dirty="0">
                <a:latin typeface="Arial" panose="020B0604020202020204" pitchFamily="34" charset="0"/>
                <a:cs typeface="Arial" panose="020B0604020202020204" pitchFamily="34" charset="0"/>
              </a:rPr>
              <a:t>How was the case received?</a:t>
            </a:r>
          </a:p>
          <a:p>
            <a:pPr>
              <a:lnSpc>
                <a:spcPct val="110000"/>
              </a:lnSpc>
            </a:pPr>
            <a:r>
              <a:rPr lang="en-US" sz="2400" cap="none" dirty="0">
                <a:latin typeface="Arial" panose="020B0604020202020204" pitchFamily="34" charset="0"/>
                <a:cs typeface="Arial" panose="020B0604020202020204" pitchFamily="34" charset="0"/>
              </a:rPr>
              <a:t>Is the time of the call recorded (including time of incident, time of dispatch, time of arrival)?</a:t>
            </a:r>
          </a:p>
          <a:p>
            <a:pPr>
              <a:lnSpc>
                <a:spcPct val="110000"/>
              </a:lnSpc>
            </a:pPr>
            <a:r>
              <a:rPr lang="en-US" sz="2400" cap="none" dirty="0">
                <a:latin typeface="Arial" panose="020B0604020202020204" pitchFamily="34" charset="0"/>
                <a:cs typeface="Arial" panose="020B0604020202020204" pitchFamily="34" charset="0"/>
              </a:rPr>
              <a:t>Are the elements of the crime articulated?</a:t>
            </a:r>
          </a:p>
          <a:p>
            <a:pPr>
              <a:lnSpc>
                <a:spcPct val="110000"/>
              </a:lnSpc>
            </a:pPr>
            <a:r>
              <a:rPr lang="en-US" sz="2400" cap="none" dirty="0">
                <a:latin typeface="Arial" panose="020B0604020202020204" pitchFamily="34" charset="0"/>
                <a:cs typeface="Arial" panose="020B0604020202020204" pitchFamily="34" charset="0"/>
              </a:rPr>
              <a:t>What were the observations upon approach?</a:t>
            </a:r>
          </a:p>
          <a:p>
            <a:pPr>
              <a:lnSpc>
                <a:spcPct val="110000"/>
              </a:lnSpc>
            </a:pPr>
            <a:r>
              <a:rPr lang="en-US" sz="2400" cap="none" dirty="0">
                <a:latin typeface="Arial" panose="020B0604020202020204" pitchFamily="34" charset="0"/>
                <a:cs typeface="Arial" panose="020B0604020202020204" pitchFamily="34" charset="0"/>
              </a:rPr>
              <a:t>Is there a valid protection order in place?</a:t>
            </a:r>
          </a:p>
          <a:p>
            <a:pPr>
              <a:lnSpc>
                <a:spcPct val="110000"/>
              </a:lnSpc>
            </a:pPr>
            <a:r>
              <a:rPr lang="en-US" sz="2400" cap="none" dirty="0">
                <a:latin typeface="Arial" panose="020B0604020202020204" pitchFamily="34" charset="0"/>
                <a:cs typeface="Arial" panose="020B0604020202020204" pitchFamily="34" charset="0"/>
              </a:rPr>
              <a:t>Is the scene concisely described/diagramed?</a:t>
            </a:r>
          </a:p>
          <a:p>
            <a:pPr>
              <a:lnSpc>
                <a:spcPct val="110000"/>
              </a:lnSpc>
            </a:pPr>
            <a:r>
              <a:rPr lang="en-US" sz="2400" cap="none" dirty="0">
                <a:latin typeface="Arial" panose="020B0604020202020204" pitchFamily="34" charset="0"/>
                <a:cs typeface="Arial" panose="020B0604020202020204" pitchFamily="34" charset="0"/>
              </a:rPr>
              <a:t>Were photos taken and details recorded?</a:t>
            </a:r>
          </a:p>
          <a:p>
            <a:pPr>
              <a:lnSpc>
                <a:spcPct val="110000"/>
              </a:lnSpc>
            </a:pPr>
            <a:r>
              <a:rPr lang="en-US" sz="2400" cap="none" dirty="0">
                <a:latin typeface="Arial" panose="020B0604020202020204" pitchFamily="34" charset="0"/>
                <a:cs typeface="Arial" panose="020B0604020202020204" pitchFamily="34" charset="0"/>
              </a:rPr>
              <a:t>Is the relationship of the parties identified?</a:t>
            </a:r>
          </a:p>
          <a:p>
            <a:pPr>
              <a:lnSpc>
                <a:spcPct val="110000"/>
              </a:lnSpc>
            </a:pPr>
            <a:r>
              <a:rPr lang="en-US" sz="2400" cap="none" dirty="0">
                <a:latin typeface="Arial" panose="020B0604020202020204" pitchFamily="34" charset="0"/>
                <a:cs typeface="Arial" panose="020B0604020202020204" pitchFamily="34" charset="0"/>
              </a:rPr>
              <a:t>What is the history of the relationship? Include frequency of any violence, intimidation, and </a:t>
            </a:r>
          </a:p>
          <a:p>
            <a:pPr>
              <a:lnSpc>
                <a:spcPct val="110000"/>
              </a:lnSpc>
            </a:pPr>
            <a:r>
              <a:rPr lang="en-US" sz="2400" cap="none" dirty="0">
                <a:latin typeface="Arial" panose="020B0604020202020204" pitchFamily="34" charset="0"/>
                <a:cs typeface="Arial" panose="020B0604020202020204" pitchFamily="34" charset="0"/>
              </a:rPr>
              <a:t>Threats)</a:t>
            </a:r>
          </a:p>
          <a:p>
            <a:pPr>
              <a:lnSpc>
                <a:spcPct val="110000"/>
              </a:lnSpc>
            </a:pPr>
            <a:endParaRPr lang="en-US" sz="1300" dirty="0"/>
          </a:p>
        </p:txBody>
      </p:sp>
    </p:spTree>
    <p:extLst>
      <p:ext uri="{BB962C8B-B14F-4D97-AF65-F5344CB8AC3E}">
        <p14:creationId xmlns:p14="http://schemas.microsoft.com/office/powerpoint/2010/main" val="2615111972"/>
      </p:ext>
    </p:extLst>
  </p:cSld>
  <p:clrMapOvr>
    <a:overrideClrMapping bg1="dk1" tx1="lt1" bg2="dk2" tx2="lt2" accent1="accent1" accent2="accent2" accent3="accent3" accent4="accent4" accent5="accent5" accent6="accent6" hlink="hlink" folHlink="folHlink"/>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8E665F-010A-4CF3-9B64-5888D0D74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685800" y="114300"/>
            <a:ext cx="10394707" cy="6931479"/>
          </a:xfrm>
        </p:spPr>
        <p:txBody>
          <a:bodyPr>
            <a:normAutofit/>
          </a:bodyPr>
          <a:lstStyle/>
          <a:p>
            <a:pPr marL="0" marR="0" indent="0">
              <a:lnSpc>
                <a:spcPct val="110000"/>
              </a:lnSpc>
              <a:spcBef>
                <a:spcPts val="0"/>
              </a:spcBef>
              <a:spcAft>
                <a:spcPts val="1000"/>
              </a:spcAft>
              <a:buNone/>
              <a:tabLst>
                <a:tab pos="571500" algn="l"/>
              </a:tabLst>
            </a:pPr>
            <a:r>
              <a:rPr lang="en-US" sz="2400" b="1" dirty="0">
                <a:latin typeface="Arial" panose="020B0604020202020204" pitchFamily="34" charset="0"/>
                <a:ea typeface="Times New Roman" panose="02020603050405020304" pitchFamily="18" charset="0"/>
                <a:cs typeface="Arial" panose="020B0604020202020204" pitchFamily="34" charset="0"/>
              </a:rPr>
              <a:t>Were all witnesses interviewed and documented?</a:t>
            </a:r>
          </a:p>
          <a:p>
            <a:pPr marL="0" marR="0">
              <a:lnSpc>
                <a:spcPct val="110000"/>
              </a:lnSpc>
              <a:spcBef>
                <a:spcPts val="0"/>
              </a:spcBef>
              <a:spcAft>
                <a:spcPts val="1000"/>
              </a:spcAft>
              <a:tabLst>
                <a:tab pos="571500" algn="l"/>
              </a:tabLst>
            </a:pPr>
            <a:r>
              <a:rPr lang="en-US" sz="2400" cap="none" dirty="0">
                <a:latin typeface="Arial" panose="020B0604020202020204" pitchFamily="34" charset="0"/>
                <a:ea typeface="Times New Roman" panose="02020603050405020304" pitchFamily="18" charset="0"/>
                <a:cs typeface="Arial" panose="020B0604020202020204" pitchFamily="34" charset="0"/>
              </a:rPr>
              <a:t>	Were there children on the scene?</a:t>
            </a:r>
          </a:p>
          <a:p>
            <a:pPr marL="0" marR="0">
              <a:lnSpc>
                <a:spcPct val="110000"/>
              </a:lnSpc>
              <a:spcBef>
                <a:spcPts val="0"/>
              </a:spcBef>
              <a:spcAft>
                <a:spcPts val="1000"/>
              </a:spcAft>
              <a:tabLst>
                <a:tab pos="571500" algn="l"/>
              </a:tabLst>
            </a:pPr>
            <a:r>
              <a:rPr lang="en-US" sz="2400" cap="none" dirty="0">
                <a:latin typeface="Arial" panose="020B0604020202020204" pitchFamily="34" charset="0"/>
                <a:ea typeface="Times New Roman" panose="02020603050405020304" pitchFamily="18" charset="0"/>
                <a:cs typeface="Arial" panose="020B0604020202020204" pitchFamily="34" charset="0"/>
              </a:rPr>
              <a:t>	Was information about previous incidents documented?</a:t>
            </a:r>
          </a:p>
          <a:p>
            <a:pPr marL="0" marR="0">
              <a:lnSpc>
                <a:spcPct val="110000"/>
              </a:lnSpc>
              <a:spcBef>
                <a:spcPts val="0"/>
              </a:spcBef>
              <a:spcAft>
                <a:spcPts val="1000"/>
              </a:spcAft>
              <a:tabLst>
                <a:tab pos="571500" algn="l"/>
              </a:tabLst>
            </a:pPr>
            <a:r>
              <a:rPr lang="en-US" sz="2400" cap="none" dirty="0">
                <a:latin typeface="Arial" panose="020B0604020202020204" pitchFamily="34" charset="0"/>
                <a:ea typeface="Times New Roman" panose="02020603050405020304" pitchFamily="18" charset="0"/>
                <a:cs typeface="Arial" panose="020B0604020202020204" pitchFamily="34" charset="0"/>
              </a:rPr>
              <a:t>	Were weapons/objects used?</a:t>
            </a:r>
          </a:p>
          <a:p>
            <a:pPr marL="0" marR="0">
              <a:lnSpc>
                <a:spcPct val="110000"/>
              </a:lnSpc>
              <a:spcBef>
                <a:spcPts val="0"/>
              </a:spcBef>
              <a:spcAft>
                <a:spcPts val="1000"/>
              </a:spcAft>
              <a:tabLst>
                <a:tab pos="571500" algn="l"/>
              </a:tabLst>
            </a:pPr>
            <a:r>
              <a:rPr lang="en-US" sz="2400" cap="none" dirty="0">
                <a:latin typeface="Arial" panose="020B0604020202020204" pitchFamily="34" charset="0"/>
                <a:ea typeface="Times New Roman" panose="02020603050405020304" pitchFamily="18" charset="0"/>
                <a:cs typeface="Arial" panose="020B0604020202020204" pitchFamily="34" charset="0"/>
              </a:rPr>
              <a:t>	What was the emotional state of the victim (what did they report they were thinking and feeling)?</a:t>
            </a:r>
          </a:p>
          <a:p>
            <a:pPr marL="0" marR="0">
              <a:lnSpc>
                <a:spcPct val="110000"/>
              </a:lnSpc>
              <a:spcBef>
                <a:spcPts val="0"/>
              </a:spcBef>
              <a:spcAft>
                <a:spcPts val="1000"/>
              </a:spcAft>
              <a:tabLst>
                <a:tab pos="571500" algn="l"/>
              </a:tabLst>
            </a:pPr>
            <a:r>
              <a:rPr lang="en-US" sz="2400" cap="none" dirty="0">
                <a:latin typeface="Arial" panose="020B0604020202020204" pitchFamily="34" charset="0"/>
                <a:ea typeface="Times New Roman" panose="02020603050405020304" pitchFamily="18" charset="0"/>
                <a:cs typeface="Arial" panose="020B0604020202020204" pitchFamily="34" charset="0"/>
              </a:rPr>
              <a:t>	What evidence was collected?</a:t>
            </a:r>
          </a:p>
          <a:p>
            <a:pPr marL="0" marR="0">
              <a:lnSpc>
                <a:spcPct val="110000"/>
              </a:lnSpc>
              <a:spcBef>
                <a:spcPts val="0"/>
              </a:spcBef>
              <a:spcAft>
                <a:spcPts val="1000"/>
              </a:spcAft>
              <a:tabLst>
                <a:tab pos="571500" algn="l"/>
              </a:tabLst>
            </a:pPr>
            <a:r>
              <a:rPr lang="en-US" sz="2400" cap="none" dirty="0">
                <a:latin typeface="Arial" panose="020B0604020202020204" pitchFamily="34" charset="0"/>
                <a:ea typeface="Times New Roman" panose="02020603050405020304" pitchFamily="18" charset="0"/>
                <a:cs typeface="Arial" panose="020B0604020202020204" pitchFamily="34" charset="0"/>
              </a:rPr>
              <a:t>	Is evidence of fear articulated in the report?</a:t>
            </a:r>
          </a:p>
          <a:p>
            <a:pPr marL="0" marR="0">
              <a:lnSpc>
                <a:spcPct val="110000"/>
              </a:lnSpc>
              <a:spcBef>
                <a:spcPts val="0"/>
              </a:spcBef>
              <a:spcAft>
                <a:spcPts val="1000"/>
              </a:spcAft>
              <a:tabLst>
                <a:tab pos="571500" algn="l"/>
              </a:tabLst>
            </a:pPr>
            <a:r>
              <a:rPr lang="en-US" sz="2400" cap="none" dirty="0">
                <a:latin typeface="Arial" panose="020B0604020202020204" pitchFamily="34" charset="0"/>
                <a:ea typeface="Times New Roman" panose="02020603050405020304" pitchFamily="18" charset="0"/>
                <a:cs typeface="Arial" panose="020B0604020202020204" pitchFamily="34" charset="0"/>
              </a:rPr>
              <a:t>	Have all threats been clearly documented?</a:t>
            </a:r>
          </a:p>
          <a:p>
            <a:pPr marL="0" marR="0">
              <a:lnSpc>
                <a:spcPct val="110000"/>
              </a:lnSpc>
              <a:spcBef>
                <a:spcPts val="0"/>
              </a:spcBef>
              <a:spcAft>
                <a:spcPts val="1000"/>
              </a:spcAft>
              <a:tabLst>
                <a:tab pos="571500" algn="l"/>
              </a:tabLst>
            </a:pPr>
            <a:r>
              <a:rPr lang="en-US" sz="2400" cap="none" dirty="0">
                <a:latin typeface="Arial" panose="020B0604020202020204" pitchFamily="34" charset="0"/>
                <a:ea typeface="Times New Roman" panose="02020603050405020304" pitchFamily="18" charset="0"/>
                <a:cs typeface="Arial" panose="020B0604020202020204" pitchFamily="34" charset="0"/>
              </a:rPr>
              <a:t>	Is the use of coercion and/or force articulated?</a:t>
            </a:r>
          </a:p>
          <a:p>
            <a:pPr marL="0" marR="0">
              <a:lnSpc>
                <a:spcPct val="110000"/>
              </a:lnSpc>
              <a:spcBef>
                <a:spcPts val="0"/>
              </a:spcBef>
              <a:spcAft>
                <a:spcPts val="1000"/>
              </a:spcAft>
              <a:tabLst>
                <a:tab pos="571500" algn="l"/>
              </a:tabLst>
            </a:pPr>
            <a:r>
              <a:rPr lang="en-US" sz="2400" cap="none" dirty="0">
                <a:latin typeface="Arial" panose="020B0604020202020204" pitchFamily="34" charset="0"/>
                <a:ea typeface="Times New Roman" panose="02020603050405020304" pitchFamily="18" charset="0"/>
                <a:cs typeface="Arial" panose="020B0604020202020204" pitchFamily="34" charset="0"/>
              </a:rPr>
              <a:t>	Have all injuries (visible and non-visible) been documented? Were injuries existing or new?</a:t>
            </a:r>
          </a:p>
          <a:p>
            <a:pPr marL="0" marR="0">
              <a:lnSpc>
                <a:spcPct val="110000"/>
              </a:lnSpc>
              <a:spcBef>
                <a:spcPts val="0"/>
              </a:spcBef>
              <a:spcAft>
                <a:spcPts val="1000"/>
              </a:spcAft>
              <a:tabLst>
                <a:tab pos="571500" algn="l"/>
              </a:tabLst>
            </a:pPr>
            <a:r>
              <a:rPr lang="en-US" sz="2400" cap="none" dirty="0">
                <a:latin typeface="Arial" panose="020B0604020202020204" pitchFamily="34" charset="0"/>
                <a:ea typeface="Times New Roman" panose="02020603050405020304" pitchFamily="18" charset="0"/>
                <a:cs typeface="Arial" panose="020B0604020202020204" pitchFamily="34" charset="0"/>
              </a:rPr>
              <a:t>	Was there any property damage? Theft? Burglary?</a:t>
            </a:r>
          </a:p>
          <a:p>
            <a:pPr>
              <a:lnSpc>
                <a:spcPct val="110000"/>
              </a:lnSpc>
            </a:pPr>
            <a:endParaRPr lang="en-US" sz="1100" dirty="0"/>
          </a:p>
        </p:txBody>
      </p:sp>
    </p:spTree>
    <p:extLst>
      <p:ext uri="{BB962C8B-B14F-4D97-AF65-F5344CB8AC3E}">
        <p14:creationId xmlns:p14="http://schemas.microsoft.com/office/powerpoint/2010/main" val="2043741431"/>
      </p:ext>
    </p:extLst>
  </p:cSld>
  <p:clrMapOvr>
    <a:overrideClrMapping bg1="dk1" tx1="lt1" bg2="dk2" tx2="lt2" accent1="accent1" accent2="accent2" accent3="accent3" accent4="accent4" accent5="accent5" accent6="accent6" hlink="hlink" folHlink="folHlink"/>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8E665F-010A-4CF3-9B64-5888D0D74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685800" y="2196122"/>
            <a:ext cx="10394707" cy="3821723"/>
          </a:xfrm>
        </p:spPr>
        <p:txBody>
          <a:bodyPr>
            <a:normAutofit/>
          </a:bodyPr>
          <a:lstStyle/>
          <a:p>
            <a:r>
              <a:rPr lang="en-US" b="1" dirty="0">
                <a:latin typeface="Arial" panose="020B0604020202020204" pitchFamily="34" charset="0"/>
                <a:cs typeface="Arial" panose="020B0604020202020204" pitchFamily="34" charset="0"/>
              </a:rPr>
              <a:t> </a:t>
            </a:r>
            <a:r>
              <a:rPr lang="en-US" cap="none">
                <a:latin typeface="Arial" panose="020B0604020202020204" pitchFamily="34" charset="0"/>
                <a:cs typeface="Arial" panose="020B0604020202020204" pitchFamily="34" charset="0"/>
              </a:rPr>
              <a:t>Are stalking behaviors identified? (E.G,. Following, repeated calling, sending unwanted gifts)</a:t>
            </a:r>
          </a:p>
          <a:p>
            <a:r>
              <a:rPr lang="en-US" cap="none">
                <a:latin typeface="Arial" panose="020B0604020202020204" pitchFamily="34" charset="0"/>
                <a:cs typeface="Arial" panose="020B0604020202020204" pitchFamily="34" charset="0"/>
              </a:rPr>
              <a:t>Did the officer inquire about possible strangulation (hands, ligature, etc.)?</a:t>
            </a:r>
          </a:p>
          <a:p>
            <a:r>
              <a:rPr lang="en-US" cap="none">
                <a:latin typeface="Arial" panose="020B0604020202020204" pitchFamily="34" charset="0"/>
                <a:cs typeface="Arial" panose="020B0604020202020204" pitchFamily="34" charset="0"/>
              </a:rPr>
              <a:t>Did the victim report being strangled ("choked")? If so, was it described in detail?</a:t>
            </a:r>
          </a:p>
          <a:p>
            <a:r>
              <a:rPr lang="en-US" cap="none">
                <a:latin typeface="Arial" panose="020B0604020202020204" pitchFamily="34" charset="0"/>
                <a:cs typeface="Arial" panose="020B0604020202020204" pitchFamily="34" charset="0"/>
              </a:rPr>
              <a:t>Did the victim request/need medical attention?</a:t>
            </a:r>
          </a:p>
          <a:p>
            <a:r>
              <a:rPr lang="en-US" cap="none">
                <a:latin typeface="Arial" panose="020B0604020202020204" pitchFamily="34" charset="0"/>
                <a:cs typeface="Arial" panose="020B0604020202020204" pitchFamily="34" charset="0"/>
              </a:rPr>
              <a:t>Did the victim report sexual violence?</a:t>
            </a:r>
          </a:p>
          <a:p>
            <a:r>
              <a:rPr lang="en-US" cap="none">
                <a:latin typeface="Arial" panose="020B0604020202020204" pitchFamily="34" charset="0"/>
                <a:cs typeface="Arial" panose="020B0604020202020204" pitchFamily="34" charset="0"/>
              </a:rPr>
              <a:t>Were all spontaneous statements captured?</a:t>
            </a:r>
          </a:p>
          <a:p>
            <a:endParaRPr lang="en-US"/>
          </a:p>
        </p:txBody>
      </p:sp>
    </p:spTree>
    <p:extLst>
      <p:ext uri="{BB962C8B-B14F-4D97-AF65-F5344CB8AC3E}">
        <p14:creationId xmlns:p14="http://schemas.microsoft.com/office/powerpoint/2010/main" val="3942379270"/>
      </p:ext>
    </p:extLst>
  </p:cSld>
  <p:clrMapOvr>
    <a:overrideClrMapping bg1="dk1" tx1="lt1" bg2="dk2" tx2="lt2" accent1="accent1" accent2="accent2" accent3="accent3" accent4="accent4" accent5="accent5" accent6="accent6" hlink="hlink" folHlink="folHlink"/>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C7827FB-B370-4007-83D5-E83AD3D2C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dlock on computer motherboard">
            <a:extLst>
              <a:ext uri="{FF2B5EF4-FFF2-40B4-BE49-F238E27FC236}">
                <a16:creationId xmlns:a16="http://schemas.microsoft.com/office/drawing/2014/main" id="{59391BCF-D5E4-C3AB-3D6E-B79C7DC233EA}"/>
              </a:ext>
            </a:extLst>
          </p:cNvPr>
          <p:cNvPicPr>
            <a:picLocks noChangeAspect="1"/>
          </p:cNvPicPr>
          <p:nvPr/>
        </p:nvPicPr>
        <p:blipFill rotWithShape="1">
          <a:blip>
            <a:duotone>
              <a:schemeClr val="bg2">
                <a:shade val="45000"/>
                <a:satMod val="135000"/>
              </a:schemeClr>
              <a:prstClr val="white"/>
            </a:duotone>
            <a:alphaModFix amt="40000"/>
          </a:blip>
          <a:srcRect b="15730"/>
          <a:stretch/>
        </p:blipFill>
        <p:spPr>
          <a:xfrm>
            <a:off x="20" y="10"/>
            <a:ext cx="12191980" cy="6857990"/>
          </a:xfrm>
          <a:prstGeom prst="rect">
            <a:avLst/>
          </a:prstGeom>
        </p:spPr>
      </p:pic>
      <p:sp>
        <p:nvSpPr>
          <p:cNvPr id="11" name="5-Point Star 12">
            <a:extLst>
              <a:ext uri="{FF2B5EF4-FFF2-40B4-BE49-F238E27FC236}">
                <a16:creationId xmlns:a16="http://schemas.microsoft.com/office/drawing/2014/main" id="{51E038FF-4E72-4714-B9E9-B0AC148C7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42476" y="261324"/>
            <a:ext cx="937731" cy="868975"/>
          </a:xfrm>
          <a:prstGeom prst="star5">
            <a:avLst>
              <a:gd name="adj" fmla="val 25889"/>
              <a:gd name="hf" fmla="val 105146"/>
              <a:gd name="vf" fmla="val 110557"/>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sz="quarter" idx="13"/>
          </p:nvPr>
        </p:nvSpPr>
        <p:spPr>
          <a:xfrm>
            <a:off x="685800" y="2063396"/>
            <a:ext cx="10394707" cy="3311189"/>
          </a:xfrm>
        </p:spPr>
        <p:txBody>
          <a:bodyPr>
            <a:normAutofit fontScale="92500" lnSpcReduction="10000"/>
          </a:bodyPr>
          <a:lstStyle/>
          <a:p>
            <a:r>
              <a:rPr lang="en-US" sz="2400" cap="none" dirty="0">
                <a:latin typeface="Arial" panose="020B0604020202020204" pitchFamily="34" charset="0"/>
                <a:cs typeface="Arial" panose="020B0604020202020204" pitchFamily="34" charset="0"/>
              </a:rPr>
              <a:t>Did the officers assist the victim with safety planning?</a:t>
            </a:r>
          </a:p>
          <a:p>
            <a:r>
              <a:rPr lang="en-US" sz="2400" cap="none" dirty="0">
                <a:latin typeface="Arial" panose="020B0604020202020204" pitchFamily="34" charset="0"/>
                <a:cs typeface="Arial" panose="020B0604020202020204" pitchFamily="34" charset="0"/>
              </a:rPr>
              <a:t>Does the suspect have access to weapons?</a:t>
            </a:r>
          </a:p>
          <a:p>
            <a:r>
              <a:rPr lang="en-US" sz="2400" cap="none" dirty="0">
                <a:latin typeface="Arial" panose="020B0604020202020204" pitchFamily="34" charset="0"/>
                <a:cs typeface="Arial" panose="020B0604020202020204" pitchFamily="34" charset="0"/>
              </a:rPr>
              <a:t>Did the officer provide information about obtaining an order of protection (if laws permit)? </a:t>
            </a:r>
          </a:p>
          <a:p>
            <a:r>
              <a:rPr lang="en-US" sz="2400" cap="none" dirty="0">
                <a:latin typeface="Arial" panose="020B0604020202020204" pitchFamily="34" charset="0"/>
                <a:cs typeface="Arial" panose="020B0604020202020204" pitchFamily="34" charset="0"/>
              </a:rPr>
              <a:t>Did the officer(s) provide the victim with information about local service providers?</a:t>
            </a:r>
          </a:p>
          <a:p>
            <a:r>
              <a:rPr lang="en-US" sz="2400" cap="none" dirty="0">
                <a:latin typeface="Arial" panose="020B0604020202020204" pitchFamily="34" charset="0"/>
                <a:cs typeface="Arial" panose="020B0604020202020204" pitchFamily="34" charset="0"/>
              </a:rPr>
              <a:t>Did the officer(s) utilize a threat/risk assessment tool with the victim?</a:t>
            </a:r>
          </a:p>
          <a:p>
            <a:endParaRPr lang="en-US" dirty="0"/>
          </a:p>
        </p:txBody>
      </p:sp>
    </p:spTree>
    <p:extLst>
      <p:ext uri="{BB962C8B-B14F-4D97-AF65-F5344CB8AC3E}">
        <p14:creationId xmlns:p14="http://schemas.microsoft.com/office/powerpoint/2010/main" val="1283125244"/>
      </p:ext>
    </p:extLst>
  </p:cSld>
  <p:clrMapOvr>
    <a:overrideClrMapping bg1="dk1" tx1="lt1" bg2="dk2" tx2="lt2" accent1="accent1" accent2="accent2" accent3="accent3" accent4="accent4" accent5="accent5" accent6="accent6" hlink="hlink" folHlink="folHlink"/>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70114" y="478971"/>
            <a:ext cx="11151325" cy="4825277"/>
          </a:xfrm>
        </p:spPr>
        <p:txBody>
          <a:bodyPr>
            <a:normAutofit/>
          </a:bodyPr>
          <a:lstStyle/>
          <a:p>
            <a:pPr marL="0" indent="0">
              <a:buNone/>
            </a:pPr>
            <a:r>
              <a:rPr lang="en-US" b="1" dirty="0">
                <a:latin typeface="Arial" panose="020B0604020202020204" pitchFamily="34" charset="0"/>
                <a:cs typeface="Arial" panose="020B0604020202020204" pitchFamily="34" charset="0"/>
              </a:rPr>
              <a:t>If both parties used force, were the proper steps taken to determine if one was in self-defense?</a:t>
            </a:r>
            <a:endParaRPr lang="en-US" dirty="0">
              <a:latin typeface="Arial" panose="020B0604020202020204" pitchFamily="34" charset="0"/>
              <a:cs typeface="Arial" panose="020B0604020202020204" pitchFamily="34" charset="0"/>
            </a:endParaRPr>
          </a:p>
          <a:p>
            <a:pPr marL="0" indent="0">
              <a:buNone/>
            </a:pPr>
            <a:endParaRPr lang="en-US" sz="2400" dirty="0"/>
          </a:p>
        </p:txBody>
      </p:sp>
    </p:spTree>
    <p:extLst>
      <p:ext uri="{BB962C8B-B14F-4D97-AF65-F5344CB8AC3E}">
        <p14:creationId xmlns:p14="http://schemas.microsoft.com/office/powerpoint/2010/main" val="16148855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48343" y="642257"/>
            <a:ext cx="11173096" cy="4661991"/>
          </a:xfrm>
        </p:spPr>
        <p:txBody>
          <a:bodyPr>
            <a:normAutofit/>
          </a:bodyPr>
          <a:lstStyle/>
          <a:p>
            <a:pPr marL="0" indent="0">
              <a:buNone/>
            </a:pPr>
            <a:r>
              <a:rPr lang="en-US" sz="2400" b="1" dirty="0">
                <a:latin typeface="Arial" panose="020B0604020202020204" pitchFamily="34" charset="0"/>
                <a:cs typeface="Arial" panose="020B0604020202020204" pitchFamily="34" charset="0"/>
              </a:rPr>
              <a:t>Did the officer gather comprehensive information about the suspect?</a:t>
            </a:r>
            <a:endParaRPr lang="en-US" sz="2400" dirty="0">
              <a:latin typeface="Arial" panose="020B0604020202020204" pitchFamily="34" charset="0"/>
              <a:cs typeface="Arial" panose="020B0604020202020204" pitchFamily="34" charset="0"/>
            </a:endParaRPr>
          </a:p>
          <a:p>
            <a:r>
              <a:rPr lang="en-US" sz="2400" cap="none" dirty="0">
                <a:latin typeface="Arial" panose="020B0604020202020204" pitchFamily="34" charset="0"/>
                <a:cs typeface="Arial" panose="020B0604020202020204" pitchFamily="34" charset="0"/>
              </a:rPr>
              <a:t>Was an arrest made?</a:t>
            </a:r>
          </a:p>
          <a:p>
            <a:pPr lvl="0"/>
            <a:r>
              <a:rPr lang="en-US" sz="2400" cap="none" dirty="0">
                <a:latin typeface="Arial" panose="020B0604020202020204" pitchFamily="34" charset="0"/>
                <a:cs typeface="Arial" panose="020B0604020202020204" pitchFamily="34" charset="0"/>
              </a:rPr>
              <a:t>If an arrest was not made, is a detailed explanation of the reasoning in the report?</a:t>
            </a:r>
          </a:p>
          <a:p>
            <a:r>
              <a:rPr lang="en-US" sz="2400" cap="none" dirty="0">
                <a:latin typeface="Arial" panose="020B0604020202020204" pitchFamily="34" charset="0"/>
                <a:cs typeface="Arial" panose="020B0604020202020204" pitchFamily="34" charset="0"/>
              </a:rPr>
              <a:t>Was the proper protocol followed if the suspect was not on the scene? </a:t>
            </a:r>
          </a:p>
          <a:p>
            <a:r>
              <a:rPr lang="en-US" sz="2400" cap="none" dirty="0">
                <a:latin typeface="Arial" panose="020B0604020202020204" pitchFamily="34" charset="0"/>
                <a:cs typeface="Arial" panose="020B0604020202020204" pitchFamily="34" charset="0"/>
              </a:rPr>
              <a:t>Are there any active warrants out for the suspect? </a:t>
            </a:r>
          </a:p>
          <a:p>
            <a:r>
              <a:rPr lang="en-US" sz="2400" cap="none" dirty="0">
                <a:latin typeface="Arial" panose="020B0604020202020204" pitchFamily="34" charset="0"/>
                <a:cs typeface="Arial" panose="020B0604020202020204" pitchFamily="34" charset="0"/>
              </a:rPr>
              <a:t>Has the suspect been the respondent to a protection order in the past?</a:t>
            </a:r>
          </a:p>
          <a:p>
            <a:endParaRPr lang="en-US" sz="2400" dirty="0"/>
          </a:p>
        </p:txBody>
      </p:sp>
    </p:spTree>
    <p:extLst>
      <p:ext uri="{BB962C8B-B14F-4D97-AF65-F5344CB8AC3E}">
        <p14:creationId xmlns:p14="http://schemas.microsoft.com/office/powerpoint/2010/main" val="25543089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E54053-A36E-478D-A01C-7CA2FD1A00F3}"/>
              </a:ext>
            </a:extLst>
          </p:cNvPr>
          <p:cNvSpPr>
            <a:spLocks noGrp="1"/>
          </p:cNvSpPr>
          <p:nvPr>
            <p:ph sz="quarter" idx="13"/>
          </p:nvPr>
        </p:nvSpPr>
        <p:spPr>
          <a:xfrm>
            <a:off x="685800" y="87086"/>
            <a:ext cx="10394707" cy="5287499"/>
          </a:xfrm>
        </p:spPr>
        <p:txBody>
          <a:bodyPr/>
          <a:lstStyle/>
          <a:p>
            <a:r>
              <a:rPr lang="en-US" sz="2400" cap="none" dirty="0">
                <a:latin typeface="Arial" panose="020B0604020202020204" pitchFamily="34" charset="0"/>
                <a:cs typeface="Arial" panose="020B0604020202020204" pitchFamily="34" charset="0"/>
              </a:rPr>
              <a:t>What is the history of the relationship? (Include frequency of any violence, intimidation, and threats) </a:t>
            </a:r>
          </a:p>
          <a:p>
            <a:r>
              <a:rPr lang="en-US" sz="2400" cap="none" dirty="0">
                <a:latin typeface="Arial" panose="020B0604020202020204" pitchFamily="34" charset="0"/>
                <a:cs typeface="Arial" panose="020B0604020202020204" pitchFamily="34" charset="0"/>
              </a:rPr>
              <a:t>Were all witnesses interviewed and documented? Were weapons/objects used? </a:t>
            </a:r>
          </a:p>
          <a:p>
            <a:r>
              <a:rPr lang="en-US" sz="2400" cap="none" dirty="0">
                <a:latin typeface="Arial" panose="020B0604020202020204" pitchFamily="34" charset="0"/>
                <a:cs typeface="Arial" panose="020B0604020202020204" pitchFamily="34" charset="0"/>
              </a:rPr>
              <a:t>What was the emotional state of the victim (what did they report they were thinking and feeling)?</a:t>
            </a:r>
          </a:p>
          <a:p>
            <a:r>
              <a:rPr lang="en-US" sz="2400" cap="none" dirty="0">
                <a:latin typeface="Arial" panose="020B0604020202020204" pitchFamily="34" charset="0"/>
                <a:cs typeface="Arial" panose="020B0604020202020204" pitchFamily="34" charset="0"/>
              </a:rPr>
              <a:t>What evidence was collected? </a:t>
            </a:r>
          </a:p>
          <a:p>
            <a:r>
              <a:rPr lang="en-US" sz="2400" cap="none" dirty="0">
                <a:latin typeface="Arial" panose="020B0604020202020204" pitchFamily="34" charset="0"/>
                <a:cs typeface="Arial" panose="020B0604020202020204" pitchFamily="34" charset="0"/>
              </a:rPr>
              <a:t>Is evidence of fear articulated in the report? </a:t>
            </a:r>
          </a:p>
          <a:p>
            <a:endParaRPr lang="en-US" dirty="0"/>
          </a:p>
        </p:txBody>
      </p:sp>
    </p:spTree>
    <p:extLst>
      <p:ext uri="{BB962C8B-B14F-4D97-AF65-F5344CB8AC3E}">
        <p14:creationId xmlns:p14="http://schemas.microsoft.com/office/powerpoint/2010/main" val="42091937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26B8F-851E-110D-C9B1-63A723BFD286}"/>
              </a:ext>
            </a:extLst>
          </p:cNvPr>
          <p:cNvSpPr>
            <a:spLocks noGrp="1"/>
          </p:cNvSpPr>
          <p:nvPr>
            <p:ph type="ctrTitle"/>
          </p:nvPr>
        </p:nvSpPr>
        <p:spPr/>
        <p:txBody>
          <a:bodyPr/>
          <a:lstStyle/>
          <a:p>
            <a:r>
              <a:rPr lang="en-US" dirty="0"/>
              <a:t>Children on scene</a:t>
            </a:r>
          </a:p>
        </p:txBody>
      </p:sp>
      <p:sp>
        <p:nvSpPr>
          <p:cNvPr id="3" name="Subtitle 2">
            <a:extLst>
              <a:ext uri="{FF2B5EF4-FFF2-40B4-BE49-F238E27FC236}">
                <a16:creationId xmlns:a16="http://schemas.microsoft.com/office/drawing/2014/main" id="{501D57C5-7724-11A0-1B7F-64A5EBDF996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377164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C7827FB-B370-4007-83D5-E83AD3D2C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D245A4D-3234-BC99-8C07-67F1373E88FF}"/>
              </a:ext>
            </a:extLst>
          </p:cNvPr>
          <p:cNvPicPr>
            <a:picLocks noChangeAspect="1"/>
          </p:cNvPicPr>
          <p:nvPr/>
        </p:nvPicPr>
        <p:blipFill rotWithShape="1">
          <a:blip>
            <a:duotone>
              <a:schemeClr val="bg2">
                <a:shade val="45000"/>
                <a:satMod val="135000"/>
              </a:schemeClr>
              <a:prstClr val="white"/>
            </a:duotone>
            <a:alphaModFix amt="40000"/>
          </a:blip>
          <a:srcRect l="3472" r="4972"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85B050A4-2DB6-F4A6-3393-13EA5CF63101}"/>
              </a:ext>
            </a:extLst>
          </p:cNvPr>
          <p:cNvSpPr>
            <a:spLocks noGrp="1"/>
          </p:cNvSpPr>
          <p:nvPr>
            <p:ph type="title"/>
          </p:nvPr>
        </p:nvSpPr>
        <p:spPr>
          <a:xfrm>
            <a:off x="685801" y="685800"/>
            <a:ext cx="9913212" cy="1151965"/>
          </a:xfrm>
        </p:spPr>
        <p:txBody>
          <a:bodyPr>
            <a:normAutofit/>
          </a:bodyPr>
          <a:lstStyle/>
          <a:p>
            <a:r>
              <a:rPr lang="en-US">
                <a:solidFill>
                  <a:schemeClr val="tx1"/>
                </a:solidFill>
              </a:rPr>
              <a:t>Children on scene cont. </a:t>
            </a:r>
          </a:p>
        </p:txBody>
      </p:sp>
      <p:sp>
        <p:nvSpPr>
          <p:cNvPr id="12" name="5-Point Star 12">
            <a:extLst>
              <a:ext uri="{FF2B5EF4-FFF2-40B4-BE49-F238E27FC236}">
                <a16:creationId xmlns:a16="http://schemas.microsoft.com/office/drawing/2014/main" id="{51E038FF-4E72-4714-B9E9-B0AC148C7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42476" y="261324"/>
            <a:ext cx="937731" cy="868975"/>
          </a:xfrm>
          <a:prstGeom prst="star5">
            <a:avLst>
              <a:gd name="adj" fmla="val 25889"/>
              <a:gd name="hf" fmla="val 105146"/>
              <a:gd name="vf" fmla="val 110557"/>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43B80CC-488A-709A-2BA8-6E8E42C1D7A9}"/>
              </a:ext>
            </a:extLst>
          </p:cNvPr>
          <p:cNvSpPr>
            <a:spLocks noGrp="1"/>
          </p:cNvSpPr>
          <p:nvPr>
            <p:ph sz="quarter" idx="13"/>
          </p:nvPr>
        </p:nvSpPr>
        <p:spPr>
          <a:xfrm>
            <a:off x="685800" y="2063396"/>
            <a:ext cx="10394707" cy="4427211"/>
          </a:xfrm>
        </p:spPr>
        <p:txBody>
          <a:bodyPr>
            <a:normAutofit/>
          </a:bodyPr>
          <a:lstStyle/>
          <a:p>
            <a:r>
              <a:rPr lang="en-US" sz="2800" dirty="0"/>
              <a:t>Be sure to ask age-appropriate questions</a:t>
            </a:r>
          </a:p>
          <a:p>
            <a:r>
              <a:rPr lang="en-US" sz="2800" dirty="0"/>
              <a:t> Open-ended questions</a:t>
            </a:r>
          </a:p>
          <a:p>
            <a:r>
              <a:rPr lang="en-US" sz="2800" dirty="0"/>
              <a:t>Try to speak to the child in a place they feel safe and not influenced</a:t>
            </a:r>
          </a:p>
          <a:p>
            <a:r>
              <a:rPr lang="en-US" sz="2800" dirty="0"/>
              <a:t>Be aware that in 36 % of DV incidents there are children in the home</a:t>
            </a:r>
          </a:p>
          <a:p>
            <a:r>
              <a:rPr lang="en-US" sz="2800" dirty="0"/>
              <a:t>Of those, 60% witnessed domestic violence</a:t>
            </a:r>
          </a:p>
          <a:p>
            <a:endParaRPr lang="en-US" dirty="0"/>
          </a:p>
        </p:txBody>
      </p:sp>
      <p:sp>
        <p:nvSpPr>
          <p:cNvPr id="4" name="AutoShape 2" descr="Children and Domestic Violence">
            <a:extLst>
              <a:ext uri="{FF2B5EF4-FFF2-40B4-BE49-F238E27FC236}">
                <a16:creationId xmlns:a16="http://schemas.microsoft.com/office/drawing/2014/main" id="{98F2309E-50D5-D13C-CD7B-301DEDB97C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2085172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1431</TotalTime>
  <Words>7500</Words>
  <Application>Microsoft Office PowerPoint</Application>
  <PresentationFormat>Widescreen</PresentationFormat>
  <Paragraphs>582</Paragraphs>
  <Slides>132</Slides>
  <Notes>0</Notes>
  <HiddenSlides>0</HiddenSlides>
  <MMClips>7</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132</vt:i4>
      </vt:variant>
    </vt:vector>
  </HeadingPairs>
  <TitlesOfParts>
    <vt:vector size="141" baseType="lpstr">
      <vt:lpstr>Arial</vt:lpstr>
      <vt:lpstr>Calibri</vt:lpstr>
      <vt:lpstr>Calibri Light</vt:lpstr>
      <vt:lpstr>Courier New</vt:lpstr>
      <vt:lpstr>Helvetica</vt:lpstr>
      <vt:lpstr>inherit</vt:lpstr>
      <vt:lpstr>Open Sans</vt:lpstr>
      <vt:lpstr>var(--ricos-custom-p-font-family,unset)</vt:lpstr>
      <vt:lpstr>Office Theme</vt:lpstr>
      <vt:lpstr>Domestic Violence and Police Response</vt:lpstr>
      <vt:lpstr>INSTRUCTIONAL GOALs</vt:lpstr>
      <vt:lpstr>INSTRUCTIONAL OBJECTIVES:</vt:lpstr>
      <vt:lpstr>INSTRUCTIONAL OBJECTIVES:</vt:lpstr>
      <vt:lpstr>INTRODUCTION</vt:lpstr>
      <vt:lpstr>INTRODUCTION</vt:lpstr>
      <vt:lpstr>PowerPoint Presentation</vt:lpstr>
      <vt:lpstr>INVISIBILITY of Domestic violence</vt:lpstr>
      <vt:lpstr>PowerPoint Presentation</vt:lpstr>
      <vt:lpstr>PowerPoint Presentation</vt:lpstr>
      <vt:lpstr>PowerPoint Presentation</vt:lpstr>
      <vt:lpstr>Why do people commit domestic violence?</vt:lpstr>
      <vt:lpstr>PowerPoint Presentation</vt:lpstr>
      <vt:lpstr>Why do people stay in dv relationships?</vt:lpstr>
      <vt:lpstr>Reasons for DV victim non-cooperation </vt:lpstr>
      <vt:lpstr>Non-cooperation cont.</vt:lpstr>
      <vt:lpstr>Why is there a fear of retaliation?</vt:lpstr>
      <vt:lpstr>Crazy exes</vt:lpstr>
      <vt:lpstr>Cycle of violence</vt:lpstr>
      <vt:lpstr>CYCLE of violence</vt:lpstr>
      <vt:lpstr>Cycle of violence</vt:lpstr>
      <vt:lpstr>Cycle of violence</vt:lpstr>
      <vt:lpstr>PowerPoint Presentation</vt:lpstr>
      <vt:lpstr>PowerPoint Presentation</vt:lpstr>
      <vt:lpstr>PowerPoint Presentation</vt:lpstr>
      <vt:lpstr>Nm case IN THE NEWS</vt:lpstr>
      <vt:lpstr>PowerPoint Presentation</vt:lpstr>
      <vt:lpstr>DANGER TO OFFICERS</vt:lpstr>
      <vt:lpstr>PowerPoint Presentation</vt:lpstr>
      <vt:lpstr>PowerPoint Presentation</vt:lpstr>
      <vt:lpstr>PowerPoint Presentation</vt:lpstr>
      <vt:lpstr>PowerPoint Presentation</vt:lpstr>
      <vt:lpstr>PowerPoint Presentation</vt:lpstr>
      <vt:lpstr>PowerPoint Presentation</vt:lpstr>
      <vt:lpstr>Why are dv calls SO dangerous for l.e?</vt:lpstr>
      <vt:lpstr>dangers</vt:lpstr>
      <vt:lpstr>PowerPoint Presentation</vt:lpstr>
      <vt:lpstr>PowerPoint Presentation</vt:lpstr>
      <vt:lpstr>PowerPoint Presentation</vt:lpstr>
      <vt:lpstr>PowerPoint Presentation</vt:lpstr>
      <vt:lpstr>PowerPoint Presentation</vt:lpstr>
      <vt:lpstr>OPEN ENDED QUESTIONS</vt:lpstr>
      <vt:lpstr>PowerPoint Presentation</vt:lpstr>
      <vt:lpstr>Be wary of manipulation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Working together-resources</vt:lpstr>
      <vt:lpstr>VAWA summary</vt:lpstr>
      <vt:lpstr>VAWA Summary CONT.</vt:lpstr>
      <vt:lpstr>PowerPoint Presentation</vt:lpstr>
      <vt:lpstr>RESULTS</vt:lpstr>
      <vt:lpstr>Statute</vt:lpstr>
      <vt:lpstr>PowerPoint Presentation</vt:lpstr>
      <vt:lpstr>PowerPoint Presentation</vt:lpstr>
      <vt:lpstr>ORDERS OF PROTECTION</vt:lpstr>
      <vt:lpstr>PowerPoint Presentation</vt:lpstr>
      <vt:lpstr>A Law enforcement officer who receives an emergency order of protection, whether in writing, by telephone or by facsimile transmission, from the court shall: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 familiar with related statutes</vt:lpstr>
      <vt:lpstr>PowerPoint Presentation</vt:lpstr>
      <vt:lpstr>Deprivation of the property of a household member</vt:lpstr>
      <vt:lpstr>PowerPoint Presentation</vt:lpstr>
      <vt:lpstr>PowerPoint Presentation</vt:lpstr>
      <vt:lpstr>Stalking cont.</vt:lpstr>
      <vt:lpstr>PowerPoint Presentation</vt:lpstr>
      <vt:lpstr>Stalking cont.</vt:lpstr>
      <vt:lpstr>Dual arrests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Children on scene</vt:lpstr>
      <vt:lpstr>Children on scene cont. </vt:lpstr>
      <vt:lpstr>Ages infant to 5 </vt:lpstr>
      <vt:lpstr>Ages 6-11</vt:lpstr>
      <vt:lpstr>Ages 12-18 </vt:lpstr>
      <vt:lpstr>Duty to ensure safety</vt:lpstr>
      <vt:lpstr>Non-lethal strangulation</vt:lpstr>
      <vt:lpstr> Strangulation vs choking – what is the difference? </vt:lpstr>
      <vt:lpstr>PowerPoint Presentation</vt:lpstr>
      <vt:lpstr>PowerPoint Presentation</vt:lpstr>
      <vt:lpstr>PowerPoint Presentation</vt:lpstr>
      <vt:lpstr>PowerPoint Presentation</vt:lpstr>
      <vt:lpstr>PowerPoint Presentation</vt:lpstr>
      <vt:lpstr>Carotid artery occlusion cont.</vt:lpstr>
      <vt:lpstr>Jugular Vein occlusion </vt:lpstr>
      <vt:lpstr>DAMAGE TO LARYNX/TRACHEA/HYOID</vt:lpstr>
      <vt:lpstr>Talking to the victim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Combatting the issue</vt:lpstr>
      <vt:lpstr>resources</vt:lpstr>
      <vt:lpstr>PowerPoint Presentation</vt:lpstr>
      <vt:lpstr>PowerPoint Presentation</vt:lpstr>
      <vt:lpstr>PowerPoint Presentation</vt:lpstr>
      <vt:lpstr>PowerPoint Presentation</vt:lpstr>
      <vt:lpstr>PowerPoint Presentation</vt:lpstr>
      <vt:lpstr>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Domestic Violence and Police Response</dc:title>
  <dc:creator>Robert Girmendonk</dc:creator>
  <cp:lastModifiedBy>Girmendonk, Robert, DPS</cp:lastModifiedBy>
  <cp:revision>14</cp:revision>
  <cp:lastPrinted>2023-06-21T15:23:17Z</cp:lastPrinted>
  <dcterms:modified xsi:type="dcterms:W3CDTF">2023-07-05T15:21:42Z</dcterms:modified>
</cp:coreProperties>
</file>