
<file path=[Content_Types].xml><?xml version="1.0" encoding="utf-8"?>
<Types xmlns="http://schemas.openxmlformats.org/package/2006/content-types">
  <Default Extension="jpg" ContentType="image/jp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  <p:sldId id="342" r:id="rId88"/>
    <p:sldId id="343" r:id="rId89"/>
    <p:sldId id="344" r:id="rId90"/>
    <p:sldId id="345" r:id="rId91"/>
    <p:sldId id="346" r:id="rId92"/>
    <p:sldId id="347" r:id="rId93"/>
    <p:sldId id="348" r:id="rId94"/>
    <p:sldId id="349" r:id="rId95"/>
    <p:sldId id="350" r:id="rId96"/>
    <p:sldId id="351" r:id="rId97"/>
    <p:sldId id="352" r:id="rId98"/>
    <p:sldId id="353" r:id="rId99"/>
    <p:sldId id="354" r:id="rId100"/>
    <p:sldId id="355" r:id="rId101"/>
    <p:sldId id="356" r:id="rId102"/>
    <p:sldId id="357" r:id="rId103"/>
    <p:sldId id="358" r:id="rId104"/>
    <p:sldId id="359" r:id="rId105"/>
    <p:sldId id="360" r:id="rId106"/>
    <p:sldId id="361" r:id="rId107"/>
    <p:sldId id="362" r:id="rId108"/>
    <p:sldId id="363" r:id="rId109"/>
    <p:sldId id="364" r:id="rId110"/>
    <p:sldId id="365" r:id="rId111"/>
    <p:sldId id="366" r:id="rId112"/>
    <p:sldId id="367" r:id="rId113"/>
    <p:sldId id="368" r:id="rId114"/>
    <p:sldId id="369" r:id="rId115"/>
    <p:sldId id="370" r:id="rId116"/>
    <p:sldId id="371" r:id="rId117"/>
    <p:sldId id="372" r:id="rId118"/>
    <p:sldId id="373" r:id="rId119"/>
    <p:sldId id="374" r:id="rId120"/>
    <p:sldId id="375" r:id="rId121"/>
    <p:sldId id="376" r:id="rId122"/>
    <p:sldId id="377" r:id="rId123"/>
    <p:sldId id="378" r:id="rId124"/>
    <p:sldId id="379" r:id="rId125"/>
    <p:sldId id="380" r:id="rId126"/>
    <p:sldId id="381" r:id="rId127"/>
    <p:sldId id="382" r:id="rId128"/>
    <p:sldId id="383" r:id="rId129"/>
    <p:sldId id="384" r:id="rId130"/>
    <p:sldId id="385" r:id="rId131"/>
    <p:sldId id="386" r:id="rId132"/>
    <p:sldId id="387" r:id="rId133"/>
    <p:sldId id="388" r:id="rId134"/>
    <p:sldId id="389" r:id="rId135"/>
    <p:sldId id="390" r:id="rId136"/>
    <p:sldId id="391" r:id="rId137"/>
    <p:sldId id="392" r:id="rId138"/>
    <p:sldId id="393" r:id="rId139"/>
    <p:sldId id="394" r:id="rId140"/>
    <p:sldId id="395" r:id="rId141"/>
    <p:sldId id="396" r:id="rId142"/>
    <p:sldId id="397" r:id="rId143"/>
    <p:sldId id="398" r:id="rId144"/>
    <p:sldId id="399" r:id="rId145"/>
    <p:sldId id="400" r:id="rId146"/>
    <p:sldId id="401" r:id="rId147"/>
    <p:sldId id="402" r:id="rId148"/>
    <p:sldId id="403" r:id="rId149"/>
    <p:sldId id="404" r:id="rId150"/>
    <p:sldId id="405" r:id="rId151"/>
    <p:sldId id="406" r:id="rId152"/>
    <p:sldId id="407" r:id="rId153"/>
    <p:sldId id="408" r:id="rId154"/>
    <p:sldId id="409" r:id="rId155"/>
    <p:sldId id="410" r:id="rId156"/>
    <p:sldId id="411" r:id="rId157"/>
    <p:sldId id="412" r:id="rId158"/>
    <p:sldId id="413" r:id="rId159"/>
    <p:sldId id="414" r:id="rId160"/>
    <p:sldId id="415" r:id="rId161"/>
    <p:sldId id="416" r:id="rId162"/>
    <p:sldId id="417" r:id="rId163"/>
    <p:sldId id="418" r:id="rId164"/>
    <p:sldId id="419" r:id="rId165"/>
    <p:sldId id="420" r:id="rId166"/>
    <p:sldId id="421" r:id="rId167"/>
    <p:sldId id="422" r:id="rId168"/>
    <p:sldId id="423" r:id="rId169"/>
    <p:sldId id="424" r:id="rId170"/>
    <p:sldId id="425" r:id="rId171"/>
    <p:sldId id="426" r:id="rId172"/>
    <p:sldId id="427" r:id="rId173"/>
    <p:sldId id="428" r:id="rId174"/>
    <p:sldId id="429" r:id="rId175"/>
    <p:sldId id="430" r:id="rId176"/>
    <p:sldId id="431" r:id="rId177"/>
    <p:sldId id="432" r:id="rId178"/>
    <p:sldId id="433" r:id="rId179"/>
    <p:sldId id="434" r:id="rId180"/>
    <p:sldId id="435" r:id="rId181"/>
    <p:sldId id="436" r:id="rId182"/>
    <p:sldId id="437" r:id="rId183"/>
    <p:sldId id="438" r:id="rId184"/>
    <p:sldId id="439" r:id="rId185"/>
    <p:sldId id="440" r:id="rId186"/>
    <p:sldId id="441" r:id="rId187"/>
    <p:sldId id="442" r:id="rId188"/>
    <p:sldId id="443" r:id="rId189"/>
    <p:sldId id="444" r:id="rId190"/>
    <p:sldId id="445" r:id="rId191"/>
    <p:sldId id="446" r:id="rId192"/>
    <p:sldId id="447" r:id="rId193"/>
    <p:sldId id="448" r:id="rId194"/>
    <p:sldId id="449" r:id="rId195"/>
    <p:sldId id="450" r:id="rId196"/>
    <p:sldId id="451" r:id="rId197"/>
    <p:sldId id="452" r:id="rId198"/>
    <p:sldId id="453" r:id="rId199"/>
    <p:sldId id="454" r:id="rId200"/>
    <p:sldId id="455" r:id="rId201"/>
    <p:sldId id="456" r:id="rId202"/>
    <p:sldId id="457" r:id="rId203"/>
    <p:sldId id="458" r:id="rId204"/>
    <p:sldId id="459" r:id="rId205"/>
    <p:sldId id="460" r:id="rId206"/>
    <p:sldId id="461" r:id="rId207"/>
    <p:sldId id="462" r:id="rId208"/>
    <p:sldId id="463" r:id="rId209"/>
    <p:sldId id="464" r:id="rId210"/>
    <p:sldId id="465" r:id="rId211"/>
    <p:sldId id="466" r:id="rId212"/>
    <p:sldId id="467" r:id="rId213"/>
    <p:sldId id="468" r:id="rId214"/>
    <p:sldId id="469" r:id="rId215"/>
    <p:sldId id="470" r:id="rId216"/>
    <p:sldId id="471" r:id="rId217"/>
    <p:sldId id="472" r:id="rId218"/>
    <p:sldId id="473" r:id="rId219"/>
    <p:sldId id="474" r:id="rId220"/>
    <p:sldId id="475" r:id="rId221"/>
    <p:sldId id="476" r:id="rId222"/>
    <p:sldId id="477" r:id="rId223"/>
    <p:sldId id="478" r:id="rId224"/>
    <p:sldId id="479" r:id="rId225"/>
    <p:sldId id="480" r:id="rId226"/>
    <p:sldId id="481" r:id="rId227"/>
    <p:sldId id="482" r:id="rId228"/>
    <p:sldId id="483" r:id="rId229"/>
    <p:sldId id="484" r:id="rId230"/>
    <p:sldId id="485" r:id="rId231"/>
    <p:sldId id="486" r:id="rId232"/>
    <p:sldId id="487" r:id="rId233"/>
    <p:sldId id="488" r:id="rId234"/>
    <p:sldId id="489" r:id="rId235"/>
    <p:sldId id="490" r:id="rId236"/>
    <p:sldId id="491" r:id="rId237"/>
    <p:sldId id="492" r:id="rId238"/>
    <p:sldId id="493" r:id="rId239"/>
    <p:sldId id="494" r:id="rId240"/>
    <p:sldId id="495" r:id="rId241"/>
    <p:sldId id="496" r:id="rId242"/>
    <p:sldId id="497" r:id="rId243"/>
    <p:sldId id="498" r:id="rId244"/>
    <p:sldId id="499" r:id="rId245"/>
    <p:sldId id="500" r:id="rId246"/>
    <p:sldId id="501" r:id="rId247"/>
    <p:sldId id="502" r:id="rId248"/>
    <p:sldId id="503" r:id="rId249"/>
    <p:sldId id="504" r:id="rId250"/>
    <p:sldId id="505" r:id="rId251"/>
    <p:sldId id="506" r:id="rId252"/>
    <p:sldId id="507" r:id="rId253"/>
    <p:sldId id="508" r:id="rId254"/>
    <p:sldId id="509" r:id="rId255"/>
    <p:sldId id="510" r:id="rId256"/>
    <p:sldId id="511" r:id="rId257"/>
    <p:sldId id="512" r:id="rId258"/>
    <p:sldId id="513" r:id="rId259"/>
    <p:sldId id="514" r:id="rId260"/>
    <p:sldId id="515" r:id="rId261"/>
    <p:sldId id="516" r:id="rId262"/>
    <p:sldId id="517" r:id="rId263"/>
    <p:sldId id="518" r:id="rId264"/>
    <p:sldId id="519" r:id="rId265"/>
    <p:sldId id="520" r:id="rId266"/>
    <p:sldId id="521" r:id="rId267"/>
    <p:sldId id="522" r:id="rId268"/>
    <p:sldId id="523" r:id="rId269"/>
    <p:sldId id="524" r:id="rId270"/>
    <p:sldId id="525" r:id="rId271"/>
    <p:sldId id="526" r:id="rId272"/>
    <p:sldId id="527" r:id="rId273"/>
    <p:sldId id="528" r:id="rId274"/>
    <p:sldId id="529" r:id="rId275"/>
    <p:sldId id="530" r:id="rId276"/>
    <p:sldId id="531" r:id="rId277"/>
    <p:sldId id="532" r:id="rId278"/>
    <p:sldId id="533" r:id="rId279"/>
    <p:sldId id="534" r:id="rId280"/>
    <p:sldId id="535" r:id="rId281"/>
    <p:sldId id="536" r:id="rId282"/>
    <p:sldId id="537" r:id="rId283"/>
    <p:sldId id="538" r:id="rId284"/>
    <p:sldId id="539" r:id="rId285"/>
    <p:sldId id="540" r:id="rId286"/>
    <p:sldId id="541" r:id="rId287"/>
    <p:sldId id="542" r:id="rId288"/>
    <p:sldId id="543" r:id="rId289"/>
    <p:sldId id="544" r:id="rId290"/>
    <p:sldId id="545" r:id="rId291"/>
  </p:sldIdLst>
  <p:sldSz cx="7772400" cy="10058400"/>
  <p:notesSz cx="7772400" cy="10058400"/>
  <p:defaultTextStyle>
    <a:defPPr>
      <a:defRPr kern="0"/>
    </a:def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71" d="100"/>
          <a:sy n="71" d="100"/>
        </p:scale>
        <p:origin x="2454" y="90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63" Type="http://schemas.openxmlformats.org/officeDocument/2006/relationships/slide" Target="slides/slide62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226" Type="http://schemas.openxmlformats.org/officeDocument/2006/relationships/slide" Target="slides/slide225.xml"/><Relationship Id="rId268" Type="http://schemas.openxmlformats.org/officeDocument/2006/relationships/slide" Target="slides/slide267.xml"/><Relationship Id="rId32" Type="http://schemas.openxmlformats.org/officeDocument/2006/relationships/slide" Target="slides/slide31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181" Type="http://schemas.openxmlformats.org/officeDocument/2006/relationships/slide" Target="slides/slide180.xml"/><Relationship Id="rId237" Type="http://schemas.openxmlformats.org/officeDocument/2006/relationships/slide" Target="slides/slide236.xml"/><Relationship Id="rId279" Type="http://schemas.openxmlformats.org/officeDocument/2006/relationships/slide" Target="slides/slide278.xml"/><Relationship Id="rId43" Type="http://schemas.openxmlformats.org/officeDocument/2006/relationships/slide" Target="slides/slide42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48" Type="http://schemas.openxmlformats.org/officeDocument/2006/relationships/slide" Target="slides/slide247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presProps" Target="pres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viewProps" Target="viewProps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78" Type="http://schemas.openxmlformats.org/officeDocument/2006/relationships/slide" Target="slides/slide77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64" Type="http://schemas.openxmlformats.org/officeDocument/2006/relationships/slide" Target="slides/slide163.xml"/><Relationship Id="rId185" Type="http://schemas.openxmlformats.org/officeDocument/2006/relationships/slide" Target="slides/slide184.xml"/><Relationship Id="rId9" Type="http://schemas.openxmlformats.org/officeDocument/2006/relationships/slide" Target="slides/slide8.xml"/><Relationship Id="rId210" Type="http://schemas.openxmlformats.org/officeDocument/2006/relationships/slide" Target="slides/slide209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theme" Target="theme/theme1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tableStyles" Target="tableStyle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94" Type="http://schemas.openxmlformats.org/officeDocument/2006/relationships/slide" Target="slides/slide93.xml"/><Relationship Id="rId148" Type="http://schemas.openxmlformats.org/officeDocument/2006/relationships/slide" Target="slides/slide147.xml"/><Relationship Id="rId169" Type="http://schemas.openxmlformats.org/officeDocument/2006/relationships/slide" Target="slides/slide168.xml"/><Relationship Id="rId4" Type="http://schemas.openxmlformats.org/officeDocument/2006/relationships/slide" Target="slides/slide3.xml"/><Relationship Id="rId180" Type="http://schemas.openxmlformats.org/officeDocument/2006/relationships/slide" Target="slides/slide17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42" Type="http://schemas.openxmlformats.org/officeDocument/2006/relationships/slide" Target="slides/slide41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53" Type="http://schemas.openxmlformats.org/officeDocument/2006/relationships/slide" Target="slides/slide52.xml"/><Relationship Id="rId149" Type="http://schemas.openxmlformats.org/officeDocument/2006/relationships/slide" Target="slides/slide148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16" Type="http://schemas.openxmlformats.org/officeDocument/2006/relationships/slide" Target="slides/slide215.xml"/><Relationship Id="rId258" Type="http://schemas.openxmlformats.org/officeDocument/2006/relationships/slide" Target="slides/slide257.xml"/><Relationship Id="rId22" Type="http://schemas.openxmlformats.org/officeDocument/2006/relationships/slide" Target="slides/slide21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71" Type="http://schemas.openxmlformats.org/officeDocument/2006/relationships/slide" Target="slides/slide170.xml"/><Relationship Id="rId227" Type="http://schemas.openxmlformats.org/officeDocument/2006/relationships/slide" Target="slides/slide226.xml"/><Relationship Id="rId269" Type="http://schemas.openxmlformats.org/officeDocument/2006/relationships/slide" Target="slides/slide268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82930" y="3118104"/>
            <a:ext cx="6606540" cy="211226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65860" y="5632704"/>
            <a:ext cx="5440680" cy="25146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88620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002786" y="2313432"/>
            <a:ext cx="3380994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88620" y="402336"/>
            <a:ext cx="6995160" cy="16093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388620" y="2313432"/>
            <a:ext cx="6995160" cy="66385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42616" y="9354312"/>
            <a:ext cx="2487168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88620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4/4/2023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596128" y="9354312"/>
            <a:ext cx="1787652" cy="5029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5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1.png"/><Relationship Id="rId3" Type="http://schemas.openxmlformats.org/officeDocument/2006/relationships/image" Target="../media/image76.png"/><Relationship Id="rId7" Type="http://schemas.openxmlformats.org/officeDocument/2006/relationships/image" Target="../media/image80.png"/><Relationship Id="rId2" Type="http://schemas.openxmlformats.org/officeDocument/2006/relationships/image" Target="../media/image75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9.png"/><Relationship Id="rId11" Type="http://schemas.openxmlformats.org/officeDocument/2006/relationships/image" Target="../media/image84.png"/><Relationship Id="rId5" Type="http://schemas.openxmlformats.org/officeDocument/2006/relationships/image" Target="../media/image78.png"/><Relationship Id="rId10" Type="http://schemas.openxmlformats.org/officeDocument/2006/relationships/image" Target="../media/image83.png"/><Relationship Id="rId4" Type="http://schemas.openxmlformats.org/officeDocument/2006/relationships/image" Target="../media/image77.png"/><Relationship Id="rId9" Type="http://schemas.openxmlformats.org/officeDocument/2006/relationships/image" Target="../media/image82.png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5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3" Type="http://schemas.openxmlformats.org/officeDocument/2006/relationships/image" Target="../media/image88.png"/><Relationship Id="rId7" Type="http://schemas.openxmlformats.org/officeDocument/2006/relationships/image" Target="../media/image92.png"/><Relationship Id="rId2" Type="http://schemas.openxmlformats.org/officeDocument/2006/relationships/image" Target="../media/image87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91.png"/><Relationship Id="rId5" Type="http://schemas.openxmlformats.org/officeDocument/2006/relationships/image" Target="../media/image90.png"/><Relationship Id="rId10" Type="http://schemas.openxmlformats.org/officeDocument/2006/relationships/image" Target="../media/image95.png"/><Relationship Id="rId4" Type="http://schemas.openxmlformats.org/officeDocument/2006/relationships/image" Target="../media/image89.png"/><Relationship Id="rId9" Type="http://schemas.openxmlformats.org/officeDocument/2006/relationships/image" Target="../media/image94.png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6.png"/><Relationship Id="rId1" Type="http://schemas.openxmlformats.org/officeDocument/2006/relationships/slideLayout" Target="../slideLayouts/slideLayout5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mailto:csaas@swcp.com" TargetMode="External"/><Relationship Id="rId2" Type="http://schemas.openxmlformats.org/officeDocument/2006/relationships/hyperlink" Target="mailto:nmcsaas@swcp.com" TargetMode="Externa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.png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0.png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image" Target="../media/image39.png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3.png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5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image" Target="../media/image67.png"/><Relationship Id="rId1" Type="http://schemas.openxmlformats.org/officeDocument/2006/relationships/slideLayout" Target="../slideLayouts/slideLayout5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png"/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651509" y="457200"/>
            <a:ext cx="6448425" cy="114300"/>
          </a:xfrm>
          <a:custGeom>
            <a:avLst/>
            <a:gdLst/>
            <a:ahLst/>
            <a:cxnLst/>
            <a:rect l="l" t="t" r="r" b="b"/>
            <a:pathLst>
              <a:path w="6448425" h="114300">
                <a:moveTo>
                  <a:pt x="6448044" y="0"/>
                </a:moveTo>
                <a:lnTo>
                  <a:pt x="0" y="0"/>
                </a:lnTo>
                <a:lnTo>
                  <a:pt x="0" y="114300"/>
                </a:lnTo>
                <a:lnTo>
                  <a:pt x="6448044" y="114300"/>
                </a:lnTo>
                <a:lnTo>
                  <a:pt x="6448044" y="0"/>
                </a:lnTo>
                <a:close/>
              </a:path>
            </a:pathLst>
          </a:custGeom>
          <a:solidFill>
            <a:srgbClr val="B6BDC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18819" y="913891"/>
            <a:ext cx="6289675" cy="10350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2200" b="1" dirty="0">
                <a:latin typeface="Times New Roman"/>
                <a:cs typeface="Times New Roman"/>
              </a:rPr>
              <a:t>Domestic</a:t>
            </a:r>
            <a:r>
              <a:rPr sz="2200" b="1" spc="-70" dirty="0">
                <a:latin typeface="Times New Roman"/>
                <a:cs typeface="Times New Roman"/>
              </a:rPr>
              <a:t> </a:t>
            </a:r>
            <a:r>
              <a:rPr sz="2200" b="1" spc="-10" dirty="0">
                <a:latin typeface="Times New Roman"/>
                <a:cs typeface="Times New Roman"/>
              </a:rPr>
              <a:t>Violence</a:t>
            </a:r>
            <a:r>
              <a:rPr sz="2200" b="1" spc="-70" dirty="0">
                <a:latin typeface="Times New Roman"/>
                <a:cs typeface="Times New Roman"/>
              </a:rPr>
              <a:t> </a:t>
            </a:r>
            <a:r>
              <a:rPr sz="2200" b="1" spc="-20" dirty="0">
                <a:latin typeface="Times New Roman"/>
                <a:cs typeface="Times New Roman"/>
              </a:rPr>
              <a:t>Trends</a:t>
            </a:r>
            <a:r>
              <a:rPr sz="2200" b="1" spc="-35" dirty="0">
                <a:latin typeface="Times New Roman"/>
                <a:cs typeface="Times New Roman"/>
              </a:rPr>
              <a:t> </a:t>
            </a:r>
            <a:r>
              <a:rPr sz="2200" b="1" dirty="0">
                <a:latin typeface="Times New Roman"/>
                <a:cs typeface="Times New Roman"/>
              </a:rPr>
              <a:t>in</a:t>
            </a:r>
            <a:r>
              <a:rPr sz="2200" b="1" spc="-15" dirty="0">
                <a:latin typeface="Times New Roman"/>
                <a:cs typeface="Times New Roman"/>
              </a:rPr>
              <a:t> </a:t>
            </a:r>
            <a:r>
              <a:rPr sz="2200" b="1" dirty="0">
                <a:latin typeface="Times New Roman"/>
                <a:cs typeface="Times New Roman"/>
              </a:rPr>
              <a:t>New</a:t>
            </a:r>
            <a:r>
              <a:rPr sz="2200" b="1" spc="-25" dirty="0">
                <a:latin typeface="Times New Roman"/>
                <a:cs typeface="Times New Roman"/>
              </a:rPr>
              <a:t> </a:t>
            </a:r>
            <a:r>
              <a:rPr sz="2200" b="1" dirty="0">
                <a:latin typeface="Times New Roman"/>
                <a:cs typeface="Times New Roman"/>
              </a:rPr>
              <a:t>Mexico,</a:t>
            </a:r>
            <a:r>
              <a:rPr sz="2200" b="1" spc="-30" dirty="0">
                <a:latin typeface="Times New Roman"/>
                <a:cs typeface="Times New Roman"/>
              </a:rPr>
              <a:t> </a:t>
            </a:r>
            <a:r>
              <a:rPr sz="2200" b="1" dirty="0">
                <a:latin typeface="Times New Roman"/>
                <a:cs typeface="Times New Roman"/>
              </a:rPr>
              <a:t>2015-</a:t>
            </a:r>
            <a:r>
              <a:rPr sz="2200" b="1" spc="-20" dirty="0">
                <a:latin typeface="Times New Roman"/>
                <a:cs typeface="Times New Roman"/>
              </a:rPr>
              <a:t>2019</a:t>
            </a:r>
            <a:endParaRPr sz="2200">
              <a:latin typeface="Times New Roman"/>
              <a:cs typeface="Times New Roman"/>
            </a:endParaRPr>
          </a:p>
          <a:p>
            <a:pPr marL="57150" algn="ctr">
              <a:lnSpc>
                <a:spcPct val="100000"/>
              </a:lnSpc>
              <a:spcBef>
                <a:spcPts val="1415"/>
              </a:spcBef>
            </a:pPr>
            <a:r>
              <a:rPr sz="1600" b="1" dirty="0">
                <a:latin typeface="Times New Roman"/>
                <a:cs typeface="Times New Roman"/>
              </a:rPr>
              <a:t>An</a:t>
            </a:r>
            <a:r>
              <a:rPr sz="1600" b="1" spc="-9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Analysis of Data</a:t>
            </a:r>
            <a:r>
              <a:rPr sz="1600" b="1" spc="-10" dirty="0">
                <a:latin typeface="Times New Roman"/>
                <a:cs typeface="Times New Roman"/>
              </a:rPr>
              <a:t> </a:t>
            </a:r>
            <a:r>
              <a:rPr sz="1600" b="1" spc="-20" dirty="0">
                <a:latin typeface="Times New Roman"/>
                <a:cs typeface="Times New Roman"/>
              </a:rPr>
              <a:t>from</a:t>
            </a:r>
            <a:endParaRPr sz="1600">
              <a:latin typeface="Times New Roman"/>
              <a:cs typeface="Times New Roman"/>
            </a:endParaRPr>
          </a:p>
          <a:p>
            <a:pPr marL="635" algn="ctr">
              <a:lnSpc>
                <a:spcPct val="100000"/>
              </a:lnSpc>
              <a:spcBef>
                <a:spcPts val="50"/>
              </a:spcBef>
            </a:pPr>
            <a:r>
              <a:rPr sz="1600" b="1" dirty="0">
                <a:latin typeface="Times New Roman"/>
                <a:cs typeface="Times New Roman"/>
              </a:rPr>
              <a:t>The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New</a:t>
            </a:r>
            <a:r>
              <a:rPr sz="1600" b="1" spc="-3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Mexico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Interpersonal</a:t>
            </a:r>
            <a:r>
              <a:rPr sz="1600" b="1" spc="-4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Violence</a:t>
            </a:r>
            <a:r>
              <a:rPr sz="1600" b="1" spc="-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Data</a:t>
            </a:r>
            <a:r>
              <a:rPr sz="1600" b="1" spc="-2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Central</a:t>
            </a:r>
            <a:r>
              <a:rPr sz="1600" b="1" spc="-15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latin typeface="Times New Roman"/>
                <a:cs typeface="Times New Roman"/>
              </a:rPr>
              <a:t>Repository</a:t>
            </a:r>
            <a:endParaRPr sz="16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469394" y="7317754"/>
            <a:ext cx="4788535" cy="13671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600" i="1" dirty="0">
                <a:latin typeface="Times New Roman"/>
                <a:cs typeface="Times New Roman"/>
              </a:rPr>
              <a:t>Developed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by</a:t>
            </a:r>
            <a:r>
              <a:rPr sz="1600" i="1" spc="-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Betty</a:t>
            </a:r>
            <a:r>
              <a:rPr sz="1600" i="1" spc="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Caponera,</a:t>
            </a:r>
            <a:r>
              <a:rPr sz="1600" i="1" spc="-20" dirty="0">
                <a:latin typeface="Times New Roman"/>
                <a:cs typeface="Times New Roman"/>
              </a:rPr>
              <a:t> </a:t>
            </a:r>
            <a:r>
              <a:rPr sz="1600" i="1" spc="-10" dirty="0">
                <a:latin typeface="Times New Roman"/>
                <a:cs typeface="Times New Roman"/>
              </a:rPr>
              <a:t>Ph.D.</a:t>
            </a:r>
            <a:endParaRPr sz="16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65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Funded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by:</a:t>
            </a:r>
            <a:endParaRPr sz="1400">
              <a:latin typeface="Times New Roman"/>
              <a:cs typeface="Times New Roman"/>
            </a:endParaRPr>
          </a:p>
          <a:p>
            <a:pPr marL="12700" marR="5080" algn="ctr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Office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Injury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Prevention,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Epidemiology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Response</a:t>
            </a:r>
            <a:r>
              <a:rPr sz="1400" spc="-10" dirty="0">
                <a:latin typeface="Times New Roman"/>
                <a:cs typeface="Times New Roman"/>
              </a:rPr>
              <a:t> Division, </a:t>
            </a:r>
            <a:r>
              <a:rPr sz="1400" dirty="0">
                <a:latin typeface="Times New Roman"/>
                <a:cs typeface="Times New Roman"/>
              </a:rPr>
              <a:t>New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Mexico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Department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Health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Through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the</a:t>
            </a:r>
            <a:endParaRPr sz="1400">
              <a:latin typeface="Times New Roman"/>
              <a:cs typeface="Times New Roman"/>
            </a:endParaRPr>
          </a:p>
          <a:p>
            <a:pPr algn="ctr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New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Mexico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Coalition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Sexual</a:t>
            </a:r>
            <a:r>
              <a:rPr sz="1400" spc="-8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Assault</a:t>
            </a:r>
            <a:r>
              <a:rPr sz="1400" spc="-15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Programs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66947" y="9207500"/>
            <a:ext cx="1194435" cy="2698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October</a:t>
            </a:r>
            <a:r>
              <a:rPr sz="1600" b="1" spc="-35" dirty="0">
                <a:latin typeface="Times New Roman"/>
                <a:cs typeface="Times New Roman"/>
              </a:rPr>
              <a:t> </a:t>
            </a:r>
            <a:r>
              <a:rPr sz="1600" b="1" spc="-20" dirty="0">
                <a:latin typeface="Times New Roman"/>
                <a:cs typeface="Times New Roman"/>
              </a:rPr>
              <a:t>2020</a:t>
            </a:r>
            <a:endParaRPr sz="16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66800" y="2516885"/>
            <a:ext cx="5616702" cy="4213098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434594"/>
            <a:ext cx="18961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</a:t>
            </a:r>
            <a:r>
              <a:rPr sz="1100" b="1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One</a:t>
            </a: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Figures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-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continued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89444" y="434594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182091" y="783279"/>
          <a:ext cx="5640070" cy="25603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877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3751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56845">
                <a:tc>
                  <a:txBody>
                    <a:bodyPr/>
                    <a:lstStyle/>
                    <a:p>
                      <a:pPr marL="31750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Assistance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from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Providers,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Average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Proportion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Each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Type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Charge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in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Courts,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Court,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1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2015-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130300" y="3618229"/>
            <a:ext cx="12439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</a:t>
            </a:r>
            <a:r>
              <a:rPr sz="1100" b="1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Two</a:t>
            </a:r>
            <a:r>
              <a:rPr sz="1100" b="1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Figures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489444" y="3618229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86412" y="3939031"/>
            <a:ext cx="4999355" cy="54940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8290" indent="-207010">
              <a:lnSpc>
                <a:spcPts val="1290"/>
              </a:lnSpc>
              <a:spcBef>
                <a:spcPts val="95"/>
              </a:spcBef>
              <a:buAutoNum type="arabicPlain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indent="-207010">
              <a:lnSpc>
                <a:spcPts val="1265"/>
              </a:lnSpc>
              <a:buAutoNum type="arabicPlain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marR="79375" indent="-207010">
              <a:lnSpc>
                <a:spcPts val="1270"/>
              </a:lnSpc>
              <a:spcBef>
                <a:spcPts val="60"/>
              </a:spcBef>
              <a:buAutoNum type="arabicPlain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Composition</a:t>
            </a:r>
            <a:endParaRPr sz="1100">
              <a:latin typeface="Times New Roman"/>
              <a:cs typeface="Times New Roman"/>
            </a:endParaRPr>
          </a:p>
          <a:p>
            <a:pPr marL="287655" indent="-206375">
              <a:lnSpc>
                <a:spcPts val="1200"/>
              </a:lnSpc>
              <a:buAutoNum type="arabicPlain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</a:t>
            </a:r>
            <a:endParaRPr sz="1100">
              <a:latin typeface="Times New Roman"/>
              <a:cs typeface="Times New Roman"/>
            </a:endParaRPr>
          </a:p>
          <a:p>
            <a:pPr marL="28829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Gender</a:t>
            </a:r>
            <a:endParaRPr sz="1100">
              <a:latin typeface="Times New Roman"/>
              <a:cs typeface="Times New Roman"/>
            </a:endParaRPr>
          </a:p>
          <a:p>
            <a:pPr marL="287655" indent="-206375">
              <a:lnSpc>
                <a:spcPts val="1265"/>
              </a:lnSpc>
              <a:buAutoNum type="arabicPlain" startAt="5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7655" indent="-205740">
              <a:lnSpc>
                <a:spcPts val="1265"/>
              </a:lnSpc>
              <a:buAutoNum type="arabicPlain" startAt="5"/>
              <a:tabLst>
                <a:tab pos="287655" algn="l"/>
                <a:tab pos="288290" algn="l"/>
              </a:tabLst>
            </a:pP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7655" marR="15240" indent="-206375">
              <a:lnSpc>
                <a:spcPts val="1270"/>
              </a:lnSpc>
              <a:spcBef>
                <a:spcPts val="55"/>
              </a:spcBef>
              <a:buAutoNum type="arabicPlain" startAt="5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Ethnicity/Race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Ethnic/Racial Composition</a:t>
            </a:r>
            <a:endParaRPr sz="1100">
              <a:latin typeface="Times New Roman"/>
              <a:cs typeface="Times New Roman"/>
            </a:endParaRPr>
          </a:p>
          <a:p>
            <a:pPr marL="288290" indent="-207010">
              <a:lnSpc>
                <a:spcPts val="1195"/>
              </a:lnSpc>
              <a:buAutoNum type="arabicPlain" startAt="5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the</a:t>
            </a:r>
            <a:endParaRPr sz="1100">
              <a:latin typeface="Times New Roman"/>
              <a:cs typeface="Times New Roman"/>
            </a:endParaRPr>
          </a:p>
          <a:p>
            <a:pPr marL="28829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 marL="288290" indent="-207010">
              <a:lnSpc>
                <a:spcPts val="1265"/>
              </a:lnSpc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marR="49530" indent="-276225">
              <a:lnSpc>
                <a:spcPts val="1270"/>
              </a:lnSpc>
              <a:spcBef>
                <a:spcPts val="55"/>
              </a:spcBef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00"/>
              </a:lnSpc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marR="108585" indent="-276225">
              <a:lnSpc>
                <a:spcPts val="1270"/>
              </a:lnSpc>
              <a:spcBef>
                <a:spcPts val="55"/>
              </a:spcBef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Physical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Victim's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00"/>
              </a:lnSpc>
              <a:buAutoNum type="arabicPlain" startAt="9"/>
              <a:tabLst>
                <a:tab pos="288290" algn="l"/>
                <a:tab pos="288925" algn="l"/>
              </a:tabLst>
            </a:pPr>
            <a:r>
              <a:rPr sz="1100" spc="-10" dirty="0">
                <a:latin typeface="Times New Roman"/>
                <a:cs typeface="Times New Roman"/>
              </a:rPr>
              <a:t>Victim/Suspect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65"/>
              </a:lnSpc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Survivor/Offender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10" dirty="0">
                <a:latin typeface="Times New Roman"/>
                <a:cs typeface="Times New Roman"/>
              </a:rPr>
              <a:t> Providers</a:t>
            </a:r>
            <a:endParaRPr sz="1100">
              <a:latin typeface="Times New Roman"/>
              <a:cs typeface="Times New Roman"/>
            </a:endParaRPr>
          </a:p>
          <a:p>
            <a:pPr marL="288290" marR="12700" indent="-276225">
              <a:lnSpc>
                <a:spcPts val="1270"/>
              </a:lnSpc>
              <a:spcBef>
                <a:spcPts val="60"/>
              </a:spcBef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Length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Providers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195"/>
              </a:lnSpc>
              <a:buAutoNum type="arabicPlain" startAt="9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Witnessed</a:t>
            </a:r>
            <a:endParaRPr sz="1100">
              <a:latin typeface="Times New Roman"/>
              <a:cs typeface="Times New Roman"/>
            </a:endParaRPr>
          </a:p>
          <a:p>
            <a:pPr marL="28829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290" marR="175895" indent="-276225">
              <a:lnSpc>
                <a:spcPts val="1270"/>
              </a:lnSpc>
              <a:spcBef>
                <a:spcPts val="55"/>
              </a:spcBef>
              <a:buAutoNum type="arabicPlain" startAt="17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290" marR="482600" indent="-276225">
              <a:lnSpc>
                <a:spcPts val="1260"/>
              </a:lnSpc>
              <a:buAutoNum type="arabicPlain" startAt="17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7655" indent="-275590">
              <a:lnSpc>
                <a:spcPts val="1205"/>
              </a:lnSpc>
              <a:buAutoNum type="arabicPlain" startAt="17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endParaRPr sz="1100">
              <a:latin typeface="Times New Roman"/>
              <a:cs typeface="Times New Roman"/>
            </a:endParaRPr>
          </a:p>
          <a:p>
            <a:pPr marL="28829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7655" marR="24130" indent="-275590">
              <a:lnSpc>
                <a:spcPts val="1270"/>
              </a:lnSpc>
              <a:spcBef>
                <a:spcPts val="55"/>
              </a:spcBef>
              <a:buAutoNum type="arabicPlain" startAt="20"/>
              <a:tabLst>
                <a:tab pos="287655" algn="l"/>
                <a:tab pos="28829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Selected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30"/>
              </a:lnSpc>
              <a:buAutoNum type="arabicPlain" startAt="20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7276" y="3939031"/>
            <a:ext cx="16764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4604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37276" y="4581388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35320" y="4902951"/>
            <a:ext cx="16764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97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27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27</a:t>
            </a:r>
            <a:endParaRPr sz="1100">
              <a:latin typeface="Times New Roman"/>
              <a:cs typeface="Times New Roman"/>
            </a:endParaRPr>
          </a:p>
          <a:p>
            <a:pPr marL="14604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28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637276" y="57060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37262" y="6026886"/>
            <a:ext cx="16637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35539" y="6509230"/>
            <a:ext cx="167640" cy="3530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90"/>
              </a:lnSpc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37234" y="6990806"/>
            <a:ext cx="16637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37220" y="7633165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37206" y="7954727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37192" y="8276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37178" y="8597085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37178" y="8918647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37515" y="9240210"/>
            <a:ext cx="1651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40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5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5378450" cy="48183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7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3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83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50927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 marR="98425" indent="-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Law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Documenting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86360" marR="79375" indent="217804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Stalking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9,014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810259" y="6015482"/>
            <a:ext cx="330898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agencies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listed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stalking</a:t>
            </a:r>
            <a:r>
              <a:rPr sz="1000" spc="-20" dirty="0">
                <a:latin typeface="Times New Roman"/>
                <a:cs typeface="Times New Roman"/>
              </a:rPr>
              <a:t> data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7993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5378450" cy="7975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89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8480">
                        <a:lnSpc>
                          <a:spcPts val="1270"/>
                        </a:lnSpc>
                        <a:spcBef>
                          <a:spcPts val="98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0965" marR="93980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Law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Reports Documenting Harassment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67970" marR="260350" indent="-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 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 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6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5378450" cy="54775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489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538480">
                        <a:lnSpc>
                          <a:spcPts val="1270"/>
                        </a:lnSpc>
                        <a:spcBef>
                          <a:spcPts val="98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9240" marR="262255" algn="ctr">
                        <a:lnSpc>
                          <a:spcPts val="1270"/>
                        </a:lnSpc>
                        <a:spcBef>
                          <a:spcPts val="2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Law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67970" marR="260350" indent="-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 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`Santa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9,286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810259" y="6677659"/>
            <a:ext cx="32924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NR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Agencies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harassment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data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4443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4406900" cy="5724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31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310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4828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9280" marR="156210" indent="-42672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 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89280" marR="267970" indent="-31496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 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207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Victims, Children,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Offenders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5390515" cy="4338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99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916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92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916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330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5430" marR="259715" indent="230504">
                        <a:lnSpc>
                          <a:spcPts val="1270"/>
                        </a:lnSpc>
                        <a:spcBef>
                          <a:spcPts val="19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39115">
                        <a:lnSpc>
                          <a:spcPts val="11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41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1454" marR="205740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Children Victim/Witnesses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5134" marR="439420" indent="-635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Offenders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3,083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7,415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2,453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8469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Survivors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943600" cy="5509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93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851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83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1336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65735" marR="158750" indent="-635" algn="ctr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Survivors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890" marR="129539" indent="63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Adult Survivors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Services,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7,415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5548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10. 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Offenders Served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 Service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 Agency,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943600" cy="5509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83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1267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683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193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33350" marR="125730" algn="ctr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9705" marR="17208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Offenders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Services,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2527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11.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Survivors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Gender,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6126480" cy="56813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943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94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850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0010" marR="73660" algn="ctr">
                        <a:lnSpc>
                          <a:spcPts val="1270"/>
                        </a:lnSpc>
                        <a:spcBef>
                          <a:spcPts val="25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Number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 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68580" marR="60325" indent="42545" algn="just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106680" marR="99695" indent="4445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Female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96520" marR="89535" indent="36195" algn="just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Gender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Domestic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7,415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6,423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2698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Offenders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Gender,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6310630" cy="55098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909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755" marR="64769" indent="-63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Number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00965" marR="92710" indent="50165" algn="just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50">
                        <a:latin typeface="Times New Roman"/>
                        <a:cs typeface="Times New Roman"/>
                      </a:endParaRPr>
                    </a:p>
                    <a:p>
                      <a:pPr marL="100965" marR="92710" indent="5016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Female 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62230" indent="127635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Offenders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Gender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Resource 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46735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13.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 Enforcement-Reported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Alcohol/Drug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Incidents </a:t>
            </a:r>
            <a:r>
              <a:rPr sz="1200" dirty="0">
                <a:latin typeface="Times New Roman"/>
                <a:cs typeface="Times New Roman"/>
              </a:rPr>
              <a:t>by County,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34262"/>
          <a:ext cx="6007100" cy="56438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483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34950">
                        <a:lnSpc>
                          <a:spcPts val="1265"/>
                        </a:lnSpc>
                        <a:spcBef>
                          <a:spcPts val="98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73660" marR="66675" indent="-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Reporting Alcohol/Drug-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b="1" spc="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83185" marR="76200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Alcohol/Drug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6525" marR="130175" indent="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Involving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Alcohol/Drug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8,909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2,541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16,166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4,679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810259" y="7004557"/>
            <a:ext cx="490791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Counties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listed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include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agencies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alcohol/drug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status.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434594"/>
            <a:ext cx="19113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</a:t>
            </a:r>
            <a:r>
              <a:rPr sz="1100" b="1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Two</a:t>
            </a:r>
            <a:r>
              <a:rPr sz="1100" b="1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Figures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-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continued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89444" y="434594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86496" y="755395"/>
            <a:ext cx="5038090" cy="147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8290" indent="-276225">
              <a:lnSpc>
                <a:spcPts val="1290"/>
              </a:lnSpc>
              <a:spcBef>
                <a:spcPts val="95"/>
              </a:spcBef>
              <a:buAutoNum type="arabicPlain" startAt="22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65"/>
              </a:lnSpc>
              <a:buAutoNum type="arabicPlain" startAt="22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7655" marR="5080" indent="-275590">
              <a:lnSpc>
                <a:spcPts val="1270"/>
              </a:lnSpc>
              <a:spcBef>
                <a:spcPts val="60"/>
              </a:spcBef>
              <a:buAutoNum type="arabicPlain" startAt="22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False Imprisonment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8290" indent="-276225">
              <a:lnSpc>
                <a:spcPts val="1200"/>
              </a:lnSpc>
              <a:buAutoNum type="arabicPlain" startAt="22"/>
              <a:tabLst>
                <a:tab pos="288290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7655" indent="-275590">
              <a:lnSpc>
                <a:spcPts val="1265"/>
              </a:lnSpc>
              <a:buAutoNum type="arabicPlain" startAt="22"/>
              <a:tabLst>
                <a:tab pos="287655" algn="l"/>
                <a:tab pos="28829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7655" indent="-275590">
              <a:lnSpc>
                <a:spcPts val="1265"/>
              </a:lnSpc>
              <a:buAutoNum type="arabicPlain" startAt="22"/>
              <a:tabLst>
                <a:tab pos="287655" algn="l"/>
                <a:tab pos="28829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87655" marR="297180" indent="-275590">
              <a:lnSpc>
                <a:spcPts val="1270"/>
              </a:lnSpc>
              <a:spcBef>
                <a:spcPts val="50"/>
              </a:spcBef>
              <a:buAutoNum type="arabicPlain" startAt="22"/>
              <a:tabLst>
                <a:tab pos="287655" algn="l"/>
                <a:tab pos="28892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Stalking/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37169" y="755395"/>
            <a:ext cx="16637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41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41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37248" y="1397753"/>
            <a:ext cx="16637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44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spc="-25" dirty="0">
                <a:latin typeface="Times New Roman"/>
                <a:cs typeface="Times New Roman"/>
              </a:rPr>
              <a:t>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30300" y="2491231"/>
            <a:ext cx="9486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APPENDICES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48119" y="2491231"/>
            <a:ext cx="2540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116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62332" y="2828802"/>
            <a:ext cx="4688205" cy="1960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indent="-229235">
              <a:lnSpc>
                <a:spcPts val="1295"/>
              </a:lnSpc>
              <a:spcBef>
                <a:spcPts val="95"/>
              </a:spcBef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Life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spc="-10" dirty="0">
                <a:latin typeface="Times New Roman"/>
                <a:cs typeface="Times New Roman"/>
              </a:rPr>
              <a:t>Definitions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Form</a:t>
            </a:r>
            <a:endParaRPr sz="1100">
              <a:latin typeface="Times New Roman"/>
              <a:cs typeface="Times New Roman"/>
            </a:endParaRPr>
          </a:p>
          <a:p>
            <a:pPr marL="241300" marR="113664" indent="-229235">
              <a:lnSpc>
                <a:spcPts val="1270"/>
              </a:lnSpc>
              <a:spcBef>
                <a:spcPts val="55"/>
              </a:spcBef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Complete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Incomplete </a:t>
            </a:r>
            <a:r>
              <a:rPr sz="1100" dirty="0">
                <a:latin typeface="Times New Roman"/>
                <a:cs typeface="Times New Roman"/>
              </a:rPr>
              <a:t>Reporting,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00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Complete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Reporting,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41300" marR="476884" indent="-229235">
              <a:lnSpc>
                <a:spcPts val="1260"/>
              </a:lnSpc>
              <a:spcBef>
                <a:spcPts val="65"/>
              </a:spcBef>
              <a:buAutoNum type="alphaUcPeriod" startAt="7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Complete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05"/>
              </a:lnSpc>
              <a:buAutoNum type="alphaUcPeriod" startAt="7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40665" indent="-227965">
              <a:lnSpc>
                <a:spcPts val="1295"/>
              </a:lnSpc>
              <a:buAutoNum type="alphaUcPeriod" startAt="7"/>
              <a:tabLst>
                <a:tab pos="240665" algn="l"/>
                <a:tab pos="2413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Providers’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Form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66651" y="2828802"/>
            <a:ext cx="236854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116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134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138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67646" y="3631941"/>
            <a:ext cx="2355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67632" y="3953504"/>
            <a:ext cx="2355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67468" y="4274299"/>
            <a:ext cx="236220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144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145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146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148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62318" y="4756642"/>
            <a:ext cx="179641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J.</a:t>
            </a:r>
            <a:r>
              <a:rPr sz="1100" spc="49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62332" y="4917424"/>
            <a:ext cx="20085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K.</a:t>
            </a:r>
            <a:r>
              <a:rPr sz="1100" spc="3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130300" y="5370067"/>
            <a:ext cx="34258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SECTION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FOUR: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County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Trends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Tables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2015-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17" name="object 17"/>
          <p:cNvGraphicFramePr>
            <a:graphicFrameLocks noGrp="1"/>
          </p:cNvGraphicFramePr>
          <p:nvPr/>
        </p:nvGraphicFramePr>
        <p:xfrm>
          <a:off x="2030983" y="5719516"/>
          <a:ext cx="3940175" cy="36830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653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74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490">
                <a:tc>
                  <a:txBody>
                    <a:bodyPr/>
                    <a:lstStyle/>
                    <a:p>
                      <a:pPr marL="31750">
                        <a:lnSpc>
                          <a:spcPts val="1200"/>
                        </a:lnSpc>
                      </a:pPr>
                      <a:r>
                        <a:rPr sz="1100" b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200"/>
                        </a:lnSpc>
                      </a:pPr>
                      <a:r>
                        <a:rPr sz="1100" b="1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Page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665">
                <a:tc>
                  <a:txBody>
                    <a:bodyPr/>
                    <a:lstStyle/>
                    <a:p>
                      <a:pPr marL="31750">
                        <a:lnSpc>
                          <a:spcPts val="1265"/>
                        </a:lnSpc>
                        <a:spcBef>
                          <a:spcPts val="5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265"/>
                        </a:lnSpc>
                        <a:spcBef>
                          <a:spcPts val="5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56845">
                <a:tc>
                  <a:txBody>
                    <a:bodyPr/>
                    <a:lstStyle/>
                    <a:p>
                      <a:pPr marL="31750">
                        <a:lnSpc>
                          <a:spcPts val="11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34606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Weapon Use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 Incidents,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 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Enforcement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178550" cy="77978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999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290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96964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73709">
                        <a:lnSpc>
                          <a:spcPts val="1270"/>
                        </a:lnSpc>
                        <a:spcBef>
                          <a:spcPts val="74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0360" marR="332740" algn="ctr">
                        <a:lnSpc>
                          <a:spcPts val="1270"/>
                        </a:lnSpc>
                        <a:spcBef>
                          <a:spcPts val="2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 Incidents Reporting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6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 marR="257175" indent="635" algn="ctr">
                        <a:lnSpc>
                          <a:spcPct val="958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0" marR="228600" algn="ctr">
                        <a:lnSpc>
                          <a:spcPct val="958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Domestic 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6,316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 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3163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14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78550" cy="53536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14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4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223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48133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 marR="325755" algn="ctr">
                        <a:lnSpc>
                          <a:spcPct val="95800"/>
                        </a:lnSpc>
                        <a:spcBef>
                          <a:spcPts val="42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 Incidents Reporting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1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Weapon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3525" marR="257175" indent="635" algn="ctr">
                        <a:lnSpc>
                          <a:spcPct val="95800"/>
                        </a:lnSpc>
                        <a:spcBef>
                          <a:spcPts val="40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0" marR="228600" algn="ctr">
                        <a:lnSpc>
                          <a:spcPct val="95800"/>
                        </a:lnSpc>
                        <a:spcBef>
                          <a:spcPts val="40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Domestic 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16,059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8,220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0787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15.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Weapon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235700" cy="52292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28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85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 marR="66675" indent="-63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Reporting Weapon-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b="1" spc="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 marR="90170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0335" marR="133985" indent="80010" algn="just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8,909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6,775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16,059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8,220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3892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16.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 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 Involving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Weapon Use,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 </a:t>
            </a:r>
            <a:r>
              <a:rPr sz="1200" spc="-10" dirty="0">
                <a:latin typeface="Times New Roman"/>
                <a:cs typeface="Times New Roman"/>
              </a:rPr>
              <a:t>Service </a:t>
            </a:r>
            <a:r>
              <a:rPr sz="1200" dirty="0">
                <a:latin typeface="Times New Roman"/>
                <a:cs typeface="Times New Roman"/>
              </a:rPr>
              <a:t>Providers,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348739"/>
          <a:ext cx="6232525" cy="46405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7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089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  <a:spcBef>
                          <a:spcPts val="86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1915" marR="74930" indent="-1270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Adult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Survivor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Reports Documenting Weapon-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Use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127000" marR="120650" indent="6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6520" marR="8953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Adult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 Reports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6,314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9216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17.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Victim </a:t>
            </a:r>
            <a:r>
              <a:rPr sz="1200" dirty="0">
                <a:latin typeface="Times New Roman"/>
                <a:cs typeface="Times New Roman"/>
              </a:rPr>
              <a:t>Injury,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5492750" cy="5675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82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65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36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828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 marR="129539" indent="299085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Reporting Victim-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Injury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6370" marR="15938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Incidents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Involving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Injury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0" marR="215900" indent="63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 Injury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8,943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4,049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16,388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7,837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4965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18.Source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Providers,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4932680" cy="2840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8973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51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9751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Source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69850" marR="64769" indent="36258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9865" marR="184150" indent="261620">
                        <a:lnSpc>
                          <a:spcPts val="1270"/>
                        </a:lnSpc>
                        <a:spcBef>
                          <a:spcPts val="1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77520">
                        <a:lnSpc>
                          <a:spcPts val="11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41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CPS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JJD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Government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Family/Relative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Self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Juvenile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Victim’s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Friend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Client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Employer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5,306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6177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Crises/Hotline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Calls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Received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676900" cy="5224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150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6370" marR="76200" indent="-85725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Crises-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Hotline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Calls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875" marR="136525" indent="11811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Crises-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Hotline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Calls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35344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Crises/Hotline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Calls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Received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4518025" cy="42246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0685" marR="393065" indent="35052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Crises-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Hotline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Calls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875" marR="136525" indent="118745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Crises-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Hotline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Calls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2603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21.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Children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Providers,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4589780" cy="284035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3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30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4036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Source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48615" marR="297180" indent="-44450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Children 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207010" marR="200025" indent="8255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Children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CPS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JJD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Government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Family/Relative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Self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Juvenile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Victim’s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Friend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Client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Employer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1,545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810259" y="4483100"/>
            <a:ext cx="52768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22.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Source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Offender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Providers,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22959" y="4858511"/>
          <a:ext cx="4589780" cy="266064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830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801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201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76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4036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Source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 marR="64769" indent="244475">
                        <a:lnSpc>
                          <a:spcPts val="126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Offender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1770" marR="185420" indent="86360">
                        <a:lnSpc>
                          <a:spcPts val="126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Offender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Referrals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CPS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JJD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Government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Family/Relative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Self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Juvenile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Offender’s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Friend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&lt;1%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Client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Employer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74357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23.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by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Agencies,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348739"/>
          <a:ext cx="5946775" cy="5292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02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2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1303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7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0650" marR="113030" indent="-1270" algn="ctr">
                        <a:lnSpc>
                          <a:spcPct val="958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Adult-Victim Reports Documenting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to Law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2715" marR="125730" algn="ctr">
                        <a:lnSpc>
                          <a:spcPct val="958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Adult- Victim Cases Reported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Law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7165" marR="171450" indent="1270" algn="ctr">
                        <a:lnSpc>
                          <a:spcPct val="958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Adult- Victim Cases Reported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Law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(Otero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Resource 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Refugio,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Inc../Silver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Refugio/Lordsburg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Enlace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Comunitario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Grammy's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Life)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Casa,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Program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House,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6,450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3,061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2030983" y="462477"/>
          <a:ext cx="3940175" cy="22396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1501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37490">
                <a:tc>
                  <a:txBody>
                    <a:bodyPr/>
                    <a:lstStyle/>
                    <a:p>
                      <a:pPr marL="31750">
                        <a:lnSpc>
                          <a:spcPts val="1200"/>
                        </a:lnSpc>
                      </a:pPr>
                      <a:r>
                        <a:rPr sz="1100" b="1" u="sng" spc="-1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200"/>
                        </a:lnSpc>
                      </a:pPr>
                      <a:r>
                        <a:rPr sz="1100" b="1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Page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029">
                <a:tc>
                  <a:txBody>
                    <a:bodyPr/>
                    <a:lstStyle/>
                    <a:p>
                      <a:pPr marL="31750">
                        <a:lnSpc>
                          <a:spcPts val="1260"/>
                        </a:lnSpc>
                        <a:spcBef>
                          <a:spcPts val="5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260"/>
                        </a:lnSpc>
                        <a:spcBef>
                          <a:spcPts val="5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L="3175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L="31750">
                        <a:lnSpc>
                          <a:spcPts val="11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1130300" y="3338576"/>
            <a:ext cx="4028440" cy="1421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ACRONYMS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FOUND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REPORT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145540">
              <a:lnSpc>
                <a:spcPts val="1380"/>
              </a:lnSpc>
              <a:tabLst>
                <a:tab pos="698500" algn="l"/>
              </a:tabLst>
            </a:pPr>
            <a:r>
              <a:rPr sz="1200" spc="-25" dirty="0">
                <a:latin typeface="Times New Roman"/>
                <a:cs typeface="Times New Roman"/>
              </a:rPr>
              <a:t>AOC</a:t>
            </a:r>
            <a:r>
              <a:rPr sz="1200" dirty="0">
                <a:latin typeface="Times New Roman"/>
                <a:cs typeface="Times New Roman"/>
              </a:rPr>
              <a:t>	Administrative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Office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Courts </a:t>
            </a:r>
            <a:r>
              <a:rPr sz="1200" spc="-25" dirty="0">
                <a:latin typeface="Times New Roman"/>
                <a:cs typeface="Times New Roman"/>
              </a:rPr>
              <a:t>ASD</a:t>
            </a:r>
            <a:r>
              <a:rPr sz="1200" dirty="0">
                <a:latin typeface="Times New Roman"/>
                <a:cs typeface="Times New Roman"/>
              </a:rPr>
              <a:t>	Adult Survivor </a:t>
            </a:r>
            <a:r>
              <a:rPr sz="1200" spc="-10" dirty="0">
                <a:latin typeface="Times New Roman"/>
                <a:cs typeface="Times New Roman"/>
              </a:rPr>
              <a:t>Database</a:t>
            </a:r>
            <a:endParaRPr sz="1200">
              <a:latin typeface="Times New Roman"/>
              <a:cs typeface="Times New Roman"/>
            </a:endParaRPr>
          </a:p>
          <a:p>
            <a:pPr marL="12700" marR="847090">
              <a:lnSpc>
                <a:spcPts val="1380"/>
              </a:lnSpc>
              <a:tabLst>
                <a:tab pos="698500" algn="l"/>
              </a:tabLst>
            </a:pPr>
            <a:r>
              <a:rPr sz="1200" spc="-20" dirty="0">
                <a:latin typeface="Times New Roman"/>
                <a:cs typeface="Times New Roman"/>
              </a:rPr>
              <a:t>CYFD</a:t>
            </a:r>
            <a:r>
              <a:rPr sz="1200" dirty="0">
                <a:latin typeface="Times New Roman"/>
                <a:cs typeface="Times New Roman"/>
              </a:rPr>
              <a:t>	Children,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Youth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Family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Department </a:t>
            </a:r>
            <a:r>
              <a:rPr sz="1200" spc="-20" dirty="0">
                <a:latin typeface="Times New Roman"/>
                <a:cs typeface="Times New Roman"/>
              </a:rPr>
              <a:t>NCVS</a:t>
            </a:r>
            <a:r>
              <a:rPr sz="1200" dirty="0">
                <a:latin typeface="Times New Roman"/>
                <a:cs typeface="Times New Roman"/>
              </a:rPr>
              <a:t>	National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Crime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Victimization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Survey</a:t>
            </a:r>
            <a:endParaRPr sz="12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tabLst>
                <a:tab pos="698500" algn="l"/>
              </a:tabLst>
            </a:pPr>
            <a:r>
              <a:rPr sz="1200" spc="-10" dirty="0">
                <a:latin typeface="Times New Roman"/>
                <a:cs typeface="Times New Roman"/>
              </a:rPr>
              <a:t>NISVS</a:t>
            </a:r>
            <a:r>
              <a:rPr sz="1200" dirty="0">
                <a:latin typeface="Times New Roman"/>
                <a:cs typeface="Times New Roman"/>
              </a:rPr>
              <a:t>	National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Intimate Partner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Survey </a:t>
            </a:r>
            <a:r>
              <a:rPr sz="1200" spc="-20" dirty="0">
                <a:latin typeface="Times New Roman"/>
                <a:cs typeface="Times New Roman"/>
              </a:rPr>
              <a:t>SANE</a:t>
            </a:r>
            <a:r>
              <a:rPr sz="1200" dirty="0">
                <a:latin typeface="Times New Roman"/>
                <a:cs typeface="Times New Roman"/>
              </a:rPr>
              <a:t>	Sexual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Assault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Nurse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Examiner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3320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24.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Suspect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Arrest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350000" cy="8013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1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7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0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371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 marR="68580" algn="ctr">
                        <a:lnSpc>
                          <a:spcPts val="1270"/>
                        </a:lnSpc>
                        <a:spcBef>
                          <a:spcPts val="2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Incidents Reporting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 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 marR="71755" algn="ctr">
                        <a:lnSpc>
                          <a:spcPts val="1270"/>
                        </a:lnSpc>
                        <a:spcBef>
                          <a:spcPts val="2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2390" indent="320040">
                        <a:lnSpc>
                          <a:spcPts val="1270"/>
                        </a:lnSpc>
                        <a:spcBef>
                          <a:spcPts val="35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Domestic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53060">
                        <a:lnSpc>
                          <a:spcPts val="12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87960" marR="181610" indent="104139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50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Hurley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3163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24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350000" cy="80130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1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47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79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09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51371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660" marR="68580" algn="ctr">
                        <a:lnSpc>
                          <a:spcPts val="1270"/>
                        </a:lnSpc>
                        <a:spcBef>
                          <a:spcPts val="2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Incidents Reporting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 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8740" marR="71755" algn="ctr">
                        <a:lnSpc>
                          <a:spcPts val="1270"/>
                        </a:lnSpc>
                        <a:spcBef>
                          <a:spcPts val="2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9375" marR="72390" indent="320040">
                        <a:lnSpc>
                          <a:spcPts val="1270"/>
                        </a:lnSpc>
                        <a:spcBef>
                          <a:spcPts val="35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Domestic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53060">
                        <a:lnSpc>
                          <a:spcPts val="120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87960" marR="181610" indent="104139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50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8,146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3,488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3073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25.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Suspect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Arrest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5264150" cy="58426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43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3495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 marR="9080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Reporting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Arrest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2240" marR="135255" indent="304800">
                        <a:lnSpc>
                          <a:spcPts val="1270"/>
                        </a:lnSpc>
                        <a:spcBef>
                          <a:spcPts val="27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30835">
                        <a:lnSpc>
                          <a:spcPts val="11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29259" marR="156845" indent="-265430">
                        <a:lnSpc>
                          <a:spcPts val="1270"/>
                        </a:lnSpc>
                        <a:spcBef>
                          <a:spcPts val="27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08585">
                        <a:lnSpc>
                          <a:spcPts val="12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Involving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92405">
                        <a:lnSpc>
                          <a:spcPts val="123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Suspect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8,146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3,488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24560" y="798068"/>
            <a:ext cx="562483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26.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348739"/>
          <a:ext cx="4689475" cy="65068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458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64490" marR="357505" algn="ctr">
                        <a:lnSpc>
                          <a:spcPct val="95800"/>
                        </a:lnSpc>
                        <a:spcBef>
                          <a:spcPts val="26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Where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Protective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36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95"/>
                        </a:lnSpc>
                        <a:spcBef>
                          <a:spcPts val="22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257810" marR="251460" algn="ctr">
                        <a:lnSpc>
                          <a:spcPts val="1260"/>
                        </a:lnSpc>
                        <a:spcBef>
                          <a:spcPts val="6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which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0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920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9004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27.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Represented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Court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Violence-Related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6863" y="1348739"/>
          <a:ext cx="4981575" cy="56889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64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31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7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360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221615">
                        <a:lnSpc>
                          <a:spcPts val="1270"/>
                        </a:lnSpc>
                        <a:spcBef>
                          <a:spcPts val="106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291465" marR="283845" algn="ctr">
                        <a:lnSpc>
                          <a:spcPct val="958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 Incidents Reported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Law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86995" marR="81280" algn="ctr">
                        <a:lnSpc>
                          <a:spcPct val="958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Where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Violence-Related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Protective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Issued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in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72390" marR="66040" indent="1270" algn="ctr">
                        <a:lnSpc>
                          <a:spcPct val="9580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Enforcement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Represented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Violence-Related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 in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8,972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5,438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22,740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6,297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602996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28.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Violence-</a:t>
            </a:r>
            <a:r>
              <a:rPr sz="1200" dirty="0">
                <a:latin typeface="Times New Roman"/>
                <a:cs typeface="Times New Roman"/>
              </a:rPr>
              <a:t>Related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Courts </a:t>
            </a:r>
            <a:r>
              <a:rPr sz="1200" dirty="0">
                <a:latin typeface="Times New Roman"/>
                <a:cs typeface="Times New Roman"/>
              </a:rPr>
              <a:t>in 2019, by </a:t>
            </a:r>
            <a:r>
              <a:rPr sz="1200" spc="-10" dirty="0">
                <a:latin typeface="Times New Roman"/>
                <a:cs typeface="Times New Roman"/>
              </a:rPr>
              <a:t>County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5721350" cy="63353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8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743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  <a:p>
                      <a:pPr marL="29210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2410" marR="224790" algn="ctr">
                        <a:lnSpc>
                          <a:spcPts val="1260"/>
                        </a:lnSpc>
                        <a:spcBef>
                          <a:spcPts val="2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Which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0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04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59410" marR="349250" indent="-3810" algn="just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Protection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359410" marR="352425" indent="11620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Protection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3,041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11,581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527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29.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County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832475" cy="5724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7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628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4470" marR="198120" indent="15494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59385" marR="153670" indent="37973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6261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30.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718175" cy="5890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0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48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866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4828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4475" marR="239395" indent="27178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5415" marR="88265" indent="-5080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1,785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44703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31.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Dismissed,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Convicted,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Acquitted,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for </a:t>
            </a:r>
            <a:r>
              <a:rPr sz="1200" dirty="0">
                <a:latin typeface="Times New Roman"/>
                <a:cs typeface="Times New Roman"/>
              </a:rPr>
              <a:t>Each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348739"/>
          <a:ext cx="5946775" cy="60502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398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8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245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97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737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34861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6065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4541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 marR="62230" indent="18288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735" marR="159385" indent="1143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1,785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9606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32.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Dismissed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5489575" cy="58902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85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7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32067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9431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13970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R="88265" algn="r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1,785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707391"/>
            <a:ext cx="6067425" cy="7353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FACT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SHEET:</a:t>
            </a:r>
            <a:r>
              <a:rPr sz="1400" b="1" spc="2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INTERPERSONAL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IN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NEW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MEXICO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12700" marR="5080">
              <a:lnSpc>
                <a:spcPts val="1380"/>
              </a:lnSpc>
              <a:spcBef>
                <a:spcPts val="1185"/>
              </a:spcBef>
            </a:pPr>
            <a:r>
              <a:rPr sz="1200" b="1" dirty="0">
                <a:latin typeface="Times New Roman"/>
                <a:cs typeface="Times New Roman"/>
              </a:rPr>
              <a:t>Findings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National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Intimate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Partner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Sexual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Survey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(NISVS)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2010-</a:t>
            </a:r>
            <a:r>
              <a:rPr sz="1200" b="1" spc="-20" dirty="0">
                <a:latin typeface="Times New Roman"/>
                <a:cs typeface="Times New Roman"/>
              </a:rPr>
              <a:t>2012 </a:t>
            </a:r>
            <a:r>
              <a:rPr sz="1200" b="1" dirty="0">
                <a:latin typeface="Times New Roman"/>
                <a:cs typeface="Times New Roman"/>
              </a:rPr>
              <a:t>State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Report,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April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2017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42771" y="1578863"/>
          <a:ext cx="5936615" cy="8293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9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5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563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876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34861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Lifetime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Intimate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Partner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U.S.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16839" marR="109855"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Mexico’s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Rank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the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U.S.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Women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37.3%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37.6%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640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23rd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Men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30.9%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33.3%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0957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16th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42772" y="2611374"/>
          <a:ext cx="4583429" cy="664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689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2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27025">
                <a:tc>
                  <a:txBody>
                    <a:bodyPr/>
                    <a:lstStyle/>
                    <a:p>
                      <a:pPr marL="1177925" marR="301625" indent="-868680">
                        <a:lnSpc>
                          <a:spcPts val="126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Annual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Intimate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Partner 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U.S.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0820" marR="203835" indent="85725">
                        <a:lnSpc>
                          <a:spcPts val="126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New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Women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(ages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&gt;17)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6.6%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  <a:tabLst>
                          <a:tab pos="922019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(ages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&gt;17)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70" algn="ctr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6.4%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700" y="3256279"/>
            <a:ext cx="26289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*No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statistically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reliable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NM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available</a:t>
            </a:r>
            <a:endParaRPr sz="10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842772" y="3717797"/>
          <a:ext cx="5955029" cy="6597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969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147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44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70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7937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Lifetime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3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2010-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National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Rate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>
                        <a:lnSpc>
                          <a:spcPts val="123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2010-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2012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NISVS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3335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Mexico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Rate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Mexico’s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Rank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U.S.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Women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15.8%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884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19.0%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6th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Men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5.3%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117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6.1%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9th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842772" y="4531614"/>
          <a:ext cx="5955029" cy="4997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117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1444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Annual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Incidence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30860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U.S.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Mexico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Women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(ages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&gt;17)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1809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4.2%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  <a:tabLst>
                          <a:tab pos="922019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Men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(ages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&gt;17)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11809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1.9%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8" name="object 8"/>
          <p:cNvSpPr txBox="1"/>
          <p:nvPr/>
        </p:nvSpPr>
        <p:spPr>
          <a:xfrm>
            <a:off x="901700" y="5015738"/>
            <a:ext cx="4991735" cy="5003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*No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statistically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reliable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available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2019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Findings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NM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687" y="5629147"/>
            <a:ext cx="533654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 Rate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1000</a:t>
            </a:r>
            <a:r>
              <a:rPr sz="1000" spc="-10" dirty="0">
                <a:latin typeface="Times New Roman"/>
                <a:cs typeface="Times New Roman"/>
              </a:rPr>
              <a:t> population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Victimizations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(Victims)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1000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population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55233" y="5629147"/>
            <a:ext cx="25463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20" dirty="0">
                <a:latin typeface="Times New Roman"/>
                <a:cs typeface="Times New Roman"/>
              </a:rPr>
              <a:t>11.6</a:t>
            </a:r>
            <a:endParaRPr sz="1000">
              <a:latin typeface="Times New Roman"/>
              <a:cs typeface="Times New Roman"/>
            </a:endParaRPr>
          </a:p>
          <a:p>
            <a:pPr marL="19050">
              <a:lnSpc>
                <a:spcPts val="1175"/>
              </a:lnSpc>
            </a:pPr>
            <a:r>
              <a:rPr sz="1000" spc="-20" dirty="0">
                <a:latin typeface="Times New Roman"/>
                <a:cs typeface="Times New Roman"/>
              </a:rPr>
              <a:t>12.8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687" y="6067296"/>
            <a:ext cx="3937635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Incidents,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Identified,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Suspects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Identified,</a:t>
            </a:r>
            <a:r>
              <a:rPr sz="1000" spc="27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 Children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Scene,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451676" y="6067296"/>
            <a:ext cx="377190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7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22,999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25,375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24,448</a:t>
            </a:r>
            <a:endParaRPr sz="1000">
              <a:latin typeface="Times New Roman"/>
              <a:cs typeface="Times New Roman"/>
            </a:endParaRPr>
          </a:p>
          <a:p>
            <a:pPr marL="7747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7,077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01687" y="6797288"/>
            <a:ext cx="4114165" cy="762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Crisis/Hotline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Calls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Fielded,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Served,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Offenders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Treated,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Victim/Witnesses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Served,</a:t>
            </a:r>
            <a:r>
              <a:rPr sz="1000" spc="-20" dirty="0">
                <a:latin typeface="Times New Roman"/>
                <a:cs typeface="Times New Roman"/>
              </a:rPr>
              <a:t> 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Scene,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15143" y="6797288"/>
            <a:ext cx="662940" cy="762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9,153</a:t>
            </a:r>
            <a:endParaRPr sz="1000">
              <a:latin typeface="Times New Roman"/>
              <a:cs typeface="Times New Roman"/>
            </a:endParaRPr>
          </a:p>
          <a:p>
            <a:pPr marL="13970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7,415</a:t>
            </a:r>
            <a:endParaRPr sz="1000">
              <a:latin typeface="Times New Roman"/>
              <a:cs typeface="Times New Roman"/>
            </a:endParaRPr>
          </a:p>
          <a:p>
            <a:pPr marL="13970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1,193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2,453</a:t>
            </a:r>
            <a:endParaRPr sz="1000">
              <a:latin typeface="Times New Roman"/>
              <a:cs typeface="Times New Roman"/>
            </a:endParaRPr>
          </a:p>
          <a:p>
            <a:pPr marL="1397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1,941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(30%)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1687" y="7673585"/>
            <a:ext cx="4880610" cy="47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Witnessed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Abuse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Child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Offenders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Witnessed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Abuse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Child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Past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Adult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67693" y="7673585"/>
            <a:ext cx="271145" cy="47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765">
              <a:lnSpc>
                <a:spcPts val="1175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59%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53%</a:t>
            </a:r>
            <a:endParaRPr sz="1000">
              <a:latin typeface="Times New Roman"/>
              <a:cs typeface="Times New Roman"/>
            </a:endParaRPr>
          </a:p>
          <a:p>
            <a:pPr marL="22860">
              <a:lnSpc>
                <a:spcPts val="1175"/>
              </a:lnSpc>
            </a:pPr>
            <a:r>
              <a:rPr sz="1000" spc="-25" dirty="0">
                <a:latin typeface="Times New Roman"/>
                <a:cs typeface="Times New Roman"/>
              </a:rPr>
              <a:t>61%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01674" y="8258037"/>
            <a:ext cx="4775835" cy="47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Injury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Violence-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Injury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Violence-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Injury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Children,</a:t>
            </a:r>
            <a:r>
              <a:rPr sz="1000" spc="-20" dirty="0">
                <a:latin typeface="Times New Roman"/>
                <a:cs typeface="Times New Roman"/>
              </a:rPr>
              <a:t> 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48549" y="8258037"/>
            <a:ext cx="278130" cy="4705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48%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35%</a:t>
            </a:r>
            <a:endParaRPr sz="1000">
              <a:latin typeface="Times New Roman"/>
              <a:cs typeface="Times New Roman"/>
            </a:endParaRPr>
          </a:p>
          <a:p>
            <a:pPr marL="31115">
              <a:lnSpc>
                <a:spcPts val="1175"/>
              </a:lnSpc>
            </a:pPr>
            <a:r>
              <a:rPr sz="1000" spc="-25" dirty="0">
                <a:latin typeface="Times New Roman"/>
                <a:cs typeface="Times New Roman"/>
              </a:rPr>
              <a:t>38%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61499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33.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Guilty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Plea/Conviction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5489575" cy="5884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57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798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32067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2520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21717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4980" marR="467995" indent="12382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1,785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0653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Emergency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032375" cy="30067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43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57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950" marR="100965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Emergency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 marR="158115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Related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Emergency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608139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Temporary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County,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348739"/>
          <a:ext cx="5432425" cy="61645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683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8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029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6289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3520" marR="216535" algn="ctr">
                        <a:lnSpc>
                          <a:spcPts val="1270"/>
                        </a:lnSpc>
                        <a:spcBef>
                          <a:spcPts val="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Temporary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 marR="129539" algn="ctr">
                        <a:lnSpc>
                          <a:spcPts val="1270"/>
                        </a:lnSpc>
                        <a:spcBef>
                          <a:spcPts val="1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Temporary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8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77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2,087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10350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8,810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9309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36.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Judgments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Permanent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Protection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Orders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4860925" cy="6057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00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 marR="158115" indent="78105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Permanent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0190" marR="234315" indent="-9525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Permanent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Issued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2,580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877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37.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Imprisonment,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Stalking/Aggravated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10" dirty="0">
                <a:latin typeface="Times New Roman"/>
                <a:cs typeface="Times New Roman"/>
              </a:rPr>
              <a:t> Cases </a:t>
            </a:r>
            <a:r>
              <a:rPr sz="1200" dirty="0">
                <a:latin typeface="Times New Roman"/>
                <a:cs typeface="Times New Roman"/>
              </a:rPr>
              <a:t>Filed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5664200" cy="57175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5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420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436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293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64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25781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3345" marR="86360" indent="27178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False Imprisonment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21018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4930" marR="67945" indent="37020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Stalking/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Aggravating</a:t>
                      </a:r>
                      <a:r>
                        <a:rPr sz="11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1135" marR="175895" indent="-762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738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605726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38. 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Disposition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Outcomes 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 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Aggravated Stalking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 </a:t>
            </a:r>
            <a:r>
              <a:rPr sz="1200" spc="-10" dirty="0">
                <a:latin typeface="Times New Roman"/>
                <a:cs typeface="Times New Roman"/>
              </a:rPr>
              <a:t>Disposed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092190" cy="4220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3622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97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3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7600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286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0922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3189" marR="116205" indent="15494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9144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1303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Of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Each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600265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39.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Outcomes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121400" cy="38862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4345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53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5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864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43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79565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286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3510" marR="136525" indent="15494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7683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26364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Each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9534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Outcomes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Imprisonment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District </a:t>
            </a:r>
            <a:r>
              <a:rPr sz="1200" dirty="0">
                <a:latin typeface="Times New Roman"/>
                <a:cs typeface="Times New Roman"/>
              </a:rPr>
              <a:t>Courts in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030595" cy="53784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55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3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850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45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648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4325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37147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9652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Acquitted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223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60960" indent="15621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7272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360" marR="78740" indent="635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Aztec/Farmington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Tierra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Amarilla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67945" marR="2647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Each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9645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41.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Total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Filed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718175" cy="6228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21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33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458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438784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7645" marR="199390" indent="-190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6215" marR="188595" indent="63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4,752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210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42. Percent of 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 Cases Disposed 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 Courts by County,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5173980" cy="6150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25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275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1145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83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950">
                        <a:latin typeface="Times New Roman"/>
                        <a:cs typeface="Times New Roman"/>
                      </a:endParaRPr>
                    </a:p>
                    <a:p>
                      <a:pPr marL="29083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6225" marR="269240" indent="577215">
                        <a:lnSpc>
                          <a:spcPts val="1270"/>
                        </a:lnSpc>
                        <a:spcBef>
                          <a:spcPts val="2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5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03505">
                        <a:lnSpc>
                          <a:spcPts val="118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9405" marR="312420" algn="ctr">
                        <a:lnSpc>
                          <a:spcPts val="1270"/>
                        </a:lnSpc>
                        <a:spcBef>
                          <a:spcPts val="2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18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12,277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708152"/>
            <a:ext cx="504380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Assault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Assault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578910" y="708152"/>
            <a:ext cx="259079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15%</a:t>
            </a:r>
            <a:endParaRPr sz="1000">
              <a:latin typeface="Times New Roman"/>
              <a:cs typeface="Times New Roman"/>
            </a:endParaRPr>
          </a:p>
          <a:p>
            <a:pPr marL="45720">
              <a:lnSpc>
                <a:spcPts val="1175"/>
              </a:lnSpc>
            </a:pPr>
            <a:r>
              <a:rPr sz="1000" spc="-25" dirty="0">
                <a:latin typeface="Times New Roman"/>
                <a:cs typeface="Times New Roman"/>
              </a:rPr>
              <a:t>8%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1146300"/>
            <a:ext cx="4499610" cy="6165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39700" marR="5080" indent="-127635">
              <a:lnSpc>
                <a:spcPct val="95700"/>
              </a:lnSpc>
              <a:spcBef>
                <a:spcPts val="150"/>
              </a:spcBef>
              <a:buSzPct val="90000"/>
              <a:buChar char="►"/>
              <a:tabLst>
                <a:tab pos="202565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Weapon,</a:t>
            </a:r>
            <a:r>
              <a:rPr sz="1000" spc="-20" dirty="0">
                <a:latin typeface="Times New Roman"/>
                <a:cs typeface="Times New Roman"/>
              </a:rPr>
              <a:t> 2019 	</a:t>
            </a:r>
            <a:r>
              <a:rPr sz="1000" dirty="0">
                <a:latin typeface="Times New Roman"/>
                <a:cs typeface="Times New Roman"/>
              </a:rPr>
              <a:t>(Of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these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5%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gun,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9%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knife,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87%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involve</a:t>
            </a:r>
            <a:r>
              <a:rPr sz="1000" spc="-10" dirty="0">
                <a:latin typeface="Times New Roman"/>
                <a:cs typeface="Times New Roman"/>
              </a:rPr>
              <a:t> other 	</a:t>
            </a:r>
            <a:r>
              <a:rPr sz="1000" dirty="0">
                <a:latin typeface="Times New Roman"/>
                <a:cs typeface="Times New Roman"/>
              </a:rPr>
              <a:t>“personal”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“non-</a:t>
            </a:r>
            <a:r>
              <a:rPr sz="1000" dirty="0">
                <a:latin typeface="Times New Roman"/>
                <a:cs typeface="Times New Roman"/>
              </a:rPr>
              <a:t>personal”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weapons).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spc="-10" dirty="0">
                <a:latin typeface="Times New Roman"/>
                <a:cs typeface="Times New Roman"/>
              </a:rPr>
              <a:t>Service-Provider-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Weapon,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547663" y="1146300"/>
            <a:ext cx="25907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51%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548189" y="1584448"/>
            <a:ext cx="25907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18%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01700" y="1876292"/>
            <a:ext cx="4959350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Enforcement-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Alcohol/Drugs,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Alcohol/Drug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Offender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Alcohol/Drug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Use,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Offenders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Their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Own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Alcohol/Drug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547361" y="1876292"/>
            <a:ext cx="260350" cy="6165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29%</a:t>
            </a:r>
            <a:endParaRPr sz="1000">
              <a:latin typeface="Times New Roman"/>
              <a:cs typeface="Times New Roman"/>
            </a:endParaRPr>
          </a:p>
          <a:p>
            <a:pPr marL="13970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28%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61%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75"/>
              </a:lnSpc>
            </a:pPr>
            <a:r>
              <a:rPr sz="1000" spc="-25" dirty="0">
                <a:latin typeface="Times New Roman"/>
                <a:cs typeface="Times New Roman"/>
              </a:rPr>
              <a:t>51%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01700" y="2606285"/>
            <a:ext cx="391096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Service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Provider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48015" y="2606285"/>
            <a:ext cx="25907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47%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1700" y="2898893"/>
            <a:ext cx="451866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10" dirty="0">
                <a:latin typeface="Times New Roman"/>
                <a:cs typeface="Times New Roman"/>
              </a:rPr>
              <a:t> 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Suspect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Arrest,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36640" y="2898893"/>
            <a:ext cx="25907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43%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01700" y="3190737"/>
            <a:ext cx="4604385" cy="762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10" dirty="0">
                <a:latin typeface="Times New Roman"/>
                <a:cs typeface="Times New Roman"/>
              </a:rPr>
              <a:t> Enforcement-</a:t>
            </a:r>
            <a:r>
              <a:rPr sz="1000" dirty="0">
                <a:latin typeface="Times New Roman"/>
                <a:cs typeface="Times New Roman"/>
              </a:rPr>
              <a:t>Reported Stalking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Enforcement-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Harassment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Incidents,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Harassment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5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Stalking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Aggravated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Stalking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False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Imprisonment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39144" y="3190737"/>
            <a:ext cx="313055" cy="7626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ts val="1175"/>
              </a:lnSpc>
              <a:spcBef>
                <a:spcPts val="100"/>
              </a:spcBef>
            </a:pPr>
            <a:r>
              <a:rPr sz="1000" spc="-25" dirty="0">
                <a:latin typeface="Times New Roman"/>
                <a:cs typeface="Times New Roman"/>
              </a:rPr>
              <a:t>168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ts val="1150"/>
              </a:lnSpc>
            </a:pPr>
            <a:r>
              <a:rPr sz="1000" spc="-10" dirty="0">
                <a:latin typeface="Times New Roman"/>
                <a:cs typeface="Times New Roman"/>
              </a:rPr>
              <a:t>1,528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320</a:t>
            </a: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ts val="1150"/>
              </a:lnSpc>
            </a:pPr>
            <a:r>
              <a:rPr sz="1000" spc="-25" dirty="0">
                <a:latin typeface="Times New Roman"/>
                <a:cs typeface="Times New Roman"/>
              </a:rPr>
              <a:t>474</a:t>
            </a:r>
            <a:endParaRPr sz="1000">
              <a:latin typeface="Times New Roman"/>
              <a:cs typeface="Times New Roman"/>
            </a:endParaRPr>
          </a:p>
          <a:p>
            <a:pPr marR="5715" algn="r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1,630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901700" y="4067034"/>
            <a:ext cx="4577715" cy="47053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39700" marR="5080" indent="-127635">
              <a:lnSpc>
                <a:spcPts val="1150"/>
              </a:lnSpc>
              <a:spcBef>
                <a:spcPts val="18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Violence-</a:t>
            </a:r>
            <a:r>
              <a:rPr sz="1000" dirty="0">
                <a:latin typeface="Times New Roman"/>
                <a:cs typeface="Times New Roman"/>
              </a:rPr>
              <a:t>Related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Which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Protection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Order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was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Issued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statewide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Courts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20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Total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0" dirty="0">
                <a:latin typeface="Times New Roman"/>
                <a:cs typeface="Times New Roman"/>
              </a:rPr>
              <a:t> Violence-</a:t>
            </a:r>
            <a:r>
              <a:rPr sz="1000" dirty="0">
                <a:latin typeface="Times New Roman"/>
                <a:cs typeface="Times New Roman"/>
              </a:rPr>
              <a:t>Related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Protection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Orders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Issued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88590" y="4213338"/>
            <a:ext cx="37655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747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6,675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11,581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01700" y="4651486"/>
            <a:ext cx="319341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Charges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453483" y="4651486"/>
            <a:ext cx="31115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3,040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1,851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01700" y="5089634"/>
            <a:ext cx="313245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Charges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Disposed,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Disposed,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452719" y="5089634"/>
            <a:ext cx="31115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2,759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1,785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700" y="5527019"/>
            <a:ext cx="3484879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Conviction,</a:t>
            </a:r>
            <a:r>
              <a:rPr sz="1000" spc="-20" dirty="0">
                <a:latin typeface="Times New Roman"/>
                <a:cs typeface="Times New Roman"/>
              </a:rPr>
              <a:t> 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515869" y="5527019"/>
            <a:ext cx="5664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546</a:t>
            </a:r>
            <a:r>
              <a:rPr sz="1000" spc="-10" dirty="0">
                <a:latin typeface="Times New Roman"/>
                <a:cs typeface="Times New Roman"/>
              </a:rPr>
              <a:t> (31%)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1700" y="5819627"/>
            <a:ext cx="30683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District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Dismissed,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515091" y="5819627"/>
            <a:ext cx="5664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993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(56%)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1700" y="6111471"/>
            <a:ext cx="3354704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Charges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New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Filed,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376471" y="6111471"/>
            <a:ext cx="37528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15,656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12,776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901700" y="6549619"/>
            <a:ext cx="329501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ts val="1175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Charges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Disposed,</a:t>
            </a:r>
            <a:r>
              <a:rPr sz="1000" spc="-20" dirty="0">
                <a:latin typeface="Times New Roman"/>
                <a:cs typeface="Times New Roman"/>
              </a:rPr>
              <a:t> 2019</a:t>
            </a:r>
            <a:endParaRPr sz="1000">
              <a:latin typeface="Times New Roman"/>
              <a:cs typeface="Times New Roman"/>
            </a:endParaRPr>
          </a:p>
          <a:p>
            <a:pPr marL="139065" indent="-127000">
              <a:lnSpc>
                <a:spcPts val="1175"/>
              </a:lnSpc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Disposed,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6377696" y="6549643"/>
            <a:ext cx="375285" cy="3244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335">
              <a:lnSpc>
                <a:spcPts val="1175"/>
              </a:lnSpc>
              <a:spcBef>
                <a:spcPts val="100"/>
              </a:spcBef>
            </a:pPr>
            <a:r>
              <a:rPr sz="1000" spc="-10" dirty="0">
                <a:latin typeface="Times New Roman"/>
                <a:cs typeface="Times New Roman"/>
              </a:rPr>
              <a:t>15,014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</a:pPr>
            <a:r>
              <a:rPr sz="1000" spc="-10" dirty="0">
                <a:latin typeface="Times New Roman"/>
                <a:cs typeface="Times New Roman"/>
              </a:rPr>
              <a:t>12.277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901702" y="6987792"/>
            <a:ext cx="364744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Conviction,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6515539" y="6987792"/>
            <a:ext cx="502284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830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(7%)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901702" y="7279636"/>
            <a:ext cx="32289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9065" indent="-127000">
              <a:lnSpc>
                <a:spcPct val="100000"/>
              </a:lnSpc>
              <a:spcBef>
                <a:spcPts val="100"/>
              </a:spcBef>
              <a:buSzPct val="90000"/>
              <a:buChar char="►"/>
              <a:tabLst>
                <a:tab pos="139700" algn="l"/>
              </a:tabLst>
            </a:pPr>
            <a:r>
              <a:rPr sz="1000" dirty="0">
                <a:latin typeface="Times New Roman"/>
                <a:cs typeface="Times New Roman"/>
              </a:rPr>
              <a:t>Magistrate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Cases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Dismissed,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6419157" y="7279636"/>
            <a:ext cx="66167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dirty="0">
                <a:latin typeface="Times New Roman"/>
                <a:cs typeface="Times New Roman"/>
              </a:rPr>
              <a:t>9,948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(81%)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46989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43.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Dismissed,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Convicted,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Acquitted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Other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Outcomes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Each,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348739"/>
          <a:ext cx="5557520" cy="77158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6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0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9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5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97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 marL="354965" marR="199390" indent="-14795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701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4287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7335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Acquitted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2865" indent="15621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1594" indent="20193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Dispositions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Hatch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Pojoaque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Roy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3176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43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557520" cy="12211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6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404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9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9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5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97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7985">
                <a:tc>
                  <a:txBody>
                    <a:bodyPr/>
                    <a:lstStyle/>
                    <a:p>
                      <a:pPr marL="354965" marR="199390" indent="-14795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701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4287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7335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Acquitted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2865" indent="15621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 marR="61594" indent="20193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Dispositions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9,948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1,418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12,277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5524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44.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Dismissed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5832475" cy="8002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1907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1620" marR="255270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Disposed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 marR="156845" indent="-1270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 marR="213995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Hatch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Pojoaque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Roy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3163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44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79"/>
          <a:ext cx="5832475" cy="10083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4827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28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5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80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1907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1620" marR="255270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Disposed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0" marR="156845" indent="-1270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Violence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0345" marR="213995" algn="ctr">
                        <a:lnSpc>
                          <a:spcPts val="1270"/>
                        </a:lnSpc>
                        <a:spcBef>
                          <a:spcPts val="9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143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12,277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9,948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5543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45.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10" dirty="0">
                <a:latin typeface="Times New Roman"/>
                <a:cs typeface="Times New Roman"/>
              </a:rPr>
              <a:t> Conviction/ </a:t>
            </a:r>
            <a:r>
              <a:rPr sz="1200" dirty="0">
                <a:latin typeface="Times New Roman"/>
                <a:cs typeface="Times New Roman"/>
              </a:rPr>
              <a:t>Guilty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Plea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348739"/>
          <a:ext cx="5489575" cy="78301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29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62585" marR="207010" indent="-14732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 marR="274320" algn="ctr">
                        <a:lnSpc>
                          <a:spcPts val="1270"/>
                        </a:lnSpc>
                        <a:spcBef>
                          <a:spcPts val="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Cases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Disposed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 marR="80010" indent="-635" algn="ctr">
                        <a:lnSpc>
                          <a:spcPts val="1270"/>
                        </a:lnSpc>
                        <a:spcBef>
                          <a:spcPts val="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 marR="80010" indent="-635" algn="ctr">
                        <a:lnSpc>
                          <a:spcPts val="1270"/>
                        </a:lnSpc>
                        <a:spcBef>
                          <a:spcPts val="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4,633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Hatch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1,064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Pojoaque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Roy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31762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45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5489575" cy="11690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2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66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0228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62585" marR="207010" indent="-14732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Magistrate 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9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0670" marR="274320" algn="ctr">
                        <a:lnSpc>
                          <a:spcPct val="95700"/>
                        </a:lnSpc>
                        <a:spcBef>
                          <a:spcPts val="10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Cases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Disposed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 marR="80010" indent="-635" algn="ctr">
                        <a:lnSpc>
                          <a:spcPct val="95700"/>
                        </a:lnSpc>
                        <a:spcBef>
                          <a:spcPts val="10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6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 marR="80010" indent="-635" algn="ctr">
                        <a:lnSpc>
                          <a:spcPct val="95700"/>
                        </a:lnSpc>
                        <a:spcBef>
                          <a:spcPts val="10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a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12,277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830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877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46.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Imprisonment,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Stalking/Aggravated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10" dirty="0">
                <a:latin typeface="Times New Roman"/>
                <a:cs typeface="Times New Roman"/>
              </a:rPr>
              <a:t> Cases </a:t>
            </a:r>
            <a:r>
              <a:rPr sz="1200" dirty="0">
                <a:latin typeface="Times New Roman"/>
                <a:cs typeface="Times New Roman"/>
              </a:rPr>
              <a:t>Filed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064250" cy="78257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6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23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290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71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680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314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1115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84150" marR="176530" indent="2717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False Imprisonment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0350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Harassment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 marR="62865" indent="23622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Stalking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and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Aggravated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2575" marR="79375" indent="-19621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Cases 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1,686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55752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47.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Aggravated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in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5257165" cy="72104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01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59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58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02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102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886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32893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223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286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62230" indent="15621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1447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R="6921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5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67945" marR="37719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Each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8419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7315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48.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Courts,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013450" cy="69811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6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64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86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94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39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8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60896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3270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31115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223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Acquitted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2230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9461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 marR="61594" indent="15621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 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447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9215" algn="r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67945" marR="34226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Each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8419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78%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7190" y="928446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8845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49.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Disposition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False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Imprisonment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Disposed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10" dirty="0">
                <a:latin typeface="Times New Roman"/>
                <a:cs typeface="Times New Roman"/>
              </a:rPr>
              <a:t> Courts,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5954395" cy="7371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66623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3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91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32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89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8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217170">
                <a:tc>
                  <a:txBody>
                    <a:bodyPr/>
                    <a:lstStyle/>
                    <a:p>
                      <a:pPr marL="311150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Conviction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9545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Dismissed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7160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Disposition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4780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9215" algn="r">
                        <a:lnSpc>
                          <a:spcPts val="1270"/>
                        </a:lnSpc>
                        <a:spcBef>
                          <a:spcPts val="3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Percent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31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692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1,040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327025">
                <a:tc>
                  <a:txBody>
                    <a:bodyPr/>
                    <a:lstStyle/>
                    <a:p>
                      <a:pPr marL="67945" marR="34226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Each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Disposition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Outcome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5905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06436" y="9417050"/>
            <a:ext cx="6476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0270"/>
            <a:ext cx="5949315" cy="3524250"/>
          </a:xfrm>
          <a:prstGeom prst="rect">
            <a:avLst/>
          </a:prstGeom>
        </p:spPr>
        <p:txBody>
          <a:bodyPr vert="horz" wrap="square" lIns="0" tIns="26670" rIns="0" bIns="0" rtlCol="0">
            <a:spAutoFit/>
          </a:bodyPr>
          <a:lstStyle/>
          <a:p>
            <a:pPr marL="12700" marR="2462530">
              <a:lnSpc>
                <a:spcPts val="1610"/>
              </a:lnSpc>
              <a:spcBef>
                <a:spcPts val="210"/>
              </a:spcBef>
            </a:pP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IN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NEW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MEXICO 2015-</a:t>
            </a:r>
            <a:r>
              <a:rPr sz="1400" b="1" dirty="0">
                <a:latin typeface="Times New Roman"/>
                <a:cs typeface="Times New Roman"/>
              </a:rPr>
              <a:t>2019</a:t>
            </a:r>
            <a:r>
              <a:rPr sz="1400" b="1" spc="-2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HIGHLIGHTS</a:t>
            </a:r>
            <a:endParaRPr sz="1400">
              <a:latin typeface="Times New Roman"/>
              <a:cs typeface="Times New Roman"/>
            </a:endParaRPr>
          </a:p>
          <a:p>
            <a:pPr marL="12700" marR="4666615">
              <a:lnSpc>
                <a:spcPts val="1270"/>
              </a:lnSpc>
              <a:spcBef>
                <a:spcPts val="1240"/>
              </a:spcBef>
            </a:pPr>
            <a:r>
              <a:rPr sz="1100" dirty="0">
                <a:latin typeface="Times New Roman"/>
                <a:cs typeface="Times New Roman"/>
              </a:rPr>
              <a:t>Betty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Caponera,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Ph.D.</a:t>
            </a:r>
            <a:endParaRPr sz="1100">
              <a:latin typeface="Times New Roman"/>
              <a:cs typeface="Times New Roman"/>
            </a:endParaRPr>
          </a:p>
          <a:p>
            <a:pPr marL="12700" marR="466661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October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2020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Funded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Prevention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romanUcPeriod"/>
              <a:tabLst>
                <a:tab pos="469265" algn="l"/>
                <a:tab pos="469900" algn="l"/>
              </a:tabLst>
            </a:pPr>
            <a:r>
              <a:rPr sz="1200" b="1" spc="-10" dirty="0">
                <a:latin typeface="Times New Roman"/>
                <a:cs typeface="Times New Roman"/>
              </a:rPr>
              <a:t>INTRODUCTION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romanUcPeriod"/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aggregate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Administrative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(AOC).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this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1/1/15–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12/31/19.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8419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(ASD)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(referenced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appendix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Collaborative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Intimate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(NISVAS),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Summary,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response.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romanUcPeriod" startAt="2"/>
              <a:tabLst>
                <a:tab pos="469265" algn="l"/>
                <a:tab pos="469900" algn="l"/>
              </a:tabLst>
            </a:pPr>
            <a:r>
              <a:rPr sz="1200" b="1" dirty="0">
                <a:latin typeface="Times New Roman"/>
                <a:cs typeface="Times New Roman"/>
              </a:rPr>
              <a:t>SUMMARY</a:t>
            </a:r>
            <a:r>
              <a:rPr sz="1200" b="1" spc="-4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FINDINGS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2015-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42010" y="4582667"/>
            <a:ext cx="6088380" cy="51435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vert="horz" wrap="square" lIns="0" tIns="11430" rIns="0" bIns="0" rtlCol="0">
            <a:spAutoFit/>
          </a:bodyPr>
          <a:lstStyle/>
          <a:p>
            <a:pPr marL="71755" marR="87630">
              <a:lnSpc>
                <a:spcPct val="96100"/>
              </a:lnSpc>
              <a:spcBef>
                <a:spcPts val="90"/>
              </a:spcBef>
            </a:pP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quick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visual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(2015-</a:t>
            </a:r>
            <a:r>
              <a:rPr sz="1100" dirty="0">
                <a:latin typeface="Times New Roman"/>
                <a:cs typeface="Times New Roman"/>
              </a:rPr>
              <a:t>2019)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ES-</a:t>
            </a:r>
            <a:r>
              <a:rPr sz="1100" b="1" spc="-25" dirty="0">
                <a:latin typeface="Times New Roman"/>
                <a:cs typeface="Times New Roman"/>
              </a:rPr>
              <a:t>1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698" y="5237479"/>
            <a:ext cx="5961380" cy="372745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Overall,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(20015-2019)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increase),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still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exceedingly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scene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decreased: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7239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slight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incurring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arrests </a:t>
            </a:r>
            <a:r>
              <a:rPr sz="1100" dirty="0">
                <a:latin typeface="Times New Roman"/>
                <a:cs typeface="Times New Roman"/>
              </a:rPr>
              <a:t>actually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5%.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9017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dramatic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Crises/Hotline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fielded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 </a:t>
            </a:r>
            <a:r>
              <a:rPr sz="1100" dirty="0">
                <a:latin typeface="Times New Roman"/>
                <a:cs typeface="Times New Roman"/>
              </a:rPr>
              <a:t>decreased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continued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treated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2010-2014.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25120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essential </a:t>
            </a:r>
            <a:r>
              <a:rPr sz="1100" dirty="0">
                <a:latin typeface="Times New Roman"/>
                <a:cs typeface="Times New Roman"/>
              </a:rPr>
              <a:t>services: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psycho-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5% </a:t>
            </a:r>
            <a:r>
              <a:rPr sz="1100" dirty="0">
                <a:latin typeface="Times New Roman"/>
                <a:cs typeface="Times New Roman"/>
              </a:rPr>
              <a:t>increase);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financial assistance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13226" y="1503673"/>
            <a:ext cx="4345305" cy="588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ts val="165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</a:t>
            </a:r>
            <a:r>
              <a:rPr sz="1100" b="1" dirty="0">
                <a:latin typeface="Times New Roman"/>
                <a:cs typeface="Times New Roman"/>
              </a:rPr>
              <a:t>OMESTIC</a:t>
            </a:r>
            <a:r>
              <a:rPr sz="1100" b="1" spc="-7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</a:t>
            </a:r>
            <a:r>
              <a:rPr sz="1100" b="1" dirty="0">
                <a:latin typeface="Times New Roman"/>
                <a:cs typeface="Times New Roman"/>
              </a:rPr>
              <a:t>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</a:t>
            </a:r>
            <a:r>
              <a:rPr sz="1100" b="1" dirty="0">
                <a:latin typeface="Times New Roman"/>
                <a:cs typeface="Times New Roman"/>
              </a:rPr>
              <a:t>RENDS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</a:t>
            </a:r>
            <a:r>
              <a:rPr sz="1100" b="1" dirty="0">
                <a:latin typeface="Times New Roman"/>
                <a:cs typeface="Times New Roman"/>
              </a:rPr>
              <a:t>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</a:t>
            </a:r>
            <a:r>
              <a:rPr sz="1100" b="1" spc="-10" dirty="0">
                <a:latin typeface="Times New Roman"/>
                <a:cs typeface="Times New Roman"/>
              </a:rPr>
              <a:t>EXICO</a:t>
            </a:r>
            <a:r>
              <a:rPr sz="1400" b="1" spc="-10" dirty="0">
                <a:latin typeface="Times New Roman"/>
                <a:cs typeface="Times New Roman"/>
              </a:rPr>
              <a:t>,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420871" y="5271770"/>
            <a:ext cx="9309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latin typeface="Times New Roman"/>
                <a:cs typeface="Times New Roman"/>
              </a:rPr>
              <a:t>APPENDICES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116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1850135" y="4757928"/>
            <a:ext cx="4582795" cy="899160"/>
            <a:chOff x="1850135" y="4757928"/>
            <a:chExt cx="4582795" cy="899160"/>
          </a:xfrm>
        </p:grpSpPr>
        <p:sp>
          <p:nvSpPr>
            <p:cNvPr id="4" name="object 4"/>
            <p:cNvSpPr/>
            <p:nvPr/>
          </p:nvSpPr>
          <p:spPr>
            <a:xfrm>
              <a:off x="2115312" y="4818887"/>
              <a:ext cx="4086860" cy="802640"/>
            </a:xfrm>
            <a:custGeom>
              <a:avLst/>
              <a:gdLst/>
              <a:ahLst/>
              <a:cxnLst/>
              <a:rect l="l" t="t" r="r" b="b"/>
              <a:pathLst>
                <a:path w="4086860" h="802639">
                  <a:moveTo>
                    <a:pt x="301752" y="358140"/>
                  </a:moveTo>
                  <a:lnTo>
                    <a:pt x="0" y="358140"/>
                  </a:lnTo>
                  <a:lnTo>
                    <a:pt x="0" y="802386"/>
                  </a:lnTo>
                  <a:lnTo>
                    <a:pt x="301752" y="802386"/>
                  </a:lnTo>
                  <a:lnTo>
                    <a:pt x="301752" y="358140"/>
                  </a:lnTo>
                  <a:close/>
                </a:path>
                <a:path w="4086860" h="802639">
                  <a:moveTo>
                    <a:pt x="1058418" y="0"/>
                  </a:moveTo>
                  <a:lnTo>
                    <a:pt x="755904" y="0"/>
                  </a:lnTo>
                  <a:lnTo>
                    <a:pt x="755904" y="802386"/>
                  </a:lnTo>
                  <a:lnTo>
                    <a:pt x="1058418" y="802386"/>
                  </a:lnTo>
                  <a:lnTo>
                    <a:pt x="1058418" y="0"/>
                  </a:lnTo>
                  <a:close/>
                </a:path>
                <a:path w="4086860" h="802639">
                  <a:moveTo>
                    <a:pt x="1816608" y="688086"/>
                  </a:moveTo>
                  <a:lnTo>
                    <a:pt x="1512570" y="688086"/>
                  </a:lnTo>
                  <a:lnTo>
                    <a:pt x="1512570" y="802386"/>
                  </a:lnTo>
                  <a:lnTo>
                    <a:pt x="1816608" y="802386"/>
                  </a:lnTo>
                  <a:lnTo>
                    <a:pt x="1816608" y="688086"/>
                  </a:lnTo>
                  <a:close/>
                </a:path>
                <a:path w="4086860" h="802639">
                  <a:moveTo>
                    <a:pt x="2572512" y="772668"/>
                  </a:moveTo>
                  <a:lnTo>
                    <a:pt x="2269998" y="772668"/>
                  </a:lnTo>
                  <a:lnTo>
                    <a:pt x="2269998" y="802386"/>
                  </a:lnTo>
                  <a:lnTo>
                    <a:pt x="2572512" y="802386"/>
                  </a:lnTo>
                  <a:lnTo>
                    <a:pt x="2572512" y="772668"/>
                  </a:lnTo>
                  <a:close/>
                </a:path>
                <a:path w="4086860" h="802639">
                  <a:moveTo>
                    <a:pt x="3329178" y="787908"/>
                  </a:moveTo>
                  <a:lnTo>
                    <a:pt x="3026664" y="787908"/>
                  </a:lnTo>
                  <a:lnTo>
                    <a:pt x="3026664" y="802386"/>
                  </a:lnTo>
                  <a:lnTo>
                    <a:pt x="3329178" y="802386"/>
                  </a:lnTo>
                  <a:lnTo>
                    <a:pt x="3329178" y="787908"/>
                  </a:lnTo>
                  <a:close/>
                </a:path>
                <a:path w="4086860" h="802639">
                  <a:moveTo>
                    <a:pt x="4086606" y="772668"/>
                  </a:moveTo>
                  <a:lnTo>
                    <a:pt x="3783330" y="772668"/>
                  </a:lnTo>
                  <a:lnTo>
                    <a:pt x="3783330" y="802386"/>
                  </a:lnTo>
                  <a:lnTo>
                    <a:pt x="4086606" y="802386"/>
                  </a:lnTo>
                  <a:lnTo>
                    <a:pt x="4086606" y="7726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1850135" y="4757927"/>
              <a:ext cx="4582795" cy="899160"/>
            </a:xfrm>
            <a:custGeom>
              <a:avLst/>
              <a:gdLst/>
              <a:ahLst/>
              <a:cxnLst/>
              <a:rect l="l" t="t" r="r" b="b"/>
              <a:pathLst>
                <a:path w="4582795" h="899160">
                  <a:moveTo>
                    <a:pt x="4582668" y="863346"/>
                  </a:moveTo>
                  <a:lnTo>
                    <a:pt x="4578096" y="863346"/>
                  </a:lnTo>
                  <a:lnTo>
                    <a:pt x="4578096" y="858774"/>
                  </a:lnTo>
                  <a:lnTo>
                    <a:pt x="41910" y="858774"/>
                  </a:lnTo>
                  <a:lnTo>
                    <a:pt x="41910" y="4572"/>
                  </a:lnTo>
                  <a:lnTo>
                    <a:pt x="37338" y="4572"/>
                  </a:lnTo>
                  <a:lnTo>
                    <a:pt x="37338" y="0"/>
                  </a:lnTo>
                  <a:lnTo>
                    <a:pt x="0" y="0"/>
                  </a:lnTo>
                  <a:lnTo>
                    <a:pt x="0" y="9144"/>
                  </a:lnTo>
                  <a:lnTo>
                    <a:pt x="32766" y="9144"/>
                  </a:lnTo>
                  <a:lnTo>
                    <a:pt x="32766" y="284988"/>
                  </a:lnTo>
                  <a:lnTo>
                    <a:pt x="0" y="284988"/>
                  </a:lnTo>
                  <a:lnTo>
                    <a:pt x="0" y="294132"/>
                  </a:lnTo>
                  <a:lnTo>
                    <a:pt x="32766" y="294132"/>
                  </a:lnTo>
                  <a:lnTo>
                    <a:pt x="32766" y="572262"/>
                  </a:lnTo>
                  <a:lnTo>
                    <a:pt x="0" y="572262"/>
                  </a:lnTo>
                  <a:lnTo>
                    <a:pt x="0" y="581406"/>
                  </a:lnTo>
                  <a:lnTo>
                    <a:pt x="32766" y="581406"/>
                  </a:lnTo>
                  <a:lnTo>
                    <a:pt x="32766" y="858774"/>
                  </a:lnTo>
                  <a:lnTo>
                    <a:pt x="0" y="858774"/>
                  </a:lnTo>
                  <a:lnTo>
                    <a:pt x="0" y="867918"/>
                  </a:lnTo>
                  <a:lnTo>
                    <a:pt x="32766" y="867918"/>
                  </a:lnTo>
                  <a:lnTo>
                    <a:pt x="32766" y="899160"/>
                  </a:lnTo>
                  <a:lnTo>
                    <a:pt x="41910" y="899160"/>
                  </a:lnTo>
                  <a:lnTo>
                    <a:pt x="41910" y="867918"/>
                  </a:lnTo>
                  <a:lnTo>
                    <a:pt x="790956" y="867918"/>
                  </a:lnTo>
                  <a:lnTo>
                    <a:pt x="790956" y="899160"/>
                  </a:lnTo>
                  <a:lnTo>
                    <a:pt x="799325" y="899160"/>
                  </a:lnTo>
                  <a:lnTo>
                    <a:pt x="799325" y="867918"/>
                  </a:lnTo>
                  <a:lnTo>
                    <a:pt x="1546860" y="867918"/>
                  </a:lnTo>
                  <a:lnTo>
                    <a:pt x="1546860" y="899160"/>
                  </a:lnTo>
                  <a:lnTo>
                    <a:pt x="1556004" y="899160"/>
                  </a:lnTo>
                  <a:lnTo>
                    <a:pt x="1556004" y="867918"/>
                  </a:lnTo>
                  <a:lnTo>
                    <a:pt x="2303526" y="867918"/>
                  </a:lnTo>
                  <a:lnTo>
                    <a:pt x="2303526" y="899160"/>
                  </a:lnTo>
                  <a:lnTo>
                    <a:pt x="2311908" y="899160"/>
                  </a:lnTo>
                  <a:lnTo>
                    <a:pt x="2311908" y="867918"/>
                  </a:lnTo>
                  <a:lnTo>
                    <a:pt x="3060954" y="867918"/>
                  </a:lnTo>
                  <a:lnTo>
                    <a:pt x="3060954" y="899160"/>
                  </a:lnTo>
                  <a:lnTo>
                    <a:pt x="3070098" y="899160"/>
                  </a:lnTo>
                  <a:lnTo>
                    <a:pt x="3070098" y="867918"/>
                  </a:lnTo>
                  <a:lnTo>
                    <a:pt x="3817620" y="867918"/>
                  </a:lnTo>
                  <a:lnTo>
                    <a:pt x="3817620" y="899160"/>
                  </a:lnTo>
                  <a:lnTo>
                    <a:pt x="3826002" y="899160"/>
                  </a:lnTo>
                  <a:lnTo>
                    <a:pt x="3826002" y="867918"/>
                  </a:lnTo>
                  <a:lnTo>
                    <a:pt x="4573524" y="867918"/>
                  </a:lnTo>
                  <a:lnTo>
                    <a:pt x="4573524" y="899160"/>
                  </a:lnTo>
                  <a:lnTo>
                    <a:pt x="4582668" y="899160"/>
                  </a:lnTo>
                  <a:lnTo>
                    <a:pt x="4582668" y="863346"/>
                  </a:lnTo>
                  <a:close/>
                </a:path>
              </a:pathLst>
            </a:custGeom>
            <a:solidFill>
              <a:srgbClr val="8686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" name="object 6"/>
          <p:cNvSpPr txBox="1"/>
          <p:nvPr/>
        </p:nvSpPr>
        <p:spPr>
          <a:xfrm>
            <a:off x="2141982" y="4958716"/>
            <a:ext cx="2622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31%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898647" y="4601335"/>
            <a:ext cx="26225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56%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86555" y="5287895"/>
            <a:ext cx="2000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8%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443975" y="5374006"/>
            <a:ext cx="2000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2%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00641" y="5388483"/>
            <a:ext cx="2000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1%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957307" y="5374006"/>
            <a:ext cx="20002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b="1" spc="-25" dirty="0">
                <a:latin typeface="Times New Roman"/>
                <a:cs typeface="Times New Roman"/>
              </a:rPr>
              <a:t>2%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616973" y="5523354"/>
            <a:ext cx="18097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55256" y="5236842"/>
            <a:ext cx="2393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55256" y="4950330"/>
            <a:ext cx="2393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spc="-25" dirty="0">
                <a:latin typeface="Times New Roman"/>
                <a:cs typeface="Times New Roman"/>
              </a:rPr>
              <a:t>40%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55256" y="4663819"/>
            <a:ext cx="239395" cy="1739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0"/>
              </a:spcBef>
            </a:pPr>
            <a:r>
              <a:rPr sz="950" spc="-25" dirty="0">
                <a:latin typeface="Times New Roman"/>
                <a:cs typeface="Times New Roman"/>
              </a:rPr>
              <a:t>60%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65207" y="5668126"/>
            <a:ext cx="1291590" cy="45974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0960" marR="5715" indent="-60960" algn="just">
              <a:lnSpc>
                <a:spcPct val="98700"/>
              </a:lnSpc>
              <a:spcBef>
                <a:spcPts val="135"/>
              </a:spcBef>
              <a:tabLst>
                <a:tab pos="867410" algn="l"/>
              </a:tabLst>
            </a:pPr>
            <a:r>
              <a:rPr sz="950" dirty="0">
                <a:latin typeface="Times New Roman"/>
                <a:cs typeface="Times New Roman"/>
              </a:rPr>
              <a:t>White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(non-</a:t>
            </a:r>
            <a:r>
              <a:rPr sz="950" spc="400" dirty="0">
                <a:latin typeface="Times New Roman"/>
                <a:cs typeface="Times New Roman"/>
              </a:rPr>
              <a:t>   </a:t>
            </a:r>
            <a:r>
              <a:rPr sz="950" spc="-10" dirty="0">
                <a:latin typeface="Times New Roman"/>
                <a:cs typeface="Times New Roman"/>
              </a:rPr>
              <a:t>Hispanic Hispanic)</a:t>
            </a:r>
            <a:r>
              <a:rPr sz="950" dirty="0">
                <a:latin typeface="Times New Roman"/>
                <a:cs typeface="Times New Roman"/>
              </a:rPr>
              <a:t>	n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603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336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535684" y="5668126"/>
            <a:ext cx="502284" cy="459740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R="5080" indent="-1270" algn="ctr">
              <a:lnSpc>
                <a:spcPct val="98700"/>
              </a:lnSpc>
              <a:spcBef>
                <a:spcPts val="135"/>
              </a:spcBef>
            </a:pPr>
            <a:r>
              <a:rPr sz="950" spc="-10" dirty="0">
                <a:latin typeface="Times New Roman"/>
                <a:cs typeface="Times New Roman"/>
              </a:rPr>
              <a:t>Native American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87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378463" y="5668126"/>
            <a:ext cx="331470" cy="31686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R="5080" indent="15240">
              <a:lnSpc>
                <a:spcPts val="1130"/>
              </a:lnSpc>
              <a:spcBef>
                <a:spcPts val="165"/>
              </a:spcBef>
            </a:pPr>
            <a:r>
              <a:rPr sz="950" spc="-20" dirty="0">
                <a:latin typeface="Times New Roman"/>
                <a:cs typeface="Times New Roman"/>
              </a:rPr>
              <a:t>Black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132843" y="5668126"/>
            <a:ext cx="335915" cy="31686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33020" marR="5080" indent="-33655">
              <a:lnSpc>
                <a:spcPts val="1130"/>
              </a:lnSpc>
              <a:spcBef>
                <a:spcPts val="165"/>
              </a:spcBef>
            </a:pPr>
            <a:r>
              <a:rPr sz="950" spc="-10" dirty="0">
                <a:latin typeface="Times New Roman"/>
                <a:cs typeface="Times New Roman"/>
              </a:rPr>
              <a:t>Mixed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 </a:t>
            </a:r>
            <a:r>
              <a:rPr sz="950" spc="-50" dirty="0">
                <a:latin typeface="Times New Roman"/>
                <a:cs typeface="Times New Roman"/>
              </a:rPr>
              <a:t>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892562" y="5668126"/>
            <a:ext cx="331470" cy="31686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R="5080" indent="17145">
              <a:lnSpc>
                <a:spcPts val="1130"/>
              </a:lnSpc>
              <a:spcBef>
                <a:spcPts val="165"/>
              </a:spcBef>
            </a:pPr>
            <a:r>
              <a:rPr sz="950" spc="-10" dirty="0">
                <a:latin typeface="Times New Roman"/>
                <a:cs typeface="Times New Roman"/>
              </a:rPr>
              <a:t>Other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2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17603" y="4910682"/>
            <a:ext cx="177165" cy="474980"/>
          </a:xfrm>
          <a:prstGeom prst="rect">
            <a:avLst/>
          </a:prstGeom>
        </p:spPr>
        <p:txBody>
          <a:bodyPr vert="vert270" wrap="square" lIns="0" tIns="12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"/>
              </a:spcBef>
            </a:pPr>
            <a:r>
              <a:rPr sz="1050" b="1" spc="-10" dirty="0">
                <a:latin typeface="Times New Roman"/>
                <a:cs typeface="Times New Roman"/>
              </a:rPr>
              <a:t>Percent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3724655" y="6087579"/>
            <a:ext cx="882650" cy="1898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25"/>
              </a:spcBef>
            </a:pPr>
            <a:r>
              <a:rPr sz="1050" b="1" spc="-10" dirty="0">
                <a:latin typeface="Times New Roman"/>
                <a:cs typeface="Times New Roman"/>
              </a:rPr>
              <a:t>Race/Ethnicity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901691" y="891031"/>
            <a:ext cx="5959475" cy="36487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Appendix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A: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Life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Experiences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Adult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Survivors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Violence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2700" marR="10160" indent="457200">
              <a:lnSpc>
                <a:spcPts val="1270"/>
              </a:lnSpc>
              <a:spcBef>
                <a:spcPts val="82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(ASD)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research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individual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eleven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began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calendar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there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1,101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analysis.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romanUcPeriod"/>
              <a:tabLst>
                <a:tab pos="469265" algn="l"/>
                <a:tab pos="470534" algn="l"/>
              </a:tabLst>
            </a:pPr>
            <a:r>
              <a:rPr sz="1400" b="1" spc="-10" dirty="0">
                <a:latin typeface="Times New Roman"/>
                <a:cs typeface="Times New Roman"/>
              </a:rPr>
              <a:t>FINDINGS</a:t>
            </a:r>
            <a:endParaRPr sz="1400">
              <a:latin typeface="Times New Roman"/>
              <a:cs typeface="Times New Roman"/>
            </a:endParaRPr>
          </a:p>
          <a:p>
            <a:pPr marL="469265" lvl="1" indent="-457200">
              <a:lnSpc>
                <a:spcPct val="100000"/>
              </a:lnSpc>
              <a:spcBef>
                <a:spcPts val="1090"/>
              </a:spcBef>
              <a:buAutoNum type="alphaUcPeriod"/>
              <a:tabLst>
                <a:tab pos="469265" algn="l"/>
                <a:tab pos="470534" algn="l"/>
              </a:tabLst>
            </a:pPr>
            <a:r>
              <a:rPr sz="1200" b="1" spc="-10" dirty="0">
                <a:latin typeface="Times New Roman"/>
                <a:cs typeface="Times New Roman"/>
              </a:rPr>
              <a:t>Demographics</a:t>
            </a:r>
            <a:endParaRPr sz="1200">
              <a:latin typeface="Times New Roman"/>
              <a:cs typeface="Times New Roman"/>
            </a:endParaRPr>
          </a:p>
          <a:p>
            <a:pPr marL="698500" lvl="2" indent="-228600">
              <a:lnSpc>
                <a:spcPct val="100000"/>
              </a:lnSpc>
              <a:spcBef>
                <a:spcPts val="1090"/>
              </a:spcBef>
              <a:buAutoNum type="arabicPeriod"/>
              <a:tabLst>
                <a:tab pos="698500" algn="l"/>
              </a:tabLst>
            </a:pP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Gender,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Race,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Age,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Sexual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Orientation,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Marital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Status,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Language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(56%)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orientation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10" dirty="0">
                <a:latin typeface="Times New Roman"/>
                <a:cs typeface="Times New Roman"/>
              </a:rPr>
              <a:t> 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self-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heterosexual,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bisexual,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lesbian.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Marital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not </a:t>
            </a:r>
            <a:r>
              <a:rPr sz="1100" dirty="0">
                <a:latin typeface="Times New Roman"/>
                <a:cs typeface="Times New Roman"/>
              </a:rPr>
              <a:t>directly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documented,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married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divorced.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350">
              <a:latin typeface="Times New Roman"/>
              <a:cs typeface="Times New Roman"/>
            </a:endParaRPr>
          </a:p>
          <a:p>
            <a:pPr marL="1016635" marR="997585">
              <a:lnSpc>
                <a:spcPts val="1340"/>
              </a:lnSpc>
            </a:pPr>
            <a:r>
              <a:rPr sz="1150" b="1" dirty="0">
                <a:latin typeface="Times New Roman"/>
                <a:cs typeface="Times New Roman"/>
              </a:rPr>
              <a:t>Figure</a:t>
            </a:r>
            <a:r>
              <a:rPr sz="1150" b="1" spc="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1.</a:t>
            </a:r>
            <a:r>
              <a:rPr sz="1150" b="1" spc="30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Race/Ethnicity</a:t>
            </a:r>
            <a:r>
              <a:rPr sz="1150" b="1" spc="-5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Among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Domestic</a:t>
            </a:r>
            <a:r>
              <a:rPr sz="1150" b="1" spc="2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Violence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spc="-10" dirty="0">
                <a:latin typeface="Times New Roman"/>
                <a:cs typeface="Times New Roman"/>
              </a:rPr>
              <a:t>Survivors </a:t>
            </a:r>
            <a:r>
              <a:rPr sz="1150" b="1" dirty="0">
                <a:latin typeface="Times New Roman"/>
                <a:cs typeface="Times New Roman"/>
              </a:rPr>
              <a:t>Seeking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Services,</a:t>
            </a:r>
            <a:r>
              <a:rPr sz="1150" b="1" spc="45" dirty="0">
                <a:latin typeface="Times New Roman"/>
                <a:cs typeface="Times New Roman"/>
              </a:rPr>
              <a:t> </a:t>
            </a:r>
            <a:r>
              <a:rPr sz="1150" b="1" spc="-20" dirty="0">
                <a:latin typeface="Times New Roman"/>
                <a:cs typeface="Times New Roman"/>
              </a:rPr>
              <a:t>2012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206246" y="4095750"/>
            <a:ext cx="5360035" cy="2228215"/>
          </a:xfrm>
          <a:custGeom>
            <a:avLst/>
            <a:gdLst/>
            <a:ahLst/>
            <a:cxnLst/>
            <a:rect l="l" t="t" r="r" b="b"/>
            <a:pathLst>
              <a:path w="5360034" h="2228215">
                <a:moveTo>
                  <a:pt x="0" y="0"/>
                </a:moveTo>
                <a:lnTo>
                  <a:pt x="5359908" y="0"/>
                </a:lnTo>
                <a:lnTo>
                  <a:pt x="5359908" y="2228088"/>
                </a:lnTo>
                <a:lnTo>
                  <a:pt x="0" y="2228088"/>
                </a:lnTo>
                <a:lnTo>
                  <a:pt x="0" y="0"/>
                </a:lnTo>
                <a:close/>
              </a:path>
            </a:pathLst>
          </a:custGeom>
          <a:ln w="1935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5" name="object 2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88719" y="6431279"/>
            <a:ext cx="5388863" cy="2709672"/>
          </a:xfrm>
          <a:prstGeom prst="rect">
            <a:avLst/>
          </a:prstGeom>
        </p:spPr>
      </p:pic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891032"/>
            <a:ext cx="5874385" cy="125920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language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English.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Spanish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languages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difficulty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English: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(66%)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Spanish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having </a:t>
            </a:r>
            <a:r>
              <a:rPr sz="1100" dirty="0">
                <a:latin typeface="Times New Roman"/>
                <a:cs typeface="Times New Roman"/>
              </a:rPr>
              <a:t>difficulty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English,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"other" </a:t>
            </a:r>
            <a:r>
              <a:rPr sz="1100" dirty="0">
                <a:latin typeface="Times New Roman"/>
                <a:cs typeface="Times New Roman"/>
              </a:rPr>
              <a:t>languages,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English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speaking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A. Survivor </a:t>
            </a:r>
            <a:r>
              <a:rPr sz="1100" spc="-10" dirty="0">
                <a:latin typeface="Times New Roman"/>
                <a:cs typeface="Times New Roman"/>
              </a:rPr>
              <a:t>First/Preferred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Language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14400" y="2141220"/>
          <a:ext cx="5943600" cy="133222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0034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96659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672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First/Preferred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Language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English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Native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American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Portuguese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0.1%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Sign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Language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0.4%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Spanish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684" y="3621282"/>
            <a:ext cx="5953760" cy="35655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8500" indent="-229235">
              <a:lnSpc>
                <a:spcPct val="100000"/>
              </a:lnSpc>
              <a:spcBef>
                <a:spcPts val="95"/>
              </a:spcBef>
              <a:buAutoNum type="arabicPeriod" startAt="2"/>
              <a:tabLst>
                <a:tab pos="699135" algn="l"/>
              </a:tabLst>
            </a:pP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Education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Level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eriod" startAt="2"/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achieved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equivalent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154)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graduate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college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graduate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completed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degree.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(0),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Pacific </a:t>
            </a:r>
            <a:r>
              <a:rPr sz="1100" dirty="0">
                <a:latin typeface="Times New Roman"/>
                <a:cs typeface="Times New Roman"/>
              </a:rPr>
              <a:t>Islander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mixed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"other"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validly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examine.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(non-Hispanic),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completed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completed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graduate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(non-Hispanic)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3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buAutoNum type="arabicPeriod" startAt="3"/>
              <a:tabLst>
                <a:tab pos="698500" algn="l"/>
              </a:tabLst>
            </a:pP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Income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239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(39%)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enrolled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(430),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TANF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(119)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minimum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enrolled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Americans </a:t>
            </a:r>
            <a:r>
              <a:rPr sz="1100" dirty="0">
                <a:latin typeface="Times New Roman"/>
                <a:cs typeface="Times New Roman"/>
              </a:rPr>
              <a:t>(48%),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(46%),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TANF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both </a:t>
            </a:r>
            <a:r>
              <a:rPr sz="1100" dirty="0">
                <a:latin typeface="Times New Roman"/>
                <a:cs typeface="Times New Roman"/>
              </a:rPr>
              <a:t>Medicaid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TANF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12" y="7533378"/>
            <a:ext cx="5913120" cy="11569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229870" indent="45656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$11,000.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(mode)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$12,000.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$20,606.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not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(TANF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Medicaid).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$15,500.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(mode)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$15,000.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20"/>
              </a:lnSpc>
            </a:pPr>
            <a:r>
              <a:rPr sz="1100" spc="-10" dirty="0">
                <a:latin typeface="Times New Roman"/>
                <a:cs typeface="Times New Roman"/>
              </a:rPr>
              <a:t>$25,118.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472946" y="1501139"/>
            <a:ext cx="5271770" cy="1623060"/>
            <a:chOff x="1472946" y="1501139"/>
            <a:chExt cx="5271770" cy="1623060"/>
          </a:xfrm>
        </p:grpSpPr>
        <p:sp>
          <p:nvSpPr>
            <p:cNvPr id="5" name="object 5"/>
            <p:cNvSpPr/>
            <p:nvPr/>
          </p:nvSpPr>
          <p:spPr>
            <a:xfrm>
              <a:off x="1639824" y="2527553"/>
              <a:ext cx="358140" cy="568960"/>
            </a:xfrm>
            <a:custGeom>
              <a:avLst/>
              <a:gdLst/>
              <a:ahLst/>
              <a:cxnLst/>
              <a:rect l="l" t="t" r="r" b="b"/>
              <a:pathLst>
                <a:path w="358139" h="568960">
                  <a:moveTo>
                    <a:pt x="355092" y="0"/>
                  </a:moveTo>
                  <a:lnTo>
                    <a:pt x="3048" y="0"/>
                  </a:lnTo>
                  <a:lnTo>
                    <a:pt x="0" y="3810"/>
                  </a:lnTo>
                  <a:lnTo>
                    <a:pt x="0" y="565404"/>
                  </a:lnTo>
                  <a:lnTo>
                    <a:pt x="3048" y="568452"/>
                  </a:lnTo>
                  <a:lnTo>
                    <a:pt x="355092" y="568452"/>
                  </a:lnTo>
                  <a:lnTo>
                    <a:pt x="358140" y="565404"/>
                  </a:lnTo>
                  <a:lnTo>
                    <a:pt x="358140" y="560832"/>
                  </a:lnTo>
                  <a:lnTo>
                    <a:pt x="14478" y="560832"/>
                  </a:lnTo>
                  <a:lnTo>
                    <a:pt x="6858" y="553974"/>
                  </a:lnTo>
                  <a:lnTo>
                    <a:pt x="14478" y="553974"/>
                  </a:lnTo>
                  <a:lnTo>
                    <a:pt x="14478" y="15240"/>
                  </a:lnTo>
                  <a:lnTo>
                    <a:pt x="6857" y="15240"/>
                  </a:lnTo>
                  <a:lnTo>
                    <a:pt x="14478" y="7620"/>
                  </a:lnTo>
                  <a:lnTo>
                    <a:pt x="358140" y="7620"/>
                  </a:lnTo>
                  <a:lnTo>
                    <a:pt x="358140" y="3810"/>
                  </a:lnTo>
                  <a:lnTo>
                    <a:pt x="355092" y="0"/>
                  </a:lnTo>
                  <a:close/>
                </a:path>
                <a:path w="358139" h="568960">
                  <a:moveTo>
                    <a:pt x="14478" y="553974"/>
                  </a:moveTo>
                  <a:lnTo>
                    <a:pt x="6858" y="553974"/>
                  </a:lnTo>
                  <a:lnTo>
                    <a:pt x="14478" y="560832"/>
                  </a:lnTo>
                  <a:lnTo>
                    <a:pt x="14478" y="553974"/>
                  </a:lnTo>
                  <a:close/>
                </a:path>
                <a:path w="358139" h="568960">
                  <a:moveTo>
                    <a:pt x="343662" y="553974"/>
                  </a:moveTo>
                  <a:lnTo>
                    <a:pt x="14478" y="553974"/>
                  </a:lnTo>
                  <a:lnTo>
                    <a:pt x="14478" y="560832"/>
                  </a:lnTo>
                  <a:lnTo>
                    <a:pt x="343662" y="560832"/>
                  </a:lnTo>
                  <a:lnTo>
                    <a:pt x="343662" y="553974"/>
                  </a:lnTo>
                  <a:close/>
                </a:path>
                <a:path w="358139" h="568960">
                  <a:moveTo>
                    <a:pt x="343662" y="7620"/>
                  </a:moveTo>
                  <a:lnTo>
                    <a:pt x="343662" y="560832"/>
                  </a:lnTo>
                  <a:lnTo>
                    <a:pt x="350520" y="553974"/>
                  </a:lnTo>
                  <a:lnTo>
                    <a:pt x="358140" y="553974"/>
                  </a:lnTo>
                  <a:lnTo>
                    <a:pt x="358140" y="15240"/>
                  </a:lnTo>
                  <a:lnTo>
                    <a:pt x="350520" y="15240"/>
                  </a:lnTo>
                  <a:lnTo>
                    <a:pt x="343662" y="7620"/>
                  </a:lnTo>
                  <a:close/>
                </a:path>
                <a:path w="358139" h="568960">
                  <a:moveTo>
                    <a:pt x="358140" y="553974"/>
                  </a:moveTo>
                  <a:lnTo>
                    <a:pt x="350520" y="553974"/>
                  </a:lnTo>
                  <a:lnTo>
                    <a:pt x="343662" y="560832"/>
                  </a:lnTo>
                  <a:lnTo>
                    <a:pt x="358140" y="560832"/>
                  </a:lnTo>
                  <a:lnTo>
                    <a:pt x="358140" y="553974"/>
                  </a:lnTo>
                  <a:close/>
                </a:path>
                <a:path w="358139" h="568960">
                  <a:moveTo>
                    <a:pt x="14478" y="7620"/>
                  </a:moveTo>
                  <a:lnTo>
                    <a:pt x="6857" y="15240"/>
                  </a:lnTo>
                  <a:lnTo>
                    <a:pt x="14478" y="15240"/>
                  </a:lnTo>
                  <a:lnTo>
                    <a:pt x="14478" y="7620"/>
                  </a:lnTo>
                  <a:close/>
                </a:path>
                <a:path w="358139" h="568960">
                  <a:moveTo>
                    <a:pt x="343662" y="7620"/>
                  </a:moveTo>
                  <a:lnTo>
                    <a:pt x="14478" y="7620"/>
                  </a:lnTo>
                  <a:lnTo>
                    <a:pt x="14478" y="15240"/>
                  </a:lnTo>
                  <a:lnTo>
                    <a:pt x="343662" y="15240"/>
                  </a:lnTo>
                  <a:lnTo>
                    <a:pt x="343662" y="7620"/>
                  </a:lnTo>
                  <a:close/>
                </a:path>
                <a:path w="358139" h="568960">
                  <a:moveTo>
                    <a:pt x="358140" y="7620"/>
                  </a:moveTo>
                  <a:lnTo>
                    <a:pt x="343662" y="7620"/>
                  </a:lnTo>
                  <a:lnTo>
                    <a:pt x="350520" y="15240"/>
                  </a:lnTo>
                  <a:lnTo>
                    <a:pt x="358140" y="15240"/>
                  </a:lnTo>
                  <a:lnTo>
                    <a:pt x="35814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991868" y="2903219"/>
              <a:ext cx="343662" cy="185166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1991868" y="2903219"/>
              <a:ext cx="344170" cy="185420"/>
            </a:xfrm>
            <a:custGeom>
              <a:avLst/>
              <a:gdLst/>
              <a:ahLst/>
              <a:cxnLst/>
              <a:rect l="l" t="t" r="r" b="b"/>
              <a:pathLst>
                <a:path w="344169" h="185419">
                  <a:moveTo>
                    <a:pt x="0" y="0"/>
                  </a:moveTo>
                  <a:lnTo>
                    <a:pt x="343662" y="0"/>
                  </a:lnTo>
                  <a:lnTo>
                    <a:pt x="343662" y="185166"/>
                  </a:lnTo>
                  <a:lnTo>
                    <a:pt x="0" y="185166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2329434" y="1685543"/>
              <a:ext cx="976630" cy="1410970"/>
            </a:xfrm>
            <a:custGeom>
              <a:avLst/>
              <a:gdLst/>
              <a:ahLst/>
              <a:cxnLst/>
              <a:rect l="l" t="t" r="r" b="b"/>
              <a:pathLst>
                <a:path w="976629" h="1410970">
                  <a:moveTo>
                    <a:pt x="355854" y="1136142"/>
                  </a:moveTo>
                  <a:lnTo>
                    <a:pt x="352806" y="1133856"/>
                  </a:lnTo>
                  <a:lnTo>
                    <a:pt x="3048" y="1133856"/>
                  </a:lnTo>
                  <a:lnTo>
                    <a:pt x="0" y="1136142"/>
                  </a:lnTo>
                  <a:lnTo>
                    <a:pt x="0" y="1406652"/>
                  </a:lnTo>
                  <a:lnTo>
                    <a:pt x="3048" y="1408938"/>
                  </a:lnTo>
                  <a:lnTo>
                    <a:pt x="352806" y="1408938"/>
                  </a:lnTo>
                  <a:lnTo>
                    <a:pt x="355854" y="1406652"/>
                  </a:lnTo>
                  <a:lnTo>
                    <a:pt x="355854" y="1402842"/>
                  </a:lnTo>
                  <a:lnTo>
                    <a:pt x="355854" y="1397508"/>
                  </a:lnTo>
                  <a:lnTo>
                    <a:pt x="355854" y="1145286"/>
                  </a:lnTo>
                  <a:lnTo>
                    <a:pt x="355854" y="1139190"/>
                  </a:lnTo>
                  <a:lnTo>
                    <a:pt x="355854" y="1136142"/>
                  </a:lnTo>
                  <a:close/>
                </a:path>
                <a:path w="976629" h="1410970">
                  <a:moveTo>
                    <a:pt x="976122" y="3048"/>
                  </a:moveTo>
                  <a:lnTo>
                    <a:pt x="973074" y="0"/>
                  </a:lnTo>
                  <a:lnTo>
                    <a:pt x="961644" y="0"/>
                  </a:lnTo>
                  <a:lnTo>
                    <a:pt x="961644" y="14478"/>
                  </a:lnTo>
                  <a:lnTo>
                    <a:pt x="961644" y="1395984"/>
                  </a:lnTo>
                  <a:lnTo>
                    <a:pt x="633222" y="1395984"/>
                  </a:lnTo>
                  <a:lnTo>
                    <a:pt x="633222" y="14478"/>
                  </a:lnTo>
                  <a:lnTo>
                    <a:pt x="961644" y="14478"/>
                  </a:lnTo>
                  <a:lnTo>
                    <a:pt x="961644" y="0"/>
                  </a:lnTo>
                  <a:lnTo>
                    <a:pt x="621792" y="0"/>
                  </a:lnTo>
                  <a:lnTo>
                    <a:pt x="617982" y="3048"/>
                  </a:lnTo>
                  <a:lnTo>
                    <a:pt x="617982" y="1407414"/>
                  </a:lnTo>
                  <a:lnTo>
                    <a:pt x="621792" y="1410462"/>
                  </a:lnTo>
                  <a:lnTo>
                    <a:pt x="973074" y="1410462"/>
                  </a:lnTo>
                  <a:lnTo>
                    <a:pt x="976122" y="1407414"/>
                  </a:lnTo>
                  <a:lnTo>
                    <a:pt x="976122" y="1402842"/>
                  </a:lnTo>
                  <a:lnTo>
                    <a:pt x="976122" y="1395984"/>
                  </a:lnTo>
                  <a:lnTo>
                    <a:pt x="976122" y="14478"/>
                  </a:lnTo>
                  <a:lnTo>
                    <a:pt x="976122" y="7620"/>
                  </a:lnTo>
                  <a:lnTo>
                    <a:pt x="976122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298697" y="1955291"/>
              <a:ext cx="345186" cy="113309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3298697" y="1955291"/>
              <a:ext cx="345440" cy="1133475"/>
            </a:xfrm>
            <a:custGeom>
              <a:avLst/>
              <a:gdLst/>
              <a:ahLst/>
              <a:cxnLst/>
              <a:rect l="l" t="t" r="r" b="b"/>
              <a:pathLst>
                <a:path w="345439" h="1133475">
                  <a:moveTo>
                    <a:pt x="0" y="0"/>
                  </a:moveTo>
                  <a:lnTo>
                    <a:pt x="345186" y="0"/>
                  </a:lnTo>
                  <a:lnTo>
                    <a:pt x="345186" y="1133094"/>
                  </a:lnTo>
                  <a:lnTo>
                    <a:pt x="0" y="1133094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636264" y="1738883"/>
              <a:ext cx="977900" cy="1357630"/>
            </a:xfrm>
            <a:custGeom>
              <a:avLst/>
              <a:gdLst/>
              <a:ahLst/>
              <a:cxnLst/>
              <a:rect l="l" t="t" r="r" b="b"/>
              <a:pathLst>
                <a:path w="977900" h="1357630">
                  <a:moveTo>
                    <a:pt x="356616" y="2286"/>
                  </a:moveTo>
                  <a:lnTo>
                    <a:pt x="354330" y="0"/>
                  </a:lnTo>
                  <a:lnTo>
                    <a:pt x="2286" y="0"/>
                  </a:lnTo>
                  <a:lnTo>
                    <a:pt x="0" y="2286"/>
                  </a:lnTo>
                  <a:lnTo>
                    <a:pt x="0" y="1353312"/>
                  </a:lnTo>
                  <a:lnTo>
                    <a:pt x="2286" y="1355598"/>
                  </a:lnTo>
                  <a:lnTo>
                    <a:pt x="354330" y="1355598"/>
                  </a:lnTo>
                  <a:lnTo>
                    <a:pt x="356616" y="1353312"/>
                  </a:lnTo>
                  <a:lnTo>
                    <a:pt x="356616" y="1349502"/>
                  </a:lnTo>
                  <a:lnTo>
                    <a:pt x="356616" y="1344168"/>
                  </a:lnTo>
                  <a:lnTo>
                    <a:pt x="356616" y="11430"/>
                  </a:lnTo>
                  <a:lnTo>
                    <a:pt x="356616" y="5334"/>
                  </a:lnTo>
                  <a:lnTo>
                    <a:pt x="356616" y="2286"/>
                  </a:lnTo>
                  <a:close/>
                </a:path>
                <a:path w="977900" h="1357630">
                  <a:moveTo>
                    <a:pt x="977646" y="739140"/>
                  </a:moveTo>
                  <a:lnTo>
                    <a:pt x="974598" y="736092"/>
                  </a:lnTo>
                  <a:lnTo>
                    <a:pt x="963168" y="736092"/>
                  </a:lnTo>
                  <a:lnTo>
                    <a:pt x="963168" y="750570"/>
                  </a:lnTo>
                  <a:lnTo>
                    <a:pt x="963168" y="1342644"/>
                  </a:lnTo>
                  <a:lnTo>
                    <a:pt x="632460" y="1342644"/>
                  </a:lnTo>
                  <a:lnTo>
                    <a:pt x="632460" y="750570"/>
                  </a:lnTo>
                  <a:lnTo>
                    <a:pt x="963168" y="750570"/>
                  </a:lnTo>
                  <a:lnTo>
                    <a:pt x="963168" y="736092"/>
                  </a:lnTo>
                  <a:lnTo>
                    <a:pt x="621030" y="736092"/>
                  </a:lnTo>
                  <a:lnTo>
                    <a:pt x="617982" y="739140"/>
                  </a:lnTo>
                  <a:lnTo>
                    <a:pt x="617982" y="1354074"/>
                  </a:lnTo>
                  <a:lnTo>
                    <a:pt x="621030" y="1357122"/>
                  </a:lnTo>
                  <a:lnTo>
                    <a:pt x="974598" y="1357122"/>
                  </a:lnTo>
                  <a:lnTo>
                    <a:pt x="977646" y="1354074"/>
                  </a:lnTo>
                  <a:lnTo>
                    <a:pt x="977646" y="1349502"/>
                  </a:lnTo>
                  <a:lnTo>
                    <a:pt x="977646" y="1342644"/>
                  </a:lnTo>
                  <a:lnTo>
                    <a:pt x="977646" y="750570"/>
                  </a:lnTo>
                  <a:lnTo>
                    <a:pt x="977646" y="742950"/>
                  </a:lnTo>
                  <a:lnTo>
                    <a:pt x="977646" y="7391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606290" y="1770887"/>
              <a:ext cx="343662" cy="131749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4606290" y="1770887"/>
              <a:ext cx="344170" cy="1317625"/>
            </a:xfrm>
            <a:custGeom>
              <a:avLst/>
              <a:gdLst/>
              <a:ahLst/>
              <a:cxnLst/>
              <a:rect l="l" t="t" r="r" b="b"/>
              <a:pathLst>
                <a:path w="344170" h="1317625">
                  <a:moveTo>
                    <a:pt x="0" y="0"/>
                  </a:moveTo>
                  <a:lnTo>
                    <a:pt x="343662" y="0"/>
                  </a:lnTo>
                  <a:lnTo>
                    <a:pt x="343662" y="1317498"/>
                  </a:lnTo>
                  <a:lnTo>
                    <a:pt x="0" y="1317498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472946" y="1501139"/>
              <a:ext cx="5271770" cy="1623060"/>
            </a:xfrm>
            <a:custGeom>
              <a:avLst/>
              <a:gdLst/>
              <a:ahLst/>
              <a:cxnLst/>
              <a:rect l="l" t="t" r="r" b="b"/>
              <a:pathLst>
                <a:path w="5271770" h="1623060">
                  <a:moveTo>
                    <a:pt x="5271503" y="1587246"/>
                  </a:moveTo>
                  <a:lnTo>
                    <a:pt x="5266182" y="1587246"/>
                  </a:lnTo>
                  <a:lnTo>
                    <a:pt x="5266182" y="1581924"/>
                  </a:lnTo>
                  <a:lnTo>
                    <a:pt x="5134356" y="1581924"/>
                  </a:lnTo>
                  <a:lnTo>
                    <a:pt x="5134356" y="1514094"/>
                  </a:lnTo>
                  <a:lnTo>
                    <a:pt x="5134356" y="1507998"/>
                  </a:lnTo>
                  <a:lnTo>
                    <a:pt x="5134356" y="1504950"/>
                  </a:lnTo>
                  <a:lnTo>
                    <a:pt x="5132070" y="1501902"/>
                  </a:lnTo>
                  <a:lnTo>
                    <a:pt x="4782312" y="1501902"/>
                  </a:lnTo>
                  <a:lnTo>
                    <a:pt x="4779264" y="1504950"/>
                  </a:lnTo>
                  <a:lnTo>
                    <a:pt x="4779264" y="1581924"/>
                  </a:lnTo>
                  <a:lnTo>
                    <a:pt x="4447794" y="1581924"/>
                  </a:lnTo>
                  <a:lnTo>
                    <a:pt x="4447794" y="1580388"/>
                  </a:lnTo>
                  <a:lnTo>
                    <a:pt x="4447794" y="1515618"/>
                  </a:lnTo>
                  <a:lnTo>
                    <a:pt x="4447794" y="1507998"/>
                  </a:lnTo>
                  <a:lnTo>
                    <a:pt x="4447794" y="1504188"/>
                  </a:lnTo>
                  <a:lnTo>
                    <a:pt x="4443984" y="1500378"/>
                  </a:lnTo>
                  <a:lnTo>
                    <a:pt x="4432554" y="1500378"/>
                  </a:lnTo>
                  <a:lnTo>
                    <a:pt x="4432554" y="1515618"/>
                  </a:lnTo>
                  <a:lnTo>
                    <a:pt x="4432554" y="1580388"/>
                  </a:lnTo>
                  <a:lnTo>
                    <a:pt x="4104132" y="1580388"/>
                  </a:lnTo>
                  <a:lnTo>
                    <a:pt x="4104132" y="1515618"/>
                  </a:lnTo>
                  <a:lnTo>
                    <a:pt x="4432554" y="1515618"/>
                  </a:lnTo>
                  <a:lnTo>
                    <a:pt x="4432554" y="1500378"/>
                  </a:lnTo>
                  <a:lnTo>
                    <a:pt x="4092702" y="1500378"/>
                  </a:lnTo>
                  <a:lnTo>
                    <a:pt x="4088892" y="1504188"/>
                  </a:lnTo>
                  <a:lnTo>
                    <a:pt x="4088892" y="1581924"/>
                  </a:lnTo>
                  <a:lnTo>
                    <a:pt x="3826764" y="1581924"/>
                  </a:lnTo>
                  <a:lnTo>
                    <a:pt x="3826764" y="672084"/>
                  </a:lnTo>
                  <a:lnTo>
                    <a:pt x="3826764" y="665988"/>
                  </a:lnTo>
                  <a:lnTo>
                    <a:pt x="3826764" y="662940"/>
                  </a:lnTo>
                  <a:lnTo>
                    <a:pt x="3823716" y="659892"/>
                  </a:lnTo>
                  <a:lnTo>
                    <a:pt x="3473958" y="659892"/>
                  </a:lnTo>
                  <a:lnTo>
                    <a:pt x="3471672" y="662940"/>
                  </a:lnTo>
                  <a:lnTo>
                    <a:pt x="3471672" y="1581924"/>
                  </a:lnTo>
                  <a:lnTo>
                    <a:pt x="42672" y="1581924"/>
                  </a:lnTo>
                  <a:lnTo>
                    <a:pt x="42672" y="6096"/>
                  </a:lnTo>
                  <a:lnTo>
                    <a:pt x="36576" y="6096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204"/>
                  </a:lnTo>
                  <a:lnTo>
                    <a:pt x="31242" y="12204"/>
                  </a:lnTo>
                  <a:lnTo>
                    <a:pt x="31242" y="263652"/>
                  </a:lnTo>
                  <a:lnTo>
                    <a:pt x="0" y="263652"/>
                  </a:lnTo>
                  <a:lnTo>
                    <a:pt x="0" y="275844"/>
                  </a:lnTo>
                  <a:lnTo>
                    <a:pt x="31242" y="275844"/>
                  </a:lnTo>
                  <a:lnTo>
                    <a:pt x="31242" y="527304"/>
                  </a:lnTo>
                  <a:lnTo>
                    <a:pt x="0" y="527304"/>
                  </a:lnTo>
                  <a:lnTo>
                    <a:pt x="0" y="539508"/>
                  </a:lnTo>
                  <a:lnTo>
                    <a:pt x="31242" y="539508"/>
                  </a:lnTo>
                  <a:lnTo>
                    <a:pt x="31242" y="790956"/>
                  </a:lnTo>
                  <a:lnTo>
                    <a:pt x="0" y="790956"/>
                  </a:lnTo>
                  <a:lnTo>
                    <a:pt x="0" y="802398"/>
                  </a:lnTo>
                  <a:lnTo>
                    <a:pt x="31242" y="802398"/>
                  </a:lnTo>
                  <a:lnTo>
                    <a:pt x="31242" y="1054608"/>
                  </a:lnTo>
                  <a:lnTo>
                    <a:pt x="0" y="1054608"/>
                  </a:lnTo>
                  <a:lnTo>
                    <a:pt x="0" y="1066050"/>
                  </a:lnTo>
                  <a:lnTo>
                    <a:pt x="31242" y="1066050"/>
                  </a:lnTo>
                  <a:lnTo>
                    <a:pt x="31242" y="1318260"/>
                  </a:lnTo>
                  <a:lnTo>
                    <a:pt x="0" y="1318260"/>
                  </a:lnTo>
                  <a:lnTo>
                    <a:pt x="0" y="1329690"/>
                  </a:lnTo>
                  <a:lnTo>
                    <a:pt x="31242" y="1329690"/>
                  </a:lnTo>
                  <a:lnTo>
                    <a:pt x="31242" y="1581912"/>
                  </a:lnTo>
                  <a:lnTo>
                    <a:pt x="0" y="1581912"/>
                  </a:lnTo>
                  <a:lnTo>
                    <a:pt x="0" y="1593342"/>
                  </a:lnTo>
                  <a:lnTo>
                    <a:pt x="31242" y="1593342"/>
                  </a:lnTo>
                  <a:lnTo>
                    <a:pt x="31242" y="1623060"/>
                  </a:lnTo>
                  <a:lnTo>
                    <a:pt x="42672" y="1623060"/>
                  </a:lnTo>
                  <a:lnTo>
                    <a:pt x="42672" y="1593342"/>
                  </a:lnTo>
                  <a:lnTo>
                    <a:pt x="1337310" y="1593342"/>
                  </a:lnTo>
                  <a:lnTo>
                    <a:pt x="1337310" y="1623060"/>
                  </a:lnTo>
                  <a:lnTo>
                    <a:pt x="1349502" y="1623060"/>
                  </a:lnTo>
                  <a:lnTo>
                    <a:pt x="1349502" y="1593342"/>
                  </a:lnTo>
                  <a:lnTo>
                    <a:pt x="2645664" y="1593342"/>
                  </a:lnTo>
                  <a:lnTo>
                    <a:pt x="2645664" y="1623060"/>
                  </a:lnTo>
                  <a:lnTo>
                    <a:pt x="2657094" y="1623060"/>
                  </a:lnTo>
                  <a:lnTo>
                    <a:pt x="2657094" y="1593342"/>
                  </a:lnTo>
                  <a:lnTo>
                    <a:pt x="3473958" y="1593342"/>
                  </a:lnTo>
                  <a:lnTo>
                    <a:pt x="3823716" y="1593342"/>
                  </a:lnTo>
                  <a:lnTo>
                    <a:pt x="3953256" y="1593342"/>
                  </a:lnTo>
                  <a:lnTo>
                    <a:pt x="3953256" y="1623060"/>
                  </a:lnTo>
                  <a:lnTo>
                    <a:pt x="3965435" y="1623060"/>
                  </a:lnTo>
                  <a:lnTo>
                    <a:pt x="3965435" y="1593342"/>
                  </a:lnTo>
                  <a:lnTo>
                    <a:pt x="4090797" y="1593342"/>
                  </a:lnTo>
                  <a:lnTo>
                    <a:pt x="4092702" y="1594866"/>
                  </a:lnTo>
                  <a:lnTo>
                    <a:pt x="4443984" y="1594866"/>
                  </a:lnTo>
                  <a:lnTo>
                    <a:pt x="4445889" y="1593342"/>
                  </a:lnTo>
                  <a:lnTo>
                    <a:pt x="4782312" y="1593342"/>
                  </a:lnTo>
                  <a:lnTo>
                    <a:pt x="5132070" y="1593342"/>
                  </a:lnTo>
                  <a:lnTo>
                    <a:pt x="5260086" y="1593342"/>
                  </a:lnTo>
                  <a:lnTo>
                    <a:pt x="5260086" y="1623060"/>
                  </a:lnTo>
                  <a:lnTo>
                    <a:pt x="5271503" y="1623060"/>
                  </a:lnTo>
                  <a:lnTo>
                    <a:pt x="5271503" y="158724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1695450" y="2319498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21%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003045" y="1476724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310641" y="2266157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23%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070361" y="2687550"/>
            <a:ext cx="1993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7%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47468" y="1739620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654293" y="1555215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993124" y="2871955"/>
            <a:ext cx="19748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383537" y="2609059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91133" y="1529295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51%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98728" y="1950689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35%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648714" y="2793463"/>
            <a:ext cx="88709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  <a:tabLst>
                <a:tab pos="687705" algn="l"/>
              </a:tabLst>
            </a:pPr>
            <a:r>
              <a:rPr sz="950" b="1" spc="-25" dirty="0">
                <a:latin typeface="Times New Roman"/>
                <a:cs typeface="Times New Roman"/>
              </a:rPr>
              <a:t>3%</a:t>
            </a:r>
            <a:r>
              <a:rPr sz="950" b="1" dirty="0">
                <a:latin typeface="Times New Roman"/>
                <a:cs typeface="Times New Roman"/>
              </a:rPr>
              <a:t>	</a:t>
            </a:r>
            <a:r>
              <a:rPr sz="950" b="1" spc="-25" dirty="0">
                <a:latin typeface="Times New Roman"/>
                <a:cs typeface="Times New Roman"/>
              </a:rPr>
              <a:t>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241310" y="2991579"/>
            <a:ext cx="17716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180345" y="2465030"/>
            <a:ext cx="236854" cy="43497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8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950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180345" y="2201377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30%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180345" y="1937723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40%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80345" y="1674828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50%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180345" y="1411174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60%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919483" y="3135583"/>
            <a:ext cx="5010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Times New Roman"/>
                <a:cs typeface="Times New Roman"/>
              </a:rPr>
              <a:t>8th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Grade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674798" y="3135583"/>
            <a:ext cx="83629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dirty="0">
                <a:latin typeface="Times New Roman"/>
                <a:cs typeface="Times New Roman"/>
              </a:rPr>
              <a:t>Graduate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School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95106" y="2079465"/>
            <a:ext cx="175895" cy="4711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Percent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3080766" y="3069461"/>
            <a:ext cx="2099945" cy="474345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marL="115570">
              <a:lnSpc>
                <a:spcPct val="100000"/>
              </a:lnSpc>
              <a:spcBef>
                <a:spcPts val="630"/>
              </a:spcBef>
              <a:tabLst>
                <a:tab pos="1506220" algn="l"/>
              </a:tabLst>
            </a:pPr>
            <a:r>
              <a:rPr sz="950" dirty="0">
                <a:latin typeface="Times New Roman"/>
                <a:cs typeface="Times New Roman"/>
              </a:rPr>
              <a:t>12th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Grade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-10" dirty="0">
                <a:latin typeface="Times New Roman"/>
                <a:cs typeface="Times New Roman"/>
              </a:rPr>
              <a:t>College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95"/>
              </a:spcBef>
            </a:pPr>
            <a:r>
              <a:rPr sz="1050" b="1" dirty="0">
                <a:latin typeface="Times New Roman"/>
                <a:cs typeface="Times New Roman"/>
              </a:rPr>
              <a:t>Highest Education</a:t>
            </a:r>
            <a:r>
              <a:rPr sz="1050" b="1" spc="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Level</a:t>
            </a:r>
            <a:r>
              <a:rPr sz="1050" b="1" spc="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Completed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1500377" y="993735"/>
            <a:ext cx="3437254" cy="3714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R="5080">
              <a:lnSpc>
                <a:spcPts val="1330"/>
              </a:lnSpc>
              <a:spcBef>
                <a:spcPts val="195"/>
              </a:spcBef>
            </a:pPr>
            <a:r>
              <a:rPr sz="1150" b="1" dirty="0">
                <a:latin typeface="Times New Roman"/>
                <a:cs typeface="Times New Roman"/>
              </a:rPr>
              <a:t>Figure</a:t>
            </a:r>
            <a:r>
              <a:rPr sz="1150" b="1" spc="-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3.</a:t>
            </a:r>
            <a:r>
              <a:rPr sz="1150" b="1" spc="25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Percent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Highest</a:t>
            </a:r>
            <a:r>
              <a:rPr sz="1150" b="1" spc="-2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Education</a:t>
            </a:r>
            <a:r>
              <a:rPr sz="1150" b="1" spc="-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Level</a:t>
            </a:r>
            <a:r>
              <a:rPr sz="1150" b="1" spc="-20" dirty="0">
                <a:latin typeface="Times New Roman"/>
                <a:cs typeface="Times New Roman"/>
              </a:rPr>
              <a:t> </a:t>
            </a:r>
            <a:r>
              <a:rPr sz="1150" b="1" spc="-10" dirty="0">
                <a:latin typeface="Times New Roman"/>
                <a:cs typeface="Times New Roman"/>
              </a:rPr>
              <a:t>Completed </a:t>
            </a:r>
            <a:r>
              <a:rPr sz="1150" b="1" dirty="0">
                <a:latin typeface="Times New Roman"/>
                <a:cs typeface="Times New Roman"/>
              </a:rPr>
              <a:t>by</a:t>
            </a:r>
            <a:r>
              <a:rPr sz="1150" b="1" spc="-1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Domestic</a:t>
            </a:r>
            <a:r>
              <a:rPr sz="1150" b="1" spc="-1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Violence</a:t>
            </a:r>
            <a:r>
              <a:rPr sz="1150" b="1" spc="-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Survivor</a:t>
            </a:r>
            <a:r>
              <a:rPr sz="1150" b="1" spc="-30" dirty="0">
                <a:latin typeface="Times New Roman"/>
                <a:cs typeface="Times New Roman"/>
              </a:rPr>
              <a:t> </a:t>
            </a:r>
            <a:r>
              <a:rPr sz="1150" b="1" spc="-10" dirty="0">
                <a:latin typeface="Times New Roman"/>
                <a:cs typeface="Times New Roman"/>
              </a:rPr>
              <a:t>Race/Ethnicity,</a:t>
            </a:r>
            <a:r>
              <a:rPr sz="1150" b="1" spc="-5" dirty="0">
                <a:latin typeface="Times New Roman"/>
                <a:cs typeface="Times New Roman"/>
              </a:rPr>
              <a:t> </a:t>
            </a:r>
            <a:r>
              <a:rPr sz="1150" b="1" spc="-20" dirty="0">
                <a:latin typeface="Times New Roman"/>
                <a:cs typeface="Times New Roman"/>
              </a:rPr>
              <a:t>2012</a:t>
            </a:r>
            <a:endParaRPr sz="1150">
              <a:latin typeface="Times New Roman"/>
              <a:cs typeface="Times New Roman"/>
            </a:endParaRPr>
          </a:p>
        </p:txBody>
      </p:sp>
      <p:grpSp>
        <p:nvGrpSpPr>
          <p:cNvPr id="37" name="object 37"/>
          <p:cNvGrpSpPr/>
          <p:nvPr/>
        </p:nvGrpSpPr>
        <p:grpSpPr>
          <a:xfrm>
            <a:off x="5473446" y="1021841"/>
            <a:ext cx="1442720" cy="1033780"/>
            <a:chOff x="5473446" y="1021841"/>
            <a:chExt cx="1442720" cy="1033780"/>
          </a:xfrm>
        </p:grpSpPr>
        <p:sp>
          <p:nvSpPr>
            <p:cNvPr id="38" name="object 38"/>
            <p:cNvSpPr/>
            <p:nvPr/>
          </p:nvSpPr>
          <p:spPr>
            <a:xfrm>
              <a:off x="5473446" y="1021841"/>
              <a:ext cx="1442720" cy="1033780"/>
            </a:xfrm>
            <a:custGeom>
              <a:avLst/>
              <a:gdLst/>
              <a:ahLst/>
              <a:cxnLst/>
              <a:rect l="l" t="t" r="r" b="b"/>
              <a:pathLst>
                <a:path w="1442720" h="1033780">
                  <a:moveTo>
                    <a:pt x="1439418" y="0"/>
                  </a:moveTo>
                  <a:lnTo>
                    <a:pt x="3048" y="0"/>
                  </a:lnTo>
                  <a:lnTo>
                    <a:pt x="0" y="2285"/>
                  </a:lnTo>
                  <a:lnTo>
                    <a:pt x="0" y="1030223"/>
                  </a:lnTo>
                  <a:lnTo>
                    <a:pt x="3048" y="1033271"/>
                  </a:lnTo>
                  <a:lnTo>
                    <a:pt x="1439418" y="1033271"/>
                  </a:lnTo>
                  <a:lnTo>
                    <a:pt x="1442466" y="1030223"/>
                  </a:lnTo>
                  <a:lnTo>
                    <a:pt x="1442466" y="1027175"/>
                  </a:lnTo>
                  <a:lnTo>
                    <a:pt x="12192" y="1027175"/>
                  </a:lnTo>
                  <a:lnTo>
                    <a:pt x="6096" y="1021079"/>
                  </a:lnTo>
                  <a:lnTo>
                    <a:pt x="12192" y="1021079"/>
                  </a:lnTo>
                  <a:lnTo>
                    <a:pt x="12192" y="11429"/>
                  </a:lnTo>
                  <a:lnTo>
                    <a:pt x="6095" y="11429"/>
                  </a:lnTo>
                  <a:lnTo>
                    <a:pt x="12192" y="5333"/>
                  </a:lnTo>
                  <a:lnTo>
                    <a:pt x="1442466" y="5333"/>
                  </a:lnTo>
                  <a:lnTo>
                    <a:pt x="1442466" y="2285"/>
                  </a:lnTo>
                  <a:lnTo>
                    <a:pt x="1439418" y="0"/>
                  </a:lnTo>
                  <a:close/>
                </a:path>
                <a:path w="1442720" h="1033780">
                  <a:moveTo>
                    <a:pt x="12192" y="1021079"/>
                  </a:moveTo>
                  <a:lnTo>
                    <a:pt x="6096" y="1021079"/>
                  </a:lnTo>
                  <a:lnTo>
                    <a:pt x="12192" y="1027175"/>
                  </a:lnTo>
                  <a:lnTo>
                    <a:pt x="12192" y="1021079"/>
                  </a:lnTo>
                  <a:close/>
                </a:path>
                <a:path w="1442720" h="1033780">
                  <a:moveTo>
                    <a:pt x="1430274" y="1021079"/>
                  </a:moveTo>
                  <a:lnTo>
                    <a:pt x="12192" y="1021079"/>
                  </a:lnTo>
                  <a:lnTo>
                    <a:pt x="12192" y="1027175"/>
                  </a:lnTo>
                  <a:lnTo>
                    <a:pt x="1430274" y="1027175"/>
                  </a:lnTo>
                  <a:lnTo>
                    <a:pt x="1430274" y="1021079"/>
                  </a:lnTo>
                  <a:close/>
                </a:path>
                <a:path w="1442720" h="1033780">
                  <a:moveTo>
                    <a:pt x="1430274" y="5333"/>
                  </a:moveTo>
                  <a:lnTo>
                    <a:pt x="1430274" y="1027175"/>
                  </a:lnTo>
                  <a:lnTo>
                    <a:pt x="1436370" y="1021079"/>
                  </a:lnTo>
                  <a:lnTo>
                    <a:pt x="1442466" y="1021079"/>
                  </a:lnTo>
                  <a:lnTo>
                    <a:pt x="1442466" y="11429"/>
                  </a:lnTo>
                  <a:lnTo>
                    <a:pt x="1436370" y="11429"/>
                  </a:lnTo>
                  <a:lnTo>
                    <a:pt x="1430274" y="5333"/>
                  </a:lnTo>
                  <a:close/>
                </a:path>
                <a:path w="1442720" h="1033780">
                  <a:moveTo>
                    <a:pt x="1442466" y="1021079"/>
                  </a:moveTo>
                  <a:lnTo>
                    <a:pt x="1436370" y="1021079"/>
                  </a:lnTo>
                  <a:lnTo>
                    <a:pt x="1430274" y="1027175"/>
                  </a:lnTo>
                  <a:lnTo>
                    <a:pt x="1442466" y="1027175"/>
                  </a:lnTo>
                  <a:lnTo>
                    <a:pt x="1442466" y="1021079"/>
                  </a:lnTo>
                  <a:close/>
                </a:path>
                <a:path w="1442720" h="1033780">
                  <a:moveTo>
                    <a:pt x="12192" y="5333"/>
                  </a:moveTo>
                  <a:lnTo>
                    <a:pt x="6095" y="11429"/>
                  </a:lnTo>
                  <a:lnTo>
                    <a:pt x="12192" y="11429"/>
                  </a:lnTo>
                  <a:lnTo>
                    <a:pt x="12192" y="5333"/>
                  </a:lnTo>
                  <a:close/>
                </a:path>
                <a:path w="1442720" h="1033780">
                  <a:moveTo>
                    <a:pt x="1430274" y="5333"/>
                  </a:moveTo>
                  <a:lnTo>
                    <a:pt x="12192" y="5333"/>
                  </a:lnTo>
                  <a:lnTo>
                    <a:pt x="12192" y="11429"/>
                  </a:lnTo>
                  <a:lnTo>
                    <a:pt x="1430274" y="11429"/>
                  </a:lnTo>
                  <a:lnTo>
                    <a:pt x="1430274" y="5333"/>
                  </a:lnTo>
                  <a:close/>
                </a:path>
                <a:path w="1442720" h="1033780">
                  <a:moveTo>
                    <a:pt x="1442466" y="5333"/>
                  </a:moveTo>
                  <a:lnTo>
                    <a:pt x="1430274" y="5333"/>
                  </a:lnTo>
                  <a:lnTo>
                    <a:pt x="1436370" y="11429"/>
                  </a:lnTo>
                  <a:lnTo>
                    <a:pt x="1442466" y="11429"/>
                  </a:lnTo>
                  <a:lnTo>
                    <a:pt x="1442466" y="53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560314" y="1090421"/>
              <a:ext cx="67945" cy="66675"/>
            </a:xfrm>
            <a:custGeom>
              <a:avLst/>
              <a:gdLst/>
              <a:ahLst/>
              <a:cxnLst/>
              <a:rect l="l" t="t" r="r" b="b"/>
              <a:pathLst>
                <a:path w="67945" h="66675">
                  <a:moveTo>
                    <a:pt x="67817" y="0"/>
                  </a:moveTo>
                  <a:lnTo>
                    <a:pt x="0" y="0"/>
                  </a:lnTo>
                  <a:lnTo>
                    <a:pt x="0" y="66294"/>
                  </a:lnTo>
                  <a:lnTo>
                    <a:pt x="67817" y="66294"/>
                  </a:lnTo>
                  <a:lnTo>
                    <a:pt x="6781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553456" y="1083563"/>
              <a:ext cx="82550" cy="81280"/>
            </a:xfrm>
            <a:custGeom>
              <a:avLst/>
              <a:gdLst/>
              <a:ahLst/>
              <a:cxnLst/>
              <a:rect l="l" t="t" r="r" b="b"/>
              <a:pathLst>
                <a:path w="82550" h="81280">
                  <a:moveTo>
                    <a:pt x="79248" y="0"/>
                  </a:moveTo>
                  <a:lnTo>
                    <a:pt x="3048" y="0"/>
                  </a:lnTo>
                  <a:lnTo>
                    <a:pt x="0" y="3047"/>
                  </a:lnTo>
                  <a:lnTo>
                    <a:pt x="0" y="77723"/>
                  </a:lnTo>
                  <a:lnTo>
                    <a:pt x="3048" y="80771"/>
                  </a:lnTo>
                  <a:lnTo>
                    <a:pt x="79248" y="80771"/>
                  </a:lnTo>
                  <a:lnTo>
                    <a:pt x="82296" y="77723"/>
                  </a:lnTo>
                  <a:lnTo>
                    <a:pt x="82296" y="73151"/>
                  </a:lnTo>
                  <a:lnTo>
                    <a:pt x="14478" y="73151"/>
                  </a:lnTo>
                  <a:lnTo>
                    <a:pt x="6858" y="66293"/>
                  </a:lnTo>
                  <a:lnTo>
                    <a:pt x="14478" y="66293"/>
                  </a:lnTo>
                  <a:lnTo>
                    <a:pt x="14478" y="14477"/>
                  </a:lnTo>
                  <a:lnTo>
                    <a:pt x="6858" y="14477"/>
                  </a:lnTo>
                  <a:lnTo>
                    <a:pt x="14478" y="6857"/>
                  </a:lnTo>
                  <a:lnTo>
                    <a:pt x="82296" y="6857"/>
                  </a:lnTo>
                  <a:lnTo>
                    <a:pt x="82296" y="3047"/>
                  </a:lnTo>
                  <a:lnTo>
                    <a:pt x="79248" y="0"/>
                  </a:lnTo>
                  <a:close/>
                </a:path>
                <a:path w="82550" h="81280">
                  <a:moveTo>
                    <a:pt x="14478" y="66293"/>
                  </a:moveTo>
                  <a:lnTo>
                    <a:pt x="6858" y="66293"/>
                  </a:lnTo>
                  <a:lnTo>
                    <a:pt x="14478" y="73151"/>
                  </a:lnTo>
                  <a:lnTo>
                    <a:pt x="14478" y="66293"/>
                  </a:lnTo>
                  <a:close/>
                </a:path>
                <a:path w="82550" h="81280">
                  <a:moveTo>
                    <a:pt x="67818" y="66293"/>
                  </a:moveTo>
                  <a:lnTo>
                    <a:pt x="14478" y="66293"/>
                  </a:lnTo>
                  <a:lnTo>
                    <a:pt x="14478" y="73151"/>
                  </a:lnTo>
                  <a:lnTo>
                    <a:pt x="67818" y="73151"/>
                  </a:lnTo>
                  <a:lnTo>
                    <a:pt x="67818" y="66293"/>
                  </a:lnTo>
                  <a:close/>
                </a:path>
                <a:path w="82550" h="81280">
                  <a:moveTo>
                    <a:pt x="67818" y="6857"/>
                  </a:moveTo>
                  <a:lnTo>
                    <a:pt x="67818" y="73151"/>
                  </a:lnTo>
                  <a:lnTo>
                    <a:pt x="74676" y="66293"/>
                  </a:lnTo>
                  <a:lnTo>
                    <a:pt x="82296" y="66293"/>
                  </a:lnTo>
                  <a:lnTo>
                    <a:pt x="82296" y="14477"/>
                  </a:lnTo>
                  <a:lnTo>
                    <a:pt x="74676" y="14477"/>
                  </a:lnTo>
                  <a:lnTo>
                    <a:pt x="67818" y="6857"/>
                  </a:lnTo>
                  <a:close/>
                </a:path>
                <a:path w="82550" h="81280">
                  <a:moveTo>
                    <a:pt x="82296" y="66293"/>
                  </a:moveTo>
                  <a:lnTo>
                    <a:pt x="74676" y="66293"/>
                  </a:lnTo>
                  <a:lnTo>
                    <a:pt x="67818" y="73151"/>
                  </a:lnTo>
                  <a:lnTo>
                    <a:pt x="82296" y="73151"/>
                  </a:lnTo>
                  <a:lnTo>
                    <a:pt x="82296" y="66293"/>
                  </a:lnTo>
                  <a:close/>
                </a:path>
                <a:path w="82550" h="81280">
                  <a:moveTo>
                    <a:pt x="14478" y="6857"/>
                  </a:moveTo>
                  <a:lnTo>
                    <a:pt x="6858" y="14477"/>
                  </a:lnTo>
                  <a:lnTo>
                    <a:pt x="14478" y="14477"/>
                  </a:lnTo>
                  <a:lnTo>
                    <a:pt x="14478" y="6857"/>
                  </a:lnTo>
                  <a:close/>
                </a:path>
                <a:path w="82550" h="81280">
                  <a:moveTo>
                    <a:pt x="67818" y="6857"/>
                  </a:moveTo>
                  <a:lnTo>
                    <a:pt x="14478" y="6857"/>
                  </a:lnTo>
                  <a:lnTo>
                    <a:pt x="14478" y="14477"/>
                  </a:lnTo>
                  <a:lnTo>
                    <a:pt x="67818" y="14477"/>
                  </a:lnTo>
                  <a:lnTo>
                    <a:pt x="67818" y="6857"/>
                  </a:lnTo>
                  <a:close/>
                </a:path>
                <a:path w="82550" h="81280">
                  <a:moveTo>
                    <a:pt x="82296" y="6857"/>
                  </a:moveTo>
                  <a:lnTo>
                    <a:pt x="67818" y="6857"/>
                  </a:lnTo>
                  <a:lnTo>
                    <a:pt x="74676" y="14477"/>
                  </a:lnTo>
                  <a:lnTo>
                    <a:pt x="82296" y="14477"/>
                  </a:lnTo>
                  <a:lnTo>
                    <a:pt x="82296" y="6857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1" name="object 4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60314" y="1431036"/>
              <a:ext cx="67817" cy="67818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5560314" y="1431036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5" h="67944">
                  <a:moveTo>
                    <a:pt x="0" y="0"/>
                  </a:moveTo>
                  <a:lnTo>
                    <a:pt x="67817" y="0"/>
                  </a:lnTo>
                  <a:lnTo>
                    <a:pt x="67817" y="67818"/>
                  </a:lnTo>
                  <a:lnTo>
                    <a:pt x="0" y="67818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554980" y="1764791"/>
              <a:ext cx="79375" cy="80010"/>
            </a:xfrm>
            <a:custGeom>
              <a:avLst/>
              <a:gdLst/>
              <a:ahLst/>
              <a:cxnLst/>
              <a:rect l="l" t="t" r="r" b="b"/>
              <a:pathLst>
                <a:path w="79375" h="80010">
                  <a:moveTo>
                    <a:pt x="79248" y="3048"/>
                  </a:moveTo>
                  <a:lnTo>
                    <a:pt x="76962" y="0"/>
                  </a:lnTo>
                  <a:lnTo>
                    <a:pt x="2286" y="0"/>
                  </a:lnTo>
                  <a:lnTo>
                    <a:pt x="0" y="3048"/>
                  </a:lnTo>
                  <a:lnTo>
                    <a:pt x="0" y="76962"/>
                  </a:lnTo>
                  <a:lnTo>
                    <a:pt x="2286" y="80010"/>
                  </a:lnTo>
                  <a:lnTo>
                    <a:pt x="76962" y="80010"/>
                  </a:lnTo>
                  <a:lnTo>
                    <a:pt x="79248" y="76962"/>
                  </a:lnTo>
                  <a:lnTo>
                    <a:pt x="79248" y="73914"/>
                  </a:lnTo>
                  <a:lnTo>
                    <a:pt x="79248" y="67818"/>
                  </a:lnTo>
                  <a:lnTo>
                    <a:pt x="79248" y="12192"/>
                  </a:lnTo>
                  <a:lnTo>
                    <a:pt x="79248" y="6096"/>
                  </a:lnTo>
                  <a:lnTo>
                    <a:pt x="7924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44" name="object 44"/>
          <p:cNvSpPr txBox="1"/>
          <p:nvPr/>
        </p:nvSpPr>
        <p:spPr>
          <a:xfrm>
            <a:off x="5657850" y="1018467"/>
            <a:ext cx="1195705" cy="10242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683260">
              <a:lnSpc>
                <a:spcPts val="1220"/>
              </a:lnSpc>
              <a:spcBef>
                <a:spcPts val="190"/>
              </a:spcBef>
            </a:pPr>
            <a:r>
              <a:rPr sz="1050" spc="-10" dirty="0">
                <a:latin typeface="Times New Roman"/>
                <a:cs typeface="Times New Roman"/>
              </a:rPr>
              <a:t>Hispanic </a:t>
            </a:r>
            <a:r>
              <a:rPr sz="1050" dirty="0">
                <a:latin typeface="Times New Roman"/>
                <a:cs typeface="Times New Roman"/>
              </a:rPr>
              <a:t>(n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=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273)</a:t>
            </a:r>
            <a:endParaRPr sz="1050">
              <a:latin typeface="Times New Roman"/>
              <a:cs typeface="Times New Roman"/>
            </a:endParaRPr>
          </a:p>
          <a:p>
            <a:pPr marR="259079">
              <a:lnSpc>
                <a:spcPts val="1220"/>
              </a:lnSpc>
              <a:spcBef>
                <a:spcPts val="240"/>
              </a:spcBef>
            </a:pPr>
            <a:r>
              <a:rPr sz="1050" dirty="0">
                <a:latin typeface="Times New Roman"/>
                <a:cs typeface="Times New Roman"/>
              </a:rPr>
              <a:t>Native</a:t>
            </a:r>
            <a:r>
              <a:rPr sz="1050" spc="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American </a:t>
            </a:r>
            <a:r>
              <a:rPr sz="1050" dirty="0">
                <a:latin typeface="Times New Roman"/>
                <a:cs typeface="Times New Roman"/>
              </a:rPr>
              <a:t>(n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=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30)</a:t>
            </a:r>
            <a:endParaRPr sz="1050">
              <a:latin typeface="Times New Roman"/>
              <a:cs typeface="Times New Roman"/>
            </a:endParaRPr>
          </a:p>
          <a:p>
            <a:pPr marR="5080">
              <a:lnSpc>
                <a:spcPts val="1220"/>
              </a:lnSpc>
              <a:spcBef>
                <a:spcPts val="244"/>
              </a:spcBef>
            </a:pPr>
            <a:r>
              <a:rPr sz="1050" dirty="0">
                <a:latin typeface="Times New Roman"/>
                <a:cs typeface="Times New Roman"/>
              </a:rPr>
              <a:t>White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(non-</a:t>
            </a:r>
            <a:r>
              <a:rPr sz="1050" spc="-10" dirty="0">
                <a:latin typeface="Times New Roman"/>
                <a:cs typeface="Times New Roman"/>
              </a:rPr>
              <a:t>Hispanic) </a:t>
            </a:r>
            <a:r>
              <a:rPr sz="1050" dirty="0">
                <a:latin typeface="Times New Roman"/>
                <a:cs typeface="Times New Roman"/>
              </a:rPr>
              <a:t>(n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=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147)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/>
          <p:nvPr/>
        </p:nvSpPr>
        <p:spPr>
          <a:xfrm>
            <a:off x="789431" y="926591"/>
            <a:ext cx="6193790" cy="2650490"/>
          </a:xfrm>
          <a:custGeom>
            <a:avLst/>
            <a:gdLst/>
            <a:ahLst/>
            <a:cxnLst/>
            <a:rect l="l" t="t" r="r" b="b"/>
            <a:pathLst>
              <a:path w="6193790" h="2650490">
                <a:moveTo>
                  <a:pt x="0" y="0"/>
                </a:moveTo>
                <a:lnTo>
                  <a:pt x="6193536" y="0"/>
                </a:lnTo>
                <a:lnTo>
                  <a:pt x="6193536" y="2650236"/>
                </a:lnTo>
                <a:lnTo>
                  <a:pt x="0" y="2650236"/>
                </a:lnTo>
                <a:lnTo>
                  <a:pt x="0" y="0"/>
                </a:lnTo>
                <a:close/>
              </a:path>
            </a:pathLst>
          </a:custGeom>
          <a:ln w="250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46" name="object 46"/>
          <p:cNvGrpSpPr/>
          <p:nvPr/>
        </p:nvGrpSpPr>
        <p:grpSpPr>
          <a:xfrm>
            <a:off x="1472946" y="4514088"/>
            <a:ext cx="5271770" cy="2105025"/>
            <a:chOff x="1472946" y="4514088"/>
            <a:chExt cx="5271770" cy="2105025"/>
          </a:xfrm>
        </p:grpSpPr>
        <p:sp>
          <p:nvSpPr>
            <p:cNvPr id="47" name="object 47"/>
            <p:cNvSpPr/>
            <p:nvPr/>
          </p:nvSpPr>
          <p:spPr>
            <a:xfrm>
              <a:off x="1589532" y="5662422"/>
              <a:ext cx="304800" cy="927100"/>
            </a:xfrm>
            <a:custGeom>
              <a:avLst/>
              <a:gdLst/>
              <a:ahLst/>
              <a:cxnLst/>
              <a:rect l="l" t="t" r="r" b="b"/>
              <a:pathLst>
                <a:path w="304800" h="927100">
                  <a:moveTo>
                    <a:pt x="301752" y="0"/>
                  </a:moveTo>
                  <a:lnTo>
                    <a:pt x="3048" y="0"/>
                  </a:lnTo>
                  <a:lnTo>
                    <a:pt x="0" y="3048"/>
                  </a:lnTo>
                  <a:lnTo>
                    <a:pt x="0" y="923544"/>
                  </a:lnTo>
                  <a:lnTo>
                    <a:pt x="3048" y="926592"/>
                  </a:lnTo>
                  <a:lnTo>
                    <a:pt x="301752" y="926592"/>
                  </a:lnTo>
                  <a:lnTo>
                    <a:pt x="304800" y="923544"/>
                  </a:lnTo>
                  <a:lnTo>
                    <a:pt x="304800" y="919734"/>
                  </a:lnTo>
                  <a:lnTo>
                    <a:pt x="14478" y="919734"/>
                  </a:lnTo>
                  <a:lnTo>
                    <a:pt x="6858" y="912114"/>
                  </a:lnTo>
                  <a:lnTo>
                    <a:pt x="14478" y="912114"/>
                  </a:lnTo>
                  <a:lnTo>
                    <a:pt x="14478" y="14478"/>
                  </a:lnTo>
                  <a:lnTo>
                    <a:pt x="6858" y="14478"/>
                  </a:lnTo>
                  <a:lnTo>
                    <a:pt x="14478" y="6858"/>
                  </a:lnTo>
                  <a:lnTo>
                    <a:pt x="304800" y="6858"/>
                  </a:lnTo>
                  <a:lnTo>
                    <a:pt x="304800" y="3048"/>
                  </a:lnTo>
                  <a:lnTo>
                    <a:pt x="301752" y="0"/>
                  </a:lnTo>
                  <a:close/>
                </a:path>
                <a:path w="304800" h="927100">
                  <a:moveTo>
                    <a:pt x="14478" y="912114"/>
                  </a:moveTo>
                  <a:lnTo>
                    <a:pt x="6858" y="912114"/>
                  </a:lnTo>
                  <a:lnTo>
                    <a:pt x="14478" y="919734"/>
                  </a:lnTo>
                  <a:lnTo>
                    <a:pt x="14478" y="912114"/>
                  </a:lnTo>
                  <a:close/>
                </a:path>
                <a:path w="304800" h="927100">
                  <a:moveTo>
                    <a:pt x="290322" y="912114"/>
                  </a:moveTo>
                  <a:lnTo>
                    <a:pt x="14478" y="912114"/>
                  </a:lnTo>
                  <a:lnTo>
                    <a:pt x="14478" y="919734"/>
                  </a:lnTo>
                  <a:lnTo>
                    <a:pt x="290322" y="919734"/>
                  </a:lnTo>
                  <a:lnTo>
                    <a:pt x="290322" y="912114"/>
                  </a:lnTo>
                  <a:close/>
                </a:path>
                <a:path w="304800" h="927100">
                  <a:moveTo>
                    <a:pt x="290322" y="6858"/>
                  </a:moveTo>
                  <a:lnTo>
                    <a:pt x="290322" y="919734"/>
                  </a:lnTo>
                  <a:lnTo>
                    <a:pt x="297942" y="912114"/>
                  </a:lnTo>
                  <a:lnTo>
                    <a:pt x="304800" y="912114"/>
                  </a:lnTo>
                  <a:lnTo>
                    <a:pt x="304800" y="14478"/>
                  </a:lnTo>
                  <a:lnTo>
                    <a:pt x="297942" y="14478"/>
                  </a:lnTo>
                  <a:lnTo>
                    <a:pt x="290322" y="6858"/>
                  </a:lnTo>
                  <a:close/>
                </a:path>
                <a:path w="304800" h="927100">
                  <a:moveTo>
                    <a:pt x="304800" y="912114"/>
                  </a:moveTo>
                  <a:lnTo>
                    <a:pt x="297942" y="912114"/>
                  </a:lnTo>
                  <a:lnTo>
                    <a:pt x="290322" y="919734"/>
                  </a:lnTo>
                  <a:lnTo>
                    <a:pt x="304800" y="919734"/>
                  </a:lnTo>
                  <a:lnTo>
                    <a:pt x="304800" y="912114"/>
                  </a:lnTo>
                  <a:close/>
                </a:path>
                <a:path w="304800" h="927100">
                  <a:moveTo>
                    <a:pt x="14478" y="6858"/>
                  </a:moveTo>
                  <a:lnTo>
                    <a:pt x="6858" y="14478"/>
                  </a:lnTo>
                  <a:lnTo>
                    <a:pt x="14478" y="14478"/>
                  </a:lnTo>
                  <a:lnTo>
                    <a:pt x="14478" y="6858"/>
                  </a:lnTo>
                  <a:close/>
                </a:path>
                <a:path w="304800" h="927100">
                  <a:moveTo>
                    <a:pt x="290322" y="6858"/>
                  </a:moveTo>
                  <a:lnTo>
                    <a:pt x="14478" y="6858"/>
                  </a:lnTo>
                  <a:lnTo>
                    <a:pt x="14478" y="14478"/>
                  </a:lnTo>
                  <a:lnTo>
                    <a:pt x="290322" y="14478"/>
                  </a:lnTo>
                  <a:lnTo>
                    <a:pt x="290322" y="6858"/>
                  </a:lnTo>
                  <a:close/>
                </a:path>
                <a:path w="304800" h="927100">
                  <a:moveTo>
                    <a:pt x="304800" y="6858"/>
                  </a:moveTo>
                  <a:lnTo>
                    <a:pt x="290322" y="6858"/>
                  </a:lnTo>
                  <a:lnTo>
                    <a:pt x="297942" y="14478"/>
                  </a:lnTo>
                  <a:lnTo>
                    <a:pt x="304800" y="14478"/>
                  </a:lnTo>
                  <a:lnTo>
                    <a:pt x="304800" y="6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887474" y="6287261"/>
              <a:ext cx="290322" cy="294893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887474" y="6287261"/>
              <a:ext cx="290830" cy="295275"/>
            </a:xfrm>
            <a:custGeom>
              <a:avLst/>
              <a:gdLst/>
              <a:ahLst/>
              <a:cxnLst/>
              <a:rect l="l" t="t" r="r" b="b"/>
              <a:pathLst>
                <a:path w="290830" h="295275">
                  <a:moveTo>
                    <a:pt x="0" y="0"/>
                  </a:moveTo>
                  <a:lnTo>
                    <a:pt x="290322" y="0"/>
                  </a:lnTo>
                  <a:lnTo>
                    <a:pt x="290322" y="294893"/>
                  </a:lnTo>
                  <a:lnTo>
                    <a:pt x="0" y="294893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2171700" y="5338571"/>
              <a:ext cx="768985" cy="1250950"/>
            </a:xfrm>
            <a:custGeom>
              <a:avLst/>
              <a:gdLst/>
              <a:ahLst/>
              <a:cxnLst/>
              <a:rect l="l" t="t" r="r" b="b"/>
              <a:pathLst>
                <a:path w="768985" h="1250950">
                  <a:moveTo>
                    <a:pt x="302514" y="1004316"/>
                  </a:moveTo>
                  <a:lnTo>
                    <a:pt x="300228" y="1002030"/>
                  </a:lnTo>
                  <a:lnTo>
                    <a:pt x="3048" y="1002030"/>
                  </a:lnTo>
                  <a:lnTo>
                    <a:pt x="0" y="1004316"/>
                  </a:lnTo>
                  <a:lnTo>
                    <a:pt x="0" y="1246632"/>
                  </a:lnTo>
                  <a:lnTo>
                    <a:pt x="3048" y="1248918"/>
                  </a:lnTo>
                  <a:lnTo>
                    <a:pt x="300228" y="1248918"/>
                  </a:lnTo>
                  <a:lnTo>
                    <a:pt x="302514" y="1246632"/>
                  </a:lnTo>
                  <a:lnTo>
                    <a:pt x="302514" y="1243584"/>
                  </a:lnTo>
                  <a:lnTo>
                    <a:pt x="302514" y="1237488"/>
                  </a:lnTo>
                  <a:lnTo>
                    <a:pt x="302514" y="1013460"/>
                  </a:lnTo>
                  <a:lnTo>
                    <a:pt x="302514" y="1008126"/>
                  </a:lnTo>
                  <a:lnTo>
                    <a:pt x="302514" y="1004316"/>
                  </a:lnTo>
                  <a:close/>
                </a:path>
                <a:path w="768985" h="1250950">
                  <a:moveTo>
                    <a:pt x="768858" y="3048"/>
                  </a:moveTo>
                  <a:lnTo>
                    <a:pt x="765048" y="0"/>
                  </a:lnTo>
                  <a:lnTo>
                    <a:pt x="753618" y="0"/>
                  </a:lnTo>
                  <a:lnTo>
                    <a:pt x="753618" y="14478"/>
                  </a:lnTo>
                  <a:lnTo>
                    <a:pt x="753618" y="1235964"/>
                  </a:lnTo>
                  <a:lnTo>
                    <a:pt x="477774" y="1235964"/>
                  </a:lnTo>
                  <a:lnTo>
                    <a:pt x="477774" y="14478"/>
                  </a:lnTo>
                  <a:lnTo>
                    <a:pt x="753618" y="14478"/>
                  </a:lnTo>
                  <a:lnTo>
                    <a:pt x="753618" y="0"/>
                  </a:lnTo>
                  <a:lnTo>
                    <a:pt x="466344" y="0"/>
                  </a:lnTo>
                  <a:lnTo>
                    <a:pt x="463296" y="3048"/>
                  </a:lnTo>
                  <a:lnTo>
                    <a:pt x="463296" y="1247394"/>
                  </a:lnTo>
                  <a:lnTo>
                    <a:pt x="466344" y="1250442"/>
                  </a:lnTo>
                  <a:lnTo>
                    <a:pt x="765048" y="1250442"/>
                  </a:lnTo>
                  <a:lnTo>
                    <a:pt x="768858" y="1247394"/>
                  </a:lnTo>
                  <a:lnTo>
                    <a:pt x="768858" y="1243584"/>
                  </a:lnTo>
                  <a:lnTo>
                    <a:pt x="768858" y="1235964"/>
                  </a:lnTo>
                  <a:lnTo>
                    <a:pt x="768858" y="14478"/>
                  </a:lnTo>
                  <a:lnTo>
                    <a:pt x="768858" y="7620"/>
                  </a:lnTo>
                  <a:lnTo>
                    <a:pt x="76885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1" name="object 51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932938" y="6140195"/>
              <a:ext cx="290322" cy="441960"/>
            </a:xfrm>
            <a:prstGeom prst="rect">
              <a:avLst/>
            </a:prstGeom>
          </p:spPr>
        </p:pic>
        <p:sp>
          <p:nvSpPr>
            <p:cNvPr id="52" name="object 52"/>
            <p:cNvSpPr/>
            <p:nvPr/>
          </p:nvSpPr>
          <p:spPr>
            <a:xfrm>
              <a:off x="2932938" y="6140195"/>
              <a:ext cx="290830" cy="441959"/>
            </a:xfrm>
            <a:custGeom>
              <a:avLst/>
              <a:gdLst/>
              <a:ahLst/>
              <a:cxnLst/>
              <a:rect l="l" t="t" r="r" b="b"/>
              <a:pathLst>
                <a:path w="290830" h="441959">
                  <a:moveTo>
                    <a:pt x="0" y="0"/>
                  </a:moveTo>
                  <a:lnTo>
                    <a:pt x="290322" y="0"/>
                  </a:lnTo>
                  <a:lnTo>
                    <a:pt x="290322" y="441960"/>
                  </a:lnTo>
                  <a:lnTo>
                    <a:pt x="0" y="441960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217164" y="5161787"/>
              <a:ext cx="768985" cy="1427480"/>
            </a:xfrm>
            <a:custGeom>
              <a:avLst/>
              <a:gdLst/>
              <a:ahLst/>
              <a:cxnLst/>
              <a:rect l="l" t="t" r="r" b="b"/>
              <a:pathLst>
                <a:path w="768985" h="1427479">
                  <a:moveTo>
                    <a:pt x="302514" y="1063752"/>
                  </a:moveTo>
                  <a:lnTo>
                    <a:pt x="300228" y="1060704"/>
                  </a:lnTo>
                  <a:lnTo>
                    <a:pt x="3048" y="1060704"/>
                  </a:lnTo>
                  <a:lnTo>
                    <a:pt x="0" y="1063752"/>
                  </a:lnTo>
                  <a:lnTo>
                    <a:pt x="0" y="1423416"/>
                  </a:lnTo>
                  <a:lnTo>
                    <a:pt x="3048" y="1425702"/>
                  </a:lnTo>
                  <a:lnTo>
                    <a:pt x="300228" y="1425702"/>
                  </a:lnTo>
                  <a:lnTo>
                    <a:pt x="302514" y="1423416"/>
                  </a:lnTo>
                  <a:lnTo>
                    <a:pt x="302514" y="1420368"/>
                  </a:lnTo>
                  <a:lnTo>
                    <a:pt x="302514" y="1414272"/>
                  </a:lnTo>
                  <a:lnTo>
                    <a:pt x="302514" y="1072896"/>
                  </a:lnTo>
                  <a:lnTo>
                    <a:pt x="302514" y="1066800"/>
                  </a:lnTo>
                  <a:lnTo>
                    <a:pt x="302514" y="1063752"/>
                  </a:lnTo>
                  <a:close/>
                </a:path>
                <a:path w="768985" h="1427479">
                  <a:moveTo>
                    <a:pt x="768858" y="3048"/>
                  </a:moveTo>
                  <a:lnTo>
                    <a:pt x="765048" y="0"/>
                  </a:lnTo>
                  <a:lnTo>
                    <a:pt x="753618" y="0"/>
                  </a:lnTo>
                  <a:lnTo>
                    <a:pt x="753618" y="14478"/>
                  </a:lnTo>
                  <a:lnTo>
                    <a:pt x="753618" y="1412748"/>
                  </a:lnTo>
                  <a:lnTo>
                    <a:pt x="477774" y="1412748"/>
                  </a:lnTo>
                  <a:lnTo>
                    <a:pt x="477774" y="14478"/>
                  </a:lnTo>
                  <a:lnTo>
                    <a:pt x="753618" y="14478"/>
                  </a:lnTo>
                  <a:lnTo>
                    <a:pt x="753618" y="0"/>
                  </a:lnTo>
                  <a:lnTo>
                    <a:pt x="466344" y="0"/>
                  </a:lnTo>
                  <a:lnTo>
                    <a:pt x="463296" y="3048"/>
                  </a:lnTo>
                  <a:lnTo>
                    <a:pt x="463296" y="1424178"/>
                  </a:lnTo>
                  <a:lnTo>
                    <a:pt x="466344" y="1427226"/>
                  </a:lnTo>
                  <a:lnTo>
                    <a:pt x="765048" y="1427226"/>
                  </a:lnTo>
                  <a:lnTo>
                    <a:pt x="768858" y="1424178"/>
                  </a:lnTo>
                  <a:lnTo>
                    <a:pt x="768858" y="1420368"/>
                  </a:lnTo>
                  <a:lnTo>
                    <a:pt x="768858" y="1412748"/>
                  </a:lnTo>
                  <a:lnTo>
                    <a:pt x="768858" y="14478"/>
                  </a:lnTo>
                  <a:lnTo>
                    <a:pt x="768858" y="7620"/>
                  </a:lnTo>
                  <a:lnTo>
                    <a:pt x="76885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979925" y="5993130"/>
              <a:ext cx="290322" cy="589026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3979925" y="5993130"/>
              <a:ext cx="290830" cy="589280"/>
            </a:xfrm>
            <a:custGeom>
              <a:avLst/>
              <a:gdLst/>
              <a:ahLst/>
              <a:cxnLst/>
              <a:rect l="l" t="t" r="r" b="b"/>
              <a:pathLst>
                <a:path w="290829" h="589279">
                  <a:moveTo>
                    <a:pt x="0" y="0"/>
                  </a:moveTo>
                  <a:lnTo>
                    <a:pt x="290322" y="0"/>
                  </a:lnTo>
                  <a:lnTo>
                    <a:pt x="290322" y="589026"/>
                  </a:lnTo>
                  <a:lnTo>
                    <a:pt x="0" y="589026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262628" y="5220461"/>
              <a:ext cx="770890" cy="1369060"/>
            </a:xfrm>
            <a:custGeom>
              <a:avLst/>
              <a:gdLst/>
              <a:ahLst/>
              <a:cxnLst/>
              <a:rect l="l" t="t" r="r" b="b"/>
              <a:pathLst>
                <a:path w="770889" h="1369059">
                  <a:moveTo>
                    <a:pt x="304038" y="886968"/>
                  </a:moveTo>
                  <a:lnTo>
                    <a:pt x="301752" y="884682"/>
                  </a:lnTo>
                  <a:lnTo>
                    <a:pt x="3048" y="884682"/>
                  </a:lnTo>
                  <a:lnTo>
                    <a:pt x="0" y="886968"/>
                  </a:lnTo>
                  <a:lnTo>
                    <a:pt x="0" y="1364742"/>
                  </a:lnTo>
                  <a:lnTo>
                    <a:pt x="3048" y="1367028"/>
                  </a:lnTo>
                  <a:lnTo>
                    <a:pt x="301752" y="1367028"/>
                  </a:lnTo>
                  <a:lnTo>
                    <a:pt x="304038" y="1364742"/>
                  </a:lnTo>
                  <a:lnTo>
                    <a:pt x="304038" y="1361694"/>
                  </a:lnTo>
                  <a:lnTo>
                    <a:pt x="304038" y="1355598"/>
                  </a:lnTo>
                  <a:lnTo>
                    <a:pt x="304038" y="896112"/>
                  </a:lnTo>
                  <a:lnTo>
                    <a:pt x="304038" y="890778"/>
                  </a:lnTo>
                  <a:lnTo>
                    <a:pt x="304038" y="886968"/>
                  </a:lnTo>
                  <a:close/>
                </a:path>
                <a:path w="770889" h="1369059">
                  <a:moveTo>
                    <a:pt x="770382" y="3810"/>
                  </a:moveTo>
                  <a:lnTo>
                    <a:pt x="766572" y="0"/>
                  </a:lnTo>
                  <a:lnTo>
                    <a:pt x="755142" y="0"/>
                  </a:lnTo>
                  <a:lnTo>
                    <a:pt x="755142" y="15240"/>
                  </a:lnTo>
                  <a:lnTo>
                    <a:pt x="755142" y="1354074"/>
                  </a:lnTo>
                  <a:lnTo>
                    <a:pt x="479298" y="1354074"/>
                  </a:lnTo>
                  <a:lnTo>
                    <a:pt x="479298" y="15240"/>
                  </a:lnTo>
                  <a:lnTo>
                    <a:pt x="755142" y="15240"/>
                  </a:lnTo>
                  <a:lnTo>
                    <a:pt x="755142" y="0"/>
                  </a:lnTo>
                  <a:lnTo>
                    <a:pt x="467868" y="0"/>
                  </a:lnTo>
                  <a:lnTo>
                    <a:pt x="464820" y="3810"/>
                  </a:lnTo>
                  <a:lnTo>
                    <a:pt x="464820" y="1365504"/>
                  </a:lnTo>
                  <a:lnTo>
                    <a:pt x="467868" y="1368552"/>
                  </a:lnTo>
                  <a:lnTo>
                    <a:pt x="766572" y="1368552"/>
                  </a:lnTo>
                  <a:lnTo>
                    <a:pt x="770382" y="1365504"/>
                  </a:lnTo>
                  <a:lnTo>
                    <a:pt x="770382" y="1361694"/>
                  </a:lnTo>
                  <a:lnTo>
                    <a:pt x="770382" y="1354074"/>
                  </a:lnTo>
                  <a:lnTo>
                    <a:pt x="770382" y="15240"/>
                  </a:lnTo>
                  <a:lnTo>
                    <a:pt x="770382" y="7620"/>
                  </a:lnTo>
                  <a:lnTo>
                    <a:pt x="770382" y="3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7" name="object 57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5025390" y="6464045"/>
              <a:ext cx="290322" cy="118110"/>
            </a:xfrm>
            <a:prstGeom prst="rect">
              <a:avLst/>
            </a:prstGeom>
          </p:spPr>
        </p:pic>
        <p:sp>
          <p:nvSpPr>
            <p:cNvPr id="58" name="object 58"/>
            <p:cNvSpPr/>
            <p:nvPr/>
          </p:nvSpPr>
          <p:spPr>
            <a:xfrm>
              <a:off x="5025390" y="6464045"/>
              <a:ext cx="290830" cy="118110"/>
            </a:xfrm>
            <a:custGeom>
              <a:avLst/>
              <a:gdLst/>
              <a:ahLst/>
              <a:cxnLst/>
              <a:rect l="l" t="t" r="r" b="b"/>
              <a:pathLst>
                <a:path w="290829" h="118109">
                  <a:moveTo>
                    <a:pt x="0" y="0"/>
                  </a:moveTo>
                  <a:lnTo>
                    <a:pt x="290322" y="0"/>
                  </a:lnTo>
                  <a:lnTo>
                    <a:pt x="290322" y="118110"/>
                  </a:lnTo>
                  <a:lnTo>
                    <a:pt x="0" y="118110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309616" y="4807457"/>
              <a:ext cx="768985" cy="1781810"/>
            </a:xfrm>
            <a:custGeom>
              <a:avLst/>
              <a:gdLst/>
              <a:ahLst/>
              <a:cxnLst/>
              <a:rect l="l" t="t" r="r" b="b"/>
              <a:pathLst>
                <a:path w="768985" h="1781809">
                  <a:moveTo>
                    <a:pt x="302514" y="1653540"/>
                  </a:moveTo>
                  <a:lnTo>
                    <a:pt x="300228" y="1650492"/>
                  </a:lnTo>
                  <a:lnTo>
                    <a:pt x="3048" y="1650492"/>
                  </a:lnTo>
                  <a:lnTo>
                    <a:pt x="0" y="1653540"/>
                  </a:lnTo>
                  <a:lnTo>
                    <a:pt x="0" y="1777746"/>
                  </a:lnTo>
                  <a:lnTo>
                    <a:pt x="3048" y="1780032"/>
                  </a:lnTo>
                  <a:lnTo>
                    <a:pt x="300228" y="1780032"/>
                  </a:lnTo>
                  <a:lnTo>
                    <a:pt x="302514" y="1777746"/>
                  </a:lnTo>
                  <a:lnTo>
                    <a:pt x="302514" y="1774698"/>
                  </a:lnTo>
                  <a:lnTo>
                    <a:pt x="302514" y="1768602"/>
                  </a:lnTo>
                  <a:lnTo>
                    <a:pt x="302514" y="1662684"/>
                  </a:lnTo>
                  <a:lnTo>
                    <a:pt x="302514" y="1656588"/>
                  </a:lnTo>
                  <a:lnTo>
                    <a:pt x="302514" y="1653540"/>
                  </a:lnTo>
                  <a:close/>
                </a:path>
                <a:path w="768985" h="1781809">
                  <a:moveTo>
                    <a:pt x="768858" y="3048"/>
                  </a:moveTo>
                  <a:lnTo>
                    <a:pt x="765048" y="0"/>
                  </a:lnTo>
                  <a:lnTo>
                    <a:pt x="753618" y="0"/>
                  </a:lnTo>
                  <a:lnTo>
                    <a:pt x="753618" y="14478"/>
                  </a:lnTo>
                  <a:lnTo>
                    <a:pt x="753618" y="1767078"/>
                  </a:lnTo>
                  <a:lnTo>
                    <a:pt x="477774" y="1767078"/>
                  </a:lnTo>
                  <a:lnTo>
                    <a:pt x="477774" y="14478"/>
                  </a:lnTo>
                  <a:lnTo>
                    <a:pt x="753618" y="14478"/>
                  </a:lnTo>
                  <a:lnTo>
                    <a:pt x="753618" y="0"/>
                  </a:lnTo>
                  <a:lnTo>
                    <a:pt x="466344" y="0"/>
                  </a:lnTo>
                  <a:lnTo>
                    <a:pt x="463296" y="3048"/>
                  </a:lnTo>
                  <a:lnTo>
                    <a:pt x="463296" y="1778508"/>
                  </a:lnTo>
                  <a:lnTo>
                    <a:pt x="466344" y="1781556"/>
                  </a:lnTo>
                  <a:lnTo>
                    <a:pt x="765048" y="1781556"/>
                  </a:lnTo>
                  <a:lnTo>
                    <a:pt x="768858" y="1778508"/>
                  </a:lnTo>
                  <a:lnTo>
                    <a:pt x="768858" y="1774698"/>
                  </a:lnTo>
                  <a:lnTo>
                    <a:pt x="768858" y="1767078"/>
                  </a:lnTo>
                  <a:lnTo>
                    <a:pt x="768858" y="14478"/>
                  </a:lnTo>
                  <a:lnTo>
                    <a:pt x="768858" y="6858"/>
                  </a:lnTo>
                  <a:lnTo>
                    <a:pt x="76885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0" name="object 60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070854" y="6287261"/>
              <a:ext cx="290322" cy="294893"/>
            </a:xfrm>
            <a:prstGeom prst="rect">
              <a:avLst/>
            </a:prstGeom>
          </p:spPr>
        </p:pic>
        <p:sp>
          <p:nvSpPr>
            <p:cNvPr id="61" name="object 61"/>
            <p:cNvSpPr/>
            <p:nvPr/>
          </p:nvSpPr>
          <p:spPr>
            <a:xfrm>
              <a:off x="6070854" y="6287261"/>
              <a:ext cx="290830" cy="295275"/>
            </a:xfrm>
            <a:custGeom>
              <a:avLst/>
              <a:gdLst/>
              <a:ahLst/>
              <a:cxnLst/>
              <a:rect l="l" t="t" r="r" b="b"/>
              <a:pathLst>
                <a:path w="290829" h="295275">
                  <a:moveTo>
                    <a:pt x="0" y="0"/>
                  </a:moveTo>
                  <a:lnTo>
                    <a:pt x="290322" y="0"/>
                  </a:lnTo>
                  <a:lnTo>
                    <a:pt x="290322" y="294893"/>
                  </a:lnTo>
                  <a:lnTo>
                    <a:pt x="0" y="294893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472946" y="4514087"/>
              <a:ext cx="5271770" cy="2105025"/>
            </a:xfrm>
            <a:custGeom>
              <a:avLst/>
              <a:gdLst/>
              <a:ahLst/>
              <a:cxnLst/>
              <a:rect l="l" t="t" r="r" b="b"/>
              <a:pathLst>
                <a:path w="5271770" h="2105025">
                  <a:moveTo>
                    <a:pt x="5271503" y="2068068"/>
                  </a:moveTo>
                  <a:lnTo>
                    <a:pt x="5266182" y="2068068"/>
                  </a:lnTo>
                  <a:lnTo>
                    <a:pt x="5266182" y="2061984"/>
                  </a:lnTo>
                  <a:lnTo>
                    <a:pt x="5184648" y="2061984"/>
                  </a:lnTo>
                  <a:lnTo>
                    <a:pt x="5184648" y="1779270"/>
                  </a:lnTo>
                  <a:lnTo>
                    <a:pt x="5184648" y="1773174"/>
                  </a:lnTo>
                  <a:lnTo>
                    <a:pt x="5184648" y="1770126"/>
                  </a:lnTo>
                  <a:lnTo>
                    <a:pt x="5182362" y="1767840"/>
                  </a:lnTo>
                  <a:lnTo>
                    <a:pt x="4885182" y="1767840"/>
                  </a:lnTo>
                  <a:lnTo>
                    <a:pt x="4882896" y="1770126"/>
                  </a:lnTo>
                  <a:lnTo>
                    <a:pt x="4882896" y="2061984"/>
                  </a:lnTo>
                  <a:lnTo>
                    <a:pt x="42672" y="2061984"/>
                  </a:lnTo>
                  <a:lnTo>
                    <a:pt x="42672" y="6096"/>
                  </a:lnTo>
                  <a:lnTo>
                    <a:pt x="36576" y="6096"/>
                  </a:lnTo>
                  <a:lnTo>
                    <a:pt x="36576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31242" y="12192"/>
                  </a:lnTo>
                  <a:lnTo>
                    <a:pt x="31242" y="294894"/>
                  </a:lnTo>
                  <a:lnTo>
                    <a:pt x="0" y="294894"/>
                  </a:lnTo>
                  <a:lnTo>
                    <a:pt x="0" y="306324"/>
                  </a:lnTo>
                  <a:lnTo>
                    <a:pt x="31242" y="306324"/>
                  </a:lnTo>
                  <a:lnTo>
                    <a:pt x="31242" y="590550"/>
                  </a:lnTo>
                  <a:lnTo>
                    <a:pt x="0" y="590550"/>
                  </a:lnTo>
                  <a:lnTo>
                    <a:pt x="0" y="601980"/>
                  </a:lnTo>
                  <a:lnTo>
                    <a:pt x="31242" y="601980"/>
                  </a:lnTo>
                  <a:lnTo>
                    <a:pt x="31242" y="884682"/>
                  </a:lnTo>
                  <a:lnTo>
                    <a:pt x="0" y="884682"/>
                  </a:lnTo>
                  <a:lnTo>
                    <a:pt x="0" y="896112"/>
                  </a:lnTo>
                  <a:lnTo>
                    <a:pt x="31242" y="896112"/>
                  </a:lnTo>
                  <a:lnTo>
                    <a:pt x="31242" y="1178814"/>
                  </a:lnTo>
                  <a:lnTo>
                    <a:pt x="0" y="1178814"/>
                  </a:lnTo>
                  <a:lnTo>
                    <a:pt x="0" y="1191006"/>
                  </a:lnTo>
                  <a:lnTo>
                    <a:pt x="31242" y="1191006"/>
                  </a:lnTo>
                  <a:lnTo>
                    <a:pt x="31242" y="1472946"/>
                  </a:lnTo>
                  <a:lnTo>
                    <a:pt x="0" y="1472946"/>
                  </a:lnTo>
                  <a:lnTo>
                    <a:pt x="0" y="1485138"/>
                  </a:lnTo>
                  <a:lnTo>
                    <a:pt x="31242" y="1485138"/>
                  </a:lnTo>
                  <a:lnTo>
                    <a:pt x="31242" y="1767840"/>
                  </a:lnTo>
                  <a:lnTo>
                    <a:pt x="0" y="1767840"/>
                  </a:lnTo>
                  <a:lnTo>
                    <a:pt x="0" y="1779270"/>
                  </a:lnTo>
                  <a:lnTo>
                    <a:pt x="31242" y="1779270"/>
                  </a:lnTo>
                  <a:lnTo>
                    <a:pt x="31242" y="2061972"/>
                  </a:lnTo>
                  <a:lnTo>
                    <a:pt x="0" y="2061972"/>
                  </a:lnTo>
                  <a:lnTo>
                    <a:pt x="0" y="2073402"/>
                  </a:lnTo>
                  <a:lnTo>
                    <a:pt x="31242" y="2073402"/>
                  </a:lnTo>
                  <a:lnTo>
                    <a:pt x="31242" y="2104644"/>
                  </a:lnTo>
                  <a:lnTo>
                    <a:pt x="42672" y="2104644"/>
                  </a:lnTo>
                  <a:lnTo>
                    <a:pt x="42672" y="2073402"/>
                  </a:lnTo>
                  <a:lnTo>
                    <a:pt x="1076706" y="2073402"/>
                  </a:lnTo>
                  <a:lnTo>
                    <a:pt x="1076706" y="2104644"/>
                  </a:lnTo>
                  <a:lnTo>
                    <a:pt x="1088123" y="2104644"/>
                  </a:lnTo>
                  <a:lnTo>
                    <a:pt x="1088123" y="2073402"/>
                  </a:lnTo>
                  <a:lnTo>
                    <a:pt x="2122170" y="2073402"/>
                  </a:lnTo>
                  <a:lnTo>
                    <a:pt x="2122170" y="2104644"/>
                  </a:lnTo>
                  <a:lnTo>
                    <a:pt x="2133600" y="2104644"/>
                  </a:lnTo>
                  <a:lnTo>
                    <a:pt x="2133600" y="2073402"/>
                  </a:lnTo>
                  <a:lnTo>
                    <a:pt x="3169158" y="2073402"/>
                  </a:lnTo>
                  <a:lnTo>
                    <a:pt x="3169158" y="2104644"/>
                  </a:lnTo>
                  <a:lnTo>
                    <a:pt x="3180588" y="2104644"/>
                  </a:lnTo>
                  <a:lnTo>
                    <a:pt x="3180588" y="2073402"/>
                  </a:lnTo>
                  <a:lnTo>
                    <a:pt x="4214622" y="2073402"/>
                  </a:lnTo>
                  <a:lnTo>
                    <a:pt x="4214622" y="2104644"/>
                  </a:lnTo>
                  <a:lnTo>
                    <a:pt x="4226052" y="2104644"/>
                  </a:lnTo>
                  <a:lnTo>
                    <a:pt x="4226052" y="2073402"/>
                  </a:lnTo>
                  <a:lnTo>
                    <a:pt x="4885182" y="2073402"/>
                  </a:lnTo>
                  <a:lnTo>
                    <a:pt x="5182362" y="2073402"/>
                  </a:lnTo>
                  <a:lnTo>
                    <a:pt x="5260086" y="2073402"/>
                  </a:lnTo>
                  <a:lnTo>
                    <a:pt x="5260086" y="2104644"/>
                  </a:lnTo>
                  <a:lnTo>
                    <a:pt x="5271503" y="2104644"/>
                  </a:lnTo>
                  <a:lnTo>
                    <a:pt x="5271503" y="206806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 txBox="1"/>
          <p:nvPr/>
        </p:nvSpPr>
        <p:spPr>
          <a:xfrm>
            <a:off x="2664718" y="5129822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42%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710178" y="4953038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48%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4756409" y="5011709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46%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5801869" y="4599469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60%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955042" y="5924589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4000502" y="5777519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883411" y="6072416"/>
            <a:ext cx="57023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25400">
              <a:lnSpc>
                <a:spcPct val="100000"/>
              </a:lnSpc>
              <a:spcBef>
                <a:spcPts val="110"/>
              </a:spcBef>
            </a:pPr>
            <a:r>
              <a:rPr sz="950" b="1" dirty="0">
                <a:latin typeface="Times New Roman"/>
                <a:cs typeface="Times New Roman"/>
              </a:rPr>
              <a:t>10%</a:t>
            </a:r>
            <a:r>
              <a:rPr sz="950" b="1" spc="375" dirty="0">
                <a:latin typeface="Times New Roman"/>
                <a:cs typeface="Times New Roman"/>
              </a:rPr>
              <a:t> </a:t>
            </a:r>
            <a:r>
              <a:rPr sz="1425" b="1" spc="-37" baseline="-26315" dirty="0">
                <a:latin typeface="Times New Roman"/>
                <a:cs typeface="Times New Roman"/>
              </a:rPr>
              <a:t>8%</a:t>
            </a:r>
            <a:endParaRPr sz="1425" baseline="-26315">
              <a:latin typeface="Times New Roman"/>
              <a:cs typeface="Times New Roman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245354" y="6012975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12%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291585" y="5895631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16%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5077969" y="6249200"/>
            <a:ext cx="48768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dirty="0">
                <a:latin typeface="Times New Roman"/>
                <a:cs typeface="Times New Roman"/>
              </a:rPr>
              <a:t>4%</a:t>
            </a:r>
            <a:r>
              <a:rPr sz="950" b="1" spc="185" dirty="0">
                <a:latin typeface="Times New Roman"/>
                <a:cs typeface="Times New Roman"/>
              </a:rPr>
              <a:t>  </a:t>
            </a:r>
            <a:r>
              <a:rPr sz="950" b="1" spc="-25" dirty="0">
                <a:latin typeface="Times New Roman"/>
                <a:cs typeface="Times New Roman"/>
              </a:rPr>
              <a:t>4%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6092952" y="6072416"/>
            <a:ext cx="54991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dirty="0">
                <a:latin typeface="Times New Roman"/>
                <a:cs typeface="Times New Roman"/>
              </a:rPr>
              <a:t>10%</a:t>
            </a:r>
            <a:r>
              <a:rPr sz="950" b="1" spc="125" dirty="0">
                <a:latin typeface="Times New Roman"/>
                <a:cs typeface="Times New Roman"/>
              </a:rPr>
              <a:t> </a:t>
            </a:r>
            <a:r>
              <a:rPr sz="950" b="1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241299" y="6486183"/>
            <a:ext cx="17716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180333" y="6191286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1180333" y="5897158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1180333" y="5308133"/>
            <a:ext cx="697230" cy="4660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40%</a:t>
            </a:r>
            <a:endParaRPr sz="950">
              <a:latin typeface="Times New Roman"/>
              <a:cs typeface="Times New Roman"/>
            </a:endParaRPr>
          </a:p>
          <a:p>
            <a:pPr marL="438150">
              <a:lnSpc>
                <a:spcPct val="100000"/>
              </a:lnSpc>
              <a:spcBef>
                <a:spcPts val="5"/>
              </a:spcBef>
            </a:pPr>
            <a:r>
              <a:rPr sz="950" b="1" spc="-25" dirty="0">
                <a:latin typeface="Times New Roman"/>
                <a:cs typeface="Times New Roman"/>
              </a:rPr>
              <a:t>31%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r>
              <a:rPr sz="950" spc="-25" dirty="0">
                <a:latin typeface="Times New Roman"/>
                <a:cs typeface="Times New Roman"/>
              </a:rPr>
              <a:t>30%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1180333" y="4719109"/>
            <a:ext cx="236854" cy="46609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60%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r>
              <a:rPr sz="950" spc="-25" dirty="0">
                <a:latin typeface="Times New Roman"/>
                <a:cs typeface="Times New Roman"/>
              </a:rPr>
              <a:t>50%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1180333" y="4424212"/>
            <a:ext cx="236854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70%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1734311" y="6630199"/>
            <a:ext cx="609600" cy="45402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59690" marR="5080" indent="-60325">
              <a:lnSpc>
                <a:spcPts val="1110"/>
              </a:lnSpc>
              <a:spcBef>
                <a:spcPts val="170"/>
              </a:spcBef>
            </a:pPr>
            <a:r>
              <a:rPr sz="950" dirty="0">
                <a:latin typeface="Times New Roman"/>
                <a:cs typeface="Times New Roman"/>
              </a:rPr>
              <a:t>White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(non- Hispanic)</a:t>
            </a:r>
            <a:r>
              <a:rPr sz="950" spc="50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336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860540" y="6630212"/>
            <a:ext cx="449580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28575" marR="5080" indent="-29209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Hispanic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 </a:t>
            </a:r>
            <a:r>
              <a:rPr sz="950" spc="-25" dirty="0">
                <a:latin typeface="Times New Roman"/>
                <a:cs typeface="Times New Roman"/>
              </a:rPr>
              <a:t>603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5013184" y="6630212"/>
            <a:ext cx="327660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indent="13970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Black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6059415" y="6630212"/>
            <a:ext cx="327660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indent="17145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Other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895106" y="5259337"/>
            <a:ext cx="175895" cy="4711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Percent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3522726" y="6630212"/>
            <a:ext cx="1036955" cy="502284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443865" marR="5080" indent="-264160">
              <a:lnSpc>
                <a:spcPts val="1110"/>
              </a:lnSpc>
              <a:spcBef>
                <a:spcPts val="170"/>
              </a:spcBef>
            </a:pPr>
            <a:r>
              <a:rPr sz="950" dirty="0">
                <a:latin typeface="Times New Roman"/>
                <a:cs typeface="Times New Roman"/>
              </a:rPr>
              <a:t>Native</a:t>
            </a:r>
            <a:r>
              <a:rPr sz="950" spc="25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American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 </a:t>
            </a:r>
            <a:r>
              <a:rPr sz="950" spc="-25" dirty="0">
                <a:latin typeface="Times New Roman"/>
                <a:cs typeface="Times New Roman"/>
              </a:rPr>
              <a:t>87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0"/>
              </a:spcBef>
            </a:pPr>
            <a:r>
              <a:rPr sz="1050" b="1" spc="-10" dirty="0">
                <a:latin typeface="Times New Roman"/>
                <a:cs typeface="Times New Roman"/>
              </a:rPr>
              <a:t>Race/Ethnicity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1500377" y="3851324"/>
            <a:ext cx="4831080" cy="37147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R="5080">
              <a:lnSpc>
                <a:spcPts val="1330"/>
              </a:lnSpc>
              <a:spcBef>
                <a:spcPts val="195"/>
              </a:spcBef>
            </a:pPr>
            <a:r>
              <a:rPr sz="1150" b="1" dirty="0">
                <a:latin typeface="Times New Roman"/>
                <a:cs typeface="Times New Roman"/>
              </a:rPr>
              <a:t>Figure</a:t>
            </a:r>
            <a:r>
              <a:rPr sz="1150" b="1" spc="-3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4.</a:t>
            </a:r>
            <a:r>
              <a:rPr sz="1150" b="1" spc="23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Percent Domestic</a:t>
            </a:r>
            <a:r>
              <a:rPr sz="1150" b="1" spc="-2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Violence</a:t>
            </a:r>
            <a:r>
              <a:rPr sz="1150" b="1" spc="-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Survivors</a:t>
            </a:r>
            <a:r>
              <a:rPr sz="1150" b="1" spc="-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Enrolled</a:t>
            </a:r>
            <a:r>
              <a:rPr sz="1150" b="1" spc="-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in</a:t>
            </a:r>
            <a:r>
              <a:rPr sz="1150" b="1" spc="-3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Medicaid,</a:t>
            </a:r>
            <a:r>
              <a:rPr sz="1150" b="1" spc="-20" dirty="0">
                <a:latin typeface="Times New Roman"/>
                <a:cs typeface="Times New Roman"/>
              </a:rPr>
              <a:t> </a:t>
            </a:r>
            <a:r>
              <a:rPr sz="1150" b="1" spc="-10" dirty="0">
                <a:latin typeface="Times New Roman"/>
                <a:cs typeface="Times New Roman"/>
              </a:rPr>
              <a:t>and/or </a:t>
            </a:r>
            <a:r>
              <a:rPr sz="1150" b="1" dirty="0">
                <a:latin typeface="Times New Roman"/>
                <a:cs typeface="Times New Roman"/>
              </a:rPr>
              <a:t>Receiving</a:t>
            </a:r>
            <a:r>
              <a:rPr sz="1150" b="1" spc="-5" dirty="0">
                <a:latin typeface="Times New Roman"/>
                <a:cs typeface="Times New Roman"/>
              </a:rPr>
              <a:t> </a:t>
            </a:r>
            <a:r>
              <a:rPr sz="1150" b="1" spc="-30" dirty="0">
                <a:latin typeface="Times New Roman"/>
                <a:cs typeface="Times New Roman"/>
              </a:rPr>
              <a:t>TANF</a:t>
            </a:r>
            <a:r>
              <a:rPr sz="1150" b="1" spc="-10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Assistance</a:t>
            </a:r>
            <a:r>
              <a:rPr sz="1150" b="1" spc="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by </a:t>
            </a:r>
            <a:r>
              <a:rPr sz="1150" b="1" spc="-10" dirty="0">
                <a:latin typeface="Times New Roman"/>
                <a:cs typeface="Times New Roman"/>
              </a:rPr>
              <a:t>Race/Ethnicity,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spc="-20" dirty="0">
                <a:latin typeface="Times New Roman"/>
                <a:cs typeface="Times New Roman"/>
              </a:rPr>
              <a:t>2012</a:t>
            </a:r>
            <a:endParaRPr sz="1150">
              <a:latin typeface="Times New Roman"/>
              <a:cs typeface="Times New Roman"/>
            </a:endParaRPr>
          </a:p>
        </p:txBody>
      </p:sp>
      <p:grpSp>
        <p:nvGrpSpPr>
          <p:cNvPr id="87" name="object 87"/>
          <p:cNvGrpSpPr/>
          <p:nvPr/>
        </p:nvGrpSpPr>
        <p:grpSpPr>
          <a:xfrm>
            <a:off x="2506979" y="4450079"/>
            <a:ext cx="2776855" cy="232410"/>
            <a:chOff x="2506979" y="4450079"/>
            <a:chExt cx="2776855" cy="232410"/>
          </a:xfrm>
        </p:grpSpPr>
        <p:sp>
          <p:nvSpPr>
            <p:cNvPr id="88" name="object 88"/>
            <p:cNvSpPr/>
            <p:nvPr/>
          </p:nvSpPr>
          <p:spPr>
            <a:xfrm>
              <a:off x="2506979" y="4450079"/>
              <a:ext cx="2776855" cy="232410"/>
            </a:xfrm>
            <a:custGeom>
              <a:avLst/>
              <a:gdLst/>
              <a:ahLst/>
              <a:cxnLst/>
              <a:rect l="l" t="t" r="r" b="b"/>
              <a:pathLst>
                <a:path w="2776854" h="232410">
                  <a:moveTo>
                    <a:pt x="2773680" y="0"/>
                  </a:moveTo>
                  <a:lnTo>
                    <a:pt x="2286" y="0"/>
                  </a:lnTo>
                  <a:lnTo>
                    <a:pt x="0" y="2286"/>
                  </a:lnTo>
                  <a:lnTo>
                    <a:pt x="0" y="229362"/>
                  </a:lnTo>
                  <a:lnTo>
                    <a:pt x="2286" y="232410"/>
                  </a:lnTo>
                  <a:lnTo>
                    <a:pt x="2773680" y="232410"/>
                  </a:lnTo>
                  <a:lnTo>
                    <a:pt x="2776728" y="229362"/>
                  </a:lnTo>
                  <a:lnTo>
                    <a:pt x="2776728" y="226314"/>
                  </a:lnTo>
                  <a:lnTo>
                    <a:pt x="11430" y="226314"/>
                  </a:lnTo>
                  <a:lnTo>
                    <a:pt x="5334" y="220218"/>
                  </a:lnTo>
                  <a:lnTo>
                    <a:pt x="11430" y="220218"/>
                  </a:lnTo>
                  <a:lnTo>
                    <a:pt x="11430" y="11430"/>
                  </a:lnTo>
                  <a:lnTo>
                    <a:pt x="5333" y="11430"/>
                  </a:lnTo>
                  <a:lnTo>
                    <a:pt x="11430" y="5334"/>
                  </a:lnTo>
                  <a:lnTo>
                    <a:pt x="2776728" y="5334"/>
                  </a:lnTo>
                  <a:lnTo>
                    <a:pt x="2776728" y="2286"/>
                  </a:lnTo>
                  <a:lnTo>
                    <a:pt x="2773680" y="0"/>
                  </a:lnTo>
                  <a:close/>
                </a:path>
                <a:path w="2776854" h="232410">
                  <a:moveTo>
                    <a:pt x="11430" y="220218"/>
                  </a:moveTo>
                  <a:lnTo>
                    <a:pt x="5334" y="220218"/>
                  </a:lnTo>
                  <a:lnTo>
                    <a:pt x="11430" y="226314"/>
                  </a:lnTo>
                  <a:lnTo>
                    <a:pt x="11430" y="220218"/>
                  </a:lnTo>
                  <a:close/>
                </a:path>
                <a:path w="2776854" h="232410">
                  <a:moveTo>
                    <a:pt x="2764536" y="220218"/>
                  </a:moveTo>
                  <a:lnTo>
                    <a:pt x="11430" y="220218"/>
                  </a:lnTo>
                  <a:lnTo>
                    <a:pt x="11430" y="226314"/>
                  </a:lnTo>
                  <a:lnTo>
                    <a:pt x="2764536" y="226314"/>
                  </a:lnTo>
                  <a:lnTo>
                    <a:pt x="2764536" y="220218"/>
                  </a:lnTo>
                  <a:close/>
                </a:path>
                <a:path w="2776854" h="232410">
                  <a:moveTo>
                    <a:pt x="2764536" y="5334"/>
                  </a:moveTo>
                  <a:lnTo>
                    <a:pt x="2764536" y="226314"/>
                  </a:lnTo>
                  <a:lnTo>
                    <a:pt x="2770632" y="220218"/>
                  </a:lnTo>
                  <a:lnTo>
                    <a:pt x="2776728" y="220218"/>
                  </a:lnTo>
                  <a:lnTo>
                    <a:pt x="2776728" y="11430"/>
                  </a:lnTo>
                  <a:lnTo>
                    <a:pt x="2770632" y="11430"/>
                  </a:lnTo>
                  <a:lnTo>
                    <a:pt x="2764536" y="5334"/>
                  </a:lnTo>
                  <a:close/>
                </a:path>
                <a:path w="2776854" h="232410">
                  <a:moveTo>
                    <a:pt x="2776728" y="220218"/>
                  </a:moveTo>
                  <a:lnTo>
                    <a:pt x="2770632" y="220218"/>
                  </a:lnTo>
                  <a:lnTo>
                    <a:pt x="2764536" y="226314"/>
                  </a:lnTo>
                  <a:lnTo>
                    <a:pt x="2776728" y="226314"/>
                  </a:lnTo>
                  <a:lnTo>
                    <a:pt x="2776728" y="220218"/>
                  </a:lnTo>
                  <a:close/>
                </a:path>
                <a:path w="2776854" h="232410">
                  <a:moveTo>
                    <a:pt x="11430" y="5334"/>
                  </a:moveTo>
                  <a:lnTo>
                    <a:pt x="5333" y="11430"/>
                  </a:lnTo>
                  <a:lnTo>
                    <a:pt x="11430" y="11430"/>
                  </a:lnTo>
                  <a:lnTo>
                    <a:pt x="11430" y="5334"/>
                  </a:lnTo>
                  <a:close/>
                </a:path>
                <a:path w="2776854" h="232410">
                  <a:moveTo>
                    <a:pt x="2764536" y="5334"/>
                  </a:moveTo>
                  <a:lnTo>
                    <a:pt x="11430" y="5334"/>
                  </a:lnTo>
                  <a:lnTo>
                    <a:pt x="11430" y="11430"/>
                  </a:lnTo>
                  <a:lnTo>
                    <a:pt x="2764536" y="11430"/>
                  </a:lnTo>
                  <a:lnTo>
                    <a:pt x="2764536" y="5334"/>
                  </a:lnTo>
                  <a:close/>
                </a:path>
                <a:path w="2776854" h="232410">
                  <a:moveTo>
                    <a:pt x="2776728" y="5334"/>
                  </a:moveTo>
                  <a:lnTo>
                    <a:pt x="2764536" y="5334"/>
                  </a:lnTo>
                  <a:lnTo>
                    <a:pt x="2770632" y="11430"/>
                  </a:lnTo>
                  <a:lnTo>
                    <a:pt x="2776728" y="11430"/>
                  </a:lnTo>
                  <a:lnTo>
                    <a:pt x="2776728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2670047" y="4532375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4" h="67310">
                  <a:moveTo>
                    <a:pt x="67818" y="0"/>
                  </a:moveTo>
                  <a:lnTo>
                    <a:pt x="0" y="0"/>
                  </a:lnTo>
                  <a:lnTo>
                    <a:pt x="0" y="67055"/>
                  </a:lnTo>
                  <a:lnTo>
                    <a:pt x="67818" y="67055"/>
                  </a:lnTo>
                  <a:lnTo>
                    <a:pt x="678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2663189" y="4524755"/>
              <a:ext cx="82550" cy="82550"/>
            </a:xfrm>
            <a:custGeom>
              <a:avLst/>
              <a:gdLst/>
              <a:ahLst/>
              <a:cxnLst/>
              <a:rect l="l" t="t" r="r" b="b"/>
              <a:pathLst>
                <a:path w="82550" h="82550">
                  <a:moveTo>
                    <a:pt x="79248" y="0"/>
                  </a:moveTo>
                  <a:lnTo>
                    <a:pt x="3048" y="0"/>
                  </a:lnTo>
                  <a:lnTo>
                    <a:pt x="0" y="3048"/>
                  </a:lnTo>
                  <a:lnTo>
                    <a:pt x="0" y="79248"/>
                  </a:lnTo>
                  <a:lnTo>
                    <a:pt x="3048" y="82296"/>
                  </a:lnTo>
                  <a:lnTo>
                    <a:pt x="79248" y="82296"/>
                  </a:lnTo>
                  <a:lnTo>
                    <a:pt x="82296" y="79248"/>
                  </a:lnTo>
                  <a:lnTo>
                    <a:pt x="82296" y="74676"/>
                  </a:lnTo>
                  <a:lnTo>
                    <a:pt x="14478" y="74676"/>
                  </a:lnTo>
                  <a:lnTo>
                    <a:pt x="6858" y="67818"/>
                  </a:lnTo>
                  <a:lnTo>
                    <a:pt x="14478" y="67818"/>
                  </a:lnTo>
                  <a:lnTo>
                    <a:pt x="14478" y="14478"/>
                  </a:lnTo>
                  <a:lnTo>
                    <a:pt x="6858" y="14478"/>
                  </a:lnTo>
                  <a:lnTo>
                    <a:pt x="14478" y="7620"/>
                  </a:lnTo>
                  <a:lnTo>
                    <a:pt x="82296" y="7620"/>
                  </a:lnTo>
                  <a:lnTo>
                    <a:pt x="82296" y="3048"/>
                  </a:lnTo>
                  <a:lnTo>
                    <a:pt x="79248" y="0"/>
                  </a:lnTo>
                  <a:close/>
                </a:path>
                <a:path w="82550" h="82550">
                  <a:moveTo>
                    <a:pt x="14478" y="67818"/>
                  </a:moveTo>
                  <a:lnTo>
                    <a:pt x="6858" y="67818"/>
                  </a:lnTo>
                  <a:lnTo>
                    <a:pt x="14478" y="74676"/>
                  </a:lnTo>
                  <a:lnTo>
                    <a:pt x="14478" y="67818"/>
                  </a:lnTo>
                  <a:close/>
                </a:path>
                <a:path w="82550" h="82550">
                  <a:moveTo>
                    <a:pt x="67818" y="67818"/>
                  </a:moveTo>
                  <a:lnTo>
                    <a:pt x="14478" y="67818"/>
                  </a:lnTo>
                  <a:lnTo>
                    <a:pt x="14478" y="74676"/>
                  </a:lnTo>
                  <a:lnTo>
                    <a:pt x="67818" y="74676"/>
                  </a:lnTo>
                  <a:lnTo>
                    <a:pt x="67818" y="67818"/>
                  </a:lnTo>
                  <a:close/>
                </a:path>
                <a:path w="82550" h="82550">
                  <a:moveTo>
                    <a:pt x="67818" y="7620"/>
                  </a:moveTo>
                  <a:lnTo>
                    <a:pt x="67818" y="74676"/>
                  </a:lnTo>
                  <a:lnTo>
                    <a:pt x="74675" y="67818"/>
                  </a:lnTo>
                  <a:lnTo>
                    <a:pt x="82296" y="67818"/>
                  </a:lnTo>
                  <a:lnTo>
                    <a:pt x="82296" y="14478"/>
                  </a:lnTo>
                  <a:lnTo>
                    <a:pt x="74676" y="14478"/>
                  </a:lnTo>
                  <a:lnTo>
                    <a:pt x="67818" y="7620"/>
                  </a:lnTo>
                  <a:close/>
                </a:path>
                <a:path w="82550" h="82550">
                  <a:moveTo>
                    <a:pt x="82296" y="67818"/>
                  </a:moveTo>
                  <a:lnTo>
                    <a:pt x="74675" y="67818"/>
                  </a:lnTo>
                  <a:lnTo>
                    <a:pt x="67818" y="74676"/>
                  </a:lnTo>
                  <a:lnTo>
                    <a:pt x="82296" y="74676"/>
                  </a:lnTo>
                  <a:lnTo>
                    <a:pt x="82296" y="67818"/>
                  </a:lnTo>
                  <a:close/>
                </a:path>
                <a:path w="82550" h="82550">
                  <a:moveTo>
                    <a:pt x="14478" y="7620"/>
                  </a:moveTo>
                  <a:lnTo>
                    <a:pt x="6858" y="14478"/>
                  </a:lnTo>
                  <a:lnTo>
                    <a:pt x="14478" y="14478"/>
                  </a:lnTo>
                  <a:lnTo>
                    <a:pt x="14478" y="7620"/>
                  </a:lnTo>
                  <a:close/>
                </a:path>
                <a:path w="82550" h="82550">
                  <a:moveTo>
                    <a:pt x="67818" y="7620"/>
                  </a:moveTo>
                  <a:lnTo>
                    <a:pt x="14478" y="7620"/>
                  </a:lnTo>
                  <a:lnTo>
                    <a:pt x="14478" y="14478"/>
                  </a:lnTo>
                  <a:lnTo>
                    <a:pt x="67818" y="14478"/>
                  </a:lnTo>
                  <a:lnTo>
                    <a:pt x="67818" y="7620"/>
                  </a:lnTo>
                  <a:close/>
                </a:path>
                <a:path w="82550" h="82550">
                  <a:moveTo>
                    <a:pt x="82296" y="7620"/>
                  </a:moveTo>
                  <a:lnTo>
                    <a:pt x="67818" y="7620"/>
                  </a:lnTo>
                  <a:lnTo>
                    <a:pt x="74676" y="14478"/>
                  </a:lnTo>
                  <a:lnTo>
                    <a:pt x="82296" y="14478"/>
                  </a:lnTo>
                  <a:lnTo>
                    <a:pt x="82296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1" name="object 91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31285" y="4532375"/>
              <a:ext cx="66294" cy="67055"/>
            </a:xfrm>
            <a:prstGeom prst="rect">
              <a:avLst/>
            </a:prstGeom>
          </p:spPr>
        </p:pic>
        <p:sp>
          <p:nvSpPr>
            <p:cNvPr id="92" name="object 92"/>
            <p:cNvSpPr/>
            <p:nvPr/>
          </p:nvSpPr>
          <p:spPr>
            <a:xfrm>
              <a:off x="3431285" y="4532375"/>
              <a:ext cx="66675" cy="67310"/>
            </a:xfrm>
            <a:custGeom>
              <a:avLst/>
              <a:gdLst/>
              <a:ahLst/>
              <a:cxnLst/>
              <a:rect l="l" t="t" r="r" b="b"/>
              <a:pathLst>
                <a:path w="66675" h="67310">
                  <a:moveTo>
                    <a:pt x="0" y="0"/>
                  </a:moveTo>
                  <a:lnTo>
                    <a:pt x="66294" y="0"/>
                  </a:lnTo>
                  <a:lnTo>
                    <a:pt x="66294" y="67055"/>
                  </a:lnTo>
                  <a:lnTo>
                    <a:pt x="0" y="67055"/>
                  </a:lnTo>
                  <a:lnTo>
                    <a:pt x="0" y="0"/>
                  </a:lnTo>
                  <a:close/>
                </a:path>
              </a:pathLst>
            </a:custGeom>
            <a:ln w="11798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028694" y="4526279"/>
              <a:ext cx="78105" cy="79375"/>
            </a:xfrm>
            <a:custGeom>
              <a:avLst/>
              <a:gdLst/>
              <a:ahLst/>
              <a:cxnLst/>
              <a:rect l="l" t="t" r="r" b="b"/>
              <a:pathLst>
                <a:path w="78104" h="79375">
                  <a:moveTo>
                    <a:pt x="77724" y="2286"/>
                  </a:moveTo>
                  <a:lnTo>
                    <a:pt x="75438" y="0"/>
                  </a:lnTo>
                  <a:lnTo>
                    <a:pt x="2286" y="0"/>
                  </a:lnTo>
                  <a:lnTo>
                    <a:pt x="0" y="2286"/>
                  </a:lnTo>
                  <a:lnTo>
                    <a:pt x="0" y="76962"/>
                  </a:lnTo>
                  <a:lnTo>
                    <a:pt x="2286" y="79248"/>
                  </a:lnTo>
                  <a:lnTo>
                    <a:pt x="75438" y="79248"/>
                  </a:lnTo>
                  <a:lnTo>
                    <a:pt x="77724" y="76962"/>
                  </a:lnTo>
                  <a:lnTo>
                    <a:pt x="77724" y="73152"/>
                  </a:lnTo>
                  <a:lnTo>
                    <a:pt x="77724" y="67818"/>
                  </a:lnTo>
                  <a:lnTo>
                    <a:pt x="77724" y="11430"/>
                  </a:lnTo>
                  <a:lnTo>
                    <a:pt x="77724" y="6096"/>
                  </a:lnTo>
                  <a:lnTo>
                    <a:pt x="77724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4" name="object 94"/>
          <p:cNvSpPr txBox="1"/>
          <p:nvPr/>
        </p:nvSpPr>
        <p:spPr>
          <a:xfrm>
            <a:off x="2767583" y="4460501"/>
            <a:ext cx="2412365" cy="18796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4"/>
              </a:spcBef>
              <a:tabLst>
                <a:tab pos="759460" algn="l"/>
                <a:tab pos="1362710" algn="l"/>
              </a:tabLst>
            </a:pPr>
            <a:r>
              <a:rPr sz="1050" spc="-10" dirty="0">
                <a:latin typeface="Times New Roman"/>
                <a:cs typeface="Times New Roman"/>
              </a:rPr>
              <a:t>Medicaid</a:t>
            </a:r>
            <a:r>
              <a:rPr sz="1050" dirty="0">
                <a:latin typeface="Times New Roman"/>
                <a:cs typeface="Times New Roman"/>
              </a:rPr>
              <a:t>	</a:t>
            </a:r>
            <a:r>
              <a:rPr sz="1050" spc="-20" dirty="0">
                <a:latin typeface="Times New Roman"/>
                <a:cs typeface="Times New Roman"/>
              </a:rPr>
              <a:t>TANF</a:t>
            </a:r>
            <a:r>
              <a:rPr sz="1050" dirty="0">
                <a:latin typeface="Times New Roman"/>
                <a:cs typeface="Times New Roman"/>
              </a:rPr>
              <a:t>	Medicaid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&amp;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TANF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95" name="object 95"/>
          <p:cNvSpPr/>
          <p:nvPr/>
        </p:nvSpPr>
        <p:spPr>
          <a:xfrm>
            <a:off x="789431" y="3761994"/>
            <a:ext cx="6193790" cy="3458210"/>
          </a:xfrm>
          <a:custGeom>
            <a:avLst/>
            <a:gdLst/>
            <a:ahLst/>
            <a:cxnLst/>
            <a:rect l="l" t="t" r="r" b="b"/>
            <a:pathLst>
              <a:path w="6193790" h="3458209">
                <a:moveTo>
                  <a:pt x="0" y="0"/>
                </a:moveTo>
                <a:lnTo>
                  <a:pt x="6193536" y="0"/>
                </a:lnTo>
                <a:lnTo>
                  <a:pt x="6193536" y="3457955"/>
                </a:lnTo>
                <a:lnTo>
                  <a:pt x="0" y="3457955"/>
                </a:lnTo>
                <a:lnTo>
                  <a:pt x="0" y="0"/>
                </a:lnTo>
                <a:close/>
              </a:path>
            </a:pathLst>
          </a:custGeom>
          <a:ln w="2506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5" y="891032"/>
            <a:ext cx="5793105" cy="6756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459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317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$10,000.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(mode)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$12,000.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$15,339.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5.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677" y="6081002"/>
            <a:ext cx="5934075" cy="228092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9055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not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eligible</a:t>
            </a:r>
            <a:r>
              <a:rPr sz="1100" dirty="0">
                <a:latin typeface="Times New Roman"/>
                <a:cs typeface="Times New Roman"/>
              </a:rPr>
              <a:t>/</a:t>
            </a:r>
            <a:r>
              <a:rPr sz="1100" i="1" dirty="0">
                <a:latin typeface="Times New Roman"/>
                <a:cs typeface="Times New Roman"/>
              </a:rPr>
              <a:t>not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receiving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higher,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eligible/receiving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eligible/receiving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$11,000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below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guideline’s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($11,490);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below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($15,282)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($17,235)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qualify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(490)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actual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qualify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higher </a:t>
            </a:r>
            <a:r>
              <a:rPr sz="1100" dirty="0">
                <a:latin typeface="Times New Roman"/>
                <a:cs typeface="Times New Roman"/>
              </a:rPr>
              <a:t>threshold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(456)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qualify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spc="-10" dirty="0">
                <a:latin typeface="Times New Roman"/>
                <a:cs typeface="Times New Roman"/>
              </a:rPr>
              <a:t>income.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(mean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$20,653;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$12,000),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=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</a:pPr>
            <a:r>
              <a:rPr sz="1100" dirty="0">
                <a:latin typeface="Times New Roman"/>
                <a:cs typeface="Times New Roman"/>
              </a:rPr>
              <a:t>$17,667;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$12,000),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$11,347;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$10,326),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$10,947;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$8,868)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$11,542;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=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$8,382).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6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10768" y="1837944"/>
            <a:ext cx="6425183" cy="3944111"/>
          </a:xfrm>
          <a:prstGeom prst="rect">
            <a:avLst/>
          </a:prstGeom>
        </p:spPr>
      </p:pic>
    </p:spTree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908048" y="1595627"/>
            <a:ext cx="4616450" cy="2220595"/>
          </a:xfrm>
          <a:custGeom>
            <a:avLst/>
            <a:gdLst/>
            <a:ahLst/>
            <a:cxnLst/>
            <a:rect l="l" t="t" r="r" b="b"/>
            <a:pathLst>
              <a:path w="4616450" h="2220595">
                <a:moveTo>
                  <a:pt x="4616196" y="2182368"/>
                </a:moveTo>
                <a:lnTo>
                  <a:pt x="4610100" y="2182368"/>
                </a:lnTo>
                <a:lnTo>
                  <a:pt x="4610100" y="2176284"/>
                </a:lnTo>
                <a:lnTo>
                  <a:pt x="4568952" y="2176284"/>
                </a:lnTo>
                <a:lnTo>
                  <a:pt x="4568952" y="1194054"/>
                </a:lnTo>
                <a:lnTo>
                  <a:pt x="4158234" y="1194054"/>
                </a:lnTo>
                <a:lnTo>
                  <a:pt x="4158234" y="2176284"/>
                </a:lnTo>
                <a:lnTo>
                  <a:pt x="4156710" y="2176284"/>
                </a:lnTo>
                <a:lnTo>
                  <a:pt x="4156710" y="2174748"/>
                </a:lnTo>
                <a:lnTo>
                  <a:pt x="4156710" y="1290828"/>
                </a:lnTo>
                <a:lnTo>
                  <a:pt x="4156710" y="1283208"/>
                </a:lnTo>
                <a:lnTo>
                  <a:pt x="4156710" y="1279398"/>
                </a:lnTo>
                <a:lnTo>
                  <a:pt x="4152900" y="1275588"/>
                </a:lnTo>
                <a:lnTo>
                  <a:pt x="4141470" y="1275588"/>
                </a:lnTo>
                <a:lnTo>
                  <a:pt x="4141470" y="1290828"/>
                </a:lnTo>
                <a:lnTo>
                  <a:pt x="4141470" y="2174748"/>
                </a:lnTo>
                <a:lnTo>
                  <a:pt x="3744468" y="2174748"/>
                </a:lnTo>
                <a:lnTo>
                  <a:pt x="3744468" y="1290828"/>
                </a:lnTo>
                <a:lnTo>
                  <a:pt x="4141470" y="1290828"/>
                </a:lnTo>
                <a:lnTo>
                  <a:pt x="4141470" y="1275588"/>
                </a:lnTo>
                <a:lnTo>
                  <a:pt x="3732276" y="1275588"/>
                </a:lnTo>
                <a:lnTo>
                  <a:pt x="3729228" y="1279398"/>
                </a:lnTo>
                <a:lnTo>
                  <a:pt x="3729228" y="2176284"/>
                </a:lnTo>
                <a:lnTo>
                  <a:pt x="3656076" y="2176284"/>
                </a:lnTo>
                <a:lnTo>
                  <a:pt x="3656076" y="1177290"/>
                </a:lnTo>
                <a:lnTo>
                  <a:pt x="3243834" y="1177290"/>
                </a:lnTo>
                <a:lnTo>
                  <a:pt x="3243834" y="2176284"/>
                </a:lnTo>
                <a:lnTo>
                  <a:pt x="3242310" y="2176284"/>
                </a:lnTo>
                <a:lnTo>
                  <a:pt x="3242310" y="2174748"/>
                </a:lnTo>
                <a:lnTo>
                  <a:pt x="3242310" y="1459992"/>
                </a:lnTo>
                <a:lnTo>
                  <a:pt x="3242310" y="1452372"/>
                </a:lnTo>
                <a:lnTo>
                  <a:pt x="3242310" y="1447800"/>
                </a:lnTo>
                <a:lnTo>
                  <a:pt x="3238500" y="1444752"/>
                </a:lnTo>
                <a:lnTo>
                  <a:pt x="3227070" y="1444752"/>
                </a:lnTo>
                <a:lnTo>
                  <a:pt x="3227070" y="1459992"/>
                </a:lnTo>
                <a:lnTo>
                  <a:pt x="3227070" y="2174748"/>
                </a:lnTo>
                <a:lnTo>
                  <a:pt x="2831592" y="2174748"/>
                </a:lnTo>
                <a:lnTo>
                  <a:pt x="2831592" y="1459992"/>
                </a:lnTo>
                <a:lnTo>
                  <a:pt x="3227070" y="1459992"/>
                </a:lnTo>
                <a:lnTo>
                  <a:pt x="3227070" y="1444752"/>
                </a:lnTo>
                <a:lnTo>
                  <a:pt x="2819400" y="1444752"/>
                </a:lnTo>
                <a:lnTo>
                  <a:pt x="2816352" y="1447800"/>
                </a:lnTo>
                <a:lnTo>
                  <a:pt x="2816352" y="2176284"/>
                </a:lnTo>
                <a:lnTo>
                  <a:pt x="2740914" y="2176284"/>
                </a:lnTo>
                <a:lnTo>
                  <a:pt x="2740914" y="1228344"/>
                </a:lnTo>
                <a:lnTo>
                  <a:pt x="2328672" y="1228344"/>
                </a:lnTo>
                <a:lnTo>
                  <a:pt x="2328672" y="2176284"/>
                </a:lnTo>
                <a:lnTo>
                  <a:pt x="2327148" y="2176284"/>
                </a:lnTo>
                <a:lnTo>
                  <a:pt x="2327148" y="2174748"/>
                </a:lnTo>
                <a:lnTo>
                  <a:pt x="2327148" y="1417320"/>
                </a:lnTo>
                <a:lnTo>
                  <a:pt x="2327148" y="1409700"/>
                </a:lnTo>
                <a:lnTo>
                  <a:pt x="2327148" y="1405128"/>
                </a:lnTo>
                <a:lnTo>
                  <a:pt x="2324100" y="1402080"/>
                </a:lnTo>
                <a:lnTo>
                  <a:pt x="2311908" y="1402080"/>
                </a:lnTo>
                <a:lnTo>
                  <a:pt x="2311908" y="1417320"/>
                </a:lnTo>
                <a:lnTo>
                  <a:pt x="2311908" y="2174748"/>
                </a:lnTo>
                <a:lnTo>
                  <a:pt x="1916430" y="2174748"/>
                </a:lnTo>
                <a:lnTo>
                  <a:pt x="1916430" y="1417320"/>
                </a:lnTo>
                <a:lnTo>
                  <a:pt x="2311908" y="1417320"/>
                </a:lnTo>
                <a:lnTo>
                  <a:pt x="2311908" y="1402080"/>
                </a:lnTo>
                <a:lnTo>
                  <a:pt x="1905000" y="1402080"/>
                </a:lnTo>
                <a:lnTo>
                  <a:pt x="1901190" y="1405128"/>
                </a:lnTo>
                <a:lnTo>
                  <a:pt x="1901190" y="2176284"/>
                </a:lnTo>
                <a:lnTo>
                  <a:pt x="1826514" y="2176284"/>
                </a:lnTo>
                <a:lnTo>
                  <a:pt x="1826514" y="644652"/>
                </a:lnTo>
                <a:lnTo>
                  <a:pt x="1414272" y="644652"/>
                </a:lnTo>
                <a:lnTo>
                  <a:pt x="1414272" y="1232154"/>
                </a:lnTo>
                <a:lnTo>
                  <a:pt x="1411224" y="1228344"/>
                </a:lnTo>
                <a:lnTo>
                  <a:pt x="1399032" y="1228344"/>
                </a:lnTo>
                <a:lnTo>
                  <a:pt x="1399032" y="1243584"/>
                </a:lnTo>
                <a:lnTo>
                  <a:pt x="1399032" y="2174748"/>
                </a:lnTo>
                <a:lnTo>
                  <a:pt x="1002030" y="2174748"/>
                </a:lnTo>
                <a:lnTo>
                  <a:pt x="1002030" y="1243584"/>
                </a:lnTo>
                <a:lnTo>
                  <a:pt x="1399032" y="1243584"/>
                </a:lnTo>
                <a:lnTo>
                  <a:pt x="1399032" y="1228344"/>
                </a:lnTo>
                <a:lnTo>
                  <a:pt x="989838" y="1228344"/>
                </a:lnTo>
                <a:lnTo>
                  <a:pt x="986790" y="1232154"/>
                </a:lnTo>
                <a:lnTo>
                  <a:pt x="986790" y="2176284"/>
                </a:lnTo>
                <a:lnTo>
                  <a:pt x="912114" y="2176284"/>
                </a:lnTo>
                <a:lnTo>
                  <a:pt x="912114" y="384810"/>
                </a:lnTo>
                <a:lnTo>
                  <a:pt x="499872" y="384810"/>
                </a:lnTo>
                <a:lnTo>
                  <a:pt x="499872" y="1133094"/>
                </a:lnTo>
                <a:lnTo>
                  <a:pt x="496062" y="1130046"/>
                </a:lnTo>
                <a:lnTo>
                  <a:pt x="484632" y="1130046"/>
                </a:lnTo>
                <a:lnTo>
                  <a:pt x="484632" y="1145286"/>
                </a:lnTo>
                <a:lnTo>
                  <a:pt x="484632" y="2174748"/>
                </a:lnTo>
                <a:lnTo>
                  <a:pt x="87630" y="2174748"/>
                </a:lnTo>
                <a:lnTo>
                  <a:pt x="87630" y="1145286"/>
                </a:lnTo>
                <a:lnTo>
                  <a:pt x="484632" y="1145286"/>
                </a:lnTo>
                <a:lnTo>
                  <a:pt x="484632" y="1130046"/>
                </a:lnTo>
                <a:lnTo>
                  <a:pt x="75438" y="1130046"/>
                </a:lnTo>
                <a:lnTo>
                  <a:pt x="72390" y="1133094"/>
                </a:lnTo>
                <a:lnTo>
                  <a:pt x="72390" y="2176284"/>
                </a:lnTo>
                <a:lnTo>
                  <a:pt x="44958" y="2176284"/>
                </a:lnTo>
                <a:lnTo>
                  <a:pt x="44958" y="6096"/>
                </a:lnTo>
                <a:lnTo>
                  <a:pt x="38862" y="6096"/>
                </a:lnTo>
                <a:lnTo>
                  <a:pt x="38862" y="0"/>
                </a:lnTo>
                <a:lnTo>
                  <a:pt x="0" y="0"/>
                </a:lnTo>
                <a:lnTo>
                  <a:pt x="0" y="12204"/>
                </a:lnTo>
                <a:lnTo>
                  <a:pt x="32766" y="12204"/>
                </a:lnTo>
                <a:lnTo>
                  <a:pt x="32766" y="435102"/>
                </a:lnTo>
                <a:lnTo>
                  <a:pt x="0" y="435102"/>
                </a:lnTo>
                <a:lnTo>
                  <a:pt x="0" y="447306"/>
                </a:lnTo>
                <a:lnTo>
                  <a:pt x="32766" y="447306"/>
                </a:lnTo>
                <a:lnTo>
                  <a:pt x="32766" y="869442"/>
                </a:lnTo>
                <a:lnTo>
                  <a:pt x="0" y="869442"/>
                </a:lnTo>
                <a:lnTo>
                  <a:pt x="0" y="881646"/>
                </a:lnTo>
                <a:lnTo>
                  <a:pt x="32766" y="881646"/>
                </a:lnTo>
                <a:lnTo>
                  <a:pt x="32766" y="1306068"/>
                </a:lnTo>
                <a:lnTo>
                  <a:pt x="0" y="1306068"/>
                </a:lnTo>
                <a:lnTo>
                  <a:pt x="0" y="1318260"/>
                </a:lnTo>
                <a:lnTo>
                  <a:pt x="32766" y="1318260"/>
                </a:lnTo>
                <a:lnTo>
                  <a:pt x="32766" y="1741170"/>
                </a:lnTo>
                <a:lnTo>
                  <a:pt x="0" y="1741170"/>
                </a:lnTo>
                <a:lnTo>
                  <a:pt x="0" y="1753362"/>
                </a:lnTo>
                <a:lnTo>
                  <a:pt x="32766" y="1753362"/>
                </a:lnTo>
                <a:lnTo>
                  <a:pt x="32766" y="2176272"/>
                </a:lnTo>
                <a:lnTo>
                  <a:pt x="0" y="2176272"/>
                </a:lnTo>
                <a:lnTo>
                  <a:pt x="0" y="2188464"/>
                </a:lnTo>
                <a:lnTo>
                  <a:pt x="32766" y="2188464"/>
                </a:lnTo>
                <a:lnTo>
                  <a:pt x="32766" y="2220468"/>
                </a:lnTo>
                <a:lnTo>
                  <a:pt x="44958" y="2220468"/>
                </a:lnTo>
                <a:lnTo>
                  <a:pt x="44958" y="2188464"/>
                </a:lnTo>
                <a:lnTo>
                  <a:pt x="74218" y="2188464"/>
                </a:lnTo>
                <a:lnTo>
                  <a:pt x="75438" y="2189988"/>
                </a:lnTo>
                <a:lnTo>
                  <a:pt x="496062" y="2189988"/>
                </a:lnTo>
                <a:lnTo>
                  <a:pt x="497586" y="2188464"/>
                </a:lnTo>
                <a:lnTo>
                  <a:pt x="947166" y="2188464"/>
                </a:lnTo>
                <a:lnTo>
                  <a:pt x="947166" y="2220468"/>
                </a:lnTo>
                <a:lnTo>
                  <a:pt x="959358" y="2220468"/>
                </a:lnTo>
                <a:lnTo>
                  <a:pt x="959358" y="2188464"/>
                </a:lnTo>
                <a:lnTo>
                  <a:pt x="988618" y="2188464"/>
                </a:lnTo>
                <a:lnTo>
                  <a:pt x="989838" y="2189988"/>
                </a:lnTo>
                <a:lnTo>
                  <a:pt x="1411224" y="2189988"/>
                </a:lnTo>
                <a:lnTo>
                  <a:pt x="1412443" y="2188464"/>
                </a:lnTo>
                <a:lnTo>
                  <a:pt x="1861566" y="2188464"/>
                </a:lnTo>
                <a:lnTo>
                  <a:pt x="1861566" y="2220468"/>
                </a:lnTo>
                <a:lnTo>
                  <a:pt x="1873745" y="2220468"/>
                </a:lnTo>
                <a:lnTo>
                  <a:pt x="1873745" y="2188464"/>
                </a:lnTo>
                <a:lnTo>
                  <a:pt x="1903476" y="2188464"/>
                </a:lnTo>
                <a:lnTo>
                  <a:pt x="1905000" y="2189988"/>
                </a:lnTo>
                <a:lnTo>
                  <a:pt x="2324100" y="2189988"/>
                </a:lnTo>
                <a:lnTo>
                  <a:pt x="2325319" y="2188464"/>
                </a:lnTo>
                <a:lnTo>
                  <a:pt x="2775966" y="2188464"/>
                </a:lnTo>
                <a:lnTo>
                  <a:pt x="2775966" y="2220468"/>
                </a:lnTo>
                <a:lnTo>
                  <a:pt x="2788145" y="2220468"/>
                </a:lnTo>
                <a:lnTo>
                  <a:pt x="2788145" y="2188464"/>
                </a:lnTo>
                <a:lnTo>
                  <a:pt x="2818180" y="2188464"/>
                </a:lnTo>
                <a:lnTo>
                  <a:pt x="2819400" y="2189988"/>
                </a:lnTo>
                <a:lnTo>
                  <a:pt x="3238500" y="2189988"/>
                </a:lnTo>
                <a:lnTo>
                  <a:pt x="3240024" y="2188464"/>
                </a:lnTo>
                <a:lnTo>
                  <a:pt x="3689604" y="2188464"/>
                </a:lnTo>
                <a:lnTo>
                  <a:pt x="3689604" y="2220468"/>
                </a:lnTo>
                <a:lnTo>
                  <a:pt x="3701783" y="2220468"/>
                </a:lnTo>
                <a:lnTo>
                  <a:pt x="3701783" y="2188464"/>
                </a:lnTo>
                <a:lnTo>
                  <a:pt x="3731056" y="2188464"/>
                </a:lnTo>
                <a:lnTo>
                  <a:pt x="3732276" y="2189988"/>
                </a:lnTo>
                <a:lnTo>
                  <a:pt x="4152900" y="2189988"/>
                </a:lnTo>
                <a:lnTo>
                  <a:pt x="4154424" y="2188464"/>
                </a:lnTo>
                <a:lnTo>
                  <a:pt x="4604004" y="2188464"/>
                </a:lnTo>
                <a:lnTo>
                  <a:pt x="4604004" y="2220468"/>
                </a:lnTo>
                <a:lnTo>
                  <a:pt x="4616196" y="2220468"/>
                </a:lnTo>
                <a:lnTo>
                  <a:pt x="4616196" y="2182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2020061" y="2524974"/>
            <a:ext cx="38989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$12,000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34458" y="2623270"/>
            <a:ext cx="389255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$10,872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877816" y="2797764"/>
            <a:ext cx="332105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$8,868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92213" y="2840432"/>
            <a:ext cx="332105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$8,382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439916" y="1772114"/>
            <a:ext cx="38989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$20,653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54313" y="2031955"/>
            <a:ext cx="38989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$17,667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68709" y="2617167"/>
            <a:ext cx="389890" cy="162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900" b="1" spc="-10" dirty="0">
                <a:latin typeface="Times New Roman"/>
                <a:cs typeface="Times New Roman"/>
              </a:rPr>
              <a:t>$10,947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158473" y="2565349"/>
            <a:ext cx="1354455" cy="268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ctr">
              <a:lnSpc>
                <a:spcPts val="955"/>
              </a:lnSpc>
              <a:spcBef>
                <a:spcPts val="95"/>
              </a:spcBef>
              <a:tabLst>
                <a:tab pos="913765" algn="l"/>
              </a:tabLst>
            </a:pPr>
            <a:r>
              <a:rPr sz="900" b="1" spc="-10" dirty="0">
                <a:latin typeface="Times New Roman"/>
                <a:cs typeface="Times New Roman"/>
              </a:rPr>
              <a:t>$11,542</a:t>
            </a:r>
            <a:r>
              <a:rPr sz="900" b="1" dirty="0">
                <a:latin typeface="Times New Roman"/>
                <a:cs typeface="Times New Roman"/>
              </a:rPr>
              <a:t>	</a:t>
            </a:r>
            <a:r>
              <a:rPr sz="1350" b="1" spc="-15" baseline="-9259" dirty="0">
                <a:latin typeface="Times New Roman"/>
                <a:cs typeface="Times New Roman"/>
              </a:rPr>
              <a:t>$11,347</a:t>
            </a:r>
            <a:endParaRPr sz="1350" baseline="-9259">
              <a:latin typeface="Times New Roman"/>
              <a:cs typeface="Times New Roman"/>
            </a:endParaRPr>
          </a:p>
          <a:p>
            <a:pPr marL="60960" algn="ctr">
              <a:lnSpc>
                <a:spcPts val="955"/>
              </a:lnSpc>
            </a:pPr>
            <a:r>
              <a:rPr sz="900" b="1" spc="-10" dirty="0">
                <a:latin typeface="Times New Roman"/>
                <a:cs typeface="Times New Roman"/>
              </a:rPr>
              <a:t>$10,326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57192" y="3243555"/>
            <a:ext cx="361950" cy="6121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$5,000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R="66675" algn="r">
              <a:lnSpc>
                <a:spcPct val="100000"/>
              </a:lnSpc>
              <a:spcBef>
                <a:spcPts val="960"/>
              </a:spcBef>
            </a:pPr>
            <a:r>
              <a:rPr sz="1000" spc="-25" dirty="0">
                <a:latin typeface="Times New Roman"/>
                <a:cs typeface="Times New Roman"/>
              </a:rPr>
              <a:t>$-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93851" y="2807691"/>
            <a:ext cx="42545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$10,000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93851" y="2372584"/>
            <a:ext cx="42545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$15,000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93851" y="1937477"/>
            <a:ext cx="42545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10" dirty="0">
                <a:latin typeface="Times New Roman"/>
                <a:cs typeface="Times New Roman"/>
              </a:rPr>
              <a:t>$20,000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984998" y="3827242"/>
            <a:ext cx="850265" cy="4699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R="5080" algn="ctr">
              <a:lnSpc>
                <a:spcPts val="1150"/>
              </a:lnSpc>
              <a:spcBef>
                <a:spcPts val="175"/>
              </a:spcBef>
            </a:pPr>
            <a:r>
              <a:rPr sz="1000" dirty="0">
                <a:latin typeface="Times New Roman"/>
                <a:cs typeface="Times New Roman"/>
              </a:rPr>
              <a:t>White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Survivors (non-Hispanic)</a:t>
            </a:r>
            <a:r>
              <a:rPr sz="1000" spc="5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212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070849" y="3827242"/>
            <a:ext cx="508000" cy="4699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R="5080" indent="20955" algn="just">
              <a:lnSpc>
                <a:spcPts val="1150"/>
              </a:lnSpc>
              <a:spcBef>
                <a:spcPts val="175"/>
              </a:spcBef>
            </a:pPr>
            <a:r>
              <a:rPr sz="1000" spc="-10" dirty="0">
                <a:latin typeface="Times New Roman"/>
                <a:cs typeface="Times New Roman"/>
              </a:rPr>
              <a:t>Hispanic Survivors </a:t>
            </a:r>
            <a:r>
              <a:rPr sz="1000" dirty="0">
                <a:latin typeface="Times New Roman"/>
                <a:cs typeface="Times New Roman"/>
              </a:rPr>
              <a:t>n 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384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796283" y="3827242"/>
            <a:ext cx="1776730" cy="46990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89230" marR="5080" indent="-189865">
              <a:lnSpc>
                <a:spcPts val="1150"/>
              </a:lnSpc>
              <a:spcBef>
                <a:spcPts val="175"/>
              </a:spcBef>
              <a:tabLst>
                <a:tab pos="1188085" algn="l"/>
              </a:tabLst>
            </a:pPr>
            <a:r>
              <a:rPr sz="1000" dirty="0">
                <a:latin typeface="Times New Roman"/>
                <a:cs typeface="Times New Roman"/>
              </a:rPr>
              <a:t>Native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American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Black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Survivors Survivors</a:t>
            </a:r>
            <a:r>
              <a:rPr sz="1000" dirty="0">
                <a:latin typeface="Times New Roman"/>
                <a:cs typeface="Times New Roman"/>
              </a:rPr>
              <a:t>	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17</a:t>
            </a:r>
            <a:endParaRPr sz="1000">
              <a:latin typeface="Times New Roman"/>
              <a:cs typeface="Times New Roman"/>
            </a:endParaRPr>
          </a:p>
          <a:p>
            <a:pPr marL="273050">
              <a:lnSpc>
                <a:spcPts val="1125"/>
              </a:lnSpc>
            </a:pPr>
            <a:r>
              <a:rPr sz="1000" dirty="0">
                <a:latin typeface="Times New Roman"/>
                <a:cs typeface="Times New Roman"/>
              </a:rPr>
              <a:t>n =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47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654054" y="3827242"/>
            <a:ext cx="829310" cy="323215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245110" marR="5080" indent="-245745">
              <a:lnSpc>
                <a:spcPts val="1150"/>
              </a:lnSpc>
              <a:spcBef>
                <a:spcPts val="175"/>
              </a:spcBef>
            </a:pPr>
            <a:r>
              <a:rPr sz="1000" dirty="0">
                <a:latin typeface="Times New Roman"/>
                <a:cs typeface="Times New Roman"/>
              </a:rPr>
              <a:t>Other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Survivors 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14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74284" y="2507762"/>
            <a:ext cx="180975" cy="48640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05"/>
              </a:lnSpc>
            </a:pPr>
            <a:r>
              <a:rPr sz="1100" b="1" spc="-10" dirty="0">
                <a:latin typeface="Times New Roman"/>
                <a:cs typeface="Times New Roman"/>
              </a:rPr>
              <a:t>Percent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901691" y="4325627"/>
            <a:ext cx="5939155" cy="13061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algn="ctr">
              <a:lnSpc>
                <a:spcPct val="100000"/>
              </a:lnSpc>
              <a:spcBef>
                <a:spcPts val="100"/>
              </a:spcBef>
            </a:pPr>
            <a:r>
              <a:rPr sz="1100" b="1" spc="-10" dirty="0">
                <a:latin typeface="Times New Roman"/>
                <a:cs typeface="Times New Roman"/>
              </a:rPr>
              <a:t>Race/Ethnicity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1010"/>
              </a:spcBef>
            </a:pPr>
            <a:r>
              <a:rPr sz="1100" b="1" dirty="0">
                <a:latin typeface="Times New Roman"/>
                <a:cs typeface="Times New Roman"/>
              </a:rPr>
              <a:t>4.</a:t>
            </a:r>
            <a:r>
              <a:rPr sz="1100" b="1" spc="18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(55%)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not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apartment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home:</a:t>
            </a:r>
            <a:r>
              <a:rPr sz="1100" spc="-25" dirty="0">
                <a:latin typeface="Times New Roman"/>
                <a:cs typeface="Times New Roman"/>
              </a:rPr>
              <a:t> 25%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friend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homeless/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street,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20" dirty="0">
                <a:latin typeface="Times New Roman"/>
                <a:cs typeface="Times New Roman"/>
              </a:rPr>
              <a:t> with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transitional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7.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3851" y="1021617"/>
            <a:ext cx="4545965" cy="65722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378460" marR="5080" indent="-635">
              <a:lnSpc>
                <a:spcPts val="1380"/>
              </a:lnSpc>
              <a:spcBef>
                <a:spcPts val="190"/>
              </a:spcBef>
            </a:pPr>
            <a:r>
              <a:rPr sz="1200" b="1" dirty="0">
                <a:latin typeface="Times New Roman"/>
                <a:cs typeface="Times New Roman"/>
              </a:rPr>
              <a:t>Figure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6.</a:t>
            </a:r>
            <a:r>
              <a:rPr sz="1200" b="1" spc="254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Income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Among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Adult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Survivors</a:t>
            </a:r>
            <a:r>
              <a:rPr sz="1200" b="1" spc="-25" dirty="0">
                <a:latin typeface="Times New Roman"/>
                <a:cs typeface="Times New Roman"/>
              </a:rPr>
              <a:t> by </a:t>
            </a:r>
            <a:r>
              <a:rPr sz="1200" b="1" spc="-10" dirty="0">
                <a:latin typeface="Times New Roman"/>
                <a:cs typeface="Times New Roman"/>
              </a:rPr>
              <a:t>Race/Ethnicity,</a:t>
            </a:r>
            <a:r>
              <a:rPr sz="1200" b="1" spc="4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919"/>
              </a:spcBef>
            </a:pPr>
            <a:r>
              <a:rPr sz="1000" spc="-10" dirty="0">
                <a:latin typeface="Times New Roman"/>
                <a:cs typeface="Times New Roman"/>
              </a:rPr>
              <a:t>$25,000</a:t>
            </a:r>
            <a:endParaRPr sz="1000">
              <a:latin typeface="Times New Roman"/>
              <a:cs typeface="Times New Roman"/>
            </a:endParaRPr>
          </a:p>
        </p:txBody>
      </p:sp>
      <p:grpSp>
        <p:nvGrpSpPr>
          <p:cNvPr id="23" name="object 23"/>
          <p:cNvGrpSpPr/>
          <p:nvPr/>
        </p:nvGrpSpPr>
        <p:grpSpPr>
          <a:xfrm>
            <a:off x="5234178" y="1498091"/>
            <a:ext cx="1188085" cy="558165"/>
            <a:chOff x="5234178" y="1498091"/>
            <a:chExt cx="1188085" cy="558165"/>
          </a:xfrm>
        </p:grpSpPr>
        <p:sp>
          <p:nvSpPr>
            <p:cNvPr id="24" name="object 24"/>
            <p:cNvSpPr/>
            <p:nvPr/>
          </p:nvSpPr>
          <p:spPr>
            <a:xfrm>
              <a:off x="5234178" y="1498091"/>
              <a:ext cx="1188085" cy="558165"/>
            </a:xfrm>
            <a:custGeom>
              <a:avLst/>
              <a:gdLst/>
              <a:ahLst/>
              <a:cxnLst/>
              <a:rect l="l" t="t" r="r" b="b"/>
              <a:pathLst>
                <a:path w="1188085" h="558164">
                  <a:moveTo>
                    <a:pt x="1184910" y="0"/>
                  </a:moveTo>
                  <a:lnTo>
                    <a:pt x="2286" y="0"/>
                  </a:lnTo>
                  <a:lnTo>
                    <a:pt x="0" y="3048"/>
                  </a:lnTo>
                  <a:lnTo>
                    <a:pt x="0" y="555498"/>
                  </a:lnTo>
                  <a:lnTo>
                    <a:pt x="2286" y="557784"/>
                  </a:lnTo>
                  <a:lnTo>
                    <a:pt x="1184910" y="557784"/>
                  </a:lnTo>
                  <a:lnTo>
                    <a:pt x="1187958" y="555498"/>
                  </a:lnTo>
                  <a:lnTo>
                    <a:pt x="1187958" y="551688"/>
                  </a:lnTo>
                  <a:lnTo>
                    <a:pt x="12192" y="551688"/>
                  </a:lnTo>
                  <a:lnTo>
                    <a:pt x="6096" y="546354"/>
                  </a:lnTo>
                  <a:lnTo>
                    <a:pt x="12192" y="546354"/>
                  </a:lnTo>
                  <a:lnTo>
                    <a:pt x="12192" y="12192"/>
                  </a:lnTo>
                  <a:lnTo>
                    <a:pt x="6096" y="12192"/>
                  </a:lnTo>
                  <a:lnTo>
                    <a:pt x="12192" y="6096"/>
                  </a:lnTo>
                  <a:lnTo>
                    <a:pt x="1187958" y="6096"/>
                  </a:lnTo>
                  <a:lnTo>
                    <a:pt x="1187958" y="3048"/>
                  </a:lnTo>
                  <a:lnTo>
                    <a:pt x="1184910" y="0"/>
                  </a:lnTo>
                  <a:close/>
                </a:path>
                <a:path w="1188085" h="558164">
                  <a:moveTo>
                    <a:pt x="12192" y="546354"/>
                  </a:moveTo>
                  <a:lnTo>
                    <a:pt x="6096" y="546354"/>
                  </a:lnTo>
                  <a:lnTo>
                    <a:pt x="12192" y="551688"/>
                  </a:lnTo>
                  <a:lnTo>
                    <a:pt x="12192" y="546354"/>
                  </a:lnTo>
                  <a:close/>
                </a:path>
                <a:path w="1188085" h="558164">
                  <a:moveTo>
                    <a:pt x="1175766" y="546354"/>
                  </a:moveTo>
                  <a:lnTo>
                    <a:pt x="12192" y="546354"/>
                  </a:lnTo>
                  <a:lnTo>
                    <a:pt x="12192" y="551688"/>
                  </a:lnTo>
                  <a:lnTo>
                    <a:pt x="1175766" y="551688"/>
                  </a:lnTo>
                  <a:lnTo>
                    <a:pt x="1175766" y="546354"/>
                  </a:lnTo>
                  <a:close/>
                </a:path>
                <a:path w="1188085" h="558164">
                  <a:moveTo>
                    <a:pt x="1175766" y="6096"/>
                  </a:moveTo>
                  <a:lnTo>
                    <a:pt x="1175766" y="551688"/>
                  </a:lnTo>
                  <a:lnTo>
                    <a:pt x="1181862" y="546354"/>
                  </a:lnTo>
                  <a:lnTo>
                    <a:pt x="1187958" y="546354"/>
                  </a:lnTo>
                  <a:lnTo>
                    <a:pt x="1187958" y="12192"/>
                  </a:lnTo>
                  <a:lnTo>
                    <a:pt x="1181862" y="12192"/>
                  </a:lnTo>
                  <a:lnTo>
                    <a:pt x="1175766" y="6096"/>
                  </a:lnTo>
                  <a:close/>
                </a:path>
                <a:path w="1188085" h="558164">
                  <a:moveTo>
                    <a:pt x="1187958" y="546354"/>
                  </a:moveTo>
                  <a:lnTo>
                    <a:pt x="1181862" y="546354"/>
                  </a:lnTo>
                  <a:lnTo>
                    <a:pt x="1175766" y="551688"/>
                  </a:lnTo>
                  <a:lnTo>
                    <a:pt x="1187958" y="551688"/>
                  </a:lnTo>
                  <a:lnTo>
                    <a:pt x="1187958" y="546354"/>
                  </a:lnTo>
                  <a:close/>
                </a:path>
                <a:path w="1188085" h="558164">
                  <a:moveTo>
                    <a:pt x="12192" y="6096"/>
                  </a:moveTo>
                  <a:lnTo>
                    <a:pt x="6096" y="12192"/>
                  </a:lnTo>
                  <a:lnTo>
                    <a:pt x="12192" y="12192"/>
                  </a:lnTo>
                  <a:lnTo>
                    <a:pt x="12192" y="6096"/>
                  </a:lnTo>
                  <a:close/>
                </a:path>
                <a:path w="1188085" h="558164">
                  <a:moveTo>
                    <a:pt x="1175766" y="6096"/>
                  </a:moveTo>
                  <a:lnTo>
                    <a:pt x="12192" y="6096"/>
                  </a:lnTo>
                  <a:lnTo>
                    <a:pt x="12192" y="12192"/>
                  </a:lnTo>
                  <a:lnTo>
                    <a:pt x="1175766" y="12192"/>
                  </a:lnTo>
                  <a:lnTo>
                    <a:pt x="1175766" y="6096"/>
                  </a:lnTo>
                  <a:close/>
                </a:path>
                <a:path w="1188085" h="558164">
                  <a:moveTo>
                    <a:pt x="1187958" y="6096"/>
                  </a:moveTo>
                  <a:lnTo>
                    <a:pt x="1175766" y="6096"/>
                  </a:lnTo>
                  <a:lnTo>
                    <a:pt x="1181862" y="12192"/>
                  </a:lnTo>
                  <a:lnTo>
                    <a:pt x="1187958" y="12192"/>
                  </a:lnTo>
                  <a:lnTo>
                    <a:pt x="1187958" y="6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360670" y="1606295"/>
              <a:ext cx="70485" cy="69850"/>
            </a:xfrm>
            <a:custGeom>
              <a:avLst/>
              <a:gdLst/>
              <a:ahLst/>
              <a:cxnLst/>
              <a:rect l="l" t="t" r="r" b="b"/>
              <a:pathLst>
                <a:path w="70485" h="69850">
                  <a:moveTo>
                    <a:pt x="70103" y="0"/>
                  </a:moveTo>
                  <a:lnTo>
                    <a:pt x="0" y="0"/>
                  </a:lnTo>
                  <a:lnTo>
                    <a:pt x="0" y="69342"/>
                  </a:lnTo>
                  <a:lnTo>
                    <a:pt x="70103" y="69342"/>
                  </a:lnTo>
                  <a:lnTo>
                    <a:pt x="701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353050" y="1598675"/>
              <a:ext cx="85725" cy="349885"/>
            </a:xfrm>
            <a:custGeom>
              <a:avLst/>
              <a:gdLst/>
              <a:ahLst/>
              <a:cxnLst/>
              <a:rect l="l" t="t" r="r" b="b"/>
              <a:pathLst>
                <a:path w="85725" h="349885">
                  <a:moveTo>
                    <a:pt x="77724" y="279654"/>
                  </a:moveTo>
                  <a:lnTo>
                    <a:pt x="7620" y="279654"/>
                  </a:lnTo>
                  <a:lnTo>
                    <a:pt x="7620" y="349758"/>
                  </a:lnTo>
                  <a:lnTo>
                    <a:pt x="77724" y="349758"/>
                  </a:lnTo>
                  <a:lnTo>
                    <a:pt x="77724" y="279654"/>
                  </a:lnTo>
                  <a:close/>
                </a:path>
                <a:path w="85725" h="349885">
                  <a:moveTo>
                    <a:pt x="85344" y="3048"/>
                  </a:moveTo>
                  <a:lnTo>
                    <a:pt x="82296" y="0"/>
                  </a:lnTo>
                  <a:lnTo>
                    <a:pt x="70104" y="0"/>
                  </a:lnTo>
                  <a:lnTo>
                    <a:pt x="70104" y="15240"/>
                  </a:lnTo>
                  <a:lnTo>
                    <a:pt x="70104" y="69342"/>
                  </a:lnTo>
                  <a:lnTo>
                    <a:pt x="15240" y="69342"/>
                  </a:lnTo>
                  <a:lnTo>
                    <a:pt x="15240" y="15240"/>
                  </a:lnTo>
                  <a:lnTo>
                    <a:pt x="70104" y="15240"/>
                  </a:lnTo>
                  <a:lnTo>
                    <a:pt x="70104" y="0"/>
                  </a:lnTo>
                  <a:lnTo>
                    <a:pt x="3810" y="0"/>
                  </a:lnTo>
                  <a:lnTo>
                    <a:pt x="0" y="3048"/>
                  </a:lnTo>
                  <a:lnTo>
                    <a:pt x="0" y="81534"/>
                  </a:lnTo>
                  <a:lnTo>
                    <a:pt x="3810" y="84582"/>
                  </a:lnTo>
                  <a:lnTo>
                    <a:pt x="82296" y="84582"/>
                  </a:lnTo>
                  <a:lnTo>
                    <a:pt x="85344" y="81534"/>
                  </a:lnTo>
                  <a:lnTo>
                    <a:pt x="85344" y="76962"/>
                  </a:lnTo>
                  <a:lnTo>
                    <a:pt x="85344" y="69342"/>
                  </a:lnTo>
                  <a:lnTo>
                    <a:pt x="85344" y="15240"/>
                  </a:lnTo>
                  <a:lnTo>
                    <a:pt x="85344" y="7620"/>
                  </a:lnTo>
                  <a:lnTo>
                    <a:pt x="85344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462015" y="1532135"/>
            <a:ext cx="895350" cy="4667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830"/>
              </a:spcBef>
            </a:pP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136141" y="926591"/>
            <a:ext cx="5497195" cy="3651250"/>
          </a:xfrm>
          <a:custGeom>
            <a:avLst/>
            <a:gdLst/>
            <a:ahLst/>
            <a:cxnLst/>
            <a:rect l="l" t="t" r="r" b="b"/>
            <a:pathLst>
              <a:path w="5497195" h="3651250">
                <a:moveTo>
                  <a:pt x="0" y="0"/>
                </a:moveTo>
                <a:lnTo>
                  <a:pt x="5497068" y="0"/>
                </a:lnTo>
                <a:lnTo>
                  <a:pt x="5497068" y="3650741"/>
                </a:lnTo>
                <a:lnTo>
                  <a:pt x="0" y="3650741"/>
                </a:lnTo>
                <a:lnTo>
                  <a:pt x="0" y="0"/>
                </a:lnTo>
                <a:close/>
              </a:path>
            </a:pathLst>
          </a:custGeom>
          <a:ln w="25958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9" name="object 2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15567" y="5900928"/>
            <a:ext cx="5541263" cy="3215640"/>
          </a:xfrm>
          <a:prstGeom prst="rect">
            <a:avLst/>
          </a:prstGeom>
        </p:spPr>
      </p:pic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891032"/>
            <a:ext cx="5869305" cy="99631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need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apartment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(57%)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eligible/not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(TANF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Medicaid)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42%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eligible/receive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(29%)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10" dirty="0">
                <a:latin typeface="Times New Roman"/>
                <a:cs typeface="Times New Roman"/>
              </a:rPr>
              <a:t> eligible/receiving </a:t>
            </a:r>
            <a:r>
              <a:rPr sz="1100" dirty="0">
                <a:latin typeface="Times New Roman"/>
                <a:cs typeface="Times New Roman"/>
              </a:rPr>
              <a:t>assistance,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0" dirty="0">
                <a:latin typeface="Times New Roman"/>
                <a:cs typeface="Times New Roman"/>
              </a:rPr>
              <a:t> eligible/not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friend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8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2579370" y="3902964"/>
            <a:ext cx="3992245" cy="4173854"/>
            <a:chOff x="2579370" y="3902964"/>
            <a:chExt cx="3992245" cy="4173854"/>
          </a:xfrm>
        </p:grpSpPr>
        <p:sp>
          <p:nvSpPr>
            <p:cNvPr id="5" name="object 5"/>
            <p:cNvSpPr/>
            <p:nvPr/>
          </p:nvSpPr>
          <p:spPr>
            <a:xfrm>
              <a:off x="2617470" y="7793735"/>
              <a:ext cx="71755" cy="220345"/>
            </a:xfrm>
            <a:custGeom>
              <a:avLst/>
              <a:gdLst/>
              <a:ahLst/>
              <a:cxnLst/>
              <a:rect l="l" t="t" r="r" b="b"/>
              <a:pathLst>
                <a:path w="71755" h="220345">
                  <a:moveTo>
                    <a:pt x="71628" y="2286"/>
                  </a:moveTo>
                  <a:lnTo>
                    <a:pt x="69342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0" y="208038"/>
                  </a:lnTo>
                  <a:lnTo>
                    <a:pt x="0" y="214122"/>
                  </a:lnTo>
                  <a:lnTo>
                    <a:pt x="0" y="220218"/>
                  </a:lnTo>
                  <a:lnTo>
                    <a:pt x="69342" y="220218"/>
                  </a:lnTo>
                  <a:lnTo>
                    <a:pt x="71628" y="217932"/>
                  </a:lnTo>
                  <a:lnTo>
                    <a:pt x="71628" y="214122"/>
                  </a:lnTo>
                  <a:lnTo>
                    <a:pt x="71628" y="208026"/>
                  </a:lnTo>
                  <a:lnTo>
                    <a:pt x="65532" y="208038"/>
                  </a:lnTo>
                  <a:lnTo>
                    <a:pt x="71628" y="208026"/>
                  </a:lnTo>
                  <a:lnTo>
                    <a:pt x="71628" y="12192"/>
                  </a:lnTo>
                  <a:lnTo>
                    <a:pt x="71628" y="6096"/>
                  </a:lnTo>
                  <a:lnTo>
                    <a:pt x="71628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617470" y="7589520"/>
              <a:ext cx="65531" cy="208787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2617470" y="7589520"/>
              <a:ext cx="66040" cy="208915"/>
            </a:xfrm>
            <a:custGeom>
              <a:avLst/>
              <a:gdLst/>
              <a:ahLst/>
              <a:cxnLst/>
              <a:rect l="l" t="t" r="r" b="b"/>
              <a:pathLst>
                <a:path w="66039" h="208915">
                  <a:moveTo>
                    <a:pt x="65531" y="208787"/>
                  </a:moveTo>
                  <a:lnTo>
                    <a:pt x="0" y="208787"/>
                  </a:lnTo>
                  <a:lnTo>
                    <a:pt x="0" y="0"/>
                  </a:lnTo>
                  <a:lnTo>
                    <a:pt x="65531" y="0"/>
                  </a:lnTo>
                  <a:lnTo>
                    <a:pt x="65531" y="208787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617470" y="7373873"/>
              <a:ext cx="73152" cy="224789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611374" y="7104125"/>
              <a:ext cx="3960495" cy="972819"/>
            </a:xfrm>
            <a:custGeom>
              <a:avLst/>
              <a:gdLst/>
              <a:ahLst/>
              <a:cxnLst/>
              <a:rect l="l" t="t" r="r" b="b"/>
              <a:pathLst>
                <a:path w="3960495" h="972820">
                  <a:moveTo>
                    <a:pt x="143256" y="3048"/>
                  </a:moveTo>
                  <a:lnTo>
                    <a:pt x="140970" y="0"/>
                  </a:lnTo>
                  <a:lnTo>
                    <a:pt x="6096" y="0"/>
                  </a:lnTo>
                  <a:lnTo>
                    <a:pt x="6096" y="6096"/>
                  </a:lnTo>
                  <a:lnTo>
                    <a:pt x="6096" y="12192"/>
                  </a:lnTo>
                  <a:lnTo>
                    <a:pt x="6096" y="208800"/>
                  </a:lnTo>
                  <a:lnTo>
                    <a:pt x="6096" y="214884"/>
                  </a:lnTo>
                  <a:lnTo>
                    <a:pt x="6096" y="220980"/>
                  </a:lnTo>
                  <a:lnTo>
                    <a:pt x="140970" y="220980"/>
                  </a:lnTo>
                  <a:lnTo>
                    <a:pt x="143256" y="217932"/>
                  </a:lnTo>
                  <a:lnTo>
                    <a:pt x="143256" y="214884"/>
                  </a:lnTo>
                  <a:lnTo>
                    <a:pt x="143256" y="208788"/>
                  </a:lnTo>
                  <a:lnTo>
                    <a:pt x="137160" y="208800"/>
                  </a:lnTo>
                  <a:lnTo>
                    <a:pt x="143256" y="208788"/>
                  </a:lnTo>
                  <a:lnTo>
                    <a:pt x="143256" y="12192"/>
                  </a:lnTo>
                  <a:lnTo>
                    <a:pt x="143256" y="6096"/>
                  </a:lnTo>
                  <a:lnTo>
                    <a:pt x="143256" y="3048"/>
                  </a:lnTo>
                  <a:close/>
                </a:path>
                <a:path w="3960495" h="972820">
                  <a:moveTo>
                    <a:pt x="3960101" y="934212"/>
                  </a:moveTo>
                  <a:lnTo>
                    <a:pt x="3954018" y="934212"/>
                  </a:lnTo>
                  <a:lnTo>
                    <a:pt x="3954018" y="928116"/>
                  </a:lnTo>
                  <a:lnTo>
                    <a:pt x="6096" y="928116"/>
                  </a:lnTo>
                  <a:lnTo>
                    <a:pt x="6096" y="934212"/>
                  </a:lnTo>
                  <a:lnTo>
                    <a:pt x="0" y="934212"/>
                  </a:lnTo>
                  <a:lnTo>
                    <a:pt x="0" y="972312"/>
                  </a:lnTo>
                  <a:lnTo>
                    <a:pt x="12192" y="972312"/>
                  </a:lnTo>
                  <a:lnTo>
                    <a:pt x="12192" y="940308"/>
                  </a:lnTo>
                  <a:lnTo>
                    <a:pt x="657593" y="940308"/>
                  </a:lnTo>
                  <a:lnTo>
                    <a:pt x="657593" y="972312"/>
                  </a:lnTo>
                  <a:lnTo>
                    <a:pt x="669798" y="972312"/>
                  </a:lnTo>
                  <a:lnTo>
                    <a:pt x="669798" y="940308"/>
                  </a:lnTo>
                  <a:lnTo>
                    <a:pt x="1316736" y="940308"/>
                  </a:lnTo>
                  <a:lnTo>
                    <a:pt x="1316736" y="972312"/>
                  </a:lnTo>
                  <a:lnTo>
                    <a:pt x="1328928" y="972312"/>
                  </a:lnTo>
                  <a:lnTo>
                    <a:pt x="1328928" y="940308"/>
                  </a:lnTo>
                  <a:lnTo>
                    <a:pt x="1974342" y="940308"/>
                  </a:lnTo>
                  <a:lnTo>
                    <a:pt x="1974342" y="972312"/>
                  </a:lnTo>
                  <a:lnTo>
                    <a:pt x="1986534" y="972312"/>
                  </a:lnTo>
                  <a:lnTo>
                    <a:pt x="1986534" y="940308"/>
                  </a:lnTo>
                  <a:lnTo>
                    <a:pt x="2631186" y="940308"/>
                  </a:lnTo>
                  <a:lnTo>
                    <a:pt x="2631186" y="972312"/>
                  </a:lnTo>
                  <a:lnTo>
                    <a:pt x="2643365" y="972312"/>
                  </a:lnTo>
                  <a:lnTo>
                    <a:pt x="2643365" y="940308"/>
                  </a:lnTo>
                  <a:lnTo>
                    <a:pt x="3290316" y="940308"/>
                  </a:lnTo>
                  <a:lnTo>
                    <a:pt x="3290316" y="972312"/>
                  </a:lnTo>
                  <a:lnTo>
                    <a:pt x="3302495" y="972312"/>
                  </a:lnTo>
                  <a:lnTo>
                    <a:pt x="3302495" y="940308"/>
                  </a:lnTo>
                  <a:lnTo>
                    <a:pt x="3947922" y="940308"/>
                  </a:lnTo>
                  <a:lnTo>
                    <a:pt x="3947922" y="972312"/>
                  </a:lnTo>
                  <a:lnTo>
                    <a:pt x="3960101" y="972312"/>
                  </a:lnTo>
                  <a:lnTo>
                    <a:pt x="3960101" y="93421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617470" y="6902196"/>
              <a:ext cx="196595" cy="208025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617470" y="6902196"/>
              <a:ext cx="196850" cy="208279"/>
            </a:xfrm>
            <a:custGeom>
              <a:avLst/>
              <a:gdLst/>
              <a:ahLst/>
              <a:cxnLst/>
              <a:rect l="l" t="t" r="r" b="b"/>
              <a:pathLst>
                <a:path w="196850" h="208279">
                  <a:moveTo>
                    <a:pt x="196595" y="208025"/>
                  </a:moveTo>
                  <a:lnTo>
                    <a:pt x="0" y="208025"/>
                  </a:lnTo>
                  <a:lnTo>
                    <a:pt x="0" y="0"/>
                  </a:lnTo>
                  <a:lnTo>
                    <a:pt x="196595" y="0"/>
                  </a:lnTo>
                  <a:lnTo>
                    <a:pt x="196595" y="208025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617470" y="6685788"/>
              <a:ext cx="138684" cy="224028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2617470" y="6416801"/>
              <a:ext cx="204470" cy="220345"/>
            </a:xfrm>
            <a:custGeom>
              <a:avLst/>
              <a:gdLst/>
              <a:ahLst/>
              <a:cxnLst/>
              <a:rect l="l" t="t" r="r" b="b"/>
              <a:pathLst>
                <a:path w="204469" h="220345">
                  <a:moveTo>
                    <a:pt x="204216" y="2286"/>
                  </a:moveTo>
                  <a:lnTo>
                    <a:pt x="201930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0" y="208038"/>
                  </a:lnTo>
                  <a:lnTo>
                    <a:pt x="0" y="214122"/>
                  </a:lnTo>
                  <a:lnTo>
                    <a:pt x="0" y="220218"/>
                  </a:lnTo>
                  <a:lnTo>
                    <a:pt x="201930" y="220218"/>
                  </a:lnTo>
                  <a:lnTo>
                    <a:pt x="204216" y="217932"/>
                  </a:lnTo>
                  <a:lnTo>
                    <a:pt x="204216" y="214122"/>
                  </a:lnTo>
                  <a:lnTo>
                    <a:pt x="204216" y="208026"/>
                  </a:lnTo>
                  <a:lnTo>
                    <a:pt x="198120" y="208038"/>
                  </a:lnTo>
                  <a:lnTo>
                    <a:pt x="204216" y="208026"/>
                  </a:lnTo>
                  <a:lnTo>
                    <a:pt x="204216" y="12192"/>
                  </a:lnTo>
                  <a:lnTo>
                    <a:pt x="204216" y="6096"/>
                  </a:lnTo>
                  <a:lnTo>
                    <a:pt x="204216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617470" y="6214110"/>
              <a:ext cx="329945" cy="208787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617470" y="6214110"/>
              <a:ext cx="330200" cy="208915"/>
            </a:xfrm>
            <a:custGeom>
              <a:avLst/>
              <a:gdLst/>
              <a:ahLst/>
              <a:cxnLst/>
              <a:rect l="l" t="t" r="r" b="b"/>
              <a:pathLst>
                <a:path w="330200" h="208914">
                  <a:moveTo>
                    <a:pt x="329945" y="208787"/>
                  </a:moveTo>
                  <a:lnTo>
                    <a:pt x="0" y="208787"/>
                  </a:lnTo>
                  <a:lnTo>
                    <a:pt x="0" y="0"/>
                  </a:lnTo>
                  <a:lnTo>
                    <a:pt x="329945" y="0"/>
                  </a:lnTo>
                  <a:lnTo>
                    <a:pt x="329945" y="208787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2617470" y="5998464"/>
              <a:ext cx="272415" cy="223520"/>
            </a:xfrm>
            <a:custGeom>
              <a:avLst/>
              <a:gdLst/>
              <a:ahLst/>
              <a:cxnLst/>
              <a:rect l="l" t="t" r="r" b="b"/>
              <a:pathLst>
                <a:path w="272414" h="223520">
                  <a:moveTo>
                    <a:pt x="0" y="208026"/>
                  </a:moveTo>
                  <a:lnTo>
                    <a:pt x="0" y="223266"/>
                  </a:lnTo>
                  <a:lnTo>
                    <a:pt x="268224" y="223266"/>
                  </a:lnTo>
                  <a:lnTo>
                    <a:pt x="272034" y="220218"/>
                  </a:lnTo>
                  <a:lnTo>
                    <a:pt x="272034" y="215646"/>
                  </a:lnTo>
                  <a:lnTo>
                    <a:pt x="7620" y="215646"/>
                  </a:lnTo>
                  <a:lnTo>
                    <a:pt x="0" y="208026"/>
                  </a:lnTo>
                  <a:close/>
                </a:path>
                <a:path w="272414" h="223520">
                  <a:moveTo>
                    <a:pt x="7620" y="6858"/>
                  </a:moveTo>
                  <a:lnTo>
                    <a:pt x="0" y="14478"/>
                  </a:lnTo>
                  <a:lnTo>
                    <a:pt x="0" y="208026"/>
                  </a:lnTo>
                  <a:lnTo>
                    <a:pt x="7620" y="215646"/>
                  </a:lnTo>
                  <a:lnTo>
                    <a:pt x="7620" y="6858"/>
                  </a:lnTo>
                  <a:close/>
                </a:path>
                <a:path w="272414" h="223520">
                  <a:moveTo>
                    <a:pt x="256032" y="208026"/>
                  </a:moveTo>
                  <a:lnTo>
                    <a:pt x="7620" y="208026"/>
                  </a:lnTo>
                  <a:lnTo>
                    <a:pt x="7620" y="215646"/>
                  </a:lnTo>
                  <a:lnTo>
                    <a:pt x="256032" y="215646"/>
                  </a:lnTo>
                  <a:lnTo>
                    <a:pt x="256032" y="208026"/>
                  </a:lnTo>
                  <a:close/>
                </a:path>
                <a:path w="272414" h="223520">
                  <a:moveTo>
                    <a:pt x="256032" y="6858"/>
                  </a:moveTo>
                  <a:lnTo>
                    <a:pt x="256032" y="215646"/>
                  </a:lnTo>
                  <a:lnTo>
                    <a:pt x="263652" y="208026"/>
                  </a:lnTo>
                  <a:lnTo>
                    <a:pt x="272034" y="208026"/>
                  </a:lnTo>
                  <a:lnTo>
                    <a:pt x="272034" y="14478"/>
                  </a:lnTo>
                  <a:lnTo>
                    <a:pt x="263652" y="14478"/>
                  </a:lnTo>
                  <a:lnTo>
                    <a:pt x="256032" y="6858"/>
                  </a:lnTo>
                  <a:close/>
                </a:path>
                <a:path w="272414" h="223520">
                  <a:moveTo>
                    <a:pt x="272034" y="208026"/>
                  </a:moveTo>
                  <a:lnTo>
                    <a:pt x="263652" y="208026"/>
                  </a:lnTo>
                  <a:lnTo>
                    <a:pt x="256032" y="215646"/>
                  </a:lnTo>
                  <a:lnTo>
                    <a:pt x="272034" y="215646"/>
                  </a:lnTo>
                  <a:lnTo>
                    <a:pt x="272034" y="208026"/>
                  </a:lnTo>
                  <a:close/>
                </a:path>
                <a:path w="272414" h="223520">
                  <a:moveTo>
                    <a:pt x="268224" y="0"/>
                  </a:moveTo>
                  <a:lnTo>
                    <a:pt x="0" y="0"/>
                  </a:lnTo>
                  <a:lnTo>
                    <a:pt x="0" y="14478"/>
                  </a:lnTo>
                  <a:lnTo>
                    <a:pt x="7620" y="6858"/>
                  </a:lnTo>
                  <a:lnTo>
                    <a:pt x="272034" y="6858"/>
                  </a:lnTo>
                  <a:lnTo>
                    <a:pt x="272034" y="3048"/>
                  </a:lnTo>
                  <a:lnTo>
                    <a:pt x="268224" y="0"/>
                  </a:lnTo>
                  <a:close/>
                </a:path>
                <a:path w="272414" h="223520">
                  <a:moveTo>
                    <a:pt x="256032" y="6858"/>
                  </a:moveTo>
                  <a:lnTo>
                    <a:pt x="7620" y="6858"/>
                  </a:lnTo>
                  <a:lnTo>
                    <a:pt x="7620" y="14478"/>
                  </a:lnTo>
                  <a:lnTo>
                    <a:pt x="256032" y="14478"/>
                  </a:lnTo>
                  <a:lnTo>
                    <a:pt x="256032" y="6858"/>
                  </a:lnTo>
                  <a:close/>
                </a:path>
                <a:path w="272414" h="223520">
                  <a:moveTo>
                    <a:pt x="272034" y="6858"/>
                  </a:moveTo>
                  <a:lnTo>
                    <a:pt x="256032" y="6858"/>
                  </a:lnTo>
                  <a:lnTo>
                    <a:pt x="263652" y="14478"/>
                  </a:lnTo>
                  <a:lnTo>
                    <a:pt x="272034" y="14478"/>
                  </a:lnTo>
                  <a:lnTo>
                    <a:pt x="272034" y="6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2617470" y="5728715"/>
              <a:ext cx="1519555" cy="220979"/>
            </a:xfrm>
            <a:custGeom>
              <a:avLst/>
              <a:gdLst/>
              <a:ahLst/>
              <a:cxnLst/>
              <a:rect l="l" t="t" r="r" b="b"/>
              <a:pathLst>
                <a:path w="1519554" h="220979">
                  <a:moveTo>
                    <a:pt x="1519428" y="3048"/>
                  </a:moveTo>
                  <a:lnTo>
                    <a:pt x="1516380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0" y="208800"/>
                  </a:lnTo>
                  <a:lnTo>
                    <a:pt x="0" y="214884"/>
                  </a:lnTo>
                  <a:lnTo>
                    <a:pt x="0" y="220980"/>
                  </a:lnTo>
                  <a:lnTo>
                    <a:pt x="1516380" y="220980"/>
                  </a:lnTo>
                  <a:lnTo>
                    <a:pt x="1519428" y="217932"/>
                  </a:lnTo>
                  <a:lnTo>
                    <a:pt x="1519428" y="214884"/>
                  </a:lnTo>
                  <a:lnTo>
                    <a:pt x="1519428" y="208788"/>
                  </a:lnTo>
                  <a:lnTo>
                    <a:pt x="1513332" y="208800"/>
                  </a:lnTo>
                  <a:lnTo>
                    <a:pt x="1519428" y="208788"/>
                  </a:lnTo>
                  <a:lnTo>
                    <a:pt x="1519428" y="12192"/>
                  </a:lnTo>
                  <a:lnTo>
                    <a:pt x="1519428" y="6096"/>
                  </a:lnTo>
                  <a:lnTo>
                    <a:pt x="151942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2617470" y="5524500"/>
              <a:ext cx="1316736" cy="208787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2617470" y="5524500"/>
              <a:ext cx="1316990" cy="208915"/>
            </a:xfrm>
            <a:custGeom>
              <a:avLst/>
              <a:gdLst/>
              <a:ahLst/>
              <a:cxnLst/>
              <a:rect l="l" t="t" r="r" b="b"/>
              <a:pathLst>
                <a:path w="1316989" h="208914">
                  <a:moveTo>
                    <a:pt x="1316736" y="208787"/>
                  </a:moveTo>
                  <a:lnTo>
                    <a:pt x="0" y="208787"/>
                  </a:lnTo>
                  <a:lnTo>
                    <a:pt x="0" y="0"/>
                  </a:lnTo>
                  <a:lnTo>
                    <a:pt x="1316736" y="0"/>
                  </a:lnTo>
                  <a:lnTo>
                    <a:pt x="1316736" y="208787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2617470" y="5310378"/>
              <a:ext cx="1390015" cy="223520"/>
            </a:xfrm>
            <a:custGeom>
              <a:avLst/>
              <a:gdLst/>
              <a:ahLst/>
              <a:cxnLst/>
              <a:rect l="l" t="t" r="r" b="b"/>
              <a:pathLst>
                <a:path w="1390014" h="223520">
                  <a:moveTo>
                    <a:pt x="0" y="208026"/>
                  </a:moveTo>
                  <a:lnTo>
                    <a:pt x="0" y="223266"/>
                  </a:lnTo>
                  <a:lnTo>
                    <a:pt x="1386078" y="223266"/>
                  </a:lnTo>
                  <a:lnTo>
                    <a:pt x="1389888" y="220218"/>
                  </a:lnTo>
                  <a:lnTo>
                    <a:pt x="1389888" y="215646"/>
                  </a:lnTo>
                  <a:lnTo>
                    <a:pt x="7620" y="215646"/>
                  </a:lnTo>
                  <a:lnTo>
                    <a:pt x="0" y="208026"/>
                  </a:lnTo>
                  <a:close/>
                </a:path>
                <a:path w="1390014" h="223520">
                  <a:moveTo>
                    <a:pt x="7620" y="7620"/>
                  </a:moveTo>
                  <a:lnTo>
                    <a:pt x="0" y="15240"/>
                  </a:lnTo>
                  <a:lnTo>
                    <a:pt x="0" y="208026"/>
                  </a:lnTo>
                  <a:lnTo>
                    <a:pt x="7620" y="215646"/>
                  </a:lnTo>
                  <a:lnTo>
                    <a:pt x="7620" y="7620"/>
                  </a:lnTo>
                  <a:close/>
                </a:path>
                <a:path w="1390014" h="223520">
                  <a:moveTo>
                    <a:pt x="1374648" y="208026"/>
                  </a:moveTo>
                  <a:lnTo>
                    <a:pt x="7620" y="208026"/>
                  </a:lnTo>
                  <a:lnTo>
                    <a:pt x="7620" y="215646"/>
                  </a:lnTo>
                  <a:lnTo>
                    <a:pt x="1374648" y="215646"/>
                  </a:lnTo>
                  <a:lnTo>
                    <a:pt x="1374648" y="208026"/>
                  </a:lnTo>
                  <a:close/>
                </a:path>
                <a:path w="1390014" h="223520">
                  <a:moveTo>
                    <a:pt x="1374648" y="7620"/>
                  </a:moveTo>
                  <a:lnTo>
                    <a:pt x="1374648" y="215646"/>
                  </a:lnTo>
                  <a:lnTo>
                    <a:pt x="1382268" y="208026"/>
                  </a:lnTo>
                  <a:lnTo>
                    <a:pt x="1389888" y="208026"/>
                  </a:lnTo>
                  <a:lnTo>
                    <a:pt x="1389888" y="15240"/>
                  </a:lnTo>
                  <a:lnTo>
                    <a:pt x="1382268" y="15240"/>
                  </a:lnTo>
                  <a:lnTo>
                    <a:pt x="1374648" y="7620"/>
                  </a:lnTo>
                  <a:close/>
                </a:path>
                <a:path w="1390014" h="223520">
                  <a:moveTo>
                    <a:pt x="1389888" y="208026"/>
                  </a:moveTo>
                  <a:lnTo>
                    <a:pt x="1382268" y="208026"/>
                  </a:lnTo>
                  <a:lnTo>
                    <a:pt x="1374648" y="215646"/>
                  </a:lnTo>
                  <a:lnTo>
                    <a:pt x="1389888" y="215646"/>
                  </a:lnTo>
                  <a:lnTo>
                    <a:pt x="1389888" y="208026"/>
                  </a:lnTo>
                  <a:close/>
                </a:path>
                <a:path w="1390014" h="223520">
                  <a:moveTo>
                    <a:pt x="138607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7620" y="7620"/>
                  </a:lnTo>
                  <a:lnTo>
                    <a:pt x="1389888" y="7620"/>
                  </a:lnTo>
                  <a:lnTo>
                    <a:pt x="1389888" y="3048"/>
                  </a:lnTo>
                  <a:lnTo>
                    <a:pt x="1386078" y="0"/>
                  </a:lnTo>
                  <a:close/>
                </a:path>
                <a:path w="1390014" h="223520">
                  <a:moveTo>
                    <a:pt x="1374648" y="7620"/>
                  </a:moveTo>
                  <a:lnTo>
                    <a:pt x="7620" y="7620"/>
                  </a:lnTo>
                  <a:lnTo>
                    <a:pt x="7620" y="15240"/>
                  </a:lnTo>
                  <a:lnTo>
                    <a:pt x="1374648" y="15240"/>
                  </a:lnTo>
                  <a:lnTo>
                    <a:pt x="1374648" y="7620"/>
                  </a:lnTo>
                  <a:close/>
                </a:path>
                <a:path w="1390014" h="223520">
                  <a:moveTo>
                    <a:pt x="1389888" y="7620"/>
                  </a:moveTo>
                  <a:lnTo>
                    <a:pt x="1374648" y="7620"/>
                  </a:lnTo>
                  <a:lnTo>
                    <a:pt x="1382268" y="15240"/>
                  </a:lnTo>
                  <a:lnTo>
                    <a:pt x="1389888" y="15240"/>
                  </a:lnTo>
                  <a:lnTo>
                    <a:pt x="1389888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2617470" y="5039105"/>
              <a:ext cx="993140" cy="220979"/>
            </a:xfrm>
            <a:custGeom>
              <a:avLst/>
              <a:gdLst/>
              <a:ahLst/>
              <a:cxnLst/>
              <a:rect l="l" t="t" r="r" b="b"/>
              <a:pathLst>
                <a:path w="993139" h="220979">
                  <a:moveTo>
                    <a:pt x="992886" y="3048"/>
                  </a:moveTo>
                  <a:lnTo>
                    <a:pt x="990600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0" y="208800"/>
                  </a:lnTo>
                  <a:lnTo>
                    <a:pt x="0" y="214884"/>
                  </a:lnTo>
                  <a:lnTo>
                    <a:pt x="0" y="220980"/>
                  </a:lnTo>
                  <a:lnTo>
                    <a:pt x="990600" y="220980"/>
                  </a:lnTo>
                  <a:lnTo>
                    <a:pt x="992886" y="217932"/>
                  </a:lnTo>
                  <a:lnTo>
                    <a:pt x="992886" y="214884"/>
                  </a:lnTo>
                  <a:lnTo>
                    <a:pt x="992886" y="208788"/>
                  </a:lnTo>
                  <a:lnTo>
                    <a:pt x="986790" y="208800"/>
                  </a:lnTo>
                  <a:lnTo>
                    <a:pt x="992886" y="208788"/>
                  </a:lnTo>
                  <a:lnTo>
                    <a:pt x="992886" y="12192"/>
                  </a:lnTo>
                  <a:lnTo>
                    <a:pt x="992886" y="6096"/>
                  </a:lnTo>
                  <a:lnTo>
                    <a:pt x="992886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617470" y="4837176"/>
              <a:ext cx="1908810" cy="208025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2617470" y="4837176"/>
              <a:ext cx="1908810" cy="208279"/>
            </a:xfrm>
            <a:custGeom>
              <a:avLst/>
              <a:gdLst/>
              <a:ahLst/>
              <a:cxnLst/>
              <a:rect l="l" t="t" r="r" b="b"/>
              <a:pathLst>
                <a:path w="1908810" h="208279">
                  <a:moveTo>
                    <a:pt x="1908810" y="208025"/>
                  </a:moveTo>
                  <a:lnTo>
                    <a:pt x="0" y="208025"/>
                  </a:lnTo>
                  <a:lnTo>
                    <a:pt x="0" y="0"/>
                  </a:lnTo>
                  <a:lnTo>
                    <a:pt x="1908810" y="0"/>
                  </a:lnTo>
                  <a:lnTo>
                    <a:pt x="1908810" y="208025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617470" y="4620768"/>
              <a:ext cx="1455420" cy="224154"/>
            </a:xfrm>
            <a:custGeom>
              <a:avLst/>
              <a:gdLst/>
              <a:ahLst/>
              <a:cxnLst/>
              <a:rect l="l" t="t" r="r" b="b"/>
              <a:pathLst>
                <a:path w="1455420" h="224154">
                  <a:moveTo>
                    <a:pt x="0" y="208788"/>
                  </a:moveTo>
                  <a:lnTo>
                    <a:pt x="0" y="224028"/>
                  </a:lnTo>
                  <a:lnTo>
                    <a:pt x="1452372" y="224028"/>
                  </a:lnTo>
                  <a:lnTo>
                    <a:pt x="1455420" y="220218"/>
                  </a:lnTo>
                  <a:lnTo>
                    <a:pt x="1455420" y="216408"/>
                  </a:lnTo>
                  <a:lnTo>
                    <a:pt x="7620" y="216408"/>
                  </a:lnTo>
                  <a:lnTo>
                    <a:pt x="0" y="208788"/>
                  </a:lnTo>
                  <a:close/>
                </a:path>
                <a:path w="1455420" h="224154">
                  <a:moveTo>
                    <a:pt x="7620" y="7620"/>
                  </a:moveTo>
                  <a:lnTo>
                    <a:pt x="0" y="15240"/>
                  </a:lnTo>
                  <a:lnTo>
                    <a:pt x="0" y="208788"/>
                  </a:lnTo>
                  <a:lnTo>
                    <a:pt x="7620" y="216408"/>
                  </a:lnTo>
                  <a:lnTo>
                    <a:pt x="7620" y="7620"/>
                  </a:lnTo>
                  <a:close/>
                </a:path>
                <a:path w="1455420" h="224154">
                  <a:moveTo>
                    <a:pt x="1440180" y="208788"/>
                  </a:moveTo>
                  <a:lnTo>
                    <a:pt x="7620" y="208788"/>
                  </a:lnTo>
                  <a:lnTo>
                    <a:pt x="7620" y="216408"/>
                  </a:lnTo>
                  <a:lnTo>
                    <a:pt x="1440180" y="216408"/>
                  </a:lnTo>
                  <a:lnTo>
                    <a:pt x="1440180" y="208788"/>
                  </a:lnTo>
                  <a:close/>
                </a:path>
                <a:path w="1455420" h="224154">
                  <a:moveTo>
                    <a:pt x="1440180" y="7620"/>
                  </a:moveTo>
                  <a:lnTo>
                    <a:pt x="1440180" y="216408"/>
                  </a:lnTo>
                  <a:lnTo>
                    <a:pt x="1447800" y="208788"/>
                  </a:lnTo>
                  <a:lnTo>
                    <a:pt x="1455420" y="208788"/>
                  </a:lnTo>
                  <a:lnTo>
                    <a:pt x="1455420" y="15240"/>
                  </a:lnTo>
                  <a:lnTo>
                    <a:pt x="1447800" y="15240"/>
                  </a:lnTo>
                  <a:lnTo>
                    <a:pt x="1440180" y="7620"/>
                  </a:lnTo>
                  <a:close/>
                </a:path>
                <a:path w="1455420" h="224154">
                  <a:moveTo>
                    <a:pt x="1455420" y="208788"/>
                  </a:moveTo>
                  <a:lnTo>
                    <a:pt x="1447800" y="208788"/>
                  </a:lnTo>
                  <a:lnTo>
                    <a:pt x="1440180" y="216408"/>
                  </a:lnTo>
                  <a:lnTo>
                    <a:pt x="1455420" y="216408"/>
                  </a:lnTo>
                  <a:lnTo>
                    <a:pt x="1455420" y="208788"/>
                  </a:lnTo>
                  <a:close/>
                </a:path>
                <a:path w="1455420" h="224154">
                  <a:moveTo>
                    <a:pt x="1452372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7620" y="7620"/>
                  </a:lnTo>
                  <a:lnTo>
                    <a:pt x="1455420" y="7620"/>
                  </a:lnTo>
                  <a:lnTo>
                    <a:pt x="1455420" y="3810"/>
                  </a:lnTo>
                  <a:lnTo>
                    <a:pt x="1452372" y="0"/>
                  </a:lnTo>
                  <a:close/>
                </a:path>
                <a:path w="1455420" h="224154">
                  <a:moveTo>
                    <a:pt x="1440180" y="7620"/>
                  </a:moveTo>
                  <a:lnTo>
                    <a:pt x="7620" y="7620"/>
                  </a:lnTo>
                  <a:lnTo>
                    <a:pt x="7620" y="15240"/>
                  </a:lnTo>
                  <a:lnTo>
                    <a:pt x="1440180" y="15240"/>
                  </a:lnTo>
                  <a:lnTo>
                    <a:pt x="1440180" y="7620"/>
                  </a:lnTo>
                  <a:close/>
                </a:path>
                <a:path w="1455420" h="224154">
                  <a:moveTo>
                    <a:pt x="1455420" y="7620"/>
                  </a:moveTo>
                  <a:lnTo>
                    <a:pt x="1440180" y="7620"/>
                  </a:lnTo>
                  <a:lnTo>
                    <a:pt x="1447800" y="15240"/>
                  </a:lnTo>
                  <a:lnTo>
                    <a:pt x="1455420" y="15240"/>
                  </a:lnTo>
                  <a:lnTo>
                    <a:pt x="1455420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617470" y="4351781"/>
              <a:ext cx="3757929" cy="220345"/>
            </a:xfrm>
            <a:custGeom>
              <a:avLst/>
              <a:gdLst/>
              <a:ahLst/>
              <a:cxnLst/>
              <a:rect l="l" t="t" r="r" b="b"/>
              <a:pathLst>
                <a:path w="3757929" h="220345">
                  <a:moveTo>
                    <a:pt x="3757422" y="2286"/>
                  </a:moveTo>
                  <a:lnTo>
                    <a:pt x="3754374" y="0"/>
                  </a:lnTo>
                  <a:lnTo>
                    <a:pt x="0" y="0"/>
                  </a:lnTo>
                  <a:lnTo>
                    <a:pt x="0" y="6096"/>
                  </a:lnTo>
                  <a:lnTo>
                    <a:pt x="0" y="12192"/>
                  </a:lnTo>
                  <a:lnTo>
                    <a:pt x="0" y="208038"/>
                  </a:lnTo>
                  <a:lnTo>
                    <a:pt x="0" y="214122"/>
                  </a:lnTo>
                  <a:lnTo>
                    <a:pt x="0" y="220218"/>
                  </a:lnTo>
                  <a:lnTo>
                    <a:pt x="3754374" y="220218"/>
                  </a:lnTo>
                  <a:lnTo>
                    <a:pt x="3757422" y="217932"/>
                  </a:lnTo>
                  <a:lnTo>
                    <a:pt x="3757422" y="214122"/>
                  </a:lnTo>
                  <a:lnTo>
                    <a:pt x="3757422" y="208026"/>
                  </a:lnTo>
                  <a:lnTo>
                    <a:pt x="3751326" y="208038"/>
                  </a:lnTo>
                  <a:lnTo>
                    <a:pt x="3757422" y="208026"/>
                  </a:lnTo>
                  <a:lnTo>
                    <a:pt x="3757422" y="12192"/>
                  </a:lnTo>
                  <a:lnTo>
                    <a:pt x="3757422" y="6096"/>
                  </a:lnTo>
                  <a:lnTo>
                    <a:pt x="3757422" y="228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6" name="object 26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2617470" y="4149090"/>
              <a:ext cx="2764536" cy="208787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2617470" y="4149090"/>
              <a:ext cx="2764790" cy="208915"/>
            </a:xfrm>
            <a:custGeom>
              <a:avLst/>
              <a:gdLst/>
              <a:ahLst/>
              <a:cxnLst/>
              <a:rect l="l" t="t" r="r" b="b"/>
              <a:pathLst>
                <a:path w="2764790" h="208914">
                  <a:moveTo>
                    <a:pt x="2764536" y="208787"/>
                  </a:moveTo>
                  <a:lnTo>
                    <a:pt x="0" y="208787"/>
                  </a:lnTo>
                  <a:lnTo>
                    <a:pt x="0" y="0"/>
                  </a:lnTo>
                  <a:lnTo>
                    <a:pt x="2764536" y="0"/>
                  </a:lnTo>
                  <a:lnTo>
                    <a:pt x="2764536" y="208787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617470" y="3933444"/>
              <a:ext cx="3298190" cy="223520"/>
            </a:xfrm>
            <a:custGeom>
              <a:avLst/>
              <a:gdLst/>
              <a:ahLst/>
              <a:cxnLst/>
              <a:rect l="l" t="t" r="r" b="b"/>
              <a:pathLst>
                <a:path w="3298190" h="223520">
                  <a:moveTo>
                    <a:pt x="0" y="208026"/>
                  </a:moveTo>
                  <a:lnTo>
                    <a:pt x="0" y="223266"/>
                  </a:lnTo>
                  <a:lnTo>
                    <a:pt x="3294888" y="223266"/>
                  </a:lnTo>
                  <a:lnTo>
                    <a:pt x="3297936" y="220218"/>
                  </a:lnTo>
                  <a:lnTo>
                    <a:pt x="3297936" y="215646"/>
                  </a:lnTo>
                  <a:lnTo>
                    <a:pt x="7620" y="215646"/>
                  </a:lnTo>
                  <a:lnTo>
                    <a:pt x="0" y="208026"/>
                  </a:lnTo>
                  <a:close/>
                </a:path>
                <a:path w="3298190" h="223520">
                  <a:moveTo>
                    <a:pt x="7620" y="7620"/>
                  </a:moveTo>
                  <a:lnTo>
                    <a:pt x="0" y="15240"/>
                  </a:lnTo>
                  <a:lnTo>
                    <a:pt x="0" y="208026"/>
                  </a:lnTo>
                  <a:lnTo>
                    <a:pt x="7620" y="215646"/>
                  </a:lnTo>
                  <a:lnTo>
                    <a:pt x="7620" y="7620"/>
                  </a:lnTo>
                  <a:close/>
                </a:path>
                <a:path w="3298190" h="223520">
                  <a:moveTo>
                    <a:pt x="3282696" y="208026"/>
                  </a:moveTo>
                  <a:lnTo>
                    <a:pt x="7620" y="208026"/>
                  </a:lnTo>
                  <a:lnTo>
                    <a:pt x="7620" y="215646"/>
                  </a:lnTo>
                  <a:lnTo>
                    <a:pt x="3282696" y="215646"/>
                  </a:lnTo>
                  <a:lnTo>
                    <a:pt x="3282696" y="208026"/>
                  </a:lnTo>
                  <a:close/>
                </a:path>
                <a:path w="3298190" h="223520">
                  <a:moveTo>
                    <a:pt x="3282696" y="7620"/>
                  </a:moveTo>
                  <a:lnTo>
                    <a:pt x="3282696" y="215646"/>
                  </a:lnTo>
                  <a:lnTo>
                    <a:pt x="3290316" y="208026"/>
                  </a:lnTo>
                  <a:lnTo>
                    <a:pt x="3297936" y="208026"/>
                  </a:lnTo>
                  <a:lnTo>
                    <a:pt x="3297936" y="15240"/>
                  </a:lnTo>
                  <a:lnTo>
                    <a:pt x="3290316" y="15240"/>
                  </a:lnTo>
                  <a:lnTo>
                    <a:pt x="3282696" y="7620"/>
                  </a:lnTo>
                  <a:close/>
                </a:path>
                <a:path w="3298190" h="223520">
                  <a:moveTo>
                    <a:pt x="3297936" y="208026"/>
                  </a:moveTo>
                  <a:lnTo>
                    <a:pt x="3290316" y="208026"/>
                  </a:lnTo>
                  <a:lnTo>
                    <a:pt x="3282696" y="215646"/>
                  </a:lnTo>
                  <a:lnTo>
                    <a:pt x="3297936" y="215646"/>
                  </a:lnTo>
                  <a:lnTo>
                    <a:pt x="3297936" y="208026"/>
                  </a:lnTo>
                  <a:close/>
                </a:path>
                <a:path w="3298190" h="223520">
                  <a:moveTo>
                    <a:pt x="3294888" y="0"/>
                  </a:moveTo>
                  <a:lnTo>
                    <a:pt x="0" y="0"/>
                  </a:lnTo>
                  <a:lnTo>
                    <a:pt x="0" y="15240"/>
                  </a:lnTo>
                  <a:lnTo>
                    <a:pt x="7620" y="7620"/>
                  </a:lnTo>
                  <a:lnTo>
                    <a:pt x="3297936" y="7620"/>
                  </a:lnTo>
                  <a:lnTo>
                    <a:pt x="3297936" y="3048"/>
                  </a:lnTo>
                  <a:lnTo>
                    <a:pt x="3294888" y="0"/>
                  </a:lnTo>
                  <a:close/>
                </a:path>
                <a:path w="3298190" h="223520">
                  <a:moveTo>
                    <a:pt x="3282696" y="7620"/>
                  </a:moveTo>
                  <a:lnTo>
                    <a:pt x="7620" y="7620"/>
                  </a:lnTo>
                  <a:lnTo>
                    <a:pt x="7620" y="15240"/>
                  </a:lnTo>
                  <a:lnTo>
                    <a:pt x="3282696" y="15240"/>
                  </a:lnTo>
                  <a:lnTo>
                    <a:pt x="3282696" y="7620"/>
                  </a:lnTo>
                  <a:close/>
                </a:path>
                <a:path w="3298190" h="223520">
                  <a:moveTo>
                    <a:pt x="3297936" y="7620"/>
                  </a:moveTo>
                  <a:lnTo>
                    <a:pt x="3282696" y="7620"/>
                  </a:lnTo>
                  <a:lnTo>
                    <a:pt x="3290316" y="15240"/>
                  </a:lnTo>
                  <a:lnTo>
                    <a:pt x="3297936" y="15240"/>
                  </a:lnTo>
                  <a:lnTo>
                    <a:pt x="3297936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79370" y="3902963"/>
              <a:ext cx="44450" cy="4142104"/>
            </a:xfrm>
            <a:custGeom>
              <a:avLst/>
              <a:gdLst/>
              <a:ahLst/>
              <a:cxnLst/>
              <a:rect l="l" t="t" r="r" b="b"/>
              <a:pathLst>
                <a:path w="44450" h="4142104">
                  <a:moveTo>
                    <a:pt x="44196" y="6096"/>
                  </a:moveTo>
                  <a:lnTo>
                    <a:pt x="38100" y="6096"/>
                  </a:lnTo>
                  <a:lnTo>
                    <a:pt x="38100" y="0"/>
                  </a:lnTo>
                  <a:lnTo>
                    <a:pt x="0" y="0"/>
                  </a:lnTo>
                  <a:lnTo>
                    <a:pt x="0" y="12192"/>
                  </a:lnTo>
                  <a:lnTo>
                    <a:pt x="32004" y="12192"/>
                  </a:lnTo>
                  <a:lnTo>
                    <a:pt x="32004" y="688848"/>
                  </a:lnTo>
                  <a:lnTo>
                    <a:pt x="0" y="688848"/>
                  </a:lnTo>
                  <a:lnTo>
                    <a:pt x="0" y="701040"/>
                  </a:lnTo>
                  <a:lnTo>
                    <a:pt x="32004" y="701040"/>
                  </a:lnTo>
                  <a:lnTo>
                    <a:pt x="32004" y="1376934"/>
                  </a:lnTo>
                  <a:lnTo>
                    <a:pt x="0" y="1376934"/>
                  </a:lnTo>
                  <a:lnTo>
                    <a:pt x="0" y="1389138"/>
                  </a:lnTo>
                  <a:lnTo>
                    <a:pt x="32004" y="1389138"/>
                  </a:lnTo>
                  <a:lnTo>
                    <a:pt x="32004" y="2065020"/>
                  </a:lnTo>
                  <a:lnTo>
                    <a:pt x="0" y="2065020"/>
                  </a:lnTo>
                  <a:lnTo>
                    <a:pt x="0" y="2077212"/>
                  </a:lnTo>
                  <a:lnTo>
                    <a:pt x="32004" y="2077212"/>
                  </a:lnTo>
                  <a:lnTo>
                    <a:pt x="32004" y="2753868"/>
                  </a:lnTo>
                  <a:lnTo>
                    <a:pt x="0" y="2753868"/>
                  </a:lnTo>
                  <a:lnTo>
                    <a:pt x="0" y="2766060"/>
                  </a:lnTo>
                  <a:lnTo>
                    <a:pt x="32004" y="2766060"/>
                  </a:lnTo>
                  <a:lnTo>
                    <a:pt x="32004" y="3441954"/>
                  </a:lnTo>
                  <a:lnTo>
                    <a:pt x="0" y="3441954"/>
                  </a:lnTo>
                  <a:lnTo>
                    <a:pt x="0" y="3454146"/>
                  </a:lnTo>
                  <a:lnTo>
                    <a:pt x="32004" y="3454146"/>
                  </a:lnTo>
                  <a:lnTo>
                    <a:pt x="32004" y="4129278"/>
                  </a:lnTo>
                  <a:lnTo>
                    <a:pt x="0" y="4129278"/>
                  </a:lnTo>
                  <a:lnTo>
                    <a:pt x="0" y="4141482"/>
                  </a:lnTo>
                  <a:lnTo>
                    <a:pt x="38100" y="4141482"/>
                  </a:lnTo>
                  <a:lnTo>
                    <a:pt x="38100" y="4135374"/>
                  </a:lnTo>
                  <a:lnTo>
                    <a:pt x="44196" y="4135374"/>
                  </a:lnTo>
                  <a:lnTo>
                    <a:pt x="44196" y="6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3680466" y="5057854"/>
            <a:ext cx="26860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25" dirty="0">
                <a:latin typeface="Times New Roman"/>
                <a:cs typeface="Times New Roman"/>
              </a:rPr>
              <a:t>15%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444253" y="4369773"/>
            <a:ext cx="26860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25" dirty="0">
                <a:latin typeface="Times New Roman"/>
                <a:cs typeface="Times New Roman"/>
              </a:rPr>
              <a:t>57%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601729" y="4849075"/>
            <a:ext cx="26860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25" dirty="0">
                <a:latin typeface="Times New Roman"/>
                <a:cs typeface="Times New Roman"/>
              </a:rPr>
              <a:t>29%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5456697" y="4160994"/>
            <a:ext cx="26860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25" dirty="0">
                <a:latin typeface="Times New Roman"/>
                <a:cs typeface="Times New Roman"/>
              </a:rPr>
              <a:t>42%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25498" y="6648087"/>
            <a:ext cx="269875" cy="652145"/>
          </a:xfrm>
          <a:prstGeom prst="rect">
            <a:avLst/>
          </a:prstGeom>
        </p:spPr>
        <p:txBody>
          <a:bodyPr vert="horz" wrap="square" lIns="0" tIns="6921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545"/>
              </a:spcBef>
            </a:pPr>
            <a:r>
              <a:rPr sz="1000" b="1" spc="-25" dirty="0">
                <a:latin typeface="Times New Roman"/>
                <a:cs typeface="Times New Roman"/>
              </a:rPr>
              <a:t>2%</a:t>
            </a:r>
            <a:endParaRPr sz="1000">
              <a:latin typeface="Times New Roman"/>
              <a:cs typeface="Times New Roman"/>
            </a:endParaRPr>
          </a:p>
          <a:p>
            <a:pPr marL="65405">
              <a:lnSpc>
                <a:spcPct val="100000"/>
              </a:lnSpc>
              <a:spcBef>
                <a:spcPts val="440"/>
              </a:spcBef>
            </a:pPr>
            <a:r>
              <a:rPr sz="1000" b="1" spc="-25" dirty="0">
                <a:latin typeface="Times New Roman"/>
                <a:cs typeface="Times New Roman"/>
              </a:rPr>
              <a:t>3%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5"/>
              </a:spcBef>
            </a:pPr>
            <a:r>
              <a:rPr sz="1000" b="1" spc="-25" dirty="0">
                <a:latin typeface="Times New Roman"/>
                <a:cs typeface="Times New Roman"/>
              </a:rPr>
              <a:t>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891032" y="5960005"/>
            <a:ext cx="335915" cy="651510"/>
          </a:xfrm>
          <a:prstGeom prst="rect">
            <a:avLst/>
          </a:prstGeom>
        </p:spPr>
        <p:txBody>
          <a:bodyPr vert="horz" wrap="square" lIns="0" tIns="69215" rIns="0" bIns="0" rtlCol="0">
            <a:spAutoFit/>
          </a:bodyPr>
          <a:lstStyle/>
          <a:p>
            <a:pPr marL="66040">
              <a:lnSpc>
                <a:spcPct val="100000"/>
              </a:lnSpc>
              <a:spcBef>
                <a:spcPts val="545"/>
              </a:spcBef>
            </a:pPr>
            <a:r>
              <a:rPr sz="1000" b="1" spc="-25" dirty="0">
                <a:latin typeface="Times New Roman"/>
                <a:cs typeface="Times New Roman"/>
              </a:rPr>
              <a:t>4%</a:t>
            </a:r>
            <a:endParaRPr sz="1000">
              <a:latin typeface="Times New Roman"/>
              <a:cs typeface="Times New Roman"/>
            </a:endParaRPr>
          </a:p>
          <a:p>
            <a:pPr marL="131445">
              <a:lnSpc>
                <a:spcPct val="100000"/>
              </a:lnSpc>
              <a:spcBef>
                <a:spcPts val="440"/>
              </a:spcBef>
            </a:pPr>
            <a:r>
              <a:rPr sz="1000" b="1" spc="-25" dirty="0">
                <a:latin typeface="Times New Roman"/>
                <a:cs typeface="Times New Roman"/>
              </a:rPr>
              <a:t>5%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r>
              <a:rPr sz="1000" b="1" spc="-25" dirty="0">
                <a:latin typeface="Times New Roman"/>
                <a:cs typeface="Times New Roman"/>
              </a:rPr>
              <a:t>3%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009656" y="5272695"/>
            <a:ext cx="465455" cy="650240"/>
          </a:xfrm>
          <a:prstGeom prst="rect">
            <a:avLst/>
          </a:prstGeom>
        </p:spPr>
        <p:txBody>
          <a:bodyPr vert="horz" wrap="square" lIns="0" tIns="67945" rIns="0" bIns="0" rtlCol="0">
            <a:spAutoFit/>
          </a:bodyPr>
          <a:lstStyle/>
          <a:p>
            <a:pPr marL="65405">
              <a:lnSpc>
                <a:spcPct val="100000"/>
              </a:lnSpc>
              <a:spcBef>
                <a:spcPts val="535"/>
              </a:spcBef>
            </a:pPr>
            <a:r>
              <a:rPr sz="1000" b="1" spc="-25" dirty="0">
                <a:latin typeface="Times New Roman"/>
                <a:cs typeface="Times New Roman"/>
              </a:rPr>
              <a:t>21%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40"/>
              </a:spcBef>
            </a:pPr>
            <a:r>
              <a:rPr sz="1000" b="1" spc="-25" dirty="0">
                <a:latin typeface="Times New Roman"/>
                <a:cs typeface="Times New Roman"/>
              </a:rPr>
              <a:t>20%</a:t>
            </a:r>
            <a:endParaRPr sz="1000">
              <a:latin typeface="Times New Roman"/>
              <a:cs typeface="Times New Roman"/>
            </a:endParaRPr>
          </a:p>
          <a:p>
            <a:pPr marL="196850">
              <a:lnSpc>
                <a:spcPct val="100000"/>
              </a:lnSpc>
              <a:spcBef>
                <a:spcPts val="445"/>
              </a:spcBef>
            </a:pPr>
            <a:r>
              <a:rPr sz="1000" b="1" spc="-25" dirty="0">
                <a:latin typeface="Times New Roman"/>
                <a:cs typeface="Times New Roman"/>
              </a:rPr>
              <a:t>23%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40724" y="4641067"/>
            <a:ext cx="26860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b="1" spc="-25" dirty="0">
                <a:latin typeface="Times New Roman"/>
                <a:cs typeface="Times New Roman"/>
              </a:rPr>
              <a:t>22%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817611" y="8088344"/>
            <a:ext cx="24511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Times New Roman"/>
                <a:cs typeface="Times New Roman"/>
              </a:rPr>
              <a:t>20%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133595" y="8088344"/>
            <a:ext cx="24511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Times New Roman"/>
                <a:cs typeface="Times New Roman"/>
              </a:rPr>
              <a:t>40%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5791201" y="8088344"/>
            <a:ext cx="24574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Times New Roman"/>
                <a:cs typeface="Times New Roman"/>
              </a:rPr>
              <a:t>50%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449566" y="8088344"/>
            <a:ext cx="24511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spc="-25" dirty="0">
                <a:latin typeface="Times New Roman"/>
                <a:cs typeface="Times New Roman"/>
              </a:rPr>
              <a:t>60%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524768" y="7336168"/>
            <a:ext cx="1880235" cy="929640"/>
          </a:xfrm>
          <a:prstGeom prst="rect">
            <a:avLst/>
          </a:prstGeom>
        </p:spPr>
        <p:txBody>
          <a:bodyPr vert="horz" wrap="square" lIns="0" tIns="69215" rIns="0" bIns="0" rtlCol="0">
            <a:spAutoFit/>
          </a:bodyPr>
          <a:lstStyle/>
          <a:p>
            <a:pPr marR="445134" algn="r">
              <a:lnSpc>
                <a:spcPct val="100000"/>
              </a:lnSpc>
              <a:spcBef>
                <a:spcPts val="545"/>
              </a:spcBef>
            </a:pPr>
            <a:r>
              <a:rPr sz="1000" b="1" spc="-25" dirty="0">
                <a:latin typeface="Times New Roman"/>
                <a:cs typeface="Times New Roman"/>
              </a:rPr>
              <a:t>1%</a:t>
            </a:r>
            <a:endParaRPr sz="1000">
              <a:latin typeface="Times New Roman"/>
              <a:cs typeface="Times New Roman"/>
            </a:endParaRPr>
          </a:p>
          <a:p>
            <a:pPr marR="445134" algn="r">
              <a:lnSpc>
                <a:spcPct val="100000"/>
              </a:lnSpc>
              <a:spcBef>
                <a:spcPts val="440"/>
              </a:spcBef>
              <a:tabLst>
                <a:tab pos="1235075" algn="l"/>
              </a:tabLst>
            </a:pPr>
            <a:r>
              <a:rPr sz="1500" baseline="2777" dirty="0">
                <a:latin typeface="Times New Roman"/>
                <a:cs typeface="Times New Roman"/>
              </a:rPr>
              <a:t>Transitional</a:t>
            </a:r>
            <a:r>
              <a:rPr sz="1500" spc="-60" baseline="2777" dirty="0">
                <a:latin typeface="Times New Roman"/>
                <a:cs typeface="Times New Roman"/>
              </a:rPr>
              <a:t> </a:t>
            </a:r>
            <a:r>
              <a:rPr sz="1500" spc="-15" baseline="2777" dirty="0">
                <a:latin typeface="Times New Roman"/>
                <a:cs typeface="Times New Roman"/>
              </a:rPr>
              <a:t>Living</a:t>
            </a:r>
            <a:r>
              <a:rPr sz="1500" baseline="2777" dirty="0">
                <a:latin typeface="Times New Roman"/>
                <a:cs typeface="Times New Roman"/>
              </a:rPr>
              <a:t>	</a:t>
            </a:r>
            <a:r>
              <a:rPr sz="1000" b="1" spc="-25" dirty="0">
                <a:latin typeface="Times New Roman"/>
                <a:cs typeface="Times New Roman"/>
              </a:rPr>
              <a:t>1%</a:t>
            </a:r>
            <a:endParaRPr sz="1000">
              <a:latin typeface="Times New Roman"/>
              <a:cs typeface="Times New Roman"/>
            </a:endParaRPr>
          </a:p>
          <a:p>
            <a:pPr marR="445134" algn="r">
              <a:lnSpc>
                <a:spcPct val="100000"/>
              </a:lnSpc>
              <a:spcBef>
                <a:spcPts val="445"/>
              </a:spcBef>
            </a:pPr>
            <a:r>
              <a:rPr sz="1000" b="1" spc="-25" dirty="0">
                <a:latin typeface="Times New Roman"/>
                <a:cs typeface="Times New Roman"/>
              </a:rPr>
              <a:t>1%</a:t>
            </a:r>
            <a:endParaRPr sz="1000">
              <a:latin typeface="Times New Roman"/>
              <a:cs typeface="Times New Roman"/>
            </a:endParaRPr>
          </a:p>
          <a:p>
            <a:pPr marL="1008380">
              <a:lnSpc>
                <a:spcPct val="100000"/>
              </a:lnSpc>
              <a:spcBef>
                <a:spcPts val="985"/>
              </a:spcBef>
              <a:tabLst>
                <a:tab pos="1635125" algn="l"/>
              </a:tabLst>
            </a:pPr>
            <a:r>
              <a:rPr sz="1000" spc="-25" dirty="0">
                <a:latin typeface="Times New Roman"/>
                <a:cs typeface="Times New Roman"/>
              </a:rPr>
              <a:t>0%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25" dirty="0">
                <a:latin typeface="Times New Roman"/>
                <a:cs typeface="Times New Roman"/>
              </a:rPr>
              <a:t>10%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422656" y="6907245"/>
            <a:ext cx="1099820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Living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Offender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1839473" y="6146013"/>
            <a:ext cx="684530" cy="32385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R="5080" indent="66675">
              <a:lnSpc>
                <a:spcPts val="1150"/>
              </a:lnSpc>
              <a:spcBef>
                <a:spcPts val="175"/>
              </a:spcBef>
            </a:pPr>
            <a:r>
              <a:rPr sz="1000" spc="-10" dirty="0">
                <a:latin typeface="Times New Roman"/>
                <a:cs typeface="Times New Roman"/>
              </a:rPr>
              <a:t>Homeless/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Street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012450" y="5531082"/>
            <a:ext cx="511175" cy="1771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Shelter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1719079" y="4769851"/>
            <a:ext cx="804545" cy="32258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R="5080" indent="53340">
              <a:lnSpc>
                <a:spcPts val="1150"/>
              </a:lnSpc>
              <a:spcBef>
                <a:spcPts val="175"/>
              </a:spcBef>
            </a:pPr>
            <a:r>
              <a:rPr sz="1000" dirty="0">
                <a:latin typeface="Times New Roman"/>
                <a:cs typeface="Times New Roman"/>
              </a:rPr>
              <a:t>Living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Friend/Relative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20778" y="4080999"/>
            <a:ext cx="902969" cy="32385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R="5080" indent="182880">
              <a:lnSpc>
                <a:spcPts val="1150"/>
              </a:lnSpc>
              <a:spcBef>
                <a:spcPts val="175"/>
              </a:spcBef>
            </a:pPr>
            <a:r>
              <a:rPr sz="1000" spc="-10" dirty="0">
                <a:latin typeface="Times New Roman"/>
                <a:cs typeface="Times New Roman"/>
              </a:rPr>
              <a:t>Rent/Own Home/Apartment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65497" y="8015403"/>
            <a:ext cx="474345" cy="499109"/>
          </a:xfrm>
          <a:prstGeom prst="rect">
            <a:avLst/>
          </a:prstGeom>
        </p:spPr>
        <p:txBody>
          <a:bodyPr vert="horz" wrap="square" lIns="0" tIns="84455" rIns="0" bIns="0" rtlCol="0">
            <a:spAutoFit/>
          </a:bodyPr>
          <a:lstStyle/>
          <a:p>
            <a:pPr marR="13335" algn="ctr">
              <a:lnSpc>
                <a:spcPct val="100000"/>
              </a:lnSpc>
              <a:spcBef>
                <a:spcPts val="665"/>
              </a:spcBef>
            </a:pPr>
            <a:r>
              <a:rPr sz="1000" spc="-25" dirty="0">
                <a:latin typeface="Times New Roman"/>
                <a:cs typeface="Times New Roman"/>
              </a:rPr>
              <a:t>30%</a:t>
            </a:r>
            <a:endParaRPr sz="1000">
              <a:latin typeface="Times New Roman"/>
              <a:cs typeface="Times New Roman"/>
            </a:endParaRPr>
          </a:p>
          <a:p>
            <a:pPr marR="5080" algn="ctr">
              <a:lnSpc>
                <a:spcPct val="100000"/>
              </a:lnSpc>
              <a:spcBef>
                <a:spcPts val="640"/>
              </a:spcBef>
            </a:pPr>
            <a:r>
              <a:rPr sz="1100" b="1" spc="-10" dirty="0">
                <a:latin typeface="Times New Roman"/>
                <a:cs typeface="Times New Roman"/>
              </a:rPr>
              <a:t>Percent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365664" y="4714210"/>
            <a:ext cx="180975" cy="8223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05"/>
              </a:lnSpc>
            </a:pPr>
            <a:r>
              <a:rPr sz="1100" b="1" dirty="0">
                <a:latin typeface="Times New Roman"/>
                <a:cs typeface="Times New Roman"/>
              </a:rPr>
              <a:t>Living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</p:txBody>
      </p:sp>
      <p:grpSp>
        <p:nvGrpSpPr>
          <p:cNvPr id="50" name="object 50"/>
          <p:cNvGrpSpPr/>
          <p:nvPr/>
        </p:nvGrpSpPr>
        <p:grpSpPr>
          <a:xfrm>
            <a:off x="1802892" y="3038094"/>
            <a:ext cx="4612005" cy="732790"/>
            <a:chOff x="1802892" y="3038094"/>
            <a:chExt cx="4612005" cy="732790"/>
          </a:xfrm>
        </p:grpSpPr>
        <p:sp>
          <p:nvSpPr>
            <p:cNvPr id="51" name="object 51"/>
            <p:cNvSpPr/>
            <p:nvPr/>
          </p:nvSpPr>
          <p:spPr>
            <a:xfrm>
              <a:off x="1802892" y="3038094"/>
              <a:ext cx="4612005" cy="732790"/>
            </a:xfrm>
            <a:custGeom>
              <a:avLst/>
              <a:gdLst/>
              <a:ahLst/>
              <a:cxnLst/>
              <a:rect l="l" t="t" r="r" b="b"/>
              <a:pathLst>
                <a:path w="4612005" h="732789">
                  <a:moveTo>
                    <a:pt x="4608576" y="0"/>
                  </a:moveTo>
                  <a:lnTo>
                    <a:pt x="3048" y="0"/>
                  </a:lnTo>
                  <a:lnTo>
                    <a:pt x="0" y="3048"/>
                  </a:lnTo>
                  <a:lnTo>
                    <a:pt x="0" y="729234"/>
                  </a:lnTo>
                  <a:lnTo>
                    <a:pt x="3048" y="732282"/>
                  </a:lnTo>
                  <a:lnTo>
                    <a:pt x="4608576" y="732282"/>
                  </a:lnTo>
                  <a:lnTo>
                    <a:pt x="4611624" y="729234"/>
                  </a:lnTo>
                  <a:lnTo>
                    <a:pt x="4611624" y="726186"/>
                  </a:lnTo>
                  <a:lnTo>
                    <a:pt x="12192" y="726186"/>
                  </a:lnTo>
                  <a:lnTo>
                    <a:pt x="6096" y="720090"/>
                  </a:lnTo>
                  <a:lnTo>
                    <a:pt x="12192" y="720090"/>
                  </a:lnTo>
                  <a:lnTo>
                    <a:pt x="12192" y="12192"/>
                  </a:lnTo>
                  <a:lnTo>
                    <a:pt x="6095" y="12192"/>
                  </a:lnTo>
                  <a:lnTo>
                    <a:pt x="12192" y="6096"/>
                  </a:lnTo>
                  <a:lnTo>
                    <a:pt x="4611624" y="6096"/>
                  </a:lnTo>
                  <a:lnTo>
                    <a:pt x="4611624" y="3048"/>
                  </a:lnTo>
                  <a:lnTo>
                    <a:pt x="4608576" y="0"/>
                  </a:lnTo>
                  <a:close/>
                </a:path>
                <a:path w="4612005" h="732789">
                  <a:moveTo>
                    <a:pt x="12192" y="720090"/>
                  </a:moveTo>
                  <a:lnTo>
                    <a:pt x="6096" y="720090"/>
                  </a:lnTo>
                  <a:lnTo>
                    <a:pt x="12192" y="726186"/>
                  </a:lnTo>
                  <a:lnTo>
                    <a:pt x="12192" y="720090"/>
                  </a:lnTo>
                  <a:close/>
                </a:path>
                <a:path w="4612005" h="732789">
                  <a:moveTo>
                    <a:pt x="4599432" y="720090"/>
                  </a:moveTo>
                  <a:lnTo>
                    <a:pt x="12192" y="720090"/>
                  </a:lnTo>
                  <a:lnTo>
                    <a:pt x="12192" y="726186"/>
                  </a:lnTo>
                  <a:lnTo>
                    <a:pt x="4599432" y="726186"/>
                  </a:lnTo>
                  <a:lnTo>
                    <a:pt x="4599432" y="720090"/>
                  </a:lnTo>
                  <a:close/>
                </a:path>
                <a:path w="4612005" h="732789">
                  <a:moveTo>
                    <a:pt x="4599432" y="6096"/>
                  </a:moveTo>
                  <a:lnTo>
                    <a:pt x="4599432" y="726186"/>
                  </a:lnTo>
                  <a:lnTo>
                    <a:pt x="4605528" y="720090"/>
                  </a:lnTo>
                  <a:lnTo>
                    <a:pt x="4611624" y="720090"/>
                  </a:lnTo>
                  <a:lnTo>
                    <a:pt x="4611624" y="12192"/>
                  </a:lnTo>
                  <a:lnTo>
                    <a:pt x="4605528" y="12192"/>
                  </a:lnTo>
                  <a:lnTo>
                    <a:pt x="4599432" y="6096"/>
                  </a:lnTo>
                  <a:close/>
                </a:path>
                <a:path w="4612005" h="732789">
                  <a:moveTo>
                    <a:pt x="4611624" y="720090"/>
                  </a:moveTo>
                  <a:lnTo>
                    <a:pt x="4605528" y="720090"/>
                  </a:lnTo>
                  <a:lnTo>
                    <a:pt x="4599432" y="726186"/>
                  </a:lnTo>
                  <a:lnTo>
                    <a:pt x="4611624" y="726186"/>
                  </a:lnTo>
                  <a:lnTo>
                    <a:pt x="4611624" y="720090"/>
                  </a:lnTo>
                  <a:close/>
                </a:path>
                <a:path w="4612005" h="732789">
                  <a:moveTo>
                    <a:pt x="12192" y="6096"/>
                  </a:moveTo>
                  <a:lnTo>
                    <a:pt x="6095" y="12192"/>
                  </a:lnTo>
                  <a:lnTo>
                    <a:pt x="12192" y="12192"/>
                  </a:lnTo>
                  <a:lnTo>
                    <a:pt x="12192" y="6096"/>
                  </a:lnTo>
                  <a:close/>
                </a:path>
                <a:path w="4612005" h="732789">
                  <a:moveTo>
                    <a:pt x="4599432" y="6096"/>
                  </a:moveTo>
                  <a:lnTo>
                    <a:pt x="12192" y="6096"/>
                  </a:lnTo>
                  <a:lnTo>
                    <a:pt x="12192" y="12192"/>
                  </a:lnTo>
                  <a:lnTo>
                    <a:pt x="4599432" y="12192"/>
                  </a:lnTo>
                  <a:lnTo>
                    <a:pt x="4599432" y="6096"/>
                  </a:lnTo>
                  <a:close/>
                </a:path>
                <a:path w="4612005" h="732789">
                  <a:moveTo>
                    <a:pt x="4611624" y="6096"/>
                  </a:moveTo>
                  <a:lnTo>
                    <a:pt x="4599432" y="6096"/>
                  </a:lnTo>
                  <a:lnTo>
                    <a:pt x="4605528" y="12192"/>
                  </a:lnTo>
                  <a:lnTo>
                    <a:pt x="4611624" y="12192"/>
                  </a:lnTo>
                  <a:lnTo>
                    <a:pt x="4611624" y="6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2068068" y="3129534"/>
              <a:ext cx="71120" cy="70485"/>
            </a:xfrm>
            <a:custGeom>
              <a:avLst/>
              <a:gdLst/>
              <a:ahLst/>
              <a:cxnLst/>
              <a:rect l="l" t="t" r="r" b="b"/>
              <a:pathLst>
                <a:path w="71119" h="70485">
                  <a:moveTo>
                    <a:pt x="70866" y="0"/>
                  </a:moveTo>
                  <a:lnTo>
                    <a:pt x="0" y="0"/>
                  </a:lnTo>
                  <a:lnTo>
                    <a:pt x="0" y="70103"/>
                  </a:lnTo>
                  <a:lnTo>
                    <a:pt x="70866" y="70103"/>
                  </a:lnTo>
                  <a:lnTo>
                    <a:pt x="7086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2060448" y="3121914"/>
              <a:ext cx="86360" cy="85725"/>
            </a:xfrm>
            <a:custGeom>
              <a:avLst/>
              <a:gdLst/>
              <a:ahLst/>
              <a:cxnLst/>
              <a:rect l="l" t="t" r="r" b="b"/>
              <a:pathLst>
                <a:path w="86360" h="85725">
                  <a:moveTo>
                    <a:pt x="82296" y="0"/>
                  </a:moveTo>
                  <a:lnTo>
                    <a:pt x="3810" y="0"/>
                  </a:lnTo>
                  <a:lnTo>
                    <a:pt x="0" y="3810"/>
                  </a:lnTo>
                  <a:lnTo>
                    <a:pt x="0" y="82296"/>
                  </a:lnTo>
                  <a:lnTo>
                    <a:pt x="3810" y="85344"/>
                  </a:lnTo>
                  <a:lnTo>
                    <a:pt x="82296" y="85344"/>
                  </a:lnTo>
                  <a:lnTo>
                    <a:pt x="86106" y="82296"/>
                  </a:lnTo>
                  <a:lnTo>
                    <a:pt x="86106" y="77724"/>
                  </a:lnTo>
                  <a:lnTo>
                    <a:pt x="15240" y="77724"/>
                  </a:lnTo>
                  <a:lnTo>
                    <a:pt x="7620" y="70104"/>
                  </a:lnTo>
                  <a:lnTo>
                    <a:pt x="15240" y="70104"/>
                  </a:lnTo>
                  <a:lnTo>
                    <a:pt x="15240" y="15240"/>
                  </a:lnTo>
                  <a:lnTo>
                    <a:pt x="7620" y="15240"/>
                  </a:lnTo>
                  <a:lnTo>
                    <a:pt x="15240" y="7620"/>
                  </a:lnTo>
                  <a:lnTo>
                    <a:pt x="86106" y="7620"/>
                  </a:lnTo>
                  <a:lnTo>
                    <a:pt x="86106" y="3810"/>
                  </a:lnTo>
                  <a:lnTo>
                    <a:pt x="82296" y="0"/>
                  </a:lnTo>
                  <a:close/>
                </a:path>
                <a:path w="86360" h="85725">
                  <a:moveTo>
                    <a:pt x="15240" y="70104"/>
                  </a:moveTo>
                  <a:lnTo>
                    <a:pt x="7620" y="70104"/>
                  </a:lnTo>
                  <a:lnTo>
                    <a:pt x="15240" y="77724"/>
                  </a:lnTo>
                  <a:lnTo>
                    <a:pt x="15240" y="70104"/>
                  </a:lnTo>
                  <a:close/>
                </a:path>
                <a:path w="86360" h="85725">
                  <a:moveTo>
                    <a:pt x="70866" y="70104"/>
                  </a:moveTo>
                  <a:lnTo>
                    <a:pt x="15240" y="70104"/>
                  </a:lnTo>
                  <a:lnTo>
                    <a:pt x="15240" y="77724"/>
                  </a:lnTo>
                  <a:lnTo>
                    <a:pt x="70866" y="77724"/>
                  </a:lnTo>
                  <a:lnTo>
                    <a:pt x="70866" y="70104"/>
                  </a:lnTo>
                  <a:close/>
                </a:path>
                <a:path w="86360" h="85725">
                  <a:moveTo>
                    <a:pt x="70866" y="7620"/>
                  </a:moveTo>
                  <a:lnTo>
                    <a:pt x="70866" y="77724"/>
                  </a:lnTo>
                  <a:lnTo>
                    <a:pt x="78485" y="70104"/>
                  </a:lnTo>
                  <a:lnTo>
                    <a:pt x="86106" y="70104"/>
                  </a:lnTo>
                  <a:lnTo>
                    <a:pt x="86106" y="15240"/>
                  </a:lnTo>
                  <a:lnTo>
                    <a:pt x="78486" y="15240"/>
                  </a:lnTo>
                  <a:lnTo>
                    <a:pt x="70866" y="7620"/>
                  </a:lnTo>
                  <a:close/>
                </a:path>
                <a:path w="86360" h="85725">
                  <a:moveTo>
                    <a:pt x="86106" y="70104"/>
                  </a:moveTo>
                  <a:lnTo>
                    <a:pt x="78485" y="70104"/>
                  </a:lnTo>
                  <a:lnTo>
                    <a:pt x="70866" y="77724"/>
                  </a:lnTo>
                  <a:lnTo>
                    <a:pt x="86106" y="77724"/>
                  </a:lnTo>
                  <a:lnTo>
                    <a:pt x="86106" y="70104"/>
                  </a:lnTo>
                  <a:close/>
                </a:path>
                <a:path w="86360" h="85725">
                  <a:moveTo>
                    <a:pt x="15240" y="7620"/>
                  </a:moveTo>
                  <a:lnTo>
                    <a:pt x="7620" y="15240"/>
                  </a:lnTo>
                  <a:lnTo>
                    <a:pt x="15240" y="15240"/>
                  </a:lnTo>
                  <a:lnTo>
                    <a:pt x="15240" y="7620"/>
                  </a:lnTo>
                  <a:close/>
                </a:path>
                <a:path w="86360" h="85725">
                  <a:moveTo>
                    <a:pt x="70866" y="7620"/>
                  </a:moveTo>
                  <a:lnTo>
                    <a:pt x="15240" y="7620"/>
                  </a:lnTo>
                  <a:lnTo>
                    <a:pt x="15240" y="15240"/>
                  </a:lnTo>
                  <a:lnTo>
                    <a:pt x="70866" y="15240"/>
                  </a:lnTo>
                  <a:lnTo>
                    <a:pt x="70866" y="7620"/>
                  </a:lnTo>
                  <a:close/>
                </a:path>
                <a:path w="86360" h="85725">
                  <a:moveTo>
                    <a:pt x="86106" y="7620"/>
                  </a:moveTo>
                  <a:lnTo>
                    <a:pt x="70866" y="7620"/>
                  </a:lnTo>
                  <a:lnTo>
                    <a:pt x="78486" y="15240"/>
                  </a:lnTo>
                  <a:lnTo>
                    <a:pt x="86106" y="15240"/>
                  </a:lnTo>
                  <a:lnTo>
                    <a:pt x="86106" y="762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4" name="object 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068068" y="3370326"/>
              <a:ext cx="70866" cy="6857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068068" y="3370326"/>
              <a:ext cx="71120" cy="68580"/>
            </a:xfrm>
            <a:custGeom>
              <a:avLst/>
              <a:gdLst/>
              <a:ahLst/>
              <a:cxnLst/>
              <a:rect l="l" t="t" r="r" b="b"/>
              <a:pathLst>
                <a:path w="71119" h="68579">
                  <a:moveTo>
                    <a:pt x="0" y="0"/>
                  </a:moveTo>
                  <a:lnTo>
                    <a:pt x="70866" y="0"/>
                  </a:lnTo>
                  <a:lnTo>
                    <a:pt x="70866" y="68579"/>
                  </a:lnTo>
                  <a:lnTo>
                    <a:pt x="0" y="68579"/>
                  </a:lnTo>
                  <a:lnTo>
                    <a:pt x="0" y="0"/>
                  </a:lnTo>
                  <a:close/>
                </a:path>
              </a:pathLst>
            </a:custGeom>
            <a:ln w="12204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2061972" y="3602735"/>
              <a:ext cx="83185" cy="82550"/>
            </a:xfrm>
            <a:custGeom>
              <a:avLst/>
              <a:gdLst/>
              <a:ahLst/>
              <a:cxnLst/>
              <a:rect l="l" t="t" r="r" b="b"/>
              <a:pathLst>
                <a:path w="83185" h="82550">
                  <a:moveTo>
                    <a:pt x="83058" y="3048"/>
                  </a:moveTo>
                  <a:lnTo>
                    <a:pt x="80010" y="0"/>
                  </a:lnTo>
                  <a:lnTo>
                    <a:pt x="3048" y="0"/>
                  </a:lnTo>
                  <a:lnTo>
                    <a:pt x="0" y="3048"/>
                  </a:lnTo>
                  <a:lnTo>
                    <a:pt x="0" y="80010"/>
                  </a:lnTo>
                  <a:lnTo>
                    <a:pt x="3048" y="82296"/>
                  </a:lnTo>
                  <a:lnTo>
                    <a:pt x="80010" y="82296"/>
                  </a:lnTo>
                  <a:lnTo>
                    <a:pt x="83058" y="80010"/>
                  </a:lnTo>
                  <a:lnTo>
                    <a:pt x="83058" y="76200"/>
                  </a:lnTo>
                  <a:lnTo>
                    <a:pt x="83058" y="70104"/>
                  </a:lnTo>
                  <a:lnTo>
                    <a:pt x="83058" y="12192"/>
                  </a:lnTo>
                  <a:lnTo>
                    <a:pt x="83058" y="6096"/>
                  </a:lnTo>
                  <a:lnTo>
                    <a:pt x="83058" y="304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1913382" y="2373356"/>
            <a:ext cx="4338320" cy="1756410"/>
          </a:xfrm>
          <a:prstGeom prst="rect">
            <a:avLst/>
          </a:prstGeom>
        </p:spPr>
        <p:txBody>
          <a:bodyPr vert="horz" wrap="square" lIns="0" tIns="20320" rIns="0" bIns="0" rtlCol="0">
            <a:spAutoFit/>
          </a:bodyPr>
          <a:lstStyle/>
          <a:p>
            <a:pPr marR="64769" algn="just">
              <a:lnSpc>
                <a:spcPct val="95600"/>
              </a:lnSpc>
              <a:spcBef>
                <a:spcPts val="160"/>
              </a:spcBef>
            </a:pPr>
            <a:r>
              <a:rPr sz="1200" b="1" dirty="0">
                <a:latin typeface="Times New Roman"/>
                <a:cs typeface="Times New Roman"/>
              </a:rPr>
              <a:t>Figure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8.</a:t>
            </a:r>
            <a:r>
              <a:rPr sz="1200" b="1" spc="27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Comparison of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Living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Status</a:t>
            </a:r>
            <a:r>
              <a:rPr sz="1200" b="1" spc="-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Among Domestic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Violence </a:t>
            </a:r>
            <a:r>
              <a:rPr sz="1200" b="1" dirty="0">
                <a:latin typeface="Times New Roman"/>
                <a:cs typeface="Times New Roman"/>
              </a:rPr>
              <a:t>Survivors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by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Income</a:t>
            </a:r>
            <a:r>
              <a:rPr sz="1200" b="1" spc="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Eligibility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Status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Medicaid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</a:t>
            </a:r>
            <a:r>
              <a:rPr sz="1200" b="1" spc="-5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TANF </a:t>
            </a:r>
            <a:r>
              <a:rPr sz="1200" b="1" dirty="0">
                <a:latin typeface="Times New Roman"/>
                <a:cs typeface="Times New Roman"/>
              </a:rPr>
              <a:t>Assistance,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2012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255904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2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687)</a:t>
            </a:r>
            <a:endParaRPr sz="1100">
              <a:latin typeface="Times New Roman"/>
              <a:cs typeface="Times New Roman"/>
            </a:endParaRPr>
          </a:p>
          <a:p>
            <a:pPr marL="255904" marR="45720">
              <a:lnSpc>
                <a:spcPct val="1427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Medicaid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TANF</a:t>
            </a:r>
            <a:r>
              <a:rPr sz="1100" spc="2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317)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0" dirty="0">
                <a:latin typeface="Times New Roman"/>
                <a:cs typeface="Times New Roman"/>
              </a:rPr>
              <a:t> 370)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7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000" b="1" spc="-25" dirty="0">
                <a:latin typeface="Times New Roman"/>
                <a:cs typeface="Times New Roman"/>
              </a:rPr>
              <a:t>50%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58" name="object 58"/>
          <p:cNvSpPr/>
          <p:nvPr/>
        </p:nvSpPr>
        <p:spPr>
          <a:xfrm>
            <a:off x="1277111" y="2203704"/>
            <a:ext cx="5492115" cy="6391275"/>
          </a:xfrm>
          <a:custGeom>
            <a:avLst/>
            <a:gdLst/>
            <a:ahLst/>
            <a:cxnLst/>
            <a:rect l="l" t="t" r="r" b="b"/>
            <a:pathLst>
              <a:path w="5492115" h="6391275">
                <a:moveTo>
                  <a:pt x="0" y="0"/>
                </a:moveTo>
                <a:lnTo>
                  <a:pt x="5491734" y="0"/>
                </a:lnTo>
                <a:lnTo>
                  <a:pt x="5491734" y="6390894"/>
                </a:lnTo>
                <a:lnTo>
                  <a:pt x="0" y="6390894"/>
                </a:lnTo>
                <a:lnTo>
                  <a:pt x="0" y="0"/>
                </a:lnTo>
                <a:close/>
              </a:path>
            </a:pathLst>
          </a:custGeom>
          <a:ln w="25933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891031"/>
            <a:ext cx="5941695" cy="27920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Survivor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Family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Origin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Childhood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Experiences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1.</a:t>
            </a:r>
            <a:r>
              <a:rPr sz="1100" b="1" spc="17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Witnessing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Family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Abuse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950">
              <a:latin typeface="Times New Roman"/>
              <a:cs typeface="Times New Roman"/>
            </a:endParaRPr>
          </a:p>
          <a:p>
            <a:pPr marL="469900">
              <a:lnSpc>
                <a:spcPts val="1290"/>
              </a:lnSpc>
            </a:pP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child.</a:t>
            </a:r>
            <a:endParaRPr sz="1100">
              <a:latin typeface="Times New Roman"/>
              <a:cs typeface="Times New Roman"/>
            </a:endParaRPr>
          </a:p>
          <a:p>
            <a:pPr marL="12700" marR="240665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(59%)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(14%).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42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actually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female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(24%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should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viewed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caution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(75).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actual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witnessing </a:t>
            </a:r>
            <a:r>
              <a:rPr sz="1100" dirty="0">
                <a:latin typeface="Times New Roman"/>
                <a:cs typeface="Times New Roman"/>
              </a:rPr>
              <a:t>(30%)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9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698" y="7635476"/>
            <a:ext cx="593407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68%</a:t>
            </a: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ts val="1270"/>
              </a:lnSpc>
              <a:spcBef>
                <a:spcPts val="60"/>
              </a:spcBef>
            </a:pPr>
            <a:r>
              <a:rPr sz="1100" dirty="0">
                <a:latin typeface="Times New Roman"/>
                <a:cs typeface="Times New Roman"/>
              </a:rPr>
              <a:t>(208)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(153)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child. 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95)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abuse;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609344" y="4658105"/>
            <a:ext cx="5274945" cy="2198370"/>
          </a:xfrm>
          <a:custGeom>
            <a:avLst/>
            <a:gdLst/>
            <a:ahLst/>
            <a:cxnLst/>
            <a:rect l="l" t="t" r="r" b="b"/>
            <a:pathLst>
              <a:path w="5274945" h="2198370">
                <a:moveTo>
                  <a:pt x="5274551" y="2161032"/>
                </a:moveTo>
                <a:lnTo>
                  <a:pt x="5268468" y="2161032"/>
                </a:lnTo>
                <a:lnTo>
                  <a:pt x="5268468" y="2155698"/>
                </a:lnTo>
                <a:lnTo>
                  <a:pt x="5153406" y="2155698"/>
                </a:lnTo>
                <a:lnTo>
                  <a:pt x="5153406" y="627888"/>
                </a:lnTo>
                <a:lnTo>
                  <a:pt x="5153406" y="621792"/>
                </a:lnTo>
                <a:lnTo>
                  <a:pt x="5153406" y="618744"/>
                </a:lnTo>
                <a:lnTo>
                  <a:pt x="5151120" y="616458"/>
                </a:lnTo>
                <a:lnTo>
                  <a:pt x="4751832" y="616458"/>
                </a:lnTo>
                <a:lnTo>
                  <a:pt x="4750308" y="614934"/>
                </a:lnTo>
                <a:lnTo>
                  <a:pt x="4738878" y="614934"/>
                </a:lnTo>
                <a:lnTo>
                  <a:pt x="4738878" y="629412"/>
                </a:lnTo>
                <a:lnTo>
                  <a:pt x="4738878" y="2154174"/>
                </a:lnTo>
                <a:lnTo>
                  <a:pt x="4351020" y="2154174"/>
                </a:lnTo>
                <a:lnTo>
                  <a:pt x="4351020" y="629412"/>
                </a:lnTo>
                <a:lnTo>
                  <a:pt x="4738878" y="629412"/>
                </a:lnTo>
                <a:lnTo>
                  <a:pt x="4738878" y="614934"/>
                </a:lnTo>
                <a:lnTo>
                  <a:pt x="4339590" y="614934"/>
                </a:lnTo>
                <a:lnTo>
                  <a:pt x="4335780" y="617982"/>
                </a:lnTo>
                <a:lnTo>
                  <a:pt x="4335780" y="2155698"/>
                </a:lnTo>
                <a:lnTo>
                  <a:pt x="4107180" y="2155698"/>
                </a:lnTo>
                <a:lnTo>
                  <a:pt x="4107180" y="873252"/>
                </a:lnTo>
                <a:lnTo>
                  <a:pt x="4107180" y="867918"/>
                </a:lnTo>
                <a:lnTo>
                  <a:pt x="4107180" y="864108"/>
                </a:lnTo>
                <a:lnTo>
                  <a:pt x="4104894" y="861822"/>
                </a:lnTo>
                <a:lnTo>
                  <a:pt x="3706368" y="861822"/>
                </a:lnTo>
                <a:lnTo>
                  <a:pt x="3706368" y="382524"/>
                </a:lnTo>
                <a:lnTo>
                  <a:pt x="3706368" y="374904"/>
                </a:lnTo>
                <a:lnTo>
                  <a:pt x="3706368" y="371094"/>
                </a:lnTo>
                <a:lnTo>
                  <a:pt x="3702558" y="368046"/>
                </a:lnTo>
                <a:lnTo>
                  <a:pt x="3691128" y="368046"/>
                </a:lnTo>
                <a:lnTo>
                  <a:pt x="3691128" y="382524"/>
                </a:lnTo>
                <a:lnTo>
                  <a:pt x="3691128" y="2154174"/>
                </a:lnTo>
                <a:lnTo>
                  <a:pt x="3303270" y="2154174"/>
                </a:lnTo>
                <a:lnTo>
                  <a:pt x="3303270" y="382524"/>
                </a:lnTo>
                <a:lnTo>
                  <a:pt x="3691128" y="382524"/>
                </a:lnTo>
                <a:lnTo>
                  <a:pt x="3691128" y="368046"/>
                </a:lnTo>
                <a:lnTo>
                  <a:pt x="3291840" y="368046"/>
                </a:lnTo>
                <a:lnTo>
                  <a:pt x="3288792" y="371094"/>
                </a:lnTo>
                <a:lnTo>
                  <a:pt x="3288792" y="2155698"/>
                </a:lnTo>
                <a:lnTo>
                  <a:pt x="3060954" y="2155698"/>
                </a:lnTo>
                <a:lnTo>
                  <a:pt x="3060954" y="659130"/>
                </a:lnTo>
                <a:lnTo>
                  <a:pt x="3060954" y="653034"/>
                </a:lnTo>
                <a:lnTo>
                  <a:pt x="3060954" y="649986"/>
                </a:lnTo>
                <a:lnTo>
                  <a:pt x="3058668" y="646938"/>
                </a:lnTo>
                <a:lnTo>
                  <a:pt x="2660142" y="646938"/>
                </a:lnTo>
                <a:lnTo>
                  <a:pt x="2660142" y="536448"/>
                </a:lnTo>
                <a:lnTo>
                  <a:pt x="2660142" y="529590"/>
                </a:lnTo>
                <a:lnTo>
                  <a:pt x="2660142" y="525018"/>
                </a:lnTo>
                <a:lnTo>
                  <a:pt x="2656332" y="521970"/>
                </a:lnTo>
                <a:lnTo>
                  <a:pt x="2644902" y="521970"/>
                </a:lnTo>
                <a:lnTo>
                  <a:pt x="2644902" y="536448"/>
                </a:lnTo>
                <a:lnTo>
                  <a:pt x="2644902" y="2154174"/>
                </a:lnTo>
                <a:lnTo>
                  <a:pt x="2257044" y="2154174"/>
                </a:lnTo>
                <a:lnTo>
                  <a:pt x="2257044" y="536448"/>
                </a:lnTo>
                <a:lnTo>
                  <a:pt x="2644902" y="536448"/>
                </a:lnTo>
                <a:lnTo>
                  <a:pt x="2644902" y="521970"/>
                </a:lnTo>
                <a:lnTo>
                  <a:pt x="2245614" y="521970"/>
                </a:lnTo>
                <a:lnTo>
                  <a:pt x="2242566" y="525018"/>
                </a:lnTo>
                <a:lnTo>
                  <a:pt x="2242566" y="2155698"/>
                </a:lnTo>
                <a:lnTo>
                  <a:pt x="2013966" y="2155698"/>
                </a:lnTo>
                <a:lnTo>
                  <a:pt x="2013966" y="1458468"/>
                </a:lnTo>
                <a:lnTo>
                  <a:pt x="2013966" y="1452372"/>
                </a:lnTo>
                <a:lnTo>
                  <a:pt x="2013966" y="1449324"/>
                </a:lnTo>
                <a:lnTo>
                  <a:pt x="2010918" y="1447038"/>
                </a:lnTo>
                <a:lnTo>
                  <a:pt x="1613916" y="1447038"/>
                </a:lnTo>
                <a:lnTo>
                  <a:pt x="1613916" y="1245108"/>
                </a:lnTo>
                <a:lnTo>
                  <a:pt x="1613916" y="1238250"/>
                </a:lnTo>
                <a:lnTo>
                  <a:pt x="1613916" y="1233678"/>
                </a:lnTo>
                <a:lnTo>
                  <a:pt x="1610868" y="1230630"/>
                </a:lnTo>
                <a:lnTo>
                  <a:pt x="1599438" y="1230630"/>
                </a:lnTo>
                <a:lnTo>
                  <a:pt x="1599438" y="1245108"/>
                </a:lnTo>
                <a:lnTo>
                  <a:pt x="1599438" y="2154174"/>
                </a:lnTo>
                <a:lnTo>
                  <a:pt x="1210818" y="2154174"/>
                </a:lnTo>
                <a:lnTo>
                  <a:pt x="1210818" y="1245108"/>
                </a:lnTo>
                <a:lnTo>
                  <a:pt x="1599438" y="1245108"/>
                </a:lnTo>
                <a:lnTo>
                  <a:pt x="1599438" y="1230630"/>
                </a:lnTo>
                <a:lnTo>
                  <a:pt x="1199388" y="1230630"/>
                </a:lnTo>
                <a:lnTo>
                  <a:pt x="1196340" y="1233678"/>
                </a:lnTo>
                <a:lnTo>
                  <a:pt x="1196340" y="2155698"/>
                </a:lnTo>
                <a:lnTo>
                  <a:pt x="967740" y="2155698"/>
                </a:lnTo>
                <a:lnTo>
                  <a:pt x="967740" y="1089660"/>
                </a:lnTo>
                <a:lnTo>
                  <a:pt x="967740" y="1083564"/>
                </a:lnTo>
                <a:lnTo>
                  <a:pt x="967740" y="1080516"/>
                </a:lnTo>
                <a:lnTo>
                  <a:pt x="964692" y="1077468"/>
                </a:lnTo>
                <a:lnTo>
                  <a:pt x="564337" y="1077468"/>
                </a:lnTo>
                <a:lnTo>
                  <a:pt x="563118" y="1075944"/>
                </a:lnTo>
                <a:lnTo>
                  <a:pt x="551688" y="1075944"/>
                </a:lnTo>
                <a:lnTo>
                  <a:pt x="551688" y="1091184"/>
                </a:lnTo>
                <a:lnTo>
                  <a:pt x="551688" y="2154174"/>
                </a:lnTo>
                <a:lnTo>
                  <a:pt x="165354" y="2154174"/>
                </a:lnTo>
                <a:lnTo>
                  <a:pt x="165354" y="1091184"/>
                </a:lnTo>
                <a:lnTo>
                  <a:pt x="551688" y="1091184"/>
                </a:lnTo>
                <a:lnTo>
                  <a:pt x="551688" y="1075944"/>
                </a:lnTo>
                <a:lnTo>
                  <a:pt x="153924" y="1075944"/>
                </a:lnTo>
                <a:lnTo>
                  <a:pt x="150114" y="1079754"/>
                </a:lnTo>
                <a:lnTo>
                  <a:pt x="150114" y="2155698"/>
                </a:lnTo>
                <a:lnTo>
                  <a:pt x="42659" y="2155698"/>
                </a:lnTo>
                <a:lnTo>
                  <a:pt x="42659" y="6096"/>
                </a:lnTo>
                <a:lnTo>
                  <a:pt x="36576" y="6096"/>
                </a:lnTo>
                <a:lnTo>
                  <a:pt x="36576" y="0"/>
                </a:lnTo>
                <a:lnTo>
                  <a:pt x="0" y="0"/>
                </a:lnTo>
                <a:lnTo>
                  <a:pt x="0" y="12192"/>
                </a:lnTo>
                <a:lnTo>
                  <a:pt x="30480" y="12192"/>
                </a:lnTo>
                <a:lnTo>
                  <a:pt x="30480" y="307086"/>
                </a:lnTo>
                <a:lnTo>
                  <a:pt x="0" y="307086"/>
                </a:lnTo>
                <a:lnTo>
                  <a:pt x="0" y="319290"/>
                </a:lnTo>
                <a:lnTo>
                  <a:pt x="30480" y="319290"/>
                </a:lnTo>
                <a:lnTo>
                  <a:pt x="30480" y="616458"/>
                </a:lnTo>
                <a:lnTo>
                  <a:pt x="0" y="616458"/>
                </a:lnTo>
                <a:lnTo>
                  <a:pt x="0" y="627888"/>
                </a:lnTo>
                <a:lnTo>
                  <a:pt x="30480" y="627888"/>
                </a:lnTo>
                <a:lnTo>
                  <a:pt x="30480" y="923544"/>
                </a:lnTo>
                <a:lnTo>
                  <a:pt x="0" y="923544"/>
                </a:lnTo>
                <a:lnTo>
                  <a:pt x="0" y="934974"/>
                </a:lnTo>
                <a:lnTo>
                  <a:pt x="30480" y="934974"/>
                </a:lnTo>
                <a:lnTo>
                  <a:pt x="30480" y="1232154"/>
                </a:lnTo>
                <a:lnTo>
                  <a:pt x="0" y="1232154"/>
                </a:lnTo>
                <a:lnTo>
                  <a:pt x="0" y="1243584"/>
                </a:lnTo>
                <a:lnTo>
                  <a:pt x="30480" y="1243584"/>
                </a:lnTo>
                <a:lnTo>
                  <a:pt x="30480" y="1539240"/>
                </a:lnTo>
                <a:lnTo>
                  <a:pt x="0" y="1539240"/>
                </a:lnTo>
                <a:lnTo>
                  <a:pt x="0" y="1551432"/>
                </a:lnTo>
                <a:lnTo>
                  <a:pt x="30480" y="1551432"/>
                </a:lnTo>
                <a:lnTo>
                  <a:pt x="30480" y="1847850"/>
                </a:lnTo>
                <a:lnTo>
                  <a:pt x="0" y="1847850"/>
                </a:lnTo>
                <a:lnTo>
                  <a:pt x="0" y="1860042"/>
                </a:lnTo>
                <a:lnTo>
                  <a:pt x="30480" y="1860042"/>
                </a:lnTo>
                <a:lnTo>
                  <a:pt x="30480" y="2155698"/>
                </a:lnTo>
                <a:lnTo>
                  <a:pt x="0" y="2155698"/>
                </a:lnTo>
                <a:lnTo>
                  <a:pt x="0" y="2167140"/>
                </a:lnTo>
                <a:lnTo>
                  <a:pt x="30480" y="2167140"/>
                </a:lnTo>
                <a:lnTo>
                  <a:pt x="30480" y="2198370"/>
                </a:lnTo>
                <a:lnTo>
                  <a:pt x="42659" y="2198370"/>
                </a:lnTo>
                <a:lnTo>
                  <a:pt x="42659" y="2167128"/>
                </a:lnTo>
                <a:lnTo>
                  <a:pt x="152019" y="2167128"/>
                </a:lnTo>
                <a:lnTo>
                  <a:pt x="153924" y="2168652"/>
                </a:lnTo>
                <a:lnTo>
                  <a:pt x="563118" y="2168652"/>
                </a:lnTo>
                <a:lnTo>
                  <a:pt x="564642" y="2167128"/>
                </a:lnTo>
                <a:lnTo>
                  <a:pt x="964692" y="2167128"/>
                </a:lnTo>
                <a:lnTo>
                  <a:pt x="1076706" y="2167128"/>
                </a:lnTo>
                <a:lnTo>
                  <a:pt x="1076706" y="2198370"/>
                </a:lnTo>
                <a:lnTo>
                  <a:pt x="1088898" y="2198370"/>
                </a:lnTo>
                <a:lnTo>
                  <a:pt x="1088898" y="2167128"/>
                </a:lnTo>
                <a:lnTo>
                  <a:pt x="1197864" y="2167128"/>
                </a:lnTo>
                <a:lnTo>
                  <a:pt x="1199388" y="2168652"/>
                </a:lnTo>
                <a:lnTo>
                  <a:pt x="1610868" y="2168652"/>
                </a:lnTo>
                <a:lnTo>
                  <a:pt x="1612392" y="2167128"/>
                </a:lnTo>
                <a:lnTo>
                  <a:pt x="2010918" y="2167128"/>
                </a:lnTo>
                <a:lnTo>
                  <a:pt x="2122932" y="2167128"/>
                </a:lnTo>
                <a:lnTo>
                  <a:pt x="2122932" y="2198370"/>
                </a:lnTo>
                <a:lnTo>
                  <a:pt x="2134349" y="2198370"/>
                </a:lnTo>
                <a:lnTo>
                  <a:pt x="2134349" y="2167128"/>
                </a:lnTo>
                <a:lnTo>
                  <a:pt x="2244090" y="2167128"/>
                </a:lnTo>
                <a:lnTo>
                  <a:pt x="2245614" y="2168652"/>
                </a:lnTo>
                <a:lnTo>
                  <a:pt x="2656332" y="2168652"/>
                </a:lnTo>
                <a:lnTo>
                  <a:pt x="2658237" y="2167128"/>
                </a:lnTo>
                <a:lnTo>
                  <a:pt x="3058668" y="2167128"/>
                </a:lnTo>
                <a:lnTo>
                  <a:pt x="3170682" y="2167128"/>
                </a:lnTo>
                <a:lnTo>
                  <a:pt x="3170682" y="2198370"/>
                </a:lnTo>
                <a:lnTo>
                  <a:pt x="3182099" y="2198370"/>
                </a:lnTo>
                <a:lnTo>
                  <a:pt x="3182099" y="2167128"/>
                </a:lnTo>
                <a:lnTo>
                  <a:pt x="3290316" y="2167128"/>
                </a:lnTo>
                <a:lnTo>
                  <a:pt x="3291840" y="2168652"/>
                </a:lnTo>
                <a:lnTo>
                  <a:pt x="3702558" y="2168652"/>
                </a:lnTo>
                <a:lnTo>
                  <a:pt x="3704463" y="2167128"/>
                </a:lnTo>
                <a:lnTo>
                  <a:pt x="4104894" y="2167128"/>
                </a:lnTo>
                <a:lnTo>
                  <a:pt x="4216146" y="2167128"/>
                </a:lnTo>
                <a:lnTo>
                  <a:pt x="4216146" y="2198370"/>
                </a:lnTo>
                <a:lnTo>
                  <a:pt x="4228325" y="2198370"/>
                </a:lnTo>
                <a:lnTo>
                  <a:pt x="4228325" y="2167128"/>
                </a:lnTo>
                <a:lnTo>
                  <a:pt x="4337685" y="2167128"/>
                </a:lnTo>
                <a:lnTo>
                  <a:pt x="4339590" y="2168652"/>
                </a:lnTo>
                <a:lnTo>
                  <a:pt x="4750308" y="2168652"/>
                </a:lnTo>
                <a:lnTo>
                  <a:pt x="4751832" y="2167128"/>
                </a:lnTo>
                <a:lnTo>
                  <a:pt x="5151120" y="2167128"/>
                </a:lnTo>
                <a:lnTo>
                  <a:pt x="5262372" y="2167128"/>
                </a:lnTo>
                <a:lnTo>
                  <a:pt x="5262372" y="2198370"/>
                </a:lnTo>
                <a:lnTo>
                  <a:pt x="5274551" y="2198370"/>
                </a:lnTo>
                <a:lnTo>
                  <a:pt x="5274551" y="2161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2891028" y="5680105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30%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7255" y="4972207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984241" y="4818281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58%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44801" y="5526180"/>
            <a:ext cx="66230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  <a:tabLst>
                <a:tab pos="401955" algn="l"/>
              </a:tabLst>
            </a:pPr>
            <a:r>
              <a:rPr sz="950" b="1" spc="-25" dirty="0">
                <a:latin typeface="Times New Roman"/>
                <a:cs typeface="Times New Roman"/>
              </a:rPr>
              <a:t>35%</a:t>
            </a:r>
            <a:r>
              <a:rPr sz="950" b="1" dirty="0">
                <a:latin typeface="Times New Roman"/>
                <a:cs typeface="Times New Roman"/>
              </a:rPr>
              <a:t>	</a:t>
            </a:r>
            <a:r>
              <a:rPr sz="950" b="1" spc="-25" dirty="0">
                <a:latin typeface="Times New Roman"/>
                <a:cs typeface="Times New Roman"/>
              </a:rPr>
              <a:t>35%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293357" y="5895735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23%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340343" y="5094871"/>
            <a:ext cx="259079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49%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386570" y="5310513"/>
            <a:ext cx="25971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42%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030468" y="5064404"/>
            <a:ext cx="662305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  <a:tabLst>
                <a:tab pos="401955" algn="l"/>
              </a:tabLst>
            </a:pPr>
            <a:r>
              <a:rPr sz="950" b="1" spc="-25" dirty="0">
                <a:latin typeface="Times New Roman"/>
                <a:cs typeface="Times New Roman"/>
              </a:rPr>
              <a:t>50%</a:t>
            </a:r>
            <a:r>
              <a:rPr sz="950" b="1" dirty="0">
                <a:latin typeface="Times New Roman"/>
                <a:cs typeface="Times New Roman"/>
              </a:rPr>
              <a:t>	</a:t>
            </a:r>
            <a:r>
              <a:rPr sz="950" b="1" spc="-25" dirty="0">
                <a:latin typeface="Times New Roman"/>
                <a:cs typeface="Times New Roman"/>
              </a:rPr>
              <a:t>50%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16723" y="6107558"/>
            <a:ext cx="238760" cy="78803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r>
              <a:rPr sz="950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61594">
              <a:lnSpc>
                <a:spcPct val="100000"/>
              </a:lnSpc>
              <a:spcBef>
                <a:spcPts val="5"/>
              </a:spcBef>
            </a:pPr>
            <a:r>
              <a:rPr sz="950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16723" y="5799707"/>
            <a:ext cx="2374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30%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16723" y="5491100"/>
            <a:ext cx="2374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40%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16723" y="5183249"/>
            <a:ext cx="2374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50%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16723" y="4875398"/>
            <a:ext cx="2374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60%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16723" y="4567547"/>
            <a:ext cx="237490" cy="1720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spc="-25" dirty="0">
                <a:latin typeface="Times New Roman"/>
                <a:cs typeface="Times New Roman"/>
              </a:rPr>
              <a:t>70%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870701" y="6867252"/>
            <a:ext cx="610235" cy="454659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60325" marR="5080" indent="-60960">
              <a:lnSpc>
                <a:spcPct val="97600"/>
              </a:lnSpc>
              <a:spcBef>
                <a:spcPts val="135"/>
              </a:spcBef>
            </a:pPr>
            <a:r>
              <a:rPr sz="950" dirty="0">
                <a:latin typeface="Times New Roman"/>
                <a:cs typeface="Times New Roman"/>
              </a:rPr>
              <a:t>White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(non- Hispanic)</a:t>
            </a:r>
            <a:r>
              <a:rPr sz="950" spc="500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336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997700" y="6867252"/>
            <a:ext cx="450215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29209" marR="5080" indent="-29845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Hispanic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603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51883" y="6867252"/>
            <a:ext cx="327660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indent="13970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Black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198110" y="6867252"/>
            <a:ext cx="328295" cy="31305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R="5080" indent="17145">
              <a:lnSpc>
                <a:spcPts val="1110"/>
              </a:lnSpc>
              <a:spcBef>
                <a:spcPts val="170"/>
              </a:spcBef>
            </a:pPr>
            <a:r>
              <a:rPr sz="950" spc="-10" dirty="0">
                <a:latin typeface="Times New Roman"/>
                <a:cs typeface="Times New Roman"/>
              </a:rPr>
              <a:t>Other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031443" y="5434687"/>
            <a:ext cx="175895" cy="47117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Percent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3660647" y="6867252"/>
            <a:ext cx="1035685" cy="51943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443865" marR="5080" indent="-264160">
              <a:lnSpc>
                <a:spcPts val="1110"/>
              </a:lnSpc>
              <a:spcBef>
                <a:spcPts val="170"/>
              </a:spcBef>
            </a:pPr>
            <a:r>
              <a:rPr sz="950" dirty="0">
                <a:latin typeface="Times New Roman"/>
                <a:cs typeface="Times New Roman"/>
              </a:rPr>
              <a:t>Native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American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 </a:t>
            </a:r>
            <a:r>
              <a:rPr sz="950" spc="-25" dirty="0">
                <a:latin typeface="Times New Roman"/>
                <a:cs typeface="Times New Roman"/>
              </a:rPr>
              <a:t>87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30"/>
              </a:spcBef>
            </a:pPr>
            <a:r>
              <a:rPr sz="1050" b="1" spc="-10" dirty="0">
                <a:latin typeface="Times New Roman"/>
                <a:cs typeface="Times New Roman"/>
              </a:rPr>
              <a:t>Race/Ethnicity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26" name="object 26"/>
          <p:cNvGrpSpPr/>
          <p:nvPr/>
        </p:nvGrpSpPr>
        <p:grpSpPr>
          <a:xfrm>
            <a:off x="2263901" y="4483608"/>
            <a:ext cx="3535679" cy="231775"/>
            <a:chOff x="2263901" y="4483608"/>
            <a:chExt cx="3535679" cy="231775"/>
          </a:xfrm>
        </p:grpSpPr>
        <p:sp>
          <p:nvSpPr>
            <p:cNvPr id="27" name="object 27"/>
            <p:cNvSpPr/>
            <p:nvPr/>
          </p:nvSpPr>
          <p:spPr>
            <a:xfrm>
              <a:off x="2263901" y="4483608"/>
              <a:ext cx="3535679" cy="231775"/>
            </a:xfrm>
            <a:custGeom>
              <a:avLst/>
              <a:gdLst/>
              <a:ahLst/>
              <a:cxnLst/>
              <a:rect l="l" t="t" r="r" b="b"/>
              <a:pathLst>
                <a:path w="3535679" h="231775">
                  <a:moveTo>
                    <a:pt x="3532632" y="0"/>
                  </a:moveTo>
                  <a:lnTo>
                    <a:pt x="3048" y="0"/>
                  </a:lnTo>
                  <a:lnTo>
                    <a:pt x="0" y="2286"/>
                  </a:lnTo>
                  <a:lnTo>
                    <a:pt x="0" y="229362"/>
                  </a:lnTo>
                  <a:lnTo>
                    <a:pt x="3048" y="231648"/>
                  </a:lnTo>
                  <a:lnTo>
                    <a:pt x="3532632" y="231648"/>
                  </a:lnTo>
                  <a:lnTo>
                    <a:pt x="3535679" y="229362"/>
                  </a:lnTo>
                  <a:lnTo>
                    <a:pt x="3535679" y="226314"/>
                  </a:lnTo>
                  <a:lnTo>
                    <a:pt x="12192" y="226314"/>
                  </a:lnTo>
                  <a:lnTo>
                    <a:pt x="6096" y="220218"/>
                  </a:lnTo>
                  <a:lnTo>
                    <a:pt x="12192" y="220218"/>
                  </a:lnTo>
                  <a:lnTo>
                    <a:pt x="12192" y="11430"/>
                  </a:lnTo>
                  <a:lnTo>
                    <a:pt x="6095" y="11430"/>
                  </a:lnTo>
                  <a:lnTo>
                    <a:pt x="12192" y="5334"/>
                  </a:lnTo>
                  <a:lnTo>
                    <a:pt x="3535679" y="5334"/>
                  </a:lnTo>
                  <a:lnTo>
                    <a:pt x="3535679" y="2286"/>
                  </a:lnTo>
                  <a:lnTo>
                    <a:pt x="3532632" y="0"/>
                  </a:lnTo>
                  <a:close/>
                </a:path>
                <a:path w="3535679" h="231775">
                  <a:moveTo>
                    <a:pt x="12192" y="220218"/>
                  </a:moveTo>
                  <a:lnTo>
                    <a:pt x="6096" y="220218"/>
                  </a:lnTo>
                  <a:lnTo>
                    <a:pt x="12192" y="226314"/>
                  </a:lnTo>
                  <a:lnTo>
                    <a:pt x="12192" y="220218"/>
                  </a:lnTo>
                  <a:close/>
                </a:path>
                <a:path w="3535679" h="231775">
                  <a:moveTo>
                    <a:pt x="3523488" y="220218"/>
                  </a:moveTo>
                  <a:lnTo>
                    <a:pt x="12192" y="220218"/>
                  </a:lnTo>
                  <a:lnTo>
                    <a:pt x="12192" y="226314"/>
                  </a:lnTo>
                  <a:lnTo>
                    <a:pt x="3523488" y="226314"/>
                  </a:lnTo>
                  <a:lnTo>
                    <a:pt x="3523488" y="220218"/>
                  </a:lnTo>
                  <a:close/>
                </a:path>
                <a:path w="3535679" h="231775">
                  <a:moveTo>
                    <a:pt x="3523488" y="5334"/>
                  </a:moveTo>
                  <a:lnTo>
                    <a:pt x="3523488" y="226314"/>
                  </a:lnTo>
                  <a:lnTo>
                    <a:pt x="3529584" y="220218"/>
                  </a:lnTo>
                  <a:lnTo>
                    <a:pt x="3535679" y="220218"/>
                  </a:lnTo>
                  <a:lnTo>
                    <a:pt x="3535679" y="11430"/>
                  </a:lnTo>
                  <a:lnTo>
                    <a:pt x="3529584" y="11430"/>
                  </a:lnTo>
                  <a:lnTo>
                    <a:pt x="3523488" y="5334"/>
                  </a:lnTo>
                  <a:close/>
                </a:path>
                <a:path w="3535679" h="231775">
                  <a:moveTo>
                    <a:pt x="3535679" y="220218"/>
                  </a:moveTo>
                  <a:lnTo>
                    <a:pt x="3529584" y="220218"/>
                  </a:lnTo>
                  <a:lnTo>
                    <a:pt x="3523488" y="226314"/>
                  </a:lnTo>
                  <a:lnTo>
                    <a:pt x="3535679" y="226314"/>
                  </a:lnTo>
                  <a:lnTo>
                    <a:pt x="3535679" y="220218"/>
                  </a:lnTo>
                  <a:close/>
                </a:path>
                <a:path w="3535679" h="231775">
                  <a:moveTo>
                    <a:pt x="12192" y="5334"/>
                  </a:moveTo>
                  <a:lnTo>
                    <a:pt x="6095" y="11430"/>
                  </a:lnTo>
                  <a:lnTo>
                    <a:pt x="12192" y="11430"/>
                  </a:lnTo>
                  <a:lnTo>
                    <a:pt x="12192" y="5334"/>
                  </a:lnTo>
                  <a:close/>
                </a:path>
                <a:path w="3535679" h="231775">
                  <a:moveTo>
                    <a:pt x="3523488" y="5334"/>
                  </a:moveTo>
                  <a:lnTo>
                    <a:pt x="12192" y="5334"/>
                  </a:lnTo>
                  <a:lnTo>
                    <a:pt x="12192" y="11430"/>
                  </a:lnTo>
                  <a:lnTo>
                    <a:pt x="3523488" y="11430"/>
                  </a:lnTo>
                  <a:lnTo>
                    <a:pt x="3523488" y="5334"/>
                  </a:lnTo>
                  <a:close/>
                </a:path>
                <a:path w="3535679" h="231775">
                  <a:moveTo>
                    <a:pt x="3535679" y="5334"/>
                  </a:moveTo>
                  <a:lnTo>
                    <a:pt x="3523488" y="5334"/>
                  </a:lnTo>
                  <a:lnTo>
                    <a:pt x="3529584" y="11430"/>
                  </a:lnTo>
                  <a:lnTo>
                    <a:pt x="3535679" y="11430"/>
                  </a:lnTo>
                  <a:lnTo>
                    <a:pt x="3535679" y="533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09265" y="4565904"/>
              <a:ext cx="67945" cy="67310"/>
            </a:xfrm>
            <a:custGeom>
              <a:avLst/>
              <a:gdLst/>
              <a:ahLst/>
              <a:cxnLst/>
              <a:rect l="l" t="t" r="r" b="b"/>
              <a:pathLst>
                <a:path w="67944" h="67310">
                  <a:moveTo>
                    <a:pt x="67818" y="0"/>
                  </a:moveTo>
                  <a:lnTo>
                    <a:pt x="0" y="0"/>
                  </a:lnTo>
                  <a:lnTo>
                    <a:pt x="0" y="67055"/>
                  </a:lnTo>
                  <a:lnTo>
                    <a:pt x="67818" y="67055"/>
                  </a:lnTo>
                  <a:lnTo>
                    <a:pt x="678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01646" y="4558283"/>
              <a:ext cx="1687830" cy="82550"/>
            </a:xfrm>
            <a:custGeom>
              <a:avLst/>
              <a:gdLst/>
              <a:ahLst/>
              <a:cxnLst/>
              <a:rect l="l" t="t" r="r" b="b"/>
              <a:pathLst>
                <a:path w="1687829" h="82550">
                  <a:moveTo>
                    <a:pt x="83058" y="3048"/>
                  </a:moveTo>
                  <a:lnTo>
                    <a:pt x="79248" y="0"/>
                  </a:lnTo>
                  <a:lnTo>
                    <a:pt x="67818" y="0"/>
                  </a:lnTo>
                  <a:lnTo>
                    <a:pt x="67818" y="14478"/>
                  </a:lnTo>
                  <a:lnTo>
                    <a:pt x="67818" y="67818"/>
                  </a:lnTo>
                  <a:lnTo>
                    <a:pt x="15240" y="67818"/>
                  </a:lnTo>
                  <a:lnTo>
                    <a:pt x="15240" y="14478"/>
                  </a:lnTo>
                  <a:lnTo>
                    <a:pt x="67818" y="14478"/>
                  </a:lnTo>
                  <a:lnTo>
                    <a:pt x="67818" y="0"/>
                  </a:lnTo>
                  <a:lnTo>
                    <a:pt x="3048" y="0"/>
                  </a:lnTo>
                  <a:lnTo>
                    <a:pt x="0" y="3048"/>
                  </a:lnTo>
                  <a:lnTo>
                    <a:pt x="0" y="79248"/>
                  </a:lnTo>
                  <a:lnTo>
                    <a:pt x="3048" y="82296"/>
                  </a:lnTo>
                  <a:lnTo>
                    <a:pt x="79248" y="82296"/>
                  </a:lnTo>
                  <a:lnTo>
                    <a:pt x="83058" y="79248"/>
                  </a:lnTo>
                  <a:lnTo>
                    <a:pt x="83058" y="74676"/>
                  </a:lnTo>
                  <a:lnTo>
                    <a:pt x="83058" y="67818"/>
                  </a:lnTo>
                  <a:lnTo>
                    <a:pt x="83058" y="14478"/>
                  </a:lnTo>
                  <a:lnTo>
                    <a:pt x="83058" y="7620"/>
                  </a:lnTo>
                  <a:lnTo>
                    <a:pt x="83058" y="3048"/>
                  </a:lnTo>
                  <a:close/>
                </a:path>
                <a:path w="1687829" h="82550">
                  <a:moveTo>
                    <a:pt x="1687830" y="3810"/>
                  </a:moveTo>
                  <a:lnTo>
                    <a:pt x="1685544" y="1524"/>
                  </a:lnTo>
                  <a:lnTo>
                    <a:pt x="1612392" y="1524"/>
                  </a:lnTo>
                  <a:lnTo>
                    <a:pt x="1610106" y="3810"/>
                  </a:lnTo>
                  <a:lnTo>
                    <a:pt x="1610106" y="78486"/>
                  </a:lnTo>
                  <a:lnTo>
                    <a:pt x="1612392" y="80772"/>
                  </a:lnTo>
                  <a:lnTo>
                    <a:pt x="1685544" y="80772"/>
                  </a:lnTo>
                  <a:lnTo>
                    <a:pt x="1687830" y="78486"/>
                  </a:lnTo>
                  <a:lnTo>
                    <a:pt x="1687830" y="74676"/>
                  </a:lnTo>
                  <a:lnTo>
                    <a:pt x="1687830" y="69342"/>
                  </a:lnTo>
                  <a:lnTo>
                    <a:pt x="1687830" y="12954"/>
                  </a:lnTo>
                  <a:lnTo>
                    <a:pt x="1687830" y="7620"/>
                  </a:lnTo>
                  <a:lnTo>
                    <a:pt x="1687830" y="3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0" name="object 30"/>
          <p:cNvSpPr txBox="1"/>
          <p:nvPr/>
        </p:nvSpPr>
        <p:spPr>
          <a:xfrm>
            <a:off x="1636776" y="3963472"/>
            <a:ext cx="4262120" cy="7194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5080">
              <a:lnSpc>
                <a:spcPts val="1330"/>
              </a:lnSpc>
              <a:spcBef>
                <a:spcPts val="190"/>
              </a:spcBef>
            </a:pPr>
            <a:r>
              <a:rPr sz="1150" b="1" dirty="0">
                <a:latin typeface="Times New Roman"/>
                <a:cs typeface="Times New Roman"/>
              </a:rPr>
              <a:t>Figure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9.</a:t>
            </a:r>
            <a:r>
              <a:rPr sz="1150" b="1" spc="30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Percent</a:t>
            </a:r>
            <a:r>
              <a:rPr sz="1150" b="1" spc="3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Domestic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Violence</a:t>
            </a:r>
            <a:r>
              <a:rPr sz="1150" b="1" spc="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Survivors</a:t>
            </a:r>
            <a:r>
              <a:rPr sz="1150" b="1" spc="-2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That</a:t>
            </a:r>
            <a:r>
              <a:rPr sz="1150" b="1" spc="-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Witnessed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spc="-25" dirty="0">
                <a:latin typeface="Times New Roman"/>
                <a:cs typeface="Times New Roman"/>
              </a:rPr>
              <a:t>and </a:t>
            </a:r>
            <a:r>
              <a:rPr sz="1150" b="1" dirty="0">
                <a:latin typeface="Times New Roman"/>
                <a:cs typeface="Times New Roman"/>
              </a:rPr>
              <a:t>Experienced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Child</a:t>
            </a:r>
            <a:r>
              <a:rPr sz="1150" b="1" spc="-5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Abuse,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by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Race/Ethnicity,</a:t>
            </a:r>
            <a:r>
              <a:rPr sz="1150" b="1" spc="20" dirty="0">
                <a:latin typeface="Times New Roman"/>
                <a:cs typeface="Times New Roman"/>
              </a:rPr>
              <a:t> </a:t>
            </a:r>
            <a:r>
              <a:rPr sz="1150" b="1" spc="-20" dirty="0">
                <a:latin typeface="Times New Roman"/>
                <a:cs typeface="Times New Roman"/>
              </a:rPr>
              <a:t>2012</a:t>
            </a:r>
            <a:endParaRPr sz="11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250">
              <a:latin typeface="Times New Roman"/>
              <a:cs typeface="Times New Roman"/>
            </a:endParaRPr>
          </a:p>
          <a:p>
            <a:pPr marL="969644">
              <a:lnSpc>
                <a:spcPct val="100000"/>
              </a:lnSpc>
              <a:tabLst>
                <a:tab pos="2576830" algn="l"/>
              </a:tabLst>
            </a:pPr>
            <a:r>
              <a:rPr sz="1050" dirty="0">
                <a:latin typeface="Times New Roman"/>
                <a:cs typeface="Times New Roman"/>
              </a:rPr>
              <a:t>Witnessed</a:t>
            </a:r>
            <a:r>
              <a:rPr sz="1050" spc="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Child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Abuse</a:t>
            </a:r>
            <a:r>
              <a:rPr sz="1050" dirty="0">
                <a:latin typeface="Times New Roman"/>
                <a:cs typeface="Times New Roman"/>
              </a:rPr>
              <a:t>	Experienced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Child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Abuse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31" name="object 31"/>
          <p:cNvSpPr/>
          <p:nvPr/>
        </p:nvSpPr>
        <p:spPr>
          <a:xfrm>
            <a:off x="925067" y="3869435"/>
            <a:ext cx="6196965" cy="3616960"/>
          </a:xfrm>
          <a:custGeom>
            <a:avLst/>
            <a:gdLst/>
            <a:ahLst/>
            <a:cxnLst/>
            <a:rect l="l" t="t" r="r" b="b"/>
            <a:pathLst>
              <a:path w="6196965" h="3616959">
                <a:moveTo>
                  <a:pt x="0" y="0"/>
                </a:moveTo>
                <a:lnTo>
                  <a:pt x="6196583" y="0"/>
                </a:lnTo>
                <a:lnTo>
                  <a:pt x="6196583" y="3616452"/>
                </a:lnTo>
                <a:lnTo>
                  <a:pt x="0" y="3616452"/>
                </a:lnTo>
                <a:lnTo>
                  <a:pt x="0" y="0"/>
                </a:lnTo>
                <a:close/>
              </a:path>
            </a:pathLst>
          </a:custGeom>
          <a:ln w="250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84" y="891794"/>
            <a:ext cx="5969635" cy="72605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98500" indent="-229235">
              <a:lnSpc>
                <a:spcPct val="100000"/>
              </a:lnSpc>
              <a:spcBef>
                <a:spcPts val="95"/>
              </a:spcBef>
              <a:buAutoNum type="arabicPeriod" startAt="2"/>
              <a:tabLst>
                <a:tab pos="699135" algn="l"/>
              </a:tabLst>
            </a:pPr>
            <a:r>
              <a:rPr sz="1100" b="1" dirty="0">
                <a:latin typeface="Times New Roman"/>
                <a:cs typeface="Times New Roman"/>
              </a:rPr>
              <a:t>Parental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substance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mental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illness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eriod" startAt="2"/>
            </a:pPr>
            <a:endParaRPr sz="1100">
              <a:latin typeface="Times New Roman"/>
              <a:cs typeface="Times New Roman"/>
            </a:endParaRPr>
          </a:p>
          <a:p>
            <a:pPr marL="12700" marR="211454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Nine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growing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(55)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growing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illness.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8318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parent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problem: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parent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698500" indent="-228600">
              <a:lnSpc>
                <a:spcPct val="100000"/>
              </a:lnSpc>
              <a:buAutoNum type="arabicPeriod" startAt="3"/>
              <a:tabLst>
                <a:tab pos="698500" algn="l"/>
              </a:tabLst>
            </a:pPr>
            <a:r>
              <a:rPr sz="1100" b="1" dirty="0">
                <a:latin typeface="Times New Roman"/>
                <a:cs typeface="Times New Roman"/>
              </a:rPr>
              <a:t>Child/Abuser</a:t>
            </a:r>
            <a:r>
              <a:rPr sz="1100" b="1" spc="-6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relationship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322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84%</a:t>
            </a:r>
            <a:endParaRPr sz="1100">
              <a:latin typeface="Times New Roman"/>
              <a:cs typeface="Times New Roman"/>
            </a:endParaRPr>
          </a:p>
          <a:p>
            <a:pPr marL="12700" marR="17780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(195)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stranger</a:t>
            </a:r>
            <a:r>
              <a:rPr sz="1100" i="1" spc="-10" dirty="0">
                <a:latin typeface="Times New Roman"/>
                <a:cs typeface="Times New Roman"/>
              </a:rPr>
              <a:t>.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(.04%)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stranger;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family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stranger;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stranger.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302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victim/abuser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likelihood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28%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attempted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4.</a:t>
            </a:r>
            <a:r>
              <a:rPr sz="1100" b="1" spc="19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Shelter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Child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9906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validly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factors.</a:t>
            </a:r>
            <a:endParaRPr sz="1100">
              <a:latin typeface="Times New Roman"/>
              <a:cs typeface="Times New Roman"/>
            </a:endParaRPr>
          </a:p>
          <a:p>
            <a:pPr marL="469265" indent="-400050">
              <a:lnSpc>
                <a:spcPct val="100000"/>
              </a:lnSpc>
              <a:spcBef>
                <a:spcPts val="1055"/>
              </a:spcBef>
              <a:buSzPct val="91666"/>
              <a:buAutoNum type="alphaUcPeriod" startAt="2"/>
              <a:tabLst>
                <a:tab pos="469265" algn="l"/>
                <a:tab pos="470534" algn="l"/>
              </a:tabLst>
            </a:pPr>
            <a:r>
              <a:rPr sz="1200" b="1" dirty="0">
                <a:latin typeface="Times New Roman"/>
                <a:cs typeface="Times New Roman"/>
              </a:rPr>
              <a:t>Survivor Risk </a:t>
            </a:r>
            <a:r>
              <a:rPr sz="1200" b="1" spc="-10" dirty="0">
                <a:latin typeface="Times New Roman"/>
                <a:cs typeface="Times New Roman"/>
              </a:rPr>
              <a:t>Factors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2"/>
            </a:pPr>
            <a:endParaRPr sz="1050">
              <a:latin typeface="Times New Roman"/>
              <a:cs typeface="Times New Roman"/>
            </a:endParaRPr>
          </a:p>
          <a:p>
            <a:pPr marL="698500" lvl="1" indent="-229235">
              <a:lnSpc>
                <a:spcPct val="100000"/>
              </a:lnSpc>
              <a:spcBef>
                <a:spcPts val="5"/>
              </a:spcBef>
              <a:buAutoNum type="arabicPeriod"/>
              <a:tabLst>
                <a:tab pos="699135" algn="l"/>
              </a:tabLst>
            </a:pP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Substance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Mental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Illness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6995" indent="45720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Overall,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(69)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problem.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told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Thirteen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illness.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(75)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illness.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2034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(25%)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viewed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caution.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3898644"/>
            <a:ext cx="5970905" cy="501205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715" indent="457200" algn="just">
              <a:lnSpc>
                <a:spcPts val="1260"/>
              </a:lnSpc>
              <a:spcBef>
                <a:spcPts val="190"/>
              </a:spcBef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985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(3.7)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4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illness.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 algn="just">
              <a:lnSpc>
                <a:spcPct val="95800"/>
              </a:lnSpc>
            </a:pPr>
            <a:r>
              <a:rPr sz="1100" spc="-1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mental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more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without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mental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142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problem.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959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41 </a:t>
            </a:r>
            <a:r>
              <a:rPr sz="1100" dirty="0">
                <a:latin typeface="Times New Roman"/>
                <a:cs typeface="Times New Roman"/>
              </a:rPr>
              <a:t>(4%)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indent="457200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Five percent of survivors reported having a parent with a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 illness. However, survivors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mental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12.5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times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(25%)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mental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illness,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2.</a:t>
            </a:r>
            <a:r>
              <a:rPr sz="1100" b="1" dirty="0">
                <a:latin typeface="Times New Roman"/>
                <a:cs typeface="Times New Roman"/>
              </a:rPr>
              <a:t>	Suicide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Ideology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Attempts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indent="456565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Overall,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attempt.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19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1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1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18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16%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(162),</a:t>
            </a:r>
            <a:r>
              <a:rPr sz="1100" spc="1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19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male </a:t>
            </a:r>
            <a:r>
              <a:rPr sz="1100" spc="-10" dirty="0">
                <a:latin typeface="Times New Roman"/>
                <a:cs typeface="Times New Roman"/>
              </a:rPr>
              <a:t>survivors,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7%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thinking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(96),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survivors,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attempt.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40029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ideology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(25%)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11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these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viewed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caution.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 algn="just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thinking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about </a:t>
            </a:r>
            <a:r>
              <a:rPr sz="1100" dirty="0">
                <a:latin typeface="Times New Roman"/>
                <a:cs typeface="Times New Roman"/>
              </a:rPr>
              <a:t>suicide: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322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(96)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 Of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779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(72)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likely </a:t>
            </a:r>
            <a:r>
              <a:rPr sz="1100" dirty="0">
                <a:latin typeface="Times New Roman"/>
                <a:cs typeface="Times New Roman"/>
              </a:rPr>
              <a:t>(19%)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609344" y="1453895"/>
            <a:ext cx="5274945" cy="1550670"/>
          </a:xfrm>
          <a:custGeom>
            <a:avLst/>
            <a:gdLst/>
            <a:ahLst/>
            <a:cxnLst/>
            <a:rect l="l" t="t" r="r" b="b"/>
            <a:pathLst>
              <a:path w="5274945" h="1550670">
                <a:moveTo>
                  <a:pt x="5274551" y="1513332"/>
                </a:moveTo>
                <a:lnTo>
                  <a:pt x="5268468" y="1513332"/>
                </a:lnTo>
                <a:lnTo>
                  <a:pt x="5268468" y="1507998"/>
                </a:lnTo>
                <a:lnTo>
                  <a:pt x="5153406" y="1507998"/>
                </a:lnTo>
                <a:lnTo>
                  <a:pt x="5153406" y="200406"/>
                </a:lnTo>
                <a:lnTo>
                  <a:pt x="5153406" y="194310"/>
                </a:lnTo>
                <a:lnTo>
                  <a:pt x="5153406" y="191262"/>
                </a:lnTo>
                <a:lnTo>
                  <a:pt x="5151120" y="188214"/>
                </a:lnTo>
                <a:lnTo>
                  <a:pt x="4742688" y="188214"/>
                </a:lnTo>
                <a:lnTo>
                  <a:pt x="4740402" y="191262"/>
                </a:lnTo>
                <a:lnTo>
                  <a:pt x="4740402" y="563880"/>
                </a:lnTo>
                <a:lnTo>
                  <a:pt x="4738878" y="563880"/>
                </a:lnTo>
                <a:lnTo>
                  <a:pt x="4738878" y="579120"/>
                </a:lnTo>
                <a:lnTo>
                  <a:pt x="4738878" y="1506474"/>
                </a:lnTo>
                <a:lnTo>
                  <a:pt x="4351020" y="1506474"/>
                </a:lnTo>
                <a:lnTo>
                  <a:pt x="4351020" y="579120"/>
                </a:lnTo>
                <a:lnTo>
                  <a:pt x="4738878" y="579120"/>
                </a:lnTo>
                <a:lnTo>
                  <a:pt x="4738878" y="563880"/>
                </a:lnTo>
                <a:lnTo>
                  <a:pt x="4339590" y="563880"/>
                </a:lnTo>
                <a:lnTo>
                  <a:pt x="4335780" y="567690"/>
                </a:lnTo>
                <a:lnTo>
                  <a:pt x="4335780" y="1507998"/>
                </a:lnTo>
                <a:lnTo>
                  <a:pt x="4107180" y="1507998"/>
                </a:lnTo>
                <a:lnTo>
                  <a:pt x="4107180" y="877824"/>
                </a:lnTo>
                <a:lnTo>
                  <a:pt x="4107180" y="872490"/>
                </a:lnTo>
                <a:lnTo>
                  <a:pt x="4107180" y="868680"/>
                </a:lnTo>
                <a:lnTo>
                  <a:pt x="4104894" y="866394"/>
                </a:lnTo>
                <a:lnTo>
                  <a:pt x="3695700" y="866394"/>
                </a:lnTo>
                <a:lnTo>
                  <a:pt x="3692652" y="868680"/>
                </a:lnTo>
                <a:lnTo>
                  <a:pt x="3692652" y="1507998"/>
                </a:lnTo>
                <a:lnTo>
                  <a:pt x="3060954" y="1507998"/>
                </a:lnTo>
                <a:lnTo>
                  <a:pt x="3060954" y="1180338"/>
                </a:lnTo>
                <a:lnTo>
                  <a:pt x="3060954" y="1174242"/>
                </a:lnTo>
                <a:lnTo>
                  <a:pt x="3060954" y="1171194"/>
                </a:lnTo>
                <a:lnTo>
                  <a:pt x="3058668" y="1168908"/>
                </a:lnTo>
                <a:lnTo>
                  <a:pt x="2660142" y="1168908"/>
                </a:lnTo>
                <a:lnTo>
                  <a:pt x="2660142" y="1145286"/>
                </a:lnTo>
                <a:lnTo>
                  <a:pt x="2660142" y="1137666"/>
                </a:lnTo>
                <a:lnTo>
                  <a:pt x="2660142" y="1133856"/>
                </a:lnTo>
                <a:lnTo>
                  <a:pt x="2656332" y="1130046"/>
                </a:lnTo>
                <a:lnTo>
                  <a:pt x="2644902" y="1130046"/>
                </a:lnTo>
                <a:lnTo>
                  <a:pt x="2644902" y="1145286"/>
                </a:lnTo>
                <a:lnTo>
                  <a:pt x="2644902" y="1506474"/>
                </a:lnTo>
                <a:lnTo>
                  <a:pt x="2257044" y="1506474"/>
                </a:lnTo>
                <a:lnTo>
                  <a:pt x="2257044" y="1145286"/>
                </a:lnTo>
                <a:lnTo>
                  <a:pt x="2644902" y="1145286"/>
                </a:lnTo>
                <a:lnTo>
                  <a:pt x="2644902" y="1130046"/>
                </a:lnTo>
                <a:lnTo>
                  <a:pt x="2245614" y="1130046"/>
                </a:lnTo>
                <a:lnTo>
                  <a:pt x="2242566" y="1133856"/>
                </a:lnTo>
                <a:lnTo>
                  <a:pt x="2242566" y="1507998"/>
                </a:lnTo>
                <a:lnTo>
                  <a:pt x="2013966" y="1507998"/>
                </a:lnTo>
                <a:lnTo>
                  <a:pt x="2013966" y="1104900"/>
                </a:lnTo>
                <a:lnTo>
                  <a:pt x="2013966" y="1099566"/>
                </a:lnTo>
                <a:lnTo>
                  <a:pt x="2013966" y="1095756"/>
                </a:lnTo>
                <a:lnTo>
                  <a:pt x="2010918" y="1093470"/>
                </a:lnTo>
                <a:lnTo>
                  <a:pt x="1603248" y="1093470"/>
                </a:lnTo>
                <a:lnTo>
                  <a:pt x="1600962" y="1095756"/>
                </a:lnTo>
                <a:lnTo>
                  <a:pt x="1600962" y="1317498"/>
                </a:lnTo>
                <a:lnTo>
                  <a:pt x="1599438" y="1317498"/>
                </a:lnTo>
                <a:lnTo>
                  <a:pt x="1599438" y="1331976"/>
                </a:lnTo>
                <a:lnTo>
                  <a:pt x="1599438" y="1506474"/>
                </a:lnTo>
                <a:lnTo>
                  <a:pt x="1210818" y="1506474"/>
                </a:lnTo>
                <a:lnTo>
                  <a:pt x="1210818" y="1331976"/>
                </a:lnTo>
                <a:lnTo>
                  <a:pt x="1599438" y="1331976"/>
                </a:lnTo>
                <a:lnTo>
                  <a:pt x="1599438" y="1317498"/>
                </a:lnTo>
                <a:lnTo>
                  <a:pt x="1199388" y="1317498"/>
                </a:lnTo>
                <a:lnTo>
                  <a:pt x="1196340" y="1320546"/>
                </a:lnTo>
                <a:lnTo>
                  <a:pt x="1196340" y="1507998"/>
                </a:lnTo>
                <a:lnTo>
                  <a:pt x="967740" y="1507998"/>
                </a:lnTo>
                <a:lnTo>
                  <a:pt x="967740" y="916686"/>
                </a:lnTo>
                <a:lnTo>
                  <a:pt x="967740" y="910590"/>
                </a:lnTo>
                <a:lnTo>
                  <a:pt x="967740" y="907542"/>
                </a:lnTo>
                <a:lnTo>
                  <a:pt x="964692" y="904494"/>
                </a:lnTo>
                <a:lnTo>
                  <a:pt x="555498" y="904494"/>
                </a:lnTo>
                <a:lnTo>
                  <a:pt x="553212" y="907542"/>
                </a:lnTo>
                <a:lnTo>
                  <a:pt x="553212" y="1280922"/>
                </a:lnTo>
                <a:lnTo>
                  <a:pt x="551688" y="1280922"/>
                </a:lnTo>
                <a:lnTo>
                  <a:pt x="551688" y="1295400"/>
                </a:lnTo>
                <a:lnTo>
                  <a:pt x="551688" y="1506474"/>
                </a:lnTo>
                <a:lnTo>
                  <a:pt x="165354" y="1506474"/>
                </a:lnTo>
                <a:lnTo>
                  <a:pt x="165354" y="1295400"/>
                </a:lnTo>
                <a:lnTo>
                  <a:pt x="551688" y="1295400"/>
                </a:lnTo>
                <a:lnTo>
                  <a:pt x="551688" y="1280922"/>
                </a:lnTo>
                <a:lnTo>
                  <a:pt x="153924" y="1280922"/>
                </a:lnTo>
                <a:lnTo>
                  <a:pt x="150114" y="1283970"/>
                </a:lnTo>
                <a:lnTo>
                  <a:pt x="150114" y="1507998"/>
                </a:lnTo>
                <a:lnTo>
                  <a:pt x="42659" y="1507998"/>
                </a:lnTo>
                <a:lnTo>
                  <a:pt x="42659" y="5334"/>
                </a:lnTo>
                <a:lnTo>
                  <a:pt x="36576" y="5334"/>
                </a:lnTo>
                <a:lnTo>
                  <a:pt x="36576" y="0"/>
                </a:lnTo>
                <a:lnTo>
                  <a:pt x="0" y="0"/>
                </a:lnTo>
                <a:lnTo>
                  <a:pt x="0" y="11442"/>
                </a:lnTo>
                <a:lnTo>
                  <a:pt x="30480" y="11442"/>
                </a:lnTo>
                <a:lnTo>
                  <a:pt x="30480" y="188214"/>
                </a:lnTo>
                <a:lnTo>
                  <a:pt x="0" y="188214"/>
                </a:lnTo>
                <a:lnTo>
                  <a:pt x="0" y="200418"/>
                </a:lnTo>
                <a:lnTo>
                  <a:pt x="30480" y="200418"/>
                </a:lnTo>
                <a:lnTo>
                  <a:pt x="30480" y="377190"/>
                </a:lnTo>
                <a:lnTo>
                  <a:pt x="0" y="377190"/>
                </a:lnTo>
                <a:lnTo>
                  <a:pt x="0" y="388632"/>
                </a:lnTo>
                <a:lnTo>
                  <a:pt x="30480" y="388632"/>
                </a:lnTo>
                <a:lnTo>
                  <a:pt x="30480" y="565404"/>
                </a:lnTo>
                <a:lnTo>
                  <a:pt x="0" y="565404"/>
                </a:lnTo>
                <a:lnTo>
                  <a:pt x="0" y="577596"/>
                </a:lnTo>
                <a:lnTo>
                  <a:pt x="30480" y="577596"/>
                </a:lnTo>
                <a:lnTo>
                  <a:pt x="30480" y="754380"/>
                </a:lnTo>
                <a:lnTo>
                  <a:pt x="0" y="754380"/>
                </a:lnTo>
                <a:lnTo>
                  <a:pt x="0" y="765810"/>
                </a:lnTo>
                <a:lnTo>
                  <a:pt x="30480" y="765810"/>
                </a:lnTo>
                <a:lnTo>
                  <a:pt x="30480" y="943356"/>
                </a:lnTo>
                <a:lnTo>
                  <a:pt x="0" y="943356"/>
                </a:lnTo>
                <a:lnTo>
                  <a:pt x="0" y="954786"/>
                </a:lnTo>
                <a:lnTo>
                  <a:pt x="30480" y="954786"/>
                </a:lnTo>
                <a:lnTo>
                  <a:pt x="30480" y="1131570"/>
                </a:lnTo>
                <a:lnTo>
                  <a:pt x="0" y="1131570"/>
                </a:lnTo>
                <a:lnTo>
                  <a:pt x="0" y="1143774"/>
                </a:lnTo>
                <a:lnTo>
                  <a:pt x="30480" y="1143774"/>
                </a:lnTo>
                <a:lnTo>
                  <a:pt x="30480" y="1319022"/>
                </a:lnTo>
                <a:lnTo>
                  <a:pt x="0" y="1319022"/>
                </a:lnTo>
                <a:lnTo>
                  <a:pt x="0" y="1330464"/>
                </a:lnTo>
                <a:lnTo>
                  <a:pt x="30480" y="1330464"/>
                </a:lnTo>
                <a:lnTo>
                  <a:pt x="30480" y="1507998"/>
                </a:lnTo>
                <a:lnTo>
                  <a:pt x="0" y="1507998"/>
                </a:lnTo>
                <a:lnTo>
                  <a:pt x="0" y="1519440"/>
                </a:lnTo>
                <a:lnTo>
                  <a:pt x="30480" y="1519440"/>
                </a:lnTo>
                <a:lnTo>
                  <a:pt x="30480" y="1550670"/>
                </a:lnTo>
                <a:lnTo>
                  <a:pt x="42659" y="1550670"/>
                </a:lnTo>
                <a:lnTo>
                  <a:pt x="42659" y="1519428"/>
                </a:lnTo>
                <a:lnTo>
                  <a:pt x="152019" y="1519428"/>
                </a:lnTo>
                <a:lnTo>
                  <a:pt x="153924" y="1520952"/>
                </a:lnTo>
                <a:lnTo>
                  <a:pt x="563118" y="1520952"/>
                </a:lnTo>
                <a:lnTo>
                  <a:pt x="564642" y="1519428"/>
                </a:lnTo>
                <a:lnTo>
                  <a:pt x="964692" y="1519428"/>
                </a:lnTo>
                <a:lnTo>
                  <a:pt x="1076706" y="1519428"/>
                </a:lnTo>
                <a:lnTo>
                  <a:pt x="1076706" y="1550670"/>
                </a:lnTo>
                <a:lnTo>
                  <a:pt x="1088898" y="1550670"/>
                </a:lnTo>
                <a:lnTo>
                  <a:pt x="1088898" y="1519428"/>
                </a:lnTo>
                <a:lnTo>
                  <a:pt x="1197864" y="1519428"/>
                </a:lnTo>
                <a:lnTo>
                  <a:pt x="1199388" y="1520952"/>
                </a:lnTo>
                <a:lnTo>
                  <a:pt x="1610868" y="1520952"/>
                </a:lnTo>
                <a:lnTo>
                  <a:pt x="1612392" y="1519428"/>
                </a:lnTo>
                <a:lnTo>
                  <a:pt x="2010918" y="1519428"/>
                </a:lnTo>
                <a:lnTo>
                  <a:pt x="2122932" y="1519428"/>
                </a:lnTo>
                <a:lnTo>
                  <a:pt x="2122932" y="1550670"/>
                </a:lnTo>
                <a:lnTo>
                  <a:pt x="2134349" y="1550670"/>
                </a:lnTo>
                <a:lnTo>
                  <a:pt x="2134349" y="1519428"/>
                </a:lnTo>
                <a:lnTo>
                  <a:pt x="2244090" y="1519428"/>
                </a:lnTo>
                <a:lnTo>
                  <a:pt x="2245614" y="1520952"/>
                </a:lnTo>
                <a:lnTo>
                  <a:pt x="2656332" y="1520952"/>
                </a:lnTo>
                <a:lnTo>
                  <a:pt x="2658237" y="1519428"/>
                </a:lnTo>
                <a:lnTo>
                  <a:pt x="3058668" y="1519428"/>
                </a:lnTo>
                <a:lnTo>
                  <a:pt x="3170682" y="1519428"/>
                </a:lnTo>
                <a:lnTo>
                  <a:pt x="3170682" y="1550670"/>
                </a:lnTo>
                <a:lnTo>
                  <a:pt x="3182099" y="1550670"/>
                </a:lnTo>
                <a:lnTo>
                  <a:pt x="3182099" y="1519428"/>
                </a:lnTo>
                <a:lnTo>
                  <a:pt x="3695700" y="1519428"/>
                </a:lnTo>
                <a:lnTo>
                  <a:pt x="4104894" y="1519428"/>
                </a:lnTo>
                <a:lnTo>
                  <a:pt x="4216146" y="1519428"/>
                </a:lnTo>
                <a:lnTo>
                  <a:pt x="4216146" y="1550670"/>
                </a:lnTo>
                <a:lnTo>
                  <a:pt x="4228325" y="1550670"/>
                </a:lnTo>
                <a:lnTo>
                  <a:pt x="4228325" y="1519428"/>
                </a:lnTo>
                <a:lnTo>
                  <a:pt x="4337685" y="1519428"/>
                </a:lnTo>
                <a:lnTo>
                  <a:pt x="4339590" y="1520952"/>
                </a:lnTo>
                <a:lnTo>
                  <a:pt x="4750308" y="1520952"/>
                </a:lnTo>
                <a:lnTo>
                  <a:pt x="4751832" y="1519428"/>
                </a:lnTo>
                <a:lnTo>
                  <a:pt x="5151120" y="1519428"/>
                </a:lnTo>
                <a:lnTo>
                  <a:pt x="5262372" y="1519428"/>
                </a:lnTo>
                <a:lnTo>
                  <a:pt x="5262372" y="1550670"/>
                </a:lnTo>
                <a:lnTo>
                  <a:pt x="5274551" y="1550670"/>
                </a:lnTo>
                <a:lnTo>
                  <a:pt x="5274551" y="1513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875282" y="2525828"/>
            <a:ext cx="19939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6%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22267" y="2563923"/>
            <a:ext cx="19748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937256" y="2374950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014721" y="2752137"/>
            <a:ext cx="19939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30469" y="1809537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25%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247131" y="2148628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16%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293358" y="2337601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11%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370823" y="2413046"/>
            <a:ext cx="199390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9%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86571" y="2111291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17%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32798" y="1432350"/>
            <a:ext cx="259715" cy="17272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10"/>
              </a:spcBef>
            </a:pPr>
            <a:r>
              <a:rPr sz="950" b="1" spc="-25" dirty="0">
                <a:latin typeface="Times New Roman"/>
                <a:cs typeface="Times New Roman"/>
              </a:rPr>
              <a:t>35%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16723" y="1321661"/>
            <a:ext cx="238760" cy="1722755"/>
          </a:xfrm>
          <a:prstGeom prst="rect">
            <a:avLst/>
          </a:prstGeom>
        </p:spPr>
        <p:txBody>
          <a:bodyPr vert="horz" wrap="square" lIns="0" tIns="55879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439"/>
              </a:spcBef>
            </a:pPr>
            <a:r>
              <a:rPr sz="950" spc="-25" dirty="0">
                <a:latin typeface="Times New Roman"/>
                <a:cs typeface="Times New Roman"/>
              </a:rPr>
              <a:t>40%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r>
              <a:rPr sz="950" spc="-25" dirty="0">
                <a:latin typeface="Times New Roman"/>
                <a:cs typeface="Times New Roman"/>
              </a:rPr>
              <a:t>35%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950" spc="-25" dirty="0">
                <a:latin typeface="Times New Roman"/>
                <a:cs typeface="Times New Roman"/>
              </a:rPr>
              <a:t>30%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r>
              <a:rPr sz="950" spc="-25" dirty="0">
                <a:latin typeface="Times New Roman"/>
                <a:cs typeface="Times New Roman"/>
              </a:rPr>
              <a:t>25%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950" spc="-25" dirty="0">
                <a:latin typeface="Times New Roman"/>
                <a:cs typeface="Times New Roman"/>
              </a:rPr>
              <a:t>20%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40"/>
              </a:spcBef>
            </a:pPr>
            <a:r>
              <a:rPr sz="950" spc="-25" dirty="0">
                <a:latin typeface="Times New Roman"/>
                <a:cs typeface="Times New Roman"/>
              </a:rPr>
              <a:t>15%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0"/>
              </a:spcBef>
            </a:pPr>
            <a:r>
              <a:rPr sz="950" spc="-25" dirty="0">
                <a:latin typeface="Times New Roman"/>
                <a:cs typeface="Times New Roman"/>
              </a:rPr>
              <a:t>10%</a:t>
            </a:r>
            <a:endParaRPr sz="950">
              <a:latin typeface="Times New Roman"/>
              <a:cs typeface="Times New Roman"/>
            </a:endParaRPr>
          </a:p>
          <a:p>
            <a:pPr marL="61594">
              <a:lnSpc>
                <a:spcPct val="100000"/>
              </a:lnSpc>
              <a:spcBef>
                <a:spcPts val="340"/>
              </a:spcBef>
            </a:pPr>
            <a:r>
              <a:rPr sz="950" spc="-25" dirty="0">
                <a:latin typeface="Times New Roman"/>
                <a:cs typeface="Times New Roman"/>
              </a:rPr>
              <a:t>5%</a:t>
            </a:r>
            <a:endParaRPr sz="950">
              <a:latin typeface="Times New Roman"/>
              <a:cs typeface="Times New Roman"/>
            </a:endParaRPr>
          </a:p>
          <a:p>
            <a:pPr marL="61594">
              <a:lnSpc>
                <a:spcPct val="100000"/>
              </a:lnSpc>
              <a:spcBef>
                <a:spcPts val="350"/>
              </a:spcBef>
            </a:pPr>
            <a:r>
              <a:rPr sz="950" spc="-25" dirty="0">
                <a:latin typeface="Times New Roman"/>
                <a:cs typeface="Times New Roman"/>
              </a:rPr>
              <a:t>0%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70702" y="3015809"/>
            <a:ext cx="1577340" cy="45593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>
              <a:lnSpc>
                <a:spcPts val="1130"/>
              </a:lnSpc>
              <a:spcBef>
                <a:spcPts val="110"/>
              </a:spcBef>
              <a:tabLst>
                <a:tab pos="1126490" algn="l"/>
              </a:tabLst>
            </a:pPr>
            <a:r>
              <a:rPr sz="950" dirty="0">
                <a:latin typeface="Times New Roman"/>
                <a:cs typeface="Times New Roman"/>
              </a:rPr>
              <a:t>White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(non-</a:t>
            </a:r>
            <a:r>
              <a:rPr sz="950" dirty="0">
                <a:latin typeface="Times New Roman"/>
                <a:cs typeface="Times New Roman"/>
              </a:rPr>
              <a:t>	</a:t>
            </a:r>
            <a:r>
              <a:rPr sz="950" spc="-10" dirty="0">
                <a:latin typeface="Times New Roman"/>
                <a:cs typeface="Times New Roman"/>
              </a:rPr>
              <a:t>Hispanic</a:t>
            </a:r>
            <a:endParaRPr sz="950">
              <a:latin typeface="Times New Roman"/>
              <a:cs typeface="Times New Roman"/>
            </a:endParaRPr>
          </a:p>
          <a:p>
            <a:pPr marL="111125" marR="35560" indent="-50800">
              <a:lnSpc>
                <a:spcPts val="1120"/>
              </a:lnSpc>
              <a:spcBef>
                <a:spcPts val="45"/>
              </a:spcBef>
              <a:tabLst>
                <a:tab pos="1156335" algn="l"/>
              </a:tabLst>
            </a:pPr>
            <a:r>
              <a:rPr sz="950" spc="-10" dirty="0">
                <a:latin typeface="Times New Roman"/>
                <a:cs typeface="Times New Roman"/>
              </a:rPr>
              <a:t>Hispanic)</a:t>
            </a:r>
            <a:r>
              <a:rPr sz="950" dirty="0">
                <a:latin typeface="Times New Roman"/>
                <a:cs typeface="Times New Roman"/>
              </a:rPr>
              <a:t>	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603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336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151884" y="3015821"/>
            <a:ext cx="327660" cy="31432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R="5080" indent="13970">
              <a:lnSpc>
                <a:spcPts val="1120"/>
              </a:lnSpc>
              <a:spcBef>
                <a:spcPts val="165"/>
              </a:spcBef>
            </a:pPr>
            <a:r>
              <a:rPr sz="950" spc="-10" dirty="0">
                <a:latin typeface="Times New Roman"/>
                <a:cs typeface="Times New Roman"/>
              </a:rPr>
              <a:t>Black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-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24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98111" y="3015821"/>
            <a:ext cx="328295" cy="314325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R="5080" indent="17145">
              <a:lnSpc>
                <a:spcPts val="1120"/>
              </a:lnSpc>
              <a:spcBef>
                <a:spcPts val="165"/>
              </a:spcBef>
            </a:pPr>
            <a:r>
              <a:rPr sz="950" spc="-10" dirty="0">
                <a:latin typeface="Times New Roman"/>
                <a:cs typeface="Times New Roman"/>
              </a:rPr>
              <a:t>Other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</a:t>
            </a:r>
            <a:r>
              <a:rPr sz="950" spc="5" dirty="0">
                <a:latin typeface="Times New Roman"/>
                <a:cs typeface="Times New Roman"/>
              </a:rPr>
              <a:t> </a:t>
            </a:r>
            <a:r>
              <a:rPr sz="950" spc="-25" dirty="0">
                <a:latin typeface="Times New Roman"/>
                <a:cs typeface="Times New Roman"/>
              </a:rPr>
              <a:t>20</a:t>
            </a:r>
            <a:endParaRPr sz="95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31443" y="2080942"/>
            <a:ext cx="175895" cy="4718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Percent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660647" y="3015821"/>
            <a:ext cx="1035685" cy="54102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443865" marR="5080" indent="-264160">
              <a:lnSpc>
                <a:spcPts val="1120"/>
              </a:lnSpc>
              <a:spcBef>
                <a:spcPts val="165"/>
              </a:spcBef>
            </a:pPr>
            <a:r>
              <a:rPr sz="950" dirty="0">
                <a:latin typeface="Times New Roman"/>
                <a:cs typeface="Times New Roman"/>
              </a:rPr>
              <a:t>Native</a:t>
            </a:r>
            <a:r>
              <a:rPr sz="950" spc="30" dirty="0">
                <a:latin typeface="Times New Roman"/>
                <a:cs typeface="Times New Roman"/>
              </a:rPr>
              <a:t> </a:t>
            </a:r>
            <a:r>
              <a:rPr sz="950" spc="-10" dirty="0">
                <a:latin typeface="Times New Roman"/>
                <a:cs typeface="Times New Roman"/>
              </a:rPr>
              <a:t>American </a:t>
            </a:r>
            <a:r>
              <a:rPr sz="950" dirty="0">
                <a:latin typeface="Times New Roman"/>
                <a:cs typeface="Times New Roman"/>
              </a:rPr>
              <a:t>n</a:t>
            </a:r>
            <a:r>
              <a:rPr sz="950" spc="15" dirty="0">
                <a:latin typeface="Times New Roman"/>
                <a:cs typeface="Times New Roman"/>
              </a:rPr>
              <a:t> </a:t>
            </a:r>
            <a:r>
              <a:rPr sz="950" dirty="0">
                <a:latin typeface="Times New Roman"/>
                <a:cs typeface="Times New Roman"/>
              </a:rPr>
              <a:t>= </a:t>
            </a:r>
            <a:r>
              <a:rPr sz="950" spc="-25" dirty="0">
                <a:latin typeface="Times New Roman"/>
                <a:cs typeface="Times New Roman"/>
              </a:rPr>
              <a:t>87</a:t>
            </a:r>
            <a:endParaRPr sz="9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84"/>
              </a:spcBef>
            </a:pPr>
            <a:r>
              <a:rPr sz="1050" b="1" spc="-10" dirty="0">
                <a:latin typeface="Times New Roman"/>
                <a:cs typeface="Times New Roman"/>
              </a:rPr>
              <a:t>Race/Ethnicity</a:t>
            </a:r>
            <a:endParaRPr sz="1050">
              <a:latin typeface="Times New Roman"/>
              <a:cs typeface="Times New Roman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2596133" y="1583436"/>
            <a:ext cx="2871470" cy="235585"/>
            <a:chOff x="2596133" y="1583436"/>
            <a:chExt cx="2871470" cy="235585"/>
          </a:xfrm>
        </p:grpSpPr>
        <p:sp>
          <p:nvSpPr>
            <p:cNvPr id="22" name="object 22"/>
            <p:cNvSpPr/>
            <p:nvPr/>
          </p:nvSpPr>
          <p:spPr>
            <a:xfrm>
              <a:off x="2596133" y="1583436"/>
              <a:ext cx="2871470" cy="235585"/>
            </a:xfrm>
            <a:custGeom>
              <a:avLst/>
              <a:gdLst/>
              <a:ahLst/>
              <a:cxnLst/>
              <a:rect l="l" t="t" r="r" b="b"/>
              <a:pathLst>
                <a:path w="2871470" h="235585">
                  <a:moveTo>
                    <a:pt x="2868930" y="0"/>
                  </a:moveTo>
                  <a:lnTo>
                    <a:pt x="3048" y="0"/>
                  </a:lnTo>
                  <a:lnTo>
                    <a:pt x="0" y="2285"/>
                  </a:lnTo>
                  <a:lnTo>
                    <a:pt x="0" y="233171"/>
                  </a:lnTo>
                  <a:lnTo>
                    <a:pt x="3048" y="235457"/>
                  </a:lnTo>
                  <a:lnTo>
                    <a:pt x="2868930" y="235457"/>
                  </a:lnTo>
                  <a:lnTo>
                    <a:pt x="2871216" y="233171"/>
                  </a:lnTo>
                  <a:lnTo>
                    <a:pt x="2871216" y="230123"/>
                  </a:lnTo>
                  <a:lnTo>
                    <a:pt x="12192" y="230123"/>
                  </a:lnTo>
                  <a:lnTo>
                    <a:pt x="6096" y="224027"/>
                  </a:lnTo>
                  <a:lnTo>
                    <a:pt x="12192" y="224027"/>
                  </a:lnTo>
                  <a:lnTo>
                    <a:pt x="12192" y="11429"/>
                  </a:lnTo>
                  <a:lnTo>
                    <a:pt x="6095" y="11429"/>
                  </a:lnTo>
                  <a:lnTo>
                    <a:pt x="12192" y="5333"/>
                  </a:lnTo>
                  <a:lnTo>
                    <a:pt x="2871216" y="5333"/>
                  </a:lnTo>
                  <a:lnTo>
                    <a:pt x="2871216" y="2285"/>
                  </a:lnTo>
                  <a:lnTo>
                    <a:pt x="2868930" y="0"/>
                  </a:lnTo>
                  <a:close/>
                </a:path>
                <a:path w="2871470" h="235585">
                  <a:moveTo>
                    <a:pt x="12192" y="224027"/>
                  </a:moveTo>
                  <a:lnTo>
                    <a:pt x="6096" y="224027"/>
                  </a:lnTo>
                  <a:lnTo>
                    <a:pt x="12192" y="230123"/>
                  </a:lnTo>
                  <a:lnTo>
                    <a:pt x="12192" y="224027"/>
                  </a:lnTo>
                  <a:close/>
                </a:path>
                <a:path w="2871470" h="235585">
                  <a:moveTo>
                    <a:pt x="2859024" y="224027"/>
                  </a:moveTo>
                  <a:lnTo>
                    <a:pt x="12192" y="224027"/>
                  </a:lnTo>
                  <a:lnTo>
                    <a:pt x="12192" y="230123"/>
                  </a:lnTo>
                  <a:lnTo>
                    <a:pt x="2859024" y="230123"/>
                  </a:lnTo>
                  <a:lnTo>
                    <a:pt x="2859024" y="224027"/>
                  </a:lnTo>
                  <a:close/>
                </a:path>
                <a:path w="2871470" h="235585">
                  <a:moveTo>
                    <a:pt x="2859024" y="5333"/>
                  </a:moveTo>
                  <a:lnTo>
                    <a:pt x="2859024" y="230123"/>
                  </a:lnTo>
                  <a:lnTo>
                    <a:pt x="2865120" y="224027"/>
                  </a:lnTo>
                  <a:lnTo>
                    <a:pt x="2871216" y="224027"/>
                  </a:lnTo>
                  <a:lnTo>
                    <a:pt x="2871216" y="11429"/>
                  </a:lnTo>
                  <a:lnTo>
                    <a:pt x="2865120" y="11429"/>
                  </a:lnTo>
                  <a:lnTo>
                    <a:pt x="2859024" y="5333"/>
                  </a:lnTo>
                  <a:close/>
                </a:path>
                <a:path w="2871470" h="235585">
                  <a:moveTo>
                    <a:pt x="2871216" y="224027"/>
                  </a:moveTo>
                  <a:lnTo>
                    <a:pt x="2865120" y="224027"/>
                  </a:lnTo>
                  <a:lnTo>
                    <a:pt x="2859024" y="230123"/>
                  </a:lnTo>
                  <a:lnTo>
                    <a:pt x="2871216" y="230123"/>
                  </a:lnTo>
                  <a:lnTo>
                    <a:pt x="2871216" y="224027"/>
                  </a:lnTo>
                  <a:close/>
                </a:path>
                <a:path w="2871470" h="235585">
                  <a:moveTo>
                    <a:pt x="12192" y="5333"/>
                  </a:moveTo>
                  <a:lnTo>
                    <a:pt x="6095" y="11429"/>
                  </a:lnTo>
                  <a:lnTo>
                    <a:pt x="12192" y="11429"/>
                  </a:lnTo>
                  <a:lnTo>
                    <a:pt x="12192" y="5333"/>
                  </a:lnTo>
                  <a:close/>
                </a:path>
                <a:path w="2871470" h="235585">
                  <a:moveTo>
                    <a:pt x="2859024" y="5333"/>
                  </a:moveTo>
                  <a:lnTo>
                    <a:pt x="12192" y="5333"/>
                  </a:lnTo>
                  <a:lnTo>
                    <a:pt x="12192" y="11429"/>
                  </a:lnTo>
                  <a:lnTo>
                    <a:pt x="2859024" y="11429"/>
                  </a:lnTo>
                  <a:lnTo>
                    <a:pt x="2859024" y="5333"/>
                  </a:lnTo>
                  <a:close/>
                </a:path>
                <a:path w="2871470" h="235585">
                  <a:moveTo>
                    <a:pt x="2871216" y="5333"/>
                  </a:moveTo>
                  <a:lnTo>
                    <a:pt x="2859024" y="5333"/>
                  </a:lnTo>
                  <a:lnTo>
                    <a:pt x="2865120" y="11429"/>
                  </a:lnTo>
                  <a:lnTo>
                    <a:pt x="2871216" y="11429"/>
                  </a:lnTo>
                  <a:lnTo>
                    <a:pt x="2871216" y="5333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2942843" y="1667256"/>
              <a:ext cx="67945" cy="67945"/>
            </a:xfrm>
            <a:custGeom>
              <a:avLst/>
              <a:gdLst/>
              <a:ahLst/>
              <a:cxnLst/>
              <a:rect l="l" t="t" r="r" b="b"/>
              <a:pathLst>
                <a:path w="67944" h="67944">
                  <a:moveTo>
                    <a:pt x="67818" y="0"/>
                  </a:moveTo>
                  <a:lnTo>
                    <a:pt x="0" y="0"/>
                  </a:lnTo>
                  <a:lnTo>
                    <a:pt x="0" y="67818"/>
                  </a:lnTo>
                  <a:lnTo>
                    <a:pt x="67818" y="67818"/>
                  </a:lnTo>
                  <a:lnTo>
                    <a:pt x="6781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2935224" y="1659635"/>
              <a:ext cx="1440180" cy="83185"/>
            </a:xfrm>
            <a:custGeom>
              <a:avLst/>
              <a:gdLst/>
              <a:ahLst/>
              <a:cxnLst/>
              <a:rect l="l" t="t" r="r" b="b"/>
              <a:pathLst>
                <a:path w="1440179" h="83185">
                  <a:moveTo>
                    <a:pt x="83058" y="3810"/>
                  </a:moveTo>
                  <a:lnTo>
                    <a:pt x="80010" y="0"/>
                  </a:lnTo>
                  <a:lnTo>
                    <a:pt x="67818" y="0"/>
                  </a:lnTo>
                  <a:lnTo>
                    <a:pt x="67818" y="15240"/>
                  </a:lnTo>
                  <a:lnTo>
                    <a:pt x="67818" y="67818"/>
                  </a:lnTo>
                  <a:lnTo>
                    <a:pt x="15240" y="67818"/>
                  </a:lnTo>
                  <a:lnTo>
                    <a:pt x="15240" y="15240"/>
                  </a:lnTo>
                  <a:lnTo>
                    <a:pt x="67818" y="15240"/>
                  </a:lnTo>
                  <a:lnTo>
                    <a:pt x="67818" y="0"/>
                  </a:lnTo>
                  <a:lnTo>
                    <a:pt x="3810" y="0"/>
                  </a:lnTo>
                  <a:lnTo>
                    <a:pt x="0" y="3810"/>
                  </a:lnTo>
                  <a:lnTo>
                    <a:pt x="0" y="79248"/>
                  </a:lnTo>
                  <a:lnTo>
                    <a:pt x="3810" y="83058"/>
                  </a:lnTo>
                  <a:lnTo>
                    <a:pt x="80010" y="83058"/>
                  </a:lnTo>
                  <a:lnTo>
                    <a:pt x="83058" y="79248"/>
                  </a:lnTo>
                  <a:lnTo>
                    <a:pt x="83058" y="75438"/>
                  </a:lnTo>
                  <a:lnTo>
                    <a:pt x="83058" y="67818"/>
                  </a:lnTo>
                  <a:lnTo>
                    <a:pt x="83058" y="15240"/>
                  </a:lnTo>
                  <a:lnTo>
                    <a:pt x="83058" y="7620"/>
                  </a:lnTo>
                  <a:lnTo>
                    <a:pt x="83058" y="3810"/>
                  </a:lnTo>
                  <a:close/>
                </a:path>
                <a:path w="1440179" h="83185">
                  <a:moveTo>
                    <a:pt x="1440180" y="4572"/>
                  </a:moveTo>
                  <a:lnTo>
                    <a:pt x="1437894" y="1524"/>
                  </a:lnTo>
                  <a:lnTo>
                    <a:pt x="1364742" y="1524"/>
                  </a:lnTo>
                  <a:lnTo>
                    <a:pt x="1362456" y="4572"/>
                  </a:lnTo>
                  <a:lnTo>
                    <a:pt x="1362456" y="78486"/>
                  </a:lnTo>
                  <a:lnTo>
                    <a:pt x="1364742" y="81534"/>
                  </a:lnTo>
                  <a:lnTo>
                    <a:pt x="1437894" y="81534"/>
                  </a:lnTo>
                  <a:lnTo>
                    <a:pt x="1440180" y="78486"/>
                  </a:lnTo>
                  <a:lnTo>
                    <a:pt x="1440180" y="75438"/>
                  </a:lnTo>
                  <a:lnTo>
                    <a:pt x="1440180" y="69342"/>
                  </a:lnTo>
                  <a:lnTo>
                    <a:pt x="1440180" y="13716"/>
                  </a:lnTo>
                  <a:lnTo>
                    <a:pt x="1440180" y="7620"/>
                  </a:lnTo>
                  <a:lnTo>
                    <a:pt x="1440180" y="457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5" name="object 25"/>
          <p:cNvSpPr txBox="1"/>
          <p:nvPr/>
        </p:nvSpPr>
        <p:spPr>
          <a:xfrm>
            <a:off x="1636776" y="993527"/>
            <a:ext cx="4507230" cy="790575"/>
          </a:xfrm>
          <a:prstGeom prst="rect">
            <a:avLst/>
          </a:prstGeom>
        </p:spPr>
        <p:txBody>
          <a:bodyPr vert="horz" wrap="square" lIns="0" tIns="23495" rIns="0" bIns="0" rtlCol="0">
            <a:spAutoFit/>
          </a:bodyPr>
          <a:lstStyle/>
          <a:p>
            <a:pPr marR="5080">
              <a:lnSpc>
                <a:spcPts val="1340"/>
              </a:lnSpc>
              <a:spcBef>
                <a:spcPts val="185"/>
              </a:spcBef>
            </a:pPr>
            <a:r>
              <a:rPr sz="1150" b="1" dirty="0">
                <a:latin typeface="Times New Roman"/>
                <a:cs typeface="Times New Roman"/>
              </a:rPr>
              <a:t>Figure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10.</a:t>
            </a:r>
            <a:r>
              <a:rPr sz="1150" b="1" spc="29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Percent</a:t>
            </a:r>
            <a:r>
              <a:rPr sz="1150" b="1" spc="3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Domestic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Violence</a:t>
            </a:r>
            <a:r>
              <a:rPr sz="1150" b="1" spc="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Survivors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Reporting</a:t>
            </a:r>
            <a:r>
              <a:rPr sz="1150" b="1" spc="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a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spc="-10" dirty="0">
                <a:latin typeface="Times New Roman"/>
                <a:cs typeface="Times New Roman"/>
              </a:rPr>
              <a:t>Substance </a:t>
            </a:r>
            <a:r>
              <a:rPr sz="1150" b="1" dirty="0">
                <a:latin typeface="Times New Roman"/>
                <a:cs typeface="Times New Roman"/>
              </a:rPr>
              <a:t>Abuse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Problem</a:t>
            </a:r>
            <a:r>
              <a:rPr sz="1150" b="1" spc="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or</a:t>
            </a:r>
            <a:r>
              <a:rPr sz="1150" b="1" spc="-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Mental</a:t>
            </a:r>
            <a:r>
              <a:rPr sz="1150" b="1" spc="2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Illness,</a:t>
            </a:r>
            <a:r>
              <a:rPr sz="1150" b="1" spc="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by</a:t>
            </a:r>
            <a:r>
              <a:rPr sz="1150" b="1" spc="15" dirty="0">
                <a:latin typeface="Times New Roman"/>
                <a:cs typeface="Times New Roman"/>
              </a:rPr>
              <a:t> </a:t>
            </a:r>
            <a:r>
              <a:rPr sz="1150" b="1" dirty="0">
                <a:latin typeface="Times New Roman"/>
                <a:cs typeface="Times New Roman"/>
              </a:rPr>
              <a:t>Race/Ethnicity,</a:t>
            </a:r>
            <a:r>
              <a:rPr sz="1150" b="1" spc="10" dirty="0">
                <a:latin typeface="Times New Roman"/>
                <a:cs typeface="Times New Roman"/>
              </a:rPr>
              <a:t> </a:t>
            </a:r>
            <a:r>
              <a:rPr sz="1150" b="1" spc="-20" dirty="0">
                <a:latin typeface="Times New Roman"/>
                <a:cs typeface="Times New Roman"/>
              </a:rPr>
              <a:t>2012</a:t>
            </a:r>
            <a:endParaRPr sz="11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700">
              <a:latin typeface="Times New Roman"/>
              <a:cs typeface="Times New Roman"/>
            </a:endParaRPr>
          </a:p>
          <a:p>
            <a:pPr marL="1403350">
              <a:lnSpc>
                <a:spcPct val="100000"/>
              </a:lnSpc>
              <a:tabLst>
                <a:tab pos="2762885" algn="l"/>
              </a:tabLst>
            </a:pPr>
            <a:r>
              <a:rPr sz="1050" dirty="0">
                <a:latin typeface="Times New Roman"/>
                <a:cs typeface="Times New Roman"/>
              </a:rPr>
              <a:t>Substance</a:t>
            </a:r>
            <a:r>
              <a:rPr sz="1050" spc="20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Abuse</a:t>
            </a:r>
            <a:r>
              <a:rPr sz="1050" dirty="0">
                <a:latin typeface="Times New Roman"/>
                <a:cs typeface="Times New Roman"/>
              </a:rPr>
              <a:t>	Mental </a:t>
            </a:r>
            <a:r>
              <a:rPr sz="1050" spc="-10" dirty="0">
                <a:latin typeface="Times New Roman"/>
                <a:cs typeface="Times New Roman"/>
              </a:rPr>
              <a:t>Illness</a:t>
            </a:r>
            <a:endParaRPr sz="105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925067" y="926591"/>
            <a:ext cx="6196965" cy="2653665"/>
          </a:xfrm>
          <a:custGeom>
            <a:avLst/>
            <a:gdLst/>
            <a:ahLst/>
            <a:cxnLst/>
            <a:rect l="l" t="t" r="r" b="b"/>
            <a:pathLst>
              <a:path w="6196965" h="2653665">
                <a:moveTo>
                  <a:pt x="0" y="0"/>
                </a:moveTo>
                <a:lnTo>
                  <a:pt x="6196583" y="0"/>
                </a:lnTo>
                <a:lnTo>
                  <a:pt x="6196583" y="2653283"/>
                </a:lnTo>
                <a:lnTo>
                  <a:pt x="0" y="2653283"/>
                </a:lnTo>
                <a:lnTo>
                  <a:pt x="0" y="0"/>
                </a:lnTo>
                <a:close/>
              </a:path>
            </a:pathLst>
          </a:custGeom>
          <a:ln w="25082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1035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ii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29"/>
            <a:ext cx="5955665" cy="79038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21590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counseling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care.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3271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psycho-education </a:t>
            </a:r>
            <a:r>
              <a:rPr sz="1100" dirty="0">
                <a:latin typeface="Times New Roman"/>
                <a:cs typeface="Times New Roman"/>
              </a:rPr>
              <a:t>classes.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assistance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8829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 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 </a:t>
            </a:r>
            <a:r>
              <a:rPr sz="1100" dirty="0">
                <a:latin typeface="Times New Roman"/>
                <a:cs typeface="Times New Roman"/>
              </a:rPr>
              <a:t>19.5%,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6515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</a:t>
            </a:r>
            <a:r>
              <a:rPr sz="1100" spc="-25" dirty="0">
                <a:latin typeface="Times New Roman"/>
                <a:cs typeface="Times New Roman"/>
              </a:rPr>
              <a:t> 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1.5%,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spc="-20" dirty="0">
                <a:latin typeface="Times New Roman"/>
                <a:cs typeface="Times New Roman"/>
              </a:rPr>
              <a:t>2014.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9530" indent="456565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 </a:t>
            </a:r>
            <a:r>
              <a:rPr sz="1100" dirty="0">
                <a:latin typeface="Times New Roman"/>
                <a:cs typeface="Times New Roman"/>
              </a:rPr>
              <a:t>2014;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10%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6839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summary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frequencies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demographics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characteristics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below.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A.</a:t>
            </a:r>
            <a:r>
              <a:rPr sz="1100" b="1" dirty="0">
                <a:latin typeface="Times New Roman"/>
                <a:cs typeface="Times New Roman"/>
              </a:rPr>
              <a:t>	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Intimate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Partner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Prevalence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41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19,724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previous 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22,999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(18,884).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i="1" dirty="0">
                <a:latin typeface="Times New Roman"/>
                <a:cs typeface="Times New Roman"/>
              </a:rPr>
              <a:t>reported</a:t>
            </a:r>
            <a:r>
              <a:rPr sz="1100" i="1" spc="22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11.6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9.43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1000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2018.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3114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15,524.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0891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National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Intimate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Sexual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Survey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State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Report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sexual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spouse,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boyfriend,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girlfriend).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the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</a:pP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2700" marR="142240">
              <a:lnSpc>
                <a:spcPct val="958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pushed,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slapped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30.9%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has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slapped, </a:t>
            </a:r>
            <a:r>
              <a:rPr sz="1100" dirty="0">
                <a:latin typeface="Times New Roman"/>
                <a:cs typeface="Times New Roman"/>
              </a:rPr>
              <a:t>pushed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(Smith,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S.G.,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J.,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Basile,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[NISVS]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2017).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1" y="4220209"/>
            <a:ext cx="5970270" cy="83566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 algn="just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alone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combination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sexual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(among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type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abuse),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(24%)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suicide,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12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464564" y="6370319"/>
            <a:ext cx="5374005" cy="1910080"/>
          </a:xfrm>
          <a:custGeom>
            <a:avLst/>
            <a:gdLst/>
            <a:ahLst/>
            <a:cxnLst/>
            <a:rect l="l" t="t" r="r" b="b"/>
            <a:pathLst>
              <a:path w="5374005" h="1910079">
                <a:moveTo>
                  <a:pt x="5373624" y="1865376"/>
                </a:moveTo>
                <a:lnTo>
                  <a:pt x="5366766" y="1865376"/>
                </a:lnTo>
                <a:lnTo>
                  <a:pt x="5366766" y="1858518"/>
                </a:lnTo>
                <a:lnTo>
                  <a:pt x="5119116" y="1858518"/>
                </a:lnTo>
                <a:lnTo>
                  <a:pt x="5119116" y="980694"/>
                </a:lnTo>
                <a:lnTo>
                  <a:pt x="5119116" y="973836"/>
                </a:lnTo>
                <a:lnTo>
                  <a:pt x="5119116" y="969264"/>
                </a:lnTo>
                <a:lnTo>
                  <a:pt x="5116068" y="966216"/>
                </a:lnTo>
                <a:lnTo>
                  <a:pt x="4487418" y="966216"/>
                </a:lnTo>
                <a:lnTo>
                  <a:pt x="4487418" y="611886"/>
                </a:lnTo>
                <a:lnTo>
                  <a:pt x="4487418" y="602742"/>
                </a:lnTo>
                <a:lnTo>
                  <a:pt x="4487418" y="598170"/>
                </a:lnTo>
                <a:lnTo>
                  <a:pt x="4483608" y="594360"/>
                </a:lnTo>
                <a:lnTo>
                  <a:pt x="4469892" y="594360"/>
                </a:lnTo>
                <a:lnTo>
                  <a:pt x="4469892" y="611886"/>
                </a:lnTo>
                <a:lnTo>
                  <a:pt x="4469892" y="1856232"/>
                </a:lnTo>
                <a:lnTo>
                  <a:pt x="3855720" y="1856232"/>
                </a:lnTo>
                <a:lnTo>
                  <a:pt x="3855720" y="611886"/>
                </a:lnTo>
                <a:lnTo>
                  <a:pt x="4469892" y="611886"/>
                </a:lnTo>
                <a:lnTo>
                  <a:pt x="4469892" y="594360"/>
                </a:lnTo>
                <a:lnTo>
                  <a:pt x="3842004" y="594360"/>
                </a:lnTo>
                <a:lnTo>
                  <a:pt x="3837432" y="598170"/>
                </a:lnTo>
                <a:lnTo>
                  <a:pt x="3837432" y="1858518"/>
                </a:lnTo>
                <a:lnTo>
                  <a:pt x="3346704" y="1858518"/>
                </a:lnTo>
                <a:lnTo>
                  <a:pt x="3346704" y="1091946"/>
                </a:lnTo>
                <a:lnTo>
                  <a:pt x="3346704" y="1085088"/>
                </a:lnTo>
                <a:lnTo>
                  <a:pt x="3346704" y="1081278"/>
                </a:lnTo>
                <a:lnTo>
                  <a:pt x="3342894" y="1078230"/>
                </a:lnTo>
                <a:lnTo>
                  <a:pt x="2714244" y="1078230"/>
                </a:lnTo>
                <a:lnTo>
                  <a:pt x="2714244" y="388632"/>
                </a:lnTo>
                <a:lnTo>
                  <a:pt x="2714244" y="379488"/>
                </a:lnTo>
                <a:lnTo>
                  <a:pt x="2714244" y="374916"/>
                </a:lnTo>
                <a:lnTo>
                  <a:pt x="2710434" y="370344"/>
                </a:lnTo>
                <a:lnTo>
                  <a:pt x="2696718" y="370344"/>
                </a:lnTo>
                <a:lnTo>
                  <a:pt x="2696718" y="388632"/>
                </a:lnTo>
                <a:lnTo>
                  <a:pt x="2696718" y="1856244"/>
                </a:lnTo>
                <a:lnTo>
                  <a:pt x="2081022" y="1856244"/>
                </a:lnTo>
                <a:lnTo>
                  <a:pt x="2081022" y="388632"/>
                </a:lnTo>
                <a:lnTo>
                  <a:pt x="2696718" y="388632"/>
                </a:lnTo>
                <a:lnTo>
                  <a:pt x="2696718" y="370344"/>
                </a:lnTo>
                <a:lnTo>
                  <a:pt x="2067306" y="370344"/>
                </a:lnTo>
                <a:lnTo>
                  <a:pt x="2062734" y="374916"/>
                </a:lnTo>
                <a:lnTo>
                  <a:pt x="2062734" y="1858518"/>
                </a:lnTo>
                <a:lnTo>
                  <a:pt x="1572006" y="1858518"/>
                </a:lnTo>
                <a:lnTo>
                  <a:pt x="1572006" y="1464564"/>
                </a:lnTo>
                <a:lnTo>
                  <a:pt x="1572006" y="1457706"/>
                </a:lnTo>
                <a:lnTo>
                  <a:pt x="1572006" y="1453896"/>
                </a:lnTo>
                <a:lnTo>
                  <a:pt x="1568196" y="1450086"/>
                </a:lnTo>
                <a:lnTo>
                  <a:pt x="939546" y="1450086"/>
                </a:lnTo>
                <a:lnTo>
                  <a:pt x="939546" y="1354836"/>
                </a:lnTo>
                <a:lnTo>
                  <a:pt x="939546" y="1345692"/>
                </a:lnTo>
                <a:lnTo>
                  <a:pt x="939546" y="1341120"/>
                </a:lnTo>
                <a:lnTo>
                  <a:pt x="935736" y="1336548"/>
                </a:lnTo>
                <a:lnTo>
                  <a:pt x="922020" y="1336548"/>
                </a:lnTo>
                <a:lnTo>
                  <a:pt x="922020" y="1354836"/>
                </a:lnTo>
                <a:lnTo>
                  <a:pt x="922020" y="1856232"/>
                </a:lnTo>
                <a:lnTo>
                  <a:pt x="306324" y="1856232"/>
                </a:lnTo>
                <a:lnTo>
                  <a:pt x="306324" y="1354836"/>
                </a:lnTo>
                <a:lnTo>
                  <a:pt x="922020" y="1354836"/>
                </a:lnTo>
                <a:lnTo>
                  <a:pt x="922020" y="1336548"/>
                </a:lnTo>
                <a:lnTo>
                  <a:pt x="292608" y="1336548"/>
                </a:lnTo>
                <a:lnTo>
                  <a:pt x="288036" y="1341120"/>
                </a:lnTo>
                <a:lnTo>
                  <a:pt x="288036" y="1858518"/>
                </a:lnTo>
                <a:lnTo>
                  <a:pt x="51816" y="1858518"/>
                </a:lnTo>
                <a:lnTo>
                  <a:pt x="51816" y="7620"/>
                </a:lnTo>
                <a:lnTo>
                  <a:pt x="44196" y="7620"/>
                </a:lnTo>
                <a:lnTo>
                  <a:pt x="44196" y="0"/>
                </a:lnTo>
                <a:lnTo>
                  <a:pt x="0" y="0"/>
                </a:lnTo>
                <a:lnTo>
                  <a:pt x="0" y="14478"/>
                </a:lnTo>
                <a:lnTo>
                  <a:pt x="37338" y="14478"/>
                </a:lnTo>
                <a:lnTo>
                  <a:pt x="37338" y="372618"/>
                </a:lnTo>
                <a:lnTo>
                  <a:pt x="0" y="372618"/>
                </a:lnTo>
                <a:lnTo>
                  <a:pt x="0" y="386334"/>
                </a:lnTo>
                <a:lnTo>
                  <a:pt x="37338" y="386334"/>
                </a:lnTo>
                <a:lnTo>
                  <a:pt x="37338" y="742950"/>
                </a:lnTo>
                <a:lnTo>
                  <a:pt x="0" y="742950"/>
                </a:lnTo>
                <a:lnTo>
                  <a:pt x="0" y="757428"/>
                </a:lnTo>
                <a:lnTo>
                  <a:pt x="37338" y="757428"/>
                </a:lnTo>
                <a:lnTo>
                  <a:pt x="37338" y="1115568"/>
                </a:lnTo>
                <a:lnTo>
                  <a:pt x="0" y="1115568"/>
                </a:lnTo>
                <a:lnTo>
                  <a:pt x="0" y="1129284"/>
                </a:lnTo>
                <a:lnTo>
                  <a:pt x="37338" y="1129284"/>
                </a:lnTo>
                <a:lnTo>
                  <a:pt x="37338" y="1487424"/>
                </a:lnTo>
                <a:lnTo>
                  <a:pt x="0" y="1487424"/>
                </a:lnTo>
                <a:lnTo>
                  <a:pt x="0" y="1501902"/>
                </a:lnTo>
                <a:lnTo>
                  <a:pt x="37338" y="1501902"/>
                </a:lnTo>
                <a:lnTo>
                  <a:pt x="37338" y="1858518"/>
                </a:lnTo>
                <a:lnTo>
                  <a:pt x="0" y="1858518"/>
                </a:lnTo>
                <a:lnTo>
                  <a:pt x="0" y="1872234"/>
                </a:lnTo>
                <a:lnTo>
                  <a:pt x="37338" y="1872234"/>
                </a:lnTo>
                <a:lnTo>
                  <a:pt x="37338" y="1909572"/>
                </a:lnTo>
                <a:lnTo>
                  <a:pt x="51816" y="1909572"/>
                </a:lnTo>
                <a:lnTo>
                  <a:pt x="51816" y="1872234"/>
                </a:lnTo>
                <a:lnTo>
                  <a:pt x="290779" y="1872234"/>
                </a:lnTo>
                <a:lnTo>
                  <a:pt x="292608" y="1873758"/>
                </a:lnTo>
                <a:lnTo>
                  <a:pt x="935736" y="1873758"/>
                </a:lnTo>
                <a:lnTo>
                  <a:pt x="937260" y="1872234"/>
                </a:lnTo>
                <a:lnTo>
                  <a:pt x="1568196" y="1872234"/>
                </a:lnTo>
                <a:lnTo>
                  <a:pt x="1812036" y="1872234"/>
                </a:lnTo>
                <a:lnTo>
                  <a:pt x="1812036" y="1909572"/>
                </a:lnTo>
                <a:lnTo>
                  <a:pt x="1826514" y="1909572"/>
                </a:lnTo>
                <a:lnTo>
                  <a:pt x="1826514" y="1872234"/>
                </a:lnTo>
                <a:lnTo>
                  <a:pt x="2065451" y="1872234"/>
                </a:lnTo>
                <a:lnTo>
                  <a:pt x="2067306" y="1873770"/>
                </a:lnTo>
                <a:lnTo>
                  <a:pt x="2710434" y="1873770"/>
                </a:lnTo>
                <a:lnTo>
                  <a:pt x="2711970" y="1872234"/>
                </a:lnTo>
                <a:lnTo>
                  <a:pt x="3342894" y="1872234"/>
                </a:lnTo>
                <a:lnTo>
                  <a:pt x="3585210" y="1872234"/>
                </a:lnTo>
                <a:lnTo>
                  <a:pt x="3585210" y="1909572"/>
                </a:lnTo>
                <a:lnTo>
                  <a:pt x="3598926" y="1909572"/>
                </a:lnTo>
                <a:lnTo>
                  <a:pt x="3598926" y="1872234"/>
                </a:lnTo>
                <a:lnTo>
                  <a:pt x="3840175" y="1872234"/>
                </a:lnTo>
                <a:lnTo>
                  <a:pt x="3842004" y="1873758"/>
                </a:lnTo>
                <a:lnTo>
                  <a:pt x="4483608" y="1873758"/>
                </a:lnTo>
                <a:lnTo>
                  <a:pt x="4485132" y="1872234"/>
                </a:lnTo>
                <a:lnTo>
                  <a:pt x="5116068" y="1872234"/>
                </a:lnTo>
                <a:lnTo>
                  <a:pt x="5359908" y="1872234"/>
                </a:lnTo>
                <a:lnTo>
                  <a:pt x="5359908" y="1909572"/>
                </a:lnTo>
                <a:lnTo>
                  <a:pt x="5373624" y="1909572"/>
                </a:lnTo>
                <a:lnTo>
                  <a:pt x="5373624" y="1865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930145" y="7458631"/>
            <a:ext cx="311150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b="1" spc="-25" dirty="0">
                <a:latin typeface="Times New Roman"/>
                <a:cs typeface="Times New Roman"/>
              </a:rPr>
              <a:t>14%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64124" y="7569872"/>
            <a:ext cx="311150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b="1" spc="-25" dirty="0">
                <a:latin typeface="Times New Roman"/>
                <a:cs typeface="Times New Roman"/>
              </a:rPr>
              <a:t>11%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338056" y="7198011"/>
            <a:ext cx="311150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b="1" spc="-25" dirty="0">
                <a:latin typeface="Times New Roman"/>
                <a:cs typeface="Times New Roman"/>
              </a:rPr>
              <a:t>21%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11989" y="7086755"/>
            <a:ext cx="311150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b="1" spc="-25" dirty="0">
                <a:latin typeface="Times New Roman"/>
                <a:cs typeface="Times New Roman"/>
              </a:rPr>
              <a:t>24%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11745" y="7750446"/>
            <a:ext cx="285750" cy="57404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spc="-25" dirty="0">
                <a:latin typeface="Times New Roman"/>
                <a:cs typeface="Times New Roman"/>
              </a:rPr>
              <a:t>10%</a:t>
            </a:r>
            <a:endParaRPr sz="11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300">
              <a:latin typeface="Times New Roman"/>
              <a:cs typeface="Times New Roman"/>
            </a:endParaRPr>
          </a:p>
          <a:p>
            <a:pPr marL="73660">
              <a:lnSpc>
                <a:spcPct val="100000"/>
              </a:lnSpc>
            </a:pPr>
            <a:r>
              <a:rPr sz="1150" spc="-25" dirty="0">
                <a:latin typeface="Times New Roman"/>
                <a:cs typeface="Times New Roman"/>
              </a:rPr>
              <a:t>0%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11745" y="7378585"/>
            <a:ext cx="283845" cy="20256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5"/>
              </a:spcBef>
            </a:pPr>
            <a:r>
              <a:rPr sz="1150" spc="-25" dirty="0">
                <a:latin typeface="Times New Roman"/>
                <a:cs typeface="Times New Roman"/>
              </a:rPr>
              <a:t>20%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37001" y="8295259"/>
            <a:ext cx="931544" cy="542925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R="5080" indent="1270" algn="ctr">
              <a:lnSpc>
                <a:spcPct val="97200"/>
              </a:lnSpc>
              <a:spcBef>
                <a:spcPts val="145"/>
              </a:spcBef>
            </a:pPr>
            <a:r>
              <a:rPr sz="1150" dirty="0">
                <a:latin typeface="Times New Roman"/>
                <a:cs typeface="Times New Roman"/>
              </a:rPr>
              <a:t>Reported</a:t>
            </a:r>
            <a:r>
              <a:rPr sz="1150" spc="40" dirty="0">
                <a:latin typeface="Times New Roman"/>
                <a:cs typeface="Times New Roman"/>
              </a:rPr>
              <a:t> </a:t>
            </a:r>
            <a:r>
              <a:rPr sz="1150" spc="-20" dirty="0">
                <a:latin typeface="Times New Roman"/>
                <a:cs typeface="Times New Roman"/>
              </a:rPr>
              <a:t>Only </a:t>
            </a:r>
            <a:r>
              <a:rPr sz="1150" dirty="0">
                <a:latin typeface="Times New Roman"/>
                <a:cs typeface="Times New Roman"/>
              </a:rPr>
              <a:t>Physical</a:t>
            </a:r>
            <a:r>
              <a:rPr sz="1150" spc="30" dirty="0">
                <a:latin typeface="Times New Roman"/>
                <a:cs typeface="Times New Roman"/>
              </a:rPr>
              <a:t> </a:t>
            </a:r>
            <a:r>
              <a:rPr sz="1150" spc="-20" dirty="0">
                <a:latin typeface="Times New Roman"/>
                <a:cs typeface="Times New Roman"/>
              </a:rPr>
              <a:t>Abuse </a:t>
            </a:r>
            <a:r>
              <a:rPr sz="1150" dirty="0">
                <a:latin typeface="Times New Roman"/>
                <a:cs typeface="Times New Roman"/>
              </a:rPr>
              <a:t>n</a:t>
            </a:r>
            <a:r>
              <a:rPr sz="1150" spc="15" dirty="0">
                <a:latin typeface="Times New Roman"/>
                <a:cs typeface="Times New Roman"/>
              </a:rPr>
              <a:t> </a:t>
            </a:r>
            <a:r>
              <a:rPr sz="1150" dirty="0">
                <a:latin typeface="Times New Roman"/>
                <a:cs typeface="Times New Roman"/>
              </a:rPr>
              <a:t>= </a:t>
            </a:r>
            <a:r>
              <a:rPr sz="1150" spc="-25" dirty="0">
                <a:latin typeface="Times New Roman"/>
                <a:cs typeface="Times New Roman"/>
              </a:rPr>
              <a:t>35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27736" y="8295259"/>
            <a:ext cx="1046480" cy="542925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R="5080" indent="-1270" algn="ctr">
              <a:lnSpc>
                <a:spcPct val="97200"/>
              </a:lnSpc>
              <a:spcBef>
                <a:spcPts val="145"/>
              </a:spcBef>
            </a:pPr>
            <a:r>
              <a:rPr sz="1150" dirty="0">
                <a:latin typeface="Times New Roman"/>
                <a:cs typeface="Times New Roman"/>
              </a:rPr>
              <a:t>Reported</a:t>
            </a:r>
            <a:r>
              <a:rPr sz="1150" spc="40" dirty="0">
                <a:latin typeface="Times New Roman"/>
                <a:cs typeface="Times New Roman"/>
              </a:rPr>
              <a:t> </a:t>
            </a:r>
            <a:r>
              <a:rPr sz="1150" spc="-20" dirty="0">
                <a:latin typeface="Times New Roman"/>
                <a:cs typeface="Times New Roman"/>
              </a:rPr>
              <a:t>Only </a:t>
            </a:r>
            <a:r>
              <a:rPr sz="1150" dirty="0">
                <a:latin typeface="Times New Roman"/>
                <a:cs typeface="Times New Roman"/>
              </a:rPr>
              <a:t>Emotional</a:t>
            </a:r>
            <a:r>
              <a:rPr sz="1150" spc="30" dirty="0">
                <a:latin typeface="Times New Roman"/>
                <a:cs typeface="Times New Roman"/>
              </a:rPr>
              <a:t> </a:t>
            </a:r>
            <a:r>
              <a:rPr sz="1150" spc="-20" dirty="0">
                <a:latin typeface="Times New Roman"/>
                <a:cs typeface="Times New Roman"/>
              </a:rPr>
              <a:t>Abuse </a:t>
            </a:r>
            <a:r>
              <a:rPr sz="1150" dirty="0">
                <a:latin typeface="Times New Roman"/>
                <a:cs typeface="Times New Roman"/>
              </a:rPr>
              <a:t>n</a:t>
            </a:r>
            <a:r>
              <a:rPr sz="1150" spc="20" dirty="0">
                <a:latin typeface="Times New Roman"/>
                <a:cs typeface="Times New Roman"/>
              </a:rPr>
              <a:t> </a:t>
            </a:r>
            <a:r>
              <a:rPr sz="1150" dirty="0">
                <a:latin typeface="Times New Roman"/>
                <a:cs typeface="Times New Roman"/>
              </a:rPr>
              <a:t>=</a:t>
            </a:r>
            <a:r>
              <a:rPr sz="1150" spc="-5" dirty="0">
                <a:latin typeface="Times New Roman"/>
                <a:cs typeface="Times New Roman"/>
              </a:rPr>
              <a:t> </a:t>
            </a:r>
            <a:r>
              <a:rPr sz="1150" spc="-25" dirty="0">
                <a:latin typeface="Times New Roman"/>
                <a:cs typeface="Times New Roman"/>
              </a:rPr>
              <a:t>38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89300" y="7008594"/>
            <a:ext cx="207010" cy="5626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50" b="1" spc="-10" dirty="0">
                <a:latin typeface="Times New Roman"/>
                <a:cs typeface="Times New Roman"/>
              </a:rPr>
              <a:t>Percent</a:t>
            </a:r>
            <a:endParaRPr sz="125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053333" y="8295259"/>
            <a:ext cx="1795780" cy="784860"/>
          </a:xfrm>
          <a:prstGeom prst="rect">
            <a:avLst/>
          </a:prstGeom>
        </p:spPr>
        <p:txBody>
          <a:bodyPr vert="horz" wrap="square" lIns="0" tIns="18415" rIns="0" bIns="0" rtlCol="0">
            <a:spAutoFit/>
          </a:bodyPr>
          <a:lstStyle/>
          <a:p>
            <a:pPr marL="678180" marR="232410" algn="ctr">
              <a:lnSpc>
                <a:spcPct val="97200"/>
              </a:lnSpc>
              <a:spcBef>
                <a:spcPts val="145"/>
              </a:spcBef>
            </a:pPr>
            <a:r>
              <a:rPr sz="1150" dirty="0">
                <a:latin typeface="Times New Roman"/>
                <a:cs typeface="Times New Roman"/>
              </a:rPr>
              <a:t>Reported</a:t>
            </a:r>
            <a:r>
              <a:rPr sz="1150" spc="40" dirty="0">
                <a:latin typeface="Times New Roman"/>
                <a:cs typeface="Times New Roman"/>
              </a:rPr>
              <a:t> </a:t>
            </a:r>
            <a:r>
              <a:rPr sz="1150" spc="-20" dirty="0">
                <a:latin typeface="Times New Roman"/>
                <a:cs typeface="Times New Roman"/>
              </a:rPr>
              <a:t>Only </a:t>
            </a:r>
            <a:r>
              <a:rPr sz="1150" dirty="0">
                <a:latin typeface="Times New Roman"/>
                <a:cs typeface="Times New Roman"/>
              </a:rPr>
              <a:t>Sexual</a:t>
            </a:r>
            <a:r>
              <a:rPr sz="1150" spc="30" dirty="0">
                <a:latin typeface="Times New Roman"/>
                <a:cs typeface="Times New Roman"/>
              </a:rPr>
              <a:t> </a:t>
            </a:r>
            <a:r>
              <a:rPr sz="1150" spc="-10" dirty="0">
                <a:latin typeface="Times New Roman"/>
                <a:cs typeface="Times New Roman"/>
              </a:rPr>
              <a:t>Abuse </a:t>
            </a:r>
            <a:r>
              <a:rPr sz="1150" dirty="0">
                <a:latin typeface="Times New Roman"/>
                <a:cs typeface="Times New Roman"/>
              </a:rPr>
              <a:t>n</a:t>
            </a:r>
            <a:r>
              <a:rPr sz="1150" spc="20" dirty="0">
                <a:latin typeface="Times New Roman"/>
                <a:cs typeface="Times New Roman"/>
              </a:rPr>
              <a:t> </a:t>
            </a:r>
            <a:r>
              <a:rPr sz="1150" dirty="0">
                <a:latin typeface="Times New Roman"/>
                <a:cs typeface="Times New Roman"/>
              </a:rPr>
              <a:t>=</a:t>
            </a:r>
            <a:r>
              <a:rPr sz="1150" spc="-5" dirty="0">
                <a:latin typeface="Times New Roman"/>
                <a:cs typeface="Times New Roman"/>
              </a:rPr>
              <a:t> </a:t>
            </a:r>
            <a:r>
              <a:rPr sz="1150" spc="-25" dirty="0">
                <a:latin typeface="Times New Roman"/>
                <a:cs typeface="Times New Roman"/>
              </a:rPr>
              <a:t>48</a:t>
            </a:r>
            <a:endParaRPr sz="1150">
              <a:latin typeface="Times New Roman"/>
              <a:cs typeface="Times New Roman"/>
            </a:endParaRPr>
          </a:p>
          <a:p>
            <a:pPr marR="5080" algn="ctr">
              <a:lnSpc>
                <a:spcPct val="100000"/>
              </a:lnSpc>
              <a:spcBef>
                <a:spcPts val="400"/>
              </a:spcBef>
            </a:pPr>
            <a:r>
              <a:rPr sz="1250" b="1" dirty="0">
                <a:latin typeface="Times New Roman"/>
                <a:cs typeface="Times New Roman"/>
              </a:rPr>
              <a:t>Type</a:t>
            </a:r>
            <a:r>
              <a:rPr sz="1250" b="1" spc="90" dirty="0">
                <a:latin typeface="Times New Roman"/>
                <a:cs typeface="Times New Roman"/>
              </a:rPr>
              <a:t> </a:t>
            </a:r>
            <a:r>
              <a:rPr sz="1250" b="1" dirty="0">
                <a:latin typeface="Times New Roman"/>
                <a:cs typeface="Times New Roman"/>
              </a:rPr>
              <a:t>of</a:t>
            </a:r>
            <a:r>
              <a:rPr sz="1250" b="1" spc="80" dirty="0">
                <a:latin typeface="Times New Roman"/>
                <a:cs typeface="Times New Roman"/>
              </a:rPr>
              <a:t> </a:t>
            </a:r>
            <a:r>
              <a:rPr sz="1250" b="1" dirty="0">
                <a:latin typeface="Times New Roman"/>
                <a:cs typeface="Times New Roman"/>
              </a:rPr>
              <a:t>Childhood</a:t>
            </a:r>
            <a:r>
              <a:rPr sz="1250" b="1" spc="75" dirty="0">
                <a:latin typeface="Times New Roman"/>
                <a:cs typeface="Times New Roman"/>
              </a:rPr>
              <a:t> </a:t>
            </a:r>
            <a:r>
              <a:rPr sz="1250" b="1" spc="-10" dirty="0">
                <a:latin typeface="Times New Roman"/>
                <a:cs typeface="Times New Roman"/>
              </a:rPr>
              <a:t>Abuse</a:t>
            </a:r>
            <a:endParaRPr sz="1250">
              <a:latin typeface="Times New Roman"/>
              <a:cs typeface="Times New Roman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5035296" y="6065520"/>
            <a:ext cx="1797685" cy="546735"/>
            <a:chOff x="5035296" y="6065520"/>
            <a:chExt cx="1797685" cy="546735"/>
          </a:xfrm>
        </p:grpSpPr>
        <p:sp>
          <p:nvSpPr>
            <p:cNvPr id="16" name="object 16"/>
            <p:cNvSpPr/>
            <p:nvPr/>
          </p:nvSpPr>
          <p:spPr>
            <a:xfrm>
              <a:off x="5035296" y="6065520"/>
              <a:ext cx="1797685" cy="546735"/>
            </a:xfrm>
            <a:custGeom>
              <a:avLst/>
              <a:gdLst/>
              <a:ahLst/>
              <a:cxnLst/>
              <a:rect l="l" t="t" r="r" b="b"/>
              <a:pathLst>
                <a:path w="1797684" h="546734">
                  <a:moveTo>
                    <a:pt x="1794510" y="0"/>
                  </a:moveTo>
                  <a:lnTo>
                    <a:pt x="3048" y="0"/>
                  </a:lnTo>
                  <a:lnTo>
                    <a:pt x="0" y="3048"/>
                  </a:lnTo>
                  <a:lnTo>
                    <a:pt x="0" y="542544"/>
                  </a:lnTo>
                  <a:lnTo>
                    <a:pt x="3048" y="546354"/>
                  </a:lnTo>
                  <a:lnTo>
                    <a:pt x="1794510" y="546354"/>
                  </a:lnTo>
                  <a:lnTo>
                    <a:pt x="1797558" y="542544"/>
                  </a:lnTo>
                  <a:lnTo>
                    <a:pt x="1797558" y="538734"/>
                  </a:lnTo>
                  <a:lnTo>
                    <a:pt x="14478" y="538734"/>
                  </a:lnTo>
                  <a:lnTo>
                    <a:pt x="6858" y="531876"/>
                  </a:lnTo>
                  <a:lnTo>
                    <a:pt x="14478" y="531876"/>
                  </a:lnTo>
                  <a:lnTo>
                    <a:pt x="14478" y="14478"/>
                  </a:lnTo>
                  <a:lnTo>
                    <a:pt x="6857" y="14478"/>
                  </a:lnTo>
                  <a:lnTo>
                    <a:pt x="14478" y="6858"/>
                  </a:lnTo>
                  <a:lnTo>
                    <a:pt x="1797558" y="6858"/>
                  </a:lnTo>
                  <a:lnTo>
                    <a:pt x="1797558" y="3048"/>
                  </a:lnTo>
                  <a:lnTo>
                    <a:pt x="1794510" y="0"/>
                  </a:lnTo>
                  <a:close/>
                </a:path>
                <a:path w="1797684" h="546734">
                  <a:moveTo>
                    <a:pt x="14478" y="531876"/>
                  </a:moveTo>
                  <a:lnTo>
                    <a:pt x="6858" y="531876"/>
                  </a:lnTo>
                  <a:lnTo>
                    <a:pt x="14478" y="538734"/>
                  </a:lnTo>
                  <a:lnTo>
                    <a:pt x="14478" y="531876"/>
                  </a:lnTo>
                  <a:close/>
                </a:path>
                <a:path w="1797684" h="546734">
                  <a:moveTo>
                    <a:pt x="1783842" y="531876"/>
                  </a:moveTo>
                  <a:lnTo>
                    <a:pt x="14478" y="531876"/>
                  </a:lnTo>
                  <a:lnTo>
                    <a:pt x="14478" y="538734"/>
                  </a:lnTo>
                  <a:lnTo>
                    <a:pt x="1783842" y="538734"/>
                  </a:lnTo>
                  <a:lnTo>
                    <a:pt x="1783842" y="531876"/>
                  </a:lnTo>
                  <a:close/>
                </a:path>
                <a:path w="1797684" h="546734">
                  <a:moveTo>
                    <a:pt x="1783842" y="6858"/>
                  </a:moveTo>
                  <a:lnTo>
                    <a:pt x="1783842" y="538734"/>
                  </a:lnTo>
                  <a:lnTo>
                    <a:pt x="1790700" y="531876"/>
                  </a:lnTo>
                  <a:lnTo>
                    <a:pt x="1797558" y="531876"/>
                  </a:lnTo>
                  <a:lnTo>
                    <a:pt x="1797558" y="14478"/>
                  </a:lnTo>
                  <a:lnTo>
                    <a:pt x="1790700" y="14478"/>
                  </a:lnTo>
                  <a:lnTo>
                    <a:pt x="1783842" y="6858"/>
                  </a:lnTo>
                  <a:close/>
                </a:path>
                <a:path w="1797684" h="546734">
                  <a:moveTo>
                    <a:pt x="1797558" y="531876"/>
                  </a:moveTo>
                  <a:lnTo>
                    <a:pt x="1790700" y="531876"/>
                  </a:lnTo>
                  <a:lnTo>
                    <a:pt x="1783842" y="538734"/>
                  </a:lnTo>
                  <a:lnTo>
                    <a:pt x="1797558" y="538734"/>
                  </a:lnTo>
                  <a:lnTo>
                    <a:pt x="1797558" y="531876"/>
                  </a:lnTo>
                  <a:close/>
                </a:path>
                <a:path w="1797684" h="546734">
                  <a:moveTo>
                    <a:pt x="14478" y="6858"/>
                  </a:moveTo>
                  <a:lnTo>
                    <a:pt x="6857" y="14478"/>
                  </a:lnTo>
                  <a:lnTo>
                    <a:pt x="14478" y="14478"/>
                  </a:lnTo>
                  <a:lnTo>
                    <a:pt x="14478" y="6858"/>
                  </a:lnTo>
                  <a:close/>
                </a:path>
                <a:path w="1797684" h="546734">
                  <a:moveTo>
                    <a:pt x="1783842" y="6858"/>
                  </a:moveTo>
                  <a:lnTo>
                    <a:pt x="14478" y="6858"/>
                  </a:lnTo>
                  <a:lnTo>
                    <a:pt x="14478" y="14478"/>
                  </a:lnTo>
                  <a:lnTo>
                    <a:pt x="1783842" y="14478"/>
                  </a:lnTo>
                  <a:lnTo>
                    <a:pt x="1783842" y="6858"/>
                  </a:lnTo>
                  <a:close/>
                </a:path>
                <a:path w="1797684" h="546734">
                  <a:moveTo>
                    <a:pt x="1797558" y="6858"/>
                  </a:moveTo>
                  <a:lnTo>
                    <a:pt x="1783842" y="6858"/>
                  </a:lnTo>
                  <a:lnTo>
                    <a:pt x="1790700" y="14478"/>
                  </a:lnTo>
                  <a:lnTo>
                    <a:pt x="1797558" y="14478"/>
                  </a:lnTo>
                  <a:lnTo>
                    <a:pt x="1797558" y="6858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116830" y="6164580"/>
              <a:ext cx="82550" cy="81915"/>
            </a:xfrm>
            <a:custGeom>
              <a:avLst/>
              <a:gdLst/>
              <a:ahLst/>
              <a:cxnLst/>
              <a:rect l="l" t="t" r="r" b="b"/>
              <a:pathLst>
                <a:path w="82550" h="81914">
                  <a:moveTo>
                    <a:pt x="82296" y="0"/>
                  </a:moveTo>
                  <a:lnTo>
                    <a:pt x="0" y="0"/>
                  </a:lnTo>
                  <a:lnTo>
                    <a:pt x="0" y="81534"/>
                  </a:lnTo>
                  <a:lnTo>
                    <a:pt x="82296" y="81534"/>
                  </a:lnTo>
                  <a:lnTo>
                    <a:pt x="822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108448" y="6156197"/>
              <a:ext cx="100330" cy="363855"/>
            </a:xfrm>
            <a:custGeom>
              <a:avLst/>
              <a:gdLst/>
              <a:ahLst/>
              <a:cxnLst/>
              <a:rect l="l" t="t" r="r" b="b"/>
              <a:pathLst>
                <a:path w="100329" h="363854">
                  <a:moveTo>
                    <a:pt x="97536" y="270510"/>
                  </a:moveTo>
                  <a:lnTo>
                    <a:pt x="94488" y="267462"/>
                  </a:lnTo>
                  <a:lnTo>
                    <a:pt x="4572" y="267462"/>
                  </a:lnTo>
                  <a:lnTo>
                    <a:pt x="1524" y="270510"/>
                  </a:lnTo>
                  <a:lnTo>
                    <a:pt x="1524" y="359664"/>
                  </a:lnTo>
                  <a:lnTo>
                    <a:pt x="4572" y="363474"/>
                  </a:lnTo>
                  <a:lnTo>
                    <a:pt x="94488" y="363474"/>
                  </a:lnTo>
                  <a:lnTo>
                    <a:pt x="97536" y="359664"/>
                  </a:lnTo>
                  <a:lnTo>
                    <a:pt x="97536" y="355854"/>
                  </a:lnTo>
                  <a:lnTo>
                    <a:pt x="97536" y="348996"/>
                  </a:lnTo>
                  <a:lnTo>
                    <a:pt x="97536" y="281940"/>
                  </a:lnTo>
                  <a:lnTo>
                    <a:pt x="97536" y="274320"/>
                  </a:lnTo>
                  <a:lnTo>
                    <a:pt x="97536" y="270510"/>
                  </a:lnTo>
                  <a:close/>
                </a:path>
                <a:path w="100329" h="363854">
                  <a:moveTo>
                    <a:pt x="99822" y="3810"/>
                  </a:moveTo>
                  <a:lnTo>
                    <a:pt x="95250" y="0"/>
                  </a:lnTo>
                  <a:lnTo>
                    <a:pt x="81534" y="0"/>
                  </a:lnTo>
                  <a:lnTo>
                    <a:pt x="81534" y="17526"/>
                  </a:lnTo>
                  <a:lnTo>
                    <a:pt x="81534" y="81534"/>
                  </a:lnTo>
                  <a:lnTo>
                    <a:pt x="17526" y="81534"/>
                  </a:lnTo>
                  <a:lnTo>
                    <a:pt x="17526" y="17526"/>
                  </a:lnTo>
                  <a:lnTo>
                    <a:pt x="81534" y="17526"/>
                  </a:lnTo>
                  <a:lnTo>
                    <a:pt x="81534" y="0"/>
                  </a:lnTo>
                  <a:lnTo>
                    <a:pt x="3810" y="0"/>
                  </a:lnTo>
                  <a:lnTo>
                    <a:pt x="0" y="3810"/>
                  </a:lnTo>
                  <a:lnTo>
                    <a:pt x="0" y="95250"/>
                  </a:lnTo>
                  <a:lnTo>
                    <a:pt x="3810" y="99060"/>
                  </a:lnTo>
                  <a:lnTo>
                    <a:pt x="95250" y="99060"/>
                  </a:lnTo>
                  <a:lnTo>
                    <a:pt x="99822" y="95250"/>
                  </a:lnTo>
                  <a:lnTo>
                    <a:pt x="99822" y="89916"/>
                  </a:lnTo>
                  <a:lnTo>
                    <a:pt x="99822" y="81534"/>
                  </a:lnTo>
                  <a:lnTo>
                    <a:pt x="99822" y="17526"/>
                  </a:lnTo>
                  <a:lnTo>
                    <a:pt x="99822" y="8382"/>
                  </a:lnTo>
                  <a:lnTo>
                    <a:pt x="99822" y="3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" name="object 19"/>
          <p:cNvSpPr txBox="1"/>
          <p:nvPr/>
        </p:nvSpPr>
        <p:spPr>
          <a:xfrm>
            <a:off x="1086345" y="5489205"/>
            <a:ext cx="5718175" cy="172085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330835" marR="560705">
              <a:lnSpc>
                <a:spcPct val="95500"/>
              </a:lnSpc>
              <a:spcBef>
                <a:spcPts val="170"/>
              </a:spcBef>
            </a:pPr>
            <a:r>
              <a:rPr sz="1400" b="1" dirty="0">
                <a:latin typeface="Times New Roman"/>
                <a:cs typeface="Times New Roman"/>
              </a:rPr>
              <a:t>Figure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12.</a:t>
            </a:r>
            <a:r>
              <a:rPr sz="1400" b="1" spc="29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Percent</a:t>
            </a:r>
            <a:r>
              <a:rPr sz="1400" b="1" spc="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Survivors</a:t>
            </a:r>
            <a:r>
              <a:rPr sz="1400" b="1" spc="-6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Who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Reported </a:t>
            </a:r>
            <a:r>
              <a:rPr sz="1400" b="1" dirty="0">
                <a:latin typeface="Times New Roman"/>
                <a:cs typeface="Times New Roman"/>
              </a:rPr>
              <a:t>Experiencing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One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Type</a:t>
            </a:r>
            <a:r>
              <a:rPr sz="14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of</a:t>
            </a:r>
            <a:r>
              <a:rPr sz="1400" b="1" spc="-10" dirty="0">
                <a:latin typeface="Times New Roman"/>
                <a:cs typeface="Times New Roman"/>
              </a:rPr>
              <a:t> Child</a:t>
            </a:r>
            <a:r>
              <a:rPr sz="1400" b="1" spc="-8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Abuse</a:t>
            </a:r>
            <a:r>
              <a:rPr sz="1400" b="1" spc="-1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and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Thinking</a:t>
            </a:r>
            <a:r>
              <a:rPr sz="1400" b="1" spc="-11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About</a:t>
            </a:r>
            <a:r>
              <a:rPr sz="1400" b="1" spc="-10" dirty="0">
                <a:latin typeface="Times New Roman"/>
                <a:cs typeface="Times New Roman"/>
              </a:rPr>
              <a:t> </a:t>
            </a:r>
            <a:r>
              <a:rPr sz="1400" b="1" spc="-25" dirty="0">
                <a:latin typeface="Times New Roman"/>
                <a:cs typeface="Times New Roman"/>
              </a:rPr>
              <a:t>or </a:t>
            </a:r>
            <a:r>
              <a:rPr sz="1400" b="1" dirty="0">
                <a:latin typeface="Times New Roman"/>
                <a:cs typeface="Times New Roman"/>
              </a:rPr>
              <a:t>Attempting Suicide,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2012</a:t>
            </a:r>
            <a:endParaRPr sz="1400">
              <a:latin typeface="Times New Roman"/>
              <a:cs typeface="Times New Roman"/>
            </a:endParaRPr>
          </a:p>
          <a:p>
            <a:pPr marL="4147820">
              <a:lnSpc>
                <a:spcPts val="1310"/>
              </a:lnSpc>
            </a:pPr>
            <a:r>
              <a:rPr sz="1250" dirty="0">
                <a:latin typeface="Times New Roman"/>
                <a:cs typeface="Times New Roman"/>
              </a:rPr>
              <a:t>Thought</a:t>
            </a:r>
            <a:r>
              <a:rPr sz="1250" spc="85" dirty="0">
                <a:latin typeface="Times New Roman"/>
                <a:cs typeface="Times New Roman"/>
              </a:rPr>
              <a:t> </a:t>
            </a:r>
            <a:r>
              <a:rPr sz="1250" dirty="0">
                <a:latin typeface="Times New Roman"/>
                <a:cs typeface="Times New Roman"/>
              </a:rPr>
              <a:t>About</a:t>
            </a:r>
            <a:r>
              <a:rPr sz="1250" spc="100" dirty="0">
                <a:latin typeface="Times New Roman"/>
                <a:cs typeface="Times New Roman"/>
              </a:rPr>
              <a:t> </a:t>
            </a:r>
            <a:r>
              <a:rPr sz="1250" spc="-10" dirty="0">
                <a:latin typeface="Times New Roman"/>
                <a:cs typeface="Times New Roman"/>
              </a:rPr>
              <a:t>Suicide</a:t>
            </a:r>
            <a:endParaRPr sz="1250">
              <a:latin typeface="Times New Roman"/>
              <a:cs typeface="Times New Roman"/>
            </a:endParaRPr>
          </a:p>
          <a:p>
            <a:pPr marL="25400">
              <a:lnSpc>
                <a:spcPts val="1305"/>
              </a:lnSpc>
              <a:spcBef>
                <a:spcPts val="600"/>
              </a:spcBef>
              <a:tabLst>
                <a:tab pos="4147185" algn="l"/>
              </a:tabLst>
            </a:pPr>
            <a:r>
              <a:rPr sz="1725" spc="-37" baseline="38647" dirty="0">
                <a:latin typeface="Times New Roman"/>
                <a:cs typeface="Times New Roman"/>
              </a:rPr>
              <a:t>50%</a:t>
            </a:r>
            <a:r>
              <a:rPr sz="1725" baseline="38647" dirty="0">
                <a:latin typeface="Times New Roman"/>
                <a:cs typeface="Times New Roman"/>
              </a:rPr>
              <a:t>	</a:t>
            </a:r>
            <a:r>
              <a:rPr sz="1250" dirty="0">
                <a:latin typeface="Times New Roman"/>
                <a:cs typeface="Times New Roman"/>
              </a:rPr>
              <a:t>Attempted</a:t>
            </a:r>
            <a:r>
              <a:rPr sz="1250" spc="140" dirty="0">
                <a:latin typeface="Times New Roman"/>
                <a:cs typeface="Times New Roman"/>
              </a:rPr>
              <a:t> </a:t>
            </a:r>
            <a:r>
              <a:rPr sz="1250" spc="-10" dirty="0">
                <a:latin typeface="Times New Roman"/>
                <a:cs typeface="Times New Roman"/>
              </a:rPr>
              <a:t>Suicide</a:t>
            </a:r>
            <a:endParaRPr sz="1250">
              <a:latin typeface="Times New Roman"/>
              <a:cs typeface="Times New Roman"/>
            </a:endParaRPr>
          </a:p>
          <a:p>
            <a:pPr marR="176530" algn="ctr">
              <a:lnSpc>
                <a:spcPts val="1060"/>
              </a:lnSpc>
            </a:pPr>
            <a:r>
              <a:rPr sz="1150" b="1" spc="-25" dirty="0">
                <a:latin typeface="Times New Roman"/>
                <a:cs typeface="Times New Roman"/>
              </a:rPr>
              <a:t>40%</a:t>
            </a:r>
            <a:endParaRPr sz="1150">
              <a:latin typeface="Times New Roman"/>
              <a:cs typeface="Times New Roman"/>
            </a:endParaRPr>
          </a:p>
          <a:p>
            <a:pPr marL="25400">
              <a:lnSpc>
                <a:spcPts val="1255"/>
              </a:lnSpc>
              <a:tabLst>
                <a:tab pos="4391025" algn="l"/>
              </a:tabLst>
            </a:pPr>
            <a:r>
              <a:rPr sz="1150" spc="-25" dirty="0">
                <a:latin typeface="Times New Roman"/>
                <a:cs typeface="Times New Roman"/>
              </a:rPr>
              <a:t>40%</a:t>
            </a:r>
            <a:r>
              <a:rPr sz="1150" dirty="0">
                <a:latin typeface="Times New Roman"/>
                <a:cs typeface="Times New Roman"/>
              </a:rPr>
              <a:t>	</a:t>
            </a:r>
            <a:r>
              <a:rPr sz="1725" b="1" spc="-37" baseline="-31400" dirty="0">
                <a:latin typeface="Times New Roman"/>
                <a:cs typeface="Times New Roman"/>
              </a:rPr>
              <a:t>34%</a:t>
            </a:r>
            <a:endParaRPr sz="1725" baseline="-314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1550"/>
              </a:spcBef>
            </a:pPr>
            <a:r>
              <a:rPr sz="1150" spc="-25" dirty="0">
                <a:latin typeface="Times New Roman"/>
                <a:cs typeface="Times New Roman"/>
              </a:rPr>
              <a:t>30%</a:t>
            </a:r>
            <a:endParaRPr sz="115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75131" y="5391150"/>
            <a:ext cx="6408420" cy="3723640"/>
          </a:xfrm>
          <a:custGeom>
            <a:avLst/>
            <a:gdLst/>
            <a:ahLst/>
            <a:cxnLst/>
            <a:rect l="l" t="t" r="r" b="b"/>
            <a:pathLst>
              <a:path w="6408420" h="3723640">
                <a:moveTo>
                  <a:pt x="0" y="0"/>
                </a:moveTo>
                <a:lnTo>
                  <a:pt x="6408420" y="0"/>
                </a:lnTo>
                <a:lnTo>
                  <a:pt x="6408420" y="3723132"/>
                </a:lnTo>
                <a:lnTo>
                  <a:pt x="0" y="3723132"/>
                </a:lnTo>
                <a:lnTo>
                  <a:pt x="0" y="0"/>
                </a:lnTo>
                <a:close/>
              </a:path>
            </a:pathLst>
          </a:custGeom>
          <a:ln w="30264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1" name="object 2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670559" y="911352"/>
            <a:ext cx="6431279" cy="2941320"/>
          </a:xfrm>
          <a:prstGeom prst="rect">
            <a:avLst/>
          </a:prstGeom>
        </p:spPr>
      </p:pic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4774184"/>
            <a:ext cx="583755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likely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(7%).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00" y="5431028"/>
            <a:ext cx="1739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latin typeface="Times New Roman"/>
                <a:cs typeface="Times New Roman"/>
              </a:rPr>
              <a:t>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01" y="5431028"/>
            <a:ext cx="3011805" cy="5295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Adult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Experiences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1.</a:t>
            </a:r>
            <a:r>
              <a:rPr sz="1100" b="1" dirty="0">
                <a:latin typeface="Times New Roman"/>
                <a:cs typeface="Times New Roman"/>
              </a:rPr>
              <a:t>	Prior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Experience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672" y="6088626"/>
            <a:ext cx="5892165" cy="244157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8001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(57%,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adult.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455)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(68)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different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2.</a:t>
            </a:r>
            <a:r>
              <a:rPr sz="1100" b="1" dirty="0">
                <a:latin typeface="Times New Roman"/>
                <a:cs typeface="Times New Roman"/>
              </a:rPr>
              <a:t>	Prior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In-</a:t>
            </a:r>
            <a:r>
              <a:rPr sz="1100" b="1" dirty="0">
                <a:latin typeface="Times New Roman"/>
                <a:cs typeface="Times New Roman"/>
              </a:rPr>
              <a:t>Shelter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Experience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Sixteen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163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times.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58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minimum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(non-Hispanic)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14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787652" y="2333243"/>
            <a:ext cx="5206365" cy="1517650"/>
          </a:xfrm>
          <a:custGeom>
            <a:avLst/>
            <a:gdLst/>
            <a:ahLst/>
            <a:cxnLst/>
            <a:rect l="l" t="t" r="r" b="b"/>
            <a:pathLst>
              <a:path w="5206365" h="1517650">
                <a:moveTo>
                  <a:pt x="5205971" y="1480566"/>
                </a:moveTo>
                <a:lnTo>
                  <a:pt x="5199888" y="1480566"/>
                </a:lnTo>
                <a:lnTo>
                  <a:pt x="5199888" y="1474482"/>
                </a:lnTo>
                <a:lnTo>
                  <a:pt x="5021580" y="1474482"/>
                </a:lnTo>
                <a:lnTo>
                  <a:pt x="5021580" y="675132"/>
                </a:lnTo>
                <a:lnTo>
                  <a:pt x="5021580" y="669036"/>
                </a:lnTo>
                <a:lnTo>
                  <a:pt x="5021580" y="665226"/>
                </a:lnTo>
                <a:lnTo>
                  <a:pt x="5018532" y="662940"/>
                </a:lnTo>
                <a:lnTo>
                  <a:pt x="4562094" y="662940"/>
                </a:lnTo>
                <a:lnTo>
                  <a:pt x="4562094" y="345186"/>
                </a:lnTo>
                <a:lnTo>
                  <a:pt x="4562094" y="337566"/>
                </a:lnTo>
                <a:lnTo>
                  <a:pt x="4562094" y="332994"/>
                </a:lnTo>
                <a:lnTo>
                  <a:pt x="4559046" y="329946"/>
                </a:lnTo>
                <a:lnTo>
                  <a:pt x="4546854" y="329946"/>
                </a:lnTo>
                <a:lnTo>
                  <a:pt x="4546854" y="345186"/>
                </a:lnTo>
                <a:lnTo>
                  <a:pt x="4546854" y="1472946"/>
                </a:lnTo>
                <a:lnTo>
                  <a:pt x="4101846" y="1472946"/>
                </a:lnTo>
                <a:lnTo>
                  <a:pt x="4101846" y="345186"/>
                </a:lnTo>
                <a:lnTo>
                  <a:pt x="4546854" y="345186"/>
                </a:lnTo>
                <a:lnTo>
                  <a:pt x="4546854" y="329946"/>
                </a:lnTo>
                <a:lnTo>
                  <a:pt x="4089654" y="329946"/>
                </a:lnTo>
                <a:lnTo>
                  <a:pt x="4085844" y="332994"/>
                </a:lnTo>
                <a:lnTo>
                  <a:pt x="4085844" y="1474482"/>
                </a:lnTo>
                <a:lnTo>
                  <a:pt x="3730752" y="1474482"/>
                </a:lnTo>
                <a:lnTo>
                  <a:pt x="3730752" y="675132"/>
                </a:lnTo>
                <a:lnTo>
                  <a:pt x="3730752" y="669036"/>
                </a:lnTo>
                <a:lnTo>
                  <a:pt x="3730752" y="665226"/>
                </a:lnTo>
                <a:lnTo>
                  <a:pt x="3727704" y="662940"/>
                </a:lnTo>
                <a:lnTo>
                  <a:pt x="3271266" y="662940"/>
                </a:lnTo>
                <a:lnTo>
                  <a:pt x="3271266" y="308610"/>
                </a:lnTo>
                <a:lnTo>
                  <a:pt x="3271266" y="300990"/>
                </a:lnTo>
                <a:lnTo>
                  <a:pt x="3271266" y="297180"/>
                </a:lnTo>
                <a:lnTo>
                  <a:pt x="3268218" y="293370"/>
                </a:lnTo>
                <a:lnTo>
                  <a:pt x="3256026" y="293370"/>
                </a:lnTo>
                <a:lnTo>
                  <a:pt x="3256026" y="308610"/>
                </a:lnTo>
                <a:lnTo>
                  <a:pt x="3256026" y="1472946"/>
                </a:lnTo>
                <a:lnTo>
                  <a:pt x="2810256" y="1472946"/>
                </a:lnTo>
                <a:lnTo>
                  <a:pt x="2810256" y="308610"/>
                </a:lnTo>
                <a:lnTo>
                  <a:pt x="3256026" y="308610"/>
                </a:lnTo>
                <a:lnTo>
                  <a:pt x="3256026" y="293370"/>
                </a:lnTo>
                <a:lnTo>
                  <a:pt x="2798826" y="293370"/>
                </a:lnTo>
                <a:lnTo>
                  <a:pt x="2795016" y="297180"/>
                </a:lnTo>
                <a:lnTo>
                  <a:pt x="2795016" y="1474482"/>
                </a:lnTo>
                <a:lnTo>
                  <a:pt x="2441448" y="1474482"/>
                </a:lnTo>
                <a:lnTo>
                  <a:pt x="2441448" y="749808"/>
                </a:lnTo>
                <a:lnTo>
                  <a:pt x="2441448" y="743712"/>
                </a:lnTo>
                <a:lnTo>
                  <a:pt x="2441448" y="739902"/>
                </a:lnTo>
                <a:lnTo>
                  <a:pt x="2438400" y="737616"/>
                </a:lnTo>
                <a:lnTo>
                  <a:pt x="1981962" y="737616"/>
                </a:lnTo>
                <a:lnTo>
                  <a:pt x="1981962" y="492252"/>
                </a:lnTo>
                <a:lnTo>
                  <a:pt x="1981962" y="484632"/>
                </a:lnTo>
                <a:lnTo>
                  <a:pt x="1981962" y="480822"/>
                </a:lnTo>
                <a:lnTo>
                  <a:pt x="1978914" y="477774"/>
                </a:lnTo>
                <a:lnTo>
                  <a:pt x="1966722" y="477774"/>
                </a:lnTo>
                <a:lnTo>
                  <a:pt x="1966722" y="492252"/>
                </a:lnTo>
                <a:lnTo>
                  <a:pt x="1966722" y="1472946"/>
                </a:lnTo>
                <a:lnTo>
                  <a:pt x="1520952" y="1472946"/>
                </a:lnTo>
                <a:lnTo>
                  <a:pt x="1520952" y="492252"/>
                </a:lnTo>
                <a:lnTo>
                  <a:pt x="1966722" y="492252"/>
                </a:lnTo>
                <a:lnTo>
                  <a:pt x="1966722" y="477774"/>
                </a:lnTo>
                <a:lnTo>
                  <a:pt x="1509522" y="477774"/>
                </a:lnTo>
                <a:lnTo>
                  <a:pt x="1505712" y="480822"/>
                </a:lnTo>
                <a:lnTo>
                  <a:pt x="1505712" y="1474482"/>
                </a:lnTo>
                <a:lnTo>
                  <a:pt x="1150620" y="1474482"/>
                </a:lnTo>
                <a:lnTo>
                  <a:pt x="1150620" y="638556"/>
                </a:lnTo>
                <a:lnTo>
                  <a:pt x="1150620" y="632460"/>
                </a:lnTo>
                <a:lnTo>
                  <a:pt x="1150620" y="629412"/>
                </a:lnTo>
                <a:lnTo>
                  <a:pt x="1147572" y="626364"/>
                </a:lnTo>
                <a:lnTo>
                  <a:pt x="691134" y="626364"/>
                </a:lnTo>
                <a:lnTo>
                  <a:pt x="691134" y="381762"/>
                </a:lnTo>
                <a:lnTo>
                  <a:pt x="691134" y="374142"/>
                </a:lnTo>
                <a:lnTo>
                  <a:pt x="691134" y="369570"/>
                </a:lnTo>
                <a:lnTo>
                  <a:pt x="687324" y="366522"/>
                </a:lnTo>
                <a:lnTo>
                  <a:pt x="675894" y="366522"/>
                </a:lnTo>
                <a:lnTo>
                  <a:pt x="675894" y="381762"/>
                </a:lnTo>
                <a:lnTo>
                  <a:pt x="675894" y="1472946"/>
                </a:lnTo>
                <a:lnTo>
                  <a:pt x="230124" y="1472946"/>
                </a:lnTo>
                <a:lnTo>
                  <a:pt x="230124" y="381762"/>
                </a:lnTo>
                <a:lnTo>
                  <a:pt x="675894" y="381762"/>
                </a:lnTo>
                <a:lnTo>
                  <a:pt x="675894" y="366522"/>
                </a:lnTo>
                <a:lnTo>
                  <a:pt x="218694" y="366522"/>
                </a:lnTo>
                <a:lnTo>
                  <a:pt x="214884" y="369570"/>
                </a:lnTo>
                <a:lnTo>
                  <a:pt x="214884" y="1474482"/>
                </a:lnTo>
                <a:lnTo>
                  <a:pt x="44183" y="1474482"/>
                </a:lnTo>
                <a:lnTo>
                  <a:pt x="44183" y="6096"/>
                </a:lnTo>
                <a:lnTo>
                  <a:pt x="38100" y="6096"/>
                </a:lnTo>
                <a:lnTo>
                  <a:pt x="38100" y="0"/>
                </a:lnTo>
                <a:lnTo>
                  <a:pt x="0" y="0"/>
                </a:lnTo>
                <a:lnTo>
                  <a:pt x="0" y="12204"/>
                </a:lnTo>
                <a:lnTo>
                  <a:pt x="32004" y="12204"/>
                </a:lnTo>
                <a:lnTo>
                  <a:pt x="32004" y="368046"/>
                </a:lnTo>
                <a:lnTo>
                  <a:pt x="0" y="368046"/>
                </a:lnTo>
                <a:lnTo>
                  <a:pt x="0" y="380250"/>
                </a:lnTo>
                <a:lnTo>
                  <a:pt x="32004" y="380250"/>
                </a:lnTo>
                <a:lnTo>
                  <a:pt x="32004" y="737616"/>
                </a:lnTo>
                <a:lnTo>
                  <a:pt x="0" y="737616"/>
                </a:lnTo>
                <a:lnTo>
                  <a:pt x="0" y="749820"/>
                </a:lnTo>
                <a:lnTo>
                  <a:pt x="32004" y="749820"/>
                </a:lnTo>
                <a:lnTo>
                  <a:pt x="32004" y="1104900"/>
                </a:lnTo>
                <a:lnTo>
                  <a:pt x="0" y="1104900"/>
                </a:lnTo>
                <a:lnTo>
                  <a:pt x="0" y="1117092"/>
                </a:lnTo>
                <a:lnTo>
                  <a:pt x="32004" y="1117092"/>
                </a:lnTo>
                <a:lnTo>
                  <a:pt x="32004" y="1474470"/>
                </a:lnTo>
                <a:lnTo>
                  <a:pt x="0" y="1474470"/>
                </a:lnTo>
                <a:lnTo>
                  <a:pt x="0" y="1486662"/>
                </a:lnTo>
                <a:lnTo>
                  <a:pt x="32004" y="1486662"/>
                </a:lnTo>
                <a:lnTo>
                  <a:pt x="32004" y="1517142"/>
                </a:lnTo>
                <a:lnTo>
                  <a:pt x="44183" y="1517142"/>
                </a:lnTo>
                <a:lnTo>
                  <a:pt x="44183" y="1486662"/>
                </a:lnTo>
                <a:lnTo>
                  <a:pt x="217170" y="1486662"/>
                </a:lnTo>
                <a:lnTo>
                  <a:pt x="218694" y="1488186"/>
                </a:lnTo>
                <a:lnTo>
                  <a:pt x="687324" y="1488186"/>
                </a:lnTo>
                <a:lnTo>
                  <a:pt x="688848" y="1486662"/>
                </a:lnTo>
                <a:lnTo>
                  <a:pt x="1147572" y="1486662"/>
                </a:lnTo>
                <a:lnTo>
                  <a:pt x="1322832" y="1486662"/>
                </a:lnTo>
                <a:lnTo>
                  <a:pt x="1322832" y="1517142"/>
                </a:lnTo>
                <a:lnTo>
                  <a:pt x="1335011" y="1517142"/>
                </a:lnTo>
                <a:lnTo>
                  <a:pt x="1335011" y="1486662"/>
                </a:lnTo>
                <a:lnTo>
                  <a:pt x="1507998" y="1486662"/>
                </a:lnTo>
                <a:lnTo>
                  <a:pt x="1509522" y="1488186"/>
                </a:lnTo>
                <a:lnTo>
                  <a:pt x="1978914" y="1488186"/>
                </a:lnTo>
                <a:lnTo>
                  <a:pt x="1980133" y="1486662"/>
                </a:lnTo>
                <a:lnTo>
                  <a:pt x="2438400" y="1486662"/>
                </a:lnTo>
                <a:lnTo>
                  <a:pt x="2612136" y="1486662"/>
                </a:lnTo>
                <a:lnTo>
                  <a:pt x="2612136" y="1517142"/>
                </a:lnTo>
                <a:lnTo>
                  <a:pt x="2624315" y="1517142"/>
                </a:lnTo>
                <a:lnTo>
                  <a:pt x="2624315" y="1486662"/>
                </a:lnTo>
                <a:lnTo>
                  <a:pt x="2797302" y="1486662"/>
                </a:lnTo>
                <a:lnTo>
                  <a:pt x="2798826" y="1488186"/>
                </a:lnTo>
                <a:lnTo>
                  <a:pt x="3268218" y="1488186"/>
                </a:lnTo>
                <a:lnTo>
                  <a:pt x="3269437" y="1486662"/>
                </a:lnTo>
                <a:lnTo>
                  <a:pt x="3727704" y="1486662"/>
                </a:lnTo>
                <a:lnTo>
                  <a:pt x="3902964" y="1486662"/>
                </a:lnTo>
                <a:lnTo>
                  <a:pt x="3902964" y="1517142"/>
                </a:lnTo>
                <a:lnTo>
                  <a:pt x="3915156" y="1517142"/>
                </a:lnTo>
                <a:lnTo>
                  <a:pt x="3915156" y="1486662"/>
                </a:lnTo>
                <a:lnTo>
                  <a:pt x="4088130" y="1486662"/>
                </a:lnTo>
                <a:lnTo>
                  <a:pt x="4089654" y="1488186"/>
                </a:lnTo>
                <a:lnTo>
                  <a:pt x="4559046" y="1488186"/>
                </a:lnTo>
                <a:lnTo>
                  <a:pt x="4560265" y="1486662"/>
                </a:lnTo>
                <a:lnTo>
                  <a:pt x="5018532" y="1486662"/>
                </a:lnTo>
                <a:lnTo>
                  <a:pt x="5193792" y="1486662"/>
                </a:lnTo>
                <a:lnTo>
                  <a:pt x="5193792" y="1517142"/>
                </a:lnTo>
                <a:lnTo>
                  <a:pt x="5205971" y="1517142"/>
                </a:lnTo>
                <a:lnTo>
                  <a:pt x="5205971" y="14805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2101088" y="2485466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30%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391162" y="2595958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27%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81237" y="2411547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32%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61353" y="2743025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23%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852188" y="2853518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20%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142262" y="2780369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22%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432324" y="2780369"/>
            <a:ext cx="28130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b="1" spc="-25" dirty="0">
                <a:latin typeface="Times New Roman"/>
                <a:cs typeface="Times New Roman"/>
              </a:rPr>
              <a:t>22%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73216" y="2976967"/>
            <a:ext cx="259079" cy="9137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25" dirty="0">
                <a:latin typeface="Times New Roman"/>
                <a:cs typeface="Times New Roman"/>
              </a:rPr>
              <a:t>20%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4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spc="-25" dirty="0">
                <a:latin typeface="Times New Roman"/>
                <a:cs typeface="Times New Roman"/>
              </a:rPr>
              <a:t>10%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450">
              <a:latin typeface="Times New Roman"/>
              <a:cs typeface="Times New Roman"/>
            </a:endParaRPr>
          </a:p>
          <a:p>
            <a:pPr marL="75565">
              <a:lnSpc>
                <a:spcPct val="100000"/>
              </a:lnSpc>
            </a:pPr>
            <a:r>
              <a:rPr sz="1000" spc="-25" dirty="0">
                <a:latin typeface="Times New Roman"/>
                <a:cs typeface="Times New Roman"/>
              </a:rPr>
              <a:t>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73216" y="2608158"/>
            <a:ext cx="25781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25" dirty="0">
                <a:latin typeface="Times New Roman"/>
                <a:cs typeface="Times New Roman"/>
              </a:rPr>
              <a:t>30%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73216" y="2240106"/>
            <a:ext cx="257810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25" dirty="0">
                <a:latin typeface="Times New Roman"/>
                <a:cs typeface="Times New Roman"/>
              </a:rPr>
              <a:t>40%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55739" y="3862408"/>
            <a:ext cx="1234440" cy="61531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 marR="5080" algn="ctr">
              <a:lnSpc>
                <a:spcPct val="95800"/>
              </a:lnSpc>
              <a:spcBef>
                <a:spcPts val="140"/>
              </a:spcBef>
            </a:pP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Experiencing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Emotional Abuse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50"/>
              </a:lnSpc>
            </a:pP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80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398798" y="4008731"/>
            <a:ext cx="728980" cy="32258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200025" marR="5080" indent="-187960">
              <a:lnSpc>
                <a:spcPts val="1150"/>
              </a:lnSpc>
              <a:spcBef>
                <a:spcPts val="170"/>
              </a:spcBef>
            </a:pP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Abuse </a:t>
            </a: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95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3177815" y="3862421"/>
            <a:ext cx="2458085" cy="17716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  <a:tabLst>
                <a:tab pos="1302385" algn="l"/>
              </a:tabLst>
            </a:pP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and</a:t>
            </a:r>
            <a:r>
              <a:rPr sz="1000" dirty="0">
                <a:latin typeface="Times New Roman"/>
                <a:cs typeface="Times New Roman"/>
              </a:rPr>
              <a:t>	Reported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and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595908" y="4008731"/>
            <a:ext cx="911860" cy="322580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260985" marR="5080" indent="-248920">
              <a:lnSpc>
                <a:spcPts val="1150"/>
              </a:lnSpc>
              <a:spcBef>
                <a:spcPts val="170"/>
              </a:spcBef>
            </a:pPr>
            <a:r>
              <a:rPr sz="1000" dirty="0">
                <a:latin typeface="Times New Roman"/>
                <a:cs typeface="Times New Roman"/>
              </a:rPr>
              <a:t>Emotional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Abuse </a:t>
            </a:r>
            <a:r>
              <a:rPr sz="1000" dirty="0">
                <a:latin typeface="Times New Roman"/>
                <a:cs typeface="Times New Roman"/>
              </a:rPr>
              <a:t>n =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158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800641" y="3862421"/>
            <a:ext cx="1085215" cy="469265"/>
          </a:xfrm>
          <a:prstGeom prst="rect">
            <a:avLst/>
          </a:prstGeom>
        </p:spPr>
        <p:txBody>
          <a:bodyPr vert="horz" wrap="square" lIns="0" tIns="21590" rIns="0" bIns="0" rtlCol="0">
            <a:spAutoFit/>
          </a:bodyPr>
          <a:lstStyle/>
          <a:p>
            <a:pPr marL="12700" marR="5080" algn="ctr">
              <a:lnSpc>
                <a:spcPts val="1150"/>
              </a:lnSpc>
              <a:spcBef>
                <a:spcPts val="170"/>
              </a:spcBef>
            </a:pP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and </a:t>
            </a:r>
            <a:r>
              <a:rPr sz="1000" dirty="0">
                <a:latin typeface="Times New Roman"/>
                <a:cs typeface="Times New Roman"/>
              </a:rPr>
              <a:t>Emotional</a:t>
            </a:r>
            <a:r>
              <a:rPr sz="1000" spc="-5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Abuse</a:t>
            </a:r>
            <a:endParaRPr sz="1000">
              <a:latin typeface="Times New Roman"/>
              <a:cs typeface="Times New Roman"/>
            </a:endParaRPr>
          </a:p>
          <a:p>
            <a:pPr algn="ctr">
              <a:lnSpc>
                <a:spcPts val="1120"/>
              </a:lnSpc>
            </a:pPr>
            <a:r>
              <a:rPr sz="1000" dirty="0">
                <a:latin typeface="Times New Roman"/>
                <a:cs typeface="Times New Roman"/>
              </a:rPr>
              <a:t>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5" dirty="0">
                <a:latin typeface="Times New Roman"/>
                <a:cs typeface="Times New Roman"/>
              </a:rPr>
              <a:t>90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51516" y="2814880"/>
            <a:ext cx="180975" cy="4851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305"/>
              </a:lnSpc>
            </a:pPr>
            <a:r>
              <a:rPr sz="1100" b="1" spc="-10" dirty="0">
                <a:latin typeface="Times New Roman"/>
                <a:cs typeface="Times New Roman"/>
              </a:rPr>
              <a:t>Percent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241801" y="4400407"/>
            <a:ext cx="1553210" cy="1936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Childhood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Abuse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01698" y="891032"/>
            <a:ext cx="5970270" cy="10039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combination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emotional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abuse, </a:t>
            </a: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13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832485" marR="683895">
              <a:lnSpc>
                <a:spcPts val="1370"/>
              </a:lnSpc>
              <a:spcBef>
                <a:spcPts val="995"/>
              </a:spcBef>
            </a:pPr>
            <a:r>
              <a:rPr sz="1200" b="1" dirty="0">
                <a:latin typeface="Times New Roman"/>
                <a:cs typeface="Times New Roman"/>
              </a:rPr>
              <a:t>Figure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13.</a:t>
            </a:r>
            <a:r>
              <a:rPr sz="1200" b="1" spc="2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Percent</a:t>
            </a:r>
            <a:r>
              <a:rPr sz="1200" b="1" spc="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Violence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Survivors</a:t>
            </a:r>
            <a:r>
              <a:rPr sz="1200" b="1" spc="-5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Who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Reported </a:t>
            </a:r>
            <a:r>
              <a:rPr sz="1200" b="1" dirty="0">
                <a:latin typeface="Times New Roman"/>
                <a:cs typeface="Times New Roman"/>
              </a:rPr>
              <a:t>Experiencing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Multiple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Types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Child</a:t>
            </a:r>
            <a:r>
              <a:rPr sz="1200" b="1" spc="-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Abuse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That</a:t>
            </a:r>
            <a:r>
              <a:rPr sz="1200" b="1" spc="-6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Thought</a:t>
            </a:r>
            <a:r>
              <a:rPr sz="1200" b="1" spc="-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About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5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721611" y="1861454"/>
            <a:ext cx="1616075" cy="2082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200" b="1" dirty="0">
                <a:latin typeface="Times New Roman"/>
                <a:cs typeface="Times New Roman"/>
              </a:rPr>
              <a:t>Attempted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Suicide,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2012</a:t>
            </a:r>
            <a:endParaRPr sz="1200">
              <a:latin typeface="Times New Roman"/>
              <a:cs typeface="Times New Roman"/>
            </a:endParaRPr>
          </a:p>
        </p:txBody>
      </p:sp>
      <p:grpSp>
        <p:nvGrpSpPr>
          <p:cNvPr id="27" name="object 27"/>
          <p:cNvGrpSpPr/>
          <p:nvPr/>
        </p:nvGrpSpPr>
        <p:grpSpPr>
          <a:xfrm>
            <a:off x="5269991" y="1956816"/>
            <a:ext cx="1541145" cy="469900"/>
            <a:chOff x="5269991" y="1956816"/>
            <a:chExt cx="1541145" cy="469900"/>
          </a:xfrm>
        </p:grpSpPr>
        <p:sp>
          <p:nvSpPr>
            <p:cNvPr id="28" name="object 28"/>
            <p:cNvSpPr/>
            <p:nvPr/>
          </p:nvSpPr>
          <p:spPr>
            <a:xfrm>
              <a:off x="5269991" y="1956816"/>
              <a:ext cx="1541145" cy="469900"/>
            </a:xfrm>
            <a:custGeom>
              <a:avLst/>
              <a:gdLst/>
              <a:ahLst/>
              <a:cxnLst/>
              <a:rect l="l" t="t" r="r" b="b"/>
              <a:pathLst>
                <a:path w="1541145" h="469900">
                  <a:moveTo>
                    <a:pt x="1537716" y="0"/>
                  </a:moveTo>
                  <a:lnTo>
                    <a:pt x="2286" y="0"/>
                  </a:lnTo>
                  <a:lnTo>
                    <a:pt x="0" y="2286"/>
                  </a:lnTo>
                  <a:lnTo>
                    <a:pt x="0" y="466344"/>
                  </a:lnTo>
                  <a:lnTo>
                    <a:pt x="2286" y="469392"/>
                  </a:lnTo>
                  <a:lnTo>
                    <a:pt x="1537716" y="469392"/>
                  </a:lnTo>
                  <a:lnTo>
                    <a:pt x="1540764" y="466344"/>
                  </a:lnTo>
                  <a:lnTo>
                    <a:pt x="1540764" y="463296"/>
                  </a:lnTo>
                  <a:lnTo>
                    <a:pt x="12192" y="463296"/>
                  </a:lnTo>
                  <a:lnTo>
                    <a:pt x="6096" y="457200"/>
                  </a:lnTo>
                  <a:lnTo>
                    <a:pt x="12192" y="457200"/>
                  </a:lnTo>
                  <a:lnTo>
                    <a:pt x="12192" y="11430"/>
                  </a:lnTo>
                  <a:lnTo>
                    <a:pt x="6096" y="11430"/>
                  </a:lnTo>
                  <a:lnTo>
                    <a:pt x="12192" y="6096"/>
                  </a:lnTo>
                  <a:lnTo>
                    <a:pt x="1540764" y="6096"/>
                  </a:lnTo>
                  <a:lnTo>
                    <a:pt x="1540764" y="2286"/>
                  </a:lnTo>
                  <a:lnTo>
                    <a:pt x="1537716" y="0"/>
                  </a:lnTo>
                  <a:close/>
                </a:path>
                <a:path w="1541145" h="469900">
                  <a:moveTo>
                    <a:pt x="12192" y="457200"/>
                  </a:moveTo>
                  <a:lnTo>
                    <a:pt x="6096" y="457200"/>
                  </a:lnTo>
                  <a:lnTo>
                    <a:pt x="12192" y="463296"/>
                  </a:lnTo>
                  <a:lnTo>
                    <a:pt x="12192" y="457200"/>
                  </a:lnTo>
                  <a:close/>
                </a:path>
                <a:path w="1541145" h="469900">
                  <a:moveTo>
                    <a:pt x="1528572" y="457200"/>
                  </a:moveTo>
                  <a:lnTo>
                    <a:pt x="12192" y="457200"/>
                  </a:lnTo>
                  <a:lnTo>
                    <a:pt x="12192" y="463296"/>
                  </a:lnTo>
                  <a:lnTo>
                    <a:pt x="1528572" y="463296"/>
                  </a:lnTo>
                  <a:lnTo>
                    <a:pt x="1528572" y="457200"/>
                  </a:lnTo>
                  <a:close/>
                </a:path>
                <a:path w="1541145" h="469900">
                  <a:moveTo>
                    <a:pt x="1528572" y="6096"/>
                  </a:moveTo>
                  <a:lnTo>
                    <a:pt x="1528572" y="463296"/>
                  </a:lnTo>
                  <a:lnTo>
                    <a:pt x="1534668" y="457200"/>
                  </a:lnTo>
                  <a:lnTo>
                    <a:pt x="1540764" y="457200"/>
                  </a:lnTo>
                  <a:lnTo>
                    <a:pt x="1540764" y="11430"/>
                  </a:lnTo>
                  <a:lnTo>
                    <a:pt x="1534668" y="11430"/>
                  </a:lnTo>
                  <a:lnTo>
                    <a:pt x="1528572" y="6096"/>
                  </a:lnTo>
                  <a:close/>
                </a:path>
                <a:path w="1541145" h="469900">
                  <a:moveTo>
                    <a:pt x="1540764" y="457200"/>
                  </a:moveTo>
                  <a:lnTo>
                    <a:pt x="1534668" y="457200"/>
                  </a:lnTo>
                  <a:lnTo>
                    <a:pt x="1528572" y="463296"/>
                  </a:lnTo>
                  <a:lnTo>
                    <a:pt x="1540764" y="463296"/>
                  </a:lnTo>
                  <a:lnTo>
                    <a:pt x="1540764" y="457200"/>
                  </a:lnTo>
                  <a:close/>
                </a:path>
                <a:path w="1541145" h="469900">
                  <a:moveTo>
                    <a:pt x="12192" y="6096"/>
                  </a:moveTo>
                  <a:lnTo>
                    <a:pt x="6096" y="11430"/>
                  </a:lnTo>
                  <a:lnTo>
                    <a:pt x="12192" y="11430"/>
                  </a:lnTo>
                  <a:lnTo>
                    <a:pt x="12192" y="6096"/>
                  </a:lnTo>
                  <a:close/>
                </a:path>
                <a:path w="1541145" h="469900">
                  <a:moveTo>
                    <a:pt x="1528572" y="6096"/>
                  </a:moveTo>
                  <a:lnTo>
                    <a:pt x="12192" y="6096"/>
                  </a:lnTo>
                  <a:lnTo>
                    <a:pt x="12192" y="11430"/>
                  </a:lnTo>
                  <a:lnTo>
                    <a:pt x="1528572" y="11430"/>
                  </a:lnTo>
                  <a:lnTo>
                    <a:pt x="1528572" y="6096"/>
                  </a:lnTo>
                  <a:close/>
                </a:path>
                <a:path w="1541145" h="469900">
                  <a:moveTo>
                    <a:pt x="1540764" y="6096"/>
                  </a:moveTo>
                  <a:lnTo>
                    <a:pt x="1528572" y="6096"/>
                  </a:lnTo>
                  <a:lnTo>
                    <a:pt x="1534668" y="11430"/>
                  </a:lnTo>
                  <a:lnTo>
                    <a:pt x="1540764" y="11430"/>
                  </a:lnTo>
                  <a:lnTo>
                    <a:pt x="1540764" y="6096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340095" y="2042922"/>
              <a:ext cx="68580" cy="68580"/>
            </a:xfrm>
            <a:custGeom>
              <a:avLst/>
              <a:gdLst/>
              <a:ahLst/>
              <a:cxnLst/>
              <a:rect l="l" t="t" r="r" b="b"/>
              <a:pathLst>
                <a:path w="68579" h="68580">
                  <a:moveTo>
                    <a:pt x="68579" y="0"/>
                  </a:moveTo>
                  <a:lnTo>
                    <a:pt x="0" y="0"/>
                  </a:lnTo>
                  <a:lnTo>
                    <a:pt x="0" y="68579"/>
                  </a:lnTo>
                  <a:lnTo>
                    <a:pt x="68579" y="68579"/>
                  </a:lnTo>
                  <a:lnTo>
                    <a:pt x="6857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332476" y="2035301"/>
              <a:ext cx="83820" cy="311785"/>
            </a:xfrm>
            <a:custGeom>
              <a:avLst/>
              <a:gdLst/>
              <a:ahLst/>
              <a:cxnLst/>
              <a:rect l="l" t="t" r="r" b="b"/>
              <a:pathLst>
                <a:path w="83820" h="311785">
                  <a:moveTo>
                    <a:pt x="82296" y="232410"/>
                  </a:moveTo>
                  <a:lnTo>
                    <a:pt x="79248" y="229362"/>
                  </a:lnTo>
                  <a:lnTo>
                    <a:pt x="3810" y="229362"/>
                  </a:lnTo>
                  <a:lnTo>
                    <a:pt x="1524" y="232410"/>
                  </a:lnTo>
                  <a:lnTo>
                    <a:pt x="1524" y="309372"/>
                  </a:lnTo>
                  <a:lnTo>
                    <a:pt x="3810" y="311658"/>
                  </a:lnTo>
                  <a:lnTo>
                    <a:pt x="79248" y="311658"/>
                  </a:lnTo>
                  <a:lnTo>
                    <a:pt x="82296" y="309372"/>
                  </a:lnTo>
                  <a:lnTo>
                    <a:pt x="82296" y="305562"/>
                  </a:lnTo>
                  <a:lnTo>
                    <a:pt x="82296" y="299466"/>
                  </a:lnTo>
                  <a:lnTo>
                    <a:pt x="82296" y="241554"/>
                  </a:lnTo>
                  <a:lnTo>
                    <a:pt x="82296" y="235458"/>
                  </a:lnTo>
                  <a:lnTo>
                    <a:pt x="82296" y="232410"/>
                  </a:lnTo>
                  <a:close/>
                </a:path>
                <a:path w="83820" h="311785">
                  <a:moveTo>
                    <a:pt x="83820" y="3810"/>
                  </a:moveTo>
                  <a:lnTo>
                    <a:pt x="80010" y="0"/>
                  </a:lnTo>
                  <a:lnTo>
                    <a:pt x="68580" y="0"/>
                  </a:lnTo>
                  <a:lnTo>
                    <a:pt x="68580" y="15240"/>
                  </a:lnTo>
                  <a:lnTo>
                    <a:pt x="68580" y="68580"/>
                  </a:lnTo>
                  <a:lnTo>
                    <a:pt x="15240" y="68580"/>
                  </a:lnTo>
                  <a:lnTo>
                    <a:pt x="15240" y="15240"/>
                  </a:lnTo>
                  <a:lnTo>
                    <a:pt x="68580" y="15240"/>
                  </a:lnTo>
                  <a:lnTo>
                    <a:pt x="68580" y="0"/>
                  </a:lnTo>
                  <a:lnTo>
                    <a:pt x="3048" y="0"/>
                  </a:lnTo>
                  <a:lnTo>
                    <a:pt x="0" y="3810"/>
                  </a:lnTo>
                  <a:lnTo>
                    <a:pt x="0" y="80010"/>
                  </a:lnTo>
                  <a:lnTo>
                    <a:pt x="3048" y="83820"/>
                  </a:lnTo>
                  <a:lnTo>
                    <a:pt x="80010" y="83820"/>
                  </a:lnTo>
                  <a:lnTo>
                    <a:pt x="83820" y="80010"/>
                  </a:lnTo>
                  <a:lnTo>
                    <a:pt x="83820" y="76200"/>
                  </a:lnTo>
                  <a:lnTo>
                    <a:pt x="83820" y="68580"/>
                  </a:lnTo>
                  <a:lnTo>
                    <a:pt x="83820" y="15240"/>
                  </a:lnTo>
                  <a:lnTo>
                    <a:pt x="83820" y="7620"/>
                  </a:lnTo>
                  <a:lnTo>
                    <a:pt x="83820" y="381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1" name="object 31"/>
          <p:cNvSpPr txBox="1"/>
          <p:nvPr/>
        </p:nvSpPr>
        <p:spPr>
          <a:xfrm>
            <a:off x="5427217" y="1908076"/>
            <a:ext cx="1339215" cy="7181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36400"/>
              </a:lnSpc>
              <a:spcBef>
                <a:spcPts val="100"/>
              </a:spcBef>
            </a:pPr>
            <a:r>
              <a:rPr sz="1100" dirty="0">
                <a:latin typeface="Times New Roman"/>
                <a:cs typeface="Times New Roman"/>
              </a:rPr>
              <a:t>Thought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 </a:t>
            </a:r>
            <a:r>
              <a:rPr sz="1100" dirty="0">
                <a:latin typeface="Times New Roman"/>
                <a:cs typeface="Times New Roman"/>
              </a:rPr>
              <a:t>Attempted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</a:t>
            </a:r>
            <a:endParaRPr sz="1100">
              <a:latin typeface="Times New Roman"/>
              <a:cs typeface="Times New Roman"/>
            </a:endParaRPr>
          </a:p>
          <a:p>
            <a:pPr marL="556260">
              <a:lnSpc>
                <a:spcPct val="100000"/>
              </a:lnSpc>
              <a:spcBef>
                <a:spcPts val="650"/>
              </a:spcBef>
            </a:pPr>
            <a:r>
              <a:rPr sz="1000" b="1" spc="-25" dirty="0">
                <a:latin typeface="Times New Roman"/>
                <a:cs typeface="Times New Roman"/>
              </a:rPr>
              <a:t>31%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32" name="object 32"/>
          <p:cNvSpPr/>
          <p:nvPr/>
        </p:nvSpPr>
        <p:spPr>
          <a:xfrm>
            <a:off x="1048511" y="1429511"/>
            <a:ext cx="5950585" cy="3192145"/>
          </a:xfrm>
          <a:custGeom>
            <a:avLst/>
            <a:gdLst/>
            <a:ahLst/>
            <a:cxnLst/>
            <a:rect l="l" t="t" r="r" b="b"/>
            <a:pathLst>
              <a:path w="5950584" h="3192145">
                <a:moveTo>
                  <a:pt x="0" y="0"/>
                </a:moveTo>
                <a:lnTo>
                  <a:pt x="5950458" y="0"/>
                </a:lnTo>
                <a:lnTo>
                  <a:pt x="5950458" y="3192018"/>
                </a:lnTo>
                <a:lnTo>
                  <a:pt x="0" y="3192018"/>
                </a:lnTo>
                <a:lnTo>
                  <a:pt x="0" y="0"/>
                </a:lnTo>
                <a:close/>
              </a:path>
            </a:pathLst>
          </a:custGeom>
          <a:ln w="25946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663" y="3478019"/>
            <a:ext cx="5968365" cy="61321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further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study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shelter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good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predictor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analysis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(3.9)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sheltered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adult: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child, </a:t>
            </a:r>
            <a:r>
              <a:rPr sz="1100" dirty="0">
                <a:latin typeface="Times New Roman"/>
                <a:cs typeface="Times New Roman"/>
              </a:rPr>
              <a:t>62.5%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adult;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1085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(169)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viewed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caution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this </a:t>
            </a:r>
            <a:r>
              <a:rPr sz="1100" spc="-10" dirty="0">
                <a:latin typeface="Times New Roman"/>
                <a:cs typeface="Times New Roman"/>
              </a:rPr>
              <a:t>analysis.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buAutoNum type="arabicPeriod" startAt="3"/>
              <a:tabLst>
                <a:tab pos="926465" algn="l"/>
                <a:tab pos="927735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Survivor/Abuser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Relationship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3"/>
            </a:pPr>
            <a:endParaRPr sz="1050">
              <a:latin typeface="Times New Roman"/>
              <a:cs typeface="Times New Roman"/>
            </a:endParaRPr>
          </a:p>
          <a:p>
            <a:pPr marL="12700" marR="194310" indent="457200" algn="just">
              <a:lnSpc>
                <a:spcPct val="95800"/>
              </a:lnSpc>
            </a:pPr>
            <a:r>
              <a:rPr sz="1100" i="1" dirty="0">
                <a:latin typeface="Times New Roman"/>
                <a:cs typeface="Times New Roman"/>
              </a:rPr>
              <a:t>Current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intimate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Current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boyfriends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abusers </a:t>
            </a:r>
            <a:r>
              <a:rPr sz="1100" dirty="0">
                <a:latin typeface="Times New Roman"/>
                <a:cs typeface="Times New Roman"/>
              </a:rPr>
              <a:t>(45%),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current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spouses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(33%).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girlfriends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girlfriends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abusers,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family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members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9%.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30504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(70%).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Males </a:t>
            </a:r>
            <a:r>
              <a:rPr sz="1100" dirty="0">
                <a:latin typeface="Times New Roman"/>
                <a:cs typeface="Times New Roman"/>
              </a:rPr>
              <a:t>(20%)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(9%).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2860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abuser </a:t>
            </a:r>
            <a:r>
              <a:rPr sz="1100" dirty="0">
                <a:latin typeface="Times New Roman"/>
                <a:cs typeface="Times New Roman"/>
              </a:rPr>
              <a:t>(50%),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349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median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$2400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($9,600)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($12,000).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926465" indent="-456565">
              <a:lnSpc>
                <a:spcPct val="100000"/>
              </a:lnSpc>
              <a:buAutoNum type="arabicPeriod" startAt="4"/>
              <a:tabLst>
                <a:tab pos="926465" algn="l"/>
                <a:tab pos="927100" algn="l"/>
              </a:tabLst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Survivor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Substance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Abuse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9591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Twelve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3718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(53%)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(1.8)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(84%)</a:t>
            </a:r>
            <a:r>
              <a:rPr sz="1100" spc="-20" dirty="0">
                <a:latin typeface="Times New Roman"/>
                <a:cs typeface="Times New Roman"/>
              </a:rPr>
              <a:t> than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 </a:t>
            </a:r>
            <a:r>
              <a:rPr sz="1100" spc="-10" dirty="0">
                <a:latin typeface="Times New Roman"/>
                <a:cs typeface="Times New Roman"/>
              </a:rPr>
              <a:t>alcohol/drugs.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05"/>
              </a:spcBef>
            </a:pPr>
            <a:r>
              <a:rPr sz="1100" spc="-25" dirty="0">
                <a:latin typeface="Times New Roman"/>
                <a:cs typeface="Times New Roman"/>
              </a:rPr>
              <a:t>127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30808" y="911352"/>
            <a:ext cx="5510784" cy="2432304"/>
          </a:xfrm>
          <a:prstGeom prst="rect">
            <a:avLst/>
          </a:prstGeom>
        </p:spPr>
      </p:pic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1051813"/>
            <a:ext cx="5958205" cy="79038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25527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significantly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0" dirty="0">
                <a:latin typeface="Times New Roman"/>
                <a:cs typeface="Times New Roman"/>
              </a:rPr>
              <a:t> 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(45%).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397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times </a:t>
            </a:r>
            <a:r>
              <a:rPr sz="1100" dirty="0">
                <a:latin typeface="Times New Roman"/>
                <a:cs typeface="Times New Roman"/>
              </a:rPr>
              <a:t>(4.8)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(10%).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715" indent="457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(11%).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marL="926465" indent="-456565">
              <a:lnSpc>
                <a:spcPct val="100000"/>
              </a:lnSpc>
              <a:buAutoNum type="arabicPeriod" startAt="5"/>
              <a:tabLst>
                <a:tab pos="926465" algn="l"/>
                <a:tab pos="927100" algn="l"/>
              </a:tabLst>
            </a:pP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Abuse/Violence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Experienced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from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Abuser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5"/>
            </a:pPr>
            <a:endParaRPr sz="1050">
              <a:latin typeface="Times New Roman"/>
              <a:cs typeface="Times New Roman"/>
            </a:endParaRPr>
          </a:p>
          <a:p>
            <a:pPr marL="12700" marR="13271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978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123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59105" indent="457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978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(89%)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935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recent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(87%)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verbal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attack </a:t>
            </a:r>
            <a:r>
              <a:rPr sz="1100" dirty="0">
                <a:latin typeface="Times New Roman"/>
                <a:cs typeface="Times New Roman"/>
              </a:rPr>
              <a:t>(60%),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killed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(34%),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restraint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(27%)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hostage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lethal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in</a:t>
            </a:r>
            <a:r>
              <a:rPr sz="1100" dirty="0">
                <a:latin typeface="Times New Roman"/>
                <a:cs typeface="Times New Roman"/>
              </a:rPr>
              <a:t> 12%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strangulation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being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abused/coerced,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1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well.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experienced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verbally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assaulted/degraded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(83%),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attacked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(62%),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(33%).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Seventeen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sexually </a:t>
            </a:r>
            <a:r>
              <a:rPr sz="1100" dirty="0">
                <a:latin typeface="Times New Roman"/>
                <a:cs typeface="Times New Roman"/>
              </a:rPr>
              <a:t>coerced,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hostage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lethal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respectively,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strangled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help.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9144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807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978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pregnant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spc="-10" dirty="0">
                <a:latin typeface="Times New Roman"/>
                <a:cs typeface="Times New Roman"/>
              </a:rPr>
              <a:t>abuse.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926465" indent="-456565">
              <a:lnSpc>
                <a:spcPct val="100000"/>
              </a:lnSpc>
              <a:buAutoNum type="arabicPeriod" startAt="6"/>
              <a:tabLst>
                <a:tab pos="926465" algn="l"/>
                <a:tab pos="927100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Injury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46075" indent="456565" algn="just">
              <a:lnSpc>
                <a:spcPts val="1270"/>
              </a:lnSpc>
            </a:pP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being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3622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(56%)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incurred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incident, 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"other"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(40%),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(26%),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(23%).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98" y="891032"/>
            <a:ext cx="5969635" cy="758253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02870" indent="457200" algn="just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pregnant,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 </a:t>
            </a:r>
            <a:r>
              <a:rPr sz="1100" dirty="0">
                <a:latin typeface="Times New Roman"/>
                <a:cs typeface="Times New Roman"/>
              </a:rPr>
              <a:t>(52%),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pregnant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(24%).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34620" indent="457200">
              <a:lnSpc>
                <a:spcPts val="1270"/>
              </a:lnSpc>
            </a:pPr>
            <a:r>
              <a:rPr sz="1100" spc="-10" dirty="0">
                <a:latin typeface="Times New Roman"/>
                <a:cs typeface="Times New Roman"/>
              </a:rPr>
              <a:t>Involvement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likelihood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subsequent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(77%)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being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experience.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8265" indent="456565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(1.8)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(26%).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5560" indent="456565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(1.7)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likely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illness (25%).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7.</a:t>
            </a:r>
            <a:r>
              <a:rPr sz="1100" b="1" dirty="0">
                <a:latin typeface="Times New Roman"/>
                <a:cs typeface="Times New Roman"/>
              </a:rPr>
              <a:t>	Medical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Treatment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079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quite </a:t>
            </a:r>
            <a:r>
              <a:rPr sz="1100" dirty="0">
                <a:latin typeface="Times New Roman"/>
                <a:cs typeface="Times New Roman"/>
              </a:rPr>
              <a:t>high.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303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(87%)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sought </a:t>
            </a:r>
            <a:r>
              <a:rPr sz="1100" dirty="0">
                <a:latin typeface="Times New Roman"/>
                <a:cs typeface="Times New Roman"/>
              </a:rPr>
              <a:t>treatment.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(84%)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sought 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07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mentioned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earlier,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injured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(44%)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(109)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0320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possible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dataset: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75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get</a:t>
            </a:r>
            <a:r>
              <a:rPr sz="1100" spc="-25" dirty="0">
                <a:latin typeface="Times New Roman"/>
                <a:cs typeface="Times New Roman"/>
              </a:rPr>
              <a:t> it.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32080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"other"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treatment,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(45%,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Hispanic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(41%).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(100%, </a:t>
            </a:r>
            <a:r>
              <a:rPr sz="1100" dirty="0">
                <a:latin typeface="Times New Roman"/>
                <a:cs typeface="Times New Roman"/>
              </a:rPr>
              <a:t>respectively)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"other"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medical </a:t>
            </a:r>
            <a:r>
              <a:rPr sz="1100" dirty="0">
                <a:latin typeface="Times New Roman"/>
                <a:cs typeface="Times New Roman"/>
              </a:rPr>
              <a:t>treatment.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should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viewed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caution.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Ninety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medical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70" y="891794"/>
            <a:ext cx="5952490" cy="80638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926465" indent="-457200">
              <a:lnSpc>
                <a:spcPct val="100000"/>
              </a:lnSpc>
              <a:spcBef>
                <a:spcPts val="95"/>
              </a:spcBef>
              <a:buAutoNum type="arabicPeriod" startAt="8"/>
              <a:tabLst>
                <a:tab pos="926465" algn="l"/>
                <a:tab pos="927735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Children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present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  <a:buFont typeface="Times New Roman"/>
              <a:buAutoNum type="arabicPeriod" startAt="8"/>
            </a:pPr>
            <a:endParaRPr sz="1100">
              <a:latin typeface="Times New Roman"/>
              <a:cs typeface="Times New Roman"/>
            </a:endParaRPr>
          </a:p>
          <a:p>
            <a:pPr marL="12700" marR="151765" indent="457200">
              <a:lnSpc>
                <a:spcPts val="1260"/>
              </a:lnSpc>
            </a:pP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836)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gender, 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(77%)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889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2.7.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Male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(2.9)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Among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mean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(2.9),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(2.8),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(2.5).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1018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(398)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40.5%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(341)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98425" indent="45656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where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abuser (41%).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00355" indent="456565" algn="just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negligible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($12,000)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present ($10,872).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5"/>
              </a:spcBef>
              <a:buAutoNum type="arabicPeriod" startAt="9"/>
              <a:tabLst>
                <a:tab pos="926465" algn="l"/>
                <a:tab pos="927735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Children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Abused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rabicPeriod" startAt="9"/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(167)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survivor’s </a:t>
            </a:r>
            <a:r>
              <a:rPr sz="1100" dirty="0">
                <a:latin typeface="Times New Roman"/>
                <a:cs typeface="Times New Roman"/>
              </a:rPr>
              <a:t>abuser.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verbally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abused/degraded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attacked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20" dirty="0">
                <a:latin typeface="Times New Roman"/>
                <a:cs typeface="Times New Roman"/>
              </a:rPr>
              <a:t> that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killed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(17%).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Seventeen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hostage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Eight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lethal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strangled,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threatened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killed.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buAutoNum type="arabicPeriod" startAt="10"/>
              <a:tabLst>
                <a:tab pos="926465" algn="l"/>
                <a:tab pos="927735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Children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Injured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rabicPeriod" startAt="10"/>
            </a:pPr>
            <a:endParaRPr sz="1100">
              <a:latin typeface="Times New Roman"/>
              <a:cs typeface="Times New Roman"/>
            </a:endParaRPr>
          </a:p>
          <a:p>
            <a:pPr marL="12700" marR="66040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12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(25%)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treatment,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buAutoNum type="arabicPeriod" startAt="11"/>
              <a:tabLst>
                <a:tab pos="926465" algn="l"/>
                <a:tab pos="927735" algn="l"/>
              </a:tabLst>
            </a:pP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Prosecution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Involvement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7114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Sixty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Slightly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(64%)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female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(60%).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302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(56%)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negligible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survivor’s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likelihood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85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races/ethnicities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were </a:t>
            </a:r>
            <a:r>
              <a:rPr sz="1100" dirty="0">
                <a:latin typeface="Times New Roman"/>
                <a:cs typeface="Times New Roman"/>
              </a:rPr>
              <a:t>negligible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(67%,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32"/>
            <a:ext cx="5908675" cy="147828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31369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closely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(60%).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enforcement,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reason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not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scared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believed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that </a:t>
            </a:r>
            <a:r>
              <a:rPr sz="1100" i="1" dirty="0">
                <a:latin typeface="Times New Roman"/>
                <a:cs typeface="Times New Roman"/>
              </a:rPr>
              <a:t>nothing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would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get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done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wanted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work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out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relationship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14400" y="2359913"/>
          <a:ext cx="5504180" cy="49803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26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Reason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Scared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worse/he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mad/scared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what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husband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Scared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life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threatened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kill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take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76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Scared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because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I’m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citizen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Scared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reasons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Wanted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work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out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Thought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change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Thought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could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handle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it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Wanted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work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out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Didn’t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think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anything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done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just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tell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order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protection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208279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Didn’t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think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understand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emotional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abuse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Didn’t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think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enough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cops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anything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76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got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physical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before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Just</a:t>
                      </a:r>
                      <a:r>
                        <a:rPr sz="1100" spc="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verbal/mental</a:t>
                      </a:r>
                      <a:r>
                        <a:rPr sz="1100" spc="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abuse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Non-violent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Just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wanted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away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Didn’t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want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anyone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else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involved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22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Hiding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own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perpetrators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drug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from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CYFD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225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Offender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took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phone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so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couldn’t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call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anyone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2318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Mental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illness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(need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professional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help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–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not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jail)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901698" y="7496808"/>
            <a:ext cx="5781040" cy="11569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 algn="just">
              <a:lnSpc>
                <a:spcPts val="1270"/>
              </a:lnSpc>
              <a:spcBef>
                <a:spcPts val="180"/>
              </a:spcBef>
            </a:pP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or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spc="-10" dirty="0">
                <a:latin typeface="Times New Roman"/>
                <a:cs typeface="Times New Roman"/>
              </a:rPr>
              <a:t>enforcement.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43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(58%)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(39%),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(23%).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35748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84" y="891032"/>
            <a:ext cx="5963920" cy="52603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03505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recent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(46%)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 marL="12700" marR="95250" indent="456565">
              <a:lnSpc>
                <a:spcPct val="95700"/>
              </a:lnSpc>
              <a:spcBef>
                <a:spcPts val="8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(125)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events,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than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order.</a:t>
            </a: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  <a:spcBef>
                <a:spcPts val="92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(3%).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valid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race,</a:t>
            </a:r>
            <a:r>
              <a:rPr sz="1100" spc="-25" dirty="0">
                <a:latin typeface="Times New Roman"/>
                <a:cs typeface="Times New Roman"/>
              </a:rPr>
              <a:t> or </a:t>
            </a:r>
            <a:r>
              <a:rPr sz="1100" spc="-10" dirty="0">
                <a:latin typeface="Times New Roman"/>
                <a:cs typeface="Times New Roman"/>
              </a:rPr>
              <a:t>income.</a:t>
            </a:r>
            <a:endParaRPr sz="11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869"/>
              </a:spcBef>
              <a:buAutoNum type="arabicPeriod" startAt="12"/>
              <a:tabLst>
                <a:tab pos="926465" algn="l"/>
                <a:tab pos="927735" algn="l"/>
              </a:tabLst>
            </a:pPr>
            <a:r>
              <a:rPr sz="1100" b="1" dirty="0">
                <a:latin typeface="Times New Roman"/>
                <a:cs typeface="Times New Roman"/>
              </a:rPr>
              <a:t>Case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Sentencing</a:t>
            </a:r>
            <a:endParaRPr sz="1100">
              <a:latin typeface="Times New Roman"/>
              <a:cs typeface="Times New Roman"/>
            </a:endParaRPr>
          </a:p>
          <a:p>
            <a:pPr marL="12700" marR="86995" indent="456565">
              <a:lnSpc>
                <a:spcPts val="1270"/>
              </a:lnSpc>
              <a:spcBef>
                <a:spcPts val="94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cases, </a:t>
            </a:r>
            <a:r>
              <a:rPr sz="1100" dirty="0">
                <a:latin typeface="Times New Roman"/>
                <a:cs typeface="Times New Roman"/>
              </a:rPr>
              <a:t>58%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given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diversion program.</a:t>
            </a:r>
            <a:endParaRPr sz="1100">
              <a:latin typeface="Times New Roman"/>
              <a:cs typeface="Times New Roman"/>
            </a:endParaRPr>
          </a:p>
          <a:p>
            <a:pPr marL="12700" marR="24130" indent="457200">
              <a:lnSpc>
                <a:spcPct val="95800"/>
              </a:lnSpc>
              <a:spcBef>
                <a:spcPts val="87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sentence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jail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sentencing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(56%,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8)</a:t>
            </a:r>
            <a:r>
              <a:rPr sz="1100" spc="-20" dirty="0">
                <a:latin typeface="Times New Roman"/>
                <a:cs typeface="Times New Roman"/>
              </a:rPr>
              <a:t> were </a:t>
            </a:r>
            <a:r>
              <a:rPr sz="1100" dirty="0">
                <a:latin typeface="Times New Roman"/>
                <a:cs typeface="Times New Roman"/>
              </a:rPr>
              <a:t>sentenced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sentenced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months,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sentenced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15-</a:t>
            </a:r>
            <a:r>
              <a:rPr sz="1100" spc="-25" dirty="0">
                <a:latin typeface="Times New Roman"/>
                <a:cs typeface="Times New Roman"/>
              </a:rPr>
              <a:t>18 </a:t>
            </a:r>
            <a:r>
              <a:rPr sz="1100" dirty="0">
                <a:latin typeface="Times New Roman"/>
                <a:cs typeface="Times New Roman"/>
              </a:rPr>
              <a:t>months,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jail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sentence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7.2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months.</a:t>
            </a:r>
            <a:endParaRPr sz="1100">
              <a:latin typeface="Times New Roman"/>
              <a:cs typeface="Times New Roman"/>
            </a:endParaRPr>
          </a:p>
          <a:p>
            <a:pPr marL="926465" indent="-457200">
              <a:lnSpc>
                <a:spcPct val="100000"/>
              </a:lnSpc>
              <a:spcBef>
                <a:spcPts val="869"/>
              </a:spcBef>
              <a:buAutoNum type="arabicPeriod" startAt="13"/>
              <a:tabLst>
                <a:tab pos="926465" algn="l"/>
                <a:tab pos="927735" algn="l"/>
              </a:tabLst>
            </a:pPr>
            <a:r>
              <a:rPr sz="1100" b="1" dirty="0">
                <a:latin typeface="Times New Roman"/>
                <a:cs typeface="Times New Roman"/>
              </a:rPr>
              <a:t>Leave/Stay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History</a:t>
            </a:r>
            <a:endParaRPr sz="1100">
              <a:latin typeface="Times New Roman"/>
              <a:cs typeface="Times New Roman"/>
            </a:endParaRPr>
          </a:p>
          <a:p>
            <a:pPr marL="12700" marR="59055" indent="456565">
              <a:lnSpc>
                <a:spcPts val="1260"/>
              </a:lnSpc>
              <a:spcBef>
                <a:spcPts val="955"/>
              </a:spcBef>
            </a:pP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656)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some </a:t>
            </a:r>
            <a:r>
              <a:rPr sz="1100" dirty="0">
                <a:latin typeface="Times New Roman"/>
                <a:cs typeface="Times New Roman"/>
              </a:rPr>
              <a:t>time.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212)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returned.</a:t>
            </a:r>
            <a:endParaRPr sz="1100">
              <a:latin typeface="Times New Roman"/>
              <a:cs typeface="Times New Roman"/>
            </a:endParaRPr>
          </a:p>
          <a:p>
            <a:pPr marL="12700" marR="18415" indent="457200">
              <a:lnSpc>
                <a:spcPct val="95700"/>
              </a:lnSpc>
              <a:spcBef>
                <a:spcPts val="894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mentions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returned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try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work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out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(63),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returned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children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because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were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scared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C.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6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Left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914400" y="6142482"/>
          <a:ext cx="5504180" cy="292417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26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Reason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Tried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Work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Out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208279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thought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loved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Hope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he/she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change/said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change/said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help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Felt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sorry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him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going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Wanted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work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out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Love/I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loved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him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17335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Thought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things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get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better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39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Returned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She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pregnant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Financially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dependent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him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miss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him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Returned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Scared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Fear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own/no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support/lack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resources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Intimidated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return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48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133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914400" y="914400"/>
          <a:ext cx="5504180" cy="161289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926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Reason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6364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Said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would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kill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me/feared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life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208279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found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me/he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took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forcefully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208279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Scared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93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influence/pressure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He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has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complete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control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over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me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(financially,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physically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mentally)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39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was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dumb/stupid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933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Don’t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know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why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I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returned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844550" y="2632201"/>
            <a:ext cx="6017260" cy="317182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69215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negligible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($11,000)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($10,872).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stayed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away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median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$2,080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($12,000)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($9,920).</a:t>
            </a:r>
            <a:endParaRPr sz="1100">
              <a:latin typeface="Times New Roman"/>
              <a:cs typeface="Times New Roman"/>
            </a:endParaRPr>
          </a:p>
          <a:p>
            <a:pPr marL="69215" marR="323850" indent="457200">
              <a:lnSpc>
                <a:spcPts val="1270"/>
              </a:lnSpc>
              <a:spcBef>
                <a:spcPts val="95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(268)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 marL="69215" marR="19685" indent="457200">
              <a:lnSpc>
                <a:spcPts val="1270"/>
              </a:lnSpc>
              <a:spcBef>
                <a:spcPts val="795"/>
              </a:spcBef>
            </a:pP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prior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$2400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($9,600)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($12,000).</a:t>
            </a:r>
            <a:endParaRPr sz="1100">
              <a:latin typeface="Times New Roman"/>
              <a:cs typeface="Times New Roman"/>
            </a:endParaRPr>
          </a:p>
          <a:p>
            <a:pPr marL="527050">
              <a:lnSpc>
                <a:spcPct val="100000"/>
              </a:lnSpc>
              <a:spcBef>
                <a:spcPts val="830"/>
              </a:spcBef>
              <a:tabLst>
                <a:tab pos="98361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14.</a:t>
            </a:r>
            <a:r>
              <a:rPr sz="1100" b="1" dirty="0">
                <a:latin typeface="Times New Roman"/>
                <a:cs typeface="Times New Roman"/>
              </a:rPr>
              <a:t>	How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Survivors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About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69215" marR="170815" indent="457200">
              <a:lnSpc>
                <a:spcPct val="95800"/>
              </a:lnSpc>
              <a:spcBef>
                <a:spcPts val="91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969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 </a:t>
            </a:r>
            <a:r>
              <a:rPr sz="1100" dirty="0">
                <a:latin typeface="Times New Roman"/>
                <a:cs typeface="Times New Roman"/>
              </a:rPr>
              <a:t>agency,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self/voluntary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Twelve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friend,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relative,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D.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6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5" name="object 5"/>
          <p:cNvGraphicFramePr>
            <a:graphicFrameLocks noGrp="1"/>
          </p:cNvGraphicFramePr>
          <p:nvPr/>
        </p:nvGraphicFramePr>
        <p:xfrm>
          <a:off x="914400" y="5795010"/>
          <a:ext cx="6236970" cy="333184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072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0116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116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Source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1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Lawyer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Court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System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Juvenile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Justice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Division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CYFD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Protective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Doctor/family</a:t>
                      </a:r>
                      <a:r>
                        <a:rPr sz="1100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practitioner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Employer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member/Relative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Friend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Juvenile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Court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System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Probation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Parole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announcement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TV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Self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voluntary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referral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Through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Order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Protection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Government/Agency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Used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before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969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0" y="704341"/>
            <a:ext cx="5469255" cy="8098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600" b="1" dirty="0">
                <a:latin typeface="Times New Roman"/>
                <a:cs typeface="Times New Roman"/>
              </a:rPr>
              <a:t>APPENDIX</a:t>
            </a:r>
            <a:r>
              <a:rPr sz="1600" b="1" spc="-2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B.</a:t>
            </a:r>
            <a:r>
              <a:rPr sz="1600" b="1" spc="240" dirty="0">
                <a:latin typeface="Times New Roman"/>
                <a:cs typeface="Times New Roman"/>
              </a:rPr>
              <a:t> </a:t>
            </a:r>
            <a:r>
              <a:rPr sz="1600" b="1" spc="-10" dirty="0">
                <a:latin typeface="Times New Roman"/>
                <a:cs typeface="Times New Roman"/>
              </a:rPr>
              <a:t>DEFINITIONS</a:t>
            </a:r>
            <a:endParaRPr sz="1600">
              <a:latin typeface="Times New Roman"/>
              <a:cs typeface="Times New Roman"/>
            </a:endParaRPr>
          </a:p>
          <a:p>
            <a:pPr marL="12700" marR="264795">
              <a:lnSpc>
                <a:spcPct val="96000"/>
              </a:lnSpc>
              <a:spcBef>
                <a:spcPts val="1265"/>
              </a:spcBef>
            </a:pPr>
            <a:r>
              <a:rPr sz="1050" dirty="0">
                <a:latin typeface="Times New Roman"/>
                <a:cs typeface="Times New Roman"/>
              </a:rPr>
              <a:t>Domestic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incidence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determined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law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enforcement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include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incidents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assault,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outlined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“Crimes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Household </a:t>
            </a:r>
            <a:r>
              <a:rPr sz="1050" dirty="0">
                <a:latin typeface="Times New Roman"/>
                <a:cs typeface="Times New Roman"/>
              </a:rPr>
              <a:t>Members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Act”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follows: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10.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Short</a:t>
            </a:r>
            <a:r>
              <a:rPr sz="1050" b="1" spc="-10" dirty="0">
                <a:latin typeface="Times New Roman"/>
                <a:cs typeface="Times New Roman"/>
              </a:rPr>
              <a:t> Title.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927100" marR="269240">
              <a:lnSpc>
                <a:spcPts val="1210"/>
              </a:lnSpc>
            </a:pP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 </a:t>
            </a:r>
            <a:r>
              <a:rPr sz="1050" spc="-10" dirty="0">
                <a:latin typeface="Times New Roman"/>
                <a:cs typeface="Times New Roman"/>
              </a:rPr>
              <a:t>(30-3-</a:t>
            </a:r>
            <a:r>
              <a:rPr sz="1050" dirty="0">
                <a:latin typeface="Times New Roman"/>
                <a:cs typeface="Times New Roman"/>
              </a:rPr>
              <a:t>10 to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30-</a:t>
            </a:r>
            <a:r>
              <a:rPr sz="1050" spc="-10" dirty="0">
                <a:latin typeface="Times New Roman"/>
                <a:cs typeface="Times New Roman"/>
              </a:rPr>
              <a:t>3-</a:t>
            </a:r>
            <a:r>
              <a:rPr sz="1050" dirty="0">
                <a:latin typeface="Times New Roman"/>
                <a:cs typeface="Times New Roman"/>
              </a:rPr>
              <a:t>18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NMSA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1978)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 cited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 the “Crimes </a:t>
            </a:r>
            <a:r>
              <a:rPr sz="1050" spc="-10" dirty="0">
                <a:latin typeface="Times New Roman"/>
                <a:cs typeface="Times New Roman"/>
              </a:rPr>
              <a:t>Against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Act”.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11.</a:t>
            </a:r>
            <a:r>
              <a:rPr sz="1050" b="1" spc="254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Definitions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184275" marR="5080" indent="-257810">
              <a:lnSpc>
                <a:spcPct val="958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used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Crimes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 Household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 (30-3-10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30-</a:t>
            </a:r>
            <a:r>
              <a:rPr sz="1050" dirty="0">
                <a:latin typeface="Times New Roman"/>
                <a:cs typeface="Times New Roman"/>
              </a:rPr>
              <a:t>3-</a:t>
            </a:r>
            <a:r>
              <a:rPr sz="1050" spc="-25" dirty="0">
                <a:latin typeface="Times New Roman"/>
                <a:cs typeface="Times New Roman"/>
              </a:rPr>
              <a:t>18 </a:t>
            </a:r>
            <a:r>
              <a:rPr sz="1050" dirty="0">
                <a:latin typeface="Times New Roman"/>
                <a:cs typeface="Times New Roman"/>
              </a:rPr>
              <a:t>NMSA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1978),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“household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member”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means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former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parent, </a:t>
            </a:r>
            <a:r>
              <a:rPr sz="1050" dirty="0">
                <a:latin typeface="Times New Roman"/>
                <a:cs typeface="Times New Roman"/>
              </a:rPr>
              <a:t>present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former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step-parent,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present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former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parent</a:t>
            </a:r>
            <a:r>
              <a:rPr sz="1050" spc="-10" dirty="0">
                <a:latin typeface="Times New Roman"/>
                <a:cs typeface="Times New Roman"/>
              </a:rPr>
              <a:t> in-</a:t>
            </a:r>
            <a:r>
              <a:rPr sz="1050" dirty="0">
                <a:latin typeface="Times New Roman"/>
                <a:cs typeface="Times New Roman"/>
              </a:rPr>
              <a:t>law,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grandparent, grandparent-in-</a:t>
            </a:r>
            <a:r>
              <a:rPr sz="1050" dirty="0">
                <a:latin typeface="Times New Roman"/>
                <a:cs typeface="Times New Roman"/>
              </a:rPr>
              <a:t>law,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co-</a:t>
            </a:r>
            <a:r>
              <a:rPr sz="1050" dirty="0">
                <a:latin typeface="Times New Roman"/>
                <a:cs typeface="Times New Roman"/>
              </a:rPr>
              <a:t>parent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child or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whom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has </a:t>
            </a:r>
            <a:r>
              <a:rPr sz="1050" dirty="0">
                <a:latin typeface="Times New Roman"/>
                <a:cs typeface="Times New Roman"/>
              </a:rPr>
              <a:t>had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continuing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relationship.</a:t>
            </a:r>
            <a:r>
              <a:rPr sz="1050" spc="24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Cohabitation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necessary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be </a:t>
            </a:r>
            <a:r>
              <a:rPr sz="1050" dirty="0">
                <a:latin typeface="Times New Roman"/>
                <a:cs typeface="Times New Roman"/>
              </a:rPr>
              <a:t>deemed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purposes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Crimes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Household </a:t>
            </a:r>
            <a:r>
              <a:rPr sz="1050" dirty="0">
                <a:latin typeface="Times New Roman"/>
                <a:cs typeface="Times New Roman"/>
              </a:rPr>
              <a:t>Members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Act;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1184275" indent="-257810">
              <a:lnSpc>
                <a:spcPct val="1000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“continuing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relationship”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means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dating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intimate</a:t>
            </a:r>
            <a:r>
              <a:rPr sz="1050" spc="-10" dirty="0">
                <a:latin typeface="Times New Roman"/>
                <a:cs typeface="Times New Roman"/>
              </a:rPr>
              <a:t> relationship.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spcBef>
                <a:spcPts val="5"/>
              </a:spcBef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12.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Assault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against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184275" indent="-258445">
              <a:lnSpc>
                <a:spcPts val="1235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of:</a:t>
            </a:r>
            <a:endParaRPr sz="1050">
              <a:latin typeface="Times New Roman"/>
              <a:cs typeface="Times New Roman"/>
            </a:endParaRPr>
          </a:p>
          <a:p>
            <a:pPr marL="1497965" lvl="1" indent="-314325">
              <a:lnSpc>
                <a:spcPts val="1205"/>
              </a:lnSpc>
              <a:buAutoNum type="arabicParenBoth"/>
              <a:tabLst>
                <a:tab pos="1497965" algn="l"/>
                <a:tab pos="1498600" algn="l"/>
              </a:tabLst>
            </a:pP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attempt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member;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</a:t>
            </a:r>
            <a:endParaRPr sz="1050">
              <a:latin typeface="Times New Roman"/>
              <a:cs typeface="Times New Roman"/>
            </a:endParaRPr>
          </a:p>
          <a:p>
            <a:pPr marL="1497965" marR="262890" lvl="1" indent="-303530">
              <a:lnSpc>
                <a:spcPct val="96000"/>
              </a:lnSpc>
              <a:spcBef>
                <a:spcPts val="25"/>
              </a:spcBef>
              <a:buAutoNum type="arabicParenBoth"/>
              <a:tabLst>
                <a:tab pos="1497965" algn="l"/>
                <a:tab pos="1498600" algn="l"/>
              </a:tabLst>
            </a:pP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unlawful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menacing</a:t>
            </a:r>
            <a:r>
              <a:rPr sz="1050" spc="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conduct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causes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household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reasonably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believe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danger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receiving </a:t>
            </a:r>
            <a:r>
              <a:rPr sz="1050" spc="-25" dirty="0">
                <a:latin typeface="Times New Roman"/>
                <a:cs typeface="Times New Roman"/>
              </a:rPr>
              <a:t>an </a:t>
            </a:r>
            <a:r>
              <a:rPr sz="1050" dirty="0">
                <a:latin typeface="Times New Roman"/>
                <a:cs typeface="Times New Roman"/>
              </a:rPr>
              <a:t>immediate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battery.</a:t>
            </a:r>
            <a:endParaRPr sz="1050">
              <a:latin typeface="Times New Roman"/>
              <a:cs typeface="Times New Roman"/>
            </a:endParaRPr>
          </a:p>
          <a:p>
            <a:pPr marL="1184275" marR="337820" indent="-257810">
              <a:lnSpc>
                <a:spcPts val="1210"/>
              </a:lnSpc>
              <a:spcBef>
                <a:spcPts val="25"/>
              </a:spcBef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petty misdemeanor.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13.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Aggravated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assault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against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184275" indent="-258445">
              <a:lnSpc>
                <a:spcPts val="1235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of:</a:t>
            </a:r>
            <a:endParaRPr sz="1050">
              <a:latin typeface="Times New Roman"/>
              <a:cs typeface="Times New Roman"/>
            </a:endParaRPr>
          </a:p>
          <a:p>
            <a:pPr marL="1509395" marR="205104" lvl="1" indent="-314960">
              <a:lnSpc>
                <a:spcPts val="1210"/>
              </a:lnSpc>
              <a:spcBef>
                <a:spcPts val="55"/>
              </a:spcBef>
              <a:buAutoNum type="arabicParenBoth"/>
              <a:tabLst>
                <a:tab pos="1497965" algn="l"/>
                <a:tab pos="1498600" algn="l"/>
              </a:tabLst>
            </a:pPr>
            <a:r>
              <a:rPr sz="1050" dirty="0">
                <a:latin typeface="Times New Roman"/>
                <a:cs typeface="Times New Roman"/>
              </a:rPr>
              <a:t>unlawfully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striking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deadly </a:t>
            </a:r>
            <a:r>
              <a:rPr sz="1050" dirty="0">
                <a:latin typeface="Times New Roman"/>
                <a:cs typeface="Times New Roman"/>
              </a:rPr>
              <a:t>weapon;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</a:t>
            </a:r>
            <a:endParaRPr sz="1050">
              <a:latin typeface="Times New Roman"/>
              <a:cs typeface="Times New Roman"/>
            </a:endParaRPr>
          </a:p>
          <a:p>
            <a:pPr marL="1497965" lvl="1" indent="-303530">
              <a:lnSpc>
                <a:spcPts val="1150"/>
              </a:lnSpc>
              <a:buAutoNum type="arabicParenBoth"/>
              <a:tabLst>
                <a:tab pos="1497965" algn="l"/>
                <a:tab pos="1498600" algn="l"/>
              </a:tabLst>
            </a:pPr>
            <a:r>
              <a:rPr sz="1050" dirty="0">
                <a:latin typeface="Times New Roman"/>
                <a:cs typeface="Times New Roman"/>
              </a:rPr>
              <a:t>willfully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intentionally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to</a:t>
            </a:r>
            <a:endParaRPr sz="1050">
              <a:latin typeface="Times New Roman"/>
              <a:cs typeface="Times New Roman"/>
            </a:endParaRPr>
          </a:p>
          <a:p>
            <a:pPr marL="1509395">
              <a:lnSpc>
                <a:spcPts val="1205"/>
              </a:lnSpc>
            </a:pPr>
            <a:r>
              <a:rPr sz="1050" dirty="0">
                <a:latin typeface="Times New Roman"/>
                <a:cs typeface="Times New Roman"/>
              </a:rPr>
              <a:t>commit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0" dirty="0">
                <a:latin typeface="Times New Roman"/>
                <a:cs typeface="Times New Roman"/>
              </a:rPr>
              <a:t> felony.</a:t>
            </a:r>
            <a:endParaRPr sz="1050">
              <a:latin typeface="Times New Roman"/>
              <a:cs typeface="Times New Roman"/>
            </a:endParaRPr>
          </a:p>
          <a:p>
            <a:pPr marL="1184275" marR="20955" indent="-257810">
              <a:lnSpc>
                <a:spcPts val="1210"/>
              </a:lnSpc>
              <a:spcBef>
                <a:spcPts val="55"/>
              </a:spcBef>
              <a:buAutoNum type="alphaUcPeriod" startAt="2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10" dirty="0">
                <a:latin typeface="Times New Roman"/>
                <a:cs typeface="Times New Roman"/>
              </a:rPr>
              <a:t> 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14.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Assault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against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member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with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intent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commit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violent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184275" marR="16510" indent="-257810">
              <a:lnSpc>
                <a:spcPct val="959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violent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kill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commit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murder,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mayhem,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criminal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sexual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penetration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first,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second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robbery,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kidnapping,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false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imprisonment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burglary.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184275" marR="64769" indent="-257810">
              <a:lnSpc>
                <a:spcPts val="121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violent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felony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28712" y="9417050"/>
            <a:ext cx="1422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iii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82" y="891029"/>
            <a:ext cx="5965825" cy="806450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253365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2.0%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severe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physical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severe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violence</a:t>
            </a:r>
            <a:r>
              <a:rPr sz="1100" spc="-1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9017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New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37.6%,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(0.3%)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33.3%,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(2.4%)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rate.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937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given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are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conservatively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(6.6%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54,501</a:t>
            </a:r>
            <a:r>
              <a:rPr sz="1100" dirty="0">
                <a:latin typeface="Times New Roman"/>
                <a:cs typeface="Times New Roman"/>
              </a:rPr>
              <a:t> 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90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conservatively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(6.4%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50,894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105,395,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(15,524).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Map</a:t>
            </a:r>
            <a:r>
              <a:rPr sz="1100" b="1" spc="-25" dirty="0">
                <a:latin typeface="Times New Roman"/>
                <a:cs typeface="Times New Roman"/>
              </a:rPr>
              <a:t> A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B.</a:t>
            </a:r>
            <a:r>
              <a:rPr sz="1100" b="1" dirty="0">
                <a:latin typeface="Times New Roman"/>
                <a:cs typeface="Times New Roman"/>
              </a:rPr>
              <a:t>	Stalking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Prevalence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144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0" dirty="0">
                <a:latin typeface="Times New Roman"/>
                <a:cs typeface="Times New Roman"/>
              </a:rPr>
              <a:t> year.</a:t>
            </a:r>
            <a:endParaRPr sz="1100">
              <a:latin typeface="Times New Roman"/>
              <a:cs typeface="Times New Roman"/>
            </a:endParaRPr>
          </a:p>
          <a:p>
            <a:pPr marL="12700" marR="94615">
              <a:lnSpc>
                <a:spcPct val="958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(96).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2018.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aggravated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(316).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810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(15.8%)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(5.3%)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United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than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(19.0%)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(6.1%)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we </a:t>
            </a:r>
            <a:r>
              <a:rPr sz="1100" dirty="0">
                <a:latin typeface="Times New Roman"/>
                <a:cs typeface="Times New Roman"/>
              </a:rPr>
              <a:t>conservatively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male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15,109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conservatively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(4.2%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34,682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experienced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49,791,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higher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Map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8745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1,449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(1,778).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(1,528)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709676"/>
            <a:ext cx="5513070" cy="8900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>
              <a:lnSpc>
                <a:spcPct val="100000"/>
              </a:lnSpc>
              <a:spcBef>
                <a:spcPts val="100"/>
              </a:spcBef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15.</a:t>
            </a:r>
            <a:r>
              <a:rPr sz="1050" b="1" spc="204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Battery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against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184275" marR="264160" indent="-257810">
              <a:lnSpc>
                <a:spcPct val="960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unlawful,</a:t>
            </a:r>
            <a:r>
              <a:rPr sz="1050" spc="-10" dirty="0">
                <a:latin typeface="Times New Roman"/>
                <a:cs typeface="Times New Roman"/>
              </a:rPr>
              <a:t> intentional </a:t>
            </a:r>
            <a:r>
              <a:rPr sz="1050" dirty="0">
                <a:latin typeface="Times New Roman"/>
                <a:cs typeface="Times New Roman"/>
              </a:rPr>
              <a:t>touching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application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force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member, </a:t>
            </a:r>
            <a:r>
              <a:rPr sz="1050" spc="-20" dirty="0">
                <a:latin typeface="Times New Roman"/>
                <a:cs typeface="Times New Roman"/>
              </a:rPr>
              <a:t>when </a:t>
            </a:r>
            <a:r>
              <a:rPr sz="1050" dirty="0">
                <a:latin typeface="Times New Roman"/>
                <a:cs typeface="Times New Roman"/>
              </a:rPr>
              <a:t>done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rude,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insolent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angry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manner.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184275" marR="374650" indent="-257810">
              <a:lnSpc>
                <a:spcPts val="121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petty misdemeanor.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1184275" marR="53340" indent="-257810">
              <a:lnSpc>
                <a:spcPct val="958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Upon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required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to </a:t>
            </a:r>
            <a:r>
              <a:rPr sz="1050" dirty="0">
                <a:latin typeface="Times New Roman"/>
                <a:cs typeface="Times New Roman"/>
              </a:rPr>
              <a:t>participate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complete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domestic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treatment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intervention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program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approved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children,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youth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families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department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rules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promulgated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department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define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criteria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such </a:t>
            </a:r>
            <a:r>
              <a:rPr sz="1050" spc="-10" dirty="0">
                <a:latin typeface="Times New Roman"/>
                <a:cs typeface="Times New Roman"/>
              </a:rPr>
              <a:t>programs.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1184275" marR="5080" indent="-257810">
              <a:lnSpc>
                <a:spcPct val="959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Notwithstanding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provision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contrary,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sentence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to </a:t>
            </a: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suspended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deferred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whole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period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probation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extend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beyond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hundred </a:t>
            </a:r>
            <a:r>
              <a:rPr sz="1050" spc="-10" dirty="0">
                <a:latin typeface="Times New Roman"/>
                <a:cs typeface="Times New Roman"/>
              </a:rPr>
              <a:t>sixty-</a:t>
            </a:r>
            <a:r>
              <a:rPr sz="1050" dirty="0">
                <a:latin typeface="Times New Roman"/>
                <a:cs typeface="Times New Roman"/>
              </a:rPr>
              <a:t>four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days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but may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two </a:t>
            </a:r>
            <a:r>
              <a:rPr sz="1050" spc="-10" dirty="0">
                <a:latin typeface="Times New Roman"/>
                <a:cs typeface="Times New Roman"/>
              </a:rPr>
              <a:t>years. </a:t>
            </a:r>
            <a:r>
              <a:rPr sz="1050" dirty="0">
                <a:latin typeface="Times New Roman"/>
                <a:cs typeface="Times New Roman"/>
              </a:rPr>
              <a:t>If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violates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condition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probation,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any </a:t>
            </a:r>
            <a:r>
              <a:rPr sz="1050" dirty="0">
                <a:latin typeface="Times New Roman"/>
                <a:cs typeface="Times New Roman"/>
              </a:rPr>
              <a:t>sentence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originally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have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credit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be </a:t>
            </a:r>
            <a:r>
              <a:rPr sz="1050" dirty="0">
                <a:latin typeface="Times New Roman"/>
                <a:cs typeface="Times New Roman"/>
              </a:rPr>
              <a:t>given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time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served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probation;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total</a:t>
            </a:r>
            <a:r>
              <a:rPr sz="1050" spc="-10" dirty="0">
                <a:latin typeface="Times New Roman"/>
                <a:cs typeface="Times New Roman"/>
              </a:rPr>
              <a:t> period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incarceration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hundred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sixty-</a:t>
            </a:r>
            <a:r>
              <a:rPr sz="1050" dirty="0">
                <a:latin typeface="Times New Roman"/>
                <a:cs typeface="Times New Roman"/>
              </a:rPr>
              <a:t>four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days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 </a:t>
            </a:r>
            <a:r>
              <a:rPr sz="1050" spc="-25" dirty="0">
                <a:latin typeface="Times New Roman"/>
                <a:cs typeface="Times New Roman"/>
              </a:rPr>
              <a:t>the</a:t>
            </a:r>
            <a:r>
              <a:rPr sz="1050" spc="50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combined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period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incarceration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probation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two</a:t>
            </a:r>
            <a:r>
              <a:rPr sz="1050" spc="-10" dirty="0">
                <a:latin typeface="Times New Roman"/>
                <a:cs typeface="Times New Roman"/>
              </a:rPr>
              <a:t> years.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16.</a:t>
            </a:r>
            <a:r>
              <a:rPr sz="1050" b="1" spc="2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Aggravated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battery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against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1184275" marR="12065" indent="-257810">
              <a:lnSpc>
                <a:spcPct val="960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unlawful </a:t>
            </a:r>
            <a:r>
              <a:rPr sz="1050" dirty="0">
                <a:latin typeface="Times New Roman"/>
                <a:cs typeface="Times New Roman"/>
              </a:rPr>
              <a:t>touching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application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force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intent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injure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another.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184275" marR="34925" indent="-257810">
              <a:lnSpc>
                <a:spcPct val="958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inflicting </a:t>
            </a: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injury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likely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cause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death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great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bodily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harm,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but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does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cause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painful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temporary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disfigurement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temporary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loss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</a:t>
            </a:r>
            <a:r>
              <a:rPr sz="1050" spc="50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impairment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functions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organ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body,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spc="-10" dirty="0">
                <a:latin typeface="Times New Roman"/>
                <a:cs typeface="Times New Roman"/>
              </a:rPr>
              <a:t>misdemeanor.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1184275" marR="70485" indent="-257810">
              <a:lnSpc>
                <a:spcPct val="95900"/>
              </a:lnSpc>
              <a:spcBef>
                <a:spcPts val="5"/>
              </a:spcBef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inflicting </a:t>
            </a:r>
            <a:r>
              <a:rPr sz="1050" dirty="0">
                <a:latin typeface="Times New Roman"/>
                <a:cs typeface="Times New Roman"/>
              </a:rPr>
              <a:t>great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bodily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harm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doing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deadly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weapon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doing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manner </a:t>
            </a:r>
            <a:r>
              <a:rPr sz="1050" dirty="0">
                <a:latin typeface="Times New Roman"/>
                <a:cs typeface="Times New Roman"/>
              </a:rPr>
              <a:t>whereby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great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bodily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harm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death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inflicted,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degree 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184275" marR="141605" indent="-257810">
              <a:lnSpc>
                <a:spcPts val="121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Upon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Subsection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be </a:t>
            </a:r>
            <a:r>
              <a:rPr sz="1050" dirty="0">
                <a:latin typeface="Times New Roman"/>
                <a:cs typeface="Times New Roman"/>
              </a:rPr>
              <a:t>required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participate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complete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domestic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treatment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intervention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program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approved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children,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youth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families </a:t>
            </a:r>
            <a:r>
              <a:rPr sz="1050" dirty="0">
                <a:latin typeface="Times New Roman"/>
                <a:cs typeface="Times New Roman"/>
              </a:rPr>
              <a:t>department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rules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promulgated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department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define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the </a:t>
            </a:r>
            <a:r>
              <a:rPr sz="1050" dirty="0">
                <a:latin typeface="Times New Roman"/>
                <a:cs typeface="Times New Roman"/>
              </a:rPr>
              <a:t>criteria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such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programs.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1184275" marR="7620" indent="-257810">
              <a:lnSpc>
                <a:spcPct val="95800"/>
              </a:lnSpc>
              <a:buAutoNum type="alphaUcPeriod"/>
              <a:tabLst>
                <a:tab pos="1184275" algn="l"/>
                <a:tab pos="1184910" algn="l"/>
              </a:tabLst>
            </a:pPr>
            <a:r>
              <a:rPr sz="1050" dirty="0">
                <a:latin typeface="Times New Roman"/>
                <a:cs typeface="Times New Roman"/>
              </a:rPr>
              <a:t>Notwithstanding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provision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contrary,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sentence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to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provisions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Subsection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suspended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deferred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whole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part,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period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probation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extend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beyond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hundred </a:t>
            </a:r>
            <a:r>
              <a:rPr sz="1050" spc="-10" dirty="0">
                <a:latin typeface="Times New Roman"/>
                <a:cs typeface="Times New Roman"/>
              </a:rPr>
              <a:t>sixty-</a:t>
            </a:r>
            <a:r>
              <a:rPr sz="1050" spc="-20" dirty="0">
                <a:latin typeface="Times New Roman"/>
                <a:cs typeface="Times New Roman"/>
              </a:rPr>
              <a:t>four </a:t>
            </a:r>
            <a:r>
              <a:rPr sz="1050" dirty="0">
                <a:latin typeface="Times New Roman"/>
                <a:cs typeface="Times New Roman"/>
              </a:rPr>
              <a:t>days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but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two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years.</a:t>
            </a:r>
            <a:r>
              <a:rPr sz="1050" spc="254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violates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condition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of </a:t>
            </a:r>
            <a:r>
              <a:rPr sz="1050" dirty="0">
                <a:latin typeface="Times New Roman"/>
                <a:cs typeface="Times New Roman"/>
              </a:rPr>
              <a:t>probation,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sentence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could</a:t>
            </a:r>
            <a:r>
              <a:rPr sz="1050" spc="-10" dirty="0">
                <a:latin typeface="Times New Roman"/>
                <a:cs typeface="Times New Roman"/>
              </a:rPr>
              <a:t> originally</a:t>
            </a:r>
            <a:r>
              <a:rPr sz="1050" spc="50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have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imposed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credit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given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time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served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on </a:t>
            </a:r>
            <a:r>
              <a:rPr sz="1050" dirty="0">
                <a:latin typeface="Times New Roman"/>
                <a:cs typeface="Times New Roman"/>
              </a:rPr>
              <a:t>probation;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total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period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incarceration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three </a:t>
            </a:r>
            <a:r>
              <a:rPr sz="1050" dirty="0">
                <a:latin typeface="Times New Roman"/>
                <a:cs typeface="Times New Roman"/>
              </a:rPr>
              <a:t>hundred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sixty-</a:t>
            </a:r>
            <a:r>
              <a:rPr sz="1050" dirty="0">
                <a:latin typeface="Times New Roman"/>
                <a:cs typeface="Times New Roman"/>
              </a:rPr>
              <a:t>four days 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combined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period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 incarceration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probation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two </a:t>
            </a:r>
            <a:r>
              <a:rPr sz="1050" spc="-10" dirty="0">
                <a:latin typeface="Times New Roman"/>
                <a:cs typeface="Times New Roman"/>
              </a:rPr>
              <a:t>years.</a:t>
            </a: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894"/>
              </a:spcBef>
            </a:pPr>
            <a:r>
              <a:rPr sz="1100" spc="-25" dirty="0">
                <a:latin typeface="Times New Roman"/>
                <a:cs typeface="Times New Roman"/>
              </a:rPr>
              <a:t>135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587490" y="1016005"/>
            <a:ext cx="5055870" cy="8594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50" b="1" spc="-10" dirty="0">
                <a:latin typeface="Times New Roman"/>
                <a:cs typeface="Times New Roman"/>
              </a:rPr>
              <a:t>30-7-</a:t>
            </a:r>
            <a:r>
              <a:rPr sz="1050" b="1" dirty="0">
                <a:latin typeface="Times New Roman"/>
                <a:cs typeface="Times New Roman"/>
              </a:rPr>
              <a:t>17.</a:t>
            </a:r>
            <a:r>
              <a:rPr sz="1050" b="1" spc="229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Multiple</a:t>
            </a:r>
            <a:r>
              <a:rPr sz="1050" b="1" spc="-10" dirty="0">
                <a:latin typeface="Times New Roman"/>
                <a:cs typeface="Times New Roman"/>
              </a:rPr>
              <a:t> convictions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of</a:t>
            </a:r>
            <a:r>
              <a:rPr sz="1050" b="1" spc="-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battery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or</a:t>
            </a:r>
            <a:r>
              <a:rPr sz="1050" b="1" spc="-10" dirty="0">
                <a:latin typeface="Times New Roman"/>
                <a:cs typeface="Times New Roman"/>
              </a:rPr>
              <a:t> aggravated</a:t>
            </a:r>
            <a:r>
              <a:rPr sz="1050" b="1" spc="-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battery.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727075" marR="196215" indent="-257810">
              <a:lnSpc>
                <a:spcPct val="9580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offenses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as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10" dirty="0">
                <a:latin typeface="Times New Roman"/>
                <a:cs typeface="Times New Roman"/>
              </a:rPr>
              <a:t> 30-</a:t>
            </a:r>
            <a:r>
              <a:rPr sz="1050" dirty="0">
                <a:latin typeface="Times New Roman"/>
                <a:cs typeface="Times New Roman"/>
              </a:rPr>
              <a:t>3-15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MNSA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1978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Subsection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30-</a:t>
            </a:r>
            <a:r>
              <a:rPr sz="1050" spc="-10" dirty="0">
                <a:latin typeface="Times New Roman"/>
                <a:cs typeface="Times New Roman"/>
              </a:rPr>
              <a:t>13-</a:t>
            </a:r>
            <a:r>
              <a:rPr sz="1050" dirty="0">
                <a:latin typeface="Times New Roman"/>
                <a:cs typeface="Times New Roman"/>
              </a:rPr>
              <a:t>16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NMSA </a:t>
            </a:r>
            <a:r>
              <a:rPr sz="1050" dirty="0">
                <a:latin typeface="Times New Roman"/>
                <a:cs typeface="Times New Roman"/>
              </a:rPr>
              <a:t>1978,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combination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thereof,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former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</a:t>
            </a:r>
            <a:r>
              <a:rPr sz="1050" spc="-10" dirty="0">
                <a:latin typeface="Times New Roman"/>
                <a:cs typeface="Times New Roman"/>
              </a:rPr>
              <a:t>co-</a:t>
            </a:r>
            <a:r>
              <a:rPr sz="1050" dirty="0">
                <a:latin typeface="Times New Roman"/>
                <a:cs typeface="Times New Roman"/>
              </a:rPr>
              <a:t>parent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child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person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whom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 </a:t>
            </a:r>
            <a:r>
              <a:rPr sz="1050" spc="-25" dirty="0">
                <a:latin typeface="Times New Roman"/>
                <a:cs typeface="Times New Roman"/>
              </a:rPr>
              <a:t>has </a:t>
            </a:r>
            <a:r>
              <a:rPr sz="1050" dirty="0">
                <a:latin typeface="Times New Roman"/>
                <a:cs typeface="Times New Roman"/>
              </a:rPr>
              <a:t>had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continuing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relationship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10" dirty="0">
                <a:latin typeface="Times New Roman"/>
                <a:cs typeface="Times New Roman"/>
              </a:rPr>
              <a:t> 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727075" marR="50165" indent="-257810">
              <a:lnSpc>
                <a:spcPct val="9580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more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offenses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 </a:t>
            </a:r>
            <a:r>
              <a:rPr sz="1050" spc="-10" dirty="0">
                <a:latin typeface="Times New Roman"/>
                <a:cs typeface="Times New Roman"/>
              </a:rPr>
              <a:t>member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10" dirty="0">
                <a:latin typeface="Times New Roman"/>
                <a:cs typeface="Times New Roman"/>
              </a:rPr>
              <a:t> 30-3-</a:t>
            </a:r>
            <a:r>
              <a:rPr sz="1050" dirty="0">
                <a:latin typeface="Times New Roman"/>
                <a:cs typeface="Times New Roman"/>
              </a:rPr>
              <a:t>15 NMSA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1978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battery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against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Subsection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30-</a:t>
            </a:r>
            <a:r>
              <a:rPr sz="1050" spc="-10" dirty="0">
                <a:latin typeface="Times New Roman"/>
                <a:cs typeface="Times New Roman"/>
              </a:rPr>
              <a:t>3-</a:t>
            </a:r>
            <a:r>
              <a:rPr sz="1050" dirty="0">
                <a:latin typeface="Times New Roman"/>
                <a:cs typeface="Times New Roman"/>
              </a:rPr>
              <a:t>16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NMSA </a:t>
            </a:r>
            <a:r>
              <a:rPr sz="1050" dirty="0">
                <a:latin typeface="Times New Roman"/>
                <a:cs typeface="Times New Roman"/>
              </a:rPr>
              <a:t>1978,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combination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thereof,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former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spouse,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</a:t>
            </a:r>
            <a:r>
              <a:rPr sz="1050" spc="-10" dirty="0">
                <a:latin typeface="Times New Roman"/>
                <a:cs typeface="Times New Roman"/>
              </a:rPr>
              <a:t>co-</a:t>
            </a:r>
            <a:r>
              <a:rPr sz="1050" dirty="0">
                <a:latin typeface="Times New Roman"/>
                <a:cs typeface="Times New Roman"/>
              </a:rPr>
              <a:t>parent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child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person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whom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 </a:t>
            </a:r>
            <a:r>
              <a:rPr sz="1050" spc="-25" dirty="0">
                <a:latin typeface="Times New Roman"/>
                <a:cs typeface="Times New Roman"/>
              </a:rPr>
              <a:t>has </a:t>
            </a:r>
            <a:r>
              <a:rPr sz="1050" dirty="0">
                <a:latin typeface="Times New Roman"/>
                <a:cs typeface="Times New Roman"/>
              </a:rPr>
              <a:t>had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continuing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relationship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727075" marR="59690" indent="-257810">
              <a:lnSpc>
                <a:spcPts val="121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purpose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determining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number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offenses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committed,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each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offense </a:t>
            </a:r>
            <a:r>
              <a:rPr sz="1050" dirty="0">
                <a:latin typeface="Times New Roman"/>
                <a:cs typeface="Times New Roman"/>
              </a:rPr>
              <a:t>must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have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been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after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preceding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offense.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536575" marR="8890" indent="-524510">
              <a:lnSpc>
                <a:spcPts val="1210"/>
              </a:lnSpc>
            </a:pPr>
            <a:r>
              <a:rPr sz="1050" b="1" spc="-10" dirty="0">
                <a:latin typeface="Times New Roman"/>
                <a:cs typeface="Times New Roman"/>
              </a:rPr>
              <a:t>30-3-</a:t>
            </a:r>
            <a:r>
              <a:rPr sz="1050" b="1" dirty="0">
                <a:latin typeface="Times New Roman"/>
                <a:cs typeface="Times New Roman"/>
              </a:rPr>
              <a:t>18.</a:t>
            </a:r>
            <a:r>
              <a:rPr sz="1050" b="1" spc="21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Criminal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damage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to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property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of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member;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deprivation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of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property</a:t>
            </a:r>
            <a:r>
              <a:rPr sz="1050" b="1" spc="-20" dirty="0">
                <a:latin typeface="Times New Roman"/>
                <a:cs typeface="Times New Roman"/>
              </a:rPr>
              <a:t> </a:t>
            </a:r>
            <a:r>
              <a:rPr sz="1050" b="1" spc="-25" dirty="0">
                <a:latin typeface="Times New Roman"/>
                <a:cs typeface="Times New Roman"/>
              </a:rPr>
              <a:t>of </a:t>
            </a:r>
            <a:r>
              <a:rPr sz="1050" b="1" dirty="0">
                <a:latin typeface="Times New Roman"/>
                <a:cs typeface="Times New Roman"/>
              </a:rPr>
              <a:t>household</a:t>
            </a:r>
            <a:r>
              <a:rPr sz="1050" b="1" spc="-5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727075" marR="22860" indent="-257810">
              <a:lnSpc>
                <a:spcPts val="121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Criminal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damage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of</a:t>
            </a:r>
            <a:r>
              <a:rPr sz="1050" spc="50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intentionally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damaging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real,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community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jointly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owned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intimidate,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threaten,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harass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that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727075" marR="182880" indent="-257810">
              <a:lnSpc>
                <a:spcPts val="121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criminal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damage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is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misdemeanor,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except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damage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household </a:t>
            </a:r>
            <a:r>
              <a:rPr sz="1050" dirty="0">
                <a:latin typeface="Times New Roman"/>
                <a:cs typeface="Times New Roman"/>
              </a:rPr>
              <a:t>member’s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interest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amounts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more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one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thousand</a:t>
            </a:r>
            <a:r>
              <a:rPr sz="1050" spc="-10" dirty="0">
                <a:latin typeface="Times New Roman"/>
                <a:cs typeface="Times New Roman"/>
              </a:rPr>
              <a:t> dollars </a:t>
            </a:r>
            <a:r>
              <a:rPr sz="1050" dirty="0">
                <a:latin typeface="Times New Roman"/>
                <a:cs typeface="Times New Roman"/>
              </a:rPr>
              <a:t>($1000),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alphaUcPeriod"/>
            </a:pPr>
            <a:endParaRPr sz="1000">
              <a:latin typeface="Times New Roman"/>
              <a:cs typeface="Times New Roman"/>
            </a:endParaRPr>
          </a:p>
          <a:p>
            <a:pPr marL="727075" marR="83820" indent="-257810">
              <a:lnSpc>
                <a:spcPct val="95900"/>
              </a:lnSpc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Deprivation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intentionally </a:t>
            </a:r>
            <a:r>
              <a:rPr sz="1050" dirty="0">
                <a:latin typeface="Times New Roman"/>
                <a:cs typeface="Times New Roman"/>
              </a:rPr>
              <a:t>depriving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use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separate,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community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jointly </a:t>
            </a:r>
            <a:r>
              <a:rPr sz="1050" dirty="0">
                <a:latin typeface="Times New Roman"/>
                <a:cs typeface="Times New Roman"/>
              </a:rPr>
              <a:t>owned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intimidate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threaten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member.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727075" marR="115570" indent="-257810">
              <a:lnSpc>
                <a:spcPts val="1210"/>
              </a:lnSpc>
              <a:spcBef>
                <a:spcPts val="5"/>
              </a:spcBef>
              <a:buAutoNum type="alphaUcPeriod"/>
              <a:tabLst>
                <a:tab pos="727075" algn="l"/>
                <a:tab pos="72771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deprivation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property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household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member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guilty </a:t>
            </a:r>
            <a:r>
              <a:rPr sz="1050" dirty="0">
                <a:latin typeface="Times New Roman"/>
                <a:cs typeface="Times New Roman"/>
              </a:rPr>
              <a:t>of a </a:t>
            </a:r>
            <a:r>
              <a:rPr sz="1050" spc="-10" dirty="0">
                <a:latin typeface="Times New Roman"/>
                <a:cs typeface="Times New Roman"/>
              </a:rPr>
              <a:t>misdemeanor.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950">
              <a:latin typeface="Times New Roman"/>
              <a:cs typeface="Times New Roman"/>
            </a:endParaRPr>
          </a:p>
          <a:p>
            <a:pPr marL="69850">
              <a:lnSpc>
                <a:spcPct val="100000"/>
              </a:lnSpc>
              <a:spcBef>
                <a:spcPts val="5"/>
              </a:spcBef>
            </a:pPr>
            <a:r>
              <a:rPr sz="1050" b="1" dirty="0">
                <a:latin typeface="Times New Roman"/>
                <a:cs typeface="Times New Roman"/>
              </a:rPr>
              <a:t>30-</a:t>
            </a:r>
            <a:r>
              <a:rPr sz="1050" b="1" spc="-10" dirty="0">
                <a:latin typeface="Times New Roman"/>
                <a:cs typeface="Times New Roman"/>
              </a:rPr>
              <a:t>3A-</a:t>
            </a:r>
            <a:r>
              <a:rPr sz="1050" b="1" dirty="0">
                <a:latin typeface="Times New Roman"/>
                <a:cs typeface="Times New Roman"/>
              </a:rPr>
              <a:t>2.</a:t>
            </a:r>
            <a:r>
              <a:rPr sz="1050" b="1" spc="25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Harassment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24765" indent="262255">
              <a:lnSpc>
                <a:spcPct val="95900"/>
              </a:lnSpc>
              <a:spcBef>
                <a:spcPts val="5"/>
              </a:spcBef>
              <a:buAutoNum type="alphaUcPeriod"/>
              <a:tabLst>
                <a:tab pos="732155" algn="l"/>
                <a:tab pos="732790" algn="l"/>
              </a:tabLst>
            </a:pPr>
            <a:r>
              <a:rPr sz="1050" dirty="0">
                <a:latin typeface="Times New Roman"/>
                <a:cs typeface="Times New Roman"/>
              </a:rPr>
              <a:t>Harassment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knowingly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pursuing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pattern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conduct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intended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annoy,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seriously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alarm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terrorize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another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serves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</a:t>
            </a:r>
            <a:r>
              <a:rPr sz="1050" spc="-10" dirty="0">
                <a:latin typeface="Times New Roman"/>
                <a:cs typeface="Times New Roman"/>
              </a:rPr>
              <a:t> lawful </a:t>
            </a:r>
            <a:r>
              <a:rPr sz="1050" dirty="0">
                <a:latin typeface="Times New Roman"/>
                <a:cs typeface="Times New Roman"/>
              </a:rPr>
              <a:t>purpose.</a:t>
            </a:r>
            <a:r>
              <a:rPr sz="1050" spc="120" dirty="0">
                <a:latin typeface="Times New Roman"/>
                <a:cs typeface="Times New Roman"/>
              </a:rPr>
              <a:t> 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conduct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must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such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would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cause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reasonable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suffer </a:t>
            </a:r>
            <a:r>
              <a:rPr sz="1050" dirty="0">
                <a:latin typeface="Times New Roman"/>
                <a:cs typeface="Times New Roman"/>
              </a:rPr>
              <a:t>substantial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emotional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distress.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/>
            </a:pPr>
            <a:endParaRPr sz="1150">
              <a:latin typeface="Times New Roman"/>
              <a:cs typeface="Times New Roman"/>
            </a:endParaRPr>
          </a:p>
          <a:p>
            <a:pPr marL="725805" indent="-256540">
              <a:lnSpc>
                <a:spcPct val="100000"/>
              </a:lnSpc>
              <a:buAutoNum type="alphaUcPeriod"/>
              <a:tabLst>
                <a:tab pos="725805" algn="l"/>
                <a:tab pos="72644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harassment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misdemeanor.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69850">
              <a:lnSpc>
                <a:spcPct val="100000"/>
              </a:lnSpc>
              <a:spcBef>
                <a:spcPts val="5"/>
              </a:spcBef>
            </a:pPr>
            <a:r>
              <a:rPr sz="1050" b="1" dirty="0">
                <a:latin typeface="Times New Roman"/>
                <a:cs typeface="Times New Roman"/>
              </a:rPr>
              <a:t>30-</a:t>
            </a:r>
            <a:r>
              <a:rPr sz="1050" b="1" spc="-10" dirty="0">
                <a:latin typeface="Times New Roman"/>
                <a:cs typeface="Times New Roman"/>
              </a:rPr>
              <a:t>3A-</a:t>
            </a:r>
            <a:r>
              <a:rPr sz="1050" b="1" dirty="0">
                <a:latin typeface="Times New Roman"/>
                <a:cs typeface="Times New Roman"/>
              </a:rPr>
              <a:t>3.</a:t>
            </a:r>
            <a:r>
              <a:rPr sz="1050" b="1" spc="250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Stalking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469900" marR="51435">
              <a:lnSpc>
                <a:spcPts val="1210"/>
              </a:lnSpc>
              <a:tabLst>
                <a:tab pos="732155" algn="l"/>
              </a:tabLst>
            </a:pPr>
            <a:r>
              <a:rPr sz="1050" spc="-25" dirty="0">
                <a:latin typeface="Times New Roman"/>
                <a:cs typeface="Times New Roman"/>
              </a:rPr>
              <a:t>A.</a:t>
            </a:r>
            <a:r>
              <a:rPr sz="1050" dirty="0">
                <a:latin typeface="Times New Roman"/>
                <a:cs typeface="Times New Roman"/>
              </a:rPr>
              <a:t>	Stalking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knowingly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pursuing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pattern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conduct,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without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lawful </a:t>
            </a:r>
            <a:r>
              <a:rPr sz="1050" dirty="0">
                <a:latin typeface="Times New Roman"/>
                <a:cs typeface="Times New Roman"/>
              </a:rPr>
              <a:t>authority,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directed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specific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individual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intends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pattern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of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136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01800" y="708914"/>
            <a:ext cx="4934585" cy="79375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355600" marR="43815">
              <a:lnSpc>
                <a:spcPts val="1210"/>
              </a:lnSpc>
              <a:spcBef>
                <a:spcPts val="180"/>
              </a:spcBef>
            </a:pPr>
            <a:r>
              <a:rPr sz="1050" dirty="0">
                <a:latin typeface="Times New Roman"/>
                <a:cs typeface="Times New Roman"/>
              </a:rPr>
              <a:t>conduct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would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place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individual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reasonable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apprehension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death,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bodily</a:t>
            </a:r>
            <a:r>
              <a:rPr sz="1050" spc="50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harm,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sexual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assault,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confinement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restraint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individual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another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individual.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00">
              <a:latin typeface="Times New Roman"/>
              <a:cs typeface="Times New Roman"/>
            </a:endParaRPr>
          </a:p>
          <a:p>
            <a:pPr marL="611505" indent="-256540">
              <a:lnSpc>
                <a:spcPct val="100000"/>
              </a:lnSpc>
              <a:buAutoNum type="alphaUcPeriod" startAt="2"/>
              <a:tabLst>
                <a:tab pos="611505" algn="l"/>
                <a:tab pos="612140" algn="l"/>
              </a:tabLst>
            </a:pPr>
            <a:r>
              <a:rPr sz="1050" dirty="0">
                <a:latin typeface="Times New Roman"/>
                <a:cs typeface="Times New Roman"/>
              </a:rPr>
              <a:t>As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used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section: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AutoNum type="alphaUcPeriod" startAt="2"/>
            </a:pPr>
            <a:endParaRPr sz="1200">
              <a:latin typeface="Times New Roman"/>
              <a:cs typeface="Times New Roman"/>
            </a:endParaRPr>
          </a:p>
          <a:p>
            <a:pPr marL="355600" marR="728980" lvl="1" indent="223520">
              <a:lnSpc>
                <a:spcPts val="1210"/>
              </a:lnSpc>
              <a:buAutoNum type="arabicParenBoth"/>
              <a:tabLst>
                <a:tab pos="579120" algn="l"/>
              </a:tabLst>
            </a:pPr>
            <a:r>
              <a:rPr sz="1050" dirty="0">
                <a:latin typeface="Times New Roman"/>
                <a:cs typeface="Times New Roman"/>
              </a:rPr>
              <a:t>“lawful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authority”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means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within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scope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lawful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employment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constitutionally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protected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activity;</a:t>
            </a:r>
            <a:r>
              <a:rPr sz="1050" spc="17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and</a:t>
            </a:r>
            <a:endParaRPr sz="105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Times New Roman"/>
              <a:buAutoNum type="arabicParenBoth"/>
            </a:pPr>
            <a:endParaRPr sz="1150">
              <a:latin typeface="Times New Roman"/>
              <a:cs typeface="Times New Roman"/>
            </a:endParaRPr>
          </a:p>
          <a:p>
            <a:pPr marL="355600" marR="35560" lvl="1" indent="222885">
              <a:lnSpc>
                <a:spcPct val="95900"/>
              </a:lnSpc>
              <a:buAutoNum type="arabicParenBoth"/>
              <a:tabLst>
                <a:tab pos="578485" algn="l"/>
              </a:tabLst>
            </a:pPr>
            <a:r>
              <a:rPr sz="1050" dirty="0">
                <a:latin typeface="Times New Roman"/>
                <a:cs typeface="Times New Roman"/>
              </a:rPr>
              <a:t>“pattern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conduct”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means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two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more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acts,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more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one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occasion,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in </a:t>
            </a:r>
            <a:r>
              <a:rPr sz="1050" dirty="0">
                <a:latin typeface="Times New Roman"/>
                <a:cs typeface="Times New Roman"/>
              </a:rPr>
              <a:t>which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alleged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action,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method,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device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 means,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directly,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indirectly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through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parties,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follows,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monitors,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surveils,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threatens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communicates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about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person.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355600" marR="353060" indent="255904">
              <a:lnSpc>
                <a:spcPts val="1210"/>
              </a:lnSpc>
              <a:buAutoNum type="alphaUcPeriod" startAt="3"/>
              <a:tabLst>
                <a:tab pos="611505" algn="l"/>
                <a:tab pos="61214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 misdemeanor.</a:t>
            </a:r>
            <a:r>
              <a:rPr sz="1050" spc="120" dirty="0">
                <a:latin typeface="Times New Roman"/>
                <a:cs typeface="Times New Roman"/>
              </a:rPr>
              <a:t>  </a:t>
            </a:r>
            <a:r>
              <a:rPr sz="1050" dirty="0">
                <a:latin typeface="Times New Roman"/>
                <a:cs typeface="Times New Roman"/>
              </a:rPr>
              <a:t>Upon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second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 </a:t>
            </a:r>
            <a:r>
              <a:rPr sz="1050" dirty="0">
                <a:latin typeface="Times New Roman"/>
                <a:cs typeface="Times New Roman"/>
              </a:rPr>
              <a:t>subsequent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conviction,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Times New Roman"/>
              <a:buAutoNum type="alphaUcPeriod" startAt="3"/>
            </a:pPr>
            <a:endParaRPr sz="1150">
              <a:latin typeface="Times New Roman"/>
              <a:cs typeface="Times New Roman"/>
            </a:endParaRPr>
          </a:p>
          <a:p>
            <a:pPr marL="355600" marR="309245" indent="262255">
              <a:lnSpc>
                <a:spcPct val="95900"/>
              </a:lnSpc>
              <a:spcBef>
                <a:spcPts val="5"/>
              </a:spcBef>
              <a:buAutoNum type="alphaUcPeriod" startAt="3"/>
              <a:tabLst>
                <a:tab pos="617855" algn="l"/>
                <a:tab pos="618490" algn="l"/>
              </a:tabLst>
            </a:pP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addition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punishment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provisions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this </a:t>
            </a:r>
            <a:r>
              <a:rPr sz="1050" dirty="0">
                <a:latin typeface="Times New Roman"/>
                <a:cs typeface="Times New Roman"/>
              </a:rPr>
              <a:t>section,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participate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and </a:t>
            </a:r>
            <a:r>
              <a:rPr sz="1050" dirty="0">
                <a:latin typeface="Times New Roman"/>
                <a:cs typeface="Times New Roman"/>
              </a:rPr>
              <a:t>complete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program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professional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counseling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person's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own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expense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50" dirty="0">
                <a:latin typeface="Times New Roman"/>
                <a:cs typeface="Times New Roman"/>
              </a:rPr>
              <a:t>a </a:t>
            </a:r>
            <a:r>
              <a:rPr sz="1050" dirty="0">
                <a:latin typeface="Times New Roman"/>
                <a:cs typeface="Times New Roman"/>
              </a:rPr>
              <a:t>domestic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violence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treatment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intervention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program.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50" b="1" dirty="0">
                <a:latin typeface="Times New Roman"/>
                <a:cs typeface="Times New Roman"/>
              </a:rPr>
              <a:t>30-</a:t>
            </a:r>
            <a:r>
              <a:rPr sz="1050" b="1" spc="-10" dirty="0">
                <a:latin typeface="Times New Roman"/>
                <a:cs typeface="Times New Roman"/>
              </a:rPr>
              <a:t>3A-</a:t>
            </a:r>
            <a:r>
              <a:rPr sz="1050" b="1" dirty="0">
                <a:latin typeface="Times New Roman"/>
                <a:cs typeface="Times New Roman"/>
              </a:rPr>
              <a:t>3.1.</a:t>
            </a:r>
            <a:r>
              <a:rPr sz="1050" b="1" spc="-2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Aggravated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Stalking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50">
              <a:latin typeface="Times New Roman"/>
              <a:cs typeface="Times New Roman"/>
            </a:endParaRPr>
          </a:p>
          <a:p>
            <a:pPr marL="617855" indent="-262890">
              <a:lnSpc>
                <a:spcPct val="100000"/>
              </a:lnSpc>
              <a:spcBef>
                <a:spcPts val="5"/>
              </a:spcBef>
              <a:buAutoNum type="alphaUcPeriod"/>
              <a:tabLst>
                <a:tab pos="617855" algn="l"/>
                <a:tab pos="618490" algn="l"/>
              </a:tabLst>
            </a:pP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perpetrated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by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person: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/>
            </a:pPr>
            <a:endParaRPr sz="1200">
              <a:latin typeface="Times New Roman"/>
              <a:cs typeface="Times New Roman"/>
            </a:endParaRPr>
          </a:p>
          <a:p>
            <a:pPr marL="355600" marR="86360" lvl="1" indent="223520">
              <a:lnSpc>
                <a:spcPts val="1210"/>
              </a:lnSpc>
              <a:buAutoNum type="arabicParenBoth"/>
              <a:tabLst>
                <a:tab pos="579120" algn="l"/>
              </a:tabLst>
            </a:pPr>
            <a:r>
              <a:rPr sz="1050" dirty="0">
                <a:latin typeface="Times New Roman"/>
                <a:cs typeface="Times New Roman"/>
              </a:rPr>
              <a:t>who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knowingly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violates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permanent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temporary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order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protection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issued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by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court,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except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mutual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violations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such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orders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may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constitute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defense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to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stalking;</a:t>
            </a:r>
            <a:endParaRPr sz="105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Times New Roman"/>
              <a:buAutoNum type="arabicParenBoth"/>
            </a:pPr>
            <a:endParaRPr sz="1100">
              <a:latin typeface="Times New Roman"/>
              <a:cs typeface="Times New Roman"/>
            </a:endParaRPr>
          </a:p>
          <a:p>
            <a:pPr marL="578485" lvl="1" indent="-223520">
              <a:lnSpc>
                <a:spcPct val="100000"/>
              </a:lnSpc>
              <a:buAutoNum type="arabicParenBoth"/>
              <a:tabLst>
                <a:tab pos="579120" algn="l"/>
              </a:tabLst>
            </a:pP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violation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setting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conditions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release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bond;</a:t>
            </a:r>
            <a:endParaRPr sz="105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20"/>
              </a:spcBef>
              <a:buFont typeface="Times New Roman"/>
              <a:buAutoNum type="arabicParenBoth"/>
            </a:pPr>
            <a:endParaRPr sz="1150">
              <a:latin typeface="Times New Roman"/>
              <a:cs typeface="Times New Roman"/>
            </a:endParaRPr>
          </a:p>
          <a:p>
            <a:pPr marL="578485" lvl="1" indent="-223520">
              <a:lnSpc>
                <a:spcPct val="100000"/>
              </a:lnSpc>
              <a:buAutoNum type="arabicParenBoth"/>
              <a:tabLst>
                <a:tab pos="579120" algn="l"/>
              </a:tabLst>
            </a:pP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possession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deadly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weapon;</a:t>
            </a:r>
            <a:r>
              <a:rPr sz="1050" spc="19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or</a:t>
            </a:r>
            <a:endParaRPr sz="105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30"/>
              </a:spcBef>
              <a:buFont typeface="Times New Roman"/>
              <a:buAutoNum type="arabicParenBoth"/>
            </a:pPr>
            <a:endParaRPr sz="1150">
              <a:latin typeface="Times New Roman"/>
              <a:cs typeface="Times New Roman"/>
            </a:endParaRPr>
          </a:p>
          <a:p>
            <a:pPr marL="577850" lvl="1" indent="-222885">
              <a:lnSpc>
                <a:spcPct val="100000"/>
              </a:lnSpc>
              <a:buAutoNum type="arabicParenBoth"/>
              <a:tabLst>
                <a:tab pos="578485" algn="l"/>
              </a:tabLst>
            </a:pPr>
            <a:r>
              <a:rPr sz="1050" dirty="0">
                <a:latin typeface="Times New Roman"/>
                <a:cs typeface="Times New Roman"/>
              </a:rPr>
              <a:t>when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victim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less than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sixteen years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 </a:t>
            </a:r>
            <a:r>
              <a:rPr sz="1050" spc="-20" dirty="0">
                <a:latin typeface="Times New Roman"/>
                <a:cs typeface="Times New Roman"/>
              </a:rPr>
              <a:t>age.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imes New Roman"/>
              <a:cs typeface="Times New Roman"/>
            </a:endParaRPr>
          </a:p>
          <a:p>
            <a:pPr marL="355600" marR="5080" indent="255904">
              <a:lnSpc>
                <a:spcPts val="1210"/>
              </a:lnSpc>
              <a:buAutoNum type="alphaUcPeriod" startAt="2"/>
              <a:tabLst>
                <a:tab pos="611505" algn="l"/>
                <a:tab pos="612140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felony.</a:t>
            </a:r>
            <a:r>
              <a:rPr sz="1050" spc="120" dirty="0">
                <a:latin typeface="Times New Roman"/>
                <a:cs typeface="Times New Roman"/>
              </a:rPr>
              <a:t>  </a:t>
            </a:r>
            <a:r>
              <a:rPr sz="1050" spc="-20" dirty="0">
                <a:latin typeface="Times New Roman"/>
                <a:cs typeface="Times New Roman"/>
              </a:rPr>
              <a:t>Upon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second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subsequent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conviction,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offender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third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  <a:buFont typeface="Times New Roman"/>
              <a:buAutoNum type="alphaUcPeriod" startAt="2"/>
            </a:pPr>
            <a:endParaRPr sz="1150">
              <a:latin typeface="Times New Roman"/>
              <a:cs typeface="Times New Roman"/>
            </a:endParaRPr>
          </a:p>
          <a:p>
            <a:pPr marL="355600" marR="69850" indent="255904">
              <a:lnSpc>
                <a:spcPct val="96000"/>
              </a:lnSpc>
              <a:buAutoNum type="alphaUcPeriod" startAt="2"/>
              <a:tabLst>
                <a:tab pos="611505" algn="l"/>
                <a:tab pos="612140" algn="l"/>
              </a:tabLst>
            </a:pP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addition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punishment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provided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pursuant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provisions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20" dirty="0">
                <a:latin typeface="Times New Roman"/>
                <a:cs typeface="Times New Roman"/>
              </a:rPr>
              <a:t>this </a:t>
            </a:r>
            <a:r>
              <a:rPr sz="1050" dirty="0">
                <a:latin typeface="Times New Roman"/>
                <a:cs typeface="Times New Roman"/>
              </a:rPr>
              <a:t>section,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court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shall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order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convicted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aggravated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stalking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participate </a:t>
            </a:r>
            <a:r>
              <a:rPr sz="1050" dirty="0">
                <a:latin typeface="Times New Roman"/>
                <a:cs typeface="Times New Roman"/>
              </a:rPr>
              <a:t>in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complete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program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professional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counseling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his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own</a:t>
            </a:r>
            <a:r>
              <a:rPr sz="1050" spc="-10" dirty="0">
                <a:latin typeface="Times New Roman"/>
                <a:cs typeface="Times New Roman"/>
              </a:rPr>
              <a:t> expense.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50" b="1" spc="-10" dirty="0">
                <a:latin typeface="Times New Roman"/>
                <a:cs typeface="Times New Roman"/>
              </a:rPr>
              <a:t>30-4-</a:t>
            </a:r>
            <a:r>
              <a:rPr sz="1050" b="1" dirty="0">
                <a:latin typeface="Times New Roman"/>
                <a:cs typeface="Times New Roman"/>
              </a:rPr>
              <a:t>3.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dirty="0">
                <a:latin typeface="Times New Roman"/>
                <a:cs typeface="Times New Roman"/>
              </a:rPr>
              <a:t>False</a:t>
            </a:r>
            <a:r>
              <a:rPr sz="1050" b="1" spc="-15" dirty="0">
                <a:latin typeface="Times New Roman"/>
                <a:cs typeface="Times New Roman"/>
              </a:rPr>
              <a:t> </a:t>
            </a:r>
            <a:r>
              <a:rPr sz="1050" b="1" spc="-10" dirty="0">
                <a:latin typeface="Times New Roman"/>
                <a:cs typeface="Times New Roman"/>
              </a:rPr>
              <a:t>imprisonment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200">
              <a:latin typeface="Times New Roman"/>
              <a:cs typeface="Times New Roman"/>
            </a:endParaRPr>
          </a:p>
          <a:p>
            <a:pPr marL="355600" marR="66040" indent="196850">
              <a:lnSpc>
                <a:spcPct val="96000"/>
              </a:lnSpc>
              <a:spcBef>
                <a:spcPts val="5"/>
              </a:spcBef>
              <a:buAutoNum type="alphaUcPeriod"/>
              <a:tabLst>
                <a:tab pos="552450" algn="l"/>
              </a:tabLst>
            </a:pPr>
            <a:r>
              <a:rPr sz="1050" dirty="0">
                <a:latin typeface="Times New Roman"/>
                <a:cs typeface="Times New Roman"/>
              </a:rPr>
              <a:t>False</a:t>
            </a:r>
            <a:r>
              <a:rPr sz="1050" spc="-3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imprisonment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consists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intentionally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confining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or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restraining</a:t>
            </a:r>
            <a:r>
              <a:rPr sz="1050" spc="-10" dirty="0">
                <a:latin typeface="Times New Roman"/>
                <a:cs typeface="Times New Roman"/>
              </a:rPr>
              <a:t> another </a:t>
            </a:r>
            <a:r>
              <a:rPr sz="1050" dirty="0">
                <a:latin typeface="Times New Roman"/>
                <a:cs typeface="Times New Roman"/>
              </a:rPr>
              <a:t>person</a:t>
            </a:r>
            <a:r>
              <a:rPr sz="1050" spc="-2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without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consent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and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with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knowledge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that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has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no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lawful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authority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to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spc="-25" dirty="0">
                <a:latin typeface="Times New Roman"/>
                <a:cs typeface="Times New Roman"/>
              </a:rPr>
              <a:t>do so.</a:t>
            </a:r>
            <a:endParaRPr sz="105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  <a:buFont typeface="Times New Roman"/>
              <a:buAutoNum type="alphaUcPeriod"/>
            </a:pPr>
            <a:endParaRPr sz="1150">
              <a:latin typeface="Times New Roman"/>
              <a:cs typeface="Times New Roman"/>
            </a:endParaRPr>
          </a:p>
          <a:p>
            <a:pPr marL="544830" indent="-189865">
              <a:lnSpc>
                <a:spcPct val="100000"/>
              </a:lnSpc>
              <a:buAutoNum type="alphaUcPeriod"/>
              <a:tabLst>
                <a:tab pos="545465" algn="l"/>
              </a:tabLst>
            </a:pPr>
            <a:r>
              <a:rPr sz="1050" dirty="0">
                <a:latin typeface="Times New Roman"/>
                <a:cs typeface="Times New Roman"/>
              </a:rPr>
              <a:t>Whoever</a:t>
            </a:r>
            <a:r>
              <a:rPr sz="1050" spc="-2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commits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false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imprisonment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is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guilty</a:t>
            </a:r>
            <a:r>
              <a:rPr sz="1050" spc="-15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of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a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fourth</a:t>
            </a:r>
            <a:r>
              <a:rPr sz="1050" spc="-10" dirty="0">
                <a:latin typeface="Times New Roman"/>
                <a:cs typeface="Times New Roman"/>
              </a:rPr>
              <a:t> </a:t>
            </a:r>
            <a:r>
              <a:rPr sz="1050" dirty="0">
                <a:latin typeface="Times New Roman"/>
                <a:cs typeface="Times New Roman"/>
              </a:rPr>
              <a:t>degree</a:t>
            </a:r>
            <a:r>
              <a:rPr sz="1050" spc="-5" dirty="0">
                <a:latin typeface="Times New Roman"/>
                <a:cs typeface="Times New Roman"/>
              </a:rPr>
              <a:t> </a:t>
            </a:r>
            <a:r>
              <a:rPr sz="1050" spc="-10" dirty="0">
                <a:latin typeface="Times New Roman"/>
                <a:cs typeface="Times New Roman"/>
              </a:rPr>
              <a:t>felony.</a:t>
            </a:r>
            <a:endParaRPr sz="105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0" y="891031"/>
            <a:ext cx="394525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Appendix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C.</a:t>
            </a:r>
            <a:r>
              <a:rPr sz="1200" b="1" spc="2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Participating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Law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Enforcement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Agencies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4483" y="1411224"/>
          <a:ext cx="6122670" cy="76669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64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987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Name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Street </a:t>
                      </a: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Address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State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Zip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Code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468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Acoma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87034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400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Roma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NW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87102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Angel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3465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Mountain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View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Blvd.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Angel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Fire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2663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702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W.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Chisum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788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88023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607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Becker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Avenue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400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Roma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NW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87102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638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87004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Peralta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87042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Capitan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405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S.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Halagueno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828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467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87830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1396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115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W.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High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654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Cimarron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87714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112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North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Front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Street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862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88102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707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Corrales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87048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1043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88102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1628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87504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Pine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Dexter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1725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Marquess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Cruces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1240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23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Frontage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Rd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Edgewood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Elida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704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Clark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Elida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88116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6797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411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North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Paseo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Onate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88231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24483" y="914400"/>
          <a:ext cx="6122670" cy="8092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64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987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Name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Street </a:t>
                      </a: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Address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State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Zip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Code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800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Municipal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Drive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87401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451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Road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564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87301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105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E.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Hatch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87917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305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South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Pyramid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300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North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Turner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Hurley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Hurley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88043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699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Isleta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87022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W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88252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20000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Cruces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318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Moreno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Street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215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East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Central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Box7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Logan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88426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409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W.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Wabash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87544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1208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87031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213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S.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Love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ts val="1170"/>
                        </a:lnSpc>
                        <a:spcBef>
                          <a:spcPts val="5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116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E.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Poplar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ts val="1170"/>
                        </a:lnSpc>
                        <a:spcBef>
                          <a:spcPts val="555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Marshal’s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704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Magdalena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87825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2105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East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87301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2727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Milan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Peralta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87031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1700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North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Boston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88130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942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260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Questa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87556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Marshal’s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410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River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87558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1256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DPS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500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Quantum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Road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Rancho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87124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22987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1994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140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824483" y="914400"/>
          <a:ext cx="6122670" cy="531748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64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4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70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143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04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22987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Name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Street </a:t>
                      </a: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Address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spc="-10" dirty="0">
                          <a:latin typeface="Times New Roman"/>
                          <a:cs typeface="Times New Roman"/>
                        </a:rPr>
                        <a:t>State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b="1" dirty="0">
                          <a:latin typeface="Times New Roman"/>
                          <a:cs typeface="Times New Roman"/>
                        </a:rPr>
                        <a:t>Zip</a:t>
                      </a:r>
                      <a:r>
                        <a:rPr sz="10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b="1" spc="-20" dirty="0">
                          <a:latin typeface="Times New Roman"/>
                          <a:cs typeface="Times New Roman"/>
                        </a:rPr>
                        <a:t>Code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1085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Mechem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Dr.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1085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Mechem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Dr.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88345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211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South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Oliver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87410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31775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26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Las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5219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87004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316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Clara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88026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580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87532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Q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87504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2515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Camino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Entrada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87505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141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South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5th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Street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88435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City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997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City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88062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581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87801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992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87801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Springer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Box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87747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107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civic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Plaza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Dr.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87571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691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Tatum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88267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3241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498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6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2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401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McAdoo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St.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0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or 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88352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1336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0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88401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175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703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St.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Francis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Drive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Tularosa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88352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Sheriff’s</a:t>
                      </a:r>
                      <a:r>
                        <a:rPr sz="10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1585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4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87031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2384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30504"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Vaughn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0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0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278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Vaughn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ct val="100000"/>
                        </a:lnSpc>
                        <a:spcBef>
                          <a:spcPts val="259"/>
                        </a:spcBef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88353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33019" marB="0">
                    <a:lnL w="9525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40359" y="6916165"/>
            <a:ext cx="6856095" cy="29222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826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13.</a:t>
            </a:r>
            <a:r>
              <a:rPr sz="1100" spc="2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suspect/offender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Suspect/Offender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a...</a:t>
            </a:r>
            <a:endParaRPr sz="1100">
              <a:latin typeface="Times New Roman"/>
              <a:cs typeface="Times New Roman"/>
            </a:endParaRPr>
          </a:p>
          <a:p>
            <a:pPr marL="727075">
              <a:lnSpc>
                <a:spcPts val="1265"/>
              </a:lnSpc>
              <a:tabLst>
                <a:tab pos="936625" algn="l"/>
                <a:tab pos="1606550" algn="l"/>
                <a:tab pos="1816100" algn="l"/>
                <a:tab pos="2673350" algn="l"/>
                <a:tab pos="3709035" algn="l"/>
                <a:tab pos="447802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spouse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boyfriend</a:t>
            </a:r>
            <a:r>
              <a:rPr sz="1100" spc="55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ex-</a:t>
            </a:r>
            <a:r>
              <a:rPr sz="1100" dirty="0">
                <a:latin typeface="Times New Roman"/>
                <a:cs typeface="Times New Roman"/>
              </a:rPr>
              <a:t>boyfriend</a:t>
            </a:r>
            <a:r>
              <a:rPr sz="1100" spc="5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relative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gay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</a:t>
            </a:r>
            <a:endParaRPr sz="1100">
              <a:latin typeface="Times New Roman"/>
              <a:cs typeface="Times New Roman"/>
            </a:endParaRPr>
          </a:p>
          <a:p>
            <a:pPr marL="727075">
              <a:lnSpc>
                <a:spcPts val="1290"/>
              </a:lnSpc>
              <a:tabLst>
                <a:tab pos="936625" algn="l"/>
                <a:tab pos="1809114" algn="l"/>
                <a:tab pos="2476500" algn="l"/>
                <a:tab pos="2685415" algn="l"/>
                <a:tab pos="3705860" algn="l"/>
                <a:tab pos="4271645" algn="l"/>
                <a:tab pos="4480560" algn="l"/>
                <a:tab pos="5467350" algn="l"/>
                <a:tab pos="56762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ex-</a:t>
            </a:r>
            <a:r>
              <a:rPr sz="1100" dirty="0">
                <a:latin typeface="Times New Roman"/>
                <a:cs typeface="Times New Roman"/>
              </a:rPr>
              <a:t>spouse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girlfriend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ex-</a:t>
            </a:r>
            <a:r>
              <a:rPr sz="1100" dirty="0">
                <a:latin typeface="Times New Roman"/>
                <a:cs typeface="Times New Roman"/>
              </a:rPr>
              <a:t>girlfriend</a:t>
            </a:r>
            <a:r>
              <a:rPr sz="1100" spc="5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other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gay </a:t>
            </a:r>
            <a:r>
              <a:rPr sz="1100" spc="-10" dirty="0">
                <a:latin typeface="Times New Roman"/>
                <a:cs typeface="Times New Roman"/>
              </a:rPr>
              <a:t>ex-partner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82600">
              <a:lnSpc>
                <a:spcPts val="1295"/>
              </a:lnSpc>
              <a:tabLst>
                <a:tab pos="1033144" algn="l"/>
              </a:tabLst>
            </a:pPr>
            <a:r>
              <a:rPr sz="1100" dirty="0">
                <a:latin typeface="Times New Roman"/>
                <a:cs typeface="Times New Roman"/>
              </a:rPr>
              <a:t>14a.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used.</a:t>
            </a:r>
            <a:endParaRPr sz="1100">
              <a:latin typeface="Times New Roman"/>
              <a:cs typeface="Times New Roman"/>
            </a:endParaRPr>
          </a:p>
          <a:p>
            <a:pPr marL="482600">
              <a:lnSpc>
                <a:spcPts val="1295"/>
              </a:lnSpc>
              <a:tabLst>
                <a:tab pos="3622675" algn="l"/>
                <a:tab pos="3901440" algn="l"/>
                <a:tab pos="4785360" algn="l"/>
                <a:tab pos="4995545" algn="l"/>
                <a:tab pos="6074410" algn="l"/>
                <a:tab pos="6353175" algn="l"/>
              </a:tabLst>
            </a:pPr>
            <a:r>
              <a:rPr sz="1100" dirty="0">
                <a:latin typeface="Times New Roman"/>
                <a:cs typeface="Times New Roman"/>
              </a:rPr>
              <a:t>14b.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incidents</a:t>
            </a:r>
            <a:r>
              <a:rPr sz="1100" spc="-10" dirty="0">
                <a:latin typeface="Times New Roman"/>
                <a:cs typeface="Times New Roman"/>
              </a:rPr>
              <a:t> alcohol/drugs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by: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victim only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suspect only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both</a:t>
            </a:r>
            <a:endParaRPr sz="1100">
              <a:latin typeface="Times New Roman"/>
              <a:cs typeface="Times New Roman"/>
            </a:endParaRPr>
          </a:p>
          <a:p>
            <a:pPr marL="482600">
              <a:lnSpc>
                <a:spcPct val="100000"/>
              </a:lnSpc>
              <a:spcBef>
                <a:spcPts val="545"/>
              </a:spcBef>
              <a:tabLst>
                <a:tab pos="935990" algn="l"/>
              </a:tabLst>
            </a:pPr>
            <a:r>
              <a:rPr sz="1100" dirty="0">
                <a:latin typeface="Times New Roman"/>
                <a:cs typeface="Times New Roman"/>
              </a:rPr>
              <a:t>15</a:t>
            </a:r>
            <a:r>
              <a:rPr sz="1100" spc="5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2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 of DV </a:t>
            </a:r>
            <a:r>
              <a:rPr sz="1100" i="1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where children were at the scene</a:t>
            </a:r>
            <a:endParaRPr sz="1100">
              <a:latin typeface="Times New Roman"/>
              <a:cs typeface="Times New Roman"/>
            </a:endParaRPr>
          </a:p>
          <a:p>
            <a:pPr marL="482600">
              <a:lnSpc>
                <a:spcPct val="100000"/>
              </a:lnSpc>
              <a:spcBef>
                <a:spcPts val="550"/>
              </a:spcBef>
              <a:tabLst>
                <a:tab pos="963294" algn="l"/>
              </a:tabLst>
            </a:pPr>
            <a:r>
              <a:rPr sz="1100" dirty="0">
                <a:latin typeface="Times New Roman"/>
                <a:cs typeface="Times New Roman"/>
              </a:rPr>
              <a:t>16a.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children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  <a:p>
            <a:pPr marL="481965">
              <a:lnSpc>
                <a:spcPct val="100000"/>
              </a:lnSpc>
              <a:spcBef>
                <a:spcPts val="540"/>
              </a:spcBef>
              <a:tabLst>
                <a:tab pos="3206115" algn="l"/>
                <a:tab pos="3670935" algn="l"/>
                <a:tab pos="4171315" algn="l"/>
                <a:tab pos="4812030" algn="l"/>
                <a:tab pos="5416550" algn="l"/>
                <a:tab pos="6021070" algn="l"/>
              </a:tabLst>
            </a:pPr>
            <a:r>
              <a:rPr sz="1100" dirty="0">
                <a:latin typeface="Times New Roman"/>
                <a:cs typeface="Times New Roman"/>
              </a:rPr>
              <a:t>16b.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group: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0-</a:t>
            </a:r>
            <a:r>
              <a:rPr sz="1100" dirty="0">
                <a:latin typeface="Times New Roman"/>
                <a:cs typeface="Times New Roman"/>
              </a:rPr>
              <a:t>5</a:t>
            </a:r>
            <a:r>
              <a:rPr sz="1100" spc="27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6-</a:t>
            </a:r>
            <a:r>
              <a:rPr sz="1100" dirty="0">
                <a:latin typeface="Times New Roman"/>
                <a:cs typeface="Times New Roman"/>
              </a:rPr>
              <a:t>9</a:t>
            </a:r>
            <a:r>
              <a:rPr sz="1100" spc="55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10-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5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13-</a:t>
            </a:r>
            <a:r>
              <a:rPr sz="1100" dirty="0">
                <a:latin typeface="Times New Roman"/>
                <a:cs typeface="Times New Roman"/>
              </a:rPr>
              <a:t>17</a:t>
            </a:r>
            <a:r>
              <a:rPr sz="1100" spc="27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18-</a:t>
            </a:r>
            <a:r>
              <a:rPr sz="1100" dirty="0">
                <a:latin typeface="Times New Roman"/>
                <a:cs typeface="Times New Roman"/>
              </a:rPr>
              <a:t>21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  <a:p>
            <a:pPr marL="482600">
              <a:lnSpc>
                <a:spcPts val="1295"/>
              </a:lnSpc>
              <a:spcBef>
                <a:spcPts val="545"/>
              </a:spcBef>
              <a:tabLst>
                <a:tab pos="2774950" algn="l"/>
              </a:tabLst>
            </a:pPr>
            <a:r>
              <a:rPr sz="1100" dirty="0">
                <a:latin typeface="Times New Roman"/>
                <a:cs typeface="Times New Roman"/>
              </a:rPr>
              <a:t>17.</a:t>
            </a:r>
            <a:r>
              <a:rPr sz="1100" spc="2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where: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made;</a:t>
            </a:r>
            <a:endParaRPr sz="1100">
              <a:latin typeface="Times New Roman"/>
              <a:cs typeface="Times New Roman"/>
            </a:endParaRPr>
          </a:p>
          <a:p>
            <a:pPr marL="517525">
              <a:lnSpc>
                <a:spcPts val="1265"/>
              </a:lnSpc>
              <a:tabLst>
                <a:tab pos="727075" algn="l"/>
                <a:tab pos="2252345" algn="l"/>
                <a:tab pos="3637915" algn="l"/>
                <a:tab pos="3847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only </a:t>
            </a:r>
            <a:r>
              <a:rPr sz="1100" i="1" dirty="0">
                <a:latin typeface="Times New Roman"/>
                <a:cs typeface="Times New Roman"/>
              </a:rPr>
              <a:t>suspect </a:t>
            </a:r>
            <a:r>
              <a:rPr sz="1100" dirty="0">
                <a:latin typeface="Times New Roman"/>
                <a:cs typeface="Times New Roman"/>
              </a:rPr>
              <a:t>arrested;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victim</a:t>
            </a:r>
            <a:r>
              <a:rPr sz="1100" i="1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arrested;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arrested;</a:t>
            </a:r>
            <a:endParaRPr sz="1100">
              <a:latin typeface="Times New Roman"/>
              <a:cs typeface="Times New Roman"/>
            </a:endParaRPr>
          </a:p>
          <a:p>
            <a:pPr marL="517525">
              <a:lnSpc>
                <a:spcPts val="1295"/>
              </a:lnSpc>
              <a:tabLst>
                <a:tab pos="726440" algn="l"/>
                <a:tab pos="345694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total incidents where suspect left the scene.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summons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issued.</a:t>
            </a:r>
            <a:endParaRPr sz="1100">
              <a:latin typeface="Times New Roman"/>
              <a:cs typeface="Times New Roman"/>
            </a:endParaRPr>
          </a:p>
          <a:p>
            <a:pPr marL="482600">
              <a:lnSpc>
                <a:spcPts val="1170"/>
              </a:lnSpc>
              <a:spcBef>
                <a:spcPts val="880"/>
              </a:spcBef>
            </a:pPr>
            <a:r>
              <a:rPr sz="1000" b="1" dirty="0">
                <a:latin typeface="Times New Roman"/>
                <a:cs typeface="Times New Roman"/>
              </a:rPr>
              <a:t>Please</a:t>
            </a:r>
            <a:r>
              <a:rPr sz="1000" b="1" spc="-3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send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reports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to: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NMIPVDCR,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3909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Juan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Tabo,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Suite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6,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Albuquerque,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NM</a:t>
            </a:r>
            <a:r>
              <a:rPr sz="1000" b="1" spc="22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87111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or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fax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to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(505)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spc="-10" dirty="0">
                <a:latin typeface="Times New Roman"/>
                <a:cs typeface="Times New Roman"/>
              </a:rPr>
              <a:t>883-</a:t>
            </a:r>
            <a:r>
              <a:rPr sz="1000" b="1" spc="-20" dirty="0">
                <a:latin typeface="Times New Roman"/>
                <a:cs typeface="Times New Roman"/>
              </a:rPr>
              <a:t>7530</a:t>
            </a:r>
            <a:endParaRPr sz="1000">
              <a:latin typeface="Times New Roman"/>
              <a:cs typeface="Times New Roman"/>
            </a:endParaRPr>
          </a:p>
          <a:p>
            <a:pPr marL="482600">
              <a:lnSpc>
                <a:spcPts val="1170"/>
              </a:lnSpc>
            </a:pPr>
            <a:r>
              <a:rPr sz="1000" dirty="0">
                <a:latin typeface="Times New Roman"/>
                <a:cs typeface="Times New Roman"/>
              </a:rPr>
              <a:t>Reports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due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April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</a:t>
            </a:r>
            <a:r>
              <a:rPr sz="975" b="1" baseline="29914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July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</a:t>
            </a:r>
            <a:r>
              <a:rPr sz="975" b="1" baseline="29914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October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</a:t>
            </a:r>
            <a:r>
              <a:rPr sz="975" b="1" baseline="29914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and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January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15</a:t>
            </a:r>
            <a:r>
              <a:rPr sz="975" b="1" baseline="29914" dirty="0">
                <a:latin typeface="Times New Roman"/>
                <a:cs typeface="Times New Roman"/>
              </a:rPr>
              <a:t>th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2020.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Call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Betty</a:t>
            </a:r>
            <a:r>
              <a:rPr sz="1000" b="1" spc="-2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Caponera</a:t>
            </a:r>
            <a:r>
              <a:rPr sz="1000" dirty="0">
                <a:latin typeface="Times New Roman"/>
                <a:cs typeface="Times New Roman"/>
              </a:rPr>
              <a:t>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b="1" spc="-10" dirty="0">
                <a:latin typeface="Times New Roman"/>
                <a:cs typeface="Times New Roman"/>
              </a:rPr>
              <a:t>883-</a:t>
            </a:r>
            <a:r>
              <a:rPr sz="1000" b="1" dirty="0">
                <a:latin typeface="Times New Roman"/>
                <a:cs typeface="Times New Roman"/>
              </a:rPr>
              <a:t>8020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questions.</a:t>
            </a:r>
            <a:endParaRPr sz="1000">
              <a:latin typeface="Times New Roman"/>
              <a:cs typeface="Times New Roman"/>
            </a:endParaRPr>
          </a:p>
          <a:p>
            <a:pPr marL="25400">
              <a:lnSpc>
                <a:spcPct val="100000"/>
              </a:lnSpc>
              <a:spcBef>
                <a:spcPts val="635"/>
              </a:spcBef>
            </a:pPr>
            <a:r>
              <a:rPr sz="1100" spc="-25" dirty="0">
                <a:latin typeface="Times New Roman"/>
                <a:cs typeface="Times New Roman"/>
              </a:rPr>
              <a:t>141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20850" y="257809"/>
            <a:ext cx="211328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Appendix </a:t>
            </a:r>
            <a:r>
              <a:rPr sz="1200" b="1" dirty="0">
                <a:latin typeface="Times New Roman"/>
                <a:cs typeface="Times New Roman"/>
              </a:rPr>
              <a:t>D.</a:t>
            </a:r>
            <a:r>
              <a:rPr sz="1200" b="1" spc="4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Law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Enforcement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862578" y="277367"/>
            <a:ext cx="1178560" cy="181610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">
              <a:lnSpc>
                <a:spcPts val="1385"/>
              </a:lnSpc>
            </a:pPr>
            <a:r>
              <a:rPr sz="1200" b="1" i="1" spc="-10" dirty="0">
                <a:latin typeface="Times New Roman"/>
                <a:cs typeface="Times New Roman"/>
              </a:rPr>
              <a:t>Domestic Violence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69078" y="257809"/>
            <a:ext cx="1494155" cy="3752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35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Collection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Form</a:t>
            </a: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ts val="1315"/>
              </a:lnSpc>
            </a:pPr>
            <a:r>
              <a:rPr sz="1100" b="1" spc="-25" dirty="0">
                <a:latin typeface="Times New Roman"/>
                <a:cs typeface="Times New Roman"/>
              </a:rPr>
              <a:t>Y19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59" y="599189"/>
            <a:ext cx="38322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3818890" algn="l"/>
              </a:tabLst>
            </a:pPr>
            <a:r>
              <a:rPr sz="1100" dirty="0">
                <a:latin typeface="Times New Roman"/>
                <a:cs typeface="Times New Roman"/>
              </a:rPr>
              <a:t>1.</a:t>
            </a:r>
            <a:r>
              <a:rPr sz="1100" spc="28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Agency Name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84859" y="759970"/>
            <a:ext cx="16167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2.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</a:t>
            </a:r>
            <a:r>
              <a:rPr sz="1050" baseline="35714" dirty="0">
                <a:latin typeface="Times New Roman"/>
                <a:cs typeface="Times New Roman"/>
              </a:rPr>
              <a:t>st</a:t>
            </a:r>
            <a:r>
              <a:rPr sz="1050" spc="-22" baseline="35714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Wingdings"/>
                <a:cs typeface="Wingdings"/>
              </a:rPr>
              <a:t></a:t>
            </a:r>
            <a:endParaRPr sz="1100">
              <a:latin typeface="Wingdings"/>
              <a:cs typeface="Wingding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35200" y="702818"/>
            <a:ext cx="14014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95"/>
              </a:spcBef>
              <a:tabLst>
                <a:tab pos="565150" algn="l"/>
                <a:tab pos="1064895" algn="l"/>
              </a:tabLst>
            </a:pPr>
            <a:r>
              <a:rPr sz="1650" baseline="-22727" dirty="0">
                <a:latin typeface="Times New Roman"/>
                <a:cs typeface="Times New Roman"/>
              </a:rPr>
              <a:t>2</a:t>
            </a:r>
            <a:r>
              <a:rPr sz="700" dirty="0">
                <a:latin typeface="Times New Roman"/>
                <a:cs typeface="Times New Roman"/>
              </a:rPr>
              <a:t>nd</a:t>
            </a:r>
            <a:r>
              <a:rPr sz="700" spc="80" dirty="0">
                <a:latin typeface="Times New Roman"/>
                <a:cs typeface="Times New Roman"/>
              </a:rPr>
              <a:t> </a:t>
            </a:r>
            <a:r>
              <a:rPr sz="1650" spc="-75" baseline="-22727" dirty="0">
                <a:latin typeface="Wingdings"/>
                <a:cs typeface="Wingdings"/>
              </a:rPr>
              <a:t></a:t>
            </a:r>
            <a:r>
              <a:rPr sz="1650" baseline="-22727" dirty="0">
                <a:latin typeface="Times New Roman"/>
                <a:cs typeface="Times New Roman"/>
              </a:rPr>
              <a:t>	3</a:t>
            </a:r>
            <a:r>
              <a:rPr sz="700" dirty="0">
                <a:latin typeface="Times New Roman"/>
                <a:cs typeface="Times New Roman"/>
              </a:rPr>
              <a:t>rd</a:t>
            </a:r>
            <a:r>
              <a:rPr sz="700" spc="-20" dirty="0">
                <a:latin typeface="Times New Roman"/>
                <a:cs typeface="Times New Roman"/>
              </a:rPr>
              <a:t> </a:t>
            </a:r>
            <a:r>
              <a:rPr sz="1650" spc="-75" baseline="-22727" dirty="0">
                <a:latin typeface="Wingdings"/>
                <a:cs typeface="Wingdings"/>
              </a:rPr>
              <a:t></a:t>
            </a:r>
            <a:r>
              <a:rPr sz="1650" baseline="-22727" dirty="0">
                <a:latin typeface="Times New Roman"/>
                <a:cs typeface="Times New Roman"/>
              </a:rPr>
              <a:t>	4</a:t>
            </a:r>
            <a:r>
              <a:rPr sz="700" dirty="0">
                <a:latin typeface="Times New Roman"/>
                <a:cs typeface="Times New Roman"/>
              </a:rPr>
              <a:t>th</a:t>
            </a:r>
            <a:r>
              <a:rPr sz="700" spc="80" dirty="0">
                <a:latin typeface="Times New Roman"/>
                <a:cs typeface="Times New Roman"/>
              </a:rPr>
              <a:t> </a:t>
            </a:r>
            <a:r>
              <a:rPr sz="1650" spc="-75" baseline="-22727" dirty="0">
                <a:latin typeface="Wingdings"/>
                <a:cs typeface="Wingdings"/>
              </a:rPr>
              <a:t></a:t>
            </a:r>
            <a:endParaRPr sz="1650" baseline="-22727">
              <a:latin typeface="Wingdings"/>
              <a:cs typeface="Wingding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925078" y="759968"/>
            <a:ext cx="6508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Year: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0246" y="996949"/>
            <a:ext cx="6557645" cy="10725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8110" indent="-105410">
              <a:lnSpc>
                <a:spcPts val="1295"/>
              </a:lnSpc>
              <a:spcBef>
                <a:spcPts val="95"/>
              </a:spcBef>
              <a:buAutoNum type="arabicPeriod" startAt="3"/>
              <a:tabLst>
                <a:tab pos="118110" algn="l"/>
                <a:tab pos="501650" algn="l"/>
              </a:tabLst>
            </a:pP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Harassment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(30-3A-</a:t>
            </a:r>
            <a:r>
              <a:rPr sz="1100" spc="-20" dirty="0">
                <a:latin typeface="Times New Roman"/>
                <a:cs typeface="Times New Roman"/>
              </a:rPr>
              <a:t>3.2)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493395" algn="l"/>
                <a:tab pos="2392045" algn="l"/>
                <a:tab pos="2880360" algn="l"/>
              </a:tabLst>
            </a:pPr>
            <a:r>
              <a:rPr sz="1100" dirty="0">
                <a:latin typeface="Times New Roman"/>
                <a:cs typeface="Times New Roman"/>
              </a:rPr>
              <a:t>3a.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Stalking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r>
              <a:rPr sz="1100" dirty="0">
                <a:latin typeface="Times New Roman"/>
                <a:cs typeface="Times New Roman"/>
              </a:rPr>
              <a:t>	3b.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homicide</a:t>
            </a:r>
            <a:endParaRPr sz="1100">
              <a:latin typeface="Times New Roman"/>
              <a:cs typeface="Times New Roman"/>
            </a:endParaRPr>
          </a:p>
          <a:p>
            <a:pPr marL="12700" marR="610235" indent="105410">
              <a:lnSpc>
                <a:spcPts val="1270"/>
              </a:lnSpc>
              <a:spcBef>
                <a:spcPts val="60"/>
              </a:spcBef>
              <a:buAutoNum type="arabicPeriod" startAt="4"/>
              <a:tabLst>
                <a:tab pos="118110" algn="l"/>
                <a:tab pos="488950" algn="l"/>
              </a:tabLst>
            </a:pPr>
            <a:r>
              <a:rPr sz="1100" spc="45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(DV)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(Based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reports) </a:t>
            </a:r>
            <a:r>
              <a:rPr sz="1100" dirty="0">
                <a:latin typeface="Times New Roman"/>
                <a:cs typeface="Times New Roman"/>
              </a:rPr>
              <a:t>4a.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u="sng" spc="-2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homicide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20"/>
              </a:lnSpc>
              <a:tabLst>
                <a:tab pos="501015" algn="l"/>
                <a:tab pos="3077210" algn="l"/>
                <a:tab pos="4739005" algn="l"/>
                <a:tab pos="5017770" algn="l"/>
              </a:tabLst>
            </a:pPr>
            <a:r>
              <a:rPr sz="1100" dirty="0">
                <a:latin typeface="Times New Roman"/>
                <a:cs typeface="Times New Roman"/>
              </a:rPr>
              <a:t>4b.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homicide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48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(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#female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homicide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#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homicide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victims)</a:t>
            </a:r>
            <a:endParaRPr sz="1100">
              <a:latin typeface="Times New Roman"/>
              <a:cs typeface="Times New Roman"/>
            </a:endParaRPr>
          </a:p>
          <a:p>
            <a:pPr marL="118110" indent="-106045">
              <a:lnSpc>
                <a:spcPct val="100000"/>
              </a:lnSpc>
              <a:spcBef>
                <a:spcPts val="545"/>
              </a:spcBef>
              <a:buAutoNum type="arabicPeriod" startAt="5"/>
              <a:tabLst>
                <a:tab pos="118110" algn="l"/>
                <a:tab pos="466725" algn="l"/>
                <a:tab pos="2378710" algn="l"/>
                <a:tab pos="4433570" algn="l"/>
              </a:tabLst>
            </a:pP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 of male DV victims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Number of female DV victims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0259" y="2113286"/>
            <a:ext cx="2416175" cy="16383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6.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group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0-</a:t>
            </a:r>
            <a:r>
              <a:rPr sz="1100" spc="-50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7-</a:t>
            </a: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13-</a:t>
            </a: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19-</a:t>
            </a: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26-</a:t>
            </a: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36-</a:t>
            </a:r>
            <a:r>
              <a:rPr sz="1100" spc="-25" dirty="0">
                <a:latin typeface="Times New Roman"/>
                <a:cs typeface="Times New Roman"/>
              </a:rPr>
              <a:t>45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46-</a:t>
            </a:r>
            <a:r>
              <a:rPr sz="1100" spc="-25" dirty="0">
                <a:latin typeface="Times New Roman"/>
                <a:cs typeface="Times New Roman"/>
              </a:rPr>
              <a:t>55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56-</a:t>
            </a:r>
            <a:r>
              <a:rPr sz="1100" spc="-25" dirty="0">
                <a:latin typeface="Times New Roman"/>
                <a:cs typeface="Times New Roman"/>
              </a:rPr>
              <a:t>65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90"/>
              </a:lnSpc>
              <a:tabLst>
                <a:tab pos="466090" algn="l"/>
                <a:tab pos="106870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66+</a:t>
            </a:r>
            <a:r>
              <a:rPr sz="1100" spc="5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#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552952" y="2113286"/>
            <a:ext cx="2401570" cy="16383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group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0-</a:t>
            </a:r>
            <a:r>
              <a:rPr sz="1100" spc="-50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7-</a:t>
            </a: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13-</a:t>
            </a: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19-</a:t>
            </a: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26-</a:t>
            </a: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36-</a:t>
            </a:r>
            <a:r>
              <a:rPr sz="1100" spc="-25" dirty="0">
                <a:latin typeface="Times New Roman"/>
                <a:cs typeface="Times New Roman"/>
              </a:rPr>
              <a:t>45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46-</a:t>
            </a:r>
            <a:r>
              <a:rPr sz="1100" spc="-25" dirty="0">
                <a:latin typeface="Times New Roman"/>
                <a:cs typeface="Times New Roman"/>
              </a:rPr>
              <a:t>55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56-</a:t>
            </a:r>
            <a:r>
              <a:rPr sz="1100" spc="-25" dirty="0">
                <a:latin typeface="Times New Roman"/>
                <a:cs typeface="Times New Roman"/>
              </a:rPr>
              <a:t>65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  <a:tabLst>
                <a:tab pos="291465" algn="l"/>
                <a:tab pos="719455" algn="l"/>
                <a:tab pos="99885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5" dirty="0">
                <a:latin typeface="Times New Roman"/>
                <a:cs typeface="Times New Roman"/>
              </a:rPr>
              <a:t>66+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#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0259" y="3795772"/>
            <a:ext cx="3062605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7.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72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Caucasian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72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Hispanic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72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</a:t>
            </a:r>
            <a:endParaRPr sz="1100">
              <a:latin typeface="Times New Roman"/>
              <a:cs typeface="Times New Roman"/>
            </a:endParaRPr>
          </a:p>
          <a:p>
            <a:pPr marL="187325">
              <a:lnSpc>
                <a:spcPts val="1265"/>
              </a:lnSpc>
              <a:tabLst>
                <a:tab pos="46609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Asian/Pacific</a:t>
            </a:r>
            <a:r>
              <a:rPr sz="1100" spc="-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Islander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65"/>
              </a:lnSpc>
              <a:tabLst>
                <a:tab pos="46672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Black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95"/>
              </a:lnSpc>
              <a:tabLst>
                <a:tab pos="467359" algn="l"/>
                <a:tab pos="924560" algn="l"/>
                <a:tab pos="120396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Other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#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010071" y="3795772"/>
            <a:ext cx="3014345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  <a:tabLst>
                <a:tab pos="29273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Caucasian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  <a:tabLst>
                <a:tab pos="29273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Hispanic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  <a:tabLst>
                <a:tab pos="29273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Asian/Pacific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Islander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Black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  <a:tabLst>
                <a:tab pos="291465" algn="l"/>
                <a:tab pos="819785" algn="l"/>
                <a:tab pos="109918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Other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#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10259" y="4927028"/>
            <a:ext cx="6586855" cy="89661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370205">
              <a:lnSpc>
                <a:spcPct val="141400"/>
              </a:lnSpc>
              <a:spcBef>
                <a:spcPts val="100"/>
              </a:spcBef>
              <a:tabLst>
                <a:tab pos="466090" algn="l"/>
                <a:tab pos="493395" algn="l"/>
                <a:tab pos="2468245" algn="l"/>
                <a:tab pos="4544060" algn="l"/>
              </a:tabLst>
            </a:pPr>
            <a:r>
              <a:rPr sz="1100" dirty="0">
                <a:latin typeface="Times New Roman"/>
                <a:cs typeface="Times New Roman"/>
              </a:rPr>
              <a:t>8.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 of DV male suspects</a:t>
            </a:r>
            <a:r>
              <a:rPr sz="1100" spc="35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 of</a:t>
            </a:r>
            <a:r>
              <a:rPr sz="1100" spc="3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 female suspects</a:t>
            </a:r>
            <a:r>
              <a:rPr sz="1100" spc="34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unknown </a:t>
            </a:r>
            <a:r>
              <a:rPr sz="1100" dirty="0">
                <a:latin typeface="Times New Roman"/>
                <a:cs typeface="Times New Roman"/>
              </a:rPr>
              <a:t>9a.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injury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0"/>
              </a:lnSpc>
              <a:tabLst>
                <a:tab pos="3307715" algn="l"/>
                <a:tab pos="3585845" algn="l"/>
                <a:tab pos="4679315" algn="l"/>
                <a:tab pos="4924425" algn="l"/>
                <a:tab pos="6286500" algn="l"/>
              </a:tabLst>
            </a:pPr>
            <a:r>
              <a:rPr sz="1100" dirty="0">
                <a:latin typeface="Times New Roman"/>
                <a:cs typeface="Times New Roman"/>
              </a:rPr>
              <a:t>9b.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9a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involved: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	suspect injury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	police officer injury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  <a:tabLst>
                <a:tab pos="3295650" algn="l"/>
                <a:tab pos="5075555" algn="l"/>
              </a:tabLst>
            </a:pPr>
            <a:r>
              <a:rPr sz="1100" dirty="0">
                <a:latin typeface="Times New Roman"/>
                <a:cs typeface="Times New Roman"/>
              </a:rPr>
              <a:t>10.</a:t>
            </a:r>
            <a:r>
              <a:rPr sz="1100" spc="2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incidents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injury: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B (apparent broken bone)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(possible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985543" y="5791453"/>
            <a:ext cx="142621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  <a:tabLst>
                <a:tab pos="22161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(severe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laceration)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  <a:tabLst>
                <a:tab pos="22161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T (loss of teeth)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589418" y="5791453"/>
            <a:ext cx="174117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  <a:tabLst>
                <a:tab pos="22288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(apparent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  <a:tabLst>
                <a:tab pos="22225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U (unconscious)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410071" y="5791453"/>
            <a:ext cx="158496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  <a:tabLst>
                <a:tab pos="291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injury)</a:t>
            </a:r>
            <a:endParaRPr sz="1100">
              <a:latin typeface="Times New Roman"/>
              <a:cs typeface="Times New Roman"/>
            </a:endParaRPr>
          </a:p>
          <a:p>
            <a:pPr marL="20955">
              <a:lnSpc>
                <a:spcPts val="1295"/>
              </a:lnSpc>
              <a:tabLst>
                <a:tab pos="29972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Unknown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10259" y="6273797"/>
            <a:ext cx="5130165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7325" indent="-175260">
              <a:lnSpc>
                <a:spcPct val="100000"/>
              </a:lnSpc>
              <a:spcBef>
                <a:spcPts val="95"/>
              </a:spcBef>
              <a:buAutoNum type="arabicPeriod" startAt="11"/>
              <a:tabLst>
                <a:tab pos="187325" algn="l"/>
                <a:tab pos="535305" algn="l"/>
              </a:tabLst>
            </a:pPr>
            <a:r>
              <a:rPr sz="1100" spc="27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rabicPeriod" startAt="11"/>
            </a:pPr>
            <a:endParaRPr sz="1050">
              <a:latin typeface="Times New Roman"/>
              <a:cs typeface="Times New Roman"/>
            </a:endParaRPr>
          </a:p>
          <a:p>
            <a:pPr marL="257175" indent="-245110">
              <a:lnSpc>
                <a:spcPct val="100000"/>
              </a:lnSpc>
              <a:buAutoNum type="arabicPeriod" startAt="11"/>
              <a:tabLst>
                <a:tab pos="257810" algn="l"/>
                <a:tab pos="4177029" algn="l"/>
                <a:tab pos="4584700" algn="l"/>
                <a:tab pos="479488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DV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used: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gun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knife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296547" y="6594593"/>
            <a:ext cx="5219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2225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other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65359" y="434594"/>
            <a:ext cx="443230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50900" marR="5080" indent="-83883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E: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Counties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Complete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Incomplete*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Reporting,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139952" y="938784"/>
          <a:ext cx="5149850" cy="634745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9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97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21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436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70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4828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95275" marR="220345" indent="-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6002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Population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16319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Complete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Bernalillo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8,972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679,121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Catron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3,527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Chaves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64,615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Cibola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26,675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Colfax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11,941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Curry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238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48,954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De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Baca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1,748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Dona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Ana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5,438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218,195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2230">
                        <a:lnSpc>
                          <a:spcPts val="1295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Eddy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58,460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Grant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165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26,998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Guadalupe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4,300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Harding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625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Hidalgo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4,198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Lea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71,070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Lincoln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19,572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Los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Alamos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19,369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Luna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381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23,709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McKinley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844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71,367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Mora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4,521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Otero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67,490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Quay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8,253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Rio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Arriba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38,921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Roosevelt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18,500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Sandoval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146,748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Juan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123,958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Miguel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178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27,277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Santa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Fe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150,358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Sierra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10,791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Socorro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16,637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Taos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32,723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Torrance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15,461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8580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Union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4,059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8580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Valencia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76,688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91770">
                <a:tc>
                  <a:txBody>
                    <a:bodyPr/>
                    <a:lstStyle/>
                    <a:p>
                      <a:pPr marL="68580">
                        <a:lnSpc>
                          <a:spcPts val="1405"/>
                        </a:lnSpc>
                      </a:pPr>
                      <a:r>
                        <a:rPr sz="1200" b="1" spc="-10" dirty="0">
                          <a:latin typeface="Calibri"/>
                          <a:cs typeface="Calibri"/>
                        </a:rPr>
                        <a:t>Total</a:t>
                      </a:r>
                      <a:endParaRPr sz="12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22,999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2,096,829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092200" y="7439659"/>
            <a:ext cx="5299710" cy="14497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0800">
              <a:lnSpc>
                <a:spcPct val="100000"/>
              </a:lnSpc>
              <a:spcBef>
                <a:spcPts val="100"/>
              </a:spcBef>
            </a:pPr>
            <a:r>
              <a:rPr sz="900" dirty="0">
                <a:latin typeface="Times New Roman"/>
                <a:cs typeface="Times New Roman"/>
              </a:rPr>
              <a:t>NR</a:t>
            </a:r>
            <a:r>
              <a:rPr sz="900" spc="-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=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Law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Enforcement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Not</a:t>
            </a:r>
            <a:r>
              <a:rPr sz="900" spc="-20" dirty="0">
                <a:latin typeface="Times New Roman"/>
                <a:cs typeface="Times New Roman"/>
              </a:rPr>
              <a:t> </a:t>
            </a:r>
            <a:r>
              <a:rPr sz="900" spc="-10" dirty="0">
                <a:latin typeface="Times New Roman"/>
                <a:cs typeface="Times New Roman"/>
              </a:rPr>
              <a:t>Reporting</a:t>
            </a: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800">
              <a:latin typeface="Times New Roman"/>
              <a:cs typeface="Times New Roman"/>
            </a:endParaRPr>
          </a:p>
          <a:p>
            <a:pPr marL="114300" marR="73660" indent="-64135">
              <a:lnSpc>
                <a:spcPts val="1150"/>
              </a:lnSpc>
            </a:pPr>
            <a:r>
              <a:rPr sz="975" baseline="29914" dirty="0">
                <a:latin typeface="Times New Roman"/>
                <a:cs typeface="Times New Roman"/>
              </a:rPr>
              <a:t>1</a:t>
            </a:r>
            <a:r>
              <a:rPr sz="975" spc="97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Reserve,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NM,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largest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Catron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has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municipal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police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department.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Catron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County </a:t>
            </a:r>
            <a:r>
              <a:rPr sz="1000" dirty="0">
                <a:latin typeface="Times New Roman"/>
                <a:cs typeface="Times New Roman"/>
              </a:rPr>
              <a:t>Sheriff’s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Office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two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quarters.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095"/>
              </a:lnSpc>
            </a:pPr>
            <a:r>
              <a:rPr sz="975" baseline="29914" dirty="0">
                <a:latin typeface="Times New Roman"/>
                <a:cs typeface="Times New Roman"/>
              </a:rPr>
              <a:t>2</a:t>
            </a:r>
            <a:r>
              <a:rPr sz="975" spc="-30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Baca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County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150"/>
              </a:lnSpc>
            </a:pPr>
            <a:r>
              <a:rPr sz="975" baseline="29914" dirty="0">
                <a:latin typeface="Times New Roman"/>
                <a:cs typeface="Times New Roman"/>
              </a:rPr>
              <a:t>3</a:t>
            </a:r>
            <a:r>
              <a:rPr sz="975" spc="-30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Harding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County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150"/>
              </a:lnSpc>
            </a:pPr>
            <a:r>
              <a:rPr sz="975" baseline="29914" dirty="0">
                <a:latin typeface="Times New Roman"/>
                <a:cs typeface="Times New Roman"/>
              </a:rPr>
              <a:t>4</a:t>
            </a:r>
            <a:r>
              <a:rPr sz="975" spc="-30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Alamogordo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Police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Department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report.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150"/>
              </a:lnSpc>
            </a:pPr>
            <a:r>
              <a:rPr sz="975" baseline="29914" dirty="0">
                <a:latin typeface="Times New Roman"/>
                <a:cs typeface="Times New Roman"/>
              </a:rPr>
              <a:t>5</a:t>
            </a:r>
            <a:r>
              <a:rPr sz="975" spc="-22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Roosevelt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Sheriff’s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Office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report.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Portales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Police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Department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three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quarters.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150"/>
              </a:lnSpc>
            </a:pPr>
            <a:r>
              <a:rPr sz="975" baseline="29914" dirty="0">
                <a:latin typeface="Times New Roman"/>
                <a:cs typeface="Times New Roman"/>
              </a:rPr>
              <a:t>6</a:t>
            </a:r>
            <a:r>
              <a:rPr sz="975" spc="-22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Sierra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Sheriff’s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Department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report.</a:t>
            </a:r>
            <a:endParaRPr sz="1000">
              <a:latin typeface="Times New Roman"/>
              <a:cs typeface="Times New Roman"/>
            </a:endParaRPr>
          </a:p>
          <a:p>
            <a:pPr marL="50800">
              <a:lnSpc>
                <a:spcPts val="1175"/>
              </a:lnSpc>
            </a:pPr>
            <a:r>
              <a:rPr sz="975" baseline="29914" dirty="0">
                <a:latin typeface="Times New Roman"/>
                <a:cs typeface="Times New Roman"/>
              </a:rPr>
              <a:t>7</a:t>
            </a:r>
            <a:r>
              <a:rPr sz="975" spc="-22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Taos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Sheriff’s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Office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report.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0" y="595375"/>
            <a:ext cx="49263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9150" marR="5080" indent="-80708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F:</a:t>
            </a:r>
            <a:r>
              <a:rPr sz="1100" b="1" spc="2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Rank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Counties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with </a:t>
            </a:r>
            <a:r>
              <a:rPr sz="1100" b="1" dirty="0">
                <a:latin typeface="Times New Roman"/>
                <a:cs typeface="Times New Roman"/>
              </a:rPr>
              <a:t>Complete*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Reporting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139952" y="1099565"/>
          <a:ext cx="5549900" cy="59061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6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7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64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47345">
                <a:tc>
                  <a:txBody>
                    <a:bodyPr/>
                    <a:lstStyle/>
                    <a:p>
                      <a:pPr marL="300990">
                        <a:lnSpc>
                          <a:spcPct val="100000"/>
                        </a:lnSpc>
                        <a:spcBef>
                          <a:spcPts val="64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County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812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2740" marR="254635" indent="-70485">
                        <a:lnSpc>
                          <a:spcPts val="134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Number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of</a:t>
                      </a:r>
                      <a:r>
                        <a:rPr sz="1100" b="1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b="1" spc="-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Incidents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73050">
                        <a:lnSpc>
                          <a:spcPct val="100000"/>
                        </a:lnSpc>
                        <a:spcBef>
                          <a:spcPts val="65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Population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Rate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1100" b="1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1000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</a:pPr>
                      <a:r>
                        <a:rPr sz="1100" b="1" spc="-20" dirty="0">
                          <a:latin typeface="Calibri"/>
                          <a:cs typeface="Calibri"/>
                        </a:rPr>
                        <a:t>Rank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Bernalillo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8,972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679,121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13.2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Chaves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64,615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10.2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Cibola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26,675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Colfax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11,941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9.4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Curry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238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48,954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Dona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Ana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5,438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218,195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24.9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Eddy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58,460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Grant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165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26,998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Guadalupe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4,300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12.8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Hidalgo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4,198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Lea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71,070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Lincoln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19,572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15.5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Los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Alamos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19,369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Luna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381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23,709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16.1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McKinley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844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71,367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11.8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Mora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4,521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0.7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Quay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8,253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Rio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Arriba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38,921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Juan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123,958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10.6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Miguel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178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27,277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Sandoval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146,748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Santa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Fe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150,358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574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Socorro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16,637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Torrance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15,461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4.4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Union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4,059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Valencia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76,688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685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Total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22,743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1,961,425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20" dirty="0">
                          <a:latin typeface="Calibri"/>
                          <a:cs typeface="Calibri"/>
                        </a:rPr>
                        <a:t>11.6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130300" y="6993128"/>
            <a:ext cx="5492115" cy="3238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80"/>
              </a:spcBef>
            </a:pPr>
            <a:r>
              <a:rPr sz="1000" dirty="0">
                <a:latin typeface="Times New Roman"/>
                <a:cs typeface="Times New Roman"/>
              </a:rPr>
              <a:t>*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Complete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means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agency(s)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from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largest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reported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full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data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0" y="901693"/>
            <a:ext cx="50298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54075" marR="5080" indent="-84201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G:</a:t>
            </a:r>
            <a:r>
              <a:rPr sz="1100" b="1" spc="2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Victimization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Rank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Counties</a:t>
            </a:r>
            <a:r>
              <a:rPr sz="1100" b="1" spc="-20" dirty="0">
                <a:latin typeface="Times New Roman"/>
                <a:cs typeface="Times New Roman"/>
              </a:rPr>
              <a:t> with </a:t>
            </a:r>
            <a:r>
              <a:rPr sz="1100" b="1" dirty="0">
                <a:latin typeface="Times New Roman"/>
                <a:cs typeface="Times New Roman"/>
              </a:rPr>
              <a:t>Complete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Reporting,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139952" y="1406652"/>
          <a:ext cx="5549900" cy="60572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7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659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0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64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14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/>
                    <a:p>
                      <a:pPr marL="281940">
                        <a:lnSpc>
                          <a:spcPct val="100000"/>
                        </a:lnSpc>
                        <a:spcBef>
                          <a:spcPts val="83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County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54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ct val="100000"/>
                        </a:lnSpc>
                        <a:spcBef>
                          <a:spcPts val="830"/>
                        </a:spcBef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Number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of</a:t>
                      </a:r>
                      <a:r>
                        <a:rPr sz="1100" b="1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Victims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54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81305">
                        <a:lnSpc>
                          <a:spcPct val="100000"/>
                        </a:lnSpc>
                        <a:spcBef>
                          <a:spcPts val="83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Population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54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Rate</a:t>
                      </a:r>
                      <a:r>
                        <a:rPr sz="1100" b="1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1000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b="1" spc="-20" dirty="0">
                          <a:latin typeface="Calibri"/>
                          <a:cs typeface="Calibri"/>
                        </a:rPr>
                        <a:t>Rank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81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Bernalillo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10,760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679,121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15.8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Chaves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665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64,615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10.3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Cibola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130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26,675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Colfax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11,941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Curry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270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48,954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Dona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Ana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5,639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218,195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25.8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Eddy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58,460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Grant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165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26,998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Guadalupe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4,300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13.7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Hidalgo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4,198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Lea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577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71,070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Lincoln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19,572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15.6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6225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Los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Alamos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936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936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309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19,369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936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65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825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65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825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Luna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406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23,709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17.1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McKinley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901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71,367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12.6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Mora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4,521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0.9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Quay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8,253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Rio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Arriba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38,921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Juan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1,344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123,958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10.8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54000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Miguel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27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27,277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3492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5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736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Sandoval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146,748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05104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Santa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Fe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1,315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150,358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16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8.7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32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Socorro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16,637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Torrance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15,461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Union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4,059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9.9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0637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Valencia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ct val="100000"/>
                        </a:lnSpc>
                        <a:spcBef>
                          <a:spcPts val="85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76,688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079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7.1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200"/>
                        </a:spcBef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54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96215">
                <a:tc>
                  <a:txBody>
                    <a:bodyPr/>
                    <a:lstStyle/>
                    <a:p>
                      <a:pPr marL="68580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Total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25,073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1,961,425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ct val="100000"/>
                        </a:lnSpc>
                        <a:spcBef>
                          <a:spcPts val="125"/>
                        </a:spcBef>
                      </a:pPr>
                      <a:r>
                        <a:rPr sz="1100" b="1" spc="-20" dirty="0">
                          <a:latin typeface="Calibri"/>
                          <a:cs typeface="Calibri"/>
                        </a:rPr>
                        <a:t>12.8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158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130300" y="7453376"/>
            <a:ext cx="5492115" cy="32448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150"/>
              </a:lnSpc>
              <a:spcBef>
                <a:spcPts val="180"/>
              </a:spcBef>
            </a:pPr>
            <a:r>
              <a:rPr sz="1000" dirty="0">
                <a:latin typeface="Times New Roman"/>
                <a:cs typeface="Times New Roman"/>
              </a:rPr>
              <a:t>*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Complete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reporting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means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agency(s)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from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largest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city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county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reported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full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data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2019.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1346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iv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29"/>
            <a:ext cx="5960110" cy="774255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0858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(1,303,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2011 </a:t>
            </a:r>
            <a:r>
              <a:rPr sz="1100" spc="-10" dirty="0">
                <a:latin typeface="Times New Roman"/>
                <a:cs typeface="Times New Roman"/>
              </a:rPr>
              <a:t>(2,720).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3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Crises/Hotline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 startAt="3"/>
            </a:pPr>
            <a:endParaRPr sz="1050">
              <a:latin typeface="Times New Roman"/>
              <a:cs typeface="Times New Roman"/>
            </a:endParaRPr>
          </a:p>
          <a:p>
            <a:pPr marL="12700" marR="12065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10,989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year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reduction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(13,615).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9,153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4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Victim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Demographics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alphaUcPeriod" startAt="4"/>
            </a:pPr>
            <a:endParaRPr sz="1100">
              <a:latin typeface="Times New Roman"/>
              <a:cs typeface="Times New Roman"/>
            </a:endParaRPr>
          </a:p>
          <a:p>
            <a:pPr marL="12700" marR="187325" indent="456565">
              <a:lnSpc>
                <a:spcPts val="1270"/>
              </a:lnSpc>
              <a:spcBef>
                <a:spcPts val="5"/>
              </a:spcBef>
            </a:pPr>
            <a:r>
              <a:rPr sz="1100" spc="-10" dirty="0">
                <a:latin typeface="Times New Roman"/>
                <a:cs typeface="Times New Roman"/>
              </a:rPr>
              <a:t>Approximately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(70%)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Ninety-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adult-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female.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9535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predominantly 19-</a:t>
            </a:r>
            <a:r>
              <a:rPr sz="1100" dirty="0">
                <a:latin typeface="Times New Roman"/>
                <a:cs typeface="Times New Roman"/>
              </a:rPr>
              <a:t>45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(76%)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predominantly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22-</a:t>
            </a: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(40%).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spcBef>
                <a:spcPts val="5"/>
              </a:spcBef>
              <a:buAutoNum type="alphaUcPeriod" startAt="5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Demographics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 startAt="5"/>
            </a:pPr>
            <a:endParaRPr sz="1050">
              <a:latin typeface="Times New Roman"/>
              <a:cs typeface="Times New Roman"/>
            </a:endParaRPr>
          </a:p>
          <a:p>
            <a:pPr marL="12700" marR="57150" indent="45720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Suspects,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predominantly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(72%),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19-</a:t>
            </a:r>
            <a:r>
              <a:rPr sz="1100" dirty="0">
                <a:latin typeface="Times New Roman"/>
                <a:cs typeface="Times New Roman"/>
              </a:rPr>
              <a:t>45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(74%).</a:t>
            </a:r>
            <a:r>
              <a:rPr sz="1100" spc="2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spc="-10" dirty="0">
                <a:latin typeface="Times New Roman"/>
                <a:cs typeface="Times New Roman"/>
              </a:rPr>
              <a:t>predominantly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(83%),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(49%)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22-</a:t>
            </a: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(64%).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032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84.8%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offender.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(Crime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all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81.3%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15.6%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3.2%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NCVS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73.4%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20.6%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6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10" dirty="0">
                <a:latin typeface="Times New Roman"/>
                <a:cs typeface="Times New Roman"/>
              </a:rPr>
              <a:t> Victim-Witnesses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2545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15,508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4,090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present.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714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7,077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yet </a:t>
            </a:r>
            <a:r>
              <a:rPr sz="1100" dirty="0">
                <a:latin typeface="Times New Roman"/>
                <a:cs typeface="Times New Roman"/>
              </a:rPr>
              <a:t>adolescents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under).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6,516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1,941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 </a:t>
            </a:r>
            <a:r>
              <a:rPr sz="1100" dirty="0">
                <a:latin typeface="Times New Roman"/>
                <a:cs typeface="Times New Roman"/>
              </a:rPr>
              <a:t>incidents.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(76%)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12.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31"/>
            <a:ext cx="45504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Appendix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H.</a:t>
            </a:r>
            <a:r>
              <a:rPr sz="1200" b="1" spc="28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Participating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Service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Providers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3722" y="1425702"/>
          <a:ext cx="6124575" cy="5634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59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001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30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6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479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1628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Agency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Name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35877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Street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Address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3335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State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22555" marR="115570" indent="50165">
                        <a:lnSpc>
                          <a:spcPts val="1260"/>
                        </a:lnSpc>
                        <a:spcBef>
                          <a:spcPts val="120"/>
                        </a:spcBef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Zip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Code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52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1632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87740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Alternatives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113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Walnut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St.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88415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Families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1500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r>
                        <a:rPr sz="1050" baseline="35714" dirty="0">
                          <a:latin typeface="Times New Roman"/>
                          <a:cs typeface="Times New Roman"/>
                        </a:rPr>
                        <a:t>nd</a:t>
                      </a:r>
                      <a:r>
                        <a:rPr sz="1050" spc="120" baseline="35714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St.,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Suite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B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87301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2396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Community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Against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909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Florida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COPE,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Inc.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415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Sudderth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Dr.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Center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Northern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Intervention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1711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87901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Resource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27519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1809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N.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Alabama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Refugio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510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Third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SW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Esperanza,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5701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Family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Center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208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Apache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87401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Grandma’s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Haven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15511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Rancho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87174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HEAL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(Help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Life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512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Highway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Downs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88346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Casa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Beginning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1203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Zuni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87327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Option,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Inc.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Peacekeepers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Program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969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Pueblo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Roberta’s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Place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7304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Refuge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Battered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S.A.F.E.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25363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Hartley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8859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Healing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House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1223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39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8923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Shelter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DV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1095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114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87002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4604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10069" y="96456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781306" y="343151"/>
            <a:ext cx="7315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724807" y="343151"/>
            <a:ext cx="2660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Y19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808224" y="503932"/>
            <a:ext cx="21545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42129" y="671575"/>
            <a:ext cx="14185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Quarterly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385060" y="690372"/>
            <a:ext cx="3137535" cy="167005"/>
          </a:xfrm>
          <a:prstGeom prst="rect">
            <a:avLst/>
          </a:prstGeom>
          <a:ln w="6096">
            <a:solidFill>
              <a:srgbClr val="000000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marL="2540">
              <a:lnSpc>
                <a:spcPts val="1270"/>
              </a:lnSpc>
            </a:pPr>
            <a:r>
              <a:rPr sz="1100" b="1" dirty="0">
                <a:latin typeface="Times New Roman"/>
                <a:cs typeface="Times New Roman"/>
              </a:rPr>
              <a:t>NM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Interpersonal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Data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Central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7380" y="911606"/>
            <a:ext cx="60877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6074410" algn="l"/>
              </a:tabLst>
            </a:pPr>
            <a:r>
              <a:rPr sz="1200" dirty="0">
                <a:latin typeface="Times New Roman"/>
                <a:cs typeface="Times New Roman"/>
              </a:rPr>
              <a:t>Agency Name: </a:t>
            </a:r>
            <a:r>
              <a:rPr sz="12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7380" y="1086866"/>
            <a:ext cx="285051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927100" algn="l"/>
              </a:tabLst>
            </a:pPr>
            <a:r>
              <a:rPr sz="1200" dirty="0">
                <a:latin typeface="Times New Roman"/>
                <a:cs typeface="Times New Roman"/>
              </a:rPr>
              <a:t>Year: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2019</a:t>
            </a:r>
            <a:r>
              <a:rPr sz="1200" dirty="0">
                <a:latin typeface="Times New Roman"/>
                <a:cs typeface="Times New Roman"/>
              </a:rPr>
              <a:t>	Quarter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Reporting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(check</a:t>
            </a:r>
            <a:r>
              <a:rPr sz="1200" spc="-5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one):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3578771" y="1029716"/>
            <a:ext cx="26784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6200">
              <a:lnSpc>
                <a:spcPct val="100000"/>
              </a:lnSpc>
              <a:spcBef>
                <a:spcPts val="100"/>
              </a:spcBef>
              <a:tabLst>
                <a:tab pos="773430" algn="l"/>
                <a:tab pos="1543685" algn="l"/>
                <a:tab pos="2297430" algn="l"/>
              </a:tabLst>
            </a:pPr>
            <a:r>
              <a:rPr sz="1800" baseline="-20833" dirty="0">
                <a:latin typeface="Times New Roman"/>
                <a:cs typeface="Times New Roman"/>
              </a:rPr>
              <a:t>1</a:t>
            </a:r>
            <a:r>
              <a:rPr sz="800" dirty="0">
                <a:latin typeface="Times New Roman"/>
                <a:cs typeface="Times New Roman"/>
              </a:rPr>
              <a:t>st</a:t>
            </a:r>
            <a:r>
              <a:rPr sz="800" spc="75" dirty="0">
                <a:latin typeface="Times New Roman"/>
                <a:cs typeface="Times New Roman"/>
              </a:rPr>
              <a:t> </a:t>
            </a:r>
            <a:r>
              <a:rPr sz="1800" spc="-75" baseline="-20833" dirty="0">
                <a:latin typeface="Wingdings"/>
                <a:cs typeface="Wingdings"/>
              </a:rPr>
              <a:t></a:t>
            </a:r>
            <a:r>
              <a:rPr sz="1800" baseline="-20833" dirty="0">
                <a:latin typeface="Times New Roman"/>
                <a:cs typeface="Times New Roman"/>
              </a:rPr>
              <a:t>	2</a:t>
            </a:r>
            <a:r>
              <a:rPr sz="800" dirty="0">
                <a:latin typeface="Times New Roman"/>
                <a:cs typeface="Times New Roman"/>
              </a:rPr>
              <a:t>nd</a:t>
            </a:r>
            <a:r>
              <a:rPr sz="800" spc="85" dirty="0">
                <a:latin typeface="Times New Roman"/>
                <a:cs typeface="Times New Roman"/>
              </a:rPr>
              <a:t> </a:t>
            </a:r>
            <a:r>
              <a:rPr sz="1800" spc="-75" baseline="-20833" dirty="0">
                <a:latin typeface="Wingdings"/>
                <a:cs typeface="Wingdings"/>
              </a:rPr>
              <a:t></a:t>
            </a:r>
            <a:r>
              <a:rPr sz="1800" baseline="-20833" dirty="0">
                <a:latin typeface="Times New Roman"/>
                <a:cs typeface="Times New Roman"/>
              </a:rPr>
              <a:t>	3</a:t>
            </a:r>
            <a:r>
              <a:rPr sz="800" dirty="0">
                <a:latin typeface="Times New Roman"/>
                <a:cs typeface="Times New Roman"/>
              </a:rPr>
              <a:t>rd</a:t>
            </a:r>
            <a:r>
              <a:rPr sz="800" spc="85" dirty="0">
                <a:latin typeface="Times New Roman"/>
                <a:cs typeface="Times New Roman"/>
              </a:rPr>
              <a:t> </a:t>
            </a:r>
            <a:r>
              <a:rPr sz="1800" spc="-75" baseline="-20833" dirty="0">
                <a:latin typeface="Wingdings"/>
                <a:cs typeface="Wingdings"/>
              </a:rPr>
              <a:t></a:t>
            </a:r>
            <a:r>
              <a:rPr sz="1800" baseline="-20833" dirty="0">
                <a:latin typeface="Times New Roman"/>
                <a:cs typeface="Times New Roman"/>
              </a:rPr>
              <a:t>	4</a:t>
            </a:r>
            <a:r>
              <a:rPr sz="800" dirty="0">
                <a:latin typeface="Times New Roman"/>
                <a:cs typeface="Times New Roman"/>
              </a:rPr>
              <a:t>th</a:t>
            </a:r>
            <a:r>
              <a:rPr sz="800" spc="90" dirty="0">
                <a:latin typeface="Times New Roman"/>
                <a:cs typeface="Times New Roman"/>
              </a:rPr>
              <a:t> </a:t>
            </a:r>
            <a:r>
              <a:rPr sz="1800" spc="-75" baseline="-20833" dirty="0">
                <a:latin typeface="Wingdings"/>
                <a:cs typeface="Wingdings"/>
              </a:rPr>
              <a:t></a:t>
            </a:r>
            <a:endParaRPr sz="1800" baseline="-20833">
              <a:latin typeface="Wingdings"/>
              <a:cs typeface="Wingding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7380" y="1438909"/>
            <a:ext cx="63163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i="1" dirty="0">
                <a:latin typeface="Times New Roman"/>
                <a:cs typeface="Times New Roman"/>
              </a:rPr>
              <a:t>Please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report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aggregate</a:t>
            </a:r>
            <a:r>
              <a:rPr sz="1200" b="1" i="1" spc="-30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numbers</a:t>
            </a:r>
            <a:r>
              <a:rPr sz="1200" b="1" i="1" spc="-2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the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reporting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quarter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for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each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of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the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following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questions.</a:t>
            </a:r>
            <a:r>
              <a:rPr sz="1200" b="1" i="1" spc="260" dirty="0">
                <a:latin typeface="Times New Roman"/>
                <a:cs typeface="Times New Roman"/>
              </a:rPr>
              <a:t> </a:t>
            </a:r>
            <a:r>
              <a:rPr sz="1200" b="1" i="1" spc="-20" dirty="0">
                <a:latin typeface="Times New Roman"/>
                <a:cs typeface="Times New Roman"/>
              </a:rPr>
              <a:t>Only </a:t>
            </a:r>
            <a:r>
              <a:rPr sz="1200" b="1" i="1" dirty="0">
                <a:latin typeface="Times New Roman"/>
                <a:cs typeface="Times New Roman"/>
              </a:rPr>
              <a:t>data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on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new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clients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served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(during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the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reporting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quarter)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are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to</a:t>
            </a:r>
            <a:r>
              <a:rPr sz="1200" b="1" i="1" spc="-20" dirty="0">
                <a:latin typeface="Times New Roman"/>
                <a:cs typeface="Times New Roman"/>
              </a:rPr>
              <a:t> </a:t>
            </a:r>
            <a:r>
              <a:rPr sz="1200" b="1" i="1" dirty="0">
                <a:latin typeface="Times New Roman"/>
                <a:cs typeface="Times New Roman"/>
              </a:rPr>
              <a:t>be</a:t>
            </a:r>
            <a:r>
              <a:rPr sz="1200" b="1" i="1" spc="-15" dirty="0">
                <a:latin typeface="Times New Roman"/>
                <a:cs typeface="Times New Roman"/>
              </a:rPr>
              <a:t> </a:t>
            </a:r>
            <a:r>
              <a:rPr sz="1200" b="1" i="1" spc="-10" dirty="0">
                <a:latin typeface="Times New Roman"/>
                <a:cs typeface="Times New Roman"/>
              </a:rPr>
              <a:t>reported.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7380" y="1865630"/>
            <a:ext cx="5451475" cy="82676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  <a:tabLst>
                <a:tab pos="3279140" algn="l"/>
                <a:tab pos="3418204" algn="l"/>
                <a:tab pos="5438140" algn="l"/>
              </a:tabLst>
            </a:pPr>
            <a:r>
              <a:rPr sz="1100" dirty="0">
                <a:latin typeface="Times New Roman"/>
                <a:cs typeface="Times New Roman"/>
              </a:rPr>
              <a:t>1a.</a:t>
            </a:r>
            <a:r>
              <a:rPr sz="1100" spc="26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Number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clients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served</a:t>
            </a:r>
            <a:r>
              <a:rPr sz="1100" dirty="0">
                <a:latin typeface="Times New Roman"/>
                <a:cs typeface="Times New Roman"/>
              </a:rPr>
              <a:t>:</a:t>
            </a:r>
            <a:r>
              <a:rPr sz="1100" spc="26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Victims/Survivors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	Children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 (does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crises/hotline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calls)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  <a:spcBef>
                <a:spcPts val="509"/>
              </a:spcBef>
              <a:tabLst>
                <a:tab pos="3903345" algn="l"/>
              </a:tabLst>
            </a:pPr>
            <a:r>
              <a:rPr sz="1100" dirty="0">
                <a:latin typeface="Times New Roman"/>
                <a:cs typeface="Times New Roman"/>
              </a:rPr>
              <a:t>b.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crises/hotline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40"/>
              </a:spcBef>
              <a:tabLst>
                <a:tab pos="3423285" algn="l"/>
              </a:tabLst>
            </a:pPr>
            <a:r>
              <a:rPr sz="1100" dirty="0">
                <a:latin typeface="Times New Roman"/>
                <a:cs typeface="Times New Roman"/>
              </a:rPr>
              <a:t>2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110" dirty="0">
                <a:latin typeface="Times New Roman"/>
                <a:cs typeface="Times New Roman"/>
              </a:rPr>
              <a:t> 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Number</a:t>
            </a:r>
            <a:r>
              <a:rPr sz="1100" i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each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Gender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served:</a:t>
            </a:r>
            <a:r>
              <a:rPr sz="1100" i="1" spc="2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Victims/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Survivors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Children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Witnesses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227631" y="1865630"/>
            <a:ext cx="8991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885825" algn="l"/>
              </a:tabLst>
            </a:pPr>
            <a:r>
              <a:rPr sz="1100" dirty="0">
                <a:latin typeface="Times New Roman"/>
                <a:cs typeface="Times New Roman"/>
              </a:rPr>
              <a:t>Offenders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114604" y="2499615"/>
            <a:ext cx="5835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5" name="object 15"/>
          <p:cNvGraphicFramePr>
            <a:graphicFrameLocks noGrp="1"/>
          </p:cNvGraphicFramePr>
          <p:nvPr/>
        </p:nvGraphicFramePr>
        <p:xfrm>
          <a:off x="1979929" y="2847734"/>
          <a:ext cx="4656455" cy="2870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47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830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690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563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3510">
                <a:tc>
                  <a:txBody>
                    <a:bodyPr/>
                    <a:lstStyle/>
                    <a:p>
                      <a:pPr marL="31750">
                        <a:lnSpc>
                          <a:spcPts val="103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Males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3370">
                        <a:lnSpc>
                          <a:spcPts val="1030"/>
                        </a:lnSpc>
                        <a:tabLst>
                          <a:tab pos="73787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71805" algn="r">
                        <a:lnSpc>
                          <a:spcPts val="103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3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31750">
                        <a:lnSpc>
                          <a:spcPts val="103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Females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3370">
                        <a:lnSpc>
                          <a:spcPts val="1030"/>
                        </a:lnSpc>
                        <a:tabLst>
                          <a:tab pos="73787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71805" algn="r">
                        <a:lnSpc>
                          <a:spcPts val="103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3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" name="object 16"/>
          <p:cNvSpPr txBox="1"/>
          <p:nvPr/>
        </p:nvSpPr>
        <p:spPr>
          <a:xfrm>
            <a:off x="627380" y="3259327"/>
            <a:ext cx="33127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3.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Number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served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each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Age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Group</a:t>
            </a:r>
            <a:r>
              <a:rPr sz="1100" dirty="0">
                <a:latin typeface="Times New Roman"/>
                <a:cs typeface="Times New Roman"/>
              </a:rPr>
              <a:t>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Victims/</a:t>
            </a:r>
            <a:r>
              <a:rPr sz="1100" spc="245" dirty="0"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Survivors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284243" y="3259327"/>
            <a:ext cx="15424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Children/Victim</a:t>
            </a:r>
            <a:r>
              <a:rPr sz="11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Witnesses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113128" y="3259327"/>
            <a:ext cx="5842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9" name="object 19"/>
          <p:cNvGraphicFramePr>
            <a:graphicFrameLocks noGrp="1"/>
          </p:cNvGraphicFramePr>
          <p:nvPr/>
        </p:nvGraphicFramePr>
        <p:xfrm>
          <a:off x="2437117" y="3607448"/>
          <a:ext cx="4166870" cy="2033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06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33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404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42875">
                <a:tc>
                  <a:txBody>
                    <a:bodyPr/>
                    <a:lstStyle/>
                    <a:p>
                      <a:pPr marL="31750">
                        <a:lnSpc>
                          <a:spcPts val="103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0-</a:t>
                      </a:r>
                      <a:r>
                        <a:rPr sz="10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3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3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3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6-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6050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18-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22-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41-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065">
                        <a:lnSpc>
                          <a:spcPts val="1050"/>
                        </a:lnSpc>
                        <a:tabLst>
                          <a:tab pos="5200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93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05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60-</a:t>
                      </a:r>
                      <a:r>
                        <a:rPr sz="10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ts val="1050"/>
                        </a:lnSpc>
                        <a:tabLst>
                          <a:tab pos="5207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295" algn="r">
                        <a:lnSpc>
                          <a:spcPts val="105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5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5415">
                <a:tc>
                  <a:txBody>
                    <a:bodyPr/>
                    <a:lstStyle/>
                    <a:p>
                      <a:pPr marL="31750">
                        <a:lnSpc>
                          <a:spcPts val="1050"/>
                        </a:lnSpc>
                      </a:pPr>
                      <a:r>
                        <a:rPr sz="1000" dirty="0">
                          <a:latin typeface="Times New Roman"/>
                          <a:cs typeface="Times New Roman"/>
                        </a:rPr>
                        <a:t>75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0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 older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ts val="1050"/>
                        </a:lnSpc>
                        <a:tabLst>
                          <a:tab pos="5207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295" algn="r">
                        <a:lnSpc>
                          <a:spcPts val="105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50"/>
                        </a:lnSpc>
                        <a:tabLst>
                          <a:tab pos="4445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3510">
                <a:tc>
                  <a:txBody>
                    <a:bodyPr/>
                    <a:lstStyle/>
                    <a:p>
                      <a:pPr marL="31750">
                        <a:lnSpc>
                          <a:spcPts val="1030"/>
                        </a:lnSpc>
                      </a:pP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Unknown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9700">
                        <a:lnSpc>
                          <a:spcPts val="1030"/>
                        </a:lnSpc>
                        <a:tabLst>
                          <a:tab pos="520700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55295" algn="r">
                        <a:lnSpc>
                          <a:spcPts val="103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030"/>
                        </a:lnSpc>
                        <a:tabLst>
                          <a:tab pos="443865" algn="l"/>
                        </a:tabLst>
                      </a:pPr>
                      <a:r>
                        <a:rPr sz="1000" u="sng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	</a:t>
                      </a: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20" name="object 20"/>
          <p:cNvSpPr txBox="1"/>
          <p:nvPr/>
        </p:nvSpPr>
        <p:spPr>
          <a:xfrm>
            <a:off x="627380" y="5770879"/>
            <a:ext cx="3467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4.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Number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served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each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Ethnic</a:t>
            </a:r>
            <a:r>
              <a:rPr sz="1100" i="1" u="sng" spc="-1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Group:</a:t>
            </a:r>
            <a:r>
              <a:rPr sz="1100" i="1" spc="495" dirty="0"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Victims/Survivors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84647" y="5770879"/>
            <a:ext cx="15424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Children/Victim</a:t>
            </a:r>
            <a:r>
              <a:rPr sz="11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Witnesses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113533" y="5770879"/>
            <a:ext cx="5842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27380" y="6092444"/>
            <a:ext cx="3313429" cy="341249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384300" marR="104775">
              <a:lnSpc>
                <a:spcPts val="1150"/>
              </a:lnSpc>
              <a:spcBef>
                <a:spcPts val="180"/>
              </a:spcBef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White-Non-Hispanic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Hispanic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24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84300">
              <a:lnSpc>
                <a:spcPts val="1095"/>
              </a:lnSpc>
              <a:tabLst>
                <a:tab pos="2754630" algn="l"/>
                <a:tab pos="3199765" algn="l"/>
              </a:tabLst>
            </a:pPr>
            <a:r>
              <a:rPr sz="1000" dirty="0">
                <a:latin typeface="Times New Roman"/>
                <a:cs typeface="Times New Roman"/>
              </a:rPr>
              <a:t>American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Indian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84300">
              <a:lnSpc>
                <a:spcPts val="1150"/>
              </a:lnSpc>
              <a:tabLst>
                <a:tab pos="2754630" algn="l"/>
                <a:tab pos="3199130" algn="l"/>
              </a:tabLst>
            </a:pPr>
            <a:r>
              <a:rPr sz="1000" spc="-10" dirty="0">
                <a:latin typeface="Times New Roman"/>
                <a:cs typeface="Times New Roman"/>
              </a:rPr>
              <a:t>Black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84300">
              <a:lnSpc>
                <a:spcPts val="1150"/>
              </a:lnSpc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Asian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84300">
              <a:lnSpc>
                <a:spcPts val="1150"/>
              </a:lnSpc>
              <a:tabLst>
                <a:tab pos="2755900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Other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84300">
              <a:lnSpc>
                <a:spcPts val="1175"/>
              </a:lnSpc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  <a:tabLst>
                <a:tab pos="2755265" algn="l"/>
              </a:tabLst>
            </a:pPr>
            <a:r>
              <a:rPr sz="1100" dirty="0">
                <a:latin typeface="Times New Roman"/>
                <a:cs typeface="Times New Roman"/>
              </a:rPr>
              <a:t>5.</a:t>
            </a:r>
            <a:r>
              <a:rPr sz="1100" spc="229" dirty="0"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Number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from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each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Referral</a:t>
            </a:r>
            <a:r>
              <a:rPr sz="1100" i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i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Source</a:t>
            </a:r>
            <a:r>
              <a:rPr sz="1100" i="1" dirty="0">
                <a:latin typeface="Times New Roman"/>
                <a:cs typeface="Times New Roman"/>
              </a:rPr>
              <a:t>	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Survivors</a:t>
            </a:r>
            <a:endParaRPr sz="1100">
              <a:latin typeface="Times New Roman"/>
              <a:cs typeface="Times New Roman"/>
            </a:endParaRPr>
          </a:p>
          <a:p>
            <a:pPr marL="927100" marR="105410" algn="just">
              <a:lnSpc>
                <a:spcPct val="95800"/>
              </a:lnSpc>
              <a:spcBef>
                <a:spcPts val="595"/>
              </a:spcBef>
              <a:tabLst>
                <a:tab pos="2754630" algn="l"/>
                <a:tab pos="3199130" algn="l"/>
              </a:tabLst>
            </a:pPr>
            <a:r>
              <a:rPr sz="1000" dirty="0">
                <a:latin typeface="Times New Roman"/>
                <a:cs typeface="Times New Roman"/>
              </a:rPr>
              <a:t>CYFD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Protective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Services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CYFD Juvenile Justice Division</a:t>
            </a:r>
            <a:r>
              <a:rPr sz="1000" spc="122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Tribal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Government/Agency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Family/Relative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30"/>
              </a:lnSpc>
              <a:tabLst>
                <a:tab pos="2754630" algn="l"/>
                <a:tab pos="3199130" algn="l"/>
              </a:tabLst>
            </a:pPr>
            <a:r>
              <a:rPr sz="1000" spc="-20" dirty="0">
                <a:latin typeface="Times New Roman"/>
                <a:cs typeface="Times New Roman"/>
              </a:rPr>
              <a:t>Self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4630" algn="l"/>
                <a:tab pos="3199130" algn="l"/>
              </a:tabLst>
            </a:pPr>
            <a:r>
              <a:rPr sz="1000" spc="-10" dirty="0">
                <a:latin typeface="Times New Roman"/>
                <a:cs typeface="Times New Roman"/>
              </a:rPr>
              <a:t>School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4630" algn="l"/>
                <a:tab pos="3199130" algn="l"/>
              </a:tabLst>
            </a:pPr>
            <a:r>
              <a:rPr sz="1000" dirty="0">
                <a:latin typeface="Times New Roman"/>
                <a:cs typeface="Times New Roman"/>
              </a:rPr>
              <a:t>Juvenile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System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4630" algn="l"/>
                <a:tab pos="3199130" algn="l"/>
              </a:tabLst>
            </a:pP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Court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System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5265" algn="l"/>
                <a:tab pos="3199765" algn="l"/>
              </a:tabLst>
            </a:pPr>
            <a:r>
              <a:rPr sz="1000" dirty="0">
                <a:latin typeface="Times New Roman"/>
                <a:cs typeface="Times New Roman"/>
              </a:rPr>
              <a:t>Law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Enforcement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Agency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Friend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4630" algn="l"/>
                <a:tab pos="3199130" algn="l"/>
              </a:tabLst>
            </a:pPr>
            <a:r>
              <a:rPr sz="1000" dirty="0">
                <a:latin typeface="Times New Roman"/>
                <a:cs typeface="Times New Roman"/>
              </a:rPr>
              <a:t>Client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Former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Client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Employer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50"/>
              </a:lnSpc>
              <a:tabLst>
                <a:tab pos="2755900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Other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927100">
              <a:lnSpc>
                <a:spcPts val="1175"/>
              </a:lnSpc>
              <a:tabLst>
                <a:tab pos="2755265" algn="l"/>
                <a:tab pos="3199765" algn="l"/>
              </a:tabLst>
            </a:pP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284978" y="6092444"/>
            <a:ext cx="1541780" cy="3412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265">
              <a:lnSpc>
                <a:spcPts val="1175"/>
              </a:lnSpc>
              <a:spcBef>
                <a:spcPts val="100"/>
              </a:spcBef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175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Children/Victim</a:t>
            </a:r>
            <a:r>
              <a:rPr sz="1100" u="sng" spc="7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Witnesses</a:t>
            </a:r>
            <a:endParaRPr sz="1100">
              <a:latin typeface="Times New Roman"/>
              <a:cs typeface="Times New Roman"/>
            </a:endParaRPr>
          </a:p>
          <a:p>
            <a:pPr marL="468630">
              <a:lnSpc>
                <a:spcPts val="1175"/>
              </a:lnSpc>
              <a:spcBef>
                <a:spcPts val="540"/>
              </a:spcBef>
              <a:tabLst>
                <a:tab pos="9131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8630">
              <a:lnSpc>
                <a:spcPts val="1150"/>
              </a:lnSpc>
              <a:tabLst>
                <a:tab pos="9131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1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1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8630">
              <a:lnSpc>
                <a:spcPts val="1150"/>
              </a:lnSpc>
              <a:tabLst>
                <a:tab pos="9131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265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150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175"/>
              </a:lnSpc>
              <a:tabLst>
                <a:tab pos="9137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113240" y="6092444"/>
            <a:ext cx="584200" cy="3412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834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50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spcBef>
                <a:spcPts val="540"/>
              </a:spcBef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50"/>
              </a:lnSpc>
              <a:tabLst>
                <a:tab pos="457834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65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65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65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834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50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457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27380" y="96456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570982" y="343915"/>
            <a:ext cx="24447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25" dirty="0">
                <a:latin typeface="Times New Roman"/>
                <a:cs typeface="Times New Roman"/>
              </a:rPr>
              <a:t>Y19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7380" y="419810"/>
            <a:ext cx="2825750" cy="497840"/>
          </a:xfrm>
          <a:prstGeom prst="rect">
            <a:avLst/>
          </a:prstGeom>
        </p:spPr>
        <p:txBody>
          <a:bodyPr vert="horz" wrap="square" lIns="0" tIns="8128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640"/>
              </a:spcBef>
            </a:pPr>
            <a:r>
              <a:rPr sz="1100" dirty="0">
                <a:latin typeface="Times New Roman"/>
                <a:cs typeface="Times New Roman"/>
              </a:rPr>
              <a:t>6.</a:t>
            </a:r>
            <a:r>
              <a:rPr sz="1100" spc="49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clients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receiving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each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service:</a:t>
            </a:r>
            <a:endParaRPr sz="1100">
              <a:latin typeface="Times New Roman"/>
              <a:cs typeface="Times New Roman"/>
            </a:endParaRPr>
          </a:p>
          <a:p>
            <a:pPr marR="29209" algn="r">
              <a:lnSpc>
                <a:spcPct val="100000"/>
              </a:lnSpc>
              <a:spcBef>
                <a:spcPts val="540"/>
              </a:spcBef>
              <a:tabLst>
                <a:tab pos="2057400" algn="l"/>
              </a:tabLst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Adults/Victims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Children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021204" y="655272"/>
            <a:ext cx="2008505" cy="981710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4604">
              <a:lnSpc>
                <a:spcPct val="100000"/>
              </a:lnSpc>
              <a:spcBef>
                <a:spcPts val="645"/>
              </a:spcBef>
            </a:pP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  <a:p>
            <a:pPr marL="20320">
              <a:lnSpc>
                <a:spcPts val="1295"/>
              </a:lnSpc>
              <a:spcBef>
                <a:spcPts val="545"/>
              </a:spcBef>
              <a:tabLst>
                <a:tab pos="29845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(individual/group)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1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Psychoeducation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Classes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  <a:tabLst>
                <a:tab pos="29273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Management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  <a:tabLst>
                <a:tab pos="291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Other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55980" y="961897"/>
            <a:ext cx="405955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92100" algn="l"/>
                <a:tab pos="23495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Counseling (individual/group)</a:t>
            </a:r>
            <a:r>
              <a:rPr sz="1100" spc="36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(individual/group)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55980" y="1122679"/>
            <a:ext cx="1411605" cy="835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Shelter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1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Transportation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Support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14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Housing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Assistance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Protection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912987" y="1122679"/>
            <a:ext cx="1518920" cy="835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7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Shelter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Daycare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Arrangements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  <a:tabLst>
                <a:tab pos="29273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Management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  <a:tabLst>
                <a:tab pos="2921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Other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7386" y="1925818"/>
            <a:ext cx="5677535" cy="1123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0665">
              <a:lnSpc>
                <a:spcPts val="1295"/>
              </a:lnSpc>
              <a:spcBef>
                <a:spcPts val="95"/>
              </a:spcBef>
              <a:tabLst>
                <a:tab pos="5200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Legal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Protection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65"/>
              </a:lnSpc>
              <a:tabLst>
                <a:tab pos="5200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Psychoeducation</a:t>
            </a:r>
            <a:r>
              <a:rPr sz="1100" dirty="0">
                <a:latin typeface="Times New Roman"/>
                <a:cs typeface="Times New Roman"/>
              </a:rPr>
              <a:t> Classes (parenting, anger </a:t>
            </a:r>
            <a:r>
              <a:rPr sz="1100" spc="-10" dirty="0">
                <a:latin typeface="Times New Roman"/>
                <a:cs typeface="Times New Roman"/>
              </a:rPr>
              <a:t>management,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communication,</a:t>
            </a:r>
            <a:r>
              <a:rPr sz="1100" dirty="0">
                <a:latin typeface="Times New Roman"/>
                <a:cs typeface="Times New Roman"/>
              </a:rPr>
              <a:t> dv education, </a:t>
            </a:r>
            <a:r>
              <a:rPr sz="1100" spc="-20" dirty="0">
                <a:latin typeface="Times New Roman"/>
                <a:cs typeface="Times New Roman"/>
              </a:rPr>
              <a:t>etc)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65"/>
              </a:lnSpc>
              <a:tabLst>
                <a:tab pos="52070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Management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65"/>
              </a:lnSpc>
              <a:tabLst>
                <a:tab pos="52006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Crises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Intervention</a:t>
            </a:r>
            <a:endParaRPr sz="1100">
              <a:latin typeface="Times New Roman"/>
              <a:cs typeface="Times New Roman"/>
            </a:endParaRPr>
          </a:p>
          <a:p>
            <a:pPr marL="240665">
              <a:lnSpc>
                <a:spcPts val="1290"/>
              </a:lnSpc>
              <a:tabLst>
                <a:tab pos="521334" algn="l"/>
                <a:tab pos="265747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Other: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50"/>
              </a:spcBef>
            </a:pPr>
            <a:r>
              <a:rPr sz="1100" dirty="0">
                <a:latin typeface="Times New Roman"/>
                <a:cs typeface="Times New Roman"/>
              </a:rPr>
              <a:t>7.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each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Survivor/Offender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Relationship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category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reported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adult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victims: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55980" y="3017012"/>
            <a:ext cx="87630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Dating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Separated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99387" y="3017012"/>
            <a:ext cx="120396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Living</a:t>
            </a:r>
            <a:r>
              <a:rPr sz="1000" spc="-5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Together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Divorced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3371059" y="3017012"/>
            <a:ext cx="88646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Married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75"/>
              </a:lnSpc>
              <a:tabLst>
                <a:tab pos="33083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Ex-partner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486403" y="3017012"/>
            <a:ext cx="1686560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5560">
              <a:lnSpc>
                <a:spcPts val="1175"/>
              </a:lnSpc>
              <a:spcBef>
                <a:spcPts val="100"/>
              </a:spcBef>
              <a:tabLst>
                <a:tab pos="35242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Family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Member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329565" algn="l"/>
                <a:tab pos="885825" algn="l"/>
                <a:tab pos="114046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Other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Unknown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27380" y="3455922"/>
            <a:ext cx="46348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000" dirty="0">
                <a:latin typeface="Times New Roman"/>
                <a:cs typeface="Times New Roman"/>
              </a:rPr>
              <a:t>8.</a:t>
            </a:r>
            <a:r>
              <a:rPr sz="1000" spc="459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Number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each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Length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Relationship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category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reported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adult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victims: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849884" y="3615944"/>
            <a:ext cx="1325245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415">
              <a:lnSpc>
                <a:spcPts val="1175"/>
              </a:lnSpc>
              <a:spcBef>
                <a:spcPts val="100"/>
              </a:spcBef>
              <a:tabLst>
                <a:tab pos="33655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0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months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11mos.</a:t>
            </a: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175"/>
              </a:lnSpc>
              <a:tabLst>
                <a:tab pos="32956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6 - 10 yrs.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55148" y="3615944"/>
            <a:ext cx="1045844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330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yrs.</a:t>
            </a:r>
            <a:endParaRPr sz="1000">
              <a:latin typeface="Times New Roman"/>
              <a:cs typeface="Times New Roman"/>
            </a:endParaRPr>
          </a:p>
          <a:p>
            <a:pPr marL="13970">
              <a:lnSpc>
                <a:spcPts val="1175"/>
              </a:lnSpc>
              <a:tabLst>
                <a:tab pos="332105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11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yrs.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3827939" y="3615944"/>
            <a:ext cx="1790064" cy="323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5"/>
              </a:lnSpc>
              <a:spcBef>
                <a:spcPts val="100"/>
              </a:spcBef>
              <a:tabLst>
                <a:tab pos="33020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</a:t>
            </a:r>
            <a:r>
              <a:rPr sz="1000" spc="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yrs.</a:t>
            </a:r>
            <a:endParaRPr sz="1000">
              <a:latin typeface="Times New Roman"/>
              <a:cs typeface="Times New Roman"/>
            </a:endParaRPr>
          </a:p>
          <a:p>
            <a:pPr marL="13335">
              <a:lnSpc>
                <a:spcPts val="1175"/>
              </a:lnSpc>
              <a:tabLst>
                <a:tab pos="331470" algn="l"/>
                <a:tab pos="989330" algn="l"/>
                <a:tab pos="1243330" algn="l"/>
              </a:tabLst>
            </a:pP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21+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years</a:t>
            </a:r>
            <a:r>
              <a:rPr sz="1000" dirty="0">
                <a:latin typeface="Times New Roman"/>
                <a:cs typeface="Times New Roman"/>
              </a:rPr>
              <a:t>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6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Unknown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27380" y="3914336"/>
            <a:ext cx="6313805" cy="4773295"/>
          </a:xfrm>
          <a:prstGeom prst="rect">
            <a:avLst/>
          </a:prstGeom>
        </p:spPr>
        <p:txBody>
          <a:bodyPr vert="horz" wrap="square" lIns="0" tIns="81915" rIns="0" bIns="0" rtlCol="0">
            <a:spAutoFit/>
          </a:bodyPr>
          <a:lstStyle/>
          <a:p>
            <a:pPr marL="187325" indent="-175260">
              <a:lnSpc>
                <a:spcPct val="100000"/>
              </a:lnSpc>
              <a:spcBef>
                <a:spcPts val="645"/>
              </a:spcBef>
              <a:buAutoNum type="arabicPeriod" startAt="9"/>
              <a:tabLst>
                <a:tab pos="187960" algn="l"/>
              </a:tabLst>
            </a:pPr>
            <a:r>
              <a:rPr sz="1100" i="1" dirty="0">
                <a:latin typeface="Times New Roman"/>
                <a:cs typeface="Times New Roman"/>
              </a:rPr>
              <a:t>Number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Clients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Who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Were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Abused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Witnessed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Abuse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Child</a:t>
            </a:r>
            <a:r>
              <a:rPr sz="1100" spc="-10" dirty="0">
                <a:latin typeface="Times New Roman"/>
                <a:cs typeface="Times New Roman"/>
              </a:rPr>
              <a:t>: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90"/>
              </a:lnSpc>
              <a:spcBef>
                <a:spcPts val="545"/>
              </a:spcBef>
              <a:tabLst>
                <a:tab pos="3282950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victims):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victims):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170"/>
              </a:lnSpc>
              <a:tabLst>
                <a:tab pos="1151255" algn="l"/>
                <a:tab pos="1278255" algn="l"/>
                <a:tab pos="2159000" algn="l"/>
                <a:tab pos="2286000" algn="l"/>
                <a:tab pos="3042285" algn="l"/>
                <a:tab pos="3308985" algn="l"/>
                <a:tab pos="4282440" algn="l"/>
                <a:tab pos="4440555" algn="l"/>
                <a:tab pos="5290185" algn="l"/>
                <a:tab pos="5448935" algn="l"/>
                <a:tab pos="6205220" algn="l"/>
              </a:tabLst>
            </a:pP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Yes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No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	Number </a:t>
            </a:r>
            <a:r>
              <a:rPr sz="1000" i="1" dirty="0">
                <a:latin typeface="Times New Roman"/>
                <a:cs typeface="Times New Roman"/>
              </a:rPr>
              <a:t>Yes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No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3282950">
              <a:lnSpc>
                <a:spcPts val="1295"/>
              </a:lnSpc>
              <a:spcBef>
                <a:spcPts val="550"/>
              </a:spcBef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treatment):</a:t>
            </a:r>
            <a:endParaRPr sz="1100">
              <a:latin typeface="Times New Roman"/>
              <a:cs typeface="Times New Roman"/>
            </a:endParaRPr>
          </a:p>
          <a:p>
            <a:pPr marL="3282950">
              <a:lnSpc>
                <a:spcPts val="1175"/>
              </a:lnSpc>
              <a:tabLst>
                <a:tab pos="4257040" algn="l"/>
                <a:tab pos="4415155" algn="l"/>
                <a:tab pos="5265420" algn="l"/>
                <a:tab pos="5424170" algn="l"/>
                <a:tab pos="6179820" algn="l"/>
              </a:tabLst>
            </a:pP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Yes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i="1" spc="-25" dirty="0">
                <a:latin typeface="Times New Roman"/>
                <a:cs typeface="Times New Roman"/>
              </a:rPr>
              <a:t>No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222885" indent="-210820">
              <a:lnSpc>
                <a:spcPct val="100000"/>
              </a:lnSpc>
              <a:spcBef>
                <a:spcPts val="545"/>
              </a:spcBef>
              <a:buFont typeface="Times New Roman"/>
              <a:buAutoNum type="arabicPeriod" startAt="10"/>
              <a:tabLst>
                <a:tab pos="223520" algn="l"/>
              </a:tabLst>
            </a:pPr>
            <a:r>
              <a:rPr sz="1100" i="1" dirty="0">
                <a:latin typeface="Times New Roman"/>
                <a:cs typeface="Times New Roman"/>
              </a:rPr>
              <a:t>Use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10" dirty="0">
                <a:latin typeface="Times New Roman"/>
                <a:cs typeface="Times New Roman"/>
              </a:rPr>
              <a:t> Alcohol/Drugs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At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Time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Incident</a:t>
            </a:r>
            <a:r>
              <a:rPr sz="1100" spc="-10" dirty="0">
                <a:latin typeface="Times New Roman"/>
                <a:cs typeface="Times New Roman"/>
              </a:rPr>
              <a:t>: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95"/>
              </a:lnSpc>
              <a:spcBef>
                <a:spcPts val="540"/>
              </a:spcBef>
              <a:tabLst>
                <a:tab pos="3317875" algn="l"/>
              </a:tabLst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4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3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4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victims):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adult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victims):</a:t>
            </a:r>
            <a:endParaRPr sz="1100">
              <a:latin typeface="Times New Roman"/>
              <a:cs typeface="Times New Roman"/>
            </a:endParaRPr>
          </a:p>
          <a:p>
            <a:pPr marL="234950">
              <a:lnSpc>
                <a:spcPts val="1175"/>
              </a:lnSpc>
              <a:tabLst>
                <a:tab pos="1145540" algn="l"/>
                <a:tab pos="1303655" algn="l"/>
                <a:tab pos="2249170" algn="l"/>
                <a:tab pos="2376170" algn="l"/>
                <a:tab pos="3132455" algn="l"/>
                <a:tab pos="3340735" algn="l"/>
                <a:tab pos="4250055" algn="l"/>
                <a:tab pos="4439920" algn="l"/>
                <a:tab pos="5385435" algn="l"/>
                <a:tab pos="6300470" algn="l"/>
              </a:tabLst>
            </a:pP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Yes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No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spc="-1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	Number </a:t>
            </a:r>
            <a:r>
              <a:rPr sz="1000" i="1" dirty="0">
                <a:latin typeface="Times New Roman"/>
                <a:cs typeface="Times New Roman"/>
              </a:rPr>
              <a:t>Yes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No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spc="5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3340735">
              <a:lnSpc>
                <a:spcPts val="1295"/>
              </a:lnSpc>
            </a:pP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(as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reported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by</a:t>
            </a:r>
            <a:r>
              <a:rPr sz="1100" u="sng" spc="-25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offenders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in</a:t>
            </a:r>
            <a:r>
              <a:rPr sz="1100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treatment):</a:t>
            </a:r>
            <a:endParaRPr sz="1100">
              <a:latin typeface="Times New Roman"/>
              <a:cs typeface="Times New Roman"/>
            </a:endParaRPr>
          </a:p>
          <a:p>
            <a:pPr marL="3317875">
              <a:lnSpc>
                <a:spcPts val="1175"/>
              </a:lnSpc>
              <a:tabLst>
                <a:tab pos="4228465" algn="l"/>
                <a:tab pos="4418965" algn="l"/>
                <a:tab pos="5363210" algn="l"/>
                <a:tab pos="6276975" algn="l"/>
              </a:tabLst>
            </a:pP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Yes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dirty="0"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Number </a:t>
            </a:r>
            <a:r>
              <a:rPr sz="1000" i="1" dirty="0">
                <a:latin typeface="Times New Roman"/>
                <a:cs typeface="Times New Roman"/>
              </a:rPr>
              <a:t>No </a:t>
            </a:r>
            <a:r>
              <a:rPr sz="1000" i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i="1" spc="50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Unknown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45"/>
              </a:spcBef>
              <a:buAutoNum type="arabicPeriod" startAt="11"/>
              <a:tabLst>
                <a:tab pos="203200" algn="l"/>
                <a:tab pos="4759325" algn="l"/>
              </a:tabLst>
            </a:pPr>
            <a:r>
              <a:rPr sz="1000" dirty="0">
                <a:latin typeface="Times New Roman"/>
                <a:cs typeface="Times New Roman"/>
              </a:rPr>
              <a:t>Number of adult victims/survivors who reported their incident to law enforcement</a:t>
            </a:r>
            <a:r>
              <a:rPr sz="1000" spc="27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5"/>
              </a:spcBef>
              <a:buAutoNum type="arabicPeriod" startAt="11"/>
              <a:tabLst>
                <a:tab pos="203200" algn="l"/>
                <a:tab pos="612267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victims/survivors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were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present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time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presenting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0"/>
              </a:spcBef>
              <a:buAutoNum type="arabicPeriod" startAt="11"/>
              <a:tabLst>
                <a:tab pos="203200" algn="l"/>
                <a:tab pos="577215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victims/survivors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weapon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involved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presenting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45"/>
              </a:spcBef>
              <a:buAutoNum type="arabicPeriod" startAt="11"/>
              <a:tabLst>
                <a:tab pos="203200" algn="l"/>
                <a:tab pos="479298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resulting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criminal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complaint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5"/>
              </a:spcBef>
              <a:buAutoNum type="arabicPeriod" startAt="11"/>
              <a:tabLst>
                <a:tab pos="203200" algn="l"/>
                <a:tab pos="523748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incidents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resulting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filing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protective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order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victims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0"/>
              </a:spcBef>
              <a:buAutoNum type="arabicPeriod" startAt="11"/>
              <a:tabLst>
                <a:tab pos="203200" algn="l"/>
                <a:tab pos="470662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victims/survivors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domestic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violence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past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45"/>
              </a:spcBef>
              <a:buAutoNum type="arabicPeriod" startAt="11"/>
              <a:tabLst>
                <a:tab pos="203200" algn="l"/>
                <a:tab pos="5913755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victims/survivors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injury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as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result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presenting</a:t>
            </a:r>
            <a:r>
              <a:rPr sz="1000" spc="-10" dirty="0">
                <a:latin typeface="Times New Roman"/>
                <a:cs typeface="Times New Roman"/>
              </a:rPr>
              <a:t> incident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5"/>
              </a:spcBef>
              <a:buAutoNum type="arabicPeriod" startAt="11"/>
              <a:tabLst>
                <a:tab pos="203200" algn="l"/>
                <a:tab pos="599059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victims/survivors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forced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coerced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activity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from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current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offender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45"/>
              </a:spcBef>
              <a:buAutoNum type="arabicPeriod" startAt="11"/>
              <a:tabLst>
                <a:tab pos="203200" algn="l"/>
                <a:tab pos="5454015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children/victim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witnesses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ever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abuse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from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current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offender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0"/>
              </a:spcBef>
              <a:buAutoNum type="arabicPeriod" startAt="11"/>
              <a:tabLst>
                <a:tab pos="203200" algn="l"/>
                <a:tab pos="5355590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children/victim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witnesses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who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ever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experienced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sexual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abuse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from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current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offender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spc="-5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55"/>
              </a:spcBef>
              <a:buAutoNum type="arabicPeriod" startAt="11"/>
              <a:tabLst>
                <a:tab pos="203200" algn="l"/>
                <a:tab pos="2646680" algn="l"/>
                <a:tab pos="3267075" algn="l"/>
                <a:tab pos="3585210" algn="l"/>
              </a:tabLst>
            </a:pPr>
            <a:r>
              <a:rPr sz="1000" dirty="0">
                <a:latin typeface="Times New Roman"/>
                <a:cs typeface="Times New Roman"/>
              </a:rPr>
              <a:t>Number of immigrant victims/survivors:</a:t>
            </a:r>
            <a:r>
              <a:rPr sz="1000" spc="24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adults	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r>
              <a:rPr sz="1000" dirty="0">
                <a:latin typeface="Times New Roman"/>
                <a:cs typeface="Times New Roman"/>
              </a:rPr>
              <a:t> children</a:t>
            </a:r>
            <a:endParaRPr sz="1000">
              <a:latin typeface="Times New Roman"/>
              <a:cs typeface="Times New Roman"/>
            </a:endParaRPr>
          </a:p>
          <a:p>
            <a:pPr marL="202565" indent="-190500">
              <a:lnSpc>
                <a:spcPct val="100000"/>
              </a:lnSpc>
              <a:spcBef>
                <a:spcPts val="545"/>
              </a:spcBef>
              <a:buAutoNum type="arabicPeriod" startAt="11"/>
              <a:tabLst>
                <a:tab pos="203200" algn="l"/>
                <a:tab pos="3910965" algn="l"/>
              </a:tabLst>
            </a:pPr>
            <a:r>
              <a:rPr sz="1000" dirty="0">
                <a:latin typeface="Times New Roman"/>
                <a:cs typeface="Times New Roman"/>
              </a:rPr>
              <a:t>Number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adult/survivors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mental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physical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disability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	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01980" y="8733528"/>
            <a:ext cx="3138805" cy="76136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66065" marR="239395" indent="-228600">
              <a:lnSpc>
                <a:spcPct val="95300"/>
              </a:lnSpc>
              <a:spcBef>
                <a:spcPts val="155"/>
              </a:spcBef>
            </a:pPr>
            <a:r>
              <a:rPr sz="1000" b="1" dirty="0">
                <a:latin typeface="Times New Roman"/>
                <a:cs typeface="Times New Roman"/>
              </a:rPr>
              <a:t>Submit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completed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forms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for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each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quarter</a:t>
            </a:r>
            <a:r>
              <a:rPr sz="1000" b="1" spc="-1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as</a:t>
            </a:r>
            <a:r>
              <a:rPr sz="1000" b="1" spc="-10" dirty="0">
                <a:latin typeface="Times New Roman"/>
                <a:cs typeface="Times New Roman"/>
              </a:rPr>
              <a:t> follows: </a:t>
            </a:r>
            <a:r>
              <a:rPr sz="1000" dirty="0">
                <a:latin typeface="Times New Roman"/>
                <a:cs typeface="Times New Roman"/>
              </a:rPr>
              <a:t>1</a:t>
            </a:r>
            <a:r>
              <a:rPr sz="975" baseline="29914" dirty="0">
                <a:latin typeface="Times New Roman"/>
                <a:cs typeface="Times New Roman"/>
              </a:rPr>
              <a:t>st</a:t>
            </a:r>
            <a:r>
              <a:rPr sz="975" spc="104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quarter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(January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through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March)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April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15</a:t>
            </a:r>
            <a:r>
              <a:rPr sz="975" spc="-30" baseline="29914" dirty="0">
                <a:latin typeface="Times New Roman"/>
                <a:cs typeface="Times New Roman"/>
              </a:rPr>
              <a:t>th</a:t>
            </a:r>
            <a:r>
              <a:rPr sz="975" spc="750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</a:t>
            </a:r>
            <a:r>
              <a:rPr sz="975" baseline="29914" dirty="0">
                <a:latin typeface="Times New Roman"/>
                <a:cs typeface="Times New Roman"/>
              </a:rPr>
              <a:t>nd</a:t>
            </a:r>
            <a:r>
              <a:rPr sz="975" spc="104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quarter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(April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through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June)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July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15</a:t>
            </a:r>
            <a:r>
              <a:rPr sz="975" spc="-30" baseline="29914" dirty="0">
                <a:latin typeface="Times New Roman"/>
                <a:cs typeface="Times New Roman"/>
              </a:rPr>
              <a:t>th</a:t>
            </a:r>
            <a:endParaRPr sz="975" baseline="29914">
              <a:latin typeface="Times New Roman"/>
              <a:cs typeface="Times New Roman"/>
            </a:endParaRPr>
          </a:p>
          <a:p>
            <a:pPr marL="266065">
              <a:lnSpc>
                <a:spcPts val="1130"/>
              </a:lnSpc>
            </a:pPr>
            <a:r>
              <a:rPr sz="1000" dirty="0">
                <a:latin typeface="Times New Roman"/>
                <a:cs typeface="Times New Roman"/>
              </a:rPr>
              <a:t>3</a:t>
            </a:r>
            <a:r>
              <a:rPr sz="975" baseline="29914" dirty="0">
                <a:latin typeface="Times New Roman"/>
                <a:cs typeface="Times New Roman"/>
              </a:rPr>
              <a:t>rd</a:t>
            </a:r>
            <a:r>
              <a:rPr sz="975" spc="97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quarter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(July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through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September)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October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15</a:t>
            </a:r>
            <a:r>
              <a:rPr sz="975" spc="-30" baseline="29914" dirty="0">
                <a:latin typeface="Times New Roman"/>
                <a:cs typeface="Times New Roman"/>
              </a:rPr>
              <a:t>th</a:t>
            </a:r>
            <a:endParaRPr sz="975" baseline="29914">
              <a:latin typeface="Times New Roman"/>
              <a:cs typeface="Times New Roman"/>
            </a:endParaRPr>
          </a:p>
          <a:p>
            <a:pPr marL="266700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4</a:t>
            </a:r>
            <a:r>
              <a:rPr sz="975" baseline="29914" dirty="0">
                <a:latin typeface="Times New Roman"/>
                <a:cs typeface="Times New Roman"/>
              </a:rPr>
              <a:t>th</a:t>
            </a:r>
            <a:r>
              <a:rPr sz="975" spc="97" baseline="299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quarter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(October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through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December)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January</a:t>
            </a:r>
            <a:r>
              <a:rPr sz="1000" spc="-25" dirty="0">
                <a:latin typeface="Times New Roman"/>
                <a:cs typeface="Times New Roman"/>
              </a:rPr>
              <a:t> </a:t>
            </a:r>
            <a:r>
              <a:rPr sz="1000" spc="-20" dirty="0">
                <a:latin typeface="Times New Roman"/>
                <a:cs typeface="Times New Roman"/>
              </a:rPr>
              <a:t>15</a:t>
            </a:r>
            <a:r>
              <a:rPr sz="975" spc="-30" baseline="29914" dirty="0">
                <a:latin typeface="Times New Roman"/>
                <a:cs typeface="Times New Roman"/>
              </a:rPr>
              <a:t>th</a:t>
            </a:r>
            <a:endParaRPr sz="975" baseline="29914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285292" y="8733528"/>
            <a:ext cx="50292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Mail </a:t>
            </a:r>
            <a:r>
              <a:rPr sz="1000" b="1" spc="-25" dirty="0">
                <a:latin typeface="Times New Roman"/>
                <a:cs typeface="Times New Roman"/>
              </a:rPr>
              <a:t>To: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015261" y="8733528"/>
            <a:ext cx="1319530" cy="4686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170"/>
              </a:lnSpc>
              <a:spcBef>
                <a:spcPts val="100"/>
              </a:spcBef>
            </a:pPr>
            <a:r>
              <a:rPr sz="1000" b="1" spc="-10" dirty="0">
                <a:latin typeface="Times New Roman"/>
                <a:cs typeface="Times New Roman"/>
              </a:rPr>
              <a:t>NMCSAP</a:t>
            </a:r>
            <a:endParaRPr sz="1000">
              <a:latin typeface="Times New Roman"/>
              <a:cs typeface="Times New Roman"/>
            </a:endParaRPr>
          </a:p>
          <a:p>
            <a:pPr marL="24765">
              <a:lnSpc>
                <a:spcPts val="1145"/>
              </a:lnSpc>
            </a:pPr>
            <a:r>
              <a:rPr sz="1000" dirty="0">
                <a:latin typeface="Times New Roman"/>
                <a:cs typeface="Times New Roman"/>
              </a:rPr>
              <a:t>3909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Juan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Tabo,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Suite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spc="-50" dirty="0">
                <a:latin typeface="Times New Roman"/>
                <a:cs typeface="Times New Roman"/>
              </a:rPr>
              <a:t>6</a:t>
            </a:r>
            <a:endParaRPr sz="1000">
              <a:latin typeface="Times New Roman"/>
              <a:cs typeface="Times New Roman"/>
            </a:endParaRPr>
          </a:p>
          <a:p>
            <a:pPr marL="24765">
              <a:lnSpc>
                <a:spcPts val="1175"/>
              </a:lnSpc>
            </a:pPr>
            <a:r>
              <a:rPr sz="1000" dirty="0">
                <a:latin typeface="Times New Roman"/>
                <a:cs typeface="Times New Roman"/>
              </a:rPr>
              <a:t>Albuquerque,</a:t>
            </a:r>
            <a:r>
              <a:rPr sz="1000" spc="-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NM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87111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4284981" y="9170161"/>
            <a:ext cx="156210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dirty="0">
                <a:latin typeface="Times New Roman"/>
                <a:cs typeface="Times New Roman"/>
              </a:rPr>
              <a:t>or</a:t>
            </a:r>
            <a:r>
              <a:rPr sz="1000" b="1" spc="-15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FAX</a:t>
            </a:r>
            <a:r>
              <a:rPr sz="1000" b="1" spc="350" dirty="0">
                <a:latin typeface="Times New Roman"/>
                <a:cs typeface="Times New Roman"/>
              </a:rPr>
              <a:t> </a:t>
            </a:r>
            <a:r>
              <a:rPr sz="1000" b="1" dirty="0">
                <a:latin typeface="Times New Roman"/>
                <a:cs typeface="Times New Roman"/>
              </a:rPr>
              <a:t>To:</a:t>
            </a:r>
            <a:r>
              <a:rPr sz="1000" b="1" spc="2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(505)</a:t>
            </a:r>
            <a:r>
              <a:rPr sz="1000" spc="-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883-</a:t>
            </a:r>
            <a:r>
              <a:rPr sz="1000" spc="-20" dirty="0">
                <a:latin typeface="Times New Roman"/>
                <a:cs typeface="Times New Roman"/>
              </a:rPr>
              <a:t>7530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284974" y="9316466"/>
            <a:ext cx="2626995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i="1" dirty="0">
                <a:latin typeface="Times New Roman"/>
                <a:cs typeface="Times New Roman"/>
              </a:rPr>
              <a:t>Call</a:t>
            </a:r>
            <a:r>
              <a:rPr sz="1000" i="1" spc="-1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Betty</a:t>
            </a:r>
            <a:r>
              <a:rPr sz="1000" i="1" spc="-5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Caponera</a:t>
            </a:r>
            <a:r>
              <a:rPr sz="1000" i="1" spc="-10" dirty="0">
                <a:latin typeface="Times New Roman"/>
                <a:cs typeface="Times New Roman"/>
              </a:rPr>
              <a:t> </a:t>
            </a:r>
            <a:r>
              <a:rPr sz="1000" i="1" dirty="0">
                <a:latin typeface="Times New Roman"/>
                <a:cs typeface="Times New Roman"/>
              </a:rPr>
              <a:t>(505)</a:t>
            </a:r>
            <a:r>
              <a:rPr sz="1000" i="1" spc="-20" dirty="0">
                <a:latin typeface="Times New Roman"/>
                <a:cs typeface="Times New Roman"/>
              </a:rPr>
              <a:t> </a:t>
            </a:r>
            <a:r>
              <a:rPr sz="1000" i="1" spc="-10" dirty="0">
                <a:latin typeface="Times New Roman"/>
                <a:cs typeface="Times New Roman"/>
              </a:rPr>
              <a:t>883-</a:t>
            </a:r>
            <a:r>
              <a:rPr sz="1000" i="1" dirty="0">
                <a:latin typeface="Times New Roman"/>
                <a:cs typeface="Times New Roman"/>
              </a:rPr>
              <a:t>8020 for</a:t>
            </a:r>
            <a:r>
              <a:rPr sz="1000" i="1" spc="-10" dirty="0">
                <a:latin typeface="Times New Roman"/>
                <a:cs typeface="Times New Roman"/>
              </a:rPr>
              <a:t> questions</a:t>
            </a:r>
            <a:r>
              <a:rPr sz="1000" spc="-10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308608" y="891031"/>
            <a:ext cx="27622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Appendix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J.</a:t>
            </a:r>
            <a:r>
              <a:rPr sz="1200" b="1" spc="26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Participating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District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Courts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305305" y="1250442"/>
          <a:ext cx="5344795" cy="750823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119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3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252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55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27329">
                <a:tc>
                  <a:txBody>
                    <a:bodyPr/>
                    <a:lstStyle/>
                    <a:p>
                      <a:pPr marL="435609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b="1" spc="-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Address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Zip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2041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ctr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Second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505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Marquette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NW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ctr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Third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Picacho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Fourth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2025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87701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Fourth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Fourth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420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Parker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Avenue,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Ste.5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88435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Fifth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Fifth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1838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Fifth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6-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88260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Sixth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Silver,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Rm.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Sixth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Sixth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2339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88061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Seventh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3009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87901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Seventh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Seventh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87801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Seventh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ctr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87830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Eighth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87740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Eighth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88415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Eighth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Drawer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87571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Eleventh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201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West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Hill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St.,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Rm.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87301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Eleventh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103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South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Oliver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0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87410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Ninth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2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109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West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First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St.,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Ste.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207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ctr">
                        <a:lnSpc>
                          <a:spcPts val="1275"/>
                        </a:lnSpc>
                        <a:spcBef>
                          <a:spcPts val="42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34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Ninth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700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North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Main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Tenth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Tenth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1141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88401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Twelfth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1120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1000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York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Avenue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Twelfth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88310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Thirteenth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1089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ctr">
                        <a:lnSpc>
                          <a:spcPts val="1270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87301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Thirteenth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ctr">
                        <a:lnSpc>
                          <a:spcPts val="1275"/>
                        </a:lnSpc>
                        <a:spcBef>
                          <a:spcPts val="42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87020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39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22732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Thirteenth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Judicial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District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P.O.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Box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ctr">
                        <a:lnSpc>
                          <a:spcPts val="1275"/>
                        </a:lnSpc>
                        <a:spcBef>
                          <a:spcPts val="41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87004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270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58850" y="891031"/>
            <a:ext cx="302387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Appendix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K.</a:t>
            </a:r>
            <a:r>
              <a:rPr sz="1200" b="1" spc="27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Participating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10" dirty="0">
                <a:latin typeface="Times New Roman"/>
                <a:cs typeface="Times New Roman"/>
              </a:rPr>
              <a:t> Courts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1485900" y="1388363"/>
          <a:ext cx="4799965" cy="75977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6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4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14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7180">
                <a:tc>
                  <a:txBody>
                    <a:bodyPr/>
                    <a:lstStyle/>
                    <a:p>
                      <a:pPr marL="846455">
                        <a:lnSpc>
                          <a:spcPts val="1270"/>
                        </a:lnSpc>
                        <a:spcBef>
                          <a:spcPts val="96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8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  <a:spcBef>
                          <a:spcPts val="969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8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ts val="1270"/>
                        </a:lnSpc>
                        <a:spcBef>
                          <a:spcPts val="969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Phone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8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718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Metropolitan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841-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8151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5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Reserve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9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533-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6474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19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2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Quemado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773-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4604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624-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6088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285-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4605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445-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483-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907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Cimarron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376-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2634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762-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3766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Baca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Fort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Sumner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355-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7371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Doña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524-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2814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Anthony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233-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Hatch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267-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3021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Artesia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746-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2481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907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Carlsbad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885-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3218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Bayard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537-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3042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538-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3811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472-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3237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Vaughn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584-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Harding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Roy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485-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2549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Lordsburg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542-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3582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584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Eunice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394-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3368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397-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3621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395-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2740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Lovington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396-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6677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Tatum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398-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5300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Carrizozo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648-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2380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584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Ruidoso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378-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7022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407148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150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1485900" y="914400"/>
          <a:ext cx="4799965" cy="755840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6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40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08140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97180">
                <a:tc>
                  <a:txBody>
                    <a:bodyPr/>
                    <a:lstStyle/>
                    <a:p>
                      <a:pPr marL="846455">
                        <a:lnSpc>
                          <a:spcPts val="1270"/>
                        </a:lnSpc>
                        <a:spcBef>
                          <a:spcPts val="9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  <a:spcBef>
                          <a:spcPts val="97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City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4330">
                        <a:lnSpc>
                          <a:spcPts val="1270"/>
                        </a:lnSpc>
                        <a:spcBef>
                          <a:spcPts val="97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Phone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31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5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Metropolitan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25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9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25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75"/>
                        </a:lnSpc>
                        <a:spcBef>
                          <a:spcPts val="9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841-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8151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25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662-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2727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546-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9321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0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722-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6636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84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Thoreau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862-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7871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387-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2937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Otero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437-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9000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461-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1700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Jon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576-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2591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Chama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756-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2278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753-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2532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58445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Roosevelt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356-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8569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44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Aztec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334-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9479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326-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4338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425-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5204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867-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Cuba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3519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25907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984-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9914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Pojoaque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455-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7938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Sierra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C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894-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3051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835-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2500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758-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4030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Questa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586-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0761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0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832-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4476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259079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Circuit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Estancia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6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384-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2926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82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Clayton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374-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9472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Belen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864-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7509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257810">
                <a:tc>
                  <a:txBody>
                    <a:bodyPr/>
                    <a:lstStyle/>
                    <a:p>
                      <a:pPr marL="6794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Lunas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75"/>
                        </a:lnSpc>
                        <a:spcBef>
                          <a:spcPts val="65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(505)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865-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4637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8318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13226" y="1503673"/>
            <a:ext cx="4345305" cy="588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ts val="165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</a:t>
            </a:r>
            <a:r>
              <a:rPr sz="1100" b="1" dirty="0">
                <a:latin typeface="Times New Roman"/>
                <a:cs typeface="Times New Roman"/>
              </a:rPr>
              <a:t>OMESTIC</a:t>
            </a:r>
            <a:r>
              <a:rPr sz="1100" b="1" spc="-7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</a:t>
            </a:r>
            <a:r>
              <a:rPr sz="1100" b="1" dirty="0">
                <a:latin typeface="Times New Roman"/>
                <a:cs typeface="Times New Roman"/>
              </a:rPr>
              <a:t>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</a:t>
            </a:r>
            <a:r>
              <a:rPr sz="1100" b="1" dirty="0">
                <a:latin typeface="Times New Roman"/>
                <a:cs typeface="Times New Roman"/>
              </a:rPr>
              <a:t>RENDS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</a:t>
            </a:r>
            <a:r>
              <a:rPr sz="1100" b="1" dirty="0">
                <a:latin typeface="Times New Roman"/>
                <a:cs typeface="Times New Roman"/>
              </a:rPr>
              <a:t>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</a:t>
            </a:r>
            <a:r>
              <a:rPr sz="1100" b="1" spc="-10" dirty="0">
                <a:latin typeface="Times New Roman"/>
                <a:cs typeface="Times New Roman"/>
              </a:rPr>
              <a:t>EXICO</a:t>
            </a:r>
            <a:r>
              <a:rPr sz="1400" b="1" spc="-10" dirty="0">
                <a:latin typeface="Times New Roman"/>
                <a:cs typeface="Times New Roman"/>
              </a:rPr>
              <a:t>,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342385" y="5271770"/>
            <a:ext cx="10871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latin typeface="Times New Roman"/>
                <a:cs typeface="Times New Roman"/>
              </a:rPr>
              <a:t>SECTION</a:t>
            </a:r>
            <a:r>
              <a:rPr sz="1200" i="1" spc="-20" dirty="0">
                <a:latin typeface="Times New Roman"/>
                <a:cs typeface="Times New Roman"/>
              </a:rPr>
              <a:t> FOUR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94677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Bernalillo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7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82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82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13.1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82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13.0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82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18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13.2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4495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0787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2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2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2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2,420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2,045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3,083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99376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73659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3"/>
            <a:ext cx="64630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685790" cy="6896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4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County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Agency,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1100" b="1" spc="-10" dirty="0">
                <a:latin typeface="Times New Roman"/>
                <a:cs typeface="Times New Roman"/>
              </a:rPr>
              <a:t>BERNALILLO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10" dirty="0">
                <a:latin typeface="Times New Roman"/>
                <a:cs typeface="Times New Roman"/>
              </a:rPr>
              <a:t> TOTALS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1388363"/>
          <a:ext cx="4810125" cy="2341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2,420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2,045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3,083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1,527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1,548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65485" y="3894069"/>
            <a:ext cx="24187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Resource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Center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6551" y="4077462"/>
          <a:ext cx="4810125" cy="2340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1,545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1,553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665485" y="6567931"/>
            <a:ext cx="12325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Enlace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Comunitario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6551" y="6765797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65472" y="723386"/>
            <a:ext cx="9309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S.A.F.E.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House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906779"/>
          <a:ext cx="4794250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39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411721"/>
            <a:ext cx="45726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3755897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6,663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6,022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2,680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2,361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243831"/>
            <a:ext cx="65519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588002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205219"/>
            <a:ext cx="661352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6870954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8104880"/>
            <a:ext cx="58267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8609838"/>
          <a:ext cx="55530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75195" y="941705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v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60" y="891029"/>
            <a:ext cx="5967095" cy="80645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NCVS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(Catalano,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2007,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U.S.).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0350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experienced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7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Offense</a:t>
            </a:r>
            <a:r>
              <a:rPr sz="1100" b="1" spc="-6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Characteristics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7"/>
            </a:pPr>
            <a:endParaRPr sz="1050">
              <a:latin typeface="Times New Roman"/>
              <a:cs typeface="Times New Roman"/>
            </a:endParaRPr>
          </a:p>
          <a:p>
            <a:pPr marL="755015" lvl="1" indent="-285750">
              <a:lnSpc>
                <a:spcPct val="100000"/>
              </a:lnSpc>
              <a:buAutoNum type="arabicPeriod"/>
              <a:tabLst>
                <a:tab pos="755015" algn="l"/>
                <a:tab pos="756285" algn="l"/>
              </a:tabLst>
            </a:pP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Incidence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AutoNum type="arabicPeriod"/>
            </a:pPr>
            <a:endParaRPr sz="1050">
              <a:latin typeface="Times New Roman"/>
              <a:cs typeface="Times New Roman"/>
            </a:endParaRPr>
          </a:p>
          <a:p>
            <a:pPr marL="12700" marR="4127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Similarly, alcohol/drugs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Nearly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two- 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9685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NCVS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about </a:t>
            </a:r>
            <a:r>
              <a:rPr sz="1100" dirty="0">
                <a:latin typeface="Times New Roman"/>
                <a:cs typeface="Times New Roman"/>
              </a:rPr>
              <a:t>42%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nonfatal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(Catalano,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2007,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U.S.)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755015" lvl="1" indent="-285750">
              <a:lnSpc>
                <a:spcPct val="100000"/>
              </a:lnSpc>
              <a:buAutoNum type="arabicPeriod" startAt="2"/>
              <a:tabLst>
                <a:tab pos="755015" algn="l"/>
                <a:tab pos="756285" algn="l"/>
              </a:tabLst>
            </a:pPr>
            <a:r>
              <a:rPr sz="1100" b="1" dirty="0">
                <a:latin typeface="Times New Roman"/>
                <a:cs typeface="Times New Roman"/>
              </a:rPr>
              <a:t>Weapon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Incidence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2"/>
            </a:pPr>
            <a:endParaRPr sz="1050">
              <a:latin typeface="Times New Roman"/>
              <a:cs typeface="Times New Roman"/>
            </a:endParaRPr>
          </a:p>
          <a:p>
            <a:pPr marL="12700" marR="2159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18%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large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disparity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weapon-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explained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perception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what </a:t>
            </a:r>
            <a:r>
              <a:rPr sz="1100" dirty="0">
                <a:latin typeface="Times New Roman"/>
                <a:cs typeface="Times New Roman"/>
              </a:rPr>
              <a:t>constitutes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fists,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feet,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elbows,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etc.,</a:t>
            </a:r>
            <a:r>
              <a:rPr sz="1100" spc="-25" dirty="0">
                <a:latin typeface="Times New Roman"/>
                <a:cs typeface="Times New Roman"/>
              </a:rPr>
              <a:t> as </a:t>
            </a:r>
            <a:r>
              <a:rPr sz="1100" dirty="0">
                <a:latin typeface="Times New Roman"/>
                <a:cs typeface="Times New Roman"/>
              </a:rPr>
              <a:t>“personal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weapons”.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objects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“personal </a:t>
            </a:r>
            <a:r>
              <a:rPr sz="1100" dirty="0">
                <a:latin typeface="Times New Roman"/>
                <a:cs typeface="Times New Roman"/>
              </a:rPr>
              <a:t>weapons”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knife,</a:t>
            </a:r>
            <a:r>
              <a:rPr sz="1100" spc="-20" dirty="0">
                <a:latin typeface="Times New Roman"/>
                <a:cs typeface="Times New Roman"/>
              </a:rPr>
              <a:t> etc.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968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firearm,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knife,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involved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NCVS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15.6%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personal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firearm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0.5%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knife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(9.9%)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(9.9%),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(5.6%).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(Catalano,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2007,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U.S.)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755015" lvl="1" indent="-285750">
              <a:lnSpc>
                <a:spcPct val="100000"/>
              </a:lnSpc>
              <a:buAutoNum type="arabicPeriod" startAt="3"/>
              <a:tabLst>
                <a:tab pos="755015" algn="l"/>
                <a:tab pos="756285" algn="l"/>
              </a:tabLst>
            </a:pP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0477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(48%)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served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NCVS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499860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 algn="just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373886"/>
          <a:ext cx="5667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85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032507"/>
            <a:ext cx="51714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22554" y="2375916"/>
          <a:ext cx="5702935" cy="669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645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65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7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65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71755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71755" marR="19494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NM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540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5137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Metropolitan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5702935" cy="6915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753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5468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546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546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546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  <a:spcBef>
                          <a:spcPts val="4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  <a:spcBef>
                          <a:spcPts val="4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  <a:spcBef>
                          <a:spcPts val="4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  <a:spcBef>
                          <a:spcPts val="4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71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5,260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4,090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3,518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4,752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30200">
                <a:tc>
                  <a:txBody>
                    <a:bodyPr/>
                    <a:lstStyle/>
                    <a:p>
                      <a:pPr marL="71755" marR="205740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NM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769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R="6413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3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78705"/>
            <a:ext cx="55892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1300" marR="5080" indent="-22923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Bernalillo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48836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392671"/>
            <a:ext cx="586613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1300" marR="5080" indent="-229235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Bernalillo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Metropolitan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8968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4,261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4,799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5,039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3,679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3,924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4,275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4,649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3,572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4,385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3118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Catron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Rate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7772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05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895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625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6355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17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74675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Reserve,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Largest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Catron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Municipal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Department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2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62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8700"/>
            <a:ext cx="583120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95215"/>
          <a:ext cx="46386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213861"/>
            <a:ext cx="55740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718047"/>
          <a:ext cx="46386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33%*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67%*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215125"/>
            <a:ext cx="629983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880859"/>
          <a:ext cx="467868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121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7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9760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Unity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557269"/>
            <a:ext cx="440944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Longer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223003"/>
          <a:ext cx="4638675" cy="3397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155"/>
            <a:ext cx="63900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215890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833107"/>
            <a:ext cx="645223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498842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571992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15505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Percent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184147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42002"/>
            <a:ext cx="6495415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47802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140%*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296664"/>
            <a:ext cx="50082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1187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46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32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95"/>
                        </a:lnSpc>
                        <a:spcBef>
                          <a:spcPts val="3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95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5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5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4445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02505"/>
            <a:ext cx="52101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616958"/>
          <a:ext cx="64427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335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  <a:spcBef>
                          <a:spcPts val="40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307583"/>
            <a:ext cx="64300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22035"/>
          <a:ext cx="576453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03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31049"/>
            <a:ext cx="66294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Catron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45502"/>
          <a:ext cx="576453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10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03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10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477774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Chaves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Domestic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7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5689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182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55689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59245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59245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2946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644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83819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58165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4"/>
            <a:ext cx="48628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2400" marR="5080" indent="-14033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560057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0649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Roswell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Refuge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Battered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Adults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599" y="1213104"/>
          <a:ext cx="470471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9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9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4170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3976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45922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6711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9592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0158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2171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91"/>
            <a:ext cx="64369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5681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63638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Chaves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5681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638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638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0006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Cibola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Rate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7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3055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3055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563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6.3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499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59499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2546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7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8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80009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54355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3"/>
            <a:ext cx="62687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6839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Roberta’s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Place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599" y="1213104"/>
          <a:ext cx="470471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86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9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92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88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3783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3595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42112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6330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356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49771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1784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3969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9828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Cibola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27380" y="524510"/>
            <a:ext cx="6600825" cy="81527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0800" algn="ctr">
              <a:lnSpc>
                <a:spcPts val="1639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New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Mexico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Interpersonal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Data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Central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Repository</a:t>
            </a:r>
            <a:endParaRPr sz="1400">
              <a:latin typeface="Times New Roman"/>
              <a:cs typeface="Times New Roman"/>
            </a:endParaRPr>
          </a:p>
          <a:p>
            <a:pPr marL="6985" algn="ctr">
              <a:lnSpc>
                <a:spcPts val="1370"/>
              </a:lnSpc>
            </a:pPr>
            <a:r>
              <a:rPr sz="1200" dirty="0">
                <a:latin typeface="Times New Roman"/>
                <a:cs typeface="Times New Roman"/>
              </a:rPr>
              <a:t>3909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Juan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Tabo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Suite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60" dirty="0">
                <a:latin typeface="Times New Roman"/>
                <a:cs typeface="Times New Roman"/>
              </a:rPr>
              <a:t>6</a:t>
            </a:r>
            <a:endParaRPr sz="1200">
              <a:latin typeface="Times New Roman"/>
              <a:cs typeface="Times New Roman"/>
            </a:endParaRPr>
          </a:p>
          <a:p>
            <a:pPr marL="8255" algn="ctr">
              <a:lnSpc>
                <a:spcPts val="1410"/>
              </a:lnSpc>
            </a:pPr>
            <a:r>
              <a:rPr sz="1200" spc="-10" dirty="0">
                <a:latin typeface="Times New Roman"/>
                <a:cs typeface="Times New Roman"/>
              </a:rPr>
              <a:t>Albuquerque,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NM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87111</a:t>
            </a:r>
            <a:endParaRPr sz="1200">
              <a:latin typeface="Times New Roman"/>
              <a:cs typeface="Times New Roman"/>
            </a:endParaRPr>
          </a:p>
          <a:p>
            <a:pPr marL="12700" marR="913765" indent="916940">
              <a:lnSpc>
                <a:spcPct val="191800"/>
              </a:lnSpc>
              <a:spcBef>
                <a:spcPts val="120"/>
              </a:spcBef>
              <a:tabLst>
                <a:tab pos="2759075" algn="l"/>
                <a:tab pos="4130675" algn="l"/>
              </a:tabLst>
            </a:pPr>
            <a:r>
              <a:rPr sz="1100" dirty="0">
                <a:latin typeface="Times New Roman"/>
                <a:cs typeface="Times New Roman"/>
              </a:rPr>
              <a:t>Phone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(505)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883-</a:t>
            </a:r>
            <a:r>
              <a:rPr sz="1100" spc="-20" dirty="0">
                <a:latin typeface="Times New Roman"/>
                <a:cs typeface="Times New Roman"/>
              </a:rPr>
              <a:t>8020</a:t>
            </a:r>
            <a:r>
              <a:rPr sz="1100" dirty="0">
                <a:latin typeface="Times New Roman"/>
                <a:cs typeface="Times New Roman"/>
              </a:rPr>
              <a:t>	Fax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(505)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883-</a:t>
            </a:r>
            <a:r>
              <a:rPr sz="1100" spc="-20" dirty="0">
                <a:latin typeface="Times New Roman"/>
                <a:cs typeface="Times New Roman"/>
              </a:rPr>
              <a:t>7530</a:t>
            </a:r>
            <a:r>
              <a:rPr sz="1100" dirty="0">
                <a:latin typeface="Times New Roman"/>
                <a:cs typeface="Times New Roman"/>
              </a:rPr>
              <a:t>	email: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  <a:hlinkClick r:id="rId2"/>
              </a:rPr>
              <a:t>nm</a:t>
            </a:r>
            <a:r>
              <a:rPr sz="1100" spc="-10" dirty="0">
                <a:latin typeface="Times New Roman"/>
                <a:cs typeface="Times New Roman"/>
                <a:hlinkClick r:id="rId3"/>
              </a:rPr>
              <a:t>csaas@swcp.com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Letter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Director…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1557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characteristics,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revealing,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underreporting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dramatic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quick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review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Appendix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ES-</a:t>
            </a:r>
            <a:r>
              <a:rPr sz="1100" spc="-25" dirty="0">
                <a:latin typeface="Times New Roman"/>
                <a:cs typeface="Times New Roman"/>
              </a:rPr>
              <a:t>1.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61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(20015-</a:t>
            </a:r>
            <a:r>
              <a:rPr sz="1100" dirty="0">
                <a:latin typeface="Times New Roman"/>
                <a:cs typeface="Times New Roman"/>
              </a:rPr>
              <a:t>2019)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previous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dramatically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actually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occurred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1493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slightly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2% </a:t>
            </a:r>
            <a:r>
              <a:rPr sz="1100" dirty="0">
                <a:latin typeface="Times New Roman"/>
                <a:cs typeface="Times New Roman"/>
              </a:rPr>
              <a:t>increase),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6% </a:t>
            </a:r>
            <a:r>
              <a:rPr sz="1100" dirty="0">
                <a:latin typeface="Times New Roman"/>
                <a:cs typeface="Times New Roman"/>
              </a:rPr>
              <a:t>decrease),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there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5%).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0701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sought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crises/hotline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fielded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(an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fewer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26%).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239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10" dirty="0">
                <a:latin typeface="Times New Roman"/>
                <a:cs typeface="Times New Roman"/>
              </a:rPr>
              <a:t> 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essential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services: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psycho-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management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increase);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3% </a:t>
            </a:r>
            <a:r>
              <a:rPr sz="1100" spc="-10" dirty="0">
                <a:latin typeface="Times New Roman"/>
                <a:cs typeface="Times New Roman"/>
              </a:rPr>
              <a:t>increase).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coupled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61594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helpful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demonstrating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positive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your</a:t>
            </a:r>
            <a:r>
              <a:rPr sz="1100" spc="-10" dirty="0">
                <a:latin typeface="Times New Roman"/>
                <a:cs typeface="Times New Roman"/>
              </a:rPr>
              <a:t> accomplishments,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areas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attention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targeted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continue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work,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has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infinitely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difficult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covid-</a:t>
            </a:r>
            <a:r>
              <a:rPr sz="1100" dirty="0">
                <a:latin typeface="Times New Roman"/>
                <a:cs typeface="Times New Roman"/>
              </a:rPr>
              <a:t>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persistence,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creativity,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flexibility,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community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cooperation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demonstrated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continue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work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beyond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remarkable.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myself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your </a:t>
            </a:r>
            <a:r>
              <a:rPr sz="1100" dirty="0">
                <a:latin typeface="Times New Roman"/>
                <a:cs typeface="Times New Roman"/>
              </a:rPr>
              <a:t>admirable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commitment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communities.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10" dirty="0">
                <a:latin typeface="Times New Roman"/>
                <a:cs typeface="Times New Roman"/>
              </a:rPr>
              <a:t>Sincerely,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7393" y="9126646"/>
            <a:ext cx="128714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Betty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Caponera,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Ph.D. Director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571911" y="8777198"/>
            <a:ext cx="1464385" cy="344982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1346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vi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86" y="891029"/>
            <a:ext cx="5953760" cy="79038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48196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serious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(Crime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2011).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783590" indent="-314325">
              <a:lnSpc>
                <a:spcPct val="100000"/>
              </a:lnSpc>
              <a:buAutoNum type="arabicPeriod" startAt="4"/>
              <a:tabLst>
                <a:tab pos="783590" algn="l"/>
                <a:tab pos="784225" algn="l"/>
              </a:tabLst>
            </a:pPr>
            <a:r>
              <a:rPr sz="1100" b="1" spc="-10" dirty="0">
                <a:latin typeface="Times New Roman"/>
                <a:cs typeface="Times New Roman"/>
              </a:rPr>
              <a:t>Victim/Offender</a:t>
            </a:r>
            <a:r>
              <a:rPr sz="1100" b="1" spc="7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Relationship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4"/>
            </a:pPr>
            <a:endParaRPr sz="1050">
              <a:latin typeface="Times New Roman"/>
              <a:cs typeface="Times New Roman"/>
            </a:endParaRPr>
          </a:p>
          <a:p>
            <a:pPr marL="12700" marR="119380" indent="457200">
              <a:lnSpc>
                <a:spcPct val="95800"/>
              </a:lnSpc>
            </a:pPr>
            <a:r>
              <a:rPr sz="1100" i="1" dirty="0">
                <a:latin typeface="Times New Roman"/>
                <a:cs typeface="Times New Roman"/>
              </a:rPr>
              <a:t>Current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intimate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described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victim/offender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67.5%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NCVS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victimizations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(current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spouse,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boyfriend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girlfriend)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(Criminal Victimization,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2011).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783590" indent="-314325">
              <a:lnSpc>
                <a:spcPct val="100000"/>
              </a:lnSpc>
              <a:buAutoNum type="arabicPeriod" startAt="5"/>
              <a:tabLst>
                <a:tab pos="783590" algn="l"/>
                <a:tab pos="784225" algn="l"/>
              </a:tabLst>
            </a:pPr>
            <a:r>
              <a:rPr sz="1100" b="1" dirty="0">
                <a:latin typeface="Times New Roman"/>
                <a:cs typeface="Times New Roman"/>
              </a:rPr>
              <a:t>Interpersonal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Reported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5"/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2019, </a:t>
            </a:r>
            <a:r>
              <a:rPr sz="1100" dirty="0">
                <a:latin typeface="Times New Roman"/>
                <a:cs typeface="Times New Roman"/>
              </a:rPr>
              <a:t>47%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</a:t>
            </a:r>
            <a:endParaRPr sz="1100">
              <a:latin typeface="Times New Roman"/>
              <a:cs typeface="Times New Roman"/>
            </a:endParaRPr>
          </a:p>
          <a:p>
            <a:pPr marL="12700" marR="765810">
              <a:lnSpc>
                <a:spcPts val="127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58.4%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(Criminal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2019]).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783590" indent="-314325">
              <a:lnSpc>
                <a:spcPct val="100000"/>
              </a:lnSpc>
              <a:buAutoNum type="arabicPeriod" startAt="6"/>
              <a:tabLst>
                <a:tab pos="783590" algn="l"/>
                <a:tab pos="784225" algn="l"/>
              </a:tabLst>
            </a:pP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Arrest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636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2018.</a:t>
            </a:r>
            <a:r>
              <a:rPr sz="1100" spc="-10" dirty="0">
                <a:solidFill>
                  <a:srgbClr val="548ED4"/>
                </a:solidFill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8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alphaUcPeriod" startAt="8"/>
            </a:pPr>
            <a:endParaRPr sz="105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buAutoNum type="arabicPeriod"/>
              <a:tabLst>
                <a:tab pos="755015" algn="l"/>
                <a:tab pos="755650" algn="l"/>
              </a:tabLst>
            </a:pP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</a:t>
            </a:r>
            <a:endParaRPr sz="11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spcBef>
                <a:spcPts val="45"/>
              </a:spcBef>
              <a:buFont typeface="Times New Roman"/>
              <a:buAutoNum type="arabicPeriod"/>
            </a:pPr>
            <a:endParaRPr sz="1050">
              <a:latin typeface="Times New Roman"/>
              <a:cs typeface="Times New Roman"/>
            </a:endParaRPr>
          </a:p>
          <a:p>
            <a:pPr marL="12700" marR="3302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6,263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domestic-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(4,340).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11,581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6,675 domestic-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11,581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76%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(8,550)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temporary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23%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(2,537)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judgments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8419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(49%)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(125)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events,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755015" lvl="1" indent="-285115">
              <a:lnSpc>
                <a:spcPct val="100000"/>
              </a:lnSpc>
              <a:buAutoNum type="arabicPeriod" startAt="2"/>
              <a:tabLst>
                <a:tab pos="755015" algn="l"/>
                <a:tab pos="755650" algn="l"/>
              </a:tabLst>
            </a:pP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Charges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Filed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556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Overall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18,696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14,627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Metropolitan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same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(22,999).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5183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Colfax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10.4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2738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9.5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2558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7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8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80009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54355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24%*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29%*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732779"/>
            <a:ext cx="626935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*Based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16775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Alternatives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3783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792980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3595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42112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6330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387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57"/>
            <a:ext cx="49771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61987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1790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617334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7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71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7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3969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9828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Colfax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2897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Curry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2330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7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8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7759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52069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8152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3"/>
            <a:ext cx="62452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8978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16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35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42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358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35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4362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Hartley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House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3541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792980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626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3360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39762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61022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387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38" y="3194562"/>
            <a:ext cx="49542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1542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3741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760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Curry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4835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Baca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6642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117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461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07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17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302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00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35114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45072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8700"/>
            <a:ext cx="589788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95215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1532"/>
            <a:ext cx="5639435" cy="676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718047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215125"/>
            <a:ext cx="636524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880859"/>
          <a:ext cx="456438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97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152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08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21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377938"/>
            <a:ext cx="34493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649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47675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850130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34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406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342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40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40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45477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51637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7289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184147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681225"/>
            <a:ext cx="649541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38805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295898"/>
            <a:ext cx="507238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932682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623306"/>
            <a:ext cx="52762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93775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Baca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628390"/>
            <a:ext cx="64960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94360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451845"/>
            <a:ext cx="66954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Baca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767066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De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Baca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95884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Dona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Ana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63308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355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419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355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7403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11.5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2738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24.9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05"/>
            <a:ext cx="54622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1358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34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34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60058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74865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41452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473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3"/>
            <a:ext cx="64738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97471" y="9417050"/>
            <a:ext cx="1733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vii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77" y="891029"/>
            <a:ext cx="5946140" cy="581596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1,812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(2,250).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3,040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1,851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476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12,148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(12,335).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15,626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12,776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cases/charges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false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753110" indent="-283845">
              <a:lnSpc>
                <a:spcPct val="100000"/>
              </a:lnSpc>
              <a:buAutoNum type="arabicPeriod" startAt="3"/>
              <a:tabLst>
                <a:tab pos="753110" algn="l"/>
                <a:tab pos="753745" algn="l"/>
              </a:tabLst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3"/>
            </a:pPr>
            <a:endParaRPr sz="1050">
              <a:latin typeface="Times New Roman"/>
              <a:cs typeface="Times New Roman"/>
            </a:endParaRPr>
          </a:p>
          <a:p>
            <a:pPr marL="12700" marR="4064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1,922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(2,387).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5" dirty="0">
                <a:latin typeface="Times New Roman"/>
                <a:cs typeface="Times New Roman"/>
              </a:rPr>
              <a:t> 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27%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pleas/convictions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0" dirty="0">
                <a:latin typeface="Times New Roman"/>
                <a:cs typeface="Times New Roman"/>
              </a:rPr>
              <a:t> 2013-2014.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619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1,785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(993)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had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(conditional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remands,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consent </a:t>
            </a:r>
            <a:r>
              <a:rPr sz="1100" dirty="0">
                <a:latin typeface="Times New Roman"/>
                <a:cs typeface="Times New Roman"/>
              </a:rPr>
              <a:t>decrees,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753110" indent="-283845">
              <a:lnSpc>
                <a:spcPct val="100000"/>
              </a:lnSpc>
              <a:buAutoNum type="arabicPeriod" startAt="4"/>
              <a:tabLst>
                <a:tab pos="753110" algn="l"/>
                <a:tab pos="753745" algn="l"/>
              </a:tabLst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762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11,645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(10,543).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78%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2013-2014.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5%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0" dirty="0">
                <a:latin typeface="Times New Roman"/>
                <a:cs typeface="Times New Roman"/>
              </a:rPr>
              <a:t> pleas/convictions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2013-2014.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4287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(830)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0" dirty="0">
                <a:latin typeface="Times New Roman"/>
                <a:cs typeface="Times New Roman"/>
              </a:rPr>
              <a:t> plea/conviction,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(81)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(9,948)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12% </a:t>
            </a:r>
            <a:r>
              <a:rPr sz="1100" dirty="0">
                <a:latin typeface="Times New Roman"/>
                <a:cs typeface="Times New Roman"/>
              </a:rPr>
              <a:t>(1,418)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(bind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transfers, </a:t>
            </a:r>
            <a:r>
              <a:rPr sz="1100" dirty="0">
                <a:latin typeface="Times New Roman"/>
                <a:cs typeface="Times New Roman"/>
              </a:rPr>
              <a:t>deferred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discharges).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37349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Casa,</a:t>
            </a:r>
            <a:r>
              <a:rPr sz="1100" b="1" spc="-20" dirty="0">
                <a:latin typeface="Times New Roman"/>
                <a:cs typeface="Times New Roman"/>
              </a:rPr>
              <a:t> 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5847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5639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599" y="4894326"/>
          <a:ext cx="5785485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7311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6255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83882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125473"/>
          <a:ext cx="5553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84100"/>
            <a:ext cx="651192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449067"/>
          <a:ext cx="54387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06931"/>
            <a:ext cx="51822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45109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141723"/>
            <a:ext cx="53848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485132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1,256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175756"/>
            <a:ext cx="66020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51992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028941"/>
            <a:ext cx="66973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Dona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Ana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County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Court,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37235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7563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Eddy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3.5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1790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7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8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7219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70729"/>
            <a:ext cx="546544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Eddy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5"/>
            <a:ext cx="61906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450205" cy="6896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County,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Agency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TOTALS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1388363"/>
          <a:ext cx="4810125" cy="2341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65485" y="3879594"/>
            <a:ext cx="16554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Carlsbad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Battered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6551" y="4077461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665485" y="6582409"/>
            <a:ext cx="10769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Grammy’s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House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6551" y="6780276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43008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053084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541017"/>
            <a:ext cx="62814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9600" y="1884426"/>
          <a:ext cx="5554980" cy="16313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02405"/>
            <a:ext cx="634301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1681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402071"/>
            <a:ext cx="555498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906261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564883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7229856"/>
          <a:ext cx="54387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887715"/>
            <a:ext cx="49002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22553" y="8231885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0996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22554" y="1053083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42942"/>
            <a:ext cx="63207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08711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96131"/>
            <a:ext cx="65233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Eddy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3940302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2135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Grant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7.3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2254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9072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77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8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77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0835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76834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3"/>
            <a:ext cx="551243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14%*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9"/>
            <a:ext cx="62376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1360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Refugio,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Inc.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/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Silver</a:t>
            </a:r>
            <a:r>
              <a:rPr sz="1100" b="1" spc="-20" dirty="0">
                <a:latin typeface="Times New Roman"/>
                <a:cs typeface="Times New Roman"/>
              </a:rPr>
              <a:t> City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3465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3284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38937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6013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553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715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356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49466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1466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Grant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91"/>
            <a:ext cx="63658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690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Grant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6486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Guadalupe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Rate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24405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22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22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159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13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66294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66294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21484"/>
            <a:ext cx="605345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Guadalupe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Rosa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incomplete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872739"/>
          <a:ext cx="45072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39744"/>
            <a:ext cx="606361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51020"/>
          <a:ext cx="4533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7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009646"/>
            <a:ext cx="580644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499353"/>
          <a:ext cx="45339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7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157212"/>
            <a:ext cx="653160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486905"/>
          <a:ext cx="45339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7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2120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0" dirty="0">
                <a:latin typeface="Times New Roman"/>
                <a:cs typeface="Times New Roman"/>
              </a:rPr>
              <a:t>viii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31"/>
            <a:ext cx="2413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0" dirty="0">
                <a:latin typeface="Times New Roman"/>
                <a:cs typeface="Times New Roman"/>
              </a:rPr>
              <a:t>III.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359021" y="891031"/>
            <a:ext cx="46189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IMPLICATIONS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FINDINGS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FUTURE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NEEDS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1686" y="1227834"/>
            <a:ext cx="5926455" cy="758126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95"/>
              </a:spcBef>
              <a:buAutoNum type="alphaUcPeriod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Identifying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2700" marR="209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twelve.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who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witness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further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(62%)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multiple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most </a:t>
            </a:r>
            <a:r>
              <a:rPr sz="1100" dirty="0">
                <a:latin typeface="Times New Roman"/>
                <a:cs typeface="Times New Roman"/>
              </a:rPr>
              <a:t>typically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(84%);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outcomes.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be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attempt </a:t>
            </a:r>
            <a:r>
              <a:rPr sz="1100" dirty="0">
                <a:latin typeface="Times New Roman"/>
                <a:cs typeface="Times New Roman"/>
              </a:rPr>
              <a:t>suicide,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think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substance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(2,453)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number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(7,077).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These </a:t>
            </a:r>
            <a:r>
              <a:rPr sz="1100" dirty="0">
                <a:latin typeface="Times New Roman"/>
                <a:cs typeface="Times New Roman"/>
              </a:rPr>
              <a:t>numbers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stake,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is </a:t>
            </a:r>
            <a:r>
              <a:rPr sz="1100" dirty="0">
                <a:latin typeface="Times New Roman"/>
                <a:cs typeface="Times New Roman"/>
              </a:rPr>
              <a:t>imperative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effort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(protocols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coordinated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community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place)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ensure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appropriate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assessment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2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Poverty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7145" indent="456565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and/or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means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private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travel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possible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true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most </a:t>
            </a:r>
            <a:r>
              <a:rPr sz="1100" dirty="0">
                <a:latin typeface="Times New Roman"/>
                <a:cs typeface="Times New Roman"/>
              </a:rPr>
              <a:t>unmarried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requirements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more </a:t>
            </a:r>
            <a:r>
              <a:rPr sz="1100" dirty="0">
                <a:latin typeface="Times New Roman"/>
                <a:cs typeface="Times New Roman"/>
              </a:rPr>
              <a:t>restrictive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level.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time.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Reasons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try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work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out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children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because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was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scared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consideration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descriptions</a:t>
            </a:r>
            <a:r>
              <a:rPr sz="1100" spc="-25" dirty="0">
                <a:latin typeface="Times New Roman"/>
                <a:cs typeface="Times New Roman"/>
              </a:rPr>
              <a:t> for </a:t>
            </a:r>
            <a:r>
              <a:rPr sz="1100" dirty="0">
                <a:latin typeface="Times New Roman"/>
                <a:cs typeface="Times New Roman"/>
              </a:rPr>
              <a:t>scared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“no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support/lack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resources”.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Indeed,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violent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$2,080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($12,000)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left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($9,920).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further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eligible/receive </a:t>
            </a:r>
            <a:r>
              <a:rPr sz="1100" dirty="0">
                <a:latin typeface="Times New Roman"/>
                <a:cs typeface="Times New Roman"/>
              </a:rPr>
              <a:t>Medicaid/TANF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friend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transitional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street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969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they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$2,400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($9,600)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an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($12,000).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0604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points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reality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plays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vulnerability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2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emphasis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focused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food,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clothing, </a:t>
            </a:r>
            <a:r>
              <a:rPr sz="1100" dirty="0">
                <a:latin typeface="Times New Roman"/>
                <a:cs typeface="Times New Roman"/>
              </a:rPr>
              <a:t>transportation,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employment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allow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leave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away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environment.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4325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64312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7804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22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62305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684009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605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89661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483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7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56907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483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74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2412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617334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1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79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4438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61543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91"/>
            <a:ext cx="666178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22300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Guadalupe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Court, 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207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6168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Harding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24405"/>
          <a:ext cx="55372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3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624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78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624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78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624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9910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62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984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984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7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90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54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0955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271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4765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144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6034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21484"/>
            <a:ext cx="536384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872739"/>
          <a:ext cx="456692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67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67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61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61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39744"/>
            <a:ext cx="590931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36541"/>
          <a:ext cx="46386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537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136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01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33619"/>
            <a:ext cx="565213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645658"/>
          <a:ext cx="46386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141973"/>
            <a:ext cx="637794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793229"/>
          <a:ext cx="509333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58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42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35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42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358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358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290307"/>
            <a:ext cx="34493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782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48818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55530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46747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52907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7416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553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10182"/>
            <a:ext cx="649541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ct val="95700"/>
              </a:lnSpc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97479"/>
          <a:ext cx="54356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3796"/>
            <a:ext cx="508508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859529"/>
          <a:ext cx="639127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50155"/>
            <a:ext cx="52870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894326"/>
          <a:ext cx="638873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356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29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35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356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Harding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67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584950"/>
            <a:ext cx="65074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Harding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92835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437373"/>
            <a:ext cx="65773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 Disposed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Harding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County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781544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Harding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2930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Hidalgo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05"/>
            <a:ext cx="53327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0215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0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2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05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12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12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8775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8260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51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5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051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58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5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2292"/>
            <a:ext cx="56210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215891"/>
            <a:ext cx="63468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560057"/>
          <a:ext cx="455168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4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056373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*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24586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Refugio,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Inc.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/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Lordsburg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4577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55530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22"/>
            <a:ext cx="64363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243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49795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</a:t>
            </a:r>
            <a:r>
              <a:rPr sz="1100" b="1" spc="-20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7099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5465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3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032511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97479"/>
          <a:ext cx="549592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355344"/>
            <a:ext cx="50533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99509"/>
          <a:ext cx="6560184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705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711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711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89368"/>
            <a:ext cx="52565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733544"/>
          <a:ext cx="6560184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36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864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24173"/>
            <a:ext cx="64770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6834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76586"/>
            <a:ext cx="66763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Hidalgo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207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58228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Lea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4990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7.7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0844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7929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48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54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485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8549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854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62927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37146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8"/>
            <a:ext cx="60985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62%*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49%*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34%*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53%*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6734809"/>
            <a:ext cx="16510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PD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9963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Option,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2087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1880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24903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2" y="891795"/>
            <a:ext cx="5969000" cy="8718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3"/>
              <a:tabLst>
                <a:tab pos="469265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Mental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Illness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Health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Safety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3"/>
            </a:pPr>
            <a:endParaRPr sz="1050">
              <a:latin typeface="Times New Roman"/>
              <a:cs typeface="Times New Roman"/>
            </a:endParaRPr>
          </a:p>
          <a:p>
            <a:pPr marL="12700" marR="717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twelve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These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investigating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plausibility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at-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evaluate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sake,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sake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future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safety.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6565">
              <a:lnSpc>
                <a:spcPct val="100000"/>
              </a:lnSpc>
              <a:buAutoNum type="alphaUcPeriod" startAt="4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Risk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Factors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4"/>
            </a:pPr>
            <a:endParaRPr sz="1050">
              <a:latin typeface="Times New Roman"/>
              <a:cs typeface="Times New Roman"/>
            </a:endParaRPr>
          </a:p>
          <a:p>
            <a:pPr marL="12700" marR="252729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2019,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attention.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72720" indent="457200" algn="just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attack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restraint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threatened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harmed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or </a:t>
            </a:r>
            <a:r>
              <a:rPr sz="1100" i="1" dirty="0">
                <a:latin typeface="Times New Roman"/>
                <a:cs typeface="Times New Roman"/>
              </a:rPr>
              <a:t>killed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(34%),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strangulation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sexual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involvement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lethal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weapon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(12%).</a:t>
            </a:r>
            <a:endParaRPr sz="1100">
              <a:latin typeface="Times New Roman"/>
              <a:cs typeface="Times New Roman"/>
            </a:endParaRPr>
          </a:p>
          <a:p>
            <a:pPr marL="12700" algn="just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Twenty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7874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substance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abused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pregnant;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25" dirty="0">
                <a:latin typeface="Times New Roman"/>
                <a:cs typeface="Times New Roman"/>
              </a:rPr>
              <a:t> for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assessing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plans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5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Substance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Font typeface="Times New Roman"/>
              <a:buAutoNum type="alphaUcPeriod" startAt="5"/>
            </a:pPr>
            <a:endParaRPr sz="1050">
              <a:latin typeface="Times New Roman"/>
              <a:cs typeface="Times New Roman"/>
            </a:endParaRPr>
          </a:p>
          <a:p>
            <a:pPr marL="12700" marR="46990" indent="456565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Additionally,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think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suicide,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spcBef>
                <a:spcPts val="5"/>
              </a:spcBef>
              <a:buAutoNum type="alphaUcPeriod" startAt="6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Focus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Early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Intervention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636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(67.5%)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 </a:t>
            </a:r>
            <a:r>
              <a:rPr sz="1100" dirty="0">
                <a:latin typeface="Times New Roman"/>
                <a:cs typeface="Times New Roman"/>
              </a:rPr>
              <a:t>relationship,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(50.5%)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or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boyfriends/girlfriends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together.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10" dirty="0">
                <a:latin typeface="Times New Roman"/>
                <a:cs typeface="Times New Roman"/>
              </a:rPr>
              <a:t> victims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former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together.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37.3%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lifetime. </a:t>
            </a:r>
            <a:r>
              <a:rPr sz="1100" dirty="0">
                <a:latin typeface="Times New Roman"/>
                <a:cs typeface="Times New Roman"/>
              </a:rPr>
              <a:t>Further,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3.7%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age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ix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4622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22554" y="2536697"/>
          <a:ext cx="548449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0296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7945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48063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3" y="3538728"/>
          <a:ext cx="643699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0088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75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81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2280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4293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Lea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1406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Lincoln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32511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277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75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82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spc="125" dirty="0"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57785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57848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  <a:tabLst>
                          <a:tab pos="59372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  <a:tabLst>
                          <a:tab pos="59309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12.5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  <a:tabLst>
                          <a:tab pos="59309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15.5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31685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49644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42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2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20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2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730247"/>
            <a:ext cx="586232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410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42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2293"/>
            <a:ext cx="560578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5"/>
          <a:ext cx="4581525" cy="530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911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76436"/>
            <a:ext cx="63309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420611"/>
          <a:ext cx="443738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702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229350" cy="5289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TOTALS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1228344"/>
          <a:ext cx="4810125" cy="2340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65485" y="3718812"/>
            <a:ext cx="7124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COPE,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6551" y="3916679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665485" y="6421621"/>
            <a:ext cx="20161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HEAL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(Help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Life)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6551" y="6619493"/>
          <a:ext cx="4814570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13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928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134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299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44418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023365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496822"/>
            <a:ext cx="64198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9600" y="1811273"/>
          <a:ext cx="5554980" cy="16313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429253"/>
            <a:ext cx="6481445" cy="500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05079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270245"/>
            <a:ext cx="569468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746241"/>
          <a:ext cx="53244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42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40410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7069073"/>
          <a:ext cx="54959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726928"/>
            <a:ext cx="50393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22554" y="8071104"/>
          <a:ext cx="639127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28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2412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22554" y="1053083"/>
          <a:ext cx="638873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36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8483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8610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8483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854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42942"/>
            <a:ext cx="64617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08711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96131"/>
            <a:ext cx="66605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Lincoln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3940302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605917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Los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Alamos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3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5626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5643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9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9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9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407917"/>
            <a:ext cx="610552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1511"/>
            <a:ext cx="585089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55802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4344"/>
            <a:ext cx="65747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720077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217155"/>
            <a:ext cx="22777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4725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68566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7804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22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66559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0" dirty="0">
                <a:latin typeface="Times New Roman"/>
                <a:cs typeface="Times New Roman"/>
              </a:rPr>
              <a:t> Reported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086475" cy="676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tabLst>
                <a:tab pos="2406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County, 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498842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571992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9385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5465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3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10182"/>
            <a:ext cx="661352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*Los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Alamos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ct val="95700"/>
              </a:lnSpc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97479"/>
          <a:ext cx="55530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355344"/>
            <a:ext cx="52832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9950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89368"/>
            <a:ext cx="54851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3354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24168"/>
            <a:ext cx="606361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1300" marR="5080" indent="-22923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Court, 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92835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437373"/>
            <a:ext cx="626554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1300" marR="5080" indent="-229235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Alamos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Court, 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942326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7563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Luna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24405"/>
          <a:ext cx="597598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3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33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339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3389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0864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33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7086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857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17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9695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70485">
                        <a:lnSpc>
                          <a:spcPts val="1240"/>
                        </a:lnSpc>
                        <a:tabLst>
                          <a:tab pos="69913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16.6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  <a:tabLst>
                          <a:tab pos="69850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16.1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21484"/>
            <a:ext cx="517906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872739"/>
          <a:ext cx="48501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73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2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374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31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37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778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700520"/>
            <a:ext cx="57219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191000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48864"/>
            <a:ext cx="546544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38571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157212"/>
            <a:ext cx="61906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486905"/>
          <a:ext cx="455168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4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09028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Healing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House,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8812"/>
            <a:ext cx="43008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50917"/>
            <a:ext cx="62814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94326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11544"/>
            <a:ext cx="634301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80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x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1029"/>
            <a:ext cx="5939155" cy="597598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1016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Further,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behaviors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begin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updated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2015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(54.1%)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25, </a:t>
            </a:r>
            <a:r>
              <a:rPr sz="1100" dirty="0">
                <a:latin typeface="Times New Roman"/>
                <a:cs typeface="Times New Roman"/>
              </a:rPr>
              <a:t>21.2%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12.9%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Brief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perpetrated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demonstrates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initiatives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building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adolescence.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12750" indent="-400685">
              <a:lnSpc>
                <a:spcPct val="100000"/>
              </a:lnSpc>
              <a:spcBef>
                <a:spcPts val="5"/>
              </a:spcBef>
              <a:buAutoNum type="alphaUcPeriod" startAt="7"/>
              <a:tabLst>
                <a:tab pos="412750" algn="l"/>
                <a:tab pos="413384" algn="l"/>
              </a:tabLst>
            </a:pPr>
            <a:r>
              <a:rPr sz="1100" b="1" dirty="0">
                <a:latin typeface="Times New Roman"/>
                <a:cs typeface="Times New Roman"/>
              </a:rPr>
              <a:t>Sexual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Assault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Treatment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  <a:buFont typeface="Times New Roman"/>
              <a:buAutoNum type="alphaUcPeriod" startAt="7"/>
            </a:pPr>
            <a:endParaRPr sz="1100">
              <a:latin typeface="Times New Roman"/>
              <a:cs typeface="Times New Roman"/>
            </a:endParaRPr>
          </a:p>
          <a:p>
            <a:pPr marL="12700" marR="25400" indent="434975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adult- </a:t>
            </a:r>
            <a:r>
              <a:rPr sz="1100" dirty="0">
                <a:latin typeface="Times New Roman"/>
                <a:cs typeface="Times New Roman"/>
              </a:rPr>
              <a:t>victim’s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016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16.5%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(rape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unwanted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suggests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effective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components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8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Interpersonal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Prevention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Advocacy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Males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Times New Roman"/>
              <a:buAutoNum type="alphaUcPeriod" startAt="8"/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males.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partner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equivalent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50,894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outreach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prevention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9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Providing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Treatment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Programs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7937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84.8%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lifetime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Perhaps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realized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availability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therapeutic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strategies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addressing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aggression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socialization.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1727" y="6996128"/>
            <a:ext cx="1301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J.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58915" y="6996128"/>
            <a:ext cx="449516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Identify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the </a:t>
            </a:r>
            <a:r>
              <a:rPr sz="1100" b="1" dirty="0">
                <a:latin typeface="Times New Roman"/>
                <a:cs typeface="Times New Roman"/>
              </a:rPr>
              <a:t>Healthcare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Setting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1713" y="7476937"/>
            <a:ext cx="5938520" cy="131762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30.8%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and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Additionally,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suggests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facilities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55498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34733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58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033013"/>
            <a:ext cx="490029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*Incomplete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9950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89368"/>
            <a:ext cx="51549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3354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24168"/>
            <a:ext cx="63207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6834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76586"/>
            <a:ext cx="65233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Luna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207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9564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McKinley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Rate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11.4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15.2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12.7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167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4502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1358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343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34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40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9931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46405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73786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9"/>
            <a:ext cx="64617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362065" cy="5289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4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5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TOTALS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1228344"/>
          <a:ext cx="4810125" cy="23406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65485" y="3718812"/>
            <a:ext cx="19069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Battered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Families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Services,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6551" y="3916679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526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665485" y="6415531"/>
            <a:ext cx="25012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Beginning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Program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-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Pueblo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Zuni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6551" y="6613397"/>
          <a:ext cx="4810125" cy="2348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45732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053084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541017"/>
            <a:ext cx="65512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9600" y="1884426"/>
          <a:ext cx="5554980" cy="16313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02405"/>
            <a:ext cx="657987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I.</a:t>
            </a:r>
            <a:r>
              <a:rPr sz="1100" b="1" spc="4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1681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402071"/>
            <a:ext cx="58267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906261"/>
          <a:ext cx="537845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564888"/>
            <a:ext cx="6501130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Statewide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7229856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887720"/>
            <a:ext cx="51701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22554" y="8231885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3721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22553" y="1053083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42942"/>
            <a:ext cx="65906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McKinley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08711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96131"/>
            <a:ext cx="650620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2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of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Disposed </a:t>
            </a:r>
            <a:r>
              <a:rPr sz="1100" b="1" spc="-35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Violence Cases </a:t>
            </a:r>
            <a:r>
              <a:rPr sz="1100" b="1" spc="-20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McKinley</a:t>
            </a:r>
            <a:r>
              <a:rPr sz="1100" b="1" spc="-30" dirty="0">
                <a:latin typeface="Times New Roman"/>
                <a:cs typeface="Times New Roman"/>
              </a:rPr>
              <a:t> County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Court,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3940302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209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9087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Mora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1943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5072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407917"/>
            <a:ext cx="573659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1511"/>
            <a:ext cx="548132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24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55802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4344"/>
            <a:ext cx="62064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720077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055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31546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7804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22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29666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35825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5702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1530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71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450596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88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191%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49155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1155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4" y="45727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3606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943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994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91"/>
            <a:ext cx="63360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385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Mora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0547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Otero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680971"/>
          <a:ext cx="580136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080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82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72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017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8763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064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177287"/>
            <a:ext cx="520890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Otero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**Not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Otero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Incomplete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3091434"/>
          <a:ext cx="49644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9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19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919981"/>
            <a:ext cx="57537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51020"/>
          <a:ext cx="456438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4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72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66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009646"/>
            <a:ext cx="54965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440679"/>
          <a:ext cx="45815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27%*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14%*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937757"/>
            <a:ext cx="622236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530340"/>
          <a:ext cx="45815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226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803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96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54%*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12140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COPE,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3313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3125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37349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36333" y="9417050"/>
            <a:ext cx="1346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xi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675" y="891029"/>
            <a:ext cx="5962015" cy="7582534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Patients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healthcare/emergency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room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setting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0" dirty="0">
                <a:latin typeface="Times New Roman"/>
                <a:cs typeface="Times New Roman"/>
              </a:rPr>
              <a:t> violence-related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substantial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While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facilities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screening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patients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monitoring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reliably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exists. </a:t>
            </a:r>
            <a:r>
              <a:rPr sz="1100" dirty="0">
                <a:latin typeface="Times New Roman"/>
                <a:cs typeface="Times New Roman"/>
              </a:rPr>
              <a:t>Methods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utilization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e-</a:t>
            </a:r>
            <a:r>
              <a:rPr sz="1100" dirty="0">
                <a:latin typeface="Times New Roman"/>
                <a:cs typeface="Times New Roman"/>
              </a:rPr>
              <a:t>codes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billing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databases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unsuccessful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unreliable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best,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definitional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codes,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practitioner </a:t>
            </a:r>
            <a:r>
              <a:rPr sz="1100" dirty="0">
                <a:latin typeface="Times New Roman"/>
                <a:cs typeface="Times New Roman"/>
              </a:rPr>
              <a:t>discretion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inconsistencies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naming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insurance-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intentions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billing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databases.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underscored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which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substantial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co-</a:t>
            </a:r>
            <a:r>
              <a:rPr sz="1100" dirty="0">
                <a:latin typeface="Times New Roman"/>
                <a:cs typeface="Times New Roman"/>
              </a:rPr>
              <a:t>morbidity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chronic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physical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6.2%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poor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3.0%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history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women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3.6%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with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history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098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collecting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facilities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perhaps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"helping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system"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hospital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physicians’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creates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void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obstacle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accurately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defining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scope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Moreover,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until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protocols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identifying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patient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visits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associated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communities,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estimated.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9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K.</a:t>
            </a:r>
            <a:r>
              <a:rPr sz="1100" b="1" dirty="0">
                <a:latin typeface="Times New Roman"/>
                <a:cs typeface="Times New Roman"/>
              </a:rPr>
              <a:t>	Evidence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Culturally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Competent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Native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Americans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nearly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population </a:t>
            </a:r>
            <a:r>
              <a:rPr sz="1100" dirty="0">
                <a:latin typeface="Times New Roman"/>
                <a:cs typeface="Times New Roman"/>
              </a:rPr>
              <a:t>(3.9%).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victimization-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0" dirty="0">
                <a:latin typeface="Times New Roman"/>
                <a:cs typeface="Times New Roman"/>
              </a:rPr>
              <a:t> population-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non- </a:t>
            </a:r>
            <a:r>
              <a:rPr sz="1100" dirty="0">
                <a:latin typeface="Times New Roman"/>
                <a:cs typeface="Times New Roman"/>
              </a:rPr>
              <a:t>multiracial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persons: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(1.2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[non-</a:t>
            </a:r>
            <a:r>
              <a:rPr sz="1100" dirty="0">
                <a:latin typeface="Times New Roman"/>
                <a:cs typeface="Times New Roman"/>
              </a:rPr>
              <a:t>Hispanics]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(-</a:t>
            </a:r>
            <a:r>
              <a:rPr sz="1100" dirty="0">
                <a:latin typeface="Times New Roman"/>
                <a:cs typeface="Times New Roman"/>
              </a:rPr>
              <a:t>1.68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intimate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47.5%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Indian/Alaska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45.1%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non-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Pacific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Islander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lifetime.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8575" indent="45720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among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preceding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Outside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municipal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jurisdictions,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formalized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It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recommended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investigation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communities;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improve </a:t>
            </a:r>
            <a:r>
              <a:rPr sz="1100" dirty="0">
                <a:latin typeface="Times New Roman"/>
                <a:cs typeface="Times New Roman"/>
              </a:rPr>
              <a:t>prevention,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58609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032511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97479"/>
          <a:ext cx="543560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410%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891%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735%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3796"/>
            <a:ext cx="493077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*Incomplete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85952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50155"/>
            <a:ext cx="51314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894326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Otero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584950"/>
            <a:ext cx="63512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92835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437373"/>
            <a:ext cx="655383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Otero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781544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8325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Quay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80136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40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23.6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9.3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1860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8501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9628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9628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969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407917"/>
            <a:ext cx="573087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053074"/>
            <a:ext cx="547306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55802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4344"/>
            <a:ext cx="619823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720077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09854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Home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Women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Children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551173"/>
            <a:ext cx="430911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216908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3297"/>
            <a:ext cx="628904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209032"/>
          <a:ext cx="5554980" cy="16313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827011"/>
            <a:ext cx="635127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492745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565133"/>
            <a:ext cx="19348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5632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4"/>
          <a:ext cx="5438775" cy="539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99390">
                <a:tc>
                  <a:txBody>
                    <a:bodyPr/>
                    <a:lstStyle/>
                    <a:p>
                      <a:pPr marL="68580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047746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12719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370583"/>
            <a:ext cx="49085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714750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405375"/>
            <a:ext cx="51079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4878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310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794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39409"/>
            <a:ext cx="63284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8357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91826"/>
            <a:ext cx="65309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Quay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36002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601218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Rio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Arriba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99694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96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38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102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753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7531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611504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3589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160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604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937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223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430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23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651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810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8.4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778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127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303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7683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13843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5156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1358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550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280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216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5216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280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5217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60585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815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80326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009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8"/>
            <a:ext cx="65278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787390" cy="68961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County,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Agency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4224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TOTALS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6551" y="1388363"/>
          <a:ext cx="4810125" cy="2341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65485" y="3879594"/>
            <a:ext cx="23336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Center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Northern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Mexico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6551" y="4077461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665485" y="6582409"/>
            <a:ext cx="8559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10" dirty="0">
                <a:latin typeface="Times New Roman"/>
                <a:cs typeface="Times New Roman"/>
              </a:rPr>
              <a:t>PeaceKeepers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6551" y="6780276"/>
          <a:ext cx="4810125" cy="23558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794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7945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46386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053084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541017"/>
            <a:ext cx="66192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09600" y="1884426"/>
          <a:ext cx="5554980" cy="163131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02405"/>
            <a:ext cx="668020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168140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402076"/>
            <a:ext cx="589280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906261"/>
          <a:ext cx="54959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33%*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31%*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564888"/>
            <a:ext cx="656526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7229856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887720"/>
            <a:ext cx="52374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22554" y="8231885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4394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22553" y="1053083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42942"/>
            <a:ext cx="66573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08711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96131"/>
            <a:ext cx="66859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Rio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Arriba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45" dirty="0">
                <a:latin typeface="Times New Roman"/>
                <a:cs typeface="Times New Roman"/>
              </a:rPr>
              <a:t>County</a:t>
            </a:r>
            <a:r>
              <a:rPr sz="1100" b="1" spc="-85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Magistrate</a:t>
            </a:r>
            <a:r>
              <a:rPr sz="1100" b="1" spc="-75" dirty="0">
                <a:latin typeface="Times New Roman"/>
                <a:cs typeface="Times New Roman"/>
              </a:rPr>
              <a:t> </a:t>
            </a:r>
            <a:r>
              <a:rPr sz="1100" b="1" spc="-45" dirty="0">
                <a:latin typeface="Times New Roman"/>
                <a:cs typeface="Times New Roman"/>
              </a:rPr>
              <a:t>Court,</a:t>
            </a:r>
            <a:r>
              <a:rPr sz="1100" b="1" spc="-75" dirty="0">
                <a:latin typeface="Times New Roman"/>
                <a:cs typeface="Times New Roman"/>
              </a:rPr>
              <a:t> </a:t>
            </a:r>
            <a:r>
              <a:rPr sz="1100" b="1" spc="-55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3940302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93090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Roosevelt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8153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1938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953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7625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572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43433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Roosevelt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4507230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228085"/>
            <a:ext cx="5977890" cy="676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4012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37201"/>
            <a:ext cx="572198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*Roosevelt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48478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07103"/>
            <a:ext cx="64465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36029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62%*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3468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49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55803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7804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22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53605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59765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891795"/>
            <a:ext cx="5962650" cy="8718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12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Better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Data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12"/>
            </a:pPr>
            <a:endParaRPr sz="1050">
              <a:latin typeface="Times New Roman"/>
              <a:cs typeface="Times New Roman"/>
            </a:endParaRPr>
          </a:p>
          <a:p>
            <a:pPr marL="12700" marR="16891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Administration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Courts: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battery/aggravated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assault/aggravated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assault, stalking/aggravated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10" dirty="0">
                <a:latin typeface="Times New Roman"/>
                <a:cs typeface="Times New Roman"/>
              </a:rPr>
              <a:t> imprisonment, </a:t>
            </a: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damage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deprivation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property,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restrictive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89865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Still,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comprehensive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efficacy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consequences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violating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699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 </a:t>
            </a:r>
            <a:r>
              <a:rPr sz="1100" dirty="0">
                <a:latin typeface="Times New Roman"/>
                <a:cs typeface="Times New Roman"/>
              </a:rPr>
              <a:t>demonstrates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steady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last</a:t>
            </a:r>
            <a:r>
              <a:rPr sz="1100" spc="-25" dirty="0">
                <a:latin typeface="Times New Roman"/>
                <a:cs typeface="Times New Roman"/>
              </a:rPr>
              <a:t> ten </a:t>
            </a:r>
            <a:r>
              <a:rPr sz="1100" spc="-10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64769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decreased, </a:t>
            </a:r>
            <a:r>
              <a:rPr sz="1100" dirty="0">
                <a:latin typeface="Times New Roman"/>
                <a:cs typeface="Times New Roman"/>
              </a:rPr>
              <a:t>remains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Answers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questions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efficacy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legal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13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Stalking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Underreporting, </a:t>
            </a:r>
            <a:r>
              <a:rPr sz="1100" b="1" dirty="0">
                <a:latin typeface="Times New Roman"/>
                <a:cs typeface="Times New Roman"/>
              </a:rPr>
              <a:t>Training,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Referral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9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enacted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1997.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legislature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amended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definition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“pattern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conduct”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reflect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variety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behaviors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employing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across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technology.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N.M.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Stat.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Ann.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§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30-3A-</a:t>
            </a:r>
            <a:r>
              <a:rPr sz="1100" i="1" dirty="0">
                <a:latin typeface="Times New Roman"/>
                <a:cs typeface="Times New Roman"/>
              </a:rPr>
              <a:t>3(2010):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(2)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"pattern</a:t>
            </a:r>
            <a:r>
              <a:rPr sz="1100" i="1" spc="-25" dirty="0">
                <a:latin typeface="Times New Roman"/>
                <a:cs typeface="Times New Roman"/>
              </a:rPr>
              <a:t> of </a:t>
            </a:r>
            <a:r>
              <a:rPr sz="1100" i="1" dirty="0">
                <a:latin typeface="Times New Roman"/>
                <a:cs typeface="Times New Roman"/>
              </a:rPr>
              <a:t>conduct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"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means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two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more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acts,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more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than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one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occasion,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which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alleged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stalker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action, </a:t>
            </a:r>
            <a:r>
              <a:rPr sz="1100" i="1" dirty="0">
                <a:latin typeface="Times New Roman"/>
                <a:cs typeface="Times New Roman"/>
              </a:rPr>
              <a:t>method,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device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means,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directly,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indirectly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through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third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parties,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follows,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monitors,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surveils,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threatens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communicates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about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program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punishment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“D.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addition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punishment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provided </a:t>
            </a:r>
            <a:r>
              <a:rPr sz="1100" i="1" dirty="0">
                <a:latin typeface="Times New Roman"/>
                <a:cs typeface="Times New Roman"/>
              </a:rPr>
              <a:t>pursuant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provisions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this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section,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shall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convicted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25" dirty="0">
                <a:latin typeface="Times New Roman"/>
                <a:cs typeface="Times New Roman"/>
              </a:rPr>
              <a:t> to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participate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complete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program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professional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counseling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person's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own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expense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50" dirty="0">
                <a:latin typeface="Times New Roman"/>
                <a:cs typeface="Times New Roman"/>
              </a:rPr>
              <a:t>a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offender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treatment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intervention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program.”</a:t>
            </a:r>
            <a:r>
              <a:rPr sz="1100" i="1" spc="2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aggravated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believed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promising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merely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existing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release:</a:t>
            </a:r>
            <a:r>
              <a:rPr sz="1100" spc="229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N.M.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Stat.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Ann.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§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30-3A-</a:t>
            </a:r>
            <a:r>
              <a:rPr sz="1100" i="1" dirty="0">
                <a:latin typeface="Times New Roman"/>
                <a:cs typeface="Times New Roman"/>
              </a:rPr>
              <a:t>3.1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2010):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A.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consists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perpetrated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person: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(1)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who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knowingly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violates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permanent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temporary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issued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court,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except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that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mutual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such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may </a:t>
            </a:r>
            <a:r>
              <a:rPr sz="1100" i="1" dirty="0">
                <a:latin typeface="Times New Roman"/>
                <a:cs typeface="Times New Roman"/>
              </a:rPr>
              <a:t>constitute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defense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stalking;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(2)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setting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conditions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release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bond.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0640" indent="456565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Even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still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recognized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19.0%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25" dirty="0">
                <a:latin typeface="Times New Roman"/>
                <a:cs typeface="Times New Roman"/>
              </a:rPr>
              <a:t> the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4.2%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each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female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34,682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women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(825,768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[18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over]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x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4.2%).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2019, </a:t>
            </a:r>
            <a:r>
              <a:rPr sz="1100" dirty="0">
                <a:latin typeface="Times New Roman"/>
                <a:cs typeface="Times New Roman"/>
              </a:rPr>
              <a:t>(795,223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[18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over]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x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15,109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men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xii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81025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Statewide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5" dirty="0">
                <a:latin typeface="Times New Roman"/>
                <a:cs typeface="Times New Roman"/>
              </a:rPr>
              <a:t> 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033013"/>
            <a:ext cx="515493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*Incomplete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9950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89368"/>
            <a:ext cx="54108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3354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Roosevelt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24168"/>
            <a:ext cx="65760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Roosevelt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6834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76586"/>
            <a:ext cx="66408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 Disposed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Roosevelt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County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207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91248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San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Juan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9652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1594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66294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8.4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350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  <a:tabLst>
                          <a:tab pos="66357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10.6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41591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Aztec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50787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2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2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2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730247"/>
            <a:ext cx="595820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2293"/>
            <a:ext cx="570293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215891"/>
            <a:ext cx="64281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560057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32777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Family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Center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22"/>
            <a:ext cx="45377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5170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579234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7924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553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58%*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1352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3378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5576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6567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Juan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Magistrate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Court,</a:t>
            </a:r>
            <a:r>
              <a:rPr sz="1100" b="1" spc="-60" dirty="0">
                <a:latin typeface="Times New Roman"/>
                <a:cs typeface="Times New Roman"/>
              </a:rPr>
              <a:t> </a:t>
            </a:r>
            <a:r>
              <a:rPr sz="1100" b="1" spc="-45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603567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San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Miguel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22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5384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45072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277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283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407917"/>
            <a:ext cx="608203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2293"/>
            <a:ext cx="58267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9"/>
            <a:ext cx="65519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4490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66217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17804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22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64210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064250" cy="676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tabLst>
                <a:tab pos="2406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County, 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498842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571992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7632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Compared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251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60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87731"/>
            <a:ext cx="6590030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52700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210564"/>
            <a:ext cx="52597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54730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45355"/>
            <a:ext cx="54622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8876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79388"/>
            <a:ext cx="668083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2355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31806"/>
            <a:ext cx="66719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Miguel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50" dirty="0">
                <a:latin typeface="Times New Roman"/>
                <a:cs typeface="Times New Roman"/>
              </a:rPr>
              <a:t>County</a:t>
            </a:r>
            <a:r>
              <a:rPr sz="1100" b="1" spc="-100" dirty="0">
                <a:latin typeface="Times New Roman"/>
                <a:cs typeface="Times New Roman"/>
              </a:rPr>
              <a:t> </a:t>
            </a:r>
            <a:r>
              <a:rPr sz="1100" b="1" spc="-60" dirty="0">
                <a:latin typeface="Times New Roman"/>
                <a:cs typeface="Times New Roman"/>
              </a:rPr>
              <a:t>Magistrate</a:t>
            </a:r>
            <a:r>
              <a:rPr sz="1100" b="1" spc="-100" dirty="0">
                <a:latin typeface="Times New Roman"/>
                <a:cs typeface="Times New Roman"/>
              </a:rPr>
              <a:t> </a:t>
            </a:r>
            <a:r>
              <a:rPr sz="1100" b="1" spc="-60" dirty="0">
                <a:latin typeface="Times New Roman"/>
                <a:cs typeface="Times New Roman"/>
              </a:rPr>
              <a:t>Court,</a:t>
            </a:r>
            <a:r>
              <a:rPr sz="1100" b="1" spc="-105" dirty="0">
                <a:latin typeface="Times New Roman"/>
                <a:cs typeface="Times New Roman"/>
              </a:rPr>
              <a:t> </a:t>
            </a:r>
            <a:r>
              <a:rPr sz="1100" b="1" spc="-65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7598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90804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Sandoval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725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178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200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1783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52006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17829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5207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17829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52070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26745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23.8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286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4114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07873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420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420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4264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4264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1"/>
            <a:ext cx="59550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69912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732779"/>
            <a:ext cx="642366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*Rio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Rancho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42595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8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32396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Haven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House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5339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55530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64"/>
            <a:ext cx="65125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5747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63562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Compared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032511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97479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355344"/>
            <a:ext cx="5132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69950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389368"/>
            <a:ext cx="53340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33544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24168"/>
            <a:ext cx="655383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Sandoval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6834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76586"/>
            <a:ext cx="66217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 Disposed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Sandoval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County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20761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659371" y="9417050"/>
            <a:ext cx="2127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0" dirty="0">
                <a:latin typeface="Times New Roman"/>
                <a:cs typeface="Times New Roman"/>
              </a:rPr>
              <a:t>xiii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2" y="891029"/>
            <a:ext cx="5960745" cy="420878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8128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estimated </a:t>
            </a:r>
            <a:r>
              <a:rPr sz="1100" dirty="0">
                <a:latin typeface="Times New Roman"/>
                <a:cs typeface="Times New Roman"/>
              </a:rPr>
              <a:t>49,791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7780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numerous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administrative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procedural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affect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accurate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ranging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reports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written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entered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otherwise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surrounding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obstacles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necessary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themselves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children.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explained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labeled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(harassment, </a:t>
            </a:r>
            <a:r>
              <a:rPr sz="1100" dirty="0">
                <a:latin typeface="Times New Roman"/>
                <a:cs typeface="Times New Roman"/>
              </a:rPr>
              <a:t>vandalism,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destruction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arson,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trespassing,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theft,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etc.)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failure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differentiate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isolated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getting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because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co-</a:t>
            </a:r>
            <a:r>
              <a:rPr sz="1100" dirty="0">
                <a:latin typeface="Times New Roman"/>
                <a:cs typeface="Times New Roman"/>
              </a:rPr>
              <a:t>occur.</a:t>
            </a:r>
            <a:r>
              <a:rPr sz="1100" spc="2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64.7%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experienced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threats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61.5%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42.8%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be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happen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trespass,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vandalism,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labeled,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isolated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65125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imperative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necessary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training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officers,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administrative </a:t>
            </a:r>
            <a:r>
              <a:rPr sz="1100" dirty="0">
                <a:latin typeface="Times New Roman"/>
                <a:cs typeface="Times New Roman"/>
              </a:rPr>
              <a:t>personnel,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executive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personnel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policies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procedure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description,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documentation,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entry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8073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Santa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Fe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5645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0164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33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016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8.4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9.0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66230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2349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3835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0215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05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12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05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3121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3121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92772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67182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8"/>
            <a:ext cx="63969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9602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Esperanza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Shelter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Battered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Families,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Inc.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5078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4858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547484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7607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1034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3066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5265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Santa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932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Santa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Fe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County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2897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Sierra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9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8153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751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499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878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4991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942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492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40689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48639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048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526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23240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Sierra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887218"/>
          <a:ext cx="4752975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715770"/>
            <a:ext cx="577596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0547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01794"/>
            <a:ext cx="5520055" cy="6762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513831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10909"/>
            <a:ext cx="624522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20" dirty="0">
                <a:latin typeface="Times New Roman"/>
                <a:cs typeface="Times New Roman"/>
              </a:rPr>
              <a:t> Data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662165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158481"/>
            <a:ext cx="27254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Department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4426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Intervention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Center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3541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64"/>
            <a:ext cx="63347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39635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60959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184147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681225"/>
            <a:ext cx="649541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38805"/>
          <a:ext cx="542734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35884"/>
            <a:ext cx="500824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*Incomplete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772661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462520"/>
            <a:ext cx="51542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777740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Sierra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5"/>
                        </a:lnSpc>
                        <a:spcBef>
                          <a:spcPts val="3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81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467598"/>
            <a:ext cx="637349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782817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291830"/>
            <a:ext cx="65741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Sierra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606283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2930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Socorro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8153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8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181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4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079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8699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445" algn="ct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662940" algn="l"/>
                        </a:tabLst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  <a:tabLst>
                          <a:tab pos="66294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8.8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33273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Socorro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45643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914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97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91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97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8700"/>
            <a:ext cx="572579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Compared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395215"/>
          <a:ext cx="4564380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7437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723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597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7660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13%*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5213861"/>
            <a:ext cx="56203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718047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215125"/>
            <a:ext cx="63461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SCSO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880859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452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4"/>
          <a:ext cx="4810125" cy="23488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0391"/>
            <a:ext cx="445706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55530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2515"/>
            <a:ext cx="643382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49011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66230"/>
            <a:ext cx="649541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1964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05114"/>
            <a:ext cx="18605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70992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5530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57"/>
            <a:ext cx="50533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2552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47636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6757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Socorro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643880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Taos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60058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845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533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89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533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95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5275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5275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8960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5212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67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6034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77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254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27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85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384" algn="ct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235961"/>
            <a:ext cx="514604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Ranked: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Taos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Sheriff’s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901695"/>
          <a:ext cx="5438775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730243"/>
            <a:ext cx="569277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234433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892293"/>
            <a:ext cx="543496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39724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5109"/>
            <a:ext cx="615950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399276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2044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xiv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892556"/>
            <a:ext cx="5939790" cy="673100"/>
          </a:xfrm>
          <a:prstGeom prst="rect">
            <a:avLst/>
          </a:prstGeom>
        </p:spPr>
        <p:txBody>
          <a:bodyPr vert="horz" wrap="square" lIns="0" tIns="8255" rIns="0" bIns="0" rtlCol="0">
            <a:spAutoFit/>
          </a:bodyPr>
          <a:lstStyle/>
          <a:p>
            <a:pPr marL="12700" marR="5080" indent="-635">
              <a:lnSpc>
                <a:spcPct val="101800"/>
              </a:lnSpc>
              <a:spcBef>
                <a:spcPts val="65"/>
              </a:spcBef>
            </a:pPr>
            <a:r>
              <a:rPr sz="1400" b="1" dirty="0">
                <a:latin typeface="Calibri"/>
                <a:cs typeface="Calibri"/>
              </a:rPr>
              <a:t>Appendix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ES‐1.</a:t>
            </a:r>
            <a:r>
              <a:rPr sz="1400" b="1" spc="-4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A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Comparison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of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Domestic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Violence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Data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spc="-10" dirty="0">
                <a:latin typeface="Calibri"/>
                <a:cs typeface="Calibri"/>
              </a:rPr>
              <a:t>Findings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spc="-10" dirty="0">
                <a:latin typeface="Calibri"/>
                <a:cs typeface="Calibri"/>
              </a:rPr>
              <a:t>Between 2010‐2014</a:t>
            </a:r>
            <a:r>
              <a:rPr sz="1400" b="1" spc="-2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and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spc="-10" dirty="0">
                <a:latin typeface="Calibri"/>
                <a:cs typeface="Calibri"/>
              </a:rPr>
              <a:t>2015‐2019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as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Reported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by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Statewide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Law</a:t>
            </a:r>
            <a:r>
              <a:rPr sz="1400" b="1" spc="-3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Enforcement</a:t>
            </a:r>
            <a:r>
              <a:rPr sz="1400" b="1" spc="-25" dirty="0">
                <a:latin typeface="Calibri"/>
                <a:cs typeface="Calibri"/>
              </a:rPr>
              <a:t> </a:t>
            </a:r>
            <a:r>
              <a:rPr sz="1400" b="1" spc="-10" dirty="0">
                <a:latin typeface="Calibri"/>
                <a:cs typeface="Calibri"/>
              </a:rPr>
              <a:t>Agencies, Domestic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Violence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Service</a:t>
            </a:r>
            <a:r>
              <a:rPr sz="1400" b="1" spc="-4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Providers,</a:t>
            </a:r>
            <a:r>
              <a:rPr sz="1400" b="1" spc="-4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District</a:t>
            </a:r>
            <a:r>
              <a:rPr sz="1400" b="1" spc="-35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and</a:t>
            </a:r>
            <a:r>
              <a:rPr sz="1400" b="1" spc="-40" dirty="0">
                <a:latin typeface="Calibri"/>
                <a:cs typeface="Calibri"/>
              </a:rPr>
              <a:t> </a:t>
            </a:r>
            <a:r>
              <a:rPr sz="1400" b="1" dirty="0">
                <a:latin typeface="Calibri"/>
                <a:cs typeface="Calibri"/>
              </a:rPr>
              <a:t>Magistrate</a:t>
            </a:r>
            <a:r>
              <a:rPr sz="1400" b="1" spc="-50" dirty="0">
                <a:latin typeface="Calibri"/>
                <a:cs typeface="Calibri"/>
              </a:rPr>
              <a:t> </a:t>
            </a:r>
            <a:r>
              <a:rPr sz="1400" b="1" spc="-10" dirty="0">
                <a:latin typeface="Calibri"/>
                <a:cs typeface="Calibri"/>
              </a:rPr>
              <a:t>Courts</a:t>
            </a:r>
            <a:endParaRPr sz="1400">
              <a:latin typeface="Calibri"/>
              <a:cs typeface="Calibri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82751" y="1735836"/>
          <a:ext cx="6407150" cy="545147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08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74549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b="1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Enforcement</a:t>
                      </a:r>
                      <a:r>
                        <a:rPr sz="1100" b="1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Agencies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27635" marR="120650" indent="-1905" algn="ctr">
                        <a:lnSpc>
                          <a:spcPct val="101600"/>
                        </a:lnSpc>
                        <a:spcBef>
                          <a:spcPts val="37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2010‐2014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39700" marR="132080" algn="ctr">
                        <a:lnSpc>
                          <a:spcPct val="101600"/>
                        </a:lnSpc>
                        <a:spcBef>
                          <a:spcPts val="37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2015‐2019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Increase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Decrease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473709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reported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18,832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19,724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39116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enforcement‐reported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incidence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rate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per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1000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population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NM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9.98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9.86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0.12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victims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known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law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19,793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21,078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Enforcement‐reported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female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Victims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Enforcement‐reported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male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Victims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621665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suspects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known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18,220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20,271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Enforcement‐reported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male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suspects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Enforcement‐reported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female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suspects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Stalking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Incidents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reported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144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Harassment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reported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1,778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1,449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18.5%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incidents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with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suspect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arrest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Enforcement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involving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alcohol/drug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use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Enforcement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involving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weapon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4671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Enforcement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32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involving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knife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37973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Enforcement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involving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firearm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37973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Enforcement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involving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injury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47980">
                <a:tc>
                  <a:txBody>
                    <a:bodyPr/>
                    <a:lstStyle/>
                    <a:p>
                      <a:pPr marL="67945" marR="95885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incidents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with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 the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scene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0598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4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Community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Against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2716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2496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31126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552323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to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Incidents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48685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0692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2884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4909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Taos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6389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Torrance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Rate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67880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321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511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356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35610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5308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18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3815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44450" algn="ct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68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9050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18415" algn="ct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10"/>
            <a:ext cx="54178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219" y="2740914"/>
          <a:ext cx="4449445" cy="33400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69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169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175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1628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175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63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058160"/>
            <a:ext cx="596328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3884676"/>
          <a:ext cx="443293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658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42540"/>
            <a:ext cx="570738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04748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705352"/>
            <a:ext cx="64312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049517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3303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053083"/>
          <a:ext cx="4810125" cy="2355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396487"/>
            <a:ext cx="454279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62983"/>
          <a:ext cx="55530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6865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5941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389373"/>
            <a:ext cx="651954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55108"/>
          <a:ext cx="5554980" cy="1630679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72326"/>
            <a:ext cx="6581140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338821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606053" y="8411209"/>
            <a:ext cx="18300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564324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Compared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9592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14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30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 algn="just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Statewide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Represented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1396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3416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5614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Torrance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65543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5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0" dirty="0">
                <a:latin typeface="Times New Roman"/>
                <a:cs typeface="Times New Roman"/>
              </a:rPr>
              <a:t> Torrance </a:t>
            </a:r>
            <a:r>
              <a:rPr sz="1100" b="1" spc="-30" dirty="0">
                <a:latin typeface="Times New Roman"/>
                <a:cs typeface="Times New Roman"/>
              </a:rPr>
              <a:t>County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72198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Union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09928"/>
          <a:ext cx="522859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5327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3726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40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62738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59245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4.1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62738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9.3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592455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8.3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627380" algn="l"/>
                        </a:tabLst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9.9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53310"/>
            <a:ext cx="522478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667761"/>
          <a:ext cx="5250180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9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76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7693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7693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642613"/>
            <a:ext cx="576897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117847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614163"/>
            <a:ext cx="5512435" cy="8216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Clayton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Department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**Based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6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558028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6054344"/>
            <a:ext cx="623760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*Clayton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691122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NR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606053" y="7187438"/>
            <a:ext cx="13849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NR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0" dirty="0">
                <a:latin typeface="Times New Roman"/>
                <a:cs typeface="Times New Roman"/>
              </a:rPr>
              <a:t> Reports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13727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Alternatives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551173"/>
            <a:ext cx="434784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216908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704841"/>
            <a:ext cx="63277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5049011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666230"/>
            <a:ext cx="6389370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 marL="12700" marR="5080">
              <a:lnSpc>
                <a:spcPct val="191400"/>
              </a:lnSpc>
              <a:spcBef>
                <a:spcPts val="15"/>
              </a:spcBef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 </a:t>
            </a:r>
            <a:r>
              <a:rPr sz="1100" b="1" dirty="0">
                <a:latin typeface="Times New Roman"/>
                <a:cs typeface="Times New Roman"/>
              </a:rPr>
              <a:t>Alternatives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492745"/>
          <a:ext cx="4810125" cy="10871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09346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7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Percent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100%**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64%**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*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710182"/>
            <a:ext cx="6495415" cy="996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*Clayton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Arrests</a:t>
            </a:r>
            <a:endParaRPr sz="1100">
              <a:latin typeface="Times New Roman"/>
              <a:cs typeface="Times New Roman"/>
            </a:endParaRPr>
          </a:p>
          <a:p>
            <a:pPr marL="8255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**Based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240665" marR="5080" indent="-22860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858261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16126"/>
            <a:ext cx="49472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859529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550155"/>
            <a:ext cx="51466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894326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Union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584955"/>
            <a:ext cx="63665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928359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437373"/>
            <a:ext cx="656970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Union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781544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7391"/>
            <a:ext cx="5876925" cy="8813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Valencia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County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Domestic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Violence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Trends,</a:t>
            </a:r>
            <a:r>
              <a:rPr sz="1400" b="1" spc="-4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2200">
              <a:latin typeface="Times New Roman"/>
              <a:cs typeface="Times New Roman"/>
            </a:endParaRPr>
          </a:p>
          <a:p>
            <a:pPr marL="276225" marR="5080" indent="-264160">
              <a:lnSpc>
                <a:spcPts val="127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A.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1000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Rate</a:t>
            </a:r>
            <a:r>
              <a:rPr sz="1100" b="1" spc="-25" dirty="0">
                <a:latin typeface="Times New Roman"/>
                <a:cs typeface="Times New Roman"/>
              </a:rPr>
              <a:t> in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738883"/>
          <a:ext cx="5815330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686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1783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695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1846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6896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184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18464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18464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56959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680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7310">
                        <a:lnSpc>
                          <a:spcPts val="1245"/>
                        </a:lnSpc>
                        <a:tabLst>
                          <a:tab pos="487045" algn="l"/>
                        </a:tabLst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Rank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462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7399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67945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8.9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9.4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gridSpan="2"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11.6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2397505"/>
            <a:ext cx="53790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B.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Clients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Providers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740913"/>
          <a:ext cx="5438775" cy="6788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Adults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569466"/>
            <a:ext cx="592391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C.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Alcohol/Drug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17981" y="4073652"/>
          <a:ext cx="45243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732278"/>
            <a:ext cx="566737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240665" marR="5080" indent="-228600">
              <a:lnSpc>
                <a:spcPts val="1260"/>
              </a:lnSpc>
              <a:spcBef>
                <a:spcPts val="190"/>
              </a:spcBef>
            </a:pPr>
            <a:r>
              <a:rPr sz="1100" b="1" dirty="0">
                <a:latin typeface="Times New Roman"/>
                <a:cs typeface="Times New Roman"/>
              </a:rPr>
              <a:t>D.</a:t>
            </a:r>
            <a:r>
              <a:rPr sz="1100" b="1" spc="37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Involving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Weapons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Use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to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17981" y="523646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894323"/>
            <a:ext cx="63925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E.</a:t>
            </a:r>
            <a:r>
              <a:rPr sz="1100" b="1" spc="4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6238494"/>
          <a:ext cx="452437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001509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1" y="708912"/>
            <a:ext cx="629158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F.</a:t>
            </a:r>
            <a:r>
              <a:rPr sz="1100" b="1" spc="110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8255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Shelter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09600" y="1213104"/>
          <a:ext cx="4810125" cy="23495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462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Transportation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Financial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Support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Housing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Orders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Legal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Advocacy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3712717"/>
            <a:ext cx="45027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G.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Crisis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Calls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4056126"/>
          <a:ext cx="4638675" cy="339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715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3151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73152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4544059"/>
            <a:ext cx="648144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H.</a:t>
            </a:r>
            <a:r>
              <a:rPr sz="1100" b="1" spc="3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09600" y="4888229"/>
          <a:ext cx="5554980" cy="16306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0063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59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Victim-Witnesses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Emergency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Shelter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Day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Care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School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Crisis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Intervention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-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-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6505447"/>
            <a:ext cx="6543675" cy="5156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2550">
              <a:lnSpc>
                <a:spcPct val="10000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--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2016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2413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I.</a:t>
            </a:r>
            <a:r>
              <a:rPr sz="1100" b="1" dirty="0">
                <a:latin typeface="Times New Roman"/>
                <a:cs typeface="Times New Roman"/>
              </a:rPr>
              <a:t>	Number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Number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Receiving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Each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Type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09600" y="7171181"/>
          <a:ext cx="4810125" cy="10877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7557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8161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7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Counseling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7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Psycho-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Education</a:t>
                      </a:r>
                      <a:r>
                        <a:rPr sz="1100" b="1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Classes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Case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Management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81610">
                <a:tc>
                  <a:txBody>
                    <a:bodyPr/>
                    <a:lstStyle/>
                    <a:p>
                      <a:pPr marL="685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Other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Service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6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05854" y="941705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xv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82751" y="914400"/>
          <a:ext cx="6407150" cy="813498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86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7307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Service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Providers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27635" marR="120650" indent="-1905" algn="ctr">
                        <a:lnSpc>
                          <a:spcPct val="101800"/>
                        </a:lnSpc>
                        <a:spcBef>
                          <a:spcPts val="50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2010‐2014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39700" marR="132080" algn="ctr">
                        <a:lnSpc>
                          <a:spcPct val="101800"/>
                        </a:lnSpc>
                        <a:spcBef>
                          <a:spcPts val="50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2015‐2019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Increase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Decrease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Crisis/Hotline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calls to</a:t>
                      </a:r>
                      <a:r>
                        <a:rPr sz="1100" spc="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Service</a:t>
                      </a:r>
                      <a:r>
                        <a:rPr sz="1100" spc="-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Providers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13,615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10,989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8,051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6,876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Female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92.5%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Male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7.5%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3,530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2,620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Female</a:t>
                      </a:r>
                      <a:r>
                        <a:rPr sz="1100" spc="-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Male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1,750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5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1,299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Male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Female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using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alcohol/drugs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injured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were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sexually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assaulted/coerced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14.5%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survivors’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were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sexually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assaulted/coerced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present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incidents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experienced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witnessed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abuse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child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56.55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3.5%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experienced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or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witnessed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abuse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as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child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experienced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prior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domestic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incident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adult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crisis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intervention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management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counseling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66294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an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order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of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protection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legal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advocacy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347345">
                <a:tc>
                  <a:txBody>
                    <a:bodyPr/>
                    <a:lstStyle/>
                    <a:p>
                      <a:pPr marL="67945" marR="290195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psycho‐education classes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housing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assistance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financial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assistance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“other”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346075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transportation</a:t>
                      </a:r>
                      <a:endParaRPr sz="1100">
                        <a:latin typeface="Calibri"/>
                        <a:cs typeface="Calibri"/>
                      </a:endParaRPr>
                    </a:p>
                    <a:p>
                      <a:pPr marL="67945">
                        <a:lnSpc>
                          <a:spcPts val="1320"/>
                        </a:lnSpc>
                        <a:spcBef>
                          <a:spcPts val="20"/>
                        </a:spcBef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ts val="132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emergency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shelter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counseling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22%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management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crisis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intervention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NR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day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care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Children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school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77165">
                <a:tc>
                  <a:txBody>
                    <a:bodyPr/>
                    <a:lstStyle/>
                    <a:p>
                      <a:pPr marL="67945">
                        <a:lnSpc>
                          <a:spcPts val="1295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counseling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5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535940" y="9417050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708912"/>
            <a:ext cx="62496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0665" marR="5080" indent="-2286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J.</a:t>
            </a:r>
            <a:r>
              <a:rPr sz="1100" b="1" spc="165" dirty="0">
                <a:latin typeface="Times New Roman"/>
                <a:cs typeface="Times New Roman"/>
              </a:rPr>
              <a:t> 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Percent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with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Suspect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Arrest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Mexico,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17981" y="1213103"/>
          <a:ext cx="5438775" cy="5092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572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535940" y="1871725"/>
            <a:ext cx="649541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240665" marR="5080" indent="-228600">
              <a:lnSpc>
                <a:spcPct val="95700"/>
              </a:lnSpc>
              <a:spcBef>
                <a:spcPts val="155"/>
              </a:spcBef>
            </a:pPr>
            <a:r>
              <a:rPr sz="1100" b="1" dirty="0">
                <a:latin typeface="Times New Roman"/>
                <a:cs typeface="Times New Roman"/>
              </a:rPr>
              <a:t>K.</a:t>
            </a:r>
            <a:r>
              <a:rPr sz="1100" b="1" spc="3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Law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Enforcement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Orders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Compared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Percent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Incidents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Represented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by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Issued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Statewide,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17981" y="2536697"/>
          <a:ext cx="5427345" cy="5086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45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103%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8910">
                <a:tc>
                  <a:txBody>
                    <a:bodyPr/>
                    <a:lstStyle/>
                    <a:p>
                      <a:pPr marL="68580">
                        <a:lnSpc>
                          <a:spcPts val="123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NM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3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535940" y="3194562"/>
            <a:ext cx="50996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L.</a:t>
            </a:r>
            <a:r>
              <a:rPr sz="1100" b="1" spc="4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22554" y="3538728"/>
          <a:ext cx="6445885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8671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13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26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198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34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3500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1,970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13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1,730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5405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</a:t>
                      </a:r>
                      <a:r>
                        <a:rPr sz="1000" spc="-10" dirty="0">
                          <a:latin typeface="Times New Roman"/>
                          <a:cs typeface="Times New Roman"/>
                        </a:rPr>
                        <a:t>,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1,851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9" name="object 9"/>
          <p:cNvSpPr txBox="1"/>
          <p:nvPr/>
        </p:nvSpPr>
        <p:spPr>
          <a:xfrm>
            <a:off x="535940" y="4229353"/>
            <a:ext cx="5302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M.</a:t>
            </a:r>
            <a:r>
              <a:rPr sz="1100" b="1" spc="16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Magistrate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2016-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622553" y="4572761"/>
          <a:ext cx="6455410" cy="5422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40455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0071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8097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8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80340">
                <a:tc>
                  <a:txBody>
                    <a:bodyPr/>
                    <a:lstStyle/>
                    <a:p>
                      <a:pPr marL="71755">
                        <a:lnSpc>
                          <a:spcPts val="127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Metro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80975">
                <a:tc>
                  <a:txBody>
                    <a:bodyPr/>
                    <a:lstStyle/>
                    <a:p>
                      <a:pPr marL="71755">
                        <a:lnSpc>
                          <a:spcPts val="127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New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NM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90"/>
                        </a:lnSpc>
                        <a:spcBef>
                          <a:spcPts val="40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12,840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11,902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11,444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4769" algn="r">
                        <a:lnSpc>
                          <a:spcPts val="127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12,776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11" name="object 11"/>
          <p:cNvSpPr txBox="1"/>
          <p:nvPr/>
        </p:nvSpPr>
        <p:spPr>
          <a:xfrm>
            <a:off x="535940" y="5263387"/>
            <a:ext cx="652208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N.</a:t>
            </a:r>
            <a:r>
              <a:rPr sz="1100" b="1" spc="38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Valencia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County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Court,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617981" y="5607558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3" name="object 13"/>
          <p:cNvSpPr txBox="1"/>
          <p:nvPr/>
        </p:nvSpPr>
        <p:spPr>
          <a:xfrm>
            <a:off x="535940" y="7116571"/>
            <a:ext cx="65805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O.</a:t>
            </a:r>
            <a:r>
              <a:rPr sz="1100" b="1" spc="36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Disposition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Outcomes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 Disposed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in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Valencia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County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35" dirty="0">
                <a:latin typeface="Times New Roman"/>
                <a:cs typeface="Times New Roman"/>
              </a:rPr>
              <a:t>Magistrate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30" dirty="0">
                <a:latin typeface="Times New Roman"/>
                <a:cs typeface="Times New Roman"/>
              </a:rPr>
              <a:t>Court,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40" dirty="0">
                <a:latin typeface="Times New Roman"/>
                <a:cs typeface="Times New Roman"/>
              </a:rPr>
              <a:t>2015-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617981" y="7459980"/>
          <a:ext cx="6062980" cy="13576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85305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400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4007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2019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Convictions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Acquittals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0180">
                <a:tc>
                  <a:txBody>
                    <a:bodyPr/>
                    <a:lstStyle/>
                    <a:p>
                      <a:pPr marL="68580">
                        <a:lnSpc>
                          <a:spcPts val="124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Dismissals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Other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Dismissals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9545">
                <a:tc>
                  <a:txBody>
                    <a:bodyPr/>
                    <a:lstStyle/>
                    <a:p>
                      <a:pPr marL="68580">
                        <a:lnSpc>
                          <a:spcPts val="12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Convictions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Disposed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Cases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9525">
                      <a:solidFill>
                        <a:srgbClr val="000000"/>
                      </a:solidFill>
                      <a:prstDash val="solid"/>
                    </a:lnL>
                    <a:lnR w="9525">
                      <a:solidFill>
                        <a:srgbClr val="000000"/>
                      </a:solidFill>
                      <a:prstDash val="solid"/>
                    </a:lnR>
                    <a:lnT w="9525">
                      <a:solidFill>
                        <a:srgbClr val="000000"/>
                      </a:solidFill>
                      <a:prstDash val="solid"/>
                    </a:lnT>
                    <a:lnB w="9525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13226" y="1503673"/>
            <a:ext cx="4345305" cy="588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ts val="165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</a:t>
            </a:r>
            <a:r>
              <a:rPr sz="1100" b="1" dirty="0">
                <a:latin typeface="Times New Roman"/>
                <a:cs typeface="Times New Roman"/>
              </a:rPr>
              <a:t>OMESTIC</a:t>
            </a:r>
            <a:r>
              <a:rPr sz="1100" b="1" spc="-7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</a:t>
            </a:r>
            <a:r>
              <a:rPr sz="1100" b="1" dirty="0">
                <a:latin typeface="Times New Roman"/>
                <a:cs typeface="Times New Roman"/>
              </a:rPr>
              <a:t>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</a:t>
            </a:r>
            <a:r>
              <a:rPr sz="1100" b="1" dirty="0">
                <a:latin typeface="Times New Roman"/>
                <a:cs typeface="Times New Roman"/>
              </a:rPr>
              <a:t>RENDS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</a:t>
            </a:r>
            <a:r>
              <a:rPr sz="1100" b="1" dirty="0">
                <a:latin typeface="Times New Roman"/>
                <a:cs typeface="Times New Roman"/>
              </a:rPr>
              <a:t>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</a:t>
            </a:r>
            <a:r>
              <a:rPr sz="1100" b="1" spc="-10" dirty="0">
                <a:latin typeface="Times New Roman"/>
                <a:cs typeface="Times New Roman"/>
              </a:rPr>
              <a:t>EXICO</a:t>
            </a:r>
            <a:r>
              <a:rPr sz="1400" b="1" spc="-10" dirty="0">
                <a:latin typeface="Times New Roman"/>
                <a:cs typeface="Times New Roman"/>
              </a:rPr>
              <a:t>,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307589" y="4862576"/>
            <a:ext cx="3156585" cy="17265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Developed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by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Betty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Caponera,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980"/>
              </a:spcBef>
            </a:pPr>
            <a:r>
              <a:rPr sz="1100" dirty="0">
                <a:latin typeface="Times New Roman"/>
                <a:cs typeface="Times New Roman"/>
              </a:rPr>
              <a:t>Funded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405765" marR="396875" indent="-1270" algn="ct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Office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Injury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Prevention, </a:t>
            </a:r>
            <a:r>
              <a:rPr sz="1200" dirty="0">
                <a:latin typeface="Times New Roman"/>
                <a:cs typeface="Times New Roman"/>
              </a:rPr>
              <a:t>Epidemiology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Response </a:t>
            </a:r>
            <a:r>
              <a:rPr sz="1200" spc="-10" dirty="0">
                <a:latin typeface="Times New Roman"/>
                <a:cs typeface="Times New Roman"/>
              </a:rPr>
              <a:t>Division,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Mexico Department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10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Through </a:t>
            </a:r>
            <a:r>
              <a:rPr sz="1200" spc="-25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Mexico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Coalition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Assault</a:t>
            </a:r>
            <a:r>
              <a:rPr sz="1200" spc="-10" dirty="0">
                <a:latin typeface="Times New Roman"/>
                <a:cs typeface="Times New Roman"/>
              </a:rPr>
              <a:t> Programs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62197" y="8659621"/>
            <a:ext cx="1047750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October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2020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901700" y="9417050"/>
            <a:ext cx="20510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xvi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682751" y="914400"/>
          <a:ext cx="6407150" cy="16719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8864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47307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Domestic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Violence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Service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Providers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27635" marR="120650" indent="-1905" algn="ctr">
                        <a:lnSpc>
                          <a:spcPct val="101800"/>
                        </a:lnSpc>
                        <a:spcBef>
                          <a:spcPts val="50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2010‐2014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39700" marR="132080" algn="ctr">
                        <a:lnSpc>
                          <a:spcPct val="101800"/>
                        </a:lnSpc>
                        <a:spcBef>
                          <a:spcPts val="50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2015‐2019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Increase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ct val="100000"/>
                        </a:lnSpc>
                        <a:spcBef>
                          <a:spcPts val="68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Decrease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management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services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Offenders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received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psycho‐education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classes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43%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2270">
                <a:tc>
                  <a:txBody>
                    <a:bodyPr/>
                    <a:lstStyle/>
                    <a:p>
                      <a:pPr marL="67945" marR="101600">
                        <a:lnSpc>
                          <a:spcPct val="101400"/>
                        </a:lnSpc>
                        <a:spcBef>
                          <a:spcPts val="229"/>
                        </a:spcBef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Adult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survivors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who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reported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their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victimization</a:t>
                      </a:r>
                      <a:r>
                        <a:rPr sz="1100" spc="-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to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law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enforcement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2920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135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44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7980">
                <a:tc>
                  <a:txBody>
                    <a:bodyPr/>
                    <a:lstStyle/>
                    <a:p>
                      <a:pPr marL="67945" marR="422909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Protection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Orders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Filed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with</a:t>
                      </a:r>
                      <a:r>
                        <a:rPr sz="1100" spc="-4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Service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Provider Assistance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2,598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59690" algn="r">
                        <a:lnSpc>
                          <a:spcPct val="10000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1,855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11809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682751" y="3105150"/>
          <a:ext cx="6407150" cy="16256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1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District</a:t>
                      </a:r>
                      <a:r>
                        <a:rPr sz="1100" b="1" spc="1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Courts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27635" marR="120650" indent="-1905" algn="ctr">
                        <a:lnSpc>
                          <a:spcPct val="101600"/>
                        </a:lnSpc>
                        <a:spcBef>
                          <a:spcPts val="37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2013‐2014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39700" marR="132080" algn="ctr">
                        <a:lnSpc>
                          <a:spcPct val="101600"/>
                        </a:lnSpc>
                        <a:spcBef>
                          <a:spcPts val="370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2015‐2019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9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Increase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Decrease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Average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Protection</a:t>
                      </a:r>
                      <a:r>
                        <a:rPr sz="1100" spc="-4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Orders</a:t>
                      </a:r>
                      <a:r>
                        <a:rPr sz="1100" spc="-3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Issued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4,340*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6,263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44%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New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filed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2,250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1,812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19.5%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disposed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2,387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1,922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Disposed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that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were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dismissed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51%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6%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47980">
                <a:tc>
                  <a:txBody>
                    <a:bodyPr/>
                    <a:lstStyle/>
                    <a:p>
                      <a:pPr marL="67945" marR="34925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Disposed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that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obtained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conviction/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guilty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plea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37%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27%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63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673100" y="4718557"/>
            <a:ext cx="32797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Calibri"/>
                <a:cs typeface="Calibri"/>
              </a:rPr>
              <a:t>*</a:t>
            </a:r>
            <a:r>
              <a:rPr sz="1100" spc="-35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Average</a:t>
            </a:r>
            <a:r>
              <a:rPr sz="1100" spc="-30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number</a:t>
            </a:r>
            <a:r>
              <a:rPr sz="1100" spc="-35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of</a:t>
            </a:r>
            <a:r>
              <a:rPr sz="1100" spc="-30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protection</a:t>
            </a:r>
            <a:r>
              <a:rPr sz="1100" spc="-35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orders</a:t>
            </a:r>
            <a:r>
              <a:rPr sz="1100" spc="-30" dirty="0">
                <a:latin typeface="Calibri"/>
                <a:cs typeface="Calibri"/>
              </a:rPr>
              <a:t> </a:t>
            </a:r>
            <a:r>
              <a:rPr sz="1100" dirty="0">
                <a:latin typeface="Calibri"/>
                <a:cs typeface="Calibri"/>
              </a:rPr>
              <a:t>issued</a:t>
            </a:r>
            <a:r>
              <a:rPr sz="1100" spc="-30" dirty="0">
                <a:latin typeface="Calibri"/>
                <a:cs typeface="Calibri"/>
              </a:rPr>
              <a:t> </a:t>
            </a:r>
            <a:r>
              <a:rPr sz="1100" spc="-10" dirty="0">
                <a:latin typeface="Calibri"/>
                <a:cs typeface="Calibri"/>
              </a:rPr>
              <a:t>2010‐2014</a:t>
            </a:r>
            <a:endParaRPr sz="1100">
              <a:latin typeface="Calibri"/>
              <a:cs typeface="Calibri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682751" y="5420105"/>
          <a:ext cx="6407150" cy="14490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51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66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9027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715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223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715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003300">
                        <a:lnSpc>
                          <a:spcPct val="100000"/>
                        </a:lnSpc>
                      </a:pPr>
                      <a:r>
                        <a:rPr sz="1100" b="1" dirty="0">
                          <a:latin typeface="Calibri"/>
                          <a:cs typeface="Calibri"/>
                        </a:rPr>
                        <a:t>Magistrate</a:t>
                      </a:r>
                      <a:r>
                        <a:rPr sz="1100" b="1" spc="-5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Courts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27635" marR="120650" indent="-1905" algn="ctr">
                        <a:lnSpc>
                          <a:spcPct val="101800"/>
                        </a:lnSpc>
                        <a:spcBef>
                          <a:spcPts val="36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2013‐2014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3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 marL="139700" marR="132080" algn="ctr">
                        <a:lnSpc>
                          <a:spcPct val="101800"/>
                        </a:lnSpc>
                        <a:spcBef>
                          <a:spcPts val="365"/>
                        </a:spcBef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Average </a:t>
                      </a:r>
                      <a:r>
                        <a:rPr sz="1100" b="1" dirty="0">
                          <a:latin typeface="Calibri"/>
                          <a:cs typeface="Calibri"/>
                        </a:rPr>
                        <a:t>Each</a:t>
                      </a:r>
                      <a:r>
                        <a:rPr sz="1100" b="1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b="1" spc="-20" dirty="0">
                          <a:latin typeface="Calibri"/>
                          <a:cs typeface="Calibri"/>
                        </a:rPr>
                        <a:t>Year </a:t>
                      </a:r>
                      <a:r>
                        <a:rPr sz="1100" b="1" spc="-10" dirty="0">
                          <a:latin typeface="Calibri"/>
                          <a:cs typeface="Calibri"/>
                        </a:rPr>
                        <a:t>2015‐2019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4635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2240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Increase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4145">
                        <a:lnSpc>
                          <a:spcPct val="100000"/>
                        </a:lnSpc>
                      </a:pPr>
                      <a:r>
                        <a:rPr sz="1100" b="1" spc="-10" dirty="0">
                          <a:latin typeface="Calibri"/>
                          <a:cs typeface="Calibri"/>
                        </a:rPr>
                        <a:t>Decrease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  <a:solidFill>
                      <a:srgbClr val="E7E6E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New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filed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12,335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12,148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1.5%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disposed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10,543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90"/>
                        </a:lnSpc>
                      </a:pPr>
                      <a:r>
                        <a:rPr sz="1100" spc="-10" dirty="0">
                          <a:latin typeface="Calibri"/>
                          <a:cs typeface="Calibri"/>
                        </a:rPr>
                        <a:t>11,645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10%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76530">
                <a:tc>
                  <a:txBody>
                    <a:bodyPr/>
                    <a:lstStyle/>
                    <a:p>
                      <a:pPr marL="67945">
                        <a:lnSpc>
                          <a:spcPts val="129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Disposed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that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were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dismissed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74.5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78%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90"/>
                        </a:lnSpc>
                      </a:pPr>
                      <a:r>
                        <a:rPr sz="1100" spc="-20" dirty="0">
                          <a:latin typeface="Calibri"/>
                          <a:cs typeface="Calibri"/>
                        </a:rPr>
                        <a:t>3.5%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7980">
                <a:tc>
                  <a:txBody>
                    <a:bodyPr/>
                    <a:lstStyle/>
                    <a:p>
                      <a:pPr marL="67945" marR="349250">
                        <a:lnSpc>
                          <a:spcPts val="1340"/>
                        </a:lnSpc>
                      </a:pPr>
                      <a:r>
                        <a:rPr sz="1100" dirty="0">
                          <a:latin typeface="Calibri"/>
                          <a:cs typeface="Calibri"/>
                        </a:rPr>
                        <a:t>Disposed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DV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cases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that</a:t>
                      </a:r>
                      <a:r>
                        <a:rPr sz="1100" spc="-25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obtained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a</a:t>
                      </a:r>
                      <a:r>
                        <a:rPr sz="1100" spc="-3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10" dirty="0">
                          <a:latin typeface="Calibri"/>
                          <a:cs typeface="Calibri"/>
                        </a:rPr>
                        <a:t>conviction/ </a:t>
                      </a:r>
                      <a:r>
                        <a:rPr sz="1100" dirty="0">
                          <a:latin typeface="Calibri"/>
                          <a:cs typeface="Calibri"/>
                        </a:rPr>
                        <a:t>guilty</a:t>
                      </a:r>
                      <a:r>
                        <a:rPr sz="1100" spc="-50" dirty="0">
                          <a:latin typeface="Calibri"/>
                          <a:cs typeface="Calibri"/>
                        </a:rPr>
                        <a:t> </a:t>
                      </a:r>
                      <a:r>
                        <a:rPr sz="1100" spc="-20" dirty="0">
                          <a:latin typeface="Calibri"/>
                          <a:cs typeface="Calibri"/>
                        </a:rPr>
                        <a:t>plea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1594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14%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9%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60325" algn="r">
                        <a:lnSpc>
                          <a:spcPct val="100000"/>
                        </a:lnSpc>
                      </a:pPr>
                      <a:r>
                        <a:rPr sz="1100" spc="-25" dirty="0">
                          <a:latin typeface="Calibri"/>
                          <a:cs typeface="Calibri"/>
                        </a:rPr>
                        <a:t>5%</a:t>
                      </a:r>
                      <a:endParaRPr sz="1100">
                        <a:latin typeface="Calibri"/>
                        <a:cs typeface="Calibri"/>
                      </a:endParaRPr>
                    </a:p>
                  </a:txBody>
                  <a:tcPr marL="0" marR="0" marT="571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47" y="0"/>
            <a:ext cx="7769859" cy="1230630"/>
          </a:xfrm>
          <a:custGeom>
            <a:avLst/>
            <a:gdLst/>
            <a:ahLst/>
            <a:cxnLst/>
            <a:rect l="l" t="t" r="r" b="b"/>
            <a:pathLst>
              <a:path w="7769859" h="1230630">
                <a:moveTo>
                  <a:pt x="7769352" y="0"/>
                </a:moveTo>
                <a:lnTo>
                  <a:pt x="0" y="0"/>
                </a:lnTo>
                <a:lnTo>
                  <a:pt x="0" y="1230629"/>
                </a:lnTo>
                <a:lnTo>
                  <a:pt x="7769352" y="1230629"/>
                </a:lnTo>
                <a:lnTo>
                  <a:pt x="7769352" y="0"/>
                </a:lnTo>
                <a:close/>
              </a:path>
            </a:pathLst>
          </a:custGeom>
          <a:solidFill>
            <a:srgbClr val="4676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395484" y="37592"/>
            <a:ext cx="6985634" cy="113665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38100" marR="30480" indent="911225">
              <a:lnSpc>
                <a:spcPct val="101699"/>
              </a:lnSpc>
              <a:spcBef>
                <a:spcPts val="60"/>
              </a:spcBef>
            </a:pP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Map</a:t>
            </a:r>
            <a:r>
              <a:rPr sz="18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A.</a:t>
            </a:r>
            <a:r>
              <a:rPr sz="1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Underreporting</a:t>
            </a:r>
            <a:r>
              <a:rPr sz="1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Intimate</a:t>
            </a:r>
            <a:r>
              <a:rPr sz="1800" b="1" spc="-3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Partner</a:t>
            </a:r>
            <a:r>
              <a:rPr sz="1800" b="1" spc="-4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Violence</a:t>
            </a:r>
            <a:r>
              <a:rPr sz="1725" b="1" spc="-15" baseline="41062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: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Comparison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Estimated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Number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All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(Reported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Unreported)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Incidents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Intimate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Partner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Violence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Number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Intimate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Partner</a:t>
            </a:r>
            <a:endParaRPr sz="1800">
              <a:latin typeface="Calibri"/>
              <a:cs typeface="Calibri"/>
            </a:endParaRPr>
          </a:p>
          <a:p>
            <a:pPr marL="287020">
              <a:lnSpc>
                <a:spcPct val="100000"/>
              </a:lnSpc>
              <a:spcBef>
                <a:spcPts val="40"/>
              </a:spcBef>
            </a:pP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Violence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Incidents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Reported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Law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Enforcement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by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County,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2019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47" y="8951214"/>
            <a:ext cx="7769859" cy="1106805"/>
          </a:xfrm>
          <a:custGeom>
            <a:avLst/>
            <a:gdLst/>
            <a:ahLst/>
            <a:cxnLst/>
            <a:rect l="l" t="t" r="r" b="b"/>
            <a:pathLst>
              <a:path w="7769859" h="1106804">
                <a:moveTo>
                  <a:pt x="7769352" y="0"/>
                </a:moveTo>
                <a:lnTo>
                  <a:pt x="0" y="0"/>
                </a:lnTo>
                <a:lnTo>
                  <a:pt x="0" y="1106804"/>
                </a:lnTo>
                <a:lnTo>
                  <a:pt x="7769352" y="1106804"/>
                </a:lnTo>
                <a:lnTo>
                  <a:pt x="7769352" y="0"/>
                </a:lnTo>
                <a:close/>
              </a:path>
            </a:pathLst>
          </a:custGeom>
          <a:solidFill>
            <a:srgbClr val="F2F2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4272026" y="7175245"/>
            <a:ext cx="2983230" cy="5803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Calibri"/>
                <a:cs typeface="Calibri"/>
              </a:rPr>
              <a:t>UR: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Counties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with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Unstable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Rates</a:t>
            </a:r>
            <a:endParaRPr sz="1200">
              <a:latin typeface="Calibri"/>
              <a:cs typeface="Calibri"/>
            </a:endParaRPr>
          </a:p>
          <a:p>
            <a:pPr marL="12700" marR="5080">
              <a:lnSpc>
                <a:spcPct val="101699"/>
              </a:lnSpc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county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categorized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having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unstable</a:t>
            </a:r>
            <a:r>
              <a:rPr sz="1200" spc="-10" dirty="0">
                <a:latin typeface="Calibri"/>
                <a:cs typeface="Calibri"/>
              </a:rPr>
              <a:t> rates </a:t>
            </a:r>
            <a:r>
              <a:rPr sz="1200" dirty="0">
                <a:latin typeface="Calibri"/>
                <a:cs typeface="Calibri"/>
              </a:rPr>
              <a:t>if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total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number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of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victims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fewer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10.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72026" y="7913623"/>
            <a:ext cx="2974975" cy="9531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>
              <a:lnSpc>
                <a:spcPct val="101800"/>
              </a:lnSpc>
              <a:spcBef>
                <a:spcPts val="75"/>
              </a:spcBef>
            </a:pPr>
            <a:r>
              <a:rPr sz="1200" b="1" dirty="0">
                <a:latin typeface="Calibri"/>
                <a:cs typeface="Calibri"/>
              </a:rPr>
              <a:t>IR: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Counties</a:t>
            </a:r>
            <a:r>
              <a:rPr sz="1200" b="1" spc="-1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with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Incomplete</a:t>
            </a:r>
            <a:r>
              <a:rPr sz="1200" b="1" spc="-10" dirty="0">
                <a:latin typeface="Calibri"/>
                <a:cs typeface="Calibri"/>
              </a:rPr>
              <a:t> Reporting </a:t>
            </a:r>
            <a:r>
              <a:rPr sz="1200" dirty="0">
                <a:latin typeface="Calibri"/>
                <a:cs typeface="Calibri"/>
              </a:rPr>
              <a:t>Incomplete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reporting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means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law </a:t>
            </a:r>
            <a:r>
              <a:rPr sz="1200" dirty="0">
                <a:latin typeface="Calibri"/>
                <a:cs typeface="Calibri"/>
              </a:rPr>
              <a:t>enforcement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agency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from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largest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city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the </a:t>
            </a:r>
            <a:r>
              <a:rPr sz="1200" dirty="0">
                <a:latin typeface="Calibri"/>
                <a:cs typeface="Calibri"/>
              </a:rPr>
              <a:t>county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did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less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than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a </a:t>
            </a:r>
            <a:r>
              <a:rPr sz="1200" dirty="0">
                <a:latin typeface="Calibri"/>
                <a:cs typeface="Calibri"/>
              </a:rPr>
              <a:t>full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year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of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data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 2019.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97179" y="8925255"/>
            <a:ext cx="7143750" cy="11087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9530">
              <a:lnSpc>
                <a:spcPct val="100000"/>
              </a:lnSpc>
              <a:spcBef>
                <a:spcPts val="225"/>
              </a:spcBef>
            </a:pP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References:</a:t>
            </a:r>
            <a:endParaRPr sz="1100">
              <a:latin typeface="Calibri"/>
              <a:cs typeface="Calibri"/>
            </a:endParaRPr>
          </a:p>
          <a:p>
            <a:pPr marL="49530" marR="30480" indent="-635">
              <a:lnSpc>
                <a:spcPct val="103200"/>
              </a:lnSpc>
              <a:spcBef>
                <a:spcPts val="85"/>
              </a:spcBef>
            </a:pPr>
            <a:r>
              <a:rPr sz="1125" b="1" baseline="40740" dirty="0">
                <a:solidFill>
                  <a:srgbClr val="32324C"/>
                </a:solidFill>
                <a:latin typeface="Calibri"/>
                <a:cs typeface="Calibri"/>
              </a:rPr>
              <a:t>1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Intimate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Partner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Violence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includes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physical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assault,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sexual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assault,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and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stalking</a:t>
            </a:r>
            <a:r>
              <a:rPr sz="1100" b="1" spc="-4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current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or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former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spouse,</a:t>
            </a:r>
            <a:r>
              <a:rPr sz="1100" b="1" spc="-3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girlfriend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or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boyfriend.</a:t>
            </a:r>
            <a:endParaRPr sz="1100">
              <a:latin typeface="Calibri"/>
              <a:cs typeface="Calibri"/>
            </a:endParaRPr>
          </a:p>
          <a:p>
            <a:pPr marL="38100" marR="116839">
              <a:lnSpc>
                <a:spcPct val="107000"/>
              </a:lnSpc>
              <a:spcBef>
                <a:spcPts val="30"/>
              </a:spcBef>
            </a:pPr>
            <a:r>
              <a:rPr sz="1125" baseline="40740" dirty="0"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NISVS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State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Report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12-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month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rate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equals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6.6%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females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and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6.4%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males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or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6.5%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all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New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Mexico </a:t>
            </a:r>
            <a:r>
              <a:rPr sz="1125" b="1" baseline="40740" dirty="0">
                <a:solidFill>
                  <a:srgbClr val="32324C"/>
                </a:solidFill>
                <a:latin typeface="Calibri"/>
                <a:cs typeface="Calibri"/>
              </a:rPr>
              <a:t>3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United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States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Census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2019,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Annual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Estimates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the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Resident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Population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for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Selected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Age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Group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Sex,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New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Mexico Counties: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April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1,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2010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to</a:t>
            </a:r>
            <a:r>
              <a:rPr sz="1100" b="1" spc="-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July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1,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2019</a:t>
            </a:r>
            <a:endParaRPr sz="1100">
              <a:latin typeface="Calibri"/>
              <a:cs typeface="Calibri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8015" y="1514855"/>
            <a:ext cx="1100328" cy="728472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6958074" y="2738881"/>
            <a:ext cx="497205" cy="76708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indent="-635" algn="ctr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latin typeface="Calibri"/>
                <a:cs typeface="Calibri"/>
              </a:rPr>
              <a:t>Los </a:t>
            </a:r>
            <a:r>
              <a:rPr sz="1200" b="1" spc="-10" dirty="0">
                <a:latin typeface="Calibri"/>
                <a:cs typeface="Calibri"/>
              </a:rPr>
              <a:t>Alamos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UR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981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84122" y="4187444"/>
            <a:ext cx="5632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Valencia</a:t>
            </a:r>
            <a:endParaRPr sz="1200">
              <a:latin typeface="Calibri"/>
              <a:cs typeface="Calibri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1012571" y="1430147"/>
            <a:ext cx="5800090" cy="6303010"/>
            <a:chOff x="1012571" y="1430147"/>
            <a:chExt cx="5800090" cy="6303010"/>
          </a:xfrm>
        </p:grpSpPr>
        <p:sp>
          <p:nvSpPr>
            <p:cNvPr id="12" name="object 12"/>
            <p:cNvSpPr/>
            <p:nvPr/>
          </p:nvSpPr>
          <p:spPr>
            <a:xfrm>
              <a:off x="1292352" y="1433322"/>
              <a:ext cx="1458595" cy="1142365"/>
            </a:xfrm>
            <a:custGeom>
              <a:avLst/>
              <a:gdLst/>
              <a:ahLst/>
              <a:cxnLst/>
              <a:rect l="l" t="t" r="r" b="b"/>
              <a:pathLst>
                <a:path w="1458595" h="1142364">
                  <a:moveTo>
                    <a:pt x="40385" y="0"/>
                  </a:moveTo>
                  <a:lnTo>
                    <a:pt x="0" y="1101852"/>
                  </a:lnTo>
                  <a:lnTo>
                    <a:pt x="1276350" y="1142238"/>
                  </a:lnTo>
                  <a:lnTo>
                    <a:pt x="1276350" y="422148"/>
                  </a:lnTo>
                  <a:lnTo>
                    <a:pt x="1309878" y="441960"/>
                  </a:lnTo>
                  <a:lnTo>
                    <a:pt x="1309878" y="258318"/>
                  </a:lnTo>
                  <a:lnTo>
                    <a:pt x="1458467" y="163830"/>
                  </a:lnTo>
                  <a:lnTo>
                    <a:pt x="1431798" y="41148"/>
                  </a:lnTo>
                  <a:lnTo>
                    <a:pt x="40385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292352" y="1433322"/>
              <a:ext cx="1458595" cy="1142365"/>
            </a:xfrm>
            <a:custGeom>
              <a:avLst/>
              <a:gdLst/>
              <a:ahLst/>
              <a:cxnLst/>
              <a:rect l="l" t="t" r="r" b="b"/>
              <a:pathLst>
                <a:path w="1458595" h="1142364">
                  <a:moveTo>
                    <a:pt x="1431798" y="41148"/>
                  </a:moveTo>
                  <a:lnTo>
                    <a:pt x="40385" y="0"/>
                  </a:lnTo>
                  <a:lnTo>
                    <a:pt x="0" y="1101852"/>
                  </a:lnTo>
                  <a:lnTo>
                    <a:pt x="1276350" y="1142238"/>
                  </a:lnTo>
                  <a:lnTo>
                    <a:pt x="1276350" y="422148"/>
                  </a:lnTo>
                  <a:lnTo>
                    <a:pt x="1309878" y="441960"/>
                  </a:lnTo>
                  <a:lnTo>
                    <a:pt x="1309878" y="258318"/>
                  </a:lnTo>
                  <a:lnTo>
                    <a:pt x="1458467" y="163830"/>
                  </a:lnTo>
                  <a:lnTo>
                    <a:pt x="1431798" y="41148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68702" y="1474470"/>
              <a:ext cx="1918335" cy="1196340"/>
            </a:xfrm>
            <a:custGeom>
              <a:avLst/>
              <a:gdLst/>
              <a:ahLst/>
              <a:cxnLst/>
              <a:rect l="l" t="t" r="r" b="b"/>
              <a:pathLst>
                <a:path w="1918335" h="1196339">
                  <a:moveTo>
                    <a:pt x="155448" y="0"/>
                  </a:moveTo>
                  <a:lnTo>
                    <a:pt x="182118" y="122682"/>
                  </a:lnTo>
                  <a:lnTo>
                    <a:pt x="33528" y="217170"/>
                  </a:lnTo>
                  <a:lnTo>
                    <a:pt x="33528" y="400812"/>
                  </a:lnTo>
                  <a:lnTo>
                    <a:pt x="0" y="381000"/>
                  </a:lnTo>
                  <a:lnTo>
                    <a:pt x="0" y="870204"/>
                  </a:lnTo>
                  <a:lnTo>
                    <a:pt x="688848" y="870204"/>
                  </a:lnTo>
                  <a:lnTo>
                    <a:pt x="688848" y="1121664"/>
                  </a:lnTo>
                  <a:lnTo>
                    <a:pt x="1194816" y="1121664"/>
                  </a:lnTo>
                  <a:lnTo>
                    <a:pt x="1208532" y="1135380"/>
                  </a:lnTo>
                  <a:lnTo>
                    <a:pt x="1208532" y="1155954"/>
                  </a:lnTo>
                  <a:lnTo>
                    <a:pt x="1194816" y="1169670"/>
                  </a:lnTo>
                  <a:lnTo>
                    <a:pt x="1424940" y="1169670"/>
                  </a:lnTo>
                  <a:lnTo>
                    <a:pt x="1404366" y="1128522"/>
                  </a:lnTo>
                  <a:lnTo>
                    <a:pt x="1728216" y="1128522"/>
                  </a:lnTo>
                  <a:lnTo>
                    <a:pt x="1728216" y="1196340"/>
                  </a:lnTo>
                  <a:lnTo>
                    <a:pt x="1782318" y="1182624"/>
                  </a:lnTo>
                  <a:lnTo>
                    <a:pt x="1836420" y="1162812"/>
                  </a:lnTo>
                  <a:lnTo>
                    <a:pt x="1917954" y="1107948"/>
                  </a:lnTo>
                  <a:lnTo>
                    <a:pt x="1769364" y="1040130"/>
                  </a:lnTo>
                  <a:lnTo>
                    <a:pt x="1458468" y="761238"/>
                  </a:lnTo>
                  <a:lnTo>
                    <a:pt x="1546098" y="598170"/>
                  </a:lnTo>
                  <a:lnTo>
                    <a:pt x="1512570" y="502920"/>
                  </a:lnTo>
                  <a:lnTo>
                    <a:pt x="1526286" y="462534"/>
                  </a:lnTo>
                  <a:lnTo>
                    <a:pt x="1532382" y="319278"/>
                  </a:lnTo>
                  <a:lnTo>
                    <a:pt x="1505712" y="272034"/>
                  </a:lnTo>
                  <a:lnTo>
                    <a:pt x="1526286" y="128778"/>
                  </a:lnTo>
                  <a:lnTo>
                    <a:pt x="1505712" y="81534"/>
                  </a:lnTo>
                  <a:lnTo>
                    <a:pt x="1498854" y="47244"/>
                  </a:lnTo>
                  <a:lnTo>
                    <a:pt x="1505712" y="20574"/>
                  </a:lnTo>
                  <a:lnTo>
                    <a:pt x="1554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568702" y="1474470"/>
              <a:ext cx="1918335" cy="1196340"/>
            </a:xfrm>
            <a:custGeom>
              <a:avLst/>
              <a:gdLst/>
              <a:ahLst/>
              <a:cxnLst/>
              <a:rect l="l" t="t" r="r" b="b"/>
              <a:pathLst>
                <a:path w="1918335" h="1196339">
                  <a:moveTo>
                    <a:pt x="155448" y="0"/>
                  </a:moveTo>
                  <a:lnTo>
                    <a:pt x="182118" y="122682"/>
                  </a:lnTo>
                  <a:lnTo>
                    <a:pt x="33528" y="217170"/>
                  </a:lnTo>
                  <a:lnTo>
                    <a:pt x="33528" y="400812"/>
                  </a:lnTo>
                  <a:lnTo>
                    <a:pt x="0" y="381000"/>
                  </a:lnTo>
                  <a:lnTo>
                    <a:pt x="0" y="870204"/>
                  </a:lnTo>
                  <a:lnTo>
                    <a:pt x="688848" y="870204"/>
                  </a:lnTo>
                  <a:lnTo>
                    <a:pt x="688848" y="1121664"/>
                  </a:lnTo>
                  <a:lnTo>
                    <a:pt x="1194816" y="1121664"/>
                  </a:lnTo>
                  <a:lnTo>
                    <a:pt x="1208532" y="1135380"/>
                  </a:lnTo>
                  <a:lnTo>
                    <a:pt x="1208532" y="1155954"/>
                  </a:lnTo>
                  <a:lnTo>
                    <a:pt x="1194816" y="1169670"/>
                  </a:lnTo>
                  <a:lnTo>
                    <a:pt x="1424940" y="1169670"/>
                  </a:lnTo>
                  <a:lnTo>
                    <a:pt x="1404366" y="1128522"/>
                  </a:lnTo>
                  <a:lnTo>
                    <a:pt x="1728216" y="1128522"/>
                  </a:lnTo>
                  <a:lnTo>
                    <a:pt x="1728216" y="1196340"/>
                  </a:lnTo>
                  <a:lnTo>
                    <a:pt x="1782318" y="1182624"/>
                  </a:lnTo>
                  <a:lnTo>
                    <a:pt x="1836420" y="1162812"/>
                  </a:lnTo>
                  <a:lnTo>
                    <a:pt x="1917954" y="1107948"/>
                  </a:lnTo>
                  <a:lnTo>
                    <a:pt x="1769364" y="1040130"/>
                  </a:lnTo>
                  <a:lnTo>
                    <a:pt x="1458468" y="761238"/>
                  </a:lnTo>
                  <a:lnTo>
                    <a:pt x="1546098" y="598170"/>
                  </a:lnTo>
                  <a:lnTo>
                    <a:pt x="1512570" y="502920"/>
                  </a:lnTo>
                  <a:lnTo>
                    <a:pt x="1526286" y="462534"/>
                  </a:lnTo>
                  <a:lnTo>
                    <a:pt x="1532382" y="319278"/>
                  </a:lnTo>
                  <a:lnTo>
                    <a:pt x="1505712" y="272034"/>
                  </a:lnTo>
                  <a:lnTo>
                    <a:pt x="1526286" y="128778"/>
                  </a:lnTo>
                  <a:lnTo>
                    <a:pt x="1505712" y="81534"/>
                  </a:lnTo>
                  <a:lnTo>
                    <a:pt x="1498854" y="47244"/>
                  </a:lnTo>
                  <a:lnTo>
                    <a:pt x="1505712" y="20574"/>
                  </a:lnTo>
                  <a:lnTo>
                    <a:pt x="155448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027169" y="1488186"/>
              <a:ext cx="756285" cy="1094740"/>
            </a:xfrm>
            <a:custGeom>
              <a:avLst/>
              <a:gdLst/>
              <a:ahLst/>
              <a:cxnLst/>
              <a:rect l="l" t="t" r="r" b="b"/>
              <a:pathLst>
                <a:path w="756285" h="1094739">
                  <a:moveTo>
                    <a:pt x="755904" y="0"/>
                  </a:moveTo>
                  <a:lnTo>
                    <a:pt x="47244" y="6857"/>
                  </a:lnTo>
                  <a:lnTo>
                    <a:pt x="40386" y="33527"/>
                  </a:lnTo>
                  <a:lnTo>
                    <a:pt x="47244" y="67817"/>
                  </a:lnTo>
                  <a:lnTo>
                    <a:pt x="67818" y="115061"/>
                  </a:lnTo>
                  <a:lnTo>
                    <a:pt x="47244" y="258317"/>
                  </a:lnTo>
                  <a:lnTo>
                    <a:pt x="73914" y="305561"/>
                  </a:lnTo>
                  <a:lnTo>
                    <a:pt x="67818" y="448817"/>
                  </a:lnTo>
                  <a:lnTo>
                    <a:pt x="54102" y="489203"/>
                  </a:lnTo>
                  <a:lnTo>
                    <a:pt x="87630" y="584453"/>
                  </a:lnTo>
                  <a:lnTo>
                    <a:pt x="0" y="747521"/>
                  </a:lnTo>
                  <a:lnTo>
                    <a:pt x="310896" y="1026413"/>
                  </a:lnTo>
                  <a:lnTo>
                    <a:pt x="459486" y="1094231"/>
                  </a:lnTo>
                  <a:lnTo>
                    <a:pt x="512826" y="1060703"/>
                  </a:lnTo>
                  <a:lnTo>
                    <a:pt x="547116" y="863345"/>
                  </a:lnTo>
                  <a:lnTo>
                    <a:pt x="540258" y="849629"/>
                  </a:lnTo>
                  <a:lnTo>
                    <a:pt x="614172" y="802385"/>
                  </a:lnTo>
                  <a:lnTo>
                    <a:pt x="627888" y="788669"/>
                  </a:lnTo>
                  <a:lnTo>
                    <a:pt x="641604" y="761237"/>
                  </a:lnTo>
                  <a:lnTo>
                    <a:pt x="641604" y="726947"/>
                  </a:lnTo>
                  <a:lnTo>
                    <a:pt x="634746" y="693419"/>
                  </a:lnTo>
                  <a:lnTo>
                    <a:pt x="594360" y="455675"/>
                  </a:lnTo>
                  <a:lnTo>
                    <a:pt x="648462" y="367283"/>
                  </a:lnTo>
                  <a:lnTo>
                    <a:pt x="702564" y="374141"/>
                  </a:lnTo>
                  <a:lnTo>
                    <a:pt x="742950" y="312419"/>
                  </a:lnTo>
                  <a:lnTo>
                    <a:pt x="715518" y="237743"/>
                  </a:lnTo>
                  <a:lnTo>
                    <a:pt x="742950" y="149351"/>
                  </a:lnTo>
                  <a:lnTo>
                    <a:pt x="755904" y="74675"/>
                  </a:lnTo>
                  <a:lnTo>
                    <a:pt x="755904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027169" y="1488186"/>
              <a:ext cx="756285" cy="1094740"/>
            </a:xfrm>
            <a:custGeom>
              <a:avLst/>
              <a:gdLst/>
              <a:ahLst/>
              <a:cxnLst/>
              <a:rect l="l" t="t" r="r" b="b"/>
              <a:pathLst>
                <a:path w="756285" h="1094739">
                  <a:moveTo>
                    <a:pt x="459486" y="1094231"/>
                  </a:moveTo>
                  <a:lnTo>
                    <a:pt x="512826" y="1060703"/>
                  </a:lnTo>
                  <a:lnTo>
                    <a:pt x="547116" y="863345"/>
                  </a:lnTo>
                  <a:lnTo>
                    <a:pt x="540258" y="849629"/>
                  </a:lnTo>
                  <a:lnTo>
                    <a:pt x="614172" y="802385"/>
                  </a:lnTo>
                  <a:lnTo>
                    <a:pt x="627888" y="788669"/>
                  </a:lnTo>
                  <a:lnTo>
                    <a:pt x="641604" y="761237"/>
                  </a:lnTo>
                  <a:lnTo>
                    <a:pt x="641604" y="726947"/>
                  </a:lnTo>
                  <a:lnTo>
                    <a:pt x="634746" y="693419"/>
                  </a:lnTo>
                  <a:lnTo>
                    <a:pt x="594360" y="455675"/>
                  </a:lnTo>
                  <a:lnTo>
                    <a:pt x="648462" y="367283"/>
                  </a:lnTo>
                  <a:lnTo>
                    <a:pt x="702564" y="374141"/>
                  </a:lnTo>
                  <a:lnTo>
                    <a:pt x="742950" y="312419"/>
                  </a:lnTo>
                  <a:lnTo>
                    <a:pt x="715518" y="237743"/>
                  </a:lnTo>
                  <a:lnTo>
                    <a:pt x="742950" y="149351"/>
                  </a:lnTo>
                  <a:lnTo>
                    <a:pt x="755904" y="74675"/>
                  </a:lnTo>
                  <a:lnTo>
                    <a:pt x="755904" y="0"/>
                  </a:lnTo>
                  <a:lnTo>
                    <a:pt x="47244" y="6857"/>
                  </a:lnTo>
                  <a:lnTo>
                    <a:pt x="40386" y="33527"/>
                  </a:lnTo>
                  <a:lnTo>
                    <a:pt x="47244" y="67817"/>
                  </a:lnTo>
                  <a:lnTo>
                    <a:pt x="67818" y="115061"/>
                  </a:lnTo>
                  <a:lnTo>
                    <a:pt x="47244" y="258317"/>
                  </a:lnTo>
                  <a:lnTo>
                    <a:pt x="73914" y="305561"/>
                  </a:lnTo>
                  <a:lnTo>
                    <a:pt x="67818" y="448817"/>
                  </a:lnTo>
                  <a:lnTo>
                    <a:pt x="54102" y="489203"/>
                  </a:lnTo>
                  <a:lnTo>
                    <a:pt x="87630" y="584453"/>
                  </a:lnTo>
                  <a:lnTo>
                    <a:pt x="0" y="747521"/>
                  </a:lnTo>
                  <a:lnTo>
                    <a:pt x="310896" y="1026413"/>
                  </a:lnTo>
                  <a:lnTo>
                    <a:pt x="459486" y="1094231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621530" y="1481328"/>
              <a:ext cx="1242060" cy="883919"/>
            </a:xfrm>
            <a:custGeom>
              <a:avLst/>
              <a:gdLst/>
              <a:ahLst/>
              <a:cxnLst/>
              <a:rect l="l" t="t" r="r" b="b"/>
              <a:pathLst>
                <a:path w="1242060" h="883919">
                  <a:moveTo>
                    <a:pt x="1242060" y="0"/>
                  </a:moveTo>
                  <a:lnTo>
                    <a:pt x="161544" y="6858"/>
                  </a:lnTo>
                  <a:lnTo>
                    <a:pt x="161544" y="81534"/>
                  </a:lnTo>
                  <a:lnTo>
                    <a:pt x="148590" y="156210"/>
                  </a:lnTo>
                  <a:lnTo>
                    <a:pt x="121158" y="244602"/>
                  </a:lnTo>
                  <a:lnTo>
                    <a:pt x="148590" y="319278"/>
                  </a:lnTo>
                  <a:lnTo>
                    <a:pt x="108204" y="381000"/>
                  </a:lnTo>
                  <a:lnTo>
                    <a:pt x="54102" y="374142"/>
                  </a:lnTo>
                  <a:lnTo>
                    <a:pt x="0" y="462534"/>
                  </a:lnTo>
                  <a:lnTo>
                    <a:pt x="40386" y="700278"/>
                  </a:lnTo>
                  <a:lnTo>
                    <a:pt x="47244" y="734568"/>
                  </a:lnTo>
                  <a:lnTo>
                    <a:pt x="47244" y="768096"/>
                  </a:lnTo>
                  <a:lnTo>
                    <a:pt x="33528" y="795528"/>
                  </a:lnTo>
                  <a:lnTo>
                    <a:pt x="19812" y="809244"/>
                  </a:lnTo>
                  <a:lnTo>
                    <a:pt x="33528" y="835913"/>
                  </a:lnTo>
                  <a:lnTo>
                    <a:pt x="479298" y="835913"/>
                  </a:lnTo>
                  <a:lnTo>
                    <a:pt x="479298" y="883919"/>
                  </a:lnTo>
                  <a:lnTo>
                    <a:pt x="1242060" y="883919"/>
                  </a:lnTo>
                  <a:lnTo>
                    <a:pt x="1242060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621530" y="1481328"/>
              <a:ext cx="1242060" cy="883919"/>
            </a:xfrm>
            <a:custGeom>
              <a:avLst/>
              <a:gdLst/>
              <a:ahLst/>
              <a:cxnLst/>
              <a:rect l="l" t="t" r="r" b="b"/>
              <a:pathLst>
                <a:path w="1242060" h="883919">
                  <a:moveTo>
                    <a:pt x="1242060" y="0"/>
                  </a:moveTo>
                  <a:lnTo>
                    <a:pt x="161544" y="6858"/>
                  </a:lnTo>
                  <a:lnTo>
                    <a:pt x="161544" y="81534"/>
                  </a:lnTo>
                  <a:lnTo>
                    <a:pt x="148590" y="156210"/>
                  </a:lnTo>
                  <a:lnTo>
                    <a:pt x="121158" y="244602"/>
                  </a:lnTo>
                  <a:lnTo>
                    <a:pt x="148590" y="319278"/>
                  </a:lnTo>
                  <a:lnTo>
                    <a:pt x="108204" y="381000"/>
                  </a:lnTo>
                  <a:lnTo>
                    <a:pt x="54102" y="374142"/>
                  </a:lnTo>
                  <a:lnTo>
                    <a:pt x="0" y="462534"/>
                  </a:lnTo>
                  <a:lnTo>
                    <a:pt x="40386" y="700278"/>
                  </a:lnTo>
                  <a:lnTo>
                    <a:pt x="47244" y="734568"/>
                  </a:lnTo>
                  <a:lnTo>
                    <a:pt x="47244" y="768096"/>
                  </a:lnTo>
                  <a:lnTo>
                    <a:pt x="33528" y="795528"/>
                  </a:lnTo>
                  <a:lnTo>
                    <a:pt x="19812" y="809244"/>
                  </a:lnTo>
                  <a:lnTo>
                    <a:pt x="33528" y="835913"/>
                  </a:lnTo>
                  <a:lnTo>
                    <a:pt x="479298" y="835913"/>
                  </a:lnTo>
                  <a:lnTo>
                    <a:pt x="479298" y="883919"/>
                  </a:lnTo>
                  <a:lnTo>
                    <a:pt x="1242060" y="883919"/>
                  </a:lnTo>
                  <a:lnTo>
                    <a:pt x="1242060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296917" y="2290572"/>
              <a:ext cx="1270000" cy="537210"/>
            </a:xfrm>
            <a:custGeom>
              <a:avLst/>
              <a:gdLst/>
              <a:ahLst/>
              <a:cxnLst/>
              <a:rect l="l" t="t" r="r" b="b"/>
              <a:pathLst>
                <a:path w="1270000" h="537210">
                  <a:moveTo>
                    <a:pt x="344423" y="0"/>
                  </a:moveTo>
                  <a:lnTo>
                    <a:pt x="270509" y="47244"/>
                  </a:lnTo>
                  <a:lnTo>
                    <a:pt x="277367" y="60960"/>
                  </a:lnTo>
                  <a:lnTo>
                    <a:pt x="243077" y="258318"/>
                  </a:lnTo>
                  <a:lnTo>
                    <a:pt x="189737" y="291846"/>
                  </a:lnTo>
                  <a:lnTo>
                    <a:pt x="108203" y="346710"/>
                  </a:lnTo>
                  <a:lnTo>
                    <a:pt x="54101" y="366522"/>
                  </a:lnTo>
                  <a:lnTo>
                    <a:pt x="0" y="380238"/>
                  </a:lnTo>
                  <a:lnTo>
                    <a:pt x="0" y="454914"/>
                  </a:lnTo>
                  <a:lnTo>
                    <a:pt x="324611" y="454914"/>
                  </a:lnTo>
                  <a:lnTo>
                    <a:pt x="540258" y="537210"/>
                  </a:lnTo>
                  <a:lnTo>
                    <a:pt x="1242822" y="537210"/>
                  </a:lnTo>
                  <a:lnTo>
                    <a:pt x="1229106" y="496062"/>
                  </a:lnTo>
                  <a:lnTo>
                    <a:pt x="1229106" y="448818"/>
                  </a:lnTo>
                  <a:lnTo>
                    <a:pt x="1256538" y="400812"/>
                  </a:lnTo>
                  <a:lnTo>
                    <a:pt x="1263396" y="380238"/>
                  </a:lnTo>
                  <a:lnTo>
                    <a:pt x="1269492" y="326136"/>
                  </a:lnTo>
                  <a:lnTo>
                    <a:pt x="1263396" y="298704"/>
                  </a:lnTo>
                  <a:lnTo>
                    <a:pt x="1249680" y="278130"/>
                  </a:lnTo>
                  <a:lnTo>
                    <a:pt x="1222248" y="237744"/>
                  </a:lnTo>
                  <a:lnTo>
                    <a:pt x="1168146" y="74676"/>
                  </a:lnTo>
                  <a:lnTo>
                    <a:pt x="803910" y="74676"/>
                  </a:lnTo>
                  <a:lnTo>
                    <a:pt x="803910" y="26670"/>
                  </a:lnTo>
                  <a:lnTo>
                    <a:pt x="358139" y="26670"/>
                  </a:lnTo>
                  <a:lnTo>
                    <a:pt x="344423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296917" y="2290572"/>
              <a:ext cx="1270000" cy="537210"/>
            </a:xfrm>
            <a:custGeom>
              <a:avLst/>
              <a:gdLst/>
              <a:ahLst/>
              <a:cxnLst/>
              <a:rect l="l" t="t" r="r" b="b"/>
              <a:pathLst>
                <a:path w="1270000" h="537210">
                  <a:moveTo>
                    <a:pt x="189737" y="291846"/>
                  </a:moveTo>
                  <a:lnTo>
                    <a:pt x="108203" y="346710"/>
                  </a:lnTo>
                  <a:lnTo>
                    <a:pt x="54101" y="366522"/>
                  </a:lnTo>
                  <a:lnTo>
                    <a:pt x="0" y="380238"/>
                  </a:lnTo>
                  <a:lnTo>
                    <a:pt x="0" y="454914"/>
                  </a:lnTo>
                  <a:lnTo>
                    <a:pt x="324611" y="454914"/>
                  </a:lnTo>
                  <a:lnTo>
                    <a:pt x="540258" y="537210"/>
                  </a:lnTo>
                  <a:lnTo>
                    <a:pt x="1242822" y="537210"/>
                  </a:lnTo>
                  <a:lnTo>
                    <a:pt x="1229106" y="496062"/>
                  </a:lnTo>
                  <a:lnTo>
                    <a:pt x="1229106" y="448818"/>
                  </a:lnTo>
                  <a:lnTo>
                    <a:pt x="1256538" y="400812"/>
                  </a:lnTo>
                  <a:lnTo>
                    <a:pt x="1263396" y="380238"/>
                  </a:lnTo>
                  <a:lnTo>
                    <a:pt x="1269492" y="326136"/>
                  </a:lnTo>
                  <a:lnTo>
                    <a:pt x="1263396" y="298704"/>
                  </a:lnTo>
                  <a:lnTo>
                    <a:pt x="1249680" y="278130"/>
                  </a:lnTo>
                  <a:lnTo>
                    <a:pt x="1222248" y="237744"/>
                  </a:lnTo>
                  <a:lnTo>
                    <a:pt x="1168146" y="74676"/>
                  </a:lnTo>
                  <a:lnTo>
                    <a:pt x="803910" y="74676"/>
                  </a:lnTo>
                  <a:lnTo>
                    <a:pt x="803910" y="26670"/>
                  </a:lnTo>
                  <a:lnTo>
                    <a:pt x="358139" y="26670"/>
                  </a:lnTo>
                  <a:lnTo>
                    <a:pt x="344423" y="0"/>
                  </a:lnTo>
                  <a:lnTo>
                    <a:pt x="270509" y="47244"/>
                  </a:lnTo>
                  <a:lnTo>
                    <a:pt x="277367" y="60960"/>
                  </a:lnTo>
                  <a:lnTo>
                    <a:pt x="243077" y="258318"/>
                  </a:lnTo>
                  <a:lnTo>
                    <a:pt x="189737" y="291846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63590" y="1474470"/>
              <a:ext cx="946150" cy="1414780"/>
            </a:xfrm>
            <a:custGeom>
              <a:avLst/>
              <a:gdLst/>
              <a:ahLst/>
              <a:cxnLst/>
              <a:rect l="l" t="t" r="r" b="b"/>
              <a:pathLst>
                <a:path w="946150" h="1414780">
                  <a:moveTo>
                    <a:pt x="945641" y="0"/>
                  </a:moveTo>
                  <a:lnTo>
                    <a:pt x="0" y="6857"/>
                  </a:lnTo>
                  <a:lnTo>
                    <a:pt x="0" y="931163"/>
                  </a:lnTo>
                  <a:lnTo>
                    <a:pt x="195834" y="931163"/>
                  </a:lnTo>
                  <a:lnTo>
                    <a:pt x="195834" y="1026413"/>
                  </a:lnTo>
                  <a:lnTo>
                    <a:pt x="594360" y="1026413"/>
                  </a:lnTo>
                  <a:lnTo>
                    <a:pt x="594360" y="1074419"/>
                  </a:lnTo>
                  <a:lnTo>
                    <a:pt x="580644" y="1074419"/>
                  </a:lnTo>
                  <a:lnTo>
                    <a:pt x="580644" y="1414271"/>
                  </a:lnTo>
                  <a:lnTo>
                    <a:pt x="884682" y="1414271"/>
                  </a:lnTo>
                  <a:lnTo>
                    <a:pt x="877824" y="584453"/>
                  </a:lnTo>
                  <a:lnTo>
                    <a:pt x="945641" y="584453"/>
                  </a:lnTo>
                  <a:lnTo>
                    <a:pt x="94564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863590" y="1474470"/>
              <a:ext cx="946150" cy="1414780"/>
            </a:xfrm>
            <a:custGeom>
              <a:avLst/>
              <a:gdLst/>
              <a:ahLst/>
              <a:cxnLst/>
              <a:rect l="l" t="t" r="r" b="b"/>
              <a:pathLst>
                <a:path w="946150" h="1414780">
                  <a:moveTo>
                    <a:pt x="0" y="6857"/>
                  </a:moveTo>
                  <a:lnTo>
                    <a:pt x="0" y="931163"/>
                  </a:lnTo>
                  <a:lnTo>
                    <a:pt x="195834" y="931163"/>
                  </a:lnTo>
                  <a:lnTo>
                    <a:pt x="195834" y="1026413"/>
                  </a:lnTo>
                  <a:lnTo>
                    <a:pt x="594360" y="1026413"/>
                  </a:lnTo>
                  <a:lnTo>
                    <a:pt x="594360" y="1074419"/>
                  </a:lnTo>
                  <a:lnTo>
                    <a:pt x="580644" y="1074419"/>
                  </a:lnTo>
                  <a:lnTo>
                    <a:pt x="580644" y="1414271"/>
                  </a:lnTo>
                  <a:lnTo>
                    <a:pt x="884682" y="1414271"/>
                  </a:lnTo>
                  <a:lnTo>
                    <a:pt x="877824" y="584453"/>
                  </a:lnTo>
                  <a:lnTo>
                    <a:pt x="945641" y="584453"/>
                  </a:lnTo>
                  <a:lnTo>
                    <a:pt x="945641" y="0"/>
                  </a:lnTo>
                  <a:lnTo>
                    <a:pt x="0" y="6857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465825" y="2365247"/>
              <a:ext cx="992505" cy="910590"/>
            </a:xfrm>
            <a:custGeom>
              <a:avLst/>
              <a:gdLst/>
              <a:ahLst/>
              <a:cxnLst/>
              <a:rect l="l" t="t" r="r" b="b"/>
              <a:pathLst>
                <a:path w="992504" h="910589">
                  <a:moveTo>
                    <a:pt x="397763" y="0"/>
                  </a:moveTo>
                  <a:lnTo>
                    <a:pt x="0" y="0"/>
                  </a:lnTo>
                  <a:lnTo>
                    <a:pt x="53339" y="163068"/>
                  </a:lnTo>
                  <a:lnTo>
                    <a:pt x="80771" y="203454"/>
                  </a:lnTo>
                  <a:lnTo>
                    <a:pt x="94487" y="224028"/>
                  </a:lnTo>
                  <a:lnTo>
                    <a:pt x="100583" y="251460"/>
                  </a:lnTo>
                  <a:lnTo>
                    <a:pt x="94487" y="305562"/>
                  </a:lnTo>
                  <a:lnTo>
                    <a:pt x="87629" y="326136"/>
                  </a:lnTo>
                  <a:lnTo>
                    <a:pt x="60197" y="374142"/>
                  </a:lnTo>
                  <a:lnTo>
                    <a:pt x="60197" y="421386"/>
                  </a:lnTo>
                  <a:lnTo>
                    <a:pt x="73913" y="462534"/>
                  </a:lnTo>
                  <a:lnTo>
                    <a:pt x="432053" y="462534"/>
                  </a:lnTo>
                  <a:lnTo>
                    <a:pt x="681989" y="877062"/>
                  </a:lnTo>
                  <a:lnTo>
                    <a:pt x="755904" y="877062"/>
                  </a:lnTo>
                  <a:lnTo>
                    <a:pt x="749045" y="910590"/>
                  </a:lnTo>
                  <a:lnTo>
                    <a:pt x="978407" y="910590"/>
                  </a:lnTo>
                  <a:lnTo>
                    <a:pt x="972312" y="883919"/>
                  </a:lnTo>
                  <a:lnTo>
                    <a:pt x="972312" y="605028"/>
                  </a:lnTo>
                  <a:lnTo>
                    <a:pt x="978407" y="605028"/>
                  </a:lnTo>
                  <a:lnTo>
                    <a:pt x="978407" y="183642"/>
                  </a:lnTo>
                  <a:lnTo>
                    <a:pt x="992123" y="183642"/>
                  </a:lnTo>
                  <a:lnTo>
                    <a:pt x="992123" y="135636"/>
                  </a:lnTo>
                  <a:lnTo>
                    <a:pt x="593597" y="135636"/>
                  </a:lnTo>
                  <a:lnTo>
                    <a:pt x="593597" y="40386"/>
                  </a:lnTo>
                  <a:lnTo>
                    <a:pt x="397763" y="40386"/>
                  </a:lnTo>
                  <a:lnTo>
                    <a:pt x="397763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465825" y="2365247"/>
              <a:ext cx="992505" cy="910590"/>
            </a:xfrm>
            <a:custGeom>
              <a:avLst/>
              <a:gdLst/>
              <a:ahLst/>
              <a:cxnLst/>
              <a:rect l="l" t="t" r="r" b="b"/>
              <a:pathLst>
                <a:path w="992504" h="910589">
                  <a:moveTo>
                    <a:pt x="397763" y="0"/>
                  </a:moveTo>
                  <a:lnTo>
                    <a:pt x="0" y="0"/>
                  </a:lnTo>
                  <a:lnTo>
                    <a:pt x="53339" y="163068"/>
                  </a:lnTo>
                  <a:lnTo>
                    <a:pt x="80771" y="203454"/>
                  </a:lnTo>
                  <a:lnTo>
                    <a:pt x="94487" y="224028"/>
                  </a:lnTo>
                  <a:lnTo>
                    <a:pt x="100583" y="251460"/>
                  </a:lnTo>
                  <a:lnTo>
                    <a:pt x="94487" y="305562"/>
                  </a:lnTo>
                  <a:lnTo>
                    <a:pt x="87629" y="326136"/>
                  </a:lnTo>
                  <a:lnTo>
                    <a:pt x="60197" y="374142"/>
                  </a:lnTo>
                  <a:lnTo>
                    <a:pt x="60197" y="421386"/>
                  </a:lnTo>
                  <a:lnTo>
                    <a:pt x="73913" y="462534"/>
                  </a:lnTo>
                  <a:lnTo>
                    <a:pt x="432053" y="462534"/>
                  </a:lnTo>
                  <a:lnTo>
                    <a:pt x="681989" y="877062"/>
                  </a:lnTo>
                  <a:lnTo>
                    <a:pt x="755904" y="877062"/>
                  </a:lnTo>
                  <a:lnTo>
                    <a:pt x="749045" y="910590"/>
                  </a:lnTo>
                  <a:lnTo>
                    <a:pt x="978407" y="910590"/>
                  </a:lnTo>
                  <a:lnTo>
                    <a:pt x="972312" y="883919"/>
                  </a:lnTo>
                  <a:lnTo>
                    <a:pt x="972312" y="605028"/>
                  </a:lnTo>
                  <a:lnTo>
                    <a:pt x="978407" y="605028"/>
                  </a:lnTo>
                  <a:lnTo>
                    <a:pt x="978407" y="183642"/>
                  </a:lnTo>
                  <a:lnTo>
                    <a:pt x="992123" y="183642"/>
                  </a:lnTo>
                  <a:lnTo>
                    <a:pt x="992123" y="135636"/>
                  </a:lnTo>
                  <a:lnTo>
                    <a:pt x="593597" y="135636"/>
                  </a:lnTo>
                  <a:lnTo>
                    <a:pt x="593597" y="40386"/>
                  </a:lnTo>
                  <a:lnTo>
                    <a:pt x="397763" y="40386"/>
                  </a:lnTo>
                  <a:lnTo>
                    <a:pt x="397763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38250" y="2535174"/>
              <a:ext cx="1621155" cy="1176020"/>
            </a:xfrm>
            <a:custGeom>
              <a:avLst/>
              <a:gdLst/>
              <a:ahLst/>
              <a:cxnLst/>
              <a:rect l="l" t="t" r="r" b="b"/>
              <a:pathLst>
                <a:path w="1621155" h="1176020">
                  <a:moveTo>
                    <a:pt x="54102" y="0"/>
                  </a:moveTo>
                  <a:lnTo>
                    <a:pt x="0" y="1149096"/>
                  </a:lnTo>
                  <a:lnTo>
                    <a:pt x="540258" y="1175766"/>
                  </a:lnTo>
                  <a:lnTo>
                    <a:pt x="540258" y="835913"/>
                  </a:lnTo>
                  <a:lnTo>
                    <a:pt x="1208532" y="835913"/>
                  </a:lnTo>
                  <a:lnTo>
                    <a:pt x="1208532" y="774954"/>
                  </a:lnTo>
                  <a:lnTo>
                    <a:pt x="1316736" y="774954"/>
                  </a:lnTo>
                  <a:lnTo>
                    <a:pt x="1316736" y="835913"/>
                  </a:lnTo>
                  <a:lnTo>
                    <a:pt x="1600200" y="835913"/>
                  </a:lnTo>
                  <a:lnTo>
                    <a:pt x="1620774" y="47244"/>
                  </a:lnTo>
                  <a:lnTo>
                    <a:pt x="1330452" y="40386"/>
                  </a:lnTo>
                  <a:lnTo>
                    <a:pt x="5410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238250" y="2535174"/>
              <a:ext cx="1621155" cy="1176020"/>
            </a:xfrm>
            <a:custGeom>
              <a:avLst/>
              <a:gdLst/>
              <a:ahLst/>
              <a:cxnLst/>
              <a:rect l="l" t="t" r="r" b="b"/>
              <a:pathLst>
                <a:path w="1621155" h="1176020">
                  <a:moveTo>
                    <a:pt x="54102" y="0"/>
                  </a:moveTo>
                  <a:lnTo>
                    <a:pt x="0" y="1149096"/>
                  </a:lnTo>
                  <a:lnTo>
                    <a:pt x="540258" y="1175766"/>
                  </a:lnTo>
                  <a:lnTo>
                    <a:pt x="540258" y="835913"/>
                  </a:lnTo>
                  <a:lnTo>
                    <a:pt x="1208532" y="835913"/>
                  </a:lnTo>
                  <a:lnTo>
                    <a:pt x="1208532" y="774954"/>
                  </a:lnTo>
                  <a:lnTo>
                    <a:pt x="1316736" y="774954"/>
                  </a:lnTo>
                  <a:lnTo>
                    <a:pt x="1316736" y="835913"/>
                  </a:lnTo>
                  <a:lnTo>
                    <a:pt x="1600200" y="835913"/>
                  </a:lnTo>
                  <a:lnTo>
                    <a:pt x="1620774" y="47244"/>
                  </a:lnTo>
                  <a:lnTo>
                    <a:pt x="1330452" y="40386"/>
                  </a:lnTo>
                  <a:lnTo>
                    <a:pt x="54102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68702" y="2344674"/>
              <a:ext cx="1242060" cy="1115060"/>
            </a:xfrm>
            <a:custGeom>
              <a:avLst/>
              <a:gdLst/>
              <a:ahLst/>
              <a:cxnLst/>
              <a:rect l="l" t="t" r="r" b="b"/>
              <a:pathLst>
                <a:path w="1242060" h="1115060">
                  <a:moveTo>
                    <a:pt x="688848" y="0"/>
                  </a:moveTo>
                  <a:lnTo>
                    <a:pt x="0" y="0"/>
                  </a:lnTo>
                  <a:lnTo>
                    <a:pt x="0" y="230886"/>
                  </a:lnTo>
                  <a:lnTo>
                    <a:pt x="290322" y="237744"/>
                  </a:lnTo>
                  <a:lnTo>
                    <a:pt x="269748" y="1026413"/>
                  </a:lnTo>
                  <a:lnTo>
                    <a:pt x="344424" y="1026413"/>
                  </a:lnTo>
                  <a:lnTo>
                    <a:pt x="377952" y="1114806"/>
                  </a:lnTo>
                  <a:lnTo>
                    <a:pt x="1242060" y="1114806"/>
                  </a:lnTo>
                  <a:lnTo>
                    <a:pt x="1242060" y="516636"/>
                  </a:lnTo>
                  <a:lnTo>
                    <a:pt x="1194816" y="489204"/>
                  </a:lnTo>
                  <a:lnTo>
                    <a:pt x="1120902" y="462534"/>
                  </a:lnTo>
                  <a:lnTo>
                    <a:pt x="1120902" y="312420"/>
                  </a:lnTo>
                  <a:lnTo>
                    <a:pt x="1187958" y="312420"/>
                  </a:lnTo>
                  <a:lnTo>
                    <a:pt x="1194816" y="299466"/>
                  </a:lnTo>
                  <a:lnTo>
                    <a:pt x="1208532" y="285750"/>
                  </a:lnTo>
                  <a:lnTo>
                    <a:pt x="1208532" y="265176"/>
                  </a:lnTo>
                  <a:lnTo>
                    <a:pt x="1194816" y="251460"/>
                  </a:lnTo>
                  <a:lnTo>
                    <a:pt x="688848" y="251460"/>
                  </a:lnTo>
                  <a:lnTo>
                    <a:pt x="6888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2568702" y="2344674"/>
              <a:ext cx="1242060" cy="1115060"/>
            </a:xfrm>
            <a:custGeom>
              <a:avLst/>
              <a:gdLst/>
              <a:ahLst/>
              <a:cxnLst/>
              <a:rect l="l" t="t" r="r" b="b"/>
              <a:pathLst>
                <a:path w="1242060" h="1115060">
                  <a:moveTo>
                    <a:pt x="0" y="0"/>
                  </a:moveTo>
                  <a:lnTo>
                    <a:pt x="0" y="230886"/>
                  </a:lnTo>
                  <a:lnTo>
                    <a:pt x="290322" y="237744"/>
                  </a:lnTo>
                  <a:lnTo>
                    <a:pt x="269748" y="1026413"/>
                  </a:lnTo>
                  <a:lnTo>
                    <a:pt x="344424" y="1026413"/>
                  </a:lnTo>
                  <a:lnTo>
                    <a:pt x="377952" y="1114806"/>
                  </a:lnTo>
                  <a:lnTo>
                    <a:pt x="1242060" y="1114806"/>
                  </a:lnTo>
                  <a:lnTo>
                    <a:pt x="1242060" y="516636"/>
                  </a:lnTo>
                  <a:lnTo>
                    <a:pt x="1194816" y="489204"/>
                  </a:lnTo>
                  <a:lnTo>
                    <a:pt x="1120902" y="462534"/>
                  </a:lnTo>
                  <a:lnTo>
                    <a:pt x="1120902" y="312420"/>
                  </a:lnTo>
                  <a:lnTo>
                    <a:pt x="1187958" y="312420"/>
                  </a:lnTo>
                  <a:lnTo>
                    <a:pt x="1194816" y="299466"/>
                  </a:lnTo>
                  <a:lnTo>
                    <a:pt x="1208532" y="285750"/>
                  </a:lnTo>
                  <a:lnTo>
                    <a:pt x="1208532" y="265176"/>
                  </a:lnTo>
                  <a:lnTo>
                    <a:pt x="1194816" y="251460"/>
                  </a:lnTo>
                  <a:lnTo>
                    <a:pt x="688848" y="251460"/>
                  </a:lnTo>
                  <a:lnTo>
                    <a:pt x="688848" y="0"/>
                  </a:lnTo>
                  <a:lnTo>
                    <a:pt x="0" y="0"/>
                  </a:lnTo>
                  <a:close/>
                </a:path>
              </a:pathLst>
            </a:custGeom>
            <a:ln w="6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86428" y="2640964"/>
              <a:ext cx="195325" cy="223520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804666" y="2602991"/>
              <a:ext cx="492759" cy="1068070"/>
            </a:xfrm>
            <a:custGeom>
              <a:avLst/>
              <a:gdLst/>
              <a:ahLst/>
              <a:cxnLst/>
              <a:rect l="l" t="t" r="r" b="b"/>
              <a:pathLst>
                <a:path w="492760" h="1068070">
                  <a:moveTo>
                    <a:pt x="492252" y="0"/>
                  </a:moveTo>
                  <a:lnTo>
                    <a:pt x="168402" y="0"/>
                  </a:lnTo>
                  <a:lnTo>
                    <a:pt x="188976" y="41148"/>
                  </a:lnTo>
                  <a:lnTo>
                    <a:pt x="26670" y="41148"/>
                  </a:lnTo>
                  <a:lnTo>
                    <a:pt x="26670" y="156210"/>
                  </a:lnTo>
                  <a:lnTo>
                    <a:pt x="0" y="183642"/>
                  </a:lnTo>
                  <a:lnTo>
                    <a:pt x="73914" y="211074"/>
                  </a:lnTo>
                  <a:lnTo>
                    <a:pt x="6096" y="258318"/>
                  </a:lnTo>
                  <a:lnTo>
                    <a:pt x="6096" y="1067562"/>
                  </a:lnTo>
                  <a:lnTo>
                    <a:pt x="492252" y="1067562"/>
                  </a:lnTo>
                  <a:lnTo>
                    <a:pt x="49225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804666" y="2602991"/>
              <a:ext cx="492759" cy="1068070"/>
            </a:xfrm>
            <a:custGeom>
              <a:avLst/>
              <a:gdLst/>
              <a:ahLst/>
              <a:cxnLst/>
              <a:rect l="l" t="t" r="r" b="b"/>
              <a:pathLst>
                <a:path w="492760" h="1068070">
                  <a:moveTo>
                    <a:pt x="26670" y="41148"/>
                  </a:moveTo>
                  <a:lnTo>
                    <a:pt x="26670" y="156210"/>
                  </a:lnTo>
                  <a:lnTo>
                    <a:pt x="0" y="183642"/>
                  </a:lnTo>
                  <a:lnTo>
                    <a:pt x="73914" y="211074"/>
                  </a:lnTo>
                  <a:lnTo>
                    <a:pt x="6096" y="258318"/>
                  </a:lnTo>
                  <a:lnTo>
                    <a:pt x="6096" y="1067562"/>
                  </a:lnTo>
                  <a:lnTo>
                    <a:pt x="492252" y="1067562"/>
                  </a:lnTo>
                  <a:lnTo>
                    <a:pt x="492252" y="0"/>
                  </a:lnTo>
                  <a:lnTo>
                    <a:pt x="168402" y="0"/>
                  </a:lnTo>
                  <a:lnTo>
                    <a:pt x="188976" y="41148"/>
                  </a:lnTo>
                  <a:lnTo>
                    <a:pt x="26670" y="41148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296917" y="2745486"/>
              <a:ext cx="1925320" cy="925194"/>
            </a:xfrm>
            <a:custGeom>
              <a:avLst/>
              <a:gdLst/>
              <a:ahLst/>
              <a:cxnLst/>
              <a:rect l="l" t="t" r="r" b="b"/>
              <a:pathLst>
                <a:path w="1925320" h="925195">
                  <a:moveTo>
                    <a:pt x="324612" y="0"/>
                  </a:moveTo>
                  <a:lnTo>
                    <a:pt x="0" y="0"/>
                  </a:lnTo>
                  <a:lnTo>
                    <a:pt x="0" y="925068"/>
                  </a:lnTo>
                  <a:lnTo>
                    <a:pt x="391668" y="925068"/>
                  </a:lnTo>
                  <a:lnTo>
                    <a:pt x="391668" y="727710"/>
                  </a:lnTo>
                  <a:lnTo>
                    <a:pt x="1472184" y="727710"/>
                  </a:lnTo>
                  <a:lnTo>
                    <a:pt x="1472184" y="789432"/>
                  </a:lnTo>
                  <a:lnTo>
                    <a:pt x="1681733" y="666750"/>
                  </a:lnTo>
                  <a:lnTo>
                    <a:pt x="1702308" y="701040"/>
                  </a:lnTo>
                  <a:lnTo>
                    <a:pt x="1917954" y="701040"/>
                  </a:lnTo>
                  <a:lnTo>
                    <a:pt x="1917954" y="530352"/>
                  </a:lnTo>
                  <a:lnTo>
                    <a:pt x="1924812" y="496823"/>
                  </a:lnTo>
                  <a:lnTo>
                    <a:pt x="1850898" y="496823"/>
                  </a:lnTo>
                  <a:lnTo>
                    <a:pt x="1600962" y="82296"/>
                  </a:lnTo>
                  <a:lnTo>
                    <a:pt x="540258" y="82296"/>
                  </a:lnTo>
                  <a:lnTo>
                    <a:pt x="32461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296917" y="2745486"/>
              <a:ext cx="1925320" cy="925194"/>
            </a:xfrm>
            <a:custGeom>
              <a:avLst/>
              <a:gdLst/>
              <a:ahLst/>
              <a:cxnLst/>
              <a:rect l="l" t="t" r="r" b="b"/>
              <a:pathLst>
                <a:path w="1925320" h="925195">
                  <a:moveTo>
                    <a:pt x="0" y="0"/>
                  </a:moveTo>
                  <a:lnTo>
                    <a:pt x="0" y="925068"/>
                  </a:lnTo>
                  <a:lnTo>
                    <a:pt x="391668" y="925068"/>
                  </a:lnTo>
                  <a:lnTo>
                    <a:pt x="391668" y="727710"/>
                  </a:lnTo>
                  <a:lnTo>
                    <a:pt x="1472184" y="727710"/>
                  </a:lnTo>
                  <a:lnTo>
                    <a:pt x="1472184" y="789432"/>
                  </a:lnTo>
                  <a:lnTo>
                    <a:pt x="1681733" y="666750"/>
                  </a:lnTo>
                  <a:lnTo>
                    <a:pt x="1702308" y="701040"/>
                  </a:lnTo>
                  <a:lnTo>
                    <a:pt x="1917954" y="701040"/>
                  </a:lnTo>
                  <a:lnTo>
                    <a:pt x="1917954" y="530352"/>
                  </a:lnTo>
                  <a:lnTo>
                    <a:pt x="1924812" y="496823"/>
                  </a:lnTo>
                  <a:lnTo>
                    <a:pt x="1850898" y="496823"/>
                  </a:lnTo>
                  <a:lnTo>
                    <a:pt x="1600962" y="82296"/>
                  </a:lnTo>
                  <a:lnTo>
                    <a:pt x="540258" y="82296"/>
                  </a:lnTo>
                  <a:lnTo>
                    <a:pt x="324612" y="0"/>
                  </a:lnTo>
                  <a:lnTo>
                    <a:pt x="0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2571" y="2885566"/>
              <a:ext cx="5799835" cy="4847335"/>
            </a:xfrm>
            <a:prstGeom prst="rect">
              <a:avLst/>
            </a:prstGeom>
          </p:spPr>
        </p:pic>
      </p:grpSp>
      <p:sp>
        <p:nvSpPr>
          <p:cNvPr id="36" name="object 36"/>
          <p:cNvSpPr txBox="1"/>
          <p:nvPr/>
        </p:nvSpPr>
        <p:spPr>
          <a:xfrm>
            <a:off x="3033776" y="1630171"/>
            <a:ext cx="66103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dirty="0">
                <a:latin typeface="Calibri"/>
                <a:cs typeface="Calibri"/>
              </a:rPr>
              <a:t>Rio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Arriba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276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1,947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4171441" y="1676654"/>
            <a:ext cx="37401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70485" marR="32384" indent="-30480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Taos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109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1,758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5057647" y="1622552"/>
            <a:ext cx="419734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Colfax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112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637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114541" y="1678940"/>
            <a:ext cx="408305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0335" marR="5080" indent="-12827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Union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6189979" y="2050795"/>
            <a:ext cx="2578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214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34538" y="2706878"/>
            <a:ext cx="603250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Sandoval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566</a:t>
            </a:r>
            <a:endParaRPr sz="12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7,363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859021" y="2837942"/>
            <a:ext cx="383540" cy="76708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Santa </a:t>
            </a:r>
            <a:r>
              <a:rPr sz="1200" b="1" spc="-25" dirty="0">
                <a:latin typeface="Calibri"/>
                <a:cs typeface="Calibri"/>
              </a:rPr>
              <a:t>Fe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408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8,063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5610097" y="2513330"/>
            <a:ext cx="5238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Harding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756658" y="2373121"/>
            <a:ext cx="581660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05410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Mora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UR</a:t>
            </a:r>
            <a:r>
              <a:rPr sz="1200" b="1" spc="-10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0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243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132829" y="3366769"/>
            <a:ext cx="551180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163195">
              <a:lnSpc>
                <a:spcPct val="102099"/>
              </a:lnSpc>
              <a:spcBef>
                <a:spcPts val="70"/>
              </a:spcBef>
            </a:pPr>
            <a:r>
              <a:rPr sz="1200" b="1" spc="-20" dirty="0">
                <a:latin typeface="Calibri"/>
                <a:cs typeface="Calibri"/>
              </a:rPr>
              <a:t>Quay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53</a:t>
            </a:r>
            <a:r>
              <a:rPr sz="1200" b="1" spc="-5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422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6094729" y="4566920"/>
            <a:ext cx="65214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Roosevelt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910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914904" y="4579873"/>
            <a:ext cx="51625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Socorro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29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841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339844" y="4733035"/>
            <a:ext cx="47434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0" marR="5080" indent="-108585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Lincoln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146</a:t>
            </a:r>
            <a:endParaRPr sz="1200">
              <a:latin typeface="Calibri"/>
              <a:cs typeface="Calibri"/>
            </a:endParaRPr>
          </a:p>
          <a:p>
            <a:pPr marL="62865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1,041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341873" y="5121655"/>
            <a:ext cx="47244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014" marR="5080" indent="-10795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Chaves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461</a:t>
            </a:r>
            <a:endParaRPr sz="120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3,111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5229097" y="4265929"/>
            <a:ext cx="532765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55880" marR="5080" indent="-43815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De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spc="-20" dirty="0">
                <a:latin typeface="Calibri"/>
                <a:cs typeface="Calibri"/>
              </a:rPr>
              <a:t>Baca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IR</a:t>
            </a:r>
            <a:r>
              <a:rPr sz="1200" b="1" spc="-15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0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88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3949700" y="3831590"/>
            <a:ext cx="58801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Torrance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74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801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2700782" y="5485129"/>
            <a:ext cx="39560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18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Sierra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</a:t>
            </a:r>
            <a:r>
              <a:rPr sz="1200" b="1" spc="500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591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5453888" y="6212078"/>
            <a:ext cx="37401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09220" marR="24130" indent="-78105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Eddy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97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2,791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6275323" y="5875273"/>
            <a:ext cx="37401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70485" marR="63500" indent="7620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latin typeface="Calibri"/>
                <a:cs typeface="Calibri"/>
              </a:rPr>
              <a:t>Lea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742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3,244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2128520" y="6555740"/>
            <a:ext cx="37401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70485" marR="27940" indent="-36195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Luna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235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1,141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540255" y="5755640"/>
            <a:ext cx="386080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16205" marR="5080" indent="-104139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Grant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21</a:t>
            </a:r>
            <a:endParaRPr sz="1200">
              <a:latin typeface="Calibri"/>
              <a:cs typeface="Calibri"/>
            </a:endParaRPr>
          </a:p>
          <a:p>
            <a:pPr marL="19050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1,415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2872232" y="6313423"/>
            <a:ext cx="643890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dirty="0">
                <a:latin typeface="Calibri"/>
                <a:cs typeface="Calibri"/>
              </a:rPr>
              <a:t>Doña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spc="-25" dirty="0">
                <a:latin typeface="Calibri"/>
                <a:cs typeface="Calibri"/>
              </a:rPr>
              <a:t>Ana </a:t>
            </a:r>
            <a:r>
              <a:rPr sz="1200" b="1" spc="-10" dirty="0">
                <a:solidFill>
                  <a:srgbClr val="467699"/>
                </a:solidFill>
                <a:latin typeface="Calibri"/>
                <a:cs typeface="Calibri"/>
              </a:rPr>
              <a:t>1,393</a:t>
            </a:r>
            <a:endParaRPr sz="12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10,747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894585" y="3550411"/>
            <a:ext cx="419734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3980" marR="5080" indent="-81915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Cibola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147</a:t>
            </a:r>
            <a:endParaRPr sz="1200">
              <a:latin typeface="Calibri"/>
              <a:cs typeface="Calibri"/>
            </a:endParaRPr>
          </a:p>
          <a:p>
            <a:pPr marL="36195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1,330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624075" y="2697733"/>
            <a:ext cx="61150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McKinley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933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3,336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494030" y="3066542"/>
            <a:ext cx="6311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Bernalillo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172972" y="7256017"/>
            <a:ext cx="551180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20955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Hidalgo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36</a:t>
            </a:r>
            <a:r>
              <a:rPr sz="1200" b="1" spc="-5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211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587500" y="4582921"/>
            <a:ext cx="45212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09855" marR="5080" indent="-9779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Catron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202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874767" y="3532123"/>
            <a:ext cx="713105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93980" marR="5080" indent="-81915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Guadalupe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36</a:t>
            </a:r>
            <a:r>
              <a:rPr sz="1200" b="1" spc="-5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222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4653026" y="2988818"/>
            <a:ext cx="744855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8255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San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Miguel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133</a:t>
            </a:r>
            <a:r>
              <a:rPr sz="1200" b="1" spc="-5" dirty="0">
                <a:solidFill>
                  <a:srgbClr val="467699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1,464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929126" y="6039103"/>
            <a:ext cx="39433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Otero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 </a:t>
            </a: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3,382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1658366" y="1717802"/>
            <a:ext cx="57848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San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20" dirty="0">
                <a:latin typeface="Calibri"/>
                <a:cs typeface="Calibri"/>
              </a:rPr>
              <a:t>Juan </a:t>
            </a: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728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5,962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054608" y="2693669"/>
            <a:ext cx="5916930" cy="1663064"/>
          </a:xfrm>
          <a:custGeom>
            <a:avLst/>
            <a:gdLst/>
            <a:ahLst/>
            <a:cxnLst/>
            <a:rect l="l" t="t" r="r" b="b"/>
            <a:pathLst>
              <a:path w="5916930" h="1663064">
                <a:moveTo>
                  <a:pt x="2043684" y="1295400"/>
                </a:moveTo>
                <a:lnTo>
                  <a:pt x="2038604" y="1293876"/>
                </a:lnTo>
                <a:lnTo>
                  <a:pt x="1982724" y="1277112"/>
                </a:lnTo>
                <a:lnTo>
                  <a:pt x="1985987" y="1295450"/>
                </a:lnTo>
                <a:lnTo>
                  <a:pt x="0" y="1644396"/>
                </a:lnTo>
                <a:lnTo>
                  <a:pt x="3810" y="1662684"/>
                </a:lnTo>
                <a:lnTo>
                  <a:pt x="1989391" y="1314564"/>
                </a:lnTo>
                <a:lnTo>
                  <a:pt x="1992630" y="1332738"/>
                </a:lnTo>
                <a:lnTo>
                  <a:pt x="2043684" y="1295400"/>
                </a:lnTo>
                <a:close/>
              </a:path>
              <a:path w="5916930" h="1663064">
                <a:moveTo>
                  <a:pt x="2136648" y="918972"/>
                </a:moveTo>
                <a:lnTo>
                  <a:pt x="2085594" y="880110"/>
                </a:lnTo>
                <a:lnTo>
                  <a:pt x="2082279" y="898918"/>
                </a:lnTo>
                <a:lnTo>
                  <a:pt x="79248" y="521970"/>
                </a:lnTo>
                <a:lnTo>
                  <a:pt x="75425" y="541020"/>
                </a:lnTo>
                <a:lnTo>
                  <a:pt x="2078926" y="918057"/>
                </a:lnTo>
                <a:lnTo>
                  <a:pt x="2075688" y="936498"/>
                </a:lnTo>
                <a:lnTo>
                  <a:pt x="2133993" y="919734"/>
                </a:lnTo>
                <a:lnTo>
                  <a:pt x="2136648" y="918972"/>
                </a:lnTo>
                <a:close/>
              </a:path>
              <a:path w="5916930" h="1663064">
                <a:moveTo>
                  <a:pt x="5916930" y="348996"/>
                </a:moveTo>
                <a:lnTo>
                  <a:pt x="2727718" y="18529"/>
                </a:lnTo>
                <a:lnTo>
                  <a:pt x="2727820" y="17526"/>
                </a:lnTo>
                <a:lnTo>
                  <a:pt x="2729484" y="0"/>
                </a:lnTo>
                <a:lnTo>
                  <a:pt x="2670048" y="22098"/>
                </a:lnTo>
                <a:lnTo>
                  <a:pt x="2724150" y="56388"/>
                </a:lnTo>
                <a:lnTo>
                  <a:pt x="2725928" y="37553"/>
                </a:lnTo>
                <a:lnTo>
                  <a:pt x="5915406" y="368046"/>
                </a:lnTo>
                <a:lnTo>
                  <a:pt x="5916930" y="348996"/>
                </a:lnTo>
                <a:close/>
              </a:path>
            </a:pathLst>
          </a:custGeom>
          <a:solidFill>
            <a:srgbClr val="6598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6260844" y="4070096"/>
            <a:ext cx="374015" cy="394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70485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317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2,348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6186168" y="2529331"/>
            <a:ext cx="180340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3335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IR </a:t>
            </a:r>
            <a:r>
              <a:rPr sz="1200" b="1" spc="-25" dirty="0">
                <a:solidFill>
                  <a:srgbClr val="8A0000"/>
                </a:solidFill>
                <a:latin typeface="Calibri"/>
                <a:cs typeface="Calibri"/>
              </a:rPr>
              <a:t>36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097020" y="3446017"/>
            <a:ext cx="567690" cy="7200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7005">
              <a:lnSpc>
                <a:spcPts val="1295"/>
              </a:lnSpc>
              <a:spcBef>
                <a:spcPts val="100"/>
              </a:spcBef>
            </a:pPr>
            <a:r>
              <a:rPr sz="1200" b="1" spc="-10" dirty="0">
                <a:solidFill>
                  <a:srgbClr val="467699"/>
                </a:solidFill>
                <a:latin typeface="Calibri"/>
                <a:cs typeface="Calibri"/>
              </a:rPr>
              <a:t>8,741</a:t>
            </a:r>
            <a:endParaRPr sz="1200">
              <a:latin typeface="Calibri"/>
              <a:cs typeface="Calibri"/>
            </a:endParaRPr>
          </a:p>
          <a:p>
            <a:pPr marL="128905">
              <a:lnSpc>
                <a:spcPts val="1295"/>
              </a:lnSpc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34,730</a:t>
            </a:r>
            <a:endParaRPr sz="1200">
              <a:latin typeface="Calibri"/>
              <a:cs typeface="Calibri"/>
            </a:endParaRPr>
          </a:p>
          <a:p>
            <a:pPr marL="71120">
              <a:lnSpc>
                <a:spcPts val="1295"/>
              </a:lnSpc>
              <a:spcBef>
                <a:spcPts val="285"/>
              </a:spcBef>
            </a:pPr>
            <a:r>
              <a:rPr sz="1200" b="1" spc="-25" dirty="0">
                <a:solidFill>
                  <a:srgbClr val="467699"/>
                </a:solidFill>
                <a:latin typeface="Calibri"/>
                <a:cs typeface="Calibri"/>
              </a:rPr>
              <a:t>444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ts val="1295"/>
              </a:lnSpc>
            </a:pPr>
            <a:r>
              <a:rPr sz="1200" b="1" spc="-10" dirty="0">
                <a:solidFill>
                  <a:srgbClr val="8A0000"/>
                </a:solidFill>
                <a:latin typeface="Calibri"/>
                <a:cs typeface="Calibri"/>
              </a:rPr>
              <a:t>3,822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81837" y="7783321"/>
            <a:ext cx="1289050" cy="1051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47675">
              <a:lnSpc>
                <a:spcPts val="1864"/>
              </a:lnSpc>
              <a:spcBef>
                <a:spcPts val="100"/>
              </a:spcBef>
            </a:pPr>
            <a:r>
              <a:rPr sz="1600" b="1" spc="-10" dirty="0">
                <a:solidFill>
                  <a:srgbClr val="467699"/>
                </a:solidFill>
                <a:latin typeface="Calibri"/>
                <a:cs typeface="Calibri"/>
              </a:rPr>
              <a:t>15,524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sz="1600" b="1" dirty="0">
                <a:solidFill>
                  <a:srgbClr val="467699"/>
                </a:solidFill>
                <a:latin typeface="Arial"/>
                <a:cs typeface="Arial"/>
              </a:rPr>
              <a:t>▬</a:t>
            </a:r>
            <a:r>
              <a:rPr sz="1600" b="1" spc="-175" dirty="0">
                <a:solidFill>
                  <a:srgbClr val="467699"/>
                </a:solidFill>
                <a:latin typeface="Arial"/>
                <a:cs typeface="Arial"/>
              </a:rPr>
              <a:t> </a:t>
            </a:r>
            <a:r>
              <a:rPr sz="1200" dirty="0">
                <a:latin typeface="Calibri"/>
                <a:cs typeface="Calibri"/>
              </a:rPr>
              <a:t>Intimate</a:t>
            </a:r>
            <a:r>
              <a:rPr sz="1200" spc="-35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Partner</a:t>
            </a:r>
            <a:endParaRPr sz="1200">
              <a:latin typeface="Calibri"/>
              <a:cs typeface="Calibri"/>
            </a:endParaRPr>
          </a:p>
          <a:p>
            <a:pPr marL="12700" marR="82550">
              <a:lnSpc>
                <a:spcPts val="1460"/>
              </a:lnSpc>
              <a:spcBef>
                <a:spcPts val="25"/>
              </a:spcBef>
            </a:pPr>
            <a:r>
              <a:rPr sz="1200" dirty="0">
                <a:latin typeface="Calibri"/>
                <a:cs typeface="Calibri"/>
              </a:rPr>
              <a:t>Violence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Incidents </a:t>
            </a: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Law </a:t>
            </a:r>
            <a:r>
              <a:rPr sz="1200" dirty="0">
                <a:latin typeface="Calibri"/>
                <a:cs typeface="Calibri"/>
              </a:rPr>
              <a:t>Enforcement,</a:t>
            </a:r>
            <a:r>
              <a:rPr sz="1200" spc="-20" dirty="0">
                <a:latin typeface="Calibri"/>
                <a:cs typeface="Calibri"/>
              </a:rPr>
              <a:t> 2019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2260092" y="7783321"/>
            <a:ext cx="1521460" cy="1051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7200">
              <a:lnSpc>
                <a:spcPts val="1864"/>
              </a:lnSpc>
              <a:spcBef>
                <a:spcPts val="100"/>
              </a:spcBef>
            </a:pPr>
            <a:r>
              <a:rPr sz="1600" b="1" spc="-10" dirty="0">
                <a:solidFill>
                  <a:srgbClr val="8A0000"/>
                </a:solidFill>
                <a:latin typeface="Calibri"/>
                <a:cs typeface="Calibri"/>
              </a:rPr>
              <a:t>105,395</a:t>
            </a:r>
            <a:endParaRPr sz="1600">
              <a:latin typeface="Calibri"/>
              <a:cs typeface="Calibri"/>
            </a:endParaRPr>
          </a:p>
          <a:p>
            <a:pPr marL="38100">
              <a:lnSpc>
                <a:spcPts val="1855"/>
              </a:lnSpc>
            </a:pPr>
            <a:r>
              <a:rPr sz="1600" b="1" dirty="0">
                <a:solidFill>
                  <a:srgbClr val="8A0000"/>
                </a:solidFill>
                <a:latin typeface="Arial"/>
                <a:cs typeface="Arial"/>
              </a:rPr>
              <a:t>▬</a:t>
            </a:r>
            <a:r>
              <a:rPr sz="1600" b="1" spc="-175" dirty="0">
                <a:solidFill>
                  <a:srgbClr val="8A0000"/>
                </a:solidFill>
                <a:latin typeface="Arial"/>
                <a:cs typeface="Arial"/>
              </a:rPr>
              <a:t> </a:t>
            </a:r>
            <a:r>
              <a:rPr sz="1200" dirty="0">
                <a:latin typeface="Calibri"/>
                <a:cs typeface="Calibri"/>
              </a:rPr>
              <a:t>Estimated</a:t>
            </a:r>
            <a:r>
              <a:rPr sz="1200" spc="-5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Intimate</a:t>
            </a:r>
            <a:endParaRPr sz="1200">
              <a:latin typeface="Calibri"/>
              <a:cs typeface="Calibri"/>
            </a:endParaRPr>
          </a:p>
          <a:p>
            <a:pPr marL="38100" marR="30480">
              <a:lnSpc>
                <a:spcPts val="1460"/>
              </a:lnSpc>
              <a:spcBef>
                <a:spcPts val="25"/>
              </a:spcBef>
            </a:pPr>
            <a:r>
              <a:rPr sz="1200" dirty="0">
                <a:latin typeface="Calibri"/>
                <a:cs typeface="Calibri"/>
              </a:rPr>
              <a:t>Partner </a:t>
            </a:r>
            <a:r>
              <a:rPr sz="1200" spc="-10" dirty="0">
                <a:latin typeface="Calibri"/>
                <a:cs typeface="Calibri"/>
              </a:rPr>
              <a:t>Violence </a:t>
            </a:r>
            <a:r>
              <a:rPr sz="1200" dirty="0">
                <a:latin typeface="Calibri"/>
                <a:cs typeface="Calibri"/>
              </a:rPr>
              <a:t>Incidents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and </a:t>
            </a:r>
            <a:r>
              <a:rPr sz="1200" dirty="0">
                <a:latin typeface="Calibri"/>
                <a:cs typeface="Calibri"/>
              </a:rPr>
              <a:t>Unreported</a:t>
            </a:r>
            <a:r>
              <a:rPr sz="1125" baseline="40740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2019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47" y="0"/>
            <a:ext cx="7769859" cy="1230630"/>
          </a:xfrm>
          <a:custGeom>
            <a:avLst/>
            <a:gdLst/>
            <a:ahLst/>
            <a:cxnLst/>
            <a:rect l="l" t="t" r="r" b="b"/>
            <a:pathLst>
              <a:path w="7769859" h="1230630">
                <a:moveTo>
                  <a:pt x="7769352" y="0"/>
                </a:moveTo>
                <a:lnTo>
                  <a:pt x="0" y="0"/>
                </a:lnTo>
                <a:lnTo>
                  <a:pt x="0" y="1230629"/>
                </a:lnTo>
                <a:lnTo>
                  <a:pt x="7769352" y="1230629"/>
                </a:lnTo>
                <a:lnTo>
                  <a:pt x="7769352" y="0"/>
                </a:lnTo>
                <a:close/>
              </a:path>
            </a:pathLst>
          </a:custGeom>
          <a:solidFill>
            <a:srgbClr val="4C727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464080" y="37592"/>
            <a:ext cx="6851015" cy="11366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05" algn="ctr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Map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B.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Underreporting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Stalking:</a:t>
            </a:r>
            <a:endParaRPr sz="18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5"/>
              </a:spcBef>
            </a:pP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Comparison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3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Estimated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Number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All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(Reported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and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Unreported)</a:t>
            </a:r>
            <a:endParaRPr sz="1800">
              <a:latin typeface="Calibri"/>
              <a:cs typeface="Calibri"/>
            </a:endParaRPr>
          </a:p>
          <a:p>
            <a:pPr marL="379730" marR="368935" algn="ctr">
              <a:lnSpc>
                <a:spcPct val="101699"/>
              </a:lnSpc>
            </a:pP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Stalking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Incidents</a:t>
            </a:r>
            <a:r>
              <a:rPr sz="1725" b="1" baseline="41062" dirty="0">
                <a:solidFill>
                  <a:srgbClr val="FFFFFF"/>
                </a:solidFill>
                <a:latin typeface="Calibri"/>
                <a:cs typeface="Calibri"/>
              </a:rPr>
              <a:t>1</a:t>
            </a:r>
            <a:r>
              <a:rPr sz="1725" b="1" spc="195" baseline="41062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the</a:t>
            </a:r>
            <a:r>
              <a:rPr sz="1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Number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of</a:t>
            </a:r>
            <a:r>
              <a:rPr sz="1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Stalking</a:t>
            </a:r>
            <a:r>
              <a:rPr sz="1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Incidents</a:t>
            </a:r>
            <a:r>
              <a:rPr sz="1800" b="1" spc="-1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Reported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to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Law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Enforcement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by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spc="-10" dirty="0">
                <a:solidFill>
                  <a:srgbClr val="FFFFFF"/>
                </a:solidFill>
                <a:latin typeface="Calibri"/>
                <a:cs typeface="Calibri"/>
              </a:rPr>
              <a:t>County,</a:t>
            </a:r>
            <a:r>
              <a:rPr sz="1800" b="1" spc="-25" dirty="0">
                <a:solidFill>
                  <a:srgbClr val="FFFFFF"/>
                </a:solidFill>
                <a:latin typeface="Calibri"/>
                <a:cs typeface="Calibri"/>
              </a:rPr>
              <a:t> </a:t>
            </a:r>
            <a:r>
              <a:rPr sz="1800" b="1" dirty="0">
                <a:solidFill>
                  <a:srgbClr val="FFFFFF"/>
                </a:solidFill>
                <a:latin typeface="Calibri"/>
                <a:cs typeface="Calibri"/>
              </a:rPr>
              <a:t>in</a:t>
            </a:r>
            <a:r>
              <a:rPr sz="1800" b="1" spc="-20" dirty="0">
                <a:solidFill>
                  <a:srgbClr val="FFFFFF"/>
                </a:solidFill>
                <a:latin typeface="Calibri"/>
                <a:cs typeface="Calibri"/>
              </a:rPr>
              <a:t> 2019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3047" y="8939021"/>
            <a:ext cx="7769859" cy="1119505"/>
          </a:xfrm>
          <a:custGeom>
            <a:avLst/>
            <a:gdLst/>
            <a:ahLst/>
            <a:cxnLst/>
            <a:rect l="l" t="t" r="r" b="b"/>
            <a:pathLst>
              <a:path w="7769859" h="1119504">
                <a:moveTo>
                  <a:pt x="7769352" y="0"/>
                </a:moveTo>
                <a:lnTo>
                  <a:pt x="0" y="0"/>
                </a:lnTo>
                <a:lnTo>
                  <a:pt x="0" y="1118996"/>
                </a:lnTo>
                <a:lnTo>
                  <a:pt x="7769352" y="1118996"/>
                </a:lnTo>
                <a:lnTo>
                  <a:pt x="7769352" y="0"/>
                </a:lnTo>
                <a:close/>
              </a:path>
            </a:pathLst>
          </a:custGeom>
          <a:solidFill>
            <a:srgbClr val="F2F2F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97179" y="8925255"/>
            <a:ext cx="7221855" cy="1108710"/>
          </a:xfrm>
          <a:prstGeom prst="rect">
            <a:avLst/>
          </a:prstGeom>
        </p:spPr>
        <p:txBody>
          <a:bodyPr vert="horz" wrap="square" lIns="0" tIns="28575" rIns="0" bIns="0" rtlCol="0">
            <a:spAutoFit/>
          </a:bodyPr>
          <a:lstStyle/>
          <a:p>
            <a:pPr marL="49530">
              <a:lnSpc>
                <a:spcPct val="100000"/>
              </a:lnSpc>
              <a:spcBef>
                <a:spcPts val="225"/>
              </a:spcBef>
            </a:pP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References:</a:t>
            </a:r>
            <a:endParaRPr sz="1100">
              <a:latin typeface="Calibri"/>
              <a:cs typeface="Calibri"/>
            </a:endParaRPr>
          </a:p>
          <a:p>
            <a:pPr marL="48895" marR="30480">
              <a:lnSpc>
                <a:spcPct val="103200"/>
              </a:lnSpc>
              <a:spcBef>
                <a:spcPts val="85"/>
              </a:spcBef>
            </a:pPr>
            <a:r>
              <a:rPr sz="1125" b="1" baseline="40740" dirty="0">
                <a:solidFill>
                  <a:srgbClr val="32324C"/>
                </a:solidFill>
                <a:latin typeface="Calibri"/>
                <a:cs typeface="Calibri"/>
              </a:rPr>
              <a:t>1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Stalking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includes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pattern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harassing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or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threatening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tactics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used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perpetrator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that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is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both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unwanted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and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causes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fear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safety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concerns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the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victim.</a:t>
            </a:r>
            <a:endParaRPr sz="1100">
              <a:latin typeface="Calibri"/>
              <a:cs typeface="Calibri"/>
            </a:endParaRPr>
          </a:p>
          <a:p>
            <a:pPr marL="38100" marR="194945">
              <a:lnSpc>
                <a:spcPct val="107000"/>
              </a:lnSpc>
              <a:spcBef>
                <a:spcPts val="30"/>
              </a:spcBef>
            </a:pPr>
            <a:r>
              <a:rPr sz="1125" baseline="40740" dirty="0">
                <a:latin typeface="Calibri"/>
                <a:cs typeface="Calibri"/>
              </a:rPr>
              <a:t>2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NISVS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State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Report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12-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month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rate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equals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4.2%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females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and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1.9%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males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or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3.0%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all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adults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in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New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Mexico </a:t>
            </a:r>
            <a:r>
              <a:rPr sz="1125" b="1" baseline="40740" dirty="0">
                <a:solidFill>
                  <a:srgbClr val="32324C"/>
                </a:solidFill>
                <a:latin typeface="Calibri"/>
                <a:cs typeface="Calibri"/>
              </a:rPr>
              <a:t>3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United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States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Census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2019,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Annual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Estimates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of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the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Resident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Population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for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Selected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Age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Group</a:t>
            </a:r>
            <a:r>
              <a:rPr sz="1100" b="1" spc="-2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Sex,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by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New</a:t>
            </a:r>
            <a:r>
              <a:rPr sz="1100" b="1" spc="-3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Mexico Counties: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April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1,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2010</a:t>
            </a:r>
            <a:r>
              <a:rPr sz="1100" b="1" spc="-10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to</a:t>
            </a:r>
            <a:r>
              <a:rPr sz="1100" b="1" spc="-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July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dirty="0">
                <a:solidFill>
                  <a:srgbClr val="32324C"/>
                </a:solidFill>
                <a:latin typeface="Calibri"/>
                <a:cs typeface="Calibri"/>
              </a:rPr>
              <a:t>1,</a:t>
            </a:r>
            <a:r>
              <a:rPr sz="1100" b="1" spc="-15" dirty="0">
                <a:solidFill>
                  <a:srgbClr val="32324C"/>
                </a:solidFill>
                <a:latin typeface="Calibri"/>
                <a:cs typeface="Calibri"/>
              </a:rPr>
              <a:t> </a:t>
            </a:r>
            <a:r>
              <a:rPr sz="1100" b="1" spc="-20" dirty="0">
                <a:solidFill>
                  <a:srgbClr val="32324C"/>
                </a:solidFill>
                <a:latin typeface="Calibri"/>
                <a:cs typeface="Calibri"/>
              </a:rPr>
              <a:t>2019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246117" y="7240016"/>
            <a:ext cx="2983230" cy="15862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Calibri"/>
                <a:cs typeface="Calibri"/>
              </a:rPr>
              <a:t>UR: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Counties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with</a:t>
            </a:r>
            <a:r>
              <a:rPr sz="1200" b="1" spc="-2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Unstable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Rates</a:t>
            </a:r>
            <a:endParaRPr sz="1200">
              <a:latin typeface="Calibri"/>
              <a:cs typeface="Calibri"/>
            </a:endParaRPr>
          </a:p>
          <a:p>
            <a:pPr marL="12700" marR="5080">
              <a:lnSpc>
                <a:spcPct val="101699"/>
              </a:lnSpc>
            </a:pPr>
            <a:r>
              <a:rPr sz="1200" dirty="0">
                <a:latin typeface="Calibri"/>
                <a:cs typeface="Calibri"/>
              </a:rPr>
              <a:t>A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county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categorized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as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having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unstable</a:t>
            </a:r>
            <a:r>
              <a:rPr sz="1200" spc="-10" dirty="0">
                <a:latin typeface="Calibri"/>
                <a:cs typeface="Calibri"/>
              </a:rPr>
              <a:t> rates </a:t>
            </a:r>
            <a:r>
              <a:rPr sz="1200" dirty="0">
                <a:latin typeface="Calibri"/>
                <a:cs typeface="Calibri"/>
              </a:rPr>
              <a:t>if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total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number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of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victims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fewer</a:t>
            </a:r>
            <a:r>
              <a:rPr sz="1200" spc="-1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than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10.</a:t>
            </a:r>
            <a:endParaRPr sz="1200">
              <a:latin typeface="Calibri"/>
              <a:cs typeface="Calibri"/>
            </a:endParaRPr>
          </a:p>
          <a:p>
            <a:pPr marL="12700" marR="12700">
              <a:lnSpc>
                <a:spcPct val="101800"/>
              </a:lnSpc>
              <a:spcBef>
                <a:spcPts val="590"/>
              </a:spcBef>
            </a:pPr>
            <a:r>
              <a:rPr sz="1200" b="1" dirty="0">
                <a:latin typeface="Calibri"/>
                <a:cs typeface="Calibri"/>
              </a:rPr>
              <a:t>IR: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Counties</a:t>
            </a:r>
            <a:r>
              <a:rPr sz="1200" b="1" spc="-15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with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dirty="0">
                <a:latin typeface="Calibri"/>
                <a:cs typeface="Calibri"/>
              </a:rPr>
              <a:t>Incomplete</a:t>
            </a:r>
            <a:r>
              <a:rPr sz="1200" b="1" spc="-10" dirty="0">
                <a:latin typeface="Calibri"/>
                <a:cs typeface="Calibri"/>
              </a:rPr>
              <a:t> Reporting </a:t>
            </a:r>
            <a:r>
              <a:rPr sz="1200" dirty="0">
                <a:latin typeface="Calibri"/>
                <a:cs typeface="Calibri"/>
              </a:rPr>
              <a:t>Incomplete</a:t>
            </a:r>
            <a:r>
              <a:rPr sz="1200" spc="-2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reporting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means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law </a:t>
            </a:r>
            <a:r>
              <a:rPr sz="1200" dirty="0">
                <a:latin typeface="Calibri"/>
                <a:cs typeface="Calibri"/>
              </a:rPr>
              <a:t>enforcement</a:t>
            </a:r>
            <a:r>
              <a:rPr sz="1200" spc="-2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agency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from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the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largest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city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the </a:t>
            </a:r>
            <a:r>
              <a:rPr sz="1200" dirty="0">
                <a:latin typeface="Calibri"/>
                <a:cs typeface="Calibri"/>
              </a:rPr>
              <a:t>county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did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not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or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less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than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spc="-50" dirty="0">
                <a:latin typeface="Calibri"/>
                <a:cs typeface="Calibri"/>
              </a:rPr>
              <a:t>a </a:t>
            </a:r>
            <a:r>
              <a:rPr sz="1200" dirty="0">
                <a:latin typeface="Calibri"/>
                <a:cs typeface="Calibri"/>
              </a:rPr>
              <a:t>full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year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of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data</a:t>
            </a:r>
            <a:r>
              <a:rPr sz="1200" spc="-10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in</a:t>
            </a:r>
            <a:r>
              <a:rPr sz="1200" spc="-10" dirty="0">
                <a:latin typeface="Calibri"/>
                <a:cs typeface="Calibri"/>
              </a:rPr>
              <a:t> 2019.</a:t>
            </a:r>
            <a:endParaRPr sz="1200">
              <a:latin typeface="Calibri"/>
              <a:cs typeface="Calibri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928" y="1548383"/>
            <a:ext cx="1030224" cy="728472"/>
          </a:xfrm>
          <a:prstGeom prst="rect">
            <a:avLst/>
          </a:prstGeom>
        </p:spPr>
      </p:pic>
      <p:sp>
        <p:nvSpPr>
          <p:cNvPr id="8" name="object 8"/>
          <p:cNvSpPr txBox="1"/>
          <p:nvPr/>
        </p:nvSpPr>
        <p:spPr>
          <a:xfrm>
            <a:off x="6935216" y="2797556"/>
            <a:ext cx="497205" cy="76708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latin typeface="Calibri"/>
                <a:cs typeface="Calibri"/>
              </a:rPr>
              <a:t>Los </a:t>
            </a:r>
            <a:r>
              <a:rPr sz="1200" b="1" spc="-10" dirty="0">
                <a:latin typeface="Calibri"/>
                <a:cs typeface="Calibri"/>
              </a:rPr>
              <a:t>Alamos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UR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457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1169" y="4231640"/>
            <a:ext cx="5632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Valencia</a:t>
            </a:r>
            <a:endParaRPr sz="1200">
              <a:latin typeface="Calibri"/>
              <a:cs typeface="Calibri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999616" y="1465961"/>
            <a:ext cx="5800090" cy="6302375"/>
            <a:chOff x="999616" y="1465961"/>
            <a:chExt cx="5800090" cy="6302375"/>
          </a:xfrm>
        </p:grpSpPr>
        <p:sp>
          <p:nvSpPr>
            <p:cNvPr id="11" name="object 11"/>
            <p:cNvSpPr/>
            <p:nvPr/>
          </p:nvSpPr>
          <p:spPr>
            <a:xfrm>
              <a:off x="1279397" y="1469136"/>
              <a:ext cx="1458595" cy="1142365"/>
            </a:xfrm>
            <a:custGeom>
              <a:avLst/>
              <a:gdLst/>
              <a:ahLst/>
              <a:cxnLst/>
              <a:rect l="l" t="t" r="r" b="b"/>
              <a:pathLst>
                <a:path w="1458595" h="1142364">
                  <a:moveTo>
                    <a:pt x="40385" y="0"/>
                  </a:moveTo>
                  <a:lnTo>
                    <a:pt x="0" y="1101089"/>
                  </a:lnTo>
                  <a:lnTo>
                    <a:pt x="1276350" y="1142237"/>
                  </a:lnTo>
                  <a:lnTo>
                    <a:pt x="1276350" y="421385"/>
                  </a:lnTo>
                  <a:lnTo>
                    <a:pt x="1309878" y="441959"/>
                  </a:lnTo>
                  <a:lnTo>
                    <a:pt x="1309878" y="258317"/>
                  </a:lnTo>
                  <a:lnTo>
                    <a:pt x="1458467" y="163067"/>
                  </a:lnTo>
                  <a:lnTo>
                    <a:pt x="1431798" y="40385"/>
                  </a:lnTo>
                  <a:lnTo>
                    <a:pt x="40385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279397" y="1469136"/>
              <a:ext cx="1458595" cy="1142365"/>
            </a:xfrm>
            <a:custGeom>
              <a:avLst/>
              <a:gdLst/>
              <a:ahLst/>
              <a:cxnLst/>
              <a:rect l="l" t="t" r="r" b="b"/>
              <a:pathLst>
                <a:path w="1458595" h="1142364">
                  <a:moveTo>
                    <a:pt x="1431798" y="40385"/>
                  </a:moveTo>
                  <a:lnTo>
                    <a:pt x="40385" y="0"/>
                  </a:lnTo>
                  <a:lnTo>
                    <a:pt x="0" y="1101089"/>
                  </a:lnTo>
                  <a:lnTo>
                    <a:pt x="1276350" y="1142237"/>
                  </a:lnTo>
                  <a:lnTo>
                    <a:pt x="1276350" y="421385"/>
                  </a:lnTo>
                  <a:lnTo>
                    <a:pt x="1309878" y="441959"/>
                  </a:lnTo>
                  <a:lnTo>
                    <a:pt x="1309878" y="258317"/>
                  </a:lnTo>
                  <a:lnTo>
                    <a:pt x="1458467" y="163067"/>
                  </a:lnTo>
                  <a:lnTo>
                    <a:pt x="1431798" y="40385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555747" y="1509522"/>
              <a:ext cx="1918335" cy="1197610"/>
            </a:xfrm>
            <a:custGeom>
              <a:avLst/>
              <a:gdLst/>
              <a:ahLst/>
              <a:cxnLst/>
              <a:rect l="l" t="t" r="r" b="b"/>
              <a:pathLst>
                <a:path w="1918335" h="1197610">
                  <a:moveTo>
                    <a:pt x="155448" y="0"/>
                  </a:moveTo>
                  <a:lnTo>
                    <a:pt x="182118" y="122682"/>
                  </a:lnTo>
                  <a:lnTo>
                    <a:pt x="33528" y="217932"/>
                  </a:lnTo>
                  <a:lnTo>
                    <a:pt x="33528" y="401574"/>
                  </a:lnTo>
                  <a:lnTo>
                    <a:pt x="0" y="381000"/>
                  </a:lnTo>
                  <a:lnTo>
                    <a:pt x="0" y="870204"/>
                  </a:lnTo>
                  <a:lnTo>
                    <a:pt x="688848" y="870204"/>
                  </a:lnTo>
                  <a:lnTo>
                    <a:pt x="688848" y="1121664"/>
                  </a:lnTo>
                  <a:lnTo>
                    <a:pt x="1194816" y="1121664"/>
                  </a:lnTo>
                  <a:lnTo>
                    <a:pt x="1208532" y="1135380"/>
                  </a:lnTo>
                  <a:lnTo>
                    <a:pt x="1208532" y="1155954"/>
                  </a:lnTo>
                  <a:lnTo>
                    <a:pt x="1194816" y="1169670"/>
                  </a:lnTo>
                  <a:lnTo>
                    <a:pt x="1424940" y="1169670"/>
                  </a:lnTo>
                  <a:lnTo>
                    <a:pt x="1404366" y="1128522"/>
                  </a:lnTo>
                  <a:lnTo>
                    <a:pt x="1728978" y="1128522"/>
                  </a:lnTo>
                  <a:lnTo>
                    <a:pt x="1728978" y="1197102"/>
                  </a:lnTo>
                  <a:lnTo>
                    <a:pt x="1782318" y="1183386"/>
                  </a:lnTo>
                  <a:lnTo>
                    <a:pt x="1836420" y="1162812"/>
                  </a:lnTo>
                  <a:lnTo>
                    <a:pt x="1917954" y="1108710"/>
                  </a:lnTo>
                  <a:lnTo>
                    <a:pt x="1769364" y="1040130"/>
                  </a:lnTo>
                  <a:lnTo>
                    <a:pt x="1458468" y="762000"/>
                  </a:lnTo>
                  <a:lnTo>
                    <a:pt x="1546098" y="598170"/>
                  </a:lnTo>
                  <a:lnTo>
                    <a:pt x="1512570" y="503681"/>
                  </a:lnTo>
                  <a:lnTo>
                    <a:pt x="1526286" y="462534"/>
                  </a:lnTo>
                  <a:lnTo>
                    <a:pt x="1533144" y="320040"/>
                  </a:lnTo>
                  <a:lnTo>
                    <a:pt x="1505712" y="272034"/>
                  </a:lnTo>
                  <a:lnTo>
                    <a:pt x="1526286" y="129539"/>
                  </a:lnTo>
                  <a:lnTo>
                    <a:pt x="1505712" y="81534"/>
                  </a:lnTo>
                  <a:lnTo>
                    <a:pt x="1498854" y="48006"/>
                  </a:lnTo>
                  <a:lnTo>
                    <a:pt x="1505712" y="20574"/>
                  </a:lnTo>
                  <a:lnTo>
                    <a:pt x="1554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555747" y="1509522"/>
              <a:ext cx="1918335" cy="1197610"/>
            </a:xfrm>
            <a:custGeom>
              <a:avLst/>
              <a:gdLst/>
              <a:ahLst/>
              <a:cxnLst/>
              <a:rect l="l" t="t" r="r" b="b"/>
              <a:pathLst>
                <a:path w="1918335" h="1197610">
                  <a:moveTo>
                    <a:pt x="155448" y="0"/>
                  </a:moveTo>
                  <a:lnTo>
                    <a:pt x="182118" y="122682"/>
                  </a:lnTo>
                  <a:lnTo>
                    <a:pt x="33528" y="217932"/>
                  </a:lnTo>
                  <a:lnTo>
                    <a:pt x="33528" y="401574"/>
                  </a:lnTo>
                  <a:lnTo>
                    <a:pt x="0" y="381000"/>
                  </a:lnTo>
                  <a:lnTo>
                    <a:pt x="0" y="870204"/>
                  </a:lnTo>
                  <a:lnTo>
                    <a:pt x="688848" y="870204"/>
                  </a:lnTo>
                  <a:lnTo>
                    <a:pt x="688848" y="1121664"/>
                  </a:lnTo>
                  <a:lnTo>
                    <a:pt x="1194816" y="1121664"/>
                  </a:lnTo>
                  <a:lnTo>
                    <a:pt x="1208532" y="1135380"/>
                  </a:lnTo>
                  <a:lnTo>
                    <a:pt x="1208532" y="1155954"/>
                  </a:lnTo>
                  <a:lnTo>
                    <a:pt x="1194816" y="1169670"/>
                  </a:lnTo>
                  <a:lnTo>
                    <a:pt x="1424940" y="1169670"/>
                  </a:lnTo>
                  <a:lnTo>
                    <a:pt x="1404366" y="1128522"/>
                  </a:lnTo>
                  <a:lnTo>
                    <a:pt x="1728978" y="1128522"/>
                  </a:lnTo>
                  <a:lnTo>
                    <a:pt x="1728978" y="1197102"/>
                  </a:lnTo>
                  <a:lnTo>
                    <a:pt x="1782318" y="1183386"/>
                  </a:lnTo>
                  <a:lnTo>
                    <a:pt x="1836420" y="1162812"/>
                  </a:lnTo>
                  <a:lnTo>
                    <a:pt x="1917954" y="1108710"/>
                  </a:lnTo>
                  <a:lnTo>
                    <a:pt x="1769364" y="1040130"/>
                  </a:lnTo>
                  <a:lnTo>
                    <a:pt x="1458468" y="762000"/>
                  </a:lnTo>
                  <a:lnTo>
                    <a:pt x="1546098" y="598170"/>
                  </a:lnTo>
                  <a:lnTo>
                    <a:pt x="1512570" y="503681"/>
                  </a:lnTo>
                  <a:lnTo>
                    <a:pt x="1526286" y="462534"/>
                  </a:lnTo>
                  <a:lnTo>
                    <a:pt x="1533144" y="320040"/>
                  </a:lnTo>
                  <a:lnTo>
                    <a:pt x="1505712" y="272034"/>
                  </a:lnTo>
                  <a:lnTo>
                    <a:pt x="1526286" y="129539"/>
                  </a:lnTo>
                  <a:lnTo>
                    <a:pt x="1505712" y="81534"/>
                  </a:lnTo>
                  <a:lnTo>
                    <a:pt x="1498854" y="48006"/>
                  </a:lnTo>
                  <a:lnTo>
                    <a:pt x="1505712" y="20574"/>
                  </a:lnTo>
                  <a:lnTo>
                    <a:pt x="155448" y="0"/>
                  </a:lnTo>
                  <a:close/>
                </a:path>
              </a:pathLst>
            </a:custGeom>
            <a:ln w="6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014215" y="1523238"/>
              <a:ext cx="756920" cy="1095375"/>
            </a:xfrm>
            <a:custGeom>
              <a:avLst/>
              <a:gdLst/>
              <a:ahLst/>
              <a:cxnLst/>
              <a:rect l="l" t="t" r="r" b="b"/>
              <a:pathLst>
                <a:path w="756920" h="1095375">
                  <a:moveTo>
                    <a:pt x="756666" y="0"/>
                  </a:moveTo>
                  <a:lnTo>
                    <a:pt x="47244" y="6858"/>
                  </a:lnTo>
                  <a:lnTo>
                    <a:pt x="40386" y="34290"/>
                  </a:lnTo>
                  <a:lnTo>
                    <a:pt x="47244" y="67818"/>
                  </a:lnTo>
                  <a:lnTo>
                    <a:pt x="67818" y="115824"/>
                  </a:lnTo>
                  <a:lnTo>
                    <a:pt x="47244" y="258318"/>
                  </a:lnTo>
                  <a:lnTo>
                    <a:pt x="74676" y="306324"/>
                  </a:lnTo>
                  <a:lnTo>
                    <a:pt x="67818" y="448818"/>
                  </a:lnTo>
                  <a:lnTo>
                    <a:pt x="54102" y="489966"/>
                  </a:lnTo>
                  <a:lnTo>
                    <a:pt x="87630" y="584454"/>
                  </a:lnTo>
                  <a:lnTo>
                    <a:pt x="0" y="748284"/>
                  </a:lnTo>
                  <a:lnTo>
                    <a:pt x="310896" y="1026414"/>
                  </a:lnTo>
                  <a:lnTo>
                    <a:pt x="459486" y="1094994"/>
                  </a:lnTo>
                  <a:lnTo>
                    <a:pt x="513588" y="1060704"/>
                  </a:lnTo>
                  <a:lnTo>
                    <a:pt x="547116" y="863346"/>
                  </a:lnTo>
                  <a:lnTo>
                    <a:pt x="540258" y="849630"/>
                  </a:lnTo>
                  <a:lnTo>
                    <a:pt x="614172" y="802386"/>
                  </a:lnTo>
                  <a:lnTo>
                    <a:pt x="627888" y="788670"/>
                  </a:lnTo>
                  <a:lnTo>
                    <a:pt x="641604" y="761238"/>
                  </a:lnTo>
                  <a:lnTo>
                    <a:pt x="641604" y="727710"/>
                  </a:lnTo>
                  <a:lnTo>
                    <a:pt x="634746" y="693420"/>
                  </a:lnTo>
                  <a:lnTo>
                    <a:pt x="594360" y="455676"/>
                  </a:lnTo>
                  <a:lnTo>
                    <a:pt x="648462" y="367284"/>
                  </a:lnTo>
                  <a:lnTo>
                    <a:pt x="702564" y="374142"/>
                  </a:lnTo>
                  <a:lnTo>
                    <a:pt x="742950" y="313182"/>
                  </a:lnTo>
                  <a:lnTo>
                    <a:pt x="715518" y="237744"/>
                  </a:lnTo>
                  <a:lnTo>
                    <a:pt x="742950" y="149352"/>
                  </a:lnTo>
                  <a:lnTo>
                    <a:pt x="756666" y="74676"/>
                  </a:lnTo>
                  <a:lnTo>
                    <a:pt x="756666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014215" y="1523238"/>
              <a:ext cx="756920" cy="1095375"/>
            </a:xfrm>
            <a:custGeom>
              <a:avLst/>
              <a:gdLst/>
              <a:ahLst/>
              <a:cxnLst/>
              <a:rect l="l" t="t" r="r" b="b"/>
              <a:pathLst>
                <a:path w="756920" h="1095375">
                  <a:moveTo>
                    <a:pt x="459486" y="1094994"/>
                  </a:moveTo>
                  <a:lnTo>
                    <a:pt x="513588" y="1060704"/>
                  </a:lnTo>
                  <a:lnTo>
                    <a:pt x="547116" y="863346"/>
                  </a:lnTo>
                  <a:lnTo>
                    <a:pt x="540258" y="849630"/>
                  </a:lnTo>
                  <a:lnTo>
                    <a:pt x="614172" y="802386"/>
                  </a:lnTo>
                  <a:lnTo>
                    <a:pt x="627888" y="788670"/>
                  </a:lnTo>
                  <a:lnTo>
                    <a:pt x="641604" y="761238"/>
                  </a:lnTo>
                  <a:lnTo>
                    <a:pt x="641604" y="727710"/>
                  </a:lnTo>
                  <a:lnTo>
                    <a:pt x="634746" y="693420"/>
                  </a:lnTo>
                  <a:lnTo>
                    <a:pt x="594360" y="455676"/>
                  </a:lnTo>
                  <a:lnTo>
                    <a:pt x="648462" y="367284"/>
                  </a:lnTo>
                  <a:lnTo>
                    <a:pt x="702564" y="374142"/>
                  </a:lnTo>
                  <a:lnTo>
                    <a:pt x="742950" y="313182"/>
                  </a:lnTo>
                  <a:lnTo>
                    <a:pt x="715518" y="237744"/>
                  </a:lnTo>
                  <a:lnTo>
                    <a:pt x="742950" y="149352"/>
                  </a:lnTo>
                  <a:lnTo>
                    <a:pt x="756666" y="74676"/>
                  </a:lnTo>
                  <a:lnTo>
                    <a:pt x="756666" y="0"/>
                  </a:lnTo>
                  <a:lnTo>
                    <a:pt x="47244" y="6858"/>
                  </a:lnTo>
                  <a:lnTo>
                    <a:pt x="40386" y="34290"/>
                  </a:lnTo>
                  <a:lnTo>
                    <a:pt x="47244" y="67818"/>
                  </a:lnTo>
                  <a:lnTo>
                    <a:pt x="67818" y="115824"/>
                  </a:lnTo>
                  <a:lnTo>
                    <a:pt x="47244" y="258318"/>
                  </a:lnTo>
                  <a:lnTo>
                    <a:pt x="74676" y="306324"/>
                  </a:lnTo>
                  <a:lnTo>
                    <a:pt x="67818" y="448818"/>
                  </a:lnTo>
                  <a:lnTo>
                    <a:pt x="54102" y="489966"/>
                  </a:lnTo>
                  <a:lnTo>
                    <a:pt x="87630" y="584454"/>
                  </a:lnTo>
                  <a:lnTo>
                    <a:pt x="0" y="748284"/>
                  </a:lnTo>
                  <a:lnTo>
                    <a:pt x="310896" y="1026414"/>
                  </a:lnTo>
                  <a:lnTo>
                    <a:pt x="459486" y="1094994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608576" y="1516380"/>
              <a:ext cx="1242060" cy="883919"/>
            </a:xfrm>
            <a:custGeom>
              <a:avLst/>
              <a:gdLst/>
              <a:ahLst/>
              <a:cxnLst/>
              <a:rect l="l" t="t" r="r" b="b"/>
              <a:pathLst>
                <a:path w="1242060" h="883919">
                  <a:moveTo>
                    <a:pt x="1242060" y="0"/>
                  </a:moveTo>
                  <a:lnTo>
                    <a:pt x="162306" y="6858"/>
                  </a:lnTo>
                  <a:lnTo>
                    <a:pt x="162306" y="81534"/>
                  </a:lnTo>
                  <a:lnTo>
                    <a:pt x="148590" y="156210"/>
                  </a:lnTo>
                  <a:lnTo>
                    <a:pt x="121158" y="244602"/>
                  </a:lnTo>
                  <a:lnTo>
                    <a:pt x="148590" y="320040"/>
                  </a:lnTo>
                  <a:lnTo>
                    <a:pt x="108204" y="381000"/>
                  </a:lnTo>
                  <a:lnTo>
                    <a:pt x="54102" y="374142"/>
                  </a:lnTo>
                  <a:lnTo>
                    <a:pt x="0" y="462534"/>
                  </a:lnTo>
                  <a:lnTo>
                    <a:pt x="40386" y="700278"/>
                  </a:lnTo>
                  <a:lnTo>
                    <a:pt x="47244" y="734568"/>
                  </a:lnTo>
                  <a:lnTo>
                    <a:pt x="47244" y="768096"/>
                  </a:lnTo>
                  <a:lnTo>
                    <a:pt x="33528" y="795528"/>
                  </a:lnTo>
                  <a:lnTo>
                    <a:pt x="19812" y="809244"/>
                  </a:lnTo>
                  <a:lnTo>
                    <a:pt x="33528" y="836676"/>
                  </a:lnTo>
                  <a:lnTo>
                    <a:pt x="479298" y="836676"/>
                  </a:lnTo>
                  <a:lnTo>
                    <a:pt x="479298" y="883919"/>
                  </a:lnTo>
                  <a:lnTo>
                    <a:pt x="1242060" y="883919"/>
                  </a:lnTo>
                  <a:lnTo>
                    <a:pt x="1242060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608576" y="1516380"/>
              <a:ext cx="1242060" cy="883919"/>
            </a:xfrm>
            <a:custGeom>
              <a:avLst/>
              <a:gdLst/>
              <a:ahLst/>
              <a:cxnLst/>
              <a:rect l="l" t="t" r="r" b="b"/>
              <a:pathLst>
                <a:path w="1242060" h="883919">
                  <a:moveTo>
                    <a:pt x="1242060" y="0"/>
                  </a:moveTo>
                  <a:lnTo>
                    <a:pt x="162306" y="6858"/>
                  </a:lnTo>
                  <a:lnTo>
                    <a:pt x="162306" y="81534"/>
                  </a:lnTo>
                  <a:lnTo>
                    <a:pt x="148590" y="156210"/>
                  </a:lnTo>
                  <a:lnTo>
                    <a:pt x="121158" y="244602"/>
                  </a:lnTo>
                  <a:lnTo>
                    <a:pt x="148590" y="320040"/>
                  </a:lnTo>
                  <a:lnTo>
                    <a:pt x="108204" y="381000"/>
                  </a:lnTo>
                  <a:lnTo>
                    <a:pt x="54102" y="374142"/>
                  </a:lnTo>
                  <a:lnTo>
                    <a:pt x="0" y="462534"/>
                  </a:lnTo>
                  <a:lnTo>
                    <a:pt x="40386" y="700278"/>
                  </a:lnTo>
                  <a:lnTo>
                    <a:pt x="47244" y="734568"/>
                  </a:lnTo>
                  <a:lnTo>
                    <a:pt x="47244" y="768096"/>
                  </a:lnTo>
                  <a:lnTo>
                    <a:pt x="33528" y="795528"/>
                  </a:lnTo>
                  <a:lnTo>
                    <a:pt x="19812" y="809244"/>
                  </a:lnTo>
                  <a:lnTo>
                    <a:pt x="33528" y="836676"/>
                  </a:lnTo>
                  <a:lnTo>
                    <a:pt x="479298" y="836676"/>
                  </a:lnTo>
                  <a:lnTo>
                    <a:pt x="479298" y="883919"/>
                  </a:lnTo>
                  <a:lnTo>
                    <a:pt x="1242060" y="883919"/>
                  </a:lnTo>
                  <a:lnTo>
                    <a:pt x="1242060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284726" y="2325624"/>
              <a:ext cx="1270000" cy="537210"/>
            </a:xfrm>
            <a:custGeom>
              <a:avLst/>
              <a:gdLst/>
              <a:ahLst/>
              <a:cxnLst/>
              <a:rect l="l" t="t" r="r" b="b"/>
              <a:pathLst>
                <a:path w="1270000" h="537210">
                  <a:moveTo>
                    <a:pt x="343661" y="0"/>
                  </a:moveTo>
                  <a:lnTo>
                    <a:pt x="269747" y="47243"/>
                  </a:lnTo>
                  <a:lnTo>
                    <a:pt x="276605" y="60959"/>
                  </a:lnTo>
                  <a:lnTo>
                    <a:pt x="243077" y="258317"/>
                  </a:lnTo>
                  <a:lnTo>
                    <a:pt x="188975" y="292607"/>
                  </a:lnTo>
                  <a:lnTo>
                    <a:pt x="107441" y="346709"/>
                  </a:lnTo>
                  <a:lnTo>
                    <a:pt x="53339" y="367283"/>
                  </a:lnTo>
                  <a:lnTo>
                    <a:pt x="0" y="380999"/>
                  </a:lnTo>
                  <a:lnTo>
                    <a:pt x="0" y="455675"/>
                  </a:lnTo>
                  <a:lnTo>
                    <a:pt x="323849" y="455675"/>
                  </a:lnTo>
                  <a:lnTo>
                    <a:pt x="539496" y="537209"/>
                  </a:lnTo>
                  <a:lnTo>
                    <a:pt x="1242060" y="537209"/>
                  </a:lnTo>
                  <a:lnTo>
                    <a:pt x="1228344" y="496061"/>
                  </a:lnTo>
                  <a:lnTo>
                    <a:pt x="1228344" y="448817"/>
                  </a:lnTo>
                  <a:lnTo>
                    <a:pt x="1255776" y="400811"/>
                  </a:lnTo>
                  <a:lnTo>
                    <a:pt x="1262634" y="380999"/>
                  </a:lnTo>
                  <a:lnTo>
                    <a:pt x="1269492" y="326135"/>
                  </a:lnTo>
                  <a:lnTo>
                    <a:pt x="1262634" y="299465"/>
                  </a:lnTo>
                  <a:lnTo>
                    <a:pt x="1221486" y="237743"/>
                  </a:lnTo>
                  <a:lnTo>
                    <a:pt x="1168145" y="74675"/>
                  </a:lnTo>
                  <a:lnTo>
                    <a:pt x="803147" y="74675"/>
                  </a:lnTo>
                  <a:lnTo>
                    <a:pt x="803147" y="27431"/>
                  </a:lnTo>
                  <a:lnTo>
                    <a:pt x="357377" y="27431"/>
                  </a:lnTo>
                  <a:lnTo>
                    <a:pt x="34366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284726" y="2325624"/>
              <a:ext cx="1270000" cy="537210"/>
            </a:xfrm>
            <a:custGeom>
              <a:avLst/>
              <a:gdLst/>
              <a:ahLst/>
              <a:cxnLst/>
              <a:rect l="l" t="t" r="r" b="b"/>
              <a:pathLst>
                <a:path w="1270000" h="537210">
                  <a:moveTo>
                    <a:pt x="188975" y="292607"/>
                  </a:moveTo>
                  <a:lnTo>
                    <a:pt x="107441" y="346709"/>
                  </a:lnTo>
                  <a:lnTo>
                    <a:pt x="53339" y="367283"/>
                  </a:lnTo>
                  <a:lnTo>
                    <a:pt x="0" y="380999"/>
                  </a:lnTo>
                  <a:lnTo>
                    <a:pt x="0" y="455675"/>
                  </a:lnTo>
                  <a:lnTo>
                    <a:pt x="323849" y="455675"/>
                  </a:lnTo>
                  <a:lnTo>
                    <a:pt x="539496" y="537209"/>
                  </a:lnTo>
                  <a:lnTo>
                    <a:pt x="1242060" y="537209"/>
                  </a:lnTo>
                  <a:lnTo>
                    <a:pt x="1228344" y="496061"/>
                  </a:lnTo>
                  <a:lnTo>
                    <a:pt x="1228344" y="448817"/>
                  </a:lnTo>
                  <a:lnTo>
                    <a:pt x="1255776" y="400811"/>
                  </a:lnTo>
                  <a:lnTo>
                    <a:pt x="1262634" y="380999"/>
                  </a:lnTo>
                  <a:lnTo>
                    <a:pt x="1269492" y="326135"/>
                  </a:lnTo>
                  <a:lnTo>
                    <a:pt x="1262634" y="299465"/>
                  </a:lnTo>
                  <a:lnTo>
                    <a:pt x="1221486" y="237743"/>
                  </a:lnTo>
                  <a:lnTo>
                    <a:pt x="1168145" y="74675"/>
                  </a:lnTo>
                  <a:lnTo>
                    <a:pt x="803147" y="74675"/>
                  </a:lnTo>
                  <a:lnTo>
                    <a:pt x="803147" y="27431"/>
                  </a:lnTo>
                  <a:lnTo>
                    <a:pt x="357377" y="27431"/>
                  </a:lnTo>
                  <a:lnTo>
                    <a:pt x="343661" y="0"/>
                  </a:lnTo>
                  <a:lnTo>
                    <a:pt x="269747" y="47243"/>
                  </a:lnTo>
                  <a:lnTo>
                    <a:pt x="276605" y="60959"/>
                  </a:lnTo>
                  <a:lnTo>
                    <a:pt x="243077" y="258317"/>
                  </a:lnTo>
                  <a:lnTo>
                    <a:pt x="188975" y="292607"/>
                  </a:lnTo>
                  <a:close/>
                </a:path>
              </a:pathLst>
            </a:custGeom>
            <a:ln w="6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850636" y="1509522"/>
              <a:ext cx="946150" cy="1414780"/>
            </a:xfrm>
            <a:custGeom>
              <a:avLst/>
              <a:gdLst/>
              <a:ahLst/>
              <a:cxnLst/>
              <a:rect l="l" t="t" r="r" b="b"/>
              <a:pathLst>
                <a:path w="946150" h="1414780">
                  <a:moveTo>
                    <a:pt x="945641" y="0"/>
                  </a:moveTo>
                  <a:lnTo>
                    <a:pt x="0" y="6857"/>
                  </a:lnTo>
                  <a:lnTo>
                    <a:pt x="0" y="931925"/>
                  </a:lnTo>
                  <a:lnTo>
                    <a:pt x="195834" y="931925"/>
                  </a:lnTo>
                  <a:lnTo>
                    <a:pt x="195834" y="1027175"/>
                  </a:lnTo>
                  <a:lnTo>
                    <a:pt x="594360" y="1027175"/>
                  </a:lnTo>
                  <a:lnTo>
                    <a:pt x="594360" y="1074419"/>
                  </a:lnTo>
                  <a:lnTo>
                    <a:pt x="581406" y="1074419"/>
                  </a:lnTo>
                  <a:lnTo>
                    <a:pt x="581406" y="1414271"/>
                  </a:lnTo>
                  <a:lnTo>
                    <a:pt x="884682" y="1414271"/>
                  </a:lnTo>
                  <a:lnTo>
                    <a:pt x="877824" y="585215"/>
                  </a:lnTo>
                  <a:lnTo>
                    <a:pt x="945641" y="585215"/>
                  </a:lnTo>
                  <a:lnTo>
                    <a:pt x="945641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850636" y="1509522"/>
              <a:ext cx="946150" cy="1414780"/>
            </a:xfrm>
            <a:custGeom>
              <a:avLst/>
              <a:gdLst/>
              <a:ahLst/>
              <a:cxnLst/>
              <a:rect l="l" t="t" r="r" b="b"/>
              <a:pathLst>
                <a:path w="946150" h="1414780">
                  <a:moveTo>
                    <a:pt x="0" y="6857"/>
                  </a:moveTo>
                  <a:lnTo>
                    <a:pt x="0" y="931925"/>
                  </a:lnTo>
                  <a:lnTo>
                    <a:pt x="195834" y="931925"/>
                  </a:lnTo>
                  <a:lnTo>
                    <a:pt x="195834" y="1027175"/>
                  </a:lnTo>
                  <a:lnTo>
                    <a:pt x="594360" y="1027175"/>
                  </a:lnTo>
                  <a:lnTo>
                    <a:pt x="594360" y="1074419"/>
                  </a:lnTo>
                  <a:lnTo>
                    <a:pt x="581406" y="1074419"/>
                  </a:lnTo>
                  <a:lnTo>
                    <a:pt x="581406" y="1414271"/>
                  </a:lnTo>
                  <a:lnTo>
                    <a:pt x="884682" y="1414271"/>
                  </a:lnTo>
                  <a:lnTo>
                    <a:pt x="877824" y="585215"/>
                  </a:lnTo>
                  <a:lnTo>
                    <a:pt x="945641" y="585215"/>
                  </a:lnTo>
                  <a:lnTo>
                    <a:pt x="945641" y="0"/>
                  </a:lnTo>
                  <a:lnTo>
                    <a:pt x="0" y="6857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452871" y="2400300"/>
              <a:ext cx="992505" cy="911860"/>
            </a:xfrm>
            <a:custGeom>
              <a:avLst/>
              <a:gdLst/>
              <a:ahLst/>
              <a:cxnLst/>
              <a:rect l="l" t="t" r="r" b="b"/>
              <a:pathLst>
                <a:path w="992504" h="911860">
                  <a:moveTo>
                    <a:pt x="397763" y="0"/>
                  </a:moveTo>
                  <a:lnTo>
                    <a:pt x="0" y="0"/>
                  </a:lnTo>
                  <a:lnTo>
                    <a:pt x="53339" y="163068"/>
                  </a:lnTo>
                  <a:lnTo>
                    <a:pt x="94487" y="224790"/>
                  </a:lnTo>
                  <a:lnTo>
                    <a:pt x="101345" y="251460"/>
                  </a:lnTo>
                  <a:lnTo>
                    <a:pt x="94487" y="306324"/>
                  </a:lnTo>
                  <a:lnTo>
                    <a:pt x="87629" y="326136"/>
                  </a:lnTo>
                  <a:lnTo>
                    <a:pt x="60197" y="374142"/>
                  </a:lnTo>
                  <a:lnTo>
                    <a:pt x="60197" y="421386"/>
                  </a:lnTo>
                  <a:lnTo>
                    <a:pt x="73913" y="462534"/>
                  </a:lnTo>
                  <a:lnTo>
                    <a:pt x="432053" y="462534"/>
                  </a:lnTo>
                  <a:lnTo>
                    <a:pt x="681989" y="877062"/>
                  </a:lnTo>
                  <a:lnTo>
                    <a:pt x="755904" y="877062"/>
                  </a:lnTo>
                  <a:lnTo>
                    <a:pt x="749045" y="911352"/>
                  </a:lnTo>
                  <a:lnTo>
                    <a:pt x="979169" y="911352"/>
                  </a:lnTo>
                  <a:lnTo>
                    <a:pt x="972312" y="883919"/>
                  </a:lnTo>
                  <a:lnTo>
                    <a:pt x="972312" y="605028"/>
                  </a:lnTo>
                  <a:lnTo>
                    <a:pt x="979169" y="605028"/>
                  </a:lnTo>
                  <a:lnTo>
                    <a:pt x="979169" y="183642"/>
                  </a:lnTo>
                  <a:lnTo>
                    <a:pt x="992123" y="183642"/>
                  </a:lnTo>
                  <a:lnTo>
                    <a:pt x="992123" y="136398"/>
                  </a:lnTo>
                  <a:lnTo>
                    <a:pt x="593597" y="136398"/>
                  </a:lnTo>
                  <a:lnTo>
                    <a:pt x="593597" y="41148"/>
                  </a:lnTo>
                  <a:lnTo>
                    <a:pt x="397763" y="41148"/>
                  </a:lnTo>
                  <a:lnTo>
                    <a:pt x="397763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452871" y="2400300"/>
              <a:ext cx="992505" cy="911860"/>
            </a:xfrm>
            <a:custGeom>
              <a:avLst/>
              <a:gdLst/>
              <a:ahLst/>
              <a:cxnLst/>
              <a:rect l="l" t="t" r="r" b="b"/>
              <a:pathLst>
                <a:path w="992504" h="911860">
                  <a:moveTo>
                    <a:pt x="397763" y="0"/>
                  </a:moveTo>
                  <a:lnTo>
                    <a:pt x="0" y="0"/>
                  </a:lnTo>
                  <a:lnTo>
                    <a:pt x="53339" y="163068"/>
                  </a:lnTo>
                  <a:lnTo>
                    <a:pt x="94487" y="224790"/>
                  </a:lnTo>
                  <a:lnTo>
                    <a:pt x="101345" y="251460"/>
                  </a:lnTo>
                  <a:lnTo>
                    <a:pt x="94487" y="306324"/>
                  </a:lnTo>
                  <a:lnTo>
                    <a:pt x="87629" y="326136"/>
                  </a:lnTo>
                  <a:lnTo>
                    <a:pt x="60197" y="374142"/>
                  </a:lnTo>
                  <a:lnTo>
                    <a:pt x="60197" y="421386"/>
                  </a:lnTo>
                  <a:lnTo>
                    <a:pt x="73913" y="462534"/>
                  </a:lnTo>
                  <a:lnTo>
                    <a:pt x="432053" y="462534"/>
                  </a:lnTo>
                  <a:lnTo>
                    <a:pt x="681989" y="877062"/>
                  </a:lnTo>
                  <a:lnTo>
                    <a:pt x="755904" y="877062"/>
                  </a:lnTo>
                  <a:lnTo>
                    <a:pt x="749045" y="911352"/>
                  </a:lnTo>
                  <a:lnTo>
                    <a:pt x="979169" y="911352"/>
                  </a:lnTo>
                  <a:lnTo>
                    <a:pt x="972312" y="883919"/>
                  </a:lnTo>
                  <a:lnTo>
                    <a:pt x="972312" y="605028"/>
                  </a:lnTo>
                  <a:lnTo>
                    <a:pt x="979169" y="605028"/>
                  </a:lnTo>
                  <a:lnTo>
                    <a:pt x="979169" y="183642"/>
                  </a:lnTo>
                  <a:lnTo>
                    <a:pt x="992123" y="183642"/>
                  </a:lnTo>
                  <a:lnTo>
                    <a:pt x="992123" y="136398"/>
                  </a:lnTo>
                  <a:lnTo>
                    <a:pt x="593597" y="136398"/>
                  </a:lnTo>
                  <a:lnTo>
                    <a:pt x="593597" y="41148"/>
                  </a:lnTo>
                  <a:lnTo>
                    <a:pt x="397763" y="41148"/>
                  </a:lnTo>
                  <a:lnTo>
                    <a:pt x="397763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225295" y="2570225"/>
              <a:ext cx="1621155" cy="1176655"/>
            </a:xfrm>
            <a:custGeom>
              <a:avLst/>
              <a:gdLst/>
              <a:ahLst/>
              <a:cxnLst/>
              <a:rect l="l" t="t" r="r" b="b"/>
              <a:pathLst>
                <a:path w="1621155" h="1176654">
                  <a:moveTo>
                    <a:pt x="54102" y="0"/>
                  </a:moveTo>
                  <a:lnTo>
                    <a:pt x="0" y="1149096"/>
                  </a:lnTo>
                  <a:lnTo>
                    <a:pt x="540258" y="1176528"/>
                  </a:lnTo>
                  <a:lnTo>
                    <a:pt x="540258" y="836676"/>
                  </a:lnTo>
                  <a:lnTo>
                    <a:pt x="1208532" y="836676"/>
                  </a:lnTo>
                  <a:lnTo>
                    <a:pt x="1208532" y="774954"/>
                  </a:lnTo>
                  <a:lnTo>
                    <a:pt x="1316736" y="774954"/>
                  </a:lnTo>
                  <a:lnTo>
                    <a:pt x="1316736" y="836676"/>
                  </a:lnTo>
                  <a:lnTo>
                    <a:pt x="1600200" y="836676"/>
                  </a:lnTo>
                  <a:lnTo>
                    <a:pt x="1620774" y="48006"/>
                  </a:lnTo>
                  <a:lnTo>
                    <a:pt x="1330452" y="41148"/>
                  </a:lnTo>
                  <a:lnTo>
                    <a:pt x="54102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225295" y="2570225"/>
              <a:ext cx="1621155" cy="1176655"/>
            </a:xfrm>
            <a:custGeom>
              <a:avLst/>
              <a:gdLst/>
              <a:ahLst/>
              <a:cxnLst/>
              <a:rect l="l" t="t" r="r" b="b"/>
              <a:pathLst>
                <a:path w="1621155" h="1176654">
                  <a:moveTo>
                    <a:pt x="54102" y="0"/>
                  </a:moveTo>
                  <a:lnTo>
                    <a:pt x="0" y="1149096"/>
                  </a:lnTo>
                  <a:lnTo>
                    <a:pt x="540258" y="1176528"/>
                  </a:lnTo>
                  <a:lnTo>
                    <a:pt x="540258" y="836676"/>
                  </a:lnTo>
                  <a:lnTo>
                    <a:pt x="1208532" y="836676"/>
                  </a:lnTo>
                  <a:lnTo>
                    <a:pt x="1208532" y="774954"/>
                  </a:lnTo>
                  <a:lnTo>
                    <a:pt x="1316736" y="774954"/>
                  </a:lnTo>
                  <a:lnTo>
                    <a:pt x="1316736" y="836676"/>
                  </a:lnTo>
                  <a:lnTo>
                    <a:pt x="1600200" y="836676"/>
                  </a:lnTo>
                  <a:lnTo>
                    <a:pt x="1620774" y="48006"/>
                  </a:lnTo>
                  <a:lnTo>
                    <a:pt x="1330452" y="41148"/>
                  </a:lnTo>
                  <a:lnTo>
                    <a:pt x="54102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2555747" y="2379725"/>
              <a:ext cx="1242060" cy="1115695"/>
            </a:xfrm>
            <a:custGeom>
              <a:avLst/>
              <a:gdLst/>
              <a:ahLst/>
              <a:cxnLst/>
              <a:rect l="l" t="t" r="r" b="b"/>
              <a:pathLst>
                <a:path w="1242060" h="1115695">
                  <a:moveTo>
                    <a:pt x="688848" y="0"/>
                  </a:moveTo>
                  <a:lnTo>
                    <a:pt x="0" y="0"/>
                  </a:lnTo>
                  <a:lnTo>
                    <a:pt x="0" y="231647"/>
                  </a:lnTo>
                  <a:lnTo>
                    <a:pt x="290322" y="238506"/>
                  </a:lnTo>
                  <a:lnTo>
                    <a:pt x="269748" y="1027176"/>
                  </a:lnTo>
                  <a:lnTo>
                    <a:pt x="344424" y="1027176"/>
                  </a:lnTo>
                  <a:lnTo>
                    <a:pt x="377952" y="1115568"/>
                  </a:lnTo>
                  <a:lnTo>
                    <a:pt x="1242060" y="1115568"/>
                  </a:lnTo>
                  <a:lnTo>
                    <a:pt x="1242060" y="516636"/>
                  </a:lnTo>
                  <a:lnTo>
                    <a:pt x="1194816" y="489966"/>
                  </a:lnTo>
                  <a:lnTo>
                    <a:pt x="1120902" y="462534"/>
                  </a:lnTo>
                  <a:lnTo>
                    <a:pt x="1120902" y="313182"/>
                  </a:lnTo>
                  <a:lnTo>
                    <a:pt x="1188720" y="313182"/>
                  </a:lnTo>
                  <a:lnTo>
                    <a:pt x="1194816" y="299466"/>
                  </a:lnTo>
                  <a:lnTo>
                    <a:pt x="1208532" y="285750"/>
                  </a:lnTo>
                  <a:lnTo>
                    <a:pt x="1208532" y="265176"/>
                  </a:lnTo>
                  <a:lnTo>
                    <a:pt x="1194816" y="251460"/>
                  </a:lnTo>
                  <a:lnTo>
                    <a:pt x="688848" y="251460"/>
                  </a:lnTo>
                  <a:lnTo>
                    <a:pt x="688848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2555747" y="2379725"/>
              <a:ext cx="1242060" cy="1115695"/>
            </a:xfrm>
            <a:custGeom>
              <a:avLst/>
              <a:gdLst/>
              <a:ahLst/>
              <a:cxnLst/>
              <a:rect l="l" t="t" r="r" b="b"/>
              <a:pathLst>
                <a:path w="1242060" h="1115695">
                  <a:moveTo>
                    <a:pt x="0" y="0"/>
                  </a:moveTo>
                  <a:lnTo>
                    <a:pt x="0" y="231647"/>
                  </a:lnTo>
                  <a:lnTo>
                    <a:pt x="290322" y="238506"/>
                  </a:lnTo>
                  <a:lnTo>
                    <a:pt x="269748" y="1027176"/>
                  </a:lnTo>
                  <a:lnTo>
                    <a:pt x="344424" y="1027176"/>
                  </a:lnTo>
                  <a:lnTo>
                    <a:pt x="377952" y="1115568"/>
                  </a:lnTo>
                  <a:lnTo>
                    <a:pt x="1242060" y="1115568"/>
                  </a:lnTo>
                  <a:lnTo>
                    <a:pt x="1242060" y="516636"/>
                  </a:lnTo>
                  <a:lnTo>
                    <a:pt x="1194816" y="489966"/>
                  </a:lnTo>
                  <a:lnTo>
                    <a:pt x="1120902" y="462534"/>
                  </a:lnTo>
                  <a:lnTo>
                    <a:pt x="1120902" y="313182"/>
                  </a:lnTo>
                  <a:lnTo>
                    <a:pt x="1188720" y="313182"/>
                  </a:lnTo>
                  <a:lnTo>
                    <a:pt x="1194816" y="299466"/>
                  </a:lnTo>
                  <a:lnTo>
                    <a:pt x="1208532" y="285750"/>
                  </a:lnTo>
                  <a:lnTo>
                    <a:pt x="1208532" y="265176"/>
                  </a:lnTo>
                  <a:lnTo>
                    <a:pt x="1194816" y="251460"/>
                  </a:lnTo>
                  <a:lnTo>
                    <a:pt x="688848" y="251460"/>
                  </a:lnTo>
                  <a:lnTo>
                    <a:pt x="688848" y="0"/>
                  </a:lnTo>
                  <a:lnTo>
                    <a:pt x="0" y="0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9" name="object 2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73474" y="2676016"/>
              <a:ext cx="195325" cy="223520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3791712" y="2638044"/>
              <a:ext cx="493395" cy="1068070"/>
            </a:xfrm>
            <a:custGeom>
              <a:avLst/>
              <a:gdLst/>
              <a:ahLst/>
              <a:cxnLst/>
              <a:rect l="l" t="t" r="r" b="b"/>
              <a:pathLst>
                <a:path w="493395" h="1068070">
                  <a:moveTo>
                    <a:pt x="493014" y="0"/>
                  </a:moveTo>
                  <a:lnTo>
                    <a:pt x="168402" y="0"/>
                  </a:lnTo>
                  <a:lnTo>
                    <a:pt x="188976" y="41148"/>
                  </a:lnTo>
                  <a:lnTo>
                    <a:pt x="26670" y="41148"/>
                  </a:lnTo>
                  <a:lnTo>
                    <a:pt x="26670" y="156972"/>
                  </a:lnTo>
                  <a:lnTo>
                    <a:pt x="0" y="183642"/>
                  </a:lnTo>
                  <a:lnTo>
                    <a:pt x="73914" y="211074"/>
                  </a:lnTo>
                  <a:lnTo>
                    <a:pt x="6096" y="258318"/>
                  </a:lnTo>
                  <a:lnTo>
                    <a:pt x="6096" y="1067562"/>
                  </a:lnTo>
                  <a:lnTo>
                    <a:pt x="493014" y="1067562"/>
                  </a:lnTo>
                  <a:lnTo>
                    <a:pt x="493014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791712" y="2638044"/>
              <a:ext cx="493395" cy="1068070"/>
            </a:xfrm>
            <a:custGeom>
              <a:avLst/>
              <a:gdLst/>
              <a:ahLst/>
              <a:cxnLst/>
              <a:rect l="l" t="t" r="r" b="b"/>
              <a:pathLst>
                <a:path w="493395" h="1068070">
                  <a:moveTo>
                    <a:pt x="26670" y="41148"/>
                  </a:moveTo>
                  <a:lnTo>
                    <a:pt x="26670" y="156972"/>
                  </a:lnTo>
                  <a:lnTo>
                    <a:pt x="0" y="183642"/>
                  </a:lnTo>
                  <a:lnTo>
                    <a:pt x="73914" y="211074"/>
                  </a:lnTo>
                  <a:lnTo>
                    <a:pt x="6096" y="258318"/>
                  </a:lnTo>
                  <a:lnTo>
                    <a:pt x="6096" y="1067562"/>
                  </a:lnTo>
                  <a:lnTo>
                    <a:pt x="493014" y="1067562"/>
                  </a:lnTo>
                  <a:lnTo>
                    <a:pt x="493014" y="0"/>
                  </a:lnTo>
                  <a:lnTo>
                    <a:pt x="168402" y="0"/>
                  </a:lnTo>
                  <a:lnTo>
                    <a:pt x="188976" y="41148"/>
                  </a:lnTo>
                  <a:lnTo>
                    <a:pt x="26670" y="41148"/>
                  </a:lnTo>
                  <a:close/>
                </a:path>
              </a:pathLst>
            </a:custGeom>
            <a:ln w="6350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284726" y="2781300"/>
              <a:ext cx="1924050" cy="924560"/>
            </a:xfrm>
            <a:custGeom>
              <a:avLst/>
              <a:gdLst/>
              <a:ahLst/>
              <a:cxnLst/>
              <a:rect l="l" t="t" r="r" b="b"/>
              <a:pathLst>
                <a:path w="1924050" h="924560">
                  <a:moveTo>
                    <a:pt x="323850" y="0"/>
                  </a:moveTo>
                  <a:lnTo>
                    <a:pt x="0" y="0"/>
                  </a:lnTo>
                  <a:lnTo>
                    <a:pt x="0" y="924306"/>
                  </a:lnTo>
                  <a:lnTo>
                    <a:pt x="391668" y="924306"/>
                  </a:lnTo>
                  <a:lnTo>
                    <a:pt x="391668" y="727710"/>
                  </a:lnTo>
                  <a:lnTo>
                    <a:pt x="1471422" y="727710"/>
                  </a:lnTo>
                  <a:lnTo>
                    <a:pt x="1471422" y="788670"/>
                  </a:lnTo>
                  <a:lnTo>
                    <a:pt x="1680972" y="665988"/>
                  </a:lnTo>
                  <a:lnTo>
                    <a:pt x="1701545" y="700278"/>
                  </a:lnTo>
                  <a:lnTo>
                    <a:pt x="1917192" y="700278"/>
                  </a:lnTo>
                  <a:lnTo>
                    <a:pt x="1917192" y="530352"/>
                  </a:lnTo>
                  <a:lnTo>
                    <a:pt x="1924050" y="496062"/>
                  </a:lnTo>
                  <a:lnTo>
                    <a:pt x="1850136" y="496062"/>
                  </a:lnTo>
                  <a:lnTo>
                    <a:pt x="1600200" y="81534"/>
                  </a:lnTo>
                  <a:lnTo>
                    <a:pt x="539496" y="81534"/>
                  </a:lnTo>
                  <a:lnTo>
                    <a:pt x="323850" y="0"/>
                  </a:lnTo>
                  <a:close/>
                </a:path>
              </a:pathLst>
            </a:custGeom>
            <a:solidFill>
              <a:srgbClr val="F2F2F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284726" y="2781300"/>
              <a:ext cx="1924050" cy="924560"/>
            </a:xfrm>
            <a:custGeom>
              <a:avLst/>
              <a:gdLst/>
              <a:ahLst/>
              <a:cxnLst/>
              <a:rect l="l" t="t" r="r" b="b"/>
              <a:pathLst>
                <a:path w="1924050" h="924560">
                  <a:moveTo>
                    <a:pt x="0" y="0"/>
                  </a:moveTo>
                  <a:lnTo>
                    <a:pt x="0" y="924306"/>
                  </a:lnTo>
                  <a:lnTo>
                    <a:pt x="391668" y="924306"/>
                  </a:lnTo>
                  <a:lnTo>
                    <a:pt x="391668" y="727710"/>
                  </a:lnTo>
                  <a:lnTo>
                    <a:pt x="1471422" y="727710"/>
                  </a:lnTo>
                  <a:lnTo>
                    <a:pt x="1471422" y="788670"/>
                  </a:lnTo>
                  <a:lnTo>
                    <a:pt x="1680972" y="665988"/>
                  </a:lnTo>
                  <a:lnTo>
                    <a:pt x="1701545" y="700278"/>
                  </a:lnTo>
                  <a:lnTo>
                    <a:pt x="1917192" y="700278"/>
                  </a:lnTo>
                  <a:lnTo>
                    <a:pt x="1917192" y="530352"/>
                  </a:lnTo>
                  <a:lnTo>
                    <a:pt x="1924050" y="496062"/>
                  </a:lnTo>
                  <a:lnTo>
                    <a:pt x="1850136" y="496062"/>
                  </a:lnTo>
                  <a:lnTo>
                    <a:pt x="1600200" y="81534"/>
                  </a:lnTo>
                  <a:lnTo>
                    <a:pt x="539496" y="81534"/>
                  </a:lnTo>
                  <a:lnTo>
                    <a:pt x="323850" y="0"/>
                  </a:lnTo>
                  <a:lnTo>
                    <a:pt x="0" y="0"/>
                  </a:lnTo>
                  <a:close/>
                </a:path>
              </a:pathLst>
            </a:custGeom>
            <a:ln w="6349">
              <a:solidFill>
                <a:srgbClr val="00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4" name="object 3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99616" y="2920619"/>
              <a:ext cx="5799835" cy="4847335"/>
            </a:xfrm>
            <a:prstGeom prst="rect">
              <a:avLst/>
            </a:prstGeom>
          </p:spPr>
        </p:pic>
      </p:grpSp>
      <p:sp>
        <p:nvSpPr>
          <p:cNvPr id="35" name="object 35"/>
          <p:cNvSpPr txBox="1"/>
          <p:nvPr/>
        </p:nvSpPr>
        <p:spPr>
          <a:xfrm>
            <a:off x="3020822" y="1665223"/>
            <a:ext cx="66103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dirty="0">
                <a:latin typeface="Calibri"/>
                <a:cs typeface="Calibri"/>
              </a:rPr>
              <a:t>Rio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Arriba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922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4185920" y="1712468"/>
            <a:ext cx="31877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0" marR="5080" indent="-108585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Taos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  <a:p>
            <a:pPr marL="42545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835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044694" y="1657604"/>
            <a:ext cx="419734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Colfax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12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297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6101588" y="1714754"/>
            <a:ext cx="408305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0335" marR="5080" indent="-12827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Union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6215888" y="2086609"/>
            <a:ext cx="18034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95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021583" y="2741930"/>
            <a:ext cx="603250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065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Sandoval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14</a:t>
            </a:r>
            <a:endParaRPr sz="12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3,495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846067" y="2872993"/>
            <a:ext cx="383540" cy="76708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17475" marR="5080" indent="-10541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Santa </a:t>
            </a:r>
            <a:r>
              <a:rPr sz="1200" b="1" spc="-25" dirty="0">
                <a:latin typeface="Calibri"/>
                <a:cs typeface="Calibri"/>
              </a:rPr>
              <a:t>Fe</a:t>
            </a:r>
            <a:r>
              <a:rPr sz="1200" b="1" spc="500" dirty="0">
                <a:latin typeface="Calibri"/>
                <a:cs typeface="Calibri"/>
              </a:rPr>
              <a:t>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  <a:p>
            <a:pPr marL="17145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3,837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5597905" y="2548381"/>
            <a:ext cx="5238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Harding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4744465" y="2408935"/>
            <a:ext cx="580390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05410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Mora </a:t>
            </a: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UR</a:t>
            </a:r>
            <a:r>
              <a:rPr sz="1200" b="1" spc="-10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0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112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158738" y="3402584"/>
            <a:ext cx="483870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indent="124460">
              <a:lnSpc>
                <a:spcPct val="102099"/>
              </a:lnSpc>
              <a:spcBef>
                <a:spcPts val="70"/>
              </a:spcBef>
            </a:pPr>
            <a:r>
              <a:rPr sz="1200" b="1" spc="-20" dirty="0">
                <a:latin typeface="Calibri"/>
                <a:cs typeface="Calibri"/>
              </a:rPr>
              <a:t>Quay </a:t>
            </a: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1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200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6081776" y="4601971"/>
            <a:ext cx="65214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Roosevelt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429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901950" y="4614926"/>
            <a:ext cx="51625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Socorro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394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326890" y="4768088"/>
            <a:ext cx="47434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Lincoln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3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496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5328920" y="5156708"/>
            <a:ext cx="47244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97485" marR="5080" indent="-18542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Chaves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6</a:t>
            </a:r>
            <a:endParaRPr sz="1200">
              <a:latin typeface="Calibri"/>
              <a:cs typeface="Calibri"/>
            </a:endParaRPr>
          </a:p>
          <a:p>
            <a:pPr marL="61594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1,470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16144" y="4300982"/>
            <a:ext cx="532765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55880" marR="5080" indent="-43815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De</a:t>
            </a:r>
            <a:r>
              <a:rPr sz="1200" b="1" spc="-10" dirty="0">
                <a:latin typeface="Calibri"/>
                <a:cs typeface="Calibri"/>
              </a:rPr>
              <a:t> </a:t>
            </a:r>
            <a:r>
              <a:rPr sz="1200" b="1" spc="-20" dirty="0">
                <a:latin typeface="Calibri"/>
                <a:cs typeface="Calibri"/>
              </a:rPr>
              <a:t>Baca </a:t>
            </a: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r>
              <a:rPr sz="1200" b="1" spc="-15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0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41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936746" y="3866641"/>
            <a:ext cx="58801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Torrance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1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367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2687827" y="5520944"/>
            <a:ext cx="39560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18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Sierra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r>
              <a:rPr sz="1200" b="1" spc="500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277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2" name="object 52"/>
          <p:cNvSpPr txBox="1"/>
          <p:nvPr/>
        </p:nvSpPr>
        <p:spPr>
          <a:xfrm>
            <a:off x="5440934" y="6247129"/>
            <a:ext cx="37401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7955" marR="24130" indent="-116839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Eddy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5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1,303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6262370" y="5911088"/>
            <a:ext cx="37401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09220" marR="70485" indent="-31750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latin typeface="Calibri"/>
                <a:cs typeface="Calibri"/>
              </a:rPr>
              <a:t>Lea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16</a:t>
            </a:r>
            <a:endParaRPr sz="1200">
              <a:latin typeface="Calibri"/>
              <a:cs typeface="Calibri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1,505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2137664" y="6590791"/>
            <a:ext cx="32893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5730" marR="5080" indent="-113664">
              <a:lnSpc>
                <a:spcPct val="101699"/>
              </a:lnSpc>
              <a:spcBef>
                <a:spcPts val="75"/>
              </a:spcBef>
            </a:pPr>
            <a:r>
              <a:rPr sz="1200" b="1" spc="-20" dirty="0">
                <a:latin typeface="Calibri"/>
                <a:cs typeface="Calibri"/>
              </a:rPr>
              <a:t>Luna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  <a:p>
            <a:pPr marL="48260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534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527302" y="5791453"/>
            <a:ext cx="386080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54940" marR="5080" indent="-142875">
              <a:lnSpc>
                <a:spcPct val="102099"/>
              </a:lnSpc>
              <a:spcBef>
                <a:spcPts val="70"/>
              </a:spcBef>
            </a:pPr>
            <a:r>
              <a:rPr sz="1200" b="1" spc="-10" dirty="0">
                <a:latin typeface="Calibri"/>
                <a:cs typeface="Calibri"/>
              </a:rPr>
              <a:t>Grant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0</a:t>
            </a:r>
            <a:endParaRPr sz="1200">
              <a:latin typeface="Calibri"/>
              <a:cs typeface="Calibri"/>
            </a:endParaRPr>
          </a:p>
          <a:p>
            <a:pPr marL="76835">
              <a:lnSpc>
                <a:spcPct val="100000"/>
              </a:lnSpc>
              <a:spcBef>
                <a:spcPts val="20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670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2859277" y="6349238"/>
            <a:ext cx="643890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dirty="0">
                <a:latin typeface="Calibri"/>
                <a:cs typeface="Calibri"/>
              </a:rPr>
              <a:t>Doña</a:t>
            </a:r>
            <a:r>
              <a:rPr sz="1200" b="1" spc="-20" dirty="0">
                <a:latin typeface="Calibri"/>
                <a:cs typeface="Calibri"/>
              </a:rPr>
              <a:t> </a:t>
            </a:r>
            <a:r>
              <a:rPr sz="1200" b="1" spc="-25" dirty="0">
                <a:latin typeface="Calibri"/>
                <a:cs typeface="Calibri"/>
              </a:rPr>
              <a:t>Ana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14</a:t>
            </a:r>
            <a:endParaRPr sz="1200">
              <a:latin typeface="Calibri"/>
              <a:cs typeface="Calibri"/>
            </a:endParaRPr>
          </a:p>
          <a:p>
            <a:pPr marL="1270"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5,098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1881632" y="3586226"/>
            <a:ext cx="419734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Cibola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31</a:t>
            </a:r>
            <a:endParaRPr sz="1200">
              <a:latin typeface="Calibri"/>
              <a:cs typeface="Calibri"/>
            </a:endParaRPr>
          </a:p>
          <a:p>
            <a:pPr marL="635" algn="ctr">
              <a:lnSpc>
                <a:spcPct val="100000"/>
              </a:lnSpc>
              <a:spcBef>
                <a:spcPts val="25"/>
              </a:spcBef>
            </a:pP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618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611122" y="2733547"/>
            <a:ext cx="611505" cy="58102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065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McKinley </a:t>
            </a:r>
            <a:r>
              <a:rPr sz="1200" b="1" spc="-50" dirty="0">
                <a:solidFill>
                  <a:srgbClr val="4C7272"/>
                </a:solidFill>
                <a:latin typeface="Calibri"/>
                <a:cs typeface="Calibri"/>
              </a:rPr>
              <a:t>2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3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1,598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481076" y="3111500"/>
            <a:ext cx="6311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Calibri"/>
                <a:cs typeface="Calibri"/>
              </a:rPr>
              <a:t>Bernalillo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181353" y="7291832"/>
            <a:ext cx="508634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67945" marR="5080" indent="-5588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Hidalgo </a:t>
            </a:r>
            <a:r>
              <a:rPr sz="1200" b="1" dirty="0">
                <a:solidFill>
                  <a:srgbClr val="467699"/>
                </a:solidFill>
                <a:latin typeface="Calibri"/>
                <a:cs typeface="Calibri"/>
              </a:rPr>
              <a:t>0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99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574546" y="4617973"/>
            <a:ext cx="452120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8590" marR="5080" indent="-136525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Catron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r>
              <a:rPr sz="1200" b="1" spc="500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92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4861814" y="3567176"/>
            <a:ext cx="713105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46685" marR="5080" indent="-134620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Guadalupe </a:t>
            </a: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IR</a:t>
            </a:r>
            <a:r>
              <a:rPr sz="1200" b="1" spc="-5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0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98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648453" y="3023869"/>
            <a:ext cx="728345" cy="394970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39700" marR="5080" indent="-127635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San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10" dirty="0">
                <a:latin typeface="Calibri"/>
                <a:cs typeface="Calibri"/>
              </a:rPr>
              <a:t>Miguel </a:t>
            </a: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1</a:t>
            </a:r>
            <a:r>
              <a:rPr sz="1200" b="1" spc="-10" dirty="0">
                <a:solidFill>
                  <a:srgbClr val="4C7272"/>
                </a:solidFill>
                <a:latin typeface="Calibri"/>
                <a:cs typeface="Calibri"/>
              </a:rPr>
              <a:t> </a:t>
            </a:r>
            <a:r>
              <a:rPr sz="1200" dirty="0">
                <a:solidFill>
                  <a:srgbClr val="7E7E7E"/>
                </a:solidFill>
                <a:latin typeface="Wingdings"/>
                <a:cs typeface="Wingdings"/>
              </a:rPr>
              <a:t></a:t>
            </a:r>
            <a:r>
              <a:rPr sz="1200" spc="-35" dirty="0">
                <a:solidFill>
                  <a:srgbClr val="7E7E7E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690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916171" y="6074917"/>
            <a:ext cx="394335" cy="580390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algn="ctr">
              <a:lnSpc>
                <a:spcPct val="101699"/>
              </a:lnSpc>
              <a:spcBef>
                <a:spcPts val="75"/>
              </a:spcBef>
            </a:pPr>
            <a:r>
              <a:rPr sz="1200" b="1" spc="-10" dirty="0">
                <a:latin typeface="Calibri"/>
                <a:cs typeface="Calibri"/>
              </a:rPr>
              <a:t>Otero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 </a:t>
            </a: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1,565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645411" y="1752854"/>
            <a:ext cx="578485" cy="581025"/>
          </a:xfrm>
          <a:prstGeom prst="rect">
            <a:avLst/>
          </a:prstGeom>
        </p:spPr>
        <p:txBody>
          <a:bodyPr vert="horz" wrap="square" lIns="0" tIns="8890" rIns="0" bIns="0" rtlCol="0">
            <a:spAutoFit/>
          </a:bodyPr>
          <a:lstStyle/>
          <a:p>
            <a:pPr marL="12700" marR="5080" algn="ctr">
              <a:lnSpc>
                <a:spcPct val="102099"/>
              </a:lnSpc>
              <a:spcBef>
                <a:spcPts val="70"/>
              </a:spcBef>
            </a:pPr>
            <a:r>
              <a:rPr sz="1200" b="1" dirty="0">
                <a:latin typeface="Calibri"/>
                <a:cs typeface="Calibri"/>
              </a:rPr>
              <a:t>San</a:t>
            </a:r>
            <a:r>
              <a:rPr sz="1200" b="1" spc="-5" dirty="0">
                <a:latin typeface="Calibri"/>
                <a:cs typeface="Calibri"/>
              </a:rPr>
              <a:t> </a:t>
            </a:r>
            <a:r>
              <a:rPr sz="1200" b="1" spc="-20" dirty="0">
                <a:latin typeface="Calibri"/>
                <a:cs typeface="Calibri"/>
              </a:rPr>
              <a:t>Juan </a:t>
            </a: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14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0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2,818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6" name="object 66"/>
          <p:cNvSpPr/>
          <p:nvPr/>
        </p:nvSpPr>
        <p:spPr>
          <a:xfrm>
            <a:off x="1041654" y="2724149"/>
            <a:ext cx="5897880" cy="1668145"/>
          </a:xfrm>
          <a:custGeom>
            <a:avLst/>
            <a:gdLst/>
            <a:ahLst/>
            <a:cxnLst/>
            <a:rect l="l" t="t" r="r" b="b"/>
            <a:pathLst>
              <a:path w="5897880" h="1668145">
                <a:moveTo>
                  <a:pt x="2081784" y="1285494"/>
                </a:moveTo>
                <a:lnTo>
                  <a:pt x="2079244" y="1284732"/>
                </a:lnTo>
                <a:lnTo>
                  <a:pt x="2020824" y="1267206"/>
                </a:lnTo>
                <a:lnTo>
                  <a:pt x="2024202" y="1286459"/>
                </a:lnTo>
                <a:lnTo>
                  <a:pt x="0" y="1648968"/>
                </a:lnTo>
                <a:lnTo>
                  <a:pt x="3810" y="1668018"/>
                </a:lnTo>
                <a:lnTo>
                  <a:pt x="2027402" y="1304721"/>
                </a:lnTo>
                <a:lnTo>
                  <a:pt x="2030730" y="1323594"/>
                </a:lnTo>
                <a:lnTo>
                  <a:pt x="2081784" y="1285494"/>
                </a:lnTo>
                <a:close/>
              </a:path>
              <a:path w="5897880" h="1668145">
                <a:moveTo>
                  <a:pt x="2151126" y="928116"/>
                </a:moveTo>
                <a:lnTo>
                  <a:pt x="2100072" y="890016"/>
                </a:lnTo>
                <a:lnTo>
                  <a:pt x="2096465" y="908761"/>
                </a:lnTo>
                <a:lnTo>
                  <a:pt x="79248" y="527304"/>
                </a:lnTo>
                <a:lnTo>
                  <a:pt x="76187" y="545592"/>
                </a:lnTo>
                <a:lnTo>
                  <a:pt x="2092947" y="927112"/>
                </a:lnTo>
                <a:lnTo>
                  <a:pt x="2089404" y="945642"/>
                </a:lnTo>
                <a:lnTo>
                  <a:pt x="2148433" y="928878"/>
                </a:lnTo>
                <a:lnTo>
                  <a:pt x="2151126" y="928116"/>
                </a:lnTo>
                <a:close/>
              </a:path>
              <a:path w="5897880" h="1668145">
                <a:moveTo>
                  <a:pt x="5897880" y="353568"/>
                </a:moveTo>
                <a:lnTo>
                  <a:pt x="2747314" y="18542"/>
                </a:lnTo>
                <a:lnTo>
                  <a:pt x="2747416" y="17526"/>
                </a:lnTo>
                <a:lnTo>
                  <a:pt x="2749296" y="0"/>
                </a:lnTo>
                <a:lnTo>
                  <a:pt x="2689098" y="22098"/>
                </a:lnTo>
                <a:lnTo>
                  <a:pt x="2743200" y="57150"/>
                </a:lnTo>
                <a:lnTo>
                  <a:pt x="2745282" y="37617"/>
                </a:lnTo>
                <a:lnTo>
                  <a:pt x="5896356" y="372618"/>
                </a:lnTo>
                <a:lnTo>
                  <a:pt x="5897880" y="353568"/>
                </a:lnTo>
                <a:close/>
              </a:path>
            </a:pathLst>
          </a:custGeom>
          <a:solidFill>
            <a:srgbClr val="659898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 txBox="1"/>
          <p:nvPr/>
        </p:nvSpPr>
        <p:spPr>
          <a:xfrm>
            <a:off x="6247891" y="4105147"/>
            <a:ext cx="374015" cy="3943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solidFill>
                  <a:srgbClr val="4C7272"/>
                </a:solidFill>
                <a:latin typeface="Calibri"/>
                <a:cs typeface="Calibri"/>
              </a:rPr>
              <a:t>4</a:t>
            </a:r>
            <a:endParaRPr sz="1200">
              <a:latin typeface="Calibri"/>
              <a:cs typeface="Calibri"/>
            </a:endParaRPr>
          </a:p>
          <a:p>
            <a:pPr algn="ctr">
              <a:lnSpc>
                <a:spcPct val="100000"/>
              </a:lnSpc>
              <a:spcBef>
                <a:spcPts val="25"/>
              </a:spcBef>
            </a:pPr>
            <a:r>
              <a:rPr sz="1200" b="1" spc="-10" dirty="0">
                <a:solidFill>
                  <a:srgbClr val="CC3200"/>
                </a:solidFill>
                <a:latin typeface="Calibri"/>
                <a:cs typeface="Calibri"/>
              </a:rPr>
              <a:t>1,085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6173215" y="2564383"/>
            <a:ext cx="180340" cy="394335"/>
          </a:xfrm>
          <a:prstGeom prst="rect">
            <a:avLst/>
          </a:prstGeom>
        </p:spPr>
        <p:txBody>
          <a:bodyPr vert="horz" wrap="square" lIns="0" tIns="9525" rIns="0" bIns="0" rtlCol="0">
            <a:spAutoFit/>
          </a:bodyPr>
          <a:lstStyle/>
          <a:p>
            <a:pPr marL="12700" marR="5080" indent="13335">
              <a:lnSpc>
                <a:spcPct val="101699"/>
              </a:lnSpc>
              <a:spcBef>
                <a:spcPts val="75"/>
              </a:spcBef>
            </a:pPr>
            <a:r>
              <a:rPr sz="1200" b="1" spc="-25" dirty="0">
                <a:solidFill>
                  <a:srgbClr val="4C7272"/>
                </a:solidFill>
                <a:latin typeface="Calibri"/>
                <a:cs typeface="Calibri"/>
              </a:rPr>
              <a:t>IR </a:t>
            </a:r>
            <a:r>
              <a:rPr sz="1200" b="1" spc="-25" dirty="0">
                <a:solidFill>
                  <a:srgbClr val="CC3200"/>
                </a:solidFill>
                <a:latin typeface="Calibri"/>
                <a:cs typeface="Calibri"/>
              </a:rPr>
              <a:t>17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3098547" y="3500880"/>
            <a:ext cx="535940" cy="6908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8745" algn="ctr">
              <a:lnSpc>
                <a:spcPts val="1235"/>
              </a:lnSpc>
              <a:spcBef>
                <a:spcPts val="95"/>
              </a:spcBef>
            </a:pPr>
            <a:r>
              <a:rPr sz="1100" b="1" spc="-25" dirty="0">
                <a:solidFill>
                  <a:srgbClr val="4C7272"/>
                </a:solidFill>
                <a:latin typeface="Calibri"/>
                <a:cs typeface="Calibri"/>
              </a:rPr>
              <a:t>31</a:t>
            </a:r>
            <a:endParaRPr sz="1100">
              <a:latin typeface="Calibri"/>
              <a:cs typeface="Calibri"/>
            </a:endParaRPr>
          </a:p>
          <a:p>
            <a:pPr marL="119380" algn="ctr">
              <a:lnSpc>
                <a:spcPts val="1235"/>
              </a:lnSpc>
            </a:pPr>
            <a:r>
              <a:rPr sz="1100" b="1" spc="-10" dirty="0">
                <a:solidFill>
                  <a:srgbClr val="CC3200"/>
                </a:solidFill>
                <a:latin typeface="Calibri"/>
                <a:cs typeface="Calibri"/>
              </a:rPr>
              <a:t>16,479</a:t>
            </a:r>
            <a:endParaRPr sz="1100">
              <a:latin typeface="Calibri"/>
              <a:cs typeface="Calibri"/>
            </a:endParaRPr>
          </a:p>
          <a:p>
            <a:pPr marR="182880" algn="ctr">
              <a:lnSpc>
                <a:spcPts val="1235"/>
              </a:lnSpc>
              <a:spcBef>
                <a:spcPts val="309"/>
              </a:spcBef>
            </a:pPr>
            <a:r>
              <a:rPr sz="1100" b="1" spc="-5" dirty="0">
                <a:solidFill>
                  <a:srgbClr val="4C7272"/>
                </a:solidFill>
                <a:latin typeface="Calibri"/>
                <a:cs typeface="Calibri"/>
              </a:rPr>
              <a:t>3</a:t>
            </a:r>
            <a:endParaRPr sz="1100">
              <a:latin typeface="Calibri"/>
              <a:cs typeface="Calibri"/>
            </a:endParaRPr>
          </a:p>
          <a:p>
            <a:pPr marR="182880" algn="ctr">
              <a:lnSpc>
                <a:spcPts val="1235"/>
              </a:lnSpc>
            </a:pPr>
            <a:r>
              <a:rPr sz="1100" b="1" spc="-10" dirty="0">
                <a:solidFill>
                  <a:srgbClr val="CC3200"/>
                </a:solidFill>
                <a:latin typeface="Calibri"/>
                <a:cs typeface="Calibri"/>
              </a:rPr>
              <a:t>1,796</a:t>
            </a:r>
            <a:endParaRPr sz="1100">
              <a:latin typeface="Calibri"/>
              <a:cs typeface="Calibri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485648" y="7873238"/>
            <a:ext cx="1346200" cy="865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6839" algn="ctr">
              <a:lnSpc>
                <a:spcPts val="1864"/>
              </a:lnSpc>
              <a:spcBef>
                <a:spcPts val="100"/>
              </a:spcBef>
            </a:pPr>
            <a:r>
              <a:rPr sz="1600" b="1" spc="-25" dirty="0">
                <a:solidFill>
                  <a:srgbClr val="4C7272"/>
                </a:solidFill>
                <a:latin typeface="Calibri"/>
                <a:cs typeface="Calibri"/>
              </a:rPr>
              <a:t>168</a:t>
            </a:r>
            <a:endParaRPr sz="1600">
              <a:latin typeface="Calibri"/>
              <a:cs typeface="Calibri"/>
            </a:endParaRPr>
          </a:p>
          <a:p>
            <a:pPr marL="12700">
              <a:lnSpc>
                <a:spcPts val="1855"/>
              </a:lnSpc>
            </a:pPr>
            <a:r>
              <a:rPr sz="1600" b="1" dirty="0">
                <a:solidFill>
                  <a:srgbClr val="4C7272"/>
                </a:solidFill>
                <a:latin typeface="Arial"/>
                <a:cs typeface="Arial"/>
              </a:rPr>
              <a:t>▬</a:t>
            </a:r>
            <a:r>
              <a:rPr sz="1600" b="1" spc="-175" dirty="0">
                <a:solidFill>
                  <a:srgbClr val="4C7272"/>
                </a:solidFill>
                <a:latin typeface="Arial"/>
                <a:cs typeface="Arial"/>
              </a:rPr>
              <a:t> </a:t>
            </a:r>
            <a:r>
              <a:rPr sz="1200" dirty="0">
                <a:latin typeface="Calibri"/>
                <a:cs typeface="Calibri"/>
              </a:rPr>
              <a:t>Stalking</a:t>
            </a:r>
            <a:r>
              <a:rPr sz="1200" spc="-4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Incidents</a:t>
            </a:r>
            <a:endParaRPr sz="1200">
              <a:latin typeface="Calibri"/>
              <a:cs typeface="Calibri"/>
            </a:endParaRPr>
          </a:p>
          <a:p>
            <a:pPr marL="12700" marR="139700">
              <a:lnSpc>
                <a:spcPts val="1460"/>
              </a:lnSpc>
              <a:spcBef>
                <a:spcPts val="25"/>
              </a:spcBef>
            </a:pP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to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Law </a:t>
            </a:r>
            <a:r>
              <a:rPr sz="1200" dirty="0">
                <a:latin typeface="Calibri"/>
                <a:cs typeface="Calibri"/>
              </a:rPr>
              <a:t>Enforcement,</a:t>
            </a:r>
            <a:r>
              <a:rPr sz="1200" spc="-20" dirty="0">
                <a:latin typeface="Calibri"/>
                <a:cs typeface="Calibri"/>
              </a:rPr>
              <a:t> 2019</a:t>
            </a:r>
            <a:endParaRPr sz="1200">
              <a:latin typeface="Calibri"/>
              <a:cs typeface="Calibri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263901" y="7873238"/>
            <a:ext cx="1521460" cy="86550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5780">
              <a:lnSpc>
                <a:spcPts val="1864"/>
              </a:lnSpc>
              <a:spcBef>
                <a:spcPts val="100"/>
              </a:spcBef>
            </a:pPr>
            <a:r>
              <a:rPr sz="1600" b="1" spc="-10" dirty="0">
                <a:solidFill>
                  <a:srgbClr val="CC3200"/>
                </a:solidFill>
                <a:latin typeface="Calibri"/>
                <a:cs typeface="Calibri"/>
              </a:rPr>
              <a:t>49,791</a:t>
            </a:r>
            <a:endParaRPr sz="1600">
              <a:latin typeface="Calibri"/>
              <a:cs typeface="Calibri"/>
            </a:endParaRPr>
          </a:p>
          <a:p>
            <a:pPr marL="38100">
              <a:lnSpc>
                <a:spcPts val="1855"/>
              </a:lnSpc>
            </a:pPr>
            <a:r>
              <a:rPr sz="1600" b="1" dirty="0">
                <a:solidFill>
                  <a:srgbClr val="CC3200"/>
                </a:solidFill>
                <a:latin typeface="Arial"/>
                <a:cs typeface="Arial"/>
              </a:rPr>
              <a:t>▬</a:t>
            </a:r>
            <a:r>
              <a:rPr sz="1600" b="1" spc="-175" dirty="0">
                <a:solidFill>
                  <a:srgbClr val="CC3200"/>
                </a:solidFill>
                <a:latin typeface="Arial"/>
                <a:cs typeface="Arial"/>
              </a:rPr>
              <a:t> </a:t>
            </a:r>
            <a:r>
              <a:rPr sz="1200" dirty="0">
                <a:latin typeface="Calibri"/>
                <a:cs typeface="Calibri"/>
              </a:rPr>
              <a:t>Estimated</a:t>
            </a:r>
            <a:r>
              <a:rPr sz="1200" spc="-30" dirty="0">
                <a:latin typeface="Calibri"/>
                <a:cs typeface="Calibri"/>
              </a:rPr>
              <a:t> </a:t>
            </a:r>
            <a:r>
              <a:rPr sz="1200" spc="-10" dirty="0">
                <a:latin typeface="Calibri"/>
                <a:cs typeface="Calibri"/>
              </a:rPr>
              <a:t>Stalking</a:t>
            </a:r>
            <a:endParaRPr sz="1200">
              <a:latin typeface="Calibri"/>
              <a:cs typeface="Calibri"/>
            </a:endParaRPr>
          </a:p>
          <a:p>
            <a:pPr marL="38100" marR="30480">
              <a:lnSpc>
                <a:spcPts val="1460"/>
              </a:lnSpc>
              <a:spcBef>
                <a:spcPts val="25"/>
              </a:spcBef>
            </a:pPr>
            <a:r>
              <a:rPr sz="1200" dirty="0">
                <a:latin typeface="Calibri"/>
                <a:cs typeface="Calibri"/>
              </a:rPr>
              <a:t>Incidents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dirty="0">
                <a:latin typeface="Calibri"/>
                <a:cs typeface="Calibri"/>
              </a:rPr>
              <a:t>Reported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5" dirty="0">
                <a:latin typeface="Calibri"/>
                <a:cs typeface="Calibri"/>
              </a:rPr>
              <a:t>and </a:t>
            </a:r>
            <a:r>
              <a:rPr sz="1200" dirty="0">
                <a:latin typeface="Calibri"/>
                <a:cs typeface="Calibri"/>
              </a:rPr>
              <a:t>Unreported</a:t>
            </a:r>
            <a:r>
              <a:rPr sz="1125" baseline="40740" dirty="0">
                <a:latin typeface="Calibri"/>
                <a:cs typeface="Calibri"/>
              </a:rPr>
              <a:t>2</a:t>
            </a:r>
            <a:r>
              <a:rPr sz="1200" dirty="0">
                <a:latin typeface="Calibri"/>
                <a:cs typeface="Calibri"/>
              </a:rPr>
              <a:t>,</a:t>
            </a:r>
            <a:r>
              <a:rPr sz="1200" spc="-5" dirty="0">
                <a:latin typeface="Calibri"/>
                <a:cs typeface="Calibri"/>
              </a:rPr>
              <a:t> </a:t>
            </a:r>
            <a:r>
              <a:rPr sz="1200" spc="-20" dirty="0">
                <a:latin typeface="Calibri"/>
                <a:cs typeface="Calibri"/>
              </a:rPr>
              <a:t>2019</a:t>
            </a:r>
            <a:endParaRPr sz="1200">
              <a:latin typeface="Calibri"/>
              <a:cs typeface="Calibri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13226" y="1503673"/>
            <a:ext cx="4345305" cy="588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ts val="165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</a:t>
            </a:r>
            <a:r>
              <a:rPr sz="1100" b="1" dirty="0">
                <a:latin typeface="Times New Roman"/>
                <a:cs typeface="Times New Roman"/>
              </a:rPr>
              <a:t>OMESTIC</a:t>
            </a:r>
            <a:r>
              <a:rPr sz="1100" b="1" spc="-7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</a:t>
            </a:r>
            <a:r>
              <a:rPr sz="1100" b="1" dirty="0">
                <a:latin typeface="Times New Roman"/>
                <a:cs typeface="Times New Roman"/>
              </a:rPr>
              <a:t>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</a:t>
            </a:r>
            <a:r>
              <a:rPr sz="1100" b="1" dirty="0">
                <a:latin typeface="Times New Roman"/>
                <a:cs typeface="Times New Roman"/>
              </a:rPr>
              <a:t>RENDS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</a:t>
            </a:r>
            <a:r>
              <a:rPr sz="1100" b="1" dirty="0">
                <a:latin typeface="Times New Roman"/>
                <a:cs typeface="Times New Roman"/>
              </a:rPr>
              <a:t>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</a:t>
            </a:r>
            <a:r>
              <a:rPr sz="1100" b="1" spc="-10" dirty="0">
                <a:latin typeface="Times New Roman"/>
                <a:cs typeface="Times New Roman"/>
              </a:rPr>
              <a:t>EXICO</a:t>
            </a:r>
            <a:r>
              <a:rPr sz="1400" b="1" spc="-10" dirty="0">
                <a:latin typeface="Times New Roman"/>
                <a:cs typeface="Times New Roman"/>
              </a:rPr>
              <a:t>,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307589" y="4862576"/>
            <a:ext cx="3156585" cy="17265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1200" i="1" dirty="0">
                <a:latin typeface="Times New Roman"/>
                <a:cs typeface="Times New Roman"/>
              </a:rPr>
              <a:t>Developed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by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Betty</a:t>
            </a:r>
            <a:r>
              <a:rPr sz="1200" i="1" spc="-4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Caponera,</a:t>
            </a:r>
            <a:r>
              <a:rPr sz="1200" i="1" spc="-4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Ph.D.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1270" algn="ctr">
              <a:lnSpc>
                <a:spcPct val="100000"/>
              </a:lnSpc>
              <a:spcBef>
                <a:spcPts val="980"/>
              </a:spcBef>
            </a:pPr>
            <a:r>
              <a:rPr sz="1100" dirty="0">
                <a:latin typeface="Times New Roman"/>
                <a:cs typeface="Times New Roman"/>
              </a:rPr>
              <a:t>Funded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by: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405765" marR="396875" indent="-1270" algn="ctr">
              <a:lnSpc>
                <a:spcPts val="1380"/>
              </a:lnSpc>
            </a:pPr>
            <a:r>
              <a:rPr sz="1200" dirty="0">
                <a:latin typeface="Times New Roman"/>
                <a:cs typeface="Times New Roman"/>
              </a:rPr>
              <a:t>Office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Injury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Prevention, </a:t>
            </a:r>
            <a:r>
              <a:rPr sz="1200" dirty="0">
                <a:latin typeface="Times New Roman"/>
                <a:cs typeface="Times New Roman"/>
              </a:rPr>
              <a:t>Epidemiology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Response </a:t>
            </a:r>
            <a:r>
              <a:rPr sz="1200" spc="-10" dirty="0">
                <a:latin typeface="Times New Roman"/>
                <a:cs typeface="Times New Roman"/>
              </a:rPr>
              <a:t>Division,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Mexico Department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</a:t>
            </a:r>
            <a:r>
              <a:rPr sz="1200" spc="-10" dirty="0">
                <a:latin typeface="Times New Roman"/>
                <a:cs typeface="Times New Roman"/>
              </a:rPr>
              <a:t>Health </a:t>
            </a:r>
            <a:r>
              <a:rPr sz="1200" dirty="0">
                <a:latin typeface="Times New Roman"/>
                <a:cs typeface="Times New Roman"/>
              </a:rPr>
              <a:t>Through </a:t>
            </a:r>
            <a:r>
              <a:rPr sz="1200" spc="-25" dirty="0">
                <a:latin typeface="Times New Roman"/>
                <a:cs typeface="Times New Roman"/>
              </a:rPr>
              <a:t>the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345"/>
              </a:lnSpc>
            </a:pP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Mexico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Coalition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Assault</a:t>
            </a:r>
            <a:r>
              <a:rPr sz="1200" spc="-10" dirty="0">
                <a:latin typeface="Times New Roman"/>
                <a:cs typeface="Times New Roman"/>
              </a:rPr>
              <a:t> Programs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362197" y="8659621"/>
            <a:ext cx="1047750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October</a:t>
            </a:r>
            <a:r>
              <a:rPr sz="1400" b="1" spc="-50" dirty="0">
                <a:latin typeface="Times New Roman"/>
                <a:cs typeface="Times New Roman"/>
              </a:rPr>
              <a:t> </a:t>
            </a:r>
            <a:r>
              <a:rPr sz="1400" b="1" spc="-20" dirty="0">
                <a:latin typeface="Times New Roman"/>
                <a:cs typeface="Times New Roman"/>
              </a:rPr>
              <a:t>2020</a:t>
            </a:r>
            <a:endParaRPr sz="14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58074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8" y="890270"/>
            <a:ext cx="6231890" cy="81089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9230">
              <a:lnSpc>
                <a:spcPct val="100000"/>
              </a:lnSpc>
              <a:spcBef>
                <a:spcPts val="95"/>
              </a:spcBef>
              <a:tabLst>
                <a:tab pos="468630" algn="l"/>
              </a:tabLst>
            </a:pPr>
            <a:r>
              <a:rPr sz="1400" b="1" spc="-25" dirty="0">
                <a:latin typeface="Times New Roman"/>
                <a:cs typeface="Times New Roman"/>
              </a:rPr>
              <a:t>I.</a:t>
            </a:r>
            <a:r>
              <a:rPr sz="1400" b="1" dirty="0">
                <a:latin typeface="Times New Roman"/>
                <a:cs typeface="Times New Roman"/>
              </a:rPr>
              <a:t>	</a:t>
            </a:r>
            <a:r>
              <a:rPr sz="1400" b="1" spc="-10" dirty="0">
                <a:latin typeface="Times New Roman"/>
                <a:cs typeface="Times New Roman"/>
              </a:rPr>
              <a:t>INTRODUCTION</a:t>
            </a:r>
            <a:endParaRPr sz="1400">
              <a:latin typeface="Times New Roman"/>
              <a:cs typeface="Times New Roman"/>
            </a:endParaRPr>
          </a:p>
          <a:p>
            <a:pPr marL="12700" marR="20955" indent="457200">
              <a:lnSpc>
                <a:spcPct val="95800"/>
              </a:lnSpc>
              <a:spcBef>
                <a:spcPts val="1255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2005,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conduct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(SVV).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purpose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prevalence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nature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Preliminary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SVV</a:t>
            </a:r>
            <a:r>
              <a:rPr sz="1100" spc="-20" dirty="0">
                <a:latin typeface="Times New Roman"/>
                <a:cs typeface="Times New Roman"/>
              </a:rPr>
              <a:t> were </a:t>
            </a:r>
            <a:r>
              <a:rPr sz="1100" dirty="0">
                <a:latin typeface="Times New Roman"/>
                <a:cs typeface="Times New Roman"/>
              </a:rPr>
              <a:t>published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Nature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Mexico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July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2006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findings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prevalence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nature,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impact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published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Nature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Mexico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VII,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July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2007.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can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on-</a:t>
            </a:r>
            <a:r>
              <a:rPr sz="1100" dirty="0">
                <a:latin typeface="Times New Roman"/>
                <a:cs typeface="Times New Roman"/>
              </a:rPr>
              <a:t>line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nmcswp.org.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111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publishing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baseline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2006,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and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Nature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New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Mexico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fifteen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conduct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follow-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measure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prevalence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challenges,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funds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purpose.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baseline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critical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accurately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“unreported”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now </a:t>
            </a:r>
            <a:r>
              <a:rPr sz="1100" dirty="0">
                <a:latin typeface="Times New Roman"/>
                <a:cs typeface="Times New Roman"/>
              </a:rPr>
              <a:t>render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relevant.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on-</a:t>
            </a:r>
            <a:r>
              <a:rPr sz="1100" dirty="0">
                <a:latin typeface="Times New Roman"/>
                <a:cs typeface="Times New Roman"/>
              </a:rPr>
              <a:t>going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United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States.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0"/>
              </a:lnSpc>
            </a:pPr>
            <a:r>
              <a:rPr sz="1100" dirty="0">
                <a:latin typeface="Times New Roman"/>
                <a:cs typeface="Times New Roman"/>
              </a:rPr>
              <a:t>Fortunately,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collected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specific</a:t>
            </a:r>
            <a:endParaRPr sz="1100">
              <a:latin typeface="Times New Roman"/>
              <a:cs typeface="Times New Roman"/>
            </a:endParaRPr>
          </a:p>
          <a:p>
            <a:pPr marL="12700" marR="19050">
              <a:lnSpc>
                <a:spcPts val="1270"/>
              </a:lnSpc>
              <a:spcBef>
                <a:spcPts val="60"/>
              </a:spcBef>
            </a:pP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Columbia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published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NISVS 2010-</a:t>
            </a:r>
            <a:r>
              <a:rPr sz="1100" dirty="0">
                <a:latin typeface="Times New Roman"/>
                <a:cs typeface="Times New Roman"/>
              </a:rPr>
              <a:t>2012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annual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rates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is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invaluable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lifetime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estimates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could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otherwise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unless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conduct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survey.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9210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FACT </a:t>
            </a:r>
            <a:r>
              <a:rPr sz="1100" dirty="0">
                <a:latin typeface="Times New Roman"/>
                <a:cs typeface="Times New Roman"/>
              </a:rPr>
              <a:t>SHEET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2012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hereafter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NISVS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222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prevalence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interpersonal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groups.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Accordingly,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individualized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Collaborative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published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supplement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Nature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NM,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XVI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report, </a:t>
            </a:r>
            <a:r>
              <a:rPr sz="1100" dirty="0">
                <a:latin typeface="Times New Roman"/>
                <a:cs typeface="Times New Roman"/>
              </a:rPr>
              <a:t>2017.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supplement,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Examination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Survivor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Race/Ethnicity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Bernalillo </a:t>
            </a:r>
            <a:r>
              <a:rPr sz="1100" i="1" dirty="0">
                <a:latin typeface="Times New Roman"/>
                <a:cs typeface="Times New Roman"/>
              </a:rPr>
              <a:t>County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on-</a:t>
            </a:r>
            <a:r>
              <a:rPr sz="1100" dirty="0">
                <a:latin typeface="Times New Roman"/>
                <a:cs typeface="Times New Roman"/>
              </a:rPr>
              <a:t>line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nmcswp.org.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254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(ASD)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collaboration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New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Coalition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research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made </a:t>
            </a:r>
            <a:r>
              <a:rPr sz="1100" dirty="0">
                <a:latin typeface="Times New Roman"/>
                <a:cs typeface="Times New Roman"/>
              </a:rPr>
              <a:t>possible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study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existing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influence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published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Incidence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Nature</a:t>
            </a:r>
            <a:r>
              <a:rPr sz="1100" i="1" spc="-25" dirty="0">
                <a:latin typeface="Times New Roman"/>
                <a:cs typeface="Times New Roman"/>
              </a:rPr>
              <a:t> of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XII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review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Times New Roman"/>
                <a:cs typeface="Times New Roman"/>
              </a:rPr>
              <a:t>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Life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Experiences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Adult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Survivors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Violence</a:t>
            </a:r>
            <a:r>
              <a:rPr sz="1100" spc="-1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6510" indent="457200">
              <a:lnSpc>
                <a:spcPct val="95700"/>
              </a:lnSpc>
            </a:pPr>
            <a:r>
              <a:rPr sz="1100" i="1" dirty="0">
                <a:latin typeface="Times New Roman"/>
                <a:cs typeface="Times New Roman"/>
              </a:rPr>
              <a:t>Section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One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(2015-</a:t>
            </a:r>
            <a:r>
              <a:rPr sz="1100" dirty="0">
                <a:latin typeface="Times New Roman"/>
                <a:cs typeface="Times New Roman"/>
              </a:rPr>
              <a:t>2019)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aggregate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36335" cy="769937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36830" indent="456565">
              <a:lnSpc>
                <a:spcPts val="1270"/>
              </a:lnSpc>
              <a:spcBef>
                <a:spcPts val="180"/>
              </a:spcBef>
            </a:pPr>
            <a:r>
              <a:rPr sz="1100" i="1" dirty="0">
                <a:latin typeface="Times New Roman"/>
                <a:cs typeface="Times New Roman"/>
              </a:rPr>
              <a:t>Section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Two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(2019)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aggregate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records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Administrative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60655" indent="457200">
              <a:lnSpc>
                <a:spcPts val="1270"/>
              </a:lnSpc>
            </a:pPr>
            <a:r>
              <a:rPr sz="1100" i="1" dirty="0">
                <a:latin typeface="Times New Roman"/>
                <a:cs typeface="Times New Roman"/>
              </a:rPr>
              <a:t>Section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Three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discussion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herein,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findings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review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limitations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highlight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future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needs.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06070" indent="457200">
              <a:lnSpc>
                <a:spcPts val="1270"/>
              </a:lnSpc>
            </a:pPr>
            <a:r>
              <a:rPr sz="1100" i="1" dirty="0">
                <a:latin typeface="Times New Roman"/>
                <a:cs typeface="Times New Roman"/>
              </a:rPr>
              <a:t>Section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Four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individual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his/her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glance.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8630" algn="l"/>
              </a:tabLst>
            </a:pPr>
            <a:r>
              <a:rPr sz="1200" spc="-25" dirty="0">
                <a:latin typeface="Times New Roman"/>
                <a:cs typeface="Times New Roman"/>
              </a:rPr>
              <a:t>II.</a:t>
            </a:r>
            <a:r>
              <a:rPr sz="1200" dirty="0">
                <a:latin typeface="Times New Roman"/>
                <a:cs typeface="Times New Roman"/>
              </a:rPr>
              <a:t>	</a:t>
            </a:r>
            <a:r>
              <a:rPr sz="1200" spc="-10" dirty="0">
                <a:latin typeface="Times New Roman"/>
                <a:cs typeface="Times New Roman"/>
              </a:rPr>
              <a:t>DEFINITIONS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2288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assault,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i="1" dirty="0">
                <a:latin typeface="Times New Roman"/>
                <a:cs typeface="Times New Roman"/>
              </a:rPr>
              <a:t>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outlined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Household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Members </a:t>
            </a:r>
            <a:r>
              <a:rPr sz="1100" dirty="0">
                <a:latin typeface="Times New Roman"/>
                <a:cs typeface="Times New Roman"/>
              </a:rPr>
              <a:t>Act”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30-3-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3-3-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definitions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5" dirty="0">
                <a:latin typeface="Times New Roman"/>
                <a:cs typeface="Times New Roman"/>
              </a:rPr>
              <a:t> B.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7432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victimization.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accepted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clients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delivery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victim-witnesses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herein.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None</a:t>
            </a:r>
            <a:r>
              <a:rPr sz="1100" spc="-25" dirty="0">
                <a:latin typeface="Times New Roman"/>
                <a:cs typeface="Times New Roman"/>
              </a:rPr>
              <a:t> of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considered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incidence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avoid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possible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duplication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reporting.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7462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codes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aggravated </a:t>
            </a:r>
            <a:r>
              <a:rPr sz="1100" dirty="0">
                <a:latin typeface="Times New Roman"/>
                <a:cs typeface="Times New Roman"/>
              </a:rPr>
              <a:t>assault,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commit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felony,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damage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deprivation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imprisonment,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protective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-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codes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extracted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Administrative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10" dirty="0">
                <a:latin typeface="Times New Roman"/>
                <a:cs typeface="Times New Roman"/>
              </a:rPr>
              <a:t> Judicial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10" dirty="0">
                <a:latin typeface="Times New Roman"/>
                <a:cs typeface="Times New Roman"/>
              </a:rPr>
              <a:t> System.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381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Currently,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aforementioned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discipline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Central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quarterly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Repository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covers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1/1/15–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12/31/19.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400" dirty="0">
                <a:latin typeface="Times New Roman"/>
                <a:cs typeface="Times New Roman"/>
              </a:rPr>
              <a:t>SECTION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ONE: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DOMESTIC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VIOLENCE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TRENDS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NEW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MEXICO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2015-</a:t>
            </a:r>
            <a:r>
              <a:rPr sz="1400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5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spcBef>
                <a:spcPts val="5"/>
              </a:spcBef>
              <a:buAutoNum type="romanUcPeriod"/>
              <a:tabLst>
                <a:tab pos="469265" algn="l"/>
                <a:tab pos="469900" algn="l"/>
              </a:tabLst>
            </a:pPr>
            <a:r>
              <a:rPr sz="1200" spc="-10" dirty="0">
                <a:latin typeface="Times New Roman"/>
                <a:cs typeface="Times New Roman"/>
              </a:rPr>
              <a:t>FINDINGS</a:t>
            </a:r>
            <a:endParaRPr sz="1200">
              <a:latin typeface="Times New Roman"/>
              <a:cs typeface="Times New Roman"/>
            </a:endParaRPr>
          </a:p>
          <a:p>
            <a:pPr marL="469265" lvl="1" indent="-457200">
              <a:lnSpc>
                <a:spcPct val="100000"/>
              </a:lnSpc>
              <a:spcBef>
                <a:spcPts val="1100"/>
              </a:spcBef>
              <a:buAutoNum type="alphaUcPeriod"/>
              <a:tabLst>
                <a:tab pos="469265" algn="l"/>
                <a:tab pos="469900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3810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data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19,724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attention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previous 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18,832.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22,999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(18,884).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T1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58074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49" y="891027"/>
            <a:ext cx="6162675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900" algn="l"/>
              </a:tabLst>
            </a:pPr>
            <a:r>
              <a:rPr sz="1100" spc="-25" dirty="0">
                <a:latin typeface="Times New Roman"/>
                <a:cs typeface="Times New Roman"/>
              </a:rPr>
              <a:t>B.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21,078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(19,793).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25,375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(20,465).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T2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7497571"/>
            <a:ext cx="6150610" cy="14490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down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71%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0" dirty="0">
                <a:latin typeface="Times New Roman"/>
                <a:cs typeface="Times New Roman"/>
              </a:rPr>
              <a:t> (2010-2014).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55"/>
              </a:spcBef>
              <a:tabLst>
                <a:tab pos="469900" algn="l"/>
              </a:tabLst>
            </a:pPr>
            <a:r>
              <a:rPr sz="1100" spc="-25" dirty="0">
                <a:latin typeface="Times New Roman"/>
                <a:cs typeface="Times New Roman"/>
              </a:rPr>
              <a:t>C.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 marR="2540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20,271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(18,220).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24,448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(19,882).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T3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1455" y="2139695"/>
            <a:ext cx="5902452" cy="2560319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1455" y="4949952"/>
            <a:ext cx="5902452" cy="2304288"/>
          </a:xfrm>
          <a:prstGeom prst="rect">
            <a:avLst/>
          </a:prstGeom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58051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down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(2010-2014).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3820159"/>
            <a:ext cx="6049010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D.</a:t>
            </a:r>
            <a:r>
              <a:rPr sz="1100" dirty="0">
                <a:latin typeface="Times New Roman"/>
                <a:cs typeface="Times New Roman"/>
              </a:rPr>
              <a:t>	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2015-2019,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26-</a:t>
            </a:r>
            <a:r>
              <a:rPr sz="1100" i="1" dirty="0">
                <a:latin typeface="Times New Roman"/>
                <a:cs typeface="Times New Roman"/>
              </a:rPr>
              <a:t>35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2010-2014, </a:t>
            </a:r>
            <a:r>
              <a:rPr sz="1100" dirty="0">
                <a:latin typeface="Times New Roman"/>
                <a:cs typeface="Times New Roman"/>
              </a:rPr>
              <a:t>(27%).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Apart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26-</a:t>
            </a:r>
            <a:r>
              <a:rPr sz="1100" dirty="0">
                <a:latin typeface="Times New Roman"/>
                <a:cs typeface="Times New Roman"/>
              </a:rPr>
              <a:t>35,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19-</a:t>
            </a:r>
            <a:r>
              <a:rPr sz="1100" dirty="0">
                <a:latin typeface="Times New Roman"/>
                <a:cs typeface="Times New Roman"/>
              </a:rPr>
              <a:t>25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0" dirty="0">
                <a:latin typeface="Times New Roman"/>
                <a:cs typeface="Times New Roman"/>
              </a:rPr>
              <a:t> more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36-</a:t>
            </a:r>
            <a:r>
              <a:rPr sz="1100" dirty="0">
                <a:latin typeface="Times New Roman"/>
                <a:cs typeface="Times New Roman"/>
              </a:rPr>
              <a:t>45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T4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87" y="8022574"/>
            <a:ext cx="6112510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E.</a:t>
            </a:r>
            <a:r>
              <a:rPr sz="1100" dirty="0">
                <a:latin typeface="Times New Roman"/>
                <a:cs typeface="Times New Roman"/>
              </a:rPr>
              <a:t>	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26-</a:t>
            </a:r>
            <a:r>
              <a:rPr sz="1100" i="1" dirty="0">
                <a:latin typeface="Times New Roman"/>
                <a:cs typeface="Times New Roman"/>
              </a:rPr>
              <a:t>35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19-</a:t>
            </a:r>
            <a:r>
              <a:rPr sz="1100" i="1" dirty="0">
                <a:latin typeface="Times New Roman"/>
                <a:cs typeface="Times New Roman"/>
              </a:rPr>
              <a:t>25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36-</a:t>
            </a:r>
            <a:r>
              <a:rPr sz="1100" i="1" dirty="0">
                <a:latin typeface="Times New Roman"/>
                <a:cs typeface="Times New Roman"/>
              </a:rPr>
              <a:t>45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with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26-</a:t>
            </a:r>
            <a:r>
              <a:rPr sz="1100" i="1" dirty="0">
                <a:latin typeface="Times New Roman"/>
                <a:cs typeface="Times New Roman"/>
              </a:rPr>
              <a:t>35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19-</a:t>
            </a:r>
            <a:r>
              <a:rPr sz="1100" i="1" dirty="0">
                <a:latin typeface="Times New Roman"/>
                <a:cs typeface="Times New Roman"/>
              </a:rPr>
              <a:t>25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(22%),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36-</a:t>
            </a:r>
            <a:r>
              <a:rPr sz="1100" i="1" dirty="0">
                <a:latin typeface="Times New Roman"/>
                <a:cs typeface="Times New Roman"/>
              </a:rPr>
              <a:t>45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(21%).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T5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35152" y="1463039"/>
            <a:ext cx="6192774" cy="2145792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35152" y="5157215"/>
            <a:ext cx="6192012" cy="2567940"/>
          </a:xfrm>
          <a:prstGeom prst="rect">
            <a:avLst/>
          </a:prstGeom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8298433"/>
            <a:ext cx="6243320" cy="13271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G.</a:t>
            </a:r>
            <a:r>
              <a:rPr sz="1100" dirty="0">
                <a:latin typeface="Times New Roman"/>
                <a:cs typeface="Times New Roman"/>
              </a:rPr>
              <a:t>	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7302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are </a:t>
            </a:r>
            <a:r>
              <a:rPr sz="1100" dirty="0">
                <a:latin typeface="Times New Roman"/>
                <a:cs typeface="Times New Roman"/>
              </a:rPr>
              <a:t>Hispanic,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(14%),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95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63" y="3650998"/>
            <a:ext cx="6045200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F.</a:t>
            </a:r>
            <a:r>
              <a:rPr sz="1100" dirty="0">
                <a:latin typeface="Times New Roman"/>
                <a:cs typeface="Times New Roman"/>
              </a:rPr>
              <a:t>	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(an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 </a:t>
            </a:r>
            <a:r>
              <a:rPr sz="1100" dirty="0">
                <a:latin typeface="Times New Roman"/>
                <a:cs typeface="Times New Roman"/>
              </a:rPr>
              <a:t>(14%).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(51%),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(16%).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T6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35152" y="780287"/>
            <a:ext cx="6192012" cy="257175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35152" y="5029200"/>
            <a:ext cx="6197346" cy="2998470"/>
          </a:xfrm>
          <a:prstGeom prst="rect">
            <a:avLst/>
          </a:prstGeom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584390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Americans </a:t>
            </a:r>
            <a:r>
              <a:rPr sz="1100" dirty="0">
                <a:latin typeface="Times New Roman"/>
                <a:cs typeface="Times New Roman"/>
              </a:rPr>
              <a:t>(16%),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T7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347461"/>
            <a:ext cx="6236970" cy="24415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H.</a:t>
            </a:r>
            <a:r>
              <a:rPr sz="1100" dirty="0">
                <a:latin typeface="Times New Roman"/>
                <a:cs typeface="Times New Roman"/>
              </a:rPr>
              <a:t>	Stalking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144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(96).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T8</a:t>
            </a:r>
            <a:r>
              <a:rPr sz="1100" spc="-20" dirty="0">
                <a:latin typeface="Times New Roman"/>
                <a:cs typeface="Times New Roman"/>
              </a:rPr>
              <a:t>),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worth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inexplicable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disparity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2019,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(316).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1275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1,449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spc="-20" dirty="0">
                <a:latin typeface="Times New Roman"/>
                <a:cs typeface="Times New Roman"/>
              </a:rPr>
              <a:t>2014 </a:t>
            </a:r>
            <a:r>
              <a:rPr sz="1100" dirty="0">
                <a:latin typeface="Times New Roman"/>
                <a:cs typeface="Times New Roman"/>
              </a:rPr>
              <a:t>(1,778).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(1,528)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(1,303,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(1,622)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Figure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(2,720).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33627" y="1447800"/>
            <a:ext cx="6195060" cy="275844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35152" y="6998207"/>
            <a:ext cx="6192012" cy="2308097"/>
          </a:xfrm>
          <a:prstGeom prst="rect">
            <a:avLst/>
          </a:prstGeom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63693" y="545843"/>
            <a:ext cx="2118995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spc="-10" dirty="0">
                <a:latin typeface="Times New Roman"/>
                <a:cs typeface="Times New Roman"/>
              </a:rPr>
              <a:t>ACKNOWLEDGEMENTS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901700" y="1193543"/>
            <a:ext cx="5738495" cy="29083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Program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Guidance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Funding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58115" indent="-146050">
              <a:lnSpc>
                <a:spcPts val="129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Prevention</a:t>
            </a:r>
            <a:endParaRPr sz="1100">
              <a:latin typeface="Times New Roman"/>
              <a:cs typeface="Times New Roman"/>
            </a:endParaRPr>
          </a:p>
          <a:p>
            <a:pPr marL="158115" indent="-146050">
              <a:lnSpc>
                <a:spcPts val="126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Frank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Zubia,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Director,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Reparation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Commission</a:t>
            </a:r>
            <a:endParaRPr sz="1100">
              <a:latin typeface="Times New Roman"/>
              <a:cs typeface="Times New Roman"/>
            </a:endParaRPr>
          </a:p>
          <a:p>
            <a:pPr marL="152400" marR="1019175" indent="-140335">
              <a:lnSpc>
                <a:spcPts val="1270"/>
              </a:lnSpc>
              <a:spcBef>
                <a:spcPts val="60"/>
              </a:spcBef>
              <a:buFont typeface="Wingdings"/>
              <a:buChar char=""/>
              <a:tabLst>
                <a:tab pos="158115" algn="l"/>
              </a:tabLst>
            </a:pPr>
            <a:r>
              <a:rPr sz="1100" dirty="0">
                <a:latin typeface="Times New Roman"/>
                <a:cs typeface="Times New Roman"/>
              </a:rPr>
              <a:t>MaryEllen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Garcia,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Reparation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Commission, </a:t>
            </a:r>
            <a:r>
              <a:rPr sz="1100" dirty="0">
                <a:latin typeface="Times New Roman"/>
                <a:cs typeface="Times New Roman"/>
              </a:rPr>
              <a:t>VAWA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Manager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Wingdings"/>
              <a:buChar char=""/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Data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System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Analysts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58115" indent="-146050">
              <a:lnSpc>
                <a:spcPts val="129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Joe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Vigil,</a:t>
            </a:r>
            <a:r>
              <a:rPr sz="1100" spc="-10" dirty="0">
                <a:latin typeface="Times New Roman"/>
                <a:cs typeface="Times New Roman"/>
              </a:rPr>
              <a:t> Administrative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Senior</a:t>
            </a:r>
            <a:r>
              <a:rPr sz="1100" spc="-10" dirty="0">
                <a:latin typeface="Times New Roman"/>
                <a:cs typeface="Times New Roman"/>
              </a:rPr>
              <a:t> Statistician</a:t>
            </a:r>
            <a:endParaRPr sz="1100">
              <a:latin typeface="Times New Roman"/>
              <a:cs typeface="Times New Roman"/>
            </a:endParaRPr>
          </a:p>
          <a:p>
            <a:pPr marL="158115" indent="-146050">
              <a:lnSpc>
                <a:spcPts val="126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Steve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Harrington,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AOC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Technology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Manager,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Judicial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Division</a:t>
            </a:r>
            <a:endParaRPr sz="1100">
              <a:latin typeface="Times New Roman"/>
              <a:cs typeface="Times New Roman"/>
            </a:endParaRPr>
          </a:p>
          <a:p>
            <a:pPr marL="158115" indent="-146050">
              <a:lnSpc>
                <a:spcPts val="129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Daniel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Cannon,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Iterative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Consulting,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Software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Development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"/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b="1" dirty="0">
                <a:latin typeface="Times New Roman"/>
                <a:cs typeface="Times New Roman"/>
              </a:rPr>
              <a:t>Report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Publication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158115" indent="-146050">
              <a:lnSpc>
                <a:spcPts val="129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Kim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Alaburda,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Design,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Distribution,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Coalition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Programs</a:t>
            </a:r>
            <a:endParaRPr sz="1100">
              <a:latin typeface="Times New Roman"/>
              <a:cs typeface="Times New Roman"/>
            </a:endParaRPr>
          </a:p>
          <a:p>
            <a:pPr marL="158115" indent="-146050">
              <a:lnSpc>
                <a:spcPts val="1265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Lisa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Meyer,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Staff,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Graphics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Design</a:t>
            </a:r>
            <a:endParaRPr sz="1100">
              <a:latin typeface="Times New Roman"/>
              <a:cs typeface="Times New Roman"/>
            </a:endParaRPr>
          </a:p>
          <a:p>
            <a:pPr marL="158115" indent="-146050">
              <a:lnSpc>
                <a:spcPts val="1290"/>
              </a:lnSpc>
              <a:buFont typeface="Wingdings"/>
              <a:buChar char=""/>
              <a:tabLst>
                <a:tab pos="158750" algn="l"/>
              </a:tabLst>
            </a:pPr>
            <a:r>
              <a:rPr sz="1100" dirty="0">
                <a:latin typeface="Times New Roman"/>
                <a:cs typeface="Times New Roman"/>
              </a:rPr>
              <a:t>Kathleen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Donlin,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Staff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42010" y="4490465"/>
            <a:ext cx="6362700" cy="783590"/>
          </a:xfrm>
          <a:prstGeom prst="rect">
            <a:avLst/>
          </a:prstGeom>
          <a:ln w="6095">
            <a:solidFill>
              <a:srgbClr val="000000"/>
            </a:solidFill>
          </a:ln>
        </p:spPr>
        <p:txBody>
          <a:bodyPr vert="horz" wrap="square" lIns="0" tIns="5715" rIns="0" bIns="0" rtlCol="0">
            <a:spAutoFit/>
          </a:bodyPr>
          <a:lstStyle/>
          <a:p>
            <a:pPr marL="71755" marR="77470">
              <a:lnSpc>
                <a:spcPct val="95700"/>
              </a:lnSpc>
              <a:spcBef>
                <a:spcPts val="45"/>
              </a:spcBef>
            </a:pPr>
            <a:r>
              <a:rPr sz="1600" dirty="0">
                <a:latin typeface="Wingdings"/>
                <a:cs typeface="Wingdings"/>
              </a:rPr>
              <a:t></a:t>
            </a:r>
            <a:r>
              <a:rPr sz="1600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special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thanks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to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chiefs,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sheriffs,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marshals,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records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department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staff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all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the </a:t>
            </a:r>
            <a:r>
              <a:rPr sz="1200" i="1" dirty="0">
                <a:latin typeface="Times New Roman"/>
                <a:cs typeface="Times New Roman"/>
              </a:rPr>
              <a:t>participating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law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enforcement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agencies;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executive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directors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staff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domestic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violence</a:t>
            </a:r>
            <a:r>
              <a:rPr sz="1200" i="1" spc="-10" dirty="0">
                <a:latin typeface="Times New Roman"/>
                <a:cs typeface="Times New Roman"/>
              </a:rPr>
              <a:t> service </a:t>
            </a:r>
            <a:r>
              <a:rPr sz="1200" i="1" dirty="0">
                <a:latin typeface="Times New Roman"/>
                <a:cs typeface="Times New Roman"/>
              </a:rPr>
              <a:t>providers;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all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data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entry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staff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of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the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individual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law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enforcement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agencies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and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district</a:t>
            </a:r>
            <a:r>
              <a:rPr sz="1200" i="1" spc="-5" dirty="0">
                <a:latin typeface="Times New Roman"/>
                <a:cs typeface="Times New Roman"/>
              </a:rPr>
              <a:t> </a:t>
            </a:r>
            <a:r>
              <a:rPr sz="1200" i="1" spc="-25" dirty="0">
                <a:latin typeface="Times New Roman"/>
                <a:cs typeface="Times New Roman"/>
              </a:rPr>
              <a:t>and </a:t>
            </a:r>
            <a:r>
              <a:rPr sz="1200" i="1" dirty="0">
                <a:latin typeface="Times New Roman"/>
                <a:cs typeface="Times New Roman"/>
              </a:rPr>
              <a:t>magistrate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courts,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without</a:t>
            </a:r>
            <a:r>
              <a:rPr sz="1200" i="1" spc="-2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whom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this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report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would</a:t>
            </a:r>
            <a:r>
              <a:rPr sz="1200" i="1" spc="-10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not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be</a:t>
            </a:r>
            <a:r>
              <a:rPr sz="1200" i="1" spc="-1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possible.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58074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63" y="891027"/>
            <a:ext cx="6240780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I.</a:t>
            </a:r>
            <a:r>
              <a:rPr sz="1100" dirty="0">
                <a:latin typeface="Times New Roman"/>
                <a:cs typeface="Times New Roman"/>
              </a:rPr>
              <a:t>	Suspect</a:t>
            </a:r>
            <a:r>
              <a:rPr sz="1100" spc="-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39%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T9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5%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63" y="4841225"/>
            <a:ext cx="6236335" cy="35661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10"/>
              <a:tabLst>
                <a:tab pos="469265" algn="l"/>
                <a:tab pos="469900" algn="l"/>
              </a:tabLst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alphaUcPeriod" startAt="10"/>
            </a:pPr>
            <a:endParaRPr sz="1100">
              <a:latin typeface="Times New Roman"/>
              <a:cs typeface="Times New Roman"/>
            </a:endParaRPr>
          </a:p>
          <a:p>
            <a:pPr marL="12700" marR="113664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10,989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reduction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previous 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(13,615).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9,153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5%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T10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11"/>
              <a:tabLst>
                <a:tab pos="469900" algn="l"/>
                <a:tab pos="470534" algn="l"/>
              </a:tabLst>
            </a:pP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4859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6,876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by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14.6%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reduction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(8,051).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(7,415)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(6,453).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T11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07340" indent="457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92.5%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1.5%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period.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2,620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3,530.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2,453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(2,401),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2017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(2,789).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T12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35152" y="2450592"/>
            <a:ext cx="6192012" cy="2090165"/>
          </a:xfrm>
          <a:prstGeom prst="rect">
            <a:avLst/>
          </a:prstGeom>
        </p:spPr>
      </p:pic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88719" y="664463"/>
            <a:ext cx="5905500" cy="257327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88719" y="3621023"/>
            <a:ext cx="5908548" cy="257251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1188719" y="6577583"/>
            <a:ext cx="5908548" cy="2572512"/>
          </a:xfrm>
          <a:prstGeom prst="rect">
            <a:avLst/>
          </a:prstGeom>
        </p:spPr>
      </p:pic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958074" y="943229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63" y="891027"/>
            <a:ext cx="6190615" cy="11569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94945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(2010-2014).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1,299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period </a:t>
            </a:r>
            <a:r>
              <a:rPr sz="1100" dirty="0">
                <a:latin typeface="Times New Roman"/>
                <a:cs typeface="Times New Roman"/>
              </a:rPr>
              <a:t>(1,750).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1,193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(1,526)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(1,217).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T13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885435"/>
            <a:ext cx="603885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(2010-2014).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9" y="5367779"/>
            <a:ext cx="1460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L.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7444" y="5367779"/>
            <a:ext cx="487807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-63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Providers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0259" y="5849356"/>
            <a:ext cx="6214745" cy="83629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2015-2019,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22-</a:t>
            </a:r>
            <a:r>
              <a:rPr sz="1100" i="1" dirty="0">
                <a:latin typeface="Times New Roman"/>
                <a:cs typeface="Times New Roman"/>
              </a:rPr>
              <a:t>40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41-</a:t>
            </a:r>
            <a:r>
              <a:rPr sz="1100" i="1" dirty="0">
                <a:latin typeface="Times New Roman"/>
                <a:cs typeface="Times New Roman"/>
              </a:rPr>
              <a:t>59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18-</a:t>
            </a:r>
            <a:r>
              <a:rPr sz="1100" i="1" dirty="0">
                <a:latin typeface="Times New Roman"/>
                <a:cs typeface="Times New Roman"/>
              </a:rPr>
              <a:t>21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60-</a:t>
            </a:r>
            <a:r>
              <a:rPr sz="1100" dirty="0">
                <a:latin typeface="Times New Roman"/>
                <a:cs typeface="Times New Roman"/>
              </a:rPr>
              <a:t>74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Figure </a:t>
            </a:r>
            <a:r>
              <a:rPr sz="1100" b="1" dirty="0">
                <a:latin typeface="Times New Roman"/>
                <a:cs typeface="Times New Roman"/>
              </a:rPr>
              <a:t>T14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22-</a:t>
            </a:r>
            <a:r>
              <a:rPr sz="1100" i="1" dirty="0">
                <a:latin typeface="Times New Roman"/>
                <a:cs typeface="Times New Roman"/>
              </a:rPr>
              <a:t>40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(64%),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41-</a:t>
            </a:r>
            <a:r>
              <a:rPr sz="1100" i="1" dirty="0">
                <a:latin typeface="Times New Roman"/>
                <a:cs typeface="Times New Roman"/>
              </a:rPr>
              <a:t>59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18-</a:t>
            </a:r>
            <a:r>
              <a:rPr sz="1100" i="1" dirty="0">
                <a:latin typeface="Times New Roman"/>
                <a:cs typeface="Times New Roman"/>
              </a:rPr>
              <a:t>21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60-</a:t>
            </a:r>
            <a:r>
              <a:rPr sz="1100" i="1" spc="-25" dirty="0">
                <a:latin typeface="Times New Roman"/>
                <a:cs typeface="Times New Roman"/>
              </a:rPr>
              <a:t>74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T14.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5360" y="2340864"/>
            <a:ext cx="5911595" cy="2304288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1455" y="6973823"/>
            <a:ext cx="5903976" cy="2309622"/>
          </a:xfrm>
          <a:prstGeom prst="rect">
            <a:avLst/>
          </a:prstGeom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6267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i="1" dirty="0">
                <a:latin typeface="Times New Roman"/>
                <a:cs typeface="Times New Roman"/>
              </a:rPr>
              <a:t>&lt;6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(40),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6-</a:t>
            </a:r>
            <a:r>
              <a:rPr sz="1100" i="1" dirty="0">
                <a:latin typeface="Times New Roman"/>
                <a:cs typeface="Times New Roman"/>
              </a:rPr>
              <a:t>11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12-</a:t>
            </a:r>
            <a:r>
              <a:rPr sz="1100" i="1" dirty="0">
                <a:latin typeface="Times New Roman"/>
                <a:cs typeface="Times New Roman"/>
              </a:rPr>
              <a:t>17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T15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73" y="4253725"/>
            <a:ext cx="1847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M.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67143" y="4253725"/>
            <a:ext cx="496824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-63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73" y="4736069"/>
            <a:ext cx="6134735" cy="513715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indent="457200">
              <a:lnSpc>
                <a:spcPct val="957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(3%),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T16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0273" y="8423384"/>
            <a:ext cx="6221095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i="1" dirty="0">
                <a:latin typeface="Times New Roman"/>
                <a:cs typeface="Times New Roman"/>
              </a:rPr>
              <a:t>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48%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(17%),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Blacks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(&lt;1%),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0" dirty="0">
                <a:latin typeface="Times New Roman"/>
                <a:cs typeface="Times New Roman"/>
              </a:rPr>
              <a:t> T16.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5360" y="1542288"/>
            <a:ext cx="5913120" cy="2414015"/>
          </a:xfrm>
          <a:prstGeom prst="rect">
            <a:avLst/>
          </a:prstGeom>
        </p:spPr>
      </p:pic>
      <p:pic>
        <p:nvPicPr>
          <p:cNvPr id="9" name="object 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81455" y="5553455"/>
            <a:ext cx="5903976" cy="2572512"/>
          </a:xfrm>
          <a:prstGeom prst="rect">
            <a:avLst/>
          </a:prstGeom>
        </p:spPr>
      </p:pic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10935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Hispanic </a:t>
            </a:r>
            <a:r>
              <a:rPr sz="1100" dirty="0">
                <a:latin typeface="Times New Roman"/>
                <a:cs typeface="Times New Roman"/>
              </a:rPr>
              <a:t>(54%),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(&lt;1%),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T17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593569"/>
            <a:ext cx="6241415" cy="404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14"/>
              <a:tabLst>
                <a:tab pos="469265" algn="l"/>
                <a:tab pos="4699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25" dirty="0">
                <a:latin typeface="Times New Roman"/>
                <a:cs typeface="Times New Roman"/>
              </a:rPr>
              <a:t> 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alphaUcPeriod" startAt="14"/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dirty="0">
                <a:latin typeface="Times New Roman"/>
                <a:cs typeface="Times New Roman"/>
              </a:rPr>
              <a:t> from</a:t>
            </a:r>
            <a:r>
              <a:rPr sz="1100" spc="-10" dirty="0">
                <a:latin typeface="Times New Roman"/>
                <a:cs typeface="Times New Roman"/>
              </a:rPr>
              <a:t> 2010-</a:t>
            </a:r>
            <a:r>
              <a:rPr sz="1100" spc="-20" dirty="0">
                <a:latin typeface="Times New Roman"/>
                <a:cs typeface="Times New Roman"/>
              </a:rPr>
              <a:t>2014.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9525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greatest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T18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(68%).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self-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using 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T18.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15"/>
              <a:tabLst>
                <a:tab pos="469265" algn="l"/>
                <a:tab pos="4699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381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2015-2019,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involving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62%.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2012.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T19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knife,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2%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gun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2014.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81455" y="1719072"/>
            <a:ext cx="5908548" cy="2575559"/>
          </a:xfrm>
          <a:prstGeom prst="rect">
            <a:avLst/>
          </a:prstGeom>
        </p:spPr>
      </p:pic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99616" y="737616"/>
            <a:ext cx="5284470" cy="5388864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05711" y="6425184"/>
            <a:ext cx="5274564" cy="2765298"/>
          </a:xfrm>
          <a:prstGeom prst="rect">
            <a:avLst/>
          </a:prstGeom>
        </p:spPr>
      </p:pic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02680" cy="30848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P.</a:t>
            </a:r>
            <a:r>
              <a:rPr sz="1100" dirty="0">
                <a:latin typeface="Times New Roman"/>
                <a:cs typeface="Times New Roman"/>
              </a:rPr>
              <a:t>	Injury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714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resulted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T20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41275" indent="456565">
              <a:lnSpc>
                <a:spcPts val="126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injured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(33%).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</a:pP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injured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(33%).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sustained.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lacerations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severe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lacerations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internal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unconsciousness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2%)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Broken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bones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periods analyzed.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7637703"/>
            <a:ext cx="6237605" cy="13176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Q.</a:t>
            </a:r>
            <a:r>
              <a:rPr sz="1100" dirty="0">
                <a:latin typeface="Times New Roman"/>
                <a:cs typeface="Times New Roman"/>
              </a:rPr>
              <a:t>	Domestic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sexually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assaulted/coerced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10" dirty="0">
                <a:latin typeface="Times New Roman"/>
                <a:cs typeface="Times New Roman"/>
              </a:rPr>
              <a:t> assaulted/coerced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assaulted/coerced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(17%),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frame,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292352" y="4352544"/>
            <a:ext cx="5277612" cy="2764536"/>
          </a:xfrm>
          <a:prstGeom prst="rect">
            <a:avLst/>
          </a:prstGeom>
        </p:spPr>
      </p:pic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8709905"/>
            <a:ext cx="5999480" cy="91566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r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intimate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but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not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married</a:t>
            </a:r>
            <a:endParaRPr sz="1100">
              <a:latin typeface="Times New Roman"/>
              <a:cs typeface="Times New Roman"/>
            </a:endParaRPr>
          </a:p>
          <a:p>
            <a:pPr marR="10795" algn="r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54%: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married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living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5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04202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involving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T21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46" y="4060189"/>
            <a:ext cx="6221730" cy="11576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R.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7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60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boyfriend/girlfriend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0" dirty="0">
                <a:latin typeface="Times New Roman"/>
                <a:cs typeface="Times New Roman"/>
              </a:rPr>
              <a:t> enforcement-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family/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relatives </a:t>
            </a:r>
            <a:r>
              <a:rPr sz="1100" dirty="0">
                <a:latin typeface="Times New Roman"/>
                <a:cs typeface="Times New Roman"/>
              </a:rPr>
              <a:t>(26%)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</a:t>
            </a:r>
            <a:r>
              <a:rPr sz="1100" i="1" dirty="0">
                <a:latin typeface="Times New Roman"/>
                <a:cs typeface="Times New Roman"/>
              </a:rPr>
              <a:t>pouses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(14%).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spouses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ex-boyfriends/girlfriends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gay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partner/gay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partner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T22.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83919" y="5346191"/>
            <a:ext cx="6094476" cy="322402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83919" y="1383791"/>
            <a:ext cx="6094476" cy="2539746"/>
          </a:xfrm>
          <a:prstGeom prst="rect">
            <a:avLst/>
          </a:prstGeom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097905" cy="67437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>
              <a:lnSpc>
                <a:spcPct val="95800"/>
              </a:lnSpc>
              <a:spcBef>
                <a:spcPts val="150"/>
              </a:spcBef>
            </a:pPr>
            <a:r>
              <a:rPr sz="1100" i="1" dirty="0">
                <a:latin typeface="Times New Roman"/>
                <a:cs typeface="Times New Roman"/>
              </a:rPr>
              <a:t>together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intimate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second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most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separated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divorced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partner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(18%).</a:t>
            </a:r>
            <a:r>
              <a:rPr sz="1100" spc="2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period.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T21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585927"/>
            <a:ext cx="6170930" cy="1960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S.</a:t>
            </a:r>
            <a:r>
              <a:rPr sz="1100" dirty="0">
                <a:latin typeface="Times New Roman"/>
                <a:cs typeface="Times New Roman"/>
              </a:rPr>
              <a:t>	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Situations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victims’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(2010-2014).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</a:pP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T24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the</a:t>
            </a:r>
            <a:endParaRPr sz="1100">
              <a:latin typeface="Times New Roman"/>
              <a:cs typeface="Times New Roman"/>
            </a:endParaRPr>
          </a:p>
          <a:p>
            <a:pPr marL="12700" marR="31115">
              <a:lnSpc>
                <a:spcPct val="958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Figure </a:t>
            </a:r>
            <a:r>
              <a:rPr sz="1100" dirty="0">
                <a:latin typeface="Times New Roman"/>
                <a:cs typeface="Times New Roman"/>
              </a:rPr>
              <a:t>T24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2%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dirty="0">
                <a:latin typeface="Times New Roman"/>
                <a:cs typeface="Times New Roman"/>
              </a:rPr>
              <a:t>enforcement.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lowest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76527" y="1719072"/>
            <a:ext cx="5510784" cy="2761488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76527" y="6705600"/>
            <a:ext cx="5508498" cy="2822448"/>
          </a:xfrm>
          <a:prstGeom prst="rect">
            <a:avLst/>
          </a:prstGeom>
        </p:spPr>
      </p:pic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46" y="891027"/>
            <a:ext cx="6225540" cy="37274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20"/>
              <a:tabLst>
                <a:tab pos="469265" algn="l"/>
                <a:tab pos="469900" algn="l"/>
              </a:tabLst>
            </a:pP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  <a:buFont typeface="Times New Roman"/>
              <a:buAutoNum type="alphaUcPeriod" startAt="20"/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56.5%)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(53%)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(42%)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previous 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(46%).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21"/>
              <a:tabLst>
                <a:tab pos="469265" algn="l"/>
                <a:tab pos="469900" algn="l"/>
              </a:tabLst>
            </a:pPr>
            <a:r>
              <a:rPr sz="1100" spc="-1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2540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crisis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intervention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year), 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case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management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34%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counseling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spc="-20" dirty="0">
                <a:latin typeface="Times New Roman"/>
                <a:cs typeface="Times New Roman"/>
              </a:rPr>
              <a:t>year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legal </a:t>
            </a:r>
            <a:r>
              <a:rPr sz="1100" dirty="0">
                <a:latin typeface="Times New Roman"/>
                <a:cs typeface="Times New Roman"/>
              </a:rPr>
              <a:t>advocacy,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down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receiving psycho-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(21%).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span.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transportation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proportion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T25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25167" y="4809744"/>
            <a:ext cx="4407408" cy="4559808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964433" y="428497"/>
            <a:ext cx="2072639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dirty="0">
                <a:latin typeface="Times New Roman"/>
                <a:cs typeface="Times New Roman"/>
              </a:rPr>
              <a:t>T</a:t>
            </a:r>
            <a:r>
              <a:rPr sz="1450" b="1" dirty="0">
                <a:latin typeface="Times New Roman"/>
                <a:cs typeface="Times New Roman"/>
              </a:rPr>
              <a:t>ABLE</a:t>
            </a:r>
            <a:r>
              <a:rPr sz="1450" b="1" spc="-15" dirty="0">
                <a:latin typeface="Times New Roman"/>
                <a:cs typeface="Times New Roman"/>
              </a:rPr>
              <a:t> </a:t>
            </a:r>
            <a:r>
              <a:rPr sz="1450" b="1" dirty="0">
                <a:latin typeface="Times New Roman"/>
                <a:cs typeface="Times New Roman"/>
              </a:rPr>
              <a:t>OF</a:t>
            </a:r>
            <a:r>
              <a:rPr sz="1450" b="1" spc="-10" dirty="0">
                <a:latin typeface="Times New Roman"/>
                <a:cs typeface="Times New Roman"/>
              </a:rPr>
              <a:t> </a:t>
            </a:r>
            <a:r>
              <a:rPr sz="1800" b="1" spc="-10" dirty="0">
                <a:latin typeface="Times New Roman"/>
                <a:cs typeface="Times New Roman"/>
              </a:rPr>
              <a:t>C</a:t>
            </a:r>
            <a:r>
              <a:rPr sz="1450" b="1" spc="-10" dirty="0">
                <a:latin typeface="Times New Roman"/>
                <a:cs typeface="Times New Roman"/>
              </a:rPr>
              <a:t>ONTENTS</a:t>
            </a:r>
            <a:endParaRPr sz="145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72685" y="1179065"/>
            <a:ext cx="3136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30300" y="1498345"/>
            <a:ext cx="2357755" cy="544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2085" indent="-160020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172720" algn="l"/>
              </a:tabLst>
            </a:pPr>
            <a:r>
              <a:rPr sz="1200" dirty="0">
                <a:latin typeface="Times New Roman"/>
                <a:cs typeface="Times New Roman"/>
              </a:rPr>
              <a:t>LETTER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0" dirty="0">
                <a:latin typeface="Times New Roman"/>
                <a:cs typeface="Times New Roman"/>
              </a:rPr>
              <a:t> DIRECTOR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Wingdings"/>
              <a:buChar char=""/>
            </a:pPr>
            <a:endParaRPr sz="1000">
              <a:latin typeface="Times New Roman"/>
              <a:cs typeface="Times New Roman"/>
            </a:endParaRPr>
          </a:p>
          <a:p>
            <a:pPr marL="171450" indent="-159385">
              <a:lnSpc>
                <a:spcPct val="100000"/>
              </a:lnSpc>
              <a:buFont typeface="Wingdings"/>
              <a:buChar char=""/>
              <a:tabLst>
                <a:tab pos="172085" algn="l"/>
              </a:tabLst>
            </a:pPr>
            <a:r>
              <a:rPr sz="1200" spc="-10" dirty="0">
                <a:latin typeface="Times New Roman"/>
                <a:cs typeface="Times New Roman"/>
              </a:rPr>
              <a:t>ACKNOWLEDGEMENTS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30300" y="2184907"/>
            <a:ext cx="186436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1450" indent="-159385">
              <a:lnSpc>
                <a:spcPct val="100000"/>
              </a:lnSpc>
              <a:spcBef>
                <a:spcPts val="100"/>
              </a:spcBef>
              <a:buFont typeface="Wingdings"/>
              <a:buChar char=""/>
              <a:tabLst>
                <a:tab pos="172085" algn="l"/>
              </a:tabLst>
            </a:pPr>
            <a:r>
              <a:rPr sz="1200" dirty="0">
                <a:latin typeface="Times New Roman"/>
                <a:cs typeface="Times New Roman"/>
              </a:rPr>
              <a:t>EXECUTIVE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SUMMARY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37863" y="2200915"/>
            <a:ext cx="6476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i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30300" y="2520950"/>
            <a:ext cx="5200015" cy="2442845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72085" marR="32384" indent="-159385">
              <a:lnSpc>
                <a:spcPts val="1380"/>
              </a:lnSpc>
              <a:spcBef>
                <a:spcPts val="195"/>
              </a:spcBef>
              <a:buFont typeface="Wingdings"/>
              <a:buChar char=""/>
              <a:tabLst>
                <a:tab pos="172085" algn="l"/>
              </a:tabLst>
            </a:pPr>
            <a:r>
              <a:rPr sz="1200" dirty="0">
                <a:latin typeface="Times New Roman"/>
                <a:cs typeface="Times New Roman"/>
              </a:rPr>
              <a:t>Appendix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ES-1.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Findings</a:t>
            </a:r>
            <a:r>
              <a:rPr sz="1200" spc="-10" dirty="0">
                <a:latin typeface="Times New Roman"/>
                <a:cs typeface="Times New Roman"/>
              </a:rPr>
              <a:t> Between </a:t>
            </a:r>
            <a:r>
              <a:rPr sz="1200" dirty="0">
                <a:latin typeface="Times New Roman"/>
                <a:cs typeface="Times New Roman"/>
              </a:rPr>
              <a:t>2010-2014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2015-2019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 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 Statewide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 Enforcement </a:t>
            </a:r>
            <a:r>
              <a:rPr sz="1200" spc="-10" dirty="0">
                <a:latin typeface="Times New Roman"/>
                <a:cs typeface="Times New Roman"/>
              </a:rPr>
              <a:t>Agencies,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Providers,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Courts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  <a:buFont typeface="Wingdings"/>
              <a:buChar char=""/>
            </a:pPr>
            <a:endParaRPr sz="1050">
              <a:latin typeface="Times New Roman"/>
              <a:cs typeface="Times New Roman"/>
            </a:endParaRPr>
          </a:p>
          <a:p>
            <a:pPr marL="166370" marR="5080" indent="-154305">
              <a:lnSpc>
                <a:spcPts val="1380"/>
              </a:lnSpc>
              <a:buFont typeface="Wingdings"/>
              <a:buChar char=""/>
              <a:tabLst>
                <a:tab pos="172085" algn="l"/>
              </a:tabLst>
            </a:pPr>
            <a:r>
              <a:rPr sz="1200" dirty="0">
                <a:latin typeface="Times New Roman"/>
                <a:cs typeface="Times New Roman"/>
              </a:rPr>
              <a:t>Map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A. Underreporting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Intimate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Partner Violence: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 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the </a:t>
            </a:r>
            <a:r>
              <a:rPr sz="1200" dirty="0">
                <a:latin typeface="Times New Roman"/>
                <a:cs typeface="Times New Roman"/>
              </a:rPr>
              <a:t>Estimated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(Reported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Unreported)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Intimate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Partner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Intimate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Partner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Violence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Incidents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Reported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Law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Wingdings"/>
              <a:buChar char=""/>
            </a:pPr>
            <a:endParaRPr sz="1100">
              <a:latin typeface="Times New Roman"/>
              <a:cs typeface="Times New Roman"/>
            </a:endParaRPr>
          </a:p>
          <a:p>
            <a:pPr marL="184150" marR="475615" indent="-171450">
              <a:lnSpc>
                <a:spcPts val="1380"/>
              </a:lnSpc>
              <a:spcBef>
                <a:spcPts val="5"/>
              </a:spcBef>
              <a:buFont typeface="Wingdings"/>
              <a:buChar char=""/>
              <a:tabLst>
                <a:tab pos="172085" algn="l"/>
              </a:tabLst>
            </a:pPr>
            <a:r>
              <a:rPr sz="1200" dirty="0">
                <a:latin typeface="Times New Roman"/>
                <a:cs typeface="Times New Roman"/>
              </a:rPr>
              <a:t>Map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B. Underreporting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Stalking: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Comparison 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Estimated </a:t>
            </a:r>
            <a:r>
              <a:rPr sz="1200" spc="-10" dirty="0">
                <a:latin typeface="Times New Roman"/>
                <a:cs typeface="Times New Roman"/>
              </a:rPr>
              <a:t>Number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Unreported)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 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of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 marL="171450" indent="-159385">
              <a:lnSpc>
                <a:spcPct val="100000"/>
              </a:lnSpc>
              <a:spcBef>
                <a:spcPts val="1170"/>
              </a:spcBef>
              <a:buFont typeface="Wingdings"/>
              <a:buChar char=""/>
              <a:tabLst>
                <a:tab pos="172085" algn="l"/>
              </a:tabLst>
            </a:pPr>
            <a:r>
              <a:rPr sz="1200" dirty="0">
                <a:latin typeface="Times New Roman"/>
                <a:cs typeface="Times New Roman"/>
              </a:rPr>
              <a:t>REPORT: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DOMESTIC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VIOLENCE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TRENDS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MEXICO,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2015-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130300" y="5092699"/>
            <a:ext cx="13093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40665" algn="l"/>
              </a:tabLst>
            </a:pPr>
            <a:r>
              <a:rPr sz="1100" spc="-25" dirty="0">
                <a:latin typeface="Times New Roman"/>
                <a:cs typeface="Times New Roman"/>
              </a:rPr>
              <a:t>I.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INTRODUCTION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06673" y="5092699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30300" y="5413494"/>
            <a:ext cx="112331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II.</a:t>
            </a:r>
            <a:r>
              <a:rPr sz="1100" spc="105" dirty="0">
                <a:latin typeface="Times New Roman"/>
                <a:cs typeface="Times New Roman"/>
              </a:rPr>
              <a:t>  </a:t>
            </a:r>
            <a:r>
              <a:rPr sz="1100" spc="-10" dirty="0">
                <a:latin typeface="Times New Roman"/>
                <a:cs typeface="Times New Roman"/>
              </a:rPr>
              <a:t>DEFINITIONS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07049" y="5413494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30300" y="5895847"/>
            <a:ext cx="457136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SECTION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ONE: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Trends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2015-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30882" y="6231888"/>
            <a:ext cx="8953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31140" algn="l"/>
              </a:tabLst>
            </a:pPr>
            <a:r>
              <a:rPr sz="1100" spc="-25" dirty="0">
                <a:latin typeface="Times New Roman"/>
                <a:cs typeface="Times New Roman"/>
              </a:rPr>
              <a:t>I.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FINDINGS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706578" y="6231888"/>
            <a:ext cx="96520" cy="19596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49533" y="6391903"/>
            <a:ext cx="3474085" cy="1799589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A.</a:t>
            </a:r>
            <a:r>
              <a:rPr sz="1100" spc="4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spc="-25" dirty="0">
                <a:latin typeface="Times New Roman"/>
                <a:cs typeface="Times New Roman"/>
              </a:rPr>
              <a:t>B.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</a:pPr>
            <a:r>
              <a:rPr sz="1100" spc="-25" dirty="0">
                <a:latin typeface="Times New Roman"/>
                <a:cs typeface="Times New Roman"/>
              </a:rPr>
              <a:t>C.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D.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E.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F.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G.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H.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I.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J.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spc="-25" dirty="0">
                <a:latin typeface="Times New Roman"/>
                <a:cs typeface="Times New Roman"/>
              </a:rPr>
              <a:t>K.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49533" y="6552684"/>
            <a:ext cx="4180204" cy="212090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1300" marR="211391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Ages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195"/>
              </a:lnSpc>
            </a:pP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Ages</a:t>
            </a:r>
            <a:endParaRPr sz="1100">
              <a:latin typeface="Times New Roman"/>
              <a:cs typeface="Times New Roman"/>
            </a:endParaRPr>
          </a:p>
          <a:p>
            <a:pPr marL="241300" marR="2630170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Arrests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190"/>
              </a:lnSpc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41300" marR="5080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</a:pPr>
            <a:r>
              <a:rPr sz="1100" dirty="0">
                <a:latin typeface="Times New Roman"/>
                <a:cs typeface="Times New Roman"/>
              </a:rPr>
              <a:t>L.</a:t>
            </a:r>
            <a:r>
              <a:rPr sz="1100" spc="114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endParaRPr sz="1100">
              <a:latin typeface="Times New Roman"/>
              <a:cs typeface="Times New Roman"/>
            </a:endParaRPr>
          </a:p>
          <a:p>
            <a:pPr marL="2413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06578" y="8319744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449533" y="8641306"/>
            <a:ext cx="4088129" cy="83566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241300" marR="5080" indent="-229235">
              <a:lnSpc>
                <a:spcPts val="1270"/>
              </a:lnSpc>
              <a:spcBef>
                <a:spcPts val="180"/>
              </a:spcBef>
              <a:buAutoNum type="alphaUcPeriod" startAt="13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195"/>
              </a:lnSpc>
              <a:buAutoNum type="alphaUcPeriod" startAt="13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 startAt="13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95"/>
              </a:lnSpc>
              <a:buAutoNum type="alphaUcPeriod" startAt="13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37232" y="8641306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36421" y="8962102"/>
            <a:ext cx="1670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5746467"/>
            <a:ext cx="6243320" cy="387857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W.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2705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counseling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services.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counseling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58%.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received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period.</a:t>
            </a:r>
            <a:r>
              <a:rPr sz="1100" spc="-10" dirty="0">
                <a:latin typeface="Times New Roman"/>
                <a:cs typeface="Times New Roman"/>
              </a:rPr>
              <a:t> From</a:t>
            </a:r>
            <a:r>
              <a:rPr sz="1100" spc="-20" dirty="0">
                <a:latin typeface="Times New Roman"/>
                <a:cs typeface="Times New Roman"/>
              </a:rPr>
              <a:t> 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average proportion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receiving </a:t>
            </a:r>
            <a:r>
              <a:rPr sz="1100" spc="-20" dirty="0">
                <a:latin typeface="Times New Roman"/>
                <a:cs typeface="Times New Roman"/>
              </a:rPr>
              <a:t>psycho-</a:t>
            </a:r>
            <a:r>
              <a:rPr sz="1100" spc="-10" dirty="0">
                <a:latin typeface="Times New Roman"/>
                <a:cs typeface="Times New Roman"/>
              </a:rPr>
              <a:t>education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classes (43%) 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(37%).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T27.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24"/>
              <a:tabLst>
                <a:tab pos="469900" algn="l"/>
                <a:tab pos="470534" algn="l"/>
              </a:tabLst>
            </a:pP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buFont typeface="Times New Roman"/>
              <a:buAutoNum type="alphaUcPeriod" startAt="24"/>
            </a:pPr>
            <a:endParaRPr sz="1100">
              <a:latin typeface="Times New Roman"/>
              <a:cs typeface="Times New Roman"/>
            </a:endParaRPr>
          </a:p>
          <a:p>
            <a:pPr marL="12700" marR="6223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period.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2017.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T28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25"/>
              <a:tabLst>
                <a:tab pos="469900" algn="l"/>
                <a:tab pos="470534" algn="l"/>
              </a:tabLst>
            </a:pP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Filed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0447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6,263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2015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five-years (2010-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4,340.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6,675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4%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985"/>
              </a:spcBef>
            </a:pPr>
            <a:r>
              <a:rPr sz="1100" spc="-25" dirty="0">
                <a:latin typeface="Times New Roman"/>
                <a:cs typeface="Times New Roman"/>
              </a:rPr>
              <a:t>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79185" cy="14782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V.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emergency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shelter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equals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analysis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average,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span. </a:t>
            </a:r>
            <a:r>
              <a:rPr sz="1100" dirty="0">
                <a:latin typeface="Times New Roman"/>
                <a:cs typeface="Times New Roman"/>
              </a:rPr>
              <a:t>Very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care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drop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Seven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school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drop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T26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97280" y="2676144"/>
            <a:ext cx="5670042" cy="2766059"/>
          </a:xfrm>
          <a:prstGeom prst="rect">
            <a:avLst/>
          </a:prstGeom>
        </p:spPr>
      </p:pic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7959266"/>
            <a:ext cx="6210935" cy="166623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spc="-25" dirty="0">
                <a:latin typeface="Times New Roman"/>
                <a:cs typeface="Times New Roman"/>
              </a:rPr>
              <a:t>Z.</a:t>
            </a:r>
            <a:r>
              <a:rPr sz="1100" dirty="0">
                <a:latin typeface="Times New Roman"/>
                <a:cs typeface="Times New Roman"/>
              </a:rPr>
              <a:t>	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12,148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T31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22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12,335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including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reported.</a:t>
            </a:r>
            <a:r>
              <a:rPr sz="1100" spc="2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1,812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T31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94425" cy="11569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4635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2016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(6,978).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T29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1,855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This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provider-</a:t>
            </a:r>
            <a:r>
              <a:rPr sz="1100" dirty="0">
                <a:latin typeface="Times New Roman"/>
                <a:cs typeface="Times New Roman"/>
              </a:rPr>
              <a:t>assisted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(2,598).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2,155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59%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(1,355).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T30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3974591" y="2273807"/>
            <a:ext cx="3222497" cy="2767583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64463" y="2273807"/>
            <a:ext cx="3236214" cy="2767583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968496" y="5285232"/>
            <a:ext cx="3233928" cy="2493264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664463" y="5285232"/>
            <a:ext cx="3215640" cy="2493264"/>
          </a:xfrm>
          <a:prstGeom prst="rect">
            <a:avLst/>
          </a:prstGeom>
        </p:spPr>
      </p:pic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03694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22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19.5%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(2013-2014), 2,250.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585927"/>
            <a:ext cx="6143625" cy="131699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11,645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T32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10,543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reported,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(12,277),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(11,067).</a:t>
            </a:r>
            <a:r>
              <a:rPr sz="1100" spc="22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1,922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T32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spc="-20" dirty="0">
                <a:latin typeface="Times New Roman"/>
                <a:cs typeface="Times New Roman"/>
              </a:rPr>
              <a:t>year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2,387.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84960" y="1499616"/>
            <a:ext cx="4696968" cy="276682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84960" y="6376415"/>
            <a:ext cx="4696968" cy="2712720"/>
          </a:xfrm>
          <a:prstGeom prst="rect">
            <a:avLst/>
          </a:prstGeom>
        </p:spPr>
      </p:pic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32" y="7920472"/>
            <a:ext cx="6211570" cy="170497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57%.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charges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(2010-</a:t>
            </a:r>
            <a:r>
              <a:rPr sz="1100" dirty="0">
                <a:latin typeface="Times New Roman"/>
                <a:cs typeface="Times New Roman"/>
              </a:rPr>
              <a:t>2014).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negligible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differences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battery,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criminal </a:t>
            </a:r>
            <a:r>
              <a:rPr sz="1100" i="1" dirty="0">
                <a:latin typeface="Times New Roman"/>
                <a:cs typeface="Times New Roman"/>
              </a:rPr>
              <a:t>damage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property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with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intent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commit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violent </a:t>
            </a:r>
            <a:r>
              <a:rPr sz="1100" i="1" dirty="0">
                <a:latin typeface="Times New Roman"/>
                <a:cs typeface="Times New Roman"/>
              </a:rPr>
              <a:t>felony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protective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Deprivation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property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4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46" y="1051808"/>
            <a:ext cx="6231255" cy="67437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42%, </a:t>
            </a:r>
            <a:r>
              <a:rPr sz="1100" dirty="0">
                <a:latin typeface="Times New Roman"/>
                <a:cs typeface="Times New Roman"/>
              </a:rPr>
              <a:t>(down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battery</a:t>
            </a:r>
            <a:r>
              <a:rPr sz="1100" spc="-10" dirty="0">
                <a:latin typeface="Times New Roman"/>
                <a:cs typeface="Times New Roman"/>
              </a:rPr>
              <a:t>, </a:t>
            </a:r>
            <a:r>
              <a:rPr sz="1100" dirty="0">
                <a:latin typeface="Times New Roman"/>
                <a:cs typeface="Times New Roman"/>
              </a:rPr>
              <a:t>23%,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(up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an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T33</a:t>
            </a:r>
            <a:r>
              <a:rPr sz="1100" spc="-20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90016" y="1950720"/>
            <a:ext cx="6081522" cy="5669280"/>
          </a:xfrm>
          <a:prstGeom prst="rect">
            <a:avLst/>
          </a:prstGeom>
        </p:spPr>
      </p:pic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93790" cy="9963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7556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(1%),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(&lt;1%)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equaled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0" dirty="0">
                <a:latin typeface="Times New Roman"/>
                <a:cs typeface="Times New Roman"/>
              </a:rPr>
              <a:t> T33.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T34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8" y="4863335"/>
            <a:ext cx="6140450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T35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5%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2013-2014.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8" y="8558236"/>
            <a:ext cx="6071870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2700" marR="5080" indent="457200">
              <a:lnSpc>
                <a:spcPts val="1260"/>
              </a:lnSpc>
              <a:spcBef>
                <a:spcPts val="19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T36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76527" y="2225039"/>
            <a:ext cx="5507736" cy="2304288"/>
          </a:xfrm>
          <a:prstGeom prst="rect">
            <a:avLst/>
          </a:prstGeom>
        </p:spPr>
      </p:pic>
      <p:pic>
        <p:nvPicPr>
          <p:cNvPr id="7" name="object 7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82624" y="5821679"/>
            <a:ext cx="5507735" cy="2304288"/>
          </a:xfrm>
          <a:prstGeom prst="rect">
            <a:avLst/>
          </a:prstGeom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42990" cy="9963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3462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(2013-</a:t>
            </a:r>
            <a:r>
              <a:rPr sz="1100" dirty="0">
                <a:latin typeface="Times New Roman"/>
                <a:cs typeface="Times New Roman"/>
              </a:rPr>
              <a:t>2014)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(51%).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T37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3.5%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2013-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(74.5%).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82624" y="2322576"/>
            <a:ext cx="5505450" cy="2572512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182624" y="5529071"/>
            <a:ext cx="5505450" cy="2411730"/>
          </a:xfrm>
          <a:prstGeom prst="rect">
            <a:avLst/>
          </a:prstGeom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87984"/>
            <a:ext cx="5700395" cy="647700"/>
          </a:xfrm>
          <a:prstGeom prst="rect">
            <a:avLst/>
          </a:prstGeom>
        </p:spPr>
        <p:txBody>
          <a:bodyPr vert="horz" wrap="square" lIns="0" tIns="20955" rIns="0" bIns="0" rtlCol="0">
            <a:spAutoFit/>
          </a:bodyPr>
          <a:lstStyle/>
          <a:p>
            <a:pPr marL="12700" marR="5080">
              <a:lnSpc>
                <a:spcPct val="95900"/>
              </a:lnSpc>
              <a:spcBef>
                <a:spcPts val="165"/>
              </a:spcBef>
            </a:pPr>
            <a:r>
              <a:rPr sz="1400" dirty="0">
                <a:latin typeface="Times New Roman"/>
                <a:cs typeface="Times New Roman"/>
              </a:rPr>
              <a:t>SECTION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TWO: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ANALYSIS</a:t>
            </a:r>
            <a:r>
              <a:rPr sz="1400" spc="-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2019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DOMESTIC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VIOLENCE</a:t>
            </a:r>
            <a:r>
              <a:rPr sz="1400" spc="-50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LAW </a:t>
            </a:r>
            <a:r>
              <a:rPr sz="1400" spc="-10" dirty="0">
                <a:latin typeface="Times New Roman"/>
                <a:cs typeface="Times New Roman"/>
              </a:rPr>
              <a:t>ENFORCEMENT,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SERVICE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PROVIDER,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COURT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DATA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THE </a:t>
            </a:r>
            <a:r>
              <a:rPr sz="1400" dirty="0">
                <a:latin typeface="Times New Roman"/>
                <a:cs typeface="Times New Roman"/>
              </a:rPr>
              <a:t>CENTRAL</a:t>
            </a:r>
            <a:r>
              <a:rPr sz="1400" spc="-7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REPOSITORY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1827530"/>
            <a:ext cx="1143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I.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67029" y="1827530"/>
            <a:ext cx="458787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FINDINGS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59" y="2149856"/>
            <a:ext cx="6120765" cy="16097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A.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29539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Central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</a:t>
            </a:r>
            <a:r>
              <a:rPr sz="1100" dirty="0">
                <a:latin typeface="Times New Roman"/>
                <a:cs typeface="Times New Roman"/>
              </a:rPr>
              <a:t>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extracted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police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aggregate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Law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Enforcement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Domestic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Data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Collection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D</a:t>
            </a:r>
            <a:r>
              <a:rPr sz="1100" spc="-25" dirty="0">
                <a:latin typeface="Times New Roman"/>
                <a:cs typeface="Times New Roman"/>
              </a:rPr>
              <a:t>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5656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questions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answered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considered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question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analyzed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throughout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discussed.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67461" y="3873500"/>
            <a:ext cx="380746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2019: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County,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0"/>
              </a:lnSpc>
              <a:buFont typeface="Times New Roman"/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Alphabetically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82262" y="3873500"/>
            <a:ext cx="73533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97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22,999</a:t>
            </a:r>
            <a:endParaRPr sz="1100">
              <a:latin typeface="Times New Roman"/>
              <a:cs typeface="Times New Roman"/>
            </a:endParaRPr>
          </a:p>
          <a:p>
            <a:pPr marL="12700" marR="5080" indent="-635">
              <a:lnSpc>
                <a:spcPts val="1260"/>
              </a:lnSpc>
              <a:spcBef>
                <a:spcPts val="65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50" dirty="0">
                <a:latin typeface="Times New Roman"/>
                <a:cs typeface="Times New Roman"/>
              </a:rPr>
              <a:t> E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50" dirty="0">
                <a:latin typeface="Times New Roman"/>
                <a:cs typeface="Times New Roman"/>
              </a:rPr>
              <a:t> F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67461" y="4501388"/>
            <a:ext cx="315912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381828" y="4501388"/>
            <a:ext cx="650875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3335" marR="5080" indent="-127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4A </a:t>
            </a: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30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0258" y="5129275"/>
            <a:ext cx="6032500" cy="6604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B.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Age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22,999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25,375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18,620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67460" y="5903467"/>
            <a:ext cx="3649979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Font typeface="Times New Roman"/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Known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381554" y="5903467"/>
            <a:ext cx="795020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50" dirty="0">
                <a:latin typeface="Times New Roman"/>
                <a:cs typeface="Times New Roman"/>
              </a:rPr>
              <a:t> G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25,375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18,620</a:t>
            </a:r>
            <a:endParaRPr sz="1100">
              <a:latin typeface="Times New Roman"/>
              <a:cs typeface="Times New Roman"/>
            </a:endParaRPr>
          </a:p>
          <a:p>
            <a:pPr marL="8445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5,599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(30%)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13,021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(70%)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810258" y="7027403"/>
            <a:ext cx="6042660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18,764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victim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age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age </a:t>
            </a:r>
            <a:r>
              <a:rPr sz="1100" dirty="0">
                <a:latin typeface="Times New Roman"/>
                <a:cs typeface="Times New Roman"/>
              </a:rPr>
              <a:t>group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26-</a:t>
            </a:r>
            <a:r>
              <a:rPr sz="1100" i="1" dirty="0">
                <a:latin typeface="Times New Roman"/>
                <a:cs typeface="Times New Roman"/>
              </a:rPr>
              <a:t>35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36-</a:t>
            </a:r>
            <a:r>
              <a:rPr sz="1100" i="1" dirty="0">
                <a:latin typeface="Times New Roman"/>
                <a:cs typeface="Times New Roman"/>
              </a:rPr>
              <a:t>45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19-</a:t>
            </a:r>
            <a:r>
              <a:rPr sz="1100" i="1" dirty="0">
                <a:latin typeface="Times New Roman"/>
                <a:cs typeface="Times New Roman"/>
              </a:rPr>
              <a:t>25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victims.</a:t>
            </a:r>
            <a:r>
              <a:rPr sz="1100" spc="-25" dirty="0">
                <a:latin typeface="Times New Roman"/>
                <a:cs typeface="Times New Roman"/>
              </a:rPr>
              <a:t> See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30"/>
              </a:lnSpc>
            </a:pP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81327" y="7693152"/>
            <a:ext cx="4898136" cy="1847088"/>
          </a:xfrm>
          <a:prstGeom prst="rect">
            <a:avLst/>
          </a:prstGeom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902461"/>
            <a:ext cx="1612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C.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0" y="889507"/>
            <a:ext cx="54546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Suspects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Enforcement:</a:t>
            </a:r>
            <a:r>
              <a:rPr sz="1200" spc="2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Gender,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</a:t>
            </a:r>
            <a:r>
              <a:rPr sz="1200" spc="-25" dirty="0">
                <a:latin typeface="Times New Roman"/>
                <a:cs typeface="Times New Roman"/>
              </a:rPr>
              <a:t>Age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9" y="1227072"/>
            <a:ext cx="614807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22,999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24,448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16,691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7461" y="1723135"/>
            <a:ext cx="369633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Known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81378" y="1723135"/>
            <a:ext cx="794385" cy="83629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24,448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16,691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11,981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(72%)</a:t>
            </a:r>
            <a:endParaRPr sz="1100">
              <a:latin typeface="Times New Roman"/>
              <a:cs typeface="Times New Roman"/>
            </a:endParaRPr>
          </a:p>
          <a:p>
            <a:pPr marL="8318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4,710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(28%)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0273" y="2763263"/>
            <a:ext cx="596328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8,160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suspect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age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26-</a:t>
            </a:r>
            <a:r>
              <a:rPr sz="1100" i="1" dirty="0">
                <a:latin typeface="Times New Roman"/>
                <a:cs typeface="Times New Roman"/>
              </a:rPr>
              <a:t>35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36-</a:t>
            </a:r>
            <a:r>
              <a:rPr sz="1100" i="1" dirty="0">
                <a:latin typeface="Times New Roman"/>
                <a:cs typeface="Times New Roman"/>
              </a:rPr>
              <a:t>45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19-</a:t>
            </a:r>
            <a:r>
              <a:rPr sz="1100" i="1" dirty="0">
                <a:latin typeface="Times New Roman"/>
                <a:cs typeface="Times New Roman"/>
              </a:rPr>
              <a:t>25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2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0287" y="6148036"/>
            <a:ext cx="1612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67460" y="6135115"/>
            <a:ext cx="44030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Race/Ethnicity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 Victims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 Suspects Identified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 Law </a:t>
            </a:r>
            <a:r>
              <a:rPr sz="1200" spc="-10" dirty="0">
                <a:latin typeface="Times New Roman"/>
                <a:cs typeface="Times New Roman"/>
              </a:rPr>
              <a:t>Enforcement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67461" y="6472681"/>
            <a:ext cx="381635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839398" y="6472681"/>
            <a:ext cx="41084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17,784</a:t>
            </a:r>
            <a:endParaRPr sz="1100">
              <a:latin typeface="Times New Roman"/>
              <a:cs typeface="Times New Roman"/>
            </a:endParaRPr>
          </a:p>
          <a:p>
            <a:pPr marL="83820">
              <a:lnSpc>
                <a:spcPts val="1295"/>
              </a:lnSpc>
            </a:pPr>
            <a:r>
              <a:rPr sz="1100" spc="-10" dirty="0">
                <a:latin typeface="Times New Roman"/>
                <a:cs typeface="Times New Roman"/>
              </a:rPr>
              <a:t>7,731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0259" y="6870451"/>
            <a:ext cx="6104255" cy="99631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17,784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29%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all </a:t>
            </a:r>
            <a:r>
              <a:rPr sz="1100" dirty="0">
                <a:latin typeface="Times New Roman"/>
                <a:cs typeface="Times New Roman"/>
              </a:rPr>
              <a:t>victims.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Likewise,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7,731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race/ethnicity,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White (non-</a:t>
            </a:r>
            <a:r>
              <a:rPr sz="1100" dirty="0">
                <a:latin typeface="Times New Roman"/>
                <a:cs typeface="Times New Roman"/>
              </a:rPr>
              <a:t>Hispanic),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“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i="1" dirty="0">
                <a:latin typeface="Times New Roman"/>
                <a:cs typeface="Times New Roman"/>
              </a:rPr>
              <a:t>”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suspects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racial/ethnic </a:t>
            </a:r>
            <a:r>
              <a:rPr sz="1100" dirty="0">
                <a:latin typeface="Times New Roman"/>
                <a:cs typeface="Times New Roman"/>
              </a:rPr>
              <a:t>compositions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3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4" name="object 1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99616" y="3541776"/>
            <a:ext cx="4867656" cy="2237232"/>
          </a:xfrm>
          <a:prstGeom prst="rect">
            <a:avLst/>
          </a:prstGeom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6203640"/>
            <a:ext cx="15367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E.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0" y="6190741"/>
            <a:ext cx="41001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Harassment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Enforcement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64" y="6528312"/>
            <a:ext cx="6161405" cy="67437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9,014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9,286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attention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1,528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identified.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7466" y="7331451"/>
            <a:ext cx="4148454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1130" indent="-139065">
              <a:lnSpc>
                <a:spcPts val="1295"/>
              </a:lnSpc>
              <a:spcBef>
                <a:spcPts val="95"/>
              </a:spcBef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9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839334" y="7331451"/>
            <a:ext cx="449580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43180" algn="r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9,014</a:t>
            </a:r>
            <a:endParaRPr sz="1100">
              <a:latin typeface="Times New Roman"/>
              <a:cs typeface="Times New Roman"/>
            </a:endParaRPr>
          </a:p>
          <a:p>
            <a:pPr marR="43180" algn="r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168</a:t>
            </a: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  <a:p>
            <a:pPr marR="44450" algn="r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9,286</a:t>
            </a:r>
            <a:endParaRPr sz="1100">
              <a:latin typeface="Times New Roman"/>
              <a:cs typeface="Times New Roman"/>
            </a:endParaRPr>
          </a:p>
          <a:p>
            <a:pPr marR="43815" algn="r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1,528</a:t>
            </a: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  <a:p>
            <a:pPr marR="5715" algn="r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99488" y="755904"/>
            <a:ext cx="3862578" cy="4850130"/>
          </a:xfrm>
          <a:prstGeom prst="rect">
            <a:avLst/>
          </a:prstGeom>
        </p:spPr>
      </p:pic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902461"/>
            <a:ext cx="1460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F.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0" y="889507"/>
            <a:ext cx="46977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Served by</a:t>
            </a:r>
            <a:r>
              <a:rPr sz="1200" spc="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Providers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8" y="1212596"/>
            <a:ext cx="6236335" cy="210566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</a:t>
            </a:r>
            <a:r>
              <a:rPr sz="1100" dirty="0">
                <a:latin typeface="Times New Roman"/>
                <a:cs typeface="Times New Roman"/>
              </a:rPr>
              <a:t>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Aggregate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extracted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client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intake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standardized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Service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Agencies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Data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Collection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(see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</a:t>
            </a:r>
            <a:r>
              <a:rPr sz="1100" spc="-25" dirty="0">
                <a:latin typeface="Times New Roman"/>
                <a:cs typeface="Times New Roman"/>
              </a:rPr>
              <a:t>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20014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analyzed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questions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answered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submitted.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considered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question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analyzed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throughout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discussed.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1.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44069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11,061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clients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clients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(10,071).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7460" y="3446777"/>
            <a:ext cx="442849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0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96144" y="3446777"/>
            <a:ext cx="64389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  <a:p>
            <a:pPr marL="12700" marR="5080" indent="-635">
              <a:lnSpc>
                <a:spcPct val="957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9 </a:t>
            </a: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4B </a:t>
            </a:r>
            <a:r>
              <a:rPr sz="1100" spc="-20" dirty="0">
                <a:latin typeface="Times New Roman"/>
                <a:cs typeface="Times New Roman"/>
              </a:rPr>
              <a:t>7,415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67460" y="4235450"/>
            <a:ext cx="4309745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Victim/Witnesses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0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295500" y="4235450"/>
            <a:ext cx="51943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2,453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1,193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67461" y="4863338"/>
            <a:ext cx="307975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9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2.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Served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94817" y="4863338"/>
            <a:ext cx="51943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10258" y="5652007"/>
            <a:ext cx="6196965" cy="83566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6,998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7,415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Ninety-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(6,423)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(924)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1,116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2,347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2,453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victim-witnesses </a:t>
            </a:r>
            <a:r>
              <a:rPr sz="1100" dirty="0">
                <a:latin typeface="Times New Roman"/>
                <a:cs typeface="Times New Roman"/>
              </a:rPr>
              <a:t>served.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(52.5%)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(47.5%)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3" name="object 1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87424" y="6614159"/>
            <a:ext cx="4888992" cy="2761488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1430497" y="462482"/>
          <a:ext cx="5393055" cy="19183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292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1388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80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37490">
                <a:tc grid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1910" algn="r">
                        <a:lnSpc>
                          <a:spcPts val="1200"/>
                        </a:lnSpc>
                      </a:pPr>
                      <a:r>
                        <a:rPr sz="1100" b="1" u="sng" spc="-20" dirty="0">
                          <a:uFill>
                            <a:solidFill>
                              <a:srgbClr val="000000"/>
                            </a:solidFill>
                          </a:uFill>
                          <a:latin typeface="Times New Roman"/>
                          <a:cs typeface="Times New Roman"/>
                        </a:rPr>
                        <a:t>Page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029">
                <a:tc>
                  <a:txBody>
                    <a:bodyPr/>
                    <a:lstStyle/>
                    <a:p>
                      <a:pPr marR="22860" algn="ctr">
                        <a:lnSpc>
                          <a:spcPts val="1260"/>
                        </a:lnSpc>
                        <a:spcBef>
                          <a:spcPts val="5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Q.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260"/>
                        </a:lnSpc>
                        <a:spcBef>
                          <a:spcPts val="5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Sexual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Assault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260"/>
                        </a:lnSpc>
                        <a:spcBef>
                          <a:spcPts val="5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R="30480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R.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Victim/Offender</a:t>
                      </a:r>
                      <a:r>
                        <a:rPr sz="1100" spc="7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Relationship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R="45085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S.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Present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Situations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R="37465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T.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Past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Abuse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Among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Offenders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Victims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R="22860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U.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Services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Received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Victims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R="22860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V.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Services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Received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L="635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W.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Services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Received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Offenders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6034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 marR="22860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X.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Who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Reported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Their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Victimization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to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 marR="22860" algn="ct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Y.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Orders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Filed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765" algn="r">
                        <a:lnSpc>
                          <a:spcPts val="116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 marR="37465" algn="ctr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Z.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0480">
                        <a:lnSpc>
                          <a:spcPts val="114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District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Magistrate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Courts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5400" algn="r">
                        <a:lnSpc>
                          <a:spcPts val="114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3" name="object 3"/>
          <p:cNvSpPr txBox="1"/>
          <p:nvPr/>
        </p:nvSpPr>
        <p:spPr>
          <a:xfrm>
            <a:off x="1130300" y="2653538"/>
            <a:ext cx="475424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spc="-10" dirty="0">
                <a:latin typeface="Times New Roman"/>
                <a:cs typeface="Times New Roman"/>
              </a:rPr>
              <a:t>SECTION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TWO: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Analysis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2019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Law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Enforcement, </a:t>
            </a:r>
            <a:r>
              <a:rPr sz="1200" b="1" dirty="0">
                <a:latin typeface="Times New Roman"/>
                <a:cs typeface="Times New Roman"/>
              </a:rPr>
              <a:t>Service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Provider,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from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10" dirty="0">
                <a:latin typeface="Times New Roman"/>
                <a:cs typeface="Times New Roman"/>
              </a:rPr>
              <a:t> 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23263" y="3163316"/>
            <a:ext cx="356235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38125" algn="l"/>
              </a:tabLst>
            </a:pPr>
            <a:r>
              <a:rPr sz="1200" spc="-25" dirty="0">
                <a:latin typeface="Times New Roman"/>
                <a:cs typeface="Times New Roman"/>
              </a:rPr>
              <a:t>I.</a:t>
            </a:r>
            <a:r>
              <a:rPr sz="1200" dirty="0">
                <a:latin typeface="Times New Roman"/>
                <a:cs typeface="Times New Roman"/>
              </a:rPr>
              <a:t>	Law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Provider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Data</a:t>
            </a:r>
            <a:r>
              <a:rPr sz="1200" spc="-3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Findings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25167" y="3163316"/>
            <a:ext cx="178435" cy="36957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5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23</a:t>
            </a:r>
            <a:endParaRPr sz="1200">
              <a:latin typeface="Times New Roman"/>
              <a:cs typeface="Times New Roman"/>
            </a:endParaRPr>
          </a:p>
          <a:p>
            <a:pPr marL="2413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49575" y="3340099"/>
            <a:ext cx="465772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53365" indent="-241300">
              <a:lnSpc>
                <a:spcPts val="1295"/>
              </a:lnSpc>
              <a:spcBef>
                <a:spcPts val="95"/>
              </a:spcBef>
              <a:buAutoNum type="alphaUcPeriod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95"/>
              </a:lnSpc>
              <a:buAutoNum type="alphaUcPeriod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Gender,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49533" y="3660895"/>
            <a:ext cx="4703445" cy="19602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Age</a:t>
            </a:r>
            <a:endParaRPr sz="11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270"/>
              </a:lnSpc>
              <a:spcBef>
                <a:spcPts val="60"/>
              </a:spcBef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Gender,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Age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00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3365" algn="l"/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Drug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Alcohol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Help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3365" algn="l"/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Weapon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3365" algn="l"/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Help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90"/>
              </a:lnSpc>
              <a:buAutoNum type="alphaUcPeriod" startAt="3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Scene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7629" y="3660895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36529" y="3982457"/>
            <a:ext cx="167640" cy="276352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24</a:t>
            </a:r>
            <a:endParaRPr sz="1100">
              <a:latin typeface="Times New Roman"/>
              <a:cs typeface="Times New Roman"/>
            </a:endParaRPr>
          </a:p>
          <a:p>
            <a:pPr marL="14604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26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29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29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31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449533" y="5588736"/>
            <a:ext cx="48031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M.</a:t>
            </a:r>
            <a:r>
              <a:rPr sz="1100" spc="30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Help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449505" y="5749517"/>
            <a:ext cx="4883785" cy="16383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53365" indent="-241300">
              <a:lnSpc>
                <a:spcPts val="1295"/>
              </a:lnSpc>
              <a:spcBef>
                <a:spcPts val="95"/>
              </a:spcBef>
              <a:buAutoNum type="alphaUcPeriod" startAt="14"/>
              <a:tabLst>
                <a:tab pos="254000" algn="l"/>
              </a:tabLst>
            </a:pP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Length of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Relationships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3365" algn="l"/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Children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Victims’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3365" algn="l"/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Offenders’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65"/>
              </a:lnSpc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Receive</a:t>
            </a:r>
            <a:endParaRPr sz="1100">
              <a:latin typeface="Times New Roman"/>
              <a:cs typeface="Times New Roman"/>
            </a:endParaRPr>
          </a:p>
          <a:p>
            <a:pPr marL="241300" marR="5080" indent="-228600">
              <a:lnSpc>
                <a:spcPts val="1270"/>
              </a:lnSpc>
              <a:spcBef>
                <a:spcPts val="60"/>
              </a:spcBef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0" dirty="0">
                <a:latin typeface="Times New Roman"/>
                <a:cs typeface="Times New Roman"/>
              </a:rPr>
              <a:t> Police</a:t>
            </a:r>
            <a:endParaRPr sz="1100">
              <a:latin typeface="Times New Roman"/>
              <a:cs typeface="Times New Roman"/>
            </a:endParaRPr>
          </a:p>
          <a:p>
            <a:pPr marL="253365" indent="-241300">
              <a:lnSpc>
                <a:spcPts val="1220"/>
              </a:lnSpc>
              <a:buAutoNum type="alphaUcPeriod" startAt="14"/>
              <a:tabLst>
                <a:tab pos="254000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Arrest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636848" y="7035000"/>
            <a:ext cx="16637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37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49519" y="7355795"/>
            <a:ext cx="40576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W.</a:t>
            </a:r>
            <a:r>
              <a:rPr sz="1100" spc="2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172972" y="7675880"/>
            <a:ext cx="2663825" cy="530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9560" indent="-277495">
              <a:lnSpc>
                <a:spcPts val="1415"/>
              </a:lnSpc>
              <a:spcBef>
                <a:spcPts val="100"/>
              </a:spcBef>
              <a:buAutoNum type="romanUcPeriod" startAt="2"/>
              <a:tabLst>
                <a:tab pos="289560" algn="l"/>
                <a:tab pos="290195" algn="l"/>
              </a:tabLst>
            </a:pPr>
            <a:r>
              <a:rPr sz="1200" dirty="0">
                <a:latin typeface="Times New Roman"/>
                <a:cs typeface="Times New Roman"/>
              </a:rPr>
              <a:t>District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Magistrate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Court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Findings</a:t>
            </a:r>
            <a:endParaRPr sz="1200">
              <a:latin typeface="Times New Roman"/>
              <a:cs typeface="Times New Roman"/>
            </a:endParaRPr>
          </a:p>
          <a:p>
            <a:pPr marL="541020" lvl="1" indent="-252729">
              <a:lnSpc>
                <a:spcPts val="1270"/>
              </a:lnSpc>
              <a:buAutoNum type="alphaUcPeriod"/>
              <a:tabLst>
                <a:tab pos="541655" algn="l"/>
              </a:tabLst>
            </a:pP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541020" lvl="1" indent="-252729">
              <a:lnSpc>
                <a:spcPts val="1295"/>
              </a:lnSpc>
              <a:buAutoNum type="alphaUcPeriod"/>
              <a:tabLst>
                <a:tab pos="541655" algn="l"/>
              </a:tabLst>
            </a:pP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23870" y="7675880"/>
            <a:ext cx="179070" cy="5308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1415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39</a:t>
            </a:r>
            <a:endParaRPr sz="1200">
              <a:latin typeface="Times New Roman"/>
              <a:cs typeface="Times New Roman"/>
            </a:endParaRPr>
          </a:p>
          <a:p>
            <a:pPr marL="26034">
              <a:lnSpc>
                <a:spcPts val="1270"/>
              </a:lnSpc>
            </a:pPr>
            <a:r>
              <a:rPr sz="1100" spc="-25" dirty="0">
                <a:latin typeface="Times New Roman"/>
                <a:cs typeface="Times New Roman"/>
              </a:rPr>
              <a:t>39</a:t>
            </a:r>
            <a:endParaRPr sz="1100">
              <a:latin typeface="Times New Roman"/>
              <a:cs typeface="Times New Roman"/>
            </a:endParaRPr>
          </a:p>
          <a:p>
            <a:pPr marL="26034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44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72" y="8397493"/>
            <a:ext cx="6243320" cy="12280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>
              <a:lnSpc>
                <a:spcPct val="100000"/>
              </a:lnSpc>
              <a:spcBef>
                <a:spcPts val="95"/>
              </a:spcBef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4.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14629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6,519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Hispanic</a:t>
            </a:r>
            <a:r>
              <a:rPr sz="1100" i="1" spc="-10" dirty="0">
                <a:latin typeface="Times New Roman"/>
                <a:cs typeface="Times New Roman"/>
              </a:rPr>
              <a:t>, </a:t>
            </a:r>
            <a:r>
              <a:rPr sz="1100" dirty="0">
                <a:latin typeface="Times New Roman"/>
                <a:cs typeface="Times New Roman"/>
              </a:rPr>
              <a:t>32%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“other”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4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32525" cy="835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ct val="100000"/>
              </a:lnSpc>
              <a:spcBef>
                <a:spcPts val="95"/>
              </a:spcBef>
              <a:tabLst>
                <a:tab pos="9264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3.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76225" indent="4572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6,957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25" dirty="0">
                <a:latin typeface="Times New Roman"/>
                <a:cs typeface="Times New Roman"/>
              </a:rPr>
              <a:t> 54%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predominately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22-</a:t>
            </a: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41-</a:t>
            </a:r>
            <a:r>
              <a:rPr sz="1100" dirty="0">
                <a:latin typeface="Times New Roman"/>
                <a:cs typeface="Times New Roman"/>
              </a:rPr>
              <a:t>59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18-</a:t>
            </a:r>
            <a:r>
              <a:rPr sz="1100" dirty="0">
                <a:latin typeface="Times New Roman"/>
                <a:cs typeface="Times New Roman"/>
              </a:rPr>
              <a:t>21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35"/>
              </a:lnSpc>
            </a:pPr>
            <a:r>
              <a:rPr sz="1100" spc="-1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60-</a:t>
            </a:r>
            <a:r>
              <a:rPr sz="1100" dirty="0">
                <a:latin typeface="Times New Roman"/>
                <a:cs typeface="Times New Roman"/>
              </a:rPr>
              <a:t>74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comprised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served,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&gt;74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comprised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Figure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5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8" y="4439665"/>
            <a:ext cx="6173470" cy="11569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 algn="just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1,096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22-</a:t>
            </a: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41-</a:t>
            </a:r>
            <a:r>
              <a:rPr sz="1100" dirty="0">
                <a:latin typeface="Times New Roman"/>
                <a:cs typeface="Times New Roman"/>
              </a:rPr>
              <a:t>59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years </a:t>
            </a:r>
            <a:r>
              <a:rPr sz="1100" dirty="0">
                <a:latin typeface="Times New Roman"/>
                <a:cs typeface="Times New Roman"/>
              </a:rPr>
              <a:t>old,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18-</a:t>
            </a:r>
            <a:r>
              <a:rPr sz="1100" dirty="0">
                <a:latin typeface="Times New Roman"/>
                <a:cs typeface="Times New Roman"/>
              </a:rPr>
              <a:t>21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60-</a:t>
            </a:r>
            <a:r>
              <a:rPr sz="1100" dirty="0">
                <a:latin typeface="Times New Roman"/>
                <a:cs typeface="Times New Roman"/>
              </a:rPr>
              <a:t>74,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&gt;74,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5.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349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2,308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one-third </a:t>
            </a:r>
            <a:r>
              <a:rPr sz="1100" dirty="0">
                <a:latin typeface="Times New Roman"/>
                <a:cs typeface="Times New Roman"/>
              </a:rPr>
              <a:t>(38%)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6-</a:t>
            </a:r>
            <a:r>
              <a:rPr sz="1100" dirty="0">
                <a:latin typeface="Times New Roman"/>
                <a:cs typeface="Times New Roman"/>
              </a:rPr>
              <a:t>11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spc="-25" dirty="0">
                <a:latin typeface="Times New Roman"/>
                <a:cs typeface="Times New Roman"/>
              </a:rPr>
              <a:t>17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</a:t>
            </a:r>
            <a:r>
              <a:rPr sz="1100" i="1" dirty="0">
                <a:latin typeface="Times New Roman"/>
                <a:cs typeface="Times New Roman"/>
              </a:rPr>
              <a:t>,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18-</a:t>
            </a:r>
            <a:r>
              <a:rPr sz="1100" dirty="0">
                <a:latin typeface="Times New Roman"/>
                <a:cs typeface="Times New Roman"/>
              </a:rPr>
              <a:t>21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old.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6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35024" y="1926335"/>
            <a:ext cx="5193791" cy="228981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35024" y="5760720"/>
            <a:ext cx="5196078" cy="2456687"/>
          </a:xfrm>
          <a:prstGeom prst="rect">
            <a:avLst/>
          </a:prstGeom>
        </p:spPr>
      </p:pic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589978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distribution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composition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7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94816" y="1725167"/>
            <a:ext cx="5472684" cy="7148322"/>
          </a:xfrm>
          <a:prstGeom prst="rect">
            <a:avLst/>
          </a:prstGeom>
        </p:spPr>
      </p:pic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29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8" y="919987"/>
            <a:ext cx="6196330" cy="14922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111125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2,187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documented,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30"/>
              </a:lnSpc>
            </a:pPr>
            <a:r>
              <a:rPr sz="1100" dirty="0">
                <a:latin typeface="Times New Roman"/>
                <a:cs typeface="Times New Roman"/>
              </a:rPr>
              <a:t>&lt;1%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7.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1,073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racial/ethnic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group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greatest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(non-</a:t>
            </a:r>
            <a:r>
              <a:rPr sz="1100" dirty="0">
                <a:latin typeface="Times New Roman"/>
                <a:cs typeface="Times New Roman"/>
              </a:rPr>
              <a:t>Hispanics)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(26%),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7.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G.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Alcohol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and/or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Drug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5" dirty="0">
                <a:latin typeface="Times New Roman"/>
                <a:cs typeface="Times New Roman"/>
              </a:rPr>
              <a:t>Use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59" y="2541528"/>
            <a:ext cx="4062729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0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Documenting Alcohol/Drug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 marL="152400" marR="5080" indent="-140335">
              <a:lnSpc>
                <a:spcPts val="1270"/>
              </a:lnSpc>
              <a:spcBef>
                <a:spcPts val="60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297367" y="2541528"/>
            <a:ext cx="747395" cy="3530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16,166</a:t>
            </a:r>
            <a:endParaRPr sz="1100">
              <a:latin typeface="Times New Roman"/>
              <a:cs typeface="Times New Roman"/>
            </a:endParaRPr>
          </a:p>
          <a:p>
            <a:pPr marL="83185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4,679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29%)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94534" y="3023105"/>
            <a:ext cx="5175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35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67459" y="3344667"/>
            <a:ext cx="4440555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52400" marR="5080" indent="-140335">
              <a:lnSpc>
                <a:spcPts val="1270"/>
              </a:lnSpc>
              <a:spcBef>
                <a:spcPts val="180"/>
              </a:spcBef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294741" y="3505448"/>
            <a:ext cx="6426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4C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10258" y="3824725"/>
            <a:ext cx="42913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H.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Alcohol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and/or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Drug Use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Survivors Who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Sought </a:t>
            </a:r>
            <a:r>
              <a:rPr sz="1200" spc="-20" dirty="0">
                <a:latin typeface="Times New Roman"/>
                <a:cs typeface="Times New Roman"/>
              </a:rPr>
              <a:t>Help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67465" y="4162288"/>
            <a:ext cx="476567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Service-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87960" marR="520065" indent="-175895">
              <a:lnSpc>
                <a:spcPts val="1270"/>
              </a:lnSpc>
              <a:spcBef>
                <a:spcPts val="60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357534" y="4162288"/>
            <a:ext cx="3397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0" dirty="0">
                <a:latin typeface="Times New Roman"/>
                <a:cs typeface="Times New Roman"/>
              </a:rPr>
              <a:t>2,627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434795" y="4483850"/>
            <a:ext cx="6191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736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(28%)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0263" y="4804646"/>
            <a:ext cx="6092190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Approximately 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adult-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8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67460" y="8572754"/>
            <a:ext cx="4591050" cy="5137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960" marR="5080" indent="-175895">
              <a:lnSpc>
                <a:spcPts val="1270"/>
              </a:lnSpc>
              <a:spcBef>
                <a:spcPts val="180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Was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20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224270" y="8733535"/>
            <a:ext cx="722630" cy="3530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0" dirty="0">
                <a:latin typeface="Times New Roman"/>
                <a:cs typeface="Times New Roman"/>
              </a:rPr>
              <a:t>2,592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1,586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(61%)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6" name="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239" y="5614415"/>
            <a:ext cx="4026408" cy="2766822"/>
          </a:xfrm>
          <a:prstGeom prst="rect">
            <a:avLst/>
          </a:prstGeom>
        </p:spPr>
      </p:pic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3" name="object 3"/>
          <p:cNvGraphicFramePr>
            <a:graphicFrameLocks noGrp="1"/>
          </p:cNvGraphicFramePr>
          <p:nvPr/>
        </p:nvGraphicFramePr>
        <p:xfrm>
          <a:off x="791209" y="918911"/>
          <a:ext cx="6174740" cy="161353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04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00507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64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88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6870" indent="-173355">
                        <a:lnSpc>
                          <a:spcPts val="1170"/>
                        </a:lnSpc>
                        <a:buChar char="►"/>
                        <a:tabLst>
                          <a:tab pos="3575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Service-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Provider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Offender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Documenting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Alcohol/Drug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59410" marR="926465" indent="-175895">
                        <a:lnSpc>
                          <a:spcPts val="1270"/>
                        </a:lnSpc>
                        <a:spcBef>
                          <a:spcPts val="55"/>
                        </a:spcBef>
                        <a:buChar char="►"/>
                        <a:tabLst>
                          <a:tab pos="3575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Offenders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Using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Alcohol/Drugs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Time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Incident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ts val="120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2063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351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(51%)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35280">
                <a:tc>
                  <a:txBody>
                    <a:bodyPr/>
                    <a:lstStyle/>
                    <a:p>
                      <a:pPr marL="31750">
                        <a:lnSpc>
                          <a:spcPct val="100000"/>
                        </a:lnSpc>
                        <a:spcBef>
                          <a:spcPts val="620"/>
                        </a:spcBef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I.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78740" marB="0"/>
                </a:tc>
                <a:tc>
                  <a:txBody>
                    <a:bodyPr/>
                    <a:lstStyle/>
                    <a:p>
                      <a:pPr marL="184150">
                        <a:lnSpc>
                          <a:spcPct val="100000"/>
                        </a:lnSpc>
                        <a:spcBef>
                          <a:spcPts val="520"/>
                        </a:spcBef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2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That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Involve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Weapon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6604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406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6870" indent="-173355">
                        <a:lnSpc>
                          <a:spcPts val="1265"/>
                        </a:lnSpc>
                        <a:spcBef>
                          <a:spcPts val="535"/>
                        </a:spcBef>
                        <a:buChar char="►"/>
                        <a:tabLst>
                          <a:tab pos="3575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Documenting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Weapon-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Use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945" marB="0"/>
                </a:tc>
                <a:tc>
                  <a:txBody>
                    <a:bodyPr/>
                    <a:lstStyle/>
                    <a:p>
                      <a:pPr marL="67310">
                        <a:lnSpc>
                          <a:spcPts val="1265"/>
                        </a:lnSpc>
                        <a:spcBef>
                          <a:spcPts val="535"/>
                        </a:spcBef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16,059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945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87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56870" indent="-173355">
                        <a:lnSpc>
                          <a:spcPts val="1195"/>
                        </a:lnSpc>
                        <a:buChar char="►"/>
                        <a:tabLst>
                          <a:tab pos="3575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Reported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Weapon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59410" marR="669290" indent="-175895">
                        <a:lnSpc>
                          <a:spcPts val="1270"/>
                        </a:lnSpc>
                        <a:buChar char="►"/>
                        <a:tabLst>
                          <a:tab pos="357505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Involving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Weapon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by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5890">
                        <a:lnSpc>
                          <a:spcPts val="122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8,220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(51%)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65405">
                        <a:lnSpc>
                          <a:spcPts val="1240"/>
                        </a:lnSpc>
                        <a:spcBef>
                          <a:spcPts val="5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Table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4" name="object 4"/>
          <p:cNvSpPr txBox="1"/>
          <p:nvPr/>
        </p:nvSpPr>
        <p:spPr>
          <a:xfrm>
            <a:off x="1267475" y="2511797"/>
            <a:ext cx="4062729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960" marR="5080" indent="-175895">
              <a:lnSpc>
                <a:spcPts val="1270"/>
              </a:lnSpc>
              <a:spcBef>
                <a:spcPts val="180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154004" y="2672578"/>
            <a:ext cx="5181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73" y="2994141"/>
            <a:ext cx="6046470" cy="9880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426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6432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Use</a:t>
            </a:r>
            <a:endParaRPr sz="1100">
              <a:latin typeface="Times New Roman"/>
              <a:cs typeface="Times New Roman"/>
            </a:endParaRPr>
          </a:p>
          <a:p>
            <a:pPr marL="609600">
              <a:lnSpc>
                <a:spcPts val="1295"/>
              </a:lnSpc>
              <a:tabLst>
                <a:tab pos="5356225" algn="l"/>
              </a:tabLst>
            </a:pP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r>
              <a:rPr sz="1100" dirty="0">
                <a:latin typeface="Times New Roman"/>
                <a:cs typeface="Times New Roman"/>
              </a:rPr>
              <a:t>	Section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7,605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658 </a:t>
            </a:r>
            <a:r>
              <a:rPr sz="1100" dirty="0">
                <a:latin typeface="Times New Roman"/>
                <a:cs typeface="Times New Roman"/>
              </a:rPr>
              <a:t>(9%)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knives,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guns,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6,596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(87%)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“other”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weapons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2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“personal”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(fist, </a:t>
            </a:r>
            <a:r>
              <a:rPr sz="1100" dirty="0">
                <a:latin typeface="Times New Roman"/>
                <a:cs typeface="Times New Roman"/>
              </a:rPr>
              <a:t>feet,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etc.)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“non-</a:t>
            </a:r>
            <a:r>
              <a:rPr sz="1100" dirty="0">
                <a:latin typeface="Times New Roman"/>
                <a:cs typeface="Times New Roman"/>
              </a:rPr>
              <a:t>personal”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(boards,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lamps,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etc.).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9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0273" y="7334453"/>
            <a:ext cx="1308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J.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67460" y="7321550"/>
            <a:ext cx="285369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Weapon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 Those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Sought </a:t>
            </a:r>
            <a:r>
              <a:rPr sz="1200" spc="-20" dirty="0">
                <a:latin typeface="Times New Roman"/>
                <a:cs typeface="Times New Roman"/>
              </a:rPr>
              <a:t>Help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67461" y="7659115"/>
            <a:ext cx="4039235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1130" indent="-139065">
              <a:lnSpc>
                <a:spcPts val="1295"/>
              </a:lnSpc>
              <a:spcBef>
                <a:spcPts val="95"/>
              </a:spcBef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Weapon-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Weapon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90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95512" y="7659115"/>
            <a:ext cx="72517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6,314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1,139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(18%)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810259" y="8299953"/>
            <a:ext cx="454533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K.</a:t>
            </a:r>
            <a:r>
              <a:rPr sz="1100" b="1" dirty="0">
                <a:latin typeface="Times New Roman"/>
                <a:cs typeface="Times New Roman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Involve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Injury to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 </a:t>
            </a:r>
            <a:r>
              <a:rPr sz="1200" spc="-10" dirty="0">
                <a:latin typeface="Times New Roman"/>
                <a:cs typeface="Times New Roman"/>
              </a:rPr>
              <a:t>Victims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267461" y="8637523"/>
            <a:ext cx="3907154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1130" indent="-139065">
              <a:lnSpc>
                <a:spcPts val="1295"/>
              </a:lnSpc>
              <a:spcBef>
                <a:spcPts val="95"/>
              </a:spcBef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Status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9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188971" y="8637523"/>
            <a:ext cx="79438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16,388</a:t>
            </a:r>
            <a:endParaRPr sz="1100">
              <a:latin typeface="Times New Roman"/>
              <a:cs typeface="Times New Roman"/>
            </a:endParaRPr>
          </a:p>
          <a:p>
            <a:pPr marL="84455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7,837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(48%)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16811" y="6770623"/>
            <a:ext cx="4855210" cy="3263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75"/>
              </a:spcBef>
            </a:pPr>
            <a:r>
              <a:rPr sz="1000" dirty="0">
                <a:latin typeface="Times New Roman"/>
                <a:cs typeface="Times New Roman"/>
              </a:rPr>
              <a:t>*Percent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greater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100%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since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more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one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type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weapon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could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-10" dirty="0">
                <a:latin typeface="Times New Roman"/>
                <a:cs typeface="Times New Roman"/>
              </a:rPr>
              <a:t> incident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weapon.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15" name="object 1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8175" y="4224528"/>
            <a:ext cx="5051298" cy="2532888"/>
          </a:xfrm>
          <a:prstGeom prst="rect">
            <a:avLst/>
          </a:prstGeom>
        </p:spPr>
      </p:pic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267461" y="891027"/>
            <a:ext cx="430276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1130" indent="-139065">
              <a:lnSpc>
                <a:spcPct val="100000"/>
              </a:lnSpc>
              <a:spcBef>
                <a:spcPts val="95"/>
              </a:spcBef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223987" y="891027"/>
            <a:ext cx="5181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9" y="1212590"/>
            <a:ext cx="6170295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42620" indent="-173355">
              <a:lnSpc>
                <a:spcPts val="1290"/>
              </a:lnSpc>
              <a:spcBef>
                <a:spcPts val="95"/>
              </a:spcBef>
              <a:buChar char="►"/>
              <a:tabLst>
                <a:tab pos="6432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Injury</a:t>
            </a:r>
            <a:endParaRPr sz="1100">
              <a:latin typeface="Times New Roman"/>
              <a:cs typeface="Times New Roman"/>
            </a:endParaRPr>
          </a:p>
          <a:p>
            <a:pPr marL="645160">
              <a:lnSpc>
                <a:spcPts val="1290"/>
              </a:lnSpc>
              <a:tabLst>
                <a:tab pos="5426710" algn="l"/>
              </a:tabLst>
            </a:pP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r>
              <a:rPr sz="1100" dirty="0">
                <a:latin typeface="Times New Roman"/>
                <a:cs typeface="Times New Roman"/>
              </a:rPr>
              <a:t>	Section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2065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8,377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7,837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involve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(6,665)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(952)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(378)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involved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</a:pPr>
            <a:r>
              <a:rPr sz="1100" dirty="0">
                <a:latin typeface="Times New Roman"/>
                <a:cs typeface="Times New Roman"/>
              </a:rPr>
              <a:t>severe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lacerations,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(87)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broken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bones,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(184)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involved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unconscious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10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6" name="object 6"/>
          <p:cNvGraphicFramePr>
            <a:graphicFrameLocks noGrp="1"/>
          </p:cNvGraphicFramePr>
          <p:nvPr/>
        </p:nvGraphicFramePr>
        <p:xfrm>
          <a:off x="791209" y="5898472"/>
          <a:ext cx="6162040" cy="14522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448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8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07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2095">
                <a:tc>
                  <a:txBody>
                    <a:bodyPr/>
                    <a:lstStyle/>
                    <a:p>
                      <a:pPr marL="31750">
                        <a:lnSpc>
                          <a:spcPts val="1290"/>
                        </a:lnSpc>
                      </a:pP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L.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64465">
                        <a:lnSpc>
                          <a:spcPts val="131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2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That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Have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Present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Scene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4066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185" indent="-173355">
                        <a:lnSpc>
                          <a:spcPts val="1265"/>
                        </a:lnSpc>
                        <a:spcBef>
                          <a:spcPts val="535"/>
                        </a:spcBef>
                        <a:buChar char="►"/>
                        <a:tabLst>
                          <a:tab pos="3378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Provider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That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Documented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Whether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Children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94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Were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Present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30175">
                        <a:lnSpc>
                          <a:spcPts val="11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6,546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185" indent="-173355">
                        <a:lnSpc>
                          <a:spcPts val="1165"/>
                        </a:lnSpc>
                        <a:buChar char="►"/>
                        <a:tabLst>
                          <a:tab pos="3378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Provider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Cases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Present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46355" algn="r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1,941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(30%)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185" indent="-173355">
                        <a:lnSpc>
                          <a:spcPts val="1165"/>
                        </a:lnSpc>
                        <a:buChar char="►"/>
                        <a:tabLst>
                          <a:tab pos="3378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Documenting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002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972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Present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9055">
                        <a:lnSpc>
                          <a:spcPts val="116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15,508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185" indent="-173355">
                        <a:lnSpc>
                          <a:spcPts val="1165"/>
                        </a:lnSpc>
                        <a:buChar char="►"/>
                        <a:tabLst>
                          <a:tab pos="3378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Present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24130" algn="r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4,090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(26%)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5748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37185" indent="-173355">
                        <a:lnSpc>
                          <a:spcPts val="1140"/>
                        </a:lnSpc>
                        <a:buChar char="►"/>
                        <a:tabLst>
                          <a:tab pos="33782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Children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Present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Scene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156845">
                        <a:lnSpc>
                          <a:spcPts val="114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7,077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/>
          <p:nvPr/>
        </p:nvSpPr>
        <p:spPr>
          <a:xfrm>
            <a:off x="810273" y="7331444"/>
            <a:ext cx="6115685" cy="11569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41985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6,665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cases. 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(33%)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under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6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6-</a:t>
            </a:r>
            <a:r>
              <a:rPr sz="1100" i="1" dirty="0">
                <a:latin typeface="Times New Roman"/>
                <a:cs typeface="Times New Roman"/>
              </a:rPr>
              <a:t>9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ages </a:t>
            </a:r>
            <a:r>
              <a:rPr sz="1100" i="1" spc="-10" dirty="0">
                <a:latin typeface="Times New Roman"/>
                <a:cs typeface="Times New Roman"/>
              </a:rPr>
              <a:t>10-</a:t>
            </a:r>
            <a:r>
              <a:rPr sz="1100" i="1" dirty="0">
                <a:latin typeface="Times New Roman"/>
                <a:cs typeface="Times New Roman"/>
              </a:rPr>
              <a:t>12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yet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Adolescents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13-</a:t>
            </a:r>
            <a:r>
              <a:rPr sz="1100" i="1" dirty="0">
                <a:latin typeface="Times New Roman"/>
                <a:cs typeface="Times New Roman"/>
              </a:rPr>
              <a:t>17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scenes,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young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18-</a:t>
            </a:r>
            <a:r>
              <a:rPr sz="1100" i="1" dirty="0">
                <a:latin typeface="Times New Roman"/>
                <a:cs typeface="Times New Roman"/>
              </a:rPr>
              <a:t>21,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11.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531111" y="5242814"/>
            <a:ext cx="4763135" cy="326390"/>
          </a:xfrm>
          <a:prstGeom prst="rect">
            <a:avLst/>
          </a:prstGeom>
        </p:spPr>
        <p:txBody>
          <a:bodyPr vert="horz" wrap="square" lIns="0" tIns="22225" rIns="0" bIns="0" rtlCol="0">
            <a:spAutoFit/>
          </a:bodyPr>
          <a:lstStyle/>
          <a:p>
            <a:pPr marL="12700" marR="5080">
              <a:lnSpc>
                <a:spcPts val="1160"/>
              </a:lnSpc>
              <a:spcBef>
                <a:spcPts val="175"/>
              </a:spcBef>
            </a:pPr>
            <a:r>
              <a:rPr sz="1000" dirty="0">
                <a:latin typeface="Times New Roman"/>
                <a:cs typeface="Times New Roman"/>
              </a:rPr>
              <a:t>*Percent</a:t>
            </a:r>
            <a:r>
              <a:rPr sz="1000" spc="-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greater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100%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since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more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than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one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type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-1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injury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could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be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reported</a:t>
            </a:r>
            <a:r>
              <a:rPr sz="1000" spc="-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-10" dirty="0">
                <a:latin typeface="Times New Roman"/>
                <a:cs typeface="Times New Roman"/>
              </a:rPr>
              <a:t> incident </a:t>
            </a:r>
            <a:r>
              <a:rPr sz="1000" dirty="0">
                <a:latin typeface="Times New Roman"/>
                <a:cs typeface="Times New Roman"/>
              </a:rPr>
              <a:t>involving</a:t>
            </a:r>
            <a:r>
              <a:rPr sz="1000" spc="-20" dirty="0">
                <a:latin typeface="Times New Roman"/>
                <a:cs typeface="Times New Roman"/>
              </a:rPr>
              <a:t> </a:t>
            </a:r>
            <a:r>
              <a:rPr sz="1000" spc="-10" dirty="0">
                <a:latin typeface="Times New Roman"/>
                <a:cs typeface="Times New Roman"/>
              </a:rPr>
              <a:t>injury.</a:t>
            </a:r>
            <a:endParaRPr sz="10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24000" y="2676144"/>
            <a:ext cx="4824222" cy="2534412"/>
          </a:xfrm>
          <a:prstGeom prst="rect">
            <a:avLst/>
          </a:prstGeom>
        </p:spPr>
      </p:pic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7652215"/>
            <a:ext cx="6068060" cy="197294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1,458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555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(38%)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5" dirty="0">
                <a:latin typeface="Times New Roman"/>
                <a:cs typeface="Times New Roman"/>
              </a:rPr>
              <a:t> who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802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witnesses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current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12.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900" algn="l"/>
              </a:tabLst>
            </a:pPr>
            <a:r>
              <a:rPr sz="1200" spc="-25" dirty="0">
                <a:latin typeface="Times New Roman"/>
                <a:cs typeface="Times New Roman"/>
              </a:rPr>
              <a:t>N.</a:t>
            </a:r>
            <a:r>
              <a:rPr sz="1200" dirty="0">
                <a:latin typeface="Times New Roman"/>
                <a:cs typeface="Times New Roman"/>
              </a:rPr>
              <a:t>	Victim/Offender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Relationship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3985" indent="45656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24,448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15,605.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 total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42%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boyfriend/girlfriend</a:t>
            </a:r>
            <a:r>
              <a:rPr sz="1100" i="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ex-boyfriend/ex-</a:t>
            </a:r>
            <a:r>
              <a:rPr sz="1100" i="1" dirty="0">
                <a:latin typeface="Times New Roman"/>
                <a:cs typeface="Times New Roman"/>
              </a:rPr>
              <a:t>girlfriend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27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45"/>
              </a:spcBef>
            </a:pPr>
            <a:r>
              <a:rPr sz="1100" spc="-25" dirty="0">
                <a:latin typeface="Times New Roman"/>
                <a:cs typeface="Times New Roman"/>
              </a:rPr>
              <a:t>32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2979649"/>
            <a:ext cx="6156325" cy="149225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106680" indent="457200" algn="just">
              <a:lnSpc>
                <a:spcPct val="957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15,497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4,087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had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7,047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200" spc="-25" dirty="0">
                <a:latin typeface="Times New Roman"/>
                <a:cs typeface="Times New Roman"/>
              </a:rPr>
              <a:t>M.</a:t>
            </a:r>
            <a:r>
              <a:rPr sz="1200" dirty="0">
                <a:latin typeface="Times New Roman"/>
                <a:cs typeface="Times New Roman"/>
              </a:rPr>
              <a:t>	Injury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Sexual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Assault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Among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Children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Sought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Help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5,673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1,972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5,692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829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coerced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activity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12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517903" y="603504"/>
            <a:ext cx="4825746" cy="219456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524000" y="4700015"/>
            <a:ext cx="4821174" cy="2737104"/>
          </a:xfrm>
          <a:prstGeom prst="rect">
            <a:avLst/>
          </a:prstGeom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080125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spc="-10" dirty="0">
                <a:latin typeface="Times New Roman"/>
                <a:cs typeface="Times New Roman"/>
              </a:rPr>
              <a:t>victim/suspect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spouse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(14%)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ex-</a:t>
            </a:r>
            <a:r>
              <a:rPr sz="1100" i="1" dirty="0">
                <a:latin typeface="Times New Roman"/>
                <a:cs typeface="Times New Roman"/>
              </a:rPr>
              <a:t>spouse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(3%).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Relatives</a:t>
            </a:r>
            <a:r>
              <a:rPr sz="1100" i="1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accounted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victim/suspect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current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former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gay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partners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accounted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0.5%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relationships.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</a:t>
            </a:r>
            <a:r>
              <a:rPr sz="1000" b="1" dirty="0">
                <a:latin typeface="Times New Roman"/>
                <a:cs typeface="Times New Roman"/>
              </a:rPr>
              <a:t>gure</a:t>
            </a:r>
            <a:r>
              <a:rPr sz="1000" b="1" spc="-5" dirty="0">
                <a:latin typeface="Times New Roman"/>
                <a:cs typeface="Times New Roman"/>
              </a:rPr>
              <a:t> </a:t>
            </a:r>
            <a:r>
              <a:rPr sz="1000" b="1" spc="-25" dirty="0">
                <a:latin typeface="Times New Roman"/>
                <a:cs typeface="Times New Roman"/>
              </a:rPr>
              <a:t>13</a:t>
            </a:r>
            <a:r>
              <a:rPr sz="1000" spc="-25" dirty="0">
                <a:latin typeface="Times New Roman"/>
                <a:cs typeface="Times New Roman"/>
              </a:rPr>
              <a:t>.</a:t>
            </a:r>
            <a:endParaRPr sz="10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8" y="5038597"/>
            <a:ext cx="6181090" cy="99631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5,362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(57%)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descriptions: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married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(19%),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together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ex-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descriptions: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separated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divorced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ex-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(21%).</a:t>
            </a:r>
            <a:endParaRPr sz="1100">
              <a:latin typeface="Times New Roman"/>
              <a:cs typeface="Times New Roman"/>
            </a:endParaRPr>
          </a:p>
          <a:p>
            <a:pPr marL="12700" marR="349250">
              <a:lnSpc>
                <a:spcPts val="127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Another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14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82624" y="1627632"/>
            <a:ext cx="5505450" cy="3218688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835152" y="6242303"/>
            <a:ext cx="6192774" cy="2999994"/>
          </a:xfrm>
          <a:prstGeom prst="rect">
            <a:avLst/>
          </a:prstGeom>
        </p:spPr>
      </p:pic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89507"/>
            <a:ext cx="6162675" cy="10121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900" algn="l"/>
              </a:tabLst>
            </a:pPr>
            <a:r>
              <a:rPr sz="1200" spc="-25" dirty="0">
                <a:latin typeface="Times New Roman"/>
                <a:cs typeface="Times New Roman"/>
              </a:rPr>
              <a:t>O.</a:t>
            </a:r>
            <a:r>
              <a:rPr sz="1200" dirty="0">
                <a:latin typeface="Times New Roman"/>
                <a:cs typeface="Times New Roman"/>
              </a:rPr>
              <a:t>	Length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Victim/Offender </a:t>
            </a:r>
            <a:r>
              <a:rPr sz="1200" spc="-10" dirty="0">
                <a:latin typeface="Times New Roman"/>
                <a:cs typeface="Times New Roman"/>
              </a:rPr>
              <a:t>Relationships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4,116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length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offender.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3-</a:t>
            </a:r>
            <a:r>
              <a:rPr sz="1100" dirty="0">
                <a:latin typeface="Times New Roman"/>
                <a:cs typeface="Times New Roman"/>
              </a:rPr>
              <a:t>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1-</a:t>
            </a:r>
            <a:r>
              <a:rPr sz="1100" spc="-50" dirty="0">
                <a:latin typeface="Times New Roman"/>
                <a:cs typeface="Times New Roman"/>
              </a:rPr>
              <a:t>2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6-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(18%),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11-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(17%),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(11%).</a:t>
            </a:r>
            <a:r>
              <a:rPr sz="1100" spc="-25" dirty="0">
                <a:latin typeface="Times New Roman"/>
                <a:cs typeface="Times New Roman"/>
              </a:rPr>
              <a:t> See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15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920488"/>
            <a:ext cx="6235065" cy="1493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900" algn="l"/>
              </a:tabLst>
            </a:pPr>
            <a:r>
              <a:rPr sz="1200" spc="-25" dirty="0">
                <a:latin typeface="Times New Roman"/>
                <a:cs typeface="Times New Roman"/>
              </a:rPr>
              <a:t>P.</a:t>
            </a:r>
            <a:r>
              <a:rPr sz="1200" dirty="0">
                <a:latin typeface="Times New Roman"/>
                <a:cs typeface="Times New Roman"/>
              </a:rPr>
              <a:t>	Victims</a:t>
            </a:r>
            <a:r>
              <a:rPr sz="1200" spc="-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Offenders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Abused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2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Children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3820" indent="457200">
              <a:lnSpc>
                <a:spcPts val="1270"/>
              </a:lnSpc>
              <a:spcBef>
                <a:spcPts val="5"/>
              </a:spcBef>
            </a:pPr>
            <a:r>
              <a:rPr sz="1100" i="1" dirty="0">
                <a:latin typeface="Times New Roman"/>
                <a:cs typeface="Times New Roman"/>
              </a:rPr>
              <a:t>Past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victim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abuse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and/or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witnessing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abuse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child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documented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2,804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adult-victim,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child.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16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Additionally,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(3,998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6,549)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prior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708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(373)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5" dirty="0">
                <a:latin typeface="Times New Roman"/>
                <a:cs typeface="Times New Roman"/>
              </a:rPr>
              <a:t> 16.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8175" y="2127504"/>
            <a:ext cx="5049012" cy="2540508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08175" y="6717792"/>
            <a:ext cx="5053584" cy="2450592"/>
          </a:xfrm>
          <a:prstGeom prst="rect">
            <a:avLst/>
          </a:prstGeom>
        </p:spPr>
      </p:pic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89507"/>
            <a:ext cx="6170930" cy="14947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900" algn="l"/>
              </a:tabLst>
            </a:pPr>
            <a:r>
              <a:rPr sz="1200" spc="-25" dirty="0">
                <a:latin typeface="Times New Roman"/>
                <a:cs typeface="Times New Roman"/>
              </a:rPr>
              <a:t>Q.</a:t>
            </a:r>
            <a:r>
              <a:rPr sz="1200" dirty="0">
                <a:latin typeface="Times New Roman"/>
                <a:cs typeface="Times New Roman"/>
              </a:rPr>
              <a:t>	Sources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Victims’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Help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-10" dirty="0">
                <a:latin typeface="Times New Roman"/>
                <a:cs typeface="Times New Roman"/>
              </a:rPr>
              <a:t> Receive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self-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Eight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by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client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responded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9,153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crisis/hotline </a:t>
            </a:r>
            <a:r>
              <a:rPr sz="1100" dirty="0">
                <a:latin typeface="Times New Roman"/>
                <a:cs typeface="Times New Roman"/>
              </a:rPr>
              <a:t>calls.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Community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Against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(Taos)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(1,633)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i="1" dirty="0">
                <a:latin typeface="Times New Roman"/>
                <a:cs typeface="Times New Roman"/>
              </a:rPr>
              <a:t>SAFE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House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(Albuquerque),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(1,297),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La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Casa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(Las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(879),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Haven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House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(650)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Resource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Center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(643),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Family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Crises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Center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(589)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Esperanza </a:t>
            </a:r>
            <a:r>
              <a:rPr sz="1100" dirty="0">
                <a:latin typeface="Times New Roman"/>
                <a:cs typeface="Times New Roman"/>
              </a:rPr>
              <a:t>(536),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75" y="2511789"/>
            <a:ext cx="420433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51130" indent="-139065">
              <a:lnSpc>
                <a:spcPts val="1295"/>
              </a:lnSpc>
              <a:spcBef>
                <a:spcPts val="95"/>
              </a:spcBef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6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151130" indent="-139065">
              <a:lnSpc>
                <a:spcPts val="1295"/>
              </a:lnSpc>
              <a:buSzPct val="90909"/>
              <a:buChar char="►"/>
              <a:tabLst>
                <a:tab pos="151765" algn="l"/>
              </a:tabLst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79078" y="2511789"/>
            <a:ext cx="55435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spc="-3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spc="-35" dirty="0">
                <a:latin typeface="Times New Roman"/>
                <a:cs typeface="Times New Roman"/>
              </a:rPr>
              <a:t>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240" dirty="0">
                <a:latin typeface="Times New Roman"/>
                <a:cs typeface="Times New Roman"/>
              </a:rPr>
              <a:t> </a:t>
            </a:r>
            <a:r>
              <a:rPr sz="1100" spc="-35" dirty="0">
                <a:latin typeface="Times New Roman"/>
                <a:cs typeface="Times New Roman"/>
              </a:rPr>
              <a:t>20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73" y="3154914"/>
            <a:ext cx="6217285" cy="674370"/>
          </a:xfrm>
          <a:prstGeom prst="rect">
            <a:avLst/>
          </a:prstGeom>
        </p:spPr>
        <p:txBody>
          <a:bodyPr vert="horz" wrap="square" lIns="0" tIns="19685" rIns="0" bIns="0" rtlCol="0">
            <a:spAutoFit/>
          </a:bodyPr>
          <a:lstStyle/>
          <a:p>
            <a:pPr marL="12700" marR="5080" indent="457200">
              <a:lnSpc>
                <a:spcPct val="95700"/>
              </a:lnSpc>
              <a:spcBef>
                <a:spcPts val="15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(47%),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case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(34%),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psycho-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classes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protective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(30%,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legal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transportation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17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67475" y="8616107"/>
            <a:ext cx="4098290" cy="51435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960" marR="141605" indent="-175895">
              <a:lnSpc>
                <a:spcPts val="1270"/>
              </a:lnSpc>
              <a:spcBef>
                <a:spcPts val="180"/>
              </a:spcBef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30"/>
              </a:lnSpc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Crises/Hotline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980114" y="8776889"/>
            <a:ext cx="65024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4F </a:t>
            </a: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4G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9" name="object 9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77696" y="4035552"/>
            <a:ext cx="5102352" cy="4363974"/>
          </a:xfrm>
          <a:prstGeom prst="rect">
            <a:avLst/>
          </a:prstGeom>
        </p:spPr>
      </p:pic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8" y="8791447"/>
            <a:ext cx="6073140" cy="83375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6,450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victim-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3,061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(47%)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1045"/>
              </a:spcBef>
            </a:pPr>
            <a:r>
              <a:rPr sz="1100" spc="-25" dirty="0">
                <a:latin typeface="Times New Roman"/>
                <a:cs typeface="Times New Roman"/>
              </a:rPr>
              <a:t>36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89507"/>
            <a:ext cx="165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R.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1" y="889507"/>
            <a:ext cx="5670550" cy="50101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Sources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Child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Help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-10" dirty="0">
                <a:latin typeface="Times New Roman"/>
                <a:cs typeface="Times New Roman"/>
              </a:rPr>
              <a:t> Receive</a:t>
            </a:r>
            <a:endParaRPr sz="12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98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1,545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(52%)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member/relative,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self-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59" y="1358136"/>
            <a:ext cx="6136005" cy="111379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CYFD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client- referred.</a:t>
            </a:r>
            <a:endParaRPr sz="1100">
              <a:latin typeface="Times New Roman"/>
              <a:cs typeface="Times New Roman"/>
            </a:endParaRPr>
          </a:p>
          <a:p>
            <a:pPr marL="608330" indent="-139065">
              <a:lnSpc>
                <a:spcPct val="100000"/>
              </a:lnSpc>
              <a:spcBef>
                <a:spcPts val="940"/>
              </a:spcBef>
              <a:buSzPct val="90909"/>
              <a:buChar char="►"/>
              <a:tabLst>
                <a:tab pos="608965" algn="l"/>
                <a:tab pos="5217795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Each.</a:t>
            </a:r>
            <a:r>
              <a:rPr sz="1100" dirty="0">
                <a:latin typeface="Times New Roman"/>
                <a:cs typeface="Times New Roman"/>
              </a:rPr>
              <a:t>	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21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1574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(52%),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crisis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case-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18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7475" y="5812752"/>
            <a:ext cx="3656965" cy="353060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L="184785" marR="5080" indent="-172720">
              <a:lnSpc>
                <a:spcPts val="1260"/>
              </a:lnSpc>
              <a:spcBef>
                <a:spcPts val="190"/>
              </a:spcBef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80872" y="5972766"/>
            <a:ext cx="65087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4H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0258" y="6278371"/>
            <a:ext cx="6237605" cy="16109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100"/>
              </a:spcBef>
              <a:buAutoNum type="alphaUcPeriod" startAt="19"/>
              <a:tabLst>
                <a:tab pos="469900" algn="l"/>
                <a:tab pos="470534" algn="l"/>
              </a:tabLst>
            </a:pPr>
            <a:r>
              <a:rPr sz="1200" dirty="0">
                <a:latin typeface="Times New Roman"/>
                <a:cs typeface="Times New Roman"/>
              </a:rPr>
              <a:t>Sources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Offenders’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Referrals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Help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Services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They</a:t>
            </a:r>
            <a:r>
              <a:rPr sz="1200" spc="-10" dirty="0">
                <a:latin typeface="Times New Roman"/>
                <a:cs typeface="Times New Roman"/>
              </a:rPr>
              <a:t> Receive</a:t>
            </a:r>
            <a:endParaRPr sz="1200">
              <a:latin typeface="Times New Roman"/>
              <a:cs typeface="Times New Roman"/>
            </a:endParaRPr>
          </a:p>
          <a:p>
            <a:pPr marL="12700" marR="362585" indent="457200">
              <a:lnSpc>
                <a:spcPct val="95700"/>
              </a:lnSpc>
              <a:spcBef>
                <a:spcPts val="1155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867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CYFD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self-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950">
              <a:latin typeface="Times New Roman"/>
              <a:cs typeface="Times New Roman"/>
            </a:endParaRPr>
          </a:p>
          <a:p>
            <a:pPr marL="608330" lvl="1" indent="-139065">
              <a:lnSpc>
                <a:spcPct val="100000"/>
              </a:lnSpc>
              <a:spcBef>
                <a:spcPts val="5"/>
              </a:spcBef>
              <a:buSzPct val="90909"/>
              <a:buChar char="►"/>
              <a:tabLst>
                <a:tab pos="608965" algn="l"/>
                <a:tab pos="5182235" algn="l"/>
              </a:tabLst>
            </a:pPr>
            <a:r>
              <a:rPr sz="1100" dirty="0">
                <a:latin typeface="Times New Roman"/>
                <a:cs typeface="Times New Roman"/>
              </a:rPr>
              <a:t>Sources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</a:t>
            </a:r>
            <a:r>
              <a:rPr sz="1100" dirty="0">
                <a:latin typeface="Times New Roman"/>
                <a:cs typeface="Times New Roman"/>
              </a:rPr>
              <a:t>	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22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management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psycho-</a:t>
            </a:r>
            <a:r>
              <a:rPr sz="1100" dirty="0">
                <a:latin typeface="Times New Roman"/>
                <a:cs typeface="Times New Roman"/>
              </a:rPr>
              <a:t>educational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classes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counseling </a:t>
            </a:r>
            <a:r>
              <a:rPr sz="1100" dirty="0">
                <a:latin typeface="Times New Roman"/>
                <a:cs typeface="Times New Roman"/>
              </a:rPr>
              <a:t>(45%),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19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67460" y="8002778"/>
            <a:ext cx="5577840" cy="67500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The</a:t>
            </a:r>
            <a:endParaRPr sz="1100">
              <a:latin typeface="Times New Roman"/>
              <a:cs typeface="Times New Roman"/>
            </a:endParaRPr>
          </a:p>
          <a:p>
            <a:pPr marL="184785">
              <a:lnSpc>
                <a:spcPts val="1295"/>
              </a:lnSpc>
              <a:tabLst>
                <a:tab pos="472567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r>
              <a:rPr sz="1100" dirty="0">
                <a:latin typeface="Times New Roman"/>
                <a:cs typeface="Times New Roman"/>
              </a:rPr>
              <a:t>	Section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4I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200" dirty="0">
                <a:latin typeface="Times New Roman"/>
                <a:cs typeface="Times New Roman"/>
              </a:rPr>
              <a:t>Adult</a:t>
            </a:r>
            <a:r>
              <a:rPr sz="1200" spc="-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Victims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Sought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Help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Their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Police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10259" y="8469121"/>
            <a:ext cx="15684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T.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11" name="object 11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89888" y="2645664"/>
            <a:ext cx="5086350" cy="2997708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463555"/>
            <a:ext cx="5655310" cy="5435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5354955">
              <a:lnSpc>
                <a:spcPts val="129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  <a:p>
            <a:pPr marL="12700" marR="939165">
              <a:lnSpc>
                <a:spcPts val="1380"/>
              </a:lnSpc>
              <a:spcBef>
                <a:spcPts val="70"/>
              </a:spcBef>
            </a:pPr>
            <a:r>
              <a:rPr sz="1200" b="1" spc="-10" dirty="0">
                <a:latin typeface="Times New Roman"/>
                <a:cs typeface="Times New Roman"/>
              </a:rPr>
              <a:t>SECTION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THREE: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Implications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Findings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Recommendations </a:t>
            </a:r>
            <a:r>
              <a:rPr sz="1200" b="1" dirty="0">
                <a:latin typeface="Times New Roman"/>
                <a:cs typeface="Times New Roman"/>
              </a:rPr>
              <a:t>for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Prevention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Improved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System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Response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49503" y="1134866"/>
            <a:ext cx="4817745" cy="260223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41300" indent="-229235">
              <a:lnSpc>
                <a:spcPts val="1295"/>
              </a:lnSpc>
              <a:spcBef>
                <a:spcPts val="95"/>
              </a:spcBef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Identifying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Factors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6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 marL="241300" marR="413384" indent="-228600">
              <a:lnSpc>
                <a:spcPts val="1270"/>
              </a:lnSpc>
              <a:spcBef>
                <a:spcPts val="60"/>
              </a:spcBef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Focus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Violence</a:t>
            </a:r>
            <a:endParaRPr sz="1100">
              <a:latin typeface="Times New Roman"/>
              <a:cs typeface="Times New Roman"/>
            </a:endParaRPr>
          </a:p>
          <a:p>
            <a:pPr marL="241300" marR="5080" indent="-229235">
              <a:lnSpc>
                <a:spcPts val="1260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 Victims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0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Males</a:t>
            </a:r>
            <a:endParaRPr sz="1100">
              <a:latin typeface="Times New Roman"/>
              <a:cs typeface="Times New Roman"/>
            </a:endParaRPr>
          </a:p>
          <a:p>
            <a:pPr marL="240665" indent="-228600">
              <a:lnSpc>
                <a:spcPts val="1265"/>
              </a:lnSpc>
              <a:buAutoNum type="alphaUcPeriod"/>
              <a:tabLst>
                <a:tab pos="240665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Programs</a:t>
            </a:r>
            <a:endParaRPr sz="1100">
              <a:latin typeface="Times New Roman"/>
              <a:cs typeface="Times New Roman"/>
            </a:endParaRPr>
          </a:p>
          <a:p>
            <a:pPr marL="240665" marR="208279" indent="-227965">
              <a:lnSpc>
                <a:spcPts val="1270"/>
              </a:lnSpc>
              <a:spcBef>
                <a:spcPts val="55"/>
              </a:spcBef>
              <a:buAutoNum type="alphaUcPeriod"/>
              <a:tabLst>
                <a:tab pos="240665" algn="l"/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Setting</a:t>
            </a:r>
            <a:endParaRPr sz="1100">
              <a:latin typeface="Times New Roman"/>
              <a:cs typeface="Times New Roman"/>
            </a:endParaRPr>
          </a:p>
          <a:p>
            <a:pPr marL="241300" marR="251460" indent="-229235">
              <a:lnSpc>
                <a:spcPts val="1260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Culturally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Competent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Americans</a:t>
            </a:r>
            <a:endParaRPr sz="1100">
              <a:latin typeface="Times New Roman"/>
              <a:cs typeface="Times New Roman"/>
            </a:endParaRPr>
          </a:p>
          <a:p>
            <a:pPr marL="241300" indent="-229235">
              <a:lnSpc>
                <a:spcPts val="1235"/>
              </a:lnSpc>
              <a:buAutoNum type="alphaUcPeriod"/>
              <a:tabLst>
                <a:tab pos="241935" algn="l"/>
              </a:tabLst>
            </a:pP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Supporting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6869" y="1134866"/>
            <a:ext cx="166370" cy="996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48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48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37229" y="2259568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36805" y="2580364"/>
            <a:ext cx="167005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37201" y="3223502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8003" y="3544298"/>
            <a:ext cx="16573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52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449503" y="3705079"/>
            <a:ext cx="3354704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M.</a:t>
            </a:r>
            <a:r>
              <a:rPr sz="1100" spc="2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0" dirty="0">
                <a:latin typeface="Times New Roman"/>
                <a:cs typeface="Times New Roman"/>
              </a:rPr>
              <a:t> Underreporting, </a:t>
            </a:r>
            <a:r>
              <a:rPr sz="1100" dirty="0">
                <a:latin typeface="Times New Roman"/>
                <a:cs typeface="Times New Roman"/>
              </a:rPr>
              <a:t>Training,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Referral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130300" y="4025138"/>
            <a:ext cx="982344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REFERENCES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624319" y="4025138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54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30300" y="4360417"/>
            <a:ext cx="12230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10" dirty="0">
                <a:latin typeface="Times New Roman"/>
                <a:cs typeface="Times New Roman"/>
              </a:rPr>
              <a:t>REPORT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spc="-10" dirty="0">
                <a:latin typeface="Times New Roman"/>
                <a:cs typeface="Times New Roman"/>
              </a:rPr>
              <a:t>TABLES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624319" y="4360417"/>
            <a:ext cx="17780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spc="-25" dirty="0">
                <a:latin typeface="Times New Roman"/>
                <a:cs typeface="Times New Roman"/>
              </a:rPr>
              <a:t>55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3701288" y="4829047"/>
            <a:ext cx="529590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spc="-10" dirty="0">
                <a:latin typeface="Times New Roman"/>
                <a:cs typeface="Times New Roman"/>
              </a:rPr>
              <a:t>Tables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30300" y="5195573"/>
            <a:ext cx="42164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Tables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489444" y="5195569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172984" y="5515612"/>
            <a:ext cx="5171440" cy="388810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8925" indent="-207645">
              <a:lnSpc>
                <a:spcPts val="1295"/>
              </a:lnSpc>
              <a:spcBef>
                <a:spcPts val="95"/>
              </a:spcBef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  <a:p>
            <a:pPr marL="288925" marR="93980" indent="-207645">
              <a:lnSpc>
                <a:spcPts val="1270"/>
              </a:lnSpc>
              <a:spcBef>
                <a:spcPts val="60"/>
              </a:spcBef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 Agencies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00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07645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Gender,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 Reported </a:t>
            </a:r>
            <a:r>
              <a:rPr sz="1100" spc="-10" dirty="0">
                <a:latin typeface="Times New Roman"/>
                <a:cs typeface="Times New Roman"/>
              </a:rPr>
              <a:t>Alcohol/Drug</a:t>
            </a:r>
            <a:r>
              <a:rPr sz="1100" dirty="0">
                <a:latin typeface="Times New Roman"/>
                <a:cs typeface="Times New Roman"/>
              </a:rPr>
              <a:t> Use in </a:t>
            </a:r>
            <a:r>
              <a:rPr sz="1100" spc="-35" dirty="0">
                <a:latin typeface="Times New Roman"/>
                <a:cs typeface="Times New Roman"/>
              </a:rPr>
              <a:t>Domestic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35" dirty="0">
                <a:latin typeface="Times New Roman"/>
                <a:cs typeface="Times New Roman"/>
              </a:rPr>
              <a:t>Violence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marR="5080" indent="-276860">
              <a:lnSpc>
                <a:spcPts val="1260"/>
              </a:lnSpc>
              <a:spcBef>
                <a:spcPts val="65"/>
              </a:spcBef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Agencies,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5"/>
              </a:lnSpc>
              <a:buAutoNum type="arabicPlain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</a:t>
            </a:r>
            <a:endParaRPr sz="1100">
              <a:latin typeface="Times New Roman"/>
              <a:cs typeface="Times New Roman"/>
            </a:endParaRPr>
          </a:p>
          <a:p>
            <a:pPr marL="288925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925" marR="60325" indent="-276860">
              <a:lnSpc>
                <a:spcPts val="1270"/>
              </a:lnSpc>
              <a:spcBef>
                <a:spcPts val="55"/>
              </a:spcBef>
              <a:buAutoNum type="arabicPlain" startAt="1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1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Source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1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95"/>
              </a:lnSpc>
              <a:buAutoNum type="arabicPlain" startAt="1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Crisis/Hotline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37287" y="5515612"/>
            <a:ext cx="165735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58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59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62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37002" y="6319519"/>
            <a:ext cx="167640" cy="1799589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67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69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70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71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73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74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75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76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78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37287" y="8246593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79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37287" y="8568156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36354" y="8889718"/>
            <a:ext cx="167005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81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82</a:t>
            </a:r>
            <a:endParaRPr sz="1100">
              <a:latin typeface="Times New Roman"/>
              <a:cs typeface="Times New Roman"/>
            </a:endParaRPr>
          </a:p>
          <a:p>
            <a:pPr marL="1397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83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267460" y="3402584"/>
            <a:ext cx="41789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ct val="100000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</a:t>
            </a:r>
            <a:endParaRPr sz="11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791208" y="3591249"/>
          <a:ext cx="6259195" cy="22123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346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87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3723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181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300">
                        <a:latin typeface="Times New Roman"/>
                        <a:cs typeface="Times New Roman"/>
                      </a:endParaRPr>
                    </a:p>
                    <a:p>
                      <a:pPr marL="31750">
                        <a:lnSpc>
                          <a:spcPct val="100000"/>
                        </a:lnSpc>
                        <a:spcBef>
                          <a:spcPts val="790"/>
                        </a:spcBef>
                      </a:pPr>
                      <a:r>
                        <a:rPr sz="1200" spc="-25" dirty="0">
                          <a:latin typeface="Times New Roman"/>
                          <a:cs typeface="Times New Roman"/>
                        </a:rPr>
                        <a:t>U.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294640" marR="3175">
                        <a:lnSpc>
                          <a:spcPts val="120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Service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Provider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  <a:p>
                      <a:pPr marL="154305">
                        <a:lnSpc>
                          <a:spcPct val="100000"/>
                        </a:lnSpc>
                      </a:pPr>
                      <a:r>
                        <a:rPr sz="12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That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Resulted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200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20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200" spc="-10" dirty="0">
                          <a:latin typeface="Times New Roman"/>
                          <a:cs typeface="Times New Roman"/>
                        </a:rPr>
                        <a:t> Arrest</a:t>
                      </a:r>
                      <a:endParaRPr sz="12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810">
                        <a:lnSpc>
                          <a:spcPts val="120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Table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433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9565" marR="988060" indent="-175895">
                        <a:lnSpc>
                          <a:spcPts val="1270"/>
                        </a:lnSpc>
                        <a:spcBef>
                          <a:spcPts val="465"/>
                        </a:spcBef>
                        <a:buChar char="►"/>
                        <a:tabLst>
                          <a:tab pos="32766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Enforcement-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Reported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Incidents Documenting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Arrest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Status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9055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5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ts val="126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8,416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06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7025" marR="3175" indent="-173355">
                        <a:lnSpc>
                          <a:spcPts val="1165"/>
                        </a:lnSpc>
                        <a:buChar char="►"/>
                        <a:tabLst>
                          <a:tab pos="32766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These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5715">
                        <a:lnSpc>
                          <a:spcPts val="11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3,488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(43%)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5435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7025" marR="3175" indent="-173355">
                        <a:lnSpc>
                          <a:spcPts val="1195"/>
                        </a:lnSpc>
                        <a:buChar char="►"/>
                        <a:tabLst>
                          <a:tab pos="32766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Incidents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With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Arrest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27025" marR="3175" indent="-173355">
                        <a:lnSpc>
                          <a:spcPts val="1265"/>
                        </a:lnSpc>
                        <a:buChar char="►"/>
                        <a:tabLst>
                          <a:tab pos="32766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Arrest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Rates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Agencies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327025" marR="3175" indent="-173355">
                        <a:lnSpc>
                          <a:spcPts val="1290"/>
                        </a:lnSpc>
                        <a:buChar char="►"/>
                        <a:tabLst>
                          <a:tab pos="327660" algn="l"/>
                        </a:tabLst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Arrest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Rates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All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Counties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6350">
                        <a:lnSpc>
                          <a:spcPts val="119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4,658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(57%)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080">
                        <a:lnSpc>
                          <a:spcPts val="126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Table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  <a:p>
                      <a:pPr marL="5080">
                        <a:lnSpc>
                          <a:spcPts val="129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Table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136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27025" marR="3175" indent="-173355">
                        <a:lnSpc>
                          <a:spcPct val="100000"/>
                        </a:lnSpc>
                        <a:spcBef>
                          <a:spcPts val="480"/>
                        </a:spcBef>
                        <a:buChar char="►"/>
                        <a:tabLst>
                          <a:tab pos="327660" algn="l"/>
                        </a:tabLst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Five-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Year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Trends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in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the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Suspect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Arrests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for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Each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0960" marB="0"/>
                </a:tc>
                <a:tc>
                  <a:txBody>
                    <a:bodyPr/>
                    <a:lstStyle/>
                    <a:p>
                      <a:pPr marL="6985">
                        <a:lnSpc>
                          <a:spcPct val="100000"/>
                        </a:lnSpc>
                        <a:spcBef>
                          <a:spcPts val="48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Section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4J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0960" marB="0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37490">
                <a:tc>
                  <a:txBody>
                    <a:bodyPr/>
                    <a:lstStyle/>
                    <a:p>
                      <a:pPr marL="31750">
                        <a:lnSpc>
                          <a:spcPts val="1240"/>
                        </a:lnSpc>
                        <a:spcBef>
                          <a:spcPts val="530"/>
                        </a:spcBef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V.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 marL="154305" marR="3175">
                        <a:lnSpc>
                          <a:spcPts val="1240"/>
                        </a:lnSpc>
                        <a:spcBef>
                          <a:spcPts val="530"/>
                        </a:spcBef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Adult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Victims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Domestic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Violence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Who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Filed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Protection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Order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7310" marB="0"/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" name="object 5"/>
          <p:cNvSpPr txBox="1"/>
          <p:nvPr/>
        </p:nvSpPr>
        <p:spPr>
          <a:xfrm>
            <a:off x="1267460" y="5929375"/>
            <a:ext cx="4488815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85420" indent="-173355">
              <a:lnSpc>
                <a:spcPts val="1295"/>
              </a:lnSpc>
              <a:spcBef>
                <a:spcPts val="9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265"/>
              </a:lnSpc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187960" marR="58419" indent="-175895">
              <a:lnSpc>
                <a:spcPts val="1260"/>
              </a:lnSpc>
              <a:spcBef>
                <a:spcPts val="65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25294" y="5929375"/>
            <a:ext cx="79438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10" dirty="0">
                <a:latin typeface="Times New Roman"/>
                <a:cs typeface="Times New Roman"/>
              </a:rPr>
              <a:t>22,999</a:t>
            </a:r>
            <a:endParaRPr sz="1100">
              <a:latin typeface="Times New Roman"/>
              <a:cs typeface="Times New Roman"/>
            </a:endParaRPr>
          </a:p>
          <a:p>
            <a:pPr marL="83185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6,675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(29%)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96337" y="6410952"/>
            <a:ext cx="51943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810258" y="6718045"/>
            <a:ext cx="6182360" cy="14776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complete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largest </a:t>
            </a:r>
            <a:r>
              <a:rPr sz="1100" dirty="0">
                <a:latin typeface="Times New Roman"/>
                <a:cs typeface="Times New Roman"/>
              </a:rPr>
              <a:t>city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minimum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comparison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Torrance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(97%),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Miguel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(91%).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fewest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McKinley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(15%)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Alamos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(19%).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20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67460" y="8309864"/>
            <a:ext cx="4795520" cy="67437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87960" marR="280670" indent="-175895">
              <a:lnSpc>
                <a:spcPts val="1270"/>
              </a:lnSpc>
              <a:spcBef>
                <a:spcPts val="180"/>
              </a:spcBef>
              <a:buChar char="►"/>
              <a:tabLst>
                <a:tab pos="186055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Protection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endParaRPr sz="1100">
              <a:latin typeface="Times New Roman"/>
              <a:cs typeface="Times New Roman"/>
            </a:endParaRPr>
          </a:p>
          <a:p>
            <a:pPr marL="185420" indent="-173355">
              <a:lnSpc>
                <a:spcPts val="1195"/>
              </a:lnSpc>
              <a:buChar char="►"/>
              <a:tabLst>
                <a:tab pos="186055" algn="l"/>
              </a:tabLst>
            </a:pPr>
            <a:r>
              <a:rPr sz="1100" spc="-10" dirty="0">
                <a:latin typeface="Times New Roman"/>
                <a:cs typeface="Times New Roman"/>
              </a:rPr>
              <a:t>Five-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 marL="18796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223987" y="8470644"/>
            <a:ext cx="518159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Table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247572" y="8791440"/>
            <a:ext cx="64960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Section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4K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12" name="object 1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377696" y="597408"/>
            <a:ext cx="5102352" cy="2609088"/>
          </a:xfrm>
          <a:prstGeom prst="rect">
            <a:avLst/>
          </a:prstGeom>
        </p:spPr>
      </p:pic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5932170" cy="8356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08330" indent="-139065">
              <a:lnSpc>
                <a:spcPts val="1295"/>
              </a:lnSpc>
              <a:spcBef>
                <a:spcPts val="95"/>
              </a:spcBef>
              <a:buSzPct val="90909"/>
              <a:buChar char="►"/>
              <a:tabLst>
                <a:tab pos="608965" algn="l"/>
              </a:tabLst>
            </a:pP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</a:t>
            </a:r>
            <a:endParaRPr sz="1100">
              <a:latin typeface="Times New Roman"/>
              <a:cs typeface="Times New Roman"/>
            </a:endParaRPr>
          </a:p>
          <a:p>
            <a:pPr marL="609600">
              <a:lnSpc>
                <a:spcPts val="1295"/>
              </a:lnSpc>
              <a:tabLst>
                <a:tab pos="5426075" algn="l"/>
              </a:tabLst>
            </a:pP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County</a:t>
            </a:r>
            <a:r>
              <a:rPr sz="1100" dirty="0">
                <a:latin typeface="Times New Roman"/>
                <a:cs typeface="Times New Roman"/>
              </a:rPr>
              <a:t>	Table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28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714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(2,207)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6,675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protection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20239" y="2194560"/>
            <a:ext cx="4027932" cy="6424422"/>
          </a:xfrm>
          <a:prstGeom prst="rect">
            <a:avLst/>
          </a:prstGeom>
        </p:spPr>
      </p:pic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39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30" y="1299459"/>
            <a:ext cx="6234430" cy="7626984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romanUcPeriod" startAt="2"/>
              <a:tabLst>
                <a:tab pos="469265" algn="l"/>
                <a:tab pos="470534" algn="l"/>
              </a:tabLst>
            </a:pPr>
            <a:r>
              <a:rPr sz="1400" b="1" dirty="0">
                <a:latin typeface="Times New Roman"/>
                <a:cs typeface="Times New Roman"/>
              </a:rPr>
              <a:t>DISTRICT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AND</a:t>
            </a:r>
            <a:r>
              <a:rPr sz="1400" b="1" spc="-4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MAGISTRATE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COURT</a:t>
            </a:r>
            <a:r>
              <a:rPr sz="1400" b="1" spc="-35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FINDINGS</a:t>
            </a:r>
            <a:endParaRPr sz="1400">
              <a:latin typeface="Times New Roman"/>
              <a:cs typeface="Times New Roman"/>
            </a:endParaRPr>
          </a:p>
          <a:p>
            <a:pPr marL="12700" marR="9525" indent="457200">
              <a:lnSpc>
                <a:spcPct val="95800"/>
              </a:lnSpc>
              <a:spcBef>
                <a:spcPts val="114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collaboration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AOC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extract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valuable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filed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charges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disposed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on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in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Section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Four,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Tables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L–</a:t>
            </a:r>
            <a:r>
              <a:rPr sz="1100" i="1" spc="-25" dirty="0">
                <a:latin typeface="Times New Roman"/>
                <a:cs typeface="Times New Roman"/>
              </a:rPr>
              <a:t> O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715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Additionally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false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imprisonment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25" dirty="0">
                <a:latin typeface="Times New Roman"/>
                <a:cs typeface="Times New Roman"/>
              </a:rPr>
              <a:t> as </a:t>
            </a:r>
            <a:r>
              <a:rPr sz="1100" i="1" dirty="0">
                <a:latin typeface="Times New Roman"/>
                <a:cs typeface="Times New Roman"/>
              </a:rPr>
              <a:t>harassment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could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confirmed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separately.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469265" lvl="1" indent="-457200">
              <a:lnSpc>
                <a:spcPct val="100000"/>
              </a:lnSpc>
              <a:buAutoNum type="alphaUcPeriod"/>
              <a:tabLst>
                <a:tab pos="469265" algn="l"/>
                <a:tab pos="470534" algn="l"/>
              </a:tabLst>
            </a:pPr>
            <a:r>
              <a:rPr sz="1200" b="1" dirty="0">
                <a:latin typeface="Times New Roman"/>
                <a:cs typeface="Times New Roman"/>
              </a:rPr>
              <a:t>District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Courts</a:t>
            </a:r>
            <a:endParaRPr sz="1200">
              <a:latin typeface="Times New Roman"/>
              <a:cs typeface="Times New Roman"/>
            </a:endParaRPr>
          </a:p>
          <a:p>
            <a:pPr lvl="1">
              <a:lnSpc>
                <a:spcPct val="100000"/>
              </a:lnSpc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927100" lvl="2" indent="-457834">
              <a:lnSpc>
                <a:spcPct val="100000"/>
              </a:lnSpc>
              <a:buAutoNum type="arabicPeriod"/>
              <a:tabLst>
                <a:tab pos="927100" algn="l"/>
                <a:tab pos="927735" algn="l"/>
              </a:tabLst>
            </a:pPr>
            <a:r>
              <a:rPr sz="1100" b="1" dirty="0">
                <a:latin typeface="Times New Roman"/>
                <a:cs typeface="Times New Roman"/>
              </a:rPr>
              <a:t>New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Charges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Filed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20"/>
              </a:spcBef>
              <a:buFont typeface="Times New Roman"/>
              <a:buAutoNum type="arabicPeriod"/>
            </a:pPr>
            <a:endParaRPr sz="1100">
              <a:latin typeface="Times New Roman"/>
              <a:cs typeface="Times New Roman"/>
            </a:endParaRPr>
          </a:p>
          <a:p>
            <a:pPr marL="12700" marR="1143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3,040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1,851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2018 </a:t>
            </a:r>
            <a:r>
              <a:rPr sz="1100" dirty="0">
                <a:latin typeface="Times New Roman"/>
                <a:cs typeface="Times New Roman"/>
              </a:rPr>
              <a:t>(1,765).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J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charges/cases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(28%),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criminal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damage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property</a:t>
            </a:r>
            <a:r>
              <a:rPr sz="1100" i="1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order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85"/>
              </a:lnSpc>
            </a:pPr>
            <a:r>
              <a:rPr sz="1100" dirty="0">
                <a:latin typeface="Times New Roman"/>
                <a:cs typeface="Times New Roman"/>
              </a:rPr>
              <a:t>(5%),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deprivation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property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with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intent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commit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felony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(&lt;1%)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21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3335" indent="457200">
              <a:lnSpc>
                <a:spcPct val="95700"/>
              </a:lnSpc>
            </a:pP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(6%,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Chaves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Otero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Valencia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927100" lvl="2" indent="-457834">
              <a:lnSpc>
                <a:spcPct val="100000"/>
              </a:lnSpc>
              <a:buAutoNum type="arabicPeriod" startAt="2"/>
              <a:tabLst>
                <a:tab pos="927100" algn="l"/>
                <a:tab pos="927735" algn="l"/>
              </a:tabLst>
            </a:pP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Charges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lvl="2">
              <a:lnSpc>
                <a:spcPct val="100000"/>
              </a:lnSpc>
              <a:spcBef>
                <a:spcPts val="55"/>
              </a:spcBef>
              <a:buFont typeface="Times New Roman"/>
              <a:buAutoNum type="arabicPeriod" startAt="2"/>
            </a:pPr>
            <a:endParaRPr sz="950">
              <a:latin typeface="Times New Roman"/>
              <a:cs typeface="Times New Roman"/>
            </a:endParaRPr>
          </a:p>
          <a:p>
            <a:pPr marL="12700" marR="122555" indent="457200">
              <a:lnSpc>
                <a:spcPct val="95800"/>
              </a:lnSpc>
            </a:pPr>
            <a:r>
              <a:rPr sz="1100" spc="-1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2,759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charges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1,785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New </a:t>
            </a:r>
            <a:r>
              <a:rPr sz="1100" spc="-20" dirty="0">
                <a:latin typeface="Times New Roman"/>
                <a:cs typeface="Times New Roman"/>
              </a:rPr>
              <a:t>Mexico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represents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increase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number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disposed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2018 </a:t>
            </a:r>
            <a:r>
              <a:rPr sz="1100" spc="-10" dirty="0">
                <a:latin typeface="Times New Roman"/>
                <a:cs typeface="Times New Roman"/>
              </a:rPr>
              <a:t>(1,677).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charges,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most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(39%)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battery,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aggravated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battery </a:t>
            </a:r>
            <a:r>
              <a:rPr sz="1100" spc="-20" dirty="0">
                <a:latin typeface="Times New Roman"/>
                <a:cs typeface="Times New Roman"/>
              </a:rPr>
              <a:t>(23%),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aggravated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assault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criminal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damage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20" dirty="0">
                <a:latin typeface="Times New Roman"/>
                <a:cs typeface="Times New Roman"/>
              </a:rPr>
              <a:t>property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(11%).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22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type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crime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2384" indent="457200">
              <a:lnSpc>
                <a:spcPts val="1270"/>
              </a:lnSpc>
            </a:pPr>
            <a:r>
              <a:rPr sz="1100" spc="-25" dirty="0">
                <a:latin typeface="Times New Roman"/>
                <a:cs typeface="Times New Roman"/>
              </a:rPr>
              <a:t>One-</a:t>
            </a:r>
            <a:r>
              <a:rPr sz="1100" spc="-10" dirty="0">
                <a:latin typeface="Times New Roman"/>
                <a:cs typeface="Times New Roman"/>
              </a:rPr>
              <a:t>quarter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(25%)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Bernalillo </a:t>
            </a:r>
            <a:r>
              <a:rPr sz="1100" spc="-20" dirty="0">
                <a:latin typeface="Times New Roman"/>
                <a:cs typeface="Times New Roman"/>
              </a:rPr>
              <a:t>County.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comprised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14%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followed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Juan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Santa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(6%,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respectively),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Chaves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(5%),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Curry,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Eddy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Otero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counties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(4%,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respectively).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30"/>
              </a:lnSpc>
            </a:pPr>
            <a:r>
              <a:rPr sz="1100" b="1" spc="-10" dirty="0">
                <a:latin typeface="Times New Roman"/>
                <a:cs typeface="Times New Roman"/>
              </a:rPr>
              <a:t>See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Table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30.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926465" lvl="2" indent="-457200">
              <a:lnSpc>
                <a:spcPct val="100000"/>
              </a:lnSpc>
              <a:buAutoNum type="arabicPeriod" startAt="3"/>
              <a:tabLst>
                <a:tab pos="926465" algn="l"/>
                <a:tab pos="927100" algn="l"/>
              </a:tabLst>
            </a:pPr>
            <a:r>
              <a:rPr sz="1100" b="1" dirty="0">
                <a:latin typeface="Times New Roman"/>
                <a:cs typeface="Times New Roman"/>
              </a:rPr>
              <a:t>Dispositions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2512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1,785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(546)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56%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(993)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(230)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had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(conditional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remands,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consent </a:t>
            </a:r>
            <a:r>
              <a:rPr sz="1100" dirty="0">
                <a:latin typeface="Times New Roman"/>
                <a:cs typeface="Times New Roman"/>
              </a:rPr>
              <a:t>decrees,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23.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40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12976" y="1030224"/>
            <a:ext cx="4441698" cy="5583173"/>
          </a:xfrm>
          <a:prstGeom prst="rect">
            <a:avLst/>
          </a:prstGeom>
        </p:spPr>
      </p:pic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41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69007" y="792480"/>
            <a:ext cx="4592574" cy="5490972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69007" y="6431279"/>
            <a:ext cx="4589526" cy="2766822"/>
          </a:xfrm>
          <a:prstGeom prst="rect">
            <a:avLst/>
          </a:prstGeom>
        </p:spPr>
      </p:pic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07760" cy="6136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ct val="100000"/>
              </a:lnSpc>
              <a:spcBef>
                <a:spcPts val="95"/>
              </a:spcBef>
            </a:pP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31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illustrates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14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shows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Lunas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Aztec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(72%),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Estancia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(71%),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Alamos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Portales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(67%,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(65%),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Taos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 </a:t>
            </a:r>
            <a:r>
              <a:rPr sz="1100" dirty="0">
                <a:latin typeface="Times New Roman"/>
                <a:cs typeface="Times New Roman"/>
              </a:rPr>
              <a:t>(64%,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(62%).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32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334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plea/conviction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(among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shows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Alamogordo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highest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Carrizozo,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Clayton,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Socorro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Lunas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 </a:t>
            </a:r>
            <a:r>
              <a:rPr sz="1100" dirty="0">
                <a:latin typeface="Times New Roman"/>
                <a:cs typeface="Times New Roman"/>
              </a:rPr>
              <a:t>(15%),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Vegas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Silver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(19%).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33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conviction/guilty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plea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  <a:tabLst>
                <a:tab pos="927100" algn="l"/>
              </a:tabLst>
            </a:pPr>
            <a:r>
              <a:rPr sz="1100" b="1" spc="-25" dirty="0">
                <a:latin typeface="Times New Roman"/>
                <a:cs typeface="Times New Roman"/>
              </a:rPr>
              <a:t>5.</a:t>
            </a:r>
            <a:r>
              <a:rPr sz="1100" b="1" dirty="0">
                <a:latin typeface="Times New Roman"/>
                <a:cs typeface="Times New Roman"/>
              </a:rPr>
              <a:t>	District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5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Protection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Orders</a:t>
            </a:r>
            <a:r>
              <a:rPr sz="1100" b="1" spc="-5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Issued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11,581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parties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6,675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11,581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76%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(8,810)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temporary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22% </a:t>
            </a:r>
            <a:r>
              <a:rPr sz="1100" dirty="0">
                <a:latin typeface="Times New Roman"/>
                <a:cs typeface="Times New Roman"/>
              </a:rPr>
              <a:t>(2,580)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judgments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44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County,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Sandoval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2%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Baca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Hidalgo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Taos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34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34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8,810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judgments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temporary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2,087)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(1,067),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(781),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7%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Chaves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(591)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Otero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(649)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35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temporary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orders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352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2,580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judgments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848),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(212)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(190)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Valencia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(177)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Table </a:t>
            </a:r>
            <a:r>
              <a:rPr sz="1100" b="1" dirty="0">
                <a:latin typeface="Times New Roman"/>
                <a:cs typeface="Times New Roman"/>
              </a:rPr>
              <a:t>36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517" y="7156894"/>
            <a:ext cx="13081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spc="-25" dirty="0">
                <a:latin typeface="Times New Roman"/>
                <a:cs typeface="Times New Roman"/>
              </a:rPr>
              <a:t>6.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24481" y="7156894"/>
            <a:ext cx="4978400" cy="35369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 indent="-635">
              <a:lnSpc>
                <a:spcPts val="1270"/>
              </a:lnSpc>
              <a:spcBef>
                <a:spcPts val="180"/>
              </a:spcBef>
            </a:pPr>
            <a:r>
              <a:rPr sz="1100" b="1" spc="-10" dirty="0">
                <a:latin typeface="Times New Roman"/>
                <a:cs typeface="Times New Roman"/>
              </a:rPr>
              <a:t>Harassment,</a:t>
            </a:r>
            <a:r>
              <a:rPr sz="1100" b="1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Stalking/Aggravated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Stalking, and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False </a:t>
            </a:r>
            <a:r>
              <a:rPr sz="1100" b="1" spc="-10" dirty="0">
                <a:latin typeface="Times New Roman"/>
                <a:cs typeface="Times New Roman"/>
              </a:rPr>
              <a:t>Imprisonment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 Filed</a:t>
            </a:r>
            <a:r>
              <a:rPr sz="1100" b="1" spc="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in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315" y="7637717"/>
            <a:ext cx="6174105" cy="99631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charges/cases</a:t>
            </a:r>
            <a:r>
              <a:rPr sz="1100" spc="-25" dirty="0">
                <a:latin typeface="Times New Roman"/>
                <a:cs typeface="Times New Roman"/>
              </a:rPr>
              <a:t> are </a:t>
            </a:r>
            <a:r>
              <a:rPr sz="1100" spc="-10" dirty="0">
                <a:latin typeface="Times New Roman"/>
                <a:cs typeface="Times New Roman"/>
              </a:rPr>
              <a:t>domestic-</a:t>
            </a:r>
            <a:r>
              <a:rPr sz="1100" dirty="0">
                <a:latin typeface="Times New Roman"/>
                <a:cs typeface="Times New Roman"/>
              </a:rPr>
              <a:t>related,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some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nature.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all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credible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source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 </a:t>
            </a:r>
            <a:r>
              <a:rPr sz="1100" dirty="0">
                <a:latin typeface="Times New Roman"/>
                <a:cs typeface="Times New Roman"/>
              </a:rPr>
              <a:t>harassment,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 and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 </a:t>
            </a:r>
            <a:r>
              <a:rPr sz="1100" spc="-10" dirty="0">
                <a:latin typeface="Times New Roman"/>
                <a:cs typeface="Times New Roman"/>
              </a:rPr>
              <a:t>imprisonment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crimes.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4" y="891027"/>
            <a:ext cx="6240780" cy="552323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165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528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37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filed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100" b="1" dirty="0">
                <a:latin typeface="Times New Roman"/>
                <a:cs typeface="Times New Roman"/>
              </a:rPr>
              <a:t>Stalking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Aggravated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Stalking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Cases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Disposed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District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Courts,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125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 marL="12700" marR="64135">
              <a:lnSpc>
                <a:spcPct val="958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Lunas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(9).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38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Nearly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(47%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59)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one-third </a:t>
            </a:r>
            <a:r>
              <a:rPr sz="1100" dirty="0">
                <a:latin typeface="Times New Roman"/>
                <a:cs typeface="Times New Roman"/>
              </a:rPr>
              <a:t>(41%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(15)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dispositions </a:t>
            </a:r>
            <a:r>
              <a:rPr sz="1100" dirty="0">
                <a:latin typeface="Times New Roman"/>
                <a:cs typeface="Times New Roman"/>
              </a:rPr>
              <a:t>(deferred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24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Harassment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Cases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Disposed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District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23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quarter,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(9)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Albuquerque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Aztec/Farmington, </a:t>
            </a:r>
            <a:r>
              <a:rPr sz="1100" dirty="0">
                <a:latin typeface="Times New Roman"/>
                <a:cs typeface="Times New Roman"/>
              </a:rPr>
              <a:t>Bernalillo,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39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“other”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(deferred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>
              <a:lnSpc>
                <a:spcPct val="100000"/>
              </a:lnSpc>
            </a:pPr>
            <a:r>
              <a:rPr sz="1200" b="1" dirty="0">
                <a:latin typeface="Times New Roman"/>
                <a:cs typeface="Times New Roman"/>
              </a:rPr>
              <a:t>False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Imprisonment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Cases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Disposed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District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466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represents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(486).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166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(48), Aztec/Farmington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(46),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(27).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40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0985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466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(292)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(95)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0.21%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remaining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“other”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(conditional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which </a:t>
            </a:r>
            <a:r>
              <a:rPr sz="1100" dirty="0">
                <a:latin typeface="Times New Roman"/>
                <a:cs typeface="Times New Roman"/>
              </a:rPr>
              <a:t>demonstrated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24.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76527" y="6595871"/>
            <a:ext cx="5507736" cy="2765298"/>
          </a:xfrm>
          <a:prstGeom prst="rect">
            <a:avLst/>
          </a:prstGeom>
        </p:spPr>
      </p:pic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31"/>
            <a:ext cx="1657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latin typeface="Times New Roman"/>
                <a:cs typeface="Times New Roman"/>
              </a:rPr>
              <a:t>B.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0" y="891031"/>
            <a:ext cx="5428615" cy="5448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Courts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469265" algn="l"/>
              </a:tabLst>
            </a:pPr>
            <a:r>
              <a:rPr sz="1200" b="1" spc="-25" dirty="0">
                <a:latin typeface="Times New Roman"/>
                <a:cs typeface="Times New Roman"/>
              </a:rPr>
              <a:t>1.</a:t>
            </a:r>
            <a:r>
              <a:rPr sz="1200" b="1" dirty="0">
                <a:latin typeface="Times New Roman"/>
                <a:cs typeface="Times New Roman"/>
              </a:rPr>
              <a:t>	New</a:t>
            </a:r>
            <a:r>
              <a:rPr sz="1200" b="1" spc="-4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Domestic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Charges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Cases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Filed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10246" y="1563115"/>
            <a:ext cx="6224905" cy="19602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15,656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12,776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(11,444).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Appendix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K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cases/charges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member.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6995" indent="457200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magistrate-</a:t>
            </a:r>
            <a:r>
              <a:rPr sz="1100" dirty="0">
                <a:latin typeface="Times New Roman"/>
                <a:cs typeface="Times New Roman"/>
              </a:rPr>
              <a:t>metropolitan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Table </a:t>
            </a:r>
            <a:r>
              <a:rPr sz="1100" b="1" dirty="0">
                <a:latin typeface="Times New Roman"/>
                <a:cs typeface="Times New Roman"/>
              </a:rPr>
              <a:t>41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389890" indent="457200">
              <a:lnSpc>
                <a:spcPts val="1270"/>
              </a:lnSpc>
            </a:pP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(13%), </a:t>
            </a:r>
            <a:r>
              <a:rPr sz="1100" i="1" dirty="0">
                <a:latin typeface="Times New Roman"/>
                <a:cs typeface="Times New Roman"/>
              </a:rPr>
              <a:t>criminal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damage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property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</a:t>
            </a:r>
            <a:r>
              <a:rPr sz="1100" dirty="0">
                <a:latin typeface="Times New Roman"/>
                <a:cs typeface="Times New Roman"/>
              </a:rPr>
              <a:t>11%),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25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4608" y="3962400"/>
            <a:ext cx="5748527" cy="5039868"/>
          </a:xfrm>
          <a:prstGeom prst="rect">
            <a:avLst/>
          </a:prstGeom>
        </p:spPr>
      </p:pic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86" y="7973744"/>
            <a:ext cx="6243320" cy="165163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80010" indent="45720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(38%)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disposed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See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42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12,277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(9,948)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1%</a:t>
            </a:r>
            <a:endParaRPr sz="1100">
              <a:latin typeface="Times New Roman"/>
              <a:cs typeface="Times New Roman"/>
            </a:endParaRPr>
          </a:p>
          <a:p>
            <a:pPr marL="12700" marR="31115">
              <a:lnSpc>
                <a:spcPts val="1270"/>
              </a:lnSpc>
              <a:spcBef>
                <a:spcPts val="55"/>
              </a:spcBef>
            </a:pPr>
            <a:r>
              <a:rPr sz="1100" dirty="0">
                <a:latin typeface="Times New Roman"/>
                <a:cs typeface="Times New Roman"/>
              </a:rPr>
              <a:t>(81)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(830)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plea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remaining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(1,418)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(deferred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cases)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  <a:spcBef>
                <a:spcPts val="5"/>
              </a:spcBef>
            </a:pPr>
            <a:r>
              <a:rPr sz="1100" spc="-25" dirty="0">
                <a:latin typeface="Times New Roman"/>
                <a:cs typeface="Times New Roman"/>
              </a:rPr>
              <a:t>45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72" y="891031"/>
            <a:ext cx="5937250" cy="11715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69265">
              <a:lnSpc>
                <a:spcPct val="100000"/>
              </a:lnSpc>
              <a:spcBef>
                <a:spcPts val="100"/>
              </a:spcBef>
              <a:tabLst>
                <a:tab pos="926465" algn="l"/>
              </a:tabLst>
            </a:pPr>
            <a:r>
              <a:rPr sz="1200" b="1" spc="-25" dirty="0">
                <a:latin typeface="Times New Roman"/>
                <a:cs typeface="Times New Roman"/>
              </a:rPr>
              <a:t>2.</a:t>
            </a:r>
            <a:r>
              <a:rPr sz="1200" b="1" dirty="0">
                <a:latin typeface="Times New Roman"/>
                <a:cs typeface="Times New Roman"/>
              </a:rPr>
              <a:t>	Domestic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Cases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Disposed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15,014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12,277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2018 </a:t>
            </a:r>
            <a:r>
              <a:rPr sz="1100" dirty="0">
                <a:latin typeface="Times New Roman"/>
                <a:cs typeface="Times New Roman"/>
              </a:rPr>
              <a:t>(11,067).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(55%)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aggravated </a:t>
            </a:r>
            <a:r>
              <a:rPr sz="1100" i="1" dirty="0">
                <a:latin typeface="Times New Roman"/>
                <a:cs typeface="Times New Roman"/>
              </a:rPr>
              <a:t>battery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criminal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damage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property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protective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(7%,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26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54608" y="2420111"/>
            <a:ext cx="5748527" cy="5205984"/>
          </a:xfrm>
          <a:prstGeom prst="rect">
            <a:avLst/>
          </a:prstGeom>
        </p:spPr>
      </p:pic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8" y="8470644"/>
            <a:ext cx="6195060" cy="115443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discussed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false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charges/cases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domestic-</a:t>
            </a:r>
            <a:r>
              <a:rPr sz="1100" dirty="0">
                <a:latin typeface="Times New Roman"/>
                <a:cs typeface="Times New Roman"/>
              </a:rPr>
              <a:t>related,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offenses,</a:t>
            </a:r>
            <a:r>
              <a:rPr sz="1100" spc="-25" dirty="0">
                <a:latin typeface="Times New Roman"/>
                <a:cs typeface="Times New Roman"/>
              </a:rPr>
              <a:t> the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nature.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imprisonment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46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599567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demonstrated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acquittal.</a:t>
            </a:r>
            <a:r>
              <a:rPr sz="1100" spc="-25" dirty="0">
                <a:latin typeface="Times New Roman"/>
                <a:cs typeface="Times New Roman"/>
              </a:rPr>
              <a:t> See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27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10259" y="4425146"/>
            <a:ext cx="6195060" cy="3405504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450215" indent="457200">
              <a:lnSpc>
                <a:spcPts val="1270"/>
              </a:lnSpc>
              <a:spcBef>
                <a:spcPts val="180"/>
              </a:spcBef>
            </a:pP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43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illustrates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disposition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874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shows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Cuba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highest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dismissal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(95%,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 </a:t>
            </a:r>
            <a:r>
              <a:rPr sz="1100" dirty="0">
                <a:latin typeface="Times New Roman"/>
                <a:cs typeface="Times New Roman"/>
              </a:rPr>
              <a:t>(90%),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Gallup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(89%),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Aztec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(88%),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Anthony,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Hobbs,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Lovington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(86%,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(85%),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Espanola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(84%)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Socorro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(83%).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dismissals </a:t>
            </a:r>
            <a:r>
              <a:rPr sz="1100" dirty="0">
                <a:latin typeface="Times New Roman"/>
                <a:cs typeface="Times New Roman"/>
              </a:rPr>
              <a:t>(21%),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Carrizozo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Ruidoso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(37%,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Clayton,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Deming, </a:t>
            </a:r>
            <a:r>
              <a:rPr sz="1100" dirty="0">
                <a:latin typeface="Times New Roman"/>
                <a:cs typeface="Times New Roman"/>
              </a:rPr>
              <a:t>Raton,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Springer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(38%,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44.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(among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shows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highest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Carrizozo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(33%), </a:t>
            </a:r>
            <a:r>
              <a:rPr sz="1100" dirty="0">
                <a:latin typeface="Times New Roman"/>
                <a:cs typeface="Times New Roman"/>
              </a:rPr>
              <a:t>Fort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Springer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Alamogordo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C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(27%,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Lordsburg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(26%),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Tucumcari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(25%).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Conversely,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Cuba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fewest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(0%),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Metropolitan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(2%), </a:t>
            </a:r>
            <a:r>
              <a:rPr sz="1100" dirty="0">
                <a:latin typeface="Times New Roman"/>
                <a:cs typeface="Times New Roman"/>
              </a:rPr>
              <a:t>Anthony,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Gallup,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(3%,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Aztec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Espanola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(4%,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45.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67460" y="7959343"/>
            <a:ext cx="1403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latin typeface="Times New Roman"/>
                <a:cs typeface="Times New Roman"/>
              </a:rPr>
              <a:t>4.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724660" y="7959343"/>
            <a:ext cx="506349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Harassment, </a:t>
            </a:r>
            <a:r>
              <a:rPr sz="1200" b="1" spc="-10" dirty="0">
                <a:latin typeface="Times New Roman"/>
                <a:cs typeface="Times New Roman"/>
              </a:rPr>
              <a:t>Stalking/Aggravated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Stalking,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False Imprisonment </a:t>
            </a:r>
            <a:r>
              <a:rPr sz="1200" b="1" spc="-10" dirty="0">
                <a:latin typeface="Times New Roman"/>
                <a:cs typeface="Times New Roman"/>
              </a:rPr>
              <a:t>Charges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Cases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Filed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10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pic>
        <p:nvPicPr>
          <p:cNvPr id="7" name="object 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8175" y="1426463"/>
            <a:ext cx="5051298" cy="2791968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434594"/>
            <a:ext cx="108902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Tables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-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continued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489444" y="434594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172970" y="755390"/>
            <a:ext cx="5123180" cy="64573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88925" indent="-276860">
              <a:lnSpc>
                <a:spcPts val="1290"/>
              </a:lnSpc>
              <a:spcBef>
                <a:spcPts val="95"/>
              </a:spcBef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Source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Source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</a:t>
            </a:r>
            <a:endParaRPr sz="1100">
              <a:latin typeface="Times New Roman"/>
              <a:cs typeface="Times New Roman"/>
            </a:endParaRPr>
          </a:p>
          <a:p>
            <a:pPr marL="288925" marR="148590" indent="-276860">
              <a:lnSpc>
                <a:spcPts val="1270"/>
              </a:lnSpc>
              <a:spcBef>
                <a:spcPts val="60"/>
              </a:spcBef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Agencies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Agency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marR="5080" indent="-276860">
              <a:lnSpc>
                <a:spcPts val="1270"/>
              </a:lnSpc>
              <a:spcBef>
                <a:spcPts val="50"/>
              </a:spcBef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Issued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21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</a:t>
            </a:r>
            <a:endParaRPr sz="1100">
              <a:latin typeface="Times New Roman"/>
              <a:cs typeface="Times New Roman"/>
            </a:endParaRPr>
          </a:p>
          <a:p>
            <a:pPr marL="28892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marR="104139" indent="-276860">
              <a:lnSpc>
                <a:spcPts val="1270"/>
              </a:lnSpc>
              <a:spcBef>
                <a:spcPts val="60"/>
              </a:spcBef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Plea/Conviction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marR="318770" indent="-276860">
              <a:lnSpc>
                <a:spcPts val="1270"/>
              </a:lnSpc>
              <a:spcBef>
                <a:spcPts val="55"/>
              </a:spcBef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Temporary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Judgments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Permanent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marR="14604" indent="-276860">
              <a:lnSpc>
                <a:spcPts val="1270"/>
              </a:lnSpc>
              <a:spcBef>
                <a:spcPts val="60"/>
              </a:spcBef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 </a:t>
            </a:r>
            <a:r>
              <a:rPr sz="1100" spc="-10" dirty="0">
                <a:latin typeface="Times New Roman"/>
                <a:cs typeface="Times New Roman"/>
              </a:rPr>
              <a:t>Imprisonment,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0" dirty="0">
                <a:latin typeface="Times New Roman"/>
                <a:cs typeface="Times New Roman"/>
              </a:rPr>
              <a:t> Cases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195"/>
              </a:lnSpc>
              <a:buAutoNum type="arabicPlain" startAt="2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</a:t>
            </a:r>
            <a:endParaRPr sz="1100">
              <a:latin typeface="Times New Roman"/>
              <a:cs typeface="Times New Roman"/>
            </a:endParaRPr>
          </a:p>
          <a:p>
            <a:pPr marL="28892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marR="7620" indent="-276860">
              <a:lnSpc>
                <a:spcPts val="1270"/>
              </a:lnSpc>
              <a:spcBef>
                <a:spcPts val="55"/>
              </a:spcBef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District 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195"/>
              </a:lnSpc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65"/>
              </a:lnSpc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County</a:t>
            </a:r>
            <a:endParaRPr sz="1100">
              <a:latin typeface="Times New Roman"/>
              <a:cs typeface="Times New Roman"/>
            </a:endParaRPr>
          </a:p>
          <a:p>
            <a:pPr marL="288925" marR="398780" indent="-276860">
              <a:lnSpc>
                <a:spcPts val="1270"/>
              </a:lnSpc>
              <a:spcBef>
                <a:spcPts val="55"/>
              </a:spcBef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0"/>
              </a:lnSpc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Dismissed</a:t>
            </a:r>
            <a:endParaRPr sz="1100">
              <a:latin typeface="Times New Roman"/>
              <a:cs typeface="Times New Roman"/>
            </a:endParaRPr>
          </a:p>
          <a:p>
            <a:pPr marL="288925" marR="321310" indent="-276860">
              <a:lnSpc>
                <a:spcPts val="1260"/>
              </a:lnSpc>
              <a:spcBef>
                <a:spcPts val="65"/>
              </a:spcBef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Conviction/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Plea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05"/>
              </a:lnSpc>
              <a:buAutoNum type="arabicPlain" startAt="39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 </a:t>
            </a:r>
            <a:r>
              <a:rPr sz="1100" spc="-10" dirty="0">
                <a:latin typeface="Times New Roman"/>
                <a:cs typeface="Times New Roman"/>
              </a:rPr>
              <a:t>Imprisonment,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0" dirty="0">
                <a:latin typeface="Times New Roman"/>
                <a:cs typeface="Times New Roman"/>
              </a:rPr>
              <a:t> Cases</a:t>
            </a:r>
            <a:endParaRPr sz="1100">
              <a:latin typeface="Times New Roman"/>
              <a:cs typeface="Times New Roman"/>
            </a:endParaRPr>
          </a:p>
          <a:p>
            <a:pPr marL="288925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marR="315595" indent="-276860">
              <a:lnSpc>
                <a:spcPts val="1270"/>
              </a:lnSpc>
              <a:spcBef>
                <a:spcPts val="60"/>
              </a:spcBef>
              <a:buAutoNum type="arabicPlain" startAt="4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  <a:p>
            <a:pPr marL="288925" indent="-276860">
              <a:lnSpc>
                <a:spcPts val="1220"/>
              </a:lnSpc>
              <a:buAutoNum type="arabicPlain" startAt="47"/>
              <a:tabLst>
                <a:tab pos="288925" algn="l"/>
                <a:tab pos="289560" algn="l"/>
              </a:tabLst>
            </a:pP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636918" y="755390"/>
            <a:ext cx="16637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84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85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637287" y="1397748"/>
            <a:ext cx="16637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86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88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89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spc="-25" dirty="0">
                <a:latin typeface="Times New Roman"/>
                <a:cs typeface="Times New Roman"/>
              </a:rPr>
              <a:t>90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637287" y="2200887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637287" y="2522449"/>
            <a:ext cx="166370" cy="51371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92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93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94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637287" y="3164808"/>
            <a:ext cx="166370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96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97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98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567188" y="3967946"/>
            <a:ext cx="23622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3185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99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100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567188" y="4449523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567188" y="4771086"/>
            <a:ext cx="23622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102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103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567188" y="5252663"/>
            <a:ext cx="23622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104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105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106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567188" y="5895788"/>
            <a:ext cx="23622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25" dirty="0">
                <a:latin typeface="Times New Roman"/>
                <a:cs typeface="Times New Roman"/>
              </a:rPr>
              <a:t>110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567188" y="6377364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567188" y="6698927"/>
            <a:ext cx="23622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567879" y="7019722"/>
            <a:ext cx="2349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172984" y="7341285"/>
            <a:ext cx="50742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  <a:tabLst>
                <a:tab pos="288925" algn="l"/>
              </a:tabLst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567702" y="7341285"/>
            <a:ext cx="23558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115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163945" cy="99631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credible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source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enforcement-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annual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crimes.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46379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1,102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316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each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5" dirty="0">
                <a:latin typeface="Times New Roman"/>
                <a:cs typeface="Times New Roman"/>
              </a:rPr>
              <a:t> 46.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67460" y="2015743"/>
            <a:ext cx="14033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b="1" spc="-25" dirty="0">
                <a:latin typeface="Times New Roman"/>
                <a:cs typeface="Times New Roman"/>
              </a:rPr>
              <a:t>5.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724660" y="2015743"/>
            <a:ext cx="4894580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b="1" dirty="0">
                <a:latin typeface="Times New Roman"/>
                <a:cs typeface="Times New Roman"/>
              </a:rPr>
              <a:t>Harassment, </a:t>
            </a:r>
            <a:r>
              <a:rPr sz="1200" b="1" spc="-10" dirty="0">
                <a:latin typeface="Times New Roman"/>
                <a:cs typeface="Times New Roman"/>
              </a:rPr>
              <a:t>Stalking/Aggravated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Stalking,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and</a:t>
            </a:r>
            <a:r>
              <a:rPr sz="1200" b="1" spc="-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False Imprisonment </a:t>
            </a:r>
            <a:r>
              <a:rPr sz="1200" b="1" spc="-10" dirty="0">
                <a:latin typeface="Times New Roman"/>
                <a:cs typeface="Times New Roman"/>
              </a:rPr>
              <a:t>Cases </a:t>
            </a:r>
            <a:r>
              <a:rPr sz="1200" b="1" dirty="0">
                <a:latin typeface="Times New Roman"/>
                <a:cs typeface="Times New Roman"/>
              </a:rPr>
              <a:t>Disposed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Magistrate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Courts,</a:t>
            </a:r>
            <a:r>
              <a:rPr sz="1200" b="1" spc="-20" dirty="0">
                <a:latin typeface="Times New Roman"/>
                <a:cs typeface="Times New Roman"/>
              </a:rPr>
              <a:t> 2019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10258" y="2541523"/>
            <a:ext cx="6148705" cy="115697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5080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271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10" dirty="0">
                <a:latin typeface="Times New Roman"/>
                <a:cs typeface="Times New Roman"/>
              </a:rPr>
              <a:t> courts,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(75)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aggravated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(22),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Magistrate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(20),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(14).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47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157)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spc="-10" dirty="0">
                <a:latin typeface="Times New Roman"/>
                <a:cs typeface="Times New Roman"/>
              </a:rPr>
              <a:t>stalking/aggravated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0%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(103)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(deferred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conditional </a:t>
            </a:r>
            <a:r>
              <a:rPr sz="1100" dirty="0">
                <a:latin typeface="Times New Roman"/>
                <a:cs typeface="Times New Roman"/>
              </a:rPr>
              <a:t>discharge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Figure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28.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10272" y="7521140"/>
            <a:ext cx="6169025" cy="1477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>
              <a:lnSpc>
                <a:spcPts val="1295"/>
              </a:lnSpc>
              <a:spcBef>
                <a:spcPts val="95"/>
              </a:spcBef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275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(35%)</a:t>
            </a:r>
            <a:endParaRPr sz="1100">
              <a:latin typeface="Times New Roman"/>
              <a:cs typeface="Times New Roman"/>
            </a:endParaRPr>
          </a:p>
          <a:p>
            <a:pPr marL="12700" marR="145415">
              <a:lnSpc>
                <a:spcPct val="95800"/>
              </a:lnSpc>
              <a:spcBef>
                <a:spcPts val="30"/>
              </a:spcBef>
            </a:pPr>
            <a:r>
              <a:rPr sz="1100" dirty="0">
                <a:latin typeface="Times New Roman"/>
                <a:cs typeface="Times New Roman"/>
              </a:rPr>
              <a:t>(96)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followed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(16)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Clovis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(13).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48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three-</a:t>
            </a:r>
            <a:r>
              <a:rPr sz="1100" dirty="0">
                <a:latin typeface="Times New Roman"/>
                <a:cs typeface="Times New Roman"/>
              </a:rPr>
              <a:t>quarters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cases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(28)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acquittal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(30)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(deferred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discharge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28.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R="47625" algn="ctr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1,040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 algn="ctr">
              <a:lnSpc>
                <a:spcPts val="1290"/>
              </a:lnSpc>
            </a:pP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Metro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comprised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(354)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followed</a:t>
            </a:r>
            <a:endParaRPr sz="1100">
              <a:latin typeface="Times New Roman"/>
              <a:cs typeface="Times New Roman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408175" y="4005071"/>
            <a:ext cx="5051298" cy="3218688"/>
          </a:xfrm>
          <a:prstGeom prst="rect">
            <a:avLst/>
          </a:prstGeom>
        </p:spPr>
      </p:pic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18" y="891027"/>
            <a:ext cx="6231255" cy="7889240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622935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(94),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Farmington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Cruces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(52) </a:t>
            </a:r>
            <a:r>
              <a:rPr sz="1100" spc="-10" dirty="0">
                <a:latin typeface="Times New Roman"/>
                <a:cs typeface="Times New Roman"/>
              </a:rPr>
              <a:t>respectively.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Table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spc="-25" dirty="0">
                <a:latin typeface="Times New Roman"/>
                <a:cs typeface="Times New Roman"/>
              </a:rPr>
              <a:t>49</a:t>
            </a:r>
            <a:r>
              <a:rPr sz="1100" spc="-25" dirty="0">
                <a:latin typeface="Times New Roman"/>
                <a:cs typeface="Times New Roman"/>
              </a:rPr>
              <a:t>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11874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1,040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imprisonment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692)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 </a:t>
            </a:r>
            <a:r>
              <a:rPr sz="1100" dirty="0">
                <a:latin typeface="Times New Roman"/>
                <a:cs typeface="Times New Roman"/>
              </a:rPr>
              <a:t>dismissed,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guilty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plea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0%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acquittal,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(341)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resulted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“other”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dispositions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bind-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discharge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demonstrated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proceedings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acquittal. </a:t>
            </a:r>
            <a:r>
              <a:rPr sz="1100" dirty="0">
                <a:latin typeface="Times New Roman"/>
                <a:cs typeface="Times New Roman"/>
              </a:rPr>
              <a:t>Refer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Figure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28.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marR="703580">
              <a:lnSpc>
                <a:spcPts val="1610"/>
              </a:lnSpc>
            </a:pPr>
            <a:r>
              <a:rPr sz="1400" dirty="0">
                <a:latin typeface="Times New Roman"/>
                <a:cs typeface="Times New Roman"/>
              </a:rPr>
              <a:t>SECTION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THREE: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IMPLICATIONS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-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FINDINGS</a:t>
            </a:r>
            <a:r>
              <a:rPr sz="1400" spc="-35" dirty="0">
                <a:latin typeface="Times New Roman"/>
                <a:cs typeface="Times New Roman"/>
              </a:rPr>
              <a:t> </a:t>
            </a:r>
            <a:r>
              <a:rPr sz="1400" spc="-25" dirty="0">
                <a:latin typeface="Times New Roman"/>
                <a:cs typeface="Times New Roman"/>
              </a:rPr>
              <a:t>AND </a:t>
            </a:r>
            <a:r>
              <a:rPr sz="1400" spc="-10" dirty="0">
                <a:latin typeface="Times New Roman"/>
                <a:cs typeface="Times New Roman"/>
              </a:rPr>
              <a:t>RECOMMENDATIONS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-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PREVENTION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IMPROVED</a:t>
            </a:r>
            <a:r>
              <a:rPr sz="1400" spc="-40" dirty="0">
                <a:latin typeface="Times New Roman"/>
                <a:cs typeface="Times New Roman"/>
              </a:rPr>
              <a:t> </a:t>
            </a:r>
            <a:r>
              <a:rPr sz="1400" spc="-10" dirty="0">
                <a:latin typeface="Times New Roman"/>
                <a:cs typeface="Times New Roman"/>
              </a:rPr>
              <a:t>SYSTEM RESPONSE</a:t>
            </a:r>
            <a:endParaRPr sz="140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spcBef>
                <a:spcPts val="1180"/>
              </a:spcBef>
              <a:buAutoNum type="alphaUcPeriod"/>
              <a:tabLst>
                <a:tab pos="469265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Identifying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Children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/>
            </a:pPr>
            <a:endParaRPr sz="1050">
              <a:latin typeface="Times New Roman"/>
              <a:cs typeface="Times New Roman"/>
            </a:endParaRPr>
          </a:p>
          <a:p>
            <a:pPr marL="12700" marR="635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76%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twelve.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who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abuse.</a:t>
            </a:r>
            <a:r>
              <a:rPr sz="1100" spc="-25" dirty="0">
                <a:latin typeface="Times New Roman"/>
                <a:cs typeface="Times New Roman"/>
              </a:rPr>
              <a:t> It </a:t>
            </a:r>
            <a:r>
              <a:rPr sz="1100" dirty="0">
                <a:latin typeface="Times New Roman"/>
                <a:cs typeface="Times New Roman"/>
              </a:rPr>
              <a:t>further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(62%)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multiple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typically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hands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(84%);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six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more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likely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think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5" dirty="0">
                <a:latin typeface="Times New Roman"/>
                <a:cs typeface="Times New Roman"/>
              </a:rPr>
              <a:t> by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(2,453)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(7,077).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stake,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imperative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(protocols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coordinated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community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place)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witness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ensure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participation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assessment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spcBef>
                <a:spcPts val="5"/>
              </a:spcBef>
              <a:buAutoNum type="alphaUcPeriod" startAt="2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Poverty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other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financial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access </a:t>
            </a:r>
            <a:r>
              <a:rPr sz="1100" dirty="0">
                <a:latin typeface="Times New Roman"/>
                <a:cs typeface="Times New Roman"/>
              </a:rPr>
              <a:t>private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travel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possible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true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proportion</a:t>
            </a:r>
            <a:r>
              <a:rPr sz="1100" spc="500" dirty="0">
                <a:latin typeface="Times New Roman"/>
                <a:cs typeface="Times New Roman"/>
              </a:rPr>
              <a:t> 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However,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unmarried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federal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level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requirements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150%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restrictive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poverty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level.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52069" indent="457200">
              <a:lnSpc>
                <a:spcPct val="95900"/>
              </a:lnSpc>
            </a:pP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time.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these,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one-</a:t>
            </a:r>
            <a:r>
              <a:rPr sz="1100" dirty="0">
                <a:latin typeface="Times New Roman"/>
                <a:cs typeface="Times New Roman"/>
              </a:rPr>
              <a:t>third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(32%)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Reasons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most </a:t>
            </a:r>
            <a:r>
              <a:rPr sz="1100" dirty="0">
                <a:latin typeface="Times New Roman"/>
                <a:cs typeface="Times New Roman"/>
              </a:rPr>
              <a:t>mentions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returned: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try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work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out</a:t>
            </a:r>
            <a:r>
              <a:rPr sz="110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for</a:t>
            </a:r>
            <a:r>
              <a:rPr sz="1100" i="1" spc="-1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children</a:t>
            </a:r>
            <a:r>
              <a:rPr sz="1100" spc="-10" dirty="0">
                <a:latin typeface="Times New Roman"/>
                <a:cs typeface="Times New Roman"/>
              </a:rPr>
              <a:t>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because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was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scared</a:t>
            </a:r>
            <a:r>
              <a:rPr sz="1100" dirty="0">
                <a:latin typeface="Times New Roman"/>
                <a:cs typeface="Times New Roman"/>
              </a:rPr>
              <a:t>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consideration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children”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finances.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descriptions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“no </a:t>
            </a:r>
            <a:r>
              <a:rPr sz="1100" dirty="0">
                <a:latin typeface="Times New Roman"/>
                <a:cs typeface="Times New Roman"/>
              </a:rPr>
              <a:t>support/lack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resources”.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Indeed,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did</a:t>
            </a:r>
            <a:r>
              <a:rPr sz="1100" spc="-25" dirty="0">
                <a:latin typeface="Times New Roman"/>
                <a:cs typeface="Times New Roman"/>
              </a:rPr>
              <a:t> not </a:t>
            </a:r>
            <a:r>
              <a:rPr sz="1100" dirty="0">
                <a:latin typeface="Times New Roman"/>
                <a:cs typeface="Times New Roman"/>
              </a:rPr>
              <a:t>return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$2,080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($12,000)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left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returned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($9,920).</a:t>
            </a:r>
            <a:r>
              <a:rPr sz="1100" spc="-25" dirty="0">
                <a:latin typeface="Times New Roman"/>
                <a:cs typeface="Times New Roman"/>
              </a:rPr>
              <a:t> It </a:t>
            </a:r>
            <a:r>
              <a:rPr sz="1100" dirty="0">
                <a:latin typeface="Times New Roman"/>
                <a:cs typeface="Times New Roman"/>
              </a:rPr>
              <a:t>further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42%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eligible/receive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Medicaid/TANF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own </a:t>
            </a:r>
            <a:r>
              <a:rPr sz="1100" dirty="0">
                <a:latin typeface="Times New Roman"/>
                <a:cs typeface="Times New Roman"/>
              </a:rPr>
              <a:t>apartment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home.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shelter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(23%),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friend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transitional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street (3%).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49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42050" cy="790384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130175" indent="457200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live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examined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income,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median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$2,400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($9,600)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whom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($12,000).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241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points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reality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plays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individual’s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vulnerability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25" dirty="0">
                <a:latin typeface="Times New Roman"/>
                <a:cs typeface="Times New Roman"/>
              </a:rPr>
              <a:t> in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2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emphasis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focused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housing,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food,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clothing,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transportation,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employment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allow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away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from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environment.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3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Mental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Illness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Health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Safety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3"/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twelve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without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respectively,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used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have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investigating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plausibility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at-</a:t>
            </a:r>
            <a:r>
              <a:rPr sz="1100" dirty="0">
                <a:latin typeface="Times New Roman"/>
                <a:cs typeface="Times New Roman"/>
              </a:rPr>
              <a:t>scene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evaluate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own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sake,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sake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future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safety.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4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Injury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Risk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Factors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4"/>
            </a:pPr>
            <a:endParaRPr sz="1050">
              <a:latin typeface="Times New Roman"/>
              <a:cs typeface="Times New Roman"/>
            </a:endParaRPr>
          </a:p>
          <a:p>
            <a:pPr marL="12700" marR="51435" indent="456565">
              <a:lnSpc>
                <a:spcPct val="95700"/>
              </a:lnSpc>
            </a:pP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involved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attention.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3655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attack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(60%),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physical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restraint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(29%),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threatened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be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harmed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killed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(34%), </a:t>
            </a:r>
            <a:r>
              <a:rPr sz="1100" i="1" spc="-10" dirty="0">
                <a:latin typeface="Times New Roman"/>
                <a:cs typeface="Times New Roman"/>
              </a:rPr>
              <a:t>strangulation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sexual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assault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involvement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lethal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weapon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(12%).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Twenty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percent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suffered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892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problem;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while </a:t>
            </a:r>
            <a:r>
              <a:rPr sz="1100" dirty="0">
                <a:latin typeface="Times New Roman"/>
                <a:cs typeface="Times New Roman"/>
              </a:rPr>
              <a:t>pregnant;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assessing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scene,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 </a:t>
            </a:r>
            <a:r>
              <a:rPr sz="1100" dirty="0">
                <a:latin typeface="Times New Roman"/>
                <a:cs typeface="Times New Roman"/>
              </a:rPr>
              <a:t>when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developing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buAutoNum type="alphaUcPeriod" startAt="5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Substance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Abuse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20" dirty="0">
                <a:latin typeface="Times New Roman"/>
                <a:cs typeface="Times New Roman"/>
              </a:rPr>
              <a:t>Risk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95250" indent="45656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28%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help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(61%)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time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illness,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told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respectively,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alcohol/drugs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be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Additionally,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</a:t>
            </a:r>
            <a:r>
              <a:rPr sz="1100" dirty="0">
                <a:latin typeface="Times New Roman"/>
                <a:cs typeface="Times New Roman"/>
              </a:rPr>
              <a:t> two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those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think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about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times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attempt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suicide.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implications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substance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abuse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survivors.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794"/>
            <a:ext cx="6225540" cy="75819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265" indent="-457200">
              <a:lnSpc>
                <a:spcPct val="100000"/>
              </a:lnSpc>
              <a:spcBef>
                <a:spcPts val="95"/>
              </a:spcBef>
              <a:buAutoNum type="alphaUcPeriod" startAt="6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Focus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Early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Intervention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6"/>
            </a:pPr>
            <a:endParaRPr sz="1050">
              <a:latin typeface="Times New Roman"/>
              <a:cs typeface="Times New Roman"/>
            </a:endParaRPr>
          </a:p>
          <a:p>
            <a:pPr marL="12700" marR="508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two-</a:t>
            </a:r>
            <a:r>
              <a:rPr sz="1100" dirty="0">
                <a:latin typeface="Times New Roman"/>
                <a:cs typeface="Times New Roman"/>
              </a:rPr>
              <a:t>thirds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(67.5%)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 </a:t>
            </a:r>
            <a:r>
              <a:rPr sz="1100" dirty="0">
                <a:latin typeface="Times New Roman"/>
                <a:cs typeface="Times New Roman"/>
              </a:rPr>
              <a:t>relationship,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(50.5%)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or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boyfriends/girlfriends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together.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89%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sought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intimate </a:t>
            </a:r>
            <a:r>
              <a:rPr sz="1100" dirty="0">
                <a:latin typeface="Times New Roman"/>
                <a:cs typeface="Times New Roman"/>
              </a:rPr>
              <a:t>partner,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living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together.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33.3%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Further,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nationally </a:t>
            </a:r>
            <a:r>
              <a:rPr sz="1100" dirty="0">
                <a:latin typeface="Times New Roman"/>
                <a:cs typeface="Times New Roman"/>
              </a:rPr>
              <a:t>7.1%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3.7%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0" dirty="0">
                <a:latin typeface="Times New Roman"/>
                <a:cs typeface="Times New Roman"/>
              </a:rPr>
              <a:t> were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Further,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behaviors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begin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almost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twice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updated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2015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half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(54.1%)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who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21.2%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25,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12.9%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before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Brief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high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adolescent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demonstrates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true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early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education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initiatives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building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relationships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adolescence.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12750" indent="-400685">
              <a:lnSpc>
                <a:spcPct val="100000"/>
              </a:lnSpc>
              <a:buAutoNum type="alphaUcPeriod" startAt="7"/>
              <a:tabLst>
                <a:tab pos="412750" algn="l"/>
                <a:tab pos="413384" algn="l"/>
              </a:tabLst>
            </a:pPr>
            <a:r>
              <a:rPr sz="1100" b="1" dirty="0">
                <a:latin typeface="Times New Roman"/>
                <a:cs typeface="Times New Roman"/>
              </a:rPr>
              <a:t>Sexual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Assault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Prevention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Treatment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Child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Adult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lphaUcPeriod" startAt="7"/>
            </a:pPr>
            <a:endParaRPr sz="1100">
              <a:latin typeface="Times New Roman"/>
              <a:cs typeface="Times New Roman"/>
            </a:endParaRPr>
          </a:p>
          <a:p>
            <a:pPr marL="12700" marR="80645" indent="434975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abuse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(8%)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adult- </a:t>
            </a:r>
            <a:r>
              <a:rPr sz="1100" dirty="0">
                <a:latin typeface="Times New Roman"/>
                <a:cs typeface="Times New Roman"/>
              </a:rPr>
              <a:t>victim’s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counseling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offender.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5560" indent="457200">
              <a:lnSpc>
                <a:spcPct val="9580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16.5%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(rape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and/or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unwanted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suggests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effective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components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treatment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appropriate </a:t>
            </a:r>
            <a:r>
              <a:rPr sz="1100" dirty="0">
                <a:latin typeface="Times New Roman"/>
                <a:cs typeface="Times New Roman"/>
              </a:rPr>
              <a:t>sexual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assault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spcBef>
                <a:spcPts val="5"/>
              </a:spcBef>
              <a:buAutoNum type="alphaUcPeriod" startAt="8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Interpersonal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Violence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Prevention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Advocacy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Males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8"/>
            </a:pPr>
            <a:endParaRPr sz="1000">
              <a:latin typeface="Times New Roman"/>
              <a:cs typeface="Times New Roman"/>
            </a:endParaRPr>
          </a:p>
          <a:p>
            <a:pPr marL="4699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males.</a:t>
            </a:r>
            <a:endParaRPr sz="1100">
              <a:latin typeface="Times New Roman"/>
              <a:cs typeface="Times New Roman"/>
            </a:endParaRPr>
          </a:p>
          <a:p>
            <a:pPr marL="12700" marR="154305">
              <a:lnSpc>
                <a:spcPct val="95800"/>
              </a:lnSpc>
              <a:spcBef>
                <a:spcPts val="25"/>
              </a:spcBef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33.3%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in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previous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12-</a:t>
            </a:r>
            <a:r>
              <a:rPr sz="1100" dirty="0">
                <a:latin typeface="Times New Roman"/>
                <a:cs typeface="Times New Roman"/>
              </a:rPr>
              <a:t>month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period.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is </a:t>
            </a:r>
            <a:r>
              <a:rPr sz="1100" dirty="0">
                <a:latin typeface="Times New Roman"/>
                <a:cs typeface="Times New Roman"/>
              </a:rPr>
              <a:t>equivalent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50,894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More </a:t>
            </a:r>
            <a:r>
              <a:rPr sz="1100" dirty="0">
                <a:latin typeface="Times New Roman"/>
                <a:cs typeface="Times New Roman"/>
              </a:rPr>
              <a:t>outreach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treatment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specific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males.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6565">
              <a:lnSpc>
                <a:spcPct val="100000"/>
              </a:lnSpc>
              <a:spcBef>
                <a:spcPts val="5"/>
              </a:spcBef>
              <a:buAutoNum type="alphaUcPeriod" startAt="9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Providing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Offender</a:t>
            </a:r>
            <a:r>
              <a:rPr sz="1100" b="1" spc="-4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Treatment</a:t>
            </a:r>
            <a:r>
              <a:rPr sz="1100" b="1" spc="-4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Programs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825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72%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83%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i="1" dirty="0">
                <a:latin typeface="Times New Roman"/>
                <a:cs typeface="Times New Roman"/>
              </a:rPr>
              <a:t>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84.8%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Perhaps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outcomes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be </a:t>
            </a:r>
            <a:r>
              <a:rPr sz="1100" dirty="0">
                <a:latin typeface="Times New Roman"/>
                <a:cs typeface="Times New Roman"/>
              </a:rPr>
              <a:t>realized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availability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therapeutic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strategies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addressing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aggression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socialization.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891794"/>
            <a:ext cx="6243320" cy="87337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469900" indent="-457834">
              <a:lnSpc>
                <a:spcPct val="100000"/>
              </a:lnSpc>
              <a:spcBef>
                <a:spcPts val="95"/>
              </a:spcBef>
              <a:buAutoNum type="alphaUcPeriod" startAt="10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to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Identify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Domestic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Victims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Healthcare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Setting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Font typeface="Times New Roman"/>
              <a:buAutoNum type="alphaUcPeriod" startAt="10"/>
            </a:pPr>
            <a:endParaRPr sz="1050">
              <a:latin typeface="Times New Roman"/>
              <a:cs typeface="Times New Roman"/>
            </a:endParaRPr>
          </a:p>
          <a:p>
            <a:pPr marL="12700" marR="7429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38%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victim’s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during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30.8%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13.4%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Additionally,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15.3%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required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suggests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Mexico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facilities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role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both,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19685" indent="457200">
              <a:lnSpc>
                <a:spcPct val="95800"/>
              </a:lnSpc>
              <a:spcBef>
                <a:spcPts val="5"/>
              </a:spcBef>
            </a:pPr>
            <a:r>
              <a:rPr sz="1100" spc="-10" dirty="0">
                <a:latin typeface="Times New Roman"/>
                <a:cs typeface="Times New Roman"/>
              </a:rPr>
              <a:t>Patients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seen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healthcare/emergency</a:t>
            </a:r>
            <a:r>
              <a:rPr sz="1100" dirty="0">
                <a:latin typeface="Times New Roman"/>
                <a:cs typeface="Times New Roman"/>
              </a:rPr>
              <a:t> room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setting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10" dirty="0">
                <a:latin typeface="Times New Roman"/>
                <a:cs typeface="Times New Roman"/>
              </a:rPr>
              <a:t> injury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typically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substantial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While</a:t>
            </a:r>
            <a:r>
              <a:rPr sz="1100" spc="-20" dirty="0">
                <a:latin typeface="Times New Roman"/>
                <a:cs typeface="Times New Roman"/>
              </a:rPr>
              <a:t> many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facilities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screening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patients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monitoring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system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reliably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document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individuals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exists.</a:t>
            </a:r>
            <a:endParaRPr sz="1100">
              <a:latin typeface="Times New Roman"/>
              <a:cs typeface="Times New Roman"/>
            </a:endParaRPr>
          </a:p>
          <a:p>
            <a:pPr marL="12700" marR="59055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Methods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healthcare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utilization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e-</a:t>
            </a:r>
            <a:r>
              <a:rPr sz="1100" dirty="0">
                <a:latin typeface="Times New Roman"/>
                <a:cs typeface="Times New Roman"/>
              </a:rPr>
              <a:t>codes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billing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have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unsuccessful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unreliable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best,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due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definitional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codes,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practitioner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discretion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inconsistencies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naming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insurance-</a:t>
            </a:r>
            <a:r>
              <a:rPr sz="1100" dirty="0">
                <a:latin typeface="Times New Roman"/>
                <a:cs typeface="Times New Roman"/>
              </a:rPr>
              <a:t>related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intentions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billing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rectify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underscored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revealed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substantial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co- </a:t>
            </a:r>
            <a:r>
              <a:rPr sz="1100" dirty="0">
                <a:latin typeface="Times New Roman"/>
                <a:cs typeface="Times New Roman"/>
              </a:rPr>
              <a:t>morbidity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chronic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problems.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6.2%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3.0%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3.6%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compared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history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495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collecting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standardized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medical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facilities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yet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perhaps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contact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"helping </a:t>
            </a:r>
            <a:r>
              <a:rPr sz="1100" dirty="0">
                <a:latin typeface="Times New Roman"/>
                <a:cs typeface="Times New Roman"/>
              </a:rPr>
              <a:t>system"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hospital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physicians’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creates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void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major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obstacle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accurately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defining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scope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nature</a:t>
            </a:r>
            <a:r>
              <a:rPr sz="1100" spc="-25" dirty="0">
                <a:latin typeface="Times New Roman"/>
                <a:cs typeface="Times New Roman"/>
              </a:rPr>
              <a:t> of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Moreover,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until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protocols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identifying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patient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visits </a:t>
            </a:r>
            <a:r>
              <a:rPr sz="1100" dirty="0">
                <a:latin typeface="Times New Roman"/>
                <a:cs typeface="Times New Roman"/>
              </a:rPr>
              <a:t>associated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portion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individuals,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communities,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cannot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estimated.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indent="-457834">
              <a:lnSpc>
                <a:spcPct val="100000"/>
              </a:lnSpc>
              <a:spcBef>
                <a:spcPts val="5"/>
              </a:spcBef>
              <a:buAutoNum type="alphaUcPeriod" startAt="11"/>
              <a:tabLst>
                <a:tab pos="469900" algn="l"/>
                <a:tab pos="470534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Culturally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Competent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Services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Native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Americans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5085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11%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American,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that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14%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survivors,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18%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26%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nearly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three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(11%)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at </a:t>
            </a:r>
            <a:r>
              <a:rPr sz="1100" dirty="0">
                <a:latin typeface="Times New Roman"/>
                <a:cs typeface="Times New Roman"/>
              </a:rPr>
              <a:t>Albuquerque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Bernalillo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(3.9%).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spc="-10" dirty="0">
                <a:latin typeface="Times New Roman"/>
                <a:cs typeface="Times New Roman"/>
              </a:rPr>
              <a:t>victimization-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population-</a:t>
            </a:r>
            <a:r>
              <a:rPr sz="1100" dirty="0">
                <a:latin typeface="Times New Roman"/>
                <a:cs typeface="Times New Roman"/>
              </a:rPr>
              <a:t>representation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multiracial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persons: </a:t>
            </a:r>
            <a:r>
              <a:rPr sz="1100" dirty="0">
                <a:latin typeface="Times New Roman"/>
                <a:cs typeface="Times New Roman"/>
              </a:rPr>
              <a:t>Blacks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(2.0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(1.2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[non-</a:t>
            </a:r>
            <a:r>
              <a:rPr sz="1100" dirty="0">
                <a:latin typeface="Times New Roman"/>
                <a:cs typeface="Times New Roman"/>
              </a:rPr>
              <a:t>Hispanics]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(-</a:t>
            </a:r>
            <a:r>
              <a:rPr sz="1100" dirty="0">
                <a:latin typeface="Times New Roman"/>
                <a:cs typeface="Times New Roman"/>
              </a:rPr>
              <a:t>1.68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times);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0" dirty="0">
                <a:latin typeface="Times New Roman"/>
                <a:cs typeface="Times New Roman"/>
              </a:rPr>
              <a:t> (1.0 </a:t>
            </a:r>
            <a:r>
              <a:rPr sz="1100" dirty="0">
                <a:latin typeface="Times New Roman"/>
                <a:cs typeface="Times New Roman"/>
              </a:rPr>
              <a:t>times).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consistent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finding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significantly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represented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races/ethnicities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victimized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population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47.5%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Indian/Alaska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women, </a:t>
            </a:r>
            <a:r>
              <a:rPr sz="1100" dirty="0">
                <a:latin typeface="Times New Roman"/>
                <a:cs typeface="Times New Roman"/>
              </a:rPr>
              <a:t>45.1%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Black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37.3%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34.4%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women,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18.3%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non-</a:t>
            </a:r>
            <a:r>
              <a:rPr sz="1100" dirty="0">
                <a:latin typeface="Times New Roman"/>
                <a:cs typeface="Times New Roman"/>
              </a:rPr>
              <a:t>Hispanic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Asian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Pacific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Islander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their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lifetime.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73355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Native </a:t>
            </a:r>
            <a:r>
              <a:rPr sz="1100" dirty="0">
                <a:latin typeface="Times New Roman"/>
                <a:cs typeface="Times New Roman"/>
              </a:rPr>
              <a:t>Americans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preceding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an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Outside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municipal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county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jurisdictions,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formalized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25" dirty="0">
                <a:latin typeface="Times New Roman"/>
                <a:cs typeface="Times New Roman"/>
              </a:rPr>
              <a:t> in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100">
              <a:latin typeface="Times New Roman"/>
              <a:cs typeface="Times New Roman"/>
            </a:endParaRPr>
          </a:p>
          <a:p>
            <a:pPr marR="5080" algn="r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51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46" y="891027"/>
            <a:ext cx="6236335" cy="873442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12700" marR="5080">
              <a:lnSpc>
                <a:spcPts val="1270"/>
              </a:lnSpc>
              <a:spcBef>
                <a:spcPts val="180"/>
              </a:spcBef>
            </a:pPr>
            <a:r>
              <a:rPr sz="1100" dirty="0">
                <a:latin typeface="Times New Roman"/>
                <a:cs typeface="Times New Roman"/>
              </a:rPr>
              <a:t>place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Americans.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recommended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process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to:</a:t>
            </a:r>
            <a:endParaRPr sz="1100">
              <a:latin typeface="Times New Roman"/>
              <a:cs typeface="Times New Roman"/>
            </a:endParaRPr>
          </a:p>
          <a:p>
            <a:pPr marL="12700" marR="16510">
              <a:lnSpc>
                <a:spcPts val="1260"/>
              </a:lnSpc>
            </a:pPr>
            <a:r>
              <a:rPr sz="1100" dirty="0">
                <a:latin typeface="Times New Roman"/>
                <a:cs typeface="Times New Roman"/>
              </a:rPr>
              <a:t>a)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enable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survivors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services;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investigation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prosecution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intimate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Americans;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c)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families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communities;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</a:pPr>
            <a:r>
              <a:rPr sz="1100" dirty="0">
                <a:latin typeface="Times New Roman"/>
                <a:cs typeface="Times New Roman"/>
              </a:rPr>
              <a:t>and,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justify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funds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response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dirty="0">
                <a:latin typeface="Times New Roman"/>
                <a:cs typeface="Times New Roman"/>
              </a:rPr>
              <a:t>Native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American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buAutoNum type="alphaUcPeriod" startAt="12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Evidence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Supporting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the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Need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for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Better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Court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Data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on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Domestic</a:t>
            </a:r>
            <a:r>
              <a:rPr sz="1100" b="1" spc="-20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Violence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  <a:buFont typeface="Times New Roman"/>
              <a:buAutoNum type="alphaUcPeriod" startAt="12"/>
            </a:pPr>
            <a:endParaRPr sz="1100">
              <a:latin typeface="Times New Roman"/>
              <a:cs typeface="Times New Roman"/>
            </a:endParaRPr>
          </a:p>
          <a:p>
            <a:pPr marL="12700" marR="44259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Repository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against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household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 </a:t>
            </a:r>
            <a:r>
              <a:rPr sz="1100" spc="-10" dirty="0">
                <a:latin typeface="Times New Roman"/>
                <a:cs typeface="Times New Roman"/>
              </a:rPr>
              <a:t>Administration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Courts: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battery/aggravated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battery,</a:t>
            </a:r>
            <a:r>
              <a:rPr sz="1100" spc="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assault/aggravated</a:t>
            </a:r>
            <a:r>
              <a:rPr sz="1100" spc="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assault, stalking/aggravated </a:t>
            </a:r>
            <a:r>
              <a:rPr sz="1100" dirty="0">
                <a:latin typeface="Times New Roman"/>
                <a:cs typeface="Times New Roman"/>
              </a:rPr>
              <a:t>stalking,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false</a:t>
            </a:r>
            <a:r>
              <a:rPr sz="1100" spc="-10" dirty="0">
                <a:latin typeface="Times New Roman"/>
                <a:cs typeface="Times New Roman"/>
              </a:rPr>
              <a:t> imprisonment,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damage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deprivation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property, </a:t>
            </a:r>
            <a:r>
              <a:rPr sz="1100" dirty="0">
                <a:latin typeface="Times New Roman"/>
                <a:cs typeface="Times New Roman"/>
              </a:rPr>
              <a:t>harassment,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restrictive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order.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46291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Still,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comprehensive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determine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efficacy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of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emergency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consequences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violating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orders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1844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important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evidence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currently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available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demonstrates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steady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decrease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disposed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(31%)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(7%)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lowest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years.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 marR="33782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Without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better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information,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dismissal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increased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decreased, </a:t>
            </a:r>
            <a:r>
              <a:rPr sz="1100" dirty="0">
                <a:latin typeface="Times New Roman"/>
                <a:cs typeface="Times New Roman"/>
              </a:rPr>
              <a:t>remains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unknown.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Answers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questions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improve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efficacy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legal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0"/>
              </a:spcBef>
            </a:pPr>
            <a:endParaRPr sz="1050">
              <a:latin typeface="Times New Roman"/>
              <a:cs typeface="Times New Roman"/>
            </a:endParaRPr>
          </a:p>
          <a:p>
            <a:pPr marL="469265" indent="-457200">
              <a:lnSpc>
                <a:spcPct val="100000"/>
              </a:lnSpc>
              <a:spcBef>
                <a:spcPts val="5"/>
              </a:spcBef>
              <a:buAutoNum type="alphaUcPeriod" startAt="13"/>
              <a:tabLst>
                <a:tab pos="469265" algn="l"/>
                <a:tab pos="469900" algn="l"/>
              </a:tabLst>
            </a:pPr>
            <a:r>
              <a:rPr sz="1100" b="1" dirty="0">
                <a:latin typeface="Times New Roman"/>
                <a:cs typeface="Times New Roman"/>
              </a:rPr>
              <a:t>Stalking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Underreporting, </a:t>
            </a:r>
            <a:r>
              <a:rPr sz="1100" b="1" dirty="0">
                <a:latin typeface="Times New Roman"/>
                <a:cs typeface="Times New Roman"/>
              </a:rPr>
              <a:t>Training,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and</a:t>
            </a:r>
            <a:r>
              <a:rPr sz="1100" b="1" spc="-10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Victim</a:t>
            </a:r>
            <a:r>
              <a:rPr sz="1100" b="1" spc="-15" dirty="0">
                <a:latin typeface="Times New Roman"/>
                <a:cs typeface="Times New Roman"/>
              </a:rPr>
              <a:t> </a:t>
            </a:r>
            <a:r>
              <a:rPr sz="1100" b="1" spc="-10" dirty="0">
                <a:latin typeface="Times New Roman"/>
                <a:cs typeface="Times New Roman"/>
              </a:rPr>
              <a:t>Referral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2413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first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enacted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1997.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2009,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legislature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amended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definition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“pattern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conduct”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reflect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variety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behaviors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employing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across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technology.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N.M.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Stat.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Ann.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§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30-3A-</a:t>
            </a:r>
            <a:r>
              <a:rPr sz="1100" i="1" dirty="0">
                <a:latin typeface="Times New Roman"/>
                <a:cs typeface="Times New Roman"/>
              </a:rPr>
              <a:t>3(2010):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(2)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"pattern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conduct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"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means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two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more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acts,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more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than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one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occasion,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which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alleged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stalker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action,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method,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device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or </a:t>
            </a:r>
            <a:r>
              <a:rPr sz="1100" i="1" dirty="0">
                <a:latin typeface="Times New Roman"/>
                <a:cs typeface="Times New Roman"/>
              </a:rPr>
              <a:t>means,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directly,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indirectly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through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third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parties,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follows,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monitors,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surveils,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threatens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communicates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to</a:t>
            </a:r>
            <a:r>
              <a:rPr sz="1100" i="1" spc="50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about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also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included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intervention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the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punishment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convicted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stalker,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“D.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addition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punishment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provided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pursuant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provisions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of </a:t>
            </a:r>
            <a:r>
              <a:rPr sz="1100" i="1" dirty="0">
                <a:latin typeface="Times New Roman"/>
                <a:cs typeface="Times New Roman"/>
              </a:rPr>
              <a:t>this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section,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shall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convicted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participate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complete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program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of </a:t>
            </a:r>
            <a:r>
              <a:rPr sz="1100" i="1" dirty="0">
                <a:latin typeface="Times New Roman"/>
                <a:cs typeface="Times New Roman"/>
              </a:rPr>
              <a:t>professional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counseling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person's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own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expense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domestic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violence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offender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treatment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intervention </a:t>
            </a:r>
            <a:r>
              <a:rPr sz="1100" i="1" dirty="0">
                <a:latin typeface="Times New Roman"/>
                <a:cs typeface="Times New Roman"/>
              </a:rPr>
              <a:t>program.”</a:t>
            </a:r>
            <a:r>
              <a:rPr sz="1100" i="1" spc="2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statute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change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believed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promising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dirty="0">
                <a:latin typeface="Times New Roman"/>
                <a:cs typeface="Times New Roman"/>
              </a:rPr>
              <a:t>enforcement’s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efforts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establish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allowed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aggravated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50" dirty="0">
                <a:latin typeface="Times New Roman"/>
                <a:cs typeface="Times New Roman"/>
              </a:rPr>
              <a:t>a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perpetrator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merely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existing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conditions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release:</a:t>
            </a:r>
            <a:r>
              <a:rPr sz="1100" spc="2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N.M.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Stat.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Ann.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§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30-</a:t>
            </a:r>
            <a:r>
              <a:rPr sz="1100" i="1" spc="-25" dirty="0">
                <a:latin typeface="Times New Roman"/>
                <a:cs typeface="Times New Roman"/>
              </a:rPr>
              <a:t>3A-</a:t>
            </a:r>
            <a:endParaRPr sz="1100">
              <a:latin typeface="Times New Roman"/>
              <a:cs typeface="Times New Roman"/>
            </a:endParaRPr>
          </a:p>
          <a:p>
            <a:pPr marL="12700" marR="131445">
              <a:lnSpc>
                <a:spcPts val="1270"/>
              </a:lnSpc>
              <a:spcBef>
                <a:spcPts val="35"/>
              </a:spcBef>
            </a:pPr>
            <a:r>
              <a:rPr sz="1100" i="1" dirty="0">
                <a:latin typeface="Times New Roman"/>
                <a:cs typeface="Times New Roman"/>
              </a:rPr>
              <a:t>3.1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2010):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A.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consists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perpetrated</a:t>
            </a:r>
            <a:r>
              <a:rPr sz="1100" i="1" spc="-3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person: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(1)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25" dirty="0">
                <a:latin typeface="Times New Roman"/>
                <a:cs typeface="Times New Roman"/>
              </a:rPr>
              <a:t>who </a:t>
            </a:r>
            <a:r>
              <a:rPr sz="1100" i="1" dirty="0">
                <a:latin typeface="Times New Roman"/>
                <a:cs typeface="Times New Roman"/>
              </a:rPr>
              <a:t>knowingly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violates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permanent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temporary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protection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issued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by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court,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except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that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mutual </a:t>
            </a:r>
            <a:r>
              <a:rPr sz="1100" i="1" dirty="0">
                <a:latin typeface="Times New Roman"/>
                <a:cs typeface="Times New Roman"/>
              </a:rPr>
              <a:t>violations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4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such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orders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may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constitute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defense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to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aggravated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stalking;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(2)</a:t>
            </a:r>
            <a:r>
              <a:rPr sz="1100" i="1" spc="-2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in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violation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court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order </a:t>
            </a:r>
            <a:r>
              <a:rPr sz="1100" i="1" dirty="0">
                <a:latin typeface="Times New Roman"/>
                <a:cs typeface="Times New Roman"/>
              </a:rPr>
              <a:t>setting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conditions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of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release</a:t>
            </a:r>
            <a:r>
              <a:rPr sz="1100" i="1" spc="-25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and</a:t>
            </a:r>
            <a:r>
              <a:rPr sz="1100" i="1" spc="-30" dirty="0">
                <a:latin typeface="Times New Roman"/>
                <a:cs typeface="Times New Roman"/>
              </a:rPr>
              <a:t> </a:t>
            </a:r>
            <a:r>
              <a:rPr sz="1100" i="1" spc="-10" dirty="0">
                <a:latin typeface="Times New Roman"/>
                <a:cs typeface="Times New Roman"/>
              </a:rPr>
              <a:t>bond.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85725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Even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policies,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still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recognized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charged</a:t>
            </a:r>
            <a:r>
              <a:rPr sz="1100" spc="-25" dirty="0">
                <a:latin typeface="Times New Roman"/>
                <a:cs typeface="Times New Roman"/>
              </a:rPr>
              <a:t> as </a:t>
            </a:r>
            <a:r>
              <a:rPr sz="1100" dirty="0">
                <a:latin typeface="Times New Roman"/>
                <a:cs typeface="Times New Roman"/>
              </a:rPr>
              <a:t>such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throughout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19.0%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women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6.1%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lifetime.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2012,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that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4.2%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1.9%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of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100" spc="-25" dirty="0">
                <a:latin typeface="Times New Roman"/>
                <a:cs typeface="Times New Roman"/>
              </a:rPr>
              <a:t>52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887971" y="943229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891027"/>
            <a:ext cx="6214110" cy="4691380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40005">
              <a:lnSpc>
                <a:spcPct val="95800"/>
              </a:lnSpc>
              <a:spcBef>
                <a:spcPts val="150"/>
              </a:spcBef>
            </a:pPr>
            <a:r>
              <a:rPr sz="1100" dirty="0">
                <a:latin typeface="Times New Roman"/>
                <a:cs typeface="Times New Roman"/>
              </a:rPr>
              <a:t>stalking.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34,682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(825,768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[18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over]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x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4.2%).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rate</a:t>
            </a:r>
            <a:r>
              <a:rPr sz="1100" spc="-25" dirty="0">
                <a:latin typeface="Times New Roman"/>
                <a:cs typeface="Times New Roman"/>
              </a:rPr>
              <a:t> to </a:t>
            </a:r>
            <a:r>
              <a:rPr sz="1100" dirty="0">
                <a:latin typeface="Times New Roman"/>
                <a:cs typeface="Times New Roman"/>
              </a:rPr>
              <a:t>estimate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male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(795,223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[18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over]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x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1.9%),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15,109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experienced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year.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would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49,791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New </a:t>
            </a:r>
            <a:r>
              <a:rPr sz="1100" dirty="0">
                <a:latin typeface="Times New Roman"/>
                <a:cs typeface="Times New Roman"/>
              </a:rPr>
              <a:t>Mexico.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474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and </a:t>
            </a:r>
            <a:r>
              <a:rPr sz="1100" dirty="0">
                <a:latin typeface="Times New Roman"/>
                <a:cs typeface="Times New Roman"/>
              </a:rPr>
              <a:t>magistrate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courts.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Statewide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agencies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168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total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2019.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193040" indent="457200" algn="just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There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numerous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administrative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procedural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affect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accurate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ranging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from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whether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written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how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entered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databases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otherwise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counted.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 marR="35560" indent="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surrounding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identification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present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obstacles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obtain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access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necessary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advocacy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themselves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is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explained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most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labeled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(harassment,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vandalism, </a:t>
            </a:r>
            <a:r>
              <a:rPr sz="1100" dirty="0">
                <a:latin typeface="Times New Roman"/>
                <a:cs typeface="Times New Roman"/>
              </a:rPr>
              <a:t>destruction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property,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arson,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trespassing,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theft,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etc.)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therefore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captured.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failure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to </a:t>
            </a:r>
            <a:r>
              <a:rPr sz="1100" dirty="0">
                <a:latin typeface="Times New Roman"/>
                <a:cs typeface="Times New Roman"/>
              </a:rPr>
              <a:t>differentiate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isolated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means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not </a:t>
            </a:r>
            <a:r>
              <a:rPr sz="1100" dirty="0">
                <a:latin typeface="Times New Roman"/>
                <a:cs typeface="Times New Roman"/>
              </a:rPr>
              <a:t>getting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significant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problem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because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interpersonal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crimes </a:t>
            </a:r>
            <a:r>
              <a:rPr sz="1100" dirty="0">
                <a:latin typeface="Times New Roman"/>
                <a:cs typeface="Times New Roman"/>
              </a:rPr>
              <a:t>many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times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co-</a:t>
            </a:r>
            <a:r>
              <a:rPr sz="1100" dirty="0">
                <a:latin typeface="Times New Roman"/>
                <a:cs typeface="Times New Roman"/>
              </a:rPr>
              <a:t>occur.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NISVS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found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that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68.1%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64.7%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20" dirty="0">
                <a:latin typeface="Times New Roman"/>
                <a:cs typeface="Times New Roman"/>
              </a:rPr>
              <a:t>were</a:t>
            </a:r>
            <a:r>
              <a:rPr sz="1100" spc="5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experienced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threats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harm;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61.5%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adult </a:t>
            </a:r>
            <a:r>
              <a:rPr sz="1100" dirty="0">
                <a:latin typeface="Times New Roman"/>
                <a:cs typeface="Times New Roman"/>
              </a:rPr>
              <a:t>women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42.8%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prior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12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months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These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greater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health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safety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risk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services;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these </a:t>
            </a:r>
            <a:r>
              <a:rPr sz="1100" dirty="0">
                <a:latin typeface="Times New Roman"/>
                <a:cs typeface="Times New Roman"/>
              </a:rPr>
              <a:t>types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not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likely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happen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trespass,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vandalism,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other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similarly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labeled, </a:t>
            </a:r>
            <a:r>
              <a:rPr sz="1100" dirty="0">
                <a:latin typeface="Times New Roman"/>
                <a:cs typeface="Times New Roman"/>
              </a:rPr>
              <a:t>isolated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incident.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00">
              <a:latin typeface="Times New Roman"/>
              <a:cs typeface="Times New Roman"/>
            </a:endParaRPr>
          </a:p>
          <a:p>
            <a:pPr marL="12700" marR="5080" indent="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It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imperative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necessary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training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administrative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personnel,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executive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personnel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policies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procedure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regarding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description, documentation,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data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entry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crimes,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referrals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appropriate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services.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30300" y="9417048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298" y="1066292"/>
            <a:ext cx="5501640" cy="76117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255" algn="ctr">
              <a:lnSpc>
                <a:spcPct val="100000"/>
              </a:lnSpc>
              <a:spcBef>
                <a:spcPts val="100"/>
              </a:spcBef>
            </a:pPr>
            <a:r>
              <a:rPr sz="1200" b="1" spc="-10" dirty="0">
                <a:latin typeface="Times New Roman"/>
                <a:cs typeface="Times New Roman"/>
              </a:rPr>
              <a:t>REFERENCES</a:t>
            </a:r>
            <a:endParaRPr sz="12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</a:pPr>
            <a:endParaRPr sz="1300">
              <a:latin typeface="Times New Roman"/>
              <a:cs typeface="Times New Roman"/>
            </a:endParaRPr>
          </a:p>
          <a:p>
            <a:pPr marL="469900" marR="122555" indent="-457200">
              <a:lnSpc>
                <a:spcPct val="95800"/>
              </a:lnSpc>
              <a:spcBef>
                <a:spcPts val="1145"/>
              </a:spcBef>
            </a:pPr>
            <a:r>
              <a:rPr sz="1100" dirty="0">
                <a:latin typeface="Times New Roman"/>
                <a:cs typeface="Times New Roman"/>
              </a:rPr>
              <a:t>Black,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M.C.,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Basile,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K.C.,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Brieding,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M.J.,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(2017).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Sexual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(NISVS):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Summary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Atlanta,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Division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Disease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Prevention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marR="171450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Catalano,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(2007).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United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Justice </a:t>
            </a:r>
            <a:r>
              <a:rPr sz="1100" dirty="0">
                <a:latin typeface="Times New Roman"/>
                <a:cs typeface="Times New Roman"/>
              </a:rPr>
              <a:t>Programs,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Bureau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Statistics.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64769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2011.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Bureau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5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Statistics,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October</a:t>
            </a:r>
            <a:r>
              <a:rPr sz="1100" spc="-4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2012,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NCJ</a:t>
            </a:r>
            <a:r>
              <a:rPr sz="1100" spc="-4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239437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64769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2018.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Bureau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Statistics,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September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2019,</a:t>
            </a:r>
            <a:r>
              <a:rPr sz="1100" spc="-5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NCJ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253043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64769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Criminal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Programs,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Bureau</a:t>
            </a:r>
            <a:r>
              <a:rPr sz="1100" spc="-25" dirty="0">
                <a:latin typeface="Times New Roman"/>
                <a:cs typeface="Times New Roman"/>
              </a:rPr>
              <a:t> of </a:t>
            </a:r>
            <a:r>
              <a:rPr sz="1100" dirty="0">
                <a:latin typeface="Times New Roman"/>
                <a:cs typeface="Times New Roman"/>
              </a:rPr>
              <a:t>Justice</a:t>
            </a:r>
            <a:r>
              <a:rPr sz="1100" spc="-5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Statistics,</a:t>
            </a:r>
            <a:r>
              <a:rPr sz="1100" spc="-45" dirty="0"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September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2020,</a:t>
            </a:r>
            <a:r>
              <a:rPr sz="1100" spc="-5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NCJ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255113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Disability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Statistics</a:t>
            </a:r>
            <a:r>
              <a:rPr sz="1100" spc="-4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(2016).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United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States</a:t>
            </a:r>
            <a:r>
              <a:rPr sz="1100" spc="-4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Disability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Statistics,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Cornwell</a:t>
            </a:r>
            <a:r>
              <a:rPr sz="1100" spc="-4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University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100">
              <a:latin typeface="Times New Roman"/>
              <a:cs typeface="Times New Roman"/>
            </a:endParaRPr>
          </a:p>
          <a:p>
            <a:pPr marL="469900" marR="123189" indent="-457200">
              <a:lnSpc>
                <a:spcPts val="1270"/>
              </a:lnSpc>
              <a:spcBef>
                <a:spcPts val="5"/>
              </a:spcBef>
            </a:pPr>
            <a:r>
              <a:rPr sz="1100" dirty="0">
                <a:latin typeface="Times New Roman"/>
                <a:cs typeface="Times New Roman"/>
              </a:rPr>
              <a:t>Poverty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Guidelines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48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Contiguous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Columbia,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Federal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Register, </a:t>
            </a:r>
            <a:r>
              <a:rPr sz="1100" dirty="0">
                <a:latin typeface="Times New Roman"/>
                <a:cs typeface="Times New Roman"/>
              </a:rPr>
              <a:t>January</a:t>
            </a:r>
            <a:r>
              <a:rPr sz="1100" spc="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24, 2013,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https://federalregister.gov/a/2013-</a:t>
            </a:r>
            <a:r>
              <a:rPr sz="1100" dirty="0">
                <a:latin typeface="Times New Roman"/>
                <a:cs typeface="Times New Roman"/>
              </a:rPr>
              <a:t>01422, U.S. Department of </a:t>
            </a:r>
            <a:r>
              <a:rPr sz="1100" spc="-10" dirty="0">
                <a:latin typeface="Times New Roman"/>
                <a:cs typeface="Times New Roman"/>
              </a:rPr>
              <a:t>Health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Human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Services,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Assistant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Secretary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Planning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Evaluation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122555" indent="-457200">
              <a:lnSpc>
                <a:spcPct val="95800"/>
              </a:lnSpc>
            </a:pPr>
            <a:r>
              <a:rPr sz="1100" dirty="0">
                <a:latin typeface="Times New Roman"/>
                <a:cs typeface="Times New Roman"/>
              </a:rPr>
              <a:t>Black,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M.C.,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Basile,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KI.C.,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Brieding,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M.J,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(2011).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Intimate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Partner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Sexual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Survey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(NISVS):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Summary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Atlanta,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GA: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National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Injury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Division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Prevention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Center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for </a:t>
            </a:r>
            <a:r>
              <a:rPr sz="1100" dirty="0">
                <a:latin typeface="Times New Roman"/>
                <a:cs typeface="Times New Roman"/>
              </a:rPr>
              <a:t>Disease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Control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Prevention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105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Smith,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S.G.,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Chen,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J.,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Basile,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K.C.,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Gilbert,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L.K.,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Merrick,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M.T.,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Patel,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Walling,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M.,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&amp;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Jain,</a:t>
            </a:r>
            <a:endParaRPr sz="1100">
              <a:latin typeface="Times New Roman"/>
              <a:cs typeface="Times New Roman"/>
            </a:endParaRPr>
          </a:p>
          <a:p>
            <a:pPr marL="469900" marR="186055">
              <a:lnSpc>
                <a:spcPts val="1270"/>
              </a:lnSpc>
              <a:spcBef>
                <a:spcPts val="55"/>
              </a:spcBef>
            </a:pP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A.</a:t>
            </a:r>
            <a:r>
              <a:rPr sz="1100" spc="-4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(2017).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The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National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Intimate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Partner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Sexual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Violence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Survey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(NISVS):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2010-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2012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State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Report.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Atlanta,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GA: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National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Center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for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Injury</a:t>
            </a:r>
            <a:r>
              <a:rPr sz="1100" spc="-2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Prevention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Control,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Centers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for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Disease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Control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Prevention.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Smith,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S.G.,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Zhang,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X.,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Basile,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K.C.,</a:t>
            </a:r>
            <a:r>
              <a:rPr sz="1100" spc="-2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Merrick,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M.T.,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Wang,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J.,</a:t>
            </a:r>
            <a:r>
              <a:rPr sz="1100" spc="-2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Kresnow,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M.,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Chen,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J.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(2018).</a:t>
            </a:r>
            <a:endParaRPr sz="1100">
              <a:latin typeface="Times New Roman"/>
              <a:cs typeface="Times New Roman"/>
            </a:endParaRPr>
          </a:p>
          <a:p>
            <a:pPr marL="469900" marR="158750">
              <a:lnSpc>
                <a:spcPts val="1270"/>
              </a:lnSpc>
              <a:spcBef>
                <a:spcPts val="55"/>
              </a:spcBef>
            </a:pP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The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National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Intimate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Partner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Sexual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Violence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Survey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(NISVS)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2015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Data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Brief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50" dirty="0">
                <a:solidFill>
                  <a:srgbClr val="221E1F"/>
                </a:solidFill>
                <a:latin typeface="Times New Roman"/>
                <a:cs typeface="Times New Roman"/>
              </a:rPr>
              <a:t>–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Updated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Release.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Atlanta,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GA: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National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Center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for</a:t>
            </a:r>
            <a:r>
              <a:rPr sz="1100" spc="-3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Injury</a:t>
            </a:r>
            <a:r>
              <a:rPr sz="1100" spc="-2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Prevention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Control,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Centers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for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Disease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Control</a:t>
            </a:r>
            <a:r>
              <a:rPr sz="1100" spc="-25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dirty="0">
                <a:solidFill>
                  <a:srgbClr val="221E1F"/>
                </a:solidFill>
                <a:latin typeface="Times New Roman"/>
                <a:cs typeface="Times New Roman"/>
              </a:rPr>
              <a:t>and</a:t>
            </a:r>
            <a:r>
              <a:rPr sz="1100" spc="-30" dirty="0">
                <a:solidFill>
                  <a:srgbClr val="221E1F"/>
                </a:solidFill>
                <a:latin typeface="Times New Roman"/>
                <a:cs typeface="Times New Roman"/>
              </a:rPr>
              <a:t> </a:t>
            </a:r>
            <a:r>
              <a:rPr sz="1100" spc="-10" dirty="0">
                <a:solidFill>
                  <a:srgbClr val="221E1F"/>
                </a:solidFill>
                <a:latin typeface="Times New Roman"/>
                <a:cs typeface="Times New Roman"/>
              </a:rPr>
              <a:t>Prevention.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251460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United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Census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Commerce,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Quick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Facts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New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Mexico,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United </a:t>
            </a:r>
            <a:r>
              <a:rPr sz="1100" dirty="0">
                <a:latin typeface="Times New Roman"/>
                <a:cs typeface="Times New Roman"/>
              </a:rPr>
              <a:t>States,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Census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Bureau</a:t>
            </a:r>
            <a:endParaRPr sz="11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050">
              <a:latin typeface="Times New Roman"/>
              <a:cs typeface="Times New Roman"/>
            </a:endParaRPr>
          </a:p>
          <a:p>
            <a:pPr marL="469900" marR="32384" indent="-457200">
              <a:lnSpc>
                <a:spcPts val="1270"/>
              </a:lnSpc>
            </a:pPr>
            <a:r>
              <a:rPr sz="1100" dirty="0">
                <a:latin typeface="Times New Roman"/>
                <a:cs typeface="Times New Roman"/>
              </a:rPr>
              <a:t>United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Census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Annual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Estimates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Resident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Population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Selected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Group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Sex: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April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2010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July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1,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2019.U.S.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Department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Commerce,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U.S.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Census Bureau.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713226" y="1503673"/>
            <a:ext cx="4345305" cy="58864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algn="ctr">
              <a:lnSpc>
                <a:spcPts val="1650"/>
              </a:lnSpc>
              <a:spcBef>
                <a:spcPts val="95"/>
              </a:spcBef>
            </a:pPr>
            <a:r>
              <a:rPr sz="1400" b="1" dirty="0">
                <a:latin typeface="Times New Roman"/>
                <a:cs typeface="Times New Roman"/>
              </a:rPr>
              <a:t>D</a:t>
            </a:r>
            <a:r>
              <a:rPr sz="1100" b="1" dirty="0">
                <a:latin typeface="Times New Roman"/>
                <a:cs typeface="Times New Roman"/>
              </a:rPr>
              <a:t>OMESTIC</a:t>
            </a:r>
            <a:r>
              <a:rPr sz="1100" b="1" spc="-7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V</a:t>
            </a:r>
            <a:r>
              <a:rPr sz="1100" b="1" dirty="0">
                <a:latin typeface="Times New Roman"/>
                <a:cs typeface="Times New Roman"/>
              </a:rPr>
              <a:t>IOLENCE</a:t>
            </a:r>
            <a:r>
              <a:rPr sz="1100" b="1" spc="-2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T</a:t>
            </a:r>
            <a:r>
              <a:rPr sz="1100" b="1" dirty="0">
                <a:latin typeface="Times New Roman"/>
                <a:cs typeface="Times New Roman"/>
              </a:rPr>
              <a:t>RENDS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100" b="1" dirty="0">
                <a:latin typeface="Times New Roman"/>
                <a:cs typeface="Times New Roman"/>
              </a:rPr>
              <a:t>IN</a:t>
            </a:r>
            <a:r>
              <a:rPr sz="1100" b="1" spc="-35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</a:t>
            </a:r>
            <a:r>
              <a:rPr sz="1100" b="1" dirty="0">
                <a:latin typeface="Times New Roman"/>
                <a:cs typeface="Times New Roman"/>
              </a:rPr>
              <a:t>EW</a:t>
            </a:r>
            <a:r>
              <a:rPr sz="1100" b="1" spc="-3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M</a:t>
            </a:r>
            <a:r>
              <a:rPr sz="1100" b="1" spc="-10" dirty="0">
                <a:latin typeface="Times New Roman"/>
                <a:cs typeface="Times New Roman"/>
              </a:rPr>
              <a:t>EXICO</a:t>
            </a:r>
            <a:r>
              <a:rPr sz="1400" b="1" spc="-10" dirty="0">
                <a:latin typeface="Times New Roman"/>
                <a:cs typeface="Times New Roman"/>
              </a:rPr>
              <a:t>,</a:t>
            </a:r>
            <a:r>
              <a:rPr sz="1400" b="1" spc="-80" dirty="0">
                <a:latin typeface="Times New Roman"/>
                <a:cs typeface="Times New Roman"/>
              </a:rPr>
              <a:t> </a:t>
            </a:r>
            <a:r>
              <a:rPr sz="1400" b="1" spc="-10" dirty="0">
                <a:latin typeface="Times New Roman"/>
                <a:cs typeface="Times New Roman"/>
              </a:rPr>
              <a:t>2015-</a:t>
            </a:r>
            <a:r>
              <a:rPr sz="1400" b="1" spc="-20" dirty="0">
                <a:latin typeface="Times New Roman"/>
                <a:cs typeface="Times New Roman"/>
              </a:rPr>
              <a:t>2019</a:t>
            </a:r>
            <a:endParaRPr sz="1400">
              <a:latin typeface="Times New Roman"/>
              <a:cs typeface="Times New Roman"/>
            </a:endParaRPr>
          </a:p>
          <a:p>
            <a:pPr marL="635" algn="ctr">
              <a:lnSpc>
                <a:spcPts val="1380"/>
              </a:lnSpc>
            </a:pPr>
            <a:r>
              <a:rPr sz="1200" b="1" dirty="0">
                <a:latin typeface="Times New Roman"/>
                <a:cs typeface="Times New Roman"/>
              </a:rPr>
              <a:t>An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Analysis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of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spc="-20" dirty="0">
                <a:latin typeface="Times New Roman"/>
                <a:cs typeface="Times New Roman"/>
              </a:rPr>
              <a:t>from</a:t>
            </a:r>
            <a:endParaRPr sz="1200">
              <a:latin typeface="Times New Roman"/>
              <a:cs typeface="Times New Roman"/>
            </a:endParaRPr>
          </a:p>
          <a:p>
            <a:pPr algn="ctr">
              <a:lnSpc>
                <a:spcPts val="1410"/>
              </a:lnSpc>
            </a:pPr>
            <a:r>
              <a:rPr sz="1200" b="1" dirty="0">
                <a:latin typeface="Times New Roman"/>
                <a:cs typeface="Times New Roman"/>
              </a:rPr>
              <a:t>The</a:t>
            </a:r>
            <a:r>
              <a:rPr sz="1200" b="1" spc="-3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New</a:t>
            </a:r>
            <a:r>
              <a:rPr sz="1200" b="1" spc="-3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Mexico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Interpersonal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Violence</a:t>
            </a:r>
            <a:r>
              <a:rPr sz="1200" b="1" spc="-1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Data</a:t>
            </a:r>
            <a:r>
              <a:rPr sz="1200" b="1" spc="-25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Central</a:t>
            </a:r>
            <a:r>
              <a:rPr sz="1200" b="1" spc="-20" dirty="0">
                <a:latin typeface="Times New Roman"/>
                <a:cs typeface="Times New Roman"/>
              </a:rPr>
              <a:t> </a:t>
            </a:r>
            <a:r>
              <a:rPr sz="1200" b="1" spc="-10" dirty="0">
                <a:latin typeface="Times New Roman"/>
                <a:cs typeface="Times New Roman"/>
              </a:rPr>
              <a:t>Repository</a:t>
            </a:r>
            <a:endParaRPr sz="12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3610609" y="6074917"/>
            <a:ext cx="54991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i="1" spc="-10" dirty="0">
                <a:latin typeface="Times New Roman"/>
                <a:cs typeface="Times New Roman"/>
              </a:rPr>
              <a:t>TABLES</a:t>
            </a:r>
            <a:endParaRPr sz="12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16699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Agency,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59002"/>
          <a:ext cx="4860925" cy="801497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40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4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4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7060" marR="533400" indent="-67945">
                        <a:lnSpc>
                          <a:spcPts val="1270"/>
                        </a:lnSpc>
                        <a:spcBef>
                          <a:spcPts val="1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8,150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Angel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3,802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Elida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Hurley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666997" y="462025"/>
            <a:ext cx="597535" cy="2387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400" b="1" spc="-10" dirty="0">
                <a:latin typeface="Times New Roman"/>
                <a:cs typeface="Times New Roman"/>
              </a:rPr>
              <a:t>Figures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302" y="828548"/>
            <a:ext cx="122809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Section</a:t>
            </a:r>
            <a:r>
              <a:rPr sz="1100" b="1" u="sng" spc="-3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One</a:t>
            </a: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1100" b="1" u="sng" spc="-1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Figures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89444" y="828547"/>
            <a:ext cx="31305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b="1" u="sng" spc="-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Page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01155" y="1149348"/>
            <a:ext cx="5135880" cy="8225155"/>
          </a:xfrm>
          <a:prstGeom prst="rect">
            <a:avLst/>
          </a:prstGeom>
        </p:spPr>
        <p:txBody>
          <a:bodyPr vert="horz" wrap="square" lIns="0" tIns="22860" rIns="0" bIns="0" rtlCol="0">
            <a:spAutoFit/>
          </a:bodyPr>
          <a:lstStyle/>
          <a:p>
            <a:pPr marL="81915" marR="18415">
              <a:lnSpc>
                <a:spcPts val="1270"/>
              </a:lnSpc>
              <a:spcBef>
                <a:spcPts val="180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spc="-25" dirty="0">
                <a:latin typeface="Times New Roman"/>
                <a:cs typeface="Times New Roman"/>
              </a:rPr>
              <a:t>T2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spc="-25" dirty="0">
                <a:latin typeface="Times New Roman"/>
                <a:cs typeface="Times New Roman"/>
              </a:rPr>
              <a:t>T3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Identified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spc="-25" dirty="0">
                <a:latin typeface="Times New Roman"/>
                <a:cs typeface="Times New Roman"/>
              </a:rPr>
              <a:t>T4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as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185"/>
              </a:lnSpc>
            </a:pP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160655" indent="-292100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T5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as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81915">
              <a:lnSpc>
                <a:spcPts val="120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T6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</a:t>
            </a:r>
            <a:endParaRPr sz="1100">
              <a:latin typeface="Times New Roman"/>
              <a:cs typeface="Times New Roman"/>
            </a:endParaRPr>
          </a:p>
          <a:p>
            <a:pPr marL="373380" marR="575310">
              <a:lnSpc>
                <a:spcPts val="1260"/>
              </a:lnSpc>
              <a:spcBef>
                <a:spcPts val="65"/>
              </a:spcBef>
            </a:pP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81915">
              <a:lnSpc>
                <a:spcPts val="1205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T7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</a:t>
            </a:r>
            <a:endParaRPr sz="1100">
              <a:latin typeface="Times New Roman"/>
              <a:cs typeface="Times New Roman"/>
            </a:endParaRPr>
          </a:p>
          <a:p>
            <a:pPr marL="373380" marR="574040">
              <a:lnSpc>
                <a:spcPts val="1270"/>
              </a:lnSpc>
              <a:spcBef>
                <a:spcPts val="60"/>
              </a:spcBef>
            </a:pPr>
            <a:r>
              <a:rPr sz="1100" dirty="0">
                <a:latin typeface="Times New Roman"/>
                <a:cs typeface="Times New Roman"/>
              </a:rPr>
              <a:t>Race/Ethnicity,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2010-</a:t>
            </a:r>
            <a:r>
              <a:rPr sz="1100" dirty="0">
                <a:latin typeface="Times New Roman"/>
                <a:cs typeface="Times New Roman"/>
              </a:rPr>
              <a:t>2014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and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81915">
              <a:lnSpc>
                <a:spcPts val="120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T8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Stalking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Harassment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Incidents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Enforcement,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144145" indent="-292100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T9</a:t>
            </a:r>
            <a:r>
              <a:rPr sz="1100" dirty="0">
                <a:latin typeface="Times New Roman"/>
                <a:cs typeface="Times New Roman"/>
              </a:rPr>
              <a:t>	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Suspect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Arrest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 </a:t>
            </a: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T10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Crisis/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Hotline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Calls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44450" indent="-361315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T11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T12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 marR="40005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T13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spc="-25" dirty="0">
                <a:latin typeface="Times New Roman"/>
                <a:cs typeface="Times New Roman"/>
              </a:rPr>
              <a:t>T14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Service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00"/>
              </a:lnSpc>
            </a:pP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571500" indent="-361315">
              <a:lnSpc>
                <a:spcPts val="1260"/>
              </a:lnSpc>
              <a:spcBef>
                <a:spcPts val="6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T15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Providers, 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T16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Reported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67310" indent="-361315">
              <a:lnSpc>
                <a:spcPts val="1270"/>
              </a:lnSpc>
              <a:spcBef>
                <a:spcPts val="60"/>
              </a:spcBef>
              <a:tabLst>
                <a:tab pos="374015" algn="l"/>
              </a:tabLst>
            </a:pPr>
            <a:r>
              <a:rPr sz="1100" spc="-25" dirty="0">
                <a:latin typeface="Times New Roman"/>
                <a:cs typeface="Times New Roman"/>
              </a:rPr>
              <a:t>T17</a:t>
            </a:r>
            <a:r>
              <a:rPr sz="1100" dirty="0">
                <a:latin typeface="Times New Roman"/>
                <a:cs typeface="Times New Roman"/>
              </a:rPr>
              <a:t>		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Race/Ethnicity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Domestic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165100" indent="-361315">
              <a:lnSpc>
                <a:spcPts val="126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T18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Alcohol/Drug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Use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by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5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T19</a:t>
            </a:r>
            <a:r>
              <a:rPr sz="1100" dirty="0">
                <a:latin typeface="Times New Roman"/>
                <a:cs typeface="Times New Roman"/>
              </a:rPr>
              <a:t>	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Weapon,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387350" indent="-361315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T20</a:t>
            </a:r>
            <a:r>
              <a:rPr sz="1100" dirty="0">
                <a:latin typeface="Times New Roman"/>
                <a:cs typeface="Times New Roman"/>
              </a:rPr>
              <a:t>	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Involving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Injury,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5" dirty="0">
                <a:latin typeface="Times New Roman"/>
                <a:cs typeface="Times New Roman"/>
              </a:rPr>
              <a:t> Law </a:t>
            </a: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  <a:tabLst>
                <a:tab pos="374015" algn="l"/>
              </a:tabLst>
            </a:pPr>
            <a:r>
              <a:rPr sz="1100" spc="-25" dirty="0">
                <a:latin typeface="Times New Roman"/>
                <a:cs typeface="Times New Roman"/>
              </a:rPr>
              <a:t>T21</a:t>
            </a:r>
            <a:r>
              <a:rPr sz="1100" dirty="0">
                <a:latin typeface="Times New Roman"/>
                <a:cs typeface="Times New Roman"/>
              </a:rPr>
              <a:t>	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Were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Sexually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Assaulted/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Coerced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5080" indent="-361315">
              <a:lnSpc>
                <a:spcPts val="1270"/>
              </a:lnSpc>
              <a:spcBef>
                <a:spcPts val="60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T22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10" dirty="0">
                <a:latin typeface="Times New Roman"/>
                <a:cs typeface="Times New Roman"/>
              </a:rPr>
              <a:t> Victim/Offender</a:t>
            </a:r>
            <a:r>
              <a:rPr sz="1100" spc="-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Relationships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in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10" dirty="0">
                <a:latin typeface="Times New Roman"/>
                <a:cs typeface="Times New Roman"/>
              </a:rPr>
              <a:t> Enforcement Reported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T23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Victim/Offender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Relationship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Among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Victims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dirty="0">
                <a:latin typeface="Times New Roman"/>
                <a:cs typeface="Times New Roman"/>
              </a:rPr>
              <a:t>Served,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205740" indent="-361315">
              <a:lnSpc>
                <a:spcPts val="1270"/>
              </a:lnSpc>
              <a:spcBef>
                <a:spcPts val="50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T24</a:t>
            </a:r>
            <a:r>
              <a:rPr sz="1100" dirty="0">
                <a:latin typeface="Times New Roman"/>
                <a:cs typeface="Times New Roman"/>
              </a:rPr>
              <a:t>	Comparison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Domestic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Violence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with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Present </a:t>
            </a:r>
            <a:r>
              <a:rPr sz="1100" dirty="0">
                <a:latin typeface="Times New Roman"/>
                <a:cs typeface="Times New Roman"/>
              </a:rPr>
              <a:t>Between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Law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Enforcement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and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Provider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Reports,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00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T25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Service,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 marR="858519">
              <a:lnSpc>
                <a:spcPts val="1270"/>
              </a:lnSpc>
              <a:spcBef>
                <a:spcPts val="60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T26</a:t>
            </a:r>
            <a:r>
              <a:rPr sz="1100" dirty="0">
                <a:latin typeface="Times New Roman"/>
                <a:cs typeface="Times New Roman"/>
              </a:rPr>
              <a:t>	</a:t>
            </a:r>
            <a:r>
              <a:rPr sz="1100" spc="-27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Children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 </a:t>
            </a:r>
            <a:r>
              <a:rPr sz="1100" spc="-25" dirty="0">
                <a:latin typeface="Times New Roman"/>
                <a:cs typeface="Times New Roman"/>
              </a:rPr>
              <a:t>T27</a:t>
            </a:r>
            <a:r>
              <a:rPr sz="1100" dirty="0">
                <a:latin typeface="Times New Roman"/>
                <a:cs typeface="Times New Roman"/>
              </a:rPr>
              <a:t>	Average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Proportion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Offenders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Receiving</a:t>
            </a:r>
            <a:r>
              <a:rPr sz="1100" spc="-3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Each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Service,</a:t>
            </a:r>
            <a:r>
              <a:rPr sz="1100" spc="-3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195"/>
              </a:lnSpc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T28</a:t>
            </a:r>
            <a:r>
              <a:rPr sz="1100" dirty="0">
                <a:latin typeface="Times New Roman"/>
                <a:cs typeface="Times New Roman"/>
              </a:rPr>
              <a:t>	Proportion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Adult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Victims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Served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Who</a:t>
            </a:r>
            <a:r>
              <a:rPr sz="1100" spc="-1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Reported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Their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Victimization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to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spc="-25" dirty="0">
                <a:latin typeface="Times New Roman"/>
                <a:cs typeface="Times New Roman"/>
              </a:rPr>
              <a:t>Law</a:t>
            </a:r>
            <a:endParaRPr sz="1100">
              <a:latin typeface="Times New Roman"/>
              <a:cs typeface="Times New Roman"/>
            </a:endParaRPr>
          </a:p>
          <a:p>
            <a:pPr marL="373380">
              <a:lnSpc>
                <a:spcPts val="1265"/>
              </a:lnSpc>
            </a:pPr>
            <a:r>
              <a:rPr sz="1100" spc="-10" dirty="0">
                <a:latin typeface="Times New Roman"/>
                <a:cs typeface="Times New Roman"/>
              </a:rPr>
              <a:t>Enforcement,</a:t>
            </a:r>
            <a:r>
              <a:rPr sz="1100" spc="6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  <a:p>
            <a:pPr marL="373380" marR="396875" indent="-361315">
              <a:lnSpc>
                <a:spcPts val="1270"/>
              </a:lnSpc>
              <a:spcBef>
                <a:spcPts val="55"/>
              </a:spcBef>
              <a:tabLst>
                <a:tab pos="373380" algn="l"/>
              </a:tabLst>
            </a:pPr>
            <a:r>
              <a:rPr sz="1100" spc="-25" dirty="0">
                <a:latin typeface="Times New Roman"/>
                <a:cs typeface="Times New Roman"/>
              </a:rPr>
              <a:t>T29</a:t>
            </a:r>
            <a:r>
              <a:rPr sz="1100" dirty="0">
                <a:latin typeface="Times New Roman"/>
                <a:cs typeface="Times New Roman"/>
              </a:rPr>
              <a:t>	Number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of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Cases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for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Which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a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Protection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Order</a:t>
            </a:r>
            <a:r>
              <a:rPr sz="1100" spc="-2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was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Issued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by</a:t>
            </a:r>
            <a:r>
              <a:rPr sz="1100" spc="-1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District</a:t>
            </a:r>
            <a:r>
              <a:rPr sz="1100" spc="-25" dirty="0">
                <a:latin typeface="Times New Roman"/>
                <a:cs typeface="Times New Roman"/>
              </a:rPr>
              <a:t> </a:t>
            </a:r>
            <a:r>
              <a:rPr sz="1100" spc="-10" dirty="0">
                <a:latin typeface="Times New Roman"/>
                <a:cs typeface="Times New Roman"/>
              </a:rPr>
              <a:t>Courts, 2015-</a:t>
            </a:r>
            <a:r>
              <a:rPr sz="1100" spc="-20" dirty="0">
                <a:latin typeface="Times New Roman"/>
                <a:cs typeface="Times New Roman"/>
              </a:rPr>
              <a:t>2019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706622" y="1149348"/>
            <a:ext cx="96520" cy="6756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335">
              <a:lnSpc>
                <a:spcPts val="1295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3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5" dirty="0">
                <a:latin typeface="Times New Roman"/>
                <a:cs typeface="Times New Roman"/>
              </a:rPr>
              <a:t>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706622" y="1952488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06622" y="227405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706622" y="2755641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706622" y="3237985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706622" y="3558780"/>
            <a:ext cx="95250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706622" y="3880343"/>
            <a:ext cx="95885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706598" y="4361919"/>
            <a:ext cx="95250" cy="5143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ts val="1295"/>
              </a:lnSpc>
              <a:spcBef>
                <a:spcPts val="95"/>
              </a:spcBef>
            </a:pPr>
            <a:r>
              <a:rPr sz="1100" spc="-5" dirty="0">
                <a:latin typeface="Times New Roman"/>
                <a:cs typeface="Times New Roman"/>
              </a:rPr>
              <a:t>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5"/>
              </a:lnSpc>
            </a:pPr>
            <a:r>
              <a:rPr sz="1100" spc="-5" dirty="0">
                <a:latin typeface="Times New Roman"/>
                <a:cs typeface="Times New Roman"/>
              </a:rPr>
              <a:t>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6637276" y="5005044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6637276" y="532584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637276" y="5647402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37276" y="5968965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637276" y="6289761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637276" y="6611323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6637276" y="6932118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637276" y="7253681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6637262" y="7575243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637262" y="7896039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6636644" y="8217602"/>
            <a:ext cx="167005" cy="6743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970">
              <a:lnSpc>
                <a:spcPts val="1295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16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17</a:t>
            </a:r>
            <a:endParaRPr sz="1100">
              <a:latin typeface="Times New Roman"/>
              <a:cs typeface="Times New Roman"/>
            </a:endParaRPr>
          </a:p>
          <a:p>
            <a:pPr marL="13335">
              <a:lnSpc>
                <a:spcPts val="1265"/>
              </a:lnSpc>
            </a:pP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  <a:p>
            <a:pPr marL="12700">
              <a:lnSpc>
                <a:spcPts val="1290"/>
              </a:lnSpc>
            </a:pP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637262" y="9020741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18</a:t>
            </a:r>
            <a:endParaRPr sz="1100">
              <a:latin typeface="Times New Roman"/>
              <a:cs typeface="Times New Roman"/>
            </a:endParaRP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56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1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173480"/>
          <a:ext cx="4860925" cy="8013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40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4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3695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7060" marR="533400" indent="-67945">
                        <a:lnSpc>
                          <a:spcPts val="1270"/>
                        </a:lnSpc>
                        <a:spcBef>
                          <a:spcPts val="1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Springer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57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97332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1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60" y="1348739"/>
          <a:ext cx="4860925" cy="301942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406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3145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433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 marL="493395">
                        <a:lnSpc>
                          <a:spcPts val="1270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0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07060" marR="533400" indent="-67945">
                        <a:lnSpc>
                          <a:spcPts val="1270"/>
                        </a:lnSpc>
                        <a:spcBef>
                          <a:spcPts val="15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905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Vaughn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22,999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58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4439920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County,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22959" y="1173480"/>
          <a:ext cx="4460875" cy="57245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4043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430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7228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70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1500">
                        <a:latin typeface="Times New Roman"/>
                        <a:cs typeface="Times New Roman"/>
                      </a:endParaRPr>
                    </a:p>
                    <a:p>
                      <a:pPr marL="248285">
                        <a:lnSpc>
                          <a:spcPts val="1265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County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127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21310" marR="248285" indent="-67945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6550" marR="103505" indent="-224790">
                        <a:lnSpc>
                          <a:spcPts val="1270"/>
                        </a:lnSpc>
                        <a:spcBef>
                          <a:spcPts val="459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Percent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Total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Domestic Violence</a:t>
                      </a:r>
                      <a:r>
                        <a:rPr sz="1100" b="1" spc="-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58419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Bernalillo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8,972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Catron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Chaves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Cibola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Colfax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Curry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Ana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5,438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Eddy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Guadalupe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Hidalgo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Lea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Lincoln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Luna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McKinley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Mora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Otero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Quay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Arriba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Roosevelt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Juan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Miguel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Sandoval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1,306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Sierra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Torrance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Union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8580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Valencia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8580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22,999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100%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59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9518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Survivors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Gender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Agencies,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21400" cy="8007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384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13970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7366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Female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 marR="12382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Survivors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Gender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36525" marR="130810" indent="13144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3,031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6,663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9,735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Angel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3,802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3,802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Elida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Hurley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1,113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1,657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60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3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21400" cy="80079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384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13970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7366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Female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 marR="12382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Survivors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Gender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36525" marR="130810" indent="13144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Springer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61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3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21400" cy="40106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628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429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6794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0"/>
                        </a:spcBef>
                      </a:pPr>
                      <a:endParaRPr sz="1050">
                        <a:latin typeface="Times New Roman"/>
                        <a:cs typeface="Times New Roman"/>
                      </a:endParaRPr>
                    </a:p>
                    <a:p>
                      <a:pPr marL="53848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13970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79375" marR="73660" indent="7366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Female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0810" marR="123825" algn="ctr">
                        <a:lnSpc>
                          <a:spcPts val="1270"/>
                        </a:lnSpc>
                        <a:spcBef>
                          <a:spcPts val="17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Survivors</a:t>
                      </a:r>
                      <a:r>
                        <a:rPr sz="1100" b="1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with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Gender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Not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2159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150">
                        <a:latin typeface="Times New Roman"/>
                        <a:cs typeface="Times New Roman"/>
                      </a:endParaRPr>
                    </a:p>
                    <a:p>
                      <a:pPr marL="136525" marR="130810" indent="131445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Survivors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Vaughn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5,599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13,021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6,755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25,375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62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777865" cy="383540"/>
          </a:xfrm>
          <a:prstGeom prst="rect">
            <a:avLst/>
          </a:prstGeom>
        </p:spPr>
        <p:txBody>
          <a:bodyPr vert="horz" wrap="square" lIns="0" tIns="24765" rIns="0" bIns="0" rtlCol="0">
            <a:spAutoFit/>
          </a:bodyPr>
          <a:lstStyle/>
          <a:p>
            <a:pPr marL="12700" marR="5080">
              <a:lnSpc>
                <a:spcPts val="1380"/>
              </a:lnSpc>
              <a:spcBef>
                <a:spcPts val="195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Suspects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Identified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Domestic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Violence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Incidents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Reported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10" dirty="0">
                <a:latin typeface="Times New Roman"/>
                <a:cs typeface="Times New Roman"/>
              </a:rPr>
              <a:t> Enforcement </a:t>
            </a:r>
            <a:r>
              <a:rPr sz="1200" dirty="0">
                <a:latin typeface="Times New Roman"/>
                <a:cs typeface="Times New Roman"/>
              </a:rPr>
              <a:t>Agencies,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348739"/>
          <a:ext cx="6121400" cy="77254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7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50927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75565" marR="68580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 marR="9715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Female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 marR="91440" indent="177800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Gender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Not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86360" marR="78740" indent="9652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Albuquerque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5,982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2,438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9,274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Angel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Fire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Bloomfield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3,802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3,802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Elida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Guadalupe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Hurley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1,021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1,577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63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4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21400" cy="7893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7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001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50927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43510" marR="135890" indent="7620" algn="just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35255" marR="12890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Female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97155" marR="91440" indent="177800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Gender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Not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86360" marR="78740" indent="9652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Lincoln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Luna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McKinley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Milan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Mora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Peralta,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Village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of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Portales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Quay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Questa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Raton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Red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River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Arriba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Rio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Rancho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Department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Public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Safety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Roswell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586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Downs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Ruidoso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Juan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Miguel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Sandoval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Clara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Pueblo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521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690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Rosa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Silver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City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Socorro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Springer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Alamogordo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Albuquerque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Clovis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Deming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Espanola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8419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94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Farmington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Gallup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810259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64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124015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 4 –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i="1" spc="-10" dirty="0">
                <a:latin typeface="Times New Roman"/>
                <a:cs typeface="Times New Roman"/>
              </a:rPr>
              <a:t>continued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6116320" cy="40633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8191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2771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572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3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001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513715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7314" marR="100330" indent="7620" algn="just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Number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0" dirty="0">
                          <a:latin typeface="Times New Roman"/>
                          <a:cs typeface="Times New Roman"/>
                        </a:rPr>
                        <a:t>Male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4139" marR="9715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Female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9215" marR="62230" indent="177800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Suspects</a:t>
                      </a:r>
                      <a:r>
                        <a:rPr sz="1100" b="1" spc="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Gender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Not</a:t>
                      </a:r>
                      <a:r>
                        <a:rPr sz="1100" b="1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Documented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143510" marR="135890" indent="96520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 Suspects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Grants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Hobbs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Cruces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Vegas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Moriarty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Raton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9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Roswell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Fe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Santa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Rosa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Socorro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Taos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State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Tucumcari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Tatum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Torrance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Truth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or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Consequences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Tucumcari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Tularosa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Valencia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Vaughn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86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Total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11,981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4,710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7,757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24,448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6797293" y="9284460"/>
            <a:ext cx="165735" cy="19304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100" spc="-25" dirty="0">
                <a:latin typeface="Times New Roman"/>
                <a:cs typeface="Times New Roman"/>
              </a:rPr>
              <a:t>65</a:t>
            </a:r>
            <a:endParaRPr sz="1100">
              <a:latin typeface="Times New Roman"/>
              <a:cs typeface="Times New Roman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10259" y="798068"/>
            <a:ext cx="5125085" cy="208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00" dirty="0">
                <a:latin typeface="Times New Roman"/>
                <a:cs typeface="Times New Roman"/>
              </a:rPr>
              <a:t>Table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Number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Stalking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Cases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Reporting</a:t>
            </a:r>
            <a:r>
              <a:rPr sz="1200" spc="-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Enforcement</a:t>
            </a:r>
            <a:r>
              <a:rPr sz="1200" spc="-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Agencies,</a:t>
            </a:r>
            <a:r>
              <a:rPr sz="1200" spc="-5" dirty="0">
                <a:latin typeface="Times New Roman"/>
                <a:cs typeface="Times New Roman"/>
              </a:rPr>
              <a:t> </a:t>
            </a:r>
            <a:r>
              <a:rPr sz="1200" spc="-20" dirty="0">
                <a:latin typeface="Times New Roman"/>
                <a:cs typeface="Times New Roman"/>
              </a:rPr>
              <a:t>2019</a:t>
            </a:r>
            <a:endParaRPr sz="1200">
              <a:latin typeface="Times New Roman"/>
              <a:cs typeface="Times New Roman"/>
            </a:endParaRPr>
          </a:p>
        </p:txBody>
      </p:sp>
      <p:graphicFrame>
        <p:nvGraphicFramePr>
          <p:cNvPr id="4" name="object 4"/>
          <p:cNvGraphicFramePr>
            <a:graphicFrameLocks noGrp="1"/>
          </p:cNvGraphicFramePr>
          <p:nvPr/>
        </p:nvGraphicFramePr>
        <p:xfrm>
          <a:off x="819911" y="1173480"/>
          <a:ext cx="5378450" cy="78930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25717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3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7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6515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2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0"/>
                        </a:spcBef>
                      </a:pPr>
                      <a:endParaRPr sz="1450">
                        <a:latin typeface="Times New Roman"/>
                        <a:cs typeface="Times New Roman"/>
                      </a:endParaRPr>
                    </a:p>
                    <a:p>
                      <a:pPr marL="509270">
                        <a:lnSpc>
                          <a:spcPts val="1265"/>
                        </a:lnSpc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Law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Agency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105410" marR="98425" indent="-635" algn="ctr">
                        <a:lnSpc>
                          <a:spcPts val="1270"/>
                        </a:lnSpc>
                        <a:spcBef>
                          <a:spcPts val="540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of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 Law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Enforcement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Reports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Documenting</a:t>
                      </a:r>
                      <a:r>
                        <a:rPr sz="1100" b="1" spc="-6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Stalking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6858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1550">
                        <a:latin typeface="Times New Roman"/>
                        <a:cs typeface="Times New Roman"/>
                      </a:endParaRPr>
                    </a:p>
                    <a:p>
                      <a:pPr marL="86360" marR="79375" indent="217804">
                        <a:lnSpc>
                          <a:spcPts val="1270"/>
                        </a:lnSpc>
                        <a:spcBef>
                          <a:spcPts val="5"/>
                        </a:spcBef>
                      </a:pPr>
                      <a:r>
                        <a:rPr sz="1100" b="1" dirty="0">
                          <a:latin typeface="Times New Roman"/>
                          <a:cs typeface="Times New Roman"/>
                        </a:rPr>
                        <a:t>Number</a:t>
                      </a:r>
                      <a:r>
                        <a:rPr sz="1100" b="1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25" dirty="0">
                          <a:latin typeface="Times New Roman"/>
                          <a:cs typeface="Times New Roman"/>
                        </a:rPr>
                        <a:t>of </a:t>
                      </a:r>
                      <a:r>
                        <a:rPr sz="1100" b="1" dirty="0">
                          <a:latin typeface="Times New Roman"/>
                          <a:cs typeface="Times New Roman"/>
                        </a:rPr>
                        <a:t>Stalking</a:t>
                      </a:r>
                      <a:r>
                        <a:rPr sz="1100" b="1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b="1" spc="-10" dirty="0">
                          <a:latin typeface="Times New Roman"/>
                          <a:cs typeface="Times New Roman"/>
                        </a:rPr>
                        <a:t>Incidents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3175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Acoma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Anthony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Artesia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Bayard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Belen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Bernalillo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Bosque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Farms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Capitan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Carlsbad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217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Carrizozo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Catron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Chaves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54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Cibola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Cimarron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Clayton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Clovis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224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Colfax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Corrales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Curry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Deming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182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Dexter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Dona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Ana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1,437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Eddy</a:t>
                      </a:r>
                      <a:r>
                        <a:rPr sz="1100" spc="-1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Sheriff's 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Edgewood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Espanola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Estancia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Eunice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Farmington</a:t>
                      </a:r>
                      <a:r>
                        <a:rPr sz="1100" spc="-5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675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055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Gallup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466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Grants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26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Hatch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19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Hidalgo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223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Hobbs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364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67640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Isleta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Tribal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Police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Jal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15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Cruces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1,458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13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6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Vegas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72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7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Lea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County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Sheriff's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84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8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Logan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9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Lordsburg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16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0"/>
                  </a:ext>
                </a:extLst>
              </a:tr>
              <a:tr h="167005">
                <a:tc>
                  <a:txBody>
                    <a:bodyPr/>
                    <a:lstStyle/>
                    <a:p>
                      <a:pPr marL="67945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Alamos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30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20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68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20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2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1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Lunas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59690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40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2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Lovington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Police</a:t>
                      </a:r>
                      <a:r>
                        <a:rPr sz="1100" spc="-4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Department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325" algn="r">
                        <a:lnSpc>
                          <a:spcPts val="1215"/>
                        </a:lnSpc>
                      </a:pPr>
                      <a:r>
                        <a:rPr sz="1100" spc="-25" dirty="0">
                          <a:latin typeface="Times New Roman"/>
                          <a:cs typeface="Times New Roman"/>
                        </a:rPr>
                        <a:t>61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0960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3"/>
                  </a:ext>
                </a:extLst>
              </a:tr>
              <a:tr h="166370">
                <a:tc>
                  <a:txBody>
                    <a:bodyPr/>
                    <a:lstStyle/>
                    <a:p>
                      <a:pPr marL="67945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Magdalena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dirty="0">
                          <a:latin typeface="Times New Roman"/>
                          <a:cs typeface="Times New Roman"/>
                        </a:rPr>
                        <a:t>Marshal's</a:t>
                      </a:r>
                      <a:r>
                        <a:rPr sz="1100" spc="-55" dirty="0"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1100" spc="-10" dirty="0">
                          <a:latin typeface="Times New Roman"/>
                          <a:cs typeface="Times New Roman"/>
                        </a:rPr>
                        <a:t>Office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4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R="61594" algn="r">
                        <a:lnSpc>
                          <a:spcPts val="1215"/>
                        </a:lnSpc>
                      </a:pPr>
                      <a:r>
                        <a:rPr sz="1100" dirty="0">
                          <a:latin typeface="Times New Roman"/>
                          <a:cs typeface="Times New Roman"/>
                        </a:rPr>
                        <a:t>0</a:t>
                      </a:r>
                      <a:endParaRPr sz="11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6350">
                      <a:solidFill>
                        <a:srgbClr val="000000"/>
                      </a:solidFill>
                      <a:prstDash val="solid"/>
                    </a:lnL>
                    <a:lnR w="6350">
                      <a:solidFill>
                        <a:srgbClr val="000000"/>
                      </a:solidFill>
                      <a:prstDash val="solid"/>
                    </a:lnR>
                    <a:lnT w="6350">
                      <a:solidFill>
                        <a:srgbClr val="000000"/>
                      </a:solidFill>
                      <a:prstDash val="solid"/>
                    </a:lnT>
                    <a:lnB w="6350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4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88567</Words>
  <Application>Microsoft Office PowerPoint</Application>
  <PresentationFormat>Custom</PresentationFormat>
  <Paragraphs>28773</Paragraphs>
  <Slides>290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290</vt:i4>
      </vt:variant>
    </vt:vector>
  </HeadingPairs>
  <TitlesOfParts>
    <vt:vector size="295" baseType="lpstr">
      <vt:lpstr>Arial</vt:lpstr>
      <vt:lpstr>Calibri</vt:lpstr>
      <vt:lpstr>Times New Roman</vt:lpstr>
      <vt:lpstr>Wingdings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User</dc:creator>
  <cp:lastModifiedBy>Girmendonk, Robert, DPS</cp:lastModifiedBy>
  <cp:revision>1</cp:revision>
  <dcterms:created xsi:type="dcterms:W3CDTF">2023-04-04T19:00:07Z</dcterms:created>
  <dcterms:modified xsi:type="dcterms:W3CDTF">2023-04-04T19:01:30Z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2020-10-19T00:00:00Z</vt:filetime>
  </property>
  <property fmtid="{D5CDD505-2E9C-101B-9397-08002B2CF9AE}" pid="3" name="Creator">
    <vt:lpwstr>PScript5.dll Version 5.2.2</vt:lpwstr>
  </property>
  <property fmtid="{D5CDD505-2E9C-101B-9397-08002B2CF9AE}" pid="4" name="LastSaved">
    <vt:filetime>2023-04-04T00:00:00Z</vt:filetime>
  </property>
  <property fmtid="{D5CDD505-2E9C-101B-9397-08002B2CF9AE}" pid="5" name="Producer">
    <vt:lpwstr>Adobe Acrobat Pro 2017 17.11.30175</vt:lpwstr>
  </property>
</Properties>
</file>