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4" r:id="rId26"/>
    <p:sldId id="285" r:id="rId27"/>
    <p:sldId id="281" r:id="rId28"/>
    <p:sldId id="282"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102" y="852"/>
      </p:cViewPr>
      <p:guideLst>
        <p:guide orient="horz" pos="2160"/>
        <p:guide pos="3840"/>
      </p:guideLst>
    </p:cSldViewPr>
  </p:slideViewPr>
  <p:notesTextViewPr>
    <p:cViewPr>
      <p:scale>
        <a:sx n="1" d="1"/>
        <a:sy n="1" d="1"/>
      </p:scale>
      <p:origin x="0" y="0"/>
    </p:cViewPr>
  </p:notesTextViewPr>
  <p:sorterViewPr>
    <p:cViewPr>
      <p:scale>
        <a:sx n="100" d="100"/>
        <a:sy n="100" d="100"/>
      </p:scale>
      <p:origin x="0" y="-447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4DD27-0318-411C-B602-437B4B81A6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75A23C-E3FA-4C92-BCB9-130CCC143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07A1C2-C326-4AE4-B9CC-9686302125B8}"/>
              </a:ext>
            </a:extLst>
          </p:cNvPr>
          <p:cNvSpPr>
            <a:spLocks noGrp="1"/>
          </p:cNvSpPr>
          <p:nvPr>
            <p:ph type="dt" sz="half" idx="10"/>
          </p:nvPr>
        </p:nvSpPr>
        <p:spPr/>
        <p:txBody>
          <a:bodyPr/>
          <a:lstStyle/>
          <a:p>
            <a:fld id="{78ABE3C1-DBE1-495D-B57B-2849774B866A}" type="datetimeFigureOut">
              <a:rPr lang="en-US" smtClean="0"/>
              <a:t>1/11/2022</a:t>
            </a:fld>
            <a:endParaRPr lang="en-US" dirty="0"/>
          </a:p>
        </p:txBody>
      </p:sp>
      <p:sp>
        <p:nvSpPr>
          <p:cNvPr id="5" name="Footer Placeholder 4">
            <a:extLst>
              <a:ext uri="{FF2B5EF4-FFF2-40B4-BE49-F238E27FC236}">
                <a16:creationId xmlns:a16="http://schemas.microsoft.com/office/drawing/2014/main" id="{0385F444-305E-4E37-8062-4475986AC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CD1433F-5CE8-451E-93FC-EC199AAD20EC}"/>
              </a:ext>
            </a:extLst>
          </p:cNvPr>
          <p:cNvSpPr>
            <a:spLocks noGrp="1"/>
          </p:cNvSpPr>
          <p:nvPr>
            <p:ph type="sldNum" sz="quarter" idx="12"/>
          </p:nvPr>
        </p:nvSpPr>
        <p:spPr/>
        <p:txBody>
          <a:bodyPr/>
          <a:lstStyle/>
          <a:p>
            <a:fld id="{6D22F896-40B5-4ADD-8801-0D06FADFA095}" type="slidenum">
              <a:rPr lang="en-US" smtClean="0"/>
              <a:t>‹#›</a:t>
            </a:fld>
            <a:endParaRPr lang="en-US" dirty="0"/>
          </a:p>
        </p:txBody>
      </p:sp>
      <p:pic>
        <p:nvPicPr>
          <p:cNvPr id="7" name="Picture 6" descr="http://www.dps.nm.org/images/dps-header_04.jpg">
            <a:extLst>
              <a:ext uri="{FF2B5EF4-FFF2-40B4-BE49-F238E27FC236}">
                <a16:creationId xmlns:a16="http://schemas.microsoft.com/office/drawing/2014/main" id="{18D690C4-9E3D-466F-AD6C-F1A139C12EF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88824" cy="799892"/>
          </a:xfrm>
          <a:prstGeom prst="rect">
            <a:avLst/>
          </a:prstGeom>
          <a:ln>
            <a:noFill/>
          </a:ln>
          <a:effectLst>
            <a:outerShdw blurRad="190500" algn="tl" rotWithShape="0">
              <a:srgbClr val="000000">
                <a:alpha val="70000"/>
              </a:srgbClr>
            </a:outerShdw>
            <a:reflection blurRad="6350" stA="50000" endA="300" endPos="55000" dir="5400000" sy="-100000" algn="bl" rotWithShape="0"/>
            <a:softEdge rad="31750"/>
          </a:effectLst>
        </p:spPr>
      </p:pic>
    </p:spTree>
    <p:extLst>
      <p:ext uri="{BB962C8B-B14F-4D97-AF65-F5344CB8AC3E}">
        <p14:creationId xmlns:p14="http://schemas.microsoft.com/office/powerpoint/2010/main" val="2229580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58CD8-4067-435E-A9C4-D17BA7D767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EDBFAF-1712-4E83-A407-AD4F31A920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EB06AE-ED95-4D47-8E7C-C4C69EC42B73}"/>
              </a:ext>
            </a:extLst>
          </p:cNvPr>
          <p:cNvSpPr>
            <a:spLocks noGrp="1"/>
          </p:cNvSpPr>
          <p:nvPr>
            <p:ph type="dt" sz="half" idx="10"/>
          </p:nvPr>
        </p:nvSpPr>
        <p:spPr/>
        <p:txBody>
          <a:bodyPr/>
          <a:lstStyle/>
          <a:p>
            <a:fld id="{1FA3F48C-C7C6-4055-9F49-3777875E72AE}" type="datetimeFigureOut">
              <a:rPr lang="en-US" smtClean="0"/>
              <a:t>1/11/2022</a:t>
            </a:fld>
            <a:endParaRPr lang="en-US" dirty="0"/>
          </a:p>
        </p:txBody>
      </p:sp>
      <p:sp>
        <p:nvSpPr>
          <p:cNvPr id="5" name="Footer Placeholder 4">
            <a:extLst>
              <a:ext uri="{FF2B5EF4-FFF2-40B4-BE49-F238E27FC236}">
                <a16:creationId xmlns:a16="http://schemas.microsoft.com/office/drawing/2014/main" id="{3DDEDAF4-2496-4821-8A3B-47852A4BD2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F01243-74C2-4D19-BAB8-8EAB390B98B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43887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50F812-7501-41DD-B0C1-D97A702F55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B4D5F8-8D44-4AB1-9B65-D5F6CCFF69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164264-4826-4236-BD15-5EAEFC36A964}"/>
              </a:ext>
            </a:extLst>
          </p:cNvPr>
          <p:cNvSpPr>
            <a:spLocks noGrp="1"/>
          </p:cNvSpPr>
          <p:nvPr>
            <p:ph type="dt" sz="half" idx="10"/>
          </p:nvPr>
        </p:nvSpPr>
        <p:spPr/>
        <p:txBody>
          <a:bodyPr/>
          <a:lstStyle/>
          <a:p>
            <a:fld id="{6178E61D-D431-422C-9764-11DAFE33AB63}" type="datetimeFigureOut">
              <a:rPr lang="en-US" smtClean="0"/>
              <a:t>1/11/2022</a:t>
            </a:fld>
            <a:endParaRPr lang="en-US" dirty="0"/>
          </a:p>
        </p:txBody>
      </p:sp>
      <p:sp>
        <p:nvSpPr>
          <p:cNvPr id="5" name="Footer Placeholder 4">
            <a:extLst>
              <a:ext uri="{FF2B5EF4-FFF2-40B4-BE49-F238E27FC236}">
                <a16:creationId xmlns:a16="http://schemas.microsoft.com/office/drawing/2014/main" id="{BAF006E7-35B8-4954-A156-FE21FA5258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E6155A-2B55-4C3B-BF62-CB7E1024B3BD}"/>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33799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9853C-798B-45B1-A7E3-24227ED27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837D61-3628-4446-8AEC-256E402183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DADD8-86B6-49FC-91BF-644BA1C5798D}"/>
              </a:ext>
            </a:extLst>
          </p:cNvPr>
          <p:cNvSpPr>
            <a:spLocks noGrp="1"/>
          </p:cNvSpPr>
          <p:nvPr>
            <p:ph type="dt" sz="half" idx="10"/>
          </p:nvPr>
        </p:nvSpPr>
        <p:spPr/>
        <p:txBody>
          <a:bodyPr/>
          <a:lstStyle/>
          <a:p>
            <a:fld id="{12DE42F4-6EEF-4EF7-8ED4-2208F0F89A08}" type="datetimeFigureOut">
              <a:rPr lang="en-US" smtClean="0"/>
              <a:t>1/11/2022</a:t>
            </a:fld>
            <a:endParaRPr lang="en-US" dirty="0"/>
          </a:p>
        </p:txBody>
      </p:sp>
      <p:sp>
        <p:nvSpPr>
          <p:cNvPr id="5" name="Footer Placeholder 4">
            <a:extLst>
              <a:ext uri="{FF2B5EF4-FFF2-40B4-BE49-F238E27FC236}">
                <a16:creationId xmlns:a16="http://schemas.microsoft.com/office/drawing/2014/main" id="{6D3AF01B-1D41-440E-868D-8DC1F448E0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9DD000A-D82D-4520-AB42-37260DE8D2C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66931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A8562-C758-478E-A256-07C7CC9426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A988FF-34A4-4CD4-A3A1-22081E60F7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115DE4-BF97-4A17-A55B-9F5C4C2E4A3D}"/>
              </a:ext>
            </a:extLst>
          </p:cNvPr>
          <p:cNvSpPr>
            <a:spLocks noGrp="1"/>
          </p:cNvSpPr>
          <p:nvPr>
            <p:ph type="dt" sz="half" idx="10"/>
          </p:nvPr>
        </p:nvSpPr>
        <p:spPr/>
        <p:txBody>
          <a:bodyPr/>
          <a:lstStyle/>
          <a:p>
            <a:fld id="{30578ACC-22D6-47C1-A373-4FD133E34F3C}" type="datetimeFigureOut">
              <a:rPr lang="en-US" smtClean="0"/>
              <a:t>1/11/2022</a:t>
            </a:fld>
            <a:endParaRPr lang="en-US" dirty="0"/>
          </a:p>
        </p:txBody>
      </p:sp>
      <p:sp>
        <p:nvSpPr>
          <p:cNvPr id="5" name="Footer Placeholder 4">
            <a:extLst>
              <a:ext uri="{FF2B5EF4-FFF2-40B4-BE49-F238E27FC236}">
                <a16:creationId xmlns:a16="http://schemas.microsoft.com/office/drawing/2014/main" id="{F7C768CD-7754-43EE-B6D5-1197EC3F682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78A897-5C8E-403F-8266-1DCAA5624A4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686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A8C16-5A5B-48E5-8818-808581AB36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F6408C-26CE-46B1-98BB-88ECE729F5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DC85D5-193B-411A-B4DE-62B6B8A85F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B259C8-D50B-4326-AC9B-F0501753D147}"/>
              </a:ext>
            </a:extLst>
          </p:cNvPr>
          <p:cNvSpPr>
            <a:spLocks noGrp="1"/>
          </p:cNvSpPr>
          <p:nvPr>
            <p:ph type="dt" sz="half" idx="10"/>
          </p:nvPr>
        </p:nvSpPr>
        <p:spPr/>
        <p:txBody>
          <a:bodyPr/>
          <a:lstStyle/>
          <a:p>
            <a:fld id="{4E5A6C69-6797-4E8A-BF37-F2C3751466E9}" type="datetimeFigureOut">
              <a:rPr lang="en-US" smtClean="0"/>
              <a:t>1/11/2022</a:t>
            </a:fld>
            <a:endParaRPr lang="en-US" dirty="0"/>
          </a:p>
        </p:txBody>
      </p:sp>
      <p:sp>
        <p:nvSpPr>
          <p:cNvPr id="6" name="Footer Placeholder 5">
            <a:extLst>
              <a:ext uri="{FF2B5EF4-FFF2-40B4-BE49-F238E27FC236}">
                <a16:creationId xmlns:a16="http://schemas.microsoft.com/office/drawing/2014/main" id="{7EEDD064-47E9-46EB-9528-8B8EF165465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2B062D4-C276-4C20-9D69-7498A1E1803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1415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CCE9C-8861-492E-997F-067ECC812B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9B7F7A-4D69-4280-96A5-EA8D45591E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282426-EDF4-446E-AF9C-1DF7596E8D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1D78F7-D066-48C6-9EB5-894BC0289A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01954B-51A6-4835-B0F4-6C5A8EACBB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8559ED-8D2A-4A04-8089-021047E5A37B}"/>
              </a:ext>
            </a:extLst>
          </p:cNvPr>
          <p:cNvSpPr>
            <a:spLocks noGrp="1"/>
          </p:cNvSpPr>
          <p:nvPr>
            <p:ph type="dt" sz="half" idx="10"/>
          </p:nvPr>
        </p:nvSpPr>
        <p:spPr/>
        <p:txBody>
          <a:bodyPr/>
          <a:lstStyle/>
          <a:p>
            <a:fld id="{D82014A1-A632-4878-A0D3-F52BA7563730}" type="datetimeFigureOut">
              <a:rPr lang="en-US" smtClean="0"/>
              <a:t>1/11/2022</a:t>
            </a:fld>
            <a:endParaRPr lang="en-US" dirty="0"/>
          </a:p>
        </p:txBody>
      </p:sp>
      <p:sp>
        <p:nvSpPr>
          <p:cNvPr id="8" name="Footer Placeholder 7">
            <a:extLst>
              <a:ext uri="{FF2B5EF4-FFF2-40B4-BE49-F238E27FC236}">
                <a16:creationId xmlns:a16="http://schemas.microsoft.com/office/drawing/2014/main" id="{6587E71D-4959-4F7E-AFA9-DBD719C1D9D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93B4048-67B5-42B5-89D3-B22FA0CA86C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8239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B16B-189F-4557-AFED-EC43CD8592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1CD7E8-4E8F-4D5D-B65C-8992F46DC49F}"/>
              </a:ext>
            </a:extLst>
          </p:cNvPr>
          <p:cNvSpPr>
            <a:spLocks noGrp="1"/>
          </p:cNvSpPr>
          <p:nvPr>
            <p:ph type="dt" sz="half" idx="10"/>
          </p:nvPr>
        </p:nvSpPr>
        <p:spPr/>
        <p:txBody>
          <a:bodyPr/>
          <a:lstStyle/>
          <a:p>
            <a:fld id="{CE99F462-093F-4566-844B-4C71F2739DA5}" type="datetimeFigureOut">
              <a:rPr lang="en-US" smtClean="0"/>
              <a:t>1/11/2022</a:t>
            </a:fld>
            <a:endParaRPr lang="en-US" dirty="0"/>
          </a:p>
        </p:txBody>
      </p:sp>
      <p:sp>
        <p:nvSpPr>
          <p:cNvPr id="4" name="Footer Placeholder 3">
            <a:extLst>
              <a:ext uri="{FF2B5EF4-FFF2-40B4-BE49-F238E27FC236}">
                <a16:creationId xmlns:a16="http://schemas.microsoft.com/office/drawing/2014/main" id="{A8477357-773E-4566-A6B8-9F925271A61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2180AB9-A9C4-4B52-B131-38BA39B6759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649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03180D-EDFD-4738-B790-9A44CCF461EF}"/>
              </a:ext>
            </a:extLst>
          </p:cNvPr>
          <p:cNvSpPr>
            <a:spLocks noGrp="1"/>
          </p:cNvSpPr>
          <p:nvPr>
            <p:ph type="dt" sz="half" idx="10"/>
          </p:nvPr>
        </p:nvSpPr>
        <p:spPr/>
        <p:txBody>
          <a:bodyPr/>
          <a:lstStyle/>
          <a:p>
            <a:fld id="{3D24A7AC-904D-4781-85BA-7D10C17ED021}" type="datetimeFigureOut">
              <a:rPr lang="en-US" smtClean="0"/>
              <a:t>1/11/2022</a:t>
            </a:fld>
            <a:endParaRPr lang="en-US" dirty="0"/>
          </a:p>
        </p:txBody>
      </p:sp>
      <p:sp>
        <p:nvSpPr>
          <p:cNvPr id="3" name="Footer Placeholder 2">
            <a:extLst>
              <a:ext uri="{FF2B5EF4-FFF2-40B4-BE49-F238E27FC236}">
                <a16:creationId xmlns:a16="http://schemas.microsoft.com/office/drawing/2014/main" id="{C587DDC4-AE97-4714-BA3E-259B6DA2F0B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D9CAA92-6091-4262-811C-FD71F6EE6A8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96403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E4415-A149-49D5-9D72-148582638F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595131-2811-4A3E-A27B-FB7239BC89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5F98D5-0FD0-4CA9-9071-6779DE0F23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5D6373-1333-4DE4-9498-2A1D29FDB95C}"/>
              </a:ext>
            </a:extLst>
          </p:cNvPr>
          <p:cNvSpPr>
            <a:spLocks noGrp="1"/>
          </p:cNvSpPr>
          <p:nvPr>
            <p:ph type="dt" sz="half" idx="10"/>
          </p:nvPr>
        </p:nvSpPr>
        <p:spPr/>
        <p:txBody>
          <a:bodyPr/>
          <a:lstStyle/>
          <a:p>
            <a:fld id="{E331444B-B92B-4E27-8C94-BB93EAF5CB18}" type="datetimeFigureOut">
              <a:rPr lang="en-US" smtClean="0"/>
              <a:t>1/11/2022</a:t>
            </a:fld>
            <a:endParaRPr lang="en-US" dirty="0"/>
          </a:p>
        </p:txBody>
      </p:sp>
      <p:sp>
        <p:nvSpPr>
          <p:cNvPr id="6" name="Footer Placeholder 5">
            <a:extLst>
              <a:ext uri="{FF2B5EF4-FFF2-40B4-BE49-F238E27FC236}">
                <a16:creationId xmlns:a16="http://schemas.microsoft.com/office/drawing/2014/main" id="{C06E8525-A84F-4580-8205-E6A760B38F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96F12CD-75A7-479E-92CE-FDEE367C449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6902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5C1FA-08AE-4E95-8AF1-1731C539BD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2889AE-99D7-4CDB-8512-F4F065BAE9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D021F5-95A6-4C56-BD06-5B81AD782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412BD-D6E8-4923-A3E4-1A537A1C3B5B}"/>
              </a:ext>
            </a:extLst>
          </p:cNvPr>
          <p:cNvSpPr>
            <a:spLocks noGrp="1"/>
          </p:cNvSpPr>
          <p:nvPr>
            <p:ph type="dt" sz="half" idx="10"/>
          </p:nvPr>
        </p:nvSpPr>
        <p:spPr/>
        <p:txBody>
          <a:bodyPr/>
          <a:lstStyle/>
          <a:p>
            <a:fld id="{363EFA5E-FA76-400D-B3DC-F0BA90E6D107}" type="datetimeFigureOut">
              <a:rPr lang="en-US" smtClean="0"/>
              <a:t>1/11/2022</a:t>
            </a:fld>
            <a:endParaRPr lang="en-US" dirty="0"/>
          </a:p>
        </p:txBody>
      </p:sp>
      <p:sp>
        <p:nvSpPr>
          <p:cNvPr id="6" name="Footer Placeholder 5">
            <a:extLst>
              <a:ext uri="{FF2B5EF4-FFF2-40B4-BE49-F238E27FC236}">
                <a16:creationId xmlns:a16="http://schemas.microsoft.com/office/drawing/2014/main" id="{62465B9F-A90F-4225-A2E0-DE9CDF0191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91CB79-05C2-4394-AE03-DEF7270A89D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94391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B49EAE-1554-46E7-835A-C960E32D39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668985-4490-4A0D-A1F0-B317A3005A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BD21EE-FD18-4BE4-9B3A-82FF079EA4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E9DEC-419B-4CC5-A080-3B06BD5A8291}" type="datetimeFigureOut">
              <a:rPr lang="en-US" smtClean="0"/>
              <a:t>1/11/2022</a:t>
            </a:fld>
            <a:endParaRPr lang="en-US" dirty="0"/>
          </a:p>
        </p:txBody>
      </p:sp>
      <p:sp>
        <p:nvSpPr>
          <p:cNvPr id="5" name="Footer Placeholder 4">
            <a:extLst>
              <a:ext uri="{FF2B5EF4-FFF2-40B4-BE49-F238E27FC236}">
                <a16:creationId xmlns:a16="http://schemas.microsoft.com/office/drawing/2014/main" id="{9A447FD6-6021-4865-819E-14BE944457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F56CC5F-F14B-4CBC-8DED-DC94273B80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7464036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043663"/>
            <a:ext cx="6105194" cy="2031055"/>
          </a:xfrm>
        </p:spPr>
        <p:txBody>
          <a:bodyPr>
            <a:normAutofit fontScale="90000"/>
          </a:bodyPr>
          <a:lstStyle/>
          <a:p>
            <a:r>
              <a:rPr lang="en-US" dirty="0">
                <a:solidFill>
                  <a:srgbClr val="FFFFFF"/>
                </a:solidFill>
              </a:rPr>
              <a:t>2022-2023 In-Service Semi-Auto Handgun Training</a:t>
            </a:r>
          </a:p>
        </p:txBody>
      </p:sp>
      <p:sp>
        <p:nvSpPr>
          <p:cNvPr id="3" name="Subtitle 2"/>
          <p:cNvSpPr>
            <a:spLocks noGrp="1"/>
          </p:cNvSpPr>
          <p:nvPr>
            <p:ph type="subTitle" idx="1"/>
          </p:nvPr>
        </p:nvSpPr>
        <p:spPr>
          <a:xfrm>
            <a:off x="3045368" y="4074718"/>
            <a:ext cx="6105194" cy="682079"/>
          </a:xfrm>
        </p:spPr>
        <p:txBody>
          <a:bodyPr>
            <a:normAutofit/>
          </a:bodyPr>
          <a:lstStyle/>
          <a:p>
            <a:r>
              <a:rPr lang="en-US" dirty="0">
                <a:solidFill>
                  <a:srgbClr val="FFFFFF"/>
                </a:solidFill>
              </a:rPr>
              <a:t>Accreditation Number</a:t>
            </a:r>
            <a:r>
              <a:rPr lang="en-US">
                <a:solidFill>
                  <a:srgbClr val="FFFFFF"/>
                </a:solidFill>
              </a:rPr>
              <a:t>: NM220005</a:t>
            </a:r>
            <a:endParaRPr lang="en-US" dirty="0">
              <a:solidFill>
                <a:srgbClr val="FFFFFF"/>
              </a:solidFill>
            </a:endParaRPr>
          </a:p>
        </p:txBody>
      </p:sp>
    </p:spTree>
    <p:extLst>
      <p:ext uri="{BB962C8B-B14F-4D97-AF65-F5344CB8AC3E}">
        <p14:creationId xmlns:p14="http://schemas.microsoft.com/office/powerpoint/2010/main" val="3319433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Fundamentals of Marksmanship</a:t>
            </a:r>
          </a:p>
        </p:txBody>
      </p:sp>
      <p:sp>
        <p:nvSpPr>
          <p:cNvPr id="3" name="Content Placeholder 2"/>
          <p:cNvSpPr>
            <a:spLocks noGrp="1"/>
          </p:cNvSpPr>
          <p:nvPr>
            <p:ph idx="1"/>
          </p:nvPr>
        </p:nvSpPr>
        <p:spPr/>
        <p:txBody>
          <a:bodyPr/>
          <a:lstStyle/>
          <a:p>
            <a:r>
              <a:rPr lang="en-US" dirty="0"/>
              <a:t>5. Breath Control</a:t>
            </a:r>
          </a:p>
          <a:p>
            <a:pPr lvl="1"/>
            <a:r>
              <a:rPr lang="en-US" dirty="0"/>
              <a:t>Proper breathing allows the shooter to fire more accurately. This is critical as the range to the target increases, or the precision of the shot becomes more important (head shot, hostage situation).</a:t>
            </a:r>
          </a:p>
          <a:p>
            <a:pPr lvl="1"/>
            <a:r>
              <a:rPr lang="en-US" dirty="0"/>
              <a:t>If possible, the shooter should attempt to fire during the ‘respiratory pause’ between breaths.</a:t>
            </a:r>
          </a:p>
          <a:p>
            <a:pPr lvl="1"/>
            <a:r>
              <a:rPr lang="en-US" dirty="0"/>
              <a:t>Under street conditions, this may be difficult. The shooter should at least try to hold his/he breath while actually pressing the trigger.</a:t>
            </a:r>
          </a:p>
        </p:txBody>
      </p:sp>
    </p:spTree>
    <p:extLst>
      <p:ext uri="{BB962C8B-B14F-4D97-AF65-F5344CB8AC3E}">
        <p14:creationId xmlns:p14="http://schemas.microsoft.com/office/powerpoint/2010/main" val="312670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Fundamentals of Marksmanship</a:t>
            </a:r>
          </a:p>
        </p:txBody>
      </p:sp>
      <p:sp>
        <p:nvSpPr>
          <p:cNvPr id="3" name="Content Placeholder 2"/>
          <p:cNvSpPr>
            <a:spLocks noGrp="1"/>
          </p:cNvSpPr>
          <p:nvPr>
            <p:ph idx="1"/>
          </p:nvPr>
        </p:nvSpPr>
        <p:spPr/>
        <p:txBody>
          <a:bodyPr/>
          <a:lstStyle/>
          <a:p>
            <a:r>
              <a:rPr lang="en-US" dirty="0"/>
              <a:t>6. Trigger Control</a:t>
            </a:r>
          </a:p>
          <a:p>
            <a:pPr lvl="1"/>
            <a:r>
              <a:rPr lang="en-US" dirty="0"/>
              <a:t>Trigger control is the most critical fundamental of marksmanship. The best sight alignment and picture will be wasted if the shooter slaps the trigger.</a:t>
            </a:r>
          </a:p>
          <a:p>
            <a:pPr lvl="1"/>
            <a:r>
              <a:rPr lang="en-US" dirty="0"/>
              <a:t>The trigger must be pressed straight to the rear, without allowing the sights to be misaligned. The actual firing of the weapon should be a surprise.</a:t>
            </a:r>
          </a:p>
          <a:p>
            <a:pPr lvl="1"/>
            <a:r>
              <a:rPr lang="en-US" dirty="0"/>
              <a:t>This ‘surprise break’ occurs whenever increasing pressure is applied to the trigger. The time frame is short, a fraction of a second, but the firing of the weapons is still a ‘surprise.’ </a:t>
            </a:r>
          </a:p>
          <a:p>
            <a:pPr lvl="1"/>
            <a:r>
              <a:rPr lang="en-US" dirty="0"/>
              <a:t>The finger should be placed in the trigger to allow a straight press to the rear. For S/A pistols, this is most often the first pad – for revolvers, the first joint.</a:t>
            </a:r>
          </a:p>
        </p:txBody>
      </p:sp>
    </p:spTree>
    <p:extLst>
      <p:ext uri="{BB962C8B-B14F-4D97-AF65-F5344CB8AC3E}">
        <p14:creationId xmlns:p14="http://schemas.microsoft.com/office/powerpoint/2010/main" val="626160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Fundamentals of Marksmanship</a:t>
            </a:r>
          </a:p>
        </p:txBody>
      </p:sp>
      <p:sp>
        <p:nvSpPr>
          <p:cNvPr id="3" name="Content Placeholder 2"/>
          <p:cNvSpPr>
            <a:spLocks noGrp="1"/>
          </p:cNvSpPr>
          <p:nvPr>
            <p:ph idx="1"/>
          </p:nvPr>
        </p:nvSpPr>
        <p:spPr/>
        <p:txBody>
          <a:bodyPr/>
          <a:lstStyle/>
          <a:p>
            <a:r>
              <a:rPr lang="en-US" dirty="0"/>
              <a:t>7. Follow-Through</a:t>
            </a:r>
          </a:p>
          <a:p>
            <a:pPr lvl="1"/>
            <a:r>
              <a:rPr lang="en-US" dirty="0"/>
              <a:t>After the weapon fires, the front sight is held or placed directly over the </a:t>
            </a:r>
            <a:r>
              <a:rPr lang="en-US"/>
              <a:t>original point </a:t>
            </a:r>
            <a:r>
              <a:rPr lang="en-US" dirty="0"/>
              <a:t>of aim. This helps alleviate the muzzle moving during dwell time (the time after detonation but before the bullet leaves the barrel) as well as prepares the shooter for a second shot.</a:t>
            </a:r>
          </a:p>
          <a:p>
            <a:pPr lvl="1"/>
            <a:r>
              <a:rPr lang="en-US" dirty="0"/>
              <a:t>For one shot, the shooter should have two sight pictures. For three shots, the shooter should have four sight pictures.</a:t>
            </a:r>
          </a:p>
          <a:p>
            <a:pPr lvl="1"/>
            <a:endParaRPr lang="en-US" dirty="0"/>
          </a:p>
          <a:p>
            <a:pPr lvl="1"/>
            <a:r>
              <a:rPr lang="en-US" dirty="0"/>
              <a:t>Questions? </a:t>
            </a:r>
          </a:p>
        </p:txBody>
      </p:sp>
    </p:spTree>
    <p:extLst>
      <p:ext uri="{BB962C8B-B14F-4D97-AF65-F5344CB8AC3E}">
        <p14:creationId xmlns:p14="http://schemas.microsoft.com/office/powerpoint/2010/main" val="786478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Shooting On the Move</a:t>
            </a:r>
          </a:p>
        </p:txBody>
      </p:sp>
      <p:sp>
        <p:nvSpPr>
          <p:cNvPr id="3" name="Content Placeholder 2"/>
          <p:cNvSpPr>
            <a:spLocks noGrp="1"/>
          </p:cNvSpPr>
          <p:nvPr>
            <p:ph idx="1"/>
          </p:nvPr>
        </p:nvSpPr>
        <p:spPr/>
        <p:txBody>
          <a:bodyPr>
            <a:normAutofit/>
          </a:bodyPr>
          <a:lstStyle/>
          <a:p>
            <a:r>
              <a:rPr lang="en-US" dirty="0"/>
              <a:t>When? One possible scenario – if being attacked while moving to, or between positions of cover.</a:t>
            </a:r>
          </a:p>
          <a:p>
            <a:r>
              <a:rPr lang="en-US" dirty="0"/>
              <a:t>How? Must maintain a stable upper body or shooting platform. The officer is in the modified Weaver, Isosceles, or low ready. The officer bends his/her knees and walks with the weapon on target or low ready. When the decision is made to fire, the weapon is brought to eye level and the arms lock out in the traditional manner.</a:t>
            </a:r>
          </a:p>
          <a:p>
            <a:r>
              <a:rPr lang="en-US" dirty="0"/>
              <a:t>It is preferable to move diagonally when moving forward or to the rear rather than straight forward or straight to the rear.</a:t>
            </a:r>
          </a:p>
        </p:txBody>
      </p:sp>
    </p:spTree>
    <p:extLst>
      <p:ext uri="{BB962C8B-B14F-4D97-AF65-F5344CB8AC3E}">
        <p14:creationId xmlns:p14="http://schemas.microsoft.com/office/powerpoint/2010/main" val="4118177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Barricade Shooting</a:t>
            </a:r>
          </a:p>
        </p:txBody>
      </p:sp>
      <p:sp>
        <p:nvSpPr>
          <p:cNvPr id="3" name="Content Placeholder 2"/>
          <p:cNvSpPr>
            <a:spLocks noGrp="1"/>
          </p:cNvSpPr>
          <p:nvPr>
            <p:ph idx="1"/>
          </p:nvPr>
        </p:nvSpPr>
        <p:spPr/>
        <p:txBody>
          <a:bodyPr/>
          <a:lstStyle/>
          <a:p>
            <a:r>
              <a:rPr lang="en-US" dirty="0"/>
              <a:t>Cover and Concealment</a:t>
            </a:r>
          </a:p>
          <a:p>
            <a:r>
              <a:rPr lang="en-US" dirty="0"/>
              <a:t>Primary use of barricades is to reduce the size of the target presented by the officer.</a:t>
            </a:r>
          </a:p>
          <a:p>
            <a:pPr lvl="1"/>
            <a:r>
              <a:rPr lang="en-US" dirty="0"/>
              <a:t>Hands may rest against the barricade, but the weapon should not touch as it may cause a malfunction of S/A pistols. </a:t>
            </a:r>
          </a:p>
          <a:p>
            <a:pPr lvl="1"/>
            <a:r>
              <a:rPr lang="en-US" dirty="0"/>
              <a:t>When shooting around left barricades, cant the weapon to minimize spent shells from bouncing back into the action.</a:t>
            </a:r>
          </a:p>
        </p:txBody>
      </p:sp>
    </p:spTree>
    <p:extLst>
      <p:ext uri="{BB962C8B-B14F-4D97-AF65-F5344CB8AC3E}">
        <p14:creationId xmlns:p14="http://schemas.microsoft.com/office/powerpoint/2010/main" val="597264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Positional Barricade Shooting</a:t>
            </a:r>
          </a:p>
        </p:txBody>
      </p:sp>
      <p:sp>
        <p:nvSpPr>
          <p:cNvPr id="3" name="Content Placeholder 2"/>
          <p:cNvSpPr>
            <a:spLocks noGrp="1"/>
          </p:cNvSpPr>
          <p:nvPr>
            <p:ph idx="1"/>
          </p:nvPr>
        </p:nvSpPr>
        <p:spPr/>
        <p:txBody>
          <a:bodyPr/>
          <a:lstStyle/>
          <a:p>
            <a:r>
              <a:rPr lang="en-US" dirty="0"/>
              <a:t>Standing</a:t>
            </a:r>
          </a:p>
          <a:p>
            <a:pPr lvl="1"/>
            <a:r>
              <a:rPr lang="en-US" dirty="0"/>
              <a:t>Press the knuckles or back of the hand against the barricade or roll out slightly and shoot w/no support [unstable barricade].</a:t>
            </a:r>
          </a:p>
          <a:p>
            <a:r>
              <a:rPr lang="en-US" dirty="0"/>
              <a:t>Kneeling</a:t>
            </a:r>
          </a:p>
          <a:p>
            <a:pPr lvl="1"/>
            <a:r>
              <a:rPr lang="en-US" dirty="0"/>
              <a:t>Make use of medium-height barricades. Stay behind the barricade. It is generally better to shoot around instead of over barricades. Recovery is the same.</a:t>
            </a:r>
          </a:p>
          <a:p>
            <a:r>
              <a:rPr lang="en-US" dirty="0"/>
              <a:t>Prone</a:t>
            </a:r>
          </a:p>
          <a:p>
            <a:pPr lvl="1"/>
            <a:r>
              <a:rPr lang="en-US" dirty="0"/>
              <a:t>Position is assumed in the normal manner, keeping the body behind the barricade. Recovery is the same.</a:t>
            </a:r>
          </a:p>
        </p:txBody>
      </p:sp>
    </p:spTree>
    <p:extLst>
      <p:ext uri="{BB962C8B-B14F-4D97-AF65-F5344CB8AC3E}">
        <p14:creationId xmlns:p14="http://schemas.microsoft.com/office/powerpoint/2010/main" val="3472460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Semi-Auto Pistol Malfunctions</a:t>
            </a:r>
          </a:p>
        </p:txBody>
      </p:sp>
      <p:sp>
        <p:nvSpPr>
          <p:cNvPr id="3" name="Content Placeholder 2"/>
          <p:cNvSpPr>
            <a:spLocks noGrp="1"/>
          </p:cNvSpPr>
          <p:nvPr>
            <p:ph idx="1"/>
          </p:nvPr>
        </p:nvSpPr>
        <p:spPr/>
        <p:txBody>
          <a:bodyPr/>
          <a:lstStyle/>
          <a:p>
            <a:r>
              <a:rPr lang="en-US" dirty="0"/>
              <a:t>Condition 1 – Failure to Fire</a:t>
            </a:r>
          </a:p>
          <a:p>
            <a:pPr lvl="1"/>
            <a:r>
              <a:rPr lang="en-US" dirty="0"/>
              <a:t>Causes: Shooter error [failure to seat magazine] or defective ammo</a:t>
            </a:r>
          </a:p>
          <a:p>
            <a:pPr lvl="1"/>
            <a:r>
              <a:rPr lang="en-US" dirty="0"/>
              <a:t>Indicators: Hammer falls and you hear only a click. May have slack in the trigger and hammer won’t fall [magazine disconnect feature]</a:t>
            </a:r>
          </a:p>
          <a:p>
            <a:pPr lvl="1"/>
            <a:r>
              <a:rPr lang="en-US" dirty="0"/>
              <a:t>Clearance:</a:t>
            </a:r>
          </a:p>
          <a:p>
            <a:pPr lvl="2"/>
            <a:r>
              <a:rPr lang="en-US" dirty="0"/>
              <a:t>Tap</a:t>
            </a:r>
          </a:p>
          <a:p>
            <a:pPr lvl="2"/>
            <a:r>
              <a:rPr lang="en-US" dirty="0"/>
              <a:t>Roll</a:t>
            </a:r>
          </a:p>
          <a:p>
            <a:pPr lvl="2"/>
            <a:r>
              <a:rPr lang="en-US" dirty="0"/>
              <a:t>Rack</a:t>
            </a:r>
          </a:p>
          <a:p>
            <a:pPr lvl="2"/>
            <a:r>
              <a:rPr lang="en-US" dirty="0"/>
              <a:t>Assess</a:t>
            </a:r>
          </a:p>
          <a:p>
            <a:pPr lvl="2"/>
            <a:r>
              <a:rPr lang="en-US" dirty="0"/>
              <a:t>Fire/Press [if necessary]</a:t>
            </a:r>
          </a:p>
        </p:txBody>
      </p:sp>
    </p:spTree>
    <p:extLst>
      <p:ext uri="{BB962C8B-B14F-4D97-AF65-F5344CB8AC3E}">
        <p14:creationId xmlns:p14="http://schemas.microsoft.com/office/powerpoint/2010/main" val="361265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Semi-Auto Pistol Malfunctions</a:t>
            </a:r>
          </a:p>
        </p:txBody>
      </p:sp>
      <p:sp>
        <p:nvSpPr>
          <p:cNvPr id="3" name="Content Placeholder 2"/>
          <p:cNvSpPr>
            <a:spLocks noGrp="1"/>
          </p:cNvSpPr>
          <p:nvPr>
            <p:ph idx="1"/>
          </p:nvPr>
        </p:nvSpPr>
        <p:spPr/>
        <p:txBody>
          <a:bodyPr/>
          <a:lstStyle/>
          <a:p>
            <a:r>
              <a:rPr lang="en-US" dirty="0"/>
              <a:t>Condition 2 – Failure to Eject</a:t>
            </a:r>
          </a:p>
          <a:p>
            <a:pPr lvl="1"/>
            <a:r>
              <a:rPr lang="en-US" dirty="0"/>
              <a:t>Causes: defective ammo, dirty, faulty ejector, poor grip, bad position</a:t>
            </a:r>
          </a:p>
          <a:p>
            <a:pPr lvl="1"/>
            <a:r>
              <a:rPr lang="en-US" dirty="0"/>
              <a:t>Indicators: slack in the trigger, brass partially ejected</a:t>
            </a:r>
          </a:p>
          <a:p>
            <a:pPr lvl="1"/>
            <a:r>
              <a:rPr lang="en-US" dirty="0"/>
              <a:t>Clearance: </a:t>
            </a:r>
          </a:p>
          <a:p>
            <a:pPr lvl="2"/>
            <a:r>
              <a:rPr lang="en-US" dirty="0"/>
              <a:t>Same as Class 1 malfunction [Tap, Roll, Rack, Assess, Press/Fire-if necessary]</a:t>
            </a:r>
          </a:p>
        </p:txBody>
      </p:sp>
    </p:spTree>
    <p:extLst>
      <p:ext uri="{BB962C8B-B14F-4D97-AF65-F5344CB8AC3E}">
        <p14:creationId xmlns:p14="http://schemas.microsoft.com/office/powerpoint/2010/main" val="2305970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Semi-Auto Pistol Malfunctions</a:t>
            </a:r>
          </a:p>
        </p:txBody>
      </p:sp>
      <p:sp>
        <p:nvSpPr>
          <p:cNvPr id="3" name="Content Placeholder 2"/>
          <p:cNvSpPr>
            <a:spLocks noGrp="1"/>
          </p:cNvSpPr>
          <p:nvPr>
            <p:ph idx="1"/>
          </p:nvPr>
        </p:nvSpPr>
        <p:spPr/>
        <p:txBody>
          <a:bodyPr>
            <a:normAutofit/>
          </a:bodyPr>
          <a:lstStyle/>
          <a:p>
            <a:r>
              <a:rPr lang="en-US" dirty="0"/>
              <a:t>Condition 3 – Failure to Extract</a:t>
            </a:r>
          </a:p>
          <a:p>
            <a:pPr lvl="1"/>
            <a:r>
              <a:rPr lang="en-US" dirty="0"/>
              <a:t>Causes: Broken extractor, ruptured case, dirty, faulty magazine</a:t>
            </a:r>
          </a:p>
          <a:p>
            <a:pPr lvl="1"/>
            <a:r>
              <a:rPr lang="en-US" dirty="0"/>
              <a:t>Indicators: Slack in the trigger, out of battery</a:t>
            </a:r>
          </a:p>
          <a:p>
            <a:pPr lvl="1"/>
            <a:r>
              <a:rPr lang="en-US" dirty="0"/>
              <a:t>Clearance:</a:t>
            </a:r>
          </a:p>
          <a:p>
            <a:pPr lvl="2"/>
            <a:r>
              <a:rPr lang="en-US" dirty="0"/>
              <a:t>Lock</a:t>
            </a:r>
          </a:p>
          <a:p>
            <a:pPr lvl="2"/>
            <a:r>
              <a:rPr lang="en-US" dirty="0"/>
              <a:t>Strip</a:t>
            </a:r>
          </a:p>
          <a:p>
            <a:pPr lvl="2"/>
            <a:r>
              <a:rPr lang="en-US" dirty="0"/>
              <a:t>Work</a:t>
            </a:r>
          </a:p>
          <a:p>
            <a:pPr lvl="2"/>
            <a:r>
              <a:rPr lang="en-US" dirty="0"/>
              <a:t>Tap</a:t>
            </a:r>
          </a:p>
          <a:p>
            <a:pPr lvl="2"/>
            <a:r>
              <a:rPr lang="en-US" dirty="0"/>
              <a:t>Rack</a:t>
            </a:r>
          </a:p>
          <a:p>
            <a:pPr lvl="2"/>
            <a:r>
              <a:rPr lang="en-US" dirty="0"/>
              <a:t>Assess</a:t>
            </a:r>
          </a:p>
          <a:p>
            <a:pPr lvl="2"/>
            <a:r>
              <a:rPr lang="en-US" dirty="0"/>
              <a:t>Press/Fire, if necessary</a:t>
            </a:r>
          </a:p>
          <a:p>
            <a:pPr lvl="2"/>
            <a:endParaRPr lang="en-US" dirty="0"/>
          </a:p>
        </p:txBody>
      </p:sp>
    </p:spTree>
    <p:extLst>
      <p:ext uri="{BB962C8B-B14F-4D97-AF65-F5344CB8AC3E}">
        <p14:creationId xmlns:p14="http://schemas.microsoft.com/office/powerpoint/2010/main" val="907926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Semi-Auto Pistol Malfunctions</a:t>
            </a:r>
          </a:p>
        </p:txBody>
      </p:sp>
      <p:sp>
        <p:nvSpPr>
          <p:cNvPr id="3" name="Content Placeholder 2"/>
          <p:cNvSpPr>
            <a:spLocks noGrp="1"/>
          </p:cNvSpPr>
          <p:nvPr>
            <p:ph idx="1"/>
          </p:nvPr>
        </p:nvSpPr>
        <p:spPr/>
        <p:txBody>
          <a:bodyPr/>
          <a:lstStyle/>
          <a:p>
            <a:r>
              <a:rPr lang="en-US" dirty="0"/>
              <a:t>Condition 4 – Out of Battery</a:t>
            </a:r>
          </a:p>
          <a:p>
            <a:pPr lvl="1"/>
            <a:r>
              <a:rPr lang="en-US" dirty="0"/>
              <a:t>Clearance is the same as for a Condition 1 or 2 malfunction – tap, roll, rack, assess, press/fire if necessary. If this does not return the weapon to an operational condition, transition to an alternate system as the gun is probably broken.</a:t>
            </a:r>
          </a:p>
        </p:txBody>
      </p:sp>
    </p:spTree>
    <p:extLst>
      <p:ext uri="{BB962C8B-B14F-4D97-AF65-F5344CB8AC3E}">
        <p14:creationId xmlns:p14="http://schemas.microsoft.com/office/powerpoint/2010/main" val="2423413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Instructional Objectives</a:t>
            </a:r>
          </a:p>
        </p:txBody>
      </p:sp>
      <p:sp>
        <p:nvSpPr>
          <p:cNvPr id="3" name="Content Placeholder 2"/>
          <p:cNvSpPr>
            <a:spLocks noGrp="1"/>
          </p:cNvSpPr>
          <p:nvPr>
            <p:ph idx="1"/>
          </p:nvPr>
        </p:nvSpPr>
        <p:spPr/>
        <p:txBody>
          <a:bodyPr>
            <a:normAutofit/>
          </a:bodyPr>
          <a:lstStyle/>
          <a:p>
            <a:r>
              <a:rPr lang="en-US" dirty="0"/>
              <a:t>Recite the four general firearms safety rules.</a:t>
            </a:r>
          </a:p>
          <a:p>
            <a:r>
              <a:rPr lang="en-US" dirty="0"/>
              <a:t>List and demonstrate the 7 fundamentals of handgun marksmanship.</a:t>
            </a:r>
          </a:p>
          <a:p>
            <a:r>
              <a:rPr lang="en-US" dirty="0"/>
              <a:t>Demonstrate the ability to shoot on the move, laterally, forward &amp; rear and diagonally, while maintaining shot placement, accuracy and accountability.</a:t>
            </a:r>
          </a:p>
          <a:p>
            <a:r>
              <a:rPr lang="en-US" dirty="0"/>
              <a:t>Demonstrate the ability to properly utilize cover (barricade or vehicle) and fire from cover in standing, kneeling &amp; prone positions from the officers “strong” and “off” sides in all positions.</a:t>
            </a:r>
          </a:p>
        </p:txBody>
      </p:sp>
    </p:spTree>
    <p:extLst>
      <p:ext uri="{BB962C8B-B14F-4D97-AF65-F5344CB8AC3E}">
        <p14:creationId xmlns:p14="http://schemas.microsoft.com/office/powerpoint/2010/main" val="529207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Reloading</a:t>
            </a:r>
          </a:p>
        </p:txBody>
      </p:sp>
      <p:sp>
        <p:nvSpPr>
          <p:cNvPr id="3" name="Content Placeholder 2"/>
          <p:cNvSpPr>
            <a:spLocks noGrp="1"/>
          </p:cNvSpPr>
          <p:nvPr>
            <p:ph idx="1"/>
          </p:nvPr>
        </p:nvSpPr>
        <p:spPr/>
        <p:txBody>
          <a:bodyPr/>
          <a:lstStyle/>
          <a:p>
            <a:r>
              <a:rPr lang="en-US" dirty="0"/>
              <a:t>Basically, two operational concepts in reloading:</a:t>
            </a:r>
          </a:p>
          <a:p>
            <a:pPr marL="0" indent="0">
              <a:buNone/>
            </a:pPr>
            <a:endParaRPr lang="en-US" dirty="0"/>
          </a:p>
          <a:p>
            <a:pPr lvl="1"/>
            <a:r>
              <a:rPr lang="en-US" dirty="0"/>
              <a:t>(1) Speed loading – the main purpose of which is to get the weapon reloaded with fresh ammunition as quickly as possible. Reserved for emergency use.</a:t>
            </a:r>
          </a:p>
          <a:p>
            <a:pPr marL="457200" lvl="1" indent="0">
              <a:buNone/>
            </a:pPr>
            <a:endParaRPr lang="en-US" dirty="0"/>
          </a:p>
          <a:p>
            <a:pPr lvl="1"/>
            <a:r>
              <a:rPr lang="en-US" dirty="0"/>
              <a:t>(2) Tactical Reloading – the main purpose of which is to conserve ammunition that is left in a partially expended magazine. Possibly used after engaging a suspect who is down, during a significant lull in the fight, or before moving from cover to cover. </a:t>
            </a:r>
          </a:p>
        </p:txBody>
      </p:sp>
    </p:spTree>
    <p:extLst>
      <p:ext uri="{BB962C8B-B14F-4D97-AF65-F5344CB8AC3E}">
        <p14:creationId xmlns:p14="http://schemas.microsoft.com/office/powerpoint/2010/main" val="3397994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Weapon Retention Shooting</a:t>
            </a:r>
          </a:p>
        </p:txBody>
      </p:sp>
      <p:sp>
        <p:nvSpPr>
          <p:cNvPr id="3" name="Content Placeholder 2"/>
          <p:cNvSpPr>
            <a:spLocks noGrp="1"/>
          </p:cNvSpPr>
          <p:nvPr>
            <p:ph idx="1"/>
          </p:nvPr>
        </p:nvSpPr>
        <p:spPr/>
        <p:txBody>
          <a:bodyPr/>
          <a:lstStyle/>
          <a:p>
            <a:r>
              <a:rPr lang="en-US" dirty="0"/>
              <a:t>Shooting at close distance [muzzle contact to one arms length]</a:t>
            </a:r>
          </a:p>
          <a:p>
            <a:pPr lvl="1"/>
            <a:r>
              <a:rPr lang="en-US" dirty="0"/>
              <a:t>Attempt to increase distance if possible. If not, maintain a defensive stance</a:t>
            </a:r>
          </a:p>
          <a:p>
            <a:pPr lvl="1"/>
            <a:r>
              <a:rPr lang="en-US" dirty="0"/>
              <a:t>For safety in training, the weak hand goes above the shoulder. </a:t>
            </a:r>
          </a:p>
          <a:p>
            <a:pPr lvl="1"/>
            <a:r>
              <a:rPr lang="en-US" dirty="0"/>
              <a:t>Handgun goes to the rock and lock position</a:t>
            </a:r>
          </a:p>
          <a:p>
            <a:pPr lvl="1"/>
            <a:r>
              <a:rPr lang="en-US" dirty="0"/>
              <a:t>Two rounds fired toward center mass of target</a:t>
            </a:r>
          </a:p>
          <a:p>
            <a:pPr lvl="1"/>
            <a:r>
              <a:rPr lang="en-US" dirty="0"/>
              <a:t>After firing, large step back w/strong foot and small step back with support foot re-establishing a defensive stance. May vary in the field.</a:t>
            </a:r>
          </a:p>
          <a:p>
            <a:pPr lvl="1"/>
            <a:r>
              <a:rPr lang="en-US" dirty="0"/>
              <a:t>Assess and perform a failure drill, if necessary</a:t>
            </a:r>
          </a:p>
        </p:txBody>
      </p:sp>
    </p:spTree>
    <p:extLst>
      <p:ext uri="{BB962C8B-B14F-4D97-AF65-F5344CB8AC3E}">
        <p14:creationId xmlns:p14="http://schemas.microsoft.com/office/powerpoint/2010/main" val="2927228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Adversaries</a:t>
            </a:r>
          </a:p>
        </p:txBody>
      </p:sp>
      <p:sp>
        <p:nvSpPr>
          <p:cNvPr id="3" name="Content Placeholder 2"/>
          <p:cNvSpPr>
            <a:spLocks noGrp="1"/>
          </p:cNvSpPr>
          <p:nvPr>
            <p:ph idx="1"/>
          </p:nvPr>
        </p:nvSpPr>
        <p:spPr/>
        <p:txBody>
          <a:bodyPr/>
          <a:lstStyle/>
          <a:p>
            <a:r>
              <a:rPr lang="en-US" dirty="0"/>
              <a:t>Target Engagement – firing at the target once the decision has been made to use deadly force</a:t>
            </a:r>
          </a:p>
          <a:p>
            <a:pPr lvl="1"/>
            <a:r>
              <a:rPr lang="en-US" i="1" u="sng" dirty="0"/>
              <a:t>You are responsible for the terminal resting place of every round you fire!</a:t>
            </a:r>
          </a:p>
          <a:p>
            <a:pPr lvl="1"/>
            <a:r>
              <a:rPr lang="en-US" dirty="0"/>
              <a:t>You should have a defensive response plan, at least to a certain extent understanding that all situations vary.</a:t>
            </a:r>
          </a:p>
          <a:p>
            <a:pPr lvl="1"/>
            <a:endParaRPr lang="en-US" dirty="0"/>
          </a:p>
          <a:p>
            <a:pPr lvl="1"/>
            <a:r>
              <a:rPr lang="en-US" dirty="0"/>
              <a:t>Multiple Target Engagement –  In this case, you have to make a decision: which target poses the greatest threat? </a:t>
            </a:r>
          </a:p>
        </p:txBody>
      </p:sp>
    </p:spTree>
    <p:extLst>
      <p:ext uri="{BB962C8B-B14F-4D97-AF65-F5344CB8AC3E}">
        <p14:creationId xmlns:p14="http://schemas.microsoft.com/office/powerpoint/2010/main" val="494416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Adversaries</a:t>
            </a:r>
          </a:p>
        </p:txBody>
      </p:sp>
      <p:sp>
        <p:nvSpPr>
          <p:cNvPr id="3" name="Content Placeholder 2"/>
          <p:cNvSpPr>
            <a:spLocks noGrp="1"/>
          </p:cNvSpPr>
          <p:nvPr>
            <p:ph idx="1"/>
          </p:nvPr>
        </p:nvSpPr>
        <p:spPr/>
        <p:txBody>
          <a:bodyPr/>
          <a:lstStyle/>
          <a:p>
            <a:r>
              <a:rPr lang="en-US" dirty="0"/>
              <a:t>Determine the Greatest Threat. Consider the following three factors:</a:t>
            </a:r>
          </a:p>
          <a:p>
            <a:pPr marL="0" indent="0">
              <a:buNone/>
            </a:pPr>
            <a:endParaRPr lang="en-US" dirty="0"/>
          </a:p>
          <a:p>
            <a:pPr lvl="1"/>
            <a:r>
              <a:rPr lang="en-US" dirty="0"/>
              <a:t>Weaponry – what type of weapon does the target have? Which one presents the greater threat?</a:t>
            </a:r>
          </a:p>
          <a:p>
            <a:pPr lvl="1"/>
            <a:r>
              <a:rPr lang="en-US" dirty="0"/>
              <a:t>Proximity – what are the distances between you and the target(s). Which one presents the greater threat?</a:t>
            </a:r>
          </a:p>
          <a:p>
            <a:pPr lvl="1"/>
            <a:r>
              <a:rPr lang="en-US" dirty="0"/>
              <a:t>Posture or Intent – what are the adversary's threats or actions against you? Which one presents the greater threat?</a:t>
            </a:r>
          </a:p>
        </p:txBody>
      </p:sp>
    </p:spTree>
    <p:extLst>
      <p:ext uri="{BB962C8B-B14F-4D97-AF65-F5344CB8AC3E}">
        <p14:creationId xmlns:p14="http://schemas.microsoft.com/office/powerpoint/2010/main" val="2006168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Target Techniques</a:t>
            </a:r>
          </a:p>
        </p:txBody>
      </p:sp>
      <p:sp>
        <p:nvSpPr>
          <p:cNvPr id="3" name="Content Placeholder 2"/>
          <p:cNvSpPr>
            <a:spLocks noGrp="1"/>
          </p:cNvSpPr>
          <p:nvPr>
            <p:ph idx="1"/>
          </p:nvPr>
        </p:nvSpPr>
        <p:spPr/>
        <p:txBody>
          <a:bodyPr/>
          <a:lstStyle/>
          <a:p>
            <a:r>
              <a:rPr lang="en-US" dirty="0"/>
              <a:t>After deciding which target is the greatest threat, how do you engage them:</a:t>
            </a:r>
          </a:p>
          <a:p>
            <a:r>
              <a:rPr lang="en-US" dirty="0"/>
              <a:t>Two (deadly threat) targets – standard defensive response to each target. Evaluate and fire a failure drill to remaining threats</a:t>
            </a:r>
          </a:p>
          <a:p>
            <a:r>
              <a:rPr lang="en-US" dirty="0"/>
              <a:t>Three or more (deadly threat) targets – engage each target with one shot, beginning with the greatest threat. Immediately evaluate and fire failure drills to any remaining threats.</a:t>
            </a:r>
          </a:p>
          <a:p>
            <a:pPr lvl="1"/>
            <a:r>
              <a:rPr lang="en-US" dirty="0"/>
              <a:t>These strategies may not be appropriate for all situations, but they are a tentative plan of action which is better than no plan at all.</a:t>
            </a:r>
          </a:p>
        </p:txBody>
      </p:sp>
    </p:spTree>
    <p:extLst>
      <p:ext uri="{BB962C8B-B14F-4D97-AF65-F5344CB8AC3E}">
        <p14:creationId xmlns:p14="http://schemas.microsoft.com/office/powerpoint/2010/main" val="420202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One-Hand Shooting Techniques</a:t>
            </a:r>
          </a:p>
        </p:txBody>
      </p:sp>
      <p:sp>
        <p:nvSpPr>
          <p:cNvPr id="3" name="Content Placeholder 2"/>
          <p:cNvSpPr>
            <a:spLocks noGrp="1"/>
          </p:cNvSpPr>
          <p:nvPr>
            <p:ph idx="1"/>
          </p:nvPr>
        </p:nvSpPr>
        <p:spPr/>
        <p:txBody>
          <a:bodyPr/>
          <a:lstStyle/>
          <a:p>
            <a:r>
              <a:rPr lang="en-US" dirty="0"/>
              <a:t>Many officers are shot in the weapon hand or arm during deadly force situations. For that reason, it is imperative that officers learn to shoot with one hand, both strong and support hand only.</a:t>
            </a:r>
          </a:p>
          <a:p>
            <a:r>
              <a:rPr lang="en-US" dirty="0"/>
              <a:t>STRONG HAND ONLY – Same as normal with no assistance from support  hand. Take a step forward with strong foot.  Weapon is canted slightly in toward the shooters center line (more strength to control recoil).</a:t>
            </a:r>
          </a:p>
          <a:p>
            <a:r>
              <a:rPr lang="en-US" dirty="0"/>
              <a:t>SUPPORT HAND ONLY – Discuss technique and safety issues</a:t>
            </a:r>
          </a:p>
        </p:txBody>
      </p:sp>
    </p:spTree>
    <p:extLst>
      <p:ext uri="{BB962C8B-B14F-4D97-AF65-F5344CB8AC3E}">
        <p14:creationId xmlns:p14="http://schemas.microsoft.com/office/powerpoint/2010/main" val="210446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One-Hand Shooting Techniques</a:t>
            </a:r>
          </a:p>
        </p:txBody>
      </p:sp>
      <p:sp>
        <p:nvSpPr>
          <p:cNvPr id="3" name="Content Placeholder 2"/>
          <p:cNvSpPr>
            <a:spLocks noGrp="1"/>
          </p:cNvSpPr>
          <p:nvPr>
            <p:ph idx="1"/>
          </p:nvPr>
        </p:nvSpPr>
        <p:spPr/>
        <p:txBody>
          <a:bodyPr/>
          <a:lstStyle/>
          <a:p>
            <a:r>
              <a:rPr lang="en-US" dirty="0"/>
              <a:t>Reloading</a:t>
            </a:r>
          </a:p>
          <a:p>
            <a:pPr lvl="1"/>
            <a:r>
              <a:rPr lang="en-US" dirty="0"/>
              <a:t>Recommendation: If possible, go to a backup weapon. If not …..</a:t>
            </a:r>
          </a:p>
          <a:p>
            <a:r>
              <a:rPr lang="en-US" dirty="0"/>
              <a:t>STRONG HAND ONLY</a:t>
            </a:r>
          </a:p>
          <a:p>
            <a:r>
              <a:rPr lang="en-US" dirty="0"/>
              <a:t>SUPPORT HAND ONLY</a:t>
            </a:r>
          </a:p>
        </p:txBody>
      </p:sp>
    </p:spTree>
    <p:extLst>
      <p:ext uri="{BB962C8B-B14F-4D97-AF65-F5344CB8AC3E}">
        <p14:creationId xmlns:p14="http://schemas.microsoft.com/office/powerpoint/2010/main" val="4073619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Handgun Low-Light Techniques</a:t>
            </a:r>
          </a:p>
        </p:txBody>
      </p:sp>
      <p:sp>
        <p:nvSpPr>
          <p:cNvPr id="3" name="Content Placeholder 2"/>
          <p:cNvSpPr>
            <a:spLocks noGrp="1"/>
          </p:cNvSpPr>
          <p:nvPr>
            <p:ph idx="1"/>
          </p:nvPr>
        </p:nvSpPr>
        <p:spPr/>
        <p:txBody>
          <a:bodyPr/>
          <a:lstStyle/>
          <a:p>
            <a:r>
              <a:rPr lang="en-US" dirty="0"/>
              <a:t>Problems associated with low-light shooting are largely reduced by the proper use of a flashlight. </a:t>
            </a:r>
          </a:p>
          <a:p>
            <a:r>
              <a:rPr lang="en-US" dirty="0"/>
              <a:t>Handgun Mounted Lights – generally considered to the best system available. Requires no change in shooting technique from day-night. One important consideration – the light cannot be used as a regular flashlight.</a:t>
            </a:r>
          </a:p>
        </p:txBody>
      </p:sp>
    </p:spTree>
    <p:extLst>
      <p:ext uri="{BB962C8B-B14F-4D97-AF65-F5344CB8AC3E}">
        <p14:creationId xmlns:p14="http://schemas.microsoft.com/office/powerpoint/2010/main" val="2755987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Handgun Low-Light Techniques</a:t>
            </a:r>
          </a:p>
        </p:txBody>
      </p:sp>
      <p:sp>
        <p:nvSpPr>
          <p:cNvPr id="3" name="Content Placeholder 2"/>
          <p:cNvSpPr>
            <a:spLocks noGrp="1"/>
          </p:cNvSpPr>
          <p:nvPr>
            <p:ph idx="1"/>
          </p:nvPr>
        </p:nvSpPr>
        <p:spPr/>
        <p:txBody>
          <a:bodyPr/>
          <a:lstStyle/>
          <a:p>
            <a:r>
              <a:rPr lang="en-US" dirty="0"/>
              <a:t>Harries Technique</a:t>
            </a:r>
          </a:p>
          <a:p>
            <a:r>
              <a:rPr lang="en-US" dirty="0"/>
              <a:t>Chapman Technique</a:t>
            </a:r>
          </a:p>
          <a:p>
            <a:endParaRPr lang="en-US" dirty="0"/>
          </a:p>
          <a:p>
            <a:pPr lvl="1"/>
            <a:r>
              <a:rPr lang="en-US" dirty="0"/>
              <a:t>The primary reasons for carrying the flashlight is to positively identify the target as threat or not. When using the flashlight, use it sparingly so you don’t compromise your position but leave it on long enough to identify your target. </a:t>
            </a:r>
          </a:p>
        </p:txBody>
      </p:sp>
    </p:spTree>
    <p:extLst>
      <p:ext uri="{BB962C8B-B14F-4D97-AF65-F5344CB8AC3E}">
        <p14:creationId xmlns:p14="http://schemas.microsoft.com/office/powerpoint/2010/main" val="1448270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Training Simulations</a:t>
            </a:r>
          </a:p>
          <a:p>
            <a:endParaRPr lang="en-US" dirty="0"/>
          </a:p>
          <a:p>
            <a:r>
              <a:rPr lang="en-US" dirty="0"/>
              <a:t>END</a:t>
            </a:r>
          </a:p>
          <a:p>
            <a:endParaRPr lang="en-US" dirty="0"/>
          </a:p>
          <a:p>
            <a:r>
              <a:rPr lang="en-US" dirty="0"/>
              <a:t>Questions?</a:t>
            </a:r>
          </a:p>
        </p:txBody>
      </p:sp>
    </p:spTree>
    <p:extLst>
      <p:ext uri="{BB962C8B-B14F-4D97-AF65-F5344CB8AC3E}">
        <p14:creationId xmlns:p14="http://schemas.microsoft.com/office/powerpoint/2010/main" val="4123960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Instructional Objectives</a:t>
            </a:r>
          </a:p>
        </p:txBody>
      </p:sp>
      <p:sp>
        <p:nvSpPr>
          <p:cNvPr id="3" name="Content Placeholder 2"/>
          <p:cNvSpPr>
            <a:spLocks noGrp="1"/>
          </p:cNvSpPr>
          <p:nvPr>
            <p:ph idx="1"/>
          </p:nvPr>
        </p:nvSpPr>
        <p:spPr/>
        <p:txBody>
          <a:bodyPr/>
          <a:lstStyle/>
          <a:p>
            <a:r>
              <a:rPr lang="en-US" dirty="0"/>
              <a:t>Demonstrate, articulate, identify and resolve the 4 primary weapon system malfunctions: failure to fire, failure to eject, failure to extract, and out of battery.</a:t>
            </a:r>
          </a:p>
          <a:p>
            <a:r>
              <a:rPr lang="en-US" dirty="0"/>
              <a:t>Demonstrate proficiency in performing a tactical or speed re-load, including discussing when each would be performed.</a:t>
            </a:r>
          </a:p>
          <a:p>
            <a:r>
              <a:rPr lang="en-US" dirty="0"/>
              <a:t>Demonstrate the ability to engage targets at varying distances and threat levels to include prioritizing their target engagement. </a:t>
            </a:r>
          </a:p>
          <a:p>
            <a:r>
              <a:rPr lang="en-US" dirty="0"/>
              <a:t>Demonstrate the ability to correctly identify and engage threat and no threat targets</a:t>
            </a:r>
          </a:p>
        </p:txBody>
      </p:sp>
    </p:spTree>
    <p:extLst>
      <p:ext uri="{BB962C8B-B14F-4D97-AF65-F5344CB8AC3E}">
        <p14:creationId xmlns:p14="http://schemas.microsoft.com/office/powerpoint/2010/main" val="1863094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Instructional Objectives</a:t>
            </a:r>
          </a:p>
        </p:txBody>
      </p:sp>
      <p:sp>
        <p:nvSpPr>
          <p:cNvPr id="3" name="Content Placeholder 2"/>
          <p:cNvSpPr>
            <a:spLocks noGrp="1"/>
          </p:cNvSpPr>
          <p:nvPr>
            <p:ph idx="1"/>
          </p:nvPr>
        </p:nvSpPr>
        <p:spPr/>
        <p:txBody>
          <a:bodyPr>
            <a:normAutofit/>
          </a:bodyPr>
          <a:lstStyle/>
          <a:p>
            <a:r>
              <a:rPr lang="en-US" dirty="0"/>
              <a:t>Demonstrate the ability to operate and maintain the operation of their weapon system with strong and weak/off hand only include: draw from holster, reloading and malfunction clearances of failure to fire, eject &amp; extract while maintaining shot placement accuracy and accountability.</a:t>
            </a:r>
          </a:p>
          <a:p>
            <a:r>
              <a:rPr lang="en-US" dirty="0"/>
              <a:t>Demonstrate weapon retention shooting and articulate when or where this technique would be used while maintaining shot placement accuracy and accountability.</a:t>
            </a:r>
          </a:p>
          <a:p>
            <a:r>
              <a:rPr lang="en-US" dirty="0"/>
              <a:t>Demonstrate the ability to perform all of these same techniques in low light conditions while utilizing a flashlight.</a:t>
            </a:r>
          </a:p>
        </p:txBody>
      </p:sp>
    </p:spTree>
    <p:extLst>
      <p:ext uri="{BB962C8B-B14F-4D97-AF65-F5344CB8AC3E}">
        <p14:creationId xmlns:p14="http://schemas.microsoft.com/office/powerpoint/2010/main" val="1941149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Four Universal Safety Rules</a:t>
            </a:r>
          </a:p>
        </p:txBody>
      </p:sp>
      <p:sp>
        <p:nvSpPr>
          <p:cNvPr id="3" name="Content Placeholder 2"/>
          <p:cNvSpPr>
            <a:spLocks noGrp="1"/>
          </p:cNvSpPr>
          <p:nvPr>
            <p:ph idx="1"/>
          </p:nvPr>
        </p:nvSpPr>
        <p:spPr/>
        <p:txBody>
          <a:bodyPr/>
          <a:lstStyle/>
          <a:p>
            <a:r>
              <a:rPr lang="en-US" dirty="0"/>
              <a:t>All Guns Are Always Loaded</a:t>
            </a:r>
          </a:p>
          <a:p>
            <a:r>
              <a:rPr lang="en-US" dirty="0"/>
              <a:t>Never Let The Muzzle Cover Anything You Are Not Willing To Destroy</a:t>
            </a:r>
          </a:p>
          <a:p>
            <a:r>
              <a:rPr lang="en-US" dirty="0"/>
              <a:t>Keep Your Finger Off The Trigger Unless Your Sights Are On Target And You’ve Made The Decision To Fire</a:t>
            </a:r>
          </a:p>
          <a:p>
            <a:r>
              <a:rPr lang="en-US" dirty="0"/>
              <a:t>Be Sure Of Your Target</a:t>
            </a:r>
          </a:p>
          <a:p>
            <a:endParaRPr lang="en-US" dirty="0"/>
          </a:p>
          <a:p>
            <a:endParaRPr lang="en-US" dirty="0"/>
          </a:p>
        </p:txBody>
      </p:sp>
    </p:spTree>
    <p:extLst>
      <p:ext uri="{BB962C8B-B14F-4D97-AF65-F5344CB8AC3E}">
        <p14:creationId xmlns:p14="http://schemas.microsoft.com/office/powerpoint/2010/main" val="1933429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Fundamentals of Marksmanship</a:t>
            </a:r>
          </a:p>
        </p:txBody>
      </p:sp>
      <p:sp>
        <p:nvSpPr>
          <p:cNvPr id="3" name="Content Placeholder 2"/>
          <p:cNvSpPr>
            <a:spLocks noGrp="1"/>
          </p:cNvSpPr>
          <p:nvPr>
            <p:ph idx="1"/>
          </p:nvPr>
        </p:nvSpPr>
        <p:spPr/>
        <p:txBody>
          <a:bodyPr/>
          <a:lstStyle/>
          <a:p>
            <a:r>
              <a:rPr lang="en-US" dirty="0"/>
              <a:t>1. The Stance</a:t>
            </a:r>
          </a:p>
          <a:p>
            <a:pPr lvl="1"/>
            <a:r>
              <a:rPr lang="en-US" dirty="0"/>
              <a:t>A constant, stable shooting platform is essential. Utilizing the ‘natural point of aim.’ One recommended stance is the Weaver. </a:t>
            </a:r>
          </a:p>
          <a:p>
            <a:pPr lvl="1"/>
            <a:endParaRPr lang="en-US" dirty="0"/>
          </a:p>
        </p:txBody>
      </p:sp>
    </p:spTree>
    <p:extLst>
      <p:ext uri="{BB962C8B-B14F-4D97-AF65-F5344CB8AC3E}">
        <p14:creationId xmlns:p14="http://schemas.microsoft.com/office/powerpoint/2010/main" val="2504003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Fundamentals of Marksmanship</a:t>
            </a:r>
          </a:p>
        </p:txBody>
      </p:sp>
      <p:sp>
        <p:nvSpPr>
          <p:cNvPr id="3" name="Content Placeholder 2"/>
          <p:cNvSpPr>
            <a:spLocks noGrp="1"/>
          </p:cNvSpPr>
          <p:nvPr>
            <p:ph idx="1"/>
          </p:nvPr>
        </p:nvSpPr>
        <p:spPr>
          <a:xfrm>
            <a:off x="680321" y="2336872"/>
            <a:ext cx="9613861" cy="4521127"/>
          </a:xfrm>
        </p:spPr>
        <p:txBody>
          <a:bodyPr>
            <a:normAutofit fontScale="92500"/>
          </a:bodyPr>
          <a:lstStyle/>
          <a:p>
            <a:r>
              <a:rPr lang="en-US" dirty="0"/>
              <a:t>2. The Grip</a:t>
            </a:r>
          </a:p>
          <a:p>
            <a:pPr lvl="1"/>
            <a:r>
              <a:rPr lang="en-US" dirty="0"/>
              <a:t>A consistent and stable grip is mandatory to afford proper shooting</a:t>
            </a:r>
          </a:p>
          <a:p>
            <a:pPr lvl="1"/>
            <a:r>
              <a:rPr lang="en-US" dirty="0"/>
              <a:t>The strong hand must be as high on the stocks as possible, allowing recoil to be absorbed straight back rather than the weapon rocking excessively in the hands</a:t>
            </a:r>
          </a:p>
          <a:p>
            <a:pPr lvl="1"/>
            <a:r>
              <a:rPr lang="en-US" dirty="0"/>
              <a:t>The support hand supports the strong hand with the fingers wrapped around the strong hand fingers. The meaty part of the thumbs should be touching.</a:t>
            </a:r>
          </a:p>
          <a:p>
            <a:pPr lvl="1"/>
            <a:r>
              <a:rPr lang="en-US" dirty="0"/>
              <a:t>A push-pull effect occurs with the support hand pulling back and the strong hand pushing forward. You must have ‘power in the hands’ to control recoil</a:t>
            </a:r>
          </a:p>
          <a:p>
            <a:pPr lvl="1"/>
            <a:r>
              <a:rPr lang="en-US" dirty="0"/>
              <a:t>The strong-arm should be as straight as possible and the support arm should be bent down and in. A goose-neck is formed in the support hand</a:t>
            </a:r>
          </a:p>
          <a:p>
            <a:pPr lvl="1"/>
            <a:r>
              <a:rPr lang="en-US" dirty="0"/>
              <a:t>Isosceles position may also be used.</a:t>
            </a:r>
          </a:p>
        </p:txBody>
      </p:sp>
    </p:spTree>
    <p:extLst>
      <p:ext uri="{BB962C8B-B14F-4D97-AF65-F5344CB8AC3E}">
        <p14:creationId xmlns:p14="http://schemas.microsoft.com/office/powerpoint/2010/main" val="2527337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Fundamentals of Marksmanship</a:t>
            </a:r>
          </a:p>
        </p:txBody>
      </p:sp>
      <p:sp>
        <p:nvSpPr>
          <p:cNvPr id="3" name="Content Placeholder 2"/>
          <p:cNvSpPr>
            <a:spLocks noGrp="1"/>
          </p:cNvSpPr>
          <p:nvPr>
            <p:ph idx="1"/>
          </p:nvPr>
        </p:nvSpPr>
        <p:spPr/>
        <p:txBody>
          <a:bodyPr/>
          <a:lstStyle/>
          <a:p>
            <a:r>
              <a:rPr lang="en-US" dirty="0"/>
              <a:t>3. Sight Alignment</a:t>
            </a:r>
          </a:p>
          <a:p>
            <a:pPr lvl="1"/>
            <a:r>
              <a:rPr lang="en-US" dirty="0"/>
              <a:t>Relationship of the front sight to the rear sight</a:t>
            </a:r>
          </a:p>
          <a:p>
            <a:pPr lvl="1"/>
            <a:r>
              <a:rPr lang="en-US" dirty="0"/>
              <a:t>When looking through the rear sight, the front and rear sights are aligned so that the tops of the two sights are flush and there is an equal amount of daylight [space] on either side of the front sight.</a:t>
            </a:r>
          </a:p>
          <a:p>
            <a:pPr lvl="1"/>
            <a:endParaRPr lang="en-US" dirty="0"/>
          </a:p>
        </p:txBody>
      </p:sp>
    </p:spTree>
    <p:extLst>
      <p:ext uri="{BB962C8B-B14F-4D97-AF65-F5344CB8AC3E}">
        <p14:creationId xmlns:p14="http://schemas.microsoft.com/office/powerpoint/2010/main" val="2655534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Fundamentals of Marksmanship</a:t>
            </a:r>
          </a:p>
        </p:txBody>
      </p:sp>
      <p:sp>
        <p:nvSpPr>
          <p:cNvPr id="3" name="Content Placeholder 2"/>
          <p:cNvSpPr>
            <a:spLocks noGrp="1"/>
          </p:cNvSpPr>
          <p:nvPr>
            <p:ph idx="1"/>
          </p:nvPr>
        </p:nvSpPr>
        <p:spPr/>
        <p:txBody>
          <a:bodyPr>
            <a:normAutofit fontScale="92500"/>
          </a:bodyPr>
          <a:lstStyle/>
          <a:p>
            <a:r>
              <a:rPr lang="en-US" dirty="0"/>
              <a:t>4.   Sight Picture</a:t>
            </a:r>
          </a:p>
          <a:p>
            <a:pPr lvl="1"/>
            <a:r>
              <a:rPr lang="en-US" dirty="0"/>
              <a:t>Placing the sights on the target is called sight picture. Correct placement of the sights is between the shoulders of the adversary. This is known as a “high center mass” hold. Police weapons should be zeroed so the bullets strike the target directly under the area covered by the front sight. This is known as a “Combat Zero.” </a:t>
            </a:r>
          </a:p>
          <a:p>
            <a:pPr lvl="1"/>
            <a:r>
              <a:rPr lang="en-US" dirty="0"/>
              <a:t>The human eye can only focus on one focal plane at any given time. Since the rear sight, front sight and target are all at different distances, the eye is not able to focus on them all perfectly at once.</a:t>
            </a:r>
          </a:p>
          <a:p>
            <a:pPr lvl="1"/>
            <a:r>
              <a:rPr lang="en-US" dirty="0"/>
              <a:t>All focus and concentration </a:t>
            </a:r>
            <a:r>
              <a:rPr lang="en-US" dirty="0" err="1"/>
              <a:t>nust</a:t>
            </a:r>
            <a:r>
              <a:rPr lang="en-US" dirty="0"/>
              <a:t> be on the front sight to maintain good accuracy.</a:t>
            </a:r>
          </a:p>
          <a:p>
            <a:pPr lvl="1"/>
            <a:r>
              <a:rPr lang="en-US" dirty="0"/>
              <a:t>As the weapon is brought up on target, the focus moves from the target to the front sight as the decision to fire is made. This is known as “Flash Sight Picture.”</a:t>
            </a:r>
          </a:p>
        </p:txBody>
      </p:sp>
    </p:spTree>
    <p:extLst>
      <p:ext uri="{BB962C8B-B14F-4D97-AF65-F5344CB8AC3E}">
        <p14:creationId xmlns:p14="http://schemas.microsoft.com/office/powerpoint/2010/main" val="1703977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317</TotalTime>
  <Words>2163</Words>
  <Application>Microsoft Office PowerPoint</Application>
  <PresentationFormat>Widescreen</PresentationFormat>
  <Paragraphs>159</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2022-2023 In-Service Semi-Auto Handgun Training</vt:lpstr>
      <vt:lpstr>Instructional Objectives</vt:lpstr>
      <vt:lpstr>Instructional Objectives</vt:lpstr>
      <vt:lpstr>Instructional Objectives</vt:lpstr>
      <vt:lpstr>Four Universal Safety Rules</vt:lpstr>
      <vt:lpstr>Seven Fundamentals of Marksmanship</vt:lpstr>
      <vt:lpstr>Seven Fundamentals of Marksmanship</vt:lpstr>
      <vt:lpstr>Seven Fundamentals of Marksmanship</vt:lpstr>
      <vt:lpstr>Seven Fundamentals of Marksmanship</vt:lpstr>
      <vt:lpstr>Seven Fundamentals of Marksmanship</vt:lpstr>
      <vt:lpstr>Seven Fundamentals of Marksmanship</vt:lpstr>
      <vt:lpstr>Seven Fundamentals of Marksmanship</vt:lpstr>
      <vt:lpstr>Shooting On the Move</vt:lpstr>
      <vt:lpstr>Barricade Shooting</vt:lpstr>
      <vt:lpstr>Positional Barricade Shooting</vt:lpstr>
      <vt:lpstr>Semi-Auto Pistol Malfunctions</vt:lpstr>
      <vt:lpstr>Semi-Auto Pistol Malfunctions</vt:lpstr>
      <vt:lpstr>Semi-Auto Pistol Malfunctions</vt:lpstr>
      <vt:lpstr>Semi-Auto Pistol Malfunctions</vt:lpstr>
      <vt:lpstr>Reloading</vt:lpstr>
      <vt:lpstr>Weapon Retention Shooting</vt:lpstr>
      <vt:lpstr>Multiple Adversaries</vt:lpstr>
      <vt:lpstr>Multiple Adversaries</vt:lpstr>
      <vt:lpstr>Multiple Target Techniques</vt:lpstr>
      <vt:lpstr>One-Hand Shooting Techniques</vt:lpstr>
      <vt:lpstr>One-Hand Shooting Techniques</vt:lpstr>
      <vt:lpstr>Handgun Low-Light Techniques</vt:lpstr>
      <vt:lpstr>Handgun Low-Light Techniques</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2012-2013 Biennial Semi-Auto Handgun Training</dc:title>
  <dc:creator>August Fons</dc:creator>
  <cp:lastModifiedBy>Alzaharna, Kelly, DPS</cp:lastModifiedBy>
  <cp:revision>25</cp:revision>
  <dcterms:created xsi:type="dcterms:W3CDTF">2013-10-31T13:55:36Z</dcterms:created>
  <dcterms:modified xsi:type="dcterms:W3CDTF">2022-01-11T23:41:44Z</dcterms:modified>
</cp:coreProperties>
</file>