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9"/>
  </p:notesMasterIdLst>
  <p:sldIdLst>
    <p:sldId id="256" r:id="rId2"/>
    <p:sldId id="311" r:id="rId3"/>
    <p:sldId id="275" r:id="rId4"/>
    <p:sldId id="301" r:id="rId5"/>
    <p:sldId id="276" r:id="rId6"/>
    <p:sldId id="277" r:id="rId7"/>
    <p:sldId id="257" r:id="rId8"/>
    <p:sldId id="312" r:id="rId9"/>
    <p:sldId id="278" r:id="rId10"/>
    <p:sldId id="279" r:id="rId11"/>
    <p:sldId id="302" r:id="rId12"/>
    <p:sldId id="303" r:id="rId13"/>
    <p:sldId id="313" r:id="rId14"/>
    <p:sldId id="314" r:id="rId15"/>
    <p:sldId id="258" r:id="rId16"/>
    <p:sldId id="316" r:id="rId17"/>
    <p:sldId id="317" r:id="rId18"/>
    <p:sldId id="260" r:id="rId19"/>
    <p:sldId id="261" r:id="rId20"/>
    <p:sldId id="318" r:id="rId21"/>
    <p:sldId id="262" r:id="rId22"/>
    <p:sldId id="304" r:id="rId23"/>
    <p:sldId id="305" r:id="rId24"/>
    <p:sldId id="315" r:id="rId25"/>
    <p:sldId id="319" r:id="rId26"/>
    <p:sldId id="321" r:id="rId27"/>
    <p:sldId id="320" r:id="rId28"/>
    <p:sldId id="322" r:id="rId29"/>
    <p:sldId id="263" r:id="rId30"/>
    <p:sldId id="264" r:id="rId31"/>
    <p:sldId id="265" r:id="rId32"/>
    <p:sldId id="266" r:id="rId33"/>
    <p:sldId id="267" r:id="rId34"/>
    <p:sldId id="268" r:id="rId35"/>
    <p:sldId id="269" r:id="rId36"/>
    <p:sldId id="270" r:id="rId37"/>
    <p:sldId id="272" r:id="rId38"/>
    <p:sldId id="294" r:id="rId39"/>
    <p:sldId id="295" r:id="rId40"/>
    <p:sldId id="296" r:id="rId41"/>
    <p:sldId id="297" r:id="rId42"/>
    <p:sldId id="298" r:id="rId43"/>
    <p:sldId id="299" r:id="rId44"/>
    <p:sldId id="300" r:id="rId45"/>
    <p:sldId id="280" r:id="rId46"/>
    <p:sldId id="281" r:id="rId47"/>
    <p:sldId id="282" r:id="rId48"/>
    <p:sldId id="283" r:id="rId49"/>
    <p:sldId id="284" r:id="rId50"/>
    <p:sldId id="285" r:id="rId51"/>
    <p:sldId id="286" r:id="rId52"/>
    <p:sldId id="287" r:id="rId53"/>
    <p:sldId id="288" r:id="rId54"/>
    <p:sldId id="289" r:id="rId55"/>
    <p:sldId id="291" r:id="rId56"/>
    <p:sldId id="292" r:id="rId57"/>
    <p:sldId id="273"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08B8"/>
    <a:srgbClr val="F6DEE8"/>
    <a:srgbClr val="F3E1E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69088" autoAdjust="0"/>
  </p:normalViewPr>
  <p:slideViewPr>
    <p:cSldViewPr>
      <p:cViewPr varScale="1">
        <p:scale>
          <a:sx n="78" d="100"/>
          <a:sy n="78" d="100"/>
        </p:scale>
        <p:origin x="7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p>
        </p:txBody>
      </p:sp>
      <p:sp>
        <p:nvSpPr>
          <p:cNvPr id="563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1BC88725-6EA0-466C-BDF9-DE408309FC70}" type="slidenum">
              <a:rPr lang="en-US"/>
              <a:pPr>
                <a:defRPr/>
              </a:pPr>
              <a:t>‹#›</a:t>
            </a:fld>
            <a:endParaRPr lang="en-US"/>
          </a:p>
        </p:txBody>
      </p:sp>
    </p:spTree>
    <p:extLst>
      <p:ext uri="{BB962C8B-B14F-4D97-AF65-F5344CB8AC3E}">
        <p14:creationId xmlns:p14="http://schemas.microsoft.com/office/powerpoint/2010/main" val="2590241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dirty="0"/>
          </a:p>
        </p:txBody>
      </p:sp>
      <p:sp>
        <p:nvSpPr>
          <p:cNvPr id="40964" name="Slide Number Placeholder 3"/>
          <p:cNvSpPr>
            <a:spLocks noGrp="1"/>
          </p:cNvSpPr>
          <p:nvPr>
            <p:ph type="sldNum" sz="quarter" idx="5"/>
          </p:nvPr>
        </p:nvSpPr>
        <p:spPr>
          <a:noFill/>
        </p:spPr>
        <p:txBody>
          <a:bodyPr/>
          <a:lstStyle/>
          <a:p>
            <a:fld id="{A98F63EF-E011-4099-B9E2-4AA7F9693D7D}" type="slidenum">
              <a:rPr lang="en-US"/>
              <a:pPr/>
              <a:t>1</a:t>
            </a:fld>
            <a:endParaRPr lang="en-US"/>
          </a:p>
        </p:txBody>
      </p:sp>
    </p:spTree>
    <p:extLst>
      <p:ext uri="{BB962C8B-B14F-4D97-AF65-F5344CB8AC3E}">
        <p14:creationId xmlns:p14="http://schemas.microsoft.com/office/powerpoint/2010/main" val="3433675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AD955F32-12E2-4155-8674-F32049F636A9}" type="slidenum">
              <a:rPr lang="en-US"/>
              <a:pPr/>
              <a:t>19</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a:t> Understand, identify and evaluate risks of a pursuit due</a:t>
            </a:r>
          </a:p>
          <a:p>
            <a:r>
              <a:rPr lang="en-US"/>
              <a:t>      to the conditions of the vehicle, driver, roadway, weather,</a:t>
            </a:r>
          </a:p>
          <a:p>
            <a:r>
              <a:rPr lang="en-US"/>
              <a:t>      traffic, pedestrian traffic, and the potential dangers to</a:t>
            </a:r>
          </a:p>
          <a:p>
            <a:r>
              <a:rPr lang="en-US"/>
              <a:t>      uninvolved motorists or bystanders. </a:t>
            </a:r>
          </a:p>
          <a:p>
            <a:endParaRPr lang="en-US"/>
          </a:p>
        </p:txBody>
      </p:sp>
    </p:spTree>
    <p:extLst>
      <p:ext uri="{BB962C8B-B14F-4D97-AF65-F5344CB8AC3E}">
        <p14:creationId xmlns:p14="http://schemas.microsoft.com/office/powerpoint/2010/main" val="3736446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20</a:t>
            </a:fld>
            <a:endParaRPr lang="en-US"/>
          </a:p>
        </p:txBody>
      </p:sp>
    </p:spTree>
    <p:extLst>
      <p:ext uri="{BB962C8B-B14F-4D97-AF65-F5344CB8AC3E}">
        <p14:creationId xmlns:p14="http://schemas.microsoft.com/office/powerpoint/2010/main" val="1640329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2ABF8AA-B33C-4DEC-9DE0-49F79AC31A04}" type="slidenum">
              <a:rPr lang="en-US"/>
              <a:pPr/>
              <a:t>21</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US" sz="1000"/>
              <a:t>  Understand that no more than two law enforcement units</a:t>
            </a:r>
          </a:p>
          <a:p>
            <a:r>
              <a:rPr lang="en-US" sz="1000"/>
              <a:t>      are permitted to participate in a pursuit, unless a </a:t>
            </a:r>
          </a:p>
          <a:p>
            <a:r>
              <a:rPr lang="en-US" sz="1000"/>
              <a:t>      departmental supervisor authorizes additional units.</a:t>
            </a:r>
          </a:p>
          <a:p>
            <a:endParaRPr lang="en-US" sz="1000"/>
          </a:p>
          <a:p>
            <a:r>
              <a:rPr lang="en-US" sz="1000"/>
              <a:t> Understand the responsibilities of the primary, secondary, and supervisor law enforcement units in a pursuit.</a:t>
            </a:r>
          </a:p>
          <a:p>
            <a:r>
              <a:rPr lang="en-US" sz="1000"/>
              <a:t> </a:t>
            </a:r>
          </a:p>
          <a:p>
            <a:r>
              <a:rPr lang="en-US" sz="1000"/>
              <a:t> Understand and demonstrate the ability to properly communicate and coordination with other area law enforcement agencies, jurisdictions and tribal agencies.</a:t>
            </a:r>
          </a:p>
          <a:p>
            <a:endParaRPr lang="en-US" sz="1000"/>
          </a:p>
          <a:p>
            <a:r>
              <a:rPr lang="en-US" sz="1000"/>
              <a:t> Discuss the supervisory responsibilities during a pursuit.</a:t>
            </a:r>
          </a:p>
          <a:p>
            <a:endParaRPr lang="en-US" sz="1000"/>
          </a:p>
          <a:p>
            <a:r>
              <a:rPr lang="en-US" sz="1000"/>
              <a:t> Discuss the use of blocking, ramming, boxing, roadblocks, and alternative methods or technologies for apprehending suspects during a pursuit.</a:t>
            </a:r>
          </a:p>
          <a:p>
            <a:r>
              <a:rPr lang="en-US" sz="1000"/>
              <a:t> </a:t>
            </a:r>
          </a:p>
          <a:p>
            <a:r>
              <a:rPr lang="en-US" sz="1000"/>
              <a:t> Understand how to prepare a report and an after incident analysis or evaluation of a pursuit.</a:t>
            </a:r>
          </a:p>
          <a:p>
            <a:endParaRPr lang="en-US" sz="1000"/>
          </a:p>
          <a:p>
            <a:r>
              <a:rPr lang="en-US" sz="1000"/>
              <a:t>Understand department policy, agency resources and operational considerations associated with pursuit management. </a:t>
            </a:r>
          </a:p>
          <a:p>
            <a:r>
              <a:rPr lang="en-US" sz="1000"/>
              <a:t>Understand the psychological and emotional pressures of pursuit and how it can affect mental processing and physical behavior</a:t>
            </a:r>
          </a:p>
        </p:txBody>
      </p:sp>
    </p:spTree>
    <p:extLst>
      <p:ext uri="{BB962C8B-B14F-4D97-AF65-F5344CB8AC3E}">
        <p14:creationId xmlns:p14="http://schemas.microsoft.com/office/powerpoint/2010/main" val="4213000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EFDBE2E8-F9AE-4E80-A38F-4E12FA418866}" type="slidenum">
              <a:rPr lang="en-US"/>
              <a:pPr/>
              <a:t>29</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r>
              <a:rPr lang="en-US"/>
              <a:t>Understand that officer’s actions must be consistent with training and department policy.</a:t>
            </a:r>
          </a:p>
          <a:p>
            <a:endParaRPr lang="en-US"/>
          </a:p>
          <a:p>
            <a:r>
              <a:rPr lang="en-US"/>
              <a:t>Understand that officers must adhere to specific tactically sound proven technique during pursuit operation.</a:t>
            </a:r>
          </a:p>
          <a:p>
            <a:endParaRPr lang="en-US"/>
          </a:p>
        </p:txBody>
      </p:sp>
    </p:spTree>
    <p:extLst>
      <p:ext uri="{BB962C8B-B14F-4D97-AF65-F5344CB8AC3E}">
        <p14:creationId xmlns:p14="http://schemas.microsoft.com/office/powerpoint/2010/main" val="3835757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55B84053-736B-4C32-A0AC-961AF7D50755}" type="slidenum">
              <a:rPr lang="en-US"/>
              <a:pPr/>
              <a:t>30</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en-US"/>
              <a:t>EVO = Emergency Vehicle Operations</a:t>
            </a:r>
          </a:p>
        </p:txBody>
      </p:sp>
    </p:spTree>
    <p:extLst>
      <p:ext uri="{BB962C8B-B14F-4D97-AF65-F5344CB8AC3E}">
        <p14:creationId xmlns:p14="http://schemas.microsoft.com/office/powerpoint/2010/main" val="3835732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2DC4253-8745-4103-8362-62199D676442}" type="slidenum">
              <a:rPr lang="en-US"/>
              <a:pPr/>
              <a:t>31</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US"/>
              <a:t> Understand the pursuit position and the advantages it provides the officer and general public.</a:t>
            </a:r>
          </a:p>
          <a:p>
            <a:r>
              <a:rPr lang="en-US"/>
              <a:t> Understand the hazards of clearing intersections.</a:t>
            </a:r>
          </a:p>
          <a:p>
            <a:r>
              <a:rPr lang="en-US"/>
              <a:t> Understand the officer’s obligation to third party assists.</a:t>
            </a:r>
          </a:p>
          <a:p>
            <a:endParaRPr lang="en-US"/>
          </a:p>
        </p:txBody>
      </p:sp>
    </p:spTree>
    <p:extLst>
      <p:ext uri="{BB962C8B-B14F-4D97-AF65-F5344CB8AC3E}">
        <p14:creationId xmlns:p14="http://schemas.microsoft.com/office/powerpoint/2010/main" val="527080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37F68E2D-1FD3-4BDA-9396-3C4C619C92B6}" type="slidenum">
              <a:rPr lang="en-US"/>
              <a:pPr/>
              <a:t>33</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n-US"/>
              <a:t>Understand the negative aspects of failing to follow pursuit policy, providing false information and loss of emotional control.</a:t>
            </a:r>
          </a:p>
          <a:p>
            <a:endParaRPr lang="en-US"/>
          </a:p>
          <a:p>
            <a:r>
              <a:rPr lang="en-US"/>
              <a:t> Understand violator tracking and the importance of driving consistent with training.</a:t>
            </a:r>
          </a:p>
        </p:txBody>
      </p:sp>
    </p:spTree>
    <p:extLst>
      <p:ext uri="{BB962C8B-B14F-4D97-AF65-F5344CB8AC3E}">
        <p14:creationId xmlns:p14="http://schemas.microsoft.com/office/powerpoint/2010/main" val="1617178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1394FDC-CAF6-47AE-9D5E-5F74D76454EC}" type="slidenum">
              <a:rPr lang="en-US"/>
              <a:pPr/>
              <a:t>36</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r>
              <a:rPr lang="en-US" dirty="0"/>
              <a:t>Understand the importance of policy and multi-agency cooperation as it relates to jurisdictional boundaries.</a:t>
            </a:r>
          </a:p>
          <a:p>
            <a:endParaRPr lang="en-US" dirty="0"/>
          </a:p>
          <a:p>
            <a:r>
              <a:rPr lang="en-US" dirty="0"/>
              <a:t> Understand that officers do have many advantages in pursuit; VEHICLES, COMMUNICATION, KNOWLEDGE OF AREA, KNOWLEDGE OF PEOPLE WHO RESIDE IN THE AREA, SKILLED DRIVER</a:t>
            </a:r>
          </a:p>
        </p:txBody>
      </p:sp>
    </p:spTree>
    <p:extLst>
      <p:ext uri="{BB962C8B-B14F-4D97-AF65-F5344CB8AC3E}">
        <p14:creationId xmlns:p14="http://schemas.microsoft.com/office/powerpoint/2010/main" val="1408713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41</a:t>
            </a:fld>
            <a:endParaRPr lang="en-US"/>
          </a:p>
        </p:txBody>
      </p:sp>
    </p:spTree>
    <p:extLst>
      <p:ext uri="{BB962C8B-B14F-4D97-AF65-F5344CB8AC3E}">
        <p14:creationId xmlns:p14="http://schemas.microsoft.com/office/powerpoint/2010/main" val="81034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44</a:t>
            </a:fld>
            <a:endParaRPr lang="en-US"/>
          </a:p>
        </p:txBody>
      </p:sp>
    </p:spTree>
    <p:extLst>
      <p:ext uri="{BB962C8B-B14F-4D97-AF65-F5344CB8AC3E}">
        <p14:creationId xmlns:p14="http://schemas.microsoft.com/office/powerpoint/2010/main" val="3638596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6</a:t>
            </a:fld>
            <a:endParaRPr lang="en-US"/>
          </a:p>
        </p:txBody>
      </p:sp>
    </p:spTree>
    <p:extLst>
      <p:ext uri="{BB962C8B-B14F-4D97-AF65-F5344CB8AC3E}">
        <p14:creationId xmlns:p14="http://schemas.microsoft.com/office/powerpoint/2010/main" val="26215323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52E6D11A-AB00-467B-A20B-E4ED316CCC45}" type="slidenum">
              <a:rPr lang="en-US"/>
              <a:pPr/>
              <a:t>45</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p:txBody>
      </p:sp>
    </p:spTree>
    <p:extLst>
      <p:ext uri="{BB962C8B-B14F-4D97-AF65-F5344CB8AC3E}">
        <p14:creationId xmlns:p14="http://schemas.microsoft.com/office/powerpoint/2010/main" val="22256424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CFE809D-7E25-4975-862D-1015EB4C9882}" type="slidenum">
              <a:rPr lang="en-US"/>
              <a:pPr/>
              <a:t>46</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p:txBody>
      </p:sp>
    </p:spTree>
    <p:extLst>
      <p:ext uri="{BB962C8B-B14F-4D97-AF65-F5344CB8AC3E}">
        <p14:creationId xmlns:p14="http://schemas.microsoft.com/office/powerpoint/2010/main" val="40650734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270C973-A36A-4C1D-A04F-6069678123A7}" type="slidenum">
              <a:rPr lang="en-US"/>
              <a:pPr/>
              <a:t>47</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p:txBody>
      </p:sp>
    </p:spTree>
    <p:extLst>
      <p:ext uri="{BB962C8B-B14F-4D97-AF65-F5344CB8AC3E}">
        <p14:creationId xmlns:p14="http://schemas.microsoft.com/office/powerpoint/2010/main" val="1354251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A769CD6-7A72-4874-B5FF-946D8D8951C5}" type="slidenum">
              <a:rPr lang="en-US"/>
              <a:pPr/>
              <a:t>48</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and best practices, so they know the answer</a:t>
            </a:r>
          </a:p>
        </p:txBody>
      </p:sp>
    </p:spTree>
    <p:extLst>
      <p:ext uri="{BB962C8B-B14F-4D97-AF65-F5344CB8AC3E}">
        <p14:creationId xmlns:p14="http://schemas.microsoft.com/office/powerpoint/2010/main" val="9641642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05678919-B806-4C32-AD64-B4D2395D29DB}" type="slidenum">
              <a:rPr lang="en-US"/>
              <a:pPr/>
              <a:t>49</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US"/>
              <a:t>Two</a:t>
            </a:r>
          </a:p>
        </p:txBody>
      </p:sp>
    </p:spTree>
    <p:extLst>
      <p:ext uri="{BB962C8B-B14F-4D97-AF65-F5344CB8AC3E}">
        <p14:creationId xmlns:p14="http://schemas.microsoft.com/office/powerpoint/2010/main" val="25769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7087CA64-7C29-404C-9A3F-ECCB67883544}" type="slidenum">
              <a:rPr lang="en-US"/>
              <a:pPr/>
              <a:t>50</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a:p>
            <a:endParaRPr lang="en-US"/>
          </a:p>
          <a:p>
            <a:r>
              <a:rPr lang="en-US"/>
              <a:t>In general; Primary unit drives, secondary unit communicates and Supervisors manage </a:t>
            </a:r>
          </a:p>
        </p:txBody>
      </p:sp>
    </p:spTree>
    <p:extLst>
      <p:ext uri="{BB962C8B-B14F-4D97-AF65-F5344CB8AC3E}">
        <p14:creationId xmlns:p14="http://schemas.microsoft.com/office/powerpoint/2010/main" val="35242062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C76F4919-FB14-418F-971F-2DABC6912A2C}" type="slidenum">
              <a:rPr lang="en-US"/>
              <a:pPr/>
              <a:t>51</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a:p>
            <a:endParaRPr lang="en-US"/>
          </a:p>
          <a:p>
            <a:r>
              <a:rPr lang="en-US"/>
              <a:t>Interoperability of radio communications , pre-planning of expectations of Tribal and other jurisdictions ahead of time at a minimum </a:t>
            </a:r>
          </a:p>
        </p:txBody>
      </p:sp>
    </p:spTree>
    <p:extLst>
      <p:ext uri="{BB962C8B-B14F-4D97-AF65-F5344CB8AC3E}">
        <p14:creationId xmlns:p14="http://schemas.microsoft.com/office/powerpoint/2010/main" val="30858957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CBA21F67-B67E-4E15-8AF3-E3CD52074202}" type="slidenum">
              <a:rPr lang="en-US"/>
              <a:pPr/>
              <a:t>52</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a:p>
            <a:endParaRPr lang="en-US"/>
          </a:p>
          <a:p>
            <a:r>
              <a:rPr lang="en-US"/>
              <a:t>Slide #9 will help answer this one if necessary: </a:t>
            </a:r>
          </a:p>
          <a:p>
            <a:endParaRPr lang="en-US"/>
          </a:p>
          <a:p>
            <a:r>
              <a:rPr lang="en-US">
                <a:cs typeface="Times New Roman" pitchFamily="18" charset="0"/>
              </a:rPr>
              <a:t>When possible, offset your vehicle 2-3 feet left of suspect vehicle and 5-7 car lengths behind.</a:t>
            </a:r>
          </a:p>
          <a:p>
            <a:endParaRPr lang="en-US">
              <a:cs typeface="Times New Roman" pitchFamily="18" charset="0"/>
            </a:endParaRPr>
          </a:p>
          <a:p>
            <a:r>
              <a:rPr lang="en-US">
                <a:cs typeface="Times New Roman" pitchFamily="18" charset="0"/>
              </a:rPr>
              <a:t>Provides oncoming motorists a better view of your emergency equipment and gives you a better view of suspect vehicle.</a:t>
            </a:r>
          </a:p>
          <a:p>
            <a:endParaRPr lang="en-US"/>
          </a:p>
        </p:txBody>
      </p:sp>
    </p:spTree>
    <p:extLst>
      <p:ext uri="{BB962C8B-B14F-4D97-AF65-F5344CB8AC3E}">
        <p14:creationId xmlns:p14="http://schemas.microsoft.com/office/powerpoint/2010/main" val="30288431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7754612B-34A2-427B-A63E-B29A98ACED25}" type="slidenum">
              <a:rPr lang="en-US"/>
              <a:pPr/>
              <a:t>53</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a:p>
            <a:endParaRPr lang="en-US"/>
          </a:p>
          <a:p>
            <a:r>
              <a:rPr lang="en-US"/>
              <a:t>Who, what, when, where and if known why? You may also add how as in how fast.</a:t>
            </a:r>
          </a:p>
        </p:txBody>
      </p:sp>
    </p:spTree>
    <p:extLst>
      <p:ext uri="{BB962C8B-B14F-4D97-AF65-F5344CB8AC3E}">
        <p14:creationId xmlns:p14="http://schemas.microsoft.com/office/powerpoint/2010/main" val="1314133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124F6D64-EDF2-4B64-BE6F-F6BE43945364}" type="slidenum">
              <a:rPr lang="en-US"/>
              <a:pPr/>
              <a:t>54</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a:p>
            <a:endParaRPr lang="en-US"/>
          </a:p>
          <a:p>
            <a:r>
              <a:rPr lang="en-US"/>
              <a:t>High Risk Stop Tactics!</a:t>
            </a:r>
          </a:p>
        </p:txBody>
      </p:sp>
    </p:spTree>
    <p:extLst>
      <p:ext uri="{BB962C8B-B14F-4D97-AF65-F5344CB8AC3E}">
        <p14:creationId xmlns:p14="http://schemas.microsoft.com/office/powerpoint/2010/main" val="90644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CEB8B1A-31CC-48F4-B4E3-EA0694E29173}" type="slidenum">
              <a:rPr lang="en-US"/>
              <a:pPr/>
              <a:t>9</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a:lnSpc>
                <a:spcPct val="80000"/>
              </a:lnSpc>
            </a:pPr>
            <a:r>
              <a:rPr lang="en-US" sz="800" dirty="0"/>
              <a:t>A.     The chief law enforcement officer of every state, county and municipal law enforcement agency shall establish and enforce a written policy governing the conduct of law enforcement officers employed by the agency who are involved in high speed pursuits. A copy of the written policy shall be submitted to the director of the New Mexico law enforcement academy and the traffic safety bureau of the state highway and transportation department.   </a:t>
            </a:r>
          </a:p>
          <a:p>
            <a:pPr>
              <a:lnSpc>
                <a:spcPct val="80000"/>
              </a:lnSpc>
            </a:pPr>
            <a:r>
              <a:rPr lang="en-US" sz="800" dirty="0"/>
              <a:t>B.     The policy shall specify, at a minimum:   </a:t>
            </a:r>
          </a:p>
          <a:p>
            <a:pPr>
              <a:lnSpc>
                <a:spcPct val="80000"/>
              </a:lnSpc>
            </a:pPr>
            <a:r>
              <a:rPr lang="en-US" sz="800" dirty="0"/>
              <a:t>(1)     the conditions under which a law enforcement officer may engage in a high speed pursuit and the conditions when the officer shall terminate a high speed pursuit;   </a:t>
            </a:r>
          </a:p>
          <a:p>
            <a:pPr>
              <a:lnSpc>
                <a:spcPct val="80000"/>
              </a:lnSpc>
            </a:pPr>
            <a:r>
              <a:rPr lang="en-US" sz="800" dirty="0"/>
              <a:t>(2)     measures other than a high speed pursuit that may be employed to apprehend a suspect in a fleeing motor vehicle or to impede the movement of the vehicle;   </a:t>
            </a:r>
          </a:p>
          <a:p>
            <a:pPr>
              <a:lnSpc>
                <a:spcPct val="80000"/>
              </a:lnSpc>
            </a:pPr>
            <a:r>
              <a:rPr lang="en-US" sz="800" dirty="0"/>
              <a:t>(3)     the coordination and responsibility, including control over the high speed pursuit, of supervisory personnel and the law enforcement officers engaged in the pursuit; and    </a:t>
            </a:r>
          </a:p>
          <a:p>
            <a:pPr>
              <a:lnSpc>
                <a:spcPct val="80000"/>
              </a:lnSpc>
            </a:pPr>
            <a:r>
              <a:rPr lang="en-US" sz="800" dirty="0"/>
              <a:t>(4)     the procedures to be followed to notify and coordinate high speed pursuits with law enforcement agencies in other jurisdictions, including tribal jurisdictions.   </a:t>
            </a:r>
          </a:p>
          <a:p>
            <a:pPr>
              <a:lnSpc>
                <a:spcPct val="80000"/>
              </a:lnSpc>
            </a:pPr>
            <a:r>
              <a:rPr lang="en-US" sz="800" dirty="0"/>
              <a:t> C.     The written policy shall, at a minimum, require that:   </a:t>
            </a:r>
          </a:p>
          <a:p>
            <a:pPr>
              <a:lnSpc>
                <a:spcPct val="80000"/>
              </a:lnSpc>
            </a:pPr>
            <a:r>
              <a:rPr lang="en-US" sz="800" dirty="0"/>
              <a:t>(1)     a law enforcement officer may initiate a high speed pursuit to apprehend a suspect who the officer has reasonable grounds to believe poses a clear and immediate threat of death or serious injury to others or who the officer has probable cause to believe poses a clear and immediate threat to the safety of others that is ongoing and that existed prior to the high speed pursuit;    </a:t>
            </a:r>
          </a:p>
          <a:p>
            <a:pPr>
              <a:lnSpc>
                <a:spcPct val="80000"/>
              </a:lnSpc>
            </a:pPr>
            <a:r>
              <a:rPr lang="en-US" sz="800" dirty="0"/>
              <a:t>(2)     a law enforcement officer shall not initiate or continue a high speed pursuit when the immediate danger to the officer and the public created by the high speed pursuit exceeds the immediate danger to the public if the occupants of the motor vehicle being pursued remain at large;    </a:t>
            </a:r>
          </a:p>
          <a:p>
            <a:pPr>
              <a:lnSpc>
                <a:spcPct val="80000"/>
              </a:lnSpc>
            </a:pPr>
            <a:r>
              <a:rPr lang="en-US" sz="800" dirty="0"/>
              <a:t>(3)     when deciding whether to initiate or continue a high speed pursuit, the following factors, at a minimum, shall be taken into consideration:    </a:t>
            </a:r>
          </a:p>
          <a:p>
            <a:pPr>
              <a:lnSpc>
                <a:spcPct val="80000"/>
              </a:lnSpc>
            </a:pPr>
            <a:r>
              <a:rPr lang="en-US" sz="800" dirty="0"/>
              <a:t>(a)     the seriousness of the offense for which the high speed pursuit was initiated;    </a:t>
            </a:r>
          </a:p>
          <a:p>
            <a:pPr>
              <a:lnSpc>
                <a:spcPct val="80000"/>
              </a:lnSpc>
            </a:pPr>
            <a:r>
              <a:rPr lang="en-US" sz="800" dirty="0"/>
              <a:t>(b)     whether a suspect poses a clear and immediate threat of death or serious injury to others;    </a:t>
            </a:r>
          </a:p>
          <a:p>
            <a:pPr>
              <a:lnSpc>
                <a:spcPct val="80000"/>
              </a:lnSpc>
            </a:pPr>
            <a:r>
              <a:rPr lang="en-US" sz="800" dirty="0"/>
              <a:t>(c)     road, weather, environmental and vehicle conditions;    </a:t>
            </a:r>
          </a:p>
          <a:p>
            <a:pPr>
              <a:lnSpc>
                <a:spcPct val="80000"/>
              </a:lnSpc>
            </a:pPr>
            <a:r>
              <a:rPr lang="en-US" sz="800" dirty="0"/>
              <a:t>(d)     the amount of motor vehicle and pedestrian traffic; and    </a:t>
            </a:r>
          </a:p>
          <a:p>
            <a:pPr>
              <a:lnSpc>
                <a:spcPct val="80000"/>
              </a:lnSpc>
            </a:pPr>
            <a:r>
              <a:rPr lang="en-US" sz="800" dirty="0"/>
              <a:t>(e)     knowledge of the suspect's identity, possible destination and previous activities that may make apprehension at a later time feasible; and    </a:t>
            </a:r>
          </a:p>
          <a:p>
            <a:pPr>
              <a:lnSpc>
                <a:spcPct val="80000"/>
              </a:lnSpc>
            </a:pPr>
            <a:r>
              <a:rPr lang="en-US" sz="800" dirty="0"/>
              <a:t>(4)     no more than two law enforcement vehicles shall become actively involved in a high speed pursuit, unless specifically authorized by a supervisor.    </a:t>
            </a:r>
          </a:p>
        </p:txBody>
      </p:sp>
    </p:spTree>
    <p:extLst>
      <p:ext uri="{BB962C8B-B14F-4D97-AF65-F5344CB8AC3E}">
        <p14:creationId xmlns:p14="http://schemas.microsoft.com/office/powerpoint/2010/main" val="39481120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70D8E036-CB94-4F64-BC76-E58B579EDBBB}" type="slidenum">
              <a:rPr lang="en-US"/>
              <a:pPr/>
              <a:t>55</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a:p>
            <a:endParaRPr lang="en-US"/>
          </a:p>
          <a:p>
            <a:r>
              <a:rPr lang="en-US"/>
              <a:t>When discussing controlled tire deflation devices, make sure you discuss the training or lack there of on the devices used. They need to truly be trainer in how/where to properly deploy these devices, rather than sitting in a room and watching a video for 20 minutes and then thinking they have it down…</a:t>
            </a:r>
          </a:p>
        </p:txBody>
      </p:sp>
    </p:spTree>
    <p:extLst>
      <p:ext uri="{BB962C8B-B14F-4D97-AF65-F5344CB8AC3E}">
        <p14:creationId xmlns:p14="http://schemas.microsoft.com/office/powerpoint/2010/main" val="29826489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89BB2A2A-2214-4F0E-B3B4-F9E68F71923A}" type="slidenum">
              <a:rPr lang="en-US"/>
              <a:pPr/>
              <a:t>56</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US"/>
              <a:t>Policy and application question: </a:t>
            </a:r>
          </a:p>
          <a:p>
            <a:r>
              <a:rPr lang="en-US"/>
              <a:t>Have the students answer the question based on their policies, so they know the answer</a:t>
            </a:r>
          </a:p>
          <a:p>
            <a:endParaRPr lang="en-US"/>
          </a:p>
          <a:p>
            <a:r>
              <a:rPr lang="en-US"/>
              <a:t>Every pursuit termination will be evaluated, either formally or informally (face to face discussion with Supervisor) and will be documented completely and thoroughly. </a:t>
            </a:r>
          </a:p>
        </p:txBody>
      </p:sp>
    </p:spTree>
    <p:extLst>
      <p:ext uri="{BB962C8B-B14F-4D97-AF65-F5344CB8AC3E}">
        <p14:creationId xmlns:p14="http://schemas.microsoft.com/office/powerpoint/2010/main" val="37544793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57</a:t>
            </a:fld>
            <a:endParaRPr lang="en-US"/>
          </a:p>
        </p:txBody>
      </p:sp>
    </p:spTree>
    <p:extLst>
      <p:ext uri="{BB962C8B-B14F-4D97-AF65-F5344CB8AC3E}">
        <p14:creationId xmlns:p14="http://schemas.microsoft.com/office/powerpoint/2010/main" val="1565037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A68C1ED-02CF-4D65-9D5B-DDC99F98EDDE}" type="slidenum">
              <a:rPr lang="en-US"/>
              <a:pPr/>
              <a:t>10</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a:lnSpc>
                <a:spcPct val="80000"/>
              </a:lnSpc>
            </a:pPr>
            <a:r>
              <a:rPr lang="en-US" sz="800" b="1" dirty="0"/>
              <a:t>Enter into dialog with the students in comparing their policy to the requirements of the statutory requirements:</a:t>
            </a:r>
            <a:r>
              <a:rPr lang="en-US" sz="800" dirty="0"/>
              <a:t> </a:t>
            </a:r>
          </a:p>
          <a:p>
            <a:pPr>
              <a:lnSpc>
                <a:spcPct val="80000"/>
              </a:lnSpc>
            </a:pPr>
            <a:endParaRPr lang="en-US" sz="800" dirty="0"/>
          </a:p>
          <a:p>
            <a:pPr>
              <a:lnSpc>
                <a:spcPct val="80000"/>
              </a:lnSpc>
            </a:pPr>
            <a:r>
              <a:rPr lang="en-US" sz="800" dirty="0"/>
              <a:t>(1)     when to initiate a high speed pursuit;    </a:t>
            </a:r>
          </a:p>
          <a:p>
            <a:pPr>
              <a:lnSpc>
                <a:spcPct val="80000"/>
              </a:lnSpc>
            </a:pPr>
            <a:r>
              <a:rPr lang="en-US" sz="800" dirty="0"/>
              <a:t>(2)     when to terminate a high speed pursuit;   </a:t>
            </a:r>
          </a:p>
          <a:p>
            <a:pPr>
              <a:lnSpc>
                <a:spcPct val="80000"/>
              </a:lnSpc>
            </a:pPr>
            <a:r>
              <a:rPr lang="en-US" sz="800" dirty="0"/>
              <a:t>(3)     evaluating risks due to conditions of the vehicle, driver, roadway, weather and traffic during a high speed pursuit;    </a:t>
            </a:r>
          </a:p>
          <a:p>
            <a:pPr>
              <a:lnSpc>
                <a:spcPct val="80000"/>
              </a:lnSpc>
            </a:pPr>
            <a:r>
              <a:rPr lang="en-US" sz="800" dirty="0"/>
              <a:t>(4)     evaluating dangers to uninvolved motorists and bystanders during a high speed pursuit;    </a:t>
            </a:r>
          </a:p>
          <a:p>
            <a:pPr>
              <a:lnSpc>
                <a:spcPct val="80000"/>
              </a:lnSpc>
            </a:pPr>
            <a:r>
              <a:rPr lang="en-US" sz="800" dirty="0"/>
              <a:t>(5)     the number of law enforcement units permitted to participate in the high speed pursuit;    </a:t>
            </a:r>
          </a:p>
          <a:p>
            <a:pPr>
              <a:lnSpc>
                <a:spcPct val="80000"/>
              </a:lnSpc>
            </a:pPr>
            <a:r>
              <a:rPr lang="en-US" sz="800" dirty="0"/>
              <a:t>(6)     the responsibilities of primary, secondary and supervisory law enforcement units during a high speed pursuit;    </a:t>
            </a:r>
          </a:p>
          <a:p>
            <a:pPr>
              <a:lnSpc>
                <a:spcPct val="80000"/>
              </a:lnSpc>
            </a:pPr>
            <a:r>
              <a:rPr lang="en-US" sz="800" dirty="0"/>
              <a:t>(7)     proper communication and coordination procedures when a high speed pursuit enters another law enforcement agency's jurisdiction, including a tribal jurisdiction;    </a:t>
            </a:r>
          </a:p>
          <a:p>
            <a:pPr>
              <a:lnSpc>
                <a:spcPct val="80000"/>
              </a:lnSpc>
            </a:pPr>
            <a:r>
              <a:rPr lang="en-US" sz="800" dirty="0"/>
              <a:t>(8)     driving tactics during a high speed pursuit;    </a:t>
            </a:r>
          </a:p>
          <a:p>
            <a:pPr>
              <a:lnSpc>
                <a:spcPct val="80000"/>
              </a:lnSpc>
            </a:pPr>
            <a:r>
              <a:rPr lang="en-US" sz="800" dirty="0"/>
              <a:t>(9)     communications during a high speed pursuit;   </a:t>
            </a:r>
          </a:p>
          <a:p>
            <a:pPr>
              <a:lnSpc>
                <a:spcPct val="80000"/>
              </a:lnSpc>
            </a:pPr>
            <a:r>
              <a:rPr lang="en-US" sz="800" dirty="0"/>
              <a:t>(10)     capture of suspects following a high speed pursuit;    </a:t>
            </a:r>
          </a:p>
          <a:p>
            <a:pPr>
              <a:lnSpc>
                <a:spcPct val="80000"/>
              </a:lnSpc>
            </a:pPr>
            <a:r>
              <a:rPr lang="en-US" sz="800" dirty="0"/>
              <a:t>(11)     supervisory responsibilities during a high speed pursuit;    </a:t>
            </a:r>
          </a:p>
          <a:p>
            <a:pPr>
              <a:lnSpc>
                <a:spcPct val="80000"/>
              </a:lnSpc>
            </a:pPr>
            <a:r>
              <a:rPr lang="en-US" sz="800" dirty="0"/>
              <a:t>(12)     use of blocking, ramming, boxing and roadblocks as high speed pursuit tactics;    </a:t>
            </a:r>
          </a:p>
          <a:p>
            <a:pPr>
              <a:lnSpc>
                <a:spcPct val="80000"/>
              </a:lnSpc>
            </a:pPr>
            <a:r>
              <a:rPr lang="en-US" sz="800" dirty="0"/>
              <a:t>(13)     use of alternative methods and technologies for apprehending suspects during a high speed pursuit; and    </a:t>
            </a:r>
          </a:p>
          <a:p>
            <a:pPr>
              <a:lnSpc>
                <a:spcPct val="80000"/>
              </a:lnSpc>
            </a:pPr>
            <a:r>
              <a:rPr lang="en-US" sz="800" dirty="0"/>
              <a:t>(14)     preparing a report and evaluation and analysis of a high speed pursuit after it has concluded.  </a:t>
            </a:r>
          </a:p>
          <a:p>
            <a:pPr>
              <a:lnSpc>
                <a:spcPct val="80000"/>
              </a:lnSpc>
            </a:pPr>
            <a:endParaRPr lang="en-US" sz="800" dirty="0"/>
          </a:p>
          <a:p>
            <a:pPr>
              <a:lnSpc>
                <a:spcPct val="80000"/>
              </a:lnSpc>
            </a:pPr>
            <a:r>
              <a:rPr lang="en-US" sz="800" b="1" dirty="0"/>
              <a:t>Each one of the 14 objectives of the Act will met and all questions answered as you work through each objective.</a:t>
            </a:r>
          </a:p>
          <a:p>
            <a:pPr>
              <a:lnSpc>
                <a:spcPct val="80000"/>
              </a:lnSpc>
            </a:pPr>
            <a:endParaRPr lang="en-US" sz="800" b="1" dirty="0"/>
          </a:p>
          <a:p>
            <a:pPr>
              <a:lnSpc>
                <a:spcPct val="80000"/>
              </a:lnSpc>
            </a:pPr>
            <a:r>
              <a:rPr lang="en-US" sz="800" dirty="0"/>
              <a:t>If there is a difference between Agency Policy and the statutory requirements; then the statutory requirements shall prevail. </a:t>
            </a:r>
          </a:p>
          <a:p>
            <a:pPr>
              <a:lnSpc>
                <a:spcPct val="80000"/>
              </a:lnSpc>
            </a:pPr>
            <a:endParaRPr lang="en-US" sz="800" dirty="0"/>
          </a:p>
          <a:p>
            <a:pPr>
              <a:lnSpc>
                <a:spcPct val="80000"/>
              </a:lnSpc>
            </a:pPr>
            <a:r>
              <a:rPr lang="en-US" sz="800" b="1" u="sng" dirty="0"/>
              <a:t>This section should take about 45 minutes to work through.</a:t>
            </a:r>
            <a:r>
              <a:rPr lang="en-US" sz="800" dirty="0"/>
              <a:t> </a:t>
            </a:r>
          </a:p>
        </p:txBody>
      </p:sp>
    </p:spTree>
    <p:extLst>
      <p:ext uri="{BB962C8B-B14F-4D97-AF65-F5344CB8AC3E}">
        <p14:creationId xmlns:p14="http://schemas.microsoft.com/office/powerpoint/2010/main" val="1340874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12</a:t>
            </a:fld>
            <a:endParaRPr lang="en-US"/>
          </a:p>
        </p:txBody>
      </p:sp>
    </p:spTree>
    <p:extLst>
      <p:ext uri="{BB962C8B-B14F-4D97-AF65-F5344CB8AC3E}">
        <p14:creationId xmlns:p14="http://schemas.microsoft.com/office/powerpoint/2010/main" val="250220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13</a:t>
            </a:fld>
            <a:endParaRPr lang="en-US"/>
          </a:p>
        </p:txBody>
      </p:sp>
    </p:spTree>
    <p:extLst>
      <p:ext uri="{BB962C8B-B14F-4D97-AF65-F5344CB8AC3E}">
        <p14:creationId xmlns:p14="http://schemas.microsoft.com/office/powerpoint/2010/main" val="2797259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14</a:t>
            </a:fld>
            <a:endParaRPr lang="en-US"/>
          </a:p>
        </p:txBody>
      </p:sp>
    </p:spTree>
    <p:extLst>
      <p:ext uri="{BB962C8B-B14F-4D97-AF65-F5344CB8AC3E}">
        <p14:creationId xmlns:p14="http://schemas.microsoft.com/office/powerpoint/2010/main" val="3448411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BC88725-6EA0-466C-BDF9-DE408309FC70}" type="slidenum">
              <a:rPr lang="en-US" smtClean="0"/>
              <a:pPr>
                <a:defRPr/>
              </a:pPr>
              <a:t>15</a:t>
            </a:fld>
            <a:endParaRPr lang="en-US"/>
          </a:p>
        </p:txBody>
      </p:sp>
    </p:spTree>
    <p:extLst>
      <p:ext uri="{BB962C8B-B14F-4D97-AF65-F5344CB8AC3E}">
        <p14:creationId xmlns:p14="http://schemas.microsoft.com/office/powerpoint/2010/main" val="2019348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E525A03-52E8-4232-ACAF-40E0BD7EB520}" type="slidenum">
              <a:rPr lang="en-US"/>
              <a:pPr/>
              <a:t>18</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US" dirty="0"/>
              <a:t>If you have engaged your warning equipment and the violator refuses to stop, you are in a pursuit. Do not try and articulate your way around it. </a:t>
            </a:r>
            <a:r>
              <a:rPr lang="en-US" dirty="0" err="1"/>
              <a:t>Ie</a:t>
            </a:r>
            <a:r>
              <a:rPr lang="en-US" dirty="0"/>
              <a:t>: “Attempting to stop” or “trying to catch”, or “following</a:t>
            </a:r>
            <a:r>
              <a:rPr lang="en-US" baseline="0" dirty="0"/>
              <a:t> closely” </a:t>
            </a:r>
            <a:r>
              <a:rPr lang="en-US" dirty="0"/>
              <a:t>etc. </a:t>
            </a:r>
          </a:p>
        </p:txBody>
      </p:sp>
    </p:spTree>
    <p:extLst>
      <p:ext uri="{BB962C8B-B14F-4D97-AF65-F5344CB8AC3E}">
        <p14:creationId xmlns:p14="http://schemas.microsoft.com/office/powerpoint/2010/main" val="3259493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AA8EB-39B4-4698-9A43-508BC9397F2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E284B7-5A97-40A3-A082-8917E12EC9A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17070E3-45B4-4E7C-817D-39281CE233C0}"/>
              </a:ext>
            </a:extLst>
          </p:cNvPr>
          <p:cNvSpPr>
            <a:spLocks noGrp="1"/>
          </p:cNvSpPr>
          <p:nvPr>
            <p:ph type="dt" sz="half" idx="10"/>
          </p:nvPr>
        </p:nvSpPr>
        <p:spPr/>
        <p:txBody>
          <a:bodyPr/>
          <a:lstStyle/>
          <a:p>
            <a:fld id="{13AADBC6-F60A-4CFC-8A44-C686A201F090}" type="datetimeFigureOut">
              <a:rPr lang="en-US" smtClean="0"/>
              <a:t>1/11/2022</a:t>
            </a:fld>
            <a:endParaRPr lang="en-US"/>
          </a:p>
        </p:txBody>
      </p:sp>
      <p:sp>
        <p:nvSpPr>
          <p:cNvPr id="5" name="Footer Placeholder 4">
            <a:extLst>
              <a:ext uri="{FF2B5EF4-FFF2-40B4-BE49-F238E27FC236}">
                <a16:creationId xmlns:a16="http://schemas.microsoft.com/office/drawing/2014/main" id="{1E917DE1-960E-43D5-A849-22F4298B1F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C486F8-9386-4F0F-B60D-DFD46BE13FC5}"/>
              </a:ext>
            </a:extLst>
          </p:cNvPr>
          <p:cNvSpPr>
            <a:spLocks noGrp="1"/>
          </p:cNvSpPr>
          <p:nvPr>
            <p:ph type="sldNum" sz="quarter" idx="12"/>
          </p:nvPr>
        </p:nvSpPr>
        <p:spPr/>
        <p:txBody>
          <a:bodyPr/>
          <a:lstStyle/>
          <a:p>
            <a:fld id="{D81F5EC1-7C19-4586-9746-8EEF7B876B06}" type="slidenum">
              <a:rPr lang="en-US" smtClean="0"/>
              <a:t>‹#›</a:t>
            </a:fld>
            <a:endParaRPr lang="en-US"/>
          </a:p>
        </p:txBody>
      </p:sp>
    </p:spTree>
    <p:extLst>
      <p:ext uri="{BB962C8B-B14F-4D97-AF65-F5344CB8AC3E}">
        <p14:creationId xmlns:p14="http://schemas.microsoft.com/office/powerpoint/2010/main" val="3430989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5EA16-649A-4C3E-8C2B-37F3669EAB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E9D92E-48CB-4F74-9054-154515BFA7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66C49E-AD78-49DA-BB64-3287318ED50B}"/>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F33E2C0A-2EBE-4D9A-A37E-A0B1C09A540A}"/>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FA0CD6AF-05DC-437F-9F1D-FA99390A5244}"/>
              </a:ext>
            </a:extLst>
          </p:cNvPr>
          <p:cNvSpPr>
            <a:spLocks noGrp="1"/>
          </p:cNvSpPr>
          <p:nvPr>
            <p:ph type="sldNum" sz="quarter" idx="12"/>
          </p:nvPr>
        </p:nvSpPr>
        <p:spPr/>
        <p:txBody>
          <a:bodyPr/>
          <a:lstStyle/>
          <a:p>
            <a:pPr>
              <a:defRPr/>
            </a:pPr>
            <a:fld id="{BB37365C-FA93-4113-AB7A-6D3E73377826}" type="slidenum">
              <a:rPr lang="en-US" smtClean="0"/>
              <a:pPr>
                <a:defRPr/>
              </a:pPr>
              <a:t>‹#›</a:t>
            </a:fld>
            <a:endParaRPr lang="en-US"/>
          </a:p>
        </p:txBody>
      </p:sp>
    </p:spTree>
    <p:extLst>
      <p:ext uri="{BB962C8B-B14F-4D97-AF65-F5344CB8AC3E}">
        <p14:creationId xmlns:p14="http://schemas.microsoft.com/office/powerpoint/2010/main" val="5595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35C847-07CD-4F9D-AE87-391171106BC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E153BE-DE2B-4613-A631-9DD4AA78AB6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97C428-BE3C-4780-B209-FAEBCA0E63F3}"/>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7CCB458A-6B05-497B-AE94-E7E6D09E9909}"/>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9CA73445-5D7E-4BA3-AB7B-880970F66D14}"/>
              </a:ext>
            </a:extLst>
          </p:cNvPr>
          <p:cNvSpPr>
            <a:spLocks noGrp="1"/>
          </p:cNvSpPr>
          <p:nvPr>
            <p:ph type="sldNum" sz="quarter" idx="12"/>
          </p:nvPr>
        </p:nvSpPr>
        <p:spPr/>
        <p:txBody>
          <a:bodyPr/>
          <a:lstStyle/>
          <a:p>
            <a:pPr>
              <a:defRPr/>
            </a:pPr>
            <a:fld id="{0C0E7559-8A8F-46D0-80E8-1E57AF815AD1}" type="slidenum">
              <a:rPr lang="en-US" smtClean="0"/>
              <a:pPr>
                <a:defRPr/>
              </a:pPr>
              <a:t>‹#›</a:t>
            </a:fld>
            <a:endParaRPr lang="en-US"/>
          </a:p>
        </p:txBody>
      </p:sp>
    </p:spTree>
    <p:extLst>
      <p:ext uri="{BB962C8B-B14F-4D97-AF65-F5344CB8AC3E}">
        <p14:creationId xmlns:p14="http://schemas.microsoft.com/office/powerpoint/2010/main" val="265725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4859" y="685800"/>
            <a:ext cx="4648200" cy="3631110"/>
          </a:xfrm>
        </p:spPr>
        <p:txBody>
          <a:bodyPr anchor="b"/>
          <a:lstStyle>
            <a:lvl1pPr>
              <a:defRPr sz="7200"/>
            </a:lvl1pPr>
          </a:lstStyle>
          <a:p>
            <a:r>
              <a:rPr lang="en-US" dirty="0"/>
              <a:t>Click to edit Master title style</a:t>
            </a:r>
          </a:p>
        </p:txBody>
      </p:sp>
      <p:sp>
        <p:nvSpPr>
          <p:cNvPr id="3" name="Subtitle 2"/>
          <p:cNvSpPr>
            <a:spLocks noGrp="1"/>
          </p:cNvSpPr>
          <p:nvPr>
            <p:ph type="subTitle" idx="1"/>
          </p:nvPr>
        </p:nvSpPr>
        <p:spPr>
          <a:xfrm>
            <a:off x="914400" y="472440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13822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480A7-7B89-4D63-AAED-C2F2F18F80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27063B-ED76-47FF-B978-A0C75038EC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71F3F-C758-420C-8F29-AF5F71751B3F}"/>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A5387A1F-B4C6-4C75-9164-F17FFB747BDF}"/>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4A540DC5-48D4-42D1-8265-61AB227962C8}"/>
              </a:ext>
            </a:extLst>
          </p:cNvPr>
          <p:cNvSpPr>
            <a:spLocks noGrp="1"/>
          </p:cNvSpPr>
          <p:nvPr>
            <p:ph type="sldNum" sz="quarter" idx="12"/>
          </p:nvPr>
        </p:nvSpPr>
        <p:spPr/>
        <p:txBody>
          <a:bodyPr/>
          <a:lstStyle/>
          <a:p>
            <a:pPr>
              <a:defRPr/>
            </a:pPr>
            <a:fld id="{B392A0DB-8385-4382-A9D5-2060E6C5F48E}" type="slidenum">
              <a:rPr lang="en-US" smtClean="0"/>
              <a:pPr>
                <a:defRPr/>
              </a:pPr>
              <a:t>‹#›</a:t>
            </a:fld>
            <a:endParaRPr lang="en-US"/>
          </a:p>
        </p:txBody>
      </p:sp>
      <p:pic>
        <p:nvPicPr>
          <p:cNvPr id="7" name="Picture 6">
            <a:extLst>
              <a:ext uri="{FF2B5EF4-FFF2-40B4-BE49-F238E27FC236}">
                <a16:creationId xmlns:a16="http://schemas.microsoft.com/office/drawing/2014/main" id="{17864D2E-BA5C-46A4-BDE5-B2D48C69C2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6425" y="0"/>
            <a:ext cx="6851149" cy="6858000"/>
          </a:xfrm>
          <a:prstGeom prst="rect">
            <a:avLst/>
          </a:prstGeom>
        </p:spPr>
      </p:pic>
    </p:spTree>
    <p:extLst>
      <p:ext uri="{BB962C8B-B14F-4D97-AF65-F5344CB8AC3E}">
        <p14:creationId xmlns:p14="http://schemas.microsoft.com/office/powerpoint/2010/main" val="428541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5523-7F44-4FC8-96CF-6B3141532ECB}"/>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8B5ECFD-3490-450A-B155-C08902908F6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DCDA00-0718-40D5-B697-B40C23B3E12F}"/>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1D680571-FBE1-4680-BCF2-F96A5D7723EC}"/>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6D6B9BD9-DB84-4BA2-A6AE-289B0A83E3B9}"/>
              </a:ext>
            </a:extLst>
          </p:cNvPr>
          <p:cNvSpPr>
            <a:spLocks noGrp="1"/>
          </p:cNvSpPr>
          <p:nvPr>
            <p:ph type="sldNum" sz="quarter" idx="12"/>
          </p:nvPr>
        </p:nvSpPr>
        <p:spPr/>
        <p:txBody>
          <a:bodyPr/>
          <a:lstStyle/>
          <a:p>
            <a:pPr>
              <a:defRPr/>
            </a:pPr>
            <a:fld id="{C92CC74F-F196-4C1B-B8B7-43B0CAD5367F}" type="slidenum">
              <a:rPr lang="en-US" smtClean="0"/>
              <a:pPr>
                <a:defRPr/>
              </a:pPr>
              <a:t>‹#›</a:t>
            </a:fld>
            <a:endParaRPr lang="en-US"/>
          </a:p>
        </p:txBody>
      </p:sp>
    </p:spTree>
    <p:extLst>
      <p:ext uri="{BB962C8B-B14F-4D97-AF65-F5344CB8AC3E}">
        <p14:creationId xmlns:p14="http://schemas.microsoft.com/office/powerpoint/2010/main" val="1047526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96036-572C-4097-9BB6-3CDC236EB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05DED-60DE-470C-827A-30DA9638AB8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430964-4E8C-4654-8B71-0B8ED73B2EB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8DF10D-E4F9-43D8-9506-58625741F318}"/>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C1777BDE-8269-492E-BFD9-04712A0B4CF2}"/>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0D3FC39A-CF7C-4C03-B86C-F31D8DE2C72E}"/>
              </a:ext>
            </a:extLst>
          </p:cNvPr>
          <p:cNvSpPr>
            <a:spLocks noGrp="1"/>
          </p:cNvSpPr>
          <p:nvPr>
            <p:ph type="sldNum" sz="quarter" idx="12"/>
          </p:nvPr>
        </p:nvSpPr>
        <p:spPr/>
        <p:txBody>
          <a:bodyPr/>
          <a:lstStyle/>
          <a:p>
            <a:pPr>
              <a:defRPr/>
            </a:pPr>
            <a:fld id="{AE204F9B-BB13-4C72-A77E-4941EBF6F408}" type="slidenum">
              <a:rPr lang="en-US" smtClean="0"/>
              <a:pPr>
                <a:defRPr/>
              </a:pPr>
              <a:t>‹#›</a:t>
            </a:fld>
            <a:endParaRPr lang="en-US"/>
          </a:p>
        </p:txBody>
      </p:sp>
    </p:spTree>
    <p:extLst>
      <p:ext uri="{BB962C8B-B14F-4D97-AF65-F5344CB8AC3E}">
        <p14:creationId xmlns:p14="http://schemas.microsoft.com/office/powerpoint/2010/main" val="359855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4E6F-9C28-4702-A398-354385AE32F8}"/>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4C1D82-D0A2-4A29-A0BA-AACE0D0C123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88F5E90-EAF5-442F-941E-D9B69B4C8CA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0F1FED-6F72-45A5-B2D6-3D01AF49961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08D18B9-C724-447C-9541-63B14426350B}"/>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1FAB97-4EB4-4FF3-A5C8-1F1B39732452}"/>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9B00C050-E7AE-414F-B3B9-B4ECCD7BFC00}"/>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EB8F257A-0D1C-4CE5-8ECC-D0DFFD4DAC2F}"/>
              </a:ext>
            </a:extLst>
          </p:cNvPr>
          <p:cNvSpPr>
            <a:spLocks noGrp="1"/>
          </p:cNvSpPr>
          <p:nvPr>
            <p:ph type="sldNum" sz="quarter" idx="12"/>
          </p:nvPr>
        </p:nvSpPr>
        <p:spPr/>
        <p:txBody>
          <a:bodyPr/>
          <a:lstStyle/>
          <a:p>
            <a:pPr>
              <a:defRPr/>
            </a:pPr>
            <a:fld id="{D91D8A9C-2E28-42CA-81EB-FA13D7C8C2E8}" type="slidenum">
              <a:rPr lang="en-US" smtClean="0"/>
              <a:pPr>
                <a:defRPr/>
              </a:pPr>
              <a:t>‹#›</a:t>
            </a:fld>
            <a:endParaRPr lang="en-US"/>
          </a:p>
        </p:txBody>
      </p:sp>
    </p:spTree>
    <p:extLst>
      <p:ext uri="{BB962C8B-B14F-4D97-AF65-F5344CB8AC3E}">
        <p14:creationId xmlns:p14="http://schemas.microsoft.com/office/powerpoint/2010/main" val="415495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51608-4D73-471A-A672-2FC30A6217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D5283A-4FDF-4645-825B-F79CF7F1C39B}"/>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C6D83DB4-590A-4C21-AD4E-D97E78B19EC3}"/>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44C15721-D8B7-4968-BFE5-5AD61959CE99}"/>
              </a:ext>
            </a:extLst>
          </p:cNvPr>
          <p:cNvSpPr>
            <a:spLocks noGrp="1"/>
          </p:cNvSpPr>
          <p:nvPr>
            <p:ph type="sldNum" sz="quarter" idx="12"/>
          </p:nvPr>
        </p:nvSpPr>
        <p:spPr/>
        <p:txBody>
          <a:bodyPr/>
          <a:lstStyle/>
          <a:p>
            <a:pPr>
              <a:defRPr/>
            </a:pPr>
            <a:fld id="{ABE563F6-43AA-4070-9B55-75BB6336E7C2}" type="slidenum">
              <a:rPr lang="en-US" smtClean="0"/>
              <a:pPr>
                <a:defRPr/>
              </a:pPr>
              <a:t>‹#›</a:t>
            </a:fld>
            <a:endParaRPr lang="en-US"/>
          </a:p>
        </p:txBody>
      </p:sp>
    </p:spTree>
    <p:extLst>
      <p:ext uri="{BB962C8B-B14F-4D97-AF65-F5344CB8AC3E}">
        <p14:creationId xmlns:p14="http://schemas.microsoft.com/office/powerpoint/2010/main" val="173179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E58AAE-9EB1-4D26-8D69-E0DA35566F4C}"/>
              </a:ext>
            </a:extLst>
          </p:cNvPr>
          <p:cNvSpPr>
            <a:spLocks noGrp="1"/>
          </p:cNvSpPr>
          <p:nvPr>
            <p:ph type="dt" sz="half" idx="10"/>
          </p:nvPr>
        </p:nvSpPr>
        <p:spPr/>
        <p:txBody>
          <a:bodyPr/>
          <a:lstStyle/>
          <a:p>
            <a:pPr>
              <a:defRPr/>
            </a:pPr>
            <a:endParaRPr lang="en-US"/>
          </a:p>
        </p:txBody>
      </p:sp>
      <p:sp>
        <p:nvSpPr>
          <p:cNvPr id="3" name="Footer Placeholder 2">
            <a:extLst>
              <a:ext uri="{FF2B5EF4-FFF2-40B4-BE49-F238E27FC236}">
                <a16:creationId xmlns:a16="http://schemas.microsoft.com/office/drawing/2014/main" id="{709B0110-C7DF-4758-9270-00C3715ACF89}"/>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A82A3C1A-7190-4E74-8CF1-076BC3AC7C80}"/>
              </a:ext>
            </a:extLst>
          </p:cNvPr>
          <p:cNvSpPr>
            <a:spLocks noGrp="1"/>
          </p:cNvSpPr>
          <p:nvPr>
            <p:ph type="sldNum" sz="quarter" idx="12"/>
          </p:nvPr>
        </p:nvSpPr>
        <p:spPr/>
        <p:txBody>
          <a:bodyPr/>
          <a:lstStyle/>
          <a:p>
            <a:pPr>
              <a:defRPr/>
            </a:pPr>
            <a:fld id="{82E1004A-1C28-4655-B4AE-A9596F7237D5}" type="slidenum">
              <a:rPr lang="en-US" smtClean="0"/>
              <a:pPr>
                <a:defRPr/>
              </a:pPr>
              <a:t>‹#›</a:t>
            </a:fld>
            <a:endParaRPr lang="en-US"/>
          </a:p>
        </p:txBody>
      </p:sp>
    </p:spTree>
    <p:extLst>
      <p:ext uri="{BB962C8B-B14F-4D97-AF65-F5344CB8AC3E}">
        <p14:creationId xmlns:p14="http://schemas.microsoft.com/office/powerpoint/2010/main" val="1222582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49E4F-95D9-4B94-A1CE-7C92E4DA6FE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31D717C-0F8E-42B1-91A4-95B0D4590A2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80D421-86CB-45BF-8E50-8D5DFA58327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A175ECB-5B25-46F5-AAD9-794289911579}"/>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13DE5669-FE92-4DCF-87AD-A0520C4B46D6}"/>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AD53C503-26EF-4EA2-A4A6-2B4440C5BCA2}"/>
              </a:ext>
            </a:extLst>
          </p:cNvPr>
          <p:cNvSpPr>
            <a:spLocks noGrp="1"/>
          </p:cNvSpPr>
          <p:nvPr>
            <p:ph type="sldNum" sz="quarter" idx="12"/>
          </p:nvPr>
        </p:nvSpPr>
        <p:spPr/>
        <p:txBody>
          <a:bodyPr/>
          <a:lstStyle/>
          <a:p>
            <a:pPr>
              <a:defRPr/>
            </a:pPr>
            <a:fld id="{696DA14A-4CE2-4E0A-A306-219D840BFB91}" type="slidenum">
              <a:rPr lang="en-US" smtClean="0"/>
              <a:pPr>
                <a:defRPr/>
              </a:pPr>
              <a:t>‹#›</a:t>
            </a:fld>
            <a:endParaRPr lang="en-US"/>
          </a:p>
        </p:txBody>
      </p:sp>
    </p:spTree>
    <p:extLst>
      <p:ext uri="{BB962C8B-B14F-4D97-AF65-F5344CB8AC3E}">
        <p14:creationId xmlns:p14="http://schemas.microsoft.com/office/powerpoint/2010/main" val="25984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5442-01F4-4051-BC13-5F84B95F62E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D07D0F9-FDAA-46B8-98BD-06D058540AB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FAA9306-95C4-43E1-8A12-8AEBD6BCC7E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51BAB80-0606-44B8-863F-2F7DE98C3218}"/>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B285BA5C-2FB2-4EB2-8F8B-9CA21CF6786D}"/>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DEE6A309-2D46-44AC-A0F4-64E88E27774D}"/>
              </a:ext>
            </a:extLst>
          </p:cNvPr>
          <p:cNvSpPr>
            <a:spLocks noGrp="1"/>
          </p:cNvSpPr>
          <p:nvPr>
            <p:ph type="sldNum" sz="quarter" idx="12"/>
          </p:nvPr>
        </p:nvSpPr>
        <p:spPr/>
        <p:txBody>
          <a:bodyPr/>
          <a:lstStyle/>
          <a:p>
            <a:pPr>
              <a:defRPr/>
            </a:pPr>
            <a:fld id="{7D547C21-7726-4411-AC16-4D4E6BB9E90B}" type="slidenum">
              <a:rPr lang="en-US" smtClean="0"/>
              <a:pPr>
                <a:defRPr/>
              </a:pPr>
              <a:t>‹#›</a:t>
            </a:fld>
            <a:endParaRPr lang="en-US"/>
          </a:p>
        </p:txBody>
      </p:sp>
    </p:spTree>
    <p:extLst>
      <p:ext uri="{BB962C8B-B14F-4D97-AF65-F5344CB8AC3E}">
        <p14:creationId xmlns:p14="http://schemas.microsoft.com/office/powerpoint/2010/main" val="133820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23A0DC-9833-4806-BB38-16EBA8EC216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FB8F47-CB53-4EC9-972F-0DD1E8A89FC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66BBE2-64B9-4308-95DF-1BF356890D7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B7CE839C-B850-46B1-985C-6FC47160F5D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374F2A9A-D4CE-48E2-A956-9C65FECD7C4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5A55D1E-A771-4AEC-9085-3382270F11E5}" type="slidenum">
              <a:rPr lang="en-US" smtClean="0"/>
              <a:pPr>
                <a:defRPr/>
              </a:pPr>
              <a:t>‹#›</a:t>
            </a:fld>
            <a:endParaRPr lang="en-US"/>
          </a:p>
        </p:txBody>
      </p:sp>
    </p:spTree>
    <p:extLst>
      <p:ext uri="{BB962C8B-B14F-4D97-AF65-F5344CB8AC3E}">
        <p14:creationId xmlns:p14="http://schemas.microsoft.com/office/powerpoint/2010/main" val="86643192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27"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1FBD4BA0-5E13-4403-B4A7-40DF3A0185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622F0806-F5D8-4CCD-A924-6CC3D7BB26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75" name="Freeform 5">
              <a:extLst>
                <a:ext uri="{FF2B5EF4-FFF2-40B4-BE49-F238E27FC236}">
                  <a16:creationId xmlns:a16="http://schemas.microsoft.com/office/drawing/2014/main" id="{C48C9CA8-31F2-4E7F-B5F8-52BB1996D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a:extLst>
                <a:ext uri="{FF2B5EF4-FFF2-40B4-BE49-F238E27FC236}">
                  <a16:creationId xmlns:a16="http://schemas.microsoft.com/office/drawing/2014/main" id="{C590ED89-E9C6-402B-8700-DCDA669522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1A6861F9-7385-40F8-BA83-B8DFF7F33E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D41F8744-72EA-46E8-ABFE-852031D4A8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9F0E0968-3DB0-43C4-8318-A6D9119D4A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33CE9E31-D43C-454C-BFBE-C030D98E2A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3927A156-CD49-44E3-BA78-CE0AA0250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2B83C26B-3353-4E6D-86D4-9461A7A86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2FB70090-1FB7-4335-9B1E-1E7EC6A2F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B862257F-455F-4E18-A480-B22E8EFE1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3C9DF0C4-8430-481B-B3E7-B8F79BC0F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91D50B8E-D94F-4944-9FD2-08DD35E29B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9B0A066C-DC3D-4E53-AC63-00DF45416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D2D040EF-76C0-496D-8C72-9DB143C3AD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15FC8221-21EA-4D83-809B-108B7E0C5B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5A181F7D-35FA-49F3-8BCB-5D7250BA4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188DFD0A-AECC-43FC-B06B-D2A8A2EB9F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1769DE60-D3FA-40D0-96A4-6BEAD0C38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18E5EA87-065F-44FB-B99A-484483E31A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3304" r="-1" b="-1"/>
          <a:stretch/>
        </p:blipFill>
        <p:spPr>
          <a:xfrm>
            <a:off x="20" y="10"/>
            <a:ext cx="9141694" cy="5696067"/>
          </a:xfrm>
          <a:custGeom>
            <a:avLst/>
            <a:gdLst>
              <a:gd name="connsiteX0" fmla="*/ 0 w 12188952"/>
              <a:gd name="connsiteY0" fmla="*/ 0 h 5696077"/>
              <a:gd name="connsiteX1" fmla="*/ 12188952 w 12188952"/>
              <a:gd name="connsiteY1" fmla="*/ 0 h 5696077"/>
              <a:gd name="connsiteX2" fmla="*/ 12188952 w 12188952"/>
              <a:gd name="connsiteY2" fmla="*/ 4710335 h 5696077"/>
              <a:gd name="connsiteX3" fmla="*/ 12113803 w 12188952"/>
              <a:gd name="connsiteY3" fmla="*/ 4718295 h 5696077"/>
              <a:gd name="connsiteX4" fmla="*/ 6753597 w 12188952"/>
              <a:gd name="connsiteY4" fmla="*/ 5041852 h 5696077"/>
              <a:gd name="connsiteX5" fmla="*/ 400746 w 12188952"/>
              <a:gd name="connsiteY5" fmla="*/ 4870509 h 5696077"/>
              <a:gd name="connsiteX6" fmla="*/ 3700 w 12188952"/>
              <a:gd name="connsiteY6" fmla="*/ 4833875 h 5696077"/>
              <a:gd name="connsiteX7" fmla="*/ 3700 w 12188952"/>
              <a:gd name="connsiteY7" fmla="*/ 5696077 h 5696077"/>
              <a:gd name="connsiteX8" fmla="*/ 0 w 12188952"/>
              <a:gd name="connsiteY8" fmla="*/ 5696077 h 5696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88952" h="5696077">
                <a:moveTo>
                  <a:pt x="0" y="0"/>
                </a:moveTo>
                <a:lnTo>
                  <a:pt x="12188952" y="0"/>
                </a:lnTo>
                <a:lnTo>
                  <a:pt x="12188952" y="4710335"/>
                </a:lnTo>
                <a:lnTo>
                  <a:pt x="12113803" y="4718295"/>
                </a:lnTo>
                <a:cubicBezTo>
                  <a:pt x="10139508" y="4916244"/>
                  <a:pt x="8237152" y="5009247"/>
                  <a:pt x="6753597" y="5041852"/>
                </a:cubicBezTo>
                <a:cubicBezTo>
                  <a:pt x="4940362" y="5081701"/>
                  <a:pt x="2657278" y="5062371"/>
                  <a:pt x="400746" y="4870509"/>
                </a:cubicBezTo>
                <a:lnTo>
                  <a:pt x="3700" y="4833875"/>
                </a:lnTo>
                <a:lnTo>
                  <a:pt x="3700" y="5696077"/>
                </a:lnTo>
                <a:lnTo>
                  <a:pt x="0" y="5696077"/>
                </a:lnTo>
                <a:close/>
              </a:path>
            </a:pathLst>
          </a:custGeom>
          <a:scene3d>
            <a:camera prst="orthographicFront"/>
            <a:lightRig rig="threePt" dir="t"/>
          </a:scene3d>
          <a:sp3d>
            <a:bevelT w="165100" prst="coolSlant"/>
            <a:bevelB/>
          </a:sp3d>
        </p:spPr>
      </p:pic>
      <p:sp>
        <p:nvSpPr>
          <p:cNvPr id="3074" name="Rectangle 2"/>
          <p:cNvSpPr>
            <a:spLocks noGrp="1" noChangeArrowheads="1"/>
          </p:cNvSpPr>
          <p:nvPr>
            <p:ph type="ctrTitle"/>
          </p:nvPr>
        </p:nvSpPr>
        <p:spPr>
          <a:xfrm>
            <a:off x="1035558" y="5202936"/>
            <a:ext cx="7077456" cy="786384"/>
          </a:xfrm>
        </p:spPr>
        <p:txBody>
          <a:bodyPr anchor="ctr">
            <a:normAutofit/>
          </a:bodyPr>
          <a:lstStyle/>
          <a:p>
            <a:pPr eaLnBrk="1" hangingPunct="1"/>
            <a:r>
              <a:rPr lang="en-US" sz="3500">
                <a:solidFill>
                  <a:schemeClr val="bg1"/>
                </a:solidFill>
              </a:rPr>
              <a:t>NM Safe Pursuit Act</a:t>
            </a:r>
          </a:p>
        </p:txBody>
      </p:sp>
      <p:sp>
        <p:nvSpPr>
          <p:cNvPr id="3075" name="Rectangle 3"/>
          <p:cNvSpPr>
            <a:spLocks noGrp="1" noChangeArrowheads="1"/>
          </p:cNvSpPr>
          <p:nvPr>
            <p:ph type="subTitle" idx="1"/>
          </p:nvPr>
        </p:nvSpPr>
        <p:spPr>
          <a:xfrm>
            <a:off x="1316736" y="6007608"/>
            <a:ext cx="6508242" cy="402336"/>
          </a:xfrm>
        </p:spPr>
        <p:txBody>
          <a:bodyPr>
            <a:normAutofit/>
          </a:bodyPr>
          <a:lstStyle/>
          <a:p>
            <a:pPr eaLnBrk="1" hangingPunct="1"/>
            <a:r>
              <a:rPr lang="en-US" cap="none" dirty="0">
                <a:solidFill>
                  <a:schemeClr val="bg1"/>
                </a:solidFill>
              </a:rPr>
              <a:t>Accreditation Number</a:t>
            </a:r>
            <a:r>
              <a:rPr lang="en-US" cap="none">
                <a:solidFill>
                  <a:schemeClr val="bg1"/>
                </a:solidFill>
              </a:rPr>
              <a:t>: NM220010</a:t>
            </a:r>
            <a:endParaRPr lang="en-US" cap="none"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Agency Policy Discussion</a:t>
            </a:r>
          </a:p>
        </p:txBody>
      </p:sp>
      <p:sp>
        <p:nvSpPr>
          <p:cNvPr id="9219" name="Rectangle 3"/>
          <p:cNvSpPr>
            <a:spLocks noGrp="1" noChangeArrowheads="1"/>
          </p:cNvSpPr>
          <p:nvPr>
            <p:ph idx="1"/>
          </p:nvPr>
        </p:nvSpPr>
        <p:spPr>
          <a:xfrm>
            <a:off x="827700" y="2052925"/>
            <a:ext cx="7630500" cy="4195481"/>
          </a:xfrm>
        </p:spPr>
        <p:txBody>
          <a:bodyPr>
            <a:normAutofit/>
          </a:bodyPr>
          <a:lstStyle/>
          <a:p>
            <a:pPr>
              <a:buFont typeface="Arial" panose="020B0604020202020204" pitchFamily="34" charset="0"/>
              <a:buChar char="•"/>
            </a:pPr>
            <a:r>
              <a:rPr lang="en-US" sz="3200" dirty="0"/>
              <a:t>Conduct a complete review of the officer’s departmental pursuit policy</a:t>
            </a:r>
          </a:p>
          <a:p>
            <a:pPr>
              <a:buFont typeface="Arial" panose="020B0604020202020204" pitchFamily="34" charset="0"/>
              <a:buChar char="•"/>
            </a:pPr>
            <a:endParaRPr lang="en-US" sz="3200" dirty="0"/>
          </a:p>
          <a:p>
            <a:pPr>
              <a:buFont typeface="Arial" panose="020B0604020202020204" pitchFamily="34" charset="0"/>
              <a:buChar char="•"/>
            </a:pPr>
            <a:r>
              <a:rPr lang="en-US" sz="3200" dirty="0"/>
              <a:t>Discuss the policy and apply it to the standards as required in the Safe Pursuit Act.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do I initiate a pursuit?</a:t>
            </a:r>
          </a:p>
        </p:txBody>
      </p:sp>
      <p:sp>
        <p:nvSpPr>
          <p:cNvPr id="3" name="Content Placeholder 2"/>
          <p:cNvSpPr>
            <a:spLocks noGrp="1"/>
          </p:cNvSpPr>
          <p:nvPr>
            <p:ph idx="1"/>
          </p:nvPr>
        </p:nvSpPr>
        <p:spPr>
          <a:xfrm>
            <a:off x="827700" y="1524001"/>
            <a:ext cx="7859100" cy="4724406"/>
          </a:xfrm>
        </p:spPr>
        <p:txBody>
          <a:bodyPr>
            <a:noAutofit/>
          </a:bodyPr>
          <a:lstStyle/>
          <a:p>
            <a:pPr>
              <a:buFont typeface="Arial" panose="020B0604020202020204" pitchFamily="34" charset="0"/>
              <a:buChar char="•"/>
            </a:pPr>
            <a:r>
              <a:rPr lang="en-US" sz="3200" dirty="0"/>
              <a:t>When do you initiate a pursuit….influence?</a:t>
            </a:r>
          </a:p>
          <a:p>
            <a:pPr>
              <a:buFont typeface="Arial" panose="020B0604020202020204" pitchFamily="34" charset="0"/>
              <a:buChar char="•"/>
            </a:pPr>
            <a:r>
              <a:rPr lang="en-US" sz="3200" dirty="0"/>
              <a:t>Offender poses clear and immediate threat of death or serious injury or</a:t>
            </a:r>
          </a:p>
          <a:p>
            <a:pPr>
              <a:buFont typeface="Arial" panose="020B0604020202020204" pitchFamily="34" charset="0"/>
              <a:buChar char="•"/>
            </a:pPr>
            <a:r>
              <a:rPr lang="en-US" sz="3200" dirty="0"/>
              <a:t>Threat to the safety of others that is ongoing and existed prior to pursuit</a:t>
            </a:r>
          </a:p>
          <a:p>
            <a:pPr>
              <a:buFont typeface="Arial" panose="020B0604020202020204" pitchFamily="34" charset="0"/>
              <a:buChar char="•"/>
            </a:pPr>
            <a:r>
              <a:rPr lang="en-US" sz="3200" dirty="0"/>
              <a:t>Officers may NOT initiate if danger of pursuit outweighs danger if subject remains at large</a:t>
            </a:r>
          </a:p>
          <a:p>
            <a:endParaRPr lang="en-US" sz="3200" dirty="0"/>
          </a:p>
          <a:p>
            <a:endParaRPr lang="en-US" sz="3200" dirty="0"/>
          </a:p>
        </p:txBody>
      </p:sp>
    </p:spTree>
    <p:extLst>
      <p:ext uri="{BB962C8B-B14F-4D97-AF65-F5344CB8AC3E}">
        <p14:creationId xmlns:p14="http://schemas.microsoft.com/office/powerpoint/2010/main" val="291010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to Consider</a:t>
            </a:r>
          </a:p>
        </p:txBody>
      </p:sp>
      <p:sp>
        <p:nvSpPr>
          <p:cNvPr id="3" name="Content Placeholder 2"/>
          <p:cNvSpPr>
            <a:spLocks noGrp="1"/>
          </p:cNvSpPr>
          <p:nvPr>
            <p:ph idx="1"/>
          </p:nvPr>
        </p:nvSpPr>
        <p:spPr>
          <a:xfrm>
            <a:off x="838200" y="1600200"/>
            <a:ext cx="7554300" cy="4195481"/>
          </a:xfrm>
        </p:spPr>
        <p:txBody>
          <a:bodyPr>
            <a:noAutofit/>
          </a:bodyPr>
          <a:lstStyle/>
          <a:p>
            <a:pPr>
              <a:buFont typeface="Arial" panose="020B0604020202020204" pitchFamily="34" charset="0"/>
              <a:buChar char="•"/>
            </a:pPr>
            <a:r>
              <a:rPr lang="en-US" sz="3000" dirty="0"/>
              <a:t>Seriousness of the offense</a:t>
            </a:r>
          </a:p>
          <a:p>
            <a:pPr>
              <a:buFont typeface="Arial" panose="020B0604020202020204" pitchFamily="34" charset="0"/>
              <a:buChar char="•"/>
            </a:pPr>
            <a:r>
              <a:rPr lang="en-US" sz="3000" dirty="0"/>
              <a:t>Clear and immediate threat of death or serious injury to others</a:t>
            </a:r>
          </a:p>
          <a:p>
            <a:pPr>
              <a:buFont typeface="Arial" panose="020B0604020202020204" pitchFamily="34" charset="0"/>
              <a:buChar char="•"/>
            </a:pPr>
            <a:r>
              <a:rPr lang="en-US" sz="3000" dirty="0"/>
              <a:t>Vehicle and pedestrian traffic</a:t>
            </a:r>
          </a:p>
          <a:p>
            <a:pPr>
              <a:buFont typeface="Arial" panose="020B0604020202020204" pitchFamily="34" charset="0"/>
              <a:buChar char="•"/>
            </a:pPr>
            <a:r>
              <a:rPr lang="en-US" sz="3000" dirty="0"/>
              <a:t>Environmental &amp; vehicle conditions</a:t>
            </a:r>
          </a:p>
          <a:p>
            <a:pPr>
              <a:buFont typeface="Arial" panose="020B0604020202020204" pitchFamily="34" charset="0"/>
              <a:buChar char="•"/>
            </a:pPr>
            <a:r>
              <a:rPr lang="en-US" sz="3000" dirty="0"/>
              <a:t>Knowledge of suspect’s identity &amp; other factors to allow for capture at another time</a:t>
            </a:r>
          </a:p>
          <a:p>
            <a:pPr>
              <a:buFont typeface="Arial" panose="020B0604020202020204" pitchFamily="34" charset="0"/>
              <a:buChar char="•"/>
            </a:pPr>
            <a:r>
              <a:rPr lang="en-US" sz="3000" dirty="0"/>
              <a:t>Policy</a:t>
            </a:r>
          </a:p>
          <a:p>
            <a:pPr>
              <a:buFont typeface="Arial" panose="020B0604020202020204" pitchFamily="34" charset="0"/>
              <a:buChar char="•"/>
            </a:pPr>
            <a:endParaRPr lang="en-US" sz="3000" dirty="0"/>
          </a:p>
        </p:txBody>
      </p:sp>
    </p:spTree>
    <p:extLst>
      <p:ext uri="{BB962C8B-B14F-4D97-AF65-F5344CB8AC3E}">
        <p14:creationId xmlns:p14="http://schemas.microsoft.com/office/powerpoint/2010/main" val="108347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a:xfrm>
            <a:off x="838200" y="1600200"/>
            <a:ext cx="7554300" cy="4195481"/>
          </a:xfrm>
        </p:spPr>
        <p:txBody>
          <a:bodyPr>
            <a:noAutofit/>
          </a:bodyPr>
          <a:lstStyle/>
          <a:p>
            <a:pPr>
              <a:buFont typeface="Arial" panose="020B0604020202020204" pitchFamily="34" charset="0"/>
              <a:buChar char="•"/>
            </a:pPr>
            <a:r>
              <a:rPr lang="en-US" sz="2800" dirty="0"/>
              <a:t>Initiating officer:</a:t>
            </a:r>
          </a:p>
          <a:p>
            <a:pPr lvl="1">
              <a:buFont typeface="Arial" panose="020B0604020202020204" pitchFamily="34" charset="0"/>
              <a:buChar char="•"/>
            </a:pPr>
            <a:r>
              <a:rPr lang="en-US" sz="2800" dirty="0"/>
              <a:t>Location &amp; direction of travel</a:t>
            </a:r>
          </a:p>
          <a:p>
            <a:pPr lvl="1">
              <a:buFont typeface="Arial" panose="020B0604020202020204" pitchFamily="34" charset="0"/>
              <a:buChar char="•"/>
            </a:pPr>
            <a:r>
              <a:rPr lang="en-US" sz="2800" dirty="0"/>
              <a:t>Vehicle description</a:t>
            </a:r>
          </a:p>
          <a:p>
            <a:pPr lvl="1">
              <a:buFont typeface="Arial" panose="020B0604020202020204" pitchFamily="34" charset="0"/>
              <a:buChar char="•"/>
            </a:pPr>
            <a:r>
              <a:rPr lang="en-US" sz="2800" dirty="0"/>
              <a:t>Occupants</a:t>
            </a:r>
          </a:p>
          <a:p>
            <a:pPr lvl="1">
              <a:buFont typeface="Arial" panose="020B0604020202020204" pitchFamily="34" charset="0"/>
              <a:buChar char="•"/>
            </a:pPr>
            <a:r>
              <a:rPr lang="en-US" sz="2800" dirty="0"/>
              <a:t>Violation/Reason for the pursuit</a:t>
            </a:r>
          </a:p>
          <a:p>
            <a:pPr lvl="1">
              <a:buFont typeface="Arial" panose="020B0604020202020204" pitchFamily="34" charset="0"/>
              <a:buChar char="•"/>
            </a:pPr>
            <a:r>
              <a:rPr lang="en-US" sz="2800" dirty="0"/>
              <a:t>Speed</a:t>
            </a:r>
          </a:p>
          <a:p>
            <a:pPr lvl="1">
              <a:buFont typeface="Arial" panose="020B0604020202020204" pitchFamily="34" charset="0"/>
              <a:buChar char="•"/>
            </a:pPr>
            <a:r>
              <a:rPr lang="en-US" sz="2800" dirty="0"/>
              <a:t>Conditions</a:t>
            </a:r>
          </a:p>
          <a:p>
            <a:pPr lvl="1">
              <a:buFont typeface="Arial" panose="020B0604020202020204" pitchFamily="34" charset="0"/>
              <a:buChar char="•"/>
            </a:pPr>
            <a:r>
              <a:rPr lang="en-US" sz="2800" dirty="0"/>
              <a:t>Traffic</a:t>
            </a:r>
          </a:p>
          <a:p>
            <a:pPr lvl="1">
              <a:buFont typeface="Arial" panose="020B0604020202020204" pitchFamily="34" charset="0"/>
              <a:buChar char="•"/>
            </a:pPr>
            <a:r>
              <a:rPr lang="en-US" sz="2800" dirty="0"/>
              <a:t>Back-up?</a:t>
            </a:r>
          </a:p>
          <a:p>
            <a:pPr lvl="1">
              <a:buFont typeface="Arial" panose="020B0604020202020204" pitchFamily="34" charset="0"/>
              <a:buChar char="•"/>
            </a:pPr>
            <a:endParaRPr lang="en-US" sz="2800"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73151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Pursuit</a:t>
            </a:r>
          </a:p>
        </p:txBody>
      </p:sp>
      <p:sp>
        <p:nvSpPr>
          <p:cNvPr id="3" name="Content Placeholder 2"/>
          <p:cNvSpPr>
            <a:spLocks noGrp="1"/>
          </p:cNvSpPr>
          <p:nvPr>
            <p:ph idx="1"/>
          </p:nvPr>
        </p:nvSpPr>
        <p:spPr>
          <a:xfrm>
            <a:off x="838200" y="1600200"/>
            <a:ext cx="7554300" cy="4195481"/>
          </a:xfrm>
        </p:spPr>
        <p:txBody>
          <a:bodyPr>
            <a:noAutofit/>
          </a:bodyPr>
          <a:lstStyle/>
          <a:p>
            <a:pPr>
              <a:buFont typeface="Arial" panose="020B0604020202020204" pitchFamily="34" charset="0"/>
              <a:buChar char="•"/>
            </a:pPr>
            <a:r>
              <a:rPr lang="en-US" sz="2800" dirty="0"/>
              <a:t>Often, when officers hear of a chase, they want to assist</a:t>
            </a:r>
          </a:p>
          <a:p>
            <a:pPr>
              <a:buFont typeface="Arial" panose="020B0604020202020204" pitchFamily="34" charset="0"/>
              <a:buChar char="•"/>
            </a:pPr>
            <a:r>
              <a:rPr lang="en-US" sz="2800" dirty="0"/>
              <a:t>Officers from your agency</a:t>
            </a:r>
          </a:p>
          <a:p>
            <a:pPr>
              <a:buFont typeface="Arial" panose="020B0604020202020204" pitchFamily="34" charset="0"/>
              <a:buChar char="•"/>
            </a:pPr>
            <a:r>
              <a:rPr lang="en-US" sz="2800" dirty="0"/>
              <a:t>Officers from other agencies</a:t>
            </a:r>
          </a:p>
          <a:p>
            <a:pPr>
              <a:buFont typeface="Arial" panose="020B0604020202020204" pitchFamily="34" charset="0"/>
              <a:buChar char="•"/>
            </a:pPr>
            <a:r>
              <a:rPr lang="en-US" sz="2800" dirty="0"/>
              <a:t>Everyone with lights on their car</a:t>
            </a:r>
          </a:p>
          <a:p>
            <a:pPr>
              <a:buFont typeface="Arial" panose="020B0604020202020204" pitchFamily="34" charset="0"/>
              <a:buChar char="•"/>
            </a:pPr>
            <a:r>
              <a:rPr lang="en-US" sz="2800" dirty="0"/>
              <a:t>How many officers by policy?</a:t>
            </a:r>
          </a:p>
          <a:p>
            <a:pPr>
              <a:buFont typeface="Arial" panose="020B0604020202020204" pitchFamily="34" charset="0"/>
              <a:buChar char="•"/>
            </a:pPr>
            <a:r>
              <a:rPr lang="en-US" sz="2800" dirty="0"/>
              <a:t>By statute?</a:t>
            </a:r>
          </a:p>
          <a:p>
            <a:pPr>
              <a:buFont typeface="Arial" panose="020B0604020202020204" pitchFamily="34" charset="0"/>
              <a:buChar char="•"/>
            </a:pPr>
            <a:r>
              <a:rPr lang="en-US" sz="2800" dirty="0"/>
              <a:t>Support units should be available to assist with termination and blocking traffic</a:t>
            </a:r>
          </a:p>
          <a:p>
            <a:pPr lvl="1">
              <a:buFont typeface="Arial" panose="020B0604020202020204" pitchFamily="34" charset="0"/>
              <a:buChar char="•"/>
            </a:pPr>
            <a:endParaRPr lang="en-US" sz="2800"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59283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pPr eaLnBrk="1" hangingPunct="1"/>
            <a:r>
              <a:rPr lang="en-US" dirty="0"/>
              <a:t>The Pursuit</a:t>
            </a:r>
          </a:p>
        </p:txBody>
      </p:sp>
      <p:sp>
        <p:nvSpPr>
          <p:cNvPr id="10243" name="Rectangle 1027"/>
          <p:cNvSpPr>
            <a:spLocks noGrp="1" noChangeArrowheads="1"/>
          </p:cNvSpPr>
          <p:nvPr>
            <p:ph idx="1"/>
          </p:nvPr>
        </p:nvSpPr>
        <p:spPr>
          <a:xfrm>
            <a:off x="827700" y="2052925"/>
            <a:ext cx="7401900" cy="4195481"/>
          </a:xfrm>
        </p:spPr>
        <p:txBody>
          <a:bodyPr/>
          <a:lstStyle/>
          <a:p>
            <a:pPr eaLnBrk="1" hangingPunct="1">
              <a:buFont typeface="Arial" panose="020B0604020202020204" pitchFamily="34" charset="0"/>
              <a:buChar char="•"/>
            </a:pPr>
            <a:r>
              <a:rPr lang="en-US" sz="2800" dirty="0">
                <a:cs typeface="Times New Roman" pitchFamily="18" charset="0"/>
              </a:rPr>
              <a:t>Actions consistent with training/policy</a:t>
            </a:r>
          </a:p>
          <a:p>
            <a:pPr lvl="1">
              <a:buFont typeface="Arial" panose="020B0604020202020204" pitchFamily="34" charset="0"/>
              <a:buChar char="•"/>
            </a:pPr>
            <a:r>
              <a:rPr lang="en-US" sz="2400" dirty="0">
                <a:cs typeface="Times New Roman" pitchFamily="18" charset="0"/>
              </a:rPr>
              <a:t>Only </a:t>
            </a:r>
            <a:r>
              <a:rPr lang="en-US" sz="2400" b="1" u="sng" dirty="0">
                <a:cs typeface="Times New Roman" pitchFamily="18" charset="0"/>
              </a:rPr>
              <a:t>two cars </a:t>
            </a:r>
            <a:r>
              <a:rPr lang="en-US" sz="2400" dirty="0">
                <a:cs typeface="Times New Roman" pitchFamily="18" charset="0"/>
              </a:rPr>
              <a:t>unless authorized by supervisor</a:t>
            </a:r>
          </a:p>
          <a:p>
            <a:pPr lvl="8">
              <a:buFont typeface="Arial" panose="020B0604020202020204" pitchFamily="34" charset="0"/>
              <a:buChar char="•"/>
            </a:pPr>
            <a:r>
              <a:rPr lang="en-US" sz="1800" dirty="0">
                <a:cs typeface="Times New Roman" pitchFamily="18" charset="0"/>
              </a:rPr>
              <a:t>29-20-4.C.(4) NMSA 1978</a:t>
            </a:r>
          </a:p>
          <a:p>
            <a:pPr>
              <a:lnSpc>
                <a:spcPct val="90000"/>
              </a:lnSpc>
              <a:buFont typeface="Arial" panose="020B0604020202020204" pitchFamily="34" charset="0"/>
              <a:buChar char="•"/>
            </a:pPr>
            <a:r>
              <a:rPr lang="en-US" sz="2800" dirty="0">
                <a:cs typeface="Times New Roman" pitchFamily="18" charset="0"/>
              </a:rPr>
              <a:t>When possible, offset your vehicle 2-3 feet left of suspect vehicle and 5-7 car lengths behind.</a:t>
            </a:r>
          </a:p>
          <a:p>
            <a:pPr>
              <a:lnSpc>
                <a:spcPct val="90000"/>
              </a:lnSpc>
              <a:buFont typeface="Arial" panose="020B0604020202020204" pitchFamily="34" charset="0"/>
              <a:buChar char="•"/>
            </a:pPr>
            <a:r>
              <a:rPr lang="en-US" sz="2800" dirty="0">
                <a:cs typeface="Times New Roman" pitchFamily="18" charset="0"/>
              </a:rPr>
              <a:t>Provides oncoming motorists a better view of your emergency equipment and gives you a better view of suspect vehicle.</a:t>
            </a:r>
          </a:p>
          <a:p>
            <a:pPr marL="349250" lvl="8" indent="-228600">
              <a:buFont typeface="Arial" panose="020B0604020202020204" pitchFamily="34" charset="0"/>
              <a:buChar char="•"/>
            </a:pPr>
            <a:endParaRPr lang="en-US" dirty="0">
              <a:cs typeface="Times New Roman" pitchFamily="18" charset="0"/>
            </a:endParaRPr>
          </a:p>
          <a:p>
            <a:pPr eaLnBrk="1" hangingPunct="1">
              <a:buFont typeface="Arial" panose="020B0604020202020204" pitchFamily="34" charset="0"/>
              <a:buChar char="•"/>
            </a:pPr>
            <a:endParaRPr lang="en-US" dirty="0">
              <a:cs typeface="Times New Roman" pitchFamily="18" charset="0"/>
            </a:endParaRPr>
          </a:p>
          <a:p>
            <a:pPr eaLnBrk="1" hangingPunct="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Pursuit Tactics</a:t>
            </a:r>
          </a:p>
        </p:txBody>
      </p:sp>
      <p:sp>
        <p:nvSpPr>
          <p:cNvPr id="3" name="Content Placeholder 2"/>
          <p:cNvSpPr>
            <a:spLocks noGrp="1"/>
          </p:cNvSpPr>
          <p:nvPr>
            <p:ph idx="1"/>
          </p:nvPr>
        </p:nvSpPr>
        <p:spPr>
          <a:xfrm>
            <a:off x="827700" y="2052925"/>
            <a:ext cx="7706700" cy="4195481"/>
          </a:xfrm>
        </p:spPr>
        <p:txBody>
          <a:bodyPr>
            <a:noAutofit/>
          </a:bodyPr>
          <a:lstStyle/>
          <a:p>
            <a:pPr>
              <a:buFont typeface="Arial" panose="020B0604020202020204" pitchFamily="34" charset="0"/>
              <a:buChar char="•"/>
            </a:pPr>
            <a:r>
              <a:rPr lang="en-US" sz="3200" dirty="0"/>
              <a:t>Follow your training and policy</a:t>
            </a:r>
          </a:p>
          <a:p>
            <a:pPr>
              <a:buFont typeface="Arial" panose="020B0604020202020204" pitchFamily="34" charset="0"/>
              <a:buChar char="•"/>
            </a:pPr>
            <a:r>
              <a:rPr lang="en-US" sz="3200" dirty="0"/>
              <a:t>Maintain a cushion, don’t follow so close that you won’t have time to take evasive action</a:t>
            </a:r>
          </a:p>
          <a:p>
            <a:pPr>
              <a:buFont typeface="Arial" panose="020B0604020202020204" pitchFamily="34" charset="0"/>
              <a:buChar char="•"/>
            </a:pPr>
            <a:r>
              <a:rPr lang="en-US" sz="3200" dirty="0"/>
              <a:t>Pulling in front or beside exposes you to risk.  You must have a compelling reason to do it.</a:t>
            </a:r>
          </a:p>
          <a:p>
            <a:pPr>
              <a:buFont typeface="Arial" panose="020B0604020202020204" pitchFamily="34" charset="0"/>
              <a:buChar char="•"/>
            </a:pPr>
            <a:r>
              <a:rPr lang="en-US" sz="3200" dirty="0"/>
              <a:t>Don’t drive beyond your abilities.</a:t>
            </a:r>
          </a:p>
          <a:p>
            <a:pPr>
              <a:buFont typeface="Arial" panose="020B0604020202020204" pitchFamily="34" charset="0"/>
              <a:buChar char="•"/>
            </a:pPr>
            <a:endParaRPr lang="en-US" sz="3200" dirty="0"/>
          </a:p>
        </p:txBody>
      </p:sp>
    </p:spTree>
    <p:extLst>
      <p:ext uri="{BB962C8B-B14F-4D97-AF65-F5344CB8AC3E}">
        <p14:creationId xmlns:p14="http://schemas.microsoft.com/office/powerpoint/2010/main" val="4074663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Pursuit Tactics</a:t>
            </a:r>
          </a:p>
        </p:txBody>
      </p:sp>
      <p:sp>
        <p:nvSpPr>
          <p:cNvPr id="3" name="Content Placeholder 2"/>
          <p:cNvSpPr>
            <a:spLocks noGrp="1"/>
          </p:cNvSpPr>
          <p:nvPr>
            <p:ph idx="1"/>
          </p:nvPr>
        </p:nvSpPr>
        <p:spPr>
          <a:xfrm>
            <a:off x="609600" y="1447801"/>
            <a:ext cx="8001000" cy="4800606"/>
          </a:xfrm>
        </p:spPr>
        <p:txBody>
          <a:bodyPr>
            <a:noAutofit/>
          </a:bodyPr>
          <a:lstStyle/>
          <a:p>
            <a:pPr>
              <a:buFont typeface="Arial" panose="020B0604020202020204" pitchFamily="34" charset="0"/>
              <a:buChar char="•"/>
            </a:pPr>
            <a:r>
              <a:rPr lang="en-US" sz="3200" dirty="0"/>
              <a:t>Clear the intersection!!!!</a:t>
            </a:r>
          </a:p>
          <a:p>
            <a:pPr>
              <a:buFont typeface="Arial" panose="020B0604020202020204" pitchFamily="34" charset="0"/>
              <a:buChar char="•"/>
            </a:pPr>
            <a:r>
              <a:rPr lang="en-US" sz="3200" dirty="0"/>
              <a:t>Lights and siren on!</a:t>
            </a:r>
          </a:p>
          <a:p>
            <a:pPr>
              <a:buFont typeface="Arial" panose="020B0604020202020204" pitchFamily="34" charset="0"/>
              <a:buChar char="•"/>
            </a:pPr>
            <a:r>
              <a:rPr lang="en-US" sz="3200" dirty="0"/>
              <a:t>Slow down, stop if necessary, look both ways, proceed if CLEAR, even if you have a green light</a:t>
            </a:r>
          </a:p>
          <a:p>
            <a:pPr>
              <a:buFont typeface="Arial" panose="020B0604020202020204" pitchFamily="34" charset="0"/>
              <a:buChar char="•"/>
            </a:pPr>
            <a:r>
              <a:rPr lang="en-US" sz="3200" dirty="0"/>
              <a:t>Expect other motorist to not see you or hear your siren</a:t>
            </a:r>
          </a:p>
          <a:p>
            <a:pPr>
              <a:buFont typeface="Arial" panose="020B0604020202020204" pitchFamily="34" charset="0"/>
              <a:buChar char="•"/>
            </a:pPr>
            <a:r>
              <a:rPr lang="en-US" sz="3200" dirty="0"/>
              <a:t>If a collision occurs, disengage from pursuit and render aid</a:t>
            </a:r>
          </a:p>
          <a:p>
            <a:pPr>
              <a:buFont typeface="Arial" panose="020B0604020202020204" pitchFamily="34" charset="0"/>
              <a:buChar char="•"/>
            </a:pPr>
            <a:endParaRPr lang="en-US" sz="3200" dirty="0"/>
          </a:p>
        </p:txBody>
      </p:sp>
    </p:spTree>
    <p:extLst>
      <p:ext uri="{BB962C8B-B14F-4D97-AF65-F5344CB8AC3E}">
        <p14:creationId xmlns:p14="http://schemas.microsoft.com/office/powerpoint/2010/main" val="2798213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t>Psychology of the Pursuit</a:t>
            </a:r>
          </a:p>
        </p:txBody>
      </p:sp>
      <p:sp>
        <p:nvSpPr>
          <p:cNvPr id="12291" name="Rectangle 3"/>
          <p:cNvSpPr>
            <a:spLocks noGrp="1" noChangeArrowheads="1"/>
          </p:cNvSpPr>
          <p:nvPr>
            <p:ph idx="1"/>
          </p:nvPr>
        </p:nvSpPr>
        <p:spPr>
          <a:xfrm>
            <a:off x="827700" y="2052925"/>
            <a:ext cx="7325700" cy="4195481"/>
          </a:xfrm>
        </p:spPr>
        <p:txBody>
          <a:bodyPr>
            <a:normAutofit/>
          </a:bodyPr>
          <a:lstStyle/>
          <a:p>
            <a:pPr marL="0" indent="0" eaLnBrk="1" hangingPunct="1">
              <a:buNone/>
            </a:pPr>
            <a:r>
              <a:rPr lang="en-US" sz="4000" dirty="0">
                <a:cs typeface="Times New Roman" pitchFamily="18" charset="0"/>
              </a:rPr>
              <a:t>1.</a:t>
            </a:r>
            <a:r>
              <a:rPr lang="en-US" sz="4000" dirty="0">
                <a:latin typeface="Times New Roman" pitchFamily="18" charset="0"/>
                <a:cs typeface="Times New Roman" pitchFamily="18" charset="0"/>
              </a:rPr>
              <a:t>  P</a:t>
            </a:r>
            <a:r>
              <a:rPr lang="en-US" sz="4000" dirty="0">
                <a:cs typeface="Times New Roman" pitchFamily="18" charset="0"/>
              </a:rPr>
              <a:t>ersonal challenge</a:t>
            </a:r>
          </a:p>
          <a:p>
            <a:pPr marL="0" indent="0">
              <a:buNone/>
            </a:pPr>
            <a:r>
              <a:rPr lang="en-US" sz="4000" dirty="0">
                <a:cs typeface="Times New Roman" pitchFamily="18" charset="0"/>
              </a:rPr>
              <a:t>2.</a:t>
            </a:r>
            <a:r>
              <a:rPr lang="en-US" sz="4000" dirty="0">
                <a:latin typeface="Times New Roman" pitchFamily="18" charset="0"/>
                <a:cs typeface="Times New Roman" pitchFamily="18" charset="0"/>
              </a:rPr>
              <a:t>  </a:t>
            </a:r>
            <a:r>
              <a:rPr lang="en-US" sz="4000" dirty="0">
                <a:cs typeface="Times New Roman" pitchFamily="18" charset="0"/>
              </a:rPr>
              <a:t>Invincibility syndrome</a:t>
            </a:r>
          </a:p>
          <a:p>
            <a:pPr marL="0" indent="0">
              <a:buNone/>
            </a:pPr>
            <a:r>
              <a:rPr lang="en-US" sz="4000" dirty="0">
                <a:cs typeface="Times New Roman" pitchFamily="18" charset="0"/>
              </a:rPr>
              <a:t>3.	  Ego/Peer pressure</a:t>
            </a:r>
          </a:p>
          <a:p>
            <a:pPr marL="0" indent="0">
              <a:buNone/>
            </a:pPr>
            <a:r>
              <a:rPr lang="en-US" sz="4000" dirty="0">
                <a:cs typeface="Times New Roman" pitchFamily="18" charset="0"/>
              </a:rPr>
              <a:t>4.</a:t>
            </a:r>
            <a:r>
              <a:rPr lang="en-US" sz="4000" dirty="0">
                <a:latin typeface="Times New Roman" pitchFamily="18" charset="0"/>
                <a:cs typeface="Times New Roman" pitchFamily="18" charset="0"/>
              </a:rPr>
              <a:t>  D</a:t>
            </a:r>
            <a:r>
              <a:rPr lang="en-US" sz="4000" dirty="0">
                <a:cs typeface="Times New Roman" pitchFamily="18" charset="0"/>
              </a:rPr>
              <a:t>on’t notify dispatcher</a:t>
            </a:r>
          </a:p>
          <a:p>
            <a:pPr marL="0" indent="0" eaLnBrk="1" hangingPunct="1">
              <a:buNone/>
            </a:pPr>
            <a:r>
              <a:rPr lang="en-US" sz="4000" dirty="0">
                <a:cs typeface="Times New Roman" pitchFamily="18" charset="0"/>
              </a:rPr>
              <a:t>5.  Ignore pursuit policy</a:t>
            </a:r>
          </a:p>
          <a:p>
            <a:pPr marL="0" indent="0" eaLnBrk="1" hangingPunct="1">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fade">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fade">
                                      <p:cBhvr>
                                        <p:cTn id="17" dur="500"/>
                                        <p:tgtEl>
                                          <p:spTgt spid="122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fade">
                                      <p:cBhvr>
                                        <p:cTn id="22" dur="500"/>
                                        <p:tgtEl>
                                          <p:spTgt spid="122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Effect transition="in" filter="fade">
                                      <p:cBhvr>
                                        <p:cTn id="27"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t>Continuing the Pursuit</a:t>
            </a:r>
          </a:p>
        </p:txBody>
      </p:sp>
      <p:sp>
        <p:nvSpPr>
          <p:cNvPr id="13315" name="Rectangle 3"/>
          <p:cNvSpPr>
            <a:spLocks noGrp="1" noChangeArrowheads="1"/>
          </p:cNvSpPr>
          <p:nvPr>
            <p:ph idx="1"/>
          </p:nvPr>
        </p:nvSpPr>
        <p:spPr>
          <a:xfrm>
            <a:off x="685800" y="1600200"/>
            <a:ext cx="7325700" cy="4195481"/>
          </a:xfrm>
        </p:spPr>
        <p:txBody>
          <a:bodyPr>
            <a:normAutofit/>
          </a:bodyPr>
          <a:lstStyle/>
          <a:p>
            <a:pPr eaLnBrk="1" hangingPunct="1">
              <a:buFont typeface="Arial" panose="020B0604020202020204" pitchFamily="34" charset="0"/>
              <a:buChar char="•"/>
            </a:pPr>
            <a:r>
              <a:rPr lang="en-US" sz="3200" dirty="0"/>
              <a:t>We have to continually evaluate the risks of the pursuit against the need to apprehend the vehicle occupants given:</a:t>
            </a:r>
          </a:p>
          <a:p>
            <a:pPr eaLnBrk="1" hangingPunct="1">
              <a:buFont typeface="Arial" panose="020B0604020202020204" pitchFamily="34" charset="0"/>
              <a:buChar char="•"/>
            </a:pPr>
            <a:r>
              <a:rPr lang="en-US" sz="3200" dirty="0"/>
              <a:t>Presence of other motorists/pedestrians,</a:t>
            </a:r>
          </a:p>
          <a:p>
            <a:pPr eaLnBrk="1" hangingPunct="1">
              <a:buFont typeface="Arial" panose="020B0604020202020204" pitchFamily="34" charset="0"/>
              <a:buChar char="•"/>
            </a:pPr>
            <a:r>
              <a:rPr lang="en-US" sz="3200" dirty="0"/>
              <a:t>Risks taken by suspects</a:t>
            </a:r>
          </a:p>
          <a:p>
            <a:pPr eaLnBrk="1" hangingPunct="1">
              <a:buFont typeface="Arial" panose="020B0604020202020204" pitchFamily="34" charset="0"/>
              <a:buChar char="•"/>
            </a:pPr>
            <a:r>
              <a:rPr lang="en-US" sz="3200" dirty="0"/>
              <a:t>Driving conditions</a:t>
            </a:r>
          </a:p>
          <a:p>
            <a:pPr eaLnBrk="1" hangingPunct="1">
              <a:buFont typeface="Arial" panose="020B0604020202020204" pitchFamily="34" charset="0"/>
              <a:buChar char="•"/>
            </a:pPr>
            <a:r>
              <a:rPr lang="en-US" sz="3200" dirty="0"/>
              <a:t>Foreseeable danger of pursuit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500"/>
                                        <p:tgtEl>
                                          <p:spTgt spid="13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fade">
                                      <p:cBhvr>
                                        <p:cTn id="17" dur="500"/>
                                        <p:tgtEl>
                                          <p:spTgt spid="133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fade">
                                      <p:cBhvr>
                                        <p:cTn id="22" dur="500"/>
                                        <p:tgtEl>
                                          <p:spTgt spid="133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fade">
                                      <p:cBhvr>
                                        <p:cTn id="27" dur="5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you here?</a:t>
            </a:r>
          </a:p>
        </p:txBody>
      </p:sp>
      <p:sp>
        <p:nvSpPr>
          <p:cNvPr id="3" name="Content Placeholder 2"/>
          <p:cNvSpPr>
            <a:spLocks noGrp="1"/>
          </p:cNvSpPr>
          <p:nvPr>
            <p:ph idx="1"/>
          </p:nvPr>
        </p:nvSpPr>
        <p:spPr>
          <a:xfrm>
            <a:off x="609600" y="1752600"/>
            <a:ext cx="8077200" cy="4495807"/>
          </a:xfrm>
        </p:spPr>
        <p:txBody>
          <a:bodyPr>
            <a:normAutofit/>
          </a:bodyPr>
          <a:lstStyle/>
          <a:p>
            <a:pPr marL="0" indent="0">
              <a:buNone/>
            </a:pPr>
            <a:r>
              <a:rPr lang="en-US" sz="3200" dirty="0"/>
              <a:t>Although you might think the biggest threat is from assault……It’s really from driving.  </a:t>
            </a:r>
          </a:p>
          <a:p>
            <a:pPr marL="0" indent="0">
              <a:buNone/>
            </a:pPr>
            <a:r>
              <a:rPr lang="en-US" sz="3200" dirty="0"/>
              <a:t>More specifically from emergency response and pursuit.  </a:t>
            </a:r>
          </a:p>
          <a:p>
            <a:pPr marL="0" indent="0">
              <a:buNone/>
            </a:pPr>
            <a:r>
              <a:rPr lang="en-US" sz="3200" dirty="0"/>
              <a:t>Who practices driving techniques? And how often?</a:t>
            </a:r>
          </a:p>
          <a:p>
            <a:pPr marL="0" indent="0">
              <a:buNone/>
            </a:pPr>
            <a:r>
              <a:rPr lang="en-US" sz="3200" dirty="0"/>
              <a:t>Statutory requirement?</a:t>
            </a:r>
          </a:p>
        </p:txBody>
      </p:sp>
    </p:spTree>
    <p:extLst>
      <p:ext uri="{BB962C8B-B14F-4D97-AF65-F5344CB8AC3E}">
        <p14:creationId xmlns:p14="http://schemas.microsoft.com/office/powerpoint/2010/main" val="3493431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“Tracking” the Violator</a:t>
            </a:r>
          </a:p>
        </p:txBody>
      </p:sp>
      <p:sp>
        <p:nvSpPr>
          <p:cNvPr id="3" name="Content Placeholder 2"/>
          <p:cNvSpPr>
            <a:spLocks noGrp="1"/>
          </p:cNvSpPr>
          <p:nvPr>
            <p:ph idx="1"/>
          </p:nvPr>
        </p:nvSpPr>
        <p:spPr>
          <a:xfrm>
            <a:off x="228600" y="1524000"/>
            <a:ext cx="8506890" cy="5029200"/>
          </a:xfrm>
        </p:spPr>
        <p:txBody>
          <a:bodyPr>
            <a:normAutofit/>
          </a:bodyPr>
          <a:lstStyle/>
          <a:p>
            <a:pPr>
              <a:buFont typeface="Arial" panose="020B0604020202020204" pitchFamily="34" charset="0"/>
              <a:buChar char="•"/>
            </a:pPr>
            <a:r>
              <a:rPr lang="en-US" sz="2800" dirty="0"/>
              <a:t>Avoid “tracking” – taking the exact, same path </a:t>
            </a:r>
          </a:p>
          <a:p>
            <a:pPr>
              <a:buFont typeface="Arial" panose="020B0604020202020204" pitchFamily="34" charset="0"/>
              <a:buChar char="•"/>
            </a:pPr>
            <a:r>
              <a:rPr lang="en-US" sz="2800" dirty="0"/>
              <a:t>Use your training and skills</a:t>
            </a:r>
          </a:p>
          <a:p>
            <a:pPr lvl="1">
              <a:buFont typeface="Arial" panose="020B0604020202020204" pitchFamily="34" charset="0"/>
              <a:buChar char="•"/>
            </a:pPr>
            <a:r>
              <a:rPr lang="en-US" sz="2600" dirty="0"/>
              <a:t>Proper acceleration/braking</a:t>
            </a:r>
          </a:p>
          <a:p>
            <a:pPr lvl="1">
              <a:buFont typeface="Arial" panose="020B0604020202020204" pitchFamily="34" charset="0"/>
              <a:buChar char="•"/>
            </a:pPr>
            <a:r>
              <a:rPr lang="en-US" sz="2600" dirty="0" err="1"/>
              <a:t>Apexing</a:t>
            </a:r>
            <a:r>
              <a:rPr lang="en-US" sz="2600" dirty="0"/>
              <a:t>/corner entry</a:t>
            </a:r>
          </a:p>
          <a:p>
            <a:pPr lvl="1">
              <a:buFont typeface="Arial" panose="020B0604020202020204" pitchFamily="34" charset="0"/>
              <a:buChar char="•"/>
            </a:pPr>
            <a:r>
              <a:rPr lang="en-US" sz="2600" dirty="0"/>
              <a:t>Steering in combination</a:t>
            </a:r>
          </a:p>
          <a:p>
            <a:pPr marL="349250" lvl="1" indent="-285750">
              <a:buFont typeface="Arial" panose="020B0604020202020204" pitchFamily="34" charset="0"/>
              <a:buChar char="•"/>
            </a:pPr>
            <a:r>
              <a:rPr lang="en-US" sz="2800" dirty="0"/>
              <a:t>Wrong way/against traffic</a:t>
            </a:r>
          </a:p>
          <a:p>
            <a:pPr marL="349250" lvl="1" indent="-285750">
              <a:buFont typeface="Arial" panose="020B0604020202020204" pitchFamily="34" charset="0"/>
              <a:buChar char="•"/>
            </a:pPr>
            <a:r>
              <a:rPr lang="en-US" sz="2800" dirty="0"/>
              <a:t>Medians</a:t>
            </a:r>
          </a:p>
          <a:p>
            <a:pPr marL="349250" lvl="1" indent="-285750">
              <a:buFont typeface="Arial" panose="020B0604020202020204" pitchFamily="34" charset="0"/>
              <a:buChar char="•"/>
            </a:pPr>
            <a:r>
              <a:rPr lang="en-US" sz="2800" dirty="0"/>
              <a:t>Fences</a:t>
            </a:r>
          </a:p>
          <a:p>
            <a:pPr marL="349250" lvl="1" indent="-285750">
              <a:buFont typeface="Arial" panose="020B0604020202020204" pitchFamily="34" charset="0"/>
              <a:buChar char="•"/>
            </a:pPr>
            <a:r>
              <a:rPr lang="en-US" sz="2800" dirty="0"/>
              <a:t>You have little control over where the pursuit takes you, but you have control of your driving and emotions</a:t>
            </a:r>
          </a:p>
          <a:p>
            <a:pPr marL="63500" lvl="1" indent="0">
              <a:buNone/>
            </a:pPr>
            <a:endParaRPr lang="en-US" sz="2800" dirty="0"/>
          </a:p>
          <a:p>
            <a:pPr marL="349250" lvl="1"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99612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Your advantages while in pursuit</a:t>
            </a:r>
          </a:p>
        </p:txBody>
      </p:sp>
      <p:sp>
        <p:nvSpPr>
          <p:cNvPr id="14339" name="Rectangle 3"/>
          <p:cNvSpPr>
            <a:spLocks noGrp="1" noChangeArrowheads="1"/>
          </p:cNvSpPr>
          <p:nvPr>
            <p:ph idx="1"/>
          </p:nvPr>
        </p:nvSpPr>
        <p:spPr>
          <a:xfrm>
            <a:off x="609600" y="1981200"/>
            <a:ext cx="7848600" cy="4572000"/>
          </a:xfrm>
        </p:spPr>
        <p:txBody>
          <a:bodyPr>
            <a:noAutofit/>
          </a:bodyPr>
          <a:lstStyle/>
          <a:p>
            <a:pPr>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You are the good guy (Psychological)</a:t>
            </a:r>
          </a:p>
          <a:p>
            <a:pPr>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You are not impaired (Alcohol/Drugs)</a:t>
            </a:r>
          </a:p>
          <a:p>
            <a:pPr>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Your vehicle is designed for pursuit (Police package)</a:t>
            </a:r>
          </a:p>
          <a:p>
            <a:pPr>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You have communication (Radio)</a:t>
            </a:r>
          </a:p>
          <a:p>
            <a:pPr>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You have emergency equipment (Light/siren)</a:t>
            </a:r>
          </a:p>
          <a:p>
            <a:pPr>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You have assistance (Officers/Dispatch/Supervisors)</a:t>
            </a:r>
          </a:p>
          <a:p>
            <a:pPr>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You have guidelines to follow (Department policy/State Statute)</a:t>
            </a:r>
          </a:p>
          <a:p>
            <a:pPr>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You are a trained emergency vehicle operator	(Attitude/Knowledge/Skill)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fade">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fade">
                                      <p:cBhvr>
                                        <p:cTn id="17" dur="500"/>
                                        <p:tgtEl>
                                          <p:spTgt spid="14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fade">
                                      <p:cBhvr>
                                        <p:cTn id="22" dur="500"/>
                                        <p:tgtEl>
                                          <p:spTgt spid="143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animEffect transition="in" filter="fade">
                                      <p:cBhvr>
                                        <p:cTn id="27" dur="500"/>
                                        <p:tgtEl>
                                          <p:spTgt spid="143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animEffect transition="in" filter="fade">
                                      <p:cBhvr>
                                        <p:cTn id="32" dur="500"/>
                                        <p:tgtEl>
                                          <p:spTgt spid="143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339">
                                            <p:txEl>
                                              <p:pRg st="6" end="6"/>
                                            </p:txEl>
                                          </p:spTgt>
                                        </p:tgtEl>
                                        <p:attrNameLst>
                                          <p:attrName>style.visibility</p:attrName>
                                        </p:attrNameLst>
                                      </p:cBhvr>
                                      <p:to>
                                        <p:strVal val="visible"/>
                                      </p:to>
                                    </p:set>
                                    <p:animEffect transition="in" filter="fade">
                                      <p:cBhvr>
                                        <p:cTn id="37" dur="500"/>
                                        <p:tgtEl>
                                          <p:spTgt spid="143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339">
                                            <p:txEl>
                                              <p:pRg st="7" end="7"/>
                                            </p:txEl>
                                          </p:spTgt>
                                        </p:tgtEl>
                                        <p:attrNameLst>
                                          <p:attrName>style.visibility</p:attrName>
                                        </p:attrNameLst>
                                      </p:cBhvr>
                                      <p:to>
                                        <p:strVal val="visible"/>
                                      </p:to>
                                    </p:set>
                                    <p:animEffect transition="in" filter="fade">
                                      <p:cBhvr>
                                        <p:cTn id="42" dur="500"/>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	</a:t>
            </a:r>
          </a:p>
        </p:txBody>
      </p:sp>
      <p:sp>
        <p:nvSpPr>
          <p:cNvPr id="3" name="Content Placeholder 2"/>
          <p:cNvSpPr>
            <a:spLocks noGrp="1"/>
          </p:cNvSpPr>
          <p:nvPr>
            <p:ph idx="1"/>
          </p:nvPr>
        </p:nvSpPr>
        <p:spPr>
          <a:xfrm>
            <a:off x="827700" y="1447801"/>
            <a:ext cx="7630500" cy="4800606"/>
          </a:xfrm>
        </p:spPr>
        <p:txBody>
          <a:bodyPr>
            <a:noAutofit/>
          </a:bodyPr>
          <a:lstStyle/>
          <a:p>
            <a:pPr>
              <a:spcBef>
                <a:spcPts val="0"/>
              </a:spcBef>
              <a:buFont typeface="Arial" panose="020B0604020202020204" pitchFamily="34" charset="0"/>
              <a:buChar char="•"/>
            </a:pPr>
            <a:r>
              <a:rPr lang="en-US" sz="3600" dirty="0"/>
              <a:t>Supervisor:</a:t>
            </a:r>
          </a:p>
          <a:p>
            <a:pPr lvl="1">
              <a:spcBef>
                <a:spcPts val="0"/>
              </a:spcBef>
              <a:buFont typeface="Arial" panose="020B0604020202020204" pitchFamily="34" charset="0"/>
              <a:buChar char="•"/>
            </a:pPr>
            <a:r>
              <a:rPr lang="en-US" sz="3600" dirty="0"/>
              <a:t>Monitor the pursuit</a:t>
            </a:r>
          </a:p>
          <a:p>
            <a:pPr lvl="1">
              <a:spcBef>
                <a:spcPts val="0"/>
              </a:spcBef>
              <a:buFont typeface="Arial" panose="020B0604020202020204" pitchFamily="34" charset="0"/>
              <a:buChar char="•"/>
            </a:pPr>
            <a:r>
              <a:rPr lang="en-US" sz="3600" dirty="0"/>
              <a:t>Direct  response units/resources</a:t>
            </a:r>
          </a:p>
          <a:p>
            <a:pPr lvl="1">
              <a:spcBef>
                <a:spcPts val="0"/>
              </a:spcBef>
              <a:buFont typeface="Arial" panose="020B0604020202020204" pitchFamily="34" charset="0"/>
              <a:buChar char="•"/>
            </a:pPr>
            <a:r>
              <a:rPr lang="en-US" sz="3600" dirty="0"/>
              <a:t>Approve/coordinate tactics</a:t>
            </a:r>
          </a:p>
          <a:p>
            <a:pPr lvl="2">
              <a:spcBef>
                <a:spcPts val="0"/>
              </a:spcBef>
              <a:buFont typeface="Arial" panose="020B0604020202020204" pitchFamily="34" charset="0"/>
              <a:buChar char="•"/>
            </a:pPr>
            <a:r>
              <a:rPr lang="en-US" sz="3400" dirty="0"/>
              <a:t>Controlled Tire Deflation Devices</a:t>
            </a:r>
          </a:p>
          <a:p>
            <a:pPr lvl="2">
              <a:spcBef>
                <a:spcPts val="0"/>
              </a:spcBef>
              <a:buFont typeface="Arial" panose="020B0604020202020204" pitchFamily="34" charset="0"/>
              <a:buChar char="•"/>
            </a:pPr>
            <a:r>
              <a:rPr lang="en-US" sz="3400" dirty="0"/>
              <a:t>PIT</a:t>
            </a:r>
          </a:p>
          <a:p>
            <a:pPr marL="914400" lvl="2" indent="-457200">
              <a:spcBef>
                <a:spcPts val="0"/>
              </a:spcBef>
              <a:buFont typeface="Arial" panose="020B0604020202020204" pitchFamily="34" charset="0"/>
              <a:buChar char="•"/>
            </a:pPr>
            <a:r>
              <a:rPr lang="en-US" sz="3400" dirty="0"/>
              <a:t>Continue or terminate the pursuit</a:t>
            </a:r>
          </a:p>
          <a:p>
            <a:pPr marL="914400" lvl="2" indent="-457200">
              <a:spcBef>
                <a:spcPts val="0"/>
              </a:spcBef>
              <a:buFont typeface="Arial" panose="020B0604020202020204" pitchFamily="34" charset="0"/>
              <a:buChar char="•"/>
            </a:pPr>
            <a:r>
              <a:rPr lang="en-US" sz="3400" dirty="0"/>
              <a:t>Post pursuit review/analysis</a:t>
            </a:r>
          </a:p>
          <a:p>
            <a:pPr marL="1371607" lvl="3" indent="-457200">
              <a:spcBef>
                <a:spcPts val="0"/>
              </a:spcBef>
              <a:buFont typeface="Arial" panose="020B0604020202020204" pitchFamily="34" charset="0"/>
              <a:buChar char="•"/>
            </a:pPr>
            <a:r>
              <a:rPr lang="en-US" sz="3200" dirty="0"/>
              <a:t>Policy, tactics, safety</a:t>
            </a:r>
          </a:p>
          <a:p>
            <a:pPr marL="914416" lvl="2" indent="0">
              <a:spcBef>
                <a:spcPts val="0"/>
              </a:spcBef>
              <a:buNone/>
            </a:pPr>
            <a:endParaRPr lang="en-US" sz="3400" dirty="0"/>
          </a:p>
          <a:p>
            <a:pPr lvl="1">
              <a:spcBef>
                <a:spcPts val="0"/>
              </a:spcBef>
              <a:buFont typeface="Arial" panose="020B0604020202020204" pitchFamily="34" charset="0"/>
              <a:buChar char="•"/>
            </a:pPr>
            <a:endParaRPr lang="en-US" sz="3600" dirty="0"/>
          </a:p>
        </p:txBody>
      </p:sp>
    </p:spTree>
    <p:extLst>
      <p:ext uri="{BB962C8B-B14F-4D97-AF65-F5344CB8AC3E}">
        <p14:creationId xmlns:p14="http://schemas.microsoft.com/office/powerpoint/2010/main" val="44556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	</a:t>
            </a:r>
          </a:p>
        </p:txBody>
      </p:sp>
      <p:sp>
        <p:nvSpPr>
          <p:cNvPr id="3" name="Content Placeholder 2"/>
          <p:cNvSpPr>
            <a:spLocks noGrp="1"/>
          </p:cNvSpPr>
          <p:nvPr>
            <p:ph idx="1"/>
          </p:nvPr>
        </p:nvSpPr>
        <p:spPr>
          <a:xfrm>
            <a:off x="827700" y="1447801"/>
            <a:ext cx="7630500" cy="4800606"/>
          </a:xfrm>
        </p:spPr>
        <p:txBody>
          <a:bodyPr>
            <a:noAutofit/>
          </a:bodyPr>
          <a:lstStyle/>
          <a:p>
            <a:pPr>
              <a:spcBef>
                <a:spcPts val="0"/>
              </a:spcBef>
              <a:buFont typeface="Arial" panose="020B0604020202020204" pitchFamily="34" charset="0"/>
              <a:buChar char="•"/>
            </a:pPr>
            <a:r>
              <a:rPr lang="en-US" sz="3200" dirty="0"/>
              <a:t>Primary:</a:t>
            </a:r>
          </a:p>
          <a:p>
            <a:pPr lvl="1">
              <a:spcBef>
                <a:spcPts val="0"/>
              </a:spcBef>
              <a:buFont typeface="Arial" panose="020B0604020202020204" pitchFamily="34" charset="0"/>
              <a:buChar char="•"/>
            </a:pPr>
            <a:r>
              <a:rPr lang="en-US" sz="3200" dirty="0"/>
              <a:t>Initial decision to pursue</a:t>
            </a:r>
          </a:p>
          <a:p>
            <a:pPr lvl="1">
              <a:spcBef>
                <a:spcPts val="0"/>
              </a:spcBef>
              <a:buFont typeface="Arial" panose="020B0604020202020204" pitchFamily="34" charset="0"/>
              <a:buChar char="•"/>
            </a:pPr>
            <a:r>
              <a:rPr lang="en-US" sz="3200" dirty="0"/>
              <a:t>Continue/Terminate</a:t>
            </a:r>
          </a:p>
          <a:p>
            <a:pPr lvl="1">
              <a:spcBef>
                <a:spcPts val="0"/>
              </a:spcBef>
              <a:buFont typeface="Arial" panose="020B0604020202020204" pitchFamily="34" charset="0"/>
              <a:buChar char="•"/>
            </a:pPr>
            <a:r>
              <a:rPr lang="en-US" sz="3200" dirty="0"/>
              <a:t>Safety</a:t>
            </a:r>
          </a:p>
          <a:p>
            <a:pPr lvl="1">
              <a:spcBef>
                <a:spcPts val="0"/>
              </a:spcBef>
              <a:buFont typeface="Arial" panose="020B0604020202020204" pitchFamily="34" charset="0"/>
              <a:buChar char="•"/>
            </a:pPr>
            <a:r>
              <a:rPr lang="en-US" sz="3200" dirty="0"/>
              <a:t>Initial communication</a:t>
            </a:r>
          </a:p>
          <a:p>
            <a:pPr>
              <a:spcBef>
                <a:spcPts val="0"/>
              </a:spcBef>
              <a:buFont typeface="Arial" panose="020B0604020202020204" pitchFamily="34" charset="0"/>
              <a:buChar char="•"/>
            </a:pPr>
            <a:r>
              <a:rPr lang="en-US" sz="3200" dirty="0"/>
              <a:t>Secondary:</a:t>
            </a:r>
          </a:p>
          <a:p>
            <a:pPr lvl="1">
              <a:spcBef>
                <a:spcPts val="0"/>
              </a:spcBef>
              <a:buFont typeface="Arial" panose="020B0604020202020204" pitchFamily="34" charset="0"/>
              <a:buChar char="•"/>
            </a:pPr>
            <a:r>
              <a:rPr lang="en-US" sz="3200" dirty="0"/>
              <a:t>Safety</a:t>
            </a:r>
          </a:p>
          <a:p>
            <a:pPr lvl="1">
              <a:spcBef>
                <a:spcPts val="0"/>
              </a:spcBef>
              <a:buFont typeface="Arial" panose="020B0604020202020204" pitchFamily="34" charset="0"/>
              <a:buChar char="•"/>
            </a:pPr>
            <a:r>
              <a:rPr lang="en-US" sz="3200" dirty="0"/>
              <a:t>Communication with dispatch when on scene</a:t>
            </a:r>
          </a:p>
        </p:txBody>
      </p:sp>
    </p:spTree>
    <p:extLst>
      <p:ext uri="{BB962C8B-B14F-4D97-AF65-F5344CB8AC3E}">
        <p14:creationId xmlns:p14="http://schemas.microsoft.com/office/powerpoint/2010/main" val="299152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Terminating the Pursuit</a:t>
            </a:r>
          </a:p>
        </p:txBody>
      </p:sp>
      <p:sp>
        <p:nvSpPr>
          <p:cNvPr id="3" name="Content Placeholder 2"/>
          <p:cNvSpPr>
            <a:spLocks noGrp="1"/>
          </p:cNvSpPr>
          <p:nvPr>
            <p:ph idx="1"/>
          </p:nvPr>
        </p:nvSpPr>
        <p:spPr>
          <a:xfrm>
            <a:off x="609600" y="1524000"/>
            <a:ext cx="7848600" cy="4572007"/>
          </a:xfrm>
        </p:spPr>
        <p:txBody>
          <a:bodyPr>
            <a:noAutofit/>
          </a:bodyPr>
          <a:lstStyle/>
          <a:p>
            <a:pPr>
              <a:buFont typeface="Arial" panose="020B0604020202020204" pitchFamily="34" charset="0"/>
              <a:buChar char="•"/>
            </a:pPr>
            <a:r>
              <a:rPr lang="en-US" sz="3200" dirty="0"/>
              <a:t>Each pursuit is unique and termination should be based on:</a:t>
            </a:r>
          </a:p>
          <a:p>
            <a:pPr>
              <a:buFont typeface="Arial" panose="020B0604020202020204" pitchFamily="34" charset="0"/>
              <a:buChar char="•"/>
            </a:pPr>
            <a:r>
              <a:rPr lang="en-US" sz="3200" dirty="0"/>
              <a:t>Risks/hazards of pursuit are unreasonable</a:t>
            </a:r>
          </a:p>
          <a:p>
            <a:pPr lvl="1">
              <a:buFont typeface="Arial" panose="020B0604020202020204" pitchFamily="34" charset="0"/>
              <a:buChar char="•"/>
            </a:pPr>
            <a:r>
              <a:rPr lang="en-US" sz="2800" dirty="0"/>
              <a:t>Danger outweighs need for immediate apprehension</a:t>
            </a:r>
          </a:p>
          <a:p>
            <a:pPr>
              <a:buFont typeface="Arial" panose="020B0604020202020204" pitchFamily="34" charset="0"/>
              <a:buChar char="•"/>
            </a:pPr>
            <a:r>
              <a:rPr lang="en-US" sz="3200" dirty="0"/>
              <a:t>Increased presence of traffic/pedestrians</a:t>
            </a:r>
          </a:p>
          <a:p>
            <a:pPr>
              <a:buFont typeface="Arial" panose="020B0604020202020204" pitchFamily="34" charset="0"/>
              <a:buChar char="•"/>
            </a:pPr>
            <a:r>
              <a:rPr lang="en-US" sz="3200" dirty="0"/>
              <a:t>Lose sight of subject</a:t>
            </a:r>
          </a:p>
          <a:p>
            <a:pPr>
              <a:buFont typeface="Arial" panose="020B0604020202020204" pitchFamily="34" charset="0"/>
              <a:buChar char="•"/>
            </a:pPr>
            <a:r>
              <a:rPr lang="en-US" sz="3200" dirty="0"/>
              <a:t>Misdemeanor crimes</a:t>
            </a:r>
          </a:p>
          <a:p>
            <a:pPr>
              <a:buFont typeface="Arial" panose="020B0604020202020204" pitchFamily="34" charset="0"/>
              <a:buChar char="•"/>
            </a:pPr>
            <a:r>
              <a:rPr lang="en-US" sz="3200" dirty="0"/>
              <a:t>Known identity</a:t>
            </a:r>
          </a:p>
          <a:p>
            <a:pPr>
              <a:buFont typeface="Arial" panose="020B0604020202020204" pitchFamily="34" charset="0"/>
              <a:buChar char="•"/>
            </a:pPr>
            <a:endParaRPr lang="en-US" sz="3200" dirty="0"/>
          </a:p>
        </p:txBody>
      </p:sp>
    </p:spTree>
    <p:extLst>
      <p:ext uri="{BB962C8B-B14F-4D97-AF65-F5344CB8AC3E}">
        <p14:creationId xmlns:p14="http://schemas.microsoft.com/office/powerpoint/2010/main" val="3635251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Terminating the Pursuit</a:t>
            </a:r>
          </a:p>
        </p:txBody>
      </p:sp>
      <p:sp>
        <p:nvSpPr>
          <p:cNvPr id="3" name="Content Placeholder 2"/>
          <p:cNvSpPr>
            <a:spLocks noGrp="1"/>
          </p:cNvSpPr>
          <p:nvPr>
            <p:ph idx="1"/>
          </p:nvPr>
        </p:nvSpPr>
        <p:spPr>
          <a:xfrm>
            <a:off x="468668" y="1371600"/>
            <a:ext cx="8125890" cy="5029199"/>
          </a:xfrm>
        </p:spPr>
        <p:txBody>
          <a:bodyPr>
            <a:noAutofit/>
          </a:bodyPr>
          <a:lstStyle/>
          <a:p>
            <a:pPr>
              <a:buFont typeface="Arial" panose="020B0604020202020204" pitchFamily="34" charset="0"/>
              <a:buChar char="•"/>
            </a:pPr>
            <a:r>
              <a:rPr lang="en-US" sz="3200" dirty="0"/>
              <a:t>Should you have to terminate the pursuit by force, you along with your supervisor should determine the best technique considering resources and skill levels.</a:t>
            </a:r>
          </a:p>
          <a:p>
            <a:pPr>
              <a:buFont typeface="Arial" panose="020B0604020202020204" pitchFamily="34" charset="0"/>
              <a:buChar char="•"/>
            </a:pPr>
            <a:r>
              <a:rPr lang="en-US" sz="3200" dirty="0"/>
              <a:t>Techniques often considered:</a:t>
            </a:r>
          </a:p>
          <a:p>
            <a:pPr lvl="1">
              <a:buFont typeface="Arial" panose="020B0604020202020204" pitchFamily="34" charset="0"/>
              <a:buChar char="•"/>
            </a:pPr>
            <a:r>
              <a:rPr lang="en-US" sz="2800" dirty="0"/>
              <a:t>Boxing</a:t>
            </a:r>
          </a:p>
          <a:p>
            <a:pPr lvl="1">
              <a:buFont typeface="Arial" panose="020B0604020202020204" pitchFamily="34" charset="0"/>
              <a:buChar char="•"/>
            </a:pPr>
            <a:r>
              <a:rPr lang="en-US" sz="2800" dirty="0"/>
              <a:t>PIT</a:t>
            </a:r>
          </a:p>
          <a:p>
            <a:pPr lvl="1">
              <a:buFont typeface="Arial" panose="020B0604020202020204" pitchFamily="34" charset="0"/>
              <a:buChar char="•"/>
            </a:pPr>
            <a:r>
              <a:rPr lang="en-US" sz="2800" dirty="0"/>
              <a:t>Controlled tire deflation devices</a:t>
            </a:r>
          </a:p>
          <a:p>
            <a:pPr lvl="1">
              <a:buFont typeface="Arial" panose="020B0604020202020204" pitchFamily="34" charset="0"/>
              <a:buChar char="•"/>
            </a:pPr>
            <a:r>
              <a:rPr lang="en-US" sz="2800" dirty="0"/>
              <a:t>Rolling roadblocks</a:t>
            </a:r>
          </a:p>
        </p:txBody>
      </p:sp>
    </p:spTree>
    <p:extLst>
      <p:ext uri="{BB962C8B-B14F-4D97-AF65-F5344CB8AC3E}">
        <p14:creationId xmlns:p14="http://schemas.microsoft.com/office/powerpoint/2010/main" val="3181829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Terminating the Pursuit</a:t>
            </a:r>
          </a:p>
        </p:txBody>
      </p:sp>
      <p:sp>
        <p:nvSpPr>
          <p:cNvPr id="3" name="Content Placeholder 2"/>
          <p:cNvSpPr>
            <a:spLocks noGrp="1"/>
          </p:cNvSpPr>
          <p:nvPr>
            <p:ph idx="1"/>
          </p:nvPr>
        </p:nvSpPr>
        <p:spPr>
          <a:xfrm>
            <a:off x="484710" y="1524000"/>
            <a:ext cx="8125890" cy="5029199"/>
          </a:xfrm>
        </p:spPr>
        <p:txBody>
          <a:bodyPr>
            <a:normAutofit/>
          </a:bodyPr>
          <a:lstStyle/>
          <a:p>
            <a:pPr lvl="1">
              <a:buFont typeface="Arial" panose="020B0604020202020204" pitchFamily="34" charset="0"/>
              <a:buChar char="•"/>
            </a:pPr>
            <a:r>
              <a:rPr lang="en-US" sz="2800" dirty="0"/>
              <a:t>Roadblocks</a:t>
            </a:r>
          </a:p>
          <a:p>
            <a:pPr lvl="1">
              <a:buFont typeface="Arial" panose="020B0604020202020204" pitchFamily="34" charset="0"/>
              <a:buChar char="•"/>
            </a:pPr>
            <a:r>
              <a:rPr lang="en-US" sz="2800" dirty="0"/>
              <a:t>Shooting at the vehicle/driver</a:t>
            </a:r>
          </a:p>
          <a:p>
            <a:pPr lvl="1">
              <a:buFont typeface="Arial" panose="020B0604020202020204" pitchFamily="34" charset="0"/>
              <a:buChar char="•"/>
            </a:pPr>
            <a:r>
              <a:rPr lang="en-US" sz="2800" dirty="0"/>
              <a:t>Other technology?</a:t>
            </a:r>
          </a:p>
          <a:p>
            <a:pPr lvl="2">
              <a:buFont typeface="Arial" panose="020B0604020202020204" pitchFamily="34" charset="0"/>
              <a:buChar char="•"/>
            </a:pPr>
            <a:r>
              <a:rPr lang="en-US" sz="2800" dirty="0"/>
              <a:t>Remote deflator</a:t>
            </a:r>
          </a:p>
          <a:p>
            <a:pPr lvl="2">
              <a:buFont typeface="Arial" panose="020B0604020202020204" pitchFamily="34" charset="0"/>
              <a:buChar char="•"/>
            </a:pPr>
            <a:r>
              <a:rPr lang="en-US" sz="2800" dirty="0"/>
              <a:t>Snagging technology</a:t>
            </a:r>
          </a:p>
          <a:p>
            <a:pPr lvl="2">
              <a:buFont typeface="Arial" panose="020B0604020202020204" pitchFamily="34" charset="0"/>
              <a:buChar char="•"/>
            </a:pPr>
            <a:r>
              <a:rPr lang="en-US" sz="2800" dirty="0"/>
              <a:t>On Star</a:t>
            </a:r>
          </a:p>
          <a:p>
            <a:pPr lvl="2">
              <a:buFont typeface="Arial" panose="020B0604020202020204" pitchFamily="34" charset="0"/>
              <a:buChar char="•"/>
            </a:pPr>
            <a:r>
              <a:rPr lang="en-US" sz="2800" dirty="0"/>
              <a:t>Remote electronic disable</a:t>
            </a:r>
          </a:p>
          <a:p>
            <a:pPr lvl="2">
              <a:buFont typeface="Arial" panose="020B0604020202020204" pitchFamily="34" charset="0"/>
              <a:buChar char="•"/>
            </a:pPr>
            <a:r>
              <a:rPr lang="en-US" sz="2800" dirty="0"/>
              <a:t>GPS</a:t>
            </a:r>
          </a:p>
          <a:p>
            <a:pPr lvl="1">
              <a:buFont typeface="Arial" panose="020B0604020202020204" pitchFamily="34" charset="0"/>
              <a:buChar char="•"/>
            </a:pPr>
            <a:r>
              <a:rPr lang="en-US" sz="2800" dirty="0"/>
              <a:t>Follow your policy</a:t>
            </a:r>
          </a:p>
        </p:txBody>
      </p:sp>
    </p:spTree>
    <p:extLst>
      <p:ext uri="{BB962C8B-B14F-4D97-AF65-F5344CB8AC3E}">
        <p14:creationId xmlns:p14="http://schemas.microsoft.com/office/powerpoint/2010/main" val="3241551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Terminating the Pursuit</a:t>
            </a:r>
          </a:p>
        </p:txBody>
      </p:sp>
      <p:sp>
        <p:nvSpPr>
          <p:cNvPr id="3" name="Content Placeholder 2"/>
          <p:cNvSpPr>
            <a:spLocks noGrp="1"/>
          </p:cNvSpPr>
          <p:nvPr>
            <p:ph idx="1"/>
          </p:nvPr>
        </p:nvSpPr>
        <p:spPr>
          <a:xfrm>
            <a:off x="484710" y="1524001"/>
            <a:ext cx="8125890" cy="4724406"/>
          </a:xfrm>
        </p:spPr>
        <p:txBody>
          <a:bodyPr>
            <a:noAutofit/>
          </a:bodyPr>
          <a:lstStyle/>
          <a:p>
            <a:pPr>
              <a:buFont typeface="Arial" panose="020B0604020202020204" pitchFamily="34" charset="0"/>
              <a:buChar char="•"/>
            </a:pPr>
            <a:r>
              <a:rPr lang="en-US" sz="3200" dirty="0"/>
              <a:t>Making the arrest</a:t>
            </a:r>
          </a:p>
          <a:p>
            <a:pPr lvl="1">
              <a:buFont typeface="Arial" panose="020B0604020202020204" pitchFamily="34" charset="0"/>
              <a:buChar char="•"/>
            </a:pPr>
            <a:r>
              <a:rPr lang="en-US" sz="2800" dirty="0"/>
              <a:t>Follow your training</a:t>
            </a:r>
          </a:p>
          <a:p>
            <a:pPr lvl="1">
              <a:buFont typeface="Arial" panose="020B0604020202020204" pitchFamily="34" charset="0"/>
              <a:buChar char="•"/>
            </a:pPr>
            <a:r>
              <a:rPr lang="en-US" sz="2800" dirty="0"/>
              <a:t>Follow your policy</a:t>
            </a:r>
          </a:p>
          <a:p>
            <a:pPr lvl="1">
              <a:buFont typeface="Arial" panose="020B0604020202020204" pitchFamily="34" charset="0"/>
              <a:buChar char="•"/>
            </a:pPr>
            <a:r>
              <a:rPr lang="en-US" sz="2800" dirty="0"/>
              <a:t>Knowledge of suspect/crime leading to the pursuit</a:t>
            </a:r>
          </a:p>
          <a:p>
            <a:pPr lvl="1">
              <a:buFont typeface="Arial" panose="020B0604020202020204" pitchFamily="34" charset="0"/>
              <a:buChar char="•"/>
            </a:pPr>
            <a:r>
              <a:rPr lang="en-US" sz="2800" dirty="0"/>
              <a:t>Any additional crimes committed during the pursuit</a:t>
            </a:r>
          </a:p>
          <a:p>
            <a:pPr lvl="1">
              <a:buFont typeface="Arial" panose="020B0604020202020204" pitchFamily="34" charset="0"/>
              <a:buChar char="•"/>
            </a:pPr>
            <a:r>
              <a:rPr lang="en-US" sz="2800" dirty="0"/>
              <a:t>Any additional information obtained during the pursuit</a:t>
            </a:r>
          </a:p>
          <a:p>
            <a:pPr lvl="2">
              <a:buFont typeface="Arial" panose="020B0604020202020204" pitchFamily="34" charset="0"/>
              <a:buChar char="•"/>
            </a:pPr>
            <a:r>
              <a:rPr lang="en-US" sz="2800" dirty="0"/>
              <a:t>Waiving a gun or shooting</a:t>
            </a:r>
          </a:p>
        </p:txBody>
      </p:sp>
    </p:spTree>
    <p:extLst>
      <p:ext uri="{BB962C8B-B14F-4D97-AF65-F5344CB8AC3E}">
        <p14:creationId xmlns:p14="http://schemas.microsoft.com/office/powerpoint/2010/main" val="1088342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Jurisdictional Issues</a:t>
            </a:r>
          </a:p>
        </p:txBody>
      </p:sp>
      <p:sp>
        <p:nvSpPr>
          <p:cNvPr id="3" name="Content Placeholder 2"/>
          <p:cNvSpPr>
            <a:spLocks noGrp="1"/>
          </p:cNvSpPr>
          <p:nvPr>
            <p:ph idx="1"/>
          </p:nvPr>
        </p:nvSpPr>
        <p:spPr>
          <a:xfrm>
            <a:off x="484710" y="1600200"/>
            <a:ext cx="8202090" cy="4952999"/>
          </a:xfrm>
        </p:spPr>
        <p:txBody>
          <a:bodyPr>
            <a:normAutofit/>
          </a:bodyPr>
          <a:lstStyle/>
          <a:p>
            <a:pPr>
              <a:buFont typeface="Arial" panose="020B0604020202020204" pitchFamily="34" charset="0"/>
              <a:buChar char="•"/>
            </a:pPr>
            <a:r>
              <a:rPr lang="en-US" sz="2800" dirty="0"/>
              <a:t>Pursuits that lead into other jurisdictions i.e.:</a:t>
            </a:r>
          </a:p>
          <a:p>
            <a:pPr lvl="1">
              <a:buFont typeface="Arial" panose="020B0604020202020204" pitchFamily="34" charset="0"/>
              <a:buChar char="•"/>
            </a:pPr>
            <a:r>
              <a:rPr lang="en-US" sz="2600" dirty="0"/>
              <a:t>City limits</a:t>
            </a:r>
          </a:p>
          <a:p>
            <a:pPr lvl="1">
              <a:buFont typeface="Arial" panose="020B0604020202020204" pitchFamily="34" charset="0"/>
              <a:buChar char="•"/>
            </a:pPr>
            <a:r>
              <a:rPr lang="en-US" sz="2600" dirty="0"/>
              <a:t>County lines</a:t>
            </a:r>
          </a:p>
          <a:p>
            <a:pPr lvl="1">
              <a:buFont typeface="Arial" panose="020B0604020202020204" pitchFamily="34" charset="0"/>
              <a:buChar char="•"/>
            </a:pPr>
            <a:r>
              <a:rPr lang="en-US" sz="2600" dirty="0"/>
              <a:t>State lines</a:t>
            </a:r>
          </a:p>
          <a:p>
            <a:pPr lvl="1">
              <a:buFont typeface="Arial" panose="020B0604020202020204" pitchFamily="34" charset="0"/>
              <a:buChar char="•"/>
            </a:pPr>
            <a:r>
              <a:rPr lang="en-US" sz="2600" dirty="0"/>
              <a:t>Indian land</a:t>
            </a:r>
          </a:p>
          <a:p>
            <a:pPr lvl="1">
              <a:buFont typeface="Arial" panose="020B0604020202020204" pitchFamily="34" charset="0"/>
              <a:buChar char="•"/>
            </a:pPr>
            <a:r>
              <a:rPr lang="en-US" sz="2600" dirty="0"/>
              <a:t>Follow your policy/supervisor</a:t>
            </a:r>
          </a:p>
          <a:p>
            <a:pPr lvl="1">
              <a:buFont typeface="Arial" panose="020B0604020202020204" pitchFamily="34" charset="0"/>
              <a:buChar char="•"/>
            </a:pPr>
            <a:r>
              <a:rPr lang="en-US" sz="2600" dirty="0"/>
              <a:t>Establish MOUs early</a:t>
            </a:r>
          </a:p>
          <a:p>
            <a:pPr lvl="1">
              <a:buFont typeface="Arial" panose="020B0604020202020204" pitchFamily="34" charset="0"/>
              <a:buChar char="•"/>
            </a:pPr>
            <a:r>
              <a:rPr lang="en-US" sz="2600" dirty="0"/>
              <a:t>Establish communication</a:t>
            </a:r>
          </a:p>
          <a:p>
            <a:pPr lvl="1">
              <a:buFont typeface="Arial" panose="020B0604020202020204" pitchFamily="34" charset="0"/>
              <a:buChar char="•"/>
            </a:pPr>
            <a:r>
              <a:rPr lang="en-US" sz="2600" dirty="0"/>
              <a:t>You may have to terminate because of an imaginary line</a:t>
            </a:r>
          </a:p>
        </p:txBody>
      </p:sp>
    </p:spTree>
    <p:extLst>
      <p:ext uri="{BB962C8B-B14F-4D97-AF65-F5344CB8AC3E}">
        <p14:creationId xmlns:p14="http://schemas.microsoft.com/office/powerpoint/2010/main" val="13171736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t>Legal Aspects</a:t>
            </a:r>
          </a:p>
        </p:txBody>
      </p:sp>
      <p:sp>
        <p:nvSpPr>
          <p:cNvPr id="15363" name="Rectangle 3"/>
          <p:cNvSpPr>
            <a:spLocks noGrp="1" noChangeArrowheads="1"/>
          </p:cNvSpPr>
          <p:nvPr>
            <p:ph idx="1"/>
          </p:nvPr>
        </p:nvSpPr>
        <p:spPr>
          <a:xfrm>
            <a:off x="827700" y="2052925"/>
            <a:ext cx="7478100" cy="4195481"/>
          </a:xfrm>
        </p:spPr>
        <p:txBody>
          <a:bodyPr>
            <a:normAutofit lnSpcReduction="10000"/>
          </a:bodyPr>
          <a:lstStyle/>
          <a:p>
            <a:pPr eaLnBrk="1" hangingPunct="1">
              <a:buFont typeface="Arial" panose="020B0604020202020204" pitchFamily="34" charset="0"/>
              <a:buChar char="•"/>
            </a:pPr>
            <a:r>
              <a:rPr lang="en-US" sz="3600" dirty="0">
                <a:cs typeface="Times New Roman" pitchFamily="18" charset="0"/>
              </a:rPr>
              <a:t>Emergency vehicle operation is one of the most litigated areas in law enforcement.</a:t>
            </a:r>
          </a:p>
          <a:p>
            <a:pPr eaLnBrk="1" hangingPunct="1">
              <a:buFont typeface="Arial" panose="020B0604020202020204" pitchFamily="34" charset="0"/>
              <a:buChar char="•"/>
            </a:pPr>
            <a:endParaRPr lang="en-US" sz="3600" dirty="0">
              <a:cs typeface="Times New Roman" pitchFamily="18" charset="0"/>
            </a:endParaRPr>
          </a:p>
          <a:p>
            <a:pPr eaLnBrk="1" hangingPunct="1">
              <a:buFont typeface="Arial" panose="020B0604020202020204" pitchFamily="34" charset="0"/>
              <a:buChar char="•"/>
            </a:pPr>
            <a:r>
              <a:rPr lang="en-US" sz="3600" dirty="0">
                <a:cs typeface="Times New Roman" pitchFamily="18" charset="0"/>
              </a:rPr>
              <a:t>As an officer you must understand the legal risks associated with emergency vehicle operation.</a:t>
            </a:r>
          </a:p>
          <a:p>
            <a:pPr marL="0" indent="0" eaLnBrk="1" hangingPunct="1">
              <a:buNone/>
            </a:pPr>
            <a:r>
              <a:rPr lang="en-US" sz="2800" dirty="0">
                <a:cs typeface="Times New Roman" pitchFamily="18" charset="0"/>
              </a:rPr>
              <a:t> </a:t>
            </a:r>
          </a:p>
          <a:p>
            <a:pPr eaLnBrk="1" hangingPunct="1">
              <a:buFontTx/>
              <a:buNone/>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29-20-3  NMSA 1978 </a:t>
            </a:r>
            <a:r>
              <a:rPr lang="en-US" b="1" i="1" dirty="0"/>
              <a:t>“Police Training”</a:t>
            </a:r>
          </a:p>
        </p:txBody>
      </p:sp>
      <p:sp>
        <p:nvSpPr>
          <p:cNvPr id="5123" name="Rectangle 3"/>
          <p:cNvSpPr>
            <a:spLocks noGrp="1" noChangeArrowheads="1"/>
          </p:cNvSpPr>
          <p:nvPr>
            <p:ph idx="1"/>
          </p:nvPr>
        </p:nvSpPr>
        <p:spPr>
          <a:xfrm>
            <a:off x="609600" y="2052925"/>
            <a:ext cx="8077200" cy="4195481"/>
          </a:xfrm>
        </p:spPr>
        <p:txBody>
          <a:bodyPr>
            <a:noAutofit/>
          </a:bodyPr>
          <a:lstStyle/>
          <a:p>
            <a:pPr marL="0" indent="0" eaLnBrk="1" hangingPunct="1">
              <a:lnSpc>
                <a:spcPct val="80000"/>
              </a:lnSpc>
              <a:buNone/>
            </a:pPr>
            <a:r>
              <a:rPr lang="en-US" sz="3200" dirty="0">
                <a:latin typeface="+mn-lt"/>
              </a:rPr>
              <a:t>A.     NMLEA must develop and implement into the basic academy 16 hours of Safe Pursuit training.</a:t>
            </a:r>
          </a:p>
          <a:p>
            <a:pPr marL="0" indent="0">
              <a:lnSpc>
                <a:spcPct val="80000"/>
              </a:lnSpc>
              <a:buNone/>
            </a:pPr>
            <a:r>
              <a:rPr lang="en-US" sz="3200" dirty="0">
                <a:latin typeface="+mn-lt"/>
              </a:rPr>
              <a:t>B.     The course of instruction shall emphasize:</a:t>
            </a:r>
          </a:p>
          <a:p>
            <a:pPr>
              <a:lnSpc>
                <a:spcPct val="80000"/>
              </a:lnSpc>
              <a:buFont typeface="Arial" panose="020B0604020202020204" pitchFamily="34" charset="0"/>
              <a:buChar char="•"/>
            </a:pPr>
            <a:r>
              <a:rPr lang="en-US" sz="3200" dirty="0">
                <a:latin typeface="+mn-lt"/>
              </a:rPr>
              <a:t>	Protecting the public</a:t>
            </a:r>
          </a:p>
          <a:p>
            <a:pPr marL="517525" indent="-517525">
              <a:lnSpc>
                <a:spcPct val="80000"/>
              </a:lnSpc>
              <a:buFont typeface="Arial" panose="020B0604020202020204" pitchFamily="34" charset="0"/>
              <a:buChar char="•"/>
            </a:pPr>
            <a:r>
              <a:rPr lang="en-US" sz="3200" dirty="0">
                <a:latin typeface="+mn-lt"/>
              </a:rPr>
              <a:t>Balance the need to capture vs. the offense, risk and dangers to officers and bystanders</a:t>
            </a:r>
            <a:endParaRPr lang="en-US" dirty="0">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t>Legal Aspects</a:t>
            </a:r>
          </a:p>
        </p:txBody>
      </p:sp>
      <p:sp>
        <p:nvSpPr>
          <p:cNvPr id="16387" name="Rectangle 3"/>
          <p:cNvSpPr>
            <a:spLocks noGrp="1" noChangeArrowheads="1"/>
          </p:cNvSpPr>
          <p:nvPr>
            <p:ph idx="1"/>
          </p:nvPr>
        </p:nvSpPr>
        <p:spPr>
          <a:xfrm>
            <a:off x="827700" y="2052925"/>
            <a:ext cx="8011500" cy="4195481"/>
          </a:xfrm>
        </p:spPr>
        <p:txBody>
          <a:bodyPr>
            <a:noAutofit/>
          </a:bodyPr>
          <a:lstStyle/>
          <a:p>
            <a:pPr eaLnBrk="1" hangingPunct="1">
              <a:lnSpc>
                <a:spcPct val="90000"/>
              </a:lnSpc>
              <a:buFont typeface="Arial" panose="020B0604020202020204" pitchFamily="34" charset="0"/>
              <a:buChar char="•"/>
            </a:pPr>
            <a:r>
              <a:rPr lang="en-US" sz="3200" dirty="0">
                <a:cs typeface="Times New Roman" pitchFamily="18" charset="0"/>
              </a:rPr>
              <a:t>If you are named as a defendant in an E.V.O. lawsuit that involves injury, the plaintiff will attempt to prove you were in some way liable.</a:t>
            </a:r>
          </a:p>
          <a:p>
            <a:pPr eaLnBrk="1" hangingPunct="1">
              <a:lnSpc>
                <a:spcPct val="90000"/>
              </a:lnSpc>
              <a:buFontTx/>
              <a:buNone/>
            </a:pPr>
            <a:r>
              <a:rPr lang="en-US" sz="3200" dirty="0">
                <a:cs typeface="Times New Roman" pitchFamily="18" charset="0"/>
              </a:rPr>
              <a:t> 		a)	If it is determined that you were liable the plaintiff will be entitled to compensation.</a:t>
            </a:r>
          </a:p>
          <a:p>
            <a:pPr eaLnBrk="1" hangingPunct="1">
              <a:lnSpc>
                <a:spcPct val="90000"/>
              </a:lnSpc>
              <a:buFontTx/>
              <a:buNone/>
            </a:pPr>
            <a:r>
              <a:rPr lang="en-US" sz="3200" dirty="0">
                <a:cs typeface="Times New Roman" pitchFamily="18" charset="0"/>
              </a:rPr>
              <a:t> 		b)	Simply stated, this means you did or did not do something that resulted in the plaintiff’s injury.</a:t>
            </a:r>
          </a:p>
          <a:p>
            <a:pPr eaLnBrk="1" hangingPunct="1">
              <a:lnSpc>
                <a:spcPct val="90000"/>
              </a:lnSpc>
              <a:buFontTx/>
              <a:buNone/>
            </a:pPr>
            <a:endParaRPr lang="en-US"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t>Legal Aspects</a:t>
            </a:r>
          </a:p>
        </p:txBody>
      </p:sp>
      <p:sp>
        <p:nvSpPr>
          <p:cNvPr id="17411" name="Rectangle 3"/>
          <p:cNvSpPr>
            <a:spLocks noGrp="1" noChangeArrowheads="1"/>
          </p:cNvSpPr>
          <p:nvPr>
            <p:ph idx="1"/>
          </p:nvPr>
        </p:nvSpPr>
        <p:spPr>
          <a:xfrm>
            <a:off x="827700" y="1853249"/>
            <a:ext cx="7478100" cy="4395158"/>
          </a:xfrm>
        </p:spPr>
        <p:txBody>
          <a:bodyPr>
            <a:normAutofit/>
          </a:bodyPr>
          <a:lstStyle/>
          <a:p>
            <a:pPr eaLnBrk="1" hangingPunct="1">
              <a:buFont typeface="Arial" panose="020B0604020202020204" pitchFamily="34" charset="0"/>
              <a:buChar char="•"/>
            </a:pPr>
            <a:r>
              <a:rPr lang="en-US" sz="3200" dirty="0">
                <a:cs typeface="Times New Roman" pitchFamily="18" charset="0"/>
              </a:rPr>
              <a:t>What establishes officer liability?</a:t>
            </a:r>
          </a:p>
          <a:p>
            <a:pPr eaLnBrk="1" hangingPunct="1">
              <a:buFontTx/>
              <a:buNone/>
            </a:pPr>
            <a:r>
              <a:rPr lang="en-US" sz="3200" dirty="0">
                <a:cs typeface="Times New Roman" pitchFamily="18" charset="0"/>
              </a:rPr>
              <a:t> </a:t>
            </a:r>
          </a:p>
          <a:p>
            <a:pPr eaLnBrk="1" hangingPunct="1">
              <a:buFontTx/>
              <a:buNone/>
            </a:pPr>
            <a:r>
              <a:rPr lang="en-US" sz="3200" dirty="0">
                <a:cs typeface="Times New Roman" pitchFamily="18" charset="0"/>
              </a:rPr>
              <a:t>		a)	Carelessness</a:t>
            </a:r>
          </a:p>
          <a:p>
            <a:pPr eaLnBrk="1" hangingPunct="1">
              <a:buFontTx/>
              <a:buNone/>
            </a:pPr>
            <a:r>
              <a:rPr lang="en-US" sz="3200" dirty="0">
                <a:cs typeface="Times New Roman" pitchFamily="18" charset="0"/>
              </a:rPr>
              <a:t> 		b)	Recklessness</a:t>
            </a:r>
          </a:p>
          <a:p>
            <a:pPr eaLnBrk="1" hangingPunct="1">
              <a:buFontTx/>
              <a:buNone/>
            </a:pPr>
            <a:r>
              <a:rPr lang="en-US" sz="3200" dirty="0">
                <a:cs typeface="Times New Roman" pitchFamily="18" charset="0"/>
              </a:rPr>
              <a:t> 		c)	Endangering</a:t>
            </a:r>
          </a:p>
          <a:p>
            <a:pPr eaLnBrk="1" hangingPunct="1">
              <a:buFontTx/>
              <a:buNone/>
            </a:pPr>
            <a:r>
              <a:rPr lang="en-US" sz="3200" dirty="0">
                <a:cs typeface="Times New Roman" pitchFamily="18" charset="0"/>
              </a:rPr>
              <a:t> 		d)	Foreseeable</a:t>
            </a:r>
          </a:p>
          <a:p>
            <a:pPr eaLnBrk="1" hangingPunct="1">
              <a:buFontTx/>
              <a:buNone/>
            </a:pPr>
            <a:r>
              <a:rPr lang="en-US" sz="3200" dirty="0">
                <a:cs typeface="Times New Roman" pitchFamily="18" charset="0"/>
              </a:rPr>
              <a:t> 		e)	Underlying cause</a:t>
            </a:r>
          </a:p>
          <a:p>
            <a:pPr eaLnBrk="1" hangingPunct="1">
              <a:buFontTx/>
              <a:buNone/>
            </a:pP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t>Legal Aspects</a:t>
            </a:r>
          </a:p>
        </p:txBody>
      </p:sp>
      <p:sp>
        <p:nvSpPr>
          <p:cNvPr id="18435" name="Rectangle 3"/>
          <p:cNvSpPr>
            <a:spLocks noGrp="1" noChangeArrowheads="1"/>
          </p:cNvSpPr>
          <p:nvPr>
            <p:ph idx="1"/>
          </p:nvPr>
        </p:nvSpPr>
        <p:spPr>
          <a:xfrm>
            <a:off x="609600" y="1853248"/>
            <a:ext cx="7930854" cy="4195481"/>
          </a:xfrm>
        </p:spPr>
        <p:txBody>
          <a:bodyPr>
            <a:noAutofit/>
          </a:bodyPr>
          <a:lstStyle/>
          <a:p>
            <a:pPr eaLnBrk="1" hangingPunct="1">
              <a:buFont typeface="Arial" panose="020B0604020202020204" pitchFamily="34" charset="0"/>
              <a:buChar char="•"/>
            </a:pPr>
            <a:r>
              <a:rPr lang="en-US" sz="3200" dirty="0">
                <a:cs typeface="Times New Roman" pitchFamily="18" charset="0"/>
              </a:rPr>
              <a:t>There are two types of direct liability: 	negligence and willful misconduct.</a:t>
            </a:r>
          </a:p>
          <a:p>
            <a:pPr marL="914400" indent="-342900" eaLnBrk="1" hangingPunct="1">
              <a:buFontTx/>
              <a:buNone/>
            </a:pPr>
            <a:r>
              <a:rPr lang="en-US" sz="3200" dirty="0">
                <a:cs typeface="Times New Roman" pitchFamily="18" charset="0"/>
              </a:rPr>
              <a:t>a)	Negligence is determined by what would be considered reasonable under the circumstances.</a:t>
            </a:r>
          </a:p>
          <a:p>
            <a:pPr marL="1371600" indent="-342900" eaLnBrk="1" hangingPunct="1">
              <a:buFontTx/>
              <a:buNone/>
            </a:pPr>
            <a:r>
              <a:rPr lang="en-US" sz="3200" dirty="0">
                <a:cs typeface="Times New Roman" pitchFamily="18" charset="0"/>
              </a:rPr>
              <a:t>1)	Your department policies and procedures are based on reasonableness.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fade">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z="4400" dirty="0">
                <a:cs typeface="Times New Roman" pitchFamily="18" charset="0"/>
              </a:rPr>
              <a:t>Factors that would determine degrees of negligence</a:t>
            </a:r>
            <a:br>
              <a:rPr lang="en-US" sz="4400" dirty="0">
                <a:cs typeface="Times New Roman" pitchFamily="18" charset="0"/>
              </a:rPr>
            </a:br>
            <a:endParaRPr lang="en-US" dirty="0"/>
          </a:p>
        </p:txBody>
      </p:sp>
      <p:sp>
        <p:nvSpPr>
          <p:cNvPr id="19459" name="Rectangle 3"/>
          <p:cNvSpPr>
            <a:spLocks noGrp="1" noChangeArrowheads="1"/>
          </p:cNvSpPr>
          <p:nvPr>
            <p:ph idx="1"/>
          </p:nvPr>
        </p:nvSpPr>
        <p:spPr/>
        <p:txBody>
          <a:bodyPr>
            <a:normAutofit/>
          </a:bodyPr>
          <a:lstStyle/>
          <a:p>
            <a:pPr eaLnBrk="1" hangingPunct="1">
              <a:buFontTx/>
              <a:buNone/>
            </a:pPr>
            <a:r>
              <a:rPr lang="en-US" sz="2800" dirty="0">
                <a:cs typeface="Times New Roman" pitchFamily="18" charset="0"/>
              </a:rPr>
              <a:t> </a:t>
            </a:r>
          </a:p>
          <a:p>
            <a:pPr eaLnBrk="1" hangingPunct="1">
              <a:buFont typeface="Arial" panose="020B0604020202020204" pitchFamily="34" charset="0"/>
              <a:buChar char="•"/>
            </a:pPr>
            <a:r>
              <a:rPr lang="en-US" sz="2800" dirty="0">
                <a:cs typeface="Times New Roman" pitchFamily="18" charset="0"/>
              </a:rPr>
              <a:t>	</a:t>
            </a:r>
            <a:r>
              <a:rPr lang="en-US" sz="3200" dirty="0">
                <a:cs typeface="Times New Roman" pitchFamily="18" charset="0"/>
              </a:rPr>
              <a:t>Type of emergency</a:t>
            </a:r>
          </a:p>
          <a:p>
            <a:pPr eaLnBrk="1" hangingPunct="1">
              <a:buFont typeface="Arial" panose="020B0604020202020204" pitchFamily="34" charset="0"/>
              <a:buChar char="•"/>
            </a:pPr>
            <a:r>
              <a:rPr lang="en-US" sz="3200" dirty="0">
                <a:cs typeface="Times New Roman" pitchFamily="18" charset="0"/>
              </a:rPr>
              <a:t> 	Vehicle speed</a:t>
            </a:r>
          </a:p>
          <a:p>
            <a:pPr eaLnBrk="1" hangingPunct="1">
              <a:buFont typeface="Arial" panose="020B0604020202020204" pitchFamily="34" charset="0"/>
              <a:buChar char="•"/>
            </a:pPr>
            <a:r>
              <a:rPr lang="en-US" sz="3200" dirty="0">
                <a:cs typeface="Times New Roman" pitchFamily="18" charset="0"/>
              </a:rPr>
              <a:t> 	Weather</a:t>
            </a:r>
          </a:p>
          <a:p>
            <a:pPr eaLnBrk="1" hangingPunct="1">
              <a:buFont typeface="Arial" panose="020B0604020202020204" pitchFamily="34" charset="0"/>
              <a:buChar char="•"/>
            </a:pPr>
            <a:r>
              <a:rPr lang="en-US" sz="3200" dirty="0">
                <a:cs typeface="Times New Roman" pitchFamily="18" charset="0"/>
              </a:rPr>
              <a:t> 	Traffic density</a:t>
            </a:r>
          </a:p>
          <a:p>
            <a:pPr eaLnBrk="1" hangingPunct="1">
              <a:buFont typeface="Arial" panose="020B0604020202020204" pitchFamily="34" charset="0"/>
              <a:buChar char="•"/>
            </a:pPr>
            <a:r>
              <a:rPr lang="en-US" sz="3200" dirty="0">
                <a:cs typeface="Times New Roman" pitchFamily="18" charset="0"/>
              </a:rPr>
              <a:t> 	Presence of pedestrians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fade">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fade">
                                      <p:cBhvr>
                                        <p:cTn id="17" dur="5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fade">
                                      <p:cBhvr>
                                        <p:cTn id="22" dur="500"/>
                                        <p:tgtEl>
                                          <p:spTgt spid="194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fade">
                                      <p:cBhvr>
                                        <p:cTn id="27" dur="500"/>
                                        <p:tgtEl>
                                          <p:spTgt spid="194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fade">
                                      <p:cBhvr>
                                        <p:cTn id="32"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t>Legal Aspects</a:t>
            </a:r>
          </a:p>
        </p:txBody>
      </p:sp>
      <p:sp>
        <p:nvSpPr>
          <p:cNvPr id="20483" name="Rectangle 3"/>
          <p:cNvSpPr>
            <a:spLocks noGrp="1" noChangeArrowheads="1"/>
          </p:cNvSpPr>
          <p:nvPr>
            <p:ph idx="1"/>
          </p:nvPr>
        </p:nvSpPr>
        <p:spPr>
          <a:xfrm>
            <a:off x="827700" y="2052925"/>
            <a:ext cx="7554300" cy="4195481"/>
          </a:xfrm>
        </p:spPr>
        <p:txBody>
          <a:bodyPr/>
          <a:lstStyle/>
          <a:p>
            <a:pPr eaLnBrk="1" hangingPunct="1">
              <a:buFontTx/>
              <a:buNone/>
            </a:pPr>
            <a:endParaRPr lang="en-US" dirty="0">
              <a:cs typeface="Times New Roman" pitchFamily="18" charset="0"/>
            </a:endParaRPr>
          </a:p>
          <a:p>
            <a:pPr eaLnBrk="1" hangingPunct="1">
              <a:buFontTx/>
              <a:buNone/>
            </a:pPr>
            <a:r>
              <a:rPr lang="en-US" sz="3200" dirty="0">
                <a:cs typeface="Times New Roman" pitchFamily="18" charset="0"/>
              </a:rPr>
              <a:t>	Gross negligence would be conduct or behavior that was so extreme (“Shock the Conscious”) that you should have known an injury was likely to occur.</a:t>
            </a:r>
          </a:p>
          <a:p>
            <a:pPr eaLnBrk="1" hangingPunct="1">
              <a:buFontTx/>
              <a:buNone/>
            </a:pPr>
            <a:r>
              <a:rPr lang="en-US" dirty="0">
                <a:cs typeface="Times New Roman" pitchFamily="18" charset="0"/>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t>Legal Aspects</a:t>
            </a:r>
          </a:p>
        </p:txBody>
      </p:sp>
      <p:sp>
        <p:nvSpPr>
          <p:cNvPr id="21507" name="Rectangle 3"/>
          <p:cNvSpPr>
            <a:spLocks noGrp="1" noChangeArrowheads="1"/>
          </p:cNvSpPr>
          <p:nvPr>
            <p:ph idx="1"/>
          </p:nvPr>
        </p:nvSpPr>
        <p:spPr>
          <a:xfrm>
            <a:off x="827700" y="1752601"/>
            <a:ext cx="7630500" cy="4495806"/>
          </a:xfrm>
        </p:spPr>
        <p:txBody>
          <a:bodyPr>
            <a:noAutofit/>
          </a:bodyPr>
          <a:lstStyle/>
          <a:p>
            <a:pPr eaLnBrk="1" hangingPunct="1">
              <a:buFontTx/>
              <a:buNone/>
            </a:pPr>
            <a:r>
              <a:rPr lang="en-US" sz="3200" dirty="0">
                <a:cs typeface="Times New Roman" pitchFamily="18" charset="0"/>
              </a:rPr>
              <a:t>	Willful misconduct, the other form of direct liability, differs from negligence because it involves a conscious decision or intent to engage in injury causing behavior.</a:t>
            </a:r>
          </a:p>
          <a:p>
            <a:pPr eaLnBrk="1" hangingPunct="1">
              <a:buFontTx/>
              <a:buNone/>
            </a:pPr>
            <a:r>
              <a:rPr lang="en-US" sz="3200" dirty="0">
                <a:cs typeface="Times New Roman" pitchFamily="18" charset="0"/>
              </a:rPr>
              <a:t> 		1)	The punishment in cases of willful 		misconduct is usually rewarding the 		plaintiff additional money in the 			form of punitive damages.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t>Legal Aspects</a:t>
            </a:r>
          </a:p>
        </p:txBody>
      </p:sp>
      <p:sp>
        <p:nvSpPr>
          <p:cNvPr id="22531" name="Rectangle 3"/>
          <p:cNvSpPr>
            <a:spLocks noGrp="1" noChangeArrowheads="1"/>
          </p:cNvSpPr>
          <p:nvPr>
            <p:ph idx="1"/>
          </p:nvPr>
        </p:nvSpPr>
        <p:spPr/>
        <p:txBody>
          <a:bodyPr>
            <a:normAutofit/>
          </a:bodyPr>
          <a:lstStyle/>
          <a:p>
            <a:pPr eaLnBrk="1" hangingPunct="1">
              <a:buFont typeface="Arial" panose="020B0604020202020204" pitchFamily="34" charset="0"/>
              <a:buChar char="•"/>
            </a:pPr>
            <a:r>
              <a:rPr lang="en-US" sz="3500" dirty="0"/>
              <a:t>Due Regard Considerations</a:t>
            </a:r>
          </a:p>
          <a:p>
            <a:pPr lvl="1" eaLnBrk="1" hangingPunct="1">
              <a:buFont typeface="Arial" panose="020B0604020202020204" pitchFamily="34" charset="0"/>
              <a:buChar char="•"/>
            </a:pPr>
            <a:r>
              <a:rPr lang="en-US" sz="3000" dirty="0"/>
              <a:t>Would a properly trained reasonable officer, doing similar duties, do it the same way you did?</a:t>
            </a:r>
          </a:p>
          <a:p>
            <a:pPr lvl="1" eaLnBrk="1" hangingPunct="1">
              <a:buFont typeface="Arial" panose="020B0604020202020204" pitchFamily="34" charset="0"/>
              <a:buChar char="•"/>
            </a:pPr>
            <a:r>
              <a:rPr lang="en-US" sz="3000" dirty="0"/>
              <a:t>Was your action necessary?</a:t>
            </a:r>
          </a:p>
          <a:p>
            <a:pPr lvl="1" eaLnBrk="1" hangingPunct="1">
              <a:buFont typeface="Arial" panose="020B0604020202020204" pitchFamily="34" charset="0"/>
              <a:buChar char="•"/>
            </a:pPr>
            <a:r>
              <a:rPr lang="en-US" sz="3000" dirty="0"/>
              <a:t>Did you give enough notice?</a:t>
            </a:r>
          </a:p>
          <a:p>
            <a:pPr lvl="1" eaLnBrk="1" hangingPunct="1">
              <a:buFont typeface="Arial" panose="020B0604020202020204" pitchFamily="34" charset="0"/>
              <a:buChar char="•"/>
            </a:pPr>
            <a:r>
              <a:rPr lang="en-US" sz="3000" dirty="0"/>
              <a:t>Where your intentions made clear?</a:t>
            </a:r>
          </a:p>
          <a:p>
            <a:pPr lvl="1" eaLnBrk="1" hangingPunct="1">
              <a:buFont typeface="Arial" panose="020B0604020202020204" pitchFamily="34" charset="0"/>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500"/>
                                        <p:tgtEl>
                                          <p:spTgt spid="2253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531">
                                            <p:txEl>
                                              <p:pRg st="1" end="1"/>
                                            </p:txEl>
                                          </p:spTgt>
                                        </p:tgtEl>
                                        <p:attrNameLst>
                                          <p:attrName>style.visibility</p:attrName>
                                        </p:attrNameLst>
                                      </p:cBhvr>
                                      <p:to>
                                        <p:strVal val="visible"/>
                                      </p:to>
                                    </p:set>
                                    <p:animEffect transition="in" filter="fade">
                                      <p:cBhvr>
                                        <p:cTn id="10" dur="500"/>
                                        <p:tgtEl>
                                          <p:spTgt spid="2253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531">
                                            <p:txEl>
                                              <p:pRg st="2" end="2"/>
                                            </p:txEl>
                                          </p:spTgt>
                                        </p:tgtEl>
                                        <p:attrNameLst>
                                          <p:attrName>style.visibility</p:attrName>
                                        </p:attrNameLst>
                                      </p:cBhvr>
                                      <p:to>
                                        <p:strVal val="visible"/>
                                      </p:to>
                                    </p:set>
                                    <p:animEffect transition="in" filter="fade">
                                      <p:cBhvr>
                                        <p:cTn id="13" dur="500"/>
                                        <p:tgtEl>
                                          <p:spTgt spid="2253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531">
                                            <p:txEl>
                                              <p:pRg st="3" end="3"/>
                                            </p:txEl>
                                          </p:spTgt>
                                        </p:tgtEl>
                                        <p:attrNameLst>
                                          <p:attrName>style.visibility</p:attrName>
                                        </p:attrNameLst>
                                      </p:cBhvr>
                                      <p:to>
                                        <p:strVal val="visible"/>
                                      </p:to>
                                    </p:set>
                                    <p:animEffect transition="in" filter="fade">
                                      <p:cBhvr>
                                        <p:cTn id="16" dur="500"/>
                                        <p:tgtEl>
                                          <p:spTgt spid="22531">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animEffect transition="in" filter="fade">
                                      <p:cBhvr>
                                        <p:cTn id="19" dur="5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a:t>How to conform to the Law</a:t>
            </a:r>
          </a:p>
        </p:txBody>
      </p:sp>
      <p:sp>
        <p:nvSpPr>
          <p:cNvPr id="24579" name="Rectangle 3"/>
          <p:cNvSpPr>
            <a:spLocks noGrp="1" noChangeArrowheads="1"/>
          </p:cNvSpPr>
          <p:nvPr>
            <p:ph idx="1"/>
          </p:nvPr>
        </p:nvSpPr>
        <p:spPr>
          <a:xfrm>
            <a:off x="827700" y="2052925"/>
            <a:ext cx="7478100" cy="4195481"/>
          </a:xfrm>
        </p:spPr>
        <p:txBody>
          <a:bodyPr>
            <a:normAutofit/>
          </a:bodyPr>
          <a:lstStyle/>
          <a:p>
            <a:pPr eaLnBrk="1" hangingPunct="1">
              <a:lnSpc>
                <a:spcPct val="90000"/>
              </a:lnSpc>
              <a:buFont typeface="Arial" panose="020B0604020202020204" pitchFamily="34" charset="0"/>
              <a:buChar char="•"/>
            </a:pPr>
            <a:r>
              <a:rPr lang="en-US" sz="3200" dirty="0">
                <a:cs typeface="Times New Roman" pitchFamily="18" charset="0"/>
              </a:rPr>
              <a:t>Understand &amp; Apply:</a:t>
            </a:r>
          </a:p>
          <a:p>
            <a:pPr marL="0" indent="0" eaLnBrk="1" hangingPunct="1">
              <a:lnSpc>
                <a:spcPct val="90000"/>
              </a:lnSpc>
              <a:buNone/>
            </a:pPr>
            <a:endParaRPr lang="en-US" sz="3200" dirty="0">
              <a:cs typeface="Times New Roman" pitchFamily="18" charset="0"/>
            </a:endParaRPr>
          </a:p>
          <a:p>
            <a:pPr eaLnBrk="1" hangingPunct="1">
              <a:lnSpc>
                <a:spcPct val="90000"/>
              </a:lnSpc>
              <a:buFont typeface="Arial" panose="020B0604020202020204" pitchFamily="34" charset="0"/>
              <a:buChar char="•"/>
            </a:pPr>
            <a:r>
              <a:rPr lang="en-US" sz="3200" dirty="0">
                <a:cs typeface="Times New Roman" pitchFamily="18" charset="0"/>
              </a:rPr>
              <a:t>Department approved Pursuit Policy</a:t>
            </a:r>
          </a:p>
          <a:p>
            <a:pPr eaLnBrk="1" hangingPunct="1">
              <a:lnSpc>
                <a:spcPct val="90000"/>
              </a:lnSpc>
              <a:buFont typeface="Arial" panose="020B0604020202020204" pitchFamily="34" charset="0"/>
              <a:buChar char="•"/>
            </a:pPr>
            <a:r>
              <a:rPr lang="en-US" sz="3200" dirty="0">
                <a:cs typeface="Times New Roman" pitchFamily="18" charset="0"/>
              </a:rPr>
              <a:t>Adherence to Pursuit Policy</a:t>
            </a:r>
          </a:p>
          <a:p>
            <a:pPr eaLnBrk="1" hangingPunct="1">
              <a:lnSpc>
                <a:spcPct val="90000"/>
              </a:lnSpc>
              <a:buFont typeface="Arial" panose="020B0604020202020204" pitchFamily="34" charset="0"/>
              <a:buChar char="•"/>
            </a:pPr>
            <a:r>
              <a:rPr lang="en-US" sz="3200" dirty="0">
                <a:cs typeface="Times New Roman" pitchFamily="18" charset="0"/>
              </a:rPr>
              <a:t> Adherence to all laws related to      	Emergency Vehicle Operations</a:t>
            </a:r>
          </a:p>
          <a:p>
            <a:pPr eaLnBrk="1" hangingPunct="1">
              <a:lnSpc>
                <a:spcPct val="90000"/>
              </a:lnSpc>
              <a:buFontTx/>
              <a:buNone/>
            </a:pPr>
            <a:endParaRPr lang="en-US" sz="2800"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fade">
                                      <p:cBhvr>
                                        <p:cTn id="12" dur="500"/>
                                        <p:tgtEl>
                                          <p:spTgt spid="245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xEl>
                                              <p:pRg st="3" end="3"/>
                                            </p:txEl>
                                          </p:spTgt>
                                        </p:tgtEl>
                                        <p:attrNameLst>
                                          <p:attrName>style.visibility</p:attrName>
                                        </p:attrNameLst>
                                      </p:cBhvr>
                                      <p:to>
                                        <p:strVal val="visible"/>
                                      </p:to>
                                    </p:set>
                                    <p:animEffect transition="in" filter="fade">
                                      <p:cBhvr>
                                        <p:cTn id="17" dur="500"/>
                                        <p:tgtEl>
                                          <p:spTgt spid="245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9">
                                            <p:txEl>
                                              <p:pRg st="4" end="4"/>
                                            </p:txEl>
                                          </p:spTgt>
                                        </p:tgtEl>
                                        <p:attrNameLst>
                                          <p:attrName>style.visibility</p:attrName>
                                        </p:attrNameLst>
                                      </p:cBhvr>
                                      <p:to>
                                        <p:strVal val="visible"/>
                                      </p:to>
                                    </p:set>
                                    <p:animEffect transition="in" filter="fade">
                                      <p:cBhvr>
                                        <p:cTn id="22"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a:t>How to conform to the Law</a:t>
            </a:r>
          </a:p>
        </p:txBody>
      </p:sp>
      <p:sp>
        <p:nvSpPr>
          <p:cNvPr id="24579" name="Rectangle 3"/>
          <p:cNvSpPr>
            <a:spLocks noGrp="1" noChangeArrowheads="1"/>
          </p:cNvSpPr>
          <p:nvPr>
            <p:ph idx="1"/>
          </p:nvPr>
        </p:nvSpPr>
        <p:spPr>
          <a:xfrm>
            <a:off x="827700" y="2052925"/>
            <a:ext cx="7249500" cy="4195481"/>
          </a:xfrm>
        </p:spPr>
        <p:txBody>
          <a:bodyPr/>
          <a:lstStyle/>
          <a:p>
            <a:pPr defTabSz="517525" eaLnBrk="1" hangingPunct="1">
              <a:lnSpc>
                <a:spcPct val="90000"/>
              </a:lnSpc>
              <a:buFont typeface="Arial" panose="020B0604020202020204" pitchFamily="34" charset="0"/>
              <a:buChar char="•"/>
              <a:tabLst>
                <a:tab pos="577850" algn="l"/>
              </a:tabLst>
            </a:pPr>
            <a:r>
              <a:rPr lang="en-US" sz="3200" dirty="0">
                <a:cs typeface="Times New Roman" pitchFamily="18" charset="0"/>
              </a:rPr>
              <a:t>Maintain total control of emergency vehicle at all times</a:t>
            </a:r>
          </a:p>
          <a:p>
            <a:pPr eaLnBrk="1" hangingPunct="1">
              <a:lnSpc>
                <a:spcPct val="90000"/>
              </a:lnSpc>
              <a:buFont typeface="Arial" panose="020B0604020202020204" pitchFamily="34" charset="0"/>
              <a:buChar char="•"/>
            </a:pPr>
            <a:r>
              <a:rPr lang="en-US" sz="3200" dirty="0">
                <a:cs typeface="Times New Roman" pitchFamily="18" charset="0"/>
              </a:rPr>
              <a:t>Diligently attempt to protect the safety of all parties involved</a:t>
            </a:r>
          </a:p>
          <a:p>
            <a:pPr eaLnBrk="1" hangingPunct="1">
              <a:lnSpc>
                <a:spcPct val="90000"/>
              </a:lnSpc>
              <a:buFont typeface="Arial" panose="020B0604020202020204" pitchFamily="34" charset="0"/>
              <a:buChar char="•"/>
            </a:pPr>
            <a:endParaRPr lang="en-US" sz="3200" dirty="0">
              <a:cs typeface="Times New Roman" pitchFamily="18" charset="0"/>
            </a:endParaRPr>
          </a:p>
          <a:p>
            <a:pPr eaLnBrk="1" hangingPunct="1">
              <a:lnSpc>
                <a:spcPct val="90000"/>
              </a:lnSpc>
              <a:buFont typeface="Arial" panose="020B0604020202020204" pitchFamily="34" charset="0"/>
              <a:buChar char="•"/>
            </a:pPr>
            <a:r>
              <a:rPr lang="en-US" sz="3200" b="1" u="sng" dirty="0">
                <a:effectLst>
                  <a:outerShdw blurRad="38100" dist="38100" dir="2700000" algn="tl">
                    <a:srgbClr val="000000">
                      <a:alpha val="43137"/>
                    </a:srgbClr>
                  </a:outerShdw>
                </a:effectLst>
                <a:cs typeface="Times New Roman" pitchFamily="18" charset="0"/>
              </a:rPr>
              <a:t>Document with a detailed report</a:t>
            </a:r>
          </a:p>
        </p:txBody>
      </p:sp>
    </p:spTree>
    <p:extLst>
      <p:ext uri="{BB962C8B-B14F-4D97-AF65-F5344CB8AC3E}">
        <p14:creationId xmlns:p14="http://schemas.microsoft.com/office/powerpoint/2010/main" val="327910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fade">
                                      <p:cBhvr>
                                        <p:cTn id="12" dur="5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xEl>
                                              <p:pRg st="3" end="3"/>
                                            </p:txEl>
                                          </p:spTgt>
                                        </p:tgtEl>
                                        <p:attrNameLst>
                                          <p:attrName>style.visibility</p:attrName>
                                        </p:attrNameLst>
                                      </p:cBhvr>
                                      <p:to>
                                        <p:strVal val="visible"/>
                                      </p:to>
                                    </p:set>
                                    <p:animEffect transition="in" filter="fade">
                                      <p:cBhvr>
                                        <p:cTn id="17" dur="5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a:xfrm>
            <a:off x="827700" y="2052925"/>
            <a:ext cx="7554300" cy="4195481"/>
          </a:xfrm>
        </p:spPr>
        <p:txBody>
          <a:bodyPr>
            <a:normAutofit/>
          </a:bodyPr>
          <a:lstStyle/>
          <a:p>
            <a:pPr>
              <a:buFont typeface="Arial" panose="020B0604020202020204" pitchFamily="34" charset="0"/>
              <a:buChar char="•"/>
            </a:pPr>
            <a:r>
              <a:rPr lang="en-US" sz="3600" dirty="0"/>
              <a:t>Officers must document all pertinent facts: </a:t>
            </a:r>
          </a:p>
          <a:p>
            <a:pPr lvl="1">
              <a:buFont typeface="Arial" panose="020B0604020202020204" pitchFamily="34" charset="0"/>
              <a:buChar char="•"/>
            </a:pPr>
            <a:r>
              <a:rPr lang="en-US" sz="3200" dirty="0"/>
              <a:t>decision to initiate a pursuit, </a:t>
            </a:r>
          </a:p>
          <a:p>
            <a:pPr lvl="1">
              <a:buFont typeface="Arial" panose="020B0604020202020204" pitchFamily="34" charset="0"/>
              <a:buChar char="•"/>
            </a:pPr>
            <a:r>
              <a:rPr lang="en-US" sz="3200" dirty="0"/>
              <a:t>actions of the offender &amp; officer during the pursuit </a:t>
            </a:r>
          </a:p>
          <a:p>
            <a:pPr lvl="1">
              <a:buFont typeface="Arial" panose="020B0604020202020204" pitchFamily="34" charset="0"/>
              <a:buChar char="•"/>
            </a:pPr>
            <a:r>
              <a:rPr lang="en-US" sz="3200" dirty="0"/>
              <a:t>actions after the pursuit.</a:t>
            </a:r>
          </a:p>
        </p:txBody>
      </p:sp>
    </p:spTree>
    <p:extLst>
      <p:ext uri="{BB962C8B-B14F-4D97-AF65-F5344CB8AC3E}">
        <p14:creationId xmlns:p14="http://schemas.microsoft.com/office/powerpoint/2010/main" val="210644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29-20-3.E  NMSA 1978 In-Service Training</a:t>
            </a:r>
          </a:p>
        </p:txBody>
      </p:sp>
      <p:sp>
        <p:nvSpPr>
          <p:cNvPr id="3" name="Content Placeholder 2"/>
          <p:cNvSpPr>
            <a:spLocks noGrp="1"/>
          </p:cNvSpPr>
          <p:nvPr>
            <p:ph idx="1"/>
          </p:nvPr>
        </p:nvSpPr>
        <p:spPr/>
        <p:txBody>
          <a:bodyPr>
            <a:normAutofit/>
          </a:bodyPr>
          <a:lstStyle/>
          <a:p>
            <a:pPr marL="0" indent="0">
              <a:buNone/>
            </a:pPr>
            <a:r>
              <a:rPr lang="en-US" sz="3200" dirty="0"/>
              <a:t>In-service training shall include at least 4 hours of instruction</a:t>
            </a:r>
          </a:p>
          <a:p>
            <a:pPr marL="0" indent="0">
              <a:buNone/>
            </a:pPr>
            <a:r>
              <a:rPr lang="en-US" sz="3200" dirty="0"/>
              <a:t>Conform to objectives listed</a:t>
            </a:r>
          </a:p>
        </p:txBody>
      </p:sp>
    </p:spTree>
    <p:extLst>
      <p:ext uri="{BB962C8B-B14F-4D97-AF65-F5344CB8AC3E}">
        <p14:creationId xmlns:p14="http://schemas.microsoft.com/office/powerpoint/2010/main" val="1773759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your decision to pursue</a:t>
            </a:r>
          </a:p>
        </p:txBody>
      </p:sp>
      <p:sp>
        <p:nvSpPr>
          <p:cNvPr id="3" name="Content Placeholder 2"/>
          <p:cNvSpPr>
            <a:spLocks noGrp="1"/>
          </p:cNvSpPr>
          <p:nvPr>
            <p:ph idx="1"/>
          </p:nvPr>
        </p:nvSpPr>
        <p:spPr>
          <a:xfrm>
            <a:off x="827700" y="2052925"/>
            <a:ext cx="7325700" cy="4195481"/>
          </a:xfrm>
        </p:spPr>
        <p:txBody>
          <a:bodyPr>
            <a:normAutofit/>
          </a:bodyPr>
          <a:lstStyle/>
          <a:p>
            <a:pPr>
              <a:buClr>
                <a:schemeClr val="tx1"/>
              </a:buClr>
              <a:buSzPct val="100000"/>
              <a:buFont typeface="Arial" panose="020B0604020202020204" pitchFamily="34" charset="0"/>
              <a:buChar char="•"/>
            </a:pPr>
            <a:r>
              <a:rPr lang="en-US" sz="3600" dirty="0"/>
              <a:t>Precursory acts: </a:t>
            </a:r>
          </a:p>
          <a:p>
            <a:pPr marL="971550" lvl="1" indent="-514350">
              <a:buClr>
                <a:schemeClr val="tx1"/>
              </a:buClr>
              <a:buSzPct val="100000"/>
              <a:buFont typeface="Arial" panose="020B0604020202020204" pitchFamily="34" charset="0"/>
              <a:buChar char="•"/>
            </a:pPr>
            <a:r>
              <a:rPr lang="en-US" sz="3200" dirty="0"/>
              <a:t>What brought your attention to the subject’s car?</a:t>
            </a:r>
          </a:p>
          <a:p>
            <a:pPr marL="971550" lvl="1" indent="-514350">
              <a:buClr>
                <a:schemeClr val="tx1"/>
              </a:buClr>
              <a:buSzPct val="100000"/>
              <a:buFont typeface="Arial" panose="020B0604020202020204" pitchFamily="34" charset="0"/>
              <a:buChar char="•"/>
            </a:pPr>
            <a:r>
              <a:rPr lang="en-US" sz="3200" dirty="0"/>
              <a:t>What information did you get from dispatch?</a:t>
            </a:r>
          </a:p>
          <a:p>
            <a:pPr marL="971550" lvl="1" indent="-514350">
              <a:buClr>
                <a:schemeClr val="tx1"/>
              </a:buClr>
              <a:buSzPct val="100000"/>
              <a:buFont typeface="Arial" panose="020B0604020202020204" pitchFamily="34" charset="0"/>
              <a:buChar char="•"/>
            </a:pPr>
            <a:r>
              <a:rPr lang="en-US" sz="3200" dirty="0"/>
              <a:t>What actions did you see that caused you to initiate a stop? </a:t>
            </a:r>
          </a:p>
        </p:txBody>
      </p:sp>
    </p:spTree>
    <p:extLst>
      <p:ext uri="{BB962C8B-B14F-4D97-AF65-F5344CB8AC3E}">
        <p14:creationId xmlns:p14="http://schemas.microsoft.com/office/powerpoint/2010/main" val="5663434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9126"/>
            <a:ext cx="7772400" cy="1143000"/>
          </a:xfrm>
        </p:spPr>
        <p:txBody>
          <a:bodyPr/>
          <a:lstStyle/>
          <a:p>
            <a:r>
              <a:rPr lang="en-US" dirty="0"/>
              <a:t>Documenting your decision to pursue</a:t>
            </a:r>
          </a:p>
        </p:txBody>
      </p:sp>
      <p:sp>
        <p:nvSpPr>
          <p:cNvPr id="3" name="Content Placeholder 2"/>
          <p:cNvSpPr>
            <a:spLocks noGrp="1"/>
          </p:cNvSpPr>
          <p:nvPr>
            <p:ph idx="1"/>
          </p:nvPr>
        </p:nvSpPr>
        <p:spPr>
          <a:xfrm>
            <a:off x="677779" y="1828800"/>
            <a:ext cx="7772400" cy="5301916"/>
          </a:xfrm>
        </p:spPr>
        <p:txBody>
          <a:bodyPr>
            <a:normAutofit/>
          </a:bodyPr>
          <a:lstStyle/>
          <a:p>
            <a:pPr>
              <a:buClr>
                <a:schemeClr val="tx1"/>
              </a:buClr>
              <a:buSzPct val="100000"/>
              <a:buFont typeface="Arial" panose="020B0604020202020204" pitchFamily="34" charset="0"/>
              <a:buChar char="•"/>
            </a:pPr>
            <a:r>
              <a:rPr lang="en-US" sz="3200" dirty="0"/>
              <a:t>The decision to pursue? </a:t>
            </a:r>
          </a:p>
          <a:p>
            <a:pPr marL="971550" lvl="1" indent="-514350">
              <a:buClr>
                <a:schemeClr val="tx1"/>
              </a:buClr>
              <a:buSzPct val="100000"/>
              <a:buFont typeface="Arial" panose="020B0604020202020204" pitchFamily="34" charset="0"/>
              <a:buChar char="•"/>
            </a:pPr>
            <a:r>
              <a:rPr lang="en-US" sz="2800" dirty="0"/>
              <a:t>What did the subject do in response to your signal to stop?</a:t>
            </a:r>
          </a:p>
          <a:p>
            <a:pPr marL="971550" lvl="1" indent="-514350">
              <a:buClr>
                <a:schemeClr val="tx1"/>
              </a:buClr>
              <a:buSzPct val="100000"/>
              <a:buFont typeface="Arial" panose="020B0604020202020204" pitchFamily="34" charset="0"/>
              <a:buChar char="•"/>
            </a:pPr>
            <a:r>
              <a:rPr lang="en-US" sz="2800" dirty="0"/>
              <a:t>What level of crime has been committed?</a:t>
            </a:r>
          </a:p>
          <a:p>
            <a:pPr marL="971550" lvl="1" indent="-514350">
              <a:buClr>
                <a:schemeClr val="tx1"/>
              </a:buClr>
              <a:buSzPct val="100000"/>
              <a:buFont typeface="Arial" panose="020B0604020202020204" pitchFamily="34" charset="0"/>
              <a:buChar char="•"/>
            </a:pPr>
            <a:r>
              <a:rPr lang="en-US" sz="2800" dirty="0"/>
              <a:t>What was the threat to others (public, officers) and is it immediate? </a:t>
            </a:r>
            <a:r>
              <a:rPr lang="en-US" sz="2800" b="1" i="1" u="sng" dirty="0">
                <a:effectLst>
                  <a:outerShdw blurRad="38100" dist="38100" dir="2700000" algn="tl">
                    <a:srgbClr val="000000">
                      <a:alpha val="43137"/>
                    </a:srgbClr>
                  </a:outerShdw>
                </a:effectLst>
              </a:rPr>
              <a:t>Details!!!</a:t>
            </a:r>
          </a:p>
          <a:p>
            <a:pPr marL="971550" lvl="1" indent="-514350">
              <a:buClr>
                <a:schemeClr val="tx1"/>
              </a:buClr>
              <a:buSzPct val="100000"/>
              <a:buFont typeface="Arial" panose="020B0604020202020204" pitchFamily="34" charset="0"/>
              <a:buChar char="•"/>
            </a:pPr>
            <a:r>
              <a:rPr lang="en-US" sz="2800" dirty="0"/>
              <a:t>Did you need to catch the subject “right now”?</a:t>
            </a:r>
          </a:p>
          <a:p>
            <a:pPr marL="971550" lvl="1" indent="-514350">
              <a:buClr>
                <a:schemeClr val="tx1"/>
              </a:buClr>
              <a:buSzPct val="100000"/>
              <a:buFont typeface="Arial" panose="020B0604020202020204" pitchFamily="34" charset="0"/>
              <a:buChar char="•"/>
            </a:pPr>
            <a:r>
              <a:rPr lang="en-US" sz="2800" dirty="0"/>
              <a:t>Does the government’s interest outweigh the subject’s, considering the level of intrusion? Driving conditions?</a:t>
            </a:r>
          </a:p>
          <a:p>
            <a:pPr marL="971550" lvl="1" indent="-514350">
              <a:buClr>
                <a:srgbClr val="FFFF00"/>
              </a:buClr>
              <a:buFont typeface="+mj-lt"/>
              <a:buAutoNum type="arabicPeriod"/>
            </a:pPr>
            <a:endParaRPr lang="en-US" dirty="0"/>
          </a:p>
          <a:p>
            <a:pPr>
              <a:buClr>
                <a:srgbClr val="FFFF00"/>
              </a:buClr>
              <a:buFont typeface="Arial" panose="020B0604020202020204" pitchFamily="34" charset="0"/>
              <a:buChar char="•"/>
            </a:pPr>
            <a:endParaRPr lang="en-US" dirty="0"/>
          </a:p>
        </p:txBody>
      </p:sp>
    </p:spTree>
    <p:extLst>
      <p:ext uri="{BB962C8B-B14F-4D97-AF65-F5344CB8AC3E}">
        <p14:creationId xmlns:p14="http://schemas.microsoft.com/office/powerpoint/2010/main" val="35690373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Clr>
                <a:srgbClr val="0070C0"/>
              </a:buClr>
            </a:pPr>
            <a:r>
              <a:rPr lang="en-US" sz="4400" dirty="0"/>
              <a:t>The decision to </a:t>
            </a:r>
            <a:r>
              <a:rPr lang="en-US" sz="4400" b="1" u="sng" dirty="0"/>
              <a:t>continue</a:t>
            </a:r>
            <a:r>
              <a:rPr lang="en-US" sz="4400" dirty="0"/>
              <a:t> the pursuit</a:t>
            </a:r>
          </a:p>
        </p:txBody>
      </p:sp>
      <p:sp>
        <p:nvSpPr>
          <p:cNvPr id="3" name="Content Placeholder 2"/>
          <p:cNvSpPr>
            <a:spLocks noGrp="1"/>
          </p:cNvSpPr>
          <p:nvPr>
            <p:ph idx="1"/>
          </p:nvPr>
        </p:nvSpPr>
        <p:spPr>
          <a:xfrm>
            <a:off x="609600" y="1981200"/>
            <a:ext cx="7772400" cy="4114800"/>
          </a:xfrm>
        </p:spPr>
        <p:txBody>
          <a:bodyPr>
            <a:noAutofit/>
          </a:bodyPr>
          <a:lstStyle/>
          <a:p>
            <a:pPr marL="971550" lvl="1" indent="-514350">
              <a:buClr>
                <a:schemeClr val="tx1"/>
              </a:buClr>
              <a:buFont typeface="Arial" panose="020B0604020202020204" pitchFamily="34" charset="0"/>
              <a:buChar char="•"/>
            </a:pPr>
            <a:r>
              <a:rPr lang="en-US" sz="3200" dirty="0"/>
              <a:t>Were there innocent bystanders present</a:t>
            </a:r>
          </a:p>
          <a:p>
            <a:pPr marL="971550" lvl="1" indent="-514350">
              <a:buClr>
                <a:schemeClr val="tx1"/>
              </a:buClr>
              <a:buFont typeface="Arial" panose="020B0604020202020204" pitchFamily="34" charset="0"/>
              <a:buChar char="•"/>
            </a:pPr>
            <a:r>
              <a:rPr lang="en-US" sz="3200" dirty="0"/>
              <a:t>Was the threat of harm greater if the subject remained free? Did you need to stop him “right now”? </a:t>
            </a:r>
            <a:r>
              <a:rPr lang="en-US" sz="3200" b="1" i="1" u="sng" dirty="0">
                <a:effectLst>
                  <a:outerShdw blurRad="38100" dist="38100" dir="2700000" algn="tl">
                    <a:srgbClr val="000000">
                      <a:alpha val="43137"/>
                    </a:srgbClr>
                  </a:outerShdw>
                </a:effectLst>
              </a:rPr>
              <a:t>Details!!!</a:t>
            </a:r>
          </a:p>
          <a:p>
            <a:pPr marL="457200" lvl="1" indent="0">
              <a:buClr>
                <a:schemeClr val="tx1"/>
              </a:buClr>
              <a:buNone/>
            </a:pPr>
            <a:r>
              <a:rPr lang="en-US" sz="3200" dirty="0"/>
              <a:t>*Weigh: Government’s interests against his rights.</a:t>
            </a:r>
          </a:p>
        </p:txBody>
      </p:sp>
    </p:spTree>
    <p:extLst>
      <p:ext uri="{BB962C8B-B14F-4D97-AF65-F5344CB8AC3E}">
        <p14:creationId xmlns:p14="http://schemas.microsoft.com/office/powerpoint/2010/main" val="38782740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the stop</a:t>
            </a:r>
          </a:p>
        </p:txBody>
      </p:sp>
      <p:sp>
        <p:nvSpPr>
          <p:cNvPr id="3" name="Content Placeholder 2"/>
          <p:cNvSpPr>
            <a:spLocks noGrp="1"/>
          </p:cNvSpPr>
          <p:nvPr>
            <p:ph idx="1"/>
          </p:nvPr>
        </p:nvSpPr>
        <p:spPr>
          <a:xfrm>
            <a:off x="827700" y="2052925"/>
            <a:ext cx="7478100" cy="4195481"/>
          </a:xfrm>
        </p:spPr>
        <p:txBody>
          <a:bodyPr/>
          <a:lstStyle/>
          <a:p>
            <a:pPr>
              <a:buClr>
                <a:schemeClr val="tx1"/>
              </a:buClr>
              <a:buSzPct val="100000"/>
              <a:buFont typeface="Arial" panose="020B0604020202020204" pitchFamily="34" charset="0"/>
              <a:buChar char="•"/>
            </a:pPr>
            <a:r>
              <a:rPr lang="en-US" sz="3600" dirty="0"/>
              <a:t>How did the subject finally come to a stop?</a:t>
            </a:r>
          </a:p>
          <a:p>
            <a:pPr>
              <a:buClr>
                <a:schemeClr val="tx1"/>
              </a:buClr>
              <a:buSzPct val="100000"/>
              <a:buFont typeface="Arial" panose="020B0604020202020204" pitchFamily="34" charset="0"/>
              <a:buChar char="•"/>
            </a:pPr>
            <a:r>
              <a:rPr lang="en-US" sz="3600" dirty="0"/>
              <a:t>What did he/she do?</a:t>
            </a:r>
          </a:p>
          <a:p>
            <a:pPr>
              <a:buClr>
                <a:schemeClr val="tx1"/>
              </a:buClr>
              <a:buSzPct val="100000"/>
              <a:buFont typeface="Arial" panose="020B0604020202020204" pitchFamily="34" charset="0"/>
              <a:buChar char="•"/>
            </a:pPr>
            <a:endParaRPr lang="en-US" dirty="0"/>
          </a:p>
        </p:txBody>
      </p:sp>
    </p:spTree>
    <p:extLst>
      <p:ext uri="{BB962C8B-B14F-4D97-AF65-F5344CB8AC3E}">
        <p14:creationId xmlns:p14="http://schemas.microsoft.com/office/powerpoint/2010/main" val="121629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a:xfrm>
            <a:off x="705852" y="1447800"/>
            <a:ext cx="7980947" cy="4953000"/>
          </a:xfrm>
        </p:spPr>
        <p:txBody>
          <a:bodyPr>
            <a:noAutofit/>
          </a:bodyPr>
          <a:lstStyle/>
          <a:p>
            <a:pPr>
              <a:buClr>
                <a:schemeClr val="tx1"/>
              </a:buClr>
              <a:buSzPct val="100000"/>
              <a:buFont typeface="Arial" panose="020B0604020202020204" pitchFamily="34" charset="0"/>
              <a:buChar char="•"/>
            </a:pPr>
            <a:r>
              <a:rPr lang="en-US" sz="3200" dirty="0"/>
              <a:t>Document the contact and arrest procedure including:</a:t>
            </a:r>
          </a:p>
          <a:p>
            <a:pPr marL="971550" lvl="1" indent="-514350">
              <a:buClr>
                <a:schemeClr val="tx1"/>
              </a:buClr>
              <a:buSzPct val="100000"/>
              <a:buFont typeface="Arial" panose="020B0604020202020204" pitchFamily="34" charset="0"/>
              <a:buChar char="•"/>
            </a:pPr>
            <a:r>
              <a:rPr lang="en-US" sz="2800" dirty="0"/>
              <a:t>Commands given and responses</a:t>
            </a:r>
          </a:p>
          <a:p>
            <a:pPr marL="971550" lvl="1" indent="-514350">
              <a:buClr>
                <a:schemeClr val="tx1"/>
              </a:buClr>
              <a:buSzPct val="100000"/>
              <a:buFont typeface="Arial" panose="020B0604020202020204" pitchFamily="34" charset="0"/>
              <a:buChar char="•"/>
            </a:pPr>
            <a:r>
              <a:rPr lang="en-US" sz="2800" dirty="0"/>
              <a:t>What did he/she say?</a:t>
            </a:r>
          </a:p>
          <a:p>
            <a:pPr marL="971550" lvl="1" indent="-514350">
              <a:buClr>
                <a:schemeClr val="tx1"/>
              </a:buClr>
              <a:buSzPct val="100000"/>
              <a:buFont typeface="Arial" panose="020B0604020202020204" pitchFamily="34" charset="0"/>
              <a:buChar char="•"/>
            </a:pPr>
            <a:r>
              <a:rPr lang="en-US" sz="2800" dirty="0"/>
              <a:t>Actions by the offender</a:t>
            </a:r>
          </a:p>
          <a:p>
            <a:pPr marL="971550" lvl="1" indent="-514350">
              <a:buClr>
                <a:schemeClr val="tx1"/>
              </a:buClr>
              <a:buSzPct val="100000"/>
              <a:buFont typeface="Arial" panose="020B0604020202020204" pitchFamily="34" charset="0"/>
              <a:buChar char="•"/>
            </a:pPr>
            <a:r>
              <a:rPr lang="en-US" sz="2800" dirty="0"/>
              <a:t>Your actions in response to offender acts</a:t>
            </a:r>
          </a:p>
          <a:p>
            <a:pPr marL="971550" lvl="1" indent="-514350">
              <a:buClr>
                <a:schemeClr val="tx1"/>
              </a:buClr>
              <a:buSzPct val="100000"/>
              <a:buFont typeface="Arial" panose="020B0604020202020204" pitchFamily="34" charset="0"/>
              <a:buChar char="•"/>
            </a:pPr>
            <a:r>
              <a:rPr lang="en-US" sz="2800" dirty="0"/>
              <a:t>Custody procedures</a:t>
            </a:r>
          </a:p>
          <a:p>
            <a:pPr marL="457200" lvl="1" indent="0">
              <a:buClr>
                <a:schemeClr val="tx1"/>
              </a:buClr>
              <a:buSzPct val="100000"/>
              <a:buNone/>
            </a:pPr>
            <a:r>
              <a:rPr lang="en-US" sz="2800" dirty="0"/>
              <a:t>**Paint the </a:t>
            </a:r>
            <a:r>
              <a:rPr lang="en-US" sz="2800" b="1" i="1" u="sng" dirty="0">
                <a:effectLst>
                  <a:outerShdw blurRad="38100" dist="38100" dir="2700000" algn="tl">
                    <a:srgbClr val="000000">
                      <a:alpha val="43137"/>
                    </a:srgbClr>
                  </a:outerShdw>
                </a:effectLst>
              </a:rPr>
              <a:t>entire</a:t>
            </a:r>
            <a:r>
              <a:rPr lang="en-US" sz="2800" dirty="0"/>
              <a:t> picture vividly and in great detail using plain and simple language.</a:t>
            </a:r>
          </a:p>
        </p:txBody>
      </p:sp>
    </p:spTree>
    <p:extLst>
      <p:ext uri="{BB962C8B-B14F-4D97-AF65-F5344CB8AC3E}">
        <p14:creationId xmlns:p14="http://schemas.microsoft.com/office/powerpoint/2010/main" val="30451011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t>Review</a:t>
            </a:r>
          </a:p>
        </p:txBody>
      </p:sp>
      <p:sp>
        <p:nvSpPr>
          <p:cNvPr id="25603" name="Rectangle 3"/>
          <p:cNvSpPr>
            <a:spLocks noGrp="1" noChangeArrowheads="1"/>
          </p:cNvSpPr>
          <p:nvPr>
            <p:ph idx="1"/>
          </p:nvPr>
        </p:nvSpPr>
        <p:spPr/>
        <p:txBody>
          <a:bodyPr>
            <a:normAutofit/>
          </a:bodyPr>
          <a:lstStyle/>
          <a:p>
            <a:pPr eaLnBrk="1" hangingPunct="1"/>
            <a:r>
              <a:rPr lang="en-US" sz="3200"/>
              <a:t>When do you initiate a pursuit?</a:t>
            </a:r>
          </a:p>
          <a:p>
            <a:pPr eaLnBrk="1" hangingPunct="1"/>
            <a:endParaRPr lang="en-US" sz="3200"/>
          </a:p>
          <a:p>
            <a:pPr eaLnBrk="1" hangingPunct="1"/>
            <a:endParaRPr lang="en-US" sz="3200"/>
          </a:p>
          <a:p>
            <a:pPr eaLnBrk="1" hangingPunct="1"/>
            <a:endParaRPr lang="en-US" sz="3200"/>
          </a:p>
          <a:p>
            <a:pPr eaLnBrk="1" hangingPunct="1"/>
            <a:endParaRPr lang="en-US" sz="32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t>Review	</a:t>
            </a:r>
          </a:p>
        </p:txBody>
      </p:sp>
      <p:sp>
        <p:nvSpPr>
          <p:cNvPr id="26627" name="Rectangle 3"/>
          <p:cNvSpPr>
            <a:spLocks noGrp="1" noChangeArrowheads="1"/>
          </p:cNvSpPr>
          <p:nvPr>
            <p:ph idx="1"/>
          </p:nvPr>
        </p:nvSpPr>
        <p:spPr/>
        <p:txBody>
          <a:bodyPr>
            <a:normAutofit/>
          </a:bodyPr>
          <a:lstStyle/>
          <a:p>
            <a:pPr eaLnBrk="1" hangingPunct="1"/>
            <a:r>
              <a:rPr lang="en-US" sz="3200" dirty="0"/>
              <a:t>When do you terminate a pursuit?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t>	Review</a:t>
            </a:r>
          </a:p>
        </p:txBody>
      </p:sp>
      <p:sp>
        <p:nvSpPr>
          <p:cNvPr id="27651" name="Rectangle 3"/>
          <p:cNvSpPr>
            <a:spLocks noGrp="1" noChangeArrowheads="1"/>
          </p:cNvSpPr>
          <p:nvPr>
            <p:ph idx="1"/>
          </p:nvPr>
        </p:nvSpPr>
        <p:spPr/>
        <p:txBody>
          <a:bodyPr>
            <a:normAutofit/>
          </a:bodyPr>
          <a:lstStyle/>
          <a:p>
            <a:pPr eaLnBrk="1" hangingPunct="1">
              <a:buFont typeface="Arial" panose="020B0604020202020204" pitchFamily="34" charset="0"/>
              <a:buChar char="•"/>
            </a:pPr>
            <a:r>
              <a:rPr lang="en-US" sz="3200" dirty="0"/>
              <a:t>What factors do you consider?</a:t>
            </a:r>
          </a:p>
          <a:p>
            <a:pPr eaLnBrk="1" hangingPunct="1"/>
            <a:endParaRPr lang="en-US" sz="32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t>Review	</a:t>
            </a:r>
          </a:p>
        </p:txBody>
      </p:sp>
      <p:sp>
        <p:nvSpPr>
          <p:cNvPr id="28675" name="Rectangle 3"/>
          <p:cNvSpPr>
            <a:spLocks noGrp="1" noChangeArrowheads="1"/>
          </p:cNvSpPr>
          <p:nvPr>
            <p:ph idx="1"/>
          </p:nvPr>
        </p:nvSpPr>
        <p:spPr/>
        <p:txBody>
          <a:bodyPr>
            <a:normAutofit/>
          </a:bodyPr>
          <a:lstStyle/>
          <a:p>
            <a:pPr eaLnBrk="1" hangingPunct="1">
              <a:buFont typeface="Arial" panose="020B0604020202020204" pitchFamily="34" charset="0"/>
              <a:buChar char="•"/>
            </a:pPr>
            <a:r>
              <a:rPr lang="en-US" sz="3200" dirty="0"/>
              <a:t>Why would you continue a pursuit?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t>Review</a:t>
            </a:r>
          </a:p>
        </p:txBody>
      </p:sp>
      <p:sp>
        <p:nvSpPr>
          <p:cNvPr id="29699" name="Rectangle 3"/>
          <p:cNvSpPr>
            <a:spLocks noGrp="1" noChangeArrowheads="1"/>
          </p:cNvSpPr>
          <p:nvPr>
            <p:ph idx="1"/>
          </p:nvPr>
        </p:nvSpPr>
        <p:spPr>
          <a:xfrm>
            <a:off x="827700" y="2052925"/>
            <a:ext cx="7325700" cy="4195481"/>
          </a:xfrm>
        </p:spPr>
        <p:txBody>
          <a:bodyPr>
            <a:normAutofit/>
          </a:bodyPr>
          <a:lstStyle/>
          <a:p>
            <a:pPr eaLnBrk="1" hangingPunct="1">
              <a:buFont typeface="Arial" panose="020B0604020202020204" pitchFamily="34" charset="0"/>
              <a:buChar char="•"/>
            </a:pPr>
            <a:r>
              <a:rPr lang="en-US" sz="3200" dirty="0"/>
              <a:t>The maximum number of units actively involved in a pursuit without Supervisor approval.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4710" y="304800"/>
            <a:ext cx="7055380" cy="914400"/>
          </a:xfrm>
        </p:spPr>
        <p:txBody>
          <a:bodyPr/>
          <a:lstStyle/>
          <a:p>
            <a:pPr eaLnBrk="1" hangingPunct="1"/>
            <a:r>
              <a:rPr lang="en-US" sz="4000" dirty="0"/>
              <a:t>Objectives</a:t>
            </a:r>
            <a:endParaRPr lang="en-US" dirty="0"/>
          </a:p>
        </p:txBody>
      </p:sp>
      <p:sp>
        <p:nvSpPr>
          <p:cNvPr id="6147" name="Rectangle 3"/>
          <p:cNvSpPr>
            <a:spLocks noGrp="1" noChangeArrowheads="1"/>
          </p:cNvSpPr>
          <p:nvPr>
            <p:ph idx="1"/>
          </p:nvPr>
        </p:nvSpPr>
        <p:spPr>
          <a:xfrm>
            <a:off x="484710" y="1219200"/>
            <a:ext cx="8202090" cy="4953000"/>
          </a:xfrm>
        </p:spPr>
        <p:txBody>
          <a:bodyPr>
            <a:normAutofit/>
          </a:bodyPr>
          <a:lstStyle/>
          <a:p>
            <a:pPr marL="457200" indent="-457200" eaLnBrk="1" hangingPunct="1">
              <a:lnSpc>
                <a:spcPct val="80000"/>
              </a:lnSpc>
              <a:buClr>
                <a:schemeClr val="tx1"/>
              </a:buClr>
              <a:buSzPct val="100000"/>
              <a:buFont typeface="+mj-lt"/>
              <a:buAutoNum type="arabicPeriod"/>
            </a:pPr>
            <a:r>
              <a:rPr lang="en-US" sz="2800" dirty="0"/>
              <a:t>when to initiate a pursuit;    </a:t>
            </a:r>
          </a:p>
          <a:p>
            <a:pPr marL="514350" indent="-514350" eaLnBrk="1" hangingPunct="1">
              <a:lnSpc>
                <a:spcPct val="80000"/>
              </a:lnSpc>
              <a:buClr>
                <a:schemeClr val="tx1"/>
              </a:buClr>
              <a:buSzPct val="100000"/>
              <a:buFont typeface="+mj-lt"/>
              <a:buAutoNum type="arabicPeriod"/>
            </a:pPr>
            <a:r>
              <a:rPr lang="en-US" sz="2800" dirty="0"/>
              <a:t>when to terminate a  pursuit;  </a:t>
            </a:r>
          </a:p>
          <a:p>
            <a:pPr marL="514350" indent="-514350" eaLnBrk="1" hangingPunct="1">
              <a:lnSpc>
                <a:spcPct val="80000"/>
              </a:lnSpc>
              <a:buClr>
                <a:schemeClr val="tx1"/>
              </a:buClr>
              <a:buSzPct val="100000"/>
              <a:buFont typeface="+mj-lt"/>
              <a:buAutoNum type="arabicPeriod"/>
            </a:pPr>
            <a:r>
              <a:rPr lang="en-US" sz="2800" dirty="0"/>
              <a:t>evaluating risks due to conditions of the vehicle, driver, roadway, weather and traffic during a  pursuit;    </a:t>
            </a:r>
          </a:p>
          <a:p>
            <a:pPr marL="514350" indent="-514350" eaLnBrk="1" hangingPunct="1">
              <a:lnSpc>
                <a:spcPct val="80000"/>
              </a:lnSpc>
              <a:buClr>
                <a:schemeClr val="tx1"/>
              </a:buClr>
              <a:buSzPct val="100000"/>
              <a:buFont typeface="+mj-lt"/>
              <a:buAutoNum type="arabicPeriod"/>
            </a:pPr>
            <a:r>
              <a:rPr lang="en-US" sz="2800" dirty="0"/>
              <a:t>evaluating dangers to uninvolved motorists and bystanders during a pursuit;    </a:t>
            </a:r>
          </a:p>
          <a:p>
            <a:pPr marL="514350" indent="-514350" eaLnBrk="1" hangingPunct="1">
              <a:lnSpc>
                <a:spcPct val="80000"/>
              </a:lnSpc>
              <a:buClr>
                <a:schemeClr val="tx1"/>
              </a:buClr>
              <a:buSzPct val="100000"/>
              <a:buFont typeface="+mj-lt"/>
              <a:buAutoNum type="arabicPeriod"/>
            </a:pPr>
            <a:r>
              <a:rPr lang="en-US" sz="2800" dirty="0"/>
              <a:t>the number of law enforcement units permitted to participate in the pursuit;   </a:t>
            </a:r>
          </a:p>
          <a:p>
            <a:pPr marL="514350" indent="-514350" eaLnBrk="1" hangingPunct="1">
              <a:lnSpc>
                <a:spcPct val="80000"/>
              </a:lnSpc>
              <a:buClr>
                <a:schemeClr val="tx1"/>
              </a:buClr>
              <a:buSzPct val="100000"/>
              <a:buFont typeface="+mj-lt"/>
              <a:buAutoNum type="arabicPeriod"/>
            </a:pPr>
            <a:r>
              <a:rPr lang="en-US" sz="2800" dirty="0"/>
              <a:t>the responsibilities of primary, secondary and supervisory law enforcement units during a  pursuit;  </a:t>
            </a:r>
            <a:r>
              <a:rPr lang="en-US" sz="2400" dirty="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t>Review</a:t>
            </a:r>
          </a:p>
        </p:txBody>
      </p:sp>
      <p:sp>
        <p:nvSpPr>
          <p:cNvPr id="30723" name="Rectangle 3"/>
          <p:cNvSpPr>
            <a:spLocks noGrp="1" noChangeArrowheads="1"/>
          </p:cNvSpPr>
          <p:nvPr>
            <p:ph idx="1"/>
          </p:nvPr>
        </p:nvSpPr>
        <p:spPr/>
        <p:txBody>
          <a:bodyPr>
            <a:normAutofit/>
          </a:bodyPr>
          <a:lstStyle/>
          <a:p>
            <a:pPr eaLnBrk="1" hangingPunct="1">
              <a:buFont typeface="Arial" panose="020B0604020202020204" pitchFamily="34" charset="0"/>
              <a:buChar char="•"/>
            </a:pPr>
            <a:r>
              <a:rPr lang="en-US" sz="3200" dirty="0"/>
              <a:t>What are the responsibilities of the supervisors, primary and secondary units during a pursuit?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t>Review</a:t>
            </a:r>
          </a:p>
        </p:txBody>
      </p:sp>
      <p:sp>
        <p:nvSpPr>
          <p:cNvPr id="31747" name="Rectangle 3"/>
          <p:cNvSpPr>
            <a:spLocks noGrp="1" noChangeArrowheads="1"/>
          </p:cNvSpPr>
          <p:nvPr>
            <p:ph idx="1"/>
          </p:nvPr>
        </p:nvSpPr>
        <p:spPr/>
        <p:txBody>
          <a:bodyPr>
            <a:normAutofit/>
          </a:bodyPr>
          <a:lstStyle/>
          <a:p>
            <a:pPr eaLnBrk="1" hangingPunct="1"/>
            <a:r>
              <a:rPr lang="en-US" sz="3200" dirty="0"/>
              <a:t>What are the necessary elements of communication and coordination with other Law Enforcement jurisdictions to include Tribal?</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Review</a:t>
            </a:r>
          </a:p>
        </p:txBody>
      </p:sp>
      <p:sp>
        <p:nvSpPr>
          <p:cNvPr id="32771" name="Rectangle 3"/>
          <p:cNvSpPr>
            <a:spLocks noGrp="1" noChangeArrowheads="1"/>
          </p:cNvSpPr>
          <p:nvPr>
            <p:ph idx="1"/>
          </p:nvPr>
        </p:nvSpPr>
        <p:spPr/>
        <p:txBody>
          <a:bodyPr>
            <a:normAutofit/>
          </a:bodyPr>
          <a:lstStyle/>
          <a:p>
            <a:pPr eaLnBrk="1" hangingPunct="1"/>
            <a:r>
              <a:rPr lang="en-US" sz="3200" dirty="0"/>
              <a:t>Discuss proper driving tactics during a pursuit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t>Review</a:t>
            </a:r>
          </a:p>
        </p:txBody>
      </p:sp>
      <p:sp>
        <p:nvSpPr>
          <p:cNvPr id="33795" name="Rectangle 3"/>
          <p:cNvSpPr>
            <a:spLocks noGrp="1" noChangeArrowheads="1"/>
          </p:cNvSpPr>
          <p:nvPr>
            <p:ph idx="1"/>
          </p:nvPr>
        </p:nvSpPr>
        <p:spPr/>
        <p:txBody>
          <a:bodyPr>
            <a:normAutofit/>
          </a:bodyPr>
          <a:lstStyle/>
          <a:p>
            <a:pPr eaLnBrk="1" hangingPunct="1"/>
            <a:r>
              <a:rPr lang="en-US" sz="3600" dirty="0"/>
              <a:t>Discuss communications during a pursuit.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Review</a:t>
            </a:r>
          </a:p>
        </p:txBody>
      </p:sp>
      <p:sp>
        <p:nvSpPr>
          <p:cNvPr id="34819" name="Rectangle 3"/>
          <p:cNvSpPr>
            <a:spLocks noGrp="1" noChangeArrowheads="1"/>
          </p:cNvSpPr>
          <p:nvPr>
            <p:ph idx="1"/>
          </p:nvPr>
        </p:nvSpPr>
        <p:spPr/>
        <p:txBody>
          <a:bodyPr>
            <a:normAutofit/>
          </a:bodyPr>
          <a:lstStyle/>
          <a:p>
            <a:pPr eaLnBrk="1" hangingPunct="1"/>
            <a:r>
              <a:rPr lang="en-US" sz="3200" dirty="0"/>
              <a:t>Upon a successful stop of a pursuit, what type of tactics should be used in these situations?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t>Review</a:t>
            </a:r>
          </a:p>
        </p:txBody>
      </p:sp>
      <p:sp>
        <p:nvSpPr>
          <p:cNvPr id="36867" name="Rectangle 3"/>
          <p:cNvSpPr>
            <a:spLocks noGrp="1" noChangeArrowheads="1"/>
          </p:cNvSpPr>
          <p:nvPr>
            <p:ph idx="1"/>
          </p:nvPr>
        </p:nvSpPr>
        <p:spPr/>
        <p:txBody>
          <a:bodyPr>
            <a:normAutofit/>
          </a:bodyPr>
          <a:lstStyle/>
          <a:p>
            <a:pPr eaLnBrk="1" hangingPunct="1"/>
            <a:r>
              <a:rPr lang="en-US" sz="3200" dirty="0"/>
              <a:t>Discuss the use of:</a:t>
            </a:r>
          </a:p>
          <a:p>
            <a:pPr eaLnBrk="1" hangingPunct="1"/>
            <a:r>
              <a:rPr lang="en-US" sz="3200" dirty="0"/>
              <a:t>Blocking</a:t>
            </a:r>
          </a:p>
          <a:p>
            <a:pPr eaLnBrk="1" hangingPunct="1"/>
            <a:r>
              <a:rPr lang="en-US" sz="3200" dirty="0"/>
              <a:t>Ramming</a:t>
            </a:r>
          </a:p>
          <a:p>
            <a:pPr eaLnBrk="1" hangingPunct="1"/>
            <a:r>
              <a:rPr lang="en-US" sz="3200" dirty="0"/>
              <a:t>Boxing</a:t>
            </a:r>
          </a:p>
          <a:p>
            <a:pPr eaLnBrk="1" hangingPunct="1"/>
            <a:r>
              <a:rPr lang="en-US" sz="3200" dirty="0"/>
              <a:t>Roadblocks</a:t>
            </a:r>
          </a:p>
          <a:p>
            <a:pPr eaLnBrk="1" hangingPunct="1"/>
            <a:r>
              <a:rPr lang="en-US" sz="3200" dirty="0"/>
              <a:t>And alternative methods or technology to terminate pursuits.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t>Review</a:t>
            </a:r>
          </a:p>
        </p:txBody>
      </p:sp>
      <p:sp>
        <p:nvSpPr>
          <p:cNvPr id="37891" name="Rectangle 3"/>
          <p:cNvSpPr>
            <a:spLocks noGrp="1" noChangeArrowheads="1"/>
          </p:cNvSpPr>
          <p:nvPr>
            <p:ph idx="1"/>
          </p:nvPr>
        </p:nvSpPr>
        <p:spPr/>
        <p:txBody>
          <a:bodyPr>
            <a:normAutofit/>
          </a:bodyPr>
          <a:lstStyle/>
          <a:p>
            <a:pPr eaLnBrk="1" hangingPunct="1"/>
            <a:r>
              <a:rPr lang="en-US" sz="3600" dirty="0"/>
              <a:t>Discuss the purpose and benefits of thorough documentation and after-action analysis.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t>Conclusion</a:t>
            </a:r>
          </a:p>
        </p:txBody>
      </p:sp>
      <p:sp>
        <p:nvSpPr>
          <p:cNvPr id="38915" name="Rectangle 3"/>
          <p:cNvSpPr>
            <a:spLocks noGrp="1" noChangeArrowheads="1"/>
          </p:cNvSpPr>
          <p:nvPr>
            <p:ph idx="1"/>
          </p:nvPr>
        </p:nvSpPr>
        <p:spPr>
          <a:xfrm>
            <a:off x="685800" y="2362200"/>
            <a:ext cx="7772400" cy="3733800"/>
          </a:xfrm>
        </p:spPr>
        <p:txBody>
          <a:bodyPr/>
          <a:lstStyle/>
          <a:p>
            <a:pPr eaLnBrk="1" hangingPunct="1"/>
            <a:r>
              <a:rPr lang="en-US" sz="3600" dirty="0">
                <a:cs typeface="Times New Roman" pitchFamily="18" charset="0"/>
              </a:rPr>
              <a:t>Because of the increasing danger to the Police Officer and the General Public, in some cases, the benefits of terminating the pursuit may outweigh the continuation.</a:t>
            </a:r>
          </a:p>
          <a:p>
            <a:pPr eaLnBrk="1" hangingPunct="1">
              <a:buFontTx/>
              <a:buNone/>
            </a:pP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t>Objectives Continued</a:t>
            </a:r>
          </a:p>
        </p:txBody>
      </p:sp>
      <p:sp>
        <p:nvSpPr>
          <p:cNvPr id="7171" name="Rectangle 3"/>
          <p:cNvSpPr>
            <a:spLocks noGrp="1" noChangeArrowheads="1"/>
          </p:cNvSpPr>
          <p:nvPr>
            <p:ph idx="1"/>
          </p:nvPr>
        </p:nvSpPr>
        <p:spPr>
          <a:xfrm>
            <a:off x="304800" y="1371600"/>
            <a:ext cx="8354490" cy="4876801"/>
          </a:xfrm>
        </p:spPr>
        <p:txBody>
          <a:bodyPr>
            <a:noAutofit/>
          </a:bodyPr>
          <a:lstStyle/>
          <a:p>
            <a:pPr marL="457200" indent="-457200" eaLnBrk="1" hangingPunct="1">
              <a:lnSpc>
                <a:spcPct val="80000"/>
              </a:lnSpc>
              <a:buClr>
                <a:schemeClr val="tx1"/>
              </a:buClr>
              <a:buSzPct val="100000"/>
              <a:buFont typeface="+mj-lt"/>
              <a:buAutoNum type="arabicPeriod" startAt="7"/>
            </a:pPr>
            <a:r>
              <a:rPr lang="en-US" sz="2800" dirty="0"/>
              <a:t>communication and coordination procedures when in another law enforcement agency's jurisdiction, including a tribal jurisdiction;    </a:t>
            </a:r>
          </a:p>
          <a:p>
            <a:pPr marL="457200" indent="-457200" eaLnBrk="1" hangingPunct="1">
              <a:lnSpc>
                <a:spcPct val="80000"/>
              </a:lnSpc>
              <a:buClr>
                <a:schemeClr val="tx1"/>
              </a:buClr>
              <a:buSzPct val="100000"/>
              <a:buFont typeface="+mj-lt"/>
              <a:buAutoNum type="arabicPeriod" startAt="7"/>
            </a:pPr>
            <a:r>
              <a:rPr lang="en-US" sz="2800" dirty="0"/>
              <a:t>driving tactics during a pursuit;   </a:t>
            </a:r>
          </a:p>
          <a:p>
            <a:pPr marL="457200" indent="-457200" eaLnBrk="1" hangingPunct="1">
              <a:lnSpc>
                <a:spcPct val="80000"/>
              </a:lnSpc>
              <a:buClr>
                <a:schemeClr val="tx1"/>
              </a:buClr>
              <a:buSzPct val="100000"/>
              <a:buFont typeface="+mj-lt"/>
              <a:buAutoNum type="arabicPeriod" startAt="7"/>
            </a:pPr>
            <a:r>
              <a:rPr lang="en-US" sz="2800" dirty="0"/>
              <a:t>communications during a pursuit;    </a:t>
            </a:r>
          </a:p>
          <a:p>
            <a:pPr marL="457200" indent="-457200" eaLnBrk="1" hangingPunct="1">
              <a:lnSpc>
                <a:spcPct val="80000"/>
              </a:lnSpc>
              <a:buClr>
                <a:schemeClr val="tx1"/>
              </a:buClr>
              <a:buSzPct val="100000"/>
              <a:buFont typeface="+mj-lt"/>
              <a:buAutoNum type="arabicPeriod" startAt="7"/>
            </a:pPr>
            <a:r>
              <a:rPr lang="en-US" sz="2800" dirty="0"/>
              <a:t>capture of suspects following a pursuit;     </a:t>
            </a:r>
          </a:p>
          <a:p>
            <a:pPr marL="457200" indent="-457200" eaLnBrk="1" hangingPunct="1">
              <a:lnSpc>
                <a:spcPct val="80000"/>
              </a:lnSpc>
              <a:buClr>
                <a:schemeClr val="tx1"/>
              </a:buClr>
              <a:buSzPct val="100000"/>
              <a:buFont typeface="+mj-lt"/>
              <a:buAutoNum type="arabicPeriod" startAt="7"/>
            </a:pPr>
            <a:r>
              <a:rPr lang="en-US" sz="2800" dirty="0"/>
              <a:t> use of blocking, ramming, boxing and roadblocks as high speed pursuit tactics;   </a:t>
            </a:r>
          </a:p>
          <a:p>
            <a:pPr marL="457200" indent="-457200" eaLnBrk="1" hangingPunct="1">
              <a:lnSpc>
                <a:spcPct val="80000"/>
              </a:lnSpc>
              <a:buClr>
                <a:schemeClr val="tx1"/>
              </a:buClr>
              <a:buSzPct val="100000"/>
              <a:buFont typeface="+mj-lt"/>
              <a:buAutoNum type="arabicPeriod" startAt="7"/>
            </a:pPr>
            <a:r>
              <a:rPr lang="en-US" sz="2800" dirty="0"/>
              <a:t> use of alternative methods and technologies for apprehending suspects during a pursuit; and    </a:t>
            </a:r>
          </a:p>
          <a:p>
            <a:pPr marL="457200" indent="-457200" eaLnBrk="1" hangingPunct="1">
              <a:lnSpc>
                <a:spcPct val="80000"/>
              </a:lnSpc>
              <a:buClr>
                <a:schemeClr val="tx1"/>
              </a:buClr>
              <a:buSzPct val="100000"/>
              <a:buFont typeface="+mj-lt"/>
              <a:buAutoNum type="arabicPeriod" startAt="7"/>
            </a:pPr>
            <a:r>
              <a:rPr lang="en-US" sz="2800" dirty="0"/>
              <a:t> preparing a report and evaluation and analysis of a  pursuit after it has concluded.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Definition of pursuit</a:t>
            </a:r>
          </a:p>
        </p:txBody>
      </p:sp>
      <p:sp>
        <p:nvSpPr>
          <p:cNvPr id="4099" name="Rectangle 3"/>
          <p:cNvSpPr>
            <a:spLocks noGrp="1" noChangeArrowheads="1"/>
          </p:cNvSpPr>
          <p:nvPr>
            <p:ph idx="1"/>
          </p:nvPr>
        </p:nvSpPr>
        <p:spPr>
          <a:xfrm>
            <a:off x="827700" y="2052925"/>
            <a:ext cx="7859100" cy="4195481"/>
          </a:xfrm>
        </p:spPr>
        <p:txBody>
          <a:bodyPr>
            <a:normAutofit/>
          </a:bodyPr>
          <a:lstStyle/>
          <a:p>
            <a:pPr eaLnBrk="1" hangingPunct="1">
              <a:lnSpc>
                <a:spcPct val="90000"/>
              </a:lnSpc>
            </a:pPr>
            <a:r>
              <a:rPr lang="en-US" sz="3200" dirty="0">
                <a:cs typeface="Times New Roman" pitchFamily="18" charset="0"/>
              </a:rPr>
              <a:t>An attempt by a police officer operating an authorized emergency vehicle to apprehend an occupant of a motor vehicle when the driver of the vehicle is resisting the apprehension by maintaining or increasing  speed or by ignoring the police officers audible and visual signals to stop.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makes the pursuit dangerous?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800" dirty="0"/>
              <a:t>Speed (either high or low)</a:t>
            </a:r>
          </a:p>
          <a:p>
            <a:pPr>
              <a:buFont typeface="Arial" panose="020B0604020202020204" pitchFamily="34" charset="0"/>
              <a:buChar char="•"/>
            </a:pPr>
            <a:r>
              <a:rPr lang="en-US" sz="2800" dirty="0"/>
              <a:t>Unpredictable actions of offenders/other motorist</a:t>
            </a:r>
          </a:p>
          <a:p>
            <a:pPr>
              <a:buFont typeface="Arial" panose="020B0604020202020204" pitchFamily="34" charset="0"/>
              <a:buChar char="•"/>
            </a:pPr>
            <a:r>
              <a:rPr lang="en-US" sz="2800" dirty="0"/>
              <a:t>Offenders act without regard to safety</a:t>
            </a:r>
          </a:p>
          <a:p>
            <a:pPr>
              <a:buFont typeface="Arial" panose="020B0604020202020204" pitchFamily="34" charset="0"/>
              <a:buChar char="•"/>
            </a:pPr>
            <a:r>
              <a:rPr lang="en-US" sz="2800" dirty="0"/>
              <a:t>Emotion</a:t>
            </a:r>
          </a:p>
          <a:p>
            <a:pPr lvl="1">
              <a:buFont typeface="Arial" panose="020B0604020202020204" pitchFamily="34" charset="0"/>
              <a:buChar char="•"/>
            </a:pPr>
            <a:r>
              <a:rPr lang="en-US" sz="2600" dirty="0"/>
              <a:t>Take risks</a:t>
            </a:r>
            <a:endParaRPr lang="en-US" sz="2400" dirty="0"/>
          </a:p>
          <a:p>
            <a:pPr lvl="1">
              <a:buFont typeface="Arial" panose="020B0604020202020204" pitchFamily="34" charset="0"/>
              <a:buChar char="•"/>
            </a:pPr>
            <a:r>
              <a:rPr lang="en-US" sz="2400" dirty="0"/>
              <a:t>Aggressive</a:t>
            </a:r>
            <a:endParaRPr lang="en-US" sz="2600" dirty="0"/>
          </a:p>
        </p:txBody>
      </p:sp>
    </p:spTree>
    <p:extLst>
      <p:ext uri="{BB962C8B-B14F-4D97-AF65-F5344CB8AC3E}">
        <p14:creationId xmlns:p14="http://schemas.microsoft.com/office/powerpoint/2010/main" val="154200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29-20-4 NMSA 1978 Pursuit Policies</a:t>
            </a:r>
          </a:p>
        </p:txBody>
      </p:sp>
      <p:sp>
        <p:nvSpPr>
          <p:cNvPr id="8195" name="Rectangle 3"/>
          <p:cNvSpPr>
            <a:spLocks noGrp="1" noChangeArrowheads="1"/>
          </p:cNvSpPr>
          <p:nvPr>
            <p:ph idx="1"/>
          </p:nvPr>
        </p:nvSpPr>
        <p:spPr>
          <a:xfrm>
            <a:off x="827700" y="2052925"/>
            <a:ext cx="7478100" cy="4195481"/>
          </a:xfrm>
        </p:spPr>
        <p:txBody>
          <a:bodyPr>
            <a:normAutofit/>
          </a:bodyPr>
          <a:lstStyle/>
          <a:p>
            <a:pPr eaLnBrk="1" hangingPunct="1">
              <a:lnSpc>
                <a:spcPct val="80000"/>
              </a:lnSpc>
              <a:buClr>
                <a:schemeClr val="tx1"/>
              </a:buClr>
              <a:buSzPct val="100000"/>
              <a:buFont typeface="Arial" panose="020B0604020202020204" pitchFamily="34" charset="0"/>
              <a:buChar char="•"/>
            </a:pPr>
            <a:r>
              <a:rPr lang="en-US" sz="3200" dirty="0"/>
              <a:t>The chief law enforcement officer of every state, county and municipal law enforcement agency shall establish and enforce a written policy which governs police conduct during pursuits</a:t>
            </a:r>
          </a:p>
          <a:p>
            <a:pPr eaLnBrk="1" hangingPunct="1">
              <a:lnSpc>
                <a:spcPct val="80000"/>
              </a:lnSpc>
              <a:buClr>
                <a:schemeClr val="tx1"/>
              </a:buClr>
              <a:buSzPct val="100000"/>
              <a:buFont typeface="Arial" panose="020B0604020202020204" pitchFamily="34" charset="0"/>
              <a:buChar char="•"/>
            </a:pPr>
            <a:r>
              <a:rPr lang="en-US" sz="3200" dirty="0"/>
              <a:t>A copy of the written policy shall be submitted to the director of the New Mexico law enforcement academy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3746</Words>
  <Application>Microsoft Office PowerPoint</Application>
  <PresentationFormat>On-screen Show (4:3)</PresentationFormat>
  <Paragraphs>449</Paragraphs>
  <Slides>57</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Calibri Light</vt:lpstr>
      <vt:lpstr>Times New Roman</vt:lpstr>
      <vt:lpstr>Office Theme</vt:lpstr>
      <vt:lpstr>NM Safe Pursuit Act</vt:lpstr>
      <vt:lpstr>Why are you here?</vt:lpstr>
      <vt:lpstr>29-20-3  NMSA 1978 “Police Training”</vt:lpstr>
      <vt:lpstr>29-20-3.E  NMSA 1978 In-Service Training</vt:lpstr>
      <vt:lpstr>Objectives</vt:lpstr>
      <vt:lpstr>Objectives Continued</vt:lpstr>
      <vt:lpstr>Definition of pursuit</vt:lpstr>
      <vt:lpstr>What makes the pursuit dangerous?</vt:lpstr>
      <vt:lpstr>29-20-4 NMSA 1978 Pursuit Policies</vt:lpstr>
      <vt:lpstr>Agency Policy Discussion</vt:lpstr>
      <vt:lpstr>When do I initiate a pursuit?</vt:lpstr>
      <vt:lpstr>Factors to Consider</vt:lpstr>
      <vt:lpstr>Communication</vt:lpstr>
      <vt:lpstr>The Pursuit</vt:lpstr>
      <vt:lpstr>The Pursuit</vt:lpstr>
      <vt:lpstr>Pursuit Tactics</vt:lpstr>
      <vt:lpstr>Pursuit Tactics</vt:lpstr>
      <vt:lpstr>Psychology of the Pursuit</vt:lpstr>
      <vt:lpstr>Continuing the Pursuit</vt:lpstr>
      <vt:lpstr>“Tracking” the Violator</vt:lpstr>
      <vt:lpstr>Your advantages while in pursuit</vt:lpstr>
      <vt:lpstr>Responsibilities </vt:lpstr>
      <vt:lpstr>Responsibilities </vt:lpstr>
      <vt:lpstr>Terminating the Pursuit</vt:lpstr>
      <vt:lpstr>Terminating the Pursuit</vt:lpstr>
      <vt:lpstr>Terminating the Pursuit</vt:lpstr>
      <vt:lpstr>Terminating the Pursuit</vt:lpstr>
      <vt:lpstr>Jurisdictional Issues</vt:lpstr>
      <vt:lpstr>Legal Aspects</vt:lpstr>
      <vt:lpstr>Legal Aspects</vt:lpstr>
      <vt:lpstr>Legal Aspects</vt:lpstr>
      <vt:lpstr>Legal Aspects</vt:lpstr>
      <vt:lpstr>Factors that would determine degrees of negligence </vt:lpstr>
      <vt:lpstr>Legal Aspects</vt:lpstr>
      <vt:lpstr>Legal Aspects</vt:lpstr>
      <vt:lpstr>Legal Aspects</vt:lpstr>
      <vt:lpstr>How to conform to the Law</vt:lpstr>
      <vt:lpstr>How to conform to the Law</vt:lpstr>
      <vt:lpstr>Documentation</vt:lpstr>
      <vt:lpstr>Documenting your decision to pursue</vt:lpstr>
      <vt:lpstr>Documenting your decision to pursue</vt:lpstr>
      <vt:lpstr>The decision to continue the pursuit</vt:lpstr>
      <vt:lpstr>Documenting the stop</vt:lpstr>
      <vt:lpstr>Documentation</vt:lpstr>
      <vt:lpstr>Review</vt:lpstr>
      <vt:lpstr>Review </vt:lpstr>
      <vt:lpstr> Review</vt:lpstr>
      <vt:lpstr>Review </vt:lpstr>
      <vt:lpstr>Review</vt:lpstr>
      <vt:lpstr>Review</vt:lpstr>
      <vt:lpstr>Review</vt:lpstr>
      <vt:lpstr>Review</vt:lpstr>
      <vt:lpstr>Review</vt:lpstr>
      <vt:lpstr>Review</vt:lpstr>
      <vt:lpstr>Review</vt:lpstr>
      <vt:lpstr>Review</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 Safe Pursuit Act</dc:title>
  <dc:creator>Coss, Brian</dc:creator>
  <cp:lastModifiedBy>Alzaharna, Kelly, DPS</cp:lastModifiedBy>
  <cp:revision>3</cp:revision>
  <dcterms:created xsi:type="dcterms:W3CDTF">2020-01-27T20:54:00Z</dcterms:created>
  <dcterms:modified xsi:type="dcterms:W3CDTF">2022-01-11T23:45:45Z</dcterms:modified>
</cp:coreProperties>
</file>